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8"/>
  </p:notesMasterIdLst>
  <p:sldIdLst>
    <p:sldId id="256" r:id="rId2"/>
    <p:sldId id="280" r:id="rId3"/>
    <p:sldId id="405" r:id="rId4"/>
    <p:sldId id="346" r:id="rId5"/>
    <p:sldId id="353" r:id="rId6"/>
    <p:sldId id="354" r:id="rId7"/>
    <p:sldId id="388" r:id="rId8"/>
    <p:sldId id="355" r:id="rId9"/>
    <p:sldId id="406" r:id="rId10"/>
    <p:sldId id="357" r:id="rId11"/>
    <p:sldId id="368" r:id="rId12"/>
    <p:sldId id="367" r:id="rId13"/>
    <p:sldId id="358" r:id="rId14"/>
    <p:sldId id="359" r:id="rId15"/>
    <p:sldId id="361" r:id="rId16"/>
    <p:sldId id="362" r:id="rId17"/>
    <p:sldId id="364" r:id="rId18"/>
    <p:sldId id="363" r:id="rId19"/>
    <p:sldId id="407" r:id="rId20"/>
    <p:sldId id="352" r:id="rId21"/>
    <p:sldId id="389" r:id="rId22"/>
    <p:sldId id="390" r:id="rId23"/>
    <p:sldId id="371" r:id="rId24"/>
    <p:sldId id="351" r:id="rId25"/>
    <p:sldId id="365" r:id="rId26"/>
    <p:sldId id="366" r:id="rId27"/>
    <p:sldId id="340" r:id="rId28"/>
    <p:sldId id="344" r:id="rId29"/>
    <p:sldId id="349" r:id="rId30"/>
    <p:sldId id="410" r:id="rId31"/>
    <p:sldId id="411" r:id="rId32"/>
    <p:sldId id="412" r:id="rId33"/>
    <p:sldId id="413" r:id="rId34"/>
    <p:sldId id="414" r:id="rId35"/>
    <p:sldId id="373" r:id="rId36"/>
    <p:sldId id="409" r:id="rId37"/>
    <p:sldId id="283" r:id="rId38"/>
    <p:sldId id="375" r:id="rId39"/>
    <p:sldId id="387" r:id="rId40"/>
    <p:sldId id="261" r:id="rId41"/>
    <p:sldId id="267" r:id="rId42"/>
    <p:sldId id="284" r:id="rId43"/>
    <p:sldId id="285" r:id="rId44"/>
    <p:sldId id="286" r:id="rId45"/>
    <p:sldId id="291" r:id="rId46"/>
    <p:sldId id="274" r:id="rId47"/>
    <p:sldId id="292" r:id="rId48"/>
    <p:sldId id="266" r:id="rId49"/>
    <p:sldId id="391" r:id="rId50"/>
    <p:sldId id="293" r:id="rId51"/>
    <p:sldId id="326" r:id="rId52"/>
    <p:sldId id="327" r:id="rId53"/>
    <p:sldId id="294" r:id="rId54"/>
    <p:sldId id="311" r:id="rId55"/>
    <p:sldId id="312" r:id="rId56"/>
    <p:sldId id="328" r:id="rId57"/>
    <p:sldId id="268" r:id="rId58"/>
    <p:sldId id="269" r:id="rId59"/>
    <p:sldId id="270" r:id="rId60"/>
    <p:sldId id="271" r:id="rId61"/>
    <p:sldId id="272" r:id="rId62"/>
    <p:sldId id="273" r:id="rId63"/>
    <p:sldId id="278" r:id="rId64"/>
    <p:sldId id="275" r:id="rId65"/>
    <p:sldId id="276" r:id="rId66"/>
    <p:sldId id="277" r:id="rId67"/>
    <p:sldId id="263" r:id="rId68"/>
    <p:sldId id="392" r:id="rId69"/>
    <p:sldId id="287" r:id="rId70"/>
    <p:sldId id="288" r:id="rId71"/>
    <p:sldId id="289" r:id="rId72"/>
    <p:sldId id="393" r:id="rId73"/>
    <p:sldId id="394" r:id="rId74"/>
    <p:sldId id="395" r:id="rId75"/>
    <p:sldId id="396" r:id="rId76"/>
    <p:sldId id="397" r:id="rId77"/>
    <p:sldId id="398" r:id="rId78"/>
    <p:sldId id="399" r:id="rId79"/>
    <p:sldId id="400" r:id="rId80"/>
    <p:sldId id="401" r:id="rId81"/>
    <p:sldId id="402" r:id="rId82"/>
    <p:sldId id="403" r:id="rId83"/>
    <p:sldId id="415" r:id="rId84"/>
    <p:sldId id="416" r:id="rId85"/>
    <p:sldId id="417" r:id="rId86"/>
    <p:sldId id="418" r:id="rId8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71" autoAdjust="0"/>
  </p:normalViewPr>
  <p:slideViewPr>
    <p:cSldViewPr>
      <p:cViewPr varScale="1">
        <p:scale>
          <a:sx n="84" d="100"/>
          <a:sy n="84" d="100"/>
        </p:scale>
        <p:origin x="-1152" y="-78"/>
      </p:cViewPr>
      <p:guideLst>
        <p:guide orient="horz" pos="2160"/>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ergenn\Dropbox\SLR%20Issues%20in%20Health%20Equity%20Monitoring\Handbook\Sections%201-5%20figures\section3\slope%20index%20of%20inequality%20example.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xVal>
            <c:numRef>
              <c:f>chart!$B$2:$B$6</c:f>
              <c:numCache>
                <c:formatCode>General</c:formatCode>
                <c:ptCount val="5"/>
                <c:pt idx="0">
                  <c:v>3.0500000000000006E-2</c:v>
                </c:pt>
                <c:pt idx="1">
                  <c:v>0.1038</c:v>
                </c:pt>
                <c:pt idx="2">
                  <c:v>0.24560000000000001</c:v>
                </c:pt>
                <c:pt idx="3">
                  <c:v>0.60900000000000065</c:v>
                </c:pt>
                <c:pt idx="4">
                  <c:v>0.93670000000000064</c:v>
                </c:pt>
              </c:numCache>
            </c:numRef>
          </c:xVal>
          <c:yVal>
            <c:numRef>
              <c:f>chart!$C$2:$C$6</c:f>
              <c:numCache>
                <c:formatCode>General</c:formatCode>
                <c:ptCount val="5"/>
                <c:pt idx="0">
                  <c:v>40</c:v>
                </c:pt>
                <c:pt idx="1">
                  <c:v>36.700000000000003</c:v>
                </c:pt>
                <c:pt idx="2">
                  <c:v>37.800000000000004</c:v>
                </c:pt>
                <c:pt idx="3">
                  <c:v>33.4</c:v>
                </c:pt>
                <c:pt idx="4">
                  <c:v>21.8</c:v>
                </c:pt>
              </c:numCache>
            </c:numRef>
          </c:yVal>
          <c:smooth val="0"/>
        </c:ser>
        <c:ser>
          <c:idx val="1"/>
          <c:order val="1"/>
          <c:spPr>
            <a:ln w="28575">
              <a:noFill/>
            </a:ln>
          </c:spPr>
          <c:marker>
            <c:symbol val="none"/>
          </c:marker>
          <c:trendline>
            <c:trendlineType val="linear"/>
            <c:dispRSqr val="0"/>
            <c:dispEq val="0"/>
          </c:trendline>
          <c:xVal>
            <c:numRef>
              <c:f>chart!$G$2:$G$3</c:f>
              <c:numCache>
                <c:formatCode>General</c:formatCode>
                <c:ptCount val="2"/>
                <c:pt idx="0">
                  <c:v>0</c:v>
                </c:pt>
                <c:pt idx="1">
                  <c:v>1</c:v>
                </c:pt>
              </c:numCache>
            </c:numRef>
          </c:xVal>
          <c:yVal>
            <c:numRef>
              <c:f>chart!$H$2:$H$3</c:f>
              <c:numCache>
                <c:formatCode>General</c:formatCode>
                <c:ptCount val="2"/>
                <c:pt idx="0">
                  <c:v>43.6</c:v>
                </c:pt>
                <c:pt idx="1">
                  <c:v>19.600000000000001</c:v>
                </c:pt>
              </c:numCache>
            </c:numRef>
          </c:yVal>
          <c:smooth val="0"/>
        </c:ser>
        <c:dLbls>
          <c:showLegendKey val="0"/>
          <c:showVal val="0"/>
          <c:showCatName val="0"/>
          <c:showSerName val="0"/>
          <c:showPercent val="0"/>
          <c:showBubbleSize val="0"/>
        </c:dLbls>
        <c:axId val="142695808"/>
        <c:axId val="142727040"/>
      </c:scatterChart>
      <c:valAx>
        <c:axId val="142695808"/>
        <c:scaling>
          <c:orientation val="minMax"/>
          <c:max val="1"/>
          <c:min val="0"/>
        </c:scaling>
        <c:delete val="0"/>
        <c:axPos val="b"/>
        <c:title>
          <c:tx>
            <c:rich>
              <a:bodyPr/>
              <a:lstStyle/>
              <a:p>
                <a:pPr>
                  <a:defRPr sz="1600"/>
                </a:pPr>
                <a:r>
                  <a:rPr lang="en-US" sz="1600"/>
                  <a:t>Cumulative fraction of population ranked by education</a:t>
                </a:r>
              </a:p>
            </c:rich>
          </c:tx>
          <c:layout/>
          <c:overlay val="0"/>
        </c:title>
        <c:numFmt formatCode="General" sourceLinked="1"/>
        <c:majorTickMark val="out"/>
        <c:minorTickMark val="none"/>
        <c:tickLblPos val="nextTo"/>
        <c:crossAx val="142727040"/>
        <c:crosses val="autoZero"/>
        <c:crossBetween val="midCat"/>
        <c:majorUnit val="0.2"/>
      </c:valAx>
      <c:valAx>
        <c:axId val="142727040"/>
        <c:scaling>
          <c:orientation val="minMax"/>
          <c:max val="45"/>
          <c:min val="0"/>
        </c:scaling>
        <c:delete val="0"/>
        <c:axPos val="l"/>
        <c:majorGridlines/>
        <c:title>
          <c:tx>
            <c:rich>
              <a:bodyPr rot="-5400000" vert="horz"/>
              <a:lstStyle/>
              <a:p>
                <a:pPr>
                  <a:defRPr sz="1600"/>
                </a:pPr>
                <a:r>
                  <a:rPr lang="en-US" sz="1600"/>
                  <a:t>Smoking prevalence </a:t>
                </a:r>
                <a:r>
                  <a:rPr lang="en-US" sz="1600" i="0"/>
                  <a:t>(%)</a:t>
                </a:r>
              </a:p>
            </c:rich>
          </c:tx>
          <c:layout/>
          <c:overlay val="0"/>
        </c:title>
        <c:numFmt formatCode="General" sourceLinked="1"/>
        <c:majorTickMark val="out"/>
        <c:minorTickMark val="none"/>
        <c:tickLblPos val="nextTo"/>
        <c:txPr>
          <a:bodyPr/>
          <a:lstStyle/>
          <a:p>
            <a:pPr>
              <a:defRPr sz="1600"/>
            </a:pPr>
            <a:endParaRPr lang="en-US"/>
          </a:p>
        </c:txPr>
        <c:crossAx val="142695808"/>
        <c:crosses val="autoZero"/>
        <c:crossBetween val="midCat"/>
        <c:majorUnit val="5"/>
      </c:valAx>
    </c:plotArea>
    <c:plotVisOnly val="1"/>
    <c:dispBlanksAs val="gap"/>
    <c:showDLblsOverMax val="0"/>
  </c:chart>
  <c:spPr>
    <a:ln>
      <a:no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0.96877</cdr:x>
      <cdr:y>0.0735</cdr:y>
    </cdr:from>
    <cdr:to>
      <cdr:x>1</cdr:x>
      <cdr:y>0.48441</cdr:y>
    </cdr:to>
    <cdr:sp macro="" textlink="">
      <cdr:nvSpPr>
        <cdr:cNvPr id="3" name="Right Brace 2"/>
        <cdr:cNvSpPr/>
      </cdr:nvSpPr>
      <cdr:spPr>
        <a:xfrm xmlns:a="http://schemas.openxmlformats.org/drawingml/2006/main">
          <a:off x="6138809" y="285789"/>
          <a:ext cx="197895" cy="159779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4D816E3-8C5E-46AA-9078-2E4257E2BD5B}" type="datetimeFigureOut">
              <a:rPr lang="en-US"/>
              <a:pPr>
                <a:defRPr/>
              </a:pPr>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204E33-29C8-4137-9224-5448E1A41F65}" type="slidenum">
              <a:rPr lang="en-US" altLang="en-US"/>
              <a:pPr>
                <a:defRPr/>
              </a:pPr>
              <a:t>‹#›</a:t>
            </a:fld>
            <a:endParaRPr lang="en-US" altLang="en-US"/>
          </a:p>
        </p:txBody>
      </p:sp>
    </p:spTree>
    <p:extLst>
      <p:ext uri="{BB962C8B-B14F-4D97-AF65-F5344CB8AC3E}">
        <p14:creationId xmlns:p14="http://schemas.microsoft.com/office/powerpoint/2010/main" val="3927189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a:t>Can jeopardize ability to detect associations</a:t>
            </a:r>
          </a:p>
          <a:p>
            <a:pPr lvl="1"/>
            <a:r>
              <a:rPr lang="en-US" altLang="en-US" sz="1600"/>
              <a:t>Ability to compare scores across diverse groups </a:t>
            </a:r>
          </a:p>
          <a:p>
            <a:pPr lvl="1"/>
            <a:r>
              <a:rPr lang="en-US" altLang="en-US" sz="1600"/>
              <a:t>Ability to accurately describe levels of health within a group</a:t>
            </a:r>
          </a:p>
          <a:p>
            <a:pPr lvl="1"/>
            <a:r>
              <a:rPr lang="en-US" altLang="en-US" sz="1600"/>
              <a:t>Ability to compare to norms </a:t>
            </a:r>
          </a:p>
          <a:p>
            <a:endParaRPr lang="en-US" altLang="en-US"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altLang="en-US" smtClean="0"/>
              <a:t>When the slope of the regression line is flat, the slope index of inequality is 0. </a:t>
            </a:r>
          </a:p>
          <a:p>
            <a:pPr marL="171450" indent="-171450">
              <a:spcBef>
                <a:spcPct val="0"/>
              </a:spcBef>
              <a:buFontTx/>
              <a:buChar char="•"/>
            </a:pPr>
            <a:r>
              <a:rPr lang="en-GB" altLang="en-US" smtClean="0"/>
              <a:t>When ranking from the most disadvantaged to the most advantaged, positive values indicate that the health indicator of interest is more prevalent in the most advantaged subgroup, whereas negative values mean that the indicator is more prevalent in the most disadvantaged subgroup.</a:t>
            </a:r>
            <a:endParaRPr lang="en-US" altLang="en-US" smtClean="0"/>
          </a:p>
          <a:p>
            <a:pPr marL="171450" indent="-171450">
              <a:spcBef>
                <a:spcPct val="0"/>
              </a:spcBef>
              <a:buFontTx/>
              <a:buChar char="•"/>
            </a:pPr>
            <a:r>
              <a:rPr lang="en-GB" altLang="en-US" smtClean="0"/>
              <a:t>The slope index of inequality value has straightforward meaning and has the same unit of measure as the health indicator, making it very useful. </a:t>
            </a:r>
          </a:p>
          <a:p>
            <a:pPr marL="628650" lvl="1" indent="-171450">
              <a:spcBef>
                <a:spcPct val="0"/>
              </a:spcBef>
              <a:buFontTx/>
              <a:buChar char="•"/>
            </a:pPr>
            <a:r>
              <a:rPr lang="en-GB" altLang="en-US" smtClean="0"/>
              <a:t>Non-technical audiences can understand the slope index as an estimate of the difference in a given health indicator between the worst-off and best-off individual in a population, though they may initially understand little about how the number is calculated or why it provides an advantage over simple difference. </a:t>
            </a: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503E4C9-E0B7-4E0A-9BCC-67E4C9C3B60E}" type="slidenum">
              <a:rPr lang="en-US" altLang="en-US"/>
              <a:pPr/>
              <a:t>31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GB" altLang="en-US" smtClean="0"/>
              <a:t>To illustrate how the slope index of inequality is calculated, </a:t>
            </a:r>
            <a:r>
              <a:rPr lang="en-GB" altLang="en-US" b="1" smtClean="0"/>
              <a:t>Table 1 </a:t>
            </a:r>
            <a:r>
              <a:rPr lang="en-GB" altLang="en-US" smtClean="0"/>
              <a:t>breaks down the proportional distribution of the population, cumulative range of the population and midpoint of the cumulative range of population values for education subgroups among men living in 27 middle-income study countries.</a:t>
            </a:r>
          </a:p>
          <a:p>
            <a:pPr marL="171450" indent="-171450">
              <a:spcBef>
                <a:spcPct val="0"/>
              </a:spcBef>
              <a:buFontTx/>
              <a:buChar char="•"/>
            </a:pPr>
            <a:r>
              <a:rPr lang="en-GB" altLang="en-US" smtClean="0"/>
              <a:t>The smoking prevalence in each education level is shown alongside. </a:t>
            </a:r>
          </a:p>
          <a:p>
            <a:pPr marL="171450" indent="-171450">
              <a:spcBef>
                <a:spcPct val="0"/>
              </a:spcBef>
              <a:buFontTx/>
              <a:buChar char="•"/>
            </a:pPr>
            <a:r>
              <a:rPr lang="en-GB" altLang="en-US" smtClean="0"/>
              <a:t>These columns represent the </a:t>
            </a:r>
            <a:r>
              <a:rPr lang="en-GB" altLang="en-US" i="1" smtClean="0"/>
              <a:t>x</a:t>
            </a:r>
            <a:r>
              <a:rPr lang="en-GB" altLang="en-US" smtClean="0"/>
              <a:t> axis (midpoint of cumulative range) and </a:t>
            </a:r>
            <a:r>
              <a:rPr lang="en-GB" altLang="en-US" i="1" smtClean="0"/>
              <a:t>y</a:t>
            </a:r>
            <a:r>
              <a:rPr lang="en-GB" altLang="en-US" smtClean="0"/>
              <a:t> axis (smoking prevalence) in the next figure... </a:t>
            </a:r>
            <a:endParaRPr lang="en-US" altLang="en-US" smtClean="0"/>
          </a:p>
          <a:p>
            <a:pPr marL="171450" indent="-171450">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996F980-A85D-4C1F-8945-B0E4AC7D131D}" type="slidenum">
              <a:rPr lang="en-US" altLang="en-US"/>
              <a:pPr/>
              <a:t>32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Tx/>
              <a:buChar char="•"/>
            </a:pPr>
            <a:r>
              <a:rPr lang="en-GB" altLang="en-US" smtClean="0"/>
              <a:t>Building on the information in Table 1 on the previous slide, the prevalence of smoking within each education subgroup is regressed against the midpoint of cumulative range (</a:t>
            </a:r>
            <a:r>
              <a:rPr lang="en-GB" altLang="en-US" b="1" smtClean="0"/>
              <a:t>Figure 1</a:t>
            </a:r>
            <a:r>
              <a:rPr lang="en-GB" altLang="en-US" smtClean="0"/>
              <a:t>). This provides the predicted values of smoking prevalence among the individuals with the lowest and the highest education level (43.6% at rank 0 and 19.6% at rank 1). </a:t>
            </a:r>
          </a:p>
          <a:p>
            <a:pPr marL="628650" lvl="1" indent="-171450">
              <a:spcBef>
                <a:spcPct val="0"/>
              </a:spcBef>
              <a:buFontTx/>
              <a:buChar char="•"/>
            </a:pPr>
            <a:r>
              <a:rPr lang="en-GB" altLang="en-US" smtClean="0"/>
              <a:t>The slope index of inequality – or the difference between these two values – is calculated to be –24.0 percentage points (19.6 minus 43.6), demonstrating absolute, education-based inequality in smoking among men living in middle-income study countries. </a:t>
            </a:r>
          </a:p>
          <a:p>
            <a:pPr marL="628650" lvl="1" indent="-171450">
              <a:spcBef>
                <a:spcPct val="0"/>
              </a:spcBef>
              <a:buFontTx/>
              <a:buChar char="•"/>
            </a:pPr>
            <a:r>
              <a:rPr lang="en-GB" altLang="en-US" smtClean="0"/>
              <a:t>The negative sign indicates that smoking is more prevalent among the least educated.</a:t>
            </a:r>
            <a:endParaRPr lang="en-US" altLang="en-US" smtClean="0"/>
          </a:p>
          <a:p>
            <a:pPr marL="171450" indent="-171450">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0AACA15-641B-491A-B6F7-BD69B6F3E020}" type="slidenum">
              <a:rPr lang="en-US" altLang="en-US"/>
              <a:pPr/>
              <a:t>33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59"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a:t>Can jeopardize ability to detect associations</a:t>
            </a:r>
          </a:p>
          <a:p>
            <a:pPr lvl="1"/>
            <a:r>
              <a:rPr lang="en-US" altLang="en-US" sz="1600"/>
              <a:t>Ability to compare scores across diverse groups </a:t>
            </a:r>
          </a:p>
          <a:p>
            <a:pPr lvl="1"/>
            <a:r>
              <a:rPr lang="en-US" altLang="en-US" sz="1600"/>
              <a:t>Ability to accurately describe levels of health within a group</a:t>
            </a:r>
          </a:p>
          <a:p>
            <a:pPr lvl="1"/>
            <a:r>
              <a:rPr lang="en-US" altLang="en-US" sz="1600"/>
              <a:t>Ability to compare to norms </a:t>
            </a:r>
          </a:p>
          <a:p>
            <a:endParaRPr lang="en-US" altLang="en-US"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176338" y="679450"/>
            <a:ext cx="4533900" cy="340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3" name="Rectangle 3"/>
          <p:cNvSpPr>
            <a:spLocks noGrp="1" noChangeArrowheads="1"/>
          </p:cNvSpPr>
          <p:nvPr>
            <p:ph type="body" idx="1"/>
          </p:nvPr>
        </p:nvSpPr>
        <p:spPr bwMode="auto">
          <a:xfrm>
            <a:off x="906463" y="4306888"/>
            <a:ext cx="5073650"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574" tIns="45788" rIns="91574" bIns="45788" numCol="1" anchor="t" anchorCtr="0" compatLnSpc="1">
            <a:prstTxWarp prst="textNoShape">
              <a:avLst/>
            </a:prstTxWarp>
          </a:bodyPr>
          <a:lstStyle/>
          <a:p>
            <a:pPr lvl="1"/>
            <a:r>
              <a:rPr lang="en-US" altLang="en-US" sz="1600"/>
              <a:t>Can jeopardize ability to detect associations</a:t>
            </a:r>
          </a:p>
          <a:p>
            <a:pPr lvl="1"/>
            <a:r>
              <a:rPr lang="en-US" altLang="en-US" sz="1600"/>
              <a:t>Ability to compare scores across diverse groups </a:t>
            </a:r>
          </a:p>
          <a:p>
            <a:pPr lvl="1"/>
            <a:r>
              <a:rPr lang="en-US" altLang="en-US" sz="1600"/>
              <a:t>Ability to accurately describe levels of health within a group</a:t>
            </a:r>
          </a:p>
          <a:p>
            <a:pPr lvl="1"/>
            <a:r>
              <a:rPr lang="en-US" altLang="en-US" sz="1600"/>
              <a:t>Ability to compare to norms </a:t>
            </a:r>
          </a:p>
          <a:p>
            <a:endParaRPr lang="en-US" altLang="en-US"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r>
              <a:rPr lang="en-US" altLang="en-US"/>
              <a:t>Figure from p. 15 chapter 2 Understanding the Latent Variable (from Scale development) DeVellis?</a:t>
            </a:r>
          </a:p>
          <a:p>
            <a:endParaRPr lang="en-US" altLang="en-US"/>
          </a:p>
          <a:p>
            <a:r>
              <a:rPr lang="en-US" altLang="en-US"/>
              <a:t>NOTE: depiction is of relationship between two latent variables – Oversimplification </a:t>
            </a:r>
          </a:p>
          <a:p>
            <a:endParaRPr lang="en-US" altLang="en-US"/>
          </a:p>
          <a:p>
            <a:r>
              <a:rPr lang="en-US" altLang="en-US"/>
              <a:t>The latent variables is the phenomenon of interest.  A scale or measure developed to measure a latent variable is intended to estimate its actual magnitude. </a:t>
            </a:r>
          </a:p>
          <a:p>
            <a:endParaRPr lang="en-US" altLang="en-US"/>
          </a:p>
          <a:p>
            <a:r>
              <a:rPr lang="en-US" altLang="en-US"/>
              <a:t>One can observe relationships between two latent variables using two measures of each variable.</a:t>
            </a:r>
          </a:p>
          <a:p>
            <a:r>
              <a:rPr lang="en-US" altLang="en-US"/>
              <a:t>This assumes that each measure is a good representation of that latent variable. </a:t>
            </a:r>
          </a:p>
          <a:p>
            <a:endParaRPr lang="en-US" altLang="en-US"/>
          </a:p>
          <a:p>
            <a:r>
              <a:rPr lang="en-US" altLang="en-US"/>
              <a:t>The person’s level on the latent variables is presumed to “cause” the person’s answer to questions in the measure (hence the arrow from the latent variable to the measure)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r>
              <a:rPr lang="en-US" altLang="en-US"/>
              <a:t>Figure from p. 15 chapter 2 Understanding the Latent Variable (from Scale development) DeVellis?</a:t>
            </a:r>
          </a:p>
          <a:p>
            <a:endParaRPr lang="en-US" altLang="en-US"/>
          </a:p>
          <a:p>
            <a:r>
              <a:rPr lang="en-US" altLang="en-US"/>
              <a:t>NOTE: depiction is of relationship between two latent variables – Oversimplification </a:t>
            </a:r>
          </a:p>
          <a:p>
            <a:endParaRPr lang="en-US" altLang="en-US"/>
          </a:p>
          <a:p>
            <a:r>
              <a:rPr lang="en-US" altLang="en-US"/>
              <a:t>The latent variables is the phenomenon of interest.  A scale or measure developed to measure a latent variable is intended to estimate its actual magnitude. </a:t>
            </a:r>
          </a:p>
          <a:p>
            <a:endParaRPr lang="en-US" altLang="en-US"/>
          </a:p>
          <a:p>
            <a:r>
              <a:rPr lang="en-US" altLang="en-US"/>
              <a:t>One can observe relationships between two latent variables using two measures of each variable.</a:t>
            </a:r>
          </a:p>
          <a:p>
            <a:r>
              <a:rPr lang="en-US" altLang="en-US"/>
              <a:t>This assumes that each measure is a good representation of that latent variable. </a:t>
            </a:r>
          </a:p>
          <a:p>
            <a:endParaRPr lang="en-US" altLang="en-US"/>
          </a:p>
          <a:p>
            <a:r>
              <a:rPr lang="en-US" altLang="en-US"/>
              <a:t>The person’s level on the latent variables is presumed to “cause” the person’s answer to questions in the measure (hence the arrow from the latent variable to the measure)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74750" y="679450"/>
            <a:ext cx="4535488" cy="3400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3" name="Rectangle 3"/>
          <p:cNvSpPr>
            <a:spLocks noGrp="1" noChangeArrowheads="1"/>
          </p:cNvSpPr>
          <p:nvPr>
            <p:ph type="body" idx="1"/>
          </p:nvPr>
        </p:nvSpPr>
        <p:spPr bwMode="auto">
          <a:xfrm>
            <a:off x="908050" y="4306888"/>
            <a:ext cx="5072063" cy="4157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r>
              <a:rPr lang="en-US" altLang="en-US" sz="1600"/>
              <a:t>Even if all measures have good track record, pretest</a:t>
            </a:r>
          </a:p>
          <a:p>
            <a:pPr>
              <a:spcBef>
                <a:spcPct val="0"/>
              </a:spcBef>
            </a:pPr>
            <a:endParaRPr lang="en-US" altLang="en-US"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91E7929-C76E-4896-9EAF-E2DC48C23862}" type="slidenum">
              <a:rPr lang="en-US" altLang="en-US">
                <a:latin typeface="Arial" charset="0"/>
              </a:rPr>
              <a:pPr>
                <a:spcBef>
                  <a:spcPct val="0"/>
                </a:spcBef>
              </a:pPr>
              <a:t>60</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E2E665-D654-45A3-864C-625581F5D436}" type="slidenum">
              <a:rPr lang="en-US" altLang="en-US">
                <a:latin typeface="Arial" charset="0"/>
              </a:rPr>
              <a:pPr>
                <a:spcBef>
                  <a:spcPct val="0"/>
                </a:spcBef>
              </a:pPr>
              <a:t>61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D427D6A4-34B8-4985-813A-876F9505BB46}" type="slidenum">
              <a:rPr lang="en-US" altLang="en-US">
                <a:latin typeface="Times New Roman" pitchFamily="18" charset="0"/>
              </a:rPr>
              <a:pPr>
                <a:spcBef>
                  <a:spcPct val="0"/>
                </a:spcBef>
              </a:pPr>
              <a:t>16</a:t>
            </a:fld>
            <a:endParaRPr lang="en-US" altLang="en-US">
              <a:latin typeface="Times New Roman" pitchFamily="18" charset="0"/>
            </a:endParaRPr>
          </a:p>
        </p:txBody>
      </p:sp>
      <p:sp>
        <p:nvSpPr>
          <p:cNvPr id="89091"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A8BABCB-F512-4937-A7BA-A82C4A412CF7}" type="slidenum">
              <a:rPr lang="en-US" altLang="en-US">
                <a:latin typeface="Arial" charset="0"/>
              </a:rPr>
              <a:pPr>
                <a:spcBef>
                  <a:spcPct val="0"/>
                </a:spcBef>
              </a:pPr>
              <a:t>62</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0927ECF-81BD-407E-B0FE-210DE64F481B}" type="slidenum">
              <a:rPr lang="en-US" altLang="en-US">
                <a:latin typeface="Arial" charset="0"/>
              </a:rPr>
              <a:pPr>
                <a:spcBef>
                  <a:spcPct val="0"/>
                </a:spcBef>
              </a:pPr>
              <a:t>63</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FC6128-950A-443B-A597-CA92790ED3FC}" type="slidenum">
              <a:rPr lang="en-US" altLang="en-US">
                <a:latin typeface="Arial" charset="0"/>
              </a:rPr>
              <a:pPr>
                <a:spcBef>
                  <a:spcPct val="0"/>
                </a:spcBef>
              </a:pPr>
              <a:t>64</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6FCADA6-1FEB-4334-B167-4269A6DAFF5F}" type="slidenum">
              <a:rPr lang="en-US" altLang="en-US">
                <a:latin typeface="Arial" charset="0"/>
              </a:rPr>
              <a:pPr>
                <a:spcBef>
                  <a:spcPct val="0"/>
                </a:spcBef>
              </a:pPr>
              <a:t>65</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Correlation between S1 and S2=.5</a:t>
            </a:r>
          </a:p>
          <a:p>
            <a:pPr eaLnBrk="1" hangingPunct="1">
              <a:spcBef>
                <a:spcPct val="0"/>
              </a:spcBef>
            </a:pPr>
            <a:r>
              <a:rPr lang="en-US" altLang="en-US"/>
              <a:t>Cov=corr*(2sigma^.2)^.5*(2sigma^2)^.5</a:t>
            </a:r>
          </a:p>
          <a:p>
            <a:pPr eaLnBrk="1" hangingPunct="1">
              <a:spcBef>
                <a:spcPct val="0"/>
              </a:spcBef>
            </a:pPr>
            <a:r>
              <a:rPr lang="en-US" altLang="en-US"/>
              <a:t>=.5*2sigma^2=sigma^2</a:t>
            </a:r>
          </a:p>
          <a:p>
            <a:pPr marL="174625" lvl="1" indent="-174625" eaLnBrk="1" hangingPunct="1">
              <a:lnSpc>
                <a:spcPct val="80000"/>
              </a:lnSpc>
              <a:spcBef>
                <a:spcPct val="0"/>
              </a:spcBef>
              <a:buFontTx/>
              <a:buChar char="•"/>
            </a:pPr>
            <a:r>
              <a:rPr lang="en-US" altLang="en-US" sz="2000"/>
              <a:t>Note that Cov(S1,S2)=</a:t>
            </a:r>
            <a:r>
              <a:rPr lang="en-US" altLang="en-US" sz="2000">
                <a:latin typeface="Symbol" pitchFamily="18" charset="2"/>
              </a:rPr>
              <a:t>s</a:t>
            </a:r>
            <a:r>
              <a:rPr lang="en-US" altLang="en-US" sz="2000" baseline="30000">
                <a:latin typeface="Symbol" pitchFamily="18" charset="2"/>
              </a:rPr>
              <a:t>2</a:t>
            </a:r>
            <a:endParaRPr lang="en-US" altLang="en-US" sz="2000"/>
          </a:p>
          <a:p>
            <a:pPr marL="174625" lvl="1" indent="-174625" eaLnBrk="1" hangingPunct="1">
              <a:lnSpc>
                <a:spcPct val="80000"/>
              </a:lnSpc>
              <a:spcBef>
                <a:spcPct val="0"/>
              </a:spcBef>
              <a:buFontTx/>
              <a:buChar char="•"/>
            </a:pPr>
            <a:r>
              <a:rPr lang="en-US" altLang="en-US" sz="2000"/>
              <a:t>What % of the variance in (S1+S2)/2 is due to self-efficacy?</a:t>
            </a:r>
          </a:p>
          <a:p>
            <a:pPr marL="174625" lvl="1" indent="-174625" eaLnBrk="1" hangingPunct="1">
              <a:lnSpc>
                <a:spcPct val="80000"/>
              </a:lnSpc>
              <a:spcBef>
                <a:spcPct val="0"/>
              </a:spcBef>
              <a:buFontTx/>
              <a:buChar char="•"/>
            </a:pPr>
            <a:r>
              <a:rPr lang="en-US" altLang="en-US" sz="2000"/>
              <a:t>Variance of (S1+S2)/2</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a:t>
            </a:r>
            <a:r>
              <a:rPr lang="en-US" altLang="en-US" sz="2000"/>
              <a:t>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a:t>
            </a:r>
            <a:r>
              <a:rPr lang="en-US" altLang="en-US" sz="2000"/>
              <a:t>cov(S1,S2))/2 </a:t>
            </a:r>
          </a:p>
          <a:p>
            <a:pPr marL="174625" lvl="1" indent="-174625" eaLnBrk="1" hangingPunct="1">
              <a:lnSpc>
                <a:spcPct val="80000"/>
              </a:lnSpc>
              <a:spcBef>
                <a:spcPct val="0"/>
              </a:spcBef>
              <a:buFontTx/>
              <a:buChar char="•"/>
            </a:pPr>
            <a:r>
              <a:rPr lang="en-US" altLang="en-US" sz="2000"/>
              <a:t>      =2</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/2=s</a:t>
            </a:r>
            <a:r>
              <a:rPr lang="en-US" altLang="en-US" sz="2000" baseline="30000">
                <a:latin typeface="Symbol" pitchFamily="18" charset="2"/>
              </a:rPr>
              <a:t>2</a:t>
            </a:r>
            <a:endParaRPr lang="en-US" altLang="en-US" sz="2000">
              <a:latin typeface="Symbol" pitchFamily="18" charset="2"/>
            </a:endParaRPr>
          </a:p>
          <a:p>
            <a:pPr eaLnBrk="1" hangingPunct="1">
              <a:spcBef>
                <a:spcPct val="0"/>
              </a:spcBef>
            </a:pPr>
            <a:endParaRPr lang="en-US" altLang="en-US"/>
          </a:p>
          <a:p>
            <a:pPr eaLnBrk="1" hangingPunct="1">
              <a:spcBef>
                <a:spcPct val="0"/>
              </a:spcBef>
            </a:pPr>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FFD07B-B439-402E-842E-E26E51B9CFFF}" type="slidenum">
              <a:rPr lang="en-US" altLang="en-US">
                <a:latin typeface="Arial" charset="0"/>
              </a:rPr>
              <a:pPr>
                <a:spcBef>
                  <a:spcPct val="0"/>
                </a:spcBef>
              </a:pPr>
              <a:t>66</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B6C1AB9-536A-4F82-9285-C09059324560}" type="slidenum">
              <a:rPr lang="en-US" altLang="en-US">
                <a:latin typeface="Arial" charset="0"/>
              </a:rPr>
              <a:pPr>
                <a:spcBef>
                  <a:spcPct val="0"/>
                </a:spcBef>
              </a:pPr>
              <a:t>70</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D6F95C8-62B0-47A2-B011-A26AC50C5D31}" type="slidenum">
              <a:rPr lang="en-US" altLang="en-US">
                <a:latin typeface="Arial" charset="0"/>
              </a:rPr>
              <a:pPr>
                <a:spcBef>
                  <a:spcPct val="0"/>
                </a:spcBef>
              </a:pPr>
              <a:t>71</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326F51-42E5-4CF8-BF8E-4CC72F219CAD}" type="slidenum">
              <a:rPr lang="en-US" altLang="en-US"/>
              <a:pPr/>
              <a:t>82</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774797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1109663" y="652463"/>
            <a:ext cx="4638675" cy="3479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xfrm>
            <a:off x="919163" y="4349750"/>
            <a:ext cx="5019675"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9724" tIns="44862" rIns="89724" bIns="44862" numCol="1" anchor="ctr" anchorCtr="0" compatLnSpc="1">
            <a:prstTxWarp prst="textNoShape">
              <a:avLst/>
            </a:prstTxWarp>
          </a:bodyPr>
          <a:lstStyle/>
          <a:p>
            <a:r>
              <a:rPr lang="en-US" altLang="en-US" sz="1600"/>
              <a:t>Conceptually, the time frame is part of the definition.</a:t>
            </a:r>
          </a:p>
          <a:p>
            <a:r>
              <a:rPr lang="en-US" altLang="en-US" sz="1600"/>
              <a:t>Appropriate time frame depends on the design of </a:t>
            </a:r>
          </a:p>
          <a:p>
            <a:r>
              <a:rPr lang="en-US" altLang="en-US" sz="1600"/>
              <a:t>the study.</a:t>
            </a:r>
          </a:p>
          <a:p>
            <a:endParaRPr lang="en-US" altLang="en-US" sz="1600"/>
          </a:p>
          <a:p>
            <a:r>
              <a:rPr lang="en-US" altLang="en-US" sz="1600"/>
              <a:t>No time frame leaves it up to the respondent.  How </a:t>
            </a:r>
          </a:p>
          <a:p>
            <a:r>
              <a:rPr lang="en-US" altLang="en-US" sz="1600"/>
              <a:t>would you rate your health?  </a:t>
            </a:r>
          </a:p>
          <a:p>
            <a:endParaRPr lang="en-US" altLang="en-US" sz="1600"/>
          </a:p>
          <a:p>
            <a:r>
              <a:rPr lang="en-US" altLang="en-US" sz="1600"/>
              <a:t>If Present, “How would you rate your health today?”</a:t>
            </a:r>
          </a:p>
          <a:p>
            <a:r>
              <a:rPr lang="en-US" altLang="en-US" sz="1600"/>
              <a:t>Very different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113CC373-62DB-4F6B-A4E9-97D8AB12D72D}" type="slidenum">
              <a:rPr lang="en-US" altLang="en-US">
                <a:latin typeface="Times New Roman" pitchFamily="18" charset="0"/>
              </a:rPr>
              <a:pPr>
                <a:spcBef>
                  <a:spcPct val="0"/>
                </a:spcBef>
              </a:pPr>
              <a:t>17</a:t>
            </a:fld>
            <a:endParaRPr lang="en-US" altLang="en-US">
              <a:latin typeface="Times New Roman" pitchFamily="18" charset="0"/>
            </a:endParaRPr>
          </a:p>
        </p:txBody>
      </p:sp>
      <p:sp>
        <p:nvSpPr>
          <p:cNvPr id="90115"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defRPr>
            </a:lvl1pPr>
            <a:lvl2pPr marL="728663" indent="-279400" defTabSz="911225">
              <a:spcBef>
                <a:spcPct val="30000"/>
              </a:spcBef>
              <a:defRPr sz="1200">
                <a:solidFill>
                  <a:schemeClr val="tx1"/>
                </a:solidFill>
                <a:latin typeface="Calibri" pitchFamily="34" charset="0"/>
              </a:defRPr>
            </a:lvl2pPr>
            <a:lvl3pPr marL="1120775" indent="-223838" defTabSz="911225">
              <a:spcBef>
                <a:spcPct val="30000"/>
              </a:spcBef>
              <a:defRPr sz="1200">
                <a:solidFill>
                  <a:schemeClr val="tx1"/>
                </a:solidFill>
                <a:latin typeface="Calibri" pitchFamily="34" charset="0"/>
              </a:defRPr>
            </a:lvl3pPr>
            <a:lvl4pPr marL="1570038" indent="-223838" defTabSz="911225">
              <a:spcBef>
                <a:spcPct val="30000"/>
              </a:spcBef>
              <a:defRPr sz="1200">
                <a:solidFill>
                  <a:schemeClr val="tx1"/>
                </a:solidFill>
                <a:latin typeface="Calibri" pitchFamily="34" charset="0"/>
              </a:defRPr>
            </a:lvl4pPr>
            <a:lvl5pPr marL="2017713" indent="-223838" defTabSz="911225">
              <a:spcBef>
                <a:spcPct val="30000"/>
              </a:spcBef>
              <a:defRPr sz="1200">
                <a:solidFill>
                  <a:schemeClr val="tx1"/>
                </a:solidFill>
                <a:latin typeface="Calibri" pitchFamily="34" charset="0"/>
              </a:defRPr>
            </a:lvl5pPr>
            <a:lvl6pPr marL="2474913" indent="-223838" defTabSz="911225" eaLnBrk="0" fontAlgn="base" hangingPunct="0">
              <a:spcBef>
                <a:spcPct val="30000"/>
              </a:spcBef>
              <a:spcAft>
                <a:spcPct val="0"/>
              </a:spcAft>
              <a:defRPr sz="1200">
                <a:solidFill>
                  <a:schemeClr val="tx1"/>
                </a:solidFill>
                <a:latin typeface="Calibri" pitchFamily="34" charset="0"/>
              </a:defRPr>
            </a:lvl6pPr>
            <a:lvl7pPr marL="2932113" indent="-223838" defTabSz="911225" eaLnBrk="0" fontAlgn="base" hangingPunct="0">
              <a:spcBef>
                <a:spcPct val="30000"/>
              </a:spcBef>
              <a:spcAft>
                <a:spcPct val="0"/>
              </a:spcAft>
              <a:defRPr sz="1200">
                <a:solidFill>
                  <a:schemeClr val="tx1"/>
                </a:solidFill>
                <a:latin typeface="Calibri" pitchFamily="34" charset="0"/>
              </a:defRPr>
            </a:lvl7pPr>
            <a:lvl8pPr marL="3389313" indent="-223838" defTabSz="911225" eaLnBrk="0" fontAlgn="base" hangingPunct="0">
              <a:spcBef>
                <a:spcPct val="30000"/>
              </a:spcBef>
              <a:spcAft>
                <a:spcPct val="0"/>
              </a:spcAft>
              <a:defRPr sz="1200">
                <a:solidFill>
                  <a:schemeClr val="tx1"/>
                </a:solidFill>
                <a:latin typeface="Calibri" pitchFamily="34" charset="0"/>
              </a:defRPr>
            </a:lvl8pPr>
            <a:lvl9pPr marL="3846513" indent="-223838" defTabSz="911225" eaLnBrk="0" fontAlgn="base" hangingPunct="0">
              <a:spcBef>
                <a:spcPct val="30000"/>
              </a:spcBef>
              <a:spcAft>
                <a:spcPct val="0"/>
              </a:spcAft>
              <a:defRPr sz="1200">
                <a:solidFill>
                  <a:schemeClr val="tx1"/>
                </a:solidFill>
                <a:latin typeface="Calibri" pitchFamily="34" charset="0"/>
              </a:defRPr>
            </a:lvl9pPr>
          </a:lstStyle>
          <a:p>
            <a:pPr>
              <a:spcBef>
                <a:spcPct val="0"/>
              </a:spcBef>
            </a:pPr>
            <a:fld id="{7069B1B9-1BAB-4F2F-A318-E7E8DA6B89BF}" type="slidenum">
              <a:rPr lang="en-US" altLang="en-US">
                <a:latin typeface="Times New Roman" pitchFamily="18" charset="0"/>
              </a:rPr>
              <a:pPr>
                <a:spcBef>
                  <a:spcPct val="0"/>
                </a:spcBef>
              </a:pPr>
              <a:t>18</a:t>
            </a:fld>
            <a:endParaRPr lang="en-US" altLang="en-US">
              <a:latin typeface="Times New Roman" pitchFamily="18" charset="0"/>
            </a:endParaRPr>
          </a:p>
        </p:txBody>
      </p:sp>
      <p:sp>
        <p:nvSpPr>
          <p:cNvPr id="91139"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85468F-C92F-456C-B038-D566C57842CA}" type="slidenum">
              <a:rPr lang="en-US" altLang="en-US"/>
              <a:pPr/>
              <a:t>25</a:t>
            </a:fld>
            <a:endParaRPr lang="en-US" alt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IM for whites declined by 3.2% per year, but for blacks only by 2.9%.</a:t>
            </a:r>
          </a:p>
          <a:p>
            <a:r>
              <a:rPr lang="en-US" altLang="en-US"/>
              <a:t>“As a result, the racial disparity in the IM rate increased between 1950 and 1991.”  In 1950, the rate was 43.9/1000 for black babies and 26.8/1000 for whites.  “By 1991, the relative infant mortality situation for Black infants had deteriorated, with their rate of 16.5 being 2.2 times greater than the (7.5) for white infants).  1950RD=43.9-26.8=17.1.  1991 RD=16.5-7.5=9.0.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0" tIns="46476" rIns="92950" bIns="46476" anchor="b"/>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a:fld id="{2465C2F6-52EE-497F-B597-CA1AE4154710}" type="slidenum">
              <a:rPr lang="en-US" altLang="en-US" sz="1200">
                <a:latin typeface="Times New Roman" pitchFamily="18" charset="0"/>
              </a:rPr>
              <a:pPr algn="r"/>
              <a:t>27</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0" tIns="46476" rIns="92950" bIns="46476"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0" tIns="46476" rIns="92950" bIns="46476" anchor="b"/>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a:fld id="{B735683B-C9CA-4E45-8791-A6749A16AF34}" type="slidenum">
              <a:rPr lang="en-US" altLang="en-US" sz="1200">
                <a:latin typeface="Times New Roman" pitchFamily="18" charset="0"/>
              </a:rPr>
              <a:pPr algn="r"/>
              <a:t>28</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0" tIns="46476" rIns="92950" bIns="46476"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9CC237-F5D3-4AFB-B0FE-E6E00D1C7F75}" type="slidenum">
              <a:rPr lang="en-US" altLang="en-US"/>
              <a:pPr/>
              <a:t>29</a:t>
            </a:fld>
            <a:endParaRPr lang="en-US"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Notes from the guidelines.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117EA17-A8E8-4D15-9088-BB8A61564B07}" type="slidenum">
              <a:rPr lang="en-US" altLang="en-US"/>
              <a:pPr/>
              <a:t>30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B80AFF3B-2750-49B3-8198-F10CD7992533}" type="slidenum">
              <a:rPr lang="en-US" altLang="en-US"/>
              <a:pPr>
                <a:defRPr/>
              </a:pPr>
              <a:t>‹#›</a:t>
            </a:fld>
            <a:endParaRPr lang="en-US" altLang="en-US"/>
          </a:p>
        </p:txBody>
      </p:sp>
    </p:spTree>
    <p:extLst>
      <p:ext uri="{BB962C8B-B14F-4D97-AF65-F5344CB8AC3E}">
        <p14:creationId xmlns:p14="http://schemas.microsoft.com/office/powerpoint/2010/main" val="41494747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0E689-8B0F-4BE7-8914-D97802441D2D}" type="slidenum">
              <a:rPr lang="en-US" altLang="en-US"/>
              <a:pPr>
                <a:defRPr/>
              </a:pPr>
              <a:t>‹#›</a:t>
            </a:fld>
            <a:endParaRPr lang="en-US" altLang="en-US"/>
          </a:p>
        </p:txBody>
      </p:sp>
    </p:spTree>
    <p:extLst>
      <p:ext uri="{BB962C8B-B14F-4D97-AF65-F5344CB8AC3E}">
        <p14:creationId xmlns:p14="http://schemas.microsoft.com/office/powerpoint/2010/main" val="72575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8048B82A-B616-469A-A435-B7E327EE408E}" type="slidenum">
              <a:rPr lang="en-US" altLang="en-US"/>
              <a:pPr>
                <a:defRPr/>
              </a:pPr>
              <a:t>‹#›</a:t>
            </a:fld>
            <a:endParaRPr lang="en-US" altLang="en-US"/>
          </a:p>
        </p:txBody>
      </p:sp>
    </p:spTree>
    <p:extLst>
      <p:ext uri="{BB962C8B-B14F-4D97-AF65-F5344CB8AC3E}">
        <p14:creationId xmlns:p14="http://schemas.microsoft.com/office/powerpoint/2010/main" val="82813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a:t>Click to edit Master title style</a:t>
            </a:r>
          </a:p>
        </p:txBody>
      </p:sp>
      <p:sp>
        <p:nvSpPr>
          <p:cNvPr id="3" name="Table Placeholder 2"/>
          <p:cNvSpPr>
            <a:spLocks noGrp="1"/>
          </p:cNvSpPr>
          <p:nvPr>
            <p:ph type="tbl" idx="1"/>
          </p:nvPr>
        </p:nvSpPr>
        <p:spPr>
          <a:xfrm>
            <a:off x="381000" y="1676400"/>
            <a:ext cx="83820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7560B-568E-405B-BE18-B8467B141B5F}" type="slidenum">
              <a:rPr lang="en-US" altLang="en-US"/>
              <a:pPr>
                <a:defRPr/>
              </a:pPr>
              <a:t>‹#›</a:t>
            </a:fld>
            <a:endParaRPr lang="en-US" altLang="en-US"/>
          </a:p>
        </p:txBody>
      </p:sp>
    </p:spTree>
    <p:extLst>
      <p:ext uri="{BB962C8B-B14F-4D97-AF65-F5344CB8AC3E}">
        <p14:creationId xmlns:p14="http://schemas.microsoft.com/office/powerpoint/2010/main" val="20857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3603BB-9D11-4462-90DB-CB8A486912F9}" type="slidenum">
              <a:rPr lang="en-US" altLang="en-US"/>
              <a:pPr>
                <a:defRPr/>
              </a:pPr>
              <a:t>‹#›</a:t>
            </a:fld>
            <a:endParaRPr lang="en-US" altLang="en-US"/>
          </a:p>
        </p:txBody>
      </p:sp>
    </p:spTree>
    <p:extLst>
      <p:ext uri="{BB962C8B-B14F-4D97-AF65-F5344CB8AC3E}">
        <p14:creationId xmlns:p14="http://schemas.microsoft.com/office/powerpoint/2010/main" val="16515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rgbClr val="FFFFFF"/>
                </a:solidFill>
              </a:defRPr>
            </a:lvl1pPr>
          </a:lstStyle>
          <a:p>
            <a:pPr>
              <a:defRPr/>
            </a:pPr>
            <a:fld id="{89C59ED3-685B-4341-9ECD-83C362C934C6}" type="slidenum">
              <a:rPr lang="en-US" altLang="en-US"/>
              <a:pPr>
                <a:defRPr/>
              </a:pPr>
              <a:t>‹#›</a:t>
            </a:fld>
            <a:endParaRPr lang="en-US" altLang="en-US"/>
          </a:p>
        </p:txBody>
      </p:sp>
    </p:spTree>
    <p:extLst>
      <p:ext uri="{BB962C8B-B14F-4D97-AF65-F5344CB8AC3E}">
        <p14:creationId xmlns:p14="http://schemas.microsoft.com/office/powerpoint/2010/main" val="24247131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C8A905-0304-4E3E-850B-01F705C933E3}" type="slidenum">
              <a:rPr lang="en-US" altLang="en-US"/>
              <a:pPr>
                <a:defRPr/>
              </a:pPr>
              <a:t>‹#›</a:t>
            </a:fld>
            <a:endParaRPr lang="en-US" altLang="en-US"/>
          </a:p>
        </p:txBody>
      </p:sp>
    </p:spTree>
    <p:extLst>
      <p:ext uri="{BB962C8B-B14F-4D97-AF65-F5344CB8AC3E}">
        <p14:creationId xmlns:p14="http://schemas.microsoft.com/office/powerpoint/2010/main" val="342885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EDD4BF-802D-4A2D-96FB-8E7A7E8ACCC6}" type="slidenum">
              <a:rPr lang="en-US" altLang="en-US"/>
              <a:pPr>
                <a:defRPr/>
              </a:pPr>
              <a:t>‹#›</a:t>
            </a:fld>
            <a:endParaRPr lang="en-US" altLang="en-US"/>
          </a:p>
        </p:txBody>
      </p:sp>
    </p:spTree>
    <p:extLst>
      <p:ext uri="{BB962C8B-B14F-4D97-AF65-F5344CB8AC3E}">
        <p14:creationId xmlns:p14="http://schemas.microsoft.com/office/powerpoint/2010/main" val="282292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0DFADD-DC4B-40D1-8083-C7CE8FC12164}" type="slidenum">
              <a:rPr lang="en-US" altLang="en-US"/>
              <a:pPr>
                <a:defRPr/>
              </a:pPr>
              <a:t>‹#›</a:t>
            </a:fld>
            <a:endParaRPr lang="en-US" altLang="en-US"/>
          </a:p>
        </p:txBody>
      </p:sp>
    </p:spTree>
    <p:extLst>
      <p:ext uri="{BB962C8B-B14F-4D97-AF65-F5344CB8AC3E}">
        <p14:creationId xmlns:p14="http://schemas.microsoft.com/office/powerpoint/2010/main" val="23301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7F6A3C89-A3E2-4787-B884-E95FD94F4325}" type="slidenum">
              <a:rPr lang="en-US" altLang="en-US"/>
              <a:pPr>
                <a:defRPr/>
              </a:pPr>
              <a:t>‹#›</a:t>
            </a:fld>
            <a:endParaRPr lang="en-US" altLang="en-US"/>
          </a:p>
        </p:txBody>
      </p:sp>
    </p:spTree>
    <p:extLst>
      <p:ext uri="{BB962C8B-B14F-4D97-AF65-F5344CB8AC3E}">
        <p14:creationId xmlns:p14="http://schemas.microsoft.com/office/powerpoint/2010/main" val="197394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7152F7F1-C382-43B3-8B30-A145F71B348D}" type="slidenum">
              <a:rPr lang="en-US" altLang="en-US"/>
              <a:pPr>
                <a:defRPr/>
              </a:pPr>
              <a:t>‹#›</a:t>
            </a:fld>
            <a:endParaRPr lang="en-US" altLang="en-US"/>
          </a:p>
        </p:txBody>
      </p:sp>
    </p:spTree>
    <p:extLst>
      <p:ext uri="{BB962C8B-B14F-4D97-AF65-F5344CB8AC3E}">
        <p14:creationId xmlns:p14="http://schemas.microsoft.com/office/powerpoint/2010/main" val="346566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smtClean="0"/>
            </a:lvl1pPr>
          </a:lstStyle>
          <a:p>
            <a:pPr>
              <a:defRPr/>
            </a:pPr>
            <a:fld id="{3C75DE3E-CCAD-4339-8CD8-B3805619B2D1}" type="slidenum">
              <a:rPr lang="en-US" altLang="en-US"/>
              <a:pPr>
                <a:defRPr/>
              </a:pPr>
              <a:t>‹#›</a:t>
            </a:fld>
            <a:endParaRPr lang="en-US" altLang="en-US"/>
          </a:p>
        </p:txBody>
      </p:sp>
    </p:spTree>
    <p:extLst>
      <p:ext uri="{BB962C8B-B14F-4D97-AF65-F5344CB8AC3E}">
        <p14:creationId xmlns:p14="http://schemas.microsoft.com/office/powerpoint/2010/main" val="19837197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pitchFamily="34"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pitchFamily="34"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smtClean="0">
                <a:solidFill>
                  <a:srgbClr val="3F3F3F"/>
                </a:solidFill>
              </a:defRPr>
            </a:lvl1pPr>
          </a:lstStyle>
          <a:p>
            <a:pPr>
              <a:defRPr/>
            </a:pPr>
            <a:fld id="{18B69DB4-ADA6-4D8A-8737-65AC105AC0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8" r:id="rId1"/>
    <p:sldLayoutId id="2147483842" r:id="rId2"/>
    <p:sldLayoutId id="2147483849" r:id="rId3"/>
    <p:sldLayoutId id="2147483843" r:id="rId4"/>
    <p:sldLayoutId id="2147483844" r:id="rId5"/>
    <p:sldLayoutId id="2147483845" r:id="rId6"/>
    <p:sldLayoutId id="2147483850" r:id="rId7"/>
    <p:sldLayoutId id="2147483851" r:id="rId8"/>
    <p:sldLayoutId id="2147483852" r:id="rId9"/>
    <p:sldLayoutId id="2147483846" r:id="rId10"/>
    <p:sldLayoutId id="2147483853" r:id="rId11"/>
    <p:sldLayoutId id="2147483847"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census.gov/dmd/www/pdf/07f_or.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fontAlgn="auto" hangingPunct="1">
              <a:spcAft>
                <a:spcPts val="0"/>
              </a:spcAft>
              <a:defRPr/>
            </a:pPr>
            <a:r>
              <a:rPr lang="en-US" dirty="0">
                <a:solidFill>
                  <a:schemeClr val="accent1">
                    <a:satMod val="150000"/>
                  </a:schemeClr>
                </a:solidFill>
              </a:rPr>
              <a:t>Epi222: Measurement, an Abbreviated Lecture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 Defining the Dimension of Inequality</a:t>
            </a:r>
          </a:p>
        </p:txBody>
      </p:sp>
      <p:sp>
        <p:nvSpPr>
          <p:cNvPr id="153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66C2E6-F30D-4883-A0B7-9B9BD515CF5E}" type="slidenum">
              <a:rPr lang="en-US" altLang="en-US">
                <a:solidFill>
                  <a:srgbClr val="3F3F3F"/>
                </a:solidFill>
              </a:rPr>
              <a:pPr/>
              <a:t>10</a:t>
            </a:fld>
            <a:endParaRPr lang="en-US" altLang="en-US">
              <a:solidFill>
                <a:srgbClr val="3F3F3F"/>
              </a:solidFill>
            </a:endParaRPr>
          </a:p>
        </p:txBody>
      </p:sp>
      <p:sp>
        <p:nvSpPr>
          <p:cNvPr id="15364" name="TextBox 4"/>
          <p:cNvSpPr txBox="1">
            <a:spLocks noChangeArrowheads="1"/>
          </p:cNvSpPr>
          <p:nvPr/>
        </p:nvSpPr>
        <p:spPr bwMode="auto">
          <a:xfrm>
            <a:off x="228600" y="1581150"/>
            <a:ext cx="8153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dirty="0"/>
              <a:t>Race, ethnicity, SES</a:t>
            </a:r>
          </a:p>
          <a:p>
            <a:pPr>
              <a:buFont typeface="Arial" charset="0"/>
              <a:buChar char="•"/>
            </a:pPr>
            <a:r>
              <a:rPr lang="en-US" altLang="en-US" sz="2000" dirty="0"/>
              <a:t>SEP (assuming you want SEP not social </a:t>
            </a:r>
            <a:r>
              <a:rPr lang="en-US" altLang="en-US" sz="2000" i="1" dirty="0"/>
              <a:t>class)</a:t>
            </a:r>
            <a:r>
              <a:rPr lang="en-US" altLang="en-US" sz="2000" dirty="0"/>
              <a:t>: </a:t>
            </a:r>
          </a:p>
          <a:p>
            <a:pPr lvl="1">
              <a:buFont typeface="Arial" charset="0"/>
              <a:buChar char="•"/>
            </a:pPr>
            <a:r>
              <a:rPr lang="en-US" altLang="en-US" sz="2000" dirty="0"/>
              <a:t>define dimension (education, occupation, financial) </a:t>
            </a:r>
          </a:p>
          <a:p>
            <a:pPr lvl="1">
              <a:buFont typeface="Arial" charset="0"/>
              <a:buChar char="•"/>
            </a:pPr>
            <a:r>
              <a:rPr lang="en-US" altLang="en-US" sz="2000" dirty="0"/>
              <a:t>define time in life (childhood, current, cumulative) </a:t>
            </a:r>
          </a:p>
          <a:p>
            <a:pPr lvl="1">
              <a:buFont typeface="Arial" charset="0"/>
              <a:buChar char="•"/>
            </a:pPr>
            <a:r>
              <a:rPr lang="en-US" altLang="en-US" sz="2000" dirty="0"/>
              <a:t>define level (own SEP, household, neighborhood) </a:t>
            </a:r>
          </a:p>
          <a:p>
            <a:pPr lvl="1">
              <a:buFont typeface="Arial" charset="0"/>
              <a:buChar char="•"/>
            </a:pPr>
            <a:r>
              <a:rPr lang="en-US" altLang="en-US" sz="2000" dirty="0"/>
              <a:t>Choose absolute vs relative position  (I feel better in 1</a:t>
            </a:r>
            <a:r>
              <a:rPr lang="en-US" altLang="en-US" sz="2000" baseline="30000" dirty="0"/>
              <a:t>st</a:t>
            </a:r>
            <a:r>
              <a:rPr lang="en-US" altLang="en-US" sz="2000" dirty="0"/>
              <a:t> class because I am super-comfy </a:t>
            </a:r>
            <a:r>
              <a:rPr lang="en-US" altLang="en-US" sz="2000" i="1" dirty="0"/>
              <a:t>vs</a:t>
            </a:r>
            <a:r>
              <a:rPr lang="en-US" altLang="en-US" sz="2000" dirty="0"/>
              <a:t> I feel better in 1</a:t>
            </a:r>
            <a:r>
              <a:rPr lang="en-US" altLang="en-US" sz="2000" baseline="30000" dirty="0"/>
              <a:t>st</a:t>
            </a:r>
            <a:r>
              <a:rPr lang="en-US" altLang="en-US" sz="2000" dirty="0"/>
              <a:t> class because I am comfier than those </a:t>
            </a:r>
            <a:r>
              <a:rPr lang="en-US" altLang="en-US" sz="2000" dirty="0" err="1"/>
              <a:t>schmoes</a:t>
            </a:r>
            <a:r>
              <a:rPr lang="en-US" altLang="en-US" sz="2000" dirty="0"/>
              <a:t> back in economy)</a:t>
            </a:r>
          </a:p>
          <a:p>
            <a:pPr>
              <a:buFont typeface="Arial" charset="0"/>
              <a:buChar char="•"/>
            </a:pPr>
            <a:r>
              <a:rPr lang="en-US" altLang="en-US" sz="2000" dirty="0"/>
              <a:t>Distinguish between the construct (e.g., financial security) and how you will measure that construct (e.g., household income ratio to poverty threshold)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5448"/>
            <a:ext cx="8610600" cy="1252728"/>
          </a:xfrm>
        </p:spPr>
        <p:txBody>
          <a:bodyPr>
            <a:normAutofit fontScale="90000"/>
          </a:bodyPr>
          <a:lstStyle/>
          <a:p>
            <a:pPr marL="342900" indent="-342900">
              <a:defRPr/>
            </a:pPr>
            <a:r>
              <a:rPr lang="en-US" sz="4800" dirty="0">
                <a:latin typeface="Arial" panose="020B0604020202020204" pitchFamily="34" charset="0"/>
              </a:rPr>
              <a:t>How do you choose a measure?</a:t>
            </a:r>
          </a:p>
        </p:txBody>
      </p:sp>
      <p:sp>
        <p:nvSpPr>
          <p:cNvPr id="163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911D3A-A697-4BFB-8478-6858EB6B6351}" type="slidenum">
              <a:rPr lang="en-US" altLang="en-US">
                <a:solidFill>
                  <a:srgbClr val="3F3F3F"/>
                </a:solidFill>
              </a:rPr>
              <a:pPr/>
              <a:t>11</a:t>
            </a:fld>
            <a:endParaRPr lang="en-US" altLang="en-US">
              <a:solidFill>
                <a:srgbClr val="3F3F3F"/>
              </a:solidFill>
            </a:endParaRPr>
          </a:p>
        </p:txBody>
      </p:sp>
      <p:sp>
        <p:nvSpPr>
          <p:cNvPr id="16388" name="TextBox 4"/>
          <p:cNvSpPr txBox="1">
            <a:spLocks noChangeArrowheads="1"/>
          </p:cNvSpPr>
          <p:nvPr/>
        </p:nvSpPr>
        <p:spPr bwMode="auto">
          <a:xfrm>
            <a:off x="228600" y="1581150"/>
            <a:ext cx="8153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buFont typeface="Arial" charset="0"/>
              <a:buChar char="•"/>
            </a:pPr>
            <a:r>
              <a:rPr lang="en-US" altLang="en-US" sz="2000" dirty="0"/>
              <a:t>First ask: Are you conducting etiologic/intervention research or surveillance/descriptive?</a:t>
            </a:r>
          </a:p>
          <a:p>
            <a:pPr lvl="1">
              <a:buFont typeface="Arial" charset="0"/>
              <a:buChar char="•"/>
            </a:pPr>
            <a:r>
              <a:rPr lang="en-US" altLang="en-US" sz="2000" dirty="0"/>
              <a:t>If etiologic: </a:t>
            </a:r>
          </a:p>
          <a:p>
            <a:pPr lvl="2">
              <a:buFont typeface="Arial" charset="0"/>
              <a:buChar char="•"/>
            </a:pPr>
            <a:r>
              <a:rPr lang="en-US" altLang="en-US" sz="2000" dirty="0"/>
              <a:t>theoretically, what is most likely to be relevant to your outcome?   </a:t>
            </a:r>
          </a:p>
          <a:p>
            <a:pPr lvl="2">
              <a:buFont typeface="Arial" charset="0"/>
              <a:buChar char="•"/>
            </a:pPr>
            <a:r>
              <a:rPr lang="en-US" altLang="en-US" sz="2000" dirty="0"/>
              <a:t>Articulate mechanisms by which SEP may influence your health outcome. </a:t>
            </a:r>
          </a:p>
          <a:p>
            <a:pPr lvl="1">
              <a:buFont typeface="Arial" charset="0"/>
              <a:buChar char="•"/>
            </a:pPr>
            <a:r>
              <a:rPr lang="en-US" altLang="en-US" sz="2000" dirty="0"/>
              <a:t>Describe why your measure is inadequate/incomplete</a:t>
            </a:r>
          </a:p>
          <a:p>
            <a:pPr lvl="1">
              <a:buFont typeface="Arial" charset="0"/>
              <a:buChar char="•"/>
            </a:pPr>
            <a:r>
              <a:rPr lang="en-US" altLang="en-US" sz="2000" dirty="0"/>
              <a:t>Understand the bias likely to arise from inadequate measurement (next section)</a:t>
            </a:r>
          </a:p>
          <a:p>
            <a:pPr lvl="1">
              <a:buFont typeface="Arial" charset="0"/>
              <a:buChar char="•"/>
            </a:pPr>
            <a:r>
              <a:rPr lang="en-US" altLang="en-US" sz="2000" dirty="0"/>
              <a:t>Is your goal to “explain away” another source of inequality? (e.g., explain racial disparities with SES)</a:t>
            </a:r>
          </a:p>
          <a:p>
            <a:pPr lvl="2">
              <a:buFont typeface="Arial" charset="0"/>
              <a:buChar char="•"/>
            </a:pPr>
            <a:r>
              <a:rPr lang="en-US" altLang="en-US" sz="2000" dirty="0"/>
              <a:t>More comprehensive measurement is valuable</a:t>
            </a:r>
          </a:p>
          <a:p>
            <a:pPr lvl="1">
              <a:buFont typeface="Arial" charset="0"/>
              <a:buChar char="•"/>
            </a:pPr>
            <a:r>
              <a:rPr lang="en-US" altLang="en-US" sz="2000" dirty="0"/>
              <a:t>Is your goal to guide interventions?</a:t>
            </a:r>
          </a:p>
          <a:p>
            <a:pPr lvl="2">
              <a:buFont typeface="Arial" charset="0"/>
              <a:buChar char="•"/>
            </a:pPr>
            <a:r>
              <a:rPr lang="en-US" altLang="en-US" sz="2000" dirty="0"/>
              <a:t>Narrower, more clearly defined and specific measurements are desirable</a:t>
            </a:r>
          </a:p>
          <a:p>
            <a:pPr lvl="1">
              <a:buFont typeface="Arial" charset="0"/>
              <a:buChar char="•"/>
            </a:pP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EDE26E-AABC-43B1-81A3-1B5B6C3B00CE}" type="slidenum">
              <a:rPr lang="en-US" altLang="en-US">
                <a:solidFill>
                  <a:srgbClr val="3F3F3F"/>
                </a:solidFill>
              </a:rPr>
              <a:pPr/>
              <a:t>12</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83820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a:t>Distinguish between the construct and how you will measure that construct</a:t>
            </a:r>
          </a:p>
        </p:txBody>
      </p:sp>
      <p:sp>
        <p:nvSpPr>
          <p:cNvPr id="17412" name="Rectangle 3"/>
          <p:cNvSpPr>
            <a:spLocks noGrp="1" noChangeArrowheads="1"/>
          </p:cNvSpPr>
          <p:nvPr>
            <p:ph type="body" idx="1"/>
          </p:nvPr>
        </p:nvSpPr>
        <p:spPr>
          <a:xfrm>
            <a:off x="457200" y="1524000"/>
            <a:ext cx="83058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a:t>Origin of the measurement</a:t>
            </a:r>
          </a:p>
          <a:p>
            <a:pPr lvl="1"/>
            <a:r>
              <a:rPr lang="en-US" altLang="en-US" sz="2000" dirty="0"/>
              <a:t>Self-report, proxy report, administrative record, direct observation, instrument.</a:t>
            </a:r>
          </a:p>
          <a:p>
            <a:r>
              <a:rPr lang="en-US" altLang="en-US" sz="2400" dirty="0"/>
              <a:t>Level of the measurement</a:t>
            </a:r>
          </a:p>
          <a:p>
            <a:pPr lvl="1"/>
            <a:r>
              <a:rPr lang="en-US" altLang="en-US" sz="2000" dirty="0"/>
              <a:t>Individual, group (neighborhood, school, state, country), time (repeated measures on the individual).  </a:t>
            </a:r>
          </a:p>
          <a:p>
            <a:r>
              <a:rPr lang="en-US" altLang="en-US" sz="2400" dirty="0"/>
              <a:t>For group measures: aggregate (average poverty rate) or structural (nuclear power plant, weather)</a:t>
            </a:r>
          </a:p>
          <a:p>
            <a:r>
              <a:rPr lang="en-US" altLang="en-US" sz="2400" dirty="0"/>
              <a:t>Subjective vs objective (not so crisp)</a:t>
            </a:r>
          </a:p>
          <a:p>
            <a:endParaRPr lang="en-US" altLang="en-US" sz="2400" dirty="0"/>
          </a:p>
          <a:p>
            <a:pPr lvl="1"/>
            <a:endParaRPr lang="en-US" altLang="en-US" sz="2000" dirty="0"/>
          </a:p>
          <a:p>
            <a:pPr lvl="1"/>
            <a:endParaRPr lang="en-US" altLang="en-US" sz="20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SEP vs social class</a:t>
            </a:r>
          </a:p>
        </p:txBody>
      </p:sp>
      <p:sp>
        <p:nvSpPr>
          <p:cNvPr id="184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54C42F-E3A5-4E85-95D0-FE3703664D45}" type="slidenum">
              <a:rPr lang="en-US" altLang="en-US">
                <a:solidFill>
                  <a:srgbClr val="3F3F3F"/>
                </a:solidFill>
              </a:rPr>
              <a:pPr/>
              <a:t>13</a:t>
            </a:fld>
            <a:endParaRPr lang="en-US" altLang="en-US">
              <a:solidFill>
                <a:srgbClr val="3F3F3F"/>
              </a:solidFill>
            </a:endParaRPr>
          </a:p>
        </p:txBody>
      </p:sp>
      <p:sp>
        <p:nvSpPr>
          <p:cNvPr id="18436" name="TextBox 4"/>
          <p:cNvSpPr txBox="1">
            <a:spLocks noChangeArrowheads="1"/>
          </p:cNvSpPr>
          <p:nvPr/>
        </p:nvSpPr>
        <p:spPr bwMode="auto">
          <a:xfrm>
            <a:off x="228600" y="1581150"/>
            <a:ext cx="8153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t>Social class</a:t>
            </a:r>
            <a:r>
              <a:rPr lang="en-US" altLang="en-US" dirty="0"/>
              <a:t>: “A social category referring to social groups</a:t>
            </a:r>
          </a:p>
          <a:p>
            <a:r>
              <a:rPr lang="en-US" altLang="en-US" dirty="0"/>
              <a:t>forged by interdependent economic and legal relationships, premised upon people’s structural location within the economy—as</a:t>
            </a:r>
          </a:p>
          <a:p>
            <a:r>
              <a:rPr lang="en-US" altLang="en-US" dirty="0"/>
              <a:t>employers, employees, self-employed, and unemployed, and as owners, or not, of capital, land, or other forms of economic investments; possession of educational credentials and skill assets also contribute to social class position”</a:t>
            </a:r>
          </a:p>
          <a:p>
            <a:endParaRPr lang="en-US" altLang="en-US" dirty="0"/>
          </a:p>
          <a:p>
            <a:r>
              <a:rPr lang="en-US" altLang="en-US" b="1" dirty="0"/>
              <a:t>SEP</a:t>
            </a:r>
            <a:r>
              <a:rPr lang="en-US" altLang="en-US" dirty="0"/>
              <a:t>: “An aggregate concept that includes both resource-based and prestige-based measures, as linked to both childhood and adult social</a:t>
            </a:r>
          </a:p>
          <a:p>
            <a:r>
              <a:rPr lang="en-US" altLang="en-US" dirty="0"/>
              <a:t>class position. Resource-based measures refer to material and social resources and assets, including income, wealth, educational credentials; terms used to describe inadequate resources include “poverty” and “deprivation”. Prestige-based measures refer to individual’s rank or status in a social hierarchy, typically evaluated with reference to people’s access to and consumption of goods, services, and knowledge, as linked to their occupational prestige, income, and education level” – Krieger, Williams and Moss, Annual Rev PH, 1997</a:t>
            </a:r>
            <a:endParaRPr lang="en-US"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5448"/>
            <a:ext cx="8763000" cy="1252728"/>
          </a:xfrm>
        </p:spPr>
        <p:txBody>
          <a:bodyPr>
            <a:noAutofit/>
          </a:bodyPr>
          <a:lstStyle/>
          <a:p>
            <a:pPr>
              <a:defRPr/>
            </a:pPr>
            <a:r>
              <a:rPr lang="en-US" sz="3600" dirty="0"/>
              <a:t>Different dimensions of disadvantage are strongly correlated</a:t>
            </a:r>
          </a:p>
        </p:txBody>
      </p:sp>
      <p:sp>
        <p:nvSpPr>
          <p:cNvPr id="194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97101-945B-4E0F-B01C-119F92949DE1}" type="slidenum">
              <a:rPr lang="en-US" altLang="en-US">
                <a:solidFill>
                  <a:srgbClr val="3F3F3F"/>
                </a:solidFill>
              </a:rPr>
              <a:pPr/>
              <a:t>14</a:t>
            </a:fld>
            <a:endParaRPr lang="en-US" altLang="en-US">
              <a:solidFill>
                <a:srgbClr val="3F3F3F"/>
              </a:solidFill>
            </a:endParaRPr>
          </a:p>
        </p:txBody>
      </p:sp>
      <p:sp>
        <p:nvSpPr>
          <p:cNvPr id="19460" name="TextBox 4"/>
          <p:cNvSpPr txBox="1">
            <a:spLocks noChangeArrowheads="1"/>
          </p:cNvSpPr>
          <p:nvPr/>
        </p:nvSpPr>
        <p:spPr bwMode="auto">
          <a:xfrm>
            <a:off x="228600" y="4486275"/>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a:t>Highest education group 265% more income than lowest education group</a:t>
            </a:r>
          </a:p>
          <a:p>
            <a:pPr>
              <a:buFont typeface="Arial" charset="0"/>
              <a:buChar char="•"/>
            </a:pPr>
            <a:r>
              <a:rPr lang="en-US" altLang="en-US" sz="2000"/>
              <a:t>Graded continuously: any threshold is arbitrary</a:t>
            </a:r>
          </a:p>
          <a:p>
            <a:pPr>
              <a:buFont typeface="Arial" charset="0"/>
              <a:buChar char="•"/>
            </a:pPr>
            <a:endParaRPr lang="en-US" altLang="en-US" sz="200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b="72801"/>
          <a:stretch>
            <a:fillRect/>
          </a:stretch>
        </p:blipFill>
        <p:spPr bwMode="auto">
          <a:xfrm>
            <a:off x="0" y="1828800"/>
            <a:ext cx="10887075" cy="72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2"/>
          <p:cNvPicPr>
            <a:picLocks noChangeAspect="1" noChangeArrowheads="1"/>
          </p:cNvPicPr>
          <p:nvPr/>
        </p:nvPicPr>
        <p:blipFill>
          <a:blip r:embed="rId2">
            <a:extLst>
              <a:ext uri="{28A0092B-C50C-407E-A947-70E740481C1C}">
                <a14:useLocalDpi xmlns:a14="http://schemas.microsoft.com/office/drawing/2010/main" val="0"/>
              </a:ext>
            </a:extLst>
          </a:blip>
          <a:srcRect l="81870" t="16222"/>
          <a:stretch>
            <a:fillRect/>
          </a:stretch>
        </p:blipFill>
        <p:spPr bwMode="auto">
          <a:xfrm>
            <a:off x="1752600" y="2262188"/>
            <a:ext cx="1973263" cy="222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r="87521"/>
          <a:stretch>
            <a:fillRect/>
          </a:stretch>
        </p:blipFill>
        <p:spPr bwMode="auto">
          <a:xfrm>
            <a:off x="0" y="1828800"/>
            <a:ext cx="13589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4" name="TextBox 1"/>
          <p:cNvSpPr txBox="1">
            <a:spLocks noChangeArrowheads="1"/>
          </p:cNvSpPr>
          <p:nvPr/>
        </p:nvSpPr>
        <p:spPr bwMode="auto">
          <a:xfrm>
            <a:off x="6280150" y="61468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Braveman JAMA 2005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Different dimensions of inequality are not perfectly correlated</a:t>
            </a:r>
          </a:p>
        </p:txBody>
      </p:sp>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A0CB59-4D66-4E91-8C25-5BBF20F62781}" type="slidenum">
              <a:rPr lang="en-US" altLang="en-US">
                <a:solidFill>
                  <a:srgbClr val="3F3F3F"/>
                </a:solidFill>
              </a:rPr>
              <a:pPr/>
              <a:t>15</a:t>
            </a:fld>
            <a:endParaRPr lang="en-US" altLang="en-US">
              <a:solidFill>
                <a:srgbClr val="3F3F3F"/>
              </a:solidFill>
            </a:endParaRPr>
          </a:p>
        </p:txBody>
      </p:sp>
      <p:sp>
        <p:nvSpPr>
          <p:cNvPr id="20484" name="TextBox 4"/>
          <p:cNvSpPr txBox="1">
            <a:spLocks noChangeArrowheads="1"/>
          </p:cNvSpPr>
          <p:nvPr/>
        </p:nvSpPr>
        <p:spPr bwMode="auto">
          <a:xfrm>
            <a:off x="228600" y="4486275"/>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altLang="en-US" sz="2000"/>
              <a:t>Among people with 12 years of education, whites had 149% more income than blacks.</a:t>
            </a:r>
          </a:p>
          <a:p>
            <a:pPr>
              <a:buFont typeface="Arial" charset="0"/>
              <a:buChar char="•"/>
            </a:pPr>
            <a:r>
              <a:rPr lang="en-US" altLang="en-US" sz="2000"/>
              <a:t>Black-white and Mexican American-white disparity in income at every educational level</a:t>
            </a:r>
          </a:p>
          <a:p>
            <a:pPr>
              <a:buFont typeface="Arial" charset="0"/>
              <a:buChar char="•"/>
            </a:pPr>
            <a:endParaRPr lang="en-US" altLang="en-US" sz="200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r="19530"/>
          <a:stretch>
            <a:fillRect/>
          </a:stretch>
        </p:blipFill>
        <p:spPr bwMode="auto">
          <a:xfrm>
            <a:off x="0" y="1828800"/>
            <a:ext cx="8761413"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TextBox 5"/>
          <p:cNvSpPr txBox="1">
            <a:spLocks noChangeArrowheads="1"/>
          </p:cNvSpPr>
          <p:nvPr/>
        </p:nvSpPr>
        <p:spPr bwMode="auto">
          <a:xfrm>
            <a:off x="6280150" y="6146800"/>
            <a:ext cx="248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Braveman JAMA 2005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06B9158A-199B-4BB3-A9B7-A0DE8148393E}" type="slidenum">
              <a:rPr lang="en-US" altLang="en-US" sz="1400">
                <a:latin typeface="Times New Roman" pitchFamily="18" charset="0"/>
              </a:rPr>
              <a:pPr>
                <a:buClrTx/>
                <a:buSzTx/>
                <a:buFontTx/>
                <a:buNone/>
              </a:pPr>
              <a:t>16</a:t>
            </a:fld>
            <a:endParaRPr lang="en-US" altLang="en-US" sz="1400">
              <a:latin typeface="Times New Roman" pitchFamily="18" charset="0"/>
            </a:endParaRPr>
          </a:p>
        </p:txBody>
      </p:sp>
      <p:sp>
        <p:nvSpPr>
          <p:cNvPr id="12292" name="Rectangle 2"/>
          <p:cNvSpPr>
            <a:spLocks noGrp="1" noChangeArrowheads="1"/>
          </p:cNvSpPr>
          <p:nvPr>
            <p:ph type="title"/>
          </p:nvPr>
        </p:nvSpPr>
        <p:spPr/>
        <p:txBody>
          <a:bodyPr>
            <a:normAutofit fontScale="90000"/>
          </a:bodyPr>
          <a:lstStyle/>
          <a:p>
            <a:pPr>
              <a:defRPr/>
            </a:pPr>
            <a:r>
              <a:rPr lang="en-US" altLang="en-US" dirty="0"/>
              <a:t>Even seemingly simple variables are hard to measure well: education</a:t>
            </a:r>
          </a:p>
        </p:txBody>
      </p:sp>
      <p:graphicFrame>
        <p:nvGraphicFramePr>
          <p:cNvPr id="21508" name="Object 2"/>
          <p:cNvGraphicFramePr>
            <a:graphicFrameLocks noGrp="1" noChangeAspect="1"/>
          </p:cNvGraphicFramePr>
          <p:nvPr>
            <p:ph idx="1"/>
          </p:nvPr>
        </p:nvGraphicFramePr>
        <p:xfrm>
          <a:off x="457200" y="2039938"/>
          <a:ext cx="8229600" cy="4025900"/>
        </p:xfrm>
        <a:graphic>
          <a:graphicData uri="http://schemas.openxmlformats.org/presentationml/2006/ole">
            <mc:AlternateContent xmlns:mc="http://schemas.openxmlformats.org/markup-compatibility/2006">
              <mc:Choice xmlns:v="urn:schemas-microsoft-com:vml" Requires="v">
                <p:oleObj spid="_x0000_s21524" name="Chart" r:id="rId4" imgW="9325051" imgH="4562551" progId="Excel.Chart.8">
                  <p:embed/>
                </p:oleObj>
              </mc:Choice>
              <mc:Fallback>
                <p:oleObj name="Chart" r:id="rId4" imgW="9325051" imgH="456255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39938"/>
                        <a:ext cx="8229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Box 1"/>
          <p:cNvSpPr txBox="1">
            <a:spLocks noChangeArrowheads="1"/>
          </p:cNvSpPr>
          <p:nvPr/>
        </p:nvSpPr>
        <p:spPr bwMode="auto">
          <a:xfrm>
            <a:off x="457200" y="1652588"/>
            <a:ext cx="4249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Changes in school term length (in days)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4FC55088-66EF-49CD-B145-F269BFEB5DD1}" type="slidenum">
              <a:rPr lang="en-US" altLang="en-US" sz="1400">
                <a:latin typeface="Times New Roman" pitchFamily="18" charset="0"/>
              </a:rPr>
              <a:pPr>
                <a:buClrTx/>
                <a:buSzTx/>
                <a:buFontTx/>
                <a:buNone/>
              </a:pPr>
              <a:t>17</a:t>
            </a:fld>
            <a:endParaRPr lang="en-US" altLang="en-US" sz="1400">
              <a:latin typeface="Times New Roman" pitchFamily="18" charset="0"/>
            </a:endParaRPr>
          </a:p>
        </p:txBody>
      </p:sp>
      <p:sp>
        <p:nvSpPr>
          <p:cNvPr id="68611" name="Rectangle 2"/>
          <p:cNvSpPr>
            <a:spLocks noGrp="1" noChangeArrowheads="1"/>
          </p:cNvSpPr>
          <p:nvPr>
            <p:ph type="title"/>
          </p:nvPr>
        </p:nvSpPr>
        <p:spPr/>
        <p:txBody>
          <a:bodyPr>
            <a:normAutofit fontScale="90000"/>
          </a:bodyPr>
          <a:lstStyle/>
          <a:p>
            <a:pPr>
              <a:defRPr/>
            </a:pPr>
            <a:r>
              <a:rPr lang="en-US" altLang="en-US" sz="4000"/>
              <a:t>Years of Education </a:t>
            </a:r>
            <a:r>
              <a:rPr lang="en-US" altLang="en-US" sz="4000">
                <a:cs typeface="Times New Roman" pitchFamily="18" charset="0"/>
              </a:rPr>
              <a:t>≠ </a:t>
            </a:r>
            <a:r>
              <a:rPr lang="en-US" altLang="en-US" sz="4000"/>
              <a:t> Amount of Schooling</a:t>
            </a:r>
          </a:p>
        </p:txBody>
      </p:sp>
      <p:sp>
        <p:nvSpPr>
          <p:cNvPr id="22532" name="Rectangle 3"/>
          <p:cNvSpPr>
            <a:spLocks noGrp="1" noChangeArrowheads="1"/>
          </p:cNvSpPr>
          <p:nvPr>
            <p:ph type="body" idx="1"/>
          </p:nvPr>
        </p:nvSpPr>
        <p:spPr>
          <a:xfrm>
            <a:off x="239713" y="1828800"/>
            <a:ext cx="8709025" cy="4724400"/>
          </a:xfrm>
        </p:spPr>
        <p:txBody>
          <a:bodyPr/>
          <a:lstStyle/>
          <a:p>
            <a:pPr>
              <a:lnSpc>
                <a:spcPct val="80000"/>
              </a:lnSpc>
            </a:pPr>
            <a:r>
              <a:rPr lang="en-US" altLang="en-US" sz="2400"/>
              <a:t>Term length differed and not all days of schooling were attended.</a:t>
            </a:r>
          </a:p>
          <a:p>
            <a:pPr lvl="1">
              <a:lnSpc>
                <a:spcPct val="80000"/>
              </a:lnSpc>
            </a:pPr>
            <a:r>
              <a:rPr lang="en-US" altLang="en-US" sz="2000"/>
              <a:t>A kid born in NY in 1925 who attended 10 years of school:</a:t>
            </a:r>
          </a:p>
          <a:p>
            <a:pPr lvl="2">
              <a:lnSpc>
                <a:spcPct val="80000"/>
              </a:lnSpc>
            </a:pPr>
            <a:r>
              <a:rPr lang="en-US" altLang="en-US" sz="1800"/>
              <a:t> school was open a total of 1,830 days</a:t>
            </a:r>
          </a:p>
          <a:p>
            <a:pPr lvl="2">
              <a:lnSpc>
                <a:spcPct val="80000"/>
              </a:lnSpc>
            </a:pPr>
            <a:r>
              <a:rPr lang="en-US" altLang="en-US" sz="1800"/>
              <a:t>on average he attended 1,598 days </a:t>
            </a:r>
          </a:p>
          <a:p>
            <a:pPr lvl="2">
              <a:lnSpc>
                <a:spcPct val="80000"/>
              </a:lnSpc>
            </a:pPr>
            <a:r>
              <a:rPr lang="en-US" altLang="en-US" sz="1800"/>
              <a:t>=8.9 years  (assuming 180 days / school year)</a:t>
            </a:r>
          </a:p>
          <a:p>
            <a:pPr lvl="1">
              <a:lnSpc>
                <a:spcPct val="80000"/>
              </a:lnSpc>
            </a:pPr>
            <a:r>
              <a:rPr lang="en-US" altLang="en-US" sz="2000"/>
              <a:t>For a comparable white kid born in SC in 1925</a:t>
            </a:r>
          </a:p>
          <a:p>
            <a:pPr lvl="2">
              <a:lnSpc>
                <a:spcPct val="80000"/>
              </a:lnSpc>
            </a:pPr>
            <a:r>
              <a:rPr lang="en-US" altLang="en-US" sz="1800"/>
              <a:t>School was open 1,735 days</a:t>
            </a:r>
          </a:p>
          <a:p>
            <a:pPr lvl="2">
              <a:lnSpc>
                <a:spcPct val="80000"/>
              </a:lnSpc>
            </a:pPr>
            <a:r>
              <a:rPr lang="en-US" altLang="en-US" sz="1800"/>
              <a:t>On average he attended 1,418 days</a:t>
            </a:r>
          </a:p>
          <a:p>
            <a:pPr lvl="2">
              <a:lnSpc>
                <a:spcPct val="80000"/>
              </a:lnSpc>
            </a:pPr>
            <a:r>
              <a:rPr lang="en-US" altLang="en-US" sz="1800"/>
              <a:t>= 7.9 years.</a:t>
            </a:r>
          </a:p>
          <a:p>
            <a:pPr lvl="1">
              <a:lnSpc>
                <a:spcPct val="80000"/>
              </a:lnSpc>
            </a:pPr>
            <a:r>
              <a:rPr lang="en-US" altLang="en-US" sz="2000"/>
              <a:t> A comparable black kid born in SC in 1925:</a:t>
            </a:r>
          </a:p>
          <a:p>
            <a:pPr lvl="2">
              <a:lnSpc>
                <a:spcPct val="80000"/>
              </a:lnSpc>
            </a:pPr>
            <a:r>
              <a:rPr lang="en-US" altLang="en-US" sz="1800"/>
              <a:t>School was open 1,288 days</a:t>
            </a:r>
          </a:p>
          <a:p>
            <a:pPr lvl="2">
              <a:lnSpc>
                <a:spcPct val="80000"/>
              </a:lnSpc>
            </a:pPr>
            <a:r>
              <a:rPr lang="en-US" altLang="en-US" sz="1800"/>
              <a:t>On average he attended 958 days</a:t>
            </a:r>
          </a:p>
          <a:p>
            <a:pPr lvl="2">
              <a:lnSpc>
                <a:spcPct val="80000"/>
              </a:lnSpc>
            </a:pPr>
            <a:r>
              <a:rPr lang="en-US" altLang="en-US" sz="1800"/>
              <a:t>=5.3 years (40% less than the NY kid).</a:t>
            </a:r>
          </a:p>
          <a:p>
            <a:pPr lvl="2">
              <a:lnSpc>
                <a:spcPct val="80000"/>
              </a:lnSpc>
            </a:pPr>
            <a:endParaRPr lang="en-US" altLang="en-US" sz="1800"/>
          </a:p>
          <a:p>
            <a:pPr>
              <a:lnSpc>
                <a:spcPct val="80000"/>
              </a:lnSpc>
            </a:pPr>
            <a:r>
              <a:rPr lang="en-US" altLang="en-US" sz="2400"/>
              <a:t>Other dimensions of quality differed as well, so this understates the magnitude of the problem.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buClrTx/>
              <a:buSzTx/>
              <a:buFontTx/>
              <a:buNone/>
            </a:pPr>
            <a:fld id="{62D7F54F-388E-42EF-A139-94384D60D257}" type="slidenum">
              <a:rPr lang="en-US" altLang="en-US" sz="1400">
                <a:latin typeface="Times New Roman" pitchFamily="18" charset="0"/>
              </a:rPr>
              <a:pPr>
                <a:buClrTx/>
                <a:buSzTx/>
                <a:buFontTx/>
                <a:buNone/>
              </a:pPr>
              <a:t>18</a:t>
            </a:fld>
            <a:endParaRPr lang="en-US" altLang="en-US" sz="1400">
              <a:latin typeface="Times New Roman" pitchFamily="18" charset="0"/>
            </a:endParaRPr>
          </a:p>
        </p:txBody>
      </p:sp>
      <p:sp>
        <p:nvSpPr>
          <p:cNvPr id="13316" name="Rectangle 2"/>
          <p:cNvSpPr>
            <a:spLocks noGrp="1" noChangeArrowheads="1"/>
          </p:cNvSpPr>
          <p:nvPr>
            <p:ph type="title"/>
          </p:nvPr>
        </p:nvSpPr>
        <p:spPr/>
        <p:txBody>
          <a:bodyPr/>
          <a:lstStyle/>
          <a:p>
            <a:pPr>
              <a:defRPr/>
            </a:pPr>
            <a:r>
              <a:rPr lang="en-US" altLang="en-US"/>
              <a:t>Teacher Salaries</a:t>
            </a:r>
          </a:p>
        </p:txBody>
      </p:sp>
      <p:graphicFrame>
        <p:nvGraphicFramePr>
          <p:cNvPr id="23556" name="Object 2"/>
          <p:cNvGraphicFramePr>
            <a:graphicFrameLocks noGrp="1" noChangeAspect="1"/>
          </p:cNvGraphicFramePr>
          <p:nvPr>
            <p:ph idx="1"/>
          </p:nvPr>
        </p:nvGraphicFramePr>
        <p:xfrm>
          <a:off x="20638" y="1828800"/>
          <a:ext cx="8894762" cy="4351338"/>
        </p:xfrm>
        <a:graphic>
          <a:graphicData uri="http://schemas.openxmlformats.org/presentationml/2006/ole">
            <mc:AlternateContent xmlns:mc="http://schemas.openxmlformats.org/markup-compatibility/2006">
              <mc:Choice xmlns:v="urn:schemas-microsoft-com:vml" Requires="v">
                <p:oleObj spid="_x0000_s23571" name="Chart" r:id="rId4" imgW="9325051" imgH="4562551" progId="Excel.Chart.8">
                  <p:embed/>
                </p:oleObj>
              </mc:Choice>
              <mc:Fallback>
                <p:oleObj name="Chart" r:id="rId4" imgW="9325051" imgH="4562551"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828800"/>
                        <a:ext cx="88947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t>Choosing the measure for a dimension of disparity</a:t>
            </a:r>
          </a:p>
          <a:p>
            <a:pPr marL="914400" lvl="1" indent="-457200">
              <a:buFont typeface="Corbel" pitchFamily="34" charset="0"/>
              <a:buAutoNum type="arabicPeriod"/>
            </a:pPr>
            <a:r>
              <a:rPr lang="en-US" altLang="en-US" sz="2400" dirty="0">
                <a:solidFill>
                  <a:srgbClr val="FF0000"/>
                </a:solidFill>
              </a:rPr>
              <a:t>Choosing the way to compare outcomes</a:t>
            </a:r>
          </a:p>
          <a:p>
            <a:pPr marL="914400" lvl="1" indent="-457200">
              <a:buFont typeface="Corbel" pitchFamily="34" charset="0"/>
              <a:buAutoNum type="arabicPeriod"/>
            </a:pPr>
            <a:r>
              <a:rPr lang="en-US" altLang="en-US" sz="2400" dirty="0"/>
              <a:t>How the outcome influences your choices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extLst>
      <p:ext uri="{BB962C8B-B14F-4D97-AF65-F5344CB8AC3E}">
        <p14:creationId xmlns:p14="http://schemas.microsoft.com/office/powerpoint/2010/main" val="34022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t>Choosing the measure for a dimension of disparity</a:t>
            </a:r>
          </a:p>
          <a:p>
            <a:pPr marL="914400" lvl="1" indent="-457200">
              <a:buFont typeface="Corbel" pitchFamily="34" charset="0"/>
              <a:buAutoNum type="arabicPeriod"/>
            </a:pPr>
            <a:r>
              <a:rPr lang="en-US" altLang="en-US" sz="2400" dirty="0"/>
              <a:t>Choosing the way to compare outcomes</a:t>
            </a:r>
          </a:p>
          <a:p>
            <a:pPr marL="914400" lvl="1" indent="-457200">
              <a:buFont typeface="Corbel" pitchFamily="34" charset="0"/>
              <a:buAutoNum type="arabicPeriod"/>
            </a:pPr>
            <a:r>
              <a:rPr lang="en-US" altLang="en-US" sz="2400" dirty="0"/>
              <a:t>How the outcome influences your choices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Showing a Difference Between Groups</a:t>
            </a:r>
          </a:p>
        </p:txBody>
      </p:sp>
      <p:sp>
        <p:nvSpPr>
          <p:cNvPr id="25603" name="Rectangle 3"/>
          <p:cNvSpPr>
            <a:spLocks noGrp="1" noChangeArrowheads="1"/>
          </p:cNvSpPr>
          <p:nvPr>
            <p:ph type="body" idx="1"/>
          </p:nvPr>
        </p:nvSpPr>
        <p:spPr>
          <a:xfrm>
            <a:off x="430213" y="1531938"/>
            <a:ext cx="8256587" cy="5219700"/>
          </a:xfrm>
        </p:spPr>
        <p:txBody>
          <a:bodyPr/>
          <a:lstStyle/>
          <a:p>
            <a:pPr>
              <a:lnSpc>
                <a:spcPct val="90000"/>
              </a:lnSpc>
              <a:buFontTx/>
              <a:buNone/>
            </a:pPr>
            <a:r>
              <a:rPr lang="en-US" altLang="en-US" sz="2800" dirty="0">
                <a:latin typeface="Times New Roman" pitchFamily="18" charset="0"/>
              </a:rPr>
              <a:t>A major distinction is between </a:t>
            </a:r>
            <a:r>
              <a:rPr lang="en-US" altLang="en-US" sz="2800" i="1" dirty="0">
                <a:latin typeface="Times New Roman" pitchFamily="18" charset="0"/>
              </a:rPr>
              <a:t>absolute </a:t>
            </a:r>
            <a:r>
              <a:rPr lang="en-US" altLang="en-US" sz="2800" dirty="0">
                <a:latin typeface="Times New Roman" pitchFamily="18" charset="0"/>
              </a:rPr>
              <a:t>differences and </a:t>
            </a:r>
            <a:r>
              <a:rPr lang="en-US" altLang="en-US" sz="2800" i="1" dirty="0">
                <a:latin typeface="Times New Roman" pitchFamily="18" charset="0"/>
              </a:rPr>
              <a:t>relative </a:t>
            </a:r>
            <a:r>
              <a:rPr lang="en-US" altLang="en-US" sz="2800" dirty="0">
                <a:latin typeface="Times New Roman" pitchFamily="18" charset="0"/>
              </a:rPr>
              <a:t>differences in health.   </a:t>
            </a:r>
          </a:p>
          <a:p>
            <a:pPr>
              <a:lnSpc>
                <a:spcPct val="90000"/>
              </a:lnSpc>
              <a:buFontTx/>
              <a:buNone/>
            </a:pPr>
            <a:endParaRPr lang="en-US" altLang="en-US" sz="2800" dirty="0">
              <a:latin typeface="Times New Roman" pitchFamily="18" charset="0"/>
            </a:endParaRPr>
          </a:p>
          <a:p>
            <a:pPr>
              <a:lnSpc>
                <a:spcPct val="90000"/>
              </a:lnSpc>
              <a:buFontTx/>
              <a:buNone/>
            </a:pPr>
            <a:r>
              <a:rPr lang="en-US" altLang="en-US" sz="2800" dirty="0">
                <a:latin typeface="Times New Roman" pitchFamily="18" charset="0"/>
              </a:rPr>
              <a:t>Note distinction from debate about absolute vs relative measures of social resources (the </a:t>
            </a:r>
            <a:r>
              <a:rPr lang="en-US" altLang="en-US" sz="2800" u="sng" dirty="0">
                <a:latin typeface="Times New Roman" pitchFamily="18" charset="0"/>
              </a:rPr>
              <a:t>predictor</a:t>
            </a:r>
            <a:r>
              <a:rPr lang="en-US" altLang="en-US" sz="2800" dirty="0">
                <a:latin typeface="Times New Roman" pitchFamily="18" charset="0"/>
              </a:rPr>
              <a:t> variable)</a:t>
            </a:r>
          </a:p>
          <a:p>
            <a:pPr>
              <a:lnSpc>
                <a:spcPct val="90000"/>
              </a:lnSpc>
            </a:pPr>
            <a:r>
              <a:rPr lang="en-US" altLang="en-US" sz="2000" dirty="0">
                <a:latin typeface="Times New Roman" pitchFamily="18" charset="0"/>
              </a:rPr>
              <a:t>Absolute: how much of the resource do you have?</a:t>
            </a:r>
          </a:p>
          <a:p>
            <a:pPr>
              <a:lnSpc>
                <a:spcPct val="90000"/>
              </a:lnSpc>
            </a:pPr>
            <a:r>
              <a:rPr lang="en-US" altLang="en-US" sz="2000" dirty="0">
                <a:latin typeface="Times New Roman" pitchFamily="18" charset="0"/>
              </a:rPr>
              <a:t>Relative: how much more or less than other people do you have?</a:t>
            </a:r>
          </a:p>
          <a:p>
            <a:pPr marL="119062" indent="0">
              <a:lnSpc>
                <a:spcPct val="90000"/>
              </a:lnSpc>
              <a:buNone/>
            </a:pPr>
            <a:r>
              <a:rPr lang="en-US" altLang="en-US" sz="2800" dirty="0">
                <a:latin typeface="Times New Roman" pitchFamily="18" charset="0"/>
              </a:rPr>
              <a:t>Here we focus on absolute vs relative measures of health inequality (the </a:t>
            </a:r>
            <a:r>
              <a:rPr lang="en-US" altLang="en-US" sz="2800" u="sng" dirty="0">
                <a:latin typeface="Times New Roman" pitchFamily="18" charset="0"/>
              </a:rPr>
              <a:t>outcome</a:t>
            </a:r>
            <a:r>
              <a:rPr lang="en-US" altLang="en-US" sz="2800" dirty="0">
                <a:latin typeface="Times New Roman" pitchFamily="18" charset="0"/>
              </a:rPr>
              <a:t>)</a:t>
            </a:r>
          </a:p>
          <a:p>
            <a:pPr>
              <a:lnSpc>
                <a:spcPct val="90000"/>
              </a:lnSpc>
            </a:pPr>
            <a:r>
              <a:rPr lang="en-US" altLang="en-US" sz="2400" dirty="0">
                <a:latin typeface="Times New Roman" pitchFamily="18" charset="0"/>
              </a:rPr>
              <a:t>Absolute: how many fewer cases per person</a:t>
            </a:r>
          </a:p>
          <a:p>
            <a:pPr>
              <a:lnSpc>
                <a:spcPct val="90000"/>
              </a:lnSpc>
            </a:pPr>
            <a:r>
              <a:rPr lang="en-US" altLang="en-US" sz="2400" dirty="0">
                <a:latin typeface="Times New Roman" pitchFamily="18" charset="0"/>
              </a:rPr>
              <a:t>Relative: ratio of rates </a:t>
            </a:r>
            <a:r>
              <a:rPr lang="en-US" altLang="en-US" sz="2400" dirty="0" smtClean="0">
                <a:latin typeface="Times New Roman" pitchFamily="18" charset="0"/>
              </a:rPr>
              <a:t>or prevalence per </a:t>
            </a:r>
            <a:r>
              <a:rPr lang="en-US" altLang="en-US" sz="2400" dirty="0">
                <a:latin typeface="Times New Roman" pitchFamily="18" charset="0"/>
              </a:rPr>
              <a:t>person</a:t>
            </a:r>
          </a:p>
          <a:p>
            <a:pPr>
              <a:lnSpc>
                <a:spcPct val="90000"/>
              </a:lnSpc>
              <a:buFontTx/>
              <a:buNone/>
            </a:pPr>
            <a:endParaRPr lang="en-US" altLang="en-US" sz="2800" dirty="0">
              <a:latin typeface="Times New Roman" pitchFamily="18" charset="0"/>
            </a:endParaRPr>
          </a:p>
          <a:p>
            <a:pPr>
              <a:lnSpc>
                <a:spcPct val="90000"/>
              </a:lnSpc>
              <a:buFontTx/>
              <a:buNone/>
            </a:pPr>
            <a:r>
              <a:rPr lang="en-US" altLang="en-US" sz="2800" dirty="0">
                <a:latin typeface="Times New Roman" pitchFamily="18" charset="0"/>
              </a:rPr>
              <a:t>This is controversial, and I have a strong personal opinion that is not universally accepted.</a:t>
            </a:r>
          </a:p>
          <a:p>
            <a:pPr>
              <a:lnSpc>
                <a:spcPct val="90000"/>
              </a:lnSpc>
              <a:buFontTx/>
              <a:buNone/>
            </a:pPr>
            <a:endParaRPr lang="en-US" altLang="en-US" sz="2400" dirty="0">
              <a:latin typeface="Times New Roman" pitchFamily="18" charset="0"/>
            </a:endParaRPr>
          </a:p>
          <a:p>
            <a:pPr>
              <a:lnSpc>
                <a:spcPct val="90000"/>
              </a:lnSpc>
              <a:buFontTx/>
              <a:buNone/>
            </a:pPr>
            <a:endParaRPr lang="en-US" altLang="en-US" sz="2800" dirty="0">
              <a:latin typeface="Times New Roman" pitchFamily="18" charset="0"/>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4293C5-F24D-4381-B51F-FE519FD2749A}" type="slidenum">
              <a:rPr lang="en-US" altLang="en-US">
                <a:solidFill>
                  <a:srgbClr val="3F3F3F"/>
                </a:solidFill>
              </a:rPr>
              <a:pPr/>
              <a:t>20</a:t>
            </a:fld>
            <a:endParaRPr lang="en-US" altLang="en-US">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199" y="155448"/>
            <a:ext cx="8480425" cy="1252728"/>
          </a:xfrm>
        </p:spPr>
        <p:txBody>
          <a:bodyPr>
            <a:normAutofit fontScale="90000"/>
          </a:bodyPr>
          <a:lstStyle/>
          <a:p>
            <a:pPr>
              <a:defRPr/>
            </a:pPr>
            <a:r>
              <a:rPr lang="en-US" dirty="0"/>
              <a:t>Measuring Disparities: Relative vs absolute comparisons of the groups? </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F62F9D-23EB-42DB-9D98-849A0A88F29A}" type="slidenum">
              <a:rPr lang="en-US" altLang="en-US">
                <a:solidFill>
                  <a:srgbClr val="3F3F3F"/>
                </a:solidFill>
              </a:rPr>
              <a:pPr/>
              <a:t>21</a:t>
            </a:fld>
            <a:endParaRPr lang="en-US" altLang="en-US">
              <a:solidFill>
                <a:srgbClr val="3F3F3F"/>
              </a:solidFill>
            </a:endParaRPr>
          </a:p>
        </p:txBody>
      </p:sp>
      <p:sp>
        <p:nvSpPr>
          <p:cNvPr id="11268" name="TextBox 4"/>
          <p:cNvSpPr txBox="1">
            <a:spLocks noChangeArrowheads="1"/>
          </p:cNvSpPr>
          <p:nvPr/>
        </p:nvSpPr>
        <p:spPr bwMode="auto">
          <a:xfrm>
            <a:off x="0" y="6364288"/>
            <a:ext cx="8204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Age adjusted prevalence of physician diagnosed diabetes mellitus, NHANES: 2007-2010</a:t>
            </a:r>
          </a:p>
        </p:txBody>
      </p:sp>
      <p:pic>
        <p:nvPicPr>
          <p:cNvPr id="11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1450"/>
            <a:ext cx="7329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18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Showing a Difference Between Groups</a:t>
            </a:r>
          </a:p>
        </p:txBody>
      </p:sp>
      <p:sp>
        <p:nvSpPr>
          <p:cNvPr id="25603" name="Rectangle 3"/>
          <p:cNvSpPr>
            <a:spLocks noGrp="1" noChangeArrowheads="1"/>
          </p:cNvSpPr>
          <p:nvPr>
            <p:ph type="body" idx="1"/>
          </p:nvPr>
        </p:nvSpPr>
        <p:spPr>
          <a:xfrm>
            <a:off x="430213" y="1531938"/>
            <a:ext cx="8256587" cy="5219700"/>
          </a:xfrm>
        </p:spPr>
        <p:txBody>
          <a:bodyPr/>
          <a:lstStyle/>
          <a:p>
            <a:pPr>
              <a:lnSpc>
                <a:spcPct val="90000"/>
              </a:lnSpc>
              <a:buFontTx/>
              <a:buNone/>
            </a:pPr>
            <a:r>
              <a:rPr lang="en-US" altLang="en-US" sz="2400" dirty="0">
                <a:latin typeface="Times New Roman" pitchFamily="18" charset="0"/>
              </a:rPr>
              <a:t>A major distinction is between </a:t>
            </a:r>
            <a:r>
              <a:rPr lang="en-US" altLang="en-US" sz="2400" i="1" dirty="0">
                <a:latin typeface="Times New Roman" pitchFamily="18" charset="0"/>
              </a:rPr>
              <a:t>absolute </a:t>
            </a:r>
            <a:r>
              <a:rPr lang="en-US" altLang="en-US" sz="2400" dirty="0">
                <a:latin typeface="Times New Roman" pitchFamily="18" charset="0"/>
              </a:rPr>
              <a:t>differences and </a:t>
            </a:r>
            <a:r>
              <a:rPr lang="en-US" altLang="en-US" sz="2400" i="1" dirty="0">
                <a:latin typeface="Times New Roman" pitchFamily="18" charset="0"/>
              </a:rPr>
              <a:t>relative </a:t>
            </a:r>
            <a:r>
              <a:rPr lang="en-US" altLang="en-US" sz="2400" dirty="0">
                <a:latin typeface="Times New Roman" pitchFamily="18" charset="0"/>
              </a:rPr>
              <a:t>differences.   This is controversial, and I have a strong personal opinion that is not universally accepted.</a:t>
            </a:r>
          </a:p>
          <a:p>
            <a:pPr>
              <a:lnSpc>
                <a:spcPct val="90000"/>
              </a:lnSpc>
              <a:buFontTx/>
              <a:buNone/>
            </a:pPr>
            <a:endParaRPr lang="en-US" altLang="en-US" sz="2400" dirty="0">
              <a:latin typeface="Times New Roman" pitchFamily="18" charset="0"/>
            </a:endParaRPr>
          </a:p>
          <a:p>
            <a:pPr>
              <a:lnSpc>
                <a:spcPct val="90000"/>
              </a:lnSpc>
              <a:buFontTx/>
              <a:buNone/>
            </a:pPr>
            <a:r>
              <a:rPr lang="en-US" altLang="en-US" sz="2800" b="1" dirty="0">
                <a:latin typeface="Times New Roman" pitchFamily="18" charset="0"/>
              </a:rPr>
              <a:t>Relative</a:t>
            </a:r>
            <a:r>
              <a:rPr lang="en-US" altLang="en-US" sz="2800" dirty="0">
                <a:latin typeface="Times New Roman" pitchFamily="18" charset="0"/>
              </a:rPr>
              <a:t> effects approach: black men have 13.5/7.7=</a:t>
            </a:r>
            <a:r>
              <a:rPr lang="en-US" altLang="en-US" sz="2800" b="1" dirty="0">
                <a:latin typeface="Times New Roman" pitchFamily="18" charset="0"/>
              </a:rPr>
              <a:t>1.75 times </a:t>
            </a:r>
            <a:r>
              <a:rPr lang="en-US" altLang="en-US" sz="2800" dirty="0">
                <a:latin typeface="Times New Roman" pitchFamily="18" charset="0"/>
              </a:rPr>
              <a:t>the prevalence of diabetes as white </a:t>
            </a:r>
            <a:r>
              <a:rPr lang="en-US" altLang="en-US" sz="2800" dirty="0" smtClean="0">
                <a:latin typeface="Times New Roman" pitchFamily="18" charset="0"/>
              </a:rPr>
              <a:t>men, or 75% higher prevalence.</a:t>
            </a:r>
            <a:endParaRPr lang="en-US" altLang="en-US" sz="2800" dirty="0">
              <a:latin typeface="Times New Roman" pitchFamily="18" charset="0"/>
            </a:endParaRPr>
          </a:p>
          <a:p>
            <a:pPr>
              <a:lnSpc>
                <a:spcPct val="90000"/>
              </a:lnSpc>
              <a:buFontTx/>
              <a:buNone/>
            </a:pPr>
            <a:endParaRPr lang="en-US" altLang="en-US" sz="2800" dirty="0">
              <a:latin typeface="Times New Roman" pitchFamily="18" charset="0"/>
            </a:endParaRPr>
          </a:p>
          <a:p>
            <a:pPr>
              <a:lnSpc>
                <a:spcPct val="90000"/>
              </a:lnSpc>
              <a:buFontTx/>
              <a:buNone/>
            </a:pPr>
            <a:r>
              <a:rPr lang="en-US" altLang="en-US" sz="2800" b="1" dirty="0">
                <a:latin typeface="Times New Roman" pitchFamily="18" charset="0"/>
              </a:rPr>
              <a:t>Absolute</a:t>
            </a:r>
            <a:r>
              <a:rPr lang="en-US" altLang="en-US" sz="2800" dirty="0">
                <a:latin typeface="Times New Roman" pitchFamily="18" charset="0"/>
              </a:rPr>
              <a:t> effects approach: black men have 13.5-7.7=</a:t>
            </a:r>
            <a:r>
              <a:rPr lang="en-US" altLang="en-US" sz="2800" b="1" dirty="0">
                <a:latin typeface="Times New Roman" pitchFamily="18" charset="0"/>
              </a:rPr>
              <a:t>5.8 percentage point</a:t>
            </a:r>
            <a:r>
              <a:rPr lang="en-US" altLang="en-US" sz="2800" dirty="0">
                <a:latin typeface="Times New Roman" pitchFamily="18" charset="0"/>
              </a:rPr>
              <a:t> higher prevalence of diabetes than white men.</a:t>
            </a:r>
          </a:p>
          <a:p>
            <a:pPr>
              <a:lnSpc>
                <a:spcPct val="90000"/>
              </a:lnSpc>
              <a:buFontTx/>
              <a:buNone/>
            </a:pPr>
            <a:endParaRPr lang="en-US" altLang="en-US" sz="2800" dirty="0">
              <a:latin typeface="Times New Roman" pitchFamily="18" charset="0"/>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4293C5-F24D-4381-B51F-FE519FD2749A}" type="slidenum">
              <a:rPr lang="en-US" altLang="en-US">
                <a:solidFill>
                  <a:srgbClr val="3F3F3F"/>
                </a:solidFill>
              </a:rPr>
              <a:pPr/>
              <a:t>22</a:t>
            </a:fld>
            <a:endParaRPr lang="en-US" altLang="en-US">
              <a:solidFill>
                <a:srgbClr val="3F3F3F"/>
              </a:solidFill>
            </a:endParaRPr>
          </a:p>
        </p:txBody>
      </p:sp>
    </p:spTree>
    <p:extLst>
      <p:ext uri="{BB962C8B-B14F-4D97-AF65-F5344CB8AC3E}">
        <p14:creationId xmlns:p14="http://schemas.microsoft.com/office/powerpoint/2010/main" val="175910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Showing a Difference Between Groups</a:t>
            </a:r>
          </a:p>
        </p:txBody>
      </p:sp>
      <p:sp>
        <p:nvSpPr>
          <p:cNvPr id="16387" name="Rectangle 3"/>
          <p:cNvSpPr>
            <a:spLocks noGrp="1" noChangeArrowheads="1"/>
          </p:cNvSpPr>
          <p:nvPr>
            <p:ph type="body" idx="1"/>
          </p:nvPr>
        </p:nvSpPr>
        <p:spPr>
          <a:xfrm>
            <a:off x="457200" y="1698625"/>
            <a:ext cx="4040188" cy="715963"/>
          </a:xfrm>
        </p:spPr>
        <p:txBody>
          <a:bodyPr/>
          <a:lstStyle/>
          <a:p>
            <a:pPr>
              <a:lnSpc>
                <a:spcPct val="90000"/>
              </a:lnSpc>
              <a:buFontTx/>
              <a:buNone/>
              <a:defRPr/>
            </a:pPr>
            <a:r>
              <a:rPr lang="en-US" altLang="en-US" dirty="0"/>
              <a:t>Relative Measures</a:t>
            </a:r>
            <a:r>
              <a:rPr lang="en-US" altLang="en-US" sz="2800" dirty="0">
                <a:latin typeface="Times New Roman" pitchFamily="18" charset="0"/>
              </a:rPr>
              <a:t>		</a:t>
            </a:r>
          </a:p>
        </p:txBody>
      </p:sp>
      <p:sp>
        <p:nvSpPr>
          <p:cNvPr id="26628" name="Content Placeholder 1"/>
          <p:cNvSpPr>
            <a:spLocks noGrp="1"/>
          </p:cNvSpPr>
          <p:nvPr>
            <p:ph sz="half" idx="2"/>
          </p:nvPr>
        </p:nvSpPr>
        <p:spPr>
          <a:xfrm>
            <a:off x="457200" y="2449513"/>
            <a:ext cx="4040188" cy="3951287"/>
          </a:xfrm>
        </p:spPr>
        <p:txBody>
          <a:bodyPr/>
          <a:lstStyle/>
          <a:p>
            <a:r>
              <a:rPr lang="en-US" altLang="en-US"/>
              <a:t>Odds ratio</a:t>
            </a:r>
          </a:p>
          <a:p>
            <a:r>
              <a:rPr lang="en-US" altLang="en-US"/>
              <a:t>Relative risk</a:t>
            </a:r>
          </a:p>
          <a:p>
            <a:r>
              <a:rPr lang="en-US" altLang="en-US"/>
              <a:t>Hazard rate</a:t>
            </a:r>
          </a:p>
          <a:p>
            <a:r>
              <a:rPr lang="en-US" altLang="en-US"/>
              <a:t>Incidence rate ratio</a:t>
            </a:r>
          </a:p>
          <a:p>
            <a:r>
              <a:rPr lang="en-US" altLang="en-US"/>
              <a:t>Standardized mortality ratio</a:t>
            </a:r>
          </a:p>
          <a:p>
            <a:endParaRPr lang="en-US" altLang="en-US"/>
          </a:p>
        </p:txBody>
      </p:sp>
      <p:sp>
        <p:nvSpPr>
          <p:cNvPr id="3" name="Text Placeholder 2"/>
          <p:cNvSpPr>
            <a:spLocks noGrp="1"/>
          </p:cNvSpPr>
          <p:nvPr>
            <p:ph type="body" sz="quarter" idx="3"/>
          </p:nvPr>
        </p:nvSpPr>
        <p:spPr>
          <a:xfrm>
            <a:off x="4645025" y="1570038"/>
            <a:ext cx="4041775" cy="715962"/>
          </a:xfrm>
        </p:spPr>
        <p:txBody>
          <a:bodyPr/>
          <a:lstStyle/>
          <a:p>
            <a:pPr>
              <a:defRPr/>
            </a:pPr>
            <a:r>
              <a:rPr lang="en-US" dirty="0"/>
              <a:t>Absolute Measures</a:t>
            </a:r>
          </a:p>
        </p:txBody>
      </p:sp>
      <p:sp>
        <p:nvSpPr>
          <p:cNvPr id="26630" name="Content Placeholder 3"/>
          <p:cNvSpPr>
            <a:spLocks noGrp="1"/>
          </p:cNvSpPr>
          <p:nvPr>
            <p:ph sz="quarter" idx="4"/>
          </p:nvPr>
        </p:nvSpPr>
        <p:spPr>
          <a:xfrm>
            <a:off x="4645025" y="2449513"/>
            <a:ext cx="4041775" cy="3951287"/>
          </a:xfrm>
        </p:spPr>
        <p:txBody>
          <a:bodyPr/>
          <a:lstStyle/>
          <a:p>
            <a:r>
              <a:rPr lang="en-US" altLang="en-US"/>
              <a:t>Risk difference</a:t>
            </a:r>
          </a:p>
          <a:p>
            <a:r>
              <a:rPr lang="en-US" altLang="en-US"/>
              <a:t>Rate difference</a:t>
            </a:r>
          </a:p>
          <a:p>
            <a:r>
              <a:rPr lang="en-US" altLang="en-US"/>
              <a:t>Years of life lost</a:t>
            </a:r>
          </a:p>
          <a:p>
            <a:endParaRPr lang="en-US" altLang="en-US"/>
          </a:p>
        </p:txBody>
      </p:sp>
      <p:sp>
        <p:nvSpPr>
          <p:cNvPr id="266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9C1E6-7DE5-4451-A385-732A81E7B6BA}" type="slidenum">
              <a:rPr lang="en-US" altLang="en-US">
                <a:solidFill>
                  <a:srgbClr val="3F3F3F"/>
                </a:solidFill>
              </a:rPr>
              <a:pPr/>
              <a:t>23</a:t>
            </a:fld>
            <a:endParaRPr lang="en-US" altLang="en-US">
              <a:solidFill>
                <a:srgbClr val="3F3F3F"/>
              </a:solidFill>
            </a:endParaRPr>
          </a:p>
        </p:txBody>
      </p:sp>
      <p:sp>
        <p:nvSpPr>
          <p:cNvPr id="26632" name="TextBox 4"/>
          <p:cNvSpPr txBox="1">
            <a:spLocks noChangeArrowheads="1"/>
          </p:cNvSpPr>
          <p:nvPr/>
        </p:nvSpPr>
        <p:spPr bwMode="auto">
          <a:xfrm>
            <a:off x="685800" y="5299075"/>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Relative measures are extremely common, so when you see one, stop and think “how big is this effect in absolute terms?”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Trends in Disparities: Relative vs Absolute Measures</a:t>
            </a:r>
          </a:p>
        </p:txBody>
      </p:sp>
      <p:sp>
        <p:nvSpPr>
          <p:cNvPr id="27651" name="Rectangle 3"/>
          <p:cNvSpPr>
            <a:spLocks noGrp="1" noChangeArrowheads="1"/>
          </p:cNvSpPr>
          <p:nvPr>
            <p:ph type="body" idx="1"/>
          </p:nvPr>
        </p:nvSpPr>
        <p:spPr>
          <a:xfrm>
            <a:off x="152400" y="1630363"/>
            <a:ext cx="8915400" cy="4625975"/>
          </a:xfrm>
        </p:spPr>
        <p:txBody>
          <a:bodyPr/>
          <a:lstStyle/>
          <a:p>
            <a:pPr>
              <a:lnSpc>
                <a:spcPct val="90000"/>
              </a:lnSpc>
              <a:buFontTx/>
              <a:buNone/>
            </a:pPr>
            <a:endParaRPr lang="en-US" altLang="en-US" sz="2400" dirty="0">
              <a:latin typeface="Times New Roman" pitchFamily="18" charset="0"/>
            </a:endParaRPr>
          </a:p>
          <a:p>
            <a:pPr>
              <a:lnSpc>
                <a:spcPct val="90000"/>
              </a:lnSpc>
              <a:buFontTx/>
              <a:buNone/>
            </a:pPr>
            <a:r>
              <a:rPr lang="en-US" altLang="en-US" sz="2800" dirty="0">
                <a:latin typeface="Times New Roman" pitchFamily="18" charset="0"/>
              </a:rPr>
              <a:t>Claims that depend on comparing risk factor coefficients:</a:t>
            </a:r>
          </a:p>
          <a:p>
            <a:pPr>
              <a:lnSpc>
                <a:spcPct val="90000"/>
              </a:lnSpc>
              <a:buFontTx/>
              <a:buNone/>
            </a:pPr>
            <a:endParaRPr lang="en-US" altLang="en-US" sz="2800" dirty="0">
              <a:latin typeface="Times New Roman" pitchFamily="18" charset="0"/>
            </a:endParaRPr>
          </a:p>
          <a:p>
            <a:pPr>
              <a:lnSpc>
                <a:spcPct val="90000"/>
              </a:lnSpc>
            </a:pPr>
            <a:r>
              <a:rPr lang="en-US" altLang="en-US" sz="2400" dirty="0">
                <a:latin typeface="Times New Roman" pitchFamily="18" charset="0"/>
              </a:rPr>
              <a:t>The black-white disparity in neonatal mortality got worse during the 20</a:t>
            </a:r>
            <a:r>
              <a:rPr lang="en-US" altLang="en-US" sz="2400" baseline="30000" dirty="0">
                <a:latin typeface="Times New Roman" pitchFamily="18" charset="0"/>
              </a:rPr>
              <a:t>th</a:t>
            </a:r>
            <a:r>
              <a:rPr lang="en-US" altLang="en-US" sz="2400" dirty="0">
                <a:latin typeface="Times New Roman" pitchFamily="18" charset="0"/>
              </a:rPr>
              <a:t> century, despite the advances in civil rights.</a:t>
            </a:r>
          </a:p>
          <a:p>
            <a:pPr>
              <a:lnSpc>
                <a:spcPct val="90000"/>
              </a:lnSpc>
            </a:pPr>
            <a:r>
              <a:rPr lang="en-US" altLang="en-US" sz="2400" dirty="0">
                <a:latin typeface="Times New Roman" pitchFamily="18" charset="0"/>
              </a:rPr>
              <a:t>Although the medical system may not work ideally for younger African-Americans, these problems are ameliorated among the elderly.  </a:t>
            </a:r>
          </a:p>
          <a:p>
            <a:pPr>
              <a:lnSpc>
                <a:spcPct val="90000"/>
              </a:lnSpc>
            </a:pPr>
            <a:r>
              <a:rPr lang="en-US" altLang="en-US" sz="2400" dirty="0">
                <a:latin typeface="Times New Roman" pitchFamily="18" charset="0"/>
              </a:rPr>
              <a:t>After age 70, the role of socioeconomic factors in determining morbidity and mortality declines, and genetic risks predominate.</a:t>
            </a:r>
          </a:p>
          <a:p>
            <a:pPr>
              <a:lnSpc>
                <a:spcPct val="90000"/>
              </a:lnSpc>
            </a:pPr>
            <a:r>
              <a:rPr lang="en-US" altLang="en-US" sz="2400" dirty="0">
                <a:latin typeface="Times New Roman" pitchFamily="18" charset="0"/>
              </a:rPr>
              <a:t>From 1968-1996, Alabama made greater strides in reducing stroke mortality than Oregon. </a:t>
            </a:r>
          </a:p>
        </p:txBody>
      </p:sp>
      <p:sp>
        <p:nvSpPr>
          <p:cNvPr id="276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EAEED9-497B-4EA1-9396-2F5F704EA855}" type="slidenum">
              <a:rPr lang="en-US" altLang="en-US">
                <a:solidFill>
                  <a:srgbClr val="3F3F3F"/>
                </a:solidFill>
              </a:rPr>
              <a:pPr/>
              <a:t>24</a:t>
            </a:fld>
            <a:endParaRPr lang="en-US" altLang="en-US">
              <a:solidFill>
                <a:srgbClr val="3F3F3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t>Trends in Infant Mortality</a:t>
            </a:r>
          </a:p>
        </p:txBody>
      </p:sp>
      <p:pic>
        <p:nvPicPr>
          <p:cNvPr id="2867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00200"/>
            <a:ext cx="5524500" cy="4500563"/>
          </a:xfrm>
        </p:spPr>
      </p:pic>
      <p:sp>
        <p:nvSpPr>
          <p:cNvPr id="28676" name="Text Box 7"/>
          <p:cNvSpPr txBox="1">
            <a:spLocks noChangeArrowheads="1"/>
          </p:cNvSpPr>
          <p:nvPr/>
        </p:nvSpPr>
        <p:spPr bwMode="auto">
          <a:xfrm>
            <a:off x="6765925" y="6056313"/>
            <a:ext cx="219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Singh and Yu, 1995</a:t>
            </a:r>
          </a:p>
        </p:txBody>
      </p:sp>
      <p:sp>
        <p:nvSpPr>
          <p:cNvPr id="286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726233-083B-442D-9560-FEB7F20D2AE1}" type="slidenum">
              <a:rPr lang="en-US" altLang="en-US">
                <a:solidFill>
                  <a:srgbClr val="3F3F3F"/>
                </a:solidFill>
              </a:rPr>
              <a:pPr/>
              <a:t>25</a:t>
            </a:fld>
            <a:endParaRPr lang="en-US" altLang="en-US">
              <a:solidFill>
                <a:srgbClr val="3F3F3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t>Trends in Infant Mortality</a:t>
            </a:r>
          </a:p>
        </p:txBody>
      </p:sp>
      <p:sp>
        <p:nvSpPr>
          <p:cNvPr id="29699" name="Text Box 4"/>
          <p:cNvSpPr txBox="1">
            <a:spLocks noChangeArrowheads="1"/>
          </p:cNvSpPr>
          <p:nvPr/>
        </p:nvSpPr>
        <p:spPr bwMode="auto">
          <a:xfrm>
            <a:off x="6765925" y="6056313"/>
            <a:ext cx="219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Singh and Yu, 1995</a:t>
            </a:r>
          </a:p>
        </p:txBody>
      </p:sp>
      <p:pic>
        <p:nvPicPr>
          <p:cNvPr id="2970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1975" y="1714500"/>
            <a:ext cx="5478463" cy="4297363"/>
          </a:xfrm>
        </p:spPr>
      </p:pic>
      <p:sp>
        <p:nvSpPr>
          <p:cNvPr id="297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B402CF-FB85-4B77-8B27-92513442335D}" type="slidenum">
              <a:rPr lang="en-US" altLang="en-US">
                <a:solidFill>
                  <a:srgbClr val="3F3F3F"/>
                </a:solidFill>
              </a:rPr>
              <a:pPr/>
              <a:t>26</a:t>
            </a:fld>
            <a:endParaRPr lang="en-US" altLang="en-US">
              <a:solidFill>
                <a:srgbClr val="3F3F3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eaLnBrk="1" hangingPunct="1">
              <a:defRPr/>
            </a:pPr>
            <a:r>
              <a:rPr lang="en-US" dirty="0"/>
              <a:t>Effect Measure Modification: Scale dependence</a:t>
            </a:r>
          </a:p>
        </p:txBody>
      </p:sp>
      <p:sp>
        <p:nvSpPr>
          <p:cNvPr id="30723" name="Rectangle 3"/>
          <p:cNvSpPr>
            <a:spLocks noGrp="1" noChangeArrowheads="1"/>
          </p:cNvSpPr>
          <p:nvPr>
            <p:ph idx="1"/>
          </p:nvPr>
        </p:nvSpPr>
        <p:spPr>
          <a:xfrm>
            <a:off x="304800" y="1676400"/>
            <a:ext cx="8534400" cy="4625975"/>
          </a:xfrm>
        </p:spPr>
        <p:txBody>
          <a:bodyPr lIns="91440" tIns="45720"/>
          <a:lstStyle/>
          <a:p>
            <a:pPr eaLnBrk="1" hangingPunct="1">
              <a:lnSpc>
                <a:spcPct val="90000"/>
              </a:lnSpc>
            </a:pPr>
            <a:r>
              <a:rPr lang="en-US" altLang="en-US" sz="2800" dirty="0"/>
              <a:t>Effect measure modification: is the effect measure the same in different strata? </a:t>
            </a:r>
          </a:p>
          <a:p>
            <a:pPr lvl="1" eaLnBrk="1" hangingPunct="1">
              <a:lnSpc>
                <a:spcPct val="90000"/>
              </a:lnSpc>
            </a:pPr>
            <a:r>
              <a:rPr lang="en-US" altLang="en-US" sz="2400" dirty="0"/>
              <a:t>Is the relative risk of stroke associated with obesity the same in men and women?  Is it the same in blacks and whites?</a:t>
            </a:r>
          </a:p>
          <a:p>
            <a:pPr lvl="1" eaLnBrk="1" hangingPunct="1">
              <a:lnSpc>
                <a:spcPct val="90000"/>
              </a:lnSpc>
            </a:pPr>
            <a:r>
              <a:rPr lang="en-US" altLang="en-US" sz="2400" dirty="0"/>
              <a:t>Is the risk difference for stroke associated with obesity the same in men and women?  Is it the same in blacks and whites?</a:t>
            </a:r>
          </a:p>
          <a:p>
            <a:pPr eaLnBrk="1" hangingPunct="1">
              <a:lnSpc>
                <a:spcPct val="90000"/>
              </a:lnSpc>
            </a:pPr>
            <a:r>
              <a:rPr lang="en-US" altLang="en-US" sz="2800" dirty="0"/>
              <a:t>If there is a main effect (e.g. obesity predicts stroke and race also predicts stroke), usually no more than one effect measure will show </a:t>
            </a:r>
            <a:r>
              <a:rPr lang="en-US" altLang="en-US" sz="2800" i="1" dirty="0"/>
              <a:t>no </a:t>
            </a:r>
            <a:r>
              <a:rPr lang="en-US" altLang="en-US" sz="2800" dirty="0"/>
              <a:t>modification.</a:t>
            </a:r>
          </a:p>
          <a:p>
            <a:pPr lvl="1" eaLnBrk="1" hangingPunct="1">
              <a:lnSpc>
                <a:spcPct val="90000"/>
              </a:lnSpc>
            </a:pPr>
            <a:r>
              <a:rPr lang="en-US" altLang="en-US" sz="2400" dirty="0"/>
              <a:t>If the RRs are the same for blacks and whites, but blacks have a higher overall rate of stroke than whites, the RDs </a:t>
            </a:r>
            <a:r>
              <a:rPr lang="en-US" altLang="en-US" sz="2400" i="1" dirty="0"/>
              <a:t>must be different. </a:t>
            </a:r>
          </a:p>
          <a:p>
            <a:pPr lvl="1" eaLnBrk="1" hangingPunct="1">
              <a:lnSpc>
                <a:spcPct val="90000"/>
              </a:lnSpc>
            </a:pPr>
            <a:endParaRPr lang="en-US" altLang="en-US" sz="2400" dirty="0"/>
          </a:p>
        </p:txBody>
      </p:sp>
      <p:sp>
        <p:nvSpPr>
          <p:cNvPr id="307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846257-DBDE-465B-BD91-EFD0FABC22AA}" type="slidenum">
              <a:rPr lang="en-US" altLang="en-US">
                <a:solidFill>
                  <a:srgbClr val="3F3F3F"/>
                </a:solidFill>
              </a:rPr>
              <a:pPr/>
              <a:t>27</a:t>
            </a:fld>
            <a:endParaRPr lang="en-US" altLang="en-US">
              <a:solidFill>
                <a:srgbClr val="3F3F3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eaLnBrk="1" hangingPunct="1">
              <a:defRPr/>
            </a:pPr>
            <a:r>
              <a:rPr lang="en-US" dirty="0"/>
              <a:t>Effect Modification </a:t>
            </a:r>
            <a:r>
              <a:rPr lang="en-US" dirty="0" err="1"/>
              <a:t>vs</a:t>
            </a:r>
            <a:r>
              <a:rPr lang="en-US" dirty="0"/>
              <a:t> Interaction</a:t>
            </a:r>
          </a:p>
        </p:txBody>
      </p:sp>
      <p:sp>
        <p:nvSpPr>
          <p:cNvPr id="31747" name="Rectangle 3"/>
          <p:cNvSpPr>
            <a:spLocks noGrp="1" noChangeArrowheads="1"/>
          </p:cNvSpPr>
          <p:nvPr>
            <p:ph idx="1"/>
          </p:nvPr>
        </p:nvSpPr>
        <p:spPr/>
        <p:txBody>
          <a:bodyPr lIns="91440" tIns="45720"/>
          <a:lstStyle/>
          <a:p>
            <a:pPr eaLnBrk="1" hangingPunct="1">
              <a:lnSpc>
                <a:spcPct val="90000"/>
              </a:lnSpc>
            </a:pPr>
            <a:r>
              <a:rPr lang="en-US" altLang="en-US" sz="2800" dirty="0"/>
              <a:t>The scale dependence of interaction is essential to recognize when interpreting disparities, and especially trends in disparities.  </a:t>
            </a:r>
          </a:p>
          <a:p>
            <a:pPr eaLnBrk="1" hangingPunct="1">
              <a:lnSpc>
                <a:spcPct val="90000"/>
              </a:lnSpc>
            </a:pPr>
            <a:r>
              <a:rPr lang="en-US" altLang="en-US" sz="2800" dirty="0"/>
              <a:t>Relative effect measures will tend to be closer to the null in groups with higher baseline risk. </a:t>
            </a:r>
          </a:p>
          <a:p>
            <a:pPr lvl="1" eaLnBrk="1" hangingPunct="1">
              <a:lnSpc>
                <a:spcPct val="90000"/>
              </a:lnSpc>
            </a:pPr>
            <a:r>
              <a:rPr lang="en-US" altLang="en-US" sz="2400" dirty="0"/>
              <a:t>RRs in young routinely more extreme than RRs in old.</a:t>
            </a:r>
          </a:p>
          <a:p>
            <a:pPr lvl="1" eaLnBrk="1" hangingPunct="1">
              <a:lnSpc>
                <a:spcPct val="90000"/>
              </a:lnSpc>
            </a:pPr>
            <a:r>
              <a:rPr lang="en-US" altLang="en-US" sz="2400" dirty="0"/>
              <a:t>RRs tend to become more extreme over time if there is progress in reducing the p0pulation risk of a disease</a:t>
            </a:r>
          </a:p>
          <a:p>
            <a:pPr eaLnBrk="1" hangingPunct="1">
              <a:lnSpc>
                <a:spcPct val="90000"/>
              </a:lnSpc>
            </a:pPr>
            <a:r>
              <a:rPr lang="en-US" altLang="en-US" sz="2800" dirty="0"/>
              <a:t>Which is more important: relative or absolute changes? </a:t>
            </a:r>
          </a:p>
          <a:p>
            <a:pPr eaLnBrk="1" hangingPunct="1">
              <a:lnSpc>
                <a:spcPct val="90000"/>
              </a:lnSpc>
            </a:pPr>
            <a:endParaRPr lang="en-US" altLang="en-US" sz="2800" dirty="0"/>
          </a:p>
          <a:p>
            <a:pPr lvl="1" eaLnBrk="1" hangingPunct="1">
              <a:lnSpc>
                <a:spcPct val="90000"/>
              </a:lnSpc>
            </a:pPr>
            <a:endParaRPr lang="en-US" altLang="en-US" sz="2000" dirty="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B1CBB3-42C1-4025-A28C-A04C8BE2C940}" type="slidenum">
              <a:rPr lang="en-US" altLang="en-US">
                <a:solidFill>
                  <a:srgbClr val="3F3F3F"/>
                </a:solidFill>
              </a:rPr>
              <a:pPr/>
              <a:t>28</a:t>
            </a:fld>
            <a:endParaRPr lang="en-US" altLang="en-US">
              <a:solidFill>
                <a:srgbClr val="3F3F3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t>Absolute vs Relative Changes</a:t>
            </a:r>
          </a:p>
        </p:txBody>
      </p:sp>
      <p:sp>
        <p:nvSpPr>
          <p:cNvPr id="32771" name="Rectangle 5"/>
          <p:cNvSpPr>
            <a:spLocks noGrp="1" noChangeArrowheads="1"/>
          </p:cNvSpPr>
          <p:nvPr>
            <p:ph type="body" idx="1"/>
          </p:nvPr>
        </p:nvSpPr>
        <p:spPr>
          <a:xfrm>
            <a:off x="228600" y="1600200"/>
            <a:ext cx="8534400" cy="4625975"/>
          </a:xfrm>
        </p:spPr>
        <p:txBody>
          <a:bodyPr/>
          <a:lstStyle/>
          <a:p>
            <a:r>
              <a:rPr lang="en-US" altLang="en-US" dirty="0"/>
              <a:t>Disparities should be measured in both absolute and relative terms in order to understand their magnitude, especially when making comparisons over time or across geographic populations or indicators.</a:t>
            </a:r>
          </a:p>
          <a:p>
            <a:endParaRPr lang="en-US" altLang="en-US" dirty="0"/>
          </a:p>
          <a:p>
            <a:r>
              <a:rPr lang="en-US" altLang="en-US" dirty="0"/>
              <a:t>Absolute and relative comparisons will always have the same sign (positive or negative) but estimates of </a:t>
            </a:r>
            <a:r>
              <a:rPr lang="en-US" altLang="en-US" b="1" dirty="0"/>
              <a:t>rate of change</a:t>
            </a:r>
            <a:r>
              <a:rPr lang="en-US" altLang="en-US" dirty="0"/>
              <a:t> in absolute and relative disparities may not have the same sign.</a:t>
            </a:r>
          </a:p>
          <a:p>
            <a:endParaRPr lang="en-US" altLang="en-US" dirty="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6132EB-7B91-4C96-93C8-0DD4C9CE9000}" type="slidenum">
              <a:rPr lang="en-US" altLang="en-US">
                <a:solidFill>
                  <a:srgbClr val="3F3F3F"/>
                </a:solidFill>
              </a:rPr>
              <a:pPr/>
              <a:t>29</a:t>
            </a:fld>
            <a:endParaRPr lang="en-US" altLang="en-US">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solidFill>
                  <a:srgbClr val="FF0000"/>
                </a:solidFill>
              </a:rPr>
              <a:t>How do you measure disparities?</a:t>
            </a:r>
          </a:p>
          <a:p>
            <a:pPr marL="914400" lvl="1" indent="-457200">
              <a:buFont typeface="Corbel" pitchFamily="34" charset="0"/>
              <a:buAutoNum type="arabicPeriod"/>
            </a:pPr>
            <a:r>
              <a:rPr lang="en-US" altLang="en-US" sz="2400" dirty="0">
                <a:solidFill>
                  <a:srgbClr val="FF0000"/>
                </a:solidFill>
              </a:rPr>
              <a:t>Defining comparison groups</a:t>
            </a:r>
          </a:p>
          <a:p>
            <a:pPr marL="914400" lvl="1" indent="-457200">
              <a:buFont typeface="Corbel" pitchFamily="34" charset="0"/>
              <a:buAutoNum type="arabicPeriod"/>
            </a:pPr>
            <a:r>
              <a:rPr lang="en-US" altLang="en-US" sz="2400" dirty="0"/>
              <a:t>Choosing the measure for a dimension of disparity</a:t>
            </a:r>
          </a:p>
          <a:p>
            <a:pPr marL="914400" lvl="1" indent="-457200">
              <a:buFont typeface="Corbel" pitchFamily="34" charset="0"/>
              <a:buAutoNum type="arabicPeriod"/>
            </a:pPr>
            <a:r>
              <a:rPr lang="en-US" altLang="en-US" sz="2400" dirty="0"/>
              <a:t>Choosing the way to compare outcomes</a:t>
            </a:r>
          </a:p>
          <a:p>
            <a:pPr marL="914400" lvl="1" indent="-457200">
              <a:buFont typeface="Corbel" pitchFamily="34" charset="0"/>
              <a:buAutoNum type="arabicPeriod"/>
            </a:pPr>
            <a:r>
              <a:rPr lang="en-US" altLang="en-US" sz="2400" dirty="0"/>
              <a:t>How the outcome influences your choices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extLst>
      <p:ext uri="{BB962C8B-B14F-4D97-AF65-F5344CB8AC3E}">
        <p14:creationId xmlns:p14="http://schemas.microsoft.com/office/powerpoint/2010/main" val="4231077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143000"/>
          </a:xfrm>
        </p:spPr>
        <p:txBody>
          <a:bodyPr/>
          <a:lstStyle/>
          <a:p>
            <a:r>
              <a:rPr lang="en-GB" altLang="en-US" b="1" smtClean="0"/>
              <a:t>Slope index of inequality</a:t>
            </a:r>
            <a:endParaRPr lang="en-US" altLang="en-US" smtClean="0"/>
          </a:p>
        </p:txBody>
      </p:sp>
      <p:sp>
        <p:nvSpPr>
          <p:cNvPr id="7171" name="Content Placeholder 2"/>
          <p:cNvSpPr>
            <a:spLocks noGrp="1"/>
          </p:cNvSpPr>
          <p:nvPr>
            <p:ph idx="1"/>
          </p:nvPr>
        </p:nvSpPr>
        <p:spPr>
          <a:xfrm>
            <a:off x="152400" y="1412875"/>
            <a:ext cx="8534400" cy="4525963"/>
          </a:xfrm>
        </p:spPr>
        <p:txBody>
          <a:bodyPr/>
          <a:lstStyle/>
          <a:p>
            <a:r>
              <a:rPr lang="en-GB" altLang="en-US" sz="2400" dirty="0" smtClean="0"/>
              <a:t>When there are multiple ordered levels, e.g., with education, how do you compare disparities between populations?</a:t>
            </a:r>
          </a:p>
          <a:p>
            <a:r>
              <a:rPr lang="en-GB" altLang="en-US" sz="2400" dirty="0" smtClean="0"/>
              <a:t>Need to integrate information on</a:t>
            </a:r>
          </a:p>
          <a:p>
            <a:pPr lvl="1"/>
            <a:r>
              <a:rPr lang="en-GB" altLang="en-US" sz="2000" dirty="0" smtClean="0"/>
              <a:t>Prevalence of low vs medium vs high levels of </a:t>
            </a:r>
            <a:r>
              <a:rPr lang="en-GB" altLang="en-US" sz="2000" dirty="0" err="1" smtClean="0"/>
              <a:t>edn</a:t>
            </a:r>
            <a:endParaRPr lang="en-GB" altLang="en-US" sz="2000" dirty="0" smtClean="0"/>
          </a:p>
          <a:p>
            <a:pPr lvl="1"/>
            <a:r>
              <a:rPr lang="en-GB" altLang="en-US" sz="2000" dirty="0" smtClean="0"/>
              <a:t>Health difference between low vs medium and medium vs high levels of education</a:t>
            </a:r>
          </a:p>
          <a:p>
            <a:r>
              <a:rPr lang="en-GB" altLang="en-US" sz="2400" dirty="0" smtClean="0"/>
              <a:t>Slope index of inequality is the </a:t>
            </a:r>
            <a:r>
              <a:rPr lang="en-GB" altLang="en-US" sz="2400" b="1" dirty="0" smtClean="0"/>
              <a:t>absolute difference </a:t>
            </a:r>
            <a:r>
              <a:rPr lang="en-GB" altLang="en-US" sz="2400" dirty="0" smtClean="0"/>
              <a:t>in predicted values of a health indicator between those with the highest level of education and those with the lowest level of education or wealth</a:t>
            </a:r>
          </a:p>
          <a:p>
            <a:pPr lvl="1"/>
            <a:r>
              <a:rPr lang="en-GB" altLang="en-US" sz="2000" dirty="0" smtClean="0"/>
              <a:t>Takes into consideration the entire distribution of education using an appropriate regression model</a:t>
            </a:r>
          </a:p>
          <a:p>
            <a:endParaRPr lang="en-US" altLang="en-US" sz="2400" dirty="0" smtClean="0"/>
          </a:p>
        </p:txBody>
      </p:sp>
      <p:grpSp>
        <p:nvGrpSpPr>
          <p:cNvPr id="7172" name="Group 13"/>
          <p:cNvGrpSpPr>
            <a:grpSpLocks/>
          </p:cNvGrpSpPr>
          <p:nvPr/>
        </p:nvGrpSpPr>
        <p:grpSpPr bwMode="auto">
          <a:xfrm>
            <a:off x="-14288" y="6308725"/>
            <a:ext cx="9172576" cy="563563"/>
            <a:chOff x="-13648" y="6308176"/>
            <a:chExt cx="9171296" cy="563563"/>
          </a:xfrm>
        </p:grpSpPr>
        <p:sp>
          <p:nvSpPr>
            <p:cNvPr id="7173" name="Rectangle 12"/>
            <p:cNvSpPr>
              <a:spLocks noChangeArrowheads="1"/>
            </p:cNvSpPr>
            <p:nvPr/>
          </p:nvSpPr>
          <p:spPr bwMode="auto">
            <a:xfrm>
              <a:off x="-13648" y="6308176"/>
              <a:ext cx="9171296" cy="563563"/>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7176" name="Picture 17"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685" y="6380646"/>
              <a:ext cx="1238110" cy="4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8907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normAutofit fontScale="90000"/>
          </a:bodyPr>
          <a:lstStyle/>
          <a:p>
            <a:pPr>
              <a:lnSpc>
                <a:spcPct val="80000"/>
              </a:lnSpc>
            </a:pPr>
            <a:r>
              <a:rPr lang="en-GB" altLang="en-US" sz="4800" dirty="0"/>
              <a:t>To calculate the slope index of inequality:</a:t>
            </a:r>
          </a:p>
        </p:txBody>
      </p:sp>
      <p:sp>
        <p:nvSpPr>
          <p:cNvPr id="3" name="Content Placeholder 2"/>
          <p:cNvSpPr>
            <a:spLocks noGrp="1"/>
          </p:cNvSpPr>
          <p:nvPr>
            <p:ph idx="1"/>
          </p:nvPr>
        </p:nvSpPr>
        <p:spPr>
          <a:xfrm>
            <a:off x="152400" y="1455738"/>
            <a:ext cx="8713787" cy="4852987"/>
          </a:xfrm>
        </p:spPr>
        <p:txBody>
          <a:bodyPr>
            <a:normAutofit/>
          </a:bodyPr>
          <a:lstStyle/>
          <a:p>
            <a:pPr marL="971550" lvl="1" indent="-514350">
              <a:lnSpc>
                <a:spcPct val="80000"/>
              </a:lnSpc>
              <a:buFont typeface="Calibri" pitchFamily="34" charset="0"/>
              <a:buAutoNum type="arabicParenR"/>
            </a:pPr>
            <a:r>
              <a:rPr lang="en-GB" altLang="en-US" sz="2200" dirty="0" smtClean="0"/>
              <a:t>A weighted sample of the whole population is ranked from the most disadvantaged subgroup (at rank 0) to the most advantaged (at rank 1) according to, for example, education or wealth</a:t>
            </a:r>
          </a:p>
          <a:p>
            <a:pPr marL="971550" lvl="1" indent="-514350">
              <a:lnSpc>
                <a:spcPct val="80000"/>
              </a:lnSpc>
              <a:buFont typeface="Calibri" pitchFamily="34" charset="0"/>
              <a:buAutoNum type="arabicParenR"/>
            </a:pPr>
            <a:r>
              <a:rPr lang="en-GB" altLang="en-US" sz="2200" dirty="0" smtClean="0"/>
              <a:t>The population of each education category is considered in terms of its range in the </a:t>
            </a:r>
            <a:r>
              <a:rPr lang="en-GB" altLang="en-US" sz="2200" u="sng" dirty="0" smtClean="0"/>
              <a:t>cumulative population distribution</a:t>
            </a:r>
            <a:r>
              <a:rPr lang="en-GB" altLang="en-US" sz="2200" dirty="0" smtClean="0"/>
              <a:t>, and the midpoint of this range</a:t>
            </a:r>
          </a:p>
          <a:p>
            <a:pPr marL="971550" lvl="1" indent="-514350">
              <a:lnSpc>
                <a:spcPct val="80000"/>
              </a:lnSpc>
              <a:buFont typeface="Calibri" pitchFamily="34" charset="0"/>
              <a:buAutoNum type="arabicParenR"/>
            </a:pPr>
            <a:r>
              <a:rPr lang="en-GB" altLang="en-US" sz="2200" dirty="0" smtClean="0"/>
              <a:t>The health indicator of interest is regressed against this midpoint value for education subgroups using an appropriate model</a:t>
            </a:r>
          </a:p>
          <a:p>
            <a:pPr marL="971550" lvl="1" indent="-514350">
              <a:lnSpc>
                <a:spcPct val="80000"/>
              </a:lnSpc>
              <a:buFont typeface="Calibri" pitchFamily="34" charset="0"/>
              <a:buAutoNum type="arabicParenR"/>
            </a:pPr>
            <a:r>
              <a:rPr lang="en-GB" altLang="en-US" sz="2200" dirty="0" smtClean="0"/>
              <a:t>The predicted values of the health indicator are calculated for the two extremes (rank 1 and rank 0)</a:t>
            </a:r>
          </a:p>
          <a:p>
            <a:pPr marL="971550" lvl="1" indent="-514350">
              <a:lnSpc>
                <a:spcPct val="80000"/>
              </a:lnSpc>
              <a:buFont typeface="Calibri" pitchFamily="34" charset="0"/>
              <a:buAutoNum type="arabicParenR"/>
            </a:pPr>
            <a:r>
              <a:rPr lang="en-GB" altLang="en-US" sz="2200" dirty="0" smtClean="0"/>
              <a:t>The difference between the predicted values at rank 1 and rank 0 (covering the entire distribution) generates the slope index of inequality value</a:t>
            </a:r>
          </a:p>
          <a:p>
            <a:pPr>
              <a:lnSpc>
                <a:spcPct val="80000"/>
              </a:lnSpc>
            </a:pPr>
            <a:endParaRPr lang="en-US" altLang="en-US" sz="2500" dirty="0" smtClean="0"/>
          </a:p>
        </p:txBody>
      </p:sp>
      <p:grpSp>
        <p:nvGrpSpPr>
          <p:cNvPr id="8196" name="Group 13"/>
          <p:cNvGrpSpPr>
            <a:grpSpLocks/>
          </p:cNvGrpSpPr>
          <p:nvPr/>
        </p:nvGrpSpPr>
        <p:grpSpPr bwMode="auto">
          <a:xfrm>
            <a:off x="-14288" y="6308725"/>
            <a:ext cx="9172576" cy="563563"/>
            <a:chOff x="-13648" y="6308176"/>
            <a:chExt cx="9171296" cy="563563"/>
          </a:xfrm>
        </p:grpSpPr>
        <p:sp>
          <p:nvSpPr>
            <p:cNvPr id="8197" name="Rectangle 12"/>
            <p:cNvSpPr>
              <a:spLocks noChangeArrowheads="1"/>
            </p:cNvSpPr>
            <p:nvPr/>
          </p:nvSpPr>
          <p:spPr bwMode="auto">
            <a:xfrm>
              <a:off x="-13648" y="6308176"/>
              <a:ext cx="9171296" cy="563563"/>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dirty="0"/>
                <a:t>Slide from: http://www.who.int/gho/health_equity/health_equity_handbook_5_ComplexMeasures.ppt</a:t>
              </a:r>
            </a:p>
          </p:txBody>
        </p:sp>
        <p:pic>
          <p:nvPicPr>
            <p:cNvPr id="8200" name="Picture 17"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685" y="6380646"/>
              <a:ext cx="1238110" cy="4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2580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a:normAutofit fontScale="90000"/>
          </a:bodyPr>
          <a:lstStyle/>
          <a:p>
            <a:r>
              <a:rPr lang="en-GB" altLang="en-US" sz="4000" b="1" smtClean="0"/>
              <a:t>Applied example: slope index of inequality</a:t>
            </a:r>
            <a:endParaRPr lang="en-US" altLang="en-US" sz="4000" smtClean="0"/>
          </a:p>
        </p:txBody>
      </p:sp>
      <p:graphicFrame>
        <p:nvGraphicFramePr>
          <p:cNvPr id="4" name="Content Placeholder 3"/>
          <p:cNvGraphicFramePr>
            <a:graphicFrameLocks noGrp="1"/>
          </p:cNvGraphicFramePr>
          <p:nvPr>
            <p:ph idx="1"/>
          </p:nvPr>
        </p:nvGraphicFramePr>
        <p:xfrm>
          <a:off x="312738" y="2243138"/>
          <a:ext cx="8509000" cy="3455988"/>
        </p:xfrm>
        <a:graphic>
          <a:graphicData uri="http://schemas.openxmlformats.org/drawingml/2006/table">
            <a:tbl>
              <a:tblPr/>
              <a:tblGrid>
                <a:gridCol w="2660650"/>
                <a:gridCol w="1363662"/>
                <a:gridCol w="1409700"/>
                <a:gridCol w="1765300"/>
                <a:gridCol w="1309688"/>
              </a:tblGrid>
              <a:tr h="90011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Education level</a:t>
                      </a:r>
                      <a:endParaRPr kumimoji="0" lang="en-US" altLang="en-US" sz="14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1" i="0" u="none" strike="noStrike" cap="none" normalizeH="0" baseline="0" smtClean="0">
                          <a:ln>
                            <a:noFill/>
                          </a:ln>
                          <a:solidFill>
                            <a:srgbClr val="FFFFFF"/>
                          </a:solidFill>
                          <a:effectLst/>
                          <a:latin typeface="Calibri" pitchFamily="34" charset="0"/>
                        </a:rPr>
                        <a:t>Proportional distribution of population</a:t>
                      </a:r>
                      <a:endParaRPr kumimoji="0" lang="en-US" altLang="en-US" sz="16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1" i="0" u="none" strike="noStrike" cap="none" normalizeH="0" baseline="0" smtClean="0">
                          <a:ln>
                            <a:noFill/>
                          </a:ln>
                          <a:solidFill>
                            <a:srgbClr val="FFFFFF"/>
                          </a:solidFill>
                          <a:effectLst/>
                          <a:latin typeface="Calibri" pitchFamily="34" charset="0"/>
                        </a:rPr>
                        <a:t>Cumulative range of population</a:t>
                      </a:r>
                      <a:endParaRPr kumimoji="0" lang="en-US" altLang="en-US" sz="16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1" i="0" u="none" strike="noStrike" cap="none" normalizeH="0" baseline="0" smtClean="0">
                          <a:ln>
                            <a:noFill/>
                          </a:ln>
                          <a:solidFill>
                            <a:srgbClr val="FFFFFF"/>
                          </a:solidFill>
                          <a:effectLst/>
                          <a:latin typeface="Calibri" pitchFamily="34" charset="0"/>
                        </a:rPr>
                        <a:t>Midpoint of cumulative range of population (x axis)</a:t>
                      </a:r>
                      <a:endParaRPr kumimoji="0" lang="en-US" altLang="en-US" sz="16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1" i="0" u="none" strike="noStrike" cap="none" normalizeH="0" baseline="0" smtClean="0">
                          <a:ln>
                            <a:noFill/>
                          </a:ln>
                          <a:solidFill>
                            <a:srgbClr val="FFFFFF"/>
                          </a:solidFill>
                          <a:effectLst/>
                          <a:latin typeface="Calibri" pitchFamily="34" charset="0"/>
                        </a:rPr>
                        <a:t>Smoking prevalence (%) (y axis)</a:t>
                      </a:r>
                      <a:endParaRPr kumimoji="0" lang="en-US" altLang="en-US" sz="16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1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No formal schooling</a:t>
                      </a:r>
                      <a:endParaRPr kumimoji="0" lang="en-US" altLang="en-US" sz="18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0.0610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0–0.0610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0.0305</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40.0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1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Less than primary school</a:t>
                      </a:r>
                      <a:endParaRPr kumimoji="0" lang="en-US" altLang="en-US" sz="18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0.0856</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0.0610–0.1466</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0.1038</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36.7</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1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Primary school completed</a:t>
                      </a:r>
                      <a:endParaRPr kumimoji="0" lang="en-US" altLang="en-US" sz="18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0.1980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0.1466–0.3446</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0.2456</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37.8</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1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Secondary/high school completed</a:t>
                      </a:r>
                      <a:endParaRPr kumimoji="0" lang="en-US" altLang="en-US" sz="18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0.5287</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0.3446–0.8734</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0.6090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33.4</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1175">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300"/>
                        </a:spcAft>
                        <a:buClrTx/>
                        <a:buSzTx/>
                        <a:buFontTx/>
                        <a:buNone/>
                        <a:tabLst/>
                      </a:pPr>
                      <a:r>
                        <a:rPr kumimoji="0" lang="en-GB" altLang="en-US" sz="1400" b="1" i="0" u="none" strike="noStrike" cap="none" normalizeH="0" baseline="0" smtClean="0">
                          <a:ln>
                            <a:noFill/>
                          </a:ln>
                          <a:solidFill>
                            <a:srgbClr val="FFFFFF"/>
                          </a:solidFill>
                          <a:effectLst/>
                          <a:latin typeface="Calibri" pitchFamily="34" charset="0"/>
                        </a:rPr>
                        <a:t>College completed or above </a:t>
                      </a:r>
                      <a:endParaRPr kumimoji="0" lang="en-US" altLang="en-US" sz="1800" b="1" i="0" u="none" strike="noStrike" cap="none" normalizeH="0" baseline="0" smtClean="0">
                        <a:ln>
                          <a:noFill/>
                        </a:ln>
                        <a:solidFill>
                          <a:srgbClr val="FFFFFF"/>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0.1266</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0.8734–1.0000</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0.9367</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rPr>
                        <a:t>21.8</a:t>
                      </a:r>
                      <a:endParaRPr kumimoji="0" lang="en-US" altLang="en-US" sz="2000" b="0" i="0" u="none" strike="noStrike" cap="none" normalizeH="0" baseline="0" smtClean="0">
                        <a:ln>
                          <a:noFill/>
                        </a:ln>
                        <a:solidFill>
                          <a:srgbClr val="000000"/>
                        </a:solidFill>
                        <a:effectLst/>
                        <a:latin typeface="Times New Roman" pitchFamily="18" charset="0"/>
                        <a:ea typeface="SimSun" pitchFamily="2" charset="-122"/>
                        <a:cs typeface="Geneva"/>
                      </a:endParaRPr>
                    </a:p>
                  </a:txBody>
                  <a:tcPr marL="36195" marR="36195" marT="17780" marB="177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263" name="Rectangle 1"/>
          <p:cNvSpPr>
            <a:spLocks noChangeArrowheads="1"/>
          </p:cNvSpPr>
          <p:nvPr/>
        </p:nvSpPr>
        <p:spPr bwMode="auto">
          <a:xfrm>
            <a:off x="323850" y="1412875"/>
            <a:ext cx="84963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600" b="1">
                <a:ea typeface="SimSun" pitchFamily="2" charset="-122"/>
                <a:cs typeface="Times New Roman" pitchFamily="18" charset="0"/>
              </a:rPr>
              <a:t>Table 1 Arriving at midpoint values of cumulative range based on education subgroups, for a population of men living in 27 middle-income countries and associated smoking prevalence, World Health Survey 2002–2004</a:t>
            </a:r>
            <a:endParaRPr lang="en-US" altLang="en-US" sz="1000">
              <a:ea typeface="SimSun" pitchFamily="2" charset="-122"/>
            </a:endParaRPr>
          </a:p>
        </p:txBody>
      </p:sp>
      <p:sp>
        <p:nvSpPr>
          <p:cNvPr id="9264" name="Rectangle 5"/>
          <p:cNvSpPr>
            <a:spLocks noChangeArrowheads="1"/>
          </p:cNvSpPr>
          <p:nvPr/>
        </p:nvSpPr>
        <p:spPr bwMode="auto">
          <a:xfrm>
            <a:off x="11113" y="5876925"/>
            <a:ext cx="851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GB" altLang="en-US" sz="1200">
                <a:ea typeface="SimSun" pitchFamily="2" charset="-122"/>
                <a:cs typeface="Times New Roman" pitchFamily="18" charset="0"/>
              </a:rPr>
              <a:t>Source: Data derived from Hosseinpoor AR et al. Socioeconomic inequalities in risk factors for noncommunicable diseases in low-income and middle-income countries: results from the World Health Survey. </a:t>
            </a:r>
            <a:r>
              <a:rPr lang="en-GB" altLang="en-US" sz="1200" i="1">
                <a:ea typeface="SimSun" pitchFamily="2" charset="-122"/>
                <a:cs typeface="Times New Roman" pitchFamily="18" charset="0"/>
              </a:rPr>
              <a:t>BMC Public Health</a:t>
            </a:r>
            <a:r>
              <a:rPr lang="en-GB" altLang="en-US" sz="1200">
                <a:ea typeface="SimSun" pitchFamily="2" charset="-122"/>
                <a:cs typeface="Times New Roman" pitchFamily="18" charset="0"/>
              </a:rPr>
              <a:t>, 2012, 12:912.</a:t>
            </a:r>
            <a:endParaRPr lang="en-GB" altLang="en-US" sz="2800">
              <a:ea typeface="SimSun" pitchFamily="2" charset="-122"/>
            </a:endParaRPr>
          </a:p>
        </p:txBody>
      </p:sp>
      <p:grpSp>
        <p:nvGrpSpPr>
          <p:cNvPr id="9265" name="Group 16"/>
          <p:cNvGrpSpPr>
            <a:grpSpLocks/>
          </p:cNvGrpSpPr>
          <p:nvPr/>
        </p:nvGrpSpPr>
        <p:grpSpPr bwMode="auto">
          <a:xfrm>
            <a:off x="-14288" y="6308725"/>
            <a:ext cx="9172576" cy="563563"/>
            <a:chOff x="-13648" y="6308176"/>
            <a:chExt cx="9171296" cy="563563"/>
          </a:xfrm>
        </p:grpSpPr>
        <p:sp>
          <p:nvSpPr>
            <p:cNvPr id="9266" name="Rectangle 12"/>
            <p:cNvSpPr>
              <a:spLocks noChangeArrowheads="1"/>
            </p:cNvSpPr>
            <p:nvPr/>
          </p:nvSpPr>
          <p:spPr bwMode="auto">
            <a:xfrm>
              <a:off x="-13648" y="6308176"/>
              <a:ext cx="9171296" cy="563563"/>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9269" name="Picture 17"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1685" y="6380646"/>
              <a:ext cx="1238110" cy="4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228600" y="6523869"/>
            <a:ext cx="6400800" cy="261610"/>
          </a:xfrm>
          <a:prstGeom prst="rect">
            <a:avLst/>
          </a:prstGeom>
        </p:spPr>
        <p:txBody>
          <a:bodyPr wrap="square">
            <a:spAutoFit/>
          </a:bodyPr>
          <a:lstStyle/>
          <a:p>
            <a:r>
              <a:rPr lang="en-US" altLang="en-US" sz="1100" dirty="0"/>
              <a:t>Slide from: http://www.who.int/gho/health_equity/health_equity_handbook_5_ComplexMeasures.ppt</a:t>
            </a:r>
          </a:p>
        </p:txBody>
      </p:sp>
    </p:spTree>
    <p:extLst>
      <p:ext uri="{BB962C8B-B14F-4D97-AF65-F5344CB8AC3E}">
        <p14:creationId xmlns:p14="http://schemas.microsoft.com/office/powerpoint/2010/main" val="4179178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altLang="en-US" sz="4000" b="1" smtClean="0"/>
              <a:t>Applied example: slope index of inequality</a:t>
            </a:r>
            <a:endParaRPr lang="en-US" altLang="en-US" sz="4000" smtClean="0"/>
          </a:p>
        </p:txBody>
      </p:sp>
      <p:graphicFrame>
        <p:nvGraphicFramePr>
          <p:cNvPr id="4" name="Content Placeholder 3"/>
          <p:cNvGraphicFramePr>
            <a:graphicFrameLocks noGrp="1"/>
          </p:cNvGraphicFramePr>
          <p:nvPr>
            <p:ph idx="1"/>
          </p:nvPr>
        </p:nvGraphicFramePr>
        <p:xfrm>
          <a:off x="555369" y="1991083"/>
          <a:ext cx="6336704" cy="3888433"/>
        </p:xfrm>
        <a:graphic>
          <a:graphicData uri="http://schemas.openxmlformats.org/drawingml/2006/chart">
            <c:chart xmlns:c="http://schemas.openxmlformats.org/drawingml/2006/chart" xmlns:r="http://schemas.openxmlformats.org/officeDocument/2006/relationships" r:id="rId3"/>
          </a:graphicData>
        </a:graphic>
      </p:graphicFrame>
      <p:sp>
        <p:nvSpPr>
          <p:cNvPr id="10244" name="Text Box 229"/>
          <p:cNvSpPr txBox="1">
            <a:spLocks noChangeArrowheads="1"/>
          </p:cNvSpPr>
          <p:nvPr/>
        </p:nvSpPr>
        <p:spPr bwMode="auto">
          <a:xfrm>
            <a:off x="7092950" y="2420938"/>
            <a:ext cx="1582738" cy="158432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15000"/>
              </a:lnSpc>
              <a:spcAft>
                <a:spcPts val="600"/>
              </a:spcAft>
            </a:pPr>
            <a:r>
              <a:rPr lang="en-GB" altLang="en-US" sz="1400">
                <a:latin typeface="Times New Roman" pitchFamily="18" charset="0"/>
                <a:ea typeface="SimSun" pitchFamily="2" charset="-122"/>
                <a:cs typeface="Geneva"/>
              </a:rPr>
              <a:t>Slope index of inequality</a:t>
            </a:r>
            <a:endParaRPr lang="en-US" altLang="en-US" sz="1400">
              <a:latin typeface="Times New Roman" pitchFamily="18" charset="0"/>
              <a:ea typeface="SimSun" pitchFamily="2" charset="-122"/>
              <a:cs typeface="Geneva"/>
            </a:endParaRPr>
          </a:p>
          <a:p>
            <a:pPr>
              <a:lnSpc>
                <a:spcPct val="115000"/>
              </a:lnSpc>
              <a:spcAft>
                <a:spcPts val="600"/>
              </a:spcAft>
            </a:pPr>
            <a:r>
              <a:rPr lang="en-GB" altLang="en-US" sz="1400">
                <a:latin typeface="Times New Roman" pitchFamily="18" charset="0"/>
                <a:ea typeface="SimSun" pitchFamily="2" charset="-122"/>
                <a:cs typeface="Geneva"/>
              </a:rPr>
              <a:t>= 19.6 – 43.6</a:t>
            </a:r>
            <a:endParaRPr lang="en-US" altLang="en-US" sz="1400">
              <a:latin typeface="Times New Roman" pitchFamily="18" charset="0"/>
              <a:ea typeface="SimSun" pitchFamily="2" charset="-122"/>
              <a:cs typeface="Geneva"/>
            </a:endParaRPr>
          </a:p>
          <a:p>
            <a:pPr>
              <a:lnSpc>
                <a:spcPct val="115000"/>
              </a:lnSpc>
              <a:spcAft>
                <a:spcPts val="600"/>
              </a:spcAft>
            </a:pPr>
            <a:r>
              <a:rPr lang="en-GB" altLang="en-US" sz="1400">
                <a:latin typeface="Times New Roman" pitchFamily="18" charset="0"/>
                <a:ea typeface="SimSun" pitchFamily="2" charset="-122"/>
                <a:cs typeface="Geneva"/>
              </a:rPr>
              <a:t>= –24.0 percentage points</a:t>
            </a:r>
            <a:endParaRPr lang="en-US" altLang="en-US" sz="1400">
              <a:latin typeface="Times New Roman" pitchFamily="18" charset="0"/>
              <a:ea typeface="SimSun" pitchFamily="2" charset="-122"/>
              <a:cs typeface="Geneva"/>
            </a:endParaRPr>
          </a:p>
        </p:txBody>
      </p:sp>
      <p:sp>
        <p:nvSpPr>
          <p:cNvPr id="10245" name="Rectangle 5"/>
          <p:cNvSpPr>
            <a:spLocks noChangeArrowheads="1"/>
          </p:cNvSpPr>
          <p:nvPr/>
        </p:nvSpPr>
        <p:spPr bwMode="auto">
          <a:xfrm>
            <a:off x="441325" y="1406525"/>
            <a:ext cx="8234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600" b="1">
                <a:cs typeface="Times New Roman" pitchFamily="18" charset="0"/>
              </a:rPr>
              <a:t>Figure 1 Slope index of inequality: absolute inequality in smoking prevalence in a population of men living in 27 middle-income countries, World Health Survey 2002–2004</a:t>
            </a:r>
            <a:endParaRPr lang="en-US" altLang="en-US" sz="1600" b="1">
              <a:cs typeface="Times New Roman" pitchFamily="18" charset="0"/>
            </a:endParaRPr>
          </a:p>
        </p:txBody>
      </p:sp>
      <p:sp>
        <p:nvSpPr>
          <p:cNvPr id="10246" name="Rectangle 6"/>
          <p:cNvSpPr>
            <a:spLocks noChangeArrowheads="1"/>
          </p:cNvSpPr>
          <p:nvPr/>
        </p:nvSpPr>
        <p:spPr bwMode="auto">
          <a:xfrm>
            <a:off x="-14288" y="5832475"/>
            <a:ext cx="868997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200"/>
              <a:t>Source: Data derived from Hosseinpoor AR et al. Socioeconomic inequalities in risk factors for noncommunicable diseases in low-income and middle-income countries: results from the World Health Survey. </a:t>
            </a:r>
            <a:r>
              <a:rPr lang="en-GB" altLang="en-US" sz="1200" i="1"/>
              <a:t>BMC Public Health</a:t>
            </a:r>
            <a:r>
              <a:rPr lang="en-GB" altLang="en-US" sz="1200"/>
              <a:t>, 2012, 12:912.</a:t>
            </a:r>
            <a:endParaRPr lang="en-US" altLang="en-US" sz="1200"/>
          </a:p>
        </p:txBody>
      </p:sp>
      <p:grpSp>
        <p:nvGrpSpPr>
          <p:cNvPr id="10247" name="Group 17"/>
          <p:cNvGrpSpPr>
            <a:grpSpLocks/>
          </p:cNvGrpSpPr>
          <p:nvPr/>
        </p:nvGrpSpPr>
        <p:grpSpPr bwMode="auto">
          <a:xfrm>
            <a:off x="-14288" y="6308725"/>
            <a:ext cx="9172576" cy="563563"/>
            <a:chOff x="-13648" y="6308176"/>
            <a:chExt cx="9171296" cy="563563"/>
          </a:xfrm>
        </p:grpSpPr>
        <p:sp>
          <p:nvSpPr>
            <p:cNvPr id="10248" name="Rectangle 12"/>
            <p:cNvSpPr>
              <a:spLocks noChangeArrowheads="1"/>
            </p:cNvSpPr>
            <p:nvPr/>
          </p:nvSpPr>
          <p:spPr bwMode="auto">
            <a:xfrm>
              <a:off x="-13648" y="6308176"/>
              <a:ext cx="9171296" cy="563563"/>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0251" name="Picture 17" descr="WHO-EN-white-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1685" y="6380646"/>
              <a:ext cx="1238110" cy="40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228600" y="6380721"/>
            <a:ext cx="5562600" cy="415498"/>
          </a:xfrm>
          <a:prstGeom prst="rect">
            <a:avLst/>
          </a:prstGeom>
        </p:spPr>
        <p:txBody>
          <a:bodyPr wrap="square">
            <a:spAutoFit/>
          </a:bodyPr>
          <a:lstStyle/>
          <a:p>
            <a:r>
              <a:rPr lang="en-US" altLang="en-US" sz="1050" dirty="0"/>
              <a:t>Slide from: http://www.who.int/gho/health_equity/health_equity_handbook_5_ComplexMeasures.ppt</a:t>
            </a:r>
          </a:p>
        </p:txBody>
      </p:sp>
      <p:sp>
        <p:nvSpPr>
          <p:cNvPr id="5" name="Rectangle 4"/>
          <p:cNvSpPr/>
          <p:nvPr/>
        </p:nvSpPr>
        <p:spPr>
          <a:xfrm>
            <a:off x="7214391" y="4572000"/>
            <a:ext cx="1435974" cy="914400"/>
          </a:xfrm>
          <a:prstGeom prst="rect">
            <a:avLst/>
          </a:prstGeom>
        </p:spPr>
        <p:txBody>
          <a:bodyPr wrap="square">
            <a:spAutoFit/>
          </a:bodyPr>
          <a:lstStyle/>
          <a:p>
            <a:pPr>
              <a:spcBef>
                <a:spcPct val="50000"/>
              </a:spcBef>
            </a:pPr>
            <a:r>
              <a:rPr lang="en-GB" altLang="en-US" dirty="0"/>
              <a:t>RII = SII / population mean</a:t>
            </a:r>
            <a:endParaRPr lang="en-GB" altLang="en-US" dirty="0"/>
          </a:p>
        </p:txBody>
      </p:sp>
    </p:spTree>
    <p:extLst>
      <p:ext uri="{BB962C8B-B14F-4D97-AF65-F5344CB8AC3E}">
        <p14:creationId xmlns:p14="http://schemas.microsoft.com/office/powerpoint/2010/main" val="3683714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t>Choosing the measure for a dimension of disparity</a:t>
            </a:r>
          </a:p>
          <a:p>
            <a:pPr marL="914400" lvl="1" indent="-457200">
              <a:buFont typeface="Corbel" pitchFamily="34" charset="0"/>
              <a:buAutoNum type="arabicPeriod"/>
            </a:pPr>
            <a:r>
              <a:rPr lang="en-US" altLang="en-US" sz="2400" dirty="0"/>
              <a:t>Choosing the way to compare outcomes</a:t>
            </a:r>
          </a:p>
          <a:p>
            <a:pPr marL="914400" lvl="1" indent="-457200">
              <a:buFont typeface="Corbel" pitchFamily="34" charset="0"/>
              <a:buAutoNum type="arabicPeriod"/>
            </a:pPr>
            <a:r>
              <a:rPr lang="en-US" altLang="en-US" sz="2400" dirty="0">
                <a:solidFill>
                  <a:srgbClr val="FF0000"/>
                </a:solidFill>
              </a:rPr>
              <a:t>How the outcome influences your choices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extLst>
      <p:ext uri="{BB962C8B-B14F-4D97-AF65-F5344CB8AC3E}">
        <p14:creationId xmlns:p14="http://schemas.microsoft.com/office/powerpoint/2010/main" val="2410621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sz="4800" dirty="0"/>
              <a:t>Considerations for outcome measures</a:t>
            </a:r>
            <a:endParaRPr lang="en-US" dirty="0"/>
          </a:p>
        </p:txBody>
      </p:sp>
      <p:sp>
        <p:nvSpPr>
          <p:cNvPr id="34819" name="Content Placeholder 2"/>
          <p:cNvSpPr>
            <a:spLocks noGrp="1"/>
          </p:cNvSpPr>
          <p:nvPr>
            <p:ph idx="1"/>
          </p:nvPr>
        </p:nvSpPr>
        <p:spPr/>
        <p:txBody>
          <a:bodyPr/>
          <a:lstStyle/>
          <a:p>
            <a:pPr lvl="1"/>
            <a:r>
              <a:rPr lang="en-US" altLang="en-US" sz="2400"/>
              <a:t>Example: Self-rated health</a:t>
            </a:r>
          </a:p>
          <a:p>
            <a:pPr lvl="1"/>
            <a:r>
              <a:rPr lang="en-US" altLang="en-US" sz="2400"/>
              <a:t>Example: Stroke</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t>Choosing the measure for a dimension of disparity</a:t>
            </a:r>
          </a:p>
          <a:p>
            <a:pPr marL="914400" lvl="1" indent="-457200">
              <a:buFont typeface="Corbel" pitchFamily="34" charset="0"/>
              <a:buAutoNum type="arabicPeriod"/>
            </a:pPr>
            <a:r>
              <a:rPr lang="en-US" altLang="en-US" sz="2400" dirty="0"/>
              <a:t>Choosing the way to compare outcomes</a:t>
            </a:r>
          </a:p>
          <a:p>
            <a:pPr marL="914400" lvl="1" indent="-457200">
              <a:buFont typeface="Corbel" pitchFamily="34" charset="0"/>
              <a:buAutoNum type="arabicPeriod"/>
            </a:pPr>
            <a:r>
              <a:rPr lang="en-US" altLang="en-US" sz="2400" dirty="0"/>
              <a:t>How the outcome influences your choices</a:t>
            </a:r>
          </a:p>
          <a:p>
            <a:r>
              <a:rPr lang="en-US" altLang="en-US" sz="2800" dirty="0">
                <a:solidFill>
                  <a:srgbClr val="FF0000"/>
                </a:solidFill>
              </a:rPr>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extLst>
      <p:ext uri="{BB962C8B-B14F-4D97-AF65-F5344CB8AC3E}">
        <p14:creationId xmlns:p14="http://schemas.microsoft.com/office/powerpoint/2010/main" val="1405943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E06C9B-DF5F-4F01-B096-F6060EF5852E}" type="slidenum">
              <a:rPr lang="en-US" altLang="en-US">
                <a:solidFill>
                  <a:srgbClr val="3F3F3F"/>
                </a:solidFill>
              </a:rPr>
              <a:pPr/>
              <a:t>37</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77724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a:t>Inadequate measures can result in:</a:t>
            </a:r>
          </a:p>
        </p:txBody>
      </p:sp>
      <p:sp>
        <p:nvSpPr>
          <p:cNvPr id="36868" name="Rectangle 3"/>
          <p:cNvSpPr>
            <a:spLocks noGrp="1" noChangeArrowheads="1"/>
          </p:cNvSpPr>
          <p:nvPr>
            <p:ph type="body" idx="1"/>
          </p:nvPr>
        </p:nvSpPr>
        <p:spPr>
          <a:xfrm>
            <a:off x="457200" y="1524000"/>
            <a:ext cx="83058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u="sng" dirty="0"/>
              <a:t>Conceptual inadequacy</a:t>
            </a:r>
            <a:r>
              <a:rPr lang="en-US" altLang="en-US" sz="2400" dirty="0"/>
              <a:t>: you are asking a silly question or a vaguely defined question</a:t>
            </a:r>
            <a:r>
              <a:rPr lang="en-US" altLang="en-US" sz="2400" dirty="0">
                <a:sym typeface="Wingdings" pitchFamily="2" charset="2"/>
              </a:rPr>
              <a:t> </a:t>
            </a:r>
            <a:r>
              <a:rPr lang="en-US" altLang="en-US" sz="2400" u="sng" dirty="0">
                <a:sym typeface="Wingdings" pitchFamily="2" charset="2"/>
              </a:rPr>
              <a:t>meaningless answer </a:t>
            </a:r>
            <a:r>
              <a:rPr lang="en-US" altLang="en-US" sz="2400" dirty="0">
                <a:sym typeface="Wingdings" pitchFamily="2" charset="2"/>
              </a:rPr>
              <a:t>to your fuzzy research question</a:t>
            </a:r>
            <a:endParaRPr lang="en-US" altLang="en-US" sz="2400" dirty="0"/>
          </a:p>
          <a:p>
            <a:r>
              <a:rPr lang="en-US" altLang="en-US" sz="2400" u="sng" dirty="0"/>
              <a:t>Poor data quality </a:t>
            </a:r>
            <a:r>
              <a:rPr lang="en-US" altLang="en-US" sz="2400" dirty="0"/>
              <a:t>(e.g. missing data): people won’t answer or can’t answer </a:t>
            </a:r>
            <a:r>
              <a:rPr lang="en-US" altLang="en-US" sz="2400" dirty="0">
                <a:sym typeface="Wingdings" pitchFamily="2" charset="2"/>
              </a:rPr>
              <a:t> </a:t>
            </a:r>
            <a:r>
              <a:rPr lang="en-US" altLang="en-US" sz="2400" u="sng" dirty="0">
                <a:sym typeface="Wingdings" pitchFamily="2" charset="2"/>
              </a:rPr>
              <a:t>no answer</a:t>
            </a:r>
            <a:r>
              <a:rPr lang="en-US" altLang="en-US" sz="2400" dirty="0">
                <a:sym typeface="Wingdings" pitchFamily="2" charset="2"/>
              </a:rPr>
              <a:t> to your question</a:t>
            </a:r>
            <a:endParaRPr lang="en-US" altLang="en-US" sz="2400" dirty="0"/>
          </a:p>
          <a:p>
            <a:r>
              <a:rPr lang="en-US" altLang="en-US" sz="2400" u="sng" dirty="0"/>
              <a:t>Poor variability</a:t>
            </a:r>
            <a:r>
              <a:rPr lang="en-US" altLang="en-US" sz="2400" dirty="0"/>
              <a:t>: everyone answers the same </a:t>
            </a:r>
            <a:r>
              <a:rPr lang="en-US" altLang="en-US" sz="2400" dirty="0">
                <a:sym typeface="Wingdings" pitchFamily="2" charset="2"/>
              </a:rPr>
              <a:t> </a:t>
            </a:r>
            <a:r>
              <a:rPr lang="en-US" altLang="en-US" sz="2400" u="sng" dirty="0">
                <a:sym typeface="Wingdings" pitchFamily="2" charset="2"/>
              </a:rPr>
              <a:t>no answer </a:t>
            </a:r>
            <a:r>
              <a:rPr lang="en-US" altLang="en-US" sz="2400" dirty="0">
                <a:sym typeface="Wingdings" pitchFamily="2" charset="2"/>
              </a:rPr>
              <a:t>to your question</a:t>
            </a:r>
            <a:endParaRPr lang="en-US" altLang="en-US" sz="2400" dirty="0"/>
          </a:p>
          <a:p>
            <a:r>
              <a:rPr lang="en-US" altLang="en-US" sz="2400" u="sng" dirty="0"/>
              <a:t>Poor reliability and validity</a:t>
            </a:r>
            <a:r>
              <a:rPr lang="en-US" altLang="en-US" sz="2400" dirty="0"/>
              <a:t>: you measure the wrong thing or measure it badly </a:t>
            </a:r>
            <a:r>
              <a:rPr lang="en-US" altLang="en-US" sz="2400" dirty="0">
                <a:sym typeface="Wingdings" pitchFamily="2" charset="2"/>
              </a:rPr>
              <a:t> </a:t>
            </a:r>
            <a:r>
              <a:rPr lang="en-US" altLang="en-US" sz="2400" u="sng" dirty="0">
                <a:sym typeface="Wingdings" pitchFamily="2" charset="2"/>
              </a:rPr>
              <a:t>the wrong answer </a:t>
            </a:r>
            <a:r>
              <a:rPr lang="en-US" altLang="en-US" sz="2400" dirty="0">
                <a:sym typeface="Wingdings" pitchFamily="2" charset="2"/>
              </a:rPr>
              <a:t>to your question or no power to answer the question</a:t>
            </a:r>
            <a:endParaRPr lang="en-US" altLang="en-US" sz="24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A1D667-2943-4CE9-A295-659BC7C7FA1D}" type="slidenum">
              <a:rPr lang="en-US" altLang="en-US">
                <a:solidFill>
                  <a:srgbClr val="3F3F3F"/>
                </a:solidFill>
              </a:rPr>
              <a:pPr/>
              <a:t>38</a:t>
            </a:fld>
            <a:endParaRPr lang="en-US" altLang="en-US">
              <a:solidFill>
                <a:srgbClr val="3F3F3F"/>
              </a:solidFill>
            </a:endParaRPr>
          </a:p>
        </p:txBody>
      </p:sp>
      <p:sp>
        <p:nvSpPr>
          <p:cNvPr id="1691650" name="Rectangle 2"/>
          <p:cNvSpPr>
            <a:spLocks noGrp="1" noChangeArrowheads="1"/>
          </p:cNvSpPr>
          <p:nvPr>
            <p:ph type="title"/>
          </p:nvPr>
        </p:nvSpPr>
        <p:spPr>
          <a:xfrm>
            <a:off x="304800" y="152400"/>
            <a:ext cx="7772400" cy="11049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r>
              <a:rPr lang="en-US" altLang="en-US" sz="4000" dirty="0"/>
              <a:t>What to worry about depends on your question</a:t>
            </a:r>
          </a:p>
        </p:txBody>
      </p:sp>
      <p:sp>
        <p:nvSpPr>
          <p:cNvPr id="37892" name="Rectangle 3"/>
          <p:cNvSpPr>
            <a:spLocks noGrp="1" noChangeArrowheads="1"/>
          </p:cNvSpPr>
          <p:nvPr>
            <p:ph type="body" idx="1"/>
          </p:nvPr>
        </p:nvSpPr>
        <p:spPr>
          <a:xfrm>
            <a:off x="457200" y="1524000"/>
            <a:ext cx="8305800" cy="4876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dirty="0"/>
              <a:t>What is the effect of education on dementia risk?</a:t>
            </a:r>
          </a:p>
          <a:p>
            <a:pPr lvl="1"/>
            <a:r>
              <a:rPr lang="en-US" altLang="en-US" sz="2000" dirty="0"/>
              <a:t>Bad measure of education will tend to attenuate association</a:t>
            </a:r>
          </a:p>
          <a:p>
            <a:pPr lvl="1"/>
            <a:r>
              <a:rPr lang="en-US" altLang="en-US" sz="2000" dirty="0"/>
              <a:t>Dementia may be differentially measured – bias could go either way</a:t>
            </a:r>
          </a:p>
          <a:p>
            <a:pPr lvl="1"/>
            <a:r>
              <a:rPr lang="en-US" altLang="en-US" sz="2000" dirty="0"/>
              <a:t>Bad measures of confounders (mother’s education?) leaves confounding bias</a:t>
            </a:r>
          </a:p>
          <a:p>
            <a:r>
              <a:rPr lang="en-US" altLang="en-US" sz="2400" dirty="0"/>
              <a:t>How much of the black-white disparity in stroke is attributable to SES? </a:t>
            </a:r>
          </a:p>
          <a:p>
            <a:pPr lvl="1"/>
            <a:r>
              <a:rPr lang="en-US" altLang="en-US" sz="2000" dirty="0"/>
              <a:t>Bad measures of childhood SES lead to under-estimation of role of SES</a:t>
            </a:r>
          </a:p>
          <a:p>
            <a:r>
              <a:rPr lang="en-US" altLang="en-US" sz="2400" dirty="0"/>
              <a:t>What is the effect of receiving treatment A on dementia risk?</a:t>
            </a:r>
          </a:p>
          <a:p>
            <a:pPr lvl="1"/>
            <a:r>
              <a:rPr lang="en-US" altLang="en-US" sz="2000" dirty="0"/>
              <a:t>Bad measure of social resources influencing receipt of treatment A leaves confounding bias – making hard-to-access treatments look beneficial.</a:t>
            </a:r>
          </a:p>
          <a:p>
            <a:endParaRPr lang="en-US" altLang="en-US" sz="24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5017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t>Choosing the measure</a:t>
            </a:r>
          </a:p>
          <a:p>
            <a:pPr marL="914400" lvl="1" indent="-457200">
              <a:buFont typeface="Corbel" pitchFamily="34" charset="0"/>
              <a:buAutoNum type="arabicPeriod"/>
            </a:pPr>
            <a:r>
              <a:rPr lang="en-US" altLang="en-US" sz="2400" dirty="0"/>
              <a:t>Outcomes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solidFill>
                  <a:srgbClr val="FF0000"/>
                </a:solidFill>
              </a:rPr>
              <a:t>Some basic ideas for measuring latent variables</a:t>
            </a:r>
          </a:p>
          <a:p>
            <a:pPr lvl="1"/>
            <a:r>
              <a:rPr lang="en-US" altLang="en-US" i="1" dirty="0"/>
              <a:t>With thanks throughout to Anita Stewart and Irene Yen</a:t>
            </a:r>
          </a:p>
          <a:p>
            <a:endParaRPr lang="en-US" altLang="en-US" dirty="0"/>
          </a:p>
          <a:p>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Measuring Disparities</a:t>
            </a:r>
          </a:p>
        </p:txBody>
      </p:sp>
      <p:sp>
        <p:nvSpPr>
          <p:cNvPr id="16387" name="Rectangle 3"/>
          <p:cNvSpPr>
            <a:spLocks noGrp="1" noChangeArrowheads="1"/>
          </p:cNvSpPr>
          <p:nvPr>
            <p:ph type="body" idx="1"/>
          </p:nvPr>
        </p:nvSpPr>
        <p:spPr/>
        <p:txBody>
          <a:bodyPr/>
          <a:lstStyle/>
          <a:p>
            <a:pPr>
              <a:lnSpc>
                <a:spcPct val="90000"/>
              </a:lnSpc>
              <a:buFontTx/>
              <a:buNone/>
              <a:defRPr/>
            </a:pPr>
            <a:r>
              <a:rPr lang="en-US" sz="2800" dirty="0">
                <a:latin typeface="Times New Roman" pitchFamily="18" charset="0"/>
              </a:rPr>
              <a:t>A common (not the only) definition of a health disparity is that it is a difference in health outcomes between groups that is </a:t>
            </a:r>
            <a:r>
              <a:rPr lang="en-US" sz="2800" i="1" dirty="0">
                <a:latin typeface="Times New Roman" pitchFamily="18" charset="0"/>
              </a:rPr>
              <a:t>unjust </a:t>
            </a:r>
            <a:r>
              <a:rPr lang="en-US" sz="2800" dirty="0">
                <a:latin typeface="Times New Roman" pitchFamily="18" charset="0"/>
              </a:rPr>
              <a:t>(preventable). </a:t>
            </a:r>
          </a:p>
          <a:p>
            <a:pPr>
              <a:lnSpc>
                <a:spcPct val="90000"/>
              </a:lnSpc>
              <a:buFontTx/>
              <a:buNone/>
              <a:defRPr/>
            </a:pPr>
            <a:endParaRPr lang="en-US" sz="2800" dirty="0">
              <a:latin typeface="Times New Roman" pitchFamily="18" charset="0"/>
            </a:endParaRPr>
          </a:p>
          <a:p>
            <a:pPr>
              <a:lnSpc>
                <a:spcPct val="90000"/>
              </a:lnSpc>
              <a:buFontTx/>
              <a:buNone/>
              <a:defRPr/>
            </a:pPr>
            <a:r>
              <a:rPr lang="en-US" sz="2800" dirty="0">
                <a:latin typeface="Times New Roman" pitchFamily="18" charset="0"/>
              </a:rPr>
              <a:t>Measuring disparities entails:</a:t>
            </a:r>
          </a:p>
          <a:p>
            <a:pPr marL="633412" indent="-514350">
              <a:lnSpc>
                <a:spcPct val="90000"/>
              </a:lnSpc>
              <a:buFont typeface="+mj-lt"/>
              <a:buAutoNum type="arabicPeriod"/>
              <a:defRPr/>
            </a:pPr>
            <a:r>
              <a:rPr lang="en-US" sz="2800" dirty="0">
                <a:latin typeface="Times New Roman" pitchFamily="18" charset="0"/>
              </a:rPr>
              <a:t>Choosing groups to compare</a:t>
            </a:r>
          </a:p>
          <a:p>
            <a:pPr marL="633412" indent="-514350">
              <a:lnSpc>
                <a:spcPct val="90000"/>
              </a:lnSpc>
              <a:buFont typeface="+mj-lt"/>
              <a:buAutoNum type="arabicPeriod"/>
              <a:defRPr/>
            </a:pPr>
            <a:r>
              <a:rPr lang="en-US" sz="2800" dirty="0">
                <a:latin typeface="Times New Roman" pitchFamily="18" charset="0"/>
              </a:rPr>
              <a:t>Showing a between-group health </a:t>
            </a:r>
            <a:r>
              <a:rPr lang="en-US" sz="2800" i="1" dirty="0">
                <a:latin typeface="Times New Roman" pitchFamily="18" charset="0"/>
              </a:rPr>
              <a:t>difference</a:t>
            </a:r>
            <a:endParaRPr lang="en-US" sz="2800" dirty="0">
              <a:latin typeface="Times New Roman" pitchFamily="18" charset="0"/>
            </a:endParaRPr>
          </a:p>
          <a:p>
            <a:pPr marL="633412" indent="-514350">
              <a:lnSpc>
                <a:spcPct val="90000"/>
              </a:lnSpc>
              <a:buFont typeface="+mj-lt"/>
              <a:buAutoNum type="arabicPeriod"/>
              <a:defRPr/>
            </a:pPr>
            <a:r>
              <a:rPr lang="en-US" sz="2800" dirty="0">
                <a:latin typeface="Times New Roman" pitchFamily="18" charset="0"/>
              </a:rPr>
              <a:t>Providing evidence that the difference is unjust (e.g., it is preventable, it arises from long-standing social disadvantages or historical power structures). </a:t>
            </a:r>
          </a:p>
        </p:txBody>
      </p:sp>
      <p:sp>
        <p:nvSpPr>
          <p:cNvPr id="102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671A8E-3318-424A-8701-7666B715E1C4}" type="slidenum">
              <a:rPr lang="en-US" altLang="en-US">
                <a:solidFill>
                  <a:srgbClr val="3F3F3F"/>
                </a:solidFill>
              </a:rPr>
              <a:pPr/>
              <a:t>4</a:t>
            </a:fld>
            <a:endParaRPr lang="en-US" altLang="en-US">
              <a:solidFill>
                <a:srgbClr val="3F3F3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What’s a latent variable?</a:t>
            </a:r>
          </a:p>
        </p:txBody>
      </p:sp>
      <p:sp>
        <p:nvSpPr>
          <p:cNvPr id="5120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800" dirty="0"/>
              <a:t>Distinguish between a “construct” (what you would like to measure) and the instrument you use to measure it.  </a:t>
            </a:r>
          </a:p>
          <a:p>
            <a:pPr eaLnBrk="1" hangingPunct="1">
              <a:lnSpc>
                <a:spcPct val="80000"/>
              </a:lnSpc>
            </a:pPr>
            <a:r>
              <a:rPr lang="en-US" altLang="en-US" sz="2800" dirty="0"/>
              <a:t>Latent variables are not directly observed.</a:t>
            </a:r>
          </a:p>
          <a:p>
            <a:pPr lvl="1" eaLnBrk="1" hangingPunct="1">
              <a:lnSpc>
                <a:spcPct val="80000"/>
              </a:lnSpc>
            </a:pPr>
            <a:r>
              <a:rPr lang="en-US" altLang="en-US" sz="1600" dirty="0"/>
              <a:t>Cognitive function</a:t>
            </a:r>
          </a:p>
          <a:p>
            <a:pPr lvl="1" eaLnBrk="1" hangingPunct="1">
              <a:lnSpc>
                <a:spcPct val="80000"/>
              </a:lnSpc>
            </a:pPr>
            <a:r>
              <a:rPr lang="en-US" altLang="en-US" sz="1600" dirty="0"/>
              <a:t>Depression</a:t>
            </a:r>
          </a:p>
          <a:p>
            <a:pPr lvl="1" eaLnBrk="1" hangingPunct="1">
              <a:lnSpc>
                <a:spcPct val="80000"/>
              </a:lnSpc>
            </a:pPr>
            <a:r>
              <a:rPr lang="en-US" altLang="en-US" sz="1600" dirty="0"/>
              <a:t>Disability</a:t>
            </a:r>
          </a:p>
          <a:p>
            <a:pPr lvl="1" eaLnBrk="1" hangingPunct="1">
              <a:lnSpc>
                <a:spcPct val="80000"/>
              </a:lnSpc>
            </a:pPr>
            <a:r>
              <a:rPr lang="en-US" altLang="en-US" sz="1600" dirty="0"/>
              <a:t>Pain</a:t>
            </a:r>
          </a:p>
          <a:p>
            <a:pPr lvl="1" eaLnBrk="1" hangingPunct="1">
              <a:lnSpc>
                <a:spcPct val="80000"/>
              </a:lnSpc>
            </a:pPr>
            <a:r>
              <a:rPr lang="en-US" altLang="en-US" sz="1600" dirty="0"/>
              <a:t>Blood pressure (?) </a:t>
            </a:r>
          </a:p>
          <a:p>
            <a:pPr eaLnBrk="1" hangingPunct="1">
              <a:lnSpc>
                <a:spcPct val="80000"/>
              </a:lnSpc>
            </a:pPr>
            <a:r>
              <a:rPr lang="en-US" altLang="en-US" sz="2400" dirty="0"/>
              <a:t>Most of the measurement challenges we will discuss relate to latent variables, but many of the lessons are relevant to directly observed and measurable variables, e.g., body weight.</a:t>
            </a:r>
          </a:p>
          <a:p>
            <a:pPr eaLnBrk="1" hangingPunct="1">
              <a:lnSpc>
                <a:spcPct val="80000"/>
              </a:lnSpc>
            </a:pPr>
            <a:r>
              <a:rPr lang="en-US" altLang="en-US" sz="2400" dirty="0"/>
              <a:t>Most of the analysis methods you learn depend on having quantitative measures of health and risk factor attributes (even if the only two values the quantity takes are 0 and 1)</a:t>
            </a:r>
          </a:p>
          <a:p>
            <a:pPr eaLnBrk="1" hangingPunct="1">
              <a:lnSpc>
                <a:spcPct val="80000"/>
              </a:lnSpc>
            </a:pPr>
            <a:r>
              <a:rPr lang="en-US" altLang="en-US" sz="2400" dirty="0"/>
              <a:t>Two basic goals: scaling and classification.</a:t>
            </a:r>
            <a:endParaRPr lang="en-US"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What’s a latent variable or latent “construct”?</a:t>
            </a:r>
          </a:p>
        </p:txBody>
      </p:sp>
      <p:sp>
        <p:nvSpPr>
          <p:cNvPr id="10243" name="Rectangle 3"/>
          <p:cNvSpPr>
            <a:spLocks noGrp="1" noChangeArrowheads="1"/>
          </p:cNvSpPr>
          <p:nvPr>
            <p:ph idx="1"/>
          </p:nvPr>
        </p:nvSpPr>
        <p:spPr>
          <a:xfrm>
            <a:off x="152400" y="1524000"/>
            <a:ext cx="8534400" cy="5029200"/>
          </a:xfrm>
        </p:spPr>
        <p:txBody>
          <a:bodyPr/>
          <a:lstStyle/>
          <a:p>
            <a:pPr>
              <a:lnSpc>
                <a:spcPct val="90000"/>
              </a:lnSpc>
              <a:defRPr/>
            </a:pPr>
            <a:r>
              <a:rPr lang="en-US" altLang="en-US" sz="2400" dirty="0"/>
              <a:t>A variable that is relatively abstract as opposed to concrete</a:t>
            </a:r>
          </a:p>
          <a:p>
            <a:pPr>
              <a:lnSpc>
                <a:spcPct val="90000"/>
              </a:lnSpc>
              <a:defRPr/>
            </a:pPr>
            <a:r>
              <a:rPr lang="en-US" altLang="en-US" sz="2400" dirty="0"/>
              <a:t>An abstraction based on observations of certain behaviors or characteristics</a:t>
            </a:r>
          </a:p>
          <a:p>
            <a:pPr>
              <a:lnSpc>
                <a:spcPct val="90000"/>
              </a:lnSpc>
              <a:defRPr/>
            </a:pPr>
            <a:r>
              <a:rPr lang="en-US" altLang="en-US" sz="2400" dirty="0"/>
              <a:t>Cannot be assessed directly</a:t>
            </a:r>
          </a:p>
          <a:p>
            <a:pPr eaLnBrk="1" hangingPunct="1">
              <a:lnSpc>
                <a:spcPct val="80000"/>
              </a:lnSpc>
              <a:defRPr/>
            </a:pPr>
            <a:r>
              <a:rPr lang="en-US" altLang="en-US" sz="2400" dirty="0"/>
              <a:t>Most of the analysis methods you learn depend on having quantitative measures of health and risk factor attributes (even if the only two values the quantity takes are 0 and 1)</a:t>
            </a:r>
          </a:p>
          <a:p>
            <a:pPr eaLnBrk="1" hangingPunct="1">
              <a:lnSpc>
                <a:spcPct val="80000"/>
              </a:lnSpc>
              <a:defRPr/>
            </a:pPr>
            <a:r>
              <a:rPr lang="en-US" altLang="en-US" sz="2400" dirty="0"/>
              <a:t>Two basic goals: scaling and classification.</a:t>
            </a:r>
          </a:p>
          <a:p>
            <a:pPr eaLnBrk="1" hangingPunct="1">
              <a:lnSpc>
                <a:spcPct val="80000"/>
              </a:lnSpc>
              <a:defRPr/>
            </a:pPr>
            <a:r>
              <a:rPr lang="en-US" altLang="en-US" sz="2400" dirty="0"/>
              <a:t>Often the greatest challenge is precisely defining the construct you wish to measure.  Often it turns out that even well defined and popular measures do not clearly correspond with a well defined construct of scientific interest.  </a:t>
            </a:r>
          </a:p>
          <a:p>
            <a:pPr lvl="1">
              <a:defRPr/>
            </a:pPr>
            <a:r>
              <a:rPr lang="en-US" sz="2000" dirty="0"/>
              <a:t>Gentrification, Segregation, Income inequality</a:t>
            </a:r>
          </a:p>
          <a:p>
            <a:pPr lvl="1">
              <a:defRPr/>
            </a:pPr>
            <a:r>
              <a:rPr lang="en-US" sz="2000" dirty="0"/>
              <a:t>Food environment</a:t>
            </a:r>
          </a:p>
          <a:p>
            <a:pPr lvl="1">
              <a:defRPr/>
            </a:pPr>
            <a:r>
              <a:rPr lang="en-US" sz="2000" dirty="0"/>
              <a:t>Racism </a:t>
            </a:r>
          </a:p>
          <a:p>
            <a:pPr lvl="1">
              <a:defRPr/>
            </a:pPr>
            <a:r>
              <a:rPr lang="en-US" sz="2000" dirty="0"/>
              <a:t>Memory, </a:t>
            </a:r>
            <a:r>
              <a:rPr lang="en-US" altLang="en-US" sz="2000" dirty="0"/>
              <a:t>BMI, Depressive symptoms</a:t>
            </a:r>
            <a:endParaRPr lang="en-US" sz="2000" dirty="0"/>
          </a:p>
          <a:p>
            <a:pPr marL="119062" indent="0">
              <a:buFont typeface="Wingdings 2" pitchFamily="18" charset="2"/>
              <a:buNone/>
              <a:defRPr/>
            </a:pPr>
            <a:endParaRPr lang="en-US" dirty="0"/>
          </a:p>
          <a:p>
            <a:pPr lvl="1" eaLnBrk="1" hangingPunct="1">
              <a:lnSpc>
                <a:spcPct val="80000"/>
              </a:lnSpc>
              <a:defRPr/>
            </a:pPr>
            <a:endParaRPr lang="en-US" alt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5AE413-8C8C-463A-9933-190CC92710C3}" type="slidenum">
              <a:rPr lang="en-US" altLang="en-US">
                <a:solidFill>
                  <a:srgbClr val="3F3F3F"/>
                </a:solidFill>
              </a:rPr>
              <a:pPr/>
              <a:t>42</a:t>
            </a:fld>
            <a:endParaRPr lang="en-US" altLang="en-US">
              <a:solidFill>
                <a:srgbClr val="3F3F3F"/>
              </a:solidFill>
            </a:endParaRPr>
          </a:p>
        </p:txBody>
      </p:sp>
      <p:sp>
        <p:nvSpPr>
          <p:cNvPr id="1872898" name="Rectangle 2"/>
          <p:cNvSpPr>
            <a:spLocks noGrp="1" noChangeArrowheads="1"/>
          </p:cNvSpPr>
          <p:nvPr>
            <p:ph type="title"/>
          </p:nvPr>
        </p:nvSpPr>
        <p:spPr/>
        <p:txBody>
          <a:bodyPr/>
          <a:lstStyle/>
          <a:p>
            <a:pPr>
              <a:defRPr/>
            </a:pPr>
            <a:r>
              <a:rPr lang="en-US" altLang="en-US" sz="3800"/>
              <a:t>Measures of Concepts</a:t>
            </a:r>
            <a:r>
              <a:rPr lang="en-US" altLang="en-US"/>
              <a:t>	</a:t>
            </a:r>
          </a:p>
        </p:txBody>
      </p:sp>
      <p:sp>
        <p:nvSpPr>
          <p:cNvPr id="53252" name="Rectangle 3"/>
          <p:cNvSpPr>
            <a:spLocks noGrp="1" noChangeArrowheads="1"/>
          </p:cNvSpPr>
          <p:nvPr>
            <p:ph type="body" idx="1"/>
          </p:nvPr>
        </p:nvSpPr>
        <p:spPr/>
        <p:txBody>
          <a:bodyPr/>
          <a:lstStyle/>
          <a:p>
            <a:r>
              <a:rPr lang="en-US" altLang="en-US"/>
              <a:t>Concepts are defined and operationalized in terms of observed indicators</a:t>
            </a:r>
          </a:p>
          <a:p>
            <a:r>
              <a:rPr lang="en-US" altLang="en-US"/>
              <a:t>Measures are “proxies” for the latent variables we cannot directly observe</a:t>
            </a:r>
          </a:p>
          <a:p>
            <a:endParaRPr lang="en-US" altLang="en-US" sz="3000"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830D3C-8AE6-40B8-99C7-68F78628ABC2}" type="slidenum">
              <a:rPr lang="en-US" altLang="en-US">
                <a:solidFill>
                  <a:srgbClr val="3F3F3F"/>
                </a:solidFill>
              </a:rPr>
              <a:pPr/>
              <a:t>43</a:t>
            </a:fld>
            <a:endParaRPr lang="en-US" altLang="en-US">
              <a:solidFill>
                <a:srgbClr val="3F3F3F"/>
              </a:solidFill>
            </a:endParaRPr>
          </a:p>
        </p:txBody>
      </p:sp>
      <p:sp>
        <p:nvSpPr>
          <p:cNvPr id="1873922" name="Rectangle 2"/>
          <p:cNvSpPr>
            <a:spLocks noGrp="1" noChangeArrowheads="1"/>
          </p:cNvSpPr>
          <p:nvPr>
            <p:ph type="title"/>
          </p:nvPr>
        </p:nvSpPr>
        <p:spPr/>
        <p:txBody>
          <a:bodyPr/>
          <a:lstStyle/>
          <a:p>
            <a:pPr>
              <a:defRPr/>
            </a:pPr>
            <a:r>
              <a:rPr lang="en-US" altLang="en-US" sz="3600"/>
              <a:t>Depicting Latent Variables and Measures</a:t>
            </a:r>
          </a:p>
        </p:txBody>
      </p:sp>
      <p:sp>
        <p:nvSpPr>
          <p:cNvPr id="54276" name="Oval 3"/>
          <p:cNvSpPr>
            <a:spLocks noChangeArrowheads="1"/>
          </p:cNvSpPr>
          <p:nvPr/>
        </p:nvSpPr>
        <p:spPr bwMode="auto">
          <a:xfrm>
            <a:off x="1524000" y="2057400"/>
            <a:ext cx="2514600" cy="19050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t>CONCEPT</a:t>
            </a:r>
            <a:br>
              <a:rPr lang="en-US" altLang="en-US" b="1" dirty="0"/>
            </a:br>
            <a:r>
              <a:rPr lang="en-US" altLang="en-US" b="1" dirty="0"/>
              <a:t>Variable A</a:t>
            </a:r>
          </a:p>
        </p:txBody>
      </p:sp>
      <p:sp>
        <p:nvSpPr>
          <p:cNvPr id="54277" name="Rectangle 4"/>
          <p:cNvSpPr>
            <a:spLocks noChangeArrowheads="1"/>
          </p:cNvSpPr>
          <p:nvPr/>
        </p:nvSpPr>
        <p:spPr bwMode="auto">
          <a:xfrm>
            <a:off x="1981200" y="4724400"/>
            <a:ext cx="1600200" cy="9906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Measure A</a:t>
            </a:r>
          </a:p>
        </p:txBody>
      </p:sp>
      <p:sp>
        <p:nvSpPr>
          <p:cNvPr id="54278" name="AutoShape 5"/>
          <p:cNvSpPr>
            <a:spLocks noChangeArrowheads="1"/>
          </p:cNvSpPr>
          <p:nvPr/>
        </p:nvSpPr>
        <p:spPr bwMode="auto">
          <a:xfrm>
            <a:off x="259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79" name="Oval 6"/>
          <p:cNvSpPr>
            <a:spLocks noChangeArrowheads="1"/>
          </p:cNvSpPr>
          <p:nvPr/>
        </p:nvSpPr>
        <p:spPr bwMode="auto">
          <a:xfrm>
            <a:off x="5334000" y="1981200"/>
            <a:ext cx="2590800" cy="19812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CONCEPT</a:t>
            </a:r>
            <a:br>
              <a:rPr lang="en-US" altLang="en-US" b="1"/>
            </a:br>
            <a:r>
              <a:rPr lang="en-US" altLang="en-US" b="1"/>
              <a:t>Variable B</a:t>
            </a:r>
          </a:p>
        </p:txBody>
      </p:sp>
      <p:sp>
        <p:nvSpPr>
          <p:cNvPr id="54280" name="Rectangle 7"/>
          <p:cNvSpPr>
            <a:spLocks noChangeArrowheads="1"/>
          </p:cNvSpPr>
          <p:nvPr/>
        </p:nvSpPr>
        <p:spPr bwMode="auto">
          <a:xfrm>
            <a:off x="5791200" y="4724400"/>
            <a:ext cx="1676400" cy="990600"/>
          </a:xfrm>
          <a:prstGeom prst="rect">
            <a:avLst/>
          </a:prstGeom>
          <a:solidFill>
            <a:srgbClr val="00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b="1">
              <a:solidFill>
                <a:schemeClr val="bg2"/>
              </a:solidFill>
            </a:endParaRPr>
          </a:p>
        </p:txBody>
      </p:sp>
      <p:sp>
        <p:nvSpPr>
          <p:cNvPr id="54281" name="AutoShape 8"/>
          <p:cNvSpPr>
            <a:spLocks noChangeArrowheads="1"/>
          </p:cNvSpPr>
          <p:nvPr/>
        </p:nvSpPr>
        <p:spPr bwMode="auto">
          <a:xfrm>
            <a:off x="640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82" name="Rectangle 9"/>
          <p:cNvSpPr>
            <a:spLocks noChangeArrowheads="1"/>
          </p:cNvSpPr>
          <p:nvPr/>
        </p:nvSpPr>
        <p:spPr bwMode="auto">
          <a:xfrm>
            <a:off x="5791200" y="4953000"/>
            <a:ext cx="1351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Measure B</a:t>
            </a:r>
          </a:p>
        </p:txBody>
      </p:sp>
      <p:sp>
        <p:nvSpPr>
          <p:cNvPr id="54283" name="AutoShape 10"/>
          <p:cNvSpPr>
            <a:spLocks noChangeArrowheads="1"/>
          </p:cNvSpPr>
          <p:nvPr/>
        </p:nvSpPr>
        <p:spPr bwMode="auto">
          <a:xfrm>
            <a:off x="4121150" y="2819400"/>
            <a:ext cx="1128713" cy="228600"/>
          </a:xfrm>
          <a:prstGeom prst="rightArrow">
            <a:avLst>
              <a:gd name="adj1" fmla="val 50000"/>
              <a:gd name="adj2" fmla="val 123438"/>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4284" name="AutoShape 11"/>
          <p:cNvSpPr>
            <a:spLocks noChangeArrowheads="1"/>
          </p:cNvSpPr>
          <p:nvPr/>
        </p:nvSpPr>
        <p:spPr bwMode="auto">
          <a:xfrm>
            <a:off x="3810000" y="5105400"/>
            <a:ext cx="1890713" cy="228600"/>
          </a:xfrm>
          <a:prstGeom prst="rightArrow">
            <a:avLst>
              <a:gd name="adj1" fmla="val 50000"/>
              <a:gd name="adj2" fmla="val 206771"/>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90A3E-651E-4A69-B2B0-327475F3EF37}" type="slidenum">
              <a:rPr lang="en-US" altLang="en-US">
                <a:solidFill>
                  <a:srgbClr val="3F3F3F"/>
                </a:solidFill>
              </a:rPr>
              <a:pPr/>
              <a:t>44</a:t>
            </a:fld>
            <a:endParaRPr lang="en-US" altLang="en-US">
              <a:solidFill>
                <a:srgbClr val="3F3F3F"/>
              </a:solidFill>
            </a:endParaRPr>
          </a:p>
        </p:txBody>
      </p:sp>
      <p:sp>
        <p:nvSpPr>
          <p:cNvPr id="1888258" name="Rectangle 2"/>
          <p:cNvSpPr>
            <a:spLocks noGrp="1" noChangeArrowheads="1"/>
          </p:cNvSpPr>
          <p:nvPr>
            <p:ph type="title"/>
          </p:nvPr>
        </p:nvSpPr>
        <p:spPr/>
        <p:txBody>
          <a:bodyPr/>
          <a:lstStyle/>
          <a:p>
            <a:pPr>
              <a:defRPr/>
            </a:pPr>
            <a:r>
              <a:rPr lang="en-US" altLang="en-US" sz="3600"/>
              <a:t>Depicting Latent Variables and Measures</a:t>
            </a:r>
          </a:p>
        </p:txBody>
      </p:sp>
      <p:sp>
        <p:nvSpPr>
          <p:cNvPr id="55300" name="Oval 3"/>
          <p:cNvSpPr>
            <a:spLocks noChangeArrowheads="1"/>
          </p:cNvSpPr>
          <p:nvPr/>
        </p:nvSpPr>
        <p:spPr bwMode="auto">
          <a:xfrm>
            <a:off x="1524000" y="2057400"/>
            <a:ext cx="2514600" cy="19050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t>Stress</a:t>
            </a:r>
          </a:p>
        </p:txBody>
      </p:sp>
      <p:sp>
        <p:nvSpPr>
          <p:cNvPr id="55301" name="Rectangle 4"/>
          <p:cNvSpPr>
            <a:spLocks noChangeArrowheads="1"/>
          </p:cNvSpPr>
          <p:nvPr/>
        </p:nvSpPr>
        <p:spPr bwMode="auto">
          <a:xfrm>
            <a:off x="1447800" y="4724400"/>
            <a:ext cx="2895600" cy="990600"/>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b="1"/>
              <a:t>Perceived Stress Scale</a:t>
            </a:r>
          </a:p>
        </p:txBody>
      </p:sp>
      <p:sp>
        <p:nvSpPr>
          <p:cNvPr id="55302" name="AutoShape 5"/>
          <p:cNvSpPr>
            <a:spLocks noChangeArrowheads="1"/>
          </p:cNvSpPr>
          <p:nvPr/>
        </p:nvSpPr>
        <p:spPr bwMode="auto">
          <a:xfrm>
            <a:off x="259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3" name="Oval 6"/>
          <p:cNvSpPr>
            <a:spLocks noChangeArrowheads="1"/>
          </p:cNvSpPr>
          <p:nvPr/>
        </p:nvSpPr>
        <p:spPr bwMode="auto">
          <a:xfrm>
            <a:off x="5334000" y="1981200"/>
            <a:ext cx="2590800" cy="1981200"/>
          </a:xfrm>
          <a:prstGeom prst="ellipse">
            <a:avLst/>
          </a:prstGeom>
          <a:solidFill>
            <a:srgbClr val="00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Health status</a:t>
            </a:r>
          </a:p>
        </p:txBody>
      </p:sp>
      <p:sp>
        <p:nvSpPr>
          <p:cNvPr id="55304" name="Rectangle 7"/>
          <p:cNvSpPr>
            <a:spLocks noChangeArrowheads="1"/>
          </p:cNvSpPr>
          <p:nvPr/>
        </p:nvSpPr>
        <p:spPr bwMode="auto">
          <a:xfrm>
            <a:off x="5791200" y="4724400"/>
            <a:ext cx="1676400" cy="990600"/>
          </a:xfrm>
          <a:prstGeom prst="rect">
            <a:avLst/>
          </a:prstGeom>
          <a:solidFill>
            <a:srgbClr val="00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b="1">
              <a:solidFill>
                <a:schemeClr val="bg2"/>
              </a:solidFill>
            </a:endParaRPr>
          </a:p>
        </p:txBody>
      </p:sp>
      <p:sp>
        <p:nvSpPr>
          <p:cNvPr id="55305" name="AutoShape 8"/>
          <p:cNvSpPr>
            <a:spLocks noChangeArrowheads="1"/>
          </p:cNvSpPr>
          <p:nvPr/>
        </p:nvSpPr>
        <p:spPr bwMode="auto">
          <a:xfrm>
            <a:off x="6400800" y="3900488"/>
            <a:ext cx="485775" cy="976312"/>
          </a:xfrm>
          <a:prstGeom prst="downArrow">
            <a:avLst>
              <a:gd name="adj1" fmla="val 50000"/>
              <a:gd name="adj2" fmla="val 5024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6" name="Rectangle 9"/>
          <p:cNvSpPr>
            <a:spLocks noChangeArrowheads="1"/>
          </p:cNvSpPr>
          <p:nvPr/>
        </p:nvSpPr>
        <p:spPr bwMode="auto">
          <a:xfrm>
            <a:off x="6134100" y="5053013"/>
            <a:ext cx="9541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b="1"/>
              <a:t>SF-36</a:t>
            </a:r>
          </a:p>
        </p:txBody>
      </p:sp>
      <p:sp>
        <p:nvSpPr>
          <p:cNvPr id="55307" name="AutoShape 10"/>
          <p:cNvSpPr>
            <a:spLocks noChangeArrowheads="1"/>
          </p:cNvSpPr>
          <p:nvPr/>
        </p:nvSpPr>
        <p:spPr bwMode="auto">
          <a:xfrm>
            <a:off x="4121150" y="2819400"/>
            <a:ext cx="1128713" cy="228600"/>
          </a:xfrm>
          <a:prstGeom prst="rightArrow">
            <a:avLst>
              <a:gd name="adj1" fmla="val 50000"/>
              <a:gd name="adj2" fmla="val 123438"/>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5308" name="AutoShape 11"/>
          <p:cNvSpPr>
            <a:spLocks noChangeArrowheads="1"/>
          </p:cNvSpPr>
          <p:nvPr/>
        </p:nvSpPr>
        <p:spPr bwMode="auto">
          <a:xfrm>
            <a:off x="4343400" y="5105400"/>
            <a:ext cx="1433513" cy="228600"/>
          </a:xfrm>
          <a:prstGeom prst="rightArrow">
            <a:avLst>
              <a:gd name="adj1" fmla="val 50000"/>
              <a:gd name="adj2" fmla="val 156771"/>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C3CB19-4523-4BB0-90A4-7E373FC1F066}" type="slidenum">
              <a:rPr lang="en-US" altLang="en-US">
                <a:solidFill>
                  <a:srgbClr val="3F3F3F"/>
                </a:solidFill>
              </a:rPr>
              <a:pPr/>
              <a:t>45</a:t>
            </a:fld>
            <a:endParaRPr lang="en-US" altLang="en-US">
              <a:solidFill>
                <a:srgbClr val="3F3F3F"/>
              </a:solidFill>
            </a:endParaRPr>
          </a:p>
        </p:txBody>
      </p:sp>
      <p:sp>
        <p:nvSpPr>
          <p:cNvPr id="1863682" name="Rectangle 2"/>
          <p:cNvSpPr>
            <a:spLocks noGrp="1" noChangeArrowheads="1"/>
          </p:cNvSpPr>
          <p:nvPr>
            <p:ph type="title"/>
          </p:nvPr>
        </p:nvSpPr>
        <p:spPr/>
        <p:txBody>
          <a:bodyPr/>
          <a:lstStyle/>
          <a:p>
            <a:pPr>
              <a:defRPr/>
            </a:pPr>
            <a:r>
              <a:rPr lang="en-US" altLang="en-US" sz="3600"/>
              <a:t>Process of Selecting Good Measures for Your Studies </a:t>
            </a:r>
          </a:p>
        </p:txBody>
      </p:sp>
      <p:sp>
        <p:nvSpPr>
          <p:cNvPr id="1863683" name="Text Box 3"/>
          <p:cNvSpPr txBox="1">
            <a:spLocks noChangeArrowheads="1"/>
          </p:cNvSpPr>
          <p:nvPr/>
        </p:nvSpPr>
        <p:spPr bwMode="auto">
          <a:xfrm>
            <a:off x="2036762" y="1700213"/>
            <a:ext cx="5278437" cy="608012"/>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square">
            <a:spAutoFit/>
          </a:bodyPr>
          <a:lstStyle/>
          <a:p>
            <a:pPr>
              <a:defRPr/>
            </a:pPr>
            <a:r>
              <a:rPr lang="en-US" altLang="en-US" sz="3200" dirty="0">
                <a:solidFill>
                  <a:schemeClr val="bg2"/>
                </a:solidFill>
              </a:rPr>
              <a:t>Define concept (variable)</a:t>
            </a:r>
          </a:p>
        </p:txBody>
      </p:sp>
      <p:sp>
        <p:nvSpPr>
          <p:cNvPr id="57349" name="Text Box 4"/>
          <p:cNvSpPr txBox="1">
            <a:spLocks noChangeArrowheads="1"/>
          </p:cNvSpPr>
          <p:nvPr/>
        </p:nvSpPr>
        <p:spPr bwMode="auto">
          <a:xfrm>
            <a:off x="2003425" y="2474913"/>
            <a:ext cx="5311774" cy="608012"/>
          </a:xfrm>
          <a:prstGeom prst="rect">
            <a:avLst/>
          </a:prstGeom>
          <a:noFill/>
          <a:ln w="28575" algn="ctr">
            <a:solidFill>
              <a:schemeClr val="tx1"/>
            </a:solidFill>
            <a:miter lim="800000"/>
            <a:headEnd type="none" w="sm" len="sm"/>
            <a:tailEnd type="none" w="sm" len="sm"/>
          </a:ln>
          <a:effectLst/>
          <a:extLst>
            <a:ext uri="{909E8E84-426E-40DD-AFC4-6F175D3DCCD1}">
              <a14:hiddenFill xmlns:a14="http://schemas.microsoft.com/office/drawing/2010/main">
                <a:solidFill>
                  <a:srgbClr val="FF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Identify potential measures</a:t>
            </a:r>
          </a:p>
        </p:txBody>
      </p:sp>
      <p:sp>
        <p:nvSpPr>
          <p:cNvPr id="57350" name="Text Box 5"/>
          <p:cNvSpPr txBox="1">
            <a:spLocks noChangeArrowheads="1"/>
          </p:cNvSpPr>
          <p:nvPr/>
        </p:nvSpPr>
        <p:spPr bwMode="auto">
          <a:xfrm>
            <a:off x="2036761" y="3249613"/>
            <a:ext cx="5278437" cy="138499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dirty="0"/>
              <a:t>Review measures’ properties</a:t>
            </a:r>
          </a:p>
          <a:p>
            <a:r>
              <a:rPr lang="en-US" altLang="en-US" sz="2800" dirty="0"/>
              <a:t>--conceptual adequacy</a:t>
            </a:r>
          </a:p>
          <a:p>
            <a:r>
              <a:rPr lang="en-US" altLang="en-US" sz="2800" dirty="0"/>
              <a:t>--psychometric adequacy</a:t>
            </a:r>
            <a:endParaRPr lang="en-US" altLang="en-US" sz="3200" dirty="0"/>
          </a:p>
        </p:txBody>
      </p:sp>
      <p:sp>
        <p:nvSpPr>
          <p:cNvPr id="57351" name="Text Box 6"/>
          <p:cNvSpPr txBox="1">
            <a:spLocks noChangeArrowheads="1"/>
          </p:cNvSpPr>
          <p:nvPr/>
        </p:nvSpPr>
        <p:spPr bwMode="auto">
          <a:xfrm>
            <a:off x="2048580" y="4769556"/>
            <a:ext cx="5275614"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Pretest best 1-2 measures</a:t>
            </a:r>
            <a:endParaRPr lang="en-US" altLang="en-US" sz="3400"/>
          </a:p>
        </p:txBody>
      </p:sp>
      <p:sp>
        <p:nvSpPr>
          <p:cNvPr id="57352" name="Text Box 7"/>
          <p:cNvSpPr txBox="1">
            <a:spLocks noChangeArrowheads="1"/>
          </p:cNvSpPr>
          <p:nvPr/>
        </p:nvSpPr>
        <p:spPr bwMode="auto">
          <a:xfrm>
            <a:off x="2039584" y="5495131"/>
            <a:ext cx="5275614"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Select final measure</a:t>
            </a:r>
            <a:endParaRPr lang="en-US" altLang="en-US" sz="3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How good is my measure?</a:t>
            </a:r>
          </a:p>
        </p:txBody>
      </p:sp>
      <p:sp>
        <p:nvSpPr>
          <p:cNvPr id="10243" name="Rectangle 3"/>
          <p:cNvSpPr>
            <a:spLocks noGrp="1" noChangeArrowheads="1"/>
          </p:cNvSpPr>
          <p:nvPr>
            <p:ph idx="1"/>
          </p:nvPr>
        </p:nvSpPr>
        <p:spPr>
          <a:xfrm>
            <a:off x="457200" y="1600200"/>
            <a:ext cx="8229600" cy="5029200"/>
          </a:xfrm>
        </p:spPr>
        <p:txBody>
          <a:bodyPr/>
          <a:lstStyle/>
          <a:p>
            <a:pPr eaLnBrk="1" hangingPunct="1">
              <a:defRPr/>
            </a:pPr>
            <a:r>
              <a:rPr lang="en-US" altLang="en-US" sz="2400" dirty="0"/>
              <a:t>Distinguish between validity and reliability</a:t>
            </a:r>
          </a:p>
          <a:p>
            <a:pPr eaLnBrk="1" hangingPunct="1">
              <a:defRPr/>
            </a:pPr>
            <a:endParaRPr lang="en-US" altLang="en-US" sz="2400" dirty="0"/>
          </a:p>
          <a:p>
            <a:pPr eaLnBrk="1" hangingPunct="1">
              <a:defRPr/>
            </a:pPr>
            <a:r>
              <a:rPr lang="en-US" sz="2400" dirty="0"/>
              <a:t>Validity: The extent to which an assessment measures what it is intended to measure. (Systematic error)</a:t>
            </a:r>
          </a:p>
          <a:p>
            <a:pPr lvl="1" eaLnBrk="1" hangingPunct="1">
              <a:defRPr/>
            </a:pPr>
            <a:r>
              <a:rPr lang="en-US" sz="2000" dirty="0"/>
              <a:t>Everything starts with a clear, precisely stated, construct</a:t>
            </a:r>
          </a:p>
          <a:p>
            <a:pPr eaLnBrk="1" hangingPunct="1">
              <a:defRPr/>
            </a:pPr>
            <a:endParaRPr lang="en-US" sz="2400" dirty="0"/>
          </a:p>
          <a:p>
            <a:pPr eaLnBrk="1" hangingPunct="1">
              <a:defRPr/>
            </a:pPr>
            <a:r>
              <a:rPr lang="en-US" sz="2400" dirty="0"/>
              <a:t>Reliability: The extent to which a measure is precise; the proportion of variance in a measurement that is due to variation in the construct of interest.</a:t>
            </a:r>
            <a:endParaRPr lang="en-US" sz="2000" dirty="0"/>
          </a:p>
          <a:p>
            <a:pPr marL="119062" indent="0">
              <a:buFont typeface="Wingdings 2" pitchFamily="18" charset="2"/>
              <a:buNone/>
              <a:defRPr/>
            </a:pPr>
            <a:endParaRPr lang="en-US" dirty="0"/>
          </a:p>
          <a:p>
            <a:pPr lvl="1" eaLnBrk="1" hangingPunct="1">
              <a:lnSpc>
                <a:spcPct val="80000"/>
              </a:lnSpc>
              <a:defRPr/>
            </a:pPr>
            <a:endParaRPr lang="en-US" altLang="en-US" sz="1600" dirty="0"/>
          </a:p>
        </p:txBody>
      </p:sp>
      <p:pic>
        <p:nvPicPr>
          <p:cNvPr id="58372" name="Picture 4" descr="http://www.socialresearchmethods.net/kb/Assets/images/rel&amp;val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724400"/>
            <a:ext cx="540543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Defining hard to describe constructs</a:t>
            </a:r>
          </a:p>
        </p:txBody>
      </p:sp>
      <p:sp>
        <p:nvSpPr>
          <p:cNvPr id="10243" name="Rectangle 3"/>
          <p:cNvSpPr>
            <a:spLocks noGrp="1" noChangeArrowheads="1"/>
          </p:cNvSpPr>
          <p:nvPr>
            <p:ph idx="1"/>
          </p:nvPr>
        </p:nvSpPr>
        <p:spPr>
          <a:xfrm>
            <a:off x="381000" y="1600200"/>
            <a:ext cx="8229600" cy="5029200"/>
          </a:xfrm>
        </p:spPr>
        <p:txBody>
          <a:bodyPr/>
          <a:lstStyle/>
          <a:p>
            <a:pPr>
              <a:lnSpc>
                <a:spcPct val="90000"/>
              </a:lnSpc>
              <a:defRPr/>
            </a:pPr>
            <a:r>
              <a:rPr lang="en-US" altLang="en-US" sz="2400" dirty="0"/>
              <a:t>State Role of Concept in Your Research </a:t>
            </a:r>
          </a:p>
          <a:p>
            <a:pPr lvl="1">
              <a:lnSpc>
                <a:spcPct val="90000"/>
              </a:lnSpc>
              <a:defRPr/>
            </a:pPr>
            <a:r>
              <a:rPr lang="en-US" altLang="en-US" sz="2000" dirty="0"/>
              <a:t>Evaluate intervention (outcome)</a:t>
            </a:r>
          </a:p>
          <a:p>
            <a:pPr lvl="1">
              <a:lnSpc>
                <a:spcPct val="90000"/>
              </a:lnSpc>
              <a:defRPr/>
            </a:pPr>
            <a:r>
              <a:rPr lang="en-US" altLang="en-US" sz="2000" dirty="0"/>
              <a:t>Determinant (e.g., social support) of an outcome </a:t>
            </a:r>
          </a:p>
          <a:p>
            <a:pPr lvl="1">
              <a:lnSpc>
                <a:spcPct val="90000"/>
              </a:lnSpc>
              <a:defRPr/>
            </a:pPr>
            <a:r>
              <a:rPr lang="en-US" altLang="en-US" sz="2000" dirty="0"/>
              <a:t>Predict future event (e.g. functioning to predict hospitalization)</a:t>
            </a:r>
          </a:p>
          <a:p>
            <a:pPr lvl="1">
              <a:lnSpc>
                <a:spcPct val="90000"/>
              </a:lnSpc>
              <a:defRPr/>
            </a:pPr>
            <a:r>
              <a:rPr lang="en-US" altLang="en-US" sz="2000" dirty="0"/>
              <a:t>Describe population</a:t>
            </a:r>
          </a:p>
          <a:p>
            <a:pPr lvl="1">
              <a:lnSpc>
                <a:spcPct val="90000"/>
              </a:lnSpc>
              <a:defRPr/>
            </a:pPr>
            <a:r>
              <a:rPr lang="en-US" altLang="en-US" sz="2000" dirty="0"/>
              <a:t>Covariate </a:t>
            </a:r>
          </a:p>
          <a:p>
            <a:pPr eaLnBrk="1" hangingPunct="1">
              <a:defRPr/>
            </a:pPr>
            <a:r>
              <a:rPr lang="en-US" altLang="en-US" sz="2400" dirty="0"/>
              <a:t>Define Concept for Your Research</a:t>
            </a:r>
          </a:p>
          <a:p>
            <a:pPr lvl="2">
              <a:lnSpc>
                <a:spcPct val="90000"/>
              </a:lnSpc>
              <a:defRPr/>
            </a:pPr>
            <a:r>
              <a:rPr lang="en-US" altLang="en-US" sz="2000" dirty="0"/>
              <a:t>Define it first </a:t>
            </a:r>
            <a:r>
              <a:rPr lang="en-US" altLang="en-US" sz="2000" u="sng" dirty="0"/>
              <a:t>from your point of view</a:t>
            </a:r>
            <a:r>
              <a:rPr lang="en-US" altLang="en-US" sz="2000" dirty="0"/>
              <a:t>: </a:t>
            </a:r>
            <a:r>
              <a:rPr lang="en-US" altLang="en-US" sz="1600" dirty="0"/>
              <a:t>How you would define it based on your experience and understanding of your research question</a:t>
            </a:r>
          </a:p>
          <a:p>
            <a:pPr lvl="2">
              <a:lnSpc>
                <a:spcPct val="90000"/>
              </a:lnSpc>
              <a:defRPr/>
            </a:pPr>
            <a:r>
              <a:rPr lang="en-US" altLang="en-US" sz="2000" dirty="0"/>
              <a:t>For dependent variables: </a:t>
            </a:r>
            <a:r>
              <a:rPr lang="en-US" altLang="en-US" sz="1600" dirty="0"/>
              <a:t>Describe how intervention or independent variables might affect it - types of changes you expect</a:t>
            </a:r>
          </a:p>
          <a:p>
            <a:pPr lvl="2">
              <a:lnSpc>
                <a:spcPct val="90000"/>
              </a:lnSpc>
              <a:defRPr/>
            </a:pPr>
            <a:r>
              <a:rPr lang="en-US" altLang="en-US" sz="2000" dirty="0"/>
              <a:t>For independent (predictor) variables: </a:t>
            </a:r>
            <a:r>
              <a:rPr lang="en-US" altLang="en-US" sz="1600" dirty="0"/>
              <a:t>Describe how it might be predictive</a:t>
            </a:r>
            <a:endParaRPr lang="en-US" altLang="en-US" dirty="0"/>
          </a:p>
          <a:p>
            <a:pPr eaLnBrk="1" hangingPunct="1">
              <a:defRPr/>
            </a:pPr>
            <a:r>
              <a:rPr lang="en-US" altLang="en-US" sz="2400" dirty="0"/>
              <a:t>Are all dimensions represented?</a:t>
            </a:r>
          </a:p>
          <a:p>
            <a:pPr eaLnBrk="1" hangingPunct="1">
              <a:defRPr/>
            </a:pPr>
            <a:r>
              <a:rPr lang="en-US" altLang="en-US" sz="2400" dirty="0"/>
              <a:t>Distinguish between closely related constructs</a:t>
            </a:r>
            <a:endParaRPr lang="en-US" sz="2000" dirty="0"/>
          </a:p>
          <a:p>
            <a:pPr marL="119062" indent="0">
              <a:buFont typeface="Wingdings 2" pitchFamily="18" charset="2"/>
              <a:buNone/>
              <a:defRPr/>
            </a:pPr>
            <a:endParaRPr lang="en-US" dirty="0"/>
          </a:p>
          <a:p>
            <a:pPr lvl="1" eaLnBrk="1" hangingPunct="1">
              <a:lnSpc>
                <a:spcPct val="80000"/>
              </a:lnSpc>
              <a:defRPr/>
            </a:pPr>
            <a:endParaRPr lang="en-US" alt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Scales vs Indexes (per the </a:t>
            </a:r>
            <a:r>
              <a:rPr lang="en-US" dirty="0" err="1">
                <a:solidFill>
                  <a:schemeClr val="accent1">
                    <a:satMod val="150000"/>
                  </a:schemeClr>
                </a:solidFill>
              </a:rPr>
              <a:t>Devellis</a:t>
            </a:r>
            <a:r>
              <a:rPr lang="en-US" dirty="0">
                <a:solidFill>
                  <a:schemeClr val="accent1">
                    <a:satMod val="150000"/>
                  </a:schemeClr>
                </a:solidFill>
              </a:rPr>
              <a:t> framework)</a:t>
            </a:r>
          </a:p>
        </p:txBody>
      </p:sp>
      <p:sp>
        <p:nvSpPr>
          <p:cNvPr id="6041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a:t>A usual approach to measuring a latent variable is to develop several items.  When considering such item pools, it is important to ask: is this a scale or an index? </a:t>
            </a:r>
          </a:p>
          <a:p>
            <a:pPr eaLnBrk="1" hangingPunct="1">
              <a:lnSpc>
                <a:spcPct val="80000"/>
              </a:lnSpc>
            </a:pPr>
            <a:endParaRPr lang="en-US" altLang="en-US" sz="2400" dirty="0"/>
          </a:p>
          <a:p>
            <a:pPr eaLnBrk="1" hangingPunct="1">
              <a:lnSpc>
                <a:spcPct val="80000"/>
              </a:lnSpc>
            </a:pPr>
            <a:r>
              <a:rPr lang="en-US" altLang="en-US" sz="2400" dirty="0"/>
              <a:t>Items on a scale are thought to all have a common cause (the latent variable).  They are assumed to correlate with one another because they share this common cause.  This is a useful application of confounding! </a:t>
            </a:r>
          </a:p>
          <a:p>
            <a:pPr eaLnBrk="1" hangingPunct="1">
              <a:lnSpc>
                <a:spcPct val="80000"/>
              </a:lnSpc>
            </a:pPr>
            <a:endParaRPr lang="en-US" altLang="en-US" sz="2400" dirty="0"/>
          </a:p>
          <a:p>
            <a:pPr eaLnBrk="1" hangingPunct="1">
              <a:lnSpc>
                <a:spcPct val="80000"/>
              </a:lnSpc>
            </a:pPr>
            <a:r>
              <a:rPr lang="en-US" altLang="en-US" sz="2400" dirty="0"/>
              <a:t>Items on an index are thought to all have a common </a:t>
            </a:r>
            <a:r>
              <a:rPr lang="en-US" altLang="en-US" sz="2400" i="1" dirty="0"/>
              <a:t>effect. </a:t>
            </a:r>
          </a:p>
          <a:p>
            <a:pPr eaLnBrk="1" hangingPunct="1">
              <a:lnSpc>
                <a:spcPct val="80000"/>
              </a:lnSpc>
            </a:pPr>
            <a:endParaRPr lang="en-US" altLang="en-US" sz="2400" i="1" dirty="0"/>
          </a:p>
          <a:p>
            <a:pPr eaLnBrk="1" hangingPunct="1">
              <a:lnSpc>
                <a:spcPct val="80000"/>
              </a:lnSpc>
            </a:pPr>
            <a:r>
              <a:rPr lang="en-US" altLang="en-US" sz="2400" dirty="0"/>
              <a:t>This distinction is critical because there is no reason to believe the items on an index should be correlated with one another (although they might be).</a:t>
            </a:r>
          </a:p>
          <a:p>
            <a:pPr eaLnBrk="1" hangingPunct="1">
              <a:lnSpc>
                <a:spcPct val="80000"/>
              </a:lnSpc>
            </a:pPr>
            <a:endParaRPr lang="en-US" altLang="en-US" sz="2400" dirty="0"/>
          </a:p>
          <a:p>
            <a:pPr eaLnBrk="1" hangingPunct="1">
              <a:lnSpc>
                <a:spcPct val="80000"/>
              </a:lnSpc>
            </a:pPr>
            <a:r>
              <a:rPr lang="en-US" altLang="en-US" sz="2400" dirty="0"/>
              <a:t>Some validation approaches and approaches to missing data are relevant only for scales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Scales vs Indexes=Reflective vs Formative</a:t>
            </a:r>
          </a:p>
        </p:txBody>
      </p:sp>
      <p:sp>
        <p:nvSpPr>
          <p:cNvPr id="6041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a:t>If you encounter the SEM or psych literature, they often use the terms formative and reflective, corresponding to scale vs index</a:t>
            </a:r>
          </a:p>
        </p:txBody>
      </p:sp>
      <p:pic>
        <p:nvPicPr>
          <p:cNvPr id="124930" name="Picture 2" descr="http://www.rasch.org/rmt/gifs/rmt221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3200"/>
            <a:ext cx="2790825" cy="3009901"/>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ttp://www.rasch.org/rmt/gifs/rmt221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895600"/>
            <a:ext cx="2819400" cy="2981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801" y="5848704"/>
            <a:ext cx="4317999" cy="646331"/>
          </a:xfrm>
          <a:prstGeom prst="rect">
            <a:avLst/>
          </a:prstGeom>
          <a:noFill/>
        </p:spPr>
        <p:txBody>
          <a:bodyPr wrap="square" rtlCol="0">
            <a:spAutoFit/>
          </a:bodyPr>
          <a:lstStyle/>
          <a:p>
            <a:r>
              <a:rPr lang="en-US" dirty="0"/>
              <a:t>Reflective: items reflect the underlying construct</a:t>
            </a:r>
          </a:p>
        </p:txBody>
      </p:sp>
      <p:sp>
        <p:nvSpPr>
          <p:cNvPr id="7" name="TextBox 6"/>
          <p:cNvSpPr txBox="1"/>
          <p:nvPr/>
        </p:nvSpPr>
        <p:spPr>
          <a:xfrm>
            <a:off x="5334000" y="5876925"/>
            <a:ext cx="3657600" cy="646331"/>
          </a:xfrm>
          <a:prstGeom prst="rect">
            <a:avLst/>
          </a:prstGeom>
          <a:noFill/>
        </p:spPr>
        <p:txBody>
          <a:bodyPr wrap="square" rtlCol="0">
            <a:spAutoFit/>
          </a:bodyPr>
          <a:lstStyle/>
          <a:p>
            <a:r>
              <a:rPr lang="en-US" dirty="0"/>
              <a:t>Formative: items form the construct</a:t>
            </a:r>
          </a:p>
        </p:txBody>
      </p:sp>
    </p:spTree>
    <p:extLst>
      <p:ext uri="{BB962C8B-B14F-4D97-AF65-F5344CB8AC3E}">
        <p14:creationId xmlns:p14="http://schemas.microsoft.com/office/powerpoint/2010/main" val="11618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Choosing a Comparison Group</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F62F9D-23EB-42DB-9D98-849A0A88F29A}" type="slidenum">
              <a:rPr lang="en-US" altLang="en-US">
                <a:solidFill>
                  <a:srgbClr val="3F3F3F"/>
                </a:solidFill>
              </a:rPr>
              <a:pPr/>
              <a:t>5</a:t>
            </a:fld>
            <a:endParaRPr lang="en-US" altLang="en-US">
              <a:solidFill>
                <a:srgbClr val="3F3F3F"/>
              </a:solidFill>
            </a:endParaRPr>
          </a:p>
        </p:txBody>
      </p:sp>
      <p:sp>
        <p:nvSpPr>
          <p:cNvPr id="11268" name="TextBox 4"/>
          <p:cNvSpPr txBox="1">
            <a:spLocks noChangeArrowheads="1"/>
          </p:cNvSpPr>
          <p:nvPr/>
        </p:nvSpPr>
        <p:spPr bwMode="auto">
          <a:xfrm>
            <a:off x="0" y="6364288"/>
            <a:ext cx="8204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Age adjusted prevalence of physician diagnosed diabetes mellitus, NHANES: 2007-2010</a:t>
            </a:r>
          </a:p>
        </p:txBody>
      </p:sp>
      <p:pic>
        <p:nvPicPr>
          <p:cNvPr id="112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1450"/>
            <a:ext cx="73294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B91489-6041-44F0-AD94-1CC851A2E3DC}" type="slidenum">
              <a:rPr lang="en-US" altLang="en-US">
                <a:solidFill>
                  <a:srgbClr val="3F3F3F"/>
                </a:solidFill>
              </a:rPr>
              <a:pPr/>
              <a:t>50</a:t>
            </a:fld>
            <a:endParaRPr lang="en-US" altLang="en-US">
              <a:solidFill>
                <a:srgbClr val="3F3F3F"/>
              </a:solidFill>
            </a:endParaRPr>
          </a:p>
        </p:txBody>
      </p:sp>
      <p:sp>
        <p:nvSpPr>
          <p:cNvPr id="1863682" name="Rectangle 2"/>
          <p:cNvSpPr>
            <a:spLocks noGrp="1" noChangeArrowheads="1"/>
          </p:cNvSpPr>
          <p:nvPr>
            <p:ph type="title"/>
          </p:nvPr>
        </p:nvSpPr>
        <p:spPr/>
        <p:txBody>
          <a:bodyPr/>
          <a:lstStyle/>
          <a:p>
            <a:pPr>
              <a:defRPr/>
            </a:pPr>
            <a:r>
              <a:rPr lang="en-US" altLang="en-US" sz="3600"/>
              <a:t>Process of Selecting Good Measures for Your Studies </a:t>
            </a:r>
          </a:p>
        </p:txBody>
      </p:sp>
      <p:sp>
        <p:nvSpPr>
          <p:cNvPr id="1863683" name="Text Box 3"/>
          <p:cNvSpPr txBox="1">
            <a:spLocks noChangeArrowheads="1"/>
          </p:cNvSpPr>
          <p:nvPr/>
        </p:nvSpPr>
        <p:spPr bwMode="auto">
          <a:xfrm>
            <a:off x="2036763" y="1700213"/>
            <a:ext cx="4367212" cy="608012"/>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none">
            <a:spAutoFit/>
          </a:bodyPr>
          <a:lstStyle/>
          <a:p>
            <a:pPr>
              <a:defRPr/>
            </a:pPr>
            <a:r>
              <a:rPr lang="en-US" altLang="en-US" sz="3200" dirty="0">
                <a:solidFill>
                  <a:schemeClr val="bg2"/>
                </a:solidFill>
              </a:rPr>
              <a:t>Define concept (variable)</a:t>
            </a:r>
          </a:p>
        </p:txBody>
      </p:sp>
      <p:sp>
        <p:nvSpPr>
          <p:cNvPr id="1863684" name="Text Box 4"/>
          <p:cNvSpPr txBox="1">
            <a:spLocks noChangeArrowheads="1"/>
          </p:cNvSpPr>
          <p:nvPr/>
        </p:nvSpPr>
        <p:spPr bwMode="auto">
          <a:xfrm>
            <a:off x="2003425" y="2474913"/>
            <a:ext cx="5080000" cy="584200"/>
          </a:xfrm>
          <a:prstGeom prst="rect">
            <a:avLst/>
          </a:prstGeom>
          <a:solidFill>
            <a:schemeClr val="accent3">
              <a:lumMod val="75000"/>
            </a:schemeClr>
          </a:solidFill>
          <a:ln w="28575" algn="ctr">
            <a:solidFill>
              <a:schemeClr val="tx1"/>
            </a:solidFill>
            <a:miter lim="800000"/>
            <a:headEnd type="none" w="sm" len="sm"/>
            <a:tailEnd type="none" w="sm" len="sm"/>
          </a:ln>
          <a:effectLst/>
        </p:spPr>
        <p:txBody>
          <a:bodyPr wrap="none">
            <a:spAutoFit/>
          </a:bodyPr>
          <a:lstStyle/>
          <a:p>
            <a:pPr>
              <a:defRPr/>
            </a:pPr>
            <a:r>
              <a:rPr lang="en-US" altLang="en-US" sz="3200" dirty="0">
                <a:solidFill>
                  <a:schemeClr val="bg2"/>
                </a:solidFill>
              </a:rPr>
              <a:t>Identify potential measures</a:t>
            </a:r>
          </a:p>
        </p:txBody>
      </p:sp>
      <p:sp>
        <p:nvSpPr>
          <p:cNvPr id="61446" name="Text Box 5"/>
          <p:cNvSpPr txBox="1">
            <a:spLocks noChangeArrowheads="1"/>
          </p:cNvSpPr>
          <p:nvPr/>
        </p:nvSpPr>
        <p:spPr bwMode="auto">
          <a:xfrm>
            <a:off x="1863725" y="3249613"/>
            <a:ext cx="4918075" cy="156686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Review measures’ properties</a:t>
            </a:r>
          </a:p>
          <a:p>
            <a:r>
              <a:rPr lang="en-US" altLang="en-US" sz="3200"/>
              <a:t>--conceptual adequacy</a:t>
            </a:r>
          </a:p>
          <a:p>
            <a:r>
              <a:rPr lang="en-US" altLang="en-US" sz="3200"/>
              <a:t>--psychometric adequacy</a:t>
            </a:r>
            <a:endParaRPr lang="en-US" altLang="en-US" sz="3400"/>
          </a:p>
        </p:txBody>
      </p:sp>
      <p:sp>
        <p:nvSpPr>
          <p:cNvPr id="61447" name="Text Box 6"/>
          <p:cNvSpPr txBox="1">
            <a:spLocks noChangeArrowheads="1"/>
          </p:cNvSpPr>
          <p:nvPr/>
        </p:nvSpPr>
        <p:spPr bwMode="auto">
          <a:xfrm>
            <a:off x="2163763" y="5029200"/>
            <a:ext cx="4319587"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Pretest best 1-2 measures</a:t>
            </a:r>
            <a:endParaRPr lang="en-US" altLang="en-US" sz="3400"/>
          </a:p>
        </p:txBody>
      </p:sp>
      <p:sp>
        <p:nvSpPr>
          <p:cNvPr id="61448" name="Text Box 7"/>
          <p:cNvSpPr txBox="1">
            <a:spLocks noChangeArrowheads="1"/>
          </p:cNvSpPr>
          <p:nvPr/>
        </p:nvSpPr>
        <p:spPr bwMode="auto">
          <a:xfrm>
            <a:off x="2455863" y="5791200"/>
            <a:ext cx="3733800" cy="592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Select final measure</a:t>
            </a:r>
            <a:endParaRPr lang="en-US" altLang="en-US" sz="3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3ECE02-44B8-460F-A5EF-3F39ED6419CC}" type="slidenum">
              <a:rPr lang="en-US" altLang="en-US" sz="1500">
                <a:latin typeface="Times New Roman" pitchFamily="18" charset="0"/>
              </a:rPr>
              <a:pPr/>
              <a:t>51</a:t>
            </a:fld>
            <a:endParaRPr lang="en-US" altLang="en-US" sz="1500">
              <a:latin typeface="Times New Roman" pitchFamily="18" charset="0"/>
            </a:endParaRPr>
          </a:p>
        </p:txBody>
      </p:sp>
      <p:sp>
        <p:nvSpPr>
          <p:cNvPr id="61443" name="Rectangle 2"/>
          <p:cNvSpPr>
            <a:spLocks noGrp="1" noChangeArrowheads="1"/>
          </p:cNvSpPr>
          <p:nvPr>
            <p:ph type="title"/>
          </p:nvPr>
        </p:nvSpPr>
        <p:spPr/>
        <p:txBody>
          <a:bodyPr/>
          <a:lstStyle/>
          <a:p>
            <a:pPr>
              <a:defRPr/>
            </a:pPr>
            <a:r>
              <a:rPr lang="en-US" altLang="en-US"/>
              <a:t>Locating Potential Measures</a:t>
            </a:r>
          </a:p>
        </p:txBody>
      </p:sp>
      <p:sp>
        <p:nvSpPr>
          <p:cNvPr id="62468" name="Rectangle 3"/>
          <p:cNvSpPr>
            <a:spLocks noGrp="1" noChangeArrowheads="1"/>
          </p:cNvSpPr>
          <p:nvPr>
            <p:ph type="body" idx="1"/>
          </p:nvPr>
        </p:nvSpPr>
        <p:spPr>
          <a:xfrm>
            <a:off x="304800" y="1676400"/>
            <a:ext cx="8382000" cy="4114800"/>
          </a:xfrm>
        </p:spPr>
        <p:txBody>
          <a:bodyPr/>
          <a:lstStyle/>
          <a:p>
            <a:r>
              <a:rPr lang="en-US" altLang="en-US"/>
              <a:t>Extensive resources on measuring difficult concepts.</a:t>
            </a:r>
          </a:p>
          <a:p>
            <a:r>
              <a:rPr lang="en-US" altLang="en-US"/>
              <a:t>Look for measures with known psychometric properties. </a:t>
            </a:r>
          </a:p>
          <a:p>
            <a:r>
              <a:rPr lang="en-US" altLang="en-US"/>
              <a:t>Check the psychometric properties in your population (if possible).</a:t>
            </a:r>
          </a:p>
          <a:p>
            <a:r>
              <a:rPr lang="en-US" altLang="en-US"/>
              <a:t>Preferable to use established high-quality measures</a:t>
            </a:r>
          </a:p>
          <a:p>
            <a:r>
              <a:rPr lang="en-US" altLang="en-US"/>
              <a:t>Sometimes you may have to develop a new measure or modify an existing measure. </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7A8B76-1959-4C3C-AF6B-67306BFB83FA}" type="slidenum">
              <a:rPr lang="en-US" altLang="en-US">
                <a:solidFill>
                  <a:srgbClr val="3F3F3F"/>
                </a:solidFill>
              </a:rPr>
              <a:pPr/>
              <a:t>52</a:t>
            </a:fld>
            <a:endParaRPr lang="en-US" altLang="en-US">
              <a:solidFill>
                <a:srgbClr val="3F3F3F"/>
              </a:solidFill>
            </a:endParaRPr>
          </a:p>
        </p:txBody>
      </p:sp>
      <p:sp>
        <p:nvSpPr>
          <p:cNvPr id="1594370" name="Rectangle 2"/>
          <p:cNvSpPr>
            <a:spLocks noGrp="1" noChangeArrowheads="1"/>
          </p:cNvSpPr>
          <p:nvPr>
            <p:ph type="title"/>
          </p:nvPr>
        </p:nvSpPr>
        <p:spPr/>
        <p:txBody>
          <a:bodyPr/>
          <a:lstStyle/>
          <a:p>
            <a:pPr>
              <a:defRPr/>
            </a:pPr>
            <a:r>
              <a:rPr lang="en-US" altLang="en-US" sz="3600"/>
              <a:t>Typical Sequence of Developing New Self-Report Measures</a:t>
            </a:r>
          </a:p>
        </p:txBody>
      </p:sp>
      <p:sp>
        <p:nvSpPr>
          <p:cNvPr id="63492" name="Text Box 3"/>
          <p:cNvSpPr txBox="1">
            <a:spLocks noChangeArrowheads="1"/>
          </p:cNvSpPr>
          <p:nvPr/>
        </p:nvSpPr>
        <p:spPr bwMode="auto">
          <a:xfrm>
            <a:off x="533400" y="1700213"/>
            <a:ext cx="7620000" cy="5847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t>Develop/define concept</a:t>
            </a:r>
          </a:p>
        </p:txBody>
      </p:sp>
      <p:sp>
        <p:nvSpPr>
          <p:cNvPr id="63493" name="Text Box 4"/>
          <p:cNvSpPr txBox="1">
            <a:spLocks noChangeArrowheads="1"/>
          </p:cNvSpPr>
          <p:nvPr/>
        </p:nvSpPr>
        <p:spPr bwMode="auto">
          <a:xfrm>
            <a:off x="1371600" y="2474913"/>
            <a:ext cx="6781800" cy="592137"/>
          </a:xfrm>
          <a:prstGeom prst="rect">
            <a:avLst/>
          </a:prstGeom>
          <a:noFill/>
          <a:ln w="12700"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Create item pool</a:t>
            </a:r>
          </a:p>
        </p:txBody>
      </p:sp>
      <p:sp>
        <p:nvSpPr>
          <p:cNvPr id="63494" name="Text Box 5"/>
          <p:cNvSpPr txBox="1">
            <a:spLocks noChangeArrowheads="1"/>
          </p:cNvSpPr>
          <p:nvPr/>
        </p:nvSpPr>
        <p:spPr bwMode="auto">
          <a:xfrm>
            <a:off x="2057400" y="3249613"/>
            <a:ext cx="60960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Pretest/revise</a:t>
            </a:r>
            <a:endParaRPr lang="en-US" altLang="en-US" sz="3400" dirty="0"/>
          </a:p>
        </p:txBody>
      </p:sp>
      <p:sp>
        <p:nvSpPr>
          <p:cNvPr id="63495" name="Text Box 6"/>
          <p:cNvSpPr txBox="1">
            <a:spLocks noChangeArrowheads="1"/>
          </p:cNvSpPr>
          <p:nvPr/>
        </p:nvSpPr>
        <p:spPr bwMode="auto">
          <a:xfrm>
            <a:off x="2895600" y="4024313"/>
            <a:ext cx="52578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Field survey</a:t>
            </a:r>
            <a:endParaRPr lang="en-US" altLang="en-US" sz="3400" dirty="0"/>
          </a:p>
        </p:txBody>
      </p:sp>
      <p:sp>
        <p:nvSpPr>
          <p:cNvPr id="63496" name="Text Box 7"/>
          <p:cNvSpPr txBox="1">
            <a:spLocks noChangeArrowheads="1"/>
          </p:cNvSpPr>
          <p:nvPr/>
        </p:nvSpPr>
        <p:spPr bwMode="auto">
          <a:xfrm>
            <a:off x="3657600" y="4799013"/>
            <a:ext cx="4495800" cy="5847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Psychometric analyses</a:t>
            </a:r>
            <a:endParaRPr lang="en-US" altLang="en-US" sz="3400" dirty="0"/>
          </a:p>
        </p:txBody>
      </p:sp>
      <p:sp>
        <p:nvSpPr>
          <p:cNvPr id="63497" name="Text Box 8"/>
          <p:cNvSpPr txBox="1">
            <a:spLocks noChangeArrowheads="1"/>
          </p:cNvSpPr>
          <p:nvPr/>
        </p:nvSpPr>
        <p:spPr bwMode="auto">
          <a:xfrm>
            <a:off x="4876800" y="5573713"/>
            <a:ext cx="3276600" cy="592137"/>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Final measures</a:t>
            </a:r>
            <a:endParaRPr lang="en-US" altLang="en-US" sz="3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A9771A-84CB-4826-9F9F-ADF55387A98C}" type="slidenum">
              <a:rPr lang="en-US" altLang="en-US" sz="1500">
                <a:latin typeface="Times New Roman" pitchFamily="18" charset="0"/>
              </a:rPr>
              <a:pPr/>
              <a:t>53</a:t>
            </a:fld>
            <a:endParaRPr lang="en-US" altLang="en-US" sz="1500">
              <a:latin typeface="Times New Roman" pitchFamily="18" charset="0"/>
            </a:endParaRPr>
          </a:p>
        </p:txBody>
      </p:sp>
      <p:sp>
        <p:nvSpPr>
          <p:cNvPr id="25603" name="Rectangle 2"/>
          <p:cNvSpPr>
            <a:spLocks noGrp="1" noChangeArrowheads="1"/>
          </p:cNvSpPr>
          <p:nvPr>
            <p:ph type="title"/>
          </p:nvPr>
        </p:nvSpPr>
        <p:spPr/>
        <p:txBody>
          <a:bodyPr>
            <a:normAutofit fontScale="90000"/>
          </a:bodyPr>
          <a:lstStyle/>
          <a:p>
            <a:pPr>
              <a:defRPr/>
            </a:pPr>
            <a:r>
              <a:rPr lang="en-US" altLang="en-US"/>
              <a:t>Things to Pay Attention to in Items</a:t>
            </a:r>
          </a:p>
        </p:txBody>
      </p:sp>
      <p:sp>
        <p:nvSpPr>
          <p:cNvPr id="64516" name="Rectangle 3"/>
          <p:cNvSpPr>
            <a:spLocks noGrp="1" noChangeArrowheads="1"/>
          </p:cNvSpPr>
          <p:nvPr>
            <p:ph type="body" idx="1"/>
          </p:nvPr>
        </p:nvSpPr>
        <p:spPr>
          <a:xfrm>
            <a:off x="381000" y="1676400"/>
            <a:ext cx="8382000" cy="4267200"/>
          </a:xfrm>
        </p:spPr>
        <p:txBody>
          <a:bodyPr/>
          <a:lstStyle/>
          <a:p>
            <a:pPr>
              <a:lnSpc>
                <a:spcPct val="80000"/>
              </a:lnSpc>
            </a:pPr>
            <a:r>
              <a:rPr lang="en-US" altLang="en-US" dirty="0"/>
              <a:t>Item stem</a:t>
            </a:r>
          </a:p>
          <a:p>
            <a:pPr lvl="1">
              <a:lnSpc>
                <a:spcPct val="80000"/>
              </a:lnSpc>
            </a:pPr>
            <a:r>
              <a:rPr lang="en-US" altLang="en-US" dirty="0"/>
              <a:t>Time frame</a:t>
            </a:r>
          </a:p>
          <a:p>
            <a:pPr lvl="1">
              <a:lnSpc>
                <a:spcPct val="80000"/>
              </a:lnSpc>
            </a:pPr>
            <a:r>
              <a:rPr lang="en-US" altLang="en-US" dirty="0" smtClean="0"/>
              <a:t>Complexity</a:t>
            </a:r>
          </a:p>
          <a:p>
            <a:pPr lvl="1">
              <a:lnSpc>
                <a:spcPct val="80000"/>
              </a:lnSpc>
            </a:pPr>
            <a:r>
              <a:rPr lang="en-US" altLang="en-US" dirty="0" smtClean="0"/>
              <a:t>Ambiguity or double barreled items (feel sad or lonely)  </a:t>
            </a:r>
            <a:endParaRPr lang="en-US" altLang="en-US" dirty="0"/>
          </a:p>
          <a:p>
            <a:pPr>
              <a:lnSpc>
                <a:spcPct val="80000"/>
              </a:lnSpc>
            </a:pPr>
            <a:r>
              <a:rPr lang="en-US" altLang="en-US" dirty="0"/>
              <a:t>Response scales</a:t>
            </a:r>
          </a:p>
          <a:p>
            <a:pPr lvl="1">
              <a:lnSpc>
                <a:spcPct val="80000"/>
              </a:lnSpc>
            </a:pPr>
            <a:r>
              <a:rPr lang="en-US" altLang="en-US" dirty="0"/>
              <a:t>Type</a:t>
            </a:r>
          </a:p>
          <a:p>
            <a:pPr lvl="1">
              <a:lnSpc>
                <a:spcPct val="80000"/>
              </a:lnSpc>
            </a:pPr>
            <a:r>
              <a:rPr lang="en-US" altLang="en-US" dirty="0"/>
              <a:t>Number of choices </a:t>
            </a:r>
          </a:p>
          <a:p>
            <a:pPr lvl="1">
              <a:lnSpc>
                <a:spcPct val="80000"/>
              </a:lnSpc>
            </a:pPr>
            <a:r>
              <a:rPr lang="en-US" altLang="en-US" dirty="0"/>
              <a:t>Specific choices, distance between choices</a:t>
            </a:r>
          </a:p>
          <a:p>
            <a:pPr lvl="1">
              <a:lnSpc>
                <a:spcPct val="80000"/>
              </a:lnSpc>
            </a:pPr>
            <a:r>
              <a:rPr lang="en-US" altLang="en-US" dirty="0"/>
              <a:t>Format</a:t>
            </a:r>
          </a:p>
          <a:p>
            <a:pPr>
              <a:lnSpc>
                <a:spcPct val="80000"/>
              </a:lnSpc>
            </a:pPr>
            <a:r>
              <a:rPr lang="en-US" altLang="en-US" dirty="0"/>
              <a:t>Match of response choices to item stem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82ADB-5C13-4E11-B27B-5966A9027DB8}" type="slidenum">
              <a:rPr lang="en-US" altLang="en-US" sz="1500">
                <a:latin typeface="Times New Roman" pitchFamily="18" charset="0"/>
              </a:rPr>
              <a:pPr/>
              <a:t>54</a:t>
            </a:fld>
            <a:endParaRPr lang="en-US" altLang="en-US" sz="1500">
              <a:latin typeface="Times New Roman" pitchFamily="18" charset="0"/>
            </a:endParaRPr>
          </a:p>
        </p:txBody>
      </p:sp>
      <p:sp>
        <p:nvSpPr>
          <p:cNvPr id="43011" name="Rectangle 2"/>
          <p:cNvSpPr>
            <a:spLocks noGrp="1" noChangeArrowheads="1"/>
          </p:cNvSpPr>
          <p:nvPr>
            <p:ph type="title"/>
          </p:nvPr>
        </p:nvSpPr>
        <p:spPr/>
        <p:txBody>
          <a:bodyPr>
            <a:normAutofit fontScale="90000"/>
          </a:bodyPr>
          <a:lstStyle/>
          <a:p>
            <a:pPr>
              <a:defRPr/>
            </a:pPr>
            <a:r>
              <a:rPr lang="en-US" altLang="en-US" sz="3600"/>
              <a:t>Distance Between Levels: “In general, how would you rate your health?”</a:t>
            </a:r>
          </a:p>
        </p:txBody>
      </p:sp>
      <p:graphicFrame>
        <p:nvGraphicFramePr>
          <p:cNvPr id="1556531" name="Group 51"/>
          <p:cNvGraphicFramePr>
            <a:graphicFrameLocks noGrp="1"/>
          </p:cNvGraphicFramePr>
          <p:nvPr>
            <p:ph type="tbl" idx="1"/>
          </p:nvPr>
        </p:nvGraphicFramePr>
        <p:xfrm>
          <a:off x="457200" y="1524000"/>
          <a:ext cx="8229600" cy="4640263"/>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87391">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2600" b="0" i="0" u="none" strike="noStrike" cap="none" normalizeH="0" baseline="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Self-rated health item:</a:t>
                      </a:r>
                      <a:br>
                        <a:rPr kumimoji="0" lang="en-US" sz="2600" b="0" i="0" u="none" strike="noStrike" cap="none" normalizeH="0" baseline="0">
                          <a:ln>
                            <a:noFill/>
                          </a:ln>
                          <a:solidFill>
                            <a:schemeClr val="tx1"/>
                          </a:solidFill>
                          <a:effectLst/>
                          <a:latin typeface="Times New Roman" pitchFamily="18" charset="0"/>
                        </a:rPr>
                      </a:br>
                      <a:endParaRPr kumimoji="0" lang="en-US" sz="2600" b="0" i="0" u="none" strike="noStrike" cap="none" normalizeH="0" baseline="0">
                        <a:ln>
                          <a:noFill/>
                        </a:ln>
                        <a:solidFill>
                          <a:schemeClr val="tx1"/>
                        </a:solidFill>
                        <a:effectLst/>
                        <a:latin typeface="Times New Roman" pitchFamily="18" charset="0"/>
                      </a:endParaRPr>
                    </a:p>
                  </a:txBody>
                  <a:tcPr marT="45721" marB="4572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Mean 7-item current health scale</a:t>
                      </a:r>
                    </a:p>
                  </a:txBody>
                  <a:tcPr marT="45721" marB="4572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0"/>
                  </a:ext>
                </a:extLst>
              </a:tr>
              <a:tr h="116830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Screening</a:t>
                      </a:r>
                      <a:br>
                        <a:rPr kumimoji="0" lang="en-US" sz="2600" b="0" i="0" u="none" strike="noStrike" cap="none" normalizeH="0" baseline="0">
                          <a:ln>
                            <a:noFill/>
                          </a:ln>
                          <a:solidFill>
                            <a:schemeClr val="tx1"/>
                          </a:solidFill>
                          <a:effectLst/>
                          <a:latin typeface="Times New Roman" pitchFamily="18" charset="0"/>
                        </a:rPr>
                      </a:br>
                      <a:r>
                        <a:rPr kumimoji="0" lang="en-US" sz="2600" b="0" i="0" u="none" strike="noStrike" cap="none" normalizeH="0" baseline="0">
                          <a:ln>
                            <a:noFill/>
                          </a:ln>
                          <a:solidFill>
                            <a:schemeClr val="tx1"/>
                          </a:solidFill>
                          <a:effectLst/>
                          <a:latin typeface="Times New Roman" pitchFamily="18" charset="0"/>
                        </a:rPr>
                        <a:t>N=~11,000</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Baseline</a:t>
                      </a:r>
                      <a:br>
                        <a:rPr kumimoji="0" lang="en-US" sz="2600" b="0" i="0" u="none" strike="noStrike" cap="none" normalizeH="0" baseline="0">
                          <a:ln>
                            <a:noFill/>
                          </a:ln>
                          <a:solidFill>
                            <a:schemeClr val="tx1"/>
                          </a:solidFill>
                          <a:effectLst/>
                          <a:latin typeface="Times New Roman" pitchFamily="18" charset="0"/>
                        </a:rPr>
                      </a:br>
                      <a:r>
                        <a:rPr kumimoji="0" lang="en-US" sz="2600" b="0" i="0" u="none" strike="noStrike" cap="none" normalizeH="0" baseline="0">
                          <a:ln>
                            <a:noFill/>
                          </a:ln>
                          <a:solidFill>
                            <a:schemeClr val="tx1"/>
                          </a:solidFill>
                          <a:effectLst/>
                          <a:latin typeface="Times New Roman" pitchFamily="18" charset="0"/>
                        </a:rPr>
                        <a:t>N=3,054</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341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 – poor</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10.8</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10.8</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2"/>
                  </a:ext>
                </a:extLst>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2 – fair</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30.0</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30.6</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 –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57.6</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55.9</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88979">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4 – very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75.5</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75.4</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5"/>
                  </a:ext>
                </a:extLst>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 – excellent</a:t>
                      </a:r>
                    </a:p>
                  </a:txBody>
                  <a:tcPr marT="45721" marB="4572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87.9</a:t>
                      </a:r>
                    </a:p>
                  </a:txBody>
                  <a:tcPr marT="45721" marB="4572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86.9</a:t>
                      </a:r>
                    </a:p>
                  </a:txBody>
                  <a:tcPr marT="45721" marB="45721"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69659" name="Text Box 41"/>
          <p:cNvSpPr txBox="1">
            <a:spLocks noChangeArrowheads="1"/>
          </p:cNvSpPr>
          <p:nvPr/>
        </p:nvSpPr>
        <p:spPr bwMode="auto">
          <a:xfrm>
            <a:off x="5276850" y="34893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-- 20 --</a:t>
            </a:r>
          </a:p>
        </p:txBody>
      </p:sp>
      <p:sp>
        <p:nvSpPr>
          <p:cNvPr id="69660" name="Text Box 42"/>
          <p:cNvSpPr txBox="1">
            <a:spLocks noChangeArrowheads="1"/>
          </p:cNvSpPr>
          <p:nvPr/>
        </p:nvSpPr>
        <p:spPr bwMode="auto">
          <a:xfrm>
            <a:off x="5276850" y="41148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-- 26 --</a:t>
            </a:r>
          </a:p>
        </p:txBody>
      </p:sp>
      <p:sp>
        <p:nvSpPr>
          <p:cNvPr id="69661" name="Text Box 43"/>
          <p:cNvSpPr txBox="1">
            <a:spLocks noChangeArrowheads="1"/>
          </p:cNvSpPr>
          <p:nvPr/>
        </p:nvSpPr>
        <p:spPr bwMode="auto">
          <a:xfrm>
            <a:off x="5257800" y="4732338"/>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-- 18 --</a:t>
            </a:r>
          </a:p>
        </p:txBody>
      </p:sp>
      <p:sp>
        <p:nvSpPr>
          <p:cNvPr id="69662" name="Text Box 44"/>
          <p:cNvSpPr txBox="1">
            <a:spLocks noChangeArrowheads="1"/>
          </p:cNvSpPr>
          <p:nvPr/>
        </p:nvSpPr>
        <p:spPr bwMode="auto">
          <a:xfrm>
            <a:off x="5276850" y="53181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-- 11 --</a:t>
            </a:r>
          </a:p>
        </p:txBody>
      </p:sp>
      <p:sp>
        <p:nvSpPr>
          <p:cNvPr id="69663" name="Oval 45"/>
          <p:cNvSpPr>
            <a:spLocks noChangeArrowheads="1"/>
          </p:cNvSpPr>
          <p:nvPr/>
        </p:nvSpPr>
        <p:spPr bwMode="auto">
          <a:xfrm>
            <a:off x="152400" y="3810000"/>
            <a:ext cx="2133600" cy="1219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
        <p:nvSpPr>
          <p:cNvPr id="69664" name="Rectangle 47"/>
          <p:cNvSpPr>
            <a:spLocks noChangeArrowheads="1"/>
          </p:cNvSpPr>
          <p:nvPr/>
        </p:nvSpPr>
        <p:spPr bwMode="auto">
          <a:xfrm>
            <a:off x="2209800" y="3657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FFFF"/>
                </a:solidFill>
                <a:latin typeface="Times New Roman" pitchFamily="18" charset="0"/>
              </a:rPr>
              <a:t>largest diff</a:t>
            </a:r>
          </a:p>
        </p:txBody>
      </p:sp>
      <p:sp>
        <p:nvSpPr>
          <p:cNvPr id="69665" name="Oval 52"/>
          <p:cNvSpPr>
            <a:spLocks noChangeArrowheads="1"/>
          </p:cNvSpPr>
          <p:nvPr/>
        </p:nvSpPr>
        <p:spPr bwMode="auto">
          <a:xfrm>
            <a:off x="5105400" y="3946525"/>
            <a:ext cx="1676400" cy="838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57FB66-1365-4FD7-8BB4-09349AE796A4}" type="slidenum">
              <a:rPr lang="en-US" altLang="en-US" sz="1500">
                <a:latin typeface="Times New Roman" pitchFamily="18" charset="0"/>
              </a:rPr>
              <a:pPr/>
              <a:t>55</a:t>
            </a:fld>
            <a:endParaRPr lang="en-US" altLang="en-US" sz="1500">
              <a:latin typeface="Times New Roman" pitchFamily="18" charset="0"/>
            </a:endParaRPr>
          </a:p>
        </p:txBody>
      </p:sp>
      <p:sp>
        <p:nvSpPr>
          <p:cNvPr id="44035" name="Rectangle 2"/>
          <p:cNvSpPr>
            <a:spLocks noGrp="1" noChangeArrowheads="1"/>
          </p:cNvSpPr>
          <p:nvPr>
            <p:ph type="title"/>
          </p:nvPr>
        </p:nvSpPr>
        <p:spPr/>
        <p:txBody>
          <a:bodyPr>
            <a:normAutofit fontScale="90000"/>
          </a:bodyPr>
          <a:lstStyle/>
          <a:p>
            <a:pPr>
              <a:defRPr/>
            </a:pPr>
            <a:r>
              <a:rPr lang="en-US" altLang="en-US" sz="3600"/>
              <a:t>Distance Between Levels: “In general, how would you rate your health?”</a:t>
            </a:r>
          </a:p>
        </p:txBody>
      </p:sp>
      <p:graphicFrame>
        <p:nvGraphicFramePr>
          <p:cNvPr id="1651764" name="Group 52"/>
          <p:cNvGraphicFramePr>
            <a:graphicFrameLocks noGrp="1"/>
          </p:cNvGraphicFramePr>
          <p:nvPr>
            <p:ph type="tbl" idx="1"/>
          </p:nvPr>
        </p:nvGraphicFramePr>
        <p:xfrm>
          <a:off x="457200" y="1524000"/>
          <a:ext cx="8229600" cy="4603750"/>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87391">
                <a:tc rowSpan="2">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endParaRPr kumimoji="0" lang="en-US" sz="2600" b="0" i="0" u="none" strike="noStrike" cap="none" normalizeH="0" baseline="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Self-rated health item:</a:t>
                      </a:r>
                      <a:br>
                        <a:rPr kumimoji="0" lang="en-US" sz="2600" b="0" i="0" u="none" strike="noStrike" cap="none" normalizeH="0" baseline="0">
                          <a:ln>
                            <a:noFill/>
                          </a:ln>
                          <a:solidFill>
                            <a:schemeClr val="tx1"/>
                          </a:solidFill>
                          <a:effectLst/>
                          <a:latin typeface="Times New Roman" pitchFamily="18" charset="0"/>
                        </a:rPr>
                      </a:br>
                      <a:endParaRPr kumimoji="0" lang="en-US" sz="2600" b="0" i="0" u="none" strike="noStrike" cap="none" normalizeH="0" baseline="0">
                        <a:ln>
                          <a:noFill/>
                        </a:ln>
                        <a:solidFill>
                          <a:schemeClr val="tx1"/>
                        </a:solidFill>
                        <a:effectLst/>
                        <a:latin typeface="Times New Roman" pitchFamily="18" charset="0"/>
                      </a:endParaRPr>
                    </a:p>
                  </a:txBody>
                  <a:tcPr marT="45721" marB="45721"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Mean: current health scale</a:t>
                      </a:r>
                    </a:p>
                  </a:txBody>
                  <a:tcPr marT="45721" marB="4572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0"/>
                  </a:ext>
                </a:extLst>
              </a:tr>
              <a:tr h="1168305">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Screening</a:t>
                      </a:r>
                      <a:br>
                        <a:rPr kumimoji="0" lang="en-US" sz="2600" b="0" i="0" u="none" strike="noStrike" cap="none" normalizeH="0" baseline="0">
                          <a:ln>
                            <a:noFill/>
                          </a:ln>
                          <a:solidFill>
                            <a:schemeClr val="tx1"/>
                          </a:solidFill>
                          <a:effectLst/>
                          <a:latin typeface="Times New Roman" pitchFamily="18" charset="0"/>
                        </a:rPr>
                      </a:br>
                      <a:r>
                        <a:rPr kumimoji="0" lang="en-US" sz="2600" b="0" i="0" u="none" strike="noStrike" cap="none" normalizeH="0" baseline="0">
                          <a:ln>
                            <a:noFill/>
                          </a:ln>
                          <a:solidFill>
                            <a:schemeClr val="tx1"/>
                          </a:solidFill>
                          <a:effectLst/>
                          <a:latin typeface="Times New Roman" pitchFamily="18" charset="0"/>
                        </a:rPr>
                        <a:t>N=~11,000</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Baseline</a:t>
                      </a:r>
                      <a:br>
                        <a:rPr kumimoji="0" lang="en-US" sz="2600" b="0" i="0" u="none" strike="noStrike" cap="none" normalizeH="0" baseline="0">
                          <a:ln>
                            <a:noFill/>
                          </a:ln>
                          <a:solidFill>
                            <a:schemeClr val="tx1"/>
                          </a:solidFill>
                          <a:effectLst/>
                          <a:latin typeface="Times New Roman" pitchFamily="18" charset="0"/>
                        </a:rPr>
                      </a:br>
                      <a:r>
                        <a:rPr kumimoji="0" lang="en-US" sz="2600" b="0" i="0" u="none" strike="noStrike" cap="none" normalizeH="0" baseline="0">
                          <a:ln>
                            <a:noFill/>
                          </a:ln>
                          <a:solidFill>
                            <a:schemeClr val="tx1"/>
                          </a:solidFill>
                          <a:effectLst/>
                          <a:latin typeface="Times New Roman" pitchFamily="18" charset="0"/>
                        </a:rPr>
                        <a:t>N=3,054</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3415">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 – poor</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10.8</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10.8</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2"/>
                  </a:ext>
                </a:extLst>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2 – fair</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30.0</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30.6</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550878">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3 –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57.6</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55.9</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588979">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4 – very good</a:t>
                      </a:r>
                    </a:p>
                  </a:txBody>
                  <a:tcPr marT="45721" marB="45721"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75.5</a:t>
                      </a:r>
                    </a:p>
                  </a:txBody>
                  <a:tcPr marT="45721" marB="4572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75.4</a:t>
                      </a:r>
                    </a:p>
                  </a:txBody>
                  <a:tcPr marT="45721" marB="45721"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5"/>
                  </a:ext>
                </a:extLst>
              </a:tr>
              <a:tr h="587391">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5 – excellent</a:t>
                      </a:r>
                    </a:p>
                  </a:txBody>
                  <a:tcPr marT="45721" marB="4572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87.9</a:t>
                      </a:r>
                    </a:p>
                  </a:txBody>
                  <a:tcPr marT="45721" marB="4572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Wingdings" pitchFamily="2" charset="2"/>
                        <a:buNone/>
                        <a:tabLst/>
                      </a:pPr>
                      <a:r>
                        <a:rPr kumimoji="0" lang="en-US" sz="2600" b="0" i="0" u="none" strike="noStrike" cap="none" normalizeH="0" baseline="0">
                          <a:ln>
                            <a:noFill/>
                          </a:ln>
                          <a:solidFill>
                            <a:schemeClr val="tx1"/>
                          </a:solidFill>
                          <a:effectLst/>
                          <a:latin typeface="Times New Roman" pitchFamily="18" charset="0"/>
                        </a:rPr>
                        <a:t>86.9</a:t>
                      </a:r>
                    </a:p>
                  </a:txBody>
                  <a:tcPr marT="45721" marB="45721"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70683" name="Text Box 41"/>
          <p:cNvSpPr txBox="1">
            <a:spLocks noChangeArrowheads="1"/>
          </p:cNvSpPr>
          <p:nvPr/>
        </p:nvSpPr>
        <p:spPr bwMode="auto">
          <a:xfrm>
            <a:off x="5276850" y="34290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-- 20 --</a:t>
            </a:r>
          </a:p>
        </p:txBody>
      </p:sp>
      <p:sp>
        <p:nvSpPr>
          <p:cNvPr id="70684" name="Text Box 42"/>
          <p:cNvSpPr txBox="1">
            <a:spLocks noChangeArrowheads="1"/>
          </p:cNvSpPr>
          <p:nvPr/>
        </p:nvSpPr>
        <p:spPr bwMode="auto">
          <a:xfrm>
            <a:off x="5276850" y="40386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-- 26 --</a:t>
            </a:r>
          </a:p>
        </p:txBody>
      </p:sp>
      <p:sp>
        <p:nvSpPr>
          <p:cNvPr id="70685" name="Text Box 43"/>
          <p:cNvSpPr txBox="1">
            <a:spLocks noChangeArrowheads="1"/>
          </p:cNvSpPr>
          <p:nvPr/>
        </p:nvSpPr>
        <p:spPr bwMode="auto">
          <a:xfrm>
            <a:off x="5257800" y="4572000"/>
            <a:ext cx="1295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-- 18 --</a:t>
            </a:r>
          </a:p>
        </p:txBody>
      </p:sp>
      <p:sp>
        <p:nvSpPr>
          <p:cNvPr id="70686" name="Text Box 44"/>
          <p:cNvSpPr txBox="1">
            <a:spLocks noChangeArrowheads="1"/>
          </p:cNvSpPr>
          <p:nvPr/>
        </p:nvSpPr>
        <p:spPr bwMode="auto">
          <a:xfrm>
            <a:off x="5276850" y="5257800"/>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rgbClr val="00FFFF"/>
                </a:solidFill>
                <a:latin typeface="Times New Roman" pitchFamily="18" charset="0"/>
              </a:rPr>
              <a:t>-- 11 --</a:t>
            </a:r>
          </a:p>
        </p:txBody>
      </p:sp>
      <p:sp>
        <p:nvSpPr>
          <p:cNvPr id="70687" name="Oval 46"/>
          <p:cNvSpPr>
            <a:spLocks noChangeArrowheads="1"/>
          </p:cNvSpPr>
          <p:nvPr/>
        </p:nvSpPr>
        <p:spPr bwMode="auto">
          <a:xfrm>
            <a:off x="152400" y="4953000"/>
            <a:ext cx="2438400" cy="1219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
        <p:nvSpPr>
          <p:cNvPr id="70688" name="Rectangle 47"/>
          <p:cNvSpPr>
            <a:spLocks noChangeArrowheads="1"/>
          </p:cNvSpPr>
          <p:nvPr/>
        </p:nvSpPr>
        <p:spPr bwMode="auto">
          <a:xfrm>
            <a:off x="2590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solidFill>
                  <a:srgbClr val="00FFFF"/>
                </a:solidFill>
                <a:latin typeface="Times New Roman" pitchFamily="18" charset="0"/>
              </a:rPr>
              <a:t>smallest diff</a:t>
            </a:r>
          </a:p>
        </p:txBody>
      </p:sp>
      <p:sp>
        <p:nvSpPr>
          <p:cNvPr id="70689" name="Oval 51"/>
          <p:cNvSpPr>
            <a:spLocks noChangeArrowheads="1"/>
          </p:cNvSpPr>
          <p:nvPr/>
        </p:nvSpPr>
        <p:spPr bwMode="auto">
          <a:xfrm>
            <a:off x="5105400" y="5181600"/>
            <a:ext cx="1676400" cy="838200"/>
          </a:xfrm>
          <a:prstGeom prst="ellipse">
            <a:avLst/>
          </a:prstGeom>
          <a:solidFill>
            <a:schemeClr val="accent1">
              <a:alpha val="0"/>
            </a:schemeClr>
          </a:solidFill>
          <a:ln w="25400">
            <a:solidFill>
              <a:srgbClr val="00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400">
              <a:latin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8853FC-2873-41DD-93BD-610E826ED095}" type="slidenum">
              <a:rPr lang="en-US" altLang="en-US">
                <a:solidFill>
                  <a:srgbClr val="3F3F3F"/>
                </a:solidFill>
              </a:rPr>
              <a:pPr/>
              <a:t>56</a:t>
            </a:fld>
            <a:endParaRPr lang="en-US" altLang="en-US">
              <a:solidFill>
                <a:srgbClr val="3F3F3F"/>
              </a:solidFill>
            </a:endParaRPr>
          </a:p>
        </p:txBody>
      </p:sp>
      <p:sp>
        <p:nvSpPr>
          <p:cNvPr id="1793026" name="Rectangle 2"/>
          <p:cNvSpPr>
            <a:spLocks noGrp="1" noChangeArrowheads="1"/>
          </p:cNvSpPr>
          <p:nvPr>
            <p:ph type="title"/>
          </p:nvPr>
        </p:nvSpPr>
        <p:spPr/>
        <p:txBody>
          <a:bodyPr/>
          <a:lstStyle/>
          <a:p>
            <a:pPr>
              <a:defRPr/>
            </a:pPr>
            <a:r>
              <a:rPr lang="en-US" altLang="en-US" sz="3800"/>
              <a:t>Pretest in Target Population</a:t>
            </a:r>
          </a:p>
        </p:txBody>
      </p:sp>
      <p:sp>
        <p:nvSpPr>
          <p:cNvPr id="71684" name="Rectangle 3"/>
          <p:cNvSpPr>
            <a:spLocks noGrp="1" noChangeArrowheads="1"/>
          </p:cNvSpPr>
          <p:nvPr>
            <p:ph type="body" idx="1"/>
          </p:nvPr>
        </p:nvSpPr>
        <p:spPr>
          <a:xfrm>
            <a:off x="381000" y="1524000"/>
            <a:ext cx="8382000" cy="4114800"/>
          </a:xfrm>
        </p:spPr>
        <p:txBody>
          <a:bodyPr/>
          <a:lstStyle/>
          <a:p>
            <a:pPr>
              <a:lnSpc>
                <a:spcPct val="90000"/>
              </a:lnSpc>
            </a:pPr>
            <a:r>
              <a:rPr lang="en-US" altLang="en-US" sz="3400"/>
              <a:t>Pretesting </a:t>
            </a:r>
            <a:r>
              <a:rPr lang="en-US" altLang="en-US" sz="3400" u="sng"/>
              <a:t>essential</a:t>
            </a:r>
            <a:r>
              <a:rPr lang="en-US" altLang="en-US" sz="3400"/>
              <a:t> for measures being applied to any new population group</a:t>
            </a:r>
          </a:p>
          <a:p>
            <a:pPr lvl="1">
              <a:lnSpc>
                <a:spcPct val="90000"/>
              </a:lnSpc>
            </a:pPr>
            <a:r>
              <a:rPr lang="en-US" altLang="en-US" sz="3000"/>
              <a:t>Especially priority measures (e.g., outcomes)</a:t>
            </a:r>
          </a:p>
          <a:p>
            <a:pPr>
              <a:lnSpc>
                <a:spcPct val="90000"/>
              </a:lnSpc>
            </a:pPr>
            <a:r>
              <a:rPr lang="en-US" altLang="en-US" sz="3400"/>
              <a:t>Pretest is to identify:</a:t>
            </a:r>
          </a:p>
          <a:p>
            <a:pPr lvl="1">
              <a:lnSpc>
                <a:spcPct val="90000"/>
              </a:lnSpc>
            </a:pPr>
            <a:r>
              <a:rPr lang="en-US" altLang="en-US" sz="3000"/>
              <a:t>problems with procedures</a:t>
            </a:r>
          </a:p>
          <a:p>
            <a:pPr lvl="2">
              <a:lnSpc>
                <a:spcPct val="90000"/>
              </a:lnSpc>
            </a:pPr>
            <a:r>
              <a:rPr lang="en-US" altLang="en-US" sz="2600"/>
              <a:t>method of administration, respondent burden </a:t>
            </a:r>
          </a:p>
          <a:p>
            <a:pPr lvl="1">
              <a:lnSpc>
                <a:spcPct val="90000"/>
              </a:lnSpc>
            </a:pPr>
            <a:r>
              <a:rPr lang="en-US" altLang="en-US" sz="3000"/>
              <a:t>problems with questions</a:t>
            </a:r>
          </a:p>
          <a:p>
            <a:pPr lvl="2">
              <a:lnSpc>
                <a:spcPct val="90000"/>
              </a:lnSpc>
            </a:pPr>
            <a:r>
              <a:rPr lang="en-US" altLang="en-US" sz="2600"/>
              <a:t>Item stems, response choices, and instructions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Scales vs Indexes (per the </a:t>
            </a:r>
            <a:r>
              <a:rPr lang="en-US" dirty="0" err="1">
                <a:solidFill>
                  <a:schemeClr val="accent1">
                    <a:satMod val="150000"/>
                  </a:schemeClr>
                </a:solidFill>
              </a:rPr>
              <a:t>Devellis</a:t>
            </a:r>
            <a:r>
              <a:rPr lang="en-US" dirty="0">
                <a:solidFill>
                  <a:schemeClr val="accent1">
                    <a:satMod val="150000"/>
                  </a:schemeClr>
                </a:solidFill>
              </a:rPr>
              <a:t> framework)</a:t>
            </a:r>
          </a:p>
        </p:txBody>
      </p:sp>
      <p:sp>
        <p:nvSpPr>
          <p:cNvPr id="72707" name="TextBox 2"/>
          <p:cNvSpPr txBox="1">
            <a:spLocks noChangeArrowheads="1"/>
          </p:cNvSpPr>
          <p:nvPr/>
        </p:nvSpPr>
        <p:spPr bwMode="auto">
          <a:xfrm>
            <a:off x="4572000" y="282416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Social Isolation</a:t>
            </a:r>
          </a:p>
        </p:txBody>
      </p:sp>
      <p:sp>
        <p:nvSpPr>
          <p:cNvPr id="72708" name="TextBox 5"/>
          <p:cNvSpPr txBox="1">
            <a:spLocks noChangeArrowheads="1"/>
          </p:cNvSpPr>
          <p:nvPr/>
        </p:nvSpPr>
        <p:spPr bwMode="auto">
          <a:xfrm>
            <a:off x="381000" y="16764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Married</a:t>
            </a:r>
          </a:p>
        </p:txBody>
      </p:sp>
      <p:sp>
        <p:nvSpPr>
          <p:cNvPr id="72709" name="TextBox 6"/>
          <p:cNvSpPr txBox="1">
            <a:spLocks noChangeArrowheads="1"/>
          </p:cNvSpPr>
          <p:nvPr/>
        </p:nvSpPr>
        <p:spPr bwMode="auto">
          <a:xfrm>
            <a:off x="533400" y="21336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Has confidante</a:t>
            </a:r>
          </a:p>
        </p:txBody>
      </p:sp>
      <p:sp>
        <p:nvSpPr>
          <p:cNvPr id="72710" name="TextBox 7"/>
          <p:cNvSpPr txBox="1">
            <a:spLocks noChangeArrowheads="1"/>
          </p:cNvSpPr>
          <p:nvPr/>
        </p:nvSpPr>
        <p:spPr bwMode="auto">
          <a:xfrm>
            <a:off x="304800" y="2700338"/>
            <a:ext cx="243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Contact with relatives</a:t>
            </a:r>
          </a:p>
        </p:txBody>
      </p:sp>
      <p:sp>
        <p:nvSpPr>
          <p:cNvPr id="72711" name="TextBox 8"/>
          <p:cNvSpPr txBox="1">
            <a:spLocks noChangeArrowheads="1"/>
          </p:cNvSpPr>
          <p:nvPr/>
        </p:nvSpPr>
        <p:spPr bwMode="auto">
          <a:xfrm>
            <a:off x="0" y="34290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r" eaLnBrk="1" hangingPunct="1">
              <a:buClrTx/>
              <a:buSzTx/>
              <a:buFontTx/>
              <a:buNone/>
            </a:pPr>
            <a:r>
              <a:rPr lang="en-US" altLang="en-US" sz="1600">
                <a:latin typeface="Arial" charset="0"/>
              </a:rPr>
              <a:t>Contact with friends</a:t>
            </a:r>
          </a:p>
        </p:txBody>
      </p:sp>
      <p:cxnSp>
        <p:nvCxnSpPr>
          <p:cNvPr id="5" name="Straight Arrow Connector 4"/>
          <p:cNvCxnSpPr>
            <a:stCxn id="72708" idx="3"/>
            <a:endCxn id="72707" idx="1"/>
          </p:cNvCxnSpPr>
          <p:nvPr/>
        </p:nvCxnSpPr>
        <p:spPr>
          <a:xfrm>
            <a:off x="2743200" y="1846263"/>
            <a:ext cx="1828800" cy="1146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2709" idx="3"/>
            <a:endCxn id="72707" idx="1"/>
          </p:cNvCxnSpPr>
          <p:nvPr/>
        </p:nvCxnSpPr>
        <p:spPr>
          <a:xfrm>
            <a:off x="2743200" y="2303463"/>
            <a:ext cx="1828800" cy="688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2710" idx="3"/>
            <a:endCxn id="72707" idx="1"/>
          </p:cNvCxnSpPr>
          <p:nvPr/>
        </p:nvCxnSpPr>
        <p:spPr>
          <a:xfrm>
            <a:off x="2743200" y="2870200"/>
            <a:ext cx="1828800" cy="122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2711" idx="3"/>
            <a:endCxn id="72707" idx="1"/>
          </p:cNvCxnSpPr>
          <p:nvPr/>
        </p:nvCxnSpPr>
        <p:spPr>
          <a:xfrm flipV="1">
            <a:off x="2743200" y="2992438"/>
            <a:ext cx="1828800" cy="606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716" name="TextBox 25"/>
          <p:cNvSpPr txBox="1">
            <a:spLocks noChangeArrowheads="1"/>
          </p:cNvSpPr>
          <p:nvPr/>
        </p:nvSpPr>
        <p:spPr bwMode="auto">
          <a:xfrm>
            <a:off x="228600" y="51562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2717" name="TextBox 26"/>
          <p:cNvSpPr txBox="1">
            <a:spLocks noChangeArrowheads="1"/>
          </p:cNvSpPr>
          <p:nvPr/>
        </p:nvSpPr>
        <p:spPr bwMode="auto">
          <a:xfrm>
            <a:off x="2590800" y="4175125"/>
            <a:ext cx="6400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can always manage to solve difficult problems if I try hard enough</a:t>
            </a:r>
          </a:p>
        </p:txBody>
      </p:sp>
      <p:sp>
        <p:nvSpPr>
          <p:cNvPr id="72718" name="TextBox 27"/>
          <p:cNvSpPr txBox="1">
            <a:spLocks noChangeArrowheads="1"/>
          </p:cNvSpPr>
          <p:nvPr/>
        </p:nvSpPr>
        <p:spPr bwMode="auto">
          <a:xfrm>
            <a:off x="2590800" y="4681538"/>
            <a:ext cx="6172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If I am in trouble, I can usually think of a solution</a:t>
            </a:r>
          </a:p>
        </p:txBody>
      </p:sp>
      <p:sp>
        <p:nvSpPr>
          <p:cNvPr id="72719" name="TextBox 28"/>
          <p:cNvSpPr txBox="1">
            <a:spLocks noChangeArrowheads="1"/>
          </p:cNvSpPr>
          <p:nvPr/>
        </p:nvSpPr>
        <p:spPr bwMode="auto">
          <a:xfrm>
            <a:off x="2590800" y="5199063"/>
            <a:ext cx="510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can usually handle whatever comes my way</a:t>
            </a:r>
          </a:p>
        </p:txBody>
      </p:sp>
      <p:sp>
        <p:nvSpPr>
          <p:cNvPr id="72720" name="TextBox 29"/>
          <p:cNvSpPr txBox="1">
            <a:spLocks noChangeArrowheads="1"/>
          </p:cNvSpPr>
          <p:nvPr/>
        </p:nvSpPr>
        <p:spPr bwMode="auto">
          <a:xfrm>
            <a:off x="2570163" y="5927725"/>
            <a:ext cx="6192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I am confident that I could deal efficiently with unexpected events</a:t>
            </a:r>
          </a:p>
        </p:txBody>
      </p:sp>
      <p:cxnSp>
        <p:nvCxnSpPr>
          <p:cNvPr id="31" name="Straight Arrow Connector 30"/>
          <p:cNvCxnSpPr>
            <a:stCxn id="72716" idx="3"/>
            <a:endCxn id="72717" idx="1"/>
          </p:cNvCxnSpPr>
          <p:nvPr/>
        </p:nvCxnSpPr>
        <p:spPr>
          <a:xfrm flipV="1">
            <a:off x="1752600" y="4344988"/>
            <a:ext cx="838200" cy="979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2716" idx="3"/>
            <a:endCxn id="72718" idx="1"/>
          </p:cNvCxnSpPr>
          <p:nvPr/>
        </p:nvCxnSpPr>
        <p:spPr>
          <a:xfrm flipV="1">
            <a:off x="1752600" y="4849813"/>
            <a:ext cx="838200" cy="47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2716" idx="3"/>
            <a:endCxn id="72719" idx="1"/>
          </p:cNvCxnSpPr>
          <p:nvPr/>
        </p:nvCxnSpPr>
        <p:spPr>
          <a:xfrm>
            <a:off x="1752600" y="5324475"/>
            <a:ext cx="838200"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2716" idx="3"/>
            <a:endCxn id="72720" idx="1"/>
          </p:cNvCxnSpPr>
          <p:nvPr/>
        </p:nvCxnSpPr>
        <p:spPr>
          <a:xfrm>
            <a:off x="1752600" y="53244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Why repeat basically the same question in different ways?</a:t>
            </a:r>
          </a:p>
        </p:txBody>
      </p:sp>
      <p:sp>
        <p:nvSpPr>
          <p:cNvPr id="73731"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a:t>Classical measurement theory:</a:t>
            </a:r>
          </a:p>
          <a:p>
            <a:pPr lvl="1" eaLnBrk="1" hangingPunct="1">
              <a:lnSpc>
                <a:spcPct val="80000"/>
              </a:lnSpc>
            </a:pPr>
            <a:r>
              <a:rPr lang="en-US" altLang="en-US" sz="2000"/>
              <a:t>The person’s response to each item is the latent construct (efficacy) plus some item specific noise. </a:t>
            </a:r>
          </a:p>
          <a:p>
            <a:pPr lvl="1" eaLnBrk="1" hangingPunct="1">
              <a:lnSpc>
                <a:spcPct val="80000"/>
              </a:lnSpc>
            </a:pPr>
            <a:r>
              <a:rPr lang="en-US" altLang="en-US" sz="2000"/>
              <a:t>S1=b*self-efficacy+</a:t>
            </a:r>
            <a:r>
              <a:rPr lang="en-US" altLang="en-US" sz="2000">
                <a:latin typeface="Symbol" pitchFamily="18" charset="2"/>
              </a:rPr>
              <a:t>e</a:t>
            </a:r>
            <a:r>
              <a:rPr lang="en-US" altLang="en-US" sz="2000" baseline="-25000"/>
              <a:t>1</a:t>
            </a:r>
          </a:p>
          <a:p>
            <a:pPr lvl="1" eaLnBrk="1" hangingPunct="1">
              <a:lnSpc>
                <a:spcPct val="80000"/>
              </a:lnSpc>
            </a:pPr>
            <a:r>
              <a:rPr lang="en-US" altLang="en-US" sz="2000"/>
              <a:t>S2=b*self-efficacy+</a:t>
            </a:r>
            <a:r>
              <a:rPr lang="en-US" altLang="en-US" sz="2000">
                <a:latin typeface="Symbol" pitchFamily="18" charset="2"/>
              </a:rPr>
              <a:t>e</a:t>
            </a:r>
            <a:r>
              <a:rPr lang="en-US" altLang="en-US" sz="2000" baseline="-25000"/>
              <a:t>2</a:t>
            </a:r>
          </a:p>
          <a:p>
            <a:pPr lvl="1" eaLnBrk="1" hangingPunct="1">
              <a:lnSpc>
                <a:spcPct val="80000"/>
              </a:lnSpc>
            </a:pPr>
            <a:r>
              <a:rPr lang="en-US" altLang="en-US" sz="2000"/>
              <a:t>S3=b*self-efficacy+</a:t>
            </a:r>
            <a:r>
              <a:rPr lang="en-US" altLang="en-US" sz="2000">
                <a:latin typeface="Symbol" pitchFamily="18" charset="2"/>
              </a:rPr>
              <a:t>e</a:t>
            </a:r>
            <a:r>
              <a:rPr lang="en-US" altLang="en-US" sz="2000" baseline="-25000"/>
              <a:t>3</a:t>
            </a:r>
          </a:p>
          <a:p>
            <a:pPr lvl="1" eaLnBrk="1" hangingPunct="1">
              <a:lnSpc>
                <a:spcPct val="80000"/>
              </a:lnSpc>
            </a:pPr>
            <a:r>
              <a:rPr lang="en-US" altLang="en-US" sz="2000"/>
              <a:t>S4=b*self-efficacy+</a:t>
            </a:r>
            <a:r>
              <a:rPr lang="en-US" altLang="en-US" sz="2000">
                <a:latin typeface="Symbol" pitchFamily="18" charset="2"/>
              </a:rPr>
              <a:t>e</a:t>
            </a:r>
            <a:r>
              <a:rPr lang="en-US" altLang="en-US" sz="2000" baseline="-25000"/>
              <a:t>4</a:t>
            </a:r>
          </a:p>
          <a:p>
            <a:pPr lvl="1" eaLnBrk="1" hangingPunct="1">
              <a:lnSpc>
                <a:spcPct val="80000"/>
              </a:lnSpc>
            </a:pPr>
            <a:endParaRPr lang="en-US" altLang="en-US" sz="2000" baseline="-25000"/>
          </a:p>
          <a:p>
            <a:pPr lvl="1" eaLnBrk="1" hangingPunct="1">
              <a:lnSpc>
                <a:spcPct val="80000"/>
              </a:lnSpc>
            </a:pPr>
            <a:endParaRPr lang="en-US" altLang="en-US" sz="2000"/>
          </a:p>
        </p:txBody>
      </p:sp>
      <p:sp>
        <p:nvSpPr>
          <p:cNvPr id="73732" name="TextBox 3"/>
          <p:cNvSpPr txBox="1">
            <a:spLocks noChangeArrowheads="1"/>
          </p:cNvSpPr>
          <p:nvPr/>
        </p:nvSpPr>
        <p:spPr bwMode="auto">
          <a:xfrm>
            <a:off x="0" y="51562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3733" name="TextBox 4"/>
          <p:cNvSpPr txBox="1">
            <a:spLocks noChangeArrowheads="1"/>
          </p:cNvSpPr>
          <p:nvPr/>
        </p:nvSpPr>
        <p:spPr bwMode="auto">
          <a:xfrm>
            <a:off x="2362200" y="41751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3734" name="TextBox 5"/>
          <p:cNvSpPr txBox="1">
            <a:spLocks noChangeArrowheads="1"/>
          </p:cNvSpPr>
          <p:nvPr/>
        </p:nvSpPr>
        <p:spPr bwMode="auto">
          <a:xfrm>
            <a:off x="2362200" y="46815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3735" name="TextBox 6"/>
          <p:cNvSpPr txBox="1">
            <a:spLocks noChangeArrowheads="1"/>
          </p:cNvSpPr>
          <p:nvPr/>
        </p:nvSpPr>
        <p:spPr bwMode="auto">
          <a:xfrm>
            <a:off x="2362200" y="51990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3736" name="TextBox 7"/>
          <p:cNvSpPr txBox="1">
            <a:spLocks noChangeArrowheads="1"/>
          </p:cNvSpPr>
          <p:nvPr/>
        </p:nvSpPr>
        <p:spPr bwMode="auto">
          <a:xfrm>
            <a:off x="2341563" y="5927725"/>
            <a:ext cx="5540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3732" idx="3"/>
            <a:endCxn id="73733" idx="1"/>
          </p:cNvCxnSpPr>
          <p:nvPr/>
        </p:nvCxnSpPr>
        <p:spPr>
          <a:xfrm flipV="1">
            <a:off x="1524000" y="4344988"/>
            <a:ext cx="838200" cy="979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3732" idx="3"/>
            <a:endCxn id="73734" idx="1"/>
          </p:cNvCxnSpPr>
          <p:nvPr/>
        </p:nvCxnSpPr>
        <p:spPr>
          <a:xfrm flipV="1">
            <a:off x="1524000" y="4849813"/>
            <a:ext cx="838200" cy="474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3732" idx="3"/>
            <a:endCxn id="73735" idx="1"/>
          </p:cNvCxnSpPr>
          <p:nvPr/>
        </p:nvCxnSpPr>
        <p:spPr>
          <a:xfrm>
            <a:off x="1524000" y="5324475"/>
            <a:ext cx="838200" cy="44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3732" idx="3"/>
            <a:endCxn id="73736" idx="1"/>
          </p:cNvCxnSpPr>
          <p:nvPr/>
        </p:nvCxnSpPr>
        <p:spPr>
          <a:xfrm>
            <a:off x="1524000" y="53244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1" name="TextBox 20"/>
          <p:cNvSpPr txBox="1">
            <a:spLocks noChangeArrowheads="1"/>
          </p:cNvSpPr>
          <p:nvPr/>
        </p:nvSpPr>
        <p:spPr bwMode="auto">
          <a:xfrm>
            <a:off x="3352800" y="41751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3741" idx="1"/>
            <a:endCxn id="73733" idx="3"/>
          </p:cNvCxnSpPr>
          <p:nvPr/>
        </p:nvCxnSpPr>
        <p:spPr>
          <a:xfrm flipH="1">
            <a:off x="2819400" y="43449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3" name="TextBox 24"/>
          <p:cNvSpPr txBox="1">
            <a:spLocks noChangeArrowheads="1"/>
          </p:cNvSpPr>
          <p:nvPr/>
        </p:nvSpPr>
        <p:spPr bwMode="auto">
          <a:xfrm>
            <a:off x="3352800" y="46815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3743" idx="1"/>
          </p:cNvCxnSpPr>
          <p:nvPr/>
        </p:nvCxnSpPr>
        <p:spPr>
          <a:xfrm flipH="1">
            <a:off x="2819400" y="48498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5" name="TextBox 26"/>
          <p:cNvSpPr txBox="1">
            <a:spLocks noChangeArrowheads="1"/>
          </p:cNvSpPr>
          <p:nvPr/>
        </p:nvSpPr>
        <p:spPr bwMode="auto">
          <a:xfrm>
            <a:off x="3352800" y="51863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3745" idx="1"/>
          </p:cNvCxnSpPr>
          <p:nvPr/>
        </p:nvCxnSpPr>
        <p:spPr>
          <a:xfrm flipH="1">
            <a:off x="2819400" y="53562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3747" name="TextBox 28"/>
          <p:cNvSpPr txBox="1">
            <a:spLocks noChangeArrowheads="1"/>
          </p:cNvSpPr>
          <p:nvPr/>
        </p:nvSpPr>
        <p:spPr bwMode="auto">
          <a:xfrm>
            <a:off x="3351213" y="59070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3747" idx="1"/>
          </p:cNvCxnSpPr>
          <p:nvPr/>
        </p:nvCxnSpPr>
        <p:spPr>
          <a:xfrm flipH="1">
            <a:off x="2817813" y="60753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21163" y="4048125"/>
            <a:ext cx="4922837" cy="1754188"/>
          </a:xfrm>
          <a:prstGeom prst="rect">
            <a:avLst/>
          </a:prstGeom>
          <a:noFill/>
        </p:spPr>
        <p:txBody>
          <a:bodyPr wrap="none">
            <a:spAutoFit/>
          </a:bodyPr>
          <a:lstStyle/>
          <a:p>
            <a:pPr eaLnBrk="1" hangingPunct="1">
              <a:defRPr/>
            </a:pPr>
            <a:r>
              <a:rPr lang="en-US" dirty="0"/>
              <a:t>Classic Measurement Model Assumes:</a:t>
            </a:r>
          </a:p>
          <a:p>
            <a:pPr marL="285750" indent="-285750" eaLnBrk="1" hangingPunct="1">
              <a:buFont typeface="Arial" panose="020B0604020202020204" pitchFamily="34" charset="0"/>
              <a:buChar char="•"/>
              <a:defRPr/>
            </a:pPr>
            <a:r>
              <a:rPr lang="en-US" dirty="0"/>
              <a:t>Errors are random</a:t>
            </a:r>
          </a:p>
          <a:p>
            <a:pPr marL="285750" indent="-285750" eaLnBrk="1" hangingPunct="1">
              <a:buFont typeface="Arial" panose="020B0604020202020204" pitchFamily="34" charset="0"/>
              <a:buChar char="•"/>
              <a:defRPr/>
            </a:pPr>
            <a:r>
              <a:rPr lang="en-US" dirty="0"/>
              <a:t>Errors are not correlated with each other</a:t>
            </a:r>
          </a:p>
          <a:p>
            <a:pPr marL="285750" indent="-285750" eaLnBrk="1" hangingPunct="1">
              <a:buFont typeface="Arial" panose="020B0604020202020204" pitchFamily="34" charset="0"/>
              <a:buChar char="•"/>
              <a:defRPr/>
            </a:pPr>
            <a:r>
              <a:rPr lang="en-US" dirty="0"/>
              <a:t>Errors are not correlated with the true score</a:t>
            </a:r>
          </a:p>
          <a:p>
            <a:pPr marL="285750" indent="-285750" eaLnBrk="1" hangingPunct="1">
              <a:buFont typeface="Arial" panose="020B0604020202020204" pitchFamily="34" charset="0"/>
              <a:buChar char="•"/>
              <a:defRPr/>
            </a:pPr>
            <a:r>
              <a:rPr lang="en-US" dirty="0"/>
              <a:t>Latent variable affects all items equally</a:t>
            </a:r>
          </a:p>
          <a:p>
            <a:pPr marL="285750" indent="-285750" eaLnBrk="1" hangingPunct="1">
              <a:buFont typeface="Arial" panose="020B0604020202020204" pitchFamily="34" charset="0"/>
              <a:buChar char="•"/>
              <a:defRPr/>
            </a:pPr>
            <a:r>
              <a:rPr lang="en-US" dirty="0"/>
              <a:t>Variance of each error is the same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Why repeat basically the same question in different ways?</a:t>
            </a:r>
          </a:p>
        </p:txBody>
      </p:sp>
      <p:sp>
        <p:nvSpPr>
          <p:cNvPr id="74755"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dirty="0"/>
              <a:t>Classical measurement theory:</a:t>
            </a:r>
          </a:p>
          <a:p>
            <a:pPr lvl="1" eaLnBrk="1" hangingPunct="1">
              <a:lnSpc>
                <a:spcPct val="80000"/>
              </a:lnSpc>
            </a:pPr>
            <a:r>
              <a:rPr lang="en-US" altLang="en-US" sz="2000" dirty="0"/>
              <a:t>S1=b*self-efficacy+</a:t>
            </a:r>
            <a:r>
              <a:rPr lang="en-US" altLang="en-US" sz="2000" dirty="0">
                <a:latin typeface="Symbol" pitchFamily="18" charset="2"/>
              </a:rPr>
              <a:t>e</a:t>
            </a:r>
            <a:r>
              <a:rPr lang="en-US" altLang="en-US" sz="2000" baseline="-25000" dirty="0"/>
              <a:t>1</a:t>
            </a:r>
          </a:p>
          <a:p>
            <a:pPr lvl="1" eaLnBrk="1" hangingPunct="1">
              <a:lnSpc>
                <a:spcPct val="80000"/>
              </a:lnSpc>
            </a:pPr>
            <a:r>
              <a:rPr lang="en-US" altLang="en-US" sz="2000" dirty="0"/>
              <a:t>S2=b*self-efficacy+</a:t>
            </a:r>
            <a:r>
              <a:rPr lang="en-US" altLang="en-US" sz="2000" dirty="0">
                <a:latin typeface="Symbol" pitchFamily="18" charset="2"/>
              </a:rPr>
              <a:t>e</a:t>
            </a:r>
            <a:r>
              <a:rPr lang="en-US" altLang="en-US" sz="2000" baseline="-25000" dirty="0"/>
              <a:t>2</a:t>
            </a:r>
          </a:p>
          <a:p>
            <a:pPr lvl="1" eaLnBrk="1" hangingPunct="1">
              <a:lnSpc>
                <a:spcPct val="80000"/>
              </a:lnSpc>
            </a:pPr>
            <a:r>
              <a:rPr lang="en-US" altLang="en-US" sz="2000" dirty="0"/>
              <a:t>S3=b*self-efficacy+</a:t>
            </a:r>
            <a:r>
              <a:rPr lang="en-US" altLang="en-US" sz="2000" dirty="0">
                <a:latin typeface="Symbol" pitchFamily="18" charset="2"/>
              </a:rPr>
              <a:t>e</a:t>
            </a:r>
            <a:r>
              <a:rPr lang="en-US" altLang="en-US" sz="2000" baseline="-25000" dirty="0"/>
              <a:t>3</a:t>
            </a:r>
          </a:p>
          <a:p>
            <a:pPr lvl="1" eaLnBrk="1" hangingPunct="1">
              <a:lnSpc>
                <a:spcPct val="80000"/>
              </a:lnSpc>
            </a:pPr>
            <a:r>
              <a:rPr lang="en-US" altLang="en-US" sz="2000" dirty="0"/>
              <a:t>S4=b*self-efficacy+</a:t>
            </a:r>
            <a:r>
              <a:rPr lang="en-US" altLang="en-US" sz="2000" dirty="0">
                <a:latin typeface="Symbol" pitchFamily="18" charset="2"/>
              </a:rPr>
              <a:t>e</a:t>
            </a:r>
            <a:r>
              <a:rPr lang="en-US" altLang="en-US" sz="2000" baseline="-25000" dirty="0"/>
              <a:t>4</a:t>
            </a:r>
          </a:p>
          <a:p>
            <a:pPr lvl="1" eaLnBrk="1" hangingPunct="1">
              <a:lnSpc>
                <a:spcPct val="80000"/>
              </a:lnSpc>
            </a:pPr>
            <a:endParaRPr lang="en-US" altLang="en-US" sz="2000" baseline="-25000" dirty="0"/>
          </a:p>
          <a:p>
            <a:pPr lvl="1" eaLnBrk="1" hangingPunct="1">
              <a:lnSpc>
                <a:spcPct val="80000"/>
              </a:lnSpc>
            </a:pPr>
            <a:r>
              <a:rPr lang="en-US" altLang="en-US" sz="2000" dirty="0" err="1"/>
              <a:t>self-efficacy</a:t>
            </a:r>
            <a:r>
              <a:rPr lang="en-US" altLang="en-US" sz="2000" dirty="0" err="1">
                <a:latin typeface="Symbol" pitchFamily="18" charset="2"/>
              </a:rPr>
              <a:t>~N</a:t>
            </a:r>
            <a:r>
              <a:rPr lang="en-US" altLang="en-US" sz="2000" dirty="0">
                <a:latin typeface="Symbol" pitchFamily="18" charset="2"/>
              </a:rPr>
              <a:t>(0,s</a:t>
            </a:r>
            <a:r>
              <a:rPr lang="en-US" altLang="en-US" sz="2000" baseline="30000" dirty="0">
                <a:latin typeface="Symbol" pitchFamily="18" charset="2"/>
              </a:rPr>
              <a:t>2</a:t>
            </a:r>
            <a:r>
              <a:rPr lang="en-US" altLang="en-US" sz="2000" dirty="0">
                <a:latin typeface="Symbol" pitchFamily="18" charset="2"/>
              </a:rPr>
              <a:t>)</a:t>
            </a:r>
            <a:endParaRPr lang="en-US" altLang="en-US" sz="2000" dirty="0"/>
          </a:p>
          <a:p>
            <a:pPr lvl="1" eaLnBrk="1" hangingPunct="1">
              <a:lnSpc>
                <a:spcPct val="80000"/>
              </a:lnSpc>
            </a:pPr>
            <a:r>
              <a:rPr lang="en-US" altLang="en-US" sz="2000" dirty="0" err="1">
                <a:latin typeface="Symbol" pitchFamily="18" charset="2"/>
              </a:rPr>
              <a:t>e~N</a:t>
            </a:r>
            <a:r>
              <a:rPr lang="en-US" altLang="en-US" sz="2000" dirty="0">
                <a:latin typeface="Symbol" pitchFamily="18" charset="2"/>
              </a:rPr>
              <a:t>(0,s</a:t>
            </a:r>
            <a:r>
              <a:rPr lang="en-US" altLang="en-US" sz="2000" baseline="30000" dirty="0">
                <a:latin typeface="Symbol" pitchFamily="18" charset="2"/>
              </a:rPr>
              <a:t>2</a:t>
            </a:r>
            <a:r>
              <a:rPr lang="en-US" altLang="en-US" sz="2000" dirty="0">
                <a:latin typeface="Symbol" pitchFamily="18" charset="2"/>
              </a:rPr>
              <a:t>)</a:t>
            </a:r>
            <a:endParaRPr lang="en-US" altLang="en-US" sz="2000" baseline="-25000" dirty="0"/>
          </a:p>
          <a:p>
            <a:pPr lvl="1" eaLnBrk="1" hangingPunct="1">
              <a:lnSpc>
                <a:spcPct val="80000"/>
              </a:lnSpc>
            </a:pPr>
            <a:r>
              <a:rPr lang="en-US" altLang="en-US" sz="2000" dirty="0"/>
              <a:t>Assume b=1 </a:t>
            </a:r>
          </a:p>
          <a:p>
            <a:pPr lvl="1" eaLnBrk="1" hangingPunct="1">
              <a:lnSpc>
                <a:spcPct val="80000"/>
              </a:lnSpc>
            </a:pPr>
            <a:r>
              <a:rPr lang="en-US" altLang="en-US" sz="2000" dirty="0"/>
              <a:t>What % of the variance in S1 is due to self-efficacy?</a:t>
            </a:r>
          </a:p>
          <a:p>
            <a:pPr lvl="1" eaLnBrk="1" hangingPunct="1">
              <a:lnSpc>
                <a:spcPct val="80000"/>
              </a:lnSpc>
            </a:pPr>
            <a:endParaRPr lang="en-US" altLang="en-US" sz="2000" dirty="0"/>
          </a:p>
        </p:txBody>
      </p:sp>
      <p:sp>
        <p:nvSpPr>
          <p:cNvPr id="74756"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4757"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4758"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4759"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4760"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4756" idx="3"/>
            <a:endCxn id="74757"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4756" idx="3"/>
            <a:endCxn id="74758"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4756" idx="3"/>
            <a:endCxn id="74759"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4756" idx="3"/>
            <a:endCxn id="74760"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5"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4765" idx="1"/>
            <a:endCxn id="74757"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7"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4767"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9"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4769"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71"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4771"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73" name="TextBox 1"/>
          <p:cNvSpPr txBox="1">
            <a:spLocks noChangeArrowheads="1"/>
          </p:cNvSpPr>
          <p:nvPr/>
        </p:nvSpPr>
        <p:spPr bwMode="auto">
          <a:xfrm>
            <a:off x="4267200" y="22098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800">
                <a:latin typeface="Arial" charset="0"/>
              </a:rPr>
              <a:t>Under these assumptions, you can estimate the latent variable very well with a few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 Choosing a Comparison Group</a:t>
            </a:r>
          </a:p>
        </p:txBody>
      </p:sp>
      <p:sp>
        <p:nvSpPr>
          <p:cNvPr id="122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2444C2-10C0-46F2-9202-5B5E1BB68070}" type="slidenum">
              <a:rPr lang="en-US" altLang="en-US">
                <a:solidFill>
                  <a:srgbClr val="3F3F3F"/>
                </a:solidFill>
              </a:rPr>
              <a:pPr/>
              <a:t>6</a:t>
            </a:fld>
            <a:endParaRPr lang="en-US" altLang="en-US">
              <a:solidFill>
                <a:srgbClr val="3F3F3F"/>
              </a:solidFill>
            </a:endParaRPr>
          </a:p>
        </p:txBody>
      </p:sp>
      <p:sp>
        <p:nvSpPr>
          <p:cNvPr id="5" name="TextBox 4"/>
          <p:cNvSpPr txBox="1"/>
          <p:nvPr/>
        </p:nvSpPr>
        <p:spPr>
          <a:xfrm>
            <a:off x="4568825" y="1503363"/>
            <a:ext cx="4365625" cy="5354637"/>
          </a:xfrm>
          <a:prstGeom prst="rect">
            <a:avLst/>
          </a:prstGeom>
          <a:noFill/>
        </p:spPr>
        <p:txBody>
          <a:bodyPr>
            <a:spAutoFit/>
          </a:bodyPr>
          <a:lstStyle/>
          <a:p>
            <a:pPr>
              <a:defRPr/>
            </a:pPr>
            <a:r>
              <a:rPr lang="en-US" dirty="0">
                <a:latin typeface="Arial" panose="020B0604020202020204" pitchFamily="34" charset="0"/>
              </a:rPr>
              <a:t>Men:</a:t>
            </a:r>
          </a:p>
          <a:p>
            <a:pPr>
              <a:defRPr/>
            </a:pPr>
            <a:r>
              <a:rPr lang="en-US" dirty="0">
                <a:latin typeface="Arial" panose="020B0604020202020204" pitchFamily="34" charset="0"/>
              </a:rPr>
              <a:t>NH White Male: 7.7%</a:t>
            </a:r>
          </a:p>
          <a:p>
            <a:pPr>
              <a:defRPr/>
            </a:pPr>
            <a:r>
              <a:rPr lang="en-US" dirty="0">
                <a:latin typeface="Arial" panose="020B0604020202020204" pitchFamily="34" charset="0"/>
              </a:rPr>
              <a:t>NH Black Male: 13.5%</a:t>
            </a:r>
          </a:p>
          <a:p>
            <a:pPr>
              <a:defRPr/>
            </a:pPr>
            <a:r>
              <a:rPr lang="en-US" dirty="0">
                <a:latin typeface="Arial" panose="020B0604020202020204" pitchFamily="34" charset="0"/>
              </a:rPr>
              <a:t>Mexican American: 11.4%</a:t>
            </a:r>
          </a:p>
          <a:p>
            <a:pPr>
              <a:defRPr/>
            </a:pPr>
            <a:endParaRPr lang="en-US" dirty="0">
              <a:latin typeface="Arial" panose="020B0604020202020204" pitchFamily="34" charset="0"/>
            </a:endParaRPr>
          </a:p>
          <a:p>
            <a:pPr>
              <a:defRPr/>
            </a:pPr>
            <a:r>
              <a:rPr lang="en-US" dirty="0">
                <a:latin typeface="Arial" panose="020B0604020202020204" pitchFamily="34" charset="0"/>
              </a:rPr>
              <a:t>Mexican Americans vs whites?</a:t>
            </a:r>
          </a:p>
          <a:p>
            <a:pPr>
              <a:defRPr/>
            </a:pPr>
            <a:r>
              <a:rPr lang="en-US" dirty="0">
                <a:latin typeface="Arial" panose="020B0604020202020204" pitchFamily="34" charset="0"/>
              </a:rPr>
              <a:t>Mexican Americans vs blacks?</a:t>
            </a:r>
          </a:p>
          <a:p>
            <a:pPr>
              <a:defRPr/>
            </a:pPr>
            <a:r>
              <a:rPr lang="en-US" dirty="0">
                <a:latin typeface="Arial" panose="020B0604020202020204" pitchFamily="34" charset="0"/>
              </a:rPr>
              <a:t>Mexican Americans vs all others?</a:t>
            </a:r>
          </a:p>
          <a:p>
            <a:pPr>
              <a:defRPr/>
            </a:pPr>
            <a:endParaRPr lang="en-US" dirty="0">
              <a:latin typeface="Arial" panose="020B0604020202020204" pitchFamily="34" charset="0"/>
            </a:endParaRPr>
          </a:p>
          <a:p>
            <a:pPr>
              <a:defRPr/>
            </a:pPr>
            <a:r>
              <a:rPr lang="en-US" dirty="0">
                <a:latin typeface="Arial" panose="020B0604020202020204" pitchFamily="34" charset="0"/>
              </a:rPr>
              <a:t>Three arguments: </a:t>
            </a:r>
          </a:p>
          <a:p>
            <a:pPr marL="342900" indent="-342900">
              <a:buFontTx/>
              <a:buAutoNum type="arabicParenR"/>
              <a:defRPr/>
            </a:pPr>
            <a:r>
              <a:rPr lang="en-US" dirty="0">
                <a:latin typeface="Arial" panose="020B0604020202020204" pitchFamily="34" charset="0"/>
              </a:rPr>
              <a:t>Use whites as the comparator because they are the “default” or the most (socially) privileged</a:t>
            </a:r>
          </a:p>
          <a:p>
            <a:pPr marL="342900" indent="-342900">
              <a:buFontTx/>
              <a:buAutoNum type="arabicParenR"/>
              <a:defRPr/>
            </a:pPr>
            <a:r>
              <a:rPr lang="en-US" dirty="0">
                <a:latin typeface="Arial" panose="020B0604020202020204" pitchFamily="34" charset="0"/>
              </a:rPr>
              <a:t>Use the largest group as the comparator because they are most precisely estimated (often whites)</a:t>
            </a:r>
          </a:p>
          <a:p>
            <a:pPr marL="342900" indent="-342900">
              <a:buFontTx/>
              <a:buAutoNum type="arabicParenR"/>
              <a:defRPr/>
            </a:pPr>
            <a:r>
              <a:rPr lang="en-US" dirty="0">
                <a:latin typeface="Arial" panose="020B0604020202020204" pitchFamily="34" charset="0"/>
              </a:rPr>
              <a:t>Use the healthiest group as the comparator</a:t>
            </a:r>
          </a:p>
          <a:p>
            <a:pPr>
              <a:defRPr/>
            </a:pPr>
            <a:endParaRPr lang="en-US" dirty="0">
              <a:latin typeface="Arial" panose="020B0604020202020204" pitchFamily="34" charset="0"/>
            </a:endParaRPr>
          </a:p>
        </p:txBody>
      </p:sp>
      <p:pic>
        <p:nvPicPr>
          <p:cNvPr id="1229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Adding items reduces measurement error and improves reliability</a:t>
            </a:r>
          </a:p>
        </p:txBody>
      </p:sp>
      <p:sp>
        <p:nvSpPr>
          <p:cNvPr id="75779"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a:t>Classical measurement theory:</a:t>
            </a:r>
          </a:p>
          <a:p>
            <a:pPr lvl="1" eaLnBrk="1" hangingPunct="1">
              <a:lnSpc>
                <a:spcPct val="80000"/>
              </a:lnSpc>
            </a:pPr>
            <a:r>
              <a:rPr lang="en-US" altLang="en-US" sz="2000"/>
              <a:t>S1=b*self-efficacy+</a:t>
            </a:r>
            <a:r>
              <a:rPr lang="en-US" altLang="en-US" sz="2000">
                <a:latin typeface="Symbol" pitchFamily="18" charset="2"/>
              </a:rPr>
              <a:t>e</a:t>
            </a:r>
            <a:r>
              <a:rPr lang="en-US" altLang="en-US" sz="2000" baseline="-25000"/>
              <a:t>1</a:t>
            </a:r>
          </a:p>
          <a:p>
            <a:pPr lvl="1" eaLnBrk="1" hangingPunct="1">
              <a:lnSpc>
                <a:spcPct val="80000"/>
              </a:lnSpc>
            </a:pPr>
            <a:r>
              <a:rPr lang="en-US" altLang="en-US" sz="2000"/>
              <a:t>S2=b*self-efficacy+</a:t>
            </a:r>
            <a:r>
              <a:rPr lang="en-US" altLang="en-US" sz="2000">
                <a:latin typeface="Symbol" pitchFamily="18" charset="2"/>
              </a:rPr>
              <a:t>e</a:t>
            </a:r>
            <a:r>
              <a:rPr lang="en-US" altLang="en-US" sz="2000" baseline="-25000"/>
              <a:t>2</a:t>
            </a:r>
          </a:p>
          <a:p>
            <a:pPr lvl="1" eaLnBrk="1" hangingPunct="1">
              <a:lnSpc>
                <a:spcPct val="80000"/>
              </a:lnSpc>
            </a:pPr>
            <a:r>
              <a:rPr lang="en-US" altLang="en-US" sz="2000"/>
              <a:t>S3=b*self-efficacy+</a:t>
            </a:r>
            <a:r>
              <a:rPr lang="en-US" altLang="en-US" sz="2000">
                <a:latin typeface="Symbol" pitchFamily="18" charset="2"/>
              </a:rPr>
              <a:t>e</a:t>
            </a:r>
            <a:r>
              <a:rPr lang="en-US" altLang="en-US" sz="2000" baseline="-25000"/>
              <a:t>3</a:t>
            </a:r>
          </a:p>
          <a:p>
            <a:pPr lvl="1" eaLnBrk="1" hangingPunct="1">
              <a:lnSpc>
                <a:spcPct val="80000"/>
              </a:lnSpc>
            </a:pPr>
            <a:r>
              <a:rPr lang="en-US" altLang="en-US" sz="2000"/>
              <a:t>S4=b*self-efficacy+</a:t>
            </a:r>
            <a:r>
              <a:rPr lang="en-US" altLang="en-US" sz="2000">
                <a:latin typeface="Symbol" pitchFamily="18" charset="2"/>
              </a:rPr>
              <a:t>e</a:t>
            </a:r>
            <a:r>
              <a:rPr lang="en-US" altLang="en-US" sz="2000" baseline="-25000"/>
              <a:t>4</a:t>
            </a:r>
          </a:p>
          <a:p>
            <a:pPr lvl="1" eaLnBrk="1" hangingPunct="1">
              <a:lnSpc>
                <a:spcPct val="80000"/>
              </a:lnSpc>
            </a:pPr>
            <a:endParaRPr lang="en-US" altLang="en-US" sz="2000" baseline="-25000"/>
          </a:p>
          <a:p>
            <a:pPr lvl="1" eaLnBrk="1" hangingPunct="1">
              <a:lnSpc>
                <a:spcPct val="80000"/>
              </a:lnSpc>
            </a:pPr>
            <a:r>
              <a:rPr lang="en-US" altLang="en-US" sz="2000"/>
              <a:t>self-efficacy</a:t>
            </a:r>
            <a:r>
              <a:rPr lang="en-US" altLang="en-US" sz="2000">
                <a:latin typeface="Symbol" pitchFamily="18" charset="2"/>
              </a:rPr>
              <a:t>~N(0,s</a:t>
            </a:r>
            <a:r>
              <a:rPr lang="en-US" altLang="en-US" sz="2000" baseline="30000">
                <a:latin typeface="Symbol" pitchFamily="18" charset="2"/>
              </a:rPr>
              <a:t>2</a:t>
            </a:r>
            <a:r>
              <a:rPr lang="en-US" altLang="en-US" sz="2000">
                <a:latin typeface="Symbol" pitchFamily="18" charset="2"/>
              </a:rPr>
              <a:t>)</a:t>
            </a:r>
            <a:endParaRPr lang="en-US" altLang="en-US" sz="2000"/>
          </a:p>
          <a:p>
            <a:pPr lvl="1" eaLnBrk="1" hangingPunct="1">
              <a:lnSpc>
                <a:spcPct val="80000"/>
              </a:lnSpc>
            </a:pPr>
            <a:r>
              <a:rPr lang="en-US" altLang="en-US" sz="2000">
                <a:latin typeface="Symbol" pitchFamily="18" charset="2"/>
              </a:rPr>
              <a:t>e~N(0,s</a:t>
            </a:r>
            <a:r>
              <a:rPr lang="en-US" altLang="en-US" sz="2000" baseline="30000">
                <a:latin typeface="Symbol" pitchFamily="18" charset="2"/>
              </a:rPr>
              <a:t>2</a:t>
            </a:r>
            <a:r>
              <a:rPr lang="en-US" altLang="en-US" sz="2000">
                <a:latin typeface="Symbol" pitchFamily="18" charset="2"/>
              </a:rPr>
              <a:t>)</a:t>
            </a:r>
          </a:p>
          <a:p>
            <a:pPr lvl="1" eaLnBrk="1" hangingPunct="1">
              <a:lnSpc>
                <a:spcPct val="80000"/>
              </a:lnSpc>
            </a:pPr>
            <a:r>
              <a:rPr lang="en-US" altLang="en-US" sz="2000"/>
              <a:t>Variance of S1=</a:t>
            </a:r>
            <a:r>
              <a:rPr lang="en-US" altLang="en-US" sz="2000">
                <a:latin typeface="Symbol" pitchFamily="18" charset="2"/>
              </a:rPr>
              <a:t>s</a:t>
            </a:r>
            <a:r>
              <a:rPr lang="en-US" altLang="en-US" sz="2000" baseline="30000">
                <a:latin typeface="Symbol" pitchFamily="18" charset="2"/>
              </a:rPr>
              <a:t>2</a:t>
            </a:r>
            <a:r>
              <a:rPr lang="en-US" altLang="en-US" sz="2000">
                <a:latin typeface="Symbol" pitchFamily="18" charset="2"/>
              </a:rPr>
              <a:t>+s</a:t>
            </a:r>
            <a:r>
              <a:rPr lang="en-US" altLang="en-US" sz="2000" baseline="30000">
                <a:latin typeface="Symbol" pitchFamily="18" charset="2"/>
              </a:rPr>
              <a:t>2  </a:t>
            </a:r>
            <a:r>
              <a:rPr lang="en-US" altLang="en-US" sz="2000">
                <a:latin typeface="Symbol" pitchFamily="18" charset="2"/>
              </a:rPr>
              <a:t>(</a:t>
            </a:r>
            <a:r>
              <a:rPr lang="en-US" altLang="en-US" sz="2000"/>
              <a:t>because</a:t>
            </a:r>
            <a:r>
              <a:rPr lang="en-US" altLang="en-US" sz="2000">
                <a:latin typeface="Symbol" pitchFamily="18" charset="2"/>
              </a:rPr>
              <a:t> e</a:t>
            </a:r>
            <a:r>
              <a:rPr lang="en-US" altLang="en-US" sz="2000" baseline="-25000"/>
              <a:t>1</a:t>
            </a:r>
            <a:r>
              <a:rPr lang="en-US" altLang="en-US" sz="2000"/>
              <a:t> is independent of self-efficacy)</a:t>
            </a:r>
            <a:endParaRPr lang="en-US" altLang="en-US" sz="2000" baseline="30000">
              <a:latin typeface="Symbol" pitchFamily="18" charset="2"/>
            </a:endParaRPr>
          </a:p>
          <a:p>
            <a:pPr lvl="1" eaLnBrk="1" hangingPunct="1">
              <a:lnSpc>
                <a:spcPct val="80000"/>
              </a:lnSpc>
            </a:pPr>
            <a:r>
              <a:rPr lang="en-US" altLang="en-US" sz="2000"/>
              <a:t>What % of the variance in S1 is due to self-efficacy? 50%</a:t>
            </a:r>
          </a:p>
          <a:p>
            <a:pPr lvl="1" eaLnBrk="1" hangingPunct="1">
              <a:lnSpc>
                <a:spcPct val="80000"/>
              </a:lnSpc>
            </a:pPr>
            <a:endParaRPr lang="en-US" altLang="en-US" sz="2000"/>
          </a:p>
        </p:txBody>
      </p:sp>
      <p:sp>
        <p:nvSpPr>
          <p:cNvPr id="75780"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5781"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5782"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5783"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5784"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5780" idx="3"/>
            <a:endCxn id="75781"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5780" idx="3"/>
            <a:endCxn id="75782"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5780" idx="3"/>
            <a:endCxn id="75783"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5780" idx="3"/>
            <a:endCxn id="75784"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89"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5789" idx="1"/>
            <a:endCxn id="75781"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1"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5791"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3"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5793"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5"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5795"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797" name="TextBox 1"/>
          <p:cNvSpPr txBox="1">
            <a:spLocks noChangeArrowheads="1"/>
          </p:cNvSpPr>
          <p:nvPr/>
        </p:nvSpPr>
        <p:spPr bwMode="auto">
          <a:xfrm>
            <a:off x="4267200" y="2209800"/>
            <a:ext cx="426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800">
                <a:latin typeface="Arial" charset="0"/>
              </a:rPr>
              <a:t>Under these assumptions, you can estimate the latent variable very well with a few items.</a:t>
            </a:r>
          </a:p>
        </p:txBody>
      </p:sp>
      <p:sp>
        <p:nvSpPr>
          <p:cNvPr id="3" name="TextBox 2"/>
          <p:cNvSpPr txBox="1"/>
          <p:nvPr/>
        </p:nvSpPr>
        <p:spPr>
          <a:xfrm>
            <a:off x="3810000" y="4765675"/>
            <a:ext cx="5257800" cy="1815882"/>
          </a:xfrm>
          <a:prstGeom prst="rect">
            <a:avLst/>
          </a:prstGeom>
          <a:noFill/>
        </p:spPr>
        <p:txBody>
          <a:bodyPr wrap="square">
            <a:spAutoFit/>
          </a:bodyPr>
          <a:lstStyle/>
          <a:p>
            <a:pPr marL="174625" lvl="1" indent="-174625" eaLnBrk="1" hangingPunct="1">
              <a:lnSpc>
                <a:spcPct val="80000"/>
              </a:lnSpc>
              <a:buFont typeface="Arial" panose="020B0604020202020204" pitchFamily="34" charset="0"/>
              <a:buChar char="•"/>
              <a:defRPr/>
            </a:pPr>
            <a:r>
              <a:rPr lang="en-US" sz="2000" dirty="0">
                <a:latin typeface="+mn-lt"/>
              </a:rPr>
              <a:t>Now calculate (S1+S2)/2</a:t>
            </a:r>
          </a:p>
          <a:p>
            <a:pPr marL="174625" lvl="1" indent="-174625" eaLnBrk="1" hangingPunct="1">
              <a:lnSpc>
                <a:spcPct val="80000"/>
              </a:lnSpc>
              <a:buFont typeface="Arial" panose="020B0604020202020204" pitchFamily="34" charset="0"/>
              <a:buChar char="•"/>
              <a:defRPr/>
            </a:pPr>
            <a:r>
              <a:rPr lang="en-US" sz="2000" dirty="0">
                <a:latin typeface="+mn-lt"/>
              </a:rPr>
              <a:t>What % of the variance in (S1+S2)/2 is due to self-efficacy?</a:t>
            </a:r>
          </a:p>
          <a:p>
            <a:pPr marL="174625" lvl="1" indent="-174625" eaLnBrk="1" hangingPunct="1">
              <a:lnSpc>
                <a:spcPct val="80000"/>
              </a:lnSpc>
              <a:buFont typeface="Arial" panose="020B0604020202020204" pitchFamily="34" charset="0"/>
              <a:buChar char="•"/>
              <a:defRPr/>
            </a:pPr>
            <a:r>
              <a:rPr lang="en-US" sz="2000" b="1" dirty="0">
                <a:latin typeface="+mj-lt"/>
              </a:rPr>
              <a:t>Spearman-Brown:</a:t>
            </a:r>
          </a:p>
          <a:p>
            <a:pPr marL="174625" lvl="1" indent="-174625" eaLnBrk="1" hangingPunct="1">
              <a:lnSpc>
                <a:spcPct val="80000"/>
              </a:lnSpc>
              <a:buFont typeface="Arial" panose="020B0604020202020204" pitchFamily="34" charset="0"/>
              <a:buChar char="•"/>
              <a:defRPr/>
            </a:pPr>
            <a:r>
              <a:rPr lang="en-US" sz="2000" b="1" dirty="0">
                <a:latin typeface="Symbol" panose="05050102010706020507" pitchFamily="18" charset="2"/>
              </a:rPr>
              <a:t>a</a:t>
            </a:r>
            <a:r>
              <a:rPr lang="en-US" sz="2000" b="1" dirty="0">
                <a:latin typeface="+mj-lt"/>
              </a:rPr>
              <a:t>=k*average inter-item correlation)/</a:t>
            </a:r>
          </a:p>
          <a:p>
            <a:pPr marL="174625" lvl="1" indent="-174625" eaLnBrk="1" hangingPunct="1">
              <a:lnSpc>
                <a:spcPct val="80000"/>
              </a:lnSpc>
              <a:buFont typeface="Arial" panose="020B0604020202020204" pitchFamily="34" charset="0"/>
              <a:buChar char="•"/>
              <a:defRPr/>
            </a:pPr>
            <a:r>
              <a:rPr lang="en-US" sz="2000" b="1" dirty="0">
                <a:latin typeface="+mj-lt"/>
              </a:rPr>
              <a:t>       (1+(k-1)*average inter-item correlation</a:t>
            </a:r>
          </a:p>
          <a:p>
            <a:pPr marL="174625" lvl="1" indent="-174625" eaLnBrk="1" hangingPunct="1">
              <a:lnSpc>
                <a:spcPct val="80000"/>
              </a:lnSpc>
              <a:buFont typeface="Arial" panose="020B0604020202020204" pitchFamily="34" charset="0"/>
              <a:buChar char="•"/>
              <a:defRPr/>
            </a:pPr>
            <a:r>
              <a:rPr lang="en-US" sz="2000" dirty="0">
                <a:latin typeface="+mj-lt"/>
              </a:rPr>
              <a:t>=2*.5/(1+1*.5)=1/1.5=.66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Adding items reduces measurement error and improves reliability</a:t>
            </a:r>
          </a:p>
        </p:txBody>
      </p:sp>
      <p:sp>
        <p:nvSpPr>
          <p:cNvPr id="76803"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a:t>Try it</a:t>
            </a:r>
          </a:p>
          <a:p>
            <a:pPr lvl="1" eaLnBrk="1" hangingPunct="1">
              <a:lnSpc>
                <a:spcPct val="80000"/>
              </a:lnSpc>
            </a:pPr>
            <a:r>
              <a:rPr lang="en-US" altLang="en-US" sz="2000"/>
              <a:t>set obs 1000</a:t>
            </a:r>
          </a:p>
          <a:p>
            <a:pPr lvl="1" eaLnBrk="1" hangingPunct="1">
              <a:lnSpc>
                <a:spcPct val="80000"/>
              </a:lnSpc>
            </a:pPr>
            <a:r>
              <a:rPr lang="en-US" altLang="en-US" sz="2000"/>
              <a:t>gen SE=invnorm(uniform())</a:t>
            </a:r>
          </a:p>
          <a:p>
            <a:pPr lvl="1" eaLnBrk="1" hangingPunct="1">
              <a:lnSpc>
                <a:spcPct val="80000"/>
              </a:lnSpc>
            </a:pPr>
            <a:r>
              <a:rPr lang="en-US" altLang="en-US" sz="2000"/>
              <a:t>gen S1=SE+invnorm(uniform())</a:t>
            </a:r>
          </a:p>
          <a:p>
            <a:pPr lvl="1" eaLnBrk="1" hangingPunct="1">
              <a:lnSpc>
                <a:spcPct val="80000"/>
              </a:lnSpc>
            </a:pPr>
            <a:r>
              <a:rPr lang="en-US" altLang="en-US" sz="2000"/>
              <a:t>gen S2=SE+invnorm(uniform())</a:t>
            </a:r>
          </a:p>
          <a:p>
            <a:pPr lvl="1" eaLnBrk="1" hangingPunct="1">
              <a:lnSpc>
                <a:spcPct val="80000"/>
              </a:lnSpc>
            </a:pPr>
            <a:r>
              <a:rPr lang="en-US" altLang="en-US" sz="2000"/>
              <a:t>gen S3=SE+invnorm(uniform())</a:t>
            </a:r>
          </a:p>
          <a:p>
            <a:pPr lvl="1" eaLnBrk="1" hangingPunct="1">
              <a:lnSpc>
                <a:spcPct val="80000"/>
              </a:lnSpc>
            </a:pPr>
            <a:r>
              <a:rPr lang="en-US" altLang="en-US" sz="2000"/>
              <a:t>gen S4=SE+invnorm(uniform())</a:t>
            </a:r>
          </a:p>
          <a:p>
            <a:pPr lvl="1" eaLnBrk="1" hangingPunct="1">
              <a:lnSpc>
                <a:spcPct val="80000"/>
              </a:lnSpc>
            </a:pPr>
            <a:r>
              <a:rPr lang="en-US" altLang="en-US" sz="2000"/>
              <a:t>gen S12_avg=(S1+S2)/2</a:t>
            </a:r>
          </a:p>
          <a:p>
            <a:pPr lvl="1" eaLnBrk="1" hangingPunct="1">
              <a:lnSpc>
                <a:spcPct val="80000"/>
              </a:lnSpc>
            </a:pPr>
            <a:r>
              <a:rPr lang="en-US" altLang="en-US" sz="2000"/>
              <a:t>sum</a:t>
            </a:r>
          </a:p>
          <a:p>
            <a:pPr lvl="1" eaLnBrk="1" hangingPunct="1">
              <a:lnSpc>
                <a:spcPct val="80000"/>
              </a:lnSpc>
            </a:pPr>
            <a:r>
              <a:rPr lang="en-US" altLang="en-US" sz="2000"/>
              <a:t>Corr</a:t>
            </a:r>
          </a:p>
          <a:p>
            <a:pPr lvl="1" eaLnBrk="1" hangingPunct="1">
              <a:lnSpc>
                <a:spcPct val="80000"/>
              </a:lnSpc>
            </a:pPr>
            <a:endParaRPr lang="en-US" altLang="en-US" sz="2000"/>
          </a:p>
        </p:txBody>
      </p:sp>
      <p:sp>
        <p:nvSpPr>
          <p:cNvPr id="76804" name="TextBox 3"/>
          <p:cNvSpPr txBox="1">
            <a:spLocks noChangeArrowheads="1"/>
          </p:cNvSpPr>
          <p:nvPr/>
        </p:nvSpPr>
        <p:spPr bwMode="auto">
          <a:xfrm>
            <a:off x="0" y="567055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6805" name="TextBox 4"/>
          <p:cNvSpPr txBox="1">
            <a:spLocks noChangeArrowheads="1"/>
          </p:cNvSpPr>
          <p:nvPr/>
        </p:nvSpPr>
        <p:spPr bwMode="auto">
          <a:xfrm>
            <a:off x="23622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6806" name="TextBox 5"/>
          <p:cNvSpPr txBox="1">
            <a:spLocks noChangeArrowheads="1"/>
          </p:cNvSpPr>
          <p:nvPr/>
        </p:nvSpPr>
        <p:spPr bwMode="auto">
          <a:xfrm>
            <a:off x="2362200" y="5503863"/>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6807" name="TextBox 6"/>
          <p:cNvSpPr txBox="1">
            <a:spLocks noChangeArrowheads="1"/>
          </p:cNvSpPr>
          <p:nvPr/>
        </p:nvSpPr>
        <p:spPr bwMode="auto">
          <a:xfrm>
            <a:off x="2362200" y="602297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6808" name="TextBox 7"/>
          <p:cNvSpPr txBox="1">
            <a:spLocks noChangeArrowheads="1"/>
          </p:cNvSpPr>
          <p:nvPr/>
        </p:nvSpPr>
        <p:spPr bwMode="auto">
          <a:xfrm>
            <a:off x="2341563" y="6443663"/>
            <a:ext cx="554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6804" idx="3"/>
            <a:endCxn id="76805" idx="1"/>
          </p:cNvCxnSpPr>
          <p:nvPr/>
        </p:nvCxnSpPr>
        <p:spPr>
          <a:xfrm flipV="1">
            <a:off x="1524000" y="5167313"/>
            <a:ext cx="838200" cy="67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6804" idx="3"/>
            <a:endCxn id="76806" idx="1"/>
          </p:cNvCxnSpPr>
          <p:nvPr/>
        </p:nvCxnSpPr>
        <p:spPr>
          <a:xfrm flipV="1">
            <a:off x="1524000" y="5673725"/>
            <a:ext cx="838200" cy="1666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6804" idx="3"/>
            <a:endCxn id="76807" idx="1"/>
          </p:cNvCxnSpPr>
          <p:nvPr/>
        </p:nvCxnSpPr>
        <p:spPr>
          <a:xfrm>
            <a:off x="1524000" y="5840413"/>
            <a:ext cx="838200" cy="350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6804" idx="3"/>
            <a:endCxn id="76808" idx="1"/>
          </p:cNvCxnSpPr>
          <p:nvPr/>
        </p:nvCxnSpPr>
        <p:spPr>
          <a:xfrm>
            <a:off x="1524000" y="5840413"/>
            <a:ext cx="817563" cy="77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3" name="TextBox 20"/>
          <p:cNvSpPr txBox="1">
            <a:spLocks noChangeArrowheads="1"/>
          </p:cNvSpPr>
          <p:nvPr/>
        </p:nvSpPr>
        <p:spPr bwMode="auto">
          <a:xfrm>
            <a:off x="3352800" y="49990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6813" idx="1"/>
            <a:endCxn id="76805" idx="3"/>
          </p:cNvCxnSpPr>
          <p:nvPr/>
        </p:nvCxnSpPr>
        <p:spPr>
          <a:xfrm flipH="1">
            <a:off x="2819400" y="51673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5" name="TextBox 24"/>
          <p:cNvSpPr txBox="1">
            <a:spLocks noChangeArrowheads="1"/>
          </p:cNvSpPr>
          <p:nvPr/>
        </p:nvSpPr>
        <p:spPr bwMode="auto">
          <a:xfrm>
            <a:off x="3352800" y="55038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6815" idx="1"/>
          </p:cNvCxnSpPr>
          <p:nvPr/>
        </p:nvCxnSpPr>
        <p:spPr>
          <a:xfrm flipH="1">
            <a:off x="2819400" y="56737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7" name="TextBox 26"/>
          <p:cNvSpPr txBox="1">
            <a:spLocks noChangeArrowheads="1"/>
          </p:cNvSpPr>
          <p:nvPr/>
        </p:nvSpPr>
        <p:spPr bwMode="auto">
          <a:xfrm>
            <a:off x="3352800" y="6008688"/>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6817" idx="1"/>
          </p:cNvCxnSpPr>
          <p:nvPr/>
        </p:nvCxnSpPr>
        <p:spPr>
          <a:xfrm flipH="1">
            <a:off x="2819400" y="617855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19" name="TextBox 28"/>
          <p:cNvSpPr txBox="1">
            <a:spLocks noChangeArrowheads="1"/>
          </p:cNvSpPr>
          <p:nvPr/>
        </p:nvSpPr>
        <p:spPr bwMode="auto">
          <a:xfrm>
            <a:off x="3351213" y="64214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6819" idx="1"/>
          </p:cNvCxnSpPr>
          <p:nvPr/>
        </p:nvCxnSpPr>
        <p:spPr>
          <a:xfrm flipH="1">
            <a:off x="2817813" y="6591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821" name="TextBox 12"/>
          <p:cNvSpPr txBox="1">
            <a:spLocks noChangeArrowheads="1"/>
          </p:cNvSpPr>
          <p:nvPr/>
        </p:nvSpPr>
        <p:spPr bwMode="auto">
          <a:xfrm>
            <a:off x="4495800" y="3581400"/>
            <a:ext cx="4343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2400">
                <a:latin typeface="Arial" charset="0"/>
              </a:rPr>
              <a:t>What if you add 3 items?</a:t>
            </a:r>
          </a:p>
          <a:p>
            <a:pPr eaLnBrk="1" hangingPunct="1">
              <a:buClrTx/>
              <a:buSzTx/>
              <a:buFontTx/>
              <a:buNone/>
            </a:pPr>
            <a:r>
              <a:rPr lang="en-US" altLang="en-US" sz="2400">
                <a:latin typeface="Arial" charset="0"/>
              </a:rPr>
              <a:t>What if you make each item primarily due to noise?</a:t>
            </a:r>
          </a:p>
          <a:p>
            <a:pPr eaLnBrk="1" hangingPunct="1">
              <a:buClrTx/>
              <a:buSzTx/>
              <a:buFontTx/>
              <a:buNone/>
            </a:pPr>
            <a:r>
              <a:rPr lang="en-US" altLang="en-US" sz="2400">
                <a:latin typeface="Arial" charset="0"/>
              </a:rPr>
              <a:t>eg</a:t>
            </a:r>
          </a:p>
          <a:p>
            <a:pPr marL="0" lvl="1" eaLnBrk="1" hangingPunct="1">
              <a:spcBef>
                <a:spcPct val="0"/>
              </a:spcBef>
              <a:buClrTx/>
              <a:buSzTx/>
              <a:buFontTx/>
              <a:buNone/>
            </a:pPr>
            <a:r>
              <a:rPr lang="en-US" altLang="en-US" sz="2000">
                <a:latin typeface="Arial" charset="0"/>
              </a:rPr>
              <a:t>gen S1=SE+3*invnorm(uniform())</a:t>
            </a:r>
          </a:p>
          <a:p>
            <a:pPr eaLnBrk="1" hangingPunct="1">
              <a:buClrTx/>
              <a:buSzTx/>
              <a:buFontTx/>
              <a:buNone/>
            </a:pPr>
            <a:endParaRPr lang="en-US" altLang="en-US" sz="2400">
              <a:latin typeface="Arial" charset="0"/>
            </a:endParaRPr>
          </a:p>
          <a:p>
            <a:pPr eaLnBrk="1" hangingPunct="1">
              <a:buClrTx/>
              <a:buSzTx/>
              <a:buFontTx/>
              <a:buNone/>
            </a:pPr>
            <a:endParaRPr lang="en-US" altLang="en-US" sz="2400">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How can I assess reliability?</a:t>
            </a:r>
          </a:p>
        </p:txBody>
      </p:sp>
      <p:sp>
        <p:nvSpPr>
          <p:cNvPr id="77827"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a:t>What we did is inter-item consistency, a measure of reliability.  Often called Cronbach’s alpha. </a:t>
            </a:r>
          </a:p>
          <a:p>
            <a:pPr lvl="1" eaLnBrk="1" hangingPunct="1">
              <a:lnSpc>
                <a:spcPct val="80000"/>
              </a:lnSpc>
            </a:pPr>
            <a:r>
              <a:rPr lang="en-US" altLang="en-US" sz="1600"/>
              <a:t>In stata: </a:t>
            </a:r>
            <a:r>
              <a:rPr lang="en-US" altLang="en-US" sz="1600" b="1"/>
              <a:t>alpha S1-S4 , item generate(SE_hat)</a:t>
            </a:r>
          </a:p>
          <a:p>
            <a:pPr lvl="1" eaLnBrk="1" hangingPunct="1">
              <a:lnSpc>
                <a:spcPct val="80000"/>
              </a:lnSpc>
            </a:pPr>
            <a:r>
              <a:rPr lang="en-US" altLang="en-US" sz="1600"/>
              <a:t>Pay attention to the direction of items, </a:t>
            </a:r>
          </a:p>
          <a:p>
            <a:pPr lvl="1" eaLnBrk="1" hangingPunct="1">
              <a:lnSpc>
                <a:spcPct val="80000"/>
              </a:lnSpc>
            </a:pPr>
            <a:r>
              <a:rPr lang="en-US" altLang="en-US" sz="1600"/>
              <a:t>evaluate whether you might want to dump some of your items</a:t>
            </a:r>
          </a:p>
          <a:p>
            <a:pPr eaLnBrk="1" hangingPunct="1">
              <a:lnSpc>
                <a:spcPct val="80000"/>
              </a:lnSpc>
            </a:pPr>
            <a:r>
              <a:rPr lang="en-US" altLang="en-US" sz="2400"/>
              <a:t>Test-retest reliability</a:t>
            </a:r>
          </a:p>
          <a:p>
            <a:pPr lvl="1" eaLnBrk="1" hangingPunct="1">
              <a:lnSpc>
                <a:spcPct val="80000"/>
              </a:lnSpc>
            </a:pPr>
            <a:r>
              <a:rPr lang="en-US" altLang="en-US" sz="2000"/>
              <a:t>Give the test</a:t>
            </a:r>
          </a:p>
          <a:p>
            <a:pPr lvl="1" eaLnBrk="1" hangingPunct="1">
              <a:lnSpc>
                <a:spcPct val="80000"/>
              </a:lnSpc>
            </a:pPr>
            <a:r>
              <a:rPr lang="en-US" altLang="en-US" sz="2000"/>
              <a:t>Give it again</a:t>
            </a:r>
          </a:p>
          <a:p>
            <a:pPr lvl="1" eaLnBrk="1" hangingPunct="1">
              <a:lnSpc>
                <a:spcPct val="80000"/>
              </a:lnSpc>
            </a:pPr>
            <a:r>
              <a:rPr lang="en-US" altLang="en-US" sz="2000"/>
              <a:t>Examine the correlation between the two assessments – consider whether latent construct might have </a:t>
            </a:r>
            <a:r>
              <a:rPr lang="en-US" altLang="en-US" sz="2000" i="1"/>
              <a:t>actually changed </a:t>
            </a:r>
            <a:r>
              <a:rPr lang="en-US" altLang="en-US" sz="2000"/>
              <a:t>in the delay interval.</a:t>
            </a:r>
          </a:p>
          <a:p>
            <a:pPr lvl="1" eaLnBrk="1" hangingPunct="1">
              <a:lnSpc>
                <a:spcPct val="80000"/>
              </a:lnSpc>
            </a:pPr>
            <a:r>
              <a:rPr lang="en-US" altLang="en-US" sz="2000"/>
              <a:t>Seem familiar?</a:t>
            </a:r>
          </a:p>
          <a:p>
            <a:pPr eaLnBrk="1" hangingPunct="1">
              <a:lnSpc>
                <a:spcPct val="80000"/>
              </a:lnSpc>
            </a:pPr>
            <a:r>
              <a:rPr lang="en-US" altLang="en-US" sz="2400"/>
              <a:t>Inter-rater reliability</a:t>
            </a:r>
          </a:p>
          <a:p>
            <a:pPr lvl="1" eaLnBrk="1" hangingPunct="1">
              <a:lnSpc>
                <a:spcPct val="80000"/>
              </a:lnSpc>
            </a:pPr>
            <a:r>
              <a:rPr lang="en-US" altLang="en-US" sz="2000"/>
              <a:t>Have Joe give the test</a:t>
            </a:r>
          </a:p>
          <a:p>
            <a:pPr lvl="1" eaLnBrk="1" hangingPunct="1">
              <a:lnSpc>
                <a:spcPct val="80000"/>
              </a:lnSpc>
            </a:pPr>
            <a:r>
              <a:rPr lang="en-US" altLang="en-US" sz="2000"/>
              <a:t>Have Elaine give the test</a:t>
            </a:r>
          </a:p>
          <a:p>
            <a:pPr lvl="1" eaLnBrk="1" hangingPunct="1">
              <a:lnSpc>
                <a:spcPct val="80000"/>
              </a:lnSpc>
            </a:pPr>
            <a:r>
              <a:rPr lang="en-US" altLang="en-US" sz="2000"/>
              <a:t>Examine the correlation between measures.</a:t>
            </a:r>
          </a:p>
          <a:p>
            <a:pPr lvl="1" eaLnBrk="1" hangingPunct="1">
              <a:lnSpc>
                <a:spcPct val="80000"/>
              </a:lnSpc>
            </a:pPr>
            <a:r>
              <a:rPr lang="en-US" altLang="en-US" sz="2000"/>
              <a:t>Note all the issues diagnostic tests now come up</a:t>
            </a:r>
          </a:p>
          <a:p>
            <a:pPr lvl="1" eaLnBrk="1" hangingPunct="1">
              <a:lnSpc>
                <a:spcPct val="80000"/>
              </a:lnSpc>
            </a:pPr>
            <a:r>
              <a:rPr lang="en-US" altLang="en-US" sz="2000"/>
              <a:t>Does Elaine always give higher scores?</a:t>
            </a:r>
          </a:p>
        </p:txBody>
      </p:sp>
      <p:sp>
        <p:nvSpPr>
          <p:cNvPr id="77828" name="TextBox 3"/>
          <p:cNvSpPr txBox="1">
            <a:spLocks noChangeArrowheads="1"/>
          </p:cNvSpPr>
          <p:nvPr/>
        </p:nvSpPr>
        <p:spPr bwMode="auto">
          <a:xfrm>
            <a:off x="4724400" y="55880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7829" name="TextBox 4"/>
          <p:cNvSpPr txBox="1">
            <a:spLocks noChangeArrowheads="1"/>
          </p:cNvSpPr>
          <p:nvPr/>
        </p:nvSpPr>
        <p:spPr bwMode="auto">
          <a:xfrm>
            <a:off x="70866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7830" name="TextBox 5"/>
          <p:cNvSpPr txBox="1">
            <a:spLocks noChangeArrowheads="1"/>
          </p:cNvSpPr>
          <p:nvPr/>
        </p:nvSpPr>
        <p:spPr bwMode="auto">
          <a:xfrm>
            <a:off x="7086600" y="5419725"/>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7831" name="TextBox 6"/>
          <p:cNvSpPr txBox="1">
            <a:spLocks noChangeArrowheads="1"/>
          </p:cNvSpPr>
          <p:nvPr/>
        </p:nvSpPr>
        <p:spPr bwMode="auto">
          <a:xfrm>
            <a:off x="7086600" y="59388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7832" name="TextBox 7"/>
          <p:cNvSpPr txBox="1">
            <a:spLocks noChangeArrowheads="1"/>
          </p:cNvSpPr>
          <p:nvPr/>
        </p:nvSpPr>
        <p:spPr bwMode="auto">
          <a:xfrm>
            <a:off x="7065963" y="63595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7828" idx="3"/>
            <a:endCxn id="77829" idx="1"/>
          </p:cNvCxnSpPr>
          <p:nvPr/>
        </p:nvCxnSpPr>
        <p:spPr>
          <a:xfrm flipV="1">
            <a:off x="6248400" y="5084763"/>
            <a:ext cx="838200" cy="67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7828" idx="3"/>
            <a:endCxn id="77830" idx="1"/>
          </p:cNvCxnSpPr>
          <p:nvPr/>
        </p:nvCxnSpPr>
        <p:spPr>
          <a:xfrm flipV="1">
            <a:off x="6248400" y="5589588"/>
            <a:ext cx="838200" cy="16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7828" idx="3"/>
            <a:endCxn id="77831" idx="1"/>
          </p:cNvCxnSpPr>
          <p:nvPr/>
        </p:nvCxnSpPr>
        <p:spPr>
          <a:xfrm>
            <a:off x="6248400" y="5756275"/>
            <a:ext cx="83820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7828" idx="3"/>
            <a:endCxn id="77832" idx="1"/>
          </p:cNvCxnSpPr>
          <p:nvPr/>
        </p:nvCxnSpPr>
        <p:spPr>
          <a:xfrm>
            <a:off x="6248400" y="57562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37" name="TextBox 20"/>
          <p:cNvSpPr txBox="1">
            <a:spLocks noChangeArrowheads="1"/>
          </p:cNvSpPr>
          <p:nvPr/>
        </p:nvSpPr>
        <p:spPr bwMode="auto">
          <a:xfrm>
            <a:off x="80772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7837" idx="1"/>
            <a:endCxn id="77829" idx="3"/>
          </p:cNvCxnSpPr>
          <p:nvPr/>
        </p:nvCxnSpPr>
        <p:spPr>
          <a:xfrm flipH="1">
            <a:off x="7543800" y="50847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39" name="TextBox 24"/>
          <p:cNvSpPr txBox="1">
            <a:spLocks noChangeArrowheads="1"/>
          </p:cNvSpPr>
          <p:nvPr/>
        </p:nvSpPr>
        <p:spPr bwMode="auto">
          <a:xfrm>
            <a:off x="8077200" y="54197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7839" idx="1"/>
          </p:cNvCxnSpPr>
          <p:nvPr/>
        </p:nvCxnSpPr>
        <p:spPr>
          <a:xfrm flipH="1">
            <a:off x="7543800" y="55895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41" name="TextBox 26"/>
          <p:cNvSpPr txBox="1">
            <a:spLocks noChangeArrowheads="1"/>
          </p:cNvSpPr>
          <p:nvPr/>
        </p:nvSpPr>
        <p:spPr bwMode="auto">
          <a:xfrm>
            <a:off x="8077200" y="59261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7841" idx="1"/>
          </p:cNvCxnSpPr>
          <p:nvPr/>
        </p:nvCxnSpPr>
        <p:spPr>
          <a:xfrm flipH="1">
            <a:off x="7543800" y="60944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843" name="TextBox 28"/>
          <p:cNvSpPr txBox="1">
            <a:spLocks noChangeArrowheads="1"/>
          </p:cNvSpPr>
          <p:nvPr/>
        </p:nvSpPr>
        <p:spPr bwMode="auto">
          <a:xfrm>
            <a:off x="8075613" y="63388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7843" idx="1"/>
          </p:cNvCxnSpPr>
          <p:nvPr/>
        </p:nvCxnSpPr>
        <p:spPr>
          <a:xfrm flipH="1">
            <a:off x="7542213" y="65071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How can I assess reliability?</a:t>
            </a:r>
          </a:p>
        </p:txBody>
      </p:sp>
      <p:sp>
        <p:nvSpPr>
          <p:cNvPr id="78851" name="Rectangle 3"/>
          <p:cNvSpPr>
            <a:spLocks noGrp="1" noChangeArrowheads="1"/>
          </p:cNvSpPr>
          <p:nvPr>
            <p:ph idx="1"/>
          </p:nvPr>
        </p:nvSpPr>
        <p:spPr>
          <a:xfrm>
            <a:off x="152400" y="1600200"/>
            <a:ext cx="8534400" cy="3657600"/>
          </a:xfrm>
        </p:spPr>
        <p:txBody>
          <a:bodyPr/>
          <a:lstStyle/>
          <a:p>
            <a:pPr eaLnBrk="1" hangingPunct="1">
              <a:lnSpc>
                <a:spcPct val="80000"/>
              </a:lnSpc>
            </a:pPr>
            <a:r>
              <a:rPr lang="en-US" altLang="en-US" sz="2400"/>
              <a:t>What we did is inter-item consistency, a measure of reliability.  Often called Cronbach’s alpha. </a:t>
            </a:r>
          </a:p>
          <a:p>
            <a:pPr lvl="1" eaLnBrk="1" hangingPunct="1">
              <a:lnSpc>
                <a:spcPct val="80000"/>
              </a:lnSpc>
            </a:pPr>
            <a:r>
              <a:rPr lang="en-US" altLang="en-US" sz="1600"/>
              <a:t>In stata: </a:t>
            </a:r>
            <a:r>
              <a:rPr lang="en-US" altLang="en-US" sz="1600" b="1"/>
              <a:t>alpha S1-S4 , item generate(SE_hat)</a:t>
            </a:r>
          </a:p>
          <a:p>
            <a:pPr lvl="1" eaLnBrk="1" hangingPunct="1">
              <a:lnSpc>
                <a:spcPct val="80000"/>
              </a:lnSpc>
            </a:pPr>
            <a:r>
              <a:rPr lang="en-US" altLang="en-US" sz="1600"/>
              <a:t>Pay attention to the direction of items, </a:t>
            </a:r>
          </a:p>
          <a:p>
            <a:pPr lvl="1" eaLnBrk="1" hangingPunct="1">
              <a:lnSpc>
                <a:spcPct val="80000"/>
              </a:lnSpc>
            </a:pPr>
            <a:r>
              <a:rPr lang="en-US" altLang="en-US" sz="1600"/>
              <a:t>evaluate whether you might want to dump some of your items</a:t>
            </a:r>
          </a:p>
          <a:p>
            <a:pPr eaLnBrk="1" hangingPunct="1">
              <a:lnSpc>
                <a:spcPct val="80000"/>
              </a:lnSpc>
            </a:pPr>
            <a:r>
              <a:rPr lang="en-US" altLang="en-US" sz="2400"/>
              <a:t>Test-retest reliability</a:t>
            </a:r>
          </a:p>
          <a:p>
            <a:pPr eaLnBrk="1" hangingPunct="1">
              <a:lnSpc>
                <a:spcPct val="80000"/>
              </a:lnSpc>
            </a:pPr>
            <a:r>
              <a:rPr lang="en-US" altLang="en-US" sz="2400"/>
              <a:t>Inter-rater reliability</a:t>
            </a:r>
          </a:p>
          <a:p>
            <a:pPr eaLnBrk="1" hangingPunct="1">
              <a:lnSpc>
                <a:spcPct val="80000"/>
              </a:lnSpc>
            </a:pPr>
            <a:r>
              <a:rPr lang="en-US" altLang="en-US" sz="2400"/>
              <a:t>Correlation, coefficient of variation (within person SD/mean), Bland Altman (deviations plotted against mean), Kappa coefficients (observed-expected)/(1-expected).  </a:t>
            </a:r>
          </a:p>
          <a:p>
            <a:pPr eaLnBrk="1" hangingPunct="1">
              <a:lnSpc>
                <a:spcPct val="80000"/>
              </a:lnSpc>
            </a:pPr>
            <a:r>
              <a:rPr lang="en-US" altLang="en-US" sz="2400"/>
              <a:t>Plot them.</a:t>
            </a:r>
          </a:p>
        </p:txBody>
      </p:sp>
      <p:sp>
        <p:nvSpPr>
          <p:cNvPr id="78852" name="TextBox 3"/>
          <p:cNvSpPr txBox="1">
            <a:spLocks noChangeArrowheads="1"/>
          </p:cNvSpPr>
          <p:nvPr/>
        </p:nvSpPr>
        <p:spPr bwMode="auto">
          <a:xfrm>
            <a:off x="4724400" y="5588000"/>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78853" name="TextBox 4"/>
          <p:cNvSpPr txBox="1">
            <a:spLocks noChangeArrowheads="1"/>
          </p:cNvSpPr>
          <p:nvPr/>
        </p:nvSpPr>
        <p:spPr bwMode="auto">
          <a:xfrm>
            <a:off x="70866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78854" name="TextBox 5"/>
          <p:cNvSpPr txBox="1">
            <a:spLocks noChangeArrowheads="1"/>
          </p:cNvSpPr>
          <p:nvPr/>
        </p:nvSpPr>
        <p:spPr bwMode="auto">
          <a:xfrm>
            <a:off x="7086600" y="5419725"/>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78855" name="TextBox 6"/>
          <p:cNvSpPr txBox="1">
            <a:spLocks noChangeArrowheads="1"/>
          </p:cNvSpPr>
          <p:nvPr/>
        </p:nvSpPr>
        <p:spPr bwMode="auto">
          <a:xfrm>
            <a:off x="7086600" y="5938838"/>
            <a:ext cx="533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78856" name="TextBox 7"/>
          <p:cNvSpPr txBox="1">
            <a:spLocks noChangeArrowheads="1"/>
          </p:cNvSpPr>
          <p:nvPr/>
        </p:nvSpPr>
        <p:spPr bwMode="auto">
          <a:xfrm>
            <a:off x="7065963" y="63595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9" name="Straight Arrow Connector 8"/>
          <p:cNvCxnSpPr>
            <a:stCxn id="78852" idx="3"/>
            <a:endCxn id="78853" idx="1"/>
          </p:cNvCxnSpPr>
          <p:nvPr/>
        </p:nvCxnSpPr>
        <p:spPr>
          <a:xfrm flipV="1">
            <a:off x="6248400" y="5084763"/>
            <a:ext cx="838200" cy="67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8852" idx="3"/>
            <a:endCxn id="78854" idx="1"/>
          </p:cNvCxnSpPr>
          <p:nvPr/>
        </p:nvCxnSpPr>
        <p:spPr>
          <a:xfrm flipV="1">
            <a:off x="6248400" y="5589588"/>
            <a:ext cx="838200" cy="166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8852" idx="3"/>
            <a:endCxn id="78855" idx="1"/>
          </p:cNvCxnSpPr>
          <p:nvPr/>
        </p:nvCxnSpPr>
        <p:spPr>
          <a:xfrm>
            <a:off x="6248400" y="5756275"/>
            <a:ext cx="83820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8852" idx="3"/>
            <a:endCxn id="78856" idx="1"/>
          </p:cNvCxnSpPr>
          <p:nvPr/>
        </p:nvCxnSpPr>
        <p:spPr>
          <a:xfrm>
            <a:off x="6248400" y="5756275"/>
            <a:ext cx="817563" cy="773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1" name="TextBox 20"/>
          <p:cNvSpPr txBox="1">
            <a:spLocks noChangeArrowheads="1"/>
          </p:cNvSpPr>
          <p:nvPr/>
        </p:nvSpPr>
        <p:spPr bwMode="auto">
          <a:xfrm>
            <a:off x="8077200" y="49149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22" name="Straight Arrow Connector 21"/>
          <p:cNvCxnSpPr>
            <a:stCxn id="78861" idx="1"/>
            <a:endCxn id="78853" idx="3"/>
          </p:cNvCxnSpPr>
          <p:nvPr/>
        </p:nvCxnSpPr>
        <p:spPr>
          <a:xfrm flipH="1">
            <a:off x="7543800" y="50847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3" name="TextBox 24"/>
          <p:cNvSpPr txBox="1">
            <a:spLocks noChangeArrowheads="1"/>
          </p:cNvSpPr>
          <p:nvPr/>
        </p:nvSpPr>
        <p:spPr bwMode="auto">
          <a:xfrm>
            <a:off x="8077200" y="5419725"/>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26" name="Straight Arrow Connector 25"/>
          <p:cNvCxnSpPr>
            <a:stCxn id="78863" idx="1"/>
          </p:cNvCxnSpPr>
          <p:nvPr/>
        </p:nvCxnSpPr>
        <p:spPr>
          <a:xfrm flipH="1">
            <a:off x="7543800" y="5589588"/>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5" name="TextBox 26"/>
          <p:cNvSpPr txBox="1">
            <a:spLocks noChangeArrowheads="1"/>
          </p:cNvSpPr>
          <p:nvPr/>
        </p:nvSpPr>
        <p:spPr bwMode="auto">
          <a:xfrm>
            <a:off x="8077200" y="592613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28" name="Straight Arrow Connector 27"/>
          <p:cNvCxnSpPr>
            <a:stCxn id="78865" idx="1"/>
          </p:cNvCxnSpPr>
          <p:nvPr/>
        </p:nvCxnSpPr>
        <p:spPr>
          <a:xfrm flipH="1">
            <a:off x="7543800" y="609441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867" name="TextBox 28"/>
          <p:cNvSpPr txBox="1">
            <a:spLocks noChangeArrowheads="1"/>
          </p:cNvSpPr>
          <p:nvPr/>
        </p:nvSpPr>
        <p:spPr bwMode="auto">
          <a:xfrm>
            <a:off x="8075613" y="6338888"/>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30" name="Straight Arrow Connector 29"/>
          <p:cNvCxnSpPr>
            <a:stCxn id="78867" idx="1"/>
          </p:cNvCxnSpPr>
          <p:nvPr/>
        </p:nvCxnSpPr>
        <p:spPr>
          <a:xfrm flipH="1">
            <a:off x="7542213" y="6507163"/>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How can I assess validity?</a:t>
            </a:r>
          </a:p>
        </p:txBody>
      </p:sp>
      <p:sp>
        <p:nvSpPr>
          <p:cNvPr id="79875" name="Rectangle 3"/>
          <p:cNvSpPr>
            <a:spLocks noGrp="1" noChangeArrowheads="1"/>
          </p:cNvSpPr>
          <p:nvPr>
            <p:ph idx="1"/>
          </p:nvPr>
        </p:nvSpPr>
        <p:spPr>
          <a:xfrm>
            <a:off x="152400" y="1600200"/>
            <a:ext cx="8534400" cy="4267200"/>
          </a:xfrm>
        </p:spPr>
        <p:txBody>
          <a:bodyPr/>
          <a:lstStyle/>
          <a:p>
            <a:pPr eaLnBrk="1" hangingPunct="1">
              <a:lnSpc>
                <a:spcPct val="80000"/>
              </a:lnSpc>
            </a:pPr>
            <a:r>
              <a:rPr lang="en-US" altLang="en-US" sz="2400" dirty="0"/>
              <a:t>Content validity: the extent to which a specific set of items reflects a content domain, e.g., symptoms of anxiety</a:t>
            </a:r>
          </a:p>
          <a:p>
            <a:pPr lvl="1" eaLnBrk="1" hangingPunct="1">
              <a:lnSpc>
                <a:spcPct val="80000"/>
              </a:lnSpc>
            </a:pPr>
            <a:r>
              <a:rPr lang="en-US" altLang="en-US" sz="1800" dirty="0"/>
              <a:t>A scale has content validity when its items are a randomly chosen subset of the universe of appropriate items.</a:t>
            </a:r>
          </a:p>
          <a:p>
            <a:pPr lvl="1" eaLnBrk="1" hangingPunct="1">
              <a:lnSpc>
                <a:spcPct val="80000"/>
              </a:lnSpc>
            </a:pPr>
            <a:endParaRPr lang="en-US" altLang="en-US" sz="1800" dirty="0"/>
          </a:p>
          <a:p>
            <a:pPr eaLnBrk="1" hangingPunct="1">
              <a:lnSpc>
                <a:spcPct val="80000"/>
              </a:lnSpc>
            </a:pPr>
            <a:r>
              <a:rPr lang="en-US" altLang="en-US" sz="2400" dirty="0"/>
              <a:t>Predictive validity: does the measure predict some other, external measure of the same thing?</a:t>
            </a:r>
          </a:p>
          <a:p>
            <a:pPr eaLnBrk="1" hangingPunct="1">
              <a:lnSpc>
                <a:spcPct val="80000"/>
              </a:lnSpc>
            </a:pPr>
            <a:endParaRPr lang="en-US" altLang="en-US" sz="2400" dirty="0"/>
          </a:p>
          <a:p>
            <a:pPr eaLnBrk="1" hangingPunct="1">
              <a:lnSpc>
                <a:spcPct val="80000"/>
              </a:lnSpc>
            </a:pPr>
            <a:r>
              <a:rPr lang="en-US" altLang="en-US" sz="2400" dirty="0"/>
              <a:t>Criterion validity: if you have a gold standard measure of the construct, does the new measure predict the gold standard?</a:t>
            </a:r>
          </a:p>
          <a:p>
            <a:pPr lvl="1" eaLnBrk="1" hangingPunct="1">
              <a:lnSpc>
                <a:spcPct val="80000"/>
              </a:lnSpc>
            </a:pPr>
            <a:r>
              <a:rPr lang="en-US" altLang="en-US" sz="1800" dirty="0"/>
              <a:t>Sensitivity and specificity if you have a diagnostic criterion. </a:t>
            </a:r>
          </a:p>
          <a:p>
            <a:pPr lvl="1" eaLnBrk="1" hangingPunct="1">
              <a:lnSpc>
                <a:spcPct val="80000"/>
              </a:lnSpc>
            </a:pPr>
            <a:endParaRPr lang="en-US" altLang="en-US" sz="1800" dirty="0"/>
          </a:p>
          <a:p>
            <a:pPr eaLnBrk="1" hangingPunct="1">
              <a:lnSpc>
                <a:spcPct val="80000"/>
              </a:lnSpc>
            </a:pPr>
            <a:r>
              <a:rPr lang="en-US" altLang="en-US" sz="2400" dirty="0"/>
              <a:t>Construct validity: Does the measure correlate with other things that, theoretically, you think it ought to correlate with?  Does it </a:t>
            </a:r>
            <a:r>
              <a:rPr lang="en-US" altLang="en-US" sz="2400" i="1" dirty="0"/>
              <a:t>not </a:t>
            </a:r>
            <a:r>
              <a:rPr lang="en-US" altLang="en-US" sz="2400" dirty="0"/>
              <a:t>correlate with things you think should be independent?  It’s hard to make a strong case for validity using only construct validity.   </a:t>
            </a:r>
          </a:p>
          <a:p>
            <a:pPr eaLnBrk="1" hangingPunct="1">
              <a:lnSpc>
                <a:spcPct val="80000"/>
              </a:lnSpc>
            </a:pPr>
            <a:endParaRPr lang="en-US" altLang="en-US" sz="2400" dirty="0"/>
          </a:p>
          <a:p>
            <a:pPr eaLnBrk="1" hangingPunct="1">
              <a:lnSpc>
                <a:spcPct val="80000"/>
              </a:lnSpc>
            </a:pPr>
            <a:endParaRPr lang="en-US" alt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Unreliable measures in regressions</a:t>
            </a:r>
          </a:p>
        </p:txBody>
      </p:sp>
      <p:sp>
        <p:nvSpPr>
          <p:cNvPr id="10243" name="Rectangle 3"/>
          <p:cNvSpPr>
            <a:spLocks noGrp="1" noChangeArrowheads="1"/>
          </p:cNvSpPr>
          <p:nvPr>
            <p:ph idx="1"/>
          </p:nvPr>
        </p:nvSpPr>
        <p:spPr>
          <a:xfrm>
            <a:off x="152400" y="1600200"/>
            <a:ext cx="8534400" cy="5257800"/>
          </a:xfrm>
        </p:spPr>
        <p:txBody>
          <a:bodyPr/>
          <a:lstStyle/>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a:t>Assume everything is mean centered, so:</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altLang="en-US" sz="2400" dirty="0"/>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a:t>Y=</a:t>
            </a:r>
            <a:r>
              <a:rPr lang="en-US" altLang="en-US" sz="2400" dirty="0" err="1">
                <a:latin typeface="Symbol" panose="05050102010706020507" pitchFamily="18" charset="2"/>
              </a:rPr>
              <a:t>b</a:t>
            </a:r>
            <a:r>
              <a:rPr lang="en-US" altLang="en-US" sz="2400" dirty="0" err="1"/>
              <a:t>X+</a:t>
            </a:r>
            <a:r>
              <a:rPr lang="en-US" sz="2400" dirty="0" err="1">
                <a:latin typeface="Symbol" panose="05050102010706020507" pitchFamily="18" charset="2"/>
              </a:rPr>
              <a:t>e</a:t>
            </a:r>
            <a:r>
              <a:rPr lang="en-US" altLang="en-US" sz="2400" dirty="0"/>
              <a:t>, </a:t>
            </a:r>
            <a:r>
              <a:rPr lang="en-US" sz="2000" dirty="0" err="1">
                <a:latin typeface="Symbol" panose="05050102010706020507" pitchFamily="18" charset="2"/>
              </a:rPr>
              <a:t>e~N</a:t>
            </a:r>
            <a:r>
              <a:rPr lang="en-US" sz="2000" dirty="0">
                <a:latin typeface="Symbol" panose="05050102010706020507" pitchFamily="18" charset="2"/>
              </a:rPr>
              <a:t>(0,s</a:t>
            </a:r>
            <a:r>
              <a:rPr lang="en-US" sz="2000" baseline="30000" dirty="0">
                <a:latin typeface="Symbol" panose="05050102010706020507" pitchFamily="18" charset="2"/>
              </a:rPr>
              <a:t>2</a:t>
            </a:r>
            <a:r>
              <a:rPr lang="en-US" sz="2000" dirty="0">
                <a:latin typeface="Symbol" panose="05050102010706020507" pitchFamily="18" charset="2"/>
              </a:rPr>
              <a:t>)</a:t>
            </a:r>
          </a:p>
          <a:p>
            <a:pPr eaLnBrk="1" hangingPunct="1">
              <a:lnSpc>
                <a:spcPct val="80000"/>
              </a:lnSpc>
              <a:defRPr/>
            </a:pPr>
            <a:r>
              <a:rPr lang="en-US" altLang="en-US" sz="2400" dirty="0"/>
              <a:t>E(Y|X)=</a:t>
            </a:r>
            <a:r>
              <a:rPr lang="en-US" altLang="en-US" sz="2400" dirty="0" err="1">
                <a:latin typeface="Symbol" panose="05050102010706020507" pitchFamily="18" charset="2"/>
              </a:rPr>
              <a:t>b</a:t>
            </a:r>
            <a:r>
              <a:rPr lang="en-US" altLang="en-US" sz="2400" dirty="0" err="1"/>
              <a:t>X</a:t>
            </a:r>
            <a:endParaRPr lang="en-US" altLang="en-US" sz="2400" dirty="0"/>
          </a:p>
          <a:p>
            <a:pPr eaLnBrk="1" hangingPunct="1">
              <a:lnSpc>
                <a:spcPct val="80000"/>
              </a:lnSpc>
              <a:defRPr/>
            </a:pPr>
            <a:r>
              <a:rPr lang="en-US" altLang="en-US" sz="2400" dirty="0"/>
              <a:t>E(</a:t>
            </a:r>
            <a:r>
              <a:rPr lang="en-US" sz="2400" dirty="0" err="1">
                <a:latin typeface="Symbol" panose="05050102010706020507" pitchFamily="18" charset="2"/>
              </a:rPr>
              <a:t>e</a:t>
            </a:r>
            <a:r>
              <a:rPr lang="en-US" altLang="en-US" sz="2400" dirty="0" err="1"/>
              <a:t>|X</a:t>
            </a:r>
            <a:r>
              <a:rPr lang="en-US" altLang="en-US" sz="2400" dirty="0"/>
              <a:t>)=0</a:t>
            </a:r>
          </a:p>
          <a:p>
            <a:pPr eaLnBrk="1" hangingPunct="1">
              <a:lnSpc>
                <a:spcPct val="80000"/>
              </a:lnSpc>
              <a:defRPr/>
            </a:pPr>
            <a:r>
              <a:rPr lang="en-US" altLang="en-US" sz="2400" dirty="0"/>
              <a:t>(side note: the correlation of Y and X is: r=</a:t>
            </a:r>
            <a:r>
              <a:rPr lang="en-US" sz="2400" dirty="0" err="1">
                <a:latin typeface="Symbol" panose="05050102010706020507" pitchFamily="18" charset="2"/>
              </a:rPr>
              <a:t>s</a:t>
            </a:r>
            <a:r>
              <a:rPr lang="en-US" sz="2400" baseline="-25000" dirty="0" err="1">
                <a:latin typeface="+mj-lt"/>
              </a:rPr>
              <a:t>xy</a:t>
            </a:r>
            <a:r>
              <a:rPr lang="en-US" sz="2400" dirty="0">
                <a:latin typeface="+mj-lt"/>
              </a:rPr>
              <a:t>/</a:t>
            </a:r>
            <a:r>
              <a:rPr lang="en-US" sz="2400" dirty="0" err="1">
                <a:latin typeface="Symbol" panose="05050102010706020507" pitchFamily="18" charset="2"/>
              </a:rPr>
              <a:t>s</a:t>
            </a:r>
            <a:r>
              <a:rPr lang="en-US" sz="2400" baseline="-25000" dirty="0" err="1"/>
              <a:t>x</a:t>
            </a:r>
            <a:r>
              <a:rPr lang="en-US" sz="2400" dirty="0" err="1">
                <a:latin typeface="Symbol" panose="05050102010706020507" pitchFamily="18" charset="2"/>
              </a:rPr>
              <a:t>s</a:t>
            </a:r>
            <a:r>
              <a:rPr lang="en-US" sz="2400" baseline="-25000" dirty="0" err="1"/>
              <a:t>y</a:t>
            </a:r>
            <a:endParaRPr lang="en-US" altLang="en-US" sz="2400" baseline="-25000" dirty="0"/>
          </a:p>
          <a:p>
            <a:pPr eaLnBrk="1" hangingPunct="1">
              <a:lnSpc>
                <a:spcPct val="80000"/>
              </a:lnSpc>
              <a:defRPr/>
            </a:pPr>
            <a:endParaRPr lang="en-US" altLang="en-US" sz="2400" baseline="-25000" dirty="0"/>
          </a:p>
          <a:p>
            <a:pPr eaLnBrk="1" hangingPunct="1">
              <a:lnSpc>
                <a:spcPct val="80000"/>
              </a:lnSpc>
              <a:defRPr/>
            </a:pPr>
            <a:r>
              <a:rPr lang="en-US" altLang="en-US" sz="2400" dirty="0">
                <a:latin typeface="+mj-lt"/>
              </a:rPr>
              <a:t>Now suppose we haven’t measured X, but just X’=X+</a:t>
            </a:r>
            <a:r>
              <a:rPr lang="en-US" sz="2400" dirty="0">
                <a:latin typeface="Symbol" panose="05050102010706020507" pitchFamily="18" charset="2"/>
              </a:rPr>
              <a:t>e</a:t>
            </a:r>
            <a:r>
              <a:rPr lang="en-US" sz="2400" baseline="-25000" dirty="0">
                <a:latin typeface="Calibri" panose="020F0502020204030204" pitchFamily="34" charset="0"/>
              </a:rPr>
              <a:t>2 </a:t>
            </a:r>
            <a:r>
              <a:rPr lang="en-US" sz="2400" dirty="0">
                <a:latin typeface="Symbol" panose="05050102010706020507" pitchFamily="18" charset="2"/>
              </a:rPr>
              <a:t>e</a:t>
            </a:r>
            <a:r>
              <a:rPr lang="en-US" sz="2400" baseline="-25000" dirty="0">
                <a:latin typeface="Calibri" panose="020F0502020204030204" pitchFamily="34" charset="0"/>
              </a:rPr>
              <a:t>2</a:t>
            </a:r>
            <a:r>
              <a:rPr lang="en-US" sz="2400" dirty="0">
                <a:latin typeface="Symbol" panose="05050102010706020507" pitchFamily="18" charset="2"/>
              </a:rPr>
              <a:t>~N(0,s</a:t>
            </a:r>
            <a:r>
              <a:rPr lang="en-US" sz="2400" baseline="30000" dirty="0">
                <a:latin typeface="Symbol" panose="05050102010706020507" pitchFamily="18" charset="2"/>
              </a:rPr>
              <a:t>2</a:t>
            </a:r>
            <a:r>
              <a:rPr lang="en-US" sz="2400" baseline="-25000" dirty="0">
                <a:latin typeface="Symbol" panose="05050102010706020507" pitchFamily="18" charset="2"/>
              </a:rPr>
              <a:t>2</a:t>
            </a:r>
            <a:r>
              <a:rPr lang="en-US" sz="2400" dirty="0">
                <a:latin typeface="Symbol" panose="05050102010706020507" pitchFamily="18" charset="2"/>
              </a:rPr>
              <a:t>)</a:t>
            </a:r>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a:t>Y=</a:t>
            </a:r>
            <a:r>
              <a:rPr lang="en-US" altLang="en-US" sz="2400" dirty="0" err="1">
                <a:latin typeface="Symbol" panose="05050102010706020507" pitchFamily="18" charset="2"/>
              </a:rPr>
              <a:t>g</a:t>
            </a:r>
            <a:r>
              <a:rPr lang="en-US" altLang="en-US" sz="2400" dirty="0" err="1"/>
              <a:t>X</a:t>
            </a:r>
            <a:r>
              <a:rPr lang="en-US" altLang="en-US" sz="2400" dirty="0"/>
              <a:t>’+</a:t>
            </a:r>
            <a:r>
              <a:rPr lang="en-US" sz="2400" dirty="0">
                <a:latin typeface="Symbol" panose="05050102010706020507" pitchFamily="18" charset="2"/>
              </a:rPr>
              <a:t>e</a:t>
            </a:r>
          </a:p>
          <a:p>
            <a:pPr marL="438150" lvl="1" indent="-319088" eaLnBrk="1" hangingPunct="1">
              <a:lnSpc>
                <a:spcPct val="80000"/>
              </a:lnSpc>
              <a:spcBef>
                <a:spcPct val="0"/>
              </a:spcBef>
              <a:buClr>
                <a:schemeClr val="accent1"/>
              </a:buClr>
              <a:buSzPct val="80000"/>
              <a:buFont typeface="Wingdings 2" pitchFamily="18" charset="2"/>
              <a:buChar char=""/>
              <a:defRPr/>
            </a:pPr>
            <a:r>
              <a:rPr lang="en-US" altLang="en-US" sz="2400" dirty="0"/>
              <a:t>Y=</a:t>
            </a:r>
            <a:r>
              <a:rPr lang="en-US" altLang="en-US" sz="2400" dirty="0">
                <a:latin typeface="Symbol" panose="05050102010706020507" pitchFamily="18" charset="2"/>
              </a:rPr>
              <a:t>g</a:t>
            </a:r>
            <a:r>
              <a:rPr lang="en-US" altLang="en-US" sz="2400" dirty="0"/>
              <a:t>(X+</a:t>
            </a:r>
            <a:r>
              <a:rPr lang="en-US" sz="2400" dirty="0">
                <a:latin typeface="Symbol" panose="05050102010706020507" pitchFamily="18" charset="2"/>
              </a:rPr>
              <a:t>e</a:t>
            </a:r>
            <a:r>
              <a:rPr lang="en-US" sz="2400" baseline="-25000" dirty="0">
                <a:latin typeface="Calibri" panose="020F0502020204030204" pitchFamily="34" charset="0"/>
              </a:rPr>
              <a:t>2 </a:t>
            </a:r>
            <a:r>
              <a:rPr lang="en-US" sz="2400" dirty="0">
                <a:latin typeface="Calibri" panose="020F0502020204030204" pitchFamily="34" charset="0"/>
              </a:rPr>
              <a:t>)</a:t>
            </a:r>
            <a:r>
              <a:rPr lang="en-US" altLang="en-US" sz="2400" dirty="0"/>
              <a:t>+</a:t>
            </a:r>
            <a:r>
              <a:rPr lang="en-US" sz="2400" dirty="0">
                <a:latin typeface="Symbol" panose="05050102010706020507" pitchFamily="18" charset="2"/>
              </a:rPr>
              <a:t>e</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sz="2400" dirty="0">
              <a:latin typeface="Symbol" panose="05050102010706020507" pitchFamily="18" charset="2"/>
            </a:endParaRPr>
          </a:p>
          <a:p>
            <a:pPr marL="438150" lvl="1" indent="-319088" eaLnBrk="1" hangingPunct="1">
              <a:lnSpc>
                <a:spcPct val="80000"/>
              </a:lnSpc>
              <a:spcBef>
                <a:spcPct val="0"/>
              </a:spcBef>
              <a:buClr>
                <a:schemeClr val="accent1"/>
              </a:buClr>
              <a:buSzPct val="80000"/>
              <a:buFont typeface="Wingdings 2" pitchFamily="18" charset="2"/>
              <a:buChar char=""/>
              <a:defRPr/>
            </a:pPr>
            <a:r>
              <a:rPr lang="en-US" sz="2400" dirty="0">
                <a:latin typeface="+mj-lt"/>
              </a:rPr>
              <a:t>How is </a:t>
            </a:r>
            <a:r>
              <a:rPr lang="en-US" sz="2400" dirty="0">
                <a:latin typeface="Symbol" panose="05050102010706020507" pitchFamily="18" charset="2"/>
              </a:rPr>
              <a:t>g</a:t>
            </a:r>
            <a:r>
              <a:rPr lang="en-US" sz="2400" dirty="0">
                <a:latin typeface="+mj-lt"/>
              </a:rPr>
              <a:t> related to </a:t>
            </a:r>
            <a:r>
              <a:rPr lang="en-US" sz="2400" dirty="0">
                <a:latin typeface="Symbol" panose="05050102010706020507" pitchFamily="18" charset="2"/>
              </a:rPr>
              <a:t>b</a:t>
            </a:r>
            <a:r>
              <a:rPr lang="en-US" sz="2400" dirty="0">
                <a:latin typeface="+mj-lt"/>
              </a:rPr>
              <a:t>?</a:t>
            </a:r>
          </a:p>
          <a:p>
            <a:pPr marL="438150" lvl="1" indent="-319088" eaLnBrk="1" hangingPunct="1">
              <a:lnSpc>
                <a:spcPct val="80000"/>
              </a:lnSpc>
              <a:spcBef>
                <a:spcPct val="0"/>
              </a:spcBef>
              <a:buClr>
                <a:schemeClr val="accent1"/>
              </a:buClr>
              <a:buSzPct val="80000"/>
              <a:buFont typeface="Wingdings 2" pitchFamily="18" charset="2"/>
              <a:buChar char=""/>
              <a:defRPr/>
            </a:pPr>
            <a:r>
              <a:rPr lang="en-US" sz="2400" dirty="0">
                <a:latin typeface="Symbol" panose="05050102010706020507" pitchFamily="18" charset="2"/>
              </a:rPr>
              <a:t>g</a:t>
            </a:r>
            <a:r>
              <a:rPr lang="en-US" sz="2400" dirty="0"/>
              <a:t> =</a:t>
            </a:r>
            <a:r>
              <a:rPr lang="en-US" sz="2400" dirty="0">
                <a:latin typeface="Symbol" panose="05050102010706020507" pitchFamily="18" charset="2"/>
              </a:rPr>
              <a:t>bs</a:t>
            </a:r>
            <a:r>
              <a:rPr lang="en-US" sz="2400" baseline="30000" dirty="0">
                <a:latin typeface="Symbol" panose="05050102010706020507" pitchFamily="18" charset="2"/>
              </a:rPr>
              <a:t>2</a:t>
            </a:r>
            <a:r>
              <a:rPr lang="en-US" sz="2400" baseline="-25000" dirty="0"/>
              <a:t>x</a:t>
            </a:r>
            <a:r>
              <a:rPr lang="en-US" sz="2400" dirty="0"/>
              <a:t>/(</a:t>
            </a:r>
            <a:r>
              <a:rPr lang="en-US" sz="2400" dirty="0">
                <a:latin typeface="Symbol" panose="05050102010706020507" pitchFamily="18" charset="2"/>
              </a:rPr>
              <a:t>s</a:t>
            </a:r>
            <a:r>
              <a:rPr lang="en-US" sz="2400" baseline="30000" dirty="0">
                <a:latin typeface="Symbol" panose="05050102010706020507" pitchFamily="18" charset="2"/>
              </a:rPr>
              <a:t>2</a:t>
            </a:r>
            <a:r>
              <a:rPr lang="en-US" sz="2400" baseline="-25000" dirty="0"/>
              <a:t>x+</a:t>
            </a:r>
            <a:r>
              <a:rPr lang="en-US" sz="2400" dirty="0">
                <a:latin typeface="Symbol" panose="05050102010706020507" pitchFamily="18" charset="2"/>
              </a:rPr>
              <a:t>s</a:t>
            </a:r>
            <a:r>
              <a:rPr lang="en-US" sz="2400" baseline="30000" dirty="0">
                <a:latin typeface="Symbol" panose="05050102010706020507" pitchFamily="18" charset="2"/>
              </a:rPr>
              <a:t>2</a:t>
            </a:r>
            <a:r>
              <a:rPr lang="en-US" sz="2400" baseline="-25000" dirty="0">
                <a:latin typeface="Symbol" panose="05050102010706020507" pitchFamily="18" charset="2"/>
              </a:rPr>
              <a:t>2</a:t>
            </a:r>
            <a:r>
              <a:rPr lang="en-US" sz="2400" dirty="0">
                <a:latin typeface="Symbol" panose="05050102010706020507" pitchFamily="18" charset="2"/>
              </a:rPr>
              <a:t>)</a:t>
            </a:r>
          </a:p>
          <a:p>
            <a:pPr marL="438150" lvl="1" indent="-319088" eaLnBrk="1" hangingPunct="1">
              <a:lnSpc>
                <a:spcPct val="80000"/>
              </a:lnSpc>
              <a:spcBef>
                <a:spcPct val="0"/>
              </a:spcBef>
              <a:buClr>
                <a:schemeClr val="accent1"/>
              </a:buClr>
              <a:buSzPct val="80000"/>
              <a:buFont typeface="Wingdings 2" pitchFamily="18" charset="2"/>
              <a:buChar char=""/>
              <a:defRPr/>
            </a:pPr>
            <a:endParaRPr lang="en-US" sz="2400" dirty="0">
              <a:latin typeface="Symbol" panose="05050102010706020507" pitchFamily="18" charset="2"/>
            </a:endParaRPr>
          </a:p>
        </p:txBody>
      </p:sp>
      <p:sp>
        <p:nvSpPr>
          <p:cNvPr id="3" name="TextBox 2"/>
          <p:cNvSpPr txBox="1"/>
          <p:nvPr/>
        </p:nvSpPr>
        <p:spPr>
          <a:xfrm>
            <a:off x="3810000" y="4876800"/>
            <a:ext cx="4976813" cy="1846263"/>
          </a:xfrm>
          <a:prstGeom prst="rect">
            <a:avLst/>
          </a:prstGeom>
          <a:noFill/>
        </p:spPr>
        <p:txBody>
          <a:bodyPr wrap="none">
            <a:spAutoFit/>
          </a:bodyPr>
          <a:lstStyle/>
          <a:p>
            <a:pPr marL="119062" lvl="1" eaLnBrk="1" hangingPunct="1">
              <a:lnSpc>
                <a:spcPct val="80000"/>
              </a:lnSpc>
              <a:buClr>
                <a:schemeClr val="accent1"/>
              </a:buClr>
              <a:buSzPct val="80000"/>
              <a:defRPr/>
            </a:pPr>
            <a:r>
              <a:rPr lang="en-US" sz="2400" dirty="0"/>
              <a:t>Try it: </a:t>
            </a:r>
          </a:p>
          <a:p>
            <a:pPr marL="438150" lvl="1" indent="-319088" eaLnBrk="1" hangingPunct="1">
              <a:lnSpc>
                <a:spcPct val="80000"/>
              </a:lnSpc>
              <a:buClr>
                <a:schemeClr val="accent1"/>
              </a:buClr>
              <a:buSzPct val="80000"/>
              <a:buFont typeface="Wingdings 2" pitchFamily="18" charset="2"/>
              <a:buChar char=""/>
              <a:defRPr/>
            </a:pPr>
            <a:r>
              <a:rPr lang="es-ES" sz="2400" dirty="0"/>
              <a:t>gen y=2*</a:t>
            </a:r>
            <a:r>
              <a:rPr lang="es-ES" sz="2400" dirty="0" err="1"/>
              <a:t>SE+invnorm</a:t>
            </a:r>
            <a:r>
              <a:rPr lang="es-ES" sz="2400" dirty="0"/>
              <a:t>(</a:t>
            </a:r>
            <a:r>
              <a:rPr lang="es-ES" sz="2400" dirty="0" err="1"/>
              <a:t>uniform</a:t>
            </a:r>
            <a:r>
              <a:rPr lang="es-ES" sz="2400" dirty="0"/>
              <a:t>())</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SE</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S1</a:t>
            </a:r>
          </a:p>
          <a:p>
            <a:pPr marL="438150" lvl="1" indent="-319088" eaLnBrk="1" hangingPunct="1">
              <a:lnSpc>
                <a:spcPct val="80000"/>
              </a:lnSpc>
              <a:buClr>
                <a:schemeClr val="accent1"/>
              </a:buClr>
              <a:buSzPct val="80000"/>
              <a:buFont typeface="Wingdings 2" pitchFamily="18" charset="2"/>
              <a:buChar char=""/>
              <a:defRPr/>
            </a:pPr>
            <a:r>
              <a:rPr lang="es-ES" sz="2400" dirty="0" err="1"/>
              <a:t>reg</a:t>
            </a:r>
            <a:r>
              <a:rPr lang="es-ES" sz="2400" dirty="0"/>
              <a:t> y </a:t>
            </a:r>
            <a:r>
              <a:rPr lang="es-ES" sz="2400" dirty="0" err="1"/>
              <a:t>SE_hat</a:t>
            </a:r>
            <a:endParaRPr lang="en-US" sz="2400" dirty="0"/>
          </a:p>
          <a:p>
            <a:pPr eaLnBrk="1" hangingPunct="1">
              <a:defRPr/>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Unreliable measures in regressions</a:t>
            </a:r>
          </a:p>
        </p:txBody>
      </p:sp>
      <p:sp>
        <p:nvSpPr>
          <p:cNvPr id="81923" name="Rectangle 3"/>
          <p:cNvSpPr>
            <a:spLocks noGrp="1" noChangeArrowheads="1"/>
          </p:cNvSpPr>
          <p:nvPr>
            <p:ph idx="1"/>
          </p:nvPr>
        </p:nvSpPr>
        <p:spPr>
          <a:xfrm>
            <a:off x="152400" y="1600200"/>
            <a:ext cx="8534400" cy="4419600"/>
          </a:xfrm>
        </p:spPr>
        <p:txBody>
          <a:bodyPr/>
          <a:lstStyle/>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a:t>What does this do to statistical power?</a:t>
            </a:r>
          </a:p>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a:t>What does measurement error in the dependent variable do?</a:t>
            </a:r>
          </a:p>
          <a:p>
            <a:pPr marL="438150" lvl="1" indent="-319088" eaLnBrk="1" hangingPunct="1">
              <a:lnSpc>
                <a:spcPct val="80000"/>
              </a:lnSpc>
              <a:spcBef>
                <a:spcPct val="0"/>
              </a:spcBef>
              <a:buClr>
                <a:schemeClr val="accent1"/>
              </a:buClr>
              <a:buSzPct val="80000"/>
              <a:buFont typeface="Wingdings 2" pitchFamily="18" charset="2"/>
              <a:buChar char=""/>
            </a:pPr>
            <a:r>
              <a:rPr lang="en-US" altLang="en-US" sz="2400"/>
              <a:t>What does measurement error in confounders do?</a:t>
            </a:r>
          </a:p>
          <a:p>
            <a:pPr marL="438150" lvl="1" indent="-319088" eaLnBrk="1" hangingPunct="1">
              <a:lnSpc>
                <a:spcPct val="80000"/>
              </a:lnSpc>
              <a:spcBef>
                <a:spcPct val="0"/>
              </a:spcBef>
              <a:buClr>
                <a:schemeClr val="accent1"/>
              </a:buClr>
              <a:buSzPct val="80000"/>
              <a:buFont typeface="Wingdings 2" pitchFamily="18" charset="2"/>
              <a:buChar char=""/>
            </a:pPr>
            <a:endParaRPr lang="en-US" altLang="en-US" sz="2400">
              <a:latin typeface="Symbol" pitchFamily="18" charset="2"/>
            </a:endParaRPr>
          </a:p>
        </p:txBody>
      </p:sp>
      <p:sp>
        <p:nvSpPr>
          <p:cNvPr id="81924" name="TextBox 4"/>
          <p:cNvSpPr txBox="1">
            <a:spLocks noChangeArrowheads="1"/>
          </p:cNvSpPr>
          <p:nvPr/>
        </p:nvSpPr>
        <p:spPr bwMode="auto">
          <a:xfrm>
            <a:off x="1150938" y="3921125"/>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Self-efficacy</a:t>
            </a:r>
          </a:p>
        </p:txBody>
      </p:sp>
      <p:sp>
        <p:nvSpPr>
          <p:cNvPr id="81925" name="TextBox 5"/>
          <p:cNvSpPr txBox="1">
            <a:spLocks noChangeArrowheads="1"/>
          </p:cNvSpPr>
          <p:nvPr/>
        </p:nvSpPr>
        <p:spPr bwMode="auto">
          <a:xfrm>
            <a:off x="531813" y="5229225"/>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S1</a:t>
            </a:r>
          </a:p>
        </p:txBody>
      </p:sp>
      <p:sp>
        <p:nvSpPr>
          <p:cNvPr id="81926" name="TextBox 6"/>
          <p:cNvSpPr txBox="1">
            <a:spLocks noChangeArrowheads="1"/>
          </p:cNvSpPr>
          <p:nvPr/>
        </p:nvSpPr>
        <p:spPr bwMode="auto">
          <a:xfrm>
            <a:off x="1379538" y="522922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S2</a:t>
            </a:r>
          </a:p>
        </p:txBody>
      </p:sp>
      <p:sp>
        <p:nvSpPr>
          <p:cNvPr id="81927" name="TextBox 7"/>
          <p:cNvSpPr txBox="1">
            <a:spLocks noChangeArrowheads="1"/>
          </p:cNvSpPr>
          <p:nvPr/>
        </p:nvSpPr>
        <p:spPr bwMode="auto">
          <a:xfrm>
            <a:off x="2008188" y="5229225"/>
            <a:ext cx="533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S3</a:t>
            </a:r>
          </a:p>
        </p:txBody>
      </p:sp>
      <p:sp>
        <p:nvSpPr>
          <p:cNvPr id="81928" name="TextBox 8"/>
          <p:cNvSpPr txBox="1">
            <a:spLocks noChangeArrowheads="1"/>
          </p:cNvSpPr>
          <p:nvPr/>
        </p:nvSpPr>
        <p:spPr bwMode="auto">
          <a:xfrm>
            <a:off x="2817813" y="5229225"/>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Arial" charset="0"/>
              </a:rPr>
              <a:t>S4</a:t>
            </a:r>
          </a:p>
        </p:txBody>
      </p:sp>
      <p:cxnSp>
        <p:nvCxnSpPr>
          <p:cNvPr id="10" name="Straight Arrow Connector 9"/>
          <p:cNvCxnSpPr>
            <a:stCxn id="81924" idx="2"/>
            <a:endCxn id="81925" idx="0"/>
          </p:cNvCxnSpPr>
          <p:nvPr/>
        </p:nvCxnSpPr>
        <p:spPr>
          <a:xfrm flipH="1">
            <a:off x="760413" y="4259263"/>
            <a:ext cx="1152525"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1924" idx="2"/>
            <a:endCxn id="81926" idx="0"/>
          </p:cNvCxnSpPr>
          <p:nvPr/>
        </p:nvCxnSpPr>
        <p:spPr>
          <a:xfrm flipH="1">
            <a:off x="1646238" y="4259263"/>
            <a:ext cx="26670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1924" idx="2"/>
            <a:endCxn id="81927" idx="0"/>
          </p:cNvCxnSpPr>
          <p:nvPr/>
        </p:nvCxnSpPr>
        <p:spPr>
          <a:xfrm>
            <a:off x="1912938" y="4259263"/>
            <a:ext cx="36195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1924" idx="2"/>
            <a:endCxn id="81928" idx="0"/>
          </p:cNvCxnSpPr>
          <p:nvPr/>
        </p:nvCxnSpPr>
        <p:spPr>
          <a:xfrm>
            <a:off x="1912938" y="4259263"/>
            <a:ext cx="1181100" cy="969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3" name="TextBox 13"/>
          <p:cNvSpPr txBox="1">
            <a:spLocks noChangeArrowheads="1"/>
          </p:cNvSpPr>
          <p:nvPr/>
        </p:nvSpPr>
        <p:spPr bwMode="auto">
          <a:xfrm>
            <a:off x="542925"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1</a:t>
            </a:r>
          </a:p>
        </p:txBody>
      </p:sp>
      <p:cxnSp>
        <p:nvCxnSpPr>
          <p:cNvPr id="15" name="Straight Arrow Connector 14"/>
          <p:cNvCxnSpPr>
            <a:stCxn id="81933" idx="0"/>
            <a:endCxn id="81925" idx="2"/>
          </p:cNvCxnSpPr>
          <p:nvPr/>
        </p:nvCxnSpPr>
        <p:spPr>
          <a:xfrm flipH="1" flipV="1">
            <a:off x="760413" y="5567363"/>
            <a:ext cx="11112"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5" name="TextBox 15"/>
          <p:cNvSpPr txBox="1">
            <a:spLocks noChangeArrowheads="1"/>
          </p:cNvSpPr>
          <p:nvPr/>
        </p:nvSpPr>
        <p:spPr bwMode="auto">
          <a:xfrm>
            <a:off x="1446213" y="5826125"/>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2</a:t>
            </a:r>
          </a:p>
        </p:txBody>
      </p:sp>
      <p:cxnSp>
        <p:nvCxnSpPr>
          <p:cNvPr id="17" name="Straight Arrow Connector 16"/>
          <p:cNvCxnSpPr>
            <a:stCxn id="81935" idx="0"/>
            <a:endCxn id="81926" idx="2"/>
          </p:cNvCxnSpPr>
          <p:nvPr/>
        </p:nvCxnSpPr>
        <p:spPr>
          <a:xfrm flipH="1" flipV="1">
            <a:off x="1646238" y="5567363"/>
            <a:ext cx="28575" cy="258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7" name="TextBox 17"/>
          <p:cNvSpPr txBox="1">
            <a:spLocks noChangeArrowheads="1"/>
          </p:cNvSpPr>
          <p:nvPr/>
        </p:nvSpPr>
        <p:spPr bwMode="auto">
          <a:xfrm>
            <a:off x="2055813"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3</a:t>
            </a:r>
          </a:p>
        </p:txBody>
      </p:sp>
      <p:cxnSp>
        <p:nvCxnSpPr>
          <p:cNvPr id="19" name="Straight Arrow Connector 18"/>
          <p:cNvCxnSpPr>
            <a:stCxn id="81937" idx="0"/>
            <a:endCxn id="81927" idx="2"/>
          </p:cNvCxnSpPr>
          <p:nvPr/>
        </p:nvCxnSpPr>
        <p:spPr>
          <a:xfrm flipH="1" flipV="1">
            <a:off x="2274888" y="5567363"/>
            <a:ext cx="9525"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39" name="TextBox 19"/>
          <p:cNvSpPr txBox="1">
            <a:spLocks noChangeArrowheads="1"/>
          </p:cNvSpPr>
          <p:nvPr/>
        </p:nvSpPr>
        <p:spPr bwMode="auto">
          <a:xfrm>
            <a:off x="2894013" y="5791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eaLnBrk="1" hangingPunct="1">
              <a:buClrTx/>
              <a:buSzTx/>
              <a:buFontTx/>
              <a:buNone/>
            </a:pPr>
            <a:r>
              <a:rPr lang="en-US" altLang="en-US" sz="1600">
                <a:latin typeface="Symbol" pitchFamily="18" charset="2"/>
              </a:rPr>
              <a:t>e</a:t>
            </a:r>
            <a:r>
              <a:rPr lang="en-US" altLang="en-US" sz="1600" baseline="-25000">
                <a:latin typeface="Arial" charset="0"/>
              </a:rPr>
              <a:t>4</a:t>
            </a:r>
          </a:p>
        </p:txBody>
      </p:sp>
      <p:cxnSp>
        <p:nvCxnSpPr>
          <p:cNvPr id="21" name="Straight Arrow Connector 20"/>
          <p:cNvCxnSpPr>
            <a:stCxn id="81939" idx="0"/>
            <a:endCxn id="81928" idx="2"/>
          </p:cNvCxnSpPr>
          <p:nvPr/>
        </p:nvCxnSpPr>
        <p:spPr>
          <a:xfrm flipH="1" flipV="1">
            <a:off x="3094038" y="5567363"/>
            <a:ext cx="28575" cy="22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41" name="TextBox 61"/>
          <p:cNvSpPr txBox="1">
            <a:spLocks noChangeArrowheads="1"/>
          </p:cNvSpPr>
          <p:nvPr/>
        </p:nvSpPr>
        <p:spPr bwMode="auto">
          <a:xfrm>
            <a:off x="5029200" y="38100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Medication Adherence</a:t>
            </a:r>
          </a:p>
        </p:txBody>
      </p:sp>
      <p:cxnSp>
        <p:nvCxnSpPr>
          <p:cNvPr id="63" name="Straight Arrow Connector 62"/>
          <p:cNvCxnSpPr>
            <a:stCxn id="81924" idx="3"/>
            <a:endCxn id="81941" idx="1"/>
          </p:cNvCxnSpPr>
          <p:nvPr/>
        </p:nvCxnSpPr>
        <p:spPr>
          <a:xfrm>
            <a:off x="2674938" y="4089400"/>
            <a:ext cx="2354262" cy="12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43" name="TextBox 65"/>
          <p:cNvSpPr txBox="1">
            <a:spLocks noChangeArrowheads="1"/>
          </p:cNvSpPr>
          <p:nvPr/>
        </p:nvSpPr>
        <p:spPr bwMode="auto">
          <a:xfrm>
            <a:off x="1600200" y="309086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80000"/>
              <a:buFont typeface="Wingdings 2" pitchFamily="18" charset="2"/>
              <a:buChar char=""/>
              <a:defRPr sz="3200">
                <a:solidFill>
                  <a:schemeClr val="tx1"/>
                </a:solidFill>
                <a:latin typeface="Corbel" pitchFamily="34" charset="0"/>
              </a:defRPr>
            </a:lvl1pPr>
            <a:lvl2pPr marL="742950" indent="-28575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a:spcBef>
                <a:spcPct val="20000"/>
              </a:spcBef>
              <a:buClr>
                <a:srgbClr val="E66C7D"/>
              </a:buClr>
              <a:buFont typeface="Arial" charset="0"/>
              <a:buChar char="▪"/>
              <a:defRPr sz="2400">
                <a:solidFill>
                  <a:schemeClr val="tx1"/>
                </a:solidFill>
                <a:latin typeface="Corbel" pitchFamily="34" charset="0"/>
              </a:defRPr>
            </a:lvl3pPr>
            <a:lvl4pPr marL="1600200" indent="-228600">
              <a:spcBef>
                <a:spcPct val="20000"/>
              </a:spcBef>
              <a:buClr>
                <a:srgbClr val="6BB76D"/>
              </a:buClr>
              <a:buFont typeface="Arial" charset="0"/>
              <a:buChar char="▪"/>
              <a:defRPr sz="2000">
                <a:solidFill>
                  <a:schemeClr val="tx1"/>
                </a:solidFill>
                <a:latin typeface="Corbel" pitchFamily="34" charset="0"/>
              </a:defRPr>
            </a:lvl4pPr>
            <a:lvl5pPr marL="2057400" indent="-228600">
              <a:spcBef>
                <a:spcPct val="20000"/>
              </a:spcBef>
              <a:buClr>
                <a:srgbClr val="E88651"/>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defRPr>
            </a:lvl9pPr>
          </a:lstStyle>
          <a:p>
            <a:pPr algn="ctr" eaLnBrk="1" hangingPunct="1">
              <a:buClrTx/>
              <a:buSzTx/>
              <a:buFontTx/>
              <a:buNone/>
            </a:pPr>
            <a:r>
              <a:rPr lang="en-US" altLang="en-US" sz="1600">
                <a:latin typeface="Arial" charset="0"/>
              </a:rPr>
              <a:t>U</a:t>
            </a:r>
          </a:p>
        </p:txBody>
      </p:sp>
      <p:cxnSp>
        <p:nvCxnSpPr>
          <p:cNvPr id="67" name="Straight Arrow Connector 66"/>
          <p:cNvCxnSpPr>
            <a:stCxn id="81943" idx="3"/>
            <a:endCxn id="81941" idx="1"/>
          </p:cNvCxnSpPr>
          <p:nvPr/>
        </p:nvCxnSpPr>
        <p:spPr>
          <a:xfrm>
            <a:off x="2228850" y="3259138"/>
            <a:ext cx="2800350" cy="842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1943" idx="2"/>
            <a:endCxn id="81924" idx="0"/>
          </p:cNvCxnSpPr>
          <p:nvPr/>
        </p:nvCxnSpPr>
        <p:spPr>
          <a:xfrm flipH="1">
            <a:off x="1912938" y="3429000"/>
            <a:ext cx="1587" cy="492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Conclusion</a:t>
            </a:r>
          </a:p>
        </p:txBody>
      </p:sp>
      <p:sp>
        <p:nvSpPr>
          <p:cNvPr id="36867" name="Content Placeholder 2"/>
          <p:cNvSpPr>
            <a:spLocks noGrp="1"/>
          </p:cNvSpPr>
          <p:nvPr>
            <p:ph idx="1"/>
          </p:nvPr>
        </p:nvSpPr>
        <p:spPr>
          <a:xfrm>
            <a:off x="381000" y="1600200"/>
            <a:ext cx="8229600" cy="4625975"/>
          </a:xfrm>
        </p:spPr>
        <p:txBody>
          <a:bodyPr/>
          <a:lstStyle/>
          <a:p>
            <a:pPr marL="631825" indent="-514350">
              <a:defRPr/>
            </a:pPr>
            <a:r>
              <a:rPr lang="en-US" altLang="en-US" sz="2800" dirty="0"/>
              <a:t>Measurement is a critical task in rigorous disparities research</a:t>
            </a:r>
          </a:p>
          <a:p>
            <a:pPr marL="631825" indent="-514350">
              <a:defRPr/>
            </a:pPr>
            <a:r>
              <a:rPr lang="en-US" altLang="en-US" sz="2800" dirty="0"/>
              <a:t>Good measurement starts with conceptual clarity</a:t>
            </a:r>
          </a:p>
          <a:p>
            <a:pPr marL="631825" indent="-514350">
              <a:defRPr/>
            </a:pPr>
            <a:r>
              <a:rPr lang="en-US" altLang="en-US" sz="2800" dirty="0"/>
              <a:t>Formal approaches to evaluate the validity and reliability of measurement instrument in your population</a:t>
            </a:r>
          </a:p>
          <a:p>
            <a:pPr marL="631825" indent="-514350">
              <a:defRPr/>
            </a:pPr>
            <a:r>
              <a:rPr lang="en-US" altLang="en-US" sz="2800" dirty="0"/>
              <a:t>Large evidence base to draw on, but there are always compromises</a:t>
            </a:r>
          </a:p>
          <a:p>
            <a:pPr marL="117475" indent="0">
              <a:buFont typeface="Wingdings 2" pitchFamily="18" charset="2"/>
              <a:buNone/>
              <a:defRPr/>
            </a:pPr>
            <a:endParaRPr lang="en-US" alt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Group Activity</a:t>
            </a:r>
          </a:p>
        </p:txBody>
      </p:sp>
      <p:sp>
        <p:nvSpPr>
          <p:cNvPr id="36867" name="Content Placeholder 2"/>
          <p:cNvSpPr>
            <a:spLocks noGrp="1"/>
          </p:cNvSpPr>
          <p:nvPr>
            <p:ph idx="1"/>
          </p:nvPr>
        </p:nvSpPr>
        <p:spPr>
          <a:xfrm>
            <a:off x="381000" y="1600200"/>
            <a:ext cx="8229600" cy="4625975"/>
          </a:xfrm>
        </p:spPr>
        <p:txBody>
          <a:bodyPr/>
          <a:lstStyle/>
          <a:p>
            <a:pPr marL="631825" indent="-514350">
              <a:buFont typeface="+mj-lt"/>
              <a:buAutoNum type="arabicPeriod"/>
              <a:defRPr/>
            </a:pPr>
            <a:r>
              <a:rPr lang="en-US" altLang="en-US" sz="2800" dirty="0"/>
              <a:t>Break into at least 2 groups</a:t>
            </a:r>
          </a:p>
          <a:p>
            <a:pPr marL="631825" indent="-514350">
              <a:buFont typeface="+mj-lt"/>
              <a:buAutoNum type="arabicPeriod"/>
              <a:defRPr/>
            </a:pPr>
            <a:r>
              <a:rPr lang="en-US" altLang="en-US" sz="2800" dirty="0"/>
              <a:t>Write a conceptual definition of perceived neighborhood gentrification </a:t>
            </a:r>
          </a:p>
          <a:p>
            <a:pPr marL="631825" indent="-514350">
              <a:buFont typeface="+mj-lt"/>
              <a:buAutoNum type="arabicPeriod"/>
              <a:defRPr/>
            </a:pPr>
            <a:r>
              <a:rPr lang="en-US" altLang="en-US" sz="2800" dirty="0"/>
              <a:t> Write survey questions (interviewer- or self-administered) to measure the concept.</a:t>
            </a:r>
          </a:p>
          <a:p>
            <a:pPr marL="631825" indent="-514350">
              <a:buFont typeface="+mj-lt"/>
              <a:buAutoNum type="arabicPeriod"/>
              <a:defRPr/>
            </a:pPr>
            <a:r>
              <a:rPr lang="en-US" altLang="en-US" sz="2800" dirty="0"/>
              <a:t> List possible approaches to </a:t>
            </a:r>
            <a:r>
              <a:rPr lang="en-US" altLang="en-US" sz="2800" u="sng" dirty="0"/>
              <a:t>validating</a:t>
            </a:r>
            <a:r>
              <a:rPr lang="en-US" altLang="en-US" sz="2800" dirty="0"/>
              <a:t> the measure. </a:t>
            </a:r>
          </a:p>
          <a:p>
            <a:pPr marL="631825" indent="-514350">
              <a:buFont typeface="+mj-lt"/>
              <a:buAutoNum type="arabicPeriod"/>
              <a:defRPr/>
            </a:pPr>
            <a:r>
              <a:rPr lang="en-US" altLang="en-US" sz="2800" dirty="0"/>
              <a:t>List possible approaches to assessing the </a:t>
            </a:r>
            <a:r>
              <a:rPr lang="en-US" altLang="en-US" sz="2800" u="sng" dirty="0"/>
              <a:t>reliability</a:t>
            </a:r>
            <a:r>
              <a:rPr lang="en-US" altLang="en-US" sz="2800" dirty="0"/>
              <a:t> of the measure</a:t>
            </a:r>
          </a:p>
          <a:p>
            <a:pPr marL="631825" indent="-514350">
              <a:buFont typeface="+mj-lt"/>
              <a:buAutoNum type="arabicPeriod"/>
              <a:defRPr/>
            </a:pPr>
            <a:r>
              <a:rPr lang="en-US" altLang="en-US" sz="2800" dirty="0"/>
              <a:t>Merge questions and try out with the class</a:t>
            </a:r>
          </a:p>
          <a:p>
            <a:pPr marL="117475" indent="0">
              <a:buFont typeface="Wingdings 2" pitchFamily="18" charset="2"/>
              <a:buNone/>
              <a:defRPr/>
            </a:pPr>
            <a:endParaRPr lang="en-US" altLang="en-US" sz="2800" dirty="0"/>
          </a:p>
        </p:txBody>
      </p:sp>
    </p:spTree>
    <p:extLst>
      <p:ext uri="{BB962C8B-B14F-4D97-AF65-F5344CB8AC3E}">
        <p14:creationId xmlns:p14="http://schemas.microsoft.com/office/powerpoint/2010/main" val="1042380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a:defRPr/>
            </a:pPr>
            <a:endParaRPr lang="en-US"/>
          </a:p>
        </p:txBody>
      </p:sp>
      <p:sp>
        <p:nvSpPr>
          <p:cNvPr id="83971" name="Content Placeholder 2"/>
          <p:cNvSpPr>
            <a:spLocks noGrp="1"/>
          </p:cNvSpPr>
          <p:nvPr>
            <p:ph idx="1"/>
          </p:nvPr>
        </p:nvSpPr>
        <p:spPr/>
        <p:txBody>
          <a:bodyPr/>
          <a:lstStyle/>
          <a:p>
            <a:r>
              <a:rPr lang="en-US" altLang="en-US"/>
              <a:t>o   Focus on specific variables of interest in health disparities research</a:t>
            </a:r>
          </a:p>
          <a:p>
            <a:r>
              <a:rPr lang="en-US" altLang="en-US"/>
              <a:t>§  Race/ethnicity (more detail than in Lecture 1)</a:t>
            </a:r>
          </a:p>
          <a:p>
            <a:r>
              <a:rPr lang="en-US" altLang="en-US"/>
              <a:t>·         Social</a:t>
            </a:r>
          </a:p>
          <a:p>
            <a:r>
              <a:rPr lang="en-US" altLang="en-US"/>
              <a:t>·         Genetic</a:t>
            </a:r>
          </a:p>
          <a:p>
            <a:r>
              <a:rPr lang="en-US" altLang="en-US"/>
              <a:t>§  SES (more detail than in Lecture 1)</a:t>
            </a:r>
          </a:p>
          <a:p>
            <a:r>
              <a:rPr lang="en-US" altLang="en-US"/>
              <a:t>§  Racism</a:t>
            </a:r>
          </a:p>
          <a:p>
            <a:r>
              <a:rPr lang="en-US" altLang="en-US"/>
              <a:t>§  Stressors / Stress</a:t>
            </a:r>
          </a:p>
          <a:p>
            <a:r>
              <a:rPr lang="en-US" altLang="en-US"/>
              <a:t>§  Health literacy</a:t>
            </a:r>
          </a:p>
          <a:p>
            <a:r>
              <a:rPr lang="en-US" altLang="en-US"/>
              <a:t>§  Social capital</a:t>
            </a:r>
          </a:p>
          <a:p>
            <a:r>
              <a:rPr lang="en-US" altLang="en-US"/>
              <a:t>§  Health communication</a:t>
            </a:r>
          </a:p>
          <a:p>
            <a:r>
              <a:rPr lang="en-US" altLang="en-US"/>
              <a:t>§  Place</a:t>
            </a:r>
          </a:p>
          <a:p>
            <a:r>
              <a:rPr lang="en-US" altLang="en-US"/>
              <a:t>o   Measurement of latent and self-report variables in diverse populations</a:t>
            </a:r>
          </a:p>
          <a:p>
            <a:r>
              <a:rPr lang="en-US" altLang="en-US"/>
              <a:t> </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 Choosing a Comparison Group</a:t>
            </a:r>
          </a:p>
        </p:txBody>
      </p:sp>
      <p:sp>
        <p:nvSpPr>
          <p:cNvPr id="1331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8F0EFD-2644-411E-B8E4-2D46E6BEF038}" type="slidenum">
              <a:rPr lang="en-US" altLang="en-US">
                <a:solidFill>
                  <a:srgbClr val="3F3F3F"/>
                </a:solidFill>
              </a:rPr>
              <a:pPr/>
              <a:t>7</a:t>
            </a:fld>
            <a:endParaRPr lang="en-US" altLang="en-US">
              <a:solidFill>
                <a:srgbClr val="3F3F3F"/>
              </a:solidFill>
            </a:endParaRPr>
          </a:p>
        </p:txBody>
      </p:sp>
      <p:sp>
        <p:nvSpPr>
          <p:cNvPr id="5" name="TextBox 4"/>
          <p:cNvSpPr txBox="1"/>
          <p:nvPr/>
        </p:nvSpPr>
        <p:spPr>
          <a:xfrm>
            <a:off x="4495800" y="1503363"/>
            <a:ext cx="4572000" cy="4554537"/>
          </a:xfrm>
          <a:prstGeom prst="rect">
            <a:avLst/>
          </a:prstGeom>
          <a:noFill/>
        </p:spPr>
        <p:txBody>
          <a:bodyPr>
            <a:spAutoFit/>
          </a:bodyPr>
          <a:lstStyle/>
          <a:p>
            <a:pPr marL="342900" indent="-342900">
              <a:buFont typeface="Arial" panose="020B0604020202020204" pitchFamily="34" charset="0"/>
              <a:buChar char="•"/>
              <a:defRPr/>
            </a:pPr>
            <a:r>
              <a:rPr lang="en-US" dirty="0">
                <a:latin typeface="Arial" panose="020B0604020202020204" pitchFamily="34" charset="0"/>
              </a:rPr>
              <a:t>Use the largest group as the comparator because they are most precisely estimated (usually whites)</a:t>
            </a:r>
          </a:p>
          <a:p>
            <a:pPr>
              <a:defRPr/>
            </a:pPr>
            <a:r>
              <a:rPr lang="en-US" sz="2000" dirty="0">
                <a:solidFill>
                  <a:srgbClr val="FF0000"/>
                </a:solidFill>
                <a:latin typeface="Arial" panose="020B0604020202020204" pitchFamily="34" charset="0"/>
              </a:rPr>
              <a:t>This can be justified statistically and note that people can use the converse to hide disparities (if you want to hide a difference, split the groups, or test the comparison with a tiny group). </a:t>
            </a:r>
          </a:p>
          <a:p>
            <a:pPr marL="342900" indent="-342900">
              <a:buFont typeface="Arial" panose="020B0604020202020204" pitchFamily="34" charset="0"/>
              <a:buChar char="•"/>
              <a:defRPr/>
            </a:pPr>
            <a:r>
              <a:rPr lang="en-US" dirty="0">
                <a:latin typeface="Arial" panose="020B0604020202020204" pitchFamily="34" charset="0"/>
              </a:rPr>
              <a:t>Use the best off group as the comparator</a:t>
            </a:r>
          </a:p>
          <a:p>
            <a:pPr>
              <a:defRPr/>
            </a:pPr>
            <a:r>
              <a:rPr lang="en-US" sz="2000" dirty="0">
                <a:solidFill>
                  <a:srgbClr val="FF0000"/>
                </a:solidFill>
                <a:latin typeface="Arial" panose="020B0604020202020204" pitchFamily="34" charset="0"/>
              </a:rPr>
              <a:t>In some sense, disparities are compelling because they tell us how much better we could be doing. So the contrast with the healthiest group is most important</a:t>
            </a:r>
            <a:r>
              <a:rPr lang="en-US" sz="2000" dirty="0">
                <a:latin typeface="Arial" panose="020B0604020202020204" pitchFamily="34" charset="0"/>
              </a:rPr>
              <a:t>.</a:t>
            </a:r>
            <a:endParaRPr lang="en-US" sz="2000" dirty="0">
              <a:solidFill>
                <a:srgbClr val="FF0000"/>
              </a:solidFill>
              <a:latin typeface="Arial" panose="020B0604020202020204" pitchFamily="34" charset="0"/>
            </a:endParaRPr>
          </a:p>
        </p:txBody>
      </p:sp>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Measurement Outline</a:t>
            </a:r>
          </a:p>
        </p:txBody>
      </p:sp>
      <p:sp>
        <p:nvSpPr>
          <p:cNvPr id="84995" name="Rectangle 3"/>
          <p:cNvSpPr>
            <a:spLocks noGrp="1" noChangeArrowheads="1"/>
          </p:cNvSpPr>
          <p:nvPr>
            <p:ph idx="1"/>
          </p:nvPr>
        </p:nvSpPr>
        <p:spPr>
          <a:xfrm>
            <a:off x="304800" y="1524000"/>
            <a:ext cx="8229600" cy="5029200"/>
          </a:xfrm>
        </p:spPr>
        <p:txBody>
          <a:bodyPr/>
          <a:lstStyle/>
          <a:p>
            <a:pPr>
              <a:buFont typeface="Arial" charset="0"/>
              <a:buChar char="•"/>
            </a:pPr>
            <a:r>
              <a:rPr lang="en-US" altLang="en-US" sz="1800"/>
              <a:t>What’s a latent variable?   When do they come up in health disparities and social epi research?</a:t>
            </a:r>
          </a:p>
          <a:p>
            <a:pPr>
              <a:buFont typeface="Arial" charset="0"/>
              <a:buChar char="•"/>
            </a:pPr>
            <a:r>
              <a:rPr lang="en-US" altLang="en-US" sz="1800"/>
              <a:t>Crystallizing the construct you want to measure, recognizing ambiguities in your definition, distinguishing closely related constructs </a:t>
            </a:r>
          </a:p>
          <a:p>
            <a:pPr>
              <a:buFont typeface="Arial" charset="0"/>
              <a:buChar char="•"/>
            </a:pPr>
            <a:r>
              <a:rPr lang="en-US" altLang="en-US" sz="1800"/>
              <a:t>Considering measures at different levels, e.g., individual vs place (ecometrics)</a:t>
            </a:r>
          </a:p>
          <a:p>
            <a:pPr>
              <a:buFont typeface="Arial" charset="0"/>
              <a:buChar char="•"/>
            </a:pPr>
            <a:r>
              <a:rPr lang="en-US" altLang="en-US" sz="1800"/>
              <a:t>Pros and cons of alternative sources of information (self-report versus objective measures, for both individual and place level variables) </a:t>
            </a:r>
          </a:p>
          <a:p>
            <a:r>
              <a:rPr lang="en-US" altLang="en-US" sz="1800"/>
              <a:t>Distinguishing scales and indexes and how you would approach the measurement of each </a:t>
            </a:r>
          </a:p>
          <a:p>
            <a:r>
              <a:rPr lang="en-US" altLang="en-US" sz="1800"/>
              <a:t>Developing an item pool  </a:t>
            </a:r>
          </a:p>
          <a:p>
            <a:r>
              <a:rPr lang="en-US" altLang="en-US" sz="1800"/>
              <a:t>Classical measurement model </a:t>
            </a:r>
          </a:p>
          <a:p>
            <a:r>
              <a:rPr lang="en-US" altLang="en-US" sz="1800"/>
              <a:t>Evaluating validity: face validity, content validity, construct validity, criterion validity </a:t>
            </a:r>
          </a:p>
          <a:p>
            <a:r>
              <a:rPr lang="en-US" altLang="en-US" sz="1800"/>
              <a:t>Evaluating reliability of a scale used to measure a latent variability, e.g., inter-rater reliability, internal consistency reliability, test-retest reliability;</a:t>
            </a:r>
          </a:p>
          <a:p>
            <a:r>
              <a:rPr lang="en-US" altLang="en-US" sz="1800"/>
              <a:t>(a little) modern psychometric theory/item response theory </a:t>
            </a:r>
          </a:p>
          <a:p>
            <a:r>
              <a:rPr lang="en-US" altLang="en-US" sz="1800"/>
              <a:t>How measurement error influences regressions</a:t>
            </a:r>
          </a:p>
          <a:p>
            <a:r>
              <a:rPr lang="en-US" altLang="en-US" sz="1800"/>
              <a:t>Factor analysis and principal components analysis</a:t>
            </a:r>
          </a:p>
          <a:p>
            <a:r>
              <a:rPr lang="en-US" altLang="en-US" sz="1800"/>
              <a:t>Self-reports and challenges therein- DIF in cesd, self-reported health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Measurement Outline</a:t>
            </a:r>
          </a:p>
        </p:txBody>
      </p:sp>
      <p:sp>
        <p:nvSpPr>
          <p:cNvPr id="86019" name="Rectangle 3"/>
          <p:cNvSpPr>
            <a:spLocks noGrp="1" noChangeArrowheads="1"/>
          </p:cNvSpPr>
          <p:nvPr>
            <p:ph idx="1"/>
          </p:nvPr>
        </p:nvSpPr>
        <p:spPr>
          <a:xfrm>
            <a:off x="304800" y="1524000"/>
            <a:ext cx="8229600" cy="5029200"/>
          </a:xfrm>
        </p:spPr>
        <p:txBody>
          <a:bodyPr/>
          <a:lstStyle/>
          <a:p>
            <a:r>
              <a:rPr lang="en-US" altLang="en-US" sz="1800"/>
              <a:t> </a:t>
            </a:r>
          </a:p>
          <a:p>
            <a:r>
              <a:rPr lang="en-US" altLang="en-US" sz="1800" b="1"/>
              <a:t>Identifying and selecting self-report measures for health disparities research: Part I</a:t>
            </a:r>
            <a:endParaRPr lang="en-US" altLang="en-US" sz="1800"/>
          </a:p>
          <a:p>
            <a:r>
              <a:rPr lang="en-US" altLang="en-US" sz="1800"/>
              <a:t> </a:t>
            </a:r>
          </a:p>
          <a:p>
            <a:r>
              <a:rPr lang="en-US" altLang="en-US" sz="1800"/>
              <a:t>Basic measurement terminology and principles; overall process of selecting self-report measures for a specific study; how to locate candidate measures to review for appropriateness.  </a:t>
            </a:r>
          </a:p>
          <a:p>
            <a:r>
              <a:rPr lang="en-US" altLang="en-US" sz="1800"/>
              <a:t>Homework involves reviewing one existing measure using a structured template.</a:t>
            </a:r>
          </a:p>
          <a:p>
            <a:r>
              <a:rPr lang="en-US" altLang="en-US" sz="1800"/>
              <a:t> </a:t>
            </a:r>
          </a:p>
          <a:p>
            <a:r>
              <a:rPr lang="en-US" altLang="en-US" sz="1800" b="1"/>
              <a:t>Identifying and selecting self-report measures for health disparities research: Part II </a:t>
            </a:r>
            <a:endParaRPr lang="en-US" altLang="en-US" sz="1800"/>
          </a:p>
          <a:p>
            <a:r>
              <a:rPr lang="en-US" altLang="en-US" sz="1800"/>
              <a:t> </a:t>
            </a:r>
          </a:p>
          <a:p>
            <a:r>
              <a:rPr lang="en-US" altLang="en-US" sz="1800"/>
              <a:t>Continuation of criteria for reviewing and critiquing measures including rationale, resources, and examples from health disparities research.  Because most measures will require some modifications, issues in modifying measures will be presented.  </a:t>
            </a:r>
          </a:p>
          <a:p>
            <a:r>
              <a:rPr lang="en-US" altLang="en-US" sz="1800"/>
              <a:t>Homework involves completing the review of one existing measure. What’s a latent variable?   When do they come up in health disparities and social epi research?</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a:defRPr/>
            </a:pPr>
            <a:r>
              <a:rPr lang="en-US"/>
              <a:t>Excess Stroke in Blacks vs Whites</a:t>
            </a:r>
          </a:p>
        </p:txBody>
      </p:sp>
      <p:sp>
        <p:nvSpPr>
          <p:cNvPr id="38915" name="Rectangle 3"/>
          <p:cNvSpPr>
            <a:spLocks noGrp="1" noChangeArrowheads="1"/>
          </p:cNvSpPr>
          <p:nvPr>
            <p:ph type="body" idx="1"/>
          </p:nvPr>
        </p:nvSpPr>
        <p:spPr/>
        <p:txBody>
          <a:bodyPr/>
          <a:lstStyle/>
          <a:p>
            <a:pPr>
              <a:lnSpc>
                <a:spcPct val="80000"/>
              </a:lnSpc>
            </a:pPr>
            <a:r>
              <a:rPr lang="en-US" altLang="en-US" sz="2800"/>
              <a:t>“Risk factors for increased stroke mortality in blacks heretofore examined, primarily a higher prevalence of hypertension and diabetes and a lower socioeconomic status, explain only a fraction of this excess…. </a:t>
            </a:r>
          </a:p>
          <a:p>
            <a:pPr>
              <a:lnSpc>
                <a:spcPct val="80000"/>
              </a:lnSpc>
              <a:buFontTx/>
              <a:buNone/>
            </a:pPr>
            <a:r>
              <a:rPr lang="en-US" altLang="en-US" sz="2800"/>
              <a:t>…It is possible that elevated blood pressure and insulin resistance/diabetes impact blacks more strongly, which perhaps suggests a genetic influence or susceptibility. …</a:t>
            </a:r>
          </a:p>
          <a:p>
            <a:pPr>
              <a:lnSpc>
                <a:spcPct val="80000"/>
              </a:lnSpc>
              <a:buFontTx/>
              <a:buNone/>
            </a:pPr>
            <a:r>
              <a:rPr lang="en-US" altLang="en-US" sz="2800"/>
              <a:t>… A more complete understanding of the mechanisms underlying the race/ethnic differences in stroke subtype will likely depend on advances in genomics. ” – </a:t>
            </a:r>
            <a:r>
              <a:rPr lang="en-US" altLang="en-US" sz="2400"/>
              <a:t>Wolf and Kannell, Circulation 2007</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2E97B2-7653-41F2-8863-601A7D1E03B1}" type="slidenum">
              <a:rPr lang="en-US" altLang="en-US">
                <a:solidFill>
                  <a:srgbClr val="3F3F3F"/>
                </a:solidFill>
              </a:rPr>
              <a:pPr/>
              <a:t>72</a:t>
            </a:fld>
            <a:endParaRPr lang="en-US" altLang="en-US">
              <a:solidFill>
                <a:srgbClr val="3F3F3F"/>
              </a:solidFill>
            </a:endParaRPr>
          </a:p>
        </p:txBody>
      </p:sp>
    </p:spTree>
    <p:extLst>
      <p:ext uri="{BB962C8B-B14F-4D97-AF65-F5344CB8AC3E}">
        <p14:creationId xmlns:p14="http://schemas.microsoft.com/office/powerpoint/2010/main" val="3676077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defRPr/>
            </a:pPr>
            <a:r>
              <a:rPr lang="en-US" sz="4000"/>
              <a:t>But how well are social risk factors measured?</a:t>
            </a:r>
          </a:p>
        </p:txBody>
      </p:sp>
      <p:sp>
        <p:nvSpPr>
          <p:cNvPr id="39939" name="Rectangle 3"/>
          <p:cNvSpPr>
            <a:spLocks noGrp="1" noChangeArrowheads="1"/>
          </p:cNvSpPr>
          <p:nvPr>
            <p:ph type="body" idx="1"/>
          </p:nvPr>
        </p:nvSpPr>
        <p:spPr/>
        <p:txBody>
          <a:bodyPr/>
          <a:lstStyle/>
          <a:p>
            <a:r>
              <a:rPr lang="en-US" altLang="en-US"/>
              <a:t>Place of birth/residence?</a:t>
            </a:r>
          </a:p>
          <a:p>
            <a:r>
              <a:rPr lang="en-US" altLang="en-US"/>
              <a:t>Childhood SES?</a:t>
            </a:r>
          </a:p>
          <a:p>
            <a:r>
              <a:rPr lang="en-US" altLang="en-US"/>
              <a:t>Comprehensive adult SES?</a:t>
            </a:r>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CCC037-44FD-438F-8E98-12DC8B0BA1F2}" type="slidenum">
              <a:rPr lang="en-US" altLang="en-US">
                <a:solidFill>
                  <a:srgbClr val="3F3F3F"/>
                </a:solidFill>
              </a:rPr>
              <a:pPr/>
              <a:t>73</a:t>
            </a:fld>
            <a:endParaRPr lang="en-US" altLang="en-US">
              <a:solidFill>
                <a:srgbClr val="3F3F3F"/>
              </a:solidFill>
            </a:endParaRPr>
          </a:p>
        </p:txBody>
      </p:sp>
    </p:spTree>
    <p:extLst>
      <p:ext uri="{BB962C8B-B14F-4D97-AF65-F5344CB8AC3E}">
        <p14:creationId xmlns:p14="http://schemas.microsoft.com/office/powerpoint/2010/main" val="31587150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defRPr/>
            </a:pPr>
            <a:r>
              <a:rPr lang="en-US" sz="4000"/>
              <a:t>Overlap of Race and Place </a:t>
            </a:r>
            <a:br>
              <a:rPr lang="en-US" sz="4000"/>
            </a:br>
            <a:r>
              <a:rPr lang="en-US" sz="4000"/>
              <a:t>for Older Americans</a:t>
            </a:r>
          </a:p>
        </p:txBody>
      </p:sp>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189946-D4D1-4AE4-B914-93FFAB833070}" type="slidenum">
              <a:rPr lang="en-US" altLang="en-US">
                <a:solidFill>
                  <a:srgbClr val="3F3F3F"/>
                </a:solidFill>
              </a:rPr>
              <a:pPr/>
              <a:t>74</a:t>
            </a:fld>
            <a:endParaRPr lang="en-US" altLang="en-US">
              <a:solidFill>
                <a:srgbClr val="3F3F3F"/>
              </a:solidFill>
            </a:endParaRPr>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965325"/>
            <a:ext cx="75755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Text Box 5"/>
          <p:cNvSpPr txBox="1">
            <a:spLocks noChangeArrowheads="1"/>
          </p:cNvSpPr>
          <p:nvPr/>
        </p:nvSpPr>
        <p:spPr bwMode="auto">
          <a:xfrm>
            <a:off x="576263" y="5699125"/>
            <a:ext cx="7118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t>2000 Census 5% sample, age 65+, race black or white, southern= census region.</a:t>
            </a:r>
          </a:p>
        </p:txBody>
      </p:sp>
    </p:spTree>
    <p:extLst>
      <p:ext uri="{BB962C8B-B14F-4D97-AF65-F5344CB8AC3E}">
        <p14:creationId xmlns:p14="http://schemas.microsoft.com/office/powerpoint/2010/main" val="316935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Research Questions</a:t>
            </a:r>
          </a:p>
        </p:txBody>
      </p:sp>
      <p:sp>
        <p:nvSpPr>
          <p:cNvPr id="41987" name="Rectangle 3"/>
          <p:cNvSpPr>
            <a:spLocks noGrp="1" noChangeArrowheads="1"/>
          </p:cNvSpPr>
          <p:nvPr>
            <p:ph type="body" idx="1"/>
          </p:nvPr>
        </p:nvSpPr>
        <p:spPr/>
        <p:txBody>
          <a:bodyPr/>
          <a:lstStyle/>
          <a:p>
            <a:r>
              <a:rPr lang="en-US" altLang="en-US"/>
              <a:t>Does childhood SES predict stroke incidence in black and white adults?</a:t>
            </a:r>
          </a:p>
          <a:p>
            <a:r>
              <a:rPr lang="en-US" altLang="en-US"/>
              <a:t>Do childhood social conditions “explain” racial disparities in stroke incidence?</a:t>
            </a:r>
          </a:p>
          <a:p>
            <a:r>
              <a:rPr lang="en-US" altLang="en-US"/>
              <a:t>Do adult SES measures “explain” racial disparities in stroke incidence?</a:t>
            </a:r>
          </a:p>
          <a:p>
            <a:r>
              <a:rPr lang="en-US" altLang="en-US" sz="2400"/>
              <a:t>Details in: Glymour et al Annals of Epi, 2009.</a:t>
            </a: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4E3FDD-BD86-4608-A812-E28081731102}" type="slidenum">
              <a:rPr lang="en-US" altLang="en-US">
                <a:solidFill>
                  <a:srgbClr val="3F3F3F"/>
                </a:solidFill>
              </a:rPr>
              <a:pPr/>
              <a:t>75</a:t>
            </a:fld>
            <a:endParaRPr lang="en-US" altLang="en-US">
              <a:solidFill>
                <a:srgbClr val="3F3F3F"/>
              </a:solidFill>
            </a:endParaRPr>
          </a:p>
        </p:txBody>
      </p:sp>
    </p:spTree>
    <p:extLst>
      <p:ext uri="{BB962C8B-B14F-4D97-AF65-F5344CB8AC3E}">
        <p14:creationId xmlns:p14="http://schemas.microsoft.com/office/powerpoint/2010/main" val="41205240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795463"/>
            <a:ext cx="86407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4"/>
          <p:cNvSpPr>
            <a:spLocks noGrp="1"/>
          </p:cNvSpPr>
          <p:nvPr>
            <p:ph type="title"/>
          </p:nvPr>
        </p:nvSpPr>
        <p:spPr/>
        <p:txBody>
          <a:bodyPr/>
          <a:lstStyle/>
          <a:p>
            <a:pPr>
              <a:defRPr/>
            </a:pPr>
            <a:r>
              <a:rPr lang="en-US" sz="4800" kern="0" dirty="0">
                <a:solidFill>
                  <a:srgbClr val="FFC000"/>
                </a:solidFill>
              </a:rPr>
              <a:t>Childhood Social Conditions</a:t>
            </a:r>
            <a:endParaRPr lang="en-US" dirty="0">
              <a:solidFill>
                <a:srgbClr val="FFC000"/>
              </a:solidFill>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07EE1-5E94-4178-81EE-40809FECFE87}" type="slidenum">
              <a:rPr lang="en-US" altLang="en-US">
                <a:solidFill>
                  <a:srgbClr val="3F3F3F"/>
                </a:solidFill>
              </a:rPr>
              <a:pPr/>
              <a:t>76</a:t>
            </a:fld>
            <a:endParaRPr lang="en-US" altLang="en-US">
              <a:solidFill>
                <a:srgbClr val="3F3F3F"/>
              </a:solidFill>
            </a:endParaRPr>
          </a:p>
        </p:txBody>
      </p:sp>
    </p:spTree>
    <p:extLst>
      <p:ext uri="{BB962C8B-B14F-4D97-AF65-F5344CB8AC3E}">
        <p14:creationId xmlns:p14="http://schemas.microsoft.com/office/powerpoint/2010/main" val="5406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38" y="1651000"/>
            <a:ext cx="8640762"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4"/>
          <p:cNvSpPr>
            <a:spLocks noGrp="1"/>
          </p:cNvSpPr>
          <p:nvPr>
            <p:ph type="title"/>
          </p:nvPr>
        </p:nvSpPr>
        <p:spPr/>
        <p:txBody>
          <a:bodyPr/>
          <a:lstStyle/>
          <a:p>
            <a:pPr>
              <a:defRPr/>
            </a:pPr>
            <a:r>
              <a:rPr lang="en-US" sz="4400" kern="0" dirty="0">
                <a:solidFill>
                  <a:srgbClr val="FFC000"/>
                </a:solidFill>
              </a:rPr>
              <a:t>Childhood Social Conditions</a:t>
            </a:r>
            <a:endParaRPr lang="en-US" dirty="0"/>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6FBE31-A0A3-4354-9892-E2693C487E71}" type="slidenum">
              <a:rPr lang="en-US" altLang="en-US">
                <a:solidFill>
                  <a:srgbClr val="3F3F3F"/>
                </a:solidFill>
              </a:rPr>
              <a:pPr/>
              <a:t>77</a:t>
            </a:fld>
            <a:endParaRPr lang="en-US" altLang="en-US">
              <a:solidFill>
                <a:srgbClr val="3F3F3F"/>
              </a:solidFill>
            </a:endParaRPr>
          </a:p>
        </p:txBody>
      </p:sp>
    </p:spTree>
    <p:extLst>
      <p:ext uri="{BB962C8B-B14F-4D97-AF65-F5344CB8AC3E}">
        <p14:creationId xmlns:p14="http://schemas.microsoft.com/office/powerpoint/2010/main" val="619171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defRPr/>
            </a:pPr>
            <a:r>
              <a:rPr lang="en-US"/>
              <a:t>Accounting for Racial Differences</a:t>
            </a:r>
          </a:p>
        </p:txBody>
      </p:sp>
      <p:pic>
        <p:nvPicPr>
          <p:cNvPr id="450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13" y="1673225"/>
            <a:ext cx="49847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5932DC-D420-4BE9-8395-C383EF7F7D0F}" type="slidenum">
              <a:rPr lang="en-US" altLang="en-US">
                <a:solidFill>
                  <a:srgbClr val="3F3F3F"/>
                </a:solidFill>
              </a:rPr>
              <a:pPr/>
              <a:t>78</a:t>
            </a:fld>
            <a:endParaRPr lang="en-US" altLang="en-US">
              <a:solidFill>
                <a:srgbClr val="3F3F3F"/>
              </a:solidFill>
            </a:endParaRPr>
          </a:p>
        </p:txBody>
      </p:sp>
    </p:spTree>
    <p:extLst>
      <p:ext uri="{BB962C8B-B14F-4D97-AF65-F5344CB8AC3E}">
        <p14:creationId xmlns:p14="http://schemas.microsoft.com/office/powerpoint/2010/main" val="648840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defRPr/>
            </a:pPr>
            <a:r>
              <a:rPr lang="en-US"/>
              <a:t>Accounting for Racial Differences</a:t>
            </a:r>
          </a:p>
        </p:txBody>
      </p:sp>
      <p:pic>
        <p:nvPicPr>
          <p:cNvPr id="460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714500"/>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A3F489-D384-4A79-99E8-8C9662B551B4}" type="slidenum">
              <a:rPr lang="en-US" altLang="en-US">
                <a:solidFill>
                  <a:srgbClr val="3F3F3F"/>
                </a:solidFill>
              </a:rPr>
              <a:pPr/>
              <a:t>79</a:t>
            </a:fld>
            <a:endParaRPr lang="en-US" altLang="en-US">
              <a:solidFill>
                <a:srgbClr val="3F3F3F"/>
              </a:solidFill>
            </a:endParaRPr>
          </a:p>
        </p:txBody>
      </p:sp>
    </p:spTree>
    <p:extLst>
      <p:ext uri="{BB962C8B-B14F-4D97-AF65-F5344CB8AC3E}">
        <p14:creationId xmlns:p14="http://schemas.microsoft.com/office/powerpoint/2010/main" val="406776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dirty="0"/>
              <a:t>Measuring Disparities : Choosing a Comparison Group</a:t>
            </a:r>
          </a:p>
        </p:txBody>
      </p:sp>
      <p:sp>
        <p:nvSpPr>
          <p:cNvPr id="143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28746D-6BC6-4258-8CA1-661CD46A4040}" type="slidenum">
              <a:rPr lang="en-US" altLang="en-US">
                <a:solidFill>
                  <a:srgbClr val="3F3F3F"/>
                </a:solidFill>
              </a:rPr>
              <a:pPr/>
              <a:t>8</a:t>
            </a:fld>
            <a:endParaRPr lang="en-US" altLang="en-US">
              <a:solidFill>
                <a:srgbClr val="3F3F3F"/>
              </a:solidFill>
            </a:endParaRPr>
          </a:p>
        </p:txBody>
      </p:sp>
      <p:sp>
        <p:nvSpPr>
          <p:cNvPr id="5" name="TextBox 4"/>
          <p:cNvSpPr txBox="1"/>
          <p:nvPr/>
        </p:nvSpPr>
        <p:spPr>
          <a:xfrm>
            <a:off x="4495800" y="1503363"/>
            <a:ext cx="4572000" cy="2308324"/>
          </a:xfrm>
          <a:prstGeom prst="rect">
            <a:avLst/>
          </a:prstGeom>
          <a:noFill/>
        </p:spPr>
        <p:txBody>
          <a:bodyPr>
            <a:spAutoFit/>
          </a:bodyPr>
          <a:lstStyle/>
          <a:p>
            <a:pPr marL="342900" indent="-342900">
              <a:buFont typeface="Arial" panose="020B0604020202020204" pitchFamily="34" charset="0"/>
              <a:buChar char="•"/>
              <a:defRPr/>
            </a:pPr>
            <a:r>
              <a:rPr lang="en-US" dirty="0">
                <a:latin typeface="Arial" panose="020B0604020202020204" pitchFamily="34" charset="0"/>
              </a:rPr>
              <a:t>Use whites as the comparator because they are the “default” or the most advantaged</a:t>
            </a:r>
            <a:endParaRPr lang="en-US" dirty="0">
              <a:solidFill>
                <a:srgbClr val="FF0000"/>
              </a:solidFill>
              <a:latin typeface="Arial" panose="020B0604020202020204" pitchFamily="34" charset="0"/>
            </a:endParaRPr>
          </a:p>
          <a:p>
            <a:pPr>
              <a:defRPr/>
            </a:pPr>
            <a:endParaRPr lang="en-US" dirty="0">
              <a:solidFill>
                <a:srgbClr val="FF0000"/>
              </a:solidFill>
              <a:latin typeface="Arial" panose="020B0604020202020204" pitchFamily="34" charset="0"/>
            </a:endParaRPr>
          </a:p>
          <a:p>
            <a:pPr>
              <a:defRPr/>
            </a:pPr>
            <a:r>
              <a:rPr lang="en-US" dirty="0">
                <a:solidFill>
                  <a:srgbClr val="FF0000"/>
                </a:solidFill>
                <a:latin typeface="Arial" panose="020B0604020202020204" pitchFamily="34" charset="0"/>
              </a:rPr>
              <a:t>Facilitates comparison across studies. Easier to argue this is an unjust difference if it is a disadvantage compared to the most socially privileged group.</a:t>
            </a:r>
            <a:endParaRPr lang="en-US" dirty="0">
              <a:latin typeface="Arial" panose="020B0604020202020204" pitchFamily="34" charset="0"/>
            </a:endParaRPr>
          </a:p>
        </p:txBody>
      </p:sp>
      <p:pic>
        <p:nvPicPr>
          <p:cNvPr id="143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08113"/>
            <a:ext cx="44958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fontScale="90000"/>
          </a:bodyPr>
          <a:lstStyle/>
          <a:p>
            <a:pPr eaLnBrk="1" hangingPunct="1">
              <a:defRPr/>
            </a:pPr>
            <a:r>
              <a:rPr lang="en-US"/>
              <a:t>Accounting for Racial Differences</a:t>
            </a:r>
          </a:p>
        </p:txBody>
      </p:sp>
      <p:pic>
        <p:nvPicPr>
          <p:cNvPr id="471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988" y="1687513"/>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5C4882F-4940-471B-A86A-D4BA345C52A9}" type="slidenum">
              <a:rPr lang="en-US" altLang="en-US">
                <a:solidFill>
                  <a:srgbClr val="3F3F3F"/>
                </a:solidFill>
              </a:rPr>
              <a:pPr/>
              <a:t>80</a:t>
            </a:fld>
            <a:endParaRPr lang="en-US" altLang="en-US">
              <a:solidFill>
                <a:srgbClr val="3F3F3F"/>
              </a:solidFill>
            </a:endParaRPr>
          </a:p>
        </p:txBody>
      </p:sp>
    </p:spTree>
    <p:extLst>
      <p:ext uri="{BB962C8B-B14F-4D97-AF65-F5344CB8AC3E}">
        <p14:creationId xmlns:p14="http://schemas.microsoft.com/office/powerpoint/2010/main" val="729529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eaLnBrk="1" hangingPunct="1">
              <a:defRPr/>
            </a:pPr>
            <a:r>
              <a:rPr lang="en-US"/>
              <a:t>Accounting for Racial Differences</a:t>
            </a:r>
          </a:p>
        </p:txBody>
      </p:sp>
      <p:pic>
        <p:nvPicPr>
          <p:cNvPr id="481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613" y="1716088"/>
            <a:ext cx="721518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3EF44E-CA53-4C36-88C8-A09FDE102158}" type="slidenum">
              <a:rPr lang="en-US" altLang="en-US">
                <a:solidFill>
                  <a:srgbClr val="3F3F3F"/>
                </a:solidFill>
              </a:rPr>
              <a:pPr/>
              <a:t>81</a:t>
            </a:fld>
            <a:endParaRPr lang="en-US" altLang="en-US">
              <a:solidFill>
                <a:srgbClr val="3F3F3F"/>
              </a:solidFill>
            </a:endParaRPr>
          </a:p>
        </p:txBody>
      </p:sp>
    </p:spTree>
    <p:extLst>
      <p:ext uri="{BB962C8B-B14F-4D97-AF65-F5344CB8AC3E}">
        <p14:creationId xmlns:p14="http://schemas.microsoft.com/office/powerpoint/2010/main" val="28456342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t>Interpretation</a:t>
            </a:r>
          </a:p>
        </p:txBody>
      </p:sp>
      <p:sp>
        <p:nvSpPr>
          <p:cNvPr id="49155" name="Rectangle 3"/>
          <p:cNvSpPr>
            <a:spLocks noGrp="1" noChangeArrowheads="1"/>
          </p:cNvSpPr>
          <p:nvPr>
            <p:ph type="body" idx="1"/>
          </p:nvPr>
        </p:nvSpPr>
        <p:spPr>
          <a:xfrm>
            <a:off x="203200" y="1790700"/>
            <a:ext cx="8694738" cy="4754563"/>
          </a:xfrm>
        </p:spPr>
        <p:txBody>
          <a:bodyPr/>
          <a:lstStyle/>
          <a:p>
            <a:pPr eaLnBrk="1" hangingPunct="1"/>
            <a:r>
              <a:rPr lang="en-US" altLang="en-US" sz="2800"/>
              <a:t>Racial disparity almost completely disappears after adjustment for SES. </a:t>
            </a:r>
          </a:p>
          <a:p>
            <a:pPr eaLnBrk="1" hangingPunct="1"/>
            <a:r>
              <a:rPr lang="en-US" altLang="en-US" sz="2800"/>
              <a:t>Just southern birth and wealth are quite powerful.</a:t>
            </a:r>
          </a:p>
          <a:p>
            <a:pPr eaLnBrk="1" hangingPunct="1"/>
            <a:r>
              <a:rPr lang="en-US" altLang="en-US" sz="2800"/>
              <a:t>Adjusting for rough SES measures (e.g. 3 levels of education) does not render race coefficient non-significant.</a:t>
            </a:r>
          </a:p>
          <a:p>
            <a:pPr eaLnBrk="1" hangingPunct="1"/>
            <a:r>
              <a:rPr lang="en-US" altLang="en-US" sz="2800"/>
              <a:t>Conclusion that racial disparities “not accounted for by SES” obviously unjustified.</a:t>
            </a:r>
          </a:p>
          <a:p>
            <a:pPr eaLnBrk="1" hangingPunct="1"/>
            <a:r>
              <a:rPr lang="en-US" altLang="en-US" sz="2800"/>
              <a:t>BUT, these models entail a serious potential bias due to adjusting for mediators.</a:t>
            </a:r>
          </a:p>
          <a:p>
            <a:pPr eaLnBrk="1" hangingPunct="1"/>
            <a:endParaRPr lang="en-US" altLang="en-US" sz="2400"/>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D8B02E-105E-4FD3-BB5C-BEE819597BF2}" type="slidenum">
              <a:rPr lang="en-US" altLang="en-US">
                <a:solidFill>
                  <a:srgbClr val="3F3F3F"/>
                </a:solidFill>
              </a:rPr>
              <a:pPr/>
              <a:t>82</a:t>
            </a:fld>
            <a:endParaRPr lang="en-US" altLang="en-US">
              <a:solidFill>
                <a:srgbClr val="3F3F3F"/>
              </a:solidFill>
            </a:endParaRPr>
          </a:p>
        </p:txBody>
      </p:sp>
    </p:spTree>
    <p:extLst>
      <p:ext uri="{BB962C8B-B14F-4D97-AF65-F5344CB8AC3E}">
        <p14:creationId xmlns:p14="http://schemas.microsoft.com/office/powerpoint/2010/main" val="1580758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C74029-D911-405C-84C8-14FDAB51587C}" type="slidenum">
              <a:rPr lang="en-US" altLang="en-US" sz="1500">
                <a:latin typeface="Times New Roman" pitchFamily="18" charset="0"/>
              </a:rPr>
              <a:pPr/>
              <a:t>83</a:t>
            </a:fld>
            <a:endParaRPr lang="en-US" altLang="en-US" sz="1500">
              <a:latin typeface="Times New Roman" pitchFamily="18" charset="0"/>
            </a:endParaRPr>
          </a:p>
        </p:txBody>
      </p:sp>
      <p:sp>
        <p:nvSpPr>
          <p:cNvPr id="26627" name="Rectangle 2"/>
          <p:cNvSpPr>
            <a:spLocks noGrp="1" noChangeArrowheads="1"/>
          </p:cNvSpPr>
          <p:nvPr>
            <p:ph type="title"/>
          </p:nvPr>
        </p:nvSpPr>
        <p:spPr/>
        <p:txBody>
          <a:bodyPr/>
          <a:lstStyle/>
          <a:p>
            <a:pPr>
              <a:defRPr/>
            </a:pPr>
            <a:r>
              <a:rPr lang="en-US" altLang="en-US" sz="3800"/>
              <a:t>Time Frame: Part of Concept Definition</a:t>
            </a:r>
          </a:p>
        </p:txBody>
      </p:sp>
      <p:sp>
        <p:nvSpPr>
          <p:cNvPr id="65540" name="Rectangle 3"/>
          <p:cNvSpPr>
            <a:spLocks noGrp="1" noChangeArrowheads="1"/>
          </p:cNvSpPr>
          <p:nvPr>
            <p:ph type="body" sz="half" idx="1"/>
          </p:nvPr>
        </p:nvSpPr>
        <p:spPr>
          <a:xfrm>
            <a:off x="304800" y="1828800"/>
            <a:ext cx="2895600" cy="4191000"/>
          </a:xfrm>
        </p:spPr>
        <p:txBody>
          <a:bodyPr/>
          <a:lstStyle/>
          <a:p>
            <a:pPr>
              <a:lnSpc>
                <a:spcPct val="60000"/>
              </a:lnSpc>
              <a:spcAft>
                <a:spcPct val="30000"/>
              </a:spcAft>
            </a:pPr>
            <a:r>
              <a:rPr lang="en-US" altLang="en-US" sz="3000"/>
              <a:t>Past:</a:t>
            </a:r>
          </a:p>
          <a:p>
            <a:pPr>
              <a:lnSpc>
                <a:spcPct val="60000"/>
              </a:lnSpc>
              <a:spcAft>
                <a:spcPct val="30000"/>
              </a:spcAft>
            </a:pPr>
            <a:endParaRPr lang="en-US" altLang="en-US" sz="3000"/>
          </a:p>
          <a:p>
            <a:pPr>
              <a:lnSpc>
                <a:spcPct val="60000"/>
              </a:lnSpc>
              <a:spcAft>
                <a:spcPct val="30000"/>
              </a:spcAft>
            </a:pPr>
            <a:endParaRPr lang="en-US" altLang="en-US" sz="3000"/>
          </a:p>
          <a:p>
            <a:pPr>
              <a:lnSpc>
                <a:spcPct val="60000"/>
              </a:lnSpc>
              <a:spcAft>
                <a:spcPct val="30000"/>
              </a:spcAft>
            </a:pPr>
            <a:endParaRPr lang="en-US" altLang="en-US" sz="3000"/>
          </a:p>
          <a:p>
            <a:pPr>
              <a:lnSpc>
                <a:spcPct val="60000"/>
              </a:lnSpc>
              <a:spcAft>
                <a:spcPct val="30000"/>
              </a:spcAft>
            </a:pPr>
            <a:r>
              <a:rPr lang="en-US" altLang="en-US" sz="3000"/>
              <a:t>Present:</a:t>
            </a:r>
          </a:p>
          <a:p>
            <a:pPr>
              <a:lnSpc>
                <a:spcPct val="60000"/>
              </a:lnSpc>
              <a:spcAft>
                <a:spcPct val="30000"/>
              </a:spcAft>
            </a:pPr>
            <a:endParaRPr lang="en-US" altLang="en-US" sz="3000"/>
          </a:p>
          <a:p>
            <a:pPr>
              <a:lnSpc>
                <a:spcPct val="60000"/>
              </a:lnSpc>
              <a:spcAft>
                <a:spcPct val="30000"/>
              </a:spcAft>
            </a:pPr>
            <a:r>
              <a:rPr lang="en-US" altLang="en-US" sz="3000"/>
              <a:t>No time frame:</a:t>
            </a:r>
          </a:p>
          <a:p>
            <a:pPr>
              <a:lnSpc>
                <a:spcPct val="90000"/>
              </a:lnSpc>
              <a:spcAft>
                <a:spcPct val="20000"/>
              </a:spcAft>
            </a:pPr>
            <a:endParaRPr lang="en-US" altLang="en-US" sz="3000"/>
          </a:p>
        </p:txBody>
      </p:sp>
      <p:sp>
        <p:nvSpPr>
          <p:cNvPr id="65541" name="Rectangle 4"/>
          <p:cNvSpPr>
            <a:spLocks noGrp="1" noChangeArrowheads="1"/>
          </p:cNvSpPr>
          <p:nvPr>
            <p:ph type="body" sz="half" idx="2"/>
          </p:nvPr>
        </p:nvSpPr>
        <p:spPr>
          <a:xfrm>
            <a:off x="3505200" y="1828800"/>
            <a:ext cx="5334000" cy="3886200"/>
          </a:xfrm>
        </p:spPr>
        <p:txBody>
          <a:bodyPr/>
          <a:lstStyle/>
          <a:p>
            <a:pPr>
              <a:lnSpc>
                <a:spcPct val="60000"/>
              </a:lnSpc>
              <a:spcAft>
                <a:spcPct val="30000"/>
              </a:spcAft>
              <a:buFont typeface="Wingdings" pitchFamily="2" charset="2"/>
              <a:buNone/>
            </a:pPr>
            <a:r>
              <a:rPr lang="en-US" altLang="en-US" sz="3000"/>
              <a:t>Average experience over some</a:t>
            </a:r>
          </a:p>
          <a:p>
            <a:pPr>
              <a:lnSpc>
                <a:spcPct val="60000"/>
              </a:lnSpc>
              <a:spcAft>
                <a:spcPct val="30000"/>
              </a:spcAft>
              <a:buFont typeface="Wingdings" pitchFamily="2" charset="2"/>
              <a:buNone/>
            </a:pPr>
            <a:r>
              <a:rPr lang="en-US" altLang="en-US" sz="3000"/>
              <a:t> previous time period (6 months, </a:t>
            </a:r>
          </a:p>
          <a:p>
            <a:pPr>
              <a:lnSpc>
                <a:spcPct val="60000"/>
              </a:lnSpc>
              <a:spcAft>
                <a:spcPct val="30000"/>
              </a:spcAft>
              <a:buFont typeface="Wingdings" pitchFamily="2" charset="2"/>
              <a:buNone/>
            </a:pPr>
            <a:r>
              <a:rPr lang="en-US" altLang="en-US" sz="3000"/>
              <a:t>3 months, 4 weeks, etc)</a:t>
            </a:r>
          </a:p>
          <a:p>
            <a:pPr>
              <a:lnSpc>
                <a:spcPct val="60000"/>
              </a:lnSpc>
              <a:spcAft>
                <a:spcPct val="30000"/>
              </a:spcAft>
              <a:buFont typeface="Wingdings" pitchFamily="2" charset="2"/>
              <a:buNone/>
            </a:pPr>
            <a:endParaRPr lang="en-US" altLang="en-US" sz="3000"/>
          </a:p>
          <a:p>
            <a:pPr>
              <a:lnSpc>
                <a:spcPct val="60000"/>
              </a:lnSpc>
              <a:spcAft>
                <a:spcPct val="30000"/>
              </a:spcAft>
              <a:buFont typeface="Wingdings" pitchFamily="2" charset="2"/>
              <a:buNone/>
            </a:pPr>
            <a:r>
              <a:rPr lang="en-US" altLang="en-US" sz="3000"/>
              <a:t>Current status -  today, in general</a:t>
            </a:r>
          </a:p>
          <a:p>
            <a:pPr>
              <a:lnSpc>
                <a:spcPct val="60000"/>
              </a:lnSpc>
              <a:spcAft>
                <a:spcPct val="30000"/>
              </a:spcAft>
              <a:buFont typeface="Wingdings" pitchFamily="2" charset="2"/>
              <a:buNone/>
            </a:pPr>
            <a:endParaRPr lang="en-US" altLang="en-US" sz="3000"/>
          </a:p>
          <a:p>
            <a:pPr>
              <a:lnSpc>
                <a:spcPct val="60000"/>
              </a:lnSpc>
              <a:spcAft>
                <a:spcPct val="30000"/>
              </a:spcAft>
              <a:buFont typeface="Wingdings" pitchFamily="2" charset="2"/>
              <a:buNone/>
            </a:pPr>
            <a:r>
              <a:rPr lang="en-US" altLang="en-US" sz="3000"/>
              <a:t>Time frame not specified </a:t>
            </a:r>
          </a:p>
        </p:txBody>
      </p:sp>
    </p:spTree>
    <p:extLst>
      <p:ext uri="{BB962C8B-B14F-4D97-AF65-F5344CB8AC3E}">
        <p14:creationId xmlns:p14="http://schemas.microsoft.com/office/powerpoint/2010/main" val="8708055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1FAC90-835F-4E4C-98B2-C49873F0B6D7}" type="slidenum">
              <a:rPr lang="en-US" altLang="en-US" sz="1500">
                <a:latin typeface="Times New Roman" pitchFamily="18" charset="0"/>
              </a:rPr>
              <a:pPr/>
              <a:t>84</a:t>
            </a:fld>
            <a:endParaRPr lang="en-US" altLang="en-US" sz="1500">
              <a:latin typeface="Times New Roman" pitchFamily="18" charset="0"/>
            </a:endParaRPr>
          </a:p>
        </p:txBody>
      </p:sp>
      <p:sp>
        <p:nvSpPr>
          <p:cNvPr id="27651" name="Rectangle 2"/>
          <p:cNvSpPr>
            <a:spLocks noGrp="1" noChangeArrowheads="1"/>
          </p:cNvSpPr>
          <p:nvPr>
            <p:ph type="title"/>
          </p:nvPr>
        </p:nvSpPr>
        <p:spPr>
          <a:xfrm>
            <a:off x="381000" y="266700"/>
            <a:ext cx="8001000" cy="1104900"/>
          </a:xfrm>
        </p:spPr>
        <p:txBody>
          <a:bodyPr>
            <a:normAutofit fontScale="90000"/>
          </a:bodyPr>
          <a:lstStyle/>
          <a:p>
            <a:pPr>
              <a:defRPr/>
            </a:pPr>
            <a:r>
              <a:rPr lang="en-US" altLang="en-US" sz="3400"/>
              <a:t>Response Scale Choices: “Vague, Imprecise Quantifiers”</a:t>
            </a:r>
          </a:p>
        </p:txBody>
      </p:sp>
      <p:sp>
        <p:nvSpPr>
          <p:cNvPr id="66564" name="Rectangle 3"/>
          <p:cNvSpPr>
            <a:spLocks noGrp="1" noChangeArrowheads="1"/>
          </p:cNvSpPr>
          <p:nvPr>
            <p:ph type="body" idx="1"/>
          </p:nvPr>
        </p:nvSpPr>
        <p:spPr>
          <a:xfrm>
            <a:off x="381000" y="1676400"/>
            <a:ext cx="8382000" cy="3581400"/>
          </a:xfrm>
        </p:spPr>
        <p:txBody>
          <a:bodyPr/>
          <a:lstStyle/>
          <a:p>
            <a:pPr>
              <a:lnSpc>
                <a:spcPct val="90000"/>
              </a:lnSpc>
            </a:pPr>
            <a:r>
              <a:rPr lang="en-US" altLang="en-US"/>
              <a:t>How often?</a:t>
            </a:r>
          </a:p>
          <a:p>
            <a:pPr lvl="1">
              <a:lnSpc>
                <a:spcPct val="90000"/>
              </a:lnSpc>
            </a:pPr>
            <a:r>
              <a:rPr lang="en-US" altLang="en-US"/>
              <a:t>Very often, pretty often, not too often</a:t>
            </a:r>
          </a:p>
          <a:p>
            <a:pPr lvl="1">
              <a:lnSpc>
                <a:spcPct val="90000"/>
              </a:lnSpc>
            </a:pPr>
            <a:r>
              <a:rPr lang="en-US" altLang="en-US"/>
              <a:t>Sometimes, often, never</a:t>
            </a:r>
          </a:p>
          <a:p>
            <a:pPr>
              <a:lnSpc>
                <a:spcPct val="90000"/>
              </a:lnSpc>
            </a:pPr>
            <a:r>
              <a:rPr lang="en-US" altLang="en-US"/>
              <a:t>How much?</a:t>
            </a:r>
          </a:p>
          <a:p>
            <a:pPr lvl="1">
              <a:lnSpc>
                <a:spcPct val="90000"/>
              </a:lnSpc>
            </a:pPr>
            <a:r>
              <a:rPr lang="en-US" altLang="en-US"/>
              <a:t>Too little, about right, too much</a:t>
            </a:r>
          </a:p>
          <a:p>
            <a:pPr lvl="1">
              <a:lnSpc>
                <a:spcPct val="90000"/>
              </a:lnSpc>
            </a:pPr>
            <a:r>
              <a:rPr lang="en-US" altLang="en-US"/>
              <a:t>Below average, average, above average</a:t>
            </a:r>
          </a:p>
        </p:txBody>
      </p:sp>
      <p:sp>
        <p:nvSpPr>
          <p:cNvPr id="66565" name="Text Box 4"/>
          <p:cNvSpPr txBox="1">
            <a:spLocks noChangeArrowheads="1"/>
          </p:cNvSpPr>
          <p:nvPr/>
        </p:nvSpPr>
        <p:spPr bwMode="auto">
          <a:xfrm>
            <a:off x="2667000" y="5410200"/>
            <a:ext cx="598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200">
                <a:latin typeface="Times New Roman" pitchFamily="18" charset="0"/>
              </a:rPr>
              <a:t>Bradburn NM. </a:t>
            </a:r>
            <a:r>
              <a:rPr lang="en-US" altLang="en-US" sz="2200" i="1">
                <a:latin typeface="Times New Roman" pitchFamily="18" charset="0"/>
              </a:rPr>
              <a:t>Public Opinion Quart </a:t>
            </a:r>
            <a:r>
              <a:rPr lang="en-US" altLang="en-US" sz="2200">
                <a:latin typeface="Times New Roman" pitchFamily="18" charset="0"/>
              </a:rPr>
              <a:t>1979, 92-101</a:t>
            </a:r>
            <a:r>
              <a:rPr lang="en-US" altLang="en-US" sz="2400">
                <a:latin typeface="Times New Roman" pitchFamily="18" charset="0"/>
              </a:rPr>
              <a:t>.</a:t>
            </a:r>
          </a:p>
        </p:txBody>
      </p:sp>
    </p:spTree>
    <p:extLst>
      <p:ext uri="{BB962C8B-B14F-4D97-AF65-F5344CB8AC3E}">
        <p14:creationId xmlns:p14="http://schemas.microsoft.com/office/powerpoint/2010/main" val="2900358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BFFF66-32DE-482C-BFD4-1C2930BEF074}" type="slidenum">
              <a:rPr lang="en-US" altLang="en-US" sz="1500">
                <a:latin typeface="Times New Roman" pitchFamily="18" charset="0"/>
              </a:rPr>
              <a:pPr/>
              <a:t>85</a:t>
            </a:fld>
            <a:endParaRPr lang="en-US" altLang="en-US" sz="1500">
              <a:latin typeface="Times New Roman" pitchFamily="18" charset="0"/>
            </a:endParaRPr>
          </a:p>
        </p:txBody>
      </p:sp>
      <p:sp>
        <p:nvSpPr>
          <p:cNvPr id="28675" name="Rectangle 2"/>
          <p:cNvSpPr>
            <a:spLocks noGrp="1" noChangeArrowheads="1"/>
          </p:cNvSpPr>
          <p:nvPr>
            <p:ph type="title"/>
          </p:nvPr>
        </p:nvSpPr>
        <p:spPr/>
        <p:txBody>
          <a:bodyPr/>
          <a:lstStyle/>
          <a:p>
            <a:pPr>
              <a:defRPr/>
            </a:pPr>
            <a:r>
              <a:rPr lang="en-US" altLang="en-US"/>
              <a:t>Example of Vague Quantifier</a:t>
            </a:r>
          </a:p>
        </p:txBody>
      </p:sp>
      <p:sp>
        <p:nvSpPr>
          <p:cNvPr id="67588" name="Rectangle 3"/>
          <p:cNvSpPr>
            <a:spLocks noGrp="1" noChangeArrowheads="1"/>
          </p:cNvSpPr>
          <p:nvPr>
            <p:ph type="body" idx="1"/>
          </p:nvPr>
        </p:nvSpPr>
        <p:spPr/>
        <p:txBody>
          <a:bodyPr/>
          <a:lstStyle/>
          <a:p>
            <a:pPr>
              <a:lnSpc>
                <a:spcPct val="90000"/>
              </a:lnSpc>
              <a:buFont typeface="Wingdings" pitchFamily="2" charset="2"/>
              <a:buNone/>
            </a:pPr>
            <a:r>
              <a:rPr lang="en-US" altLang="en-US"/>
              <a:t>   For people speaking a language other than   English at home:</a:t>
            </a:r>
          </a:p>
          <a:p>
            <a:pPr>
              <a:lnSpc>
                <a:spcPct val="90000"/>
              </a:lnSpc>
            </a:pPr>
            <a:endParaRPr lang="en-US" altLang="en-US"/>
          </a:p>
          <a:p>
            <a:pPr>
              <a:lnSpc>
                <a:spcPct val="90000"/>
              </a:lnSpc>
            </a:pPr>
            <a:r>
              <a:rPr lang="en-US" altLang="en-US"/>
              <a:t>How well does this person speak English?</a:t>
            </a:r>
          </a:p>
          <a:p>
            <a:pPr lvl="1">
              <a:lnSpc>
                <a:spcPct val="90000"/>
              </a:lnSpc>
            </a:pPr>
            <a:r>
              <a:rPr lang="en-US" altLang="en-US"/>
              <a:t>Very well</a:t>
            </a:r>
          </a:p>
          <a:p>
            <a:pPr lvl="1">
              <a:lnSpc>
                <a:spcPct val="90000"/>
              </a:lnSpc>
            </a:pPr>
            <a:r>
              <a:rPr lang="en-US" altLang="en-US"/>
              <a:t>Well</a:t>
            </a:r>
          </a:p>
          <a:p>
            <a:pPr lvl="1">
              <a:lnSpc>
                <a:spcPct val="90000"/>
              </a:lnSpc>
            </a:pPr>
            <a:r>
              <a:rPr lang="en-US" altLang="en-US"/>
              <a:t>Not well</a:t>
            </a:r>
          </a:p>
          <a:p>
            <a:pPr lvl="1">
              <a:lnSpc>
                <a:spcPct val="90000"/>
              </a:lnSpc>
            </a:pPr>
            <a:r>
              <a:rPr lang="en-US" altLang="en-US"/>
              <a:t>Not at all</a:t>
            </a:r>
          </a:p>
        </p:txBody>
      </p:sp>
    </p:spTree>
    <p:extLst>
      <p:ext uri="{BB962C8B-B14F-4D97-AF65-F5344CB8AC3E}">
        <p14:creationId xmlns:p14="http://schemas.microsoft.com/office/powerpoint/2010/main" val="1176011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E70857-FD69-459C-B54C-CDB9CE4435B3}" type="slidenum">
              <a:rPr lang="en-US" altLang="en-US" sz="1500">
                <a:latin typeface="Times New Roman" pitchFamily="18" charset="0"/>
              </a:rPr>
              <a:pPr/>
              <a:t>86</a:t>
            </a:fld>
            <a:endParaRPr lang="en-US" altLang="en-US" sz="1500">
              <a:latin typeface="Times New Roman" pitchFamily="18" charset="0"/>
            </a:endParaRPr>
          </a:p>
        </p:txBody>
      </p:sp>
      <p:sp>
        <p:nvSpPr>
          <p:cNvPr id="29699" name="Rectangle 2"/>
          <p:cNvSpPr>
            <a:spLocks noGrp="1" noChangeArrowheads="1"/>
          </p:cNvSpPr>
          <p:nvPr>
            <p:ph type="title"/>
          </p:nvPr>
        </p:nvSpPr>
        <p:spPr/>
        <p:txBody>
          <a:bodyPr/>
          <a:lstStyle/>
          <a:p>
            <a:pPr>
              <a:defRPr/>
            </a:pPr>
            <a:r>
              <a:rPr lang="en-US" altLang="en-US" dirty="0"/>
              <a:t>Example of Vague Quantifier</a:t>
            </a:r>
          </a:p>
        </p:txBody>
      </p:sp>
      <p:sp>
        <p:nvSpPr>
          <p:cNvPr id="68612" name="Rectangle 3"/>
          <p:cNvSpPr>
            <a:spLocks noGrp="1" noChangeArrowheads="1"/>
          </p:cNvSpPr>
          <p:nvPr>
            <p:ph type="body" idx="1"/>
          </p:nvPr>
        </p:nvSpPr>
        <p:spPr/>
        <p:txBody>
          <a:bodyPr/>
          <a:lstStyle/>
          <a:p>
            <a:pPr>
              <a:lnSpc>
                <a:spcPct val="90000"/>
              </a:lnSpc>
              <a:buFont typeface="Wingdings" pitchFamily="2" charset="2"/>
              <a:buNone/>
            </a:pPr>
            <a:r>
              <a:rPr lang="en-US" altLang="en-US"/>
              <a:t>   For people speaking a language other than English at home:</a:t>
            </a:r>
          </a:p>
          <a:p>
            <a:pPr>
              <a:lnSpc>
                <a:spcPct val="90000"/>
              </a:lnSpc>
            </a:pPr>
            <a:endParaRPr lang="en-US" altLang="en-US"/>
          </a:p>
          <a:p>
            <a:pPr>
              <a:lnSpc>
                <a:spcPct val="90000"/>
              </a:lnSpc>
            </a:pPr>
            <a:r>
              <a:rPr lang="en-US" altLang="en-US"/>
              <a:t>How well does this person speak English?</a:t>
            </a:r>
          </a:p>
          <a:p>
            <a:pPr lvl="1">
              <a:lnSpc>
                <a:spcPct val="90000"/>
              </a:lnSpc>
            </a:pPr>
            <a:r>
              <a:rPr lang="en-US" altLang="en-US"/>
              <a:t>Very well</a:t>
            </a:r>
          </a:p>
          <a:p>
            <a:pPr lvl="1">
              <a:lnSpc>
                <a:spcPct val="90000"/>
              </a:lnSpc>
            </a:pPr>
            <a:r>
              <a:rPr lang="en-US" altLang="en-US"/>
              <a:t>Well</a:t>
            </a:r>
          </a:p>
          <a:p>
            <a:pPr lvl="1">
              <a:lnSpc>
                <a:spcPct val="90000"/>
              </a:lnSpc>
            </a:pPr>
            <a:r>
              <a:rPr lang="en-US" altLang="en-US"/>
              <a:t>Not well</a:t>
            </a:r>
          </a:p>
          <a:p>
            <a:pPr lvl="1">
              <a:lnSpc>
                <a:spcPct val="90000"/>
              </a:lnSpc>
            </a:pPr>
            <a:r>
              <a:rPr lang="en-US" altLang="en-US"/>
              <a:t>Not at all</a:t>
            </a:r>
          </a:p>
        </p:txBody>
      </p:sp>
      <p:sp>
        <p:nvSpPr>
          <p:cNvPr id="68613" name="Text Box 4"/>
          <p:cNvSpPr txBox="1">
            <a:spLocks noChangeArrowheads="1"/>
          </p:cNvSpPr>
          <p:nvPr/>
        </p:nvSpPr>
        <p:spPr bwMode="auto">
          <a:xfrm>
            <a:off x="4013200" y="4321175"/>
            <a:ext cx="3109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a:solidFill>
                  <a:schemeClr val="tx2"/>
                </a:solidFill>
                <a:latin typeface="Times New Roman" pitchFamily="18" charset="0"/>
              </a:rPr>
              <a:t>U.S. Census 2000</a:t>
            </a:r>
            <a:r>
              <a:rPr lang="en-US" altLang="en-US" sz="3200">
                <a:latin typeface="Times New Roman" pitchFamily="18" charset="0"/>
              </a:rPr>
              <a:t>!</a:t>
            </a:r>
          </a:p>
        </p:txBody>
      </p:sp>
      <p:sp>
        <p:nvSpPr>
          <p:cNvPr id="68614" name="Text Box 5"/>
          <p:cNvSpPr txBox="1">
            <a:spLocks noChangeArrowheads="1"/>
          </p:cNvSpPr>
          <p:nvPr/>
        </p:nvSpPr>
        <p:spPr bwMode="auto">
          <a:xfrm>
            <a:off x="1271588" y="5867400"/>
            <a:ext cx="623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accent2"/>
              </a:buClr>
              <a:buSzPct val="75000"/>
              <a:buFont typeface="Wingdings" pitchFamily="2" charset="2"/>
              <a:buNone/>
            </a:pPr>
            <a:r>
              <a:rPr lang="en-US" altLang="en-US" sz="2400">
                <a:latin typeface="Times New Roman" pitchFamily="18" charset="0"/>
                <a:hlinkClick r:id="rId2"/>
              </a:rPr>
              <a:t>http://www.census.gov/dmd/www/pdf/07f_or.pdf</a:t>
            </a:r>
            <a:endParaRPr lang="en-US" altLang="en-US" sz="2400">
              <a:latin typeface="Times New Roman" pitchFamily="18" charset="0"/>
            </a:endParaRPr>
          </a:p>
          <a:p>
            <a:endParaRPr lang="en-US" altLang="en-US" sz="2400">
              <a:latin typeface="Times New Roman" pitchFamily="18" charset="0"/>
            </a:endParaRPr>
          </a:p>
        </p:txBody>
      </p:sp>
    </p:spTree>
    <p:extLst>
      <p:ext uri="{BB962C8B-B14F-4D97-AF65-F5344CB8AC3E}">
        <p14:creationId xmlns:p14="http://schemas.microsoft.com/office/powerpoint/2010/main" val="342385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normAutofit fontScale="90000"/>
          </a:bodyPr>
          <a:lstStyle/>
          <a:p>
            <a:pPr>
              <a:defRPr/>
            </a:pPr>
            <a:r>
              <a:rPr lang="en-US" dirty="0"/>
              <a:t>Measurement Issues in Health Disparities and Social Epidemiology</a:t>
            </a:r>
          </a:p>
        </p:txBody>
      </p:sp>
      <p:sp>
        <p:nvSpPr>
          <p:cNvPr id="9219" name="Content Placeholder 2"/>
          <p:cNvSpPr>
            <a:spLocks noGrp="1"/>
          </p:cNvSpPr>
          <p:nvPr>
            <p:ph idx="1"/>
          </p:nvPr>
        </p:nvSpPr>
        <p:spPr/>
        <p:txBody>
          <a:bodyPr/>
          <a:lstStyle/>
          <a:p>
            <a:r>
              <a:rPr lang="en-US" altLang="en-US" sz="2800" dirty="0"/>
              <a:t>How do you measure disparities?</a:t>
            </a:r>
          </a:p>
          <a:p>
            <a:pPr marL="914400" lvl="1" indent="-457200">
              <a:buFont typeface="Corbel" pitchFamily="34" charset="0"/>
              <a:buAutoNum type="arabicPeriod"/>
            </a:pPr>
            <a:r>
              <a:rPr lang="en-US" altLang="en-US" sz="2400" dirty="0"/>
              <a:t>Defining comparison groups</a:t>
            </a:r>
          </a:p>
          <a:p>
            <a:pPr marL="914400" lvl="1" indent="-457200">
              <a:buFont typeface="Corbel" pitchFamily="34" charset="0"/>
              <a:buAutoNum type="arabicPeriod"/>
            </a:pPr>
            <a:r>
              <a:rPr lang="en-US" altLang="en-US" sz="2400" dirty="0">
                <a:solidFill>
                  <a:srgbClr val="FF0000"/>
                </a:solidFill>
              </a:rPr>
              <a:t>Choosing the measure for a dimension of disparity</a:t>
            </a:r>
          </a:p>
          <a:p>
            <a:pPr marL="914400" lvl="1" indent="-457200">
              <a:buFont typeface="Corbel" pitchFamily="34" charset="0"/>
              <a:buAutoNum type="arabicPeriod"/>
            </a:pPr>
            <a:r>
              <a:rPr lang="en-US" altLang="en-US" sz="2400" dirty="0"/>
              <a:t>Choosing the way to compare outcomes</a:t>
            </a:r>
          </a:p>
          <a:p>
            <a:pPr marL="914400" lvl="1" indent="-457200">
              <a:buFont typeface="Corbel" pitchFamily="34" charset="0"/>
              <a:buAutoNum type="arabicPeriod"/>
            </a:pPr>
            <a:r>
              <a:rPr lang="en-US" altLang="en-US" sz="2400" dirty="0"/>
              <a:t>How the outcome influences your choices</a:t>
            </a:r>
          </a:p>
          <a:p>
            <a:r>
              <a:rPr lang="en-US" altLang="en-US" sz="2800" dirty="0"/>
              <a:t>What is the role of measurement in explaining disparities and how do insufficient measures compromise this?</a:t>
            </a:r>
          </a:p>
          <a:p>
            <a:r>
              <a:rPr lang="en-US" altLang="en-US" sz="2800" dirty="0"/>
              <a:t>Challenges in measuring social constructs</a:t>
            </a:r>
          </a:p>
          <a:p>
            <a:r>
              <a:rPr lang="en-US" altLang="en-US" sz="2800" dirty="0"/>
              <a:t>Some basic ideas for measuring latent variables</a:t>
            </a:r>
          </a:p>
          <a:p>
            <a:endParaRPr lang="en-US" altLang="en-US" dirty="0"/>
          </a:p>
          <a:p>
            <a:endParaRPr lang="en-US" altLang="en-US" dirty="0"/>
          </a:p>
        </p:txBody>
      </p:sp>
    </p:spTree>
    <p:extLst>
      <p:ext uri="{BB962C8B-B14F-4D97-AF65-F5344CB8AC3E}">
        <p14:creationId xmlns:p14="http://schemas.microsoft.com/office/powerpoint/2010/main" val="1539739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4118</TotalTime>
  <Words>6563</Words>
  <Application>Microsoft Office PowerPoint</Application>
  <PresentationFormat>On-screen Show (4:3)</PresentationFormat>
  <Paragraphs>954</Paragraphs>
  <Slides>86</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Module</vt:lpstr>
      <vt:lpstr>Chart</vt:lpstr>
      <vt:lpstr>Epi222: Measurement, an Abbreviated Lecture </vt:lpstr>
      <vt:lpstr>Measurement Issues in Health Disparities and Social Epidemiology</vt:lpstr>
      <vt:lpstr>Measurement Issues in Health Disparities and Social Epidemiology</vt:lpstr>
      <vt:lpstr>Measuring Disparities</vt:lpstr>
      <vt:lpstr>Measuring Disparities: Choosing a Comparison Group</vt:lpstr>
      <vt:lpstr>Measuring Disparities : Choosing a Comparison Group</vt:lpstr>
      <vt:lpstr>Measuring Disparities : Choosing a Comparison Group</vt:lpstr>
      <vt:lpstr>Measuring Disparities : Choosing a Comparison Group</vt:lpstr>
      <vt:lpstr>Measurement Issues in Health Disparities and Social Epidemiology</vt:lpstr>
      <vt:lpstr>Measuring Disparities : Defining the Dimension of Inequality</vt:lpstr>
      <vt:lpstr>How do you choose a measure?</vt:lpstr>
      <vt:lpstr>Distinguish between the construct and how you will measure that construct</vt:lpstr>
      <vt:lpstr>SEP vs social class</vt:lpstr>
      <vt:lpstr>Different dimensions of disadvantage are strongly correlated</vt:lpstr>
      <vt:lpstr>Different dimensions of inequality are not perfectly correlated</vt:lpstr>
      <vt:lpstr>Even seemingly simple variables are hard to measure well: education</vt:lpstr>
      <vt:lpstr>Years of Education ≠  Amount of Schooling</vt:lpstr>
      <vt:lpstr>Teacher Salaries</vt:lpstr>
      <vt:lpstr>Measurement Issues in Health Disparities and Social Epidemiology</vt:lpstr>
      <vt:lpstr>Measuring Disparities: Showing a Difference Between Groups</vt:lpstr>
      <vt:lpstr>Measuring Disparities: Relative vs absolute comparisons of the groups? </vt:lpstr>
      <vt:lpstr>Measuring Disparities: Showing a Difference Between Groups</vt:lpstr>
      <vt:lpstr>Measuring Disparities: Showing a Difference Between Groups</vt:lpstr>
      <vt:lpstr>Measuring Trends in Disparities: Relative vs Absolute Measures</vt:lpstr>
      <vt:lpstr>Trends in Infant Mortality</vt:lpstr>
      <vt:lpstr>Trends in Infant Mortality</vt:lpstr>
      <vt:lpstr>Effect Measure Modification: Scale dependence</vt:lpstr>
      <vt:lpstr>Effect Modification vs Interaction</vt:lpstr>
      <vt:lpstr>Absolute vs Relative Changes</vt:lpstr>
      <vt:lpstr>Slope index of inequality</vt:lpstr>
      <vt:lpstr>To calculate the slope index of inequality:</vt:lpstr>
      <vt:lpstr>Applied example: slope index of inequality</vt:lpstr>
      <vt:lpstr>Applied example: slope index of inequality</vt:lpstr>
      <vt:lpstr>Measurement Issues in Health Disparities and Social Epidemiology</vt:lpstr>
      <vt:lpstr>Considerations for outcome measures</vt:lpstr>
      <vt:lpstr>Measurement Issues in Health Disparities and Social Epidemiology</vt:lpstr>
      <vt:lpstr>Inadequate measures can result in:</vt:lpstr>
      <vt:lpstr>What to worry about depends on your question</vt:lpstr>
      <vt:lpstr>Measurement Issues in Health Disparities and Social Epidemiology</vt:lpstr>
      <vt:lpstr>What’s a latent variable?</vt:lpstr>
      <vt:lpstr>What’s a latent variable or latent “construct”?</vt:lpstr>
      <vt:lpstr>Measures of Concepts </vt:lpstr>
      <vt:lpstr>Depicting Latent Variables and Measures</vt:lpstr>
      <vt:lpstr>Depicting Latent Variables and Measures</vt:lpstr>
      <vt:lpstr>Process of Selecting Good Measures for Your Studies </vt:lpstr>
      <vt:lpstr>How good is my measure?</vt:lpstr>
      <vt:lpstr>Defining hard to describe constructs</vt:lpstr>
      <vt:lpstr>Scales vs Indexes (per the Devellis framework)</vt:lpstr>
      <vt:lpstr>Scales vs Indexes=Reflective vs Formative</vt:lpstr>
      <vt:lpstr>Process of Selecting Good Measures for Your Studies </vt:lpstr>
      <vt:lpstr>Locating Potential Measures</vt:lpstr>
      <vt:lpstr>Typical Sequence of Developing New Self-Report Measures</vt:lpstr>
      <vt:lpstr>Things to Pay Attention to in Items</vt:lpstr>
      <vt:lpstr>Distance Between Levels: “In general, how would you rate your health?”</vt:lpstr>
      <vt:lpstr>Distance Between Levels: “In general, how would you rate your health?”</vt:lpstr>
      <vt:lpstr>Pretest in Target Population</vt:lpstr>
      <vt:lpstr>Scales vs Indexes (per the Devellis framework)</vt:lpstr>
      <vt:lpstr>Why repeat basically the same question in different ways?</vt:lpstr>
      <vt:lpstr>Why repeat basically the same question in different ways?</vt:lpstr>
      <vt:lpstr>Adding items reduces measurement error and improves reliability</vt:lpstr>
      <vt:lpstr>Adding items reduces measurement error and improves reliability</vt:lpstr>
      <vt:lpstr>How can I assess reliability?</vt:lpstr>
      <vt:lpstr>How can I assess reliability?</vt:lpstr>
      <vt:lpstr>How can I assess validity?</vt:lpstr>
      <vt:lpstr>Unreliable measures in regressions</vt:lpstr>
      <vt:lpstr>Unreliable measures in regressions</vt:lpstr>
      <vt:lpstr>Conclusion</vt:lpstr>
      <vt:lpstr>Group Activity</vt:lpstr>
      <vt:lpstr>PowerPoint Presentation</vt:lpstr>
      <vt:lpstr>Measurement Outline</vt:lpstr>
      <vt:lpstr>Measurement Outline</vt:lpstr>
      <vt:lpstr>Excess Stroke in Blacks vs Whites</vt:lpstr>
      <vt:lpstr>But how well are social risk factors measured?</vt:lpstr>
      <vt:lpstr>Overlap of Race and Place  for Older Americans</vt:lpstr>
      <vt:lpstr>Research Questions</vt:lpstr>
      <vt:lpstr>Childhood Social Conditions</vt:lpstr>
      <vt:lpstr>Childhood Social Conditions</vt:lpstr>
      <vt:lpstr>Accounting for Racial Differences</vt:lpstr>
      <vt:lpstr>Accounting for Racial Differences</vt:lpstr>
      <vt:lpstr>Accounting for Racial Differences</vt:lpstr>
      <vt:lpstr>Accounting for Racial Differences</vt:lpstr>
      <vt:lpstr>Interpretation</vt:lpstr>
      <vt:lpstr>Time Frame: Part of Concept Definition</vt:lpstr>
      <vt:lpstr>Response Scale Choices: “Vague, Imprecise Quantifiers”</vt:lpstr>
      <vt:lpstr>Example of Vague Quantifier</vt:lpstr>
      <vt:lpstr>Example of Vague Quantifier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Shh 245: How to stay sane through a long analysis</dc:title>
  <dc:creator>MGLYMOUR</dc:creator>
  <cp:lastModifiedBy>Maria Glymour</cp:lastModifiedBy>
  <cp:revision>74</cp:revision>
  <dcterms:created xsi:type="dcterms:W3CDTF">2010-09-12T15:41:50Z</dcterms:created>
  <dcterms:modified xsi:type="dcterms:W3CDTF">2017-02-21T20:49:41Z</dcterms:modified>
</cp:coreProperties>
</file>