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33"/>
  </p:notesMasterIdLst>
  <p:sldIdLst>
    <p:sldId id="256" r:id="rId2"/>
    <p:sldId id="257" r:id="rId3"/>
    <p:sldId id="279" r:id="rId4"/>
    <p:sldId id="282" r:id="rId5"/>
    <p:sldId id="280" r:id="rId6"/>
    <p:sldId id="281" r:id="rId7"/>
    <p:sldId id="283" r:id="rId8"/>
    <p:sldId id="284" r:id="rId9"/>
    <p:sldId id="285" r:id="rId10"/>
    <p:sldId id="286" r:id="rId11"/>
    <p:sldId id="289" r:id="rId12"/>
    <p:sldId id="290" r:id="rId13"/>
    <p:sldId id="292" r:id="rId14"/>
    <p:sldId id="293" r:id="rId15"/>
    <p:sldId id="287" r:id="rId16"/>
    <p:sldId id="291" r:id="rId17"/>
    <p:sldId id="267" r:id="rId18"/>
    <p:sldId id="288" r:id="rId19"/>
    <p:sldId id="268" r:id="rId20"/>
    <p:sldId id="269" r:id="rId21"/>
    <p:sldId id="270" r:id="rId22"/>
    <p:sldId id="271" r:id="rId23"/>
    <p:sldId id="272" r:id="rId24"/>
    <p:sldId id="273" r:id="rId25"/>
    <p:sldId id="274" r:id="rId26"/>
    <p:sldId id="275" r:id="rId27"/>
    <p:sldId id="276" r:id="rId28"/>
    <p:sldId id="277" r:id="rId29"/>
    <p:sldId id="278" r:id="rId30"/>
    <p:sldId id="294" r:id="rId31"/>
    <p:sldId id="259"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7" d="100"/>
          <a:sy n="97" d="100"/>
        </p:scale>
        <p:origin x="-1160"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notesMaster" Target="notesMasters/notesMaster1.xml"/><Relationship Id="rId34" Type="http://schemas.openxmlformats.org/officeDocument/2006/relationships/printerSettings" Target="printerSettings/printerSettings1.bin"/><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heme" Target="theme/theme1.xml"/><Relationship Id="rId3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9ADBFF-5662-3C42-8DBD-C07EC06EF6DA}" type="datetimeFigureOut">
              <a:rPr lang="en-US" smtClean="0"/>
              <a:t>11/19/15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2D2F46-3192-104C-AD75-307CDA42EA2B}" type="slidenum">
              <a:rPr lang="en-US" smtClean="0"/>
              <a:t>‹#›</a:t>
            </a:fld>
            <a:endParaRPr lang="en-US"/>
          </a:p>
        </p:txBody>
      </p:sp>
    </p:spTree>
    <p:extLst>
      <p:ext uri="{BB962C8B-B14F-4D97-AF65-F5344CB8AC3E}">
        <p14:creationId xmlns:p14="http://schemas.microsoft.com/office/powerpoint/2010/main" val="263332657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10"/>
          </p:nvPr>
        </p:nvSpPr>
        <p:spPr/>
        <p:txBody>
          <a:bodyPr/>
          <a:lstStyle/>
          <a:p>
            <a:fld id="{E7C03A1F-537A-4E45-A72C-32F14373906D}" type="slidenum">
              <a:rPr lang="en-US" smtClean="0"/>
              <a:t>17</a:t>
            </a:fld>
            <a:endParaRPr lang="en-US" dirty="0"/>
          </a:p>
        </p:txBody>
      </p:sp>
    </p:spTree>
    <p:extLst>
      <p:ext uri="{BB962C8B-B14F-4D97-AF65-F5344CB8AC3E}">
        <p14:creationId xmlns:p14="http://schemas.microsoft.com/office/powerpoint/2010/main" val="2067886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10"/>
          </p:nvPr>
        </p:nvSpPr>
        <p:spPr/>
        <p:txBody>
          <a:bodyPr/>
          <a:lstStyle/>
          <a:p>
            <a:fld id="{E7C03A1F-537A-4E45-A72C-32F14373906D}" type="slidenum">
              <a:rPr lang="en-US" smtClean="0"/>
              <a:t>21</a:t>
            </a:fld>
            <a:endParaRPr lang="en-US" dirty="0"/>
          </a:p>
        </p:txBody>
      </p:sp>
    </p:spTree>
    <p:extLst>
      <p:ext uri="{BB962C8B-B14F-4D97-AF65-F5344CB8AC3E}">
        <p14:creationId xmlns:p14="http://schemas.microsoft.com/office/powerpoint/2010/main" val="2067886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10"/>
          </p:nvPr>
        </p:nvSpPr>
        <p:spPr/>
        <p:txBody>
          <a:bodyPr/>
          <a:lstStyle/>
          <a:p>
            <a:fld id="{E7C03A1F-537A-4E45-A72C-32F14373906D}" type="slidenum">
              <a:rPr lang="en-US" smtClean="0"/>
              <a:t>22</a:t>
            </a:fld>
            <a:endParaRPr lang="en-US" dirty="0"/>
          </a:p>
        </p:txBody>
      </p:sp>
    </p:spTree>
    <p:extLst>
      <p:ext uri="{BB962C8B-B14F-4D97-AF65-F5344CB8AC3E}">
        <p14:creationId xmlns:p14="http://schemas.microsoft.com/office/powerpoint/2010/main" val="2067886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10"/>
          </p:nvPr>
        </p:nvSpPr>
        <p:spPr/>
        <p:txBody>
          <a:bodyPr/>
          <a:lstStyle/>
          <a:p>
            <a:fld id="{E7C03A1F-537A-4E45-A72C-32F14373906D}" type="slidenum">
              <a:rPr lang="en-US" smtClean="0"/>
              <a:t>29</a:t>
            </a:fld>
            <a:endParaRPr lang="en-US" dirty="0"/>
          </a:p>
        </p:txBody>
      </p:sp>
    </p:spTree>
    <p:extLst>
      <p:ext uri="{BB962C8B-B14F-4D97-AF65-F5344CB8AC3E}">
        <p14:creationId xmlns:p14="http://schemas.microsoft.com/office/powerpoint/2010/main" val="2067886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Thursday, November 19, 15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C057FC-95B6-4D89-AFDA-ABA33EE921E5}" type="datetime2">
              <a:rPr lang="en-US" smtClean="0"/>
              <a:t>Thursday, November 19, 15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Thursday, November 19, 15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Head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53732" y="438912"/>
            <a:ext cx="8089901" cy="563231"/>
          </a:xfrm>
        </p:spPr>
        <p:txBody>
          <a:bodyPr vert="horz" wrap="square" lIns="91440" tIns="45720" rIns="91440" bIns="45720" rtlCol="0" anchor="t" anchorCtr="0">
            <a:spAutoFit/>
          </a:bodyPr>
          <a:lstStyle>
            <a:lvl1pPr>
              <a:defRPr lang="en-US" dirty="0"/>
            </a:lvl1pPr>
          </a:lstStyle>
          <a:p>
            <a:pPr lvl="0"/>
            <a:r>
              <a:rPr lang="en-US" dirty="0" smtClean="0"/>
              <a:t>Slide Title Here</a:t>
            </a:r>
            <a:endParaRPr lang="en-US" dirty="0"/>
          </a:p>
        </p:txBody>
      </p:sp>
      <p:sp>
        <p:nvSpPr>
          <p:cNvPr id="3" name="Content Placeholder 2"/>
          <p:cNvSpPr>
            <a:spLocks noGrp="1"/>
          </p:cNvSpPr>
          <p:nvPr>
            <p:ph idx="1" hasCustomPrompt="1"/>
          </p:nvPr>
        </p:nvSpPr>
        <p:spPr>
          <a:xfrm>
            <a:off x="661375" y="1563752"/>
            <a:ext cx="8325548" cy="4011502"/>
          </a:xfrm>
        </p:spPr>
        <p:txBody>
          <a:bodyPr vert="horz" wrap="square" lIns="91440" tIns="45720" rIns="91440" bIns="4572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dirty="0" smtClean="0"/>
              <a:t>Click to edit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2"/>
          </p:nvPr>
        </p:nvSpPr>
        <p:spPr>
          <a:xfrm>
            <a:off x="6334637" y="6452360"/>
            <a:ext cx="927193" cy="155235"/>
          </a:xfrm>
          <a:prstGeom prst="rect">
            <a:avLst/>
          </a:prstGeom>
        </p:spPr>
        <p:txBody>
          <a:bodyPr vert="horz" wrap="square" lIns="0" tIns="0" rIns="0" bIns="0" rtlCol="0" anchor="b" anchorCtr="0"/>
          <a:lstStyle>
            <a:lvl1pPr algn="l">
              <a:defRPr sz="900" i="0">
                <a:solidFill>
                  <a:schemeClr val="tx1"/>
                </a:solidFill>
                <a:latin typeface="Arial" pitchFamily="34" charset="0"/>
                <a:cs typeface="Arial" pitchFamily="34" charset="0"/>
              </a:defRPr>
            </a:lvl1pPr>
          </a:lstStyle>
          <a:p>
            <a:fld id="{8F6F5B01-31EA-46FA-A31F-D71521F3C0AE}" type="datetime1">
              <a:rPr lang="en-US" smtClean="0"/>
              <a:t>11/19/15</a:t>
            </a:fld>
            <a:endParaRPr lang="en-US" dirty="0"/>
          </a:p>
        </p:txBody>
      </p:sp>
      <p:sp>
        <p:nvSpPr>
          <p:cNvPr id="9" name="Footer Placeholder 5"/>
          <p:cNvSpPr>
            <a:spLocks noGrp="1"/>
          </p:cNvSpPr>
          <p:nvPr>
            <p:ph type="ftr" sz="quarter" idx="3"/>
          </p:nvPr>
        </p:nvSpPr>
        <p:spPr>
          <a:xfrm>
            <a:off x="729161" y="6470128"/>
            <a:ext cx="4310907" cy="137980"/>
          </a:xfrm>
          <a:prstGeom prst="rect">
            <a:avLst/>
          </a:prstGeom>
        </p:spPr>
        <p:txBody>
          <a:bodyPr vert="horz" wrap="square" lIns="0" tIns="0" rIns="0" bIns="0" rtlCol="0" anchor="b" anchorCtr="0"/>
          <a:lstStyle>
            <a:lvl1pPr algn="l">
              <a:defRPr sz="900" i="0">
                <a:solidFill>
                  <a:schemeClr val="tx1"/>
                </a:solidFill>
                <a:latin typeface="Arial" pitchFamily="34" charset="0"/>
                <a:cs typeface="Arial" pitchFamily="34" charset="0"/>
              </a:defRPr>
            </a:lvl1pPr>
          </a:lstStyle>
          <a:p>
            <a:r>
              <a:rPr lang="en-US" smtClean="0"/>
              <a:t>Presentation Title and/or Sub Brand Name Here</a:t>
            </a:r>
            <a:endParaRPr lang="en-US" dirty="0"/>
          </a:p>
        </p:txBody>
      </p:sp>
      <p:sp>
        <p:nvSpPr>
          <p:cNvPr id="10" name="Slide Number Placeholder 6"/>
          <p:cNvSpPr>
            <a:spLocks noGrp="1"/>
          </p:cNvSpPr>
          <p:nvPr>
            <p:ph type="sldNum" sz="quarter" idx="4"/>
          </p:nvPr>
        </p:nvSpPr>
        <p:spPr>
          <a:xfrm>
            <a:off x="358009" y="6453503"/>
            <a:ext cx="246061" cy="155233"/>
          </a:xfrm>
          <a:prstGeom prst="rect">
            <a:avLst/>
          </a:prstGeom>
        </p:spPr>
        <p:txBody>
          <a:bodyPr vert="horz" wrap="square" lIns="0" tIns="0" rIns="0" bIns="0" rtlCol="0" anchor="b" anchorCtr="0"/>
          <a:lstStyle>
            <a:lvl1pPr algn="l">
              <a:defRPr sz="900" i="0">
                <a:solidFill>
                  <a:schemeClr val="tx1"/>
                </a:solidFill>
                <a:latin typeface="Arial" pitchFamily="34" charset="0"/>
                <a:cs typeface="Arial" pitchFamily="34" charset="0"/>
              </a:defRPr>
            </a:lvl1pPr>
          </a:lstStyle>
          <a:p>
            <a:fld id="{7BCC8D0D-EAEC-449D-9161-023DFF90F2E2}" type="slidenum">
              <a:rPr lang="en-US" smtClean="0"/>
              <a:pPr/>
              <a:t>‹#›</a:t>
            </a:fld>
            <a:endParaRPr lang="en-US" dirty="0"/>
          </a:p>
        </p:txBody>
      </p:sp>
    </p:spTree>
    <p:extLst>
      <p:ext uri="{BB962C8B-B14F-4D97-AF65-F5344CB8AC3E}">
        <p14:creationId xmlns:p14="http://schemas.microsoft.com/office/powerpoint/2010/main" val="2062738162"/>
      </p:ext>
    </p:extLst>
  </p:cSld>
  <p:clrMapOvr>
    <a:masterClrMapping/>
  </p:clrMapOvr>
  <p:transition xmlns:p14="http://schemas.microsoft.com/office/powerpoint/2010/mai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96A3A3-94A6-4E5B-AF39-173ACA3E61CC}" type="datetime2">
              <a:rPr lang="en-US" smtClean="0"/>
              <a:t>Thursday, November 19, 15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33D019-A32C-4EAD-B8E6-DBDA699692FD}" type="datetime2">
              <a:rPr lang="en-US" smtClean="0"/>
              <a:t>Thursday, November 19, 15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Thursday, November 19, 15</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Thursday, November 19, 15</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CD4847-11EF-4466-A8AD-85CDB7B49118}" type="datetime2">
              <a:rPr lang="en-US" smtClean="0"/>
              <a:t>Thursday, November 19, 15</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Thursday, November 19, 15</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E976D3-5B7F-4300-ABED-C91F1B2AE209}" type="datetime2">
              <a:rPr lang="en-US" smtClean="0"/>
              <a:t>Thursday, November 19, 15</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DC1E59-17DD-41CE-97CA-624A472382D4}" type="datetime2">
              <a:rPr lang="en-US" smtClean="0"/>
              <a:t>Thursday, November 19, 15</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80CB818-7379-467D-8E76-EF9D9074A26C}" type="datetime2">
              <a:rPr lang="en-US" smtClean="0"/>
              <a:t>Thursday, November 19, 15</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 id="2147483972" r:id="rId12"/>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4.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Multi-State Life Tables</a:t>
            </a:r>
            <a:endParaRPr lang="en-US" dirty="0"/>
          </a:p>
        </p:txBody>
      </p:sp>
      <p:sp>
        <p:nvSpPr>
          <p:cNvPr id="3" name="Subtitle 2"/>
          <p:cNvSpPr>
            <a:spLocks noGrp="1"/>
          </p:cNvSpPr>
          <p:nvPr>
            <p:ph type="subTitle" idx="1"/>
          </p:nvPr>
        </p:nvSpPr>
        <p:spPr/>
        <p:txBody>
          <a:bodyPr/>
          <a:lstStyle/>
          <a:p>
            <a:r>
              <a:rPr lang="en-US" dirty="0" smtClean="0"/>
              <a:t>Amal </a:t>
            </a:r>
            <a:r>
              <a:rPr lang="en-US" dirty="0" err="1" smtClean="0"/>
              <a:t>Harrati</a:t>
            </a:r>
            <a:r>
              <a:rPr lang="en-US" dirty="0" smtClean="0"/>
              <a:t>, PhD</a:t>
            </a:r>
          </a:p>
          <a:p>
            <a:r>
              <a:rPr lang="en-US" dirty="0" smtClean="0"/>
              <a:t>Stanford University School of Medicine</a:t>
            </a:r>
            <a:endParaRPr lang="en-US" dirty="0"/>
          </a:p>
        </p:txBody>
      </p:sp>
    </p:spTree>
    <p:extLst>
      <p:ext uri="{BB962C8B-B14F-4D97-AF65-F5344CB8AC3E}">
        <p14:creationId xmlns:p14="http://schemas.microsoft.com/office/powerpoint/2010/main" val="400749679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707886"/>
          </a:xfrm>
        </p:spPr>
        <p:txBody>
          <a:bodyPr/>
          <a:lstStyle/>
          <a:p>
            <a:r>
              <a:rPr lang="en-US" dirty="0" smtClean="0"/>
              <a:t>Single vs. Multi – state life tables</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Multiple states</a:t>
            </a:r>
            <a:endParaRPr lang="en-US" dirty="0"/>
          </a:p>
          <a:p>
            <a:pPr marL="0" indent="0">
              <a:buNone/>
            </a:pPr>
            <a:r>
              <a:rPr lang="en-US" dirty="0" smtClean="0"/>
              <a:t>Still need one “absorbing” state:  Death</a:t>
            </a:r>
          </a:p>
          <a:p>
            <a:pPr marL="0" indent="0">
              <a:buNone/>
            </a:pPr>
            <a:r>
              <a:rPr lang="en-US" dirty="0" smtClean="0"/>
              <a:t>Called Multiple Decrement Table</a:t>
            </a:r>
            <a:endParaRPr lang="en-US" dirty="0"/>
          </a:p>
        </p:txBody>
      </p:sp>
      <p:sp>
        <p:nvSpPr>
          <p:cNvPr id="4" name="Rectangle 3"/>
          <p:cNvSpPr/>
          <p:nvPr/>
        </p:nvSpPr>
        <p:spPr>
          <a:xfrm>
            <a:off x="661375" y="1723407"/>
            <a:ext cx="1321790"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Single</a:t>
            </a:r>
            <a:endParaRPr lang="en-US" sz="2800" dirty="0">
              <a:solidFill>
                <a:srgbClr val="FF0000"/>
              </a:solidFill>
            </a:endParaRPr>
          </a:p>
        </p:txBody>
      </p:sp>
      <p:sp>
        <p:nvSpPr>
          <p:cNvPr id="8" name="Rectangle 7"/>
          <p:cNvSpPr/>
          <p:nvPr/>
        </p:nvSpPr>
        <p:spPr>
          <a:xfrm>
            <a:off x="5917748" y="3372400"/>
            <a:ext cx="1726617"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Widowed</a:t>
            </a:r>
            <a:endParaRPr lang="en-US" sz="2800" dirty="0">
              <a:solidFill>
                <a:srgbClr val="FF0000"/>
              </a:solidFill>
            </a:endParaRPr>
          </a:p>
        </p:txBody>
      </p:sp>
      <p:sp>
        <p:nvSpPr>
          <p:cNvPr id="9" name="Rectangle 8"/>
          <p:cNvSpPr/>
          <p:nvPr/>
        </p:nvSpPr>
        <p:spPr>
          <a:xfrm>
            <a:off x="3570399" y="4473827"/>
            <a:ext cx="1321790"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Dead</a:t>
            </a:r>
            <a:endParaRPr lang="en-US" sz="2800" dirty="0">
              <a:solidFill>
                <a:srgbClr val="FF0000"/>
              </a:solidFill>
            </a:endParaRPr>
          </a:p>
        </p:txBody>
      </p:sp>
      <p:sp>
        <p:nvSpPr>
          <p:cNvPr id="10" name="Rectangle 9"/>
          <p:cNvSpPr/>
          <p:nvPr/>
        </p:nvSpPr>
        <p:spPr>
          <a:xfrm>
            <a:off x="6729221" y="1749323"/>
            <a:ext cx="1616195"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Divorced</a:t>
            </a:r>
            <a:endParaRPr lang="en-US" sz="2800" dirty="0">
              <a:solidFill>
                <a:srgbClr val="FF0000"/>
              </a:solidFill>
            </a:endParaRPr>
          </a:p>
        </p:txBody>
      </p:sp>
      <p:sp>
        <p:nvSpPr>
          <p:cNvPr id="11" name="Rectangle 10"/>
          <p:cNvSpPr/>
          <p:nvPr/>
        </p:nvSpPr>
        <p:spPr>
          <a:xfrm>
            <a:off x="3570399" y="1723407"/>
            <a:ext cx="1473649"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Married</a:t>
            </a:r>
            <a:endParaRPr lang="en-US" sz="2800" dirty="0">
              <a:solidFill>
                <a:srgbClr val="FF0000"/>
              </a:solidFill>
            </a:endParaRPr>
          </a:p>
        </p:txBody>
      </p:sp>
      <p:cxnSp>
        <p:nvCxnSpPr>
          <p:cNvPr id="12" name="Straight Arrow Connector 11"/>
          <p:cNvCxnSpPr/>
          <p:nvPr/>
        </p:nvCxnSpPr>
        <p:spPr>
          <a:xfrm>
            <a:off x="2138190" y="2189895"/>
            <a:ext cx="1153326"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a:off x="5209407" y="2189895"/>
            <a:ext cx="1412501"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a:off x="4509636" y="2993289"/>
            <a:ext cx="1269955" cy="63494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a:off x="1490253" y="2993289"/>
            <a:ext cx="1917892" cy="202144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a:off x="4159751" y="2993289"/>
            <a:ext cx="12958" cy="128283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p:nvPr/>
        </p:nvCxnSpPr>
        <p:spPr>
          <a:xfrm flipH="1">
            <a:off x="5044048" y="4613034"/>
            <a:ext cx="1046553" cy="40169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flipH="1">
            <a:off x="4768811" y="2474970"/>
            <a:ext cx="1853097" cy="199885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96205138"/>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1323439"/>
          </a:xfrm>
        </p:spPr>
        <p:txBody>
          <a:bodyPr/>
          <a:lstStyle/>
          <a:p>
            <a:r>
              <a:rPr lang="en-US" dirty="0" smtClean="0"/>
              <a:t>Starting Point is still “</a:t>
            </a:r>
            <a:r>
              <a:rPr lang="en-US" dirty="0" err="1" smtClean="0"/>
              <a:t>nqx</a:t>
            </a:r>
            <a:r>
              <a:rPr lang="en-US" dirty="0" smtClean="0"/>
              <a:t>” , but more complex</a:t>
            </a:r>
            <a:endParaRPr lang="en-US" dirty="0"/>
          </a:p>
        </p:txBody>
      </p:sp>
      <p:sp>
        <p:nvSpPr>
          <p:cNvPr id="3" name="Content Placeholder 2"/>
          <p:cNvSpPr>
            <a:spLocks noGrp="1"/>
          </p:cNvSpPr>
          <p:nvPr>
            <p:ph idx="1"/>
          </p:nvPr>
        </p:nvSpPr>
        <p:spPr>
          <a:xfrm>
            <a:off x="653732" y="1926575"/>
            <a:ext cx="8325548" cy="4011502"/>
          </a:xfrm>
        </p:spPr>
        <p:txBody>
          <a:bodyPr/>
          <a:lstStyle/>
          <a:p>
            <a:pPr marL="0" indent="0" algn="ctr">
              <a:buNone/>
            </a:pPr>
            <a:r>
              <a:rPr lang="en-US" dirty="0" err="1"/>
              <a:t>q</a:t>
            </a:r>
            <a:r>
              <a:rPr lang="en-US" baseline="-25000" dirty="0" err="1" smtClean="0"/>
              <a:t>ij</a:t>
            </a:r>
            <a:r>
              <a:rPr lang="en-US" dirty="0" smtClean="0"/>
              <a:t> (t, </a:t>
            </a:r>
            <a:r>
              <a:rPr lang="en-US" dirty="0" err="1" smtClean="0"/>
              <a:t>t+u</a:t>
            </a:r>
            <a:r>
              <a:rPr lang="en-US" dirty="0" smtClean="0"/>
              <a:t>) = </a:t>
            </a:r>
            <a:r>
              <a:rPr lang="en-US" dirty="0" err="1" smtClean="0"/>
              <a:t>d</a:t>
            </a:r>
            <a:r>
              <a:rPr lang="en-US" baseline="-25000" dirty="0" err="1" smtClean="0"/>
              <a:t>ij</a:t>
            </a:r>
            <a:r>
              <a:rPr lang="en-US" dirty="0" smtClean="0"/>
              <a:t>(t, </a:t>
            </a:r>
            <a:r>
              <a:rPr lang="en-US" dirty="0" err="1" smtClean="0"/>
              <a:t>t+u</a:t>
            </a:r>
            <a:r>
              <a:rPr lang="en-US" dirty="0" smtClean="0"/>
              <a:t>) / </a:t>
            </a:r>
            <a:r>
              <a:rPr lang="en-US" dirty="0" err="1" smtClean="0"/>
              <a:t>n</a:t>
            </a:r>
            <a:r>
              <a:rPr lang="en-US" baseline="-25000" dirty="0" err="1" smtClean="0"/>
              <a:t>i</a:t>
            </a:r>
            <a:r>
              <a:rPr lang="en-US" dirty="0" smtClean="0"/>
              <a:t>(t)</a:t>
            </a:r>
          </a:p>
          <a:p>
            <a:pPr marL="0" indent="0">
              <a:buNone/>
            </a:pPr>
            <a:endParaRPr lang="en-US" dirty="0" smtClean="0"/>
          </a:p>
          <a:p>
            <a:pPr marL="0" indent="0">
              <a:buNone/>
            </a:pPr>
            <a:r>
              <a:rPr lang="en-US" dirty="0" err="1" smtClean="0"/>
              <a:t>i</a:t>
            </a:r>
            <a:r>
              <a:rPr lang="en-US" dirty="0" smtClean="0"/>
              <a:t>= state 1</a:t>
            </a:r>
          </a:p>
          <a:p>
            <a:pPr marL="0" indent="0">
              <a:buNone/>
            </a:pPr>
            <a:r>
              <a:rPr lang="en-US" dirty="0"/>
              <a:t>j</a:t>
            </a:r>
            <a:r>
              <a:rPr lang="en-US" dirty="0" smtClean="0"/>
              <a:t> = state 2</a:t>
            </a:r>
          </a:p>
          <a:p>
            <a:pPr marL="0" indent="0">
              <a:buNone/>
            </a:pPr>
            <a:r>
              <a:rPr lang="en-US" dirty="0" smtClean="0"/>
              <a:t>t= time period</a:t>
            </a:r>
          </a:p>
          <a:p>
            <a:pPr marL="0" indent="0">
              <a:buNone/>
            </a:pPr>
            <a:endParaRPr lang="en-US" dirty="0"/>
          </a:p>
          <a:p>
            <a:pPr marL="0" indent="0">
              <a:buNone/>
            </a:pPr>
            <a:r>
              <a:rPr lang="en-US" dirty="0" smtClean="0"/>
              <a:t>“Prevalence rate”</a:t>
            </a:r>
            <a:endParaRPr lang="en-US" dirty="0"/>
          </a:p>
        </p:txBody>
      </p:sp>
    </p:spTree>
    <p:extLst>
      <p:ext uri="{BB962C8B-B14F-4D97-AF65-F5344CB8AC3E}">
        <p14:creationId xmlns:p14="http://schemas.microsoft.com/office/powerpoint/2010/main" val="3124700958"/>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707886"/>
          </a:xfrm>
        </p:spPr>
        <p:txBody>
          <a:bodyPr/>
          <a:lstStyle/>
          <a:p>
            <a:r>
              <a:rPr lang="en-US" dirty="0" smtClean="0"/>
              <a:t>Single vs. Multi – state life tables</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Multiple states</a:t>
            </a:r>
            <a:endParaRPr lang="en-US" dirty="0"/>
          </a:p>
          <a:p>
            <a:pPr marL="0" indent="0">
              <a:buNone/>
            </a:pPr>
            <a:r>
              <a:rPr lang="en-US" dirty="0" smtClean="0"/>
              <a:t>Still need one “absorbing” state:  Death</a:t>
            </a:r>
            <a:endParaRPr lang="en-US" dirty="0"/>
          </a:p>
        </p:txBody>
      </p:sp>
      <p:sp>
        <p:nvSpPr>
          <p:cNvPr id="4" name="Rectangle 3"/>
          <p:cNvSpPr/>
          <p:nvPr/>
        </p:nvSpPr>
        <p:spPr>
          <a:xfrm>
            <a:off x="661375" y="1723407"/>
            <a:ext cx="1321790"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Single</a:t>
            </a:r>
            <a:endParaRPr lang="en-US" sz="2800" dirty="0">
              <a:solidFill>
                <a:srgbClr val="FF0000"/>
              </a:solidFill>
            </a:endParaRPr>
          </a:p>
        </p:txBody>
      </p:sp>
      <p:sp>
        <p:nvSpPr>
          <p:cNvPr id="8" name="Rectangle 7"/>
          <p:cNvSpPr/>
          <p:nvPr/>
        </p:nvSpPr>
        <p:spPr>
          <a:xfrm>
            <a:off x="5917748" y="3372400"/>
            <a:ext cx="1726617"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Widowed</a:t>
            </a:r>
            <a:endParaRPr lang="en-US" sz="2800" dirty="0">
              <a:solidFill>
                <a:srgbClr val="FF0000"/>
              </a:solidFill>
            </a:endParaRPr>
          </a:p>
        </p:txBody>
      </p:sp>
      <p:sp>
        <p:nvSpPr>
          <p:cNvPr id="9" name="Rectangle 8"/>
          <p:cNvSpPr/>
          <p:nvPr/>
        </p:nvSpPr>
        <p:spPr>
          <a:xfrm>
            <a:off x="3570399" y="4473827"/>
            <a:ext cx="1321790"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Dead</a:t>
            </a:r>
            <a:endParaRPr lang="en-US" sz="2800" dirty="0">
              <a:solidFill>
                <a:srgbClr val="FF0000"/>
              </a:solidFill>
            </a:endParaRPr>
          </a:p>
        </p:txBody>
      </p:sp>
      <p:sp>
        <p:nvSpPr>
          <p:cNvPr id="10" name="Rectangle 9"/>
          <p:cNvSpPr/>
          <p:nvPr/>
        </p:nvSpPr>
        <p:spPr>
          <a:xfrm>
            <a:off x="6729221" y="1749323"/>
            <a:ext cx="1616195"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Divorced</a:t>
            </a:r>
            <a:endParaRPr lang="en-US" sz="2800" dirty="0">
              <a:solidFill>
                <a:srgbClr val="FF0000"/>
              </a:solidFill>
            </a:endParaRPr>
          </a:p>
        </p:txBody>
      </p:sp>
      <p:sp>
        <p:nvSpPr>
          <p:cNvPr id="11" name="Rectangle 10"/>
          <p:cNvSpPr/>
          <p:nvPr/>
        </p:nvSpPr>
        <p:spPr>
          <a:xfrm>
            <a:off x="3570399" y="1723407"/>
            <a:ext cx="1473649"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Married</a:t>
            </a:r>
            <a:endParaRPr lang="en-US" sz="2800" dirty="0">
              <a:solidFill>
                <a:srgbClr val="FF0000"/>
              </a:solidFill>
            </a:endParaRPr>
          </a:p>
        </p:txBody>
      </p:sp>
      <p:cxnSp>
        <p:nvCxnSpPr>
          <p:cNvPr id="12" name="Straight Arrow Connector 11"/>
          <p:cNvCxnSpPr/>
          <p:nvPr/>
        </p:nvCxnSpPr>
        <p:spPr>
          <a:xfrm>
            <a:off x="2138190" y="2189895"/>
            <a:ext cx="1153326"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a:off x="5209407" y="2189895"/>
            <a:ext cx="1412501"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a:off x="4509636" y="2993289"/>
            <a:ext cx="1269955" cy="63494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a:off x="1490253" y="2993289"/>
            <a:ext cx="1917892" cy="202144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a:off x="4159751" y="2993289"/>
            <a:ext cx="12958" cy="128283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p:nvPr/>
        </p:nvCxnSpPr>
        <p:spPr>
          <a:xfrm flipH="1">
            <a:off x="5044048" y="4613034"/>
            <a:ext cx="1046553" cy="40169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flipH="1">
            <a:off x="4768811" y="2474970"/>
            <a:ext cx="1853097" cy="199885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2410323" y="1576708"/>
            <a:ext cx="534454" cy="584776"/>
          </a:xfrm>
          <a:prstGeom prst="rect">
            <a:avLst/>
          </a:prstGeom>
          <a:noFill/>
        </p:spPr>
        <p:txBody>
          <a:bodyPr wrap="none" rtlCol="0">
            <a:spAutoFit/>
          </a:bodyPr>
          <a:lstStyle/>
          <a:p>
            <a:r>
              <a:rPr lang="en-US" sz="3200" dirty="0" err="1"/>
              <a:t>q</a:t>
            </a:r>
            <a:r>
              <a:rPr lang="en-US" sz="3200" baseline="-25000" dirty="0" err="1" smtClean="0"/>
              <a:t>ij</a:t>
            </a:r>
            <a:r>
              <a:rPr lang="en-US" sz="3200" dirty="0" smtClean="0"/>
              <a:t> </a:t>
            </a:r>
            <a:endParaRPr lang="en-US" sz="3200" dirty="0"/>
          </a:p>
        </p:txBody>
      </p:sp>
      <p:sp>
        <p:nvSpPr>
          <p:cNvPr id="17" name="TextBox 16"/>
          <p:cNvSpPr txBox="1"/>
          <p:nvPr/>
        </p:nvSpPr>
        <p:spPr>
          <a:xfrm>
            <a:off x="3573546" y="3335841"/>
            <a:ext cx="534454" cy="584776"/>
          </a:xfrm>
          <a:prstGeom prst="rect">
            <a:avLst/>
          </a:prstGeom>
          <a:noFill/>
        </p:spPr>
        <p:txBody>
          <a:bodyPr wrap="none" rtlCol="0">
            <a:spAutoFit/>
          </a:bodyPr>
          <a:lstStyle/>
          <a:p>
            <a:r>
              <a:rPr lang="en-US" sz="3200" dirty="0" err="1"/>
              <a:t>q</a:t>
            </a:r>
            <a:r>
              <a:rPr lang="en-US" sz="3200" baseline="-25000" dirty="0" err="1" smtClean="0"/>
              <a:t>ij</a:t>
            </a:r>
            <a:r>
              <a:rPr lang="en-US" sz="3200" dirty="0" smtClean="0"/>
              <a:t> </a:t>
            </a:r>
            <a:endParaRPr lang="en-US" sz="3200" dirty="0"/>
          </a:p>
        </p:txBody>
      </p:sp>
      <p:sp>
        <p:nvSpPr>
          <p:cNvPr id="19" name="TextBox 18"/>
          <p:cNvSpPr txBox="1"/>
          <p:nvPr/>
        </p:nvSpPr>
        <p:spPr>
          <a:xfrm>
            <a:off x="2410323" y="3628229"/>
            <a:ext cx="534454" cy="584776"/>
          </a:xfrm>
          <a:prstGeom prst="rect">
            <a:avLst/>
          </a:prstGeom>
          <a:noFill/>
        </p:spPr>
        <p:txBody>
          <a:bodyPr wrap="none" rtlCol="0">
            <a:spAutoFit/>
          </a:bodyPr>
          <a:lstStyle/>
          <a:p>
            <a:r>
              <a:rPr lang="en-US" sz="3200" dirty="0" err="1"/>
              <a:t>q</a:t>
            </a:r>
            <a:r>
              <a:rPr lang="en-US" sz="3200" baseline="-25000" dirty="0" err="1" smtClean="0"/>
              <a:t>ij</a:t>
            </a:r>
            <a:r>
              <a:rPr lang="en-US" sz="3200" dirty="0" smtClean="0"/>
              <a:t> </a:t>
            </a:r>
            <a:endParaRPr lang="en-US" sz="3200" dirty="0"/>
          </a:p>
        </p:txBody>
      </p:sp>
      <p:sp>
        <p:nvSpPr>
          <p:cNvPr id="21" name="TextBox 20"/>
          <p:cNvSpPr txBox="1"/>
          <p:nvPr/>
        </p:nvSpPr>
        <p:spPr>
          <a:xfrm>
            <a:off x="5044048" y="2787624"/>
            <a:ext cx="534454" cy="584776"/>
          </a:xfrm>
          <a:prstGeom prst="rect">
            <a:avLst/>
          </a:prstGeom>
          <a:noFill/>
        </p:spPr>
        <p:txBody>
          <a:bodyPr wrap="none" rtlCol="0">
            <a:spAutoFit/>
          </a:bodyPr>
          <a:lstStyle/>
          <a:p>
            <a:r>
              <a:rPr lang="en-US" sz="3200" dirty="0" err="1"/>
              <a:t>q</a:t>
            </a:r>
            <a:r>
              <a:rPr lang="en-US" sz="3200" baseline="-25000" dirty="0" err="1" smtClean="0"/>
              <a:t>ij</a:t>
            </a:r>
            <a:r>
              <a:rPr lang="en-US" sz="3200" dirty="0" smtClean="0"/>
              <a:t> </a:t>
            </a:r>
            <a:endParaRPr lang="en-US" sz="3200" dirty="0"/>
          </a:p>
        </p:txBody>
      </p:sp>
      <p:sp>
        <p:nvSpPr>
          <p:cNvPr id="22" name="TextBox 21"/>
          <p:cNvSpPr txBox="1"/>
          <p:nvPr/>
        </p:nvSpPr>
        <p:spPr>
          <a:xfrm>
            <a:off x="5650521" y="1601532"/>
            <a:ext cx="534454" cy="584776"/>
          </a:xfrm>
          <a:prstGeom prst="rect">
            <a:avLst/>
          </a:prstGeom>
          <a:noFill/>
        </p:spPr>
        <p:txBody>
          <a:bodyPr wrap="none" rtlCol="0">
            <a:spAutoFit/>
          </a:bodyPr>
          <a:lstStyle/>
          <a:p>
            <a:r>
              <a:rPr lang="en-US" sz="3200" dirty="0" err="1"/>
              <a:t>q</a:t>
            </a:r>
            <a:r>
              <a:rPr lang="en-US" sz="3200" baseline="-25000" dirty="0" err="1" smtClean="0"/>
              <a:t>ij</a:t>
            </a:r>
            <a:r>
              <a:rPr lang="en-US" sz="3200" dirty="0" smtClean="0"/>
              <a:t> </a:t>
            </a:r>
            <a:endParaRPr lang="en-US" sz="3200" dirty="0"/>
          </a:p>
        </p:txBody>
      </p:sp>
      <p:sp>
        <p:nvSpPr>
          <p:cNvPr id="23" name="TextBox 22"/>
          <p:cNvSpPr txBox="1"/>
          <p:nvPr/>
        </p:nvSpPr>
        <p:spPr>
          <a:xfrm>
            <a:off x="6184975" y="2700901"/>
            <a:ext cx="534454" cy="584776"/>
          </a:xfrm>
          <a:prstGeom prst="rect">
            <a:avLst/>
          </a:prstGeom>
          <a:noFill/>
        </p:spPr>
        <p:txBody>
          <a:bodyPr wrap="none" rtlCol="0">
            <a:spAutoFit/>
          </a:bodyPr>
          <a:lstStyle/>
          <a:p>
            <a:r>
              <a:rPr lang="en-US" sz="3200" dirty="0" err="1"/>
              <a:t>q</a:t>
            </a:r>
            <a:r>
              <a:rPr lang="en-US" sz="3200" baseline="-25000" dirty="0" err="1" smtClean="0"/>
              <a:t>ij</a:t>
            </a:r>
            <a:r>
              <a:rPr lang="en-US" sz="3200" dirty="0" smtClean="0"/>
              <a:t> </a:t>
            </a:r>
            <a:endParaRPr lang="en-US" sz="3200" dirty="0"/>
          </a:p>
        </p:txBody>
      </p:sp>
      <p:sp>
        <p:nvSpPr>
          <p:cNvPr id="25" name="TextBox 24"/>
          <p:cNvSpPr txBox="1"/>
          <p:nvPr/>
        </p:nvSpPr>
        <p:spPr>
          <a:xfrm>
            <a:off x="5383294" y="4722342"/>
            <a:ext cx="534454" cy="584776"/>
          </a:xfrm>
          <a:prstGeom prst="rect">
            <a:avLst/>
          </a:prstGeom>
          <a:noFill/>
        </p:spPr>
        <p:txBody>
          <a:bodyPr wrap="none" rtlCol="0">
            <a:spAutoFit/>
          </a:bodyPr>
          <a:lstStyle/>
          <a:p>
            <a:r>
              <a:rPr lang="en-US" sz="3200" dirty="0" err="1"/>
              <a:t>q</a:t>
            </a:r>
            <a:r>
              <a:rPr lang="en-US" sz="3200" baseline="-25000" dirty="0" err="1" smtClean="0"/>
              <a:t>ij</a:t>
            </a:r>
            <a:r>
              <a:rPr lang="en-US" sz="3200" dirty="0" smtClean="0"/>
              <a:t> </a:t>
            </a:r>
            <a:endParaRPr lang="en-US" sz="3200" dirty="0"/>
          </a:p>
        </p:txBody>
      </p:sp>
    </p:spTree>
    <p:extLst>
      <p:ext uri="{BB962C8B-B14F-4D97-AF65-F5344CB8AC3E}">
        <p14:creationId xmlns:p14="http://schemas.microsoft.com/office/powerpoint/2010/main" val="3824972847"/>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1323439"/>
          </a:xfrm>
        </p:spPr>
        <p:txBody>
          <a:bodyPr/>
          <a:lstStyle/>
          <a:p>
            <a:r>
              <a:rPr lang="en-US" dirty="0" smtClean="0"/>
              <a:t>Analytical Pieces to a MSLT:  Everything is in matrix form</a:t>
            </a:r>
            <a:endParaRPr lang="en-US" dirty="0"/>
          </a:p>
        </p:txBody>
      </p:sp>
      <p:sp>
        <p:nvSpPr>
          <p:cNvPr id="4" name="Date Placeholder 3"/>
          <p:cNvSpPr>
            <a:spLocks noGrp="1"/>
          </p:cNvSpPr>
          <p:nvPr>
            <p:ph type="dt" sz="half" idx="2"/>
          </p:nvPr>
        </p:nvSpPr>
        <p:spPr/>
        <p:txBody>
          <a:bodyPr/>
          <a:lstStyle/>
          <a:p>
            <a:fld id="{8F6F5B01-31EA-46FA-A31F-D71521F3C0AE}" type="datetime1">
              <a:rPr lang="en-US" smtClean="0"/>
              <a:t>11/19/15</a:t>
            </a:fld>
            <a:endParaRPr lang="en-US" dirty="0"/>
          </a:p>
        </p:txBody>
      </p:sp>
      <p:sp>
        <p:nvSpPr>
          <p:cNvPr id="6" name="Slide Number Placeholder 5"/>
          <p:cNvSpPr>
            <a:spLocks noGrp="1"/>
          </p:cNvSpPr>
          <p:nvPr>
            <p:ph type="sldNum" sz="quarter" idx="4"/>
          </p:nvPr>
        </p:nvSpPr>
        <p:spPr/>
        <p:txBody>
          <a:bodyPr/>
          <a:lstStyle/>
          <a:p>
            <a:fld id="{7BCC8D0D-EAEC-449D-9161-023DFF90F2E2}" type="slidenum">
              <a:rPr lang="en-US" smtClean="0"/>
              <a:pPr/>
              <a:t>13</a:t>
            </a:fld>
            <a:endParaRPr lang="en-US" dirty="0"/>
          </a:p>
        </p:txBody>
      </p:sp>
      <p:pic>
        <p:nvPicPr>
          <p:cNvPr id="7" name="Picture 6"/>
          <p:cNvPicPr>
            <a:picLocks noChangeAspect="1"/>
          </p:cNvPicPr>
          <p:nvPr/>
        </p:nvPicPr>
        <p:blipFill>
          <a:blip r:embed="rId2"/>
          <a:stretch>
            <a:fillRect/>
          </a:stretch>
        </p:blipFill>
        <p:spPr>
          <a:xfrm>
            <a:off x="358009" y="2013272"/>
            <a:ext cx="8551333" cy="3028153"/>
          </a:xfrm>
          <a:prstGeom prst="rect">
            <a:avLst/>
          </a:prstGeom>
        </p:spPr>
      </p:pic>
    </p:spTree>
    <p:extLst>
      <p:ext uri="{BB962C8B-B14F-4D97-AF65-F5344CB8AC3E}">
        <p14:creationId xmlns:p14="http://schemas.microsoft.com/office/powerpoint/2010/main" val="1698101351"/>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1323439"/>
          </a:xfrm>
        </p:spPr>
        <p:txBody>
          <a:bodyPr/>
          <a:lstStyle/>
          <a:p>
            <a:r>
              <a:rPr lang="en-US" dirty="0" smtClean="0"/>
              <a:t>Analytical Pieces to a MSLT:  Everything is in matrix form</a:t>
            </a:r>
            <a:endParaRPr lang="en-US" dirty="0"/>
          </a:p>
        </p:txBody>
      </p:sp>
      <p:sp>
        <p:nvSpPr>
          <p:cNvPr id="4" name="Date Placeholder 3"/>
          <p:cNvSpPr>
            <a:spLocks noGrp="1"/>
          </p:cNvSpPr>
          <p:nvPr>
            <p:ph type="dt" sz="half" idx="2"/>
          </p:nvPr>
        </p:nvSpPr>
        <p:spPr/>
        <p:txBody>
          <a:bodyPr/>
          <a:lstStyle/>
          <a:p>
            <a:fld id="{8F6F5B01-31EA-46FA-A31F-D71521F3C0AE}" type="datetime1">
              <a:rPr lang="en-US" smtClean="0"/>
              <a:t>11/19/15</a:t>
            </a:fld>
            <a:endParaRPr lang="en-US" dirty="0"/>
          </a:p>
        </p:txBody>
      </p:sp>
      <p:sp>
        <p:nvSpPr>
          <p:cNvPr id="6" name="Slide Number Placeholder 5"/>
          <p:cNvSpPr>
            <a:spLocks noGrp="1"/>
          </p:cNvSpPr>
          <p:nvPr>
            <p:ph type="sldNum" sz="quarter" idx="4"/>
          </p:nvPr>
        </p:nvSpPr>
        <p:spPr/>
        <p:txBody>
          <a:bodyPr/>
          <a:lstStyle/>
          <a:p>
            <a:fld id="{7BCC8D0D-EAEC-449D-9161-023DFF90F2E2}" type="slidenum">
              <a:rPr lang="en-US" smtClean="0"/>
              <a:pPr/>
              <a:t>14</a:t>
            </a:fld>
            <a:endParaRPr lang="en-US" dirty="0"/>
          </a:p>
        </p:txBody>
      </p:sp>
      <p:sp>
        <p:nvSpPr>
          <p:cNvPr id="3" name="TextBox 2"/>
          <p:cNvSpPr txBox="1"/>
          <p:nvPr/>
        </p:nvSpPr>
        <p:spPr>
          <a:xfrm>
            <a:off x="2034520" y="1814183"/>
            <a:ext cx="3604673" cy="584776"/>
          </a:xfrm>
          <a:prstGeom prst="rect">
            <a:avLst/>
          </a:prstGeom>
          <a:noFill/>
        </p:spPr>
        <p:txBody>
          <a:bodyPr wrap="none" rtlCol="0">
            <a:spAutoFit/>
          </a:bodyPr>
          <a:lstStyle/>
          <a:p>
            <a:r>
              <a:rPr lang="en-US" sz="3200" dirty="0"/>
              <a:t>l</a:t>
            </a:r>
            <a:r>
              <a:rPr lang="en-US" sz="3200" dirty="0" smtClean="0"/>
              <a:t>(x+1) = l(x) – D (x)</a:t>
            </a:r>
            <a:endParaRPr lang="en-US" sz="3200" dirty="0"/>
          </a:p>
        </p:txBody>
      </p:sp>
      <p:pic>
        <p:nvPicPr>
          <p:cNvPr id="5" name="Picture 4" descr="20151116_065043.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3732" y="2523957"/>
            <a:ext cx="7261830" cy="4084779"/>
          </a:xfrm>
          <a:prstGeom prst="rect">
            <a:avLst/>
          </a:prstGeom>
        </p:spPr>
      </p:pic>
    </p:spTree>
    <p:extLst>
      <p:ext uri="{BB962C8B-B14F-4D97-AF65-F5344CB8AC3E}">
        <p14:creationId xmlns:p14="http://schemas.microsoft.com/office/powerpoint/2010/main" val="1467698836"/>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333191" cy="1323439"/>
          </a:xfrm>
        </p:spPr>
        <p:txBody>
          <a:bodyPr/>
          <a:lstStyle/>
          <a:p>
            <a:r>
              <a:rPr lang="en-US" dirty="0" smtClean="0"/>
              <a:t>Complexities of a Multi-State life table</a:t>
            </a:r>
            <a:endParaRPr lang="en-US" dirty="0"/>
          </a:p>
        </p:txBody>
      </p:sp>
      <p:sp>
        <p:nvSpPr>
          <p:cNvPr id="3" name="Content Placeholder 2"/>
          <p:cNvSpPr>
            <a:spLocks noGrp="1"/>
          </p:cNvSpPr>
          <p:nvPr>
            <p:ph idx="1"/>
          </p:nvPr>
        </p:nvSpPr>
        <p:spPr/>
        <p:txBody>
          <a:bodyPr/>
          <a:lstStyle/>
          <a:p>
            <a:r>
              <a:rPr lang="en-US" dirty="0" smtClean="0"/>
              <a:t>Censoring:  </a:t>
            </a:r>
          </a:p>
          <a:p>
            <a:pPr lvl="1"/>
            <a:r>
              <a:rPr lang="en-US" dirty="0" smtClean="0"/>
              <a:t>Right-censoring: have we observed them at the beginning of their “lives”?</a:t>
            </a:r>
          </a:p>
          <a:p>
            <a:pPr lvl="1"/>
            <a:r>
              <a:rPr lang="en-US" dirty="0" smtClean="0"/>
              <a:t>Left-censoring: do we observe them until “death?”</a:t>
            </a:r>
          </a:p>
          <a:p>
            <a:endParaRPr lang="en-US" dirty="0"/>
          </a:p>
          <a:p>
            <a:r>
              <a:rPr lang="en-US" dirty="0" smtClean="0"/>
              <a:t>Calculating transition probabilities</a:t>
            </a:r>
          </a:p>
          <a:p>
            <a:pPr lvl="1"/>
            <a:r>
              <a:rPr lang="en-US" dirty="0" err="1" smtClean="0"/>
              <a:t>Logit</a:t>
            </a:r>
            <a:r>
              <a:rPr lang="en-US" dirty="0" smtClean="0"/>
              <a:t> models with predicted probabilities</a:t>
            </a:r>
          </a:p>
          <a:p>
            <a:pPr lvl="1"/>
            <a:r>
              <a:rPr lang="en-US" dirty="0" smtClean="0"/>
              <a:t>Markov simulations</a:t>
            </a:r>
          </a:p>
          <a:p>
            <a:pPr lvl="1"/>
            <a:r>
              <a:rPr lang="en-US" dirty="0" smtClean="0"/>
              <a:t>SPACE (Hayward et al., 2009), </a:t>
            </a:r>
            <a:r>
              <a:rPr lang="en-US" dirty="0" err="1" smtClean="0"/>
              <a:t>etc</a:t>
            </a:r>
            <a:endParaRPr lang="en-US" dirty="0"/>
          </a:p>
        </p:txBody>
      </p:sp>
    </p:spTree>
    <p:extLst>
      <p:ext uri="{BB962C8B-B14F-4D97-AF65-F5344CB8AC3E}">
        <p14:creationId xmlns:p14="http://schemas.microsoft.com/office/powerpoint/2010/main" val="1131825604"/>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707886"/>
          </a:xfrm>
        </p:spPr>
        <p:txBody>
          <a:bodyPr/>
          <a:lstStyle/>
          <a:p>
            <a:r>
              <a:rPr lang="en-US" dirty="0" smtClean="0"/>
              <a:t>Questions one can ask with MSLT</a:t>
            </a:r>
            <a:endParaRPr lang="en-US" dirty="0"/>
          </a:p>
        </p:txBody>
      </p:sp>
      <p:sp>
        <p:nvSpPr>
          <p:cNvPr id="3" name="Content Placeholder 2"/>
          <p:cNvSpPr>
            <a:spLocks noGrp="1"/>
          </p:cNvSpPr>
          <p:nvPr>
            <p:ph idx="1"/>
          </p:nvPr>
        </p:nvSpPr>
        <p:spPr>
          <a:xfrm>
            <a:off x="418085" y="1330509"/>
            <a:ext cx="8325548" cy="4011502"/>
          </a:xfrm>
        </p:spPr>
        <p:txBody>
          <a:bodyPr/>
          <a:lstStyle/>
          <a:p>
            <a:r>
              <a:rPr lang="en-US" b="1" dirty="0" smtClean="0"/>
              <a:t>Probabilities of Moving States:</a:t>
            </a:r>
            <a:r>
              <a:rPr lang="en-US" dirty="0" smtClean="0"/>
              <a:t> </a:t>
            </a:r>
            <a:r>
              <a:rPr lang="en-US" dirty="0"/>
              <a:t>What is the probability that a </a:t>
            </a:r>
            <a:r>
              <a:rPr lang="en-US" dirty="0" smtClean="0"/>
              <a:t>cohort </a:t>
            </a:r>
            <a:r>
              <a:rPr lang="en-US" dirty="0"/>
              <a:t>of women who began with a specific method (at Month 1) will be using other methods (or no methods) at the end of 6, 12, or 24 months, or that they will be pregnant unintentionally at these time points?</a:t>
            </a:r>
          </a:p>
          <a:p>
            <a:r>
              <a:rPr lang="en-US" b="1" dirty="0" smtClean="0"/>
              <a:t>Duration in State:</a:t>
            </a:r>
            <a:r>
              <a:rPr lang="en-US" dirty="0" smtClean="0"/>
              <a:t> </a:t>
            </a:r>
            <a:r>
              <a:rPr lang="en-US" dirty="0"/>
              <a:t>What is the expected length of time that women who began with a specific method will use it versus each of the other methods (or non-use), or be in the state of unintended pregnancy, during the first 24 months?</a:t>
            </a:r>
          </a:p>
          <a:p>
            <a:r>
              <a:rPr lang="en-US" b="1" dirty="0" smtClean="0"/>
              <a:t>Movement of State Switching:</a:t>
            </a:r>
            <a:r>
              <a:rPr lang="en-US" dirty="0" smtClean="0"/>
              <a:t> </a:t>
            </a:r>
            <a:r>
              <a:rPr lang="en-US" dirty="0"/>
              <a:t>What is the expected number of switches that women who began with a specific method will make to other contraceptive methods (or nonuse) or to unintended pregnancy during the first 24 months?</a:t>
            </a:r>
          </a:p>
        </p:txBody>
      </p:sp>
    </p:spTree>
    <p:extLst>
      <p:ext uri="{BB962C8B-B14F-4D97-AF65-F5344CB8AC3E}">
        <p14:creationId xmlns:p14="http://schemas.microsoft.com/office/powerpoint/2010/main" val="3512905164"/>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674" y="772086"/>
            <a:ext cx="8296274" cy="831550"/>
          </a:xfrm>
        </p:spPr>
        <p:txBody>
          <a:bodyPr>
            <a:noAutofit/>
          </a:bodyPr>
          <a:lstStyle/>
          <a:p>
            <a:r>
              <a:rPr lang="en-US" sz="2800" b="1" dirty="0" smtClean="0">
                <a:solidFill>
                  <a:srgbClr val="FF0000"/>
                </a:solidFill>
              </a:rPr>
              <a:t>Application from my work: Multi-state model of transitions from work to STD, LTD and out of the workforce.</a:t>
            </a:r>
            <a:br>
              <a:rPr lang="en-US" sz="2800" b="1" dirty="0" smtClean="0">
                <a:solidFill>
                  <a:srgbClr val="FF0000"/>
                </a:solidFill>
              </a:rPr>
            </a:br>
            <a:endParaRPr lang="en-US" sz="2800" b="1" dirty="0">
              <a:solidFill>
                <a:srgbClr val="FF0000"/>
              </a:solidFill>
            </a:endParaRPr>
          </a:p>
        </p:txBody>
      </p:sp>
      <p:sp>
        <p:nvSpPr>
          <p:cNvPr id="3" name="Rectangle 2"/>
          <p:cNvSpPr/>
          <p:nvPr/>
        </p:nvSpPr>
        <p:spPr>
          <a:xfrm>
            <a:off x="542924" y="1591331"/>
            <a:ext cx="8311033" cy="4893647"/>
          </a:xfrm>
          <a:prstGeom prst="rect">
            <a:avLst/>
          </a:prstGeom>
        </p:spPr>
        <p:txBody>
          <a:bodyPr wrap="square">
            <a:spAutoFit/>
          </a:bodyPr>
          <a:lstStyle/>
          <a:p>
            <a:r>
              <a:rPr lang="en-US" sz="2400" b="1" dirty="0" smtClean="0"/>
              <a:t>Aims</a:t>
            </a:r>
          </a:p>
          <a:p>
            <a:endParaRPr lang="en-US" sz="2400" dirty="0"/>
          </a:p>
          <a:p>
            <a:pPr marL="342900" indent="-342900">
              <a:buClr>
                <a:schemeClr val="accent3"/>
              </a:buClr>
              <a:buFont typeface="Arial"/>
              <a:buChar char="•"/>
            </a:pPr>
            <a:r>
              <a:rPr lang="en-US" sz="2400" dirty="0" smtClean="0"/>
              <a:t>Model average time spent in various states of work and disability across a working life span.</a:t>
            </a:r>
          </a:p>
          <a:p>
            <a:pPr>
              <a:buClr>
                <a:schemeClr val="accent3"/>
              </a:buClr>
            </a:pPr>
            <a:endParaRPr lang="en-US" sz="2400" dirty="0"/>
          </a:p>
          <a:p>
            <a:pPr marL="342900" indent="-342900">
              <a:buClr>
                <a:schemeClr val="accent3"/>
              </a:buClr>
              <a:buFont typeface="Arial"/>
              <a:buChar char="•"/>
            </a:pPr>
            <a:r>
              <a:rPr lang="en-US" sz="2400" dirty="0" smtClean="0"/>
              <a:t>Characterize common trajectories between work and disability in this working cohort.</a:t>
            </a:r>
          </a:p>
          <a:p>
            <a:pPr marL="342900" indent="-342900">
              <a:buClr>
                <a:schemeClr val="accent3"/>
              </a:buClr>
              <a:buFont typeface="Arial"/>
              <a:buChar char="•"/>
            </a:pPr>
            <a:endParaRPr lang="en-US" sz="2400" dirty="0"/>
          </a:p>
          <a:p>
            <a:pPr marL="342900" indent="-342900">
              <a:buClr>
                <a:schemeClr val="accent3"/>
              </a:buClr>
              <a:buFont typeface="Arial"/>
              <a:buChar char="•"/>
            </a:pPr>
            <a:r>
              <a:rPr lang="en-US" sz="2400" dirty="0"/>
              <a:t>Identify differences </a:t>
            </a:r>
            <a:r>
              <a:rPr lang="en-US" sz="2400" dirty="0" smtClean="0"/>
              <a:t>in trajectories </a:t>
            </a:r>
            <a:r>
              <a:rPr lang="en-US" sz="2400" dirty="0"/>
              <a:t>across a number of socio-demographic and health </a:t>
            </a:r>
            <a:r>
              <a:rPr lang="en-US" sz="2400" dirty="0" smtClean="0"/>
              <a:t>states.</a:t>
            </a:r>
          </a:p>
          <a:p>
            <a:pPr>
              <a:buClr>
                <a:schemeClr val="accent3"/>
              </a:buClr>
            </a:pPr>
            <a:endParaRPr lang="en-US" sz="2400" dirty="0"/>
          </a:p>
          <a:p>
            <a:pPr marL="342900" indent="-342900">
              <a:buClr>
                <a:schemeClr val="accent3"/>
              </a:buClr>
              <a:buFont typeface="Arial"/>
              <a:buChar char="•"/>
            </a:pPr>
            <a:r>
              <a:rPr lang="en-US" sz="2400" dirty="0"/>
              <a:t>Develop a model to assess the determinants of adverse outcome at each stage of the work </a:t>
            </a:r>
            <a:r>
              <a:rPr lang="en-US" sz="2400" dirty="0" smtClean="0"/>
              <a:t>trajectory.</a:t>
            </a:r>
            <a:endParaRPr lang="en-US" sz="2400" dirty="0"/>
          </a:p>
        </p:txBody>
      </p:sp>
    </p:spTree>
    <p:extLst>
      <p:ext uri="{BB962C8B-B14F-4D97-AF65-F5344CB8AC3E}">
        <p14:creationId xmlns:p14="http://schemas.microsoft.com/office/powerpoint/2010/main" val="322571578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707886"/>
          </a:xfrm>
        </p:spPr>
        <p:txBody>
          <a:bodyPr/>
          <a:lstStyle/>
          <a:p>
            <a:r>
              <a:rPr lang="en-US" dirty="0" smtClean="0"/>
              <a:t>Single vs. Multi – state life tables</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Multiple states</a:t>
            </a:r>
            <a:endParaRPr lang="en-US" dirty="0"/>
          </a:p>
          <a:p>
            <a:pPr marL="0" indent="0">
              <a:buNone/>
            </a:pPr>
            <a:r>
              <a:rPr lang="en-US" dirty="0" smtClean="0"/>
              <a:t>Still need one “absorbing” state:  Death</a:t>
            </a:r>
            <a:endParaRPr lang="en-US" dirty="0"/>
          </a:p>
        </p:txBody>
      </p:sp>
      <p:sp>
        <p:nvSpPr>
          <p:cNvPr id="4" name="Rectangle 3"/>
          <p:cNvSpPr/>
          <p:nvPr/>
        </p:nvSpPr>
        <p:spPr>
          <a:xfrm>
            <a:off x="661375" y="1723407"/>
            <a:ext cx="1321790"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Work</a:t>
            </a:r>
            <a:endParaRPr lang="en-US" sz="2800" dirty="0">
              <a:solidFill>
                <a:srgbClr val="FF0000"/>
              </a:solidFill>
            </a:endParaRPr>
          </a:p>
        </p:txBody>
      </p:sp>
      <p:sp>
        <p:nvSpPr>
          <p:cNvPr id="8" name="Rectangle 7"/>
          <p:cNvSpPr/>
          <p:nvPr/>
        </p:nvSpPr>
        <p:spPr>
          <a:xfrm>
            <a:off x="5917748" y="3372400"/>
            <a:ext cx="1726617"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WC</a:t>
            </a:r>
            <a:endParaRPr lang="en-US" sz="2800" dirty="0">
              <a:solidFill>
                <a:srgbClr val="FF0000"/>
              </a:solidFill>
            </a:endParaRPr>
          </a:p>
        </p:txBody>
      </p:sp>
      <p:sp>
        <p:nvSpPr>
          <p:cNvPr id="9" name="Rectangle 8"/>
          <p:cNvSpPr/>
          <p:nvPr/>
        </p:nvSpPr>
        <p:spPr>
          <a:xfrm>
            <a:off x="3570399" y="4473827"/>
            <a:ext cx="1321790"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Leave Work</a:t>
            </a:r>
            <a:endParaRPr lang="en-US" sz="2800" dirty="0">
              <a:solidFill>
                <a:srgbClr val="FF0000"/>
              </a:solidFill>
            </a:endParaRPr>
          </a:p>
        </p:txBody>
      </p:sp>
      <p:sp>
        <p:nvSpPr>
          <p:cNvPr id="10" name="Rectangle 9"/>
          <p:cNvSpPr/>
          <p:nvPr/>
        </p:nvSpPr>
        <p:spPr>
          <a:xfrm>
            <a:off x="6729221" y="1749323"/>
            <a:ext cx="1616195"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LTD</a:t>
            </a:r>
            <a:endParaRPr lang="en-US" sz="2800" dirty="0">
              <a:solidFill>
                <a:srgbClr val="FF0000"/>
              </a:solidFill>
            </a:endParaRPr>
          </a:p>
        </p:txBody>
      </p:sp>
      <p:sp>
        <p:nvSpPr>
          <p:cNvPr id="11" name="Rectangle 10"/>
          <p:cNvSpPr/>
          <p:nvPr/>
        </p:nvSpPr>
        <p:spPr>
          <a:xfrm>
            <a:off x="3570399" y="1541995"/>
            <a:ext cx="1473649"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STD</a:t>
            </a:r>
            <a:endParaRPr lang="en-US" sz="2800" dirty="0">
              <a:solidFill>
                <a:srgbClr val="FF0000"/>
              </a:solidFill>
            </a:endParaRPr>
          </a:p>
        </p:txBody>
      </p:sp>
      <p:cxnSp>
        <p:nvCxnSpPr>
          <p:cNvPr id="12" name="Straight Arrow Connector 11"/>
          <p:cNvCxnSpPr/>
          <p:nvPr/>
        </p:nvCxnSpPr>
        <p:spPr>
          <a:xfrm>
            <a:off x="2138190" y="2189895"/>
            <a:ext cx="1153326"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a:off x="5209407" y="2189895"/>
            <a:ext cx="1412501"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a:off x="4509636" y="2993289"/>
            <a:ext cx="1269955" cy="63494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a:off x="1490253" y="2993289"/>
            <a:ext cx="1917892" cy="202144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a:off x="4172709" y="2643422"/>
            <a:ext cx="0" cy="163270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p:nvPr/>
        </p:nvCxnSpPr>
        <p:spPr>
          <a:xfrm flipH="1">
            <a:off x="5044048" y="4613034"/>
            <a:ext cx="1046553" cy="40169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6" name="Straight Arrow Connector 5"/>
          <p:cNvCxnSpPr/>
          <p:nvPr/>
        </p:nvCxnSpPr>
        <p:spPr>
          <a:xfrm flipH="1">
            <a:off x="4781769" y="2436096"/>
            <a:ext cx="1840139" cy="184003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flipH="1" flipV="1">
            <a:off x="2138190" y="2824834"/>
            <a:ext cx="3779558" cy="1114386"/>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flipV="1">
            <a:off x="7243927" y="2993289"/>
            <a:ext cx="51835" cy="272117"/>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p:nvPr/>
        </p:nvCxnSpPr>
        <p:spPr>
          <a:xfrm flipH="1">
            <a:off x="2138190" y="2824834"/>
            <a:ext cx="4483718"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58720272"/>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533400"/>
            <a:ext cx="8517467" cy="990600"/>
          </a:xfrm>
        </p:spPr>
        <p:txBody>
          <a:bodyPr>
            <a:normAutofit fontScale="90000"/>
          </a:bodyPr>
          <a:lstStyle/>
          <a:p>
            <a:r>
              <a:rPr lang="en-US" sz="2800" b="1" dirty="0" smtClean="0"/>
              <a:t>While the majority of workers remain in healthy work, the probabilities of transitioning to disability are non-negligible</a:t>
            </a:r>
            <a:endParaRPr lang="en-US" sz="2800" b="1" dirty="0"/>
          </a:p>
        </p:txBody>
      </p:sp>
      <p:graphicFrame>
        <p:nvGraphicFramePr>
          <p:cNvPr id="3" name="Table 2"/>
          <p:cNvGraphicFramePr>
            <a:graphicFrameLocks noGrp="1"/>
          </p:cNvGraphicFramePr>
          <p:nvPr>
            <p:extLst>
              <p:ext uri="{D42A27DB-BD31-4B8C-83A1-F6EECF244321}">
                <p14:modId xmlns:p14="http://schemas.microsoft.com/office/powerpoint/2010/main" val="1819727565"/>
              </p:ext>
            </p:extLst>
          </p:nvPr>
        </p:nvGraphicFramePr>
        <p:xfrm>
          <a:off x="287867" y="2137411"/>
          <a:ext cx="8398932" cy="3190057"/>
        </p:xfrm>
        <a:graphic>
          <a:graphicData uri="http://schemas.openxmlformats.org/drawingml/2006/table">
            <a:tbl>
              <a:tblPr/>
              <a:tblGrid>
                <a:gridCol w="1547880"/>
                <a:gridCol w="1224844"/>
                <a:gridCol w="1494041"/>
                <a:gridCol w="1467121"/>
                <a:gridCol w="1736318"/>
                <a:gridCol w="928728"/>
              </a:tblGrid>
              <a:tr h="396179">
                <a:tc>
                  <a:txBody>
                    <a:bodyPr/>
                    <a:lstStyle/>
                    <a:p>
                      <a:pPr algn="l" fontAlgn="b"/>
                      <a:r>
                        <a:rPr lang="en-US" sz="16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1" i="0" u="none" strike="noStrike">
                          <a:solidFill>
                            <a:srgbClr val="000000"/>
                          </a:solidFill>
                          <a:effectLst/>
                          <a:latin typeface="Calibri"/>
                        </a:rPr>
                        <a:t>Regular Work</a:t>
                      </a:r>
                    </a:p>
                  </a:txBody>
                  <a:tcPr marL="12700" marR="12700" marT="1270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1" i="0" u="none" strike="noStrike">
                          <a:solidFill>
                            <a:srgbClr val="000000"/>
                          </a:solidFill>
                          <a:effectLst/>
                          <a:latin typeface="Calibri"/>
                        </a:rPr>
                        <a:t>Short Term Disability</a:t>
                      </a:r>
                    </a:p>
                  </a:txBody>
                  <a:tcPr marL="12700" marR="12700" marT="1270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1" i="0" u="none" strike="noStrike">
                          <a:solidFill>
                            <a:srgbClr val="000000"/>
                          </a:solidFill>
                          <a:effectLst/>
                          <a:latin typeface="Calibri"/>
                        </a:rPr>
                        <a:t>Long Term Disability</a:t>
                      </a:r>
                    </a:p>
                  </a:txBody>
                  <a:tcPr marL="12700" marR="12700" marT="1270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1" i="0" u="none" strike="noStrike">
                          <a:solidFill>
                            <a:srgbClr val="000000"/>
                          </a:solidFill>
                          <a:effectLst/>
                          <a:latin typeface="Calibri"/>
                        </a:rPr>
                        <a:t>Worker's Compensation</a:t>
                      </a:r>
                    </a:p>
                  </a:txBody>
                  <a:tcPr marL="12700" marR="12700" marT="1270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1" i="0" u="none" strike="noStrike">
                          <a:solidFill>
                            <a:srgbClr val="000000"/>
                          </a:solidFill>
                          <a:effectLst/>
                          <a:latin typeface="Calibri"/>
                        </a:rPr>
                        <a:t>On Leave</a:t>
                      </a:r>
                    </a:p>
                  </a:txBody>
                  <a:tcPr marL="12700" marR="12700" marT="1270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96179">
                <a:tc>
                  <a:txBody>
                    <a:bodyPr/>
                    <a:lstStyle/>
                    <a:p>
                      <a:pPr algn="l" fontAlgn="b"/>
                      <a:r>
                        <a:rPr lang="en-US" sz="1600" b="1" i="0" u="none" strike="noStrike">
                          <a:solidFill>
                            <a:srgbClr val="000000"/>
                          </a:solidFill>
                          <a:effectLst/>
                          <a:latin typeface="Calibri"/>
                        </a:rPr>
                        <a:t>Regular Work</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600" b="0" i="0" u="none" strike="noStrike" dirty="0">
                          <a:solidFill>
                            <a:srgbClr val="000000"/>
                          </a:solidFill>
                          <a:effectLst/>
                          <a:latin typeface="Calibri"/>
                        </a:rPr>
                        <a:t>99.5450%</a:t>
                      </a:r>
                    </a:p>
                  </a:txBody>
                  <a:tcPr marL="12700" marR="12700" marT="1270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600" b="0" i="0" u="none" strike="noStrike" dirty="0">
                          <a:solidFill>
                            <a:srgbClr val="000000"/>
                          </a:solidFill>
                          <a:effectLst/>
                          <a:latin typeface="Calibri"/>
                        </a:rPr>
                        <a:t>8.6572%</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600" b="0" i="0" u="none" strike="noStrike">
                          <a:solidFill>
                            <a:srgbClr val="000000"/>
                          </a:solidFill>
                          <a:effectLst/>
                          <a:latin typeface="Calibri"/>
                        </a:rPr>
                        <a:t>0.3076%</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600" b="0" i="0" u="none" strike="noStrike">
                          <a:solidFill>
                            <a:srgbClr val="000000"/>
                          </a:solidFill>
                          <a:effectLst/>
                          <a:latin typeface="Calibri"/>
                        </a:rPr>
                        <a:t>2.4215%</a:t>
                      </a:r>
                    </a:p>
                  </a:txBody>
                  <a:tcPr marL="12700" marR="12700" marT="1270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600" b="0" i="0" u="none" strike="noStrike">
                          <a:solidFill>
                            <a:srgbClr val="000000"/>
                          </a:solidFill>
                          <a:effectLst/>
                          <a:latin typeface="Calibri"/>
                        </a:rPr>
                        <a:t>2.7153%</a:t>
                      </a:r>
                    </a:p>
                  </a:txBody>
                  <a:tcPr marL="12700" marR="12700" marT="1270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r>
              <a:tr h="396179">
                <a:tc>
                  <a:txBody>
                    <a:bodyPr/>
                    <a:lstStyle/>
                    <a:p>
                      <a:pPr algn="l" fontAlgn="b"/>
                      <a:r>
                        <a:rPr lang="en-US" sz="1600" b="1" i="0" u="none" strike="noStrike">
                          <a:solidFill>
                            <a:srgbClr val="000000"/>
                          </a:solidFill>
                          <a:effectLst/>
                          <a:latin typeface="Calibri"/>
                        </a:rPr>
                        <a:t>Short Term Disability</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dirty="0">
                          <a:solidFill>
                            <a:srgbClr val="000000"/>
                          </a:solidFill>
                          <a:effectLst/>
                          <a:latin typeface="Calibri"/>
                        </a:rPr>
                        <a:t>0.2308%</a:t>
                      </a: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89.9785%</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0.0198%</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0.1181%</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0.1450%</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396179">
                <a:tc>
                  <a:txBody>
                    <a:bodyPr/>
                    <a:lstStyle/>
                    <a:p>
                      <a:pPr algn="l" fontAlgn="b"/>
                      <a:r>
                        <a:rPr lang="en-US" sz="1600" b="1" i="0" u="none" strike="noStrike">
                          <a:solidFill>
                            <a:srgbClr val="000000"/>
                          </a:solidFill>
                          <a:effectLst/>
                          <a:latin typeface="Calibri"/>
                        </a:rPr>
                        <a:t>Long Term Disability</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dirty="0">
                          <a:solidFill>
                            <a:srgbClr val="000000"/>
                          </a:solidFill>
                          <a:effectLst/>
                          <a:latin typeface="Calibri"/>
                        </a:rPr>
                        <a:t>0.0002%</a:t>
                      </a: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0.0896%</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99.0077%</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0.0443%</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0.0585%</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396179">
                <a:tc>
                  <a:txBody>
                    <a:bodyPr/>
                    <a:lstStyle/>
                    <a:p>
                      <a:pPr algn="l" fontAlgn="b"/>
                      <a:r>
                        <a:rPr lang="en-US" sz="1600" b="1" i="0" u="none" strike="noStrike">
                          <a:solidFill>
                            <a:srgbClr val="000000"/>
                          </a:solidFill>
                          <a:effectLst/>
                          <a:latin typeface="Calibri"/>
                        </a:rPr>
                        <a:t>Worker's Compensation</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0.0049%</a:t>
                      </a: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0.0065%</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0.0000%</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96.9433%</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0.0280%</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396179">
                <a:tc>
                  <a:txBody>
                    <a:bodyPr/>
                    <a:lstStyle/>
                    <a:p>
                      <a:pPr algn="l" fontAlgn="b"/>
                      <a:r>
                        <a:rPr lang="en-US" sz="1600" b="1" i="0" u="none" strike="noStrike">
                          <a:solidFill>
                            <a:srgbClr val="000000"/>
                          </a:solidFill>
                          <a:effectLst/>
                          <a:latin typeface="Calibri"/>
                        </a:rPr>
                        <a:t>Leave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dirty="0">
                          <a:solidFill>
                            <a:srgbClr val="000000"/>
                          </a:solidFill>
                          <a:effectLst/>
                          <a:latin typeface="Calibri"/>
                        </a:rPr>
                        <a:t>0.0399%</a:t>
                      </a:r>
                    </a:p>
                  </a:txBody>
                  <a:tcPr marL="12700" marR="12700" marT="12700" marB="0" anchor="b">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b"/>
                      <a:r>
                        <a:rPr lang="en-US" sz="1600" b="0" i="0" u="none" strike="noStrike" dirty="0">
                          <a:solidFill>
                            <a:srgbClr val="000000"/>
                          </a:solidFill>
                          <a:effectLst/>
                          <a:latin typeface="Calibri"/>
                        </a:rPr>
                        <a:t>0.9401%</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0.4366%</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0.1921%</a:t>
                      </a:r>
                    </a:p>
                  </a:txBody>
                  <a:tcPr marL="12700" marR="12700" marT="12700" marB="0" anchor="b">
                    <a:lnL>
                      <a:noFill/>
                    </a:lnL>
                    <a:lnR>
                      <a:noFill/>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96.8001%</a:t>
                      </a:r>
                    </a:p>
                  </a:txBody>
                  <a:tcPr marL="12700" marR="12700" marT="12700"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396179">
                <a:tc>
                  <a:txBody>
                    <a:bodyPr/>
                    <a:lstStyle/>
                    <a:p>
                      <a:pPr algn="l" fontAlgn="b"/>
                      <a:r>
                        <a:rPr lang="en-US" sz="1600" b="1" i="0" u="none" strike="noStrike">
                          <a:solidFill>
                            <a:srgbClr val="000000"/>
                          </a:solidFill>
                          <a:effectLst/>
                          <a:latin typeface="Calibri"/>
                        </a:rPr>
                        <a:t>Out of Alcoa</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dirty="0">
                          <a:solidFill>
                            <a:srgbClr val="000000"/>
                          </a:solidFill>
                          <a:effectLst/>
                          <a:latin typeface="Calibri"/>
                        </a:rPr>
                        <a:t>0.1793%</a:t>
                      </a:r>
                    </a:p>
                  </a:txBody>
                  <a:tcPr marL="12700" marR="12700" marT="1270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a:rPr>
                        <a:t>0.3281%</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a:rPr>
                        <a:t>0.2282%</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a:rPr>
                        <a:t>0.2807%</a:t>
                      </a:r>
                    </a:p>
                  </a:txBody>
                  <a:tcPr marL="12700" marR="12700" marT="1270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dirty="0">
                          <a:solidFill>
                            <a:srgbClr val="000000"/>
                          </a:solidFill>
                          <a:effectLst/>
                          <a:latin typeface="Calibri"/>
                        </a:rPr>
                        <a:t>0.2531%</a:t>
                      </a:r>
                    </a:p>
                  </a:txBody>
                  <a:tcPr marL="12700" marR="12700" marT="1270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370024124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Review of Basic Life tables</a:t>
            </a:r>
          </a:p>
          <a:p>
            <a:endParaRPr lang="en-US" dirty="0"/>
          </a:p>
          <a:p>
            <a:r>
              <a:rPr lang="en-US" dirty="0" smtClean="0"/>
              <a:t>Introduction to a Multi-state life table: concepts and notation</a:t>
            </a:r>
          </a:p>
          <a:p>
            <a:endParaRPr lang="en-US" dirty="0"/>
          </a:p>
          <a:p>
            <a:r>
              <a:rPr lang="en-US" dirty="0" smtClean="0"/>
              <a:t>Some applications in disability and work</a:t>
            </a:r>
          </a:p>
          <a:p>
            <a:endParaRPr lang="en-US" dirty="0"/>
          </a:p>
          <a:p>
            <a:r>
              <a:rPr lang="en-US" dirty="0" smtClean="0"/>
              <a:t>Other applications</a:t>
            </a:r>
            <a:endParaRPr lang="en-US" dirty="0"/>
          </a:p>
        </p:txBody>
      </p:sp>
    </p:spTree>
    <p:extLst>
      <p:ext uri="{BB962C8B-B14F-4D97-AF65-F5344CB8AC3E}">
        <p14:creationId xmlns:p14="http://schemas.microsoft.com/office/powerpoint/2010/main" val="3437954191"/>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Multi-state life tables show expected years of work and disability for each additional year of tenure</a:t>
            </a:r>
            <a:endParaRPr lang="en-US" sz="2800" b="1" dirty="0"/>
          </a:p>
        </p:txBody>
      </p:sp>
      <p:graphicFrame>
        <p:nvGraphicFramePr>
          <p:cNvPr id="4" name="Table 3"/>
          <p:cNvGraphicFramePr>
            <a:graphicFrameLocks noGrp="1"/>
          </p:cNvGraphicFramePr>
          <p:nvPr>
            <p:extLst>
              <p:ext uri="{D42A27DB-BD31-4B8C-83A1-F6EECF244321}">
                <p14:modId xmlns:p14="http://schemas.microsoft.com/office/powerpoint/2010/main" val="1918117908"/>
              </p:ext>
            </p:extLst>
          </p:nvPr>
        </p:nvGraphicFramePr>
        <p:xfrm>
          <a:off x="609598" y="1896532"/>
          <a:ext cx="8072969" cy="4617720"/>
        </p:xfrm>
        <a:graphic>
          <a:graphicData uri="http://schemas.openxmlformats.org/drawingml/2006/table">
            <a:tbl>
              <a:tblPr/>
              <a:tblGrid>
                <a:gridCol w="1279861"/>
                <a:gridCol w="1279861"/>
                <a:gridCol w="1279861"/>
                <a:gridCol w="1279861"/>
                <a:gridCol w="1673664"/>
                <a:gridCol w="1279861"/>
              </a:tblGrid>
              <a:tr h="237396">
                <a:tc>
                  <a:txBody>
                    <a:bodyPr/>
                    <a:lstStyle/>
                    <a:p>
                      <a:pPr algn="l" fontAlgn="b"/>
                      <a:r>
                        <a:rPr lang="en-US" sz="1600" b="0" i="0" u="none" strike="noStrike">
                          <a:solidFill>
                            <a:srgbClr val="000000"/>
                          </a:solidFill>
                          <a:effectLst/>
                          <a:latin typeface="Calibri"/>
                        </a:rPr>
                        <a:t>Tenure</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Regular Work</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STD</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LTD</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Worker's Comp</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On Leave</a:t>
                      </a:r>
                    </a:p>
                  </a:txBody>
                  <a:tcPr marL="12700" marR="12700" marT="12700" marB="0" anchor="b">
                    <a:lnL>
                      <a:noFill/>
                    </a:lnL>
                    <a:lnR>
                      <a:noFill/>
                    </a:lnR>
                    <a:lnT>
                      <a:noFill/>
                    </a:lnT>
                    <a:lnB>
                      <a:noFill/>
                    </a:lnB>
                  </a:tcPr>
                </a:tc>
              </a:tr>
              <a:tr h="237396">
                <a:tc>
                  <a:txBody>
                    <a:bodyPr/>
                    <a:lstStyle/>
                    <a:p>
                      <a:pPr algn="r" fontAlgn="b"/>
                      <a:r>
                        <a:rPr lang="en-US" sz="1600" b="0" i="0" u="none" strike="noStrike" dirty="0">
                          <a:solidFill>
                            <a:srgbClr val="000000"/>
                          </a:solidFill>
                          <a:effectLst/>
                          <a:latin typeface="Calibri"/>
                        </a:rPr>
                        <a:t>1</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6.990</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0.163</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0.018</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0.015</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0.130</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2</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6.121</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0.157</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0.017</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0.014</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0.123</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3</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5.451</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0.146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0.017</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0.013</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0.110</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4</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4.889</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0.136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0.017</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0.012</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0.099</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5</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4.396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0.126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0.010</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0.088</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3.949</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0.116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0.010</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0.078</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7</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3.534</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0.105</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0.015</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0.009</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0.068</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8</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3.145</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0.094</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0.014</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0.008</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0.059</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9</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2.775</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0.083</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0.012</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0.008</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0.051</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10</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2.422</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0.072</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0.011</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0.007</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0.043</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11</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2.082</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0.060</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0.009</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0.007</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0.036</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12</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1.754</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0.049</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0.007</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0.029</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13</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1.436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0.039</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0.005</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0.023</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14</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1.129</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0.029</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0.005</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0.005</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0.018</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15</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0.831</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0.020</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0.003</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0.004</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0.013</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16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0.543</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0.012</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0.002</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0.003</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0.008</a:t>
                      </a:r>
                    </a:p>
                  </a:txBody>
                  <a:tcPr marL="12700" marR="12700" marT="12700" marB="0" anchor="b">
                    <a:lnL>
                      <a:noFill/>
                    </a:lnL>
                    <a:lnR>
                      <a:noFill/>
                    </a:lnR>
                    <a:lnT>
                      <a:noFill/>
                    </a:lnT>
                    <a:lnB>
                      <a:noFill/>
                    </a:lnB>
                  </a:tcPr>
                </a:tc>
              </a:tr>
              <a:tr h="237396">
                <a:tc>
                  <a:txBody>
                    <a:bodyPr/>
                    <a:lstStyle/>
                    <a:p>
                      <a:pPr algn="r" fontAlgn="b"/>
                      <a:r>
                        <a:rPr lang="en-US" sz="1600" b="0" i="0" u="none" strike="noStrike">
                          <a:solidFill>
                            <a:srgbClr val="000000"/>
                          </a:solidFill>
                          <a:effectLst/>
                          <a:latin typeface="Calibri"/>
                        </a:rPr>
                        <a:t>17</a:t>
                      </a:r>
                    </a:p>
                  </a:txBody>
                  <a:tcPr marL="12700" marR="12700" marT="12700" marB="0" anchor="b">
                    <a:lnL>
                      <a:noFill/>
                    </a:lnL>
                    <a:lnR>
                      <a:noFill/>
                    </a:lnR>
                    <a:lnT>
                      <a:noFill/>
                    </a:lnT>
                    <a:lnB>
                      <a:noFill/>
                    </a:lnB>
                  </a:tcPr>
                </a:tc>
                <a:tc>
                  <a:txBody>
                    <a:bodyPr/>
                    <a:lstStyle/>
                    <a:p>
                      <a:pPr algn="ctr" fontAlgn="b"/>
                      <a:r>
                        <a:rPr lang="en-US" sz="1600" b="0" i="0" u="none" strike="noStrike" dirty="0">
                          <a:solidFill>
                            <a:srgbClr val="000000"/>
                          </a:solidFill>
                          <a:effectLst/>
                          <a:latin typeface="Calibri"/>
                        </a:rPr>
                        <a:t>0.266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0.006</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0.001</a:t>
                      </a:r>
                    </a:p>
                  </a:txBody>
                  <a:tcPr marL="12700" marR="12700" marT="12700" marB="0" anchor="b">
                    <a:lnL>
                      <a:noFill/>
                    </a:lnL>
                    <a:lnR>
                      <a:noFill/>
                    </a:lnR>
                    <a:lnT>
                      <a:noFill/>
                    </a:lnT>
                    <a:lnB>
                      <a:noFill/>
                    </a:lnB>
                  </a:tcPr>
                </a:tc>
                <a:tc>
                  <a:txBody>
                    <a:bodyPr/>
                    <a:lstStyle/>
                    <a:p>
                      <a:pPr algn="ctr" fontAlgn="b"/>
                      <a:r>
                        <a:rPr lang="en-US" sz="1600" b="0" i="0" u="none" strike="noStrike">
                          <a:solidFill>
                            <a:srgbClr val="000000"/>
                          </a:solidFill>
                          <a:effectLst/>
                          <a:latin typeface="Calibri"/>
                        </a:rPr>
                        <a:t>0.002</a:t>
                      </a:r>
                    </a:p>
                  </a:txBody>
                  <a:tcPr marL="12700" marR="12700" marT="12700" marB="0" anchor="b">
                    <a:lnL>
                      <a:noFill/>
                    </a:lnL>
                    <a:lnR>
                      <a:noFill/>
                    </a:lnR>
                    <a:lnT>
                      <a:noFill/>
                    </a:lnT>
                    <a:lnB>
                      <a:noFill/>
                    </a:lnB>
                  </a:tcPr>
                </a:tc>
                <a:tc>
                  <a:txBody>
                    <a:bodyPr/>
                    <a:lstStyle/>
                    <a:p>
                      <a:pPr algn="ctr" fontAlgn="b"/>
                      <a:r>
                        <a:rPr lang="en-US" sz="1600" b="0" i="0" u="none" strike="noStrike" dirty="0">
                          <a:solidFill>
                            <a:srgbClr val="000000"/>
                          </a:solidFill>
                          <a:effectLst/>
                          <a:latin typeface="Calibri"/>
                        </a:rPr>
                        <a:t>0.004</a:t>
                      </a:r>
                    </a:p>
                  </a:txBody>
                  <a:tcPr marL="12700" marR="12700" marT="12700" marB="0" anchor="b">
                    <a:lnL>
                      <a:noFill/>
                    </a:lnL>
                    <a:lnR>
                      <a:noFill/>
                    </a:lnR>
                    <a:lnT>
                      <a:noFill/>
                    </a:lnT>
                    <a:lnB>
                      <a:noFill/>
                    </a:lnB>
                  </a:tcPr>
                </a:tc>
              </a:tr>
            </a:tbl>
          </a:graphicData>
        </a:graphic>
      </p:graphicFrame>
    </p:spTree>
    <p:extLst>
      <p:ext uri="{BB962C8B-B14F-4D97-AF65-F5344CB8AC3E}">
        <p14:creationId xmlns:p14="http://schemas.microsoft.com/office/powerpoint/2010/main" val="3686503163"/>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674" y="380228"/>
            <a:ext cx="8296274" cy="831550"/>
          </a:xfrm>
        </p:spPr>
        <p:txBody>
          <a:bodyPr>
            <a:noAutofit/>
          </a:bodyPr>
          <a:lstStyle/>
          <a:p>
            <a:r>
              <a:rPr lang="en-US" sz="2800" b="1" dirty="0" smtClean="0">
                <a:solidFill>
                  <a:srgbClr val="000000"/>
                </a:solidFill>
              </a:rPr>
              <a:t>Highlights from MSLT</a:t>
            </a:r>
            <a:endParaRPr lang="en-US" sz="2800" b="1" dirty="0">
              <a:solidFill>
                <a:srgbClr val="000000"/>
              </a:solidFill>
            </a:endParaRPr>
          </a:p>
        </p:txBody>
      </p:sp>
      <p:sp>
        <p:nvSpPr>
          <p:cNvPr id="3" name="Rectangle 2"/>
          <p:cNvSpPr/>
          <p:nvPr/>
        </p:nvSpPr>
        <p:spPr>
          <a:xfrm>
            <a:off x="542924" y="1374778"/>
            <a:ext cx="8105775" cy="6001642"/>
          </a:xfrm>
          <a:prstGeom prst="rect">
            <a:avLst/>
          </a:prstGeom>
        </p:spPr>
        <p:txBody>
          <a:bodyPr wrap="square">
            <a:spAutoFit/>
          </a:bodyPr>
          <a:lstStyle/>
          <a:p>
            <a:endParaRPr lang="en-US" sz="2400" dirty="0"/>
          </a:p>
          <a:p>
            <a:pPr marL="342900" indent="-342900">
              <a:buClr>
                <a:schemeClr val="accent3"/>
              </a:buClr>
              <a:buFont typeface="Arial"/>
              <a:buChar char="•"/>
            </a:pPr>
            <a:r>
              <a:rPr lang="en-US" sz="2400" dirty="0" smtClean="0"/>
              <a:t>An average employee can expect to spend 6.99 years in regular work, nearly 2 months in STD, and nearly 2 months in LTD or on leave.</a:t>
            </a:r>
          </a:p>
          <a:p>
            <a:pPr>
              <a:buClr>
                <a:schemeClr val="accent3"/>
              </a:buClr>
            </a:pPr>
            <a:endParaRPr lang="en-US" sz="2400" dirty="0"/>
          </a:p>
          <a:p>
            <a:pPr marL="342900" indent="-342900">
              <a:buClr>
                <a:schemeClr val="accent3"/>
              </a:buClr>
              <a:buFont typeface="Arial"/>
              <a:buChar char="•"/>
            </a:pPr>
            <a:r>
              <a:rPr lang="en-US" sz="2400" dirty="0" smtClean="0"/>
              <a:t>The proportions of working life spent in each state do not change based on tenure. In other words, workers are not at higher risk of disability if they have been working longer.</a:t>
            </a:r>
          </a:p>
          <a:p>
            <a:pPr marL="342900" indent="-342900">
              <a:buClr>
                <a:schemeClr val="accent3"/>
              </a:buClr>
              <a:buFont typeface="Arial"/>
              <a:buChar char="•"/>
            </a:pPr>
            <a:endParaRPr lang="en-US" sz="2400" dirty="0"/>
          </a:p>
          <a:p>
            <a:pPr marL="342900" indent="-342900">
              <a:buClr>
                <a:schemeClr val="accent3"/>
              </a:buClr>
              <a:buFont typeface="Arial"/>
              <a:buChar char="•"/>
            </a:pPr>
            <a:r>
              <a:rPr lang="en-US" sz="2400" dirty="0" smtClean="0"/>
              <a:t>Short-term disability episodes represent a longer total amount of time in disability than either long-term disability or worker’s compensation.</a:t>
            </a:r>
          </a:p>
          <a:p>
            <a:pPr>
              <a:buClr>
                <a:schemeClr val="accent3"/>
              </a:buClr>
            </a:pPr>
            <a:endParaRPr lang="en-US" sz="2400" dirty="0"/>
          </a:p>
          <a:p>
            <a:pPr marL="342900" indent="-342900">
              <a:buClr>
                <a:schemeClr val="accent3"/>
              </a:buClr>
              <a:buFont typeface="Arial"/>
              <a:buChar char="•"/>
            </a:pPr>
            <a:endParaRPr lang="en-US" sz="2400" dirty="0"/>
          </a:p>
          <a:p>
            <a:endParaRPr lang="en-US" sz="2400" dirty="0"/>
          </a:p>
        </p:txBody>
      </p:sp>
    </p:spTree>
    <p:extLst>
      <p:ext uri="{BB962C8B-B14F-4D97-AF65-F5344CB8AC3E}">
        <p14:creationId xmlns:p14="http://schemas.microsoft.com/office/powerpoint/2010/main" val="53546441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674" y="380228"/>
            <a:ext cx="8296274" cy="831550"/>
          </a:xfrm>
        </p:spPr>
        <p:txBody>
          <a:bodyPr>
            <a:noAutofit/>
          </a:bodyPr>
          <a:lstStyle/>
          <a:p>
            <a:r>
              <a:rPr lang="en-US" sz="2800" b="1" dirty="0"/>
              <a:t>Characterizing common trajectories of work and disability</a:t>
            </a:r>
            <a:endParaRPr lang="en-US" sz="2800" b="1" dirty="0">
              <a:solidFill>
                <a:srgbClr val="000000"/>
              </a:solidFill>
            </a:endParaRPr>
          </a:p>
        </p:txBody>
      </p:sp>
      <p:sp>
        <p:nvSpPr>
          <p:cNvPr id="3" name="Rectangle 2"/>
          <p:cNvSpPr/>
          <p:nvPr/>
        </p:nvSpPr>
        <p:spPr>
          <a:xfrm>
            <a:off x="542924" y="1374778"/>
            <a:ext cx="8105775" cy="5262979"/>
          </a:xfrm>
          <a:prstGeom prst="rect">
            <a:avLst/>
          </a:prstGeom>
        </p:spPr>
        <p:txBody>
          <a:bodyPr wrap="square">
            <a:spAutoFit/>
          </a:bodyPr>
          <a:lstStyle/>
          <a:p>
            <a:endParaRPr lang="en-US" sz="2400" dirty="0"/>
          </a:p>
          <a:p>
            <a:pPr marL="342900" indent="-342900">
              <a:buClr>
                <a:schemeClr val="accent3"/>
              </a:buClr>
              <a:buFont typeface="Arial"/>
              <a:buChar char="•"/>
            </a:pPr>
            <a:r>
              <a:rPr lang="en-US" sz="2400" dirty="0" smtClean="0"/>
              <a:t>What are the most common trajectories of work and disability?  How, if at all, do demographics differ across the individuals in these different trajectories?</a:t>
            </a:r>
          </a:p>
          <a:p>
            <a:pPr>
              <a:buClr>
                <a:schemeClr val="accent3"/>
              </a:buClr>
            </a:pPr>
            <a:endParaRPr lang="en-US" sz="2400" dirty="0"/>
          </a:p>
          <a:p>
            <a:pPr marL="342900" indent="-342900">
              <a:buClr>
                <a:schemeClr val="accent3"/>
              </a:buClr>
              <a:buFont typeface="Arial"/>
              <a:buChar char="•"/>
            </a:pPr>
            <a:r>
              <a:rPr lang="en-US" sz="2400" dirty="0" smtClean="0"/>
              <a:t>Sequence analysis using “K-grams” with Jacquard distance measures.</a:t>
            </a:r>
          </a:p>
          <a:p>
            <a:pPr marL="342900" indent="-342900">
              <a:buClr>
                <a:schemeClr val="accent3"/>
              </a:buClr>
              <a:buFont typeface="Arial"/>
              <a:buChar char="•"/>
            </a:pPr>
            <a:endParaRPr lang="en-US" sz="2400" dirty="0"/>
          </a:p>
          <a:p>
            <a:pPr marL="342900" indent="-342900">
              <a:buClr>
                <a:schemeClr val="accent3"/>
              </a:buClr>
              <a:buFont typeface="Arial"/>
              <a:buChar char="•"/>
            </a:pPr>
            <a:r>
              <a:rPr lang="en-US" sz="2400" dirty="0" smtClean="0"/>
              <a:t>68.8% (N=11,111) of the sample stays continuously employed (and/or leave Alcoa for other reasons) through sample period.</a:t>
            </a:r>
          </a:p>
          <a:p>
            <a:pPr>
              <a:buClr>
                <a:schemeClr val="accent3"/>
              </a:buClr>
            </a:pPr>
            <a:endParaRPr lang="en-US" sz="2400" dirty="0"/>
          </a:p>
          <a:p>
            <a:pPr marL="342900" indent="-342900">
              <a:buClr>
                <a:schemeClr val="accent3"/>
              </a:buClr>
              <a:buFont typeface="Arial"/>
              <a:buChar char="•"/>
            </a:pPr>
            <a:endParaRPr lang="en-US" sz="2400" dirty="0"/>
          </a:p>
          <a:p>
            <a:endParaRPr lang="en-US" sz="2400" dirty="0"/>
          </a:p>
        </p:txBody>
      </p:sp>
    </p:spTree>
    <p:extLst>
      <p:ext uri="{BB962C8B-B14F-4D97-AF65-F5344CB8AC3E}">
        <p14:creationId xmlns:p14="http://schemas.microsoft.com/office/powerpoint/2010/main" val="828460887"/>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Episodes of STD are sometimes temporary in nature…</a:t>
            </a:r>
            <a:endParaRPr lang="en-US" sz="2800" b="1" dirty="0"/>
          </a:p>
        </p:txBody>
      </p:sp>
      <p:sp>
        <p:nvSpPr>
          <p:cNvPr id="3" name="Rectangle 2"/>
          <p:cNvSpPr/>
          <p:nvPr/>
        </p:nvSpPr>
        <p:spPr>
          <a:xfrm>
            <a:off x="457199" y="2082800"/>
            <a:ext cx="897467" cy="62653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WORK</a:t>
            </a:r>
            <a:endParaRPr lang="en-US" dirty="0"/>
          </a:p>
        </p:txBody>
      </p:sp>
      <p:sp>
        <p:nvSpPr>
          <p:cNvPr id="9" name="Oval 8"/>
          <p:cNvSpPr/>
          <p:nvPr/>
        </p:nvSpPr>
        <p:spPr>
          <a:xfrm>
            <a:off x="2133600" y="1981202"/>
            <a:ext cx="999067" cy="89746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STD</a:t>
            </a:r>
            <a:endParaRPr lang="en-US" dirty="0"/>
          </a:p>
        </p:txBody>
      </p:sp>
      <p:sp>
        <p:nvSpPr>
          <p:cNvPr id="10" name="Rectangle 9"/>
          <p:cNvSpPr/>
          <p:nvPr/>
        </p:nvSpPr>
        <p:spPr>
          <a:xfrm>
            <a:off x="3945459" y="2082800"/>
            <a:ext cx="897467" cy="62653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WORK</a:t>
            </a:r>
            <a:endParaRPr lang="en-US" dirty="0"/>
          </a:p>
        </p:txBody>
      </p:sp>
      <p:sp>
        <p:nvSpPr>
          <p:cNvPr id="11" name="Rectangle 10"/>
          <p:cNvSpPr/>
          <p:nvPr/>
        </p:nvSpPr>
        <p:spPr>
          <a:xfrm>
            <a:off x="457199" y="3606800"/>
            <a:ext cx="897467" cy="62653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WORK</a:t>
            </a:r>
            <a:endParaRPr lang="en-US" dirty="0"/>
          </a:p>
        </p:txBody>
      </p:sp>
      <p:sp>
        <p:nvSpPr>
          <p:cNvPr id="12" name="Oval 11"/>
          <p:cNvSpPr/>
          <p:nvPr/>
        </p:nvSpPr>
        <p:spPr>
          <a:xfrm>
            <a:off x="2133600" y="3505202"/>
            <a:ext cx="999067" cy="89746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STD</a:t>
            </a:r>
            <a:endParaRPr lang="en-US" dirty="0"/>
          </a:p>
        </p:txBody>
      </p:sp>
      <p:sp>
        <p:nvSpPr>
          <p:cNvPr id="13" name="Rectangle 12"/>
          <p:cNvSpPr/>
          <p:nvPr/>
        </p:nvSpPr>
        <p:spPr>
          <a:xfrm>
            <a:off x="3945459" y="3606800"/>
            <a:ext cx="897467" cy="62653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WORK</a:t>
            </a:r>
            <a:endParaRPr lang="en-US" dirty="0"/>
          </a:p>
        </p:txBody>
      </p:sp>
      <p:sp>
        <p:nvSpPr>
          <p:cNvPr id="14" name="TextBox 13"/>
          <p:cNvSpPr txBox="1"/>
          <p:nvPr/>
        </p:nvSpPr>
        <p:spPr>
          <a:xfrm>
            <a:off x="5655727" y="3587002"/>
            <a:ext cx="937126" cy="646331"/>
          </a:xfrm>
          <a:prstGeom prst="rect">
            <a:avLst/>
          </a:prstGeom>
          <a:noFill/>
        </p:spPr>
        <p:txBody>
          <a:bodyPr wrap="none" rtlCol="0">
            <a:spAutoFit/>
          </a:bodyPr>
          <a:lstStyle/>
          <a:p>
            <a:r>
              <a:rPr lang="en-US" b="1" dirty="0" smtClean="0"/>
              <a:t>LEAVE</a:t>
            </a:r>
          </a:p>
          <a:p>
            <a:r>
              <a:rPr lang="en-US" b="1" dirty="0" smtClean="0"/>
              <a:t>WORK</a:t>
            </a:r>
            <a:endParaRPr lang="en-US" b="1" dirty="0"/>
          </a:p>
        </p:txBody>
      </p:sp>
      <p:sp>
        <p:nvSpPr>
          <p:cNvPr id="15" name="Rectangle 14"/>
          <p:cNvSpPr/>
          <p:nvPr/>
        </p:nvSpPr>
        <p:spPr>
          <a:xfrm>
            <a:off x="457199" y="5096934"/>
            <a:ext cx="897467" cy="62653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WORK</a:t>
            </a:r>
            <a:endParaRPr lang="en-US" dirty="0"/>
          </a:p>
        </p:txBody>
      </p:sp>
      <p:sp>
        <p:nvSpPr>
          <p:cNvPr id="16" name="Oval 15"/>
          <p:cNvSpPr/>
          <p:nvPr/>
        </p:nvSpPr>
        <p:spPr>
          <a:xfrm>
            <a:off x="2133600" y="4995336"/>
            <a:ext cx="999067" cy="89746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STD</a:t>
            </a:r>
            <a:endParaRPr lang="en-US" dirty="0"/>
          </a:p>
        </p:txBody>
      </p:sp>
      <p:sp>
        <p:nvSpPr>
          <p:cNvPr id="17" name="Rectangle 16"/>
          <p:cNvSpPr/>
          <p:nvPr/>
        </p:nvSpPr>
        <p:spPr>
          <a:xfrm>
            <a:off x="3945459" y="5096934"/>
            <a:ext cx="897467" cy="62653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WORK</a:t>
            </a:r>
            <a:endParaRPr lang="en-US" dirty="0"/>
          </a:p>
        </p:txBody>
      </p:sp>
      <p:sp>
        <p:nvSpPr>
          <p:cNvPr id="18" name="Oval 17"/>
          <p:cNvSpPr/>
          <p:nvPr/>
        </p:nvSpPr>
        <p:spPr>
          <a:xfrm>
            <a:off x="5621861" y="4995339"/>
            <a:ext cx="999067" cy="89746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STD</a:t>
            </a:r>
            <a:endParaRPr lang="en-US" dirty="0"/>
          </a:p>
        </p:txBody>
      </p:sp>
      <p:sp>
        <p:nvSpPr>
          <p:cNvPr id="19" name="Rectangle 18"/>
          <p:cNvSpPr/>
          <p:nvPr/>
        </p:nvSpPr>
        <p:spPr>
          <a:xfrm>
            <a:off x="7619983" y="5215468"/>
            <a:ext cx="897467" cy="62653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WORK</a:t>
            </a:r>
            <a:endParaRPr lang="en-US" dirty="0"/>
          </a:p>
        </p:txBody>
      </p:sp>
      <p:cxnSp>
        <p:nvCxnSpPr>
          <p:cNvPr id="26" name="Straight Arrow Connector 25"/>
          <p:cNvCxnSpPr/>
          <p:nvPr/>
        </p:nvCxnSpPr>
        <p:spPr>
          <a:xfrm>
            <a:off x="1473200" y="2370667"/>
            <a:ext cx="52493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p:nvPr/>
        </p:nvCxnSpPr>
        <p:spPr>
          <a:xfrm>
            <a:off x="3268133" y="2370667"/>
            <a:ext cx="52493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p:nvPr/>
        </p:nvCxnSpPr>
        <p:spPr>
          <a:xfrm>
            <a:off x="1473200" y="4013201"/>
            <a:ext cx="52493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p:nvPr/>
        </p:nvCxnSpPr>
        <p:spPr>
          <a:xfrm>
            <a:off x="3268133" y="4013201"/>
            <a:ext cx="52493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p:nvPr/>
        </p:nvCxnSpPr>
        <p:spPr>
          <a:xfrm>
            <a:off x="1473200" y="5452533"/>
            <a:ext cx="52493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p:nvPr/>
        </p:nvCxnSpPr>
        <p:spPr>
          <a:xfrm>
            <a:off x="3268133" y="5452533"/>
            <a:ext cx="52493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p:nvPr/>
        </p:nvCxnSpPr>
        <p:spPr>
          <a:xfrm>
            <a:off x="6857990" y="5520269"/>
            <a:ext cx="52493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p:nvPr/>
        </p:nvCxnSpPr>
        <p:spPr>
          <a:xfrm>
            <a:off x="4995330" y="5452533"/>
            <a:ext cx="52493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4" name="Straight Arrow Connector 33"/>
          <p:cNvCxnSpPr/>
          <p:nvPr/>
        </p:nvCxnSpPr>
        <p:spPr>
          <a:xfrm>
            <a:off x="4995330" y="4013201"/>
            <a:ext cx="52493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4" name="TextBox 23"/>
          <p:cNvSpPr txBox="1"/>
          <p:nvPr/>
        </p:nvSpPr>
        <p:spPr>
          <a:xfrm>
            <a:off x="7450667" y="2116667"/>
            <a:ext cx="1510399" cy="400110"/>
          </a:xfrm>
          <a:prstGeom prst="rect">
            <a:avLst/>
          </a:prstGeom>
          <a:noFill/>
        </p:spPr>
        <p:txBody>
          <a:bodyPr wrap="none" rtlCol="0">
            <a:spAutoFit/>
          </a:bodyPr>
          <a:lstStyle/>
          <a:p>
            <a:r>
              <a:rPr lang="en-US" sz="2000" b="1" dirty="0" smtClean="0"/>
              <a:t>(  24.12%  )</a:t>
            </a:r>
            <a:endParaRPr lang="en-US" sz="2000" b="1" dirty="0"/>
          </a:p>
        </p:txBody>
      </p:sp>
      <p:sp>
        <p:nvSpPr>
          <p:cNvPr id="25" name="TextBox 24"/>
          <p:cNvSpPr txBox="1"/>
          <p:nvPr/>
        </p:nvSpPr>
        <p:spPr>
          <a:xfrm>
            <a:off x="7399850" y="3680823"/>
            <a:ext cx="1510399" cy="400110"/>
          </a:xfrm>
          <a:prstGeom prst="rect">
            <a:avLst/>
          </a:prstGeom>
          <a:noFill/>
        </p:spPr>
        <p:txBody>
          <a:bodyPr wrap="none" rtlCol="0">
            <a:spAutoFit/>
          </a:bodyPr>
          <a:lstStyle/>
          <a:p>
            <a:r>
              <a:rPr lang="en-US" sz="2000" b="1" dirty="0" smtClean="0"/>
              <a:t>(  19.37%  )</a:t>
            </a:r>
            <a:endParaRPr lang="en-US" sz="2000" b="1" dirty="0"/>
          </a:p>
        </p:txBody>
      </p:sp>
      <p:sp>
        <p:nvSpPr>
          <p:cNvPr id="35" name="TextBox 34"/>
          <p:cNvSpPr txBox="1"/>
          <p:nvPr/>
        </p:nvSpPr>
        <p:spPr>
          <a:xfrm>
            <a:off x="7450667" y="6214533"/>
            <a:ext cx="1510399" cy="400110"/>
          </a:xfrm>
          <a:prstGeom prst="rect">
            <a:avLst/>
          </a:prstGeom>
          <a:noFill/>
        </p:spPr>
        <p:txBody>
          <a:bodyPr wrap="none" rtlCol="0">
            <a:spAutoFit/>
          </a:bodyPr>
          <a:lstStyle/>
          <a:p>
            <a:r>
              <a:rPr lang="en-US" sz="2000" b="1" dirty="0" smtClean="0"/>
              <a:t>(  10.34%  )</a:t>
            </a:r>
            <a:endParaRPr lang="en-US" sz="2000" b="1" dirty="0"/>
          </a:p>
        </p:txBody>
      </p:sp>
    </p:spTree>
    <p:extLst>
      <p:ext uri="{BB962C8B-B14F-4D97-AF65-F5344CB8AC3E}">
        <p14:creationId xmlns:p14="http://schemas.microsoft.com/office/powerpoint/2010/main" val="388718551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…and sometimes far more complex</a:t>
            </a:r>
            <a:endParaRPr lang="en-US" sz="3200" b="1" dirty="0"/>
          </a:p>
        </p:txBody>
      </p:sp>
      <p:sp>
        <p:nvSpPr>
          <p:cNvPr id="3" name="Rectangle 2"/>
          <p:cNvSpPr/>
          <p:nvPr/>
        </p:nvSpPr>
        <p:spPr>
          <a:xfrm flipH="1">
            <a:off x="152408" y="1947359"/>
            <a:ext cx="677326" cy="5775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WK</a:t>
            </a:r>
            <a:endParaRPr lang="en-US" dirty="0"/>
          </a:p>
        </p:txBody>
      </p:sp>
      <p:sp>
        <p:nvSpPr>
          <p:cNvPr id="4" name="Oval 3"/>
          <p:cNvSpPr/>
          <p:nvPr/>
        </p:nvSpPr>
        <p:spPr>
          <a:xfrm flipH="1">
            <a:off x="1058517" y="1828803"/>
            <a:ext cx="871889" cy="696093"/>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t>STD</a:t>
            </a:r>
            <a:endParaRPr lang="en-US" sz="1600" dirty="0"/>
          </a:p>
        </p:txBody>
      </p:sp>
      <p:sp>
        <p:nvSpPr>
          <p:cNvPr id="10" name="Oval 9"/>
          <p:cNvSpPr/>
          <p:nvPr/>
        </p:nvSpPr>
        <p:spPr>
          <a:xfrm flipH="1">
            <a:off x="3124389" y="1828800"/>
            <a:ext cx="871889" cy="696093"/>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t>STD</a:t>
            </a:r>
            <a:endParaRPr lang="en-US" sz="1600" dirty="0"/>
          </a:p>
        </p:txBody>
      </p:sp>
      <p:sp>
        <p:nvSpPr>
          <p:cNvPr id="11" name="Oval 10"/>
          <p:cNvSpPr/>
          <p:nvPr/>
        </p:nvSpPr>
        <p:spPr>
          <a:xfrm flipH="1">
            <a:off x="5286800" y="1845761"/>
            <a:ext cx="871889" cy="696093"/>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t>STD</a:t>
            </a:r>
            <a:endParaRPr lang="en-US" sz="1600" dirty="0"/>
          </a:p>
        </p:txBody>
      </p:sp>
      <p:sp>
        <p:nvSpPr>
          <p:cNvPr id="13" name="Oval 12"/>
          <p:cNvSpPr/>
          <p:nvPr/>
        </p:nvSpPr>
        <p:spPr>
          <a:xfrm flipH="1">
            <a:off x="7327065" y="1879602"/>
            <a:ext cx="871889" cy="696093"/>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t>STD</a:t>
            </a:r>
            <a:endParaRPr lang="en-US" sz="1600" dirty="0"/>
          </a:p>
        </p:txBody>
      </p:sp>
      <p:sp>
        <p:nvSpPr>
          <p:cNvPr id="15" name="Oval 14"/>
          <p:cNvSpPr/>
          <p:nvPr/>
        </p:nvSpPr>
        <p:spPr>
          <a:xfrm flipH="1">
            <a:off x="1092383" y="3640658"/>
            <a:ext cx="871889" cy="696093"/>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t>STD</a:t>
            </a:r>
            <a:endParaRPr lang="en-US" sz="1600" dirty="0"/>
          </a:p>
        </p:txBody>
      </p:sp>
      <p:sp>
        <p:nvSpPr>
          <p:cNvPr id="18" name="Oval 17"/>
          <p:cNvSpPr/>
          <p:nvPr/>
        </p:nvSpPr>
        <p:spPr>
          <a:xfrm flipH="1">
            <a:off x="4462096" y="3657588"/>
            <a:ext cx="871889" cy="696093"/>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t>STD</a:t>
            </a:r>
            <a:endParaRPr lang="en-US" sz="1600" dirty="0"/>
          </a:p>
        </p:txBody>
      </p:sp>
      <p:sp>
        <p:nvSpPr>
          <p:cNvPr id="19" name="Oval 18"/>
          <p:cNvSpPr/>
          <p:nvPr/>
        </p:nvSpPr>
        <p:spPr>
          <a:xfrm flipH="1">
            <a:off x="6590641" y="3640683"/>
            <a:ext cx="871889" cy="696093"/>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t>STD</a:t>
            </a:r>
            <a:endParaRPr lang="en-US" sz="1600" dirty="0"/>
          </a:p>
        </p:txBody>
      </p:sp>
      <p:sp>
        <p:nvSpPr>
          <p:cNvPr id="21" name="Isosceles Triangle 20"/>
          <p:cNvSpPr/>
          <p:nvPr/>
        </p:nvSpPr>
        <p:spPr>
          <a:xfrm>
            <a:off x="2057581" y="3623728"/>
            <a:ext cx="1253071" cy="713023"/>
          </a:xfrm>
          <a:prstGeom prst="triangl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t>LTD</a:t>
            </a:r>
            <a:endParaRPr lang="en-US" sz="1600" dirty="0"/>
          </a:p>
        </p:txBody>
      </p:sp>
      <p:sp>
        <p:nvSpPr>
          <p:cNvPr id="23" name="Oval 22"/>
          <p:cNvSpPr/>
          <p:nvPr/>
        </p:nvSpPr>
        <p:spPr>
          <a:xfrm flipH="1">
            <a:off x="1055686" y="5300121"/>
            <a:ext cx="871889" cy="696093"/>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t>STD</a:t>
            </a:r>
            <a:endParaRPr lang="en-US" sz="1600" dirty="0"/>
          </a:p>
        </p:txBody>
      </p:sp>
      <p:sp>
        <p:nvSpPr>
          <p:cNvPr id="26" name="Oval 25"/>
          <p:cNvSpPr/>
          <p:nvPr/>
        </p:nvSpPr>
        <p:spPr>
          <a:xfrm flipH="1">
            <a:off x="3017451" y="5317051"/>
            <a:ext cx="871889" cy="696093"/>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t>STD</a:t>
            </a:r>
            <a:endParaRPr lang="en-US" sz="1600" dirty="0"/>
          </a:p>
        </p:txBody>
      </p:sp>
      <p:sp>
        <p:nvSpPr>
          <p:cNvPr id="27" name="Oval 26"/>
          <p:cNvSpPr/>
          <p:nvPr/>
        </p:nvSpPr>
        <p:spPr>
          <a:xfrm flipH="1">
            <a:off x="6299949" y="5300146"/>
            <a:ext cx="871889" cy="696093"/>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t>STD</a:t>
            </a:r>
            <a:endParaRPr lang="en-US" sz="1600" dirty="0"/>
          </a:p>
        </p:txBody>
      </p:sp>
      <p:sp>
        <p:nvSpPr>
          <p:cNvPr id="29" name="Isosceles Triangle 28"/>
          <p:cNvSpPr/>
          <p:nvPr/>
        </p:nvSpPr>
        <p:spPr>
          <a:xfrm>
            <a:off x="3928517" y="5300121"/>
            <a:ext cx="1253071" cy="713023"/>
          </a:xfrm>
          <a:prstGeom prst="triangl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t>LTD</a:t>
            </a:r>
            <a:endParaRPr lang="en-US" sz="1600" dirty="0"/>
          </a:p>
        </p:txBody>
      </p:sp>
      <p:sp>
        <p:nvSpPr>
          <p:cNvPr id="30" name="TextBox 29"/>
          <p:cNvSpPr txBox="1"/>
          <p:nvPr/>
        </p:nvSpPr>
        <p:spPr>
          <a:xfrm>
            <a:off x="8193631" y="5403348"/>
            <a:ext cx="937126" cy="646331"/>
          </a:xfrm>
          <a:prstGeom prst="rect">
            <a:avLst/>
          </a:prstGeom>
          <a:noFill/>
        </p:spPr>
        <p:txBody>
          <a:bodyPr wrap="none" rtlCol="0">
            <a:spAutoFit/>
          </a:bodyPr>
          <a:lstStyle/>
          <a:p>
            <a:r>
              <a:rPr lang="en-US" b="1" dirty="0" smtClean="0"/>
              <a:t>LEAVE</a:t>
            </a:r>
          </a:p>
          <a:p>
            <a:r>
              <a:rPr lang="en-US" b="1" dirty="0" smtClean="0"/>
              <a:t>WORK</a:t>
            </a:r>
            <a:endParaRPr lang="en-US" b="1" dirty="0"/>
          </a:p>
        </p:txBody>
      </p:sp>
      <p:cxnSp>
        <p:nvCxnSpPr>
          <p:cNvPr id="32" name="Straight Connector 31"/>
          <p:cNvCxnSpPr/>
          <p:nvPr/>
        </p:nvCxnSpPr>
        <p:spPr>
          <a:xfrm>
            <a:off x="13275733" y="931333"/>
            <a:ext cx="914400" cy="914400"/>
          </a:xfrm>
          <a:prstGeom prst="line">
            <a:avLst/>
          </a:prstGeom>
        </p:spPr>
        <p:style>
          <a:lnRef idx="2">
            <a:schemeClr val="accent1"/>
          </a:lnRef>
          <a:fillRef idx="0">
            <a:schemeClr val="accent1"/>
          </a:fillRef>
          <a:effectRef idx="1">
            <a:schemeClr val="accent1"/>
          </a:effectRef>
          <a:fontRef idx="minor">
            <a:schemeClr val="tx1"/>
          </a:fontRef>
        </p:style>
      </p:cxnSp>
      <p:sp>
        <p:nvSpPr>
          <p:cNvPr id="33" name="Rectangle 32"/>
          <p:cNvSpPr/>
          <p:nvPr/>
        </p:nvSpPr>
        <p:spPr>
          <a:xfrm flipH="1">
            <a:off x="2184897" y="1930429"/>
            <a:ext cx="677326" cy="5775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WK</a:t>
            </a:r>
            <a:endParaRPr lang="en-US" dirty="0"/>
          </a:p>
        </p:txBody>
      </p:sp>
      <p:sp>
        <p:nvSpPr>
          <p:cNvPr id="34" name="Rectangle 33"/>
          <p:cNvSpPr/>
          <p:nvPr/>
        </p:nvSpPr>
        <p:spPr>
          <a:xfrm flipH="1">
            <a:off x="6438244" y="1930401"/>
            <a:ext cx="677326" cy="5775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WK</a:t>
            </a:r>
            <a:endParaRPr lang="en-US" dirty="0"/>
          </a:p>
        </p:txBody>
      </p:sp>
      <p:sp>
        <p:nvSpPr>
          <p:cNvPr id="35" name="Rectangle 34"/>
          <p:cNvSpPr/>
          <p:nvPr/>
        </p:nvSpPr>
        <p:spPr>
          <a:xfrm flipH="1">
            <a:off x="4338245" y="1930429"/>
            <a:ext cx="677326" cy="5775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WK</a:t>
            </a:r>
            <a:endParaRPr lang="en-US" dirty="0"/>
          </a:p>
        </p:txBody>
      </p:sp>
      <p:sp>
        <p:nvSpPr>
          <p:cNvPr id="36" name="Rectangle 35"/>
          <p:cNvSpPr/>
          <p:nvPr/>
        </p:nvSpPr>
        <p:spPr>
          <a:xfrm flipH="1">
            <a:off x="8398945" y="1932228"/>
            <a:ext cx="677326" cy="5775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WK</a:t>
            </a:r>
            <a:endParaRPr lang="en-US" dirty="0"/>
          </a:p>
        </p:txBody>
      </p:sp>
      <p:cxnSp>
        <p:nvCxnSpPr>
          <p:cNvPr id="38" name="Straight Connector 37"/>
          <p:cNvCxnSpPr/>
          <p:nvPr/>
        </p:nvCxnSpPr>
        <p:spPr>
          <a:xfrm>
            <a:off x="804517" y="2253060"/>
            <a:ext cx="25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a:off x="1947514" y="2253060"/>
            <a:ext cx="25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flipV="1">
            <a:off x="2862223" y="2236127"/>
            <a:ext cx="307625" cy="16933"/>
          </a:xfrm>
          <a:prstGeom prst="line">
            <a:avLst/>
          </a:prstGeom>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4041737" y="2220118"/>
            <a:ext cx="25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a:off x="5029970" y="2205034"/>
            <a:ext cx="25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4346537" y="2524918"/>
            <a:ext cx="25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6181900" y="2220118"/>
            <a:ext cx="25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7073065" y="2205034"/>
            <a:ext cx="25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2" name="Straight Connector 51"/>
          <p:cNvCxnSpPr/>
          <p:nvPr/>
        </p:nvCxnSpPr>
        <p:spPr>
          <a:xfrm>
            <a:off x="8198954" y="2191799"/>
            <a:ext cx="254000" cy="0"/>
          </a:xfrm>
          <a:prstGeom prst="line">
            <a:avLst/>
          </a:prstGeom>
        </p:spPr>
        <p:style>
          <a:lnRef idx="2">
            <a:schemeClr val="accent1"/>
          </a:lnRef>
          <a:fillRef idx="0">
            <a:schemeClr val="accent1"/>
          </a:fillRef>
          <a:effectRef idx="1">
            <a:schemeClr val="accent1"/>
          </a:effectRef>
          <a:fontRef idx="minor">
            <a:schemeClr val="tx1"/>
          </a:fontRef>
        </p:style>
      </p:cxnSp>
      <p:sp>
        <p:nvSpPr>
          <p:cNvPr id="54" name="Rectangle 53"/>
          <p:cNvSpPr/>
          <p:nvPr/>
        </p:nvSpPr>
        <p:spPr>
          <a:xfrm flipH="1">
            <a:off x="3533741" y="3759217"/>
            <a:ext cx="677326" cy="5775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WK</a:t>
            </a:r>
            <a:endParaRPr lang="en-US" dirty="0"/>
          </a:p>
        </p:txBody>
      </p:sp>
      <p:sp>
        <p:nvSpPr>
          <p:cNvPr id="55" name="Rectangle 54"/>
          <p:cNvSpPr/>
          <p:nvPr/>
        </p:nvSpPr>
        <p:spPr>
          <a:xfrm flipH="1">
            <a:off x="5645370" y="3759217"/>
            <a:ext cx="677326" cy="5775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WK</a:t>
            </a:r>
            <a:endParaRPr lang="en-US" dirty="0"/>
          </a:p>
        </p:txBody>
      </p:sp>
      <p:sp>
        <p:nvSpPr>
          <p:cNvPr id="56" name="Rectangle 55"/>
          <p:cNvSpPr/>
          <p:nvPr/>
        </p:nvSpPr>
        <p:spPr>
          <a:xfrm flipH="1">
            <a:off x="7736434" y="3759217"/>
            <a:ext cx="677326" cy="5775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WK</a:t>
            </a:r>
            <a:endParaRPr lang="en-US" dirty="0"/>
          </a:p>
        </p:txBody>
      </p:sp>
      <p:sp>
        <p:nvSpPr>
          <p:cNvPr id="57" name="Rectangle 56"/>
          <p:cNvSpPr/>
          <p:nvPr/>
        </p:nvSpPr>
        <p:spPr>
          <a:xfrm flipH="1">
            <a:off x="177991" y="3759217"/>
            <a:ext cx="677326" cy="5775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WK</a:t>
            </a:r>
            <a:endParaRPr lang="en-US" dirty="0"/>
          </a:p>
        </p:txBody>
      </p:sp>
      <p:cxnSp>
        <p:nvCxnSpPr>
          <p:cNvPr id="58" name="Straight Connector 57"/>
          <p:cNvCxnSpPr/>
          <p:nvPr/>
        </p:nvCxnSpPr>
        <p:spPr>
          <a:xfrm>
            <a:off x="855317" y="4047982"/>
            <a:ext cx="25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a:xfrm>
            <a:off x="2018407" y="4047982"/>
            <a:ext cx="25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0" name="Straight Connector 59"/>
          <p:cNvCxnSpPr/>
          <p:nvPr/>
        </p:nvCxnSpPr>
        <p:spPr>
          <a:xfrm>
            <a:off x="3152915" y="4047982"/>
            <a:ext cx="25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1" name="Straight Connector 60"/>
          <p:cNvCxnSpPr/>
          <p:nvPr/>
        </p:nvCxnSpPr>
        <p:spPr>
          <a:xfrm>
            <a:off x="4208096" y="4047982"/>
            <a:ext cx="25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a:off x="5391370" y="4047982"/>
            <a:ext cx="25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3" name="Straight Connector 62"/>
          <p:cNvCxnSpPr/>
          <p:nvPr/>
        </p:nvCxnSpPr>
        <p:spPr>
          <a:xfrm>
            <a:off x="6325528" y="4065840"/>
            <a:ext cx="25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a:off x="7462530" y="4032898"/>
            <a:ext cx="254000" cy="0"/>
          </a:xfrm>
          <a:prstGeom prst="line">
            <a:avLst/>
          </a:prstGeom>
        </p:spPr>
        <p:style>
          <a:lnRef idx="2">
            <a:schemeClr val="accent1"/>
          </a:lnRef>
          <a:fillRef idx="0">
            <a:schemeClr val="accent1"/>
          </a:fillRef>
          <a:effectRef idx="1">
            <a:schemeClr val="accent1"/>
          </a:effectRef>
          <a:fontRef idx="minor">
            <a:schemeClr val="tx1"/>
          </a:fontRef>
        </p:style>
      </p:cxnSp>
      <p:sp>
        <p:nvSpPr>
          <p:cNvPr id="65" name="Rectangle 64"/>
          <p:cNvSpPr/>
          <p:nvPr/>
        </p:nvSpPr>
        <p:spPr>
          <a:xfrm flipH="1">
            <a:off x="7420030" y="5418680"/>
            <a:ext cx="677326" cy="5775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WK</a:t>
            </a:r>
            <a:endParaRPr lang="en-US" dirty="0"/>
          </a:p>
        </p:txBody>
      </p:sp>
      <p:sp>
        <p:nvSpPr>
          <p:cNvPr id="66" name="Rectangle 65"/>
          <p:cNvSpPr/>
          <p:nvPr/>
        </p:nvSpPr>
        <p:spPr>
          <a:xfrm flipH="1">
            <a:off x="5385571" y="5418680"/>
            <a:ext cx="677326" cy="5775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WK</a:t>
            </a:r>
            <a:endParaRPr lang="en-US" dirty="0"/>
          </a:p>
        </p:txBody>
      </p:sp>
      <p:sp>
        <p:nvSpPr>
          <p:cNvPr id="67" name="Rectangle 66"/>
          <p:cNvSpPr/>
          <p:nvPr/>
        </p:nvSpPr>
        <p:spPr>
          <a:xfrm flipH="1">
            <a:off x="2134098" y="5418680"/>
            <a:ext cx="677326" cy="5775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WK</a:t>
            </a:r>
            <a:endParaRPr lang="en-US" dirty="0"/>
          </a:p>
        </p:txBody>
      </p:sp>
      <p:sp>
        <p:nvSpPr>
          <p:cNvPr id="68" name="Rectangle 67"/>
          <p:cNvSpPr/>
          <p:nvPr/>
        </p:nvSpPr>
        <p:spPr>
          <a:xfrm flipH="1">
            <a:off x="169710" y="5435610"/>
            <a:ext cx="677326" cy="57753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WK</a:t>
            </a:r>
            <a:endParaRPr lang="en-US" dirty="0"/>
          </a:p>
        </p:txBody>
      </p:sp>
      <p:cxnSp>
        <p:nvCxnSpPr>
          <p:cNvPr id="69" name="Straight Connector 68"/>
          <p:cNvCxnSpPr/>
          <p:nvPr/>
        </p:nvCxnSpPr>
        <p:spPr>
          <a:xfrm>
            <a:off x="880718" y="5758245"/>
            <a:ext cx="25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0" name="Straight Connector 69"/>
          <p:cNvCxnSpPr/>
          <p:nvPr/>
        </p:nvCxnSpPr>
        <p:spPr>
          <a:xfrm>
            <a:off x="1939050" y="5758245"/>
            <a:ext cx="25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1" name="Straight Connector 70"/>
          <p:cNvCxnSpPr/>
          <p:nvPr/>
        </p:nvCxnSpPr>
        <p:spPr>
          <a:xfrm>
            <a:off x="2763451" y="5758245"/>
            <a:ext cx="25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2" name="Straight Connector 71"/>
          <p:cNvCxnSpPr/>
          <p:nvPr/>
        </p:nvCxnSpPr>
        <p:spPr>
          <a:xfrm>
            <a:off x="3889340" y="5758245"/>
            <a:ext cx="25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3" name="Straight Connector 72"/>
          <p:cNvCxnSpPr/>
          <p:nvPr/>
        </p:nvCxnSpPr>
        <p:spPr>
          <a:xfrm>
            <a:off x="5052705" y="5776103"/>
            <a:ext cx="25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4" name="Straight Connector 73"/>
          <p:cNvCxnSpPr/>
          <p:nvPr/>
        </p:nvCxnSpPr>
        <p:spPr>
          <a:xfrm>
            <a:off x="7171838" y="5742236"/>
            <a:ext cx="25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a:off x="6062897" y="5758245"/>
            <a:ext cx="2540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a:off x="8097356" y="5742236"/>
            <a:ext cx="254000" cy="0"/>
          </a:xfrm>
          <a:prstGeom prst="line">
            <a:avLst/>
          </a:prstGeom>
        </p:spPr>
        <p:style>
          <a:lnRef idx="2">
            <a:schemeClr val="accent1"/>
          </a:lnRef>
          <a:fillRef idx="0">
            <a:schemeClr val="accent1"/>
          </a:fillRef>
          <a:effectRef idx="1">
            <a:schemeClr val="accent1"/>
          </a:effectRef>
          <a:fontRef idx="minor">
            <a:schemeClr val="tx1"/>
          </a:fontRef>
        </p:style>
      </p:cxnSp>
      <p:sp>
        <p:nvSpPr>
          <p:cNvPr id="77" name="TextBox 76"/>
          <p:cNvSpPr txBox="1"/>
          <p:nvPr/>
        </p:nvSpPr>
        <p:spPr>
          <a:xfrm>
            <a:off x="3150808" y="2760134"/>
            <a:ext cx="1367757" cy="400110"/>
          </a:xfrm>
          <a:prstGeom prst="rect">
            <a:avLst/>
          </a:prstGeom>
          <a:noFill/>
        </p:spPr>
        <p:txBody>
          <a:bodyPr wrap="none" rtlCol="0">
            <a:spAutoFit/>
          </a:bodyPr>
          <a:lstStyle/>
          <a:p>
            <a:r>
              <a:rPr lang="en-US" sz="2000" b="1" dirty="0" smtClean="0"/>
              <a:t>(  9.59%  )</a:t>
            </a:r>
            <a:endParaRPr lang="en-US" sz="2000" b="1" dirty="0"/>
          </a:p>
        </p:txBody>
      </p:sp>
      <p:sp>
        <p:nvSpPr>
          <p:cNvPr id="78" name="TextBox 77"/>
          <p:cNvSpPr txBox="1"/>
          <p:nvPr/>
        </p:nvSpPr>
        <p:spPr>
          <a:xfrm>
            <a:off x="3169848" y="4605867"/>
            <a:ext cx="1510399" cy="400110"/>
          </a:xfrm>
          <a:prstGeom prst="rect">
            <a:avLst/>
          </a:prstGeom>
          <a:noFill/>
        </p:spPr>
        <p:txBody>
          <a:bodyPr wrap="none" rtlCol="0">
            <a:spAutoFit/>
          </a:bodyPr>
          <a:lstStyle/>
          <a:p>
            <a:r>
              <a:rPr lang="en-US" sz="2000" b="1" dirty="0" smtClean="0"/>
              <a:t>(  12.57%  )</a:t>
            </a:r>
            <a:endParaRPr lang="en-US" sz="2000" b="1" dirty="0"/>
          </a:p>
        </p:txBody>
      </p:sp>
      <p:sp>
        <p:nvSpPr>
          <p:cNvPr id="79" name="TextBox 78"/>
          <p:cNvSpPr txBox="1"/>
          <p:nvPr/>
        </p:nvSpPr>
        <p:spPr>
          <a:xfrm>
            <a:off x="3205461" y="6299200"/>
            <a:ext cx="1510399" cy="400110"/>
          </a:xfrm>
          <a:prstGeom prst="rect">
            <a:avLst/>
          </a:prstGeom>
          <a:noFill/>
        </p:spPr>
        <p:txBody>
          <a:bodyPr wrap="none" rtlCol="0">
            <a:spAutoFit/>
          </a:bodyPr>
          <a:lstStyle/>
          <a:p>
            <a:r>
              <a:rPr lang="en-US" sz="2000" b="1" dirty="0" smtClean="0"/>
              <a:t>(  12.46%  )</a:t>
            </a:r>
            <a:endParaRPr lang="en-US" sz="2000" b="1" dirty="0"/>
          </a:p>
        </p:txBody>
      </p:sp>
    </p:spTree>
    <p:extLst>
      <p:ext uri="{BB962C8B-B14F-4D97-AF65-F5344CB8AC3E}">
        <p14:creationId xmlns:p14="http://schemas.microsoft.com/office/powerpoint/2010/main" val="2664739520"/>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Trajectories from LTD typically follow more straight-forward pathways</a:t>
            </a:r>
            <a:endParaRPr lang="en-US" sz="2800" b="1" dirty="0"/>
          </a:p>
        </p:txBody>
      </p:sp>
      <p:sp>
        <p:nvSpPr>
          <p:cNvPr id="3" name="Rectangle 2"/>
          <p:cNvSpPr/>
          <p:nvPr/>
        </p:nvSpPr>
        <p:spPr>
          <a:xfrm>
            <a:off x="457199" y="2082800"/>
            <a:ext cx="897467" cy="62653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WORK</a:t>
            </a:r>
            <a:endParaRPr lang="en-US" dirty="0"/>
          </a:p>
        </p:txBody>
      </p:sp>
      <p:sp>
        <p:nvSpPr>
          <p:cNvPr id="10" name="Rectangle 9"/>
          <p:cNvSpPr/>
          <p:nvPr/>
        </p:nvSpPr>
        <p:spPr>
          <a:xfrm>
            <a:off x="3945459" y="2082800"/>
            <a:ext cx="897467" cy="62653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WORK</a:t>
            </a:r>
            <a:endParaRPr lang="en-US" dirty="0"/>
          </a:p>
        </p:txBody>
      </p:sp>
      <p:sp>
        <p:nvSpPr>
          <p:cNvPr id="11" name="Rectangle 10"/>
          <p:cNvSpPr/>
          <p:nvPr/>
        </p:nvSpPr>
        <p:spPr>
          <a:xfrm>
            <a:off x="457199" y="3606800"/>
            <a:ext cx="897467" cy="62653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WORK</a:t>
            </a:r>
            <a:endParaRPr lang="en-US" dirty="0"/>
          </a:p>
        </p:txBody>
      </p:sp>
      <p:sp>
        <p:nvSpPr>
          <p:cNvPr id="13" name="Rectangle 12"/>
          <p:cNvSpPr/>
          <p:nvPr/>
        </p:nvSpPr>
        <p:spPr>
          <a:xfrm>
            <a:off x="3945459" y="3606800"/>
            <a:ext cx="897467" cy="62653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WORK</a:t>
            </a:r>
            <a:endParaRPr lang="en-US" dirty="0"/>
          </a:p>
        </p:txBody>
      </p:sp>
      <p:sp>
        <p:nvSpPr>
          <p:cNvPr id="14" name="TextBox 13"/>
          <p:cNvSpPr txBox="1"/>
          <p:nvPr/>
        </p:nvSpPr>
        <p:spPr>
          <a:xfrm>
            <a:off x="5847571" y="3643869"/>
            <a:ext cx="937126" cy="646331"/>
          </a:xfrm>
          <a:prstGeom prst="rect">
            <a:avLst/>
          </a:prstGeom>
          <a:noFill/>
        </p:spPr>
        <p:txBody>
          <a:bodyPr wrap="none" rtlCol="0">
            <a:spAutoFit/>
          </a:bodyPr>
          <a:lstStyle/>
          <a:p>
            <a:r>
              <a:rPr lang="en-US" b="1" dirty="0" smtClean="0"/>
              <a:t>LEAVE</a:t>
            </a:r>
          </a:p>
          <a:p>
            <a:r>
              <a:rPr lang="en-US" b="1" dirty="0" smtClean="0"/>
              <a:t>WORK</a:t>
            </a:r>
            <a:endParaRPr lang="en-US" b="1" dirty="0"/>
          </a:p>
        </p:txBody>
      </p:sp>
      <p:sp>
        <p:nvSpPr>
          <p:cNvPr id="20" name="Isosceles Triangle 19"/>
          <p:cNvSpPr/>
          <p:nvPr/>
        </p:nvSpPr>
        <p:spPr>
          <a:xfrm>
            <a:off x="1879596" y="1996310"/>
            <a:ext cx="1253071" cy="713023"/>
          </a:xfrm>
          <a:prstGeom prst="triangl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t>LTD</a:t>
            </a:r>
            <a:endParaRPr lang="en-US" sz="1600" dirty="0"/>
          </a:p>
        </p:txBody>
      </p:sp>
      <p:sp>
        <p:nvSpPr>
          <p:cNvPr id="21" name="Isosceles Triangle 20"/>
          <p:cNvSpPr/>
          <p:nvPr/>
        </p:nvSpPr>
        <p:spPr>
          <a:xfrm>
            <a:off x="2031996" y="3505889"/>
            <a:ext cx="1253071" cy="713023"/>
          </a:xfrm>
          <a:prstGeom prst="triangl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t>LTD</a:t>
            </a:r>
            <a:endParaRPr lang="en-US" sz="1600" dirty="0"/>
          </a:p>
        </p:txBody>
      </p:sp>
      <p:cxnSp>
        <p:nvCxnSpPr>
          <p:cNvPr id="22" name="Straight Arrow Connector 21"/>
          <p:cNvCxnSpPr/>
          <p:nvPr/>
        </p:nvCxnSpPr>
        <p:spPr>
          <a:xfrm>
            <a:off x="1473200" y="2370667"/>
            <a:ext cx="52493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p:nvPr/>
        </p:nvCxnSpPr>
        <p:spPr>
          <a:xfrm>
            <a:off x="3285067" y="2370667"/>
            <a:ext cx="52493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p:nvPr/>
        </p:nvCxnSpPr>
        <p:spPr>
          <a:xfrm>
            <a:off x="3285067" y="3911600"/>
            <a:ext cx="52493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a:off x="5147735" y="3928534"/>
            <a:ext cx="52493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p:nvPr/>
        </p:nvCxnSpPr>
        <p:spPr>
          <a:xfrm>
            <a:off x="1507063" y="3911600"/>
            <a:ext cx="52493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7298267" y="2082800"/>
            <a:ext cx="1367757" cy="400110"/>
          </a:xfrm>
          <a:prstGeom prst="rect">
            <a:avLst/>
          </a:prstGeom>
          <a:noFill/>
        </p:spPr>
        <p:txBody>
          <a:bodyPr wrap="none" rtlCol="0">
            <a:spAutoFit/>
          </a:bodyPr>
          <a:lstStyle/>
          <a:p>
            <a:r>
              <a:rPr lang="en-US" sz="2000" b="1" dirty="0" smtClean="0"/>
              <a:t>(  6.33%  )</a:t>
            </a:r>
            <a:endParaRPr lang="en-US" sz="2000" b="1" dirty="0"/>
          </a:p>
        </p:txBody>
      </p:sp>
      <p:sp>
        <p:nvSpPr>
          <p:cNvPr id="16" name="TextBox 15"/>
          <p:cNvSpPr txBox="1"/>
          <p:nvPr/>
        </p:nvSpPr>
        <p:spPr>
          <a:xfrm>
            <a:off x="7298267" y="3890090"/>
            <a:ext cx="1367757" cy="400110"/>
          </a:xfrm>
          <a:prstGeom prst="rect">
            <a:avLst/>
          </a:prstGeom>
          <a:noFill/>
        </p:spPr>
        <p:txBody>
          <a:bodyPr wrap="none" rtlCol="0">
            <a:spAutoFit/>
          </a:bodyPr>
          <a:lstStyle/>
          <a:p>
            <a:r>
              <a:rPr lang="en-US" sz="2000" b="1" dirty="0" smtClean="0"/>
              <a:t>(  5.26%  )</a:t>
            </a:r>
            <a:endParaRPr lang="en-US" sz="2000" b="1" dirty="0"/>
          </a:p>
        </p:txBody>
      </p:sp>
    </p:spTree>
    <p:extLst>
      <p:ext uri="{BB962C8B-B14F-4D97-AF65-F5344CB8AC3E}">
        <p14:creationId xmlns:p14="http://schemas.microsoft.com/office/powerpoint/2010/main" val="1801306769"/>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4740"/>
            <a:ext cx="8229600" cy="990600"/>
          </a:xfrm>
        </p:spPr>
        <p:txBody>
          <a:bodyPr>
            <a:normAutofit/>
          </a:bodyPr>
          <a:lstStyle/>
          <a:p>
            <a:r>
              <a:rPr lang="en-US" sz="2800" b="1" dirty="0" smtClean="0"/>
              <a:t>Demographics differ across trajectory groups</a:t>
            </a:r>
            <a:endParaRPr lang="en-US" sz="2800" b="1" dirty="0"/>
          </a:p>
        </p:txBody>
      </p:sp>
      <p:graphicFrame>
        <p:nvGraphicFramePr>
          <p:cNvPr id="4" name="Table 3"/>
          <p:cNvGraphicFramePr>
            <a:graphicFrameLocks noGrp="1"/>
          </p:cNvGraphicFramePr>
          <p:nvPr>
            <p:extLst>
              <p:ext uri="{D42A27DB-BD31-4B8C-83A1-F6EECF244321}">
                <p14:modId xmlns:p14="http://schemas.microsoft.com/office/powerpoint/2010/main" val="2662563683"/>
              </p:ext>
            </p:extLst>
          </p:nvPr>
        </p:nvGraphicFramePr>
        <p:xfrm>
          <a:off x="973667" y="1185332"/>
          <a:ext cx="7425266" cy="5130800"/>
        </p:xfrm>
        <a:graphic>
          <a:graphicData uri="http://schemas.openxmlformats.org/drawingml/2006/table">
            <a:tbl>
              <a:tblPr/>
              <a:tblGrid>
                <a:gridCol w="2994059"/>
                <a:gridCol w="2275485"/>
                <a:gridCol w="2155722"/>
              </a:tblGrid>
              <a:tr h="251460">
                <a:tc>
                  <a:txBody>
                    <a:bodyPr/>
                    <a:lstStyle/>
                    <a:p>
                      <a:pPr algn="l" fontAlgn="b"/>
                      <a:r>
                        <a:rPr lang="en-US" sz="1600" b="1" i="0" u="none" strike="noStrike">
                          <a:solidFill>
                            <a:srgbClr val="000000"/>
                          </a:solidFill>
                          <a:effectLst/>
                          <a:latin typeface="Calibri"/>
                        </a:rPr>
                        <a:t>Cluster Medoids</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1" i="0" u="none" strike="noStrike">
                          <a:solidFill>
                            <a:srgbClr val="000000"/>
                          </a:solidFill>
                          <a:effectLst/>
                          <a:latin typeface="Calibri"/>
                        </a:rPr>
                        <a:t>Continously Employed</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1" i="0" u="none" strike="noStrike">
                          <a:solidFill>
                            <a:srgbClr val="000000"/>
                          </a:solidFill>
                          <a:effectLst/>
                          <a:latin typeface="Calibri"/>
                        </a:rPr>
                        <a:t>Employed then left</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51460">
                <a:tc>
                  <a:txBody>
                    <a:bodyPr/>
                    <a:lstStyle/>
                    <a:p>
                      <a:pPr algn="l" fontAlgn="b"/>
                      <a:r>
                        <a:rPr lang="en-US" sz="1600" b="1" i="0" u="none" strike="noStrike">
                          <a:solidFill>
                            <a:srgbClr val="000000"/>
                          </a:solidFill>
                          <a:effectLst/>
                          <a:latin typeface="Calibri"/>
                        </a:rPr>
                        <a:t>N</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600" b="0" i="0" u="none" strike="noStrike">
                          <a:solidFill>
                            <a:srgbClr val="000000"/>
                          </a:solidFill>
                          <a:effectLst/>
                          <a:latin typeface="Calibri"/>
                        </a:rPr>
                        <a:t>5185</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600" b="0" i="0" u="none" strike="noStrike">
                          <a:solidFill>
                            <a:srgbClr val="000000"/>
                          </a:solidFill>
                          <a:effectLst/>
                          <a:latin typeface="Calibri"/>
                        </a:rPr>
                        <a:t>5926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r>
              <a:tr h="251460">
                <a:tc>
                  <a:txBody>
                    <a:bodyPr/>
                    <a:lstStyle/>
                    <a:p>
                      <a:pPr algn="l" fontAlgn="b"/>
                      <a:r>
                        <a:rPr lang="en-US" sz="1600" b="1" i="0" u="none" strike="noStrike">
                          <a:solidFill>
                            <a:srgbClr val="000000"/>
                          </a:solidFill>
                          <a:effectLst/>
                          <a:latin typeface="Calibri"/>
                        </a:rPr>
                        <a:t>% Sample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32.11%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36.70%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1460">
                <a:tc>
                  <a:txBody>
                    <a:bodyPr/>
                    <a:lstStyle/>
                    <a:p>
                      <a:pPr algn="l" fontAlgn="b"/>
                      <a:r>
                        <a:rPr lang="en-US" sz="1600" b="1"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1460">
                <a:tc>
                  <a:txBody>
                    <a:bodyPr/>
                    <a:lstStyle/>
                    <a:p>
                      <a:pPr algn="l" fontAlgn="b"/>
                      <a:r>
                        <a:rPr lang="en-US" sz="1600" b="1" i="0" u="sng" strike="noStrike">
                          <a:solidFill>
                            <a:srgbClr val="000000"/>
                          </a:solidFill>
                          <a:effectLst/>
                          <a:latin typeface="Calibri"/>
                        </a:rPr>
                        <a:t>Age (January 2007)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35</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35</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1460">
                <a:tc>
                  <a:txBody>
                    <a:bodyPr/>
                    <a:lstStyle/>
                    <a:p>
                      <a:pPr algn="l" fontAlgn="b"/>
                      <a:r>
                        <a:rPr lang="en-US" sz="1600" b="1" i="0" u="sng" strike="noStrike">
                          <a:solidFill>
                            <a:srgbClr val="000000"/>
                          </a:solidFill>
                          <a:effectLst/>
                          <a:latin typeface="Calibri"/>
                        </a:rPr>
                        <a:t>Tenure (January 2007)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5</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1460">
                <a:tc>
                  <a:txBody>
                    <a:bodyPr/>
                    <a:lstStyle/>
                    <a:p>
                      <a:pPr algn="l" fontAlgn="b"/>
                      <a:r>
                        <a:rPr lang="en-US" sz="1600" b="1" i="0" u="sng" strike="noStrike" dirty="0">
                          <a:solidFill>
                            <a:srgbClr val="000000"/>
                          </a:solidFill>
                          <a:effectLst/>
                          <a:latin typeface="Calibri"/>
                        </a:rPr>
                        <a:t>Hourly</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69.5%</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69.7%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1460">
                <a:tc>
                  <a:txBody>
                    <a:bodyPr/>
                    <a:lstStyle/>
                    <a:p>
                      <a:pPr algn="l" fontAlgn="b"/>
                      <a:r>
                        <a:rPr lang="en-US" sz="1600" b="1" i="0" u="sng" strike="noStrike">
                          <a:solidFill>
                            <a:srgbClr val="000000"/>
                          </a:solidFill>
                          <a:effectLst/>
                          <a:latin typeface="Calibri"/>
                        </a:rPr>
                        <a:t>Male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84.8%</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80.8%</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1460">
                <a:tc>
                  <a:txBody>
                    <a:bodyPr/>
                    <a:lstStyle/>
                    <a:p>
                      <a:pPr algn="l" fontAlgn="b"/>
                      <a:r>
                        <a:rPr lang="en-US" sz="1600" b="1" i="0" u="sng" strike="noStrike">
                          <a:solidFill>
                            <a:srgbClr val="000000"/>
                          </a:solidFill>
                          <a:effectLst/>
                          <a:latin typeface="Calibri"/>
                        </a:rPr>
                        <a:t>Ethnicity</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1460">
                <a:tc>
                  <a:txBody>
                    <a:bodyPr/>
                    <a:lstStyle/>
                    <a:p>
                      <a:pPr algn="l" fontAlgn="b"/>
                      <a:r>
                        <a:rPr lang="en-US" sz="1600" b="1" i="1" u="none" strike="noStrike">
                          <a:solidFill>
                            <a:srgbClr val="000000"/>
                          </a:solidFill>
                          <a:effectLst/>
                          <a:latin typeface="Calibri"/>
                        </a:rPr>
                        <a:t>White</a:t>
                      </a:r>
                    </a:p>
                  </a:txBody>
                  <a:tcPr marL="4572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42%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53%</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1460">
                <a:tc>
                  <a:txBody>
                    <a:bodyPr/>
                    <a:lstStyle/>
                    <a:p>
                      <a:pPr algn="l" fontAlgn="b"/>
                      <a:r>
                        <a:rPr lang="en-US" sz="1600" b="1" i="1" u="none" strike="noStrike">
                          <a:solidFill>
                            <a:srgbClr val="000000"/>
                          </a:solidFill>
                          <a:effectLst/>
                          <a:latin typeface="Calibri"/>
                        </a:rPr>
                        <a:t>African American</a:t>
                      </a:r>
                    </a:p>
                  </a:txBody>
                  <a:tcPr marL="4572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1460">
                <a:tc>
                  <a:txBody>
                    <a:bodyPr/>
                    <a:lstStyle/>
                    <a:p>
                      <a:pPr algn="l" fontAlgn="b"/>
                      <a:r>
                        <a:rPr lang="en-US" sz="1600" b="1" i="1" u="none" strike="noStrike">
                          <a:solidFill>
                            <a:srgbClr val="000000"/>
                          </a:solidFill>
                          <a:effectLst/>
                          <a:latin typeface="Calibri"/>
                        </a:rPr>
                        <a:t>Asian-Pacific</a:t>
                      </a:r>
                    </a:p>
                  </a:txBody>
                  <a:tcPr marL="4572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1460">
                <a:tc>
                  <a:txBody>
                    <a:bodyPr/>
                    <a:lstStyle/>
                    <a:p>
                      <a:pPr algn="l" fontAlgn="b"/>
                      <a:r>
                        <a:rPr lang="en-US" sz="1600" b="1" i="1" u="none" strike="noStrike">
                          <a:solidFill>
                            <a:srgbClr val="000000"/>
                          </a:solidFill>
                          <a:effectLst/>
                          <a:latin typeface="Calibri"/>
                        </a:rPr>
                        <a:t>Hispanic</a:t>
                      </a:r>
                    </a:p>
                  </a:txBody>
                  <a:tcPr marL="4572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1460">
                <a:tc>
                  <a:txBody>
                    <a:bodyPr/>
                    <a:lstStyle/>
                    <a:p>
                      <a:pPr algn="l" fontAlgn="b"/>
                      <a:r>
                        <a:rPr lang="en-US" sz="1600" b="1" i="1" u="none" strike="noStrike">
                          <a:solidFill>
                            <a:srgbClr val="000000"/>
                          </a:solidFill>
                          <a:effectLst/>
                          <a:latin typeface="Calibri"/>
                        </a:rPr>
                        <a:t>Native American</a:t>
                      </a:r>
                    </a:p>
                  </a:txBody>
                  <a:tcPr marL="4572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1460">
                <a:tc>
                  <a:txBody>
                    <a:bodyPr/>
                    <a:lstStyle/>
                    <a:p>
                      <a:pPr algn="l" fontAlgn="b"/>
                      <a:r>
                        <a:rPr lang="en-US" sz="1600" b="1" i="1" u="none" strike="noStrike">
                          <a:solidFill>
                            <a:srgbClr val="000000"/>
                          </a:solidFill>
                          <a:effectLst/>
                          <a:latin typeface="Calibri"/>
                        </a:rPr>
                        <a:t>Unknown/Multi</a:t>
                      </a:r>
                    </a:p>
                  </a:txBody>
                  <a:tcPr marL="4572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10%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11%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1460">
                <a:tc>
                  <a:txBody>
                    <a:bodyPr/>
                    <a:lstStyle/>
                    <a:p>
                      <a:pPr algn="l" fontAlgn="b"/>
                      <a:r>
                        <a:rPr lang="en-US" sz="1600" b="1" i="1" u="none" strike="noStrike">
                          <a:solidFill>
                            <a:srgbClr val="000000"/>
                          </a:solidFill>
                          <a:effectLst/>
                          <a:latin typeface="Calibri"/>
                        </a:rPr>
                        <a:t>NA</a:t>
                      </a:r>
                    </a:p>
                  </a:txBody>
                  <a:tcPr marL="4572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43%</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24%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1460">
                <a:tc>
                  <a:txBody>
                    <a:bodyPr/>
                    <a:lstStyle/>
                    <a:p>
                      <a:pPr algn="l" fontAlgn="b"/>
                      <a:r>
                        <a:rPr lang="en-US" sz="1600" b="1" i="0" u="sng" strike="noStrike">
                          <a:solidFill>
                            <a:srgbClr val="000000"/>
                          </a:solidFill>
                          <a:effectLst/>
                          <a:latin typeface="Calibri"/>
                        </a:rPr>
                        <a:t>Risk Score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1460">
                <a:tc>
                  <a:txBody>
                    <a:bodyPr/>
                    <a:lstStyle/>
                    <a:p>
                      <a:pPr algn="l" fontAlgn="b"/>
                      <a:r>
                        <a:rPr lang="en-US" sz="1600" b="1" i="0" u="none" strike="noStrike">
                          <a:solidFill>
                            <a:srgbClr val="000000"/>
                          </a:solidFill>
                          <a:effectLst/>
                          <a:latin typeface="Calibri"/>
                        </a:rPr>
                        <a:t>Average Max Risk</a:t>
                      </a:r>
                    </a:p>
                  </a:txBody>
                  <a:tcPr marL="1524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1.00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0.84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1460">
                <a:tc>
                  <a:txBody>
                    <a:bodyPr/>
                    <a:lstStyle/>
                    <a:p>
                      <a:pPr algn="l" fontAlgn="b"/>
                      <a:r>
                        <a:rPr lang="en-US" sz="1600" b="1" i="0" u="none" strike="noStrike">
                          <a:solidFill>
                            <a:srgbClr val="000000"/>
                          </a:solidFill>
                          <a:effectLst/>
                          <a:latin typeface="Calibri"/>
                        </a:rPr>
                        <a:t>Average Min Risk</a:t>
                      </a:r>
                    </a:p>
                  </a:txBody>
                  <a:tcPr marL="1524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0.46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0.53</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1460">
                <a:tc>
                  <a:txBody>
                    <a:bodyPr/>
                    <a:lstStyle/>
                    <a:p>
                      <a:pPr algn="l" fontAlgn="b"/>
                      <a:r>
                        <a:rPr lang="en-US" sz="1600" b="1" i="0" u="none" strike="noStrike">
                          <a:solidFill>
                            <a:srgbClr val="000000"/>
                          </a:solidFill>
                          <a:effectLst/>
                          <a:latin typeface="Calibri"/>
                        </a:rPr>
                        <a:t>Proportion Risk Match</a:t>
                      </a:r>
                    </a:p>
                  </a:txBody>
                  <a:tcPr marL="1524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a:rPr>
                        <a:t>0.84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dirty="0">
                          <a:solidFill>
                            <a:srgbClr val="000000"/>
                          </a:solidFill>
                          <a:effectLst/>
                          <a:latin typeface="Calibri"/>
                        </a:rPr>
                        <a:t>0.67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2688386065"/>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4740"/>
            <a:ext cx="8229600" cy="990600"/>
          </a:xfrm>
        </p:spPr>
        <p:txBody>
          <a:bodyPr>
            <a:normAutofit/>
          </a:bodyPr>
          <a:lstStyle/>
          <a:p>
            <a:r>
              <a:rPr lang="en-US" sz="2800" b="1" dirty="0" smtClean="0"/>
              <a:t>Demographics differ across trajectory groups: LTD</a:t>
            </a:r>
            <a:endParaRPr lang="en-US" sz="2800" b="1" dirty="0"/>
          </a:p>
        </p:txBody>
      </p:sp>
      <p:graphicFrame>
        <p:nvGraphicFramePr>
          <p:cNvPr id="3" name="Table 2"/>
          <p:cNvGraphicFramePr>
            <a:graphicFrameLocks noGrp="1"/>
          </p:cNvGraphicFramePr>
          <p:nvPr>
            <p:extLst>
              <p:ext uri="{D42A27DB-BD31-4B8C-83A1-F6EECF244321}">
                <p14:modId xmlns:p14="http://schemas.microsoft.com/office/powerpoint/2010/main" val="4174957855"/>
              </p:ext>
            </p:extLst>
          </p:nvPr>
        </p:nvGraphicFramePr>
        <p:xfrm>
          <a:off x="880529" y="1371603"/>
          <a:ext cx="7230532" cy="5130800"/>
        </p:xfrm>
        <a:graphic>
          <a:graphicData uri="http://schemas.openxmlformats.org/drawingml/2006/table">
            <a:tbl>
              <a:tblPr/>
              <a:tblGrid>
                <a:gridCol w="2915537"/>
                <a:gridCol w="2215808"/>
                <a:gridCol w="2099187"/>
              </a:tblGrid>
              <a:tr h="253153">
                <a:tc>
                  <a:txBody>
                    <a:bodyPr/>
                    <a:lstStyle/>
                    <a:p>
                      <a:pPr algn="l" fontAlgn="b"/>
                      <a:r>
                        <a:rPr lang="en-US" sz="1600" b="1" i="0" u="none" strike="noStrike">
                          <a:solidFill>
                            <a:srgbClr val="000000"/>
                          </a:solidFill>
                          <a:effectLst/>
                          <a:latin typeface="Calibri"/>
                        </a:rPr>
                        <a:t>Cluster Medoids</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1" i="0" u="none" strike="noStrike">
                          <a:solidFill>
                            <a:srgbClr val="000000"/>
                          </a:solidFill>
                          <a:effectLst/>
                          <a:latin typeface="Calibri"/>
                        </a:rPr>
                        <a:t>WK-LTD-WK</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1" i="0" u="none" strike="noStrike">
                          <a:solidFill>
                            <a:srgbClr val="000000"/>
                          </a:solidFill>
                          <a:effectLst/>
                          <a:latin typeface="Calibri"/>
                        </a:rPr>
                        <a:t>WK-LTD-WK-LEAVE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53153">
                <a:tc>
                  <a:txBody>
                    <a:bodyPr/>
                    <a:lstStyle/>
                    <a:p>
                      <a:pPr algn="l" fontAlgn="b"/>
                      <a:r>
                        <a:rPr lang="en-US" sz="1600" b="1" i="0" u="none" strike="noStrike" dirty="0">
                          <a:solidFill>
                            <a:srgbClr val="000000"/>
                          </a:solidFill>
                          <a:effectLst/>
                          <a:latin typeface="Calibri"/>
                        </a:rPr>
                        <a:t>N</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600" b="0" i="0" u="none" strike="noStrike">
                          <a:solidFill>
                            <a:srgbClr val="000000"/>
                          </a:solidFill>
                          <a:effectLst/>
                          <a:latin typeface="Calibri"/>
                        </a:rPr>
                        <a:t>5185</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600" b="0" i="0" u="none" strike="noStrike">
                          <a:solidFill>
                            <a:srgbClr val="000000"/>
                          </a:solidFill>
                          <a:effectLst/>
                          <a:latin typeface="Calibri"/>
                        </a:rPr>
                        <a:t>265</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r>
              <a:tr h="253153">
                <a:tc>
                  <a:txBody>
                    <a:bodyPr/>
                    <a:lstStyle/>
                    <a:p>
                      <a:pPr algn="l" fontAlgn="b"/>
                      <a:r>
                        <a:rPr lang="en-US" sz="1600" b="1" i="0" u="none" strike="noStrike">
                          <a:solidFill>
                            <a:srgbClr val="000000"/>
                          </a:solidFill>
                          <a:effectLst/>
                          <a:latin typeface="Calibri"/>
                        </a:rPr>
                        <a:t>% Sample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32.11%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1.64%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3153">
                <a:tc>
                  <a:txBody>
                    <a:bodyPr/>
                    <a:lstStyle/>
                    <a:p>
                      <a:pPr algn="l" fontAlgn="b"/>
                      <a:r>
                        <a:rPr lang="en-US" sz="1600" b="1"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dirty="0">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3153">
                <a:tc>
                  <a:txBody>
                    <a:bodyPr/>
                    <a:lstStyle/>
                    <a:p>
                      <a:pPr algn="l" fontAlgn="b"/>
                      <a:r>
                        <a:rPr lang="en-US" sz="1600" b="1" i="0" u="sng" strike="noStrike">
                          <a:solidFill>
                            <a:srgbClr val="000000"/>
                          </a:solidFill>
                          <a:effectLst/>
                          <a:latin typeface="Calibri"/>
                        </a:rPr>
                        <a:t>Age (January 2007)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41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40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3153">
                <a:tc>
                  <a:txBody>
                    <a:bodyPr/>
                    <a:lstStyle/>
                    <a:p>
                      <a:pPr algn="l" fontAlgn="b"/>
                      <a:r>
                        <a:rPr lang="en-US" sz="1600" b="1" i="0" u="sng" strike="noStrike">
                          <a:solidFill>
                            <a:srgbClr val="000000"/>
                          </a:solidFill>
                          <a:effectLst/>
                          <a:latin typeface="Calibri"/>
                        </a:rPr>
                        <a:t>Tenure (January 2007)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8</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3153">
                <a:tc>
                  <a:txBody>
                    <a:bodyPr/>
                    <a:lstStyle/>
                    <a:p>
                      <a:pPr algn="l" fontAlgn="b"/>
                      <a:r>
                        <a:rPr lang="en-US" sz="1600" b="1" i="0" u="sng" strike="noStrike">
                          <a:solidFill>
                            <a:srgbClr val="000000"/>
                          </a:solidFill>
                          <a:effectLst/>
                          <a:latin typeface="Calibri"/>
                        </a:rPr>
                        <a:t>Hourly</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89.4%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81.8%</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3153">
                <a:tc>
                  <a:txBody>
                    <a:bodyPr/>
                    <a:lstStyle/>
                    <a:p>
                      <a:pPr algn="l" fontAlgn="b"/>
                      <a:r>
                        <a:rPr lang="en-US" sz="1600" b="1" i="0" u="sng" strike="noStrike">
                          <a:solidFill>
                            <a:srgbClr val="000000"/>
                          </a:solidFill>
                          <a:effectLst/>
                          <a:latin typeface="Calibri"/>
                        </a:rPr>
                        <a:t>Male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86.8%</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81.5%</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3153">
                <a:tc>
                  <a:txBody>
                    <a:bodyPr/>
                    <a:lstStyle/>
                    <a:p>
                      <a:pPr algn="l" fontAlgn="b"/>
                      <a:r>
                        <a:rPr lang="en-US" sz="1600" b="1" i="0" u="sng" strike="noStrike">
                          <a:solidFill>
                            <a:srgbClr val="000000"/>
                          </a:solidFill>
                          <a:effectLst/>
                          <a:latin typeface="Calibri"/>
                        </a:rPr>
                        <a:t>Ethnicity</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3153">
                <a:tc>
                  <a:txBody>
                    <a:bodyPr/>
                    <a:lstStyle/>
                    <a:p>
                      <a:pPr algn="l" fontAlgn="b"/>
                      <a:r>
                        <a:rPr lang="en-US" sz="1600" b="1" i="1" u="none" strike="noStrike">
                          <a:solidFill>
                            <a:srgbClr val="000000"/>
                          </a:solidFill>
                          <a:effectLst/>
                          <a:latin typeface="Calibri"/>
                        </a:rPr>
                        <a:t>White</a:t>
                      </a:r>
                    </a:p>
                  </a:txBody>
                  <a:tcPr marL="4572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60%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57%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3153">
                <a:tc>
                  <a:txBody>
                    <a:bodyPr/>
                    <a:lstStyle/>
                    <a:p>
                      <a:pPr algn="l" fontAlgn="b"/>
                      <a:r>
                        <a:rPr lang="en-US" sz="1600" b="1" i="1" u="none" strike="noStrike">
                          <a:solidFill>
                            <a:srgbClr val="000000"/>
                          </a:solidFill>
                          <a:effectLst/>
                          <a:latin typeface="Calibri"/>
                        </a:rPr>
                        <a:t>African American</a:t>
                      </a:r>
                    </a:p>
                  </a:txBody>
                  <a:tcPr marL="4572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3153">
                <a:tc>
                  <a:txBody>
                    <a:bodyPr/>
                    <a:lstStyle/>
                    <a:p>
                      <a:pPr algn="l" fontAlgn="b"/>
                      <a:r>
                        <a:rPr lang="en-US" sz="1600" b="1" i="1" u="none" strike="noStrike">
                          <a:solidFill>
                            <a:srgbClr val="000000"/>
                          </a:solidFill>
                          <a:effectLst/>
                          <a:latin typeface="Calibri"/>
                        </a:rPr>
                        <a:t>Asian-Pacific</a:t>
                      </a:r>
                    </a:p>
                  </a:txBody>
                  <a:tcPr marL="4572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8%</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14%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3153">
                <a:tc>
                  <a:txBody>
                    <a:bodyPr/>
                    <a:lstStyle/>
                    <a:p>
                      <a:pPr algn="l" fontAlgn="b"/>
                      <a:r>
                        <a:rPr lang="en-US" sz="1600" b="1" i="1" u="none" strike="noStrike">
                          <a:solidFill>
                            <a:srgbClr val="000000"/>
                          </a:solidFill>
                          <a:effectLst/>
                          <a:latin typeface="Calibri"/>
                        </a:rPr>
                        <a:t>Hispanic</a:t>
                      </a:r>
                    </a:p>
                  </a:txBody>
                  <a:tcPr marL="4572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3153">
                <a:tc>
                  <a:txBody>
                    <a:bodyPr/>
                    <a:lstStyle/>
                    <a:p>
                      <a:pPr algn="l" fontAlgn="b"/>
                      <a:r>
                        <a:rPr lang="en-US" sz="1600" b="1" i="1" u="none" strike="noStrike">
                          <a:solidFill>
                            <a:srgbClr val="000000"/>
                          </a:solidFill>
                          <a:effectLst/>
                          <a:latin typeface="Calibri"/>
                        </a:rPr>
                        <a:t>Native American</a:t>
                      </a:r>
                    </a:p>
                  </a:txBody>
                  <a:tcPr marL="4572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3153">
                <a:tc>
                  <a:txBody>
                    <a:bodyPr/>
                    <a:lstStyle/>
                    <a:p>
                      <a:pPr algn="l" fontAlgn="b"/>
                      <a:r>
                        <a:rPr lang="en-US" sz="1600" b="1" i="1" u="none" strike="noStrike">
                          <a:solidFill>
                            <a:srgbClr val="000000"/>
                          </a:solidFill>
                          <a:effectLst/>
                          <a:latin typeface="Calibri"/>
                        </a:rPr>
                        <a:t>Unknown/Multi</a:t>
                      </a:r>
                    </a:p>
                  </a:txBody>
                  <a:tcPr marL="4572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27%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18%</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3153">
                <a:tc>
                  <a:txBody>
                    <a:bodyPr/>
                    <a:lstStyle/>
                    <a:p>
                      <a:pPr algn="l" fontAlgn="b"/>
                      <a:r>
                        <a:rPr lang="en-US" sz="1600" b="1" i="1" u="none" strike="noStrike">
                          <a:solidFill>
                            <a:srgbClr val="000000"/>
                          </a:solidFill>
                          <a:effectLst/>
                          <a:latin typeface="Calibri"/>
                        </a:rPr>
                        <a:t>NA</a:t>
                      </a:r>
                    </a:p>
                  </a:txBody>
                  <a:tcPr marL="4572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3153">
                <a:tc>
                  <a:txBody>
                    <a:bodyPr/>
                    <a:lstStyle/>
                    <a:p>
                      <a:pPr algn="l" fontAlgn="b"/>
                      <a:r>
                        <a:rPr lang="en-US" sz="1600" b="1" i="0" u="sng" strike="noStrike">
                          <a:solidFill>
                            <a:srgbClr val="000000"/>
                          </a:solidFill>
                          <a:effectLst/>
                          <a:latin typeface="Calibri"/>
                        </a:rPr>
                        <a:t>Risk Score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3153">
                <a:tc>
                  <a:txBody>
                    <a:bodyPr/>
                    <a:lstStyle/>
                    <a:p>
                      <a:pPr algn="l" fontAlgn="b"/>
                      <a:r>
                        <a:rPr lang="en-US" sz="1600" b="1" i="0" u="none" strike="noStrike">
                          <a:solidFill>
                            <a:srgbClr val="000000"/>
                          </a:solidFill>
                          <a:effectLst/>
                          <a:latin typeface="Calibri"/>
                        </a:rPr>
                        <a:t>Average Max Risk</a:t>
                      </a:r>
                    </a:p>
                  </a:txBody>
                  <a:tcPr marL="1524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1.23</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1.42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3153">
                <a:tc>
                  <a:txBody>
                    <a:bodyPr/>
                    <a:lstStyle/>
                    <a:p>
                      <a:pPr algn="l" fontAlgn="b"/>
                      <a:r>
                        <a:rPr lang="en-US" sz="1600" b="1" i="0" u="none" strike="noStrike">
                          <a:solidFill>
                            <a:srgbClr val="000000"/>
                          </a:solidFill>
                          <a:effectLst/>
                          <a:latin typeface="Calibri"/>
                        </a:rPr>
                        <a:t>Average Min Risk</a:t>
                      </a:r>
                    </a:p>
                  </a:txBody>
                  <a:tcPr marL="1524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0.43</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600" b="0" i="0" u="none" strike="noStrike">
                          <a:solidFill>
                            <a:srgbClr val="000000"/>
                          </a:solidFill>
                          <a:effectLst/>
                          <a:latin typeface="Calibri"/>
                        </a:rPr>
                        <a:t>0.63</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53153">
                <a:tc>
                  <a:txBody>
                    <a:bodyPr/>
                    <a:lstStyle/>
                    <a:p>
                      <a:pPr algn="l" fontAlgn="b"/>
                      <a:r>
                        <a:rPr lang="en-US" sz="1600" b="1" i="0" u="none" strike="noStrike">
                          <a:solidFill>
                            <a:srgbClr val="000000"/>
                          </a:solidFill>
                          <a:effectLst/>
                          <a:latin typeface="Calibri"/>
                        </a:rPr>
                        <a:t>Proportion Risk Match</a:t>
                      </a:r>
                    </a:p>
                  </a:txBody>
                  <a:tcPr marL="1524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a:solidFill>
                            <a:srgbClr val="000000"/>
                          </a:solidFill>
                          <a:effectLst/>
                          <a:latin typeface="Calibri"/>
                        </a:rPr>
                        <a:t>86.04%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600" b="0" i="0" u="none" strike="noStrike" dirty="0">
                          <a:solidFill>
                            <a:srgbClr val="000000"/>
                          </a:solidFill>
                          <a:effectLst/>
                          <a:latin typeface="Calibri"/>
                        </a:rPr>
                        <a:t>76.49%</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2021334589"/>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4740"/>
            <a:ext cx="8229600" cy="990600"/>
          </a:xfrm>
        </p:spPr>
        <p:txBody>
          <a:bodyPr>
            <a:normAutofit/>
          </a:bodyPr>
          <a:lstStyle/>
          <a:p>
            <a:r>
              <a:rPr lang="en-US" sz="2800" b="1" dirty="0" smtClean="0"/>
              <a:t>Demographics differ across trajectory groups: STD</a:t>
            </a:r>
            <a:endParaRPr lang="en-US" sz="2800" b="1" dirty="0"/>
          </a:p>
        </p:txBody>
      </p:sp>
      <p:graphicFrame>
        <p:nvGraphicFramePr>
          <p:cNvPr id="4" name="Table 3"/>
          <p:cNvGraphicFramePr>
            <a:graphicFrameLocks noGrp="1"/>
          </p:cNvGraphicFramePr>
          <p:nvPr>
            <p:extLst>
              <p:ext uri="{D42A27DB-BD31-4B8C-83A1-F6EECF244321}">
                <p14:modId xmlns:p14="http://schemas.microsoft.com/office/powerpoint/2010/main" val="4017941227"/>
              </p:ext>
            </p:extLst>
          </p:nvPr>
        </p:nvGraphicFramePr>
        <p:xfrm>
          <a:off x="270937" y="1004120"/>
          <a:ext cx="8602133" cy="5786148"/>
        </p:xfrm>
        <a:graphic>
          <a:graphicData uri="http://schemas.openxmlformats.org/drawingml/2006/table">
            <a:tbl>
              <a:tblPr/>
              <a:tblGrid>
                <a:gridCol w="1683336"/>
                <a:gridCol w="771994"/>
                <a:gridCol w="914400"/>
                <a:gridCol w="1049866"/>
                <a:gridCol w="1693334"/>
                <a:gridCol w="1422400"/>
                <a:gridCol w="1066803"/>
              </a:tblGrid>
              <a:tr h="480833">
                <a:tc>
                  <a:txBody>
                    <a:bodyPr/>
                    <a:lstStyle/>
                    <a:p>
                      <a:pPr algn="l" fontAlgn="b"/>
                      <a:r>
                        <a:rPr lang="en-US" sz="1400" b="1" i="0" u="none" strike="noStrike">
                          <a:solidFill>
                            <a:srgbClr val="000000"/>
                          </a:solidFill>
                          <a:effectLst/>
                          <a:latin typeface="Calibri"/>
                        </a:rPr>
                        <a:t>CLUSTERS</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400" b="1" i="0" u="none" strike="noStrike" dirty="0">
                          <a:solidFill>
                            <a:srgbClr val="000000"/>
                          </a:solidFill>
                          <a:effectLst/>
                          <a:latin typeface="Calibri"/>
                        </a:rPr>
                        <a:t>W-</a:t>
                      </a:r>
                      <a:r>
                        <a:rPr lang="en-US" sz="1400" b="1" i="0" u="none" strike="noStrike" dirty="0" smtClean="0">
                          <a:solidFill>
                            <a:srgbClr val="000000"/>
                          </a:solidFill>
                          <a:effectLst/>
                          <a:latin typeface="Calibri"/>
                        </a:rPr>
                        <a:t>S-</a:t>
                      </a:r>
                      <a:r>
                        <a:rPr lang="en-US" sz="1400" b="1" i="0" u="none" strike="noStrike" dirty="0">
                          <a:solidFill>
                            <a:srgbClr val="000000"/>
                          </a:solidFill>
                          <a:effectLst/>
                          <a:latin typeface="Calibri"/>
                        </a:rPr>
                        <a:t>W</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400" b="1" i="0" u="none" strike="noStrike" dirty="0">
                          <a:solidFill>
                            <a:srgbClr val="000000"/>
                          </a:solidFill>
                          <a:effectLst/>
                          <a:latin typeface="Calibri"/>
                        </a:rPr>
                        <a:t>W-</a:t>
                      </a:r>
                      <a:r>
                        <a:rPr lang="en-US" sz="1400" b="1" i="0" u="none" strike="noStrike" dirty="0" smtClean="0">
                          <a:solidFill>
                            <a:srgbClr val="000000"/>
                          </a:solidFill>
                          <a:effectLst/>
                          <a:latin typeface="Calibri"/>
                        </a:rPr>
                        <a:t>S-</a:t>
                      </a:r>
                      <a:r>
                        <a:rPr lang="en-US" sz="1400" b="1" i="0" u="none" strike="noStrike" dirty="0">
                          <a:solidFill>
                            <a:srgbClr val="000000"/>
                          </a:solidFill>
                          <a:effectLst/>
                          <a:latin typeface="Calibri"/>
                        </a:rPr>
                        <a:t>W-</a:t>
                      </a:r>
                      <a:r>
                        <a:rPr lang="en-US" sz="1400" b="1" i="0" u="none" strike="noStrike" dirty="0" smtClean="0">
                          <a:solidFill>
                            <a:srgbClr val="000000"/>
                          </a:solidFill>
                          <a:effectLst/>
                          <a:latin typeface="Calibri"/>
                        </a:rPr>
                        <a:t>L</a:t>
                      </a:r>
                      <a:endParaRPr lang="en-US" sz="1400" b="1" i="0" u="none" strike="noStrike" dirty="0">
                        <a:solidFill>
                          <a:srgbClr val="000000"/>
                        </a:solidFill>
                        <a:effectLst/>
                        <a:latin typeface="Calibri"/>
                      </a:endParaRP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400" b="1" i="0" u="none" strike="noStrike" dirty="0">
                          <a:solidFill>
                            <a:srgbClr val="000000"/>
                          </a:solidFill>
                          <a:effectLst/>
                          <a:latin typeface="Calibri"/>
                        </a:rPr>
                        <a:t>W-S-W-S-W</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400" b="1" i="0" u="none" strike="noStrike">
                          <a:solidFill>
                            <a:srgbClr val="000000"/>
                          </a:solidFill>
                          <a:effectLst/>
                          <a:latin typeface="Calibri"/>
                        </a:rPr>
                        <a:t>W-S-W-S-W-S-W-S-W</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400" b="1" i="0" u="none" strike="noStrike" dirty="0">
                          <a:solidFill>
                            <a:srgbClr val="000000"/>
                          </a:solidFill>
                          <a:effectLst/>
                          <a:latin typeface="Calibri"/>
                        </a:rPr>
                        <a:t>W-S-L-W-S-W-S-W</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400" b="1" i="0" u="none" strike="noStrike">
                          <a:solidFill>
                            <a:srgbClr val="000000"/>
                          </a:solidFill>
                          <a:effectLst/>
                          <a:latin typeface="Calibri"/>
                        </a:rPr>
                        <a:t>W-S-W-S-L-W-S-W-L</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9191">
                <a:tc>
                  <a:txBody>
                    <a:bodyPr/>
                    <a:lstStyle/>
                    <a:p>
                      <a:pPr algn="l" fontAlgn="b"/>
                      <a:r>
                        <a:rPr lang="en-US" sz="1400" b="1" i="0" u="none" strike="noStrike">
                          <a:solidFill>
                            <a:srgbClr val="000000"/>
                          </a:solidFill>
                          <a:effectLst/>
                          <a:latin typeface="Calibri"/>
                        </a:rPr>
                        <a:t>N</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400" b="0" i="0" u="none" strike="noStrike">
                          <a:solidFill>
                            <a:srgbClr val="000000"/>
                          </a:solidFill>
                          <a:effectLst/>
                          <a:latin typeface="Calibri"/>
                        </a:rPr>
                        <a:t>1215</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400" b="0" i="0" u="none" strike="noStrike">
                          <a:solidFill>
                            <a:srgbClr val="000000"/>
                          </a:solidFill>
                          <a:effectLst/>
                          <a:latin typeface="Calibri"/>
                        </a:rPr>
                        <a:t>974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400" b="0" i="0" u="none" strike="noStrike">
                          <a:solidFill>
                            <a:srgbClr val="000000"/>
                          </a:solidFill>
                          <a:effectLst/>
                          <a:latin typeface="Calibri"/>
                        </a:rPr>
                        <a:t>521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400" b="0" i="0" u="none" strike="noStrike">
                          <a:solidFill>
                            <a:srgbClr val="000000"/>
                          </a:solidFill>
                          <a:effectLst/>
                          <a:latin typeface="Calibri"/>
                        </a:rPr>
                        <a:t>483</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400" b="0" i="0" u="none" strike="noStrike">
                          <a:solidFill>
                            <a:srgbClr val="000000"/>
                          </a:solidFill>
                          <a:effectLst/>
                          <a:latin typeface="Calibri"/>
                        </a:rPr>
                        <a:t>633</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sz="1400" b="0" i="0" u="none" strike="noStrike">
                          <a:solidFill>
                            <a:srgbClr val="000000"/>
                          </a:solidFill>
                          <a:effectLst/>
                          <a:latin typeface="Calibri"/>
                        </a:rPr>
                        <a:t>627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r>
              <a:tr h="249191">
                <a:tc>
                  <a:txBody>
                    <a:bodyPr/>
                    <a:lstStyle/>
                    <a:p>
                      <a:pPr algn="l" fontAlgn="b"/>
                      <a:r>
                        <a:rPr lang="en-US" sz="1400" b="1" i="0" u="none" strike="noStrike">
                          <a:solidFill>
                            <a:srgbClr val="000000"/>
                          </a:solidFill>
                          <a:effectLst/>
                          <a:latin typeface="Calibri"/>
                        </a:rPr>
                        <a:t>% Sample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7.52%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6.03%</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3.23%</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2.99%</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3.92%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3.88%</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49191">
                <a:tc>
                  <a:txBody>
                    <a:bodyPr/>
                    <a:lstStyle/>
                    <a:p>
                      <a:pPr algn="l" fontAlgn="b"/>
                      <a:r>
                        <a:rPr lang="en-US" sz="1400" b="1"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49191">
                <a:tc>
                  <a:txBody>
                    <a:bodyPr/>
                    <a:lstStyle/>
                    <a:p>
                      <a:pPr algn="l" fontAlgn="b"/>
                      <a:r>
                        <a:rPr lang="en-US" sz="1400" b="1" i="0" u="sng" strike="noStrike">
                          <a:solidFill>
                            <a:srgbClr val="000000"/>
                          </a:solidFill>
                          <a:effectLst/>
                          <a:latin typeface="Calibri"/>
                        </a:rPr>
                        <a:t>Age (January 2007)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37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38</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39</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40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41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40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49191">
                <a:tc>
                  <a:txBody>
                    <a:bodyPr/>
                    <a:lstStyle/>
                    <a:p>
                      <a:pPr algn="l" fontAlgn="b"/>
                      <a:r>
                        <a:rPr lang="en-US" sz="1400" b="1" i="0" u="sng" strike="noStrike">
                          <a:solidFill>
                            <a:srgbClr val="000000"/>
                          </a:solidFill>
                          <a:effectLst/>
                          <a:latin typeface="Calibri"/>
                        </a:rPr>
                        <a:t>Tenure (January 2007)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dirty="0">
                          <a:solidFill>
                            <a:srgbClr val="000000"/>
                          </a:solidFill>
                          <a:effectLst/>
                          <a:latin typeface="Calibri"/>
                        </a:rPr>
                        <a:t>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5</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5</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49191">
                <a:tc>
                  <a:txBody>
                    <a:bodyPr/>
                    <a:lstStyle/>
                    <a:p>
                      <a:pPr algn="l" fontAlgn="b"/>
                      <a:r>
                        <a:rPr lang="en-US" sz="1400" b="1" i="0" u="sng" strike="noStrike">
                          <a:solidFill>
                            <a:srgbClr val="000000"/>
                          </a:solidFill>
                          <a:effectLst/>
                          <a:latin typeface="Calibri"/>
                        </a:rPr>
                        <a:t>Hourly</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89.6%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82.8%</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94.0%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96.3%</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94.8%</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90.4%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49191">
                <a:tc>
                  <a:txBody>
                    <a:bodyPr/>
                    <a:lstStyle/>
                    <a:p>
                      <a:pPr algn="l" fontAlgn="b"/>
                      <a:r>
                        <a:rPr lang="en-US" sz="1400" b="1" i="0" u="sng" strike="noStrike">
                          <a:solidFill>
                            <a:srgbClr val="000000"/>
                          </a:solidFill>
                          <a:effectLst/>
                          <a:latin typeface="Calibri"/>
                        </a:rPr>
                        <a:t>Male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84.8%</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78.5%</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85.4%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75.4%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78.4%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75.1%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49191">
                <a:tc>
                  <a:txBody>
                    <a:bodyPr/>
                    <a:lstStyle/>
                    <a:p>
                      <a:pPr algn="l" fontAlgn="b"/>
                      <a:r>
                        <a:rPr lang="en-US" sz="1400" b="1" i="0" u="sng" strike="noStrike">
                          <a:solidFill>
                            <a:srgbClr val="000000"/>
                          </a:solidFill>
                          <a:effectLst/>
                          <a:latin typeface="Calibri"/>
                        </a:rPr>
                        <a:t>Ethnicity</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49191">
                <a:tc>
                  <a:txBody>
                    <a:bodyPr/>
                    <a:lstStyle/>
                    <a:p>
                      <a:pPr algn="l" fontAlgn="b"/>
                      <a:r>
                        <a:rPr lang="en-US" sz="1400" b="1" i="1" u="none" strike="noStrike">
                          <a:solidFill>
                            <a:srgbClr val="000000"/>
                          </a:solidFill>
                          <a:effectLst/>
                          <a:latin typeface="Calibri"/>
                        </a:rPr>
                        <a:t>White</a:t>
                      </a:r>
                    </a:p>
                  </a:txBody>
                  <a:tcPr marL="4572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58%</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60%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70%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68%</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74%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70%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49191">
                <a:tc>
                  <a:txBody>
                    <a:bodyPr/>
                    <a:lstStyle/>
                    <a:p>
                      <a:pPr algn="l" fontAlgn="b"/>
                      <a:r>
                        <a:rPr lang="en-US" sz="1400" b="1" i="1" u="none" strike="noStrike">
                          <a:solidFill>
                            <a:srgbClr val="000000"/>
                          </a:solidFill>
                          <a:effectLst/>
                          <a:latin typeface="Calibri"/>
                        </a:rPr>
                        <a:t>African American</a:t>
                      </a:r>
                    </a:p>
                  </a:txBody>
                  <a:tcPr marL="4572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49191">
                <a:tc>
                  <a:txBody>
                    <a:bodyPr/>
                    <a:lstStyle/>
                    <a:p>
                      <a:pPr algn="l" fontAlgn="b"/>
                      <a:r>
                        <a:rPr lang="en-US" sz="1400" b="1" i="1" u="none" strike="noStrike">
                          <a:solidFill>
                            <a:srgbClr val="000000"/>
                          </a:solidFill>
                          <a:effectLst/>
                          <a:latin typeface="Calibri"/>
                        </a:rPr>
                        <a:t>Asian-Pacific</a:t>
                      </a:r>
                    </a:p>
                  </a:txBody>
                  <a:tcPr marL="4572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3%</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3%</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3%</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49191">
                <a:tc>
                  <a:txBody>
                    <a:bodyPr/>
                    <a:lstStyle/>
                    <a:p>
                      <a:pPr algn="l" fontAlgn="b"/>
                      <a:r>
                        <a:rPr lang="en-US" sz="1400" b="1" i="1" u="none" strike="noStrike">
                          <a:solidFill>
                            <a:srgbClr val="000000"/>
                          </a:solidFill>
                          <a:effectLst/>
                          <a:latin typeface="Calibri"/>
                        </a:rPr>
                        <a:t>Hispanic</a:t>
                      </a:r>
                    </a:p>
                  </a:txBody>
                  <a:tcPr marL="4572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3%</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49191">
                <a:tc>
                  <a:txBody>
                    <a:bodyPr/>
                    <a:lstStyle/>
                    <a:p>
                      <a:pPr algn="l" fontAlgn="b"/>
                      <a:r>
                        <a:rPr lang="en-US" sz="1400" b="1" i="1" u="none" strike="noStrike">
                          <a:solidFill>
                            <a:srgbClr val="000000"/>
                          </a:solidFill>
                          <a:effectLst/>
                          <a:latin typeface="Calibri"/>
                        </a:rPr>
                        <a:t>Native American</a:t>
                      </a:r>
                    </a:p>
                  </a:txBody>
                  <a:tcPr marL="4572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49191">
                <a:tc>
                  <a:txBody>
                    <a:bodyPr/>
                    <a:lstStyle/>
                    <a:p>
                      <a:pPr algn="l" fontAlgn="b"/>
                      <a:r>
                        <a:rPr lang="en-US" sz="1400" b="1" i="1" u="none" strike="noStrike">
                          <a:solidFill>
                            <a:srgbClr val="000000"/>
                          </a:solidFill>
                          <a:effectLst/>
                          <a:latin typeface="Calibri"/>
                        </a:rPr>
                        <a:t>Unknown/Multi</a:t>
                      </a:r>
                    </a:p>
                  </a:txBody>
                  <a:tcPr marL="4572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14%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18%</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16%</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22%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22%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20%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49191">
                <a:tc>
                  <a:txBody>
                    <a:bodyPr/>
                    <a:lstStyle/>
                    <a:p>
                      <a:pPr algn="l" fontAlgn="b"/>
                      <a:r>
                        <a:rPr lang="en-US" sz="1400" b="1" i="1" u="none" strike="noStrike">
                          <a:solidFill>
                            <a:srgbClr val="000000"/>
                          </a:solidFill>
                          <a:effectLst/>
                          <a:latin typeface="Calibri"/>
                        </a:rPr>
                        <a:t>NA</a:t>
                      </a:r>
                    </a:p>
                  </a:txBody>
                  <a:tcPr marL="4572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24%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14%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13%</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49191">
                <a:tc>
                  <a:txBody>
                    <a:bodyPr/>
                    <a:lstStyle/>
                    <a:p>
                      <a:pPr algn="l" fontAlgn="b"/>
                      <a:r>
                        <a:rPr lang="en-US" sz="1400" b="1" i="0" u="sng" strike="noStrike">
                          <a:solidFill>
                            <a:srgbClr val="000000"/>
                          </a:solidFill>
                          <a:effectLst/>
                          <a:latin typeface="Calibri"/>
                        </a:rPr>
                        <a:t>Risk Score</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 </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49191">
                <a:tc>
                  <a:txBody>
                    <a:bodyPr/>
                    <a:lstStyle/>
                    <a:p>
                      <a:pPr algn="l" fontAlgn="b"/>
                      <a:r>
                        <a:rPr lang="en-US" sz="1400" b="1" i="0" u="none" strike="noStrike">
                          <a:solidFill>
                            <a:srgbClr val="000000"/>
                          </a:solidFill>
                          <a:effectLst/>
                          <a:latin typeface="Calibri"/>
                        </a:rPr>
                        <a:t>Average Max Risk</a:t>
                      </a:r>
                    </a:p>
                  </a:txBody>
                  <a:tcPr marL="1524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1.75</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2.12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2.23</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2.99</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2.74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2.77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49191">
                <a:tc>
                  <a:txBody>
                    <a:bodyPr/>
                    <a:lstStyle/>
                    <a:p>
                      <a:pPr algn="l" fontAlgn="b"/>
                      <a:r>
                        <a:rPr lang="en-US" sz="1400" b="1" i="0" u="none" strike="noStrike">
                          <a:solidFill>
                            <a:srgbClr val="000000"/>
                          </a:solidFill>
                          <a:effectLst/>
                          <a:latin typeface="Calibri"/>
                        </a:rPr>
                        <a:t>Average Min Risk</a:t>
                      </a:r>
                    </a:p>
                  </a:txBody>
                  <a:tcPr marL="1524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0.54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0.74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0.51</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0.67</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0.64</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en-US" sz="1400" b="0" i="0" u="none" strike="noStrike">
                          <a:solidFill>
                            <a:srgbClr val="000000"/>
                          </a:solidFill>
                          <a:effectLst/>
                          <a:latin typeface="Calibri"/>
                        </a:rPr>
                        <a:t>0.82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49191">
                <a:tc>
                  <a:txBody>
                    <a:bodyPr/>
                    <a:lstStyle/>
                    <a:p>
                      <a:pPr algn="l" fontAlgn="b"/>
                      <a:r>
                        <a:rPr lang="en-US" sz="1400" b="1" i="0" u="none" strike="noStrike">
                          <a:solidFill>
                            <a:srgbClr val="000000"/>
                          </a:solidFill>
                          <a:effectLst/>
                          <a:latin typeface="Calibri"/>
                        </a:rPr>
                        <a:t>Proportion Risk Match</a:t>
                      </a:r>
                    </a:p>
                  </a:txBody>
                  <a:tcPr marL="1524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400" b="0" i="0" u="none" strike="noStrike">
                          <a:solidFill>
                            <a:srgbClr val="000000"/>
                          </a:solidFill>
                          <a:effectLst/>
                          <a:latin typeface="Calibri"/>
                        </a:rPr>
                        <a:t>97.70%</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400" b="0" i="0" u="none" strike="noStrike">
                          <a:solidFill>
                            <a:srgbClr val="000000"/>
                          </a:solidFill>
                          <a:effectLst/>
                          <a:latin typeface="Calibri"/>
                        </a:rPr>
                        <a:t>90.55%</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400" b="0" i="0" u="none" strike="noStrike">
                          <a:solidFill>
                            <a:srgbClr val="000000"/>
                          </a:solidFill>
                          <a:effectLst/>
                          <a:latin typeface="Calibri"/>
                        </a:rPr>
                        <a:t>99.42%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400" b="0" i="0" u="none" strike="noStrike">
                          <a:solidFill>
                            <a:srgbClr val="000000"/>
                          </a:solidFill>
                          <a:effectLst/>
                          <a:latin typeface="Calibri"/>
                        </a:rPr>
                        <a:t>99.38%</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400" b="0" i="0" u="none" strike="noStrike">
                          <a:solidFill>
                            <a:srgbClr val="000000"/>
                          </a:solidFill>
                          <a:effectLst/>
                          <a:latin typeface="Calibri"/>
                        </a:rPr>
                        <a:t>98.42%</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400" b="0" i="0" u="none" strike="noStrike" dirty="0">
                          <a:solidFill>
                            <a:srgbClr val="000000"/>
                          </a:solidFill>
                          <a:effectLst/>
                          <a:latin typeface="Calibri"/>
                        </a:rPr>
                        <a:t>88.68%</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2843274791"/>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674" y="380228"/>
            <a:ext cx="8296274" cy="831550"/>
          </a:xfrm>
        </p:spPr>
        <p:txBody>
          <a:bodyPr>
            <a:noAutofit/>
          </a:bodyPr>
          <a:lstStyle/>
          <a:p>
            <a:r>
              <a:rPr lang="en-US" sz="2800" b="1" dirty="0" smtClean="0"/>
              <a:t>Next steps</a:t>
            </a:r>
            <a:endParaRPr lang="en-US" sz="2800" b="1" dirty="0">
              <a:solidFill>
                <a:srgbClr val="000000"/>
              </a:solidFill>
            </a:endParaRPr>
          </a:p>
        </p:txBody>
      </p:sp>
      <p:sp>
        <p:nvSpPr>
          <p:cNvPr id="3" name="Rectangle 2"/>
          <p:cNvSpPr/>
          <p:nvPr/>
        </p:nvSpPr>
        <p:spPr>
          <a:xfrm>
            <a:off x="542924" y="1374778"/>
            <a:ext cx="8105775" cy="5262979"/>
          </a:xfrm>
          <a:prstGeom prst="rect">
            <a:avLst/>
          </a:prstGeom>
        </p:spPr>
        <p:txBody>
          <a:bodyPr wrap="square">
            <a:spAutoFit/>
          </a:bodyPr>
          <a:lstStyle/>
          <a:p>
            <a:endParaRPr lang="en-US" sz="2400" dirty="0"/>
          </a:p>
          <a:p>
            <a:pPr marL="342900" indent="-342900">
              <a:buClr>
                <a:schemeClr val="accent3"/>
              </a:buClr>
              <a:buFont typeface="Arial"/>
              <a:buChar char="•"/>
            </a:pPr>
            <a:r>
              <a:rPr lang="en-US" sz="2400" dirty="0" smtClean="0"/>
              <a:t>Understand specific health conditions associated with episodes of disability and to what extent they differ across trajectories.</a:t>
            </a:r>
          </a:p>
          <a:p>
            <a:pPr>
              <a:buClr>
                <a:schemeClr val="accent3"/>
              </a:buClr>
            </a:pPr>
            <a:endParaRPr lang="en-US" sz="2400" dirty="0"/>
          </a:p>
          <a:p>
            <a:pPr marL="342900" indent="-342900">
              <a:buClr>
                <a:schemeClr val="accent3"/>
              </a:buClr>
              <a:buFont typeface="Arial"/>
              <a:buChar char="•"/>
            </a:pPr>
            <a:r>
              <a:rPr lang="en-US" sz="2400" dirty="0" smtClean="0"/>
              <a:t>Calculate time components to length of stay in disability and/work.</a:t>
            </a:r>
          </a:p>
          <a:p>
            <a:pPr marL="342900" indent="-342900">
              <a:buClr>
                <a:schemeClr val="accent3"/>
              </a:buClr>
              <a:buFont typeface="Arial"/>
              <a:buChar char="•"/>
            </a:pPr>
            <a:endParaRPr lang="en-US" sz="2400" dirty="0" smtClean="0"/>
          </a:p>
          <a:p>
            <a:pPr marL="342900" indent="-342900">
              <a:buClr>
                <a:schemeClr val="accent3"/>
              </a:buClr>
              <a:buFont typeface="Arial"/>
              <a:buChar char="•"/>
            </a:pPr>
            <a:r>
              <a:rPr lang="en-US" sz="2400" dirty="0"/>
              <a:t>Develop a model to assess the determinants of adverse outcome at each stage of the work trajectory</a:t>
            </a:r>
            <a:r>
              <a:rPr lang="en-US" sz="2400" dirty="0" smtClean="0"/>
              <a:t>.</a:t>
            </a:r>
            <a:endParaRPr lang="en-US" sz="2400" dirty="0"/>
          </a:p>
          <a:p>
            <a:pPr marL="342900" indent="-342900">
              <a:buClr>
                <a:schemeClr val="accent3"/>
              </a:buClr>
              <a:buFont typeface="Arial"/>
              <a:buChar char="•"/>
            </a:pPr>
            <a:endParaRPr lang="en-US" sz="2400" dirty="0" smtClean="0"/>
          </a:p>
          <a:p>
            <a:pPr marL="342900" indent="-342900">
              <a:buClr>
                <a:schemeClr val="accent3"/>
              </a:buClr>
              <a:buFont typeface="Arial"/>
              <a:buChar char="•"/>
            </a:pPr>
            <a:endParaRPr lang="en-US" sz="2400" dirty="0"/>
          </a:p>
          <a:p>
            <a:pPr>
              <a:buClr>
                <a:schemeClr val="accent3"/>
              </a:buClr>
            </a:pPr>
            <a:endParaRPr lang="en-US" sz="2400" dirty="0"/>
          </a:p>
          <a:p>
            <a:endParaRPr lang="en-US" sz="2400" dirty="0"/>
          </a:p>
        </p:txBody>
      </p:sp>
    </p:spTree>
    <p:extLst>
      <p:ext uri="{BB962C8B-B14F-4D97-AF65-F5344CB8AC3E}">
        <p14:creationId xmlns:p14="http://schemas.microsoft.com/office/powerpoint/2010/main" val="220694861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577081"/>
          </a:xfrm>
        </p:spPr>
        <p:txBody>
          <a:bodyPr/>
          <a:lstStyle/>
          <a:p>
            <a:r>
              <a:rPr lang="en-US" dirty="0" smtClean="0"/>
              <a:t>Life Tables</a:t>
            </a:r>
            <a:endParaRPr lang="en-US" dirty="0"/>
          </a:p>
        </p:txBody>
      </p:sp>
      <p:sp>
        <p:nvSpPr>
          <p:cNvPr id="3" name="Content Placeholder 2"/>
          <p:cNvSpPr>
            <a:spLocks noGrp="1"/>
          </p:cNvSpPr>
          <p:nvPr>
            <p:ph idx="1"/>
          </p:nvPr>
        </p:nvSpPr>
        <p:spPr/>
        <p:txBody>
          <a:bodyPr/>
          <a:lstStyle/>
          <a:p>
            <a:r>
              <a:rPr lang="en-US" dirty="0" smtClean="0"/>
              <a:t>The </a:t>
            </a:r>
            <a:r>
              <a:rPr lang="en-US" dirty="0"/>
              <a:t>life table records the passage of a cohort from birth to extinction, or when the last member has died, according to a set of fixed age specific probabilities of death/</a:t>
            </a:r>
            <a:r>
              <a:rPr lang="en-US" dirty="0" smtClean="0"/>
              <a:t>failure</a:t>
            </a:r>
          </a:p>
          <a:p>
            <a:pPr marL="0" indent="0">
              <a:buNone/>
            </a:pPr>
            <a:endParaRPr lang="en-US" dirty="0"/>
          </a:p>
          <a:p>
            <a:r>
              <a:rPr lang="en-US" dirty="0" smtClean="0"/>
              <a:t>As </a:t>
            </a:r>
            <a:r>
              <a:rPr lang="en-US" dirty="0"/>
              <a:t>age increases, the number of survivors of the original group declines </a:t>
            </a:r>
            <a:endParaRPr lang="en-US" dirty="0" smtClean="0"/>
          </a:p>
          <a:p>
            <a:pPr marL="0" indent="0">
              <a:buNone/>
            </a:pPr>
            <a:endParaRPr lang="en-US" dirty="0" smtClean="0"/>
          </a:p>
          <a:p>
            <a:r>
              <a:rPr lang="en-US" dirty="0"/>
              <a:t>Life </a:t>
            </a:r>
            <a:r>
              <a:rPr lang="en-US" dirty="0" smtClean="0"/>
              <a:t>Tables </a:t>
            </a:r>
            <a:r>
              <a:rPr lang="en-US" dirty="0"/>
              <a:t>looks at the likelihood of an event occurring in the next time period (day, week, year) given survival to the beginning of the time </a:t>
            </a:r>
            <a:r>
              <a:rPr lang="en-US" dirty="0" smtClean="0"/>
              <a:t>period</a:t>
            </a:r>
            <a:endParaRPr lang="en-US" dirty="0"/>
          </a:p>
          <a:p>
            <a:endParaRPr lang="en-US" dirty="0"/>
          </a:p>
        </p:txBody>
      </p:sp>
      <p:sp>
        <p:nvSpPr>
          <p:cNvPr id="4" name="Date Placeholder 3"/>
          <p:cNvSpPr>
            <a:spLocks noGrp="1"/>
          </p:cNvSpPr>
          <p:nvPr>
            <p:ph type="dt" sz="half" idx="2"/>
          </p:nvPr>
        </p:nvSpPr>
        <p:spPr/>
        <p:txBody>
          <a:bodyPr/>
          <a:lstStyle/>
          <a:p>
            <a:fld id="{8F6F5B01-31EA-46FA-A31F-D71521F3C0AE}" type="datetime1">
              <a:rPr lang="en-US" smtClean="0"/>
              <a:t>11/19/15</a:t>
            </a:fld>
            <a:endParaRPr lang="en-US" dirty="0"/>
          </a:p>
        </p:txBody>
      </p:sp>
      <p:sp>
        <p:nvSpPr>
          <p:cNvPr id="6" name="Slide Number Placeholder 5"/>
          <p:cNvSpPr>
            <a:spLocks noGrp="1"/>
          </p:cNvSpPr>
          <p:nvPr>
            <p:ph type="sldNum" sz="quarter" idx="4"/>
          </p:nvPr>
        </p:nvSpPr>
        <p:spPr/>
        <p:txBody>
          <a:bodyPr/>
          <a:lstStyle/>
          <a:p>
            <a:fld id="{7BCC8D0D-EAEC-449D-9161-023DFF90F2E2}" type="slidenum">
              <a:rPr lang="en-US" smtClean="0"/>
              <a:pPr/>
              <a:t>3</a:t>
            </a:fld>
            <a:endParaRPr lang="en-US" dirty="0"/>
          </a:p>
        </p:txBody>
      </p:sp>
    </p:spTree>
    <p:extLst>
      <p:ext uri="{BB962C8B-B14F-4D97-AF65-F5344CB8AC3E}">
        <p14:creationId xmlns:p14="http://schemas.microsoft.com/office/powerpoint/2010/main" val="579998143"/>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TextBox 2"/>
          <p:cNvSpPr txBox="1"/>
          <p:nvPr/>
        </p:nvSpPr>
        <p:spPr>
          <a:xfrm>
            <a:off x="317477" y="1838943"/>
            <a:ext cx="8214718" cy="1200328"/>
          </a:xfrm>
          <a:prstGeom prst="rect">
            <a:avLst/>
          </a:prstGeom>
          <a:noFill/>
        </p:spPr>
        <p:txBody>
          <a:bodyPr wrap="square" rtlCol="0">
            <a:spAutoFit/>
          </a:bodyPr>
          <a:lstStyle/>
          <a:p>
            <a:r>
              <a:rPr lang="en-US" sz="2400" dirty="0"/>
              <a:t>Samuel, Preston, Patrick </a:t>
            </a:r>
            <a:r>
              <a:rPr lang="en-US" sz="2400" dirty="0" err="1"/>
              <a:t>Heuveline</a:t>
            </a:r>
            <a:r>
              <a:rPr lang="en-US" sz="2400" dirty="0"/>
              <a:t>, and Michel </a:t>
            </a:r>
            <a:r>
              <a:rPr lang="en-US" sz="2400" dirty="0" err="1"/>
              <a:t>Guillot</a:t>
            </a:r>
            <a:r>
              <a:rPr lang="en-US" sz="2400" dirty="0"/>
              <a:t>. "Demography: Measuring and modeling population processes." </a:t>
            </a:r>
            <a:r>
              <a:rPr lang="en-US" sz="2400" i="1" dirty="0"/>
              <a:t>Malden, MA: Blackwell Publishers</a:t>
            </a:r>
            <a:r>
              <a:rPr lang="en-US" sz="2400" dirty="0"/>
              <a:t> (2001).</a:t>
            </a:r>
          </a:p>
        </p:txBody>
      </p:sp>
      <p:sp>
        <p:nvSpPr>
          <p:cNvPr id="4" name="TextBox 3"/>
          <p:cNvSpPr txBox="1"/>
          <p:nvPr/>
        </p:nvSpPr>
        <p:spPr>
          <a:xfrm>
            <a:off x="457200" y="3558817"/>
            <a:ext cx="7797203" cy="830997"/>
          </a:xfrm>
          <a:prstGeom prst="rect">
            <a:avLst/>
          </a:prstGeom>
          <a:noFill/>
        </p:spPr>
        <p:txBody>
          <a:bodyPr wrap="square" rtlCol="0">
            <a:spAutoFit/>
          </a:bodyPr>
          <a:lstStyle/>
          <a:p>
            <a:r>
              <a:rPr lang="en-US" sz="2400" dirty="0" err="1"/>
              <a:t>Wachter</a:t>
            </a:r>
            <a:r>
              <a:rPr lang="en-US" sz="2400" dirty="0"/>
              <a:t>, Kenneth W. </a:t>
            </a:r>
            <a:r>
              <a:rPr lang="en-US" sz="2400" i="1" dirty="0"/>
              <a:t>Essential demographic methods</a:t>
            </a:r>
            <a:r>
              <a:rPr lang="en-US" sz="2400" dirty="0"/>
              <a:t>. Harvard University Press, 2014.</a:t>
            </a:r>
          </a:p>
        </p:txBody>
      </p:sp>
    </p:spTree>
    <p:extLst>
      <p:ext uri="{BB962C8B-B14F-4D97-AF65-F5344CB8AC3E}">
        <p14:creationId xmlns:p14="http://schemas.microsoft.com/office/powerpoint/2010/main" val="3521478011"/>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Thank you!</a:t>
            </a:r>
          </a:p>
          <a:p>
            <a:endParaRPr lang="en-US" dirty="0"/>
          </a:p>
          <a:p>
            <a:r>
              <a:rPr lang="en-US" dirty="0" err="1" smtClean="0"/>
              <a:t>aharrati@stanford.edu</a:t>
            </a:r>
            <a:endParaRPr lang="en-US" dirty="0"/>
          </a:p>
        </p:txBody>
      </p:sp>
    </p:spTree>
    <p:extLst>
      <p:ext uri="{BB962C8B-B14F-4D97-AF65-F5344CB8AC3E}">
        <p14:creationId xmlns:p14="http://schemas.microsoft.com/office/powerpoint/2010/main" val="8277841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577081"/>
          </a:xfrm>
        </p:spPr>
        <p:txBody>
          <a:bodyPr/>
          <a:lstStyle/>
          <a:p>
            <a:r>
              <a:rPr lang="en-US" dirty="0" smtClean="0"/>
              <a:t>Why do we use life tables?</a:t>
            </a:r>
            <a:endParaRPr lang="en-US" dirty="0"/>
          </a:p>
        </p:txBody>
      </p:sp>
      <p:sp>
        <p:nvSpPr>
          <p:cNvPr id="3" name="Content Placeholder 2"/>
          <p:cNvSpPr>
            <a:spLocks noGrp="1"/>
          </p:cNvSpPr>
          <p:nvPr>
            <p:ph idx="1"/>
          </p:nvPr>
        </p:nvSpPr>
        <p:spPr/>
        <p:txBody>
          <a:bodyPr/>
          <a:lstStyle/>
          <a:p>
            <a:r>
              <a:rPr lang="en-US" dirty="0" smtClean="0"/>
              <a:t>Any </a:t>
            </a:r>
            <a:r>
              <a:rPr lang="en-US" dirty="0"/>
              <a:t>question that concerns the probability of an event </a:t>
            </a:r>
          </a:p>
          <a:p>
            <a:r>
              <a:rPr lang="en-US" dirty="0" smtClean="0"/>
              <a:t>To </a:t>
            </a:r>
            <a:r>
              <a:rPr lang="en-US" dirty="0"/>
              <a:t>analyze any measurable process that involves a time pattern of exit from or entry into a particular state (e.g., births and deaths) </a:t>
            </a:r>
          </a:p>
          <a:p>
            <a:r>
              <a:rPr lang="en-US" dirty="0" smtClean="0"/>
              <a:t>Estimate </a:t>
            </a:r>
            <a:r>
              <a:rPr lang="en-US" dirty="0"/>
              <a:t>age/time specific risks </a:t>
            </a:r>
          </a:p>
          <a:p>
            <a:r>
              <a:rPr lang="en-US" dirty="0" smtClean="0"/>
              <a:t>Examine </a:t>
            </a:r>
            <a:r>
              <a:rPr lang="en-US" dirty="0"/>
              <a:t>changes in rates </a:t>
            </a:r>
          </a:p>
          <a:p>
            <a:r>
              <a:rPr lang="en-US" dirty="0" smtClean="0"/>
              <a:t>Population </a:t>
            </a:r>
            <a:r>
              <a:rPr lang="en-US" dirty="0"/>
              <a:t>growth and change (generate projections of the size and characteristics of future populations based on some initial base population.) </a:t>
            </a:r>
          </a:p>
          <a:p>
            <a:r>
              <a:rPr lang="en-US" dirty="0" smtClean="0"/>
              <a:t>Compare </a:t>
            </a:r>
            <a:r>
              <a:rPr lang="en-US" dirty="0"/>
              <a:t>health levels across two populations or one population over time </a:t>
            </a:r>
          </a:p>
          <a:p>
            <a:endParaRPr lang="en-US" dirty="0"/>
          </a:p>
        </p:txBody>
      </p:sp>
      <p:sp>
        <p:nvSpPr>
          <p:cNvPr id="4" name="Date Placeholder 3"/>
          <p:cNvSpPr>
            <a:spLocks noGrp="1"/>
          </p:cNvSpPr>
          <p:nvPr>
            <p:ph type="dt" sz="half" idx="2"/>
          </p:nvPr>
        </p:nvSpPr>
        <p:spPr/>
        <p:txBody>
          <a:bodyPr/>
          <a:lstStyle/>
          <a:p>
            <a:fld id="{8F6F5B01-31EA-46FA-A31F-D71521F3C0AE}" type="datetime1">
              <a:rPr lang="en-US" smtClean="0"/>
              <a:t>11/19/15</a:t>
            </a:fld>
            <a:endParaRPr lang="en-US" dirty="0"/>
          </a:p>
        </p:txBody>
      </p:sp>
      <p:sp>
        <p:nvSpPr>
          <p:cNvPr id="6" name="Slide Number Placeholder 5"/>
          <p:cNvSpPr>
            <a:spLocks noGrp="1"/>
          </p:cNvSpPr>
          <p:nvPr>
            <p:ph type="sldNum" sz="quarter" idx="4"/>
          </p:nvPr>
        </p:nvSpPr>
        <p:spPr/>
        <p:txBody>
          <a:bodyPr/>
          <a:lstStyle/>
          <a:p>
            <a:fld id="{7BCC8D0D-EAEC-449D-9161-023DFF90F2E2}" type="slidenum">
              <a:rPr lang="en-US" smtClean="0"/>
              <a:pPr/>
              <a:t>4</a:t>
            </a:fld>
            <a:endParaRPr lang="en-US" dirty="0"/>
          </a:p>
        </p:txBody>
      </p:sp>
    </p:spTree>
    <p:extLst>
      <p:ext uri="{BB962C8B-B14F-4D97-AF65-F5344CB8AC3E}">
        <p14:creationId xmlns:p14="http://schemas.microsoft.com/office/powerpoint/2010/main" val="3749071558"/>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577081"/>
          </a:xfrm>
        </p:spPr>
        <p:txBody>
          <a:bodyPr/>
          <a:lstStyle/>
          <a:p>
            <a:r>
              <a:rPr lang="en-US" dirty="0" smtClean="0"/>
              <a:t>Not just life and death!</a:t>
            </a:r>
            <a:endParaRPr lang="en-US" dirty="0"/>
          </a:p>
        </p:txBody>
      </p:sp>
      <p:sp>
        <p:nvSpPr>
          <p:cNvPr id="3" name="Content Placeholder 2"/>
          <p:cNvSpPr>
            <a:spLocks noGrp="1"/>
          </p:cNvSpPr>
          <p:nvPr>
            <p:ph idx="1"/>
          </p:nvPr>
        </p:nvSpPr>
        <p:spPr/>
        <p:txBody>
          <a:bodyPr/>
          <a:lstStyle/>
          <a:p>
            <a:r>
              <a:rPr lang="en-US" dirty="0" smtClean="0"/>
              <a:t>Mortality</a:t>
            </a:r>
            <a:r>
              <a:rPr lang="en-US" dirty="0"/>
              <a:t>/Survival (people, cars, appliances) </a:t>
            </a:r>
          </a:p>
          <a:p>
            <a:r>
              <a:rPr lang="en-US" dirty="0" smtClean="0"/>
              <a:t>Recidivism </a:t>
            </a:r>
            <a:endParaRPr lang="en-US" dirty="0"/>
          </a:p>
          <a:p>
            <a:r>
              <a:rPr lang="en-US" dirty="0" smtClean="0"/>
              <a:t>Disability </a:t>
            </a:r>
            <a:r>
              <a:rPr lang="en-US" dirty="0"/>
              <a:t>(Active Life Expectancy) </a:t>
            </a:r>
          </a:p>
          <a:p>
            <a:r>
              <a:rPr lang="en-US" dirty="0" smtClean="0"/>
              <a:t>Marriage</a:t>
            </a:r>
            <a:r>
              <a:rPr lang="en-US" dirty="0"/>
              <a:t>/cohabitation </a:t>
            </a:r>
          </a:p>
          <a:p>
            <a:r>
              <a:rPr lang="en-US" dirty="0" smtClean="0"/>
              <a:t>Working </a:t>
            </a:r>
            <a:r>
              <a:rPr lang="en-US" dirty="0"/>
              <a:t>Life (retirement, </a:t>
            </a:r>
            <a:r>
              <a:rPr lang="en-US" dirty="0" smtClean="0"/>
              <a:t>unemployment</a:t>
            </a:r>
            <a:r>
              <a:rPr lang="en-US" dirty="0"/>
              <a:t>)</a:t>
            </a:r>
          </a:p>
          <a:p>
            <a:r>
              <a:rPr lang="en-US" dirty="0" smtClean="0"/>
              <a:t>Contraceptive </a:t>
            </a:r>
            <a:r>
              <a:rPr lang="en-US" dirty="0"/>
              <a:t>Use (effectiveness, </a:t>
            </a:r>
            <a:r>
              <a:rPr lang="en-US" dirty="0" smtClean="0"/>
              <a:t>discontinuation</a:t>
            </a:r>
            <a:r>
              <a:rPr lang="en-US" dirty="0"/>
              <a:t>, switching) </a:t>
            </a:r>
          </a:p>
          <a:p>
            <a:r>
              <a:rPr lang="en-US" dirty="0" smtClean="0"/>
              <a:t>Fertility </a:t>
            </a:r>
            <a:r>
              <a:rPr lang="en-US" dirty="0"/>
              <a:t>(1st and higher order </a:t>
            </a:r>
            <a:r>
              <a:rPr lang="en-US" dirty="0" smtClean="0"/>
              <a:t>births, spacing, time to first sex)</a:t>
            </a:r>
          </a:p>
          <a:p>
            <a:r>
              <a:rPr lang="en-US" dirty="0" smtClean="0"/>
              <a:t>Breastfeeding</a:t>
            </a:r>
          </a:p>
          <a:p>
            <a:r>
              <a:rPr lang="en-US" dirty="0" smtClean="0"/>
              <a:t>Cancer survival </a:t>
            </a:r>
            <a:endParaRPr lang="en-US" dirty="0"/>
          </a:p>
          <a:p>
            <a:endParaRPr lang="en-US" dirty="0"/>
          </a:p>
        </p:txBody>
      </p:sp>
      <p:sp>
        <p:nvSpPr>
          <p:cNvPr id="4" name="Date Placeholder 3"/>
          <p:cNvSpPr>
            <a:spLocks noGrp="1"/>
          </p:cNvSpPr>
          <p:nvPr>
            <p:ph type="dt" sz="half" idx="2"/>
          </p:nvPr>
        </p:nvSpPr>
        <p:spPr/>
        <p:txBody>
          <a:bodyPr/>
          <a:lstStyle/>
          <a:p>
            <a:fld id="{8F6F5B01-31EA-46FA-A31F-D71521F3C0AE}" type="datetime1">
              <a:rPr lang="en-US" smtClean="0"/>
              <a:t>11/19/15</a:t>
            </a:fld>
            <a:endParaRPr lang="en-US" dirty="0"/>
          </a:p>
        </p:txBody>
      </p:sp>
      <p:sp>
        <p:nvSpPr>
          <p:cNvPr id="6" name="Slide Number Placeholder 5"/>
          <p:cNvSpPr>
            <a:spLocks noGrp="1"/>
          </p:cNvSpPr>
          <p:nvPr>
            <p:ph type="sldNum" sz="quarter" idx="4"/>
          </p:nvPr>
        </p:nvSpPr>
        <p:spPr/>
        <p:txBody>
          <a:bodyPr/>
          <a:lstStyle/>
          <a:p>
            <a:fld id="{7BCC8D0D-EAEC-449D-9161-023DFF90F2E2}" type="slidenum">
              <a:rPr lang="en-US" smtClean="0"/>
              <a:pPr/>
              <a:t>5</a:t>
            </a:fld>
            <a:endParaRPr lang="en-US" dirty="0"/>
          </a:p>
        </p:txBody>
      </p:sp>
    </p:spTree>
    <p:extLst>
      <p:ext uri="{BB962C8B-B14F-4D97-AF65-F5344CB8AC3E}">
        <p14:creationId xmlns:p14="http://schemas.microsoft.com/office/powerpoint/2010/main" val="3607209533"/>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707886"/>
          </a:xfrm>
        </p:spPr>
        <p:txBody>
          <a:bodyPr/>
          <a:lstStyle/>
          <a:p>
            <a:r>
              <a:rPr lang="en-US" dirty="0" smtClean="0"/>
              <a:t>Analytical Pieces to a Life table</a:t>
            </a:r>
            <a:endParaRPr lang="en-US" dirty="0"/>
          </a:p>
        </p:txBody>
      </p:sp>
      <p:sp>
        <p:nvSpPr>
          <p:cNvPr id="4" name="Date Placeholder 3"/>
          <p:cNvSpPr>
            <a:spLocks noGrp="1"/>
          </p:cNvSpPr>
          <p:nvPr>
            <p:ph type="dt" sz="half" idx="2"/>
          </p:nvPr>
        </p:nvSpPr>
        <p:spPr/>
        <p:txBody>
          <a:bodyPr/>
          <a:lstStyle/>
          <a:p>
            <a:fld id="{8F6F5B01-31EA-46FA-A31F-D71521F3C0AE}" type="datetime1">
              <a:rPr lang="en-US" smtClean="0"/>
              <a:t>11/19/15</a:t>
            </a:fld>
            <a:endParaRPr lang="en-US" dirty="0"/>
          </a:p>
        </p:txBody>
      </p:sp>
      <p:sp>
        <p:nvSpPr>
          <p:cNvPr id="6" name="Slide Number Placeholder 5"/>
          <p:cNvSpPr>
            <a:spLocks noGrp="1"/>
          </p:cNvSpPr>
          <p:nvPr>
            <p:ph type="sldNum" sz="quarter" idx="4"/>
          </p:nvPr>
        </p:nvSpPr>
        <p:spPr/>
        <p:txBody>
          <a:bodyPr/>
          <a:lstStyle/>
          <a:p>
            <a:fld id="{7BCC8D0D-EAEC-449D-9161-023DFF90F2E2}" type="slidenum">
              <a:rPr lang="en-US" smtClean="0"/>
              <a:pPr/>
              <a:t>6</a:t>
            </a:fld>
            <a:endParaRPr lang="en-US" dirty="0"/>
          </a:p>
        </p:txBody>
      </p:sp>
      <p:pic>
        <p:nvPicPr>
          <p:cNvPr id="7" name="Picture 6"/>
          <p:cNvPicPr>
            <a:picLocks noChangeAspect="1"/>
          </p:cNvPicPr>
          <p:nvPr/>
        </p:nvPicPr>
        <p:blipFill>
          <a:blip r:embed="rId2"/>
          <a:stretch>
            <a:fillRect/>
          </a:stretch>
        </p:blipFill>
        <p:spPr>
          <a:xfrm>
            <a:off x="358009" y="2013272"/>
            <a:ext cx="8551333" cy="3028153"/>
          </a:xfrm>
          <a:prstGeom prst="rect">
            <a:avLst/>
          </a:prstGeom>
        </p:spPr>
      </p:pic>
    </p:spTree>
    <p:extLst>
      <p:ext uri="{BB962C8B-B14F-4D97-AF65-F5344CB8AC3E}">
        <p14:creationId xmlns:p14="http://schemas.microsoft.com/office/powerpoint/2010/main" val="2934223859"/>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577081"/>
          </a:xfrm>
        </p:spPr>
        <p:txBody>
          <a:bodyPr/>
          <a:lstStyle/>
          <a:p>
            <a:r>
              <a:rPr lang="en-US" dirty="0"/>
              <a:t>L</a:t>
            </a:r>
            <a:r>
              <a:rPr lang="en-US" dirty="0" smtClean="0"/>
              <a:t>ife </a:t>
            </a:r>
            <a:r>
              <a:rPr lang="en-US" dirty="0"/>
              <a:t>table notation</a:t>
            </a:r>
            <a:r>
              <a:rPr lang="en-US" dirty="0" smtClean="0"/>
              <a:t>:</a:t>
            </a:r>
            <a:endParaRPr lang="en-US" dirty="0"/>
          </a:p>
        </p:txBody>
      </p:sp>
      <p:sp>
        <p:nvSpPr>
          <p:cNvPr id="3" name="Content Placeholder 2"/>
          <p:cNvSpPr>
            <a:spLocks noGrp="1"/>
          </p:cNvSpPr>
          <p:nvPr>
            <p:ph idx="1"/>
          </p:nvPr>
        </p:nvSpPr>
        <p:spPr/>
        <p:txBody>
          <a:bodyPr/>
          <a:lstStyle/>
          <a:p>
            <a:r>
              <a:rPr lang="en-US" dirty="0" smtClean="0"/>
              <a:t>The </a:t>
            </a:r>
            <a:r>
              <a:rPr lang="en-US" dirty="0"/>
              <a:t>subscript before a symbol defines the </a:t>
            </a:r>
            <a:r>
              <a:rPr lang="en-US" dirty="0" smtClean="0"/>
              <a:t>width </a:t>
            </a:r>
            <a:r>
              <a:rPr lang="en-US" dirty="0"/>
              <a:t>of the interval </a:t>
            </a:r>
          </a:p>
          <a:p>
            <a:r>
              <a:rPr lang="en-US" dirty="0" smtClean="0"/>
              <a:t>The </a:t>
            </a:r>
            <a:r>
              <a:rPr lang="en-US" dirty="0"/>
              <a:t>subscript after the symbol defines the starting point of the interval </a:t>
            </a:r>
          </a:p>
          <a:p>
            <a:r>
              <a:rPr lang="en-US" dirty="0" smtClean="0"/>
              <a:t> </a:t>
            </a:r>
            <a:r>
              <a:rPr lang="en-US" dirty="0"/>
              <a:t>lx, Tx and ex never have a left subscript as they refer to exact age x </a:t>
            </a:r>
          </a:p>
          <a:p>
            <a:endParaRPr lang="en-US" dirty="0"/>
          </a:p>
        </p:txBody>
      </p:sp>
      <p:sp>
        <p:nvSpPr>
          <p:cNvPr id="4" name="Date Placeholder 3"/>
          <p:cNvSpPr>
            <a:spLocks noGrp="1"/>
          </p:cNvSpPr>
          <p:nvPr>
            <p:ph type="dt" sz="half" idx="2"/>
          </p:nvPr>
        </p:nvSpPr>
        <p:spPr/>
        <p:txBody>
          <a:bodyPr/>
          <a:lstStyle/>
          <a:p>
            <a:fld id="{8F6F5B01-31EA-46FA-A31F-D71521F3C0AE}" type="datetime1">
              <a:rPr lang="en-US" smtClean="0"/>
              <a:t>11/19/15</a:t>
            </a:fld>
            <a:endParaRPr lang="en-US" dirty="0"/>
          </a:p>
        </p:txBody>
      </p:sp>
      <p:sp>
        <p:nvSpPr>
          <p:cNvPr id="6" name="Slide Number Placeholder 5"/>
          <p:cNvSpPr>
            <a:spLocks noGrp="1"/>
          </p:cNvSpPr>
          <p:nvPr>
            <p:ph type="sldNum" sz="quarter" idx="4"/>
          </p:nvPr>
        </p:nvSpPr>
        <p:spPr/>
        <p:txBody>
          <a:bodyPr/>
          <a:lstStyle/>
          <a:p>
            <a:fld id="{7BCC8D0D-EAEC-449D-9161-023DFF90F2E2}" type="slidenum">
              <a:rPr lang="en-US" smtClean="0"/>
              <a:pPr/>
              <a:t>7</a:t>
            </a:fld>
            <a:endParaRPr lang="en-US" dirty="0"/>
          </a:p>
        </p:txBody>
      </p:sp>
      <p:pic>
        <p:nvPicPr>
          <p:cNvPr id="7" name="Picture 6"/>
          <p:cNvPicPr>
            <a:picLocks noChangeAspect="1"/>
          </p:cNvPicPr>
          <p:nvPr/>
        </p:nvPicPr>
        <p:blipFill>
          <a:blip r:embed="rId2"/>
          <a:stretch>
            <a:fillRect/>
          </a:stretch>
        </p:blipFill>
        <p:spPr>
          <a:xfrm>
            <a:off x="3961423" y="3940595"/>
            <a:ext cx="1346200" cy="2667000"/>
          </a:xfrm>
          <a:prstGeom prst="rect">
            <a:avLst/>
          </a:prstGeom>
        </p:spPr>
      </p:pic>
    </p:spTree>
    <p:extLst>
      <p:ext uri="{BB962C8B-B14F-4D97-AF65-F5344CB8AC3E}">
        <p14:creationId xmlns:p14="http://schemas.microsoft.com/office/powerpoint/2010/main" val="3932353144"/>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707886"/>
          </a:xfrm>
        </p:spPr>
        <p:txBody>
          <a:bodyPr/>
          <a:lstStyle/>
          <a:p>
            <a:r>
              <a:rPr lang="en-US" dirty="0" smtClean="0"/>
              <a:t>Where does </a:t>
            </a:r>
            <a:r>
              <a:rPr lang="en-US" baseline="-25000" dirty="0" err="1" smtClean="0"/>
              <a:t>n</a:t>
            </a:r>
            <a:r>
              <a:rPr lang="en-US" dirty="0" err="1" smtClean="0"/>
              <a:t>q</a:t>
            </a:r>
            <a:r>
              <a:rPr lang="en-US" baseline="-25000" dirty="0" err="1" smtClean="0"/>
              <a:t>x</a:t>
            </a:r>
            <a:r>
              <a:rPr lang="en-US" dirty="0" smtClean="0"/>
              <a:t> come from?</a:t>
            </a:r>
            <a:endParaRPr lang="en-US" dirty="0"/>
          </a:p>
        </p:txBody>
      </p:sp>
      <p:sp>
        <p:nvSpPr>
          <p:cNvPr id="3" name="Content Placeholder 2"/>
          <p:cNvSpPr>
            <a:spLocks noGrp="1"/>
          </p:cNvSpPr>
          <p:nvPr>
            <p:ph idx="1"/>
          </p:nvPr>
        </p:nvSpPr>
        <p:spPr/>
        <p:txBody>
          <a:bodyPr/>
          <a:lstStyle/>
          <a:p>
            <a:r>
              <a:rPr lang="en-US" dirty="0" smtClean="0"/>
              <a:t>Cohort Analysis:  from actual, lived experience</a:t>
            </a:r>
          </a:p>
          <a:p>
            <a:endParaRPr lang="en-US" dirty="0"/>
          </a:p>
          <a:p>
            <a:r>
              <a:rPr lang="en-US" dirty="0" smtClean="0"/>
              <a:t>Period Analysis: from current, age-specific rates (model tables)  (historical data, UN Pop Division, CDC, etc.)</a:t>
            </a:r>
          </a:p>
          <a:p>
            <a:pPr lvl="1"/>
            <a:endParaRPr lang="en-US" dirty="0"/>
          </a:p>
        </p:txBody>
      </p:sp>
    </p:spTree>
    <p:extLst>
      <p:ext uri="{BB962C8B-B14F-4D97-AF65-F5344CB8AC3E}">
        <p14:creationId xmlns:p14="http://schemas.microsoft.com/office/powerpoint/2010/main" val="2269697677"/>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3732" y="438912"/>
            <a:ext cx="8089901" cy="707886"/>
          </a:xfrm>
        </p:spPr>
        <p:txBody>
          <a:bodyPr/>
          <a:lstStyle/>
          <a:p>
            <a:r>
              <a:rPr lang="en-US" dirty="0" smtClean="0"/>
              <a:t>Single vs. Multi – state life tables</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dirty="0" smtClean="0"/>
              <a:t>2 states:  Alive and Dead</a:t>
            </a:r>
          </a:p>
          <a:p>
            <a:pPr marL="0" indent="0">
              <a:buNone/>
            </a:pPr>
            <a:endParaRPr lang="en-US" dirty="0"/>
          </a:p>
          <a:p>
            <a:pPr marL="0" indent="0">
              <a:buNone/>
            </a:pPr>
            <a:r>
              <a:rPr lang="en-US" dirty="0" smtClean="0"/>
              <a:t>1 “absorbing” state:  Death</a:t>
            </a:r>
            <a:endParaRPr lang="en-US" dirty="0"/>
          </a:p>
        </p:txBody>
      </p:sp>
      <p:sp>
        <p:nvSpPr>
          <p:cNvPr id="4" name="Rectangle 3"/>
          <p:cNvSpPr/>
          <p:nvPr/>
        </p:nvSpPr>
        <p:spPr>
          <a:xfrm>
            <a:off x="855276" y="2086230"/>
            <a:ext cx="1645758"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Alive</a:t>
            </a:r>
            <a:endParaRPr lang="en-US" sz="2800" dirty="0">
              <a:solidFill>
                <a:srgbClr val="FF0000"/>
              </a:solidFill>
            </a:endParaRPr>
          </a:p>
        </p:txBody>
      </p:sp>
      <p:sp>
        <p:nvSpPr>
          <p:cNvPr id="5" name="Rectangle 4"/>
          <p:cNvSpPr/>
          <p:nvPr/>
        </p:nvSpPr>
        <p:spPr>
          <a:xfrm>
            <a:off x="5465477" y="2086230"/>
            <a:ext cx="1645758" cy="11014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rgbClr val="FF0000"/>
                </a:solidFill>
              </a:rPr>
              <a:t>Dead</a:t>
            </a:r>
            <a:endParaRPr lang="en-US" sz="2800" dirty="0">
              <a:solidFill>
                <a:srgbClr val="FF0000"/>
              </a:solidFill>
            </a:endParaRPr>
          </a:p>
        </p:txBody>
      </p:sp>
      <p:cxnSp>
        <p:nvCxnSpPr>
          <p:cNvPr id="7" name="Straight Arrow Connector 6"/>
          <p:cNvCxnSpPr/>
          <p:nvPr/>
        </p:nvCxnSpPr>
        <p:spPr>
          <a:xfrm>
            <a:off x="2734291" y="2539760"/>
            <a:ext cx="2436240" cy="1295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27252565"/>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1547</TotalTime>
  <Words>1985</Words>
  <Application>Microsoft Macintosh PowerPoint</Application>
  <PresentationFormat>On-screen Show (4:3)</PresentationFormat>
  <Paragraphs>672</Paragraphs>
  <Slides>31</Slides>
  <Notes>4</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Clarity</vt:lpstr>
      <vt:lpstr>Multi-State Life Tables</vt:lpstr>
      <vt:lpstr>Agenda</vt:lpstr>
      <vt:lpstr>Life Tables</vt:lpstr>
      <vt:lpstr>Why do we use life tables?</vt:lpstr>
      <vt:lpstr>Not just life and death!</vt:lpstr>
      <vt:lpstr>Analytical Pieces to a Life table</vt:lpstr>
      <vt:lpstr>Life table notation:</vt:lpstr>
      <vt:lpstr>Where does nqx come from?</vt:lpstr>
      <vt:lpstr>Single vs. Multi – state life tables</vt:lpstr>
      <vt:lpstr>Single vs. Multi – state life tables</vt:lpstr>
      <vt:lpstr>Starting Point is still “nqx” , but more complex</vt:lpstr>
      <vt:lpstr>Single vs. Multi – state life tables</vt:lpstr>
      <vt:lpstr>Analytical Pieces to a MSLT:  Everything is in matrix form</vt:lpstr>
      <vt:lpstr>Analytical Pieces to a MSLT:  Everything is in matrix form</vt:lpstr>
      <vt:lpstr>Complexities of a Multi-State life table</vt:lpstr>
      <vt:lpstr>Questions one can ask with MSLT</vt:lpstr>
      <vt:lpstr>Application from my work: Multi-state model of transitions from work to STD, LTD and out of the workforce. </vt:lpstr>
      <vt:lpstr>Single vs. Multi – state life tables</vt:lpstr>
      <vt:lpstr>While the majority of workers remain in healthy work, the probabilities of transitioning to disability are non-negligible</vt:lpstr>
      <vt:lpstr>Multi-state life tables show expected years of work and disability for each additional year of tenure</vt:lpstr>
      <vt:lpstr>Highlights from MSLT</vt:lpstr>
      <vt:lpstr>Characterizing common trajectories of work and disability</vt:lpstr>
      <vt:lpstr>Episodes of STD are sometimes temporary in nature…</vt:lpstr>
      <vt:lpstr>…and sometimes far more complex</vt:lpstr>
      <vt:lpstr>Trajectories from LTD typically follow more straight-forward pathways</vt:lpstr>
      <vt:lpstr>Demographics differ across trajectory groups</vt:lpstr>
      <vt:lpstr>Demographics differ across trajectory groups: LTD</vt:lpstr>
      <vt:lpstr>Demographics differ across trajectory groups: STD</vt:lpstr>
      <vt:lpstr>Next steps</vt:lpstr>
      <vt:lpstr>References</vt:lpstr>
      <vt:lpstr>Questions?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Amal</dc:creator>
  <cp:lastModifiedBy>test</cp:lastModifiedBy>
  <cp:revision>27</cp:revision>
  <dcterms:created xsi:type="dcterms:W3CDTF">2015-11-15T18:31:37Z</dcterms:created>
  <dcterms:modified xsi:type="dcterms:W3CDTF">2015-11-19T17:45:29Z</dcterms:modified>
</cp:coreProperties>
</file>