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7" r:id="rId2"/>
    <p:sldMasterId id="2147484283" r:id="rId3"/>
  </p:sldMasterIdLst>
  <p:notesMasterIdLst>
    <p:notesMasterId r:id="rId25"/>
  </p:notesMasterIdLst>
  <p:handoutMasterIdLst>
    <p:handoutMasterId r:id="rId26"/>
  </p:handoutMasterIdLst>
  <p:sldIdLst>
    <p:sldId id="756" r:id="rId4"/>
    <p:sldId id="666" r:id="rId5"/>
    <p:sldId id="783" r:id="rId6"/>
    <p:sldId id="852" r:id="rId7"/>
    <p:sldId id="687" r:id="rId8"/>
    <p:sldId id="688" r:id="rId9"/>
    <p:sldId id="849" r:id="rId10"/>
    <p:sldId id="686" r:id="rId11"/>
    <p:sldId id="689" r:id="rId12"/>
    <p:sldId id="690" r:id="rId13"/>
    <p:sldId id="691" r:id="rId14"/>
    <p:sldId id="692" r:id="rId15"/>
    <p:sldId id="693" r:id="rId16"/>
    <p:sldId id="694" r:id="rId17"/>
    <p:sldId id="851" r:id="rId18"/>
    <p:sldId id="854" r:id="rId19"/>
    <p:sldId id="695" r:id="rId20"/>
    <p:sldId id="696" r:id="rId21"/>
    <p:sldId id="697" r:id="rId22"/>
    <p:sldId id="698" r:id="rId23"/>
    <p:sldId id="853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pos="230">
          <p15:clr>
            <a:srgbClr val="A4A3A4"/>
          </p15:clr>
        </p15:guide>
        <p15:guide id="10" pos="5530">
          <p15:clr>
            <a:srgbClr val="A4A3A4"/>
          </p15:clr>
        </p15:guide>
        <p15:guide id="11" pos="2880">
          <p15:clr>
            <a:srgbClr val="A4A3A4"/>
          </p15:clr>
        </p15:guide>
        <p15:guide id="12" pos="776">
          <p15:clr>
            <a:srgbClr val="A4A3A4"/>
          </p15:clr>
        </p15:guide>
        <p15:guide id="13" pos="1411">
          <p15:clr>
            <a:srgbClr val="A4A3A4"/>
          </p15:clr>
        </p15:guide>
        <p15:guide id="14" pos="5287">
          <p15:clr>
            <a:srgbClr val="A4A3A4"/>
          </p15:clr>
        </p15:guide>
        <p15:guide id="15" pos="474">
          <p15:clr>
            <a:srgbClr val="A4A3A4"/>
          </p15:clr>
        </p15:guide>
        <p15:guide id="16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7">
          <p15:clr>
            <a:srgbClr val="A4A3A4"/>
          </p15:clr>
        </p15:guide>
        <p15:guide id="2" orient="horz" pos="5724">
          <p15:clr>
            <a:srgbClr val="A4A3A4"/>
          </p15:clr>
        </p15:guide>
        <p15:guide id="3" orient="horz" pos="5966">
          <p15:clr>
            <a:srgbClr val="A4A3A4"/>
          </p15:clr>
        </p15:guide>
        <p15:guide id="4" pos="305">
          <p15:clr>
            <a:srgbClr val="A4A3A4"/>
          </p15:clr>
        </p15:guide>
        <p15:guide id="5" pos="43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CC99FF"/>
    <a:srgbClr val="178CCB"/>
    <a:srgbClr val="000000"/>
    <a:srgbClr val="F48024"/>
    <a:srgbClr val="90BD31"/>
    <a:srgbClr val="18A3AC"/>
    <a:srgbClr val="EC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028" autoAdjust="0"/>
    <p:restoredTop sz="86285" autoAdjust="0"/>
  </p:normalViewPr>
  <p:slideViewPr>
    <p:cSldViewPr snapToGrid="0">
      <p:cViewPr varScale="1">
        <p:scale>
          <a:sx n="112" d="100"/>
          <a:sy n="112" d="100"/>
        </p:scale>
        <p:origin x="2600" y="19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4256" y="208"/>
      </p:cViewPr>
      <p:guideLst>
        <p:guide orient="horz" pos="2677"/>
        <p:guide orient="horz" pos="5724"/>
        <p:guide orient="horz" pos="5966"/>
        <p:guide pos="305"/>
        <p:guide pos="43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85775" y="9085263"/>
            <a:ext cx="63404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9156700"/>
            <a:ext cx="639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50963" y="9226550"/>
            <a:ext cx="3170237" cy="276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Week 1 – Causal Inference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4144963" y="119063"/>
            <a:ext cx="3170237" cy="481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E1AF1F2-E55F-224F-B6E0-1FD5FC9495BD}" type="datetimeFigureOut">
              <a:rPr lang="en-US"/>
              <a:pPr>
                <a:defRPr/>
              </a:pPr>
              <a:t>12/30/20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045" y="298450"/>
            <a:ext cx="6509385" cy="488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566" tIns="48783" rIns="97566" bIns="487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1488" y="5623560"/>
            <a:ext cx="6357937" cy="32188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376488" y="9153525"/>
            <a:ext cx="2841625" cy="14287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87463" y="9147175"/>
            <a:ext cx="938212" cy="150813"/>
          </a:xfrm>
          <a:prstGeom prst="rect">
            <a:avLst/>
          </a:prstGeom>
        </p:spPr>
        <p:txBody>
          <a:bodyPr vert="horz" lIns="0" tIns="0" rIns="0" bIns="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7838" y="9147175"/>
            <a:ext cx="590550" cy="10953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57468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2492204-C882-1F49-BB1D-EB85FAE8D3F3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85775" y="9085263"/>
            <a:ext cx="63404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9156700"/>
            <a:ext cx="639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14300" indent="-114300" algn="l" rtl="0" eaLnBrk="0" fontAlgn="base" hangingPunct="0">
      <a:spcBef>
        <a:spcPts val="8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1pPr>
    <a:lvl2pPr marL="285750" indent="-112713" algn="l" rtl="0" eaLnBrk="0" fontAlgn="base" hangingPunct="0">
      <a:spcBef>
        <a:spcPts val="200"/>
      </a:spcBef>
      <a:spcAft>
        <a:spcPct val="0"/>
      </a:spcAft>
      <a:buFont typeface="Arial" charset="0"/>
      <a:buChar char="•"/>
      <a:defRPr sz="11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403225" indent="-117475" algn="l" rtl="0" eaLnBrk="0" fontAlgn="base" hangingPunct="0">
      <a:spcBef>
        <a:spcPts val="2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569913" indent="-112713" algn="l" rtl="0" eaLnBrk="0" fontAlgn="base" hangingPunct="0">
      <a:spcBef>
        <a:spcPts val="2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457200" indent="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1950" y="29845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1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9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3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51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“Mycobacterium tuberculosis”</a:t>
            </a:r>
          </a:p>
        </p:txBody>
      </p:sp>
    </p:spTree>
    <p:extLst>
      <p:ext uri="{BB962C8B-B14F-4D97-AF65-F5344CB8AC3E}">
        <p14:creationId xmlns:p14="http://schemas.microsoft.com/office/powerpoint/2010/main" val="1105417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1950" y="29845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Covered in first 11</a:t>
            </a:r>
            <a:r>
              <a:rPr lang="en-US" baseline="0" dirty="0"/>
              <a:t> minutes of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=zSuEm4CUa6Y </a:t>
            </a:r>
          </a:p>
        </p:txBody>
      </p:sp>
    </p:spTree>
    <p:extLst>
      <p:ext uri="{BB962C8B-B14F-4D97-AF65-F5344CB8AC3E}">
        <p14:creationId xmlns:p14="http://schemas.microsoft.com/office/powerpoint/2010/main" val="269527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1950" y="29845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 take away A,</a:t>
            </a:r>
            <a:r>
              <a:rPr lang="en-US" baseline="0" dirty="0"/>
              <a:t> I prevent one case out of these 3, or 33%</a:t>
            </a:r>
          </a:p>
          <a:p>
            <a:r>
              <a:rPr lang="en-US" baseline="0" dirty="0"/>
              <a:t>If I take away B, then I prevent 2 out of the three cases, or 67%</a:t>
            </a:r>
          </a:p>
          <a:p>
            <a:r>
              <a:rPr lang="en-US" baseline="0" dirty="0"/>
              <a:t>If I take away E, then I prevent 1 out of three cases or 33%</a:t>
            </a:r>
          </a:p>
          <a:p>
            <a:r>
              <a:rPr lang="en-US" baseline="0" dirty="0"/>
              <a:t>If I take away C, then I prevent 2 cases of disease, or 67%..</a:t>
            </a:r>
          </a:p>
          <a:p>
            <a:endParaRPr lang="en-US" baseline="0" dirty="0"/>
          </a:p>
          <a:p>
            <a:r>
              <a:rPr lang="en-US" baseline="0" dirty="0"/>
              <a:t>And so forth</a:t>
            </a:r>
            <a:r>
              <a:rPr lang="mr-IN" baseline="0" dirty="0"/>
              <a:t>…</a:t>
            </a:r>
            <a:r>
              <a:rPr lang="en-US" baseline="0" dirty="0"/>
              <a:t> so one can see that very easily, the attributable fraction of the component causes is greater than 1</a:t>
            </a:r>
            <a:r>
              <a:rPr lang="mr-IN" baseline="0" dirty="0"/>
              <a:t>…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This stems from the premise that component causes work in concert to form a sufficient cause.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8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1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1950" y="29845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0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First 14 min of Rothman you tube lecture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Several of these limitations are pointed out by Rothman himself.</a:t>
            </a:r>
          </a:p>
        </p:txBody>
      </p:sp>
    </p:spTree>
    <p:extLst>
      <p:ext uri="{BB962C8B-B14F-4D97-AF65-F5344CB8AC3E}">
        <p14:creationId xmlns:p14="http://schemas.microsoft.com/office/powerpoint/2010/main" val="144280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1950" y="298450"/>
            <a:ext cx="6505575" cy="4879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18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83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1950" y="29845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1488" y="5661891"/>
            <a:ext cx="6357937" cy="318048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7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1950" y="29845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Sound goes out a little around minute 4, </a:t>
            </a:r>
            <a:r>
              <a:rPr lang="en-US" dirty="0" err="1"/>
              <a:t>fyi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3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1950" y="29845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8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Another set of explanations: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http://</a:t>
            </a:r>
            <a:r>
              <a:rPr lang="en-US" altLang="en-US" dirty="0" err="1">
                <a:latin typeface="Arial" charset="0"/>
                <a:cs typeface="Arial" charset="0"/>
              </a:rPr>
              <a:t>sphweb.bumc.bu.edu</a:t>
            </a:r>
            <a:r>
              <a:rPr lang="en-US" altLang="en-US" dirty="0">
                <a:latin typeface="Arial" charset="0"/>
                <a:cs typeface="Arial" charset="0"/>
              </a:rPr>
              <a:t>/</a:t>
            </a:r>
            <a:r>
              <a:rPr lang="en-US" altLang="en-US" dirty="0" err="1">
                <a:latin typeface="Arial" charset="0"/>
                <a:cs typeface="Arial" charset="0"/>
              </a:rPr>
              <a:t>otlt</a:t>
            </a:r>
            <a:r>
              <a:rPr lang="en-US" altLang="en-US" dirty="0">
                <a:latin typeface="Arial" charset="0"/>
                <a:cs typeface="Arial" charset="0"/>
              </a:rPr>
              <a:t>/mph-modules/ep/ep713_causality/ep713_causality4.html</a:t>
            </a:r>
          </a:p>
        </p:txBody>
      </p:sp>
    </p:spTree>
    <p:extLst>
      <p:ext uri="{BB962C8B-B14F-4D97-AF65-F5344CB8AC3E}">
        <p14:creationId xmlns:p14="http://schemas.microsoft.com/office/powerpoint/2010/main" val="82916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1950" y="29845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0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5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9888" y="6353175"/>
            <a:ext cx="504825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A74B69-70FD-A649-B131-F3438782C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670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563752"/>
            <a:ext cx="8325548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65125" y="6380163"/>
            <a:ext cx="423863" cy="273050"/>
          </a:xfrm>
        </p:spPr>
        <p:txBody>
          <a:bodyPr/>
          <a:lstStyle>
            <a:lvl1pPr algn="l"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46ACCE-8F13-C64C-8623-5F4A37EA2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872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83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52049"/>
                </a:solidFill>
              </a:rPr>
              <a:t>UCSF | Health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CC8D0D-EAEC-449D-9161-023DFF90F2E2}" type="slidenum">
              <a:rPr lang="en-US" smtClean="0">
                <a:solidFill>
                  <a:srgbClr val="052049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24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  <p:sldLayoutId id="2147484263" r:id="rId16"/>
    <p:sldLayoutId id="2147484264" r:id="rId17"/>
    <p:sldLayoutId id="2147484265" r:id="rId18"/>
    <p:sldLayoutId id="2147484266" r:id="rId19"/>
    <p:sldLayoutId id="2147484267" r:id="rId20"/>
    <p:sldLayoutId id="2147484268" r:id="rId21"/>
    <p:sldLayoutId id="2147484269" r:id="rId22"/>
    <p:sldLayoutId id="2147484270" r:id="rId23"/>
    <p:sldLayoutId id="2147484271" r:id="rId24"/>
    <p:sldLayoutId id="2147484272" r:id="rId25"/>
    <p:sldLayoutId id="2147484273" r:id="rId26"/>
    <p:sldLayoutId id="2147484275" r:id="rId27"/>
    <p:sldLayoutId id="2147484276" r:id="rId28"/>
    <p:sldLayoutId id="2147484314" r:id="rId29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52049"/>
                </a:solidFill>
              </a:rPr>
              <a:t>UCSF | Health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CC8D0D-EAEC-449D-9161-023DFF90F2E2}" type="slidenum">
              <a:rPr lang="en-US" smtClean="0">
                <a:solidFill>
                  <a:srgbClr val="052049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83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  <p:sldLayoutId id="2147484301" r:id="rId18"/>
    <p:sldLayoutId id="2147484302" r:id="rId19"/>
    <p:sldLayoutId id="2147484303" r:id="rId20"/>
    <p:sldLayoutId id="2147484304" r:id="rId21"/>
    <p:sldLayoutId id="2147484305" r:id="rId22"/>
    <p:sldLayoutId id="2147484306" r:id="rId23"/>
    <p:sldLayoutId id="2147484307" r:id="rId24"/>
    <p:sldLayoutId id="2147484308" r:id="rId25"/>
    <p:sldLayoutId id="2147484309" r:id="rId26"/>
    <p:sldLayoutId id="2147484311" r:id="rId27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3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uEm4CUa6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4277" y="3886201"/>
            <a:ext cx="5205535" cy="1156478"/>
          </a:xfrm>
        </p:spPr>
        <p:txBody>
          <a:bodyPr/>
          <a:lstStyle/>
          <a:p>
            <a:r>
              <a:rPr lang="en-US" dirty="0"/>
              <a:t>June M. Chan, ScD</a:t>
            </a:r>
          </a:p>
          <a:p>
            <a:r>
              <a:rPr lang="en-US" dirty="0"/>
              <a:t>Professor, Epidemiology &amp; Biostatistics and Urology</a:t>
            </a:r>
          </a:p>
          <a:p>
            <a:r>
              <a:rPr lang="en-US" dirty="0"/>
              <a:t>Steven &amp; Christine </a:t>
            </a:r>
            <a:r>
              <a:rPr lang="en-US" dirty="0" err="1"/>
              <a:t>Burd</a:t>
            </a:r>
            <a:r>
              <a:rPr lang="en-US" dirty="0"/>
              <a:t> Safeway Distinguished Professor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i="1" dirty="0"/>
              <a:t>Perspectives on Causal Inference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Epidemiology 207 - Epidemiology Methods II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276" y="727286"/>
            <a:ext cx="1143536" cy="17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42808"/>
      </p:ext>
    </p:extLst>
  </p:cSld>
  <p:clrMapOvr>
    <a:masterClrMapping/>
  </p:clrMapOvr>
  <p:transition advTm="81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>
          <a:xfrm>
            <a:off x="506413" y="400050"/>
            <a:ext cx="7924800" cy="990600"/>
          </a:xfrm>
        </p:spPr>
        <p:txBody>
          <a:bodyPr/>
          <a:lstStyle/>
          <a:p>
            <a:pPr eaLnBrk="1" hangingPunct="1"/>
            <a:r>
              <a:rPr altLang="en-US">
                <a:cs typeface="Arial" charset="0"/>
              </a:rPr>
              <a:t>Sufficient and component causes</a:t>
            </a:r>
          </a:p>
        </p:txBody>
      </p:sp>
      <p:grpSp>
        <p:nvGrpSpPr>
          <p:cNvPr id="132099" name="Group 3"/>
          <p:cNvGrpSpPr>
            <a:grpSpLocks/>
          </p:cNvGrpSpPr>
          <p:nvPr/>
        </p:nvGrpSpPr>
        <p:grpSpPr bwMode="auto">
          <a:xfrm>
            <a:off x="5181600" y="2374900"/>
            <a:ext cx="1905000" cy="1752600"/>
            <a:chOff x="432" y="2400"/>
            <a:chExt cx="1200" cy="1104"/>
          </a:xfrm>
        </p:grpSpPr>
        <p:grpSp>
          <p:nvGrpSpPr>
            <p:cNvPr id="132118" name="Group 4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42362" name="Oval 5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363" name="Line 6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64" name="Line 7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359" name="Text Box 8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42360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42361" name="Text Box 10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132100" name="Group 11"/>
          <p:cNvGrpSpPr>
            <a:grpSpLocks/>
          </p:cNvGrpSpPr>
          <p:nvPr/>
        </p:nvGrpSpPr>
        <p:grpSpPr bwMode="auto">
          <a:xfrm>
            <a:off x="1828800" y="2451100"/>
            <a:ext cx="1905000" cy="1752600"/>
            <a:chOff x="432" y="2400"/>
            <a:chExt cx="1200" cy="1104"/>
          </a:xfrm>
        </p:grpSpPr>
        <p:grpSp>
          <p:nvGrpSpPr>
            <p:cNvPr id="132111" name="Group 12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42355" name="Oval 13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356" name="Line 14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57" name="Line 15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352" name="Text Box 16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142353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42354" name="Text Box 18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A</a:t>
              </a:r>
            </a:p>
          </p:txBody>
        </p:sp>
      </p:grpSp>
      <p:sp>
        <p:nvSpPr>
          <p:cNvPr id="142342" name="Text Box 19"/>
          <p:cNvSpPr txBox="1">
            <a:spLocks noChangeArrowheads="1"/>
          </p:cNvSpPr>
          <p:nvPr/>
        </p:nvSpPr>
        <p:spPr bwMode="auto">
          <a:xfrm>
            <a:off x="1524000" y="44323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Sufficient</a:t>
            </a:r>
            <a:r>
              <a:rPr lang="en-US" altLang="en-US" sz="2400">
                <a:solidFill>
                  <a:srgbClr val="00FFFF"/>
                </a:solidFill>
                <a:latin typeface="Arial Unicode MS" charset="0"/>
                <a:ea typeface="Arial" charset="0"/>
                <a:cs typeface="Arial" charset="0"/>
              </a:rPr>
              <a:t> </a:t>
            </a: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Cause 1</a:t>
            </a:r>
          </a:p>
        </p:txBody>
      </p:sp>
      <p:sp>
        <p:nvSpPr>
          <p:cNvPr id="142343" name="Text Box 20"/>
          <p:cNvSpPr txBox="1">
            <a:spLocks noChangeArrowheads="1"/>
          </p:cNvSpPr>
          <p:nvPr/>
        </p:nvSpPr>
        <p:spPr bwMode="auto">
          <a:xfrm>
            <a:off x="4876800" y="44323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Sufficient</a:t>
            </a:r>
            <a:r>
              <a:rPr lang="en-US" altLang="en-US" sz="2400">
                <a:solidFill>
                  <a:srgbClr val="66CCFF"/>
                </a:solidFill>
                <a:latin typeface="Arial Unicode MS" charset="0"/>
                <a:ea typeface="Arial" charset="0"/>
                <a:cs typeface="Arial" charset="0"/>
              </a:rPr>
              <a:t> </a:t>
            </a: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Cause 2</a:t>
            </a:r>
          </a:p>
        </p:txBody>
      </p:sp>
      <p:sp>
        <p:nvSpPr>
          <p:cNvPr id="142344" name="Text Box 21"/>
          <p:cNvSpPr txBox="1">
            <a:spLocks noChangeArrowheads="1"/>
          </p:cNvSpPr>
          <p:nvPr/>
        </p:nvSpPr>
        <p:spPr bwMode="auto">
          <a:xfrm>
            <a:off x="762000" y="18415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latin typeface="Arial Unicode MS" charset="0"/>
                <a:ea typeface="Arial" charset="0"/>
                <a:cs typeface="Arial" charset="0"/>
              </a:rPr>
              <a:t>Component causes</a:t>
            </a:r>
          </a:p>
        </p:txBody>
      </p:sp>
      <p:sp>
        <p:nvSpPr>
          <p:cNvPr id="132104" name="Freeform 22"/>
          <p:cNvSpPr>
            <a:spLocks/>
          </p:cNvSpPr>
          <p:nvPr/>
        </p:nvSpPr>
        <p:spPr bwMode="auto">
          <a:xfrm>
            <a:off x="1327150" y="2246313"/>
            <a:ext cx="1282700" cy="889000"/>
          </a:xfrm>
          <a:custGeom>
            <a:avLst/>
            <a:gdLst>
              <a:gd name="T0" fmla="*/ 2147483646 w 808"/>
              <a:gd name="T1" fmla="*/ 0 h 560"/>
              <a:gd name="T2" fmla="*/ 2147483646 w 808"/>
              <a:gd name="T3" fmla="*/ 2147483646 h 560"/>
              <a:gd name="T4" fmla="*/ 2147483646 w 808"/>
              <a:gd name="T5" fmla="*/ 2147483646 h 5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8" h="560">
                <a:moveTo>
                  <a:pt x="280" y="0"/>
                </a:moveTo>
                <a:cubicBezTo>
                  <a:pt x="140" y="200"/>
                  <a:pt x="0" y="400"/>
                  <a:pt x="88" y="480"/>
                </a:cubicBezTo>
                <a:cubicBezTo>
                  <a:pt x="176" y="560"/>
                  <a:pt x="680" y="480"/>
                  <a:pt x="808" y="480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Freeform 23"/>
          <p:cNvSpPr>
            <a:spLocks/>
          </p:cNvSpPr>
          <p:nvPr/>
        </p:nvSpPr>
        <p:spPr bwMode="auto">
          <a:xfrm>
            <a:off x="685800" y="2222500"/>
            <a:ext cx="1790700" cy="1752600"/>
          </a:xfrm>
          <a:custGeom>
            <a:avLst/>
            <a:gdLst>
              <a:gd name="T0" fmla="*/ 2147483646 w 1128"/>
              <a:gd name="T1" fmla="*/ 0 h 968"/>
              <a:gd name="T2" fmla="*/ 2147483646 w 1128"/>
              <a:gd name="T3" fmla="*/ 2147483646 h 968"/>
              <a:gd name="T4" fmla="*/ 2147483646 w 1128"/>
              <a:gd name="T5" fmla="*/ 2147483646 h 9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8" h="968">
                <a:moveTo>
                  <a:pt x="696" y="0"/>
                </a:moveTo>
                <a:cubicBezTo>
                  <a:pt x="348" y="332"/>
                  <a:pt x="0" y="664"/>
                  <a:pt x="72" y="816"/>
                </a:cubicBezTo>
                <a:cubicBezTo>
                  <a:pt x="144" y="968"/>
                  <a:pt x="636" y="940"/>
                  <a:pt x="1128" y="912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Freeform 24"/>
          <p:cNvSpPr>
            <a:spLocks/>
          </p:cNvSpPr>
          <p:nvPr/>
        </p:nvSpPr>
        <p:spPr bwMode="auto">
          <a:xfrm>
            <a:off x="3810000" y="1841500"/>
            <a:ext cx="2667000" cy="1041400"/>
          </a:xfrm>
          <a:custGeom>
            <a:avLst/>
            <a:gdLst>
              <a:gd name="T0" fmla="*/ 0 w 1680"/>
              <a:gd name="T1" fmla="*/ 2147483646 h 656"/>
              <a:gd name="T2" fmla="*/ 2147483646 w 1680"/>
              <a:gd name="T3" fmla="*/ 2147483646 h 656"/>
              <a:gd name="T4" fmla="*/ 2147483646 w 1680"/>
              <a:gd name="T5" fmla="*/ 2147483646 h 6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656">
                <a:moveTo>
                  <a:pt x="0" y="176"/>
                </a:moveTo>
                <a:cubicBezTo>
                  <a:pt x="508" y="88"/>
                  <a:pt x="1016" y="0"/>
                  <a:pt x="1296" y="80"/>
                </a:cubicBezTo>
                <a:cubicBezTo>
                  <a:pt x="1576" y="160"/>
                  <a:pt x="1628" y="408"/>
                  <a:pt x="1680" y="656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7" name="Freeform 25"/>
          <p:cNvSpPr>
            <a:spLocks/>
          </p:cNvSpPr>
          <p:nvPr/>
        </p:nvSpPr>
        <p:spPr bwMode="auto">
          <a:xfrm>
            <a:off x="3810000" y="2146300"/>
            <a:ext cx="2209800" cy="1676400"/>
          </a:xfrm>
          <a:custGeom>
            <a:avLst/>
            <a:gdLst>
              <a:gd name="T0" fmla="*/ 0 w 1392"/>
              <a:gd name="T1" fmla="*/ 0 h 912"/>
              <a:gd name="T2" fmla="*/ 2147483646 w 1392"/>
              <a:gd name="T3" fmla="*/ 2147483646 h 912"/>
              <a:gd name="T4" fmla="*/ 2147483646 w 1392"/>
              <a:gd name="T5" fmla="*/ 2147483646 h 912"/>
              <a:gd name="T6" fmla="*/ 2147483646 w 1392"/>
              <a:gd name="T7" fmla="*/ 2147483646 h 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912">
                <a:moveTo>
                  <a:pt x="0" y="0"/>
                </a:moveTo>
                <a:cubicBezTo>
                  <a:pt x="372" y="32"/>
                  <a:pt x="744" y="64"/>
                  <a:pt x="864" y="192"/>
                </a:cubicBezTo>
                <a:cubicBezTo>
                  <a:pt x="984" y="320"/>
                  <a:pt x="632" y="648"/>
                  <a:pt x="720" y="768"/>
                </a:cubicBezTo>
                <a:cubicBezTo>
                  <a:pt x="808" y="888"/>
                  <a:pt x="1100" y="900"/>
                  <a:pt x="1392" y="912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Text Box 27"/>
          <p:cNvSpPr txBox="1">
            <a:spLocks noChangeArrowheads="1"/>
          </p:cNvSpPr>
          <p:nvPr/>
        </p:nvSpPr>
        <p:spPr bwMode="auto">
          <a:xfrm>
            <a:off x="1866900" y="5278219"/>
            <a:ext cx="5829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atin typeface="Arial" charset="0"/>
                <a:ea typeface="Arial" charset="0"/>
                <a:cs typeface="Arial" charset="0"/>
              </a:rPr>
              <a:t>A sufficient cause is a set of minimal conditions or events that inevitably produce disease</a:t>
            </a:r>
          </a:p>
        </p:txBody>
      </p:sp>
      <p:sp>
        <p:nvSpPr>
          <p:cNvPr id="132110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369888" y="5832475"/>
            <a:ext cx="5048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56E6B3-7706-AF4D-B49E-55293BB87725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69187"/>
      </p:ext>
    </p:extLst>
  </p:cSld>
  <p:clrMapOvr>
    <a:masterClrMapping/>
  </p:clrMapOvr>
  <p:transition advTm="15862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7924800" cy="990600"/>
          </a:xfrm>
        </p:spPr>
        <p:txBody>
          <a:bodyPr/>
          <a:lstStyle/>
          <a:p>
            <a:pPr eaLnBrk="1" hangingPunct="1"/>
            <a:r>
              <a:rPr altLang="en-US">
                <a:cs typeface="Arial" charset="0"/>
              </a:rPr>
              <a:t>Sufficient and component causes</a:t>
            </a:r>
          </a:p>
        </p:txBody>
      </p:sp>
      <p:grpSp>
        <p:nvGrpSpPr>
          <p:cNvPr id="134147" name="Group 3"/>
          <p:cNvGrpSpPr>
            <a:grpSpLocks/>
          </p:cNvGrpSpPr>
          <p:nvPr/>
        </p:nvGrpSpPr>
        <p:grpSpPr bwMode="auto">
          <a:xfrm>
            <a:off x="4978400" y="3086100"/>
            <a:ext cx="1905000" cy="1752600"/>
            <a:chOff x="432" y="2400"/>
            <a:chExt cx="1200" cy="1104"/>
          </a:xfrm>
        </p:grpSpPr>
        <p:grpSp>
          <p:nvGrpSpPr>
            <p:cNvPr id="134170" name="Group 4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44414" name="Oval 5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415" name="Line 6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16" name="Line 7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11" name="Text Box 8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44412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44413" name="Text Box 10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134148" name="Group 11"/>
          <p:cNvGrpSpPr>
            <a:grpSpLocks/>
          </p:cNvGrpSpPr>
          <p:nvPr/>
        </p:nvGrpSpPr>
        <p:grpSpPr bwMode="auto">
          <a:xfrm>
            <a:off x="1625600" y="3086100"/>
            <a:ext cx="1905000" cy="1752600"/>
            <a:chOff x="432" y="2400"/>
            <a:chExt cx="1200" cy="1104"/>
          </a:xfrm>
        </p:grpSpPr>
        <p:grpSp>
          <p:nvGrpSpPr>
            <p:cNvPr id="134163" name="Group 12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44407" name="Oval 13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408" name="Line 14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09" name="Line 15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04" name="Text Box 16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144405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44406" name="Text Box 18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A</a:t>
              </a:r>
            </a:p>
          </p:txBody>
        </p:sp>
      </p:grpSp>
      <p:sp>
        <p:nvSpPr>
          <p:cNvPr id="144390" name="Text Box 19"/>
          <p:cNvSpPr txBox="1">
            <a:spLocks noChangeArrowheads="1"/>
          </p:cNvSpPr>
          <p:nvPr/>
        </p:nvSpPr>
        <p:spPr bwMode="auto">
          <a:xfrm>
            <a:off x="1397000" y="49911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Sufficient Cause 1</a:t>
            </a:r>
          </a:p>
        </p:txBody>
      </p:sp>
      <p:sp>
        <p:nvSpPr>
          <p:cNvPr id="144391" name="Text Box 20"/>
          <p:cNvSpPr txBox="1">
            <a:spLocks noChangeArrowheads="1"/>
          </p:cNvSpPr>
          <p:nvPr/>
        </p:nvSpPr>
        <p:spPr bwMode="auto">
          <a:xfrm>
            <a:off x="4749800" y="49911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Sufficient Cause 2</a:t>
            </a:r>
          </a:p>
        </p:txBody>
      </p:sp>
      <p:sp>
        <p:nvSpPr>
          <p:cNvPr id="144392" name="Text Box 21"/>
          <p:cNvSpPr txBox="1">
            <a:spLocks noChangeArrowheads="1"/>
          </p:cNvSpPr>
          <p:nvPr/>
        </p:nvSpPr>
        <p:spPr bwMode="auto">
          <a:xfrm>
            <a:off x="476250" y="1392238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latin typeface="Arial" charset="0"/>
                <a:ea typeface="Arial" charset="0"/>
                <a:cs typeface="Arial" charset="0"/>
              </a:rPr>
              <a:t>Component causes</a:t>
            </a:r>
          </a:p>
        </p:txBody>
      </p:sp>
      <p:sp>
        <p:nvSpPr>
          <p:cNvPr id="134152" name="Freeform 22"/>
          <p:cNvSpPr>
            <a:spLocks/>
          </p:cNvSpPr>
          <p:nvPr/>
        </p:nvSpPr>
        <p:spPr bwMode="auto">
          <a:xfrm>
            <a:off x="1397000" y="2171700"/>
            <a:ext cx="1066800" cy="1600200"/>
          </a:xfrm>
          <a:custGeom>
            <a:avLst/>
            <a:gdLst>
              <a:gd name="T0" fmla="*/ 2147483646 w 808"/>
              <a:gd name="T1" fmla="*/ 0 h 560"/>
              <a:gd name="T2" fmla="*/ 2147483646 w 808"/>
              <a:gd name="T3" fmla="*/ 2147483646 h 560"/>
              <a:gd name="T4" fmla="*/ 2147483646 w 808"/>
              <a:gd name="T5" fmla="*/ 2147483646 h 5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8" h="560">
                <a:moveTo>
                  <a:pt x="280" y="0"/>
                </a:moveTo>
                <a:cubicBezTo>
                  <a:pt x="140" y="200"/>
                  <a:pt x="0" y="400"/>
                  <a:pt x="88" y="480"/>
                </a:cubicBezTo>
                <a:cubicBezTo>
                  <a:pt x="176" y="560"/>
                  <a:pt x="680" y="480"/>
                  <a:pt x="808" y="480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Freeform 23"/>
          <p:cNvSpPr>
            <a:spLocks/>
          </p:cNvSpPr>
          <p:nvPr/>
        </p:nvSpPr>
        <p:spPr bwMode="auto">
          <a:xfrm>
            <a:off x="1092200" y="2171700"/>
            <a:ext cx="1066800" cy="2133600"/>
          </a:xfrm>
          <a:custGeom>
            <a:avLst/>
            <a:gdLst>
              <a:gd name="T0" fmla="*/ 2147483646 w 1128"/>
              <a:gd name="T1" fmla="*/ 0 h 968"/>
              <a:gd name="T2" fmla="*/ 2147483646 w 1128"/>
              <a:gd name="T3" fmla="*/ 2147483646 h 968"/>
              <a:gd name="T4" fmla="*/ 2147483646 w 1128"/>
              <a:gd name="T5" fmla="*/ 2147483646 h 9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8" h="968">
                <a:moveTo>
                  <a:pt x="696" y="0"/>
                </a:moveTo>
                <a:cubicBezTo>
                  <a:pt x="348" y="332"/>
                  <a:pt x="0" y="664"/>
                  <a:pt x="72" y="816"/>
                </a:cubicBezTo>
                <a:cubicBezTo>
                  <a:pt x="144" y="968"/>
                  <a:pt x="636" y="940"/>
                  <a:pt x="1128" y="912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Freeform 24"/>
          <p:cNvSpPr>
            <a:spLocks/>
          </p:cNvSpPr>
          <p:nvPr/>
        </p:nvSpPr>
        <p:spPr bwMode="auto">
          <a:xfrm flipH="1" flipV="1">
            <a:off x="3302000" y="2171700"/>
            <a:ext cx="2514600" cy="1828800"/>
          </a:xfrm>
          <a:custGeom>
            <a:avLst/>
            <a:gdLst>
              <a:gd name="T0" fmla="*/ 0 w 1680"/>
              <a:gd name="T1" fmla="*/ 2147483646 h 656"/>
              <a:gd name="T2" fmla="*/ 2147483646 w 1680"/>
              <a:gd name="T3" fmla="*/ 2147483646 h 656"/>
              <a:gd name="T4" fmla="*/ 2147483646 w 1680"/>
              <a:gd name="T5" fmla="*/ 2147483646 h 6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656">
                <a:moveTo>
                  <a:pt x="0" y="176"/>
                </a:moveTo>
                <a:cubicBezTo>
                  <a:pt x="508" y="88"/>
                  <a:pt x="1016" y="0"/>
                  <a:pt x="1296" y="80"/>
                </a:cubicBezTo>
                <a:cubicBezTo>
                  <a:pt x="1576" y="160"/>
                  <a:pt x="1628" y="408"/>
                  <a:pt x="1680" y="656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Text Box 26"/>
          <p:cNvSpPr txBox="1">
            <a:spLocks noChangeArrowheads="1"/>
          </p:cNvSpPr>
          <p:nvPr/>
        </p:nvSpPr>
        <p:spPr bwMode="auto">
          <a:xfrm>
            <a:off x="4368800" y="1714500"/>
            <a:ext cx="3733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atin typeface="Arial Unicode MS" charset="0"/>
                <a:ea typeface="Arial" charset="0"/>
                <a:cs typeface="Arial" charset="0"/>
              </a:rPr>
              <a:t>A </a:t>
            </a:r>
            <a:r>
              <a:rPr lang="en-US" altLang="en-US" b="1" u="sng">
                <a:latin typeface="Arial Unicode MS" charset="0"/>
                <a:ea typeface="Arial" charset="0"/>
                <a:cs typeface="Arial" charset="0"/>
              </a:rPr>
              <a:t>component cause</a:t>
            </a:r>
            <a:r>
              <a:rPr lang="en-US" altLang="en-US">
                <a:latin typeface="Arial Unicode MS" charset="0"/>
                <a:ea typeface="Arial" charset="0"/>
                <a:cs typeface="Arial" charset="0"/>
              </a:rPr>
              <a:t> is any one of a set of conditions which are necessary for the completion of a sufficient cause</a:t>
            </a:r>
          </a:p>
        </p:txBody>
      </p:sp>
      <p:sp>
        <p:nvSpPr>
          <p:cNvPr id="144398" name="AutoShape 28"/>
          <p:cNvSpPr>
            <a:spLocks noChangeArrowheads="1"/>
          </p:cNvSpPr>
          <p:nvPr/>
        </p:nvSpPr>
        <p:spPr bwMode="auto">
          <a:xfrm rot="11145469" flipH="1">
            <a:off x="3657600" y="1411288"/>
            <a:ext cx="892175" cy="228600"/>
          </a:xfrm>
          <a:prstGeom prst="curvedUpArrow">
            <a:avLst>
              <a:gd name="adj1" fmla="val 78056"/>
              <a:gd name="adj2" fmla="val 156111"/>
              <a:gd name="adj3" fmla="val 33333"/>
            </a:avLst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4399" name="Text Box 29"/>
          <p:cNvSpPr txBox="1">
            <a:spLocks noChangeArrowheads="1"/>
          </p:cNvSpPr>
          <p:nvPr/>
        </p:nvSpPr>
        <p:spPr bwMode="auto">
          <a:xfrm>
            <a:off x="1904866" y="5487769"/>
            <a:ext cx="556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atin typeface="Arial" charset="0"/>
                <a:ea typeface="Arial" charset="0"/>
                <a:cs typeface="Arial" charset="0"/>
              </a:rPr>
              <a:t>A sufficient cause is a set of minimal conditions or events that inevitably produce disease</a:t>
            </a:r>
          </a:p>
        </p:txBody>
      </p:sp>
      <p:sp>
        <p:nvSpPr>
          <p:cNvPr id="134159" name="Freeform 33"/>
          <p:cNvSpPr>
            <a:spLocks/>
          </p:cNvSpPr>
          <p:nvPr/>
        </p:nvSpPr>
        <p:spPr bwMode="auto">
          <a:xfrm>
            <a:off x="3302000" y="2171700"/>
            <a:ext cx="2133600" cy="2184400"/>
          </a:xfrm>
          <a:custGeom>
            <a:avLst/>
            <a:gdLst>
              <a:gd name="T0" fmla="*/ 0 w 1344"/>
              <a:gd name="T1" fmla="*/ 0 h 1376"/>
              <a:gd name="T2" fmla="*/ 2147483646 w 1344"/>
              <a:gd name="T3" fmla="*/ 2147483646 h 1376"/>
              <a:gd name="T4" fmla="*/ 2147483646 w 1344"/>
              <a:gd name="T5" fmla="*/ 2147483646 h 13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4" h="1376">
                <a:moveTo>
                  <a:pt x="0" y="0"/>
                </a:moveTo>
                <a:cubicBezTo>
                  <a:pt x="80" y="464"/>
                  <a:pt x="160" y="928"/>
                  <a:pt x="384" y="1152"/>
                </a:cubicBezTo>
                <a:cubicBezTo>
                  <a:pt x="608" y="1376"/>
                  <a:pt x="1184" y="1312"/>
                  <a:pt x="1344" y="1344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Freeform 35"/>
          <p:cNvSpPr>
            <a:spLocks/>
          </p:cNvSpPr>
          <p:nvPr/>
        </p:nvSpPr>
        <p:spPr bwMode="auto">
          <a:xfrm>
            <a:off x="3302000" y="2171700"/>
            <a:ext cx="2971800" cy="1981200"/>
          </a:xfrm>
          <a:custGeom>
            <a:avLst/>
            <a:gdLst>
              <a:gd name="T0" fmla="*/ 0 w 1344"/>
              <a:gd name="T1" fmla="*/ 0 h 1376"/>
              <a:gd name="T2" fmla="*/ 2147483646 w 1344"/>
              <a:gd name="T3" fmla="*/ 2147483646 h 1376"/>
              <a:gd name="T4" fmla="*/ 2147483646 w 1344"/>
              <a:gd name="T5" fmla="*/ 2147483646 h 13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4" h="1376">
                <a:moveTo>
                  <a:pt x="0" y="0"/>
                </a:moveTo>
                <a:cubicBezTo>
                  <a:pt x="80" y="464"/>
                  <a:pt x="160" y="928"/>
                  <a:pt x="384" y="1152"/>
                </a:cubicBezTo>
                <a:cubicBezTo>
                  <a:pt x="608" y="1376"/>
                  <a:pt x="1184" y="1312"/>
                  <a:pt x="1344" y="1344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Freeform 38"/>
          <p:cNvSpPr>
            <a:spLocks/>
          </p:cNvSpPr>
          <p:nvPr/>
        </p:nvSpPr>
        <p:spPr bwMode="auto">
          <a:xfrm>
            <a:off x="1778000" y="2171700"/>
            <a:ext cx="1066800" cy="2082800"/>
          </a:xfrm>
          <a:custGeom>
            <a:avLst/>
            <a:gdLst>
              <a:gd name="T0" fmla="*/ 0 w 672"/>
              <a:gd name="T1" fmla="*/ 0 h 1312"/>
              <a:gd name="T2" fmla="*/ 2147483646 w 672"/>
              <a:gd name="T3" fmla="*/ 2147483646 h 1312"/>
              <a:gd name="T4" fmla="*/ 2147483646 w 672"/>
              <a:gd name="T5" fmla="*/ 2147483646 h 1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312">
                <a:moveTo>
                  <a:pt x="0" y="0"/>
                </a:moveTo>
                <a:cubicBezTo>
                  <a:pt x="16" y="448"/>
                  <a:pt x="32" y="896"/>
                  <a:pt x="144" y="1104"/>
                </a:cubicBezTo>
                <a:cubicBezTo>
                  <a:pt x="256" y="1312"/>
                  <a:pt x="592" y="1232"/>
                  <a:pt x="672" y="1248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2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166688" y="5781675"/>
            <a:ext cx="5048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FC416E-A1A7-F04A-968F-6B83189314F0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36933"/>
      </p:ext>
    </p:extLst>
  </p:cSld>
  <p:clrMapOvr>
    <a:masterClrMapping/>
  </p:clrMapOvr>
  <p:transition advTm="16641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7924800" cy="990600"/>
          </a:xfrm>
        </p:spPr>
        <p:txBody>
          <a:bodyPr/>
          <a:lstStyle/>
          <a:p>
            <a:pPr eaLnBrk="1" hangingPunct="1"/>
            <a:r>
              <a:rPr altLang="en-US">
                <a:cs typeface="Arial" charset="0"/>
              </a:rPr>
              <a:t>Sufficient and component causes</a:t>
            </a:r>
          </a:p>
        </p:txBody>
      </p:sp>
      <p:grpSp>
        <p:nvGrpSpPr>
          <p:cNvPr id="136195" name="Group 3"/>
          <p:cNvGrpSpPr>
            <a:grpSpLocks/>
          </p:cNvGrpSpPr>
          <p:nvPr/>
        </p:nvGrpSpPr>
        <p:grpSpPr bwMode="auto">
          <a:xfrm>
            <a:off x="5181600" y="3657600"/>
            <a:ext cx="1905000" cy="1752600"/>
            <a:chOff x="432" y="2400"/>
            <a:chExt cx="1200" cy="1104"/>
          </a:xfrm>
        </p:grpSpPr>
        <p:grpSp>
          <p:nvGrpSpPr>
            <p:cNvPr id="136210" name="Group 4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46454" name="Oval 5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455" name="Line 6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56" name="Line 7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451" name="Text Box 8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46452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46453" name="Text Box 10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136196" name="Group 11"/>
          <p:cNvGrpSpPr>
            <a:grpSpLocks/>
          </p:cNvGrpSpPr>
          <p:nvPr/>
        </p:nvGrpSpPr>
        <p:grpSpPr bwMode="auto">
          <a:xfrm>
            <a:off x="1828800" y="3657600"/>
            <a:ext cx="1905000" cy="1752600"/>
            <a:chOff x="432" y="2400"/>
            <a:chExt cx="1200" cy="1104"/>
          </a:xfrm>
        </p:grpSpPr>
        <p:grpSp>
          <p:nvGrpSpPr>
            <p:cNvPr id="136203" name="Group 12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46447" name="Oval 13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448" name="Line 14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49" name="Line 15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444" name="Text Box 16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146445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46446" name="Text Box 18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A</a:t>
              </a:r>
            </a:p>
          </p:txBody>
        </p:sp>
      </p:grpSp>
      <p:sp>
        <p:nvSpPr>
          <p:cNvPr id="146438" name="Text Box 19"/>
          <p:cNvSpPr txBox="1">
            <a:spLocks noChangeArrowheads="1"/>
          </p:cNvSpPr>
          <p:nvPr/>
        </p:nvSpPr>
        <p:spPr bwMode="auto">
          <a:xfrm>
            <a:off x="1600200" y="5562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Sufficient Cause 1</a:t>
            </a:r>
          </a:p>
        </p:txBody>
      </p:sp>
      <p:sp>
        <p:nvSpPr>
          <p:cNvPr id="146439" name="Text Box 20"/>
          <p:cNvSpPr txBox="1">
            <a:spLocks noChangeArrowheads="1"/>
          </p:cNvSpPr>
          <p:nvPr/>
        </p:nvSpPr>
        <p:spPr bwMode="auto">
          <a:xfrm>
            <a:off x="4953000" y="5562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Sufficient Cause 2</a:t>
            </a:r>
          </a:p>
        </p:txBody>
      </p:sp>
      <p:sp>
        <p:nvSpPr>
          <p:cNvPr id="146440" name="Text Box 21"/>
          <p:cNvSpPr txBox="1">
            <a:spLocks noChangeArrowheads="1"/>
          </p:cNvSpPr>
          <p:nvPr/>
        </p:nvSpPr>
        <p:spPr bwMode="auto">
          <a:xfrm>
            <a:off x="838200" y="2362200"/>
            <a:ext cx="4343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atin typeface="Arial Unicode MS" charset="0"/>
                <a:ea typeface="Arial" charset="0"/>
                <a:cs typeface="Arial" charset="0"/>
              </a:rPr>
              <a:t>A </a:t>
            </a:r>
            <a:r>
              <a:rPr lang="en-US" altLang="en-US" b="1" u="sng">
                <a:latin typeface="Arial Unicode MS" charset="0"/>
                <a:ea typeface="Arial" charset="0"/>
                <a:cs typeface="Arial" charset="0"/>
              </a:rPr>
              <a:t>necessary</a:t>
            </a:r>
            <a:r>
              <a:rPr lang="en-US" altLang="en-US" u="sng">
                <a:latin typeface="Arial Unicode MS" charset="0"/>
                <a:ea typeface="Arial" charset="0"/>
                <a:cs typeface="Arial" charset="0"/>
              </a:rPr>
              <a:t> </a:t>
            </a:r>
            <a:r>
              <a:rPr lang="en-US" altLang="en-US" b="1" u="sng">
                <a:latin typeface="Arial Unicode MS" charset="0"/>
                <a:ea typeface="Arial" charset="0"/>
                <a:cs typeface="Arial" charset="0"/>
              </a:rPr>
              <a:t>component cause</a:t>
            </a:r>
            <a:r>
              <a:rPr lang="en-US" altLang="en-US">
                <a:latin typeface="Arial Unicode MS" charset="0"/>
                <a:ea typeface="Arial" charset="0"/>
                <a:cs typeface="Arial" charset="0"/>
              </a:rPr>
              <a:t> is a component cause that is a member of every sufficient cause</a:t>
            </a:r>
          </a:p>
        </p:txBody>
      </p:sp>
      <p:sp>
        <p:nvSpPr>
          <p:cNvPr id="136200" name="Freeform 22"/>
          <p:cNvSpPr>
            <a:spLocks/>
          </p:cNvSpPr>
          <p:nvPr/>
        </p:nvSpPr>
        <p:spPr bwMode="auto">
          <a:xfrm>
            <a:off x="3581400" y="2743200"/>
            <a:ext cx="1943100" cy="1905000"/>
          </a:xfrm>
          <a:custGeom>
            <a:avLst/>
            <a:gdLst>
              <a:gd name="T0" fmla="*/ 2147483646 w 1224"/>
              <a:gd name="T1" fmla="*/ 0 h 1200"/>
              <a:gd name="T2" fmla="*/ 2147483646 w 1224"/>
              <a:gd name="T3" fmla="*/ 2147483646 h 1200"/>
              <a:gd name="T4" fmla="*/ 0 w 1224"/>
              <a:gd name="T5" fmla="*/ 2147483646 h 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4" h="1200">
                <a:moveTo>
                  <a:pt x="720" y="0"/>
                </a:moveTo>
                <a:cubicBezTo>
                  <a:pt x="972" y="68"/>
                  <a:pt x="1224" y="136"/>
                  <a:pt x="1104" y="336"/>
                </a:cubicBezTo>
                <a:cubicBezTo>
                  <a:pt x="984" y="536"/>
                  <a:pt x="492" y="868"/>
                  <a:pt x="0" y="1200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1" name="Freeform 23"/>
          <p:cNvSpPr>
            <a:spLocks/>
          </p:cNvSpPr>
          <p:nvPr/>
        </p:nvSpPr>
        <p:spPr bwMode="auto">
          <a:xfrm>
            <a:off x="4724400" y="2743200"/>
            <a:ext cx="3556000" cy="1981200"/>
          </a:xfrm>
          <a:custGeom>
            <a:avLst/>
            <a:gdLst>
              <a:gd name="T0" fmla="*/ 0 w 2240"/>
              <a:gd name="T1" fmla="*/ 0 h 1248"/>
              <a:gd name="T2" fmla="*/ 2147483646 w 2240"/>
              <a:gd name="T3" fmla="*/ 2147483646 h 1248"/>
              <a:gd name="T4" fmla="*/ 2147483646 w 2240"/>
              <a:gd name="T5" fmla="*/ 2147483646 h 1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0" h="1248">
                <a:moveTo>
                  <a:pt x="0" y="0"/>
                </a:moveTo>
                <a:cubicBezTo>
                  <a:pt x="896" y="64"/>
                  <a:pt x="1792" y="128"/>
                  <a:pt x="2016" y="336"/>
                </a:cubicBezTo>
                <a:cubicBezTo>
                  <a:pt x="2240" y="544"/>
                  <a:pt x="1792" y="896"/>
                  <a:pt x="1344" y="1248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C2BCA6-9654-794A-B20A-B554CBF54696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0289"/>
      </p:ext>
    </p:extLst>
  </p:cSld>
  <p:clrMapOvr>
    <a:masterClrMapping/>
  </p:clrMapOvr>
  <p:transition advTm="2443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7924800" cy="990600"/>
          </a:xfrm>
        </p:spPr>
        <p:txBody>
          <a:bodyPr/>
          <a:lstStyle/>
          <a:p>
            <a:pPr eaLnBrk="1" hangingPunct="1"/>
            <a:r>
              <a:rPr altLang="en-US">
                <a:cs typeface="Arial" charset="0"/>
              </a:rPr>
              <a:t>Sufficient and component causes</a:t>
            </a:r>
          </a:p>
        </p:txBody>
      </p:sp>
      <p:grpSp>
        <p:nvGrpSpPr>
          <p:cNvPr id="138243" name="Group 3"/>
          <p:cNvGrpSpPr>
            <a:grpSpLocks/>
          </p:cNvGrpSpPr>
          <p:nvPr/>
        </p:nvGrpSpPr>
        <p:grpSpPr bwMode="auto">
          <a:xfrm>
            <a:off x="5181600" y="3657600"/>
            <a:ext cx="1905000" cy="1752600"/>
            <a:chOff x="432" y="2400"/>
            <a:chExt cx="1200" cy="1104"/>
          </a:xfrm>
        </p:grpSpPr>
        <p:grpSp>
          <p:nvGrpSpPr>
            <p:cNvPr id="138258" name="Group 4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48502" name="Oval 5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503" name="Line 6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4" name="Line 7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8499" name="Text Box 8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48500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48501" name="Text Box 10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138244" name="Group 11"/>
          <p:cNvGrpSpPr>
            <a:grpSpLocks/>
          </p:cNvGrpSpPr>
          <p:nvPr/>
        </p:nvGrpSpPr>
        <p:grpSpPr bwMode="auto">
          <a:xfrm>
            <a:off x="1828800" y="3657600"/>
            <a:ext cx="1905000" cy="1752600"/>
            <a:chOff x="432" y="2400"/>
            <a:chExt cx="1200" cy="1104"/>
          </a:xfrm>
        </p:grpSpPr>
        <p:grpSp>
          <p:nvGrpSpPr>
            <p:cNvPr id="138251" name="Group 12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48495" name="Oval 13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496" name="Line 14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7" name="Line 15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8492" name="Text Box 16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148493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48494" name="Text Box 18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A</a:t>
              </a:r>
            </a:p>
          </p:txBody>
        </p:sp>
      </p:grpSp>
      <p:sp>
        <p:nvSpPr>
          <p:cNvPr id="148486" name="Text Box 19"/>
          <p:cNvSpPr txBox="1">
            <a:spLocks noChangeArrowheads="1"/>
          </p:cNvSpPr>
          <p:nvPr/>
        </p:nvSpPr>
        <p:spPr bwMode="auto">
          <a:xfrm>
            <a:off x="1600200" y="5562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Sufficient Cause 1</a:t>
            </a:r>
          </a:p>
        </p:txBody>
      </p:sp>
      <p:sp>
        <p:nvSpPr>
          <p:cNvPr id="148487" name="Text Box 20"/>
          <p:cNvSpPr txBox="1">
            <a:spLocks noChangeArrowheads="1"/>
          </p:cNvSpPr>
          <p:nvPr/>
        </p:nvSpPr>
        <p:spPr bwMode="auto">
          <a:xfrm>
            <a:off x="4953000" y="5562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Sufficient Cause 2</a:t>
            </a:r>
          </a:p>
        </p:txBody>
      </p:sp>
      <p:sp>
        <p:nvSpPr>
          <p:cNvPr id="148488" name="Text Box 21"/>
          <p:cNvSpPr txBox="1">
            <a:spLocks noChangeArrowheads="1"/>
          </p:cNvSpPr>
          <p:nvPr/>
        </p:nvSpPr>
        <p:spPr bwMode="auto">
          <a:xfrm>
            <a:off x="838200" y="2362200"/>
            <a:ext cx="434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atin typeface="Arial Unicode MS" charset="0"/>
                <a:ea typeface="Arial" charset="0"/>
                <a:cs typeface="Arial" charset="0"/>
              </a:rPr>
              <a:t>A </a:t>
            </a:r>
            <a:r>
              <a:rPr lang="en-US" altLang="en-US" b="1" u="sng">
                <a:latin typeface="Arial Unicode MS" charset="0"/>
                <a:ea typeface="Arial" charset="0"/>
                <a:cs typeface="Arial" charset="0"/>
              </a:rPr>
              <a:t>strong</a:t>
            </a:r>
            <a:r>
              <a:rPr lang="en-US" altLang="en-US" u="sng">
                <a:latin typeface="Arial Unicode MS" charset="0"/>
                <a:ea typeface="Arial" charset="0"/>
                <a:cs typeface="Arial" charset="0"/>
              </a:rPr>
              <a:t> </a:t>
            </a:r>
            <a:r>
              <a:rPr lang="en-US" altLang="en-US" b="1" u="sng">
                <a:latin typeface="Arial Unicode MS" charset="0"/>
                <a:ea typeface="Arial" charset="0"/>
                <a:cs typeface="Arial" charset="0"/>
              </a:rPr>
              <a:t>component cause</a:t>
            </a:r>
            <a:r>
              <a:rPr lang="en-US" altLang="en-US">
                <a:latin typeface="Arial Unicode MS" charset="0"/>
                <a:ea typeface="Arial" charset="0"/>
                <a:cs typeface="Arial" charset="0"/>
              </a:rPr>
              <a:t> is a component cause that plays a causal role in a high proportion of cases in the population</a:t>
            </a:r>
          </a:p>
        </p:txBody>
      </p:sp>
      <p:sp>
        <p:nvSpPr>
          <p:cNvPr id="138248" name="Freeform 22"/>
          <p:cNvSpPr>
            <a:spLocks/>
          </p:cNvSpPr>
          <p:nvPr/>
        </p:nvSpPr>
        <p:spPr bwMode="auto">
          <a:xfrm>
            <a:off x="3581400" y="2743200"/>
            <a:ext cx="1943100" cy="1905000"/>
          </a:xfrm>
          <a:custGeom>
            <a:avLst/>
            <a:gdLst>
              <a:gd name="T0" fmla="*/ 2147483646 w 1224"/>
              <a:gd name="T1" fmla="*/ 0 h 1200"/>
              <a:gd name="T2" fmla="*/ 2147483646 w 1224"/>
              <a:gd name="T3" fmla="*/ 2147483646 h 1200"/>
              <a:gd name="T4" fmla="*/ 0 w 1224"/>
              <a:gd name="T5" fmla="*/ 2147483646 h 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4" h="1200">
                <a:moveTo>
                  <a:pt x="720" y="0"/>
                </a:moveTo>
                <a:cubicBezTo>
                  <a:pt x="972" y="68"/>
                  <a:pt x="1224" y="136"/>
                  <a:pt x="1104" y="336"/>
                </a:cubicBezTo>
                <a:cubicBezTo>
                  <a:pt x="984" y="536"/>
                  <a:pt x="492" y="868"/>
                  <a:pt x="0" y="1200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Freeform 23"/>
          <p:cNvSpPr>
            <a:spLocks/>
          </p:cNvSpPr>
          <p:nvPr/>
        </p:nvSpPr>
        <p:spPr bwMode="auto">
          <a:xfrm>
            <a:off x="4724400" y="2743200"/>
            <a:ext cx="3556000" cy="1981200"/>
          </a:xfrm>
          <a:custGeom>
            <a:avLst/>
            <a:gdLst>
              <a:gd name="T0" fmla="*/ 0 w 2240"/>
              <a:gd name="T1" fmla="*/ 0 h 1248"/>
              <a:gd name="T2" fmla="*/ 2147483646 w 2240"/>
              <a:gd name="T3" fmla="*/ 2147483646 h 1248"/>
              <a:gd name="T4" fmla="*/ 2147483646 w 2240"/>
              <a:gd name="T5" fmla="*/ 2147483646 h 1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0" h="1248">
                <a:moveTo>
                  <a:pt x="0" y="0"/>
                </a:moveTo>
                <a:cubicBezTo>
                  <a:pt x="896" y="64"/>
                  <a:pt x="1792" y="128"/>
                  <a:pt x="2016" y="336"/>
                </a:cubicBezTo>
                <a:cubicBezTo>
                  <a:pt x="2240" y="544"/>
                  <a:pt x="1792" y="896"/>
                  <a:pt x="1344" y="1248"/>
                </a:cubicBezTo>
              </a:path>
            </a:pathLst>
          </a:custGeom>
          <a:noFill/>
          <a:ln w="38100" cap="flat" cmpd="sng">
            <a:solidFill>
              <a:srgbClr val="FF6699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94BB8E-029B-0D4F-9AC0-F096F3202CFF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09159"/>
      </p:ext>
    </p:extLst>
  </p:cSld>
  <p:clrMapOvr>
    <a:masterClrMapping/>
  </p:clrMapOvr>
  <p:transition advTm="14854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Grp="1" noChangeArrowheads="1"/>
          </p:cNvSpPr>
          <p:nvPr>
            <p:ph type="title"/>
          </p:nvPr>
        </p:nvSpPr>
        <p:spPr>
          <a:xfrm>
            <a:off x="398463" y="342900"/>
            <a:ext cx="7924800" cy="990600"/>
          </a:xfrm>
        </p:spPr>
        <p:txBody>
          <a:bodyPr/>
          <a:lstStyle/>
          <a:p>
            <a:pPr eaLnBrk="1" hangingPunct="1"/>
            <a:r>
              <a:rPr altLang="en-US">
                <a:cs typeface="Arial" charset="0"/>
              </a:rPr>
              <a:t>Example:  </a:t>
            </a:r>
            <a:r>
              <a:rPr altLang="en-US" sz="2800">
                <a:cs typeface="Arial" charset="0"/>
              </a:rPr>
              <a:t>Tuberculosis</a:t>
            </a:r>
          </a:p>
        </p:txBody>
      </p:sp>
      <p:sp>
        <p:nvSpPr>
          <p:cNvPr id="150532" name="Text Box 3"/>
          <p:cNvSpPr txBox="1">
            <a:spLocks noChangeArrowheads="1"/>
          </p:cNvSpPr>
          <p:nvPr/>
        </p:nvSpPr>
        <p:spPr bwMode="auto">
          <a:xfrm>
            <a:off x="914400" y="50419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Sufficient Cause 1</a:t>
            </a: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4953000" y="50419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Sufficient Cause 2</a:t>
            </a:r>
          </a:p>
        </p:txBody>
      </p:sp>
      <p:sp>
        <p:nvSpPr>
          <p:cNvPr id="150534" name="Text Box 5"/>
          <p:cNvSpPr txBox="1">
            <a:spLocks noChangeArrowheads="1"/>
          </p:cNvSpPr>
          <p:nvPr/>
        </p:nvSpPr>
        <p:spPr bwMode="auto">
          <a:xfrm>
            <a:off x="6248400" y="31369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latin typeface="Arial Unicode MS" charset="0"/>
                <a:ea typeface="Arial" charset="0"/>
                <a:cs typeface="Arial" charset="0"/>
              </a:rPr>
              <a:t>M. tuberculosis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1066800" y="2755900"/>
            <a:ext cx="2209800" cy="2057400"/>
            <a:chOff x="672" y="2064"/>
            <a:chExt cx="1392" cy="1296"/>
          </a:xfrm>
        </p:grpSpPr>
        <p:sp>
          <p:nvSpPr>
            <p:cNvPr id="150550" name="Oval 7"/>
            <p:cNvSpPr>
              <a:spLocks noChangeArrowheads="1"/>
            </p:cNvSpPr>
            <p:nvPr/>
          </p:nvSpPr>
          <p:spPr bwMode="auto">
            <a:xfrm>
              <a:off x="672" y="2064"/>
              <a:ext cx="1392" cy="12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0551" name="Line 8"/>
            <p:cNvSpPr>
              <a:spLocks noChangeShapeType="1"/>
            </p:cNvSpPr>
            <p:nvPr/>
          </p:nvSpPr>
          <p:spPr bwMode="auto">
            <a:xfrm>
              <a:off x="1392" y="2064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295" name="Group 9"/>
          <p:cNvGrpSpPr>
            <a:grpSpLocks/>
          </p:cNvGrpSpPr>
          <p:nvPr/>
        </p:nvGrpSpPr>
        <p:grpSpPr bwMode="auto">
          <a:xfrm>
            <a:off x="4953000" y="2755900"/>
            <a:ext cx="2209800" cy="2057400"/>
            <a:chOff x="672" y="2064"/>
            <a:chExt cx="1392" cy="1296"/>
          </a:xfrm>
        </p:grpSpPr>
        <p:sp>
          <p:nvSpPr>
            <p:cNvPr id="150548" name="Oval 10"/>
            <p:cNvSpPr>
              <a:spLocks noChangeArrowheads="1"/>
            </p:cNvSpPr>
            <p:nvPr/>
          </p:nvSpPr>
          <p:spPr bwMode="auto">
            <a:xfrm>
              <a:off x="672" y="2064"/>
              <a:ext cx="1392" cy="12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0549" name="Line 11"/>
            <p:cNvSpPr>
              <a:spLocks noChangeShapeType="1"/>
            </p:cNvSpPr>
            <p:nvPr/>
          </p:nvSpPr>
          <p:spPr bwMode="auto">
            <a:xfrm>
              <a:off x="1392" y="2064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37" name="Text Box 12"/>
          <p:cNvSpPr txBox="1">
            <a:spLocks noChangeArrowheads="1"/>
          </p:cNvSpPr>
          <p:nvPr/>
        </p:nvSpPr>
        <p:spPr bwMode="auto">
          <a:xfrm>
            <a:off x="2286000" y="31369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latin typeface="Arial Unicode MS" charset="0"/>
                <a:ea typeface="Arial" charset="0"/>
                <a:cs typeface="Arial" charset="0"/>
              </a:rPr>
              <a:t>M. tuberculosis</a:t>
            </a:r>
          </a:p>
        </p:txBody>
      </p:sp>
      <p:sp>
        <p:nvSpPr>
          <p:cNvPr id="150538" name="Text Box 13"/>
          <p:cNvSpPr txBox="1">
            <a:spLocks noChangeArrowheads="1"/>
          </p:cNvSpPr>
          <p:nvPr/>
        </p:nvSpPr>
        <p:spPr bwMode="auto">
          <a:xfrm>
            <a:off x="4724400" y="32893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>
                <a:latin typeface="Arial Unicode MS" charset="0"/>
                <a:ea typeface="Arial" charset="0"/>
                <a:cs typeface="Arial" charset="0"/>
              </a:rPr>
              <a:t>Immuno-</a:t>
            </a:r>
            <a:br>
              <a:rPr lang="en-US" altLang="en-US">
                <a:latin typeface="Arial Unicode MS" charset="0"/>
                <a:ea typeface="Arial" charset="0"/>
                <a:cs typeface="Arial" charset="0"/>
              </a:rPr>
            </a:br>
            <a:r>
              <a:rPr lang="en-US" altLang="en-US">
                <a:latin typeface="Arial Unicode MS" charset="0"/>
                <a:ea typeface="Arial" charset="0"/>
                <a:cs typeface="Arial" charset="0"/>
              </a:rPr>
              <a:t>suppression</a:t>
            </a:r>
          </a:p>
        </p:txBody>
      </p:sp>
      <p:sp>
        <p:nvSpPr>
          <p:cNvPr id="150539" name="Text Box 14"/>
          <p:cNvSpPr txBox="1">
            <a:spLocks noChangeArrowheads="1"/>
          </p:cNvSpPr>
          <p:nvPr/>
        </p:nvSpPr>
        <p:spPr bwMode="auto">
          <a:xfrm>
            <a:off x="990600" y="32893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>
                <a:latin typeface="Arial Unicode MS" charset="0"/>
                <a:ea typeface="Arial" charset="0"/>
                <a:cs typeface="Arial" charset="0"/>
              </a:rPr>
              <a:t>Poor</a:t>
            </a:r>
            <a:br>
              <a:rPr lang="en-US" altLang="en-US">
                <a:latin typeface="Arial Unicode MS" charset="0"/>
                <a:ea typeface="Arial" charset="0"/>
                <a:cs typeface="Arial" charset="0"/>
              </a:rPr>
            </a:br>
            <a:r>
              <a:rPr lang="en-US" altLang="en-US">
                <a:latin typeface="Arial Unicode MS" charset="0"/>
                <a:ea typeface="Arial" charset="0"/>
                <a:cs typeface="Arial" charset="0"/>
              </a:rPr>
              <a:t>nutrition</a:t>
            </a:r>
          </a:p>
        </p:txBody>
      </p:sp>
      <p:grpSp>
        <p:nvGrpSpPr>
          <p:cNvPr id="324623" name="Group 15"/>
          <p:cNvGrpSpPr>
            <a:grpSpLocks/>
          </p:cNvGrpSpPr>
          <p:nvPr/>
        </p:nvGrpSpPr>
        <p:grpSpPr bwMode="auto">
          <a:xfrm>
            <a:off x="2286000" y="1765300"/>
            <a:ext cx="6248400" cy="1346200"/>
            <a:chOff x="1456" y="1456"/>
            <a:chExt cx="3936" cy="848"/>
          </a:xfrm>
        </p:grpSpPr>
        <p:sp>
          <p:nvSpPr>
            <p:cNvPr id="150545" name="Text Box 16"/>
            <p:cNvSpPr txBox="1">
              <a:spLocks noChangeArrowheads="1"/>
            </p:cNvSpPr>
            <p:nvPr/>
          </p:nvSpPr>
          <p:spPr bwMode="auto">
            <a:xfrm>
              <a:off x="2256" y="1488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99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latin typeface="Arial Unicode MS" charset="0"/>
                  <a:ea typeface="Arial" charset="0"/>
                  <a:cs typeface="Arial" charset="0"/>
                </a:rPr>
                <a:t>Necessary but not sufficient</a:t>
              </a:r>
            </a:p>
          </p:txBody>
        </p:sp>
        <p:sp>
          <p:nvSpPr>
            <p:cNvPr id="140306" name="Freeform 17"/>
            <p:cNvSpPr>
              <a:spLocks/>
            </p:cNvSpPr>
            <p:nvPr/>
          </p:nvSpPr>
          <p:spPr bwMode="auto">
            <a:xfrm>
              <a:off x="1456" y="1568"/>
              <a:ext cx="656" cy="688"/>
            </a:xfrm>
            <a:custGeom>
              <a:avLst/>
              <a:gdLst>
                <a:gd name="T0" fmla="*/ 656 w 656"/>
                <a:gd name="T1" fmla="*/ 16 h 688"/>
                <a:gd name="T2" fmla="*/ 80 w 656"/>
                <a:gd name="T3" fmla="*/ 112 h 688"/>
                <a:gd name="T4" fmla="*/ 176 w 656"/>
                <a:gd name="T5" fmla="*/ 688 h 6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6" h="688">
                  <a:moveTo>
                    <a:pt x="656" y="16"/>
                  </a:moveTo>
                  <a:cubicBezTo>
                    <a:pt x="408" y="8"/>
                    <a:pt x="160" y="0"/>
                    <a:pt x="80" y="112"/>
                  </a:cubicBezTo>
                  <a:cubicBezTo>
                    <a:pt x="0" y="224"/>
                    <a:pt x="88" y="456"/>
                    <a:pt x="176" y="688"/>
                  </a:cubicBezTo>
                </a:path>
              </a:pathLst>
            </a:custGeom>
            <a:noFill/>
            <a:ln w="38100" cap="flat" cmpd="sng">
              <a:solidFill>
                <a:srgbClr val="FF6699"/>
              </a:solidFill>
              <a:prstDash val="solid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7" name="Freeform 18"/>
            <p:cNvSpPr>
              <a:spLocks/>
            </p:cNvSpPr>
            <p:nvPr/>
          </p:nvSpPr>
          <p:spPr bwMode="auto">
            <a:xfrm>
              <a:off x="4368" y="1456"/>
              <a:ext cx="1024" cy="848"/>
            </a:xfrm>
            <a:custGeom>
              <a:avLst/>
              <a:gdLst>
                <a:gd name="T0" fmla="*/ 384 w 1024"/>
                <a:gd name="T1" fmla="*/ 80 h 848"/>
                <a:gd name="T2" fmla="*/ 960 w 1024"/>
                <a:gd name="T3" fmla="*/ 128 h 848"/>
                <a:gd name="T4" fmla="*/ 0 w 1024"/>
                <a:gd name="T5" fmla="*/ 848 h 8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848">
                  <a:moveTo>
                    <a:pt x="384" y="80"/>
                  </a:moveTo>
                  <a:cubicBezTo>
                    <a:pt x="704" y="40"/>
                    <a:pt x="1024" y="0"/>
                    <a:pt x="960" y="128"/>
                  </a:cubicBezTo>
                  <a:cubicBezTo>
                    <a:pt x="896" y="256"/>
                    <a:pt x="448" y="552"/>
                    <a:pt x="0" y="848"/>
                  </a:cubicBezTo>
                </a:path>
              </a:pathLst>
            </a:custGeom>
            <a:noFill/>
            <a:ln w="38100" cap="flat" cmpd="sng">
              <a:solidFill>
                <a:srgbClr val="FF6699"/>
              </a:solidFill>
              <a:prstDash val="solid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4627" name="Group 19"/>
          <p:cNvGrpSpPr>
            <a:grpSpLocks/>
          </p:cNvGrpSpPr>
          <p:nvPr/>
        </p:nvGrpSpPr>
        <p:grpSpPr bwMode="auto">
          <a:xfrm>
            <a:off x="304800" y="3517900"/>
            <a:ext cx="5092700" cy="2286000"/>
            <a:chOff x="112" y="2736"/>
            <a:chExt cx="3208" cy="1440"/>
          </a:xfrm>
        </p:grpSpPr>
        <p:sp>
          <p:nvSpPr>
            <p:cNvPr id="150542" name="Text Box 20"/>
            <p:cNvSpPr txBox="1">
              <a:spLocks noChangeArrowheads="1"/>
            </p:cNvSpPr>
            <p:nvPr/>
          </p:nvSpPr>
          <p:spPr bwMode="auto">
            <a:xfrm>
              <a:off x="344" y="3888"/>
              <a:ext cx="29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latin typeface="Arial Unicode MS" charset="0"/>
                  <a:ea typeface="Arial" charset="0"/>
                  <a:cs typeface="Arial" charset="0"/>
                </a:rPr>
                <a:t>Neither necessary nor sufficient</a:t>
              </a:r>
            </a:p>
          </p:txBody>
        </p:sp>
        <p:sp>
          <p:nvSpPr>
            <p:cNvPr id="140303" name="Freeform 21"/>
            <p:cNvSpPr>
              <a:spLocks/>
            </p:cNvSpPr>
            <p:nvPr/>
          </p:nvSpPr>
          <p:spPr bwMode="auto">
            <a:xfrm>
              <a:off x="112" y="2736"/>
              <a:ext cx="464" cy="1296"/>
            </a:xfrm>
            <a:custGeom>
              <a:avLst/>
              <a:gdLst>
                <a:gd name="T0" fmla="*/ 272 w 464"/>
                <a:gd name="T1" fmla="*/ 1296 h 1296"/>
                <a:gd name="T2" fmla="*/ 32 w 464"/>
                <a:gd name="T3" fmla="*/ 432 h 1296"/>
                <a:gd name="T4" fmla="*/ 464 w 464"/>
                <a:gd name="T5" fmla="*/ 0 h 12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4" h="1296">
                  <a:moveTo>
                    <a:pt x="272" y="1296"/>
                  </a:moveTo>
                  <a:cubicBezTo>
                    <a:pt x="136" y="972"/>
                    <a:pt x="0" y="648"/>
                    <a:pt x="32" y="432"/>
                  </a:cubicBezTo>
                  <a:cubicBezTo>
                    <a:pt x="64" y="216"/>
                    <a:pt x="264" y="108"/>
                    <a:pt x="464" y="0"/>
                  </a:cubicBezTo>
                </a:path>
              </a:pathLst>
            </a:custGeom>
            <a:noFill/>
            <a:ln w="38100" cap="flat" cmpd="sng">
              <a:solidFill>
                <a:srgbClr val="FF6699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22"/>
            <p:cNvSpPr>
              <a:spLocks/>
            </p:cNvSpPr>
            <p:nvPr/>
          </p:nvSpPr>
          <p:spPr bwMode="auto">
            <a:xfrm>
              <a:off x="2512" y="2784"/>
              <a:ext cx="512" cy="1104"/>
            </a:xfrm>
            <a:custGeom>
              <a:avLst/>
              <a:gdLst>
                <a:gd name="T0" fmla="*/ 139833 w 416"/>
                <a:gd name="T1" fmla="*/ 1104 h 1104"/>
                <a:gd name="T2" fmla="*/ 20079 w 416"/>
                <a:gd name="T3" fmla="*/ 384 h 1104"/>
                <a:gd name="T4" fmla="*/ 259460 w 416"/>
                <a:gd name="T5" fmla="*/ 0 h 1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6" h="1104">
                  <a:moveTo>
                    <a:pt x="224" y="1104"/>
                  </a:moveTo>
                  <a:cubicBezTo>
                    <a:pt x="112" y="836"/>
                    <a:pt x="0" y="568"/>
                    <a:pt x="32" y="384"/>
                  </a:cubicBezTo>
                  <a:cubicBezTo>
                    <a:pt x="64" y="200"/>
                    <a:pt x="240" y="100"/>
                    <a:pt x="416" y="0"/>
                  </a:cubicBezTo>
                </a:path>
              </a:pathLst>
            </a:custGeom>
            <a:noFill/>
            <a:ln w="38100" cap="flat" cmpd="sng">
              <a:solidFill>
                <a:srgbClr val="FF6699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01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369888" y="5832475"/>
            <a:ext cx="5048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BD0412-501D-0343-A0FF-1FD9E0BB7B07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381891"/>
      </p:ext>
    </p:extLst>
  </p:cSld>
  <p:clrMapOvr>
    <a:masterClrMapping/>
  </p:clrMapOvr>
  <p:transition advTm="556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Causal 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effect has more than one cause</a:t>
            </a:r>
          </a:p>
          <a:p>
            <a:r>
              <a:rPr lang="en-US" dirty="0"/>
              <a:t>Component causes interact to form a sufficient cause</a:t>
            </a:r>
          </a:p>
          <a:p>
            <a:r>
              <a:rPr lang="en-US" dirty="0"/>
              <a:t>If we sum the proportions of disease attributable to each component cause, there is not an upper limit</a:t>
            </a:r>
          </a:p>
          <a:p>
            <a:pPr lvl="1"/>
            <a:r>
              <a:rPr lang="en-US" dirty="0"/>
              <a:t>Each case of disease is due to every component cause of the completed sufficient cause</a:t>
            </a:r>
          </a:p>
          <a:p>
            <a:pPr lvl="1"/>
            <a:r>
              <a:rPr lang="en-US" dirty="0"/>
              <a:t>Attributable fraction added across component causes of the same disease do not sum to 1</a:t>
            </a:r>
          </a:p>
          <a:p>
            <a:pPr lvl="1"/>
            <a:r>
              <a:rPr lang="en-US" dirty="0"/>
              <a:t>Only the fraction of disease attributable to a </a:t>
            </a:r>
            <a:r>
              <a:rPr lang="en-US" i="1" dirty="0"/>
              <a:t>single</a:t>
            </a:r>
            <a:r>
              <a:rPr lang="en-US" dirty="0"/>
              <a:t> cause cannot exceed 100%</a:t>
            </a:r>
          </a:p>
          <a:p>
            <a:pPr lvl="1"/>
            <a:r>
              <a:rPr lang="en-US" dirty="0"/>
              <a:t>P.14-15, RGL,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718970"/>
      </p:ext>
    </p:extLst>
  </p:cSld>
  <p:clrMapOvr>
    <a:masterClrMapping/>
  </p:clrMapOvr>
  <p:transition advTm="82083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52412" y="6353175"/>
            <a:ext cx="504825" cy="304800"/>
          </a:xfrm>
        </p:spPr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 bwMode="auto">
          <a:xfrm>
            <a:off x="939452" y="1966586"/>
            <a:ext cx="2029216" cy="1903956"/>
          </a:xfrm>
          <a:prstGeom prst="ellipse">
            <a:avLst/>
          </a:prstGeom>
          <a:noFill/>
          <a:ln w="19050" algn="ctr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>
          <a:xfrm flipH="1">
            <a:off x="1941534" y="1966586"/>
            <a:ext cx="12526" cy="96450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5"/>
          </p:cNvCxnSpPr>
          <p:nvPr/>
        </p:nvCxnSpPr>
        <p:spPr>
          <a:xfrm flipH="1" flipV="1">
            <a:off x="1954060" y="2931090"/>
            <a:ext cx="717436" cy="66062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64921" y="2931090"/>
            <a:ext cx="776613" cy="52609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1164921" y="2505205"/>
            <a:ext cx="65135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843053" y="3303295"/>
            <a:ext cx="65135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2329841" y="2517731"/>
            <a:ext cx="65135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799548" y="2043830"/>
            <a:ext cx="2029216" cy="1903956"/>
          </a:xfrm>
          <a:prstGeom prst="ellipse">
            <a:avLst/>
          </a:prstGeom>
          <a:noFill/>
          <a:ln w="19050" algn="ctr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0" name="Straight Connector 29"/>
          <p:cNvCxnSpPr>
            <a:stCxn id="31" idx="0"/>
          </p:cNvCxnSpPr>
          <p:nvPr/>
        </p:nvCxnSpPr>
        <p:spPr>
          <a:xfrm flipH="1">
            <a:off x="5801630" y="2043830"/>
            <a:ext cx="12526" cy="96450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1" idx="5"/>
          </p:cNvCxnSpPr>
          <p:nvPr/>
        </p:nvCxnSpPr>
        <p:spPr>
          <a:xfrm flipH="1" flipV="1">
            <a:off x="5814156" y="3008334"/>
            <a:ext cx="717436" cy="66062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25017" y="3008334"/>
            <a:ext cx="776613" cy="52609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5025017" y="2582449"/>
            <a:ext cx="65135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5703149" y="3380539"/>
            <a:ext cx="65135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6189937" y="2594975"/>
            <a:ext cx="65135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684742" y="4100182"/>
            <a:ext cx="2029216" cy="1903956"/>
          </a:xfrm>
          <a:prstGeom prst="ellipse">
            <a:avLst/>
          </a:prstGeom>
          <a:noFill/>
          <a:ln w="19050" algn="ctr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686824" y="4100182"/>
            <a:ext cx="12526" cy="96450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699350" y="5064686"/>
            <a:ext cx="717436" cy="66062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910211" y="5064686"/>
            <a:ext cx="776613" cy="52609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 bwMode="auto">
          <a:xfrm>
            <a:off x="2910211" y="4638801"/>
            <a:ext cx="65135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3588343" y="5436891"/>
            <a:ext cx="65135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G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4075131" y="4651327"/>
            <a:ext cx="65135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F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676405" y="3870542"/>
            <a:ext cx="181800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Sufficient Cause 1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6172874" y="3974325"/>
            <a:ext cx="181800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Sufficient Cause 2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4794148" y="5610764"/>
            <a:ext cx="181800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Sufficient Cause 3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252412" y="375781"/>
            <a:ext cx="6588878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Imagine there are 3 Cases of Disease that came about due to these 3 different Sufficient Causes</a:t>
            </a:r>
            <a:r>
              <a:rPr lang="mr-IN" sz="2400" dirty="0"/>
              <a:t>…</a:t>
            </a:r>
            <a:r>
              <a:rPr lang="en-US" sz="2400" dirty="0"/>
              <a:t>.</a:t>
            </a:r>
          </a:p>
        </p:txBody>
      </p:sp>
      <p:pic>
        <p:nvPicPr>
          <p:cNvPr id="8" name="tmp3E2B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35.190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8956"/>
      </p:ext>
    </p:extLst>
  </p:cSld>
  <p:clrMapOvr>
    <a:masterClrMapping/>
  </p:clrMapOvr>
  <p:transition advTm="1140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7924800" cy="990600"/>
          </a:xfrm>
        </p:spPr>
        <p:txBody>
          <a:bodyPr/>
          <a:lstStyle/>
          <a:p>
            <a:pPr eaLnBrk="1" hangingPunct="1"/>
            <a:r>
              <a:rPr altLang="en-US">
                <a:cs typeface="Arial" charset="0"/>
              </a:rPr>
              <a:t>“Causing” a myocardial infarction</a:t>
            </a:r>
          </a:p>
        </p:txBody>
      </p:sp>
      <p:grpSp>
        <p:nvGrpSpPr>
          <p:cNvPr id="142339" name="Group 3"/>
          <p:cNvGrpSpPr>
            <a:grpSpLocks/>
          </p:cNvGrpSpPr>
          <p:nvPr/>
        </p:nvGrpSpPr>
        <p:grpSpPr bwMode="auto">
          <a:xfrm>
            <a:off x="5461000" y="3746500"/>
            <a:ext cx="1905000" cy="1752600"/>
            <a:chOff x="432" y="2400"/>
            <a:chExt cx="1200" cy="1104"/>
          </a:xfrm>
        </p:grpSpPr>
        <p:grpSp>
          <p:nvGrpSpPr>
            <p:cNvPr id="142361" name="Group 4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66941" name="Oval 5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6942" name="Line 6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3" name="Line 7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38" name="Text Box 8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66939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66940" name="Text Box 10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166917" name="Oval 11"/>
          <p:cNvSpPr>
            <a:spLocks noChangeArrowheads="1"/>
          </p:cNvSpPr>
          <p:nvPr/>
        </p:nvSpPr>
        <p:spPr bwMode="auto">
          <a:xfrm>
            <a:off x="3022600" y="2908300"/>
            <a:ext cx="1447800" cy="1295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6918" name="Line 12"/>
          <p:cNvSpPr>
            <a:spLocks noChangeShapeType="1"/>
          </p:cNvSpPr>
          <p:nvPr/>
        </p:nvSpPr>
        <p:spPr bwMode="auto">
          <a:xfrm>
            <a:off x="3022600" y="3527425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Text Box 13"/>
          <p:cNvSpPr txBox="1">
            <a:spLocks noChangeArrowheads="1"/>
          </p:cNvSpPr>
          <p:nvPr/>
        </p:nvSpPr>
        <p:spPr bwMode="auto">
          <a:xfrm>
            <a:off x="3602038" y="3076575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66920" name="Text Box 14"/>
          <p:cNvSpPr txBox="1">
            <a:spLocks noChangeArrowheads="1"/>
          </p:cNvSpPr>
          <p:nvPr/>
        </p:nvSpPr>
        <p:spPr bwMode="auto">
          <a:xfrm>
            <a:off x="3556000" y="35941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66921" name="Oval 15"/>
          <p:cNvSpPr>
            <a:spLocks noChangeArrowheads="1"/>
          </p:cNvSpPr>
          <p:nvPr/>
        </p:nvSpPr>
        <p:spPr bwMode="auto">
          <a:xfrm>
            <a:off x="660400" y="1765300"/>
            <a:ext cx="1295400" cy="990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6922" name="Line 16"/>
          <p:cNvSpPr>
            <a:spLocks noChangeShapeType="1"/>
          </p:cNvSpPr>
          <p:nvPr/>
        </p:nvSpPr>
        <p:spPr bwMode="auto">
          <a:xfrm>
            <a:off x="660400" y="223837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3" name="Text Box 17"/>
          <p:cNvSpPr txBox="1">
            <a:spLocks noChangeArrowheads="1"/>
          </p:cNvSpPr>
          <p:nvPr/>
        </p:nvSpPr>
        <p:spPr bwMode="auto">
          <a:xfrm>
            <a:off x="1177925" y="1893888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Y</a:t>
            </a:r>
          </a:p>
        </p:txBody>
      </p:sp>
      <p:sp>
        <p:nvSpPr>
          <p:cNvPr id="166924" name="Text Box 18"/>
          <p:cNvSpPr txBox="1">
            <a:spLocks noChangeArrowheads="1"/>
          </p:cNvSpPr>
          <p:nvPr/>
        </p:nvSpPr>
        <p:spPr bwMode="auto">
          <a:xfrm>
            <a:off x="1117600" y="2298700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W</a:t>
            </a:r>
          </a:p>
        </p:txBody>
      </p:sp>
      <p:sp>
        <p:nvSpPr>
          <p:cNvPr id="142348" name="AutoShape 19"/>
          <p:cNvSpPr>
            <a:spLocks noChangeArrowheads="1"/>
          </p:cNvSpPr>
          <p:nvPr/>
        </p:nvSpPr>
        <p:spPr bwMode="auto">
          <a:xfrm rot="1486718">
            <a:off x="2184400" y="2603500"/>
            <a:ext cx="83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AutoShape 20"/>
          <p:cNvSpPr>
            <a:spLocks noChangeArrowheads="1"/>
          </p:cNvSpPr>
          <p:nvPr/>
        </p:nvSpPr>
        <p:spPr bwMode="auto">
          <a:xfrm rot="1486718">
            <a:off x="4622800" y="3670300"/>
            <a:ext cx="83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7" name="Text Box 21"/>
          <p:cNvSpPr txBox="1">
            <a:spLocks noChangeArrowheads="1"/>
          </p:cNvSpPr>
          <p:nvPr/>
        </p:nvSpPr>
        <p:spPr bwMode="auto">
          <a:xfrm>
            <a:off x="2641600" y="4203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latin typeface="Arial Unicode MS" charset="0"/>
                <a:ea typeface="Arial" charset="0"/>
                <a:cs typeface="Arial" charset="0"/>
              </a:rPr>
              <a:t>Genes</a:t>
            </a:r>
          </a:p>
        </p:txBody>
      </p:sp>
      <p:sp>
        <p:nvSpPr>
          <p:cNvPr id="166928" name="Text Box 22"/>
          <p:cNvSpPr txBox="1">
            <a:spLocks noChangeArrowheads="1"/>
          </p:cNvSpPr>
          <p:nvPr/>
        </p:nvSpPr>
        <p:spPr bwMode="auto">
          <a:xfrm>
            <a:off x="3937000" y="24511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latin typeface="Arial Unicode MS" charset="0"/>
                <a:ea typeface="Arial" charset="0"/>
                <a:cs typeface="Arial" charset="0"/>
              </a:rPr>
              <a:t>Obesity</a:t>
            </a:r>
          </a:p>
        </p:txBody>
      </p:sp>
      <p:sp>
        <p:nvSpPr>
          <p:cNvPr id="166929" name="Text Box 23"/>
          <p:cNvSpPr txBox="1">
            <a:spLocks noChangeArrowheads="1"/>
          </p:cNvSpPr>
          <p:nvPr/>
        </p:nvSpPr>
        <p:spPr bwMode="auto">
          <a:xfrm>
            <a:off x="2032000" y="18415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latin typeface="Arial Unicode MS" charset="0"/>
                <a:ea typeface="Arial" charset="0"/>
                <a:cs typeface="Arial" charset="0"/>
              </a:rPr>
              <a:t>Poor diet quality</a:t>
            </a:r>
          </a:p>
        </p:txBody>
      </p:sp>
      <p:sp>
        <p:nvSpPr>
          <p:cNvPr id="166930" name="Text Box 24"/>
          <p:cNvSpPr txBox="1">
            <a:spLocks noChangeArrowheads="1"/>
          </p:cNvSpPr>
          <p:nvPr/>
        </p:nvSpPr>
        <p:spPr bwMode="auto">
          <a:xfrm>
            <a:off x="508000" y="28321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latin typeface="Arial Unicode MS" charset="0"/>
                <a:ea typeface="Arial" charset="0"/>
                <a:cs typeface="Arial" charset="0"/>
              </a:rPr>
              <a:t>No exercise</a:t>
            </a:r>
          </a:p>
        </p:txBody>
      </p:sp>
      <p:sp>
        <p:nvSpPr>
          <p:cNvPr id="142354" name="AutoShape 25"/>
          <p:cNvSpPr>
            <a:spLocks noChangeArrowheads="1"/>
          </p:cNvSpPr>
          <p:nvPr/>
        </p:nvSpPr>
        <p:spPr bwMode="auto">
          <a:xfrm rot="-2982471">
            <a:off x="2184400" y="4737100"/>
            <a:ext cx="685800" cy="38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AutoShape 26"/>
          <p:cNvSpPr>
            <a:spLocks noChangeArrowheads="1"/>
          </p:cNvSpPr>
          <p:nvPr/>
        </p:nvSpPr>
        <p:spPr bwMode="auto">
          <a:xfrm rot="-2982471">
            <a:off x="4241800" y="5422900"/>
            <a:ext cx="685800" cy="38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3" name="Text Box 27"/>
          <p:cNvSpPr txBox="1">
            <a:spLocks noChangeArrowheads="1"/>
          </p:cNvSpPr>
          <p:nvPr/>
        </p:nvSpPr>
        <p:spPr bwMode="auto">
          <a:xfrm>
            <a:off x="6604000" y="29083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latin typeface="Arial Unicode MS" charset="0"/>
                <a:ea typeface="Arial" charset="0"/>
                <a:cs typeface="Arial" charset="0"/>
              </a:rPr>
              <a:t>High cholesterol</a:t>
            </a:r>
          </a:p>
        </p:txBody>
      </p:sp>
      <p:sp>
        <p:nvSpPr>
          <p:cNvPr id="166934" name="Text Box 28"/>
          <p:cNvSpPr txBox="1">
            <a:spLocks noChangeArrowheads="1"/>
          </p:cNvSpPr>
          <p:nvPr/>
        </p:nvSpPr>
        <p:spPr bwMode="auto">
          <a:xfrm>
            <a:off x="4165600" y="48895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latin typeface="Arial Unicode MS" charset="0"/>
                <a:ea typeface="Arial" charset="0"/>
                <a:cs typeface="Arial" charset="0"/>
              </a:rPr>
              <a:t>Smoking</a:t>
            </a:r>
          </a:p>
        </p:txBody>
      </p:sp>
      <p:sp>
        <p:nvSpPr>
          <p:cNvPr id="166935" name="Text Box 29"/>
          <p:cNvSpPr txBox="1">
            <a:spLocks noChangeArrowheads="1"/>
          </p:cNvSpPr>
          <p:nvPr/>
        </p:nvSpPr>
        <p:spPr bwMode="auto">
          <a:xfrm>
            <a:off x="6937375" y="5345113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latin typeface="Arial Unicode MS" charset="0"/>
                <a:ea typeface="Arial" charset="0"/>
                <a:cs typeface="Arial" charset="0"/>
              </a:rPr>
              <a:t>Stress</a:t>
            </a:r>
          </a:p>
        </p:txBody>
      </p:sp>
      <p:sp>
        <p:nvSpPr>
          <p:cNvPr id="142359" name="AutoShape 30"/>
          <p:cNvSpPr>
            <a:spLocks noChangeArrowheads="1"/>
          </p:cNvSpPr>
          <p:nvPr/>
        </p:nvSpPr>
        <p:spPr bwMode="auto">
          <a:xfrm rot="1336447">
            <a:off x="7670800" y="4965700"/>
            <a:ext cx="10668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0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115888" y="5832475"/>
            <a:ext cx="5048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D80371-F406-8E40-ADA3-59AB794BDC5B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39455"/>
      </p:ext>
    </p:extLst>
  </p:cSld>
  <p:clrMapOvr>
    <a:masterClrMapping/>
  </p:clrMapOvr>
  <p:transition advTm="51027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512763" y="396875"/>
            <a:ext cx="8089900" cy="615950"/>
          </a:xfrm>
        </p:spPr>
        <p:txBody>
          <a:bodyPr/>
          <a:lstStyle/>
          <a:p>
            <a:pPr eaLnBrk="1" hangingPunct="1"/>
            <a:r>
              <a:rPr altLang="en-US">
                <a:cs typeface="Arial" charset="0"/>
              </a:rPr>
              <a:t>Advantages of the Rothman’s model</a:t>
            </a: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>
          <a:xfrm>
            <a:off x="459687" y="1868557"/>
            <a:ext cx="7957804" cy="3909393"/>
          </a:xfrm>
        </p:spPr>
        <p:txBody>
          <a:bodyPr/>
          <a:lstStyle/>
          <a:p>
            <a:pPr marL="457200" indent="-457200" eaLnBrk="1" hangingPunct="1"/>
            <a:r>
              <a:rPr lang="en-US" altLang="en-US" dirty="0"/>
              <a:t>Simple way to organize thinking about multi-factorial disease process</a:t>
            </a:r>
          </a:p>
          <a:p>
            <a:pPr marL="457200" indent="-457200" eaLnBrk="1" hangingPunct="1"/>
            <a:r>
              <a:rPr lang="en-US" altLang="en-US" dirty="0"/>
              <a:t>Naturally acknowledges that typically a disease is the result of several factors acting in concert, over time</a:t>
            </a:r>
          </a:p>
          <a:p>
            <a:pPr marL="741356" lvl="1" indent="-457200"/>
            <a:r>
              <a:rPr lang="en-US" altLang="en-US" dirty="0"/>
              <a:t>E.g., </a:t>
            </a:r>
            <a:r>
              <a:rPr altLang="en-US" dirty="0"/>
              <a:t>multistage carcinogenesis model, where initiators, promoters and catalysts could be conceptualized as component causes</a:t>
            </a:r>
          </a:p>
        </p:txBody>
      </p:sp>
      <p:sp>
        <p:nvSpPr>
          <p:cNvPr id="14438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A616FC-CB99-7D40-9A97-B30D2A4B483A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0828"/>
      </p:ext>
    </p:extLst>
  </p:cSld>
  <p:clrMapOvr>
    <a:masterClrMapping/>
  </p:clrMapOvr>
  <p:transition advTm="45118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571500" y="355600"/>
            <a:ext cx="8153400" cy="990600"/>
          </a:xfrm>
        </p:spPr>
        <p:txBody>
          <a:bodyPr/>
          <a:lstStyle/>
          <a:p>
            <a:pPr eaLnBrk="1" hangingPunct="1"/>
            <a:r>
              <a:rPr altLang="en-US" dirty="0">
                <a:cs typeface="Arial" charset="0"/>
              </a:rPr>
              <a:t>Limitations of Rothman’s </a:t>
            </a:r>
            <a:r>
              <a:rPr lang="en-US" altLang="en-US" dirty="0">
                <a:cs typeface="Arial" charset="0"/>
              </a:rPr>
              <a:t>Causal Pie </a:t>
            </a:r>
            <a:r>
              <a:rPr altLang="en-US" dirty="0">
                <a:cs typeface="Arial" charset="0"/>
              </a:rPr>
              <a:t>model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1" y="1739900"/>
            <a:ext cx="7507788" cy="384968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en-US" altLang="en-US" dirty="0"/>
              <a:t>Pies do not specify reference groups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dirty="0"/>
              <a:t>Focuses on proximal causes, less on origin of causes</a:t>
            </a:r>
            <a:endParaRPr lang="en-US" altLang="en-US" dirty="0"/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en-US" altLang="en-US" dirty="0"/>
              <a:t>Does not naturally reflect </a:t>
            </a:r>
            <a:r>
              <a:rPr altLang="en-US" dirty="0"/>
              <a:t>induction periods for different component causes</a:t>
            </a:r>
            <a:endParaRPr lang="en-US" altLang="en-US" dirty="0"/>
          </a:p>
          <a:p>
            <a:pPr marL="285750" indent="-285750">
              <a:spcBef>
                <a:spcPts val="600"/>
              </a:spcBef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en-US" altLang="en-US" dirty="0"/>
              <a:t>Causes of disease in individuals but not in populations</a:t>
            </a:r>
            <a:endParaRPr altLang="en-US" dirty="0"/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dirty="0"/>
              <a:t>Specifies components but not linkages among them</a:t>
            </a:r>
          </a:p>
          <a:p>
            <a:pPr marL="800100" lvl="1" indent="-231775" eaLnBrk="1" hangingPunct="1">
              <a:lnSpc>
                <a:spcPct val="110000"/>
              </a:lnSpc>
              <a:spcBef>
                <a:spcPts val="600"/>
              </a:spcBef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1800" dirty="0"/>
              <a:t>Ignores indirect effects (effects of some component causes mediated by other component causes in the model)</a:t>
            </a:r>
            <a:endParaRPr altLang="en-US" dirty="0"/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en-US" altLang="en-US" dirty="0"/>
              <a:t>Does not easily reflect </a:t>
            </a:r>
            <a:r>
              <a:rPr altLang="en-US" dirty="0"/>
              <a:t>dynamic non-linear relations</a:t>
            </a:r>
          </a:p>
        </p:txBody>
      </p:sp>
      <p:sp>
        <p:nvSpPr>
          <p:cNvPr id="14541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0B3C50-8DE0-DA44-9ABE-682EF220ED37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72796"/>
      </p:ext>
    </p:extLst>
  </p:cSld>
  <p:clrMapOvr>
    <a:masterClrMapping/>
  </p:clrMapOvr>
  <p:transition advTm="71259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Overview of Causal Models and Heuristics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Causal guidelines (B. Hill)</a:t>
            </a:r>
          </a:p>
          <a:p>
            <a:r>
              <a:rPr lang="en-US" altLang="en-US" dirty="0"/>
              <a:t>Sufficient cause &amp; Causal Pies (Rothman, Ch. 2)</a:t>
            </a:r>
          </a:p>
          <a:p>
            <a:r>
              <a:rPr lang="en-US" altLang="en-US" dirty="0"/>
              <a:t>Counterfactual model and causation vs. association (Hernan &amp; Robbins Ch. 2)</a:t>
            </a:r>
          </a:p>
          <a:p>
            <a:endParaRPr lang="en-US" altLang="en-US" dirty="0"/>
          </a:p>
        </p:txBody>
      </p:sp>
      <p:sp>
        <p:nvSpPr>
          <p:cNvPr id="8294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205255A-A358-4E41-AD8A-223A7125B4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425888"/>
      </p:ext>
    </p:extLst>
  </p:cSld>
  <p:clrMapOvr>
    <a:masterClrMapping/>
  </p:clrMapOvr>
  <p:transition advTm="12857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990600"/>
          </a:xfrm>
        </p:spPr>
        <p:txBody>
          <a:bodyPr/>
          <a:lstStyle/>
          <a:p>
            <a:pPr eaLnBrk="1" hangingPunct="1"/>
            <a:r>
              <a:rPr altLang="en-US">
                <a:cs typeface="Arial" charset="0"/>
              </a:rPr>
              <a:t>“Causing” a myocardial infarction</a:t>
            </a:r>
          </a:p>
        </p:txBody>
      </p:sp>
      <p:grpSp>
        <p:nvGrpSpPr>
          <p:cNvPr id="147459" name="Group 3"/>
          <p:cNvGrpSpPr>
            <a:grpSpLocks/>
          </p:cNvGrpSpPr>
          <p:nvPr/>
        </p:nvGrpSpPr>
        <p:grpSpPr bwMode="auto">
          <a:xfrm>
            <a:off x="5740400" y="3771900"/>
            <a:ext cx="1905000" cy="1752600"/>
            <a:chOff x="432" y="2400"/>
            <a:chExt cx="1200" cy="1104"/>
          </a:xfrm>
        </p:grpSpPr>
        <p:grpSp>
          <p:nvGrpSpPr>
            <p:cNvPr id="147483" name="Group 4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78207" name="Oval 5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8208" name="Line 6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09" name="Line 7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8204" name="Text Box 8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78205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78206" name="Text Box 10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178181" name="Oval 11"/>
          <p:cNvSpPr>
            <a:spLocks noChangeArrowheads="1"/>
          </p:cNvSpPr>
          <p:nvPr/>
        </p:nvSpPr>
        <p:spPr bwMode="auto">
          <a:xfrm>
            <a:off x="3302000" y="2933700"/>
            <a:ext cx="1447800" cy="1295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8182" name="Line 12"/>
          <p:cNvSpPr>
            <a:spLocks noChangeShapeType="1"/>
          </p:cNvSpPr>
          <p:nvPr/>
        </p:nvSpPr>
        <p:spPr bwMode="auto">
          <a:xfrm>
            <a:off x="3302000" y="3552825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3" name="Text Box 13"/>
          <p:cNvSpPr txBox="1">
            <a:spLocks noChangeArrowheads="1"/>
          </p:cNvSpPr>
          <p:nvPr/>
        </p:nvSpPr>
        <p:spPr bwMode="auto">
          <a:xfrm>
            <a:off x="3835400" y="3086100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78184" name="Text Box 14"/>
          <p:cNvSpPr txBox="1">
            <a:spLocks noChangeArrowheads="1"/>
          </p:cNvSpPr>
          <p:nvPr/>
        </p:nvSpPr>
        <p:spPr bwMode="auto">
          <a:xfrm>
            <a:off x="3835400" y="36195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78185" name="Oval 15"/>
          <p:cNvSpPr>
            <a:spLocks noChangeArrowheads="1"/>
          </p:cNvSpPr>
          <p:nvPr/>
        </p:nvSpPr>
        <p:spPr bwMode="auto">
          <a:xfrm>
            <a:off x="939800" y="1790700"/>
            <a:ext cx="1295400" cy="990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8186" name="Line 16"/>
          <p:cNvSpPr>
            <a:spLocks noChangeShapeType="1"/>
          </p:cNvSpPr>
          <p:nvPr/>
        </p:nvSpPr>
        <p:spPr bwMode="auto">
          <a:xfrm>
            <a:off x="939800" y="226377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7" name="Text Box 17"/>
          <p:cNvSpPr txBox="1">
            <a:spLocks noChangeArrowheads="1"/>
          </p:cNvSpPr>
          <p:nvPr/>
        </p:nvSpPr>
        <p:spPr bwMode="auto">
          <a:xfrm>
            <a:off x="1473200" y="19431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Y</a:t>
            </a:r>
          </a:p>
        </p:txBody>
      </p:sp>
      <p:sp>
        <p:nvSpPr>
          <p:cNvPr id="178188" name="Text Box 18"/>
          <p:cNvSpPr txBox="1">
            <a:spLocks noChangeArrowheads="1"/>
          </p:cNvSpPr>
          <p:nvPr/>
        </p:nvSpPr>
        <p:spPr bwMode="auto">
          <a:xfrm>
            <a:off x="1397000" y="2324100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W</a:t>
            </a:r>
          </a:p>
        </p:txBody>
      </p:sp>
      <p:sp>
        <p:nvSpPr>
          <p:cNvPr id="147468" name="AutoShape 19"/>
          <p:cNvSpPr>
            <a:spLocks noChangeArrowheads="1"/>
          </p:cNvSpPr>
          <p:nvPr/>
        </p:nvSpPr>
        <p:spPr bwMode="auto">
          <a:xfrm rot="1486718">
            <a:off x="2463800" y="2628900"/>
            <a:ext cx="83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9" name="AutoShape 20"/>
          <p:cNvSpPr>
            <a:spLocks noChangeArrowheads="1"/>
          </p:cNvSpPr>
          <p:nvPr/>
        </p:nvSpPr>
        <p:spPr bwMode="auto">
          <a:xfrm rot="1486718">
            <a:off x="4902200" y="3695700"/>
            <a:ext cx="83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1" name="Text Box 21"/>
          <p:cNvSpPr txBox="1">
            <a:spLocks noChangeArrowheads="1"/>
          </p:cNvSpPr>
          <p:nvPr/>
        </p:nvSpPr>
        <p:spPr bwMode="auto">
          <a:xfrm>
            <a:off x="2921000" y="42291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Genes</a:t>
            </a:r>
          </a:p>
        </p:txBody>
      </p:sp>
      <p:sp>
        <p:nvSpPr>
          <p:cNvPr id="178192" name="Text Box 22"/>
          <p:cNvSpPr txBox="1">
            <a:spLocks noChangeArrowheads="1"/>
          </p:cNvSpPr>
          <p:nvPr/>
        </p:nvSpPr>
        <p:spPr bwMode="auto">
          <a:xfrm>
            <a:off x="4216400" y="24765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Obesity</a:t>
            </a:r>
          </a:p>
        </p:txBody>
      </p:sp>
      <p:sp>
        <p:nvSpPr>
          <p:cNvPr id="178193" name="Text Box 23"/>
          <p:cNvSpPr txBox="1">
            <a:spLocks noChangeArrowheads="1"/>
          </p:cNvSpPr>
          <p:nvPr/>
        </p:nvSpPr>
        <p:spPr bwMode="auto">
          <a:xfrm>
            <a:off x="2159000" y="15621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Poor diet quality</a:t>
            </a:r>
          </a:p>
        </p:txBody>
      </p:sp>
      <p:sp>
        <p:nvSpPr>
          <p:cNvPr id="178194" name="Text Box 24"/>
          <p:cNvSpPr txBox="1">
            <a:spLocks noChangeArrowheads="1"/>
          </p:cNvSpPr>
          <p:nvPr/>
        </p:nvSpPr>
        <p:spPr bwMode="auto">
          <a:xfrm>
            <a:off x="558800" y="27813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No exercise</a:t>
            </a:r>
          </a:p>
        </p:txBody>
      </p:sp>
      <p:sp>
        <p:nvSpPr>
          <p:cNvPr id="178195" name="Text Box 25"/>
          <p:cNvSpPr txBox="1">
            <a:spLocks noChangeArrowheads="1"/>
          </p:cNvSpPr>
          <p:nvPr/>
        </p:nvSpPr>
        <p:spPr bwMode="auto">
          <a:xfrm>
            <a:off x="6883400" y="29337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High cholesterol</a:t>
            </a:r>
          </a:p>
        </p:txBody>
      </p:sp>
      <p:sp>
        <p:nvSpPr>
          <p:cNvPr id="178196" name="Text Box 26"/>
          <p:cNvSpPr txBox="1">
            <a:spLocks noChangeArrowheads="1"/>
          </p:cNvSpPr>
          <p:nvPr/>
        </p:nvSpPr>
        <p:spPr bwMode="auto">
          <a:xfrm>
            <a:off x="4445000" y="49149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Smoking</a:t>
            </a:r>
          </a:p>
        </p:txBody>
      </p:sp>
      <p:sp>
        <p:nvSpPr>
          <p:cNvPr id="178197" name="Text Box 27"/>
          <p:cNvSpPr txBox="1">
            <a:spLocks noChangeArrowheads="1"/>
          </p:cNvSpPr>
          <p:nvPr/>
        </p:nvSpPr>
        <p:spPr bwMode="auto">
          <a:xfrm>
            <a:off x="6953250" y="5491163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folHlink"/>
                </a:solidFill>
                <a:latin typeface="Arial Unicode MS" charset="0"/>
                <a:ea typeface="Arial" charset="0"/>
                <a:cs typeface="Arial" charset="0"/>
              </a:rPr>
              <a:t>Stress</a:t>
            </a:r>
          </a:p>
        </p:txBody>
      </p:sp>
      <p:sp>
        <p:nvSpPr>
          <p:cNvPr id="147477" name="AutoShape 28"/>
          <p:cNvSpPr>
            <a:spLocks noChangeArrowheads="1"/>
          </p:cNvSpPr>
          <p:nvPr/>
        </p:nvSpPr>
        <p:spPr bwMode="auto">
          <a:xfrm rot="1336447">
            <a:off x="7721600" y="5143500"/>
            <a:ext cx="10668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8" name="Freeform 29"/>
          <p:cNvSpPr>
            <a:spLocks/>
          </p:cNvSpPr>
          <p:nvPr/>
        </p:nvSpPr>
        <p:spPr bwMode="auto">
          <a:xfrm>
            <a:off x="952500" y="3467100"/>
            <a:ext cx="3340100" cy="1828800"/>
          </a:xfrm>
          <a:custGeom>
            <a:avLst/>
            <a:gdLst>
              <a:gd name="T0" fmla="*/ 2147483646 w 2104"/>
              <a:gd name="T1" fmla="*/ 2147483646 h 1152"/>
              <a:gd name="T2" fmla="*/ 2147483646 w 2104"/>
              <a:gd name="T3" fmla="*/ 2147483646 h 1152"/>
              <a:gd name="T4" fmla="*/ 2147483646 w 2104"/>
              <a:gd name="T5" fmla="*/ 0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4" h="1152">
                <a:moveTo>
                  <a:pt x="2104" y="1152"/>
                </a:moveTo>
                <a:cubicBezTo>
                  <a:pt x="1380" y="1152"/>
                  <a:pt x="656" y="1152"/>
                  <a:pt x="328" y="960"/>
                </a:cubicBezTo>
                <a:cubicBezTo>
                  <a:pt x="0" y="768"/>
                  <a:pt x="68" y="384"/>
                  <a:pt x="136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9" name="Freeform 30"/>
          <p:cNvSpPr>
            <a:spLocks/>
          </p:cNvSpPr>
          <p:nvPr/>
        </p:nvSpPr>
        <p:spPr bwMode="auto">
          <a:xfrm>
            <a:off x="5295900" y="2044700"/>
            <a:ext cx="3314700" cy="3403600"/>
          </a:xfrm>
          <a:custGeom>
            <a:avLst/>
            <a:gdLst>
              <a:gd name="T0" fmla="*/ 2147483646 w 2088"/>
              <a:gd name="T1" fmla="*/ 2147483646 h 2144"/>
              <a:gd name="T2" fmla="*/ 2147483646 w 2088"/>
              <a:gd name="T3" fmla="*/ 2147483646 h 2144"/>
              <a:gd name="T4" fmla="*/ 2147483646 w 2088"/>
              <a:gd name="T5" fmla="*/ 2147483646 h 2144"/>
              <a:gd name="T6" fmla="*/ 2147483646 w 2088"/>
              <a:gd name="T7" fmla="*/ 2147483646 h 2144"/>
              <a:gd name="T8" fmla="*/ 0 w 2088"/>
              <a:gd name="T9" fmla="*/ 2147483646 h 2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8" h="2144">
                <a:moveTo>
                  <a:pt x="1584" y="2144"/>
                </a:moveTo>
                <a:cubicBezTo>
                  <a:pt x="1812" y="1900"/>
                  <a:pt x="2040" y="1656"/>
                  <a:pt x="2064" y="1376"/>
                </a:cubicBezTo>
                <a:cubicBezTo>
                  <a:pt x="2088" y="1096"/>
                  <a:pt x="1936" y="688"/>
                  <a:pt x="1728" y="464"/>
                </a:cubicBezTo>
                <a:cubicBezTo>
                  <a:pt x="1520" y="240"/>
                  <a:pt x="1104" y="64"/>
                  <a:pt x="816" y="32"/>
                </a:cubicBezTo>
                <a:cubicBezTo>
                  <a:pt x="528" y="0"/>
                  <a:pt x="264" y="136"/>
                  <a:pt x="0" y="27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0" name="Freeform 31"/>
          <p:cNvSpPr>
            <a:spLocks/>
          </p:cNvSpPr>
          <p:nvPr/>
        </p:nvSpPr>
        <p:spPr bwMode="auto">
          <a:xfrm>
            <a:off x="1638300" y="1943100"/>
            <a:ext cx="2667000" cy="2120900"/>
          </a:xfrm>
          <a:custGeom>
            <a:avLst/>
            <a:gdLst>
              <a:gd name="T0" fmla="*/ 2147483646 w 1680"/>
              <a:gd name="T1" fmla="*/ 2147483646 h 1336"/>
              <a:gd name="T2" fmla="*/ 2147483646 w 1680"/>
              <a:gd name="T3" fmla="*/ 2147483646 h 1336"/>
              <a:gd name="T4" fmla="*/ 2147483646 w 1680"/>
              <a:gd name="T5" fmla="*/ 2147483646 h 1336"/>
              <a:gd name="T6" fmla="*/ 0 w 1680"/>
              <a:gd name="T7" fmla="*/ 2147483646 h 13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0" h="1336">
                <a:moveTo>
                  <a:pt x="1680" y="336"/>
                </a:moveTo>
                <a:cubicBezTo>
                  <a:pt x="1480" y="168"/>
                  <a:pt x="1280" y="0"/>
                  <a:pt x="1104" y="144"/>
                </a:cubicBezTo>
                <a:cubicBezTo>
                  <a:pt x="928" y="288"/>
                  <a:pt x="808" y="1064"/>
                  <a:pt x="624" y="1200"/>
                </a:cubicBezTo>
                <a:cubicBezTo>
                  <a:pt x="440" y="1336"/>
                  <a:pt x="220" y="1148"/>
                  <a:pt x="0" y="96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1" name="Freeform 32"/>
          <p:cNvSpPr>
            <a:spLocks/>
          </p:cNvSpPr>
          <p:nvPr/>
        </p:nvSpPr>
        <p:spPr bwMode="auto">
          <a:xfrm>
            <a:off x="101600" y="3390900"/>
            <a:ext cx="7023100" cy="2362200"/>
          </a:xfrm>
          <a:custGeom>
            <a:avLst/>
            <a:gdLst>
              <a:gd name="T0" fmla="*/ 2147483646 w 4328"/>
              <a:gd name="T1" fmla="*/ 0 h 1584"/>
              <a:gd name="T2" fmla="*/ 2147483646 w 4328"/>
              <a:gd name="T3" fmla="*/ 2147483646 h 1584"/>
              <a:gd name="T4" fmla="*/ 2147483646 w 4328"/>
              <a:gd name="T5" fmla="*/ 2147483646 h 1584"/>
              <a:gd name="T6" fmla="*/ 2147483646 w 4328"/>
              <a:gd name="T7" fmla="*/ 2147483646 h 15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8" h="1584">
                <a:moveTo>
                  <a:pt x="488" y="0"/>
                </a:moveTo>
                <a:cubicBezTo>
                  <a:pt x="244" y="408"/>
                  <a:pt x="0" y="816"/>
                  <a:pt x="248" y="1056"/>
                </a:cubicBezTo>
                <a:cubicBezTo>
                  <a:pt x="496" y="1296"/>
                  <a:pt x="1296" y="1352"/>
                  <a:pt x="1976" y="1440"/>
                </a:cubicBezTo>
                <a:cubicBezTo>
                  <a:pt x="2656" y="1528"/>
                  <a:pt x="3492" y="1556"/>
                  <a:pt x="4328" y="1584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2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166688" y="5629275"/>
            <a:ext cx="5048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49BCB3-0746-CE4F-A13A-80BF9010820E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81709"/>
      </p:ext>
    </p:extLst>
  </p:cSld>
  <p:clrMapOvr>
    <a:masterClrMapping/>
  </p:clrMapOvr>
  <p:transition advTm="22795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3585" y="187008"/>
            <a:ext cx="8173580" cy="611449"/>
          </a:xfrm>
        </p:spPr>
        <p:txBody>
          <a:bodyPr/>
          <a:lstStyle/>
          <a:p>
            <a:r>
              <a:rPr lang="en-US" dirty="0"/>
              <a:t>In Summary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916580"/>
            <a:ext cx="8173580" cy="4469613"/>
          </a:xfrm>
        </p:spPr>
        <p:txBody>
          <a:bodyPr/>
          <a:lstStyle/>
          <a:p>
            <a:r>
              <a:rPr lang="en-US" dirty="0"/>
              <a:t>Rothman’s ”causal pie” model provides a simple way to organize thinking about multi-factorial disease process</a:t>
            </a:r>
          </a:p>
          <a:p>
            <a:r>
              <a:rPr lang="en-US" dirty="0"/>
              <a:t>Several of the terms and definitions can be helpful to organize thinking</a:t>
            </a:r>
          </a:p>
          <a:p>
            <a:pPr lvl="1"/>
            <a:r>
              <a:rPr lang="en-US" dirty="0"/>
              <a:t>Component cause </a:t>
            </a:r>
          </a:p>
          <a:p>
            <a:pPr lvl="1"/>
            <a:r>
              <a:rPr lang="en-US" dirty="0"/>
              <a:t>Sufficient cause</a:t>
            </a:r>
          </a:p>
          <a:p>
            <a:pPr lvl="1"/>
            <a:r>
              <a:rPr lang="en-US" dirty="0"/>
              <a:t>Necessary cause</a:t>
            </a:r>
          </a:p>
          <a:p>
            <a:pPr lvl="1"/>
            <a:r>
              <a:rPr lang="en-US" dirty="0"/>
              <a:t>Strong component cause</a:t>
            </a:r>
          </a:p>
          <a:p>
            <a:r>
              <a:rPr lang="en-US" dirty="0"/>
              <a:t>Sum of proportions of disease attributable to each component cause is not bound by 1 or 100%</a:t>
            </a:r>
          </a:p>
          <a:p>
            <a:r>
              <a:rPr lang="en-US" dirty="0"/>
              <a:t>Important aspects not captured by the model</a:t>
            </a:r>
          </a:p>
          <a:p>
            <a:pPr lvl="1"/>
            <a:r>
              <a:rPr lang="en-US" dirty="0"/>
              <a:t>timing (induction)</a:t>
            </a:r>
          </a:p>
          <a:p>
            <a:pPr lvl="1"/>
            <a:r>
              <a:rPr lang="en-US" dirty="0"/>
              <a:t>reference groups</a:t>
            </a:r>
          </a:p>
          <a:p>
            <a:pPr lvl="1"/>
            <a:r>
              <a:rPr lang="en-US" dirty="0"/>
              <a:t>Non-linear relationships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21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35257"/>
      </p:ext>
    </p:extLst>
  </p:cSld>
  <p:clrMapOvr>
    <a:masterClrMapping/>
  </p:clrMapOvr>
  <p:transition advTm="71583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Sufficient &amp; Component Cause Model and Causal Pies</a:t>
            </a:r>
            <a:br>
              <a:rPr lang="en-US" dirty="0"/>
            </a:br>
            <a:r>
              <a:rPr lang="en-US" i="1" dirty="0"/>
              <a:t>-K. Rothman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789140" y="4985359"/>
            <a:ext cx="5974915" cy="61555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https://www.youtube.com/watch?v=zSuEm4CUa6Y</a:t>
            </a:r>
            <a:endParaRPr lang="en-US" sz="2000" dirty="0"/>
          </a:p>
          <a:p>
            <a:r>
              <a:rPr lang="en-US" sz="2000" dirty="0"/>
              <a:t>~25 min, John Snow lecture, May 2013 </a:t>
            </a:r>
          </a:p>
        </p:txBody>
      </p:sp>
    </p:spTree>
    <p:extLst>
      <p:ext uri="{BB962C8B-B14F-4D97-AF65-F5344CB8AC3E}">
        <p14:creationId xmlns:p14="http://schemas.microsoft.com/office/powerpoint/2010/main" val="1543532642"/>
      </p:ext>
    </p:extLst>
  </p:cSld>
  <p:clrMapOvr>
    <a:masterClrMapping/>
  </p:clrMapOvr>
  <p:transition advTm="52798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mr-IN" dirty="0"/>
              <a:t>–</a:t>
            </a:r>
            <a:r>
              <a:rPr lang="en-US" dirty="0"/>
              <a:t> Perspectives on “Cause” from K. Rothman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cause? </a:t>
            </a:r>
          </a:p>
          <a:p>
            <a:r>
              <a:rPr lang="en-US" dirty="0"/>
              <a:t>Causal Pie Model &amp; terms</a:t>
            </a:r>
          </a:p>
          <a:p>
            <a:pPr lvl="1"/>
            <a:r>
              <a:rPr lang="en-US" dirty="0"/>
              <a:t>Sufficient cause</a:t>
            </a:r>
          </a:p>
          <a:p>
            <a:pPr lvl="1"/>
            <a:r>
              <a:rPr lang="en-US" dirty="0"/>
              <a:t>Component cause</a:t>
            </a:r>
          </a:p>
          <a:p>
            <a:pPr lvl="1"/>
            <a:r>
              <a:rPr lang="en-US" dirty="0"/>
              <a:t>Necessary cause</a:t>
            </a:r>
          </a:p>
          <a:p>
            <a:pPr lvl="1"/>
            <a:r>
              <a:rPr lang="en-US" dirty="0"/>
              <a:t>Strong component cause</a:t>
            </a:r>
          </a:p>
          <a:p>
            <a:r>
              <a:rPr lang="en-US" dirty="0"/>
              <a:t>Limitations of Causal Pie Model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4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61715"/>
      </p:ext>
    </p:extLst>
  </p:cSld>
  <p:clrMapOvr>
    <a:masterClrMapping/>
  </p:clrMapOvr>
  <p:transition advTm="23045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7924800" cy="1066800"/>
          </a:xfrm>
        </p:spPr>
        <p:txBody>
          <a:bodyPr/>
          <a:lstStyle/>
          <a:p>
            <a:pPr eaLnBrk="1" hangingPunct="1"/>
            <a:r>
              <a:rPr altLang="en-US">
                <a:cs typeface="Arial" charset="0"/>
              </a:rPr>
              <a:t>What is a cause?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446213"/>
            <a:ext cx="5334000" cy="3763962"/>
          </a:xfrm>
        </p:spPr>
        <p:txBody>
          <a:bodyPr/>
          <a:lstStyle/>
          <a:p>
            <a:pPr marL="284163" indent="-284163" eaLnBrk="1" hangingPunct="1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2000" dirty="0"/>
              <a:t>A cause of a specific disease event [is] an antecedent event, condition or characteristic that</a:t>
            </a:r>
            <a:r>
              <a:rPr lang="mr-IN" altLang="en-US" sz="2000" dirty="0"/>
              <a:t>…</a:t>
            </a:r>
            <a:endParaRPr lang="en-US" altLang="en-US" sz="2000" dirty="0"/>
          </a:p>
          <a:p>
            <a:pPr marL="568319" lvl="1" indent="-284163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1800" dirty="0"/>
              <a:t>was </a:t>
            </a:r>
            <a:r>
              <a:rPr altLang="en-US" sz="1800" b="1" u="sng" dirty="0">
                <a:solidFill>
                  <a:srgbClr val="178CCB"/>
                </a:solidFill>
              </a:rPr>
              <a:t>necessary</a:t>
            </a:r>
            <a:r>
              <a:rPr altLang="en-US" sz="1800" dirty="0"/>
              <a:t> for the disease at the moment it occurred, given that other conditions are fixed.</a:t>
            </a:r>
            <a:endParaRPr lang="en-US" altLang="en-US" sz="1800" dirty="0"/>
          </a:p>
          <a:p>
            <a:pPr marL="568319" lvl="1" indent="-284163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2000" dirty="0"/>
              <a:t>preceded the disease event and </a:t>
            </a:r>
            <a:r>
              <a:rPr altLang="en-US" sz="2000" b="1" u="sng" dirty="0">
                <a:solidFill>
                  <a:srgbClr val="178CCB"/>
                </a:solidFill>
              </a:rPr>
              <a:t>without which the disease event would not have occurred </a:t>
            </a:r>
            <a:r>
              <a:rPr altLang="en-US" sz="2000" dirty="0"/>
              <a:t>at all or would not have occurred until some later time.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361113" y="5834063"/>
            <a:ext cx="2325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>
                <a:latin typeface="Arial" charset="0"/>
                <a:ea typeface="Arial" charset="0"/>
                <a:cs typeface="Arial" charset="0"/>
              </a:rPr>
              <a:t>Kenneth Rothman</a:t>
            </a:r>
          </a:p>
        </p:txBody>
      </p:sp>
      <p:sp>
        <p:nvSpPr>
          <p:cNvPr id="12595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9E9781-EE70-A540-8E53-73B446AC2E37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9" descr="http://www.rti.org/images/K_Rothman_P2752_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82" y="2981194"/>
            <a:ext cx="1914947" cy="267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797872"/>
      </p:ext>
    </p:extLst>
  </p:cSld>
  <p:clrMapOvr>
    <a:masterClrMapping/>
  </p:clrMapOvr>
  <p:transition advTm="42631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Types of causal relationships - “Necessary” vs. “Sufficient"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dirty="0"/>
              <a:t>A Cause can be…</a:t>
            </a:r>
          </a:p>
          <a:p>
            <a:pPr lvl="1"/>
            <a:r>
              <a:rPr lang="en-US" altLang="en-US" dirty="0"/>
              <a:t>Necessary and sufficient</a:t>
            </a:r>
          </a:p>
          <a:p>
            <a:pPr lvl="2"/>
            <a:r>
              <a:rPr lang="en-US" altLang="en-US" dirty="0"/>
              <a:t>E.g., genetic mutation for </a:t>
            </a:r>
            <a:r>
              <a:rPr lang="en-US" altLang="en-US" dirty="0" err="1"/>
              <a:t>Tay</a:t>
            </a:r>
            <a:r>
              <a:rPr lang="en-US" altLang="en-US" dirty="0"/>
              <a:t>-Sachs disease</a:t>
            </a:r>
          </a:p>
          <a:p>
            <a:pPr lvl="1"/>
            <a:r>
              <a:rPr lang="en-US" altLang="en-US" dirty="0"/>
              <a:t>Necessary but not sufficient</a:t>
            </a:r>
          </a:p>
          <a:p>
            <a:pPr lvl="2"/>
            <a:r>
              <a:rPr lang="en-US" altLang="en-US" dirty="0"/>
              <a:t>Multiple factors acting in a specific temporal sequence</a:t>
            </a:r>
          </a:p>
          <a:p>
            <a:pPr lvl="2"/>
            <a:r>
              <a:rPr lang="en-US" altLang="en-US" dirty="0"/>
              <a:t>E.g., Infection with </a:t>
            </a:r>
            <a:r>
              <a:rPr lang="en-US" altLang="en-US" dirty="0" err="1"/>
              <a:t>M.tuberculosis</a:t>
            </a:r>
            <a:r>
              <a:rPr lang="en-US" altLang="en-US" dirty="0"/>
              <a:t> is necessary but not always sufficient to cause symptomatic, full-blown TB</a:t>
            </a:r>
          </a:p>
          <a:p>
            <a:pPr lvl="1"/>
            <a:r>
              <a:rPr lang="en-US" altLang="en-US" dirty="0"/>
              <a:t>Sufficient but not necessary</a:t>
            </a:r>
          </a:p>
          <a:p>
            <a:pPr lvl="2"/>
            <a:r>
              <a:rPr lang="en-US" altLang="en-US" dirty="0"/>
              <a:t>E.g., both ionizing radiation and benzene exposure cause leukemia</a:t>
            </a:r>
          </a:p>
          <a:p>
            <a:pPr lvl="1"/>
            <a:r>
              <a:rPr lang="en-US" altLang="en-US" dirty="0"/>
              <a:t>Neither sufficient nor necessary</a:t>
            </a:r>
          </a:p>
          <a:p>
            <a:pPr lvl="2"/>
            <a:r>
              <a:rPr lang="en-US" altLang="en-US" dirty="0"/>
              <a:t>Many different pathways of getting the same disease</a:t>
            </a:r>
          </a:p>
          <a:p>
            <a:pPr lvl="2"/>
            <a:r>
              <a:rPr lang="en-US" altLang="en-US" dirty="0"/>
              <a:t>E.g., Obesity and MI</a:t>
            </a:r>
          </a:p>
        </p:txBody>
      </p:sp>
      <p:sp>
        <p:nvSpPr>
          <p:cNvPr id="12800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B5C3D3B3-5DE5-904C-8A63-9A1102DA9A7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249657"/>
      </p:ext>
    </p:extLst>
  </p:cSld>
  <p:clrMapOvr>
    <a:masterClrMapping/>
  </p:clrMapOvr>
  <p:transition advTm="131889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“An event, condition, or characteristic is not a cause by itself as an intrinsic property it possesses in isolation, but </a:t>
            </a:r>
            <a:r>
              <a:rPr lang="en-US" i="1" dirty="0"/>
              <a:t>as a part of a causal contrast</a:t>
            </a:r>
            <a:r>
              <a:rPr lang="en-US" dirty="0"/>
              <a:t> with an alternative event, condition, or characteristic.”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47674" y="4929106"/>
            <a:ext cx="7832030" cy="1058335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IMPORTANT to always specify the reference or control group</a:t>
            </a:r>
          </a:p>
          <a:p>
            <a:endParaRPr lang="en-US" b="0" dirty="0"/>
          </a:p>
          <a:p>
            <a:r>
              <a:rPr lang="en-US" dirty="0"/>
              <a:t>RGL, 2008, p. 8</a:t>
            </a:r>
          </a:p>
        </p:txBody>
      </p:sp>
    </p:spTree>
    <p:extLst>
      <p:ext uri="{BB962C8B-B14F-4D97-AF65-F5344CB8AC3E}">
        <p14:creationId xmlns:p14="http://schemas.microsoft.com/office/powerpoint/2010/main" val="2070715382"/>
      </p:ext>
    </p:extLst>
  </p:cSld>
  <p:clrMapOvr>
    <a:masterClrMapping/>
  </p:clrMapOvr>
  <p:transition advTm="70622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AutoShape 2"/>
          <p:cNvSpPr>
            <a:spLocks noGrp="1" noChangeArrowheads="1"/>
          </p:cNvSpPr>
          <p:nvPr>
            <p:ph type="title"/>
          </p:nvPr>
        </p:nvSpPr>
        <p:spPr>
          <a:xfrm>
            <a:off x="465138" y="415925"/>
            <a:ext cx="8089900" cy="615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altLang="en-US">
                <a:cs typeface="Arial" charset="0"/>
              </a:rPr>
              <a:t>The causal pie model </a:t>
            </a:r>
            <a:br>
              <a:rPr altLang="en-US">
                <a:cs typeface="Arial" charset="0"/>
              </a:rPr>
            </a:br>
            <a:r>
              <a:rPr altLang="en-US">
                <a:cs typeface="Arial" charset="0"/>
              </a:rPr>
              <a:t>(sufficient component model)</a:t>
            </a:r>
          </a:p>
        </p:txBody>
      </p:sp>
      <p:sp>
        <p:nvSpPr>
          <p:cNvPr id="123907" name="Content Placeholder 1"/>
          <p:cNvSpPr>
            <a:spLocks noGrp="1"/>
          </p:cNvSpPr>
          <p:nvPr>
            <p:ph idx="1"/>
          </p:nvPr>
        </p:nvSpPr>
        <p:spPr>
          <a:xfrm>
            <a:off x="568325" y="1876425"/>
            <a:ext cx="5715000" cy="3800475"/>
          </a:xfrm>
        </p:spPr>
        <p:txBody>
          <a:bodyPr/>
          <a:lstStyle/>
          <a:p>
            <a:pPr marL="457200" indent="-457200" eaLnBrk="1" hangingPunct="1"/>
            <a:r>
              <a:rPr altLang="en-US"/>
              <a:t>Each pie is a theoretical causal mechanism for a given disease (“sufficient cause”)</a:t>
            </a:r>
          </a:p>
          <a:p>
            <a:pPr marL="457200" indent="-457200" eaLnBrk="1" hangingPunct="1"/>
            <a:r>
              <a:rPr altLang="en-US"/>
              <a:t>Each individual instance of disease occurs through a single sufficient cause</a:t>
            </a:r>
          </a:p>
        </p:txBody>
      </p:sp>
      <p:grpSp>
        <p:nvGrpSpPr>
          <p:cNvPr id="123908" name="Group 3"/>
          <p:cNvGrpSpPr>
            <a:grpSpLocks/>
          </p:cNvGrpSpPr>
          <p:nvPr/>
        </p:nvGrpSpPr>
        <p:grpSpPr bwMode="auto">
          <a:xfrm>
            <a:off x="6778625" y="4229100"/>
            <a:ext cx="1905000" cy="1752600"/>
            <a:chOff x="432" y="2400"/>
            <a:chExt cx="1200" cy="1104"/>
          </a:xfrm>
        </p:grpSpPr>
        <p:grpSp>
          <p:nvGrpSpPr>
            <p:cNvPr id="123919" name="Group 4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34163" name="Oval 5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164" name="Line 6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5" name="Line 7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4160" name="Text Box 8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34161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34162" name="Text Box 10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123909" name="Group 11"/>
          <p:cNvGrpSpPr>
            <a:grpSpLocks/>
          </p:cNvGrpSpPr>
          <p:nvPr/>
        </p:nvGrpSpPr>
        <p:grpSpPr bwMode="auto">
          <a:xfrm>
            <a:off x="6816725" y="2409825"/>
            <a:ext cx="1905000" cy="1752600"/>
            <a:chOff x="432" y="2400"/>
            <a:chExt cx="1200" cy="1104"/>
          </a:xfrm>
        </p:grpSpPr>
        <p:grpSp>
          <p:nvGrpSpPr>
            <p:cNvPr id="123912" name="Group 12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34156" name="Oval 13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157" name="Line 14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58" name="Line 15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4153" name="Text Box 16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134154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34155" name="Text Box 18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A</a:t>
              </a:r>
            </a:p>
          </p:txBody>
        </p:sp>
      </p:grpSp>
      <p:sp>
        <p:nvSpPr>
          <p:cNvPr id="123910" name="TextBox 25"/>
          <p:cNvSpPr txBox="1">
            <a:spLocks noChangeArrowheads="1"/>
          </p:cNvSpPr>
          <p:nvPr/>
        </p:nvSpPr>
        <p:spPr bwMode="auto">
          <a:xfrm>
            <a:off x="787400" y="6353175"/>
            <a:ext cx="656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RGL, 2008,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Ch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2</a:t>
            </a:r>
          </a:p>
        </p:txBody>
      </p:sp>
      <p:sp>
        <p:nvSpPr>
          <p:cNvPr id="12391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3B7650-7DA4-BF48-A040-C8927BAE31B6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57492"/>
      </p:ext>
    </p:extLst>
  </p:cSld>
  <p:clrMapOvr>
    <a:masterClrMapping/>
  </p:clrMapOvr>
  <p:transition advTm="3459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92113"/>
            <a:ext cx="7924800" cy="990600"/>
          </a:xfrm>
        </p:spPr>
        <p:txBody>
          <a:bodyPr/>
          <a:lstStyle/>
          <a:p>
            <a:pPr eaLnBrk="1" hangingPunct="1"/>
            <a:r>
              <a:rPr altLang="en-US">
                <a:cs typeface="Arial" charset="0"/>
              </a:rPr>
              <a:t>Sufficient and component causes</a:t>
            </a:r>
          </a:p>
        </p:txBody>
      </p:sp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5410200" y="2171700"/>
            <a:ext cx="1905000" cy="1752600"/>
            <a:chOff x="432" y="2400"/>
            <a:chExt cx="1200" cy="1104"/>
          </a:xfrm>
        </p:grpSpPr>
        <p:grpSp>
          <p:nvGrpSpPr>
            <p:cNvPr id="130066" name="Group 4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40310" name="Oval 5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311" name="Line 6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2" name="Line 7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307" name="Text Box 8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40308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40309" name="Text Box 10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130052" name="Group 11"/>
          <p:cNvGrpSpPr>
            <a:grpSpLocks/>
          </p:cNvGrpSpPr>
          <p:nvPr/>
        </p:nvGrpSpPr>
        <p:grpSpPr bwMode="auto">
          <a:xfrm>
            <a:off x="1524000" y="2171700"/>
            <a:ext cx="1905000" cy="1752600"/>
            <a:chOff x="432" y="2400"/>
            <a:chExt cx="1200" cy="1104"/>
          </a:xfrm>
        </p:grpSpPr>
        <p:grpSp>
          <p:nvGrpSpPr>
            <p:cNvPr id="130059" name="Group 12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40303" name="Oval 13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304" name="Line 14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5" name="Line 15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300" name="Text Box 16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140301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40302" name="Text Box 18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316435" name="Group 19"/>
          <p:cNvGrpSpPr>
            <a:grpSpLocks/>
          </p:cNvGrpSpPr>
          <p:nvPr/>
        </p:nvGrpSpPr>
        <p:grpSpPr bwMode="auto">
          <a:xfrm>
            <a:off x="1447800" y="4152900"/>
            <a:ext cx="6172200" cy="457200"/>
            <a:chOff x="1008" y="3504"/>
            <a:chExt cx="3888" cy="288"/>
          </a:xfrm>
        </p:grpSpPr>
        <p:sp>
          <p:nvSpPr>
            <p:cNvPr id="140297" name="Text Box 20"/>
            <p:cNvSpPr txBox="1">
              <a:spLocks noChangeArrowheads="1"/>
            </p:cNvSpPr>
            <p:nvPr/>
          </p:nvSpPr>
          <p:spPr bwMode="auto">
            <a:xfrm>
              <a:off x="1008" y="3504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Sufficient Cause 1</a:t>
              </a:r>
            </a:p>
          </p:txBody>
        </p:sp>
        <p:sp>
          <p:nvSpPr>
            <p:cNvPr id="140298" name="Text Box 21"/>
            <p:cNvSpPr txBox="1">
              <a:spLocks noChangeArrowheads="1"/>
            </p:cNvSpPr>
            <p:nvPr/>
          </p:nvSpPr>
          <p:spPr bwMode="auto">
            <a:xfrm>
              <a:off x="3120" y="3504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Sufficient Cause 2</a:t>
              </a:r>
            </a:p>
          </p:txBody>
        </p:sp>
      </p:grpSp>
      <p:sp>
        <p:nvSpPr>
          <p:cNvPr id="130056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369888" y="5705475"/>
            <a:ext cx="5048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E2DB02-3879-BC40-8250-26B7F9E32F2B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866900" y="5278219"/>
            <a:ext cx="5829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atin typeface="Arial" charset="0"/>
                <a:ea typeface="Arial" charset="0"/>
                <a:cs typeface="Arial" charset="0"/>
              </a:rPr>
              <a:t>A sufficient cause is a set of minimal conditions or events that inevitably produce disease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357829"/>
      </p:ext>
    </p:extLst>
  </p:cSld>
  <p:clrMapOvr>
    <a:masterClrMapping/>
  </p:clrMapOvr>
  <p:transition advTm="316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3|6.4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114071|recordLength=114106|start=0|end=114071|audioFormat={00001610-0000-0010-8000-00AA00389B71}|audioRate=44100|muted=false|volume=0.8|fadeIn=0|fadeOut=0|videoFormat={34363248-0000-0010-8000-00AA00389B71}|videoRate=15|videoWidth=256|videoHeight=256"/>
</p:tagLst>
</file>

<file path=ppt/theme/theme1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2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12046</TotalTime>
  <Words>1221</Words>
  <Application>Microsoft Macintosh PowerPoint</Application>
  <PresentationFormat>On-screen Show (4:3)</PresentationFormat>
  <Paragraphs>224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Unicode MS</vt:lpstr>
      <vt:lpstr>.AppleSystemUIFont</vt:lpstr>
      <vt:lpstr>Arial</vt:lpstr>
      <vt:lpstr>Garamond</vt:lpstr>
      <vt:lpstr>LucidaGrande</vt:lpstr>
      <vt:lpstr>Wingdings</vt:lpstr>
      <vt:lpstr>UCSF Contemporary</vt:lpstr>
      <vt:lpstr>1_UCSF Contemporary</vt:lpstr>
      <vt:lpstr> Perspectives on Causal Inference</vt:lpstr>
      <vt:lpstr>Brief Overview of Causal Models and Heuristics</vt:lpstr>
      <vt:lpstr>Sufficient &amp; Component Cause Model and Causal Pies -K. Rothman</vt:lpstr>
      <vt:lpstr>Overview – Perspectives on “Cause” from K. Rothman</vt:lpstr>
      <vt:lpstr>What is a cause? </vt:lpstr>
      <vt:lpstr>Types of causal relationships - “Necessary” vs. “Sufficient"</vt:lpstr>
      <vt:lpstr>PowerPoint Presentation</vt:lpstr>
      <vt:lpstr>The causal pie model  (sufficient component model)</vt:lpstr>
      <vt:lpstr>Sufficient and component causes</vt:lpstr>
      <vt:lpstr>Sufficient and component causes</vt:lpstr>
      <vt:lpstr>Sufficient and component causes</vt:lpstr>
      <vt:lpstr>Sufficient and component causes</vt:lpstr>
      <vt:lpstr>Sufficient and component causes</vt:lpstr>
      <vt:lpstr>Example:  Tuberculosis</vt:lpstr>
      <vt:lpstr>Insights from Causal Pies</vt:lpstr>
      <vt:lpstr>PowerPoint Presentation</vt:lpstr>
      <vt:lpstr>“Causing” a myocardial infarction</vt:lpstr>
      <vt:lpstr>Advantages of the Rothman’s model</vt:lpstr>
      <vt:lpstr>Limitations of Rothman’s Causal Pie model</vt:lpstr>
      <vt:lpstr>“Causing” a myocardial infarction</vt:lpstr>
      <vt:lpstr>In Summary…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Rebecca Graff</cp:lastModifiedBy>
  <cp:revision>677</cp:revision>
  <cp:lastPrinted>2017-12-18T14:49:36Z</cp:lastPrinted>
  <dcterms:created xsi:type="dcterms:W3CDTF">2012-05-07T17:59:34Z</dcterms:created>
  <dcterms:modified xsi:type="dcterms:W3CDTF">2020-12-30T21:55:13Z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