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7" r:id="rId5"/>
    <p:sldId id="257" r:id="rId6"/>
    <p:sldId id="258" r:id="rId7"/>
    <p:sldId id="260" r:id="rId8"/>
    <p:sldId id="313" r:id="rId9"/>
    <p:sldId id="283" r:id="rId10"/>
    <p:sldId id="263" r:id="rId11"/>
    <p:sldId id="349" r:id="rId12"/>
    <p:sldId id="268" r:id="rId13"/>
    <p:sldId id="269" r:id="rId14"/>
    <p:sldId id="270" r:id="rId15"/>
    <p:sldId id="266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1" r:id="rId24"/>
    <p:sldId id="317" r:id="rId25"/>
    <p:sldId id="280" r:id="rId26"/>
    <p:sldId id="288" r:id="rId27"/>
    <p:sldId id="284" r:id="rId28"/>
    <p:sldId id="286" r:id="rId29"/>
    <p:sldId id="304" r:id="rId30"/>
    <p:sldId id="314" r:id="rId31"/>
    <p:sldId id="287" r:id="rId32"/>
    <p:sldId id="315" r:id="rId33"/>
    <p:sldId id="289" r:id="rId34"/>
    <p:sldId id="290" r:id="rId35"/>
    <p:sldId id="296" r:id="rId36"/>
    <p:sldId id="294" r:id="rId37"/>
    <p:sldId id="295" r:id="rId38"/>
    <p:sldId id="292" r:id="rId39"/>
    <p:sldId id="321" r:id="rId40"/>
    <p:sldId id="299" r:id="rId41"/>
    <p:sldId id="356" r:id="rId42"/>
    <p:sldId id="323" r:id="rId43"/>
    <p:sldId id="322" r:id="rId44"/>
    <p:sldId id="306" r:id="rId45"/>
    <p:sldId id="307" r:id="rId46"/>
    <p:sldId id="308" r:id="rId47"/>
    <p:sldId id="309" r:id="rId48"/>
    <p:sldId id="310" r:id="rId49"/>
    <p:sldId id="311" r:id="rId50"/>
    <p:sldId id="357" r:id="rId51"/>
    <p:sldId id="318" r:id="rId52"/>
    <p:sldId id="319" r:id="rId53"/>
    <p:sldId id="324" r:id="rId54"/>
    <p:sldId id="312" r:id="rId55"/>
    <p:sldId id="353" r:id="rId56"/>
    <p:sldId id="325" r:id="rId57"/>
    <p:sldId id="329" r:id="rId58"/>
    <p:sldId id="327" r:id="rId59"/>
    <p:sldId id="335" r:id="rId60"/>
    <p:sldId id="330" r:id="rId61"/>
    <p:sldId id="333" r:id="rId62"/>
    <p:sldId id="334" r:id="rId63"/>
    <p:sldId id="331" r:id="rId64"/>
    <p:sldId id="332" r:id="rId65"/>
    <p:sldId id="342" r:id="rId66"/>
    <p:sldId id="344" r:id="rId67"/>
    <p:sldId id="343" r:id="rId68"/>
    <p:sldId id="341" r:id="rId69"/>
    <p:sldId id="340" r:id="rId70"/>
    <p:sldId id="339" r:id="rId71"/>
    <p:sldId id="347" r:id="rId72"/>
    <p:sldId id="338" r:id="rId73"/>
    <p:sldId id="345" r:id="rId74"/>
    <p:sldId id="346" r:id="rId75"/>
    <p:sldId id="348" r:id="rId76"/>
    <p:sldId id="350" r:id="rId77"/>
    <p:sldId id="354" r:id="rId78"/>
    <p:sldId id="351" r:id="rId79"/>
    <p:sldId id="355" r:id="rId8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6" autoAdjust="0"/>
    <p:restoredTop sz="94660"/>
  </p:normalViewPr>
  <p:slideViewPr>
    <p:cSldViewPr snapToGrid="0">
      <p:cViewPr varScale="1">
        <p:scale>
          <a:sx n="90" d="100"/>
          <a:sy n="90" d="100"/>
        </p:scale>
        <p:origin x="8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1EFC-6F56-4F30-B5AA-A347DB5624C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0924-9F1C-4EEC-97B7-E20C75E1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8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1EFC-6F56-4F30-B5AA-A347DB5624C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0924-9F1C-4EEC-97B7-E20C75E1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76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1EFC-6F56-4F30-B5AA-A347DB5624C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0924-9F1C-4EEC-97B7-E20C75E1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4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1EFC-6F56-4F30-B5AA-A347DB5624C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0924-9F1C-4EEC-97B7-E20C75E1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45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1EFC-6F56-4F30-B5AA-A347DB5624C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0924-9F1C-4EEC-97B7-E20C75E1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8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1EFC-6F56-4F30-B5AA-A347DB5624C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0924-9F1C-4EEC-97B7-E20C75E1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6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1EFC-6F56-4F30-B5AA-A347DB5624C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0924-9F1C-4EEC-97B7-E20C75E1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3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1EFC-6F56-4F30-B5AA-A347DB5624C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0924-9F1C-4EEC-97B7-E20C75E1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1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1EFC-6F56-4F30-B5AA-A347DB5624C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0924-9F1C-4EEC-97B7-E20C75E1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7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1EFC-6F56-4F30-B5AA-A347DB5624C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0924-9F1C-4EEC-97B7-E20C75E1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0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1EFC-6F56-4F30-B5AA-A347DB5624C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0924-9F1C-4EEC-97B7-E20C75E1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3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61EFC-6F56-4F30-B5AA-A347DB5624C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40924-9F1C-4EEC-97B7-E20C75E1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6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207218/" TargetMode="External"/><Relationship Id="rId2" Type="http://schemas.openxmlformats.org/officeDocument/2006/relationships/hyperlink" Target="http://www.learninghealthcareproject.org/section/background/learning-healthcare-syste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207218/" TargetMode="External"/><Relationship Id="rId2" Type="http://schemas.openxmlformats.org/officeDocument/2006/relationships/hyperlink" Target="http://www.learninghealthcareproject.org/section/background/learning-healthcare-syste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rethinkingclinicaltrials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hcollaboratory.org/Products/NIH-Collaboratory-Program-Overview-Slides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hcollaboratory.org/Products/NIH-Collaboratory-Program-Overview-Slides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slideshare.net/msschreiner/irb-challenges-qi-vs-research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althit.gov/topic/safety/clinical-decision-support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althit.gov/topic/safety/clinical-decision-support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207218/" TargetMode="External"/><Relationship Id="rId2" Type="http://schemas.openxmlformats.org/officeDocument/2006/relationships/hyperlink" Target="http://www.learninghealthcareproject.org/section/background/learning-healthcare-system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207218/" TargetMode="External"/><Relationship Id="rId2" Type="http://schemas.openxmlformats.org/officeDocument/2006/relationships/hyperlink" Target="http://www.learninghealthcareproject.org/section/background/learning-healthcare-syste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207218/" TargetMode="External"/><Relationship Id="rId2" Type="http://schemas.openxmlformats.org/officeDocument/2006/relationships/hyperlink" Target="http://www.learninghealthcareproject.org/section/background/learning-healthcare-syste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897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Learning Healthcare System Research Projects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Mark J. Pletcher, MD MPH</a:t>
            </a:r>
          </a:p>
          <a:p>
            <a:r>
              <a:rPr lang="en-US" dirty="0" smtClean="0"/>
              <a:t>Designing Clinical Research</a:t>
            </a:r>
          </a:p>
          <a:p>
            <a:r>
              <a:rPr lang="en-US" dirty="0" smtClean="0"/>
              <a:t>Sept 11,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26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a Learning Healthcare 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“…a </a:t>
            </a:r>
            <a:r>
              <a:rPr lang="en-US" dirty="0"/>
              <a:t>system that </a:t>
            </a:r>
            <a:r>
              <a:rPr lang="en-US" dirty="0">
                <a:solidFill>
                  <a:srgbClr val="FF0000"/>
                </a:solidFill>
              </a:rPr>
              <a:t>gains knowledge from every care delivery experience </a:t>
            </a:r>
            <a:r>
              <a:rPr lang="en-US" dirty="0"/>
              <a:t>and is engineered to promote continuous improvement</a:t>
            </a:r>
            <a:r>
              <a:rPr lang="en-US" dirty="0" smtClean="0"/>
              <a:t>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8615" y="6119336"/>
            <a:ext cx="68636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http://www.learninghealthcareproject.org/section/background/learning-healthcare-system</a:t>
            </a:r>
            <a:endParaRPr lang="en-US" sz="1400" dirty="0" smtClean="0"/>
          </a:p>
          <a:p>
            <a:r>
              <a:rPr lang="en-US" sz="1400" dirty="0" smtClean="0"/>
              <a:t>Best Care at Lower Cost: The Path to Continuously Learning Health Care in America</a:t>
            </a:r>
          </a:p>
          <a:p>
            <a:r>
              <a:rPr lang="en-US" sz="1400" dirty="0">
                <a:hlinkClick r:id="rId3"/>
              </a:rPr>
              <a:t>https://www.ncbi.nlm.nih.gov/books/NBK207218</a:t>
            </a:r>
            <a:r>
              <a:rPr lang="en-US" sz="1400" dirty="0" smtClean="0">
                <a:hlinkClick r:id="rId3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71097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a Learning Healthcare 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“…a </a:t>
            </a:r>
            <a:r>
              <a:rPr lang="en-US" dirty="0"/>
              <a:t>system that </a:t>
            </a:r>
            <a:r>
              <a:rPr lang="en-US" dirty="0">
                <a:solidFill>
                  <a:srgbClr val="FF0000"/>
                </a:solidFill>
              </a:rPr>
              <a:t>gains knowledge from every care delivery experience </a:t>
            </a:r>
            <a:r>
              <a:rPr lang="en-US" dirty="0"/>
              <a:t>and is engineered to promote continuous improvement</a:t>
            </a:r>
            <a:r>
              <a:rPr lang="en-US" dirty="0" smtClean="0"/>
              <a:t>.”</a:t>
            </a:r>
          </a:p>
          <a:p>
            <a:endParaRPr lang="en-US" dirty="0"/>
          </a:p>
          <a:p>
            <a:r>
              <a:rPr lang="en-US" dirty="0" smtClean="0"/>
              <a:t>Randomized controlled trials (RCTs) are the best way to gain knowledge…</a:t>
            </a:r>
          </a:p>
          <a:p>
            <a:pPr lvl="1"/>
            <a:r>
              <a:rPr lang="en-US" dirty="0" smtClean="0"/>
              <a:t>A vision: every patient is randomized at least once during their encounter…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8615" y="6119336"/>
            <a:ext cx="68636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http://www.learninghealthcareproject.org/section/background/learning-healthcare-system</a:t>
            </a:r>
            <a:endParaRPr lang="en-US" sz="1400" dirty="0" smtClean="0"/>
          </a:p>
          <a:p>
            <a:r>
              <a:rPr lang="en-US" sz="1400" dirty="0" smtClean="0"/>
              <a:t>Best Care at Lower Cost: The Path to Continuously Learning Health Care in America</a:t>
            </a:r>
          </a:p>
          <a:p>
            <a:r>
              <a:rPr lang="en-US" sz="1400" dirty="0">
                <a:hlinkClick r:id="rId3"/>
              </a:rPr>
              <a:t>https://www.ncbi.nlm.nih.gov/books/NBK207218</a:t>
            </a:r>
            <a:r>
              <a:rPr lang="en-US" sz="1400" dirty="0" smtClean="0">
                <a:hlinkClick r:id="rId3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9024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a Learning Healthcare 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NIH </a:t>
            </a:r>
            <a:r>
              <a:rPr lang="en-US" dirty="0" err="1" smtClean="0"/>
              <a:t>Collaboratory</a:t>
            </a:r>
            <a:endParaRPr lang="en-US" dirty="0" smtClean="0"/>
          </a:p>
          <a:p>
            <a:pPr lvl="1"/>
            <a:r>
              <a:rPr lang="en-US" dirty="0" smtClean="0"/>
              <a:t>Funded 2012 as a result of the LHS vision</a:t>
            </a:r>
          </a:p>
          <a:p>
            <a:pPr lvl="1"/>
            <a:r>
              <a:rPr lang="en-US" dirty="0" smtClean="0"/>
              <a:t>Goal – strengthen capacity for large-scale RCTs that engage health care systems</a:t>
            </a: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Focus on “pragmatic” clinical trials  </a:t>
            </a:r>
            <a:r>
              <a:rPr lang="en-US" dirty="0" smtClean="0">
                <a:sym typeface="Wingdings" panose="05000000000000000000" pitchFamily="2" charset="2"/>
                <a:hlinkClick r:id="rId2"/>
              </a:rPr>
              <a:t>http://rethinkingclinicaltrials.org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700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018" t="16459" r="10704" b="2756"/>
          <a:stretch/>
        </p:blipFill>
        <p:spPr>
          <a:xfrm>
            <a:off x="247135" y="191115"/>
            <a:ext cx="8550876" cy="63514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8681" y="6510449"/>
            <a:ext cx="6972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www.nihcollaboratory.org/Products/NIH-Collaboratory-Program-Overview-Slides.pdf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867665" y="191115"/>
            <a:ext cx="2551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PCT = Pragmatic Clinical Trial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18076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018" t="16459" r="10704" b="2756"/>
          <a:stretch/>
        </p:blipFill>
        <p:spPr>
          <a:xfrm>
            <a:off x="247135" y="191115"/>
            <a:ext cx="8550876" cy="63514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8681" y="6510449"/>
            <a:ext cx="6972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www.nihcollaboratory.org/Products/NIH-Collaboratory-Program-Overview-Slides.pdf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867665" y="191115"/>
            <a:ext cx="2551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PCT = Pragmatic Clinical Trial</a:t>
            </a:r>
            <a:endParaRPr lang="en-US" sz="1600" dirty="0"/>
          </a:p>
        </p:txBody>
      </p:sp>
      <p:sp>
        <p:nvSpPr>
          <p:cNvPr id="7" name="Oval 6"/>
          <p:cNvSpPr/>
          <p:nvPr/>
        </p:nvSpPr>
        <p:spPr>
          <a:xfrm rot="2011396">
            <a:off x="2658979" y="1185253"/>
            <a:ext cx="2947737" cy="51973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0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is a learning healthcare system?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EHR </a:t>
            </a:r>
            <a:r>
              <a:rPr lang="en-US" dirty="0"/>
              <a:t>systems make it easy to:</a:t>
            </a:r>
          </a:p>
          <a:p>
            <a:pPr lvl="1"/>
            <a:r>
              <a:rPr lang="en-US" dirty="0"/>
              <a:t>Implement randomization</a:t>
            </a:r>
          </a:p>
          <a:p>
            <a:pPr lvl="1"/>
            <a:r>
              <a:rPr lang="en-US" dirty="0"/>
              <a:t>Influence care in different ways</a:t>
            </a:r>
          </a:p>
          <a:p>
            <a:pPr lvl="1"/>
            <a:r>
              <a:rPr lang="en-US" dirty="0"/>
              <a:t>Measure outcomes</a:t>
            </a:r>
          </a:p>
          <a:p>
            <a:endParaRPr lang="en-US" dirty="0"/>
          </a:p>
          <a:p>
            <a:r>
              <a:rPr lang="en-US" dirty="0" smtClean="0"/>
              <a:t>Can </a:t>
            </a:r>
            <a:r>
              <a:rPr lang="en-US" dirty="0"/>
              <a:t>we “embed” RCTs in our healthcare </a:t>
            </a:r>
            <a:r>
              <a:rPr lang="en-US" dirty="0" smtClean="0"/>
              <a:t>system at UCSF?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9118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RCTs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it mean to embed an RCT?</a:t>
            </a:r>
          </a:p>
          <a:p>
            <a:endParaRPr lang="en-US" dirty="0"/>
          </a:p>
          <a:p>
            <a:pPr lvl="1"/>
            <a:r>
              <a:rPr lang="en-US" dirty="0" smtClean="0"/>
              <a:t>Embedded in EHR technology </a:t>
            </a:r>
          </a:p>
          <a:p>
            <a:pPr lvl="1"/>
            <a:r>
              <a:rPr lang="en-US" dirty="0" smtClean="0"/>
              <a:t>Embedded in clinical workflow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044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RCTs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Embedded in EHR technology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Randomization implemented by APEX (our Epic EHR)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Intervention(s) are delivered by APEX</a:t>
            </a:r>
          </a:p>
          <a:p>
            <a:pPr lvl="2"/>
            <a:r>
              <a:rPr lang="en-US" dirty="0" smtClean="0"/>
              <a:t>APEX is designed to support clinical decision-making and “nudge” clinicians to deliver better care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Outcomes are measured using APEX data</a:t>
            </a:r>
          </a:p>
        </p:txBody>
      </p:sp>
    </p:spTree>
    <p:extLst>
      <p:ext uri="{BB962C8B-B14F-4D97-AF65-F5344CB8AC3E}">
        <p14:creationId xmlns:p14="http://schemas.microsoft.com/office/powerpoint/2010/main" val="3081143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RCTs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Embedded in clinical workflow</a:t>
            </a:r>
          </a:p>
          <a:p>
            <a:endParaRPr lang="en-US" dirty="0"/>
          </a:p>
          <a:p>
            <a:pPr lvl="1"/>
            <a:r>
              <a:rPr lang="en-US" dirty="0" smtClean="0"/>
              <a:t>“Unsuspecting” clinicians will encounter the intervention</a:t>
            </a:r>
          </a:p>
          <a:p>
            <a:pPr lvl="2"/>
            <a:r>
              <a:rPr lang="en-US" dirty="0"/>
              <a:t>W</a:t>
            </a:r>
            <a:r>
              <a:rPr lang="en-US" dirty="0" smtClean="0"/>
              <a:t>hether they know it or not</a:t>
            </a:r>
          </a:p>
          <a:p>
            <a:pPr lvl="2"/>
            <a:r>
              <a:rPr lang="en-US" dirty="0" smtClean="0"/>
              <a:t>No prior knowledge of the research required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Must not perturb usual care “too much”</a:t>
            </a:r>
          </a:p>
          <a:p>
            <a:pPr lvl="2"/>
            <a:r>
              <a:rPr lang="en-US" dirty="0" smtClean="0"/>
              <a:t>Extra time, unbillable services,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2"/>
            <a:r>
              <a:rPr lang="en-US" dirty="0" smtClean="0"/>
              <a:t>Patient consent?  Extra data collection?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Allow clinicians (and patients) to make clinical decisions</a:t>
            </a:r>
          </a:p>
          <a:p>
            <a:pPr lvl="2"/>
            <a:r>
              <a:rPr lang="en-US" dirty="0" smtClean="0"/>
              <a:t>Pragmatic, non-</a:t>
            </a:r>
            <a:r>
              <a:rPr lang="en-US" dirty="0" err="1" smtClean="0"/>
              <a:t>protocolized</a:t>
            </a:r>
            <a:r>
              <a:rPr lang="en-US" dirty="0" smtClean="0"/>
              <a:t> interventions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479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RCTs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flavors: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Randomized Explanatory Trials</a:t>
            </a:r>
          </a:p>
          <a:p>
            <a:pPr lvl="1"/>
            <a:r>
              <a:rPr lang="en-US" dirty="0" smtClean="0"/>
              <a:t>Randomized Comparative Effectiveness Trials</a:t>
            </a:r>
          </a:p>
          <a:p>
            <a:pPr lvl="1"/>
            <a:r>
              <a:rPr lang="en-US" dirty="0" smtClean="0"/>
              <a:t>Randomized </a:t>
            </a:r>
            <a:r>
              <a:rPr lang="en-US" dirty="0"/>
              <a:t>Quality Improvement </a:t>
            </a:r>
            <a:r>
              <a:rPr lang="en-US" dirty="0" smtClean="0"/>
              <a:t>Trials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3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88" t="21169" r="10915" b="1472"/>
          <a:stretch/>
        </p:blipFill>
        <p:spPr>
          <a:xfrm>
            <a:off x="156410" y="180474"/>
            <a:ext cx="8987590" cy="652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87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Embedded RCTs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485195"/>
              </p:ext>
            </p:extLst>
          </p:nvPr>
        </p:nvGraphicFramePr>
        <p:xfrm>
          <a:off x="628650" y="1825625"/>
          <a:ext cx="7886700" cy="476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26606193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508338815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54197446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933093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Type of RCT: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Explanatory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Comparative effectiveness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Quality improvement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417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Goal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Learn something</a:t>
                      </a:r>
                      <a:r>
                        <a:rPr lang="en-US" baseline="0" dirty="0" smtClean="0"/>
                        <a:t> about the world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Estimate</a:t>
                      </a:r>
                      <a:r>
                        <a:rPr lang="en-US" baseline="0" dirty="0" smtClean="0"/>
                        <a:t> tradeoffs between accepted alternatives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Implement cautiously,</a:t>
                      </a:r>
                      <a:r>
                        <a:rPr lang="en-US" baseline="0" smtClean="0"/>
                        <a:t> learn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81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Intervention</a:t>
                      </a:r>
                      <a:r>
                        <a:rPr lang="en-US" b="1" baseline="0" dirty="0" smtClean="0"/>
                        <a:t> 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Experimental</a:t>
                      </a:r>
                      <a:r>
                        <a:rPr lang="en-US" baseline="0" dirty="0" smtClean="0"/>
                        <a:t> condition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</a:t>
                      </a:r>
                      <a:r>
                        <a:rPr lang="en-US" baseline="0" dirty="0" smtClean="0"/>
                        <a:t> reasonable option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putative improvement in quality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724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Control (B)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 condition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Another reasonable option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Usual care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780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 priori </a:t>
                      </a:r>
                      <a:r>
                        <a:rPr lang="en-US" b="1" baseline="0" dirty="0" smtClean="0"/>
                        <a:t>hypothesis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A=B</a:t>
                      </a:r>
                      <a:r>
                        <a:rPr lang="en-US" baseline="0" dirty="0" smtClean="0"/>
                        <a:t> (equipoise)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A=B</a:t>
                      </a:r>
                      <a:r>
                        <a:rPr lang="en-US" baseline="0" smtClean="0"/>
                        <a:t> (equipoise)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&gt; B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2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End result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Generalizable knowledge (publication)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Informed decision-making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Implementation (or not)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229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Informed consent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Waived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99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291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Embedded RCTs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167761"/>
              </p:ext>
            </p:extLst>
          </p:nvPr>
        </p:nvGraphicFramePr>
        <p:xfrm>
          <a:off x="628650" y="1825625"/>
          <a:ext cx="7886700" cy="476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26606193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508338815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54197446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933093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Type of RCT: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Explanatory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Comparative effectiveness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Quality improvement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417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Goal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Learn something</a:t>
                      </a:r>
                      <a:r>
                        <a:rPr lang="en-US" baseline="0" dirty="0" smtClean="0"/>
                        <a:t> about the world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Estimate</a:t>
                      </a:r>
                      <a:r>
                        <a:rPr lang="en-US" baseline="0" dirty="0" smtClean="0"/>
                        <a:t> tradeoffs between accepted alternatives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Implement cautiously,</a:t>
                      </a:r>
                      <a:r>
                        <a:rPr lang="en-US" baseline="0" dirty="0" smtClean="0"/>
                        <a:t> learn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81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Intervention</a:t>
                      </a:r>
                      <a:r>
                        <a:rPr lang="en-US" b="1" baseline="0" dirty="0" smtClean="0"/>
                        <a:t> 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Experimental</a:t>
                      </a:r>
                      <a:r>
                        <a:rPr lang="en-US" baseline="0" dirty="0" smtClean="0"/>
                        <a:t> condition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</a:t>
                      </a:r>
                      <a:r>
                        <a:rPr lang="en-US" baseline="0" dirty="0" smtClean="0"/>
                        <a:t> reasonable option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putative improvement in quality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724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Control (B)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 condition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Another reasonable option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Usual care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780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 priori </a:t>
                      </a:r>
                      <a:r>
                        <a:rPr lang="en-US" b="1" baseline="0" dirty="0" smtClean="0"/>
                        <a:t>hypothesis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A=B</a:t>
                      </a:r>
                      <a:r>
                        <a:rPr lang="en-US" baseline="0" dirty="0" smtClean="0"/>
                        <a:t> (equipoise)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A=B</a:t>
                      </a:r>
                      <a:r>
                        <a:rPr lang="en-US" baseline="0" dirty="0" smtClean="0"/>
                        <a:t> (equipoise)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&gt; B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2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End result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Generalizable knowledge (publication)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Informed decision-making (publication)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Implementation (or not)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229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Informed consent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Waived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99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08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Embedded RCTs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586380"/>
              </p:ext>
            </p:extLst>
          </p:nvPr>
        </p:nvGraphicFramePr>
        <p:xfrm>
          <a:off x="628650" y="1825625"/>
          <a:ext cx="7886700" cy="476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26606193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508338815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54197446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933093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Type of RCT: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Explanatory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Comparative effectiveness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Quality improvement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417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Goal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Learn something</a:t>
                      </a:r>
                      <a:r>
                        <a:rPr lang="en-US" baseline="0" dirty="0" smtClean="0"/>
                        <a:t> about the world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Estimate</a:t>
                      </a:r>
                      <a:r>
                        <a:rPr lang="en-US" baseline="0" dirty="0" smtClean="0"/>
                        <a:t> tradeoffs between accepted alternatives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Implement cautiously,</a:t>
                      </a:r>
                      <a:r>
                        <a:rPr lang="en-US" baseline="0" dirty="0" smtClean="0"/>
                        <a:t> learn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81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Intervention</a:t>
                      </a:r>
                      <a:r>
                        <a:rPr lang="en-US" b="1" baseline="0" dirty="0" smtClean="0"/>
                        <a:t> 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Experimental</a:t>
                      </a:r>
                      <a:r>
                        <a:rPr lang="en-US" baseline="0" dirty="0" smtClean="0"/>
                        <a:t> condition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</a:t>
                      </a:r>
                      <a:r>
                        <a:rPr lang="en-US" baseline="0" dirty="0" smtClean="0"/>
                        <a:t> reasonable option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putative improvement in quality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724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Control (B)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 condition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Another reasonable option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Usual care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780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 priori</a:t>
                      </a:r>
                      <a:r>
                        <a:rPr lang="en-US" b="1" baseline="0" dirty="0" smtClean="0"/>
                        <a:t> hypothesis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A=B</a:t>
                      </a:r>
                      <a:r>
                        <a:rPr lang="en-US" baseline="0" dirty="0" smtClean="0"/>
                        <a:t> (equipoise)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A=B</a:t>
                      </a:r>
                      <a:r>
                        <a:rPr lang="en-US" baseline="0" dirty="0" smtClean="0"/>
                        <a:t> (equipoise)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&gt; 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722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End result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Generalizable knowledge (publication)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Informed decision-making (publication)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Implementation (or not)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229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Informed consent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Waived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99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356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Embedded RCTs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688988"/>
              </p:ext>
            </p:extLst>
          </p:nvPr>
        </p:nvGraphicFramePr>
        <p:xfrm>
          <a:off x="628650" y="1825625"/>
          <a:ext cx="7886700" cy="476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26606193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508338815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54197446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933093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Type of RCT: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Explanatory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Comparative effectiveness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Quality improvement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417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Goal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Learn something</a:t>
                      </a:r>
                      <a:r>
                        <a:rPr lang="en-US" baseline="0" dirty="0" smtClean="0"/>
                        <a:t> about the world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Estimate</a:t>
                      </a:r>
                      <a:r>
                        <a:rPr lang="en-US" baseline="0" dirty="0" smtClean="0"/>
                        <a:t> tradeoffs between accepted alternatives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Implement cautiously,</a:t>
                      </a:r>
                      <a:r>
                        <a:rPr lang="en-US" baseline="0" dirty="0" smtClean="0"/>
                        <a:t> learn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81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Intervention</a:t>
                      </a:r>
                      <a:r>
                        <a:rPr lang="en-US" b="1" baseline="0" dirty="0" smtClean="0"/>
                        <a:t> 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Experimental</a:t>
                      </a:r>
                      <a:r>
                        <a:rPr lang="en-US" baseline="0" dirty="0" smtClean="0"/>
                        <a:t> condition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</a:t>
                      </a:r>
                      <a:r>
                        <a:rPr lang="en-US" baseline="0" dirty="0" smtClean="0"/>
                        <a:t> reasonable option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putative improvement in quality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724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Control (B)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 condition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Another reasonable option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Usual care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780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 priori</a:t>
                      </a:r>
                      <a:r>
                        <a:rPr lang="en-US" b="1" baseline="0" dirty="0" smtClean="0"/>
                        <a:t> hypothesis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A=B</a:t>
                      </a:r>
                      <a:r>
                        <a:rPr lang="en-US" baseline="0" dirty="0" smtClean="0"/>
                        <a:t> (equipoise)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A=B</a:t>
                      </a:r>
                      <a:r>
                        <a:rPr lang="en-US" baseline="0" dirty="0" smtClean="0"/>
                        <a:t> (equipoise)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&gt; 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722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End result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Generalizable knowledge (publication)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Informed decision-making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Implementation (or not)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229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Informed consent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Waived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99465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6460958" y="4800600"/>
            <a:ext cx="818147" cy="6015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60958" y="6124022"/>
            <a:ext cx="1022684" cy="6015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01715" y="4473447"/>
            <a:ext cx="1431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This is a bit radical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24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Embedded RCTs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476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26606193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508338815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54197446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933093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Type of RCT: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Explanatory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Comparative effectiveness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Quality improvement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417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Goal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Learn something</a:t>
                      </a:r>
                      <a:r>
                        <a:rPr lang="en-US" baseline="0" dirty="0" smtClean="0"/>
                        <a:t> about the world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Estimate</a:t>
                      </a:r>
                      <a:r>
                        <a:rPr lang="en-US" baseline="0" dirty="0" smtClean="0"/>
                        <a:t> tradeoffs between accepted alternatives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Implement cautiously,</a:t>
                      </a:r>
                      <a:r>
                        <a:rPr lang="en-US" baseline="0" dirty="0" smtClean="0"/>
                        <a:t> learn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81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Intervention</a:t>
                      </a:r>
                      <a:r>
                        <a:rPr lang="en-US" b="1" baseline="0" dirty="0" smtClean="0"/>
                        <a:t> 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Experimental</a:t>
                      </a:r>
                      <a:r>
                        <a:rPr lang="en-US" baseline="0" dirty="0" smtClean="0"/>
                        <a:t> condition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</a:t>
                      </a:r>
                      <a:r>
                        <a:rPr lang="en-US" baseline="0" dirty="0" smtClean="0"/>
                        <a:t> reasonable option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putative improvement in quality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724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Control (B)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 condition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Another reasonable option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Usual care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780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 priori</a:t>
                      </a:r>
                      <a:r>
                        <a:rPr lang="en-US" b="1" baseline="0" dirty="0" smtClean="0"/>
                        <a:t> hypothesis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A=B</a:t>
                      </a:r>
                      <a:r>
                        <a:rPr lang="en-US" baseline="0" dirty="0" smtClean="0"/>
                        <a:t> (equipoise)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A=B</a:t>
                      </a:r>
                      <a:r>
                        <a:rPr lang="en-US" baseline="0" dirty="0" smtClean="0"/>
                        <a:t> (equipoise)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&gt; 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722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End result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Generalizable knowledge (publication)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Informed decision-making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Implementation (or not)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229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Informed consent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Waived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9946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99422" y="5621575"/>
            <a:ext cx="174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Litmus test: Implementation occurs with the “flip of a switch”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03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Embedded RCTs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Informed consent is a major barrier</a:t>
            </a:r>
          </a:p>
          <a:p>
            <a:pPr lvl="1"/>
            <a:r>
              <a:rPr lang="en-US" dirty="0" smtClean="0"/>
              <a:t>Cost, time, disruption</a:t>
            </a:r>
          </a:p>
          <a:p>
            <a:pPr lvl="1"/>
            <a:r>
              <a:rPr lang="en-US" dirty="0" smtClean="0"/>
              <a:t>Not required for quality improvement (QI)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Randomized QI (RQI)</a:t>
            </a:r>
            <a:r>
              <a:rPr lang="en-US" dirty="0"/>
              <a:t> </a:t>
            </a:r>
            <a:r>
              <a:rPr lang="en-US" dirty="0" smtClean="0"/>
              <a:t>Trials</a:t>
            </a:r>
          </a:p>
          <a:p>
            <a:pPr lvl="1"/>
            <a:r>
              <a:rPr lang="en-US" dirty="0" smtClean="0"/>
              <a:t>Sweet spot for the Learning Healthcare System?</a:t>
            </a:r>
          </a:p>
          <a:p>
            <a:pPr lvl="2"/>
            <a:r>
              <a:rPr lang="en-US" dirty="0" smtClean="0"/>
              <a:t>Enables efficient “A/B Testing” within a healthcare system</a:t>
            </a:r>
          </a:p>
          <a:p>
            <a:pPr lvl="2"/>
            <a:r>
              <a:rPr lang="en-US" i="1" dirty="0" smtClean="0"/>
              <a:t>Not</a:t>
            </a:r>
            <a:r>
              <a:rPr lang="en-US" dirty="0" smtClean="0"/>
              <a:t> the focus of NIH </a:t>
            </a:r>
            <a:r>
              <a:rPr lang="en-US" dirty="0" err="1" smtClean="0"/>
              <a:t>Collaboratory</a:t>
            </a:r>
            <a:endParaRPr lang="en-US" dirty="0" smtClean="0"/>
          </a:p>
          <a:p>
            <a:pPr lvl="1"/>
            <a:r>
              <a:rPr lang="en-US" dirty="0" smtClean="0"/>
              <a:t>Must meet strict criteria to waive informed consent</a:t>
            </a:r>
          </a:p>
          <a:p>
            <a:pPr lvl="2"/>
            <a:r>
              <a:rPr lang="en-US" dirty="0" smtClean="0"/>
              <a:t>Minimal risk</a:t>
            </a:r>
          </a:p>
          <a:p>
            <a:pPr lvl="2"/>
            <a:r>
              <a:rPr lang="en-US" dirty="0" smtClean="0"/>
              <a:t>Consent not feasible (“could not be carried out practicably”)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30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Quality improvement vs. research (tangent!)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the distinction between QI and research important?</a:t>
            </a:r>
          </a:p>
          <a:p>
            <a:endParaRPr lang="en-US" dirty="0"/>
          </a:p>
          <a:p>
            <a:pPr lvl="1"/>
            <a:r>
              <a:rPr lang="en-US" dirty="0" smtClean="0"/>
              <a:t>Research requires IRB approval</a:t>
            </a:r>
          </a:p>
          <a:p>
            <a:pPr lvl="1"/>
            <a:r>
              <a:rPr lang="en-US" dirty="0" smtClean="0"/>
              <a:t>Research requires informed consent, or waiver of consent only under certain special conditions</a:t>
            </a:r>
          </a:p>
          <a:p>
            <a:pPr lvl="1"/>
            <a:r>
              <a:rPr lang="en-US" dirty="0" smtClean="0"/>
              <a:t>Research RCTs generally require equipoise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43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Quality improvement vs. research (tangent!)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Dichotomy?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311442" y="2911642"/>
            <a:ext cx="2478505" cy="239428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42269" y="2525515"/>
            <a:ext cx="218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Quality improvement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694278" y="2911642"/>
            <a:ext cx="2478505" cy="2394284"/>
          </a:xfrm>
          <a:prstGeom prst="ellipse">
            <a:avLst/>
          </a:prstGeom>
          <a:solidFill>
            <a:schemeClr val="accent6"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34078" y="2542310"/>
            <a:ext cx="103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81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Quality improvement vs. research (tangent!)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Spectrum?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29589" y="3140243"/>
            <a:ext cx="4895201" cy="6497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42269" y="2525515"/>
            <a:ext cx="218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Quality improvement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34078" y="2542310"/>
            <a:ext cx="103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57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Quality improvement vs. research (tangent!)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Spectrum?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29589" y="3140243"/>
            <a:ext cx="4895201" cy="6497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42269" y="2525515"/>
            <a:ext cx="218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Quality improvement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34078" y="2542310"/>
            <a:ext cx="103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842269" y="2911642"/>
            <a:ext cx="0" cy="12031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47939" y="3280429"/>
            <a:ext cx="2078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consent/No IRB?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50694" y="3280429"/>
            <a:ext cx="15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Consent + IRB?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52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88" t="21169" r="10915" b="1472"/>
          <a:stretch/>
        </p:blipFill>
        <p:spPr>
          <a:xfrm>
            <a:off x="156410" y="180474"/>
            <a:ext cx="8987590" cy="65211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87190" y="385011"/>
            <a:ext cx="3043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UCSF’s True North Pyramid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57182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Quality improvement vs. research (tangent!)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Spectrum?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29589" y="3140243"/>
            <a:ext cx="4895201" cy="6497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42269" y="2525515"/>
            <a:ext cx="218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Quality improvement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34078" y="2542310"/>
            <a:ext cx="103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842269" y="2911642"/>
            <a:ext cx="0" cy="12031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47939" y="3280429"/>
            <a:ext cx="2078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consent/No IRB?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50694" y="3280429"/>
            <a:ext cx="15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Consent + IRB?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93470" y="4315716"/>
            <a:ext cx="290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Where do you draw the line?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8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Quality improvement vs. research (tangent!)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Distinct but overlapping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61151" y="2911642"/>
            <a:ext cx="2478505" cy="239428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11021" y="2542310"/>
            <a:ext cx="218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Quality improvement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763030" y="2911642"/>
            <a:ext cx="2478505" cy="2394284"/>
          </a:xfrm>
          <a:prstGeom prst="ellipse">
            <a:avLst/>
          </a:prstGeom>
          <a:solidFill>
            <a:schemeClr val="accent6"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83787" y="2545957"/>
            <a:ext cx="103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8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Quality improvement vs. research (tangent!)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Distinct but overlapping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61151" y="2911642"/>
            <a:ext cx="2478505" cy="239428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11021" y="2542310"/>
            <a:ext cx="218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Quality improvement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763030" y="2911642"/>
            <a:ext cx="2478505" cy="2394284"/>
          </a:xfrm>
          <a:prstGeom prst="ellipse">
            <a:avLst/>
          </a:prstGeom>
          <a:solidFill>
            <a:schemeClr val="accent6"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83787" y="2545957"/>
            <a:ext cx="103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80203" y="3515281"/>
            <a:ext cx="2106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consent required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89367" y="3997659"/>
            <a:ext cx="1915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IRB approval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16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Quality improvement vs. research (tangent!)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Distinct but overlapping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61151" y="2911642"/>
            <a:ext cx="2478505" cy="239428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63030" y="2911642"/>
            <a:ext cx="2478505" cy="2394284"/>
          </a:xfrm>
          <a:prstGeom prst="ellipse">
            <a:avLst/>
          </a:prstGeom>
          <a:solidFill>
            <a:schemeClr val="accent6"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126832" y="4427621"/>
            <a:ext cx="12031" cy="1263316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89985" y="5691235"/>
            <a:ext cx="2885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Randomized Quality Improvement Trials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911021" y="2542310"/>
            <a:ext cx="218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Quality improvement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83787" y="2545957"/>
            <a:ext cx="103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80203" y="3515281"/>
            <a:ext cx="2106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consent required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89367" y="3997659"/>
            <a:ext cx="1915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IRB approval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5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Quality improvement vs. research (tangent!)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Isn’t all research designed to improve quality of healthcare and thereby improve health of patients?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4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5906" y="697832"/>
            <a:ext cx="177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Study completed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2"/>
            <a:endCxn id="7" idx="0"/>
          </p:cNvCxnSpPr>
          <p:nvPr/>
        </p:nvCxnSpPr>
        <p:spPr>
          <a:xfrm flipH="1">
            <a:off x="1831303" y="1067164"/>
            <a:ext cx="6" cy="1082842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22684" y="2150006"/>
            <a:ext cx="1617238" cy="92333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Publication and knowledge dissemination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46507" y="3181620"/>
            <a:ext cx="881704" cy="119112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39922" y="4372747"/>
            <a:ext cx="1715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Implementation at UCSF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831303" y="3181620"/>
            <a:ext cx="0" cy="183745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60009" y="5127362"/>
            <a:ext cx="1942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Implementation </a:t>
            </a:r>
            <a:r>
              <a:rPr lang="en-US" dirty="0" smtClean="0"/>
              <a:t>elsewhere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rot="16200000">
            <a:off x="-1133921" y="3577897"/>
            <a:ext cx="322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Secondary			Primary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5906" y="697832"/>
            <a:ext cx="177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Study completed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2"/>
            <a:endCxn id="7" idx="0"/>
          </p:cNvCxnSpPr>
          <p:nvPr/>
        </p:nvCxnSpPr>
        <p:spPr>
          <a:xfrm flipH="1">
            <a:off x="1831303" y="1067164"/>
            <a:ext cx="6" cy="1082842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22684" y="2150006"/>
            <a:ext cx="1617238" cy="92333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Publication and knowledge dissemination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46507" y="3181620"/>
            <a:ext cx="881704" cy="119112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39922" y="4372747"/>
            <a:ext cx="1715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Implementation at UCSF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831303" y="3181620"/>
            <a:ext cx="0" cy="183745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60009" y="5127362"/>
            <a:ext cx="1942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Implementation </a:t>
            </a:r>
            <a:r>
              <a:rPr lang="en-US" dirty="0" smtClean="0"/>
              <a:t>elsewhere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3407" y="5773693"/>
            <a:ext cx="3402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Research that is NOT quality improvement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133921" y="3577897"/>
            <a:ext cx="322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Secondary			Primary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2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5906" y="697832"/>
            <a:ext cx="177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Study completed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2"/>
            <a:endCxn id="7" idx="0"/>
          </p:cNvCxnSpPr>
          <p:nvPr/>
        </p:nvCxnSpPr>
        <p:spPr>
          <a:xfrm flipH="1">
            <a:off x="1831303" y="1067164"/>
            <a:ext cx="6" cy="1082842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22684" y="2150006"/>
            <a:ext cx="1617238" cy="92333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Publication and knowledge dissemination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46507" y="3181620"/>
            <a:ext cx="881704" cy="119112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39922" y="4372747"/>
            <a:ext cx="1715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Implementation at UCSF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831303" y="3181620"/>
            <a:ext cx="0" cy="183745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60009" y="5127362"/>
            <a:ext cx="1942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Implementation </a:t>
            </a:r>
            <a:r>
              <a:rPr lang="en-US" dirty="0" smtClean="0"/>
              <a:t>elsewhere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59417" y="697832"/>
            <a:ext cx="177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Study completed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3" idx="2"/>
            <a:endCxn id="25" idx="0"/>
          </p:cNvCxnSpPr>
          <p:nvPr/>
        </p:nvCxnSpPr>
        <p:spPr>
          <a:xfrm>
            <a:off x="5744820" y="1067164"/>
            <a:ext cx="7698" cy="1082842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64005" y="2150006"/>
            <a:ext cx="1777025" cy="646331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Implementation at UCSF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39042" y="2870895"/>
            <a:ext cx="2889" cy="121984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770635" y="4120629"/>
            <a:ext cx="16061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Publication and knowledge dissemination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3407" y="5773693"/>
            <a:ext cx="3402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Research that is NOT quality improvement</a:t>
            </a:r>
            <a:endParaRPr lang="en-US" sz="2800" dirty="0">
              <a:solidFill>
                <a:schemeClr val="accent5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645422" y="5072302"/>
            <a:ext cx="538142" cy="26994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183564" y="5127361"/>
            <a:ext cx="1942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Implementation </a:t>
            </a:r>
            <a:r>
              <a:rPr lang="en-US" dirty="0" smtClean="0"/>
              <a:t>elsewhere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147683" y="2849561"/>
            <a:ext cx="888266" cy="216951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6200000">
            <a:off x="-1133921" y="3577897"/>
            <a:ext cx="322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Secondary			Primary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22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5906" y="697832"/>
            <a:ext cx="177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Study completed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2"/>
            <a:endCxn id="7" idx="0"/>
          </p:cNvCxnSpPr>
          <p:nvPr/>
        </p:nvCxnSpPr>
        <p:spPr>
          <a:xfrm flipH="1">
            <a:off x="1831303" y="1067164"/>
            <a:ext cx="6" cy="1082842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22684" y="2150006"/>
            <a:ext cx="1617238" cy="92333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Publication and knowledge dissemination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46507" y="3181620"/>
            <a:ext cx="881704" cy="119112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39922" y="4372747"/>
            <a:ext cx="1715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Implementation at UCSF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831303" y="3181620"/>
            <a:ext cx="0" cy="183745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60009" y="5127362"/>
            <a:ext cx="1942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Implementation </a:t>
            </a:r>
            <a:r>
              <a:rPr lang="en-US" dirty="0" smtClean="0"/>
              <a:t>elsewhere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59417" y="697832"/>
            <a:ext cx="177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Study completed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3" idx="2"/>
            <a:endCxn id="25" idx="0"/>
          </p:cNvCxnSpPr>
          <p:nvPr/>
        </p:nvCxnSpPr>
        <p:spPr>
          <a:xfrm>
            <a:off x="5744820" y="1067164"/>
            <a:ext cx="7698" cy="1082842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64005" y="2150006"/>
            <a:ext cx="1777025" cy="646331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Implementation at UCSF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39042" y="2870895"/>
            <a:ext cx="2889" cy="121984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770635" y="4120629"/>
            <a:ext cx="16061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Publication and knowledge dissemination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645422" y="5072302"/>
            <a:ext cx="538142" cy="26994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183564" y="5127361"/>
            <a:ext cx="1942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Implementation </a:t>
            </a:r>
            <a:r>
              <a:rPr lang="en-US" dirty="0" smtClean="0"/>
              <a:t>elsewhere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147683" y="2849561"/>
            <a:ext cx="888266" cy="216951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3407" y="5773693"/>
            <a:ext cx="3402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Research that is NOT quality improvement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3086" y="5773692"/>
            <a:ext cx="3407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Quality improvement research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-1133921" y="3577897"/>
            <a:ext cx="322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Secondary			Primary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17023" y="1344163"/>
            <a:ext cx="1524007" cy="369332"/>
          </a:xfrm>
          <a:prstGeom prst="rect">
            <a:avLst/>
          </a:prstGeom>
          <a:solidFill>
            <a:schemeClr val="accent1">
              <a:alpha val="7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“Flip a switch”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9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5906" y="697832"/>
            <a:ext cx="177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Study completed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2"/>
            <a:endCxn id="7" idx="0"/>
          </p:cNvCxnSpPr>
          <p:nvPr/>
        </p:nvCxnSpPr>
        <p:spPr>
          <a:xfrm flipH="1">
            <a:off x="1831303" y="1067164"/>
            <a:ext cx="6" cy="1082842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22684" y="2150006"/>
            <a:ext cx="1617238" cy="92333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Publication and knowledge dissemination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46507" y="3181620"/>
            <a:ext cx="881704" cy="119112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39922" y="4372747"/>
            <a:ext cx="1715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Implementation at UCSF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831303" y="3181620"/>
            <a:ext cx="0" cy="183745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60009" y="5127362"/>
            <a:ext cx="1942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Implementation </a:t>
            </a:r>
            <a:r>
              <a:rPr lang="en-US" dirty="0" smtClean="0"/>
              <a:t>elsewhere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59417" y="697832"/>
            <a:ext cx="177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Study completed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3" idx="2"/>
            <a:endCxn id="25" idx="0"/>
          </p:cNvCxnSpPr>
          <p:nvPr/>
        </p:nvCxnSpPr>
        <p:spPr>
          <a:xfrm>
            <a:off x="5744820" y="1067164"/>
            <a:ext cx="7698" cy="1082842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64005" y="2150006"/>
            <a:ext cx="1777025" cy="646331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Implementation at UCSF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39042" y="2870895"/>
            <a:ext cx="2889" cy="121984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770635" y="4120629"/>
            <a:ext cx="16061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Publication and knowledge dissemination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645422" y="5072302"/>
            <a:ext cx="538142" cy="26994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183564" y="5127361"/>
            <a:ext cx="1942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Implementation </a:t>
            </a:r>
            <a:r>
              <a:rPr lang="en-US" dirty="0" smtClean="0"/>
              <a:t>elsewhere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147683" y="2849561"/>
            <a:ext cx="888266" cy="216951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3407" y="5773693"/>
            <a:ext cx="3402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Research that is NOT quality improvement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3086" y="5773692"/>
            <a:ext cx="3407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Quality improvement research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-1133921" y="3577897"/>
            <a:ext cx="322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Secondary			Primary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17023" y="1344163"/>
            <a:ext cx="1524007" cy="369332"/>
          </a:xfrm>
          <a:prstGeom prst="rect">
            <a:avLst/>
          </a:prstGeom>
          <a:solidFill>
            <a:schemeClr val="accent1">
              <a:alpha val="7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“Flip a switch”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90162" y="109230"/>
            <a:ext cx="18214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Randomization Ratio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1:1</a:t>
            </a:r>
          </a:p>
          <a:p>
            <a:pPr algn="ctr"/>
            <a:endParaRPr lang="en-US" dirty="0" smtClean="0">
              <a:solidFill>
                <a:srgbClr val="0070C0"/>
              </a:solidFill>
            </a:endParaRPr>
          </a:p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endParaRPr lang="en-US" dirty="0" smtClean="0">
              <a:solidFill>
                <a:srgbClr val="0070C0"/>
              </a:solidFill>
            </a:endParaRPr>
          </a:p>
          <a:p>
            <a:pPr algn="ctr"/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1:0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6985580" y="1067163"/>
            <a:ext cx="215529" cy="12294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2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88" t="21169" r="10915" b="1472"/>
          <a:stretch/>
        </p:blipFill>
        <p:spPr>
          <a:xfrm>
            <a:off x="156410" y="180474"/>
            <a:ext cx="8987590" cy="65211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87190" y="385011"/>
            <a:ext cx="3043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UCSF’s True North Pyramid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388769" y="2165684"/>
            <a:ext cx="2755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Learning Health System “Pillar”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435517" y="3092116"/>
            <a:ext cx="180472" cy="8662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1104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5906" y="697832"/>
            <a:ext cx="177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Study completed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2"/>
            <a:endCxn id="7" idx="0"/>
          </p:cNvCxnSpPr>
          <p:nvPr/>
        </p:nvCxnSpPr>
        <p:spPr>
          <a:xfrm flipH="1">
            <a:off x="1831303" y="1067164"/>
            <a:ext cx="6" cy="1082842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22684" y="2150006"/>
            <a:ext cx="1617238" cy="92333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Publication and knowledge dissemination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46507" y="3181620"/>
            <a:ext cx="881704" cy="119112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39922" y="4372747"/>
            <a:ext cx="1715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Implementation at UCSF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831303" y="3181620"/>
            <a:ext cx="0" cy="183745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60009" y="5127362"/>
            <a:ext cx="1942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Implementation </a:t>
            </a:r>
            <a:r>
              <a:rPr lang="en-US" dirty="0" smtClean="0"/>
              <a:t>elsewhere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111316" y="697832"/>
            <a:ext cx="1267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Evaluation?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3" idx="2"/>
            <a:endCxn id="25" idx="0"/>
          </p:cNvCxnSpPr>
          <p:nvPr/>
        </p:nvCxnSpPr>
        <p:spPr>
          <a:xfrm>
            <a:off x="5744820" y="1067164"/>
            <a:ext cx="7698" cy="1082842"/>
          </a:xfrm>
          <a:prstGeom prst="straightConnector1">
            <a:avLst/>
          </a:prstGeom>
          <a:ln w="444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64005" y="2150006"/>
            <a:ext cx="1777025" cy="646331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Implementation at UCSF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03407" y="5773693"/>
            <a:ext cx="3402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Research that is NOT quality improvement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52770" y="3073336"/>
            <a:ext cx="3407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Quality improvement that is not research…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1133921" y="3577897"/>
            <a:ext cx="322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Secondary			Primary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87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Quality improvement vs. research (tangent!)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Distinct but overlapping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61151" y="2911642"/>
            <a:ext cx="2478505" cy="239428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63030" y="2911642"/>
            <a:ext cx="2478505" cy="2394284"/>
          </a:xfrm>
          <a:prstGeom prst="ellipse">
            <a:avLst/>
          </a:prstGeom>
          <a:solidFill>
            <a:schemeClr val="accent6"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11021" y="2542310"/>
            <a:ext cx="218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Quality improvement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83787" y="2545957"/>
            <a:ext cx="103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80203" y="3515281"/>
            <a:ext cx="2106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consent required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89367" y="3997659"/>
            <a:ext cx="1915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IRB approval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14335" y="5053262"/>
            <a:ext cx="2571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Not everyone is on the same page with this concept…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68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8650" y="6311899"/>
            <a:ext cx="6786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www.slideshare.net/msschreiner/irb-challenges-qi-vs-research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447" t="8255" r="9041" b="4943"/>
          <a:stretch/>
        </p:blipFill>
        <p:spPr>
          <a:xfrm>
            <a:off x="171939" y="245456"/>
            <a:ext cx="8839711" cy="588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815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RQI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CTSI-supported embedded RCTs at UCSF</a:t>
            </a:r>
          </a:p>
          <a:p>
            <a:endParaRPr lang="en-US" dirty="0" smtClean="0"/>
          </a:p>
          <a:p>
            <a:r>
              <a:rPr lang="en-US" dirty="0" smtClean="0"/>
              <a:t>Calls for proposals</a:t>
            </a:r>
          </a:p>
          <a:p>
            <a:pPr lvl="1"/>
            <a:r>
              <a:rPr lang="en-US" dirty="0" smtClean="0"/>
              <a:t>Identify a health outcome measurable by APEX query</a:t>
            </a:r>
          </a:p>
          <a:p>
            <a:pPr lvl="1"/>
            <a:r>
              <a:rPr lang="en-US" dirty="0" smtClean="0"/>
              <a:t>Propose a scalable intervention to improve the outcome</a:t>
            </a:r>
          </a:p>
          <a:p>
            <a:pPr lvl="1"/>
            <a:r>
              <a:rPr lang="en-US" dirty="0" smtClean="0"/>
              <a:t>Design an RCT to evaluate impact</a:t>
            </a:r>
          </a:p>
          <a:p>
            <a:pPr lvl="1"/>
            <a:endParaRPr lang="en-US" dirty="0"/>
          </a:p>
          <a:p>
            <a:r>
              <a:rPr lang="en-US" dirty="0" smtClean="0"/>
              <a:t>CTSI supports investigator time + in-kind support</a:t>
            </a:r>
          </a:p>
          <a:p>
            <a:pPr lvl="1"/>
            <a:r>
              <a:rPr lang="en-US" dirty="0" smtClean="0"/>
              <a:t>APEX programming, study design, data work,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/>
              <a:t>2 supported in Year 1, 5 in Year </a:t>
            </a:r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0735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RQI Example #1: Hypoglycemia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Hypoglycemia events in the hospital</a:t>
            </a:r>
          </a:p>
          <a:p>
            <a:pPr lvl="1"/>
            <a:r>
              <a:rPr lang="en-US" dirty="0" smtClean="0"/>
              <a:t>Lead – Rob Rushakoff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Uncommon, but should be predictable and preventable</a:t>
            </a:r>
          </a:p>
          <a:p>
            <a:pPr lvl="1"/>
            <a:r>
              <a:rPr lang="en-US" dirty="0" smtClean="0"/>
              <a:t>Risk score exists</a:t>
            </a:r>
          </a:p>
          <a:p>
            <a:pPr lvl="1"/>
            <a:endParaRPr lang="en-US" dirty="0"/>
          </a:p>
          <a:p>
            <a:r>
              <a:rPr lang="en-US" dirty="0" smtClean="0"/>
              <a:t>Plan</a:t>
            </a:r>
          </a:p>
          <a:p>
            <a:pPr lvl="1"/>
            <a:r>
              <a:rPr lang="en-US" dirty="0" smtClean="0"/>
              <a:t>Implement risk score, alert clinicians with advice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5740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RQI Example #1: Hypoglycemia</a:t>
            </a:r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 rot="620907">
            <a:off x="1688058" y="2400408"/>
            <a:ext cx="2364227" cy="1320277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69437" y="2726839"/>
            <a:ext cx="1696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 hypoglycemia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47" y="2865337"/>
            <a:ext cx="1126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Inpatients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1191753" y="3050003"/>
            <a:ext cx="5528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10527" y="2989843"/>
            <a:ext cx="5528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663355" y="2726839"/>
            <a:ext cx="606477" cy="5078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76477" y="2723761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269832" y="2980754"/>
            <a:ext cx="324852" cy="908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594684" y="2598821"/>
            <a:ext cx="312821" cy="381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35782" y="2198798"/>
            <a:ext cx="2895397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Alert via </a:t>
            </a:r>
            <a:r>
              <a:rPr lang="en-US" dirty="0" err="1" smtClean="0"/>
              <a:t>Carelink</a:t>
            </a:r>
            <a:r>
              <a:rPr lang="en-US" dirty="0" smtClean="0"/>
              <a:t> to Clinical Team, with advice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608306" y="2980754"/>
            <a:ext cx="285575" cy="380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35782" y="3231096"/>
            <a:ext cx="115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Usual care</a:t>
            </a:r>
            <a:endParaRPr lang="en-US" dirty="0"/>
          </a:p>
        </p:txBody>
      </p:sp>
      <p:sp>
        <p:nvSpPr>
          <p:cNvPr id="15" name="Explosion 2 14"/>
          <p:cNvSpPr/>
          <p:nvPr/>
        </p:nvSpPr>
        <p:spPr>
          <a:xfrm rot="620907">
            <a:off x="375076" y="6299442"/>
            <a:ext cx="507147" cy="311000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06032" y="6270276"/>
            <a:ext cx="2158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predictive analytics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518894" y="6270276"/>
            <a:ext cx="2895397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= modification of workflow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755363" y="6138501"/>
            <a:ext cx="606477" cy="5078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868485" y="6135423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7361839" y="6207750"/>
            <a:ext cx="171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randomization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630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RQI Example #2: COPD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Standardizing COPD orders</a:t>
            </a:r>
          </a:p>
          <a:p>
            <a:pPr lvl="1"/>
            <a:r>
              <a:rPr lang="en-US" dirty="0" smtClean="0"/>
              <a:t>Lead – Ari Hoffman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Lots of standard COPD treatments that are not getting done at UCSF; and readmission rates are high</a:t>
            </a:r>
          </a:p>
          <a:p>
            <a:pPr lvl="1"/>
            <a:endParaRPr lang="en-US" dirty="0"/>
          </a:p>
          <a:p>
            <a:r>
              <a:rPr lang="en-US" dirty="0" smtClean="0"/>
              <a:t>Plan</a:t>
            </a:r>
          </a:p>
          <a:p>
            <a:pPr lvl="1"/>
            <a:r>
              <a:rPr lang="en-US" dirty="0" smtClean="0"/>
              <a:t>Develop standard orders (2 versions), and insert into admission order sets for persons at high risk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860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RQI Example #2: COPD orders</a:t>
            </a:r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 rot="620907">
            <a:off x="1688058" y="2400408"/>
            <a:ext cx="2364227" cy="1320277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69437" y="2726839"/>
            <a:ext cx="158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 COPD at discharge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47" y="2865337"/>
            <a:ext cx="1254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 patients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1319993" y="3050003"/>
            <a:ext cx="4245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10527" y="2989843"/>
            <a:ext cx="5528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663355" y="2726839"/>
            <a:ext cx="606477" cy="5078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76477" y="2723761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269832" y="2980754"/>
            <a:ext cx="324852" cy="908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594684" y="2598821"/>
            <a:ext cx="312821" cy="381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35782" y="2198798"/>
            <a:ext cx="2895397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Insert standard orders into admission orders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608306" y="2980754"/>
            <a:ext cx="285575" cy="380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35782" y="3231096"/>
            <a:ext cx="115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Usual care</a:t>
            </a:r>
            <a:endParaRPr lang="en-US" dirty="0"/>
          </a:p>
        </p:txBody>
      </p:sp>
      <p:sp>
        <p:nvSpPr>
          <p:cNvPr id="15" name="Explosion 2 14"/>
          <p:cNvSpPr/>
          <p:nvPr/>
        </p:nvSpPr>
        <p:spPr>
          <a:xfrm rot="620907">
            <a:off x="375076" y="6299442"/>
            <a:ext cx="507147" cy="311000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06032" y="6270276"/>
            <a:ext cx="2158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predictive analytics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18894" y="6270276"/>
            <a:ext cx="2895397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= modification of workflow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755363" y="6138501"/>
            <a:ext cx="606477" cy="5078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868485" y="6135423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7361839" y="6207750"/>
            <a:ext cx="171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randomization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0393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RQI Example #3: Healthy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Nomogram for expected weight loss in neonates</a:t>
            </a:r>
          </a:p>
          <a:p>
            <a:pPr lvl="1"/>
            <a:r>
              <a:rPr lang="en-US" dirty="0" smtClean="0"/>
              <a:t>Lead – Valerie Flaherman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Well babies are expected to lose weight in first weeks</a:t>
            </a:r>
          </a:p>
          <a:p>
            <a:pPr lvl="1"/>
            <a:r>
              <a:rPr lang="en-US" dirty="0" smtClean="0"/>
              <a:t>But losing too much weight is dangerous</a:t>
            </a:r>
          </a:p>
          <a:p>
            <a:pPr lvl="1"/>
            <a:r>
              <a:rPr lang="en-US" dirty="0" smtClean="0"/>
              <a:t>Nomogram and web tool exists</a:t>
            </a:r>
          </a:p>
          <a:p>
            <a:pPr lvl="1"/>
            <a:endParaRPr lang="en-US" dirty="0"/>
          </a:p>
          <a:p>
            <a:r>
              <a:rPr lang="en-US" dirty="0" smtClean="0"/>
              <a:t>Plan</a:t>
            </a:r>
          </a:p>
          <a:p>
            <a:pPr lvl="1"/>
            <a:r>
              <a:rPr lang="en-US" dirty="0" err="1" smtClean="0"/>
              <a:t>Autopopulate</a:t>
            </a:r>
            <a:r>
              <a:rPr lang="en-US" dirty="0" smtClean="0"/>
              <a:t> web-based nomogram and show to clinicians as guide to supplementation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468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RQI Example #3: Healthy Start</a:t>
            </a:r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 rot="620907">
            <a:off x="3011526" y="1931179"/>
            <a:ext cx="2364227" cy="1320277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44777" y="2293706"/>
            <a:ext cx="158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 weight loss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47" y="2865336"/>
            <a:ext cx="141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Well-baby nursery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1319993" y="3050003"/>
            <a:ext cx="4245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12953" y="2579954"/>
            <a:ext cx="5528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786482" y="2796088"/>
            <a:ext cx="606477" cy="5078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99604" y="279301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406306" y="3040914"/>
            <a:ext cx="324852" cy="908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731158" y="2658981"/>
            <a:ext cx="312821" cy="381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65781" y="2395288"/>
            <a:ext cx="2280777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Display nomogram + guidance on feeding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744780" y="3040914"/>
            <a:ext cx="285575" cy="380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72256" y="3291256"/>
            <a:ext cx="115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Usual care</a:t>
            </a:r>
            <a:endParaRPr lang="en-US" dirty="0"/>
          </a:p>
        </p:txBody>
      </p:sp>
      <p:sp>
        <p:nvSpPr>
          <p:cNvPr id="15" name="Explosion 2 14"/>
          <p:cNvSpPr/>
          <p:nvPr/>
        </p:nvSpPr>
        <p:spPr>
          <a:xfrm rot="620907">
            <a:off x="375076" y="6299442"/>
            <a:ext cx="507147" cy="311000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06032" y="6270276"/>
            <a:ext cx="2158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predictive analytics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18894" y="6270276"/>
            <a:ext cx="2895397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= modification of workflow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755363" y="6138501"/>
            <a:ext cx="606477" cy="5078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868485" y="6135423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7361839" y="6207750"/>
            <a:ext cx="171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randomization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329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a Learning Healthcare System?</a:t>
            </a:r>
          </a:p>
          <a:p>
            <a:endParaRPr lang="en-US" dirty="0" smtClean="0"/>
          </a:p>
          <a:p>
            <a:r>
              <a:rPr lang="en-US" dirty="0" smtClean="0"/>
              <a:t>“Embedded” randomized controlled trials</a:t>
            </a:r>
          </a:p>
          <a:p>
            <a:pPr lvl="1"/>
            <a:r>
              <a:rPr lang="en-US" dirty="0" smtClean="0"/>
              <a:t>Definitions</a:t>
            </a:r>
          </a:p>
          <a:p>
            <a:pPr lvl="1"/>
            <a:r>
              <a:rPr lang="en-US" dirty="0" smtClean="0"/>
              <a:t>Ethics</a:t>
            </a:r>
          </a:p>
          <a:p>
            <a:pPr lvl="1"/>
            <a:r>
              <a:rPr lang="en-US" dirty="0" smtClean="0"/>
              <a:t>Design</a:t>
            </a:r>
          </a:p>
          <a:p>
            <a:pPr lvl="1"/>
            <a:r>
              <a:rPr lang="en-US" dirty="0"/>
              <a:t>Pitfalls</a:t>
            </a:r>
          </a:p>
          <a:p>
            <a:pPr lvl="1"/>
            <a:r>
              <a:rPr lang="en-US" dirty="0" smtClean="0"/>
              <a:t>Oversight and implementation decision-making</a:t>
            </a:r>
          </a:p>
          <a:p>
            <a:endParaRPr lang="en-US" dirty="0"/>
          </a:p>
          <a:p>
            <a:r>
              <a:rPr lang="en-US" dirty="0" smtClean="0"/>
              <a:t>Future opportunities at UCSF and beyond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0444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255" t="15384" r="5416" b="4396"/>
          <a:stretch/>
        </p:blipFill>
        <p:spPr>
          <a:xfrm>
            <a:off x="-1" y="1584256"/>
            <a:ext cx="9101381" cy="511426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216264"/>
            <a:ext cx="7886700" cy="1325563"/>
          </a:xfrm>
        </p:spPr>
        <p:txBody>
          <a:bodyPr/>
          <a:lstStyle/>
          <a:p>
            <a:r>
              <a:rPr lang="en-US" dirty="0" smtClean="0"/>
              <a:t>RQI Example #3: Healthy </a:t>
            </a:r>
            <a:r>
              <a:rPr lang="en-US" dirty="0" smtClean="0"/>
              <a:t>Start</a:t>
            </a:r>
            <a:br>
              <a:rPr lang="en-US" dirty="0" smtClean="0"/>
            </a:br>
            <a:r>
              <a:rPr lang="en-US" sz="2800" dirty="0" smtClean="0"/>
              <a:t>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805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RQI Example #4: PICU </a:t>
            </a:r>
            <a:r>
              <a:rPr lang="en-US" dirty="0" err="1" smtClean="0"/>
              <a:t>extubation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Guiding </a:t>
            </a:r>
            <a:r>
              <a:rPr lang="en-US" dirty="0" err="1" smtClean="0"/>
              <a:t>extubation</a:t>
            </a:r>
            <a:r>
              <a:rPr lang="en-US" dirty="0" smtClean="0"/>
              <a:t> in PICU with prediction models</a:t>
            </a:r>
          </a:p>
          <a:p>
            <a:pPr lvl="1"/>
            <a:r>
              <a:rPr lang="en-US" dirty="0" smtClean="0"/>
              <a:t>Lead – Deborah Franzon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Background</a:t>
            </a:r>
          </a:p>
          <a:p>
            <a:pPr lvl="1"/>
            <a:r>
              <a:rPr lang="en-US" dirty="0" err="1" smtClean="0"/>
              <a:t>Extubation</a:t>
            </a:r>
            <a:r>
              <a:rPr lang="en-US" dirty="0" smtClean="0"/>
              <a:t> in PICU is high stakes event</a:t>
            </a:r>
          </a:p>
          <a:p>
            <a:pPr lvl="2"/>
            <a:r>
              <a:rPr lang="en-US" dirty="0" smtClean="0"/>
              <a:t>Get off vent as soon as possible; avoid re-intubation events</a:t>
            </a:r>
          </a:p>
          <a:p>
            <a:pPr lvl="1"/>
            <a:r>
              <a:rPr lang="en-US" dirty="0" smtClean="0"/>
              <a:t>Tons of data in the ICU </a:t>
            </a:r>
            <a:r>
              <a:rPr lang="en-US" dirty="0" smtClean="0">
                <a:sym typeface="Wingdings" panose="05000000000000000000" pitchFamily="2" charset="2"/>
              </a:rPr>
              <a:t> predict success?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Plan</a:t>
            </a:r>
          </a:p>
          <a:p>
            <a:pPr lvl="1"/>
            <a:r>
              <a:rPr lang="en-US" dirty="0" smtClean="0"/>
              <a:t>Predict </a:t>
            </a:r>
            <a:r>
              <a:rPr lang="en-US" dirty="0" err="1" smtClean="0"/>
              <a:t>extubation</a:t>
            </a:r>
            <a:r>
              <a:rPr lang="en-US" dirty="0" smtClean="0"/>
              <a:t> attempts; and predict </a:t>
            </a:r>
            <a:r>
              <a:rPr lang="en-US" dirty="0" err="1" smtClean="0"/>
              <a:t>extubation</a:t>
            </a:r>
            <a:r>
              <a:rPr lang="en-US" dirty="0" smtClean="0"/>
              <a:t> success</a:t>
            </a:r>
          </a:p>
          <a:p>
            <a:pPr lvl="1"/>
            <a:r>
              <a:rPr lang="en-US" dirty="0" smtClean="0"/>
              <a:t>Show results to clinicians (or not)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2083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RQI Example #4: PICU </a:t>
            </a:r>
            <a:r>
              <a:rPr lang="en-US" dirty="0" err="1" smtClean="0"/>
              <a:t>extubation</a:t>
            </a:r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 rot="620907">
            <a:off x="3011526" y="1931179"/>
            <a:ext cx="2364227" cy="1320277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44777" y="2293706"/>
            <a:ext cx="158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 </a:t>
            </a:r>
            <a:r>
              <a:rPr lang="en-US" dirty="0" err="1" smtClean="0"/>
              <a:t>extubation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47" y="2865336"/>
            <a:ext cx="141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Intubated patients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1319993" y="3050003"/>
            <a:ext cx="4245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12953" y="2579954"/>
            <a:ext cx="5528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786482" y="2796088"/>
            <a:ext cx="606477" cy="5078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99604" y="279301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406306" y="3040914"/>
            <a:ext cx="324852" cy="908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731158" y="2658981"/>
            <a:ext cx="312821" cy="381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65781" y="2395288"/>
            <a:ext cx="2007409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Display predictions, red/orange/green coding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744780" y="3040914"/>
            <a:ext cx="285575" cy="380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72256" y="3291256"/>
            <a:ext cx="115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Usual care</a:t>
            </a:r>
            <a:endParaRPr lang="en-US" dirty="0"/>
          </a:p>
        </p:txBody>
      </p:sp>
      <p:sp>
        <p:nvSpPr>
          <p:cNvPr id="15" name="Explosion 2 14"/>
          <p:cNvSpPr/>
          <p:nvPr/>
        </p:nvSpPr>
        <p:spPr>
          <a:xfrm rot="620907">
            <a:off x="375076" y="6299442"/>
            <a:ext cx="507147" cy="311000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06032" y="6270276"/>
            <a:ext cx="2158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predictive analytics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18894" y="6270276"/>
            <a:ext cx="2895397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= modification of workflow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755363" y="6138501"/>
            <a:ext cx="606477" cy="5078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868485" y="6135423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7361839" y="6207750"/>
            <a:ext cx="171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randomization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1185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Anyone notice the structural difference between first 2 and second 2?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419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xplosion 2 26"/>
          <p:cNvSpPr/>
          <p:nvPr/>
        </p:nvSpPr>
        <p:spPr>
          <a:xfrm rot="620907">
            <a:off x="3011526" y="5174120"/>
            <a:ext cx="2364227" cy="1320277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44777" y="5430323"/>
            <a:ext cx="158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 </a:t>
            </a:r>
            <a:r>
              <a:rPr lang="en-US" dirty="0" err="1" smtClean="0"/>
              <a:t>extubation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47" y="6001953"/>
            <a:ext cx="141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Intubated patients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>
            <a:off x="1319993" y="6186620"/>
            <a:ext cx="4245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512953" y="5716571"/>
            <a:ext cx="5528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786482" y="5932705"/>
            <a:ext cx="606477" cy="5078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99604" y="5929627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406306" y="6177531"/>
            <a:ext cx="324852" cy="908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731158" y="5795598"/>
            <a:ext cx="312821" cy="381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65781" y="5531905"/>
            <a:ext cx="2007409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Display predictions, red/orange/green coding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744780" y="6177531"/>
            <a:ext cx="285575" cy="380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72256" y="6427873"/>
            <a:ext cx="115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Usual care</a:t>
            </a:r>
            <a:endParaRPr lang="en-US" dirty="0"/>
          </a:p>
        </p:txBody>
      </p:sp>
      <p:sp>
        <p:nvSpPr>
          <p:cNvPr id="15" name="Explosion 2 14"/>
          <p:cNvSpPr/>
          <p:nvPr/>
        </p:nvSpPr>
        <p:spPr>
          <a:xfrm rot="620907">
            <a:off x="3011526" y="3589861"/>
            <a:ext cx="2364227" cy="1320277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44777" y="3952388"/>
            <a:ext cx="158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 weight loss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547" y="4524018"/>
            <a:ext cx="141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Well-baby nursery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>
          <a:xfrm>
            <a:off x="1319993" y="4708685"/>
            <a:ext cx="4245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512953" y="4238636"/>
            <a:ext cx="5528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786482" y="4454770"/>
            <a:ext cx="606477" cy="5078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899604" y="4451692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406306" y="4699596"/>
            <a:ext cx="324852" cy="908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731158" y="4317663"/>
            <a:ext cx="312821" cy="381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744780" y="4699596"/>
            <a:ext cx="285575" cy="380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72256" y="4949938"/>
            <a:ext cx="115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Usual care</a:t>
            </a:r>
            <a:endParaRPr lang="en-US" dirty="0"/>
          </a:p>
        </p:txBody>
      </p:sp>
      <p:sp>
        <p:nvSpPr>
          <p:cNvPr id="28" name="Explosion 2 27"/>
          <p:cNvSpPr/>
          <p:nvPr/>
        </p:nvSpPr>
        <p:spPr>
          <a:xfrm rot="620907">
            <a:off x="1688058" y="2400408"/>
            <a:ext cx="2364227" cy="1320277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069437" y="2726839"/>
            <a:ext cx="158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 COPD at discharge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5547" y="2865337"/>
            <a:ext cx="1254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 patients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30" idx="3"/>
          </p:cNvCxnSpPr>
          <p:nvPr/>
        </p:nvCxnSpPr>
        <p:spPr>
          <a:xfrm>
            <a:off x="1319993" y="3050003"/>
            <a:ext cx="4245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110527" y="2989843"/>
            <a:ext cx="5528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663355" y="2726839"/>
            <a:ext cx="606477" cy="5078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776477" y="2723761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269832" y="2980754"/>
            <a:ext cx="324852" cy="908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594684" y="2598821"/>
            <a:ext cx="312821" cy="381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935782" y="2198798"/>
            <a:ext cx="2895397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Insert standard orders into admission orders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608306" y="2980754"/>
            <a:ext cx="285575" cy="380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935782" y="3231096"/>
            <a:ext cx="115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Usual care</a:t>
            </a:r>
            <a:endParaRPr lang="en-US" dirty="0"/>
          </a:p>
        </p:txBody>
      </p:sp>
      <p:sp>
        <p:nvSpPr>
          <p:cNvPr id="40" name="Explosion 2 39"/>
          <p:cNvSpPr/>
          <p:nvPr/>
        </p:nvSpPr>
        <p:spPr>
          <a:xfrm rot="620907">
            <a:off x="1702229" y="649573"/>
            <a:ext cx="2364227" cy="1320277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083608" y="976004"/>
            <a:ext cx="1696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 hypoglycemia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9718" y="1114502"/>
            <a:ext cx="1126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Inpatients</a:t>
            </a:r>
            <a:endParaRPr lang="en-US" dirty="0"/>
          </a:p>
        </p:txBody>
      </p:sp>
      <p:cxnSp>
        <p:nvCxnSpPr>
          <p:cNvPr id="43" name="Straight Arrow Connector 42"/>
          <p:cNvCxnSpPr>
            <a:stCxn id="42" idx="3"/>
          </p:cNvCxnSpPr>
          <p:nvPr/>
        </p:nvCxnSpPr>
        <p:spPr>
          <a:xfrm>
            <a:off x="1205924" y="1299168"/>
            <a:ext cx="5528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124698" y="1239008"/>
            <a:ext cx="5528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4677526" y="976004"/>
            <a:ext cx="606477" cy="5078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790648" y="972926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5284003" y="1229919"/>
            <a:ext cx="324852" cy="908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5608855" y="847986"/>
            <a:ext cx="312821" cy="381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949953" y="447963"/>
            <a:ext cx="2895397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Alert via </a:t>
            </a:r>
            <a:r>
              <a:rPr lang="en-US" dirty="0" err="1" smtClean="0"/>
              <a:t>Carelink</a:t>
            </a:r>
            <a:r>
              <a:rPr lang="en-US" dirty="0" smtClean="0"/>
              <a:t> to Clinical Team, with advice</a:t>
            </a:r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5622477" y="1229919"/>
            <a:ext cx="285575" cy="380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949953" y="1480261"/>
            <a:ext cx="115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Usual care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065781" y="3915749"/>
            <a:ext cx="2280777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Display nomogram + guidance on feeding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5398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RCT design </a:t>
            </a:r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Predictive analytics PRIOR to randomization, guides which patients to enroll</a:t>
            </a:r>
          </a:p>
          <a:p>
            <a:endParaRPr lang="en-US" dirty="0"/>
          </a:p>
          <a:p>
            <a:r>
              <a:rPr lang="en-US" dirty="0" smtClean="0"/>
              <a:t>Predictive analytics AFTER randomization, guides modified workflow in intervention arm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5576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07006" cy="1325563"/>
          </a:xfrm>
        </p:spPr>
        <p:txBody>
          <a:bodyPr/>
          <a:lstStyle/>
          <a:p>
            <a:r>
              <a:rPr lang="en-US" dirty="0" smtClean="0"/>
              <a:t>Clinical Decision Support (tangent)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“Clinical </a:t>
            </a:r>
            <a:r>
              <a:rPr lang="en-US" dirty="0"/>
              <a:t>decision support (CDS) provides clinicians, staff, patients or other individuals with knowledge and person-specific information, intelligently filtered or presented at appropriate times, to enhance health and health care</a:t>
            </a:r>
            <a:r>
              <a:rPr lang="en-US" dirty="0" smtClean="0"/>
              <a:t>.”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35935" y="6315740"/>
            <a:ext cx="6145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www.healthit.gov/topic/safety/clinical-decision-support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576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07006" cy="1325563"/>
          </a:xfrm>
        </p:spPr>
        <p:txBody>
          <a:bodyPr/>
          <a:lstStyle/>
          <a:p>
            <a:r>
              <a:rPr lang="en-US" dirty="0" smtClean="0"/>
              <a:t>Clinical Decision Support (tangent)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“Clinical </a:t>
            </a:r>
            <a:r>
              <a:rPr lang="en-US" dirty="0"/>
              <a:t>decision support (CDS) provides clinicians, staff, patients or other individuals with </a:t>
            </a:r>
            <a:r>
              <a:rPr lang="en-US" dirty="0">
                <a:solidFill>
                  <a:schemeClr val="accent2"/>
                </a:solidFill>
              </a:rPr>
              <a:t>knowledge and person-specific information</a:t>
            </a:r>
            <a:r>
              <a:rPr lang="en-US" dirty="0"/>
              <a:t>, intelligently filtered or </a:t>
            </a:r>
            <a:r>
              <a:rPr lang="en-US" dirty="0">
                <a:solidFill>
                  <a:srgbClr val="00B050"/>
                </a:solidFill>
              </a:rPr>
              <a:t>presented at appropriate times</a:t>
            </a:r>
            <a:r>
              <a:rPr lang="en-US" dirty="0"/>
              <a:t>, to enhance health and health care</a:t>
            </a:r>
            <a:r>
              <a:rPr lang="en-US" dirty="0" smtClean="0"/>
              <a:t>.”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35935" y="6315740"/>
            <a:ext cx="6145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www.healthit.gov/topic/safety/clinical-decision-support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Explosion 2 4"/>
          <p:cNvSpPr/>
          <p:nvPr/>
        </p:nvSpPr>
        <p:spPr>
          <a:xfrm rot="620907">
            <a:off x="821640" y="4374948"/>
            <a:ext cx="507147" cy="311000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52596" y="4345782"/>
            <a:ext cx="2158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predictive analytics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818167" y="3051544"/>
            <a:ext cx="350875" cy="116958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66759" y="3360866"/>
            <a:ext cx="202683" cy="154074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61368" y="5027819"/>
            <a:ext cx="2895397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= modification of workflow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397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RCT design options for testing Clinical Decision Support (CDS)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RCT to examine the impact of [workflow modification] vs. usual care on [health outcome] in patients with [X] identified as being likely to benefit according to predictive analytics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RCT to examine the impact of predictive-analytics-guided [workflow modification] vs. usual care on [health outcome] among patients with [X]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9207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Predictive analytics introduce an element of unpredictability!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97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a Learning Healthcare 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vision from the National Academy of Medicine</a:t>
            </a:r>
          </a:p>
          <a:p>
            <a:endParaRPr lang="en-US" dirty="0"/>
          </a:p>
          <a:p>
            <a:pPr lvl="1"/>
            <a:r>
              <a:rPr lang="en-US" dirty="0" smtClean="0"/>
              <a:t>All spurred by the advent of electronic health records?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2035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Pitfalls of RCT design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35961"/>
            <a:ext cx="7886700" cy="3041001"/>
          </a:xfrm>
        </p:spPr>
        <p:txBody>
          <a:bodyPr/>
          <a:lstStyle/>
          <a:p>
            <a:r>
              <a:rPr lang="en-US" dirty="0" smtClean="0"/>
              <a:t>Retrospective analyses showed low but important numbers of hypoglycemia events in prior years</a:t>
            </a:r>
          </a:p>
        </p:txBody>
      </p:sp>
      <p:sp>
        <p:nvSpPr>
          <p:cNvPr id="15" name="Explosion 2 14"/>
          <p:cNvSpPr/>
          <p:nvPr/>
        </p:nvSpPr>
        <p:spPr>
          <a:xfrm rot="620907">
            <a:off x="1702229" y="1638402"/>
            <a:ext cx="2364227" cy="1320277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83608" y="1964833"/>
            <a:ext cx="1696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 hypoglycemia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9718" y="2103331"/>
            <a:ext cx="1126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Inpatients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>
          <a:xfrm>
            <a:off x="1205924" y="2287997"/>
            <a:ext cx="5528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124698" y="2227837"/>
            <a:ext cx="5528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677526" y="1964833"/>
            <a:ext cx="606477" cy="5078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790648" y="1961755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284003" y="2218748"/>
            <a:ext cx="324852" cy="908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608855" y="1836815"/>
            <a:ext cx="312821" cy="381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49953" y="1436792"/>
            <a:ext cx="2895397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Alert via </a:t>
            </a:r>
            <a:r>
              <a:rPr lang="en-US" dirty="0" err="1" smtClean="0"/>
              <a:t>Carelink</a:t>
            </a:r>
            <a:r>
              <a:rPr lang="en-US" dirty="0" smtClean="0"/>
              <a:t> to Clinical Team, with advice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622477" y="2218748"/>
            <a:ext cx="285575" cy="380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49953" y="2469090"/>
            <a:ext cx="115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Usual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3238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Pitfalls of </a:t>
            </a:r>
            <a:r>
              <a:rPr lang="en-US" dirty="0"/>
              <a:t>RCT design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35961"/>
            <a:ext cx="7886700" cy="3041001"/>
          </a:xfrm>
        </p:spPr>
        <p:txBody>
          <a:bodyPr/>
          <a:lstStyle/>
          <a:p>
            <a:r>
              <a:rPr lang="en-US" dirty="0"/>
              <a:t>Retrospective </a:t>
            </a:r>
            <a:r>
              <a:rPr lang="en-US" dirty="0" smtClean="0"/>
              <a:t>analyses showed low but important numbers of hypoglycemia events in prior years</a:t>
            </a:r>
          </a:p>
          <a:p>
            <a:r>
              <a:rPr lang="en-US" dirty="0" smtClean="0"/>
              <a:t>RCT launched</a:t>
            </a:r>
          </a:p>
          <a:p>
            <a:r>
              <a:rPr lang="en-US" dirty="0" smtClean="0"/>
              <a:t>6 months into trial:</a:t>
            </a:r>
          </a:p>
          <a:p>
            <a:pPr lvl="1"/>
            <a:r>
              <a:rPr lang="en-US" dirty="0" smtClean="0"/>
              <a:t>Rates of events were NEAR ZERO in both arms</a:t>
            </a:r>
          </a:p>
        </p:txBody>
      </p:sp>
      <p:sp>
        <p:nvSpPr>
          <p:cNvPr id="15" name="Explosion 2 14"/>
          <p:cNvSpPr/>
          <p:nvPr/>
        </p:nvSpPr>
        <p:spPr>
          <a:xfrm rot="620907">
            <a:off x="1702229" y="1638402"/>
            <a:ext cx="2364227" cy="1320277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83608" y="1964833"/>
            <a:ext cx="1696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 hypoglycemia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9718" y="2103331"/>
            <a:ext cx="1126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Inpatients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>
          <a:xfrm>
            <a:off x="1205924" y="2287997"/>
            <a:ext cx="5528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124698" y="2227837"/>
            <a:ext cx="5528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677526" y="1964833"/>
            <a:ext cx="606477" cy="5078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790648" y="1961755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284003" y="2218748"/>
            <a:ext cx="324852" cy="908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608855" y="1836815"/>
            <a:ext cx="312821" cy="381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49953" y="1436792"/>
            <a:ext cx="2895397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Alert via </a:t>
            </a:r>
            <a:r>
              <a:rPr lang="en-US" dirty="0" err="1" smtClean="0"/>
              <a:t>Carelink</a:t>
            </a:r>
            <a:r>
              <a:rPr lang="en-US" dirty="0" smtClean="0"/>
              <a:t> to Clinical Team, with advice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622477" y="2218748"/>
            <a:ext cx="285575" cy="380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49953" y="2469090"/>
            <a:ext cx="115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Usual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490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Pitfalls of </a:t>
            </a:r>
            <a:r>
              <a:rPr lang="en-US" dirty="0"/>
              <a:t>RCT design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35961"/>
            <a:ext cx="7886700" cy="3041001"/>
          </a:xfrm>
        </p:spPr>
        <p:txBody>
          <a:bodyPr/>
          <a:lstStyle/>
          <a:p>
            <a:r>
              <a:rPr lang="en-US" dirty="0"/>
              <a:t>Retrospective </a:t>
            </a:r>
            <a:r>
              <a:rPr lang="en-US" dirty="0" smtClean="0"/>
              <a:t>analyses showed low but important numbers of hypoglycemia events in prior years</a:t>
            </a:r>
          </a:p>
          <a:p>
            <a:r>
              <a:rPr lang="en-US" dirty="0" smtClean="0"/>
              <a:t>RCT launched</a:t>
            </a:r>
          </a:p>
          <a:p>
            <a:r>
              <a:rPr lang="en-US" dirty="0" smtClean="0"/>
              <a:t>6 months into trial:</a:t>
            </a:r>
          </a:p>
          <a:p>
            <a:pPr lvl="1"/>
            <a:r>
              <a:rPr lang="en-US" dirty="0" smtClean="0"/>
              <a:t>Rates of events were NEAR ZERO in both arms</a:t>
            </a:r>
          </a:p>
        </p:txBody>
      </p:sp>
      <p:sp>
        <p:nvSpPr>
          <p:cNvPr id="15" name="Explosion 2 14"/>
          <p:cNvSpPr/>
          <p:nvPr/>
        </p:nvSpPr>
        <p:spPr>
          <a:xfrm rot="620907">
            <a:off x="1702229" y="1638402"/>
            <a:ext cx="2364227" cy="1320277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83608" y="1964833"/>
            <a:ext cx="1696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 hypoglycemia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9718" y="2103331"/>
            <a:ext cx="1126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Inpatients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>
          <a:xfrm>
            <a:off x="1205924" y="2287997"/>
            <a:ext cx="5528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124698" y="2227837"/>
            <a:ext cx="5528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677526" y="1964833"/>
            <a:ext cx="606477" cy="5078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790648" y="1961755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284003" y="2218748"/>
            <a:ext cx="324852" cy="908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608855" y="1836815"/>
            <a:ext cx="312821" cy="381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49953" y="1436792"/>
            <a:ext cx="2895397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Alert via </a:t>
            </a:r>
            <a:r>
              <a:rPr lang="en-US" dirty="0" err="1" smtClean="0"/>
              <a:t>Carelink</a:t>
            </a:r>
            <a:r>
              <a:rPr lang="en-US" dirty="0" smtClean="0"/>
              <a:t> to Clinical Team, with advice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622477" y="2218748"/>
            <a:ext cx="285575" cy="380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49953" y="2469090"/>
            <a:ext cx="115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Usual care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217" y="5530631"/>
            <a:ext cx="8414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 Events still occurring at UCSF were essentially NOT PREDICTABLE by standard methods.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 Trial was stopped and CDS </a:t>
            </a:r>
            <a:r>
              <a:rPr lang="en-US" dirty="0" err="1" smtClean="0">
                <a:solidFill>
                  <a:srgbClr val="FF0000"/>
                </a:solidFill>
              </a:rPr>
              <a:t>abandonded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 Randomization ratio 1:1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0:1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708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Pitfalls of </a:t>
            </a:r>
            <a:r>
              <a:rPr lang="en-US" dirty="0"/>
              <a:t>RCT design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35961"/>
            <a:ext cx="7886700" cy="3041001"/>
          </a:xfrm>
        </p:spPr>
        <p:txBody>
          <a:bodyPr/>
          <a:lstStyle/>
          <a:p>
            <a:r>
              <a:rPr lang="en-US" dirty="0" smtClean="0"/>
              <a:t>Lessons learned:</a:t>
            </a:r>
          </a:p>
          <a:p>
            <a:pPr lvl="1"/>
            <a:r>
              <a:rPr lang="en-US" dirty="0" smtClean="0"/>
              <a:t>Real-time prediction different than prediction using stored data (Chronicles data vs. Clarity data)</a:t>
            </a:r>
          </a:p>
          <a:p>
            <a:pPr lvl="1"/>
            <a:r>
              <a:rPr lang="en-US" dirty="0" smtClean="0"/>
              <a:t>Run prediction algorithm prospectively, in the background without modifying workflow, before launching RCT</a:t>
            </a:r>
          </a:p>
          <a:p>
            <a:pPr lvl="2"/>
            <a:r>
              <a:rPr lang="en-US" dirty="0" smtClean="0"/>
              <a:t>Prospective validation of predictive analytics</a:t>
            </a:r>
          </a:p>
          <a:p>
            <a:pPr lvl="2"/>
            <a:r>
              <a:rPr lang="en-US" dirty="0" smtClean="0"/>
              <a:t>Evaluate potential impact before modifying workflow</a:t>
            </a:r>
          </a:p>
        </p:txBody>
      </p:sp>
      <p:sp>
        <p:nvSpPr>
          <p:cNvPr id="15" name="Explosion 2 14"/>
          <p:cNvSpPr/>
          <p:nvPr/>
        </p:nvSpPr>
        <p:spPr>
          <a:xfrm rot="620907">
            <a:off x="1702229" y="1638402"/>
            <a:ext cx="2364227" cy="1320277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83608" y="1964833"/>
            <a:ext cx="1696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 hypoglycemia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9718" y="2103331"/>
            <a:ext cx="1126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Inpatients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>
          <a:xfrm>
            <a:off x="1205924" y="2287997"/>
            <a:ext cx="5528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124698" y="2227837"/>
            <a:ext cx="5528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677526" y="1964833"/>
            <a:ext cx="606477" cy="5078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790648" y="1961755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284003" y="2218748"/>
            <a:ext cx="324852" cy="908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608855" y="1836815"/>
            <a:ext cx="312821" cy="381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49953" y="1436792"/>
            <a:ext cx="2895397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Alert via </a:t>
            </a:r>
            <a:r>
              <a:rPr lang="en-US" dirty="0" err="1" smtClean="0"/>
              <a:t>Carelink</a:t>
            </a:r>
            <a:r>
              <a:rPr lang="en-US" dirty="0" smtClean="0"/>
              <a:t> to Clinical Team, with advice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622477" y="2218748"/>
            <a:ext cx="285575" cy="380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49953" y="2469090"/>
            <a:ext cx="115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Usual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9118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Pitfalls of RCT design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35961"/>
            <a:ext cx="7886700" cy="3041001"/>
          </a:xfrm>
        </p:spPr>
        <p:txBody>
          <a:bodyPr/>
          <a:lstStyle/>
          <a:p>
            <a:r>
              <a:rPr lang="en-US" dirty="0" smtClean="0"/>
              <a:t>What primary outcome?</a:t>
            </a:r>
          </a:p>
          <a:p>
            <a:pPr lvl="1"/>
            <a:r>
              <a:rPr lang="en-US" dirty="0" smtClean="0"/>
              <a:t>Exclusive breastfeeding = 74.4% overall</a:t>
            </a:r>
          </a:p>
          <a:p>
            <a:pPr lvl="1"/>
            <a:r>
              <a:rPr lang="en-US" dirty="0" smtClean="0"/>
              <a:t>Readmissions = 5% overall</a:t>
            </a:r>
          </a:p>
        </p:txBody>
      </p:sp>
      <p:sp>
        <p:nvSpPr>
          <p:cNvPr id="28" name="Explosion 2 27"/>
          <p:cNvSpPr/>
          <p:nvPr/>
        </p:nvSpPr>
        <p:spPr>
          <a:xfrm rot="620907">
            <a:off x="3011526" y="1335753"/>
            <a:ext cx="2364227" cy="1320277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344777" y="1698280"/>
            <a:ext cx="158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 weight loss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5547" y="2269910"/>
            <a:ext cx="141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Well-baby nursery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30" idx="3"/>
          </p:cNvCxnSpPr>
          <p:nvPr/>
        </p:nvCxnSpPr>
        <p:spPr>
          <a:xfrm>
            <a:off x="1319993" y="2454577"/>
            <a:ext cx="4245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512953" y="1984528"/>
            <a:ext cx="5528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1786482" y="2200662"/>
            <a:ext cx="606477" cy="5078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899604" y="2197584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2406306" y="2445488"/>
            <a:ext cx="324852" cy="908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731158" y="2063555"/>
            <a:ext cx="312821" cy="381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744780" y="2445488"/>
            <a:ext cx="285575" cy="380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72256" y="2695830"/>
            <a:ext cx="115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Usual care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065781" y="1661641"/>
            <a:ext cx="2280777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Display nomogram + guidance on feeding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5828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2 6"/>
          <p:cNvSpPr/>
          <p:nvPr/>
        </p:nvSpPr>
        <p:spPr>
          <a:xfrm rot="620907">
            <a:off x="99355" y="1364801"/>
            <a:ext cx="2364227" cy="1320277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2606" y="1727328"/>
            <a:ext cx="158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 weight loss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709684" y="499729"/>
            <a:ext cx="319145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Exclusive breastfeeding rates</a:t>
            </a:r>
          </a:p>
          <a:p>
            <a:r>
              <a:rPr lang="en-US" u="sng" dirty="0" smtClean="0"/>
              <a:t>Usual care</a:t>
            </a:r>
            <a:r>
              <a:rPr lang="en-US" dirty="0" smtClean="0"/>
              <a:t>		</a:t>
            </a:r>
            <a:r>
              <a:rPr lang="en-US" u="sng" dirty="0" smtClean="0"/>
              <a:t>Intervention</a:t>
            </a:r>
            <a:endParaRPr lang="en-US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5826642" y="1269079"/>
            <a:ext cx="21387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74.4%			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748479" y="1984528"/>
            <a:ext cx="5528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01307" y="1661641"/>
            <a:ext cx="2280777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Display nomogram + guidance on feeding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728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2 6"/>
          <p:cNvSpPr/>
          <p:nvPr/>
        </p:nvSpPr>
        <p:spPr>
          <a:xfrm rot="620907">
            <a:off x="99355" y="1364801"/>
            <a:ext cx="2364227" cy="1320277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2606" y="1727328"/>
            <a:ext cx="158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 weight loss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473191" y="1435395"/>
            <a:ext cx="599618" cy="4718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53610" y="1258457"/>
            <a:ext cx="2280777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Low </a:t>
            </a:r>
            <a:r>
              <a:rPr lang="en-US" dirty="0" err="1" smtClean="0"/>
              <a:t>risk</a:t>
            </a:r>
            <a:r>
              <a:rPr lang="en-US" dirty="0" err="1" smtClean="0">
                <a:sym typeface="Wingdings" panose="05000000000000000000" pitchFamily="2" charset="2"/>
              </a:rPr>
              <a:t>breastfeed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53609" y="2459535"/>
            <a:ext cx="2385954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High </a:t>
            </a:r>
            <a:r>
              <a:rPr lang="en-US" dirty="0" err="1" smtClean="0"/>
              <a:t>risk</a:t>
            </a:r>
            <a:r>
              <a:rPr lang="en-US" dirty="0" err="1" smtClean="0">
                <a:sym typeface="Wingdings" panose="05000000000000000000" pitchFamily="2" charset="2"/>
              </a:rPr>
              <a:t>Supplement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477366" y="2124860"/>
            <a:ext cx="612227" cy="3346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09684" y="499729"/>
            <a:ext cx="319145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Exclusive breastfeeding rates</a:t>
            </a:r>
          </a:p>
          <a:p>
            <a:r>
              <a:rPr lang="en-US" u="sng" dirty="0" smtClean="0"/>
              <a:t>Usual care</a:t>
            </a:r>
            <a:r>
              <a:rPr lang="en-US" dirty="0" smtClean="0"/>
              <a:t>		</a:t>
            </a:r>
            <a:r>
              <a:rPr lang="en-US" u="sng" dirty="0" smtClean="0"/>
              <a:t>Intervention</a:t>
            </a:r>
            <a:endParaRPr lang="en-US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5826642" y="1269079"/>
            <a:ext cx="203132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89.3%		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59.5%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74.4%			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39872" y="4582636"/>
            <a:ext cx="339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Overall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5498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2 6"/>
          <p:cNvSpPr/>
          <p:nvPr/>
        </p:nvSpPr>
        <p:spPr>
          <a:xfrm rot="620907">
            <a:off x="99355" y="1364801"/>
            <a:ext cx="2364227" cy="1320277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2606" y="1727328"/>
            <a:ext cx="158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 weight loss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473191" y="1435395"/>
            <a:ext cx="599618" cy="4718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53610" y="1258457"/>
            <a:ext cx="2280777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Low </a:t>
            </a:r>
            <a:r>
              <a:rPr lang="en-US" dirty="0" err="1" smtClean="0"/>
              <a:t>risk</a:t>
            </a:r>
            <a:r>
              <a:rPr lang="en-US" dirty="0" err="1" smtClean="0">
                <a:sym typeface="Wingdings" panose="05000000000000000000" pitchFamily="2" charset="2"/>
              </a:rPr>
              <a:t>breastfeed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53609" y="2459535"/>
            <a:ext cx="2385954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High </a:t>
            </a:r>
            <a:r>
              <a:rPr lang="en-US" dirty="0" err="1" smtClean="0"/>
              <a:t>risk</a:t>
            </a:r>
            <a:r>
              <a:rPr lang="en-US" dirty="0" err="1" smtClean="0">
                <a:sym typeface="Wingdings" panose="05000000000000000000" pitchFamily="2" charset="2"/>
              </a:rPr>
              <a:t>Supplement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477366" y="2124860"/>
            <a:ext cx="612227" cy="3346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09684" y="499729"/>
            <a:ext cx="319145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Exclusive breastfeeding rates</a:t>
            </a:r>
          </a:p>
          <a:p>
            <a:r>
              <a:rPr lang="en-US" u="sng" dirty="0" smtClean="0"/>
              <a:t>Usual care</a:t>
            </a:r>
            <a:r>
              <a:rPr lang="en-US" dirty="0" smtClean="0"/>
              <a:t>		</a:t>
            </a:r>
            <a:r>
              <a:rPr lang="en-US" u="sng" dirty="0" smtClean="0"/>
              <a:t>Intervention</a:t>
            </a:r>
            <a:endParaRPr lang="en-US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5826642" y="1269079"/>
            <a:ext cx="308257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89.3%			95%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59.5%			No change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74.4%			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39872" y="4582636"/>
            <a:ext cx="339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Overall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7948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2 6"/>
          <p:cNvSpPr/>
          <p:nvPr/>
        </p:nvSpPr>
        <p:spPr>
          <a:xfrm rot="620907">
            <a:off x="99355" y="1364801"/>
            <a:ext cx="2364227" cy="1320277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2606" y="1727328"/>
            <a:ext cx="158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 weight loss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473191" y="1435395"/>
            <a:ext cx="599618" cy="4718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53610" y="1258457"/>
            <a:ext cx="2280777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Low </a:t>
            </a:r>
            <a:r>
              <a:rPr lang="en-US" dirty="0" err="1" smtClean="0"/>
              <a:t>risk</a:t>
            </a:r>
            <a:r>
              <a:rPr lang="en-US" dirty="0" err="1" smtClean="0">
                <a:sym typeface="Wingdings" panose="05000000000000000000" pitchFamily="2" charset="2"/>
              </a:rPr>
              <a:t>breastfeed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53609" y="2459535"/>
            <a:ext cx="2385954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High </a:t>
            </a:r>
            <a:r>
              <a:rPr lang="en-US" dirty="0" err="1" smtClean="0"/>
              <a:t>risk</a:t>
            </a:r>
            <a:r>
              <a:rPr lang="en-US" dirty="0" err="1" smtClean="0">
                <a:sym typeface="Wingdings" panose="05000000000000000000" pitchFamily="2" charset="2"/>
              </a:rPr>
              <a:t>Supplement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477366" y="2124860"/>
            <a:ext cx="612227" cy="3346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09684" y="499729"/>
            <a:ext cx="319145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Exclusive breastfeeding rates</a:t>
            </a:r>
          </a:p>
          <a:p>
            <a:r>
              <a:rPr lang="en-US" u="sng" dirty="0" smtClean="0"/>
              <a:t>Usual care</a:t>
            </a:r>
            <a:r>
              <a:rPr lang="en-US" dirty="0" smtClean="0"/>
              <a:t>		</a:t>
            </a:r>
            <a:r>
              <a:rPr lang="en-US" u="sng" dirty="0" smtClean="0"/>
              <a:t>Intervention</a:t>
            </a:r>
            <a:endParaRPr lang="en-US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5826642" y="1269079"/>
            <a:ext cx="302967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89.3%			95%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59.5%			No change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74.4%			77.25%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139872" y="3774558"/>
            <a:ext cx="3399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Overall rates depend on proportion in each category</a:t>
            </a:r>
          </a:p>
          <a:p>
            <a:endParaRPr lang="en-US" dirty="0" smtClean="0"/>
          </a:p>
          <a:p>
            <a:r>
              <a:rPr lang="en-US" dirty="0" smtClean="0"/>
              <a:t>If 50:50 in </a:t>
            </a:r>
            <a:r>
              <a:rPr lang="en-US" dirty="0" err="1" smtClean="0"/>
              <a:t>Low:High</a:t>
            </a:r>
            <a:r>
              <a:rPr lang="en-US" dirty="0" smtClean="0"/>
              <a:t> risk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47849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2 6"/>
          <p:cNvSpPr/>
          <p:nvPr/>
        </p:nvSpPr>
        <p:spPr>
          <a:xfrm rot="620907">
            <a:off x="99355" y="1364801"/>
            <a:ext cx="2364227" cy="1320277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2606" y="1727328"/>
            <a:ext cx="158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 weight loss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473191" y="1435395"/>
            <a:ext cx="599618" cy="4718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53610" y="1258457"/>
            <a:ext cx="2280777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Low </a:t>
            </a:r>
            <a:r>
              <a:rPr lang="en-US" dirty="0" err="1" smtClean="0"/>
              <a:t>risk</a:t>
            </a:r>
            <a:r>
              <a:rPr lang="en-US" dirty="0" err="1" smtClean="0">
                <a:sym typeface="Wingdings" panose="05000000000000000000" pitchFamily="2" charset="2"/>
              </a:rPr>
              <a:t>breastfeed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53609" y="2459535"/>
            <a:ext cx="2385954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High </a:t>
            </a:r>
            <a:r>
              <a:rPr lang="en-US" dirty="0" err="1" smtClean="0"/>
              <a:t>risk</a:t>
            </a:r>
            <a:r>
              <a:rPr lang="en-US" dirty="0" err="1" smtClean="0">
                <a:sym typeface="Wingdings" panose="05000000000000000000" pitchFamily="2" charset="2"/>
              </a:rPr>
              <a:t>Supplement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477366" y="2124860"/>
            <a:ext cx="612227" cy="3346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09684" y="499729"/>
            <a:ext cx="319145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Exclusive breastfeeding rates</a:t>
            </a:r>
          </a:p>
          <a:p>
            <a:r>
              <a:rPr lang="en-US" u="sng" dirty="0" smtClean="0"/>
              <a:t>Usual care</a:t>
            </a:r>
            <a:r>
              <a:rPr lang="en-US" dirty="0" smtClean="0"/>
              <a:t>		</a:t>
            </a:r>
            <a:r>
              <a:rPr lang="en-US" u="sng" dirty="0" smtClean="0"/>
              <a:t>Intervention</a:t>
            </a:r>
            <a:endParaRPr lang="en-US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5826642" y="1269079"/>
            <a:ext cx="302967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89.3%			95%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59.5%			No change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74.4%			77.25%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139872" y="3774558"/>
            <a:ext cx="3399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Overall rates depend on proportion in each category</a:t>
            </a:r>
          </a:p>
          <a:p>
            <a:endParaRPr lang="en-US" dirty="0" smtClean="0"/>
          </a:p>
          <a:p>
            <a:r>
              <a:rPr lang="en-US" dirty="0" smtClean="0"/>
              <a:t>If 50:50 in </a:t>
            </a:r>
            <a:r>
              <a:rPr lang="en-US" dirty="0" err="1" smtClean="0"/>
              <a:t>Low:High</a:t>
            </a:r>
            <a:r>
              <a:rPr lang="en-US" dirty="0" smtClean="0"/>
              <a:t> risk	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18708" y="5342910"/>
            <a:ext cx="7708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Sample size of 2600, power to detect 74% vs. 77.25% with 2-sided alpha 0.05 is…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…only 40%!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54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a Learning Healthcare System?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 Academy of Medicine (IOM):</a:t>
            </a:r>
          </a:p>
          <a:p>
            <a:pPr lvl="1"/>
            <a:r>
              <a:rPr lang="en-US" dirty="0" smtClean="0"/>
              <a:t>“Science</a:t>
            </a:r>
            <a:r>
              <a:rPr lang="en-US" dirty="0"/>
              <a:t>, informatics, incentives, and culture are aligned for continuous improvement and innovation, with best practices seamlessly embedded in the delivery process and new knowledge captured as an integral by-product of the delivery experience</a:t>
            </a:r>
            <a:r>
              <a:rPr lang="en-US" dirty="0" smtClean="0"/>
              <a:t>.”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8615" y="6119336"/>
            <a:ext cx="68636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http://www.learninghealthcareproject.org/section/background/learning-healthcare-system</a:t>
            </a:r>
            <a:endParaRPr lang="en-US" sz="1400" dirty="0" smtClean="0"/>
          </a:p>
          <a:p>
            <a:r>
              <a:rPr lang="en-US" sz="1400" dirty="0" smtClean="0"/>
              <a:t>Best Care at Lower Cost: The Path to Continuously Learning Health Care in America</a:t>
            </a:r>
          </a:p>
          <a:p>
            <a:r>
              <a:rPr lang="en-US" sz="1400" dirty="0">
                <a:hlinkClick r:id="rId3"/>
              </a:rPr>
              <a:t>https://www.ncbi.nlm.nih.gov/books/NBK207218</a:t>
            </a:r>
            <a:r>
              <a:rPr lang="en-US" sz="1400" dirty="0" smtClean="0">
                <a:hlinkClick r:id="rId3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059982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2 6"/>
          <p:cNvSpPr/>
          <p:nvPr/>
        </p:nvSpPr>
        <p:spPr>
          <a:xfrm rot="620907">
            <a:off x="99355" y="1364801"/>
            <a:ext cx="2364227" cy="1320277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2606" y="1727328"/>
            <a:ext cx="158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 weight loss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473191" y="1435395"/>
            <a:ext cx="599618" cy="4718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53610" y="1258457"/>
            <a:ext cx="2280777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Low </a:t>
            </a:r>
            <a:r>
              <a:rPr lang="en-US" dirty="0" err="1" smtClean="0"/>
              <a:t>risk</a:t>
            </a:r>
            <a:r>
              <a:rPr lang="en-US" dirty="0" err="1" smtClean="0">
                <a:sym typeface="Wingdings" panose="05000000000000000000" pitchFamily="2" charset="2"/>
              </a:rPr>
              <a:t>breastfeed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53609" y="2459535"/>
            <a:ext cx="2385954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High </a:t>
            </a:r>
            <a:r>
              <a:rPr lang="en-US" dirty="0" err="1" smtClean="0"/>
              <a:t>risk</a:t>
            </a:r>
            <a:r>
              <a:rPr lang="en-US" dirty="0" err="1" smtClean="0">
                <a:sym typeface="Wingdings" panose="05000000000000000000" pitchFamily="2" charset="2"/>
              </a:rPr>
              <a:t>Supplement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477366" y="2124860"/>
            <a:ext cx="612227" cy="3346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09684" y="499729"/>
            <a:ext cx="319145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Readmission rates</a:t>
            </a:r>
          </a:p>
          <a:p>
            <a:r>
              <a:rPr lang="en-US" u="sng" dirty="0" smtClean="0"/>
              <a:t>Usual care</a:t>
            </a:r>
            <a:r>
              <a:rPr lang="en-US" dirty="0" smtClean="0"/>
              <a:t>		</a:t>
            </a:r>
            <a:r>
              <a:rPr lang="en-US" u="sng" dirty="0" smtClean="0"/>
              <a:t>Intervention</a:t>
            </a:r>
            <a:endParaRPr lang="en-US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5826642" y="1269079"/>
            <a:ext cx="325089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2%				(</a:t>
            </a:r>
            <a:r>
              <a:rPr lang="en-US" dirty="0"/>
              <a:t>no change?)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8%				6%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5%				4%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139872" y="3774558"/>
            <a:ext cx="3399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Overall rates depend on proportion in each category</a:t>
            </a:r>
          </a:p>
          <a:p>
            <a:endParaRPr lang="en-US" dirty="0" smtClean="0"/>
          </a:p>
          <a:p>
            <a:r>
              <a:rPr lang="en-US" dirty="0" smtClean="0"/>
              <a:t>If 50:50 in </a:t>
            </a:r>
            <a:r>
              <a:rPr lang="en-US" dirty="0" err="1" smtClean="0"/>
              <a:t>Low:High</a:t>
            </a:r>
            <a:r>
              <a:rPr lang="en-US" dirty="0" smtClean="0"/>
              <a:t> risk	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18708" y="5342910"/>
            <a:ext cx="7225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Sample size of 2600, power to detect 5% vs. 4% with 2-sided alpha 0.05 is…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…only 20%!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03539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2 6"/>
          <p:cNvSpPr/>
          <p:nvPr/>
        </p:nvSpPr>
        <p:spPr>
          <a:xfrm rot="620907">
            <a:off x="99355" y="1364801"/>
            <a:ext cx="2364227" cy="1320277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2606" y="1727328"/>
            <a:ext cx="158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 weight loss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473191" y="1435395"/>
            <a:ext cx="599618" cy="4718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53610" y="1258457"/>
            <a:ext cx="2280777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Low </a:t>
            </a:r>
            <a:r>
              <a:rPr lang="en-US" dirty="0" err="1" smtClean="0"/>
              <a:t>risk</a:t>
            </a:r>
            <a:r>
              <a:rPr lang="en-US" dirty="0" err="1" smtClean="0">
                <a:sym typeface="Wingdings" panose="05000000000000000000" pitchFamily="2" charset="2"/>
              </a:rPr>
              <a:t>breastfeed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53609" y="2459535"/>
            <a:ext cx="2385954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High </a:t>
            </a:r>
            <a:r>
              <a:rPr lang="en-US" dirty="0" err="1" smtClean="0"/>
              <a:t>risk</a:t>
            </a:r>
            <a:r>
              <a:rPr lang="en-US" dirty="0" err="1" smtClean="0">
                <a:sym typeface="Wingdings" panose="05000000000000000000" pitchFamily="2" charset="2"/>
              </a:rPr>
              <a:t>Supplement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477366" y="2124860"/>
            <a:ext cx="612227" cy="3346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09684" y="499729"/>
            <a:ext cx="319145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Readmission rates</a:t>
            </a:r>
          </a:p>
          <a:p>
            <a:r>
              <a:rPr lang="en-US" u="sng" dirty="0" smtClean="0"/>
              <a:t>Usual care</a:t>
            </a:r>
            <a:r>
              <a:rPr lang="en-US" dirty="0" smtClean="0"/>
              <a:t>		</a:t>
            </a:r>
            <a:r>
              <a:rPr lang="en-US" u="sng" dirty="0" smtClean="0"/>
              <a:t>Intervention</a:t>
            </a:r>
            <a:endParaRPr lang="en-US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5826642" y="1269079"/>
            <a:ext cx="325089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2%				(</a:t>
            </a:r>
            <a:r>
              <a:rPr lang="en-US" dirty="0"/>
              <a:t>no change?)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8%				6%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5%				4%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139872" y="3774558"/>
            <a:ext cx="3399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Overall rates depend on proportion in each category</a:t>
            </a:r>
          </a:p>
          <a:p>
            <a:endParaRPr lang="en-US" dirty="0" smtClean="0"/>
          </a:p>
          <a:p>
            <a:r>
              <a:rPr lang="en-US" dirty="0" smtClean="0"/>
              <a:t>If 50:50 in </a:t>
            </a:r>
            <a:r>
              <a:rPr lang="en-US" dirty="0" err="1" smtClean="0"/>
              <a:t>Low:High</a:t>
            </a:r>
            <a:r>
              <a:rPr lang="en-US" dirty="0" smtClean="0"/>
              <a:t> risk	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18708" y="5342910"/>
            <a:ext cx="7225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size of 2600, power to detect 5% vs. 4% with 2-sided alpha 0.05 is…</a:t>
            </a:r>
          </a:p>
          <a:p>
            <a:r>
              <a:rPr lang="en-US" dirty="0" smtClean="0"/>
              <a:t> …only 20%!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956904" y="3169413"/>
            <a:ext cx="3698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Dilution of impact!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999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2 6"/>
          <p:cNvSpPr/>
          <p:nvPr/>
        </p:nvSpPr>
        <p:spPr>
          <a:xfrm rot="620907">
            <a:off x="99355" y="1364801"/>
            <a:ext cx="2364227" cy="1320277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2606" y="1727328"/>
            <a:ext cx="158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 weight loss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473191" y="1435395"/>
            <a:ext cx="599618" cy="4718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53610" y="1258457"/>
            <a:ext cx="2280777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Low </a:t>
            </a:r>
            <a:r>
              <a:rPr lang="en-US" dirty="0" err="1" smtClean="0"/>
              <a:t>risk</a:t>
            </a:r>
            <a:r>
              <a:rPr lang="en-US" dirty="0" err="1" smtClean="0">
                <a:sym typeface="Wingdings" panose="05000000000000000000" pitchFamily="2" charset="2"/>
              </a:rPr>
              <a:t>breastfeed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53609" y="2459535"/>
            <a:ext cx="2385954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High </a:t>
            </a:r>
            <a:r>
              <a:rPr lang="en-US" dirty="0" err="1" smtClean="0"/>
              <a:t>risk</a:t>
            </a:r>
            <a:r>
              <a:rPr lang="en-US" dirty="0" err="1" smtClean="0">
                <a:sym typeface="Wingdings" panose="05000000000000000000" pitchFamily="2" charset="2"/>
              </a:rPr>
              <a:t>Supplement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477366" y="2124860"/>
            <a:ext cx="612227" cy="3346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09684" y="499729"/>
            <a:ext cx="319145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“Appropriate Care”</a:t>
            </a:r>
          </a:p>
          <a:p>
            <a:r>
              <a:rPr lang="en-US" u="sng" dirty="0" smtClean="0"/>
              <a:t>Usual care</a:t>
            </a:r>
            <a:r>
              <a:rPr lang="en-US" dirty="0" smtClean="0"/>
              <a:t>		</a:t>
            </a:r>
            <a:r>
              <a:rPr lang="en-US" u="sng" dirty="0" smtClean="0"/>
              <a:t>Intervention</a:t>
            </a:r>
            <a:endParaRPr lang="en-US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5826642" y="1269079"/>
            <a:ext cx="260520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89.3%			95%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40.5%			80%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64.9%			87.5%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139872" y="3774558"/>
            <a:ext cx="3399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Overall rates depend on proportion in each category</a:t>
            </a:r>
          </a:p>
          <a:p>
            <a:endParaRPr lang="en-US" dirty="0" smtClean="0"/>
          </a:p>
          <a:p>
            <a:r>
              <a:rPr lang="en-US" dirty="0" smtClean="0"/>
              <a:t>If 50:50 in </a:t>
            </a:r>
            <a:r>
              <a:rPr lang="en-US" dirty="0" err="1" smtClean="0"/>
              <a:t>Low:High</a:t>
            </a:r>
            <a:r>
              <a:rPr lang="en-US" dirty="0" smtClean="0"/>
              <a:t> risk	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18708" y="5342910"/>
            <a:ext cx="7809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Sample size of 2600, power to detect 64.9% vs. 87.5% with 2-sided alpha 0.05 is…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… &gt;99%!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0710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Pitfalls of RCT design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35961"/>
            <a:ext cx="7886700" cy="3041001"/>
          </a:xfrm>
        </p:spPr>
        <p:txBody>
          <a:bodyPr/>
          <a:lstStyle/>
          <a:p>
            <a:r>
              <a:rPr lang="en-US" dirty="0" smtClean="0"/>
              <a:t>What primary outcome?			</a:t>
            </a:r>
            <a:r>
              <a:rPr lang="en-US" u="sng" dirty="0" smtClean="0"/>
              <a:t>POWER</a:t>
            </a:r>
          </a:p>
          <a:p>
            <a:pPr lvl="1"/>
            <a:r>
              <a:rPr lang="en-US" dirty="0" smtClean="0"/>
              <a:t>Exclusive breastfeeding = 74.9% overall	40%</a:t>
            </a:r>
          </a:p>
          <a:p>
            <a:pPr lvl="1"/>
            <a:r>
              <a:rPr lang="en-US" dirty="0" smtClean="0"/>
              <a:t>Readmissions = 5% overall			20%</a:t>
            </a:r>
          </a:p>
          <a:p>
            <a:pPr lvl="1"/>
            <a:r>
              <a:rPr lang="en-US" dirty="0" smtClean="0"/>
              <a:t>Appropriate Care = 64.9%			&gt;99%</a:t>
            </a:r>
          </a:p>
          <a:p>
            <a:pPr lvl="1"/>
            <a:endParaRPr lang="en-US" dirty="0" smtClean="0"/>
          </a:p>
        </p:txBody>
      </p:sp>
      <p:sp>
        <p:nvSpPr>
          <p:cNvPr id="28" name="Explosion 2 27"/>
          <p:cNvSpPr/>
          <p:nvPr/>
        </p:nvSpPr>
        <p:spPr>
          <a:xfrm rot="620907">
            <a:off x="3011526" y="1335753"/>
            <a:ext cx="2364227" cy="1320277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344777" y="1698280"/>
            <a:ext cx="158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 weight loss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5547" y="2269910"/>
            <a:ext cx="141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Well-baby nursery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30" idx="3"/>
          </p:cNvCxnSpPr>
          <p:nvPr/>
        </p:nvCxnSpPr>
        <p:spPr>
          <a:xfrm>
            <a:off x="1319993" y="2454577"/>
            <a:ext cx="4245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512953" y="1984528"/>
            <a:ext cx="5528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1786482" y="2200662"/>
            <a:ext cx="606477" cy="5078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899604" y="2197584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2406306" y="2445488"/>
            <a:ext cx="324852" cy="908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731158" y="2063555"/>
            <a:ext cx="312821" cy="381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744780" y="2445488"/>
            <a:ext cx="285575" cy="380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72256" y="2695830"/>
            <a:ext cx="115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Usual care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065781" y="1661641"/>
            <a:ext cx="2280777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Display nomogram + guidance on feeding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13665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Pitfalls of RCT design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35961"/>
            <a:ext cx="7886700" cy="3041001"/>
          </a:xfrm>
        </p:spPr>
        <p:txBody>
          <a:bodyPr>
            <a:normAutofit/>
          </a:bodyPr>
          <a:lstStyle/>
          <a:p>
            <a:r>
              <a:rPr lang="en-US" dirty="0"/>
              <a:t>Lessons learned:</a:t>
            </a:r>
          </a:p>
          <a:p>
            <a:pPr lvl="1"/>
            <a:r>
              <a:rPr lang="en-US" dirty="0" smtClean="0"/>
              <a:t>Compromise required on health impact outcome</a:t>
            </a:r>
          </a:p>
          <a:p>
            <a:pPr lvl="1"/>
            <a:r>
              <a:rPr lang="en-US" dirty="0"/>
              <a:t>Expect </a:t>
            </a:r>
            <a:r>
              <a:rPr lang="en-US" u="sng" dirty="0"/>
              <a:t>dilution of effect size</a:t>
            </a:r>
            <a:r>
              <a:rPr lang="en-US" dirty="0"/>
              <a:t> when with predictive analytics-guided intervention</a:t>
            </a:r>
          </a:p>
          <a:p>
            <a:pPr lvl="1"/>
            <a:endParaRPr lang="en-US" dirty="0" smtClean="0"/>
          </a:p>
        </p:txBody>
      </p:sp>
      <p:sp>
        <p:nvSpPr>
          <p:cNvPr id="28" name="Explosion 2 27"/>
          <p:cNvSpPr/>
          <p:nvPr/>
        </p:nvSpPr>
        <p:spPr>
          <a:xfrm rot="620907">
            <a:off x="3011526" y="1335753"/>
            <a:ext cx="2364227" cy="1320277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344777" y="1698280"/>
            <a:ext cx="158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 weight loss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5547" y="2269910"/>
            <a:ext cx="141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Well-baby nursery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30" idx="3"/>
          </p:cNvCxnSpPr>
          <p:nvPr/>
        </p:nvCxnSpPr>
        <p:spPr>
          <a:xfrm>
            <a:off x="1319993" y="2454577"/>
            <a:ext cx="4245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512953" y="1984528"/>
            <a:ext cx="5528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1786482" y="2200662"/>
            <a:ext cx="606477" cy="5078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899604" y="2197584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2406306" y="2445488"/>
            <a:ext cx="324852" cy="908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731158" y="2063555"/>
            <a:ext cx="312821" cy="381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744780" y="2445488"/>
            <a:ext cx="285575" cy="380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72256" y="2695830"/>
            <a:ext cx="115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Usual care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065781" y="1661641"/>
            <a:ext cx="2280777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Display nomogram + guidance on feeding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9211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approach in RQI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standard hypothesis testing the right statistical approach?</a:t>
            </a:r>
          </a:p>
          <a:p>
            <a:pPr lvl="1"/>
            <a:r>
              <a:rPr lang="en-US" dirty="0" smtClean="0"/>
              <a:t>Frequentist vs. Bayesian</a:t>
            </a:r>
          </a:p>
          <a:p>
            <a:pPr lvl="1"/>
            <a:r>
              <a:rPr lang="en-US" dirty="0" smtClean="0"/>
              <a:t>Examine point estimate and CI instead of looking at p-values?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71111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Interim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Role of a Data and Safety Monitoring Board (DSMB)</a:t>
            </a:r>
          </a:p>
          <a:p>
            <a:pPr lvl="1"/>
            <a:r>
              <a:rPr lang="en-US" dirty="0" smtClean="0"/>
              <a:t>Independent board helps oversee interim monitoring</a:t>
            </a:r>
          </a:p>
          <a:p>
            <a:pPr lvl="1"/>
            <a:r>
              <a:rPr lang="en-US" dirty="0" smtClean="0"/>
              <a:t>Expensive, not feasible for every embedded RCT?</a:t>
            </a:r>
          </a:p>
          <a:p>
            <a:pPr lvl="1"/>
            <a:r>
              <a:rPr lang="en-US" dirty="0" smtClean="0"/>
              <a:t>But embedded trials still need oversight?</a:t>
            </a:r>
          </a:p>
          <a:p>
            <a:pPr lvl="1"/>
            <a:endParaRPr lang="en-US" dirty="0"/>
          </a:p>
          <a:p>
            <a:r>
              <a:rPr lang="en-US" dirty="0" smtClean="0"/>
              <a:t>LHS Oversight Committee</a:t>
            </a:r>
          </a:p>
          <a:p>
            <a:pPr lvl="1"/>
            <a:r>
              <a:rPr lang="en-US" dirty="0" smtClean="0"/>
              <a:t>Guide study design planning, outcome selection</a:t>
            </a:r>
          </a:p>
          <a:p>
            <a:pPr lvl="1"/>
            <a:r>
              <a:rPr lang="en-US" dirty="0" smtClean="0"/>
              <a:t>Recommendations on full implementation</a:t>
            </a:r>
            <a:endParaRPr lang="en-US" dirty="0"/>
          </a:p>
          <a:p>
            <a:pPr lvl="1"/>
            <a:r>
              <a:rPr lang="en-US" dirty="0" smtClean="0"/>
              <a:t>We have newly established an LHS OC at UCSF…</a:t>
            </a:r>
          </a:p>
        </p:txBody>
      </p:sp>
    </p:spTree>
    <p:extLst>
      <p:ext uri="{BB962C8B-B14F-4D97-AF65-F5344CB8AC3E}">
        <p14:creationId xmlns:p14="http://schemas.microsoft.com/office/powerpoint/2010/main" val="45782183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UCSF Learning Healthcare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Supporting embedded RCTs at UCSF</a:t>
            </a:r>
          </a:p>
          <a:p>
            <a:pPr lvl="1"/>
            <a:r>
              <a:rPr lang="en-US" dirty="0" smtClean="0"/>
              <a:t>APEX programming support</a:t>
            </a:r>
          </a:p>
          <a:p>
            <a:pPr lvl="1"/>
            <a:r>
              <a:rPr lang="en-US" dirty="0" smtClean="0"/>
              <a:t>Data analysis support</a:t>
            </a:r>
          </a:p>
          <a:p>
            <a:pPr lvl="1"/>
            <a:r>
              <a:rPr lang="en-US" dirty="0" smtClean="0"/>
              <a:t>RCT design support</a:t>
            </a:r>
          </a:p>
          <a:p>
            <a:pPr lvl="1"/>
            <a:r>
              <a:rPr lang="en-US" dirty="0" smtClean="0"/>
              <a:t>LHS Oversight Committee oversight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Hoping to scale up operations</a:t>
            </a:r>
          </a:p>
          <a:p>
            <a:pPr lvl="1"/>
            <a:r>
              <a:rPr lang="en-US" dirty="0" smtClean="0"/>
              <a:t>Negotiations with UCSF Health</a:t>
            </a:r>
          </a:p>
          <a:p>
            <a:pPr lvl="1"/>
            <a:r>
              <a:rPr lang="en-US" dirty="0" smtClean="0"/>
              <a:t>Harder than they look…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13631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Embedded RCTs</a:t>
            </a:r>
          </a:p>
          <a:p>
            <a:pPr lvl="1"/>
            <a:r>
              <a:rPr lang="en-US" dirty="0" smtClean="0"/>
              <a:t>Efficient and rigorous way to “learn”</a:t>
            </a:r>
          </a:p>
          <a:p>
            <a:pPr lvl="1"/>
            <a:r>
              <a:rPr lang="en-US" dirty="0" smtClean="0"/>
              <a:t>Strict ethical criteria for waiving informed consent</a:t>
            </a:r>
          </a:p>
          <a:p>
            <a:pPr lvl="2"/>
            <a:r>
              <a:rPr lang="en-US" dirty="0" smtClean="0"/>
              <a:t>RQI Trials are both research and quality improvement</a:t>
            </a:r>
          </a:p>
          <a:p>
            <a:r>
              <a:rPr lang="en-US" dirty="0" smtClean="0"/>
              <a:t>Clinical decision support RCTs</a:t>
            </a:r>
          </a:p>
          <a:p>
            <a:pPr lvl="1"/>
            <a:r>
              <a:rPr lang="en-US" dirty="0" smtClean="0"/>
              <a:t>Predictive analytics + modified workflow</a:t>
            </a:r>
          </a:p>
          <a:p>
            <a:pPr lvl="1"/>
            <a:r>
              <a:rPr lang="en-US" dirty="0" smtClean="0"/>
              <a:t>Two study design options</a:t>
            </a:r>
          </a:p>
          <a:p>
            <a:pPr lvl="2"/>
            <a:r>
              <a:rPr lang="en-US" dirty="0" smtClean="0"/>
              <a:t>Predictive analytics can go before or after randomization…</a:t>
            </a:r>
          </a:p>
          <a:p>
            <a:pPr lvl="1"/>
            <a:r>
              <a:rPr lang="en-US" dirty="0" smtClean="0"/>
              <a:t>Impact is inherently diluted when intervention guided by predictive analytics…</a:t>
            </a:r>
          </a:p>
          <a:p>
            <a:r>
              <a:rPr lang="en-US" dirty="0" smtClean="0"/>
              <a:t>This is a young field, lots of opportunity!</a:t>
            </a:r>
          </a:p>
        </p:txBody>
      </p:sp>
    </p:spTree>
    <p:extLst>
      <p:ext uri="{BB962C8B-B14F-4D97-AF65-F5344CB8AC3E}">
        <p14:creationId xmlns:p14="http://schemas.microsoft.com/office/powerpoint/2010/main" val="48612895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Embedded RCTs</a:t>
            </a:r>
          </a:p>
          <a:p>
            <a:pPr lvl="1"/>
            <a:r>
              <a:rPr lang="en-US" dirty="0" smtClean="0"/>
              <a:t>Efficient and rigorous way to “learn”</a:t>
            </a:r>
          </a:p>
          <a:p>
            <a:pPr lvl="1"/>
            <a:r>
              <a:rPr lang="en-US" dirty="0" smtClean="0"/>
              <a:t>Strict ethical criteria for waiving informed consent</a:t>
            </a:r>
          </a:p>
          <a:p>
            <a:pPr lvl="2"/>
            <a:r>
              <a:rPr lang="en-US" dirty="0" smtClean="0"/>
              <a:t>RQI Trials are both research and quality improvement</a:t>
            </a:r>
          </a:p>
          <a:p>
            <a:r>
              <a:rPr lang="en-US" dirty="0" smtClean="0"/>
              <a:t>Clinical decision support RCTs</a:t>
            </a:r>
          </a:p>
          <a:p>
            <a:pPr lvl="1"/>
            <a:r>
              <a:rPr lang="en-US" dirty="0" smtClean="0"/>
              <a:t>Predictive analytics + modified workflow</a:t>
            </a:r>
          </a:p>
          <a:p>
            <a:pPr lvl="1"/>
            <a:r>
              <a:rPr lang="en-US" dirty="0" smtClean="0"/>
              <a:t>Two study design options</a:t>
            </a:r>
          </a:p>
          <a:p>
            <a:pPr lvl="2"/>
            <a:r>
              <a:rPr lang="en-US" dirty="0" smtClean="0"/>
              <a:t>Predictive analytics can go before or after randomization…</a:t>
            </a:r>
          </a:p>
          <a:p>
            <a:pPr lvl="1"/>
            <a:r>
              <a:rPr lang="en-US" dirty="0" smtClean="0"/>
              <a:t>Impact is inherently diluted when intervention guided by predictive analytics…</a:t>
            </a:r>
          </a:p>
          <a:p>
            <a:r>
              <a:rPr lang="en-US" dirty="0" smtClean="0"/>
              <a:t>This is a young field, lots of opportunity!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1966" y="1027907"/>
            <a:ext cx="4008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Questions?  Feedback?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a Learning Healthcare System?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 Academy of Medicine (IOM):</a:t>
            </a:r>
          </a:p>
          <a:p>
            <a:pPr lvl="1"/>
            <a:r>
              <a:rPr lang="en-US" dirty="0" smtClean="0"/>
              <a:t>“Science</a:t>
            </a:r>
            <a:r>
              <a:rPr lang="en-US" dirty="0"/>
              <a:t>, informatics, incentives, and culture are aligned for continuous improvement and innovation, with </a:t>
            </a:r>
            <a:r>
              <a:rPr lang="en-US" dirty="0">
                <a:solidFill>
                  <a:srgbClr val="FF0000"/>
                </a:solidFill>
              </a:rPr>
              <a:t>best practices seamlessly embedded in the delivery process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new knowledge captured as an integral by-product of the delivery experience</a:t>
            </a:r>
            <a:r>
              <a:rPr lang="en-US" dirty="0" smtClean="0"/>
              <a:t>.”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8615" y="6119336"/>
            <a:ext cx="68636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http://www.learninghealthcareproject.org/section/background/learning-healthcare-system</a:t>
            </a:r>
            <a:endParaRPr lang="en-US" sz="1400" dirty="0" smtClean="0"/>
          </a:p>
          <a:p>
            <a:r>
              <a:rPr lang="en-US" sz="1400" dirty="0" smtClean="0"/>
              <a:t>Best Care at Lower Cost: The Path to Continuously Learning Health Care in America</a:t>
            </a:r>
          </a:p>
          <a:p>
            <a:r>
              <a:rPr lang="en-US" sz="1400" dirty="0">
                <a:hlinkClick r:id="rId3"/>
              </a:rPr>
              <a:t>https://www.ncbi.nlm.nih.gov/books/NBK207218</a:t>
            </a:r>
            <a:r>
              <a:rPr lang="en-US" sz="1400" dirty="0" smtClean="0">
                <a:hlinkClick r:id="rId3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72702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a Learning Healthcare 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“…a </a:t>
            </a:r>
            <a:r>
              <a:rPr lang="en-US" dirty="0"/>
              <a:t>system that gains knowledge from every care delivery experience and is engineered to promote continuous improvement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8615" y="6119336"/>
            <a:ext cx="68636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http://www.learninghealthcareproject.org/section/background/learning-healthcare-system</a:t>
            </a:r>
            <a:endParaRPr lang="en-US" sz="1400" dirty="0" smtClean="0"/>
          </a:p>
          <a:p>
            <a:r>
              <a:rPr lang="en-US" sz="1400" dirty="0" smtClean="0"/>
              <a:t>Best Care at Lower Cost: The Path to Continuously Learning Health Care in America</a:t>
            </a:r>
          </a:p>
          <a:p>
            <a:r>
              <a:rPr lang="en-US" sz="1400" dirty="0">
                <a:hlinkClick r:id="rId3"/>
              </a:rPr>
              <a:t>https://www.ncbi.nlm.nih.gov/books/NBK207218</a:t>
            </a:r>
            <a:r>
              <a:rPr lang="en-US" sz="1400" dirty="0" smtClean="0">
                <a:hlinkClick r:id="rId3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28231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5356</TotalTime>
  <Words>3129</Words>
  <Application>Microsoft Office PowerPoint</Application>
  <PresentationFormat>On-screen Show (4:3)</PresentationFormat>
  <Paragraphs>781</Paragraphs>
  <Slides>79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4" baseType="lpstr">
      <vt:lpstr>Arial</vt:lpstr>
      <vt:lpstr>Calibri</vt:lpstr>
      <vt:lpstr>Calibri Light</vt:lpstr>
      <vt:lpstr>Wingdings</vt:lpstr>
      <vt:lpstr>Office Theme</vt:lpstr>
      <vt:lpstr>Learning Healthcare System Research Projects</vt:lpstr>
      <vt:lpstr>PowerPoint Presentation</vt:lpstr>
      <vt:lpstr>PowerPoint Presentation</vt:lpstr>
      <vt:lpstr>PowerPoint Presentation</vt:lpstr>
      <vt:lpstr>Outline</vt:lpstr>
      <vt:lpstr>What is a Learning Healthcare System?</vt:lpstr>
      <vt:lpstr>What is a Learning Healthcare System?</vt:lpstr>
      <vt:lpstr>What is a Learning Healthcare System?</vt:lpstr>
      <vt:lpstr>What is a Learning Healthcare System?</vt:lpstr>
      <vt:lpstr>What is a Learning Healthcare System?</vt:lpstr>
      <vt:lpstr>What is a Learning Healthcare System?</vt:lpstr>
      <vt:lpstr>What is a Learning Healthcare System?</vt:lpstr>
      <vt:lpstr>PowerPoint Presentation</vt:lpstr>
      <vt:lpstr>PowerPoint Presentation</vt:lpstr>
      <vt:lpstr>What is a learning healthcare system?</vt:lpstr>
      <vt:lpstr>Embedded RCTs</vt:lpstr>
      <vt:lpstr>Embedded RCTs</vt:lpstr>
      <vt:lpstr>Embedded RCTs</vt:lpstr>
      <vt:lpstr>Embedded RCTs</vt:lpstr>
      <vt:lpstr>Types of Embedded RCTs</vt:lpstr>
      <vt:lpstr>Types of Embedded RCTs</vt:lpstr>
      <vt:lpstr>Types of Embedded RCTs</vt:lpstr>
      <vt:lpstr>Types of Embedded RCTs</vt:lpstr>
      <vt:lpstr>Types of Embedded RCTs</vt:lpstr>
      <vt:lpstr>Types of Embedded RCTs</vt:lpstr>
      <vt:lpstr>Quality improvement vs. research (tangent!)</vt:lpstr>
      <vt:lpstr>Quality improvement vs. research (tangent!)</vt:lpstr>
      <vt:lpstr>Quality improvement vs. research (tangent!)</vt:lpstr>
      <vt:lpstr>Quality improvement vs. research (tangent!)</vt:lpstr>
      <vt:lpstr>Quality improvement vs. research (tangent!)</vt:lpstr>
      <vt:lpstr>Quality improvement vs. research (tangent!)</vt:lpstr>
      <vt:lpstr>Quality improvement vs. research (tangent!)</vt:lpstr>
      <vt:lpstr>Quality improvement vs. research (tangent!)</vt:lpstr>
      <vt:lpstr>Quality improvement vs. research (tangent!)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Quality improvement vs. research (tangent!)</vt:lpstr>
      <vt:lpstr>PowerPoint Presentation</vt:lpstr>
      <vt:lpstr>RQI Examples</vt:lpstr>
      <vt:lpstr>RQI Example #1: Hypoglycemia</vt:lpstr>
      <vt:lpstr>RQI Example #1: Hypoglycemia</vt:lpstr>
      <vt:lpstr>RQI Example #2: COPD orders</vt:lpstr>
      <vt:lpstr>RQI Example #2: COPD orders</vt:lpstr>
      <vt:lpstr>RQI Example #3: Healthy Start</vt:lpstr>
      <vt:lpstr>RQI Example #3: Healthy Start</vt:lpstr>
      <vt:lpstr>RQI Example #3: Healthy Start Screenshot</vt:lpstr>
      <vt:lpstr>RQI Example #4: PICU extubation</vt:lpstr>
      <vt:lpstr>RQI Example #4: PICU extubation</vt:lpstr>
      <vt:lpstr>PowerPoint Presentation</vt:lpstr>
      <vt:lpstr>PowerPoint Presentation</vt:lpstr>
      <vt:lpstr>Two RCT design options</vt:lpstr>
      <vt:lpstr>Clinical Decision Support (tangent)</vt:lpstr>
      <vt:lpstr>Clinical Decision Support (tangent)</vt:lpstr>
      <vt:lpstr>Two RCT design options for testing Clinical Decision Support (CDS)</vt:lpstr>
      <vt:lpstr>PowerPoint Presentation</vt:lpstr>
      <vt:lpstr>Pitfalls of RCT design #1</vt:lpstr>
      <vt:lpstr>Pitfalls of RCT design #1</vt:lpstr>
      <vt:lpstr>Pitfalls of RCT design #1</vt:lpstr>
      <vt:lpstr>Pitfalls of RCT design #1</vt:lpstr>
      <vt:lpstr>Pitfalls of RCT design #2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Pitfalls of RCT design #2</vt:lpstr>
      <vt:lpstr>Pitfalls of RCT design #2</vt:lpstr>
      <vt:lpstr>Statistical approach in RQI Trials</vt:lpstr>
      <vt:lpstr>Interim monitoring</vt:lpstr>
      <vt:lpstr>UCSF Learning Healthcare System</vt:lpstr>
      <vt:lpstr>Key points</vt:lpstr>
      <vt:lpstr>Key points</vt:lpstr>
    </vt:vector>
  </TitlesOfParts>
  <Company>UCSF-DEB\SFCC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Healthcare System Research Projects</dc:title>
  <dc:creator>Pletcher, Mark</dc:creator>
  <cp:lastModifiedBy>Pletcher, Mark</cp:lastModifiedBy>
  <cp:revision>97</cp:revision>
  <dcterms:created xsi:type="dcterms:W3CDTF">2018-08-24T16:20:52Z</dcterms:created>
  <dcterms:modified xsi:type="dcterms:W3CDTF">2018-09-10T21:41:14Z</dcterms:modified>
</cp:coreProperties>
</file>