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9"/>
  </p:notesMasterIdLst>
  <p:sldIdLst>
    <p:sldId id="336" r:id="rId2"/>
    <p:sldId id="313" r:id="rId3"/>
    <p:sldId id="280" r:id="rId4"/>
    <p:sldId id="312" r:id="rId5"/>
    <p:sldId id="282" r:id="rId6"/>
    <p:sldId id="283" r:id="rId7"/>
    <p:sldId id="314" r:id="rId8"/>
    <p:sldId id="771" r:id="rId9"/>
    <p:sldId id="646" r:id="rId10"/>
    <p:sldId id="647" r:id="rId11"/>
    <p:sldId id="599" r:id="rId12"/>
    <p:sldId id="600" r:id="rId13"/>
    <p:sldId id="601" r:id="rId14"/>
    <p:sldId id="473" r:id="rId15"/>
    <p:sldId id="475" r:id="rId16"/>
    <p:sldId id="596" r:id="rId17"/>
    <p:sldId id="687" r:id="rId18"/>
    <p:sldId id="496" r:id="rId19"/>
    <p:sldId id="497" r:id="rId20"/>
    <p:sldId id="602" r:id="rId21"/>
    <p:sldId id="500" r:id="rId22"/>
    <p:sldId id="694" r:id="rId23"/>
    <p:sldId id="503" r:id="rId24"/>
    <p:sldId id="623" r:id="rId25"/>
    <p:sldId id="504" r:id="rId26"/>
    <p:sldId id="700" r:id="rId27"/>
    <p:sldId id="483" r:id="rId28"/>
    <p:sldId id="701" r:id="rId29"/>
    <p:sldId id="604" r:id="rId30"/>
    <p:sldId id="772" r:id="rId31"/>
    <p:sldId id="779" r:id="rId32"/>
    <p:sldId id="702" r:id="rId33"/>
    <p:sldId id="703" r:id="rId34"/>
    <p:sldId id="705" r:id="rId35"/>
    <p:sldId id="690" r:id="rId36"/>
    <p:sldId id="493" r:id="rId37"/>
    <p:sldId id="665" r:id="rId38"/>
    <p:sldId id="615" r:id="rId39"/>
    <p:sldId id="616" r:id="rId40"/>
    <p:sldId id="704" r:id="rId41"/>
    <p:sldId id="773" r:id="rId42"/>
    <p:sldId id="492" r:id="rId43"/>
    <p:sldId id="519" r:id="rId44"/>
    <p:sldId id="760" r:id="rId45"/>
    <p:sldId id="691" r:id="rId46"/>
    <p:sldId id="689" r:id="rId47"/>
    <p:sldId id="692" r:id="rId48"/>
    <p:sldId id="693" r:id="rId49"/>
    <p:sldId id="583" r:id="rId50"/>
    <p:sldId id="586" r:id="rId51"/>
    <p:sldId id="741" r:id="rId52"/>
    <p:sldId id="750" r:id="rId53"/>
    <p:sldId id="744" r:id="rId54"/>
    <p:sldId id="745" r:id="rId55"/>
    <p:sldId id="746" r:id="rId56"/>
    <p:sldId id="747" r:id="rId57"/>
    <p:sldId id="749" r:id="rId58"/>
    <p:sldId id="726" r:id="rId59"/>
    <p:sldId id="531" r:id="rId60"/>
    <p:sldId id="666" r:id="rId61"/>
    <p:sldId id="667" r:id="rId62"/>
    <p:sldId id="668" r:id="rId63"/>
    <p:sldId id="669" r:id="rId64"/>
    <p:sldId id="672" r:id="rId65"/>
    <p:sldId id="670" r:id="rId66"/>
    <p:sldId id="671" r:id="rId67"/>
    <p:sldId id="673" r:id="rId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266" autoAdjust="0"/>
    <p:restoredTop sz="68442" autoAdjust="0"/>
  </p:normalViewPr>
  <p:slideViewPr>
    <p:cSldViewPr snapToGrid="0">
      <p:cViewPr varScale="1">
        <p:scale>
          <a:sx n="87" d="100"/>
          <a:sy n="87" d="100"/>
        </p:scale>
        <p:origin x="1464" y="20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1769525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BC87A9D-79E4-3846-9BAD-19FE55B4CA97}"/>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343466A-B5D9-C548-BEE2-5ADDCBFC511B}" type="slidenum">
              <a:rPr lang="en-US" altLang="en-US" sz="1200" smtClean="0"/>
              <a:pPr/>
              <a:t>10</a:t>
            </a:fld>
            <a:endParaRPr lang="en-US" altLang="en-US" sz="1200"/>
          </a:p>
        </p:txBody>
      </p:sp>
      <p:sp>
        <p:nvSpPr>
          <p:cNvPr id="18435" name="Rectangle 2">
            <a:extLst>
              <a:ext uri="{FF2B5EF4-FFF2-40B4-BE49-F238E27FC236}">
                <a16:creationId xmlns:a16="http://schemas.microsoft.com/office/drawing/2014/main" id="{DEF29095-6D3B-5B43-A452-D28190F54DBF}"/>
              </a:ext>
            </a:extLst>
          </p:cNvPr>
          <p:cNvSpPr>
            <a:spLocks noGrp="1" noRot="1" noChangeAspect="1" noChangeArrowheads="1" noTextEdit="1"/>
          </p:cNvSpPr>
          <p:nvPr>
            <p:ph type="sldImg"/>
          </p:nvPr>
        </p:nvSpPr>
        <p:spPr>
          <a:xfrm>
            <a:off x="407988" y="696913"/>
            <a:ext cx="6197600" cy="3486150"/>
          </a:xfrm>
          <a:ln/>
        </p:spPr>
      </p:sp>
      <p:sp>
        <p:nvSpPr>
          <p:cNvPr id="18436" name="Rectangle 3">
            <a:extLst>
              <a:ext uri="{FF2B5EF4-FFF2-40B4-BE49-F238E27FC236}">
                <a16:creationId xmlns:a16="http://schemas.microsoft.com/office/drawing/2014/main" id="{DE018F17-19F7-1B4B-B535-EE503985EF80}"/>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The case-crossover study design is analogous to the crossover trial, except it is observational. Individuals are not randomized to one treatment or another. Instead exposure is ascertained through other means, such as self-report or using record data. </a:t>
            </a:r>
          </a:p>
          <a:p>
            <a:pPr eaLnBrk="1" hangingPunct="1"/>
            <a:endParaRPr lang="en-US" altLang="en-US" dirty="0"/>
          </a:p>
          <a:p>
            <a:pPr eaLnBrk="1" hangingPunct="1"/>
            <a:r>
              <a:rPr lang="en-US" altLang="en-US" dirty="0"/>
              <a:t>You can think of a case-crossover study as one in which the cases are matched to themselves at different times. So rather than using other people to give you an estimate of the exposure distribution in the population that gave rise to the cases, you are using the cases to obtain this measure. </a:t>
            </a:r>
          </a:p>
          <a:p>
            <a:pPr eaLnBrk="1" hangingPunct="1"/>
            <a:endParaRPr lang="en-US" altLang="en-US" dirty="0"/>
          </a:p>
          <a:p>
            <a:pPr eaLnBrk="1" hangingPunct="1"/>
            <a:r>
              <a:rPr lang="en-US" altLang="en-US" dirty="0"/>
              <a:t>To conduct a case-crossover study, the exposure must vary within a person. If you recall from the recorded lectures, only discordant cases and controls contribute to the effect estimate of a case-control study.</a:t>
            </a:r>
          </a:p>
          <a:p>
            <a:pPr eaLnBrk="1" hangingPunct="1"/>
            <a:endParaRPr lang="en-US" altLang="en-US" dirty="0"/>
          </a:p>
          <a:p>
            <a:pPr eaLnBrk="1" hangingPunct="1"/>
            <a:r>
              <a:rPr lang="en-US" altLang="en-US" dirty="0"/>
              <a:t>Other important assumptions include a short induction period, meaning the effect of the exposure on the outcome occurs soon after the exposure, limited carryover effect (so that the control period exposure is not affecting the outcome), and acute onset outcome. </a:t>
            </a:r>
          </a:p>
        </p:txBody>
      </p:sp>
    </p:spTree>
    <p:extLst>
      <p:ext uri="{BB962C8B-B14F-4D97-AF65-F5344CB8AC3E}">
        <p14:creationId xmlns:p14="http://schemas.microsoft.com/office/powerpoint/2010/main" val="2972322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7EFA7A4-9055-D345-A004-7A40F3F320A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9F119E0-3C50-9B49-9766-4BF2537717B6}" type="slidenum">
              <a:rPr lang="en-US" altLang="en-US" sz="1200" smtClean="0">
                <a:solidFill>
                  <a:schemeClr val="tx1"/>
                </a:solidFill>
                <a:latin typeface="Arial" panose="020B0604020202020204" pitchFamily="34" charset="0"/>
                <a:ea typeface="MS PGothic" panose="020B0600070205080204" pitchFamily="34" charset="-128"/>
              </a:rPr>
              <a:pPr/>
              <a:t>11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6627" name="Rectangle 2">
            <a:extLst>
              <a:ext uri="{FF2B5EF4-FFF2-40B4-BE49-F238E27FC236}">
                <a16:creationId xmlns:a16="http://schemas.microsoft.com/office/drawing/2014/main" id="{96F1BB9C-911F-E946-80D3-5325F84237E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C7F2AC0-D69E-C84E-A2ED-6E55D422D3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Again as a reminder, case-control studies often match on time. In this diagram, the lines are individuals in a cohort. Black is unexposed person-time and red is exposed person-time, and the circles are when events occur. If you are doing a case-control study with incidence density sampling, you would select all of the cases and select controls that were at risk for the outcome at the time the case occurred (as shown by the blue boxes).</a:t>
            </a:r>
          </a:p>
        </p:txBody>
      </p:sp>
    </p:spTree>
    <p:extLst>
      <p:ext uri="{BB962C8B-B14F-4D97-AF65-F5344CB8AC3E}">
        <p14:creationId xmlns:p14="http://schemas.microsoft.com/office/powerpoint/2010/main" val="1749120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9AF6BF-6770-5E42-A9D4-EBB871DFAE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3F7ABBD-EDAE-1D4A-8C60-D55AAEC0B90A}" type="slidenum">
              <a:rPr lang="en-US" altLang="en-US" sz="1200" smtClean="0">
                <a:solidFill>
                  <a:schemeClr val="tx1"/>
                </a:solidFill>
                <a:latin typeface="Arial" panose="020B0604020202020204" pitchFamily="34" charset="0"/>
                <a:ea typeface="MS PGothic" panose="020B0600070205080204" pitchFamily="34" charset="-128"/>
              </a:rPr>
              <a:pPr/>
              <a:t>12</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8675" name="Rectangle 2">
            <a:extLst>
              <a:ext uri="{FF2B5EF4-FFF2-40B4-BE49-F238E27FC236}">
                <a16:creationId xmlns:a16="http://schemas.microsoft.com/office/drawing/2014/main" id="{C5749F0C-4119-3049-B6DC-523F26D5EBE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A64490A0-EFC3-AD48-879E-9DD294A91CC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Now imagine that instead of matching on time, you matched on person. So you keep all the cases and compare the exposure at the time that the event occurred to the individual’s exposure history.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Case-crossover studies are matched studies that take personal matching to its limit: </a:t>
            </a:r>
          </a:p>
          <a:p>
            <a:pPr eaLnBrk="1" hangingPunct="1"/>
            <a:r>
              <a:rPr lang="en-US" altLang="en-US" dirty="0">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293392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83DD20B-CF62-CE49-85D4-65932CDC50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CA830803-1928-324C-A156-AA8FF6B34D1C}" type="slidenum">
              <a:rPr lang="en-US" altLang="en-US" sz="1200" smtClean="0">
                <a:solidFill>
                  <a:schemeClr val="tx1"/>
                </a:solidFill>
                <a:latin typeface="Arial" panose="020B0604020202020204" pitchFamily="34" charset="0"/>
                <a:ea typeface="MS PGothic" panose="020B0600070205080204" pitchFamily="34" charset="-128"/>
              </a:rPr>
              <a:pPr/>
              <a:t>13</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30723" name="Rectangle 2">
            <a:extLst>
              <a:ext uri="{FF2B5EF4-FFF2-40B4-BE49-F238E27FC236}">
                <a16:creationId xmlns:a16="http://schemas.microsoft.com/office/drawing/2014/main" id="{4586FEC4-D2F6-0C42-A804-2B9EF7DFD58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6C4F1B5-467B-7745-8FE0-498F36554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It may be difficult to measure all of the cases’ past exposure, so you can sample instead. </a:t>
            </a:r>
          </a:p>
        </p:txBody>
      </p:sp>
    </p:spTree>
    <p:extLst>
      <p:ext uri="{BB962C8B-B14F-4D97-AF65-F5344CB8AC3E}">
        <p14:creationId xmlns:p14="http://schemas.microsoft.com/office/powerpoint/2010/main" val="786186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0AA1ADE-0E5E-AC40-8B89-7296CCB6698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FE68769-AD8B-FA4F-81B3-0DD607109FD4}" type="slidenum">
              <a:rPr lang="en-US" altLang="en-US" sz="1200" smtClean="0"/>
              <a:pPr/>
              <a:t>14</a:t>
            </a:fld>
            <a:endParaRPr lang="en-US" altLang="en-US" sz="1200"/>
          </a:p>
        </p:txBody>
      </p:sp>
      <p:sp>
        <p:nvSpPr>
          <p:cNvPr id="32771" name="Rectangle 2">
            <a:extLst>
              <a:ext uri="{FF2B5EF4-FFF2-40B4-BE49-F238E27FC236}">
                <a16:creationId xmlns:a16="http://schemas.microsoft.com/office/drawing/2014/main" id="{5EA581DB-DA61-C64F-AA02-6A48C3B8FE1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6FE4DCA-E7CC-7748-A74E-9348CC60F0EF}"/>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end up with what the case-crossover design might look like from within a cohort study concept</a:t>
            </a:r>
          </a:p>
          <a:p>
            <a:pPr marL="171450" indent="-171450" eaLnBrk="1" hangingPunct="1">
              <a:buFontTx/>
              <a:buChar char="-"/>
            </a:pPr>
            <a:r>
              <a:rPr lang="en-US" altLang="en-US" dirty="0"/>
              <a:t>Once you drop the non-cases from the study…</a:t>
            </a:r>
          </a:p>
        </p:txBody>
      </p:sp>
    </p:spTree>
    <p:extLst>
      <p:ext uri="{BB962C8B-B14F-4D97-AF65-F5344CB8AC3E}">
        <p14:creationId xmlns:p14="http://schemas.microsoft.com/office/powerpoint/2010/main" val="1200495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098590F-2A03-0E44-88A8-44A0B09F43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FC37FA62-B567-7244-9812-F8BB1E81216C}" type="slidenum">
              <a:rPr lang="en-US" altLang="en-US" sz="1200" smtClean="0"/>
              <a:pPr/>
              <a:t>15</a:t>
            </a:fld>
            <a:endParaRPr lang="en-US" altLang="en-US" sz="1200"/>
          </a:p>
        </p:txBody>
      </p:sp>
      <p:sp>
        <p:nvSpPr>
          <p:cNvPr id="35843" name="Rectangle 2">
            <a:extLst>
              <a:ext uri="{FF2B5EF4-FFF2-40B4-BE49-F238E27FC236}">
                <a16:creationId xmlns:a16="http://schemas.microsoft.com/office/drawing/2014/main" id="{5BEA1D23-AEFD-5F4B-97DB-C298A4CF472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5B4BE92A-5194-A843-873D-9D2AB3373F82}"/>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…You’re left what what you see here.</a:t>
            </a:r>
          </a:p>
          <a:p>
            <a:pPr marL="171450" indent="-171450" eaLnBrk="1" hangingPunct="1">
              <a:buFontTx/>
              <a:buChar char="-"/>
            </a:pPr>
            <a:r>
              <a:rPr lang="en-US" altLang="en-US" dirty="0"/>
              <a:t>Each individual now makes up his or her own stratum</a:t>
            </a:r>
          </a:p>
          <a:p>
            <a:pPr marL="171450" indent="-171450" eaLnBrk="1" hangingPunct="1">
              <a:buFontTx/>
              <a:buChar char="-"/>
            </a:pPr>
            <a:r>
              <a:rPr lang="en-US" altLang="en-US" dirty="0"/>
              <a:t>The case window (or effect period) is the time right before the event occurs</a:t>
            </a:r>
          </a:p>
          <a:p>
            <a:pPr marL="171450" indent="-171450" eaLnBrk="1" hangingPunct="1">
              <a:buFontTx/>
              <a:buChar char="-"/>
            </a:pPr>
            <a:r>
              <a:rPr lang="en-US" altLang="en-US" dirty="0"/>
              <a:t>The control window is a set time or it could be multiple times, usually prior to when the event occurs</a:t>
            </a:r>
          </a:p>
        </p:txBody>
      </p:sp>
    </p:spTree>
    <p:extLst>
      <p:ext uri="{BB962C8B-B14F-4D97-AF65-F5344CB8AC3E}">
        <p14:creationId xmlns:p14="http://schemas.microsoft.com/office/powerpoint/2010/main" val="94355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To review, when conducting a case-crossover study, you identify a sample of cases from the underlying population of interest. </a:t>
            </a:r>
          </a:p>
          <a:p>
            <a:pPr marL="171450" indent="-171450" eaLnBrk="1" hangingPunct="1">
              <a:buFontTx/>
              <a:buChar char="-"/>
            </a:pPr>
            <a:r>
              <a:rPr lang="en-US" altLang="en-US" dirty="0"/>
              <a:t>Measure their exposure in what is called the “case window.” It should be measured based on what you hypothesize is the effect period. </a:t>
            </a:r>
          </a:p>
          <a:p>
            <a:pPr marL="628650" lvl="1" indent="-171450" eaLnBrk="1" hangingPunct="1">
              <a:buFontTx/>
              <a:buChar char="-"/>
            </a:pPr>
            <a:r>
              <a:rPr lang="en-US" altLang="en-US" dirty="0"/>
              <a:t>The </a:t>
            </a:r>
            <a:r>
              <a:rPr lang="en-US" sz="1200" kern="1200" dirty="0">
                <a:solidFill>
                  <a:schemeClr val="tx1"/>
                </a:solidFill>
                <a:effectLst/>
                <a:latin typeface="+mn-lt"/>
                <a:ea typeface="+mn-ea"/>
                <a:cs typeface="+mn-cs"/>
              </a:rPr>
              <a:t>“effect period” is the period of time following exposure when the risk in the population differs from the baseline risk. </a:t>
            </a:r>
          </a:p>
          <a:p>
            <a:pPr marL="628650" lvl="1" indent="-171450" eaLnBrk="1" hangingPunct="1">
              <a:buFontTx/>
              <a:buChar char="-"/>
            </a:pPr>
            <a:r>
              <a:rPr lang="en-US" sz="1200" kern="1200" dirty="0">
                <a:solidFill>
                  <a:schemeClr val="tx1"/>
                </a:solidFill>
                <a:effectLst/>
                <a:latin typeface="+mn-lt"/>
                <a:ea typeface="+mn-ea"/>
                <a:cs typeface="+mn-cs"/>
              </a:rPr>
              <a:t>It’s when you want to measure the effect of exposure on outcome.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It’s usually a short time period before the event occurred but can to some extent be empirically derived. You may not know how long that period should be or when it should be. You can use the data to inform your decisions but we’ll circle back to that. </a:t>
            </a:r>
            <a:endParaRPr lang="en-US" altLang="en-US" sz="1200" kern="1200" dirty="0">
              <a:solidFill>
                <a:schemeClr val="tx1"/>
              </a:solidFill>
              <a:effectLst/>
              <a:latin typeface="+mn-lt"/>
              <a:ea typeface="+mn-ea"/>
              <a:cs typeface="+mn-cs"/>
            </a:endParaRPr>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16</a:t>
            </a:fld>
            <a:endParaRPr lang="en-US" altLang="en-US" sz="1200"/>
          </a:p>
        </p:txBody>
      </p:sp>
    </p:spTree>
    <p:extLst>
      <p:ext uri="{BB962C8B-B14F-4D97-AF65-F5344CB8AC3E}">
        <p14:creationId xmlns:p14="http://schemas.microsoft.com/office/powerpoint/2010/main" val="3841720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71A04F5-172A-7649-BA9F-1E07B414795E}"/>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C8292D17-0EA4-184E-B618-EE540EA73E5A}"/>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then will estimate the expected exposure in the case window from exposure in one or more control windows. </a:t>
            </a:r>
          </a:p>
          <a:p>
            <a:pPr marL="628650" lvl="1" indent="-171450" eaLnBrk="1" hangingPunct="1">
              <a:buFontTx/>
              <a:buChar char="-"/>
            </a:pPr>
            <a:r>
              <a:rPr lang="en-US" altLang="en-US" dirty="0"/>
              <a:t>How you select your control window or windows might depend on resources or the type of research question you’re trying to answer</a:t>
            </a:r>
          </a:p>
          <a:p>
            <a:pPr marL="628650" lvl="1" indent="-171450" eaLnBrk="1" hangingPunct="1">
              <a:buFontTx/>
              <a:buChar char="-"/>
            </a:pPr>
            <a:r>
              <a:rPr lang="en-US" altLang="en-US" dirty="0"/>
              <a:t>You may want to match your control window to your case window on certain factors (e.g., time of day, day of week, season, etc.) in order to account for recurring exposure patterns</a:t>
            </a:r>
          </a:p>
          <a:p>
            <a:pPr marL="628650" lvl="1" indent="-171450" eaLnBrk="1" hangingPunct="1">
              <a:buFontTx/>
              <a:buChar char="-"/>
            </a:pPr>
            <a:r>
              <a:rPr lang="en-US" altLang="en-US" dirty="0"/>
              <a:t>You might also look at the usual frequency of exposure over a longer time (as in the diagrams with the larger boxes drawn)</a:t>
            </a:r>
          </a:p>
          <a:p>
            <a:pPr marL="171450" lvl="0" indent="-171450" eaLnBrk="1" hangingPunct="1">
              <a:buFontTx/>
              <a:buChar char="-"/>
            </a:pPr>
            <a:r>
              <a:rPr lang="en-US" altLang="en-US" dirty="0"/>
              <a:t>Once you have your observed exposure during the case window, you can compare it to the expected exposure based on the control window</a:t>
            </a:r>
          </a:p>
          <a:p>
            <a:pPr marL="628650" lvl="1" indent="-171450" eaLnBrk="1" hangingPunct="1">
              <a:buFontTx/>
              <a:buChar char="-"/>
            </a:pPr>
            <a:r>
              <a:rPr lang="en-US" altLang="en-US" dirty="0"/>
              <a:t>Depending on the structure of the models you can use the Mantel Haenszel odds ratio for counts or conditional logistic regression for person-time data</a:t>
            </a:r>
            <a:endParaRPr lang="en-US" dirty="0">
              <a:effectLst/>
            </a:endParaRPr>
          </a:p>
          <a:p>
            <a:pPr eaLnBrk="1" hangingPunct="1"/>
            <a:endParaRPr lang="en-US" altLang="en-US" dirty="0"/>
          </a:p>
        </p:txBody>
      </p:sp>
      <p:sp>
        <p:nvSpPr>
          <p:cNvPr id="49156" name="Slide Number Placeholder 3">
            <a:extLst>
              <a:ext uri="{FF2B5EF4-FFF2-40B4-BE49-F238E27FC236}">
                <a16:creationId xmlns:a16="http://schemas.microsoft.com/office/drawing/2014/main" id="{E377FD97-0662-EB4A-BCED-54538D736139}"/>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8F3DF62-D6A4-1F4D-97EF-82ECD75680C3}" type="slidenum">
              <a:rPr lang="en-US" altLang="en-US" sz="1200" smtClean="0"/>
              <a:pPr/>
              <a:t>17</a:t>
            </a:fld>
            <a:endParaRPr lang="en-US" altLang="en-US" sz="1200"/>
          </a:p>
        </p:txBody>
      </p:sp>
    </p:spTree>
    <p:extLst>
      <p:ext uri="{BB962C8B-B14F-4D97-AF65-F5344CB8AC3E}">
        <p14:creationId xmlns:p14="http://schemas.microsoft.com/office/powerpoint/2010/main" val="37781720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838D01D-FB72-6C48-9252-EFE1ECBB3DE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3A158E4-F70C-DA45-B107-0D1628C87B18}" type="slidenum">
              <a:rPr lang="en-US" altLang="en-US" sz="1200" smtClean="0"/>
              <a:pPr/>
              <a:t>18</a:t>
            </a:fld>
            <a:endParaRPr lang="en-US" altLang="en-US" sz="1200"/>
          </a:p>
        </p:txBody>
      </p:sp>
      <p:sp>
        <p:nvSpPr>
          <p:cNvPr id="52227" name="Rectangle 2">
            <a:extLst>
              <a:ext uri="{FF2B5EF4-FFF2-40B4-BE49-F238E27FC236}">
                <a16:creationId xmlns:a16="http://schemas.microsoft.com/office/drawing/2014/main" id="{A24172E9-917C-444C-9862-3FCBC8E5781A}"/>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BD68CAD-027B-D94D-A354-99245CA80C50}"/>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There are a lot of choices that have to be made by the investigators</a:t>
            </a:r>
          </a:p>
          <a:p>
            <a:pPr marL="171450" indent="-171450" eaLnBrk="1" hangingPunct="1">
              <a:buFontTx/>
              <a:buChar char="-"/>
            </a:pPr>
            <a:r>
              <a:rPr lang="en-US" altLang="en-US" dirty="0"/>
              <a:t>Here you have time on the x-axis, and the risk of MI on the y-axis</a:t>
            </a:r>
          </a:p>
          <a:p>
            <a:pPr marL="171450" indent="-171450" eaLnBrk="1" hangingPunct="1">
              <a:buFontTx/>
              <a:buChar char="-"/>
            </a:pPr>
            <a:r>
              <a:rPr lang="en-US" altLang="en-US" dirty="0"/>
              <a:t>This is an appropriate research question for a case-crossover design because you have exercise, an exposure that occurs at a point in time. </a:t>
            </a:r>
          </a:p>
          <a:p>
            <a:pPr marL="628650" lvl="1" indent="-171450" eaLnBrk="1" hangingPunct="1">
              <a:buFontTx/>
              <a:buChar char="-"/>
            </a:pPr>
            <a:r>
              <a:rPr lang="en-US" altLang="en-US" dirty="0"/>
              <a:t>Risk goes up pretty quickly following exposure. That’s your induction period – the amount of time between exposure and the increased risk of the outcome</a:t>
            </a:r>
          </a:p>
          <a:p>
            <a:pPr marL="171450" lvl="0" indent="-171450" eaLnBrk="1" hangingPunct="1">
              <a:buFontTx/>
              <a:buChar char="-"/>
            </a:pPr>
            <a:r>
              <a:rPr lang="en-US" altLang="en-US" dirty="0"/>
              <a:t>Then you have your effect period during which the risk is highest</a:t>
            </a:r>
          </a:p>
          <a:p>
            <a:pPr marL="171450" lvl="0" indent="-171450" eaLnBrk="1" hangingPunct="1">
              <a:buFontTx/>
              <a:buChar char="-"/>
            </a:pPr>
            <a:r>
              <a:rPr lang="en-US" altLang="en-US" dirty="0"/>
              <a:t>And then there’s some carryover during which the effect of exposure has mostly gone away but hasn’t yet gotten all the way back to baseline</a:t>
            </a:r>
          </a:p>
        </p:txBody>
      </p:sp>
    </p:spTree>
    <p:extLst>
      <p:ext uri="{BB962C8B-B14F-4D97-AF65-F5344CB8AC3E}">
        <p14:creationId xmlns:p14="http://schemas.microsoft.com/office/powerpoint/2010/main" val="2177500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D0247075-54D7-664B-8EC1-3DD1384710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4EBE2D8-1943-384C-8045-DC6192D538C4}" type="slidenum">
              <a:rPr lang="en-US" altLang="en-US" sz="1200" smtClean="0"/>
              <a:pPr/>
              <a:t>19</a:t>
            </a:fld>
            <a:endParaRPr lang="en-US" altLang="en-US" sz="1200"/>
          </a:p>
        </p:txBody>
      </p:sp>
      <p:sp>
        <p:nvSpPr>
          <p:cNvPr id="59395" name="Rectangle 2">
            <a:extLst>
              <a:ext uri="{FF2B5EF4-FFF2-40B4-BE49-F238E27FC236}">
                <a16:creationId xmlns:a16="http://schemas.microsoft.com/office/drawing/2014/main" id="{452B6FDC-948E-3549-AE17-CA49DC34DE9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863C4F55-7855-FB48-8DE1-6B35643D7295}"/>
              </a:ext>
            </a:extLst>
          </p:cNvPr>
          <p:cNvSpPr>
            <a:spLocks noGrp="1" noChangeArrowheads="1"/>
          </p:cNvSpPr>
          <p:nvPr>
            <p:ph type="body" idx="1"/>
          </p:nvPr>
        </p:nvSpPr>
        <p:spPr>
          <a:noFill/>
        </p:spPr>
        <p:txBody>
          <a:bodyPr/>
          <a:lstStyle/>
          <a:p>
            <a:pPr marL="171450" lvl="0" indent="-171450" eaLnBrk="1" hangingPunct="1">
              <a:buFontTx/>
              <a:buChar char="-"/>
            </a:pPr>
            <a:r>
              <a:rPr lang="en-US" altLang="en-US" dirty="0"/>
              <a:t>You have to make the choice of when the effect window should be and think about whether there will be carry over</a:t>
            </a:r>
          </a:p>
          <a:p>
            <a:pPr marL="171450" lvl="0" indent="-171450" eaLnBrk="1" hangingPunct="1">
              <a:buFontTx/>
              <a:buChar char="-"/>
            </a:pPr>
            <a:r>
              <a:rPr lang="en-US" altLang="en-US" dirty="0"/>
              <a:t>These decisions will depend on your hypothesis and what the exposure and outcome are</a:t>
            </a:r>
          </a:p>
          <a:p>
            <a:pPr marL="171450" lvl="0" indent="-171450" eaLnBrk="1" hangingPunct="1">
              <a:buFontTx/>
              <a:buChar char="-"/>
            </a:pPr>
            <a:r>
              <a:rPr lang="en-US" altLang="en-US" dirty="0"/>
              <a:t>If there is uncertainty about the duration of the effect-period, the investigator can evaluate it empirically using the data </a:t>
            </a:r>
            <a:r>
              <a:rPr lang="en-US" altLang="en-US" sz="1000" dirty="0"/>
              <a:t>by examining the change in magnitude of the relative risk under different assumptions about duration. </a:t>
            </a:r>
          </a:p>
          <a:p>
            <a:pPr marL="628650" lvl="1" indent="-171450" eaLnBrk="1" hangingPunct="1">
              <a:buFontTx/>
              <a:buChar char="-"/>
            </a:pPr>
            <a:r>
              <a:rPr lang="en-US" altLang="en-US" sz="1000" dirty="0"/>
              <a:t>The best estimate of duration is the one that maximizes the RR estimate. </a:t>
            </a:r>
          </a:p>
          <a:p>
            <a:pPr marL="628650" lvl="1" indent="-171450" eaLnBrk="1" hangingPunct="1">
              <a:buFontTx/>
              <a:buChar cha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p:txBody>
      </p:sp>
    </p:spTree>
    <p:extLst>
      <p:ext uri="{BB962C8B-B14F-4D97-AF65-F5344CB8AC3E}">
        <p14:creationId xmlns:p14="http://schemas.microsoft.com/office/powerpoint/2010/main" val="2264804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26012618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Here we’re back the physical activity and MI example. You can see that in the one hour prior to MI there’s a big spike in risk but that effect is pretty much gone after the hour is over.</a:t>
            </a:r>
          </a:p>
          <a:p>
            <a:pPr marL="171450" indent="-171450">
              <a:buFontTx/>
              <a:buChar char="-"/>
            </a:pPr>
            <a:r>
              <a:rPr lang="en-US" dirty="0"/>
              <a:t>You’d thus infer that there’s very little induction time, the relevant effect is right away, and there is very little carry over as well</a:t>
            </a:r>
          </a:p>
          <a:p>
            <a:pPr marL="171450" indent="-171450">
              <a:buFontTx/>
              <a:buChar char="-"/>
            </a:pPr>
            <a:r>
              <a:rPr lang="en-US" dirty="0"/>
              <a:t>In this scenario, if you chose a different effect period from one hour then you could get a very different result</a:t>
            </a:r>
          </a:p>
          <a:p>
            <a:pPr marL="171450" indent="-171450">
              <a:buFontTx/>
              <a:buChar char="-"/>
            </a:pPr>
            <a:r>
              <a:rPr lang="en-US" dirty="0"/>
              <a:t>It’s acceptable in a case-crossover study to look at these different scenarios to understand when risk is truly elevated</a:t>
            </a:r>
          </a:p>
        </p:txBody>
      </p:sp>
      <p:sp>
        <p:nvSpPr>
          <p:cNvPr id="4" name="Slide Number Placeholder 3"/>
          <p:cNvSpPr>
            <a:spLocks noGrp="1"/>
          </p:cNvSpPr>
          <p:nvPr>
            <p:ph type="sldNum" sz="quarter" idx="5"/>
          </p:nvPr>
        </p:nvSpPr>
        <p:spPr/>
        <p:txBody>
          <a:bodyPr/>
          <a:lstStyle/>
          <a:p>
            <a:fld id="{C3D3DC8E-344A-4AFD-831C-16B2F2D6DCE1}" type="slidenum">
              <a:rPr lang="en-US" smtClean="0"/>
              <a:t>20</a:t>
            </a:fld>
            <a:endParaRPr lang="en-US"/>
          </a:p>
        </p:txBody>
      </p:sp>
    </p:spTree>
    <p:extLst>
      <p:ext uri="{BB962C8B-B14F-4D97-AF65-F5344CB8AC3E}">
        <p14:creationId xmlns:p14="http://schemas.microsoft.com/office/powerpoint/2010/main" val="21141856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7F42DE35-5423-984B-84DA-3FB2324CB0C0}"/>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219C18F-5959-E54D-BF5D-77591DDD75B4}" type="slidenum">
              <a:rPr lang="en-US" altLang="en-US" sz="1200" smtClean="0"/>
              <a:pPr/>
              <a:t>21</a:t>
            </a:fld>
            <a:endParaRPr lang="en-US" altLang="en-US" sz="1200"/>
          </a:p>
        </p:txBody>
      </p:sp>
      <p:sp>
        <p:nvSpPr>
          <p:cNvPr id="64515" name="Rectangle 2">
            <a:extLst>
              <a:ext uri="{FF2B5EF4-FFF2-40B4-BE49-F238E27FC236}">
                <a16:creationId xmlns:a16="http://schemas.microsoft.com/office/drawing/2014/main" id="{6F9FB226-4A1B-BD4B-A95D-D3152841903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05E6E3D-6A78-9446-8B68-640A2BF2CBB3}"/>
              </a:ext>
            </a:extLst>
          </p:cNvPr>
          <p:cNvSpPr>
            <a:spLocks noGrp="1" noChangeArrowheads="1"/>
          </p:cNvSpPr>
          <p:nvPr>
            <p:ph type="body" idx="1"/>
          </p:nvPr>
        </p:nvSpPr>
        <p:spPr>
          <a:noFill/>
        </p:spPr>
        <p:txBody>
          <a:bodyPr/>
          <a:lstStyle/>
          <a:p>
            <a:pPr marL="171450" indent="-171450" eaLnBrk="1" hangingPunct="1">
              <a:buFontTx/>
              <a:buChar char="-"/>
            </a:pPr>
            <a:r>
              <a:rPr lang="en-US" altLang="en-US" sz="1000" dirty="0"/>
              <a:t>Once you’ve selected the length of your case window, your control window or windows should be the same length, but not overlapping</a:t>
            </a:r>
          </a:p>
          <a:p>
            <a:pPr marL="171450" indent="-171450" eaLnBrk="1" hangingPunct="1">
              <a:buFontTx/>
              <a:buChar char="-"/>
            </a:pPr>
            <a:r>
              <a:rPr lang="en-US" altLang="en-US" sz="1000" dirty="0"/>
              <a:t>To decide </a:t>
            </a:r>
            <a:r>
              <a:rPr lang="en-US" altLang="en-US" sz="1000" i="1" dirty="0"/>
              <a:t>when</a:t>
            </a:r>
            <a:r>
              <a:rPr lang="en-US" altLang="en-US" sz="1000" i="0" dirty="0"/>
              <a:t> the reference window should be, you have to ensure that your subject would have been at risk for the outcome</a:t>
            </a:r>
          </a:p>
          <a:p>
            <a:pPr marL="171450" indent="-171450" eaLnBrk="1" hangingPunct="1">
              <a:buFontTx/>
              <a:buChar char="-"/>
            </a:pPr>
            <a:r>
              <a:rPr lang="en-US" altLang="en-US" sz="1000" dirty="0"/>
              <a:t>You also want the control windows close enough in time so that the baseline risk of outcome might be the same in the case and control window but not so close together that the exposure might be correlated</a:t>
            </a:r>
          </a:p>
          <a:p>
            <a:pPr marL="171450" indent="-171450" eaLnBrk="1" hangingPunct="1">
              <a:buFontTx/>
              <a:buChar char="-"/>
            </a:pPr>
            <a:r>
              <a:rPr lang="en-US" altLang="en-US" sz="1000" dirty="0"/>
              <a:t>You’ll have to decide whether the reference period will be before or after the case window</a:t>
            </a:r>
          </a:p>
          <a:p>
            <a:pPr marL="628650" lvl="1" indent="-171450" eaLnBrk="1" hangingPunct="1">
              <a:buFontTx/>
              <a:buChar char="-"/>
            </a:pPr>
            <a:r>
              <a:rPr lang="en-US" altLang="en-US" sz="1000" dirty="0"/>
              <a:t>Before is much more common because a reference period after is only appropriate if you can assume that the event does not affect exposure</a:t>
            </a:r>
          </a:p>
          <a:p>
            <a:pPr marL="628650" lvl="1" indent="-171450" eaLnBrk="1" hangingPunct="1">
              <a:buFontTx/>
              <a:buChar char="-"/>
            </a:pPr>
            <a:r>
              <a:rPr lang="en-US" altLang="en-US" sz="1000" dirty="0"/>
              <a:t>Example of after</a:t>
            </a:r>
            <a:r>
              <a:rPr lang="en-US" altLang="en-US" sz="1000" dirty="0">
                <a:sym typeface="Wingdings" pitchFamily="2" charset="2"/>
              </a:rPr>
              <a:t> – common in environmental epi – smoke exposure and acute cardiac events</a:t>
            </a:r>
            <a:endParaRPr lang="en-US" altLang="en-US" sz="1000" dirty="0"/>
          </a:p>
          <a:p>
            <a:pPr marL="171450" indent="-171450" eaLnBrk="1" hangingPunct="1">
              <a:buFontTx/>
              <a:buChar char="-"/>
            </a:pPr>
            <a:r>
              <a:rPr lang="en-US" altLang="en-US" sz="1000" dirty="0"/>
              <a:t>Whether or not an adjacent period is appropriate will depend on any carryover effects.</a:t>
            </a:r>
          </a:p>
          <a:p>
            <a:pPr marL="171450" indent="-171450" eaLnBrk="1" hangingPunct="1">
              <a:buFontTx/>
              <a:buChar char="-"/>
            </a:pPr>
            <a:r>
              <a:rPr lang="en-US" altLang="en-US" sz="1000" dirty="0"/>
              <a:t>You’ll also have to decide how many control windows you should use.</a:t>
            </a:r>
          </a:p>
          <a:p>
            <a:pPr marL="628650" lvl="1" indent="-171450" eaLnBrk="1" hangingPunct="1">
              <a:buFontTx/>
              <a:buChar char="-"/>
            </a:pPr>
            <a:r>
              <a:rPr lang="en-US" altLang="en-US" sz="1000" dirty="0"/>
              <a:t>You get the most out of your data in terms of efficiency if you use the usual frequency approach, but that might not be feasible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000" dirty="0"/>
              <a:t>The overall goal is to select control windows that reflect the exposure distribution in the person-time at risk. </a:t>
            </a:r>
            <a:r>
              <a:rPr lang="en-US" sz="1000" b="0" kern="1200" dirty="0">
                <a:solidFill>
                  <a:schemeClr val="tx1"/>
                </a:solidFill>
                <a:effectLst/>
                <a:latin typeface="+mn-lt"/>
                <a:ea typeface="+mn-ea"/>
                <a:cs typeface="+mn-cs"/>
              </a:rPr>
              <a:t>You’re assuming that control periods reflect the long-term exposure distribution in the study base that gave rise to the cases (i.e. no time trend in exposure)</a:t>
            </a:r>
            <a:endParaRPr lang="en-US" sz="1000" dirty="0"/>
          </a:p>
          <a:p>
            <a:endParaRPr lang="en-US" sz="1000" dirty="0"/>
          </a:p>
          <a:p>
            <a:pPr eaLnBrk="1" hangingPunct="1"/>
            <a:endParaRPr lang="en-US" altLang="en-US" sz="1000" dirty="0"/>
          </a:p>
        </p:txBody>
      </p:sp>
    </p:spTree>
    <p:extLst>
      <p:ext uri="{BB962C8B-B14F-4D97-AF65-F5344CB8AC3E}">
        <p14:creationId xmlns:p14="http://schemas.microsoft.com/office/powerpoint/2010/main" val="42935186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case-crossover is most useful when you have an intermittent exposure</a:t>
            </a:r>
          </a:p>
          <a:p>
            <a:pPr marL="171450" indent="-171450">
              <a:buFontTx/>
              <a:buChar char="-"/>
            </a:pPr>
            <a:r>
              <a:rPr lang="en-US" altLang="en-US" dirty="0"/>
              <a:t>The effect of the exposure on the outcome occurs soon after the exposure</a:t>
            </a:r>
            <a:endParaRPr lang="en-US" dirty="0"/>
          </a:p>
          <a:p>
            <a:pPr marL="171450" indent="-171450">
              <a:buFontTx/>
              <a:buChar char="-"/>
            </a:pPr>
            <a:r>
              <a:rPr lang="en-US" dirty="0"/>
              <a:t>And the effect of the exposure is transient…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If exposure changes systematically over time and you only sample control periods prior to the event, the referent periods may all have higher or lower exposure = you may observe an association on average even under the null due to the temporal trend in exposure</a:t>
            </a:r>
            <a:endParaRPr lang="en-US" dirty="0"/>
          </a:p>
          <a:p>
            <a:pPr marL="171450" indent="-171450">
              <a:buFontTx/>
              <a:buChar char="-"/>
            </a:pPr>
            <a:r>
              <a:rPr lang="en-US" dirty="0"/>
              <a:t>The exposure should be the 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22</a:t>
            </a:fld>
            <a:endParaRPr lang="en-US"/>
          </a:p>
        </p:txBody>
      </p:sp>
    </p:spTree>
    <p:extLst>
      <p:ext uri="{BB962C8B-B14F-4D97-AF65-F5344CB8AC3E}">
        <p14:creationId xmlns:p14="http://schemas.microsoft.com/office/powerpoint/2010/main" val="21304480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23</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The first advantage of the case-crossover design is that by using the same subject as his or her own control we automatically matched by all characteristics that do not change within individuals</a:t>
            </a:r>
          </a:p>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8216691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66A18D1-4F16-2A43-9263-910BC444392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E6DF7F2-A102-8D4A-AA8F-6B638895F039}" type="slidenum">
              <a:rPr lang="en-US" altLang="en-US" sz="1200" smtClean="0"/>
              <a:pPr/>
              <a:t>24</a:t>
            </a:fld>
            <a:endParaRPr lang="en-US" altLang="en-US" sz="1200"/>
          </a:p>
        </p:txBody>
      </p:sp>
      <p:sp>
        <p:nvSpPr>
          <p:cNvPr id="115715" name="Rectangle 2">
            <a:extLst>
              <a:ext uri="{FF2B5EF4-FFF2-40B4-BE49-F238E27FC236}">
                <a16:creationId xmlns:a16="http://schemas.microsoft.com/office/drawing/2014/main" id="{51108A10-B623-0F4D-BE64-3A4FFE07977B}"/>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F826830A-8E7B-ED4C-ACAC-D4989326B61C}"/>
              </a:ext>
            </a:extLst>
          </p:cNvPr>
          <p:cNvSpPr>
            <a:spLocks noGrp="1" noChangeArrowheads="1"/>
          </p:cNvSpPr>
          <p:nvPr>
            <p:ph type="body" idx="1"/>
          </p:nvPr>
        </p:nvSpPr>
        <p:spPr>
          <a:noFill/>
        </p:spPr>
        <p:txBody>
          <a:bodyPr/>
          <a:lstStyle/>
          <a:p>
            <a:pPr marL="171450" indent="-171450" eaLnBrk="1" hangingPunct="1">
              <a:lnSpc>
                <a:spcPct val="90000"/>
              </a:lnSpc>
              <a:buFontTx/>
              <a:buChar char="-"/>
            </a:pPr>
            <a:r>
              <a:rPr lang="en-US" altLang="en-US" dirty="0"/>
              <a:t>A parallel challenge is that case-crossover studies do not control for within individual confounding by those characteristics that do change over time. </a:t>
            </a:r>
          </a:p>
          <a:p>
            <a:pPr marL="171450" indent="-171450" eaLnBrk="1" hangingPunct="1">
              <a:lnSpc>
                <a:spcPct val="90000"/>
              </a:lnSpc>
              <a:buFontTx/>
              <a:buChar char="-"/>
            </a:pPr>
            <a:r>
              <a:rPr lang="en-US" altLang="en-US" dirty="0"/>
              <a:t>You can control for them though it can be challenging to measure them correctly.</a:t>
            </a:r>
          </a:p>
          <a:p>
            <a:pPr marL="171450" indent="-171450" eaLnBrk="1" hangingPunct="1">
              <a:lnSpc>
                <a:spcPct val="90000"/>
              </a:lnSpc>
              <a:buFontTx/>
              <a:buChar char="-"/>
            </a:pPr>
            <a:r>
              <a:rPr lang="en-US" altLang="en-US" dirty="0"/>
              <a:t>Time-varying factors have strong potential to confound these studies</a:t>
            </a:r>
          </a:p>
          <a:p>
            <a:pPr marL="628650" lvl="1" indent="-171450" eaLnBrk="1" hangingPunct="1">
              <a:lnSpc>
                <a:spcPct val="90000"/>
              </a:lnSpc>
              <a:buFontTx/>
              <a:buChar char="-"/>
            </a:pPr>
            <a:r>
              <a:rPr lang="en-US" altLang="en-US" dirty="0"/>
              <a:t>This problem arises when multiple transient exposures are correlated in time within an individual (confounding factor coincides with the exposure of interest).</a:t>
            </a:r>
          </a:p>
          <a:p>
            <a:pPr marL="628650" lvl="1" indent="-171450" eaLnBrk="1" hangingPunct="1">
              <a:lnSpc>
                <a:spcPct val="90000"/>
              </a:lnSpc>
              <a:buFontTx/>
              <a:buChar char="-"/>
            </a:pPr>
            <a:r>
              <a:rPr lang="en-US" altLang="en-US" dirty="0"/>
              <a:t>Provided that there exists good data regarding the temporal correlation between exposures (better in short periods before outcome), confounding could be controlled as long as the temporal correlation among exposure episodes in the study population is not too high (e.g. coffee/sex)</a:t>
            </a:r>
            <a:endParaRPr lang="en-US" altLang="en-US" sz="1400" dirty="0"/>
          </a:p>
        </p:txBody>
      </p:sp>
    </p:spTree>
    <p:extLst>
      <p:ext uri="{BB962C8B-B14F-4D97-AF65-F5344CB8AC3E}">
        <p14:creationId xmlns:p14="http://schemas.microsoft.com/office/powerpoint/2010/main" val="39059458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725BA5F-A4F7-5846-AC6B-3A81A8FED59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83CA0B0-3853-C346-A824-41A16F2A1ECE}" type="slidenum">
              <a:rPr lang="en-US" altLang="en-US" sz="1200" smtClean="0"/>
              <a:pPr/>
              <a:t>25</a:t>
            </a:fld>
            <a:endParaRPr lang="en-US" altLang="en-US" sz="1200"/>
          </a:p>
        </p:txBody>
      </p:sp>
      <p:sp>
        <p:nvSpPr>
          <p:cNvPr id="117763" name="Rectangle 2">
            <a:extLst>
              <a:ext uri="{FF2B5EF4-FFF2-40B4-BE49-F238E27FC236}">
                <a16:creationId xmlns:a16="http://schemas.microsoft.com/office/drawing/2014/main" id="{F887972B-4712-DA46-A9B9-1DDF0681BD5E}"/>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082E3A68-A97F-5A41-B7E8-F9573A329E03}"/>
              </a:ext>
            </a:extLst>
          </p:cNvPr>
          <p:cNvSpPr>
            <a:spLocks noGrp="1" noChangeArrowheads="1"/>
          </p:cNvSpPr>
          <p:nvPr>
            <p:ph type="body" idx="1"/>
          </p:nvPr>
        </p:nvSpPr>
        <p:spPr>
          <a:noFill/>
        </p:spPr>
        <p:txBody>
          <a:bodyPr/>
          <a:lstStyle/>
          <a:p>
            <a:pPr marL="171450" indent="-171450" eaLnBrk="1" hangingPunct="1">
              <a:lnSpc>
                <a:spcPct val="80000"/>
              </a:lnSpc>
              <a:buFontTx/>
              <a:buChar char="-"/>
            </a:pPr>
            <a:r>
              <a:rPr lang="en-US" altLang="en-US" sz="900" dirty="0"/>
              <a:t>Another advantage is that data collection is restricted to just cases, which improves cost and time efficiency.</a:t>
            </a:r>
          </a:p>
          <a:p>
            <a:pPr marL="628650" lvl="1" indent="-171450" eaLnBrk="1" hangingPunct="1">
              <a:lnSpc>
                <a:spcPct val="80000"/>
              </a:lnSpc>
              <a:buFontTx/>
              <a:buChar char="-"/>
            </a:pPr>
            <a:r>
              <a:rPr lang="en-US" altLang="en-US" sz="900" dirty="0"/>
              <a:t>You can have half the sample size of a traditional case-control study.</a:t>
            </a:r>
          </a:p>
          <a:p>
            <a:pPr marL="171450" lvl="0" indent="-171450" eaLnBrk="1" hangingPunct="1">
              <a:lnSpc>
                <a:spcPct val="80000"/>
              </a:lnSpc>
              <a:buFontTx/>
              <a:buChar char="-"/>
            </a:pPr>
            <a:r>
              <a:rPr lang="en-US" altLang="en-US" sz="900" dirty="0"/>
              <a:t>It also avoids the selection bias that can result from the selection of controls</a:t>
            </a:r>
          </a:p>
          <a:p>
            <a:pPr marL="628650" lvl="1" indent="-171450" eaLnBrk="1" hangingPunct="1">
              <a:lnSpc>
                <a:spcPct val="80000"/>
              </a:lnSpc>
              <a:buFontTx/>
              <a:buChar char="-"/>
            </a:pPr>
            <a:r>
              <a:rPr lang="en-US" altLang="en-US" sz="900" dirty="0"/>
              <a:t>Self-matched controls guarantee representativeness since the most appropriate population source for the cases are the cases themselves. </a:t>
            </a:r>
          </a:p>
        </p:txBody>
      </p:sp>
    </p:spTree>
    <p:extLst>
      <p:ext uri="{BB962C8B-B14F-4D97-AF65-F5344CB8AC3E}">
        <p14:creationId xmlns:p14="http://schemas.microsoft.com/office/powerpoint/2010/main" val="26604517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AD9E780E-1622-004D-BDE4-E22512AAE8EB}"/>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3871149-83E5-8A4F-8078-92FA0CC231F0}" type="slidenum">
              <a:rPr lang="en-US" altLang="en-US" sz="1200" smtClean="0"/>
              <a:pPr/>
              <a:t>26</a:t>
            </a:fld>
            <a:endParaRPr lang="en-US" altLang="en-US" sz="1200"/>
          </a:p>
        </p:txBody>
      </p:sp>
      <p:sp>
        <p:nvSpPr>
          <p:cNvPr id="119811" name="Rectangle 2">
            <a:extLst>
              <a:ext uri="{FF2B5EF4-FFF2-40B4-BE49-F238E27FC236}">
                <a16:creationId xmlns:a16="http://schemas.microsoft.com/office/drawing/2014/main" id="{ABA1F210-747F-1647-BE24-0B67F91755B2}"/>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E84CFAE4-E852-8D40-9754-CB15BDB8C2C4}"/>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However, biased case-selection is still possible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the cases aren’t a random sample of the cases that have occurred in the population, then you could end up with a form of selection bias called participation bias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participation is related to exposure then effect estimates are likely to be biased.</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An example might be looking at cocaine use and MI. If cocaine use influences whether or not someone participates in a research study, then you might not get valid estimates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Selection can also be difficult when considering person-time at risk, especially for the control windows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Person time should be selected to be periods in which the event can occur</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with cell phone usage and car accidents, the person time is driving time, not all time (not an issue for the studies of MI)</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I’ll also point out that there can be temptation to exclude person time in which the exposure could not have occurred (for example during sleep)</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This is only alright if the </a:t>
            </a:r>
            <a:r>
              <a:rPr lang="en-US" altLang="en-US" sz="1000" u="sng" dirty="0"/>
              <a:t>same restriction</a:t>
            </a:r>
            <a:r>
              <a:rPr lang="en-US" altLang="en-US" sz="1000" dirty="0"/>
              <a:t> is used for cases and for control time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different restrictions are imposed this can result in bias</a:t>
            </a:r>
          </a:p>
          <a:p>
            <a:pPr marL="1085850" marR="0" lvl="2"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if sleep is excluded from control time but not cases, may get downward bias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Finally, I’ll reiterate that it can be challenging to choose when the control periods should be</a:t>
            </a:r>
          </a:p>
        </p:txBody>
      </p:sp>
    </p:spTree>
    <p:extLst>
      <p:ext uri="{BB962C8B-B14F-4D97-AF65-F5344CB8AC3E}">
        <p14:creationId xmlns:p14="http://schemas.microsoft.com/office/powerpoint/2010/main" val="4261464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1C4B2B49-806C-B743-A5EF-CA14E6C057D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9B89D37-19C0-CC41-ACCC-84B89CEC3AB0}" type="slidenum">
              <a:rPr lang="en-US" altLang="en-US" sz="1200" smtClean="0"/>
              <a:pPr/>
              <a:t>27</a:t>
            </a:fld>
            <a:endParaRPr lang="en-US" altLang="en-US" sz="1200"/>
          </a:p>
        </p:txBody>
      </p:sp>
      <p:sp>
        <p:nvSpPr>
          <p:cNvPr id="121859" name="Rectangle 2">
            <a:extLst>
              <a:ext uri="{FF2B5EF4-FFF2-40B4-BE49-F238E27FC236}">
                <a16:creationId xmlns:a16="http://schemas.microsoft.com/office/drawing/2014/main" id="{8B4EF4DC-D732-E149-990C-4915EEB042C7}"/>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F80E4380-8C17-1A47-925D-125F32799D97}"/>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Another advantage is the elimination of between subject differential misclassification</a:t>
            </a:r>
          </a:p>
          <a:p>
            <a:pPr marL="171450" indent="-171450" eaLnBrk="1" hangingPunct="1">
              <a:buFontTx/>
              <a:buChar char="-"/>
            </a:pPr>
            <a:r>
              <a:rPr lang="en-US" altLang="en-US" dirty="0"/>
              <a:t>You’re not asking cases to recall their exposure and then separate controls to recall their exposure. It’s the same person.</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endParaRPr lang="en-US" altLang="en-US" dirty="0"/>
          </a:p>
        </p:txBody>
      </p:sp>
    </p:spTree>
    <p:extLst>
      <p:ext uri="{BB962C8B-B14F-4D97-AF65-F5344CB8AC3E}">
        <p14:creationId xmlns:p14="http://schemas.microsoft.com/office/powerpoint/2010/main" val="30474291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540905A0-DEB8-0542-B05C-24B5338CEE3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E9BE770-F65A-B041-83B9-EA90D5E24241}" type="slidenum">
              <a:rPr lang="en-US" altLang="en-US" sz="1200" smtClean="0"/>
              <a:pPr/>
              <a:t>28</a:t>
            </a:fld>
            <a:endParaRPr lang="en-US" altLang="en-US" sz="1200"/>
          </a:p>
        </p:txBody>
      </p:sp>
      <p:sp>
        <p:nvSpPr>
          <p:cNvPr id="123907" name="Rectangle 2">
            <a:extLst>
              <a:ext uri="{FF2B5EF4-FFF2-40B4-BE49-F238E27FC236}">
                <a16:creationId xmlns:a16="http://schemas.microsoft.com/office/drawing/2014/main" id="{AD22BD96-B81C-FA41-8F14-E59B7F1CC5E4}"/>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364C2EC9-7B9B-814A-9CDF-ACFE029E2B85}"/>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But you may still have differential misclassification because time since the outcome may affect how well exposure is recalled</a:t>
            </a:r>
          </a:p>
          <a:p>
            <a:pPr marL="171450" indent="-171450" eaLnBrk="1" hangingPunct="1">
              <a:buFontTx/>
              <a:buChar cha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r>
              <a:rPr lang="en-US" altLang="en-US" sz="1200" dirty="0"/>
              <a:t>Interviewers might make more of an effort to interview patients consistent with the hypothesis (reduced by standardized procedures) and temporal differences between case and control windows can bias results. Memory recall of exposure during case and control intervals may differ (e.g. exaggeration or denial of the exposure the day of the outcome). However, in the example of physical activity and MI, it was unlikely since patients were unaware of the hypothesis; the entire 26-hour period before the MI was treated as one long hazard period; heavy physical exertion is a rare event and is easy to remember and assess.</a:t>
            </a:r>
          </a:p>
          <a:p>
            <a:pPr marL="171450" indent="-171450" eaLnBrk="1" hangingPunct="1">
              <a:buFontTx/>
              <a:buChar char="-"/>
            </a:pPr>
            <a:r>
              <a:rPr lang="en-US" altLang="en-US" sz="1200" dirty="0"/>
              <a:t>More prone to misclassification than non-matched designs. Hence, information bias can be more severe than in case control studies. Non-differential misclassification tends to bias toward the null.</a:t>
            </a:r>
          </a:p>
          <a:p>
            <a:pPr marL="171450" indent="-171450" eaLnBrk="1" hangingPunct="1">
              <a:buFontTx/>
              <a:buChar char="-"/>
            </a:pPr>
            <a:r>
              <a:rPr lang="en-US" altLang="en-US" sz="1200" dirty="0"/>
              <a:t>Trends in exposure information quality will also bias the results.</a:t>
            </a:r>
          </a:p>
        </p:txBody>
      </p:sp>
    </p:spTree>
    <p:extLst>
      <p:ext uri="{BB962C8B-B14F-4D97-AF65-F5344CB8AC3E}">
        <p14:creationId xmlns:p14="http://schemas.microsoft.com/office/powerpoint/2010/main" val="35041433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29</a:t>
            </a:fld>
            <a:endParaRPr lang="en-US"/>
          </a:p>
        </p:txBody>
      </p:sp>
    </p:spTree>
    <p:extLst>
      <p:ext uri="{BB962C8B-B14F-4D97-AF65-F5344CB8AC3E}">
        <p14:creationId xmlns:p14="http://schemas.microsoft.com/office/powerpoint/2010/main" val="2392062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6797177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30</a:t>
            </a:fld>
            <a:endParaRPr lang="en-US"/>
          </a:p>
        </p:txBody>
      </p:sp>
    </p:spTree>
    <p:extLst>
      <p:ext uri="{BB962C8B-B14F-4D97-AF65-F5344CB8AC3E}">
        <p14:creationId xmlns:p14="http://schemas.microsoft.com/office/powerpoint/2010/main" val="21455971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31</a:t>
            </a:fld>
            <a:endParaRPr lang="en-US"/>
          </a:p>
        </p:txBody>
      </p:sp>
    </p:spTree>
    <p:extLst>
      <p:ext uri="{BB962C8B-B14F-4D97-AF65-F5344CB8AC3E}">
        <p14:creationId xmlns:p14="http://schemas.microsoft.com/office/powerpoint/2010/main" val="9870692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32</a:t>
            </a:fld>
            <a:endParaRPr lang="en-US"/>
          </a:p>
        </p:txBody>
      </p:sp>
    </p:spTree>
    <p:extLst>
      <p:ext uri="{BB962C8B-B14F-4D97-AF65-F5344CB8AC3E}">
        <p14:creationId xmlns:p14="http://schemas.microsoft.com/office/powerpoint/2010/main" val="3408854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B4DCF258-301C-194F-8C28-349D51D10629}"/>
              </a:ext>
            </a:extLst>
          </p:cNvPr>
          <p:cNvSpPr>
            <a:spLocks noGrp="1" noRot="1" noChangeAspect="1" noChangeArrowheads="1" noTextEdit="1"/>
          </p:cNvSpPr>
          <p:nvPr>
            <p:ph type="sldImg"/>
          </p:nvPr>
        </p:nvSpPr>
        <p:spPr>
          <a:ln/>
        </p:spPr>
      </p:sp>
      <p:sp>
        <p:nvSpPr>
          <p:cNvPr id="129027" name="Notes Placeholder 2">
            <a:extLst>
              <a:ext uri="{FF2B5EF4-FFF2-40B4-BE49-F238E27FC236}">
                <a16:creationId xmlns:a16="http://schemas.microsoft.com/office/drawing/2014/main" id="{EA75882E-E0F9-C24C-9AAF-FDE11BC59DEB}"/>
              </a:ext>
            </a:extLst>
          </p:cNvPr>
          <p:cNvSpPr>
            <a:spLocks noGrp="1" noChangeArrowheads="1"/>
          </p:cNvSpPr>
          <p:nvPr>
            <p:ph type="body" idx="1"/>
          </p:nvPr>
        </p:nvSpPr>
        <p:spPr>
          <a:noFill/>
        </p:spPr>
        <p:txBody>
          <a:bodyPr/>
          <a:lstStyle/>
          <a:p>
            <a:pPr eaLnBrk="1" hangingPunct="1"/>
            <a:r>
              <a:rPr lang="en-US" altLang="en-US" dirty="0"/>
              <a:t>It is vulnerable to confounding arising from time trends in exposure (treatment) or confounders (indication): The case-crossover analysis depends on an assumption that the distribution of the study exposure is stable over time. It will be biased if there is a time trend in exposure: time is completely associated with selection (cases come only from the last period).</a:t>
            </a:r>
          </a:p>
          <a:p>
            <a:pPr eaLnBrk="1" hangingPunct="1"/>
            <a:endParaRPr lang="en-US" altLang="en-US" dirty="0"/>
          </a:p>
        </p:txBody>
      </p:sp>
      <p:sp>
        <p:nvSpPr>
          <p:cNvPr id="129028" name="Slide Number Placeholder 3">
            <a:extLst>
              <a:ext uri="{FF2B5EF4-FFF2-40B4-BE49-F238E27FC236}">
                <a16:creationId xmlns:a16="http://schemas.microsoft.com/office/drawing/2014/main" id="{4BB422E9-0028-0D4B-B7CE-BE610595DE62}"/>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417F0AC-C1D4-9746-960F-580DF0B96FCE}" type="slidenum">
              <a:rPr lang="en-US" altLang="en-US" sz="1200" smtClean="0"/>
              <a:pPr/>
              <a:t>33</a:t>
            </a:fld>
            <a:endParaRPr lang="en-US" altLang="en-US" sz="1200"/>
          </a:p>
        </p:txBody>
      </p:sp>
    </p:spTree>
    <p:extLst>
      <p:ext uri="{BB962C8B-B14F-4D97-AF65-F5344CB8AC3E}">
        <p14:creationId xmlns:p14="http://schemas.microsoft.com/office/powerpoint/2010/main" val="18853755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34</a:t>
            </a:fld>
            <a:endParaRPr lang="en-US"/>
          </a:p>
        </p:txBody>
      </p:sp>
    </p:spTree>
    <p:extLst>
      <p:ext uri="{BB962C8B-B14F-4D97-AF65-F5344CB8AC3E}">
        <p14:creationId xmlns:p14="http://schemas.microsoft.com/office/powerpoint/2010/main" val="16239934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period is divided into fixed strata and referent days are selected within each stratum. Cases occurring early in the month will have most referent days later and cases near the end of the month will have most referent days earlier.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Time-stratified case-crossover: Sample cases and control periods randomly within strata of time so within a stratum you cannot predict when the case period occurred relative to the control time periods. Must assume population’s underlying risk of disease doesn’t change during the strata of time.</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35</a:t>
            </a:fld>
            <a:endParaRPr lang="en-US"/>
          </a:p>
        </p:txBody>
      </p:sp>
    </p:spTree>
    <p:extLst>
      <p:ext uri="{BB962C8B-B14F-4D97-AF65-F5344CB8AC3E}">
        <p14:creationId xmlns:p14="http://schemas.microsoft.com/office/powerpoint/2010/main" val="40281375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C2154AB6-F046-BD4A-A13C-121E7F4F46D5}"/>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4CAC3AA-9102-6A43-9E9F-BFC145907211}" type="slidenum">
              <a:rPr lang="en-US" altLang="en-US" sz="1200" smtClean="0"/>
              <a:pPr/>
              <a:t>36</a:t>
            </a:fld>
            <a:endParaRPr lang="en-US" altLang="en-US" sz="1200"/>
          </a:p>
        </p:txBody>
      </p:sp>
      <p:sp>
        <p:nvSpPr>
          <p:cNvPr id="72707" name="Rectangle 2">
            <a:extLst>
              <a:ext uri="{FF2B5EF4-FFF2-40B4-BE49-F238E27FC236}">
                <a16:creationId xmlns:a16="http://schemas.microsoft.com/office/drawing/2014/main" id="{C0EBB9F9-53B7-E740-945C-F1014578A945}"/>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13B4F3E5-D6A2-FB45-9C13-EF64574D1C06}"/>
              </a:ext>
            </a:extLst>
          </p:cNvPr>
          <p:cNvSpPr>
            <a:spLocks noGrp="1" noChangeArrowheads="1"/>
          </p:cNvSpPr>
          <p:nvPr>
            <p:ph type="body" idx="1"/>
          </p:nvPr>
        </p:nvSpPr>
        <p:spPr>
          <a:noFill/>
        </p:spPr>
        <p:txBody>
          <a:bodyPr/>
          <a:lstStyle/>
          <a:p>
            <a:pPr eaLnBrk="1" hangingPunct="1"/>
            <a:r>
              <a:rPr lang="en-US" altLang="en-US" dirty="0"/>
              <a:t>Polytomous, or continuous exposure measures and multiple risk periods require a conditional logistic regression analysis.</a:t>
            </a:r>
          </a:p>
          <a:p>
            <a:pPr eaLnBrk="1" hangingPunct="1"/>
            <a:r>
              <a:rPr lang="en-US" altLang="en-US" dirty="0"/>
              <a:t>Risk periods of varying length can be analyzed using the techniques of stratified analysis of person-time data.  </a:t>
            </a:r>
          </a:p>
          <a:p>
            <a:pPr eaLnBrk="1" hangingPunct="1"/>
            <a:endParaRPr lang="en-US" altLang="en-US" dirty="0"/>
          </a:p>
          <a:p>
            <a:pPr eaLnBrk="1" hangingPunct="1"/>
            <a:r>
              <a:rPr lang="en-US" altLang="en-US" dirty="0"/>
              <a:t>The matched analysis may also be stratified by fixed personal characteristics to look for factors that modify the effect of the exposure on the risk of outcome.</a:t>
            </a:r>
          </a:p>
          <a:p>
            <a:pPr eaLnBrk="1" hangingPunct="1"/>
            <a:endParaRPr lang="en-US" altLang="en-US" dirty="0"/>
          </a:p>
          <a:p>
            <a:pPr eaLnBrk="1" hangingPunct="1"/>
            <a:r>
              <a:rPr lang="en-US" altLang="en-US" dirty="0" err="1"/>
              <a:t>McNemar’s</a:t>
            </a:r>
            <a:r>
              <a:rPr lang="en-US" altLang="en-US" dirty="0"/>
              <a:t> test can only handle pairs of data</a:t>
            </a:r>
          </a:p>
          <a:p>
            <a:pPr eaLnBrk="1" hangingPunct="1"/>
            <a:r>
              <a:rPr lang="en-US" altLang="en-US" dirty="0"/>
              <a:t>Mantel-</a:t>
            </a:r>
            <a:r>
              <a:rPr lang="en-US" altLang="en-US" dirty="0" err="1"/>
              <a:t>Haenszel</a:t>
            </a:r>
            <a:r>
              <a:rPr lang="en-US" altLang="en-US" dirty="0"/>
              <a:t> can handle multiple 2 x 2 x k tables from stratified samples. For pairs of data, the MH OR and </a:t>
            </a:r>
            <a:r>
              <a:rPr lang="en-US" altLang="en-US" dirty="0" err="1"/>
              <a:t>McNemar’s</a:t>
            </a:r>
            <a:r>
              <a:rPr lang="en-US" altLang="en-US" dirty="0"/>
              <a:t> test are the same.</a:t>
            </a:r>
          </a:p>
        </p:txBody>
      </p:sp>
    </p:spTree>
    <p:extLst>
      <p:ext uri="{BB962C8B-B14F-4D97-AF65-F5344CB8AC3E}">
        <p14:creationId xmlns:p14="http://schemas.microsoft.com/office/powerpoint/2010/main" val="119332635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37</a:t>
            </a:fld>
            <a:endParaRPr lang="en-US"/>
          </a:p>
        </p:txBody>
      </p:sp>
    </p:spTree>
    <p:extLst>
      <p:ext uri="{BB962C8B-B14F-4D97-AF65-F5344CB8AC3E}">
        <p14:creationId xmlns:p14="http://schemas.microsoft.com/office/powerpoint/2010/main" val="12817532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80BC7F91-D2CC-3B4B-A9BA-41551C155FE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2849CB7-097F-3743-8ECB-4C4FB2FAE2BB}" type="slidenum">
              <a:rPr lang="en-US" altLang="en-US" sz="1200" smtClean="0">
                <a:solidFill>
                  <a:schemeClr val="tx1"/>
                </a:solidFill>
                <a:latin typeface="Arial" panose="020B0604020202020204" pitchFamily="34" charset="0"/>
                <a:ea typeface="MS PGothic" panose="020B0600070205080204" pitchFamily="34" charset="-128"/>
              </a:rPr>
              <a:pPr/>
              <a:t>38</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6259" name="Rectangle 2">
            <a:extLst>
              <a:ext uri="{FF2B5EF4-FFF2-40B4-BE49-F238E27FC236}">
                <a16:creationId xmlns:a16="http://schemas.microsoft.com/office/drawing/2014/main" id="{760D33B8-0D81-DD45-BE22-6BFF8776AA22}"/>
              </a:ext>
            </a:extLst>
          </p:cNvPr>
          <p:cNvSpPr>
            <a:spLocks noGrp="1" noRot="1" noChangeAspect="1" noChangeArrowheads="1" noTextEdit="1"/>
          </p:cNvSpPr>
          <p:nvPr>
            <p:ph type="sldImg"/>
          </p:nvPr>
        </p:nvSpPr>
        <p:spPr>
          <a:ln/>
        </p:spPr>
      </p:sp>
      <p:sp>
        <p:nvSpPr>
          <p:cNvPr id="96260" name="Rectangle 3">
            <a:extLst>
              <a:ext uri="{FF2B5EF4-FFF2-40B4-BE49-F238E27FC236}">
                <a16:creationId xmlns:a16="http://schemas.microsoft.com/office/drawing/2014/main" id="{31836AFC-11A7-0D45-BE3C-38E3211F9E1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4226063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F5094CCF-7C8C-AA43-BFAA-5DD51C8AAD7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D677EE90-AADF-8943-89DC-A717806405C9}" type="slidenum">
              <a:rPr lang="en-US" altLang="en-US" sz="1200" smtClean="0">
                <a:solidFill>
                  <a:schemeClr val="tx1"/>
                </a:solidFill>
                <a:latin typeface="Arial" panose="020B0604020202020204" pitchFamily="34" charset="0"/>
                <a:ea typeface="MS PGothic" panose="020B0600070205080204" pitchFamily="34" charset="-128"/>
              </a:rPr>
              <a:pPr/>
              <a:t>39</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98307" name="Rectangle 2">
            <a:extLst>
              <a:ext uri="{FF2B5EF4-FFF2-40B4-BE49-F238E27FC236}">
                <a16:creationId xmlns:a16="http://schemas.microsoft.com/office/drawing/2014/main" id="{1C89C198-0EB8-0B4E-B2DE-A665317BC090}"/>
              </a:ext>
            </a:extLst>
          </p:cNvPr>
          <p:cNvSpPr>
            <a:spLocks noGrp="1" noRot="1" noChangeAspect="1" noChangeArrowheads="1" noTextEdit="1"/>
          </p:cNvSpPr>
          <p:nvPr>
            <p:ph type="sldImg"/>
          </p:nvPr>
        </p:nvSpPr>
        <p:spPr>
          <a:ln/>
        </p:spPr>
      </p:sp>
      <p:sp>
        <p:nvSpPr>
          <p:cNvPr id="98308" name="Rectangle 3">
            <a:extLst>
              <a:ext uri="{FF2B5EF4-FFF2-40B4-BE49-F238E27FC236}">
                <a16:creationId xmlns:a16="http://schemas.microsoft.com/office/drawing/2014/main" id="{59025FD3-F501-9543-87D9-A113DBA9B60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06326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18450647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40</a:t>
            </a:fld>
            <a:endParaRPr lang="en-US"/>
          </a:p>
        </p:txBody>
      </p:sp>
    </p:spTree>
    <p:extLst>
      <p:ext uri="{BB962C8B-B14F-4D97-AF65-F5344CB8AC3E}">
        <p14:creationId xmlns:p14="http://schemas.microsoft.com/office/powerpoint/2010/main" val="377873501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EF8E641-C33F-8441-8A42-2099BAAA816B}"/>
              </a:ext>
            </a:extLst>
          </p:cNvPr>
          <p:cNvSpPr txBox="1">
            <a:spLocks noGrp="1" noChangeArrowheads="1"/>
          </p:cNvSpPr>
          <p:nvPr/>
        </p:nvSpPr>
        <p:spPr bwMode="auto">
          <a:xfrm>
            <a:off x="5181600" y="6515100"/>
            <a:ext cx="39624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r" eaLnBrk="1" hangingPunct="1"/>
            <a:fld id="{60B4999C-2767-5D46-8272-A5CFEDD5965D}" type="slidenum">
              <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rPr>
              <a:pPr algn="r" eaLnBrk="1" hangingPunct="1"/>
              <a:t>41</a:t>
            </a:fld>
            <a:endParaRPr lang="en-US" altLang="en-US" sz="1200">
              <a:solidFill>
                <a:schemeClr val="tx1"/>
              </a:solidFill>
              <a:latin typeface="Arial" panose="020B0604020202020204" pitchFamily="34" charset="0"/>
              <a:ea typeface="ヒラギノ角ゴ Pro W3" panose="020B0300000000000000" pitchFamily="34" charset="-128"/>
              <a:cs typeface="ヒラギノ角ゴ Pro W3" panose="020B0300000000000000" pitchFamily="34" charset="-128"/>
            </a:endParaRPr>
          </a:p>
        </p:txBody>
      </p:sp>
      <p:sp>
        <p:nvSpPr>
          <p:cNvPr id="37891" name="Rectangle 2">
            <a:extLst>
              <a:ext uri="{FF2B5EF4-FFF2-40B4-BE49-F238E27FC236}">
                <a16:creationId xmlns:a16="http://schemas.microsoft.com/office/drawing/2014/main" id="{E7CE6A44-1ACB-2546-AD02-EA31E4E693DA}"/>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103B06A0-65C7-574A-BD48-8E5E31285F3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Case-crossover studies are matched cohort studies that take personal matching to its limit: </a:t>
            </a:r>
          </a:p>
          <a:p>
            <a:pPr eaLnBrk="1" hangingPunct="1"/>
            <a:r>
              <a:rPr lang="en-US" altLang="en-US">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9302444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D090136D-7B2B-8C4E-8DB1-B1E7B877ECB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E319AD2-FA03-0847-9A1D-C8B903BB02F2}" type="slidenum">
              <a:rPr lang="en-US" altLang="en-US" sz="1200" smtClean="0"/>
              <a:pPr/>
              <a:t>42</a:t>
            </a:fld>
            <a:endParaRPr lang="en-US" altLang="en-US" sz="1200"/>
          </a:p>
        </p:txBody>
      </p:sp>
      <p:sp>
        <p:nvSpPr>
          <p:cNvPr id="103427" name="Rectangle 2">
            <a:extLst>
              <a:ext uri="{FF2B5EF4-FFF2-40B4-BE49-F238E27FC236}">
                <a16:creationId xmlns:a16="http://schemas.microsoft.com/office/drawing/2014/main" id="{C9FE8D34-3732-7841-A080-662EF3BBFCC8}"/>
              </a:ext>
            </a:extLst>
          </p:cNvPr>
          <p:cNvSpPr>
            <a:spLocks noGrp="1" noRot="1" noChangeAspect="1" noChangeArrowheads="1" noTextEdit="1"/>
          </p:cNvSpPr>
          <p:nvPr>
            <p:ph type="sldImg"/>
          </p:nvPr>
        </p:nvSpPr>
        <p:spPr>
          <a:ln/>
        </p:spPr>
      </p:sp>
      <p:sp>
        <p:nvSpPr>
          <p:cNvPr id="103428" name="Rectangle 3">
            <a:extLst>
              <a:ext uri="{FF2B5EF4-FFF2-40B4-BE49-F238E27FC236}">
                <a16:creationId xmlns:a16="http://schemas.microsoft.com/office/drawing/2014/main" id="{F0200B2B-5F13-A447-AEDA-6223824C84D9}"/>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2070834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F9E24891-AEB6-5144-ACA3-4F7797179A9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06DED9E-40CB-B541-A8B1-CBB9E550570C}" type="slidenum">
              <a:rPr lang="en-US" altLang="en-US" sz="1200" smtClean="0"/>
              <a:pPr/>
              <a:t>43</a:t>
            </a:fld>
            <a:endParaRPr lang="en-US" altLang="en-US" sz="1200"/>
          </a:p>
        </p:txBody>
      </p:sp>
      <p:sp>
        <p:nvSpPr>
          <p:cNvPr id="105475" name="Rectangle 2">
            <a:extLst>
              <a:ext uri="{FF2B5EF4-FFF2-40B4-BE49-F238E27FC236}">
                <a16:creationId xmlns:a16="http://schemas.microsoft.com/office/drawing/2014/main" id="{0ED56977-E618-ED4C-A90A-14CBD97ED2DD}"/>
              </a:ext>
            </a:extLst>
          </p:cNvPr>
          <p:cNvSpPr>
            <a:spLocks noGrp="1" noRot="1" noChangeAspect="1" noChangeArrowheads="1" noTextEdit="1"/>
          </p:cNvSpPr>
          <p:nvPr>
            <p:ph type="sldImg"/>
          </p:nvPr>
        </p:nvSpPr>
        <p:spPr>
          <a:ln/>
        </p:spPr>
      </p:sp>
      <p:sp>
        <p:nvSpPr>
          <p:cNvPr id="105476" name="Rectangle 3">
            <a:extLst>
              <a:ext uri="{FF2B5EF4-FFF2-40B4-BE49-F238E27FC236}">
                <a16:creationId xmlns:a16="http://schemas.microsoft.com/office/drawing/2014/main" id="{B9E91A85-4B83-4B4C-B8C9-EED411B37352}"/>
              </a:ext>
            </a:extLst>
          </p:cNvPr>
          <p:cNvSpPr>
            <a:spLocks noGrp="1" noChangeArrowheads="1"/>
          </p:cNvSpPr>
          <p:nvPr>
            <p:ph type="body" idx="1"/>
          </p:nvPr>
        </p:nvSpPr>
        <p:spPr>
          <a:noFill/>
        </p:spPr>
        <p:txBody>
          <a:bodyPr/>
          <a:lstStyle/>
          <a:p>
            <a:pPr eaLnBrk="1" hangingPunct="1"/>
            <a:r>
              <a:rPr lang="en-US" altLang="en-US"/>
              <a:t>We can create a matched 2 by 2 table where we will have</a:t>
            </a:r>
          </a:p>
          <a:p>
            <a:pPr eaLnBrk="1" hangingPunct="1"/>
            <a:r>
              <a:rPr lang="en-US" altLang="en-US"/>
              <a:t>The matched OR is estimated by dividing the number of cases exposed ONLY during the case window by the number of cases exposed ONLY during the Reference window. We call these pairs of data discordant pairs, since they were exposed at one point in time but not the other. Only discordant pairs count in the analyses</a:t>
            </a:r>
          </a:p>
        </p:txBody>
      </p:sp>
    </p:spTree>
    <p:extLst>
      <p:ext uri="{BB962C8B-B14F-4D97-AF65-F5344CB8AC3E}">
        <p14:creationId xmlns:p14="http://schemas.microsoft.com/office/powerpoint/2010/main" val="33056488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3350DA25-1689-E349-BDF0-CADE199B266D}"/>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78753585-7DD2-D747-A8DD-902A14606CF8}"/>
              </a:ext>
            </a:extLst>
          </p:cNvPr>
          <p:cNvSpPr>
            <a:spLocks noGrp="1" noChangeArrowheads="1"/>
          </p:cNvSpPr>
          <p:nvPr>
            <p:ph type="body" idx="1"/>
          </p:nvPr>
        </p:nvSpPr>
        <p:spPr>
          <a:noFill/>
        </p:spPr>
        <p:txBody>
          <a:bodyPr/>
          <a:lstStyle/>
          <a:p>
            <a:r>
              <a:rPr lang="en-US" altLang="en-US" b="1"/>
              <a:t>True.</a:t>
            </a:r>
            <a:r>
              <a:rPr lang="en-US" altLang="en-US"/>
              <a:t> Person with the same exposure level (and covariate levels, if covariates are included) are “concordant” for the exposure and covariates. Only persons with discordance between case and control windows in exposure or covariates can add something to relative risk estimates.</a:t>
            </a:r>
          </a:p>
          <a:p>
            <a:r>
              <a:rPr lang="en-US" altLang="en-US"/>
              <a:t>.</a:t>
            </a:r>
          </a:p>
        </p:txBody>
      </p:sp>
      <p:sp>
        <p:nvSpPr>
          <p:cNvPr id="107524" name="Slide Number Placeholder 3">
            <a:extLst>
              <a:ext uri="{FF2B5EF4-FFF2-40B4-BE49-F238E27FC236}">
                <a16:creationId xmlns:a16="http://schemas.microsoft.com/office/drawing/2014/main" id="{BDB2ECCE-D68B-3A4B-BC73-3A0F4DAB178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3B32C9F-234A-BD43-9127-199BBFC88884}" type="slidenum">
              <a:rPr lang="en-US" altLang="en-US" sz="1200" smtClean="0"/>
              <a:pPr/>
              <a:t>44</a:t>
            </a:fld>
            <a:endParaRPr lang="en-US" altLang="en-US" sz="1200"/>
          </a:p>
        </p:txBody>
      </p:sp>
    </p:spTree>
    <p:extLst>
      <p:ext uri="{BB962C8B-B14F-4D97-AF65-F5344CB8AC3E}">
        <p14:creationId xmlns:p14="http://schemas.microsoft.com/office/powerpoint/2010/main" val="25539172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45</a:t>
            </a:fld>
            <a:endParaRPr lang="en-US"/>
          </a:p>
        </p:txBody>
      </p:sp>
    </p:spTree>
    <p:extLst>
      <p:ext uri="{BB962C8B-B14F-4D97-AF65-F5344CB8AC3E}">
        <p14:creationId xmlns:p14="http://schemas.microsoft.com/office/powerpoint/2010/main" val="15082773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46</a:t>
            </a:fld>
            <a:endParaRPr lang="en-US"/>
          </a:p>
        </p:txBody>
      </p:sp>
    </p:spTree>
    <p:extLst>
      <p:ext uri="{BB962C8B-B14F-4D97-AF65-F5344CB8AC3E}">
        <p14:creationId xmlns:p14="http://schemas.microsoft.com/office/powerpoint/2010/main" val="36841458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0E4A5082-1EEE-504A-966C-37E40F05532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849B4E1-D4C8-944F-8AAA-FE936D5195A9}" type="slidenum">
              <a:rPr lang="en-US" altLang="en-US" sz="1200" smtClean="0"/>
              <a:pPr/>
              <a:t>47</a:t>
            </a:fld>
            <a:endParaRPr lang="en-US" altLang="en-US" sz="1200"/>
          </a:p>
        </p:txBody>
      </p:sp>
      <p:sp>
        <p:nvSpPr>
          <p:cNvPr id="91139" name="Rectangle 2">
            <a:extLst>
              <a:ext uri="{FF2B5EF4-FFF2-40B4-BE49-F238E27FC236}">
                <a16:creationId xmlns:a16="http://schemas.microsoft.com/office/drawing/2014/main" id="{CD23CCA7-2764-8E48-8C51-6DEA0FC0876C}"/>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1F44E018-075F-CA49-952A-C2F945880B2C}"/>
              </a:ext>
            </a:extLst>
          </p:cNvPr>
          <p:cNvSpPr>
            <a:spLocks noGrp="1" noChangeArrowheads="1"/>
          </p:cNvSpPr>
          <p:nvPr>
            <p:ph type="body" idx="1"/>
          </p:nvPr>
        </p:nvSpPr>
        <p:spPr>
          <a:noFill/>
        </p:spPr>
        <p:txBody>
          <a:bodyPr/>
          <a:lstStyle/>
          <a:p>
            <a:pPr eaLnBrk="1" hangingPunct="1"/>
            <a:r>
              <a:rPr lang="en-US" altLang="en-US" dirty="0"/>
              <a:t>Person-time denominators</a:t>
            </a:r>
          </a:p>
          <a:p>
            <a:pPr eaLnBrk="1" hangingPunct="1"/>
            <a:r>
              <a:rPr lang="en-US" altLang="en-US" dirty="0"/>
              <a:t>T cancels </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If same length for cases and controls</a:t>
            </a:r>
            <a:endParaRPr lang="en-US" altLang="en-US" dirty="0"/>
          </a:p>
          <a:p>
            <a:pPr eaLnBrk="1" hangingPunct="1"/>
            <a:r>
              <a:rPr lang="en-US" altLang="en-US" dirty="0"/>
              <a:t>Simplifies to sum of time not exposed for exposed cases / sum of time exposed for not exposed cases</a:t>
            </a:r>
          </a:p>
          <a:p>
            <a:pPr eaLnBrk="1" hangingPunct="1"/>
            <a:endParaRPr lang="en-US" altLang="en-US" dirty="0"/>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then equation simplifies to:</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1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1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1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1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a:p>
            <a:pPr eaLnBrk="1" hangingPunct="1"/>
            <a:endParaRPr lang="en-US" altLang="en-US" dirty="0"/>
          </a:p>
        </p:txBody>
      </p:sp>
    </p:spTree>
    <p:extLst>
      <p:ext uri="{BB962C8B-B14F-4D97-AF65-F5344CB8AC3E}">
        <p14:creationId xmlns:p14="http://schemas.microsoft.com/office/powerpoint/2010/main" val="80395641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4EA35553-18D1-8E46-BC7E-1D504D2B375C}"/>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B9E528B-FE8A-4040-AFC3-12DE70A1A050}" type="slidenum">
              <a:rPr lang="en-US" altLang="en-US" sz="1200" smtClean="0"/>
              <a:pPr/>
              <a:t>48</a:t>
            </a:fld>
            <a:endParaRPr lang="en-US" altLang="en-US" sz="1200"/>
          </a:p>
        </p:txBody>
      </p:sp>
      <p:sp>
        <p:nvSpPr>
          <p:cNvPr id="93187" name="Rectangle 2">
            <a:extLst>
              <a:ext uri="{FF2B5EF4-FFF2-40B4-BE49-F238E27FC236}">
                <a16:creationId xmlns:a16="http://schemas.microsoft.com/office/drawing/2014/main" id="{408AF02B-6230-C84D-831C-FACC42D6CD9F}"/>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D3071D57-119D-7A49-B341-61CA6A232383}"/>
              </a:ext>
            </a:extLst>
          </p:cNvPr>
          <p:cNvSpPr>
            <a:spLocks noGrp="1" noChangeArrowheads="1"/>
          </p:cNvSpPr>
          <p:nvPr>
            <p:ph type="body" idx="1"/>
          </p:nvPr>
        </p:nvSpPr>
        <p:spPr>
          <a:noFill/>
        </p:spPr>
        <p:txBody>
          <a:bodyPr/>
          <a:lstStyle/>
          <a:p>
            <a:pPr eaLnBrk="1" hangingPunct="1"/>
            <a:r>
              <a:rPr lang="en-US" altLang="en-US"/>
              <a:t>Data from the Onset Study for the one hour period of sexual activity</a:t>
            </a:r>
          </a:p>
        </p:txBody>
      </p:sp>
    </p:spTree>
    <p:extLst>
      <p:ext uri="{BB962C8B-B14F-4D97-AF65-F5344CB8AC3E}">
        <p14:creationId xmlns:p14="http://schemas.microsoft.com/office/powerpoint/2010/main" val="183427097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A93EC246-DFAF-044A-AB60-AA5950657B78}"/>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A508D3E9-CA2A-7044-A687-1644233D84F6}"/>
              </a:ext>
            </a:extLst>
          </p:cNvPr>
          <p:cNvSpPr>
            <a:spLocks noGrp="1" noChangeArrowheads="1"/>
          </p:cNvSpPr>
          <p:nvPr>
            <p:ph type="body" idx="1"/>
          </p:nvPr>
        </p:nvSpPr>
        <p:spPr>
          <a:noFill/>
        </p:spPr>
        <p:txBody>
          <a:bodyPr/>
          <a:lstStyle/>
          <a:p>
            <a:pPr eaLnBrk="1" hangingPunct="1"/>
            <a:endParaRPr lang="en-US" altLang="en-US"/>
          </a:p>
        </p:txBody>
      </p:sp>
      <p:sp>
        <p:nvSpPr>
          <p:cNvPr id="10244" name="Slide Number Placeholder 3">
            <a:extLst>
              <a:ext uri="{FF2B5EF4-FFF2-40B4-BE49-F238E27FC236}">
                <a16:creationId xmlns:a16="http://schemas.microsoft.com/office/drawing/2014/main" id="{5E6D9FFD-084E-394A-A0B7-0ED1984E68DC}"/>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4F350BF-3261-BB43-B30E-2D9810130347}" type="slidenum">
              <a:rPr lang="en-US" altLang="en-US" sz="1200" smtClean="0"/>
              <a:pPr/>
              <a:t>49</a:t>
            </a:fld>
            <a:endParaRPr lang="en-US" altLang="en-US" sz="1200"/>
          </a:p>
        </p:txBody>
      </p:sp>
    </p:spTree>
    <p:extLst>
      <p:ext uri="{BB962C8B-B14F-4D97-AF65-F5344CB8AC3E}">
        <p14:creationId xmlns:p14="http://schemas.microsoft.com/office/powerpoint/2010/main" val="4076059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decisions about matching need to be made very carefully.</a:t>
            </a:r>
          </a:p>
        </p:txBody>
      </p:sp>
      <p:sp>
        <p:nvSpPr>
          <p:cNvPr id="4" name="Slide Number Placeholder 3"/>
          <p:cNvSpPr>
            <a:spLocks noGrp="1"/>
          </p:cNvSpPr>
          <p:nvPr>
            <p:ph type="sldNum" sz="quarter" idx="5"/>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322928514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3379C72D-F49E-9D41-99B3-346F2D86AA0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8EDC3BF-4F6D-F04A-B257-08B56CA45EA0}" type="slidenum">
              <a:rPr lang="en-US" altLang="en-US" sz="1200" smtClean="0"/>
              <a:pPr/>
              <a:t>50</a:t>
            </a:fld>
            <a:endParaRPr lang="en-US" altLang="en-US" sz="1200"/>
          </a:p>
        </p:txBody>
      </p:sp>
      <p:sp>
        <p:nvSpPr>
          <p:cNvPr id="154627" name="Rectangle 2">
            <a:extLst>
              <a:ext uri="{FF2B5EF4-FFF2-40B4-BE49-F238E27FC236}">
                <a16:creationId xmlns:a16="http://schemas.microsoft.com/office/drawing/2014/main" id="{8C452826-FE0D-F342-8871-2CCA19C96510}"/>
              </a:ext>
            </a:extLst>
          </p:cNvPr>
          <p:cNvSpPr>
            <a:spLocks noGrp="1" noRot="1" noChangeAspect="1" noChangeArrowheads="1" noTextEdit="1"/>
          </p:cNvSpPr>
          <p:nvPr>
            <p:ph type="sldImg"/>
          </p:nvPr>
        </p:nvSpPr>
        <p:spPr>
          <a:ln/>
        </p:spPr>
      </p:sp>
      <p:sp>
        <p:nvSpPr>
          <p:cNvPr id="154628" name="Rectangle 3">
            <a:extLst>
              <a:ext uri="{FF2B5EF4-FFF2-40B4-BE49-F238E27FC236}">
                <a16:creationId xmlns:a16="http://schemas.microsoft.com/office/drawing/2014/main" id="{0A8008AB-9B48-0E49-8101-1F7D00A1B07C}"/>
              </a:ext>
            </a:extLst>
          </p:cNvPr>
          <p:cNvSpPr>
            <a:spLocks noGrp="1" noChangeArrowheads="1"/>
          </p:cNvSpPr>
          <p:nvPr>
            <p:ph type="body" idx="1"/>
          </p:nvPr>
        </p:nvSpPr>
        <p:spPr>
          <a:noFill/>
        </p:spPr>
        <p:txBody>
          <a:bodyPr/>
          <a:lstStyle/>
          <a:p>
            <a:pPr eaLnBrk="1" hangingPunct="1"/>
            <a:r>
              <a:rPr lang="en-US" altLang="en-US" sz="1000"/>
              <a:t>The onset study: MI onset determinants (sexual activity and coffee drinking). Why were MIs more frequent in the morning? To avoid biased selection of controls (healthy volunteers, less stressful days)</a:t>
            </a:r>
          </a:p>
          <a:p>
            <a:pPr eaLnBrk="1" hangingPunct="1"/>
            <a:r>
              <a:rPr lang="en-US" altLang="en-US" sz="1000"/>
              <a:t>Experience for the same case the same time the day before as a control. Or, why not, same time the week before, the month before, average during the last year etc. Multiple controls.</a:t>
            </a:r>
          </a:p>
          <a:p>
            <a:pPr eaLnBrk="1" hangingPunct="1"/>
            <a:r>
              <a:rPr lang="en-US" altLang="en-US" sz="1000" b="1"/>
              <a:t>Introduce the concept of time trends</a:t>
            </a:r>
            <a:r>
              <a:rPr lang="en-US" altLang="en-US" sz="1000"/>
              <a:t>.</a:t>
            </a:r>
          </a:p>
          <a:p>
            <a:pPr eaLnBrk="1" hangingPunct="1"/>
            <a:r>
              <a:rPr lang="en-US" altLang="en-US" sz="1000"/>
              <a:t>Ex. Asthma and use of beta-agonists. Underlying disease severity is controlled?? </a:t>
            </a:r>
          </a:p>
          <a:p>
            <a:pPr eaLnBrk="1" hangingPunct="1"/>
            <a:r>
              <a:rPr lang="en-US" altLang="en-US" sz="1000"/>
              <a:t>Bidirectional sampling: OK if past illness do not influence future air pollution</a:t>
            </a:r>
          </a:p>
          <a:p>
            <a:pPr eaLnBrk="1" hangingPunct="1"/>
            <a:r>
              <a:rPr lang="en-US" altLang="en-US" sz="1000"/>
              <a:t>Cell phones use the day before the collision. Target person time were driving times</a:t>
            </a:r>
          </a:p>
          <a:p>
            <a:pPr eaLnBrk="1" hangingPunct="1"/>
            <a:endParaRPr lang="en-US" altLang="en-US" sz="1000"/>
          </a:p>
          <a:p>
            <a:pPr eaLnBrk="1" hangingPunct="1"/>
            <a:r>
              <a:rPr lang="en-US" altLang="en-US" sz="1000" b="1"/>
              <a:t>Problem</a:t>
            </a:r>
            <a:r>
              <a:rPr lang="en-US" altLang="en-US" sz="1000"/>
              <a:t>: Disease severity is an important confounding factor, being predictor of the effect and associated with drug uses. Accurate data on the severity is rarely available, the lack of control for the indication of the drug makes case-control studies vulnerable to biases.</a:t>
            </a:r>
          </a:p>
          <a:p>
            <a:pPr eaLnBrk="1" hangingPunct="1"/>
            <a:r>
              <a:rPr lang="en-US" altLang="en-US" sz="1000" b="1"/>
              <a:t>Solution</a:t>
            </a:r>
            <a:r>
              <a:rPr lang="en-US" altLang="en-US" sz="1000"/>
              <a:t>: Use subjects from a case-control design as their own controls. It applies in situations where:</a:t>
            </a:r>
          </a:p>
          <a:p>
            <a:pPr lvl="1" eaLnBrk="1" hangingPunct="1"/>
            <a:r>
              <a:rPr lang="en-US" altLang="en-US"/>
              <a:t>Exposure varies over time.</a:t>
            </a:r>
          </a:p>
          <a:p>
            <a:pPr lvl="1" eaLnBrk="1" hangingPunct="1"/>
            <a:r>
              <a:rPr lang="en-US" altLang="en-US"/>
              <a:t>Exposure can be measured at two or more points in time, data available.</a:t>
            </a:r>
            <a:endParaRPr lang="en-US" altLang="en-US" sz="1000"/>
          </a:p>
          <a:p>
            <a:pPr eaLnBrk="1" hangingPunct="1"/>
            <a:endParaRPr lang="en-US" altLang="en-US" sz="1000"/>
          </a:p>
        </p:txBody>
      </p:sp>
    </p:spTree>
    <p:extLst>
      <p:ext uri="{BB962C8B-B14F-4D97-AF65-F5344CB8AC3E}">
        <p14:creationId xmlns:p14="http://schemas.microsoft.com/office/powerpoint/2010/main" val="13819394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51</a:t>
            </a:fld>
            <a:endParaRPr lang="en-US"/>
          </a:p>
        </p:txBody>
      </p:sp>
    </p:spTree>
    <p:extLst>
      <p:ext uri="{BB962C8B-B14F-4D97-AF65-F5344CB8AC3E}">
        <p14:creationId xmlns:p14="http://schemas.microsoft.com/office/powerpoint/2010/main" val="341437110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52</a:t>
            </a:fld>
            <a:endParaRPr lang="en-US"/>
          </a:p>
        </p:txBody>
      </p:sp>
    </p:spTree>
    <p:extLst>
      <p:ext uri="{BB962C8B-B14F-4D97-AF65-F5344CB8AC3E}">
        <p14:creationId xmlns:p14="http://schemas.microsoft.com/office/powerpoint/2010/main" val="270956744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53</a:t>
            </a:fld>
            <a:endParaRPr lang="en-US"/>
          </a:p>
        </p:txBody>
      </p:sp>
    </p:spTree>
    <p:extLst>
      <p:ext uri="{BB962C8B-B14F-4D97-AF65-F5344CB8AC3E}">
        <p14:creationId xmlns:p14="http://schemas.microsoft.com/office/powerpoint/2010/main" val="20951542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54</a:t>
            </a:fld>
            <a:endParaRPr lang="en-US"/>
          </a:p>
        </p:txBody>
      </p:sp>
    </p:spTree>
    <p:extLst>
      <p:ext uri="{BB962C8B-B14F-4D97-AF65-F5344CB8AC3E}">
        <p14:creationId xmlns:p14="http://schemas.microsoft.com/office/powerpoint/2010/main" val="54869037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55</a:t>
            </a:fld>
            <a:endParaRPr lang="en-US"/>
          </a:p>
        </p:txBody>
      </p:sp>
    </p:spTree>
    <p:extLst>
      <p:ext uri="{BB962C8B-B14F-4D97-AF65-F5344CB8AC3E}">
        <p14:creationId xmlns:p14="http://schemas.microsoft.com/office/powerpoint/2010/main" val="43246515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56</a:t>
            </a:fld>
            <a:endParaRPr lang="en-US"/>
          </a:p>
        </p:txBody>
      </p:sp>
    </p:spTree>
    <p:extLst>
      <p:ext uri="{BB962C8B-B14F-4D97-AF65-F5344CB8AC3E}">
        <p14:creationId xmlns:p14="http://schemas.microsoft.com/office/powerpoint/2010/main" val="425563402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57</a:t>
            </a:fld>
            <a:endParaRPr lang="en-US"/>
          </a:p>
        </p:txBody>
      </p:sp>
    </p:spTree>
    <p:extLst>
      <p:ext uri="{BB962C8B-B14F-4D97-AF65-F5344CB8AC3E}">
        <p14:creationId xmlns:p14="http://schemas.microsoft.com/office/powerpoint/2010/main" val="400055103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a:extLst>
              <a:ext uri="{FF2B5EF4-FFF2-40B4-BE49-F238E27FC236}">
                <a16:creationId xmlns:a16="http://schemas.microsoft.com/office/drawing/2014/main" id="{F3756FCE-45C7-8443-B869-69950B67C63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99CDBC3-4CAA-AE41-839B-42439B314971}" type="slidenum">
              <a:rPr lang="en-US" altLang="en-US" sz="1200" smtClean="0">
                <a:solidFill>
                  <a:schemeClr val="tx1"/>
                </a:solidFill>
                <a:latin typeface="Arial" panose="020B0604020202020204" pitchFamily="34" charset="0"/>
                <a:ea typeface="MS PGothic" panose="020B0600070205080204" pitchFamily="34" charset="-128"/>
              </a:rPr>
              <a:pPr/>
              <a:t>58</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45763" name="Rectangle 2">
            <a:extLst>
              <a:ext uri="{FF2B5EF4-FFF2-40B4-BE49-F238E27FC236}">
                <a16:creationId xmlns:a16="http://schemas.microsoft.com/office/drawing/2014/main" id="{ABDD7CD1-8C0A-B94C-B9B5-A7DBA42A90F1}"/>
              </a:ext>
            </a:extLst>
          </p:cNvPr>
          <p:cNvSpPr>
            <a:spLocks noGrp="1" noRot="1" noChangeAspect="1" noChangeArrowheads="1" noTextEdit="1"/>
          </p:cNvSpPr>
          <p:nvPr>
            <p:ph type="sldImg"/>
          </p:nvPr>
        </p:nvSpPr>
        <p:spPr>
          <a:ln/>
        </p:spPr>
      </p:sp>
      <p:sp>
        <p:nvSpPr>
          <p:cNvPr id="245764" name="Rectangle 3">
            <a:extLst>
              <a:ext uri="{FF2B5EF4-FFF2-40B4-BE49-F238E27FC236}">
                <a16:creationId xmlns:a16="http://schemas.microsoft.com/office/drawing/2014/main" id="{E1B1B2E0-B2BF-374A-B5EC-5FF1238F8AD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2398478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59</a:t>
            </a:fld>
            <a:endParaRPr lang="en-US"/>
          </a:p>
        </p:txBody>
      </p:sp>
    </p:spTree>
    <p:extLst>
      <p:ext uri="{BB962C8B-B14F-4D97-AF65-F5344CB8AC3E}">
        <p14:creationId xmlns:p14="http://schemas.microsoft.com/office/powerpoint/2010/main" val="3759802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Choose the lowest cost strategy that is expected to have the least bias!</a:t>
            </a:r>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36744445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60</a:t>
            </a:fld>
            <a:endParaRPr lang="en-US"/>
          </a:p>
        </p:txBody>
      </p:sp>
    </p:spTree>
    <p:extLst>
      <p:ext uri="{BB962C8B-B14F-4D97-AF65-F5344CB8AC3E}">
        <p14:creationId xmlns:p14="http://schemas.microsoft.com/office/powerpoint/2010/main" val="275041104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61</a:t>
            </a:fld>
            <a:endParaRPr lang="en-US"/>
          </a:p>
        </p:txBody>
      </p:sp>
    </p:spTree>
    <p:extLst>
      <p:ext uri="{BB962C8B-B14F-4D97-AF65-F5344CB8AC3E}">
        <p14:creationId xmlns:p14="http://schemas.microsoft.com/office/powerpoint/2010/main" val="35969424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62</a:t>
            </a:fld>
            <a:endParaRPr lang="en-US"/>
          </a:p>
        </p:txBody>
      </p:sp>
    </p:spTree>
    <p:extLst>
      <p:ext uri="{BB962C8B-B14F-4D97-AF65-F5344CB8AC3E}">
        <p14:creationId xmlns:p14="http://schemas.microsoft.com/office/powerpoint/2010/main" val="227441230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63</a:t>
            </a:fld>
            <a:endParaRPr lang="en-US"/>
          </a:p>
        </p:txBody>
      </p:sp>
    </p:spTree>
    <p:extLst>
      <p:ext uri="{BB962C8B-B14F-4D97-AF65-F5344CB8AC3E}">
        <p14:creationId xmlns:p14="http://schemas.microsoft.com/office/powerpoint/2010/main" val="46212559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64</a:t>
            </a:fld>
            <a:endParaRPr lang="en-US"/>
          </a:p>
        </p:txBody>
      </p:sp>
    </p:spTree>
    <p:extLst>
      <p:ext uri="{BB962C8B-B14F-4D97-AF65-F5344CB8AC3E}">
        <p14:creationId xmlns:p14="http://schemas.microsoft.com/office/powerpoint/2010/main" val="364503768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65</a:t>
            </a:fld>
            <a:endParaRPr lang="en-US"/>
          </a:p>
        </p:txBody>
      </p:sp>
    </p:spTree>
    <p:extLst>
      <p:ext uri="{BB962C8B-B14F-4D97-AF65-F5344CB8AC3E}">
        <p14:creationId xmlns:p14="http://schemas.microsoft.com/office/powerpoint/2010/main" val="185596636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66</a:t>
            </a:fld>
            <a:endParaRPr lang="en-US"/>
          </a:p>
        </p:txBody>
      </p:sp>
    </p:spTree>
    <p:extLst>
      <p:ext uri="{BB962C8B-B14F-4D97-AF65-F5344CB8AC3E}">
        <p14:creationId xmlns:p14="http://schemas.microsoft.com/office/powerpoint/2010/main" val="373978644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67</a:t>
            </a:fld>
            <a:endParaRPr lang="en-US"/>
          </a:p>
        </p:txBody>
      </p:sp>
    </p:spTree>
    <p:extLst>
      <p:ext uri="{BB962C8B-B14F-4D97-AF65-F5344CB8AC3E}">
        <p14:creationId xmlns:p14="http://schemas.microsoft.com/office/powerpoint/2010/main" val="1277460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4290451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1764021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7781220-2040-7F48-82C8-0359E1CED61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D6B8535-F73B-0846-84C0-A677F4CB61B9}" type="slidenum">
              <a:rPr lang="en-US" altLang="en-US" sz="1200" smtClean="0"/>
              <a:pPr/>
              <a:t>9</a:t>
            </a:fld>
            <a:endParaRPr lang="en-US" altLang="en-US" sz="1200"/>
          </a:p>
        </p:txBody>
      </p:sp>
      <p:sp>
        <p:nvSpPr>
          <p:cNvPr id="16387" name="Rectangle 2">
            <a:extLst>
              <a:ext uri="{FF2B5EF4-FFF2-40B4-BE49-F238E27FC236}">
                <a16:creationId xmlns:a16="http://schemas.microsoft.com/office/drawing/2014/main" id="{7A58B8FD-F9CF-C545-8C83-24EFB68AAB24}"/>
              </a:ext>
            </a:extLst>
          </p:cNvPr>
          <p:cNvSpPr>
            <a:spLocks noGrp="1" noRot="1" noChangeAspect="1" noChangeArrowheads="1" noTextEdit="1"/>
          </p:cNvSpPr>
          <p:nvPr>
            <p:ph type="sldImg"/>
          </p:nvPr>
        </p:nvSpPr>
        <p:spPr>
          <a:xfrm>
            <a:off x="407988" y="696913"/>
            <a:ext cx="6197600" cy="3486150"/>
          </a:xfrm>
          <a:ln/>
        </p:spPr>
      </p:sp>
      <p:sp>
        <p:nvSpPr>
          <p:cNvPr id="16388" name="Rectangle 3">
            <a:extLst>
              <a:ext uri="{FF2B5EF4-FFF2-40B4-BE49-F238E27FC236}">
                <a16:creationId xmlns:a16="http://schemas.microsoft.com/office/drawing/2014/main" id="{BC77ABB8-2CBC-B747-8569-4AE0AB594F47}"/>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A crossover randomized controlled trial uses self-control, meaning the participants are their own controls. Participants are randomized to receive one of two or more treatments at enrollment, that receive that treatment for a short time period, then have a break where they are not receiving any treatment (called a washout period) and then receive the other treatment for the short time period. Outcomes are assessed and compared during the two treatment periods.</a:t>
            </a:r>
          </a:p>
          <a:p>
            <a:pPr eaLnBrk="1" hangingPunct="1"/>
            <a:endParaRPr lang="en-US" altLang="en-US" dirty="0"/>
          </a:p>
          <a:p>
            <a:pPr eaLnBrk="1" hangingPunct="1"/>
            <a:r>
              <a:rPr lang="en-US" altLang="en-US" dirty="0"/>
              <a:t>This design is useful for studying short term effects of treatments on acute onset outcomes. It’s important that the effect of the exposure has a limited amount of carryover, meaning that the effect is removed when the treatment is removed. </a:t>
            </a:r>
          </a:p>
          <a:p>
            <a:pPr eaLnBrk="1" hangingPunct="1"/>
            <a:endParaRPr lang="en-US" altLang="en-US" dirty="0"/>
          </a:p>
          <a:p>
            <a:pPr eaLnBrk="1" hangingPunct="1"/>
            <a:r>
              <a:rPr lang="en-US" altLang="en-US" dirty="0"/>
              <a:t>An advantage of this design is that it controls for confounding by factors that do not vary within a person, such as sex at birth or race. It is also an efficient design because it reduces variability in factors that affecting the outcome.</a:t>
            </a:r>
          </a:p>
        </p:txBody>
      </p:sp>
    </p:spTree>
    <p:extLst>
      <p:ext uri="{BB962C8B-B14F-4D97-AF65-F5344CB8AC3E}">
        <p14:creationId xmlns:p14="http://schemas.microsoft.com/office/powerpoint/2010/main" val="2699513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2438400"/>
            <a:ext cx="10363200" cy="3657600"/>
          </a:xfrm>
        </p:spPr>
        <p:txBody>
          <a:bodyPr/>
          <a:lstStyle/>
          <a:p>
            <a:pPr lvl="0"/>
            <a:endParaRPr lang="en-US" noProof="0"/>
          </a:p>
        </p:txBody>
      </p:sp>
      <p:sp>
        <p:nvSpPr>
          <p:cNvPr id="4" name="Rectangle 4">
            <a:extLst>
              <a:ext uri="{FF2B5EF4-FFF2-40B4-BE49-F238E27FC236}">
                <a16:creationId xmlns:a16="http://schemas.microsoft.com/office/drawing/2014/main" id="{0AAE612B-23B6-6F43-B2E4-11639859ADD3}"/>
              </a:ext>
            </a:extLst>
          </p:cNvPr>
          <p:cNvSpPr>
            <a:spLocks noGrp="1" noChangeArrowheads="1"/>
          </p:cNvSpPr>
          <p:nvPr>
            <p:ph type="dt" sz="half" idx="10"/>
          </p:nvPr>
        </p:nvSpPr>
        <p:spPr>
          <a:ln/>
        </p:spPr>
        <p:txBody>
          <a:bodyPr/>
          <a:lstStyle>
            <a:lvl1pPr>
              <a:defRPr/>
            </a:lvl1pPr>
          </a:lstStyle>
          <a:p>
            <a:pPr>
              <a:defRPr/>
            </a:pPr>
            <a:fld id="{0E92DFC7-0950-064D-91AB-A3525311279C}" type="datetime1">
              <a:rPr lang="en-US" altLang="en-US"/>
              <a:pPr>
                <a:defRPr/>
              </a:pPr>
              <a:t>1/27/21</a:t>
            </a:fld>
            <a:endParaRPr lang="en-US" altLang="en-US"/>
          </a:p>
        </p:txBody>
      </p:sp>
      <p:sp>
        <p:nvSpPr>
          <p:cNvPr id="5" name="Rectangle 5">
            <a:extLst>
              <a:ext uri="{FF2B5EF4-FFF2-40B4-BE49-F238E27FC236}">
                <a16:creationId xmlns:a16="http://schemas.microsoft.com/office/drawing/2014/main" id="{CC968FB1-6243-AC4C-BF3C-767C50946FC9}"/>
              </a:ext>
            </a:extLst>
          </p:cNvPr>
          <p:cNvSpPr>
            <a:spLocks noGrp="1" noChangeArrowheads="1"/>
          </p:cNvSpPr>
          <p:nvPr>
            <p:ph type="ftr" sz="quarter" idx="11"/>
          </p:nvPr>
        </p:nvSpPr>
        <p:spPr>
          <a:ln/>
        </p:spPr>
        <p:txBody>
          <a:bodyPr/>
          <a:lstStyle>
            <a:lvl1pPr>
              <a:defRPr/>
            </a:lvl1pPr>
          </a:lstStyle>
          <a:p>
            <a:pPr>
              <a:defRPr/>
            </a:pPr>
            <a:r>
              <a:rPr lang="en-US" altLang="en-US"/>
              <a:t>Sonia Hernandez-Diaz</a:t>
            </a:r>
          </a:p>
        </p:txBody>
      </p:sp>
      <p:sp>
        <p:nvSpPr>
          <p:cNvPr id="6" name="Rectangle 6">
            <a:extLst>
              <a:ext uri="{FF2B5EF4-FFF2-40B4-BE49-F238E27FC236}">
                <a16:creationId xmlns:a16="http://schemas.microsoft.com/office/drawing/2014/main" id="{A1FA4E12-8233-DB4D-9D89-0A04AC3164BD}"/>
              </a:ext>
            </a:extLst>
          </p:cNvPr>
          <p:cNvSpPr>
            <a:spLocks noGrp="1" noChangeArrowheads="1"/>
          </p:cNvSpPr>
          <p:nvPr>
            <p:ph type="sldNum" sz="quarter" idx="12"/>
          </p:nvPr>
        </p:nvSpPr>
        <p:spPr>
          <a:ln/>
        </p:spPr>
        <p:txBody>
          <a:bodyPr/>
          <a:lstStyle>
            <a:lvl1pPr>
              <a:defRPr/>
            </a:lvl1pPr>
          </a:lstStyle>
          <a:p>
            <a:pPr>
              <a:defRPr/>
            </a:pPr>
            <a:fld id="{BAD12AFC-67C9-974D-BA12-5D1737993D38}" type="slidenum">
              <a:rPr lang="en-US" altLang="en-US"/>
              <a:pPr>
                <a:defRPr/>
              </a:pPr>
              <a:t>‹#›</a:t>
            </a:fld>
            <a:endParaRPr lang="en-US" altLang="en-US"/>
          </a:p>
        </p:txBody>
      </p:sp>
    </p:spTree>
    <p:extLst>
      <p:ext uri="{BB962C8B-B14F-4D97-AF65-F5344CB8AC3E}">
        <p14:creationId xmlns:p14="http://schemas.microsoft.com/office/powerpoint/2010/main" val="3586757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E80C933-BA8D-4A43-87AE-7E44A037315A}"/>
              </a:ext>
            </a:extLst>
          </p:cNvPr>
          <p:cNvSpPr>
            <a:spLocks noGrp="1" noChangeArrowheads="1"/>
          </p:cNvSpPr>
          <p:nvPr>
            <p:ph type="dt" sz="half" idx="10"/>
          </p:nvPr>
        </p:nvSpPr>
        <p:spPr/>
        <p:txBody>
          <a:bodyPr/>
          <a:lstStyle>
            <a:lvl1pPr>
              <a:defRPr/>
            </a:lvl1pPr>
          </a:lstStyle>
          <a:p>
            <a:pPr>
              <a:defRPr/>
            </a:pPr>
            <a:fld id="{D0CC0147-6769-DC41-9984-F094C6B45D7B}" type="datetime1">
              <a:rPr lang="en-US"/>
              <a:pPr>
                <a:defRPr/>
              </a:pPr>
              <a:t>1/27/21</a:t>
            </a:fld>
            <a:endParaRPr lang="en-US"/>
          </a:p>
        </p:txBody>
      </p:sp>
      <p:sp>
        <p:nvSpPr>
          <p:cNvPr id="5" name="Rectangle 3">
            <a:extLst>
              <a:ext uri="{FF2B5EF4-FFF2-40B4-BE49-F238E27FC236}">
                <a16:creationId xmlns:a16="http://schemas.microsoft.com/office/drawing/2014/main" id="{4CA3B743-07AA-794A-9761-9AF5393BC678}"/>
              </a:ext>
            </a:extLst>
          </p:cNvPr>
          <p:cNvSpPr>
            <a:spLocks noGrp="1" noChangeArrowheads="1"/>
          </p:cNvSpPr>
          <p:nvPr>
            <p:ph type="sldNum" sz="quarter" idx="11"/>
          </p:nvPr>
        </p:nvSpPr>
        <p:spPr/>
        <p:txBody>
          <a:bodyPr/>
          <a:lstStyle>
            <a:lvl1pPr>
              <a:defRPr/>
            </a:lvl1pPr>
          </a:lstStyle>
          <a:p>
            <a:pPr>
              <a:defRPr/>
            </a:pPr>
            <a:fld id="{76B3EF1C-B4C0-0340-BECC-0B82604001C4}" type="slidenum">
              <a:rPr lang="en-US"/>
              <a:pPr>
                <a:defRPr/>
              </a:pPr>
              <a:t>‹#›</a:t>
            </a:fld>
            <a:endParaRPr lang="en-US"/>
          </a:p>
        </p:txBody>
      </p:sp>
      <p:sp>
        <p:nvSpPr>
          <p:cNvPr id="6" name="Rectangle 14">
            <a:extLst>
              <a:ext uri="{FF2B5EF4-FFF2-40B4-BE49-F238E27FC236}">
                <a16:creationId xmlns:a16="http://schemas.microsoft.com/office/drawing/2014/main" id="{3BFF6386-C724-3F49-AFF5-DF23B4B7CFC4}"/>
              </a:ext>
            </a:extLst>
          </p:cNvPr>
          <p:cNvSpPr>
            <a:spLocks noGrp="1" noChangeArrowheads="1"/>
          </p:cNvSpPr>
          <p:nvPr>
            <p:ph type="ftr" sz="quarter" idx="12"/>
          </p:nvPr>
        </p:nvSpPr>
        <p:spPr/>
        <p:txBody>
          <a:bodyPr/>
          <a:lstStyle>
            <a:lvl1pPr>
              <a:defRPr/>
            </a:lvl1pPr>
          </a:lstStyle>
          <a:p>
            <a:pPr>
              <a:defRPr/>
            </a:pPr>
            <a:r>
              <a:rPr lang="en-US"/>
              <a:t>Breast Cancer Screening</a:t>
            </a:r>
          </a:p>
        </p:txBody>
      </p:sp>
    </p:spTree>
    <p:extLst>
      <p:ext uri="{BB962C8B-B14F-4D97-AF65-F5344CB8AC3E}">
        <p14:creationId xmlns:p14="http://schemas.microsoft.com/office/powerpoint/2010/main" val="227936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image" Target="../media/image2.emf"/><Relationship Id="rId4" Type="http://schemas.openxmlformats.org/officeDocument/2006/relationships/oleObject" Target="../embeddings/oleObject1.bin"/></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7.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a:t>Matching (Brief Review)</a:t>
            </a:r>
            <a:br>
              <a:rPr lang="en-US" dirty="0"/>
            </a:br>
            <a:r>
              <a:rPr lang="en-US" dirty="0"/>
              <a:t>&amp; Case-Crossover Studies</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Rebecca Graff, ScD</a:t>
            </a:r>
          </a:p>
          <a:p>
            <a:r>
              <a:rPr lang="en-US" sz="1200" dirty="0"/>
              <a:t>based on slides from:</a:t>
            </a:r>
          </a:p>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42930527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BF926D-4E03-FC49-9AEC-505D9068A212}"/>
              </a:ext>
            </a:extLst>
          </p:cNvPr>
          <p:cNvSpPr>
            <a:spLocks noGrp="1" noChangeArrowheads="1"/>
          </p:cNvSpPr>
          <p:nvPr>
            <p:ph type="title"/>
          </p:nvPr>
        </p:nvSpPr>
        <p:spPr/>
        <p:txBody>
          <a:bodyPr/>
          <a:lstStyle/>
          <a:p>
            <a:pPr eaLnBrk="1" hangingPunct="1"/>
            <a:r>
              <a:rPr lang="en-US" altLang="en-US">
                <a:latin typeface="Helvetica Neue" panose="02000503000000020004" pitchFamily="2" charset="0"/>
                <a:ea typeface="Helvetica Neue" panose="02000503000000020004" pitchFamily="2" charset="0"/>
                <a:cs typeface="Helvetica Neue" panose="02000503000000020004" pitchFamily="2" charset="0"/>
              </a:rPr>
              <a:t>Case-crossover studies</a:t>
            </a:r>
          </a:p>
        </p:txBody>
      </p:sp>
      <p:sp>
        <p:nvSpPr>
          <p:cNvPr id="17411" name="Text Box 3">
            <a:extLst>
              <a:ext uri="{FF2B5EF4-FFF2-40B4-BE49-F238E27FC236}">
                <a16:creationId xmlns:a16="http://schemas.microsoft.com/office/drawing/2014/main" id="{7D8B555F-ABC9-334C-AD44-2A611A302B1C}"/>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2468" name="Text Box 4">
            <a:extLst>
              <a:ext uri="{FF2B5EF4-FFF2-40B4-BE49-F238E27FC236}">
                <a16:creationId xmlns:a16="http://schemas.microsoft.com/office/drawing/2014/main" id="{A7256699-C4AD-3247-9215-806147C25B43}"/>
              </a:ext>
            </a:extLst>
          </p:cNvPr>
          <p:cNvSpPr txBox="1">
            <a:spLocks noChangeArrowheads="1"/>
          </p:cNvSpPr>
          <p:nvPr/>
        </p:nvSpPr>
        <p:spPr bwMode="white">
          <a:xfrm>
            <a:off x="527538" y="1832035"/>
            <a:ext cx="11236569" cy="4154984"/>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Case-control analogue of the crossover trial. Observational; no randomization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Matched case-control study with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each case matched to itself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at a different time or times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acute onset outcome</a:t>
            </a:r>
          </a:p>
        </p:txBody>
      </p:sp>
      <p:sp>
        <p:nvSpPr>
          <p:cNvPr id="17413" name="Slide Number Placeholder 1">
            <a:extLst>
              <a:ext uri="{FF2B5EF4-FFF2-40B4-BE49-F238E27FC236}">
                <a16:creationId xmlns:a16="http://schemas.microsoft.com/office/drawing/2014/main" id="{6A42259D-76D6-CB4E-BEB2-2BB42F1E7F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BF785D2-3069-6348-8125-EC27E48FE49E}" type="slidenum">
              <a:rPr lang="en-US" altLang="en-US" sz="1400" b="0">
                <a:latin typeface="Times New Roman" panose="02020603050405020304" pitchFamily="18" charset="0"/>
              </a:rPr>
              <a:pPr>
                <a:spcBef>
                  <a:spcPct val="0"/>
                </a:spcBef>
                <a:buFontTx/>
                <a:buNone/>
              </a:pPr>
              <a:t>10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309434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6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246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6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246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246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2468">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24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6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DE01E81-F0CF-6744-B603-BD801AE6D415}"/>
              </a:ext>
            </a:extLst>
          </p:cNvPr>
          <p:cNvSpPr>
            <a:spLocks noGrp="1" noChangeArrowheads="1"/>
          </p:cNvSpPr>
          <p:nvPr>
            <p:ph type="title"/>
          </p:nvPr>
        </p:nvSpPr>
        <p:spPr>
          <a:xfrm>
            <a:off x="838200" y="-4763"/>
            <a:ext cx="10515600" cy="1143001"/>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Case-Control Studies Often Match on Time</a:t>
            </a:r>
          </a:p>
        </p:txBody>
      </p:sp>
      <p:sp>
        <p:nvSpPr>
          <p:cNvPr id="25603" name="Line 3">
            <a:extLst>
              <a:ext uri="{FF2B5EF4-FFF2-40B4-BE49-F238E27FC236}">
                <a16:creationId xmlns:a16="http://schemas.microsoft.com/office/drawing/2014/main" id="{28EFCA65-49C7-0C44-9A9C-3A79DF509770}"/>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Line 4">
            <a:extLst>
              <a:ext uri="{FF2B5EF4-FFF2-40B4-BE49-F238E27FC236}">
                <a16:creationId xmlns:a16="http://schemas.microsoft.com/office/drawing/2014/main" id="{B542934F-E4C8-2E41-9DA7-65FEE17EF343}"/>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5">
            <a:extLst>
              <a:ext uri="{FF2B5EF4-FFF2-40B4-BE49-F238E27FC236}">
                <a16:creationId xmlns:a16="http://schemas.microsoft.com/office/drawing/2014/main" id="{2A54EFB0-C518-6341-8415-8CF15F5FFBC1}"/>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6" name="Line 6">
            <a:extLst>
              <a:ext uri="{FF2B5EF4-FFF2-40B4-BE49-F238E27FC236}">
                <a16:creationId xmlns:a16="http://schemas.microsoft.com/office/drawing/2014/main" id="{61CE93A1-2C92-CE48-9949-193B70C774EF}"/>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07" name="Line 7">
            <a:extLst>
              <a:ext uri="{FF2B5EF4-FFF2-40B4-BE49-F238E27FC236}">
                <a16:creationId xmlns:a16="http://schemas.microsoft.com/office/drawing/2014/main" id="{2ADE5323-2B03-8545-98BB-F63400074E1C}"/>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8">
            <a:extLst>
              <a:ext uri="{FF2B5EF4-FFF2-40B4-BE49-F238E27FC236}">
                <a16:creationId xmlns:a16="http://schemas.microsoft.com/office/drawing/2014/main" id="{1F9F5ECD-C2F1-0F4F-9EC1-92A4BD71E168}"/>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9" name="Line 9">
            <a:extLst>
              <a:ext uri="{FF2B5EF4-FFF2-40B4-BE49-F238E27FC236}">
                <a16:creationId xmlns:a16="http://schemas.microsoft.com/office/drawing/2014/main" id="{9D22E25A-4C6E-0B42-A14D-29322B87E961}"/>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0">
            <a:extLst>
              <a:ext uri="{FF2B5EF4-FFF2-40B4-BE49-F238E27FC236}">
                <a16:creationId xmlns:a16="http://schemas.microsoft.com/office/drawing/2014/main" id="{E873F5B3-9891-7641-9379-6A752BC81DA2}"/>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1">
            <a:extLst>
              <a:ext uri="{FF2B5EF4-FFF2-40B4-BE49-F238E27FC236}">
                <a16:creationId xmlns:a16="http://schemas.microsoft.com/office/drawing/2014/main" id="{E214E69F-279B-A141-B6A2-F47F0B9ECA4F}"/>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2">
            <a:extLst>
              <a:ext uri="{FF2B5EF4-FFF2-40B4-BE49-F238E27FC236}">
                <a16:creationId xmlns:a16="http://schemas.microsoft.com/office/drawing/2014/main" id="{4B714756-0CFE-5641-86B0-550E9A7E226B}"/>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3">
            <a:extLst>
              <a:ext uri="{FF2B5EF4-FFF2-40B4-BE49-F238E27FC236}">
                <a16:creationId xmlns:a16="http://schemas.microsoft.com/office/drawing/2014/main" id="{7E800A2C-7B7C-5242-92B6-608BC6499056}"/>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4">
            <a:extLst>
              <a:ext uri="{FF2B5EF4-FFF2-40B4-BE49-F238E27FC236}">
                <a16:creationId xmlns:a16="http://schemas.microsoft.com/office/drawing/2014/main" id="{8C6528FF-531E-9942-9B88-D40F22CC0FEB}"/>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5">
            <a:extLst>
              <a:ext uri="{FF2B5EF4-FFF2-40B4-BE49-F238E27FC236}">
                <a16:creationId xmlns:a16="http://schemas.microsoft.com/office/drawing/2014/main" id="{F14ECAA1-9B42-FA40-BBB6-7F904C2BCD1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6" name="Line 16">
            <a:extLst>
              <a:ext uri="{FF2B5EF4-FFF2-40B4-BE49-F238E27FC236}">
                <a16:creationId xmlns:a16="http://schemas.microsoft.com/office/drawing/2014/main" id="{8EF09F02-E4C1-0D4C-A486-D08E4806DA5C}"/>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7" name="Line 17">
            <a:extLst>
              <a:ext uri="{FF2B5EF4-FFF2-40B4-BE49-F238E27FC236}">
                <a16:creationId xmlns:a16="http://schemas.microsoft.com/office/drawing/2014/main" id="{6D04D062-DF11-8E4A-8A34-F408BCC0418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8" name="Line 18">
            <a:extLst>
              <a:ext uri="{FF2B5EF4-FFF2-40B4-BE49-F238E27FC236}">
                <a16:creationId xmlns:a16="http://schemas.microsoft.com/office/drawing/2014/main" id="{F1E17BCE-E118-1641-A849-D41EE29E6108}"/>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9">
            <a:extLst>
              <a:ext uri="{FF2B5EF4-FFF2-40B4-BE49-F238E27FC236}">
                <a16:creationId xmlns:a16="http://schemas.microsoft.com/office/drawing/2014/main" id="{6630FC27-AF77-CD43-AEEF-9EBBF895A48C}"/>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20">
            <a:extLst>
              <a:ext uri="{FF2B5EF4-FFF2-40B4-BE49-F238E27FC236}">
                <a16:creationId xmlns:a16="http://schemas.microsoft.com/office/drawing/2014/main" id="{B75B60FE-E874-A14E-A717-CCA42F466920}"/>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21">
            <a:extLst>
              <a:ext uri="{FF2B5EF4-FFF2-40B4-BE49-F238E27FC236}">
                <a16:creationId xmlns:a16="http://schemas.microsoft.com/office/drawing/2014/main" id="{E468F3A5-E4F2-2B48-B34A-6EF2841D8DB3}"/>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2" name="Line 22">
            <a:extLst>
              <a:ext uri="{FF2B5EF4-FFF2-40B4-BE49-F238E27FC236}">
                <a16:creationId xmlns:a16="http://schemas.microsoft.com/office/drawing/2014/main" id="{4AEBF4D0-DE0A-E84B-A979-2D38F204D2F0}"/>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23">
            <a:extLst>
              <a:ext uri="{FF2B5EF4-FFF2-40B4-BE49-F238E27FC236}">
                <a16:creationId xmlns:a16="http://schemas.microsoft.com/office/drawing/2014/main" id="{1E3A265A-4B67-7C4E-B406-156B488CAB52}"/>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24">
            <a:extLst>
              <a:ext uri="{FF2B5EF4-FFF2-40B4-BE49-F238E27FC236}">
                <a16:creationId xmlns:a16="http://schemas.microsoft.com/office/drawing/2014/main" id="{44088A7E-7A79-1045-A75C-0585E382187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5" name="Line 25">
            <a:extLst>
              <a:ext uri="{FF2B5EF4-FFF2-40B4-BE49-F238E27FC236}">
                <a16:creationId xmlns:a16="http://schemas.microsoft.com/office/drawing/2014/main" id="{D03635FF-D881-5445-B48F-CD4F330BF4FA}"/>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26">
            <a:extLst>
              <a:ext uri="{FF2B5EF4-FFF2-40B4-BE49-F238E27FC236}">
                <a16:creationId xmlns:a16="http://schemas.microsoft.com/office/drawing/2014/main" id="{34716D99-774B-D140-8E6C-A54E61AD3ED0}"/>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7" name="Line 27">
            <a:extLst>
              <a:ext uri="{FF2B5EF4-FFF2-40B4-BE49-F238E27FC236}">
                <a16:creationId xmlns:a16="http://schemas.microsoft.com/office/drawing/2014/main" id="{B366005A-DD04-CE4E-BD47-4D67C9F05DBE}"/>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8" name="Line 28">
            <a:extLst>
              <a:ext uri="{FF2B5EF4-FFF2-40B4-BE49-F238E27FC236}">
                <a16:creationId xmlns:a16="http://schemas.microsoft.com/office/drawing/2014/main" id="{894DA0E3-2B6C-8144-9FDF-FDE0D25A3045}"/>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9">
            <a:extLst>
              <a:ext uri="{FF2B5EF4-FFF2-40B4-BE49-F238E27FC236}">
                <a16:creationId xmlns:a16="http://schemas.microsoft.com/office/drawing/2014/main" id="{9B0BF805-CD1C-BD4C-A6A8-57961CC31701}"/>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30">
            <a:extLst>
              <a:ext uri="{FF2B5EF4-FFF2-40B4-BE49-F238E27FC236}">
                <a16:creationId xmlns:a16="http://schemas.microsoft.com/office/drawing/2014/main" id="{9F3E00FE-B8F1-E647-B13E-1CFD1E792C7B}"/>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31" name="Line 31">
            <a:extLst>
              <a:ext uri="{FF2B5EF4-FFF2-40B4-BE49-F238E27FC236}">
                <a16:creationId xmlns:a16="http://schemas.microsoft.com/office/drawing/2014/main" id="{611D21A5-DD9C-B647-8E27-F9418C1ACC3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32">
            <a:extLst>
              <a:ext uri="{FF2B5EF4-FFF2-40B4-BE49-F238E27FC236}">
                <a16:creationId xmlns:a16="http://schemas.microsoft.com/office/drawing/2014/main" id="{745B32AE-1D4D-4742-9124-48490C257BFF}"/>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3" name="Line 33">
            <a:extLst>
              <a:ext uri="{FF2B5EF4-FFF2-40B4-BE49-F238E27FC236}">
                <a16:creationId xmlns:a16="http://schemas.microsoft.com/office/drawing/2014/main" id="{0FF4E869-2C8B-D04E-A4EA-98C69D78072C}"/>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4" name="Rectangle 49">
            <a:extLst>
              <a:ext uri="{FF2B5EF4-FFF2-40B4-BE49-F238E27FC236}">
                <a16:creationId xmlns:a16="http://schemas.microsoft.com/office/drawing/2014/main" id="{8394126E-311E-6945-AEA4-725CAB45DAED}"/>
              </a:ext>
            </a:extLst>
          </p:cNvPr>
          <p:cNvSpPr>
            <a:spLocks noChangeArrowheads="1"/>
          </p:cNvSpPr>
          <p:nvPr/>
        </p:nvSpPr>
        <p:spPr bwMode="auto">
          <a:xfrm>
            <a:off x="92202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5" name="Rectangle 49">
            <a:extLst>
              <a:ext uri="{FF2B5EF4-FFF2-40B4-BE49-F238E27FC236}">
                <a16:creationId xmlns:a16="http://schemas.microsoft.com/office/drawing/2014/main" id="{1B2B4566-254E-7143-A254-4DF9F6246152}"/>
              </a:ext>
            </a:extLst>
          </p:cNvPr>
          <p:cNvSpPr>
            <a:spLocks noChangeArrowheads="1"/>
          </p:cNvSpPr>
          <p:nvPr/>
        </p:nvSpPr>
        <p:spPr bwMode="auto">
          <a:xfrm>
            <a:off x="79787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6" name="Rectangle 49">
            <a:extLst>
              <a:ext uri="{FF2B5EF4-FFF2-40B4-BE49-F238E27FC236}">
                <a16:creationId xmlns:a16="http://schemas.microsoft.com/office/drawing/2014/main" id="{4D2D8640-E408-F24A-B1BF-CF5EF28C4B74}"/>
              </a:ext>
            </a:extLst>
          </p:cNvPr>
          <p:cNvSpPr>
            <a:spLocks noChangeArrowheads="1"/>
          </p:cNvSpPr>
          <p:nvPr/>
        </p:nvSpPr>
        <p:spPr bwMode="auto">
          <a:xfrm>
            <a:off x="7662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7" name="Rectangle 49">
            <a:extLst>
              <a:ext uri="{FF2B5EF4-FFF2-40B4-BE49-F238E27FC236}">
                <a16:creationId xmlns:a16="http://schemas.microsoft.com/office/drawing/2014/main" id="{1350EA7D-BA26-434B-BEEA-F99047C77EB5}"/>
              </a:ext>
            </a:extLst>
          </p:cNvPr>
          <p:cNvSpPr>
            <a:spLocks noChangeArrowheads="1"/>
          </p:cNvSpPr>
          <p:nvPr/>
        </p:nvSpPr>
        <p:spPr bwMode="auto">
          <a:xfrm>
            <a:off x="86868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8" name="Rectangle 49">
            <a:extLst>
              <a:ext uri="{FF2B5EF4-FFF2-40B4-BE49-F238E27FC236}">
                <a16:creationId xmlns:a16="http://schemas.microsoft.com/office/drawing/2014/main" id="{FFCFC3C3-6625-A649-B303-94F9263F76AD}"/>
              </a:ext>
            </a:extLst>
          </p:cNvPr>
          <p:cNvSpPr>
            <a:spLocks noChangeArrowheads="1"/>
          </p:cNvSpPr>
          <p:nvPr/>
        </p:nvSpPr>
        <p:spPr bwMode="auto">
          <a:xfrm>
            <a:off x="82296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9" name="Rectangle 49">
            <a:extLst>
              <a:ext uri="{FF2B5EF4-FFF2-40B4-BE49-F238E27FC236}">
                <a16:creationId xmlns:a16="http://schemas.microsoft.com/office/drawing/2014/main" id="{F97B193A-A5E2-CB46-908B-86961BB82C21}"/>
              </a:ext>
            </a:extLst>
          </p:cNvPr>
          <p:cNvSpPr>
            <a:spLocks noChangeArrowheads="1"/>
          </p:cNvSpPr>
          <p:nvPr/>
        </p:nvSpPr>
        <p:spPr bwMode="auto">
          <a:xfrm>
            <a:off x="6138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0" name="Rectangle 49">
            <a:extLst>
              <a:ext uri="{FF2B5EF4-FFF2-40B4-BE49-F238E27FC236}">
                <a16:creationId xmlns:a16="http://schemas.microsoft.com/office/drawing/2014/main" id="{EB308023-186F-4940-AEEC-AE6886E1E7F2}"/>
              </a:ext>
            </a:extLst>
          </p:cNvPr>
          <p:cNvSpPr>
            <a:spLocks noChangeArrowheads="1"/>
          </p:cNvSpPr>
          <p:nvPr/>
        </p:nvSpPr>
        <p:spPr bwMode="auto">
          <a:xfrm>
            <a:off x="57372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1" name="Rectangle 49">
            <a:extLst>
              <a:ext uri="{FF2B5EF4-FFF2-40B4-BE49-F238E27FC236}">
                <a16:creationId xmlns:a16="http://schemas.microsoft.com/office/drawing/2014/main" id="{A8AB6169-6481-6948-9E94-AF00248CA1A3}"/>
              </a:ext>
            </a:extLst>
          </p:cNvPr>
          <p:cNvSpPr>
            <a:spLocks noChangeArrowheads="1"/>
          </p:cNvSpPr>
          <p:nvPr/>
        </p:nvSpPr>
        <p:spPr bwMode="auto">
          <a:xfrm>
            <a:off x="43973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2" name="Rectangle 49">
            <a:extLst>
              <a:ext uri="{FF2B5EF4-FFF2-40B4-BE49-F238E27FC236}">
                <a16:creationId xmlns:a16="http://schemas.microsoft.com/office/drawing/2014/main" id="{B4A47D1F-87D6-FE49-95CD-6E4D31CDBB61}"/>
              </a:ext>
            </a:extLst>
          </p:cNvPr>
          <p:cNvSpPr>
            <a:spLocks noChangeArrowheads="1"/>
          </p:cNvSpPr>
          <p:nvPr/>
        </p:nvSpPr>
        <p:spPr bwMode="auto">
          <a:xfrm>
            <a:off x="39084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6667" name="TextBox 42">
            <a:extLst>
              <a:ext uri="{FF2B5EF4-FFF2-40B4-BE49-F238E27FC236}">
                <a16:creationId xmlns:a16="http://schemas.microsoft.com/office/drawing/2014/main" id="{CAABE991-BBBD-4A05-9F3A-609C5EE11FB2}"/>
              </a:ext>
            </a:extLst>
          </p:cNvPr>
          <p:cNvSpPr txBox="1">
            <a:spLocks noChangeArrowheads="1"/>
          </p:cNvSpPr>
          <p:nvPr/>
        </p:nvSpPr>
        <p:spPr bwMode="auto">
          <a:xfrm>
            <a:off x="1600200" y="990600"/>
            <a:ext cx="906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 sample of persons at risk on the day a case occurs is compared to that day’s case with respect to exposure</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a:p>
            <a:pPr algn="ctr" eaLnBrk="1" hangingPunct="1">
              <a:defRPr/>
            </a:pP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p:txBody>
      </p:sp>
      <p:sp>
        <p:nvSpPr>
          <p:cNvPr id="25653" name="Slide Number Placeholder 1">
            <a:extLst>
              <a:ext uri="{FF2B5EF4-FFF2-40B4-BE49-F238E27FC236}">
                <a16:creationId xmlns:a16="http://schemas.microsoft.com/office/drawing/2014/main" id="{C0BE781A-442C-9546-B6EB-4A2A151B2AC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94AE22F-6A1B-4746-950E-E95F14063A8F}" type="slidenum">
              <a:rPr lang="en-US" altLang="en-US" sz="1400" b="0">
                <a:latin typeface="Times New Roman" panose="02020603050405020304" pitchFamily="18" charset="0"/>
              </a:rPr>
              <a:pPr>
                <a:spcBef>
                  <a:spcPct val="0"/>
                </a:spcBef>
                <a:buFontTx/>
                <a:buNone/>
              </a:pPr>
              <a:t>11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964656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F904DD-1E9E-3343-81F1-F5AF67C7D154}"/>
              </a:ext>
            </a:extLst>
          </p:cNvPr>
          <p:cNvSpPr>
            <a:spLocks noGrp="1" noChangeArrowheads="1"/>
          </p:cNvSpPr>
          <p:nvPr>
            <p:ph type="title"/>
          </p:nvPr>
        </p:nvSpPr>
        <p:spPr>
          <a:xfrm>
            <a:off x="2209800" y="0"/>
            <a:ext cx="7772400" cy="1143000"/>
          </a:xfrm>
        </p:spPr>
        <p:txBody>
          <a:bodyPr/>
          <a:lstStyle/>
          <a:p>
            <a:pPr eaLnBrk="1" hangingPunct="1"/>
            <a:r>
              <a:rPr lang="en-US" altLang="en-US"/>
              <a:t>You Can Also Match on Person</a:t>
            </a:r>
          </a:p>
        </p:txBody>
      </p:sp>
      <p:sp>
        <p:nvSpPr>
          <p:cNvPr id="27651" name="Line 3">
            <a:extLst>
              <a:ext uri="{FF2B5EF4-FFF2-40B4-BE49-F238E27FC236}">
                <a16:creationId xmlns:a16="http://schemas.microsoft.com/office/drawing/2014/main" id="{1B6AA673-7F9B-8F4F-B90A-1A5745504D25}"/>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4">
            <a:extLst>
              <a:ext uri="{FF2B5EF4-FFF2-40B4-BE49-F238E27FC236}">
                <a16:creationId xmlns:a16="http://schemas.microsoft.com/office/drawing/2014/main" id="{31C45181-6B08-ED41-BDD9-5E6E296326D0}"/>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5">
            <a:extLst>
              <a:ext uri="{FF2B5EF4-FFF2-40B4-BE49-F238E27FC236}">
                <a16:creationId xmlns:a16="http://schemas.microsoft.com/office/drawing/2014/main" id="{25AB7B24-4241-D648-93FC-958EC7679302}"/>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6">
            <a:extLst>
              <a:ext uri="{FF2B5EF4-FFF2-40B4-BE49-F238E27FC236}">
                <a16:creationId xmlns:a16="http://schemas.microsoft.com/office/drawing/2014/main" id="{ABB0553E-C310-8840-BFDB-09DDF1CC46BD}"/>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55" name="Line 7">
            <a:extLst>
              <a:ext uri="{FF2B5EF4-FFF2-40B4-BE49-F238E27FC236}">
                <a16:creationId xmlns:a16="http://schemas.microsoft.com/office/drawing/2014/main" id="{DD2B9D80-7567-2249-B5D0-570F879B1BA7}"/>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a:extLst>
              <a:ext uri="{FF2B5EF4-FFF2-40B4-BE49-F238E27FC236}">
                <a16:creationId xmlns:a16="http://schemas.microsoft.com/office/drawing/2014/main" id="{D2A327A5-6738-794B-92BF-4001C2D827E1}"/>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a:extLst>
              <a:ext uri="{FF2B5EF4-FFF2-40B4-BE49-F238E27FC236}">
                <a16:creationId xmlns:a16="http://schemas.microsoft.com/office/drawing/2014/main" id="{C560C171-AEEE-684D-988E-CB022DC087A2}"/>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a:extLst>
              <a:ext uri="{FF2B5EF4-FFF2-40B4-BE49-F238E27FC236}">
                <a16:creationId xmlns:a16="http://schemas.microsoft.com/office/drawing/2014/main" id="{96CBF440-B00E-714C-A0D3-961CF81C2501}"/>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a:extLst>
              <a:ext uri="{FF2B5EF4-FFF2-40B4-BE49-F238E27FC236}">
                <a16:creationId xmlns:a16="http://schemas.microsoft.com/office/drawing/2014/main" id="{489F8683-7FD3-9A4A-93A4-A4561D85FB23}"/>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a:extLst>
              <a:ext uri="{FF2B5EF4-FFF2-40B4-BE49-F238E27FC236}">
                <a16:creationId xmlns:a16="http://schemas.microsoft.com/office/drawing/2014/main" id="{DFA3C178-B459-354D-82FB-8BC3149D1482}"/>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a:extLst>
              <a:ext uri="{FF2B5EF4-FFF2-40B4-BE49-F238E27FC236}">
                <a16:creationId xmlns:a16="http://schemas.microsoft.com/office/drawing/2014/main" id="{5CFCA76F-6A4C-BC4D-9F58-87821240DBC4}"/>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a:extLst>
              <a:ext uri="{FF2B5EF4-FFF2-40B4-BE49-F238E27FC236}">
                <a16:creationId xmlns:a16="http://schemas.microsoft.com/office/drawing/2014/main" id="{FA621C05-9787-164C-8749-CF0B6C6BF52C}"/>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a:extLst>
              <a:ext uri="{FF2B5EF4-FFF2-40B4-BE49-F238E27FC236}">
                <a16:creationId xmlns:a16="http://schemas.microsoft.com/office/drawing/2014/main" id="{510FFD03-435E-6546-BB2A-BCE32BA0254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4" name="Line 16">
            <a:extLst>
              <a:ext uri="{FF2B5EF4-FFF2-40B4-BE49-F238E27FC236}">
                <a16:creationId xmlns:a16="http://schemas.microsoft.com/office/drawing/2014/main" id="{6872A236-9E6D-9B40-B154-63601DB964FB}"/>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5" name="Line 17">
            <a:extLst>
              <a:ext uri="{FF2B5EF4-FFF2-40B4-BE49-F238E27FC236}">
                <a16:creationId xmlns:a16="http://schemas.microsoft.com/office/drawing/2014/main" id="{705B692C-708A-0A4D-A7E3-F14404563BD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6" name="Line 18">
            <a:extLst>
              <a:ext uri="{FF2B5EF4-FFF2-40B4-BE49-F238E27FC236}">
                <a16:creationId xmlns:a16="http://schemas.microsoft.com/office/drawing/2014/main" id="{ED34DF5D-A64D-CB4D-B644-1604F12DA5ED}"/>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a:extLst>
              <a:ext uri="{FF2B5EF4-FFF2-40B4-BE49-F238E27FC236}">
                <a16:creationId xmlns:a16="http://schemas.microsoft.com/office/drawing/2014/main" id="{89CDC0E0-88C7-514D-8FA6-E7B7458DB413}"/>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a:extLst>
              <a:ext uri="{FF2B5EF4-FFF2-40B4-BE49-F238E27FC236}">
                <a16:creationId xmlns:a16="http://schemas.microsoft.com/office/drawing/2014/main" id="{EF79EA6A-2588-7E40-A5E5-2F022FAFFAD6}"/>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a:extLst>
              <a:ext uri="{FF2B5EF4-FFF2-40B4-BE49-F238E27FC236}">
                <a16:creationId xmlns:a16="http://schemas.microsoft.com/office/drawing/2014/main" id="{571F017B-3C36-AC44-BE4F-E2F56366212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0" name="Line 22">
            <a:extLst>
              <a:ext uri="{FF2B5EF4-FFF2-40B4-BE49-F238E27FC236}">
                <a16:creationId xmlns:a16="http://schemas.microsoft.com/office/drawing/2014/main" id="{1206981D-3DE4-3D43-A561-31350B6A7B04}"/>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a:extLst>
              <a:ext uri="{FF2B5EF4-FFF2-40B4-BE49-F238E27FC236}">
                <a16:creationId xmlns:a16="http://schemas.microsoft.com/office/drawing/2014/main" id="{7505BB6D-E8EF-394C-9019-372FB17A6F8F}"/>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a:extLst>
              <a:ext uri="{FF2B5EF4-FFF2-40B4-BE49-F238E27FC236}">
                <a16:creationId xmlns:a16="http://schemas.microsoft.com/office/drawing/2014/main" id="{D6DC7E26-35EF-4940-B9A7-13BEDD657D1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3" name="Line 25">
            <a:extLst>
              <a:ext uri="{FF2B5EF4-FFF2-40B4-BE49-F238E27FC236}">
                <a16:creationId xmlns:a16="http://schemas.microsoft.com/office/drawing/2014/main" id="{7ED7714E-B77C-1C43-9CA7-EE7312CAF2E0}"/>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a:extLst>
              <a:ext uri="{FF2B5EF4-FFF2-40B4-BE49-F238E27FC236}">
                <a16:creationId xmlns:a16="http://schemas.microsoft.com/office/drawing/2014/main" id="{6920626B-0435-4445-91B5-73EDEBF17148}"/>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5" name="Line 27">
            <a:extLst>
              <a:ext uri="{FF2B5EF4-FFF2-40B4-BE49-F238E27FC236}">
                <a16:creationId xmlns:a16="http://schemas.microsoft.com/office/drawing/2014/main" id="{9C752530-E49A-B74B-A754-370D22107D68}"/>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6" name="Line 28">
            <a:extLst>
              <a:ext uri="{FF2B5EF4-FFF2-40B4-BE49-F238E27FC236}">
                <a16:creationId xmlns:a16="http://schemas.microsoft.com/office/drawing/2014/main" id="{DA1496BD-16FE-EC41-A67E-9166EFE97A5C}"/>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a:extLst>
              <a:ext uri="{FF2B5EF4-FFF2-40B4-BE49-F238E27FC236}">
                <a16:creationId xmlns:a16="http://schemas.microsoft.com/office/drawing/2014/main" id="{0C451D31-EE77-5A46-8E1C-990D48CF562D}"/>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a:extLst>
              <a:ext uri="{FF2B5EF4-FFF2-40B4-BE49-F238E27FC236}">
                <a16:creationId xmlns:a16="http://schemas.microsoft.com/office/drawing/2014/main" id="{BD6268CE-BE2A-A448-81B2-BDDB28046E2E}"/>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9" name="Line 31">
            <a:extLst>
              <a:ext uri="{FF2B5EF4-FFF2-40B4-BE49-F238E27FC236}">
                <a16:creationId xmlns:a16="http://schemas.microsoft.com/office/drawing/2014/main" id="{DC306E89-B295-2043-823D-834AE59CE2D1}"/>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a:extLst>
              <a:ext uri="{FF2B5EF4-FFF2-40B4-BE49-F238E27FC236}">
                <a16:creationId xmlns:a16="http://schemas.microsoft.com/office/drawing/2014/main" id="{29966BF7-FCE4-8B4C-B209-D22C2A3ABDB0}"/>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a:extLst>
              <a:ext uri="{FF2B5EF4-FFF2-40B4-BE49-F238E27FC236}">
                <a16:creationId xmlns:a16="http://schemas.microsoft.com/office/drawing/2014/main" id="{725B0075-58B4-D746-8168-FB2D111B639B}"/>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49">
            <a:extLst>
              <a:ext uri="{FF2B5EF4-FFF2-40B4-BE49-F238E27FC236}">
                <a16:creationId xmlns:a16="http://schemas.microsoft.com/office/drawing/2014/main" id="{FEC29789-E175-F449-AE75-2F808840F2CB}"/>
              </a:ext>
            </a:extLst>
          </p:cNvPr>
          <p:cNvSpPr>
            <a:spLocks noChangeArrowheads="1"/>
          </p:cNvSpPr>
          <p:nvPr/>
        </p:nvSpPr>
        <p:spPr bwMode="auto">
          <a:xfrm rot="16200000" flipH="1">
            <a:off x="5029200" y="228600"/>
            <a:ext cx="152400" cy="5181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3" name="Rectangle 49">
            <a:extLst>
              <a:ext uri="{FF2B5EF4-FFF2-40B4-BE49-F238E27FC236}">
                <a16:creationId xmlns:a16="http://schemas.microsoft.com/office/drawing/2014/main" id="{00CA050B-0FD5-824A-98B7-788AF79C20D8}"/>
              </a:ext>
            </a:extLst>
          </p:cNvPr>
          <p:cNvSpPr>
            <a:spLocks noChangeArrowheads="1"/>
          </p:cNvSpPr>
          <p:nvPr/>
        </p:nvSpPr>
        <p:spPr bwMode="auto">
          <a:xfrm rot="16200000" flipH="1">
            <a:off x="4076700" y="1409700"/>
            <a:ext cx="152400" cy="3276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4" name="Rectangle 49">
            <a:extLst>
              <a:ext uri="{FF2B5EF4-FFF2-40B4-BE49-F238E27FC236}">
                <a16:creationId xmlns:a16="http://schemas.microsoft.com/office/drawing/2014/main" id="{9FC16977-1C4B-9342-8E14-B8873C69B5D8}"/>
              </a:ext>
            </a:extLst>
          </p:cNvPr>
          <p:cNvSpPr>
            <a:spLocks noChangeArrowheads="1"/>
          </p:cNvSpPr>
          <p:nvPr/>
        </p:nvSpPr>
        <p:spPr bwMode="auto">
          <a:xfrm rot="16200000" flipH="1">
            <a:off x="6172200" y="1524000"/>
            <a:ext cx="152400" cy="3962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5" name="Rectangle 49">
            <a:extLst>
              <a:ext uri="{FF2B5EF4-FFF2-40B4-BE49-F238E27FC236}">
                <a16:creationId xmlns:a16="http://schemas.microsoft.com/office/drawing/2014/main" id="{979F8395-BDF8-5A4B-8992-F46367D06C95}"/>
              </a:ext>
            </a:extLst>
          </p:cNvPr>
          <p:cNvSpPr>
            <a:spLocks noChangeArrowheads="1"/>
          </p:cNvSpPr>
          <p:nvPr/>
        </p:nvSpPr>
        <p:spPr bwMode="auto">
          <a:xfrm rot="16200000" flipH="1">
            <a:off x="5181600" y="1524000"/>
            <a:ext cx="152400" cy="5486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6" name="Rectangle 49">
            <a:extLst>
              <a:ext uri="{FF2B5EF4-FFF2-40B4-BE49-F238E27FC236}">
                <a16:creationId xmlns:a16="http://schemas.microsoft.com/office/drawing/2014/main" id="{FEF67A47-8AD4-A240-A981-C2175BD9F9A5}"/>
              </a:ext>
            </a:extLst>
          </p:cNvPr>
          <p:cNvSpPr>
            <a:spLocks noChangeArrowheads="1"/>
          </p:cNvSpPr>
          <p:nvPr/>
        </p:nvSpPr>
        <p:spPr bwMode="auto">
          <a:xfrm rot="16200000" flipH="1">
            <a:off x="5524500" y="1943100"/>
            <a:ext cx="152400" cy="6172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7" name="Rectangle 49">
            <a:extLst>
              <a:ext uri="{FF2B5EF4-FFF2-40B4-BE49-F238E27FC236}">
                <a16:creationId xmlns:a16="http://schemas.microsoft.com/office/drawing/2014/main" id="{4BC78CED-4998-3B4E-BDBD-BF406A987689}"/>
              </a:ext>
            </a:extLst>
          </p:cNvPr>
          <p:cNvSpPr>
            <a:spLocks noChangeArrowheads="1"/>
          </p:cNvSpPr>
          <p:nvPr/>
        </p:nvSpPr>
        <p:spPr bwMode="auto">
          <a:xfrm rot="16200000" flipH="1">
            <a:off x="5867400" y="2667000"/>
            <a:ext cx="152400" cy="6553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8" name="Rectangle 49">
            <a:extLst>
              <a:ext uri="{FF2B5EF4-FFF2-40B4-BE49-F238E27FC236}">
                <a16:creationId xmlns:a16="http://schemas.microsoft.com/office/drawing/2014/main" id="{0CE8C2C8-568F-454E-9D8F-BD7AD959206D}"/>
              </a:ext>
            </a:extLst>
          </p:cNvPr>
          <p:cNvSpPr>
            <a:spLocks noChangeArrowheads="1"/>
          </p:cNvSpPr>
          <p:nvPr/>
        </p:nvSpPr>
        <p:spPr bwMode="auto">
          <a:xfrm rot="16200000" flipH="1">
            <a:off x="4686300" y="3924300"/>
            <a:ext cx="152400" cy="2819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9" name="Rectangle 49">
            <a:extLst>
              <a:ext uri="{FF2B5EF4-FFF2-40B4-BE49-F238E27FC236}">
                <a16:creationId xmlns:a16="http://schemas.microsoft.com/office/drawing/2014/main" id="{2B1F1BD5-C893-8249-8EA6-51AD714606D0}"/>
              </a:ext>
            </a:extLst>
          </p:cNvPr>
          <p:cNvSpPr>
            <a:spLocks noChangeArrowheads="1"/>
          </p:cNvSpPr>
          <p:nvPr/>
        </p:nvSpPr>
        <p:spPr bwMode="auto">
          <a:xfrm rot="16200000" flipH="1">
            <a:off x="3390900" y="1714500"/>
            <a:ext cx="152400" cy="19050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90" name="Rectangle 49">
            <a:extLst>
              <a:ext uri="{FF2B5EF4-FFF2-40B4-BE49-F238E27FC236}">
                <a16:creationId xmlns:a16="http://schemas.microsoft.com/office/drawing/2014/main" id="{7E894174-8F50-474F-8318-0C6F390DD018}"/>
              </a:ext>
            </a:extLst>
          </p:cNvPr>
          <p:cNvSpPr>
            <a:spLocks noChangeArrowheads="1"/>
          </p:cNvSpPr>
          <p:nvPr/>
        </p:nvSpPr>
        <p:spPr bwMode="auto">
          <a:xfrm rot="16200000" flipH="1">
            <a:off x="3238500" y="4991100"/>
            <a:ext cx="152400" cy="1295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8715" name="TextBox 42">
            <a:extLst>
              <a:ext uri="{FF2B5EF4-FFF2-40B4-BE49-F238E27FC236}">
                <a16:creationId xmlns:a16="http://schemas.microsoft.com/office/drawing/2014/main" id="{062557E9-9B70-4889-94F1-3044DD40C99C}"/>
              </a:ext>
            </a:extLst>
          </p:cNvPr>
          <p:cNvSpPr txBox="1">
            <a:spLocks noChangeArrowheads="1"/>
          </p:cNvSpPr>
          <p:nvPr/>
        </p:nvSpPr>
        <p:spPr bwMode="auto">
          <a:xfrm>
            <a:off x="1676400" y="1066801"/>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mn-lt"/>
              </a:rPr>
              <a:t>The exposure status of each case on the occurrence date is compared to the </a:t>
            </a:r>
            <a:r>
              <a:rPr lang="en-US" altLang="en-US" sz="2000" i="1" dirty="0">
                <a:latin typeface="+mn-lt"/>
              </a:rPr>
              <a:t>fraction of time spent exposed in the past.</a:t>
            </a:r>
          </a:p>
        </p:txBody>
      </p:sp>
      <p:sp>
        <p:nvSpPr>
          <p:cNvPr id="27692" name="Slide Number Placeholder 1">
            <a:extLst>
              <a:ext uri="{FF2B5EF4-FFF2-40B4-BE49-F238E27FC236}">
                <a16:creationId xmlns:a16="http://schemas.microsoft.com/office/drawing/2014/main" id="{BA60CDD9-EC96-1740-B820-B228CF7C047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19D93EC2-EA86-DC40-98F1-053CB236BE46}" type="slidenum">
              <a:rPr lang="en-US" altLang="en-US" sz="1400" b="0">
                <a:latin typeface="Times New Roman" panose="02020603050405020304" pitchFamily="18" charset="0"/>
              </a:rPr>
              <a:pPr>
                <a:spcBef>
                  <a:spcPct val="0"/>
                </a:spcBef>
                <a:buFontTx/>
                <a:buNone/>
              </a:pPr>
              <a:t>12</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83152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FA127CB-B27D-B04F-BD65-DA6B1FB504DF}"/>
              </a:ext>
            </a:extLst>
          </p:cNvPr>
          <p:cNvSpPr>
            <a:spLocks noGrp="1" noChangeArrowheads="1"/>
          </p:cNvSpPr>
          <p:nvPr>
            <p:ph type="title"/>
          </p:nvPr>
        </p:nvSpPr>
        <p:spPr>
          <a:xfrm>
            <a:off x="474785" y="355599"/>
            <a:ext cx="11166230" cy="1444625"/>
          </a:xfrm>
        </p:spPr>
        <p:txBody>
          <a:bodyPr/>
          <a:lstStyle/>
          <a:p>
            <a:pPr eaLnBrk="1" hangingPunct="1"/>
            <a:r>
              <a:rPr lang="en-US" altLang="en-US" sz="3200" dirty="0"/>
              <a:t>If It’s Difficult to Ascertain Exposure at all Times in the Past, </a:t>
            </a:r>
            <a:r>
              <a:rPr lang="en-US" altLang="en-US" sz="3200" i="1" dirty="0"/>
              <a:t>Sample</a:t>
            </a:r>
          </a:p>
        </p:txBody>
      </p:sp>
      <p:sp>
        <p:nvSpPr>
          <p:cNvPr id="29699" name="Line 3">
            <a:extLst>
              <a:ext uri="{FF2B5EF4-FFF2-40B4-BE49-F238E27FC236}">
                <a16:creationId xmlns:a16="http://schemas.microsoft.com/office/drawing/2014/main" id="{871849F7-21F3-C74E-8046-CD3A00AC6417}"/>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Line 4">
            <a:extLst>
              <a:ext uri="{FF2B5EF4-FFF2-40B4-BE49-F238E27FC236}">
                <a16:creationId xmlns:a16="http://schemas.microsoft.com/office/drawing/2014/main" id="{55077E5C-E864-2548-9481-FBC83CA59501}"/>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1" name="Line 5">
            <a:extLst>
              <a:ext uri="{FF2B5EF4-FFF2-40B4-BE49-F238E27FC236}">
                <a16:creationId xmlns:a16="http://schemas.microsoft.com/office/drawing/2014/main" id="{4B23D814-49D9-E940-9AE0-317769E4DC50}"/>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Line 6">
            <a:extLst>
              <a:ext uri="{FF2B5EF4-FFF2-40B4-BE49-F238E27FC236}">
                <a16:creationId xmlns:a16="http://schemas.microsoft.com/office/drawing/2014/main" id="{121E5E62-9C3F-8947-8D63-1D8779307AE8}"/>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03" name="Line 7">
            <a:extLst>
              <a:ext uri="{FF2B5EF4-FFF2-40B4-BE49-F238E27FC236}">
                <a16:creationId xmlns:a16="http://schemas.microsoft.com/office/drawing/2014/main" id="{BE16753A-8948-4E47-AFCD-9CBB4FD0108B}"/>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a:extLst>
              <a:ext uri="{FF2B5EF4-FFF2-40B4-BE49-F238E27FC236}">
                <a16:creationId xmlns:a16="http://schemas.microsoft.com/office/drawing/2014/main" id="{18D5ECFF-8F0B-9D46-8B5C-2C467887629F}"/>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a:extLst>
              <a:ext uri="{FF2B5EF4-FFF2-40B4-BE49-F238E27FC236}">
                <a16:creationId xmlns:a16="http://schemas.microsoft.com/office/drawing/2014/main" id="{ABD2BF79-82E8-FC4A-AA5E-80DA7F0792A4}"/>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a:extLst>
              <a:ext uri="{FF2B5EF4-FFF2-40B4-BE49-F238E27FC236}">
                <a16:creationId xmlns:a16="http://schemas.microsoft.com/office/drawing/2014/main" id="{8C9A97C0-0035-5C41-B938-D8419EA6F8CB}"/>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a:extLst>
              <a:ext uri="{FF2B5EF4-FFF2-40B4-BE49-F238E27FC236}">
                <a16:creationId xmlns:a16="http://schemas.microsoft.com/office/drawing/2014/main" id="{27956D05-C75F-7548-A66E-F1FA76140367}"/>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a:extLst>
              <a:ext uri="{FF2B5EF4-FFF2-40B4-BE49-F238E27FC236}">
                <a16:creationId xmlns:a16="http://schemas.microsoft.com/office/drawing/2014/main" id="{36CCC897-6877-7C43-A277-E33DC1259343}"/>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a:extLst>
              <a:ext uri="{FF2B5EF4-FFF2-40B4-BE49-F238E27FC236}">
                <a16:creationId xmlns:a16="http://schemas.microsoft.com/office/drawing/2014/main" id="{4D5BAAEA-EB4A-234A-A906-00906B85956F}"/>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a:extLst>
              <a:ext uri="{FF2B5EF4-FFF2-40B4-BE49-F238E27FC236}">
                <a16:creationId xmlns:a16="http://schemas.microsoft.com/office/drawing/2014/main" id="{74A28B87-97F2-034C-BA2D-1138FD12D8AD}"/>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a:extLst>
              <a:ext uri="{FF2B5EF4-FFF2-40B4-BE49-F238E27FC236}">
                <a16:creationId xmlns:a16="http://schemas.microsoft.com/office/drawing/2014/main" id="{5699E741-4066-6D40-A889-5D128DF3E918}"/>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2" name="Line 16">
            <a:extLst>
              <a:ext uri="{FF2B5EF4-FFF2-40B4-BE49-F238E27FC236}">
                <a16:creationId xmlns:a16="http://schemas.microsoft.com/office/drawing/2014/main" id="{2CD7C2CB-A968-4A45-8D49-0ED2586731CE}"/>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3" name="Line 17">
            <a:extLst>
              <a:ext uri="{FF2B5EF4-FFF2-40B4-BE49-F238E27FC236}">
                <a16:creationId xmlns:a16="http://schemas.microsoft.com/office/drawing/2014/main" id="{11CC18A2-88B3-B140-AB2F-94258D68851D}"/>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4" name="Line 18">
            <a:extLst>
              <a:ext uri="{FF2B5EF4-FFF2-40B4-BE49-F238E27FC236}">
                <a16:creationId xmlns:a16="http://schemas.microsoft.com/office/drawing/2014/main" id="{6FD0000A-5648-5B43-A009-0D980AF3C9C1}"/>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a:extLst>
              <a:ext uri="{FF2B5EF4-FFF2-40B4-BE49-F238E27FC236}">
                <a16:creationId xmlns:a16="http://schemas.microsoft.com/office/drawing/2014/main" id="{BBFCD844-DB57-F24A-9B82-C9669A210B7F}"/>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a:extLst>
              <a:ext uri="{FF2B5EF4-FFF2-40B4-BE49-F238E27FC236}">
                <a16:creationId xmlns:a16="http://schemas.microsoft.com/office/drawing/2014/main" id="{E35119F9-6BFB-DB4C-9247-49B3E51D7FE2}"/>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a:extLst>
              <a:ext uri="{FF2B5EF4-FFF2-40B4-BE49-F238E27FC236}">
                <a16:creationId xmlns:a16="http://schemas.microsoft.com/office/drawing/2014/main" id="{D6749BDF-AE90-2940-BB0E-0CD1D709245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8" name="Line 22">
            <a:extLst>
              <a:ext uri="{FF2B5EF4-FFF2-40B4-BE49-F238E27FC236}">
                <a16:creationId xmlns:a16="http://schemas.microsoft.com/office/drawing/2014/main" id="{A047106C-A30B-AD40-9CD3-0920A64860CB}"/>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a:extLst>
              <a:ext uri="{FF2B5EF4-FFF2-40B4-BE49-F238E27FC236}">
                <a16:creationId xmlns:a16="http://schemas.microsoft.com/office/drawing/2014/main" id="{0A7DAA08-EBAF-134A-9A44-40DE2FB4AB8A}"/>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a:extLst>
              <a:ext uri="{FF2B5EF4-FFF2-40B4-BE49-F238E27FC236}">
                <a16:creationId xmlns:a16="http://schemas.microsoft.com/office/drawing/2014/main" id="{36F1A95B-CFBC-5C4A-A0AA-B2F8D76C9FC8}"/>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1" name="Line 25">
            <a:extLst>
              <a:ext uri="{FF2B5EF4-FFF2-40B4-BE49-F238E27FC236}">
                <a16:creationId xmlns:a16="http://schemas.microsoft.com/office/drawing/2014/main" id="{7BA8DD76-A7AD-F84E-9776-D41C3A182255}"/>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a:extLst>
              <a:ext uri="{FF2B5EF4-FFF2-40B4-BE49-F238E27FC236}">
                <a16:creationId xmlns:a16="http://schemas.microsoft.com/office/drawing/2014/main" id="{7241795E-1A17-DC42-AD90-9E3FD745F42C}"/>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3" name="Line 27">
            <a:extLst>
              <a:ext uri="{FF2B5EF4-FFF2-40B4-BE49-F238E27FC236}">
                <a16:creationId xmlns:a16="http://schemas.microsoft.com/office/drawing/2014/main" id="{A2AD141A-EB3F-224D-8106-3213AD7964D2}"/>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24" name="Line 28">
            <a:extLst>
              <a:ext uri="{FF2B5EF4-FFF2-40B4-BE49-F238E27FC236}">
                <a16:creationId xmlns:a16="http://schemas.microsoft.com/office/drawing/2014/main" id="{805B9050-94C0-8941-B37D-544E86E700E7}"/>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a:extLst>
              <a:ext uri="{FF2B5EF4-FFF2-40B4-BE49-F238E27FC236}">
                <a16:creationId xmlns:a16="http://schemas.microsoft.com/office/drawing/2014/main" id="{1ADB3C51-ECB8-D948-B1B4-7D1E54958946}"/>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a:extLst>
              <a:ext uri="{FF2B5EF4-FFF2-40B4-BE49-F238E27FC236}">
                <a16:creationId xmlns:a16="http://schemas.microsoft.com/office/drawing/2014/main" id="{F034C2B4-272A-BB46-B7C8-A3729B339F11}"/>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7" name="Line 31">
            <a:extLst>
              <a:ext uri="{FF2B5EF4-FFF2-40B4-BE49-F238E27FC236}">
                <a16:creationId xmlns:a16="http://schemas.microsoft.com/office/drawing/2014/main" id="{BFE364D7-64C8-8F41-AFE3-B1B7E6724C6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a:extLst>
              <a:ext uri="{FF2B5EF4-FFF2-40B4-BE49-F238E27FC236}">
                <a16:creationId xmlns:a16="http://schemas.microsoft.com/office/drawing/2014/main" id="{89325D3C-31C5-DF4A-BE82-1CE5F5B2FBA2}"/>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a:extLst>
              <a:ext uri="{FF2B5EF4-FFF2-40B4-BE49-F238E27FC236}">
                <a16:creationId xmlns:a16="http://schemas.microsoft.com/office/drawing/2014/main" id="{05F1657D-A17F-F349-AF66-4A84BCA46FD2}"/>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7" name="Rectangle 49">
            <a:extLst>
              <a:ext uri="{FF2B5EF4-FFF2-40B4-BE49-F238E27FC236}">
                <a16:creationId xmlns:a16="http://schemas.microsoft.com/office/drawing/2014/main" id="{5800C5C9-227F-9948-8C26-EB2DE6B1906D}"/>
              </a:ext>
            </a:extLst>
          </p:cNvPr>
          <p:cNvSpPr>
            <a:spLocks noChangeArrowheads="1"/>
          </p:cNvSpPr>
          <p:nvPr/>
        </p:nvSpPr>
        <p:spPr bwMode="auto">
          <a:xfrm rot="16200000" flipH="1">
            <a:off x="3147650" y="223031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9739" name="TextBox 42">
            <a:extLst>
              <a:ext uri="{FF2B5EF4-FFF2-40B4-BE49-F238E27FC236}">
                <a16:creationId xmlns:a16="http://schemas.microsoft.com/office/drawing/2014/main" id="{30A44D50-A266-D742-BE26-F627665EC7D7}"/>
              </a:ext>
            </a:extLst>
          </p:cNvPr>
          <p:cNvSpPr txBox="1">
            <a:spLocks noChangeArrowheads="1"/>
          </p:cNvSpPr>
          <p:nvPr/>
        </p:nvSpPr>
        <p:spPr bwMode="auto">
          <a:xfrm rot="16200000">
            <a:off x="-204350" y="3730001"/>
            <a:ext cx="447269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a:latin typeface="Verdana" panose="020B0604030504040204" pitchFamily="34" charset="0"/>
                <a:ea typeface="MS PGothic" panose="020B0600070205080204" pitchFamily="34" charset="-128"/>
              </a:rPr>
              <a:t>Sampling Frames for Controls</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Choose  past days from</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 the matching person.</a:t>
            </a:r>
          </a:p>
        </p:txBody>
      </p:sp>
      <p:sp>
        <p:nvSpPr>
          <p:cNvPr id="29740" name="Slide Number Placeholder 1">
            <a:extLst>
              <a:ext uri="{FF2B5EF4-FFF2-40B4-BE49-F238E27FC236}">
                <a16:creationId xmlns:a16="http://schemas.microsoft.com/office/drawing/2014/main" id="{2EA9AD89-A7E7-2542-B845-4F345910E8B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058D6BF-2D23-FF4D-A3D0-DFF4F6FEC9F9}" type="slidenum">
              <a:rPr lang="en-US" altLang="en-US" sz="1400" b="0">
                <a:latin typeface="Times New Roman" panose="02020603050405020304" pitchFamily="18" charset="0"/>
              </a:rPr>
              <a:pPr>
                <a:spcBef>
                  <a:spcPct val="0"/>
                </a:spcBef>
                <a:buFontTx/>
                <a:buNone/>
              </a:pPr>
              <a:t>13</a:t>
            </a:fld>
            <a:endParaRPr lang="en-US" altLang="en-US" sz="1400" b="0">
              <a:latin typeface="Times New Roman" panose="02020603050405020304" pitchFamily="18" charset="0"/>
            </a:endParaRPr>
          </a:p>
        </p:txBody>
      </p:sp>
      <p:sp>
        <p:nvSpPr>
          <p:cNvPr id="45" name="Rectangle 49">
            <a:extLst>
              <a:ext uri="{FF2B5EF4-FFF2-40B4-BE49-F238E27FC236}">
                <a16:creationId xmlns:a16="http://schemas.microsoft.com/office/drawing/2014/main" id="{21794771-3E40-3D40-8241-0A5C185792A5}"/>
              </a:ext>
            </a:extLst>
          </p:cNvPr>
          <p:cNvSpPr>
            <a:spLocks noChangeArrowheads="1"/>
          </p:cNvSpPr>
          <p:nvPr/>
        </p:nvSpPr>
        <p:spPr bwMode="auto">
          <a:xfrm rot="16200000" flipH="1">
            <a:off x="6477000" y="236220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6" name="Rectangle 49">
            <a:extLst>
              <a:ext uri="{FF2B5EF4-FFF2-40B4-BE49-F238E27FC236}">
                <a16:creationId xmlns:a16="http://schemas.microsoft.com/office/drawing/2014/main" id="{F9A72346-DD23-3B48-AD75-9B2D6AF12FEE}"/>
              </a:ext>
            </a:extLst>
          </p:cNvPr>
          <p:cNvSpPr>
            <a:spLocks noChangeArrowheads="1"/>
          </p:cNvSpPr>
          <p:nvPr/>
        </p:nvSpPr>
        <p:spPr bwMode="auto">
          <a:xfrm rot="16200000" flipH="1">
            <a:off x="4432215" y="25907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7" name="Rectangle 49">
            <a:extLst>
              <a:ext uri="{FF2B5EF4-FFF2-40B4-BE49-F238E27FC236}">
                <a16:creationId xmlns:a16="http://schemas.microsoft.com/office/drawing/2014/main" id="{2A106B75-CCBD-6A44-8CDC-DA0060A32F34}"/>
              </a:ext>
            </a:extLst>
          </p:cNvPr>
          <p:cNvSpPr>
            <a:spLocks noChangeArrowheads="1"/>
          </p:cNvSpPr>
          <p:nvPr/>
        </p:nvSpPr>
        <p:spPr bwMode="auto">
          <a:xfrm rot="16200000" flipH="1">
            <a:off x="6781800" y="30479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8" name="Rectangle 49">
            <a:extLst>
              <a:ext uri="{FF2B5EF4-FFF2-40B4-BE49-F238E27FC236}">
                <a16:creationId xmlns:a16="http://schemas.microsoft.com/office/drawing/2014/main" id="{09683F7C-B406-4040-8B62-5E5D4B4E8FCB}"/>
              </a:ext>
            </a:extLst>
          </p:cNvPr>
          <p:cNvSpPr>
            <a:spLocks noChangeArrowheads="1"/>
          </p:cNvSpPr>
          <p:nvPr/>
        </p:nvSpPr>
        <p:spPr bwMode="auto">
          <a:xfrm rot="16200000" flipH="1">
            <a:off x="6505166" y="381293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9" name="Rectangle 49">
            <a:extLst>
              <a:ext uri="{FF2B5EF4-FFF2-40B4-BE49-F238E27FC236}">
                <a16:creationId xmlns:a16="http://schemas.microsoft.com/office/drawing/2014/main" id="{4E2A86C9-BD0B-FF4E-9F9B-7AA3B19CBCA0}"/>
              </a:ext>
            </a:extLst>
          </p:cNvPr>
          <p:cNvSpPr>
            <a:spLocks noChangeArrowheads="1"/>
          </p:cNvSpPr>
          <p:nvPr/>
        </p:nvSpPr>
        <p:spPr bwMode="auto">
          <a:xfrm rot="16200000" flipH="1">
            <a:off x="7239000" y="458787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0" name="Rectangle 49">
            <a:extLst>
              <a:ext uri="{FF2B5EF4-FFF2-40B4-BE49-F238E27FC236}">
                <a16:creationId xmlns:a16="http://schemas.microsoft.com/office/drawing/2014/main" id="{326B7C15-FDC1-9F4B-B43E-79C39C934DDC}"/>
              </a:ext>
            </a:extLst>
          </p:cNvPr>
          <p:cNvSpPr>
            <a:spLocks noChangeArrowheads="1"/>
          </p:cNvSpPr>
          <p:nvPr/>
        </p:nvSpPr>
        <p:spPr bwMode="auto">
          <a:xfrm rot="16200000" flipH="1">
            <a:off x="2905068" y="5345045"/>
            <a:ext cx="152386" cy="628523"/>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1" name="Rectangle 49">
            <a:extLst>
              <a:ext uri="{FF2B5EF4-FFF2-40B4-BE49-F238E27FC236}">
                <a16:creationId xmlns:a16="http://schemas.microsoft.com/office/drawing/2014/main" id="{A0F42D28-EE31-A249-B4FF-875FCA2A1457}"/>
              </a:ext>
            </a:extLst>
          </p:cNvPr>
          <p:cNvSpPr>
            <a:spLocks noChangeArrowheads="1"/>
          </p:cNvSpPr>
          <p:nvPr/>
        </p:nvSpPr>
        <p:spPr bwMode="auto">
          <a:xfrm rot="16200000" flipH="1">
            <a:off x="4903181" y="4884738"/>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2" name="Rectangle 49">
            <a:extLst>
              <a:ext uri="{FF2B5EF4-FFF2-40B4-BE49-F238E27FC236}">
                <a16:creationId xmlns:a16="http://schemas.microsoft.com/office/drawing/2014/main" id="{1F9E2CA3-5DF5-0E4C-8FEC-6A8563A087EB}"/>
              </a:ext>
            </a:extLst>
          </p:cNvPr>
          <p:cNvSpPr>
            <a:spLocks noChangeArrowheads="1"/>
          </p:cNvSpPr>
          <p:nvPr/>
        </p:nvSpPr>
        <p:spPr bwMode="auto">
          <a:xfrm rot="16200000" flipH="1">
            <a:off x="8001000" y="5489331"/>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3922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4E0F3C0-F26C-0145-8EAA-254B18B43C6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92CA7C3-C003-9D4F-96A0-69266DAECB6E}" type="slidenum">
              <a:rPr lang="en-US" altLang="en-US" sz="1400" b="0">
                <a:latin typeface="Times New Roman" panose="02020603050405020304" pitchFamily="18" charset="0"/>
              </a:rPr>
              <a:pPr>
                <a:spcBef>
                  <a:spcPct val="0"/>
                </a:spcBef>
                <a:buFontTx/>
                <a:buNone/>
              </a:pPr>
              <a:t>14</a:t>
            </a:fld>
            <a:endParaRPr lang="en-US" altLang="en-US" sz="1400" b="0">
              <a:latin typeface="Times New Roman" panose="02020603050405020304" pitchFamily="18" charset="0"/>
            </a:endParaRPr>
          </a:p>
        </p:txBody>
      </p:sp>
      <p:sp>
        <p:nvSpPr>
          <p:cNvPr id="31747" name="Rectangle 2">
            <a:extLst>
              <a:ext uri="{FF2B5EF4-FFF2-40B4-BE49-F238E27FC236}">
                <a16:creationId xmlns:a16="http://schemas.microsoft.com/office/drawing/2014/main" id="{CA9CC14E-C789-ED4D-88D0-4C3850295687}"/>
              </a:ext>
            </a:extLst>
          </p:cNvPr>
          <p:cNvSpPr>
            <a:spLocks noGrp="1" noChangeArrowheads="1"/>
          </p:cNvSpPr>
          <p:nvPr>
            <p:ph type="title"/>
          </p:nvPr>
        </p:nvSpPr>
        <p:spPr/>
        <p:txBody>
          <a:bodyPr/>
          <a:lstStyle/>
          <a:p>
            <a:pPr eaLnBrk="1" hangingPunct="1"/>
            <a:r>
              <a:rPr lang="en-US" altLang="en-US" dirty="0"/>
              <a:t>Case-crossover</a:t>
            </a:r>
          </a:p>
        </p:txBody>
      </p:sp>
      <p:sp>
        <p:nvSpPr>
          <p:cNvPr id="31748" name="Line 3">
            <a:extLst>
              <a:ext uri="{FF2B5EF4-FFF2-40B4-BE49-F238E27FC236}">
                <a16:creationId xmlns:a16="http://schemas.microsoft.com/office/drawing/2014/main" id="{A98ACC6D-4F5E-174D-8416-BFD588AF1C9E}"/>
              </a:ext>
            </a:extLst>
          </p:cNvPr>
          <p:cNvSpPr>
            <a:spLocks noChangeShapeType="1"/>
          </p:cNvSpPr>
          <p:nvPr/>
        </p:nvSpPr>
        <p:spPr bwMode="auto">
          <a:xfrm>
            <a:off x="2590800" y="2438400"/>
            <a:ext cx="10668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4">
            <a:extLst>
              <a:ext uri="{FF2B5EF4-FFF2-40B4-BE49-F238E27FC236}">
                <a16:creationId xmlns:a16="http://schemas.microsoft.com/office/drawing/2014/main" id="{B2DE3CA5-E3C2-9D47-A9E3-CE347A3E3B12}"/>
              </a:ext>
            </a:extLst>
          </p:cNvPr>
          <p:cNvSpPr>
            <a:spLocks noChangeShapeType="1"/>
          </p:cNvSpPr>
          <p:nvPr/>
        </p:nvSpPr>
        <p:spPr bwMode="auto">
          <a:xfrm>
            <a:off x="3657600" y="2438400"/>
            <a:ext cx="5638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5">
            <a:extLst>
              <a:ext uri="{FF2B5EF4-FFF2-40B4-BE49-F238E27FC236}">
                <a16:creationId xmlns:a16="http://schemas.microsoft.com/office/drawing/2014/main" id="{B734658A-E5C6-6140-8CF6-BE852B20A280}"/>
              </a:ext>
            </a:extLst>
          </p:cNvPr>
          <p:cNvSpPr>
            <a:spLocks noChangeShapeType="1"/>
          </p:cNvSpPr>
          <p:nvPr/>
        </p:nvSpPr>
        <p:spPr bwMode="auto">
          <a:xfrm>
            <a:off x="2590800" y="2819400"/>
            <a:ext cx="3733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6">
            <a:extLst>
              <a:ext uri="{FF2B5EF4-FFF2-40B4-BE49-F238E27FC236}">
                <a16:creationId xmlns:a16="http://schemas.microsoft.com/office/drawing/2014/main" id="{C9337898-033B-0143-93D0-E7190DBA0282}"/>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
            <a:extLst>
              <a:ext uri="{FF2B5EF4-FFF2-40B4-BE49-F238E27FC236}">
                <a16:creationId xmlns:a16="http://schemas.microsoft.com/office/drawing/2014/main" id="{B1D84238-90C7-6D45-8D5D-90C771D66A19}"/>
              </a:ext>
            </a:extLst>
          </p:cNvPr>
          <p:cNvSpPr>
            <a:spLocks noChangeShapeType="1"/>
          </p:cNvSpPr>
          <p:nvPr/>
        </p:nvSpPr>
        <p:spPr bwMode="auto">
          <a:xfrm>
            <a:off x="2590800" y="32766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8">
            <a:extLst>
              <a:ext uri="{FF2B5EF4-FFF2-40B4-BE49-F238E27FC236}">
                <a16:creationId xmlns:a16="http://schemas.microsoft.com/office/drawing/2014/main" id="{CCBC761A-BD51-1844-800C-F399A850A410}"/>
              </a:ext>
            </a:extLst>
          </p:cNvPr>
          <p:cNvSpPr>
            <a:spLocks noChangeShapeType="1"/>
          </p:cNvSpPr>
          <p:nvPr/>
        </p:nvSpPr>
        <p:spPr bwMode="auto">
          <a:xfrm>
            <a:off x="2667000" y="37338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4" name="Line 9">
            <a:extLst>
              <a:ext uri="{FF2B5EF4-FFF2-40B4-BE49-F238E27FC236}">
                <a16:creationId xmlns:a16="http://schemas.microsoft.com/office/drawing/2014/main" id="{F75B84CE-E443-AA4E-8FAA-A18363161972}"/>
              </a:ext>
            </a:extLst>
          </p:cNvPr>
          <p:cNvSpPr>
            <a:spLocks noChangeShapeType="1"/>
          </p:cNvSpPr>
          <p:nvPr/>
        </p:nvSpPr>
        <p:spPr bwMode="auto">
          <a:xfrm>
            <a:off x="6553200" y="3733800"/>
            <a:ext cx="2743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5" name="Line 10">
            <a:extLst>
              <a:ext uri="{FF2B5EF4-FFF2-40B4-BE49-F238E27FC236}">
                <a16:creationId xmlns:a16="http://schemas.microsoft.com/office/drawing/2014/main" id="{D070FC7C-2202-D049-89CE-C3B781F674E8}"/>
              </a:ext>
            </a:extLst>
          </p:cNvPr>
          <p:cNvSpPr>
            <a:spLocks noChangeShapeType="1"/>
          </p:cNvSpPr>
          <p:nvPr/>
        </p:nvSpPr>
        <p:spPr bwMode="auto">
          <a:xfrm>
            <a:off x="5562600" y="3733800"/>
            <a:ext cx="990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Line 11">
            <a:extLst>
              <a:ext uri="{FF2B5EF4-FFF2-40B4-BE49-F238E27FC236}">
                <a16:creationId xmlns:a16="http://schemas.microsoft.com/office/drawing/2014/main" id="{B0FBA346-5C46-E047-8272-DCF3EC6FED64}"/>
              </a:ext>
            </a:extLst>
          </p:cNvPr>
          <p:cNvSpPr>
            <a:spLocks noChangeShapeType="1"/>
          </p:cNvSpPr>
          <p:nvPr/>
        </p:nvSpPr>
        <p:spPr bwMode="auto">
          <a:xfrm>
            <a:off x="2590800" y="42672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Line 12">
            <a:extLst>
              <a:ext uri="{FF2B5EF4-FFF2-40B4-BE49-F238E27FC236}">
                <a16:creationId xmlns:a16="http://schemas.microsoft.com/office/drawing/2014/main" id="{460EBFA2-E689-0E40-BDBE-ABD2747A7276}"/>
              </a:ext>
            </a:extLst>
          </p:cNvPr>
          <p:cNvSpPr>
            <a:spLocks noChangeShapeType="1"/>
          </p:cNvSpPr>
          <p:nvPr/>
        </p:nvSpPr>
        <p:spPr bwMode="auto">
          <a:xfrm>
            <a:off x="4724400" y="4267200"/>
            <a:ext cx="2667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3">
            <a:extLst>
              <a:ext uri="{FF2B5EF4-FFF2-40B4-BE49-F238E27FC236}">
                <a16:creationId xmlns:a16="http://schemas.microsoft.com/office/drawing/2014/main" id="{586188EA-2D85-DB4B-90BD-5CC85AB2DE7E}"/>
              </a:ext>
            </a:extLst>
          </p:cNvPr>
          <p:cNvSpPr>
            <a:spLocks noChangeShapeType="1"/>
          </p:cNvSpPr>
          <p:nvPr/>
        </p:nvSpPr>
        <p:spPr bwMode="auto">
          <a:xfrm>
            <a:off x="2667000" y="59436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Line 14">
            <a:extLst>
              <a:ext uri="{FF2B5EF4-FFF2-40B4-BE49-F238E27FC236}">
                <a16:creationId xmlns:a16="http://schemas.microsoft.com/office/drawing/2014/main" id="{97606855-E918-7344-8610-B43FBC35C04E}"/>
              </a:ext>
            </a:extLst>
          </p:cNvPr>
          <p:cNvSpPr>
            <a:spLocks noChangeShapeType="1"/>
          </p:cNvSpPr>
          <p:nvPr/>
        </p:nvSpPr>
        <p:spPr bwMode="auto">
          <a:xfrm>
            <a:off x="3886200" y="4267200"/>
            <a:ext cx="914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0" name="Line 15">
            <a:extLst>
              <a:ext uri="{FF2B5EF4-FFF2-40B4-BE49-F238E27FC236}">
                <a16:creationId xmlns:a16="http://schemas.microsoft.com/office/drawing/2014/main" id="{0D0585D5-BB36-A548-A66D-A727C21FEFFC}"/>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Line 16">
            <a:extLst>
              <a:ext uri="{FF2B5EF4-FFF2-40B4-BE49-F238E27FC236}">
                <a16:creationId xmlns:a16="http://schemas.microsoft.com/office/drawing/2014/main" id="{3793575F-CC17-F440-84F1-2413302485ED}"/>
              </a:ext>
            </a:extLst>
          </p:cNvPr>
          <p:cNvSpPr>
            <a:spLocks noChangeShapeType="1"/>
          </p:cNvSpPr>
          <p:nvPr/>
        </p:nvSpPr>
        <p:spPr bwMode="auto">
          <a:xfrm>
            <a:off x="2590800" y="3048000"/>
            <a:ext cx="3276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2" name="Line 17">
            <a:extLst>
              <a:ext uri="{FF2B5EF4-FFF2-40B4-BE49-F238E27FC236}">
                <a16:creationId xmlns:a16="http://schemas.microsoft.com/office/drawing/2014/main" id="{C1C1080B-7710-8342-80FB-FC6CDA462869}"/>
              </a:ext>
            </a:extLst>
          </p:cNvPr>
          <p:cNvSpPr>
            <a:spLocks noChangeShapeType="1"/>
          </p:cNvSpPr>
          <p:nvPr/>
        </p:nvSpPr>
        <p:spPr bwMode="auto">
          <a:xfrm>
            <a:off x="4267200" y="3505200"/>
            <a:ext cx="403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3" name="Line 18">
            <a:extLst>
              <a:ext uri="{FF2B5EF4-FFF2-40B4-BE49-F238E27FC236}">
                <a16:creationId xmlns:a16="http://schemas.microsoft.com/office/drawing/2014/main" id="{76E27258-4640-E449-88F7-AFD0A710EE3D}"/>
              </a:ext>
            </a:extLst>
          </p:cNvPr>
          <p:cNvSpPr>
            <a:spLocks noChangeShapeType="1"/>
          </p:cNvSpPr>
          <p:nvPr/>
        </p:nvSpPr>
        <p:spPr bwMode="auto">
          <a:xfrm>
            <a:off x="3505200" y="3962400"/>
            <a:ext cx="3352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4" name="Line 19">
            <a:extLst>
              <a:ext uri="{FF2B5EF4-FFF2-40B4-BE49-F238E27FC236}">
                <a16:creationId xmlns:a16="http://schemas.microsoft.com/office/drawing/2014/main" id="{5757E1E9-48B1-3E47-B45D-8A1E8F872C02}"/>
              </a:ext>
            </a:extLst>
          </p:cNvPr>
          <p:cNvSpPr>
            <a:spLocks noChangeShapeType="1"/>
          </p:cNvSpPr>
          <p:nvPr/>
        </p:nvSpPr>
        <p:spPr bwMode="auto">
          <a:xfrm>
            <a:off x="2590800" y="4648200"/>
            <a:ext cx="6781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5" name="Line 20">
            <a:extLst>
              <a:ext uri="{FF2B5EF4-FFF2-40B4-BE49-F238E27FC236}">
                <a16:creationId xmlns:a16="http://schemas.microsoft.com/office/drawing/2014/main" id="{EA1EE7A7-D0BE-134B-858B-323F89191ABA}"/>
              </a:ext>
            </a:extLst>
          </p:cNvPr>
          <p:cNvSpPr>
            <a:spLocks noChangeShapeType="1"/>
          </p:cNvSpPr>
          <p:nvPr/>
        </p:nvSpPr>
        <p:spPr bwMode="auto">
          <a:xfrm>
            <a:off x="2590800" y="5029200"/>
            <a:ext cx="4495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6" name="Line 21">
            <a:extLst>
              <a:ext uri="{FF2B5EF4-FFF2-40B4-BE49-F238E27FC236}">
                <a16:creationId xmlns:a16="http://schemas.microsoft.com/office/drawing/2014/main" id="{3DCB2550-6EB1-4141-BAB1-65556C9A30C3}"/>
              </a:ext>
            </a:extLst>
          </p:cNvPr>
          <p:cNvSpPr>
            <a:spLocks noChangeShapeType="1"/>
          </p:cNvSpPr>
          <p:nvPr/>
        </p:nvSpPr>
        <p:spPr bwMode="auto">
          <a:xfrm>
            <a:off x="7772400" y="5029200"/>
            <a:ext cx="990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7" name="Line 22">
            <a:extLst>
              <a:ext uri="{FF2B5EF4-FFF2-40B4-BE49-F238E27FC236}">
                <a16:creationId xmlns:a16="http://schemas.microsoft.com/office/drawing/2014/main" id="{48646179-B0C0-BB4E-89D9-B5D1B114C872}"/>
              </a:ext>
            </a:extLst>
          </p:cNvPr>
          <p:cNvSpPr>
            <a:spLocks noChangeShapeType="1"/>
          </p:cNvSpPr>
          <p:nvPr/>
        </p:nvSpPr>
        <p:spPr bwMode="auto">
          <a:xfrm>
            <a:off x="7010400" y="5029200"/>
            <a:ext cx="76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8" name="Line 23">
            <a:extLst>
              <a:ext uri="{FF2B5EF4-FFF2-40B4-BE49-F238E27FC236}">
                <a16:creationId xmlns:a16="http://schemas.microsoft.com/office/drawing/2014/main" id="{E46136F7-D809-2740-A45D-DC164AE53E5A}"/>
              </a:ext>
            </a:extLst>
          </p:cNvPr>
          <p:cNvSpPr>
            <a:spLocks noChangeShapeType="1"/>
          </p:cNvSpPr>
          <p:nvPr/>
        </p:nvSpPr>
        <p:spPr bwMode="auto">
          <a:xfrm>
            <a:off x="3352800" y="5334000"/>
            <a:ext cx="2209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9" name="Line 24">
            <a:extLst>
              <a:ext uri="{FF2B5EF4-FFF2-40B4-BE49-F238E27FC236}">
                <a16:creationId xmlns:a16="http://schemas.microsoft.com/office/drawing/2014/main" id="{15826F55-9C35-E847-97BD-05B0DA73F161}"/>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0" name="Line 25">
            <a:extLst>
              <a:ext uri="{FF2B5EF4-FFF2-40B4-BE49-F238E27FC236}">
                <a16:creationId xmlns:a16="http://schemas.microsoft.com/office/drawing/2014/main" id="{8AD2D98E-57AB-D347-A2FE-131EA6072650}"/>
              </a:ext>
            </a:extLst>
          </p:cNvPr>
          <p:cNvSpPr>
            <a:spLocks noChangeShapeType="1"/>
          </p:cNvSpPr>
          <p:nvPr/>
        </p:nvSpPr>
        <p:spPr bwMode="auto">
          <a:xfrm>
            <a:off x="2590800" y="2667000"/>
            <a:ext cx="121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1" name="Line 26">
            <a:extLst>
              <a:ext uri="{FF2B5EF4-FFF2-40B4-BE49-F238E27FC236}">
                <a16:creationId xmlns:a16="http://schemas.microsoft.com/office/drawing/2014/main" id="{9718559E-FF09-9948-941B-EF27337BF1AD}"/>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2" name="Line 27">
            <a:extLst>
              <a:ext uri="{FF2B5EF4-FFF2-40B4-BE49-F238E27FC236}">
                <a16:creationId xmlns:a16="http://schemas.microsoft.com/office/drawing/2014/main" id="{721B6133-3365-9842-A360-D7A50C23549D}"/>
              </a:ext>
            </a:extLst>
          </p:cNvPr>
          <p:cNvSpPr>
            <a:spLocks noChangeShapeType="1"/>
          </p:cNvSpPr>
          <p:nvPr/>
        </p:nvSpPr>
        <p:spPr bwMode="auto">
          <a:xfrm>
            <a:off x="2667000" y="5638800"/>
            <a:ext cx="1371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3" name="Line 28">
            <a:extLst>
              <a:ext uri="{FF2B5EF4-FFF2-40B4-BE49-F238E27FC236}">
                <a16:creationId xmlns:a16="http://schemas.microsoft.com/office/drawing/2014/main" id="{F45F66E5-ABAA-9849-B74A-CAB5DEEB7A34}"/>
              </a:ext>
            </a:extLst>
          </p:cNvPr>
          <p:cNvSpPr>
            <a:spLocks noChangeShapeType="1"/>
          </p:cNvSpPr>
          <p:nvPr/>
        </p:nvSpPr>
        <p:spPr bwMode="auto">
          <a:xfrm>
            <a:off x="3962400" y="5943600"/>
            <a:ext cx="838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4" name="Line 29">
            <a:extLst>
              <a:ext uri="{FF2B5EF4-FFF2-40B4-BE49-F238E27FC236}">
                <a16:creationId xmlns:a16="http://schemas.microsoft.com/office/drawing/2014/main" id="{35DC1C0C-107F-B24A-A66B-BEA597FDABBA}"/>
              </a:ext>
            </a:extLst>
          </p:cNvPr>
          <p:cNvSpPr>
            <a:spLocks noChangeShapeType="1"/>
          </p:cNvSpPr>
          <p:nvPr/>
        </p:nvSpPr>
        <p:spPr bwMode="auto">
          <a:xfrm>
            <a:off x="4800600" y="5943600"/>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5" name="Line 30">
            <a:extLst>
              <a:ext uri="{FF2B5EF4-FFF2-40B4-BE49-F238E27FC236}">
                <a16:creationId xmlns:a16="http://schemas.microsoft.com/office/drawing/2014/main" id="{4696064E-4CBA-7E45-9300-B65000C54374}"/>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6" name="Line 31">
            <a:extLst>
              <a:ext uri="{FF2B5EF4-FFF2-40B4-BE49-F238E27FC236}">
                <a16:creationId xmlns:a16="http://schemas.microsoft.com/office/drawing/2014/main" id="{615E4A0D-4B12-5D4E-A8EF-D04C1D253BF9}"/>
              </a:ext>
            </a:extLst>
          </p:cNvPr>
          <p:cNvSpPr>
            <a:spLocks noChangeShapeType="1"/>
          </p:cNvSpPr>
          <p:nvPr/>
        </p:nvSpPr>
        <p:spPr bwMode="auto">
          <a:xfrm>
            <a:off x="5029200" y="5562600"/>
            <a:ext cx="3581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7" name="Line 32">
            <a:extLst>
              <a:ext uri="{FF2B5EF4-FFF2-40B4-BE49-F238E27FC236}">
                <a16:creationId xmlns:a16="http://schemas.microsoft.com/office/drawing/2014/main" id="{5A316CDF-0922-944B-9EDB-31C74AC5B608}"/>
              </a:ext>
            </a:extLst>
          </p:cNvPr>
          <p:cNvSpPr>
            <a:spLocks noChangeShapeType="1"/>
          </p:cNvSpPr>
          <p:nvPr/>
        </p:nvSpPr>
        <p:spPr bwMode="auto">
          <a:xfrm>
            <a:off x="5867400" y="2133600"/>
            <a:ext cx="2286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8" name="Line 33">
            <a:extLst>
              <a:ext uri="{FF2B5EF4-FFF2-40B4-BE49-F238E27FC236}">
                <a16:creationId xmlns:a16="http://schemas.microsoft.com/office/drawing/2014/main" id="{53BC07E5-110B-9A4C-8B64-BAE8C52F92DF}"/>
              </a:ext>
            </a:extLst>
          </p:cNvPr>
          <p:cNvSpPr>
            <a:spLocks noChangeShapeType="1"/>
          </p:cNvSpPr>
          <p:nvPr/>
        </p:nvSpPr>
        <p:spPr bwMode="auto">
          <a:xfrm>
            <a:off x="8153400" y="2133600"/>
            <a:ext cx="1143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9" name="AutoShape 34">
            <a:extLst>
              <a:ext uri="{FF2B5EF4-FFF2-40B4-BE49-F238E27FC236}">
                <a16:creationId xmlns:a16="http://schemas.microsoft.com/office/drawing/2014/main" id="{9029FC58-9B23-D943-A073-8E851AE3D2CC}"/>
              </a:ext>
            </a:extLst>
          </p:cNvPr>
          <p:cNvSpPr>
            <a:spLocks noChangeArrowheads="1"/>
          </p:cNvSpPr>
          <p:nvPr/>
        </p:nvSpPr>
        <p:spPr bwMode="auto">
          <a:xfrm rot="10975747">
            <a:off x="3200400" y="27384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0" name="AutoShape 35">
            <a:extLst>
              <a:ext uri="{FF2B5EF4-FFF2-40B4-BE49-F238E27FC236}">
                <a16:creationId xmlns:a16="http://schemas.microsoft.com/office/drawing/2014/main" id="{7538693F-DFD3-7C49-85A3-94EFF3A49406}"/>
              </a:ext>
            </a:extLst>
          </p:cNvPr>
          <p:cNvSpPr>
            <a:spLocks noChangeArrowheads="1"/>
          </p:cNvSpPr>
          <p:nvPr/>
        </p:nvSpPr>
        <p:spPr bwMode="auto">
          <a:xfrm rot="10975747">
            <a:off x="6477000" y="2895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1" name="AutoShape 36">
            <a:extLst>
              <a:ext uri="{FF2B5EF4-FFF2-40B4-BE49-F238E27FC236}">
                <a16:creationId xmlns:a16="http://schemas.microsoft.com/office/drawing/2014/main" id="{FAC121E0-B900-484D-96B3-4B27C4F99E2D}"/>
              </a:ext>
            </a:extLst>
          </p:cNvPr>
          <p:cNvSpPr>
            <a:spLocks noChangeArrowheads="1"/>
          </p:cNvSpPr>
          <p:nvPr/>
        </p:nvSpPr>
        <p:spPr bwMode="auto">
          <a:xfrm rot="10975747">
            <a:off x="4572000" y="3124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2" name="AutoShape 37">
            <a:extLst>
              <a:ext uri="{FF2B5EF4-FFF2-40B4-BE49-F238E27FC236}">
                <a16:creationId xmlns:a16="http://schemas.microsoft.com/office/drawing/2014/main" id="{F2F1D542-3AD5-6142-8125-FC5632508ED0}"/>
              </a:ext>
            </a:extLst>
          </p:cNvPr>
          <p:cNvSpPr>
            <a:spLocks noChangeArrowheads="1"/>
          </p:cNvSpPr>
          <p:nvPr/>
        </p:nvSpPr>
        <p:spPr bwMode="auto">
          <a:xfrm rot="10975747">
            <a:off x="7086600" y="3581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3" name="AutoShape 38">
            <a:extLst>
              <a:ext uri="{FF2B5EF4-FFF2-40B4-BE49-F238E27FC236}">
                <a16:creationId xmlns:a16="http://schemas.microsoft.com/office/drawing/2014/main" id="{D715CF6A-2D01-204E-A614-BD9DE5A896BF}"/>
              </a:ext>
            </a:extLst>
          </p:cNvPr>
          <p:cNvSpPr>
            <a:spLocks noChangeArrowheads="1"/>
          </p:cNvSpPr>
          <p:nvPr/>
        </p:nvSpPr>
        <p:spPr bwMode="auto">
          <a:xfrm rot="10975747">
            <a:off x="6781800" y="4343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4" name="AutoShape 39">
            <a:extLst>
              <a:ext uri="{FF2B5EF4-FFF2-40B4-BE49-F238E27FC236}">
                <a16:creationId xmlns:a16="http://schemas.microsoft.com/office/drawing/2014/main" id="{AAAF6339-7F11-2747-B169-A11A892EC6BB}"/>
              </a:ext>
            </a:extLst>
          </p:cNvPr>
          <p:cNvSpPr>
            <a:spLocks noChangeArrowheads="1"/>
          </p:cNvSpPr>
          <p:nvPr/>
        </p:nvSpPr>
        <p:spPr bwMode="auto">
          <a:xfrm rot="10975747">
            <a:off x="4953000" y="5410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5" name="AutoShape 40">
            <a:extLst>
              <a:ext uri="{FF2B5EF4-FFF2-40B4-BE49-F238E27FC236}">
                <a16:creationId xmlns:a16="http://schemas.microsoft.com/office/drawing/2014/main" id="{5F6911E8-FF87-7F42-8445-173670CB264B}"/>
              </a:ext>
            </a:extLst>
          </p:cNvPr>
          <p:cNvSpPr>
            <a:spLocks noChangeArrowheads="1"/>
          </p:cNvSpPr>
          <p:nvPr/>
        </p:nvSpPr>
        <p:spPr bwMode="auto">
          <a:xfrm rot="10975747">
            <a:off x="2743200" y="5638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6" name="AutoShape 41">
            <a:extLst>
              <a:ext uri="{FF2B5EF4-FFF2-40B4-BE49-F238E27FC236}">
                <a16:creationId xmlns:a16="http://schemas.microsoft.com/office/drawing/2014/main" id="{C708E826-CB26-EF43-8418-58085C0A5B1E}"/>
              </a:ext>
            </a:extLst>
          </p:cNvPr>
          <p:cNvSpPr>
            <a:spLocks noChangeArrowheads="1"/>
          </p:cNvSpPr>
          <p:nvPr/>
        </p:nvSpPr>
        <p:spPr bwMode="auto">
          <a:xfrm rot="10975747">
            <a:off x="7315200" y="51006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7" name="AutoShape 42">
            <a:extLst>
              <a:ext uri="{FF2B5EF4-FFF2-40B4-BE49-F238E27FC236}">
                <a16:creationId xmlns:a16="http://schemas.microsoft.com/office/drawing/2014/main" id="{DB1C3945-EA1A-5541-8D86-C5074B808EFC}"/>
              </a:ext>
            </a:extLst>
          </p:cNvPr>
          <p:cNvSpPr>
            <a:spLocks noChangeArrowheads="1"/>
          </p:cNvSpPr>
          <p:nvPr/>
        </p:nvSpPr>
        <p:spPr bwMode="auto">
          <a:xfrm rot="10975747">
            <a:off x="7696200" y="59372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extLst>
      <p:ext uri="{BB962C8B-B14F-4D97-AF65-F5344CB8AC3E}">
        <p14:creationId xmlns:p14="http://schemas.microsoft.com/office/powerpoint/2010/main" val="1476699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B468F07-A27C-3447-8031-E0A34E3BF666}"/>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9FB12B5-07C4-E949-BB41-9CDE03128AFF}" type="slidenum">
              <a:rPr lang="en-US" altLang="en-US" sz="1400" b="0">
                <a:latin typeface="Times New Roman" panose="02020603050405020304" pitchFamily="18" charset="0"/>
              </a:rPr>
              <a:pPr>
                <a:spcBef>
                  <a:spcPct val="0"/>
                </a:spcBef>
                <a:buFontTx/>
                <a:buNone/>
              </a:pPr>
              <a:t>15</a:t>
            </a:fld>
            <a:endParaRPr lang="en-US" altLang="en-US" sz="1400" b="0">
              <a:latin typeface="Times New Roman" panose="02020603050405020304" pitchFamily="18" charset="0"/>
            </a:endParaRPr>
          </a:p>
        </p:txBody>
      </p:sp>
      <p:sp>
        <p:nvSpPr>
          <p:cNvPr id="34819" name="Rectangle 2">
            <a:extLst>
              <a:ext uri="{FF2B5EF4-FFF2-40B4-BE49-F238E27FC236}">
                <a16:creationId xmlns:a16="http://schemas.microsoft.com/office/drawing/2014/main" id="{57B5B23D-B548-734C-B6E1-8FCF0412BC49}"/>
              </a:ext>
            </a:extLst>
          </p:cNvPr>
          <p:cNvSpPr>
            <a:spLocks noGrp="1" noChangeArrowheads="1"/>
          </p:cNvSpPr>
          <p:nvPr>
            <p:ph type="title"/>
          </p:nvPr>
        </p:nvSpPr>
        <p:spPr>
          <a:xfrm>
            <a:off x="876300" y="273735"/>
            <a:ext cx="10515600" cy="1325563"/>
          </a:xfrm>
        </p:spPr>
        <p:txBody>
          <a:bodyPr/>
          <a:lstStyle/>
          <a:p>
            <a:pPr eaLnBrk="1" hangingPunct="1"/>
            <a:r>
              <a:rPr lang="en-US" altLang="en-US" dirty="0"/>
              <a:t>Case-crossover</a:t>
            </a:r>
          </a:p>
        </p:txBody>
      </p:sp>
      <p:sp>
        <p:nvSpPr>
          <p:cNvPr id="34820" name="Line 3">
            <a:extLst>
              <a:ext uri="{FF2B5EF4-FFF2-40B4-BE49-F238E27FC236}">
                <a16:creationId xmlns:a16="http://schemas.microsoft.com/office/drawing/2014/main" id="{6CF5DB8E-ABCA-8245-8E34-ACDD5D0B47B2}"/>
              </a:ext>
            </a:extLst>
          </p:cNvPr>
          <p:cNvSpPr>
            <a:spLocks noChangeShapeType="1"/>
          </p:cNvSpPr>
          <p:nvPr/>
        </p:nvSpPr>
        <p:spPr bwMode="auto">
          <a:xfrm>
            <a:off x="7543800" y="29718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1" name="Line 4">
            <a:extLst>
              <a:ext uri="{FF2B5EF4-FFF2-40B4-BE49-F238E27FC236}">
                <a16:creationId xmlns:a16="http://schemas.microsoft.com/office/drawing/2014/main" id="{E79FCD93-2037-0845-A17E-3CAB2A0D7405}"/>
              </a:ext>
            </a:extLst>
          </p:cNvPr>
          <p:cNvSpPr>
            <a:spLocks noChangeShapeType="1"/>
          </p:cNvSpPr>
          <p:nvPr/>
        </p:nvSpPr>
        <p:spPr bwMode="auto">
          <a:xfrm>
            <a:off x="6858000" y="44196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2" name="Line 5">
            <a:extLst>
              <a:ext uri="{FF2B5EF4-FFF2-40B4-BE49-F238E27FC236}">
                <a16:creationId xmlns:a16="http://schemas.microsoft.com/office/drawing/2014/main" id="{FC27DDB5-8061-294D-A24E-5CEFF5BAC43E}"/>
              </a:ext>
            </a:extLst>
          </p:cNvPr>
          <p:cNvSpPr>
            <a:spLocks noChangeShapeType="1"/>
          </p:cNvSpPr>
          <p:nvPr/>
        </p:nvSpPr>
        <p:spPr bwMode="auto">
          <a:xfrm>
            <a:off x="7848600" y="44196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Line 6">
            <a:extLst>
              <a:ext uri="{FF2B5EF4-FFF2-40B4-BE49-F238E27FC236}">
                <a16:creationId xmlns:a16="http://schemas.microsoft.com/office/drawing/2014/main" id="{75DC128D-23A8-DE4F-A1EB-32AFFA62E4C2}"/>
              </a:ext>
            </a:extLst>
          </p:cNvPr>
          <p:cNvSpPr>
            <a:spLocks noChangeShapeType="1"/>
          </p:cNvSpPr>
          <p:nvPr/>
        </p:nvSpPr>
        <p:spPr bwMode="auto">
          <a:xfrm>
            <a:off x="5638800" y="32004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4" name="Line 7">
            <a:extLst>
              <a:ext uri="{FF2B5EF4-FFF2-40B4-BE49-F238E27FC236}">
                <a16:creationId xmlns:a16="http://schemas.microsoft.com/office/drawing/2014/main" id="{89D670A5-EEAB-C541-AFE0-398F81237448}"/>
              </a:ext>
            </a:extLst>
          </p:cNvPr>
          <p:cNvSpPr>
            <a:spLocks noChangeShapeType="1"/>
          </p:cNvSpPr>
          <p:nvPr/>
        </p:nvSpPr>
        <p:spPr bwMode="auto">
          <a:xfrm>
            <a:off x="8001000" y="3657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5" name="Line 8">
            <a:extLst>
              <a:ext uri="{FF2B5EF4-FFF2-40B4-BE49-F238E27FC236}">
                <a16:creationId xmlns:a16="http://schemas.microsoft.com/office/drawing/2014/main" id="{3C52E60A-FBFD-EF41-88E9-2AD82746246C}"/>
              </a:ext>
            </a:extLst>
          </p:cNvPr>
          <p:cNvSpPr>
            <a:spLocks noChangeShapeType="1"/>
          </p:cNvSpPr>
          <p:nvPr/>
        </p:nvSpPr>
        <p:spPr bwMode="auto">
          <a:xfrm>
            <a:off x="8458200" y="5181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6" name="Line 9">
            <a:extLst>
              <a:ext uri="{FF2B5EF4-FFF2-40B4-BE49-F238E27FC236}">
                <a16:creationId xmlns:a16="http://schemas.microsoft.com/office/drawing/2014/main" id="{DD985B08-8DE3-CE45-8C97-34B80B4462F6}"/>
              </a:ext>
            </a:extLst>
          </p:cNvPr>
          <p:cNvSpPr>
            <a:spLocks noChangeShapeType="1"/>
          </p:cNvSpPr>
          <p:nvPr/>
        </p:nvSpPr>
        <p:spPr bwMode="auto">
          <a:xfrm>
            <a:off x="7391400" y="51816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10">
            <a:extLst>
              <a:ext uri="{FF2B5EF4-FFF2-40B4-BE49-F238E27FC236}">
                <a16:creationId xmlns:a16="http://schemas.microsoft.com/office/drawing/2014/main" id="{0FF80B8F-0A78-6549-9176-92BD0065AD6C}"/>
              </a:ext>
            </a:extLst>
          </p:cNvPr>
          <p:cNvSpPr>
            <a:spLocks noChangeShapeType="1"/>
          </p:cNvSpPr>
          <p:nvPr/>
        </p:nvSpPr>
        <p:spPr bwMode="auto">
          <a:xfrm>
            <a:off x="5029200" y="5486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1">
            <a:extLst>
              <a:ext uri="{FF2B5EF4-FFF2-40B4-BE49-F238E27FC236}">
                <a16:creationId xmlns:a16="http://schemas.microsoft.com/office/drawing/2014/main" id="{6A6419BA-87F1-314E-8369-7E5A1B46A782}"/>
              </a:ext>
            </a:extLst>
          </p:cNvPr>
          <p:cNvSpPr>
            <a:spLocks noChangeShapeType="1"/>
          </p:cNvSpPr>
          <p:nvPr/>
        </p:nvSpPr>
        <p:spPr bwMode="auto">
          <a:xfrm>
            <a:off x="6019800" y="54864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2">
            <a:extLst>
              <a:ext uri="{FF2B5EF4-FFF2-40B4-BE49-F238E27FC236}">
                <a16:creationId xmlns:a16="http://schemas.microsoft.com/office/drawing/2014/main" id="{51BB5435-5AF2-2043-A307-DACF729EA9BC}"/>
              </a:ext>
            </a:extLst>
          </p:cNvPr>
          <p:cNvSpPr>
            <a:spLocks noChangeShapeType="1"/>
          </p:cNvSpPr>
          <p:nvPr/>
        </p:nvSpPr>
        <p:spPr bwMode="auto">
          <a:xfrm>
            <a:off x="3276600" y="2819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3">
            <a:extLst>
              <a:ext uri="{FF2B5EF4-FFF2-40B4-BE49-F238E27FC236}">
                <a16:creationId xmlns:a16="http://schemas.microsoft.com/office/drawing/2014/main" id="{68F45A23-58B9-4C43-B509-1299126645FD}"/>
              </a:ext>
            </a:extLst>
          </p:cNvPr>
          <p:cNvSpPr>
            <a:spLocks noChangeShapeType="1"/>
          </p:cNvSpPr>
          <p:nvPr/>
        </p:nvSpPr>
        <p:spPr bwMode="auto">
          <a:xfrm>
            <a:off x="4191000" y="28194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Line 14">
            <a:extLst>
              <a:ext uri="{FF2B5EF4-FFF2-40B4-BE49-F238E27FC236}">
                <a16:creationId xmlns:a16="http://schemas.microsoft.com/office/drawing/2014/main" id="{3369FFA6-1FFB-8745-AA08-E5096B017343}"/>
              </a:ext>
            </a:extLst>
          </p:cNvPr>
          <p:cNvSpPr>
            <a:spLocks noChangeShapeType="1"/>
          </p:cNvSpPr>
          <p:nvPr/>
        </p:nvSpPr>
        <p:spPr bwMode="auto">
          <a:xfrm>
            <a:off x="3810000" y="57912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2" name="Line 15">
            <a:extLst>
              <a:ext uri="{FF2B5EF4-FFF2-40B4-BE49-F238E27FC236}">
                <a16:creationId xmlns:a16="http://schemas.microsoft.com/office/drawing/2014/main" id="{3432F640-7CA5-9747-AAE5-2ABED382259E}"/>
              </a:ext>
            </a:extLst>
          </p:cNvPr>
          <p:cNvSpPr>
            <a:spLocks noChangeShapeType="1"/>
          </p:cNvSpPr>
          <p:nvPr/>
        </p:nvSpPr>
        <p:spPr bwMode="auto">
          <a:xfrm>
            <a:off x="7848600" y="60198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3" name="Line 16">
            <a:extLst>
              <a:ext uri="{FF2B5EF4-FFF2-40B4-BE49-F238E27FC236}">
                <a16:creationId xmlns:a16="http://schemas.microsoft.com/office/drawing/2014/main" id="{644B9A4E-848A-AD45-A311-CAED037551FF}"/>
              </a:ext>
            </a:extLst>
          </p:cNvPr>
          <p:cNvSpPr>
            <a:spLocks noChangeShapeType="1"/>
          </p:cNvSpPr>
          <p:nvPr/>
        </p:nvSpPr>
        <p:spPr bwMode="auto">
          <a:xfrm>
            <a:off x="8991600" y="60198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4" name="AutoShape 17">
            <a:extLst>
              <a:ext uri="{FF2B5EF4-FFF2-40B4-BE49-F238E27FC236}">
                <a16:creationId xmlns:a16="http://schemas.microsoft.com/office/drawing/2014/main" id="{1FF3EC83-C6AE-C645-BFA1-A3FB2C5DEC58}"/>
              </a:ext>
            </a:extLst>
          </p:cNvPr>
          <p:cNvSpPr>
            <a:spLocks noChangeArrowheads="1"/>
          </p:cNvSpPr>
          <p:nvPr/>
        </p:nvSpPr>
        <p:spPr bwMode="auto">
          <a:xfrm rot="10975747">
            <a:off x="3200400" y="28908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5" name="AutoShape 18">
            <a:extLst>
              <a:ext uri="{FF2B5EF4-FFF2-40B4-BE49-F238E27FC236}">
                <a16:creationId xmlns:a16="http://schemas.microsoft.com/office/drawing/2014/main" id="{6358F0F4-AC97-1D4E-BD35-312506EFBE81}"/>
              </a:ext>
            </a:extLst>
          </p:cNvPr>
          <p:cNvSpPr>
            <a:spLocks noChangeArrowheads="1"/>
          </p:cNvSpPr>
          <p:nvPr/>
        </p:nvSpPr>
        <p:spPr bwMode="auto">
          <a:xfrm rot="10975747">
            <a:off x="6477000" y="30480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6" name="AutoShape 19">
            <a:extLst>
              <a:ext uri="{FF2B5EF4-FFF2-40B4-BE49-F238E27FC236}">
                <a16:creationId xmlns:a16="http://schemas.microsoft.com/office/drawing/2014/main" id="{8FADCF11-ACB3-7640-B36F-468E9C945E30}"/>
              </a:ext>
            </a:extLst>
          </p:cNvPr>
          <p:cNvSpPr>
            <a:spLocks noChangeArrowheads="1"/>
          </p:cNvSpPr>
          <p:nvPr/>
        </p:nvSpPr>
        <p:spPr bwMode="auto">
          <a:xfrm rot="10975747">
            <a:off x="4572000" y="3276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7" name="AutoShape 20">
            <a:extLst>
              <a:ext uri="{FF2B5EF4-FFF2-40B4-BE49-F238E27FC236}">
                <a16:creationId xmlns:a16="http://schemas.microsoft.com/office/drawing/2014/main" id="{A06A9B0A-4BDC-354E-8F69-6696EF9DFDA1}"/>
              </a:ext>
            </a:extLst>
          </p:cNvPr>
          <p:cNvSpPr>
            <a:spLocks noChangeArrowheads="1"/>
          </p:cNvSpPr>
          <p:nvPr/>
        </p:nvSpPr>
        <p:spPr bwMode="auto">
          <a:xfrm rot="10975747">
            <a:off x="7086600" y="3733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8" name="AutoShape 21">
            <a:extLst>
              <a:ext uri="{FF2B5EF4-FFF2-40B4-BE49-F238E27FC236}">
                <a16:creationId xmlns:a16="http://schemas.microsoft.com/office/drawing/2014/main" id="{DC63FADE-CC89-F740-A8C0-37CE63F18E23}"/>
              </a:ext>
            </a:extLst>
          </p:cNvPr>
          <p:cNvSpPr>
            <a:spLocks noChangeArrowheads="1"/>
          </p:cNvSpPr>
          <p:nvPr/>
        </p:nvSpPr>
        <p:spPr bwMode="auto">
          <a:xfrm rot="10975747">
            <a:off x="6781800" y="4495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9" name="AutoShape 22">
            <a:extLst>
              <a:ext uri="{FF2B5EF4-FFF2-40B4-BE49-F238E27FC236}">
                <a16:creationId xmlns:a16="http://schemas.microsoft.com/office/drawing/2014/main" id="{9018ECF0-1A5F-1C45-9DAA-B5E26780CE7E}"/>
              </a:ext>
            </a:extLst>
          </p:cNvPr>
          <p:cNvSpPr>
            <a:spLocks noChangeArrowheads="1"/>
          </p:cNvSpPr>
          <p:nvPr/>
        </p:nvSpPr>
        <p:spPr bwMode="auto">
          <a:xfrm rot="10975747">
            <a:off x="4953000" y="5562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0" name="AutoShape 23">
            <a:extLst>
              <a:ext uri="{FF2B5EF4-FFF2-40B4-BE49-F238E27FC236}">
                <a16:creationId xmlns:a16="http://schemas.microsoft.com/office/drawing/2014/main" id="{E222EF3C-6E0E-634E-B4F6-F2B450ACEC2E}"/>
              </a:ext>
            </a:extLst>
          </p:cNvPr>
          <p:cNvSpPr>
            <a:spLocks noChangeArrowheads="1"/>
          </p:cNvSpPr>
          <p:nvPr/>
        </p:nvSpPr>
        <p:spPr bwMode="auto">
          <a:xfrm rot="10975747">
            <a:off x="2743200" y="5867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1" name="AutoShape 24">
            <a:extLst>
              <a:ext uri="{FF2B5EF4-FFF2-40B4-BE49-F238E27FC236}">
                <a16:creationId xmlns:a16="http://schemas.microsoft.com/office/drawing/2014/main" id="{40468143-EA8C-5D45-9AEC-5888FB9C63AB}"/>
              </a:ext>
            </a:extLst>
          </p:cNvPr>
          <p:cNvSpPr>
            <a:spLocks noChangeArrowheads="1"/>
          </p:cNvSpPr>
          <p:nvPr/>
        </p:nvSpPr>
        <p:spPr bwMode="auto">
          <a:xfrm rot="10975747">
            <a:off x="7315200" y="52530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2" name="AutoShape 25">
            <a:extLst>
              <a:ext uri="{FF2B5EF4-FFF2-40B4-BE49-F238E27FC236}">
                <a16:creationId xmlns:a16="http://schemas.microsoft.com/office/drawing/2014/main" id="{E92705C0-30AF-564B-AFBF-FE678C0E2C04}"/>
              </a:ext>
            </a:extLst>
          </p:cNvPr>
          <p:cNvSpPr>
            <a:spLocks noChangeArrowheads="1"/>
          </p:cNvSpPr>
          <p:nvPr/>
        </p:nvSpPr>
        <p:spPr bwMode="auto">
          <a:xfrm rot="10975747">
            <a:off x="7696200" y="60896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3" name="Line 26">
            <a:extLst>
              <a:ext uri="{FF2B5EF4-FFF2-40B4-BE49-F238E27FC236}">
                <a16:creationId xmlns:a16="http://schemas.microsoft.com/office/drawing/2014/main" id="{51A38717-2C23-F843-95CB-DE2EF7FF3F00}"/>
              </a:ext>
            </a:extLst>
          </p:cNvPr>
          <p:cNvSpPr>
            <a:spLocks noChangeShapeType="1"/>
          </p:cNvSpPr>
          <p:nvPr/>
        </p:nvSpPr>
        <p:spPr bwMode="auto">
          <a:xfrm>
            <a:off x="6477000" y="29718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4" name="Line 27">
            <a:extLst>
              <a:ext uri="{FF2B5EF4-FFF2-40B4-BE49-F238E27FC236}">
                <a16:creationId xmlns:a16="http://schemas.microsoft.com/office/drawing/2014/main" id="{B6F7A8EE-785D-2C47-9B6C-38A744A43DD9}"/>
              </a:ext>
            </a:extLst>
          </p:cNvPr>
          <p:cNvSpPr>
            <a:spLocks noChangeShapeType="1"/>
          </p:cNvSpPr>
          <p:nvPr/>
        </p:nvSpPr>
        <p:spPr bwMode="auto">
          <a:xfrm>
            <a:off x="4648200" y="3200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8">
            <a:extLst>
              <a:ext uri="{FF2B5EF4-FFF2-40B4-BE49-F238E27FC236}">
                <a16:creationId xmlns:a16="http://schemas.microsoft.com/office/drawing/2014/main" id="{AF5115CA-CB18-0B4B-A3DD-6353CAD8B311}"/>
              </a:ext>
            </a:extLst>
          </p:cNvPr>
          <p:cNvSpPr>
            <a:spLocks noChangeShapeType="1"/>
          </p:cNvSpPr>
          <p:nvPr/>
        </p:nvSpPr>
        <p:spPr bwMode="auto">
          <a:xfrm>
            <a:off x="7162800" y="36576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29">
            <a:extLst>
              <a:ext uri="{FF2B5EF4-FFF2-40B4-BE49-F238E27FC236}">
                <a16:creationId xmlns:a16="http://schemas.microsoft.com/office/drawing/2014/main" id="{343AF13D-078E-F747-8302-4A308B26E4EA}"/>
              </a:ext>
            </a:extLst>
          </p:cNvPr>
          <p:cNvSpPr>
            <a:spLocks noChangeShapeType="1"/>
          </p:cNvSpPr>
          <p:nvPr/>
        </p:nvSpPr>
        <p:spPr bwMode="auto">
          <a:xfrm>
            <a:off x="2819400" y="5791200"/>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Text Box 30">
            <a:extLst>
              <a:ext uri="{FF2B5EF4-FFF2-40B4-BE49-F238E27FC236}">
                <a16:creationId xmlns:a16="http://schemas.microsoft.com/office/drawing/2014/main" id="{13F14FA5-44CB-B04D-A87D-563E4252F4D4}"/>
              </a:ext>
            </a:extLst>
          </p:cNvPr>
          <p:cNvSpPr txBox="1">
            <a:spLocks noChangeArrowheads="1"/>
          </p:cNvSpPr>
          <p:nvPr/>
        </p:nvSpPr>
        <p:spPr bwMode="auto">
          <a:xfrm>
            <a:off x="3938954" y="4686300"/>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Case window</a:t>
            </a:r>
          </a:p>
        </p:txBody>
      </p:sp>
      <p:sp>
        <p:nvSpPr>
          <p:cNvPr id="34848" name="Text Box 31">
            <a:extLst>
              <a:ext uri="{FF2B5EF4-FFF2-40B4-BE49-F238E27FC236}">
                <a16:creationId xmlns:a16="http://schemas.microsoft.com/office/drawing/2014/main" id="{0B5628F4-29DD-5041-826B-6AF20354B02D}"/>
              </a:ext>
            </a:extLst>
          </p:cNvPr>
          <p:cNvSpPr txBox="1">
            <a:spLocks noChangeArrowheads="1"/>
          </p:cNvSpPr>
          <p:nvPr/>
        </p:nvSpPr>
        <p:spPr bwMode="auto">
          <a:xfrm>
            <a:off x="1315915" y="4706263"/>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Control window</a:t>
            </a:r>
          </a:p>
        </p:txBody>
      </p:sp>
      <p:sp>
        <p:nvSpPr>
          <p:cNvPr id="34849" name="AutoShape 32">
            <a:extLst>
              <a:ext uri="{FF2B5EF4-FFF2-40B4-BE49-F238E27FC236}">
                <a16:creationId xmlns:a16="http://schemas.microsoft.com/office/drawing/2014/main" id="{DC3D3DF0-4C79-4A46-88B1-73D6C3E59DDB}"/>
              </a:ext>
            </a:extLst>
          </p:cNvPr>
          <p:cNvSpPr>
            <a:spLocks noChangeArrowheads="1"/>
          </p:cNvSpPr>
          <p:nvPr/>
        </p:nvSpPr>
        <p:spPr bwMode="auto">
          <a:xfrm>
            <a:off x="4144108" y="4668903"/>
            <a:ext cx="1600200" cy="838200"/>
          </a:xfrm>
          <a:prstGeom prst="wedgeEllipseCallout">
            <a:avLst>
              <a:gd name="adj1" fmla="val -52977"/>
              <a:gd name="adj2" fmla="val 63259"/>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50" name="AutoShape 33">
            <a:extLst>
              <a:ext uri="{FF2B5EF4-FFF2-40B4-BE49-F238E27FC236}">
                <a16:creationId xmlns:a16="http://schemas.microsoft.com/office/drawing/2014/main" id="{6BF42300-E178-C64E-9DA0-79FAC98F799D}"/>
              </a:ext>
            </a:extLst>
          </p:cNvPr>
          <p:cNvSpPr>
            <a:spLocks noChangeArrowheads="1"/>
          </p:cNvSpPr>
          <p:nvPr/>
        </p:nvSpPr>
        <p:spPr bwMode="auto">
          <a:xfrm>
            <a:off x="1447800" y="4648200"/>
            <a:ext cx="1600200" cy="838200"/>
          </a:xfrm>
          <a:prstGeom prst="wedgeEllipseCallout">
            <a:avLst>
              <a:gd name="adj1" fmla="val 29167"/>
              <a:gd name="adj2" fmla="val 67801"/>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5" name="TextBox 34">
            <a:extLst>
              <a:ext uri="{FF2B5EF4-FFF2-40B4-BE49-F238E27FC236}">
                <a16:creationId xmlns:a16="http://schemas.microsoft.com/office/drawing/2014/main" id="{B4E7AB39-CFDB-1E4E-AC1A-046A2EC6F060}"/>
              </a:ext>
            </a:extLst>
          </p:cNvPr>
          <p:cNvSpPr txBox="1">
            <a:spLocks noChangeArrowheads="1"/>
          </p:cNvSpPr>
          <p:nvPr/>
        </p:nvSpPr>
        <p:spPr bwMode="auto">
          <a:xfrm>
            <a:off x="574431" y="1527296"/>
            <a:ext cx="110431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 the individual as the unit of stratum formation, all the individuals for whom no event is recorded (all strata in which no event occurs) drop out of the analysis. </a:t>
            </a:r>
          </a:p>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Enormous implications for data gathering and cost.</a:t>
            </a:r>
          </a:p>
        </p:txBody>
      </p:sp>
      <p:sp>
        <p:nvSpPr>
          <p:cNvPr id="36" name="Rectangle 2">
            <a:extLst>
              <a:ext uri="{FF2B5EF4-FFF2-40B4-BE49-F238E27FC236}">
                <a16:creationId xmlns:a16="http://schemas.microsoft.com/office/drawing/2014/main" id="{997999B5-774B-BC4E-9E75-A59CC55DBBEF}"/>
              </a:ext>
            </a:extLst>
          </p:cNvPr>
          <p:cNvSpPr txBox="1">
            <a:spLocks noChangeArrowheads="1"/>
          </p:cNvSpPr>
          <p:nvPr/>
        </p:nvSpPr>
        <p:spPr>
          <a:xfrm>
            <a:off x="381000" y="585256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a:t>Final product: Matched sets of person-days</a:t>
            </a:r>
            <a:endParaRPr lang="en-US" altLang="en-US" sz="4000" dirty="0"/>
          </a:p>
        </p:txBody>
      </p:sp>
    </p:spTree>
    <p:extLst>
      <p:ext uri="{BB962C8B-B14F-4D97-AF65-F5344CB8AC3E}">
        <p14:creationId xmlns:p14="http://schemas.microsoft.com/office/powerpoint/2010/main" val="2721761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16</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87425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36586A0-0FC8-AF47-9FB0-1D29C00D2BEF}"/>
              </a:ext>
            </a:extLst>
          </p:cNvPr>
          <p:cNvSpPr>
            <a:spLocks noGrp="1" noChangeArrowheads="1"/>
          </p:cNvSpPr>
          <p:nvPr>
            <p:ph type="title"/>
          </p:nvPr>
        </p:nvSpPr>
        <p:spPr/>
        <p:txBody>
          <a:bodyPr/>
          <a:lstStyle/>
          <a:p>
            <a:pPr eaLnBrk="1" hangingPunct="1"/>
            <a:r>
              <a:rPr lang="en-US" altLang="en-US"/>
              <a:t>Case-Crossover Approach</a:t>
            </a:r>
          </a:p>
        </p:txBody>
      </p:sp>
      <p:sp>
        <p:nvSpPr>
          <p:cNvPr id="48131" name="Content Placeholder 2">
            <a:extLst>
              <a:ext uri="{FF2B5EF4-FFF2-40B4-BE49-F238E27FC236}">
                <a16:creationId xmlns:a16="http://schemas.microsoft.com/office/drawing/2014/main" id="{4AAB3062-45DF-A344-A19A-CA06E8901997}"/>
              </a:ext>
            </a:extLst>
          </p:cNvPr>
          <p:cNvSpPr>
            <a:spLocks noGrp="1" noChangeArrowheads="1"/>
          </p:cNvSpPr>
          <p:nvPr>
            <p:ph idx="1"/>
          </p:nvPr>
        </p:nvSpPr>
        <p:spPr>
          <a:xfrm>
            <a:off x="838199" y="2057400"/>
            <a:ext cx="10515599" cy="3886200"/>
          </a:xfrm>
        </p:spPr>
        <p:txBody>
          <a:bodyPr>
            <a:noAutofit/>
          </a:bodyPr>
          <a:lstStyle/>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Identify the “expected” exposure in the case window from:</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Occurrence of exposure during 1+ comparable times (</a:t>
            </a:r>
            <a:r>
              <a:rPr lang="en-US" altLang="en-US" sz="2200" b="1"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exposure during same period as when event occurred, usually in the past (previous day, week, etc.)</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Usual frequency of exposure over a long time</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proportion of time exposed in the last week or year</a:t>
            </a:r>
          </a:p>
          <a:p>
            <a:pPr lvl="2" eaLnBrk="1" hangingPunct="1">
              <a:spcBef>
                <a:spcPct val="0"/>
              </a:spcBef>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Summarize Observed to Expected ratio across all cases. Use Mantel </a:t>
            </a:r>
            <a:r>
              <a:rPr lang="en-US" altLang="en-US" sz="220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OR to estimate rate ratio for exposure-disease relation during the </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r>
              <a:rPr lang="en-US" altLang="ja-JP" sz="2200" dirty="0">
                <a:latin typeface="Helvetica Neue" panose="02000503000000020004" pitchFamily="2" charset="0"/>
                <a:ea typeface="Helvetica Neue" panose="02000503000000020004" pitchFamily="2" charset="0"/>
                <a:cs typeface="Helvetica Neue" panose="02000503000000020004" pitchFamily="2" charset="0"/>
              </a:rPr>
              <a:t>effect period</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spcAft>
                <a:spcPts val="600"/>
              </a:spcAft>
              <a:buFontTx/>
              <a:buNone/>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a:t>
            </a:r>
          </a:p>
          <a:p>
            <a:pPr eaLnBrk="1" hangingPunct="1">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8132" name="Slide Number Placeholder 3">
            <a:extLst>
              <a:ext uri="{FF2B5EF4-FFF2-40B4-BE49-F238E27FC236}">
                <a16:creationId xmlns:a16="http://schemas.microsoft.com/office/drawing/2014/main" id="{2A116652-BC43-DB43-9D82-D204E9CC6099}"/>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89A26D12-1619-1F4F-AD97-7D3ADB55050C}" type="slidenum">
              <a:rPr lang="en-US" altLang="en-US" sz="1200" b="0">
                <a:latin typeface="Verdana" panose="020B0604030504040204" pitchFamily="34" charset="0"/>
                <a:ea typeface="MS PGothic" panose="020B0600070205080204" pitchFamily="34" charset="-128"/>
              </a:rPr>
              <a:pPr algn="l">
                <a:spcBef>
                  <a:spcPct val="0"/>
                </a:spcBef>
                <a:buFontTx/>
                <a:buNone/>
              </a:pPr>
              <a:t>17</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10859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7A9331B4-E5C2-AD44-A173-80693C6B914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45956C-9B41-EE4F-9FBA-2FD69DE5AF85}" type="slidenum">
              <a:rPr lang="en-US" altLang="en-US" sz="1400" b="0">
                <a:latin typeface="Times New Roman" panose="02020603050405020304" pitchFamily="18" charset="0"/>
              </a:rPr>
              <a:pPr>
                <a:spcBef>
                  <a:spcPct val="0"/>
                </a:spcBef>
                <a:buFontTx/>
                <a:buNone/>
              </a:pPr>
              <a:t>18</a:t>
            </a:fld>
            <a:endParaRPr lang="en-US" altLang="en-US" sz="1400" b="0">
              <a:latin typeface="Times New Roman" panose="02020603050405020304" pitchFamily="18" charset="0"/>
            </a:endParaRPr>
          </a:p>
        </p:txBody>
      </p:sp>
      <p:sp>
        <p:nvSpPr>
          <p:cNvPr id="51203" name="Rectangle 2">
            <a:extLst>
              <a:ext uri="{FF2B5EF4-FFF2-40B4-BE49-F238E27FC236}">
                <a16:creationId xmlns:a16="http://schemas.microsoft.com/office/drawing/2014/main" id="{D5CD1E93-9268-B64B-9BCA-1AB6B914D3A6}"/>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1204" name="Freeform 3">
            <a:extLst>
              <a:ext uri="{FF2B5EF4-FFF2-40B4-BE49-F238E27FC236}">
                <a16:creationId xmlns:a16="http://schemas.microsoft.com/office/drawing/2014/main" id="{810FF9BC-6097-A04D-8736-3CADE67018FE}"/>
              </a:ext>
            </a:extLst>
          </p:cNvPr>
          <p:cNvSpPr>
            <a:spLocks/>
          </p:cNvSpPr>
          <p:nvPr/>
        </p:nvSpPr>
        <p:spPr bwMode="auto">
          <a:xfrm>
            <a:off x="4137026" y="3040063"/>
            <a:ext cx="5853113" cy="2005012"/>
          </a:xfrm>
          <a:custGeom>
            <a:avLst/>
            <a:gdLst>
              <a:gd name="T0" fmla="*/ 2147483646 w 3687"/>
              <a:gd name="T1" fmla="*/ 2147483646 h 1263"/>
              <a:gd name="T2" fmla="*/ 2147483646 w 3687"/>
              <a:gd name="T3" fmla="*/ 2147483646 h 1263"/>
              <a:gd name="T4" fmla="*/ 2147483646 w 3687"/>
              <a:gd name="T5" fmla="*/ 2147483646 h 1263"/>
              <a:gd name="T6" fmla="*/ 2147483646 w 3687"/>
              <a:gd name="T7" fmla="*/ 2147483646 h 1263"/>
              <a:gd name="T8" fmla="*/ 2147483646 w 3687"/>
              <a:gd name="T9" fmla="*/ 2147483646 h 1263"/>
              <a:gd name="T10" fmla="*/ 2147483646 w 3687"/>
              <a:gd name="T11" fmla="*/ 2147483646 h 1263"/>
              <a:gd name="T12" fmla="*/ 2147483646 w 3687"/>
              <a:gd name="T13" fmla="*/ 2147483646 h 1263"/>
              <a:gd name="T14" fmla="*/ 2147483646 w 3687"/>
              <a:gd name="T15" fmla="*/ 2147483646 h 1263"/>
              <a:gd name="T16" fmla="*/ 2147483646 w 3687"/>
              <a:gd name="T17" fmla="*/ 2147483646 h 1263"/>
              <a:gd name="T18" fmla="*/ 2147483646 w 3687"/>
              <a:gd name="T19" fmla="*/ 2147483646 h 1263"/>
              <a:gd name="T20" fmla="*/ 2147483646 w 3687"/>
              <a:gd name="T21" fmla="*/ 2147483646 h 1263"/>
              <a:gd name="T22" fmla="*/ 2147483646 w 3687"/>
              <a:gd name="T23" fmla="*/ 2147483646 h 1263"/>
              <a:gd name="T24" fmla="*/ 2147483646 w 3687"/>
              <a:gd name="T25" fmla="*/ 2147483646 h 1263"/>
              <a:gd name="T26" fmla="*/ 2147483646 w 3687"/>
              <a:gd name="T27" fmla="*/ 2147483646 h 1263"/>
              <a:gd name="T28" fmla="*/ 2147483646 w 3687"/>
              <a:gd name="T29" fmla="*/ 2147483646 h 1263"/>
              <a:gd name="T30" fmla="*/ 2147483646 w 3687"/>
              <a:gd name="T31" fmla="*/ 2147483646 h 1263"/>
              <a:gd name="T32" fmla="*/ 2147483646 w 3687"/>
              <a:gd name="T33" fmla="*/ 2147483646 h 1263"/>
              <a:gd name="T34" fmla="*/ 2147483646 w 3687"/>
              <a:gd name="T35" fmla="*/ 2147483646 h 1263"/>
              <a:gd name="T36" fmla="*/ 2147483646 w 3687"/>
              <a:gd name="T37" fmla="*/ 2147483646 h 1263"/>
              <a:gd name="T38" fmla="*/ 2147483646 w 3687"/>
              <a:gd name="T39" fmla="*/ 2147483646 h 1263"/>
              <a:gd name="T40" fmla="*/ 2147483646 w 3687"/>
              <a:gd name="T41" fmla="*/ 2147483646 h 1263"/>
              <a:gd name="T42" fmla="*/ 2147483646 w 3687"/>
              <a:gd name="T43" fmla="*/ 2147483646 h 1263"/>
              <a:gd name="T44" fmla="*/ 2147483646 w 3687"/>
              <a:gd name="T45" fmla="*/ 2147483646 h 1263"/>
              <a:gd name="T46" fmla="*/ 2147483646 w 3687"/>
              <a:gd name="T47" fmla="*/ 2147483646 h 1263"/>
              <a:gd name="T48" fmla="*/ 2147483646 w 3687"/>
              <a:gd name="T49" fmla="*/ 2147483646 h 1263"/>
              <a:gd name="T50" fmla="*/ 2147483646 w 3687"/>
              <a:gd name="T51" fmla="*/ 2147483646 h 1263"/>
              <a:gd name="T52" fmla="*/ 2147483646 w 3687"/>
              <a:gd name="T53" fmla="*/ 2147483646 h 1263"/>
              <a:gd name="T54" fmla="*/ 2147483646 w 3687"/>
              <a:gd name="T55" fmla="*/ 2147483646 h 1263"/>
              <a:gd name="T56" fmla="*/ 2147483646 w 3687"/>
              <a:gd name="T57" fmla="*/ 2147483646 h 1263"/>
              <a:gd name="T58" fmla="*/ 2147483646 w 3687"/>
              <a:gd name="T59" fmla="*/ 2147483646 h 1263"/>
              <a:gd name="T60" fmla="*/ 2147483646 w 3687"/>
              <a:gd name="T61" fmla="*/ 2147483646 h 1263"/>
              <a:gd name="T62" fmla="*/ 2147483646 w 3687"/>
              <a:gd name="T63" fmla="*/ 2147483646 h 1263"/>
              <a:gd name="T64" fmla="*/ 2147483646 w 3687"/>
              <a:gd name="T65" fmla="*/ 2147483646 h 1263"/>
              <a:gd name="T66" fmla="*/ 2147483646 w 3687"/>
              <a:gd name="T67" fmla="*/ 2147483646 h 1263"/>
              <a:gd name="T68" fmla="*/ 2147483646 w 3687"/>
              <a:gd name="T69" fmla="*/ 2147483646 h 1263"/>
              <a:gd name="T70" fmla="*/ 2147483646 w 3687"/>
              <a:gd name="T71" fmla="*/ 2147483646 h 1263"/>
              <a:gd name="T72" fmla="*/ 2147483646 w 3687"/>
              <a:gd name="T73" fmla="*/ 2147483646 h 1263"/>
              <a:gd name="T74" fmla="*/ 2147483646 w 3687"/>
              <a:gd name="T75" fmla="*/ 2147483646 h 1263"/>
              <a:gd name="T76" fmla="*/ 2147483646 w 3687"/>
              <a:gd name="T77" fmla="*/ 2147483646 h 1263"/>
              <a:gd name="T78" fmla="*/ 2147483646 w 3687"/>
              <a:gd name="T79" fmla="*/ 2147483646 h 1263"/>
              <a:gd name="T80" fmla="*/ 2147483646 w 3687"/>
              <a:gd name="T81" fmla="*/ 2147483646 h 1263"/>
              <a:gd name="T82" fmla="*/ 2147483646 w 3687"/>
              <a:gd name="T83" fmla="*/ 0 h 1263"/>
              <a:gd name="T84" fmla="*/ 2147483646 w 3687"/>
              <a:gd name="T85" fmla="*/ 2147483646 h 1263"/>
              <a:gd name="T86" fmla="*/ 2147483646 w 3687"/>
              <a:gd name="T87" fmla="*/ 2147483646 h 1263"/>
              <a:gd name="T88" fmla="*/ 2147483646 w 3687"/>
              <a:gd name="T89" fmla="*/ 2147483646 h 1263"/>
              <a:gd name="T90" fmla="*/ 2147483646 w 3687"/>
              <a:gd name="T91" fmla="*/ 2147483646 h 1263"/>
              <a:gd name="T92" fmla="*/ 2147483646 w 3687"/>
              <a:gd name="T93" fmla="*/ 2147483646 h 1263"/>
              <a:gd name="T94" fmla="*/ 2147483646 w 3687"/>
              <a:gd name="T95" fmla="*/ 2147483646 h 1263"/>
              <a:gd name="T96" fmla="*/ 2147483646 w 3687"/>
              <a:gd name="T97" fmla="*/ 2147483646 h 1263"/>
              <a:gd name="T98" fmla="*/ 2147483646 w 3687"/>
              <a:gd name="T99" fmla="*/ 2147483646 h 1263"/>
              <a:gd name="T100" fmla="*/ 2147483646 w 3687"/>
              <a:gd name="T101" fmla="*/ 2147483646 h 1263"/>
              <a:gd name="T102" fmla="*/ 2147483646 w 3687"/>
              <a:gd name="T103" fmla="*/ 2147483646 h 1263"/>
              <a:gd name="T104" fmla="*/ 2147483646 w 3687"/>
              <a:gd name="T105" fmla="*/ 2147483646 h 1263"/>
              <a:gd name="T106" fmla="*/ 2147483646 w 3687"/>
              <a:gd name="T107" fmla="*/ 2147483646 h 1263"/>
              <a:gd name="T108" fmla="*/ 2147483646 w 3687"/>
              <a:gd name="T109" fmla="*/ 2147483646 h 126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687" h="1263">
                <a:moveTo>
                  <a:pt x="0" y="1229"/>
                </a:moveTo>
                <a:lnTo>
                  <a:pt x="15" y="1258"/>
                </a:lnTo>
                <a:lnTo>
                  <a:pt x="43" y="1248"/>
                </a:lnTo>
                <a:lnTo>
                  <a:pt x="29" y="1234"/>
                </a:lnTo>
                <a:lnTo>
                  <a:pt x="29" y="1253"/>
                </a:lnTo>
                <a:lnTo>
                  <a:pt x="67" y="1243"/>
                </a:lnTo>
                <a:lnTo>
                  <a:pt x="111" y="1239"/>
                </a:lnTo>
                <a:lnTo>
                  <a:pt x="159" y="1229"/>
                </a:lnTo>
                <a:lnTo>
                  <a:pt x="207" y="1215"/>
                </a:lnTo>
                <a:lnTo>
                  <a:pt x="216" y="1210"/>
                </a:lnTo>
                <a:lnTo>
                  <a:pt x="264" y="1186"/>
                </a:lnTo>
                <a:lnTo>
                  <a:pt x="308" y="1157"/>
                </a:lnTo>
                <a:lnTo>
                  <a:pt x="346" y="1119"/>
                </a:lnTo>
                <a:lnTo>
                  <a:pt x="370" y="1071"/>
                </a:lnTo>
                <a:lnTo>
                  <a:pt x="375" y="1056"/>
                </a:lnTo>
                <a:lnTo>
                  <a:pt x="399" y="994"/>
                </a:lnTo>
                <a:lnTo>
                  <a:pt x="423" y="922"/>
                </a:lnTo>
                <a:lnTo>
                  <a:pt x="442" y="840"/>
                </a:lnTo>
                <a:lnTo>
                  <a:pt x="456" y="763"/>
                </a:lnTo>
                <a:lnTo>
                  <a:pt x="476" y="682"/>
                </a:lnTo>
                <a:lnTo>
                  <a:pt x="495" y="615"/>
                </a:lnTo>
                <a:lnTo>
                  <a:pt x="509" y="557"/>
                </a:lnTo>
                <a:lnTo>
                  <a:pt x="528" y="500"/>
                </a:lnTo>
                <a:lnTo>
                  <a:pt x="548" y="456"/>
                </a:lnTo>
                <a:lnTo>
                  <a:pt x="576" y="375"/>
                </a:lnTo>
                <a:lnTo>
                  <a:pt x="562" y="375"/>
                </a:lnTo>
                <a:lnTo>
                  <a:pt x="572" y="384"/>
                </a:lnTo>
                <a:lnTo>
                  <a:pt x="591" y="346"/>
                </a:lnTo>
                <a:lnTo>
                  <a:pt x="610" y="312"/>
                </a:lnTo>
                <a:lnTo>
                  <a:pt x="639" y="279"/>
                </a:lnTo>
                <a:lnTo>
                  <a:pt x="672" y="250"/>
                </a:lnTo>
                <a:lnTo>
                  <a:pt x="711" y="216"/>
                </a:lnTo>
                <a:lnTo>
                  <a:pt x="759" y="183"/>
                </a:lnTo>
                <a:lnTo>
                  <a:pt x="812" y="154"/>
                </a:lnTo>
                <a:lnTo>
                  <a:pt x="864" y="125"/>
                </a:lnTo>
                <a:lnTo>
                  <a:pt x="980" y="82"/>
                </a:lnTo>
                <a:lnTo>
                  <a:pt x="965" y="68"/>
                </a:lnTo>
                <a:lnTo>
                  <a:pt x="965" y="87"/>
                </a:lnTo>
                <a:lnTo>
                  <a:pt x="1018" y="68"/>
                </a:lnTo>
                <a:lnTo>
                  <a:pt x="1066" y="48"/>
                </a:lnTo>
                <a:lnTo>
                  <a:pt x="1100" y="39"/>
                </a:lnTo>
                <a:lnTo>
                  <a:pt x="1138" y="34"/>
                </a:lnTo>
                <a:lnTo>
                  <a:pt x="1200" y="34"/>
                </a:lnTo>
                <a:lnTo>
                  <a:pt x="1263" y="48"/>
                </a:lnTo>
                <a:lnTo>
                  <a:pt x="1325" y="63"/>
                </a:lnTo>
                <a:lnTo>
                  <a:pt x="1330" y="63"/>
                </a:lnTo>
                <a:lnTo>
                  <a:pt x="1412" y="92"/>
                </a:lnTo>
                <a:lnTo>
                  <a:pt x="1493" y="125"/>
                </a:lnTo>
                <a:lnTo>
                  <a:pt x="1493" y="106"/>
                </a:lnTo>
                <a:lnTo>
                  <a:pt x="1484" y="120"/>
                </a:lnTo>
                <a:lnTo>
                  <a:pt x="1565" y="159"/>
                </a:lnTo>
                <a:lnTo>
                  <a:pt x="1642" y="207"/>
                </a:lnTo>
                <a:lnTo>
                  <a:pt x="1704" y="255"/>
                </a:lnTo>
                <a:lnTo>
                  <a:pt x="1762" y="312"/>
                </a:lnTo>
                <a:lnTo>
                  <a:pt x="1815" y="380"/>
                </a:lnTo>
                <a:lnTo>
                  <a:pt x="1877" y="447"/>
                </a:lnTo>
                <a:lnTo>
                  <a:pt x="1940" y="514"/>
                </a:lnTo>
                <a:lnTo>
                  <a:pt x="2007" y="586"/>
                </a:lnTo>
                <a:lnTo>
                  <a:pt x="2074" y="663"/>
                </a:lnTo>
                <a:lnTo>
                  <a:pt x="2151" y="735"/>
                </a:lnTo>
                <a:lnTo>
                  <a:pt x="2304" y="855"/>
                </a:lnTo>
                <a:lnTo>
                  <a:pt x="2477" y="970"/>
                </a:lnTo>
                <a:lnTo>
                  <a:pt x="2564" y="1023"/>
                </a:lnTo>
                <a:lnTo>
                  <a:pt x="2660" y="1075"/>
                </a:lnTo>
                <a:lnTo>
                  <a:pt x="2756" y="1123"/>
                </a:lnTo>
                <a:lnTo>
                  <a:pt x="2770" y="1128"/>
                </a:lnTo>
                <a:lnTo>
                  <a:pt x="2852" y="1162"/>
                </a:lnTo>
                <a:lnTo>
                  <a:pt x="2895" y="1176"/>
                </a:lnTo>
                <a:lnTo>
                  <a:pt x="2924" y="1186"/>
                </a:lnTo>
                <a:lnTo>
                  <a:pt x="2981" y="1200"/>
                </a:lnTo>
                <a:lnTo>
                  <a:pt x="3010" y="1200"/>
                </a:lnTo>
                <a:lnTo>
                  <a:pt x="3044" y="1205"/>
                </a:lnTo>
                <a:lnTo>
                  <a:pt x="3082" y="1210"/>
                </a:lnTo>
                <a:lnTo>
                  <a:pt x="3130" y="1215"/>
                </a:lnTo>
                <a:lnTo>
                  <a:pt x="3188" y="1219"/>
                </a:lnTo>
                <a:lnTo>
                  <a:pt x="3260" y="1229"/>
                </a:lnTo>
                <a:lnTo>
                  <a:pt x="3332" y="1234"/>
                </a:lnTo>
                <a:lnTo>
                  <a:pt x="3413" y="1243"/>
                </a:lnTo>
                <a:lnTo>
                  <a:pt x="3490" y="1248"/>
                </a:lnTo>
                <a:lnTo>
                  <a:pt x="3567" y="1258"/>
                </a:lnTo>
                <a:lnTo>
                  <a:pt x="3629" y="1258"/>
                </a:lnTo>
                <a:lnTo>
                  <a:pt x="3687" y="1263"/>
                </a:lnTo>
                <a:lnTo>
                  <a:pt x="3687" y="1229"/>
                </a:lnTo>
                <a:lnTo>
                  <a:pt x="3629" y="1224"/>
                </a:lnTo>
                <a:lnTo>
                  <a:pt x="3567" y="1224"/>
                </a:lnTo>
                <a:lnTo>
                  <a:pt x="3490" y="1215"/>
                </a:lnTo>
                <a:lnTo>
                  <a:pt x="3413" y="1210"/>
                </a:lnTo>
                <a:lnTo>
                  <a:pt x="3332" y="1200"/>
                </a:lnTo>
                <a:lnTo>
                  <a:pt x="3260" y="1195"/>
                </a:lnTo>
                <a:lnTo>
                  <a:pt x="3188" y="1186"/>
                </a:lnTo>
                <a:lnTo>
                  <a:pt x="3135" y="1181"/>
                </a:lnTo>
                <a:lnTo>
                  <a:pt x="3082" y="1176"/>
                </a:lnTo>
                <a:lnTo>
                  <a:pt x="3044" y="1171"/>
                </a:lnTo>
                <a:lnTo>
                  <a:pt x="3010" y="1167"/>
                </a:lnTo>
                <a:lnTo>
                  <a:pt x="2981" y="1167"/>
                </a:lnTo>
                <a:lnTo>
                  <a:pt x="2924" y="1152"/>
                </a:lnTo>
                <a:lnTo>
                  <a:pt x="2895" y="1143"/>
                </a:lnTo>
                <a:lnTo>
                  <a:pt x="2861" y="1133"/>
                </a:lnTo>
                <a:lnTo>
                  <a:pt x="2770" y="1095"/>
                </a:lnTo>
                <a:lnTo>
                  <a:pt x="2770" y="1114"/>
                </a:lnTo>
                <a:lnTo>
                  <a:pt x="2780" y="1099"/>
                </a:lnTo>
                <a:lnTo>
                  <a:pt x="2684" y="1051"/>
                </a:lnTo>
                <a:lnTo>
                  <a:pt x="2588" y="999"/>
                </a:lnTo>
                <a:lnTo>
                  <a:pt x="2496" y="946"/>
                </a:lnTo>
                <a:lnTo>
                  <a:pt x="2328" y="831"/>
                </a:lnTo>
                <a:lnTo>
                  <a:pt x="2170" y="711"/>
                </a:lnTo>
                <a:lnTo>
                  <a:pt x="2160" y="720"/>
                </a:lnTo>
                <a:lnTo>
                  <a:pt x="2175" y="711"/>
                </a:lnTo>
                <a:lnTo>
                  <a:pt x="2098" y="639"/>
                </a:lnTo>
                <a:lnTo>
                  <a:pt x="2031" y="562"/>
                </a:lnTo>
                <a:lnTo>
                  <a:pt x="1964" y="490"/>
                </a:lnTo>
                <a:lnTo>
                  <a:pt x="1901" y="423"/>
                </a:lnTo>
                <a:lnTo>
                  <a:pt x="1839" y="356"/>
                </a:lnTo>
                <a:lnTo>
                  <a:pt x="1786" y="288"/>
                </a:lnTo>
                <a:lnTo>
                  <a:pt x="1728" y="231"/>
                </a:lnTo>
                <a:lnTo>
                  <a:pt x="1661" y="183"/>
                </a:lnTo>
                <a:lnTo>
                  <a:pt x="1589" y="135"/>
                </a:lnTo>
                <a:lnTo>
                  <a:pt x="1508" y="96"/>
                </a:lnTo>
                <a:lnTo>
                  <a:pt x="1493" y="92"/>
                </a:lnTo>
                <a:lnTo>
                  <a:pt x="1412" y="58"/>
                </a:lnTo>
                <a:lnTo>
                  <a:pt x="1335" y="34"/>
                </a:lnTo>
                <a:lnTo>
                  <a:pt x="1330" y="48"/>
                </a:lnTo>
                <a:lnTo>
                  <a:pt x="1335" y="34"/>
                </a:lnTo>
                <a:lnTo>
                  <a:pt x="1263" y="15"/>
                </a:lnTo>
                <a:lnTo>
                  <a:pt x="1200" y="0"/>
                </a:lnTo>
                <a:lnTo>
                  <a:pt x="1138" y="0"/>
                </a:lnTo>
                <a:lnTo>
                  <a:pt x="1100" y="5"/>
                </a:lnTo>
                <a:lnTo>
                  <a:pt x="1056" y="20"/>
                </a:lnTo>
                <a:lnTo>
                  <a:pt x="1018" y="34"/>
                </a:lnTo>
                <a:lnTo>
                  <a:pt x="965" y="53"/>
                </a:lnTo>
                <a:lnTo>
                  <a:pt x="956" y="58"/>
                </a:lnTo>
                <a:lnTo>
                  <a:pt x="840" y="101"/>
                </a:lnTo>
                <a:lnTo>
                  <a:pt x="788" y="130"/>
                </a:lnTo>
                <a:lnTo>
                  <a:pt x="735" y="159"/>
                </a:lnTo>
                <a:lnTo>
                  <a:pt x="687" y="192"/>
                </a:lnTo>
                <a:lnTo>
                  <a:pt x="648" y="226"/>
                </a:lnTo>
                <a:lnTo>
                  <a:pt x="615" y="255"/>
                </a:lnTo>
                <a:lnTo>
                  <a:pt x="586" y="288"/>
                </a:lnTo>
                <a:lnTo>
                  <a:pt x="567" y="322"/>
                </a:lnTo>
                <a:lnTo>
                  <a:pt x="548" y="360"/>
                </a:lnTo>
                <a:lnTo>
                  <a:pt x="543" y="375"/>
                </a:lnTo>
                <a:lnTo>
                  <a:pt x="514" y="456"/>
                </a:lnTo>
                <a:lnTo>
                  <a:pt x="495" y="500"/>
                </a:lnTo>
                <a:lnTo>
                  <a:pt x="480" y="548"/>
                </a:lnTo>
                <a:lnTo>
                  <a:pt x="461" y="615"/>
                </a:lnTo>
                <a:lnTo>
                  <a:pt x="442" y="682"/>
                </a:lnTo>
                <a:lnTo>
                  <a:pt x="423" y="763"/>
                </a:lnTo>
                <a:lnTo>
                  <a:pt x="408" y="840"/>
                </a:lnTo>
                <a:lnTo>
                  <a:pt x="389" y="922"/>
                </a:lnTo>
                <a:lnTo>
                  <a:pt x="365" y="994"/>
                </a:lnTo>
                <a:lnTo>
                  <a:pt x="341" y="1056"/>
                </a:lnTo>
                <a:lnTo>
                  <a:pt x="360" y="1056"/>
                </a:lnTo>
                <a:lnTo>
                  <a:pt x="346" y="1047"/>
                </a:lnTo>
                <a:lnTo>
                  <a:pt x="322" y="1099"/>
                </a:lnTo>
                <a:lnTo>
                  <a:pt x="284" y="1133"/>
                </a:lnTo>
                <a:lnTo>
                  <a:pt x="240" y="1162"/>
                </a:lnTo>
                <a:lnTo>
                  <a:pt x="192" y="1186"/>
                </a:lnTo>
                <a:lnTo>
                  <a:pt x="207" y="1195"/>
                </a:lnTo>
                <a:lnTo>
                  <a:pt x="207" y="1181"/>
                </a:lnTo>
                <a:lnTo>
                  <a:pt x="159" y="1195"/>
                </a:lnTo>
                <a:lnTo>
                  <a:pt x="111" y="1205"/>
                </a:lnTo>
                <a:lnTo>
                  <a:pt x="67" y="1210"/>
                </a:lnTo>
                <a:lnTo>
                  <a:pt x="29" y="1219"/>
                </a:lnTo>
                <a:lnTo>
                  <a:pt x="19" y="1224"/>
                </a:lnTo>
                <a:lnTo>
                  <a:pt x="0" y="12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05" name="Line 4">
            <a:extLst>
              <a:ext uri="{FF2B5EF4-FFF2-40B4-BE49-F238E27FC236}">
                <a16:creationId xmlns:a16="http://schemas.microsoft.com/office/drawing/2014/main" id="{771A0A39-13EA-7F41-8D35-E9D14813487A}"/>
              </a:ext>
            </a:extLst>
          </p:cNvPr>
          <p:cNvSpPr>
            <a:spLocks noChangeShapeType="1"/>
          </p:cNvSpPr>
          <p:nvPr/>
        </p:nvSpPr>
        <p:spPr bwMode="auto">
          <a:xfrm>
            <a:off x="2819401" y="5029200"/>
            <a:ext cx="21256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6" name="Rectangle 5">
            <a:extLst>
              <a:ext uri="{FF2B5EF4-FFF2-40B4-BE49-F238E27FC236}">
                <a16:creationId xmlns:a16="http://schemas.microsoft.com/office/drawing/2014/main" id="{B6430CF8-CE6D-004D-B378-B9948913C786}"/>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07" name="Rectangle 6">
            <a:extLst>
              <a:ext uri="{FF2B5EF4-FFF2-40B4-BE49-F238E27FC236}">
                <a16:creationId xmlns:a16="http://schemas.microsoft.com/office/drawing/2014/main" id="{5B1763FA-97E5-9542-9477-ABCF430D8D55}"/>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08" name="Line 7">
            <a:extLst>
              <a:ext uri="{FF2B5EF4-FFF2-40B4-BE49-F238E27FC236}">
                <a16:creationId xmlns:a16="http://schemas.microsoft.com/office/drawing/2014/main" id="{A507A927-AFE2-2248-BAE2-E81B552B055F}"/>
              </a:ext>
            </a:extLst>
          </p:cNvPr>
          <p:cNvSpPr>
            <a:spLocks noChangeShapeType="1"/>
          </p:cNvSpPr>
          <p:nvPr/>
        </p:nvSpPr>
        <p:spPr bwMode="auto">
          <a:xfrm flipH="1" flipV="1">
            <a:off x="4953000" y="3429000"/>
            <a:ext cx="0" cy="16002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Rectangle 8">
            <a:extLst>
              <a:ext uri="{FF2B5EF4-FFF2-40B4-BE49-F238E27FC236}">
                <a16:creationId xmlns:a16="http://schemas.microsoft.com/office/drawing/2014/main" id="{06F23FAD-5ADD-3545-83AE-5CCB85A9C935}"/>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0" name="Rectangle 9">
            <a:extLst>
              <a:ext uri="{FF2B5EF4-FFF2-40B4-BE49-F238E27FC236}">
                <a16:creationId xmlns:a16="http://schemas.microsoft.com/office/drawing/2014/main" id="{54B00781-9FF3-414D-9423-20D9E1E0F4FB}"/>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1" name="Line 10">
            <a:extLst>
              <a:ext uri="{FF2B5EF4-FFF2-40B4-BE49-F238E27FC236}">
                <a16:creationId xmlns:a16="http://schemas.microsoft.com/office/drawing/2014/main" id="{CD5636CD-7DC9-9749-AB31-B0970FEC7448}"/>
              </a:ext>
            </a:extLst>
          </p:cNvPr>
          <p:cNvSpPr>
            <a:spLocks noChangeShapeType="1"/>
          </p:cNvSpPr>
          <p:nvPr/>
        </p:nvSpPr>
        <p:spPr bwMode="auto">
          <a:xfrm>
            <a:off x="4975225" y="3398839"/>
            <a:ext cx="2279650"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2" name="Rectangle 11">
            <a:extLst>
              <a:ext uri="{FF2B5EF4-FFF2-40B4-BE49-F238E27FC236}">
                <a16:creationId xmlns:a16="http://schemas.microsoft.com/office/drawing/2014/main" id="{560D5D45-C224-A548-AD1B-072DF95192AF}"/>
              </a:ext>
            </a:extLst>
          </p:cNvPr>
          <p:cNvSpPr>
            <a:spLocks noChangeArrowheads="1"/>
          </p:cNvSpPr>
          <p:nvPr/>
        </p:nvSpPr>
        <p:spPr bwMode="auto">
          <a:xfrm>
            <a:off x="4975225" y="2789238"/>
            <a:ext cx="2889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3" name="Rectangle 12">
            <a:extLst>
              <a:ext uri="{FF2B5EF4-FFF2-40B4-BE49-F238E27FC236}">
                <a16:creationId xmlns:a16="http://schemas.microsoft.com/office/drawing/2014/main" id="{3D8C8DEE-4370-8D44-863C-4EC76EF10DA5}"/>
              </a:ext>
            </a:extLst>
          </p:cNvPr>
          <p:cNvSpPr>
            <a:spLocks noChangeArrowheads="1"/>
          </p:cNvSpPr>
          <p:nvPr/>
        </p:nvSpPr>
        <p:spPr bwMode="auto">
          <a:xfrm>
            <a:off x="5102809" y="2843213"/>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4" name="Line 13">
            <a:extLst>
              <a:ext uri="{FF2B5EF4-FFF2-40B4-BE49-F238E27FC236}">
                <a16:creationId xmlns:a16="http://schemas.microsoft.com/office/drawing/2014/main" id="{0F62E52D-6E95-EA4E-BCDB-DB972C841465}"/>
              </a:ext>
            </a:extLst>
          </p:cNvPr>
          <p:cNvSpPr>
            <a:spLocks noChangeShapeType="1"/>
          </p:cNvSpPr>
          <p:nvPr/>
        </p:nvSpPr>
        <p:spPr bwMode="auto">
          <a:xfrm>
            <a:off x="7254875" y="3398838"/>
            <a:ext cx="1588" cy="9064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5" name="Line 14">
            <a:extLst>
              <a:ext uri="{FF2B5EF4-FFF2-40B4-BE49-F238E27FC236}">
                <a16:creationId xmlns:a16="http://schemas.microsoft.com/office/drawing/2014/main" id="{E2BA977D-8D7C-B444-9744-E23A00577AF6}"/>
              </a:ext>
            </a:extLst>
          </p:cNvPr>
          <p:cNvSpPr>
            <a:spLocks noChangeShapeType="1"/>
          </p:cNvSpPr>
          <p:nvPr/>
        </p:nvSpPr>
        <p:spPr bwMode="auto">
          <a:xfrm>
            <a:off x="7254876" y="4305300"/>
            <a:ext cx="12874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6" name="Line 15">
            <a:extLst>
              <a:ext uri="{FF2B5EF4-FFF2-40B4-BE49-F238E27FC236}">
                <a16:creationId xmlns:a16="http://schemas.microsoft.com/office/drawing/2014/main" id="{095A2043-2751-A943-B169-AA40F07FA29D}"/>
              </a:ext>
            </a:extLst>
          </p:cNvPr>
          <p:cNvSpPr>
            <a:spLocks noChangeShapeType="1"/>
          </p:cNvSpPr>
          <p:nvPr/>
        </p:nvSpPr>
        <p:spPr bwMode="auto">
          <a:xfrm>
            <a:off x="8542339" y="4305300"/>
            <a:ext cx="1587" cy="685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7" name="Line 16">
            <a:extLst>
              <a:ext uri="{FF2B5EF4-FFF2-40B4-BE49-F238E27FC236}">
                <a16:creationId xmlns:a16="http://schemas.microsoft.com/office/drawing/2014/main" id="{CF530566-37F3-E144-B91C-848DE421BB34}"/>
              </a:ext>
            </a:extLst>
          </p:cNvPr>
          <p:cNvSpPr>
            <a:spLocks noChangeShapeType="1"/>
          </p:cNvSpPr>
          <p:nvPr/>
        </p:nvSpPr>
        <p:spPr bwMode="auto">
          <a:xfrm>
            <a:off x="8542338" y="4991100"/>
            <a:ext cx="1295400"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1218" name="Group 17">
            <a:extLst>
              <a:ext uri="{FF2B5EF4-FFF2-40B4-BE49-F238E27FC236}">
                <a16:creationId xmlns:a16="http://schemas.microsoft.com/office/drawing/2014/main" id="{BC8D910D-D3E2-8B44-BA36-002AD22F282A}"/>
              </a:ext>
            </a:extLst>
          </p:cNvPr>
          <p:cNvGrpSpPr>
            <a:grpSpLocks/>
          </p:cNvGrpSpPr>
          <p:nvPr/>
        </p:nvGrpSpPr>
        <p:grpSpPr bwMode="auto">
          <a:xfrm>
            <a:off x="4114800" y="3886200"/>
            <a:ext cx="152400" cy="1066800"/>
            <a:chOff x="1665" y="2520"/>
            <a:chExt cx="63" cy="629"/>
          </a:xfrm>
        </p:grpSpPr>
        <p:sp>
          <p:nvSpPr>
            <p:cNvPr id="51235" name="Line 18">
              <a:extLst>
                <a:ext uri="{FF2B5EF4-FFF2-40B4-BE49-F238E27FC236}">
                  <a16:creationId xmlns:a16="http://schemas.microsoft.com/office/drawing/2014/main" id="{6755CD30-079B-484B-AFC7-B1A6A44DB345}"/>
                </a:ext>
              </a:extLst>
            </p:cNvPr>
            <p:cNvSpPr>
              <a:spLocks noChangeShapeType="1"/>
            </p:cNvSpPr>
            <p:nvPr/>
          </p:nvSpPr>
          <p:spPr bwMode="auto">
            <a:xfrm>
              <a:off x="1694" y="2520"/>
              <a:ext cx="1" cy="57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6" name="Freeform 19">
              <a:extLst>
                <a:ext uri="{FF2B5EF4-FFF2-40B4-BE49-F238E27FC236}">
                  <a16:creationId xmlns:a16="http://schemas.microsoft.com/office/drawing/2014/main" id="{3775E85A-A7C1-3440-910D-637D5D90960A}"/>
                </a:ext>
              </a:extLst>
            </p:cNvPr>
            <p:cNvSpPr>
              <a:spLocks/>
            </p:cNvSpPr>
            <p:nvPr/>
          </p:nvSpPr>
          <p:spPr bwMode="auto">
            <a:xfrm>
              <a:off x="1665" y="3082"/>
              <a:ext cx="63" cy="67"/>
            </a:xfrm>
            <a:custGeom>
              <a:avLst/>
              <a:gdLst>
                <a:gd name="T0" fmla="*/ 0 w 63"/>
                <a:gd name="T1" fmla="*/ 0 h 67"/>
                <a:gd name="T2" fmla="*/ 34 w 63"/>
                <a:gd name="T3" fmla="*/ 67 h 67"/>
                <a:gd name="T4" fmla="*/ 63 w 63"/>
                <a:gd name="T5" fmla="*/ 0 h 67"/>
                <a:gd name="T6" fmla="*/ 0 w 63"/>
                <a:gd name="T7" fmla="*/ 0 h 6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7">
                  <a:moveTo>
                    <a:pt x="0" y="0"/>
                  </a:moveTo>
                  <a:lnTo>
                    <a:pt x="34" y="67"/>
                  </a:lnTo>
                  <a:lnTo>
                    <a:pt x="63"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219" name="Group 20">
            <a:extLst>
              <a:ext uri="{FF2B5EF4-FFF2-40B4-BE49-F238E27FC236}">
                <a16:creationId xmlns:a16="http://schemas.microsoft.com/office/drawing/2014/main" id="{DF204A37-3901-2949-A3D5-C0DF21C2F884}"/>
              </a:ext>
            </a:extLst>
          </p:cNvPr>
          <p:cNvGrpSpPr>
            <a:grpSpLocks/>
          </p:cNvGrpSpPr>
          <p:nvPr/>
        </p:nvGrpSpPr>
        <p:grpSpPr bwMode="auto">
          <a:xfrm>
            <a:off x="4953001" y="4572001"/>
            <a:ext cx="3567113" cy="100013"/>
            <a:chOff x="2179" y="2875"/>
            <a:chExt cx="2247" cy="63"/>
          </a:xfrm>
        </p:grpSpPr>
        <p:sp>
          <p:nvSpPr>
            <p:cNvPr id="51232" name="Line 21">
              <a:extLst>
                <a:ext uri="{FF2B5EF4-FFF2-40B4-BE49-F238E27FC236}">
                  <a16:creationId xmlns:a16="http://schemas.microsoft.com/office/drawing/2014/main" id="{582A4C6B-3EF1-0440-9ACD-80C8667FBB0F}"/>
                </a:ext>
              </a:extLst>
            </p:cNvPr>
            <p:cNvSpPr>
              <a:spLocks noChangeShapeType="1"/>
            </p:cNvSpPr>
            <p:nvPr/>
          </p:nvSpPr>
          <p:spPr bwMode="auto">
            <a:xfrm>
              <a:off x="2227" y="2904"/>
              <a:ext cx="214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Freeform 22">
              <a:extLst>
                <a:ext uri="{FF2B5EF4-FFF2-40B4-BE49-F238E27FC236}">
                  <a16:creationId xmlns:a16="http://schemas.microsoft.com/office/drawing/2014/main" id="{3F730556-1E26-714B-863C-B1EFCD22FDFE}"/>
                </a:ext>
              </a:extLst>
            </p:cNvPr>
            <p:cNvSpPr>
              <a:spLocks/>
            </p:cNvSpPr>
            <p:nvPr/>
          </p:nvSpPr>
          <p:spPr bwMode="auto">
            <a:xfrm>
              <a:off x="2179" y="2875"/>
              <a:ext cx="63" cy="63"/>
            </a:xfrm>
            <a:custGeom>
              <a:avLst/>
              <a:gdLst>
                <a:gd name="T0" fmla="*/ 63 w 63"/>
                <a:gd name="T1" fmla="*/ 0 h 63"/>
                <a:gd name="T2" fmla="*/ 0 w 63"/>
                <a:gd name="T3" fmla="*/ 34 h 63"/>
                <a:gd name="T4" fmla="*/ 63 w 63"/>
                <a:gd name="T5" fmla="*/ 63 h 63"/>
                <a:gd name="T6" fmla="*/ 63 w 63"/>
                <a:gd name="T7" fmla="*/ 0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3">
                  <a:moveTo>
                    <a:pt x="63" y="0"/>
                  </a:moveTo>
                  <a:lnTo>
                    <a:pt x="0" y="34"/>
                  </a:lnTo>
                  <a:lnTo>
                    <a:pt x="63" y="63"/>
                  </a:lnTo>
                  <a:lnTo>
                    <a:pt x="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34" name="Freeform 23">
              <a:extLst>
                <a:ext uri="{FF2B5EF4-FFF2-40B4-BE49-F238E27FC236}">
                  <a16:creationId xmlns:a16="http://schemas.microsoft.com/office/drawing/2014/main" id="{03036C1C-438B-6145-B7A6-97D6F8024703}"/>
                </a:ext>
              </a:extLst>
            </p:cNvPr>
            <p:cNvSpPr>
              <a:spLocks/>
            </p:cNvSpPr>
            <p:nvPr/>
          </p:nvSpPr>
          <p:spPr bwMode="auto">
            <a:xfrm>
              <a:off x="4359" y="2875"/>
              <a:ext cx="67" cy="63"/>
            </a:xfrm>
            <a:custGeom>
              <a:avLst/>
              <a:gdLst>
                <a:gd name="T0" fmla="*/ 0 w 67"/>
                <a:gd name="T1" fmla="*/ 63 h 63"/>
                <a:gd name="T2" fmla="*/ 67 w 67"/>
                <a:gd name="T3" fmla="*/ 34 h 63"/>
                <a:gd name="T4" fmla="*/ 0 w 67"/>
                <a:gd name="T5" fmla="*/ 0 h 63"/>
                <a:gd name="T6" fmla="*/ 0 w 67"/>
                <a:gd name="T7" fmla="*/ 63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7" h="63">
                  <a:moveTo>
                    <a:pt x="0" y="63"/>
                  </a:moveTo>
                  <a:lnTo>
                    <a:pt x="67" y="34"/>
                  </a:lnTo>
                  <a:lnTo>
                    <a:pt x="0" y="0"/>
                  </a:lnTo>
                  <a:lnTo>
                    <a:pt x="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20" name="Text Box 24">
            <a:extLst>
              <a:ext uri="{FF2B5EF4-FFF2-40B4-BE49-F238E27FC236}">
                <a16:creationId xmlns:a16="http://schemas.microsoft.com/office/drawing/2014/main" id="{CC56A829-8B98-C54D-A920-AE564A2A6FCC}"/>
              </a:ext>
            </a:extLst>
          </p:cNvPr>
          <p:cNvSpPr txBox="1">
            <a:spLocks noChangeArrowheads="1"/>
          </p:cNvSpPr>
          <p:nvPr/>
        </p:nvSpPr>
        <p:spPr bwMode="auto">
          <a:xfrm>
            <a:off x="1828800" y="5105401"/>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a:t>Time</a:t>
            </a:r>
          </a:p>
        </p:txBody>
      </p:sp>
      <p:sp>
        <p:nvSpPr>
          <p:cNvPr id="51221" name="Line 25">
            <a:extLst>
              <a:ext uri="{FF2B5EF4-FFF2-40B4-BE49-F238E27FC236}">
                <a16:creationId xmlns:a16="http://schemas.microsoft.com/office/drawing/2014/main" id="{FEF2CF0D-F5A3-A34F-B8DE-6C64C4CB516A}"/>
              </a:ext>
            </a:extLst>
          </p:cNvPr>
          <p:cNvSpPr>
            <a:spLocks noChangeShapeType="1"/>
          </p:cNvSpPr>
          <p:nvPr/>
        </p:nvSpPr>
        <p:spPr bwMode="auto">
          <a:xfrm>
            <a:off x="2819400" y="2667000"/>
            <a:ext cx="0" cy="2362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2" name="Text Box 26">
            <a:extLst>
              <a:ext uri="{FF2B5EF4-FFF2-40B4-BE49-F238E27FC236}">
                <a16:creationId xmlns:a16="http://schemas.microsoft.com/office/drawing/2014/main" id="{26491D13-B7BE-B041-BC6C-8811C90FF44D}"/>
              </a:ext>
            </a:extLst>
          </p:cNvPr>
          <p:cNvSpPr txBox="1">
            <a:spLocks noChangeArrowheads="1"/>
          </p:cNvSpPr>
          <p:nvPr/>
        </p:nvSpPr>
        <p:spPr bwMode="auto">
          <a:xfrm>
            <a:off x="1139382" y="3124201"/>
            <a:ext cx="15276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50000"/>
              </a:spcBef>
              <a:buNone/>
            </a:pPr>
            <a:r>
              <a:rPr lang="en-US" altLang="en-US" sz="2000" dirty="0"/>
              <a:t>Risk of acute onset disease </a:t>
            </a:r>
            <a:r>
              <a:rPr lang="en-US" altLang="en-US" sz="2000" dirty="0">
                <a:solidFill>
                  <a:srgbClr val="0066FF"/>
                </a:solidFill>
              </a:rPr>
              <a:t>(MI)</a:t>
            </a:r>
            <a:endParaRPr lang="en-US" altLang="en-US" sz="2000" dirty="0">
              <a:solidFill>
                <a:srgbClr val="00B0F0"/>
              </a:solidFill>
            </a:endParaRPr>
          </a:p>
        </p:txBody>
      </p:sp>
      <p:sp>
        <p:nvSpPr>
          <p:cNvPr id="51224" name="Line 28">
            <a:extLst>
              <a:ext uri="{FF2B5EF4-FFF2-40B4-BE49-F238E27FC236}">
                <a16:creationId xmlns:a16="http://schemas.microsoft.com/office/drawing/2014/main" id="{1E095386-C2CB-184B-8B9C-0F1147DD361D}"/>
              </a:ext>
            </a:extLst>
          </p:cNvPr>
          <p:cNvSpPr>
            <a:spLocks noChangeShapeType="1"/>
          </p:cNvSpPr>
          <p:nvPr/>
        </p:nvSpPr>
        <p:spPr bwMode="auto">
          <a:xfrm>
            <a:off x="4191000" y="5334000"/>
            <a:ext cx="7620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5" name="Line 29">
            <a:extLst>
              <a:ext uri="{FF2B5EF4-FFF2-40B4-BE49-F238E27FC236}">
                <a16:creationId xmlns:a16="http://schemas.microsoft.com/office/drawing/2014/main" id="{29C2F8F2-96A4-7E4F-9239-F2D02FA21789}"/>
              </a:ext>
            </a:extLst>
          </p:cNvPr>
          <p:cNvSpPr>
            <a:spLocks noChangeShapeType="1"/>
          </p:cNvSpPr>
          <p:nvPr/>
        </p:nvSpPr>
        <p:spPr bwMode="auto">
          <a:xfrm>
            <a:off x="5029200" y="5334000"/>
            <a:ext cx="2209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6" name="Line 30">
            <a:extLst>
              <a:ext uri="{FF2B5EF4-FFF2-40B4-BE49-F238E27FC236}">
                <a16:creationId xmlns:a16="http://schemas.microsoft.com/office/drawing/2014/main" id="{BBB3A60B-6C3F-6C41-92EE-26C7541D0816}"/>
              </a:ext>
            </a:extLst>
          </p:cNvPr>
          <p:cNvSpPr>
            <a:spLocks noChangeShapeType="1"/>
          </p:cNvSpPr>
          <p:nvPr/>
        </p:nvSpPr>
        <p:spPr bwMode="auto">
          <a:xfrm>
            <a:off x="7315200" y="5334000"/>
            <a:ext cx="12954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7" name="Text Box 31">
            <a:extLst>
              <a:ext uri="{FF2B5EF4-FFF2-40B4-BE49-F238E27FC236}">
                <a16:creationId xmlns:a16="http://schemas.microsoft.com/office/drawing/2014/main" id="{F972F76D-8CE8-1E42-99DF-EB83F9EA3349}"/>
              </a:ext>
            </a:extLst>
          </p:cNvPr>
          <p:cNvSpPr txBox="1">
            <a:spLocks noChangeArrowheads="1"/>
          </p:cNvSpPr>
          <p:nvPr/>
        </p:nvSpPr>
        <p:spPr bwMode="auto">
          <a:xfrm>
            <a:off x="3810000" y="571500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Induction</a:t>
            </a:r>
          </a:p>
        </p:txBody>
      </p:sp>
      <p:sp>
        <p:nvSpPr>
          <p:cNvPr id="51228" name="Text Box 32">
            <a:extLst>
              <a:ext uri="{FF2B5EF4-FFF2-40B4-BE49-F238E27FC236}">
                <a16:creationId xmlns:a16="http://schemas.microsoft.com/office/drawing/2014/main" id="{41B1D7AB-E3A3-7246-B642-21DD5314DB15}"/>
              </a:ext>
            </a:extLst>
          </p:cNvPr>
          <p:cNvSpPr txBox="1">
            <a:spLocks noChangeArrowheads="1"/>
          </p:cNvSpPr>
          <p:nvPr/>
        </p:nvSpPr>
        <p:spPr bwMode="auto">
          <a:xfrm>
            <a:off x="5486400" y="5791201"/>
            <a:ext cx="1524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dirty="0"/>
              <a:t>Effect</a:t>
            </a:r>
          </a:p>
          <a:p>
            <a:pPr algn="ctr">
              <a:spcBef>
                <a:spcPct val="50000"/>
              </a:spcBef>
              <a:buNone/>
            </a:pPr>
            <a:r>
              <a:rPr lang="en-US" altLang="en-US" sz="1800" dirty="0">
                <a:solidFill>
                  <a:srgbClr val="0066FF"/>
                </a:solidFill>
              </a:rPr>
              <a:t>(Transient)</a:t>
            </a:r>
            <a:endParaRPr lang="en-US" altLang="en-US" sz="1800" dirty="0"/>
          </a:p>
        </p:txBody>
      </p:sp>
      <p:sp>
        <p:nvSpPr>
          <p:cNvPr id="51229" name="Text Box 33">
            <a:extLst>
              <a:ext uri="{FF2B5EF4-FFF2-40B4-BE49-F238E27FC236}">
                <a16:creationId xmlns:a16="http://schemas.microsoft.com/office/drawing/2014/main" id="{CCAE164C-055B-F74D-AC64-854F75D86DC0}"/>
              </a:ext>
            </a:extLst>
          </p:cNvPr>
          <p:cNvSpPr txBox="1">
            <a:spLocks noChangeArrowheads="1"/>
          </p:cNvSpPr>
          <p:nvPr/>
        </p:nvSpPr>
        <p:spPr bwMode="auto">
          <a:xfrm>
            <a:off x="7391400" y="5715001"/>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Carry-over</a:t>
            </a:r>
          </a:p>
        </p:txBody>
      </p:sp>
      <p:sp>
        <p:nvSpPr>
          <p:cNvPr id="51230" name="Line 34">
            <a:extLst>
              <a:ext uri="{FF2B5EF4-FFF2-40B4-BE49-F238E27FC236}">
                <a16:creationId xmlns:a16="http://schemas.microsoft.com/office/drawing/2014/main" id="{448AE256-F58F-DA42-8C4B-A4676ACB1625}"/>
              </a:ext>
            </a:extLst>
          </p:cNvPr>
          <p:cNvSpPr>
            <a:spLocks noChangeShapeType="1"/>
          </p:cNvSpPr>
          <p:nvPr/>
        </p:nvSpPr>
        <p:spPr bwMode="auto">
          <a:xfrm>
            <a:off x="3429000" y="5334000"/>
            <a:ext cx="304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Box 5">
            <a:extLst>
              <a:ext uri="{FF2B5EF4-FFF2-40B4-BE49-F238E27FC236}">
                <a16:creationId xmlns:a16="http://schemas.microsoft.com/office/drawing/2014/main" id="{DE4056BC-9692-40E7-BB0A-D6A68ED321D5}"/>
              </a:ext>
            </a:extLst>
          </p:cNvPr>
          <p:cNvSpPr txBox="1">
            <a:spLocks noChangeArrowheads="1"/>
          </p:cNvSpPr>
          <p:nvPr/>
        </p:nvSpPr>
        <p:spPr bwMode="auto">
          <a:xfrm>
            <a:off x="7315200" y="406954"/>
            <a:ext cx="4514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Maclure M. Am J Epidemiol 1991:133:144-53. </a:t>
            </a:r>
          </a:p>
        </p:txBody>
      </p:sp>
      <p:sp>
        <p:nvSpPr>
          <p:cNvPr id="37" name="Text Box 19">
            <a:extLst>
              <a:ext uri="{FF2B5EF4-FFF2-40B4-BE49-F238E27FC236}">
                <a16:creationId xmlns:a16="http://schemas.microsoft.com/office/drawing/2014/main" id="{CCB451D0-3A2F-134A-92C4-4366E2903562}"/>
              </a:ext>
            </a:extLst>
          </p:cNvPr>
          <p:cNvSpPr txBox="1">
            <a:spLocks noChangeArrowheads="1"/>
          </p:cNvSpPr>
          <p:nvPr/>
        </p:nvSpPr>
        <p:spPr bwMode="auto">
          <a:xfrm>
            <a:off x="3265046" y="2849562"/>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dirty="0"/>
              <a:t>Point</a:t>
            </a:r>
          </a:p>
          <a:p>
            <a:pPr algn="ctr" eaLnBrk="1" hangingPunct="1">
              <a:spcBef>
                <a:spcPct val="0"/>
              </a:spcBef>
              <a:buFontTx/>
              <a:buNone/>
            </a:pPr>
            <a:r>
              <a:rPr lang="en-US" altLang="en-US" sz="2000" dirty="0"/>
              <a:t>Exposure </a:t>
            </a:r>
            <a:r>
              <a:rPr lang="en-US" altLang="en-US" sz="2000" dirty="0">
                <a:solidFill>
                  <a:srgbClr val="0066FF"/>
                </a:solidFill>
              </a:rPr>
              <a:t>(Exercise)</a:t>
            </a:r>
          </a:p>
        </p:txBody>
      </p:sp>
    </p:spTree>
    <p:extLst>
      <p:ext uri="{BB962C8B-B14F-4D97-AF65-F5344CB8AC3E}">
        <p14:creationId xmlns:p14="http://schemas.microsoft.com/office/powerpoint/2010/main" val="1105448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CD1928AD-55FC-C941-ABBD-4B2A1EE91D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759EFA5-388D-DB49-841A-9A997A734F11}" type="slidenum">
              <a:rPr lang="en-US" altLang="en-US" sz="1400" b="0">
                <a:latin typeface="Times New Roman" panose="02020603050405020304" pitchFamily="18" charset="0"/>
              </a:rPr>
              <a:pPr>
                <a:spcBef>
                  <a:spcPct val="0"/>
                </a:spcBef>
                <a:buFontTx/>
                <a:buNone/>
              </a:pPr>
              <a:t>19</a:t>
            </a:fld>
            <a:endParaRPr lang="en-US" altLang="en-US" sz="1400" b="0">
              <a:latin typeface="Times New Roman" panose="02020603050405020304" pitchFamily="18" charset="0"/>
            </a:endParaRPr>
          </a:p>
        </p:txBody>
      </p:sp>
      <p:sp>
        <p:nvSpPr>
          <p:cNvPr id="58371" name="Rectangle 2">
            <a:extLst>
              <a:ext uri="{FF2B5EF4-FFF2-40B4-BE49-F238E27FC236}">
                <a16:creationId xmlns:a16="http://schemas.microsoft.com/office/drawing/2014/main" id="{F64A24A3-1234-8040-9EE8-CFB9DC86E662}"/>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4276" name="Text Box 3">
            <a:extLst>
              <a:ext uri="{FF2B5EF4-FFF2-40B4-BE49-F238E27FC236}">
                <a16:creationId xmlns:a16="http://schemas.microsoft.com/office/drawing/2014/main" id="{62A0FBCE-A95B-8B4F-A9CB-0F8C965A9CAC}"/>
              </a:ext>
            </a:extLst>
          </p:cNvPr>
          <p:cNvSpPr txBox="1">
            <a:spLocks noChangeArrowheads="1"/>
          </p:cNvSpPr>
          <p:nvPr/>
        </p:nvSpPr>
        <p:spPr bwMode="auto">
          <a:xfrm>
            <a:off x="838200" y="1951893"/>
            <a:ext cx="10515600" cy="35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342900" indent="-57150">
              <a:spcBef>
                <a:spcPct val="20000"/>
              </a:spcBef>
              <a:buChar char="–"/>
              <a:defRPr sz="2800" b="1">
                <a:solidFill>
                  <a:schemeClr val="tx1"/>
                </a:solidFill>
                <a:latin typeface="Arial Rounded MT Bold" panose="020F0704030504030204" pitchFamily="34" charset="77"/>
              </a:defRPr>
            </a:lvl2pPr>
            <a:lvl3pPr marL="971550" indent="-457200">
              <a:spcBef>
                <a:spcPct val="20000"/>
              </a:spcBef>
              <a:buChar char="•"/>
              <a:defRPr sz="2400" b="1">
                <a:solidFill>
                  <a:schemeClr val="tx1"/>
                </a:solidFill>
                <a:latin typeface="Arial Rounded MT Bold" panose="020F0704030504030204" pitchFamily="34" charset="77"/>
              </a:defRPr>
            </a:lvl3pPr>
            <a:lvl4pPr marL="2114550" indent="-228600">
              <a:spcBef>
                <a:spcPct val="20000"/>
              </a:spcBef>
              <a:buChar char="–"/>
              <a:defRPr sz="2000" b="1">
                <a:solidFill>
                  <a:schemeClr val="tx1"/>
                </a:solidFill>
                <a:latin typeface="Arial Rounded MT Bold" panose="020F0704030504030204" pitchFamily="34" charset="77"/>
              </a:defRPr>
            </a:lvl4pPr>
            <a:lvl5pPr marL="2228850" indent="-228600">
              <a:spcBef>
                <a:spcPct val="20000"/>
              </a:spcBef>
              <a:buChar char="»"/>
              <a:defRPr sz="2000" b="1">
                <a:solidFill>
                  <a:schemeClr val="tx1"/>
                </a:solidFill>
                <a:latin typeface="Arial Rounded MT Bold" panose="020F0704030504030204" pitchFamily="34" charset="77"/>
              </a:defRPr>
            </a:lvl5pPr>
            <a:lvl6pPr marL="26860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1432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004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0576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Duration of effect-window?</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Carry-over?</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lvl="1">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Depends on:</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Hypothesis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Exposure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Outcome</a:t>
            </a:r>
          </a:p>
          <a:p>
            <a:pPr lvl="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Empirically defined = maximizes RR</a:t>
            </a:r>
          </a:p>
        </p:txBody>
      </p:sp>
    </p:spTree>
    <p:extLst>
      <p:ext uri="{BB962C8B-B14F-4D97-AF65-F5344CB8AC3E}">
        <p14:creationId xmlns:p14="http://schemas.microsoft.com/office/powerpoint/2010/main" val="261323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Appropriate Matching</a:t>
            </a:r>
            <a:br>
              <a:rPr lang="en-US" dirty="0"/>
            </a:br>
            <a:r>
              <a:rPr lang="en-US" dirty="0"/>
              <a:t>Overmatching</a:t>
            </a:r>
            <a:br>
              <a:rPr lang="en-US" dirty="0"/>
            </a:br>
            <a:r>
              <a:rPr lang="en-US" dirty="0"/>
              <a:t>Unnecessary Matching</a:t>
            </a:r>
          </a:p>
        </p:txBody>
      </p:sp>
    </p:spTree>
    <p:extLst>
      <p:ext uri="{BB962C8B-B14F-4D97-AF65-F5344CB8AC3E}">
        <p14:creationId xmlns:p14="http://schemas.microsoft.com/office/powerpoint/2010/main" val="421319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95E272F1-1577-1E44-9022-7C67C5231318}"/>
              </a:ext>
            </a:extLst>
          </p:cNvPr>
          <p:cNvSpPr>
            <a:spLocks noGrp="1" noChangeArrowheads="1"/>
          </p:cNvSpPr>
          <p:nvPr>
            <p:ph type="title"/>
          </p:nvPr>
        </p:nvSpPr>
        <p:spPr/>
        <p:txBody>
          <a:bodyPr/>
          <a:lstStyle/>
          <a:p>
            <a:pPr eaLnBrk="1" hangingPunct="1"/>
            <a:r>
              <a:rPr lang="en-US" altLang="en-US"/>
              <a:t>Exertion and MI</a:t>
            </a:r>
          </a:p>
        </p:txBody>
      </p:sp>
      <p:sp>
        <p:nvSpPr>
          <p:cNvPr id="60419" name="Slide Number Placeholder 3">
            <a:extLst>
              <a:ext uri="{FF2B5EF4-FFF2-40B4-BE49-F238E27FC236}">
                <a16:creationId xmlns:a16="http://schemas.microsoft.com/office/drawing/2014/main" id="{ACD10969-F848-604C-B116-6E2F52E1A5CA}"/>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09B34B26-3FF4-674F-B040-47F57561512E}" type="slidenum">
              <a:rPr lang="en-US" altLang="en-US" sz="1200" b="0">
                <a:latin typeface="Verdana" panose="020B0604030504040204" pitchFamily="34" charset="0"/>
                <a:ea typeface="MS PGothic" panose="020B0600070205080204" pitchFamily="34" charset="-128"/>
              </a:rPr>
              <a:pPr algn="l">
                <a:spcBef>
                  <a:spcPct val="0"/>
                </a:spcBef>
                <a:buFontTx/>
                <a:buNone/>
              </a:pPr>
              <a:t>20</a:t>
            </a:fld>
            <a:endParaRPr lang="en-US" altLang="en-US" sz="1200" b="0">
              <a:latin typeface="Verdana" panose="020B0604030504040204" pitchFamily="34" charset="0"/>
              <a:ea typeface="MS PGothic" panose="020B0600070205080204" pitchFamily="34" charset="-128"/>
            </a:endParaRPr>
          </a:p>
        </p:txBody>
      </p:sp>
      <p:sp>
        <p:nvSpPr>
          <p:cNvPr id="55300" name="TextBox 5">
            <a:extLst>
              <a:ext uri="{FF2B5EF4-FFF2-40B4-BE49-F238E27FC236}">
                <a16:creationId xmlns:a16="http://schemas.microsoft.com/office/drawing/2014/main" id="{2A5F8B31-FE05-492B-8992-3FA87D64FE76}"/>
              </a:ext>
            </a:extLst>
          </p:cNvPr>
          <p:cNvSpPr txBox="1">
            <a:spLocks noChangeArrowheads="1"/>
          </p:cNvSpPr>
          <p:nvPr/>
        </p:nvSpPr>
        <p:spPr bwMode="auto">
          <a:xfrm>
            <a:off x="2667001" y="6324600"/>
            <a:ext cx="5516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600" dirty="0" err="1">
                <a:latin typeface="+mn-lt"/>
              </a:rPr>
              <a:t>Mittleman</a:t>
            </a:r>
            <a:r>
              <a:rPr lang="en-US" altLang="en-US" sz="1600" dirty="0">
                <a:latin typeface="+mn-lt"/>
              </a:rPr>
              <a:t> M et al. N </a:t>
            </a:r>
            <a:r>
              <a:rPr lang="en-US" altLang="en-US" sz="1600" dirty="0" err="1">
                <a:latin typeface="+mn-lt"/>
              </a:rPr>
              <a:t>Engl</a:t>
            </a:r>
            <a:r>
              <a:rPr lang="en-US" altLang="en-US" sz="1600" dirty="0">
                <a:latin typeface="+mn-lt"/>
              </a:rPr>
              <a:t> J Med 1993; 329:1677-168</a:t>
            </a:r>
          </a:p>
        </p:txBody>
      </p:sp>
      <p:pic>
        <p:nvPicPr>
          <p:cNvPr id="60421" name="Picture 8">
            <a:extLst>
              <a:ext uri="{FF2B5EF4-FFF2-40B4-BE49-F238E27FC236}">
                <a16:creationId xmlns:a16="http://schemas.microsoft.com/office/drawing/2014/main" id="{19749D31-956D-5F48-A504-FF932EC2F947}"/>
              </a:ext>
            </a:extLst>
          </p:cNvPr>
          <p:cNvPicPr>
            <a:picLocks noChangeAspect="1"/>
          </p:cNvPicPr>
          <p:nvPr/>
        </p:nvPicPr>
        <p:blipFill>
          <a:blip r:embed="rId3">
            <a:clrChange>
              <a:clrFrom>
                <a:srgbClr val="FEFFFD"/>
              </a:clrFrom>
              <a:clrTo>
                <a:srgbClr val="FEFFFD">
                  <a:alpha val="0"/>
                </a:srgbClr>
              </a:clrTo>
            </a:clrChange>
            <a:extLst>
              <a:ext uri="{28A0092B-C50C-407E-A947-70E740481C1C}">
                <a14:useLocalDpi xmlns:a14="http://schemas.microsoft.com/office/drawing/2010/main" val="0"/>
              </a:ext>
            </a:extLst>
          </a:blip>
          <a:srcRect/>
          <a:stretch>
            <a:fillRect/>
          </a:stretch>
        </p:blipFill>
        <p:spPr bwMode="auto">
          <a:xfrm>
            <a:off x="2590800" y="2209801"/>
            <a:ext cx="37211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TextBox 1">
            <a:extLst>
              <a:ext uri="{FF2B5EF4-FFF2-40B4-BE49-F238E27FC236}">
                <a16:creationId xmlns:a16="http://schemas.microsoft.com/office/drawing/2014/main" id="{303FE9D5-C54C-B842-8A8F-95136EBEB2F7}"/>
              </a:ext>
            </a:extLst>
          </p:cNvPr>
          <p:cNvSpPr txBox="1">
            <a:spLocks noChangeArrowheads="1"/>
          </p:cNvSpPr>
          <p:nvPr/>
        </p:nvSpPr>
        <p:spPr bwMode="auto">
          <a:xfrm>
            <a:off x="5425282" y="2461438"/>
            <a:ext cx="6084276"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It appears relevant effect period has no delay</a:t>
            </a:r>
          </a:p>
          <a:p>
            <a:pPr eaLnBrk="1" hangingPunct="1">
              <a:lnSpc>
                <a:spcPct val="90000"/>
              </a:lnSpc>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Note: If effect period was selected to be 2 hours instead of 1, we would have a diluted RR (3?)  </a:t>
            </a:r>
          </a:p>
          <a:p>
            <a:pPr eaLnBrk="1" hangingPunct="1">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597755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BDFAE655-D75F-344F-9C49-9D5ED83FE08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EEFE9E2-B2C1-734C-A850-A68EA48FB229}" type="slidenum">
              <a:rPr lang="en-US" altLang="en-US" sz="1400" b="0">
                <a:latin typeface="Times New Roman" panose="02020603050405020304" pitchFamily="18" charset="0"/>
              </a:rPr>
              <a:pPr>
                <a:spcBef>
                  <a:spcPct val="0"/>
                </a:spcBef>
                <a:buFontTx/>
                <a:buNone/>
              </a:pPr>
              <a:t>21</a:t>
            </a:fld>
            <a:endParaRPr lang="en-US" altLang="en-US" sz="1400" b="0" dirty="0">
              <a:latin typeface="Times New Roman" panose="02020603050405020304" pitchFamily="18" charset="0"/>
            </a:endParaRPr>
          </a:p>
        </p:txBody>
      </p:sp>
      <p:sp>
        <p:nvSpPr>
          <p:cNvPr id="63491" name="Rectangle 2">
            <a:extLst>
              <a:ext uri="{FF2B5EF4-FFF2-40B4-BE49-F238E27FC236}">
                <a16:creationId xmlns:a16="http://schemas.microsoft.com/office/drawing/2014/main" id="{7C4C6745-2F71-894D-BE91-D98F9693F370}"/>
              </a:ext>
            </a:extLst>
          </p:cNvPr>
          <p:cNvSpPr>
            <a:spLocks noGrp="1" noChangeArrowheads="1"/>
          </p:cNvSpPr>
          <p:nvPr>
            <p:ph type="title"/>
          </p:nvPr>
        </p:nvSpPr>
        <p:spPr/>
        <p:txBody>
          <a:bodyPr/>
          <a:lstStyle/>
          <a:p>
            <a:pPr eaLnBrk="1" hangingPunct="1"/>
            <a:r>
              <a:rPr lang="en-US" altLang="en-US" b="0"/>
              <a:t>Reference period</a:t>
            </a:r>
            <a:endParaRPr lang="en-US" altLang="en-US"/>
          </a:p>
        </p:txBody>
      </p:sp>
      <p:sp>
        <p:nvSpPr>
          <p:cNvPr id="63492" name="Text Box 3">
            <a:extLst>
              <a:ext uri="{FF2B5EF4-FFF2-40B4-BE49-F238E27FC236}">
                <a16:creationId xmlns:a16="http://schemas.microsoft.com/office/drawing/2014/main" id="{9160702F-F90D-7240-A234-667FE91479DE}"/>
              </a:ext>
            </a:extLst>
          </p:cNvPr>
          <p:cNvSpPr txBox="1">
            <a:spLocks noChangeArrowheads="1"/>
          </p:cNvSpPr>
          <p:nvPr/>
        </p:nvSpPr>
        <p:spPr bwMode="auto">
          <a:xfrm>
            <a:off x="838200" y="2086002"/>
            <a:ext cx="10515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742950" indent="-171450">
              <a:spcBef>
                <a:spcPct val="20000"/>
              </a:spcBef>
              <a:buChar char="–"/>
              <a:defRPr sz="2800" b="1">
                <a:solidFill>
                  <a:schemeClr val="tx1"/>
                </a:solidFill>
                <a:latin typeface="Arial Rounded MT Bold" panose="020F0704030504030204" pitchFamily="34" charset="77"/>
              </a:defRPr>
            </a:lvl2pPr>
            <a:lvl3pPr marL="1085850" indent="-3429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case window</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Best reference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Subject at risk of the outcome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Close enough in time to case window so that baseline risk is similar</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Separated enough in</a:t>
            </a:r>
            <a:r>
              <a:rPr lang="en-US" altLang="en-US" b="0" dirty="0">
                <a:solidFill>
                  <a:schemeClr val="accent2"/>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b="0" dirty="0">
                <a:latin typeface="Helvetica Neue" panose="02000503000000020004" pitchFamily="2" charset="0"/>
                <a:ea typeface="Helvetica Neue" panose="02000503000000020004" pitchFamily="2" charset="0"/>
                <a:cs typeface="Helvetica Neue" panose="02000503000000020004" pitchFamily="2" charset="0"/>
              </a:rPr>
              <a:t>time so that exposures are uncorrelated</a:t>
            </a:r>
          </a:p>
          <a:p>
            <a:pPr marL="742950" lvl="2" indent="0" eaLnBrk="1" hangingPunct="1">
              <a:spcBef>
                <a:spcPct val="0"/>
              </a:spcBef>
              <a:buNone/>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How many?</a:t>
            </a:r>
          </a:p>
        </p:txBody>
      </p:sp>
    </p:spTree>
    <p:extLst>
      <p:ext uri="{BB962C8B-B14F-4D97-AF65-F5344CB8AC3E}">
        <p14:creationId xmlns:p14="http://schemas.microsoft.com/office/powerpoint/2010/main" val="792688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 </a:t>
            </a:r>
          </a:p>
          <a:p>
            <a:pPr marL="457200" indent="-457200">
              <a:spcBef>
                <a:spcPts val="600"/>
              </a:spcBef>
              <a:buFont typeface="+mj-lt"/>
              <a:buAutoNum type="arabicPeriod"/>
              <a:defRPr/>
            </a:pPr>
            <a:r>
              <a:rPr lang="en-US" altLang="en-US" sz="2400" dirty="0"/>
              <a:t>Exposure has a short induction period</a:t>
            </a:r>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lvl="1">
              <a:spcBef>
                <a:spcPts val="600"/>
              </a:spcBef>
              <a:defRPr/>
            </a:pPr>
            <a:r>
              <a:rPr lang="en-US" altLang="en-US" sz="2000" dirty="0"/>
              <a:t>E.g. Death of a spouse is not transient but the effect may be</a:t>
            </a:r>
          </a:p>
          <a:p>
            <a:pPr lvl="1">
              <a:spcBef>
                <a:spcPts val="600"/>
              </a:spcBef>
              <a:defRPr/>
            </a:pPr>
            <a:r>
              <a:rPr lang="en-US" altLang="en-US" sz="2000" dirty="0"/>
              <a:t>E.g. Physical activity may have long term benefit, but also have an immediate effect</a:t>
            </a:r>
          </a:p>
          <a:p>
            <a:pPr marL="403225" indent="-403225">
              <a:spcBef>
                <a:spcPts val="600"/>
              </a:spcBef>
              <a:buNone/>
              <a:defRPr/>
            </a:pPr>
            <a:r>
              <a:rPr lang="en-US" altLang="en-US" sz="2400" dirty="0"/>
              <a:t>4.	Exposure does not change over time in a systematic way</a:t>
            </a:r>
          </a:p>
          <a:p>
            <a:pPr marL="403225" indent="-403225">
              <a:spcBef>
                <a:spcPts val="600"/>
              </a:spcBef>
              <a:buNone/>
              <a:defRPr/>
            </a:pPr>
            <a:r>
              <a:rPr lang="en-US" altLang="en-US" sz="2400" dirty="0"/>
              <a:t>5.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22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174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23</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within subject confounding by characteristics that remain constant (they may be examined as effect modifiers)</a:t>
            </a: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1921986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5">
            <a:extLst>
              <a:ext uri="{FF2B5EF4-FFF2-40B4-BE49-F238E27FC236}">
                <a16:creationId xmlns:a16="http://schemas.microsoft.com/office/drawing/2014/main" id="{CDAAE1F8-6D2C-8946-8229-3CC00CA6CEB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B831CFA-A5FE-5F48-8600-0034EE62D359}" type="slidenum">
              <a:rPr lang="en-US" altLang="en-US" sz="1400" b="0">
                <a:latin typeface="Times New Roman" panose="02020603050405020304" pitchFamily="18" charset="0"/>
              </a:rPr>
              <a:pPr>
                <a:spcBef>
                  <a:spcPct val="0"/>
                </a:spcBef>
                <a:buFontTx/>
                <a:buNone/>
              </a:pPr>
              <a:t>24</a:t>
            </a:fld>
            <a:endParaRPr lang="en-US" altLang="en-US" sz="1400" b="0">
              <a:latin typeface="Times New Roman" panose="02020603050405020304" pitchFamily="18" charset="0"/>
            </a:endParaRPr>
          </a:p>
        </p:txBody>
      </p:sp>
      <p:sp>
        <p:nvSpPr>
          <p:cNvPr id="114691" name="Text Box 2">
            <a:extLst>
              <a:ext uri="{FF2B5EF4-FFF2-40B4-BE49-F238E27FC236}">
                <a16:creationId xmlns:a16="http://schemas.microsoft.com/office/drawing/2014/main" id="{5CFDD44C-9044-5C49-8ABF-4A9341059B90}"/>
              </a:ext>
            </a:extLst>
          </p:cNvPr>
          <p:cNvSpPr txBox="1">
            <a:spLocks noChangeArrowheads="1"/>
          </p:cNvSpPr>
          <p:nvPr/>
        </p:nvSpPr>
        <p:spPr bwMode="auto">
          <a:xfrm>
            <a:off x="838200" y="1927560"/>
            <a:ext cx="10240108" cy="381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80010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by risk factors that vary over time in synchrony with exposure status</a:t>
            </a:r>
          </a:p>
          <a:p>
            <a:pPr lvl="1"/>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Within-person confounding can be controlled using standard approaches</a:t>
            </a:r>
          </a:p>
          <a:p>
            <a:pPr eaLnBrk="1" hangingPunct="1"/>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Time-dependent confounding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is a threat</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Exposures and outcomes for which case-crossover studies are most useful are susceptible to strong confounding by time-varying factors </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 the illness that causes the drug to be taken might also be the origin of the adverse “reaction”</a:t>
            </a:r>
          </a:p>
          <a:p>
            <a:pPr lvl="1" eaLnBrk="1" hangingPunct="1">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4692" name="Rectangle 3">
            <a:extLst>
              <a:ext uri="{FF2B5EF4-FFF2-40B4-BE49-F238E27FC236}">
                <a16:creationId xmlns:a16="http://schemas.microsoft.com/office/drawing/2014/main" id="{A0A314EF-0A23-044A-BA27-C8D3A3A972CE}"/>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1714778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Number Placeholder 5">
            <a:extLst>
              <a:ext uri="{FF2B5EF4-FFF2-40B4-BE49-F238E27FC236}">
                <a16:creationId xmlns:a16="http://schemas.microsoft.com/office/drawing/2014/main" id="{A61D468A-1C8F-0E43-A608-EC2765E827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A8E7FA-C775-C04E-9A52-6FA6DA84D332}" type="slidenum">
              <a:rPr lang="en-US" altLang="en-US" sz="1400" b="0">
                <a:latin typeface="Times New Roman" panose="02020603050405020304" pitchFamily="18" charset="0"/>
              </a:rPr>
              <a:pPr>
                <a:spcBef>
                  <a:spcPct val="0"/>
                </a:spcBef>
                <a:buFontTx/>
                <a:buNone/>
              </a:pPr>
              <a:t>25</a:t>
            </a:fld>
            <a:endParaRPr lang="en-US" altLang="en-US" sz="1400" b="0">
              <a:latin typeface="Times New Roman" panose="02020603050405020304" pitchFamily="18" charset="0"/>
            </a:endParaRPr>
          </a:p>
        </p:txBody>
      </p:sp>
      <p:sp>
        <p:nvSpPr>
          <p:cNvPr id="116739" name="Text Box 2">
            <a:extLst>
              <a:ext uri="{FF2B5EF4-FFF2-40B4-BE49-F238E27FC236}">
                <a16:creationId xmlns:a16="http://schemas.microsoft.com/office/drawing/2014/main" id="{38FC6723-25B5-3B4C-A354-F475072B7D51}"/>
              </a:ext>
            </a:extLst>
          </p:cNvPr>
          <p:cNvSpPr txBox="1">
            <a:spLocks noChangeArrowheads="1"/>
          </p:cNvSpPr>
          <p:nvPr/>
        </p:nvSpPr>
        <p:spPr bwMode="auto">
          <a:xfrm>
            <a:off x="838199" y="2286001"/>
            <a:ext cx="10515599"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a:t>
            </a:r>
          </a:p>
          <a:p>
            <a:pPr eaLnBrk="1" hangingPunct="1">
              <a:spcBef>
                <a:spcPct val="0"/>
              </a:spcBef>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Avoids selection of control subjects</a:t>
            </a:r>
          </a:p>
          <a:p>
            <a:pPr lvl="1" eaLnBrk="1" hangingPunct="1">
              <a:spcBef>
                <a:spcPct val="0"/>
              </a:spcBef>
              <a:buFont typeface="Arial" panose="020B0604020202020204" pitchFamily="34" charset="0"/>
              <a:buChar cha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Avoids some selection bias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concerns</a:t>
            </a: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Highly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cost efficient</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6740" name="Rectangle 3">
            <a:extLst>
              <a:ext uri="{FF2B5EF4-FFF2-40B4-BE49-F238E27FC236}">
                <a16:creationId xmlns:a16="http://schemas.microsoft.com/office/drawing/2014/main" id="{D6EF2A76-A2D5-9B49-84C6-04C39FE407F6}"/>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3993433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a:extLst>
              <a:ext uri="{FF2B5EF4-FFF2-40B4-BE49-F238E27FC236}">
                <a16:creationId xmlns:a16="http://schemas.microsoft.com/office/drawing/2014/main" id="{04A367CD-969E-4D46-BFAF-69DB79B92A8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54BDF61-F20D-2B48-82FD-CF61E4ED635E}" type="slidenum">
              <a:rPr lang="en-US" altLang="en-US" sz="1400" b="0">
                <a:latin typeface="Times New Roman" panose="02020603050405020304" pitchFamily="18" charset="0"/>
              </a:rPr>
              <a:pPr>
                <a:spcBef>
                  <a:spcPct val="0"/>
                </a:spcBef>
                <a:buFontTx/>
                <a:buNone/>
              </a:pPr>
              <a:t>26</a:t>
            </a:fld>
            <a:endParaRPr lang="en-US" altLang="en-US" sz="1400" b="0">
              <a:latin typeface="Times New Roman" panose="02020603050405020304" pitchFamily="18" charset="0"/>
            </a:endParaRPr>
          </a:p>
        </p:txBody>
      </p:sp>
      <p:sp>
        <p:nvSpPr>
          <p:cNvPr id="118787" name="Text Box 2">
            <a:extLst>
              <a:ext uri="{FF2B5EF4-FFF2-40B4-BE49-F238E27FC236}">
                <a16:creationId xmlns:a16="http://schemas.microsoft.com/office/drawing/2014/main" id="{34CB1269-C7A3-DB48-8D98-229BA22694A2}"/>
              </a:ext>
            </a:extLst>
          </p:cNvPr>
          <p:cNvSpPr txBox="1">
            <a:spLocks noChangeArrowheads="1"/>
          </p:cNvSpPr>
          <p:nvPr/>
        </p:nvSpPr>
        <p:spPr bwMode="auto">
          <a:xfrm>
            <a:off x="838200" y="2099915"/>
            <a:ext cx="10515600"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cases. Risk of case selection /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participation bias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If exposure is related to participation = effect estimates may be biased</a:t>
            </a:r>
          </a:p>
          <a:p>
            <a:pPr lvl="2">
              <a:spcBef>
                <a:spcPct val="0"/>
              </a:spcBef>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person-time at risk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(e.g., if the event of interest is car accidents, person-time evaluated should only be driving time)</a:t>
            </a:r>
          </a:p>
          <a:p>
            <a:pPr lvl="1" eaLnBrk="1" hangingPunct="1">
              <a:spcBef>
                <a:spcPct val="0"/>
              </a:spcBef>
              <a:buFont typeface="Arial" panose="020B0604020202020204" pitchFamily="34" charset="0"/>
              <a:buChar char="•"/>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control periods</a:t>
            </a: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8788" name="Rectangle 3">
            <a:extLst>
              <a:ext uri="{FF2B5EF4-FFF2-40B4-BE49-F238E27FC236}">
                <a16:creationId xmlns:a16="http://schemas.microsoft.com/office/drawing/2014/main" id="{1C934653-0695-674A-8C9E-2F58A200A758}"/>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33018405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5">
            <a:extLst>
              <a:ext uri="{FF2B5EF4-FFF2-40B4-BE49-F238E27FC236}">
                <a16:creationId xmlns:a16="http://schemas.microsoft.com/office/drawing/2014/main" id="{B04E3E22-34F0-7843-8279-E5E3320F6E3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DE9BBB6-F511-F146-83EB-27A7209D3B10}" type="slidenum">
              <a:rPr lang="en-US" altLang="en-US" sz="1400" b="0">
                <a:latin typeface="Times New Roman" panose="02020603050405020304" pitchFamily="18" charset="0"/>
              </a:rPr>
              <a:pPr>
                <a:spcBef>
                  <a:spcPct val="0"/>
                </a:spcBef>
                <a:buFontTx/>
                <a:buNone/>
              </a:pPr>
              <a:t>27</a:t>
            </a:fld>
            <a:endParaRPr lang="en-US" altLang="en-US" sz="1400" b="0">
              <a:latin typeface="Times New Roman" panose="02020603050405020304" pitchFamily="18" charset="0"/>
            </a:endParaRPr>
          </a:p>
        </p:txBody>
      </p:sp>
      <p:sp>
        <p:nvSpPr>
          <p:cNvPr id="120835" name="Rectangle 2">
            <a:extLst>
              <a:ext uri="{FF2B5EF4-FFF2-40B4-BE49-F238E27FC236}">
                <a16:creationId xmlns:a16="http://schemas.microsoft.com/office/drawing/2014/main" id="{DFFDB513-A0FC-DB4F-A2A1-C8B8C4B15C3F}"/>
              </a:ext>
            </a:extLst>
          </p:cNvPr>
          <p:cNvSpPr>
            <a:spLocks noGrp="1" noChangeArrowheads="1"/>
          </p:cNvSpPr>
          <p:nvPr>
            <p:ph type="title"/>
          </p:nvPr>
        </p:nvSpPr>
        <p:spPr/>
        <p:txBody>
          <a:bodyPr/>
          <a:lstStyle/>
          <a:p>
            <a:pPr eaLnBrk="1" hangingPunct="1"/>
            <a:r>
              <a:rPr lang="en-US" altLang="en-US"/>
              <a:t>Advantage</a:t>
            </a:r>
          </a:p>
        </p:txBody>
      </p:sp>
      <p:sp>
        <p:nvSpPr>
          <p:cNvPr id="120836" name="Rectangle 3">
            <a:extLst>
              <a:ext uri="{FF2B5EF4-FFF2-40B4-BE49-F238E27FC236}">
                <a16:creationId xmlns:a16="http://schemas.microsoft.com/office/drawing/2014/main" id="{FDC94376-792A-6A49-B57D-FD6CB216398B}"/>
              </a:ext>
            </a:extLst>
          </p:cNvPr>
          <p:cNvSpPr>
            <a:spLocks noGrp="1" noChangeArrowheads="1"/>
          </p:cNvSpPr>
          <p:nvPr>
            <p:ph type="body" idx="1"/>
          </p:nvPr>
        </p:nvSpPr>
        <p:spPr>
          <a:xfrm>
            <a:off x="838200" y="2133600"/>
            <a:ext cx="10515600"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p:txBody>
      </p:sp>
    </p:spTree>
    <p:extLst>
      <p:ext uri="{BB962C8B-B14F-4D97-AF65-F5344CB8AC3E}">
        <p14:creationId xmlns:p14="http://schemas.microsoft.com/office/powerpoint/2010/main" val="11866619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a:extLst>
              <a:ext uri="{FF2B5EF4-FFF2-40B4-BE49-F238E27FC236}">
                <a16:creationId xmlns:a16="http://schemas.microsoft.com/office/drawing/2014/main" id="{78BBB6FF-B897-5E42-A8C0-DCB168F520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C2CA43F-8891-D741-B5D5-996516CF981E}" type="slidenum">
              <a:rPr lang="en-US" altLang="en-US" sz="1400" b="0">
                <a:latin typeface="Times New Roman" panose="02020603050405020304" pitchFamily="18" charset="0"/>
              </a:rPr>
              <a:pPr>
                <a:spcBef>
                  <a:spcPct val="0"/>
                </a:spcBef>
                <a:buFontTx/>
                <a:buNone/>
              </a:pPr>
              <a:t>28</a:t>
            </a:fld>
            <a:endParaRPr lang="en-US" altLang="en-US" sz="1400" b="0">
              <a:latin typeface="Times New Roman" panose="02020603050405020304" pitchFamily="18" charset="0"/>
            </a:endParaRPr>
          </a:p>
        </p:txBody>
      </p:sp>
      <p:sp>
        <p:nvSpPr>
          <p:cNvPr id="122883" name="Rectangle 2">
            <a:extLst>
              <a:ext uri="{FF2B5EF4-FFF2-40B4-BE49-F238E27FC236}">
                <a16:creationId xmlns:a16="http://schemas.microsoft.com/office/drawing/2014/main" id="{CA6D7703-8A9B-6B47-9C6A-DFAC3731F40A}"/>
              </a:ext>
            </a:extLst>
          </p:cNvPr>
          <p:cNvSpPr>
            <a:spLocks noGrp="1" noChangeArrowheads="1"/>
          </p:cNvSpPr>
          <p:nvPr>
            <p:ph type="title"/>
          </p:nvPr>
        </p:nvSpPr>
        <p:spPr/>
        <p:txBody>
          <a:bodyPr/>
          <a:lstStyle/>
          <a:p>
            <a:pPr eaLnBrk="1" hangingPunct="1"/>
            <a:r>
              <a:rPr lang="en-US" altLang="en-US"/>
              <a:t>Challenge</a:t>
            </a:r>
          </a:p>
        </p:txBody>
      </p:sp>
      <p:sp>
        <p:nvSpPr>
          <p:cNvPr id="122884" name="Rectangle 3">
            <a:extLst>
              <a:ext uri="{FF2B5EF4-FFF2-40B4-BE49-F238E27FC236}">
                <a16:creationId xmlns:a16="http://schemas.microsoft.com/office/drawing/2014/main" id="{975226B2-7311-5749-8CBC-F857A9B7B533}"/>
              </a:ext>
            </a:extLst>
          </p:cNvPr>
          <p:cNvSpPr>
            <a:spLocks noGrp="1" noChangeArrowheads="1"/>
          </p:cNvSpPr>
          <p:nvPr>
            <p:ph type="body" idx="1"/>
          </p:nvPr>
        </p:nvSpPr>
        <p:spPr>
          <a:xfrm>
            <a:off x="838199" y="2057400"/>
            <a:ext cx="10515599"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Comparability of information, retrospective, self-reported exposure</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Recall bias: Cases may move up exposure to be within effect period if experiencing the outcome was traumatic or may exaggerate exposure (e.g., report heavier physical activity than was actually performed)</a:t>
            </a:r>
          </a:p>
          <a:p>
            <a:pPr lvl="1">
              <a:spcBef>
                <a:spcPts val="600"/>
              </a:spcBef>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p:txBody>
      </p:sp>
    </p:spTree>
    <p:extLst>
      <p:ext uri="{BB962C8B-B14F-4D97-AF65-F5344CB8AC3E}">
        <p14:creationId xmlns:p14="http://schemas.microsoft.com/office/powerpoint/2010/main" val="1740918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limits potential confounding, (ii) no control selection (iii) efficiency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29</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23054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2038594"/>
            <a:ext cx="10515600" cy="4351338"/>
          </a:xfrm>
        </p:spPr>
        <p:txBody>
          <a:bodyPr>
            <a:norm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Case-control matching on a variable associated with exposure, but not disease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Control of factor now necessary for valid inferences; would not be in unmatched data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Stratifying on correlates of exposure increases the number of cases and controls who have the same exposure status</a:t>
            </a:r>
          </a:p>
          <a:p>
            <a:pPr lvl="1"/>
            <a:r>
              <a:rPr lang="en-US" dirty="0">
                <a:latin typeface="Helvetica Neue" panose="02000503000000020004" pitchFamily="2" charset="0"/>
                <a:ea typeface="Helvetica Neue" panose="02000503000000020004" pitchFamily="2" charset="0"/>
                <a:cs typeface="Helvetica Neue" panose="02000503000000020004" pitchFamily="2" charset="0"/>
              </a:rPr>
              <a:t>Case-control pairs with the same exposure value do not contribute info to the stratified analysis</a:t>
            </a:r>
          </a:p>
        </p:txBody>
      </p:sp>
    </p:spTree>
    <p:extLst>
      <p:ext uri="{BB962C8B-B14F-4D97-AF65-F5344CB8AC3E}">
        <p14:creationId xmlns:p14="http://schemas.microsoft.com/office/powerpoint/2010/main" val="16899848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2510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Appendix</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8064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27E42417-3ECF-1A43-BAD2-DCD6AEE03EE9}"/>
              </a:ext>
            </a:extLst>
          </p:cNvPr>
          <p:cNvSpPr>
            <a:spLocks noGrp="1" noChangeArrowheads="1"/>
          </p:cNvSpPr>
          <p:nvPr>
            <p:ph type="title"/>
          </p:nvPr>
        </p:nvSpPr>
        <p:spPr>
          <a:xfrm>
            <a:off x="1072662" y="685800"/>
            <a:ext cx="8985738" cy="838200"/>
          </a:xfrm>
        </p:spPr>
        <p:txBody>
          <a:bodyPr/>
          <a:lstStyle/>
          <a:p>
            <a:pPr eaLnBrk="1" hangingPunct="1"/>
            <a:r>
              <a:rPr lang="en-US" altLang="en-US" dirty="0"/>
              <a:t>Review of Assumptions</a:t>
            </a:r>
          </a:p>
        </p:txBody>
      </p:sp>
      <p:sp>
        <p:nvSpPr>
          <p:cNvPr id="39938" name="Rectangle 3">
            <a:extLst>
              <a:ext uri="{FF2B5EF4-FFF2-40B4-BE49-F238E27FC236}">
                <a16:creationId xmlns:a16="http://schemas.microsoft.com/office/drawing/2014/main" id="{8EA3EBDB-FB37-449E-AD74-65AB838BBAF0}"/>
              </a:ext>
            </a:extLst>
          </p:cNvPr>
          <p:cNvSpPr>
            <a:spLocks noGrp="1" noChangeArrowheads="1"/>
          </p:cNvSpPr>
          <p:nvPr>
            <p:ph type="body" idx="1"/>
          </p:nvPr>
        </p:nvSpPr>
        <p:spPr>
          <a:xfrm>
            <a:off x="1072662" y="1981200"/>
            <a:ext cx="10281138" cy="4191000"/>
          </a:xfrm>
        </p:spPr>
        <p:txBody>
          <a:bodyPr/>
          <a:lstStyle/>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No time-trend in exposure (e.g., exposure should not become increasingly or decreasingly likely over time)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Representative sample of cases from the base (e.g. those who had the exposure should not be more or less likely to participate)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Constant effect of exposure on rate ratio scale over time and subject. This assumption is necessary to obtain a valid effect estimate.</a:t>
            </a:r>
          </a:p>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24932" name="Slide Number Placeholder 3">
            <a:extLst>
              <a:ext uri="{FF2B5EF4-FFF2-40B4-BE49-F238E27FC236}">
                <a16:creationId xmlns:a16="http://schemas.microsoft.com/office/drawing/2014/main" id="{DF74E42E-34EE-2D4D-BE9B-EF2A9A718BD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E598BBE-BA9D-614A-9905-5E9509B98CFF}" type="slidenum">
              <a:rPr lang="en-US" altLang="en-US" sz="1400" b="0">
                <a:latin typeface="Arial" panose="020B0604020202020204" pitchFamily="34" charset="0"/>
                <a:ea typeface="MS PGothic" panose="020B0600070205080204" pitchFamily="34" charset="-128"/>
              </a:rPr>
              <a:pPr>
                <a:spcBef>
                  <a:spcPct val="0"/>
                </a:spcBef>
                <a:buFontTx/>
                <a:buNone/>
              </a:pPr>
              <a:t>32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806543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C02FFB9D-BDBC-574C-9737-42819CB7E7B8}"/>
              </a:ext>
            </a:extLst>
          </p:cNvPr>
          <p:cNvSpPr>
            <a:spLocks noGrp="1" noChangeArrowheads="1"/>
          </p:cNvSpPr>
          <p:nvPr>
            <p:ph type="title"/>
          </p:nvPr>
        </p:nvSpPr>
        <p:spPr>
          <a:xfrm>
            <a:off x="1055077" y="829896"/>
            <a:ext cx="82296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No time trend in exposure</a:t>
            </a:r>
          </a:p>
        </p:txBody>
      </p:sp>
      <p:sp>
        <p:nvSpPr>
          <p:cNvPr id="128003" name="Rectangle 3">
            <a:extLst>
              <a:ext uri="{FF2B5EF4-FFF2-40B4-BE49-F238E27FC236}">
                <a16:creationId xmlns:a16="http://schemas.microsoft.com/office/drawing/2014/main" id="{28F98767-897A-BA40-B0F8-717EA5F74FC3}"/>
              </a:ext>
            </a:extLst>
          </p:cNvPr>
          <p:cNvSpPr>
            <a:spLocks noGrp="1" noChangeArrowheads="1"/>
          </p:cNvSpPr>
          <p:nvPr>
            <p:ph type="body" idx="1"/>
          </p:nvPr>
        </p:nvSpPr>
        <p:spPr>
          <a:xfrm>
            <a:off x="1055077" y="1905000"/>
            <a:ext cx="10146323" cy="4267200"/>
          </a:xfrm>
        </p:spPr>
        <p:txBody>
          <a:bodyPr/>
          <a:lstStyle/>
          <a:p>
            <a:pPr eaLnBrk="1" hangingPunct="1">
              <a:lnSpc>
                <a:spcPct val="90000"/>
              </a:lnSpc>
              <a:spcBef>
                <a:spcPct val="0"/>
              </a:spcBef>
              <a:buFontTx/>
              <a:buNone/>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It is important in the case-crossover study that there is no time-trend in the exposure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If exposure is increasing over time (e.g. increasingly likely with age), it may look as though the exposure causes the outcome even under the null if all control windows are prior to all event windows </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There are alternative designs to deal with this problem: bidirectional sampling, short time-intervals, and the case-time-control design</a:t>
            </a:r>
          </a:p>
        </p:txBody>
      </p:sp>
      <p:sp>
        <p:nvSpPr>
          <p:cNvPr id="128004" name="Slide Number Placeholder 3">
            <a:extLst>
              <a:ext uri="{FF2B5EF4-FFF2-40B4-BE49-F238E27FC236}">
                <a16:creationId xmlns:a16="http://schemas.microsoft.com/office/drawing/2014/main" id="{C6C654D4-B29D-BA46-AD12-DE8F033380E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A32F666-DACE-D942-931A-3603E00A0E83}" type="slidenum">
              <a:rPr lang="en-US" altLang="en-US" sz="1400" b="0">
                <a:latin typeface="Arial" panose="020B0604020202020204" pitchFamily="34" charset="0"/>
                <a:ea typeface="MS PGothic" panose="020B0600070205080204" pitchFamily="34" charset="-128"/>
              </a:rPr>
              <a:pPr>
                <a:spcBef>
                  <a:spcPct val="0"/>
                </a:spcBef>
                <a:buFontTx/>
                <a:buNone/>
              </a:pPr>
              <a:t>33</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63913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10937F44-A17A-284F-AEAC-AD011CD6EC5A}"/>
              </a:ext>
            </a:extLst>
          </p:cNvPr>
          <p:cNvSpPr>
            <a:spLocks noGrp="1" noChangeArrowheads="1"/>
          </p:cNvSpPr>
          <p:nvPr>
            <p:ph type="title"/>
          </p:nvPr>
        </p:nvSpPr>
        <p:spPr>
          <a:xfrm>
            <a:off x="791307" y="708025"/>
            <a:ext cx="9475300" cy="838200"/>
          </a:xfrm>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Bidirectional Sampling</a:t>
            </a:r>
          </a:p>
        </p:txBody>
      </p:sp>
      <p:sp>
        <p:nvSpPr>
          <p:cNvPr id="146435" name="Rectangle 3">
            <a:extLst>
              <a:ext uri="{FF2B5EF4-FFF2-40B4-BE49-F238E27FC236}">
                <a16:creationId xmlns:a16="http://schemas.microsoft.com/office/drawing/2014/main" id="{2F31E1A6-3BEB-0C4C-A788-69D66F3C71E3}"/>
              </a:ext>
            </a:extLst>
          </p:cNvPr>
          <p:cNvSpPr>
            <a:spLocks noGrp="1" noChangeArrowheads="1"/>
          </p:cNvSpPr>
          <p:nvPr>
            <p:ph type="body" idx="1"/>
          </p:nvPr>
        </p:nvSpPr>
        <p:spPr>
          <a:xfrm>
            <a:off x="984738" y="2057400"/>
            <a:ext cx="10369062" cy="4114800"/>
          </a:xfrm>
        </p:spPr>
        <p:txBody>
          <a:bodyPr>
            <a:normAutofit/>
          </a:bodyPr>
          <a:lstStyle/>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In most case-crossover studies, control time is sampled from the past</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Sometimes future time (time after outcome) can be used as control time</a:t>
            </a:r>
          </a:p>
          <a:p>
            <a:pPr>
              <a:spcBef>
                <a:spcPts val="600"/>
              </a:spcBef>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is sometimes referred to as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bidirectional sampling</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This should only be done if the </a:t>
            </a:r>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outcome does NOT influence subsequent exposure</a:t>
            </a:r>
            <a:endParaRPr lang="en-US" altLang="en-US" sz="2400" dirty="0">
              <a:solidFill>
                <a:srgbClr val="F8A818"/>
              </a:solidFill>
              <a:latin typeface="Helvetica Neue" panose="02000503000000020004" pitchFamily="2" charset="0"/>
              <a:ea typeface="Helvetica Neue" panose="02000503000000020004" pitchFamily="2" charset="0"/>
              <a:cs typeface="Helvetica Neue" panose="02000503000000020004" pitchFamily="2" charset="0"/>
            </a:endParaRPr>
          </a:p>
          <a:p>
            <a:pPr lvl="1">
              <a:spcBef>
                <a:spcPts val="6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Example: Out-of-hospital cardiac events &amp; forest fire smoke exposure</a:t>
            </a:r>
          </a:p>
          <a:p>
            <a:pPr>
              <a:spcBef>
                <a:spcPts val="600"/>
              </a:spcBef>
              <a:buNone/>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46436" name="Slide Number Placeholder 3">
            <a:extLst>
              <a:ext uri="{FF2B5EF4-FFF2-40B4-BE49-F238E27FC236}">
                <a16:creationId xmlns:a16="http://schemas.microsoft.com/office/drawing/2014/main" id="{9264CF7C-9A3E-F749-8352-8599372E4E2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84B494-60B1-A24D-88C7-17A957E49A86}" type="slidenum">
              <a:rPr lang="en-US" altLang="en-US" sz="1400" b="0">
                <a:latin typeface="Arial" panose="020B0604020202020204" pitchFamily="34" charset="0"/>
                <a:ea typeface="MS PGothic" panose="020B0600070205080204" pitchFamily="34" charset="-128"/>
              </a:rPr>
              <a:pPr>
                <a:spcBef>
                  <a:spcPct val="0"/>
                </a:spcBef>
                <a:buFontTx/>
                <a:buNone/>
              </a:pPr>
              <a:t>34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274604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77DFBD3-D46D-104A-AA77-BC94961D5BB6}"/>
              </a:ext>
            </a:extLst>
          </p:cNvPr>
          <p:cNvSpPr>
            <a:spLocks noGrp="1" noChangeArrowheads="1"/>
          </p:cNvSpPr>
          <p:nvPr>
            <p:ph type="title"/>
          </p:nvPr>
        </p:nvSpPr>
        <p:spPr>
          <a:xfrm>
            <a:off x="2209800" y="228600"/>
            <a:ext cx="7772400" cy="1143000"/>
          </a:xfrm>
        </p:spPr>
        <p:txBody>
          <a:bodyPr/>
          <a:lstStyle/>
          <a:p>
            <a:pPr eaLnBrk="1" hangingPunct="1"/>
            <a:r>
              <a:rPr lang="en-US" altLang="en-US" sz="2800"/>
              <a:t>Time-stratified Bidirectional Case-crossover Design</a:t>
            </a:r>
          </a:p>
        </p:txBody>
      </p:sp>
      <p:graphicFrame>
        <p:nvGraphicFramePr>
          <p:cNvPr id="65539" name="Object 3">
            <a:extLst>
              <a:ext uri="{FF2B5EF4-FFF2-40B4-BE49-F238E27FC236}">
                <a16:creationId xmlns:a16="http://schemas.microsoft.com/office/drawing/2014/main" id="{A3429991-9A0C-9D43-818C-24355CCC92BB}"/>
              </a:ext>
            </a:extLst>
          </p:cNvPr>
          <p:cNvGraphicFramePr>
            <a:graphicFrameLocks noChangeAspect="1"/>
          </p:cNvGraphicFramePr>
          <p:nvPr/>
        </p:nvGraphicFramePr>
        <p:xfrm>
          <a:off x="2192339" y="1295401"/>
          <a:ext cx="7807325" cy="5184775"/>
        </p:xfrm>
        <a:graphic>
          <a:graphicData uri="http://schemas.openxmlformats.org/presentationml/2006/ole">
            <mc:AlternateContent xmlns:mc="http://schemas.openxmlformats.org/markup-compatibility/2006">
              <mc:Choice xmlns:v="urn:schemas-microsoft-com:vml" Requires="v">
                <p:oleObj spid="_x0000_s1034" name="Worksheet" r:id="rId4" imgW="5626100" imgH="3733800" progId="Excel.Sheet.8">
                  <p:embed/>
                </p:oleObj>
              </mc:Choice>
              <mc:Fallback>
                <p:oleObj name="Worksheet" r:id="rId4" imgW="5626100" imgH="3733800" progId="Excel.Sheet.8">
                  <p:embed/>
                  <p:pic>
                    <p:nvPicPr>
                      <p:cNvPr id="65539" name="Object 3">
                        <a:extLst>
                          <a:ext uri="{FF2B5EF4-FFF2-40B4-BE49-F238E27FC236}">
                            <a16:creationId xmlns:a16="http://schemas.microsoft.com/office/drawing/2014/main" id="{A3429991-9A0C-9D43-818C-24355CCC92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2339" y="1295401"/>
                        <a:ext cx="7807325" cy="5184775"/>
                      </a:xfrm>
                      <a:prstGeom prst="rect">
                        <a:avLst/>
                      </a:prstGeom>
                      <a:solidFill>
                        <a:srgbClr val="A6A6A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540" name="Slide Number Placeholder 1">
            <a:extLst>
              <a:ext uri="{FF2B5EF4-FFF2-40B4-BE49-F238E27FC236}">
                <a16:creationId xmlns:a16="http://schemas.microsoft.com/office/drawing/2014/main" id="{93D9412A-9BB6-0E42-B127-05AD21E0133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49DF20A-7C7B-F94E-8101-CA3EE12689CB}" type="slidenum">
              <a:rPr lang="en-US" altLang="en-US" sz="1400" b="0">
                <a:latin typeface="Times New Roman" panose="02020603050405020304" pitchFamily="18" charset="0"/>
              </a:rPr>
              <a:pPr>
                <a:spcBef>
                  <a:spcPct val="0"/>
                </a:spcBef>
                <a:buFontTx/>
                <a:buNone/>
              </a:pPr>
              <a:t>35</a:t>
            </a:fld>
            <a:endParaRPr lang="en-US" altLang="en-US" sz="1400" b="0">
              <a:latin typeface="Times New Roman" panose="02020603050405020304" pitchFamily="18" charset="0"/>
            </a:endParaRPr>
          </a:p>
        </p:txBody>
      </p:sp>
      <p:pic>
        <p:nvPicPr>
          <p:cNvPr id="2" name="Picture 1">
            <a:extLst>
              <a:ext uri="{FF2B5EF4-FFF2-40B4-BE49-F238E27FC236}">
                <a16:creationId xmlns:a16="http://schemas.microsoft.com/office/drawing/2014/main" id="{6E2A391E-49F1-3A4A-88AE-CBB36F02605B}"/>
              </a:ext>
            </a:extLst>
          </p:cNvPr>
          <p:cNvPicPr>
            <a:picLocks noChangeAspect="1"/>
          </p:cNvPicPr>
          <p:nvPr/>
        </p:nvPicPr>
        <p:blipFill>
          <a:blip r:embed="rId6"/>
          <a:stretch>
            <a:fillRect/>
          </a:stretch>
        </p:blipFill>
        <p:spPr>
          <a:xfrm>
            <a:off x="0" y="0"/>
            <a:ext cx="12192000" cy="6858000"/>
          </a:xfrm>
          <a:prstGeom prst="rect">
            <a:avLst/>
          </a:prstGeom>
        </p:spPr>
      </p:pic>
    </p:spTree>
    <p:extLst>
      <p:ext uri="{BB962C8B-B14F-4D97-AF65-F5344CB8AC3E}">
        <p14:creationId xmlns:p14="http://schemas.microsoft.com/office/powerpoint/2010/main" val="8682286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a:extLst>
              <a:ext uri="{FF2B5EF4-FFF2-40B4-BE49-F238E27FC236}">
                <a16:creationId xmlns:a16="http://schemas.microsoft.com/office/drawing/2014/main" id="{425AD127-28D8-5B4E-B4D0-53B45CD1398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499774A-CEF1-F245-9E8E-25F2FC416AE8}" type="slidenum">
              <a:rPr lang="en-US" altLang="en-US" sz="1400" b="0">
                <a:latin typeface="Times New Roman" panose="02020603050405020304" pitchFamily="18" charset="0"/>
              </a:rPr>
              <a:pPr>
                <a:spcBef>
                  <a:spcPct val="0"/>
                </a:spcBef>
                <a:buFontTx/>
                <a:buNone/>
              </a:pPr>
              <a:t>36</a:t>
            </a:fld>
            <a:endParaRPr lang="en-US" altLang="en-US" sz="1400" b="0">
              <a:latin typeface="Times New Roman" panose="02020603050405020304" pitchFamily="18" charset="0"/>
            </a:endParaRPr>
          </a:p>
        </p:txBody>
      </p:sp>
      <p:sp>
        <p:nvSpPr>
          <p:cNvPr id="71683" name="Rectangle 2">
            <a:extLst>
              <a:ext uri="{FF2B5EF4-FFF2-40B4-BE49-F238E27FC236}">
                <a16:creationId xmlns:a16="http://schemas.microsoft.com/office/drawing/2014/main" id="{CC38F6CD-6AC9-2A49-9595-7955497DFE2A}"/>
              </a:ext>
            </a:extLst>
          </p:cNvPr>
          <p:cNvSpPr>
            <a:spLocks noGrp="1" noChangeArrowheads="1"/>
          </p:cNvSpPr>
          <p:nvPr>
            <p:ph type="title"/>
          </p:nvPr>
        </p:nvSpPr>
        <p:spPr>
          <a:xfrm>
            <a:off x="1002323" y="609600"/>
            <a:ext cx="10351477" cy="1143000"/>
          </a:xfrm>
        </p:spPr>
        <p:txBody>
          <a:bodyPr/>
          <a:lstStyle/>
          <a:p>
            <a:pPr eaLnBrk="1" hangingPunct="1"/>
            <a:r>
              <a:rPr lang="en-US" altLang="en-US" dirty="0"/>
              <a:t>Estimation in Case-crossover</a:t>
            </a:r>
          </a:p>
        </p:txBody>
      </p:sp>
      <p:sp>
        <p:nvSpPr>
          <p:cNvPr id="71684" name="Text Box 3">
            <a:extLst>
              <a:ext uri="{FF2B5EF4-FFF2-40B4-BE49-F238E27FC236}">
                <a16:creationId xmlns:a16="http://schemas.microsoft.com/office/drawing/2014/main" id="{EE432791-114B-B146-8962-491AA55DE7EB}"/>
              </a:ext>
            </a:extLst>
          </p:cNvPr>
          <p:cNvSpPr txBox="1">
            <a:spLocks noChangeArrowheads="1"/>
          </p:cNvSpPr>
          <p:nvPr/>
        </p:nvSpPr>
        <p:spPr bwMode="auto">
          <a:xfrm>
            <a:off x="1002323" y="1975540"/>
            <a:ext cx="10146323" cy="4157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914400" indent="-457200">
              <a:spcBef>
                <a:spcPct val="20000"/>
              </a:spcBef>
              <a:buChar char="–"/>
              <a:defRPr sz="2800" b="1">
                <a:solidFill>
                  <a:schemeClr val="tx1"/>
                </a:solidFill>
                <a:latin typeface="Arial Rounded MT Bold" panose="020F0704030504030204" pitchFamily="34" charset="77"/>
              </a:defRPr>
            </a:lvl2pPr>
            <a:lvl3pPr marL="1371600" indent="-457200">
              <a:spcBef>
                <a:spcPct val="20000"/>
              </a:spcBef>
              <a:buChar char="•"/>
              <a:defRPr sz="2400" b="1">
                <a:solidFill>
                  <a:schemeClr val="tx1"/>
                </a:solidFill>
                <a:latin typeface="Arial Rounded MT Bold" panose="020F0704030504030204" pitchFamily="34" charset="77"/>
              </a:defRPr>
            </a:lvl3pPr>
            <a:lvl4pPr marL="1828800" indent="-457200">
              <a:spcBef>
                <a:spcPct val="20000"/>
              </a:spcBef>
              <a:buChar char="–"/>
              <a:defRPr sz="2000" b="1">
                <a:solidFill>
                  <a:schemeClr val="tx1"/>
                </a:solidFill>
                <a:latin typeface="Arial Rounded MT Bold" panose="020F0704030504030204" pitchFamily="34" charset="77"/>
              </a:defRPr>
            </a:lvl4pPr>
            <a:lvl5pPr marL="2286000" indent="-457200">
              <a:spcBef>
                <a:spcPct val="20000"/>
              </a:spcBef>
              <a:buChar char="»"/>
              <a:defRPr sz="2000" b="1">
                <a:solidFill>
                  <a:schemeClr val="tx1"/>
                </a:solidFill>
                <a:latin typeface="Arial Rounded MT Bold" panose="020F0704030504030204" pitchFamily="34" charset="77"/>
              </a:defRPr>
            </a:lvl5pPr>
            <a:lvl6pPr marL="27432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2004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576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114800" indent="-4572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110000"/>
              </a:lnSpc>
              <a:buFontTx/>
              <a:buAutoNum type="arabicPeriod"/>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Matched binary data (counts): </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Mantel-</a:t>
            </a: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OR for matched pairs</a:t>
            </a:r>
          </a:p>
          <a:p>
            <a:pPr eaLnBrk="1" hangingPunct="1">
              <a:lnSpc>
                <a:spcPct val="110000"/>
              </a:lnSpc>
            </a:pPr>
            <a:r>
              <a:rPr lang="en-US" altLang="en-US" sz="2400" b="0" dirty="0" err="1">
                <a:latin typeface="Helvetica Neue" panose="02000503000000020004" pitchFamily="2" charset="0"/>
                <a:ea typeface="Helvetica Neue" panose="02000503000000020004" pitchFamily="2" charset="0"/>
                <a:cs typeface="Helvetica Neue" panose="02000503000000020004" pitchFamily="2" charset="0"/>
              </a:rPr>
              <a:t>McNemar</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Estimator</a:t>
            </a:r>
          </a:p>
          <a:p>
            <a:pPr eaLnBrk="1" hangingPunct="1">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Conditional logistic regression</a:t>
            </a:r>
          </a:p>
          <a:p>
            <a:pPr eaLnBrk="1" hangingPunct="1">
              <a:lnSpc>
                <a:spcPct val="110000"/>
              </a:lnSpc>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110000"/>
              </a:lnSpc>
              <a:buFontTx/>
              <a:buAutoNum type="arabicPeriod" startAt="2"/>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Usual frequency.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Control information for each case is based on their own past exposure experience.</a:t>
            </a:r>
          </a:p>
          <a:p>
            <a:pPr>
              <a:lnSpc>
                <a:spcPct val="110000"/>
              </a:lnSpc>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Risk periods of varying length can be analyzed using techniques for stratified analysis of person-time data</a:t>
            </a:r>
          </a:p>
        </p:txBody>
      </p:sp>
    </p:spTree>
    <p:extLst>
      <p:ext uri="{BB962C8B-B14F-4D97-AF65-F5344CB8AC3E}">
        <p14:creationId xmlns:p14="http://schemas.microsoft.com/office/powerpoint/2010/main" val="35240437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5">
            <a:extLst>
              <a:ext uri="{FF2B5EF4-FFF2-40B4-BE49-F238E27FC236}">
                <a16:creationId xmlns:a16="http://schemas.microsoft.com/office/drawing/2014/main" id="{330ACB4F-8461-A54C-9426-9F75739C3A9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012B9C-A0F6-1349-BD69-F7254466EB81}" type="slidenum">
              <a:rPr lang="en-US" altLang="en-US" sz="1400" b="0">
                <a:latin typeface="Times New Roman" panose="02020603050405020304" pitchFamily="18" charset="0"/>
              </a:rPr>
              <a:pPr>
                <a:spcBef>
                  <a:spcPct val="0"/>
                </a:spcBef>
                <a:buFontTx/>
                <a:buNone/>
              </a:pPr>
              <a:t>37</a:t>
            </a:fld>
            <a:endParaRPr lang="en-US" altLang="en-US" sz="1400" b="0">
              <a:latin typeface="Times New Roman" panose="02020603050405020304" pitchFamily="18" charset="0"/>
            </a:endParaRPr>
          </a:p>
        </p:txBody>
      </p:sp>
      <p:sp>
        <p:nvSpPr>
          <p:cNvPr id="94211" name="AutoShape 3">
            <a:extLst>
              <a:ext uri="{FF2B5EF4-FFF2-40B4-BE49-F238E27FC236}">
                <a16:creationId xmlns:a16="http://schemas.microsoft.com/office/drawing/2014/main" id="{A1C85EA1-061D-5743-8979-138CD8D8DB19}"/>
              </a:ext>
            </a:extLst>
          </p:cNvPr>
          <p:cNvSpPr>
            <a:spLocks noChangeArrowheads="1"/>
          </p:cNvSpPr>
          <p:nvPr/>
        </p:nvSpPr>
        <p:spPr bwMode="auto">
          <a:xfrm>
            <a:off x="4013201" y="4427538"/>
            <a:ext cx="4113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2" name="AutoShape 4">
            <a:extLst>
              <a:ext uri="{FF2B5EF4-FFF2-40B4-BE49-F238E27FC236}">
                <a16:creationId xmlns:a16="http://schemas.microsoft.com/office/drawing/2014/main" id="{30FFD768-C8F4-854D-8BC7-36344AD16960}"/>
              </a:ext>
            </a:extLst>
          </p:cNvPr>
          <p:cNvSpPr>
            <a:spLocks noChangeArrowheads="1"/>
          </p:cNvSpPr>
          <p:nvPr/>
        </p:nvSpPr>
        <p:spPr bwMode="auto">
          <a:xfrm flipV="1">
            <a:off x="4013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3" name="AutoShape 5">
            <a:extLst>
              <a:ext uri="{FF2B5EF4-FFF2-40B4-BE49-F238E27FC236}">
                <a16:creationId xmlns:a16="http://schemas.microsoft.com/office/drawing/2014/main" id="{96734A51-0499-E04B-B81C-4B253CF46DC3}"/>
              </a:ext>
            </a:extLst>
          </p:cNvPr>
          <p:cNvSpPr>
            <a:spLocks noChangeArrowheads="1"/>
          </p:cNvSpPr>
          <p:nvPr/>
        </p:nvSpPr>
        <p:spPr bwMode="auto">
          <a:xfrm flipV="1">
            <a:off x="7442201" y="4427538"/>
            <a:ext cx="684213" cy="520700"/>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14" name="Text Box 6">
            <a:extLst>
              <a:ext uri="{FF2B5EF4-FFF2-40B4-BE49-F238E27FC236}">
                <a16:creationId xmlns:a16="http://schemas.microsoft.com/office/drawing/2014/main" id="{C008EF0B-DFDB-8344-A720-7B55C03BB512}"/>
              </a:ext>
            </a:extLst>
          </p:cNvPr>
          <p:cNvSpPr txBox="1">
            <a:spLocks noChangeArrowheads="1"/>
          </p:cNvSpPr>
          <p:nvPr/>
        </p:nvSpPr>
        <p:spPr bwMode="auto">
          <a:xfrm>
            <a:off x="7632701" y="4460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94215" name="Text Box 7">
            <a:extLst>
              <a:ext uri="{FF2B5EF4-FFF2-40B4-BE49-F238E27FC236}">
                <a16:creationId xmlns:a16="http://schemas.microsoft.com/office/drawing/2014/main" id="{8665AFB5-8081-6B4A-8BAE-F6FA394422D6}"/>
              </a:ext>
            </a:extLst>
          </p:cNvPr>
          <p:cNvSpPr txBox="1">
            <a:spLocks noChangeArrowheads="1"/>
          </p:cNvSpPr>
          <p:nvPr/>
        </p:nvSpPr>
        <p:spPr bwMode="auto">
          <a:xfrm>
            <a:off x="5046663" y="5048251"/>
            <a:ext cx="2379662" cy="23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Hours Prior to MI Onset</a:t>
            </a:r>
            <a:endParaRPr lang="en-US" altLang="en-US" sz="2200" b="0">
              <a:latin typeface="Times New Roman" panose="02020603050405020304" pitchFamily="18" charset="0"/>
            </a:endParaRPr>
          </a:p>
        </p:txBody>
      </p:sp>
      <p:sp>
        <p:nvSpPr>
          <p:cNvPr id="94216" name="Text Box 8">
            <a:extLst>
              <a:ext uri="{FF2B5EF4-FFF2-40B4-BE49-F238E27FC236}">
                <a16:creationId xmlns:a16="http://schemas.microsoft.com/office/drawing/2014/main" id="{791BEA2D-0D55-E44F-B7AD-27162BAD81B2}"/>
              </a:ext>
            </a:extLst>
          </p:cNvPr>
          <p:cNvSpPr txBox="1">
            <a:spLocks noChangeArrowheads="1"/>
          </p:cNvSpPr>
          <p:nvPr/>
        </p:nvSpPr>
        <p:spPr bwMode="auto">
          <a:xfrm>
            <a:off x="8051800" y="5003800"/>
            <a:ext cx="88900"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94217" name="Text Box 9">
            <a:extLst>
              <a:ext uri="{FF2B5EF4-FFF2-40B4-BE49-F238E27FC236}">
                <a16:creationId xmlns:a16="http://schemas.microsoft.com/office/drawing/2014/main" id="{A712AD0A-B34E-C142-89EE-6F52A56884A5}"/>
              </a:ext>
            </a:extLst>
          </p:cNvPr>
          <p:cNvSpPr txBox="1">
            <a:spLocks noChangeArrowheads="1"/>
          </p:cNvSpPr>
          <p:nvPr/>
        </p:nvSpPr>
        <p:spPr bwMode="auto">
          <a:xfrm>
            <a:off x="7396164" y="5003800"/>
            <a:ext cx="433387"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94218" name="Text Box 10">
            <a:extLst>
              <a:ext uri="{FF2B5EF4-FFF2-40B4-BE49-F238E27FC236}">
                <a16:creationId xmlns:a16="http://schemas.microsoft.com/office/drawing/2014/main" id="{4A061CA9-DFB8-764B-9CC5-734F5DEA0C55}"/>
              </a:ext>
            </a:extLst>
          </p:cNvPr>
          <p:cNvSpPr txBox="1">
            <a:spLocks noChangeArrowheads="1"/>
          </p:cNvSpPr>
          <p:nvPr/>
        </p:nvSpPr>
        <p:spPr bwMode="auto">
          <a:xfrm>
            <a:off x="4622801" y="5003800"/>
            <a:ext cx="176213"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24</a:t>
            </a:r>
            <a:endParaRPr lang="en-US" altLang="en-US" sz="2200" b="0">
              <a:latin typeface="Times New Roman" panose="02020603050405020304" pitchFamily="18" charset="0"/>
            </a:endParaRPr>
          </a:p>
        </p:txBody>
      </p:sp>
      <p:sp>
        <p:nvSpPr>
          <p:cNvPr id="94219" name="Text Box 11">
            <a:extLst>
              <a:ext uri="{FF2B5EF4-FFF2-40B4-BE49-F238E27FC236}">
                <a16:creationId xmlns:a16="http://schemas.microsoft.com/office/drawing/2014/main" id="{6C2DDDA3-B251-F047-8303-0F51BD84B1F7}"/>
              </a:ext>
            </a:extLst>
          </p:cNvPr>
          <p:cNvSpPr txBox="1">
            <a:spLocks noChangeArrowheads="1"/>
          </p:cNvSpPr>
          <p:nvPr/>
        </p:nvSpPr>
        <p:spPr bwMode="auto">
          <a:xfrm>
            <a:off x="3973513" y="5006975"/>
            <a:ext cx="176212"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26</a:t>
            </a:r>
            <a:endParaRPr lang="en-US" altLang="en-US" sz="2200" b="0">
              <a:latin typeface="Times New Roman" panose="02020603050405020304" pitchFamily="18" charset="0"/>
            </a:endParaRPr>
          </a:p>
        </p:txBody>
      </p:sp>
      <p:sp>
        <p:nvSpPr>
          <p:cNvPr id="94220" name="Text Box 12">
            <a:extLst>
              <a:ext uri="{FF2B5EF4-FFF2-40B4-BE49-F238E27FC236}">
                <a16:creationId xmlns:a16="http://schemas.microsoft.com/office/drawing/2014/main" id="{C3946B4D-61D5-A44C-872B-1454C6109342}"/>
              </a:ext>
            </a:extLst>
          </p:cNvPr>
          <p:cNvSpPr txBox="1">
            <a:spLocks noChangeArrowheads="1"/>
          </p:cNvSpPr>
          <p:nvPr/>
        </p:nvSpPr>
        <p:spPr bwMode="auto">
          <a:xfrm>
            <a:off x="7185025" y="3395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94221" name="Text Box 13">
            <a:extLst>
              <a:ext uri="{FF2B5EF4-FFF2-40B4-BE49-F238E27FC236}">
                <a16:creationId xmlns:a16="http://schemas.microsoft.com/office/drawing/2014/main" id="{E4E539A7-EB1C-1143-BBEF-53A94F9DE88E}"/>
              </a:ext>
            </a:extLst>
          </p:cNvPr>
          <p:cNvSpPr txBox="1">
            <a:spLocks noChangeArrowheads="1"/>
          </p:cNvSpPr>
          <p:nvPr/>
        </p:nvSpPr>
        <p:spPr bwMode="auto">
          <a:xfrm>
            <a:off x="3559176" y="3349626"/>
            <a:ext cx="1566863" cy="6334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 Control Period</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One Day Before</a:t>
            </a:r>
            <a:endParaRPr lang="en-US" altLang="en-US" sz="2200" b="0">
              <a:latin typeface="Times New Roman" panose="02020603050405020304" pitchFamily="18" charset="0"/>
            </a:endParaRPr>
          </a:p>
        </p:txBody>
      </p:sp>
      <p:sp>
        <p:nvSpPr>
          <p:cNvPr id="94222" name="Text Box 14">
            <a:extLst>
              <a:ext uri="{FF2B5EF4-FFF2-40B4-BE49-F238E27FC236}">
                <a16:creationId xmlns:a16="http://schemas.microsoft.com/office/drawing/2014/main" id="{34D242EE-9550-9046-916A-910BE8FA9DD2}"/>
              </a:ext>
            </a:extLst>
          </p:cNvPr>
          <p:cNvSpPr txBox="1">
            <a:spLocks noChangeArrowheads="1"/>
          </p:cNvSpPr>
          <p:nvPr/>
        </p:nvSpPr>
        <p:spPr bwMode="auto">
          <a:xfrm>
            <a:off x="8266114" y="4543426"/>
            <a:ext cx="268287" cy="22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94223" name="Freeform 15">
            <a:extLst>
              <a:ext uri="{FF2B5EF4-FFF2-40B4-BE49-F238E27FC236}">
                <a16:creationId xmlns:a16="http://schemas.microsoft.com/office/drawing/2014/main" id="{5756A659-758C-D542-BF50-DD9710BFED5D}"/>
              </a:ext>
            </a:extLst>
          </p:cNvPr>
          <p:cNvSpPr>
            <a:spLocks/>
          </p:cNvSpPr>
          <p:nvPr/>
        </p:nvSpPr>
        <p:spPr bwMode="auto">
          <a:xfrm>
            <a:off x="4476750" y="3968750"/>
            <a:ext cx="3201988" cy="361950"/>
          </a:xfrm>
          <a:custGeom>
            <a:avLst/>
            <a:gdLst>
              <a:gd name="T0" fmla="*/ 2147483646 w 2218"/>
              <a:gd name="T1" fmla="*/ 2147483646 h 282"/>
              <a:gd name="T2" fmla="*/ 2147483646 w 2218"/>
              <a:gd name="T3" fmla="*/ 2147483646 h 282"/>
              <a:gd name="T4" fmla="*/ 2147483646 w 2218"/>
              <a:gd name="T5" fmla="*/ 2147483646 h 282"/>
              <a:gd name="T6" fmla="*/ 2147483646 w 2218"/>
              <a:gd name="T7" fmla="*/ 2147483646 h 282"/>
              <a:gd name="T8" fmla="*/ 2147483646 w 2218"/>
              <a:gd name="T9" fmla="*/ 2147483646 h 282"/>
              <a:gd name="T10" fmla="*/ 2147483646 w 2218"/>
              <a:gd name="T11" fmla="*/ 2147483646 h 282"/>
              <a:gd name="T12" fmla="*/ 2147483646 w 2218"/>
              <a:gd name="T13" fmla="*/ 2147483646 h 282"/>
              <a:gd name="T14" fmla="*/ 2147483646 w 2218"/>
              <a:gd name="T15" fmla="*/ 2147483646 h 282"/>
              <a:gd name="T16" fmla="*/ 2147483646 w 2218"/>
              <a:gd name="T17" fmla="*/ 0 h 282"/>
              <a:gd name="T18" fmla="*/ 2147483646 w 2218"/>
              <a:gd name="T19" fmla="*/ 2147483646 h 282"/>
              <a:gd name="T20" fmla="*/ 2147483646 w 2218"/>
              <a:gd name="T21" fmla="*/ 2147483646 h 282"/>
              <a:gd name="T22" fmla="*/ 2147483646 w 2218"/>
              <a:gd name="T23" fmla="*/ 2147483646 h 282"/>
              <a:gd name="T24" fmla="*/ 2147483646 w 2218"/>
              <a:gd name="T25" fmla="*/ 2147483646 h 282"/>
              <a:gd name="T26" fmla="*/ 2147483646 w 2218"/>
              <a:gd name="T27" fmla="*/ 2147483646 h 282"/>
              <a:gd name="T28" fmla="*/ 2147483646 w 2218"/>
              <a:gd name="T29" fmla="*/ 2147483646 h 282"/>
              <a:gd name="T30" fmla="*/ 2147483646 w 2218"/>
              <a:gd name="T31" fmla="*/ 2147483646 h 282"/>
              <a:gd name="T32" fmla="*/ 0 w 2218"/>
              <a:gd name="T33" fmla="*/ 2147483646 h 2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18" h="282">
                <a:moveTo>
                  <a:pt x="2217" y="281"/>
                </a:moveTo>
                <a:lnTo>
                  <a:pt x="2086" y="216"/>
                </a:lnTo>
                <a:lnTo>
                  <a:pt x="1952" y="159"/>
                </a:lnTo>
                <a:lnTo>
                  <a:pt x="1814" y="111"/>
                </a:lnTo>
                <a:lnTo>
                  <a:pt x="1676" y="71"/>
                </a:lnTo>
                <a:lnTo>
                  <a:pt x="1535" y="41"/>
                </a:lnTo>
                <a:lnTo>
                  <a:pt x="1393" y="18"/>
                </a:lnTo>
                <a:lnTo>
                  <a:pt x="1250" y="5"/>
                </a:lnTo>
                <a:lnTo>
                  <a:pt x="1108" y="0"/>
                </a:lnTo>
                <a:lnTo>
                  <a:pt x="965" y="5"/>
                </a:lnTo>
                <a:lnTo>
                  <a:pt x="822" y="18"/>
                </a:lnTo>
                <a:lnTo>
                  <a:pt x="680" y="41"/>
                </a:lnTo>
                <a:lnTo>
                  <a:pt x="539" y="71"/>
                </a:lnTo>
                <a:lnTo>
                  <a:pt x="400" y="111"/>
                </a:lnTo>
                <a:lnTo>
                  <a:pt x="263" y="159"/>
                </a:lnTo>
                <a:lnTo>
                  <a:pt x="130" y="216"/>
                </a:lnTo>
                <a:lnTo>
                  <a:pt x="0" y="281"/>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24" name="AutoShape 16">
            <a:extLst>
              <a:ext uri="{FF2B5EF4-FFF2-40B4-BE49-F238E27FC236}">
                <a16:creationId xmlns:a16="http://schemas.microsoft.com/office/drawing/2014/main" id="{A8041B92-FF59-0F43-AABC-3EF1DF278776}"/>
              </a:ext>
            </a:extLst>
          </p:cNvPr>
          <p:cNvSpPr>
            <a:spLocks noChangeArrowheads="1"/>
          </p:cNvSpPr>
          <p:nvPr/>
        </p:nvSpPr>
        <p:spPr bwMode="auto">
          <a:xfrm flipV="1">
            <a:off x="5505450" y="3846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5" name="Text Box 17">
            <a:extLst>
              <a:ext uri="{FF2B5EF4-FFF2-40B4-BE49-F238E27FC236}">
                <a16:creationId xmlns:a16="http://schemas.microsoft.com/office/drawing/2014/main" id="{04F0A9B6-2A63-9042-ACEA-A6992558A542}"/>
              </a:ext>
            </a:extLst>
          </p:cNvPr>
          <p:cNvSpPr txBox="1">
            <a:spLocks noChangeArrowheads="1"/>
          </p:cNvSpPr>
          <p:nvPr/>
        </p:nvSpPr>
        <p:spPr bwMode="auto">
          <a:xfrm>
            <a:off x="4025900" y="3968750"/>
            <a:ext cx="306388"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p:nvSpPr>
          <p:cNvPr id="94226" name="Text Box 18">
            <a:extLst>
              <a:ext uri="{FF2B5EF4-FFF2-40B4-BE49-F238E27FC236}">
                <a16:creationId xmlns:a16="http://schemas.microsoft.com/office/drawing/2014/main" id="{E0799FC9-D376-B44E-883F-99C3AFBE130D}"/>
              </a:ext>
            </a:extLst>
          </p:cNvPr>
          <p:cNvSpPr txBox="1">
            <a:spLocks noChangeArrowheads="1"/>
          </p:cNvSpPr>
          <p:nvPr/>
        </p:nvSpPr>
        <p:spPr bwMode="auto">
          <a:xfrm>
            <a:off x="7786688" y="3986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3500">
                <a:latin typeface="Symbol" pitchFamily="2" charset="2"/>
              </a:rPr>
              <a:t>¯</a:t>
            </a:r>
            <a:endParaRPr lang="en-US" altLang="en-US" sz="2200" b="0">
              <a:latin typeface="Times New Roman" panose="02020603050405020304" pitchFamily="18" charset="0"/>
            </a:endParaRPr>
          </a:p>
        </p:txBody>
      </p:sp>
      <p:sp useBgFill="1">
        <p:nvSpPr>
          <p:cNvPr id="94227" name="Rectangle 50">
            <a:extLst>
              <a:ext uri="{FF2B5EF4-FFF2-40B4-BE49-F238E27FC236}">
                <a16:creationId xmlns:a16="http://schemas.microsoft.com/office/drawing/2014/main" id="{D00341CF-EDF1-F94C-ABF3-7F356193E80F}"/>
              </a:ext>
            </a:extLst>
          </p:cNvPr>
          <p:cNvSpPr>
            <a:spLocks noChangeArrowheads="1"/>
          </p:cNvSpPr>
          <p:nvPr/>
        </p:nvSpPr>
        <p:spPr bwMode="auto">
          <a:xfrm>
            <a:off x="5665789" y="1323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94228" name="Rectangle 52">
            <a:extLst>
              <a:ext uri="{FF2B5EF4-FFF2-40B4-BE49-F238E27FC236}">
                <a16:creationId xmlns:a16="http://schemas.microsoft.com/office/drawing/2014/main" id="{83448A58-0141-DB45-9D4F-42AA54906A48}"/>
              </a:ext>
            </a:extLst>
          </p:cNvPr>
          <p:cNvSpPr>
            <a:spLocks noChangeArrowheads="1"/>
          </p:cNvSpPr>
          <p:nvPr/>
        </p:nvSpPr>
        <p:spPr bwMode="auto">
          <a:xfrm>
            <a:off x="5527675" y="3908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94229" name="Text Box 53">
            <a:extLst>
              <a:ext uri="{FF2B5EF4-FFF2-40B4-BE49-F238E27FC236}">
                <a16:creationId xmlns:a16="http://schemas.microsoft.com/office/drawing/2014/main" id="{08F6913E-AE52-324D-9DDA-FA2341D09761}"/>
              </a:ext>
            </a:extLst>
          </p:cNvPr>
          <p:cNvSpPr txBox="1">
            <a:spLocks noChangeArrowheads="1"/>
          </p:cNvSpPr>
          <p:nvPr/>
        </p:nvSpPr>
        <p:spPr bwMode="auto">
          <a:xfrm>
            <a:off x="5597525" y="3908426"/>
            <a:ext cx="1512888"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2</a:t>
            </a:r>
            <a:endParaRPr lang="en-US" altLang="en-US" sz="2200" b="0">
              <a:latin typeface="Times New Roman" panose="02020603050405020304" pitchFamily="18" charset="0"/>
            </a:endParaRPr>
          </a:p>
        </p:txBody>
      </p:sp>
      <p:sp>
        <p:nvSpPr>
          <p:cNvPr id="94230" name="Rectangle 58">
            <a:extLst>
              <a:ext uri="{FF2B5EF4-FFF2-40B4-BE49-F238E27FC236}">
                <a16:creationId xmlns:a16="http://schemas.microsoft.com/office/drawing/2014/main" id="{5AD4E18B-3DD5-3744-BDA5-13790E419DE7}"/>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Binary data approach</a:t>
            </a:r>
          </a:p>
        </p:txBody>
      </p:sp>
      <p:sp>
        <p:nvSpPr>
          <p:cNvPr id="25" name="TextBox 5">
            <a:extLst>
              <a:ext uri="{FF2B5EF4-FFF2-40B4-BE49-F238E27FC236}">
                <a16:creationId xmlns:a16="http://schemas.microsoft.com/office/drawing/2014/main" id="{D2BB58A3-C03D-4FB1-97D0-C23875B54E6C}"/>
              </a:ext>
            </a:extLst>
          </p:cNvPr>
          <p:cNvSpPr txBox="1">
            <a:spLocks noChangeArrowheads="1"/>
          </p:cNvSpPr>
          <p:nvPr/>
        </p:nvSpPr>
        <p:spPr bwMode="auto">
          <a:xfrm>
            <a:off x="3037251" y="57150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2855426167"/>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A2CDC35F-0F23-E342-B75C-EC0A0FCBBBB3}"/>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4DC9861D-4FFA-4B9D-B45F-E75C82187921}"/>
              </a:ext>
            </a:extLst>
          </p:cNvPr>
          <p:cNvSpPr>
            <a:spLocks noGrp="1" noChangeArrowheads="1"/>
          </p:cNvSpPr>
          <p:nvPr>
            <p:ph type="body" sz="half" idx="4294967295"/>
          </p:nvPr>
        </p:nvSpPr>
        <p:spPr>
          <a:xfrm>
            <a:off x="838200" y="3505200"/>
            <a:ext cx="9802813" cy="2895600"/>
          </a:xfrm>
        </p:spPr>
        <p:txBody>
          <a:bodyPr>
            <a:normAutofit/>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dichotomous  exposures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Form the matched 2x2 table</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Place each case according to exposures in </a:t>
            </a:r>
            <a:br>
              <a:rPr lang="en-US" sz="2200" dirty="0">
                <a:latin typeface="Helvetica Neue" panose="02000503000000020004" pitchFamily="2" charset="0"/>
                <a:ea typeface="Helvetica Neue" panose="02000503000000020004" pitchFamily="2" charset="0"/>
                <a:cs typeface="Helvetica Neue" panose="02000503000000020004" pitchFamily="2" charset="0"/>
              </a:rPr>
            </a:br>
            <a:r>
              <a:rPr lang="en-US" sz="2200" dirty="0">
                <a:latin typeface="Helvetica Neue" panose="02000503000000020004" pitchFamily="2" charset="0"/>
                <a:ea typeface="Helvetica Neue" panose="02000503000000020004" pitchFamily="2" charset="0"/>
                <a:cs typeface="Helvetica Neue" panose="02000503000000020004" pitchFamily="2" charset="0"/>
              </a:rPr>
              <a:t>the case and control windows</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Mantel-Haenszel odds ratio for matched sets reduces to ratio of counts in discordant exposure windows: ( </a:t>
            </a:r>
            <a:r>
              <a:rPr lang="en-US" sz="2200" i="1" dirty="0">
                <a:latin typeface="Helvetica Neue" panose="02000503000000020004" pitchFamily="2" charset="0"/>
                <a:ea typeface="Helvetica Neue" panose="02000503000000020004" pitchFamily="2" charset="0"/>
                <a:cs typeface="Helvetica Neue" panose="02000503000000020004" pitchFamily="2" charset="0"/>
              </a:rPr>
              <a:t>b / c </a:t>
            </a:r>
            <a:r>
              <a:rPr lang="en-US" sz="2200" dirty="0">
                <a:latin typeface="Helvetica Neue" panose="02000503000000020004" pitchFamily="2" charset="0"/>
                <a:ea typeface="Helvetica Neue" panose="02000503000000020004" pitchFamily="2" charset="0"/>
                <a:cs typeface="Helvetica Neue" panose="02000503000000020004" pitchFamily="2" charset="0"/>
              </a:rPr>
              <a:t>) when there is one control </a:t>
            </a:r>
          </a:p>
          <a:p>
            <a:pPr eaLnBrk="1" hangingPunct="1">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Concordant case-control windows are uninformative</a:t>
            </a:r>
          </a:p>
        </p:txBody>
      </p:sp>
      <p:grpSp>
        <p:nvGrpSpPr>
          <p:cNvPr id="95236" name="Group 7">
            <a:extLst>
              <a:ext uri="{FF2B5EF4-FFF2-40B4-BE49-F238E27FC236}">
                <a16:creationId xmlns:a16="http://schemas.microsoft.com/office/drawing/2014/main" id="{3472B7EC-C549-654C-956E-6E4137795218}"/>
              </a:ext>
            </a:extLst>
          </p:cNvPr>
          <p:cNvGrpSpPr>
            <a:grpSpLocks/>
          </p:cNvGrpSpPr>
          <p:nvPr/>
        </p:nvGrpSpPr>
        <p:grpSpPr bwMode="auto">
          <a:xfrm>
            <a:off x="7086601" y="1905000"/>
            <a:ext cx="3287713" cy="2241550"/>
            <a:chOff x="548" y="1005"/>
            <a:chExt cx="3330" cy="2287"/>
          </a:xfrm>
        </p:grpSpPr>
        <p:grpSp>
          <p:nvGrpSpPr>
            <p:cNvPr id="95239" name="Group 8">
              <a:extLst>
                <a:ext uri="{FF2B5EF4-FFF2-40B4-BE49-F238E27FC236}">
                  <a16:creationId xmlns:a16="http://schemas.microsoft.com/office/drawing/2014/main" id="{5BF098DF-1B06-344A-ADDD-40F652A15EF9}"/>
                </a:ext>
              </a:extLst>
            </p:cNvPr>
            <p:cNvGrpSpPr>
              <a:grpSpLocks/>
            </p:cNvGrpSpPr>
            <p:nvPr/>
          </p:nvGrpSpPr>
          <p:grpSpPr bwMode="auto">
            <a:xfrm>
              <a:off x="855" y="1175"/>
              <a:ext cx="3023" cy="2117"/>
              <a:chOff x="855" y="909"/>
              <a:chExt cx="3023" cy="2117"/>
            </a:xfrm>
          </p:grpSpPr>
          <p:sp>
            <p:nvSpPr>
              <p:cNvPr id="95242" name="Rectangle 9">
                <a:extLst>
                  <a:ext uri="{FF2B5EF4-FFF2-40B4-BE49-F238E27FC236}">
                    <a16:creationId xmlns:a16="http://schemas.microsoft.com/office/drawing/2014/main" id="{19BF19A4-CE22-DA43-AA21-87BF4FC3A1C9}"/>
                  </a:ext>
                </a:extLst>
              </p:cNvPr>
              <p:cNvSpPr>
                <a:spLocks noChangeArrowheads="1"/>
              </p:cNvSpPr>
              <p:nvPr/>
            </p:nvSpPr>
            <p:spPr bwMode="auto">
              <a:xfrm>
                <a:off x="2006" y="146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400">
                  <a:solidFill>
                    <a:schemeClr val="accent2"/>
                  </a:solidFill>
                </a:endParaRPr>
              </a:p>
            </p:txBody>
          </p:sp>
          <p:sp>
            <p:nvSpPr>
              <p:cNvPr id="95243" name="Line 10">
                <a:extLst>
                  <a:ext uri="{FF2B5EF4-FFF2-40B4-BE49-F238E27FC236}">
                    <a16:creationId xmlns:a16="http://schemas.microsoft.com/office/drawing/2014/main" id="{8BCCD6AE-7421-B64D-8AED-F2E1E796AFC5}"/>
                  </a:ext>
                </a:extLst>
              </p:cNvPr>
              <p:cNvSpPr>
                <a:spLocks noChangeShapeType="1"/>
              </p:cNvSpPr>
              <p:nvPr/>
            </p:nvSpPr>
            <p:spPr bwMode="auto">
              <a:xfrm>
                <a:off x="2918" y="146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4" name="Line 11">
                <a:extLst>
                  <a:ext uri="{FF2B5EF4-FFF2-40B4-BE49-F238E27FC236}">
                    <a16:creationId xmlns:a16="http://schemas.microsoft.com/office/drawing/2014/main" id="{9551C633-6474-854E-8D70-7EEBCE207060}"/>
                  </a:ext>
                </a:extLst>
              </p:cNvPr>
              <p:cNvSpPr>
                <a:spLocks noChangeShapeType="1"/>
              </p:cNvSpPr>
              <p:nvPr/>
            </p:nvSpPr>
            <p:spPr bwMode="auto">
              <a:xfrm>
                <a:off x="2006" y="223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245" name="Text Box 12">
                <a:extLst>
                  <a:ext uri="{FF2B5EF4-FFF2-40B4-BE49-F238E27FC236}">
                    <a16:creationId xmlns:a16="http://schemas.microsoft.com/office/drawing/2014/main" id="{47FB46D8-F1FA-D34F-A996-C39075590F11}"/>
                  </a:ext>
                </a:extLst>
              </p:cNvPr>
              <p:cNvSpPr txBox="1">
                <a:spLocks noChangeArrowheads="1"/>
              </p:cNvSpPr>
              <p:nvPr/>
            </p:nvSpPr>
            <p:spPr bwMode="auto">
              <a:xfrm>
                <a:off x="2054" y="1139"/>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6" name="Text Box 13">
                <a:extLst>
                  <a:ext uri="{FF2B5EF4-FFF2-40B4-BE49-F238E27FC236}">
                    <a16:creationId xmlns:a16="http://schemas.microsoft.com/office/drawing/2014/main" id="{6505D797-412A-EC4C-A64F-13B2F1B785BF}"/>
                  </a:ext>
                </a:extLst>
              </p:cNvPr>
              <p:cNvSpPr txBox="1">
                <a:spLocks noChangeArrowheads="1"/>
              </p:cNvSpPr>
              <p:nvPr/>
            </p:nvSpPr>
            <p:spPr bwMode="auto">
              <a:xfrm>
                <a:off x="2968" y="909"/>
                <a:ext cx="849" cy="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1600" b="0">
                    <a:latin typeface="Arial Narrow" panose="020B0604020202020204" pitchFamily="34" charset="0"/>
                  </a:rPr>
                  <a:t>Not</a:t>
                </a:r>
              </a:p>
              <a:p>
                <a:pPr algn="ctr">
                  <a:spcBef>
                    <a:spcPct val="0"/>
                  </a:spcBef>
                  <a:buFontTx/>
                  <a:buNone/>
                </a:pPr>
                <a:r>
                  <a:rPr lang="en-US" altLang="en-US" sz="1600" b="0">
                    <a:latin typeface="Arial Narrow" panose="020B0604020202020204" pitchFamily="34" charset="0"/>
                  </a:rPr>
                  <a:t>Exposed</a:t>
                </a:r>
              </a:p>
            </p:txBody>
          </p:sp>
          <p:sp>
            <p:nvSpPr>
              <p:cNvPr id="95247" name="Text Box 14">
                <a:extLst>
                  <a:ext uri="{FF2B5EF4-FFF2-40B4-BE49-F238E27FC236}">
                    <a16:creationId xmlns:a16="http://schemas.microsoft.com/office/drawing/2014/main" id="{471E3836-A0D1-534C-A4F8-FE71285F18E1}"/>
                  </a:ext>
                </a:extLst>
              </p:cNvPr>
              <p:cNvSpPr txBox="1">
                <a:spLocks noChangeArrowheads="1"/>
              </p:cNvSpPr>
              <p:nvPr/>
            </p:nvSpPr>
            <p:spPr bwMode="auto">
              <a:xfrm>
                <a:off x="1191" y="1725"/>
                <a:ext cx="849"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Exposed</a:t>
                </a:r>
              </a:p>
            </p:txBody>
          </p:sp>
          <p:sp>
            <p:nvSpPr>
              <p:cNvPr id="95248" name="Text Box 15">
                <a:extLst>
                  <a:ext uri="{FF2B5EF4-FFF2-40B4-BE49-F238E27FC236}">
                    <a16:creationId xmlns:a16="http://schemas.microsoft.com/office/drawing/2014/main" id="{8CA2E52B-D64D-3A4B-A4D3-962D0409986C}"/>
                  </a:ext>
                </a:extLst>
              </p:cNvPr>
              <p:cNvSpPr txBox="1">
                <a:spLocks noChangeArrowheads="1"/>
              </p:cNvSpPr>
              <p:nvPr/>
            </p:nvSpPr>
            <p:spPr bwMode="auto">
              <a:xfrm>
                <a:off x="855" y="2493"/>
                <a:ext cx="1161"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1600" b="0">
                    <a:latin typeface="Arial Narrow" panose="020B0604020202020204" pitchFamily="34" charset="0"/>
                  </a:rPr>
                  <a:t>Not Exposed</a:t>
                </a:r>
              </a:p>
            </p:txBody>
          </p:sp>
          <p:sp>
            <p:nvSpPr>
              <p:cNvPr id="95249" name="Text Box 16">
                <a:extLst>
                  <a:ext uri="{FF2B5EF4-FFF2-40B4-BE49-F238E27FC236}">
                    <a16:creationId xmlns:a16="http://schemas.microsoft.com/office/drawing/2014/main" id="{C7653EC8-84F4-4842-89DC-2C274BE07437}"/>
                  </a:ext>
                </a:extLst>
              </p:cNvPr>
              <p:cNvSpPr txBox="1">
                <a:spLocks noChangeArrowheads="1"/>
              </p:cNvSpPr>
              <p:nvPr/>
            </p:nvSpPr>
            <p:spPr bwMode="auto">
              <a:xfrm>
                <a:off x="2210" y="1536"/>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a</a:t>
                </a:r>
              </a:p>
            </p:txBody>
          </p:sp>
          <p:sp>
            <p:nvSpPr>
              <p:cNvPr id="95250" name="Text Box 17">
                <a:extLst>
                  <a:ext uri="{FF2B5EF4-FFF2-40B4-BE49-F238E27FC236}">
                    <a16:creationId xmlns:a16="http://schemas.microsoft.com/office/drawing/2014/main" id="{3D5399C8-DC63-8346-A301-7E596A9E2E9C}"/>
                  </a:ext>
                </a:extLst>
              </p:cNvPr>
              <p:cNvSpPr txBox="1">
                <a:spLocks noChangeArrowheads="1"/>
              </p:cNvSpPr>
              <p:nvPr/>
            </p:nvSpPr>
            <p:spPr bwMode="auto">
              <a:xfrm>
                <a:off x="3120" y="2304"/>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d</a:t>
                </a:r>
              </a:p>
            </p:txBody>
          </p:sp>
          <p:sp>
            <p:nvSpPr>
              <p:cNvPr id="95251" name="Text Box 18">
                <a:extLst>
                  <a:ext uri="{FF2B5EF4-FFF2-40B4-BE49-F238E27FC236}">
                    <a16:creationId xmlns:a16="http://schemas.microsoft.com/office/drawing/2014/main" id="{86463FEA-E219-1B40-8F05-40689867D25E}"/>
                  </a:ext>
                </a:extLst>
              </p:cNvPr>
              <p:cNvSpPr txBox="1">
                <a:spLocks noChangeArrowheads="1"/>
              </p:cNvSpPr>
              <p:nvPr/>
            </p:nvSpPr>
            <p:spPr bwMode="auto">
              <a:xfrm>
                <a:off x="2210" y="2304"/>
                <a:ext cx="418"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c</a:t>
                </a:r>
              </a:p>
            </p:txBody>
          </p:sp>
          <p:sp>
            <p:nvSpPr>
              <p:cNvPr id="95252" name="Text Box 19">
                <a:extLst>
                  <a:ext uri="{FF2B5EF4-FFF2-40B4-BE49-F238E27FC236}">
                    <a16:creationId xmlns:a16="http://schemas.microsoft.com/office/drawing/2014/main" id="{F46B2900-8C6A-2D4C-9A53-9EA31427107F}"/>
                  </a:ext>
                </a:extLst>
              </p:cNvPr>
              <p:cNvSpPr txBox="1">
                <a:spLocks noChangeArrowheads="1"/>
              </p:cNvSpPr>
              <p:nvPr/>
            </p:nvSpPr>
            <p:spPr bwMode="auto">
              <a:xfrm>
                <a:off x="3120" y="1536"/>
                <a:ext cx="447" cy="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4000" b="0">
                    <a:latin typeface="Times New Roman" panose="02020603050405020304" pitchFamily="18" charset="0"/>
                  </a:rPr>
                  <a:t>b</a:t>
                </a:r>
              </a:p>
            </p:txBody>
          </p:sp>
        </p:grpSp>
        <p:sp>
          <p:nvSpPr>
            <p:cNvPr id="95240" name="Text Box 20">
              <a:extLst>
                <a:ext uri="{FF2B5EF4-FFF2-40B4-BE49-F238E27FC236}">
                  <a16:creationId xmlns:a16="http://schemas.microsoft.com/office/drawing/2014/main" id="{3C2FD3E4-75F2-1341-940E-209DF28CBCE2}"/>
                </a:ext>
              </a:extLst>
            </p:cNvPr>
            <p:cNvSpPr txBox="1">
              <a:spLocks noChangeArrowheads="1"/>
            </p:cNvSpPr>
            <p:nvPr/>
          </p:nvSpPr>
          <p:spPr bwMode="auto">
            <a:xfrm>
              <a:off x="2246" y="1005"/>
              <a:ext cx="133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Control periods</a:t>
              </a:r>
            </a:p>
          </p:txBody>
        </p:sp>
        <p:sp>
          <p:nvSpPr>
            <p:cNvPr id="95241" name="Text Box 21">
              <a:extLst>
                <a:ext uri="{FF2B5EF4-FFF2-40B4-BE49-F238E27FC236}">
                  <a16:creationId xmlns:a16="http://schemas.microsoft.com/office/drawing/2014/main" id="{8F9DC605-1C3F-3148-96DB-D2DB1E653B71}"/>
                </a:ext>
              </a:extLst>
            </p:cNvPr>
            <p:cNvSpPr txBox="1">
              <a:spLocks noChangeArrowheads="1"/>
            </p:cNvSpPr>
            <p:nvPr/>
          </p:nvSpPr>
          <p:spPr bwMode="auto">
            <a:xfrm rot="-5400000">
              <a:off x="-125" y="2103"/>
              <a:ext cx="1690" cy="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FontTx/>
                <a:buNone/>
              </a:pPr>
              <a:r>
                <a:rPr lang="en-US" altLang="en-US" sz="1600" b="0">
                  <a:latin typeface="Arial Narrow" panose="020B0604020202020204" pitchFamily="34" charset="0"/>
                </a:rPr>
                <a:t>Hazard periods</a:t>
              </a:r>
            </a:p>
          </p:txBody>
        </p:sp>
      </p:grpSp>
      <p:pic>
        <p:nvPicPr>
          <p:cNvPr id="95237" name="Picture 23">
            <a:extLst>
              <a:ext uri="{FF2B5EF4-FFF2-40B4-BE49-F238E27FC236}">
                <a16:creationId xmlns:a16="http://schemas.microsoft.com/office/drawing/2014/main" id="{1AD48083-108B-B447-AA70-9D962D36F4C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62201" y="2362200"/>
            <a:ext cx="4581525" cy="838200"/>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
        <p:nvSpPr>
          <p:cNvPr id="95238" name="Slide Number Placeholder 1">
            <a:extLst>
              <a:ext uri="{FF2B5EF4-FFF2-40B4-BE49-F238E27FC236}">
                <a16:creationId xmlns:a16="http://schemas.microsoft.com/office/drawing/2014/main" id="{39BFD1F0-F016-8D49-A832-DB9EC2D4726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6605AC-D5CF-D241-ACA4-BD4D2724EE97}" type="slidenum">
              <a:rPr lang="en-US" altLang="en-US" sz="1400" b="0">
                <a:latin typeface="Times New Roman" panose="02020603050405020304" pitchFamily="18" charset="0"/>
              </a:rPr>
              <a:pPr>
                <a:spcBef>
                  <a:spcPct val="0"/>
                </a:spcBef>
                <a:buFontTx/>
                <a:buNone/>
              </a:pPr>
              <a:t>38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13106603"/>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D3529A09-2C30-8542-B0F9-B7D3A7A888E9}"/>
              </a:ext>
            </a:extLst>
          </p:cNvPr>
          <p:cNvSpPr>
            <a:spLocks noGrp="1" noChangeArrowheads="1"/>
          </p:cNvSpPr>
          <p:nvPr>
            <p:ph type="title"/>
          </p:nvPr>
        </p:nvSpPr>
        <p:spPr/>
        <p:txBody>
          <a:bodyPr/>
          <a:lstStyle/>
          <a:p>
            <a:pPr eaLnBrk="1" hangingPunct="1"/>
            <a:r>
              <a:rPr lang="en-US" altLang="en-US"/>
              <a:t>Estimating the relative risk</a:t>
            </a:r>
          </a:p>
        </p:txBody>
      </p:sp>
      <p:sp>
        <p:nvSpPr>
          <p:cNvPr id="56353" name="Rectangle 40">
            <a:extLst>
              <a:ext uri="{FF2B5EF4-FFF2-40B4-BE49-F238E27FC236}">
                <a16:creationId xmlns:a16="http://schemas.microsoft.com/office/drawing/2014/main" id="{6A8B3E80-7403-4195-9EF4-981318F06FE8}"/>
              </a:ext>
            </a:extLst>
          </p:cNvPr>
          <p:cNvSpPr>
            <a:spLocks noGrp="1" noChangeArrowheads="1"/>
          </p:cNvSpPr>
          <p:nvPr>
            <p:ph type="body" sz="half" idx="4294967295"/>
          </p:nvPr>
        </p:nvSpPr>
        <p:spPr>
          <a:xfrm>
            <a:off x="838200" y="2057400"/>
            <a:ext cx="9220200" cy="4191000"/>
          </a:xfrm>
        </p:spPr>
        <p:txBody>
          <a:bodyPr/>
          <a:lstStyle/>
          <a:p>
            <a:pPr marL="0" indent="0">
              <a:buNone/>
              <a:defRPr/>
            </a:pPr>
            <a:r>
              <a:rPr lang="en-US" sz="2400" dirty="0">
                <a:latin typeface="Helvetica Neue" panose="02000503000000020004" pitchFamily="2" charset="0"/>
                <a:ea typeface="Helvetica Neue" panose="02000503000000020004" pitchFamily="2" charset="0"/>
                <a:cs typeface="Helvetica Neue" panose="02000503000000020004" pitchFamily="2" charset="0"/>
              </a:rPr>
              <a:t>For polytomous and multiple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time-varying c</a:t>
            </a:r>
            <a:r>
              <a:rPr lang="en-US" sz="2400" dirty="0">
                <a:latin typeface="Helvetica Neue" panose="02000503000000020004" pitchFamily="2" charset="0"/>
                <a:ea typeface="Helvetica Neue" panose="02000503000000020004" pitchFamily="2" charset="0"/>
                <a:cs typeface="Helvetica Neue" panose="02000503000000020004" pitchFamily="2" charset="0"/>
              </a:rPr>
              <a:t>ovariates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we can stratify on these or use c</a:t>
            </a:r>
            <a:r>
              <a:rPr lang="en-US" sz="2400" dirty="0">
                <a:latin typeface="Helvetica Neue" panose="02000503000000020004" pitchFamily="2" charset="0"/>
                <a:ea typeface="Helvetica Neue" panose="02000503000000020004" pitchFamily="2" charset="0"/>
                <a:cs typeface="Helvetica Neue" panose="02000503000000020004" pitchFamily="2" charset="0"/>
              </a:rPr>
              <a:t>onditional logistic regression</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Break up the control time into K equally spaced intervals of the same size as the effect window; each subject is its only stratum S</a:t>
            </a:r>
          </a:p>
          <a:p>
            <a:pPr lvl="1"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Analyze the data as a K:1 matched case-control study using:</a:t>
            </a:r>
          </a:p>
          <a:p>
            <a:pPr lvl="1" eaLnBrk="1" hangingPunct="1">
              <a:defRPr/>
            </a:pPr>
            <a:endParaRPr lang="en-US" altLang="en-US" sz="2000" dirty="0">
              <a:latin typeface="Helvetica Neue" panose="02000503000000020004" pitchFamily="2" charset="0"/>
              <a:ea typeface="Helvetica Neue" panose="02000503000000020004" pitchFamily="2" charset="0"/>
              <a:cs typeface="Helvetica Neue" panose="02000503000000020004" pitchFamily="2" charset="0"/>
            </a:endParaRPr>
          </a:p>
          <a:p>
            <a:pPr marL="0" indent="0">
              <a:buNone/>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logit {P(D=1|E=</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e,C</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c,S</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1</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 + β</a:t>
            </a:r>
            <a:r>
              <a:rPr lang="en-US" altLang="en-US" sz="2400" baseline="-25000" dirty="0">
                <a:latin typeface="Helvetica Neue" panose="02000503000000020004" pitchFamily="2" charset="0"/>
                <a:ea typeface="Helvetica Neue" panose="02000503000000020004" pitchFamily="2" charset="0"/>
                <a:cs typeface="Helvetica Neue" panose="02000503000000020004" pitchFamily="2" charset="0"/>
              </a:rPr>
              <a:t>2</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t>
            </a:r>
          </a:p>
          <a:p>
            <a:pPr lvl="1" eaLnBrk="1" hangingPunct="1">
              <a:defRPr/>
            </a:pPr>
            <a:endParaRPr lang="en-US" sz="20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7284" name="Slide Number Placeholder 1">
            <a:extLst>
              <a:ext uri="{FF2B5EF4-FFF2-40B4-BE49-F238E27FC236}">
                <a16:creationId xmlns:a16="http://schemas.microsoft.com/office/drawing/2014/main" id="{9AF64669-F88D-5F46-A447-DB3EC663D2C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61A1E5B-C4DA-834E-9D4C-A60C11FFFF86}" type="slidenum">
              <a:rPr lang="en-US" altLang="en-US" sz="1400" b="0">
                <a:latin typeface="Times New Roman" panose="02020603050405020304" pitchFamily="18" charset="0"/>
              </a:rPr>
              <a:pPr>
                <a:spcBef>
                  <a:spcPct val="0"/>
                </a:spcBef>
                <a:buFontTx/>
                <a:buNone/>
              </a:pPr>
              <a:t>39</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364808101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1756728"/>
            <a:ext cx="10515600" cy="4122941"/>
          </a:xfrm>
        </p:spPr>
        <p:txBody>
          <a:bodyPr>
            <a:no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Only discordant cases/control pairs contribute to effect estimate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Extent to which info is lost depends on magnitude of correlation between exposure and matching factor</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Stronger correlation </a:t>
            </a:r>
            <a:r>
              <a:rPr lang="en-US" sz="2400" dirty="0">
                <a:latin typeface="Helvetica Neue" panose="02000503000000020004" pitchFamily="2" charset="0"/>
                <a:ea typeface="Helvetica Neue" panose="02000503000000020004" pitchFamily="2" charset="0"/>
                <a:cs typeface="Helvetica Neue" panose="02000503000000020004" pitchFamily="2" charset="0"/>
                <a:sym typeface="Wingdings"/>
              </a:rPr>
              <a:t> </a:t>
            </a:r>
            <a:r>
              <a:rPr lang="en-US" sz="2400" dirty="0">
                <a:latin typeface="Helvetica Neue" panose="02000503000000020004" pitchFamily="2" charset="0"/>
                <a:ea typeface="Helvetica Neue" panose="02000503000000020004" pitchFamily="2" charset="0"/>
                <a:cs typeface="Helvetica Neue" panose="02000503000000020004" pitchFamily="2" charset="0"/>
              </a:rPr>
              <a:t>more cases and controls with same exposure within strata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Note: Strata that are not informative for exposure contribute to estimates for other covariates. If other covariates are confounders, those strata may indirectly add information to the estimate of exposure = don’t discard concordant pairs when using a multivariate model</a:t>
            </a: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060539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a:extLst>
              <a:ext uri="{FF2B5EF4-FFF2-40B4-BE49-F238E27FC236}">
                <a16:creationId xmlns:a16="http://schemas.microsoft.com/office/drawing/2014/main" id="{04D82813-A75B-4C9D-A013-5891414C12C6}"/>
              </a:ext>
            </a:extLst>
          </p:cNvPr>
          <p:cNvSpPr>
            <a:spLocks noGrp="1" noChangeArrowheads="1"/>
          </p:cNvSpPr>
          <p:nvPr>
            <p:ph type="body" idx="1"/>
          </p:nvPr>
        </p:nvSpPr>
        <p:spPr>
          <a:xfrm>
            <a:off x="369277" y="1752600"/>
            <a:ext cx="6260123" cy="4648200"/>
          </a:xfrm>
        </p:spPr>
        <p:txBody>
          <a:bodyPr>
            <a:normAutofit/>
          </a:bodyPr>
          <a:lstStyle/>
          <a:p>
            <a:pPr eaLnBrk="1" hangingPunct="1">
              <a:lnSpc>
                <a:spcPct val="90000"/>
              </a:lnSpc>
              <a:spcBef>
                <a:spcPct val="0"/>
              </a:spcBef>
              <a:buFontTx/>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r>
              <a:rPr lang="en-US" sz="2200" dirty="0">
                <a:latin typeface="Helvetica Neue" panose="02000503000000020004" pitchFamily="2" charset="0"/>
                <a:ea typeface="Helvetica Neue" panose="02000503000000020004" pitchFamily="2" charset="0"/>
                <a:cs typeface="Helvetica Neue" panose="02000503000000020004" pitchFamily="2" charset="0"/>
              </a:rPr>
              <a:t>Stratification or conditional logistic regression</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adjust for time-varying confounding</a:t>
            </a:r>
          </a:p>
          <a:p>
            <a:pPr marL="512763" indent="-169863">
              <a:spcBef>
                <a:spcPct val="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To assess effect modification</a:t>
            </a: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indent="3175">
              <a:spcBef>
                <a:spcPct val="0"/>
              </a:spcBef>
              <a:buNone/>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Smaller RR smaller for those who exercise more frequently.</a:t>
            </a:r>
          </a:p>
          <a:p>
            <a:pPr marL="571500" indent="-342900">
              <a:spcBef>
                <a:spcPts val="600"/>
              </a:spcBef>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Frequency of exercise is not a confounder in the case-crossover analysis of exercise and MI because of self-matching.</a:t>
            </a:r>
            <a:endParaRPr lang="en-US" altLang="en-US" sz="2200" u="sng"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9331" name="Slide Number Placeholder 3">
            <a:extLst>
              <a:ext uri="{FF2B5EF4-FFF2-40B4-BE49-F238E27FC236}">
                <a16:creationId xmlns:a16="http://schemas.microsoft.com/office/drawing/2014/main" id="{09297600-38C1-2549-9BF1-8FC8E2955B0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47D64C34-2D60-1B4C-8214-973340171D69}" type="slidenum">
              <a:rPr lang="en-US" altLang="en-US" sz="1400" b="0">
                <a:latin typeface="Arial" panose="020B0604020202020204" pitchFamily="34" charset="0"/>
                <a:ea typeface="MS PGothic" panose="020B0600070205080204" pitchFamily="34" charset="-128"/>
              </a:rPr>
              <a:pPr>
                <a:spcBef>
                  <a:spcPct val="0"/>
                </a:spcBef>
                <a:buFontTx/>
                <a:buNone/>
              </a:pPr>
              <a:t>40</a:t>
            </a:fld>
            <a:endParaRPr lang="en-US" altLang="en-US" sz="1400" b="0">
              <a:latin typeface="Arial" panose="020B0604020202020204" pitchFamily="34" charset="0"/>
              <a:ea typeface="MS PGothic" panose="020B0600070205080204" pitchFamily="34" charset="-128"/>
            </a:endParaRPr>
          </a:p>
        </p:txBody>
      </p:sp>
      <p:pic>
        <p:nvPicPr>
          <p:cNvPr id="99332" name="Picture 4">
            <a:extLst>
              <a:ext uri="{FF2B5EF4-FFF2-40B4-BE49-F238E27FC236}">
                <a16:creationId xmlns:a16="http://schemas.microsoft.com/office/drawing/2014/main" id="{BDCE41DF-CD55-8247-B1F5-32FD666B8E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64256" y="2139461"/>
            <a:ext cx="427196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3" name="Rectangle 2">
            <a:extLst>
              <a:ext uri="{FF2B5EF4-FFF2-40B4-BE49-F238E27FC236}">
                <a16:creationId xmlns:a16="http://schemas.microsoft.com/office/drawing/2014/main" id="{FF72C977-3F1A-AF42-BE5C-A9AB3330CBFD}"/>
              </a:ext>
            </a:extLst>
          </p:cNvPr>
          <p:cNvSpPr>
            <a:spLocks noGrp="1" noChangeArrowheads="1"/>
          </p:cNvSpPr>
          <p:nvPr>
            <p:ph type="title"/>
          </p:nvPr>
        </p:nvSpPr>
        <p:spPr/>
        <p:txBody>
          <a:bodyPr/>
          <a:lstStyle/>
          <a:p>
            <a:pPr eaLnBrk="1" hangingPunct="1"/>
            <a:r>
              <a:rPr lang="en-US" altLang="en-US"/>
              <a:t>Estimating the relative risk</a:t>
            </a:r>
          </a:p>
        </p:txBody>
      </p:sp>
    </p:spTree>
    <p:extLst>
      <p:ext uri="{BB962C8B-B14F-4D97-AF65-F5344CB8AC3E}">
        <p14:creationId xmlns:p14="http://schemas.microsoft.com/office/powerpoint/2010/main" val="1017886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59FC17F-1041-EC4C-875B-C00F3B546C50}"/>
              </a:ext>
            </a:extLst>
          </p:cNvPr>
          <p:cNvSpPr>
            <a:spLocks noGrp="1" noChangeArrowheads="1"/>
          </p:cNvSpPr>
          <p:nvPr>
            <p:ph type="title"/>
          </p:nvPr>
        </p:nvSpPr>
        <p:spPr/>
        <p:txBody>
          <a:bodyPr/>
          <a:lstStyle/>
          <a:p>
            <a:pPr eaLnBrk="1" hangingPunct="1"/>
            <a:r>
              <a:rPr lang="en-US" altLang="en-US" sz="2800"/>
              <a:t>Final product: Matched sets of person-days</a:t>
            </a:r>
            <a:endParaRPr lang="en-US" altLang="en-US" sz="4000"/>
          </a:p>
        </p:txBody>
      </p:sp>
      <p:sp>
        <p:nvSpPr>
          <p:cNvPr id="36867" name="Line 6">
            <a:extLst>
              <a:ext uri="{FF2B5EF4-FFF2-40B4-BE49-F238E27FC236}">
                <a16:creationId xmlns:a16="http://schemas.microsoft.com/office/drawing/2014/main" id="{14C1CB31-9484-194D-A925-473403CE6D48}"/>
              </a:ext>
            </a:extLst>
          </p:cNvPr>
          <p:cNvSpPr>
            <a:spLocks noChangeShapeType="1"/>
          </p:cNvSpPr>
          <p:nvPr/>
        </p:nvSpPr>
        <p:spPr bwMode="auto">
          <a:xfrm flipV="1">
            <a:off x="7226301" y="3028950"/>
            <a:ext cx="16351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68" name="Line 12">
            <a:extLst>
              <a:ext uri="{FF2B5EF4-FFF2-40B4-BE49-F238E27FC236}">
                <a16:creationId xmlns:a16="http://schemas.microsoft.com/office/drawing/2014/main" id="{3A1FB359-8AF1-0A4A-9541-47A36EF5E689}"/>
              </a:ext>
            </a:extLst>
          </p:cNvPr>
          <p:cNvSpPr>
            <a:spLocks noChangeShapeType="1"/>
          </p:cNvSpPr>
          <p:nvPr/>
        </p:nvSpPr>
        <p:spPr bwMode="auto">
          <a:xfrm>
            <a:off x="6623050" y="4171950"/>
            <a:ext cx="3238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15">
            <a:extLst>
              <a:ext uri="{FF2B5EF4-FFF2-40B4-BE49-F238E27FC236}">
                <a16:creationId xmlns:a16="http://schemas.microsoft.com/office/drawing/2014/main" id="{1875B893-A4E2-4D7C-974F-8AE9B86BFFF0}"/>
              </a:ext>
            </a:extLst>
          </p:cNvPr>
          <p:cNvSpPr>
            <a:spLocks noChangeShapeType="1"/>
          </p:cNvSpPr>
          <p:nvPr/>
        </p:nvSpPr>
        <p:spPr bwMode="auto">
          <a:xfrm>
            <a:off x="7480301" y="4171950"/>
            <a:ext cx="155575"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pPr algn="ctr" eaLnBrk="1" hangingPunct="1">
              <a:defRPr/>
            </a:pPr>
            <a:endParaRPr lang="en-US" sz="1500" dirty="0">
              <a:highlight>
                <a:srgbClr val="FFFF00"/>
              </a:highlight>
              <a:latin typeface="Arial Rounded MT Bold" panose="020F0704030504030204" pitchFamily="34" charset="0"/>
            </a:endParaRPr>
          </a:p>
        </p:txBody>
      </p:sp>
      <p:sp>
        <p:nvSpPr>
          <p:cNvPr id="36870" name="Line 16">
            <a:extLst>
              <a:ext uri="{FF2B5EF4-FFF2-40B4-BE49-F238E27FC236}">
                <a16:creationId xmlns:a16="http://schemas.microsoft.com/office/drawing/2014/main" id="{9358BFA4-43D7-864B-94E0-6A2E2B731007}"/>
              </a:ext>
            </a:extLst>
          </p:cNvPr>
          <p:cNvSpPr>
            <a:spLocks noChangeShapeType="1"/>
          </p:cNvSpPr>
          <p:nvPr/>
        </p:nvSpPr>
        <p:spPr bwMode="auto">
          <a:xfrm>
            <a:off x="5767389" y="3206750"/>
            <a:ext cx="249237" cy="7938"/>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1" name="Line 17">
            <a:extLst>
              <a:ext uri="{FF2B5EF4-FFF2-40B4-BE49-F238E27FC236}">
                <a16:creationId xmlns:a16="http://schemas.microsoft.com/office/drawing/2014/main" id="{7B3ED295-6F0E-2942-B913-46FF1FD6CA60}"/>
              </a:ext>
            </a:extLst>
          </p:cNvPr>
          <p:cNvSpPr>
            <a:spLocks noChangeShapeType="1"/>
          </p:cNvSpPr>
          <p:nvPr/>
        </p:nvSpPr>
        <p:spPr bwMode="auto">
          <a:xfrm flipV="1">
            <a:off x="7662863" y="3597276"/>
            <a:ext cx="171450" cy="9525"/>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2" name="Line 21">
            <a:extLst>
              <a:ext uri="{FF2B5EF4-FFF2-40B4-BE49-F238E27FC236}">
                <a16:creationId xmlns:a16="http://schemas.microsoft.com/office/drawing/2014/main" id="{63EFFED8-C2EE-A848-A779-193DE3ADC49D}"/>
              </a:ext>
            </a:extLst>
          </p:cNvPr>
          <p:cNvSpPr>
            <a:spLocks noChangeShapeType="1"/>
          </p:cNvSpPr>
          <p:nvPr/>
        </p:nvSpPr>
        <p:spPr bwMode="auto">
          <a:xfrm>
            <a:off x="7907338" y="4546600"/>
            <a:ext cx="260350" cy="635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3" name="Line 22">
            <a:extLst>
              <a:ext uri="{FF2B5EF4-FFF2-40B4-BE49-F238E27FC236}">
                <a16:creationId xmlns:a16="http://schemas.microsoft.com/office/drawing/2014/main" id="{E2DFA8D7-71A7-4D45-9FF3-BBBCF526C70F}"/>
              </a:ext>
            </a:extLst>
          </p:cNvPr>
          <p:cNvSpPr>
            <a:spLocks noChangeShapeType="1"/>
          </p:cNvSpPr>
          <p:nvPr/>
        </p:nvSpPr>
        <p:spPr bwMode="auto">
          <a:xfrm flipV="1">
            <a:off x="7023100" y="4552950"/>
            <a:ext cx="330200" cy="14288"/>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4" name="Line 23">
            <a:extLst>
              <a:ext uri="{FF2B5EF4-FFF2-40B4-BE49-F238E27FC236}">
                <a16:creationId xmlns:a16="http://schemas.microsoft.com/office/drawing/2014/main" id="{F8815DDB-5888-5E49-AB3C-6E7CA632F28F}"/>
              </a:ext>
            </a:extLst>
          </p:cNvPr>
          <p:cNvSpPr>
            <a:spLocks noChangeShapeType="1"/>
          </p:cNvSpPr>
          <p:nvPr/>
        </p:nvSpPr>
        <p:spPr bwMode="auto">
          <a:xfrm>
            <a:off x="5256213" y="4743450"/>
            <a:ext cx="30480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5" name="Line 24">
            <a:extLst>
              <a:ext uri="{FF2B5EF4-FFF2-40B4-BE49-F238E27FC236}">
                <a16:creationId xmlns:a16="http://schemas.microsoft.com/office/drawing/2014/main" id="{81744DC9-393C-8045-876C-027C28E49790}"/>
              </a:ext>
            </a:extLst>
          </p:cNvPr>
          <p:cNvSpPr>
            <a:spLocks noChangeShapeType="1"/>
          </p:cNvSpPr>
          <p:nvPr/>
        </p:nvSpPr>
        <p:spPr bwMode="auto">
          <a:xfrm>
            <a:off x="6097588" y="4743450"/>
            <a:ext cx="20320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6" name="Line 25">
            <a:extLst>
              <a:ext uri="{FF2B5EF4-FFF2-40B4-BE49-F238E27FC236}">
                <a16:creationId xmlns:a16="http://schemas.microsoft.com/office/drawing/2014/main" id="{BD919A54-32C0-FB41-AE20-E14EE1819CC3}"/>
              </a:ext>
            </a:extLst>
          </p:cNvPr>
          <p:cNvSpPr>
            <a:spLocks noChangeShapeType="1"/>
          </p:cNvSpPr>
          <p:nvPr/>
        </p:nvSpPr>
        <p:spPr bwMode="auto">
          <a:xfrm>
            <a:off x="3927476" y="2838450"/>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7" name="Line 26">
            <a:extLst>
              <a:ext uri="{FF2B5EF4-FFF2-40B4-BE49-F238E27FC236}">
                <a16:creationId xmlns:a16="http://schemas.microsoft.com/office/drawing/2014/main" id="{EE9841A5-0679-C24E-8646-F8AB5E0ECF28}"/>
              </a:ext>
            </a:extLst>
          </p:cNvPr>
          <p:cNvSpPr>
            <a:spLocks noChangeShapeType="1"/>
          </p:cNvSpPr>
          <p:nvPr/>
        </p:nvSpPr>
        <p:spPr bwMode="auto">
          <a:xfrm>
            <a:off x="4724400" y="2838450"/>
            <a:ext cx="171450"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8" name="Line 27">
            <a:extLst>
              <a:ext uri="{FF2B5EF4-FFF2-40B4-BE49-F238E27FC236}">
                <a16:creationId xmlns:a16="http://schemas.microsoft.com/office/drawing/2014/main" id="{FE549D87-BA5D-FD48-8BDA-6DF71F9D16BA}"/>
              </a:ext>
            </a:extLst>
          </p:cNvPr>
          <p:cNvSpPr>
            <a:spLocks noChangeShapeType="1"/>
          </p:cNvSpPr>
          <p:nvPr/>
        </p:nvSpPr>
        <p:spPr bwMode="auto">
          <a:xfrm>
            <a:off x="4421188" y="5111750"/>
            <a:ext cx="203200" cy="12700"/>
          </a:xfrm>
          <a:prstGeom prst="line">
            <a:avLst/>
          </a:prstGeom>
          <a:noFill/>
          <a:ln w="50800">
            <a:solidFill>
              <a:srgbClr val="00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79" name="Line 29">
            <a:extLst>
              <a:ext uri="{FF2B5EF4-FFF2-40B4-BE49-F238E27FC236}">
                <a16:creationId xmlns:a16="http://schemas.microsoft.com/office/drawing/2014/main" id="{0A4CA566-E37D-6646-98BA-377CFAB3BD30}"/>
              </a:ext>
            </a:extLst>
          </p:cNvPr>
          <p:cNvSpPr>
            <a:spLocks noChangeShapeType="1"/>
          </p:cNvSpPr>
          <p:nvPr/>
        </p:nvSpPr>
        <p:spPr bwMode="auto">
          <a:xfrm>
            <a:off x="7353300" y="5314950"/>
            <a:ext cx="40005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0" name="Line 30">
            <a:extLst>
              <a:ext uri="{FF2B5EF4-FFF2-40B4-BE49-F238E27FC236}">
                <a16:creationId xmlns:a16="http://schemas.microsoft.com/office/drawing/2014/main" id="{691774F4-046C-0E40-AA07-FCB64848D9FF}"/>
              </a:ext>
            </a:extLst>
          </p:cNvPr>
          <p:cNvSpPr>
            <a:spLocks noChangeShapeType="1"/>
          </p:cNvSpPr>
          <p:nvPr/>
        </p:nvSpPr>
        <p:spPr bwMode="auto">
          <a:xfrm>
            <a:off x="8372476" y="5314950"/>
            <a:ext cx="195263" cy="0"/>
          </a:xfrm>
          <a:prstGeom prst="line">
            <a:avLst/>
          </a:prstGeom>
          <a:noFill/>
          <a:ln w="508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6881" name="TextBox 34">
            <a:extLst>
              <a:ext uri="{FF2B5EF4-FFF2-40B4-BE49-F238E27FC236}">
                <a16:creationId xmlns:a16="http://schemas.microsoft.com/office/drawing/2014/main" id="{5129A14B-1B03-9D44-81A0-311C3EBC6F97}"/>
              </a:ext>
            </a:extLst>
          </p:cNvPr>
          <p:cNvSpPr txBox="1">
            <a:spLocks noChangeArrowheads="1"/>
          </p:cNvSpPr>
          <p:nvPr/>
        </p:nvSpPr>
        <p:spPr bwMode="auto">
          <a:xfrm>
            <a:off x="5257801" y="5867400"/>
            <a:ext cx="968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rPr>
              <a:t>Time </a:t>
            </a:r>
            <a:r>
              <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sym typeface="Wingdings" pitchFamily="2" charset="2"/>
              </a:rPr>
              <a:t></a:t>
            </a:r>
            <a:endParaRPr lang="en-US" altLang="en-US" sz="1500">
              <a:latin typeface="Verdana" panose="020B0604030504040204" pitchFamily="34" charset="0"/>
              <a:ea typeface="ヒラギノ角ゴ Pro W3" panose="020B0300000000000000" pitchFamily="34" charset="-128"/>
              <a:cs typeface="ヒラギノ角ゴ Pro W3" panose="020B0300000000000000" pitchFamily="34" charset="-128"/>
            </a:endParaRPr>
          </a:p>
        </p:txBody>
      </p:sp>
      <p:sp>
        <p:nvSpPr>
          <p:cNvPr id="36882" name="Line 6">
            <a:extLst>
              <a:ext uri="{FF2B5EF4-FFF2-40B4-BE49-F238E27FC236}">
                <a16:creationId xmlns:a16="http://schemas.microsoft.com/office/drawing/2014/main" id="{74186617-8AF5-E74E-82EF-0C399ABD6EBF}"/>
              </a:ext>
            </a:extLst>
          </p:cNvPr>
          <p:cNvSpPr>
            <a:spLocks noChangeShapeType="1"/>
          </p:cNvSpPr>
          <p:nvPr/>
        </p:nvSpPr>
        <p:spPr bwMode="auto">
          <a:xfrm>
            <a:off x="6369050" y="3028950"/>
            <a:ext cx="2540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3" name="Line 25">
            <a:extLst>
              <a:ext uri="{FF2B5EF4-FFF2-40B4-BE49-F238E27FC236}">
                <a16:creationId xmlns:a16="http://schemas.microsoft.com/office/drawing/2014/main" id="{AE64F3BB-5411-EE47-9BD3-9B87EFE3EA60}"/>
              </a:ext>
            </a:extLst>
          </p:cNvPr>
          <p:cNvSpPr>
            <a:spLocks noChangeShapeType="1"/>
          </p:cNvSpPr>
          <p:nvPr/>
        </p:nvSpPr>
        <p:spPr bwMode="auto">
          <a:xfrm>
            <a:off x="4997451" y="3195638"/>
            <a:ext cx="25876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4" name="Line 25">
            <a:extLst>
              <a:ext uri="{FF2B5EF4-FFF2-40B4-BE49-F238E27FC236}">
                <a16:creationId xmlns:a16="http://schemas.microsoft.com/office/drawing/2014/main" id="{51BF30CF-1438-D940-8DB7-09C5ADC68080}"/>
              </a:ext>
            </a:extLst>
          </p:cNvPr>
          <p:cNvSpPr>
            <a:spLocks noChangeShapeType="1"/>
          </p:cNvSpPr>
          <p:nvPr/>
        </p:nvSpPr>
        <p:spPr bwMode="auto">
          <a:xfrm>
            <a:off x="6872288" y="3598863"/>
            <a:ext cx="258762"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5" name="Line 23">
            <a:extLst>
              <a:ext uri="{FF2B5EF4-FFF2-40B4-BE49-F238E27FC236}">
                <a16:creationId xmlns:a16="http://schemas.microsoft.com/office/drawing/2014/main" id="{912DBF4A-13C5-CC44-9521-4121BB6C84D1}"/>
              </a:ext>
            </a:extLst>
          </p:cNvPr>
          <p:cNvSpPr>
            <a:spLocks noChangeShapeType="1"/>
          </p:cNvSpPr>
          <p:nvPr/>
        </p:nvSpPr>
        <p:spPr bwMode="auto">
          <a:xfrm>
            <a:off x="3584576" y="5110163"/>
            <a:ext cx="303213"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36886" name="Straight Connector 2">
            <a:extLst>
              <a:ext uri="{FF2B5EF4-FFF2-40B4-BE49-F238E27FC236}">
                <a16:creationId xmlns:a16="http://schemas.microsoft.com/office/drawing/2014/main" id="{82EC8E54-6B3D-D34D-931C-CD5EF025EEA1}"/>
              </a:ext>
            </a:extLst>
          </p:cNvPr>
          <p:cNvCxnSpPr>
            <a:cxnSpLocks noChangeShapeType="1"/>
          </p:cNvCxnSpPr>
          <p:nvPr/>
        </p:nvCxnSpPr>
        <p:spPr bwMode="auto">
          <a:xfrm>
            <a:off x="4240213" y="28336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7" name="Straight Connector 35">
            <a:extLst>
              <a:ext uri="{FF2B5EF4-FFF2-40B4-BE49-F238E27FC236}">
                <a16:creationId xmlns:a16="http://schemas.microsoft.com/office/drawing/2014/main" id="{9FE7B976-17CD-544A-AFA1-F9EA542BEBD1}"/>
              </a:ext>
            </a:extLst>
          </p:cNvPr>
          <p:cNvCxnSpPr>
            <a:cxnSpLocks noChangeShapeType="1"/>
          </p:cNvCxnSpPr>
          <p:nvPr/>
        </p:nvCxnSpPr>
        <p:spPr bwMode="auto">
          <a:xfrm>
            <a:off x="7367588" y="4545013"/>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8" name="Straight Connector 39">
            <a:extLst>
              <a:ext uri="{FF2B5EF4-FFF2-40B4-BE49-F238E27FC236}">
                <a16:creationId xmlns:a16="http://schemas.microsoft.com/office/drawing/2014/main" id="{9450F027-B803-A143-AAB2-A3107EFED739}"/>
              </a:ext>
            </a:extLst>
          </p:cNvPr>
          <p:cNvCxnSpPr>
            <a:cxnSpLocks noChangeShapeType="1"/>
          </p:cNvCxnSpPr>
          <p:nvPr/>
        </p:nvCxnSpPr>
        <p:spPr bwMode="auto">
          <a:xfrm>
            <a:off x="7834313" y="531018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89" name="Straight Connector 40">
            <a:extLst>
              <a:ext uri="{FF2B5EF4-FFF2-40B4-BE49-F238E27FC236}">
                <a16:creationId xmlns:a16="http://schemas.microsoft.com/office/drawing/2014/main" id="{9E032CE5-75FF-1340-AD7E-DA985B82FE81}"/>
              </a:ext>
            </a:extLst>
          </p:cNvPr>
          <p:cNvCxnSpPr>
            <a:cxnSpLocks noChangeShapeType="1"/>
          </p:cNvCxnSpPr>
          <p:nvPr/>
        </p:nvCxnSpPr>
        <p:spPr bwMode="auto">
          <a:xfrm>
            <a:off x="5603875" y="4737101"/>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0" name="Straight Connector 41">
            <a:extLst>
              <a:ext uri="{FF2B5EF4-FFF2-40B4-BE49-F238E27FC236}">
                <a16:creationId xmlns:a16="http://schemas.microsoft.com/office/drawing/2014/main" id="{87865FC5-829B-3640-B2EC-780907BF09EB}"/>
              </a:ext>
            </a:extLst>
          </p:cNvPr>
          <p:cNvCxnSpPr>
            <a:cxnSpLocks noChangeShapeType="1"/>
          </p:cNvCxnSpPr>
          <p:nvPr/>
        </p:nvCxnSpPr>
        <p:spPr bwMode="auto">
          <a:xfrm>
            <a:off x="3937001" y="5103813"/>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1" name="Straight Connector 43">
            <a:extLst>
              <a:ext uri="{FF2B5EF4-FFF2-40B4-BE49-F238E27FC236}">
                <a16:creationId xmlns:a16="http://schemas.microsoft.com/office/drawing/2014/main" id="{4BAA2A8A-0AB6-B04F-8DD7-F46D8913A984}"/>
              </a:ext>
            </a:extLst>
          </p:cNvPr>
          <p:cNvCxnSpPr>
            <a:cxnSpLocks noChangeShapeType="1"/>
          </p:cNvCxnSpPr>
          <p:nvPr/>
        </p:nvCxnSpPr>
        <p:spPr bwMode="auto">
          <a:xfrm>
            <a:off x="5297488" y="3195638"/>
            <a:ext cx="412750"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2" name="Straight Connector 44">
            <a:extLst>
              <a:ext uri="{FF2B5EF4-FFF2-40B4-BE49-F238E27FC236}">
                <a16:creationId xmlns:a16="http://schemas.microsoft.com/office/drawing/2014/main" id="{BD926759-86CC-6E49-83EE-B221367F6793}"/>
              </a:ext>
            </a:extLst>
          </p:cNvPr>
          <p:cNvCxnSpPr>
            <a:cxnSpLocks noChangeShapeType="1"/>
          </p:cNvCxnSpPr>
          <p:nvPr/>
        </p:nvCxnSpPr>
        <p:spPr bwMode="auto">
          <a:xfrm>
            <a:off x="6705601" y="3017838"/>
            <a:ext cx="411163" cy="4762"/>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3" name="Straight Connector 45">
            <a:extLst>
              <a:ext uri="{FF2B5EF4-FFF2-40B4-BE49-F238E27FC236}">
                <a16:creationId xmlns:a16="http://schemas.microsoft.com/office/drawing/2014/main" id="{C62C2924-B0C1-CD40-AF20-C88C237C50AF}"/>
              </a:ext>
            </a:extLst>
          </p:cNvPr>
          <p:cNvCxnSpPr>
            <a:cxnSpLocks noChangeShapeType="1"/>
          </p:cNvCxnSpPr>
          <p:nvPr/>
        </p:nvCxnSpPr>
        <p:spPr bwMode="auto">
          <a:xfrm>
            <a:off x="7180263" y="3597276"/>
            <a:ext cx="412750"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6894" name="Straight Connector 47">
            <a:extLst>
              <a:ext uri="{FF2B5EF4-FFF2-40B4-BE49-F238E27FC236}">
                <a16:creationId xmlns:a16="http://schemas.microsoft.com/office/drawing/2014/main" id="{D15FCE4B-C61E-5B4C-B97C-AB5CE8657D55}"/>
              </a:ext>
            </a:extLst>
          </p:cNvPr>
          <p:cNvCxnSpPr>
            <a:cxnSpLocks noChangeShapeType="1"/>
          </p:cNvCxnSpPr>
          <p:nvPr/>
        </p:nvCxnSpPr>
        <p:spPr bwMode="auto">
          <a:xfrm>
            <a:off x="7029451" y="4156076"/>
            <a:ext cx="411163" cy="4763"/>
          </a:xfrm>
          <a:prstGeom prst="line">
            <a:avLst/>
          </a:prstGeom>
          <a:noFill/>
          <a:ln w="25400" algn="ctr">
            <a:solidFill>
              <a:srgbClr val="000000"/>
            </a:solidFill>
            <a:prstDash val="sysDot"/>
            <a:round/>
            <a:headEnd/>
            <a:tailEnd/>
          </a:ln>
          <a:extLst>
            <a:ext uri="{909E8E84-426E-40DD-AFC4-6F175D3DCCD1}">
              <a14:hiddenFill xmlns:a14="http://schemas.microsoft.com/office/drawing/2010/main">
                <a:noFill/>
              </a14:hiddenFill>
            </a:ext>
          </a:extLst>
        </p:spPr>
      </p:cxnSp>
      <p:sp>
        <p:nvSpPr>
          <p:cNvPr id="36895" name="Slide Number Placeholder 1">
            <a:extLst>
              <a:ext uri="{FF2B5EF4-FFF2-40B4-BE49-F238E27FC236}">
                <a16:creationId xmlns:a16="http://schemas.microsoft.com/office/drawing/2014/main" id="{90F26522-B2BF-0A48-BF18-7C7FEBC51EF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8C80C4-5D40-894E-A30B-7905D3D01827}" type="slidenum">
              <a:rPr lang="en-US" altLang="en-US" sz="1400" b="0">
                <a:latin typeface="Times New Roman" panose="02020603050405020304" pitchFamily="18" charset="0"/>
              </a:rPr>
              <a:pPr>
                <a:spcBef>
                  <a:spcPct val="0"/>
                </a:spcBef>
                <a:buFontTx/>
                <a:buNone/>
              </a:pPr>
              <a:t>41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1699579294"/>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Number Placeholder 5">
            <a:extLst>
              <a:ext uri="{FF2B5EF4-FFF2-40B4-BE49-F238E27FC236}">
                <a16:creationId xmlns:a16="http://schemas.microsoft.com/office/drawing/2014/main" id="{7891B0F0-762D-4C4F-BA16-97874FD20B4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50D1972-1327-0343-974B-78CB8C177F34}" type="slidenum">
              <a:rPr lang="en-US" altLang="en-US" sz="1400" b="0">
                <a:latin typeface="Times New Roman" panose="02020603050405020304" pitchFamily="18" charset="0"/>
              </a:rPr>
              <a:pPr>
                <a:spcBef>
                  <a:spcPct val="0"/>
                </a:spcBef>
                <a:buFontTx/>
                <a:buNone/>
              </a:pPr>
              <a:t>42</a:t>
            </a:fld>
            <a:endParaRPr lang="en-US" altLang="en-US" sz="1400" b="0">
              <a:latin typeface="Times New Roman" panose="02020603050405020304" pitchFamily="18" charset="0"/>
            </a:endParaRPr>
          </a:p>
        </p:txBody>
      </p:sp>
      <p:sp>
        <p:nvSpPr>
          <p:cNvPr id="102403" name="Rectangle 2">
            <a:extLst>
              <a:ext uri="{FF2B5EF4-FFF2-40B4-BE49-F238E27FC236}">
                <a16:creationId xmlns:a16="http://schemas.microsoft.com/office/drawing/2014/main" id="{84CE3C07-84A4-2643-90A1-A4F420089589}"/>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456707" name="Group 3">
            <a:extLst>
              <a:ext uri="{FF2B5EF4-FFF2-40B4-BE49-F238E27FC236}">
                <a16:creationId xmlns:a16="http://schemas.microsoft.com/office/drawing/2014/main" id="{58B01FDA-4987-485E-B7D2-E379E1E09561}"/>
              </a:ext>
            </a:extLst>
          </p:cNvPr>
          <p:cNvGraphicFramePr>
            <a:graphicFrameLocks noGrp="1"/>
          </p:cNvGraphicFramePr>
          <p:nvPr>
            <p:ph type="tbl" idx="1"/>
          </p:nvPr>
        </p:nvGraphicFramePr>
        <p:xfrm>
          <a:off x="2438400" y="2438401"/>
          <a:ext cx="7239000" cy="3368674"/>
        </p:xfrm>
        <a:graphic>
          <a:graphicData uri="http://schemas.openxmlformats.org/drawingml/2006/table">
            <a:tbl>
              <a:tblPr/>
              <a:tblGrid>
                <a:gridCol w="1884363">
                  <a:extLst>
                    <a:ext uri="{9D8B030D-6E8A-4147-A177-3AD203B41FA5}">
                      <a16:colId xmlns:a16="http://schemas.microsoft.com/office/drawing/2014/main" val="20000"/>
                    </a:ext>
                  </a:extLst>
                </a:gridCol>
                <a:gridCol w="1365250">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1">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29">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2">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4572">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2425" name="Text Box 32">
            <a:extLst>
              <a:ext uri="{FF2B5EF4-FFF2-40B4-BE49-F238E27FC236}">
                <a16:creationId xmlns:a16="http://schemas.microsoft.com/office/drawing/2014/main" id="{DE135697-DA99-974B-B49F-DAD457768AFB}"/>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Tree>
    <p:extLst>
      <p:ext uri="{BB962C8B-B14F-4D97-AF65-F5344CB8AC3E}">
        <p14:creationId xmlns:p14="http://schemas.microsoft.com/office/powerpoint/2010/main" val="20335090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Number Placeholder 5">
            <a:extLst>
              <a:ext uri="{FF2B5EF4-FFF2-40B4-BE49-F238E27FC236}">
                <a16:creationId xmlns:a16="http://schemas.microsoft.com/office/drawing/2014/main" id="{D52F931B-4E47-ED42-8ECC-0FBDFCD5818B}"/>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0C10DB4-63E2-BA42-B48A-59994D29550F}" type="slidenum">
              <a:rPr lang="en-US" altLang="en-US" sz="1400" b="0">
                <a:latin typeface="Times New Roman" panose="02020603050405020304" pitchFamily="18" charset="0"/>
              </a:rPr>
              <a:pPr>
                <a:spcBef>
                  <a:spcPct val="0"/>
                </a:spcBef>
                <a:buFontTx/>
                <a:buNone/>
              </a:pPr>
              <a:t>43</a:t>
            </a:fld>
            <a:endParaRPr lang="en-US" altLang="en-US" sz="1400" b="0">
              <a:latin typeface="Times New Roman" panose="02020603050405020304" pitchFamily="18" charset="0"/>
            </a:endParaRPr>
          </a:p>
        </p:txBody>
      </p:sp>
      <p:sp>
        <p:nvSpPr>
          <p:cNvPr id="104451" name="Rectangle 2">
            <a:extLst>
              <a:ext uri="{FF2B5EF4-FFF2-40B4-BE49-F238E27FC236}">
                <a16:creationId xmlns:a16="http://schemas.microsoft.com/office/drawing/2014/main" id="{478DE911-6A84-5E43-8248-62F0EAA06F48}"/>
              </a:ext>
            </a:extLst>
          </p:cNvPr>
          <p:cNvSpPr>
            <a:spLocks noGrp="1" noChangeArrowheads="1"/>
          </p:cNvSpPr>
          <p:nvPr>
            <p:ph type="title"/>
          </p:nvPr>
        </p:nvSpPr>
        <p:spPr/>
        <p:txBody>
          <a:bodyPr/>
          <a:lstStyle/>
          <a:p>
            <a:pPr eaLnBrk="1" hangingPunct="1"/>
            <a:r>
              <a:rPr lang="en-US" altLang="en-US"/>
              <a:t>2 x 2 table: Case-Crossover</a:t>
            </a:r>
          </a:p>
        </p:txBody>
      </p:sp>
      <p:graphicFrame>
        <p:nvGraphicFramePr>
          <p:cNvPr id="512003" name="Group 3">
            <a:extLst>
              <a:ext uri="{FF2B5EF4-FFF2-40B4-BE49-F238E27FC236}">
                <a16:creationId xmlns:a16="http://schemas.microsoft.com/office/drawing/2014/main" id="{02DFE177-4BDD-4C8F-8DC4-07C3DB70C869}"/>
              </a:ext>
            </a:extLst>
          </p:cNvPr>
          <p:cNvGraphicFramePr>
            <a:graphicFrameLocks noGrp="1"/>
          </p:cNvGraphicFramePr>
          <p:nvPr>
            <p:ph type="tbl" idx="1"/>
          </p:nvPr>
        </p:nvGraphicFramePr>
        <p:xfrm>
          <a:off x="2438400" y="2438400"/>
          <a:ext cx="7239000" cy="3352800"/>
        </p:xfrm>
        <a:graphic>
          <a:graphicData uri="http://schemas.openxmlformats.org/drawingml/2006/table">
            <a:tbl>
              <a:tblPr/>
              <a:tblGrid>
                <a:gridCol w="1905000">
                  <a:extLst>
                    <a:ext uri="{9D8B030D-6E8A-4147-A177-3AD203B41FA5}">
                      <a16:colId xmlns:a16="http://schemas.microsoft.com/office/drawing/2014/main" val="20000"/>
                    </a:ext>
                  </a:extLst>
                </a:gridCol>
                <a:gridCol w="1344613">
                  <a:extLst>
                    <a:ext uri="{9D8B030D-6E8A-4147-A177-3AD203B41FA5}">
                      <a16:colId xmlns:a16="http://schemas.microsoft.com/office/drawing/2014/main" val="20001"/>
                    </a:ext>
                  </a:extLst>
                </a:gridCol>
                <a:gridCol w="1931987">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53602">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cap="fla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cap="flat">
                      <a:noFill/>
                    </a:lnT>
                    <a:lnB>
                      <a:noFill/>
                    </a:lnB>
                    <a:lnTlToBr>
                      <a:noFill/>
                    </a:lnTlToBr>
                    <a:lnBlToTr>
                      <a:noFill/>
                    </a:lnBlToTr>
                    <a:noFill/>
                  </a:tcPr>
                </a:tc>
                <a:tc grid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Case window/ Exposure</a:t>
                      </a:r>
                    </a:p>
                  </a:txBody>
                  <a:tcPr marT="0" marB="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85930">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Rounded MT Bold" panose="020F0704030504030204" pitchFamily="34" charset="0"/>
                      </a:endParaRPr>
                    </a:p>
                  </a:txBody>
                  <a:tcPr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573">
                <a:tc rowSpan="2">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Ref. 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Exposure</a:t>
                      </a:r>
                    </a:p>
                  </a:txBody>
                  <a:tcPr marT="45729" marB="45729"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Yes</a:t>
                      </a:r>
                    </a:p>
                  </a:txBody>
                  <a:tcPr marT="45729" marB="45729"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1</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98695">
                <a:tc vMerge="1">
                  <a:txBody>
                    <a:bodyPr/>
                    <a:lstStyle/>
                    <a:p>
                      <a:endParaRPr lang="en-US"/>
                    </a:p>
                  </a:txBody>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No</a:t>
                      </a:r>
                    </a:p>
                  </a:txBody>
                  <a:tcPr marT="45729" marB="45729"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Rounded MT Bold" panose="020F0704030504030204" pitchFamily="34" charset="0"/>
                        </a:rPr>
                        <a:t>3</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4473" name="Text Box 32">
            <a:extLst>
              <a:ext uri="{FF2B5EF4-FFF2-40B4-BE49-F238E27FC236}">
                <a16:creationId xmlns:a16="http://schemas.microsoft.com/office/drawing/2014/main" id="{4C7BD953-20CD-824B-84A0-CE8EC59B9902}"/>
              </a:ext>
            </a:extLst>
          </p:cNvPr>
          <p:cNvSpPr txBox="1">
            <a:spLocks noChangeArrowheads="1"/>
          </p:cNvSpPr>
          <p:nvPr/>
        </p:nvSpPr>
        <p:spPr bwMode="auto">
          <a:xfrm>
            <a:off x="6248400" y="5791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solidFill>
                  <a:schemeClr val="accent2"/>
                </a:solidFill>
              </a:rPr>
              <a:t>OR: 4 / 1</a:t>
            </a:r>
          </a:p>
        </p:txBody>
      </p:sp>
      <p:sp>
        <p:nvSpPr>
          <p:cNvPr id="104474" name="Oval 33">
            <a:extLst>
              <a:ext uri="{FF2B5EF4-FFF2-40B4-BE49-F238E27FC236}">
                <a16:creationId xmlns:a16="http://schemas.microsoft.com/office/drawing/2014/main" id="{B878D21C-DCFF-3249-9CD4-CE1335278782}"/>
              </a:ext>
            </a:extLst>
          </p:cNvPr>
          <p:cNvSpPr>
            <a:spLocks noChangeArrowheads="1"/>
          </p:cNvSpPr>
          <p:nvPr/>
        </p:nvSpPr>
        <p:spPr bwMode="auto">
          <a:xfrm>
            <a:off x="6324600" y="49530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5" name="Oval 34">
            <a:extLst>
              <a:ext uri="{FF2B5EF4-FFF2-40B4-BE49-F238E27FC236}">
                <a16:creationId xmlns:a16="http://schemas.microsoft.com/office/drawing/2014/main" id="{52DD5141-2027-7A42-8C70-5E161F861CFA}"/>
              </a:ext>
            </a:extLst>
          </p:cNvPr>
          <p:cNvSpPr>
            <a:spLocks noChangeArrowheads="1"/>
          </p:cNvSpPr>
          <p:nvPr/>
        </p:nvSpPr>
        <p:spPr bwMode="auto">
          <a:xfrm>
            <a:off x="8305800" y="4038600"/>
            <a:ext cx="6858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6" name="Freeform 35">
            <a:extLst>
              <a:ext uri="{FF2B5EF4-FFF2-40B4-BE49-F238E27FC236}">
                <a16:creationId xmlns:a16="http://schemas.microsoft.com/office/drawing/2014/main" id="{1AF12F71-9CB8-A544-9E68-9BB2D6C778E5}"/>
              </a:ext>
            </a:extLst>
          </p:cNvPr>
          <p:cNvSpPr>
            <a:spLocks/>
          </p:cNvSpPr>
          <p:nvPr/>
        </p:nvSpPr>
        <p:spPr bwMode="auto">
          <a:xfrm>
            <a:off x="8534400" y="4495800"/>
            <a:ext cx="1117600" cy="1524000"/>
          </a:xfrm>
          <a:custGeom>
            <a:avLst/>
            <a:gdLst>
              <a:gd name="T0" fmla="*/ 2147483646 w 704"/>
              <a:gd name="T1" fmla="*/ 0 h 960"/>
              <a:gd name="T2" fmla="*/ 2147483646 w 704"/>
              <a:gd name="T3" fmla="*/ 2147483646 h 960"/>
              <a:gd name="T4" fmla="*/ 0 w 704"/>
              <a:gd name="T5" fmla="*/ 2147483646 h 960"/>
              <a:gd name="T6" fmla="*/ 0 60000 65536"/>
              <a:gd name="T7" fmla="*/ 0 60000 65536"/>
              <a:gd name="T8" fmla="*/ 0 60000 65536"/>
            </a:gdLst>
            <a:ahLst/>
            <a:cxnLst>
              <a:cxn ang="T6">
                <a:pos x="T0" y="T1"/>
              </a:cxn>
              <a:cxn ang="T7">
                <a:pos x="T2" y="T3"/>
              </a:cxn>
              <a:cxn ang="T8">
                <a:pos x="T4" y="T5"/>
              </a:cxn>
            </a:cxnLst>
            <a:rect l="0" t="0" r="r" b="b"/>
            <a:pathLst>
              <a:path w="704" h="960">
                <a:moveTo>
                  <a:pt x="192" y="0"/>
                </a:moveTo>
                <a:cubicBezTo>
                  <a:pt x="448" y="88"/>
                  <a:pt x="704" y="176"/>
                  <a:pt x="672" y="336"/>
                </a:cubicBezTo>
                <a:cubicBezTo>
                  <a:pt x="640" y="496"/>
                  <a:pt x="112" y="856"/>
                  <a:pt x="0" y="960"/>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7" name="Freeform 36">
            <a:extLst>
              <a:ext uri="{FF2B5EF4-FFF2-40B4-BE49-F238E27FC236}">
                <a16:creationId xmlns:a16="http://schemas.microsoft.com/office/drawing/2014/main" id="{15092BFB-9D98-584E-8FDE-36C4709950DD}"/>
              </a:ext>
            </a:extLst>
          </p:cNvPr>
          <p:cNvSpPr>
            <a:spLocks/>
          </p:cNvSpPr>
          <p:nvPr/>
        </p:nvSpPr>
        <p:spPr bwMode="auto">
          <a:xfrm>
            <a:off x="5638800" y="5181600"/>
            <a:ext cx="1828800" cy="1066800"/>
          </a:xfrm>
          <a:custGeom>
            <a:avLst/>
            <a:gdLst>
              <a:gd name="T0" fmla="*/ 2147483646 w 1288"/>
              <a:gd name="T1" fmla="*/ 0 h 672"/>
              <a:gd name="T2" fmla="*/ 2147483646 w 1288"/>
              <a:gd name="T3" fmla="*/ 2147483646 h 672"/>
              <a:gd name="T4" fmla="*/ 2147483646 w 1288"/>
              <a:gd name="T5" fmla="*/ 2147483646 h 672"/>
              <a:gd name="T6" fmla="*/ 0 60000 65536"/>
              <a:gd name="T7" fmla="*/ 0 60000 65536"/>
              <a:gd name="T8" fmla="*/ 0 60000 65536"/>
            </a:gdLst>
            <a:ahLst/>
            <a:cxnLst>
              <a:cxn ang="T6">
                <a:pos x="T0" y="T1"/>
              </a:cxn>
              <a:cxn ang="T7">
                <a:pos x="T2" y="T3"/>
              </a:cxn>
              <a:cxn ang="T8">
                <a:pos x="T4" y="T5"/>
              </a:cxn>
            </a:cxnLst>
            <a:rect l="0" t="0" r="r" b="b"/>
            <a:pathLst>
              <a:path w="1288" h="672">
                <a:moveTo>
                  <a:pt x="472" y="0"/>
                </a:moveTo>
                <a:cubicBezTo>
                  <a:pt x="236" y="184"/>
                  <a:pt x="0" y="368"/>
                  <a:pt x="136" y="480"/>
                </a:cubicBezTo>
                <a:cubicBezTo>
                  <a:pt x="272" y="592"/>
                  <a:pt x="780" y="632"/>
                  <a:pt x="1288" y="672"/>
                </a:cubicBezTo>
              </a:path>
            </a:pathLst>
          </a:custGeom>
          <a:noFill/>
          <a:ln w="38100" cap="flat"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78" name="AutoShape 37">
            <a:extLst>
              <a:ext uri="{FF2B5EF4-FFF2-40B4-BE49-F238E27FC236}">
                <a16:creationId xmlns:a16="http://schemas.microsoft.com/office/drawing/2014/main" id="{46A0B2A3-5CB0-8D4B-9BCF-3B76B254E4F5}"/>
              </a:ext>
            </a:extLst>
          </p:cNvPr>
          <p:cNvSpPr>
            <a:spLocks noChangeArrowheads="1"/>
          </p:cNvSpPr>
          <p:nvPr/>
        </p:nvSpPr>
        <p:spPr bwMode="auto">
          <a:xfrm>
            <a:off x="2438400" y="2362200"/>
            <a:ext cx="3200400" cy="1524000"/>
          </a:xfrm>
          <a:prstGeom prst="wedgeEllipseCallout">
            <a:avLst>
              <a:gd name="adj1" fmla="val 41963"/>
              <a:gd name="adj2" fmla="val 53023"/>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104479" name="Text Box 38">
            <a:extLst>
              <a:ext uri="{FF2B5EF4-FFF2-40B4-BE49-F238E27FC236}">
                <a16:creationId xmlns:a16="http://schemas.microsoft.com/office/drawing/2014/main" id="{CCA6DD60-5001-5449-B421-C7A7332D46F4}"/>
              </a:ext>
            </a:extLst>
          </p:cNvPr>
          <p:cNvSpPr txBox="1">
            <a:spLocks noChangeArrowheads="1"/>
          </p:cNvSpPr>
          <p:nvPr/>
        </p:nvSpPr>
        <p:spPr bwMode="auto">
          <a:xfrm>
            <a:off x="2819400" y="2743201"/>
            <a:ext cx="2209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400">
                <a:solidFill>
                  <a:schemeClr val="accent2"/>
                </a:solidFill>
              </a:rPr>
              <a:t>Discordant </a:t>
            </a:r>
          </a:p>
          <a:p>
            <a:pPr algn="ctr" eaLnBrk="1" hangingPunct="1">
              <a:spcBef>
                <a:spcPct val="0"/>
              </a:spcBef>
              <a:buFontTx/>
              <a:buNone/>
            </a:pPr>
            <a:r>
              <a:rPr lang="en-US" altLang="en-US" sz="2400">
                <a:solidFill>
                  <a:schemeClr val="accent2"/>
                </a:solidFill>
              </a:rPr>
              <a:t>pairs</a:t>
            </a:r>
          </a:p>
        </p:txBody>
      </p:sp>
    </p:spTree>
    <p:extLst>
      <p:ext uri="{BB962C8B-B14F-4D97-AF65-F5344CB8AC3E}">
        <p14:creationId xmlns:p14="http://schemas.microsoft.com/office/powerpoint/2010/main" val="33484645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PQuestion">
            <a:extLst>
              <a:ext uri="{FF2B5EF4-FFF2-40B4-BE49-F238E27FC236}">
                <a16:creationId xmlns:a16="http://schemas.microsoft.com/office/drawing/2014/main" id="{78144B55-1AA5-7E45-B30E-FE5A5371F6F4}"/>
              </a:ext>
            </a:extLst>
          </p:cNvPr>
          <p:cNvSpPr>
            <a:spLocks noGrp="1" noChangeArrowheads="1"/>
          </p:cNvSpPr>
          <p:nvPr>
            <p:ph type="title"/>
          </p:nvPr>
        </p:nvSpPr>
        <p:spPr>
          <a:xfrm>
            <a:off x="728785" y="486507"/>
            <a:ext cx="10612315" cy="1600200"/>
          </a:xfrm>
        </p:spPr>
        <p:txBody>
          <a:bodyPr/>
          <a:lstStyle/>
          <a:p>
            <a:pPr algn="l"/>
            <a:r>
              <a:rPr lang="en-US" altLang="en-US" sz="2800" dirty="0"/>
              <a:t>If case and control windows within an individual all possess the same exposure and covariate levels, the individual adds nothing to the estimate of relative risk</a:t>
            </a:r>
          </a:p>
        </p:txBody>
      </p:sp>
      <p:sp>
        <p:nvSpPr>
          <p:cNvPr id="106499" name="TPAnswers">
            <a:extLst>
              <a:ext uri="{FF2B5EF4-FFF2-40B4-BE49-F238E27FC236}">
                <a16:creationId xmlns:a16="http://schemas.microsoft.com/office/drawing/2014/main" id="{53C2744B-2BCD-EB43-A8FB-6F1107371F93}"/>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a:t>True</a:t>
            </a:r>
          </a:p>
          <a:p>
            <a:pPr marL="514350" indent="-514350">
              <a:lnSpc>
                <a:spcPct val="120000"/>
              </a:lnSpc>
              <a:buFont typeface="Wingdings" pitchFamily="2" charset="2"/>
              <a:buAutoNum type="alphaUcPeriod"/>
            </a:pPr>
            <a:r>
              <a:rPr lang="en-US" altLang="en-US" b="0"/>
              <a:t>False</a:t>
            </a:r>
          </a:p>
        </p:txBody>
      </p:sp>
      <p:sp>
        <p:nvSpPr>
          <p:cNvPr id="106500" name="Slide Number Placeholder 4">
            <a:extLst>
              <a:ext uri="{FF2B5EF4-FFF2-40B4-BE49-F238E27FC236}">
                <a16:creationId xmlns:a16="http://schemas.microsoft.com/office/drawing/2014/main" id="{4F7894AF-8459-9641-8214-B9071A13993A}"/>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89AEC40-4122-1C4E-ADA9-2B9348E3542C}" type="slidenum">
              <a:rPr lang="en-US" altLang="en-US" sz="1200" b="0">
                <a:latin typeface="Arial" panose="020B0604020202020204" pitchFamily="34" charset="0"/>
              </a:rPr>
              <a:pPr>
                <a:spcBef>
                  <a:spcPct val="0"/>
                </a:spcBef>
                <a:buFontTx/>
                <a:buNone/>
              </a:pPr>
              <a:t>44</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84D77215-B48A-2A49-B6F3-8638A37B084F}"/>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7178548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5">
            <a:extLst>
              <a:ext uri="{FF2B5EF4-FFF2-40B4-BE49-F238E27FC236}">
                <a16:creationId xmlns:a16="http://schemas.microsoft.com/office/drawing/2014/main" id="{27B5AF33-B594-844B-A7F6-3DAB1607049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ECAFFFA-DFF1-F14E-B795-C1ECD09DE609}" type="slidenum">
              <a:rPr lang="en-US" altLang="en-US" sz="1400" b="0">
                <a:latin typeface="Times New Roman" panose="02020603050405020304" pitchFamily="18" charset="0"/>
              </a:rPr>
              <a:pPr>
                <a:spcBef>
                  <a:spcPct val="0"/>
                </a:spcBef>
                <a:buFontTx/>
                <a:buNone/>
              </a:pPr>
              <a:t>45</a:t>
            </a:fld>
            <a:endParaRPr lang="en-US" altLang="en-US" sz="1400" b="0">
              <a:latin typeface="Times New Roman" panose="02020603050405020304" pitchFamily="18" charset="0"/>
            </a:endParaRPr>
          </a:p>
        </p:txBody>
      </p:sp>
      <p:sp>
        <p:nvSpPr>
          <p:cNvPr id="89091" name="Text Box 7">
            <a:extLst>
              <a:ext uri="{FF2B5EF4-FFF2-40B4-BE49-F238E27FC236}">
                <a16:creationId xmlns:a16="http://schemas.microsoft.com/office/drawing/2014/main" id="{5D4ADD58-68EB-0F44-B5AE-499DF1933023}"/>
              </a:ext>
            </a:extLst>
          </p:cNvPr>
          <p:cNvSpPr txBox="1">
            <a:spLocks noChangeArrowheads="1"/>
          </p:cNvSpPr>
          <p:nvPr/>
        </p:nvSpPr>
        <p:spPr bwMode="auto">
          <a:xfrm>
            <a:off x="7632701" y="5603876"/>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2" name="Text Box 13">
            <a:extLst>
              <a:ext uri="{FF2B5EF4-FFF2-40B4-BE49-F238E27FC236}">
                <a16:creationId xmlns:a16="http://schemas.microsoft.com/office/drawing/2014/main" id="{A6B62875-B486-8B4A-A369-F3C7367AD67D}"/>
              </a:ext>
            </a:extLst>
          </p:cNvPr>
          <p:cNvSpPr txBox="1">
            <a:spLocks noChangeArrowheads="1"/>
          </p:cNvSpPr>
          <p:nvPr/>
        </p:nvSpPr>
        <p:spPr bwMode="auto">
          <a:xfrm>
            <a:off x="7185025" y="4538664"/>
            <a:ext cx="212725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Exposure in</a:t>
            </a:r>
          </a:p>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Hazard Period Immediately Before MI</a:t>
            </a:r>
            <a:endParaRPr lang="en-US" altLang="en-US" sz="2200" b="0">
              <a:latin typeface="Times New Roman" panose="02020603050405020304" pitchFamily="18" charset="0"/>
            </a:endParaRPr>
          </a:p>
        </p:txBody>
      </p:sp>
      <p:sp>
        <p:nvSpPr>
          <p:cNvPr id="89093" name="AutoShape 17">
            <a:extLst>
              <a:ext uri="{FF2B5EF4-FFF2-40B4-BE49-F238E27FC236}">
                <a16:creationId xmlns:a16="http://schemas.microsoft.com/office/drawing/2014/main" id="{44EE41AF-3102-3441-B525-A2D800FD2A2E}"/>
              </a:ext>
            </a:extLst>
          </p:cNvPr>
          <p:cNvSpPr>
            <a:spLocks noChangeArrowheads="1"/>
          </p:cNvSpPr>
          <p:nvPr/>
        </p:nvSpPr>
        <p:spPr bwMode="auto">
          <a:xfrm flipV="1">
            <a:off x="5505450" y="4989513"/>
            <a:ext cx="1270000" cy="247650"/>
          </a:xfrm>
          <a:prstGeom prst="roundRect">
            <a:avLst>
              <a:gd name="adj" fmla="val 0"/>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4" name="Text Box 19">
            <a:extLst>
              <a:ext uri="{FF2B5EF4-FFF2-40B4-BE49-F238E27FC236}">
                <a16:creationId xmlns:a16="http://schemas.microsoft.com/office/drawing/2014/main" id="{CEEA1103-84E9-E340-ACD0-6426403DC6A8}"/>
              </a:ext>
            </a:extLst>
          </p:cNvPr>
          <p:cNvSpPr txBox="1">
            <a:spLocks noChangeArrowheads="1"/>
          </p:cNvSpPr>
          <p:nvPr/>
        </p:nvSpPr>
        <p:spPr bwMode="auto">
          <a:xfrm>
            <a:off x="7786688" y="5129213"/>
            <a:ext cx="30480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endParaRPr lang="en-US" altLang="en-US" sz="2200" b="0">
              <a:latin typeface="Times New Roman" panose="02020603050405020304" pitchFamily="18" charset="0"/>
            </a:endParaRPr>
          </a:p>
        </p:txBody>
      </p:sp>
      <p:sp>
        <p:nvSpPr>
          <p:cNvPr id="89095" name="AutoShape 25">
            <a:extLst>
              <a:ext uri="{FF2B5EF4-FFF2-40B4-BE49-F238E27FC236}">
                <a16:creationId xmlns:a16="http://schemas.microsoft.com/office/drawing/2014/main" id="{76668A2D-0E44-3D48-B5ED-7DD997AC7197}"/>
              </a:ext>
            </a:extLst>
          </p:cNvPr>
          <p:cNvSpPr>
            <a:spLocks noChangeArrowheads="1"/>
          </p:cNvSpPr>
          <p:nvPr/>
        </p:nvSpPr>
        <p:spPr bwMode="auto">
          <a:xfrm flipV="1">
            <a:off x="2587625" y="3562351"/>
            <a:ext cx="4325938" cy="138113"/>
          </a:xfrm>
          <a:prstGeom prst="roundRect">
            <a:avLst>
              <a:gd name="adj" fmla="val 0"/>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096" name="Text Box 26">
            <a:extLst>
              <a:ext uri="{FF2B5EF4-FFF2-40B4-BE49-F238E27FC236}">
                <a16:creationId xmlns:a16="http://schemas.microsoft.com/office/drawing/2014/main" id="{9296E048-757B-D440-A200-1EF333BFF920}"/>
              </a:ext>
            </a:extLst>
          </p:cNvPr>
          <p:cNvSpPr txBox="1">
            <a:spLocks noChangeArrowheads="1"/>
          </p:cNvSpPr>
          <p:nvPr/>
        </p:nvSpPr>
        <p:spPr bwMode="auto">
          <a:xfrm>
            <a:off x="2835275"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7" name="Text Box 27">
            <a:extLst>
              <a:ext uri="{FF2B5EF4-FFF2-40B4-BE49-F238E27FC236}">
                <a16:creationId xmlns:a16="http://schemas.microsoft.com/office/drawing/2014/main" id="{0130DBF8-8F1F-4B4D-8BE0-B9AF1ABD194B}"/>
              </a:ext>
            </a:extLst>
          </p:cNvPr>
          <p:cNvSpPr txBox="1">
            <a:spLocks noChangeArrowheads="1"/>
          </p:cNvSpPr>
          <p:nvPr/>
        </p:nvSpPr>
        <p:spPr bwMode="auto">
          <a:xfrm>
            <a:off x="37544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8" name="Text Box 28">
            <a:extLst>
              <a:ext uri="{FF2B5EF4-FFF2-40B4-BE49-F238E27FC236}">
                <a16:creationId xmlns:a16="http://schemas.microsoft.com/office/drawing/2014/main" id="{112DE196-B1E8-1A4B-9FCA-89EB943DA1AB}"/>
              </a:ext>
            </a:extLst>
          </p:cNvPr>
          <p:cNvSpPr txBox="1">
            <a:spLocks noChangeArrowheads="1"/>
          </p:cNvSpPr>
          <p:nvPr/>
        </p:nvSpPr>
        <p:spPr bwMode="auto">
          <a:xfrm>
            <a:off x="45323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099" name="Text Box 29">
            <a:extLst>
              <a:ext uri="{FF2B5EF4-FFF2-40B4-BE49-F238E27FC236}">
                <a16:creationId xmlns:a16="http://schemas.microsoft.com/office/drawing/2014/main" id="{3E942236-9878-CA41-B5CC-4D39B67D613B}"/>
              </a:ext>
            </a:extLst>
          </p:cNvPr>
          <p:cNvSpPr txBox="1">
            <a:spLocks noChangeArrowheads="1"/>
          </p:cNvSpPr>
          <p:nvPr/>
        </p:nvSpPr>
        <p:spPr bwMode="auto">
          <a:xfrm>
            <a:off x="5624514"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0" name="Text Box 30">
            <a:extLst>
              <a:ext uri="{FF2B5EF4-FFF2-40B4-BE49-F238E27FC236}">
                <a16:creationId xmlns:a16="http://schemas.microsoft.com/office/drawing/2014/main" id="{B6A420F1-D8D3-964B-A0DB-D083D53936C5}"/>
              </a:ext>
            </a:extLst>
          </p:cNvPr>
          <p:cNvSpPr txBox="1">
            <a:spLocks noChangeArrowheads="1"/>
          </p:cNvSpPr>
          <p:nvPr/>
        </p:nvSpPr>
        <p:spPr bwMode="auto">
          <a:xfrm>
            <a:off x="6446839" y="3551239"/>
            <a:ext cx="1158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1" name="Text Box 31">
            <a:extLst>
              <a:ext uri="{FF2B5EF4-FFF2-40B4-BE49-F238E27FC236}">
                <a16:creationId xmlns:a16="http://schemas.microsoft.com/office/drawing/2014/main" id="{7BCEE7D0-608A-A94D-89F9-75E20EDC9359}"/>
              </a:ext>
            </a:extLst>
          </p:cNvPr>
          <p:cNvSpPr txBox="1">
            <a:spLocks noChangeArrowheads="1"/>
          </p:cNvSpPr>
          <p:nvPr/>
        </p:nvSpPr>
        <p:spPr bwMode="auto">
          <a:xfrm>
            <a:off x="3200400" y="3551239"/>
            <a:ext cx="115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2" name="Text Box 32">
            <a:extLst>
              <a:ext uri="{FF2B5EF4-FFF2-40B4-BE49-F238E27FC236}">
                <a16:creationId xmlns:a16="http://schemas.microsoft.com/office/drawing/2014/main" id="{B73B26F9-FBC5-EF4D-88B3-FFE2D9066D1D}"/>
              </a:ext>
            </a:extLst>
          </p:cNvPr>
          <p:cNvSpPr txBox="1">
            <a:spLocks noChangeArrowheads="1"/>
          </p:cNvSpPr>
          <p:nvPr/>
        </p:nvSpPr>
        <p:spPr bwMode="auto">
          <a:xfrm>
            <a:off x="4852988" y="3551239"/>
            <a:ext cx="114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2000">
                <a:latin typeface="Arial" panose="020B0604020202020204" pitchFamily="34" charset="0"/>
              </a:rPr>
              <a:t>*</a:t>
            </a:r>
            <a:endParaRPr lang="en-US" altLang="en-US" sz="2200" b="0">
              <a:latin typeface="Times New Roman" panose="02020603050405020304" pitchFamily="18" charset="0"/>
            </a:endParaRPr>
          </a:p>
        </p:txBody>
      </p:sp>
      <p:sp>
        <p:nvSpPr>
          <p:cNvPr id="89103" name="Text Box 33">
            <a:extLst>
              <a:ext uri="{FF2B5EF4-FFF2-40B4-BE49-F238E27FC236}">
                <a16:creationId xmlns:a16="http://schemas.microsoft.com/office/drawing/2014/main" id="{7643DDB3-5DCF-2149-B9BF-E3C6F89B991C}"/>
              </a:ext>
            </a:extLst>
          </p:cNvPr>
          <p:cNvSpPr txBox="1">
            <a:spLocks noChangeArrowheads="1"/>
          </p:cNvSpPr>
          <p:nvPr/>
        </p:nvSpPr>
        <p:spPr bwMode="auto">
          <a:xfrm>
            <a:off x="8193088" y="3509963"/>
            <a:ext cx="266700" cy="22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600">
                <a:latin typeface="Arial" panose="020B0604020202020204" pitchFamily="34" charset="0"/>
              </a:rPr>
              <a:t>MI</a:t>
            </a:r>
            <a:endParaRPr lang="en-US" altLang="en-US" sz="2200" b="0">
              <a:latin typeface="Times New Roman" panose="02020603050405020304" pitchFamily="18" charset="0"/>
            </a:endParaRPr>
          </a:p>
        </p:txBody>
      </p:sp>
      <p:sp>
        <p:nvSpPr>
          <p:cNvPr id="89104" name="Text Box 34">
            <a:extLst>
              <a:ext uri="{FF2B5EF4-FFF2-40B4-BE49-F238E27FC236}">
                <a16:creationId xmlns:a16="http://schemas.microsoft.com/office/drawing/2014/main" id="{B85C77DE-5BF2-C344-BD01-8FA79BB5F90E}"/>
              </a:ext>
            </a:extLst>
          </p:cNvPr>
          <p:cNvSpPr txBox="1">
            <a:spLocks noChangeArrowheads="1"/>
          </p:cNvSpPr>
          <p:nvPr/>
        </p:nvSpPr>
        <p:spPr bwMode="auto">
          <a:xfrm>
            <a:off x="2876550" y="3348038"/>
            <a:ext cx="42497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Usual Frequency of Exposure During Past Year</a:t>
            </a:r>
            <a:endParaRPr lang="en-US" altLang="en-US" sz="2200" b="0">
              <a:latin typeface="Times New Roman" panose="02020603050405020304" pitchFamily="18" charset="0"/>
            </a:endParaRPr>
          </a:p>
        </p:txBody>
      </p:sp>
      <p:sp>
        <p:nvSpPr>
          <p:cNvPr id="89105" name="Freeform 35">
            <a:extLst>
              <a:ext uri="{FF2B5EF4-FFF2-40B4-BE49-F238E27FC236}">
                <a16:creationId xmlns:a16="http://schemas.microsoft.com/office/drawing/2014/main" id="{AA4A4DD9-0E84-3A4A-B78B-94FE7F05E429}"/>
              </a:ext>
            </a:extLst>
          </p:cNvPr>
          <p:cNvSpPr>
            <a:spLocks/>
          </p:cNvSpPr>
          <p:nvPr/>
        </p:nvSpPr>
        <p:spPr bwMode="auto">
          <a:xfrm>
            <a:off x="2738438" y="3067051"/>
            <a:ext cx="2062162" cy="284163"/>
          </a:xfrm>
          <a:custGeom>
            <a:avLst/>
            <a:gdLst>
              <a:gd name="T0" fmla="*/ 2147483646 w 1429"/>
              <a:gd name="T1" fmla="*/ 0 h 222"/>
              <a:gd name="T2" fmla="*/ 2147483646 w 1429"/>
              <a:gd name="T3" fmla="*/ 2147483646 h 222"/>
              <a:gd name="T4" fmla="*/ 2147483646 w 1429"/>
              <a:gd name="T5" fmla="*/ 2147483646 h 222"/>
              <a:gd name="T6" fmla="*/ 2147483646 w 1429"/>
              <a:gd name="T7" fmla="*/ 2147483646 h 222"/>
              <a:gd name="T8" fmla="*/ 2147483646 w 1429"/>
              <a:gd name="T9" fmla="*/ 2147483646 h 222"/>
              <a:gd name="T10" fmla="*/ 2147483646 w 1429"/>
              <a:gd name="T11" fmla="*/ 2147483646 h 222"/>
              <a:gd name="T12" fmla="*/ 2147483646 w 1429"/>
              <a:gd name="T13" fmla="*/ 2147483646 h 222"/>
              <a:gd name="T14" fmla="*/ 2147483646 w 1429"/>
              <a:gd name="T15" fmla="*/ 2147483646 h 222"/>
              <a:gd name="T16" fmla="*/ 2147483646 w 1429"/>
              <a:gd name="T17" fmla="*/ 2147483646 h 222"/>
              <a:gd name="T18" fmla="*/ 2147483646 w 1429"/>
              <a:gd name="T19" fmla="*/ 2147483646 h 222"/>
              <a:gd name="T20" fmla="*/ 2147483646 w 1429"/>
              <a:gd name="T21" fmla="*/ 2147483646 h 222"/>
              <a:gd name="T22" fmla="*/ 2147483646 w 1429"/>
              <a:gd name="T23" fmla="*/ 2147483646 h 222"/>
              <a:gd name="T24" fmla="*/ 2147483646 w 1429"/>
              <a:gd name="T25" fmla="*/ 2147483646 h 222"/>
              <a:gd name="T26" fmla="*/ 2147483646 w 1429"/>
              <a:gd name="T27" fmla="*/ 2147483646 h 222"/>
              <a:gd name="T28" fmla="*/ 2147483646 w 1429"/>
              <a:gd name="T29" fmla="*/ 2147483646 h 222"/>
              <a:gd name="T30" fmla="*/ 2147483646 w 1429"/>
              <a:gd name="T31" fmla="*/ 2147483646 h 222"/>
              <a:gd name="T32" fmla="*/ 0 w 1429"/>
              <a:gd name="T33" fmla="*/ 2147483646 h 2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29" h="222">
                <a:moveTo>
                  <a:pt x="1428" y="0"/>
                </a:moveTo>
                <a:lnTo>
                  <a:pt x="1413" y="39"/>
                </a:lnTo>
                <a:lnTo>
                  <a:pt x="1380" y="68"/>
                </a:lnTo>
                <a:lnTo>
                  <a:pt x="1328" y="91"/>
                </a:lnTo>
                <a:lnTo>
                  <a:pt x="1262" y="107"/>
                </a:lnTo>
                <a:lnTo>
                  <a:pt x="1181" y="118"/>
                </a:lnTo>
                <a:lnTo>
                  <a:pt x="1090" y="126"/>
                </a:lnTo>
                <a:lnTo>
                  <a:pt x="989" y="131"/>
                </a:lnTo>
                <a:lnTo>
                  <a:pt x="881" y="133"/>
                </a:lnTo>
                <a:lnTo>
                  <a:pt x="766" y="137"/>
                </a:lnTo>
                <a:lnTo>
                  <a:pt x="649" y="140"/>
                </a:lnTo>
                <a:lnTo>
                  <a:pt x="531" y="144"/>
                </a:lnTo>
                <a:lnTo>
                  <a:pt x="415" y="150"/>
                </a:lnTo>
                <a:lnTo>
                  <a:pt x="301" y="161"/>
                </a:lnTo>
                <a:lnTo>
                  <a:pt x="193" y="175"/>
                </a:lnTo>
                <a:lnTo>
                  <a:pt x="91" y="195"/>
                </a:lnTo>
                <a:lnTo>
                  <a:pt x="0" y="221"/>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6" name="Freeform 36">
            <a:extLst>
              <a:ext uri="{FF2B5EF4-FFF2-40B4-BE49-F238E27FC236}">
                <a16:creationId xmlns:a16="http://schemas.microsoft.com/office/drawing/2014/main" id="{CA081662-9C3E-7B4C-8C37-B1A6DA5BCCEA}"/>
              </a:ext>
            </a:extLst>
          </p:cNvPr>
          <p:cNvSpPr>
            <a:spLocks/>
          </p:cNvSpPr>
          <p:nvPr/>
        </p:nvSpPr>
        <p:spPr bwMode="auto">
          <a:xfrm>
            <a:off x="4797425" y="3065463"/>
            <a:ext cx="2063750" cy="285750"/>
          </a:xfrm>
          <a:custGeom>
            <a:avLst/>
            <a:gdLst>
              <a:gd name="T0" fmla="*/ 0 w 1430"/>
              <a:gd name="T1" fmla="*/ 0 h 223"/>
              <a:gd name="T2" fmla="*/ 2147483646 w 1430"/>
              <a:gd name="T3" fmla="*/ 2147483646 h 223"/>
              <a:gd name="T4" fmla="*/ 2147483646 w 1430"/>
              <a:gd name="T5" fmla="*/ 2147483646 h 223"/>
              <a:gd name="T6" fmla="*/ 2147483646 w 1430"/>
              <a:gd name="T7" fmla="*/ 2147483646 h 223"/>
              <a:gd name="T8" fmla="*/ 2147483646 w 1430"/>
              <a:gd name="T9" fmla="*/ 2147483646 h 223"/>
              <a:gd name="T10" fmla="*/ 2147483646 w 1430"/>
              <a:gd name="T11" fmla="*/ 2147483646 h 223"/>
              <a:gd name="T12" fmla="*/ 2147483646 w 1430"/>
              <a:gd name="T13" fmla="*/ 2147483646 h 223"/>
              <a:gd name="T14" fmla="*/ 2147483646 w 1430"/>
              <a:gd name="T15" fmla="*/ 2147483646 h 223"/>
              <a:gd name="T16" fmla="*/ 2147483646 w 1430"/>
              <a:gd name="T17" fmla="*/ 2147483646 h 223"/>
              <a:gd name="T18" fmla="*/ 2147483646 w 1430"/>
              <a:gd name="T19" fmla="*/ 2147483646 h 223"/>
              <a:gd name="T20" fmla="*/ 2147483646 w 1430"/>
              <a:gd name="T21" fmla="*/ 2147483646 h 223"/>
              <a:gd name="T22" fmla="*/ 2147483646 w 1430"/>
              <a:gd name="T23" fmla="*/ 2147483646 h 223"/>
              <a:gd name="T24" fmla="*/ 2147483646 w 1430"/>
              <a:gd name="T25" fmla="*/ 2147483646 h 223"/>
              <a:gd name="T26" fmla="*/ 2147483646 w 1430"/>
              <a:gd name="T27" fmla="*/ 2147483646 h 223"/>
              <a:gd name="T28" fmla="*/ 2147483646 w 1430"/>
              <a:gd name="T29" fmla="*/ 2147483646 h 223"/>
              <a:gd name="T30" fmla="*/ 2147483646 w 1430"/>
              <a:gd name="T31" fmla="*/ 2147483646 h 223"/>
              <a:gd name="T32" fmla="*/ 2147483646 w 1430"/>
              <a:gd name="T33" fmla="*/ 2147483646 h 2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0" h="223">
                <a:moveTo>
                  <a:pt x="0" y="0"/>
                </a:moveTo>
                <a:lnTo>
                  <a:pt x="13" y="38"/>
                </a:lnTo>
                <a:lnTo>
                  <a:pt x="47" y="67"/>
                </a:lnTo>
                <a:lnTo>
                  <a:pt x="98" y="90"/>
                </a:lnTo>
                <a:lnTo>
                  <a:pt x="165" y="105"/>
                </a:lnTo>
                <a:lnTo>
                  <a:pt x="245" y="117"/>
                </a:lnTo>
                <a:lnTo>
                  <a:pt x="337" y="125"/>
                </a:lnTo>
                <a:lnTo>
                  <a:pt x="438" y="130"/>
                </a:lnTo>
                <a:lnTo>
                  <a:pt x="547" y="133"/>
                </a:lnTo>
                <a:lnTo>
                  <a:pt x="661" y="137"/>
                </a:lnTo>
                <a:lnTo>
                  <a:pt x="777" y="139"/>
                </a:lnTo>
                <a:lnTo>
                  <a:pt x="895" y="144"/>
                </a:lnTo>
                <a:lnTo>
                  <a:pt x="1013" y="150"/>
                </a:lnTo>
                <a:lnTo>
                  <a:pt x="1126" y="161"/>
                </a:lnTo>
                <a:lnTo>
                  <a:pt x="1235" y="176"/>
                </a:lnTo>
                <a:lnTo>
                  <a:pt x="1336" y="196"/>
                </a:lnTo>
                <a:lnTo>
                  <a:pt x="1429" y="222"/>
                </a:lnTo>
              </a:path>
            </a:pathLst>
          </a:custGeom>
          <a:noFill/>
          <a:ln w="31576"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07" name="Text Box 37">
            <a:extLst>
              <a:ext uri="{FF2B5EF4-FFF2-40B4-BE49-F238E27FC236}">
                <a16:creationId xmlns:a16="http://schemas.microsoft.com/office/drawing/2014/main" id="{D51BAB25-FE60-3C46-A6EA-8702B02A52FF}"/>
              </a:ext>
            </a:extLst>
          </p:cNvPr>
          <p:cNvSpPr txBox="1">
            <a:spLocks noChangeArrowheads="1"/>
          </p:cNvSpPr>
          <p:nvPr/>
        </p:nvSpPr>
        <p:spPr bwMode="auto">
          <a:xfrm>
            <a:off x="3871914" y="3883026"/>
            <a:ext cx="2365375"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Months Prior to MI Onset</a:t>
            </a:r>
            <a:endParaRPr lang="en-US" altLang="en-US" sz="2200" b="0">
              <a:latin typeface="Times New Roman" panose="02020603050405020304" pitchFamily="18" charset="0"/>
            </a:endParaRPr>
          </a:p>
        </p:txBody>
      </p:sp>
      <p:sp>
        <p:nvSpPr>
          <p:cNvPr id="89108" name="Text Box 38">
            <a:extLst>
              <a:ext uri="{FF2B5EF4-FFF2-40B4-BE49-F238E27FC236}">
                <a16:creationId xmlns:a16="http://schemas.microsoft.com/office/drawing/2014/main" id="{42CBC9D9-FB03-E845-915B-8F994ACCA4F4}"/>
              </a:ext>
            </a:extLst>
          </p:cNvPr>
          <p:cNvSpPr txBox="1">
            <a:spLocks noChangeArrowheads="1"/>
          </p:cNvSpPr>
          <p:nvPr/>
        </p:nvSpPr>
        <p:spPr bwMode="auto">
          <a:xfrm>
            <a:off x="2693988" y="3743326"/>
            <a:ext cx="1762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12</a:t>
            </a:r>
            <a:endParaRPr lang="en-US" altLang="en-US" sz="2200" b="0">
              <a:latin typeface="Times New Roman" panose="02020603050405020304" pitchFamily="18" charset="0"/>
            </a:endParaRPr>
          </a:p>
        </p:txBody>
      </p:sp>
      <p:sp>
        <p:nvSpPr>
          <p:cNvPr id="89109" name="Text Box 39">
            <a:extLst>
              <a:ext uri="{FF2B5EF4-FFF2-40B4-BE49-F238E27FC236}">
                <a16:creationId xmlns:a16="http://schemas.microsoft.com/office/drawing/2014/main" id="{32CBDD16-6DB1-364B-938A-2079CE80E3EE}"/>
              </a:ext>
            </a:extLst>
          </p:cNvPr>
          <p:cNvSpPr txBox="1">
            <a:spLocks noChangeArrowheads="1"/>
          </p:cNvSpPr>
          <p:nvPr/>
        </p:nvSpPr>
        <p:spPr bwMode="auto">
          <a:xfrm>
            <a:off x="5802313" y="3743326"/>
            <a:ext cx="87312"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4</a:t>
            </a:r>
            <a:endParaRPr lang="en-US" altLang="en-US" sz="2200" b="0">
              <a:latin typeface="Times New Roman" panose="02020603050405020304" pitchFamily="18" charset="0"/>
            </a:endParaRPr>
          </a:p>
        </p:txBody>
      </p:sp>
      <p:sp>
        <p:nvSpPr>
          <p:cNvPr id="89110" name="Oval 40">
            <a:extLst>
              <a:ext uri="{FF2B5EF4-FFF2-40B4-BE49-F238E27FC236}">
                <a16:creationId xmlns:a16="http://schemas.microsoft.com/office/drawing/2014/main" id="{FBABEC1B-4359-9B49-A05C-E9EF157F086C}"/>
              </a:ext>
            </a:extLst>
          </p:cNvPr>
          <p:cNvSpPr>
            <a:spLocks noChangeArrowheads="1"/>
          </p:cNvSpPr>
          <p:nvPr/>
        </p:nvSpPr>
        <p:spPr bwMode="auto">
          <a:xfrm>
            <a:off x="6911975" y="2997200"/>
            <a:ext cx="1631950" cy="1301750"/>
          </a:xfrm>
          <a:prstGeom prst="ellipse">
            <a:avLst/>
          </a:prstGeom>
          <a:noFill/>
          <a:ln w="31623">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11" name="Text Box 41">
            <a:extLst>
              <a:ext uri="{FF2B5EF4-FFF2-40B4-BE49-F238E27FC236}">
                <a16:creationId xmlns:a16="http://schemas.microsoft.com/office/drawing/2014/main" id="{C07E3FFE-97DA-DE4D-8DB9-955D038A3945}"/>
              </a:ext>
            </a:extLst>
          </p:cNvPr>
          <p:cNvSpPr txBox="1">
            <a:spLocks noChangeArrowheads="1"/>
          </p:cNvSpPr>
          <p:nvPr/>
        </p:nvSpPr>
        <p:spPr bwMode="auto">
          <a:xfrm>
            <a:off x="7632701" y="3390901"/>
            <a:ext cx="339725"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5800" b="0">
                <a:latin typeface="Arial" panose="020B0604020202020204" pitchFamily="34" charset="0"/>
              </a:rPr>
              <a:t>*</a:t>
            </a:r>
            <a:endParaRPr lang="en-US" altLang="en-US" sz="2200" b="0">
              <a:latin typeface="Times New Roman" panose="02020603050405020304" pitchFamily="18" charset="0"/>
            </a:endParaRPr>
          </a:p>
        </p:txBody>
      </p:sp>
      <p:sp>
        <p:nvSpPr>
          <p:cNvPr id="89112" name="Text Box 42">
            <a:extLst>
              <a:ext uri="{FF2B5EF4-FFF2-40B4-BE49-F238E27FC236}">
                <a16:creationId xmlns:a16="http://schemas.microsoft.com/office/drawing/2014/main" id="{CB3472C2-A788-1B4D-884E-B9035E8B5F0A}"/>
              </a:ext>
            </a:extLst>
          </p:cNvPr>
          <p:cNvSpPr txBox="1">
            <a:spLocks noChangeArrowheads="1"/>
          </p:cNvSpPr>
          <p:nvPr/>
        </p:nvSpPr>
        <p:spPr bwMode="auto">
          <a:xfrm>
            <a:off x="8088313" y="3932239"/>
            <a:ext cx="87312"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0</a:t>
            </a:r>
            <a:endParaRPr lang="en-US" altLang="en-US" sz="2200" b="0">
              <a:latin typeface="Times New Roman" panose="02020603050405020304" pitchFamily="18" charset="0"/>
            </a:endParaRPr>
          </a:p>
        </p:txBody>
      </p:sp>
      <p:sp>
        <p:nvSpPr>
          <p:cNvPr id="89113" name="Text Box 43">
            <a:extLst>
              <a:ext uri="{FF2B5EF4-FFF2-40B4-BE49-F238E27FC236}">
                <a16:creationId xmlns:a16="http://schemas.microsoft.com/office/drawing/2014/main" id="{B893BD51-A814-D24A-8C87-A223BA2DCE9F}"/>
              </a:ext>
            </a:extLst>
          </p:cNvPr>
          <p:cNvSpPr txBox="1">
            <a:spLocks noChangeArrowheads="1"/>
          </p:cNvSpPr>
          <p:nvPr/>
        </p:nvSpPr>
        <p:spPr bwMode="auto">
          <a:xfrm>
            <a:off x="7432676" y="3932239"/>
            <a:ext cx="417513"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2 Hr</a:t>
            </a:r>
            <a:endParaRPr lang="en-US" altLang="en-US" sz="2200" b="0">
              <a:latin typeface="Times New Roman" panose="02020603050405020304" pitchFamily="18" charset="0"/>
            </a:endParaRPr>
          </a:p>
        </p:txBody>
      </p:sp>
      <p:sp>
        <p:nvSpPr>
          <p:cNvPr id="89114" name="Line 44">
            <a:extLst>
              <a:ext uri="{FF2B5EF4-FFF2-40B4-BE49-F238E27FC236}">
                <a16:creationId xmlns:a16="http://schemas.microsoft.com/office/drawing/2014/main" id="{0EFDBA3C-8E65-BD41-9AF2-8AAB5B4F9A44}"/>
              </a:ext>
            </a:extLst>
          </p:cNvPr>
          <p:cNvSpPr>
            <a:spLocks noChangeShapeType="1"/>
          </p:cNvSpPr>
          <p:nvPr/>
        </p:nvSpPr>
        <p:spPr bwMode="auto">
          <a:xfrm>
            <a:off x="8131175" y="3349625"/>
            <a:ext cx="0" cy="522288"/>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5" name="Line 45">
            <a:extLst>
              <a:ext uri="{FF2B5EF4-FFF2-40B4-BE49-F238E27FC236}">
                <a16:creationId xmlns:a16="http://schemas.microsoft.com/office/drawing/2014/main" id="{DD15C5FF-5B7D-C24C-B1D4-65DCFD848DDC}"/>
              </a:ext>
            </a:extLst>
          </p:cNvPr>
          <p:cNvSpPr>
            <a:spLocks noChangeShapeType="1"/>
          </p:cNvSpPr>
          <p:nvPr/>
        </p:nvSpPr>
        <p:spPr bwMode="auto">
          <a:xfrm flipH="1">
            <a:off x="7008814" y="3894138"/>
            <a:ext cx="1125537"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6" name="Line 46">
            <a:extLst>
              <a:ext uri="{FF2B5EF4-FFF2-40B4-BE49-F238E27FC236}">
                <a16:creationId xmlns:a16="http://schemas.microsoft.com/office/drawing/2014/main" id="{1938D135-0F81-1348-A0EC-31743A0F6C3C}"/>
              </a:ext>
            </a:extLst>
          </p:cNvPr>
          <p:cNvSpPr>
            <a:spLocks noChangeShapeType="1"/>
          </p:cNvSpPr>
          <p:nvPr/>
        </p:nvSpPr>
        <p:spPr bwMode="auto">
          <a:xfrm flipH="1">
            <a:off x="7037389" y="3348038"/>
            <a:ext cx="1095375" cy="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7" name="Line 47">
            <a:extLst>
              <a:ext uri="{FF2B5EF4-FFF2-40B4-BE49-F238E27FC236}">
                <a16:creationId xmlns:a16="http://schemas.microsoft.com/office/drawing/2014/main" id="{979EF30B-F2F4-1E4D-84F5-172954D32B61}"/>
              </a:ext>
            </a:extLst>
          </p:cNvPr>
          <p:cNvSpPr>
            <a:spLocks noChangeShapeType="1"/>
          </p:cNvSpPr>
          <p:nvPr/>
        </p:nvSpPr>
        <p:spPr bwMode="auto">
          <a:xfrm flipV="1">
            <a:off x="7448550" y="3349625"/>
            <a:ext cx="0" cy="520700"/>
          </a:xfrm>
          <a:prstGeom prst="line">
            <a:avLst/>
          </a:prstGeom>
          <a:noFill/>
          <a:ln w="31576">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18" name="Text Box 48">
            <a:extLst>
              <a:ext uri="{FF2B5EF4-FFF2-40B4-BE49-F238E27FC236}">
                <a16:creationId xmlns:a16="http://schemas.microsoft.com/office/drawing/2014/main" id="{756EBB4E-D096-E446-93CB-543D4F0E7EAA}"/>
              </a:ext>
            </a:extLst>
          </p:cNvPr>
          <p:cNvSpPr txBox="1">
            <a:spLocks noChangeArrowheads="1"/>
          </p:cNvSpPr>
          <p:nvPr/>
        </p:nvSpPr>
        <p:spPr bwMode="auto">
          <a:xfrm>
            <a:off x="3973513" y="3743326"/>
            <a:ext cx="889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100">
                <a:latin typeface="Arial" panose="020B0604020202020204" pitchFamily="34" charset="0"/>
              </a:rPr>
              <a:t>8</a:t>
            </a:r>
            <a:endParaRPr lang="en-US" altLang="en-US" sz="2200" b="0">
              <a:latin typeface="Times New Roman" panose="02020603050405020304" pitchFamily="18" charset="0"/>
            </a:endParaRPr>
          </a:p>
        </p:txBody>
      </p:sp>
      <p:sp>
        <p:nvSpPr>
          <p:cNvPr id="89119" name="Freeform 49">
            <a:extLst>
              <a:ext uri="{FF2B5EF4-FFF2-40B4-BE49-F238E27FC236}">
                <a16:creationId xmlns:a16="http://schemas.microsoft.com/office/drawing/2014/main" id="{CFA6969B-9618-154F-BE5B-9DCF04E5FC00}"/>
              </a:ext>
            </a:extLst>
          </p:cNvPr>
          <p:cNvSpPr>
            <a:spLocks/>
          </p:cNvSpPr>
          <p:nvPr/>
        </p:nvSpPr>
        <p:spPr bwMode="auto">
          <a:xfrm>
            <a:off x="4856164" y="2520951"/>
            <a:ext cx="2814637" cy="703263"/>
          </a:xfrm>
          <a:custGeom>
            <a:avLst/>
            <a:gdLst>
              <a:gd name="T0" fmla="*/ 2147483646 w 1951"/>
              <a:gd name="T1" fmla="*/ 2147483646 h 548"/>
              <a:gd name="T2" fmla="*/ 2147483646 w 1951"/>
              <a:gd name="T3" fmla="*/ 2147483646 h 548"/>
              <a:gd name="T4" fmla="*/ 2147483646 w 1951"/>
              <a:gd name="T5" fmla="*/ 2147483646 h 548"/>
              <a:gd name="T6" fmla="*/ 2147483646 w 1951"/>
              <a:gd name="T7" fmla="*/ 2147483646 h 548"/>
              <a:gd name="T8" fmla="*/ 2147483646 w 1951"/>
              <a:gd name="T9" fmla="*/ 2147483646 h 548"/>
              <a:gd name="T10" fmla="*/ 2147483646 w 1951"/>
              <a:gd name="T11" fmla="*/ 2147483646 h 548"/>
              <a:gd name="T12" fmla="*/ 2147483646 w 1951"/>
              <a:gd name="T13" fmla="*/ 2147483646 h 548"/>
              <a:gd name="T14" fmla="*/ 2147483646 w 1951"/>
              <a:gd name="T15" fmla="*/ 2147483646 h 548"/>
              <a:gd name="T16" fmla="*/ 2147483646 w 1951"/>
              <a:gd name="T17" fmla="*/ 2147483646 h 548"/>
              <a:gd name="T18" fmla="*/ 2147483646 w 1951"/>
              <a:gd name="T19" fmla="*/ 0 h 548"/>
              <a:gd name="T20" fmla="*/ 2147483646 w 1951"/>
              <a:gd name="T21" fmla="*/ 2147483646 h 548"/>
              <a:gd name="T22" fmla="*/ 2147483646 w 1951"/>
              <a:gd name="T23" fmla="*/ 2147483646 h 548"/>
              <a:gd name="T24" fmla="*/ 2147483646 w 1951"/>
              <a:gd name="T25" fmla="*/ 2147483646 h 548"/>
              <a:gd name="T26" fmla="*/ 2147483646 w 1951"/>
              <a:gd name="T27" fmla="*/ 2147483646 h 548"/>
              <a:gd name="T28" fmla="*/ 2147483646 w 1951"/>
              <a:gd name="T29" fmla="*/ 2147483646 h 548"/>
              <a:gd name="T30" fmla="*/ 2147483646 w 1951"/>
              <a:gd name="T31" fmla="*/ 2147483646 h 548"/>
              <a:gd name="T32" fmla="*/ 0 w 1951"/>
              <a:gd name="T33" fmla="*/ 2147483646 h 5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1" h="548">
                <a:moveTo>
                  <a:pt x="1950" y="547"/>
                </a:moveTo>
                <a:lnTo>
                  <a:pt x="1857" y="434"/>
                </a:lnTo>
                <a:lnTo>
                  <a:pt x="1755" y="332"/>
                </a:lnTo>
                <a:lnTo>
                  <a:pt x="1645" y="244"/>
                </a:lnTo>
                <a:lnTo>
                  <a:pt x="1529" y="169"/>
                </a:lnTo>
                <a:lnTo>
                  <a:pt x="1405" y="108"/>
                </a:lnTo>
                <a:lnTo>
                  <a:pt x="1279" y="60"/>
                </a:lnTo>
                <a:lnTo>
                  <a:pt x="1149" y="27"/>
                </a:lnTo>
                <a:lnTo>
                  <a:pt x="1016" y="5"/>
                </a:lnTo>
                <a:lnTo>
                  <a:pt x="881" y="0"/>
                </a:lnTo>
                <a:lnTo>
                  <a:pt x="747" y="7"/>
                </a:lnTo>
                <a:lnTo>
                  <a:pt x="613" y="29"/>
                </a:lnTo>
                <a:lnTo>
                  <a:pt x="482" y="65"/>
                </a:lnTo>
                <a:lnTo>
                  <a:pt x="354" y="116"/>
                </a:lnTo>
                <a:lnTo>
                  <a:pt x="229" y="180"/>
                </a:lnTo>
                <a:lnTo>
                  <a:pt x="110" y="260"/>
                </a:lnTo>
                <a:lnTo>
                  <a:pt x="0" y="353"/>
                </a:lnTo>
              </a:path>
            </a:pathLst>
          </a:custGeom>
          <a:noFill/>
          <a:ln w="31576" cap="flat" cmpd="sng">
            <a:solidFill>
              <a:schemeClr val="tx1"/>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120" name="Text Box 50">
            <a:extLst>
              <a:ext uri="{FF2B5EF4-FFF2-40B4-BE49-F238E27FC236}">
                <a16:creationId xmlns:a16="http://schemas.microsoft.com/office/drawing/2014/main" id="{28B72E26-7B7E-2043-8FC4-60721512B495}"/>
              </a:ext>
            </a:extLst>
          </p:cNvPr>
          <p:cNvSpPr txBox="1">
            <a:spLocks noChangeArrowheads="1"/>
          </p:cNvSpPr>
          <p:nvPr/>
        </p:nvSpPr>
        <p:spPr bwMode="auto">
          <a:xfrm rot="10800000">
            <a:off x="5746750" y="3883025"/>
            <a:ext cx="2344738"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4900">
                <a:latin typeface="Symbol" pitchFamily="2" charset="2"/>
              </a:rPr>
              <a:t>¯</a:t>
            </a:r>
            <a:endParaRPr lang="en-US" altLang="en-US" sz="2200" b="0">
              <a:latin typeface="Times New Roman" panose="02020603050405020304" pitchFamily="18" charset="0"/>
            </a:endParaRPr>
          </a:p>
        </p:txBody>
      </p:sp>
      <p:sp useBgFill="1">
        <p:nvSpPr>
          <p:cNvPr id="89121" name="Rectangle 51">
            <a:extLst>
              <a:ext uri="{FF2B5EF4-FFF2-40B4-BE49-F238E27FC236}">
                <a16:creationId xmlns:a16="http://schemas.microsoft.com/office/drawing/2014/main" id="{69D8CF9A-EEA4-504E-9B29-31534FFFD3E5}"/>
              </a:ext>
            </a:extLst>
          </p:cNvPr>
          <p:cNvSpPr>
            <a:spLocks noChangeArrowheads="1"/>
          </p:cNvSpPr>
          <p:nvPr/>
        </p:nvSpPr>
        <p:spPr bwMode="auto">
          <a:xfrm>
            <a:off x="5665789" y="2466975"/>
            <a:ext cx="1177925"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2" name="Text Box 52">
            <a:extLst>
              <a:ext uri="{FF2B5EF4-FFF2-40B4-BE49-F238E27FC236}">
                <a16:creationId xmlns:a16="http://schemas.microsoft.com/office/drawing/2014/main" id="{407E2445-623D-EA41-B3BF-D03A1793FD6C}"/>
              </a:ext>
            </a:extLst>
          </p:cNvPr>
          <p:cNvSpPr txBox="1">
            <a:spLocks noChangeArrowheads="1"/>
          </p:cNvSpPr>
          <p:nvPr/>
        </p:nvSpPr>
        <p:spPr bwMode="auto">
          <a:xfrm>
            <a:off x="5665789" y="2466975"/>
            <a:ext cx="1392237"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defTabSz="423863">
              <a:spcBef>
                <a:spcPct val="20000"/>
              </a:spcBef>
              <a:buChar char="•"/>
              <a:defRPr sz="3200" b="1">
                <a:solidFill>
                  <a:schemeClr val="tx1"/>
                </a:solidFill>
                <a:latin typeface="Arial Rounded MT Bold" panose="020F0704030504030204" pitchFamily="34" charset="77"/>
              </a:defRPr>
            </a:lvl1pPr>
            <a:lvl2pPr marL="277813" indent="131763" defTabSz="423863">
              <a:spcBef>
                <a:spcPct val="20000"/>
              </a:spcBef>
              <a:buChar char="–"/>
              <a:defRPr sz="2800" b="1">
                <a:solidFill>
                  <a:schemeClr val="tx1"/>
                </a:solidFill>
                <a:latin typeface="Arial Rounded MT Bold" panose="020F0704030504030204" pitchFamily="34" charset="77"/>
              </a:defRPr>
            </a:lvl2pPr>
            <a:lvl3pPr marL="555625" indent="265113" defTabSz="423863">
              <a:spcBef>
                <a:spcPct val="20000"/>
              </a:spcBef>
              <a:buChar char="•"/>
              <a:defRPr sz="2400" b="1">
                <a:solidFill>
                  <a:schemeClr val="tx1"/>
                </a:solidFill>
                <a:latin typeface="Arial Rounded MT Bold" panose="020F0704030504030204" pitchFamily="34" charset="77"/>
              </a:defRPr>
            </a:lvl3pPr>
            <a:lvl4pPr marL="1230313" indent="-228600" defTabSz="423863">
              <a:spcBef>
                <a:spcPct val="20000"/>
              </a:spcBef>
              <a:buChar char="–"/>
              <a:defRPr sz="2000" b="1">
                <a:solidFill>
                  <a:schemeClr val="tx1"/>
                </a:solidFill>
                <a:latin typeface="Arial Rounded MT Bold" panose="020F0704030504030204" pitchFamily="34" charset="77"/>
              </a:defRPr>
            </a:lvl4pPr>
            <a:lvl5pPr marL="1641475" indent="-228600" defTabSz="423863">
              <a:spcBef>
                <a:spcPct val="20000"/>
              </a:spcBef>
              <a:buChar char="»"/>
              <a:defRPr sz="2000" b="1">
                <a:solidFill>
                  <a:schemeClr val="tx1"/>
                </a:solidFill>
                <a:latin typeface="Arial Rounded MT Bold" panose="020F0704030504030204" pitchFamily="34" charset="77"/>
              </a:defRPr>
            </a:lvl5pPr>
            <a:lvl6pPr marL="20986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5558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0130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470275" indent="-228600" defTabSz="423863"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buClr>
                <a:srgbClr val="7F604F"/>
              </a:buClr>
              <a:buSzPct val="90000"/>
              <a:buFont typeface="Monotype Sorts" pitchFamily="2" charset="2"/>
              <a:buNone/>
            </a:pPr>
            <a:r>
              <a:rPr lang="en-US" altLang="en-US" sz="1300">
                <a:latin typeface="Arial" panose="020B0604020202020204" pitchFamily="34" charset="0"/>
              </a:rPr>
              <a:t>Comparison 1</a:t>
            </a:r>
            <a:endParaRPr lang="en-US" altLang="en-US" sz="2200" b="0">
              <a:latin typeface="Times New Roman" panose="02020603050405020304" pitchFamily="18" charset="0"/>
            </a:endParaRPr>
          </a:p>
        </p:txBody>
      </p:sp>
      <p:sp useBgFill="1">
        <p:nvSpPr>
          <p:cNvPr id="89123" name="Rectangle 53">
            <a:extLst>
              <a:ext uri="{FF2B5EF4-FFF2-40B4-BE49-F238E27FC236}">
                <a16:creationId xmlns:a16="http://schemas.microsoft.com/office/drawing/2014/main" id="{BF300ACA-4610-044B-A0A0-82D710D0842F}"/>
              </a:ext>
            </a:extLst>
          </p:cNvPr>
          <p:cNvSpPr>
            <a:spLocks noChangeArrowheads="1"/>
          </p:cNvSpPr>
          <p:nvPr/>
        </p:nvSpPr>
        <p:spPr bwMode="auto">
          <a:xfrm>
            <a:off x="5527675" y="5051425"/>
            <a:ext cx="1316038"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useBgFill="1">
        <p:nvSpPr>
          <p:cNvPr id="89124" name="Rectangle 56">
            <a:extLst>
              <a:ext uri="{FF2B5EF4-FFF2-40B4-BE49-F238E27FC236}">
                <a16:creationId xmlns:a16="http://schemas.microsoft.com/office/drawing/2014/main" id="{BDAABA98-EAA3-0642-8464-C3E364809E36}"/>
              </a:ext>
            </a:extLst>
          </p:cNvPr>
          <p:cNvSpPr>
            <a:spLocks noChangeArrowheads="1"/>
          </p:cNvSpPr>
          <p:nvPr/>
        </p:nvSpPr>
        <p:spPr bwMode="auto">
          <a:xfrm>
            <a:off x="8575676" y="6281738"/>
            <a:ext cx="207963" cy="184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89125" name="Rectangle 59">
            <a:extLst>
              <a:ext uri="{FF2B5EF4-FFF2-40B4-BE49-F238E27FC236}">
                <a16:creationId xmlns:a16="http://schemas.microsoft.com/office/drawing/2014/main" id="{2F967A64-9ABA-444C-A000-DDB447898E2B}"/>
              </a:ext>
            </a:extLst>
          </p:cNvPr>
          <p:cNvSpPr>
            <a:spLocks noGrp="1" noChangeArrowheads="1"/>
          </p:cNvSpPr>
          <p:nvPr>
            <p:ph type="title"/>
          </p:nvPr>
        </p:nvSpPr>
        <p:spPr>
          <a:noFill/>
        </p:spPr>
        <p:txBody>
          <a:bodyPr/>
          <a:lstStyle/>
          <a:p>
            <a:pPr eaLnBrk="1" hangingPunct="1"/>
            <a:r>
              <a:rPr lang="en-US" altLang="en-US" sz="3200"/>
              <a:t>Estimation in Case-crossover</a:t>
            </a:r>
            <a:br>
              <a:rPr lang="en-US" altLang="en-US" sz="3200"/>
            </a:br>
            <a:r>
              <a:rPr lang="en-US" altLang="en-US" sz="3200"/>
              <a:t> </a:t>
            </a:r>
            <a:r>
              <a:rPr lang="en-US" altLang="en-US" sz="2400"/>
              <a:t>Usual frequency approach</a:t>
            </a:r>
            <a:endParaRPr lang="en-US" altLang="en-US" sz="3200"/>
          </a:p>
        </p:txBody>
      </p:sp>
      <p:sp>
        <p:nvSpPr>
          <p:cNvPr id="40" name="TextBox 5">
            <a:extLst>
              <a:ext uri="{FF2B5EF4-FFF2-40B4-BE49-F238E27FC236}">
                <a16:creationId xmlns:a16="http://schemas.microsoft.com/office/drawing/2014/main" id="{4C0D730D-85A6-46B6-A0F6-F2E4F8641924}"/>
              </a:ext>
            </a:extLst>
          </p:cNvPr>
          <p:cNvSpPr txBox="1">
            <a:spLocks noChangeArrowheads="1"/>
          </p:cNvSpPr>
          <p:nvPr/>
        </p:nvSpPr>
        <p:spPr bwMode="auto">
          <a:xfrm>
            <a:off x="3113451" y="5562600"/>
            <a:ext cx="46458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Mueller JE. Am J </a:t>
            </a:r>
            <a:r>
              <a:rPr lang="en-US" altLang="en-US" sz="1800" dirty="0" err="1">
                <a:latin typeface="+mn-lt"/>
              </a:rPr>
              <a:t>Cardiol</a:t>
            </a:r>
            <a:r>
              <a:rPr lang="en-US" altLang="en-US" sz="1800" dirty="0">
                <a:latin typeface="+mn-lt"/>
              </a:rPr>
              <a:t> 2000;86(</a:t>
            </a:r>
            <a:r>
              <a:rPr lang="en-US" altLang="en-US" sz="1800" dirty="0" err="1">
                <a:latin typeface="+mn-lt"/>
              </a:rPr>
              <a:t>suppl</a:t>
            </a:r>
            <a:r>
              <a:rPr lang="en-US" altLang="en-US" sz="1800" dirty="0">
                <a:latin typeface="+mn-lt"/>
              </a:rPr>
              <a:t>):14F–18</a:t>
            </a:r>
          </a:p>
        </p:txBody>
      </p:sp>
    </p:spTree>
    <p:extLst>
      <p:ext uri="{BB962C8B-B14F-4D97-AF65-F5344CB8AC3E}">
        <p14:creationId xmlns:p14="http://schemas.microsoft.com/office/powerpoint/2010/main" val="3992380124"/>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0BF65458-510B-6941-8204-9EB2B5D3BD37}"/>
              </a:ext>
            </a:extLst>
          </p:cNvPr>
          <p:cNvSpPr>
            <a:spLocks noGrp="1" noChangeArrowheads="1"/>
          </p:cNvSpPr>
          <p:nvPr>
            <p:ph type="title"/>
          </p:nvPr>
        </p:nvSpPr>
        <p:spPr>
          <a:xfrm>
            <a:off x="1981200" y="457200"/>
            <a:ext cx="8229600" cy="1295400"/>
          </a:xfrm>
        </p:spPr>
        <p:txBody>
          <a:bodyPr/>
          <a:lstStyle/>
          <a:p>
            <a:pPr eaLnBrk="1" hangingPunct="1"/>
            <a:r>
              <a:rPr lang="en-US" altLang="en-US"/>
              <a:t>Case-Crossover Study</a:t>
            </a:r>
          </a:p>
        </p:txBody>
      </p:sp>
      <p:sp>
        <p:nvSpPr>
          <p:cNvPr id="87043" name="Rectangle 3">
            <a:extLst>
              <a:ext uri="{FF2B5EF4-FFF2-40B4-BE49-F238E27FC236}">
                <a16:creationId xmlns:a16="http://schemas.microsoft.com/office/drawing/2014/main" id="{A4B606BD-313A-A146-9325-1F08F6D8F163}"/>
              </a:ext>
            </a:extLst>
          </p:cNvPr>
          <p:cNvSpPr>
            <a:spLocks noGrp="1" noChangeArrowheads="1"/>
          </p:cNvSpPr>
          <p:nvPr>
            <p:ph type="body" idx="1"/>
          </p:nvPr>
        </p:nvSpPr>
        <p:spPr>
          <a:xfrm>
            <a:off x="2590800" y="1524000"/>
            <a:ext cx="8839200" cy="5181600"/>
          </a:xfrm>
        </p:spPr>
        <p:txBody>
          <a:bodyPr/>
          <a:lstStyle/>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p:txBody>
      </p:sp>
      <p:sp>
        <p:nvSpPr>
          <p:cNvPr id="87044" name="Slide Number Placeholder 3">
            <a:extLst>
              <a:ext uri="{FF2B5EF4-FFF2-40B4-BE49-F238E27FC236}">
                <a16:creationId xmlns:a16="http://schemas.microsoft.com/office/drawing/2014/main" id="{B8691231-0E86-AA46-9243-FBA88EC9E22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C09B4A6-232B-2A4E-B540-A51D07D26508}" type="slidenum">
              <a:rPr lang="en-US" altLang="en-US" sz="1400" b="0">
                <a:latin typeface="Arial" panose="020B0604020202020204" pitchFamily="34" charset="0"/>
                <a:ea typeface="MS PGothic" panose="020B0600070205080204" pitchFamily="34" charset="-128"/>
              </a:rPr>
              <a:pPr>
                <a:spcBef>
                  <a:spcPct val="0"/>
                </a:spcBef>
                <a:buFontTx/>
                <a:buNone/>
              </a:pPr>
              <a:t>46</a:t>
            </a:fld>
            <a:endParaRPr lang="en-US" altLang="en-US" sz="1400" b="0">
              <a:latin typeface="Arial" panose="020B0604020202020204" pitchFamily="34" charset="0"/>
              <a:ea typeface="MS PGothic" panose="020B0600070205080204" pitchFamily="34" charset="-128"/>
            </a:endParaRPr>
          </a:p>
        </p:txBody>
      </p:sp>
      <p:grpSp>
        <p:nvGrpSpPr>
          <p:cNvPr id="2" name="Group 209">
            <a:extLst>
              <a:ext uri="{FF2B5EF4-FFF2-40B4-BE49-F238E27FC236}">
                <a16:creationId xmlns:a16="http://schemas.microsoft.com/office/drawing/2014/main" id="{38524CD3-401B-C346-A1E6-F860AA58CFB6}"/>
              </a:ext>
            </a:extLst>
          </p:cNvPr>
          <p:cNvGrpSpPr>
            <a:grpSpLocks/>
          </p:cNvGrpSpPr>
          <p:nvPr/>
        </p:nvGrpSpPr>
        <p:grpSpPr bwMode="auto">
          <a:xfrm>
            <a:off x="5638801" y="1828801"/>
            <a:ext cx="3485426" cy="1558809"/>
            <a:chOff x="2160" y="480"/>
            <a:chExt cx="2352" cy="994"/>
          </a:xfrm>
        </p:grpSpPr>
        <p:grpSp>
          <p:nvGrpSpPr>
            <p:cNvPr id="87054" name="Group 165">
              <a:extLst>
                <a:ext uri="{FF2B5EF4-FFF2-40B4-BE49-F238E27FC236}">
                  <a16:creationId xmlns:a16="http://schemas.microsoft.com/office/drawing/2014/main" id="{932EABB0-0E6A-3742-9848-B9F7D6EE86E7}"/>
                </a:ext>
              </a:extLst>
            </p:cNvPr>
            <p:cNvGrpSpPr>
              <a:grpSpLocks/>
            </p:cNvGrpSpPr>
            <p:nvPr/>
          </p:nvGrpSpPr>
          <p:grpSpPr bwMode="auto">
            <a:xfrm>
              <a:off x="3142" y="480"/>
              <a:ext cx="1370" cy="994"/>
              <a:chOff x="214" y="528"/>
              <a:chExt cx="1370" cy="994"/>
            </a:xfrm>
          </p:grpSpPr>
          <p:sp>
            <p:nvSpPr>
              <p:cNvPr id="87056" name="Line 39">
                <a:extLst>
                  <a:ext uri="{FF2B5EF4-FFF2-40B4-BE49-F238E27FC236}">
                    <a16:creationId xmlns:a16="http://schemas.microsoft.com/office/drawing/2014/main" id="{A48BC404-8ED4-BB43-8B2C-73B98BA3CA3D}"/>
                  </a:ext>
                </a:extLst>
              </p:cNvPr>
              <p:cNvSpPr>
                <a:spLocks noChangeShapeType="1"/>
              </p:cNvSpPr>
              <p:nvPr/>
            </p:nvSpPr>
            <p:spPr bwMode="auto">
              <a:xfrm>
                <a:off x="384" y="1104"/>
                <a:ext cx="9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87057" name="Group 153">
                <a:extLst>
                  <a:ext uri="{FF2B5EF4-FFF2-40B4-BE49-F238E27FC236}">
                    <a16:creationId xmlns:a16="http://schemas.microsoft.com/office/drawing/2014/main" id="{CE039D33-5AD3-9C43-8D07-EE3F893A71B7}"/>
                  </a:ext>
                </a:extLst>
              </p:cNvPr>
              <p:cNvGrpSpPr>
                <a:grpSpLocks/>
              </p:cNvGrpSpPr>
              <p:nvPr/>
            </p:nvGrpSpPr>
            <p:grpSpPr bwMode="auto">
              <a:xfrm>
                <a:off x="240" y="528"/>
                <a:ext cx="1289" cy="491"/>
                <a:chOff x="336" y="528"/>
                <a:chExt cx="1289" cy="491"/>
              </a:xfrm>
            </p:grpSpPr>
            <p:sp>
              <p:nvSpPr>
                <p:cNvPr id="87061" name="Text Box 35">
                  <a:extLst>
                    <a:ext uri="{FF2B5EF4-FFF2-40B4-BE49-F238E27FC236}">
                      <a16:creationId xmlns:a16="http://schemas.microsoft.com/office/drawing/2014/main" id="{3C257D9D-06F5-304B-B521-21B43D742443}"/>
                    </a:ext>
                  </a:extLst>
                </p:cNvPr>
                <p:cNvSpPr txBox="1">
                  <a:spLocks noChangeArrowheads="1"/>
                </p:cNvSpPr>
                <p:nvPr/>
              </p:nvSpPr>
              <p:spPr bwMode="auto">
                <a:xfrm>
                  <a:off x="336" y="528"/>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2" name="Text Box 36">
                  <a:extLst>
                    <a:ext uri="{FF2B5EF4-FFF2-40B4-BE49-F238E27FC236}">
                      <a16:creationId xmlns:a16="http://schemas.microsoft.com/office/drawing/2014/main" id="{6806E9B6-44A1-464A-B400-5149B452E47A}"/>
                    </a:ext>
                  </a:extLst>
                </p:cNvPr>
                <p:cNvSpPr txBox="1">
                  <a:spLocks noChangeArrowheads="1"/>
                </p:cNvSpPr>
                <p:nvPr/>
              </p:nvSpPr>
              <p:spPr bwMode="auto">
                <a:xfrm>
                  <a:off x="617" y="592"/>
                  <a:ext cx="1008"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a</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0i </a:t>
                  </a:r>
                </a:p>
              </p:txBody>
            </p:sp>
          </p:grpSp>
          <p:grpSp>
            <p:nvGrpSpPr>
              <p:cNvPr id="87058" name="Group 152">
                <a:extLst>
                  <a:ext uri="{FF2B5EF4-FFF2-40B4-BE49-F238E27FC236}">
                    <a16:creationId xmlns:a16="http://schemas.microsoft.com/office/drawing/2014/main" id="{ECC4CFAE-80D7-AB40-93C3-F449869D05B5}"/>
                  </a:ext>
                </a:extLst>
              </p:cNvPr>
              <p:cNvGrpSpPr>
                <a:grpSpLocks/>
              </p:cNvGrpSpPr>
              <p:nvPr/>
            </p:nvGrpSpPr>
            <p:grpSpPr bwMode="auto">
              <a:xfrm>
                <a:off x="214" y="1031"/>
                <a:ext cx="1370" cy="491"/>
                <a:chOff x="310" y="1271"/>
                <a:chExt cx="1370" cy="491"/>
              </a:xfrm>
            </p:grpSpPr>
            <p:sp>
              <p:nvSpPr>
                <p:cNvPr id="87059" name="Text Box 37">
                  <a:extLst>
                    <a:ext uri="{FF2B5EF4-FFF2-40B4-BE49-F238E27FC236}">
                      <a16:creationId xmlns:a16="http://schemas.microsoft.com/office/drawing/2014/main" id="{977481F8-DD39-A447-A460-5E97FF49944A}"/>
                    </a:ext>
                  </a:extLst>
                </p:cNvPr>
                <p:cNvSpPr txBox="1">
                  <a:spLocks noChangeArrowheads="1"/>
                </p:cNvSpPr>
                <p:nvPr/>
              </p:nvSpPr>
              <p:spPr bwMode="auto">
                <a:xfrm>
                  <a:off x="310" y="1271"/>
                  <a:ext cx="43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4400">
                      <a:latin typeface="Symbol" pitchFamily="2" charset="2"/>
                      <a:ea typeface="MS PGothic" panose="020B0600070205080204" pitchFamily="34" charset="-128"/>
                    </a:rPr>
                    <a:t>S</a:t>
                  </a:r>
                </a:p>
              </p:txBody>
            </p:sp>
            <p:sp>
              <p:nvSpPr>
                <p:cNvPr id="87060" name="Text Box 38">
                  <a:extLst>
                    <a:ext uri="{FF2B5EF4-FFF2-40B4-BE49-F238E27FC236}">
                      <a16:creationId xmlns:a16="http://schemas.microsoft.com/office/drawing/2014/main" id="{9C91EEB9-7AB4-7343-A000-C31E2FABB39E}"/>
                    </a:ext>
                  </a:extLst>
                </p:cNvPr>
                <p:cNvSpPr txBox="1">
                  <a:spLocks noChangeArrowheads="1"/>
                </p:cNvSpPr>
                <p:nvPr/>
              </p:nvSpPr>
              <p:spPr bwMode="auto">
                <a:xfrm>
                  <a:off x="576" y="1344"/>
                  <a:ext cx="1104"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a:latin typeface="Arial" panose="020B0604020202020204" pitchFamily="34" charset="0"/>
                      <a:ea typeface="MS PGothic" panose="020B0600070205080204" pitchFamily="34" charset="-128"/>
                    </a:rPr>
                    <a:t>b</a:t>
                  </a:r>
                  <a:r>
                    <a:rPr lang="en-US" altLang="en-US" baseline="-25000">
                      <a:latin typeface="Arial" panose="020B0604020202020204" pitchFamily="34" charset="0"/>
                      <a:ea typeface="MS PGothic" panose="020B0600070205080204" pitchFamily="34" charset="-128"/>
                    </a:rPr>
                    <a:t>i</a:t>
                  </a:r>
                  <a:r>
                    <a:rPr lang="en-US" altLang="en-US">
                      <a:latin typeface="Arial" panose="020B0604020202020204" pitchFamily="34" charset="0"/>
                      <a:ea typeface="MS PGothic" panose="020B0600070205080204" pitchFamily="34" charset="-128"/>
                    </a:rPr>
                    <a:t> </a:t>
                  </a:r>
                  <a:r>
                    <a:rPr lang="en-US" altLang="en-US" baseline="-1000">
                      <a:latin typeface="Arial" panose="020B0604020202020204" pitchFamily="34" charset="0"/>
                      <a:ea typeface="MS PGothic" panose="020B0600070205080204" pitchFamily="34" charset="-128"/>
                    </a:rPr>
                    <a:t>*</a:t>
                  </a:r>
                  <a:r>
                    <a:rPr lang="en-US" altLang="en-US">
                      <a:latin typeface="Arial" panose="020B0604020202020204" pitchFamily="34" charset="0"/>
                      <a:ea typeface="MS PGothic" panose="020B0600070205080204" pitchFamily="34" charset="-128"/>
                    </a:rPr>
                    <a:t> t</a:t>
                  </a:r>
                  <a:r>
                    <a:rPr lang="en-US" altLang="en-US" baseline="-25000">
                      <a:latin typeface="Arial" panose="020B0604020202020204" pitchFamily="34" charset="0"/>
                      <a:ea typeface="MS PGothic" panose="020B0600070205080204" pitchFamily="34" charset="-128"/>
                    </a:rPr>
                    <a:t>Ei</a:t>
                  </a:r>
                </a:p>
              </p:txBody>
            </p:sp>
          </p:grpSp>
        </p:grpSp>
        <p:sp>
          <p:nvSpPr>
            <p:cNvPr id="87055" name="Text Box 206">
              <a:extLst>
                <a:ext uri="{FF2B5EF4-FFF2-40B4-BE49-F238E27FC236}">
                  <a16:creationId xmlns:a16="http://schemas.microsoft.com/office/drawing/2014/main" id="{C1D1A84F-865D-714C-A3F1-9F7913216AF6}"/>
                </a:ext>
              </a:extLst>
            </p:cNvPr>
            <p:cNvSpPr txBox="1">
              <a:spLocks noChangeArrowheads="1"/>
            </p:cNvSpPr>
            <p:nvPr/>
          </p:nvSpPr>
          <p:spPr bwMode="auto">
            <a:xfrm>
              <a:off x="2160" y="864"/>
              <a:ext cx="912"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dirty="0">
                  <a:latin typeface="Arial" panose="020B0604020202020204" pitchFamily="34" charset="0"/>
                  <a:ea typeface="MS PGothic" panose="020B0600070205080204" pitchFamily="34" charset="-128"/>
                </a:rPr>
                <a:t>RR</a:t>
              </a:r>
              <a:r>
                <a:rPr lang="en-US" altLang="en-US" sz="2400" baseline="-25000" dirty="0">
                  <a:latin typeface="Arial" panose="020B0604020202020204" pitchFamily="34" charset="0"/>
                  <a:ea typeface="MS PGothic" panose="020B0600070205080204" pitchFamily="34" charset="-128"/>
                </a:rPr>
                <a:t>MH</a:t>
              </a:r>
              <a:r>
                <a:rPr lang="en-US" altLang="en-US" sz="2400" dirty="0">
                  <a:latin typeface="Arial" panose="020B0604020202020204" pitchFamily="34" charset="0"/>
                  <a:ea typeface="MS PGothic" panose="020B0600070205080204" pitchFamily="34" charset="-128"/>
                </a:rPr>
                <a:t> =</a:t>
              </a:r>
              <a:endParaRPr lang="en-US" altLang="en-US" sz="2400" baseline="-25000" dirty="0">
                <a:latin typeface="Arial" panose="020B0604020202020204" pitchFamily="34" charset="0"/>
                <a:ea typeface="MS PGothic" panose="020B0600070205080204" pitchFamily="34" charset="-128"/>
              </a:endParaRPr>
            </a:p>
          </p:txBody>
        </p:sp>
      </p:grpSp>
      <p:sp>
        <p:nvSpPr>
          <p:cNvPr id="27" name="TextBox 27">
            <a:extLst>
              <a:ext uri="{FF2B5EF4-FFF2-40B4-BE49-F238E27FC236}">
                <a16:creationId xmlns:a16="http://schemas.microsoft.com/office/drawing/2014/main" id="{C53AA2F3-A334-449B-A1B3-3A805A86AE3F}"/>
              </a:ext>
            </a:extLst>
          </p:cNvPr>
          <p:cNvSpPr txBox="1">
            <a:spLocks noChangeArrowheads="1"/>
          </p:cNvSpPr>
          <p:nvPr/>
        </p:nvSpPr>
        <p:spPr bwMode="auto">
          <a:xfrm>
            <a:off x="762001" y="3645880"/>
            <a:ext cx="106680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If control time period is same length as effect period, then equation simplifies to:</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RR</a:t>
            </a:r>
            <a:r>
              <a:rPr lang="en-US" altLang="en-US" sz="2200" baseline="-25000" dirty="0">
                <a:latin typeface="Helvetica Neue" panose="02000503000000020004" pitchFamily="2" charset="0"/>
                <a:ea typeface="Helvetica Neue" panose="02000503000000020004" pitchFamily="2" charset="0"/>
                <a:cs typeface="Helvetica Neue" panose="02000503000000020004" pitchFamily="2" charset="0"/>
              </a:rPr>
              <a:t>MH</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 </a:t>
            </a:r>
            <a:r>
              <a:rPr lang="en-US" altLang="en-US" sz="2200" u="sng" dirty="0">
                <a:latin typeface="Helvetica Neue" panose="02000503000000020004" pitchFamily="2" charset="0"/>
                <a:ea typeface="Helvetica Neue" panose="02000503000000020004" pitchFamily="2" charset="0"/>
                <a:cs typeface="Helvetica Neue" panose="02000503000000020004" pitchFamily="2" charset="0"/>
              </a:rPr>
              <a:t>Exposed cases who were unexposed during control time</a:t>
            </a: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Unexposed cases who were exposed during control time</a:t>
            </a:r>
          </a:p>
          <a:p>
            <a:pPr eaLnBrk="1" hangingPunct="1">
              <a:defRPr/>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defRPr/>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Note: Exposed cases who were exposed during control time and unexposed cases who were unexposed during control time drop out</a:t>
            </a:r>
          </a:p>
        </p:txBody>
      </p:sp>
      <p:sp>
        <p:nvSpPr>
          <p:cNvPr id="87047" name="Text Box 156">
            <a:extLst>
              <a:ext uri="{FF2B5EF4-FFF2-40B4-BE49-F238E27FC236}">
                <a16:creationId xmlns:a16="http://schemas.microsoft.com/office/drawing/2014/main" id="{6723ECF5-E2F5-CC4B-9ED2-98DF77726AB0}"/>
              </a:ext>
            </a:extLst>
          </p:cNvPr>
          <p:cNvSpPr txBox="1">
            <a:spLocks noChangeArrowheads="1"/>
          </p:cNvSpPr>
          <p:nvPr/>
        </p:nvSpPr>
        <p:spPr bwMode="auto">
          <a:xfrm>
            <a:off x="4191000" y="2667000"/>
            <a:ext cx="533400" cy="4635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0i</a:t>
            </a:r>
          </a:p>
        </p:txBody>
      </p:sp>
      <p:sp>
        <p:nvSpPr>
          <p:cNvPr id="87048" name="Text Box 155">
            <a:extLst>
              <a:ext uri="{FF2B5EF4-FFF2-40B4-BE49-F238E27FC236}">
                <a16:creationId xmlns:a16="http://schemas.microsoft.com/office/drawing/2014/main" id="{E7C3B309-E724-C84B-BBC2-7A75FA40BEA9}"/>
              </a:ext>
            </a:extLst>
          </p:cNvPr>
          <p:cNvSpPr txBox="1">
            <a:spLocks noChangeArrowheads="1"/>
          </p:cNvSpPr>
          <p:nvPr/>
        </p:nvSpPr>
        <p:spPr bwMode="auto">
          <a:xfrm>
            <a:off x="3657600" y="2667001"/>
            <a:ext cx="533400" cy="461963"/>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Ei</a:t>
            </a:r>
          </a:p>
        </p:txBody>
      </p:sp>
      <p:sp>
        <p:nvSpPr>
          <p:cNvPr id="87049" name="Text Box 157">
            <a:extLst>
              <a:ext uri="{FF2B5EF4-FFF2-40B4-BE49-F238E27FC236}">
                <a16:creationId xmlns:a16="http://schemas.microsoft.com/office/drawing/2014/main" id="{20E777B8-9180-EF46-B27D-B8C93C271D96}"/>
              </a:ext>
            </a:extLst>
          </p:cNvPr>
          <p:cNvSpPr txBox="1">
            <a:spLocks noChangeArrowheads="1"/>
          </p:cNvSpPr>
          <p:nvPr/>
        </p:nvSpPr>
        <p:spPr bwMode="auto">
          <a:xfrm>
            <a:off x="4191000" y="2205038"/>
            <a:ext cx="533400"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b</a:t>
            </a:r>
            <a:r>
              <a:rPr lang="en-US" altLang="en-US" sz="2400" baseline="-25000">
                <a:latin typeface="Arial" panose="020B0604020202020204" pitchFamily="34" charset="0"/>
                <a:ea typeface="MS PGothic" panose="020B0600070205080204" pitchFamily="34" charset="-128"/>
              </a:rPr>
              <a:t>i</a:t>
            </a:r>
          </a:p>
        </p:txBody>
      </p:sp>
      <p:sp>
        <p:nvSpPr>
          <p:cNvPr id="87050" name="Text Box 158">
            <a:extLst>
              <a:ext uri="{FF2B5EF4-FFF2-40B4-BE49-F238E27FC236}">
                <a16:creationId xmlns:a16="http://schemas.microsoft.com/office/drawing/2014/main" id="{FA1474AF-8291-5F44-8E03-6436D1E7B9E4}"/>
              </a:ext>
            </a:extLst>
          </p:cNvPr>
          <p:cNvSpPr txBox="1">
            <a:spLocks noChangeArrowheads="1"/>
          </p:cNvSpPr>
          <p:nvPr/>
        </p:nvSpPr>
        <p:spPr bwMode="auto">
          <a:xfrm>
            <a:off x="3657600" y="2205038"/>
            <a:ext cx="534988" cy="461962"/>
          </a:xfrm>
          <a:prstGeom prst="rect">
            <a:avLst/>
          </a:prstGeom>
          <a:solidFill>
            <a:schemeClr val="bg1"/>
          </a:solidFill>
          <a:ln w="9525">
            <a:solidFill>
              <a:schemeClr val="tx1"/>
            </a:solidFill>
            <a:miter lim="800000"/>
            <a:headEnd/>
            <a:tailEnd/>
          </a:ln>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a</a:t>
            </a:r>
            <a:r>
              <a:rPr lang="en-US" altLang="en-US" sz="2400" baseline="-25000">
                <a:latin typeface="Arial" panose="020B0604020202020204" pitchFamily="34" charset="0"/>
                <a:ea typeface="MS PGothic" panose="020B0600070205080204" pitchFamily="34" charset="-128"/>
              </a:rPr>
              <a:t>i</a:t>
            </a:r>
          </a:p>
        </p:txBody>
      </p:sp>
      <p:sp>
        <p:nvSpPr>
          <p:cNvPr id="87051" name="Text Box 159">
            <a:extLst>
              <a:ext uri="{FF2B5EF4-FFF2-40B4-BE49-F238E27FC236}">
                <a16:creationId xmlns:a16="http://schemas.microsoft.com/office/drawing/2014/main" id="{AEC8278C-A377-494D-932D-AB6965C30D4F}"/>
              </a:ext>
            </a:extLst>
          </p:cNvPr>
          <p:cNvSpPr txBox="1">
            <a:spLocks noChangeArrowheads="1"/>
          </p:cNvSpPr>
          <p:nvPr/>
        </p:nvSpPr>
        <p:spPr bwMode="auto">
          <a:xfrm>
            <a:off x="4724400" y="2667001"/>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T</a:t>
            </a:r>
            <a:r>
              <a:rPr lang="en-US" altLang="en-US" sz="2400" baseline="-25000">
                <a:latin typeface="Arial" panose="020B0604020202020204" pitchFamily="34" charset="0"/>
                <a:ea typeface="MS PGothic" panose="020B0600070205080204" pitchFamily="34" charset="-128"/>
              </a:rPr>
              <a:t>i</a:t>
            </a:r>
          </a:p>
        </p:txBody>
      </p:sp>
      <p:sp>
        <p:nvSpPr>
          <p:cNvPr id="87052" name="Text Box 161">
            <a:extLst>
              <a:ext uri="{FF2B5EF4-FFF2-40B4-BE49-F238E27FC236}">
                <a16:creationId xmlns:a16="http://schemas.microsoft.com/office/drawing/2014/main" id="{9AD62074-6E0F-7743-8D75-AC10164509E0}"/>
              </a:ext>
            </a:extLst>
          </p:cNvPr>
          <p:cNvSpPr txBox="1">
            <a:spLocks noChangeArrowheads="1"/>
          </p:cNvSpPr>
          <p:nvPr/>
        </p:nvSpPr>
        <p:spPr bwMode="auto">
          <a:xfrm>
            <a:off x="3581401" y="1828801"/>
            <a:ext cx="1292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400">
                <a:latin typeface="Arial" panose="020B0604020202020204" pitchFamily="34" charset="0"/>
                <a:ea typeface="MS PGothic" panose="020B0600070205080204" pitchFamily="34" charset="-128"/>
              </a:rPr>
              <a:t>Exp Un</a:t>
            </a:r>
            <a:endParaRPr lang="en-US" altLang="en-US" sz="2800" baseline="-25000">
              <a:latin typeface="Arial" panose="020B0604020202020204" pitchFamily="34" charset="0"/>
              <a:ea typeface="MS PGothic" panose="020B0600070205080204" pitchFamily="34" charset="-128"/>
            </a:endParaRPr>
          </a:p>
        </p:txBody>
      </p:sp>
      <p:sp>
        <p:nvSpPr>
          <p:cNvPr id="87053" name="Text Box 164">
            <a:extLst>
              <a:ext uri="{FF2B5EF4-FFF2-40B4-BE49-F238E27FC236}">
                <a16:creationId xmlns:a16="http://schemas.microsoft.com/office/drawing/2014/main" id="{1E8664DF-7E15-FB40-BF58-FE8A3D65A694}"/>
              </a:ext>
            </a:extLst>
          </p:cNvPr>
          <p:cNvSpPr txBox="1">
            <a:spLocks noChangeArrowheads="1"/>
          </p:cNvSpPr>
          <p:nvPr/>
        </p:nvSpPr>
        <p:spPr bwMode="auto">
          <a:xfrm>
            <a:off x="1524000" y="2286001"/>
            <a:ext cx="2133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r" eaLnBrk="1" hangingPunct="1">
              <a:spcBef>
                <a:spcPct val="0"/>
              </a:spcBef>
              <a:buFontTx/>
              <a:buNone/>
            </a:pPr>
            <a:r>
              <a:rPr lang="en-US" altLang="en-US" sz="2400">
                <a:latin typeface="Arial" panose="020B0604020202020204" pitchFamily="34" charset="0"/>
                <a:ea typeface="MS PGothic" panose="020B0600070205080204" pitchFamily="34" charset="-128"/>
              </a:rPr>
              <a:t>Outcome Person Time</a:t>
            </a:r>
          </a:p>
        </p:txBody>
      </p:sp>
    </p:spTree>
    <p:extLst>
      <p:ext uri="{BB962C8B-B14F-4D97-AF65-F5344CB8AC3E}">
        <p14:creationId xmlns:p14="http://schemas.microsoft.com/office/powerpoint/2010/main" val="74775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a:extLst>
              <a:ext uri="{FF2B5EF4-FFF2-40B4-BE49-F238E27FC236}">
                <a16:creationId xmlns:a16="http://schemas.microsoft.com/office/drawing/2014/main" id="{47ED14B0-B417-5A47-AEAE-FFCA150A6C6D}"/>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ACE8B74-10DD-BD47-8BC1-4EB64039722C}" type="slidenum">
              <a:rPr lang="en-US" altLang="en-US" sz="1400" b="0">
                <a:latin typeface="Times New Roman" panose="02020603050405020304" pitchFamily="18" charset="0"/>
              </a:rPr>
              <a:pPr>
                <a:spcBef>
                  <a:spcPct val="0"/>
                </a:spcBef>
                <a:buFontTx/>
                <a:buNone/>
              </a:pPr>
              <a:t>47</a:t>
            </a:fld>
            <a:endParaRPr lang="en-US" altLang="en-US" sz="1400" b="0">
              <a:latin typeface="Times New Roman" panose="02020603050405020304" pitchFamily="18" charset="0"/>
            </a:endParaRPr>
          </a:p>
        </p:txBody>
      </p:sp>
      <p:sp>
        <p:nvSpPr>
          <p:cNvPr id="90115" name="Rectangle 2">
            <a:extLst>
              <a:ext uri="{FF2B5EF4-FFF2-40B4-BE49-F238E27FC236}">
                <a16:creationId xmlns:a16="http://schemas.microsoft.com/office/drawing/2014/main" id="{1D16D15B-5911-9544-90E8-9D058F496F95}"/>
              </a:ext>
            </a:extLst>
          </p:cNvPr>
          <p:cNvSpPr>
            <a:spLocks noGrp="1" noChangeArrowheads="1"/>
          </p:cNvSpPr>
          <p:nvPr>
            <p:ph type="title"/>
          </p:nvPr>
        </p:nvSpPr>
        <p:spPr/>
        <p:txBody>
          <a:bodyPr/>
          <a:lstStyle/>
          <a:p>
            <a:pPr eaLnBrk="1" hangingPunct="1"/>
            <a:r>
              <a:rPr lang="en-US" altLang="en-US" sz="3200"/>
              <a:t>Estimation in Case-crossover:</a:t>
            </a:r>
            <a:br>
              <a:rPr lang="en-US" altLang="en-US" sz="3200"/>
            </a:br>
            <a:r>
              <a:rPr lang="en-US" altLang="en-US" sz="2400"/>
              <a:t>Usual frequency approach</a:t>
            </a:r>
            <a:endParaRPr lang="en-US" altLang="en-US" sz="3200"/>
          </a:p>
        </p:txBody>
      </p:sp>
      <p:pic>
        <p:nvPicPr>
          <p:cNvPr id="90116" name="Picture 22">
            <a:extLst>
              <a:ext uri="{FF2B5EF4-FFF2-40B4-BE49-F238E27FC236}">
                <a16:creationId xmlns:a16="http://schemas.microsoft.com/office/drawing/2014/main" id="{72EAD3C1-56A7-A948-88A1-7E41E347BEBA}"/>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905000" y="4724401"/>
            <a:ext cx="3886200" cy="158432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grpSp>
        <p:nvGrpSpPr>
          <p:cNvPr id="90117" name="Group 3">
            <a:extLst>
              <a:ext uri="{FF2B5EF4-FFF2-40B4-BE49-F238E27FC236}">
                <a16:creationId xmlns:a16="http://schemas.microsoft.com/office/drawing/2014/main" id="{0C880BA0-3781-FB47-9D82-0BFBCFC0581E}"/>
              </a:ext>
            </a:extLst>
          </p:cNvPr>
          <p:cNvGrpSpPr>
            <a:grpSpLocks/>
          </p:cNvGrpSpPr>
          <p:nvPr/>
        </p:nvGrpSpPr>
        <p:grpSpPr bwMode="auto">
          <a:xfrm>
            <a:off x="2667000" y="1905001"/>
            <a:ext cx="6400800" cy="2716213"/>
            <a:chOff x="192" y="1022"/>
            <a:chExt cx="4234" cy="2146"/>
          </a:xfrm>
        </p:grpSpPr>
        <p:sp>
          <p:nvSpPr>
            <p:cNvPr id="90119" name="Rectangle 4">
              <a:extLst>
                <a:ext uri="{FF2B5EF4-FFF2-40B4-BE49-F238E27FC236}">
                  <a16:creationId xmlns:a16="http://schemas.microsoft.com/office/drawing/2014/main" id="{BA4F7B57-3F0F-604F-94B6-8DCB424F5C9E}"/>
                </a:ext>
              </a:extLst>
            </p:cNvPr>
            <p:cNvSpPr>
              <a:spLocks noChangeArrowheads="1"/>
            </p:cNvSpPr>
            <p:nvPr/>
          </p:nvSpPr>
          <p:spPr bwMode="auto">
            <a:xfrm>
              <a:off x="1680" y="1632"/>
              <a:ext cx="1872" cy="1536"/>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1600">
                <a:solidFill>
                  <a:schemeClr val="accent2"/>
                </a:solidFill>
              </a:endParaRPr>
            </a:p>
          </p:txBody>
        </p:sp>
        <p:sp>
          <p:nvSpPr>
            <p:cNvPr id="90120" name="Line 5">
              <a:extLst>
                <a:ext uri="{FF2B5EF4-FFF2-40B4-BE49-F238E27FC236}">
                  <a16:creationId xmlns:a16="http://schemas.microsoft.com/office/drawing/2014/main" id="{7A9CC60C-EAB7-4C4C-862E-DF870AD111FD}"/>
                </a:ext>
              </a:extLst>
            </p:cNvPr>
            <p:cNvSpPr>
              <a:spLocks noChangeShapeType="1"/>
            </p:cNvSpPr>
            <p:nvPr/>
          </p:nvSpPr>
          <p:spPr bwMode="auto">
            <a:xfrm>
              <a:off x="2592" y="1632"/>
              <a:ext cx="0" cy="15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1" name="Line 6">
              <a:extLst>
                <a:ext uri="{FF2B5EF4-FFF2-40B4-BE49-F238E27FC236}">
                  <a16:creationId xmlns:a16="http://schemas.microsoft.com/office/drawing/2014/main" id="{0DF223DA-D010-F64F-B915-0A3240CF203A}"/>
                </a:ext>
              </a:extLst>
            </p:cNvPr>
            <p:cNvSpPr>
              <a:spLocks noChangeShapeType="1"/>
            </p:cNvSpPr>
            <p:nvPr/>
          </p:nvSpPr>
          <p:spPr bwMode="auto">
            <a:xfrm>
              <a:off x="1680" y="2400"/>
              <a:ext cx="18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2" name="Text Box 7">
              <a:extLst>
                <a:ext uri="{FF2B5EF4-FFF2-40B4-BE49-F238E27FC236}">
                  <a16:creationId xmlns:a16="http://schemas.microsoft.com/office/drawing/2014/main" id="{F74D180A-EA3C-9F4A-A711-6A84EE02A4D3}"/>
                </a:ext>
              </a:extLst>
            </p:cNvPr>
            <p:cNvSpPr txBox="1">
              <a:spLocks noChangeArrowheads="1"/>
            </p:cNvSpPr>
            <p:nvPr/>
          </p:nvSpPr>
          <p:spPr bwMode="auto">
            <a:xfrm>
              <a:off x="888" y="1728"/>
              <a:ext cx="675"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Cases</a:t>
              </a:r>
            </a:p>
          </p:txBody>
        </p:sp>
        <p:sp>
          <p:nvSpPr>
            <p:cNvPr id="90123" name="Text Box 8">
              <a:extLst>
                <a:ext uri="{FF2B5EF4-FFF2-40B4-BE49-F238E27FC236}">
                  <a16:creationId xmlns:a16="http://schemas.microsoft.com/office/drawing/2014/main" id="{1921088B-08B6-F947-8272-39C194E112A1}"/>
                </a:ext>
              </a:extLst>
            </p:cNvPr>
            <p:cNvSpPr txBox="1">
              <a:spLocks noChangeArrowheads="1"/>
            </p:cNvSpPr>
            <p:nvPr/>
          </p:nvSpPr>
          <p:spPr bwMode="auto">
            <a:xfrm>
              <a:off x="192" y="2543"/>
              <a:ext cx="1249"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800" b="0">
                  <a:latin typeface="Times New Roman" panose="02020603050405020304" pitchFamily="18" charset="0"/>
                </a:rPr>
                <a:t>Person time</a:t>
              </a:r>
            </a:p>
          </p:txBody>
        </p:sp>
        <p:sp>
          <p:nvSpPr>
            <p:cNvPr id="90124" name="Text Box 9">
              <a:extLst>
                <a:ext uri="{FF2B5EF4-FFF2-40B4-BE49-F238E27FC236}">
                  <a16:creationId xmlns:a16="http://schemas.microsoft.com/office/drawing/2014/main" id="{B4A5D3A6-74B4-BA41-B2F1-A839608E17D5}"/>
                </a:ext>
              </a:extLst>
            </p:cNvPr>
            <p:cNvSpPr txBox="1">
              <a:spLocks noChangeArrowheads="1"/>
            </p:cNvSpPr>
            <p:nvPr/>
          </p:nvSpPr>
          <p:spPr bwMode="auto">
            <a:xfrm>
              <a:off x="1755" y="1202"/>
              <a:ext cx="82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2400" b="0">
                  <a:latin typeface="Times New Roman" panose="02020603050405020304" pitchFamily="18" charset="0"/>
                </a:rPr>
                <a:t>Exposed</a:t>
              </a:r>
            </a:p>
          </p:txBody>
        </p:sp>
        <p:sp>
          <p:nvSpPr>
            <p:cNvPr id="90125" name="Text Box 10">
              <a:extLst>
                <a:ext uri="{FF2B5EF4-FFF2-40B4-BE49-F238E27FC236}">
                  <a16:creationId xmlns:a16="http://schemas.microsoft.com/office/drawing/2014/main" id="{FE5DB521-AE44-5D4C-9A41-E05B1DD9DFB7}"/>
                </a:ext>
              </a:extLst>
            </p:cNvPr>
            <p:cNvSpPr txBox="1">
              <a:spLocks noChangeArrowheads="1"/>
            </p:cNvSpPr>
            <p:nvPr/>
          </p:nvSpPr>
          <p:spPr bwMode="auto">
            <a:xfrm>
              <a:off x="2662" y="1022"/>
              <a:ext cx="823" cy="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0"/>
                </a:spcBef>
                <a:buFontTx/>
                <a:buNone/>
              </a:pPr>
              <a:r>
                <a:rPr lang="en-US" altLang="en-US" sz="2400" b="0">
                  <a:latin typeface="Times New Roman" panose="02020603050405020304" pitchFamily="18" charset="0"/>
                </a:rPr>
                <a:t>Not</a:t>
              </a:r>
            </a:p>
            <a:p>
              <a:pPr algn="ctr">
                <a:spcBef>
                  <a:spcPct val="0"/>
                </a:spcBef>
                <a:buFontTx/>
                <a:buNone/>
              </a:pPr>
              <a:r>
                <a:rPr lang="en-US" altLang="en-US" sz="2400" b="0">
                  <a:latin typeface="Times New Roman" panose="02020603050405020304" pitchFamily="18" charset="0"/>
                </a:rPr>
                <a:t>Exposed</a:t>
              </a:r>
            </a:p>
          </p:txBody>
        </p:sp>
        <p:sp>
          <p:nvSpPr>
            <p:cNvPr id="90126" name="Text Box 11">
              <a:extLst>
                <a:ext uri="{FF2B5EF4-FFF2-40B4-BE49-F238E27FC236}">
                  <a16:creationId xmlns:a16="http://schemas.microsoft.com/office/drawing/2014/main" id="{62068452-C168-A14A-AE5C-A01213C56B15}"/>
                </a:ext>
              </a:extLst>
            </p:cNvPr>
            <p:cNvSpPr txBox="1">
              <a:spLocks noChangeArrowheads="1"/>
            </p:cNvSpPr>
            <p:nvPr/>
          </p:nvSpPr>
          <p:spPr bwMode="auto">
            <a:xfrm>
              <a:off x="1862"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a</a:t>
              </a:r>
              <a:r>
                <a:rPr lang="en-US" altLang="en-US" sz="4000" b="0" baseline="-25000">
                  <a:latin typeface="Times New Roman" panose="02020603050405020304" pitchFamily="18" charset="0"/>
                </a:rPr>
                <a:t>i</a:t>
              </a:r>
            </a:p>
          </p:txBody>
        </p:sp>
        <p:sp>
          <p:nvSpPr>
            <p:cNvPr id="90127" name="Text Box 12">
              <a:extLst>
                <a:ext uri="{FF2B5EF4-FFF2-40B4-BE49-F238E27FC236}">
                  <a16:creationId xmlns:a16="http://schemas.microsoft.com/office/drawing/2014/main" id="{85B397E2-E509-B142-B073-41A5F923C285}"/>
                </a:ext>
              </a:extLst>
            </p:cNvPr>
            <p:cNvSpPr txBox="1">
              <a:spLocks noChangeArrowheads="1"/>
            </p:cNvSpPr>
            <p:nvPr/>
          </p:nvSpPr>
          <p:spPr bwMode="auto">
            <a:xfrm>
              <a:off x="2774" y="1681"/>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b</a:t>
              </a:r>
              <a:r>
                <a:rPr lang="en-US" altLang="en-US" sz="4000" b="0" baseline="-25000">
                  <a:latin typeface="Times New Roman" panose="02020603050405020304" pitchFamily="18" charset="0"/>
                </a:rPr>
                <a:t>i</a:t>
              </a:r>
            </a:p>
          </p:txBody>
        </p:sp>
        <p:sp>
          <p:nvSpPr>
            <p:cNvPr id="90128" name="Text Box 13">
              <a:extLst>
                <a:ext uri="{FF2B5EF4-FFF2-40B4-BE49-F238E27FC236}">
                  <a16:creationId xmlns:a16="http://schemas.microsoft.com/office/drawing/2014/main" id="{34273A59-C3BD-B042-96D8-8F74576D4049}"/>
                </a:ext>
              </a:extLst>
            </p:cNvPr>
            <p:cNvSpPr txBox="1">
              <a:spLocks noChangeArrowheads="1"/>
            </p:cNvSpPr>
            <p:nvPr/>
          </p:nvSpPr>
          <p:spPr bwMode="auto">
            <a:xfrm>
              <a:off x="1862"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1i</a:t>
              </a:r>
            </a:p>
          </p:txBody>
        </p:sp>
        <p:sp>
          <p:nvSpPr>
            <p:cNvPr id="90129" name="Text Box 14">
              <a:extLst>
                <a:ext uri="{FF2B5EF4-FFF2-40B4-BE49-F238E27FC236}">
                  <a16:creationId xmlns:a16="http://schemas.microsoft.com/office/drawing/2014/main" id="{F76F54BF-802D-8F43-920E-E3A71B63981D}"/>
                </a:ext>
              </a:extLst>
            </p:cNvPr>
            <p:cNvSpPr txBox="1">
              <a:spLocks noChangeArrowheads="1"/>
            </p:cNvSpPr>
            <p:nvPr/>
          </p:nvSpPr>
          <p:spPr bwMode="auto">
            <a:xfrm>
              <a:off x="2774" y="2495"/>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N</a:t>
              </a:r>
              <a:r>
                <a:rPr lang="en-US" altLang="en-US" sz="4000" b="0" baseline="-25000">
                  <a:latin typeface="Times New Roman" panose="02020603050405020304" pitchFamily="18" charset="0"/>
                </a:rPr>
                <a:t>0i</a:t>
              </a:r>
            </a:p>
          </p:txBody>
        </p:sp>
        <p:sp>
          <p:nvSpPr>
            <p:cNvPr id="90130" name="Text Box 15">
              <a:extLst>
                <a:ext uri="{FF2B5EF4-FFF2-40B4-BE49-F238E27FC236}">
                  <a16:creationId xmlns:a16="http://schemas.microsoft.com/office/drawing/2014/main" id="{CB59261B-2724-8B4B-8AD9-A3E8C0CFE614}"/>
                </a:ext>
              </a:extLst>
            </p:cNvPr>
            <p:cNvSpPr txBox="1">
              <a:spLocks noChangeArrowheads="1"/>
            </p:cNvSpPr>
            <p:nvPr/>
          </p:nvSpPr>
          <p:spPr bwMode="auto">
            <a:xfrm>
              <a:off x="3648" y="1728"/>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M</a:t>
              </a:r>
              <a:r>
                <a:rPr lang="en-US" altLang="en-US" sz="4000" b="0" baseline="-25000">
                  <a:latin typeface="Times New Roman" panose="02020603050405020304" pitchFamily="18" charset="0"/>
                </a:rPr>
                <a:t>i</a:t>
              </a:r>
            </a:p>
          </p:txBody>
        </p:sp>
        <p:sp>
          <p:nvSpPr>
            <p:cNvPr id="90131" name="Text Box 16">
              <a:extLst>
                <a:ext uri="{FF2B5EF4-FFF2-40B4-BE49-F238E27FC236}">
                  <a16:creationId xmlns:a16="http://schemas.microsoft.com/office/drawing/2014/main" id="{D6C58135-6969-8D42-B9ED-2C256C7AF1B7}"/>
                </a:ext>
              </a:extLst>
            </p:cNvPr>
            <p:cNvSpPr txBox="1">
              <a:spLocks noChangeArrowheads="1"/>
            </p:cNvSpPr>
            <p:nvPr/>
          </p:nvSpPr>
          <p:spPr bwMode="auto">
            <a:xfrm>
              <a:off x="3648" y="2543"/>
              <a:ext cx="778" cy="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r>
                <a:rPr lang="en-US" altLang="en-US" sz="4000" b="0" i="1">
                  <a:latin typeface="Times New Roman" panose="02020603050405020304" pitchFamily="18" charset="0"/>
                </a:rPr>
                <a:t>T</a:t>
              </a:r>
              <a:r>
                <a:rPr lang="en-US" altLang="en-US" sz="4000" b="0" baseline="-25000">
                  <a:latin typeface="Times New Roman" panose="02020603050405020304" pitchFamily="18" charset="0"/>
                </a:rPr>
                <a:t>i</a:t>
              </a:r>
            </a:p>
          </p:txBody>
        </p:sp>
      </p:grpSp>
      <p:pic>
        <p:nvPicPr>
          <p:cNvPr id="90118" name="Picture 24">
            <a:extLst>
              <a:ext uri="{FF2B5EF4-FFF2-40B4-BE49-F238E27FC236}">
                <a16:creationId xmlns:a16="http://schemas.microsoft.com/office/drawing/2014/main" id="{E5FD8702-880E-C849-A3C7-3D7A713D6E7C}"/>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096000" y="4800601"/>
            <a:ext cx="3962400" cy="1438275"/>
          </a:xfrm>
          <a:noFill/>
          <a:extLst>
            <a:ext uri="{91240B29-F687-4F45-9708-019B960494DF}">
              <a14:hiddenLine xmlns:a14="http://schemas.microsoft.com/office/drawing/2010/main" w="28575" cap="flat" cmpd="sng">
                <a:solidFill>
                  <a:srgbClr val="FF0000"/>
                </a:solidFill>
                <a:prstDash val="solid"/>
                <a:miter lim="800000"/>
                <a:headEnd type="none" w="med" len="med"/>
                <a:tailEnd type="none" w="med" len="med"/>
              </a14:hiddenLine>
            </a:ext>
          </a:extLst>
        </p:spPr>
      </p:pic>
    </p:spTree>
    <p:extLst>
      <p:ext uri="{BB962C8B-B14F-4D97-AF65-F5344CB8AC3E}">
        <p14:creationId xmlns:p14="http://schemas.microsoft.com/office/powerpoint/2010/main" val="29690733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5">
            <a:extLst>
              <a:ext uri="{FF2B5EF4-FFF2-40B4-BE49-F238E27FC236}">
                <a16:creationId xmlns:a16="http://schemas.microsoft.com/office/drawing/2014/main" id="{8A3B131A-A92F-FA4E-9C21-F6E2549371D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77B40A3F-65EF-5544-A4FA-A67F1C588C61}" type="slidenum">
              <a:rPr lang="en-US" altLang="en-US" sz="1400" b="0">
                <a:latin typeface="Times New Roman" panose="02020603050405020304" pitchFamily="18" charset="0"/>
              </a:rPr>
              <a:pPr>
                <a:spcBef>
                  <a:spcPct val="0"/>
                </a:spcBef>
                <a:buFontTx/>
                <a:buNone/>
              </a:pPr>
              <a:t>48</a:t>
            </a:fld>
            <a:endParaRPr lang="en-US" altLang="en-US" sz="1400" b="0">
              <a:latin typeface="Times New Roman" panose="02020603050405020304" pitchFamily="18" charset="0"/>
            </a:endParaRPr>
          </a:p>
        </p:txBody>
      </p:sp>
      <p:sp>
        <p:nvSpPr>
          <p:cNvPr id="92163" name="Rectangle 2">
            <a:extLst>
              <a:ext uri="{FF2B5EF4-FFF2-40B4-BE49-F238E27FC236}">
                <a16:creationId xmlns:a16="http://schemas.microsoft.com/office/drawing/2014/main" id="{A33A12F0-DD0B-8A4A-9739-25A3BE1BFEDD}"/>
              </a:ext>
            </a:extLst>
          </p:cNvPr>
          <p:cNvSpPr>
            <a:spLocks noGrp="1" noChangeArrowheads="1"/>
          </p:cNvSpPr>
          <p:nvPr>
            <p:ph type="title"/>
          </p:nvPr>
        </p:nvSpPr>
        <p:spPr>
          <a:xfrm>
            <a:off x="1676400" y="609600"/>
            <a:ext cx="8991600" cy="1143000"/>
          </a:xfrm>
        </p:spPr>
        <p:txBody>
          <a:bodyPr/>
          <a:lstStyle/>
          <a:p>
            <a:pPr eaLnBrk="1" hangingPunct="1"/>
            <a:r>
              <a:rPr lang="en-US" altLang="en-US"/>
              <a:t>Data from Maclure</a:t>
            </a:r>
          </a:p>
        </p:txBody>
      </p:sp>
      <p:sp>
        <p:nvSpPr>
          <p:cNvPr id="92164" name="Text Box 3">
            <a:extLst>
              <a:ext uri="{FF2B5EF4-FFF2-40B4-BE49-F238E27FC236}">
                <a16:creationId xmlns:a16="http://schemas.microsoft.com/office/drawing/2014/main" id="{D5A88716-410E-CB46-BB76-0B01091919CF}"/>
              </a:ext>
            </a:extLst>
          </p:cNvPr>
          <p:cNvSpPr txBox="1">
            <a:spLocks noChangeArrowheads="1"/>
          </p:cNvSpPr>
          <p:nvPr/>
        </p:nvSpPr>
        <p:spPr bwMode="auto">
          <a:xfrm>
            <a:off x="3200400" y="4724401"/>
            <a:ext cx="464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buFontTx/>
              <a:buNone/>
            </a:pPr>
            <a:endParaRPr lang="en-US" altLang="en-US" sz="2000">
              <a:solidFill>
                <a:schemeClr val="accent2"/>
              </a:solidFill>
            </a:endParaRPr>
          </a:p>
        </p:txBody>
      </p:sp>
      <p:graphicFrame>
        <p:nvGraphicFramePr>
          <p:cNvPr id="531460" name="Group 4">
            <a:extLst>
              <a:ext uri="{FF2B5EF4-FFF2-40B4-BE49-F238E27FC236}">
                <a16:creationId xmlns:a16="http://schemas.microsoft.com/office/drawing/2014/main" id="{1F5A7C64-EDCB-47DD-9456-312311358D2C}"/>
              </a:ext>
            </a:extLst>
          </p:cNvPr>
          <p:cNvGraphicFramePr>
            <a:graphicFrameLocks noGrp="1"/>
          </p:cNvGraphicFramePr>
          <p:nvPr/>
        </p:nvGraphicFramePr>
        <p:xfrm>
          <a:off x="1524000" y="1981200"/>
          <a:ext cx="8915400" cy="3657600"/>
        </p:xfrm>
        <a:graphic>
          <a:graphicData uri="http://schemas.openxmlformats.org/drawingml/2006/table">
            <a:tbl>
              <a:tblPr/>
              <a:tblGrid>
                <a:gridCol w="1449388">
                  <a:extLst>
                    <a:ext uri="{9D8B030D-6E8A-4147-A177-3AD203B41FA5}">
                      <a16:colId xmlns:a16="http://schemas.microsoft.com/office/drawing/2014/main" val="20000"/>
                    </a:ext>
                  </a:extLst>
                </a:gridCol>
                <a:gridCol w="2814637">
                  <a:extLst>
                    <a:ext uri="{9D8B030D-6E8A-4147-A177-3AD203B41FA5}">
                      <a16:colId xmlns:a16="http://schemas.microsoft.com/office/drawing/2014/main" val="20001"/>
                    </a:ext>
                  </a:extLst>
                </a:gridCol>
                <a:gridCol w="2635250">
                  <a:extLst>
                    <a:ext uri="{9D8B030D-6E8A-4147-A177-3AD203B41FA5}">
                      <a16:colId xmlns:a16="http://schemas.microsoft.com/office/drawing/2014/main" val="20002"/>
                    </a:ext>
                  </a:extLst>
                </a:gridCol>
                <a:gridCol w="796925">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000" b="1" i="0" u="none" strike="noStrike" cap="none" normalizeH="0" baseline="0">
                        <a:ln>
                          <a:noFill/>
                        </a:ln>
                        <a:solidFill>
                          <a:schemeClr val="tx1"/>
                        </a:solidFill>
                        <a:effectLst/>
                        <a:latin typeface="Arial Rounded MT Bold" panose="020F0704030504030204" pitchFamily="34" charset="0"/>
                      </a:endParaRPr>
                    </a:p>
                  </a:txBody>
                  <a:tcPr marL="0" marR="0" marT="0" marB="0" horzOverflow="overflow">
                    <a:lnL cap="flat">
                      <a:noFill/>
                    </a:lnL>
                    <a:lnR>
                      <a:noFill/>
                    </a:lnR>
                    <a:lnT cap="flat">
                      <a:noFill/>
                    </a:lnT>
                    <a:lnB>
                      <a:noFill/>
                    </a:lnB>
                    <a:lnTlToBr>
                      <a:noFill/>
                    </a:lnTlToBr>
                    <a:lnBlToTr>
                      <a:noFill/>
                    </a:lnBlToTr>
                    <a:noFill/>
                  </a:tcPr>
                </a:tc>
                <a:tc gridSpan="4">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Sexual Activity During Past Year</a:t>
                      </a:r>
                    </a:p>
                  </a:txBody>
                  <a:tcPr marL="0" marR="0" marT="0" marB="0" anchor="ctr" horzOverflow="overflow">
                    <a:lnL>
                      <a:noFill/>
                    </a:lnL>
                    <a:lnR cap="flat">
                      <a:noFill/>
                    </a:lnR>
                    <a:lnT cap="flat">
                      <a:noFill/>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4163">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Subject</a:t>
                      </a:r>
                    </a:p>
                  </a:txBody>
                  <a:tcPr marL="0" marR="0" marT="0" marB="0" anchor="ctr"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Last time before MI</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Usual Frequency</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Obs.</a:t>
                      </a:r>
                    </a:p>
                  </a:txBody>
                  <a:tcPr marL="0" marR="0" marT="0" marB="0" anchor="ctr" horzOverflow="overflow">
                    <a:lnL>
                      <a:noFill/>
                    </a:lnL>
                    <a:lnR>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Exp.</a:t>
                      </a:r>
                    </a:p>
                  </a:txBody>
                  <a:tcPr marL="0" marR="0" marT="0" marB="0" anchor="ctr" horzOverflow="overflow">
                    <a:lnL>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 minutes</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1/year</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1:8,765</a:t>
                      </a:r>
                    </a:p>
                  </a:txBody>
                  <a:tcPr marL="0" marR="0" marT="0" marB="0" horzOverflow="overflow">
                    <a:lnL>
                      <a:noFill/>
                    </a:lnL>
                    <a:lnR cap="flat">
                      <a:noFill/>
                    </a:lnR>
                    <a:lnT w="381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90 minutes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4</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52:8,714</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5</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2/week</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104:8,662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6</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36:8,730</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7</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14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8</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21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9</a:t>
                      </a:r>
                    </a:p>
                  </a:txBody>
                  <a:tcPr marL="0" marR="0" marT="0" marB="0" horzOverflow="overflow">
                    <a:lnL cap="flat">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35 days</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2/month</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24:8,742</a:t>
                      </a:r>
                    </a:p>
                  </a:txBody>
                  <a:tcPr marL="0" marR="0" marT="0" marB="0"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282575">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10</a:t>
                      </a:r>
                    </a:p>
                  </a:txBody>
                  <a:tcPr marL="0" marR="0" marT="0" marB="0" horzOverflow="overflow">
                    <a:lnL cap="flat">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20 years</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0/year</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0:1</a:t>
                      </a:r>
                    </a:p>
                  </a:txBody>
                  <a:tcPr marL="0" marR="0" marT="0" marB="0" horzOverflow="overflow">
                    <a:lnL>
                      <a:noFill/>
                    </a:lnL>
                    <a:lnR>
                      <a:noFill/>
                    </a:lnR>
                    <a:lnT>
                      <a:noFill/>
                    </a:lnT>
                    <a:lnB cap="flat">
                      <a:noFill/>
                    </a:lnB>
                    <a:lnTlToBr>
                      <a:noFill/>
                    </a:lnTlToBr>
                    <a:lnBlToTr>
                      <a:noFill/>
                    </a:lnBlToTr>
                    <a:noFill/>
                  </a:tcPr>
                </a:tc>
                <a:tc>
                  <a:txBody>
                    <a:bodyPr/>
                    <a:lstStyle>
                      <a:lvl1pPr algn="l">
                        <a:spcBef>
                          <a:spcPct val="20000"/>
                        </a:spcBef>
                        <a:defRPr sz="2800" b="1">
                          <a:solidFill>
                            <a:schemeClr val="tx1"/>
                          </a:solidFill>
                          <a:latin typeface="Arial Rounded MT Bold" panose="020F0704030504030204" pitchFamily="34" charset="0"/>
                        </a:defRPr>
                      </a:lvl1pPr>
                      <a:lvl2pPr algn="l">
                        <a:spcBef>
                          <a:spcPct val="20000"/>
                        </a:spcBef>
                        <a:defRPr sz="2400" b="1">
                          <a:solidFill>
                            <a:schemeClr val="tx1"/>
                          </a:solidFill>
                          <a:latin typeface="Arial Rounded MT Bold" panose="020F0704030504030204" pitchFamily="34" charset="0"/>
                        </a:defRPr>
                      </a:lvl2pPr>
                      <a:lvl3pPr algn="l">
                        <a:spcBef>
                          <a:spcPct val="20000"/>
                        </a:spcBef>
                        <a:defRPr sz="2000" b="1">
                          <a:solidFill>
                            <a:schemeClr val="tx1"/>
                          </a:solidFill>
                          <a:latin typeface="Arial Rounded MT Bold" panose="020F0704030504030204" pitchFamily="34" charset="0"/>
                        </a:defRPr>
                      </a:lvl3pPr>
                      <a:lvl4pPr algn="l">
                        <a:spcBef>
                          <a:spcPct val="20000"/>
                        </a:spcBef>
                        <a:defRPr b="1">
                          <a:solidFill>
                            <a:schemeClr val="tx1"/>
                          </a:solidFill>
                          <a:latin typeface="Arial Rounded MT Bold" panose="020F0704030504030204" pitchFamily="34" charset="0"/>
                        </a:defRPr>
                      </a:lvl4pPr>
                      <a:lvl5pPr algn="l">
                        <a:spcBef>
                          <a:spcPct val="20000"/>
                        </a:spcBef>
                        <a:defRPr b="1">
                          <a:solidFill>
                            <a:schemeClr val="tx1"/>
                          </a:solidFill>
                          <a:latin typeface="Arial Rounded MT Bold" panose="020F0704030504030204" pitchFamily="34" charset="0"/>
                        </a:defRPr>
                      </a:lvl5pPr>
                      <a:lvl6pPr fontAlgn="base">
                        <a:spcBef>
                          <a:spcPct val="20000"/>
                        </a:spcBef>
                        <a:spcAft>
                          <a:spcPct val="0"/>
                        </a:spcAft>
                        <a:defRPr b="1">
                          <a:solidFill>
                            <a:schemeClr val="tx1"/>
                          </a:solidFill>
                          <a:latin typeface="Arial Rounded MT Bold" panose="020F0704030504030204" pitchFamily="34" charset="0"/>
                        </a:defRPr>
                      </a:lvl6pPr>
                      <a:lvl7pPr fontAlgn="base">
                        <a:spcBef>
                          <a:spcPct val="20000"/>
                        </a:spcBef>
                        <a:spcAft>
                          <a:spcPct val="0"/>
                        </a:spcAft>
                        <a:defRPr b="1">
                          <a:solidFill>
                            <a:schemeClr val="tx1"/>
                          </a:solidFill>
                          <a:latin typeface="Arial Rounded MT Bold" panose="020F0704030504030204" pitchFamily="34" charset="0"/>
                        </a:defRPr>
                      </a:lvl7pPr>
                      <a:lvl8pPr fontAlgn="base">
                        <a:spcBef>
                          <a:spcPct val="20000"/>
                        </a:spcBef>
                        <a:spcAft>
                          <a:spcPct val="0"/>
                        </a:spcAft>
                        <a:defRPr b="1">
                          <a:solidFill>
                            <a:schemeClr val="tx1"/>
                          </a:solidFill>
                          <a:latin typeface="Arial Rounded MT Bold" panose="020F0704030504030204" pitchFamily="34" charset="0"/>
                        </a:defRPr>
                      </a:lvl8pPr>
                      <a:lvl9pPr fontAlgn="base">
                        <a:spcBef>
                          <a:spcPct val="20000"/>
                        </a:spcBef>
                        <a:spcAft>
                          <a:spcPct val="0"/>
                        </a:spcAft>
                        <a:defRPr b="1">
                          <a:solidFill>
                            <a:schemeClr val="tx1"/>
                          </a:solidFill>
                          <a:latin typeface="Arial Rounded MT Bold" panose="020F070403050403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Rounded MT Bold" panose="020F0704030504030204" pitchFamily="34" charset="0"/>
                        </a:rPr>
                        <a:t>0:8,766</a:t>
                      </a:r>
                    </a:p>
                  </a:txBody>
                  <a:tcPr marL="0" marR="0" marT="0" marB="0"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1"/>
                  </a:ext>
                </a:extLst>
              </a:tr>
            </a:tbl>
          </a:graphicData>
        </a:graphic>
      </p:graphicFrame>
      <p:graphicFrame>
        <p:nvGraphicFramePr>
          <p:cNvPr id="92225" name="Object 71">
            <a:extLst>
              <a:ext uri="{FF2B5EF4-FFF2-40B4-BE49-F238E27FC236}">
                <a16:creationId xmlns:a16="http://schemas.microsoft.com/office/drawing/2014/main" id="{68C6FCE3-D3E4-CA45-86B0-38446A9DB5C7}"/>
              </a:ext>
            </a:extLst>
          </p:cNvPr>
          <p:cNvGraphicFramePr>
            <a:graphicFrameLocks noChangeAspect="1"/>
          </p:cNvGraphicFramePr>
          <p:nvPr/>
        </p:nvGraphicFramePr>
        <p:xfrm>
          <a:off x="6781800" y="5791200"/>
          <a:ext cx="2971800" cy="719138"/>
        </p:xfrm>
        <a:graphic>
          <a:graphicData uri="http://schemas.openxmlformats.org/presentationml/2006/ole">
            <mc:AlternateContent xmlns:mc="http://schemas.openxmlformats.org/markup-compatibility/2006">
              <mc:Choice xmlns:v="urn:schemas-microsoft-com:vml" Requires="v">
                <p:oleObj spid="_x0000_s2058" name="Equation" r:id="rId4" imgW="24282400" imgH="7315200" progId="Equation.3">
                  <p:embed/>
                </p:oleObj>
              </mc:Choice>
              <mc:Fallback>
                <p:oleObj name="Equation" r:id="rId4" imgW="24282400" imgH="7315200" progId="Equation.3">
                  <p:embed/>
                  <p:pic>
                    <p:nvPicPr>
                      <p:cNvPr id="92225" name="Object 71">
                        <a:extLst>
                          <a:ext uri="{FF2B5EF4-FFF2-40B4-BE49-F238E27FC236}">
                            <a16:creationId xmlns:a16="http://schemas.microsoft.com/office/drawing/2014/main" id="{68C6FCE3-D3E4-CA45-86B0-38446A9DB5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5791200"/>
                        <a:ext cx="2971800" cy="719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796587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5CC7E8EE-A171-EC49-8366-94E1052C04B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90C86D7-9791-C046-AAF1-E6AD0BC5EE38}" type="slidenum">
              <a:rPr lang="en-US" altLang="en-US" sz="1400" b="0">
                <a:latin typeface="Times New Roman" panose="02020603050405020304" pitchFamily="18" charset="0"/>
              </a:rPr>
              <a:pPr>
                <a:spcBef>
                  <a:spcPct val="0"/>
                </a:spcBef>
                <a:buFontTx/>
                <a:buNone/>
              </a:pPr>
              <a:t>49</a:t>
            </a:fld>
            <a:endParaRPr lang="en-US" altLang="en-US" sz="1400" b="0">
              <a:latin typeface="Times New Roman" panose="02020603050405020304" pitchFamily="18" charset="0"/>
            </a:endParaRPr>
          </a:p>
        </p:txBody>
      </p:sp>
      <p:sp>
        <p:nvSpPr>
          <p:cNvPr id="9219" name="Rectangle 2">
            <a:extLst>
              <a:ext uri="{FF2B5EF4-FFF2-40B4-BE49-F238E27FC236}">
                <a16:creationId xmlns:a16="http://schemas.microsoft.com/office/drawing/2014/main" id="{B46BA23B-F8C2-B749-8A43-0FE45579FC0F}"/>
              </a:ext>
            </a:extLst>
          </p:cNvPr>
          <p:cNvSpPr>
            <a:spLocks noGrp="1" noChangeArrowheads="1"/>
          </p:cNvSpPr>
          <p:nvPr>
            <p:ph type="title"/>
          </p:nvPr>
        </p:nvSpPr>
        <p:spPr/>
        <p:txBody>
          <a:bodyPr/>
          <a:lstStyle/>
          <a:p>
            <a:r>
              <a:rPr lang="en-US" altLang="en-US" dirty="0"/>
              <a:t>Related Efficient Sampling Designs</a:t>
            </a:r>
          </a:p>
        </p:txBody>
      </p:sp>
      <p:sp>
        <p:nvSpPr>
          <p:cNvPr id="640004" name="Rectangle 4">
            <a:extLst>
              <a:ext uri="{FF2B5EF4-FFF2-40B4-BE49-F238E27FC236}">
                <a16:creationId xmlns:a16="http://schemas.microsoft.com/office/drawing/2014/main" id="{0F65B342-13CF-4BDE-A482-AE8A1E69FF7B}"/>
              </a:ext>
            </a:extLst>
          </p:cNvPr>
          <p:cNvSpPr>
            <a:spLocks noGrp="1" noChangeArrowheads="1"/>
          </p:cNvSpPr>
          <p:nvPr>
            <p:ph type="body" idx="1"/>
          </p:nvPr>
        </p:nvSpPr>
        <p:spPr>
          <a:xfrm>
            <a:off x="838200" y="2145323"/>
            <a:ext cx="8001000" cy="3528646"/>
          </a:xfrm>
        </p:spPr>
        <p:txBody>
          <a:bodyPr/>
          <a:lstStyle/>
          <a:p>
            <a:pPr lvl="1" eaLnBrk="1" hangingPunct="1">
              <a:defRPr/>
            </a:pPr>
            <a:r>
              <a:rPr lang="en-US" altLang="en-US" dirty="0"/>
              <a:t>Case-Crossover Designs</a:t>
            </a:r>
          </a:p>
          <a:p>
            <a:pPr lvl="1" eaLnBrk="1" hangingPunct="1">
              <a:defRPr/>
            </a:pPr>
            <a:r>
              <a:rPr lang="en-US" altLang="en-US" dirty="0">
                <a:solidFill>
                  <a:schemeClr val="bg1">
                    <a:lumMod val="50000"/>
                  </a:schemeClr>
                </a:solidFill>
              </a:rPr>
              <a:t>Case-Time Control Designs</a:t>
            </a:r>
          </a:p>
          <a:p>
            <a:pPr lvl="1" eaLnBrk="1" hangingPunct="1">
              <a:defRPr/>
            </a:pPr>
            <a:r>
              <a:rPr lang="en-US" altLang="en-US" dirty="0">
                <a:solidFill>
                  <a:schemeClr val="bg1">
                    <a:lumMod val="50000"/>
                  </a:schemeClr>
                </a:solidFill>
              </a:rPr>
              <a:t>Self-Controlled Case-Series Designs</a:t>
            </a:r>
          </a:p>
          <a:p>
            <a:pPr lvl="1" eaLnBrk="1" hangingPunct="1">
              <a:defRPr/>
            </a:pPr>
            <a:r>
              <a:rPr lang="en-US" altLang="en-US" dirty="0">
                <a:solidFill>
                  <a:schemeClr val="bg1">
                    <a:lumMod val="50000"/>
                  </a:schemeClr>
                </a:solidFill>
              </a:rPr>
              <a:t>Case-Specular Designs </a:t>
            </a:r>
          </a:p>
          <a:p>
            <a:pPr lvl="1" eaLnBrk="1" hangingPunct="1">
              <a:defRPr/>
            </a:pPr>
            <a:r>
              <a:rPr lang="en-US" altLang="en-US" dirty="0">
                <a:solidFill>
                  <a:schemeClr val="bg1">
                    <a:lumMod val="50000"/>
                  </a:schemeClr>
                </a:solidFill>
              </a:rPr>
              <a:t>Case-Only Designs for Interaction </a:t>
            </a:r>
          </a:p>
          <a:p>
            <a:pPr eaLnBrk="1" hangingPunct="1">
              <a:defRPr/>
            </a:pPr>
            <a:endParaRPr lang="en-US" altLang="en-US" dirty="0"/>
          </a:p>
        </p:txBody>
      </p:sp>
    </p:spTree>
    <p:extLst>
      <p:ext uri="{BB962C8B-B14F-4D97-AF65-F5344CB8AC3E}">
        <p14:creationId xmlns:p14="http://schemas.microsoft.com/office/powerpoint/2010/main" val="4221585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on an intermediate or a factor affected by both exposure and disease</a:t>
            </a:r>
          </a:p>
          <a:p>
            <a:r>
              <a:rPr lang="en-US" sz="3200" dirty="0"/>
              <a:t>Matching on factors affected by the study exposure or disease can result in an irreparable form of selection bias</a:t>
            </a:r>
          </a:p>
        </p:txBody>
      </p:sp>
    </p:spTree>
    <p:extLst>
      <p:ext uri="{BB962C8B-B14F-4D97-AF65-F5344CB8AC3E}">
        <p14:creationId xmlns:p14="http://schemas.microsoft.com/office/powerpoint/2010/main" val="145529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Number Placeholder 5">
            <a:extLst>
              <a:ext uri="{FF2B5EF4-FFF2-40B4-BE49-F238E27FC236}">
                <a16:creationId xmlns:a16="http://schemas.microsoft.com/office/drawing/2014/main" id="{A989125A-DD6D-F14F-8711-6F621F6B801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0C0BFA63-682F-5149-8420-837E6BABF74E}" type="slidenum">
              <a:rPr lang="en-US" altLang="en-US" sz="1400" b="0">
                <a:latin typeface="Times New Roman" panose="02020603050405020304" pitchFamily="18" charset="0"/>
              </a:rPr>
              <a:pPr>
                <a:spcBef>
                  <a:spcPct val="0"/>
                </a:spcBef>
                <a:buFontTx/>
                <a:buNone/>
              </a:pPr>
              <a:t>50</a:t>
            </a:fld>
            <a:endParaRPr lang="en-US" altLang="en-US" sz="1400" b="0">
              <a:latin typeface="Times New Roman" panose="02020603050405020304" pitchFamily="18" charset="0"/>
            </a:endParaRPr>
          </a:p>
        </p:txBody>
      </p:sp>
      <p:sp>
        <p:nvSpPr>
          <p:cNvPr id="153603" name="Rectangle 2">
            <a:extLst>
              <a:ext uri="{FF2B5EF4-FFF2-40B4-BE49-F238E27FC236}">
                <a16:creationId xmlns:a16="http://schemas.microsoft.com/office/drawing/2014/main" id="{8BF40B81-385B-F94B-B569-916569997E3E}"/>
              </a:ext>
            </a:extLst>
          </p:cNvPr>
          <p:cNvSpPr>
            <a:spLocks noGrp="1" noChangeArrowheads="1"/>
          </p:cNvSpPr>
          <p:nvPr>
            <p:ph type="title"/>
          </p:nvPr>
        </p:nvSpPr>
        <p:spPr>
          <a:xfrm>
            <a:off x="1905000" y="609600"/>
            <a:ext cx="8305800" cy="1143000"/>
          </a:xfrm>
        </p:spPr>
        <p:txBody>
          <a:bodyPr/>
          <a:lstStyle/>
          <a:p>
            <a:pPr eaLnBrk="1" hangingPunct="1"/>
            <a:r>
              <a:rPr lang="en-US" altLang="en-US" dirty="0"/>
              <a:t>Applications: Triggers </a:t>
            </a:r>
          </a:p>
        </p:txBody>
      </p:sp>
      <p:sp>
        <p:nvSpPr>
          <p:cNvPr id="153604" name="Text Box 3">
            <a:extLst>
              <a:ext uri="{FF2B5EF4-FFF2-40B4-BE49-F238E27FC236}">
                <a16:creationId xmlns:a16="http://schemas.microsoft.com/office/drawing/2014/main" id="{23073D00-B16C-5C46-9D63-E6D6979AA205}"/>
              </a:ext>
            </a:extLst>
          </p:cNvPr>
          <p:cNvSpPr txBox="1">
            <a:spLocks noChangeArrowheads="1"/>
          </p:cNvSpPr>
          <p:nvPr/>
        </p:nvSpPr>
        <p:spPr bwMode="auto">
          <a:xfrm>
            <a:off x="2286000" y="2209800"/>
            <a:ext cx="7924800" cy="356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t>Classic: MI and sexual activity</a:t>
            </a:r>
          </a:p>
          <a:p>
            <a:pPr eaLnBrk="1" hangingPunct="1"/>
            <a:r>
              <a:rPr lang="en-US" altLang="en-US" sz="2400" b="0" dirty="0"/>
              <a:t>Match for time of day: MI and exercise </a:t>
            </a:r>
          </a:p>
          <a:p>
            <a:pPr eaLnBrk="1" hangingPunct="1"/>
            <a:r>
              <a:rPr lang="en-US" altLang="en-US" sz="2400" b="0" dirty="0"/>
              <a:t>Exposure opportunity: Traffic accidents</a:t>
            </a:r>
          </a:p>
          <a:p>
            <a:pPr eaLnBrk="1" hangingPunct="1"/>
            <a:r>
              <a:rPr lang="en-US" altLang="en-US" sz="2400" b="0" i="1" dirty="0"/>
              <a:t>Control for indication?: </a:t>
            </a:r>
            <a:r>
              <a:rPr lang="en-US" altLang="en-US" sz="2400" b="0" dirty="0"/>
              <a:t>Adverse drug events</a:t>
            </a:r>
            <a:r>
              <a:rPr lang="en-US" altLang="en-US" sz="2400" dirty="0">
                <a:solidFill>
                  <a:schemeClr val="accent2"/>
                </a:solidFill>
              </a:rPr>
              <a:t> </a:t>
            </a:r>
            <a:endParaRPr lang="en-US" altLang="en-US" sz="2400" b="0" i="1" dirty="0"/>
          </a:p>
          <a:p>
            <a:pPr eaLnBrk="1" hangingPunct="1"/>
            <a:r>
              <a:rPr lang="en-US" altLang="en-US" sz="2400" b="0" dirty="0"/>
              <a:t>Bi-directional sampling:  Air pollution</a:t>
            </a:r>
          </a:p>
          <a:p>
            <a:pPr eaLnBrk="1" hangingPunct="1"/>
            <a:r>
              <a:rPr lang="en-US" altLang="en-US" sz="2400" b="0" dirty="0"/>
              <a:t>Infectious disease epidemiology: Vaccines</a:t>
            </a:r>
          </a:p>
          <a:p>
            <a:pPr eaLnBrk="1" hangingPunct="1"/>
            <a:r>
              <a:rPr lang="en-US" altLang="en-US" sz="2400" b="0" dirty="0"/>
              <a:t>Gene-environment interaction: see Rothman</a:t>
            </a:r>
          </a:p>
          <a:p>
            <a:pPr eaLnBrk="1" hangingPunct="1"/>
            <a:r>
              <a:rPr lang="en-US" altLang="en-US" sz="2400" b="0" dirty="0"/>
              <a:t>Sibling design: Oral clefts and maternal smoking</a:t>
            </a:r>
          </a:p>
        </p:txBody>
      </p:sp>
    </p:spTree>
    <p:extLst>
      <p:ext uri="{BB962C8B-B14F-4D97-AF65-F5344CB8AC3E}">
        <p14:creationId xmlns:p14="http://schemas.microsoft.com/office/powerpoint/2010/main" val="19613595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05446F3C-BE83-9445-BAF6-5A2A1496F24E}"/>
              </a:ext>
            </a:extLst>
          </p:cNvPr>
          <p:cNvSpPr>
            <a:spLocks noGrp="1" noChangeArrowheads="1"/>
          </p:cNvSpPr>
          <p:nvPr>
            <p:ph type="title"/>
          </p:nvPr>
        </p:nvSpPr>
        <p:spPr>
          <a:xfrm>
            <a:off x="1905000" y="914400"/>
            <a:ext cx="8382000" cy="838200"/>
          </a:xfrm>
        </p:spPr>
        <p:txBody>
          <a:bodyPr/>
          <a:lstStyle/>
          <a:p>
            <a:pPr eaLnBrk="1" hangingPunct="1"/>
            <a:r>
              <a:rPr lang="en-US" altLang="en-US"/>
              <a:t>Case-Crossover Counterfactuals</a:t>
            </a:r>
          </a:p>
        </p:txBody>
      </p:sp>
      <p:sp>
        <p:nvSpPr>
          <p:cNvPr id="175107" name="Rectangle 3">
            <a:extLst>
              <a:ext uri="{FF2B5EF4-FFF2-40B4-BE49-F238E27FC236}">
                <a16:creationId xmlns:a16="http://schemas.microsoft.com/office/drawing/2014/main" id="{B992BC32-680E-D84E-84C7-6CA99F489494}"/>
              </a:ext>
            </a:extLst>
          </p:cNvPr>
          <p:cNvSpPr>
            <a:spLocks noGrp="1" noChangeArrowheads="1"/>
          </p:cNvSpPr>
          <p:nvPr>
            <p:ph type="body" idx="1"/>
          </p:nvPr>
        </p:nvSpPr>
        <p:spPr>
          <a:xfrm>
            <a:off x="1676400" y="1828800"/>
            <a:ext cx="8686800" cy="4343400"/>
          </a:xfrm>
        </p:spPr>
        <p:txBody>
          <a:bodyPr/>
          <a:lstStyle/>
          <a:p>
            <a:pPr eaLnBrk="1" hangingPunct="1">
              <a:lnSpc>
                <a:spcPct val="90000"/>
              </a:lnSpc>
              <a:spcBef>
                <a:spcPct val="0"/>
              </a:spcBef>
              <a:buFontTx/>
              <a:buNone/>
            </a:pPr>
            <a:endParaRPr lang="en-US" altLang="en-US" sz="2200" dirty="0"/>
          </a:p>
          <a:p>
            <a:pPr eaLnBrk="1" hangingPunct="1">
              <a:spcBef>
                <a:spcPct val="0"/>
              </a:spcBef>
            </a:pPr>
            <a:r>
              <a:rPr lang="en-US" altLang="en-US" sz="2400" dirty="0"/>
              <a:t>The case-crossover study is examining a different counterfactual than what we have in cohort or case-control studies </a:t>
            </a:r>
          </a:p>
          <a:p>
            <a:pPr lvl="1" eaLnBrk="1" hangingPunct="1">
              <a:spcBef>
                <a:spcPct val="0"/>
              </a:spcBef>
            </a:pPr>
            <a:r>
              <a:rPr lang="en-US" altLang="en-US" sz="2000" dirty="0"/>
              <a:t>the cohort/case-control design assesses why some individuals develop the outcome and others do not</a:t>
            </a:r>
          </a:p>
          <a:p>
            <a:pPr lvl="1" eaLnBrk="1" hangingPunct="1">
              <a:spcBef>
                <a:spcPct val="0"/>
              </a:spcBef>
            </a:pPr>
            <a:r>
              <a:rPr lang="en-US" altLang="en-US" sz="2000" dirty="0"/>
              <a:t>the case-crossover examines why the outcome occurred when it did</a:t>
            </a:r>
          </a:p>
          <a:p>
            <a:pPr lvl="1" eaLnBrk="1" hangingPunct="1">
              <a:spcBef>
                <a:spcPct val="0"/>
              </a:spcBef>
            </a:pPr>
            <a:endParaRPr lang="en-US" altLang="en-US" sz="2000" dirty="0"/>
          </a:p>
          <a:p>
            <a:pPr eaLnBrk="1" hangingPunct="1">
              <a:spcBef>
                <a:spcPct val="0"/>
              </a:spcBef>
            </a:pPr>
            <a:r>
              <a:rPr lang="en-US" altLang="en-US" sz="2400" dirty="0"/>
              <a:t>Counterfactual Interpretation of Case-Crossover: The rate ratio is the factor by which we would reduce the outcomes </a:t>
            </a:r>
            <a:r>
              <a:rPr lang="en-US" altLang="en-US" sz="2400" u="sng" dirty="0"/>
              <a:t>within the effect period</a:t>
            </a:r>
            <a:r>
              <a:rPr lang="en-US" altLang="en-US" sz="2400" dirty="0"/>
              <a:t> among the exposed cases if we eliminated the exposure that occurred </a:t>
            </a:r>
            <a:r>
              <a:rPr lang="en-US" altLang="en-US" sz="2400" u="sng" dirty="0"/>
              <a:t>immediately before the case</a:t>
            </a:r>
          </a:p>
        </p:txBody>
      </p:sp>
      <p:sp>
        <p:nvSpPr>
          <p:cNvPr id="175108" name="Slide Number Placeholder 3">
            <a:extLst>
              <a:ext uri="{FF2B5EF4-FFF2-40B4-BE49-F238E27FC236}">
                <a16:creationId xmlns:a16="http://schemas.microsoft.com/office/drawing/2014/main" id="{21048435-D321-7542-856A-38126CC8AF2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051E99F-D4FA-0547-9F00-57DD80B6E1E1}" type="slidenum">
              <a:rPr lang="en-US" altLang="en-US" sz="1400" b="0">
                <a:latin typeface="Arial" panose="020B0604020202020204" pitchFamily="34" charset="0"/>
                <a:ea typeface="MS PGothic" panose="020B0600070205080204" pitchFamily="34" charset="-128"/>
              </a:rPr>
              <a:pPr>
                <a:spcBef>
                  <a:spcPct val="0"/>
                </a:spcBef>
                <a:buFontTx/>
                <a:buNone/>
              </a:pPr>
              <a:t>51</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5665203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a:extLst>
              <a:ext uri="{FF2B5EF4-FFF2-40B4-BE49-F238E27FC236}">
                <a16:creationId xmlns:a16="http://schemas.microsoft.com/office/drawing/2014/main" id="{27D2C310-BF88-114C-86B5-3B483063B4C6}"/>
              </a:ext>
            </a:extLst>
          </p:cNvPr>
          <p:cNvSpPr>
            <a:spLocks noGrp="1" noChangeArrowheads="1"/>
          </p:cNvSpPr>
          <p:nvPr>
            <p:ph type="body" idx="1"/>
          </p:nvPr>
        </p:nvSpPr>
        <p:spPr>
          <a:xfrm>
            <a:off x="1037492" y="2057400"/>
            <a:ext cx="10005646" cy="4038600"/>
          </a:xfrm>
        </p:spPr>
        <p:txBody>
          <a:bodyPr/>
          <a:lstStyle/>
          <a:p>
            <a:pPr eaLnBrk="1" hangingPunct="1">
              <a:spcBef>
                <a:spcPct val="0"/>
              </a:spcBef>
            </a:pPr>
            <a:r>
              <a:rPr lang="en-US" altLang="en-US" sz="2200" dirty="0"/>
              <a:t>Rate ratio for the effect of physical exertion on MI of 5.9 (95% CI: 4.6, 7.7)</a:t>
            </a:r>
          </a:p>
          <a:p>
            <a:pPr eaLnBrk="1" hangingPunct="1">
              <a:spcBef>
                <a:spcPct val="0"/>
              </a:spcBef>
            </a:pPr>
            <a:r>
              <a:rPr lang="en-US" altLang="en-US" sz="2200" dirty="0"/>
              <a:t>There were 54 exposed cases in the study</a:t>
            </a:r>
          </a:p>
          <a:p>
            <a:pPr eaLnBrk="1" hangingPunct="1">
              <a:spcBef>
                <a:spcPct val="0"/>
              </a:spcBef>
            </a:pPr>
            <a:r>
              <a:rPr lang="en-US" altLang="en-US" sz="2200" dirty="0"/>
              <a:t>If we had eliminated physical activity immediate prior to the MI we would only have had 54/(5.9) = 9 MI</a:t>
            </a:r>
            <a:r>
              <a:rPr lang="ja-JP" altLang="en-US" sz="2200">
                <a:ea typeface="MS PGothic" panose="020B0600070205080204" pitchFamily="34" charset="-128"/>
              </a:rPr>
              <a:t>’</a:t>
            </a:r>
            <a:r>
              <a:rPr lang="en-US" altLang="ja-JP" sz="2200" dirty="0">
                <a:ea typeface="MS PGothic" panose="020B0600070205080204" pitchFamily="34" charset="-128"/>
              </a:rPr>
              <a:t>s in that 1-hour period for this group, rather than 54</a:t>
            </a:r>
          </a:p>
          <a:p>
            <a:pPr eaLnBrk="1" hangingPunct="1">
              <a:spcBef>
                <a:spcPct val="0"/>
              </a:spcBef>
            </a:pPr>
            <a:r>
              <a:rPr lang="en-US" altLang="en-US" sz="2200" dirty="0"/>
              <a:t>Physical exertion increases likelihood of MI in the next hour</a:t>
            </a:r>
          </a:p>
          <a:p>
            <a:pPr eaLnBrk="1" hangingPunct="1">
              <a:spcBef>
                <a:spcPct val="0"/>
              </a:spcBef>
            </a:pPr>
            <a:r>
              <a:rPr lang="en-US" altLang="en-US" sz="2200" dirty="0"/>
              <a:t>BUT… cohort studies estimates suggest a protective risk ratio for the effect of physical activity on MI</a:t>
            </a:r>
          </a:p>
          <a:p>
            <a:pPr eaLnBrk="1" hangingPunct="1">
              <a:spcBef>
                <a:spcPct val="0"/>
              </a:spcBef>
            </a:pPr>
            <a:r>
              <a:rPr lang="en-US" altLang="en-US" sz="2200" dirty="0"/>
              <a:t>These are NOT contradictory; they are estimating different things: Physical activity in the long-run protects against MI. But for the hour after physical activity, the likelihood of an MI increases</a:t>
            </a:r>
          </a:p>
          <a:p>
            <a:pPr eaLnBrk="1" hangingPunct="1">
              <a:spcBef>
                <a:spcPct val="0"/>
              </a:spcBef>
            </a:pPr>
            <a:endParaRPr lang="en-US" altLang="en-US" sz="2200" dirty="0"/>
          </a:p>
        </p:txBody>
      </p:sp>
      <p:sp>
        <p:nvSpPr>
          <p:cNvPr id="176131" name="Slide Number Placeholder 3">
            <a:extLst>
              <a:ext uri="{FF2B5EF4-FFF2-40B4-BE49-F238E27FC236}">
                <a16:creationId xmlns:a16="http://schemas.microsoft.com/office/drawing/2014/main" id="{D8396D50-5C04-B440-8140-E8C6F0F5E8C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2274142-5CBE-1B42-84C4-C843B33AC9B8}" type="slidenum">
              <a:rPr lang="en-US" altLang="en-US" sz="1400" b="0">
                <a:latin typeface="Arial" panose="020B0604020202020204" pitchFamily="34" charset="0"/>
                <a:ea typeface="MS PGothic" panose="020B0600070205080204" pitchFamily="34" charset="-128"/>
              </a:rPr>
              <a:pPr>
                <a:spcBef>
                  <a:spcPct val="0"/>
                </a:spcBef>
                <a:buFontTx/>
                <a:buNone/>
              </a:pPr>
              <a:t>52</a:t>
            </a:fld>
            <a:endParaRPr lang="en-US" altLang="en-US" sz="1400" b="0">
              <a:latin typeface="Arial" panose="020B0604020202020204" pitchFamily="34" charset="0"/>
              <a:ea typeface="MS PGothic" panose="020B0600070205080204" pitchFamily="34" charset="-128"/>
            </a:endParaRPr>
          </a:p>
        </p:txBody>
      </p:sp>
      <p:sp>
        <p:nvSpPr>
          <p:cNvPr id="176132" name="Rectangle 2">
            <a:extLst>
              <a:ext uri="{FF2B5EF4-FFF2-40B4-BE49-F238E27FC236}">
                <a16:creationId xmlns:a16="http://schemas.microsoft.com/office/drawing/2014/main" id="{B80C1F33-B03A-5C4D-929E-B98E09CF69E3}"/>
              </a:ext>
            </a:extLst>
          </p:cNvPr>
          <p:cNvSpPr>
            <a:spLocks noGrp="1" noChangeArrowheads="1"/>
          </p:cNvSpPr>
          <p:nvPr>
            <p:ph type="title"/>
          </p:nvPr>
        </p:nvSpPr>
        <p:spPr>
          <a:xfrm>
            <a:off x="1905000" y="914400"/>
            <a:ext cx="8382000" cy="838200"/>
          </a:xfrm>
        </p:spPr>
        <p:txBody>
          <a:bodyPr/>
          <a:lstStyle/>
          <a:p>
            <a:pPr eaLnBrk="1" hangingPunct="1"/>
            <a:r>
              <a:rPr lang="en-US" altLang="en-US"/>
              <a:t>Example: Mittleman et al. (1993) </a:t>
            </a:r>
          </a:p>
        </p:txBody>
      </p:sp>
    </p:spTree>
    <p:extLst>
      <p:ext uri="{BB962C8B-B14F-4D97-AF65-F5344CB8AC3E}">
        <p14:creationId xmlns:p14="http://schemas.microsoft.com/office/powerpoint/2010/main" val="4811152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22FA8C2F-3047-824A-9CFB-93930CC4AB82}"/>
              </a:ext>
            </a:extLst>
          </p:cNvPr>
          <p:cNvSpPr>
            <a:spLocks noGrp="1" noChangeArrowheads="1"/>
          </p:cNvSpPr>
          <p:nvPr>
            <p:ph type="title"/>
          </p:nvPr>
        </p:nvSpPr>
        <p:spPr>
          <a:xfrm>
            <a:off x="1544638" y="838200"/>
            <a:ext cx="8915400" cy="838200"/>
          </a:xfrm>
        </p:spPr>
        <p:txBody>
          <a:bodyPr/>
          <a:lstStyle/>
          <a:p>
            <a:pPr eaLnBrk="1" hangingPunct="1"/>
            <a:r>
              <a:rPr lang="en-US" altLang="en-US"/>
              <a:t>Case-Crossover and Public Health</a:t>
            </a:r>
          </a:p>
        </p:txBody>
      </p:sp>
      <p:sp>
        <p:nvSpPr>
          <p:cNvPr id="177155" name="Rectangle 3">
            <a:extLst>
              <a:ext uri="{FF2B5EF4-FFF2-40B4-BE49-F238E27FC236}">
                <a16:creationId xmlns:a16="http://schemas.microsoft.com/office/drawing/2014/main" id="{0F48A1F7-5BEF-334F-B8F7-D6C8958519A5}"/>
              </a:ext>
            </a:extLst>
          </p:cNvPr>
          <p:cNvSpPr>
            <a:spLocks noGrp="1" noChangeArrowheads="1"/>
          </p:cNvSpPr>
          <p:nvPr>
            <p:ph type="body" idx="1"/>
          </p:nvPr>
        </p:nvSpPr>
        <p:spPr>
          <a:xfrm>
            <a:off x="1002323" y="1752600"/>
            <a:ext cx="10040815" cy="51816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t>The case-crossover design is useful in assessing what triggers an event; it is interesting from an etiologic perspective</a:t>
            </a:r>
          </a:p>
          <a:p>
            <a:pPr eaLnBrk="1" hangingPunct="1">
              <a:spcBef>
                <a:spcPct val="0"/>
              </a:spcBef>
            </a:pPr>
            <a:endParaRPr lang="en-US" altLang="en-US" sz="2400" dirty="0"/>
          </a:p>
          <a:p>
            <a:pPr eaLnBrk="1" hangingPunct="1">
              <a:spcBef>
                <a:spcPct val="0"/>
              </a:spcBef>
            </a:pPr>
            <a:r>
              <a:rPr lang="en-US" altLang="en-US" sz="2400" dirty="0"/>
              <a:t>When are the estimates of interest for </a:t>
            </a:r>
            <a:r>
              <a:rPr lang="en-US" altLang="en-US" sz="2400" u="sng" dirty="0"/>
              <a:t>public health</a:t>
            </a:r>
            <a:r>
              <a:rPr lang="en-US" altLang="en-US" sz="2400" dirty="0"/>
              <a:t>?</a:t>
            </a:r>
          </a:p>
          <a:p>
            <a:pPr eaLnBrk="1" hangingPunct="1">
              <a:spcBef>
                <a:spcPct val="0"/>
              </a:spcBef>
            </a:pPr>
            <a:endParaRPr lang="en-US" altLang="en-US" sz="2400" dirty="0"/>
          </a:p>
          <a:p>
            <a:pPr eaLnBrk="1" hangingPunct="1">
              <a:spcBef>
                <a:spcPct val="0"/>
              </a:spcBef>
            </a:pPr>
            <a:r>
              <a:rPr lang="en-US" altLang="en-US" sz="2400" dirty="0">
                <a:solidFill>
                  <a:srgbClr val="FFC000"/>
                </a:solidFill>
              </a:rPr>
              <a:t>Requirement 1</a:t>
            </a:r>
            <a:r>
              <a:rPr lang="en-US" altLang="en-US" sz="2400" dirty="0"/>
              <a:t>: Acute and long-term effects are not in opposite directions (or at least acute is more important than long term)</a:t>
            </a:r>
          </a:p>
          <a:p>
            <a:pPr marL="457200" lvl="1" indent="-166688">
              <a:spcBef>
                <a:spcPct val="0"/>
              </a:spcBef>
            </a:pPr>
            <a:r>
              <a:rPr lang="en-US" altLang="en-US" sz="2200" dirty="0"/>
              <a:t>Case-crossover designs examine acute effects</a:t>
            </a:r>
          </a:p>
          <a:p>
            <a:pPr marL="457200" lvl="1" indent="-166688">
              <a:spcBef>
                <a:spcPct val="0"/>
              </a:spcBef>
            </a:pPr>
            <a:r>
              <a:rPr lang="en-US" altLang="en-US" sz="2200" dirty="0"/>
              <a:t>If acute and long-term effects are in opposite directions, then the long terms effects may likely be more important</a:t>
            </a:r>
          </a:p>
          <a:p>
            <a:pPr marL="692150" lvl="2" indent="-234950">
              <a:spcBef>
                <a:spcPct val="0"/>
              </a:spcBef>
            </a:pPr>
            <a:r>
              <a:rPr lang="en-US" altLang="en-US" sz="1800" dirty="0"/>
              <a:t>E.g. Physical activity has a long term protective for MI. </a:t>
            </a:r>
          </a:p>
          <a:p>
            <a:pPr marL="692150" lvl="2" indent="-234950">
              <a:spcBef>
                <a:spcPct val="0"/>
              </a:spcBef>
            </a:pPr>
            <a:r>
              <a:rPr lang="en-US" altLang="en-US" sz="1800" dirty="0"/>
              <a:t>From a public health perspective we would want to promote physical activity to prevent MI (even though risk is temporarily elevated afterwards) </a:t>
            </a:r>
            <a:endParaRPr lang="en-US" altLang="en-US" sz="1800" u="sng" dirty="0"/>
          </a:p>
        </p:txBody>
      </p:sp>
      <p:sp>
        <p:nvSpPr>
          <p:cNvPr id="177156" name="Slide Number Placeholder 3">
            <a:extLst>
              <a:ext uri="{FF2B5EF4-FFF2-40B4-BE49-F238E27FC236}">
                <a16:creationId xmlns:a16="http://schemas.microsoft.com/office/drawing/2014/main" id="{8D5373B8-865D-C249-8B0F-16087FFC226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E25B3577-0586-E749-88AB-D14E7D8ACF5A}" type="slidenum">
              <a:rPr lang="en-US" altLang="en-US" sz="1400" b="0">
                <a:latin typeface="Arial" panose="020B0604020202020204" pitchFamily="34" charset="0"/>
                <a:ea typeface="MS PGothic" panose="020B0600070205080204" pitchFamily="34" charset="-128"/>
              </a:rPr>
              <a:pPr>
                <a:spcBef>
                  <a:spcPct val="0"/>
                </a:spcBef>
                <a:buFontTx/>
                <a:buNone/>
              </a:pPr>
              <a:t>53</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3149548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69157CD0-F2F0-7945-8154-C37A70E93698}"/>
              </a:ext>
            </a:extLst>
          </p:cNvPr>
          <p:cNvSpPr>
            <a:spLocks noGrp="1" noChangeArrowheads="1"/>
          </p:cNvSpPr>
          <p:nvPr>
            <p:ph type="title"/>
          </p:nvPr>
        </p:nvSpPr>
        <p:spPr>
          <a:xfrm>
            <a:off x="1530350" y="990600"/>
            <a:ext cx="8915400" cy="838200"/>
          </a:xfrm>
        </p:spPr>
        <p:txBody>
          <a:bodyPr/>
          <a:lstStyle/>
          <a:p>
            <a:pPr eaLnBrk="1" hangingPunct="1"/>
            <a:r>
              <a:rPr lang="en-US" altLang="en-US"/>
              <a:t>Case-Crossover and Public Health</a:t>
            </a:r>
          </a:p>
        </p:txBody>
      </p:sp>
      <p:sp>
        <p:nvSpPr>
          <p:cNvPr id="178179" name="Rectangle 3">
            <a:extLst>
              <a:ext uri="{FF2B5EF4-FFF2-40B4-BE49-F238E27FC236}">
                <a16:creationId xmlns:a16="http://schemas.microsoft.com/office/drawing/2014/main" id="{0A814282-86BD-F14A-ADAA-3EC82597652F}"/>
              </a:ext>
            </a:extLst>
          </p:cNvPr>
          <p:cNvSpPr>
            <a:spLocks noGrp="1" noChangeArrowheads="1"/>
          </p:cNvSpPr>
          <p:nvPr>
            <p:ph type="body" idx="1"/>
          </p:nvPr>
        </p:nvSpPr>
        <p:spPr>
          <a:xfrm>
            <a:off x="914399" y="1905000"/>
            <a:ext cx="10304585" cy="4267200"/>
          </a:xfrm>
        </p:spPr>
        <p:txBody>
          <a:bodyPr/>
          <a:lstStyle/>
          <a:p>
            <a:pPr eaLnBrk="1" hangingPunct="1">
              <a:lnSpc>
                <a:spcPct val="90000"/>
              </a:lnSpc>
              <a:spcBef>
                <a:spcPct val="0"/>
              </a:spcBef>
              <a:buFontTx/>
              <a:buNone/>
            </a:pPr>
            <a:endParaRPr lang="en-US" altLang="en-US" sz="1200" dirty="0"/>
          </a:p>
          <a:p>
            <a:pPr eaLnBrk="1" hangingPunct="1">
              <a:spcBef>
                <a:spcPct val="0"/>
              </a:spcBef>
            </a:pPr>
            <a:r>
              <a:rPr lang="en-US" altLang="en-US" sz="2400" dirty="0">
                <a:solidFill>
                  <a:srgbClr val="FFC000"/>
                </a:solidFill>
              </a:rPr>
              <a:t>Requirement 2:</a:t>
            </a:r>
            <a:r>
              <a:rPr lang="en-US" altLang="en-US" sz="2400" dirty="0"/>
              <a:t> Product of the rate ratio and total time exposed is not too small</a:t>
            </a:r>
          </a:p>
          <a:p>
            <a:pPr eaLnBrk="1" hangingPunct="1">
              <a:spcBef>
                <a:spcPct val="0"/>
              </a:spcBef>
            </a:pPr>
            <a:endParaRPr lang="en-US" altLang="en-US" sz="2400" u="sng" dirty="0"/>
          </a:p>
          <a:p>
            <a:pPr lvl="1" eaLnBrk="1" hangingPunct="1">
              <a:spcBef>
                <a:spcPct val="0"/>
              </a:spcBef>
            </a:pPr>
            <a:r>
              <a:rPr lang="en-US" altLang="en-US" sz="2200" dirty="0"/>
              <a:t>We can use the case-crossover rate ratio to obtain a rate ratio for longer periods of time by multiplying the rate ratio by total time exposed</a:t>
            </a:r>
          </a:p>
          <a:p>
            <a:pPr lvl="1" eaLnBrk="1" hangingPunct="1">
              <a:spcBef>
                <a:spcPct val="0"/>
              </a:spcBef>
            </a:pPr>
            <a:endParaRPr lang="en-US" altLang="en-US" sz="2200" dirty="0"/>
          </a:p>
          <a:p>
            <a:pPr lvl="1" eaLnBrk="1" hangingPunct="1">
              <a:spcBef>
                <a:spcPct val="0"/>
              </a:spcBef>
            </a:pPr>
            <a:r>
              <a:rPr lang="en-US" altLang="en-US" sz="2200" dirty="0"/>
              <a:t>But if this product is small the effect over e.g. a year will be very small</a:t>
            </a:r>
          </a:p>
          <a:p>
            <a:pPr lvl="2" eaLnBrk="1" hangingPunct="1">
              <a:spcBef>
                <a:spcPct val="0"/>
              </a:spcBef>
            </a:pPr>
            <a:r>
              <a:rPr lang="en-US" altLang="en-US" sz="1800" dirty="0"/>
              <a:t>Example: Sexual activity increases likelihood of MI by 2-fold within a 2 hour effect period. Sexual activity once a week increases annual RR by only RR=1.01; public health relevance is limited</a:t>
            </a:r>
          </a:p>
          <a:p>
            <a:pPr eaLnBrk="1" hangingPunct="1">
              <a:lnSpc>
                <a:spcPct val="90000"/>
              </a:lnSpc>
              <a:spcBef>
                <a:spcPct val="0"/>
              </a:spcBef>
              <a:buFontTx/>
              <a:buNone/>
            </a:pPr>
            <a:endParaRPr lang="en-US" altLang="en-US" sz="2200" dirty="0"/>
          </a:p>
        </p:txBody>
      </p:sp>
      <p:sp>
        <p:nvSpPr>
          <p:cNvPr id="178180" name="Slide Number Placeholder 3">
            <a:extLst>
              <a:ext uri="{FF2B5EF4-FFF2-40B4-BE49-F238E27FC236}">
                <a16:creationId xmlns:a16="http://schemas.microsoft.com/office/drawing/2014/main" id="{D8EA6DD3-3AA6-504D-8189-692F3FFBAA4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5C4561-855C-1943-BDF8-750908B0854F}" type="slidenum">
              <a:rPr lang="en-US" altLang="en-US" sz="1400" b="0">
                <a:latin typeface="Arial" panose="020B0604020202020204" pitchFamily="34" charset="0"/>
                <a:ea typeface="MS PGothic" panose="020B0600070205080204" pitchFamily="34" charset="-128"/>
              </a:rPr>
              <a:pPr>
                <a:spcBef>
                  <a:spcPct val="0"/>
                </a:spcBef>
                <a:buFontTx/>
                <a:buNone/>
              </a:pPr>
              <a:t>54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4657665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71D8D874-B522-9A43-ABB0-739C6803BA98}"/>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79203" name="Rectangle 3">
            <a:extLst>
              <a:ext uri="{FF2B5EF4-FFF2-40B4-BE49-F238E27FC236}">
                <a16:creationId xmlns:a16="http://schemas.microsoft.com/office/drawing/2014/main" id="{43D9A01F-FC06-7E4F-B75F-CF259CDD6A1C}"/>
              </a:ext>
            </a:extLst>
          </p:cNvPr>
          <p:cNvSpPr>
            <a:spLocks noGrp="1" noChangeArrowheads="1"/>
          </p:cNvSpPr>
          <p:nvPr>
            <p:ph type="body" idx="1"/>
          </p:nvPr>
        </p:nvSpPr>
        <p:spPr>
          <a:xfrm>
            <a:off x="914400" y="1981200"/>
            <a:ext cx="10439400"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marL="568325" lvl="1" indent="-222250">
              <a:spcBef>
                <a:spcPct val="0"/>
              </a:spcBef>
            </a:pPr>
            <a:r>
              <a:rPr lang="en-US" altLang="en-US" sz="2200" dirty="0"/>
              <a:t>The case-crossover rate ratio is the factor by which we would reduce the number of outcomes of exposed cases occurring </a:t>
            </a:r>
            <a:r>
              <a:rPr lang="en-US" altLang="en-US" sz="2200" u="sng" dirty="0"/>
              <a:t>within the effect period</a:t>
            </a:r>
            <a:r>
              <a:rPr lang="en-US" altLang="en-US" sz="2200" dirty="0"/>
              <a:t> if we eliminated the exposure immediately preceding</a:t>
            </a:r>
          </a:p>
          <a:p>
            <a:pPr marL="568325" lvl="1" indent="-222250">
              <a:spcBef>
                <a:spcPct val="0"/>
              </a:spcBef>
            </a:pPr>
            <a:endParaRPr lang="en-US" altLang="en-US" sz="2200" dirty="0"/>
          </a:p>
          <a:p>
            <a:pPr marL="747713" lvl="2" indent="-179388">
              <a:spcBef>
                <a:spcPct val="0"/>
              </a:spcBef>
            </a:pPr>
            <a:r>
              <a:rPr lang="en-US" altLang="en-US" sz="1800" dirty="0"/>
              <a:t>Example: If we had eliminated physical activity immediate prior to the MI we would only have 9 MI</a:t>
            </a:r>
            <a:r>
              <a:rPr lang="ja-JP" altLang="en-US" sz="1800">
                <a:ea typeface="MS PGothic" panose="020B0600070205080204" pitchFamily="34" charset="-128"/>
              </a:rPr>
              <a:t>’</a:t>
            </a:r>
            <a:r>
              <a:rPr lang="en-US" altLang="ja-JP" sz="1800" dirty="0">
                <a:ea typeface="MS PGothic" panose="020B0600070205080204" pitchFamily="34" charset="-128"/>
              </a:rPr>
              <a:t>s in that 1-hour period for this group, rather than 54</a:t>
            </a:r>
          </a:p>
          <a:p>
            <a:pPr marL="747713" lvl="2" indent="-179388">
              <a:spcBef>
                <a:spcPct val="0"/>
              </a:spcBef>
            </a:pPr>
            <a:r>
              <a:rPr lang="en-US" altLang="en-US" sz="1800" dirty="0"/>
              <a:t>But it is possible that the remaining 45 persons in this group would have all had an MI within the next 24 hours (e.g. when they walked up the stairs)</a:t>
            </a:r>
          </a:p>
          <a:p>
            <a:pPr marL="747713" lvl="2" indent="-179388">
              <a:spcBef>
                <a:spcPct val="0"/>
              </a:spcBef>
            </a:pPr>
            <a:r>
              <a:rPr lang="en-US" altLang="en-US" sz="1800" dirty="0"/>
              <a:t>All we know about from case-crossover is the 1-hour window!  </a:t>
            </a:r>
          </a:p>
        </p:txBody>
      </p:sp>
      <p:sp>
        <p:nvSpPr>
          <p:cNvPr id="179204" name="Slide Number Placeholder 3">
            <a:extLst>
              <a:ext uri="{FF2B5EF4-FFF2-40B4-BE49-F238E27FC236}">
                <a16:creationId xmlns:a16="http://schemas.microsoft.com/office/drawing/2014/main" id="{10524920-2B0A-894B-A549-7C57075ACCA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5F7D119-E17B-2F47-8C1B-13F931276DCA}" type="slidenum">
              <a:rPr lang="en-US" altLang="en-US" sz="1400" b="0">
                <a:latin typeface="Arial" panose="020B0604020202020204" pitchFamily="34" charset="0"/>
                <a:ea typeface="MS PGothic" panose="020B0600070205080204" pitchFamily="34" charset="-128"/>
              </a:rPr>
              <a:pPr>
                <a:spcBef>
                  <a:spcPct val="0"/>
                </a:spcBef>
                <a:buFontTx/>
                <a:buNone/>
              </a:pPr>
              <a:t>55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6038233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4A063DB4-6717-804A-92DE-61948772E807}"/>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0227" name="Rectangle 3">
            <a:extLst>
              <a:ext uri="{FF2B5EF4-FFF2-40B4-BE49-F238E27FC236}">
                <a16:creationId xmlns:a16="http://schemas.microsoft.com/office/drawing/2014/main" id="{182E949D-1172-3B4D-BB93-B833F4FCF969}"/>
              </a:ext>
            </a:extLst>
          </p:cNvPr>
          <p:cNvSpPr>
            <a:spLocks noGrp="1" noChangeArrowheads="1"/>
          </p:cNvSpPr>
          <p:nvPr>
            <p:ph type="body" idx="1"/>
          </p:nvPr>
        </p:nvSpPr>
        <p:spPr>
          <a:xfrm>
            <a:off x="861646" y="1981200"/>
            <a:ext cx="10492154" cy="4191000"/>
          </a:xfrm>
        </p:spPr>
        <p:txBody>
          <a:bodyPr/>
          <a:lstStyle/>
          <a:p>
            <a:pPr eaLnBrk="1" hangingPunct="1">
              <a:spcBef>
                <a:spcPct val="0"/>
              </a:spcBef>
            </a:pPr>
            <a:r>
              <a:rPr lang="en-US" altLang="en-US" sz="2400" dirty="0">
                <a:solidFill>
                  <a:srgbClr val="FFC000"/>
                </a:solidFill>
              </a:rPr>
              <a:t>Requirement 3: </a:t>
            </a:r>
            <a:r>
              <a:rPr lang="en-US" altLang="en-US" sz="2400" dirty="0"/>
              <a:t>It is not the case that some other exposure would have served as a trigger shortly afterwards</a:t>
            </a:r>
          </a:p>
          <a:p>
            <a:pPr eaLnBrk="1" hangingPunct="1">
              <a:spcBef>
                <a:spcPct val="0"/>
              </a:spcBef>
            </a:pPr>
            <a:endParaRPr lang="en-US" altLang="en-US" sz="2400" dirty="0"/>
          </a:p>
          <a:p>
            <a:pPr lvl="1" eaLnBrk="1" hangingPunct="1">
              <a:spcBef>
                <a:spcPct val="0"/>
              </a:spcBef>
            </a:pPr>
            <a:r>
              <a:rPr lang="en-US" altLang="en-US" sz="2200" dirty="0"/>
              <a:t>If the 45 exposed cases whose MI would have been eliminated </a:t>
            </a:r>
            <a:r>
              <a:rPr lang="en-US" altLang="en-US" sz="2200" u="sng" dirty="0"/>
              <a:t>in that one hour</a:t>
            </a:r>
            <a:r>
              <a:rPr lang="en-US" altLang="en-US" sz="2200" dirty="0"/>
              <a:t> would have had an MI shortly later, this is of limited public health significance</a:t>
            </a:r>
          </a:p>
          <a:p>
            <a:pPr lvl="1" eaLnBrk="1" hangingPunct="1">
              <a:spcBef>
                <a:spcPct val="0"/>
              </a:spcBef>
            </a:pPr>
            <a:endParaRPr lang="en-US" altLang="en-US" sz="2200" dirty="0"/>
          </a:p>
          <a:p>
            <a:pPr lvl="1" eaLnBrk="1" hangingPunct="1">
              <a:spcBef>
                <a:spcPct val="0"/>
              </a:spcBef>
            </a:pPr>
            <a:r>
              <a:rPr lang="en-US" altLang="en-US" sz="2200" dirty="0"/>
              <a:t>The case-crossover cannot distinguish between a deferred case and an avoided case</a:t>
            </a:r>
          </a:p>
          <a:p>
            <a:pPr lvl="1" eaLnBrk="1" hangingPunct="1">
              <a:spcBef>
                <a:spcPct val="0"/>
              </a:spcBef>
            </a:pPr>
            <a:endParaRPr lang="en-US" altLang="en-US" sz="2200" dirty="0"/>
          </a:p>
          <a:p>
            <a:pPr lvl="1" eaLnBrk="1" hangingPunct="1">
              <a:spcBef>
                <a:spcPct val="0"/>
              </a:spcBef>
            </a:pPr>
            <a:r>
              <a:rPr lang="en-US" altLang="en-US" sz="2200" dirty="0"/>
              <a:t>Neither can other epidemiologic study designs</a:t>
            </a:r>
          </a:p>
          <a:p>
            <a:pPr lvl="1" eaLnBrk="1" hangingPunct="1">
              <a:spcBef>
                <a:spcPct val="0"/>
              </a:spcBef>
            </a:pPr>
            <a:endParaRPr lang="en-US" altLang="en-US" sz="2200" dirty="0"/>
          </a:p>
          <a:p>
            <a:pPr lvl="1" eaLnBrk="1" hangingPunct="1">
              <a:spcBef>
                <a:spcPct val="0"/>
              </a:spcBef>
            </a:pPr>
            <a:r>
              <a:rPr lang="en-US" altLang="en-US" sz="2200" dirty="0"/>
              <a:t>BUT… in a cohort study with e.g. 2-year follow-up, a two-year deferral of an MI is of public health interest, whereas in a case-crossover design a 1-hour delay in MI arguably is not</a:t>
            </a:r>
          </a:p>
        </p:txBody>
      </p:sp>
      <p:sp>
        <p:nvSpPr>
          <p:cNvPr id="180228" name="Slide Number Placeholder 3">
            <a:extLst>
              <a:ext uri="{FF2B5EF4-FFF2-40B4-BE49-F238E27FC236}">
                <a16:creationId xmlns:a16="http://schemas.microsoft.com/office/drawing/2014/main" id="{8B0A7882-9CED-5C41-9AEB-3225719B06D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542647D-6446-4C46-B36A-A992F65AF050}" type="slidenum">
              <a:rPr lang="en-US" altLang="en-US" sz="1400" b="0">
                <a:latin typeface="Arial" panose="020B0604020202020204" pitchFamily="34" charset="0"/>
                <a:ea typeface="MS PGothic" panose="020B0600070205080204" pitchFamily="34" charset="-128"/>
              </a:rPr>
              <a:pPr>
                <a:spcBef>
                  <a:spcPct val="0"/>
                </a:spcBef>
                <a:buFontTx/>
                <a:buNone/>
              </a:pPr>
              <a:t>56</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8490850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BA1F4659-F8F4-7B46-AD66-C7E8C2BBE14E}"/>
              </a:ext>
            </a:extLst>
          </p:cNvPr>
          <p:cNvSpPr>
            <a:spLocks noGrp="1" noChangeArrowheads="1"/>
          </p:cNvSpPr>
          <p:nvPr>
            <p:ph type="title"/>
          </p:nvPr>
        </p:nvSpPr>
        <p:spPr>
          <a:xfrm>
            <a:off x="1600200" y="990600"/>
            <a:ext cx="8915400" cy="838200"/>
          </a:xfrm>
        </p:spPr>
        <p:txBody>
          <a:bodyPr/>
          <a:lstStyle/>
          <a:p>
            <a:pPr eaLnBrk="1" hangingPunct="1"/>
            <a:r>
              <a:rPr lang="en-US" altLang="en-US"/>
              <a:t>Case-Crossover and Public Health</a:t>
            </a:r>
          </a:p>
        </p:txBody>
      </p:sp>
      <p:sp>
        <p:nvSpPr>
          <p:cNvPr id="182275" name="Rectangle 3">
            <a:extLst>
              <a:ext uri="{FF2B5EF4-FFF2-40B4-BE49-F238E27FC236}">
                <a16:creationId xmlns:a16="http://schemas.microsoft.com/office/drawing/2014/main" id="{093D7017-FF23-7E47-9DC3-D0244698B080}"/>
              </a:ext>
            </a:extLst>
          </p:cNvPr>
          <p:cNvSpPr>
            <a:spLocks noGrp="1" noChangeArrowheads="1"/>
          </p:cNvSpPr>
          <p:nvPr>
            <p:ph type="body" idx="1"/>
          </p:nvPr>
        </p:nvSpPr>
        <p:spPr>
          <a:xfrm>
            <a:off x="1125415" y="2057400"/>
            <a:ext cx="9542585" cy="4114800"/>
          </a:xfrm>
        </p:spPr>
        <p:txBody>
          <a:bodyPr/>
          <a:lstStyle/>
          <a:p>
            <a:pPr eaLnBrk="1" hangingPunct="1">
              <a:spcBef>
                <a:spcPct val="0"/>
              </a:spcBef>
              <a:buFontTx/>
              <a:buNone/>
            </a:pPr>
            <a:r>
              <a:rPr lang="en-US" altLang="en-US" sz="2400" dirty="0"/>
              <a:t>Cell phone use and car accidents</a:t>
            </a:r>
          </a:p>
          <a:p>
            <a:pPr eaLnBrk="1" hangingPunct="1">
              <a:spcBef>
                <a:spcPct val="0"/>
              </a:spcBef>
              <a:buFontTx/>
              <a:buNone/>
            </a:pPr>
            <a:endParaRPr lang="en-US" altLang="en-US" sz="2400" dirty="0">
              <a:solidFill>
                <a:srgbClr val="FFC000"/>
              </a:solidFill>
            </a:endParaRPr>
          </a:p>
          <a:p>
            <a:pPr eaLnBrk="1" hangingPunct="1">
              <a:spcBef>
                <a:spcPct val="0"/>
              </a:spcBef>
              <a:buFontTx/>
              <a:buNone/>
            </a:pPr>
            <a:r>
              <a:rPr lang="en-US" altLang="en-US" sz="2400" dirty="0">
                <a:solidFill>
                  <a:srgbClr val="FFC000"/>
                </a:solidFill>
              </a:rPr>
              <a:t>Requirements</a:t>
            </a:r>
            <a:r>
              <a:rPr lang="en-US" altLang="en-US" sz="2400" dirty="0"/>
              <a:t> for Public Health Implications:</a:t>
            </a:r>
          </a:p>
          <a:p>
            <a:pPr eaLnBrk="1" hangingPunct="1">
              <a:spcBef>
                <a:spcPct val="0"/>
              </a:spcBef>
              <a:buFontTx/>
              <a:buAutoNum type="arabicPeriod"/>
            </a:pPr>
            <a:r>
              <a:rPr lang="en-US" altLang="en-US" sz="2400" dirty="0"/>
              <a:t>Acute and long term effects not in opposite directions: probably no long term effect of cell-phone use, only acute</a:t>
            </a:r>
          </a:p>
          <a:p>
            <a:pPr eaLnBrk="1" hangingPunct="1">
              <a:spcBef>
                <a:spcPct val="0"/>
              </a:spcBef>
              <a:buFontTx/>
              <a:buAutoNum type="arabicPeriod"/>
            </a:pPr>
            <a:r>
              <a:rPr lang="en-US" altLang="en-US" sz="2400" dirty="0"/>
              <a:t>Rate ratio is moderately large; total time exposed per person may be small; but likely many persons using cell-phones</a:t>
            </a:r>
          </a:p>
          <a:p>
            <a:pPr eaLnBrk="1" hangingPunct="1">
              <a:spcBef>
                <a:spcPct val="0"/>
              </a:spcBef>
              <a:buFontTx/>
              <a:buAutoNum type="arabicPeriod"/>
            </a:pPr>
            <a:r>
              <a:rPr lang="en-US" altLang="en-US" sz="2400" dirty="0"/>
              <a:t>Probably no other triggers of collision immediately afterwards</a:t>
            </a:r>
          </a:p>
          <a:p>
            <a:pPr eaLnBrk="1" hangingPunct="1">
              <a:spcBef>
                <a:spcPct val="0"/>
              </a:spcBef>
              <a:buFontTx/>
              <a:buNone/>
            </a:pPr>
            <a:endParaRPr lang="en-US" altLang="en-US" sz="2400" dirty="0"/>
          </a:p>
          <a:p>
            <a:pPr eaLnBrk="1" hangingPunct="1">
              <a:spcBef>
                <a:spcPct val="0"/>
              </a:spcBef>
              <a:buFontTx/>
              <a:buNone/>
            </a:pPr>
            <a:r>
              <a:rPr lang="en-US" altLang="en-US" sz="2400" dirty="0"/>
              <a:t>Impact: Laws on Cell-Phone Use in Cars</a:t>
            </a:r>
          </a:p>
        </p:txBody>
      </p:sp>
      <p:sp>
        <p:nvSpPr>
          <p:cNvPr id="182276" name="Slide Number Placeholder 3">
            <a:extLst>
              <a:ext uri="{FF2B5EF4-FFF2-40B4-BE49-F238E27FC236}">
                <a16:creationId xmlns:a16="http://schemas.microsoft.com/office/drawing/2014/main" id="{B8D01DA0-D74B-D84E-A5CE-273E438E859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2BAE297-7895-8D45-9477-71DC028E5AAA}" type="slidenum">
              <a:rPr lang="en-US" altLang="en-US" sz="1400" b="0">
                <a:latin typeface="Arial" panose="020B0604020202020204" pitchFamily="34" charset="0"/>
                <a:ea typeface="MS PGothic" panose="020B0600070205080204" pitchFamily="34" charset="-128"/>
              </a:rPr>
              <a:pPr>
                <a:spcBef>
                  <a:spcPct val="0"/>
                </a:spcBef>
                <a:buFontTx/>
                <a:buNone/>
              </a:pPr>
              <a:t>57</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7909023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a:extLst>
              <a:ext uri="{FF2B5EF4-FFF2-40B4-BE49-F238E27FC236}">
                <a16:creationId xmlns:a16="http://schemas.microsoft.com/office/drawing/2014/main" id="{BA785E31-6826-7048-B1A2-38E4ABEE494C}"/>
              </a:ext>
            </a:extLst>
          </p:cNvPr>
          <p:cNvSpPr>
            <a:spLocks noGrp="1" noChangeArrowheads="1"/>
          </p:cNvSpPr>
          <p:nvPr>
            <p:ph type="title"/>
          </p:nvPr>
        </p:nvSpPr>
        <p:spPr/>
        <p:txBody>
          <a:bodyPr/>
          <a:lstStyle/>
          <a:p>
            <a:pPr eaLnBrk="1" hangingPunct="1"/>
            <a:r>
              <a:rPr lang="en-US" altLang="en-US" sz="4000"/>
              <a:t>Conclusions</a:t>
            </a:r>
          </a:p>
        </p:txBody>
      </p:sp>
      <p:sp>
        <p:nvSpPr>
          <p:cNvPr id="106498" name="Text Box 3">
            <a:extLst>
              <a:ext uri="{FF2B5EF4-FFF2-40B4-BE49-F238E27FC236}">
                <a16:creationId xmlns:a16="http://schemas.microsoft.com/office/drawing/2014/main" id="{EDCC0F04-2199-455C-9AE0-9ADBE720E5E0}"/>
              </a:ext>
            </a:extLst>
          </p:cNvPr>
          <p:cNvSpPr txBox="1">
            <a:spLocks noChangeArrowheads="1"/>
          </p:cNvSpPr>
          <p:nvPr/>
        </p:nvSpPr>
        <p:spPr bwMode="auto">
          <a:xfrm>
            <a:off x="838200" y="1600200"/>
            <a:ext cx="103632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(i) confounding, (ii) no control selection (iii) efficiency</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case-crossover design answer questions that are interesting etiologically but only sometimes of public health significance</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The assumptions of the design can be relaxed using bidirectional sampling and case-time-control designs</a:t>
            </a:r>
          </a:p>
          <a:p>
            <a:pPr marL="457200" indent="-457200" eaLnBrk="1" hangingPunct="1">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Similar ideas using only data on cases are useful in case-series studies, case-specular studies, and case-only studies of interaction</a:t>
            </a:r>
          </a:p>
        </p:txBody>
      </p:sp>
      <p:sp>
        <p:nvSpPr>
          <p:cNvPr id="244740" name="Slide Number Placeholder 1">
            <a:extLst>
              <a:ext uri="{FF2B5EF4-FFF2-40B4-BE49-F238E27FC236}">
                <a16:creationId xmlns:a16="http://schemas.microsoft.com/office/drawing/2014/main" id="{0CFE8358-FD79-DC4D-A170-06A3B9E9D8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8BCAE66-365F-7342-9CF4-14D11F42604C}" type="slidenum">
              <a:rPr lang="en-US" altLang="en-US" sz="1400" b="0">
                <a:latin typeface="Times New Roman" panose="02020603050405020304" pitchFamily="18" charset="0"/>
              </a:rPr>
              <a:pPr>
                <a:spcBef>
                  <a:spcPct val="0"/>
                </a:spcBef>
                <a:buFontTx/>
                <a:buNone/>
              </a:pPr>
              <a:t>58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573663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Number Placeholder 5">
            <a:extLst>
              <a:ext uri="{FF2B5EF4-FFF2-40B4-BE49-F238E27FC236}">
                <a16:creationId xmlns:a16="http://schemas.microsoft.com/office/drawing/2014/main" id="{2DEDA31C-5A88-8346-8287-42FD0BF004D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65B8111-0E34-AB42-9283-C73E1CCEBD4F}" type="slidenum">
              <a:rPr lang="en-US" altLang="en-US" sz="1400" b="0">
                <a:latin typeface="Times New Roman" panose="02020603050405020304" pitchFamily="18" charset="0"/>
              </a:rPr>
              <a:pPr>
                <a:spcBef>
                  <a:spcPct val="0"/>
                </a:spcBef>
                <a:buFontTx/>
                <a:buNone/>
              </a:pPr>
              <a:t>59</a:t>
            </a:fld>
            <a:endParaRPr lang="en-US" altLang="en-US" sz="1400" b="0">
              <a:latin typeface="Times New Roman" panose="02020603050405020304" pitchFamily="18" charset="0"/>
            </a:endParaRPr>
          </a:p>
        </p:txBody>
      </p:sp>
      <p:sp>
        <p:nvSpPr>
          <p:cNvPr id="246787" name="Rectangle 3">
            <a:extLst>
              <a:ext uri="{FF2B5EF4-FFF2-40B4-BE49-F238E27FC236}">
                <a16:creationId xmlns:a16="http://schemas.microsoft.com/office/drawing/2014/main" id="{5F291068-70D5-984B-B2C4-163C1BBA0C07}"/>
              </a:ext>
            </a:extLst>
          </p:cNvPr>
          <p:cNvSpPr>
            <a:spLocks noGrp="1" noChangeArrowheads="1"/>
          </p:cNvSpPr>
          <p:nvPr>
            <p:ph type="body" idx="1"/>
          </p:nvPr>
        </p:nvSpPr>
        <p:spPr>
          <a:xfrm>
            <a:off x="2209800" y="457200"/>
            <a:ext cx="8001000" cy="5791200"/>
          </a:xfrm>
          <a:solidFill>
            <a:schemeClr val="bg1"/>
          </a:solidFill>
        </p:spPr>
        <p:txBody>
          <a:bodyPr>
            <a:normAutofit fontScale="92500"/>
          </a:bodyPr>
          <a:lstStyle/>
          <a:p>
            <a:pPr marL="400050" indent="-400050">
              <a:lnSpc>
                <a:spcPct val="80000"/>
              </a:lnSpc>
              <a:buNone/>
            </a:pPr>
            <a:r>
              <a:rPr lang="en-US" altLang="en-US" sz="1200"/>
              <a:t>REFERENCES</a:t>
            </a:r>
          </a:p>
          <a:p>
            <a:pPr marL="400050" indent="-400050">
              <a:lnSpc>
                <a:spcPct val="80000"/>
              </a:lnSpc>
              <a:buNone/>
            </a:pPr>
            <a:endParaRPr lang="en-US" altLang="en-US" sz="1200"/>
          </a:p>
          <a:p>
            <a:pPr marL="400050" indent="-400050">
              <a:lnSpc>
                <a:spcPct val="80000"/>
              </a:lnSpc>
              <a:buFontTx/>
              <a:buAutoNum type="arabicPeriod"/>
            </a:pPr>
            <a:r>
              <a:rPr lang="en-US" altLang="en-US" sz="1200"/>
              <a:t>Maclure M. The Case-Crossover Design: A Method for Studying Transient Effects on the Risk of Acute Events. American Journal of Epidemiology 1991; 133:144-153.</a:t>
            </a:r>
            <a:endParaRPr lang="fr-FR" altLang="en-US" sz="1200"/>
          </a:p>
          <a:p>
            <a:pPr marL="400050" indent="-400050">
              <a:lnSpc>
                <a:spcPct val="80000"/>
              </a:lnSpc>
              <a:buFontTx/>
              <a:buAutoNum type="arabicPeriod"/>
            </a:pPr>
            <a:r>
              <a:rPr lang="fr-FR" altLang="en-US" sz="1200"/>
              <a:t>Mittleman MA, Maclure M, Robins JM. </a:t>
            </a:r>
            <a:r>
              <a:rPr lang="en-US" altLang="en-US" sz="1200"/>
              <a:t>Control sampling strategies for case-crossover studies: An assessment of relative efficiency. American Journal of Epidemiology 1995; 142:91-98.</a:t>
            </a:r>
          </a:p>
          <a:p>
            <a:pPr marL="400050" indent="-400050">
              <a:lnSpc>
                <a:spcPct val="80000"/>
              </a:lnSpc>
              <a:buFontTx/>
              <a:buAutoNum type="arabicPeriod"/>
            </a:pPr>
            <a:r>
              <a:rPr lang="en-US" altLang="en-US" sz="1200"/>
              <a:t>Maclure M, Mittleman MA. Should we use a case-crossover design? Annual Reviews in Public Health 2000; 21:193-221.</a:t>
            </a:r>
          </a:p>
          <a:p>
            <a:pPr marL="400050" indent="-400050">
              <a:lnSpc>
                <a:spcPct val="80000"/>
              </a:lnSpc>
              <a:buFontTx/>
              <a:buAutoNum type="arabicPeriod"/>
            </a:pPr>
            <a:r>
              <a:rPr lang="en-US" altLang="en-US" sz="1200"/>
              <a:t>Suissa S. The Case-Time-Control Design. Epidemiology 1995; 6:248-253.</a:t>
            </a:r>
          </a:p>
          <a:p>
            <a:pPr marL="400050" indent="-400050">
              <a:lnSpc>
                <a:spcPct val="80000"/>
              </a:lnSpc>
              <a:buFontTx/>
              <a:buAutoNum type="arabicPeriod"/>
            </a:pPr>
            <a:r>
              <a:rPr lang="en-US" altLang="en-US" sz="1200"/>
              <a:t>Greenland S. Confounding and exposure trends in case-crossover and case-time-control designs. Epidemiology 1996; 7:231-239.</a:t>
            </a:r>
          </a:p>
          <a:p>
            <a:pPr marL="400050" indent="-400050">
              <a:lnSpc>
                <a:spcPct val="80000"/>
              </a:lnSpc>
              <a:buFontTx/>
              <a:buAutoNum type="arabicPeriod"/>
            </a:pPr>
            <a:r>
              <a:rPr lang="en-US" altLang="en-US" sz="1200"/>
              <a:t>Greenland S. The effect of misclassification in matched-pair case-control studies. American Journal of Epidemiology 1982; 116:402-406.</a:t>
            </a:r>
          </a:p>
          <a:p>
            <a:pPr marL="400050" indent="-400050">
              <a:lnSpc>
                <a:spcPct val="80000"/>
              </a:lnSpc>
              <a:buFontTx/>
              <a:buAutoNum type="arabicPeriod"/>
            </a:pPr>
            <a:r>
              <a:rPr lang="en-US" altLang="en-US" sz="1200"/>
              <a:t>Greenland S. A unified approach to the analyisis of case-distribution (case-only) studies. Statistics in Medicine 1999; 18:1-15.</a:t>
            </a:r>
          </a:p>
          <a:p>
            <a:pPr marL="400050" indent="-400050">
              <a:lnSpc>
                <a:spcPct val="80000"/>
              </a:lnSpc>
              <a:buFontTx/>
              <a:buAutoNum type="arabicPeriod"/>
            </a:pPr>
            <a:r>
              <a:rPr lang="en-US" altLang="en-US" sz="1200"/>
              <a:t>Navidi W. Bidirectional case-crossover designs for exposures with time trends. Biometrics 1998; 54:596-605.</a:t>
            </a:r>
          </a:p>
          <a:p>
            <a:pPr marL="400050" indent="-400050">
              <a:lnSpc>
                <a:spcPct val="80000"/>
              </a:lnSpc>
              <a:buFontTx/>
              <a:buAutoNum type="arabicPeriod"/>
            </a:pPr>
            <a:r>
              <a:rPr lang="en-US" altLang="en-US" sz="1200"/>
              <a:t>Marshall RJ, Jackson RT. Analysis of case-crossover designs. Statistics in Medicine 1993; 12:2333-2341.</a:t>
            </a:r>
          </a:p>
          <a:p>
            <a:pPr marL="400050" indent="-400050">
              <a:lnSpc>
                <a:spcPct val="80000"/>
              </a:lnSpc>
              <a:buFontTx/>
              <a:buAutoNum type="arabicPeriod"/>
            </a:pPr>
            <a:r>
              <a:rPr lang="en-US" altLang="en-US" sz="1200"/>
              <a:t>Khoury M, Flanders WD. Nontraditional epidemiologic approaches in the analysis of gene-environment interaction: Case-control studies with no controls! American Journal of Epidemiology 1996; 144:207-213.</a:t>
            </a:r>
          </a:p>
          <a:p>
            <a:pPr marL="400050" indent="-400050">
              <a:lnSpc>
                <a:spcPct val="80000"/>
              </a:lnSpc>
              <a:buFontTx/>
              <a:buAutoNum type="arabicPeriod"/>
            </a:pPr>
            <a:r>
              <a:rPr lang="en-US" altLang="en-US" sz="1200"/>
              <a:t>Albert PS, Ratnasinghe D, Tangrea J, Wacholder S. Limitations of the case-only design for identifying gene-environment interactions. American Journal of Epidemiology 2001; 154:687-693.</a:t>
            </a:r>
          </a:p>
          <a:p>
            <a:pPr marL="400050" indent="-400050">
              <a:lnSpc>
                <a:spcPct val="80000"/>
              </a:lnSpc>
              <a:buFontTx/>
              <a:buAutoNum type="arabicPeriod"/>
            </a:pPr>
            <a:r>
              <a:rPr lang="en-US" altLang="en-US" sz="1200"/>
              <a:t>Farrington CP. Relative incidence estimation from case series for vaccine safety evaluation. Biometrics 1995; 51:228-235.</a:t>
            </a:r>
          </a:p>
          <a:p>
            <a:pPr marL="400050" indent="-400050">
              <a:lnSpc>
                <a:spcPct val="80000"/>
              </a:lnSpc>
              <a:buFontTx/>
              <a:buAutoNum type="arabicPeriod"/>
            </a:pPr>
            <a:r>
              <a:rPr lang="en-US" altLang="en-US" sz="1200"/>
              <a:t>Hernández-Díaz S, Hernán M, Meyer K, Werler MM, Mitchell AA. Case-crossover and case-time-control designs in birth defects epidemiology. American Journal of Epidemiology 2003; 158:385-391.</a:t>
            </a:r>
          </a:p>
          <a:p>
            <a:pPr marL="400050" indent="-400050">
              <a:lnSpc>
                <a:spcPct val="80000"/>
              </a:lnSpc>
              <a:buFontTx/>
              <a:buAutoNum type="arabicPeriod"/>
            </a:pPr>
            <a:r>
              <a:rPr lang="en-US" altLang="en-US" sz="1200"/>
              <a:t>Farrington CP. Control without separate controls: evaluation of vaccine safety using case-only methods Vaccine. 2004;22:2064-70.</a:t>
            </a:r>
          </a:p>
          <a:p>
            <a:pPr marL="400050" indent="-400050">
              <a:lnSpc>
                <a:spcPct val="80000"/>
              </a:lnSpc>
              <a:buFontTx/>
              <a:buAutoNum type="arabicPeriod"/>
            </a:pPr>
            <a:r>
              <a:rPr lang="en-US" altLang="en-US" sz="1200"/>
              <a:t>Bateson TF, Schwartz J Control for seasonal variation and time trend in case-crossover studies of acute effects of environmental exposures. Epidemiology. 1999;10:539-44.</a:t>
            </a:r>
          </a:p>
          <a:p>
            <a:pPr marL="400050" indent="-400050">
              <a:lnSpc>
                <a:spcPct val="80000"/>
              </a:lnSpc>
              <a:buFontTx/>
              <a:buAutoNum type="arabicPeriod"/>
            </a:pPr>
            <a:r>
              <a:rPr lang="en-US" altLang="en-US" sz="1200"/>
              <a:t>Wang PS, Schneeweiss S, Glynn RJ, Mogun H, Avorn J. Use of the case-crossover design to study prolonged drug exposures and insidious outcomes. Ann Epidemiol. 2004;14:296-303.</a:t>
            </a:r>
          </a:p>
        </p:txBody>
      </p:sp>
    </p:spTree>
    <p:extLst>
      <p:ext uri="{BB962C8B-B14F-4D97-AF65-F5344CB8AC3E}">
        <p14:creationId xmlns:p14="http://schemas.microsoft.com/office/powerpoint/2010/main" val="1695044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 Matching: Cost Efficiency</a:t>
            </a:r>
          </a:p>
        </p:txBody>
      </p:sp>
      <p:sp>
        <p:nvSpPr>
          <p:cNvPr id="3" name="Content Placeholder 2"/>
          <p:cNvSpPr>
            <a:spLocks noGrp="1"/>
          </p:cNvSpPr>
          <p:nvPr>
            <p:ph idx="1"/>
          </p:nvPr>
        </p:nvSpPr>
        <p:spPr>
          <a:xfrm>
            <a:off x="838200" y="1825625"/>
            <a:ext cx="10755702" cy="4351338"/>
          </a:xfrm>
        </p:spPr>
        <p:txBody>
          <a:bodyPr>
            <a:noAutofit/>
          </a:bodyPr>
          <a:lstStyle/>
          <a:p>
            <a:r>
              <a:rPr lang="en-US" sz="3200" dirty="0"/>
              <a:t>Some methods for control selection automatically involve matching (e.g., neighborhood, sibling, friends)</a:t>
            </a:r>
          </a:p>
          <a:p>
            <a:r>
              <a:rPr lang="en-US" sz="3200" dirty="0"/>
              <a:t>Such controls can introduce bias </a:t>
            </a:r>
            <a:r>
              <a:rPr lang="en-US" sz="3200" dirty="0">
                <a:sym typeface="Wingdings"/>
              </a:rPr>
              <a:t> controls’ </a:t>
            </a:r>
            <a:r>
              <a:rPr lang="en-US" sz="3200" dirty="0"/>
              <a:t>exposure may not representative of exposure distribution in study base</a:t>
            </a:r>
          </a:p>
          <a:p>
            <a:r>
              <a:rPr lang="en-US" sz="3200" dirty="0"/>
              <a:t>Even if the bias is negligible, may decrease statistical efficiency if the matching factor (friendship) is associated with exposure</a:t>
            </a:r>
          </a:p>
          <a:p>
            <a:r>
              <a:rPr lang="en-US" sz="3200" dirty="0"/>
              <a:t>Decision to use convenient controls should weigh any cost savings against statistical efficiency loss and potential bias</a:t>
            </a:r>
          </a:p>
        </p:txBody>
      </p:sp>
    </p:spTree>
    <p:extLst>
      <p:ext uri="{BB962C8B-B14F-4D97-AF65-F5344CB8AC3E}">
        <p14:creationId xmlns:p14="http://schemas.microsoft.com/office/powerpoint/2010/main" val="40411952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E7689A94-2652-1246-A40A-91A02565E89D}"/>
              </a:ext>
            </a:extLst>
          </p:cNvPr>
          <p:cNvSpPr>
            <a:spLocks noGrp="1" noChangeArrowheads="1"/>
          </p:cNvSpPr>
          <p:nvPr>
            <p:ph type="title"/>
          </p:nvPr>
        </p:nvSpPr>
        <p:spPr/>
        <p:txBody>
          <a:bodyPr/>
          <a:lstStyle/>
          <a:p>
            <a:pPr eaLnBrk="1" hangingPunct="1"/>
            <a:r>
              <a:rPr lang="en-US" altLang="en-US"/>
              <a:t>Review of Mantel Haenszel</a:t>
            </a:r>
          </a:p>
        </p:txBody>
      </p:sp>
      <p:sp>
        <p:nvSpPr>
          <p:cNvPr id="73731" name="Rectangle 3">
            <a:extLst>
              <a:ext uri="{FF2B5EF4-FFF2-40B4-BE49-F238E27FC236}">
                <a16:creationId xmlns:a16="http://schemas.microsoft.com/office/drawing/2014/main" id="{52FC2A9B-1A91-014B-81A1-1B2DBB58BE4F}"/>
              </a:ext>
            </a:extLst>
          </p:cNvPr>
          <p:cNvSpPr>
            <a:spLocks noGrp="1" noChangeArrowheads="1"/>
          </p:cNvSpPr>
          <p:nvPr>
            <p:ph type="body" idx="1"/>
          </p:nvPr>
        </p:nvSpPr>
        <p:spPr>
          <a:xfrm>
            <a:off x="2514600" y="1981200"/>
            <a:ext cx="8153400" cy="4800600"/>
          </a:xfrm>
        </p:spPr>
        <p:txBody>
          <a:bodyPr/>
          <a:lstStyle/>
          <a:p>
            <a:pPr eaLnBrk="1" hangingPunct="1">
              <a:lnSpc>
                <a:spcPct val="90000"/>
              </a:lnSpc>
              <a:spcBef>
                <a:spcPct val="0"/>
              </a:spcBef>
              <a:buFontTx/>
              <a:buNone/>
            </a:pPr>
            <a:r>
              <a:rPr lang="en-US" altLang="en-US" sz="2200"/>
              <a:t>Consider data from a cohort or case-noncase study:</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estimator for the odds ratio is:   AD/BC</a:t>
            </a:r>
          </a:p>
        </p:txBody>
      </p:sp>
      <p:sp>
        <p:nvSpPr>
          <p:cNvPr id="73732" name="Slide Number Placeholder 3">
            <a:extLst>
              <a:ext uri="{FF2B5EF4-FFF2-40B4-BE49-F238E27FC236}">
                <a16:creationId xmlns:a16="http://schemas.microsoft.com/office/drawing/2014/main" id="{2A569F3A-112F-9F49-B1FA-55786B90547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4D95AEE-0FC5-244E-9DE4-14E9040F21C3}" type="slidenum">
              <a:rPr lang="en-US" altLang="en-US" sz="1400" b="0">
                <a:latin typeface="Arial" panose="020B0604020202020204" pitchFamily="34" charset="0"/>
                <a:ea typeface="MS PGothic" panose="020B0600070205080204" pitchFamily="34" charset="-128"/>
              </a:rPr>
              <a:pPr>
                <a:spcBef>
                  <a:spcPct val="0"/>
                </a:spcBef>
                <a:buFontTx/>
                <a:buNone/>
              </a:pPr>
              <a:t>60</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4DD43047-8CF3-4100-9B1D-A605A99EB3D0}"/>
              </a:ext>
            </a:extLst>
          </p:cNvPr>
          <p:cNvGraphicFramePr>
            <a:graphicFrameLocks noGrp="1"/>
          </p:cNvGraphicFramePr>
          <p:nvPr/>
        </p:nvGraphicFramePr>
        <p:xfrm>
          <a:off x="2514600" y="27844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(T-M)</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761643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65E37401-2CD7-F141-B311-A9F99E1933FF}"/>
              </a:ext>
            </a:extLst>
          </p:cNvPr>
          <p:cNvSpPr>
            <a:spLocks noGrp="1" noChangeArrowheads="1"/>
          </p:cNvSpPr>
          <p:nvPr>
            <p:ph type="title"/>
          </p:nvPr>
        </p:nvSpPr>
        <p:spPr/>
        <p:txBody>
          <a:bodyPr/>
          <a:lstStyle/>
          <a:p>
            <a:pPr eaLnBrk="1" hangingPunct="1"/>
            <a:r>
              <a:rPr lang="en-US" altLang="en-US"/>
              <a:t>Review of Mantel Haenszel</a:t>
            </a:r>
          </a:p>
        </p:txBody>
      </p:sp>
      <p:sp>
        <p:nvSpPr>
          <p:cNvPr id="74755" name="Rectangle 3">
            <a:extLst>
              <a:ext uri="{FF2B5EF4-FFF2-40B4-BE49-F238E27FC236}">
                <a16:creationId xmlns:a16="http://schemas.microsoft.com/office/drawing/2014/main" id="{19E02FE6-F514-A549-9DF2-BB1212063F34}"/>
              </a:ext>
            </a:extLst>
          </p:cNvPr>
          <p:cNvSpPr>
            <a:spLocks noGrp="1" noChangeArrowheads="1"/>
          </p:cNvSpPr>
          <p:nvPr>
            <p:ph type="body" idx="1"/>
          </p:nvPr>
        </p:nvSpPr>
        <p:spPr>
          <a:xfrm>
            <a:off x="1981200" y="1981200"/>
            <a:ext cx="8686800" cy="5105400"/>
          </a:xfrm>
        </p:spPr>
        <p:txBody>
          <a:bodyPr/>
          <a:lstStyle/>
          <a:p>
            <a:pPr eaLnBrk="1" hangingPunct="1">
              <a:lnSpc>
                <a:spcPct val="90000"/>
              </a:lnSpc>
              <a:spcBef>
                <a:spcPct val="0"/>
              </a:spcBef>
              <a:buFontTx/>
              <a:buNone/>
            </a:pPr>
            <a:r>
              <a:rPr lang="en-US" altLang="en-US" sz="2200"/>
              <a:t>Suppose now we had data across several different strata (e.g. strata of covariates or strata matched on some factor)</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The odds ratio for strata i is:   A</a:t>
            </a:r>
            <a:r>
              <a:rPr lang="en-US" altLang="en-US" sz="2400" baseline="-25000" noProof="1">
                <a:latin typeface="Sylfaen" pitchFamily="18" charset="0"/>
              </a:rPr>
              <a:t>i</a:t>
            </a:r>
            <a:r>
              <a:rPr lang="en-US" altLang="en-US" sz="2200"/>
              <a:t>D</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C</a:t>
            </a:r>
            <a:r>
              <a:rPr lang="en-US" altLang="en-US" sz="2400" baseline="-25000" noProof="1">
                <a:latin typeface="Sylfaen" pitchFamily="18" charset="0"/>
              </a:rPr>
              <a:t>i</a:t>
            </a:r>
            <a:endParaRPr lang="en-US" altLang="en-US" sz="2200"/>
          </a:p>
        </p:txBody>
      </p:sp>
      <p:sp>
        <p:nvSpPr>
          <p:cNvPr id="74756" name="Slide Number Placeholder 3">
            <a:extLst>
              <a:ext uri="{FF2B5EF4-FFF2-40B4-BE49-F238E27FC236}">
                <a16:creationId xmlns:a16="http://schemas.microsoft.com/office/drawing/2014/main" id="{DE6715CB-FE07-6943-AA2D-2AEF6C8DD2E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2F615EB-8F90-A149-ADFC-85E593E0657D}" type="slidenum">
              <a:rPr lang="en-US" altLang="en-US" sz="1400" b="0">
                <a:latin typeface="Arial" panose="020B0604020202020204" pitchFamily="34" charset="0"/>
                <a:ea typeface="MS PGothic" panose="020B0600070205080204" pitchFamily="34" charset="-128"/>
              </a:rPr>
              <a:pPr>
                <a:spcBef>
                  <a:spcPct val="0"/>
                </a:spcBef>
                <a:buFontTx/>
                <a:buNone/>
              </a:pPr>
              <a:t>61</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28DFC7B8-DA09-4C5B-9369-3AA12B6B3E84}"/>
              </a:ext>
            </a:extLst>
          </p:cNvPr>
          <p:cNvGraphicFramePr>
            <a:graphicFrameLocks noGrp="1"/>
          </p:cNvGraphicFramePr>
          <p:nvPr/>
        </p:nvGraphicFramePr>
        <p:xfrm>
          <a:off x="2514600" y="2860676"/>
          <a:ext cx="7391400" cy="2778125"/>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7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8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No Outcome</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-M</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t>
                      </a: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2704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BA29632-73B0-C242-9D0B-A99FDA768760}"/>
              </a:ext>
            </a:extLst>
          </p:cNvPr>
          <p:cNvSpPr>
            <a:spLocks noGrp="1" noChangeArrowheads="1"/>
          </p:cNvSpPr>
          <p:nvPr>
            <p:ph type="title"/>
          </p:nvPr>
        </p:nvSpPr>
        <p:spPr/>
        <p:txBody>
          <a:bodyPr/>
          <a:lstStyle/>
          <a:p>
            <a:pPr eaLnBrk="1" hangingPunct="1"/>
            <a:r>
              <a:rPr lang="en-US" altLang="en-US"/>
              <a:t>Review of Mantel Haenszel</a:t>
            </a:r>
          </a:p>
        </p:txBody>
      </p:sp>
      <p:sp>
        <p:nvSpPr>
          <p:cNvPr id="20482" name="Rectangle 3">
            <a:extLst>
              <a:ext uri="{FF2B5EF4-FFF2-40B4-BE49-F238E27FC236}">
                <a16:creationId xmlns:a16="http://schemas.microsoft.com/office/drawing/2014/main" id="{34AA32E1-6E29-42BA-9738-5F1E863FEFCA}"/>
              </a:ext>
            </a:extLst>
          </p:cNvPr>
          <p:cNvSpPr>
            <a:spLocks noGrp="1" noChangeArrowheads="1"/>
          </p:cNvSpPr>
          <p:nvPr>
            <p:ph type="body" idx="1"/>
          </p:nvPr>
        </p:nvSpPr>
        <p:spPr>
          <a:xfrm>
            <a:off x="2057400" y="2133600"/>
            <a:ext cx="8229600" cy="4724400"/>
          </a:xfrm>
        </p:spPr>
        <p:txBody>
          <a:bodyPr/>
          <a:lstStyle/>
          <a:p>
            <a:pPr indent="3175">
              <a:lnSpc>
                <a:spcPct val="80000"/>
              </a:lnSpc>
              <a:spcBef>
                <a:spcPct val="0"/>
              </a:spcBef>
              <a:buNone/>
              <a:defRPr/>
            </a:pPr>
            <a:r>
              <a:rPr lang="en-US" altLang="en-US" sz="2400" dirty="0"/>
              <a:t>The odds ratio for strata i is: </a:t>
            </a:r>
            <a:r>
              <a:rPr lang="en-US" altLang="en-US" sz="2400" dirty="0" err="1"/>
              <a:t>OR</a:t>
            </a:r>
            <a:r>
              <a:rPr lang="en-US" altLang="en-US" sz="2400" baseline="-25000" dirty="0" err="1"/>
              <a:t>i</a:t>
            </a:r>
            <a:r>
              <a:rPr lang="en-US" altLang="en-US" sz="2400" dirty="0"/>
              <a:t> = A</a:t>
            </a:r>
            <a:r>
              <a:rPr lang="en-US" altLang="en-US" sz="2400" baseline="-25000" noProof="1"/>
              <a:t>i</a:t>
            </a:r>
            <a:r>
              <a:rPr lang="en-US" altLang="en-US" sz="2400" dirty="0"/>
              <a:t>D</a:t>
            </a:r>
            <a:r>
              <a:rPr lang="en-US" altLang="en-US" sz="2400" baseline="-25000" noProof="1"/>
              <a:t>i</a:t>
            </a:r>
            <a:r>
              <a:rPr lang="en-US" altLang="en-US" sz="2400" dirty="0"/>
              <a:t>/B</a:t>
            </a:r>
            <a:r>
              <a:rPr lang="en-US" altLang="en-US" sz="2400" baseline="-25000" noProof="1"/>
              <a:t>i</a:t>
            </a:r>
            <a:r>
              <a:rPr lang="en-US" altLang="en-US" sz="2400" dirty="0"/>
              <a:t>C</a:t>
            </a:r>
            <a:r>
              <a:rPr lang="en-US" altLang="en-US" sz="2400" baseline="-25000" noProof="1"/>
              <a:t>i</a:t>
            </a:r>
            <a:endParaRPr lang="en-US" altLang="en-US" sz="2400" dirty="0"/>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solidFill>
                  <a:srgbClr val="F8A818"/>
                </a:solidFill>
              </a:rPr>
              <a:t>Suppose the odds ratio, </a:t>
            </a:r>
            <a:r>
              <a:rPr lang="en-US" altLang="en-US" sz="2400" dirty="0">
                <a:solidFill>
                  <a:srgbClr val="F8A818"/>
                </a:solidFill>
                <a:latin typeface="Lucida Grande" charset="0"/>
              </a:rPr>
              <a:t>ϕ,</a:t>
            </a:r>
            <a:r>
              <a:rPr lang="en-US" altLang="en-US" sz="2400" dirty="0">
                <a:solidFill>
                  <a:srgbClr val="F8A818"/>
                </a:solidFill>
              </a:rPr>
              <a:t> is the same for each stratum</a:t>
            </a:r>
            <a:r>
              <a:rPr lang="en-US" altLang="en-US" sz="2400" dirty="0"/>
              <a:t>:</a:t>
            </a:r>
          </a:p>
          <a:p>
            <a:pPr indent="3175">
              <a:lnSpc>
                <a:spcPct val="80000"/>
              </a:lnSpc>
              <a:spcBef>
                <a:spcPct val="0"/>
              </a:spcBef>
              <a:buNone/>
              <a:defRPr/>
            </a:pPr>
            <a:endParaRPr lang="en-US" altLang="en-US" sz="2400" dirty="0"/>
          </a:p>
          <a:p>
            <a:pPr indent="3175">
              <a:lnSpc>
                <a:spcPct val="80000"/>
              </a:lnSpc>
              <a:spcBef>
                <a:spcPct val="0"/>
              </a:spcBef>
              <a:buNone/>
              <a:defRPr/>
            </a:pPr>
            <a:r>
              <a:rPr lang="en-US" altLang="en-US" sz="2400" dirty="0"/>
              <a:t>Then we could take a weighted average of the odds ratios in each stratum as an estimator of our overall odds ratio</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Weighted Odds Ratio: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 </a:t>
            </a:r>
            <a:r>
              <a:rPr lang="en-US" altLang="en-US" sz="2400" dirty="0" err="1"/>
              <a:t>OR</a:t>
            </a:r>
            <a:r>
              <a:rPr lang="en-US" altLang="en-US" sz="2400" baseline="-25000" dirty="0" err="1"/>
              <a:t>i</a:t>
            </a:r>
            <a:r>
              <a:rPr lang="en-US" altLang="en-US" sz="2400" dirty="0"/>
              <a:t>) / (</a:t>
            </a:r>
            <a:r>
              <a:rPr lang="en-US" altLang="en-US" sz="2400" dirty="0" err="1"/>
              <a:t>Σ</a:t>
            </a:r>
            <a:r>
              <a:rPr lang="en-US" altLang="en-US" sz="2400" baseline="-25000" dirty="0" err="1"/>
              <a:t>i</a:t>
            </a:r>
            <a:r>
              <a:rPr lang="en-US" altLang="en-US" sz="2400" baseline="-25000" dirty="0"/>
              <a:t>  </a:t>
            </a:r>
            <a:r>
              <a:rPr lang="en-US" altLang="en-US" sz="2400" dirty="0" err="1"/>
              <a:t>w</a:t>
            </a:r>
            <a:r>
              <a:rPr lang="en-US" altLang="en-US" sz="2400" baseline="-25000" dirty="0" err="1"/>
              <a:t>i</a:t>
            </a:r>
            <a:r>
              <a:rPr lang="en-US" altLang="en-US" sz="2400" dirty="0"/>
              <a:t>)</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For any set of weights </a:t>
            </a:r>
            <a:r>
              <a:rPr lang="en-US" altLang="en-US" sz="2400" dirty="0" err="1"/>
              <a:t>w</a:t>
            </a:r>
            <a:r>
              <a:rPr lang="en-US" altLang="en-US" sz="2400" baseline="-25000" dirty="0" err="1"/>
              <a:t>i</a:t>
            </a:r>
            <a:r>
              <a:rPr lang="en-US" altLang="en-US" sz="2400" dirty="0"/>
              <a:t> </a:t>
            </a:r>
          </a:p>
          <a:p>
            <a:pPr eaLnBrk="1" hangingPunct="1">
              <a:lnSpc>
                <a:spcPct val="80000"/>
              </a:lnSpc>
              <a:spcBef>
                <a:spcPct val="0"/>
              </a:spcBef>
              <a:buFontTx/>
              <a:buNone/>
              <a:defRPr/>
            </a:pPr>
            <a:endParaRPr lang="en-US" altLang="en-US" sz="2400" dirty="0"/>
          </a:p>
          <a:p>
            <a:pPr eaLnBrk="1" hangingPunct="1">
              <a:lnSpc>
                <a:spcPct val="80000"/>
              </a:lnSpc>
              <a:spcBef>
                <a:spcPct val="0"/>
              </a:spcBef>
              <a:buFontTx/>
              <a:buNone/>
              <a:defRPr/>
            </a:pPr>
            <a:r>
              <a:rPr lang="en-US" altLang="en-US" sz="2400" dirty="0"/>
              <a:t>Suppose we chose the weights to be  </a:t>
            </a:r>
            <a:r>
              <a:rPr lang="en-US" altLang="en-US" sz="2400" dirty="0" err="1"/>
              <a:t>w</a:t>
            </a:r>
            <a:r>
              <a:rPr lang="en-US" altLang="en-US" sz="2400" baseline="-25000" dirty="0" err="1"/>
              <a:t>i</a:t>
            </a:r>
            <a:r>
              <a:rPr lang="en-US" altLang="en-US" sz="2400" dirty="0"/>
              <a:t>  =  B</a:t>
            </a:r>
            <a:r>
              <a:rPr lang="en-US" altLang="en-US" sz="2400" baseline="-25000" noProof="1"/>
              <a:t>i</a:t>
            </a:r>
            <a:r>
              <a:rPr lang="en-US" altLang="en-US" sz="2400" dirty="0"/>
              <a:t>C</a:t>
            </a:r>
            <a:r>
              <a:rPr lang="en-US" altLang="en-US" sz="2400" baseline="-25000" noProof="1"/>
              <a:t>i </a:t>
            </a:r>
            <a:r>
              <a:rPr lang="en-US" altLang="en-US" sz="2400" dirty="0"/>
              <a:t>/ </a:t>
            </a:r>
            <a:r>
              <a:rPr lang="en-US" altLang="en-US" sz="2400" dirty="0" err="1"/>
              <a:t>T</a:t>
            </a:r>
            <a:r>
              <a:rPr lang="en-US" altLang="en-US" sz="2400" baseline="-25000" dirty="0" err="1"/>
              <a:t>i</a:t>
            </a:r>
            <a:r>
              <a:rPr lang="en-US" altLang="en-US" sz="2400" baseline="-25000" dirty="0"/>
              <a:t> </a:t>
            </a:r>
            <a:r>
              <a:rPr lang="en-US" altLang="en-US" sz="2400" dirty="0"/>
              <a:t> </a:t>
            </a:r>
          </a:p>
        </p:txBody>
      </p:sp>
      <p:sp>
        <p:nvSpPr>
          <p:cNvPr id="75780" name="Slide Number Placeholder 3">
            <a:extLst>
              <a:ext uri="{FF2B5EF4-FFF2-40B4-BE49-F238E27FC236}">
                <a16:creationId xmlns:a16="http://schemas.microsoft.com/office/drawing/2014/main" id="{CA74A6D3-9B91-CE4F-899F-E476A2C433D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0BC04D0-4DED-1C43-A16D-5D50B0D22704}" type="slidenum">
              <a:rPr lang="en-US" altLang="en-US" sz="1400" b="0">
                <a:latin typeface="Arial" panose="020B0604020202020204" pitchFamily="34" charset="0"/>
                <a:ea typeface="MS PGothic" panose="020B0600070205080204" pitchFamily="34" charset="-128"/>
              </a:rPr>
              <a:pPr>
                <a:spcBef>
                  <a:spcPct val="0"/>
                </a:spcBef>
                <a:buFontTx/>
                <a:buNone/>
              </a:pPr>
              <a:t>62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416866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11CDAD0-2ACD-5D4E-9496-882825F09C20}"/>
              </a:ext>
            </a:extLst>
          </p:cNvPr>
          <p:cNvSpPr>
            <a:spLocks noGrp="1" noChangeArrowheads="1"/>
          </p:cNvSpPr>
          <p:nvPr>
            <p:ph type="title"/>
          </p:nvPr>
        </p:nvSpPr>
        <p:spPr/>
        <p:txBody>
          <a:bodyPr/>
          <a:lstStyle/>
          <a:p>
            <a:pPr eaLnBrk="1" hangingPunct="1"/>
            <a:r>
              <a:rPr lang="en-US" altLang="en-US"/>
              <a:t>Review of Mantel Haenszel</a:t>
            </a:r>
          </a:p>
        </p:txBody>
      </p:sp>
      <p:sp>
        <p:nvSpPr>
          <p:cNvPr id="76803" name="Rectangle 3">
            <a:extLst>
              <a:ext uri="{FF2B5EF4-FFF2-40B4-BE49-F238E27FC236}">
                <a16:creationId xmlns:a16="http://schemas.microsoft.com/office/drawing/2014/main" id="{6587FA0F-E4E9-BD44-B8AB-89C7DF0E4B69}"/>
              </a:ext>
            </a:extLst>
          </p:cNvPr>
          <p:cNvSpPr>
            <a:spLocks noGrp="1" noChangeArrowheads="1"/>
          </p:cNvSpPr>
          <p:nvPr>
            <p:ph type="body" idx="1"/>
          </p:nvPr>
        </p:nvSpPr>
        <p:spPr>
          <a:xfrm>
            <a:off x="2362200" y="2209800"/>
            <a:ext cx="8305800" cy="4572000"/>
          </a:xfrm>
        </p:spPr>
        <p:txBody>
          <a:bodyPr/>
          <a:lstStyle/>
          <a:p>
            <a:pPr eaLnBrk="1" hangingPunct="1">
              <a:spcBef>
                <a:spcPct val="0"/>
              </a:spcBef>
              <a:buFontTx/>
              <a:buNone/>
            </a:pPr>
            <a:r>
              <a:rPr lang="en-US" altLang="en-US" sz="2200"/>
              <a:t>Weighted Odds Ratio =   (Σ</a:t>
            </a:r>
            <a:r>
              <a:rPr lang="en-US" altLang="en-US" sz="2200" baseline="-25000"/>
              <a:t>i  </a:t>
            </a:r>
            <a:r>
              <a:rPr lang="en-US" altLang="en-US" sz="2200"/>
              <a:t>w</a:t>
            </a:r>
            <a:r>
              <a:rPr lang="en-US" altLang="en-US" sz="2200" baseline="-25000"/>
              <a:t>i</a:t>
            </a:r>
            <a:r>
              <a:rPr lang="en-US" altLang="en-US" sz="2200"/>
              <a:t> OR</a:t>
            </a:r>
            <a:r>
              <a:rPr lang="en-US" altLang="en-US" sz="2200" baseline="-25000"/>
              <a:t>i</a:t>
            </a:r>
            <a:r>
              <a:rPr lang="en-US" altLang="en-US" sz="2200"/>
              <a:t>) / (Σ</a:t>
            </a:r>
            <a:r>
              <a:rPr lang="en-US" altLang="en-US" sz="2200" baseline="-25000"/>
              <a:t>i  </a:t>
            </a:r>
            <a:r>
              <a:rPr lang="en-US" altLang="en-US" sz="2200"/>
              <a:t>w</a:t>
            </a:r>
            <a:r>
              <a:rPr lang="en-US" altLang="en-US" sz="2200" baseline="-25000"/>
              <a:t>i</a:t>
            </a:r>
            <a:r>
              <a:rPr lang="en-US" altLang="en-US" sz="2200"/>
              <a:t>)</a:t>
            </a:r>
          </a:p>
          <a:p>
            <a:pPr eaLnBrk="1" hangingPunct="1">
              <a:spcBef>
                <a:spcPct val="0"/>
              </a:spcBef>
              <a:buFontTx/>
              <a:buNone/>
            </a:pPr>
            <a:r>
              <a:rPr lang="en-US" altLang="en-US" sz="2200"/>
              <a:t>Suppose we chose the weights to be  w</a:t>
            </a:r>
            <a:r>
              <a:rPr lang="en-US" altLang="en-US" sz="2200" baseline="-25000"/>
              <a:t>i</a:t>
            </a:r>
            <a:r>
              <a:rPr lang="en-US" altLang="en-US" sz="2200"/>
              <a:t>  =  B</a:t>
            </a:r>
            <a:r>
              <a:rPr lang="en-US" altLang="en-US" sz="2400" baseline="-25000" noProof="1"/>
              <a:t>i</a:t>
            </a:r>
            <a:r>
              <a:rPr lang="en-US" altLang="en-US" sz="2200"/>
              <a:t>C</a:t>
            </a:r>
            <a:r>
              <a:rPr lang="en-US" altLang="en-US" sz="2400" baseline="-25000" noProof="1"/>
              <a:t>i </a:t>
            </a:r>
            <a:r>
              <a:rPr lang="en-US" altLang="en-US" sz="2200"/>
              <a:t>/ T</a:t>
            </a:r>
            <a:r>
              <a:rPr lang="en-US" altLang="en-US" sz="2200" baseline="-25000"/>
              <a:t>i</a:t>
            </a:r>
          </a:p>
          <a:p>
            <a:pPr eaLnBrk="1" hangingPunct="1">
              <a:spcBef>
                <a:spcPct val="0"/>
              </a:spcBef>
              <a:buFontTx/>
              <a:buNone/>
            </a:pPr>
            <a:r>
              <a:rPr lang="en-US" altLang="en-US" sz="2200"/>
              <a:t>This would give us what is called the Mantel-Haenszel (1959) Estimator:</a:t>
            </a: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p:txBody>
      </p:sp>
      <p:sp>
        <p:nvSpPr>
          <p:cNvPr id="76804" name="Slide Number Placeholder 3">
            <a:extLst>
              <a:ext uri="{FF2B5EF4-FFF2-40B4-BE49-F238E27FC236}">
                <a16:creationId xmlns:a16="http://schemas.microsoft.com/office/drawing/2014/main" id="{DE1A22F8-B3B4-344D-9715-82E3CABE5B7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B7BBB5F-6BAB-6D47-A1B8-762F0C32D540}" type="slidenum">
              <a:rPr lang="en-US" altLang="en-US" sz="1400" b="0">
                <a:latin typeface="Arial" panose="020B0604020202020204" pitchFamily="34" charset="0"/>
                <a:ea typeface="MS PGothic" panose="020B0600070205080204" pitchFamily="34" charset="-128"/>
              </a:rPr>
              <a:pPr>
                <a:spcBef>
                  <a:spcPct val="0"/>
                </a:spcBef>
                <a:buFontTx/>
                <a:buNone/>
              </a:pPr>
              <a:t>63</a:t>
            </a:fld>
            <a:endParaRPr lang="en-US" altLang="en-US" sz="1400" b="0">
              <a:latin typeface="Arial" panose="020B0604020202020204" pitchFamily="34" charset="0"/>
              <a:ea typeface="MS PGothic" panose="020B0600070205080204" pitchFamily="34" charset="-128"/>
            </a:endParaRPr>
          </a:p>
        </p:txBody>
      </p:sp>
      <p:pic>
        <p:nvPicPr>
          <p:cNvPr id="76805" name="Picture 5">
            <a:extLst>
              <a:ext uri="{FF2B5EF4-FFF2-40B4-BE49-F238E27FC236}">
                <a16:creationId xmlns:a16="http://schemas.microsoft.com/office/drawing/2014/main" id="{7C4B36E4-0F31-EE47-A21D-E66D2D85AB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1910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55118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380F1571-76AF-0E44-9FD4-2BE6BB626C91}"/>
              </a:ext>
            </a:extLst>
          </p:cNvPr>
          <p:cNvSpPr>
            <a:spLocks noGrp="1" noChangeArrowheads="1"/>
          </p:cNvSpPr>
          <p:nvPr>
            <p:ph type="title"/>
          </p:nvPr>
        </p:nvSpPr>
        <p:spPr/>
        <p:txBody>
          <a:bodyPr/>
          <a:lstStyle/>
          <a:p>
            <a:pPr eaLnBrk="1" hangingPunct="1"/>
            <a:r>
              <a:rPr lang="en-US" altLang="en-US"/>
              <a:t>Review of Mantel Haenszel</a:t>
            </a:r>
          </a:p>
        </p:txBody>
      </p:sp>
      <p:sp>
        <p:nvSpPr>
          <p:cNvPr id="21506" name="Rectangle 3">
            <a:extLst>
              <a:ext uri="{FF2B5EF4-FFF2-40B4-BE49-F238E27FC236}">
                <a16:creationId xmlns:a16="http://schemas.microsoft.com/office/drawing/2014/main" id="{909C1E30-E1DF-45EC-B33A-4B94A8E564B9}"/>
              </a:ext>
            </a:extLst>
          </p:cNvPr>
          <p:cNvSpPr>
            <a:spLocks noGrp="1" noChangeArrowheads="1"/>
          </p:cNvSpPr>
          <p:nvPr>
            <p:ph type="body" idx="1"/>
          </p:nvPr>
        </p:nvSpPr>
        <p:spPr>
          <a:xfrm>
            <a:off x="1828800" y="2057400"/>
            <a:ext cx="8534400" cy="4495800"/>
          </a:xfrm>
        </p:spPr>
        <p:txBody>
          <a:bodyPr/>
          <a:lstStyle/>
          <a:p>
            <a:pPr indent="3175">
              <a:spcBef>
                <a:spcPct val="0"/>
              </a:spcBef>
              <a:buNone/>
              <a:defRPr/>
            </a:pPr>
            <a:r>
              <a:rPr lang="en-US" altLang="en-US" sz="2200" dirty="0"/>
              <a:t>Although we could have chosen any set of weights, this set has the advantage that the estimator gives us a valid estimate of the odds ratio if:</a:t>
            </a:r>
          </a:p>
          <a:p>
            <a:pPr marL="0" indent="0">
              <a:spcBef>
                <a:spcPct val="0"/>
              </a:spcBef>
              <a:buNone/>
              <a:defRPr/>
            </a:pPr>
            <a:endParaRPr lang="en-US" altLang="en-US" sz="2200" dirty="0"/>
          </a:p>
          <a:p>
            <a:pPr marL="457200" indent="-457200">
              <a:spcBef>
                <a:spcPct val="0"/>
              </a:spcBef>
              <a:buFont typeface="+mj-lt"/>
              <a:buAutoNum type="arabicPeriod"/>
              <a:defRPr/>
            </a:pPr>
            <a:r>
              <a:rPr lang="en-US" altLang="en-US" sz="2200" dirty="0"/>
              <a:t>There are a large number in each strata, or, importantly!</a:t>
            </a:r>
          </a:p>
          <a:p>
            <a:pPr marL="457200" indent="-457200">
              <a:spcBef>
                <a:spcPct val="0"/>
              </a:spcBef>
              <a:buFont typeface="+mj-lt"/>
              <a:buAutoNum type="arabicPeriod"/>
              <a:defRPr/>
            </a:pPr>
            <a:r>
              <a:rPr lang="en-US" altLang="en-US" sz="2200" dirty="0"/>
              <a:t>The strata sizes may be small but there are a large number of strata (Breslow, 1981) </a:t>
            </a:r>
          </a:p>
        </p:txBody>
      </p:sp>
      <p:sp>
        <p:nvSpPr>
          <p:cNvPr id="77828" name="Slide Number Placeholder 3">
            <a:extLst>
              <a:ext uri="{FF2B5EF4-FFF2-40B4-BE49-F238E27FC236}">
                <a16:creationId xmlns:a16="http://schemas.microsoft.com/office/drawing/2014/main" id="{C26EA374-C7A2-C748-919A-38481C8CB2D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DF56B9B-306C-F74F-9935-F42BE0AB4819}" type="slidenum">
              <a:rPr lang="en-US" altLang="en-US" sz="1400" b="0">
                <a:latin typeface="Arial" panose="020B0604020202020204" pitchFamily="34" charset="0"/>
                <a:ea typeface="MS PGothic" panose="020B0600070205080204" pitchFamily="34" charset="-128"/>
              </a:rPr>
              <a:pPr>
                <a:spcBef>
                  <a:spcPct val="0"/>
                </a:spcBef>
                <a:buFontTx/>
                <a:buNone/>
              </a:pPr>
              <a:t>64</a:t>
            </a:fld>
            <a:endParaRPr lang="en-US" altLang="en-US" sz="1400" b="0">
              <a:latin typeface="Arial" panose="020B0604020202020204" pitchFamily="34" charset="0"/>
              <a:ea typeface="MS PGothic" panose="020B0600070205080204" pitchFamily="34" charset="-128"/>
            </a:endParaRPr>
          </a:p>
        </p:txBody>
      </p:sp>
      <p:pic>
        <p:nvPicPr>
          <p:cNvPr id="77829" name="Picture 5">
            <a:extLst>
              <a:ext uri="{FF2B5EF4-FFF2-40B4-BE49-F238E27FC236}">
                <a16:creationId xmlns:a16="http://schemas.microsoft.com/office/drawing/2014/main" id="{A7534C8A-F914-E741-BCCE-0AF9711B66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724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63566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5C2999D5-94DC-FD4C-A303-0941DE23C9EB}"/>
              </a:ext>
            </a:extLst>
          </p:cNvPr>
          <p:cNvSpPr>
            <a:spLocks noGrp="1" noChangeArrowheads="1"/>
          </p:cNvSpPr>
          <p:nvPr>
            <p:ph type="title"/>
          </p:nvPr>
        </p:nvSpPr>
        <p:spPr/>
        <p:txBody>
          <a:bodyPr/>
          <a:lstStyle/>
          <a:p>
            <a:pPr eaLnBrk="1" hangingPunct="1"/>
            <a:r>
              <a:rPr lang="en-US" altLang="en-US"/>
              <a:t>Review of Mantel Haenszel</a:t>
            </a:r>
          </a:p>
        </p:txBody>
      </p:sp>
      <p:sp>
        <p:nvSpPr>
          <p:cNvPr id="78851" name="Rectangle 3">
            <a:extLst>
              <a:ext uri="{FF2B5EF4-FFF2-40B4-BE49-F238E27FC236}">
                <a16:creationId xmlns:a16="http://schemas.microsoft.com/office/drawing/2014/main" id="{21607E75-E829-3442-8F2A-08B970051D90}"/>
              </a:ext>
            </a:extLst>
          </p:cNvPr>
          <p:cNvSpPr>
            <a:spLocks noGrp="1" noChangeArrowheads="1"/>
          </p:cNvSpPr>
          <p:nvPr>
            <p:ph type="body" idx="1"/>
          </p:nvPr>
        </p:nvSpPr>
        <p:spPr>
          <a:xfrm>
            <a:off x="1752600" y="1905000"/>
            <a:ext cx="8458200" cy="4876800"/>
          </a:xfrm>
        </p:spPr>
        <p:txBody>
          <a:bodyPr/>
          <a:lstStyle/>
          <a:p>
            <a:pPr eaLnBrk="1" hangingPunct="1">
              <a:lnSpc>
                <a:spcPct val="90000"/>
              </a:lnSpc>
              <a:spcBef>
                <a:spcPct val="0"/>
              </a:spcBef>
              <a:buFontTx/>
              <a:buNone/>
            </a:pPr>
            <a:r>
              <a:rPr lang="en-US" altLang="en-US" sz="2200"/>
              <a:t>Suppose now we had person-time data across several different strata</a:t>
            </a:r>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lnSpc>
                <a:spcPct val="90000"/>
              </a:lnSpc>
              <a:spcBef>
                <a:spcPct val="0"/>
              </a:spcBef>
              <a:buFontTx/>
              <a:buNone/>
            </a:pPr>
            <a:r>
              <a:rPr lang="en-US" altLang="en-US" sz="2200"/>
              <a:t>Suppose that the rate ratio were constant </a:t>
            </a:r>
            <a:r>
              <a:rPr lang="en-US" altLang="en-US" sz="2000">
                <a:latin typeface="Lucida Grande" panose="020B0600040502020204" pitchFamily="34" charset="0"/>
              </a:rPr>
              <a:t>ϕ </a:t>
            </a:r>
            <a:r>
              <a:rPr lang="en-US" altLang="en-US" sz="2000"/>
              <a:t>in each stratum i</a:t>
            </a:r>
            <a:r>
              <a:rPr lang="en-US" altLang="en-US" sz="2200"/>
              <a:t> </a:t>
            </a:r>
          </a:p>
        </p:txBody>
      </p:sp>
      <p:sp>
        <p:nvSpPr>
          <p:cNvPr id="78852" name="Slide Number Placeholder 3">
            <a:extLst>
              <a:ext uri="{FF2B5EF4-FFF2-40B4-BE49-F238E27FC236}">
                <a16:creationId xmlns:a16="http://schemas.microsoft.com/office/drawing/2014/main" id="{D387D25F-E40D-F744-8E7C-833321EBACD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E3FB2D7-635A-9541-B461-5CCEEED39ED3}" type="slidenum">
              <a:rPr lang="en-US" altLang="en-US" sz="1400" b="0">
                <a:latin typeface="Arial" panose="020B0604020202020204" pitchFamily="34" charset="0"/>
                <a:ea typeface="MS PGothic" panose="020B0600070205080204" pitchFamily="34" charset="-128"/>
              </a:rPr>
              <a:pPr>
                <a:spcBef>
                  <a:spcPct val="0"/>
                </a:spcBef>
                <a:buFontTx/>
                <a:buNone/>
              </a:pPr>
              <a:t>65</a:t>
            </a:fld>
            <a:endParaRPr lang="en-US" altLang="en-US" sz="1400" b="0">
              <a:latin typeface="Arial" panose="020B0604020202020204" pitchFamily="34" charset="0"/>
              <a:ea typeface="MS PGothic" panose="020B0600070205080204" pitchFamily="34" charset="-128"/>
            </a:endParaRPr>
          </a:p>
        </p:txBody>
      </p:sp>
      <p:graphicFrame>
        <p:nvGraphicFramePr>
          <p:cNvPr id="5" name="Group 38">
            <a:extLst>
              <a:ext uri="{FF2B5EF4-FFF2-40B4-BE49-F238E27FC236}">
                <a16:creationId xmlns:a16="http://schemas.microsoft.com/office/drawing/2014/main" id="{B278DB63-E6C6-4307-BDE6-50063F354659}"/>
              </a:ext>
            </a:extLst>
          </p:cNvPr>
          <p:cNvGraphicFramePr>
            <a:graphicFrameLocks noGrp="1"/>
          </p:cNvGraphicFramePr>
          <p:nvPr/>
        </p:nvGraphicFramePr>
        <p:xfrm>
          <a:off x="2514600" y="2692400"/>
          <a:ext cx="7391400" cy="2509838"/>
        </p:xfrm>
        <a:graphic>
          <a:graphicData uri="http://schemas.openxmlformats.org/drawingml/2006/table">
            <a:tbl>
              <a:tblPr/>
              <a:tblGrid>
                <a:gridCol w="2514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101559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Unexposed</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47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Outcome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A</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B</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94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Person-Time</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C</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D</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sz="2800" b="0" i="0" u="none" strike="noStrike" cap="none" normalizeH="0" baseline="0" noProof="1">
                          <a:ln>
                            <a:noFill/>
                          </a:ln>
                          <a:solidFill>
                            <a:schemeClr val="tx1"/>
                          </a:solidFill>
                          <a:effectLst/>
                          <a:latin typeface="Sylfaen" charset="0"/>
                          <a:ea typeface="ＭＳ Ｐゴシック" charset="0"/>
                          <a:cs typeface="ＭＳ Ｐゴシック" charset="0"/>
                        </a:rPr>
                        <a:t>T</a:t>
                      </a:r>
                      <a:r>
                        <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rPr>
                        <a:t>i</a:t>
                      </a:r>
                      <a:endParaRPr kumimoji="0" sz="2800" b="0" i="0" u="none" strike="noStrike" cap="none" normalizeH="0" baseline="0" noProof="1">
                        <a:ln>
                          <a:noFill/>
                        </a:ln>
                        <a:solidFill>
                          <a:schemeClr val="tx1"/>
                        </a:solidFill>
                        <a:effectLst/>
                        <a:latin typeface="Sylfaen"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sz="2800" b="0" i="0" u="none" strike="noStrike" cap="none" normalizeH="0" baseline="-25000" noProof="1">
                        <a:ln>
                          <a:noFill/>
                        </a:ln>
                        <a:solidFill>
                          <a:schemeClr val="tx1"/>
                        </a:solidFill>
                        <a:effectLst/>
                        <a:latin typeface="Sylfaen" charset="0"/>
                        <a:ea typeface="ＭＳ Ｐゴシック" charset="0"/>
                        <a:cs typeface="ＭＳ Ｐゴシック"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387663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B5BCF60-8885-564A-8581-B1F568B27215}"/>
              </a:ext>
            </a:extLst>
          </p:cNvPr>
          <p:cNvSpPr>
            <a:spLocks noGrp="1" noChangeArrowheads="1"/>
          </p:cNvSpPr>
          <p:nvPr>
            <p:ph type="title"/>
          </p:nvPr>
        </p:nvSpPr>
        <p:spPr/>
        <p:txBody>
          <a:bodyPr/>
          <a:lstStyle/>
          <a:p>
            <a:pPr eaLnBrk="1" hangingPunct="1"/>
            <a:r>
              <a:rPr lang="en-US" altLang="en-US"/>
              <a:t>Review of Mantel Haenszel</a:t>
            </a:r>
          </a:p>
        </p:txBody>
      </p:sp>
      <p:sp>
        <p:nvSpPr>
          <p:cNvPr id="23554" name="Rectangle 3">
            <a:extLst>
              <a:ext uri="{FF2B5EF4-FFF2-40B4-BE49-F238E27FC236}">
                <a16:creationId xmlns:a16="http://schemas.microsoft.com/office/drawing/2014/main" id="{AEEBAD31-7D2E-4E64-8E9B-0E4604FE73C0}"/>
              </a:ext>
            </a:extLst>
          </p:cNvPr>
          <p:cNvSpPr>
            <a:spLocks noGrp="1" noChangeArrowheads="1"/>
          </p:cNvSpPr>
          <p:nvPr>
            <p:ph type="body" idx="1"/>
          </p:nvPr>
        </p:nvSpPr>
        <p:spPr>
          <a:xfrm>
            <a:off x="1905000" y="2057400"/>
            <a:ext cx="8382000" cy="4724400"/>
          </a:xfrm>
        </p:spPr>
        <p:txBody>
          <a:bodyPr/>
          <a:lstStyle/>
          <a:p>
            <a:pPr indent="3175">
              <a:spcBef>
                <a:spcPct val="0"/>
              </a:spcBef>
              <a:buNone/>
              <a:defRPr/>
            </a:pPr>
            <a:r>
              <a:rPr lang="en-US" altLang="en-US" sz="2200" dirty="0"/>
              <a:t>The Mantel </a:t>
            </a:r>
            <a:r>
              <a:rPr lang="en-US" altLang="en-US" sz="2200" dirty="0" err="1"/>
              <a:t>Haenszel</a:t>
            </a:r>
            <a:r>
              <a:rPr lang="en-US" altLang="en-US" sz="2200" dirty="0"/>
              <a:t> Estimator for Rates (Rothman and </a:t>
            </a:r>
            <a:r>
              <a:rPr lang="en-US" altLang="en-US" sz="2200" dirty="0" err="1"/>
              <a:t>Boice</a:t>
            </a:r>
            <a:r>
              <a:rPr lang="en-US" altLang="en-US" sz="2200" dirty="0"/>
              <a:t>, 1979):</a:t>
            </a: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lnSpc>
                <a:spcPct val="90000"/>
              </a:lnSpc>
              <a:spcBef>
                <a:spcPct val="0"/>
              </a:spcBef>
              <a:buFontTx/>
              <a:buNone/>
              <a:defRPr/>
            </a:pPr>
            <a:endParaRPr lang="en-US" altLang="en-US" sz="2200" baseline="-25000" dirty="0"/>
          </a:p>
          <a:p>
            <a:pPr eaLnBrk="1" hangingPunct="1">
              <a:spcBef>
                <a:spcPct val="0"/>
              </a:spcBef>
              <a:buFontTx/>
              <a:buNone/>
              <a:defRPr/>
            </a:pPr>
            <a:r>
              <a:rPr lang="en-US" altLang="en-US" sz="2200" dirty="0"/>
              <a:t>once again gives a valid estimator of the rate ratio if either</a:t>
            </a:r>
          </a:p>
          <a:p>
            <a:pPr eaLnBrk="1" hangingPunct="1">
              <a:spcBef>
                <a:spcPct val="0"/>
              </a:spcBef>
              <a:buFontTx/>
              <a:buAutoNum type="arabicParenBoth"/>
              <a:defRPr/>
            </a:pPr>
            <a:r>
              <a:rPr lang="en-US" altLang="en-US" sz="2200" dirty="0"/>
              <a:t>There are a large number in each strata, or, </a:t>
            </a:r>
          </a:p>
          <a:p>
            <a:pPr eaLnBrk="1" hangingPunct="1">
              <a:spcBef>
                <a:spcPct val="0"/>
              </a:spcBef>
              <a:buFontTx/>
              <a:buAutoNum type="arabicParenBoth"/>
              <a:defRPr/>
            </a:pPr>
            <a:r>
              <a:rPr lang="en-US" altLang="en-US" sz="2200" dirty="0"/>
              <a:t>The strata sizes may be small but there are a large number of strata (Greenland and Robins, 1985)</a:t>
            </a:r>
          </a:p>
          <a:p>
            <a:pPr eaLnBrk="1" hangingPunct="1">
              <a:spcBef>
                <a:spcPct val="0"/>
              </a:spcBef>
              <a:buFontTx/>
              <a:buNone/>
              <a:defRPr/>
            </a:pPr>
            <a:endParaRPr lang="en-US" altLang="en-US" sz="2200" dirty="0"/>
          </a:p>
        </p:txBody>
      </p:sp>
      <p:sp>
        <p:nvSpPr>
          <p:cNvPr id="79876" name="Slide Number Placeholder 3">
            <a:extLst>
              <a:ext uri="{FF2B5EF4-FFF2-40B4-BE49-F238E27FC236}">
                <a16:creationId xmlns:a16="http://schemas.microsoft.com/office/drawing/2014/main" id="{3F599013-EF3C-B140-A8F3-D3C362F315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99DCACF-9311-9A4C-AD7C-CAE80C7DD2AA}" type="slidenum">
              <a:rPr lang="en-US" altLang="en-US" sz="1400" b="0">
                <a:latin typeface="Arial" panose="020B0604020202020204" pitchFamily="34" charset="0"/>
                <a:ea typeface="MS PGothic" panose="020B0600070205080204" pitchFamily="34" charset="-128"/>
              </a:rPr>
              <a:pPr>
                <a:spcBef>
                  <a:spcPct val="0"/>
                </a:spcBef>
                <a:buFontTx/>
                <a:buNone/>
              </a:pPr>
              <a:t>66</a:t>
            </a:fld>
            <a:endParaRPr lang="en-US" altLang="en-US" sz="1400" b="0">
              <a:latin typeface="Arial" panose="020B0604020202020204" pitchFamily="34" charset="0"/>
              <a:ea typeface="MS PGothic" panose="020B0600070205080204" pitchFamily="34" charset="-128"/>
            </a:endParaRPr>
          </a:p>
        </p:txBody>
      </p:sp>
      <p:pic>
        <p:nvPicPr>
          <p:cNvPr id="79877" name="Picture 5">
            <a:extLst>
              <a:ext uri="{FF2B5EF4-FFF2-40B4-BE49-F238E27FC236}">
                <a16:creationId xmlns:a16="http://schemas.microsoft.com/office/drawing/2014/main" id="{CCE5A30A-EFFB-8847-AA6A-B0C3F02830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5315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9ED5D70D-A0D4-444A-81B6-60C1967C337E}"/>
              </a:ext>
            </a:extLst>
          </p:cNvPr>
          <p:cNvSpPr>
            <a:spLocks noGrp="1" noChangeArrowheads="1"/>
          </p:cNvSpPr>
          <p:nvPr>
            <p:ph type="title"/>
          </p:nvPr>
        </p:nvSpPr>
        <p:spPr/>
        <p:txBody>
          <a:bodyPr/>
          <a:lstStyle/>
          <a:p>
            <a:pPr eaLnBrk="1" hangingPunct="1"/>
            <a:r>
              <a:rPr lang="en-US" altLang="en-US"/>
              <a:t>Review of Mantel Haenszel</a:t>
            </a:r>
          </a:p>
        </p:txBody>
      </p:sp>
      <p:sp>
        <p:nvSpPr>
          <p:cNvPr id="80899" name="Rectangle 3">
            <a:extLst>
              <a:ext uri="{FF2B5EF4-FFF2-40B4-BE49-F238E27FC236}">
                <a16:creationId xmlns:a16="http://schemas.microsoft.com/office/drawing/2014/main" id="{D4B8036D-5B8A-3E4C-8F75-289A43D150E4}"/>
              </a:ext>
            </a:extLst>
          </p:cNvPr>
          <p:cNvSpPr>
            <a:spLocks noGrp="1" noChangeArrowheads="1"/>
          </p:cNvSpPr>
          <p:nvPr>
            <p:ph type="body" idx="1"/>
          </p:nvPr>
        </p:nvSpPr>
        <p:spPr>
          <a:xfrm>
            <a:off x="1905000" y="2057400"/>
            <a:ext cx="8382000" cy="4724400"/>
          </a:xfrm>
        </p:spPr>
        <p:txBody>
          <a:bodyPr/>
          <a:lstStyle/>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baseline="-25000"/>
          </a:p>
          <a:p>
            <a:pPr eaLnBrk="1" hangingPunct="1">
              <a:lnSpc>
                <a:spcPct val="90000"/>
              </a:lnSpc>
              <a:spcBef>
                <a:spcPct val="0"/>
              </a:spcBef>
              <a:buFontTx/>
              <a:buNone/>
            </a:pPr>
            <a:endParaRPr lang="en-US" altLang="en-US" sz="2200"/>
          </a:p>
          <a:p>
            <a:pPr eaLnBrk="1" hangingPunct="1">
              <a:lnSpc>
                <a:spcPct val="90000"/>
              </a:lnSpc>
              <a:spcBef>
                <a:spcPct val="0"/>
              </a:spcBef>
              <a:buFontTx/>
              <a:buNone/>
            </a:pPr>
            <a:endParaRPr lang="en-US" altLang="en-US" sz="2200"/>
          </a:p>
          <a:p>
            <a:pPr eaLnBrk="1" hangingPunct="1">
              <a:spcBef>
                <a:spcPct val="0"/>
              </a:spcBef>
              <a:buFontTx/>
              <a:buNone/>
            </a:pPr>
            <a:r>
              <a:rPr lang="en-US" altLang="en-US" sz="2200"/>
              <a:t>Note that in strata with no outcomes we have A</a:t>
            </a:r>
            <a:r>
              <a:rPr lang="en-US" altLang="en-US" sz="2400" baseline="-25000" noProof="1">
                <a:latin typeface="Sylfaen" pitchFamily="18" charset="0"/>
              </a:rPr>
              <a:t>i</a:t>
            </a:r>
            <a:r>
              <a:rPr lang="en-US" altLang="en-US" sz="2200"/>
              <a:t>=B</a:t>
            </a:r>
            <a:r>
              <a:rPr lang="en-US" altLang="en-US" sz="2400" baseline="-25000" noProof="1">
                <a:latin typeface="Sylfaen" pitchFamily="18" charset="0"/>
              </a:rPr>
              <a:t>i</a:t>
            </a:r>
            <a:r>
              <a:rPr lang="en-US" altLang="en-US" sz="2200"/>
              <a:t>=0, and so these strata contribute nothing to the estimate</a:t>
            </a:r>
          </a:p>
          <a:p>
            <a:pPr eaLnBrk="1" hangingPunct="1">
              <a:spcBef>
                <a:spcPct val="0"/>
              </a:spcBef>
              <a:buFontTx/>
              <a:buNone/>
            </a:pPr>
            <a:endParaRPr lang="en-US" altLang="en-US" sz="2200"/>
          </a:p>
          <a:p>
            <a:pPr eaLnBrk="1" hangingPunct="1">
              <a:spcBef>
                <a:spcPct val="0"/>
              </a:spcBef>
              <a:buFontTx/>
              <a:buNone/>
            </a:pPr>
            <a:r>
              <a:rPr lang="en-US" altLang="en-US" sz="2200"/>
              <a:t>This will be useful as we consider the case-crossover study</a:t>
            </a:r>
          </a:p>
        </p:txBody>
      </p:sp>
      <p:sp>
        <p:nvSpPr>
          <p:cNvPr id="80900" name="Slide Number Placeholder 3">
            <a:extLst>
              <a:ext uri="{FF2B5EF4-FFF2-40B4-BE49-F238E27FC236}">
                <a16:creationId xmlns:a16="http://schemas.microsoft.com/office/drawing/2014/main" id="{411FB933-5BC9-414B-8F8F-0663C6CC9EB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838D4D4-6AF1-4B4E-9E14-CB119E08C8CA}" type="slidenum">
              <a:rPr lang="en-US" altLang="en-US" sz="1400" b="0">
                <a:latin typeface="Arial" panose="020B0604020202020204" pitchFamily="34" charset="0"/>
                <a:ea typeface="MS PGothic" panose="020B0600070205080204" pitchFamily="34" charset="-128"/>
              </a:rPr>
              <a:pPr>
                <a:spcBef>
                  <a:spcPct val="0"/>
                </a:spcBef>
                <a:buFontTx/>
                <a:buNone/>
              </a:pPr>
              <a:t>67</a:t>
            </a:fld>
            <a:endParaRPr lang="en-US" altLang="en-US" sz="1400" b="0">
              <a:latin typeface="Arial" panose="020B0604020202020204" pitchFamily="34" charset="0"/>
              <a:ea typeface="MS PGothic" panose="020B0600070205080204" pitchFamily="34" charset="-128"/>
            </a:endParaRPr>
          </a:p>
        </p:txBody>
      </p:sp>
      <p:pic>
        <p:nvPicPr>
          <p:cNvPr id="80901" name="Picture 5">
            <a:extLst>
              <a:ext uri="{FF2B5EF4-FFF2-40B4-BE49-F238E27FC236}">
                <a16:creationId xmlns:a16="http://schemas.microsoft.com/office/drawing/2014/main" id="{646ED05E-B229-0A46-9002-C400AD022F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3733800"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7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DA7767-1273-FD41-93FC-A1E1D894A8BB}"/>
              </a:ext>
            </a:extLst>
          </p:cNvPr>
          <p:cNvSpPr>
            <a:spLocks noGrp="1"/>
          </p:cNvSpPr>
          <p:nvPr>
            <p:ph type="title"/>
          </p:nvPr>
        </p:nvSpPr>
        <p:spPr/>
        <p:txBody>
          <a:bodyPr/>
          <a:lstStyle/>
          <a:p>
            <a:r>
              <a:rPr lang="en-US" dirty="0"/>
              <a:t>Case-crossover studies</a:t>
            </a:r>
          </a:p>
        </p:txBody>
      </p:sp>
      <p:sp>
        <p:nvSpPr>
          <p:cNvPr id="5" name="Text Placeholder 4">
            <a:extLst>
              <a:ext uri="{FF2B5EF4-FFF2-40B4-BE49-F238E27FC236}">
                <a16:creationId xmlns:a16="http://schemas.microsoft.com/office/drawing/2014/main" id="{3C991E0D-4E2C-2C43-B066-5F50C026F4FD}"/>
              </a:ext>
            </a:extLst>
          </p:cNvPr>
          <p:cNvSpPr>
            <a:spLocks noGrp="1"/>
          </p:cNvSpPr>
          <p:nvPr>
            <p:ph type="body" idx="1"/>
          </p:nvPr>
        </p:nvSpPr>
        <p:spPr/>
        <p:txBody>
          <a:bodyPr/>
          <a:lstStyle/>
          <a:p>
            <a:r>
              <a:rPr lang="en-US" dirty="0">
                <a:solidFill>
                  <a:schemeClr val="tx1"/>
                </a:solidFill>
              </a:rPr>
              <a:t>CREDIT: </a:t>
            </a:r>
            <a:r>
              <a:rPr lang="en-US" altLang="en-US" dirty="0">
                <a:solidFill>
                  <a:schemeClr val="tx1"/>
                </a:solidFill>
              </a:rPr>
              <a:t>Sonia Hernández-Díaz, MD, DrPH and Murray </a:t>
            </a:r>
            <a:r>
              <a:rPr lang="en-US" altLang="en-US" dirty="0" err="1">
                <a:solidFill>
                  <a:schemeClr val="tx1"/>
                </a:solidFill>
              </a:rPr>
              <a:t>Mittleman</a:t>
            </a:r>
            <a:r>
              <a:rPr lang="en-US" altLang="en-US" dirty="0">
                <a:solidFill>
                  <a:schemeClr val="tx1"/>
                </a:solidFill>
              </a:rPr>
              <a:t>, MD</a:t>
            </a:r>
          </a:p>
          <a:p>
            <a:r>
              <a:rPr lang="en-US" dirty="0">
                <a:solidFill>
                  <a:schemeClr val="tx1"/>
                </a:solidFill>
              </a:rPr>
              <a:t>Harvard TH Chan School of Public Health</a:t>
            </a:r>
          </a:p>
        </p:txBody>
      </p:sp>
    </p:spTree>
    <p:extLst>
      <p:ext uri="{BB962C8B-B14F-4D97-AF65-F5344CB8AC3E}">
        <p14:creationId xmlns:p14="http://schemas.microsoft.com/office/powerpoint/2010/main" val="1192369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dirty="0"/>
              <a:t>Key Terms</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lstStyle/>
          <a:p>
            <a:r>
              <a:rPr lang="en-US" dirty="0"/>
              <a:t>Induction period</a:t>
            </a:r>
          </a:p>
          <a:p>
            <a:r>
              <a:rPr lang="en-US" dirty="0"/>
              <a:t>Wash-out period</a:t>
            </a:r>
          </a:p>
          <a:p>
            <a:r>
              <a:rPr lang="en-US" dirty="0"/>
              <a:t>Effect/trigger/hazard period</a:t>
            </a:r>
          </a:p>
          <a:p>
            <a:r>
              <a:rPr lang="en-US" dirty="0"/>
              <a:t>Case window</a:t>
            </a:r>
          </a:p>
          <a:p>
            <a:r>
              <a:rPr lang="en-US" dirty="0"/>
              <a:t>Control window</a:t>
            </a:r>
          </a:p>
          <a:p>
            <a:endParaRPr lang="en-US" dirty="0"/>
          </a:p>
        </p:txBody>
      </p:sp>
    </p:spTree>
    <p:extLst>
      <p:ext uri="{BB962C8B-B14F-4D97-AF65-F5344CB8AC3E}">
        <p14:creationId xmlns:p14="http://schemas.microsoft.com/office/powerpoint/2010/main" val="3244180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022F7A-EB3D-EB47-A7B1-FA3C67165202}"/>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Self-controlled randomized experiments</a:t>
            </a:r>
          </a:p>
        </p:txBody>
      </p:sp>
      <p:sp>
        <p:nvSpPr>
          <p:cNvPr id="15363" name="Text Box 3">
            <a:extLst>
              <a:ext uri="{FF2B5EF4-FFF2-40B4-BE49-F238E27FC236}">
                <a16:creationId xmlns:a16="http://schemas.microsoft.com/office/drawing/2014/main" id="{E9366D6E-3D85-D144-A9F7-6418E09D0260}"/>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64581" name="Text Box 5">
            <a:extLst>
              <a:ext uri="{FF2B5EF4-FFF2-40B4-BE49-F238E27FC236}">
                <a16:creationId xmlns:a16="http://schemas.microsoft.com/office/drawing/2014/main" id="{823EEA22-46CB-3B41-8438-DA2783CC5D9F}"/>
              </a:ext>
            </a:extLst>
          </p:cNvPr>
          <p:cNvSpPr txBox="1">
            <a:spLocks noChangeArrowheads="1"/>
          </p:cNvSpPr>
          <p:nvPr/>
        </p:nvSpPr>
        <p:spPr bwMode="white">
          <a:xfrm>
            <a:off x="914400" y="2028825"/>
            <a:ext cx="10744200" cy="3970318"/>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Crossover randomized trial</a:t>
            </a:r>
            <a:r>
              <a:rPr lang="en-US" altLang="en-US" sz="2400" b="0" dirty="0">
                <a:solidFill>
                  <a:srgbClr val="FF9933"/>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uses self-control in an experimental design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Subjects receive 2 (or more) treatments at different times, in random order</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Outcomes measured after one treatment is given</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Effects studied limited to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short-term effects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Often</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require a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wash-out period</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so previous treatment does not affect outcomes in the second treatment period (</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carryover effect</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reduces potential for confounding</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and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improves efficiency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by reducing variability of factors affecting the outcome</a:t>
            </a:r>
          </a:p>
        </p:txBody>
      </p:sp>
      <p:sp>
        <p:nvSpPr>
          <p:cNvPr id="15365" name="Slide Number Placeholder 1">
            <a:extLst>
              <a:ext uri="{FF2B5EF4-FFF2-40B4-BE49-F238E27FC236}">
                <a16:creationId xmlns:a16="http://schemas.microsoft.com/office/drawing/2014/main" id="{E5412B93-4702-E045-998D-69B987D2276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4D3C8B9-468C-B643-91F9-7191074E0F6E}" type="slidenum">
              <a:rPr lang="en-US" altLang="en-US" sz="1400" b="0">
                <a:latin typeface="Helvetica Neue" panose="02000503000000020004" pitchFamily="2" charset="0"/>
                <a:ea typeface="Helvetica Neue" panose="02000503000000020004" pitchFamily="2" charset="0"/>
                <a:cs typeface="Helvetica Neue" panose="02000503000000020004" pitchFamily="2" charset="0"/>
              </a:rPr>
              <a:pPr>
                <a:spcBef>
                  <a:spcPct val="0"/>
                </a:spcBef>
                <a:buFontTx/>
                <a:buNone/>
              </a:pPr>
              <a:t>9</a:t>
            </a:fld>
            <a:endParaRPr lang="en-US" altLang="en-US" sz="1400" b="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69157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458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458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45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458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C976B58296CC420FBB8C0EB0A9CD347B&lt;/guid&gt;&#13;&#10;            &lt;repollguid&gt;7AB300C433E841548747237AAC41DBEC&lt;/repollguid&gt;&#13;&#10;            &lt;sourceid&gt;41D7EC1205A54970AA9994B119C63783&lt;/sourceid&gt;&#13;&#10;            &lt;questiontext&gt;If case and control windows within an individual all possess the same exposure and covariate levels, the individual adds nothing to the estimate of relative risk&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LIVECHARTING" val="False"/>
  <p:tag name="AUTOOPENPOLL" val="True"/>
  <p:tag name="AUTOFORMATCHART" val="True"/>
  <p:tag name="HASRESULTS" val="False"/>
</p:tagLst>
</file>

<file path=ppt/tags/tag2.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7084</TotalTime>
  <Words>7332</Words>
  <Application>Microsoft Macintosh PowerPoint</Application>
  <PresentationFormat>Widescreen</PresentationFormat>
  <Paragraphs>895</Paragraphs>
  <Slides>67</Slides>
  <Notes>67</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2</vt:i4>
      </vt:variant>
      <vt:variant>
        <vt:lpstr>Slide Titles</vt:lpstr>
      </vt:variant>
      <vt:variant>
        <vt:i4>67</vt:i4>
      </vt:variant>
    </vt:vector>
  </HeadingPairs>
  <TitlesOfParts>
    <vt:vector size="83" baseType="lpstr">
      <vt:lpstr>Arial</vt:lpstr>
      <vt:lpstr>Arial Narrow</vt:lpstr>
      <vt:lpstr>Arial Rounded MT Bold</vt:lpstr>
      <vt:lpstr>Calibri</vt:lpstr>
      <vt:lpstr>Calibri Light</vt:lpstr>
      <vt:lpstr>Helvetica Neue</vt:lpstr>
      <vt:lpstr>Lucida Grande</vt:lpstr>
      <vt:lpstr>Monotype Sorts</vt:lpstr>
      <vt:lpstr>Sylfaen</vt:lpstr>
      <vt:lpstr>Symbol</vt:lpstr>
      <vt:lpstr>Times New Roman</vt:lpstr>
      <vt:lpstr>Verdana</vt:lpstr>
      <vt:lpstr>Wingdings</vt:lpstr>
      <vt:lpstr>Office Theme</vt:lpstr>
      <vt:lpstr>Worksheet</vt:lpstr>
      <vt:lpstr>Equation</vt:lpstr>
      <vt:lpstr>Matching (Brief Review) &amp; Case-Crossover Studies EPI 207</vt:lpstr>
      <vt:lpstr>Appropriate Matching Overmatching Unnecessary Matching</vt:lpstr>
      <vt:lpstr>Overmatching: Decreased Statistical Efficiency</vt:lpstr>
      <vt:lpstr>Overmatching: Decreased Statistical Efficiency</vt:lpstr>
      <vt:lpstr>Overmatching: Decreased Validity</vt:lpstr>
      <vt:lpstr>Over Matching: Cost Efficiency</vt:lpstr>
      <vt:lpstr>Case-crossover studies</vt:lpstr>
      <vt:lpstr>Key Terms</vt:lpstr>
      <vt:lpstr>Self-controlled randomized experiments</vt:lpstr>
      <vt:lpstr>Case-crossover studies</vt:lpstr>
      <vt:lpstr>Case-Control Studies Often Match on Time</vt:lpstr>
      <vt:lpstr>You Can Also Match on Person</vt:lpstr>
      <vt:lpstr>If It’s Difficult to Ascertain Exposure at all Times in the Past, Sample</vt:lpstr>
      <vt:lpstr>Case-crossover</vt:lpstr>
      <vt:lpstr>Case-crossover</vt:lpstr>
      <vt:lpstr>Case-Crossover Approach</vt:lpstr>
      <vt:lpstr>Case-Crossover Approach</vt:lpstr>
      <vt:lpstr>Effect period</vt:lpstr>
      <vt:lpstr>Effect period</vt:lpstr>
      <vt:lpstr>Exertion and MI</vt:lpstr>
      <vt:lpstr>Reference period</vt:lpstr>
      <vt:lpstr>When is the case-crossover useful?</vt:lpstr>
      <vt:lpstr>Advantage</vt:lpstr>
      <vt:lpstr>Challenge</vt:lpstr>
      <vt:lpstr>Advantage</vt:lpstr>
      <vt:lpstr>Challenge</vt:lpstr>
      <vt:lpstr>Advantage</vt:lpstr>
      <vt:lpstr>Challenge</vt:lpstr>
      <vt:lpstr>Summary</vt:lpstr>
      <vt:lpstr>Questions?</vt:lpstr>
      <vt:lpstr>Appendix</vt:lpstr>
      <vt:lpstr>Review of Assumptions</vt:lpstr>
      <vt:lpstr>No time trend in exposure</vt:lpstr>
      <vt:lpstr>Bidirectional Sampling</vt:lpstr>
      <vt:lpstr>Time-stratified Bidirectional Case-crossover Design</vt:lpstr>
      <vt:lpstr>Estimation in Case-crossover</vt:lpstr>
      <vt:lpstr>Estimation in Case-crossover:  Binary data approach</vt:lpstr>
      <vt:lpstr>Estimating the relative risk</vt:lpstr>
      <vt:lpstr>Estimating the relative risk</vt:lpstr>
      <vt:lpstr>Estimating the relative risk</vt:lpstr>
      <vt:lpstr>Final product: Matched sets of person-days</vt:lpstr>
      <vt:lpstr>2 x 2 table: Case-Crossover</vt:lpstr>
      <vt:lpstr>2 x 2 table: Case-Crossover</vt:lpstr>
      <vt:lpstr>If case and control windows within an individual all possess the same exposure and covariate levels, the individual adds nothing to the estimate of relative risk</vt:lpstr>
      <vt:lpstr>Estimation in Case-crossover  Usual frequency approach</vt:lpstr>
      <vt:lpstr>Case-Crossover Study</vt:lpstr>
      <vt:lpstr>Estimation in Case-crossover: Usual frequency approach</vt:lpstr>
      <vt:lpstr>Data from Maclure</vt:lpstr>
      <vt:lpstr>Related Efficient Sampling Designs</vt:lpstr>
      <vt:lpstr>Applications: Triggers </vt:lpstr>
      <vt:lpstr>Case-Crossover Counterfactuals</vt:lpstr>
      <vt:lpstr>Example: Mittleman et al. (1993) </vt:lpstr>
      <vt:lpstr>Case-Crossover and Public Health</vt:lpstr>
      <vt:lpstr>Case-Crossover and Public Health</vt:lpstr>
      <vt:lpstr>Case-Crossover and Public Health</vt:lpstr>
      <vt:lpstr>Case-Crossover and Public Health</vt:lpstr>
      <vt:lpstr>Case-Crossover and Public Health</vt:lpstr>
      <vt:lpstr>Conclusions</vt:lpstr>
      <vt:lpstr>PowerPoint Presentation</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lpstr>Review of Mantel Haenszel</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185</cp:revision>
  <dcterms:created xsi:type="dcterms:W3CDTF">2018-02-06T23:39:25Z</dcterms:created>
  <dcterms:modified xsi:type="dcterms:W3CDTF">2021-01-28T07:36:06Z</dcterms:modified>
</cp:coreProperties>
</file>