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Lst>
  <p:notesMasterIdLst>
    <p:notesMasterId r:id="rId37"/>
  </p:notesMasterIdLst>
  <p:sldIdLst>
    <p:sldId id="280" r:id="rId5"/>
    <p:sldId id="257" r:id="rId6"/>
    <p:sldId id="258" r:id="rId7"/>
    <p:sldId id="259" r:id="rId8"/>
    <p:sldId id="260" r:id="rId9"/>
    <p:sldId id="261" r:id="rId10"/>
    <p:sldId id="263" r:id="rId11"/>
    <p:sldId id="281" r:id="rId12"/>
    <p:sldId id="284" r:id="rId13"/>
    <p:sldId id="282" r:id="rId14"/>
    <p:sldId id="290" r:id="rId15"/>
    <p:sldId id="264" r:id="rId16"/>
    <p:sldId id="265" r:id="rId17"/>
    <p:sldId id="266" r:id="rId18"/>
    <p:sldId id="283" r:id="rId19"/>
    <p:sldId id="285" r:id="rId20"/>
    <p:sldId id="267" r:id="rId21"/>
    <p:sldId id="269" r:id="rId22"/>
    <p:sldId id="268" r:id="rId23"/>
    <p:sldId id="270" r:id="rId24"/>
    <p:sldId id="287" r:id="rId25"/>
    <p:sldId id="288" r:id="rId26"/>
    <p:sldId id="289" r:id="rId27"/>
    <p:sldId id="286" r:id="rId28"/>
    <p:sldId id="272" r:id="rId29"/>
    <p:sldId id="273" r:id="rId30"/>
    <p:sldId id="274" r:id="rId31"/>
    <p:sldId id="275" r:id="rId32"/>
    <p:sldId id="276" r:id="rId33"/>
    <p:sldId id="277" r:id="rId34"/>
    <p:sldId id="278" r:id="rId35"/>
    <p:sldId id="279"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254" autoAdjust="0"/>
  </p:normalViewPr>
  <p:slideViewPr>
    <p:cSldViewPr>
      <p:cViewPr varScale="1">
        <p:scale>
          <a:sx n="52" d="100"/>
          <a:sy n="52" d="100"/>
        </p:scale>
        <p:origin x="105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47B291-7188-4361-904B-013E6507C0C8}" type="datetimeFigureOut">
              <a:rPr lang="en-US" smtClean="0"/>
              <a:t>2/26/2015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D868C1-4079-465F-BFC8-5F9DFA1EAD59}" type="slidenum">
              <a:rPr lang="en-US" smtClean="0"/>
              <a:t>‹#›</a:t>
            </a:fld>
            <a:endParaRPr lang="en-US" dirty="0"/>
          </a:p>
        </p:txBody>
      </p:sp>
    </p:spTree>
    <p:extLst>
      <p:ext uri="{BB962C8B-B14F-4D97-AF65-F5344CB8AC3E}">
        <p14:creationId xmlns:p14="http://schemas.microsoft.com/office/powerpoint/2010/main" val="4136468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4"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32775" name="Rectangle 3"/>
          <p:cNvSpPr>
            <a:spLocks noGrp="1" noChangeArrowheads="1"/>
          </p:cNvSpPr>
          <p:nvPr>
            <p:ph type="body" idx="1"/>
          </p:nvPr>
        </p:nvSpPr>
        <p:spPr>
          <a:solidFill>
            <a:srgbClr val="FFFFFF"/>
          </a:solidFill>
          <a:ln>
            <a:solidFill>
              <a:srgbClr val="000000"/>
            </a:solidFill>
          </a:ln>
        </p:spPr>
        <p:txBody>
          <a:bodyPr lIns="91641" tIns="45821" rIns="91641" bIns="45821"/>
          <a:lstStyle/>
          <a:p>
            <a:endParaRPr lang="en-US" altLang="en-US" dirty="0" smtClean="0"/>
          </a:p>
        </p:txBody>
      </p:sp>
    </p:spTree>
    <p:extLst>
      <p:ext uri="{BB962C8B-B14F-4D97-AF65-F5344CB8AC3E}">
        <p14:creationId xmlns:p14="http://schemas.microsoft.com/office/powerpoint/2010/main" val="3756464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198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90" name="Rectangle 2"/>
          <p:cNvSpPr>
            <a:spLocks noGrp="1" noRot="1" noChangeAspect="1" noChangeArrowheads="1" noTextEdit="1"/>
          </p:cNvSpPr>
          <p:nvPr>
            <p:ph type="sldImg"/>
          </p:nvPr>
        </p:nvSpPr>
        <p:spPr>
          <a:xfrm>
            <a:off x="1143000" y="684213"/>
            <a:ext cx="4575175" cy="3430587"/>
          </a:xfrm>
          <a:ln/>
        </p:spPr>
      </p:sp>
      <p:sp>
        <p:nvSpPr>
          <p:cNvPr id="419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extLst>
      <p:ext uri="{BB962C8B-B14F-4D97-AF65-F5344CB8AC3E}">
        <p14:creationId xmlns:p14="http://schemas.microsoft.com/office/powerpoint/2010/main" val="1647505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E55CABE-2C90-4214-8948-763762C17F5F}" type="slidenum">
              <a:rPr lang="en-US">
                <a:solidFill>
                  <a:prstClr val="black"/>
                </a:solidFill>
                <a:latin typeface="Times New Roman" pitchFamily="18" charset="0"/>
              </a:rPr>
              <a:pPr/>
              <a:t>12</a:t>
            </a:fld>
            <a:endParaRPr lang="en-US" dirty="0">
              <a:solidFill>
                <a:prstClr val="black"/>
              </a:solidFill>
              <a:latin typeface="Times New Roman" pitchFamily="18" charset="0"/>
            </a:endParaRPr>
          </a:p>
        </p:txBody>
      </p:sp>
      <p:sp>
        <p:nvSpPr>
          <p:cNvPr id="8294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294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Intervention with young gay men: steady HIV prevalence versus rising prevalence.</a:t>
            </a:r>
          </a:p>
        </p:txBody>
      </p:sp>
    </p:spTree>
    <p:extLst>
      <p:ext uri="{BB962C8B-B14F-4D97-AF65-F5344CB8AC3E}">
        <p14:creationId xmlns:p14="http://schemas.microsoft.com/office/powerpoint/2010/main" val="2005985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43000" y="685800"/>
            <a:ext cx="4572000" cy="3429000"/>
          </a:xfrm>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839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7D7169F-F114-4129-B93A-3F6D3ED567BF}" type="slidenum">
              <a:rPr lang="en-US">
                <a:solidFill>
                  <a:prstClr val="black"/>
                </a:solidFill>
                <a:latin typeface="Times New Roman" pitchFamily="18" charset="0"/>
              </a:rPr>
              <a:pPr/>
              <a:t>13</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8405413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542C50F-03EF-4702-8A13-FC4A08C0D526}" type="slidenum">
              <a:rPr lang="en-US">
                <a:solidFill>
                  <a:prstClr val="black"/>
                </a:solidFill>
                <a:latin typeface="Times New Roman" pitchFamily="18" charset="0"/>
              </a:rPr>
              <a:pPr/>
              <a:t>14</a:t>
            </a:fld>
            <a:endParaRPr lang="en-US" dirty="0">
              <a:solidFill>
                <a:prstClr val="black"/>
              </a:solidFill>
              <a:latin typeface="Times New Roman" pitchFamily="18" charset="0"/>
            </a:endParaRPr>
          </a:p>
        </p:txBody>
      </p:sp>
      <p:sp>
        <p:nvSpPr>
          <p:cNvPr id="8499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499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Threshold analysis: Explain what it is.</a:t>
            </a:r>
          </a:p>
          <a:p>
            <a:pPr eaLnBrk="1" hangingPunct="1"/>
            <a:r>
              <a:rPr lang="en-US" dirty="0" smtClean="0"/>
              <a:t>Rhetorical Strategy</a:t>
            </a:r>
          </a:p>
        </p:txBody>
      </p:sp>
    </p:spTree>
    <p:extLst>
      <p:ext uri="{BB962C8B-B14F-4D97-AF65-F5344CB8AC3E}">
        <p14:creationId xmlns:p14="http://schemas.microsoft.com/office/powerpoint/2010/main" val="2208196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6FA4CC7-D28A-43D5-8E6D-530B32F3DDC2}" type="slidenum">
              <a:rPr lang="en-US">
                <a:solidFill>
                  <a:prstClr val="black"/>
                </a:solidFill>
                <a:latin typeface="Times New Roman" pitchFamily="18" charset="0"/>
              </a:rPr>
              <a:pPr/>
              <a:t>17</a:t>
            </a:fld>
            <a:endParaRPr lang="en-US" dirty="0">
              <a:solidFill>
                <a:prstClr val="black"/>
              </a:solidFill>
              <a:latin typeface="Times New Roman" pitchFamily="18" charset="0"/>
            </a:endParaRPr>
          </a:p>
        </p:txBody>
      </p:sp>
      <p:sp>
        <p:nvSpPr>
          <p:cNvPr id="8601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602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That completes overview of deterministic SAs.</a:t>
            </a:r>
          </a:p>
          <a:p>
            <a:pPr eaLnBrk="1" hangingPunct="1"/>
            <a:endParaRPr lang="en-US" dirty="0" smtClean="0"/>
          </a:p>
          <a:p>
            <a:pPr eaLnBrk="1" hangingPunct="1"/>
            <a:r>
              <a:rPr lang="en-US" dirty="0" smtClean="0"/>
              <a:t>We turn now to probabilistic SA.</a:t>
            </a:r>
          </a:p>
          <a:p>
            <a:pPr eaLnBrk="1" hangingPunct="1"/>
            <a:r>
              <a:rPr lang="en-US" dirty="0" smtClean="0"/>
              <a:t>My </a:t>
            </a:r>
            <a:r>
              <a:rPr lang="en-US" dirty="0" smtClean="0"/>
              <a:t>goal </a:t>
            </a:r>
            <a:r>
              <a:rPr lang="en-US" dirty="0" smtClean="0"/>
              <a:t>in the next few minutes is to give you a good understanding of what it is; and to convince you that it can be </a:t>
            </a:r>
            <a:r>
              <a:rPr lang="en-US" dirty="0" smtClean="0"/>
              <a:t>useful in </a:t>
            </a:r>
            <a:r>
              <a:rPr lang="en-US" dirty="0" smtClean="0"/>
              <a:t>some circumstances</a:t>
            </a:r>
          </a:p>
        </p:txBody>
      </p:sp>
    </p:spTree>
    <p:extLst>
      <p:ext uri="{BB962C8B-B14F-4D97-AF65-F5344CB8AC3E}">
        <p14:creationId xmlns:p14="http://schemas.microsoft.com/office/powerpoint/2010/main" val="2631195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C55D7C8-7EDB-4B28-AF06-51B60E19B72D}" type="slidenum">
              <a:rPr lang="en-US">
                <a:solidFill>
                  <a:prstClr val="black"/>
                </a:solidFill>
                <a:latin typeface="Times New Roman" pitchFamily="18" charset="0"/>
              </a:rPr>
              <a:pPr/>
              <a:t>18</a:t>
            </a:fld>
            <a:endParaRPr lang="en-US" dirty="0">
              <a:solidFill>
                <a:prstClr val="black"/>
              </a:solidFill>
              <a:latin typeface="Times New Roman" pitchFamily="18" charset="0"/>
            </a:endParaRPr>
          </a:p>
        </p:txBody>
      </p:sp>
      <p:sp>
        <p:nvSpPr>
          <p:cNvPr id="8806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806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Problem with deterministic SA: While you can create any possible combination of inputs and corresponding outputs, it doesn’t tell you how probable it is that this </a:t>
            </a:r>
            <a:r>
              <a:rPr lang="en-US" dirty="0" smtClean="0"/>
              <a:t>outcome </a:t>
            </a:r>
            <a:r>
              <a:rPr lang="en-US" dirty="0" smtClean="0"/>
              <a:t>will actually occur</a:t>
            </a:r>
          </a:p>
          <a:p>
            <a:pPr eaLnBrk="1" hangingPunct="1"/>
            <a:endParaRPr lang="en-US" dirty="0" smtClean="0"/>
          </a:p>
        </p:txBody>
      </p:sp>
    </p:spTree>
    <p:extLst>
      <p:ext uri="{BB962C8B-B14F-4D97-AF65-F5344CB8AC3E}">
        <p14:creationId xmlns:p14="http://schemas.microsoft.com/office/powerpoint/2010/main" val="38099771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43000" y="685800"/>
            <a:ext cx="4572000" cy="3429000"/>
          </a:xfrm>
          <a:ln/>
        </p:spPr>
      </p:sp>
      <p:sp>
        <p:nvSpPr>
          <p:cNvPr id="87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870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8CEBA9D-2D77-4036-9D00-D903C70FFCA4}" type="slidenum">
              <a:rPr lang="en-US">
                <a:solidFill>
                  <a:prstClr val="black"/>
                </a:solidFill>
                <a:latin typeface="Times New Roman" pitchFamily="18" charset="0"/>
              </a:rPr>
              <a:pPr/>
              <a:t>19</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8732273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43000" y="685800"/>
            <a:ext cx="4572000" cy="3429000"/>
          </a:xfrm>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24B1DB2A-2F94-46FB-8F92-A6277C03E00C}" type="slidenum">
              <a:rPr lang="en-US">
                <a:solidFill>
                  <a:prstClr val="black"/>
                </a:solidFill>
                <a:latin typeface="Times New Roman" pitchFamily="18" charset="0"/>
              </a:rPr>
              <a:pPr/>
              <a:t>20</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631963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24</a:t>
            </a:fld>
            <a:endParaRPr lang="en-US" dirty="0"/>
          </a:p>
        </p:txBody>
      </p:sp>
    </p:spTree>
    <p:extLst>
      <p:ext uri="{BB962C8B-B14F-4D97-AF65-F5344CB8AC3E}">
        <p14:creationId xmlns:p14="http://schemas.microsoft.com/office/powerpoint/2010/main" val="3023259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5F95B3FD-CD77-4D04-A684-10F12FF16C50}" type="slidenum">
              <a:rPr lang="en-US">
                <a:solidFill>
                  <a:prstClr val="black"/>
                </a:solidFill>
                <a:latin typeface="Times New Roman" pitchFamily="18" charset="0"/>
              </a:rPr>
              <a:pPr/>
              <a:t>25</a:t>
            </a:fld>
            <a:endParaRPr lang="en-US" dirty="0">
              <a:solidFill>
                <a:prstClr val="black"/>
              </a:solidFill>
              <a:latin typeface="Times New Roman" pitchFamily="18" charset="0"/>
            </a:endParaRPr>
          </a:p>
        </p:txBody>
      </p:sp>
      <p:sp>
        <p:nvSpPr>
          <p:cNvPr id="91139" name="Rectangle 2"/>
          <p:cNvSpPr>
            <a:spLocks noGrp="1" noRot="1" noChangeAspect="1" noChangeArrowheads="1" noTextEdit="1"/>
          </p:cNvSpPr>
          <p:nvPr>
            <p:ph type="sldImg"/>
          </p:nvPr>
        </p:nvSpPr>
        <p:spPr>
          <a:xfrm>
            <a:off x="1143000" y="685800"/>
            <a:ext cx="4572000" cy="3429000"/>
          </a:xfrm>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Managing uncertainty is most widely understood use of SAs – yet there are other purposes that don’t directly have to do with managing uncertainty which are just as important.</a:t>
            </a:r>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4262407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xfrm>
            <a:off x="1143000" y="685800"/>
            <a:ext cx="4572000" cy="3429000"/>
          </a:xfrm>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E026787-43BA-4CAB-9AAB-E9AC41C1A036}" type="slidenum">
              <a:rPr lang="en-US">
                <a:solidFill>
                  <a:prstClr val="black"/>
                </a:solidFill>
                <a:latin typeface="Times New Roman" pitchFamily="18" charset="0"/>
              </a:rPr>
              <a:pPr/>
              <a:t>2</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5078610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xfrm>
            <a:off x="1143000" y="685800"/>
            <a:ext cx="4572000" cy="3429000"/>
          </a:xfrm>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659B9D98-4A8B-4CE8-B011-48B275395C52}" type="slidenum">
              <a:rPr lang="en-US">
                <a:solidFill>
                  <a:prstClr val="black"/>
                </a:solidFill>
                <a:latin typeface="Times New Roman" pitchFamily="18" charset="0"/>
              </a:rPr>
              <a:pPr/>
              <a:t>26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3892547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5AD6F10-3B60-47BF-BD3A-C25395FD382F}" type="slidenum">
              <a:rPr lang="en-US">
                <a:solidFill>
                  <a:prstClr val="black"/>
                </a:solidFill>
                <a:latin typeface="Times New Roman" pitchFamily="18" charset="0"/>
              </a:rPr>
              <a:pPr/>
              <a:t>27</a:t>
            </a:fld>
            <a:endParaRPr lang="en-US" dirty="0">
              <a:solidFill>
                <a:prstClr val="black"/>
              </a:solidFill>
              <a:latin typeface="Times New Roman" pitchFamily="18" charset="0"/>
            </a:endParaRPr>
          </a:p>
        </p:txBody>
      </p:sp>
      <p:sp>
        <p:nvSpPr>
          <p:cNvPr id="9318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318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smtClean="0"/>
              <a:t>Identify errors in the formulas that link inputs to outcomes.</a:t>
            </a: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34269155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95B67B05-A6B5-45CF-B682-4F0FC2CB055C}" type="slidenum">
              <a:rPr lang="en-US">
                <a:solidFill>
                  <a:prstClr val="black"/>
                </a:solidFill>
                <a:latin typeface="Times New Roman" pitchFamily="18" charset="0"/>
              </a:rPr>
              <a:pPr/>
              <a:t>28</a:t>
            </a:fld>
            <a:endParaRPr lang="en-US" dirty="0">
              <a:solidFill>
                <a:prstClr val="black"/>
              </a:solidFill>
              <a:latin typeface="Times New Roman" pitchFamily="18" charset="0"/>
            </a:endParaRPr>
          </a:p>
        </p:txBody>
      </p:sp>
      <p:sp>
        <p:nvSpPr>
          <p:cNvPr id="94211"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4212"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endParaRPr lang="en-US" dirty="0" smtClean="0"/>
          </a:p>
          <a:p>
            <a:pPr eaLnBrk="1" hangingPunct="1"/>
            <a:r>
              <a:rPr lang="en-US" dirty="0" smtClean="0"/>
              <a:t>SHOW NEXT SLIDE AS EXAMPLE OF EFFECT OF INCREASED PREVALENCE.</a:t>
            </a:r>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461355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179D8DFD-4A74-4852-AFA4-DA26ACA06D85}" type="slidenum">
              <a:rPr lang="en-US">
                <a:solidFill>
                  <a:prstClr val="black"/>
                </a:solidFill>
                <a:latin typeface="Times New Roman" pitchFamily="18" charset="0"/>
              </a:rPr>
              <a:pPr/>
              <a:t>29</a:t>
            </a:fld>
            <a:endParaRPr lang="en-US" dirty="0">
              <a:solidFill>
                <a:prstClr val="black"/>
              </a:solidFill>
              <a:latin typeface="Times New Roman" pitchFamily="18" charset="0"/>
            </a:endParaRPr>
          </a:p>
        </p:txBody>
      </p:sp>
      <p:sp>
        <p:nvSpPr>
          <p:cNvPr id="9523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523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In HIV prevention research it is intuitively obvious that the higher the population prevalence the greater the benefit that will be conferred by behavioral intervention.</a:t>
            </a:r>
          </a:p>
          <a:p>
            <a:pPr eaLnBrk="1" hangingPunct="1"/>
            <a:r>
              <a:rPr lang="en-US" dirty="0" smtClean="0"/>
              <a:t>But our model behaved strangely. As we entered extreme values for prevalence we noticed that there a point beyond which, not only did we encounter decreasing marginal benefits, but an absolute decline as well</a:t>
            </a:r>
          </a:p>
          <a:p>
            <a:pPr eaLnBrk="1" hangingPunct="1"/>
            <a:r>
              <a:rPr lang="en-US" dirty="0" smtClean="0">
                <a:latin typeface="Times" charset="0"/>
                <a:cs typeface="Times New Roman" pitchFamily="18" charset="0"/>
              </a:rPr>
              <a:t>This one-way SA examines the change in HIV infections averted when varying the HIV prevalence in CSWs (base case 50%). The ratio of client: SW HIV prevalence is maintained at 0.67. The graph shows a relatively unusual concave downward shape. The </a:t>
            </a:r>
            <a:r>
              <a:rPr lang="en-US" dirty="0" smtClean="0">
                <a:cs typeface="Times New Roman" pitchFamily="18" charset="0"/>
              </a:rPr>
              <a:t>effectiveness is highest at 60%. Low HIV prevalence leads to lower effectiveness because CSWs and their clients have little HIV to transmit. High HIV prevalence, perhaps surprisingly, also leads to lower effectiveness. This is because with few HIV-negative “susceptibles”; most sex is between HIV+ individuals, where of course condoms confer no protection against new infection.</a:t>
            </a:r>
            <a:endParaRPr lang="en-US" dirty="0" smtClean="0">
              <a:latin typeface="Times" charset="0"/>
              <a:cs typeface="Times New Roman" pitchFamily="18" charset="0"/>
            </a:endParaRPr>
          </a:p>
          <a:p>
            <a:pPr eaLnBrk="1" hangingPunct="1"/>
            <a:r>
              <a:rPr lang="en-US" dirty="0" smtClean="0"/>
              <a:t>.</a:t>
            </a:r>
          </a:p>
          <a:p>
            <a:pPr eaLnBrk="1" hangingPunct="1"/>
            <a:endParaRPr lang="en-US" dirty="0" smtClean="0"/>
          </a:p>
        </p:txBody>
      </p:sp>
    </p:spTree>
    <p:extLst>
      <p:ext uri="{BB962C8B-B14F-4D97-AF65-F5344CB8AC3E}">
        <p14:creationId xmlns:p14="http://schemas.microsoft.com/office/powerpoint/2010/main" val="1735258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9E10DB0-BF59-4927-BEF7-BA9DC48E7A4F}" type="slidenum">
              <a:rPr lang="en-US">
                <a:solidFill>
                  <a:prstClr val="black"/>
                </a:solidFill>
                <a:latin typeface="Times New Roman" pitchFamily="18" charset="0"/>
              </a:rPr>
              <a:pPr/>
              <a:t>30</a:t>
            </a:fld>
            <a:endParaRPr lang="en-US" dirty="0">
              <a:solidFill>
                <a:prstClr val="black"/>
              </a:solidFill>
              <a:latin typeface="Times New Roman" pitchFamily="18" charset="0"/>
            </a:endParaRPr>
          </a:p>
        </p:txBody>
      </p:sp>
      <p:sp>
        <p:nvSpPr>
          <p:cNvPr id="9625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626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smtClean="0"/>
              <a:t>Hope we’ve answered the what is it and the why bother questions.</a:t>
            </a:r>
          </a:p>
          <a:p>
            <a:pPr eaLnBrk="1" hangingPunct="1"/>
            <a:r>
              <a:rPr lang="en-US" dirty="0" smtClean="0"/>
              <a:t>Yet other uses of SAs</a:t>
            </a: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12546311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1143000" y="685800"/>
            <a:ext cx="4572000" cy="3429000"/>
          </a:xfrm>
          <a:ln/>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3400FE5A-1CA4-43FD-8408-41A2F1321510}" type="slidenum">
              <a:rPr lang="en-US">
                <a:solidFill>
                  <a:prstClr val="black"/>
                </a:solidFill>
                <a:latin typeface="Times New Roman" pitchFamily="18" charset="0"/>
              </a:rPr>
              <a:pPr/>
              <a:t>31</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649773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xfrm>
            <a:off x="1143000" y="685800"/>
            <a:ext cx="4572000" cy="3429000"/>
          </a:xfrm>
          <a:ln/>
        </p:spPr>
      </p:sp>
      <p:sp>
        <p:nvSpPr>
          <p:cNvPr id="983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983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7FDCE395-B4BE-486A-81F6-D8BCFD17139A}" type="slidenum">
              <a:rPr lang="en-US">
                <a:solidFill>
                  <a:prstClr val="black"/>
                </a:solidFill>
                <a:latin typeface="Times New Roman" pitchFamily="18" charset="0"/>
              </a:rPr>
              <a:pPr/>
              <a:t>32</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455953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4D66BA5-A19C-4089-A7D3-064C7BC5974B}" type="slidenum">
              <a:rPr lang="en-US">
                <a:solidFill>
                  <a:prstClr val="black"/>
                </a:solidFill>
                <a:latin typeface="Times New Roman" pitchFamily="18" charset="0"/>
              </a:rPr>
              <a:pPr/>
              <a:t>3</a:t>
            </a:fld>
            <a:endParaRPr lang="en-US" dirty="0">
              <a:solidFill>
                <a:prstClr val="black"/>
              </a:solidFill>
              <a:latin typeface="Times New Roman" pitchFamily="18" charset="0"/>
            </a:endParaRPr>
          </a:p>
        </p:txBody>
      </p:sp>
      <p:sp>
        <p:nvSpPr>
          <p:cNvPr id="76803"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76804"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1641" tIns="45821" rIns="91641" bIns="45821"/>
          <a:lstStyle/>
          <a:p>
            <a:pPr eaLnBrk="1" hangingPunct="1"/>
            <a:r>
              <a:rPr lang="en-US" altLang="en-US" dirty="0" smtClean="0">
                <a:cs typeface="Times New Roman" pitchFamily="18" charset="0"/>
              </a:rPr>
              <a:t>Uncertainty is a major consideration in cost-effectiveness (and decision) analyses. Data input values are rarely all known with high precision and certainty. Yet different input values can lead to substantially different results. Thus, the CEA is far more compelling if it includes thorough and thoughtful sensitivity analyses – documentation of how results vary according to the input values. Sensitivity analyses demonstrate that the analyst is aware of the uncertainties and their implications. Substantively, they show how results hinge on the value of certain inputs – or how key uncertainties, however disquieting initially, actually do </a:t>
            </a:r>
            <a:r>
              <a:rPr lang="en-US" altLang="en-US" i="1" dirty="0" smtClean="0">
                <a:cs typeface="Times New Roman" pitchFamily="18" charset="0"/>
              </a:rPr>
              <a:t>not</a:t>
            </a:r>
            <a:r>
              <a:rPr lang="en-US" altLang="en-US" dirty="0" smtClean="0">
                <a:cs typeface="Times New Roman" pitchFamily="18" charset="0"/>
              </a:rPr>
              <a:t> affect the findings in important ways. Sensitivity analysis, because of its importance in decision-assessing tools, is mandatory in a CEA. As a bonus, sensitivity analyses are an excellent quality control tool for model debugging.</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In this lecture, we explore sensitivity analyses in detail, with the following topics:</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1. Types of uncertainty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2. Deterministic sensitivity analyses (one-way, multi-way, scenario)</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3. Probabilistic sensitivity analysis (Monte Carlo)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4. Uses of sensitivity analysis</a:t>
            </a:r>
            <a:endParaRPr lang="en-US" altLang="en-US" i="1" dirty="0" smtClean="0">
              <a:latin typeface="Book Antiqua" pitchFamily="18" charset="0"/>
            </a:endParaRPr>
          </a:p>
          <a:p>
            <a:pPr eaLnBrk="1" hangingPunct="1"/>
            <a:endParaRPr lang="en-US" altLang="en-US" dirty="0" smtClean="0"/>
          </a:p>
        </p:txBody>
      </p:sp>
    </p:spTree>
    <p:extLst>
      <p:ext uri="{BB962C8B-B14F-4D97-AF65-F5344CB8AC3E}">
        <p14:creationId xmlns:p14="http://schemas.microsoft.com/office/powerpoint/2010/main" val="408885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84BDAA8E-9BB4-49FC-A53E-D89EAB005B26}" type="slidenum">
              <a:rPr lang="en-US">
                <a:solidFill>
                  <a:prstClr val="black"/>
                </a:solidFill>
                <a:latin typeface="Times New Roman" pitchFamily="18" charset="0"/>
              </a:rPr>
              <a:pPr/>
              <a:t>4</a:t>
            </a:fld>
            <a:endParaRPr lang="en-US" dirty="0">
              <a:solidFill>
                <a:prstClr val="black"/>
              </a:solidFill>
              <a:latin typeface="Times New Roman" pitchFamily="18" charset="0"/>
            </a:endParaRPr>
          </a:p>
        </p:txBody>
      </p:sp>
      <p:sp>
        <p:nvSpPr>
          <p:cNvPr id="77827" name="Rectangle 2"/>
          <p:cNvSpPr>
            <a:spLocks noGrp="1" noRot="1" noChangeAspect="1" noChangeArrowheads="1" noTextEdit="1"/>
          </p:cNvSpPr>
          <p:nvPr>
            <p:ph type="sldImg"/>
          </p:nvPr>
        </p:nvSpPr>
        <p:spPr>
          <a:xfrm>
            <a:off x="1143000" y="685800"/>
            <a:ext cx="4572000" cy="3429000"/>
          </a:xfrm>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cs typeface="Times New Roman" pitchFamily="18" charset="0"/>
              </a:rPr>
              <a:t>In this lecture, we explore sensitivity analyses in detail, with the following topics:</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1. Types of uncertainty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2. Deterministic sensitivity analyses (one-way, multi-way, scenario)</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3. Probabilistic sensitivity analysis (Monte Carlo)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4. Uses of sensitivity analysis</a:t>
            </a:r>
            <a:endParaRPr lang="en-US" altLang="en-US" i="1" dirty="0" smtClean="0">
              <a:latin typeface="Book Antiqua" pitchFamily="18" charset="0"/>
            </a:endParaRPr>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3718456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A2DABD60-FB25-4BB4-A1C1-5F19576DD738}" type="slidenum">
              <a:rPr lang="en-US">
                <a:solidFill>
                  <a:prstClr val="black"/>
                </a:solidFill>
                <a:latin typeface="Times New Roman" pitchFamily="18" charset="0"/>
              </a:rPr>
              <a:pPr/>
              <a:t>5</a:t>
            </a:fld>
            <a:endParaRPr lang="en-US" dirty="0">
              <a:solidFill>
                <a:prstClr val="black"/>
              </a:solidFill>
              <a:latin typeface="Times New Roman" pitchFamily="18" charset="0"/>
            </a:endParaRPr>
          </a:p>
        </p:txBody>
      </p:sp>
      <p:sp>
        <p:nvSpPr>
          <p:cNvPr id="78851" name="Rectangle 2"/>
          <p:cNvSpPr>
            <a:spLocks noGrp="1" noRot="1" noChangeAspect="1" noChangeArrowheads="1" noTextEdit="1"/>
          </p:cNvSpPr>
          <p:nvPr>
            <p:ph type="sldImg"/>
          </p:nvPr>
        </p:nvSpPr>
        <p:spPr>
          <a:xfrm>
            <a:off x="1143000" y="685800"/>
            <a:ext cx="4572000" cy="3429000"/>
          </a:xfrm>
          <a:ln/>
        </p:spPr>
      </p:sp>
      <p:sp>
        <p:nvSpPr>
          <p:cNvPr id="99331" name="Rectangle 3"/>
          <p:cNvSpPr>
            <a:spLocks noGrp="1" noChangeArrowheads="1"/>
          </p:cNvSpPr>
          <p:nvPr>
            <p:ph type="body" idx="1"/>
          </p:nvPr>
        </p:nvSpPr>
        <p:spPr/>
        <p:txBody>
          <a:bodyPr/>
          <a:lstStyle/>
          <a:p>
            <a:pPr lvl="2" eaLnBrk="1" hangingPunct="1">
              <a:lnSpc>
                <a:spcPct val="30000"/>
              </a:lnSpc>
              <a:spcBef>
                <a:spcPct val="100000"/>
              </a:spcBef>
              <a:buFontTx/>
              <a:buChar char="•"/>
              <a:defRPr/>
            </a:pPr>
            <a:r>
              <a:rPr lang="en-US" altLang="en-US" sz="1000" b="1" i="1" dirty="0" smtClean="0">
                <a:effectLst>
                  <a:outerShdw blurRad="38100" dist="38100" dir="2700000" algn="tl">
                    <a:srgbClr val="C0C0C0"/>
                  </a:outerShdw>
                </a:effectLst>
              </a:rPr>
              <a:t>Truth uncertainty</a:t>
            </a:r>
            <a:r>
              <a:rPr lang="en-US" altLang="en-US" sz="1000" dirty="0" smtClean="0">
                <a:effectLst>
                  <a:outerShdw blurRad="38100" dist="38100" dir="2700000" algn="tl">
                    <a:srgbClr val="C0C0C0"/>
                  </a:outerShdw>
                </a:effectLst>
              </a:rPr>
              <a:t> – Easiest to understand. data not perfect. Measurement errors.</a:t>
            </a:r>
          </a:p>
          <a:p>
            <a:pPr lvl="2" eaLnBrk="1" hangingPunct="1">
              <a:lnSpc>
                <a:spcPct val="30000"/>
              </a:lnSpc>
              <a:spcBef>
                <a:spcPct val="100000"/>
              </a:spcBef>
              <a:defRPr/>
            </a:pPr>
            <a:endParaRPr lang="en-US" altLang="en-US" sz="1000" dirty="0" smtClean="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smtClean="0">
                <a:effectLst>
                  <a:outerShdw blurRad="38100" dist="38100" dir="2700000" algn="tl">
                    <a:srgbClr val="C0C0C0"/>
                  </a:outerShdw>
                </a:effectLst>
              </a:rPr>
              <a:t> </a:t>
            </a:r>
            <a:r>
              <a:rPr lang="en-US" altLang="en-US" sz="1000" b="1" i="1" dirty="0" smtClean="0">
                <a:effectLst>
                  <a:outerShdw blurRad="38100" dist="38100" dir="2700000" algn="tl">
                    <a:srgbClr val="C0C0C0"/>
                  </a:outerShdw>
                </a:effectLst>
              </a:rPr>
              <a:t>Trait uncertainty</a:t>
            </a:r>
            <a:r>
              <a:rPr lang="en-US" altLang="en-US" sz="1000" dirty="0" smtClean="0">
                <a:effectLst>
                  <a:outerShdw blurRad="38100" dist="38100" dir="2700000" algn="tl">
                    <a:srgbClr val="C0C0C0"/>
                  </a:outerShdw>
                </a:effectLst>
              </a:rPr>
              <a:t> – Is it valid to generalize study findings to pts in an earlier stage of the disease, to Caucasians; to men?</a:t>
            </a:r>
          </a:p>
          <a:p>
            <a:pPr lvl="2" eaLnBrk="1" hangingPunct="1">
              <a:lnSpc>
                <a:spcPct val="20000"/>
              </a:lnSpc>
              <a:spcBef>
                <a:spcPct val="100000"/>
              </a:spcBef>
              <a:defRPr/>
            </a:pPr>
            <a:endParaRPr lang="en-US" altLang="en-US" sz="1000" dirty="0" smtClean="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smtClean="0">
                <a:effectLst>
                  <a:outerShdw blurRad="38100" dist="38100" dir="2700000" algn="tl">
                    <a:srgbClr val="C0C0C0"/>
                  </a:outerShdw>
                </a:effectLst>
              </a:rPr>
              <a:t> </a:t>
            </a:r>
            <a:r>
              <a:rPr lang="en-US" altLang="en-US" sz="1000" b="1" i="1" dirty="0" smtClean="0">
                <a:effectLst>
                  <a:outerShdw blurRad="38100" dist="38100" dir="2700000" algn="tl">
                    <a:srgbClr val="C0C0C0"/>
                  </a:outerShdw>
                </a:effectLst>
              </a:rPr>
              <a:t>Methodological uncertainty</a:t>
            </a:r>
            <a:r>
              <a:rPr lang="en-US" altLang="en-US" sz="1000" dirty="0" smtClean="0">
                <a:effectLst>
                  <a:outerShdw blurRad="38100" dist="38100" dir="2700000" algn="tl">
                    <a:srgbClr val="C0C0C0"/>
                  </a:outerShdw>
                </a:effectLst>
              </a:rPr>
              <a:t>– What if you use a Markov model instead of a static decision tree? PPP-adjusted</a:t>
            </a:r>
            <a:r>
              <a:rPr lang="en-US" altLang="en-US" sz="1000" baseline="0" dirty="0" smtClean="0">
                <a:effectLst>
                  <a:outerShdw blurRad="38100" dist="38100" dir="2700000" algn="tl">
                    <a:srgbClr val="C0C0C0"/>
                  </a:outerShdw>
                </a:effectLst>
              </a:rPr>
              <a:t> dollars instead of market exchange rates? Age-weighted DALYs? Different method for estimating health-state utilities?  </a:t>
            </a:r>
            <a:endParaRPr lang="en-US" altLang="en-US" sz="1000" dirty="0" smtClean="0">
              <a:effectLst>
                <a:outerShdw blurRad="38100" dist="38100" dir="2700000" algn="tl">
                  <a:srgbClr val="C0C0C0"/>
                </a:outerShdw>
              </a:effectLst>
            </a:endParaRPr>
          </a:p>
          <a:p>
            <a:pPr eaLnBrk="1" hangingPunct="1">
              <a:defRPr/>
            </a:pPr>
            <a:endParaRPr lang="en-US" dirty="0" smtClean="0"/>
          </a:p>
        </p:txBody>
      </p:sp>
    </p:spTree>
    <p:extLst>
      <p:ext uri="{BB962C8B-B14F-4D97-AF65-F5344CB8AC3E}">
        <p14:creationId xmlns:p14="http://schemas.microsoft.com/office/powerpoint/2010/main" val="1901217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43000" y="685800"/>
            <a:ext cx="4572000" cy="3429000"/>
          </a:xfrm>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Scenario: Country (Prevalence and wealth); Expanding versus steady-state epidemic. Larger vs smaller scale implementation.</a:t>
            </a:r>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4B010A7-251F-488F-B0A4-47EF99741715}" type="slidenum">
              <a:rPr lang="en-US">
                <a:solidFill>
                  <a:prstClr val="black"/>
                </a:solidFill>
                <a:latin typeface="Times New Roman" pitchFamily="18" charset="0"/>
              </a:rPr>
              <a:pPr/>
              <a:t>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971565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07/16/96</a:t>
            </a:r>
          </a:p>
        </p:txBody>
      </p:sp>
      <p:sp>
        <p:nvSpPr>
          <p:cNvPr id="8192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6" name="Rectangle 2"/>
          <p:cNvSpPr>
            <a:spLocks noGrp="1" noRot="1" noChangeAspect="1" noChangeArrowheads="1" noTextEdit="1"/>
          </p:cNvSpPr>
          <p:nvPr>
            <p:ph type="sldImg"/>
          </p:nvPr>
        </p:nvSpPr>
        <p:spPr>
          <a:xfrm>
            <a:off x="1143000" y="684213"/>
            <a:ext cx="4575175" cy="3430587"/>
          </a:xfrm>
          <a:ln/>
        </p:spPr>
      </p:sp>
      <p:sp>
        <p:nvSpPr>
          <p:cNvPr id="819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extLst>
      <p:ext uri="{BB962C8B-B14F-4D97-AF65-F5344CB8AC3E}">
        <p14:creationId xmlns:p14="http://schemas.microsoft.com/office/powerpoint/2010/main" val="3813184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096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6" name="Rectangle 2"/>
          <p:cNvSpPr>
            <a:spLocks noGrp="1" noRot="1" noChangeAspect="1" noChangeArrowheads="1" noTextEdit="1"/>
          </p:cNvSpPr>
          <p:nvPr>
            <p:ph type="sldImg"/>
          </p:nvPr>
        </p:nvSpPr>
        <p:spPr>
          <a:xfrm>
            <a:off x="1143000" y="684213"/>
            <a:ext cx="4575175" cy="3430587"/>
          </a:xfrm>
          <a:ln/>
        </p:spPr>
      </p:sp>
      <p:sp>
        <p:nvSpPr>
          <p:cNvPr id="409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extLst>
      <p:ext uri="{BB962C8B-B14F-4D97-AF65-F5344CB8AC3E}">
        <p14:creationId xmlns:p14="http://schemas.microsoft.com/office/powerpoint/2010/main" val="2270204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three antiviral regimens assessed here by UNAIDS-sponsored clinical trials in sub-Saharan Africa: Arm A consists of </a:t>
            </a:r>
            <a:r>
              <a:rPr lang="en-US" sz="1200" kern="1200" dirty="0" err="1" smtClean="0">
                <a:solidFill>
                  <a:schemeClr val="tx1"/>
                </a:solidFill>
                <a:effectLst/>
                <a:latin typeface="+mn-lt"/>
                <a:ea typeface="+mn-ea"/>
                <a:cs typeface="+mn-cs"/>
              </a:rPr>
              <a:t>prepartum</a:t>
            </a:r>
            <a:r>
              <a:rPr lang="en-US" sz="1200" kern="1200" dirty="0" smtClean="0">
                <a:solidFill>
                  <a:schemeClr val="tx1"/>
                </a:solidFill>
                <a:effectLst/>
                <a:latin typeface="+mn-lt"/>
                <a:ea typeface="+mn-ea"/>
                <a:cs typeface="+mn-cs"/>
              </a:rPr>
              <a:t> therapy starting during week 36 of gestation (an average of twenty days before delivery); intrapartum treatment; and one week of maternal and infant postpartum treatment. Arm B is the same as Arm A but omitting the </a:t>
            </a:r>
            <a:r>
              <a:rPr lang="en-US" sz="1200" kern="1200" dirty="0" err="1" smtClean="0">
                <a:solidFill>
                  <a:schemeClr val="tx1"/>
                </a:solidFill>
                <a:effectLst/>
                <a:latin typeface="+mn-lt"/>
                <a:ea typeface="+mn-ea"/>
                <a:cs typeface="+mn-cs"/>
              </a:rPr>
              <a:t>prepartum</a:t>
            </a:r>
            <a:r>
              <a:rPr lang="en-US" sz="1200" kern="1200" dirty="0" smtClean="0">
                <a:solidFill>
                  <a:schemeClr val="tx1"/>
                </a:solidFill>
                <a:effectLst/>
                <a:latin typeface="+mn-lt"/>
                <a:ea typeface="+mn-ea"/>
                <a:cs typeface="+mn-cs"/>
              </a:rPr>
              <a:t> regimen. Arm C consists of the intrapartum treatment only. </a:t>
            </a:r>
          </a:p>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9</a:t>
            </a:fld>
            <a:endParaRPr lang="en-US" dirty="0"/>
          </a:p>
        </p:txBody>
      </p:sp>
    </p:spTree>
    <p:extLst>
      <p:ext uri="{BB962C8B-B14F-4D97-AF65-F5344CB8AC3E}">
        <p14:creationId xmlns:p14="http://schemas.microsoft.com/office/powerpoint/2010/main" val="38361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DFAC19-88F3-41AF-815E-62AC9C4804E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73117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2F33CD-5DF6-4E12-91F7-4FB7794D6AC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8889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2"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075105C-980B-499D-8136-7D359F38BBE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23219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48E4434-8288-4F0F-971E-1EEE704C04EA}"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647303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2/26/2015</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3312524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2/26/2015</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68666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7"/>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2/26/2015</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05991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3"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737"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2/26/2015</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98508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2/26/2015</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119191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2/26/2015</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7532155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2/26/2015</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97762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38AF7B-ED73-426F-903B-8D00BFBC292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9638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48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756" y="273057"/>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3"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2/26/2015</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05147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2/26/2015</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806312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2/26/2015</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3150217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2/26/2015</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2578546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2/26/2015</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964773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2/26/2015</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19397053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2/26/2015</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02561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3"/>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2/26/2015</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640712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1"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735"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2/26/2015</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911681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2/26/2015</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259045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98DA12D-32B7-43CA-A190-46FED9E3DEE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355431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2/26/2015</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0345546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2/26/2015</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763933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48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756" y="273053"/>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2/26/2015</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5744924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2/26/2015</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519249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2/26/2015</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418011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2/26/2015</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3611512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2/26/2015</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9213802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3" descr="NN_m_2c_RG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9" descr="CD_Stacked_BIG®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292725" y="1773238"/>
            <a:ext cx="3379788" cy="2019300"/>
          </a:xfrm>
        </p:spPr>
        <p:txBody>
          <a:bodyPr anchor="b"/>
          <a:lstStyle>
            <a:lvl1pPr algn="r">
              <a:lnSpc>
                <a:spcPct val="85000"/>
              </a:lnSpc>
              <a:defRPr sz="3200"/>
            </a:lvl1pPr>
          </a:lstStyle>
          <a:p>
            <a:pPr lvl="0"/>
            <a:r>
              <a:rPr lang="en-US" noProof="0" smtClean="0"/>
              <a:t>Click to edit Master title style</a:t>
            </a:r>
            <a:endParaRPr lang="en-GB" noProof="0" smtClean="0"/>
          </a:p>
        </p:txBody>
      </p:sp>
      <p:sp>
        <p:nvSpPr>
          <p:cNvPr id="3075" name="Rectangle 3"/>
          <p:cNvSpPr>
            <a:spLocks noGrp="1" noChangeArrowheads="1"/>
          </p:cNvSpPr>
          <p:nvPr>
            <p:ph type="subTitle" idx="1"/>
          </p:nvPr>
        </p:nvSpPr>
        <p:spPr>
          <a:xfrm>
            <a:off x="5292725" y="4033838"/>
            <a:ext cx="3379788" cy="914400"/>
          </a:xfrm>
          <a:extLst>
            <a:ext uri="{909E8E84-426E-40DD-AFC4-6F175D3DCCD1}">
              <a14:hiddenFill xmlns:a14="http://schemas.microsoft.com/office/drawing/2010/main">
                <a:solidFill>
                  <a:schemeClr val="accent1"/>
                </a:solidFill>
              </a14:hiddenFill>
            </a:ext>
          </a:extLst>
        </p:spPr>
        <p:txBody>
          <a:bodyPr/>
          <a:lstStyle>
            <a:lvl1pPr marL="0" indent="0" algn="r">
              <a:buFontTx/>
              <a:buNone/>
              <a:defRPr sz="1500"/>
            </a:lvl1pPr>
          </a:lstStyle>
          <a:p>
            <a:pPr lvl="0"/>
            <a:r>
              <a:rPr lang="en-US" noProof="0" smtClean="0"/>
              <a:t>Click to edit Master subtitle style</a:t>
            </a:r>
            <a:endParaRPr lang="en-GB" noProof="0" smtClean="0"/>
          </a:p>
        </p:txBody>
      </p:sp>
      <p:sp>
        <p:nvSpPr>
          <p:cNvPr id="6" name="Rectangle 15"/>
          <p:cNvSpPr>
            <a:spLocks noGrp="1" noChangeArrowheads="1"/>
          </p:cNvSpPr>
          <p:nvPr>
            <p:ph type="ftr" sz="quarter" idx="10"/>
          </p:nvPr>
        </p:nvSpPr>
        <p:spPr>
          <a:xfrm>
            <a:off x="395288" y="0"/>
            <a:ext cx="6519862" cy="620713"/>
          </a:xfrm>
        </p:spPr>
        <p:txBody>
          <a:bodyPr anchor="b"/>
          <a:lstStyle>
            <a:lvl1pPr>
              <a:defRPr>
                <a:solidFill>
                  <a:schemeClr val="bg1"/>
                </a:solidFill>
              </a:defRPr>
            </a:lvl1pPr>
          </a:lstStyle>
          <a:p>
            <a:pPr>
              <a:defRPr/>
            </a:pPr>
            <a:r>
              <a:rPr lang="en-GB" dirty="0">
                <a:solidFill>
                  <a:srgbClr val="FFFFFF"/>
                </a:solidFill>
              </a:rPr>
              <a:t>Presentation title</a:t>
            </a:r>
          </a:p>
        </p:txBody>
      </p:sp>
      <p:sp>
        <p:nvSpPr>
          <p:cNvPr id="7" name="Rectangle 18"/>
          <p:cNvSpPr>
            <a:spLocks noGrp="1" noChangeArrowheads="1"/>
          </p:cNvSpPr>
          <p:nvPr>
            <p:ph type="dt" sz="half" idx="11"/>
          </p:nvPr>
        </p:nvSpPr>
        <p:spPr>
          <a:xfrm>
            <a:off x="6913563" y="0"/>
            <a:ext cx="1751012" cy="620713"/>
          </a:xfrm>
        </p:spPr>
        <p:txBody>
          <a:bodyPr anchor="b"/>
          <a:lstStyle>
            <a:lvl1pPr>
              <a:defRPr sz="900">
                <a:solidFill>
                  <a:schemeClr val="hlink"/>
                </a:solidFill>
              </a:defRPr>
            </a:lvl1pPr>
          </a:lstStyle>
          <a:p>
            <a:pPr>
              <a:defRPr/>
            </a:pPr>
            <a:r>
              <a:rPr lang="en-GB" dirty="0">
                <a:solidFill>
                  <a:srgbClr val="E64A0E"/>
                </a:solidFill>
              </a:rPr>
              <a:t>Date</a:t>
            </a:r>
          </a:p>
        </p:txBody>
      </p:sp>
    </p:spTree>
    <p:extLst>
      <p:ext uri="{BB962C8B-B14F-4D97-AF65-F5344CB8AC3E}">
        <p14:creationId xmlns:p14="http://schemas.microsoft.com/office/powerpoint/2010/main" val="30093589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F2D9A0EA-4DC8-40B3-9669-9BC152EBD86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3785874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C6E3A665-B1EE-4D50-9073-5F220CBF0F4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27477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3FADBA-564A-43F6-9838-D71AE81C3E55}"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569022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76250" y="1625600"/>
            <a:ext cx="4016375"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5025" y="1625600"/>
            <a:ext cx="4017963"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3204DD6-BC9E-4F5A-A504-D5F5C9C9234B}"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5969593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8"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54D1529A-E977-418D-A3E7-62CDBBBF7BF5}" type="slidenum">
              <a:rPr lang="en-GB">
                <a:solidFill>
                  <a:srgbClr val="E64A0E"/>
                </a:solidFill>
              </a:rPr>
              <a:pPr>
                <a:defRPr/>
              </a:pPr>
              <a:t>‹#›</a:t>
            </a:fld>
            <a:endParaRPr lang="en-GB" dirty="0">
              <a:solidFill>
                <a:srgbClr val="E64A0E"/>
              </a:solidFill>
            </a:endParaRPr>
          </a:p>
        </p:txBody>
      </p:sp>
      <p:sp>
        <p:nvSpPr>
          <p:cNvPr id="9"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266631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4"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4B45AB59-EEC0-464C-9DE5-81A21E747493}" type="slidenum">
              <a:rPr lang="en-GB">
                <a:solidFill>
                  <a:srgbClr val="E64A0E"/>
                </a:solidFill>
              </a:rPr>
              <a:pPr>
                <a:defRPr/>
              </a:pPr>
              <a:t>‹#›</a:t>
            </a:fld>
            <a:endParaRPr lang="en-GB" dirty="0">
              <a:solidFill>
                <a:srgbClr val="E64A0E"/>
              </a:solidFill>
            </a:endParaRPr>
          </a:p>
        </p:txBody>
      </p:sp>
      <p:sp>
        <p:nvSpPr>
          <p:cNvPr id="5"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8279795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3"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1A132B8-7885-4289-8425-24ACBD27C18C}" type="slidenum">
              <a:rPr lang="en-GB">
                <a:solidFill>
                  <a:srgbClr val="E64A0E"/>
                </a:solidFill>
              </a:rPr>
              <a:pPr>
                <a:defRPr/>
              </a:pPr>
              <a:t>‹#›</a:t>
            </a:fld>
            <a:endParaRPr lang="en-GB" dirty="0">
              <a:solidFill>
                <a:srgbClr val="E64A0E"/>
              </a:solidFill>
            </a:endParaRPr>
          </a:p>
        </p:txBody>
      </p:sp>
      <p:sp>
        <p:nvSpPr>
          <p:cNvPr id="4"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7102956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0A12A57-88E9-4344-9CCB-E00BF76124A3}"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318573516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2B40BFA-BE81-450B-987C-94D3B17DBD20}"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8678221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92EA22B-2237-4254-A249-E22EA4E39C81}"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6414547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8288" y="469900"/>
            <a:ext cx="2046287" cy="48847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76250" y="469900"/>
            <a:ext cx="5989638" cy="48847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D06C8813-7DAF-4AFD-A24E-9835E9E6F010}"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4147016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0869613-84FA-4F3E-AAB6-8A4BCEF7338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49988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37FBF52-0AAA-4B6E-8EA0-339376A901D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66237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A7306E4-E331-4851-9426-40DA7EA24F8C}"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05115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88E380-4B02-45EF-969C-8354DC8203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38255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1980D9F-6DB1-4A07-A6AD-52832BA2548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867377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1.jpe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089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090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endParaRPr lang="en-US" dirty="0">
              <a:solidFill>
                <a:srgbClr val="FFFF00"/>
              </a:solidFill>
            </a:endParaRPr>
          </a:p>
        </p:txBody>
      </p:sp>
      <p:sp>
        <p:nvSpPr>
          <p:cNvPr id="809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1" dirty="0">
                <a:effectLst>
                  <a:outerShdw blurRad="38100" dist="38100" dir="2700000" algn="tl">
                    <a:srgbClr val="000000"/>
                  </a:outerShdw>
                </a:effectLst>
                <a:latin typeface="+mn-lt"/>
              </a:defRPr>
            </a:lvl1pPr>
          </a:lstStyle>
          <a:p>
            <a:pPr fontAlgn="base">
              <a:spcBef>
                <a:spcPct val="0"/>
              </a:spcBef>
              <a:spcAft>
                <a:spcPct val="0"/>
              </a:spcAft>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8090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fld id="{2CA99999-5253-4A2C-A9DC-D768765AA254}" type="slidenum">
              <a:rPr lang="en-US">
                <a:solidFill>
                  <a:srgbClr val="FFFF00"/>
                </a:solidFill>
              </a:rPr>
              <a:pPr fontAlgn="base">
                <a:spcBef>
                  <a:spcPct val="0"/>
                </a:spcBef>
                <a:spcAft>
                  <a:spcPct val="0"/>
                </a:spcAft>
                <a:defRPr/>
              </a:pPr>
              <a:t>‹#›</a:t>
            </a:fld>
            <a:endParaRPr lang="en-US" dirty="0">
              <a:solidFill>
                <a:srgbClr val="FFFF00"/>
              </a:solidFill>
            </a:endParaRPr>
          </a:p>
        </p:txBody>
      </p:sp>
    </p:spTree>
    <p:extLst>
      <p:ext uri="{BB962C8B-B14F-4D97-AF65-F5344CB8AC3E}">
        <p14:creationId xmlns:p14="http://schemas.microsoft.com/office/powerpoint/2010/main" val="170452140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har char="•"/>
        <a:defRPr sz="32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2/26/2015</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215073833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2/26/2015</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770309737"/>
      </p:ext>
    </p:extLst>
  </p:cSld>
  <p:clrMap bg1="dk2" tx1="lt1" bg2="dk1"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6" descr="NN_m_2c_RGB"/>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Freeform 36"/>
          <p:cNvSpPr>
            <a:spLocks/>
          </p:cNvSpPr>
          <p:nvPr/>
        </p:nvSpPr>
        <p:spPr bwMode="auto">
          <a:xfrm>
            <a:off x="0" y="1460500"/>
            <a:ext cx="8832850" cy="4049713"/>
          </a:xfrm>
          <a:custGeom>
            <a:avLst/>
            <a:gdLst>
              <a:gd name="T0" fmla="*/ 2147483647 w 12019"/>
              <a:gd name="T1" fmla="*/ 0 h 5685"/>
              <a:gd name="T2" fmla="*/ 2147483647 w 12019"/>
              <a:gd name="T3" fmla="*/ 2147483647 h 5685"/>
              <a:gd name="T4" fmla="*/ 2147483647 w 12019"/>
              <a:gd name="T5" fmla="*/ 2147483647 h 5685"/>
              <a:gd name="T6" fmla="*/ 2147483647 w 12019"/>
              <a:gd name="T7" fmla="*/ 2147483647 h 5685"/>
              <a:gd name="T8" fmla="*/ 2147483647 w 12019"/>
              <a:gd name="T9" fmla="*/ 2147483647 h 5685"/>
              <a:gd name="T10" fmla="*/ 2147483647 w 12019"/>
              <a:gd name="T11" fmla="*/ 2147483647 h 5685"/>
              <a:gd name="T12" fmla="*/ 2147483647 w 12019"/>
              <a:gd name="T13" fmla="*/ 2147483647 h 5685"/>
              <a:gd name="T14" fmla="*/ 0 w 12019"/>
              <a:gd name="T15" fmla="*/ 2147483647 h 5685"/>
              <a:gd name="T16" fmla="*/ 0 w 12019"/>
              <a:gd name="T17" fmla="*/ 0 h 5685"/>
              <a:gd name="T18" fmla="*/ 2147483647 w 12019"/>
              <a:gd name="T19" fmla="*/ 0 h 568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19" h="5685">
                <a:moveTo>
                  <a:pt x="11838" y="0"/>
                </a:moveTo>
                <a:cubicBezTo>
                  <a:pt x="11938" y="0"/>
                  <a:pt x="12019" y="81"/>
                  <a:pt x="12019" y="182"/>
                </a:cubicBezTo>
                <a:cubicBezTo>
                  <a:pt x="12019" y="182"/>
                  <a:pt x="12019" y="182"/>
                  <a:pt x="12019" y="182"/>
                </a:cubicBezTo>
                <a:lnTo>
                  <a:pt x="12019" y="5503"/>
                </a:lnTo>
                <a:cubicBezTo>
                  <a:pt x="12019" y="5603"/>
                  <a:pt x="11938" y="5685"/>
                  <a:pt x="11838" y="5685"/>
                </a:cubicBezTo>
                <a:lnTo>
                  <a:pt x="0" y="5685"/>
                </a:lnTo>
                <a:lnTo>
                  <a:pt x="0" y="0"/>
                </a:lnTo>
                <a:lnTo>
                  <a:pt x="11838" y="0"/>
                </a:lnTo>
                <a:close/>
              </a:path>
            </a:pathLst>
          </a:custGeom>
          <a:noFill/>
          <a:ln>
            <a:noFill/>
          </a:ln>
          <a:extLst>
            <a:ext uri="{909E8E84-426E-40DD-AFC4-6F175D3DCCD1}">
              <a14:hiddenFill xmlns:a14="http://schemas.microsoft.com/office/drawing/2010/main">
                <a:solidFill>
                  <a:srgbClr val="E8E6E3"/>
                </a:solidFill>
              </a14:hiddenFill>
            </a:ext>
            <a:ext uri="{91240B29-F687-4F45-9708-019B960494DF}">
              <a14:hiddenLine xmlns:a14="http://schemas.microsoft.com/office/drawing/2010/main" w="3175" cap="rnd" cmpd="sng">
                <a:solidFill>
                  <a:schemeClr val="tx2"/>
                </a:solidFill>
                <a:prstDash val="solid"/>
                <a:round/>
                <a:headEnd/>
                <a:tailEnd/>
              </a14:hiddenLine>
            </a:ext>
          </a:extLst>
        </p:spPr>
        <p:txBody>
          <a:bodyPr/>
          <a:lstStyle/>
          <a:p>
            <a:pPr algn="ctr" fontAlgn="base">
              <a:spcBef>
                <a:spcPct val="50000"/>
              </a:spcBef>
              <a:spcAft>
                <a:spcPct val="0"/>
              </a:spcAft>
            </a:pPr>
            <a:endParaRPr lang="en-US" b="1" dirty="0" smtClean="0">
              <a:solidFill>
                <a:srgbClr val="001965"/>
              </a:solidFill>
            </a:endParaRPr>
          </a:p>
        </p:txBody>
      </p:sp>
      <p:sp>
        <p:nvSpPr>
          <p:cNvPr id="1028" name="Rectangle 2"/>
          <p:cNvSpPr>
            <a:spLocks noGrp="1" noChangeArrowheads="1"/>
          </p:cNvSpPr>
          <p:nvPr>
            <p:ph type="title"/>
          </p:nvPr>
        </p:nvSpPr>
        <p:spPr bwMode="auto">
          <a:xfrm>
            <a:off x="476250" y="469900"/>
            <a:ext cx="8188325" cy="801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US" smtClean="0"/>
              <a:t>Click to edit Master title style</a:t>
            </a:r>
            <a:endParaRPr lang="en-GB" smtClean="0"/>
          </a:p>
        </p:txBody>
      </p:sp>
      <p:sp>
        <p:nvSpPr>
          <p:cNvPr id="1029" name="Rectangle 3"/>
          <p:cNvSpPr>
            <a:spLocks noGrp="1" noChangeArrowheads="1"/>
          </p:cNvSpPr>
          <p:nvPr>
            <p:ph type="body" idx="1"/>
          </p:nvPr>
        </p:nvSpPr>
        <p:spPr bwMode="auto">
          <a:xfrm>
            <a:off x="476250" y="1625600"/>
            <a:ext cx="8186738" cy="3729038"/>
          </a:xfrm>
          <a:prstGeom prst="rect">
            <a:avLst/>
          </a:prstGeom>
          <a:noFill/>
          <a:ln>
            <a:noFill/>
          </a:ln>
          <a:effectLst/>
          <a:extLst>
            <a:ext uri="{909E8E84-426E-40DD-AFC4-6F175D3DCCD1}">
              <a14:hiddenFill xmlns:a14="http://schemas.microsoft.com/office/drawing/2010/main">
                <a:solidFill>
                  <a:srgbClr val="E8E6E3"/>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2" name="Rectangle 5"/>
          <p:cNvSpPr>
            <a:spLocks noGrp="1" noChangeArrowheads="1"/>
          </p:cNvSpPr>
          <p:nvPr>
            <p:ph type="ftr" sz="quarter" idx="3"/>
          </p:nvPr>
        </p:nvSpPr>
        <p:spPr bwMode="auto">
          <a:xfrm>
            <a:off x="469900" y="0"/>
            <a:ext cx="5843588" cy="47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Presentation title</a:t>
            </a:r>
          </a:p>
        </p:txBody>
      </p:sp>
      <p:sp>
        <p:nvSpPr>
          <p:cNvPr id="1047" name="Rectangle 23"/>
          <p:cNvSpPr>
            <a:spLocks noGrp="1" noChangeArrowheads="1"/>
          </p:cNvSpPr>
          <p:nvPr>
            <p:ph type="sldNum" sz="quarter" idx="4"/>
          </p:nvPr>
        </p:nvSpPr>
        <p:spPr bwMode="auto">
          <a:xfrm>
            <a:off x="7761288" y="0"/>
            <a:ext cx="901700" cy="47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chemeClr val="hlink"/>
                </a:solidFill>
              </a:defRPr>
            </a:lvl1pPr>
          </a:lstStyle>
          <a:p>
            <a:pPr fontAlgn="base">
              <a:spcAft>
                <a:spcPct val="0"/>
              </a:spcAft>
              <a:defRPr/>
            </a:pPr>
            <a:r>
              <a:rPr lang="en-GB" dirty="0">
                <a:solidFill>
                  <a:srgbClr val="E64A0E"/>
                </a:solidFill>
              </a:rPr>
              <a:t>Slide no </a:t>
            </a:r>
            <a:fld id="{6CCA048D-9322-4F61-891F-A6BAE2F2CD03}" type="slidenum">
              <a:rPr lang="en-GB">
                <a:solidFill>
                  <a:srgbClr val="E64A0E"/>
                </a:solidFill>
              </a:rPr>
              <a:pPr fontAlgn="base">
                <a:spcAft>
                  <a:spcPct val="0"/>
                </a:spcAft>
                <a:defRPr/>
              </a:pPr>
              <a:t>‹#›</a:t>
            </a:fld>
            <a:endParaRPr lang="en-GB" dirty="0">
              <a:solidFill>
                <a:srgbClr val="E64A0E"/>
              </a:solidFill>
            </a:endParaRPr>
          </a:p>
        </p:txBody>
      </p:sp>
      <p:sp>
        <p:nvSpPr>
          <p:cNvPr id="1105" name="Rectangle 81"/>
          <p:cNvSpPr>
            <a:spLocks noGrp="1" noChangeArrowheads="1"/>
          </p:cNvSpPr>
          <p:nvPr>
            <p:ph type="dt" sz="half" idx="2"/>
          </p:nvPr>
        </p:nvSpPr>
        <p:spPr bwMode="auto">
          <a:xfrm>
            <a:off x="6299200" y="0"/>
            <a:ext cx="1460500" cy="47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Date</a:t>
            </a:r>
          </a:p>
        </p:txBody>
      </p:sp>
      <p:pic>
        <p:nvPicPr>
          <p:cNvPr id="1033" name="Picture 82" descr="CD_Stacked_BIG®_RGB"/>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571838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iming>
    <p:tnLst>
      <p:par>
        <p:cTn id="1" dur="indefinite" restart="never" nodeType="tmRoot"/>
      </p:par>
    </p:tnLst>
  </p:timing>
  <p:hf hdr="0"/>
  <p:txStyles>
    <p:titleStyle>
      <a:lvl1pPr algn="l" rtl="0" eaLnBrk="0" fontAlgn="base" hangingPunct="0">
        <a:spcBef>
          <a:spcPct val="0"/>
        </a:spcBef>
        <a:spcAft>
          <a:spcPct val="0"/>
        </a:spcAft>
        <a:defRPr sz="2800" b="1">
          <a:solidFill>
            <a:srgbClr val="001965"/>
          </a:solidFill>
          <a:latin typeface="+mj-lt"/>
          <a:ea typeface="+mj-ea"/>
          <a:cs typeface="+mj-cs"/>
        </a:defRPr>
      </a:lvl1pPr>
      <a:lvl2pPr algn="l" rtl="0" eaLnBrk="0" fontAlgn="base" hangingPunct="0">
        <a:spcBef>
          <a:spcPct val="0"/>
        </a:spcBef>
        <a:spcAft>
          <a:spcPct val="0"/>
        </a:spcAft>
        <a:defRPr sz="2800" b="1">
          <a:solidFill>
            <a:srgbClr val="001965"/>
          </a:solidFill>
          <a:latin typeface="Verdana" pitchFamily="34" charset="0"/>
        </a:defRPr>
      </a:lvl2pPr>
      <a:lvl3pPr algn="l" rtl="0" eaLnBrk="0" fontAlgn="base" hangingPunct="0">
        <a:spcBef>
          <a:spcPct val="0"/>
        </a:spcBef>
        <a:spcAft>
          <a:spcPct val="0"/>
        </a:spcAft>
        <a:defRPr sz="2800" b="1">
          <a:solidFill>
            <a:srgbClr val="001965"/>
          </a:solidFill>
          <a:latin typeface="Verdana" pitchFamily="34" charset="0"/>
        </a:defRPr>
      </a:lvl3pPr>
      <a:lvl4pPr algn="l" rtl="0" eaLnBrk="0" fontAlgn="base" hangingPunct="0">
        <a:spcBef>
          <a:spcPct val="0"/>
        </a:spcBef>
        <a:spcAft>
          <a:spcPct val="0"/>
        </a:spcAft>
        <a:defRPr sz="2800" b="1">
          <a:solidFill>
            <a:srgbClr val="001965"/>
          </a:solidFill>
          <a:latin typeface="Verdana" pitchFamily="34" charset="0"/>
        </a:defRPr>
      </a:lvl4pPr>
      <a:lvl5pPr algn="l" rtl="0" eaLnBrk="0" fontAlgn="base" hangingPunct="0">
        <a:spcBef>
          <a:spcPct val="0"/>
        </a:spcBef>
        <a:spcAft>
          <a:spcPct val="0"/>
        </a:spcAft>
        <a:defRPr sz="2800" b="1">
          <a:solidFill>
            <a:srgbClr val="001965"/>
          </a:solidFill>
          <a:latin typeface="Verdana" pitchFamily="34" charset="0"/>
        </a:defRPr>
      </a:lvl5pPr>
      <a:lvl6pPr marL="457200" algn="l" rtl="0" eaLnBrk="1" fontAlgn="base" hangingPunct="1">
        <a:spcBef>
          <a:spcPct val="0"/>
        </a:spcBef>
        <a:spcAft>
          <a:spcPct val="0"/>
        </a:spcAft>
        <a:defRPr sz="2800" b="1">
          <a:solidFill>
            <a:srgbClr val="001965"/>
          </a:solidFill>
          <a:latin typeface="Verdana" pitchFamily="34" charset="0"/>
        </a:defRPr>
      </a:lvl6pPr>
      <a:lvl7pPr marL="914400" algn="l" rtl="0" eaLnBrk="1" fontAlgn="base" hangingPunct="1">
        <a:spcBef>
          <a:spcPct val="0"/>
        </a:spcBef>
        <a:spcAft>
          <a:spcPct val="0"/>
        </a:spcAft>
        <a:defRPr sz="2800" b="1">
          <a:solidFill>
            <a:srgbClr val="001965"/>
          </a:solidFill>
          <a:latin typeface="Verdana" pitchFamily="34" charset="0"/>
        </a:defRPr>
      </a:lvl7pPr>
      <a:lvl8pPr marL="1371600" algn="l" rtl="0" eaLnBrk="1" fontAlgn="base" hangingPunct="1">
        <a:spcBef>
          <a:spcPct val="0"/>
        </a:spcBef>
        <a:spcAft>
          <a:spcPct val="0"/>
        </a:spcAft>
        <a:defRPr sz="2800" b="1">
          <a:solidFill>
            <a:srgbClr val="001965"/>
          </a:solidFill>
          <a:latin typeface="Verdana" pitchFamily="34" charset="0"/>
        </a:defRPr>
      </a:lvl8pPr>
      <a:lvl9pPr marL="1828800" algn="l" rtl="0" eaLnBrk="1" fontAlgn="base" hangingPunct="1">
        <a:spcBef>
          <a:spcPct val="0"/>
        </a:spcBef>
        <a:spcAft>
          <a:spcPct val="0"/>
        </a:spcAft>
        <a:defRPr sz="2800" b="1">
          <a:solidFill>
            <a:srgbClr val="001965"/>
          </a:solidFill>
          <a:latin typeface="Verdana" pitchFamily="34" charset="0"/>
        </a:defRPr>
      </a:lvl9pPr>
    </p:titleStyle>
    <p:bodyStyle>
      <a:lvl1pPr marL="263525" indent="-263525" algn="l" rtl="0" eaLnBrk="0" fontAlgn="base" hangingPunct="0">
        <a:spcBef>
          <a:spcPct val="20000"/>
        </a:spcBef>
        <a:spcAft>
          <a:spcPct val="0"/>
        </a:spcAft>
        <a:buClr>
          <a:schemeClr val="accent1"/>
        </a:buClr>
        <a:buChar char="•"/>
        <a:defRPr sz="2200">
          <a:solidFill>
            <a:schemeClr val="accent2"/>
          </a:solidFill>
          <a:latin typeface="+mn-lt"/>
          <a:ea typeface="+mn-ea"/>
          <a:cs typeface="+mn-cs"/>
        </a:defRPr>
      </a:lvl1pPr>
      <a:lvl2pPr marL="803275" indent="-263525" algn="l" rtl="0" eaLnBrk="0" fontAlgn="base" hangingPunct="0">
        <a:spcBef>
          <a:spcPct val="20000"/>
        </a:spcBef>
        <a:spcAft>
          <a:spcPct val="0"/>
        </a:spcAft>
        <a:buClr>
          <a:schemeClr val="hlink"/>
        </a:buClr>
        <a:buChar char="•"/>
        <a:defRPr sz="2000">
          <a:solidFill>
            <a:schemeClr val="accent2"/>
          </a:solidFill>
          <a:latin typeface="+mn-lt"/>
        </a:defRPr>
      </a:lvl2pPr>
      <a:lvl3pPr marL="1344613" indent="-268288" algn="l" rtl="0" eaLnBrk="0" fontAlgn="base" hangingPunct="0">
        <a:spcBef>
          <a:spcPct val="20000"/>
        </a:spcBef>
        <a:spcAft>
          <a:spcPct val="0"/>
        </a:spcAft>
        <a:buClr>
          <a:schemeClr val="accent2"/>
        </a:buClr>
        <a:buChar char="•"/>
        <a:defRPr>
          <a:solidFill>
            <a:schemeClr val="accent2"/>
          </a:solidFill>
          <a:latin typeface="+mn-lt"/>
        </a:defRPr>
      </a:lvl3pPr>
      <a:lvl4pPr marL="1884363" indent="-263525" algn="l" rtl="0" eaLnBrk="0" fontAlgn="base" hangingPunct="0">
        <a:spcBef>
          <a:spcPct val="20000"/>
        </a:spcBef>
        <a:spcAft>
          <a:spcPct val="0"/>
        </a:spcAft>
        <a:buClr>
          <a:schemeClr val="folHlink"/>
        </a:buClr>
        <a:buChar char="•"/>
        <a:defRPr sz="1600">
          <a:solidFill>
            <a:schemeClr val="accent2"/>
          </a:solidFill>
          <a:latin typeface="+mn-lt"/>
        </a:defRPr>
      </a:lvl4pPr>
      <a:lvl5pPr marL="2424113" indent="-277813" algn="l" rtl="0" eaLnBrk="0" fontAlgn="base" hangingPunct="0">
        <a:spcBef>
          <a:spcPct val="20000"/>
        </a:spcBef>
        <a:spcAft>
          <a:spcPct val="0"/>
        </a:spcAft>
        <a:buClr>
          <a:schemeClr val="tx1"/>
        </a:buClr>
        <a:buChar char="•"/>
        <a:defRPr sz="1400">
          <a:solidFill>
            <a:schemeClr val="accent2"/>
          </a:solidFill>
          <a:latin typeface="+mn-lt"/>
        </a:defRPr>
      </a:lvl5pPr>
      <a:lvl6pPr marL="2881313" indent="-277813" algn="l" rtl="0" eaLnBrk="1" fontAlgn="base" hangingPunct="1">
        <a:spcBef>
          <a:spcPct val="20000"/>
        </a:spcBef>
        <a:spcAft>
          <a:spcPct val="0"/>
        </a:spcAft>
        <a:buClr>
          <a:schemeClr val="tx1"/>
        </a:buClr>
        <a:buChar char="•"/>
        <a:defRPr sz="1400">
          <a:solidFill>
            <a:schemeClr val="accent2"/>
          </a:solidFill>
          <a:latin typeface="+mn-lt"/>
        </a:defRPr>
      </a:lvl6pPr>
      <a:lvl7pPr marL="3338513" indent="-277813" algn="l" rtl="0" eaLnBrk="1" fontAlgn="base" hangingPunct="1">
        <a:spcBef>
          <a:spcPct val="20000"/>
        </a:spcBef>
        <a:spcAft>
          <a:spcPct val="0"/>
        </a:spcAft>
        <a:buClr>
          <a:schemeClr val="tx1"/>
        </a:buClr>
        <a:buChar char="•"/>
        <a:defRPr sz="1400">
          <a:solidFill>
            <a:schemeClr val="accent2"/>
          </a:solidFill>
          <a:latin typeface="+mn-lt"/>
        </a:defRPr>
      </a:lvl7pPr>
      <a:lvl8pPr marL="3795713" indent="-277813" algn="l" rtl="0" eaLnBrk="1" fontAlgn="base" hangingPunct="1">
        <a:spcBef>
          <a:spcPct val="20000"/>
        </a:spcBef>
        <a:spcAft>
          <a:spcPct val="0"/>
        </a:spcAft>
        <a:buClr>
          <a:schemeClr val="tx1"/>
        </a:buClr>
        <a:buChar char="•"/>
        <a:defRPr sz="1400">
          <a:solidFill>
            <a:schemeClr val="accent2"/>
          </a:solidFill>
          <a:latin typeface="+mn-lt"/>
        </a:defRPr>
      </a:lvl8pPr>
      <a:lvl9pPr marL="4252913" indent="-277813" algn="l" rtl="0" eaLnBrk="1" fontAlgn="base" hangingPunct="1">
        <a:spcBef>
          <a:spcPct val="20000"/>
        </a:spcBef>
        <a:spcAft>
          <a:spcPct val="0"/>
        </a:spcAft>
        <a:buClr>
          <a:schemeClr val="tx1"/>
        </a:buClr>
        <a:buChar char="•"/>
        <a:defRPr sz="14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1.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1.xml"/><Relationship Id="rId1" Type="http://schemas.openxmlformats.org/officeDocument/2006/relationships/vmlDrawing" Target="../drawings/vmlDrawing2.vml"/><Relationship Id="rId5" Type="http://schemas.openxmlformats.org/officeDocument/2006/relationships/image" Target="../media/image5.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406403" y="304800"/>
            <a:ext cx="8111067" cy="1676400"/>
          </a:xfrm>
        </p:spPr>
        <p:txBody>
          <a:bodyPr/>
          <a:lstStyle/>
          <a:p>
            <a:r>
              <a:rPr lang="en-US" altLang="en-US" sz="4000" b="1" dirty="0" smtClean="0">
                <a:solidFill>
                  <a:srgbClr val="92D050"/>
                </a:solidFill>
              </a:rPr>
              <a:t>Decision and cost-effectiveness analysis </a:t>
            </a:r>
            <a:br>
              <a:rPr lang="en-US" altLang="en-US" sz="4000" b="1" dirty="0" smtClean="0">
                <a:solidFill>
                  <a:srgbClr val="92D050"/>
                </a:solidFill>
              </a:rPr>
            </a:br>
            <a:r>
              <a:rPr lang="en-US" altLang="en-US" b="1" i="1" dirty="0" smtClean="0"/>
              <a:t>Understanding sensitivity analysis</a:t>
            </a:r>
          </a:p>
        </p:txBody>
      </p:sp>
      <p:sp>
        <p:nvSpPr>
          <p:cNvPr id="8195" name="Rectangle 3"/>
          <p:cNvSpPr>
            <a:spLocks noGrp="1" noChangeArrowheads="1"/>
          </p:cNvSpPr>
          <p:nvPr>
            <p:ph type="subTitle" idx="1"/>
          </p:nvPr>
        </p:nvSpPr>
        <p:spPr>
          <a:xfrm>
            <a:off x="381000" y="2286000"/>
            <a:ext cx="8305800" cy="4572000"/>
          </a:xfrm>
        </p:spPr>
        <p:txBody>
          <a:bodyPr/>
          <a:lstStyle/>
          <a:p>
            <a:r>
              <a:rPr lang="en-US" altLang="en-US" b="1" dirty="0" smtClean="0"/>
              <a:t>Advanced Training in Clinical Research</a:t>
            </a:r>
          </a:p>
          <a:p>
            <a:r>
              <a:rPr lang="en-US" altLang="en-US" b="1" dirty="0" smtClean="0"/>
              <a:t>Lecture 5</a:t>
            </a:r>
          </a:p>
          <a:p>
            <a:pPr marL="457200" lvl="1" indent="0" algn="ctr">
              <a:buFontTx/>
              <a:buNone/>
            </a:pPr>
            <a:r>
              <a:rPr lang="en-US" altLang="en-US" b="1" dirty="0" smtClean="0">
                <a:latin typeface="Times" charset="0"/>
              </a:rPr>
              <a:t>UCSF Department of Epidemiology and Biostatistics</a:t>
            </a:r>
          </a:p>
          <a:p>
            <a:pPr marL="457200" lvl="1" indent="0" algn="ctr">
              <a:buFontTx/>
              <a:buNone/>
            </a:pPr>
            <a:r>
              <a:rPr lang="en-US" altLang="en-US" b="1" dirty="0" smtClean="0">
                <a:latin typeface="Times" charset="0"/>
              </a:rPr>
              <a:t>February 26</a:t>
            </a:r>
            <a:r>
              <a:rPr lang="en-US" altLang="en-US" b="1" dirty="0" smtClean="0">
                <a:latin typeface="Times" charset="0"/>
              </a:rPr>
              <a:t>, </a:t>
            </a:r>
            <a:r>
              <a:rPr lang="en-US" altLang="en-US" b="1" dirty="0" smtClean="0">
                <a:latin typeface="Times" charset="0"/>
              </a:rPr>
              <a:t>2015</a:t>
            </a:r>
            <a:r>
              <a:rPr lang="en-US" altLang="en-US" b="1" dirty="0" smtClean="0"/>
              <a:t/>
            </a:r>
            <a:br>
              <a:rPr lang="en-US" altLang="en-US" b="1" dirty="0" smtClean="0"/>
            </a:br>
            <a:endParaRPr lang="en-US" altLang="en-US" b="1" dirty="0" smtClean="0"/>
          </a:p>
        </p:txBody>
      </p:sp>
      <p:pic>
        <p:nvPicPr>
          <p:cNvPr id="2050" name="Picture 2" descr="C:\Users\Elliot\Documents\AAActive\elliot08_1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19600" y="5581652"/>
            <a:ext cx="914400" cy="10210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1567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0" y="70762"/>
            <a:ext cx="8915400" cy="1261884"/>
          </a:xfrm>
          <a:prstGeom prst="rect">
            <a:avLst/>
          </a:prstGeom>
          <a:noFill/>
          <a:ln w="9525">
            <a:noFill/>
            <a:miter lim="800000"/>
            <a:headEnd/>
            <a:tailEnd/>
          </a:ln>
          <a:effectLst/>
        </p:spPr>
        <p:txBody>
          <a:bodyPr wrap="square">
            <a:spAutoFit/>
          </a:bodyPr>
          <a:lstStyle/>
          <a:p>
            <a:pPr lvl="1" algn="ctr" eaLnBrk="0" fontAlgn="base" hangingPunct="0">
              <a:spcBef>
                <a:spcPct val="0"/>
              </a:spcBef>
              <a:spcAft>
                <a:spcPct val="0"/>
              </a:spcAft>
              <a:defRPr/>
            </a:pPr>
            <a:r>
              <a:rPr lang="en-US" altLang="en-US" sz="2600" b="1" dirty="0">
                <a:solidFill>
                  <a:schemeClr val="tx2"/>
                </a:solidFill>
                <a:latin typeface="Arial" charset="0"/>
              </a:rPr>
              <a:t>Automating one-way </a:t>
            </a:r>
            <a:r>
              <a:rPr lang="en-US" altLang="en-US" sz="2600" b="1" dirty="0" smtClean="0">
                <a:solidFill>
                  <a:schemeClr val="tx2"/>
                </a:solidFill>
                <a:latin typeface="Arial" charset="0"/>
              </a:rPr>
              <a:t>SAs </a:t>
            </a:r>
            <a:r>
              <a:rPr lang="en-US" altLang="en-US" sz="2600" b="1" dirty="0">
                <a:solidFill>
                  <a:schemeClr val="tx2"/>
                </a:solidFill>
                <a:latin typeface="Arial" charset="0"/>
              </a:rPr>
              <a:t>- </a:t>
            </a:r>
            <a:r>
              <a:rPr lang="en-US" altLang="en-US" sz="2600" b="1" dirty="0" smtClean="0">
                <a:solidFill>
                  <a:schemeClr val="tx2"/>
                </a:solidFill>
                <a:latin typeface="Arial" charset="0"/>
              </a:rPr>
              <a:t>Spider Graph: </a:t>
            </a:r>
            <a:endParaRPr lang="en-US" altLang="en-US" sz="2600" b="1" dirty="0">
              <a:solidFill>
                <a:schemeClr val="tx2"/>
              </a:solidFill>
              <a:latin typeface="Arial" charset="0"/>
            </a:endParaRPr>
          </a:p>
          <a:p>
            <a:pPr lvl="1" algn="ctr" eaLnBrk="0" fontAlgn="base" hangingPunct="0">
              <a:spcBef>
                <a:spcPct val="0"/>
              </a:spcBef>
              <a:spcAft>
                <a:spcPct val="0"/>
              </a:spcAft>
              <a:defRPr/>
            </a:pPr>
            <a:r>
              <a:rPr lang="en-US" altLang="en-US" sz="2600" b="1" dirty="0" smtClean="0">
                <a:solidFill>
                  <a:schemeClr val="tx2"/>
                </a:solidFill>
                <a:latin typeface="Arial" charset="0"/>
              </a:rPr>
              <a:t>Male </a:t>
            </a:r>
            <a:r>
              <a:rPr lang="en-US" altLang="en-US" sz="2600" b="1" dirty="0">
                <a:solidFill>
                  <a:schemeClr val="tx2"/>
                </a:solidFill>
                <a:latin typeface="Arial" charset="0"/>
              </a:rPr>
              <a:t>circumcision for HIV prevention in South </a:t>
            </a:r>
            <a:r>
              <a:rPr lang="en-US" altLang="en-US" sz="2600" b="1" dirty="0" smtClean="0">
                <a:solidFill>
                  <a:schemeClr val="tx2"/>
                </a:solidFill>
                <a:latin typeface="Arial" charset="0"/>
              </a:rPr>
              <a:t>Africa</a:t>
            </a:r>
          </a:p>
          <a:p>
            <a:pPr lvl="1" algn="ctr" eaLnBrk="0" fontAlgn="base" hangingPunct="0">
              <a:spcBef>
                <a:spcPct val="0"/>
              </a:spcBef>
              <a:spcAft>
                <a:spcPct val="0"/>
              </a:spcAft>
              <a:defRPr/>
            </a:pPr>
            <a:r>
              <a:rPr lang="en-US" sz="2400" dirty="0">
                <a:solidFill>
                  <a:srgbClr val="FFFF00"/>
                </a:solidFill>
                <a:cs typeface="Times New Roman" pitchFamily="18" charset="0"/>
              </a:rPr>
              <a:t>(Kahn at al, PlosMedicine 2006)</a:t>
            </a:r>
            <a:endParaRPr lang="en-US" altLang="en-US" sz="2800" b="1" dirty="0">
              <a:solidFill>
                <a:schemeClr val="tx2"/>
              </a:solidFill>
              <a:latin typeface="Arial" charset="0"/>
            </a:endParaRPr>
          </a:p>
        </p:txBody>
      </p:sp>
      <p:graphicFrame>
        <p:nvGraphicFramePr>
          <p:cNvPr id="4098" name="Object 4"/>
          <p:cNvGraphicFramePr>
            <a:graphicFrameLocks noChangeAspect="1"/>
          </p:cNvGraphicFramePr>
          <p:nvPr>
            <p:extLst>
              <p:ext uri="{D42A27DB-BD31-4B8C-83A1-F6EECF244321}">
                <p14:modId xmlns:p14="http://schemas.microsoft.com/office/powerpoint/2010/main" val="32004551"/>
              </p:ext>
            </p:extLst>
          </p:nvPr>
        </p:nvGraphicFramePr>
        <p:xfrm>
          <a:off x="415881" y="1371600"/>
          <a:ext cx="8733664" cy="5181599"/>
        </p:xfrm>
        <a:graphic>
          <a:graphicData uri="http://schemas.openxmlformats.org/presentationml/2006/ole">
            <mc:AlternateContent xmlns:mc="http://schemas.openxmlformats.org/markup-compatibility/2006">
              <mc:Choice xmlns:v="urn:schemas-microsoft-com:vml" Requires="v">
                <p:oleObj spid="_x0000_s5197" name="Chart" r:id="rId4" imgW="6267450" imgH="3305251" progId="Excel.Chart.8">
                  <p:embed/>
                </p:oleObj>
              </mc:Choice>
              <mc:Fallback>
                <p:oleObj name="Chart" r:id="rId4" imgW="6267450" imgH="3305251" progId="Excel.Char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881" y="1371600"/>
                        <a:ext cx="8733664" cy="5181599"/>
                      </a:xfrm>
                      <a:prstGeom prst="rect">
                        <a:avLst/>
                      </a:prstGeom>
                      <a:solidFill>
                        <a:srgbClr val="FFFFFF"/>
                      </a:solidFill>
                      <a:ln>
                        <a:noFill/>
                      </a:ln>
                      <a:effectLst/>
                    </p:spPr>
                  </p:pic>
                </p:oleObj>
              </mc:Fallback>
            </mc:AlternateContent>
          </a:graphicData>
        </a:graphic>
      </p:graphicFrame>
    </p:spTree>
    <p:extLst>
      <p:ext uri="{BB962C8B-B14F-4D97-AF65-F5344CB8AC3E}">
        <p14:creationId xmlns:p14="http://schemas.microsoft.com/office/powerpoint/2010/main" val="34143004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7365" y="228600"/>
            <a:ext cx="7772400" cy="1143000"/>
          </a:xfrm>
        </p:spPr>
        <p:txBody>
          <a:bodyPr/>
          <a:lstStyle/>
          <a:p>
            <a:pPr lvl="1">
              <a:defRPr/>
            </a:pPr>
            <a:r>
              <a:rPr lang="en-US" altLang="en-US" sz="2600" b="1" dirty="0">
                <a:latin typeface="Arial" charset="0"/>
              </a:rPr>
              <a:t>Automating one-way </a:t>
            </a:r>
            <a:r>
              <a:rPr lang="en-US" altLang="en-US" sz="2600" b="1" dirty="0" smtClean="0">
                <a:latin typeface="Arial" charset="0"/>
              </a:rPr>
              <a:t>SAs </a:t>
            </a:r>
            <a:r>
              <a:rPr lang="en-US" altLang="en-US" sz="2600" b="1" dirty="0">
                <a:latin typeface="Arial" charset="0"/>
              </a:rPr>
              <a:t>- </a:t>
            </a:r>
            <a:r>
              <a:rPr lang="en-US" altLang="en-US" sz="2600" b="1" dirty="0" smtClean="0">
                <a:latin typeface="Arial" charset="0"/>
              </a:rPr>
              <a:t>Tornado </a:t>
            </a:r>
            <a:r>
              <a:rPr lang="en-US" altLang="en-US" sz="2600" b="1" dirty="0">
                <a:latin typeface="Arial" charset="0"/>
              </a:rPr>
              <a:t>Graph: </a:t>
            </a:r>
            <a:br>
              <a:rPr lang="en-US" altLang="en-US" sz="2600" b="1" dirty="0">
                <a:latin typeface="Arial" charset="0"/>
              </a:rPr>
            </a:br>
            <a:r>
              <a:rPr lang="en-US" altLang="en-US" sz="2600" b="1" dirty="0" smtClean="0">
                <a:latin typeface="Arial" charset="0"/>
              </a:rPr>
              <a:t>Gestational Diabetes Screening – India</a:t>
            </a:r>
            <a:br>
              <a:rPr lang="en-US" altLang="en-US" sz="2600" b="1" dirty="0" smtClean="0">
                <a:latin typeface="Arial" charset="0"/>
              </a:rPr>
            </a:br>
            <a:r>
              <a:rPr lang="en-US" sz="2400" dirty="0" smtClean="0">
                <a:solidFill>
                  <a:srgbClr val="FFFF00"/>
                </a:solidFill>
                <a:cs typeface="Times New Roman" pitchFamily="18" charset="0"/>
              </a:rPr>
              <a:t>(Marseille at </a:t>
            </a:r>
            <a:r>
              <a:rPr lang="en-US" sz="2400" dirty="0">
                <a:solidFill>
                  <a:srgbClr val="FFFF00"/>
                </a:solidFill>
                <a:cs typeface="Times New Roman" pitchFamily="18" charset="0"/>
              </a:rPr>
              <a:t>al, </a:t>
            </a:r>
            <a:r>
              <a:rPr lang="en-US" sz="2400" dirty="0"/>
              <a:t>J </a:t>
            </a:r>
            <a:r>
              <a:rPr lang="en-US" sz="2400" dirty="0" err="1"/>
              <a:t>Matern</a:t>
            </a:r>
            <a:r>
              <a:rPr lang="en-US" sz="2400" dirty="0"/>
              <a:t> Fetal Neonatal </a:t>
            </a:r>
            <a:r>
              <a:rPr lang="en-US" sz="2400" dirty="0" smtClean="0"/>
              <a:t>Med,</a:t>
            </a:r>
            <a:r>
              <a:rPr lang="en-US" sz="2400" dirty="0" smtClean="0">
                <a:solidFill>
                  <a:srgbClr val="FFFF00"/>
                </a:solidFill>
                <a:cs typeface="Times New Roman" pitchFamily="18" charset="0"/>
              </a:rPr>
              <a:t> 2013)</a:t>
            </a:r>
            <a:endParaRPr lang="en-US" altLang="en-US" sz="1100" b="1" dirty="0">
              <a:latin typeface="Arial" charset="0"/>
            </a:endParaRPr>
          </a:p>
        </p:txBody>
      </p:sp>
      <p:sp>
        <p:nvSpPr>
          <p:cNvPr id="2" name="Date Placeholder 1"/>
          <p:cNvSpPr>
            <a:spLocks noGrp="1"/>
          </p:cNvSpPr>
          <p:nvPr>
            <p:ph type="dt" sz="half" idx="10"/>
          </p:nvPr>
        </p:nvSpPr>
        <p:spPr/>
        <p:txBody>
          <a:bodyPr/>
          <a:lstStyle/>
          <a:p>
            <a:pPr>
              <a:defRPr/>
            </a:pPr>
            <a:fld id="{39939A60-3341-420B-A9C4-6F8626AEC308}" type="datetime1">
              <a:rPr lang="en-US" smtClean="0">
                <a:solidFill>
                  <a:srgbClr val="FFFF00"/>
                </a:solidFill>
              </a:rPr>
              <a:pPr>
                <a:defRPr/>
              </a:pPr>
              <a:t>2/26/2015</a:t>
            </a:fld>
            <a:endParaRPr lang="en-US" dirty="0">
              <a:solidFill>
                <a:srgbClr val="FFFF00"/>
              </a:solidFill>
            </a:endParaRPr>
          </a:p>
        </p:txBody>
      </p:sp>
      <p:pic>
        <p:nvPicPr>
          <p:cNvPr id="5" name="Picture 4"/>
          <p:cNvPicPr>
            <a:picLocks noChangeAspect="1"/>
          </p:cNvPicPr>
          <p:nvPr/>
        </p:nvPicPr>
        <p:blipFill>
          <a:blip r:embed="rId2"/>
          <a:stretch>
            <a:fillRect/>
          </a:stretch>
        </p:blipFill>
        <p:spPr>
          <a:xfrm>
            <a:off x="21771" y="1674377"/>
            <a:ext cx="9083588" cy="5031223"/>
          </a:xfrm>
          <a:prstGeom prst="rect">
            <a:avLst/>
          </a:prstGeom>
        </p:spPr>
      </p:pic>
    </p:spTree>
    <p:extLst>
      <p:ext uri="{BB962C8B-B14F-4D97-AF65-F5344CB8AC3E}">
        <p14:creationId xmlns:p14="http://schemas.microsoft.com/office/powerpoint/2010/main" val="3980240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31327" y="304800"/>
            <a:ext cx="7340600" cy="944563"/>
          </a:xfrm>
        </p:spPr>
        <p:txBody>
          <a:bodyPr/>
          <a:lstStyle/>
          <a:p>
            <a:pPr eaLnBrk="1" hangingPunct="1">
              <a:defRPr/>
            </a:pPr>
            <a:r>
              <a:rPr lang="en-US" dirty="0" smtClean="0">
                <a:solidFill>
                  <a:srgbClr val="FFFF00"/>
                </a:solidFill>
                <a:cs typeface="Times New Roman" pitchFamily="18" charset="0"/>
              </a:rPr>
              <a:t>Two-way Sensitivity Analysis</a:t>
            </a:r>
            <a:br>
              <a:rPr lang="en-US" dirty="0" smtClean="0">
                <a:solidFill>
                  <a:srgbClr val="FFFF00"/>
                </a:solidFill>
                <a:cs typeface="Times New Roman" pitchFamily="18" charset="0"/>
              </a:rPr>
            </a:br>
            <a:r>
              <a:rPr lang="en-US" sz="1800" dirty="0" smtClean="0">
                <a:solidFill>
                  <a:srgbClr val="FFFF00"/>
                </a:solidFill>
                <a:cs typeface="Times New Roman" pitchFamily="18" charset="0"/>
              </a:rPr>
              <a:t>Kahn, JAIDS, 2001</a:t>
            </a:r>
            <a:endParaRPr lang="en-US" dirty="0" smtClean="0">
              <a:solidFill>
                <a:srgbClr val="FFFF00"/>
              </a:solidFill>
              <a:cs typeface="Times New Roman" pitchFamily="18" charset="0"/>
            </a:endParaRPr>
          </a:p>
        </p:txBody>
      </p:sp>
      <p:sp>
        <p:nvSpPr>
          <p:cNvPr id="20483" name="Rectangle 3"/>
          <p:cNvSpPr>
            <a:spLocks noChangeArrowheads="1"/>
          </p:cNvSpPr>
          <p:nvPr/>
        </p:nvSpPr>
        <p:spPr bwMode="auto">
          <a:xfrm>
            <a:off x="0" y="1828800"/>
            <a:ext cx="914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kumimoji="1" lang="en-US" sz="4400" b="1" dirty="0">
              <a:solidFill>
                <a:srgbClr val="FFFF00"/>
              </a:solidFill>
              <a:latin typeface="Arial" pitchFamily="34" charset="0"/>
            </a:endParaRPr>
          </a:p>
        </p:txBody>
      </p:sp>
      <p:sp>
        <p:nvSpPr>
          <p:cNvPr id="20484" name="Rectangle 4"/>
          <p:cNvSpPr>
            <a:spLocks noChangeArrowheads="1"/>
          </p:cNvSpPr>
          <p:nvPr/>
        </p:nvSpPr>
        <p:spPr bwMode="auto">
          <a:xfrm>
            <a:off x="2133600" y="1905000"/>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2048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676400"/>
            <a:ext cx="8109833" cy="5069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44314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defRPr/>
            </a:pPr>
            <a:r>
              <a:rPr lang="en-US" sz="3600" dirty="0" smtClean="0">
                <a:solidFill>
                  <a:srgbClr val="FFFF00"/>
                </a:solidFill>
                <a:cs typeface="Times New Roman" pitchFamily="18" charset="0"/>
              </a:rPr>
              <a:t>Three-way Sensitivity Analysis Adult male circumcision </a:t>
            </a:r>
            <a:br>
              <a:rPr lang="en-US" sz="3600" dirty="0" smtClean="0">
                <a:solidFill>
                  <a:srgbClr val="FFFF00"/>
                </a:solidFill>
                <a:cs typeface="Times New Roman" pitchFamily="18" charset="0"/>
              </a:rPr>
            </a:br>
            <a:r>
              <a:rPr lang="en-US" sz="2000" dirty="0" smtClean="0">
                <a:solidFill>
                  <a:srgbClr val="FFFF00"/>
                </a:solidFill>
                <a:cs typeface="Times New Roman" pitchFamily="18" charset="0"/>
              </a:rPr>
              <a:t>(Kahn at al, PlosMedicine 2006)</a:t>
            </a:r>
            <a:endParaRPr lang="en-US" sz="3600" dirty="0"/>
          </a:p>
        </p:txBody>
      </p:sp>
      <p:sp>
        <p:nvSpPr>
          <p:cNvPr id="3" name="Footer Placeholder 2"/>
          <p:cNvSpPr>
            <a:spLocks noGrp="1"/>
          </p:cNvSpPr>
          <p:nvPr>
            <p:ph type="ftr" sz="quarter" idx="11"/>
          </p:nvPr>
        </p:nvSpPr>
        <p:spPr/>
        <p:txBody>
          <a:bodyPr/>
          <a:lstStyle/>
          <a:p>
            <a:pPr>
              <a:defRPr/>
            </a:pPr>
            <a:r>
              <a:rPr lang="en-US" dirty="0" smtClean="0">
                <a:solidFill>
                  <a:srgbClr val="FFFF00"/>
                </a:solidFill>
              </a:rPr>
              <a:t>Health Strategies International, Super Models for Global Health </a:t>
            </a:r>
            <a:endParaRPr lang="en-US" dirty="0">
              <a:solidFill>
                <a:srgbClr val="FFFF00"/>
              </a:solidFill>
            </a:endParaRPr>
          </a:p>
        </p:txBody>
      </p:sp>
      <p:pic>
        <p:nvPicPr>
          <p:cNvPr id="2150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243" y="1743599"/>
            <a:ext cx="6575425" cy="5114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842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8839200" cy="1981200"/>
          </a:xfrm>
        </p:spPr>
        <p:txBody>
          <a:bodyPr/>
          <a:lstStyle/>
          <a:p>
            <a:pPr eaLnBrk="1" hangingPunct="1">
              <a:defRPr/>
            </a:pPr>
            <a:r>
              <a:rPr lang="en-US" sz="2800" b="0" dirty="0">
                <a:solidFill>
                  <a:srgbClr val="FFFF00"/>
                </a:solidFill>
              </a:rPr>
              <a:t>HIVNET 012 </a:t>
            </a:r>
            <a:r>
              <a:rPr lang="en-US" sz="2800" b="0" dirty="0" smtClean="0">
                <a:solidFill>
                  <a:srgbClr val="FFFF00"/>
                </a:solidFill>
              </a:rPr>
              <a:t>Trial</a:t>
            </a:r>
            <a:r>
              <a:rPr lang="en-US" sz="2000" b="0" dirty="0" smtClean="0">
                <a:solidFill>
                  <a:srgbClr val="FFFF00"/>
                </a:solidFill>
              </a:rPr>
              <a:t> - </a:t>
            </a:r>
            <a:r>
              <a:rPr lang="en-US" sz="2800" b="0" dirty="0" smtClean="0">
                <a:solidFill>
                  <a:srgbClr val="FFFF00"/>
                </a:solidFill>
              </a:rPr>
              <a:t>Threshold Analysis: NVP for Prevention of Vertical Transmission of HIV in Uganda</a:t>
            </a:r>
            <a:br>
              <a:rPr lang="en-US" sz="2800" b="0" dirty="0" smtClean="0">
                <a:solidFill>
                  <a:srgbClr val="FFFF00"/>
                </a:solidFill>
              </a:rPr>
            </a:br>
            <a:r>
              <a:rPr lang="en-US" sz="2800" b="0" dirty="0" smtClean="0">
                <a:solidFill>
                  <a:srgbClr val="FFFF00"/>
                </a:solidFill>
              </a:rPr>
              <a:t>Input values needed for $50/DALY</a:t>
            </a:r>
            <a:br>
              <a:rPr lang="en-US" sz="2800" b="0" dirty="0" smtClean="0">
                <a:solidFill>
                  <a:srgbClr val="FFFF00"/>
                </a:solidFill>
              </a:rPr>
            </a:br>
            <a:r>
              <a:rPr lang="en-US" sz="2000" b="0" dirty="0" smtClean="0">
                <a:solidFill>
                  <a:srgbClr val="FFFF00"/>
                </a:solidFill>
              </a:rPr>
              <a:t>(Marseille et al Lancet, 1999)</a:t>
            </a:r>
          </a:p>
        </p:txBody>
      </p:sp>
      <p:graphicFrame>
        <p:nvGraphicFramePr>
          <p:cNvPr id="36902" name="Group 38"/>
          <p:cNvGraphicFramePr>
            <a:graphicFrameLocks noGrp="1"/>
          </p:cNvGraphicFramePr>
          <p:nvPr>
            <p:ph type="tbl" idx="1"/>
            <p:extLst>
              <p:ext uri="{D42A27DB-BD31-4B8C-83A1-F6EECF244321}">
                <p14:modId xmlns:p14="http://schemas.microsoft.com/office/powerpoint/2010/main" val="689691016"/>
              </p:ext>
            </p:extLst>
          </p:nvPr>
        </p:nvGraphicFramePr>
        <p:xfrm>
          <a:off x="457200" y="1981199"/>
          <a:ext cx="7856538" cy="4434263"/>
        </p:xfrm>
        <a:graphic>
          <a:graphicData uri="http://schemas.openxmlformats.org/drawingml/2006/table">
            <a:tbl>
              <a:tblPr/>
              <a:tblGrid>
                <a:gridCol w="3860800"/>
                <a:gridCol w="1828800"/>
                <a:gridCol w="2166938"/>
              </a:tblGrid>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endParaRPr>
                    </a:p>
                  </a:txBody>
                  <a:tcPr marT="45713" marB="45713"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15% HIV prevalence</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30% HIV prevalence</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979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Regimen efficacy (47%)</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18.0%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10.6%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83349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VCT cost ($7.30)</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$18.50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$36.00</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HIV transmission (25.1%)</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9.6%</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5.6%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HIV prevalence for $50/DALY</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4.5%</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r>
            </a:tbl>
          </a:graphicData>
        </a:graphic>
      </p:graphicFrame>
    </p:spTree>
    <p:extLst>
      <p:ext uri="{BB962C8B-B14F-4D97-AF65-F5344CB8AC3E}">
        <p14:creationId xmlns:p14="http://schemas.microsoft.com/office/powerpoint/2010/main" val="1702043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8991600" cy="1219200"/>
          </a:xfrm>
        </p:spPr>
        <p:txBody>
          <a:bodyPr/>
          <a:lstStyle/>
          <a:p>
            <a:r>
              <a:rPr lang="en-US" dirty="0" smtClean="0">
                <a:effectLst/>
              </a:rPr>
              <a:t>Using scenario analysis to quantify effect of unknown parameter</a:t>
            </a:r>
            <a:br>
              <a:rPr lang="en-US" dirty="0" smtClean="0">
                <a:effectLst/>
              </a:rPr>
            </a:br>
            <a:r>
              <a:rPr lang="en-US" sz="1800" dirty="0" smtClean="0">
                <a:effectLst/>
              </a:rPr>
              <a:t>(</a:t>
            </a:r>
            <a:r>
              <a:rPr lang="en-US" sz="1800" dirty="0" smtClean="0"/>
              <a:t>Marseille, at al BMGF White Paper, 2009)</a:t>
            </a:r>
            <a:endParaRPr lang="en-US" sz="1800" dirty="0"/>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7000"/>
            <a:ext cx="9239396"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2520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dirty="0" smtClean="0">
                <a:solidFill>
                  <a:srgbClr val="FFFF00"/>
                </a:solidFill>
              </a:rPr>
              <a:t>Strengths of each type of deterministic SA</a:t>
            </a:r>
            <a:endParaRPr lang="en-US" dirty="0">
              <a:solidFill>
                <a:srgbClr val="FFFF00"/>
              </a:solidFill>
            </a:endParaRPr>
          </a:p>
        </p:txBody>
      </p:sp>
      <p:sp>
        <p:nvSpPr>
          <p:cNvPr id="5" name="Content Placeholder 4"/>
          <p:cNvSpPr>
            <a:spLocks noGrp="1"/>
          </p:cNvSpPr>
          <p:nvPr>
            <p:ph idx="1"/>
          </p:nvPr>
        </p:nvSpPr>
        <p:spPr>
          <a:xfrm>
            <a:off x="685800" y="1676400"/>
            <a:ext cx="7772400" cy="4114800"/>
          </a:xfrm>
        </p:spPr>
        <p:txBody>
          <a:bodyPr/>
          <a:lstStyle/>
          <a:p>
            <a:r>
              <a:rPr lang="en-US" dirty="0" smtClean="0"/>
              <a:t>1 ways: Simplicity; draws attention to key parameters</a:t>
            </a:r>
          </a:p>
          <a:p>
            <a:r>
              <a:rPr lang="en-US" dirty="0" smtClean="0"/>
              <a:t>2 and 3-ways: Information dense; portrays many possibilities.</a:t>
            </a:r>
          </a:p>
          <a:p>
            <a:r>
              <a:rPr lang="en-US" dirty="0" smtClean="0"/>
              <a:t>Scenario analysis: Ensures that real-world combinations are considered.</a:t>
            </a:r>
          </a:p>
          <a:p>
            <a:r>
              <a:rPr lang="en-US" dirty="0" smtClean="0"/>
              <a:t>Break-even: Provides insight even when definitive data are unavailable.</a:t>
            </a:r>
            <a:endParaRPr lang="en-US" dirty="0"/>
          </a:p>
        </p:txBody>
      </p:sp>
    </p:spTree>
    <p:extLst>
      <p:ext uri="{BB962C8B-B14F-4D97-AF65-F5344CB8AC3E}">
        <p14:creationId xmlns:p14="http://schemas.microsoft.com/office/powerpoint/2010/main" val="1401874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sz="4800" b="0" dirty="0" smtClean="0">
                <a:solidFill>
                  <a:srgbClr val="FFFF00"/>
                </a:solidFill>
                <a:cs typeface="Times New Roman" pitchFamily="18" charset="0"/>
              </a:rPr>
              <a:t>Probabilistic Sensitivity Analysis</a:t>
            </a:r>
            <a:r>
              <a:rPr lang="en-US" sz="4800" dirty="0" smtClean="0">
                <a:solidFill>
                  <a:srgbClr val="FFFF00"/>
                </a:solidFill>
                <a:cs typeface="Times New Roman" pitchFamily="18" charset="0"/>
              </a:rPr>
              <a:t> </a:t>
            </a:r>
            <a:r>
              <a:rPr lang="en-US" sz="4800" dirty="0" smtClean="0">
                <a:solidFill>
                  <a:srgbClr val="FFFF00"/>
                </a:solidFill>
                <a:latin typeface="Times" charset="0"/>
                <a:cs typeface="Times New Roman" pitchFamily="18" charset="0"/>
              </a:rPr>
              <a:t/>
            </a:r>
            <a:br>
              <a:rPr lang="en-US" sz="4800" dirty="0" smtClean="0">
                <a:solidFill>
                  <a:srgbClr val="FFFF00"/>
                </a:solidFill>
                <a:latin typeface="Times" charset="0"/>
                <a:cs typeface="Times New Roman" pitchFamily="18" charset="0"/>
              </a:rPr>
            </a:br>
            <a:endParaRPr lang="en-US" sz="4800" dirty="0" smtClean="0">
              <a:solidFill>
                <a:srgbClr val="FFFF00"/>
              </a:solidFill>
              <a:latin typeface="Times" charset="0"/>
              <a:cs typeface="Times New Roman" pitchFamily="18" charset="0"/>
            </a:endParaRPr>
          </a:p>
        </p:txBody>
      </p:sp>
      <p:sp>
        <p:nvSpPr>
          <p:cNvPr id="23555" name="Rectangle 3"/>
          <p:cNvSpPr>
            <a:spLocks noChangeArrowheads="1"/>
          </p:cNvSpPr>
          <p:nvPr/>
        </p:nvSpPr>
        <p:spPr bwMode="auto">
          <a:xfrm>
            <a:off x="1066800" y="2286006"/>
            <a:ext cx="6858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r>
              <a:rPr kumimoji="1" lang="en-US" sz="4400" b="1" dirty="0">
                <a:solidFill>
                  <a:srgbClr val="FFFF00"/>
                </a:solidFill>
                <a:cs typeface="Times New Roman" pitchFamily="18" charset="0"/>
              </a:rPr>
              <a:t>What is it?</a:t>
            </a:r>
          </a:p>
          <a:p>
            <a:pPr algn="ctr" eaLnBrk="0" fontAlgn="base" hangingPunct="0">
              <a:spcBef>
                <a:spcPct val="0"/>
              </a:spcBef>
              <a:spcAft>
                <a:spcPct val="0"/>
              </a:spcAft>
            </a:pPr>
            <a:endParaRPr kumimoji="1" lang="en-US" sz="4400" b="1" dirty="0">
              <a:solidFill>
                <a:srgbClr val="FFFF00"/>
              </a:solidFill>
              <a:cs typeface="Times New Roman" pitchFamily="18" charset="0"/>
            </a:endParaRPr>
          </a:p>
          <a:p>
            <a:pPr algn="ctr" eaLnBrk="0" fontAlgn="base" hangingPunct="0">
              <a:spcBef>
                <a:spcPct val="0"/>
              </a:spcBef>
              <a:spcAft>
                <a:spcPct val="0"/>
              </a:spcAft>
            </a:pPr>
            <a:r>
              <a:rPr kumimoji="1" lang="en-US" sz="4400" b="1" dirty="0">
                <a:solidFill>
                  <a:srgbClr val="FFFF00"/>
                </a:solidFill>
                <a:cs typeface="Times New Roman" pitchFamily="18" charset="0"/>
              </a:rPr>
              <a:t>What is it good for?</a:t>
            </a:r>
            <a:endParaRPr kumimoji="1" lang="en-US" sz="4400" b="1" dirty="0">
              <a:solidFill>
                <a:srgbClr val="FFFF00"/>
              </a:solidFill>
              <a:latin typeface="Times" charset="0"/>
              <a:cs typeface="Times New Roman" pitchFamily="18" charset="0"/>
            </a:endParaRPr>
          </a:p>
          <a:p>
            <a:pPr eaLnBrk="0" fontAlgn="base" hangingPunct="0">
              <a:spcBef>
                <a:spcPct val="0"/>
              </a:spcBef>
              <a:spcAft>
                <a:spcPct val="0"/>
              </a:spcAft>
            </a:pPr>
            <a:endParaRPr kumimoji="1" lang="en-US" sz="4400" b="1" dirty="0">
              <a:solidFill>
                <a:srgbClr val="FFFF00"/>
              </a:solidFill>
              <a:latin typeface="Arial" pitchFamily="34" charset="0"/>
            </a:endParaRPr>
          </a:p>
        </p:txBody>
      </p:sp>
    </p:spTree>
    <p:extLst>
      <p:ext uri="{BB962C8B-B14F-4D97-AF65-F5344CB8AC3E}">
        <p14:creationId xmlns:p14="http://schemas.microsoft.com/office/powerpoint/2010/main" val="1022758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z="4000" dirty="0" smtClean="0">
                <a:solidFill>
                  <a:srgbClr val="FFFF00"/>
                </a:solidFill>
                <a:cs typeface="Times New Roman" pitchFamily="18" charset="0"/>
              </a:rPr>
              <a:t>The Problem with Deterministic SAs </a:t>
            </a:r>
            <a:r>
              <a:rPr lang="en-US" sz="4000" dirty="0" smtClean="0">
                <a:solidFill>
                  <a:srgbClr val="FFFF00"/>
                </a:solidFill>
                <a:latin typeface="Times" charset="0"/>
                <a:cs typeface="Times New Roman" pitchFamily="18" charset="0"/>
              </a:rPr>
              <a:t/>
            </a:r>
            <a:br>
              <a:rPr lang="en-US" sz="4000" dirty="0" smtClean="0">
                <a:solidFill>
                  <a:srgbClr val="FFFF00"/>
                </a:solidFill>
                <a:latin typeface="Times" charset="0"/>
                <a:cs typeface="Times New Roman" pitchFamily="18" charset="0"/>
              </a:rPr>
            </a:br>
            <a:endParaRPr lang="en-US" sz="4000" dirty="0" smtClean="0">
              <a:solidFill>
                <a:srgbClr val="FFFF00"/>
              </a:solidFill>
              <a:latin typeface="Times" charset="0"/>
              <a:cs typeface="Times New Roman" pitchFamily="18" charset="0"/>
            </a:endParaRPr>
          </a:p>
        </p:txBody>
      </p:sp>
      <p:sp>
        <p:nvSpPr>
          <p:cNvPr id="25603" name="Rectangle 3"/>
          <p:cNvSpPr>
            <a:spLocks noChangeArrowheads="1"/>
          </p:cNvSpPr>
          <p:nvPr/>
        </p:nvSpPr>
        <p:spPr bwMode="auto">
          <a:xfrm>
            <a:off x="0" y="1447800"/>
            <a:ext cx="91440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endParaRPr kumimoji="1" lang="en-US" sz="3200" b="1" dirty="0">
              <a:solidFill>
                <a:srgbClr val="FFFF00"/>
              </a:solidFill>
              <a:cs typeface="Times New Roman" pitchFamily="18" charset="0"/>
            </a:endParaRPr>
          </a:p>
          <a:p>
            <a:pP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2800" b="1" dirty="0">
                <a:solidFill>
                  <a:srgbClr val="FFFF00"/>
                </a:solidFill>
                <a:cs typeface="Times New Roman" pitchFamily="18" charset="0"/>
              </a:rPr>
              <a:t>     </a:t>
            </a:r>
            <a:r>
              <a:rPr kumimoji="1" lang="en-US" sz="3200" b="1" dirty="0">
                <a:solidFill>
                  <a:srgbClr val="FFFF00"/>
                </a:solidFill>
                <a:cs typeface="Times New Roman" pitchFamily="18" charset="0"/>
              </a:rPr>
              <a:t>No estimate of the </a:t>
            </a:r>
            <a:r>
              <a:rPr kumimoji="1" lang="en-US" sz="3200" b="1" i="1" dirty="0">
                <a:solidFill>
                  <a:srgbClr val="FFFF00"/>
                </a:solidFill>
                <a:cs typeface="Times New Roman" pitchFamily="18" charset="0"/>
              </a:rPr>
              <a:t>probability of </a:t>
            </a:r>
            <a:r>
              <a:rPr kumimoji="1" lang="en-US" sz="3200" b="1" dirty="0">
                <a:solidFill>
                  <a:srgbClr val="FFFF00"/>
                </a:solidFill>
                <a:cs typeface="Times New Roman" pitchFamily="18" charset="0"/>
              </a:rPr>
              <a:t>achieving </a:t>
            </a:r>
          </a:p>
          <a:p>
            <a:pPr algn="ctr" eaLnBrk="0" fontAlgn="base" hangingPunct="0">
              <a:spcBef>
                <a:spcPct val="0"/>
              </a:spcBef>
              <a:spcAft>
                <a:spcPct val="0"/>
              </a:spcAft>
            </a:pPr>
            <a:r>
              <a:rPr kumimoji="1" lang="en-US" sz="3200" b="1" dirty="0">
                <a:solidFill>
                  <a:srgbClr val="FFFF00"/>
                </a:solidFill>
                <a:cs typeface="Times New Roman" pitchFamily="18" charset="0"/>
              </a:rPr>
              <a:t>a particular outcome.</a:t>
            </a:r>
          </a:p>
          <a:p>
            <a:pPr algn="ct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3200" b="1" dirty="0">
                <a:solidFill>
                  <a:srgbClr val="FFFF00"/>
                </a:solidFill>
                <a:cs typeface="Times New Roman" pitchFamily="18" charset="0"/>
              </a:rPr>
              <a:t>Probabilistic SAs are the remedy.</a:t>
            </a:r>
            <a:endParaRPr kumimoji="1" lang="en-US" sz="3200" b="1" baseline="30000" dirty="0">
              <a:solidFill>
                <a:srgbClr val="FFFF00"/>
              </a:solidFill>
              <a:latin typeface="Arial" pitchFamily="34" charset="0"/>
            </a:endParaRPr>
          </a:p>
        </p:txBody>
      </p:sp>
    </p:spTree>
    <p:extLst>
      <p:ext uri="{BB962C8B-B14F-4D97-AF65-F5344CB8AC3E}">
        <p14:creationId xmlns:p14="http://schemas.microsoft.com/office/powerpoint/2010/main" val="760210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104450" name="Rectangle 2"/>
          <p:cNvSpPr>
            <a:spLocks noGrp="1" noChangeArrowheads="1"/>
          </p:cNvSpPr>
          <p:nvPr>
            <p:ph type="title"/>
          </p:nvPr>
        </p:nvSpPr>
        <p:spPr/>
        <p:txBody>
          <a:bodyPr/>
          <a:lstStyle/>
          <a:p>
            <a:pPr eaLnBrk="1" hangingPunct="1">
              <a:defRPr/>
            </a:pPr>
            <a:r>
              <a:rPr lang="en-US" dirty="0" smtClean="0"/>
              <a:t>Probabilistic Sensitivity Analysis</a:t>
            </a:r>
          </a:p>
        </p:txBody>
      </p:sp>
      <p:sp>
        <p:nvSpPr>
          <p:cNvPr id="104451" name="Rectangle 3"/>
          <p:cNvSpPr>
            <a:spLocks noGrp="1" noChangeArrowheads="1"/>
          </p:cNvSpPr>
          <p:nvPr>
            <p:ph type="body" idx="1"/>
          </p:nvPr>
        </p:nvSpPr>
        <p:spPr/>
        <p:txBody>
          <a:bodyPr/>
          <a:lstStyle/>
          <a:p>
            <a:pPr eaLnBrk="1" hangingPunct="1">
              <a:defRPr/>
            </a:pPr>
            <a:r>
              <a:rPr lang="en-US" dirty="0" smtClean="0"/>
              <a:t>Operational definition:</a:t>
            </a:r>
          </a:p>
          <a:p>
            <a:pPr lvl="1" eaLnBrk="1" hangingPunct="1">
              <a:defRPr/>
            </a:pPr>
            <a:r>
              <a:rPr lang="en-US" dirty="0" smtClean="0"/>
              <a:t>Outputs are calculated based on random assignment of values to inputs drawn from user-selected probability distribution.</a:t>
            </a:r>
          </a:p>
          <a:p>
            <a:pPr lvl="1" eaLnBrk="1" hangingPunct="1">
              <a:buFontTx/>
              <a:buNone/>
              <a:defRPr/>
            </a:pPr>
            <a:endParaRPr lang="en-US" dirty="0" smtClean="0"/>
          </a:p>
          <a:p>
            <a:pPr eaLnBrk="1" hangingPunct="1">
              <a:defRPr/>
            </a:pPr>
            <a:r>
              <a:rPr lang="en-US" dirty="0" smtClean="0"/>
              <a:t>Examples:</a:t>
            </a:r>
          </a:p>
          <a:p>
            <a:pPr lvl="1" eaLnBrk="1" hangingPunct="1">
              <a:defRPr/>
            </a:pPr>
            <a:r>
              <a:rPr lang="en-US" dirty="0" smtClean="0"/>
              <a:t>Monte Carlo, Latin Hypercube </a:t>
            </a:r>
          </a:p>
          <a:p>
            <a:pPr lvl="1" eaLnBrk="1" hangingPunct="1">
              <a:defRPr/>
            </a:pPr>
            <a:r>
              <a:rPr kumimoji="1" lang="en-US" dirty="0" smtClean="0">
                <a:solidFill>
                  <a:srgbClr val="FFFF00"/>
                </a:solidFill>
                <a:cs typeface="Times New Roman" pitchFamily="18" charset="0"/>
              </a:rPr>
              <a:t>Software: @Risk</a:t>
            </a:r>
            <a:r>
              <a:rPr kumimoji="1" lang="en-US" baseline="30000" dirty="0" smtClean="0">
                <a:solidFill>
                  <a:srgbClr val="FFFF00"/>
                </a:solidFill>
                <a:cs typeface="Times New Roman" pitchFamily="18" charset="0"/>
              </a:rPr>
              <a:t>®</a:t>
            </a:r>
            <a:r>
              <a:rPr kumimoji="1" lang="en-US" dirty="0" smtClean="0">
                <a:solidFill>
                  <a:srgbClr val="FFFF00"/>
                </a:solidFill>
                <a:cs typeface="Times New Roman" pitchFamily="18" charset="0"/>
              </a:rPr>
              <a:t>; Crystal Ball</a:t>
            </a:r>
            <a:r>
              <a:rPr kumimoji="1" lang="en-US" baseline="30000" dirty="0" smtClean="0">
                <a:solidFill>
                  <a:srgbClr val="FFFF00"/>
                </a:solidFill>
                <a:cs typeface="Times New Roman" pitchFamily="18" charset="0"/>
              </a:rPr>
              <a:t>® </a:t>
            </a:r>
            <a:r>
              <a:rPr kumimoji="1" lang="en-US" dirty="0" smtClean="0">
                <a:solidFill>
                  <a:srgbClr val="FFFF00"/>
                </a:solidFill>
                <a:cs typeface="Times New Roman" pitchFamily="18" charset="0"/>
              </a:rPr>
              <a:t>TreeAge</a:t>
            </a:r>
            <a:r>
              <a:rPr kumimoji="1" lang="en-US" baseline="30000" dirty="0">
                <a:solidFill>
                  <a:srgbClr val="FFFF00"/>
                </a:solidFill>
                <a:cs typeface="Times New Roman" pitchFamily="18" charset="0"/>
              </a:rPr>
              <a:t> ®</a:t>
            </a:r>
            <a:endParaRPr kumimoji="1" lang="en-US" dirty="0">
              <a:solidFill>
                <a:srgbClr val="FFFF00"/>
              </a:solidFill>
              <a:cs typeface="Times New Roman" pitchFamily="18" charset="0"/>
            </a:endParaRPr>
          </a:p>
          <a:p>
            <a:pPr lvl="1" eaLnBrk="1" hangingPunct="1">
              <a:defRPr/>
            </a:pPr>
            <a:endParaRPr lang="en-US" dirty="0" smtClean="0"/>
          </a:p>
          <a:p>
            <a:pPr lvl="1" eaLnBrk="1" hangingPunct="1">
              <a:defRPr/>
            </a:pPr>
            <a:endParaRPr lang="en-US" dirty="0" smtClean="0"/>
          </a:p>
        </p:txBody>
      </p:sp>
    </p:spTree>
    <p:extLst>
      <p:ext uri="{BB962C8B-B14F-4D97-AF65-F5344CB8AC3E}">
        <p14:creationId xmlns:p14="http://schemas.microsoft.com/office/powerpoint/2010/main" val="315674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762000" y="228600"/>
            <a:ext cx="7772400" cy="1143000"/>
          </a:xfrm>
        </p:spPr>
        <p:txBody>
          <a:bodyPr/>
          <a:lstStyle/>
          <a:p>
            <a:pPr eaLnBrk="1" hangingPunct="1">
              <a:defRPr/>
            </a:pPr>
            <a:r>
              <a:rPr lang="en-US" dirty="0" smtClean="0"/>
              <a:t>Objectives</a:t>
            </a:r>
          </a:p>
        </p:txBody>
      </p:sp>
      <p:sp>
        <p:nvSpPr>
          <p:cNvPr id="95235" name="Rectangle 3"/>
          <p:cNvSpPr>
            <a:spLocks noGrp="1" noChangeArrowheads="1"/>
          </p:cNvSpPr>
          <p:nvPr>
            <p:ph type="body" idx="1"/>
          </p:nvPr>
        </p:nvSpPr>
        <p:spPr>
          <a:xfrm>
            <a:off x="762000" y="1524000"/>
            <a:ext cx="7772400" cy="4114800"/>
          </a:xfrm>
        </p:spPr>
        <p:txBody>
          <a:bodyPr/>
          <a:lstStyle/>
          <a:p>
            <a:pPr eaLnBrk="1" hangingPunct="1">
              <a:defRPr/>
            </a:pPr>
            <a:r>
              <a:rPr lang="en-US" dirty="0" smtClean="0"/>
              <a:t>To understand the purpose of sensitivity analyses.</a:t>
            </a:r>
          </a:p>
          <a:p>
            <a:pPr eaLnBrk="1" hangingPunct="1">
              <a:defRPr/>
            </a:pPr>
            <a:endParaRPr lang="en-US" dirty="0" smtClean="0"/>
          </a:p>
          <a:p>
            <a:pPr eaLnBrk="1" hangingPunct="1">
              <a:defRPr/>
            </a:pPr>
            <a:r>
              <a:rPr lang="en-US" dirty="0" smtClean="0"/>
              <a:t>To become familiar with several types of sensitivity analyses</a:t>
            </a:r>
          </a:p>
          <a:p>
            <a:pPr lvl="1" eaLnBrk="1" hangingPunct="1">
              <a:defRPr/>
            </a:pPr>
            <a:r>
              <a:rPr lang="en-US" dirty="0" smtClean="0"/>
              <a:t>Strengths and weaknesses of each.</a:t>
            </a:r>
          </a:p>
          <a:p>
            <a:pPr lvl="1" eaLnBrk="1" hangingPunct="1">
              <a:defRPr/>
            </a:pPr>
            <a:r>
              <a:rPr lang="en-US" dirty="0" smtClean="0"/>
              <a:t>Examples of appropriate application of each.</a:t>
            </a:r>
          </a:p>
        </p:txBody>
      </p:sp>
    </p:spTree>
    <p:extLst>
      <p:ext uri="{BB962C8B-B14F-4D97-AF65-F5344CB8AC3E}">
        <p14:creationId xmlns:p14="http://schemas.microsoft.com/office/powerpoint/2010/main" val="3381191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457200" y="-152400"/>
            <a:ext cx="7772400" cy="1143000"/>
          </a:xfrm>
        </p:spPr>
        <p:txBody>
          <a:bodyPr/>
          <a:lstStyle/>
          <a:p>
            <a:pPr eaLnBrk="1" hangingPunct="1">
              <a:defRPr/>
            </a:pPr>
            <a:r>
              <a:rPr lang="en-US" sz="4000" dirty="0" smtClean="0">
                <a:cs typeface="Times New Roman" pitchFamily="18" charset="0"/>
              </a:rPr>
              <a:t>Probabilistic Sensitivity Analyses</a:t>
            </a:r>
          </a:p>
        </p:txBody>
      </p:sp>
      <p:sp>
        <p:nvSpPr>
          <p:cNvPr id="105475" name="Rectangle 3"/>
          <p:cNvSpPr>
            <a:spLocks noGrp="1" noChangeArrowheads="1"/>
          </p:cNvSpPr>
          <p:nvPr>
            <p:ph type="body" idx="1"/>
          </p:nvPr>
        </p:nvSpPr>
        <p:spPr>
          <a:xfrm>
            <a:off x="762000" y="914400"/>
            <a:ext cx="7772400" cy="4114800"/>
          </a:xfrm>
        </p:spPr>
        <p:txBody>
          <a:bodyPr/>
          <a:lstStyle/>
          <a:p>
            <a:pPr eaLnBrk="1" hangingPunct="1">
              <a:defRPr/>
            </a:pPr>
            <a:r>
              <a:rPr lang="en-US" dirty="0" smtClean="0">
                <a:effectLst/>
              </a:rPr>
              <a:t>Value:</a:t>
            </a:r>
          </a:p>
          <a:p>
            <a:pPr lvl="1" eaLnBrk="1" hangingPunct="1">
              <a:buFont typeface="Wingdings" pitchFamily="2" charset="2"/>
              <a:buChar char="Ø"/>
              <a:defRPr/>
            </a:pPr>
            <a:r>
              <a:rPr lang="en-US" b="0" dirty="0" smtClean="0">
                <a:effectLst/>
              </a:rPr>
              <a:t>Return the likelihood of attaining a particular outcome or outcome range.</a:t>
            </a:r>
          </a:p>
          <a:p>
            <a:pPr lvl="1" eaLnBrk="1" hangingPunct="1">
              <a:buFont typeface="Wingdings" pitchFamily="2" charset="2"/>
              <a:buChar char="Ø"/>
              <a:defRPr/>
            </a:pPr>
            <a:r>
              <a:rPr lang="en-US" b="0" dirty="0" smtClean="0">
                <a:effectLst/>
              </a:rPr>
              <a:t>Everything known about each input is expressed at once.</a:t>
            </a:r>
          </a:p>
          <a:p>
            <a:pPr lvl="1" eaLnBrk="1" hangingPunct="1">
              <a:buFont typeface="Wingdings" pitchFamily="2" charset="2"/>
              <a:buChar char="Ø"/>
              <a:defRPr/>
            </a:pPr>
            <a:r>
              <a:rPr lang="en-US" b="0" dirty="0" smtClean="0">
                <a:effectLst/>
              </a:rPr>
              <a:t>Particularly valuable when many inputs are important.</a:t>
            </a:r>
          </a:p>
          <a:p>
            <a:pPr eaLnBrk="1" hangingPunct="1">
              <a:defRPr/>
            </a:pPr>
            <a:r>
              <a:rPr lang="en-US" dirty="0">
                <a:effectLst/>
              </a:rPr>
              <a:t>Drawbacks:</a:t>
            </a:r>
          </a:p>
          <a:p>
            <a:pPr lvl="1" eaLnBrk="1" hangingPunct="1">
              <a:buFont typeface="Wingdings" pitchFamily="2" charset="2"/>
              <a:buChar char="Ø"/>
              <a:defRPr/>
            </a:pPr>
            <a:r>
              <a:rPr lang="en-US" b="0" dirty="0">
                <a:effectLst/>
              </a:rPr>
              <a:t>Need to be able to make decent estimates of the underlying probability distribution.</a:t>
            </a:r>
          </a:p>
          <a:p>
            <a:pPr lvl="1" eaLnBrk="1" hangingPunct="1">
              <a:buFont typeface="Wingdings" pitchFamily="2" charset="2"/>
              <a:buChar char="Ø"/>
              <a:defRPr/>
            </a:pPr>
            <a:r>
              <a:rPr lang="en-US" b="0" dirty="0">
                <a:effectLst/>
              </a:rPr>
              <a:t>“Black box”</a:t>
            </a:r>
          </a:p>
          <a:p>
            <a:pPr lvl="1" eaLnBrk="1" hangingPunct="1">
              <a:defRPr/>
            </a:pPr>
            <a:endParaRPr lang="en-US" dirty="0" smtClean="0"/>
          </a:p>
          <a:p>
            <a:pPr lvl="1" eaLnBrk="1" hangingPunct="1">
              <a:defRPr/>
            </a:pPr>
            <a:endParaRPr lang="en-US" dirty="0" smtClean="0"/>
          </a:p>
        </p:txBody>
      </p:sp>
    </p:spTree>
    <p:extLst>
      <p:ext uri="{BB962C8B-B14F-4D97-AF65-F5344CB8AC3E}">
        <p14:creationId xmlns:p14="http://schemas.microsoft.com/office/powerpoint/2010/main" val="306052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76250" y="260350"/>
            <a:ext cx="8188325" cy="801688"/>
          </a:xfrm>
        </p:spPr>
        <p:txBody>
          <a:bodyPr/>
          <a:lstStyle/>
          <a:p>
            <a:pPr eaLnBrk="1" hangingPunct="1"/>
            <a:r>
              <a:rPr lang="da-DK" smtClean="0"/>
              <a:t>Running the GDModel:</a:t>
            </a:r>
            <a:br>
              <a:rPr lang="da-DK" smtClean="0"/>
            </a:br>
            <a:r>
              <a:rPr lang="da-DK" smtClean="0"/>
              <a:t>– general inputs</a:t>
            </a:r>
            <a:endParaRPr lang="en-GB" dirty="0" smtClean="0"/>
          </a:p>
        </p:txBody>
      </p:sp>
      <p:sp>
        <p:nvSpPr>
          <p:cNvPr id="14339"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Presentation title</a:t>
            </a:r>
          </a:p>
        </p:txBody>
      </p:sp>
      <p:sp>
        <p:nvSpPr>
          <p:cNvPr id="14340"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E64A0E"/>
                </a:solidFill>
              </a:rPr>
              <a:t>Slide no </a:t>
            </a:r>
            <a:fld id="{1F1A8BAD-E618-46C1-B28A-FF6B0B5EF6A5}" type="slidenum">
              <a:rPr lang="en-GB" b="0" smtClean="0">
                <a:solidFill>
                  <a:srgbClr val="E64A0E"/>
                </a:solidFill>
              </a:rPr>
              <a:pPr eaLnBrk="1" hangingPunct="1"/>
              <a:t>21</a:t>
            </a:fld>
            <a:endParaRPr lang="en-GB" b="0" dirty="0" smtClean="0">
              <a:solidFill>
                <a:srgbClr val="E64A0E"/>
              </a:solidFill>
            </a:endParaRPr>
          </a:p>
        </p:txBody>
      </p:sp>
      <p:sp>
        <p:nvSpPr>
          <p:cNvPr id="14341"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Date</a:t>
            </a:r>
          </a:p>
        </p:txBody>
      </p:sp>
      <p:pic>
        <p:nvPicPr>
          <p:cNvPr id="14342"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75" y="1125538"/>
            <a:ext cx="7707313" cy="4679950"/>
          </a:xfrm>
          <a:prstGeom prst="rect">
            <a:avLst/>
          </a:prstGeom>
          <a:noFill/>
          <a:ln w="38100"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11336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da-DK" smtClean="0"/>
              <a:t>Running the GDModel:</a:t>
            </a:r>
            <a:br>
              <a:rPr lang="da-DK" smtClean="0"/>
            </a:br>
            <a:r>
              <a:rPr lang="da-DK" smtClean="0"/>
              <a:t>– country specific inputs</a:t>
            </a:r>
            <a:endParaRPr lang="en-GB" dirty="0" smtClean="0"/>
          </a:p>
        </p:txBody>
      </p:sp>
      <p:sp>
        <p:nvSpPr>
          <p:cNvPr id="15363"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Presentation title</a:t>
            </a:r>
          </a:p>
        </p:txBody>
      </p:sp>
      <p:sp>
        <p:nvSpPr>
          <p:cNvPr id="15364"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E64A0E"/>
                </a:solidFill>
              </a:rPr>
              <a:t>Slide no </a:t>
            </a:r>
            <a:fld id="{BF61419C-25AF-461C-A217-BE8CE73B733F}" type="slidenum">
              <a:rPr lang="en-GB" b="0" smtClean="0">
                <a:solidFill>
                  <a:srgbClr val="E64A0E"/>
                </a:solidFill>
              </a:rPr>
              <a:pPr eaLnBrk="1" hangingPunct="1"/>
              <a:t>22</a:t>
            </a:fld>
            <a:endParaRPr lang="en-GB" b="0" dirty="0" smtClean="0">
              <a:solidFill>
                <a:srgbClr val="E64A0E"/>
              </a:solidFill>
            </a:endParaRPr>
          </a:p>
        </p:txBody>
      </p:sp>
      <p:sp>
        <p:nvSpPr>
          <p:cNvPr id="15365"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Date</a:t>
            </a:r>
          </a:p>
        </p:txBody>
      </p:sp>
      <p:pic>
        <p:nvPicPr>
          <p:cNvPr id="15366"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188" y="1371600"/>
            <a:ext cx="8662987" cy="4222750"/>
          </a:xfrm>
          <a:prstGeom prst="rect">
            <a:avLst/>
          </a:prstGeom>
          <a:noFill/>
          <a:ln w="38100"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9828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76250" y="333375"/>
            <a:ext cx="8188325" cy="801688"/>
          </a:xfrm>
        </p:spPr>
        <p:txBody>
          <a:bodyPr/>
          <a:lstStyle/>
          <a:p>
            <a:pPr eaLnBrk="1" hangingPunct="1"/>
            <a:r>
              <a:rPr lang="da-DK" smtClean="0"/>
              <a:t>Running the GDModel:</a:t>
            </a:r>
            <a:br>
              <a:rPr lang="da-DK" smtClean="0"/>
            </a:br>
            <a:r>
              <a:rPr lang="da-DK" smtClean="0"/>
              <a:t>– site specific inputs</a:t>
            </a:r>
            <a:endParaRPr lang="en-GB" dirty="0" smtClean="0"/>
          </a:p>
        </p:txBody>
      </p:sp>
      <p:sp>
        <p:nvSpPr>
          <p:cNvPr id="16387"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Presentation title</a:t>
            </a:r>
          </a:p>
        </p:txBody>
      </p:sp>
      <p:sp>
        <p:nvSpPr>
          <p:cNvPr id="16388"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E64A0E"/>
                </a:solidFill>
              </a:rPr>
              <a:t>Slide no </a:t>
            </a:r>
            <a:fld id="{3F25122B-94A1-44EF-A3B3-E4AFEE4FDC86}" type="slidenum">
              <a:rPr lang="en-GB" b="0" smtClean="0">
                <a:solidFill>
                  <a:srgbClr val="E64A0E"/>
                </a:solidFill>
              </a:rPr>
              <a:pPr eaLnBrk="1" hangingPunct="1"/>
              <a:t>23</a:t>
            </a:fld>
            <a:endParaRPr lang="en-GB" b="0" dirty="0" smtClean="0">
              <a:solidFill>
                <a:srgbClr val="E64A0E"/>
              </a:solidFill>
            </a:endParaRPr>
          </a:p>
        </p:txBody>
      </p:sp>
      <p:sp>
        <p:nvSpPr>
          <p:cNvPr id="16389"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Date</a:t>
            </a:r>
          </a:p>
        </p:txBody>
      </p:sp>
      <p:pic>
        <p:nvPicPr>
          <p:cNvPr id="1639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925" y="1341438"/>
            <a:ext cx="7951788" cy="4254500"/>
          </a:xfrm>
          <a:prstGeom prst="rect">
            <a:avLst/>
          </a:prstGeom>
          <a:noFill/>
          <a:ln w="38100"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93366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457" y="457200"/>
            <a:ext cx="8043334" cy="914400"/>
          </a:xfrm>
        </p:spPr>
        <p:txBody>
          <a:bodyPr/>
          <a:lstStyle/>
          <a:p>
            <a:r>
              <a:rPr lang="en-US" dirty="0" smtClean="0"/>
              <a:t>CE of screening and treatment of gestational diabetes, India</a:t>
            </a:r>
            <a:br>
              <a:rPr lang="en-US" dirty="0" smtClean="0"/>
            </a:br>
            <a:r>
              <a:rPr lang="en-US" sz="2000" dirty="0" smtClean="0"/>
              <a:t>(Marseille, Kahn et al 2012)</a:t>
            </a:r>
            <a:endParaRPr lang="en-US" sz="2000" dirty="0"/>
          </a:p>
        </p:txBody>
      </p:sp>
      <p:sp>
        <p:nvSpPr>
          <p:cNvPr id="4" name="Footer Placeholder 3"/>
          <p:cNvSpPr>
            <a:spLocks noGrp="1"/>
          </p:cNvSpPr>
          <p:nvPr>
            <p:ph type="ftr" sz="quarter" idx="11"/>
          </p:nvPr>
        </p:nvSpPr>
        <p:spPr/>
        <p:txBody>
          <a:bodyPr/>
          <a:lstStyle/>
          <a:p>
            <a:pPr>
              <a:defRPr/>
            </a:pPr>
            <a:r>
              <a:rPr lang="en-US" dirty="0" smtClean="0">
                <a:solidFill>
                  <a:srgbClr val="FFFF00"/>
                </a:solidFill>
              </a:rPr>
              <a:t>Health Strategies International, Super Models for Global Health </a:t>
            </a:r>
            <a:endParaRPr lang="en-US" dirty="0">
              <a:solidFill>
                <a:srgbClr val="FFFF00"/>
              </a:solidFill>
            </a:endParaRPr>
          </a:p>
        </p:txBody>
      </p:sp>
      <p:pic>
        <p:nvPicPr>
          <p:cNvPr id="7170" name="Picture 2" descr="C:\Users\Elliot\Documents\AAActive\Non-HIV work\Diabetes_3\Manuscript\ICER Monte Carlo_Beta_India.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889" y="2057570"/>
            <a:ext cx="7924245" cy="46480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0991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defRPr/>
            </a:pPr>
            <a:r>
              <a:rPr lang="en-US" dirty="0" smtClean="0"/>
              <a:t>Other Uses of SA:</a:t>
            </a:r>
            <a:br>
              <a:rPr lang="en-US" dirty="0" smtClean="0"/>
            </a:br>
            <a:r>
              <a:rPr lang="en-US" dirty="0" smtClean="0"/>
              <a:t>(</a:t>
            </a:r>
            <a:r>
              <a:rPr lang="en-US" i="1" dirty="0" smtClean="0"/>
              <a:t>The Inner Teachings</a:t>
            </a:r>
            <a:r>
              <a:rPr lang="en-US" dirty="0" smtClean="0"/>
              <a:t>)</a:t>
            </a:r>
          </a:p>
        </p:txBody>
      </p:sp>
      <p:sp>
        <p:nvSpPr>
          <p:cNvPr id="108547" name="Rectangle 3"/>
          <p:cNvSpPr>
            <a:spLocks noGrp="1" noChangeArrowheads="1"/>
          </p:cNvSpPr>
          <p:nvPr>
            <p:ph type="body" idx="1"/>
          </p:nvPr>
        </p:nvSpPr>
        <p:spPr/>
        <p:txBody>
          <a:bodyPr/>
          <a:lstStyle/>
          <a:p>
            <a:pPr eaLnBrk="1" hangingPunct="1">
              <a:lnSpc>
                <a:spcPct val="90000"/>
              </a:lnSpc>
              <a:defRPr/>
            </a:pPr>
            <a:r>
              <a:rPr lang="en-US" dirty="0" smtClean="0"/>
              <a:t>Planning the analysis.</a:t>
            </a:r>
          </a:p>
          <a:p>
            <a:pPr eaLnBrk="1" hangingPunct="1">
              <a:lnSpc>
                <a:spcPct val="90000"/>
              </a:lnSpc>
              <a:defRPr/>
            </a:pPr>
            <a:r>
              <a:rPr lang="en-US" dirty="0" smtClean="0"/>
              <a:t>Debugging the model.</a:t>
            </a:r>
          </a:p>
          <a:p>
            <a:pPr eaLnBrk="1" hangingPunct="1">
              <a:lnSpc>
                <a:spcPct val="90000"/>
              </a:lnSpc>
              <a:defRPr/>
            </a:pPr>
            <a:r>
              <a:rPr lang="en-US" dirty="0" smtClean="0"/>
              <a:t>Documenting relationships between inputs and outputs.</a:t>
            </a:r>
          </a:p>
          <a:p>
            <a:pPr eaLnBrk="1" hangingPunct="1">
              <a:lnSpc>
                <a:spcPct val="90000"/>
              </a:lnSpc>
              <a:defRPr/>
            </a:pPr>
            <a:r>
              <a:rPr lang="en-US" dirty="0" smtClean="0"/>
              <a:t>Identifying thresholds.</a:t>
            </a:r>
          </a:p>
          <a:p>
            <a:pPr eaLnBrk="1" hangingPunct="1">
              <a:lnSpc>
                <a:spcPct val="90000"/>
              </a:lnSpc>
              <a:buFontTx/>
              <a:buNone/>
              <a:defRPr/>
            </a:pPr>
            <a:endParaRPr lang="en-US" dirty="0" smtClean="0"/>
          </a:p>
          <a:p>
            <a:pPr marL="0" indent="0" algn="ctr" eaLnBrk="1" hangingPunct="1">
              <a:lnSpc>
                <a:spcPct val="90000"/>
              </a:lnSpc>
              <a:buNone/>
              <a:defRPr/>
            </a:pPr>
            <a:r>
              <a:rPr lang="en-US" sz="4000" i="1" dirty="0" smtClean="0"/>
              <a:t>Influencing policy.</a:t>
            </a:r>
          </a:p>
          <a:p>
            <a:pPr eaLnBrk="1" hangingPunct="1">
              <a:lnSpc>
                <a:spcPct val="90000"/>
              </a:lnSpc>
              <a:defRPr/>
            </a:pPr>
            <a:endParaRPr lang="en-US" sz="4000" i="1" dirty="0" smtClean="0"/>
          </a:p>
        </p:txBody>
      </p:sp>
    </p:spTree>
    <p:extLst>
      <p:ext uri="{BB962C8B-B14F-4D97-AF65-F5344CB8AC3E}">
        <p14:creationId xmlns:p14="http://schemas.microsoft.com/office/powerpoint/2010/main" val="854516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609600" y="304800"/>
            <a:ext cx="7772400" cy="1143000"/>
          </a:xfrm>
        </p:spPr>
        <p:txBody>
          <a:bodyPr/>
          <a:lstStyle/>
          <a:p>
            <a:pPr eaLnBrk="1" hangingPunct="1">
              <a:defRPr/>
            </a:pPr>
            <a:r>
              <a:rPr lang="en-US" dirty="0" smtClean="0"/>
              <a:t>Planning the Analysis</a:t>
            </a:r>
          </a:p>
        </p:txBody>
      </p:sp>
      <p:sp>
        <p:nvSpPr>
          <p:cNvPr id="110595" name="Rectangle 3"/>
          <p:cNvSpPr>
            <a:spLocks noGrp="1" noChangeArrowheads="1"/>
          </p:cNvSpPr>
          <p:nvPr>
            <p:ph type="body" idx="1"/>
          </p:nvPr>
        </p:nvSpPr>
        <p:spPr>
          <a:xfrm>
            <a:off x="685800" y="1676400"/>
            <a:ext cx="7772400" cy="4114800"/>
          </a:xfrm>
        </p:spPr>
        <p:txBody>
          <a:bodyPr/>
          <a:lstStyle/>
          <a:p>
            <a:pPr marL="0" indent="0" algn="ctr" eaLnBrk="1" hangingPunct="1">
              <a:lnSpc>
                <a:spcPct val="90000"/>
              </a:lnSpc>
              <a:buNone/>
              <a:defRPr/>
            </a:pPr>
            <a:endParaRPr lang="en-US" dirty="0" smtClean="0"/>
          </a:p>
          <a:p>
            <a:pPr marL="0" indent="0" algn="ctr" eaLnBrk="1" hangingPunct="1">
              <a:lnSpc>
                <a:spcPct val="90000"/>
              </a:lnSpc>
              <a:buNone/>
              <a:defRPr/>
            </a:pPr>
            <a:r>
              <a:rPr lang="en-US" dirty="0" smtClean="0"/>
              <a:t>Identify candidates for more data </a:t>
            </a:r>
          </a:p>
          <a:p>
            <a:pPr marL="0" indent="0" algn="ctr" eaLnBrk="1" hangingPunct="1">
              <a:lnSpc>
                <a:spcPct val="90000"/>
              </a:lnSpc>
              <a:buNone/>
              <a:defRPr/>
            </a:pPr>
            <a:r>
              <a:rPr lang="en-US" dirty="0" smtClean="0"/>
              <a:t>collection early.</a:t>
            </a:r>
          </a:p>
          <a:p>
            <a:pPr marL="0" indent="0" eaLnBrk="1" hangingPunct="1">
              <a:lnSpc>
                <a:spcPct val="90000"/>
              </a:lnSpc>
              <a:buNone/>
              <a:defRPr/>
            </a:pPr>
            <a:endParaRPr lang="en-US" dirty="0" smtClean="0"/>
          </a:p>
          <a:p>
            <a:pPr marL="0" indent="0" eaLnBrk="1" hangingPunct="1">
              <a:lnSpc>
                <a:spcPct val="90000"/>
              </a:lnSpc>
              <a:buNone/>
              <a:defRPr/>
            </a:pPr>
            <a:endParaRPr lang="en-US" dirty="0" smtClean="0"/>
          </a:p>
        </p:txBody>
      </p:sp>
    </p:spTree>
    <p:extLst>
      <p:ext uri="{BB962C8B-B14F-4D97-AF65-F5344CB8AC3E}">
        <p14:creationId xmlns:p14="http://schemas.microsoft.com/office/powerpoint/2010/main" val="33993911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1026"/>
          <p:cNvSpPr>
            <a:spLocks noGrp="1" noChangeArrowheads="1"/>
          </p:cNvSpPr>
          <p:nvPr>
            <p:ph type="title"/>
          </p:nvPr>
        </p:nvSpPr>
        <p:spPr>
          <a:xfrm>
            <a:off x="677863" y="228600"/>
            <a:ext cx="7772400" cy="1524000"/>
          </a:xfrm>
        </p:spPr>
        <p:txBody>
          <a:bodyPr/>
          <a:lstStyle/>
          <a:p>
            <a:pPr eaLnBrk="1" hangingPunct="1">
              <a:lnSpc>
                <a:spcPct val="80000"/>
              </a:lnSpc>
              <a:defRPr/>
            </a:pPr>
            <a:r>
              <a:rPr lang="en-US" dirty="0" smtClean="0">
                <a:solidFill>
                  <a:srgbClr val="FFFF00"/>
                </a:solidFill>
                <a:cs typeface="Times New Roman" pitchFamily="18" charset="0"/>
              </a:rPr>
              <a:t/>
            </a:r>
            <a:br>
              <a:rPr lang="en-US" dirty="0" smtClean="0">
                <a:solidFill>
                  <a:srgbClr val="FFFF00"/>
                </a:solidFill>
                <a:cs typeface="Times New Roman" pitchFamily="18" charset="0"/>
              </a:rPr>
            </a:br>
            <a:r>
              <a:rPr lang="en-US" sz="4000" dirty="0" smtClean="0">
                <a:solidFill>
                  <a:srgbClr val="FFFF00"/>
                </a:solidFill>
                <a:cs typeface="Times New Roman" pitchFamily="18" charset="0"/>
              </a:rPr>
              <a:t>Debugging the Model</a:t>
            </a:r>
            <a:br>
              <a:rPr lang="en-US" sz="4000" dirty="0" smtClean="0">
                <a:solidFill>
                  <a:srgbClr val="FFFF00"/>
                </a:solidFill>
                <a:cs typeface="Times New Roman" pitchFamily="18" charset="0"/>
              </a:rPr>
            </a:br>
            <a:r>
              <a:rPr lang="en-US" sz="4000" dirty="0" smtClean="0">
                <a:solidFill>
                  <a:srgbClr val="FFFF00"/>
                </a:solidFill>
                <a:cs typeface="Times New Roman" pitchFamily="18" charset="0"/>
              </a:rPr>
              <a:t> </a:t>
            </a:r>
            <a:br>
              <a:rPr lang="en-US" sz="4000" dirty="0" smtClean="0">
                <a:solidFill>
                  <a:srgbClr val="FFFF00"/>
                </a:solidFill>
                <a:cs typeface="Times New Roman" pitchFamily="18" charset="0"/>
              </a:rPr>
            </a:br>
            <a:r>
              <a:rPr lang="en-US" sz="3600" i="1" dirty="0" smtClean="0">
                <a:solidFill>
                  <a:srgbClr val="FFFF00"/>
                </a:solidFill>
                <a:cs typeface="Times New Roman" pitchFamily="18" charset="0"/>
              </a:rPr>
              <a:t>Tricks of the Trade</a:t>
            </a:r>
            <a:r>
              <a:rPr lang="en-US" sz="3600" i="1" dirty="0" smtClean="0">
                <a:solidFill>
                  <a:srgbClr val="FFFF00"/>
                </a:solidFill>
                <a:latin typeface="Times" charset="0"/>
                <a:cs typeface="Times New Roman" pitchFamily="18" charset="0"/>
              </a:rPr>
              <a:t/>
            </a:r>
            <a:br>
              <a:rPr lang="en-US" sz="3600" i="1" dirty="0" smtClean="0">
                <a:solidFill>
                  <a:srgbClr val="FFFF00"/>
                </a:solidFill>
                <a:latin typeface="Times" charset="0"/>
                <a:cs typeface="Times New Roman" pitchFamily="18" charset="0"/>
              </a:rPr>
            </a:br>
            <a:endParaRPr lang="en-US" sz="3600" i="1" dirty="0" smtClean="0">
              <a:solidFill>
                <a:srgbClr val="FFFF00"/>
              </a:solidFill>
              <a:latin typeface="Times" charset="0"/>
              <a:cs typeface="Times New Roman" pitchFamily="18" charset="0"/>
            </a:endParaRPr>
          </a:p>
        </p:txBody>
      </p:sp>
      <p:sp>
        <p:nvSpPr>
          <p:cNvPr id="30723" name="Rectangle 1027"/>
          <p:cNvSpPr>
            <a:spLocks noChangeArrowheads="1"/>
          </p:cNvSpPr>
          <p:nvPr/>
        </p:nvSpPr>
        <p:spPr bwMode="auto">
          <a:xfrm>
            <a:off x="203200" y="2438400"/>
            <a:ext cx="863600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lnSpc>
                <a:spcPct val="90000"/>
              </a:lnSpc>
              <a:spcBef>
                <a:spcPct val="0"/>
              </a:spcBef>
              <a:spcAft>
                <a:spcPct val="0"/>
              </a:spcAft>
              <a:buFontTx/>
              <a:buChar char="•"/>
            </a:pPr>
            <a:r>
              <a:rPr kumimoji="1" lang="en-US" sz="3200" b="1" dirty="0">
                <a:solidFill>
                  <a:srgbClr val="FFFF00"/>
                </a:solidFill>
                <a:cs typeface="Times New Roman" pitchFamily="18" charset="0"/>
              </a:rPr>
              <a:t>  </a:t>
            </a:r>
            <a:r>
              <a:rPr kumimoji="1" lang="en-US" sz="2800" b="1" dirty="0">
                <a:solidFill>
                  <a:srgbClr val="FFFF00"/>
                </a:solidFill>
                <a:cs typeface="Times New Roman" pitchFamily="18" charset="0"/>
              </a:rPr>
              <a:t>One-ways are best: simple and intuitive.</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Plug in extreme values.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Separate diagnosis of numerator from denominator.</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Break outputs down further if necessary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(intervention versus control arms).</a:t>
            </a:r>
          </a:p>
        </p:txBody>
      </p:sp>
    </p:spTree>
    <p:extLst>
      <p:ext uri="{BB962C8B-B14F-4D97-AF65-F5344CB8AC3E}">
        <p14:creationId xmlns:p14="http://schemas.microsoft.com/office/powerpoint/2010/main" val="1207245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09600" y="609600"/>
            <a:ext cx="7772400" cy="1524000"/>
          </a:xfrm>
        </p:spPr>
        <p:txBody>
          <a:bodyPr/>
          <a:lstStyle/>
          <a:p>
            <a:pPr eaLnBrk="1" hangingPunct="1">
              <a:lnSpc>
                <a:spcPct val="80000"/>
              </a:lnSpc>
              <a:defRPr/>
            </a:pPr>
            <a:r>
              <a:rPr lang="en-US" dirty="0" smtClean="0">
                <a:solidFill>
                  <a:srgbClr val="FFFF00"/>
                </a:solidFill>
                <a:cs typeface="Times New Roman" pitchFamily="18" charset="0"/>
              </a:rPr>
              <a:t/>
            </a:r>
            <a:br>
              <a:rPr lang="en-US" dirty="0" smtClean="0">
                <a:solidFill>
                  <a:srgbClr val="FFFF00"/>
                </a:solidFill>
                <a:cs typeface="Times New Roman" pitchFamily="18" charset="0"/>
              </a:rPr>
            </a:br>
            <a:r>
              <a:rPr lang="en-US" sz="3600" dirty="0" smtClean="0">
                <a:solidFill>
                  <a:srgbClr val="FFFF00"/>
                </a:solidFill>
                <a:cs typeface="Times New Roman" pitchFamily="18" charset="0"/>
              </a:rPr>
              <a:t>Documenting Relationships Between Inputs and Outputs </a:t>
            </a:r>
            <a:r>
              <a:rPr lang="en-US" sz="3600" dirty="0" smtClean="0">
                <a:solidFill>
                  <a:srgbClr val="FFFF00"/>
                </a:solidFill>
                <a:latin typeface="Times" charset="0"/>
                <a:cs typeface="Times New Roman" pitchFamily="18" charset="0"/>
              </a:rPr>
              <a:t/>
            </a:r>
            <a:br>
              <a:rPr lang="en-US" sz="3600" dirty="0" smtClean="0">
                <a:solidFill>
                  <a:srgbClr val="FFFF00"/>
                </a:solidFill>
                <a:latin typeface="Times" charset="0"/>
                <a:cs typeface="Times New Roman" pitchFamily="18" charset="0"/>
              </a:rPr>
            </a:br>
            <a:endParaRPr lang="en-US" sz="3600" dirty="0" smtClean="0">
              <a:solidFill>
                <a:srgbClr val="FFFF00"/>
              </a:solidFill>
              <a:latin typeface="Times" charset="0"/>
              <a:cs typeface="Times New Roman" pitchFamily="18" charset="0"/>
            </a:endParaRPr>
          </a:p>
        </p:txBody>
      </p:sp>
      <p:sp>
        <p:nvSpPr>
          <p:cNvPr id="31747" name="Rectangle 3"/>
          <p:cNvSpPr>
            <a:spLocks noChangeArrowheads="1"/>
          </p:cNvSpPr>
          <p:nvPr/>
        </p:nvSpPr>
        <p:spPr bwMode="auto">
          <a:xfrm>
            <a:off x="406400" y="2362200"/>
            <a:ext cx="8432800" cy="4038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lnSpc>
                <a:spcPct val="90000"/>
              </a:lnSpc>
              <a:spcBef>
                <a:spcPct val="0"/>
              </a:spcBef>
              <a:spcAft>
                <a:spcPct val="0"/>
              </a:spcAft>
            </a:pPr>
            <a:r>
              <a:rPr kumimoji="1" lang="en-US" sz="3200" b="1" dirty="0">
                <a:solidFill>
                  <a:srgbClr val="FFFF00"/>
                </a:solidFill>
                <a:cs typeface="Times New Roman" pitchFamily="18" charset="0"/>
              </a:rPr>
              <a:t>  </a:t>
            </a:r>
            <a:r>
              <a:rPr kumimoji="1" lang="en-US" sz="3200" b="1" dirty="0">
                <a:solidFill>
                  <a:srgbClr val="FFFF00"/>
                </a:solidFill>
                <a:latin typeface="Times" charset="0"/>
                <a:cs typeface="Times New Roman" pitchFamily="18" charset="0"/>
              </a:rPr>
              <a:t>Distinguish between ‘bugs’ and insights. </a:t>
            </a:r>
          </a:p>
          <a:p>
            <a:pPr algn="ctr" eaLnBrk="0" fontAlgn="base" hangingPunct="0">
              <a:lnSpc>
                <a:spcPct val="70000"/>
              </a:lnSpc>
              <a:spcBef>
                <a:spcPct val="0"/>
              </a:spcBef>
              <a:spcAft>
                <a:spcPct val="0"/>
              </a:spcAft>
            </a:pPr>
            <a:endParaRPr kumimoji="1" lang="en-US" sz="3200" b="1" dirty="0">
              <a:solidFill>
                <a:srgbClr val="FFFF00"/>
              </a:solidFill>
              <a:latin typeface="Times" charset="0"/>
              <a:cs typeface="Times New Roman" pitchFamily="18" charset="0"/>
            </a:endParaRPr>
          </a:p>
          <a:p>
            <a:pPr eaLnBrk="0" fontAlgn="base" hangingPunct="0">
              <a:lnSpc>
                <a:spcPct val="90000"/>
              </a:lnSpc>
              <a:spcBef>
                <a:spcPct val="0"/>
              </a:spcBef>
              <a:spcAft>
                <a:spcPct val="0"/>
              </a:spcAft>
            </a:pPr>
            <a:r>
              <a:rPr kumimoji="1" lang="en-US" sz="3200" b="1" i="1" dirty="0">
                <a:solidFill>
                  <a:srgbClr val="FFFF00"/>
                </a:solidFill>
                <a:latin typeface="Times" charset="0"/>
                <a:cs typeface="Times New Roman" pitchFamily="18" charset="0"/>
              </a:rPr>
              <a:t>Examples of insights:</a:t>
            </a:r>
            <a:r>
              <a:rPr kumimoji="1" lang="en-US" sz="3200" b="1" dirty="0">
                <a:solidFill>
                  <a:srgbClr val="FFFF00"/>
                </a:solidFill>
                <a:latin typeface="Times" charset="0"/>
                <a:cs typeface="Times New Roman" pitchFamily="18" charset="0"/>
              </a:rPr>
              <a:t/>
            </a:r>
            <a:br>
              <a:rPr kumimoji="1" lang="en-US" sz="3200" b="1" dirty="0">
                <a:solidFill>
                  <a:srgbClr val="FFFF00"/>
                </a:solidFill>
                <a:latin typeface="Times" charset="0"/>
                <a:cs typeface="Times New Roman" pitchFamily="18" charset="0"/>
              </a:rPr>
            </a:b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Slowing disease progression can increase costs.</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Benefits decrease with age</a:t>
            </a:r>
            <a:r>
              <a:rPr kumimoji="1" lang="en-US" sz="2800" b="1" dirty="0" smtClean="0">
                <a:solidFill>
                  <a:srgbClr val="FFFF00"/>
                </a:solidFill>
                <a:cs typeface="Times New Roman" pitchFamily="18" charset="0"/>
              </a:rPr>
              <a:t>.</a:t>
            </a:r>
          </a:p>
          <a:p>
            <a:pPr eaLnBrk="0" fontAlgn="base" hangingPunct="0">
              <a:lnSpc>
                <a:spcPct val="90000"/>
              </a:lnSpc>
              <a:spcBef>
                <a:spcPct val="0"/>
              </a:spcBef>
              <a:spcAft>
                <a:spcPct val="0"/>
              </a:spcAft>
              <a:buFontTx/>
              <a:buChar char="•"/>
            </a:pPr>
            <a:endParaRPr kumimoji="1" lang="en-US" sz="2800" b="1" dirty="0" smtClean="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smtClean="0">
                <a:solidFill>
                  <a:srgbClr val="FFFF00"/>
                </a:solidFill>
                <a:cs typeface="Times New Roman" pitchFamily="18" charset="0"/>
              </a:rPr>
              <a:t> Higher </a:t>
            </a:r>
            <a:r>
              <a:rPr kumimoji="1" lang="en-US" sz="2800" b="1" dirty="0">
                <a:solidFill>
                  <a:srgbClr val="FFFF00"/>
                </a:solidFill>
                <a:cs typeface="Times New Roman" pitchFamily="18" charset="0"/>
              </a:rPr>
              <a:t>disease prevalence can mean lower benefits.</a:t>
            </a:r>
          </a:p>
          <a:p>
            <a:pPr eaLnBrk="0" fontAlgn="base" hangingPunct="0">
              <a:lnSpc>
                <a:spcPct val="90000"/>
              </a:lnSpc>
              <a:spcBef>
                <a:spcPct val="0"/>
              </a:spcBef>
              <a:spcAft>
                <a:spcPct val="0"/>
              </a:spcAft>
              <a:buFontTx/>
              <a:buChar char="•"/>
            </a:pPr>
            <a:endParaRPr kumimoji="1" lang="en-US" sz="2800" b="1" dirty="0">
              <a:solidFill>
                <a:srgbClr val="FFFF00"/>
              </a:solidFill>
              <a:cs typeface="Times New Roman" pitchFamily="18" charset="0"/>
            </a:endParaRPr>
          </a:p>
        </p:txBody>
      </p:sp>
    </p:spTree>
    <p:extLst>
      <p:ext uri="{BB962C8B-B14F-4D97-AF65-F5344CB8AC3E}">
        <p14:creationId xmlns:p14="http://schemas.microsoft.com/office/powerpoint/2010/main" val="18180149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203200" y="228602"/>
            <a:ext cx="8237538" cy="1323439"/>
          </a:xfrm>
          <a:prstGeom prst="rect">
            <a:avLst/>
          </a:prstGeom>
          <a:noFill/>
          <a:ln w="9525">
            <a:noFill/>
            <a:miter lim="800000"/>
            <a:headEnd/>
            <a:tailEnd/>
          </a:ln>
          <a:effectLst/>
        </p:spPr>
        <p:txBody>
          <a:bodyPr>
            <a:spAutoFit/>
          </a:bodyPr>
          <a:lstStyle/>
          <a:p>
            <a:pPr lvl="1" algn="ctr" eaLnBrk="0" fontAlgn="base" hangingPunct="0">
              <a:spcBef>
                <a:spcPct val="0"/>
              </a:spcBef>
              <a:spcAft>
                <a:spcPct val="0"/>
              </a:spcAft>
              <a:defRPr/>
            </a:pPr>
            <a:r>
              <a:rPr lang="en-US" altLang="en-US" sz="4000" b="1" dirty="0">
                <a:solidFill>
                  <a:srgbClr val="FFFF00"/>
                </a:solidFill>
                <a:effectLst>
                  <a:outerShdw blurRad="38100" dist="38100" dir="2700000" algn="tl">
                    <a:srgbClr val="000000"/>
                  </a:outerShdw>
                </a:effectLst>
              </a:rPr>
              <a:t>Unexpected Dynamic Uncovered by SA</a:t>
            </a:r>
            <a:endParaRPr lang="en-US" altLang="en-US" sz="4000" b="1" dirty="0">
              <a:solidFill>
                <a:srgbClr val="FFFF00"/>
              </a:solidFill>
            </a:endParaRPr>
          </a:p>
        </p:txBody>
      </p:sp>
      <p:sp>
        <p:nvSpPr>
          <p:cNvPr id="32771" name="Rectangle 3"/>
          <p:cNvSpPr>
            <a:spLocks noChangeArrowheads="1"/>
          </p:cNvSpPr>
          <p:nvPr/>
        </p:nvSpPr>
        <p:spPr bwMode="auto">
          <a:xfrm>
            <a:off x="2247900" y="1824038"/>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3277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54141" y="1841506"/>
            <a:ext cx="6435725" cy="444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22071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1209" y="304800"/>
            <a:ext cx="7772400" cy="1143000"/>
          </a:xfrm>
        </p:spPr>
        <p:txBody>
          <a:bodyPr/>
          <a:lstStyle/>
          <a:p>
            <a:pPr eaLnBrk="1" hangingPunct="1">
              <a:defRPr/>
            </a:pPr>
            <a:r>
              <a:rPr lang="en-US" altLang="en-US" dirty="0" smtClean="0">
                <a:solidFill>
                  <a:schemeClr val="tx1"/>
                </a:solidFill>
              </a:rPr>
              <a:t>Why do Sensitivity Analyses?</a:t>
            </a:r>
          </a:p>
        </p:txBody>
      </p:sp>
      <p:sp>
        <p:nvSpPr>
          <p:cNvPr id="23555" name="Text Box 3"/>
          <p:cNvSpPr txBox="1">
            <a:spLocks noChangeArrowheads="1"/>
          </p:cNvSpPr>
          <p:nvPr/>
        </p:nvSpPr>
        <p:spPr bwMode="auto">
          <a:xfrm>
            <a:off x="457203" y="1905005"/>
            <a:ext cx="8380413" cy="4099584"/>
          </a:xfrm>
          <a:prstGeom prst="rect">
            <a:avLst/>
          </a:prstGeom>
          <a:noFill/>
          <a:ln w="9525">
            <a:noFill/>
            <a:miter lim="800000"/>
            <a:headEnd/>
            <a:tailEnd/>
          </a:ln>
          <a:effectLst/>
        </p:spPr>
        <p:txBody>
          <a:bodyPr>
            <a:spAutoFit/>
          </a:bodyPr>
          <a:lstStyle/>
          <a:p>
            <a:pPr marL="1090613" lvl="2" indent="-176213" eaLnBrk="0" fontAlgn="base" hangingPunct="0">
              <a:spcBef>
                <a:spcPct val="100000"/>
              </a:spcBef>
              <a:spcAft>
                <a:spcPct val="0"/>
              </a:spcAft>
              <a:buFontTx/>
              <a:buChar char="•"/>
              <a:defRPr/>
            </a:pPr>
            <a:r>
              <a:rPr lang="en-US" altLang="en-US" sz="2800" b="1" dirty="0">
                <a:solidFill>
                  <a:srgbClr val="FFFF00"/>
                </a:solidFill>
                <a:effectLst>
                  <a:outerShdw blurRad="38100" dist="38100" dir="2700000" algn="tl">
                    <a:srgbClr val="000000"/>
                  </a:outerShdw>
                </a:effectLst>
                <a:latin typeface="Arial" pitchFamily="34" charset="0"/>
              </a:rPr>
              <a:t> </a:t>
            </a:r>
            <a:r>
              <a:rPr lang="en-US" altLang="en-US" sz="2800" b="1" dirty="0">
                <a:solidFill>
                  <a:srgbClr val="FFFF00"/>
                </a:solidFill>
                <a:latin typeface="Arial" pitchFamily="34" charset="0"/>
              </a:rPr>
              <a:t>All CEAs have substantial uncertainty.</a:t>
            </a:r>
          </a:p>
          <a:p>
            <a:pPr marL="1090613" lvl="2" indent="-176213" eaLnBrk="0" fontAlgn="base" hangingPunct="0">
              <a:spcBef>
                <a:spcPct val="100000"/>
              </a:spcBef>
              <a:spcAft>
                <a:spcPct val="0"/>
              </a:spcAft>
              <a:buFontTx/>
              <a:buChar char="•"/>
              <a:defRPr/>
            </a:pPr>
            <a:r>
              <a:rPr lang="en-US" altLang="en-US" sz="2800" b="1" dirty="0">
                <a:solidFill>
                  <a:srgbClr val="FFFF00"/>
                </a:solidFill>
                <a:latin typeface="Arial" pitchFamily="34" charset="0"/>
              </a:rPr>
              <a:t> Sensitivity analyses deal with uncertainty systematically.</a:t>
            </a:r>
          </a:p>
          <a:p>
            <a:pPr marL="1090613" lvl="2" indent="-176213" eaLnBrk="0" fontAlgn="base" hangingPunct="0">
              <a:lnSpc>
                <a:spcPct val="110000"/>
              </a:lnSpc>
              <a:spcBef>
                <a:spcPct val="100000"/>
              </a:spcBef>
              <a:spcAft>
                <a:spcPct val="0"/>
              </a:spcAft>
              <a:buFontTx/>
              <a:buChar char="•"/>
              <a:defRPr/>
            </a:pPr>
            <a:r>
              <a:rPr lang="en-US" altLang="en-US" sz="2800" b="1" dirty="0">
                <a:solidFill>
                  <a:srgbClr val="FFFF00"/>
                </a:solidFill>
                <a:latin typeface="Arial" pitchFamily="34" charset="0"/>
              </a:rPr>
              <a:t> Convince audience that results are robust. </a:t>
            </a:r>
            <a:endParaRPr lang="en-US" altLang="en-US" sz="2800" b="1" dirty="0" smtClean="0">
              <a:solidFill>
                <a:srgbClr val="FFFF00"/>
              </a:solidFill>
              <a:latin typeface="Arial" pitchFamily="34" charset="0"/>
            </a:endParaRPr>
          </a:p>
          <a:p>
            <a:pPr marL="1090613" lvl="2" indent="-176213" eaLnBrk="0" fontAlgn="base" hangingPunct="0">
              <a:lnSpc>
                <a:spcPct val="110000"/>
              </a:lnSpc>
              <a:spcBef>
                <a:spcPct val="100000"/>
              </a:spcBef>
              <a:spcAft>
                <a:spcPct val="0"/>
              </a:spcAft>
              <a:buFontTx/>
              <a:buChar char="•"/>
              <a:defRPr/>
            </a:pPr>
            <a:r>
              <a:rPr lang="en-US" altLang="en-US" sz="2800" b="1" dirty="0" smtClean="0">
                <a:solidFill>
                  <a:srgbClr val="FFFF00"/>
                </a:solidFill>
                <a:latin typeface="Arial" pitchFamily="34" charset="0"/>
              </a:rPr>
              <a:t> </a:t>
            </a:r>
            <a:r>
              <a:rPr lang="en-US" altLang="en-US" sz="2800" b="1" i="1" dirty="0" smtClean="0">
                <a:solidFill>
                  <a:srgbClr val="FFFF00"/>
                </a:solidFill>
                <a:latin typeface="Arial" pitchFamily="34" charset="0"/>
              </a:rPr>
              <a:t>Bonus: Good for de-bugging your model </a:t>
            </a:r>
            <a:endParaRPr lang="en-US" altLang="en-US" sz="2800" b="1" i="1" dirty="0">
              <a:solidFill>
                <a:srgbClr val="FFFF00"/>
              </a:solidFill>
              <a:latin typeface="Arial" pitchFamily="34" charset="0"/>
            </a:endParaRPr>
          </a:p>
        </p:txBody>
      </p:sp>
    </p:spTree>
    <p:extLst>
      <p:ext uri="{BB962C8B-B14F-4D97-AF65-F5344CB8AC3E}">
        <p14:creationId xmlns:p14="http://schemas.microsoft.com/office/powerpoint/2010/main" val="1357373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762000" y="304800"/>
            <a:ext cx="7772400" cy="1143000"/>
          </a:xfrm>
        </p:spPr>
        <p:txBody>
          <a:bodyPr/>
          <a:lstStyle/>
          <a:p>
            <a:pPr eaLnBrk="1" hangingPunct="1">
              <a:defRPr/>
            </a:pPr>
            <a:r>
              <a:rPr lang="en-US" dirty="0" smtClean="0">
                <a:solidFill>
                  <a:srgbClr val="FFFF00"/>
                </a:solidFill>
                <a:cs typeface="Times New Roman" pitchFamily="18" charset="0"/>
              </a:rPr>
              <a:t/>
            </a:r>
            <a:br>
              <a:rPr lang="en-US" dirty="0" smtClean="0">
                <a:solidFill>
                  <a:srgbClr val="FFFF00"/>
                </a:solidFill>
                <a:cs typeface="Times New Roman" pitchFamily="18" charset="0"/>
              </a:rPr>
            </a:br>
            <a:r>
              <a:rPr lang="en-US" sz="4000" dirty="0" smtClean="0">
                <a:solidFill>
                  <a:srgbClr val="FFFF00"/>
                </a:solidFill>
                <a:cs typeface="Times New Roman" pitchFamily="18" charset="0"/>
              </a:rPr>
              <a:t>Identify Thresholds – </a:t>
            </a:r>
            <a:br>
              <a:rPr lang="en-US" sz="4000" dirty="0" smtClean="0">
                <a:solidFill>
                  <a:srgbClr val="FFFF00"/>
                </a:solidFill>
                <a:cs typeface="Times New Roman" pitchFamily="18" charset="0"/>
              </a:rPr>
            </a:br>
            <a:r>
              <a:rPr lang="en-US" sz="4000" dirty="0" smtClean="0">
                <a:solidFill>
                  <a:srgbClr val="FFFF00"/>
                </a:solidFill>
                <a:cs typeface="Times New Roman" pitchFamily="18" charset="0"/>
              </a:rPr>
              <a:t>Influence Policy</a:t>
            </a:r>
            <a:r>
              <a:rPr lang="en-US" dirty="0" smtClean="0">
                <a:solidFill>
                  <a:srgbClr val="FFFF00"/>
                </a:solidFill>
                <a:latin typeface="Times" charset="0"/>
                <a:cs typeface="Times New Roman" pitchFamily="18" charset="0"/>
              </a:rPr>
              <a:t/>
            </a:r>
            <a:br>
              <a:rPr lang="en-US" dirty="0" smtClean="0">
                <a:solidFill>
                  <a:srgbClr val="FFFF00"/>
                </a:solidFill>
                <a:latin typeface="Times" charset="0"/>
                <a:cs typeface="Times New Roman" pitchFamily="18" charset="0"/>
              </a:rPr>
            </a:br>
            <a:endParaRPr lang="en-US" sz="3600" i="1" dirty="0" smtClean="0">
              <a:solidFill>
                <a:srgbClr val="FFFF00"/>
              </a:solidFill>
              <a:latin typeface="Tangiers" pitchFamily="2" charset="0"/>
              <a:cs typeface="Times New Roman" pitchFamily="18" charset="0"/>
            </a:endParaRPr>
          </a:p>
        </p:txBody>
      </p:sp>
      <p:sp>
        <p:nvSpPr>
          <p:cNvPr id="56323" name="Rectangle 3"/>
          <p:cNvSpPr>
            <a:spLocks noGrp="1" noChangeArrowheads="1"/>
          </p:cNvSpPr>
          <p:nvPr>
            <p:ph type="body" idx="1"/>
          </p:nvPr>
        </p:nvSpPr>
        <p:spPr>
          <a:xfrm>
            <a:off x="762000" y="1752600"/>
            <a:ext cx="7772400" cy="4114800"/>
          </a:xfrm>
        </p:spPr>
        <p:txBody>
          <a:bodyPr/>
          <a:lstStyle/>
          <a:p>
            <a:pPr algn="ctr" eaLnBrk="1" hangingPunct="1">
              <a:buNone/>
              <a:defRPr/>
            </a:pPr>
            <a:r>
              <a:rPr lang="en-US" dirty="0"/>
              <a:t>Hard-to quantify potential benefits of FC</a:t>
            </a:r>
          </a:p>
          <a:p>
            <a:pPr algn="ctr" eaLnBrk="1" hangingPunct="1">
              <a:buFontTx/>
              <a:buNone/>
              <a:defRPr/>
            </a:pPr>
            <a:endParaRPr lang="en-US" dirty="0" smtClean="0"/>
          </a:p>
          <a:p>
            <a:pPr eaLnBrk="1" hangingPunct="1">
              <a:buFontTx/>
              <a:buNone/>
              <a:defRPr/>
            </a:pPr>
            <a:r>
              <a:rPr lang="en-US" dirty="0" smtClean="0"/>
              <a:t>Preventing HIV vertical transmission in </a:t>
            </a:r>
          </a:p>
          <a:p>
            <a:pPr eaLnBrk="1" hangingPunct="1">
              <a:buFontTx/>
              <a:buNone/>
              <a:defRPr/>
            </a:pPr>
            <a:r>
              <a:rPr lang="en-US" dirty="0" smtClean="0"/>
              <a:t>sub-Saharan Africa</a:t>
            </a:r>
          </a:p>
          <a:p>
            <a:pPr algn="ctr" eaLnBrk="1" hangingPunct="1">
              <a:lnSpc>
                <a:spcPct val="70000"/>
              </a:lnSpc>
              <a:buFontTx/>
              <a:buNone/>
              <a:defRPr/>
            </a:pPr>
            <a:endParaRPr lang="en-US" dirty="0" smtClean="0"/>
          </a:p>
          <a:p>
            <a:pPr lvl="1" eaLnBrk="1" hangingPunct="1">
              <a:defRPr/>
            </a:pPr>
            <a:r>
              <a:rPr lang="en-US" sz="2400" dirty="0" smtClean="0"/>
              <a:t>Cost of ARVs to prevent vertical transmission.</a:t>
            </a:r>
          </a:p>
          <a:p>
            <a:pPr eaLnBrk="1" hangingPunct="1">
              <a:lnSpc>
                <a:spcPct val="80000"/>
              </a:lnSpc>
              <a:defRPr/>
            </a:pPr>
            <a:endParaRPr lang="en-US" sz="2800" dirty="0" smtClean="0"/>
          </a:p>
          <a:p>
            <a:pPr lvl="1" eaLnBrk="1" hangingPunct="1">
              <a:defRPr/>
            </a:pPr>
            <a:r>
              <a:rPr lang="en-US" sz="2400" dirty="0" smtClean="0"/>
              <a:t>Universal versus targeted provision of NVP.</a:t>
            </a:r>
          </a:p>
          <a:p>
            <a:pPr eaLnBrk="1" hangingPunct="1">
              <a:defRPr/>
            </a:pPr>
            <a:endParaRPr lang="en-US" sz="2800" dirty="0"/>
          </a:p>
          <a:p>
            <a:pPr eaLnBrk="1" hangingPunct="1">
              <a:defRPr/>
            </a:pPr>
            <a:endParaRPr lang="en-US" sz="2800" dirty="0" smtClean="0"/>
          </a:p>
        </p:txBody>
      </p:sp>
    </p:spTree>
    <p:extLst>
      <p:ext uri="{BB962C8B-B14F-4D97-AF65-F5344CB8AC3E}">
        <p14:creationId xmlns:p14="http://schemas.microsoft.com/office/powerpoint/2010/main" val="337912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066800" y="152400"/>
            <a:ext cx="7772400" cy="1143000"/>
          </a:xfrm>
        </p:spPr>
        <p:txBody>
          <a:bodyPr/>
          <a:lstStyle/>
          <a:p>
            <a:pPr eaLnBrk="1" hangingPunct="1">
              <a:lnSpc>
                <a:spcPct val="90000"/>
              </a:lnSpc>
              <a:defRPr/>
            </a:pPr>
            <a:r>
              <a:rPr lang="en-US" sz="3200" b="0" dirty="0" smtClean="0">
                <a:solidFill>
                  <a:srgbClr val="FFFF00"/>
                </a:solidFill>
              </a:rPr>
              <a:t> </a:t>
            </a:r>
            <a:br>
              <a:rPr lang="en-US" sz="3200" b="0" dirty="0" smtClean="0">
                <a:solidFill>
                  <a:srgbClr val="FFFF00"/>
                </a:solidFill>
              </a:rPr>
            </a:br>
            <a:r>
              <a:rPr lang="en-US" sz="3200" b="0" dirty="0" smtClean="0">
                <a:solidFill>
                  <a:srgbClr val="FFFF00"/>
                </a:solidFill>
              </a:rPr>
              <a:t>NVP regimen as function of HIV seroprevalence and type of counseling/testing regimen </a:t>
            </a:r>
            <a:br>
              <a:rPr lang="en-US" sz="3200" b="0" dirty="0" smtClean="0">
                <a:solidFill>
                  <a:srgbClr val="FFFF00"/>
                </a:solidFill>
              </a:rPr>
            </a:br>
            <a:r>
              <a:rPr lang="en-US" sz="2400" b="0" dirty="0" smtClean="0">
                <a:solidFill>
                  <a:srgbClr val="FFFF00"/>
                </a:solidFill>
                <a:effectLst/>
              </a:rPr>
              <a:t>(Marseille et al, Lancet, 1999)</a:t>
            </a:r>
          </a:p>
        </p:txBody>
      </p:sp>
      <p:pic>
        <p:nvPicPr>
          <p:cNvPr id="348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120460"/>
            <a:ext cx="7772400" cy="4666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3974147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228600"/>
            <a:ext cx="7772400" cy="1143000"/>
          </a:xfrm>
        </p:spPr>
        <p:txBody>
          <a:bodyPr/>
          <a:lstStyle/>
          <a:p>
            <a:pPr eaLnBrk="1" hangingPunct="1">
              <a:defRPr/>
            </a:pPr>
            <a:r>
              <a:rPr lang="en-US" dirty="0" smtClean="0">
                <a:cs typeface="Times New Roman" pitchFamily="18" charset="0"/>
              </a:rPr>
              <a:t>Summary</a:t>
            </a:r>
            <a:endParaRPr lang="en-US" dirty="0" smtClean="0">
              <a:latin typeface="Times" charset="0"/>
              <a:cs typeface="Times New Roman" pitchFamily="18" charset="0"/>
            </a:endParaRPr>
          </a:p>
        </p:txBody>
      </p:sp>
      <p:sp>
        <p:nvSpPr>
          <p:cNvPr id="59395" name="Rectangle 3"/>
          <p:cNvSpPr>
            <a:spLocks noGrp="1" noChangeArrowheads="1"/>
          </p:cNvSpPr>
          <p:nvPr>
            <p:ph type="body" idx="1"/>
          </p:nvPr>
        </p:nvSpPr>
        <p:spPr>
          <a:xfrm>
            <a:off x="990600" y="1524000"/>
            <a:ext cx="7340600" cy="3743325"/>
          </a:xfrm>
        </p:spPr>
        <p:txBody>
          <a:bodyPr/>
          <a:lstStyle/>
          <a:p>
            <a:pPr eaLnBrk="1" hangingPunct="1">
              <a:lnSpc>
                <a:spcPct val="90000"/>
              </a:lnSpc>
              <a:defRPr/>
            </a:pPr>
            <a:r>
              <a:rPr lang="en-US" dirty="0" smtClean="0"/>
              <a:t>SA is a set of techniques for the explicit management of uncertainty.</a:t>
            </a:r>
          </a:p>
          <a:p>
            <a:pPr eaLnBrk="1" hangingPunct="1">
              <a:lnSpc>
                <a:spcPct val="90000"/>
              </a:lnSpc>
              <a:buFontTx/>
              <a:buNone/>
              <a:defRPr/>
            </a:pPr>
            <a:endParaRPr lang="en-US" dirty="0" smtClean="0"/>
          </a:p>
          <a:p>
            <a:pPr eaLnBrk="1" hangingPunct="1">
              <a:lnSpc>
                <a:spcPct val="90000"/>
              </a:lnSpc>
              <a:defRPr/>
            </a:pPr>
            <a:r>
              <a:rPr lang="en-US" dirty="0" smtClean="0"/>
              <a:t>Essential part of establishing key findings.</a:t>
            </a:r>
          </a:p>
          <a:p>
            <a:pPr eaLnBrk="1" hangingPunct="1">
              <a:lnSpc>
                <a:spcPct val="90000"/>
              </a:lnSpc>
              <a:buFontTx/>
              <a:buNone/>
              <a:defRPr/>
            </a:pPr>
            <a:endParaRPr lang="en-US" dirty="0" smtClean="0"/>
          </a:p>
          <a:p>
            <a:pPr eaLnBrk="1" hangingPunct="1">
              <a:lnSpc>
                <a:spcPct val="90000"/>
              </a:lnSpc>
              <a:defRPr/>
            </a:pPr>
            <a:r>
              <a:rPr lang="en-US" dirty="0" smtClean="0"/>
              <a:t>Indispensable for convincing an audience that results are technically sound and policy-relevant.</a:t>
            </a:r>
          </a:p>
        </p:txBody>
      </p:sp>
      <p:sp>
        <p:nvSpPr>
          <p:cNvPr id="35844" name="Rectangle 4"/>
          <p:cNvSpPr>
            <a:spLocks noChangeArrowheads="1"/>
          </p:cNvSpPr>
          <p:nvPr/>
        </p:nvSpPr>
        <p:spPr bwMode="auto">
          <a:xfrm>
            <a:off x="338138" y="1905006"/>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r>
              <a:rPr kumimoji="1" lang="en-US" sz="2800" b="1" dirty="0">
                <a:solidFill>
                  <a:srgbClr val="FFFF00"/>
                </a:solidFill>
                <a:cs typeface="Times New Roman" pitchFamily="18" charset="0"/>
              </a:rPr>
              <a:t> </a:t>
            </a:r>
            <a:endParaRPr kumimoji="1" lang="en-US" sz="2800" b="1" dirty="0">
              <a:solidFill>
                <a:srgbClr val="FFFF00"/>
              </a:solidFill>
              <a:latin typeface="Times" charset="0"/>
              <a:cs typeface="Times New Roman" pitchFamily="18" charset="0"/>
            </a:endParaRPr>
          </a:p>
        </p:txBody>
      </p:sp>
    </p:spTree>
    <p:extLst>
      <p:ext uri="{BB962C8B-B14F-4D97-AF65-F5344CB8AC3E}">
        <p14:creationId xmlns:p14="http://schemas.microsoft.com/office/powerpoint/2010/main" val="153740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2209800" y="6248400"/>
            <a:ext cx="3810000" cy="457200"/>
          </a:xfrm>
        </p:spPr>
        <p:txBody>
          <a:bodyPr/>
          <a:lstStyle/>
          <a:p>
            <a:pPr>
              <a:defRPr/>
            </a:pPr>
            <a:r>
              <a:rPr lang="en-US" dirty="0" smtClean="0">
                <a:solidFill>
                  <a:srgbClr val="FFFF00"/>
                </a:solidFill>
              </a:rPr>
              <a:t>Health Strategies International </a:t>
            </a:r>
          </a:p>
          <a:p>
            <a:pPr>
              <a:defRPr/>
            </a:pPr>
            <a:r>
              <a:rPr lang="en-US" dirty="0" smtClean="0">
                <a:solidFill>
                  <a:srgbClr val="FFFF00"/>
                </a:solidFill>
              </a:rPr>
              <a:t>Super Models for Global Health </a:t>
            </a:r>
            <a:endParaRPr lang="en-US" dirty="0">
              <a:solidFill>
                <a:srgbClr val="FFFF00"/>
              </a:solidFill>
            </a:endParaRPr>
          </a:p>
        </p:txBody>
      </p:sp>
      <p:sp>
        <p:nvSpPr>
          <p:cNvPr id="96258" name="Rectangle 2"/>
          <p:cNvSpPr>
            <a:spLocks noGrp="1" noChangeArrowheads="1"/>
          </p:cNvSpPr>
          <p:nvPr>
            <p:ph type="title"/>
          </p:nvPr>
        </p:nvSpPr>
        <p:spPr>
          <a:xfrm>
            <a:off x="762000" y="304800"/>
            <a:ext cx="7772400" cy="1143000"/>
          </a:xfrm>
        </p:spPr>
        <p:txBody>
          <a:bodyPr/>
          <a:lstStyle/>
          <a:p>
            <a:pPr eaLnBrk="1" hangingPunct="1">
              <a:defRPr/>
            </a:pPr>
            <a:r>
              <a:rPr lang="en-US" dirty="0" smtClean="0"/>
              <a:t>Four Topics</a:t>
            </a:r>
          </a:p>
        </p:txBody>
      </p:sp>
      <p:sp>
        <p:nvSpPr>
          <p:cNvPr id="96259" name="Rectangle 3"/>
          <p:cNvSpPr>
            <a:spLocks noGrp="1" noChangeArrowheads="1"/>
          </p:cNvSpPr>
          <p:nvPr>
            <p:ph type="body" idx="1"/>
          </p:nvPr>
        </p:nvSpPr>
        <p:spPr>
          <a:xfrm>
            <a:off x="762000" y="1524000"/>
            <a:ext cx="7772400" cy="4114800"/>
          </a:xfrm>
        </p:spPr>
        <p:txBody>
          <a:bodyPr/>
          <a:lstStyle/>
          <a:p>
            <a:pPr eaLnBrk="1" hangingPunct="1">
              <a:lnSpc>
                <a:spcPct val="90000"/>
              </a:lnSpc>
              <a:defRPr/>
            </a:pPr>
            <a:r>
              <a:rPr lang="en-US" sz="2800" dirty="0" smtClean="0"/>
              <a:t>Types of uncertainty.</a:t>
            </a:r>
          </a:p>
          <a:p>
            <a:pPr eaLnBrk="1" hangingPunct="1">
              <a:lnSpc>
                <a:spcPct val="90000"/>
              </a:lnSpc>
              <a:buFontTx/>
              <a:buNone/>
              <a:defRPr/>
            </a:pPr>
            <a:endParaRPr lang="en-US" sz="2800" dirty="0" smtClean="0"/>
          </a:p>
          <a:p>
            <a:pPr eaLnBrk="1" hangingPunct="1">
              <a:lnSpc>
                <a:spcPct val="90000"/>
              </a:lnSpc>
              <a:defRPr/>
            </a:pPr>
            <a:r>
              <a:rPr lang="en-US" sz="2800" dirty="0" smtClean="0"/>
              <a:t>Deterministic sensitivity analyses.</a:t>
            </a:r>
          </a:p>
          <a:p>
            <a:pPr lvl="1" eaLnBrk="1" hangingPunct="1">
              <a:lnSpc>
                <a:spcPct val="90000"/>
              </a:lnSpc>
              <a:defRPr/>
            </a:pPr>
            <a:r>
              <a:rPr lang="en-US" sz="2400" dirty="0" smtClean="0"/>
              <a:t>One-way, multi-way, scenario.</a:t>
            </a:r>
          </a:p>
          <a:p>
            <a:pPr lvl="1" eaLnBrk="1" hangingPunct="1">
              <a:lnSpc>
                <a:spcPct val="90000"/>
              </a:lnSpc>
              <a:buFontTx/>
              <a:buNone/>
              <a:defRPr/>
            </a:pPr>
            <a:endParaRPr lang="en-US" sz="2400" dirty="0" smtClean="0"/>
          </a:p>
          <a:p>
            <a:pPr eaLnBrk="1" hangingPunct="1">
              <a:lnSpc>
                <a:spcPct val="90000"/>
              </a:lnSpc>
              <a:defRPr/>
            </a:pPr>
            <a:r>
              <a:rPr lang="en-US" sz="2800" dirty="0" smtClean="0"/>
              <a:t>Probabilistic sensitivity analyses.</a:t>
            </a:r>
          </a:p>
          <a:p>
            <a:pPr lvl="1" eaLnBrk="1" hangingPunct="1">
              <a:lnSpc>
                <a:spcPct val="90000"/>
              </a:lnSpc>
              <a:defRPr/>
            </a:pPr>
            <a:r>
              <a:rPr lang="en-US" sz="2400" dirty="0" smtClean="0"/>
              <a:t>Monte Carlo simulations.</a:t>
            </a:r>
          </a:p>
          <a:p>
            <a:pPr lvl="1" eaLnBrk="1" hangingPunct="1">
              <a:lnSpc>
                <a:spcPct val="90000"/>
              </a:lnSpc>
              <a:buFontTx/>
              <a:buNone/>
              <a:defRPr/>
            </a:pPr>
            <a:endParaRPr lang="en-US" sz="2400" dirty="0" smtClean="0"/>
          </a:p>
          <a:p>
            <a:pPr eaLnBrk="1" hangingPunct="1">
              <a:lnSpc>
                <a:spcPct val="90000"/>
              </a:lnSpc>
              <a:defRPr/>
            </a:pPr>
            <a:r>
              <a:rPr lang="en-US" sz="2800" dirty="0" smtClean="0"/>
              <a:t>Uses of sensitivity analyses.</a:t>
            </a:r>
          </a:p>
        </p:txBody>
      </p:sp>
    </p:spTree>
    <p:extLst>
      <p:ext uri="{BB962C8B-B14F-4D97-AF65-F5344CB8AC3E}">
        <p14:creationId xmlns:p14="http://schemas.microsoft.com/office/powerpoint/2010/main" val="3542359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685800" y="228600"/>
            <a:ext cx="7772400" cy="1143000"/>
          </a:xfrm>
        </p:spPr>
        <p:txBody>
          <a:bodyPr/>
          <a:lstStyle/>
          <a:p>
            <a:pPr eaLnBrk="1" hangingPunct="1">
              <a:defRPr/>
            </a:pPr>
            <a:r>
              <a:rPr lang="en-US" dirty="0" smtClean="0"/>
              <a:t>Types of Uncertainty</a:t>
            </a:r>
          </a:p>
        </p:txBody>
      </p:sp>
      <p:sp>
        <p:nvSpPr>
          <p:cNvPr id="98307" name="Rectangle 3"/>
          <p:cNvSpPr>
            <a:spLocks noGrp="1" noChangeArrowheads="1"/>
          </p:cNvSpPr>
          <p:nvPr>
            <p:ph type="body" idx="1"/>
          </p:nvPr>
        </p:nvSpPr>
        <p:spPr>
          <a:xfrm>
            <a:off x="457200" y="1676400"/>
            <a:ext cx="8001000" cy="4191000"/>
          </a:xfrm>
        </p:spPr>
        <p:txBody>
          <a:bodyPr/>
          <a:lstStyle/>
          <a:p>
            <a:pPr eaLnBrk="1" hangingPunct="1">
              <a:lnSpc>
                <a:spcPct val="90000"/>
              </a:lnSpc>
              <a:defRPr/>
            </a:pPr>
            <a:r>
              <a:rPr lang="en-US" sz="2800" dirty="0" smtClean="0">
                <a:effectLst/>
              </a:rPr>
              <a:t>Truth uncertainty:</a:t>
            </a:r>
          </a:p>
          <a:p>
            <a:pPr lvl="1" eaLnBrk="1" hangingPunct="1">
              <a:lnSpc>
                <a:spcPct val="90000"/>
              </a:lnSpc>
              <a:defRPr/>
            </a:pPr>
            <a:r>
              <a:rPr lang="en-US" sz="2400" dirty="0" smtClean="0">
                <a:effectLst/>
              </a:rPr>
              <a:t>What are the correct input values?</a:t>
            </a:r>
          </a:p>
          <a:p>
            <a:pPr eaLnBrk="1" hangingPunct="1">
              <a:lnSpc>
                <a:spcPct val="90000"/>
              </a:lnSpc>
              <a:buFontTx/>
              <a:buNone/>
              <a:defRPr/>
            </a:pPr>
            <a:endParaRPr lang="en-US" sz="2800" dirty="0" smtClean="0">
              <a:effectLst/>
            </a:endParaRPr>
          </a:p>
          <a:p>
            <a:pPr eaLnBrk="1" hangingPunct="1">
              <a:lnSpc>
                <a:spcPct val="90000"/>
              </a:lnSpc>
              <a:defRPr/>
            </a:pPr>
            <a:r>
              <a:rPr lang="en-US" sz="2800" dirty="0" smtClean="0">
                <a:effectLst/>
              </a:rPr>
              <a:t>Trait uncertainty:</a:t>
            </a:r>
          </a:p>
          <a:p>
            <a:pPr lvl="1" eaLnBrk="1" hangingPunct="1">
              <a:lnSpc>
                <a:spcPct val="90000"/>
              </a:lnSpc>
              <a:defRPr/>
            </a:pPr>
            <a:r>
              <a:rPr lang="en-US" sz="2400" dirty="0" smtClean="0">
                <a:effectLst/>
              </a:rPr>
              <a:t>What if population characteristics or other circumstances change?</a:t>
            </a:r>
          </a:p>
          <a:p>
            <a:pPr lvl="1" eaLnBrk="1" hangingPunct="1">
              <a:lnSpc>
                <a:spcPct val="90000"/>
              </a:lnSpc>
              <a:buFontTx/>
              <a:buNone/>
              <a:defRPr/>
            </a:pPr>
            <a:r>
              <a:rPr lang="en-US" sz="2400" dirty="0" smtClean="0">
                <a:effectLst/>
              </a:rPr>
              <a:t> </a:t>
            </a:r>
          </a:p>
          <a:p>
            <a:pPr eaLnBrk="1" hangingPunct="1">
              <a:lnSpc>
                <a:spcPct val="90000"/>
              </a:lnSpc>
              <a:defRPr/>
            </a:pPr>
            <a:r>
              <a:rPr lang="en-US" sz="2800" dirty="0" smtClean="0">
                <a:effectLst/>
              </a:rPr>
              <a:t>Methodological uncertainty:</a:t>
            </a:r>
          </a:p>
          <a:p>
            <a:pPr lvl="1" eaLnBrk="1" hangingPunct="1">
              <a:lnSpc>
                <a:spcPct val="90000"/>
              </a:lnSpc>
              <a:defRPr/>
            </a:pPr>
            <a:r>
              <a:rPr lang="en-US" sz="2400" dirty="0" smtClean="0">
                <a:effectLst/>
              </a:rPr>
              <a:t>What if the analysis were done differently?</a:t>
            </a:r>
          </a:p>
        </p:txBody>
      </p:sp>
    </p:spTree>
    <p:extLst>
      <p:ext uri="{BB962C8B-B14F-4D97-AF65-F5344CB8AC3E}">
        <p14:creationId xmlns:p14="http://schemas.microsoft.com/office/powerpoint/2010/main" val="359602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533400" y="152400"/>
            <a:ext cx="7772400" cy="1143000"/>
          </a:xfrm>
        </p:spPr>
        <p:txBody>
          <a:bodyPr/>
          <a:lstStyle/>
          <a:p>
            <a:pPr eaLnBrk="1" hangingPunct="1">
              <a:defRPr/>
            </a:pPr>
            <a:r>
              <a:rPr lang="en-US" dirty="0" smtClean="0"/>
              <a:t>Deterministic Sensitivity Analyses</a:t>
            </a:r>
          </a:p>
        </p:txBody>
      </p:sp>
      <p:sp>
        <p:nvSpPr>
          <p:cNvPr id="101379" name="Rectangle 3"/>
          <p:cNvSpPr>
            <a:spLocks noGrp="1" noChangeArrowheads="1"/>
          </p:cNvSpPr>
          <p:nvPr>
            <p:ph type="body" idx="1"/>
          </p:nvPr>
        </p:nvSpPr>
        <p:spPr>
          <a:xfrm>
            <a:off x="685800" y="1447800"/>
            <a:ext cx="7772400" cy="4114800"/>
          </a:xfrm>
        </p:spPr>
        <p:txBody>
          <a:bodyPr/>
          <a:lstStyle/>
          <a:p>
            <a:pPr eaLnBrk="1" hangingPunct="1">
              <a:defRPr/>
            </a:pPr>
            <a:r>
              <a:rPr lang="en-US" dirty="0" smtClean="0"/>
              <a:t>One-way (univariate): </a:t>
            </a:r>
            <a:r>
              <a:rPr lang="en-US" i="1" dirty="0" smtClean="0"/>
              <a:t>Vary one input at a time.</a:t>
            </a:r>
          </a:p>
          <a:p>
            <a:pPr eaLnBrk="1" hangingPunct="1">
              <a:defRPr/>
            </a:pPr>
            <a:r>
              <a:rPr lang="en-US" dirty="0" smtClean="0"/>
              <a:t>Multi-way (multivariate): </a:t>
            </a:r>
            <a:r>
              <a:rPr lang="en-US" i="1" dirty="0" smtClean="0"/>
              <a:t>Vary 2+ inputs at a time.</a:t>
            </a:r>
          </a:p>
          <a:p>
            <a:pPr eaLnBrk="1" hangingPunct="1">
              <a:defRPr/>
            </a:pPr>
            <a:r>
              <a:rPr lang="en-US" dirty="0" smtClean="0"/>
              <a:t>Scenario analysis: </a:t>
            </a:r>
            <a:r>
              <a:rPr lang="en-US" i="1" dirty="0" smtClean="0"/>
              <a:t>Tests </a:t>
            </a:r>
            <a:r>
              <a:rPr lang="en-US" i="1" dirty="0"/>
              <a:t>set of relevant conditions.</a:t>
            </a:r>
          </a:p>
          <a:p>
            <a:pPr eaLnBrk="1" hangingPunct="1">
              <a:defRPr/>
            </a:pPr>
            <a:r>
              <a:rPr lang="en-US" dirty="0" smtClean="0"/>
              <a:t>Threshold </a:t>
            </a:r>
            <a:r>
              <a:rPr lang="en-US" dirty="0"/>
              <a:t>analysis (one-way or multi-way</a:t>
            </a:r>
            <a:r>
              <a:rPr lang="en-US" dirty="0" smtClean="0"/>
              <a:t>): </a:t>
            </a:r>
            <a:r>
              <a:rPr lang="en-US" i="1" dirty="0" smtClean="0"/>
              <a:t>Input </a:t>
            </a:r>
            <a:r>
              <a:rPr lang="en-US" i="1" dirty="0"/>
              <a:t>values beyond which cost-effectiveness is achieved (or lost).</a:t>
            </a:r>
          </a:p>
          <a:p>
            <a:pPr lvl="1" eaLnBrk="1" hangingPunct="1">
              <a:defRPr/>
            </a:pPr>
            <a:endParaRPr lang="en-US" dirty="0" smtClean="0"/>
          </a:p>
        </p:txBody>
      </p:sp>
    </p:spTree>
    <p:extLst>
      <p:ext uri="{BB962C8B-B14F-4D97-AF65-F5344CB8AC3E}">
        <p14:creationId xmlns:p14="http://schemas.microsoft.com/office/powerpoint/2010/main" val="2489704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26" name="Object 3"/>
          <p:cNvGraphicFramePr>
            <a:graphicFrameLocks noChangeAspect="1"/>
          </p:cNvGraphicFramePr>
          <p:nvPr>
            <p:extLst>
              <p:ext uri="{D42A27DB-BD31-4B8C-83A1-F6EECF244321}">
                <p14:modId xmlns:p14="http://schemas.microsoft.com/office/powerpoint/2010/main" val="1534884152"/>
              </p:ext>
            </p:extLst>
          </p:nvPr>
        </p:nvGraphicFramePr>
        <p:xfrm>
          <a:off x="577850" y="1081094"/>
          <a:ext cx="8514760" cy="5776906"/>
        </p:xfrm>
        <a:graphic>
          <a:graphicData uri="http://schemas.openxmlformats.org/presentationml/2006/ole">
            <mc:AlternateContent xmlns:mc="http://schemas.openxmlformats.org/markup-compatibility/2006">
              <mc:Choice xmlns:v="urn:schemas-microsoft-com:vml" Requires="v">
                <p:oleObj spid="_x0000_s1104" name="Document" r:id="rId4" imgW="4862160" imgH="2932560" progId="Word.Document.8">
                  <p:embed/>
                </p:oleObj>
              </mc:Choice>
              <mc:Fallback>
                <p:oleObj name="Document" r:id="rId4" imgW="4862160" imgH="293256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7850" y="1081094"/>
                        <a:ext cx="8514760" cy="5776906"/>
                      </a:xfrm>
                      <a:prstGeom prst="rect">
                        <a:avLst/>
                      </a:prstGeom>
                      <a:noFill/>
                      <a:ln>
                        <a:noFill/>
                      </a:ln>
                      <a:effectLst/>
                    </p:spPr>
                  </p:pic>
                </p:oleObj>
              </mc:Fallback>
            </mc:AlternateContent>
          </a:graphicData>
        </a:graphic>
      </p:graphicFrame>
      <p:sp>
        <p:nvSpPr>
          <p:cNvPr id="4" name="Rectangle 2"/>
          <p:cNvSpPr txBox="1">
            <a:spLocks noChangeArrowheads="1"/>
          </p:cNvSpPr>
          <p:nvPr/>
        </p:nvSpPr>
        <p:spPr>
          <a:xfrm>
            <a:off x="838200" y="228606"/>
            <a:ext cx="7340600" cy="944563"/>
          </a:xfrm>
          <a:prstGeom prst="rect">
            <a:avLst/>
          </a:prstGeom>
        </p:spPr>
        <p:txBody>
          <a:bodyPr/>
          <a:lstStyle/>
          <a:p>
            <a:pPr algn="ctr" fontAlgn="base">
              <a:spcBef>
                <a:spcPct val="0"/>
              </a:spcBef>
              <a:spcAft>
                <a:spcPct val="0"/>
              </a:spcAft>
              <a:defRPr/>
            </a:pPr>
            <a:r>
              <a:rPr lang="en-US" sz="4400" b="1" kern="0" dirty="0">
                <a:solidFill>
                  <a:srgbClr val="FFFF00"/>
                </a:solidFill>
                <a:cs typeface="Times New Roman" pitchFamily="18" charset="0"/>
              </a:rPr>
              <a:t>One-way Sensitivity Analysis</a:t>
            </a:r>
          </a:p>
        </p:txBody>
      </p:sp>
      <p:sp>
        <p:nvSpPr>
          <p:cNvPr id="2" name="TextBox 1"/>
          <p:cNvSpPr txBox="1"/>
          <p:nvPr/>
        </p:nvSpPr>
        <p:spPr>
          <a:xfrm>
            <a:off x="114300" y="5257800"/>
            <a:ext cx="1447800" cy="1200329"/>
          </a:xfrm>
          <a:prstGeom prst="rect">
            <a:avLst/>
          </a:prstGeom>
          <a:gradFill>
            <a:gsLst>
              <a:gs pos="0">
                <a:srgbClr val="5E9EFF"/>
              </a:gs>
              <a:gs pos="39999">
                <a:srgbClr val="85C2FF"/>
              </a:gs>
              <a:gs pos="70000">
                <a:srgbClr val="C4D6EB"/>
              </a:gs>
              <a:gs pos="100000">
                <a:srgbClr val="FFEBFA"/>
              </a:gs>
            </a:gsLst>
            <a:lin ang="5400000" scaled="0"/>
          </a:gradFill>
        </p:spPr>
        <p:txBody>
          <a:bodyPr wrap="square" rtlCol="0">
            <a:spAutoFit/>
          </a:bodyPr>
          <a:lstStyle/>
          <a:p>
            <a:pPr algn="ctr"/>
            <a:r>
              <a:rPr lang="en-US" dirty="0" smtClean="0">
                <a:solidFill>
                  <a:schemeClr val="bg2"/>
                </a:solidFill>
              </a:rPr>
              <a:t>Base case est. of annual rupture risk = 0.0005</a:t>
            </a:r>
            <a:endParaRPr lang="en-US" dirty="0">
              <a:solidFill>
                <a:schemeClr val="bg2"/>
              </a:solidFill>
            </a:endParaRPr>
          </a:p>
        </p:txBody>
      </p:sp>
    </p:spTree>
    <p:extLst>
      <p:ext uri="{BB962C8B-B14F-4D97-AF65-F5344CB8AC3E}">
        <p14:creationId xmlns:p14="http://schemas.microsoft.com/office/powerpoint/2010/main" val="3588944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990600" y="304800"/>
            <a:ext cx="7391400" cy="1446550"/>
          </a:xfrm>
          <a:prstGeom prst="rect">
            <a:avLst/>
          </a:prstGeom>
          <a:noFill/>
          <a:ln w="9525">
            <a:noFill/>
            <a:miter lim="800000"/>
            <a:headEnd/>
            <a:tailEnd/>
          </a:ln>
          <a:effectLst/>
        </p:spPr>
        <p:txBody>
          <a:bodyPr>
            <a:spAutoFit/>
          </a:bodyPr>
          <a:lstStyle/>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Univariate Sensitivity Analyses: </a:t>
            </a:r>
          </a:p>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Base case and range of outcomes for 1,000 FC users</a:t>
            </a:r>
            <a:r>
              <a:rPr lang="en-US" altLang="en-US" sz="3200" b="1" dirty="0">
                <a:solidFill>
                  <a:srgbClr val="FFFF00"/>
                </a:solidFill>
              </a:rPr>
              <a:t> </a:t>
            </a:r>
          </a:p>
        </p:txBody>
      </p:sp>
      <p:graphicFrame>
        <p:nvGraphicFramePr>
          <p:cNvPr id="3074" name="Object 3"/>
          <p:cNvGraphicFramePr>
            <a:graphicFrameLocks noChangeAspect="1"/>
          </p:cNvGraphicFramePr>
          <p:nvPr/>
        </p:nvGraphicFramePr>
        <p:xfrm>
          <a:off x="867836" y="1371600"/>
          <a:ext cx="7789333" cy="5072063"/>
        </p:xfrm>
        <a:graphic>
          <a:graphicData uri="http://schemas.openxmlformats.org/presentationml/2006/ole">
            <mc:AlternateContent xmlns:mc="http://schemas.openxmlformats.org/markup-compatibility/2006">
              <mc:Choice xmlns:v="urn:schemas-microsoft-com:vml" Requires="v">
                <p:oleObj spid="_x0000_s4173" name="Document" r:id="rId4" imgW="6388608" imgH="3697224" progId="Word.Document.8">
                  <p:embed/>
                </p:oleObj>
              </mc:Choice>
              <mc:Fallback>
                <p:oleObj name="Document" r:id="rId4" imgW="6388608" imgH="3697224"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7836" y="1371600"/>
                        <a:ext cx="7789333" cy="50720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017978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228600" y="32657"/>
            <a:ext cx="8763000" cy="1107996"/>
          </a:xfrm>
          <a:prstGeom prst="rect">
            <a:avLst/>
          </a:prstGeom>
          <a:noFill/>
        </p:spPr>
        <p:txBody>
          <a:bodyPr wrap="square" rtlCol="0">
            <a:spAutoFit/>
          </a:bodyPr>
          <a:lstStyle/>
          <a:p>
            <a:pPr algn="ctr"/>
            <a:r>
              <a:rPr lang="en-US" sz="2400" b="1" dirty="0" smtClean="0"/>
              <a:t>CE of ARVs for prevention of mother-to-child HIV transmission: PETRA Trials in Tanzania, Uganda, S. Africa </a:t>
            </a:r>
          </a:p>
          <a:p>
            <a:pPr algn="ctr"/>
            <a:r>
              <a:rPr lang="en-US" b="1" dirty="0" smtClean="0"/>
              <a:t>(Marseille et al, AIDS, 1998)</a:t>
            </a:r>
            <a:endParaRPr lang="en-US" b="1" dirty="0"/>
          </a:p>
        </p:txBody>
      </p:sp>
      <p:grpSp>
        <p:nvGrpSpPr>
          <p:cNvPr id="4" name="Group 8"/>
          <p:cNvGrpSpPr>
            <a:grpSpLocks noChangeAspect="1"/>
          </p:cNvGrpSpPr>
          <p:nvPr/>
        </p:nvGrpSpPr>
        <p:grpSpPr bwMode="auto">
          <a:xfrm>
            <a:off x="762000" y="1128713"/>
            <a:ext cx="7924800" cy="5692775"/>
            <a:chOff x="720" y="711"/>
            <a:chExt cx="4752" cy="3586"/>
          </a:xfrm>
        </p:grpSpPr>
        <p:sp>
          <p:nvSpPr>
            <p:cNvPr id="5" name="AutoShape 7"/>
            <p:cNvSpPr>
              <a:spLocks noChangeAspect="1" noChangeArrowheads="1" noTextEdit="1"/>
            </p:cNvSpPr>
            <p:nvPr/>
          </p:nvSpPr>
          <p:spPr bwMode="auto">
            <a:xfrm>
              <a:off x="720" y="711"/>
              <a:ext cx="4752" cy="3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615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711"/>
              <a:ext cx="4765" cy="3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17810913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00"/>
      </a:lt1>
      <a:dk2>
        <a:srgbClr val="3333CC"/>
      </a:dk2>
      <a:lt2>
        <a:srgbClr val="FFFF00"/>
      </a:lt2>
      <a:accent1>
        <a:srgbClr val="FFFF00"/>
      </a:accent1>
      <a:accent2>
        <a:srgbClr val="FFFF00"/>
      </a:accent2>
      <a:accent3>
        <a:srgbClr val="ADADE2"/>
      </a:accent3>
      <a:accent4>
        <a:srgbClr val="DADA00"/>
      </a:accent4>
      <a:accent5>
        <a:srgbClr val="FFFFAA"/>
      </a:accent5>
      <a:accent6>
        <a:srgbClr val="E7E700"/>
      </a:accent6>
      <a:hlink>
        <a:srgbClr val="FFFF00"/>
      </a:hlink>
      <a:folHlink>
        <a:srgbClr val="FFFF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NovoNordisk_CD_White">
  <a:themeElements>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fontScheme name="Novo Nordisk Changing Diabetes® /// whi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lnDef>
  </a:objectDefaults>
  <a:extraClrSchemeLst>
    <a:extraClrScheme>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4599</TotalTime>
  <Words>1495</Words>
  <Application>Microsoft Office PowerPoint</Application>
  <PresentationFormat>On-screen Show (4:3)</PresentationFormat>
  <Paragraphs>247</Paragraphs>
  <Slides>32</Slides>
  <Notes>26</Notes>
  <HiddenSlides>1</HiddenSlides>
  <MMClips>0</MMClips>
  <ScaleCrop>false</ScaleCrop>
  <HeadingPairs>
    <vt:vector size="8" baseType="variant">
      <vt:variant>
        <vt:lpstr>Fonts Used</vt:lpstr>
      </vt:variant>
      <vt:variant>
        <vt:i4>8</vt:i4>
      </vt:variant>
      <vt:variant>
        <vt:lpstr>Theme</vt:lpstr>
      </vt:variant>
      <vt:variant>
        <vt:i4>4</vt:i4>
      </vt:variant>
      <vt:variant>
        <vt:lpstr>Embedded OLE Servers</vt:lpstr>
      </vt:variant>
      <vt:variant>
        <vt:i4>2</vt:i4>
      </vt:variant>
      <vt:variant>
        <vt:lpstr>Slide Titles</vt:lpstr>
      </vt:variant>
      <vt:variant>
        <vt:i4>32</vt:i4>
      </vt:variant>
    </vt:vector>
  </HeadingPairs>
  <TitlesOfParts>
    <vt:vector size="46" baseType="lpstr">
      <vt:lpstr>Arial</vt:lpstr>
      <vt:lpstr>Book Antiqua</vt:lpstr>
      <vt:lpstr>Calibri</vt:lpstr>
      <vt:lpstr>Tangiers</vt:lpstr>
      <vt:lpstr>Times</vt:lpstr>
      <vt:lpstr>Times New Roman</vt:lpstr>
      <vt:lpstr>Verdana</vt:lpstr>
      <vt:lpstr>Wingdings</vt:lpstr>
      <vt:lpstr>Default Design</vt:lpstr>
      <vt:lpstr>Contemporary</vt:lpstr>
      <vt:lpstr>1_Contemporary</vt:lpstr>
      <vt:lpstr>NovoNordisk_CD_White</vt:lpstr>
      <vt:lpstr>Document</vt:lpstr>
      <vt:lpstr>Chart</vt:lpstr>
      <vt:lpstr>Decision and cost-effectiveness analysis  Understanding sensitivity analysis</vt:lpstr>
      <vt:lpstr>Objectives</vt:lpstr>
      <vt:lpstr>Why do Sensitivity Analyses?</vt:lpstr>
      <vt:lpstr>Four Topics</vt:lpstr>
      <vt:lpstr>Types of Uncertainty</vt:lpstr>
      <vt:lpstr>Deterministic Sensitivity Analyses</vt:lpstr>
      <vt:lpstr>PowerPoint Presentation</vt:lpstr>
      <vt:lpstr>PowerPoint Presentation</vt:lpstr>
      <vt:lpstr>PowerPoint Presentation</vt:lpstr>
      <vt:lpstr>PowerPoint Presentation</vt:lpstr>
      <vt:lpstr>Automating one-way SAs - Tornado Graph:  Gestational Diabetes Screening – India (Marseille at al, J Matern Fetal Neonatal Med, 2013)</vt:lpstr>
      <vt:lpstr>Two-way Sensitivity Analysis Kahn, JAIDS, 2001</vt:lpstr>
      <vt:lpstr>Three-way Sensitivity Analysis Adult male circumcision  (Kahn at al, PlosMedicine 2006)</vt:lpstr>
      <vt:lpstr>HIVNET 012 Trial - Threshold Analysis: NVP for Prevention of Vertical Transmission of HIV in Uganda Input values needed for $50/DALY (Marseille et al Lancet, 1999)</vt:lpstr>
      <vt:lpstr>Using scenario analysis to quantify effect of unknown parameter (Marseille, at al BMGF White Paper, 2009)</vt:lpstr>
      <vt:lpstr>Strengths of each type of deterministic SA</vt:lpstr>
      <vt:lpstr>Probabilistic Sensitivity Analysis  </vt:lpstr>
      <vt:lpstr>The Problem with Deterministic SAs  </vt:lpstr>
      <vt:lpstr>Probabilistic Sensitivity Analysis</vt:lpstr>
      <vt:lpstr>Probabilistic Sensitivity Analyses</vt:lpstr>
      <vt:lpstr>Running the GDModel: – general inputs</vt:lpstr>
      <vt:lpstr>Running the GDModel: – country specific inputs</vt:lpstr>
      <vt:lpstr>Running the GDModel: – site specific inputs</vt:lpstr>
      <vt:lpstr>CE of screening and treatment of gestational diabetes, India (Marseille, Kahn et al 2012)</vt:lpstr>
      <vt:lpstr>Other Uses of SA: (The Inner Teachings)</vt:lpstr>
      <vt:lpstr>Planning the Analysis</vt:lpstr>
      <vt:lpstr> Debugging the Model   Tricks of the Trade </vt:lpstr>
      <vt:lpstr> Documenting Relationships Between Inputs and Outputs  </vt:lpstr>
      <vt:lpstr>PowerPoint Presentation</vt:lpstr>
      <vt:lpstr> Identify Thresholds –  Influence Policy </vt:lpstr>
      <vt:lpstr>  NVP regimen as function of HIV seroprevalence and type of counseling/testing regimen  (Marseille et al, Lancet, 1999)</vt:lpstr>
      <vt:lpstr>Summary</vt:lpstr>
    </vt:vector>
  </TitlesOfParts>
  <Company>Health Strategies International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and cost-effectiveness analysis: Understanding sensitivity analysis</dc:title>
  <dc:creator>Elliot Marseille</dc:creator>
  <cp:lastModifiedBy>Elliot Marseille</cp:lastModifiedBy>
  <cp:revision>65</cp:revision>
  <dcterms:created xsi:type="dcterms:W3CDTF">2011-02-17T17:19:31Z</dcterms:created>
  <dcterms:modified xsi:type="dcterms:W3CDTF">2015-02-26T16:28:33Z</dcterms:modified>
</cp:coreProperties>
</file>