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2.xml" ContentType="application/vnd.openxmlformats-officedocument.drawingml.chart+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2">
  <p:sldMasterIdLst>
    <p:sldMasterId id="2147483905" r:id="rId1"/>
  </p:sldMasterIdLst>
  <p:notesMasterIdLst>
    <p:notesMasterId r:id="rId60"/>
  </p:notesMasterIdLst>
  <p:sldIdLst>
    <p:sldId id="790" r:id="rId2"/>
    <p:sldId id="542" r:id="rId3"/>
    <p:sldId id="995" r:id="rId4"/>
    <p:sldId id="922" r:id="rId5"/>
    <p:sldId id="996" r:id="rId6"/>
    <p:sldId id="997" r:id="rId7"/>
    <p:sldId id="998" r:id="rId8"/>
    <p:sldId id="999" r:id="rId9"/>
    <p:sldId id="1000" r:id="rId10"/>
    <p:sldId id="1001" r:id="rId11"/>
    <p:sldId id="1002" r:id="rId12"/>
    <p:sldId id="929" r:id="rId13"/>
    <p:sldId id="930" r:id="rId14"/>
    <p:sldId id="931" r:id="rId15"/>
    <p:sldId id="932" r:id="rId16"/>
    <p:sldId id="1031" r:id="rId17"/>
    <p:sldId id="934" r:id="rId18"/>
    <p:sldId id="1003" r:id="rId19"/>
    <p:sldId id="1004" r:id="rId20"/>
    <p:sldId id="1005" r:id="rId21"/>
    <p:sldId id="1006" r:id="rId22"/>
    <p:sldId id="1007" r:id="rId23"/>
    <p:sldId id="1008" r:id="rId24"/>
    <p:sldId id="1009" r:id="rId25"/>
    <p:sldId id="1012" r:id="rId26"/>
    <p:sldId id="1013" r:id="rId27"/>
    <p:sldId id="1014" r:id="rId28"/>
    <p:sldId id="943" r:id="rId29"/>
    <p:sldId id="1015" r:id="rId30"/>
    <p:sldId id="1016" r:id="rId31"/>
    <p:sldId id="1017" r:id="rId32"/>
    <p:sldId id="1018" r:id="rId33"/>
    <p:sldId id="1019" r:id="rId34"/>
    <p:sldId id="1020" r:id="rId35"/>
    <p:sldId id="1021" r:id="rId36"/>
    <p:sldId id="1022" r:id="rId37"/>
    <p:sldId id="954" r:id="rId38"/>
    <p:sldId id="1025" r:id="rId39"/>
    <p:sldId id="956" r:id="rId40"/>
    <p:sldId id="1026" r:id="rId41"/>
    <p:sldId id="1027" r:id="rId42"/>
    <p:sldId id="1028" r:id="rId43"/>
    <p:sldId id="961" r:id="rId44"/>
    <p:sldId id="1033" r:id="rId45"/>
    <p:sldId id="1029" r:id="rId46"/>
    <p:sldId id="1034" r:id="rId47"/>
    <p:sldId id="1035" r:id="rId48"/>
    <p:sldId id="1036" r:id="rId49"/>
    <p:sldId id="1037" r:id="rId50"/>
    <p:sldId id="1038" r:id="rId51"/>
    <p:sldId id="1041" r:id="rId52"/>
    <p:sldId id="1042" r:id="rId53"/>
    <p:sldId id="1040" r:id="rId54"/>
    <p:sldId id="1039" r:id="rId55"/>
    <p:sldId id="1043" r:id="rId56"/>
    <p:sldId id="1044" r:id="rId57"/>
    <p:sldId id="630" r:id="rId58"/>
    <p:sldId id="544" r:id="rId59"/>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gela Bruns" initials="AB" lastIdx="1" clrIdx="0">
    <p:extLst>
      <p:ext uri="{19B8F6BF-5375-455C-9EA6-DF929625EA0E}">
        <p15:presenceInfo xmlns:p15="http://schemas.microsoft.com/office/powerpoint/2012/main" userId="63362130cdcfdf7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ABB4"/>
    <a:srgbClr val="646464"/>
    <a:srgbClr val="717171"/>
    <a:srgbClr val="F26522"/>
    <a:srgbClr val="2DA2B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502" autoAdjust="0"/>
    <p:restoredTop sz="70816" autoAdjust="0"/>
  </p:normalViewPr>
  <p:slideViewPr>
    <p:cSldViewPr snapToGrid="0">
      <p:cViewPr varScale="1">
        <p:scale>
          <a:sx n="84" d="100"/>
          <a:sy n="84" d="100"/>
        </p:scale>
        <p:origin x="1776" y="1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commentAuthors" Target="commentAuthor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1" Type="http://schemas.openxmlformats.org/officeDocument/2006/relationships/oleObject" Target="Workbook4"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Workbook5"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b="1"/>
            </a:pPr>
            <a:r>
              <a:rPr lang="en-US" b="1"/>
              <a:t>TFR in Uganda by location type, 1988 - 2011</a:t>
            </a:r>
          </a:p>
        </c:rich>
      </c:tx>
      <c:overlay val="0"/>
    </c:title>
    <c:autoTitleDeleted val="0"/>
    <c:plotArea>
      <c:layout/>
      <c:lineChart>
        <c:grouping val="standard"/>
        <c:varyColors val="0"/>
        <c:ser>
          <c:idx val="0"/>
          <c:order val="0"/>
          <c:tx>
            <c:strRef>
              <c:f>Sheet3!$M$4</c:f>
              <c:strCache>
                <c:ptCount val="1"/>
                <c:pt idx="0">
                  <c:v>Urban</c:v>
                </c:pt>
              </c:strCache>
            </c:strRef>
          </c:tx>
          <c:marker>
            <c:symbol val="none"/>
          </c:marker>
          <c:cat>
            <c:numRef>
              <c:f>Sheet3!$L$5:$L$9</c:f>
              <c:numCache>
                <c:formatCode>General</c:formatCode>
                <c:ptCount val="5"/>
                <c:pt idx="0">
                  <c:v>1988</c:v>
                </c:pt>
                <c:pt idx="1">
                  <c:v>1995</c:v>
                </c:pt>
                <c:pt idx="2">
                  <c:v>2000</c:v>
                </c:pt>
                <c:pt idx="3">
                  <c:v>2006</c:v>
                </c:pt>
                <c:pt idx="4">
                  <c:v>2011</c:v>
                </c:pt>
              </c:numCache>
            </c:numRef>
          </c:cat>
          <c:val>
            <c:numRef>
              <c:f>Sheet3!$M$5:$M$9</c:f>
              <c:numCache>
                <c:formatCode>General</c:formatCode>
                <c:ptCount val="5"/>
                <c:pt idx="0">
                  <c:v>5.7</c:v>
                </c:pt>
                <c:pt idx="1">
                  <c:v>5</c:v>
                </c:pt>
                <c:pt idx="2">
                  <c:v>4</c:v>
                </c:pt>
                <c:pt idx="3">
                  <c:v>4.4000000000000004</c:v>
                </c:pt>
                <c:pt idx="4">
                  <c:v>3.8</c:v>
                </c:pt>
              </c:numCache>
            </c:numRef>
          </c:val>
          <c:smooth val="0"/>
          <c:extLst>
            <c:ext xmlns:c16="http://schemas.microsoft.com/office/drawing/2014/chart" uri="{C3380CC4-5D6E-409C-BE32-E72D297353CC}">
              <c16:uniqueId val="{00000000-38E6-FD4E-8FC8-71BF90D6EC8D}"/>
            </c:ext>
          </c:extLst>
        </c:ser>
        <c:ser>
          <c:idx val="1"/>
          <c:order val="1"/>
          <c:tx>
            <c:strRef>
              <c:f>Sheet3!$N$4</c:f>
              <c:strCache>
                <c:ptCount val="1"/>
                <c:pt idx="0">
                  <c:v>Rural</c:v>
                </c:pt>
              </c:strCache>
            </c:strRef>
          </c:tx>
          <c:marker>
            <c:symbol val="none"/>
          </c:marker>
          <c:cat>
            <c:numRef>
              <c:f>Sheet3!$L$5:$L$9</c:f>
              <c:numCache>
                <c:formatCode>General</c:formatCode>
                <c:ptCount val="5"/>
                <c:pt idx="0">
                  <c:v>1988</c:v>
                </c:pt>
                <c:pt idx="1">
                  <c:v>1995</c:v>
                </c:pt>
                <c:pt idx="2">
                  <c:v>2000</c:v>
                </c:pt>
                <c:pt idx="3">
                  <c:v>2006</c:v>
                </c:pt>
                <c:pt idx="4">
                  <c:v>2011</c:v>
                </c:pt>
              </c:numCache>
            </c:numRef>
          </c:cat>
          <c:val>
            <c:numRef>
              <c:f>Sheet3!$N$5:$N$9</c:f>
              <c:numCache>
                <c:formatCode>General</c:formatCode>
                <c:ptCount val="5"/>
                <c:pt idx="0">
                  <c:v>7.6</c:v>
                </c:pt>
                <c:pt idx="1">
                  <c:v>7.2</c:v>
                </c:pt>
                <c:pt idx="2">
                  <c:v>7.4</c:v>
                </c:pt>
                <c:pt idx="3">
                  <c:v>7.1</c:v>
                </c:pt>
                <c:pt idx="4">
                  <c:v>6.8</c:v>
                </c:pt>
              </c:numCache>
            </c:numRef>
          </c:val>
          <c:smooth val="0"/>
          <c:extLst>
            <c:ext xmlns:c16="http://schemas.microsoft.com/office/drawing/2014/chart" uri="{C3380CC4-5D6E-409C-BE32-E72D297353CC}">
              <c16:uniqueId val="{00000001-38E6-FD4E-8FC8-71BF90D6EC8D}"/>
            </c:ext>
          </c:extLst>
        </c:ser>
        <c:dLbls>
          <c:showLegendKey val="0"/>
          <c:showVal val="0"/>
          <c:showCatName val="0"/>
          <c:showSerName val="0"/>
          <c:showPercent val="0"/>
          <c:showBubbleSize val="0"/>
        </c:dLbls>
        <c:smooth val="0"/>
        <c:axId val="-2144005800"/>
        <c:axId val="-2144002792"/>
      </c:lineChart>
      <c:catAx>
        <c:axId val="-2144005800"/>
        <c:scaling>
          <c:orientation val="minMax"/>
        </c:scaling>
        <c:delete val="0"/>
        <c:axPos val="b"/>
        <c:numFmt formatCode="General" sourceLinked="1"/>
        <c:majorTickMark val="out"/>
        <c:minorTickMark val="none"/>
        <c:tickLblPos val="nextTo"/>
        <c:crossAx val="-2144002792"/>
        <c:crosses val="autoZero"/>
        <c:auto val="1"/>
        <c:lblAlgn val="ctr"/>
        <c:lblOffset val="100"/>
        <c:noMultiLvlLbl val="0"/>
      </c:catAx>
      <c:valAx>
        <c:axId val="-2144002792"/>
        <c:scaling>
          <c:orientation val="minMax"/>
        </c:scaling>
        <c:delete val="0"/>
        <c:axPos val="l"/>
        <c:majorGridlines/>
        <c:numFmt formatCode="General" sourceLinked="1"/>
        <c:majorTickMark val="out"/>
        <c:minorTickMark val="none"/>
        <c:tickLblPos val="nextTo"/>
        <c:crossAx val="-2144005800"/>
        <c:crosses val="autoZero"/>
        <c:crossBetween val="between"/>
      </c:valAx>
    </c:plotArea>
    <c:legend>
      <c:legendPos val="r"/>
      <c:overlay val="0"/>
      <c:txPr>
        <a:bodyPr/>
        <a:lstStyle/>
        <a:p>
          <a:pPr>
            <a:defRPr sz="1600"/>
          </a:pPr>
          <a:endParaRPr lang="en-US"/>
        </a:p>
      </c:txPr>
    </c:legend>
    <c:plotVisOnly val="1"/>
    <c:dispBlanksAs val="gap"/>
    <c:showDLblsOverMax val="0"/>
  </c:chart>
  <c:txPr>
    <a:bodyPr/>
    <a:lstStyle/>
    <a:p>
      <a:pPr>
        <a:defRPr>
          <a:latin typeface="Tw Cen MT" panose="020B0602020104020603" pitchFamily="34" charset="77"/>
          <a:cs typeface="Garamond"/>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b="0"/>
            </a:pPr>
            <a:r>
              <a:rPr lang="en-US" b="0"/>
              <a:t>ANC and facility delivery by location, Cambodia 2010</a:t>
            </a:r>
          </a:p>
        </c:rich>
      </c:tx>
      <c:overlay val="0"/>
    </c:title>
    <c:autoTitleDeleted val="0"/>
    <c:plotArea>
      <c:layout/>
      <c:barChart>
        <c:barDir val="col"/>
        <c:grouping val="clustered"/>
        <c:varyColors val="0"/>
        <c:ser>
          <c:idx val="0"/>
          <c:order val="0"/>
          <c:tx>
            <c:strRef>
              <c:f>Sheet1!$A$3</c:f>
              <c:strCache>
                <c:ptCount val="1"/>
                <c:pt idx="0">
                  <c:v>Facility delivery</c:v>
                </c:pt>
              </c:strCache>
            </c:strRef>
          </c:tx>
          <c:spPr>
            <a:solidFill>
              <a:schemeClr val="accent5"/>
            </a:solidFill>
          </c:spPr>
          <c:invertIfNegative val="0"/>
          <c:cat>
            <c:strRef>
              <c:f>Sheet1!$B$2:$D$2</c:f>
              <c:strCache>
                <c:ptCount val="3"/>
                <c:pt idx="0">
                  <c:v>Phnom Penh</c:v>
                </c:pt>
                <c:pt idx="1">
                  <c:v>Other urban</c:v>
                </c:pt>
                <c:pt idx="2">
                  <c:v>Rural</c:v>
                </c:pt>
              </c:strCache>
            </c:strRef>
          </c:cat>
          <c:val>
            <c:numRef>
              <c:f>Sheet1!$B$3:$D$3</c:f>
              <c:numCache>
                <c:formatCode>General</c:formatCode>
                <c:ptCount val="3"/>
                <c:pt idx="0">
                  <c:v>0.95799999999999996</c:v>
                </c:pt>
                <c:pt idx="1">
                  <c:v>0.78700000000000003</c:v>
                </c:pt>
                <c:pt idx="2">
                  <c:v>0.51</c:v>
                </c:pt>
              </c:numCache>
            </c:numRef>
          </c:val>
          <c:extLst>
            <c:ext xmlns:c16="http://schemas.microsoft.com/office/drawing/2014/chart" uri="{C3380CC4-5D6E-409C-BE32-E72D297353CC}">
              <c16:uniqueId val="{00000000-E61F-374D-A7A6-095640DB0DA4}"/>
            </c:ext>
          </c:extLst>
        </c:ser>
        <c:ser>
          <c:idx val="1"/>
          <c:order val="1"/>
          <c:tx>
            <c:strRef>
              <c:f>Sheet1!$A$4</c:f>
              <c:strCache>
                <c:ptCount val="1"/>
                <c:pt idx="0">
                  <c:v>Attended ANC by 3 mo.</c:v>
                </c:pt>
              </c:strCache>
            </c:strRef>
          </c:tx>
          <c:invertIfNegative val="0"/>
          <c:cat>
            <c:strRef>
              <c:f>Sheet1!$B$2:$D$2</c:f>
              <c:strCache>
                <c:ptCount val="3"/>
                <c:pt idx="0">
                  <c:v>Phnom Penh</c:v>
                </c:pt>
                <c:pt idx="1">
                  <c:v>Other urban</c:v>
                </c:pt>
                <c:pt idx="2">
                  <c:v>Rural</c:v>
                </c:pt>
              </c:strCache>
            </c:strRef>
          </c:cat>
          <c:val>
            <c:numRef>
              <c:f>Sheet1!$B$4:$D$4</c:f>
              <c:numCache>
                <c:formatCode>General</c:formatCode>
                <c:ptCount val="3"/>
                <c:pt idx="0">
                  <c:v>0.83799999999999997</c:v>
                </c:pt>
                <c:pt idx="1">
                  <c:v>0.67600000000000005</c:v>
                </c:pt>
                <c:pt idx="2">
                  <c:v>0.56299999999999994</c:v>
                </c:pt>
              </c:numCache>
            </c:numRef>
          </c:val>
          <c:extLst>
            <c:ext xmlns:c16="http://schemas.microsoft.com/office/drawing/2014/chart" uri="{C3380CC4-5D6E-409C-BE32-E72D297353CC}">
              <c16:uniqueId val="{00000001-E61F-374D-A7A6-095640DB0DA4}"/>
            </c:ext>
          </c:extLst>
        </c:ser>
        <c:dLbls>
          <c:showLegendKey val="0"/>
          <c:showVal val="0"/>
          <c:showCatName val="0"/>
          <c:showSerName val="0"/>
          <c:showPercent val="0"/>
          <c:showBubbleSize val="0"/>
        </c:dLbls>
        <c:gapWidth val="150"/>
        <c:axId val="-2141764152"/>
        <c:axId val="-2141765208"/>
      </c:barChart>
      <c:catAx>
        <c:axId val="-2141764152"/>
        <c:scaling>
          <c:orientation val="minMax"/>
        </c:scaling>
        <c:delete val="0"/>
        <c:axPos val="b"/>
        <c:numFmt formatCode="General" sourceLinked="0"/>
        <c:majorTickMark val="out"/>
        <c:minorTickMark val="none"/>
        <c:tickLblPos val="nextTo"/>
        <c:crossAx val="-2141765208"/>
        <c:crosses val="autoZero"/>
        <c:auto val="1"/>
        <c:lblAlgn val="ctr"/>
        <c:lblOffset val="100"/>
        <c:noMultiLvlLbl val="0"/>
      </c:catAx>
      <c:valAx>
        <c:axId val="-2141765208"/>
        <c:scaling>
          <c:orientation val="minMax"/>
          <c:max val="1"/>
        </c:scaling>
        <c:delete val="0"/>
        <c:axPos val="l"/>
        <c:majorGridlines/>
        <c:numFmt formatCode="General" sourceLinked="1"/>
        <c:majorTickMark val="out"/>
        <c:minorTickMark val="none"/>
        <c:tickLblPos val="nextTo"/>
        <c:crossAx val="-2141764152"/>
        <c:crosses val="autoZero"/>
        <c:crossBetween val="between"/>
      </c:valAx>
    </c:plotArea>
    <c:legend>
      <c:legendPos val="r"/>
      <c:overlay val="0"/>
      <c:txPr>
        <a:bodyPr/>
        <a:lstStyle/>
        <a:p>
          <a:pPr>
            <a:defRPr sz="1400"/>
          </a:pPr>
          <a:endParaRPr lang="en-US"/>
        </a:p>
      </c:txPr>
    </c:legend>
    <c:plotVisOnly val="1"/>
    <c:dispBlanksAs val="gap"/>
    <c:showDLblsOverMax val="0"/>
  </c:chart>
  <c:txPr>
    <a:bodyPr/>
    <a:lstStyle/>
    <a:p>
      <a:pPr>
        <a:defRPr>
          <a:latin typeface="Tw Cen MT" panose="020B0602020104020603" pitchFamily="34" charset="77"/>
          <a:cs typeface="Garamond"/>
        </a:defRPr>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143375" y="0"/>
            <a:ext cx="3170238" cy="481013"/>
          </a:xfrm>
          <a:prstGeom prst="rect">
            <a:avLst/>
          </a:prstGeom>
        </p:spPr>
        <p:txBody>
          <a:bodyPr vert="horz" lIns="91440" tIns="45720" rIns="91440" bIns="45720" rtlCol="0"/>
          <a:lstStyle>
            <a:lvl1pPr algn="r">
              <a:defRPr sz="1200"/>
            </a:lvl1pPr>
          </a:lstStyle>
          <a:p>
            <a:fld id="{67879AFD-7C8D-49CD-AFD0-734B685D00C9}" type="datetimeFigureOut">
              <a:rPr lang="en-US" smtClean="0"/>
              <a:t>11/16/21</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31838" y="4621213"/>
            <a:ext cx="5851525" cy="37798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143375" y="9120188"/>
            <a:ext cx="3170238" cy="481012"/>
          </a:xfrm>
          <a:prstGeom prst="rect">
            <a:avLst/>
          </a:prstGeom>
        </p:spPr>
        <p:txBody>
          <a:bodyPr vert="horz" lIns="91440" tIns="45720" rIns="91440" bIns="45720" rtlCol="0" anchor="b"/>
          <a:lstStyle>
            <a:lvl1pPr algn="r">
              <a:defRPr sz="1200"/>
            </a:lvl1pPr>
          </a:lstStyle>
          <a:p>
            <a:fld id="{ECB932F8-87C5-401B-9B33-D77AB33DFD0D}" type="slidenum">
              <a:rPr lang="en-US" smtClean="0"/>
              <a:t>‹#›</a:t>
            </a:fld>
            <a:endParaRPr lang="en-US"/>
          </a:p>
        </p:txBody>
      </p:sp>
    </p:spTree>
    <p:extLst>
      <p:ext uri="{BB962C8B-B14F-4D97-AF65-F5344CB8AC3E}">
        <p14:creationId xmlns:p14="http://schemas.microsoft.com/office/powerpoint/2010/main" val="8985113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r>
              <a:rPr lang="en-US" dirty="0"/>
              <a:t>Introduction (ISR, research interests). </a:t>
            </a:r>
          </a:p>
        </p:txBody>
      </p:sp>
      <p:sp>
        <p:nvSpPr>
          <p:cNvPr id="4" name="Slide Number Placeholder 3"/>
          <p:cNvSpPr>
            <a:spLocks noGrp="1"/>
          </p:cNvSpPr>
          <p:nvPr>
            <p:ph type="sldNum" sz="quarter" idx="10"/>
          </p:nvPr>
        </p:nvSpPr>
        <p:spPr/>
        <p:txBody>
          <a:bodyPr/>
          <a:lstStyle/>
          <a:p>
            <a:fld id="{ECB932F8-87C5-401B-9B33-D77AB33DFD0D}" type="slidenum">
              <a:rPr lang="en-US" smtClean="0"/>
              <a:t>1</a:t>
            </a:fld>
            <a:endParaRPr lang="en-US"/>
          </a:p>
        </p:txBody>
      </p:sp>
    </p:spTree>
    <p:extLst>
      <p:ext uri="{BB962C8B-B14F-4D97-AF65-F5344CB8AC3E}">
        <p14:creationId xmlns:p14="http://schemas.microsoft.com/office/powerpoint/2010/main" val="24409289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Garamond" charset="0"/>
                <a:ea typeface="Garamond" charset="0"/>
                <a:cs typeface="Garamond" charset="0"/>
              </a:rPr>
              <a:t>Appropriate reference group (see Ro &amp; Fleischer)</a:t>
            </a:r>
          </a:p>
          <a:p>
            <a:r>
              <a:rPr lang="en-US" dirty="0"/>
              <a:t>Selection bias—Hummer, Ro &amp; Fleischer</a:t>
            </a:r>
          </a:p>
        </p:txBody>
      </p:sp>
      <p:sp>
        <p:nvSpPr>
          <p:cNvPr id="4" name="Slide Number Placeholder 3"/>
          <p:cNvSpPr>
            <a:spLocks noGrp="1"/>
          </p:cNvSpPr>
          <p:nvPr>
            <p:ph type="sldNum" sz="quarter" idx="5"/>
          </p:nvPr>
        </p:nvSpPr>
        <p:spPr/>
        <p:txBody>
          <a:bodyPr/>
          <a:lstStyle/>
          <a:p>
            <a:fld id="{ECB932F8-87C5-401B-9B33-D77AB33DFD0D}" type="slidenum">
              <a:rPr lang="en-US" smtClean="0"/>
              <a:t>23</a:t>
            </a:fld>
            <a:endParaRPr lang="en-US"/>
          </a:p>
        </p:txBody>
      </p:sp>
    </p:spTree>
    <p:extLst>
      <p:ext uri="{BB962C8B-B14F-4D97-AF65-F5344CB8AC3E}">
        <p14:creationId xmlns:p14="http://schemas.microsoft.com/office/powerpoint/2010/main" val="29338289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Timing of exposure/outcome: DHS </a:t>
            </a:r>
          </a:p>
        </p:txBody>
      </p:sp>
      <p:sp>
        <p:nvSpPr>
          <p:cNvPr id="4" name="Slide Number Placeholder 3"/>
          <p:cNvSpPr>
            <a:spLocks noGrp="1"/>
          </p:cNvSpPr>
          <p:nvPr>
            <p:ph type="sldNum" sz="quarter" idx="5"/>
          </p:nvPr>
        </p:nvSpPr>
        <p:spPr/>
        <p:txBody>
          <a:bodyPr/>
          <a:lstStyle/>
          <a:p>
            <a:fld id="{ECB932F8-87C5-401B-9B33-D77AB33DFD0D}" type="slidenum">
              <a:rPr lang="en-US" smtClean="0"/>
              <a:t>24</a:t>
            </a:fld>
            <a:endParaRPr lang="en-US"/>
          </a:p>
        </p:txBody>
      </p:sp>
    </p:spTree>
    <p:extLst>
      <p:ext uri="{BB962C8B-B14F-4D97-AF65-F5344CB8AC3E}">
        <p14:creationId xmlns:p14="http://schemas.microsoft.com/office/powerpoint/2010/main" val="26595393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Spectrum from rural to peri-urban to urban</a:t>
            </a:r>
          </a:p>
        </p:txBody>
      </p:sp>
      <p:sp>
        <p:nvSpPr>
          <p:cNvPr id="4" name="Slide Number Placeholder 3"/>
          <p:cNvSpPr>
            <a:spLocks noGrp="1"/>
          </p:cNvSpPr>
          <p:nvPr>
            <p:ph type="sldNum" sz="quarter" idx="5"/>
          </p:nvPr>
        </p:nvSpPr>
        <p:spPr/>
        <p:txBody>
          <a:bodyPr/>
          <a:lstStyle/>
          <a:p>
            <a:fld id="{ECB932F8-87C5-401B-9B33-D77AB33DFD0D}" type="slidenum">
              <a:rPr lang="en-US" smtClean="0"/>
              <a:t>26</a:t>
            </a:fld>
            <a:endParaRPr lang="en-US"/>
          </a:p>
        </p:txBody>
      </p:sp>
    </p:spTree>
    <p:extLst>
      <p:ext uri="{BB962C8B-B14F-4D97-AF65-F5344CB8AC3E}">
        <p14:creationId xmlns:p14="http://schemas.microsoft.com/office/powerpoint/2010/main" val="35897148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2750" y="400050"/>
            <a:ext cx="6197600" cy="3486150"/>
          </a:xfrm>
        </p:spPr>
      </p:sp>
      <p:sp>
        <p:nvSpPr>
          <p:cNvPr id="3" name="Notes Placeholder 2"/>
          <p:cNvSpPr>
            <a:spLocks noGrp="1"/>
          </p:cNvSpPr>
          <p:nvPr>
            <p:ph type="body" idx="1"/>
          </p:nvPr>
        </p:nvSpPr>
        <p:spPr/>
        <p:txBody>
          <a:bodyPr/>
          <a:lstStyle/>
          <a:p>
            <a:pPr marL="0" indent="0">
              <a:buNone/>
            </a:pPr>
            <a:r>
              <a:rPr lang="en-US" dirty="0"/>
              <a:t>A key consideration</a:t>
            </a:r>
            <a:r>
              <a:rPr lang="en-US" baseline="0" dirty="0"/>
              <a:t> in examining urbanization is the wide variation in definitions of what is urban, which varies by countries</a:t>
            </a:r>
          </a:p>
          <a:p>
            <a:endParaRPr lang="en-US" dirty="0"/>
          </a:p>
          <a:p>
            <a:r>
              <a:rPr lang="en-US" dirty="0"/>
              <a:t>Source: Population Reference Bureau </a:t>
            </a:r>
          </a:p>
          <a:p>
            <a:r>
              <a:rPr lang="en-US" dirty="0"/>
              <a:t>http://</a:t>
            </a:r>
            <a:r>
              <a:rPr lang="en-US" dirty="0" err="1"/>
              <a:t>www.prb.org</a:t>
            </a:r>
            <a:r>
              <a:rPr lang="en-US" dirty="0"/>
              <a:t>/Publications/Articles/2009/</a:t>
            </a:r>
            <a:r>
              <a:rPr lang="en-US" dirty="0" err="1"/>
              <a:t>urbanization.aspx</a:t>
            </a:r>
            <a:endParaRPr lang="en-US" dirty="0"/>
          </a:p>
        </p:txBody>
      </p:sp>
      <p:sp>
        <p:nvSpPr>
          <p:cNvPr id="4" name="Header Placeholder 3"/>
          <p:cNvSpPr>
            <a:spLocks noGrp="1"/>
          </p:cNvSpPr>
          <p:nvPr>
            <p:ph type="hdr" sz="quarter" idx="10"/>
          </p:nvPr>
        </p:nvSpPr>
        <p:spPr/>
        <p:txBody>
          <a:bodyPr/>
          <a:lstStyle/>
          <a:p>
            <a:pPr>
              <a:lnSpc>
                <a:spcPct val="95000"/>
              </a:lnSpc>
            </a:pPr>
            <a:r>
              <a:rPr lang="en-US">
                <a:latin typeface="Arial" pitchFamily="34" charset="0"/>
                <a:cs typeface="Arial" pitchFamily="34" charset="0"/>
              </a:rPr>
              <a:t>[ADD PRESENTATION TITLE: INSERT TAB &gt; HEADER &amp; FOOTER &gt; NOTES AND HANDOUTS]</a:t>
            </a:r>
            <a:endParaRPr lang="en-US" dirty="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9535A4AE-AB74-4BDA-B84A-019528CC2B4D}" type="datetimeFigureOut">
              <a:rPr lang="en-US" smtClean="0">
                <a:latin typeface="Arial" pitchFamily="34" charset="0"/>
                <a:cs typeface="Arial" pitchFamily="34" charset="0"/>
              </a:rPr>
              <a:pPr algn="l"/>
              <a:t>11/16/21</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28</a:t>
            </a:fld>
            <a:endParaRPr lang="en-US" dirty="0">
              <a:latin typeface="Arial" pitchFamily="34" charset="0"/>
              <a:cs typeface="Arial" pitchFamily="34" charset="0"/>
            </a:endParaRPr>
          </a:p>
        </p:txBody>
      </p:sp>
    </p:spTree>
    <p:extLst>
      <p:ext uri="{BB962C8B-B14F-4D97-AF65-F5344CB8AC3E}">
        <p14:creationId xmlns:p14="http://schemas.microsoft.com/office/powerpoint/2010/main" val="35723599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Not long ago, the vast</a:t>
            </a:r>
            <a:r>
              <a:rPr lang="en-US" baseline="0" dirty="0"/>
              <a:t> majority of the world’s population was rural</a:t>
            </a:r>
          </a:p>
          <a:p>
            <a:pPr marL="0" indent="0">
              <a:buNone/>
            </a:pPr>
            <a:r>
              <a:rPr lang="en-US" dirty="0"/>
              <a:t>1850 = 2%</a:t>
            </a:r>
          </a:p>
          <a:p>
            <a:pPr marL="0" indent="0">
              <a:buNone/>
            </a:pPr>
            <a:r>
              <a:rPr lang="en-US" dirty="0"/>
              <a:t>1900 = 6%</a:t>
            </a:r>
          </a:p>
          <a:p>
            <a:pPr marL="0" indent="0">
              <a:buNone/>
            </a:pPr>
            <a:r>
              <a:rPr lang="en-US" dirty="0"/>
              <a:t>1950 = 16%</a:t>
            </a:r>
          </a:p>
          <a:p>
            <a:endParaRPr lang="en-US" dirty="0"/>
          </a:p>
        </p:txBody>
      </p:sp>
      <p:sp>
        <p:nvSpPr>
          <p:cNvPr id="4" name="Slide Number Placeholder 3"/>
          <p:cNvSpPr>
            <a:spLocks noGrp="1"/>
          </p:cNvSpPr>
          <p:nvPr>
            <p:ph type="sldNum" sz="quarter" idx="5"/>
          </p:nvPr>
        </p:nvSpPr>
        <p:spPr/>
        <p:txBody>
          <a:bodyPr/>
          <a:lstStyle/>
          <a:p>
            <a:fld id="{ECB932F8-87C5-401B-9B33-D77AB33DFD0D}" type="slidenum">
              <a:rPr lang="en-US" smtClean="0"/>
              <a:t>29</a:t>
            </a:fld>
            <a:endParaRPr lang="en-US"/>
          </a:p>
        </p:txBody>
      </p:sp>
    </p:spTree>
    <p:extLst>
      <p:ext uri="{BB962C8B-B14F-4D97-AF65-F5344CB8AC3E}">
        <p14:creationId xmlns:p14="http://schemas.microsoft.com/office/powerpoint/2010/main" val="33301196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800"/>
              </a:spcBef>
              <a:spcAft>
                <a:spcPts val="0"/>
              </a:spcAft>
              <a:buClrTx/>
              <a:buSzTx/>
              <a:buFont typeface="Arial" pitchFamily="34" charset="0"/>
              <a:buNone/>
              <a:tabLst/>
              <a:defRPr/>
            </a:pPr>
            <a:r>
              <a:rPr lang="en-US" sz="1200" kern="1200" dirty="0">
                <a:solidFill>
                  <a:schemeClr val="tx1"/>
                </a:solidFill>
                <a:effectLst/>
                <a:latin typeface="Arial" pitchFamily="34" charset="0"/>
                <a:ea typeface="+mn-ea"/>
                <a:cs typeface="Arial" pitchFamily="34" charset="0"/>
              </a:rPr>
              <a:t>Natural</a:t>
            </a:r>
            <a:r>
              <a:rPr lang="en-US" sz="1200" kern="1200" baseline="0" dirty="0">
                <a:solidFill>
                  <a:schemeClr val="tx1"/>
                </a:solidFill>
                <a:effectLst/>
                <a:latin typeface="Arial" pitchFamily="34" charset="0"/>
                <a:ea typeface="+mn-ea"/>
                <a:cs typeface="Arial" pitchFamily="34" charset="0"/>
              </a:rPr>
              <a:t> increase = excess of births over death, so for urban areas, the population increase that occurs due to higher fertility than mortality among urbanites</a:t>
            </a:r>
          </a:p>
          <a:p>
            <a:pPr marL="0" marR="0" indent="0" algn="l" defTabSz="914400" rtl="0" eaLnBrk="1" fontAlgn="auto" latinLnBrk="0" hangingPunct="1">
              <a:lnSpc>
                <a:spcPct val="100000"/>
              </a:lnSpc>
              <a:spcBef>
                <a:spcPts val="800"/>
              </a:spcBef>
              <a:spcAft>
                <a:spcPts val="0"/>
              </a:spcAft>
              <a:buClrTx/>
              <a:buSzTx/>
              <a:buFont typeface="Arial" pitchFamily="34" charset="0"/>
              <a:buNone/>
              <a:tabLst/>
              <a:defRPr/>
            </a:pPr>
            <a:endParaRPr lang="en-US" sz="1200" kern="1200" baseline="0" dirty="0">
              <a:solidFill>
                <a:schemeClr val="tx1"/>
              </a:solidFill>
              <a:effectLst/>
              <a:latin typeface="Arial" pitchFamily="34" charset="0"/>
              <a:ea typeface="+mn-ea"/>
              <a:cs typeface="Arial" pitchFamily="34" charset="0"/>
            </a:endParaRPr>
          </a:p>
          <a:p>
            <a:pPr marL="0" marR="0" indent="0" algn="l" defTabSz="914400" rtl="0" eaLnBrk="1" fontAlgn="auto" latinLnBrk="0" hangingPunct="1">
              <a:lnSpc>
                <a:spcPct val="100000"/>
              </a:lnSpc>
              <a:spcBef>
                <a:spcPts val="800"/>
              </a:spcBef>
              <a:spcAft>
                <a:spcPts val="0"/>
              </a:spcAft>
              <a:buClrTx/>
              <a:buSzTx/>
              <a:buFont typeface="Arial" pitchFamily="34" charset="0"/>
              <a:buNone/>
              <a:tabLst/>
              <a:defRPr/>
            </a:pPr>
            <a:r>
              <a:rPr lang="en-US" sz="1200" kern="1200" baseline="0" dirty="0">
                <a:solidFill>
                  <a:schemeClr val="tx1"/>
                </a:solidFill>
                <a:effectLst/>
                <a:latin typeface="Arial" pitchFamily="34" charset="0"/>
                <a:ea typeface="+mn-ea"/>
                <a:cs typeface="Arial" pitchFamily="34" charset="0"/>
              </a:rPr>
              <a:t>City populations also increase through migration, as new residents move from rural areas to urban areas. This might be internal or international</a:t>
            </a:r>
          </a:p>
          <a:p>
            <a:pPr marL="0" marR="0" indent="0" algn="l" defTabSz="914400" rtl="0" eaLnBrk="1" fontAlgn="auto" latinLnBrk="0" hangingPunct="1">
              <a:lnSpc>
                <a:spcPct val="100000"/>
              </a:lnSpc>
              <a:spcBef>
                <a:spcPts val="800"/>
              </a:spcBef>
              <a:spcAft>
                <a:spcPts val="0"/>
              </a:spcAft>
              <a:buClrTx/>
              <a:buSzTx/>
              <a:buFont typeface="Arial" pitchFamily="34" charset="0"/>
              <a:buNone/>
              <a:tabLst/>
              <a:defRPr/>
            </a:pPr>
            <a:endParaRPr lang="en-US" sz="1200" kern="1200" baseline="0" dirty="0">
              <a:solidFill>
                <a:schemeClr val="tx1"/>
              </a:solidFill>
              <a:effectLst/>
              <a:latin typeface="Arial" pitchFamily="34" charset="0"/>
              <a:ea typeface="+mn-ea"/>
              <a:cs typeface="Arial" pitchFamily="34" charset="0"/>
            </a:endParaRPr>
          </a:p>
          <a:p>
            <a:pPr marL="0" marR="0" indent="0" algn="l" defTabSz="914400" rtl="0" eaLnBrk="1" fontAlgn="auto" latinLnBrk="0" hangingPunct="1">
              <a:lnSpc>
                <a:spcPct val="100000"/>
              </a:lnSpc>
              <a:spcBef>
                <a:spcPts val="800"/>
              </a:spcBef>
              <a:spcAft>
                <a:spcPts val="0"/>
              </a:spcAft>
              <a:buClrTx/>
              <a:buSzTx/>
              <a:buFont typeface="Arial" pitchFamily="34" charset="0"/>
              <a:buNone/>
              <a:tabLst/>
              <a:defRPr/>
            </a:pPr>
            <a:r>
              <a:rPr lang="en-US" sz="1200" kern="1200" baseline="0" dirty="0">
                <a:solidFill>
                  <a:schemeClr val="tx1"/>
                </a:solidFill>
                <a:effectLst/>
                <a:latin typeface="Arial" pitchFamily="34" charset="0"/>
                <a:ea typeface="+mn-ea"/>
                <a:cs typeface="Arial" pitchFamily="34" charset="0"/>
              </a:rPr>
              <a:t>Important from a heath policy perspective to understand what is driving population growth (or decline) in a specific urban area – </a:t>
            </a:r>
            <a:r>
              <a:rPr lang="en-US" sz="1200" kern="1200" baseline="0" dirty="0" err="1">
                <a:solidFill>
                  <a:schemeClr val="tx1"/>
                </a:solidFill>
                <a:effectLst/>
                <a:latin typeface="Arial" pitchFamily="34" charset="0"/>
                <a:ea typeface="+mn-ea"/>
                <a:cs typeface="Arial" pitchFamily="34" charset="0"/>
              </a:rPr>
              <a:t>ie</a:t>
            </a:r>
            <a:r>
              <a:rPr lang="en-US" sz="1200" kern="1200" baseline="0" dirty="0">
                <a:solidFill>
                  <a:schemeClr val="tx1"/>
                </a:solidFill>
                <a:effectLst/>
                <a:latin typeface="Arial" pitchFamily="34" charset="0"/>
                <a:ea typeface="+mn-ea"/>
                <a:cs typeface="Arial" pitchFamily="34" charset="0"/>
              </a:rPr>
              <a:t>, if migration is the major cause of growth, that might drive different planning than if it’s primarily through natural growth</a:t>
            </a:r>
          </a:p>
          <a:p>
            <a:pPr marL="0" marR="0" indent="0" algn="l" defTabSz="914400" rtl="0" eaLnBrk="1" fontAlgn="auto" latinLnBrk="0" hangingPunct="1">
              <a:lnSpc>
                <a:spcPct val="100000"/>
              </a:lnSpc>
              <a:spcBef>
                <a:spcPts val="800"/>
              </a:spcBef>
              <a:spcAft>
                <a:spcPts val="0"/>
              </a:spcAft>
              <a:buClrTx/>
              <a:buSzTx/>
              <a:buFont typeface="Arial" pitchFamily="34" charset="0"/>
              <a:buNone/>
              <a:tabLst/>
              <a:defRPr/>
            </a:pPr>
            <a:r>
              <a:rPr lang="en-US" sz="1200" kern="1200" baseline="0" dirty="0">
                <a:solidFill>
                  <a:schemeClr val="tx1"/>
                </a:solidFill>
                <a:effectLst/>
                <a:latin typeface="Arial" pitchFamily="34" charset="0"/>
                <a:ea typeface="+mn-ea"/>
                <a:cs typeface="Arial" pitchFamily="34" charset="0"/>
              </a:rPr>
              <a:t>	- for example, distribution of population within the city will be different, so may  need to allocate health services differently, and migrants may have specific health needs</a:t>
            </a:r>
          </a:p>
          <a:p>
            <a:pPr marL="0" marR="0" indent="0" algn="l" defTabSz="914400" rtl="0" eaLnBrk="1" fontAlgn="auto" latinLnBrk="0" hangingPunct="1">
              <a:lnSpc>
                <a:spcPct val="100000"/>
              </a:lnSpc>
              <a:spcBef>
                <a:spcPts val="800"/>
              </a:spcBef>
              <a:spcAft>
                <a:spcPts val="0"/>
              </a:spcAft>
              <a:buClrTx/>
              <a:buSzTx/>
              <a:buFont typeface="Arial" pitchFamily="34" charset="0"/>
              <a:buNone/>
              <a:tabLst/>
              <a:defRPr/>
            </a:pPr>
            <a:r>
              <a:rPr lang="en-US" sz="1200" kern="1200" baseline="0" dirty="0">
                <a:solidFill>
                  <a:schemeClr val="tx1"/>
                </a:solidFill>
                <a:effectLst/>
                <a:latin typeface="Arial" pitchFamily="34" charset="0"/>
                <a:ea typeface="+mn-ea"/>
                <a:cs typeface="Arial" pitchFamily="34" charset="0"/>
              </a:rPr>
              <a:t>	- also means different age structure of population</a:t>
            </a:r>
            <a:endParaRPr lang="en-US" sz="1200" kern="1200" dirty="0">
              <a:solidFill>
                <a:schemeClr val="tx1"/>
              </a:solidFill>
              <a:effectLst/>
              <a:latin typeface="Arial" pitchFamily="34" charset="0"/>
              <a:ea typeface="+mn-ea"/>
              <a:cs typeface="Arial" pitchFamily="34" charset="0"/>
            </a:endParaRPr>
          </a:p>
          <a:p>
            <a:pPr marL="114300" marR="0" indent="-114300" algn="l" defTabSz="914400" rtl="0" eaLnBrk="1" fontAlgn="auto" latinLnBrk="0" hangingPunct="1">
              <a:lnSpc>
                <a:spcPct val="100000"/>
              </a:lnSpc>
              <a:spcBef>
                <a:spcPts val="800"/>
              </a:spcBef>
              <a:spcAft>
                <a:spcPts val="0"/>
              </a:spcAft>
              <a:buClrTx/>
              <a:buSzTx/>
              <a:buFont typeface="Arial" pitchFamily="34" charset="0"/>
              <a:buChar char="•"/>
              <a:tabLst/>
              <a:defRPr/>
            </a:pPr>
            <a:endParaRPr lang="en-US" sz="1200" kern="1200" dirty="0">
              <a:solidFill>
                <a:schemeClr val="tx1"/>
              </a:solidFill>
              <a:effectLst/>
              <a:latin typeface="Arial" pitchFamily="34" charset="0"/>
              <a:ea typeface="+mn-ea"/>
              <a:cs typeface="Arial" pitchFamily="34" charset="0"/>
            </a:endParaRPr>
          </a:p>
          <a:p>
            <a:pPr marL="114300" marR="0" indent="-114300" algn="l" defTabSz="914400" rtl="0" eaLnBrk="1" fontAlgn="auto" latinLnBrk="0" hangingPunct="1">
              <a:lnSpc>
                <a:spcPct val="100000"/>
              </a:lnSpc>
              <a:spcBef>
                <a:spcPts val="800"/>
              </a:spcBef>
              <a:spcAft>
                <a:spcPts val="0"/>
              </a:spcAft>
              <a:buClrTx/>
              <a:buSzTx/>
              <a:buFont typeface="Arial" pitchFamily="34" charset="0"/>
              <a:buChar char="•"/>
              <a:tabLst/>
              <a:defRPr/>
            </a:pPr>
            <a:r>
              <a:rPr lang="en-US" sz="1200" kern="1200" dirty="0">
                <a:solidFill>
                  <a:schemeClr val="tx1"/>
                </a:solidFill>
                <a:effectLst/>
                <a:latin typeface="Arial" pitchFamily="34" charset="0"/>
                <a:ea typeface="+mn-ea"/>
                <a:cs typeface="Arial" pitchFamily="34" charset="0"/>
              </a:rPr>
              <a:t>Early cities had to be constantly replenished by migrants from the hinterlands, because they had higher death rates and lower birth rates than the countryside did, which usually resulted in an annual excess of deaths over births. The economically self-sustaining character of modern urban areas began with the transformation of economies based on agriculture (produced in the countryside) to those based on manufactured goods (produced in the city) and has expanded to those based on servicing the rest of the economy (and often located in the suburbs). Control of the economy made it far easier for cities to dominate rural areas politically and thus ensure their own continued existence in economic terms. (Weeks)</a:t>
            </a:r>
            <a:endParaRPr lang="en-US" dirty="0"/>
          </a:p>
          <a:p>
            <a:endParaRPr lang="en-US" dirty="0"/>
          </a:p>
          <a:p>
            <a:r>
              <a:rPr lang="en-US" dirty="0"/>
              <a:t>Industrial</a:t>
            </a:r>
            <a:r>
              <a:rPr lang="en-US" baseline="0" dirty="0"/>
              <a:t> Revolution created demand for higher population in urban areas </a:t>
            </a:r>
          </a:p>
          <a:p>
            <a:endParaRPr lang="en-US" baseline="0" dirty="0"/>
          </a:p>
          <a:p>
            <a:r>
              <a:rPr lang="en-US" baseline="0" dirty="0"/>
              <a:t>In OECD countries in the 1800s, urban growth due to in-migration (excess mortality in cities; pre-demographic transition globally – high fertility and high mortality in both urban, rural areas)</a:t>
            </a:r>
          </a:p>
          <a:p>
            <a:r>
              <a:rPr lang="en-US" baseline="0" dirty="0"/>
              <a:t>As urbanization increased in LMICs in last few decades, natural increase was a major factor – in 1990s, accounted for 50-70% of growth in Africa, Asia &amp; LAC</a:t>
            </a:r>
          </a:p>
          <a:p>
            <a:r>
              <a:rPr lang="en-US" baseline="0" dirty="0"/>
              <a:t>More recently, migration is playing a bigger role, as is reclassification (hard to compare over time and across countries due to changing definitions of urban)</a:t>
            </a:r>
          </a:p>
          <a:p>
            <a:pPr lvl="2"/>
            <a:r>
              <a:rPr lang="en-US" baseline="0" dirty="0"/>
              <a:t>Migration increased in these regions, esp. internal</a:t>
            </a:r>
          </a:p>
          <a:p>
            <a:pPr lvl="2"/>
            <a:r>
              <a:rPr lang="en-US" baseline="0" dirty="0"/>
              <a:t>Generally, better access to contraceptives and with higher cost of living, lower fertility in urban areas compared to rural, so migration plays a larger role in growth</a:t>
            </a:r>
          </a:p>
          <a:p>
            <a:pPr marL="285750" lvl="2" indent="0">
              <a:buNone/>
            </a:pPr>
            <a:endParaRPr lang="en-US" baseline="0" dirty="0"/>
          </a:p>
          <a:p>
            <a:pPr marL="285750" lvl="2" indent="0">
              <a:buNone/>
            </a:pPr>
            <a:r>
              <a:rPr lang="en-US" baseline="0" dirty="0"/>
              <a:t>Reclassification: annexation</a:t>
            </a:r>
          </a:p>
          <a:p>
            <a:endParaRPr lang="en-US" dirty="0"/>
          </a:p>
          <a:p>
            <a:endParaRPr lang="en-US" dirty="0"/>
          </a:p>
        </p:txBody>
      </p:sp>
      <p:sp>
        <p:nvSpPr>
          <p:cNvPr id="4" name="Slide Number Placeholder 3"/>
          <p:cNvSpPr>
            <a:spLocks noGrp="1"/>
          </p:cNvSpPr>
          <p:nvPr>
            <p:ph type="sldNum" sz="quarter" idx="5"/>
          </p:nvPr>
        </p:nvSpPr>
        <p:spPr/>
        <p:txBody>
          <a:bodyPr/>
          <a:lstStyle/>
          <a:p>
            <a:fld id="{ECB932F8-87C5-401B-9B33-D77AB33DFD0D}" type="slidenum">
              <a:rPr lang="en-US" smtClean="0"/>
              <a:t>34</a:t>
            </a:fld>
            <a:endParaRPr lang="en-US"/>
          </a:p>
        </p:txBody>
      </p:sp>
    </p:spTree>
    <p:extLst>
      <p:ext uri="{BB962C8B-B14F-4D97-AF65-F5344CB8AC3E}">
        <p14:creationId xmlns:p14="http://schemas.microsoft.com/office/powerpoint/2010/main" val="13008865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 marR="0" indent="-114300" algn="l" defTabSz="914400" rtl="0" eaLnBrk="1" fontAlgn="auto" latinLnBrk="0" hangingPunct="1">
              <a:lnSpc>
                <a:spcPct val="100000"/>
              </a:lnSpc>
              <a:spcBef>
                <a:spcPts val="800"/>
              </a:spcBef>
              <a:spcAft>
                <a:spcPts val="0"/>
              </a:spcAft>
              <a:buClrTx/>
              <a:buSzTx/>
              <a:buFont typeface="Arial" pitchFamily="34" charset="0"/>
              <a:buChar char="•"/>
              <a:tabLst/>
              <a:defRPr/>
            </a:pPr>
            <a:r>
              <a:rPr lang="en-US" sz="1200" kern="1200" dirty="0">
                <a:solidFill>
                  <a:schemeClr val="tx1"/>
                </a:solidFill>
                <a:effectLst/>
                <a:latin typeface="Arial" pitchFamily="34" charset="0"/>
                <a:ea typeface="+mn-ea"/>
                <a:cs typeface="Arial" pitchFamily="34" charset="0"/>
              </a:rPr>
              <a:t>In developing countries, fertility decline usually has occurred earlier and faster in urban areas than in rural areas, for a variety of reasons, and in particular because of wider availability of modern contraception. Urban areas are also associated with higher levels of income, higher levels of education, and better access to mass media (</a:t>
            </a:r>
            <a:r>
              <a:rPr lang="en-US" sz="1200" kern="1200" dirty="0" err="1">
                <a:solidFill>
                  <a:schemeClr val="tx1"/>
                </a:solidFill>
                <a:effectLst/>
                <a:latin typeface="Arial" pitchFamily="34" charset="0"/>
                <a:ea typeface="+mn-ea"/>
                <a:cs typeface="Arial" pitchFamily="34" charset="0"/>
              </a:rPr>
              <a:t>Rustein</a:t>
            </a:r>
            <a:r>
              <a:rPr lang="en-US" sz="1200" kern="1200" dirty="0">
                <a:solidFill>
                  <a:schemeClr val="tx1"/>
                </a:solidFill>
                <a:effectLst/>
                <a:latin typeface="Arial" pitchFamily="34" charset="0"/>
                <a:ea typeface="+mn-ea"/>
                <a:cs typeface="Arial" pitchFamily="34" charset="0"/>
              </a:rPr>
              <a:t>, 2002; </a:t>
            </a:r>
            <a:r>
              <a:rPr lang="en-US" sz="1200" kern="1200" dirty="0" err="1">
                <a:solidFill>
                  <a:schemeClr val="tx1"/>
                </a:solidFill>
                <a:effectLst/>
                <a:latin typeface="Arial" pitchFamily="34" charset="0"/>
                <a:ea typeface="+mn-ea"/>
                <a:cs typeface="Arial" pitchFamily="34" charset="0"/>
              </a:rPr>
              <a:t>Westoff</a:t>
            </a:r>
            <a:r>
              <a:rPr lang="en-US" sz="1200" kern="1200" dirty="0">
                <a:solidFill>
                  <a:schemeClr val="tx1"/>
                </a:solidFill>
                <a:effectLst/>
                <a:latin typeface="Arial" pitchFamily="34" charset="0"/>
                <a:ea typeface="+mn-ea"/>
                <a:cs typeface="Arial" pitchFamily="34" charset="0"/>
              </a:rPr>
              <a:t> et al., 2011). </a:t>
            </a:r>
            <a:endParaRPr lang="en-US" dirty="0"/>
          </a:p>
          <a:p>
            <a:endParaRPr lang="en-US" dirty="0"/>
          </a:p>
          <a:p>
            <a:pPr marL="114300" marR="0" indent="-114300" algn="l" defTabSz="914400" rtl="0" eaLnBrk="1" fontAlgn="auto" latinLnBrk="0" hangingPunct="1">
              <a:lnSpc>
                <a:spcPct val="100000"/>
              </a:lnSpc>
              <a:spcBef>
                <a:spcPts val="800"/>
              </a:spcBef>
              <a:spcAft>
                <a:spcPts val="0"/>
              </a:spcAft>
              <a:buClrTx/>
              <a:buSzTx/>
              <a:buFont typeface="Arial" pitchFamily="34" charset="0"/>
              <a:buChar char="•"/>
              <a:tabLst/>
              <a:defRPr/>
            </a:pPr>
            <a:r>
              <a:rPr lang="en-US" dirty="0"/>
              <a:t>Source: </a:t>
            </a:r>
            <a:r>
              <a:rPr lang="en-US" dirty="0" err="1"/>
              <a:t>Garenne</a:t>
            </a:r>
            <a:r>
              <a:rPr lang="en-US" dirty="0"/>
              <a:t>, Michel. DHS Analytical</a:t>
            </a:r>
            <a:r>
              <a:rPr lang="en-US" baseline="0" dirty="0"/>
              <a:t> Study 42, </a:t>
            </a:r>
            <a:r>
              <a:rPr lang="en-US" sz="1200" b="1" kern="1200" dirty="0">
                <a:solidFill>
                  <a:schemeClr val="tx1"/>
                </a:solidFill>
                <a:effectLst/>
                <a:latin typeface="Arial" pitchFamily="34" charset="0"/>
                <a:ea typeface="+mn-ea"/>
                <a:cs typeface="Arial" pitchFamily="34" charset="0"/>
              </a:rPr>
              <a:t>Trends in Marriage and Contraception in </a:t>
            </a:r>
            <a:r>
              <a:rPr lang="en-US" sz="1200" b="1" kern="1200" dirty="0" err="1">
                <a:solidFill>
                  <a:schemeClr val="tx1"/>
                </a:solidFill>
                <a:effectLst/>
                <a:latin typeface="Arial" pitchFamily="34" charset="0"/>
                <a:ea typeface="+mn-ea"/>
                <a:cs typeface="Arial" pitchFamily="34" charset="0"/>
              </a:rPr>
              <a:t>sub-saharan</a:t>
            </a:r>
            <a:r>
              <a:rPr lang="en-US" sz="1200" b="1" kern="1200" dirty="0">
                <a:solidFill>
                  <a:schemeClr val="tx1"/>
                </a:solidFill>
                <a:effectLst/>
                <a:latin typeface="Arial" pitchFamily="34" charset="0"/>
                <a:ea typeface="+mn-ea"/>
                <a:cs typeface="Arial" pitchFamily="34" charset="0"/>
              </a:rPr>
              <a:t> Africa: a Longitudinal perspective on factors of fertility decline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ECB932F8-87C5-401B-9B33-D77AB33DFD0D}" type="slidenum">
              <a:rPr lang="en-US" smtClean="0"/>
              <a:t>35</a:t>
            </a:fld>
            <a:endParaRPr lang="en-US"/>
          </a:p>
        </p:txBody>
      </p:sp>
    </p:spTree>
    <p:extLst>
      <p:ext uri="{BB962C8B-B14F-4D97-AF65-F5344CB8AC3E}">
        <p14:creationId xmlns:p14="http://schemas.microsoft.com/office/powerpoint/2010/main" val="1779129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2750" y="400050"/>
            <a:ext cx="6197600" cy="3486150"/>
          </a:xfrm>
        </p:spPr>
      </p:sp>
      <p:sp>
        <p:nvSpPr>
          <p:cNvPr id="3" name="Notes Placeholder 2"/>
          <p:cNvSpPr>
            <a:spLocks noGrp="1"/>
          </p:cNvSpPr>
          <p:nvPr>
            <p:ph type="body" idx="1"/>
          </p:nvPr>
        </p:nvSpPr>
        <p:spPr/>
        <p:txBody>
          <a:bodyPr>
            <a:normAutofit fontScale="85000" lnSpcReduction="20000"/>
          </a:bodyPr>
          <a:lstStyle/>
          <a:p>
            <a:pPr marL="0" marR="0" indent="0" algn="l" defTabSz="914400" rtl="0" eaLnBrk="1" fontAlgn="auto" latinLnBrk="0" hangingPunct="1">
              <a:lnSpc>
                <a:spcPct val="100000"/>
              </a:lnSpc>
              <a:spcBef>
                <a:spcPts val="800"/>
              </a:spcBef>
              <a:spcAft>
                <a:spcPts val="0"/>
              </a:spcAft>
              <a:buClrTx/>
              <a:buSzTx/>
              <a:buFont typeface="Arial" pitchFamily="34" charset="0"/>
              <a:buNone/>
              <a:tabLst/>
              <a:defRPr/>
            </a:pPr>
            <a:r>
              <a:rPr lang="en-US" sz="1200" dirty="0"/>
              <a:t>This graph shows</a:t>
            </a:r>
            <a:r>
              <a:rPr lang="en-US" sz="1200" baseline="0" dirty="0"/>
              <a:t> urban growth on the Y axis and rural growth on the x axis, where each dot is a different country, and the size of the dot represents the relative size of that country’s </a:t>
            </a:r>
            <a:r>
              <a:rPr lang="en-US" sz="1200" baseline="0" dirty="0" err="1"/>
              <a:t>popluation</a:t>
            </a:r>
            <a:endParaRPr lang="en-US" sz="1200" dirty="0"/>
          </a:p>
          <a:p>
            <a:pPr marL="114300" marR="0" indent="-114300" algn="l" defTabSz="914400" rtl="0" eaLnBrk="1" fontAlgn="auto" latinLnBrk="0" hangingPunct="1">
              <a:lnSpc>
                <a:spcPct val="100000"/>
              </a:lnSpc>
              <a:spcBef>
                <a:spcPts val="800"/>
              </a:spcBef>
              <a:spcAft>
                <a:spcPts val="0"/>
              </a:spcAft>
              <a:buClrTx/>
              <a:buSzTx/>
              <a:buFont typeface="Arial" pitchFamily="34" charset="0"/>
              <a:buChar char="•"/>
              <a:tabLst/>
              <a:defRPr/>
            </a:pPr>
            <a:r>
              <a:rPr lang="en-US" sz="1200" dirty="0"/>
              <a:t>Note NO urban decline, rural growth – everyone is urbanizing!</a:t>
            </a:r>
          </a:p>
          <a:p>
            <a:pPr marL="114300" marR="0" indent="-114300" algn="l" defTabSz="914400" rtl="0" eaLnBrk="1" fontAlgn="auto" latinLnBrk="0" hangingPunct="1">
              <a:lnSpc>
                <a:spcPct val="100000"/>
              </a:lnSpc>
              <a:spcBef>
                <a:spcPts val="800"/>
              </a:spcBef>
              <a:spcAft>
                <a:spcPts val="0"/>
              </a:spcAft>
              <a:buClrTx/>
              <a:buSzTx/>
              <a:buFont typeface="Arial" pitchFamily="34" charset="0"/>
              <a:buChar char="•"/>
              <a:tabLst/>
              <a:defRPr/>
            </a:pPr>
            <a:r>
              <a:rPr lang="en-US" sz="1200" dirty="0"/>
              <a:t>Some</a:t>
            </a:r>
            <a:r>
              <a:rPr lang="en-US" sz="1200" baseline="0" dirty="0"/>
              <a:t> developed countries, esp. Europe and Japan are experiencing overall population decline due to below replacement fertility</a:t>
            </a:r>
          </a:p>
          <a:p>
            <a:pPr marL="114300" marR="0" indent="-114300" algn="l" defTabSz="914400" rtl="0" eaLnBrk="1" fontAlgn="auto" latinLnBrk="0" hangingPunct="1">
              <a:lnSpc>
                <a:spcPct val="100000"/>
              </a:lnSpc>
              <a:spcBef>
                <a:spcPts val="800"/>
              </a:spcBef>
              <a:spcAft>
                <a:spcPts val="0"/>
              </a:spcAft>
              <a:buClrTx/>
              <a:buSzTx/>
              <a:buFont typeface="Arial" pitchFamily="34" charset="0"/>
              <a:buChar char="•"/>
              <a:tabLst/>
              <a:defRPr/>
            </a:pPr>
            <a:r>
              <a:rPr lang="en-US" sz="1200" baseline="0" dirty="0"/>
              <a:t>Asia we see generally movement towards urban areas, and growth in those populations </a:t>
            </a:r>
          </a:p>
          <a:p>
            <a:pPr marL="114300" marR="0" indent="-114300" algn="l" defTabSz="914400" rtl="0" eaLnBrk="1" fontAlgn="auto" latinLnBrk="0" hangingPunct="1">
              <a:lnSpc>
                <a:spcPct val="100000"/>
              </a:lnSpc>
              <a:spcBef>
                <a:spcPts val="800"/>
              </a:spcBef>
              <a:spcAft>
                <a:spcPts val="0"/>
              </a:spcAft>
              <a:buClrTx/>
              <a:buSzTx/>
              <a:buFont typeface="Arial" pitchFamily="34" charset="0"/>
              <a:buChar char="•"/>
              <a:tabLst/>
              <a:defRPr/>
            </a:pPr>
            <a:r>
              <a:rPr lang="en-US" sz="1200" baseline="0" dirty="0"/>
              <a:t>Africa growth in both urban, rural</a:t>
            </a:r>
          </a:p>
          <a:p>
            <a:pPr marL="114300" marR="0" indent="-114300" algn="l" defTabSz="914400" rtl="0" eaLnBrk="1" fontAlgn="auto" latinLnBrk="0" hangingPunct="1">
              <a:lnSpc>
                <a:spcPct val="100000"/>
              </a:lnSpc>
              <a:spcBef>
                <a:spcPts val="800"/>
              </a:spcBef>
              <a:spcAft>
                <a:spcPts val="0"/>
              </a:spcAft>
              <a:buClrTx/>
              <a:buSzTx/>
              <a:buFont typeface="Arial" pitchFamily="34" charset="0"/>
              <a:buChar char="•"/>
              <a:tabLst/>
              <a:defRPr/>
            </a:pPr>
            <a:endParaRPr lang="en-US" sz="1200" baseline="0" dirty="0"/>
          </a:p>
          <a:p>
            <a:pPr marL="114300" marR="0" indent="-114300" algn="l" defTabSz="914400" rtl="0" eaLnBrk="1" fontAlgn="auto" latinLnBrk="0" hangingPunct="1">
              <a:lnSpc>
                <a:spcPct val="100000"/>
              </a:lnSpc>
              <a:spcBef>
                <a:spcPts val="800"/>
              </a:spcBef>
              <a:spcAft>
                <a:spcPts val="0"/>
              </a:spcAft>
              <a:buClrTx/>
              <a:buSzTx/>
              <a:buFont typeface="Arial" pitchFamily="34" charset="0"/>
              <a:buChar char="•"/>
              <a:tabLst/>
              <a:defRPr/>
            </a:pPr>
            <a:endParaRPr lang="en-US" sz="1200" dirty="0"/>
          </a:p>
          <a:p>
            <a:pPr marL="114300" marR="0" indent="-114300" algn="l" defTabSz="914400" rtl="0" eaLnBrk="1" fontAlgn="auto" latinLnBrk="0" hangingPunct="1">
              <a:lnSpc>
                <a:spcPct val="100000"/>
              </a:lnSpc>
              <a:spcBef>
                <a:spcPts val="800"/>
              </a:spcBef>
              <a:spcAft>
                <a:spcPts val="0"/>
              </a:spcAft>
              <a:buClrTx/>
              <a:buSzTx/>
              <a:buFont typeface="Arial" pitchFamily="34" charset="0"/>
              <a:buChar char="•"/>
              <a:tabLst/>
              <a:defRPr/>
            </a:pPr>
            <a:r>
              <a:rPr lang="en-US" sz="1200" dirty="0"/>
              <a:t>Red = Africa</a:t>
            </a:r>
          </a:p>
          <a:p>
            <a:pPr marL="114300" marR="0" indent="-114300" algn="l" defTabSz="914400" rtl="0" eaLnBrk="1" fontAlgn="auto" latinLnBrk="0" hangingPunct="1">
              <a:lnSpc>
                <a:spcPct val="100000"/>
              </a:lnSpc>
              <a:spcBef>
                <a:spcPts val="800"/>
              </a:spcBef>
              <a:spcAft>
                <a:spcPts val="0"/>
              </a:spcAft>
              <a:buClrTx/>
              <a:buSzTx/>
              <a:buFont typeface="Arial" pitchFamily="34" charset="0"/>
              <a:buChar char="•"/>
              <a:tabLst/>
              <a:defRPr/>
            </a:pPr>
            <a:r>
              <a:rPr lang="en-US" sz="1200" dirty="0"/>
              <a:t>Green = Asia</a:t>
            </a:r>
          </a:p>
          <a:p>
            <a:pPr marL="114300" marR="0" indent="-114300" algn="l" defTabSz="914400" rtl="0" eaLnBrk="1" fontAlgn="auto" latinLnBrk="0" hangingPunct="1">
              <a:lnSpc>
                <a:spcPct val="100000"/>
              </a:lnSpc>
              <a:spcBef>
                <a:spcPts val="800"/>
              </a:spcBef>
              <a:spcAft>
                <a:spcPts val="0"/>
              </a:spcAft>
              <a:buClrTx/>
              <a:buSzTx/>
              <a:buFont typeface="Arial" pitchFamily="34" charset="0"/>
              <a:buChar char="•"/>
              <a:tabLst/>
              <a:defRPr/>
            </a:pPr>
            <a:r>
              <a:rPr lang="en-US" sz="1200" dirty="0"/>
              <a:t>Yellow</a:t>
            </a:r>
            <a:r>
              <a:rPr lang="en-US" sz="1200" baseline="0" dirty="0"/>
              <a:t> = LAC</a:t>
            </a:r>
          </a:p>
          <a:p>
            <a:pPr marL="114300" marR="0" indent="-114300" algn="l" defTabSz="914400" rtl="0" eaLnBrk="1" fontAlgn="auto" latinLnBrk="0" hangingPunct="1">
              <a:lnSpc>
                <a:spcPct val="100000"/>
              </a:lnSpc>
              <a:spcBef>
                <a:spcPts val="800"/>
              </a:spcBef>
              <a:spcAft>
                <a:spcPts val="0"/>
              </a:spcAft>
              <a:buClrTx/>
              <a:buSzTx/>
              <a:buFont typeface="Arial" pitchFamily="34" charset="0"/>
              <a:buChar char="•"/>
              <a:tabLst/>
              <a:defRPr/>
            </a:pPr>
            <a:r>
              <a:rPr lang="en-US" sz="1200" baseline="0" dirty="0"/>
              <a:t>Purple = North America, Europe</a:t>
            </a:r>
          </a:p>
          <a:p>
            <a:pPr marL="114300" marR="0" indent="-114300" algn="l" defTabSz="914400" rtl="0" eaLnBrk="1" fontAlgn="auto" latinLnBrk="0" hangingPunct="1">
              <a:lnSpc>
                <a:spcPct val="100000"/>
              </a:lnSpc>
              <a:spcBef>
                <a:spcPts val="800"/>
              </a:spcBef>
              <a:spcAft>
                <a:spcPts val="0"/>
              </a:spcAft>
              <a:buClrTx/>
              <a:buSzTx/>
              <a:buFont typeface="Arial" pitchFamily="34" charset="0"/>
              <a:buChar char="•"/>
              <a:tabLst/>
              <a:defRPr/>
            </a:pPr>
            <a:endParaRPr lang="en-US" sz="1200" baseline="0" dirty="0"/>
          </a:p>
          <a:p>
            <a:pPr marL="0" marR="0" indent="0" algn="l" defTabSz="914400" rtl="0" eaLnBrk="1" fontAlgn="auto" latinLnBrk="0" hangingPunct="1">
              <a:lnSpc>
                <a:spcPct val="100000"/>
              </a:lnSpc>
              <a:spcBef>
                <a:spcPts val="800"/>
              </a:spcBef>
              <a:spcAft>
                <a:spcPts val="0"/>
              </a:spcAft>
              <a:buClrTx/>
              <a:buSzTx/>
              <a:buFont typeface="Arial" pitchFamily="34" charset="0"/>
              <a:buNone/>
              <a:tabLst/>
              <a:defRPr/>
            </a:pPr>
            <a:endParaRPr lang="en-US" sz="1200" dirty="0"/>
          </a:p>
          <a:p>
            <a:pPr marL="114300" marR="0" indent="-114300" algn="l" defTabSz="914400" rtl="0" eaLnBrk="1" fontAlgn="auto" latinLnBrk="0" hangingPunct="1">
              <a:lnSpc>
                <a:spcPct val="100000"/>
              </a:lnSpc>
              <a:spcBef>
                <a:spcPts val="800"/>
              </a:spcBef>
              <a:spcAft>
                <a:spcPts val="0"/>
              </a:spcAft>
              <a:buClrTx/>
              <a:buSzTx/>
              <a:buFont typeface="Arial" pitchFamily="34" charset="0"/>
              <a:buChar char="•"/>
              <a:tabLst/>
              <a:defRPr/>
            </a:pPr>
            <a:endParaRPr lang="en-US" sz="1200" dirty="0"/>
          </a:p>
          <a:p>
            <a:pPr marL="114300" marR="0" indent="-114300" algn="l" defTabSz="914400" rtl="0" eaLnBrk="1" fontAlgn="auto" latinLnBrk="0" hangingPunct="1">
              <a:lnSpc>
                <a:spcPct val="100000"/>
              </a:lnSpc>
              <a:spcBef>
                <a:spcPts val="800"/>
              </a:spcBef>
              <a:spcAft>
                <a:spcPts val="0"/>
              </a:spcAft>
              <a:buClrTx/>
              <a:buSzTx/>
              <a:buFont typeface="Arial" pitchFamily="34" charset="0"/>
              <a:buChar char="•"/>
              <a:tabLst/>
              <a:defRPr/>
            </a:pPr>
            <a:endParaRPr lang="en-US" sz="1200" dirty="0"/>
          </a:p>
          <a:p>
            <a:pPr marL="114300" marR="0" indent="-114300" algn="l" defTabSz="914400" rtl="0" eaLnBrk="1" fontAlgn="auto" latinLnBrk="0" hangingPunct="1">
              <a:lnSpc>
                <a:spcPct val="100000"/>
              </a:lnSpc>
              <a:spcBef>
                <a:spcPts val="800"/>
              </a:spcBef>
              <a:spcAft>
                <a:spcPts val="0"/>
              </a:spcAft>
              <a:buClrTx/>
              <a:buSzTx/>
              <a:buFont typeface="Arial" pitchFamily="34" charset="0"/>
              <a:buChar char="•"/>
              <a:tabLst/>
              <a:defRPr/>
            </a:pPr>
            <a:r>
              <a:rPr lang="en-US" sz="1200" dirty="0"/>
              <a:t>Source: UN World Urbanization Prospects, 2014 Revision </a:t>
            </a:r>
          </a:p>
          <a:p>
            <a:endParaRPr lang="en-US" dirty="0"/>
          </a:p>
          <a:p>
            <a:endParaRPr lang="en-US" dirty="0"/>
          </a:p>
        </p:txBody>
      </p:sp>
      <p:sp>
        <p:nvSpPr>
          <p:cNvPr id="4" name="Header Placeholder 3"/>
          <p:cNvSpPr>
            <a:spLocks noGrp="1"/>
          </p:cNvSpPr>
          <p:nvPr>
            <p:ph type="hdr" sz="quarter" idx="10"/>
          </p:nvPr>
        </p:nvSpPr>
        <p:spPr/>
        <p:txBody>
          <a:bodyPr/>
          <a:lstStyle/>
          <a:p>
            <a:pPr>
              <a:lnSpc>
                <a:spcPct val="95000"/>
              </a:lnSpc>
            </a:pPr>
            <a:r>
              <a:rPr lang="en-US">
                <a:latin typeface="Arial" pitchFamily="34" charset="0"/>
                <a:cs typeface="Arial" pitchFamily="34" charset="0"/>
              </a:rPr>
              <a:t>[ADD PRESENTATION TITLE: INSERT TAB &gt; HEADER &amp; FOOTER &gt; NOTES AND HANDOUTS]</a:t>
            </a:r>
            <a:endParaRPr lang="en-US" dirty="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9535A4AE-AB74-4BDA-B84A-019528CC2B4D}" type="datetimeFigureOut">
              <a:rPr lang="en-US" smtClean="0">
                <a:latin typeface="Arial" pitchFamily="34" charset="0"/>
                <a:cs typeface="Arial" pitchFamily="34" charset="0"/>
              </a:rPr>
              <a:pPr algn="l"/>
              <a:t>11/16/21</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37</a:t>
            </a:fld>
            <a:endParaRPr lang="en-US" dirty="0">
              <a:latin typeface="Arial" pitchFamily="34" charset="0"/>
              <a:cs typeface="Arial" pitchFamily="34" charset="0"/>
            </a:endParaRPr>
          </a:p>
        </p:txBody>
      </p:sp>
    </p:spTree>
    <p:extLst>
      <p:ext uri="{BB962C8B-B14F-4D97-AF65-F5344CB8AC3E}">
        <p14:creationId xmlns:p14="http://schemas.microsoft.com/office/powerpoint/2010/main" val="19924184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 marR="0" indent="-114300" algn="l" defTabSz="914400" rtl="0" eaLnBrk="1" fontAlgn="auto" latinLnBrk="0" hangingPunct="1">
              <a:lnSpc>
                <a:spcPct val="100000"/>
              </a:lnSpc>
              <a:spcBef>
                <a:spcPts val="800"/>
              </a:spcBef>
              <a:spcAft>
                <a:spcPts val="0"/>
              </a:spcAft>
              <a:buClrTx/>
              <a:buSzTx/>
              <a:buFont typeface="Arial" pitchFamily="34" charset="0"/>
              <a:buChar char="•"/>
              <a:tabLst/>
              <a:defRPr/>
            </a:pPr>
            <a:r>
              <a:rPr lang="en-US" sz="1200" kern="1200" dirty="0">
                <a:solidFill>
                  <a:schemeClr val="tx1"/>
                </a:solidFill>
                <a:effectLst/>
                <a:latin typeface="Arial" pitchFamily="34" charset="0"/>
                <a:ea typeface="+mn-ea"/>
                <a:cs typeface="Arial" pitchFamily="34" charset="0"/>
              </a:rPr>
              <a:t>The increase from 300 million urban inhabitants in developing countries in 1950 to 2.6 billion in 2010 (United Nations 2012) has outpaced the absorption capacity of labor markets and the develop- </a:t>
            </a:r>
            <a:r>
              <a:rPr lang="en-US" sz="1200" kern="1200" dirty="0" err="1">
                <a:solidFill>
                  <a:schemeClr val="tx1"/>
                </a:solidFill>
                <a:effectLst/>
                <a:latin typeface="Arial" pitchFamily="34" charset="0"/>
                <a:ea typeface="+mn-ea"/>
                <a:cs typeface="Arial" pitchFamily="34" charset="0"/>
              </a:rPr>
              <a:t>ment</a:t>
            </a:r>
            <a:r>
              <a:rPr lang="en-US" sz="1200" kern="1200" dirty="0">
                <a:solidFill>
                  <a:schemeClr val="tx1"/>
                </a:solidFill>
                <a:effectLst/>
                <a:latin typeface="Arial" pitchFamily="34" charset="0"/>
                <a:ea typeface="+mn-ea"/>
                <a:cs typeface="Arial" pitchFamily="34" charset="0"/>
              </a:rPr>
              <a:t> of infrastructure and social services, undermining public health and exacerbating the risks of environmental hazards (Lerch). </a:t>
            </a:r>
          </a:p>
          <a:p>
            <a:pPr marL="114300" marR="0" indent="-114300" algn="l" defTabSz="914400" rtl="0" eaLnBrk="1" fontAlgn="auto" latinLnBrk="0" hangingPunct="1">
              <a:lnSpc>
                <a:spcPct val="100000"/>
              </a:lnSpc>
              <a:spcBef>
                <a:spcPts val="800"/>
              </a:spcBef>
              <a:spcAft>
                <a:spcPts val="0"/>
              </a:spcAft>
              <a:buClrTx/>
              <a:buSzTx/>
              <a:buFont typeface="Arial" pitchFamily="34" charset="0"/>
              <a:buChar char="•"/>
              <a:tabLst/>
              <a:defRPr/>
            </a:pPr>
            <a:endParaRPr lang="en-US" sz="1200" kern="1200" dirty="0">
              <a:solidFill>
                <a:schemeClr val="tx1"/>
              </a:solidFill>
              <a:effectLst/>
              <a:latin typeface="Arial" pitchFamily="34" charset="0"/>
              <a:ea typeface="+mn-ea"/>
              <a:cs typeface="Arial" pitchFamily="34" charset="0"/>
            </a:endParaRPr>
          </a:p>
          <a:p>
            <a:pPr marL="114300" marR="0" indent="-114300" algn="l" defTabSz="914400" rtl="0" eaLnBrk="1" fontAlgn="auto" latinLnBrk="0" hangingPunct="1">
              <a:lnSpc>
                <a:spcPct val="100000"/>
              </a:lnSpc>
              <a:spcBef>
                <a:spcPts val="800"/>
              </a:spcBef>
              <a:spcAft>
                <a:spcPts val="0"/>
              </a:spcAft>
              <a:buClrTx/>
              <a:buSzTx/>
              <a:buFont typeface="Arial" pitchFamily="34" charset="0"/>
              <a:buChar char="•"/>
              <a:tabLst/>
              <a:defRPr/>
            </a:pPr>
            <a:r>
              <a:rPr lang="en-US" sz="1200" kern="1200" dirty="0">
                <a:solidFill>
                  <a:schemeClr val="tx1"/>
                </a:solidFill>
                <a:effectLst/>
                <a:latin typeface="Arial" pitchFamily="34" charset="0"/>
                <a:ea typeface="+mn-ea"/>
                <a:cs typeface="Arial" pitchFamily="34" charset="0"/>
              </a:rPr>
              <a:t>BUILT</a:t>
            </a:r>
            <a:r>
              <a:rPr lang="en-US" sz="1200" kern="1200" baseline="0" dirty="0">
                <a:solidFill>
                  <a:schemeClr val="tx1"/>
                </a:solidFill>
                <a:effectLst/>
                <a:latin typeface="Arial" pitchFamily="34" charset="0"/>
                <a:ea typeface="+mn-ea"/>
                <a:cs typeface="Arial" pitchFamily="34" charset="0"/>
              </a:rPr>
              <a:t> ENVIRONMENT: </a:t>
            </a:r>
            <a:r>
              <a:rPr lang="en-US" sz="1200" kern="1200" dirty="0">
                <a:solidFill>
                  <a:schemeClr val="tx1"/>
                </a:solidFill>
                <a:effectLst/>
                <a:latin typeface="Arial" pitchFamily="34" charset="0"/>
                <a:ea typeface="+mn-ea"/>
                <a:cs typeface="Arial" pitchFamily="34" charset="0"/>
              </a:rPr>
              <a:t>the physical transformation of the physical and natural environment that humans undertake in order to create a place where they can live. It includes the </a:t>
            </a:r>
            <a:r>
              <a:rPr lang="en-US" sz="1200" kern="1200" dirty="0" err="1">
                <a:solidFill>
                  <a:schemeClr val="tx1"/>
                </a:solidFill>
                <a:effectLst/>
                <a:latin typeface="Arial" pitchFamily="34" charset="0"/>
                <a:ea typeface="+mn-ea"/>
                <a:cs typeface="Arial" pitchFamily="34" charset="0"/>
              </a:rPr>
              <a:t>infrastruc</a:t>
            </a:r>
            <a:r>
              <a:rPr lang="en-US" sz="1200" kern="1200" dirty="0">
                <a:solidFill>
                  <a:schemeClr val="tx1"/>
                </a:solidFill>
                <a:effectLst/>
                <a:latin typeface="Arial" pitchFamily="34" charset="0"/>
                <a:ea typeface="+mn-ea"/>
                <a:cs typeface="Arial" pitchFamily="34" charset="0"/>
              </a:rPr>
              <a:t>- </a:t>
            </a:r>
            <a:r>
              <a:rPr lang="en-US" sz="1200" kern="1200" dirty="0" err="1">
                <a:solidFill>
                  <a:schemeClr val="tx1"/>
                </a:solidFill>
                <a:effectLst/>
                <a:latin typeface="Arial" pitchFamily="34" charset="0"/>
                <a:ea typeface="+mn-ea"/>
                <a:cs typeface="Arial" pitchFamily="34" charset="0"/>
              </a:rPr>
              <a:t>ture</a:t>
            </a:r>
            <a:r>
              <a:rPr lang="en-US" sz="1200" kern="1200" dirty="0">
                <a:solidFill>
                  <a:schemeClr val="tx1"/>
                </a:solidFill>
                <a:effectLst/>
                <a:latin typeface="Arial" pitchFamily="34" charset="0"/>
                <a:ea typeface="+mn-ea"/>
                <a:cs typeface="Arial" pitchFamily="34" charset="0"/>
              </a:rPr>
              <a:t> for piped water and sewerage, electricity and other types of energy, roads, buildings, parks, and everything else that physically represents what we think of as a city. These neighborhoods represent the context in which much of life will be played out for its residents, and this is an interactive process in which the people help to shape the social and physical fabric of a neighborhood and, at the same time, the </a:t>
            </a:r>
            <a:r>
              <a:rPr lang="en-US" sz="1200" kern="1200" dirty="0" err="1">
                <a:solidFill>
                  <a:schemeClr val="tx1"/>
                </a:solidFill>
                <a:effectLst/>
                <a:latin typeface="Arial" pitchFamily="34" charset="0"/>
                <a:ea typeface="+mn-ea"/>
                <a:cs typeface="Arial" pitchFamily="34" charset="0"/>
              </a:rPr>
              <a:t>na</a:t>
            </a:r>
            <a:r>
              <a:rPr lang="en-US" sz="1200" kern="1200" dirty="0">
                <a:solidFill>
                  <a:schemeClr val="tx1"/>
                </a:solidFill>
                <a:effectLst/>
                <a:latin typeface="Arial" pitchFamily="34" charset="0"/>
                <a:ea typeface="+mn-ea"/>
                <a:cs typeface="Arial" pitchFamily="34" charset="0"/>
              </a:rPr>
              <a:t>- </a:t>
            </a:r>
            <a:r>
              <a:rPr lang="en-US" sz="1200" kern="1200" dirty="0" err="1">
                <a:solidFill>
                  <a:schemeClr val="tx1"/>
                </a:solidFill>
                <a:effectLst/>
                <a:latin typeface="Arial" pitchFamily="34" charset="0"/>
                <a:ea typeface="+mn-ea"/>
                <a:cs typeface="Arial" pitchFamily="34" charset="0"/>
              </a:rPr>
              <a:t>ture</a:t>
            </a:r>
            <a:r>
              <a:rPr lang="en-US" sz="1200" kern="1200" dirty="0">
                <a:solidFill>
                  <a:schemeClr val="tx1"/>
                </a:solidFill>
                <a:effectLst/>
                <a:latin typeface="Arial" pitchFamily="34" charset="0"/>
                <a:ea typeface="+mn-ea"/>
                <a:cs typeface="Arial" pitchFamily="34" charset="0"/>
              </a:rPr>
              <a:t> of the neighborhood promotes or constrains the options that people have in life. </a:t>
            </a:r>
            <a:endParaRPr lang="en-US" dirty="0"/>
          </a:p>
          <a:p>
            <a:endParaRPr lang="en-US" dirty="0"/>
          </a:p>
          <a:p>
            <a:r>
              <a:rPr lang="en-US" sz="1200" kern="1200" dirty="0">
                <a:solidFill>
                  <a:schemeClr val="tx1"/>
                </a:solidFill>
                <a:effectLst/>
                <a:latin typeface="Arial" pitchFamily="34" charset="0"/>
                <a:ea typeface="+mn-ea"/>
                <a:cs typeface="Arial" pitchFamily="34" charset="0"/>
              </a:rPr>
              <a:t>. Asia in particular is urbanizing quickly, and is expected to be almost two-thirds urban by 2050 (United Nations Department of Economic and Social Affairs, Population Division 2014). Rather than in megacities, much of this growth is expected to take place in small and medium size cities. These cities and towns tend have higher rates of poverty than large cities, often face shortages of health workers, and lack the physical and health infrastructure to accommodate large population growth (Montgomery 2009; Montgomery and </a:t>
            </a:r>
            <a:r>
              <a:rPr lang="en-US" sz="1200" kern="1200" dirty="0" err="1">
                <a:solidFill>
                  <a:schemeClr val="tx1"/>
                </a:solidFill>
                <a:effectLst/>
                <a:latin typeface="Arial" pitchFamily="34" charset="0"/>
                <a:ea typeface="+mn-ea"/>
                <a:cs typeface="Arial" pitchFamily="34" charset="0"/>
              </a:rPr>
              <a:t>Ezeh</a:t>
            </a:r>
            <a:r>
              <a:rPr lang="en-US" sz="1200" kern="1200" dirty="0">
                <a:solidFill>
                  <a:schemeClr val="tx1"/>
                </a:solidFill>
                <a:effectLst/>
                <a:latin typeface="Arial" pitchFamily="34" charset="0"/>
                <a:ea typeface="+mn-ea"/>
                <a:cs typeface="Arial" pitchFamily="34" charset="0"/>
              </a:rPr>
              <a:t> 2005a). </a:t>
            </a:r>
          </a:p>
          <a:p>
            <a:endParaRPr lang="en-US" sz="1200" kern="1200" dirty="0">
              <a:solidFill>
                <a:schemeClr val="tx1"/>
              </a:solidFill>
              <a:effectLst/>
              <a:latin typeface="Arial" pitchFamily="34" charset="0"/>
              <a:ea typeface="+mn-ea"/>
              <a:cs typeface="Arial" pitchFamily="34" charset="0"/>
            </a:endParaRPr>
          </a:p>
          <a:p>
            <a:r>
              <a:rPr lang="en-US" sz="1200" kern="1200" dirty="0">
                <a:solidFill>
                  <a:schemeClr val="tx1"/>
                </a:solidFill>
                <a:effectLst/>
                <a:latin typeface="Arial" pitchFamily="34" charset="0"/>
                <a:ea typeface="+mn-ea"/>
                <a:cs typeface="Arial" pitchFamily="34" charset="0"/>
              </a:rPr>
              <a:t>PLANNING AND POLICY CHALLENGE!</a:t>
            </a:r>
          </a:p>
          <a:p>
            <a:endParaRPr lang="en-US" sz="1200" kern="1200" dirty="0">
              <a:solidFill>
                <a:schemeClr val="tx1"/>
              </a:solidFill>
              <a:effectLst/>
              <a:latin typeface="Arial" pitchFamily="34" charset="0"/>
              <a:ea typeface="+mn-ea"/>
              <a:cs typeface="Arial" pitchFamily="34" charset="0"/>
            </a:endParaRPr>
          </a:p>
          <a:p>
            <a:pPr marL="114300" marR="0" indent="-114300" algn="l" defTabSz="914400" rtl="0" eaLnBrk="1" fontAlgn="auto" latinLnBrk="0" hangingPunct="1">
              <a:lnSpc>
                <a:spcPct val="100000"/>
              </a:lnSpc>
              <a:spcBef>
                <a:spcPts val="800"/>
              </a:spcBef>
              <a:spcAft>
                <a:spcPts val="0"/>
              </a:spcAft>
              <a:buClrTx/>
              <a:buSzTx/>
              <a:buFont typeface="Arial" pitchFamily="34" charset="0"/>
              <a:buChar char="•"/>
              <a:tabLst/>
              <a:defRPr/>
            </a:pPr>
            <a:r>
              <a:rPr lang="en-US" sz="1200" kern="1200" dirty="0">
                <a:solidFill>
                  <a:schemeClr val="tx1"/>
                </a:solidFill>
                <a:effectLst/>
                <a:latin typeface="Arial" pitchFamily="34" charset="0"/>
                <a:ea typeface="+mn-ea"/>
                <a:cs typeface="Arial" pitchFamily="34" charset="0"/>
              </a:rPr>
              <a:t>Crowding, for example, tends to promote the transmission of </a:t>
            </a:r>
            <a:r>
              <a:rPr lang="en-US" sz="1200" kern="1200" dirty="0" err="1">
                <a:solidFill>
                  <a:schemeClr val="tx1"/>
                </a:solidFill>
                <a:effectLst/>
                <a:latin typeface="Arial" pitchFamily="34" charset="0"/>
                <a:ea typeface="+mn-ea"/>
                <a:cs typeface="Arial" pitchFamily="34" charset="0"/>
              </a:rPr>
              <a:t>infec</a:t>
            </a:r>
            <a:r>
              <a:rPr lang="en-US" sz="1200" kern="1200" dirty="0">
                <a:solidFill>
                  <a:schemeClr val="tx1"/>
                </a:solidFill>
                <a:effectLst/>
                <a:latin typeface="Arial" pitchFamily="34" charset="0"/>
                <a:ea typeface="+mn-ea"/>
                <a:cs typeface="Arial" pitchFamily="34" charset="0"/>
              </a:rPr>
              <a:t>- </a:t>
            </a:r>
            <a:r>
              <a:rPr lang="en-US" sz="1200" kern="1200" dirty="0" err="1">
                <a:solidFill>
                  <a:schemeClr val="tx1"/>
                </a:solidFill>
                <a:effectLst/>
                <a:latin typeface="Arial" pitchFamily="34" charset="0"/>
                <a:ea typeface="+mn-ea"/>
                <a:cs typeface="Arial" pitchFamily="34" charset="0"/>
              </a:rPr>
              <a:t>tious</a:t>
            </a:r>
            <a:r>
              <a:rPr lang="en-US" sz="1200" kern="1200" dirty="0">
                <a:solidFill>
                  <a:schemeClr val="tx1"/>
                </a:solidFill>
                <a:effectLst/>
                <a:latin typeface="Arial" pitchFamily="34" charset="0"/>
                <a:ea typeface="+mn-ea"/>
                <a:cs typeface="Arial" pitchFamily="34" charset="0"/>
              </a:rPr>
              <a:t> diseases like pneumonia, diarrhea, and tuberculosis (Unger and Riley 2007), and neighbors’ open defecation is negatively associated with child height (Spears 2013).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ECB932F8-87C5-401B-9B33-D77AB33DFD0D}" type="slidenum">
              <a:rPr lang="en-US" smtClean="0"/>
              <a:t>38</a:t>
            </a:fld>
            <a:endParaRPr lang="en-US"/>
          </a:p>
        </p:txBody>
      </p:sp>
    </p:spTree>
    <p:extLst>
      <p:ext uri="{BB962C8B-B14F-4D97-AF65-F5344CB8AC3E}">
        <p14:creationId xmlns:p14="http://schemas.microsoft.com/office/powerpoint/2010/main" val="204721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2750" y="400050"/>
            <a:ext cx="6197600" cy="3486150"/>
          </a:xfrm>
        </p:spPr>
      </p:sp>
      <p:sp>
        <p:nvSpPr>
          <p:cNvPr id="3" name="Notes Placeholder 2"/>
          <p:cNvSpPr>
            <a:spLocks noGrp="1"/>
          </p:cNvSpPr>
          <p:nvPr>
            <p:ph type="body" idx="1"/>
          </p:nvPr>
        </p:nvSpPr>
        <p:spPr/>
        <p:txBody>
          <a:bodyPr/>
          <a:lstStyle/>
          <a:p>
            <a:r>
              <a:rPr lang="en-US" dirty="0"/>
              <a:t>Globally, we see differences in urban vs rural mortality causes</a:t>
            </a:r>
          </a:p>
          <a:p>
            <a:endParaRPr lang="en-US" dirty="0"/>
          </a:p>
          <a:p>
            <a:r>
              <a:rPr lang="en-US" dirty="0"/>
              <a:t>Source: Montgomery &amp; </a:t>
            </a:r>
            <a:r>
              <a:rPr lang="en-US" dirty="0" err="1"/>
              <a:t>Ezeh</a:t>
            </a:r>
            <a:r>
              <a:rPr lang="en-US" dirty="0"/>
              <a:t> 2005 in Handbook of</a:t>
            </a:r>
            <a:r>
              <a:rPr lang="en-US" baseline="0" dirty="0"/>
              <a:t> Urban Health</a:t>
            </a:r>
            <a:endParaRPr lang="en-US" dirty="0"/>
          </a:p>
        </p:txBody>
      </p:sp>
      <p:sp>
        <p:nvSpPr>
          <p:cNvPr id="4" name="Header Placeholder 3"/>
          <p:cNvSpPr>
            <a:spLocks noGrp="1"/>
          </p:cNvSpPr>
          <p:nvPr>
            <p:ph type="hdr" sz="quarter" idx="10"/>
          </p:nvPr>
        </p:nvSpPr>
        <p:spPr/>
        <p:txBody>
          <a:bodyPr/>
          <a:lstStyle/>
          <a:p>
            <a:pPr>
              <a:lnSpc>
                <a:spcPct val="95000"/>
              </a:lnSpc>
            </a:pPr>
            <a:r>
              <a:rPr lang="en-US">
                <a:latin typeface="Arial" pitchFamily="34" charset="0"/>
                <a:cs typeface="Arial" pitchFamily="34" charset="0"/>
              </a:rPr>
              <a:t>[ADD PRESENTATION TITLE: INSERT TAB &gt; HEADER &amp; FOOTER &gt; NOTES AND HANDOUTS]</a:t>
            </a:r>
            <a:endParaRPr lang="en-US" dirty="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9535A4AE-AB74-4BDA-B84A-019528CC2B4D}" type="datetimeFigureOut">
              <a:rPr lang="en-US" smtClean="0">
                <a:latin typeface="Arial" pitchFamily="34" charset="0"/>
                <a:cs typeface="Arial" pitchFamily="34" charset="0"/>
              </a:rPr>
              <a:pPr algn="l"/>
              <a:t>11/16/21</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39</a:t>
            </a:fld>
            <a:endParaRPr lang="en-US" dirty="0">
              <a:latin typeface="Arial" pitchFamily="34" charset="0"/>
              <a:cs typeface="Arial" pitchFamily="34" charset="0"/>
            </a:endParaRPr>
          </a:p>
        </p:txBody>
      </p:sp>
    </p:spTree>
    <p:extLst>
      <p:ext uri="{BB962C8B-B14F-4D97-AF65-F5344CB8AC3E}">
        <p14:creationId xmlns:p14="http://schemas.microsoft.com/office/powerpoint/2010/main" val="17653550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B932F8-87C5-401B-9B33-D77AB33DFD0D}" type="slidenum">
              <a:rPr lang="en-US" smtClean="0"/>
              <a:t>2</a:t>
            </a:fld>
            <a:endParaRPr lang="en-US"/>
          </a:p>
        </p:txBody>
      </p:sp>
    </p:spTree>
    <p:extLst>
      <p:ext uri="{BB962C8B-B14F-4D97-AF65-F5344CB8AC3E}">
        <p14:creationId xmlns:p14="http://schemas.microsoft.com/office/powerpoint/2010/main" val="39046066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r>
              <a:rPr lang="en-US" sz="2400" dirty="0">
                <a:latin typeface="Tw Cen MT" panose="020B0602020104020603" pitchFamily="34" charset="77"/>
                <a:cs typeface="Garamond"/>
              </a:rPr>
              <a:t>Greater SES-related inequality in child mortality and malnutrition status in urban areas</a:t>
            </a:r>
          </a:p>
          <a:p>
            <a:pPr lvl="2"/>
            <a:r>
              <a:rPr lang="en-US" sz="2400" dirty="0">
                <a:latin typeface="Tw Cen MT" panose="020B0602020104020603" pitchFamily="34" charset="77"/>
                <a:cs typeface="Garamond"/>
              </a:rPr>
              <a:t>The urban poor often disadvantaged compared to rural children (vaccination, nutritional status)</a:t>
            </a:r>
            <a:endParaRPr lang="en-US" sz="2400" dirty="0">
              <a:solidFill>
                <a:schemeClr val="accent5"/>
              </a:solidFill>
              <a:latin typeface="Tw Cen MT" panose="020B0602020104020603" pitchFamily="34" charset="77"/>
              <a:cs typeface="Garamond"/>
            </a:endParaRPr>
          </a:p>
          <a:p>
            <a:endParaRPr lang="en-US" dirty="0"/>
          </a:p>
        </p:txBody>
      </p:sp>
      <p:sp>
        <p:nvSpPr>
          <p:cNvPr id="4" name="Slide Number Placeholder 3"/>
          <p:cNvSpPr>
            <a:spLocks noGrp="1"/>
          </p:cNvSpPr>
          <p:nvPr>
            <p:ph type="sldNum" sz="quarter" idx="5"/>
          </p:nvPr>
        </p:nvSpPr>
        <p:spPr/>
        <p:txBody>
          <a:bodyPr/>
          <a:lstStyle/>
          <a:p>
            <a:fld id="{ECB932F8-87C5-401B-9B33-D77AB33DFD0D}" type="slidenum">
              <a:rPr lang="en-US" smtClean="0"/>
              <a:t>41</a:t>
            </a:fld>
            <a:endParaRPr lang="en-US"/>
          </a:p>
        </p:txBody>
      </p:sp>
    </p:spTree>
    <p:extLst>
      <p:ext uri="{BB962C8B-B14F-4D97-AF65-F5344CB8AC3E}">
        <p14:creationId xmlns:p14="http://schemas.microsoft.com/office/powerpoint/2010/main" val="37197263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2750" y="400050"/>
            <a:ext cx="6197600" cy="348615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“urban advantage” is, for some, non-existent. The urban poor do not necessarily have better access to services than the rural poor, despite their proximity to services.  Patterns of health inequality differ with context, and there are examples of countries with relatively small degrees of urban inequity.</a:t>
            </a:r>
          </a:p>
          <a:p>
            <a:endParaRPr lang="en-US" sz="1200" b="0" i="0" kern="1200" dirty="0">
              <a:solidFill>
                <a:schemeClr val="tx1"/>
              </a:solidFill>
              <a:effectLst/>
              <a:latin typeface="+mn-lt"/>
              <a:ea typeface="+mn-ea"/>
              <a:cs typeface="+mn-cs"/>
            </a:endParaRPr>
          </a:p>
          <a:p>
            <a:endParaRPr lang="en-US" dirty="0"/>
          </a:p>
          <a:p>
            <a:r>
              <a:rPr lang="en-US" dirty="0"/>
              <a:t>mining the “Urban Advantage” in Maternal Health Care in Developing Countries, Mathews et al 2010 </a:t>
            </a:r>
            <a:r>
              <a:rPr lang="en-US" dirty="0" err="1"/>
              <a:t>PLoS</a:t>
            </a:r>
            <a:r>
              <a:rPr lang="en-US" dirty="0"/>
              <a:t> One</a:t>
            </a:r>
          </a:p>
        </p:txBody>
      </p:sp>
      <p:sp>
        <p:nvSpPr>
          <p:cNvPr id="4" name="Header Placeholder 3"/>
          <p:cNvSpPr>
            <a:spLocks noGrp="1"/>
          </p:cNvSpPr>
          <p:nvPr>
            <p:ph type="hdr" sz="quarter" idx="10"/>
          </p:nvPr>
        </p:nvSpPr>
        <p:spPr/>
        <p:txBody>
          <a:bodyPr/>
          <a:lstStyle/>
          <a:p>
            <a:pPr>
              <a:lnSpc>
                <a:spcPct val="95000"/>
              </a:lnSpc>
            </a:pPr>
            <a:r>
              <a:rPr lang="en-US">
                <a:latin typeface="Arial" pitchFamily="34" charset="0"/>
                <a:cs typeface="Arial" pitchFamily="34" charset="0"/>
              </a:rPr>
              <a:t>[ADD PRESENTATION TITLE: INSERT TAB &gt; HEADER &amp; FOOTER &gt; NOTES AND HANDOUTS]</a:t>
            </a:r>
            <a:endParaRPr lang="en-US" dirty="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9535A4AE-AB74-4BDA-B84A-019528CC2B4D}" type="datetimeFigureOut">
              <a:rPr lang="en-US" smtClean="0">
                <a:latin typeface="Arial" pitchFamily="34" charset="0"/>
                <a:cs typeface="Arial" pitchFamily="34" charset="0"/>
              </a:rPr>
              <a:pPr algn="l"/>
              <a:t>11/16/21</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43</a:t>
            </a:fld>
            <a:endParaRPr lang="en-US" dirty="0">
              <a:latin typeface="Arial" pitchFamily="34" charset="0"/>
              <a:cs typeface="Arial" pitchFamily="34" charset="0"/>
            </a:endParaRPr>
          </a:p>
        </p:txBody>
      </p:sp>
    </p:spTree>
    <p:extLst>
      <p:ext uri="{BB962C8B-B14F-4D97-AF65-F5344CB8AC3E}">
        <p14:creationId xmlns:p14="http://schemas.microsoft.com/office/powerpoint/2010/main" val="41420926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photo</a:t>
            </a:r>
            <a:r>
              <a:rPr lang="en-US" baseline="0" dirty="0"/>
              <a:t> from USAID Nepal showing a FCHV counseling a mother and baby</a:t>
            </a:r>
            <a:endParaRPr lang="en-US" dirty="0"/>
          </a:p>
        </p:txBody>
      </p:sp>
      <p:sp>
        <p:nvSpPr>
          <p:cNvPr id="4" name="Slide Number Placeholder 3"/>
          <p:cNvSpPr>
            <a:spLocks noGrp="1"/>
          </p:cNvSpPr>
          <p:nvPr>
            <p:ph type="sldNum" sz="quarter" idx="10"/>
          </p:nvPr>
        </p:nvSpPr>
        <p:spPr/>
        <p:txBody>
          <a:bodyPr/>
          <a:lstStyle/>
          <a:p>
            <a:fld id="{ECB932F8-87C5-401B-9B33-D77AB33DFD0D}" type="slidenum">
              <a:rPr lang="en-US" smtClean="0"/>
              <a:t>44</a:t>
            </a:fld>
            <a:endParaRPr lang="en-US"/>
          </a:p>
        </p:txBody>
      </p:sp>
    </p:spTree>
    <p:extLst>
      <p:ext uri="{BB962C8B-B14F-4D97-AF65-F5344CB8AC3E}">
        <p14:creationId xmlns:p14="http://schemas.microsoft.com/office/powerpoint/2010/main" val="39561246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Research</a:t>
            </a:r>
            <a:r>
              <a:rPr lang="en-US" baseline="0" dirty="0"/>
              <a:t> on family structure and child health in many settings—including US—suggests that different family structures are associated with variation in children’s health outcomes</a:t>
            </a:r>
          </a:p>
          <a:p>
            <a:r>
              <a:rPr lang="en-US" baseline="0" dirty="0"/>
              <a:t>What is this relationship like in a setting with high rates of labor migration</a:t>
            </a:r>
          </a:p>
          <a:p>
            <a:r>
              <a:rPr lang="en-US" baseline="0" dirty="0"/>
              <a:t>And in particular, what is the experience of children in skipped gen families?</a:t>
            </a:r>
            <a:endParaRPr lang="en-US" dirty="0"/>
          </a:p>
        </p:txBody>
      </p:sp>
      <p:sp>
        <p:nvSpPr>
          <p:cNvPr id="4" name="Slide Number Placeholder 3"/>
          <p:cNvSpPr>
            <a:spLocks noGrp="1"/>
          </p:cNvSpPr>
          <p:nvPr>
            <p:ph type="sldNum" sz="quarter" idx="10"/>
          </p:nvPr>
        </p:nvSpPr>
        <p:spPr/>
        <p:txBody>
          <a:bodyPr/>
          <a:lstStyle/>
          <a:p>
            <a:fld id="{ECB932F8-87C5-401B-9B33-D77AB33DFD0D}" type="slidenum">
              <a:rPr lang="en-US" smtClean="0"/>
              <a:t>45</a:t>
            </a:fld>
            <a:endParaRPr lang="en-US"/>
          </a:p>
        </p:txBody>
      </p:sp>
    </p:spTree>
    <p:extLst>
      <p:ext uri="{BB962C8B-B14F-4D97-AF65-F5344CB8AC3E}">
        <p14:creationId xmlns:p14="http://schemas.microsoft.com/office/powerpoint/2010/main" val="21352165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2000" dirty="0">
                <a:latin typeface="Garamond" panose="02020404030301010803" pitchFamily="18" charset="0"/>
              </a:rPr>
              <a:t>Restricted to children with two living parents: </a:t>
            </a:r>
            <a:r>
              <a:rPr lang="en-US" altLang="en-US" sz="2000" dirty="0"/>
              <a:t>sample EXCLUDES children whose parents have died. This is so I can strengthen assumption that parents not co-resident are migrants</a:t>
            </a:r>
            <a:endParaRPr lang="en-US" altLang="en-US" sz="2000" dirty="0">
              <a:latin typeface="Garamond" panose="02020404030301010803" pitchFamily="18" charset="0"/>
            </a:endParaRPr>
          </a:p>
          <a:p>
            <a:pPr marL="800100" lvl="1" indent="-342900">
              <a:buFont typeface="Arial" panose="020B0604020202020204" pitchFamily="34" charset="0"/>
              <a:buChar char="•"/>
              <a:defRPr/>
            </a:pPr>
            <a:r>
              <a:rPr lang="en-US" altLang="en-US" sz="2000" dirty="0">
                <a:latin typeface="Garamond" panose="02020404030301010803" pitchFamily="18" charset="0"/>
              </a:rPr>
              <a:t>Excludes children living in institutions or apart from a parent or grandparent (children</a:t>
            </a:r>
            <a:r>
              <a:rPr lang="en-US" altLang="en-US" sz="2000" baseline="0" dirty="0">
                <a:latin typeface="Garamond" panose="02020404030301010803" pitchFamily="18" charset="0"/>
              </a:rPr>
              <a:t> in “other” situations was too small of a group to examine analytically)</a:t>
            </a:r>
          </a:p>
          <a:p>
            <a:pPr marL="800100" lvl="1" indent="-342900">
              <a:buFont typeface="Arial" panose="020B0604020202020204" pitchFamily="34" charset="0"/>
              <a:buChar char="•"/>
              <a:defRPr/>
            </a:pPr>
            <a:endParaRPr lang="en-US" altLang="en-US" sz="2000" baseline="0" dirty="0">
              <a:latin typeface="Garamond" panose="02020404030301010803" pitchFamily="18" charset="0"/>
            </a:endParaRPr>
          </a:p>
          <a:p>
            <a:pPr marL="800100" lvl="1" indent="-342900">
              <a:buFont typeface="Arial" panose="020B0604020202020204" pitchFamily="34" charset="0"/>
              <a:buChar char="•"/>
              <a:defRPr/>
            </a:pPr>
            <a:endParaRPr lang="en-US" altLang="en-US" sz="2000" baseline="0" dirty="0">
              <a:latin typeface="Garamond" panose="02020404030301010803" pitchFamily="18" charset="0"/>
            </a:endParaRPr>
          </a:p>
          <a:p>
            <a:r>
              <a:rPr lang="en-US" altLang="en-US" sz="2400" dirty="0">
                <a:latin typeface="Garamond" panose="02020404030301010803" pitchFamily="18" charset="0"/>
              </a:rPr>
              <a:t>Multilevel mixed-effects regression models</a:t>
            </a:r>
          </a:p>
          <a:p>
            <a:pPr lvl="1">
              <a:buFont typeface="Wingdings" panose="05000000000000000000" pitchFamily="2" charset="2"/>
              <a:buChar char="§"/>
            </a:pPr>
            <a:r>
              <a:rPr lang="en-US" altLang="en-US" sz="2000" dirty="0">
                <a:latin typeface="Garamond" panose="02020404030301010803" pitchFamily="18" charset="0"/>
              </a:rPr>
              <a:t>Random effects for village (PSU), household</a:t>
            </a:r>
          </a:p>
          <a:p>
            <a:pPr lvl="1">
              <a:buFont typeface="Wingdings" panose="05000000000000000000" pitchFamily="2" charset="2"/>
              <a:buChar char="§"/>
            </a:pPr>
            <a:r>
              <a:rPr lang="en-US" altLang="en-US" sz="2000" dirty="0">
                <a:latin typeface="Garamond" panose="02020404030301010803" pitchFamily="18" charset="0"/>
              </a:rPr>
              <a:t>All individual, household covariates entered as fixed effects</a:t>
            </a:r>
          </a:p>
          <a:p>
            <a:pPr lvl="1">
              <a:buFont typeface="Wingdings" panose="05000000000000000000" pitchFamily="2" charset="2"/>
              <a:buChar char="§"/>
            </a:pPr>
            <a:r>
              <a:rPr lang="en-US" altLang="en-US" sz="2000" dirty="0">
                <a:latin typeface="Garamond" panose="02020404030301010803" pitchFamily="18" charset="0"/>
              </a:rPr>
              <a:t>Estimate average marginal effects from Model 3</a:t>
            </a:r>
          </a:p>
          <a:p>
            <a:endParaRPr lang="en-US" altLang="en-US" sz="2400" dirty="0">
              <a:latin typeface="Garamond" panose="02020404030301010803" pitchFamily="18" charset="0"/>
            </a:endParaRPr>
          </a:p>
          <a:p>
            <a:r>
              <a:rPr lang="en-US" altLang="en-US" sz="2400" dirty="0">
                <a:latin typeface="Garamond" panose="02020404030301010803" pitchFamily="18" charset="0"/>
              </a:rPr>
              <a:t>Model 1: Socio-demographic controls</a:t>
            </a:r>
          </a:p>
          <a:p>
            <a:r>
              <a:rPr lang="en-US" altLang="en-US" sz="2400" dirty="0">
                <a:latin typeface="Garamond" panose="02020404030301010803" pitchFamily="18" charset="0"/>
              </a:rPr>
              <a:t>Model 2: Adds year of survey</a:t>
            </a:r>
          </a:p>
          <a:p>
            <a:r>
              <a:rPr lang="en-US" altLang="en-US" sz="2400" dirty="0">
                <a:latin typeface="Garamond" panose="02020404030301010803" pitchFamily="18" charset="0"/>
              </a:rPr>
              <a:t>Model 3: Adds household wealth (mediator)</a:t>
            </a:r>
          </a:p>
          <a:p>
            <a:r>
              <a:rPr lang="en-US" altLang="en-US" sz="2400" dirty="0">
                <a:latin typeface="Garamond" panose="02020404030301010803" pitchFamily="18" charset="0"/>
              </a:rPr>
              <a:t>Model 4: Adds interaction term: living arrangement X year</a:t>
            </a:r>
          </a:p>
          <a:p>
            <a:pPr marL="800100" lvl="1" indent="-342900">
              <a:buFont typeface="Arial" panose="020B0604020202020204" pitchFamily="34" charset="0"/>
              <a:buChar char="•"/>
              <a:defRPr/>
            </a:pPr>
            <a:endParaRPr lang="en-US" altLang="en-US" sz="2000" dirty="0">
              <a:latin typeface="Garamond" panose="02020404030301010803" pitchFamily="18" charset="0"/>
            </a:endParaRPr>
          </a:p>
          <a:p>
            <a:endParaRPr lang="en-US" dirty="0"/>
          </a:p>
        </p:txBody>
      </p:sp>
      <p:sp>
        <p:nvSpPr>
          <p:cNvPr id="4" name="Slide Number Placeholder 3"/>
          <p:cNvSpPr>
            <a:spLocks noGrp="1"/>
          </p:cNvSpPr>
          <p:nvPr>
            <p:ph type="sldNum" sz="quarter" idx="10"/>
          </p:nvPr>
        </p:nvSpPr>
        <p:spPr/>
        <p:txBody>
          <a:bodyPr/>
          <a:lstStyle/>
          <a:p>
            <a:fld id="{ECB932F8-87C5-401B-9B33-D77AB33DFD0D}" type="slidenum">
              <a:rPr lang="en-US" smtClean="0"/>
              <a:t>46</a:t>
            </a:fld>
            <a:endParaRPr lang="en-US"/>
          </a:p>
        </p:txBody>
      </p:sp>
    </p:spTree>
    <p:extLst>
      <p:ext uri="{BB962C8B-B14F-4D97-AF65-F5344CB8AC3E}">
        <p14:creationId xmlns:p14="http://schemas.microsoft.com/office/powerpoint/2010/main" val="40135370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0" dirty="0">
                <a:latin typeface="Garamond" panose="02020404030301010803" pitchFamily="18" charset="0"/>
              </a:rPr>
              <a:t>Living arrangements of children under five with two living parents, Cambodia DHS 2000 to 2014 (N=15,774)</a:t>
            </a:r>
          </a:p>
          <a:p>
            <a:endParaRPr lang="en-US" dirty="0"/>
          </a:p>
        </p:txBody>
      </p:sp>
      <p:sp>
        <p:nvSpPr>
          <p:cNvPr id="4" name="Slide Number Placeholder 3"/>
          <p:cNvSpPr>
            <a:spLocks noGrp="1"/>
          </p:cNvSpPr>
          <p:nvPr>
            <p:ph type="sldNum" sz="quarter" idx="10"/>
          </p:nvPr>
        </p:nvSpPr>
        <p:spPr/>
        <p:txBody>
          <a:bodyPr/>
          <a:lstStyle/>
          <a:p>
            <a:fld id="{ECB932F8-87C5-401B-9B33-D77AB33DFD0D}" type="slidenum">
              <a:rPr lang="en-US" smtClean="0"/>
              <a:t>47</a:t>
            </a:fld>
            <a:endParaRPr lang="en-US"/>
          </a:p>
        </p:txBody>
      </p:sp>
    </p:spTree>
    <p:extLst>
      <p:ext uri="{BB962C8B-B14F-4D97-AF65-F5344CB8AC3E}">
        <p14:creationId xmlns:p14="http://schemas.microsoft.com/office/powerpoint/2010/main" val="10386833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a:spcBef>
                <a:spcPts val="0"/>
              </a:spcBef>
              <a:spcAft>
                <a:spcPts val="0"/>
              </a:spcAft>
            </a:pPr>
            <a:r>
              <a:rPr lang="en-US" altLang="en-US" dirty="0"/>
              <a:t>I estimated AMEs from a model with controls for child age and sex, household characteristics including wealth,</a:t>
            </a:r>
            <a:r>
              <a:rPr lang="en-US" altLang="en-US" baseline="0" dirty="0"/>
              <a:t> and year of survey. AMEs are</a:t>
            </a:r>
            <a:r>
              <a:rPr lang="en-US" altLang="en-US" dirty="0"/>
              <a:t> shown here by living arrangement (compared to nuclear families) and survey year. The takeaway is that compared to children in nuclear households, children in skipped-generation HH have significantly lower odds of acute malnutrition, but that the relative advantage has sig decreased over time</a:t>
            </a:r>
          </a:p>
          <a:p>
            <a:endParaRPr lang="en-US" altLang="en-US" dirty="0"/>
          </a:p>
          <a:p>
            <a:r>
              <a:rPr lang="en-US" altLang="en-US" dirty="0"/>
              <a:t>AME = average change in probability of wasting for a (1 unit) change in living arrangements (</a:t>
            </a:r>
            <a:r>
              <a:rPr lang="en-US" altLang="en-US" dirty="0" err="1"/>
              <a:t>ie</a:t>
            </a:r>
            <a:r>
              <a:rPr lang="en-US" altLang="en-US" dirty="0"/>
              <a:t>, from nuclear to SG) for all members of the population with all covariates held at their actual values (rather than at their means)</a:t>
            </a:r>
          </a:p>
          <a:p>
            <a:endParaRPr lang="en-US" dirty="0"/>
          </a:p>
        </p:txBody>
      </p:sp>
      <p:sp>
        <p:nvSpPr>
          <p:cNvPr id="4" name="Slide Number Placeholder 3"/>
          <p:cNvSpPr>
            <a:spLocks noGrp="1"/>
          </p:cNvSpPr>
          <p:nvPr>
            <p:ph type="sldNum" sz="quarter" idx="10"/>
          </p:nvPr>
        </p:nvSpPr>
        <p:spPr/>
        <p:txBody>
          <a:bodyPr/>
          <a:lstStyle/>
          <a:p>
            <a:fld id="{ECB932F8-87C5-401B-9B33-D77AB33DFD0D}" type="slidenum">
              <a:rPr lang="en-US" smtClean="0"/>
              <a:t>48</a:t>
            </a:fld>
            <a:endParaRPr lang="en-US"/>
          </a:p>
        </p:txBody>
      </p:sp>
    </p:spTree>
    <p:extLst>
      <p:ext uri="{BB962C8B-B14F-4D97-AF65-F5344CB8AC3E}">
        <p14:creationId xmlns:p14="http://schemas.microsoft.com/office/powerpoint/2010/main" val="17979278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2000" dirty="0">
                <a:latin typeface="Garamond" panose="02020404030301010803" pitchFamily="18" charset="0"/>
              </a:rPr>
              <a:t>Restricted to children with two living parents: </a:t>
            </a:r>
            <a:r>
              <a:rPr lang="en-US" altLang="en-US" sz="2000" dirty="0"/>
              <a:t>sample EXCLUDES children whose parents have died. This is so I can strengthen assumption that parents not co-resident are migrants</a:t>
            </a:r>
            <a:endParaRPr lang="en-US" altLang="en-US" sz="2000" dirty="0">
              <a:latin typeface="Garamond" panose="02020404030301010803" pitchFamily="18" charset="0"/>
            </a:endParaRPr>
          </a:p>
          <a:p>
            <a:pPr marL="800100" lvl="1" indent="-342900">
              <a:buFont typeface="Arial" panose="020B0604020202020204" pitchFamily="34" charset="0"/>
              <a:buChar char="•"/>
              <a:defRPr/>
            </a:pPr>
            <a:r>
              <a:rPr lang="en-US" altLang="en-US" sz="2000" dirty="0">
                <a:latin typeface="Garamond" panose="02020404030301010803" pitchFamily="18" charset="0"/>
              </a:rPr>
              <a:t>Excludes children living in institutions or apart from a parent or grandparent (children</a:t>
            </a:r>
            <a:r>
              <a:rPr lang="en-US" altLang="en-US" sz="2000" baseline="0" dirty="0">
                <a:latin typeface="Garamond" panose="02020404030301010803" pitchFamily="18" charset="0"/>
              </a:rPr>
              <a:t> in “other” situations was too small of a group to examine analytically)</a:t>
            </a:r>
          </a:p>
          <a:p>
            <a:pPr marL="800100" lvl="1" indent="-342900">
              <a:buFont typeface="Arial" panose="020B0604020202020204" pitchFamily="34" charset="0"/>
              <a:buChar char="•"/>
              <a:defRPr/>
            </a:pPr>
            <a:endParaRPr lang="en-US" altLang="en-US" sz="2000" baseline="0" dirty="0">
              <a:latin typeface="Garamond" panose="02020404030301010803" pitchFamily="18" charset="0"/>
            </a:endParaRPr>
          </a:p>
          <a:p>
            <a:pPr marL="800100" lvl="1" indent="-342900">
              <a:buFont typeface="Arial" panose="020B0604020202020204" pitchFamily="34" charset="0"/>
              <a:buChar char="•"/>
              <a:defRPr/>
            </a:pPr>
            <a:endParaRPr lang="en-US" altLang="en-US" sz="2000" baseline="0" dirty="0">
              <a:latin typeface="Garamond" panose="02020404030301010803" pitchFamily="18" charset="0"/>
            </a:endParaRPr>
          </a:p>
          <a:p>
            <a:r>
              <a:rPr lang="en-US" altLang="en-US" sz="2400" dirty="0">
                <a:latin typeface="Garamond" panose="02020404030301010803" pitchFamily="18" charset="0"/>
              </a:rPr>
              <a:t>Multilevel mixed-effects regression models</a:t>
            </a:r>
          </a:p>
          <a:p>
            <a:pPr lvl="1">
              <a:buFont typeface="Wingdings" panose="05000000000000000000" pitchFamily="2" charset="2"/>
              <a:buChar char="§"/>
            </a:pPr>
            <a:r>
              <a:rPr lang="en-US" altLang="en-US" sz="2000" dirty="0">
                <a:latin typeface="Garamond" panose="02020404030301010803" pitchFamily="18" charset="0"/>
              </a:rPr>
              <a:t>Random effects for village (PSU), household</a:t>
            </a:r>
          </a:p>
          <a:p>
            <a:pPr lvl="1">
              <a:buFont typeface="Wingdings" panose="05000000000000000000" pitchFamily="2" charset="2"/>
              <a:buChar char="§"/>
            </a:pPr>
            <a:r>
              <a:rPr lang="en-US" altLang="en-US" sz="2000" dirty="0">
                <a:latin typeface="Garamond" panose="02020404030301010803" pitchFamily="18" charset="0"/>
              </a:rPr>
              <a:t>All individual, household covariates entered as fixed effects</a:t>
            </a:r>
          </a:p>
          <a:p>
            <a:pPr lvl="1">
              <a:buFont typeface="Wingdings" panose="05000000000000000000" pitchFamily="2" charset="2"/>
              <a:buChar char="§"/>
            </a:pPr>
            <a:r>
              <a:rPr lang="en-US" altLang="en-US" sz="2000" dirty="0">
                <a:latin typeface="Garamond" panose="02020404030301010803" pitchFamily="18" charset="0"/>
              </a:rPr>
              <a:t>Estimate average marginal effects from Model 3</a:t>
            </a:r>
          </a:p>
          <a:p>
            <a:endParaRPr lang="en-US" altLang="en-US" sz="2400" dirty="0">
              <a:latin typeface="Garamond" panose="02020404030301010803" pitchFamily="18" charset="0"/>
            </a:endParaRPr>
          </a:p>
          <a:p>
            <a:r>
              <a:rPr lang="en-US" altLang="en-US" sz="2400" dirty="0">
                <a:latin typeface="Garamond" panose="02020404030301010803" pitchFamily="18" charset="0"/>
              </a:rPr>
              <a:t>Model 1: Socio-demographic controls</a:t>
            </a:r>
          </a:p>
          <a:p>
            <a:r>
              <a:rPr lang="en-US" altLang="en-US" sz="2400" dirty="0">
                <a:latin typeface="Garamond" panose="02020404030301010803" pitchFamily="18" charset="0"/>
              </a:rPr>
              <a:t>Model 2: Adds year of survey</a:t>
            </a:r>
          </a:p>
          <a:p>
            <a:r>
              <a:rPr lang="en-US" altLang="en-US" sz="2400" dirty="0">
                <a:latin typeface="Garamond" panose="02020404030301010803" pitchFamily="18" charset="0"/>
              </a:rPr>
              <a:t>Model 3: Adds household wealth (mediator)</a:t>
            </a:r>
          </a:p>
          <a:p>
            <a:r>
              <a:rPr lang="en-US" altLang="en-US" sz="2400" dirty="0">
                <a:latin typeface="Garamond" panose="02020404030301010803" pitchFamily="18" charset="0"/>
              </a:rPr>
              <a:t>Model 4: Adds interaction term: living arrangement X year</a:t>
            </a:r>
          </a:p>
          <a:p>
            <a:pPr marL="800100" lvl="1" indent="-342900">
              <a:buFont typeface="Arial" panose="020B0604020202020204" pitchFamily="34" charset="0"/>
              <a:buChar char="•"/>
              <a:defRPr/>
            </a:pPr>
            <a:endParaRPr lang="en-US" altLang="en-US" sz="2000" dirty="0">
              <a:latin typeface="Garamond" panose="02020404030301010803" pitchFamily="18" charset="0"/>
            </a:endParaRPr>
          </a:p>
          <a:p>
            <a:endParaRPr lang="en-US" dirty="0"/>
          </a:p>
        </p:txBody>
      </p:sp>
      <p:sp>
        <p:nvSpPr>
          <p:cNvPr id="4" name="Slide Number Placeholder 3"/>
          <p:cNvSpPr>
            <a:spLocks noGrp="1"/>
          </p:cNvSpPr>
          <p:nvPr>
            <p:ph type="sldNum" sz="quarter" idx="10"/>
          </p:nvPr>
        </p:nvSpPr>
        <p:spPr/>
        <p:txBody>
          <a:bodyPr/>
          <a:lstStyle/>
          <a:p>
            <a:fld id="{ECB932F8-87C5-401B-9B33-D77AB33DFD0D}" type="slidenum">
              <a:rPr lang="en-US" smtClean="0"/>
              <a:t>49</a:t>
            </a:fld>
            <a:endParaRPr lang="en-US"/>
          </a:p>
        </p:txBody>
      </p:sp>
    </p:spTree>
    <p:extLst>
      <p:ext uri="{BB962C8B-B14F-4D97-AF65-F5344CB8AC3E}">
        <p14:creationId xmlns:p14="http://schemas.microsoft.com/office/powerpoint/2010/main" val="26941239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DESCRIBE…</a:t>
            </a:r>
          </a:p>
          <a:p>
            <a:endParaRPr lang="en-US" dirty="0"/>
          </a:p>
          <a:p>
            <a:r>
              <a:rPr lang="en-US" dirty="0"/>
              <a:t>Now I’ll read a few quotes that illustrate</a:t>
            </a:r>
            <a:r>
              <a:rPr lang="en-US" baseline="0" dirty="0"/>
              <a:t> the variation in experience of these households, and how closely the experience of the family left behind is tied to the economic success—or lack thereof—of the migrant family member</a:t>
            </a:r>
            <a:endParaRPr lang="en-US" dirty="0"/>
          </a:p>
        </p:txBody>
      </p:sp>
      <p:sp>
        <p:nvSpPr>
          <p:cNvPr id="4" name="Slide Number Placeholder 3"/>
          <p:cNvSpPr>
            <a:spLocks noGrp="1"/>
          </p:cNvSpPr>
          <p:nvPr>
            <p:ph type="sldNum" sz="quarter" idx="10"/>
          </p:nvPr>
        </p:nvSpPr>
        <p:spPr/>
        <p:txBody>
          <a:bodyPr/>
          <a:lstStyle/>
          <a:p>
            <a:fld id="{ECB932F8-87C5-401B-9B33-D77AB33DFD0D}" type="slidenum">
              <a:rPr lang="en-US" smtClean="0"/>
              <a:t>50</a:t>
            </a:fld>
            <a:endParaRPr lang="en-US"/>
          </a:p>
        </p:txBody>
      </p:sp>
    </p:spTree>
    <p:extLst>
      <p:ext uri="{BB962C8B-B14F-4D97-AF65-F5344CB8AC3E}">
        <p14:creationId xmlns:p14="http://schemas.microsoft.com/office/powerpoint/2010/main" val="42159956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elderly grandmother of two in </a:t>
            </a:r>
            <a:r>
              <a:rPr lang="en-US" sz="1200" b="0" i="0" kern="1200" dirty="0" err="1">
                <a:solidFill>
                  <a:schemeClr val="tx1"/>
                </a:solidFill>
                <a:effectLst/>
                <a:latin typeface="+mn-lt"/>
                <a:ea typeface="+mn-ea"/>
                <a:cs typeface="+mn-cs"/>
              </a:rPr>
              <a:t>Kandal</a:t>
            </a:r>
            <a:r>
              <a:rPr lang="en-US" sz="1200" b="0" i="0" kern="1200" dirty="0">
                <a:solidFill>
                  <a:schemeClr val="tx1"/>
                </a:solidFill>
                <a:effectLst/>
                <a:latin typeface="+mn-lt"/>
                <a:ea typeface="+mn-ea"/>
                <a:cs typeface="+mn-cs"/>
              </a:rPr>
              <a:t> relied on monthly remittances from two migrant daughters working in Thailand; the family's financial position had improved after her daughters left.</a:t>
            </a:r>
            <a:endParaRPr lang="en-US" dirty="0"/>
          </a:p>
        </p:txBody>
      </p:sp>
      <p:sp>
        <p:nvSpPr>
          <p:cNvPr id="4" name="Slide Number Placeholder 3"/>
          <p:cNvSpPr>
            <a:spLocks noGrp="1"/>
          </p:cNvSpPr>
          <p:nvPr>
            <p:ph type="sldNum" sz="quarter" idx="10"/>
          </p:nvPr>
        </p:nvSpPr>
        <p:spPr/>
        <p:txBody>
          <a:bodyPr/>
          <a:lstStyle/>
          <a:p>
            <a:fld id="{ECB932F8-87C5-401B-9B33-D77AB33DFD0D}" type="slidenum">
              <a:rPr lang="en-US" smtClean="0"/>
              <a:t>51</a:t>
            </a:fld>
            <a:endParaRPr lang="en-US"/>
          </a:p>
        </p:txBody>
      </p:sp>
    </p:spTree>
    <p:extLst>
      <p:ext uri="{BB962C8B-B14F-4D97-AF65-F5344CB8AC3E}">
        <p14:creationId xmlns:p14="http://schemas.microsoft.com/office/powerpoint/2010/main" val="31246087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Typically</a:t>
            </a:r>
            <a:r>
              <a:rPr lang="en-US" baseline="0" dirty="0"/>
              <a:t> use migrant when someone chooses to go</a:t>
            </a:r>
          </a:p>
          <a:p>
            <a:r>
              <a:rPr lang="en-US" baseline="0" dirty="0"/>
              <a:t>Refugee is someone who has left their home and has no new home to go to (typically international); use IDP for a refugee within their country of origin</a:t>
            </a:r>
            <a:endParaRPr lang="en-US" dirty="0"/>
          </a:p>
        </p:txBody>
      </p:sp>
      <p:sp>
        <p:nvSpPr>
          <p:cNvPr id="4" name="Slide Number Placeholder 3"/>
          <p:cNvSpPr>
            <a:spLocks noGrp="1"/>
          </p:cNvSpPr>
          <p:nvPr>
            <p:ph type="sldNum" sz="quarter" idx="10"/>
          </p:nvPr>
        </p:nvSpPr>
        <p:spPr/>
        <p:txBody>
          <a:bodyPr/>
          <a:lstStyle/>
          <a:p>
            <a:fld id="{ECB932F8-87C5-401B-9B33-D77AB33DFD0D}" type="slidenum">
              <a:rPr lang="en-US" smtClean="0"/>
              <a:t>5</a:t>
            </a:fld>
            <a:endParaRPr lang="en-US"/>
          </a:p>
        </p:txBody>
      </p:sp>
    </p:spTree>
    <p:extLst>
      <p:ext uri="{BB962C8B-B14F-4D97-AF65-F5344CB8AC3E}">
        <p14:creationId xmlns:p14="http://schemas.microsoft.com/office/powerpoint/2010/main" val="29052525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grandmother in </a:t>
            </a:r>
            <a:r>
              <a:rPr lang="en-US" sz="1200" b="0" i="0" kern="1200" dirty="0" err="1">
                <a:solidFill>
                  <a:schemeClr val="tx1"/>
                </a:solidFill>
                <a:effectLst/>
                <a:latin typeface="+mn-lt"/>
                <a:ea typeface="+mn-ea"/>
                <a:cs typeface="+mn-cs"/>
              </a:rPr>
              <a:t>Kandal</a:t>
            </a:r>
            <a:r>
              <a:rPr lang="en-US" sz="1200" b="0" i="0" kern="1200" dirty="0">
                <a:solidFill>
                  <a:schemeClr val="tx1"/>
                </a:solidFill>
                <a:effectLst/>
                <a:latin typeface="+mn-lt"/>
                <a:ea typeface="+mn-ea"/>
                <a:cs typeface="+mn-cs"/>
              </a:rPr>
              <a:t> lived with her husband, her own elderly father, and two grandchildren; the household regularly experienced food insecurity. As their migrant daughter did not earn enough working in a restaurant in Phnom Penh to regularly remit, the grandmother faced financial challenges when her grandchildren fell ill</a:t>
            </a:r>
            <a:endParaRPr lang="en-US" dirty="0"/>
          </a:p>
        </p:txBody>
      </p:sp>
      <p:sp>
        <p:nvSpPr>
          <p:cNvPr id="4" name="Slide Number Placeholder 3"/>
          <p:cNvSpPr>
            <a:spLocks noGrp="1"/>
          </p:cNvSpPr>
          <p:nvPr>
            <p:ph type="sldNum" sz="quarter" idx="10"/>
          </p:nvPr>
        </p:nvSpPr>
        <p:spPr/>
        <p:txBody>
          <a:bodyPr/>
          <a:lstStyle/>
          <a:p>
            <a:fld id="{ECB932F8-87C5-401B-9B33-D77AB33DFD0D}" type="slidenum">
              <a:rPr lang="en-US" smtClean="0"/>
              <a:t>53</a:t>
            </a:fld>
            <a:endParaRPr lang="en-US"/>
          </a:p>
        </p:txBody>
      </p:sp>
    </p:spTree>
    <p:extLst>
      <p:ext uri="{BB962C8B-B14F-4D97-AF65-F5344CB8AC3E}">
        <p14:creationId xmlns:p14="http://schemas.microsoft.com/office/powerpoint/2010/main" val="32615798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now work with a 26</a:t>
            </a:r>
            <a:r>
              <a:rPr lang="en-US" baseline="0" dirty="0"/>
              <a:t> year panel study in Nepal, the </a:t>
            </a:r>
            <a:r>
              <a:rPr lang="en-US" baseline="0" dirty="0" err="1"/>
              <a:t>Chitwan</a:t>
            </a:r>
            <a:r>
              <a:rPr lang="en-US" baseline="0" dirty="0"/>
              <a:t> Valley Family Study (CVFS), that is an excellent data source to study migration because labor migration is prevalent in the area and IMPORTANTLY CVFS has documented measures of migration—timing and destination—prospectively over time. So we know more than with a cross-sectional data source like the DHS. </a:t>
            </a:r>
          </a:p>
          <a:p>
            <a:endParaRPr lang="en-US" baseline="0" dirty="0"/>
          </a:p>
          <a:p>
            <a:r>
              <a:rPr lang="en-US" baseline="0" dirty="0"/>
              <a:t>I’ll present some preliminary models related to a few questions on migration and child health I am working on using CVFS data</a:t>
            </a:r>
          </a:p>
          <a:p>
            <a:endParaRPr lang="en-US" baseline="0" dirty="0"/>
          </a:p>
        </p:txBody>
      </p:sp>
      <p:sp>
        <p:nvSpPr>
          <p:cNvPr id="4" name="Slide Number Placeholder 3"/>
          <p:cNvSpPr>
            <a:spLocks noGrp="1"/>
          </p:cNvSpPr>
          <p:nvPr>
            <p:ph type="sldNum" sz="quarter" idx="10"/>
          </p:nvPr>
        </p:nvSpPr>
        <p:spPr/>
        <p:txBody>
          <a:bodyPr/>
          <a:lstStyle/>
          <a:p>
            <a:fld id="{ECB932F8-87C5-401B-9B33-D77AB33DFD0D}" type="slidenum">
              <a:rPr lang="en-US" smtClean="0"/>
              <a:t>54</a:t>
            </a:fld>
            <a:endParaRPr lang="en-US"/>
          </a:p>
        </p:txBody>
      </p:sp>
    </p:spTree>
    <p:extLst>
      <p:ext uri="{BB962C8B-B14F-4D97-AF65-F5344CB8AC3E}">
        <p14:creationId xmlns:p14="http://schemas.microsoft.com/office/powerpoint/2010/main" val="17840086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Looking at the</a:t>
            </a:r>
            <a:r>
              <a:rPr lang="en-US" baseline="0" dirty="0"/>
              <a:t> association between father’s international migration (ever migrated 3+ months during child’s lifetime) and </a:t>
            </a:r>
            <a:r>
              <a:rPr lang="en-US" dirty="0"/>
              <a:t>the</a:t>
            </a:r>
            <a:r>
              <a:rPr lang="en-US" baseline="0" dirty="0"/>
              <a:t> risk of stunting among children under 10, stratified by the proportion of all households in a neighborhood that had sent an international migrant in the preceding year (&lt;50% vs 50+%) </a:t>
            </a:r>
          </a:p>
          <a:p>
            <a:r>
              <a:rPr lang="en-US" baseline="0" dirty="0"/>
              <a:t>Using mixed-effects regression models that have a random effect for neighborhood</a:t>
            </a:r>
          </a:p>
          <a:p>
            <a:endParaRPr lang="en-US" baseline="0" dirty="0"/>
          </a:p>
          <a:p>
            <a:r>
              <a:rPr lang="en-US" baseline="0" dirty="0"/>
              <a:t>And while both CIs include 1, this still illustrates that there seems to be some effect modification by community migration prevalence here</a:t>
            </a:r>
          </a:p>
          <a:p>
            <a:endParaRPr lang="en-US" baseline="0" dirty="0"/>
          </a:p>
          <a:p>
            <a:r>
              <a:rPr lang="en-US" baseline="0" dirty="0"/>
              <a:t>When we look at underweight as a nutritional outcome, we see similarly low rates in low migration prevalence neighborhoods, but not in high migration neighborhoods</a:t>
            </a:r>
          </a:p>
          <a:p>
            <a:endParaRPr lang="en-US" baseline="0" dirty="0"/>
          </a:p>
          <a:p>
            <a:r>
              <a:rPr lang="en-US" baseline="0" dirty="0"/>
              <a:t>Median 51%, SD 15%, range 0-94%</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ECB932F8-87C5-401B-9B33-D77AB33DFD0D}" type="slidenum">
              <a:rPr lang="en-US" smtClean="0"/>
              <a:t>55</a:t>
            </a:fld>
            <a:endParaRPr lang="en-US"/>
          </a:p>
        </p:txBody>
      </p:sp>
    </p:spTree>
    <p:extLst>
      <p:ext uri="{BB962C8B-B14F-4D97-AF65-F5344CB8AC3E}">
        <p14:creationId xmlns:p14="http://schemas.microsoft.com/office/powerpoint/2010/main" val="26681949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often</a:t>
            </a:r>
            <a:r>
              <a:rPr lang="en-US" baseline="0" dirty="0"/>
              <a:t> compare migrant-sending households to non-migrant sending households….but depending on how we measure “migrant-sending” we might have some major misclassification bias. To look at this, I divided children in CVFS into 3 groups:</a:t>
            </a:r>
          </a:p>
          <a:p>
            <a:pPr marL="171450" indent="-171450">
              <a:buFontTx/>
              <a:buChar char="-"/>
            </a:pPr>
            <a:r>
              <a:rPr lang="en-US" baseline="0" dirty="0"/>
              <a:t>Children whose father had migrated internationally for 3+ months at any time during their lifetime</a:t>
            </a:r>
          </a:p>
          <a:p>
            <a:pPr marL="171450" indent="-171450">
              <a:buFontTx/>
              <a:buChar char="-"/>
            </a:pPr>
            <a:r>
              <a:rPr lang="en-US" baseline="0" dirty="0"/>
              <a:t>Children whose father had never migrated internationally during their own lifetime (never migrants)</a:t>
            </a:r>
          </a:p>
          <a:p>
            <a:pPr marL="171450" indent="-171450">
              <a:buFontTx/>
              <a:buChar char="-"/>
            </a:pPr>
            <a:r>
              <a:rPr lang="en-US" baseline="0" dirty="0"/>
              <a:t>And a third group of children whose father had migrated internationally for 3+ months before the child was born, but not during their lifetime—so these are men who HAVE migrated, but we might misclassify them as non-migrants because they did not migrate during their child’s lifetime</a:t>
            </a:r>
          </a:p>
          <a:p>
            <a:pPr marL="171450" indent="-171450">
              <a:buFontTx/>
              <a:buChar char="-"/>
            </a:pPr>
            <a:endParaRPr lang="en-US" baseline="0" dirty="0"/>
          </a:p>
          <a:p>
            <a:pPr marL="171450" indent="-171450">
              <a:buFontTx/>
              <a:buChar char="-"/>
            </a:pPr>
            <a:r>
              <a:rPr lang="en-US" baseline="0" dirty="0"/>
              <a:t>We can then compare the 3 groups---assuming there are financial benefits of migration, and detrimental effects of parental absence, this 3 way comparison can get at the effects of wealth vs. parental absence, and how that affects children’s nutritional status</a:t>
            </a:r>
          </a:p>
          <a:p>
            <a:pPr marL="171450" indent="-171450">
              <a:buFontTx/>
              <a:buChar char="-"/>
            </a:pPr>
            <a:endParaRPr lang="en-US" baseline="0" dirty="0"/>
          </a:p>
          <a:p>
            <a:pPr marL="0" indent="0">
              <a:buFontTx/>
              <a:buNone/>
            </a:pPr>
            <a:r>
              <a:rPr lang="en-US" baseline="0" dirty="0"/>
              <a:t>This are mixed-effects regression models that have a random effect for neighborhood look at the association between paternal migration and child’s risk of stunting </a:t>
            </a:r>
          </a:p>
          <a:p>
            <a:pPr marL="0" indent="0">
              <a:buFontTx/>
              <a:buNone/>
            </a:pPr>
            <a:r>
              <a:rPr lang="en-US" dirty="0"/>
              <a:t>And</a:t>
            </a:r>
            <a:r>
              <a:rPr lang="en-US" baseline="0" dirty="0"/>
              <a:t> we see children whose father migrated DURING their lifetime have a sig higher risk of stunting, while children whose father migrated prior to their lifetime are not sig different than children of never migrants</a:t>
            </a:r>
          </a:p>
          <a:p>
            <a:pPr marL="0" indent="0">
              <a:buFontTx/>
              <a:buNone/>
            </a:pPr>
            <a:r>
              <a:rPr lang="en-US" baseline="0" dirty="0"/>
              <a:t>But when we look at wasting, we don’t see a significant difference between groups, but it appears that in this case the children of ever migrants are better off than never migrants</a:t>
            </a:r>
          </a:p>
          <a:p>
            <a:pPr marL="0" indent="0">
              <a:buFontTx/>
              <a:buNone/>
            </a:pPr>
            <a:r>
              <a:rPr lang="en-US" baseline="0" dirty="0"/>
              <a:t>SO together, these relationships suggest there may be something to the timing of migration in a child’s lifetime, and the potential accumulation of resources associated with migration </a:t>
            </a:r>
          </a:p>
          <a:p>
            <a:pPr marL="0" indent="0">
              <a:buFontTx/>
              <a:buNone/>
            </a:pPr>
            <a:endParaRPr lang="en-US" baseline="0" dirty="0"/>
          </a:p>
          <a:p>
            <a:pPr marL="0" indent="0">
              <a:buFontTx/>
              <a:buNone/>
            </a:pPr>
            <a:r>
              <a:rPr lang="en-US" baseline="0" dirty="0"/>
              <a:t>Next steps are looking more specifically at remittances and household wealth and circumstances, and how those change over time with parents’ migration </a:t>
            </a:r>
            <a:endParaRPr lang="en-US" dirty="0"/>
          </a:p>
        </p:txBody>
      </p:sp>
      <p:sp>
        <p:nvSpPr>
          <p:cNvPr id="4" name="Slide Number Placeholder 3"/>
          <p:cNvSpPr>
            <a:spLocks noGrp="1"/>
          </p:cNvSpPr>
          <p:nvPr>
            <p:ph type="sldNum" sz="quarter" idx="10"/>
          </p:nvPr>
        </p:nvSpPr>
        <p:spPr/>
        <p:txBody>
          <a:bodyPr/>
          <a:lstStyle/>
          <a:p>
            <a:fld id="{ECB932F8-87C5-401B-9B33-D77AB33DFD0D}" type="slidenum">
              <a:rPr lang="en-US" smtClean="0"/>
              <a:t>56</a:t>
            </a:fld>
            <a:endParaRPr lang="en-US"/>
          </a:p>
        </p:txBody>
      </p:sp>
    </p:spTree>
    <p:extLst>
      <p:ext uri="{BB962C8B-B14F-4D97-AF65-F5344CB8AC3E}">
        <p14:creationId xmlns:p14="http://schemas.microsoft.com/office/powerpoint/2010/main" val="19622293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B932F8-87C5-401B-9B33-D77AB33DFD0D}" type="slidenum">
              <a:rPr lang="en-US" smtClean="0"/>
              <a:t>6</a:t>
            </a:fld>
            <a:endParaRPr lang="en-US"/>
          </a:p>
        </p:txBody>
      </p:sp>
    </p:spTree>
    <p:extLst>
      <p:ext uri="{BB962C8B-B14F-4D97-AF65-F5344CB8AC3E}">
        <p14:creationId xmlns:p14="http://schemas.microsoft.com/office/powerpoint/2010/main" val="26993193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2750" y="400050"/>
            <a:ext cx="6197600" cy="3486150"/>
          </a:xfrm>
        </p:spPr>
      </p:sp>
      <p:sp>
        <p:nvSpPr>
          <p:cNvPr id="3" name="Notes Placeholder 2"/>
          <p:cNvSpPr>
            <a:spLocks noGrp="1"/>
          </p:cNvSpPr>
          <p:nvPr>
            <p:ph type="body" idx="1"/>
          </p:nvPr>
        </p:nvSpPr>
        <p:spPr/>
        <p:txBody>
          <a:bodyPr/>
          <a:lstStyle/>
          <a:p>
            <a:r>
              <a:rPr lang="en-US" dirty="0"/>
              <a:t>Clear increase</a:t>
            </a:r>
            <a:r>
              <a:rPr lang="en-US" baseline="0" dirty="0"/>
              <a:t> in overall N migrants</a:t>
            </a:r>
          </a:p>
          <a:p>
            <a:r>
              <a:rPr lang="en-US" baseline="0" dirty="0"/>
              <a:t>Notice uptick in female migrants: changing opportunities for women – increased female labor force participation</a:t>
            </a:r>
          </a:p>
          <a:p>
            <a:r>
              <a:rPr lang="en-US" baseline="0" dirty="0"/>
              <a:t>Impacts sending families when a woman migrates</a:t>
            </a:r>
            <a:endParaRPr lang="en-US" dirty="0"/>
          </a:p>
        </p:txBody>
      </p:sp>
      <p:sp>
        <p:nvSpPr>
          <p:cNvPr id="4" name="Header Placeholder 3"/>
          <p:cNvSpPr>
            <a:spLocks noGrp="1"/>
          </p:cNvSpPr>
          <p:nvPr>
            <p:ph type="hdr" sz="quarter" idx="10"/>
          </p:nvPr>
        </p:nvSpPr>
        <p:spPr/>
        <p:txBody>
          <a:bodyPr/>
          <a:lstStyle/>
          <a:p>
            <a:pPr>
              <a:lnSpc>
                <a:spcPct val="95000"/>
              </a:lnSpc>
            </a:pPr>
            <a:r>
              <a:rPr lang="en-US">
                <a:latin typeface="Arial" pitchFamily="34" charset="0"/>
                <a:cs typeface="Arial" pitchFamily="34" charset="0"/>
              </a:rPr>
              <a:t>[ADD PRESENTATION TITLE: INSERT TAB &gt; HEADER &amp; FOOTER &gt; NOTES AND HANDOUTS]</a:t>
            </a:r>
            <a:endParaRPr lang="en-US" dirty="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9535A4AE-AB74-4BDA-B84A-019528CC2B4D}" type="datetimeFigureOut">
              <a:rPr lang="en-US" smtClean="0">
                <a:latin typeface="Arial" pitchFamily="34" charset="0"/>
                <a:cs typeface="Arial" pitchFamily="34" charset="0"/>
              </a:rPr>
              <a:pPr algn="l"/>
              <a:t>11/16/21</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12</a:t>
            </a:fld>
            <a:endParaRPr lang="en-US" dirty="0">
              <a:latin typeface="Arial" pitchFamily="34" charset="0"/>
              <a:cs typeface="Arial" pitchFamily="34" charset="0"/>
            </a:endParaRPr>
          </a:p>
        </p:txBody>
      </p:sp>
    </p:spTree>
    <p:extLst>
      <p:ext uri="{BB962C8B-B14F-4D97-AF65-F5344CB8AC3E}">
        <p14:creationId xmlns:p14="http://schemas.microsoft.com/office/powerpoint/2010/main" val="22875047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2750" y="400050"/>
            <a:ext cx="6197600" cy="3486150"/>
          </a:xfrm>
        </p:spPr>
      </p:sp>
      <p:sp>
        <p:nvSpPr>
          <p:cNvPr id="3" name="Notes Placeholder 2"/>
          <p:cNvSpPr>
            <a:spLocks noGrp="1"/>
          </p:cNvSpPr>
          <p:nvPr>
            <p:ph type="body" idx="1"/>
          </p:nvPr>
        </p:nvSpPr>
        <p:spPr/>
        <p:txBody>
          <a:bodyPr/>
          <a:lstStyle/>
          <a:p>
            <a:r>
              <a:rPr lang="en-US" dirty="0"/>
              <a:t>We</a:t>
            </a:r>
            <a:r>
              <a:rPr lang="en-US" baseline="0" dirty="0"/>
              <a:t> see that it is working age adults who comprise a large proportion of the migrant population</a:t>
            </a:r>
          </a:p>
          <a:p>
            <a:endParaRPr lang="en-US" baseline="0" dirty="0"/>
          </a:p>
          <a:p>
            <a:r>
              <a:rPr lang="en-US" baseline="0" dirty="0"/>
              <a:t>I couldn’t find trends for internal migration (more difficult to track in </a:t>
            </a:r>
            <a:r>
              <a:rPr lang="en-US" baseline="0" dirty="0" err="1"/>
              <a:t>plcaes</a:t>
            </a:r>
            <a:r>
              <a:rPr lang="en-US" baseline="0" dirty="0"/>
              <a:t> without strong record keeping/registration systems</a:t>
            </a:r>
            <a:r>
              <a:rPr lang="is-IS" baseline="0" dirty="0"/>
              <a:t>….IE many LMICs).... </a:t>
            </a:r>
            <a:r>
              <a:rPr lang="en-US" baseline="0" dirty="0"/>
              <a:t>B</a:t>
            </a:r>
            <a:r>
              <a:rPr lang="is-IS" baseline="0" dirty="0"/>
              <a:t>ut it’s obviously both more costly and more difficult in terms of visas/permissions/getting somewhere undocumented to go int’l, so chldren may be more likely to migrate internallly, vs. </a:t>
            </a:r>
            <a:r>
              <a:rPr lang="en-US" baseline="0" dirty="0"/>
              <a:t>B</a:t>
            </a:r>
            <a:r>
              <a:rPr lang="is-IS" baseline="0" dirty="0"/>
              <a:t>eing left behidn in the care of other relatives when a parent migrates internationally</a:t>
            </a:r>
            <a:endParaRPr lang="en-US" dirty="0"/>
          </a:p>
        </p:txBody>
      </p:sp>
      <p:sp>
        <p:nvSpPr>
          <p:cNvPr id="4" name="Header Placeholder 3"/>
          <p:cNvSpPr>
            <a:spLocks noGrp="1"/>
          </p:cNvSpPr>
          <p:nvPr>
            <p:ph type="hdr" sz="quarter" idx="10"/>
          </p:nvPr>
        </p:nvSpPr>
        <p:spPr/>
        <p:txBody>
          <a:bodyPr/>
          <a:lstStyle/>
          <a:p>
            <a:pPr>
              <a:lnSpc>
                <a:spcPct val="95000"/>
              </a:lnSpc>
            </a:pPr>
            <a:r>
              <a:rPr lang="en-US">
                <a:latin typeface="Arial" pitchFamily="34" charset="0"/>
                <a:cs typeface="Arial" pitchFamily="34" charset="0"/>
              </a:rPr>
              <a:t>[ADD PRESENTATION TITLE: INSERT TAB &gt; HEADER &amp; FOOTER &gt; NOTES AND HANDOUTS]</a:t>
            </a:r>
            <a:endParaRPr lang="en-US" dirty="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9535A4AE-AB74-4BDA-B84A-019528CC2B4D}" type="datetimeFigureOut">
              <a:rPr lang="en-US" smtClean="0">
                <a:latin typeface="Arial" pitchFamily="34" charset="0"/>
                <a:cs typeface="Arial" pitchFamily="34" charset="0"/>
              </a:rPr>
              <a:pPr algn="l"/>
              <a:t>11/16/21</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13</a:t>
            </a:fld>
            <a:endParaRPr lang="en-US" dirty="0">
              <a:latin typeface="Arial" pitchFamily="34" charset="0"/>
              <a:cs typeface="Arial" pitchFamily="34" charset="0"/>
            </a:endParaRPr>
          </a:p>
        </p:txBody>
      </p:sp>
    </p:spTree>
    <p:extLst>
      <p:ext uri="{BB962C8B-B14F-4D97-AF65-F5344CB8AC3E}">
        <p14:creationId xmlns:p14="http://schemas.microsoft.com/office/powerpoint/2010/main" val="17913698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photo from Southern </a:t>
            </a:r>
            <a:r>
              <a:rPr lang="en-US" dirty="0" err="1"/>
              <a:t>Jersery</a:t>
            </a:r>
            <a:r>
              <a:rPr lang="en-US" baseline="0" dirty="0"/>
              <a:t> Family Medical Centers showing a Migrant Outreach Coordinator performing a health assessment on a volunteer health promoter who works with other migrant farm workers</a:t>
            </a:r>
            <a:endParaRPr lang="en-US" dirty="0"/>
          </a:p>
        </p:txBody>
      </p:sp>
      <p:sp>
        <p:nvSpPr>
          <p:cNvPr id="4" name="Slide Number Placeholder 3"/>
          <p:cNvSpPr>
            <a:spLocks noGrp="1"/>
          </p:cNvSpPr>
          <p:nvPr>
            <p:ph type="sldNum" sz="quarter" idx="10"/>
          </p:nvPr>
        </p:nvSpPr>
        <p:spPr/>
        <p:txBody>
          <a:bodyPr/>
          <a:lstStyle/>
          <a:p>
            <a:fld id="{ECB932F8-87C5-401B-9B33-D77AB33DFD0D}" type="slidenum">
              <a:rPr lang="en-US" smtClean="0"/>
              <a:t>16</a:t>
            </a:fld>
            <a:endParaRPr lang="en-US"/>
          </a:p>
        </p:txBody>
      </p:sp>
    </p:spTree>
    <p:extLst>
      <p:ext uri="{BB962C8B-B14F-4D97-AF65-F5344CB8AC3E}">
        <p14:creationId xmlns:p14="http://schemas.microsoft.com/office/powerpoint/2010/main" val="23309673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2750" y="400050"/>
            <a:ext cx="6197600" cy="348615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Arial" pitchFamily="34" charset="0"/>
                <a:ea typeface="+mn-ea"/>
                <a:cs typeface="Arial" pitchFamily="34" charset="0"/>
              </a:rPr>
              <a:t>Integrating social epidemiology into immigrant health research: A cross-national</a:t>
            </a:r>
          </a:p>
          <a:p>
            <a:r>
              <a:rPr lang="en-US" sz="1200" b="0" i="0" u="none" strike="noStrike" kern="1200" baseline="0" dirty="0">
                <a:solidFill>
                  <a:schemeClr val="tx1"/>
                </a:solidFill>
                <a:latin typeface="Arial" pitchFamily="34" charset="0"/>
                <a:ea typeface="+mn-ea"/>
                <a:cs typeface="Arial" pitchFamily="34" charset="0"/>
              </a:rPr>
              <a:t>Framework</a:t>
            </a:r>
          </a:p>
          <a:p>
            <a:r>
              <a:rPr lang="en-US" sz="1200" b="0" i="0" u="none" strike="noStrike" kern="1200" baseline="0" dirty="0">
                <a:solidFill>
                  <a:schemeClr val="tx1"/>
                </a:solidFill>
                <a:latin typeface="Arial" pitchFamily="34" charset="0"/>
                <a:ea typeface="+mn-ea"/>
                <a:cs typeface="Arial" pitchFamily="34" charset="0"/>
              </a:rPr>
              <a:t>It’s </a:t>
            </a:r>
            <a:r>
              <a:rPr lang="en-US" sz="1200" b="0" i="0" u="none" strike="noStrike" kern="1200" baseline="0" dirty="0" err="1">
                <a:solidFill>
                  <a:schemeClr val="tx1"/>
                </a:solidFill>
                <a:latin typeface="Arial" pitchFamily="34" charset="0"/>
                <a:ea typeface="+mn-ea"/>
                <a:cs typeface="Arial" pitchFamily="34" charset="0"/>
              </a:rPr>
              <a:t>complidated</a:t>
            </a:r>
            <a:r>
              <a:rPr lang="en-US" sz="1200" b="0" i="0" u="none" strike="noStrike" kern="1200" baseline="0" dirty="0">
                <a:solidFill>
                  <a:schemeClr val="tx1"/>
                </a:solidFill>
                <a:latin typeface="Arial" pitchFamily="34" charset="0"/>
                <a:ea typeface="+mn-ea"/>
                <a:cs typeface="Arial" pitchFamily="34" charset="0"/>
              </a:rPr>
              <a:t>!</a:t>
            </a:r>
          </a:p>
          <a:p>
            <a:endParaRPr lang="en-US" sz="1200" baseline="0" dirty="0"/>
          </a:p>
        </p:txBody>
      </p:sp>
      <p:sp>
        <p:nvSpPr>
          <p:cNvPr id="4" name="Header Placeholder 3"/>
          <p:cNvSpPr>
            <a:spLocks noGrp="1"/>
          </p:cNvSpPr>
          <p:nvPr>
            <p:ph type="hdr" sz="quarter" idx="10"/>
          </p:nvPr>
        </p:nvSpPr>
        <p:spPr/>
        <p:txBody>
          <a:bodyPr/>
          <a:lstStyle/>
          <a:p>
            <a:pPr>
              <a:lnSpc>
                <a:spcPct val="95000"/>
              </a:lnSpc>
            </a:pPr>
            <a:r>
              <a:rPr lang="en-US">
                <a:latin typeface="Arial" pitchFamily="34" charset="0"/>
                <a:cs typeface="Arial" pitchFamily="34" charset="0"/>
              </a:rPr>
              <a:t>[ADD PRESENTATION TITLE: INSERT TAB &gt; HEADER &amp; FOOTER &gt; NOTES AND HANDOUTS]</a:t>
            </a:r>
            <a:endParaRPr lang="en-US" dirty="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9535A4AE-AB74-4BDA-B84A-019528CC2B4D}" type="datetimeFigureOut">
              <a:rPr lang="en-US" smtClean="0">
                <a:latin typeface="Arial" pitchFamily="34" charset="0"/>
                <a:cs typeface="Arial" pitchFamily="34" charset="0"/>
              </a:rPr>
              <a:pPr algn="l"/>
              <a:t>11/16/21</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17</a:t>
            </a:fld>
            <a:endParaRPr lang="en-US" dirty="0">
              <a:latin typeface="Arial" pitchFamily="34" charset="0"/>
              <a:cs typeface="Arial" pitchFamily="34" charset="0"/>
            </a:endParaRPr>
          </a:p>
        </p:txBody>
      </p:sp>
    </p:spTree>
    <p:extLst>
      <p:ext uri="{BB962C8B-B14F-4D97-AF65-F5344CB8AC3E}">
        <p14:creationId xmlns:p14="http://schemas.microsoft.com/office/powerpoint/2010/main" val="21139138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4"/>
            <a:r>
              <a:rPr lang="en-US" sz="1800" dirty="0">
                <a:latin typeface="Garamond" charset="0"/>
                <a:ea typeface="Garamond" charset="0"/>
                <a:cs typeface="Garamond" charset="0"/>
              </a:rPr>
              <a:t>First-hour, first day, and first-week mortality rates among infants born in the U.S. to Mexican immigrant women are about 10% lower than infants of non-Hispanic, white U.S.-born women</a:t>
            </a:r>
          </a:p>
          <a:p>
            <a:pPr lvl="4"/>
            <a:r>
              <a:rPr lang="en-US" sz="1800" dirty="0">
                <a:latin typeface="Garamond" charset="0"/>
                <a:ea typeface="Garamond" charset="0"/>
                <a:cs typeface="Garamond" charset="0"/>
              </a:rPr>
              <a:t>Infants born to U.S.-born Mexican American women exhibit rates of mortality that are statistically equal to those of non-Hispanic white women </a:t>
            </a:r>
          </a:p>
          <a:p>
            <a:pPr lvl="4"/>
            <a:r>
              <a:rPr lang="en-US" sz="1800" dirty="0">
                <a:latin typeface="Garamond" charset="0"/>
                <a:ea typeface="Garamond" charset="0"/>
                <a:cs typeface="Garamond" charset="0"/>
              </a:rPr>
              <a:t>Infants born to U.S.-born Mexican American women fare considerably better than infants born to non-Hispanic black women, with whom they share similar socioeconomic profiles.</a:t>
            </a:r>
          </a:p>
          <a:p>
            <a:endParaRPr lang="en-US" dirty="0"/>
          </a:p>
        </p:txBody>
      </p:sp>
      <p:sp>
        <p:nvSpPr>
          <p:cNvPr id="4" name="Slide Number Placeholder 3"/>
          <p:cNvSpPr>
            <a:spLocks noGrp="1"/>
          </p:cNvSpPr>
          <p:nvPr>
            <p:ph type="sldNum" sz="quarter" idx="5"/>
          </p:nvPr>
        </p:nvSpPr>
        <p:spPr/>
        <p:txBody>
          <a:bodyPr/>
          <a:lstStyle/>
          <a:p>
            <a:fld id="{ECB932F8-87C5-401B-9B33-D77AB33DFD0D}" type="slidenum">
              <a:rPr lang="en-US" smtClean="0"/>
              <a:t>20</a:t>
            </a:fld>
            <a:endParaRPr lang="en-US"/>
          </a:p>
        </p:txBody>
      </p:sp>
    </p:spTree>
    <p:extLst>
      <p:ext uri="{BB962C8B-B14F-4D97-AF65-F5344CB8AC3E}">
        <p14:creationId xmlns:p14="http://schemas.microsoft.com/office/powerpoint/2010/main" val="31363531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1"/>
            <a:ext cx="12192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0000"/>
                    <a:lumOff val="10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6" name="Slide Number Placeholder 5"/>
          <p:cNvSpPr>
            <a:spLocks noGrp="1"/>
          </p:cNvSpPr>
          <p:nvPr>
            <p:ph type="sldNum" sz="quarter" idx="12"/>
          </p:nvPr>
        </p:nvSpPr>
        <p:spPr/>
        <p:txBody>
          <a:bodyPr/>
          <a:lstStyle/>
          <a:p>
            <a:fld id="{D2E934E8-1B66-4215-A6C4-BBF3F366A0EC}" type="slidenum">
              <a:rPr lang="en-US" smtClean="0"/>
              <a:t>‹#›</a:t>
            </a:fld>
            <a:endParaRPr lang="en-US"/>
          </a:p>
        </p:txBody>
      </p:sp>
      <p:cxnSp>
        <p:nvCxnSpPr>
          <p:cNvPr id="8" name="Straight Connector 7"/>
          <p:cNvCxnSpPr/>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30938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0B08371-A19F-4164-AFD1-5988220F0866}" type="datetime1">
              <a:rPr lang="en-US" smtClean="0"/>
              <a:t>11/16/21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E934E8-1B66-4215-A6C4-BBF3F366A0EC}" type="slidenum">
              <a:rPr lang="en-US" smtClean="0"/>
              <a:t>‹#›</a:t>
            </a:fld>
            <a:endParaRPr lang="en-US"/>
          </a:p>
        </p:txBody>
      </p:sp>
    </p:spTree>
    <p:extLst>
      <p:ext uri="{BB962C8B-B14F-4D97-AF65-F5344CB8AC3E}">
        <p14:creationId xmlns:p14="http://schemas.microsoft.com/office/powerpoint/2010/main" val="40179758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0"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63C916D-0146-4591-AAA6-AD52F7960103}" type="datetime1">
              <a:rPr lang="en-US" smtClean="0"/>
              <a:t>11/16/21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E934E8-1B66-4215-A6C4-BBF3F366A0EC}" type="slidenum">
              <a:rPr lang="en-US" smtClean="0"/>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19432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lvl1pPr algn="r">
              <a:defRPr sz="1800">
                <a:latin typeface="+mn-lt"/>
              </a:defRPr>
            </a:lvl1pPr>
          </a:lstStyle>
          <a:p>
            <a:fld id="{D2E934E8-1B66-4215-A6C4-BBF3F366A0EC}" type="slidenum">
              <a:rPr lang="en-US" smtClean="0"/>
              <a:pPr/>
              <a:t>‹#›</a:t>
            </a:fld>
            <a:endParaRPr lang="en-US" dirty="0"/>
          </a:p>
        </p:txBody>
      </p:sp>
    </p:spTree>
    <p:extLst>
      <p:ext uri="{BB962C8B-B14F-4D97-AF65-F5344CB8AC3E}">
        <p14:creationId xmlns:p14="http://schemas.microsoft.com/office/powerpoint/2010/main" val="42521852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1"/>
            <a:ext cx="12192000" cy="457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0000"/>
                    <a:lumOff val="1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132EBBC-ADE8-413B-B097-B9E4FA4384E0}" type="datetime1">
              <a:rPr lang="en-US" smtClean="0"/>
              <a:t>11/16/21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E934E8-1B66-4215-A6C4-BBF3F366A0EC}" type="slidenum">
              <a:rPr lang="en-US" smtClean="0"/>
              <a:t>‹#›</a:t>
            </a:fld>
            <a:endParaRPr lang="en-US"/>
          </a:p>
        </p:txBody>
      </p:sp>
      <p:cxnSp>
        <p:nvCxnSpPr>
          <p:cNvPr id="8" name="Straight Connector 7"/>
          <p:cNvCxnSpPr/>
          <p:nvPr/>
        </p:nvCxnSpPr>
        <p:spPr>
          <a:xfrm flipV="1">
            <a:off x="838684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1835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8"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36DFE23-F13B-4572-B151-579C06CE0994}" type="datetime1">
              <a:rPr lang="en-US" smtClean="0"/>
              <a:t>11/16/21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E934E8-1B66-4215-A6C4-BBF3F366A0EC}" type="slidenum">
              <a:rPr lang="en-US" smtClean="0"/>
              <a:t>‹#›</a:t>
            </a:fld>
            <a:endParaRPr lang="en-US"/>
          </a:p>
        </p:txBody>
      </p:sp>
    </p:spTree>
    <p:extLst>
      <p:ext uri="{BB962C8B-B14F-4D97-AF65-F5344CB8AC3E}">
        <p14:creationId xmlns:p14="http://schemas.microsoft.com/office/powerpoint/2010/main" val="29525946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2">
                    <a:lumMod val="75000"/>
                  </a:schemeClr>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lIns="45720" rIns="457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89320"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2">
                    <a:lumMod val="75000"/>
                  </a:schemeClr>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89320" y="2967788"/>
            <a:ext cx="4754880" cy="3341572"/>
          </a:xfrm>
        </p:spPr>
        <p:txBody>
          <a:bodyPr lIns="45720" rIns="457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AFF70F-9FA3-4A1A-8CDA-53F65004BA86}" type="datetime1">
              <a:rPr lang="en-US" smtClean="0"/>
              <a:t>11/16/21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2E934E8-1B66-4215-A6C4-BBF3F366A0EC}" type="slidenum">
              <a:rPr lang="en-US" smtClean="0"/>
              <a:t>‹#›</a:t>
            </a:fld>
            <a:endParaRPr lang="en-US"/>
          </a:p>
        </p:txBody>
      </p:sp>
    </p:spTree>
    <p:extLst>
      <p:ext uri="{BB962C8B-B14F-4D97-AF65-F5344CB8AC3E}">
        <p14:creationId xmlns:p14="http://schemas.microsoft.com/office/powerpoint/2010/main" val="37121512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9ABF7DA-3C58-4CAA-A2EE-A8D034B6B0D3}" type="datetime1">
              <a:rPr lang="en-US" smtClean="0"/>
              <a:t>11/16/21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2E934E8-1B66-4215-A6C4-BBF3F366A0EC}" type="slidenum">
              <a:rPr lang="en-US" smtClean="0"/>
              <a:t>‹#›</a:t>
            </a:fld>
            <a:endParaRPr lang="en-US"/>
          </a:p>
        </p:txBody>
      </p:sp>
    </p:spTree>
    <p:extLst>
      <p:ext uri="{BB962C8B-B14F-4D97-AF65-F5344CB8AC3E}">
        <p14:creationId xmlns:p14="http://schemas.microsoft.com/office/powerpoint/2010/main" val="20344135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295766-15B4-42A2-BDD1-C4E27D388295}" type="datetime1">
              <a:rPr lang="en-US" smtClean="0"/>
              <a:t>11/16/21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2E934E8-1B66-4215-A6C4-BBF3F366A0EC}" type="slidenum">
              <a:rPr lang="en-US" smtClean="0"/>
              <a:t>‹#›</a:t>
            </a:fld>
            <a:endParaRPr lang="en-US"/>
          </a:p>
        </p:txBody>
      </p:sp>
    </p:spTree>
    <p:extLst>
      <p:ext uri="{BB962C8B-B14F-4D97-AF65-F5344CB8AC3E}">
        <p14:creationId xmlns:p14="http://schemas.microsoft.com/office/powerpoint/2010/main" val="6196814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D8C94FD-F94D-435B-B4AF-F2678EE0FBC8}" type="datetime1">
              <a:rPr lang="en-US" smtClean="0"/>
              <a:t>11/16/21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E934E8-1B66-4215-A6C4-BBF3F366A0EC}" type="slidenum">
              <a:rPr lang="en-US" smtClean="0"/>
              <a:t>‹#›</a:t>
            </a:fld>
            <a:endParaRPr lang="en-US"/>
          </a:p>
        </p:txBody>
      </p:sp>
    </p:spTree>
    <p:extLst>
      <p:ext uri="{BB962C8B-B14F-4D97-AF65-F5344CB8AC3E}">
        <p14:creationId xmlns:p14="http://schemas.microsoft.com/office/powerpoint/2010/main" val="40154002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2">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0000"/>
                    <a:lumOff val="1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C8C9120-5E8B-419A-BA7E-14FF5F08088D}" type="datetime1">
              <a:rPr lang="en-US" smtClean="0"/>
              <a:t>11/16/21</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2E934E8-1B66-4215-A6C4-BBF3F366A0EC}" type="slidenum">
              <a:rPr lang="en-US" smtClean="0"/>
              <a:t>‹#›</a:t>
            </a:fld>
            <a:endParaRPr lang="en-US"/>
          </a:p>
        </p:txBody>
      </p:sp>
      <p:cxnSp>
        <p:nvCxnSpPr>
          <p:cNvPr id="9" name="Straight Connector 8"/>
          <p:cNvCxnSpPr/>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65981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1"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8" y="6470704"/>
            <a:ext cx="2154142"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fld id="{867BC434-9B5C-4DB1-83AE-5197AFF233A0}" type="datetime1">
              <a:rPr lang="en-US" smtClean="0"/>
              <a:t>11/16/21</a:t>
            </a:fld>
            <a:endParaRPr lang="en-US"/>
          </a:p>
        </p:txBody>
      </p:sp>
      <p:sp>
        <p:nvSpPr>
          <p:cNvPr id="5" name="Footer Placeholder 4"/>
          <p:cNvSpPr>
            <a:spLocks noGrp="1"/>
          </p:cNvSpPr>
          <p:nvPr>
            <p:ph type="ftr" sz="quarter" idx="3"/>
          </p:nvPr>
        </p:nvSpPr>
        <p:spPr>
          <a:xfrm>
            <a:off x="4842932" y="6470704"/>
            <a:ext cx="5901458" cy="274320"/>
          </a:xfrm>
          <a:prstGeom prst="rect">
            <a:avLst/>
          </a:prstGeom>
        </p:spPr>
        <p:txBody>
          <a:bodyPr vert="horz" lIns="91440" tIns="45720" rIns="91440" bIns="45720" rtlCol="0" anchor="ctr"/>
          <a:lstStyle>
            <a:lvl1pPr algn="r">
              <a:defRPr sz="1000" cap="all" baseline="0">
                <a:solidFill>
                  <a:schemeClr val="tx1">
                    <a:lumMod val="90000"/>
                    <a:lumOff val="10000"/>
                  </a:schemeClr>
                </a:solidFill>
                <a:latin typeface="+mj-lt"/>
              </a:defRPr>
            </a:lvl1pPr>
          </a:lstStyle>
          <a:p>
            <a:endParaRPr lang="en-US"/>
          </a:p>
        </p:txBody>
      </p:sp>
      <p:sp>
        <p:nvSpPr>
          <p:cNvPr id="6" name="Slide Number Placeholder 5"/>
          <p:cNvSpPr>
            <a:spLocks noGrp="1"/>
          </p:cNvSpPr>
          <p:nvPr>
            <p:ph type="sldNum" sz="quarter" idx="4"/>
          </p:nvPr>
        </p:nvSpPr>
        <p:spPr>
          <a:xfrm>
            <a:off x="10837334" y="6470704"/>
            <a:ext cx="973666"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fld id="{D2E934E8-1B66-4215-A6C4-BBF3F366A0EC}" type="slidenum">
              <a:rPr lang="en-US" smtClean="0"/>
              <a:t>‹#›</a:t>
            </a:fld>
            <a:endParaRPr lang="en-US"/>
          </a:p>
        </p:txBody>
      </p:sp>
      <p:cxnSp>
        <p:nvCxnSpPr>
          <p:cNvPr id="7" name="Straight Connector 6"/>
          <p:cNvCxnSpPr/>
          <p:nvPr/>
        </p:nvCxnSpPr>
        <p:spPr>
          <a:xfrm flipV="1">
            <a:off x="7620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8139438"/>
      </p:ext>
    </p:extLst>
  </p:cSld>
  <p:clrMap bg1="lt1" tx1="dk1" bg2="lt2" tx2="dk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 id="2147483913" r:id="rId8"/>
    <p:sldLayoutId id="2147483914" r:id="rId9"/>
    <p:sldLayoutId id="2147483915" r:id="rId10"/>
    <p:sldLayoutId id="2147483916" r:id="rId11"/>
  </p:sldLayoutIdLst>
  <p:hf hdr="0" ftr="0" dt="0"/>
  <p:txStyles>
    <p:titleStyle>
      <a:lvl1pPr algn="l" defTabSz="914400" rtl="0" eaLnBrk="1" latinLnBrk="0" hangingPunct="1">
        <a:lnSpc>
          <a:spcPct val="80000"/>
        </a:lnSpc>
        <a:spcBef>
          <a:spcPct val="0"/>
        </a:spcBef>
        <a:buNone/>
        <a:defRPr sz="5000" kern="1200" cap="all" spc="100" baseline="0">
          <a:solidFill>
            <a:schemeClr val="tx1">
              <a:lumMod val="90000"/>
              <a:lumOff val="10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14.tiff"/></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3.jpg"/><Relationship Id="rId4" Type="http://schemas.openxmlformats.org/officeDocument/2006/relationships/image" Target="../media/image11.jpe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4434" y="4960137"/>
            <a:ext cx="7625166" cy="1463040"/>
          </a:xfrm>
        </p:spPr>
        <p:txBody>
          <a:bodyPr>
            <a:noAutofit/>
          </a:bodyPr>
          <a:lstStyle/>
          <a:p>
            <a:r>
              <a:rPr lang="en-US" sz="3400" dirty="0">
                <a:solidFill>
                  <a:schemeClr val="tx1"/>
                </a:solidFill>
              </a:rPr>
              <a:t>Migration &amp; urbanization</a:t>
            </a:r>
            <a:endParaRPr lang="en-US" sz="2600" dirty="0">
              <a:solidFill>
                <a:schemeClr val="tx1"/>
              </a:solidFill>
            </a:endParaRPr>
          </a:p>
        </p:txBody>
      </p:sp>
      <p:sp>
        <p:nvSpPr>
          <p:cNvPr id="3" name="Subtitle 2"/>
          <p:cNvSpPr>
            <a:spLocks noGrp="1"/>
          </p:cNvSpPr>
          <p:nvPr>
            <p:ph type="subTitle" idx="1"/>
          </p:nvPr>
        </p:nvSpPr>
        <p:spPr/>
        <p:txBody>
          <a:bodyPr/>
          <a:lstStyle/>
          <a:p>
            <a:r>
              <a:rPr lang="en-US" dirty="0">
                <a:solidFill>
                  <a:schemeClr val="tx1"/>
                </a:solidFill>
              </a:rPr>
              <a:t>Emily Treleaven</a:t>
            </a:r>
          </a:p>
          <a:p>
            <a:r>
              <a:rPr lang="en-US" dirty="0">
                <a:solidFill>
                  <a:schemeClr val="tx1"/>
                </a:solidFill>
              </a:rPr>
              <a:t>Institute for Social Research</a:t>
            </a:r>
            <a:endParaRPr lang="en-US" dirty="0">
              <a:solidFill>
                <a:srgbClr val="FF0000"/>
              </a:solidFill>
            </a:endParaRPr>
          </a:p>
          <a:p>
            <a:r>
              <a:rPr lang="en-US" dirty="0">
                <a:solidFill>
                  <a:schemeClr val="tx1"/>
                </a:solidFill>
              </a:rPr>
              <a:t>University of Michigan</a:t>
            </a:r>
          </a:p>
          <a:p>
            <a:endParaRPr lang="en-US" sz="700" dirty="0">
              <a:solidFill>
                <a:schemeClr val="tx1"/>
              </a:solidFill>
            </a:endParaRPr>
          </a:p>
          <a:p>
            <a:r>
              <a:rPr lang="en-US" dirty="0">
                <a:solidFill>
                  <a:schemeClr val="tx1"/>
                </a:solidFill>
              </a:rPr>
              <a:t>November 10, 2021</a:t>
            </a:r>
          </a:p>
        </p:txBody>
      </p:sp>
      <p:pic>
        <p:nvPicPr>
          <p:cNvPr id="1028" name="Picture 4" descr="UNHCR - Asylum and Migration"/>
          <p:cNvPicPr>
            <a:picLocks noChangeAspect="1" noChangeArrowheads="1"/>
          </p:cNvPicPr>
          <p:nvPr/>
        </p:nvPicPr>
        <p:blipFill rotWithShape="1">
          <a:blip r:embed="rId3">
            <a:extLst>
              <a:ext uri="{28A0092B-C50C-407E-A947-70E740481C1C}">
                <a14:useLocalDpi xmlns:a14="http://schemas.microsoft.com/office/drawing/2010/main" val="0"/>
              </a:ext>
            </a:extLst>
          </a:blip>
          <a:srcRect l="499" t="15880" r="-53" b="27848"/>
          <a:stretch/>
        </p:blipFill>
        <p:spPr bwMode="auto">
          <a:xfrm>
            <a:off x="-9427" y="-18854"/>
            <a:ext cx="12207712" cy="46002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86168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Consequences for family members left behind</a:t>
            </a:r>
          </a:p>
        </p:txBody>
      </p:sp>
      <p:sp>
        <p:nvSpPr>
          <p:cNvPr id="3" name="Content Placeholder 2"/>
          <p:cNvSpPr>
            <a:spLocks noGrp="1"/>
          </p:cNvSpPr>
          <p:nvPr>
            <p:ph idx="1"/>
          </p:nvPr>
        </p:nvSpPr>
        <p:spPr/>
        <p:txBody>
          <a:bodyPr/>
          <a:lstStyle/>
          <a:p>
            <a:r>
              <a:rPr lang="en-US" dirty="0">
                <a:ea typeface="Garamond" charset="0"/>
                <a:cs typeface="Garamond" charset="0"/>
              </a:rPr>
              <a:t>Increased income for household of origin via remittances</a:t>
            </a:r>
          </a:p>
          <a:p>
            <a:pPr lvl="2"/>
            <a:r>
              <a:rPr lang="en-US" sz="1800" dirty="0">
                <a:ea typeface="Garamond" charset="0"/>
                <a:cs typeface="Garamond" charset="0"/>
              </a:rPr>
              <a:t>Improved diet, nutritional status, and food security</a:t>
            </a:r>
          </a:p>
          <a:p>
            <a:pPr lvl="2"/>
            <a:r>
              <a:rPr lang="en-US" sz="1800" dirty="0">
                <a:ea typeface="Garamond" charset="0"/>
                <a:cs typeface="Garamond" charset="0"/>
              </a:rPr>
              <a:t>Retention in school</a:t>
            </a:r>
          </a:p>
          <a:p>
            <a:pPr lvl="2"/>
            <a:r>
              <a:rPr lang="en-US" sz="1800" dirty="0">
                <a:ea typeface="Garamond" charset="0"/>
                <a:cs typeface="Garamond" charset="0"/>
              </a:rPr>
              <a:t>Higher health expenditures</a:t>
            </a:r>
          </a:p>
          <a:p>
            <a:pPr lvl="2"/>
            <a:r>
              <a:rPr lang="en-US" sz="1800" dirty="0">
                <a:ea typeface="Garamond" charset="0"/>
                <a:cs typeface="Garamond" charset="0"/>
              </a:rPr>
              <a:t>Impacts on care-seeking behaviors </a:t>
            </a:r>
          </a:p>
          <a:p>
            <a:r>
              <a:rPr lang="en-US" dirty="0">
                <a:ea typeface="Garamond" charset="0"/>
                <a:cs typeface="Garamond" charset="0"/>
              </a:rPr>
              <a:t>Psychosocial impacts on left behind</a:t>
            </a:r>
          </a:p>
          <a:p>
            <a:r>
              <a:rPr lang="en-US" dirty="0">
                <a:ea typeface="Garamond" charset="0"/>
                <a:cs typeface="Garamond" charset="0"/>
              </a:rPr>
              <a:t>Physical impacts for elderly caregivers</a:t>
            </a:r>
          </a:p>
          <a:p>
            <a:pPr lvl="2"/>
            <a:r>
              <a:rPr lang="en-US" sz="1800" dirty="0">
                <a:ea typeface="Garamond" charset="0"/>
                <a:cs typeface="Garamond" charset="0"/>
              </a:rPr>
              <a:t>Burden on elderly caregivers</a:t>
            </a:r>
          </a:p>
          <a:p>
            <a:pPr lvl="2"/>
            <a:r>
              <a:rPr lang="en-US" sz="1800" dirty="0">
                <a:ea typeface="Garamond" charset="0"/>
                <a:cs typeface="Garamond" charset="0"/>
              </a:rPr>
              <a:t>Access to care, nutrition for children </a:t>
            </a:r>
          </a:p>
          <a:p>
            <a:pPr lvl="2"/>
            <a:r>
              <a:rPr lang="en-US" sz="1800" dirty="0">
                <a:ea typeface="Garamond" charset="0"/>
                <a:cs typeface="Garamond" charset="0"/>
              </a:rPr>
              <a:t>Differential impacts by who migrates (feminization of migration)</a:t>
            </a:r>
          </a:p>
          <a:p>
            <a:endParaRPr lang="en-US" dirty="0"/>
          </a:p>
        </p:txBody>
      </p:sp>
      <p:sp>
        <p:nvSpPr>
          <p:cNvPr id="4" name="Slide Number Placeholder 3"/>
          <p:cNvSpPr>
            <a:spLocks noGrp="1"/>
          </p:cNvSpPr>
          <p:nvPr>
            <p:ph type="sldNum" sz="quarter" idx="12"/>
          </p:nvPr>
        </p:nvSpPr>
        <p:spPr/>
        <p:txBody>
          <a:bodyPr/>
          <a:lstStyle/>
          <a:p>
            <a:fld id="{D2E934E8-1B66-4215-A6C4-BBF3F366A0EC}" type="slidenum">
              <a:rPr lang="en-US" smtClean="0"/>
              <a:pPr/>
              <a:t>10</a:t>
            </a:fld>
            <a:endParaRPr lang="en-US" dirty="0"/>
          </a:p>
        </p:txBody>
      </p:sp>
    </p:spTree>
    <p:extLst>
      <p:ext uri="{BB962C8B-B14F-4D97-AF65-F5344CB8AC3E}">
        <p14:creationId xmlns:p14="http://schemas.microsoft.com/office/powerpoint/2010/main" val="33725178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 name="Rectangle 43">
            <a:extLst>
              <a:ext uri="{FF2B5EF4-FFF2-40B4-BE49-F238E27FC236}">
                <a16:creationId xmlns:a16="http://schemas.microsoft.com/office/drawing/2014/main" id="{6F7FAA46-F63C-45FE-B4F0-A7E677E9F4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53" name="Straight Connector 45">
            <a:extLst>
              <a:ext uri="{FF2B5EF4-FFF2-40B4-BE49-F238E27FC236}">
                <a16:creationId xmlns:a16="http://schemas.microsoft.com/office/drawing/2014/main" id="{DA9B7795-7E78-4F68-B6FE-6ECC916562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54" name="Rectangle 47">
            <a:extLst>
              <a:ext uri="{FF2B5EF4-FFF2-40B4-BE49-F238E27FC236}">
                <a16:creationId xmlns:a16="http://schemas.microsoft.com/office/drawing/2014/main" id="{462F97DB-9183-4E6E-8155-7BC67242DF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726" cy="685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3082C716-303B-7847-BC5C-8116E8CFA4F7}"/>
              </a:ext>
            </a:extLst>
          </p:cNvPr>
          <p:cNvSpPr>
            <a:spLocks noGrp="1"/>
          </p:cNvSpPr>
          <p:nvPr>
            <p:ph type="title"/>
          </p:nvPr>
        </p:nvSpPr>
        <p:spPr>
          <a:xfrm>
            <a:off x="613611" y="685893"/>
            <a:ext cx="3566407" cy="2989044"/>
          </a:xfrm>
        </p:spPr>
        <p:txBody>
          <a:bodyPr vert="horz" lIns="91440" tIns="45720" rIns="91440" bIns="45720" rtlCol="0" anchor="b">
            <a:normAutofit/>
          </a:bodyPr>
          <a:lstStyle/>
          <a:p>
            <a:pPr algn="r"/>
            <a:r>
              <a:rPr lang="en-US" sz="4400" dirty="0"/>
              <a:t>Global trends in migration</a:t>
            </a:r>
            <a:endParaRPr lang="en-US" sz="4400" spc="200" dirty="0"/>
          </a:p>
        </p:txBody>
      </p:sp>
      <p:cxnSp>
        <p:nvCxnSpPr>
          <p:cNvPr id="55" name="Straight Connector 49">
            <a:extLst>
              <a:ext uri="{FF2B5EF4-FFF2-40B4-BE49-F238E27FC236}">
                <a16:creationId xmlns:a16="http://schemas.microsoft.com/office/drawing/2014/main" id="{731ADB2A-A571-40A6-AC59-21025129400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3610" y="3759161"/>
            <a:ext cx="356616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6" name="Picture 5" descr="A picture containing person&#10;&#10;Description automatically generated">
            <a:extLst>
              <a:ext uri="{FF2B5EF4-FFF2-40B4-BE49-F238E27FC236}">
                <a16:creationId xmlns:a16="http://schemas.microsoft.com/office/drawing/2014/main" id="{A263C9D8-08F3-E04F-9AD4-51479159367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7610"/>
          <a:stretch/>
        </p:blipFill>
        <p:spPr>
          <a:xfrm>
            <a:off x="4654984" y="975"/>
            <a:ext cx="7533742" cy="6858000"/>
          </a:xfrm>
          <a:prstGeom prst="rect">
            <a:avLst/>
          </a:prstGeom>
        </p:spPr>
      </p:pic>
      <p:sp>
        <p:nvSpPr>
          <p:cNvPr id="4" name="Slide Number Placeholder 3">
            <a:extLst>
              <a:ext uri="{FF2B5EF4-FFF2-40B4-BE49-F238E27FC236}">
                <a16:creationId xmlns:a16="http://schemas.microsoft.com/office/drawing/2014/main" id="{9B566E63-AE80-1347-AEA3-3E0FB04FDD8D}"/>
              </a:ext>
            </a:extLst>
          </p:cNvPr>
          <p:cNvSpPr>
            <a:spLocks noGrp="1"/>
          </p:cNvSpPr>
          <p:nvPr>
            <p:ph type="sldNum" sz="quarter" idx="12"/>
          </p:nvPr>
        </p:nvSpPr>
        <p:spPr>
          <a:xfrm>
            <a:off x="10837334" y="6470704"/>
            <a:ext cx="973666" cy="274320"/>
          </a:xfrm>
          <a:effectLst>
            <a:outerShdw blurRad="50800" dist="12700" dir="2700000" algn="tl" rotWithShape="0">
              <a:prstClr val="black">
                <a:alpha val="43000"/>
              </a:prstClr>
            </a:outerShdw>
          </a:effectLst>
        </p:spPr>
        <p:txBody>
          <a:bodyPr vert="horz" lIns="91440" tIns="45720" rIns="91440" bIns="45720" rtlCol="0" anchor="ctr">
            <a:normAutofit fontScale="85000" lnSpcReduction="20000"/>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2E934E8-1B66-4215-A6C4-BBF3F366A0EC}" type="slidenum">
              <a:rPr kumimoji="0" lang="en-US" sz="1800" b="0" i="0" u="none" strike="noStrike" kern="1200" cap="none" spc="0" normalizeH="0" baseline="0" noProof="0" smtClean="0">
                <a:ln>
                  <a:noFill/>
                </a:ln>
                <a:solidFill>
                  <a:srgbClr val="FFFFFF"/>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11</a:t>
            </a:fld>
            <a:endParaRPr kumimoji="0" lang="en-US" sz="1800" b="0" i="0" u="none" strike="noStrike" kern="1200" cap="none" spc="0" normalizeH="0" baseline="0" noProof="0">
              <a:ln>
                <a:noFill/>
              </a:ln>
              <a:solidFill>
                <a:srgbClr val="FFFFFF"/>
              </a:solidFill>
              <a:effectLst/>
              <a:uLnTx/>
              <a:uFillTx/>
              <a:latin typeface="Tw Cen MT" panose="020B0602020104020603"/>
              <a:ea typeface="+mn-ea"/>
              <a:cs typeface="+mn-cs"/>
            </a:endParaRPr>
          </a:p>
        </p:txBody>
      </p:sp>
      <p:sp>
        <p:nvSpPr>
          <p:cNvPr id="3" name="Rectangle 2"/>
          <p:cNvSpPr/>
          <p:nvPr/>
        </p:nvSpPr>
        <p:spPr>
          <a:xfrm>
            <a:off x="4654984" y="-2"/>
            <a:ext cx="1228458" cy="6858002"/>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0960267" y="-15567"/>
            <a:ext cx="1228458" cy="6873567"/>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3"/>
          <a:stretch>
            <a:fillRect/>
          </a:stretch>
        </p:blipFill>
        <p:spPr>
          <a:xfrm>
            <a:off x="4984583" y="-2"/>
            <a:ext cx="6874543" cy="6874543"/>
          </a:xfrm>
          <a:prstGeom prst="rect">
            <a:avLst/>
          </a:prstGeom>
        </p:spPr>
      </p:pic>
    </p:spTree>
    <p:extLst>
      <p:ext uri="{BB962C8B-B14F-4D97-AF65-F5344CB8AC3E}">
        <p14:creationId xmlns:p14="http://schemas.microsoft.com/office/powerpoint/2010/main" val="8041953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B9C9DB5F-D53B-7C4C-B4CB-904988563EDC}" type="slidenum">
              <a:rPr lang="en-US" smtClean="0"/>
              <a:t>12</a:t>
            </a:fld>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5425" y="171784"/>
            <a:ext cx="9247349" cy="6298919"/>
          </a:xfrm>
          <a:prstGeom prst="rect">
            <a:avLst/>
          </a:prstGeom>
        </p:spPr>
      </p:pic>
      <p:sp>
        <p:nvSpPr>
          <p:cNvPr id="2" name="TextBox 1">
            <a:extLst>
              <a:ext uri="{FF2B5EF4-FFF2-40B4-BE49-F238E27FC236}">
                <a16:creationId xmlns:a16="http://schemas.microsoft.com/office/drawing/2014/main" id="{65E07F71-7962-864F-AE4B-75F4D5B4EC35}"/>
              </a:ext>
            </a:extLst>
          </p:cNvPr>
          <p:cNvSpPr txBox="1"/>
          <p:nvPr/>
        </p:nvSpPr>
        <p:spPr>
          <a:xfrm>
            <a:off x="211240" y="6423198"/>
            <a:ext cx="1619250" cy="369332"/>
          </a:xfrm>
          <a:prstGeom prst="rect">
            <a:avLst/>
          </a:prstGeom>
          <a:noFill/>
        </p:spPr>
        <p:txBody>
          <a:bodyPr wrap="square" rtlCol="0">
            <a:spAutoFit/>
          </a:bodyPr>
          <a:lstStyle/>
          <a:p>
            <a:r>
              <a:rPr lang="en-US" dirty="0">
                <a:solidFill>
                  <a:schemeClr val="tx1">
                    <a:lumMod val="60000"/>
                    <a:lumOff val="40000"/>
                  </a:schemeClr>
                </a:solidFill>
              </a:rPr>
              <a:t>UNDESA 2015</a:t>
            </a:r>
          </a:p>
        </p:txBody>
      </p:sp>
    </p:spTree>
    <p:extLst>
      <p:ext uri="{BB962C8B-B14F-4D97-AF65-F5344CB8AC3E}">
        <p14:creationId xmlns:p14="http://schemas.microsoft.com/office/powerpoint/2010/main" val="30959692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B9C9DB5F-D53B-7C4C-B4CB-904988563EDC}" type="slidenum">
              <a:rPr lang="en-US" smtClean="0"/>
              <a:t>13</a:t>
            </a:fld>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6050" y="349972"/>
            <a:ext cx="9987243" cy="6120732"/>
          </a:xfrm>
          <a:prstGeom prst="rect">
            <a:avLst/>
          </a:prstGeom>
        </p:spPr>
      </p:pic>
      <p:sp>
        <p:nvSpPr>
          <p:cNvPr id="4" name="TextBox 3">
            <a:extLst>
              <a:ext uri="{FF2B5EF4-FFF2-40B4-BE49-F238E27FC236}">
                <a16:creationId xmlns:a16="http://schemas.microsoft.com/office/drawing/2014/main" id="{B5A499A0-4052-6F4B-A0C3-1B97D2BFBBCE}"/>
              </a:ext>
            </a:extLst>
          </p:cNvPr>
          <p:cNvSpPr txBox="1"/>
          <p:nvPr/>
        </p:nvSpPr>
        <p:spPr>
          <a:xfrm>
            <a:off x="211240" y="6423198"/>
            <a:ext cx="1619250" cy="369332"/>
          </a:xfrm>
          <a:prstGeom prst="rect">
            <a:avLst/>
          </a:prstGeom>
          <a:noFill/>
        </p:spPr>
        <p:txBody>
          <a:bodyPr wrap="square" rtlCol="0">
            <a:spAutoFit/>
          </a:bodyPr>
          <a:lstStyle/>
          <a:p>
            <a:r>
              <a:rPr lang="en-US" dirty="0">
                <a:solidFill>
                  <a:schemeClr val="tx1">
                    <a:lumMod val="60000"/>
                    <a:lumOff val="40000"/>
                  </a:schemeClr>
                </a:solidFill>
              </a:rPr>
              <a:t>UNDESA 2015</a:t>
            </a:r>
          </a:p>
        </p:txBody>
      </p:sp>
    </p:spTree>
    <p:extLst>
      <p:ext uri="{BB962C8B-B14F-4D97-AF65-F5344CB8AC3E}">
        <p14:creationId xmlns:p14="http://schemas.microsoft.com/office/powerpoint/2010/main" val="23039564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B9C9DB5F-D53B-7C4C-B4CB-904988563EDC}" type="slidenum">
              <a:rPr lang="en-US" smtClean="0"/>
              <a:t>14</a:t>
            </a:fld>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8937" y="0"/>
            <a:ext cx="7116010" cy="6797620"/>
          </a:xfrm>
          <a:prstGeom prst="rect">
            <a:avLst/>
          </a:prstGeom>
        </p:spPr>
      </p:pic>
      <p:sp>
        <p:nvSpPr>
          <p:cNvPr id="4" name="TextBox 3">
            <a:extLst>
              <a:ext uri="{FF2B5EF4-FFF2-40B4-BE49-F238E27FC236}">
                <a16:creationId xmlns:a16="http://schemas.microsoft.com/office/drawing/2014/main" id="{9A039E6D-82A4-9E4F-B0DE-8608E0624FDB}"/>
              </a:ext>
            </a:extLst>
          </p:cNvPr>
          <p:cNvSpPr txBox="1"/>
          <p:nvPr/>
        </p:nvSpPr>
        <p:spPr>
          <a:xfrm>
            <a:off x="211240" y="6423198"/>
            <a:ext cx="1619250" cy="369332"/>
          </a:xfrm>
          <a:prstGeom prst="rect">
            <a:avLst/>
          </a:prstGeom>
          <a:noFill/>
        </p:spPr>
        <p:txBody>
          <a:bodyPr wrap="square" rtlCol="0">
            <a:spAutoFit/>
          </a:bodyPr>
          <a:lstStyle/>
          <a:p>
            <a:r>
              <a:rPr lang="en-US" dirty="0">
                <a:solidFill>
                  <a:schemeClr val="tx1">
                    <a:lumMod val="60000"/>
                    <a:lumOff val="40000"/>
                  </a:schemeClr>
                </a:solidFill>
              </a:rPr>
              <a:t>UNDESA 2015</a:t>
            </a:r>
          </a:p>
        </p:txBody>
      </p:sp>
    </p:spTree>
    <p:extLst>
      <p:ext uri="{BB962C8B-B14F-4D97-AF65-F5344CB8AC3E}">
        <p14:creationId xmlns:p14="http://schemas.microsoft.com/office/powerpoint/2010/main" val="42896156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B9C9DB5F-D53B-7C4C-B4CB-904988563EDC}" type="slidenum">
              <a:rPr lang="en-US" smtClean="0"/>
              <a:t>15</a:t>
            </a:fld>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28069" y="1"/>
            <a:ext cx="5479048" cy="6819687"/>
          </a:xfrm>
          <a:prstGeom prst="rect">
            <a:avLst/>
          </a:prstGeom>
        </p:spPr>
      </p:pic>
      <p:sp>
        <p:nvSpPr>
          <p:cNvPr id="4" name="TextBox 3">
            <a:extLst>
              <a:ext uri="{FF2B5EF4-FFF2-40B4-BE49-F238E27FC236}">
                <a16:creationId xmlns:a16="http://schemas.microsoft.com/office/drawing/2014/main" id="{CF1FDE1A-C957-FA47-810F-F50E639B3239}"/>
              </a:ext>
            </a:extLst>
          </p:cNvPr>
          <p:cNvSpPr txBox="1"/>
          <p:nvPr/>
        </p:nvSpPr>
        <p:spPr>
          <a:xfrm>
            <a:off x="211240" y="6423198"/>
            <a:ext cx="1619250" cy="369332"/>
          </a:xfrm>
          <a:prstGeom prst="rect">
            <a:avLst/>
          </a:prstGeom>
          <a:noFill/>
        </p:spPr>
        <p:txBody>
          <a:bodyPr wrap="square" rtlCol="0">
            <a:spAutoFit/>
          </a:bodyPr>
          <a:lstStyle/>
          <a:p>
            <a:r>
              <a:rPr lang="en-US" dirty="0">
                <a:solidFill>
                  <a:schemeClr val="tx1">
                    <a:lumMod val="60000"/>
                    <a:lumOff val="40000"/>
                  </a:schemeClr>
                </a:solidFill>
              </a:rPr>
              <a:t>UNDESA 2015</a:t>
            </a:r>
          </a:p>
        </p:txBody>
      </p:sp>
    </p:spTree>
    <p:extLst>
      <p:ext uri="{BB962C8B-B14F-4D97-AF65-F5344CB8AC3E}">
        <p14:creationId xmlns:p14="http://schemas.microsoft.com/office/powerpoint/2010/main" val="6342657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 name="Rectangle 43">
            <a:extLst>
              <a:ext uri="{FF2B5EF4-FFF2-40B4-BE49-F238E27FC236}">
                <a16:creationId xmlns:a16="http://schemas.microsoft.com/office/drawing/2014/main" id="{6F7FAA46-F63C-45FE-B4F0-A7E677E9F4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53" name="Straight Connector 45">
            <a:extLst>
              <a:ext uri="{FF2B5EF4-FFF2-40B4-BE49-F238E27FC236}">
                <a16:creationId xmlns:a16="http://schemas.microsoft.com/office/drawing/2014/main" id="{DA9B7795-7E78-4F68-B6FE-6ECC916562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54" name="Rectangle 47">
            <a:extLst>
              <a:ext uri="{FF2B5EF4-FFF2-40B4-BE49-F238E27FC236}">
                <a16:creationId xmlns:a16="http://schemas.microsoft.com/office/drawing/2014/main" id="{462F97DB-9183-4E6E-8155-7BC67242DF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726" cy="685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3082C716-303B-7847-BC5C-8116E8CFA4F7}"/>
              </a:ext>
            </a:extLst>
          </p:cNvPr>
          <p:cNvSpPr>
            <a:spLocks noGrp="1"/>
          </p:cNvSpPr>
          <p:nvPr>
            <p:ph type="title"/>
          </p:nvPr>
        </p:nvSpPr>
        <p:spPr>
          <a:xfrm>
            <a:off x="613611" y="685893"/>
            <a:ext cx="3566407" cy="2989044"/>
          </a:xfrm>
        </p:spPr>
        <p:txBody>
          <a:bodyPr vert="horz" lIns="91440" tIns="45720" rIns="91440" bIns="45720" rtlCol="0" anchor="b">
            <a:normAutofit/>
          </a:bodyPr>
          <a:lstStyle/>
          <a:p>
            <a:pPr algn="r"/>
            <a:r>
              <a:rPr lang="en-US" sz="4400" dirty="0"/>
              <a:t>Studying relationships between migration &amp; health</a:t>
            </a:r>
            <a:endParaRPr lang="en-US" sz="4400" spc="200" dirty="0"/>
          </a:p>
        </p:txBody>
      </p:sp>
      <p:cxnSp>
        <p:nvCxnSpPr>
          <p:cNvPr id="55" name="Straight Connector 49">
            <a:extLst>
              <a:ext uri="{FF2B5EF4-FFF2-40B4-BE49-F238E27FC236}">
                <a16:creationId xmlns:a16="http://schemas.microsoft.com/office/drawing/2014/main" id="{731ADB2A-A571-40A6-AC59-21025129400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3610" y="3759161"/>
            <a:ext cx="356616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6" name="Picture 5" descr="A picture containing person&#10;&#10;Description automatically generated">
            <a:extLst>
              <a:ext uri="{FF2B5EF4-FFF2-40B4-BE49-F238E27FC236}">
                <a16:creationId xmlns:a16="http://schemas.microsoft.com/office/drawing/2014/main" id="{A263C9D8-08F3-E04F-9AD4-51479159367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7610"/>
          <a:stretch/>
        </p:blipFill>
        <p:spPr>
          <a:xfrm>
            <a:off x="4654984" y="975"/>
            <a:ext cx="7533742" cy="6858000"/>
          </a:xfrm>
          <a:prstGeom prst="rect">
            <a:avLst/>
          </a:prstGeom>
        </p:spPr>
      </p:pic>
      <p:sp>
        <p:nvSpPr>
          <p:cNvPr id="4" name="Slide Number Placeholder 3">
            <a:extLst>
              <a:ext uri="{FF2B5EF4-FFF2-40B4-BE49-F238E27FC236}">
                <a16:creationId xmlns:a16="http://schemas.microsoft.com/office/drawing/2014/main" id="{9B566E63-AE80-1347-AEA3-3E0FB04FDD8D}"/>
              </a:ext>
            </a:extLst>
          </p:cNvPr>
          <p:cNvSpPr>
            <a:spLocks noGrp="1"/>
          </p:cNvSpPr>
          <p:nvPr>
            <p:ph type="sldNum" sz="quarter" idx="12"/>
          </p:nvPr>
        </p:nvSpPr>
        <p:spPr>
          <a:xfrm>
            <a:off x="10837334" y="6470704"/>
            <a:ext cx="973666" cy="274320"/>
          </a:xfrm>
          <a:effectLst>
            <a:outerShdw blurRad="50800" dist="12700" dir="2700000" algn="tl" rotWithShape="0">
              <a:prstClr val="black">
                <a:alpha val="43000"/>
              </a:prstClr>
            </a:outerShdw>
          </a:effectLst>
        </p:spPr>
        <p:txBody>
          <a:bodyPr vert="horz" lIns="91440" tIns="45720" rIns="91440" bIns="45720" rtlCol="0" anchor="ctr">
            <a:normAutofit fontScale="77500" lnSpcReduction="20000"/>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2E934E8-1B66-4215-A6C4-BBF3F366A0EC}" type="slidenum">
              <a:rPr kumimoji="0" lang="en-US" sz="1800" b="0" i="0" u="none" strike="noStrike" kern="1200" cap="none" spc="0" normalizeH="0" baseline="0" noProof="0" smtClean="0">
                <a:ln>
                  <a:noFill/>
                </a:ln>
                <a:solidFill>
                  <a:srgbClr val="FFFFFF"/>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16</a:t>
            </a:fld>
            <a:endParaRPr kumimoji="0" lang="en-US" sz="1800" b="0" i="0" u="none" strike="noStrike" kern="1200" cap="none" spc="0" normalizeH="0" baseline="0" noProof="0">
              <a:ln>
                <a:noFill/>
              </a:ln>
              <a:solidFill>
                <a:srgbClr val="FFFFFF"/>
              </a:solidFill>
              <a:effectLst/>
              <a:uLnTx/>
              <a:uFillTx/>
              <a:latin typeface="Tw Cen MT" panose="020B0602020104020603"/>
              <a:ea typeface="+mn-ea"/>
              <a:cs typeface="+mn-cs"/>
            </a:endParaRPr>
          </a:p>
        </p:txBody>
      </p:sp>
      <p:pic>
        <p:nvPicPr>
          <p:cNvPr id="2050" name="Picture 2" descr="Are We Keeping up With Asia&amp;#39;s Urbaniza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1710" y="-3"/>
            <a:ext cx="9766091" cy="685897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outhern Jersey Family Medical Centers"/>
          <p:cNvPicPr>
            <a:picLocks noChangeAspect="1" noChangeArrowheads="1"/>
          </p:cNvPicPr>
          <p:nvPr/>
        </p:nvPicPr>
        <p:blipFill rotWithShape="1">
          <a:blip r:embed="rId5">
            <a:extLst>
              <a:ext uri="{28A0092B-C50C-407E-A947-70E740481C1C}">
                <a14:useLocalDpi xmlns:a14="http://schemas.microsoft.com/office/drawing/2010/main" val="0"/>
              </a:ext>
            </a:extLst>
          </a:blip>
          <a:srcRect l="16565" r="23721" b="22461"/>
          <a:stretch/>
        </p:blipFill>
        <p:spPr bwMode="auto">
          <a:xfrm>
            <a:off x="4651462" y="-4"/>
            <a:ext cx="9750338" cy="68580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18320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B9C9DB5F-D53B-7C4C-B4CB-904988563EDC}" type="slidenum">
              <a:rPr lang="en-US" smtClean="0"/>
              <a:t>17</a:t>
            </a:fld>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8674" y="181556"/>
            <a:ext cx="9342173" cy="6494888"/>
          </a:xfrm>
          <a:prstGeom prst="rect">
            <a:avLst/>
          </a:prstGeom>
        </p:spPr>
      </p:pic>
      <p:sp>
        <p:nvSpPr>
          <p:cNvPr id="4" name="TextBox 3">
            <a:extLst>
              <a:ext uri="{FF2B5EF4-FFF2-40B4-BE49-F238E27FC236}">
                <a16:creationId xmlns:a16="http://schemas.microsoft.com/office/drawing/2014/main" id="{A1EB96B5-4BCA-1642-939A-8E57835A047D}"/>
              </a:ext>
            </a:extLst>
          </p:cNvPr>
          <p:cNvSpPr txBox="1"/>
          <p:nvPr/>
        </p:nvSpPr>
        <p:spPr>
          <a:xfrm>
            <a:off x="211240" y="6423198"/>
            <a:ext cx="3077650" cy="369332"/>
          </a:xfrm>
          <a:prstGeom prst="rect">
            <a:avLst/>
          </a:prstGeom>
          <a:noFill/>
        </p:spPr>
        <p:txBody>
          <a:bodyPr wrap="square" rtlCol="0">
            <a:spAutoFit/>
          </a:bodyPr>
          <a:lstStyle/>
          <a:p>
            <a:r>
              <a:rPr lang="en-US" dirty="0">
                <a:solidFill>
                  <a:schemeClr val="tx1">
                    <a:lumMod val="60000"/>
                    <a:lumOff val="40000"/>
                  </a:schemeClr>
                </a:solidFill>
              </a:rPr>
              <a:t>Acevedo Garcia et al 2012</a:t>
            </a:r>
          </a:p>
        </p:txBody>
      </p:sp>
    </p:spTree>
    <p:extLst>
      <p:ext uri="{BB962C8B-B14F-4D97-AF65-F5344CB8AC3E}">
        <p14:creationId xmlns:p14="http://schemas.microsoft.com/office/powerpoint/2010/main" val="41723461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4A857-D8E7-1A49-8EAC-9D4B06C4C2F7}"/>
              </a:ext>
            </a:extLst>
          </p:cNvPr>
          <p:cNvSpPr>
            <a:spLocks noGrp="1"/>
          </p:cNvSpPr>
          <p:nvPr>
            <p:ph type="title"/>
          </p:nvPr>
        </p:nvSpPr>
        <p:spPr/>
        <p:txBody>
          <a:bodyPr/>
          <a:lstStyle/>
          <a:p>
            <a:r>
              <a:rPr lang="en-US" dirty="0"/>
              <a:t>Healthy migrant effect</a:t>
            </a:r>
          </a:p>
        </p:txBody>
      </p:sp>
      <p:sp>
        <p:nvSpPr>
          <p:cNvPr id="3" name="Content Placeholder 2">
            <a:extLst>
              <a:ext uri="{FF2B5EF4-FFF2-40B4-BE49-F238E27FC236}">
                <a16:creationId xmlns:a16="http://schemas.microsoft.com/office/drawing/2014/main" id="{41632A68-F389-B041-8515-DD5473704421}"/>
              </a:ext>
            </a:extLst>
          </p:cNvPr>
          <p:cNvSpPr>
            <a:spLocks noGrp="1"/>
          </p:cNvSpPr>
          <p:nvPr>
            <p:ph idx="1"/>
          </p:nvPr>
        </p:nvSpPr>
        <p:spPr/>
        <p:txBody>
          <a:bodyPr/>
          <a:lstStyle/>
          <a:p>
            <a:r>
              <a:rPr lang="en-US" sz="2600" dirty="0">
                <a:ea typeface="Garamond" charset="0"/>
                <a:cs typeface="Garamond" charset="0"/>
              </a:rPr>
              <a:t>Finding that immigrants have better health status and outcomes than the origin population in many settings (destinations)</a:t>
            </a:r>
          </a:p>
          <a:p>
            <a:pPr marL="0" indent="0">
              <a:spcBef>
                <a:spcPts val="800"/>
              </a:spcBef>
              <a:buNone/>
            </a:pPr>
            <a:endParaRPr lang="en-US" sz="1200" dirty="0">
              <a:ea typeface="Garamond" charset="0"/>
              <a:cs typeface="Garamond" charset="0"/>
            </a:endParaRPr>
          </a:p>
          <a:p>
            <a:r>
              <a:rPr lang="en-US" sz="2600" b="1" dirty="0">
                <a:ea typeface="Garamond" charset="0"/>
                <a:cs typeface="Garamond" charset="0"/>
              </a:rPr>
              <a:t>Selection</a:t>
            </a:r>
            <a:r>
              <a:rPr lang="en-US" sz="2600" dirty="0">
                <a:ea typeface="Garamond" charset="0"/>
                <a:cs typeface="Garamond" charset="0"/>
              </a:rPr>
              <a:t> of out-migrants by health status </a:t>
            </a:r>
          </a:p>
          <a:p>
            <a:pPr lvl="1"/>
            <a:r>
              <a:rPr lang="en-US" dirty="0">
                <a:ea typeface="Garamond" charset="0"/>
                <a:cs typeface="Garamond" charset="0"/>
              </a:rPr>
              <a:t>Healthiest most likely to migrate</a:t>
            </a:r>
          </a:p>
          <a:p>
            <a:pPr lvl="1"/>
            <a:r>
              <a:rPr lang="en-US" dirty="0">
                <a:ea typeface="Garamond" charset="0"/>
                <a:cs typeface="Garamond" charset="0"/>
              </a:rPr>
              <a:t>Most likely to be successful migrants</a:t>
            </a:r>
          </a:p>
          <a:p>
            <a:pPr lvl="1"/>
            <a:r>
              <a:rPr lang="en-US" dirty="0">
                <a:ea typeface="Garamond" charset="0"/>
                <a:cs typeface="Garamond" charset="0"/>
              </a:rPr>
              <a:t>May be more likely to migrate further (international vs. internal)</a:t>
            </a:r>
          </a:p>
          <a:p>
            <a:pPr lvl="1"/>
            <a:endParaRPr lang="en-US" dirty="0">
              <a:ea typeface="Garamond" charset="0"/>
              <a:cs typeface="Garamond" charset="0"/>
            </a:endParaRPr>
          </a:p>
          <a:p>
            <a:r>
              <a:rPr lang="en-US" sz="2600" dirty="0">
                <a:ea typeface="Garamond" charset="0"/>
                <a:cs typeface="Garamond" charset="0"/>
              </a:rPr>
              <a:t>Immigrants (at destination) may not represent the distribution of health status of the origin population</a:t>
            </a:r>
          </a:p>
          <a:p>
            <a:endParaRPr lang="en-US" dirty="0"/>
          </a:p>
        </p:txBody>
      </p:sp>
      <p:sp>
        <p:nvSpPr>
          <p:cNvPr id="4" name="Slide Number Placeholder 3">
            <a:extLst>
              <a:ext uri="{FF2B5EF4-FFF2-40B4-BE49-F238E27FC236}">
                <a16:creationId xmlns:a16="http://schemas.microsoft.com/office/drawing/2014/main" id="{B4D001F1-0E53-DC40-B590-5E00DE82B023}"/>
              </a:ext>
            </a:extLst>
          </p:cNvPr>
          <p:cNvSpPr>
            <a:spLocks noGrp="1"/>
          </p:cNvSpPr>
          <p:nvPr>
            <p:ph type="sldNum" sz="quarter" idx="12"/>
          </p:nvPr>
        </p:nvSpPr>
        <p:spPr/>
        <p:txBody>
          <a:bodyPr/>
          <a:lstStyle/>
          <a:p>
            <a:fld id="{D2E934E8-1B66-4215-A6C4-BBF3F366A0EC}" type="slidenum">
              <a:rPr lang="en-US" smtClean="0"/>
              <a:pPr/>
              <a:t>18</a:t>
            </a:fld>
            <a:endParaRPr lang="en-US" dirty="0"/>
          </a:p>
        </p:txBody>
      </p:sp>
    </p:spTree>
    <p:extLst>
      <p:ext uri="{BB962C8B-B14F-4D97-AF65-F5344CB8AC3E}">
        <p14:creationId xmlns:p14="http://schemas.microsoft.com/office/powerpoint/2010/main" val="12030074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18558-8B14-FF42-9595-36A4C160559C}"/>
              </a:ext>
            </a:extLst>
          </p:cNvPr>
          <p:cNvSpPr>
            <a:spLocks noGrp="1"/>
          </p:cNvSpPr>
          <p:nvPr>
            <p:ph type="title"/>
          </p:nvPr>
        </p:nvSpPr>
        <p:spPr/>
        <p:txBody>
          <a:bodyPr/>
          <a:lstStyle/>
          <a:p>
            <a:r>
              <a:rPr lang="en-US" dirty="0"/>
              <a:t>Salmon bias</a:t>
            </a:r>
          </a:p>
        </p:txBody>
      </p:sp>
      <p:sp>
        <p:nvSpPr>
          <p:cNvPr id="3" name="Content Placeholder 2">
            <a:extLst>
              <a:ext uri="{FF2B5EF4-FFF2-40B4-BE49-F238E27FC236}">
                <a16:creationId xmlns:a16="http://schemas.microsoft.com/office/drawing/2014/main" id="{28C90C9B-2DE8-7544-97FC-5868C69BA5C3}"/>
              </a:ext>
            </a:extLst>
          </p:cNvPr>
          <p:cNvSpPr>
            <a:spLocks noGrp="1"/>
          </p:cNvSpPr>
          <p:nvPr>
            <p:ph idx="1"/>
          </p:nvPr>
        </p:nvSpPr>
        <p:spPr/>
        <p:txBody>
          <a:bodyPr/>
          <a:lstStyle/>
          <a:p>
            <a:r>
              <a:rPr lang="en-US" sz="2800" dirty="0">
                <a:ea typeface="Garamond" charset="0"/>
                <a:cs typeface="Garamond" charset="0"/>
              </a:rPr>
              <a:t>Finding that immigrants have a mortality advantage (longer life expectancy, lower mortality rates) than origin population </a:t>
            </a:r>
          </a:p>
          <a:p>
            <a:endParaRPr lang="en-US" sz="2800" dirty="0">
              <a:ea typeface="Garamond" charset="0"/>
              <a:cs typeface="Garamond" charset="0"/>
            </a:endParaRPr>
          </a:p>
          <a:p>
            <a:r>
              <a:rPr lang="en-US" sz="2800" dirty="0">
                <a:ea typeface="Garamond" charset="0"/>
                <a:cs typeface="Garamond" charset="0"/>
              </a:rPr>
              <a:t>Potentially due to unhealthy migrants returning to country/area of origin </a:t>
            </a:r>
          </a:p>
          <a:p>
            <a:pPr lvl="2"/>
            <a:r>
              <a:rPr lang="en-US" sz="2400" dirty="0">
                <a:ea typeface="Garamond" charset="0"/>
                <a:cs typeface="Garamond" charset="0"/>
              </a:rPr>
              <a:t> Healthiest migrants remain at destination</a:t>
            </a:r>
          </a:p>
          <a:p>
            <a:pPr lvl="2"/>
            <a:r>
              <a:rPr lang="en-US" sz="2400" dirty="0">
                <a:ea typeface="Garamond" charset="0"/>
                <a:cs typeface="Garamond" charset="0"/>
              </a:rPr>
              <a:t> Predictors of return migration are distinct</a:t>
            </a:r>
            <a:endParaRPr lang="en-US" dirty="0"/>
          </a:p>
        </p:txBody>
      </p:sp>
      <p:sp>
        <p:nvSpPr>
          <p:cNvPr id="4" name="Slide Number Placeholder 3">
            <a:extLst>
              <a:ext uri="{FF2B5EF4-FFF2-40B4-BE49-F238E27FC236}">
                <a16:creationId xmlns:a16="http://schemas.microsoft.com/office/drawing/2014/main" id="{9630431C-09F0-C441-B604-2330AFB2FE82}"/>
              </a:ext>
            </a:extLst>
          </p:cNvPr>
          <p:cNvSpPr>
            <a:spLocks noGrp="1"/>
          </p:cNvSpPr>
          <p:nvPr>
            <p:ph type="sldNum" sz="quarter" idx="12"/>
          </p:nvPr>
        </p:nvSpPr>
        <p:spPr/>
        <p:txBody>
          <a:bodyPr/>
          <a:lstStyle/>
          <a:p>
            <a:fld id="{D2E934E8-1B66-4215-A6C4-BBF3F366A0EC}" type="slidenum">
              <a:rPr lang="en-US" smtClean="0"/>
              <a:pPr/>
              <a:t>19</a:t>
            </a:fld>
            <a:endParaRPr lang="en-US" dirty="0"/>
          </a:p>
        </p:txBody>
      </p:sp>
    </p:spTree>
    <p:extLst>
      <p:ext uri="{BB962C8B-B14F-4D97-AF65-F5344CB8AC3E}">
        <p14:creationId xmlns:p14="http://schemas.microsoft.com/office/powerpoint/2010/main" val="37060422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a:xfrm>
            <a:off x="1024128" y="2249424"/>
            <a:ext cx="9813206" cy="4023360"/>
          </a:xfrm>
        </p:spPr>
        <p:txBody>
          <a:bodyPr>
            <a:normAutofit/>
          </a:bodyPr>
          <a:lstStyle/>
          <a:p>
            <a:pPr>
              <a:buFont typeface="Wingdings" pitchFamily="2" charset="2"/>
              <a:buChar char="§"/>
            </a:pPr>
            <a:r>
              <a:rPr lang="en-US" sz="2800" dirty="0"/>
              <a:t> Migration</a:t>
            </a:r>
          </a:p>
          <a:p>
            <a:pPr>
              <a:buFont typeface="Wingdings" pitchFamily="2" charset="2"/>
              <a:buChar char="§"/>
            </a:pPr>
            <a:r>
              <a:rPr lang="en-US" sz="2800" dirty="0"/>
              <a:t> Urbanization</a:t>
            </a:r>
          </a:p>
          <a:p>
            <a:pPr>
              <a:buFont typeface="Wingdings" pitchFamily="2" charset="2"/>
              <a:buChar char="§"/>
            </a:pPr>
            <a:r>
              <a:rPr lang="en-US" sz="2800" dirty="0"/>
              <a:t> Case studies: parental migration &amp; child health outcomes in Nepal and Cambodia</a:t>
            </a:r>
          </a:p>
          <a:p>
            <a:pPr>
              <a:buFont typeface="Wingdings" pitchFamily="2" charset="2"/>
              <a:buChar char="§"/>
            </a:pPr>
            <a:r>
              <a:rPr lang="en-US" sz="2800" dirty="0"/>
              <a:t> Q&amp;A</a:t>
            </a:r>
          </a:p>
        </p:txBody>
      </p:sp>
      <p:sp>
        <p:nvSpPr>
          <p:cNvPr id="4" name="Slide Number Placeholder 3"/>
          <p:cNvSpPr>
            <a:spLocks noGrp="1"/>
          </p:cNvSpPr>
          <p:nvPr>
            <p:ph type="sldNum" sz="quarter" idx="12"/>
          </p:nvPr>
        </p:nvSpPr>
        <p:spPr/>
        <p:txBody>
          <a:bodyPr/>
          <a:lstStyle/>
          <a:p>
            <a:pPr algn="r"/>
            <a:fld id="{96567C1E-FDE9-4659-A68E-C3739FF45677}" type="slidenum">
              <a:rPr lang="en-US" sz="1800" smtClean="0">
                <a:latin typeface="+mn-lt"/>
              </a:rPr>
              <a:t>2</a:t>
            </a:fld>
            <a:endParaRPr lang="en-US" sz="1800" dirty="0">
              <a:latin typeface="+mn-lt"/>
            </a:endParaRPr>
          </a:p>
        </p:txBody>
      </p:sp>
    </p:spTree>
    <p:extLst>
      <p:ext uri="{BB962C8B-B14F-4D97-AF65-F5344CB8AC3E}">
        <p14:creationId xmlns:p14="http://schemas.microsoft.com/office/powerpoint/2010/main" val="11317958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49C4D-5F96-E444-A173-15CE0E54EF04}"/>
              </a:ext>
            </a:extLst>
          </p:cNvPr>
          <p:cNvSpPr>
            <a:spLocks noGrp="1"/>
          </p:cNvSpPr>
          <p:nvPr>
            <p:ph type="title"/>
          </p:nvPr>
        </p:nvSpPr>
        <p:spPr/>
        <p:txBody>
          <a:bodyPr/>
          <a:lstStyle/>
          <a:p>
            <a:r>
              <a:rPr lang="en-US" dirty="0"/>
              <a:t>Epidemiologic paradox</a:t>
            </a:r>
          </a:p>
        </p:txBody>
      </p:sp>
      <p:sp>
        <p:nvSpPr>
          <p:cNvPr id="3" name="Content Placeholder 2">
            <a:extLst>
              <a:ext uri="{FF2B5EF4-FFF2-40B4-BE49-F238E27FC236}">
                <a16:creationId xmlns:a16="http://schemas.microsoft.com/office/drawing/2014/main" id="{74A1EEAD-99E2-1340-8153-F7E69CFDD6BD}"/>
              </a:ext>
            </a:extLst>
          </p:cNvPr>
          <p:cNvSpPr>
            <a:spLocks noGrp="1"/>
          </p:cNvSpPr>
          <p:nvPr>
            <p:ph idx="1"/>
          </p:nvPr>
        </p:nvSpPr>
        <p:spPr/>
        <p:txBody>
          <a:bodyPr/>
          <a:lstStyle/>
          <a:p>
            <a:r>
              <a:rPr lang="en-US" sz="2600" dirty="0">
                <a:ea typeface="Garamond" charset="0"/>
                <a:cs typeface="Garamond" charset="0"/>
              </a:rPr>
              <a:t>First-generation immigrants to the U.S. are healthier than people of similar ethnic backgrounds born in this country</a:t>
            </a:r>
          </a:p>
          <a:p>
            <a:pPr lvl="2"/>
            <a:r>
              <a:rPr lang="en-US" sz="2400" dirty="0">
                <a:ea typeface="Garamond" charset="0"/>
                <a:cs typeface="Garamond" charset="0"/>
              </a:rPr>
              <a:t>Range of health outcomes: infant mortality, adult mortality, birth outcomes, cardiovascular, obesity, among others</a:t>
            </a:r>
          </a:p>
          <a:p>
            <a:pPr lvl="2"/>
            <a:r>
              <a:rPr lang="en-US" sz="2400" dirty="0">
                <a:ea typeface="Garamond" charset="0"/>
                <a:cs typeface="Garamond" charset="0"/>
              </a:rPr>
              <a:t>Hummer et al (2007): </a:t>
            </a:r>
          </a:p>
          <a:p>
            <a:pPr lvl="4"/>
            <a:r>
              <a:rPr lang="en-US" sz="2400" dirty="0">
                <a:ea typeface="Garamond" charset="0"/>
                <a:cs typeface="Garamond" charset="0"/>
              </a:rPr>
              <a:t>Immigrants to the US from Mexico have lower NMR than white women, US-born Mexican American women, and non-Hispanic black women</a:t>
            </a:r>
          </a:p>
          <a:p>
            <a:pPr lvl="4"/>
            <a:r>
              <a:rPr lang="en-US" sz="2400" dirty="0">
                <a:ea typeface="Garamond" charset="0"/>
                <a:cs typeface="Garamond" charset="0"/>
              </a:rPr>
              <a:t>US-born Mexican American have lower NMR than non-Hispanic black women despite similar SES</a:t>
            </a:r>
          </a:p>
          <a:p>
            <a:endParaRPr lang="en-US" dirty="0"/>
          </a:p>
        </p:txBody>
      </p:sp>
      <p:sp>
        <p:nvSpPr>
          <p:cNvPr id="4" name="Slide Number Placeholder 3">
            <a:extLst>
              <a:ext uri="{FF2B5EF4-FFF2-40B4-BE49-F238E27FC236}">
                <a16:creationId xmlns:a16="http://schemas.microsoft.com/office/drawing/2014/main" id="{48AFDCCC-C8A7-3B41-AE4E-DE15D0D1B705}"/>
              </a:ext>
            </a:extLst>
          </p:cNvPr>
          <p:cNvSpPr>
            <a:spLocks noGrp="1"/>
          </p:cNvSpPr>
          <p:nvPr>
            <p:ph type="sldNum" sz="quarter" idx="12"/>
          </p:nvPr>
        </p:nvSpPr>
        <p:spPr/>
        <p:txBody>
          <a:bodyPr/>
          <a:lstStyle/>
          <a:p>
            <a:fld id="{D2E934E8-1B66-4215-A6C4-BBF3F366A0EC}" type="slidenum">
              <a:rPr lang="en-US" smtClean="0"/>
              <a:pPr/>
              <a:t>20</a:t>
            </a:fld>
            <a:endParaRPr lang="en-US" dirty="0"/>
          </a:p>
        </p:txBody>
      </p:sp>
    </p:spTree>
    <p:extLst>
      <p:ext uri="{BB962C8B-B14F-4D97-AF65-F5344CB8AC3E}">
        <p14:creationId xmlns:p14="http://schemas.microsoft.com/office/powerpoint/2010/main" val="534143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9A865-99C0-F744-83CB-B96664F05ECA}"/>
              </a:ext>
            </a:extLst>
          </p:cNvPr>
          <p:cNvSpPr>
            <a:spLocks noGrp="1"/>
          </p:cNvSpPr>
          <p:nvPr>
            <p:ph type="title"/>
          </p:nvPr>
        </p:nvSpPr>
        <p:spPr/>
        <p:txBody>
          <a:bodyPr/>
          <a:lstStyle/>
          <a:p>
            <a:r>
              <a:rPr lang="en-US" dirty="0"/>
              <a:t>Disruption &amp; adaptation; acculturation</a:t>
            </a:r>
          </a:p>
        </p:txBody>
      </p:sp>
      <p:sp>
        <p:nvSpPr>
          <p:cNvPr id="3" name="Content Placeholder 2">
            <a:extLst>
              <a:ext uri="{FF2B5EF4-FFF2-40B4-BE49-F238E27FC236}">
                <a16:creationId xmlns:a16="http://schemas.microsoft.com/office/drawing/2014/main" id="{CE562B5A-651E-9E46-BA9D-B9C7E7188462}"/>
              </a:ext>
            </a:extLst>
          </p:cNvPr>
          <p:cNvSpPr>
            <a:spLocks noGrp="1"/>
          </p:cNvSpPr>
          <p:nvPr>
            <p:ph idx="1"/>
          </p:nvPr>
        </p:nvSpPr>
        <p:spPr/>
        <p:txBody>
          <a:bodyPr>
            <a:normAutofit lnSpcReduction="10000"/>
          </a:bodyPr>
          <a:lstStyle/>
          <a:p>
            <a:r>
              <a:rPr lang="en-US" sz="2400" dirty="0">
                <a:ea typeface="Garamond" charset="0"/>
                <a:cs typeface="Garamond" charset="0"/>
              </a:rPr>
              <a:t>Disruption</a:t>
            </a:r>
            <a:endParaRPr lang="en-US" dirty="0">
              <a:ea typeface="Garamond" charset="0"/>
              <a:cs typeface="Garamond" charset="0"/>
            </a:endParaRPr>
          </a:p>
          <a:p>
            <a:pPr lvl="2">
              <a:spcBef>
                <a:spcPts val="800"/>
              </a:spcBef>
            </a:pPr>
            <a:r>
              <a:rPr lang="en-US" sz="2000" dirty="0">
                <a:ea typeface="Garamond" charset="0"/>
                <a:cs typeface="Garamond" charset="0"/>
              </a:rPr>
              <a:t>Migrants experience acute financial hardship immediately after migrating</a:t>
            </a:r>
          </a:p>
          <a:p>
            <a:pPr lvl="2">
              <a:spcBef>
                <a:spcPts val="800"/>
              </a:spcBef>
            </a:pPr>
            <a:r>
              <a:rPr lang="en-US" sz="2000" dirty="0">
                <a:ea typeface="Garamond" charset="0"/>
                <a:cs typeface="Garamond" charset="0"/>
              </a:rPr>
              <a:t>Unfamiliarity/barriers to accessing health services</a:t>
            </a:r>
          </a:p>
          <a:p>
            <a:r>
              <a:rPr lang="en-US" sz="2400" dirty="0">
                <a:ea typeface="Garamond" charset="0"/>
                <a:cs typeface="Garamond" charset="0"/>
              </a:rPr>
              <a:t>Adaptation</a:t>
            </a:r>
            <a:endParaRPr lang="en-US" dirty="0">
              <a:ea typeface="Garamond" charset="0"/>
              <a:cs typeface="Garamond" charset="0"/>
            </a:endParaRPr>
          </a:p>
          <a:p>
            <a:pPr lvl="2">
              <a:spcBef>
                <a:spcPts val="800"/>
              </a:spcBef>
            </a:pPr>
            <a:r>
              <a:rPr lang="en-US" sz="2000" dirty="0">
                <a:ea typeface="Garamond" charset="0"/>
                <a:cs typeface="Garamond" charset="0"/>
              </a:rPr>
              <a:t>Improved economic status over time</a:t>
            </a:r>
          </a:p>
          <a:p>
            <a:pPr lvl="2">
              <a:spcBef>
                <a:spcPts val="800"/>
              </a:spcBef>
            </a:pPr>
            <a:r>
              <a:rPr lang="en-US" sz="2000" dirty="0">
                <a:ea typeface="Garamond" charset="0"/>
                <a:cs typeface="Garamond" charset="0"/>
              </a:rPr>
              <a:t>Increased social networks</a:t>
            </a:r>
          </a:p>
          <a:p>
            <a:pPr lvl="2">
              <a:spcBef>
                <a:spcPts val="800"/>
              </a:spcBef>
            </a:pPr>
            <a:r>
              <a:rPr lang="en-US" sz="2000" dirty="0">
                <a:ea typeface="Garamond" charset="0"/>
                <a:cs typeface="Garamond" charset="0"/>
              </a:rPr>
              <a:t>Improved access to health care</a:t>
            </a:r>
          </a:p>
          <a:p>
            <a:pPr marL="0" lvl="2" indent="0">
              <a:buNone/>
            </a:pPr>
            <a:endParaRPr lang="en-US" sz="2400" b="1" dirty="0">
              <a:ea typeface="Garamond" charset="0"/>
              <a:cs typeface="Garamond" charset="0"/>
            </a:endParaRPr>
          </a:p>
          <a:p>
            <a:pPr marL="0" lvl="2" indent="0">
              <a:buNone/>
            </a:pPr>
            <a:r>
              <a:rPr lang="en-US" sz="2400" b="1" dirty="0">
                <a:ea typeface="Garamond" charset="0"/>
                <a:cs typeface="Garamond" charset="0"/>
              </a:rPr>
              <a:t>Acculturation</a:t>
            </a:r>
            <a:r>
              <a:rPr lang="en-US" sz="2400" dirty="0">
                <a:ea typeface="Garamond" charset="0"/>
                <a:cs typeface="Garamond" charset="0"/>
              </a:rPr>
              <a:t>: Group level or individual level process of change that occurs when two cultures are in sustained contact with each other (Berry, 1994)</a:t>
            </a:r>
          </a:p>
          <a:p>
            <a:endParaRPr lang="en-US" dirty="0"/>
          </a:p>
        </p:txBody>
      </p:sp>
      <p:sp>
        <p:nvSpPr>
          <p:cNvPr id="4" name="Slide Number Placeholder 3">
            <a:extLst>
              <a:ext uri="{FF2B5EF4-FFF2-40B4-BE49-F238E27FC236}">
                <a16:creationId xmlns:a16="http://schemas.microsoft.com/office/drawing/2014/main" id="{A6208B58-A13D-9C4E-A945-46327CB67467}"/>
              </a:ext>
            </a:extLst>
          </p:cNvPr>
          <p:cNvSpPr>
            <a:spLocks noGrp="1"/>
          </p:cNvSpPr>
          <p:nvPr>
            <p:ph type="sldNum" sz="quarter" idx="12"/>
          </p:nvPr>
        </p:nvSpPr>
        <p:spPr/>
        <p:txBody>
          <a:bodyPr/>
          <a:lstStyle/>
          <a:p>
            <a:fld id="{D2E934E8-1B66-4215-A6C4-BBF3F366A0EC}" type="slidenum">
              <a:rPr lang="en-US" smtClean="0"/>
              <a:pPr/>
              <a:t>21</a:t>
            </a:fld>
            <a:endParaRPr lang="en-US" dirty="0"/>
          </a:p>
        </p:txBody>
      </p:sp>
    </p:spTree>
    <p:extLst>
      <p:ext uri="{BB962C8B-B14F-4D97-AF65-F5344CB8AC3E}">
        <p14:creationId xmlns:p14="http://schemas.microsoft.com/office/powerpoint/2010/main" val="40925749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3EA94-81AA-BC41-8318-3F40953D3ABF}"/>
              </a:ext>
            </a:extLst>
          </p:cNvPr>
          <p:cNvSpPr>
            <a:spLocks noGrp="1"/>
          </p:cNvSpPr>
          <p:nvPr>
            <p:ph type="title"/>
          </p:nvPr>
        </p:nvSpPr>
        <p:spPr/>
        <p:txBody>
          <a:bodyPr/>
          <a:lstStyle/>
          <a:p>
            <a:r>
              <a:rPr lang="en-US" dirty="0"/>
              <a:t>Considerations in health research: theory</a:t>
            </a:r>
          </a:p>
        </p:txBody>
      </p:sp>
      <p:sp>
        <p:nvSpPr>
          <p:cNvPr id="3" name="Content Placeholder 2">
            <a:extLst>
              <a:ext uri="{FF2B5EF4-FFF2-40B4-BE49-F238E27FC236}">
                <a16:creationId xmlns:a16="http://schemas.microsoft.com/office/drawing/2014/main" id="{D5A93C54-AB80-DB4E-AA70-02C6E046635A}"/>
              </a:ext>
            </a:extLst>
          </p:cNvPr>
          <p:cNvSpPr>
            <a:spLocks noGrp="1"/>
          </p:cNvSpPr>
          <p:nvPr>
            <p:ph idx="1"/>
          </p:nvPr>
        </p:nvSpPr>
        <p:spPr/>
        <p:txBody>
          <a:bodyPr/>
          <a:lstStyle/>
          <a:p>
            <a:pPr marL="0" indent="0">
              <a:buNone/>
            </a:pPr>
            <a:r>
              <a:rPr lang="en-US" sz="2400" dirty="0">
                <a:latin typeface="Tw Cen MT" panose="020B0602020104020603" pitchFamily="34" charset="77"/>
                <a:ea typeface="Garamond" charset="0"/>
                <a:cs typeface="Garamond" charset="0"/>
              </a:rPr>
              <a:t>Theoretical perspectives/frameworks:</a:t>
            </a:r>
            <a:endParaRPr lang="en-US" sz="2400" dirty="0">
              <a:latin typeface="Tw Cen MT" panose="020B0602020104020603" pitchFamily="34" charset="77"/>
            </a:endParaRPr>
          </a:p>
          <a:p>
            <a:r>
              <a:rPr lang="en-US" sz="2000" dirty="0">
                <a:latin typeface="Tw Cen MT" panose="020B0602020104020603" pitchFamily="34" charset="77"/>
                <a:ea typeface="Garamond" charset="0"/>
                <a:cs typeface="Garamond" charset="0"/>
              </a:rPr>
              <a:t>Social determinants (see Acevedo-Garcia et al. 2012)</a:t>
            </a:r>
          </a:p>
          <a:p>
            <a:r>
              <a:rPr lang="en-US" sz="2000" dirty="0">
                <a:latin typeface="Tw Cen MT" panose="020B0602020104020603" pitchFamily="34" charset="77"/>
                <a:ea typeface="Garamond" charset="0"/>
                <a:cs typeface="Garamond" charset="0"/>
              </a:rPr>
              <a:t>Structural determinants</a:t>
            </a:r>
          </a:p>
          <a:p>
            <a:r>
              <a:rPr lang="en-US" sz="2000" dirty="0">
                <a:latin typeface="Tw Cen MT" panose="020B0602020104020603" pitchFamily="34" charset="77"/>
                <a:ea typeface="Garamond" charset="0"/>
                <a:cs typeface="Garamond" charset="0"/>
              </a:rPr>
              <a:t>Cultural perspective (acculturation)</a:t>
            </a:r>
          </a:p>
          <a:p>
            <a:endParaRPr lang="en-US" dirty="0">
              <a:latin typeface="Tw Cen MT" panose="020B0602020104020603" pitchFamily="34" charset="77"/>
            </a:endParaRPr>
          </a:p>
          <a:p>
            <a:pPr marL="0" indent="0">
              <a:buNone/>
            </a:pPr>
            <a:r>
              <a:rPr lang="en-US" sz="2400" b="1" dirty="0">
                <a:latin typeface="Tw Cen MT" panose="020B0602020104020603" pitchFamily="34" charset="77"/>
                <a:ea typeface="Garamond" charset="0"/>
                <a:cs typeface="Garamond" charset="0"/>
              </a:rPr>
              <a:t>Intersectionality</a:t>
            </a:r>
            <a:r>
              <a:rPr lang="en-US" sz="2400" dirty="0">
                <a:latin typeface="Tw Cen MT" panose="020B0602020104020603" pitchFamily="34" charset="77"/>
                <a:ea typeface="Garamond" charset="0"/>
                <a:cs typeface="Garamond" charset="0"/>
              </a:rPr>
              <a:t>: What are the moderating effects of different characteristics with migrant status? (age, cohort, gender, SES)</a:t>
            </a:r>
          </a:p>
          <a:p>
            <a:endParaRPr lang="en-US" dirty="0"/>
          </a:p>
        </p:txBody>
      </p:sp>
      <p:sp>
        <p:nvSpPr>
          <p:cNvPr id="4" name="Slide Number Placeholder 3">
            <a:extLst>
              <a:ext uri="{FF2B5EF4-FFF2-40B4-BE49-F238E27FC236}">
                <a16:creationId xmlns:a16="http://schemas.microsoft.com/office/drawing/2014/main" id="{10419818-147D-9541-B31D-3CF3822B38AF}"/>
              </a:ext>
            </a:extLst>
          </p:cNvPr>
          <p:cNvSpPr>
            <a:spLocks noGrp="1"/>
          </p:cNvSpPr>
          <p:nvPr>
            <p:ph type="sldNum" sz="quarter" idx="12"/>
          </p:nvPr>
        </p:nvSpPr>
        <p:spPr/>
        <p:txBody>
          <a:bodyPr/>
          <a:lstStyle/>
          <a:p>
            <a:fld id="{D2E934E8-1B66-4215-A6C4-BBF3F366A0EC}" type="slidenum">
              <a:rPr lang="en-US" smtClean="0"/>
              <a:pPr/>
              <a:t>22</a:t>
            </a:fld>
            <a:endParaRPr lang="en-US" dirty="0"/>
          </a:p>
        </p:txBody>
      </p:sp>
    </p:spTree>
    <p:extLst>
      <p:ext uri="{BB962C8B-B14F-4D97-AF65-F5344CB8AC3E}">
        <p14:creationId xmlns:p14="http://schemas.microsoft.com/office/powerpoint/2010/main" val="14852934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2CA25-032C-DE44-8B2D-C3491291E087}"/>
              </a:ext>
            </a:extLst>
          </p:cNvPr>
          <p:cNvSpPr>
            <a:spLocks noGrp="1"/>
          </p:cNvSpPr>
          <p:nvPr>
            <p:ph type="title"/>
          </p:nvPr>
        </p:nvSpPr>
        <p:spPr/>
        <p:txBody>
          <a:bodyPr/>
          <a:lstStyle/>
          <a:p>
            <a:r>
              <a:rPr lang="en-US" dirty="0"/>
              <a:t>Considerations in health research: study design</a:t>
            </a:r>
          </a:p>
        </p:txBody>
      </p:sp>
      <p:sp>
        <p:nvSpPr>
          <p:cNvPr id="3" name="Content Placeholder 2">
            <a:extLst>
              <a:ext uri="{FF2B5EF4-FFF2-40B4-BE49-F238E27FC236}">
                <a16:creationId xmlns:a16="http://schemas.microsoft.com/office/drawing/2014/main" id="{DD95F19C-8CE9-084F-BE1E-5F5C5F7B795A}"/>
              </a:ext>
            </a:extLst>
          </p:cNvPr>
          <p:cNvSpPr>
            <a:spLocks noGrp="1"/>
          </p:cNvSpPr>
          <p:nvPr>
            <p:ph idx="1"/>
          </p:nvPr>
        </p:nvSpPr>
        <p:spPr/>
        <p:txBody>
          <a:bodyPr/>
          <a:lstStyle/>
          <a:p>
            <a:r>
              <a:rPr lang="en-US" sz="2400" dirty="0">
                <a:ea typeface="Garamond" charset="0"/>
                <a:cs typeface="Garamond" charset="0"/>
              </a:rPr>
              <a:t>Defining</a:t>
            </a:r>
          </a:p>
          <a:p>
            <a:pPr lvl="2">
              <a:spcBef>
                <a:spcPts val="800"/>
              </a:spcBef>
            </a:pPr>
            <a:r>
              <a:rPr lang="en-US" sz="2000" dirty="0">
                <a:ea typeface="Garamond" charset="0"/>
                <a:cs typeface="Garamond" charset="0"/>
              </a:rPr>
              <a:t>Population of interest: who counts as a migrant?</a:t>
            </a:r>
          </a:p>
          <a:p>
            <a:pPr lvl="2">
              <a:spcBef>
                <a:spcPts val="800"/>
              </a:spcBef>
              <a:spcAft>
                <a:spcPts val="1200"/>
              </a:spcAft>
            </a:pPr>
            <a:r>
              <a:rPr lang="en-US" sz="2000" dirty="0">
                <a:ea typeface="Garamond" charset="0"/>
                <a:cs typeface="Garamond" charset="0"/>
              </a:rPr>
              <a:t>Appropriate reference group </a:t>
            </a:r>
          </a:p>
          <a:p>
            <a:r>
              <a:rPr lang="en-US" sz="2400" dirty="0">
                <a:ea typeface="Garamond" charset="0"/>
                <a:cs typeface="Garamond" charset="0"/>
              </a:rPr>
              <a:t>Sampling frame </a:t>
            </a:r>
          </a:p>
          <a:p>
            <a:pPr lvl="2"/>
            <a:r>
              <a:rPr lang="en-US" sz="2000" dirty="0">
                <a:ea typeface="Garamond" charset="0"/>
                <a:cs typeface="Garamond" charset="0"/>
              </a:rPr>
              <a:t>Undocumented </a:t>
            </a:r>
          </a:p>
          <a:p>
            <a:pPr lvl="2"/>
            <a:r>
              <a:rPr lang="en-US" sz="2000" dirty="0">
                <a:ea typeface="Garamond" charset="0"/>
                <a:cs typeface="Garamond" charset="0"/>
              </a:rPr>
              <a:t>Seasonal/circular migrants</a:t>
            </a:r>
          </a:p>
          <a:p>
            <a:r>
              <a:rPr lang="en-US" sz="2400" dirty="0">
                <a:ea typeface="Garamond" charset="0"/>
                <a:cs typeface="Garamond" charset="0"/>
              </a:rPr>
              <a:t>Selection bias</a:t>
            </a:r>
          </a:p>
          <a:p>
            <a:pPr lvl="2"/>
            <a:r>
              <a:rPr lang="en-US" sz="2000" dirty="0">
                <a:ea typeface="Garamond" charset="0"/>
                <a:cs typeface="Garamond" charset="0"/>
              </a:rPr>
              <a:t>Healthy migrant effect</a:t>
            </a:r>
          </a:p>
          <a:p>
            <a:pPr lvl="2"/>
            <a:r>
              <a:rPr lang="en-US" sz="2000" dirty="0">
                <a:ea typeface="Garamond" charset="0"/>
                <a:cs typeface="Garamond" charset="0"/>
              </a:rPr>
              <a:t>Salmon bias </a:t>
            </a:r>
          </a:p>
          <a:p>
            <a:pPr marL="0" indent="0">
              <a:buNone/>
            </a:pPr>
            <a:endParaRPr lang="en-US" dirty="0"/>
          </a:p>
        </p:txBody>
      </p:sp>
      <p:sp>
        <p:nvSpPr>
          <p:cNvPr id="4" name="Slide Number Placeholder 3">
            <a:extLst>
              <a:ext uri="{FF2B5EF4-FFF2-40B4-BE49-F238E27FC236}">
                <a16:creationId xmlns:a16="http://schemas.microsoft.com/office/drawing/2014/main" id="{7F463325-922D-D540-879C-5A78BE5338FE}"/>
              </a:ext>
            </a:extLst>
          </p:cNvPr>
          <p:cNvSpPr>
            <a:spLocks noGrp="1"/>
          </p:cNvSpPr>
          <p:nvPr>
            <p:ph type="sldNum" sz="quarter" idx="12"/>
          </p:nvPr>
        </p:nvSpPr>
        <p:spPr/>
        <p:txBody>
          <a:bodyPr/>
          <a:lstStyle/>
          <a:p>
            <a:fld id="{D2E934E8-1B66-4215-A6C4-BBF3F366A0EC}" type="slidenum">
              <a:rPr lang="en-US" smtClean="0"/>
              <a:pPr/>
              <a:t>23</a:t>
            </a:fld>
            <a:endParaRPr lang="en-US" dirty="0"/>
          </a:p>
        </p:txBody>
      </p:sp>
    </p:spTree>
    <p:extLst>
      <p:ext uri="{BB962C8B-B14F-4D97-AF65-F5344CB8AC3E}">
        <p14:creationId xmlns:p14="http://schemas.microsoft.com/office/powerpoint/2010/main" val="33790673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AA691-81CB-434E-8318-2C8C23D1CB29}"/>
              </a:ext>
            </a:extLst>
          </p:cNvPr>
          <p:cNvSpPr>
            <a:spLocks noGrp="1"/>
          </p:cNvSpPr>
          <p:nvPr>
            <p:ph type="title"/>
          </p:nvPr>
        </p:nvSpPr>
        <p:spPr/>
        <p:txBody>
          <a:bodyPr/>
          <a:lstStyle/>
          <a:p>
            <a:r>
              <a:rPr lang="en-US" dirty="0"/>
              <a:t>Considerations in health research: study design &amp; modeling</a:t>
            </a:r>
          </a:p>
        </p:txBody>
      </p:sp>
      <p:sp>
        <p:nvSpPr>
          <p:cNvPr id="3" name="Content Placeholder 2">
            <a:extLst>
              <a:ext uri="{FF2B5EF4-FFF2-40B4-BE49-F238E27FC236}">
                <a16:creationId xmlns:a16="http://schemas.microsoft.com/office/drawing/2014/main" id="{7457D21C-00A7-394D-A825-C4E0F3BD22B6}"/>
              </a:ext>
            </a:extLst>
          </p:cNvPr>
          <p:cNvSpPr>
            <a:spLocks noGrp="1"/>
          </p:cNvSpPr>
          <p:nvPr>
            <p:ph idx="1"/>
          </p:nvPr>
        </p:nvSpPr>
        <p:spPr>
          <a:xfrm>
            <a:off x="1006199" y="2286000"/>
            <a:ext cx="9720071" cy="4023360"/>
          </a:xfrm>
        </p:spPr>
        <p:txBody>
          <a:bodyPr>
            <a:normAutofit/>
          </a:bodyPr>
          <a:lstStyle/>
          <a:p>
            <a:pPr marL="0" indent="0">
              <a:buNone/>
            </a:pPr>
            <a:r>
              <a:rPr lang="en-US" sz="2800" dirty="0">
                <a:latin typeface="Tw Cen MT" panose="020B0602020104020603" pitchFamily="34" charset="77"/>
              </a:rPr>
              <a:t>Defining exposure and outcome</a:t>
            </a:r>
          </a:p>
          <a:p>
            <a:pPr marL="463550" indent="-285750">
              <a:buFont typeface="Arial" panose="020B0604020202020204" pitchFamily="34" charset="0"/>
              <a:buChar char="•"/>
            </a:pPr>
            <a:r>
              <a:rPr lang="en-US" sz="2600" dirty="0">
                <a:latin typeface="Tw Cen MT" panose="020B0602020104020603" pitchFamily="34" charset="77"/>
              </a:rPr>
              <a:t> Cross-sectional vs. longitudinal data</a:t>
            </a:r>
          </a:p>
          <a:p>
            <a:pPr marL="463550" indent="-285750">
              <a:buFont typeface="Arial" panose="020B0604020202020204" pitchFamily="34" charset="0"/>
              <a:buChar char="•"/>
            </a:pPr>
            <a:r>
              <a:rPr lang="en-US" sz="2600" dirty="0">
                <a:latin typeface="Tw Cen MT" panose="020B0602020104020603" pitchFamily="34" charset="77"/>
              </a:rPr>
              <a:t> Length of exposure</a:t>
            </a:r>
          </a:p>
          <a:p>
            <a:pPr marL="463550" indent="-285750">
              <a:buFont typeface="Arial" panose="020B0604020202020204" pitchFamily="34" charset="0"/>
              <a:buChar char="•"/>
            </a:pPr>
            <a:r>
              <a:rPr lang="en-US" sz="2600" dirty="0">
                <a:latin typeface="Tw Cen MT" panose="020B0602020104020603" pitchFamily="34" charset="77"/>
              </a:rPr>
              <a:t> Timing of exposure vs. outcome</a:t>
            </a:r>
          </a:p>
          <a:p>
            <a:pPr>
              <a:buFont typeface="Arial" panose="020B0604020202020204" pitchFamily="34" charset="0"/>
              <a:buChar char="•"/>
            </a:pPr>
            <a:endParaRPr lang="en-US" sz="2600" dirty="0">
              <a:latin typeface="Tw Cen MT" panose="020B0602020104020603" pitchFamily="34" charset="77"/>
              <a:ea typeface="Garamond" charset="0"/>
              <a:cs typeface="Garamond" charset="0"/>
            </a:endParaRPr>
          </a:p>
          <a:p>
            <a:pPr marL="0" indent="0">
              <a:buNone/>
            </a:pPr>
            <a:r>
              <a:rPr lang="en-US" sz="2800" dirty="0">
                <a:latin typeface="Tw Cen MT" panose="020B0602020104020603" pitchFamily="34" charset="77"/>
                <a:ea typeface="Garamond" charset="0"/>
                <a:cs typeface="Garamond" charset="0"/>
              </a:rPr>
              <a:t>Endogeneity</a:t>
            </a:r>
            <a:r>
              <a:rPr lang="en-US" sz="2600" dirty="0">
                <a:latin typeface="Tw Cen MT" panose="020B0602020104020603" pitchFamily="34" charset="77"/>
                <a:ea typeface="Garamond" charset="0"/>
                <a:cs typeface="Garamond" charset="0"/>
              </a:rPr>
              <a:t> </a:t>
            </a:r>
          </a:p>
          <a:p>
            <a:pPr marL="463550" lvl="1" indent="-285750">
              <a:buFont typeface="Arial" panose="020B0604020202020204" pitchFamily="34" charset="0"/>
              <a:buChar char="•"/>
            </a:pPr>
            <a:r>
              <a:rPr lang="en-US" sz="2400" dirty="0">
                <a:latin typeface="Tw Cen MT" panose="020B0602020104020603" pitchFamily="34" charset="77"/>
                <a:ea typeface="Garamond" charset="0"/>
                <a:cs typeface="Garamond" charset="0"/>
              </a:rPr>
              <a:t> Common causes of migration and outcome of interest (behaviors)</a:t>
            </a:r>
          </a:p>
        </p:txBody>
      </p:sp>
      <p:sp>
        <p:nvSpPr>
          <p:cNvPr id="4" name="Slide Number Placeholder 3">
            <a:extLst>
              <a:ext uri="{FF2B5EF4-FFF2-40B4-BE49-F238E27FC236}">
                <a16:creationId xmlns:a16="http://schemas.microsoft.com/office/drawing/2014/main" id="{2A289BD4-ADBC-F44E-9524-3FEED334B4F2}"/>
              </a:ext>
            </a:extLst>
          </p:cNvPr>
          <p:cNvSpPr>
            <a:spLocks noGrp="1"/>
          </p:cNvSpPr>
          <p:nvPr>
            <p:ph type="sldNum" sz="quarter" idx="12"/>
          </p:nvPr>
        </p:nvSpPr>
        <p:spPr/>
        <p:txBody>
          <a:bodyPr/>
          <a:lstStyle/>
          <a:p>
            <a:fld id="{D2E934E8-1B66-4215-A6C4-BBF3F366A0EC}" type="slidenum">
              <a:rPr lang="en-US" smtClean="0"/>
              <a:pPr/>
              <a:t>24</a:t>
            </a:fld>
            <a:endParaRPr lang="en-US" dirty="0"/>
          </a:p>
        </p:txBody>
      </p:sp>
    </p:spTree>
    <p:extLst>
      <p:ext uri="{BB962C8B-B14F-4D97-AF65-F5344CB8AC3E}">
        <p14:creationId xmlns:p14="http://schemas.microsoft.com/office/powerpoint/2010/main" val="9840441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 name="Rectangle 43">
            <a:extLst>
              <a:ext uri="{FF2B5EF4-FFF2-40B4-BE49-F238E27FC236}">
                <a16:creationId xmlns:a16="http://schemas.microsoft.com/office/drawing/2014/main" id="{6F7FAA46-F63C-45FE-B4F0-A7E677E9F4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53" name="Straight Connector 45">
            <a:extLst>
              <a:ext uri="{FF2B5EF4-FFF2-40B4-BE49-F238E27FC236}">
                <a16:creationId xmlns:a16="http://schemas.microsoft.com/office/drawing/2014/main" id="{DA9B7795-7E78-4F68-B6FE-6ECC916562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54" name="Rectangle 47">
            <a:extLst>
              <a:ext uri="{FF2B5EF4-FFF2-40B4-BE49-F238E27FC236}">
                <a16:creationId xmlns:a16="http://schemas.microsoft.com/office/drawing/2014/main" id="{462F97DB-9183-4E6E-8155-7BC67242DF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726" cy="685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3082C716-303B-7847-BC5C-8116E8CFA4F7}"/>
              </a:ext>
            </a:extLst>
          </p:cNvPr>
          <p:cNvSpPr>
            <a:spLocks noGrp="1"/>
          </p:cNvSpPr>
          <p:nvPr>
            <p:ph type="title"/>
          </p:nvPr>
        </p:nvSpPr>
        <p:spPr>
          <a:xfrm>
            <a:off x="613611" y="685893"/>
            <a:ext cx="3566407" cy="2989044"/>
          </a:xfrm>
        </p:spPr>
        <p:txBody>
          <a:bodyPr vert="horz" lIns="91440" tIns="45720" rIns="91440" bIns="45720" rtlCol="0" anchor="b">
            <a:normAutofit/>
          </a:bodyPr>
          <a:lstStyle/>
          <a:p>
            <a:pPr algn="r"/>
            <a:r>
              <a:rPr lang="en-US" sz="4400" spc="200" dirty="0"/>
              <a:t>urbanization</a:t>
            </a:r>
          </a:p>
        </p:txBody>
      </p:sp>
      <p:cxnSp>
        <p:nvCxnSpPr>
          <p:cNvPr id="55" name="Straight Connector 49">
            <a:extLst>
              <a:ext uri="{FF2B5EF4-FFF2-40B4-BE49-F238E27FC236}">
                <a16:creationId xmlns:a16="http://schemas.microsoft.com/office/drawing/2014/main" id="{731ADB2A-A571-40A6-AC59-21025129400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3610" y="3759161"/>
            <a:ext cx="356616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6" name="Picture 5" descr="A picture containing person&#10;&#10;Description automatically generated">
            <a:extLst>
              <a:ext uri="{FF2B5EF4-FFF2-40B4-BE49-F238E27FC236}">
                <a16:creationId xmlns:a16="http://schemas.microsoft.com/office/drawing/2014/main" id="{A263C9D8-08F3-E04F-9AD4-51479159367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7610"/>
          <a:stretch/>
        </p:blipFill>
        <p:spPr>
          <a:xfrm>
            <a:off x="4654984" y="975"/>
            <a:ext cx="7533742" cy="6858000"/>
          </a:xfrm>
          <a:prstGeom prst="rect">
            <a:avLst/>
          </a:prstGeom>
        </p:spPr>
      </p:pic>
      <p:sp>
        <p:nvSpPr>
          <p:cNvPr id="4" name="Slide Number Placeholder 3">
            <a:extLst>
              <a:ext uri="{FF2B5EF4-FFF2-40B4-BE49-F238E27FC236}">
                <a16:creationId xmlns:a16="http://schemas.microsoft.com/office/drawing/2014/main" id="{9B566E63-AE80-1347-AEA3-3E0FB04FDD8D}"/>
              </a:ext>
            </a:extLst>
          </p:cNvPr>
          <p:cNvSpPr>
            <a:spLocks noGrp="1"/>
          </p:cNvSpPr>
          <p:nvPr>
            <p:ph type="sldNum" sz="quarter" idx="12"/>
          </p:nvPr>
        </p:nvSpPr>
        <p:spPr>
          <a:xfrm>
            <a:off x="10837334" y="6470704"/>
            <a:ext cx="973666" cy="274320"/>
          </a:xfrm>
          <a:effectLst>
            <a:outerShdw blurRad="50800" dist="12700" dir="2700000" algn="tl" rotWithShape="0">
              <a:prstClr val="black">
                <a:alpha val="43000"/>
              </a:prstClr>
            </a:outerShdw>
          </a:effectLst>
        </p:spPr>
        <p:txBody>
          <a:bodyPr vert="horz" lIns="91440" tIns="45720" rIns="91440" bIns="45720" rtlCol="0" anchor="ctr">
            <a:normAutofit fontScale="85000" lnSpcReduction="20000"/>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2E934E8-1B66-4215-A6C4-BBF3F366A0EC}" type="slidenum">
              <a:rPr kumimoji="0" lang="en-US" sz="1800" b="0" i="0" u="none" strike="noStrike" kern="1200" cap="none" spc="0" normalizeH="0" baseline="0" noProof="0" smtClean="0">
                <a:ln>
                  <a:noFill/>
                </a:ln>
                <a:solidFill>
                  <a:srgbClr val="FFFFFF"/>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25</a:t>
            </a:fld>
            <a:endParaRPr kumimoji="0" lang="en-US" sz="1800" b="0" i="0" u="none" strike="noStrike" kern="1200" cap="none" spc="0" normalizeH="0" baseline="0" noProof="0">
              <a:ln>
                <a:noFill/>
              </a:ln>
              <a:solidFill>
                <a:srgbClr val="FFFFFF"/>
              </a:solidFill>
              <a:effectLst/>
              <a:uLnTx/>
              <a:uFillTx/>
              <a:latin typeface="Tw Cen MT" panose="020B0602020104020603"/>
              <a:ea typeface="+mn-ea"/>
              <a:cs typeface="+mn-cs"/>
            </a:endParaRPr>
          </a:p>
        </p:txBody>
      </p:sp>
      <p:pic>
        <p:nvPicPr>
          <p:cNvPr id="2050" name="Picture 2" descr="Are We Keeping up With Asia&amp;#39;s Urbaniz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1710" y="-3"/>
            <a:ext cx="9766091" cy="685897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D6F67892-5BAA-2944-8374-6CA3FE0AB6CE}"/>
              </a:ext>
            </a:extLst>
          </p:cNvPr>
          <p:cNvPicPr>
            <a:picLocks noChangeAspect="1"/>
          </p:cNvPicPr>
          <p:nvPr/>
        </p:nvPicPr>
        <p:blipFill rotWithShape="1">
          <a:blip r:embed="rId4"/>
          <a:srcRect r="18285"/>
          <a:stretch/>
        </p:blipFill>
        <p:spPr>
          <a:xfrm>
            <a:off x="4651710" y="-1942"/>
            <a:ext cx="9766091" cy="6858967"/>
          </a:xfrm>
          <a:prstGeom prst="rect">
            <a:avLst/>
          </a:prstGeom>
        </p:spPr>
      </p:pic>
    </p:spTree>
    <p:extLst>
      <p:ext uri="{BB962C8B-B14F-4D97-AF65-F5344CB8AC3E}">
        <p14:creationId xmlns:p14="http://schemas.microsoft.com/office/powerpoint/2010/main" val="26524143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16B30-891C-E742-9E26-026307DFE105}"/>
              </a:ext>
            </a:extLst>
          </p:cNvPr>
          <p:cNvSpPr>
            <a:spLocks noGrp="1"/>
          </p:cNvSpPr>
          <p:nvPr>
            <p:ph type="title"/>
          </p:nvPr>
        </p:nvSpPr>
        <p:spPr/>
        <p:txBody>
          <a:bodyPr/>
          <a:lstStyle/>
          <a:p>
            <a:r>
              <a:rPr lang="en-US" dirty="0"/>
              <a:t>Definitions: Urbanization</a:t>
            </a:r>
          </a:p>
        </p:txBody>
      </p:sp>
      <p:sp>
        <p:nvSpPr>
          <p:cNvPr id="3" name="Content Placeholder 2">
            <a:extLst>
              <a:ext uri="{FF2B5EF4-FFF2-40B4-BE49-F238E27FC236}">
                <a16:creationId xmlns:a16="http://schemas.microsoft.com/office/drawing/2014/main" id="{D372B35F-E91A-C64A-BB40-A8125893092B}"/>
              </a:ext>
            </a:extLst>
          </p:cNvPr>
          <p:cNvSpPr>
            <a:spLocks noGrp="1"/>
          </p:cNvSpPr>
          <p:nvPr>
            <p:ph idx="1"/>
          </p:nvPr>
        </p:nvSpPr>
        <p:spPr/>
        <p:txBody>
          <a:bodyPr>
            <a:normAutofit/>
          </a:bodyPr>
          <a:lstStyle/>
          <a:p>
            <a:r>
              <a:rPr lang="en-US" sz="3000" b="1" dirty="0">
                <a:cs typeface="Garamond"/>
              </a:rPr>
              <a:t>Urban</a:t>
            </a:r>
            <a:r>
              <a:rPr lang="en-US" sz="3000" dirty="0">
                <a:cs typeface="Garamond"/>
              </a:rPr>
              <a:t>: Spatial concentration of people whose lives are organized around non-agricultural activities; function of:</a:t>
            </a:r>
            <a:r>
              <a:rPr lang="en-US" sz="2400" dirty="0">
                <a:cs typeface="Garamond"/>
              </a:rPr>
              <a:t>	</a:t>
            </a:r>
          </a:p>
          <a:p>
            <a:pPr lvl="2">
              <a:spcBef>
                <a:spcPts val="600"/>
              </a:spcBef>
            </a:pPr>
            <a:r>
              <a:rPr lang="en-US" sz="2600" dirty="0">
                <a:cs typeface="Garamond"/>
              </a:rPr>
              <a:t>Population size</a:t>
            </a:r>
          </a:p>
          <a:p>
            <a:pPr lvl="2">
              <a:spcBef>
                <a:spcPts val="600"/>
              </a:spcBef>
            </a:pPr>
            <a:r>
              <a:rPr lang="en-US" sz="2600" dirty="0">
                <a:cs typeface="Garamond"/>
              </a:rPr>
              <a:t>Land area</a:t>
            </a:r>
          </a:p>
          <a:p>
            <a:pPr lvl="2">
              <a:spcBef>
                <a:spcPts val="600"/>
              </a:spcBef>
            </a:pPr>
            <a:r>
              <a:rPr lang="en-US" sz="2600" dirty="0">
                <a:cs typeface="Garamond"/>
              </a:rPr>
              <a:t>Ratio of population to space (density)</a:t>
            </a:r>
          </a:p>
          <a:p>
            <a:pPr lvl="2">
              <a:spcBef>
                <a:spcPts val="600"/>
              </a:spcBef>
            </a:pPr>
            <a:r>
              <a:rPr lang="en-US" sz="2600" dirty="0">
                <a:cs typeface="Garamond"/>
              </a:rPr>
              <a:t>Economic and social organization</a:t>
            </a:r>
            <a:endParaRPr lang="en-US" sz="2600" dirty="0"/>
          </a:p>
          <a:p>
            <a:pPr marL="0" indent="0">
              <a:buNone/>
            </a:pPr>
            <a:endParaRPr lang="en-US" dirty="0"/>
          </a:p>
        </p:txBody>
      </p:sp>
      <p:sp>
        <p:nvSpPr>
          <p:cNvPr id="4" name="Slide Number Placeholder 3">
            <a:extLst>
              <a:ext uri="{FF2B5EF4-FFF2-40B4-BE49-F238E27FC236}">
                <a16:creationId xmlns:a16="http://schemas.microsoft.com/office/drawing/2014/main" id="{822CEEB7-EEF7-DA4F-BC57-ABCDED4E02EA}"/>
              </a:ext>
            </a:extLst>
          </p:cNvPr>
          <p:cNvSpPr>
            <a:spLocks noGrp="1"/>
          </p:cNvSpPr>
          <p:nvPr>
            <p:ph type="sldNum" sz="quarter" idx="12"/>
          </p:nvPr>
        </p:nvSpPr>
        <p:spPr/>
        <p:txBody>
          <a:bodyPr/>
          <a:lstStyle/>
          <a:p>
            <a:fld id="{D2E934E8-1B66-4215-A6C4-BBF3F366A0EC}" type="slidenum">
              <a:rPr lang="en-US" smtClean="0"/>
              <a:pPr/>
              <a:t>26</a:t>
            </a:fld>
            <a:endParaRPr lang="en-US" dirty="0"/>
          </a:p>
        </p:txBody>
      </p:sp>
    </p:spTree>
    <p:extLst>
      <p:ext uri="{BB962C8B-B14F-4D97-AF65-F5344CB8AC3E}">
        <p14:creationId xmlns:p14="http://schemas.microsoft.com/office/powerpoint/2010/main" val="1911746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BDD3A-4635-DA46-8D50-091497E89056}"/>
              </a:ext>
            </a:extLst>
          </p:cNvPr>
          <p:cNvSpPr>
            <a:spLocks noGrp="1"/>
          </p:cNvSpPr>
          <p:nvPr>
            <p:ph type="title"/>
          </p:nvPr>
        </p:nvSpPr>
        <p:spPr/>
        <p:txBody>
          <a:bodyPr/>
          <a:lstStyle/>
          <a:p>
            <a:r>
              <a:rPr lang="en-US" dirty="0"/>
              <a:t>Definitions: Urbanization</a:t>
            </a:r>
          </a:p>
        </p:txBody>
      </p:sp>
      <p:sp>
        <p:nvSpPr>
          <p:cNvPr id="3" name="Content Placeholder 2">
            <a:extLst>
              <a:ext uri="{FF2B5EF4-FFF2-40B4-BE49-F238E27FC236}">
                <a16:creationId xmlns:a16="http://schemas.microsoft.com/office/drawing/2014/main" id="{7E991469-55C2-A740-9A23-AB7029A9EF56}"/>
              </a:ext>
            </a:extLst>
          </p:cNvPr>
          <p:cNvSpPr>
            <a:spLocks noGrp="1"/>
          </p:cNvSpPr>
          <p:nvPr>
            <p:ph idx="1"/>
          </p:nvPr>
        </p:nvSpPr>
        <p:spPr>
          <a:xfrm>
            <a:off x="1024128" y="2286000"/>
            <a:ext cx="10002460" cy="4023360"/>
          </a:xfrm>
        </p:spPr>
        <p:txBody>
          <a:bodyPr/>
          <a:lstStyle/>
          <a:p>
            <a:r>
              <a:rPr lang="en-US" sz="3000" b="1" dirty="0">
                <a:cs typeface="Garamond"/>
              </a:rPr>
              <a:t>Urbanization</a:t>
            </a:r>
            <a:r>
              <a:rPr lang="en-US" sz="3000" dirty="0">
                <a:cs typeface="Garamond"/>
              </a:rPr>
              <a:t>: Process of social change and reorganization into cities and towns from rural areas (usually marked by shifts from agriculture)</a:t>
            </a:r>
          </a:p>
          <a:p>
            <a:pPr lvl="2">
              <a:spcBef>
                <a:spcPts val="800"/>
              </a:spcBef>
            </a:pPr>
            <a:r>
              <a:rPr lang="en-US" sz="2600" dirty="0">
                <a:cs typeface="Garamond"/>
              </a:rPr>
              <a:t>% of population living in urban areas</a:t>
            </a:r>
          </a:p>
          <a:p>
            <a:pPr lvl="2">
              <a:spcBef>
                <a:spcPts val="800"/>
              </a:spcBef>
            </a:pPr>
            <a:r>
              <a:rPr lang="en-US" sz="2600" dirty="0">
                <a:cs typeface="Garamond"/>
              </a:rPr>
              <a:t>Rate of urbanization: Growth rate of level of urbanization</a:t>
            </a:r>
          </a:p>
          <a:p>
            <a:pPr lvl="2">
              <a:spcBef>
                <a:spcPts val="800"/>
              </a:spcBef>
            </a:pPr>
            <a:endParaRPr lang="en-US" dirty="0">
              <a:cs typeface="Garamond"/>
            </a:endParaRPr>
          </a:p>
          <a:p>
            <a:pPr lvl="2">
              <a:spcBef>
                <a:spcPts val="800"/>
              </a:spcBef>
            </a:pPr>
            <a:endParaRPr lang="en-US" dirty="0">
              <a:cs typeface="Garamond"/>
            </a:endParaRPr>
          </a:p>
          <a:p>
            <a:r>
              <a:rPr lang="en-US" sz="3000" b="1" dirty="0">
                <a:cs typeface="Garamond"/>
              </a:rPr>
              <a:t>Urban transition</a:t>
            </a:r>
            <a:r>
              <a:rPr lang="en-US" sz="3000" dirty="0">
                <a:cs typeface="Garamond"/>
              </a:rPr>
              <a:t>: Predominantly rural        predominantly urban</a:t>
            </a:r>
          </a:p>
          <a:p>
            <a:endParaRPr lang="en-US" dirty="0"/>
          </a:p>
        </p:txBody>
      </p:sp>
      <p:sp>
        <p:nvSpPr>
          <p:cNvPr id="4" name="Slide Number Placeholder 3">
            <a:extLst>
              <a:ext uri="{FF2B5EF4-FFF2-40B4-BE49-F238E27FC236}">
                <a16:creationId xmlns:a16="http://schemas.microsoft.com/office/drawing/2014/main" id="{560B2FA2-B118-4247-B12A-41BE86F26863}"/>
              </a:ext>
            </a:extLst>
          </p:cNvPr>
          <p:cNvSpPr>
            <a:spLocks noGrp="1"/>
          </p:cNvSpPr>
          <p:nvPr>
            <p:ph type="sldNum" sz="quarter" idx="12"/>
          </p:nvPr>
        </p:nvSpPr>
        <p:spPr/>
        <p:txBody>
          <a:bodyPr/>
          <a:lstStyle/>
          <a:p>
            <a:fld id="{D2E934E8-1B66-4215-A6C4-BBF3F366A0EC}" type="slidenum">
              <a:rPr lang="en-US" smtClean="0"/>
              <a:pPr/>
              <a:t>27</a:t>
            </a:fld>
            <a:endParaRPr lang="en-US" dirty="0"/>
          </a:p>
        </p:txBody>
      </p:sp>
      <p:cxnSp>
        <p:nvCxnSpPr>
          <p:cNvPr id="6" name="Straight Arrow Connector 5">
            <a:extLst>
              <a:ext uri="{FF2B5EF4-FFF2-40B4-BE49-F238E27FC236}">
                <a16:creationId xmlns:a16="http://schemas.microsoft.com/office/drawing/2014/main" id="{99A6CE13-7EAA-7748-903E-29DD01DF59BF}"/>
              </a:ext>
            </a:extLst>
          </p:cNvPr>
          <p:cNvCxnSpPr/>
          <p:nvPr/>
        </p:nvCxnSpPr>
        <p:spPr>
          <a:xfrm>
            <a:off x="7010400" y="5647765"/>
            <a:ext cx="537882" cy="0"/>
          </a:xfrm>
          <a:prstGeom prst="straightConnector1">
            <a:avLst/>
          </a:prstGeom>
          <a:ln w="412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09725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4294967295"/>
          </p:nvPr>
        </p:nvSpPr>
        <p:spPr/>
        <p:txBody>
          <a:bodyPr/>
          <a:lstStyle/>
          <a:p>
            <a:fld id="{111A1288-545C-6243-8B4D-1BE75AD0390A}" type="datetimeFigureOut">
              <a:rPr lang="en-US" smtClean="0"/>
              <a:t>11/16/21</a:t>
            </a:fld>
            <a:endParaRPr lang="en-US"/>
          </a:p>
        </p:txBody>
      </p:sp>
      <p:sp>
        <p:nvSpPr>
          <p:cNvPr id="6" name="Slide Number Placeholder 5"/>
          <p:cNvSpPr>
            <a:spLocks noGrp="1"/>
          </p:cNvSpPr>
          <p:nvPr>
            <p:ph type="sldNum" sz="quarter" idx="12"/>
          </p:nvPr>
        </p:nvSpPr>
        <p:spPr/>
        <p:txBody>
          <a:bodyPr/>
          <a:lstStyle/>
          <a:p>
            <a:fld id="{B9C9DB5F-D53B-7C4C-B4CB-904988563EDC}" type="slidenum">
              <a:rPr lang="en-US" smtClean="0"/>
              <a:t>28</a:t>
            </a:fld>
            <a:endParaRPr lang="en-US"/>
          </a:p>
        </p:txBody>
      </p:sp>
      <p:pic>
        <p:nvPicPr>
          <p:cNvPr id="7" name="Picture 6" descr="Screen Shot 2015-10-23 at 9.58.2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5595" y="0"/>
            <a:ext cx="8073342" cy="6858000"/>
          </a:xfrm>
          <a:prstGeom prst="rect">
            <a:avLst/>
          </a:prstGeom>
        </p:spPr>
      </p:pic>
    </p:spTree>
    <p:extLst>
      <p:ext uri="{BB962C8B-B14F-4D97-AF65-F5344CB8AC3E}">
        <p14:creationId xmlns:p14="http://schemas.microsoft.com/office/powerpoint/2010/main" val="32642856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3678E-102F-2B4E-9020-8DC9741A4294}"/>
              </a:ext>
            </a:extLst>
          </p:cNvPr>
          <p:cNvSpPr>
            <a:spLocks noGrp="1"/>
          </p:cNvSpPr>
          <p:nvPr>
            <p:ph type="title"/>
          </p:nvPr>
        </p:nvSpPr>
        <p:spPr/>
        <p:txBody>
          <a:bodyPr>
            <a:normAutofit/>
          </a:bodyPr>
          <a:lstStyle/>
          <a:p>
            <a:r>
              <a:rPr lang="en-US" sz="4800" dirty="0">
                <a:solidFill>
                  <a:schemeClr val="tx1"/>
                </a:solidFill>
              </a:rPr>
              <a:t>1970: % urban, urban agglomeration by size</a:t>
            </a:r>
            <a:endParaRPr lang="en-US" sz="4800" dirty="0"/>
          </a:p>
        </p:txBody>
      </p:sp>
      <p:sp>
        <p:nvSpPr>
          <p:cNvPr id="4" name="Slide Number Placeholder 3">
            <a:extLst>
              <a:ext uri="{FF2B5EF4-FFF2-40B4-BE49-F238E27FC236}">
                <a16:creationId xmlns:a16="http://schemas.microsoft.com/office/drawing/2014/main" id="{D162E35C-CC19-FB44-B645-63B4B9244028}"/>
              </a:ext>
            </a:extLst>
          </p:cNvPr>
          <p:cNvSpPr>
            <a:spLocks noGrp="1"/>
          </p:cNvSpPr>
          <p:nvPr>
            <p:ph type="sldNum" sz="quarter" idx="12"/>
          </p:nvPr>
        </p:nvSpPr>
        <p:spPr/>
        <p:txBody>
          <a:bodyPr/>
          <a:lstStyle/>
          <a:p>
            <a:fld id="{D2E934E8-1B66-4215-A6C4-BBF3F366A0EC}" type="slidenum">
              <a:rPr lang="en-US" smtClean="0"/>
              <a:pPr/>
              <a:t>29</a:t>
            </a:fld>
            <a:endParaRPr lang="en-US" dirty="0"/>
          </a:p>
        </p:txBody>
      </p:sp>
      <p:pic>
        <p:nvPicPr>
          <p:cNvPr id="5" name="Picture 4" descr="Screen Shot 2015-10-22 at 11.54.26 AM.png">
            <a:extLst>
              <a:ext uri="{FF2B5EF4-FFF2-40B4-BE49-F238E27FC236}">
                <a16:creationId xmlns:a16="http://schemas.microsoft.com/office/drawing/2014/main" id="{C414D81A-8FB0-D54C-9422-5CC15678B1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277" y="1693520"/>
            <a:ext cx="10321445" cy="4456268"/>
          </a:xfrm>
          <a:prstGeom prst="rect">
            <a:avLst/>
          </a:prstGeom>
        </p:spPr>
      </p:pic>
      <p:sp>
        <p:nvSpPr>
          <p:cNvPr id="6" name="TextBox 5">
            <a:extLst>
              <a:ext uri="{FF2B5EF4-FFF2-40B4-BE49-F238E27FC236}">
                <a16:creationId xmlns:a16="http://schemas.microsoft.com/office/drawing/2014/main" id="{D436F320-CB00-7E48-8319-56765EA598F1}"/>
              </a:ext>
            </a:extLst>
          </p:cNvPr>
          <p:cNvSpPr txBox="1"/>
          <p:nvPr/>
        </p:nvSpPr>
        <p:spPr bwMode="auto">
          <a:xfrm>
            <a:off x="381000" y="6423641"/>
            <a:ext cx="6533219" cy="246221"/>
          </a:xfrm>
          <a:prstGeom prst="rect">
            <a:avLst/>
          </a:prstGeom>
          <a:noFill/>
          <a:ln w="19050" algn="ctr">
            <a:noFill/>
            <a:miter lim="800000"/>
            <a:headEnd/>
            <a:tailEnd/>
          </a:ln>
        </p:spPr>
        <p:txBody>
          <a:bodyPr wrap="square" lIns="0" tIns="0" rIns="0" bIns="0" rtlCol="0">
            <a:spAutoFit/>
          </a:bodyPr>
          <a:lstStyle/>
          <a:p>
            <a:r>
              <a:rPr lang="en-US" sz="1600" dirty="0">
                <a:solidFill>
                  <a:schemeClr val="tx1">
                    <a:lumMod val="60000"/>
                    <a:lumOff val="40000"/>
                  </a:schemeClr>
                </a:solidFill>
              </a:rPr>
              <a:t>UN World Urbanization Prospects, 2014 Revision </a:t>
            </a:r>
          </a:p>
        </p:txBody>
      </p:sp>
    </p:spTree>
    <p:extLst>
      <p:ext uri="{BB962C8B-B14F-4D97-AF65-F5344CB8AC3E}">
        <p14:creationId xmlns:p14="http://schemas.microsoft.com/office/powerpoint/2010/main" val="17182320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7" y="585216"/>
            <a:ext cx="10570841" cy="1499616"/>
          </a:xfrm>
        </p:spPr>
        <p:txBody>
          <a:bodyPr>
            <a:normAutofit fontScale="90000"/>
          </a:bodyPr>
          <a:lstStyle/>
          <a:p>
            <a:r>
              <a:rPr lang="en-US" sz="5400" dirty="0">
                <a:solidFill>
                  <a:schemeClr val="accent2"/>
                </a:solidFill>
              </a:rPr>
              <a:t>Why should health researchers and providers care about migration and urbanization?</a:t>
            </a:r>
            <a:endParaRPr lang="en-US" dirty="0"/>
          </a:p>
        </p:txBody>
      </p:sp>
      <p:sp>
        <p:nvSpPr>
          <p:cNvPr id="3" name="Content Placeholder 2"/>
          <p:cNvSpPr>
            <a:spLocks noGrp="1"/>
          </p:cNvSpPr>
          <p:nvPr>
            <p:ph idx="1"/>
          </p:nvPr>
        </p:nvSpPr>
        <p:spPr/>
        <p:txBody>
          <a:bodyPr>
            <a:normAutofit/>
          </a:bodyPr>
          <a:lstStyle/>
          <a:p>
            <a:pPr>
              <a:spcAft>
                <a:spcPts val="2400"/>
              </a:spcAft>
              <a:buFont typeface="Wingdings" panose="05000000000000000000" pitchFamily="2" charset="2"/>
              <a:buChar char="§"/>
            </a:pPr>
            <a:r>
              <a:rPr lang="en-US" sz="3000" dirty="0">
                <a:ea typeface="Garamond" charset="0"/>
                <a:cs typeface="Garamond" charset="0"/>
              </a:rPr>
              <a:t> Migrant status, urban residence, and neighborhood are closely tied to health outcomes and disparities</a:t>
            </a:r>
          </a:p>
          <a:p>
            <a:pPr>
              <a:spcAft>
                <a:spcPts val="2400"/>
              </a:spcAft>
              <a:buFont typeface="Wingdings" panose="05000000000000000000" pitchFamily="2" charset="2"/>
              <a:buChar char="§"/>
            </a:pPr>
            <a:r>
              <a:rPr lang="en-US" sz="3000" dirty="0">
                <a:ea typeface="Garamond" charset="0"/>
                <a:cs typeface="Garamond" charset="0"/>
              </a:rPr>
              <a:t> Rapidly changing demographic and macro-economic environment affects program delivery and intervention effectiveness</a:t>
            </a:r>
          </a:p>
          <a:p>
            <a:pPr>
              <a:spcAft>
                <a:spcPts val="2400"/>
              </a:spcAft>
              <a:buFont typeface="Wingdings" panose="05000000000000000000" pitchFamily="2" charset="2"/>
              <a:buChar char="§"/>
            </a:pPr>
            <a:r>
              <a:rPr lang="en-US" sz="3000" dirty="0">
                <a:ea typeface="Garamond" charset="0"/>
                <a:cs typeface="Garamond" charset="0"/>
              </a:rPr>
              <a:t> Changing populations = changing health needs!</a:t>
            </a:r>
          </a:p>
        </p:txBody>
      </p:sp>
      <p:sp>
        <p:nvSpPr>
          <p:cNvPr id="4" name="Slide Number Placeholder 3"/>
          <p:cNvSpPr>
            <a:spLocks noGrp="1"/>
          </p:cNvSpPr>
          <p:nvPr>
            <p:ph type="sldNum" sz="quarter" idx="12"/>
          </p:nvPr>
        </p:nvSpPr>
        <p:spPr/>
        <p:txBody>
          <a:bodyPr/>
          <a:lstStyle/>
          <a:p>
            <a:fld id="{D2E934E8-1B66-4215-A6C4-BBF3F366A0EC}" type="slidenum">
              <a:rPr lang="en-US" smtClean="0"/>
              <a:pPr/>
              <a:t>3</a:t>
            </a:fld>
            <a:endParaRPr lang="en-US" dirty="0"/>
          </a:p>
        </p:txBody>
      </p:sp>
    </p:spTree>
    <p:extLst>
      <p:ext uri="{BB962C8B-B14F-4D97-AF65-F5344CB8AC3E}">
        <p14:creationId xmlns:p14="http://schemas.microsoft.com/office/powerpoint/2010/main" val="469318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D1265-5B8F-6844-86BD-E1C6DA8E541F}"/>
              </a:ext>
            </a:extLst>
          </p:cNvPr>
          <p:cNvSpPr>
            <a:spLocks noGrp="1"/>
          </p:cNvSpPr>
          <p:nvPr>
            <p:ph type="title"/>
          </p:nvPr>
        </p:nvSpPr>
        <p:spPr/>
        <p:txBody>
          <a:bodyPr/>
          <a:lstStyle/>
          <a:p>
            <a:r>
              <a:rPr lang="en-US" dirty="0"/>
              <a:t>1990</a:t>
            </a:r>
          </a:p>
        </p:txBody>
      </p:sp>
      <p:sp>
        <p:nvSpPr>
          <p:cNvPr id="4" name="Slide Number Placeholder 3">
            <a:extLst>
              <a:ext uri="{FF2B5EF4-FFF2-40B4-BE49-F238E27FC236}">
                <a16:creationId xmlns:a16="http://schemas.microsoft.com/office/drawing/2014/main" id="{D465180F-9D4D-8A43-A62E-D6EFC5FC197E}"/>
              </a:ext>
            </a:extLst>
          </p:cNvPr>
          <p:cNvSpPr>
            <a:spLocks noGrp="1"/>
          </p:cNvSpPr>
          <p:nvPr>
            <p:ph type="sldNum" sz="quarter" idx="12"/>
          </p:nvPr>
        </p:nvSpPr>
        <p:spPr/>
        <p:txBody>
          <a:bodyPr/>
          <a:lstStyle/>
          <a:p>
            <a:fld id="{D2E934E8-1B66-4215-A6C4-BBF3F366A0EC}" type="slidenum">
              <a:rPr lang="en-US" smtClean="0"/>
              <a:pPr/>
              <a:t>30</a:t>
            </a:fld>
            <a:endParaRPr lang="en-US" dirty="0"/>
          </a:p>
        </p:txBody>
      </p:sp>
      <p:pic>
        <p:nvPicPr>
          <p:cNvPr id="5" name="Picture 4" descr="Screen Shot 2015-10-22 at 1.14.57 PM.png">
            <a:extLst>
              <a:ext uri="{FF2B5EF4-FFF2-40B4-BE49-F238E27FC236}">
                <a16:creationId xmlns:a16="http://schemas.microsoft.com/office/drawing/2014/main" id="{6D548B01-6874-C94C-A0A6-AD85DFFDC7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4127" y="1825704"/>
            <a:ext cx="9852779" cy="4270296"/>
          </a:xfrm>
          <a:prstGeom prst="rect">
            <a:avLst/>
          </a:prstGeom>
        </p:spPr>
      </p:pic>
    </p:spTree>
    <p:extLst>
      <p:ext uri="{BB962C8B-B14F-4D97-AF65-F5344CB8AC3E}">
        <p14:creationId xmlns:p14="http://schemas.microsoft.com/office/powerpoint/2010/main" val="33158866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D66F2-3CCB-8D48-9C63-5D2D6B44AC47}"/>
              </a:ext>
            </a:extLst>
          </p:cNvPr>
          <p:cNvSpPr>
            <a:spLocks noGrp="1"/>
          </p:cNvSpPr>
          <p:nvPr>
            <p:ph type="title"/>
          </p:nvPr>
        </p:nvSpPr>
        <p:spPr/>
        <p:txBody>
          <a:bodyPr/>
          <a:lstStyle/>
          <a:p>
            <a:r>
              <a:rPr lang="en-US" dirty="0"/>
              <a:t>2014</a:t>
            </a:r>
          </a:p>
        </p:txBody>
      </p:sp>
      <p:sp>
        <p:nvSpPr>
          <p:cNvPr id="4" name="Slide Number Placeholder 3">
            <a:extLst>
              <a:ext uri="{FF2B5EF4-FFF2-40B4-BE49-F238E27FC236}">
                <a16:creationId xmlns:a16="http://schemas.microsoft.com/office/drawing/2014/main" id="{CEB76247-EFFE-D444-9A94-FE10D60A545F}"/>
              </a:ext>
            </a:extLst>
          </p:cNvPr>
          <p:cNvSpPr>
            <a:spLocks noGrp="1"/>
          </p:cNvSpPr>
          <p:nvPr>
            <p:ph type="sldNum" sz="quarter" idx="12"/>
          </p:nvPr>
        </p:nvSpPr>
        <p:spPr/>
        <p:txBody>
          <a:bodyPr/>
          <a:lstStyle/>
          <a:p>
            <a:fld id="{D2E934E8-1B66-4215-A6C4-BBF3F366A0EC}" type="slidenum">
              <a:rPr lang="en-US" smtClean="0"/>
              <a:pPr/>
              <a:t>31</a:t>
            </a:fld>
            <a:endParaRPr lang="en-US" dirty="0"/>
          </a:p>
        </p:txBody>
      </p:sp>
      <p:pic>
        <p:nvPicPr>
          <p:cNvPr id="5" name="Picture 4" descr="Screen Shot 2015-10-22 at 1.16.29 PM.png">
            <a:extLst>
              <a:ext uri="{FF2B5EF4-FFF2-40B4-BE49-F238E27FC236}">
                <a16:creationId xmlns:a16="http://schemas.microsoft.com/office/drawing/2014/main" id="{283AA85B-3E5C-1540-85C8-7EFAE53BB0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4127" y="1882270"/>
            <a:ext cx="10077871" cy="4390514"/>
          </a:xfrm>
          <a:prstGeom prst="rect">
            <a:avLst/>
          </a:prstGeom>
        </p:spPr>
      </p:pic>
    </p:spTree>
    <p:extLst>
      <p:ext uri="{BB962C8B-B14F-4D97-AF65-F5344CB8AC3E}">
        <p14:creationId xmlns:p14="http://schemas.microsoft.com/office/powerpoint/2010/main" val="23783866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392F1-ED82-7941-800C-0B9733F3C580}"/>
              </a:ext>
            </a:extLst>
          </p:cNvPr>
          <p:cNvSpPr>
            <a:spLocks noGrp="1"/>
          </p:cNvSpPr>
          <p:nvPr>
            <p:ph type="title"/>
          </p:nvPr>
        </p:nvSpPr>
        <p:spPr/>
        <p:txBody>
          <a:bodyPr/>
          <a:lstStyle/>
          <a:p>
            <a:r>
              <a:rPr lang="en-US" dirty="0"/>
              <a:t>2030 (projected)</a:t>
            </a:r>
          </a:p>
        </p:txBody>
      </p:sp>
      <p:sp>
        <p:nvSpPr>
          <p:cNvPr id="4" name="Slide Number Placeholder 3">
            <a:extLst>
              <a:ext uri="{FF2B5EF4-FFF2-40B4-BE49-F238E27FC236}">
                <a16:creationId xmlns:a16="http://schemas.microsoft.com/office/drawing/2014/main" id="{05176555-D4C6-4949-B7A6-41938AE57C48}"/>
              </a:ext>
            </a:extLst>
          </p:cNvPr>
          <p:cNvSpPr>
            <a:spLocks noGrp="1"/>
          </p:cNvSpPr>
          <p:nvPr>
            <p:ph type="sldNum" sz="quarter" idx="12"/>
          </p:nvPr>
        </p:nvSpPr>
        <p:spPr/>
        <p:txBody>
          <a:bodyPr/>
          <a:lstStyle/>
          <a:p>
            <a:fld id="{D2E934E8-1B66-4215-A6C4-BBF3F366A0EC}" type="slidenum">
              <a:rPr lang="en-US" smtClean="0"/>
              <a:pPr/>
              <a:t>32</a:t>
            </a:fld>
            <a:endParaRPr lang="en-US" dirty="0"/>
          </a:p>
        </p:txBody>
      </p:sp>
      <p:pic>
        <p:nvPicPr>
          <p:cNvPr id="5" name="Picture 4" descr="Screen Shot 2015-10-22 at 1.17.33 PM.png">
            <a:extLst>
              <a:ext uri="{FF2B5EF4-FFF2-40B4-BE49-F238E27FC236}">
                <a16:creationId xmlns:a16="http://schemas.microsoft.com/office/drawing/2014/main" id="{67CAEE5E-8AD9-D541-AF65-5FB7461BC5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4128" y="1941539"/>
            <a:ext cx="10029034" cy="4331245"/>
          </a:xfrm>
          <a:prstGeom prst="rect">
            <a:avLst/>
          </a:prstGeom>
        </p:spPr>
      </p:pic>
    </p:spTree>
    <p:extLst>
      <p:ext uri="{BB962C8B-B14F-4D97-AF65-F5344CB8AC3E}">
        <p14:creationId xmlns:p14="http://schemas.microsoft.com/office/powerpoint/2010/main" val="34269284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C1F61-A84C-9A43-B430-D2185AC91685}"/>
              </a:ext>
            </a:extLst>
          </p:cNvPr>
          <p:cNvSpPr>
            <a:spLocks noGrp="1"/>
          </p:cNvSpPr>
          <p:nvPr>
            <p:ph type="title"/>
          </p:nvPr>
        </p:nvSpPr>
        <p:spPr/>
        <p:txBody>
          <a:bodyPr/>
          <a:lstStyle/>
          <a:p>
            <a:r>
              <a:rPr lang="en-US" dirty="0"/>
              <a:t>Global trends in urbanization</a:t>
            </a:r>
          </a:p>
        </p:txBody>
      </p:sp>
      <p:sp>
        <p:nvSpPr>
          <p:cNvPr id="3" name="Content Placeholder 2">
            <a:extLst>
              <a:ext uri="{FF2B5EF4-FFF2-40B4-BE49-F238E27FC236}">
                <a16:creationId xmlns:a16="http://schemas.microsoft.com/office/drawing/2014/main" id="{7BA34C0C-5704-0E41-B5B4-48864965A332}"/>
              </a:ext>
            </a:extLst>
          </p:cNvPr>
          <p:cNvSpPr>
            <a:spLocks noGrp="1"/>
          </p:cNvSpPr>
          <p:nvPr>
            <p:ph idx="1"/>
          </p:nvPr>
        </p:nvSpPr>
        <p:spPr/>
        <p:txBody>
          <a:bodyPr/>
          <a:lstStyle/>
          <a:p>
            <a:r>
              <a:rPr lang="en-US" sz="2800" dirty="0">
                <a:latin typeface="Tw Cen MT" panose="020B0602020104020603" pitchFamily="34" charset="77"/>
                <a:cs typeface="Garamond"/>
              </a:rPr>
              <a:t>More people live in urban than rural areas (54% of world population)</a:t>
            </a:r>
          </a:p>
          <a:p>
            <a:r>
              <a:rPr lang="en-US" sz="2800" dirty="0">
                <a:latin typeface="Tw Cen MT" panose="020B0602020104020603" pitchFamily="34" charset="77"/>
                <a:cs typeface="Garamond"/>
              </a:rPr>
              <a:t>North America, Latin America, Europe most urbanized</a:t>
            </a:r>
          </a:p>
          <a:p>
            <a:r>
              <a:rPr lang="en-US" sz="2800" dirty="0">
                <a:latin typeface="Tw Cen MT" panose="020B0602020104020603" pitchFamily="34" charset="77"/>
                <a:cs typeface="Garamond"/>
              </a:rPr>
              <a:t>Africa, Asia least urbanized</a:t>
            </a:r>
          </a:p>
          <a:p>
            <a:pPr marL="696913" lvl="2" indent="-285750"/>
            <a:r>
              <a:rPr lang="en-US" sz="2400" dirty="0">
                <a:latin typeface="Tw Cen MT" panose="020B0602020104020603" pitchFamily="34" charset="77"/>
                <a:cs typeface="Garamond"/>
              </a:rPr>
              <a:t> Fastest urbanization rates</a:t>
            </a:r>
          </a:p>
          <a:p>
            <a:pPr marL="696913" lvl="2" indent="-285750"/>
            <a:r>
              <a:rPr lang="en-US" sz="2400" dirty="0">
                <a:latin typeface="Tw Cen MT" panose="020B0602020104020603" pitchFamily="34" charset="77"/>
                <a:cs typeface="Garamond"/>
              </a:rPr>
              <a:t> Largest cities now concentrated in Global South</a:t>
            </a:r>
          </a:p>
          <a:p>
            <a:r>
              <a:rPr lang="en-US" sz="2800" dirty="0">
                <a:latin typeface="Tw Cen MT" panose="020B0602020104020603" pitchFamily="34" charset="77"/>
                <a:cs typeface="Garamond"/>
              </a:rPr>
              <a:t>Almost half of urban residents live in cities &lt;500,000 population</a:t>
            </a:r>
          </a:p>
          <a:p>
            <a:endParaRPr lang="en-US" dirty="0"/>
          </a:p>
        </p:txBody>
      </p:sp>
      <p:sp>
        <p:nvSpPr>
          <p:cNvPr id="4" name="Slide Number Placeholder 3">
            <a:extLst>
              <a:ext uri="{FF2B5EF4-FFF2-40B4-BE49-F238E27FC236}">
                <a16:creationId xmlns:a16="http://schemas.microsoft.com/office/drawing/2014/main" id="{E11FD8E9-5EF4-0A4E-8FC4-F448120E38FB}"/>
              </a:ext>
            </a:extLst>
          </p:cNvPr>
          <p:cNvSpPr>
            <a:spLocks noGrp="1"/>
          </p:cNvSpPr>
          <p:nvPr>
            <p:ph type="sldNum" sz="quarter" idx="12"/>
          </p:nvPr>
        </p:nvSpPr>
        <p:spPr/>
        <p:txBody>
          <a:bodyPr/>
          <a:lstStyle/>
          <a:p>
            <a:fld id="{D2E934E8-1B66-4215-A6C4-BBF3F366A0EC}" type="slidenum">
              <a:rPr lang="en-US" smtClean="0"/>
              <a:pPr/>
              <a:t>33</a:t>
            </a:fld>
            <a:endParaRPr lang="en-US" dirty="0"/>
          </a:p>
        </p:txBody>
      </p:sp>
    </p:spTree>
    <p:extLst>
      <p:ext uri="{BB962C8B-B14F-4D97-AF65-F5344CB8AC3E}">
        <p14:creationId xmlns:p14="http://schemas.microsoft.com/office/powerpoint/2010/main" val="28641633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59272-1DBC-7941-80BD-3701BF2B078E}"/>
              </a:ext>
            </a:extLst>
          </p:cNvPr>
          <p:cNvSpPr>
            <a:spLocks noGrp="1"/>
          </p:cNvSpPr>
          <p:nvPr>
            <p:ph type="title"/>
          </p:nvPr>
        </p:nvSpPr>
        <p:spPr/>
        <p:txBody>
          <a:bodyPr/>
          <a:lstStyle/>
          <a:p>
            <a:r>
              <a:rPr lang="en-US" dirty="0"/>
              <a:t>What contributes to urbanization?</a:t>
            </a:r>
          </a:p>
        </p:txBody>
      </p:sp>
      <p:sp>
        <p:nvSpPr>
          <p:cNvPr id="3" name="Content Placeholder 2">
            <a:extLst>
              <a:ext uri="{FF2B5EF4-FFF2-40B4-BE49-F238E27FC236}">
                <a16:creationId xmlns:a16="http://schemas.microsoft.com/office/drawing/2014/main" id="{C8EC82D3-B874-9C44-8237-25E36C3C5C5D}"/>
              </a:ext>
            </a:extLst>
          </p:cNvPr>
          <p:cNvSpPr>
            <a:spLocks noGrp="1"/>
          </p:cNvSpPr>
          <p:nvPr>
            <p:ph idx="1"/>
          </p:nvPr>
        </p:nvSpPr>
        <p:spPr/>
        <p:txBody>
          <a:bodyPr/>
          <a:lstStyle/>
          <a:p>
            <a:pPr marL="0" indent="0">
              <a:buNone/>
            </a:pPr>
            <a:r>
              <a:rPr lang="en-US" sz="3200" dirty="0">
                <a:latin typeface="Tw Cen MT" panose="020B0602020104020603" pitchFamily="34" charset="77"/>
                <a:cs typeface="Garamond"/>
              </a:rPr>
              <a:t>1. Natural population increase</a:t>
            </a:r>
          </a:p>
          <a:p>
            <a:pPr lvl="2"/>
            <a:r>
              <a:rPr lang="en-US" sz="2400" dirty="0">
                <a:latin typeface="Tw Cen MT" panose="020B0602020104020603" pitchFamily="34" charset="77"/>
                <a:cs typeface="Garamond"/>
              </a:rPr>
              <a:t> Fertility</a:t>
            </a:r>
          </a:p>
          <a:p>
            <a:pPr lvl="2"/>
            <a:r>
              <a:rPr lang="en-US" sz="2400" dirty="0">
                <a:latin typeface="Tw Cen MT" panose="020B0602020104020603" pitchFamily="34" charset="77"/>
                <a:cs typeface="Garamond"/>
              </a:rPr>
              <a:t> Mortality</a:t>
            </a:r>
          </a:p>
          <a:p>
            <a:pPr marL="515937" lvl="2" indent="0">
              <a:buNone/>
            </a:pPr>
            <a:endParaRPr lang="en-US" sz="800" dirty="0">
              <a:latin typeface="Tw Cen MT" panose="020B0602020104020603" pitchFamily="34" charset="77"/>
              <a:cs typeface="Garamond"/>
            </a:endParaRPr>
          </a:p>
          <a:p>
            <a:pPr marL="0" indent="0">
              <a:buNone/>
            </a:pPr>
            <a:r>
              <a:rPr lang="en-US" sz="3200" dirty="0">
                <a:latin typeface="Tw Cen MT" panose="020B0602020104020603" pitchFamily="34" charset="77"/>
                <a:cs typeface="Garamond"/>
              </a:rPr>
              <a:t>2. Migration</a:t>
            </a:r>
          </a:p>
          <a:p>
            <a:pPr lvl="2"/>
            <a:r>
              <a:rPr lang="en-US" sz="2400" dirty="0">
                <a:latin typeface="Tw Cen MT" panose="020B0602020104020603" pitchFamily="34" charset="77"/>
                <a:cs typeface="Garamond"/>
              </a:rPr>
              <a:t> Rural to urban internal migration</a:t>
            </a:r>
          </a:p>
          <a:p>
            <a:pPr lvl="2"/>
            <a:r>
              <a:rPr lang="en-US" sz="2400" dirty="0">
                <a:latin typeface="Tw Cen MT" panose="020B0602020104020603" pitchFamily="34" charset="77"/>
                <a:cs typeface="Garamond"/>
              </a:rPr>
              <a:t> Rural to urban international migration</a:t>
            </a:r>
          </a:p>
          <a:p>
            <a:pPr lvl="2"/>
            <a:endParaRPr lang="en-US" sz="800" dirty="0">
              <a:latin typeface="Tw Cen MT" panose="020B0602020104020603" pitchFamily="34" charset="77"/>
              <a:cs typeface="Garamond"/>
            </a:endParaRPr>
          </a:p>
          <a:p>
            <a:pPr marL="0" indent="0">
              <a:buNone/>
            </a:pPr>
            <a:r>
              <a:rPr lang="en-US" sz="3200" dirty="0">
                <a:latin typeface="Tw Cen MT" panose="020B0602020104020603" pitchFamily="34" charset="77"/>
                <a:cs typeface="Garamond"/>
              </a:rPr>
              <a:t>3. Reclassification</a:t>
            </a:r>
          </a:p>
          <a:p>
            <a:endParaRPr lang="en-US" dirty="0"/>
          </a:p>
        </p:txBody>
      </p:sp>
      <p:sp>
        <p:nvSpPr>
          <p:cNvPr id="4" name="Slide Number Placeholder 3">
            <a:extLst>
              <a:ext uri="{FF2B5EF4-FFF2-40B4-BE49-F238E27FC236}">
                <a16:creationId xmlns:a16="http://schemas.microsoft.com/office/drawing/2014/main" id="{03780D6B-6FF2-C54F-94E0-179A44FADD75}"/>
              </a:ext>
            </a:extLst>
          </p:cNvPr>
          <p:cNvSpPr>
            <a:spLocks noGrp="1"/>
          </p:cNvSpPr>
          <p:nvPr>
            <p:ph type="sldNum" sz="quarter" idx="12"/>
          </p:nvPr>
        </p:nvSpPr>
        <p:spPr/>
        <p:txBody>
          <a:bodyPr/>
          <a:lstStyle/>
          <a:p>
            <a:fld id="{D2E934E8-1B66-4215-A6C4-BBF3F366A0EC}" type="slidenum">
              <a:rPr lang="en-US" smtClean="0"/>
              <a:pPr/>
              <a:t>34</a:t>
            </a:fld>
            <a:endParaRPr lang="en-US" dirty="0"/>
          </a:p>
        </p:txBody>
      </p:sp>
    </p:spTree>
    <p:extLst>
      <p:ext uri="{BB962C8B-B14F-4D97-AF65-F5344CB8AC3E}">
        <p14:creationId xmlns:p14="http://schemas.microsoft.com/office/powerpoint/2010/main" val="90371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C3D32-9E44-BD41-8C66-979FC97E8AF0}"/>
              </a:ext>
            </a:extLst>
          </p:cNvPr>
          <p:cNvSpPr>
            <a:spLocks noGrp="1"/>
          </p:cNvSpPr>
          <p:nvPr>
            <p:ph type="title"/>
          </p:nvPr>
        </p:nvSpPr>
        <p:spPr/>
        <p:txBody>
          <a:bodyPr/>
          <a:lstStyle/>
          <a:p>
            <a:r>
              <a:rPr lang="en-US" dirty="0"/>
              <a:t>Natural population growth: Urban areas</a:t>
            </a:r>
          </a:p>
        </p:txBody>
      </p:sp>
      <p:sp>
        <p:nvSpPr>
          <p:cNvPr id="3" name="Content Placeholder 2">
            <a:extLst>
              <a:ext uri="{FF2B5EF4-FFF2-40B4-BE49-F238E27FC236}">
                <a16:creationId xmlns:a16="http://schemas.microsoft.com/office/drawing/2014/main" id="{FC64B6E6-0BD9-594B-8395-33403C1625D3}"/>
              </a:ext>
            </a:extLst>
          </p:cNvPr>
          <p:cNvSpPr>
            <a:spLocks noGrp="1"/>
          </p:cNvSpPr>
          <p:nvPr>
            <p:ph idx="1"/>
          </p:nvPr>
        </p:nvSpPr>
        <p:spPr>
          <a:xfrm>
            <a:off x="1024129" y="2286000"/>
            <a:ext cx="5269096" cy="4023360"/>
          </a:xfrm>
        </p:spPr>
        <p:txBody>
          <a:bodyPr/>
          <a:lstStyle/>
          <a:p>
            <a:r>
              <a:rPr lang="en-US" sz="3000" dirty="0">
                <a:latin typeface="Tw Cen MT" panose="020B0602020104020603" pitchFamily="34" charset="77"/>
                <a:cs typeface="Garamond"/>
              </a:rPr>
              <a:t>Fertility decline in urban areas vs. rural: earlier, faster</a:t>
            </a:r>
          </a:p>
          <a:p>
            <a:pPr marL="642938" lvl="2" indent="-357188"/>
            <a:r>
              <a:rPr lang="en-US" sz="2400" dirty="0">
                <a:latin typeface="Tw Cen MT" panose="020B0602020104020603" pitchFamily="34" charset="77"/>
                <a:cs typeface="Garamond"/>
              </a:rPr>
              <a:t>Higher availability of contraception</a:t>
            </a:r>
          </a:p>
          <a:p>
            <a:pPr marL="642938" lvl="2" indent="-357188"/>
            <a:r>
              <a:rPr lang="en-US" sz="2400" dirty="0">
                <a:latin typeface="Tw Cen MT" panose="020B0602020104020603" pitchFamily="34" charset="77"/>
                <a:cs typeface="Garamond"/>
              </a:rPr>
              <a:t>Education, income, media exposure</a:t>
            </a:r>
          </a:p>
          <a:p>
            <a:pPr marL="642938" lvl="2" indent="-357188"/>
            <a:r>
              <a:rPr lang="en-US" sz="2400" dirty="0">
                <a:latin typeface="Tw Cen MT" panose="020B0602020104020603" pitchFamily="34" charset="77"/>
                <a:cs typeface="Garamond"/>
              </a:rPr>
              <a:t>Changes in marriage patterns</a:t>
            </a:r>
          </a:p>
          <a:p>
            <a:endParaRPr lang="en-US" dirty="0"/>
          </a:p>
        </p:txBody>
      </p:sp>
      <p:sp>
        <p:nvSpPr>
          <p:cNvPr id="4" name="Slide Number Placeholder 3">
            <a:extLst>
              <a:ext uri="{FF2B5EF4-FFF2-40B4-BE49-F238E27FC236}">
                <a16:creationId xmlns:a16="http://schemas.microsoft.com/office/drawing/2014/main" id="{60E73BB9-0E72-874A-AC20-B9A2A9E968A4}"/>
              </a:ext>
            </a:extLst>
          </p:cNvPr>
          <p:cNvSpPr>
            <a:spLocks noGrp="1"/>
          </p:cNvSpPr>
          <p:nvPr>
            <p:ph type="sldNum" sz="quarter" idx="12"/>
          </p:nvPr>
        </p:nvSpPr>
        <p:spPr/>
        <p:txBody>
          <a:bodyPr/>
          <a:lstStyle/>
          <a:p>
            <a:fld id="{D2E934E8-1B66-4215-A6C4-BBF3F366A0EC}" type="slidenum">
              <a:rPr lang="en-US" smtClean="0"/>
              <a:pPr/>
              <a:t>35</a:t>
            </a:fld>
            <a:endParaRPr lang="en-US" dirty="0"/>
          </a:p>
        </p:txBody>
      </p:sp>
      <p:graphicFrame>
        <p:nvGraphicFramePr>
          <p:cNvPr id="5" name="Chart 4">
            <a:extLst>
              <a:ext uri="{FF2B5EF4-FFF2-40B4-BE49-F238E27FC236}">
                <a16:creationId xmlns:a16="http://schemas.microsoft.com/office/drawing/2014/main" id="{643C6709-6B8F-6649-A152-EB69E8166A1E}"/>
              </a:ext>
            </a:extLst>
          </p:cNvPr>
          <p:cNvGraphicFramePr>
            <a:graphicFrameLocks/>
          </p:cNvGraphicFramePr>
          <p:nvPr>
            <p:extLst>
              <p:ext uri="{D42A27DB-BD31-4B8C-83A1-F6EECF244321}">
                <p14:modId xmlns:p14="http://schemas.microsoft.com/office/powerpoint/2010/main" val="1894578005"/>
              </p:ext>
            </p:extLst>
          </p:nvPr>
        </p:nvGraphicFramePr>
        <p:xfrm>
          <a:off x="6581591" y="2286000"/>
          <a:ext cx="4584127" cy="3293992"/>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3618EBC4-7A5A-9C4D-8A07-47BB396D58FB}"/>
              </a:ext>
            </a:extLst>
          </p:cNvPr>
          <p:cNvSpPr txBox="1"/>
          <p:nvPr/>
        </p:nvSpPr>
        <p:spPr bwMode="auto">
          <a:xfrm>
            <a:off x="381000" y="6423641"/>
            <a:ext cx="6533219" cy="246221"/>
          </a:xfrm>
          <a:prstGeom prst="rect">
            <a:avLst/>
          </a:prstGeom>
          <a:noFill/>
          <a:ln w="19050" algn="ctr">
            <a:noFill/>
            <a:miter lim="800000"/>
            <a:headEnd/>
            <a:tailEnd/>
          </a:ln>
        </p:spPr>
        <p:txBody>
          <a:bodyPr wrap="square" lIns="0" tIns="0" rIns="0" bIns="0" rtlCol="0">
            <a:spAutoFit/>
          </a:bodyPr>
          <a:lstStyle/>
          <a:p>
            <a:r>
              <a:rPr lang="en-US" sz="1600" dirty="0" err="1">
                <a:solidFill>
                  <a:schemeClr val="tx1">
                    <a:lumMod val="60000"/>
                    <a:lumOff val="40000"/>
                  </a:schemeClr>
                </a:solidFill>
              </a:rPr>
              <a:t>Garenne</a:t>
            </a:r>
            <a:r>
              <a:rPr lang="en-US" sz="1600" dirty="0">
                <a:solidFill>
                  <a:schemeClr val="tx1">
                    <a:lumMod val="60000"/>
                    <a:lumOff val="40000"/>
                  </a:schemeClr>
                </a:solidFill>
              </a:rPr>
              <a:t> 2014</a:t>
            </a:r>
          </a:p>
        </p:txBody>
      </p:sp>
    </p:spTree>
    <p:extLst>
      <p:ext uri="{BB962C8B-B14F-4D97-AF65-F5344CB8AC3E}">
        <p14:creationId xmlns:p14="http://schemas.microsoft.com/office/powerpoint/2010/main" val="5536983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25DF5-3CEF-BB42-831B-4888A5B12283}"/>
              </a:ext>
            </a:extLst>
          </p:cNvPr>
          <p:cNvSpPr>
            <a:spLocks noGrp="1"/>
          </p:cNvSpPr>
          <p:nvPr>
            <p:ph type="title"/>
          </p:nvPr>
        </p:nvSpPr>
        <p:spPr/>
        <p:txBody>
          <a:bodyPr/>
          <a:lstStyle/>
          <a:p>
            <a:r>
              <a:rPr lang="en-US" dirty="0"/>
              <a:t>Rural to urban migration</a:t>
            </a:r>
          </a:p>
        </p:txBody>
      </p:sp>
      <p:sp>
        <p:nvSpPr>
          <p:cNvPr id="3" name="Content Placeholder 2">
            <a:extLst>
              <a:ext uri="{FF2B5EF4-FFF2-40B4-BE49-F238E27FC236}">
                <a16:creationId xmlns:a16="http://schemas.microsoft.com/office/drawing/2014/main" id="{51CA3558-95B8-A84D-B6F5-DDCCB70F613F}"/>
              </a:ext>
            </a:extLst>
          </p:cNvPr>
          <p:cNvSpPr>
            <a:spLocks noGrp="1"/>
          </p:cNvSpPr>
          <p:nvPr>
            <p:ph idx="1"/>
          </p:nvPr>
        </p:nvSpPr>
        <p:spPr/>
        <p:txBody>
          <a:bodyPr/>
          <a:lstStyle/>
          <a:p>
            <a:r>
              <a:rPr lang="en-US" sz="2800" dirty="0">
                <a:latin typeface="Tw Cen MT" panose="020B0602020104020603" pitchFamily="34" charset="77"/>
                <a:cs typeface="Garamond"/>
              </a:rPr>
              <a:t>After first demographic transition, migration critical for urban growth</a:t>
            </a:r>
          </a:p>
          <a:p>
            <a:endParaRPr lang="en-US" sz="1200" dirty="0">
              <a:latin typeface="Tw Cen MT" panose="020B0602020104020603" pitchFamily="34" charset="77"/>
              <a:cs typeface="Garamond"/>
            </a:endParaRPr>
          </a:p>
          <a:p>
            <a:pPr marL="168275" lvl="2" indent="-168275">
              <a:buFont typeface="Wingdings" panose="05000000000000000000" pitchFamily="2" charset="2"/>
              <a:buChar char="§"/>
            </a:pPr>
            <a:r>
              <a:rPr lang="en-US" sz="2800" dirty="0">
                <a:latin typeface="Tw Cen MT" panose="020B0602020104020603" pitchFamily="34" charset="77"/>
                <a:cs typeface="Garamond"/>
              </a:rPr>
              <a:t> Age structure impacted by children/parents left behind</a:t>
            </a:r>
          </a:p>
          <a:p>
            <a:pPr marL="168275" lvl="2" indent="-168275">
              <a:buFont typeface="Wingdings" panose="05000000000000000000" pitchFamily="2" charset="2"/>
              <a:buChar char="§"/>
            </a:pPr>
            <a:endParaRPr lang="en-US" sz="1200" dirty="0">
              <a:latin typeface="Tw Cen MT" panose="020B0602020104020603" pitchFamily="34" charset="77"/>
            </a:endParaRPr>
          </a:p>
          <a:p>
            <a:r>
              <a:rPr lang="en-US" sz="2800" dirty="0">
                <a:latin typeface="Tw Cen MT" panose="020B0602020104020603" pitchFamily="34" charset="77"/>
                <a:cs typeface="Garamond"/>
              </a:rPr>
              <a:t>If primarily young adults in-migrating:</a:t>
            </a:r>
          </a:p>
          <a:p>
            <a:pPr lvl="2"/>
            <a:r>
              <a:rPr lang="en-US" sz="2600" dirty="0">
                <a:latin typeface="Tw Cen MT" panose="020B0602020104020603" pitchFamily="34" charset="77"/>
                <a:cs typeface="Garamond"/>
              </a:rPr>
              <a:t>Inflated natural increase: higher urban birth rate (reproductive age); lower death rate</a:t>
            </a:r>
          </a:p>
          <a:p>
            <a:endParaRPr lang="en-US" dirty="0"/>
          </a:p>
        </p:txBody>
      </p:sp>
      <p:sp>
        <p:nvSpPr>
          <p:cNvPr id="4" name="Slide Number Placeholder 3">
            <a:extLst>
              <a:ext uri="{FF2B5EF4-FFF2-40B4-BE49-F238E27FC236}">
                <a16:creationId xmlns:a16="http://schemas.microsoft.com/office/drawing/2014/main" id="{B6DFA550-C0BA-994B-AB1B-2AF3CDDBAFCD}"/>
              </a:ext>
            </a:extLst>
          </p:cNvPr>
          <p:cNvSpPr>
            <a:spLocks noGrp="1"/>
          </p:cNvSpPr>
          <p:nvPr>
            <p:ph type="sldNum" sz="quarter" idx="12"/>
          </p:nvPr>
        </p:nvSpPr>
        <p:spPr/>
        <p:txBody>
          <a:bodyPr/>
          <a:lstStyle/>
          <a:p>
            <a:fld id="{D2E934E8-1B66-4215-A6C4-BBF3F366A0EC}" type="slidenum">
              <a:rPr lang="en-US" smtClean="0"/>
              <a:pPr/>
              <a:t>36</a:t>
            </a:fld>
            <a:endParaRPr lang="en-US" dirty="0"/>
          </a:p>
        </p:txBody>
      </p:sp>
    </p:spTree>
    <p:extLst>
      <p:ext uri="{BB962C8B-B14F-4D97-AF65-F5344CB8AC3E}">
        <p14:creationId xmlns:p14="http://schemas.microsoft.com/office/powerpoint/2010/main" val="17678491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B9C9DB5F-D53B-7C4C-B4CB-904988563EDC}" type="slidenum">
              <a:rPr lang="en-US" smtClean="0"/>
              <a:t>37</a:t>
            </a:fld>
            <a:endParaRPr lang="en-US"/>
          </a:p>
        </p:txBody>
      </p:sp>
      <p:pic>
        <p:nvPicPr>
          <p:cNvPr id="8" name="Picture 7" descr="Screen Shot 2015-10-22 at 2.28.1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9812013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CDAF3-5435-7447-A913-62FC4D881A53}"/>
              </a:ext>
            </a:extLst>
          </p:cNvPr>
          <p:cNvSpPr>
            <a:spLocks noGrp="1"/>
          </p:cNvSpPr>
          <p:nvPr>
            <p:ph type="title"/>
          </p:nvPr>
        </p:nvSpPr>
        <p:spPr/>
        <p:txBody>
          <a:bodyPr/>
          <a:lstStyle/>
          <a:p>
            <a:r>
              <a:rPr lang="en-US" dirty="0"/>
              <a:t>How do cities shape health?</a:t>
            </a:r>
          </a:p>
        </p:txBody>
      </p:sp>
      <p:sp>
        <p:nvSpPr>
          <p:cNvPr id="3" name="Content Placeholder 2">
            <a:extLst>
              <a:ext uri="{FF2B5EF4-FFF2-40B4-BE49-F238E27FC236}">
                <a16:creationId xmlns:a16="http://schemas.microsoft.com/office/drawing/2014/main" id="{F50B1897-3EB2-5845-B568-41F2DFAB1CF4}"/>
              </a:ext>
            </a:extLst>
          </p:cNvPr>
          <p:cNvSpPr>
            <a:spLocks noGrp="1"/>
          </p:cNvSpPr>
          <p:nvPr>
            <p:ph idx="1"/>
          </p:nvPr>
        </p:nvSpPr>
        <p:spPr/>
        <p:txBody>
          <a:bodyPr>
            <a:normAutofit fontScale="92500" lnSpcReduction="20000"/>
          </a:bodyPr>
          <a:lstStyle/>
          <a:p>
            <a:pPr>
              <a:spcBef>
                <a:spcPts val="1000"/>
              </a:spcBef>
            </a:pPr>
            <a:r>
              <a:rPr lang="en-US" sz="2600" dirty="0">
                <a:latin typeface="Tw Cen MT" panose="020B0602020104020603" pitchFamily="34" charset="77"/>
                <a:cs typeface="Garamond"/>
              </a:rPr>
              <a:t>Urban crowding </a:t>
            </a:r>
          </a:p>
          <a:p>
            <a:pPr>
              <a:spcBef>
                <a:spcPts val="1000"/>
              </a:spcBef>
            </a:pPr>
            <a:r>
              <a:rPr lang="en-US" sz="2600" dirty="0">
                <a:latin typeface="Tw Cen MT" panose="020B0602020104020603" pitchFamily="34" charset="77"/>
                <a:cs typeface="Garamond"/>
              </a:rPr>
              <a:t>Transmission dynamics</a:t>
            </a:r>
          </a:p>
          <a:p>
            <a:pPr>
              <a:spcBef>
                <a:spcPts val="1000"/>
              </a:spcBef>
            </a:pPr>
            <a:r>
              <a:rPr lang="en-US" sz="2600" dirty="0">
                <a:latin typeface="Tw Cen MT" panose="020B0602020104020603" pitchFamily="34" charset="77"/>
                <a:cs typeface="Garamond"/>
              </a:rPr>
              <a:t>Exposures</a:t>
            </a:r>
          </a:p>
          <a:p>
            <a:pPr>
              <a:spcBef>
                <a:spcPts val="1000"/>
              </a:spcBef>
            </a:pPr>
            <a:r>
              <a:rPr lang="en-US" sz="2600" dirty="0">
                <a:latin typeface="Tw Cen MT" panose="020B0602020104020603" pitchFamily="34" charset="77"/>
                <a:cs typeface="Garamond"/>
              </a:rPr>
              <a:t>Built environment</a:t>
            </a:r>
          </a:p>
          <a:p>
            <a:pPr>
              <a:spcBef>
                <a:spcPts val="1000"/>
              </a:spcBef>
            </a:pPr>
            <a:r>
              <a:rPr lang="en-US" sz="2600" dirty="0">
                <a:latin typeface="Tw Cen MT" panose="020B0602020104020603" pitchFamily="34" charset="77"/>
                <a:cs typeface="Garamond"/>
              </a:rPr>
              <a:t>Availability or lack of health services</a:t>
            </a:r>
          </a:p>
          <a:p>
            <a:endParaRPr lang="en-US" sz="600" dirty="0">
              <a:latin typeface="Tw Cen MT" panose="020B0602020104020603" pitchFamily="34" charset="77"/>
              <a:cs typeface="Garamond"/>
            </a:endParaRPr>
          </a:p>
          <a:p>
            <a:pPr marL="0" indent="0">
              <a:buNone/>
            </a:pPr>
            <a:r>
              <a:rPr lang="en-US" sz="2600" dirty="0">
                <a:latin typeface="Tw Cen MT" panose="020B0602020104020603" pitchFamily="34" charset="77"/>
                <a:cs typeface="Garamond"/>
              </a:rPr>
              <a:t>Differences from rural areas</a:t>
            </a:r>
          </a:p>
          <a:p>
            <a:pPr lvl="2">
              <a:spcBef>
                <a:spcPts val="600"/>
              </a:spcBef>
            </a:pPr>
            <a:r>
              <a:rPr lang="en-US" sz="2400" dirty="0">
                <a:latin typeface="Tw Cen MT" panose="020B0602020104020603" pitchFamily="34" charset="77"/>
                <a:cs typeface="Garamond"/>
              </a:rPr>
              <a:t>Economy (cash)</a:t>
            </a:r>
          </a:p>
          <a:p>
            <a:pPr lvl="2">
              <a:spcBef>
                <a:spcPts val="600"/>
              </a:spcBef>
            </a:pPr>
            <a:r>
              <a:rPr lang="en-US" sz="2400" dirty="0">
                <a:latin typeface="Tw Cen MT" panose="020B0602020104020603" pitchFamily="34" charset="77"/>
                <a:cs typeface="Garamond"/>
              </a:rPr>
              <a:t>Social networks</a:t>
            </a:r>
          </a:p>
          <a:p>
            <a:pPr lvl="2">
              <a:spcBef>
                <a:spcPts val="600"/>
              </a:spcBef>
            </a:pPr>
            <a:r>
              <a:rPr lang="en-US" sz="2400" dirty="0">
                <a:latin typeface="Tw Cen MT" panose="020B0602020104020603" pitchFamily="34" charset="77"/>
                <a:cs typeface="Garamond"/>
              </a:rPr>
              <a:t>Diet &amp; physical activity</a:t>
            </a:r>
          </a:p>
          <a:p>
            <a:endParaRPr lang="en-US" dirty="0"/>
          </a:p>
        </p:txBody>
      </p:sp>
      <p:sp>
        <p:nvSpPr>
          <p:cNvPr id="4" name="Slide Number Placeholder 3">
            <a:extLst>
              <a:ext uri="{FF2B5EF4-FFF2-40B4-BE49-F238E27FC236}">
                <a16:creationId xmlns:a16="http://schemas.microsoft.com/office/drawing/2014/main" id="{96A06AB9-1EBE-154F-93B7-6D8A1A60BFA1}"/>
              </a:ext>
            </a:extLst>
          </p:cNvPr>
          <p:cNvSpPr>
            <a:spLocks noGrp="1"/>
          </p:cNvSpPr>
          <p:nvPr>
            <p:ph type="sldNum" sz="quarter" idx="12"/>
          </p:nvPr>
        </p:nvSpPr>
        <p:spPr/>
        <p:txBody>
          <a:bodyPr/>
          <a:lstStyle/>
          <a:p>
            <a:fld id="{D2E934E8-1B66-4215-A6C4-BBF3F366A0EC}" type="slidenum">
              <a:rPr lang="en-US" smtClean="0"/>
              <a:pPr/>
              <a:t>38</a:t>
            </a:fld>
            <a:endParaRPr lang="en-US" dirty="0"/>
          </a:p>
        </p:txBody>
      </p:sp>
    </p:spTree>
    <p:extLst>
      <p:ext uri="{BB962C8B-B14F-4D97-AF65-F5344CB8AC3E}">
        <p14:creationId xmlns:p14="http://schemas.microsoft.com/office/powerpoint/2010/main" val="97664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B9C9DB5F-D53B-7C4C-B4CB-904988563EDC}" type="slidenum">
              <a:rPr lang="en-US" smtClean="0"/>
              <a:t>39</a:t>
            </a:fld>
            <a:endParaRPr lang="en-US"/>
          </a:p>
        </p:txBody>
      </p:sp>
      <p:pic>
        <p:nvPicPr>
          <p:cNvPr id="7" name="Picture 6" descr="Screen Shot 2015-10-25 at 7.17.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4385" y="137160"/>
            <a:ext cx="10637206" cy="6470704"/>
          </a:xfrm>
          <a:prstGeom prst="rect">
            <a:avLst/>
          </a:prstGeom>
        </p:spPr>
      </p:pic>
    </p:spTree>
    <p:extLst>
      <p:ext uri="{BB962C8B-B14F-4D97-AF65-F5344CB8AC3E}">
        <p14:creationId xmlns:p14="http://schemas.microsoft.com/office/powerpoint/2010/main" val="518100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9950" y="434358"/>
            <a:ext cx="8089900" cy="575094"/>
          </a:xfrm>
        </p:spPr>
        <p:txBody>
          <a:bodyPr>
            <a:normAutofit fontScale="90000"/>
          </a:bodyPr>
          <a:lstStyle/>
          <a:p>
            <a:pPr algn="ctr"/>
            <a:r>
              <a:rPr lang="en-US" b="1" dirty="0"/>
              <a:t>Migration</a:t>
            </a:r>
          </a:p>
        </p:txBody>
      </p:sp>
      <p:sp>
        <p:nvSpPr>
          <p:cNvPr id="6" name="Slide Number Placeholder 5"/>
          <p:cNvSpPr>
            <a:spLocks noGrp="1"/>
          </p:cNvSpPr>
          <p:nvPr>
            <p:ph type="sldNum" sz="quarter" idx="12"/>
          </p:nvPr>
        </p:nvSpPr>
        <p:spPr/>
        <p:txBody>
          <a:bodyPr/>
          <a:lstStyle/>
          <a:p>
            <a:fld id="{B9C9DB5F-D53B-7C4C-B4CB-904988563EDC}" type="slidenum">
              <a:rPr lang="en-US" smtClean="0"/>
              <a:t>4</a:t>
            </a:fld>
            <a:endParaRPr lang="en-US"/>
          </a:p>
        </p:txBody>
      </p:sp>
      <p:pic>
        <p:nvPicPr>
          <p:cNvPr id="7" name="Picture 6"/>
          <p:cNvPicPr>
            <a:picLocks noChangeAspect="1"/>
          </p:cNvPicPr>
          <p:nvPr/>
        </p:nvPicPr>
        <p:blipFill>
          <a:blip r:embed="rId2"/>
          <a:stretch>
            <a:fillRect/>
          </a:stretch>
        </p:blipFill>
        <p:spPr>
          <a:xfrm>
            <a:off x="1524000" y="1523833"/>
            <a:ext cx="9144000" cy="4396378"/>
          </a:xfrm>
          <a:prstGeom prst="rect">
            <a:avLst/>
          </a:prstGeom>
        </p:spPr>
      </p:pic>
    </p:spTree>
    <p:extLst>
      <p:ext uri="{BB962C8B-B14F-4D97-AF65-F5344CB8AC3E}">
        <p14:creationId xmlns:p14="http://schemas.microsoft.com/office/powerpoint/2010/main" val="13987869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BD053-5CCC-3A4E-9540-6D08D72255DC}"/>
              </a:ext>
            </a:extLst>
          </p:cNvPr>
          <p:cNvSpPr>
            <a:spLocks noGrp="1"/>
          </p:cNvSpPr>
          <p:nvPr>
            <p:ph type="title"/>
          </p:nvPr>
        </p:nvSpPr>
        <p:spPr/>
        <p:txBody>
          <a:bodyPr/>
          <a:lstStyle/>
          <a:p>
            <a:r>
              <a:rPr lang="en-US" dirty="0"/>
              <a:t>Urban advantage vs. penalty</a:t>
            </a:r>
          </a:p>
        </p:txBody>
      </p:sp>
      <p:sp>
        <p:nvSpPr>
          <p:cNvPr id="3" name="Content Placeholder 2">
            <a:extLst>
              <a:ext uri="{FF2B5EF4-FFF2-40B4-BE49-F238E27FC236}">
                <a16:creationId xmlns:a16="http://schemas.microsoft.com/office/drawing/2014/main" id="{498F4938-0083-A748-B589-F600C0EDA41A}"/>
              </a:ext>
            </a:extLst>
          </p:cNvPr>
          <p:cNvSpPr>
            <a:spLocks noGrp="1"/>
          </p:cNvSpPr>
          <p:nvPr>
            <p:ph idx="1"/>
          </p:nvPr>
        </p:nvSpPr>
        <p:spPr/>
        <p:txBody>
          <a:bodyPr/>
          <a:lstStyle/>
          <a:p>
            <a:pPr marL="0" indent="0">
              <a:buNone/>
            </a:pPr>
            <a:r>
              <a:rPr lang="en-US" sz="2800" b="1" dirty="0">
                <a:latin typeface="Tw Cen MT" panose="020B0602020104020603" pitchFamily="34" charset="77"/>
                <a:cs typeface="Garamond"/>
              </a:rPr>
              <a:t>Urban advantage</a:t>
            </a:r>
            <a:r>
              <a:rPr lang="en-US" sz="2800" dirty="0">
                <a:latin typeface="Tw Cen MT" panose="020B0602020104020603" pitchFamily="34" charset="77"/>
                <a:cs typeface="Garamond"/>
              </a:rPr>
              <a:t>: Lower mortality in urban areas compared to rural</a:t>
            </a:r>
          </a:p>
          <a:p>
            <a:pPr marL="0" indent="0">
              <a:buNone/>
            </a:pPr>
            <a:endParaRPr lang="en-US" sz="1400" dirty="0">
              <a:latin typeface="Tw Cen MT" panose="020B0602020104020603" pitchFamily="34" charset="77"/>
              <a:cs typeface="Garamond"/>
            </a:endParaRPr>
          </a:p>
          <a:p>
            <a:pPr marL="0" indent="0">
              <a:buNone/>
            </a:pPr>
            <a:r>
              <a:rPr lang="en-US" sz="2800" b="1" dirty="0">
                <a:latin typeface="Tw Cen MT" panose="020B0602020104020603" pitchFamily="34" charset="77"/>
                <a:cs typeface="Garamond"/>
              </a:rPr>
              <a:t>Urban penalty</a:t>
            </a:r>
            <a:r>
              <a:rPr lang="en-US" sz="2800" dirty="0">
                <a:latin typeface="Tw Cen MT" panose="020B0602020104020603" pitchFamily="34" charset="77"/>
                <a:cs typeface="Garamond"/>
              </a:rPr>
              <a:t>: Excess urban mortality compared to rural areas</a:t>
            </a:r>
          </a:p>
          <a:p>
            <a:pPr marL="0" indent="0">
              <a:buNone/>
            </a:pPr>
            <a:endParaRPr lang="en-US" sz="2800" dirty="0">
              <a:latin typeface="Tw Cen MT" panose="020B0602020104020603" pitchFamily="34" charset="77"/>
              <a:cs typeface="Garamond"/>
            </a:endParaRPr>
          </a:p>
          <a:p>
            <a:pPr marL="0" indent="0">
              <a:buNone/>
            </a:pPr>
            <a:r>
              <a:rPr lang="en-US" sz="2800" dirty="0">
                <a:latin typeface="Tw Cen MT" panose="020B0602020104020603" pitchFamily="34" charset="77"/>
                <a:cs typeface="Garamond"/>
              </a:rPr>
              <a:t>Historically, urban penalty in developed countries</a:t>
            </a:r>
          </a:p>
          <a:p>
            <a:pPr marL="0" indent="0">
              <a:buNone/>
            </a:pPr>
            <a:r>
              <a:rPr lang="en-US" sz="2800" dirty="0">
                <a:latin typeface="Tw Cen MT" panose="020B0602020104020603" pitchFamily="34" charset="77"/>
                <a:cs typeface="Garamond"/>
              </a:rPr>
              <a:t>Currently, urban advantage in developing countries</a:t>
            </a:r>
          </a:p>
          <a:p>
            <a:endParaRPr lang="en-US" dirty="0"/>
          </a:p>
        </p:txBody>
      </p:sp>
      <p:sp>
        <p:nvSpPr>
          <p:cNvPr id="4" name="Slide Number Placeholder 3">
            <a:extLst>
              <a:ext uri="{FF2B5EF4-FFF2-40B4-BE49-F238E27FC236}">
                <a16:creationId xmlns:a16="http://schemas.microsoft.com/office/drawing/2014/main" id="{D2B340A4-E8AC-7A49-8272-1D7120065B1A}"/>
              </a:ext>
            </a:extLst>
          </p:cNvPr>
          <p:cNvSpPr>
            <a:spLocks noGrp="1"/>
          </p:cNvSpPr>
          <p:nvPr>
            <p:ph type="sldNum" sz="quarter" idx="12"/>
          </p:nvPr>
        </p:nvSpPr>
        <p:spPr/>
        <p:txBody>
          <a:bodyPr/>
          <a:lstStyle/>
          <a:p>
            <a:fld id="{D2E934E8-1B66-4215-A6C4-BBF3F366A0EC}" type="slidenum">
              <a:rPr lang="en-US" smtClean="0"/>
              <a:pPr/>
              <a:t>40</a:t>
            </a:fld>
            <a:endParaRPr lang="en-US" dirty="0"/>
          </a:p>
        </p:txBody>
      </p:sp>
    </p:spTree>
    <p:extLst>
      <p:ext uri="{BB962C8B-B14F-4D97-AF65-F5344CB8AC3E}">
        <p14:creationId xmlns:p14="http://schemas.microsoft.com/office/powerpoint/2010/main" val="25128618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4E431-931A-064F-8491-54F1AB19374B}"/>
              </a:ext>
            </a:extLst>
          </p:cNvPr>
          <p:cNvSpPr>
            <a:spLocks noGrp="1"/>
          </p:cNvSpPr>
          <p:nvPr>
            <p:ph type="title"/>
          </p:nvPr>
        </p:nvSpPr>
        <p:spPr/>
        <p:txBody>
          <a:bodyPr/>
          <a:lstStyle/>
          <a:p>
            <a:r>
              <a:rPr lang="en-US" dirty="0"/>
              <a:t>Intra-urban inequality</a:t>
            </a:r>
          </a:p>
        </p:txBody>
      </p:sp>
      <p:sp>
        <p:nvSpPr>
          <p:cNvPr id="3" name="Content Placeholder 2">
            <a:extLst>
              <a:ext uri="{FF2B5EF4-FFF2-40B4-BE49-F238E27FC236}">
                <a16:creationId xmlns:a16="http://schemas.microsoft.com/office/drawing/2014/main" id="{10C04900-2428-3D41-AC92-57C58F14D67A}"/>
              </a:ext>
            </a:extLst>
          </p:cNvPr>
          <p:cNvSpPr>
            <a:spLocks noGrp="1"/>
          </p:cNvSpPr>
          <p:nvPr>
            <p:ph idx="1"/>
          </p:nvPr>
        </p:nvSpPr>
        <p:spPr/>
        <p:txBody>
          <a:bodyPr/>
          <a:lstStyle/>
          <a:p>
            <a:r>
              <a:rPr lang="en-US" sz="2800" dirty="0">
                <a:latin typeface="Tw Cen MT" panose="020B0602020104020603" pitchFamily="34" charset="77"/>
                <a:cs typeface="Garamond"/>
              </a:rPr>
              <a:t>Important to compare within urban inequalities to urban-rural inequalities</a:t>
            </a:r>
          </a:p>
          <a:p>
            <a:r>
              <a:rPr lang="en-US" sz="2800" dirty="0">
                <a:latin typeface="Tw Cen MT" panose="020B0602020104020603" pitchFamily="34" charset="77"/>
                <a:cs typeface="Garamond"/>
              </a:rPr>
              <a:t>Greater variation in SES and education in urban areas </a:t>
            </a:r>
          </a:p>
          <a:p>
            <a:pPr lvl="2"/>
            <a:r>
              <a:rPr lang="en-US" sz="2800" dirty="0">
                <a:latin typeface="Tw Cen MT" panose="020B0602020104020603" pitchFamily="34" charset="77"/>
                <a:cs typeface="Garamond"/>
              </a:rPr>
              <a:t> Important predictors of access to care</a:t>
            </a:r>
          </a:p>
          <a:p>
            <a:endParaRPr lang="en-US" sz="2800" dirty="0">
              <a:latin typeface="Tw Cen MT" panose="020B0602020104020603" pitchFamily="34" charset="77"/>
              <a:cs typeface="Garamond"/>
            </a:endParaRPr>
          </a:p>
          <a:p>
            <a:r>
              <a:rPr lang="en-US" sz="2800" dirty="0">
                <a:latin typeface="Tw Cen MT" panose="020B0602020104020603" pitchFamily="34" charset="77"/>
                <a:cs typeface="Garamond"/>
              </a:rPr>
              <a:t>Ex: Translates to greater variations in child health outcomes among urban children vs. rural</a:t>
            </a:r>
          </a:p>
          <a:p>
            <a:endParaRPr lang="en-US" dirty="0"/>
          </a:p>
        </p:txBody>
      </p:sp>
      <p:sp>
        <p:nvSpPr>
          <p:cNvPr id="4" name="Slide Number Placeholder 3">
            <a:extLst>
              <a:ext uri="{FF2B5EF4-FFF2-40B4-BE49-F238E27FC236}">
                <a16:creationId xmlns:a16="http://schemas.microsoft.com/office/drawing/2014/main" id="{F33512C0-E960-A743-B160-8700E092688E}"/>
              </a:ext>
            </a:extLst>
          </p:cNvPr>
          <p:cNvSpPr>
            <a:spLocks noGrp="1"/>
          </p:cNvSpPr>
          <p:nvPr>
            <p:ph type="sldNum" sz="quarter" idx="12"/>
          </p:nvPr>
        </p:nvSpPr>
        <p:spPr/>
        <p:txBody>
          <a:bodyPr/>
          <a:lstStyle/>
          <a:p>
            <a:fld id="{D2E934E8-1B66-4215-A6C4-BBF3F366A0EC}" type="slidenum">
              <a:rPr lang="en-US" smtClean="0"/>
              <a:pPr/>
              <a:t>41</a:t>
            </a:fld>
            <a:endParaRPr lang="en-US" dirty="0"/>
          </a:p>
        </p:txBody>
      </p:sp>
    </p:spTree>
    <p:extLst>
      <p:ext uri="{BB962C8B-B14F-4D97-AF65-F5344CB8AC3E}">
        <p14:creationId xmlns:p14="http://schemas.microsoft.com/office/powerpoint/2010/main" val="18994782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663B7-781E-0744-BC71-92E776C02945}"/>
              </a:ext>
            </a:extLst>
          </p:cNvPr>
          <p:cNvSpPr>
            <a:spLocks noGrp="1"/>
          </p:cNvSpPr>
          <p:nvPr>
            <p:ph type="title"/>
          </p:nvPr>
        </p:nvSpPr>
        <p:spPr/>
        <p:txBody>
          <a:bodyPr/>
          <a:lstStyle/>
          <a:p>
            <a:r>
              <a:rPr lang="en-US" dirty="0"/>
              <a:t>Intra-urban health inequalities</a:t>
            </a:r>
          </a:p>
        </p:txBody>
      </p:sp>
      <p:sp>
        <p:nvSpPr>
          <p:cNvPr id="3" name="Content Placeholder 2">
            <a:extLst>
              <a:ext uri="{FF2B5EF4-FFF2-40B4-BE49-F238E27FC236}">
                <a16:creationId xmlns:a16="http://schemas.microsoft.com/office/drawing/2014/main" id="{13900385-1445-CA4E-8BC5-DA8907A2A642}"/>
              </a:ext>
            </a:extLst>
          </p:cNvPr>
          <p:cNvSpPr>
            <a:spLocks noGrp="1"/>
          </p:cNvSpPr>
          <p:nvPr>
            <p:ph idx="1"/>
          </p:nvPr>
        </p:nvSpPr>
        <p:spPr>
          <a:xfrm>
            <a:off x="1024129" y="2286000"/>
            <a:ext cx="4312642" cy="4023360"/>
          </a:xfrm>
        </p:spPr>
        <p:txBody>
          <a:bodyPr/>
          <a:lstStyle/>
          <a:p>
            <a:pPr marL="0" indent="0">
              <a:buNone/>
            </a:pPr>
            <a:r>
              <a:rPr lang="en-US" sz="2600" dirty="0">
                <a:latin typeface="Tw Cen MT" panose="020B0602020104020603" pitchFamily="34" charset="77"/>
                <a:cs typeface="Garamond"/>
              </a:rPr>
              <a:t>Majority of urban growth projected to be in small &amp; midsize cities, </a:t>
            </a:r>
            <a:r>
              <a:rPr lang="is-IS" sz="2600" dirty="0">
                <a:latin typeface="Tw Cen MT" panose="020B0602020104020603" pitchFamily="34" charset="77"/>
                <a:cs typeface="Garamond"/>
              </a:rPr>
              <a:t>b</a:t>
            </a:r>
            <a:r>
              <a:rPr lang="en-US" sz="2600" dirty="0" err="1">
                <a:latin typeface="Tw Cen MT" panose="020B0602020104020603" pitchFamily="34" charset="77"/>
                <a:cs typeface="Garamond"/>
              </a:rPr>
              <a:t>ut</a:t>
            </a:r>
            <a:r>
              <a:rPr lang="is-IS" sz="2600" dirty="0">
                <a:latin typeface="Tw Cen MT" panose="020B0602020104020603" pitchFamily="34" charset="77"/>
                <a:cs typeface="Garamond"/>
              </a:rPr>
              <a:t>….</a:t>
            </a:r>
          </a:p>
          <a:p>
            <a:pPr marL="0" indent="0">
              <a:buNone/>
            </a:pPr>
            <a:endParaRPr lang="en-US" sz="2600" dirty="0">
              <a:latin typeface="Tw Cen MT" panose="020B0602020104020603" pitchFamily="34" charset="77"/>
              <a:cs typeface="Garamond"/>
            </a:endParaRPr>
          </a:p>
          <a:p>
            <a:pPr marL="0" indent="0">
              <a:buNone/>
            </a:pPr>
            <a:r>
              <a:rPr lang="en-US" sz="2600" dirty="0">
                <a:latin typeface="Tw Cen MT" panose="020B0602020104020603" pitchFamily="34" charset="77"/>
                <a:cs typeface="Garamond"/>
              </a:rPr>
              <a:t>Small or midsize cities do not enjoy the same quantity or quality of services available in the largest cities </a:t>
            </a:r>
          </a:p>
          <a:p>
            <a:endParaRPr lang="en-US" dirty="0"/>
          </a:p>
        </p:txBody>
      </p:sp>
      <p:sp>
        <p:nvSpPr>
          <p:cNvPr id="4" name="Slide Number Placeholder 3">
            <a:extLst>
              <a:ext uri="{FF2B5EF4-FFF2-40B4-BE49-F238E27FC236}">
                <a16:creationId xmlns:a16="http://schemas.microsoft.com/office/drawing/2014/main" id="{258BBEA5-683B-3545-984A-1268A496E6C0}"/>
              </a:ext>
            </a:extLst>
          </p:cNvPr>
          <p:cNvSpPr>
            <a:spLocks noGrp="1"/>
          </p:cNvSpPr>
          <p:nvPr>
            <p:ph type="sldNum" sz="quarter" idx="12"/>
          </p:nvPr>
        </p:nvSpPr>
        <p:spPr/>
        <p:txBody>
          <a:bodyPr/>
          <a:lstStyle/>
          <a:p>
            <a:fld id="{D2E934E8-1B66-4215-A6C4-BBF3F366A0EC}" type="slidenum">
              <a:rPr lang="en-US" smtClean="0"/>
              <a:pPr/>
              <a:t>42</a:t>
            </a:fld>
            <a:endParaRPr lang="en-US" dirty="0"/>
          </a:p>
        </p:txBody>
      </p:sp>
      <p:graphicFrame>
        <p:nvGraphicFramePr>
          <p:cNvPr id="5" name="Chart 4">
            <a:extLst>
              <a:ext uri="{FF2B5EF4-FFF2-40B4-BE49-F238E27FC236}">
                <a16:creationId xmlns:a16="http://schemas.microsoft.com/office/drawing/2014/main" id="{8BDAE2DA-A10F-B64E-95F1-0F7E8A469402}"/>
              </a:ext>
            </a:extLst>
          </p:cNvPr>
          <p:cNvGraphicFramePr>
            <a:graphicFrameLocks/>
          </p:cNvGraphicFramePr>
          <p:nvPr>
            <p:extLst>
              <p:ext uri="{D42A27DB-BD31-4B8C-83A1-F6EECF244321}">
                <p14:modId xmlns:p14="http://schemas.microsoft.com/office/powerpoint/2010/main" val="3945782805"/>
              </p:ext>
            </p:extLst>
          </p:nvPr>
        </p:nvGraphicFramePr>
        <p:xfrm>
          <a:off x="5849017" y="2286000"/>
          <a:ext cx="5961983" cy="33882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580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B9C9DB5F-D53B-7C4C-B4CB-904988563EDC}" type="slidenum">
              <a:rPr lang="en-US" smtClean="0"/>
              <a:t>43</a:t>
            </a:fld>
            <a:endParaRPr lang="en-US"/>
          </a:p>
        </p:txBody>
      </p:sp>
      <p:pic>
        <p:nvPicPr>
          <p:cNvPr id="7" name="Picture 6" descr="Screen Shot 2015-10-25 at 5.29.0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5999" y="110344"/>
            <a:ext cx="7021030" cy="6637311"/>
          </a:xfrm>
          <a:prstGeom prst="rect">
            <a:avLst/>
          </a:prstGeom>
        </p:spPr>
      </p:pic>
      <p:sp>
        <p:nvSpPr>
          <p:cNvPr id="8" name="TextBox 7">
            <a:extLst>
              <a:ext uri="{FF2B5EF4-FFF2-40B4-BE49-F238E27FC236}">
                <a16:creationId xmlns:a16="http://schemas.microsoft.com/office/drawing/2014/main" id="{AD41B2F4-7E60-BF47-A2B6-A9FB11751E6E}"/>
              </a:ext>
            </a:extLst>
          </p:cNvPr>
          <p:cNvSpPr txBox="1"/>
          <p:nvPr/>
        </p:nvSpPr>
        <p:spPr bwMode="auto">
          <a:xfrm>
            <a:off x="381000" y="6423641"/>
            <a:ext cx="6533219" cy="246221"/>
          </a:xfrm>
          <a:prstGeom prst="rect">
            <a:avLst/>
          </a:prstGeom>
          <a:noFill/>
          <a:ln w="19050" algn="ctr">
            <a:noFill/>
            <a:miter lim="800000"/>
            <a:headEnd/>
            <a:tailEnd/>
          </a:ln>
        </p:spPr>
        <p:txBody>
          <a:bodyPr wrap="square" lIns="0" tIns="0" rIns="0" bIns="0" rtlCol="0">
            <a:spAutoFit/>
          </a:bodyPr>
          <a:lstStyle/>
          <a:p>
            <a:r>
              <a:rPr lang="en-US" sz="1600" dirty="0">
                <a:solidFill>
                  <a:schemeClr val="tx1">
                    <a:lumMod val="60000"/>
                    <a:lumOff val="40000"/>
                  </a:schemeClr>
                </a:solidFill>
              </a:rPr>
              <a:t>Matthews et al 2010</a:t>
            </a:r>
          </a:p>
        </p:txBody>
      </p:sp>
    </p:spTree>
    <p:extLst>
      <p:ext uri="{BB962C8B-B14F-4D97-AF65-F5344CB8AC3E}">
        <p14:creationId xmlns:p14="http://schemas.microsoft.com/office/powerpoint/2010/main" val="25017463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 name="Rectangle 43">
            <a:extLst>
              <a:ext uri="{FF2B5EF4-FFF2-40B4-BE49-F238E27FC236}">
                <a16:creationId xmlns:a16="http://schemas.microsoft.com/office/drawing/2014/main" id="{6F7FAA46-F63C-45FE-B4F0-A7E677E9F4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53" name="Straight Connector 45">
            <a:extLst>
              <a:ext uri="{FF2B5EF4-FFF2-40B4-BE49-F238E27FC236}">
                <a16:creationId xmlns:a16="http://schemas.microsoft.com/office/drawing/2014/main" id="{DA9B7795-7E78-4F68-B6FE-6ECC916562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54" name="Rectangle 47">
            <a:extLst>
              <a:ext uri="{FF2B5EF4-FFF2-40B4-BE49-F238E27FC236}">
                <a16:creationId xmlns:a16="http://schemas.microsoft.com/office/drawing/2014/main" id="{462F97DB-9183-4E6E-8155-7BC67242DF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726" cy="685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3082C716-303B-7847-BC5C-8116E8CFA4F7}"/>
              </a:ext>
            </a:extLst>
          </p:cNvPr>
          <p:cNvSpPr>
            <a:spLocks noGrp="1"/>
          </p:cNvSpPr>
          <p:nvPr>
            <p:ph type="title"/>
          </p:nvPr>
        </p:nvSpPr>
        <p:spPr>
          <a:xfrm>
            <a:off x="613611" y="685893"/>
            <a:ext cx="3566407" cy="2989044"/>
          </a:xfrm>
        </p:spPr>
        <p:txBody>
          <a:bodyPr vert="horz" lIns="91440" tIns="45720" rIns="91440" bIns="45720" rtlCol="0" anchor="b">
            <a:normAutofit/>
          </a:bodyPr>
          <a:lstStyle/>
          <a:p>
            <a:pPr algn="r"/>
            <a:r>
              <a:rPr lang="en-US" sz="4400" dirty="0"/>
              <a:t>Case studies: parental migration &amp; child health </a:t>
            </a:r>
            <a:endParaRPr lang="en-US" sz="4400" spc="200" dirty="0"/>
          </a:p>
        </p:txBody>
      </p:sp>
      <p:cxnSp>
        <p:nvCxnSpPr>
          <p:cNvPr id="55" name="Straight Connector 49">
            <a:extLst>
              <a:ext uri="{FF2B5EF4-FFF2-40B4-BE49-F238E27FC236}">
                <a16:creationId xmlns:a16="http://schemas.microsoft.com/office/drawing/2014/main" id="{731ADB2A-A571-40A6-AC59-21025129400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3610" y="3759161"/>
            <a:ext cx="356616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6" name="Picture 5" descr="A picture containing person&#10;&#10;Description automatically generated">
            <a:extLst>
              <a:ext uri="{FF2B5EF4-FFF2-40B4-BE49-F238E27FC236}">
                <a16:creationId xmlns:a16="http://schemas.microsoft.com/office/drawing/2014/main" id="{A263C9D8-08F3-E04F-9AD4-51479159367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7610"/>
          <a:stretch/>
        </p:blipFill>
        <p:spPr>
          <a:xfrm>
            <a:off x="4654984" y="975"/>
            <a:ext cx="7533742" cy="6858000"/>
          </a:xfrm>
          <a:prstGeom prst="rect">
            <a:avLst/>
          </a:prstGeom>
        </p:spPr>
      </p:pic>
      <p:sp>
        <p:nvSpPr>
          <p:cNvPr id="4" name="Slide Number Placeholder 3">
            <a:extLst>
              <a:ext uri="{FF2B5EF4-FFF2-40B4-BE49-F238E27FC236}">
                <a16:creationId xmlns:a16="http://schemas.microsoft.com/office/drawing/2014/main" id="{9B566E63-AE80-1347-AEA3-3E0FB04FDD8D}"/>
              </a:ext>
            </a:extLst>
          </p:cNvPr>
          <p:cNvSpPr>
            <a:spLocks noGrp="1"/>
          </p:cNvSpPr>
          <p:nvPr>
            <p:ph type="sldNum" sz="quarter" idx="12"/>
          </p:nvPr>
        </p:nvSpPr>
        <p:spPr>
          <a:xfrm>
            <a:off x="10837334" y="6470704"/>
            <a:ext cx="973666" cy="274320"/>
          </a:xfrm>
          <a:effectLst>
            <a:outerShdw blurRad="50800" dist="12700" dir="2700000" algn="tl" rotWithShape="0">
              <a:prstClr val="black">
                <a:alpha val="43000"/>
              </a:prstClr>
            </a:outerShdw>
          </a:effectLst>
        </p:spPr>
        <p:txBody>
          <a:bodyPr vert="horz" lIns="91440" tIns="45720" rIns="91440" bIns="45720" rtlCol="0" anchor="ctr">
            <a:normAutofit fontScale="77500" lnSpcReduction="20000"/>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2E934E8-1B66-4215-A6C4-BBF3F366A0EC}" type="slidenum">
              <a:rPr kumimoji="0" lang="en-US" sz="1800" b="0" i="0" u="none" strike="noStrike" kern="1200" cap="none" spc="0" normalizeH="0" baseline="0" noProof="0" smtClean="0">
                <a:ln>
                  <a:noFill/>
                </a:ln>
                <a:solidFill>
                  <a:srgbClr val="FFFFFF"/>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44</a:t>
            </a:fld>
            <a:endParaRPr kumimoji="0" lang="en-US" sz="1800" b="0" i="0" u="none" strike="noStrike" kern="1200" cap="none" spc="0" normalizeH="0" baseline="0" noProof="0">
              <a:ln>
                <a:noFill/>
              </a:ln>
              <a:solidFill>
                <a:srgbClr val="FFFFFF"/>
              </a:solidFill>
              <a:effectLst/>
              <a:uLnTx/>
              <a:uFillTx/>
              <a:latin typeface="Tw Cen MT" panose="020B0602020104020603"/>
              <a:ea typeface="+mn-ea"/>
              <a:cs typeface="+mn-cs"/>
            </a:endParaRPr>
          </a:p>
        </p:txBody>
      </p:sp>
      <p:pic>
        <p:nvPicPr>
          <p:cNvPr id="2050" name="Picture 2" descr="Are We Keeping up With Asia&amp;#39;s Urbaniza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1710" y="-3"/>
            <a:ext cx="9766091" cy="685897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15221" r="4264"/>
          <a:stretch/>
        </p:blipFill>
        <p:spPr>
          <a:xfrm>
            <a:off x="4625787" y="974"/>
            <a:ext cx="9816353" cy="6858000"/>
          </a:xfrm>
          <a:prstGeom prst="rect">
            <a:avLst/>
          </a:prstGeom>
        </p:spPr>
      </p:pic>
    </p:spTree>
    <p:extLst>
      <p:ext uri="{BB962C8B-B14F-4D97-AF65-F5344CB8AC3E}">
        <p14:creationId xmlns:p14="http://schemas.microsoft.com/office/powerpoint/2010/main" val="1090889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ED03B-A50C-0B44-AB83-80F9E18263DC}"/>
              </a:ext>
            </a:extLst>
          </p:cNvPr>
          <p:cNvSpPr>
            <a:spLocks noGrp="1"/>
          </p:cNvSpPr>
          <p:nvPr>
            <p:ph type="title"/>
          </p:nvPr>
        </p:nvSpPr>
        <p:spPr/>
        <p:txBody>
          <a:bodyPr/>
          <a:lstStyle/>
          <a:p>
            <a:r>
              <a:rPr lang="en-US" dirty="0"/>
              <a:t>Case study 1: </a:t>
            </a:r>
            <a:r>
              <a:rPr lang="en-US" dirty="0" err="1"/>
              <a:t>cambodia</a:t>
            </a:r>
            <a:endParaRPr lang="en-US" dirty="0"/>
          </a:p>
        </p:txBody>
      </p:sp>
      <p:sp>
        <p:nvSpPr>
          <p:cNvPr id="3" name="Content Placeholder 2">
            <a:extLst>
              <a:ext uri="{FF2B5EF4-FFF2-40B4-BE49-F238E27FC236}">
                <a16:creationId xmlns:a16="http://schemas.microsoft.com/office/drawing/2014/main" id="{B6B58EA8-E354-EA42-B4D0-A9CA40DE2E95}"/>
              </a:ext>
            </a:extLst>
          </p:cNvPr>
          <p:cNvSpPr>
            <a:spLocks noGrp="1"/>
          </p:cNvSpPr>
          <p:nvPr>
            <p:ph idx="1"/>
          </p:nvPr>
        </p:nvSpPr>
        <p:spPr/>
        <p:txBody>
          <a:bodyPr/>
          <a:lstStyle/>
          <a:p>
            <a:pPr>
              <a:spcAft>
                <a:spcPts val="1200"/>
              </a:spcAft>
            </a:pPr>
            <a:r>
              <a:rPr lang="en-US" sz="2800" dirty="0">
                <a:ea typeface="Cardo" charset="0"/>
                <a:cs typeface="Cardo" charset="0"/>
              </a:rPr>
              <a:t>As out-migration increases, how does increasing diversity in children’s living arrangements associate with children’s health disparities?</a:t>
            </a:r>
          </a:p>
          <a:p>
            <a:pPr>
              <a:spcAft>
                <a:spcPts val="1200"/>
              </a:spcAft>
            </a:pPr>
            <a:endParaRPr lang="en-US" sz="2800" dirty="0">
              <a:ea typeface="Cardo" charset="0"/>
              <a:cs typeface="Cardo" charset="0"/>
            </a:endParaRPr>
          </a:p>
          <a:p>
            <a:r>
              <a:rPr lang="en-US" sz="2800" dirty="0">
                <a:ea typeface="Cardo" charset="0"/>
                <a:cs typeface="Cardo" charset="0"/>
              </a:rPr>
              <a:t>How do skipped-generation migrant-sending families make decisions for children’s health? </a:t>
            </a:r>
          </a:p>
          <a:p>
            <a:endParaRPr lang="en-US" dirty="0"/>
          </a:p>
        </p:txBody>
      </p:sp>
      <p:sp>
        <p:nvSpPr>
          <p:cNvPr id="4" name="Slide Number Placeholder 3">
            <a:extLst>
              <a:ext uri="{FF2B5EF4-FFF2-40B4-BE49-F238E27FC236}">
                <a16:creationId xmlns:a16="http://schemas.microsoft.com/office/drawing/2014/main" id="{AAF50AE2-331E-5E45-BFD4-A9A8F915BAB5}"/>
              </a:ext>
            </a:extLst>
          </p:cNvPr>
          <p:cNvSpPr>
            <a:spLocks noGrp="1"/>
          </p:cNvSpPr>
          <p:nvPr>
            <p:ph type="sldNum" sz="quarter" idx="12"/>
          </p:nvPr>
        </p:nvSpPr>
        <p:spPr/>
        <p:txBody>
          <a:bodyPr/>
          <a:lstStyle/>
          <a:p>
            <a:fld id="{D2E934E8-1B66-4215-A6C4-BBF3F366A0EC}" type="slidenum">
              <a:rPr lang="en-US" smtClean="0"/>
              <a:pPr/>
              <a:t>45</a:t>
            </a:fld>
            <a:endParaRPr lang="en-US" dirty="0"/>
          </a:p>
        </p:txBody>
      </p:sp>
    </p:spTree>
    <p:extLst>
      <p:ext uri="{BB962C8B-B14F-4D97-AF65-F5344CB8AC3E}">
        <p14:creationId xmlns:p14="http://schemas.microsoft.com/office/powerpoint/2010/main" val="29697617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Family structure &amp; child outcomes: Cambodia DHS</a:t>
            </a:r>
          </a:p>
        </p:txBody>
      </p:sp>
      <p:sp>
        <p:nvSpPr>
          <p:cNvPr id="3" name="Content Placeholder 2"/>
          <p:cNvSpPr>
            <a:spLocks noGrp="1"/>
          </p:cNvSpPr>
          <p:nvPr>
            <p:ph idx="1"/>
          </p:nvPr>
        </p:nvSpPr>
        <p:spPr/>
        <p:txBody>
          <a:bodyPr/>
          <a:lstStyle/>
          <a:p>
            <a:pPr>
              <a:buFont typeface="Arial" panose="020B0604020202020204" pitchFamily="34" charset="0"/>
              <a:buChar char="•"/>
            </a:pPr>
            <a:r>
              <a:rPr lang="en-US" sz="2600" dirty="0">
                <a:ea typeface="Cardo" charset="0"/>
                <a:cs typeface="Cardo" charset="0"/>
              </a:rPr>
              <a:t> 4 waves of the </a:t>
            </a:r>
            <a:r>
              <a:rPr lang="en-US" sz="2600" dirty="0" err="1">
                <a:ea typeface="Cardo" charset="0"/>
                <a:cs typeface="Cardo" charset="0"/>
              </a:rPr>
              <a:t>Camobdia</a:t>
            </a:r>
            <a:r>
              <a:rPr lang="en-US" sz="2600" dirty="0">
                <a:ea typeface="Cardo" charset="0"/>
                <a:cs typeface="Cardo" charset="0"/>
              </a:rPr>
              <a:t> Demographic &amp; Health Survey (2000, 2005, 2010, 2014)</a:t>
            </a:r>
          </a:p>
          <a:p>
            <a:pPr>
              <a:buFont typeface="Arial" panose="020B0604020202020204" pitchFamily="34" charset="0"/>
              <a:buChar char="•"/>
            </a:pPr>
            <a:r>
              <a:rPr lang="en-US" sz="2600" dirty="0">
                <a:ea typeface="Cardo" charset="0"/>
                <a:cs typeface="Cardo" charset="0"/>
              </a:rPr>
              <a:t> Analytic sample = 15,774 children under 5 with information on living arrangements and nutritional status</a:t>
            </a:r>
          </a:p>
          <a:p>
            <a:pPr>
              <a:buFont typeface="Arial" panose="020B0604020202020204" pitchFamily="34" charset="0"/>
              <a:buChar char="•"/>
            </a:pPr>
            <a:r>
              <a:rPr lang="en-US" sz="2600" dirty="0">
                <a:ea typeface="Cardo" charset="0"/>
                <a:cs typeface="Cardo" charset="0"/>
              </a:rPr>
              <a:t> Measures</a:t>
            </a:r>
          </a:p>
          <a:p>
            <a:pPr lvl="2">
              <a:buFont typeface="Arial" panose="020B0604020202020204" pitchFamily="34" charset="0"/>
              <a:buChar char="•"/>
            </a:pPr>
            <a:r>
              <a:rPr lang="en-US" sz="2200" dirty="0">
                <a:ea typeface="Cardo" charset="0"/>
                <a:cs typeface="Cardo" charset="0"/>
              </a:rPr>
              <a:t> Outcome = wasting</a:t>
            </a:r>
          </a:p>
          <a:p>
            <a:pPr lvl="2">
              <a:buFont typeface="Arial" panose="020B0604020202020204" pitchFamily="34" charset="0"/>
              <a:buChar char="•"/>
            </a:pPr>
            <a:r>
              <a:rPr lang="en-US" sz="2200" dirty="0">
                <a:ea typeface="Cardo" charset="0"/>
                <a:cs typeface="Cardo" charset="0"/>
              </a:rPr>
              <a:t> Living arrangements: nuclear (reference), multigenerational, single parent, skipped-generation</a:t>
            </a:r>
          </a:p>
          <a:p>
            <a:pPr>
              <a:buFont typeface="Arial" panose="020B0604020202020204" pitchFamily="34" charset="0"/>
              <a:buChar char="•"/>
            </a:pPr>
            <a:r>
              <a:rPr lang="en-US" sz="3000" dirty="0">
                <a:ea typeface="Cardo" charset="0"/>
                <a:cs typeface="Cardo" charset="0"/>
              </a:rPr>
              <a:t> Multilevel mixed-effects regression models </a:t>
            </a:r>
          </a:p>
          <a:p>
            <a:endParaRPr lang="en-US" sz="2000" dirty="0"/>
          </a:p>
        </p:txBody>
      </p:sp>
      <p:sp>
        <p:nvSpPr>
          <p:cNvPr id="4" name="Slide Number Placeholder 3"/>
          <p:cNvSpPr>
            <a:spLocks noGrp="1"/>
          </p:cNvSpPr>
          <p:nvPr>
            <p:ph type="sldNum" sz="quarter" idx="12"/>
          </p:nvPr>
        </p:nvSpPr>
        <p:spPr/>
        <p:txBody>
          <a:bodyPr/>
          <a:lstStyle/>
          <a:p>
            <a:fld id="{D2E934E8-1B66-4215-A6C4-BBF3F366A0EC}" type="slidenum">
              <a:rPr lang="en-US" smtClean="0"/>
              <a:pPr/>
              <a:t>46</a:t>
            </a:fld>
            <a:endParaRPr lang="en-US" dirty="0"/>
          </a:p>
        </p:txBody>
      </p:sp>
    </p:spTree>
    <p:extLst>
      <p:ext uri="{BB962C8B-B14F-4D97-AF65-F5344CB8AC3E}">
        <p14:creationId xmlns:p14="http://schemas.microsoft.com/office/powerpoint/2010/main" val="20741904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Family structure &amp; child outcomes: Cambodia DHS</a:t>
            </a:r>
          </a:p>
        </p:txBody>
      </p:sp>
      <p:sp>
        <p:nvSpPr>
          <p:cNvPr id="4" name="Slide Number Placeholder 3"/>
          <p:cNvSpPr>
            <a:spLocks noGrp="1"/>
          </p:cNvSpPr>
          <p:nvPr>
            <p:ph type="sldNum" sz="quarter" idx="12"/>
          </p:nvPr>
        </p:nvSpPr>
        <p:spPr/>
        <p:txBody>
          <a:bodyPr/>
          <a:lstStyle/>
          <a:p>
            <a:fld id="{D2E934E8-1B66-4215-A6C4-BBF3F366A0EC}" type="slidenum">
              <a:rPr lang="en-US" smtClean="0"/>
              <a:pPr/>
              <a:t>47</a:t>
            </a:fld>
            <a:endParaRPr lang="en-US" dirty="0"/>
          </a:p>
        </p:txBody>
      </p:sp>
      <p:pic>
        <p:nvPicPr>
          <p:cNvPr id="6" name="Chart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6752" y="2084832"/>
            <a:ext cx="9157448" cy="4192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05938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Family structure &amp; child outcomes: Cambodia DHS</a:t>
            </a:r>
          </a:p>
        </p:txBody>
      </p:sp>
      <p:sp>
        <p:nvSpPr>
          <p:cNvPr id="4" name="Slide Number Placeholder 3"/>
          <p:cNvSpPr>
            <a:spLocks noGrp="1"/>
          </p:cNvSpPr>
          <p:nvPr>
            <p:ph type="sldNum" sz="quarter" idx="12"/>
          </p:nvPr>
        </p:nvSpPr>
        <p:spPr/>
        <p:txBody>
          <a:bodyPr/>
          <a:lstStyle/>
          <a:p>
            <a:fld id="{D2E934E8-1B66-4215-A6C4-BBF3F366A0EC}" type="slidenum">
              <a:rPr lang="en-US" smtClean="0"/>
              <a:pPr/>
              <a:t>48</a:t>
            </a:fld>
            <a:endParaRPr lang="en-US" dirty="0"/>
          </a:p>
        </p:txBody>
      </p:sp>
      <p:pic>
        <p:nvPicPr>
          <p:cNvPr id="5" name="Chart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5924" y="2330824"/>
            <a:ext cx="8940052" cy="441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86676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Healthcare decision-making in skipped-generation families</a:t>
            </a:r>
          </a:p>
        </p:txBody>
      </p:sp>
      <p:sp>
        <p:nvSpPr>
          <p:cNvPr id="3" name="Content Placeholder 2"/>
          <p:cNvSpPr>
            <a:spLocks noGrp="1"/>
          </p:cNvSpPr>
          <p:nvPr>
            <p:ph idx="1"/>
          </p:nvPr>
        </p:nvSpPr>
        <p:spPr/>
        <p:txBody>
          <a:bodyPr/>
          <a:lstStyle/>
          <a:p>
            <a:pPr>
              <a:buFont typeface="Arial" panose="020B0604020202020204" pitchFamily="34" charset="0"/>
              <a:buChar char="•"/>
            </a:pPr>
            <a:r>
              <a:rPr lang="en-US" sz="2600" dirty="0">
                <a:ea typeface="Cardo" charset="0"/>
                <a:cs typeface="Cardo" charset="0"/>
              </a:rPr>
              <a:t> In-depth interviews with 25 grandparent caregivers in 4 provinces in Cambodia </a:t>
            </a:r>
          </a:p>
          <a:p>
            <a:pPr lvl="2">
              <a:buFont typeface="Arial" panose="020B0604020202020204" pitchFamily="34" charset="0"/>
              <a:buChar char="•"/>
            </a:pPr>
            <a:r>
              <a:rPr lang="en-US" sz="2200" dirty="0">
                <a:ea typeface="Cardo" charset="0"/>
                <a:cs typeface="Cardo" charset="0"/>
              </a:rPr>
              <a:t> Caregivers for 1+ grandchild &lt;10 year of age in a skipped-generation household</a:t>
            </a:r>
          </a:p>
          <a:p>
            <a:pPr lvl="2">
              <a:buFont typeface="Arial" panose="020B0604020202020204" pitchFamily="34" charset="0"/>
              <a:buChar char="•"/>
            </a:pPr>
            <a:r>
              <a:rPr lang="en-US" sz="2200" dirty="0">
                <a:ea typeface="Cardo" charset="0"/>
                <a:cs typeface="Cardo" charset="0"/>
              </a:rPr>
              <a:t> Age range 42-74 (median 61.5)</a:t>
            </a:r>
          </a:p>
          <a:p>
            <a:pPr lvl="2">
              <a:buFont typeface="Arial" panose="020B0604020202020204" pitchFamily="34" charset="0"/>
              <a:buChar char="•"/>
            </a:pPr>
            <a:r>
              <a:rPr lang="en-US" sz="2200" dirty="0">
                <a:ea typeface="Cardo" charset="0"/>
                <a:cs typeface="Cardo" charset="0"/>
              </a:rPr>
              <a:t> 20 women, 5 men  </a:t>
            </a:r>
          </a:p>
          <a:p>
            <a:pPr lvl="2">
              <a:buFont typeface="Arial" panose="020B0604020202020204" pitchFamily="34" charset="0"/>
              <a:buChar char="•"/>
            </a:pPr>
            <a:r>
              <a:rPr lang="en-US" sz="2200" dirty="0">
                <a:ea typeface="Cardo" charset="0"/>
                <a:cs typeface="Cardo" charset="0"/>
              </a:rPr>
              <a:t> SES ranged stable to food insecure</a:t>
            </a:r>
          </a:p>
          <a:p>
            <a:pPr>
              <a:buFont typeface="Arial" panose="020B0604020202020204" pitchFamily="34" charset="0"/>
              <a:buChar char="•"/>
            </a:pPr>
            <a:r>
              <a:rPr lang="en-US" sz="2600" dirty="0">
                <a:ea typeface="Cardo" charset="0"/>
                <a:cs typeface="Cardo" charset="0"/>
              </a:rPr>
              <a:t> Semi-structured interview guide</a:t>
            </a:r>
          </a:p>
          <a:p>
            <a:pPr>
              <a:buFont typeface="Arial" panose="020B0604020202020204" pitchFamily="34" charset="0"/>
              <a:buChar char="•"/>
            </a:pPr>
            <a:r>
              <a:rPr lang="en-US" sz="2600" dirty="0">
                <a:ea typeface="Cardo" charset="0"/>
                <a:cs typeface="Cardo" charset="0"/>
              </a:rPr>
              <a:t> Open coding, grounded theory approach </a:t>
            </a:r>
          </a:p>
          <a:p>
            <a:endParaRPr lang="en-US" sz="2000" dirty="0"/>
          </a:p>
        </p:txBody>
      </p:sp>
      <p:sp>
        <p:nvSpPr>
          <p:cNvPr id="4" name="Slide Number Placeholder 3"/>
          <p:cNvSpPr>
            <a:spLocks noGrp="1"/>
          </p:cNvSpPr>
          <p:nvPr>
            <p:ph type="sldNum" sz="quarter" idx="12"/>
          </p:nvPr>
        </p:nvSpPr>
        <p:spPr/>
        <p:txBody>
          <a:bodyPr/>
          <a:lstStyle/>
          <a:p>
            <a:fld id="{D2E934E8-1B66-4215-A6C4-BBF3F366A0EC}" type="slidenum">
              <a:rPr lang="en-US" smtClean="0"/>
              <a:pPr/>
              <a:t>49</a:t>
            </a:fld>
            <a:endParaRPr lang="en-US" dirty="0"/>
          </a:p>
        </p:txBody>
      </p:sp>
      <p:sp>
        <p:nvSpPr>
          <p:cNvPr id="5" name="TextBox 4">
            <a:extLst>
              <a:ext uri="{FF2B5EF4-FFF2-40B4-BE49-F238E27FC236}">
                <a16:creationId xmlns:a16="http://schemas.microsoft.com/office/drawing/2014/main" id="{AD41B2F4-7E60-BF47-A2B6-A9FB11751E6E}"/>
              </a:ext>
            </a:extLst>
          </p:cNvPr>
          <p:cNvSpPr txBox="1"/>
          <p:nvPr/>
        </p:nvSpPr>
        <p:spPr bwMode="auto">
          <a:xfrm>
            <a:off x="381000" y="6423641"/>
            <a:ext cx="6533219" cy="246221"/>
          </a:xfrm>
          <a:prstGeom prst="rect">
            <a:avLst/>
          </a:prstGeom>
          <a:noFill/>
          <a:ln w="19050" algn="ctr">
            <a:noFill/>
            <a:miter lim="800000"/>
            <a:headEnd/>
            <a:tailEnd/>
          </a:ln>
        </p:spPr>
        <p:txBody>
          <a:bodyPr wrap="square" lIns="0" tIns="0" rIns="0" bIns="0" rtlCol="0">
            <a:spAutoFit/>
          </a:bodyPr>
          <a:lstStyle/>
          <a:p>
            <a:r>
              <a:rPr lang="en-US" sz="1600" dirty="0">
                <a:solidFill>
                  <a:schemeClr val="tx1">
                    <a:lumMod val="60000"/>
                    <a:lumOff val="40000"/>
                  </a:schemeClr>
                </a:solidFill>
              </a:rPr>
              <a:t>Treleaven &amp; </a:t>
            </a:r>
            <a:r>
              <a:rPr lang="en-US" sz="1600" dirty="0" err="1">
                <a:solidFill>
                  <a:schemeClr val="tx1">
                    <a:lumMod val="60000"/>
                    <a:lumOff val="40000"/>
                  </a:schemeClr>
                </a:solidFill>
              </a:rPr>
              <a:t>Ngin</a:t>
            </a:r>
            <a:r>
              <a:rPr lang="en-US" sz="1600" dirty="0">
                <a:solidFill>
                  <a:schemeClr val="tx1">
                    <a:lumMod val="60000"/>
                    <a:lumOff val="40000"/>
                  </a:schemeClr>
                </a:solidFill>
              </a:rPr>
              <a:t> 2021</a:t>
            </a:r>
          </a:p>
        </p:txBody>
      </p:sp>
    </p:spTree>
    <p:extLst>
      <p:ext uri="{BB962C8B-B14F-4D97-AF65-F5344CB8AC3E}">
        <p14:creationId xmlns:p14="http://schemas.microsoft.com/office/powerpoint/2010/main" val="12755031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Definitions: Types of migration</a:t>
            </a:r>
          </a:p>
        </p:txBody>
      </p:sp>
      <p:sp>
        <p:nvSpPr>
          <p:cNvPr id="3" name="Content Placeholder 2"/>
          <p:cNvSpPr>
            <a:spLocks noGrp="1"/>
          </p:cNvSpPr>
          <p:nvPr>
            <p:ph idx="1"/>
          </p:nvPr>
        </p:nvSpPr>
        <p:spPr/>
        <p:txBody>
          <a:bodyPr>
            <a:normAutofit lnSpcReduction="10000"/>
          </a:bodyPr>
          <a:lstStyle/>
          <a:p>
            <a:pPr marL="0" lvl="1" indent="0">
              <a:buNone/>
            </a:pPr>
            <a:r>
              <a:rPr lang="en-US" sz="2800" dirty="0">
                <a:ea typeface="Garamond" charset="0"/>
                <a:cs typeface="Garamond" charset="0"/>
              </a:rPr>
              <a:t>Movement of individuals from one place to another, crossing geographical boundary</a:t>
            </a:r>
          </a:p>
          <a:p>
            <a:endParaRPr lang="en-US" sz="1200" b="1" dirty="0">
              <a:cs typeface="Garamond"/>
            </a:endParaRPr>
          </a:p>
          <a:p>
            <a:pPr marL="0" indent="0">
              <a:buNone/>
            </a:pPr>
            <a:r>
              <a:rPr lang="en-US" sz="2600" b="1" dirty="0">
                <a:cs typeface="Garamond"/>
              </a:rPr>
              <a:t>International migration</a:t>
            </a:r>
            <a:r>
              <a:rPr lang="en-US" sz="2600" dirty="0">
                <a:cs typeface="Garamond"/>
              </a:rPr>
              <a:t>: Movement across national boundaries</a:t>
            </a:r>
          </a:p>
          <a:p>
            <a:pPr marL="0" indent="0">
              <a:buNone/>
            </a:pPr>
            <a:r>
              <a:rPr lang="en-US" sz="2600" b="1" dirty="0">
                <a:cs typeface="Garamond"/>
              </a:rPr>
              <a:t>Internal migration: </a:t>
            </a:r>
            <a:r>
              <a:rPr lang="en-US" sz="2600" dirty="0">
                <a:cs typeface="Garamond"/>
              </a:rPr>
              <a:t>Movement within the same country</a:t>
            </a:r>
          </a:p>
          <a:p>
            <a:pPr marL="0" indent="0">
              <a:buNone/>
            </a:pPr>
            <a:r>
              <a:rPr lang="en-US" sz="2600" b="1" dirty="0">
                <a:cs typeface="Garamond"/>
              </a:rPr>
              <a:t>Forced </a:t>
            </a:r>
            <a:r>
              <a:rPr lang="en-US" sz="2600" b="1" dirty="0">
                <a:ea typeface="Garamond" charset="0"/>
                <a:cs typeface="Garamond" charset="0"/>
              </a:rPr>
              <a:t>migration</a:t>
            </a:r>
            <a:r>
              <a:rPr lang="en-US" sz="2600" dirty="0">
                <a:ea typeface="Garamond" charset="0"/>
                <a:cs typeface="Garamond" charset="0"/>
              </a:rPr>
              <a:t>: involuntary forum of migration related to environmental and social factors (such as armed conflict, famine)</a:t>
            </a:r>
          </a:p>
          <a:p>
            <a:pPr lvl="1">
              <a:spcBef>
                <a:spcPts val="800"/>
              </a:spcBef>
            </a:pPr>
            <a:r>
              <a:rPr lang="en-US" sz="2400" dirty="0">
                <a:ea typeface="Garamond" charset="0"/>
                <a:cs typeface="Garamond" charset="0"/>
              </a:rPr>
              <a:t>Refugees</a:t>
            </a:r>
          </a:p>
          <a:p>
            <a:pPr lvl="1">
              <a:spcBef>
                <a:spcPts val="800"/>
              </a:spcBef>
            </a:pPr>
            <a:r>
              <a:rPr lang="en-US" sz="2400" dirty="0">
                <a:ea typeface="Garamond" charset="0"/>
                <a:cs typeface="Garamond" charset="0"/>
              </a:rPr>
              <a:t>Internally displaced persons</a:t>
            </a:r>
          </a:p>
          <a:p>
            <a:endParaRPr lang="en-US" dirty="0"/>
          </a:p>
        </p:txBody>
      </p:sp>
      <p:sp>
        <p:nvSpPr>
          <p:cNvPr id="4" name="Slide Number Placeholder 3"/>
          <p:cNvSpPr>
            <a:spLocks noGrp="1"/>
          </p:cNvSpPr>
          <p:nvPr>
            <p:ph type="sldNum" sz="quarter" idx="12"/>
          </p:nvPr>
        </p:nvSpPr>
        <p:spPr/>
        <p:txBody>
          <a:bodyPr/>
          <a:lstStyle/>
          <a:p>
            <a:fld id="{D2E934E8-1B66-4215-A6C4-BBF3F366A0EC}" type="slidenum">
              <a:rPr lang="en-US" smtClean="0"/>
              <a:pPr/>
              <a:t>5</a:t>
            </a:fld>
            <a:endParaRPr lang="en-US" dirty="0"/>
          </a:p>
        </p:txBody>
      </p:sp>
    </p:spTree>
    <p:extLst>
      <p:ext uri="{BB962C8B-B14F-4D97-AF65-F5344CB8AC3E}">
        <p14:creationId xmlns:p14="http://schemas.microsoft.com/office/powerpoint/2010/main" val="34284009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Healthcare decision-making in skipped-generation families</a:t>
            </a:r>
          </a:p>
        </p:txBody>
      </p:sp>
      <p:sp>
        <p:nvSpPr>
          <p:cNvPr id="3" name="Content Placeholder 2"/>
          <p:cNvSpPr>
            <a:spLocks noGrp="1"/>
          </p:cNvSpPr>
          <p:nvPr>
            <p:ph idx="1"/>
          </p:nvPr>
        </p:nvSpPr>
        <p:spPr/>
        <p:txBody>
          <a:bodyPr/>
          <a:lstStyle/>
          <a:p>
            <a:pPr>
              <a:buFont typeface="Arial" panose="020B0604020202020204" pitchFamily="34" charset="0"/>
              <a:buChar char="•"/>
            </a:pPr>
            <a:r>
              <a:rPr lang="en-US" sz="2400" dirty="0"/>
              <a:t> Grandparents act as gatekeepers of information about illness and control parents’ involvement</a:t>
            </a:r>
          </a:p>
          <a:p>
            <a:pPr>
              <a:buFont typeface="Arial" panose="020B0604020202020204" pitchFamily="34" charset="0"/>
              <a:buChar char="•"/>
            </a:pPr>
            <a:r>
              <a:rPr lang="en-US" sz="2400" dirty="0"/>
              <a:t> Grandparents relied on financial and social support to help grandchildren reach care </a:t>
            </a:r>
          </a:p>
          <a:p>
            <a:pPr>
              <a:buFont typeface="Arial" panose="020B0604020202020204" pitchFamily="34" charset="0"/>
              <a:buChar char="•"/>
            </a:pPr>
            <a:r>
              <a:rPr lang="en-US" sz="2400" dirty="0"/>
              <a:t> Parents primarily involved to fund care except in cases of very severe illness</a:t>
            </a:r>
          </a:p>
          <a:p>
            <a:pPr lvl="2">
              <a:buFont typeface="Arial" panose="020B0604020202020204" pitchFamily="34" charset="0"/>
              <a:buChar char="•"/>
            </a:pPr>
            <a:r>
              <a:rPr lang="en-US" sz="2000" dirty="0"/>
              <a:t> Remittance frequency, method tied to care decisions</a:t>
            </a:r>
          </a:p>
          <a:p>
            <a:pPr lvl="2">
              <a:buFont typeface="Arial" panose="020B0604020202020204" pitchFamily="34" charset="0"/>
              <a:buChar char="•"/>
            </a:pPr>
            <a:r>
              <a:rPr lang="en-US" sz="2000" dirty="0"/>
              <a:t> Provider payment method more important than overall cost to grandparents</a:t>
            </a:r>
          </a:p>
          <a:p>
            <a:pPr>
              <a:buFont typeface="Arial" panose="020B0604020202020204" pitchFamily="34" charset="0"/>
              <a:buChar char="•"/>
            </a:pPr>
            <a:r>
              <a:rPr lang="en-US" sz="2400" dirty="0"/>
              <a:t> Parents within Cambodia more involved in decisions than parents who migrated internationally</a:t>
            </a:r>
          </a:p>
        </p:txBody>
      </p:sp>
      <p:sp>
        <p:nvSpPr>
          <p:cNvPr id="4" name="Slide Number Placeholder 3"/>
          <p:cNvSpPr>
            <a:spLocks noGrp="1"/>
          </p:cNvSpPr>
          <p:nvPr>
            <p:ph type="sldNum" sz="quarter" idx="12"/>
          </p:nvPr>
        </p:nvSpPr>
        <p:spPr/>
        <p:txBody>
          <a:bodyPr/>
          <a:lstStyle/>
          <a:p>
            <a:fld id="{D2E934E8-1B66-4215-A6C4-BBF3F366A0EC}" type="slidenum">
              <a:rPr lang="en-US" smtClean="0"/>
              <a:pPr/>
              <a:t>50</a:t>
            </a:fld>
            <a:endParaRPr lang="en-US" dirty="0"/>
          </a:p>
        </p:txBody>
      </p:sp>
    </p:spTree>
    <p:extLst>
      <p:ext uri="{BB962C8B-B14F-4D97-AF65-F5344CB8AC3E}">
        <p14:creationId xmlns:p14="http://schemas.microsoft.com/office/powerpoint/2010/main" val="27823875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3600" dirty="0"/>
              <a:t>“Whenever my granddaughter needs medicine, [her mother] always send the money. I don't need to worry … I don't need to wait until the end of the month.”</a:t>
            </a:r>
          </a:p>
        </p:txBody>
      </p:sp>
      <p:sp>
        <p:nvSpPr>
          <p:cNvPr id="4" name="Slide Number Placeholder 3"/>
          <p:cNvSpPr>
            <a:spLocks noGrp="1"/>
          </p:cNvSpPr>
          <p:nvPr>
            <p:ph type="sldNum" sz="quarter" idx="12"/>
          </p:nvPr>
        </p:nvSpPr>
        <p:spPr/>
        <p:txBody>
          <a:bodyPr/>
          <a:lstStyle/>
          <a:p>
            <a:fld id="{D2E934E8-1B66-4215-A6C4-BBF3F366A0EC}" type="slidenum">
              <a:rPr lang="en-US" smtClean="0"/>
              <a:pPr/>
              <a:t>51</a:t>
            </a:fld>
            <a:endParaRPr lang="en-US" dirty="0"/>
          </a:p>
        </p:txBody>
      </p:sp>
    </p:spTree>
    <p:extLst>
      <p:ext uri="{BB962C8B-B14F-4D97-AF65-F5344CB8AC3E}">
        <p14:creationId xmlns:p14="http://schemas.microsoft.com/office/powerpoint/2010/main" val="28373365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17263" y="1748118"/>
            <a:ext cx="9720071" cy="4023360"/>
          </a:xfrm>
        </p:spPr>
        <p:txBody>
          <a:bodyPr/>
          <a:lstStyle/>
          <a:p>
            <a:r>
              <a:rPr lang="en-US" sz="3600" dirty="0"/>
              <a:t>“We could access the public hospital because we could be treated even though we don’t have enough money. We are unable to pay for the private clinic. However, we are very busy and have to take care of our home. That’s why we decided to go to the private clinic.”</a:t>
            </a:r>
          </a:p>
          <a:p>
            <a:pPr marL="0" indent="0">
              <a:buNone/>
            </a:pPr>
            <a:endParaRPr lang="en-US" dirty="0"/>
          </a:p>
        </p:txBody>
      </p:sp>
      <p:sp>
        <p:nvSpPr>
          <p:cNvPr id="4" name="Slide Number Placeholder 3"/>
          <p:cNvSpPr>
            <a:spLocks noGrp="1"/>
          </p:cNvSpPr>
          <p:nvPr>
            <p:ph type="sldNum" sz="quarter" idx="12"/>
          </p:nvPr>
        </p:nvSpPr>
        <p:spPr/>
        <p:txBody>
          <a:bodyPr/>
          <a:lstStyle/>
          <a:p>
            <a:fld id="{D2E934E8-1B66-4215-A6C4-BBF3F366A0EC}" type="slidenum">
              <a:rPr lang="en-US" smtClean="0"/>
              <a:pPr/>
              <a:t>52</a:t>
            </a:fld>
            <a:endParaRPr lang="en-US" dirty="0"/>
          </a:p>
        </p:txBody>
      </p:sp>
    </p:spTree>
    <p:extLst>
      <p:ext uri="{BB962C8B-B14F-4D97-AF65-F5344CB8AC3E}">
        <p14:creationId xmlns:p14="http://schemas.microsoft.com/office/powerpoint/2010/main" val="41349081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66175" y="1506071"/>
            <a:ext cx="9720071" cy="4023360"/>
          </a:xfrm>
        </p:spPr>
        <p:txBody>
          <a:bodyPr>
            <a:normAutofit/>
          </a:bodyPr>
          <a:lstStyle/>
          <a:p>
            <a:r>
              <a:rPr lang="en-US" sz="3600" dirty="0"/>
              <a:t>“I cannot owe money to the pharmacist for so long. If the pharmacist injects medicine today, he will come to get money tomorrow about 7 or 8 am … I borrow money from my neighbor and when I have money, I will pay them back … Sometimes, my daughter asks her boss to get her salary advanced. It is so difficult for my family.”</a:t>
            </a:r>
          </a:p>
          <a:p>
            <a:endParaRPr lang="en-US" sz="3000" dirty="0"/>
          </a:p>
        </p:txBody>
      </p:sp>
      <p:sp>
        <p:nvSpPr>
          <p:cNvPr id="4" name="Slide Number Placeholder 3"/>
          <p:cNvSpPr>
            <a:spLocks noGrp="1"/>
          </p:cNvSpPr>
          <p:nvPr>
            <p:ph type="sldNum" sz="quarter" idx="12"/>
          </p:nvPr>
        </p:nvSpPr>
        <p:spPr/>
        <p:txBody>
          <a:bodyPr/>
          <a:lstStyle/>
          <a:p>
            <a:fld id="{D2E934E8-1B66-4215-A6C4-BBF3F366A0EC}" type="slidenum">
              <a:rPr lang="en-US" smtClean="0"/>
              <a:pPr/>
              <a:t>53</a:t>
            </a:fld>
            <a:endParaRPr lang="en-US" dirty="0"/>
          </a:p>
        </p:txBody>
      </p:sp>
    </p:spTree>
    <p:extLst>
      <p:ext uri="{BB962C8B-B14F-4D97-AF65-F5344CB8AC3E}">
        <p14:creationId xmlns:p14="http://schemas.microsoft.com/office/powerpoint/2010/main" val="7425729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study 2: </a:t>
            </a:r>
            <a:r>
              <a:rPr lang="en-US" dirty="0" err="1"/>
              <a:t>nepal</a:t>
            </a:r>
            <a:endParaRPr lang="en-US" dirty="0"/>
          </a:p>
        </p:txBody>
      </p:sp>
      <p:sp>
        <p:nvSpPr>
          <p:cNvPr id="3" name="Content Placeholder 2"/>
          <p:cNvSpPr>
            <a:spLocks noGrp="1"/>
          </p:cNvSpPr>
          <p:nvPr>
            <p:ph idx="1"/>
          </p:nvPr>
        </p:nvSpPr>
        <p:spPr/>
        <p:txBody>
          <a:bodyPr>
            <a:normAutofit/>
          </a:bodyPr>
          <a:lstStyle/>
          <a:p>
            <a:r>
              <a:rPr lang="en-US" sz="3000" dirty="0"/>
              <a:t>How does community context affect the relationship between parental migration and child health?</a:t>
            </a:r>
          </a:p>
          <a:p>
            <a:endParaRPr lang="en-US" sz="3000" dirty="0"/>
          </a:p>
          <a:p>
            <a:r>
              <a:rPr lang="en-US" sz="3000" dirty="0"/>
              <a:t>How does selection into migration affect the relationship between parental migration and child health?</a:t>
            </a:r>
          </a:p>
        </p:txBody>
      </p:sp>
      <p:sp>
        <p:nvSpPr>
          <p:cNvPr id="4" name="Slide Number Placeholder 3"/>
          <p:cNvSpPr>
            <a:spLocks noGrp="1"/>
          </p:cNvSpPr>
          <p:nvPr>
            <p:ph type="sldNum" sz="quarter" idx="12"/>
          </p:nvPr>
        </p:nvSpPr>
        <p:spPr/>
        <p:txBody>
          <a:bodyPr/>
          <a:lstStyle/>
          <a:p>
            <a:fld id="{D2E934E8-1B66-4215-A6C4-BBF3F366A0EC}" type="slidenum">
              <a:rPr lang="en-US" smtClean="0"/>
              <a:pPr/>
              <a:t>54</a:t>
            </a:fld>
            <a:endParaRPr lang="en-US" dirty="0"/>
          </a:p>
        </p:txBody>
      </p:sp>
    </p:spTree>
    <p:extLst>
      <p:ext uri="{BB962C8B-B14F-4D97-AF65-F5344CB8AC3E}">
        <p14:creationId xmlns:p14="http://schemas.microsoft.com/office/powerpoint/2010/main" val="945020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Community context as an effect modifier?</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208185274"/>
              </p:ext>
            </p:extLst>
          </p:nvPr>
        </p:nvGraphicFramePr>
        <p:xfrm>
          <a:off x="1023938" y="2676297"/>
          <a:ext cx="9720262" cy="1188720"/>
        </p:xfrm>
        <a:graphic>
          <a:graphicData uri="http://schemas.openxmlformats.org/drawingml/2006/table">
            <a:tbl>
              <a:tblPr firstRow="1" bandRow="1">
                <a:tableStyleId>{00A15C55-8517-42AA-B614-E9B94910E393}</a:tableStyleId>
              </a:tblPr>
              <a:tblGrid>
                <a:gridCol w="3198438">
                  <a:extLst>
                    <a:ext uri="{9D8B030D-6E8A-4147-A177-3AD203B41FA5}">
                      <a16:colId xmlns:a16="http://schemas.microsoft.com/office/drawing/2014/main" val="2512890693"/>
                    </a:ext>
                  </a:extLst>
                </a:gridCol>
                <a:gridCol w="1630456">
                  <a:extLst>
                    <a:ext uri="{9D8B030D-6E8A-4147-A177-3AD203B41FA5}">
                      <a16:colId xmlns:a16="http://schemas.microsoft.com/office/drawing/2014/main" val="3799153312"/>
                    </a:ext>
                  </a:extLst>
                </a:gridCol>
                <a:gridCol w="1630456">
                  <a:extLst>
                    <a:ext uri="{9D8B030D-6E8A-4147-A177-3AD203B41FA5}">
                      <a16:colId xmlns:a16="http://schemas.microsoft.com/office/drawing/2014/main" val="2118899583"/>
                    </a:ext>
                  </a:extLst>
                </a:gridCol>
                <a:gridCol w="1630456">
                  <a:extLst>
                    <a:ext uri="{9D8B030D-6E8A-4147-A177-3AD203B41FA5}">
                      <a16:colId xmlns:a16="http://schemas.microsoft.com/office/drawing/2014/main" val="2208854831"/>
                    </a:ext>
                  </a:extLst>
                </a:gridCol>
                <a:gridCol w="1630456">
                  <a:extLst>
                    <a:ext uri="{9D8B030D-6E8A-4147-A177-3AD203B41FA5}">
                      <a16:colId xmlns:a16="http://schemas.microsoft.com/office/drawing/2014/main" val="2651629340"/>
                    </a:ext>
                  </a:extLst>
                </a:gridCol>
              </a:tblGrid>
              <a:tr h="370840">
                <a:tc>
                  <a:txBody>
                    <a:bodyPr/>
                    <a:lstStyle/>
                    <a:p>
                      <a:endParaRPr lang="en-US" sz="2200" dirty="0"/>
                    </a:p>
                  </a:txBody>
                  <a:tcPr/>
                </a:tc>
                <a:tc>
                  <a:txBody>
                    <a:bodyPr/>
                    <a:lstStyle/>
                    <a:p>
                      <a:pPr algn="ctr"/>
                      <a:r>
                        <a:rPr lang="en-US" sz="2200" dirty="0"/>
                        <a:t>OR</a:t>
                      </a:r>
                    </a:p>
                  </a:txBody>
                  <a:tcPr/>
                </a:tc>
                <a:tc>
                  <a:txBody>
                    <a:bodyPr/>
                    <a:lstStyle/>
                    <a:p>
                      <a:pPr algn="ctr"/>
                      <a:r>
                        <a:rPr lang="en-US" sz="2200" dirty="0"/>
                        <a:t>SE</a:t>
                      </a:r>
                    </a:p>
                  </a:txBody>
                  <a:tcPr/>
                </a:tc>
                <a:tc gridSpan="2">
                  <a:txBody>
                    <a:bodyPr/>
                    <a:lstStyle/>
                    <a:p>
                      <a:pPr algn="ctr"/>
                      <a:r>
                        <a:rPr lang="en-US" sz="2200" dirty="0"/>
                        <a:t>95% CI</a:t>
                      </a:r>
                    </a:p>
                  </a:txBody>
                  <a:tcPr/>
                </a:tc>
                <a:tc hMerge="1">
                  <a:txBody>
                    <a:bodyPr/>
                    <a:lstStyle/>
                    <a:p>
                      <a:endParaRPr lang="en-US" sz="2200" dirty="0"/>
                    </a:p>
                  </a:txBody>
                  <a:tcPr/>
                </a:tc>
                <a:extLst>
                  <a:ext uri="{0D108BD9-81ED-4DB2-BD59-A6C34878D82A}">
                    <a16:rowId xmlns:a16="http://schemas.microsoft.com/office/drawing/2014/main" val="41773178"/>
                  </a:ext>
                </a:extLst>
              </a:tr>
              <a:tr h="370840">
                <a:tc>
                  <a:txBody>
                    <a:bodyPr/>
                    <a:lstStyle/>
                    <a:p>
                      <a:r>
                        <a:rPr lang="en-US" sz="2200" dirty="0"/>
                        <a:t>Father ever migrated internationally 3+ months</a:t>
                      </a:r>
                    </a:p>
                  </a:txBody>
                  <a:tcPr/>
                </a:tc>
                <a:tc>
                  <a:txBody>
                    <a:bodyPr/>
                    <a:lstStyle/>
                    <a:p>
                      <a:pPr algn="ctr"/>
                      <a:r>
                        <a:rPr lang="en-US" sz="2200" dirty="0"/>
                        <a:t>0.70</a:t>
                      </a:r>
                    </a:p>
                  </a:txBody>
                  <a:tcPr/>
                </a:tc>
                <a:tc>
                  <a:txBody>
                    <a:bodyPr/>
                    <a:lstStyle/>
                    <a:p>
                      <a:pPr algn="ctr"/>
                      <a:r>
                        <a:rPr lang="en-US" sz="2200" dirty="0"/>
                        <a:t>0.13</a:t>
                      </a:r>
                    </a:p>
                  </a:txBody>
                  <a:tcPr/>
                </a:tc>
                <a:tc>
                  <a:txBody>
                    <a:bodyPr/>
                    <a:lstStyle/>
                    <a:p>
                      <a:pPr algn="ctr"/>
                      <a:r>
                        <a:rPr lang="en-US" sz="2200" dirty="0"/>
                        <a:t>0.49</a:t>
                      </a:r>
                    </a:p>
                  </a:txBody>
                  <a:tcPr/>
                </a:tc>
                <a:tc>
                  <a:txBody>
                    <a:bodyPr/>
                    <a:lstStyle/>
                    <a:p>
                      <a:pPr algn="ctr"/>
                      <a:r>
                        <a:rPr lang="en-US" sz="2200" dirty="0"/>
                        <a:t>1.02</a:t>
                      </a:r>
                    </a:p>
                  </a:txBody>
                  <a:tcPr/>
                </a:tc>
                <a:extLst>
                  <a:ext uri="{0D108BD9-81ED-4DB2-BD59-A6C34878D82A}">
                    <a16:rowId xmlns:a16="http://schemas.microsoft.com/office/drawing/2014/main" val="4078061609"/>
                  </a:ext>
                </a:extLst>
              </a:tr>
            </a:tbl>
          </a:graphicData>
        </a:graphic>
      </p:graphicFrame>
      <p:sp>
        <p:nvSpPr>
          <p:cNvPr id="4" name="Slide Number Placeholder 3"/>
          <p:cNvSpPr>
            <a:spLocks noGrp="1"/>
          </p:cNvSpPr>
          <p:nvPr>
            <p:ph type="sldNum" sz="quarter" idx="12"/>
          </p:nvPr>
        </p:nvSpPr>
        <p:spPr/>
        <p:txBody>
          <a:bodyPr/>
          <a:lstStyle/>
          <a:p>
            <a:fld id="{D2E934E8-1B66-4215-A6C4-BBF3F366A0EC}" type="slidenum">
              <a:rPr lang="en-US" smtClean="0"/>
              <a:pPr/>
              <a:t>55</a:t>
            </a:fld>
            <a:endParaRPr lang="en-US" dirty="0"/>
          </a:p>
        </p:txBody>
      </p:sp>
      <p:graphicFrame>
        <p:nvGraphicFramePr>
          <p:cNvPr id="6" name="Content Placeholder 4"/>
          <p:cNvGraphicFramePr>
            <a:graphicFrameLocks/>
          </p:cNvGraphicFramePr>
          <p:nvPr>
            <p:extLst>
              <p:ext uri="{D42A27DB-BD31-4B8C-83A1-F6EECF244321}">
                <p14:modId xmlns:p14="http://schemas.microsoft.com/office/powerpoint/2010/main" val="1699173506"/>
              </p:ext>
            </p:extLst>
          </p:nvPr>
        </p:nvGraphicFramePr>
        <p:xfrm>
          <a:off x="1023938" y="4778189"/>
          <a:ext cx="9720262" cy="1219200"/>
        </p:xfrm>
        <a:graphic>
          <a:graphicData uri="http://schemas.openxmlformats.org/drawingml/2006/table">
            <a:tbl>
              <a:tblPr firstRow="1" bandRow="1">
                <a:tableStyleId>{93296810-A885-4BE3-A3E7-6D5BEEA58F35}</a:tableStyleId>
              </a:tblPr>
              <a:tblGrid>
                <a:gridCol w="3198438">
                  <a:extLst>
                    <a:ext uri="{9D8B030D-6E8A-4147-A177-3AD203B41FA5}">
                      <a16:colId xmlns:a16="http://schemas.microsoft.com/office/drawing/2014/main" val="2512890693"/>
                    </a:ext>
                  </a:extLst>
                </a:gridCol>
                <a:gridCol w="1630456">
                  <a:extLst>
                    <a:ext uri="{9D8B030D-6E8A-4147-A177-3AD203B41FA5}">
                      <a16:colId xmlns:a16="http://schemas.microsoft.com/office/drawing/2014/main" val="3799153312"/>
                    </a:ext>
                  </a:extLst>
                </a:gridCol>
                <a:gridCol w="1630456">
                  <a:extLst>
                    <a:ext uri="{9D8B030D-6E8A-4147-A177-3AD203B41FA5}">
                      <a16:colId xmlns:a16="http://schemas.microsoft.com/office/drawing/2014/main" val="2118899583"/>
                    </a:ext>
                  </a:extLst>
                </a:gridCol>
                <a:gridCol w="1630456">
                  <a:extLst>
                    <a:ext uri="{9D8B030D-6E8A-4147-A177-3AD203B41FA5}">
                      <a16:colId xmlns:a16="http://schemas.microsoft.com/office/drawing/2014/main" val="2208854831"/>
                    </a:ext>
                  </a:extLst>
                </a:gridCol>
                <a:gridCol w="1630456">
                  <a:extLst>
                    <a:ext uri="{9D8B030D-6E8A-4147-A177-3AD203B41FA5}">
                      <a16:colId xmlns:a16="http://schemas.microsoft.com/office/drawing/2014/main" val="2651629340"/>
                    </a:ext>
                  </a:extLst>
                </a:gridCol>
              </a:tblGrid>
              <a:tr h="370840">
                <a:tc>
                  <a:txBody>
                    <a:bodyPr/>
                    <a:lstStyle/>
                    <a:p>
                      <a:endParaRPr lang="en-US" sz="2400" dirty="0"/>
                    </a:p>
                  </a:txBody>
                  <a:tcPr/>
                </a:tc>
                <a:tc>
                  <a:txBody>
                    <a:bodyPr/>
                    <a:lstStyle/>
                    <a:p>
                      <a:pPr algn="ctr"/>
                      <a:r>
                        <a:rPr lang="en-US" sz="2200" dirty="0"/>
                        <a:t>OR</a:t>
                      </a:r>
                    </a:p>
                  </a:txBody>
                  <a:tcPr/>
                </a:tc>
                <a:tc>
                  <a:txBody>
                    <a:bodyPr/>
                    <a:lstStyle/>
                    <a:p>
                      <a:pPr algn="ctr"/>
                      <a:r>
                        <a:rPr lang="en-US" sz="2200" dirty="0"/>
                        <a:t>SE</a:t>
                      </a:r>
                    </a:p>
                  </a:txBody>
                  <a:tcPr/>
                </a:tc>
                <a:tc gridSpan="2">
                  <a:txBody>
                    <a:bodyPr/>
                    <a:lstStyle/>
                    <a:p>
                      <a:pPr algn="ctr"/>
                      <a:r>
                        <a:rPr lang="en-US" sz="2200" dirty="0"/>
                        <a:t>95% CI</a:t>
                      </a:r>
                    </a:p>
                  </a:txBody>
                  <a:tcPr/>
                </a:tc>
                <a:tc hMerge="1">
                  <a:txBody>
                    <a:bodyPr/>
                    <a:lstStyle/>
                    <a:p>
                      <a:endParaRPr lang="en-US" sz="2200" dirty="0"/>
                    </a:p>
                  </a:txBody>
                  <a:tcPr/>
                </a:tc>
                <a:extLst>
                  <a:ext uri="{0D108BD9-81ED-4DB2-BD59-A6C34878D82A}">
                    <a16:rowId xmlns:a16="http://schemas.microsoft.com/office/drawing/2014/main" val="4177317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t>Father ever migrated internationally 3+ months</a:t>
                      </a:r>
                    </a:p>
                  </a:txBody>
                  <a:tcPr/>
                </a:tc>
                <a:tc>
                  <a:txBody>
                    <a:bodyPr/>
                    <a:lstStyle/>
                    <a:p>
                      <a:pPr algn="ctr"/>
                      <a:r>
                        <a:rPr lang="en-US" sz="2400" dirty="0"/>
                        <a:t>1.27</a:t>
                      </a:r>
                    </a:p>
                  </a:txBody>
                  <a:tcPr/>
                </a:tc>
                <a:tc>
                  <a:txBody>
                    <a:bodyPr/>
                    <a:lstStyle/>
                    <a:p>
                      <a:pPr algn="ctr"/>
                      <a:r>
                        <a:rPr lang="en-US" sz="2400" dirty="0"/>
                        <a:t>0.21</a:t>
                      </a:r>
                    </a:p>
                  </a:txBody>
                  <a:tcPr/>
                </a:tc>
                <a:tc>
                  <a:txBody>
                    <a:bodyPr/>
                    <a:lstStyle/>
                    <a:p>
                      <a:pPr algn="ctr"/>
                      <a:r>
                        <a:rPr lang="en-US" sz="2400" dirty="0"/>
                        <a:t>0.93</a:t>
                      </a:r>
                    </a:p>
                  </a:txBody>
                  <a:tcPr/>
                </a:tc>
                <a:tc>
                  <a:txBody>
                    <a:bodyPr/>
                    <a:lstStyle/>
                    <a:p>
                      <a:pPr algn="ctr"/>
                      <a:r>
                        <a:rPr lang="en-US" sz="2400" dirty="0"/>
                        <a:t>1.75</a:t>
                      </a:r>
                    </a:p>
                  </a:txBody>
                  <a:tcPr/>
                </a:tc>
                <a:extLst>
                  <a:ext uri="{0D108BD9-81ED-4DB2-BD59-A6C34878D82A}">
                    <a16:rowId xmlns:a16="http://schemas.microsoft.com/office/drawing/2014/main" val="4078061609"/>
                  </a:ext>
                </a:extLst>
              </a:tr>
            </a:tbl>
          </a:graphicData>
        </a:graphic>
      </p:graphicFrame>
      <p:sp>
        <p:nvSpPr>
          <p:cNvPr id="7" name="TextBox 6"/>
          <p:cNvSpPr txBox="1"/>
          <p:nvPr/>
        </p:nvSpPr>
        <p:spPr>
          <a:xfrm>
            <a:off x="1023938" y="2205065"/>
            <a:ext cx="6387353" cy="461665"/>
          </a:xfrm>
          <a:prstGeom prst="rect">
            <a:avLst/>
          </a:prstGeom>
          <a:noFill/>
        </p:spPr>
        <p:txBody>
          <a:bodyPr wrap="square" rtlCol="0">
            <a:spAutoFit/>
          </a:bodyPr>
          <a:lstStyle/>
          <a:p>
            <a:r>
              <a:rPr lang="en-US" sz="2400" dirty="0"/>
              <a:t>Low migration prevalence neighborhoods (N=843)</a:t>
            </a:r>
          </a:p>
        </p:txBody>
      </p:sp>
      <p:sp>
        <p:nvSpPr>
          <p:cNvPr id="8" name="TextBox 7"/>
          <p:cNvSpPr txBox="1"/>
          <p:nvPr/>
        </p:nvSpPr>
        <p:spPr>
          <a:xfrm>
            <a:off x="1023938" y="4316524"/>
            <a:ext cx="7084638" cy="461665"/>
          </a:xfrm>
          <a:prstGeom prst="rect">
            <a:avLst/>
          </a:prstGeom>
          <a:noFill/>
        </p:spPr>
        <p:txBody>
          <a:bodyPr wrap="square" rtlCol="0">
            <a:spAutoFit/>
          </a:bodyPr>
          <a:lstStyle/>
          <a:p>
            <a:r>
              <a:rPr lang="en-US" sz="2400" dirty="0"/>
              <a:t>High migration prevalence neighborhoods (N=947)</a:t>
            </a:r>
          </a:p>
        </p:txBody>
      </p:sp>
      <p:sp>
        <p:nvSpPr>
          <p:cNvPr id="9" name="TextBox 8"/>
          <p:cNvSpPr txBox="1"/>
          <p:nvPr/>
        </p:nvSpPr>
        <p:spPr>
          <a:xfrm>
            <a:off x="1023938" y="6101372"/>
            <a:ext cx="10661557" cy="369332"/>
          </a:xfrm>
          <a:prstGeom prst="rect">
            <a:avLst/>
          </a:prstGeom>
          <a:noFill/>
        </p:spPr>
        <p:txBody>
          <a:bodyPr wrap="square" rtlCol="0">
            <a:spAutoFit/>
          </a:bodyPr>
          <a:lstStyle/>
          <a:p>
            <a:r>
              <a:rPr lang="en-US" dirty="0"/>
              <a:t>Controlling for child age, sex, ethnicity, parental education, household SES, and neighborhood infrastructure</a:t>
            </a:r>
          </a:p>
        </p:txBody>
      </p:sp>
    </p:spTree>
    <p:extLst>
      <p:ext uri="{BB962C8B-B14F-4D97-AF65-F5344CB8AC3E}">
        <p14:creationId xmlns:p14="http://schemas.microsoft.com/office/powerpoint/2010/main" val="16951750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role of selection into migration?</a:t>
            </a:r>
          </a:p>
        </p:txBody>
      </p:sp>
      <p:sp>
        <p:nvSpPr>
          <p:cNvPr id="4" name="Slide Number Placeholder 3"/>
          <p:cNvSpPr>
            <a:spLocks noGrp="1"/>
          </p:cNvSpPr>
          <p:nvPr>
            <p:ph type="sldNum" sz="quarter" idx="12"/>
          </p:nvPr>
        </p:nvSpPr>
        <p:spPr/>
        <p:txBody>
          <a:bodyPr/>
          <a:lstStyle/>
          <a:p>
            <a:fld id="{D2E934E8-1B66-4215-A6C4-BBF3F366A0EC}" type="slidenum">
              <a:rPr lang="en-US" smtClean="0"/>
              <a:pPr/>
              <a:t>56</a:t>
            </a:fld>
            <a:endParaRPr lang="en-US" dirty="0"/>
          </a:p>
        </p:txBody>
      </p:sp>
      <p:graphicFrame>
        <p:nvGraphicFramePr>
          <p:cNvPr id="5" name="Content Placeholder 4"/>
          <p:cNvGraphicFramePr>
            <a:graphicFrameLocks/>
          </p:cNvGraphicFramePr>
          <p:nvPr>
            <p:extLst>
              <p:ext uri="{D42A27DB-BD31-4B8C-83A1-F6EECF244321}">
                <p14:modId xmlns:p14="http://schemas.microsoft.com/office/powerpoint/2010/main" val="148634315"/>
              </p:ext>
            </p:extLst>
          </p:nvPr>
        </p:nvGraphicFramePr>
        <p:xfrm>
          <a:off x="1024128" y="2557020"/>
          <a:ext cx="9720262" cy="1651000"/>
        </p:xfrm>
        <a:graphic>
          <a:graphicData uri="http://schemas.openxmlformats.org/drawingml/2006/table">
            <a:tbl>
              <a:tblPr firstRow="1" bandRow="1">
                <a:tableStyleId>{21E4AEA4-8DFA-4A89-87EB-49C32662AFE0}</a:tableStyleId>
              </a:tblPr>
              <a:tblGrid>
                <a:gridCol w="3198438">
                  <a:extLst>
                    <a:ext uri="{9D8B030D-6E8A-4147-A177-3AD203B41FA5}">
                      <a16:colId xmlns:a16="http://schemas.microsoft.com/office/drawing/2014/main" val="2512890693"/>
                    </a:ext>
                  </a:extLst>
                </a:gridCol>
                <a:gridCol w="1630456">
                  <a:extLst>
                    <a:ext uri="{9D8B030D-6E8A-4147-A177-3AD203B41FA5}">
                      <a16:colId xmlns:a16="http://schemas.microsoft.com/office/drawing/2014/main" val="3799153312"/>
                    </a:ext>
                  </a:extLst>
                </a:gridCol>
                <a:gridCol w="1630456">
                  <a:extLst>
                    <a:ext uri="{9D8B030D-6E8A-4147-A177-3AD203B41FA5}">
                      <a16:colId xmlns:a16="http://schemas.microsoft.com/office/drawing/2014/main" val="2118899583"/>
                    </a:ext>
                  </a:extLst>
                </a:gridCol>
                <a:gridCol w="1630456">
                  <a:extLst>
                    <a:ext uri="{9D8B030D-6E8A-4147-A177-3AD203B41FA5}">
                      <a16:colId xmlns:a16="http://schemas.microsoft.com/office/drawing/2014/main" val="2208854831"/>
                    </a:ext>
                  </a:extLst>
                </a:gridCol>
                <a:gridCol w="1630456">
                  <a:extLst>
                    <a:ext uri="{9D8B030D-6E8A-4147-A177-3AD203B41FA5}">
                      <a16:colId xmlns:a16="http://schemas.microsoft.com/office/drawing/2014/main" val="2651629340"/>
                    </a:ext>
                  </a:extLst>
                </a:gridCol>
              </a:tblGrid>
              <a:tr h="370840">
                <a:tc>
                  <a:txBody>
                    <a:bodyPr/>
                    <a:lstStyle/>
                    <a:p>
                      <a:endParaRPr lang="en-US" sz="1800" dirty="0"/>
                    </a:p>
                  </a:txBody>
                  <a:tcPr/>
                </a:tc>
                <a:tc>
                  <a:txBody>
                    <a:bodyPr/>
                    <a:lstStyle/>
                    <a:p>
                      <a:pPr algn="ctr"/>
                      <a:r>
                        <a:rPr lang="en-US" sz="1800" dirty="0"/>
                        <a:t>OR</a:t>
                      </a:r>
                    </a:p>
                  </a:txBody>
                  <a:tcPr/>
                </a:tc>
                <a:tc>
                  <a:txBody>
                    <a:bodyPr/>
                    <a:lstStyle/>
                    <a:p>
                      <a:pPr algn="ctr"/>
                      <a:r>
                        <a:rPr lang="en-US" sz="1800" dirty="0"/>
                        <a:t>SE</a:t>
                      </a:r>
                    </a:p>
                  </a:txBody>
                  <a:tcPr/>
                </a:tc>
                <a:tc gridSpan="2">
                  <a:txBody>
                    <a:bodyPr/>
                    <a:lstStyle/>
                    <a:p>
                      <a:pPr algn="ctr"/>
                      <a:r>
                        <a:rPr lang="en-US" sz="1800" dirty="0"/>
                        <a:t>95% CI</a:t>
                      </a:r>
                    </a:p>
                  </a:txBody>
                  <a:tcPr/>
                </a:tc>
                <a:tc hMerge="1">
                  <a:txBody>
                    <a:bodyPr/>
                    <a:lstStyle/>
                    <a:p>
                      <a:endParaRPr lang="en-US" sz="2200" dirty="0"/>
                    </a:p>
                  </a:txBody>
                  <a:tcPr/>
                </a:tc>
                <a:extLst>
                  <a:ext uri="{0D108BD9-81ED-4DB2-BD59-A6C34878D82A}">
                    <a16:rowId xmlns:a16="http://schemas.microsoft.com/office/drawing/2014/main" val="41773178"/>
                  </a:ext>
                </a:extLst>
              </a:tr>
              <a:tr h="370840">
                <a:tc>
                  <a:txBody>
                    <a:bodyPr/>
                    <a:lstStyle/>
                    <a:p>
                      <a:r>
                        <a:rPr lang="en-US" sz="1800" dirty="0"/>
                        <a:t>Father ever migrated during child’s lifetime</a:t>
                      </a:r>
                    </a:p>
                  </a:txBody>
                  <a:tcPr/>
                </a:tc>
                <a:tc>
                  <a:txBody>
                    <a:bodyPr/>
                    <a:lstStyle/>
                    <a:p>
                      <a:pPr algn="ctr"/>
                      <a:r>
                        <a:rPr lang="en-US" sz="1800" dirty="0"/>
                        <a:t>1.91</a:t>
                      </a:r>
                    </a:p>
                  </a:txBody>
                  <a:tcPr/>
                </a:tc>
                <a:tc>
                  <a:txBody>
                    <a:bodyPr/>
                    <a:lstStyle/>
                    <a:p>
                      <a:pPr algn="ctr"/>
                      <a:r>
                        <a:rPr lang="en-US" sz="1800" dirty="0"/>
                        <a:t>0.32</a:t>
                      </a:r>
                    </a:p>
                  </a:txBody>
                  <a:tcPr/>
                </a:tc>
                <a:tc>
                  <a:txBody>
                    <a:bodyPr/>
                    <a:lstStyle/>
                    <a:p>
                      <a:pPr algn="ctr"/>
                      <a:r>
                        <a:rPr lang="en-US" sz="1800" dirty="0"/>
                        <a:t>1.38</a:t>
                      </a:r>
                    </a:p>
                  </a:txBody>
                  <a:tcPr/>
                </a:tc>
                <a:tc>
                  <a:txBody>
                    <a:bodyPr/>
                    <a:lstStyle/>
                    <a:p>
                      <a:pPr algn="ctr"/>
                      <a:r>
                        <a:rPr lang="en-US" sz="1800" dirty="0"/>
                        <a:t>2.64</a:t>
                      </a:r>
                    </a:p>
                  </a:txBody>
                  <a:tcPr/>
                </a:tc>
                <a:extLst>
                  <a:ext uri="{0D108BD9-81ED-4DB2-BD59-A6C34878D82A}">
                    <a16:rowId xmlns:a16="http://schemas.microsoft.com/office/drawing/2014/main" val="407806160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Father ever migrated prior to child’s lifetime</a:t>
                      </a:r>
                    </a:p>
                  </a:txBody>
                  <a:tcPr/>
                </a:tc>
                <a:tc>
                  <a:txBody>
                    <a:bodyPr/>
                    <a:lstStyle/>
                    <a:p>
                      <a:pPr algn="ctr"/>
                      <a:r>
                        <a:rPr lang="en-US" sz="1800" dirty="0"/>
                        <a:t>1.33</a:t>
                      </a:r>
                    </a:p>
                  </a:txBody>
                  <a:tcPr/>
                </a:tc>
                <a:tc>
                  <a:txBody>
                    <a:bodyPr/>
                    <a:lstStyle/>
                    <a:p>
                      <a:pPr algn="ctr"/>
                      <a:r>
                        <a:rPr lang="en-US" sz="1800" dirty="0"/>
                        <a:t>0.36</a:t>
                      </a:r>
                    </a:p>
                  </a:txBody>
                  <a:tcPr/>
                </a:tc>
                <a:tc>
                  <a:txBody>
                    <a:bodyPr/>
                    <a:lstStyle/>
                    <a:p>
                      <a:pPr algn="ctr"/>
                      <a:r>
                        <a:rPr lang="en-US" sz="1800" dirty="0"/>
                        <a:t>0.79</a:t>
                      </a:r>
                    </a:p>
                  </a:txBody>
                  <a:tcPr/>
                </a:tc>
                <a:tc>
                  <a:txBody>
                    <a:bodyPr/>
                    <a:lstStyle/>
                    <a:p>
                      <a:pPr algn="ctr"/>
                      <a:r>
                        <a:rPr lang="en-US" sz="1800" dirty="0"/>
                        <a:t>2.24</a:t>
                      </a:r>
                    </a:p>
                  </a:txBody>
                  <a:tcPr/>
                </a:tc>
                <a:extLst>
                  <a:ext uri="{0D108BD9-81ED-4DB2-BD59-A6C34878D82A}">
                    <a16:rowId xmlns:a16="http://schemas.microsoft.com/office/drawing/2014/main" val="840107695"/>
                  </a:ext>
                </a:extLst>
              </a:tr>
            </a:tbl>
          </a:graphicData>
        </a:graphic>
      </p:graphicFrame>
      <p:sp>
        <p:nvSpPr>
          <p:cNvPr id="6" name="TextBox 5"/>
          <p:cNvSpPr txBox="1"/>
          <p:nvPr/>
        </p:nvSpPr>
        <p:spPr>
          <a:xfrm>
            <a:off x="1024128" y="6375692"/>
            <a:ext cx="10661557" cy="369332"/>
          </a:xfrm>
          <a:prstGeom prst="rect">
            <a:avLst/>
          </a:prstGeom>
          <a:noFill/>
        </p:spPr>
        <p:txBody>
          <a:bodyPr wrap="square" rtlCol="0">
            <a:spAutoFit/>
          </a:bodyPr>
          <a:lstStyle/>
          <a:p>
            <a:r>
              <a:rPr lang="en-US" dirty="0"/>
              <a:t>Controlling for child age, sex, ethnicity, parental education, household SES</a:t>
            </a:r>
          </a:p>
        </p:txBody>
      </p:sp>
      <p:sp>
        <p:nvSpPr>
          <p:cNvPr id="7" name="TextBox 6"/>
          <p:cNvSpPr txBox="1"/>
          <p:nvPr/>
        </p:nvSpPr>
        <p:spPr>
          <a:xfrm>
            <a:off x="1024128" y="2095355"/>
            <a:ext cx="6387353" cy="461665"/>
          </a:xfrm>
          <a:prstGeom prst="rect">
            <a:avLst/>
          </a:prstGeom>
          <a:noFill/>
        </p:spPr>
        <p:txBody>
          <a:bodyPr wrap="square" rtlCol="0">
            <a:spAutoFit/>
          </a:bodyPr>
          <a:lstStyle/>
          <a:p>
            <a:r>
              <a:rPr lang="en-US" sz="2400" dirty="0"/>
              <a:t>Stunting among children under 10 (N=1152)</a:t>
            </a:r>
          </a:p>
        </p:txBody>
      </p:sp>
      <p:graphicFrame>
        <p:nvGraphicFramePr>
          <p:cNvPr id="8" name="Content Placeholder 4"/>
          <p:cNvGraphicFramePr>
            <a:graphicFrameLocks/>
          </p:cNvGraphicFramePr>
          <p:nvPr>
            <p:extLst>
              <p:ext uri="{D42A27DB-BD31-4B8C-83A1-F6EECF244321}">
                <p14:modId xmlns:p14="http://schemas.microsoft.com/office/powerpoint/2010/main" val="507834966"/>
              </p:ext>
            </p:extLst>
          </p:nvPr>
        </p:nvGraphicFramePr>
        <p:xfrm>
          <a:off x="1023938" y="4740072"/>
          <a:ext cx="9720262" cy="1651000"/>
        </p:xfrm>
        <a:graphic>
          <a:graphicData uri="http://schemas.openxmlformats.org/drawingml/2006/table">
            <a:tbl>
              <a:tblPr firstRow="1" bandRow="1">
                <a:tableStyleId>{F5AB1C69-6EDB-4FF4-983F-18BD219EF322}</a:tableStyleId>
              </a:tblPr>
              <a:tblGrid>
                <a:gridCol w="3198438">
                  <a:extLst>
                    <a:ext uri="{9D8B030D-6E8A-4147-A177-3AD203B41FA5}">
                      <a16:colId xmlns:a16="http://schemas.microsoft.com/office/drawing/2014/main" val="2512890693"/>
                    </a:ext>
                  </a:extLst>
                </a:gridCol>
                <a:gridCol w="1630456">
                  <a:extLst>
                    <a:ext uri="{9D8B030D-6E8A-4147-A177-3AD203B41FA5}">
                      <a16:colId xmlns:a16="http://schemas.microsoft.com/office/drawing/2014/main" val="3799153312"/>
                    </a:ext>
                  </a:extLst>
                </a:gridCol>
                <a:gridCol w="1630456">
                  <a:extLst>
                    <a:ext uri="{9D8B030D-6E8A-4147-A177-3AD203B41FA5}">
                      <a16:colId xmlns:a16="http://schemas.microsoft.com/office/drawing/2014/main" val="2118899583"/>
                    </a:ext>
                  </a:extLst>
                </a:gridCol>
                <a:gridCol w="1630456">
                  <a:extLst>
                    <a:ext uri="{9D8B030D-6E8A-4147-A177-3AD203B41FA5}">
                      <a16:colId xmlns:a16="http://schemas.microsoft.com/office/drawing/2014/main" val="2208854831"/>
                    </a:ext>
                  </a:extLst>
                </a:gridCol>
                <a:gridCol w="1630456">
                  <a:extLst>
                    <a:ext uri="{9D8B030D-6E8A-4147-A177-3AD203B41FA5}">
                      <a16:colId xmlns:a16="http://schemas.microsoft.com/office/drawing/2014/main" val="2651629340"/>
                    </a:ext>
                  </a:extLst>
                </a:gridCol>
              </a:tblGrid>
              <a:tr h="370840">
                <a:tc>
                  <a:txBody>
                    <a:bodyPr/>
                    <a:lstStyle/>
                    <a:p>
                      <a:endParaRPr lang="en-US" sz="1800" dirty="0"/>
                    </a:p>
                  </a:txBody>
                  <a:tcPr/>
                </a:tc>
                <a:tc>
                  <a:txBody>
                    <a:bodyPr/>
                    <a:lstStyle/>
                    <a:p>
                      <a:pPr algn="ctr"/>
                      <a:r>
                        <a:rPr lang="en-US" sz="1800" dirty="0"/>
                        <a:t>OR</a:t>
                      </a:r>
                    </a:p>
                  </a:txBody>
                  <a:tcPr/>
                </a:tc>
                <a:tc>
                  <a:txBody>
                    <a:bodyPr/>
                    <a:lstStyle/>
                    <a:p>
                      <a:pPr algn="ctr"/>
                      <a:r>
                        <a:rPr lang="en-US" sz="1800" dirty="0"/>
                        <a:t>SE</a:t>
                      </a:r>
                    </a:p>
                  </a:txBody>
                  <a:tcPr/>
                </a:tc>
                <a:tc gridSpan="2">
                  <a:txBody>
                    <a:bodyPr/>
                    <a:lstStyle/>
                    <a:p>
                      <a:pPr algn="ctr"/>
                      <a:r>
                        <a:rPr lang="en-US" sz="1800" dirty="0"/>
                        <a:t>95% CI</a:t>
                      </a:r>
                    </a:p>
                  </a:txBody>
                  <a:tcPr/>
                </a:tc>
                <a:tc hMerge="1">
                  <a:txBody>
                    <a:bodyPr/>
                    <a:lstStyle/>
                    <a:p>
                      <a:endParaRPr lang="en-US" sz="2200" dirty="0"/>
                    </a:p>
                  </a:txBody>
                  <a:tcPr/>
                </a:tc>
                <a:extLst>
                  <a:ext uri="{0D108BD9-81ED-4DB2-BD59-A6C34878D82A}">
                    <a16:rowId xmlns:a16="http://schemas.microsoft.com/office/drawing/2014/main" val="41773178"/>
                  </a:ext>
                </a:extLst>
              </a:tr>
              <a:tr h="370840">
                <a:tc>
                  <a:txBody>
                    <a:bodyPr/>
                    <a:lstStyle/>
                    <a:p>
                      <a:r>
                        <a:rPr lang="en-US" sz="1800" dirty="0"/>
                        <a:t>Father ever migrated during child’s lifetime</a:t>
                      </a:r>
                    </a:p>
                  </a:txBody>
                  <a:tcPr/>
                </a:tc>
                <a:tc>
                  <a:txBody>
                    <a:bodyPr/>
                    <a:lstStyle/>
                    <a:p>
                      <a:pPr algn="ctr"/>
                      <a:r>
                        <a:rPr lang="en-US" sz="1800" dirty="0"/>
                        <a:t>0.71</a:t>
                      </a:r>
                    </a:p>
                  </a:txBody>
                  <a:tcPr/>
                </a:tc>
                <a:tc>
                  <a:txBody>
                    <a:bodyPr/>
                    <a:lstStyle/>
                    <a:p>
                      <a:pPr algn="ctr"/>
                      <a:r>
                        <a:rPr lang="en-US" sz="1800" dirty="0"/>
                        <a:t>0.23</a:t>
                      </a:r>
                    </a:p>
                  </a:txBody>
                  <a:tcPr/>
                </a:tc>
                <a:tc>
                  <a:txBody>
                    <a:bodyPr/>
                    <a:lstStyle/>
                    <a:p>
                      <a:pPr algn="ctr"/>
                      <a:r>
                        <a:rPr lang="en-US" sz="1800" dirty="0"/>
                        <a:t>0.38</a:t>
                      </a:r>
                    </a:p>
                  </a:txBody>
                  <a:tcPr/>
                </a:tc>
                <a:tc>
                  <a:txBody>
                    <a:bodyPr/>
                    <a:lstStyle/>
                    <a:p>
                      <a:pPr algn="ctr"/>
                      <a:r>
                        <a:rPr lang="en-US" sz="1800" dirty="0"/>
                        <a:t>1.35</a:t>
                      </a:r>
                    </a:p>
                  </a:txBody>
                  <a:tcPr/>
                </a:tc>
                <a:extLst>
                  <a:ext uri="{0D108BD9-81ED-4DB2-BD59-A6C34878D82A}">
                    <a16:rowId xmlns:a16="http://schemas.microsoft.com/office/drawing/2014/main" val="407806160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Father ever migrated prior to child’s lifetime</a:t>
                      </a:r>
                    </a:p>
                  </a:txBody>
                  <a:tcPr/>
                </a:tc>
                <a:tc>
                  <a:txBody>
                    <a:bodyPr/>
                    <a:lstStyle/>
                    <a:p>
                      <a:pPr algn="ctr"/>
                      <a:r>
                        <a:rPr lang="en-US" sz="1800" dirty="0"/>
                        <a:t>0.60</a:t>
                      </a:r>
                    </a:p>
                  </a:txBody>
                  <a:tcPr/>
                </a:tc>
                <a:tc>
                  <a:txBody>
                    <a:bodyPr/>
                    <a:lstStyle/>
                    <a:p>
                      <a:pPr algn="ctr"/>
                      <a:r>
                        <a:rPr lang="en-US" sz="1800" dirty="0"/>
                        <a:t>0.26</a:t>
                      </a:r>
                    </a:p>
                  </a:txBody>
                  <a:tcPr/>
                </a:tc>
                <a:tc>
                  <a:txBody>
                    <a:bodyPr/>
                    <a:lstStyle/>
                    <a:p>
                      <a:pPr algn="ctr"/>
                      <a:r>
                        <a:rPr lang="en-US" sz="1800" dirty="0"/>
                        <a:t>0.25</a:t>
                      </a:r>
                    </a:p>
                  </a:txBody>
                  <a:tcPr/>
                </a:tc>
                <a:tc>
                  <a:txBody>
                    <a:bodyPr/>
                    <a:lstStyle/>
                    <a:p>
                      <a:pPr algn="ctr"/>
                      <a:r>
                        <a:rPr lang="en-US" sz="1800" dirty="0"/>
                        <a:t>1.41</a:t>
                      </a:r>
                    </a:p>
                  </a:txBody>
                  <a:tcPr/>
                </a:tc>
                <a:extLst>
                  <a:ext uri="{0D108BD9-81ED-4DB2-BD59-A6C34878D82A}">
                    <a16:rowId xmlns:a16="http://schemas.microsoft.com/office/drawing/2014/main" val="840107695"/>
                  </a:ext>
                </a:extLst>
              </a:tr>
            </a:tbl>
          </a:graphicData>
        </a:graphic>
      </p:graphicFrame>
      <p:sp>
        <p:nvSpPr>
          <p:cNvPr id="9" name="TextBox 8"/>
          <p:cNvSpPr txBox="1"/>
          <p:nvPr/>
        </p:nvSpPr>
        <p:spPr>
          <a:xfrm>
            <a:off x="1024128" y="4278407"/>
            <a:ext cx="6387353" cy="461665"/>
          </a:xfrm>
          <a:prstGeom prst="rect">
            <a:avLst/>
          </a:prstGeom>
          <a:noFill/>
        </p:spPr>
        <p:txBody>
          <a:bodyPr wrap="square" rtlCol="0">
            <a:spAutoFit/>
          </a:bodyPr>
          <a:lstStyle/>
          <a:p>
            <a:r>
              <a:rPr lang="en-US" sz="2400" dirty="0"/>
              <a:t>Wasting among children under 5 (N=680)</a:t>
            </a:r>
          </a:p>
        </p:txBody>
      </p:sp>
    </p:spTree>
    <p:extLst>
      <p:ext uri="{BB962C8B-B14F-4D97-AF65-F5344CB8AC3E}">
        <p14:creationId xmlns:p14="http://schemas.microsoft.com/office/powerpoint/2010/main" val="334271013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 name="Rectangle 43">
            <a:extLst>
              <a:ext uri="{FF2B5EF4-FFF2-40B4-BE49-F238E27FC236}">
                <a16:creationId xmlns:a16="http://schemas.microsoft.com/office/drawing/2014/main" id="{6F7FAA46-F63C-45FE-B4F0-A7E677E9F4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53" name="Straight Connector 45">
            <a:extLst>
              <a:ext uri="{FF2B5EF4-FFF2-40B4-BE49-F238E27FC236}">
                <a16:creationId xmlns:a16="http://schemas.microsoft.com/office/drawing/2014/main" id="{DA9B7795-7E78-4F68-B6FE-6ECC916562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54" name="Rectangle 47">
            <a:extLst>
              <a:ext uri="{FF2B5EF4-FFF2-40B4-BE49-F238E27FC236}">
                <a16:creationId xmlns:a16="http://schemas.microsoft.com/office/drawing/2014/main" id="{462F97DB-9183-4E6E-8155-7BC67242DF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726" cy="685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82C716-303B-7847-BC5C-8116E8CFA4F7}"/>
              </a:ext>
            </a:extLst>
          </p:cNvPr>
          <p:cNvSpPr>
            <a:spLocks noGrp="1"/>
          </p:cNvSpPr>
          <p:nvPr>
            <p:ph type="title"/>
          </p:nvPr>
        </p:nvSpPr>
        <p:spPr>
          <a:xfrm>
            <a:off x="613611" y="685893"/>
            <a:ext cx="3566407" cy="2989044"/>
          </a:xfrm>
        </p:spPr>
        <p:txBody>
          <a:bodyPr vert="horz" lIns="91440" tIns="45720" rIns="91440" bIns="45720" rtlCol="0" anchor="b">
            <a:normAutofit/>
          </a:bodyPr>
          <a:lstStyle/>
          <a:p>
            <a:pPr algn="r"/>
            <a:r>
              <a:rPr lang="en-US" sz="4400" dirty="0"/>
              <a:t>Q&amp;A</a:t>
            </a:r>
            <a:endParaRPr lang="en-US" sz="4400" spc="200" dirty="0"/>
          </a:p>
        </p:txBody>
      </p:sp>
      <p:cxnSp>
        <p:nvCxnSpPr>
          <p:cNvPr id="55" name="Straight Connector 49">
            <a:extLst>
              <a:ext uri="{FF2B5EF4-FFF2-40B4-BE49-F238E27FC236}">
                <a16:creationId xmlns:a16="http://schemas.microsoft.com/office/drawing/2014/main" id="{731ADB2A-A571-40A6-AC59-21025129400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3610" y="3759161"/>
            <a:ext cx="356616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6" name="Picture 5" descr="A picture containing person&#10;&#10;Description automatically generated">
            <a:extLst>
              <a:ext uri="{FF2B5EF4-FFF2-40B4-BE49-F238E27FC236}">
                <a16:creationId xmlns:a16="http://schemas.microsoft.com/office/drawing/2014/main" id="{A263C9D8-08F3-E04F-9AD4-51479159367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7610"/>
          <a:stretch/>
        </p:blipFill>
        <p:spPr>
          <a:xfrm>
            <a:off x="4654984" y="975"/>
            <a:ext cx="7533742" cy="6858000"/>
          </a:xfrm>
          <a:prstGeom prst="rect">
            <a:avLst/>
          </a:prstGeom>
        </p:spPr>
      </p:pic>
      <p:sp>
        <p:nvSpPr>
          <p:cNvPr id="4" name="Slide Number Placeholder 3">
            <a:extLst>
              <a:ext uri="{FF2B5EF4-FFF2-40B4-BE49-F238E27FC236}">
                <a16:creationId xmlns:a16="http://schemas.microsoft.com/office/drawing/2014/main" id="{9B566E63-AE80-1347-AEA3-3E0FB04FDD8D}"/>
              </a:ext>
            </a:extLst>
          </p:cNvPr>
          <p:cNvSpPr>
            <a:spLocks noGrp="1"/>
          </p:cNvSpPr>
          <p:nvPr>
            <p:ph type="sldNum" sz="quarter" idx="12"/>
          </p:nvPr>
        </p:nvSpPr>
        <p:spPr>
          <a:xfrm>
            <a:off x="10837334" y="6470704"/>
            <a:ext cx="973666" cy="274320"/>
          </a:xfrm>
          <a:effectLst>
            <a:outerShdw blurRad="50800" dist="12700" dir="2700000" algn="tl" rotWithShape="0">
              <a:prstClr val="black">
                <a:alpha val="43000"/>
              </a:prstClr>
            </a:outerShdw>
          </a:effectLst>
        </p:spPr>
        <p:txBody>
          <a:bodyPr vert="horz" lIns="91440" tIns="45720" rIns="91440" bIns="45720" rtlCol="0" anchor="ctr">
            <a:normAutofit fontScale="85000" lnSpcReduction="20000"/>
          </a:bodyPr>
          <a:lstStyle/>
          <a:p>
            <a:pPr defTabSz="914400">
              <a:spcAft>
                <a:spcPts val="600"/>
              </a:spcAft>
            </a:pPr>
            <a:fld id="{D2E934E8-1B66-4215-A6C4-BBF3F366A0EC}" type="slidenum">
              <a:rPr lang="en-US" smtClean="0">
                <a:solidFill>
                  <a:srgbClr val="FFFFFF"/>
                </a:solidFill>
              </a:rPr>
              <a:pPr defTabSz="914400">
                <a:spcAft>
                  <a:spcPts val="600"/>
                </a:spcAft>
              </a:pPr>
              <a:t>57</a:t>
            </a:fld>
            <a:endParaRPr lang="en-US">
              <a:solidFill>
                <a:srgbClr val="FFFFFF"/>
              </a:solidFill>
            </a:endParaRPr>
          </a:p>
        </p:txBody>
      </p:sp>
      <p:pic>
        <p:nvPicPr>
          <p:cNvPr id="2050" name="Picture 2" descr="Are We Keeping up With Asia&amp;#39;s Urbaniz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1710" y="-3"/>
            <a:ext cx="9766091" cy="68589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69676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71060-9180-E84E-A5F8-DA5E11E6D460}"/>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BD775206-7F94-7A47-89A9-BEB783A08649}"/>
              </a:ext>
            </a:extLst>
          </p:cNvPr>
          <p:cNvSpPr>
            <a:spLocks noGrp="1"/>
          </p:cNvSpPr>
          <p:nvPr>
            <p:ph idx="1"/>
          </p:nvPr>
        </p:nvSpPr>
        <p:spPr/>
        <p:txBody>
          <a:bodyPr>
            <a:noAutofit/>
          </a:bodyPr>
          <a:lstStyle/>
          <a:p>
            <a:pPr>
              <a:spcBef>
                <a:spcPts val="800"/>
              </a:spcBef>
            </a:pPr>
            <a:r>
              <a:rPr lang="en-US" sz="1300" dirty="0" err="1">
                <a:latin typeface="Tw Cen MT" panose="020B0602020104020603" pitchFamily="34" charset="77"/>
                <a:cs typeface="Garamond"/>
              </a:rPr>
              <a:t>Astone</a:t>
            </a:r>
            <a:r>
              <a:rPr lang="en-US" sz="1300" dirty="0">
                <a:latin typeface="Tw Cen MT" panose="020B0602020104020603" pitchFamily="34" charset="77"/>
                <a:cs typeface="Garamond"/>
              </a:rPr>
              <a:t>, Nan. 2009. “Urban Demography.” Retrieved (http://</a:t>
            </a:r>
            <a:r>
              <a:rPr lang="en-US" sz="1300" dirty="0" err="1">
                <a:latin typeface="Tw Cen MT" panose="020B0602020104020603" pitchFamily="34" charset="77"/>
                <a:cs typeface="Garamond"/>
              </a:rPr>
              <a:t>ocw.jhsph.edu</a:t>
            </a:r>
            <a:r>
              <a:rPr lang="en-US" sz="1300" dirty="0">
                <a:latin typeface="Tw Cen MT" panose="020B0602020104020603" pitchFamily="34" charset="77"/>
                <a:cs typeface="Garamond"/>
              </a:rPr>
              <a:t>/courses/</a:t>
            </a:r>
            <a:r>
              <a:rPr lang="en-US" sz="1300" dirty="0" err="1">
                <a:latin typeface="Tw Cen MT" panose="020B0602020104020603" pitchFamily="34" charset="77"/>
                <a:cs typeface="Garamond"/>
              </a:rPr>
              <a:t>PrinciplesPopulationChange</a:t>
            </a:r>
            <a:r>
              <a:rPr lang="en-US" sz="1300" dirty="0">
                <a:latin typeface="Tw Cen MT" panose="020B0602020104020603" pitchFamily="34" charset="77"/>
                <a:cs typeface="Garamond"/>
              </a:rPr>
              <a:t>/PDFs/PopChange-sec8_Astone.pdf).</a:t>
            </a:r>
          </a:p>
          <a:p>
            <a:pPr>
              <a:spcBef>
                <a:spcPts val="800"/>
              </a:spcBef>
            </a:pPr>
            <a:r>
              <a:rPr lang="en-US" sz="1300" dirty="0" err="1">
                <a:latin typeface="Tw Cen MT" panose="020B0602020104020603" pitchFamily="34" charset="77"/>
                <a:cs typeface="Garamond"/>
              </a:rPr>
              <a:t>Haub</a:t>
            </a:r>
            <a:r>
              <a:rPr lang="en-US" sz="1300" dirty="0">
                <a:latin typeface="Tw Cen MT" panose="020B0602020104020603" pitchFamily="34" charset="77"/>
                <a:cs typeface="Garamond"/>
              </a:rPr>
              <a:t>, Carl. 2009. “What Is a City? What Is Urbanization?” </a:t>
            </a:r>
            <a:r>
              <a:rPr lang="en-US" sz="1300" i="1" dirty="0">
                <a:latin typeface="Tw Cen MT" panose="020B0602020104020603" pitchFamily="34" charset="77"/>
                <a:cs typeface="Garamond"/>
              </a:rPr>
              <a:t>Population Reference Bureau</a:t>
            </a:r>
            <a:r>
              <a:rPr lang="en-US" sz="1300" dirty="0">
                <a:latin typeface="Tw Cen MT" panose="020B0602020104020603" pitchFamily="34" charset="77"/>
                <a:cs typeface="Garamond"/>
              </a:rPr>
              <a:t>. Retrieved (http://</a:t>
            </a:r>
            <a:r>
              <a:rPr lang="en-US" sz="1300" dirty="0" err="1">
                <a:latin typeface="Tw Cen MT" panose="020B0602020104020603" pitchFamily="34" charset="77"/>
                <a:cs typeface="Garamond"/>
              </a:rPr>
              <a:t>www.prb.org</a:t>
            </a:r>
            <a:r>
              <a:rPr lang="en-US" sz="1300" dirty="0">
                <a:latin typeface="Tw Cen MT" panose="020B0602020104020603" pitchFamily="34" charset="77"/>
                <a:cs typeface="Garamond"/>
              </a:rPr>
              <a:t>/Publications/Articles/2009/</a:t>
            </a:r>
            <a:r>
              <a:rPr lang="en-US" sz="1300" dirty="0" err="1">
                <a:latin typeface="Tw Cen MT" panose="020B0602020104020603" pitchFamily="34" charset="77"/>
                <a:cs typeface="Garamond"/>
              </a:rPr>
              <a:t>urbanization.aspx</a:t>
            </a:r>
            <a:r>
              <a:rPr lang="en-US" sz="1300" dirty="0">
                <a:latin typeface="Tw Cen MT" panose="020B0602020104020603" pitchFamily="34" charset="77"/>
                <a:cs typeface="Garamond"/>
              </a:rPr>
              <a:t>).</a:t>
            </a:r>
          </a:p>
          <a:p>
            <a:pPr>
              <a:spcBef>
                <a:spcPts val="800"/>
              </a:spcBef>
            </a:pPr>
            <a:r>
              <a:rPr lang="en-US" sz="1300" dirty="0">
                <a:latin typeface="Tw Cen MT" panose="020B0602020104020603" pitchFamily="34" charset="77"/>
                <a:cs typeface="Garamond"/>
              </a:rPr>
              <a:t>Fink, Günther, Isabel Günther, and Kenneth Hill. 2014. “Slum Residence and Child Health in Developing Countries.” </a:t>
            </a:r>
            <a:r>
              <a:rPr lang="en-US" sz="1300" i="1" dirty="0">
                <a:latin typeface="Tw Cen MT" panose="020B0602020104020603" pitchFamily="34" charset="77"/>
                <a:cs typeface="Garamond"/>
              </a:rPr>
              <a:t>Demography</a:t>
            </a:r>
            <a:r>
              <a:rPr lang="en-US" sz="1300" dirty="0">
                <a:latin typeface="Tw Cen MT" panose="020B0602020104020603" pitchFamily="34" charset="77"/>
                <a:cs typeface="Garamond"/>
              </a:rPr>
              <a:t> 51(4):1175–97.</a:t>
            </a:r>
          </a:p>
          <a:p>
            <a:pPr>
              <a:spcBef>
                <a:spcPts val="800"/>
              </a:spcBef>
            </a:pPr>
            <a:r>
              <a:rPr lang="en-US" sz="1300" dirty="0">
                <a:latin typeface="Tw Cen MT" panose="020B0602020104020603" pitchFamily="34" charset="77"/>
                <a:cs typeface="Garamond"/>
              </a:rPr>
              <a:t>Massey, Douglas S. and Nancy A. Denton. 1988. “The Dimensions of Residential Segregation.” </a:t>
            </a:r>
            <a:r>
              <a:rPr lang="en-US" sz="1300" i="1" dirty="0">
                <a:latin typeface="Tw Cen MT" panose="020B0602020104020603" pitchFamily="34" charset="77"/>
                <a:cs typeface="Garamond"/>
              </a:rPr>
              <a:t>Social Forces</a:t>
            </a:r>
            <a:r>
              <a:rPr lang="en-US" sz="1300" dirty="0">
                <a:latin typeface="Tw Cen MT" panose="020B0602020104020603" pitchFamily="34" charset="77"/>
                <a:cs typeface="Garamond"/>
              </a:rPr>
              <a:t> 67(2):281.</a:t>
            </a:r>
          </a:p>
          <a:p>
            <a:pPr>
              <a:spcBef>
                <a:spcPts val="800"/>
              </a:spcBef>
            </a:pPr>
            <a:r>
              <a:rPr lang="en-US" sz="1300" dirty="0">
                <a:latin typeface="Tw Cen MT" panose="020B0602020104020603" pitchFamily="34" charset="77"/>
                <a:cs typeface="Garamond"/>
              </a:rPr>
              <a:t>Matthews, Zoë et al. 2010. “Examining the ‘Urban Advantage’ in Maternal Health Care in Developing Countries.” </a:t>
            </a:r>
            <a:r>
              <a:rPr lang="en-US" sz="1300" i="1" dirty="0" err="1">
                <a:latin typeface="Tw Cen MT" panose="020B0602020104020603" pitchFamily="34" charset="77"/>
                <a:cs typeface="Garamond"/>
              </a:rPr>
              <a:t>PLoS</a:t>
            </a:r>
            <a:r>
              <a:rPr lang="en-US" sz="1300" i="1" dirty="0">
                <a:latin typeface="Tw Cen MT" panose="020B0602020104020603" pitchFamily="34" charset="77"/>
                <a:cs typeface="Garamond"/>
              </a:rPr>
              <a:t> Medicine</a:t>
            </a:r>
            <a:r>
              <a:rPr lang="en-US" sz="1300" dirty="0">
                <a:latin typeface="Tw Cen MT" panose="020B0602020104020603" pitchFamily="34" charset="77"/>
                <a:cs typeface="Garamond"/>
              </a:rPr>
              <a:t> 7(9):e1000327.</a:t>
            </a:r>
          </a:p>
          <a:p>
            <a:pPr>
              <a:spcBef>
                <a:spcPts val="800"/>
              </a:spcBef>
            </a:pPr>
            <a:r>
              <a:rPr lang="en-US" sz="1300" dirty="0">
                <a:latin typeface="Tw Cen MT" panose="020B0602020104020603" pitchFamily="34" charset="77"/>
                <a:cs typeface="Garamond"/>
              </a:rPr>
              <a:t>Montgomery, Mark R. 2009. </a:t>
            </a:r>
            <a:r>
              <a:rPr lang="en-US" sz="1300" i="1" dirty="0">
                <a:latin typeface="Tw Cen MT" panose="020B0602020104020603" pitchFamily="34" charset="77"/>
                <a:cs typeface="Garamond"/>
              </a:rPr>
              <a:t>Urban Poverty and Health in Developing Countries</a:t>
            </a:r>
            <a:r>
              <a:rPr lang="en-US" sz="1300" dirty="0">
                <a:latin typeface="Tw Cen MT" panose="020B0602020104020603" pitchFamily="34" charset="77"/>
                <a:cs typeface="Garamond"/>
              </a:rPr>
              <a:t>. Population Reference Bureau Washington, DC. Retrieved August 28, 2015 (http://</a:t>
            </a:r>
            <a:r>
              <a:rPr lang="en-US" sz="1300" dirty="0" err="1">
                <a:latin typeface="Tw Cen MT" panose="020B0602020104020603" pitchFamily="34" charset="77"/>
                <a:cs typeface="Garamond"/>
              </a:rPr>
              <a:t>www.prb.org</a:t>
            </a:r>
            <a:r>
              <a:rPr lang="en-US" sz="1300" dirty="0">
                <a:latin typeface="Tw Cen MT" panose="020B0602020104020603" pitchFamily="34" charset="77"/>
                <a:cs typeface="Garamond"/>
              </a:rPr>
              <a:t>/pdf09/64.2urbanization.pdf).</a:t>
            </a:r>
          </a:p>
          <a:p>
            <a:pPr>
              <a:spcBef>
                <a:spcPts val="800"/>
              </a:spcBef>
            </a:pPr>
            <a:r>
              <a:rPr lang="en-US" sz="1300" dirty="0">
                <a:latin typeface="Tw Cen MT" panose="020B0602020104020603" pitchFamily="34" charset="77"/>
                <a:cs typeface="Garamond"/>
              </a:rPr>
              <a:t>Montgomery, Mark R. and Alex C. </a:t>
            </a:r>
            <a:r>
              <a:rPr lang="en-US" sz="1300" dirty="0" err="1">
                <a:latin typeface="Tw Cen MT" panose="020B0602020104020603" pitchFamily="34" charset="77"/>
                <a:cs typeface="Garamond"/>
              </a:rPr>
              <a:t>Ezeh</a:t>
            </a:r>
            <a:r>
              <a:rPr lang="en-US" sz="1300" dirty="0">
                <a:latin typeface="Tw Cen MT" panose="020B0602020104020603" pitchFamily="34" charset="77"/>
                <a:cs typeface="Garamond"/>
              </a:rPr>
              <a:t>. 2005. “Urban Health in Developing Countries.” Pp. 317–60 in </a:t>
            </a:r>
            <a:r>
              <a:rPr lang="en-US" sz="1300" i="1" dirty="0">
                <a:latin typeface="Tw Cen MT" panose="020B0602020104020603" pitchFamily="34" charset="77"/>
                <a:cs typeface="Garamond"/>
              </a:rPr>
              <a:t>Handbook of Urban Health</a:t>
            </a:r>
            <a:r>
              <a:rPr lang="en-US" sz="1300" dirty="0">
                <a:latin typeface="Tw Cen MT" panose="020B0602020104020603" pitchFamily="34" charset="77"/>
                <a:cs typeface="Garamond"/>
              </a:rPr>
              <a:t>, edited by S. Galea and D. </a:t>
            </a:r>
            <a:r>
              <a:rPr lang="en-US" sz="1300" dirty="0" err="1">
                <a:latin typeface="Tw Cen MT" panose="020B0602020104020603" pitchFamily="34" charset="77"/>
                <a:cs typeface="Garamond"/>
              </a:rPr>
              <a:t>Vlahov</a:t>
            </a:r>
            <a:r>
              <a:rPr lang="en-US" sz="1300" dirty="0">
                <a:latin typeface="Tw Cen MT" panose="020B0602020104020603" pitchFamily="34" charset="77"/>
                <a:cs typeface="Garamond"/>
              </a:rPr>
              <a:t>. Springer US. Retrieved August 28, 2015 (http://</a:t>
            </a:r>
            <a:r>
              <a:rPr lang="en-US" sz="1300" dirty="0" err="1">
                <a:latin typeface="Tw Cen MT" panose="020B0602020104020603" pitchFamily="34" charset="77"/>
                <a:cs typeface="Garamond"/>
              </a:rPr>
              <a:t>link.springer.com.ucsf.idm.oclc.org</a:t>
            </a:r>
            <a:r>
              <a:rPr lang="en-US" sz="1300" dirty="0">
                <a:latin typeface="Tw Cen MT" panose="020B0602020104020603" pitchFamily="34" charset="77"/>
                <a:cs typeface="Garamond"/>
              </a:rPr>
              <a:t>/chapter/10.1007/0-387-25822-1_17).</a:t>
            </a:r>
          </a:p>
          <a:p>
            <a:pPr>
              <a:spcBef>
                <a:spcPts val="800"/>
              </a:spcBef>
            </a:pPr>
            <a:r>
              <a:rPr lang="en-US" sz="1300" dirty="0">
                <a:latin typeface="Tw Cen MT" panose="020B0602020104020603" pitchFamily="34" charset="77"/>
                <a:cs typeface="Garamond"/>
              </a:rPr>
              <a:t>Nolan, Laura B. 2015. “Slum Definitions in Urban India: Implications for the Measurement of Health Inequalities.” </a:t>
            </a:r>
            <a:r>
              <a:rPr lang="en-US" sz="1300" i="1" dirty="0">
                <a:latin typeface="Tw Cen MT" panose="020B0602020104020603" pitchFamily="34" charset="77"/>
                <a:cs typeface="Garamond"/>
              </a:rPr>
              <a:t>Population and Development Review</a:t>
            </a:r>
            <a:r>
              <a:rPr lang="en-US" sz="1300" dirty="0">
                <a:latin typeface="Tw Cen MT" panose="020B0602020104020603" pitchFamily="34" charset="77"/>
                <a:cs typeface="Garamond"/>
              </a:rPr>
              <a:t> 41(1):59–84.</a:t>
            </a:r>
          </a:p>
          <a:p>
            <a:pPr>
              <a:spcBef>
                <a:spcPts val="800"/>
              </a:spcBef>
            </a:pPr>
            <a:r>
              <a:rPr lang="en-US" sz="1300" dirty="0">
                <a:latin typeface="Tw Cen MT" panose="020B0602020104020603" pitchFamily="34" charset="77"/>
                <a:cs typeface="Garamond"/>
              </a:rPr>
              <a:t>United Nations Department of Economic and Social Affairs, Population Division. 2014. </a:t>
            </a:r>
            <a:r>
              <a:rPr lang="en-US" sz="1300" i="1" dirty="0">
                <a:latin typeface="Tw Cen MT" panose="020B0602020104020603" pitchFamily="34" charset="77"/>
                <a:cs typeface="Garamond"/>
              </a:rPr>
              <a:t>World Urbanization Prospects: The 2014 Revision : Highlights</a:t>
            </a:r>
            <a:r>
              <a:rPr lang="en-US" sz="1300" dirty="0">
                <a:latin typeface="Tw Cen MT" panose="020B0602020104020603" pitchFamily="34" charset="77"/>
                <a:cs typeface="Garamond"/>
              </a:rPr>
              <a:t>. United Nations. Retrieved (http://</a:t>
            </a:r>
            <a:r>
              <a:rPr lang="en-US" sz="1300" dirty="0" err="1">
                <a:latin typeface="Tw Cen MT" panose="020B0602020104020603" pitchFamily="34" charset="77"/>
                <a:cs typeface="Garamond"/>
              </a:rPr>
              <a:t>esa.un.org</a:t>
            </a:r>
            <a:r>
              <a:rPr lang="en-US" sz="1300" dirty="0">
                <a:latin typeface="Tw Cen MT" panose="020B0602020104020603" pitchFamily="34" charset="77"/>
                <a:cs typeface="Garamond"/>
              </a:rPr>
              <a:t>/</a:t>
            </a:r>
            <a:r>
              <a:rPr lang="en-US" sz="1300" dirty="0" err="1">
                <a:latin typeface="Tw Cen MT" panose="020B0602020104020603" pitchFamily="34" charset="77"/>
                <a:cs typeface="Garamond"/>
              </a:rPr>
              <a:t>unpd</a:t>
            </a:r>
            <a:r>
              <a:rPr lang="en-US" sz="1300" dirty="0">
                <a:latin typeface="Tw Cen MT" panose="020B0602020104020603" pitchFamily="34" charset="77"/>
                <a:cs typeface="Garamond"/>
              </a:rPr>
              <a:t>/</a:t>
            </a:r>
            <a:r>
              <a:rPr lang="en-US" sz="1300" dirty="0" err="1">
                <a:latin typeface="Tw Cen MT" panose="020B0602020104020603" pitchFamily="34" charset="77"/>
                <a:cs typeface="Garamond"/>
              </a:rPr>
              <a:t>wup</a:t>
            </a:r>
            <a:r>
              <a:rPr lang="en-US" sz="1300" dirty="0">
                <a:latin typeface="Tw Cen MT" panose="020B0602020104020603" pitchFamily="34" charset="77"/>
                <a:cs typeface="Garamond"/>
              </a:rPr>
              <a:t>/Highlights/WUP2014-Highlights.pdf).</a:t>
            </a:r>
          </a:p>
          <a:p>
            <a:pPr>
              <a:spcBef>
                <a:spcPts val="800"/>
              </a:spcBef>
            </a:pPr>
            <a:r>
              <a:rPr lang="en-US" sz="1300" dirty="0">
                <a:latin typeface="Tw Cen MT" panose="020B0602020104020603" pitchFamily="34" charset="77"/>
                <a:cs typeface="Garamond"/>
              </a:rPr>
              <a:t>Weeks, John R. 2008. </a:t>
            </a:r>
            <a:r>
              <a:rPr lang="en-US" sz="1300" i="1" dirty="0">
                <a:latin typeface="Tw Cen MT" panose="020B0602020104020603" pitchFamily="34" charset="77"/>
                <a:cs typeface="Garamond"/>
              </a:rPr>
              <a:t>Population: An Introduction to Concepts and Issues</a:t>
            </a:r>
            <a:r>
              <a:rPr lang="en-US" sz="1300" dirty="0">
                <a:latin typeface="Tw Cen MT" panose="020B0602020104020603" pitchFamily="34" charset="77"/>
                <a:cs typeface="Garamond"/>
              </a:rPr>
              <a:t>. 10th ed. Belmont, CA: Thompson-Wadsworth.</a:t>
            </a:r>
          </a:p>
        </p:txBody>
      </p:sp>
      <p:sp>
        <p:nvSpPr>
          <p:cNvPr id="4" name="Slide Number Placeholder 3">
            <a:extLst>
              <a:ext uri="{FF2B5EF4-FFF2-40B4-BE49-F238E27FC236}">
                <a16:creationId xmlns:a16="http://schemas.microsoft.com/office/drawing/2014/main" id="{C029315A-9EFC-2F4A-B160-59AB39913803}"/>
              </a:ext>
            </a:extLst>
          </p:cNvPr>
          <p:cNvSpPr>
            <a:spLocks noGrp="1"/>
          </p:cNvSpPr>
          <p:nvPr>
            <p:ph type="sldNum" sz="quarter" idx="12"/>
          </p:nvPr>
        </p:nvSpPr>
        <p:spPr/>
        <p:txBody>
          <a:bodyPr/>
          <a:lstStyle/>
          <a:p>
            <a:fld id="{D2E934E8-1B66-4215-A6C4-BBF3F366A0EC}" type="slidenum">
              <a:rPr lang="en-US" smtClean="0"/>
              <a:t>58</a:t>
            </a:fld>
            <a:endParaRPr lang="en-US"/>
          </a:p>
        </p:txBody>
      </p:sp>
    </p:spTree>
    <p:extLst>
      <p:ext uri="{BB962C8B-B14F-4D97-AF65-F5344CB8AC3E}">
        <p14:creationId xmlns:p14="http://schemas.microsoft.com/office/powerpoint/2010/main" val="28102425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Definitions: Migration patterns</a:t>
            </a:r>
          </a:p>
        </p:txBody>
      </p:sp>
      <p:sp>
        <p:nvSpPr>
          <p:cNvPr id="3" name="Content Placeholder 2"/>
          <p:cNvSpPr>
            <a:spLocks noGrp="1"/>
          </p:cNvSpPr>
          <p:nvPr>
            <p:ph idx="1"/>
          </p:nvPr>
        </p:nvSpPr>
        <p:spPr/>
        <p:txBody>
          <a:bodyPr>
            <a:normAutofit fontScale="92500" lnSpcReduction="10000"/>
          </a:bodyPr>
          <a:lstStyle/>
          <a:p>
            <a:pPr>
              <a:spcAft>
                <a:spcPts val="1200"/>
              </a:spcAft>
            </a:pPr>
            <a:r>
              <a:rPr lang="en-US" sz="2400" b="1" dirty="0">
                <a:cs typeface="Garamond"/>
              </a:rPr>
              <a:t>By origin and destination</a:t>
            </a:r>
            <a:r>
              <a:rPr lang="en-US" sz="2400" dirty="0">
                <a:cs typeface="Garamond"/>
              </a:rPr>
              <a:t>: Rural-to-urban, rural-to-rural, urban-to-urban</a:t>
            </a:r>
          </a:p>
          <a:p>
            <a:r>
              <a:rPr lang="en-US" sz="2400" b="1" dirty="0">
                <a:cs typeface="Garamond"/>
              </a:rPr>
              <a:t>Temporary</a:t>
            </a:r>
            <a:r>
              <a:rPr lang="en-US" sz="2400" dirty="0">
                <a:cs typeface="Garamond"/>
              </a:rPr>
              <a:t> vs. </a:t>
            </a:r>
            <a:r>
              <a:rPr lang="en-US" sz="2400" b="1" dirty="0">
                <a:cs typeface="Garamond"/>
              </a:rPr>
              <a:t>permanent</a:t>
            </a:r>
          </a:p>
          <a:p>
            <a:r>
              <a:rPr lang="en-US" sz="2400" b="1" dirty="0">
                <a:cs typeface="Garamond"/>
              </a:rPr>
              <a:t>Circular: </a:t>
            </a:r>
            <a:r>
              <a:rPr lang="en-US" sz="2400" dirty="0">
                <a:cs typeface="Garamond"/>
              </a:rPr>
              <a:t>Temporary and repetitive movement between origin and destination, usually for labor</a:t>
            </a:r>
          </a:p>
          <a:p>
            <a:pPr lvl="2">
              <a:spcAft>
                <a:spcPts val="1200"/>
              </a:spcAft>
            </a:pPr>
            <a:r>
              <a:rPr lang="en-US" sz="2400" dirty="0">
                <a:cs typeface="Garamond"/>
              </a:rPr>
              <a:t>Seasonal</a:t>
            </a:r>
          </a:p>
          <a:p>
            <a:r>
              <a:rPr lang="en-US" sz="2400" b="1" dirty="0">
                <a:cs typeface="Garamond"/>
              </a:rPr>
              <a:t>Chain </a:t>
            </a:r>
            <a:r>
              <a:rPr lang="en-US" sz="2400" b="1" dirty="0">
                <a:ea typeface="Garamond" charset="0"/>
                <a:cs typeface="Garamond" charset="0"/>
              </a:rPr>
              <a:t>migration</a:t>
            </a:r>
            <a:r>
              <a:rPr lang="en-US" sz="2400" dirty="0">
                <a:ea typeface="Garamond" charset="0"/>
                <a:cs typeface="Garamond" charset="0"/>
              </a:rPr>
              <a:t>: process that occurs after a small number of pioneering groups lead the way somewhere else and others from the same community follow. </a:t>
            </a:r>
          </a:p>
          <a:p>
            <a:pPr lvl="2"/>
            <a:r>
              <a:rPr lang="en-US" sz="2400" dirty="0">
                <a:ea typeface="Garamond" charset="0"/>
                <a:cs typeface="Garamond" charset="0"/>
              </a:rPr>
              <a:t>Migrant networks</a:t>
            </a:r>
          </a:p>
          <a:p>
            <a:pPr lvl="2"/>
            <a:r>
              <a:rPr lang="en-US" sz="2400" dirty="0">
                <a:ea typeface="Garamond" charset="0"/>
                <a:cs typeface="Garamond" charset="0"/>
              </a:rPr>
              <a:t>May lead to clustering of people from a specific region into certain neighborhoods or small towns at the destination</a:t>
            </a:r>
          </a:p>
          <a:p>
            <a:endParaRPr lang="en-US" dirty="0"/>
          </a:p>
        </p:txBody>
      </p:sp>
      <p:sp>
        <p:nvSpPr>
          <p:cNvPr id="4" name="Slide Number Placeholder 3"/>
          <p:cNvSpPr>
            <a:spLocks noGrp="1"/>
          </p:cNvSpPr>
          <p:nvPr>
            <p:ph type="sldNum" sz="quarter" idx="12"/>
          </p:nvPr>
        </p:nvSpPr>
        <p:spPr/>
        <p:txBody>
          <a:bodyPr/>
          <a:lstStyle/>
          <a:p>
            <a:fld id="{D2E934E8-1B66-4215-A6C4-BBF3F366A0EC}" type="slidenum">
              <a:rPr lang="en-US" smtClean="0"/>
              <a:pPr/>
              <a:t>6</a:t>
            </a:fld>
            <a:endParaRPr lang="en-US" dirty="0"/>
          </a:p>
        </p:txBody>
      </p:sp>
    </p:spTree>
    <p:extLst>
      <p:ext uri="{BB962C8B-B14F-4D97-AF65-F5344CB8AC3E}">
        <p14:creationId xmlns:p14="http://schemas.microsoft.com/office/powerpoint/2010/main" val="8557367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Motivations for migration</a:t>
            </a:r>
          </a:p>
        </p:txBody>
      </p:sp>
      <p:sp>
        <p:nvSpPr>
          <p:cNvPr id="3" name="Content Placeholder 2"/>
          <p:cNvSpPr>
            <a:spLocks noGrp="1"/>
          </p:cNvSpPr>
          <p:nvPr>
            <p:ph idx="1"/>
          </p:nvPr>
        </p:nvSpPr>
        <p:spPr/>
        <p:txBody>
          <a:bodyPr>
            <a:normAutofit fontScale="92500" lnSpcReduction="10000"/>
          </a:bodyPr>
          <a:lstStyle/>
          <a:p>
            <a:pPr marL="0" indent="0">
              <a:buNone/>
            </a:pPr>
            <a:r>
              <a:rPr lang="en-US" sz="3000" b="1" dirty="0">
                <a:ea typeface="Garamond" charset="0"/>
                <a:cs typeface="Garamond" charset="0"/>
              </a:rPr>
              <a:t>Push</a:t>
            </a:r>
            <a:r>
              <a:rPr lang="en-US" sz="3000" dirty="0">
                <a:ea typeface="Garamond" charset="0"/>
                <a:cs typeface="Garamond" charset="0"/>
              </a:rPr>
              <a:t> vs. </a:t>
            </a:r>
            <a:r>
              <a:rPr lang="en-US" sz="3000" b="1" dirty="0">
                <a:ea typeface="Garamond" charset="0"/>
                <a:cs typeface="Garamond" charset="0"/>
              </a:rPr>
              <a:t>pull</a:t>
            </a:r>
            <a:r>
              <a:rPr lang="en-US" sz="3000" dirty="0">
                <a:ea typeface="Garamond" charset="0"/>
                <a:cs typeface="Garamond" charset="0"/>
              </a:rPr>
              <a:t> factors</a:t>
            </a:r>
          </a:p>
          <a:p>
            <a:pPr marL="461963" indent="-234950">
              <a:buFont typeface="Wingdings" panose="05000000000000000000" pitchFamily="2" charset="2"/>
              <a:buChar char="§"/>
            </a:pPr>
            <a:r>
              <a:rPr lang="en-US" sz="2400" dirty="0">
                <a:ea typeface="Garamond" charset="0"/>
                <a:cs typeface="Garamond" charset="0"/>
              </a:rPr>
              <a:t>Push factors: Motivations to leave origin</a:t>
            </a:r>
          </a:p>
          <a:p>
            <a:pPr marL="461963" indent="-234950">
              <a:buFont typeface="Wingdings" panose="05000000000000000000" pitchFamily="2" charset="2"/>
              <a:buChar char="§"/>
            </a:pPr>
            <a:r>
              <a:rPr lang="en-US" sz="2400" dirty="0">
                <a:ea typeface="Garamond" charset="0"/>
                <a:cs typeface="Garamond" charset="0"/>
              </a:rPr>
              <a:t>Pull factors: Motivations to go to destination</a:t>
            </a:r>
          </a:p>
          <a:p>
            <a:endParaRPr lang="en-US" sz="1200" dirty="0">
              <a:ea typeface="Garamond" charset="0"/>
              <a:cs typeface="Garamond" charset="0"/>
            </a:endParaRPr>
          </a:p>
          <a:p>
            <a:r>
              <a:rPr lang="en-US" sz="3000" dirty="0"/>
              <a:t>Common reasons for migration</a:t>
            </a:r>
          </a:p>
          <a:p>
            <a:pPr marL="461963" lvl="2" indent="-234950">
              <a:buFont typeface="Wingdings" panose="05000000000000000000" pitchFamily="2" charset="2"/>
              <a:buChar char="§"/>
            </a:pPr>
            <a:r>
              <a:rPr lang="en-US" sz="2400" dirty="0"/>
              <a:t>Work (labor/economic)</a:t>
            </a:r>
          </a:p>
          <a:p>
            <a:pPr marL="461963" lvl="2" indent="-234950">
              <a:buFont typeface="Wingdings" panose="05000000000000000000" pitchFamily="2" charset="2"/>
              <a:buChar char="§"/>
            </a:pPr>
            <a:r>
              <a:rPr lang="en-US" sz="2400" dirty="0"/>
              <a:t>Education</a:t>
            </a:r>
          </a:p>
          <a:p>
            <a:pPr marL="461963" lvl="2" indent="-234950">
              <a:buFont typeface="Wingdings" panose="05000000000000000000" pitchFamily="2" charset="2"/>
              <a:buChar char="§"/>
            </a:pPr>
            <a:r>
              <a:rPr lang="en-US" sz="2400" dirty="0"/>
              <a:t>Family and/or marriage</a:t>
            </a:r>
          </a:p>
          <a:p>
            <a:pPr marL="461963" lvl="2" indent="-234950">
              <a:buFont typeface="Wingdings" panose="05000000000000000000" pitchFamily="2" charset="2"/>
              <a:buChar char="§"/>
            </a:pPr>
            <a:r>
              <a:rPr lang="en-US" sz="2400" dirty="0"/>
              <a:t>Political (conflict, safety)</a:t>
            </a:r>
          </a:p>
          <a:p>
            <a:pPr marL="461963" lvl="2" indent="-234950">
              <a:buFont typeface="Wingdings" panose="05000000000000000000" pitchFamily="2" charset="2"/>
              <a:buChar char="§"/>
            </a:pPr>
            <a:r>
              <a:rPr lang="en-US" sz="2400" dirty="0"/>
              <a:t>Environmental</a:t>
            </a:r>
          </a:p>
        </p:txBody>
      </p:sp>
      <p:sp>
        <p:nvSpPr>
          <p:cNvPr id="4" name="Slide Number Placeholder 3"/>
          <p:cNvSpPr>
            <a:spLocks noGrp="1"/>
          </p:cNvSpPr>
          <p:nvPr>
            <p:ph type="sldNum" sz="quarter" idx="12"/>
          </p:nvPr>
        </p:nvSpPr>
        <p:spPr/>
        <p:txBody>
          <a:bodyPr/>
          <a:lstStyle/>
          <a:p>
            <a:fld id="{D2E934E8-1B66-4215-A6C4-BBF3F366A0EC}" type="slidenum">
              <a:rPr lang="en-US" smtClean="0"/>
              <a:pPr/>
              <a:t>7</a:t>
            </a:fld>
            <a:endParaRPr lang="en-US" dirty="0"/>
          </a:p>
        </p:txBody>
      </p:sp>
    </p:spTree>
    <p:extLst>
      <p:ext uri="{BB962C8B-B14F-4D97-AF65-F5344CB8AC3E}">
        <p14:creationId xmlns:p14="http://schemas.microsoft.com/office/powerpoint/2010/main" val="26744074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Motivations for migration</a:t>
            </a:r>
          </a:p>
        </p:txBody>
      </p:sp>
      <p:sp>
        <p:nvSpPr>
          <p:cNvPr id="3" name="Content Placeholder 2"/>
          <p:cNvSpPr>
            <a:spLocks noGrp="1"/>
          </p:cNvSpPr>
          <p:nvPr>
            <p:ph idx="1"/>
          </p:nvPr>
        </p:nvSpPr>
        <p:spPr/>
        <p:txBody>
          <a:bodyPr>
            <a:normAutofit/>
          </a:bodyPr>
          <a:lstStyle/>
          <a:p>
            <a:r>
              <a:rPr lang="en-US" sz="3000" dirty="0">
                <a:ea typeface="Garamond" charset="0"/>
                <a:cs typeface="Garamond" charset="0"/>
              </a:rPr>
              <a:t>Family decision-making</a:t>
            </a:r>
          </a:p>
          <a:p>
            <a:pPr lvl="1">
              <a:spcBef>
                <a:spcPts val="800"/>
              </a:spcBef>
            </a:pPr>
            <a:r>
              <a:rPr lang="en-US" sz="2600" dirty="0">
                <a:ea typeface="Garamond" charset="0"/>
                <a:cs typeface="Garamond" charset="0"/>
              </a:rPr>
              <a:t> Altruism</a:t>
            </a:r>
          </a:p>
          <a:p>
            <a:pPr lvl="1">
              <a:spcBef>
                <a:spcPts val="800"/>
              </a:spcBef>
            </a:pPr>
            <a:r>
              <a:rPr lang="en-US" sz="2600" dirty="0">
                <a:ea typeface="Garamond" charset="0"/>
                <a:cs typeface="Garamond" charset="0"/>
              </a:rPr>
              <a:t> Exchange theory</a:t>
            </a:r>
          </a:p>
          <a:p>
            <a:pPr lvl="1">
              <a:spcBef>
                <a:spcPts val="800"/>
              </a:spcBef>
            </a:pPr>
            <a:r>
              <a:rPr lang="en-US" sz="2600" dirty="0">
                <a:ea typeface="Garamond" charset="0"/>
                <a:cs typeface="Garamond" charset="0"/>
              </a:rPr>
              <a:t> Intergenerational solidarity</a:t>
            </a:r>
          </a:p>
          <a:p>
            <a:pPr lvl="1">
              <a:spcBef>
                <a:spcPts val="800"/>
              </a:spcBef>
            </a:pPr>
            <a:r>
              <a:rPr lang="en-US" sz="2600" dirty="0">
                <a:ea typeface="Garamond" charset="0"/>
                <a:cs typeface="Garamond" charset="0"/>
              </a:rPr>
              <a:t> New economics of labor migration</a:t>
            </a:r>
          </a:p>
          <a:p>
            <a:endParaRPr lang="en-US" dirty="0"/>
          </a:p>
        </p:txBody>
      </p:sp>
      <p:sp>
        <p:nvSpPr>
          <p:cNvPr id="4" name="Slide Number Placeholder 3"/>
          <p:cNvSpPr>
            <a:spLocks noGrp="1"/>
          </p:cNvSpPr>
          <p:nvPr>
            <p:ph type="sldNum" sz="quarter" idx="12"/>
          </p:nvPr>
        </p:nvSpPr>
        <p:spPr/>
        <p:txBody>
          <a:bodyPr/>
          <a:lstStyle/>
          <a:p>
            <a:fld id="{D2E934E8-1B66-4215-A6C4-BBF3F366A0EC}" type="slidenum">
              <a:rPr lang="en-US" smtClean="0"/>
              <a:pPr/>
              <a:t>8</a:t>
            </a:fld>
            <a:endParaRPr lang="en-US" dirty="0"/>
          </a:p>
        </p:txBody>
      </p:sp>
    </p:spTree>
    <p:extLst>
      <p:ext uri="{BB962C8B-B14F-4D97-AF65-F5344CB8AC3E}">
        <p14:creationId xmlns:p14="http://schemas.microsoft.com/office/powerpoint/2010/main" val="41120791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Selection factors: Socio-demographic</a:t>
            </a:r>
          </a:p>
        </p:txBody>
      </p:sp>
      <p:sp>
        <p:nvSpPr>
          <p:cNvPr id="3" name="Content Placeholder 2"/>
          <p:cNvSpPr>
            <a:spLocks noGrp="1"/>
          </p:cNvSpPr>
          <p:nvPr>
            <p:ph idx="1"/>
          </p:nvPr>
        </p:nvSpPr>
        <p:spPr/>
        <p:txBody>
          <a:bodyPr/>
          <a:lstStyle/>
          <a:p>
            <a:pPr>
              <a:buFont typeface="Wingdings" panose="05000000000000000000" pitchFamily="2" charset="2"/>
              <a:buChar char="§"/>
            </a:pPr>
            <a:r>
              <a:rPr lang="en-US" sz="3000" dirty="0">
                <a:ea typeface="Garamond" charset="0"/>
                <a:cs typeface="Garamond" charset="0"/>
              </a:rPr>
              <a:t> Age</a:t>
            </a:r>
          </a:p>
          <a:p>
            <a:pPr>
              <a:buFont typeface="Wingdings" panose="05000000000000000000" pitchFamily="2" charset="2"/>
              <a:buChar char="§"/>
            </a:pPr>
            <a:r>
              <a:rPr lang="en-US" sz="3000" dirty="0">
                <a:ea typeface="Garamond" charset="0"/>
                <a:cs typeface="Garamond" charset="0"/>
              </a:rPr>
              <a:t> Gender</a:t>
            </a:r>
          </a:p>
          <a:p>
            <a:pPr>
              <a:buFont typeface="Wingdings" panose="05000000000000000000" pitchFamily="2" charset="2"/>
              <a:buChar char="§"/>
            </a:pPr>
            <a:r>
              <a:rPr lang="en-US" sz="3000" dirty="0">
                <a:ea typeface="Garamond" charset="0"/>
                <a:cs typeface="Garamond" charset="0"/>
              </a:rPr>
              <a:t> Education</a:t>
            </a:r>
          </a:p>
          <a:p>
            <a:pPr>
              <a:buFont typeface="Wingdings" panose="05000000000000000000" pitchFamily="2" charset="2"/>
              <a:buChar char="§"/>
            </a:pPr>
            <a:r>
              <a:rPr lang="en-US" sz="3000" dirty="0">
                <a:ea typeface="Garamond" charset="0"/>
                <a:cs typeface="Garamond" charset="0"/>
              </a:rPr>
              <a:t> Social networks</a:t>
            </a:r>
          </a:p>
          <a:p>
            <a:pPr>
              <a:buFont typeface="Wingdings" panose="05000000000000000000" pitchFamily="2" charset="2"/>
              <a:buChar char="§"/>
            </a:pPr>
            <a:r>
              <a:rPr lang="en-US" sz="3000" dirty="0">
                <a:ea typeface="Garamond" charset="0"/>
                <a:cs typeface="Garamond" charset="0"/>
              </a:rPr>
              <a:t> Socio-economic status</a:t>
            </a:r>
          </a:p>
          <a:p>
            <a:endParaRPr lang="en-US" dirty="0"/>
          </a:p>
        </p:txBody>
      </p:sp>
      <p:sp>
        <p:nvSpPr>
          <p:cNvPr id="4" name="Slide Number Placeholder 3"/>
          <p:cNvSpPr>
            <a:spLocks noGrp="1"/>
          </p:cNvSpPr>
          <p:nvPr>
            <p:ph type="sldNum" sz="quarter" idx="12"/>
          </p:nvPr>
        </p:nvSpPr>
        <p:spPr/>
        <p:txBody>
          <a:bodyPr/>
          <a:lstStyle/>
          <a:p>
            <a:fld id="{D2E934E8-1B66-4215-A6C4-BBF3F366A0EC}" type="slidenum">
              <a:rPr lang="en-US" smtClean="0"/>
              <a:pPr/>
              <a:t>9</a:t>
            </a:fld>
            <a:endParaRPr lang="en-US" dirty="0"/>
          </a:p>
        </p:txBody>
      </p:sp>
    </p:spTree>
    <p:extLst>
      <p:ext uri="{BB962C8B-B14F-4D97-AF65-F5344CB8AC3E}">
        <p14:creationId xmlns:p14="http://schemas.microsoft.com/office/powerpoint/2010/main" val="1484208231"/>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Job talk 3">
      <a:dk1>
        <a:srgbClr val="424242"/>
      </a:dk1>
      <a:lt1>
        <a:srgbClr val="FFFFFF"/>
      </a:lt1>
      <a:dk2>
        <a:srgbClr val="424242"/>
      </a:dk2>
      <a:lt2>
        <a:srgbClr val="FEFFFF"/>
      </a:lt2>
      <a:accent1>
        <a:srgbClr val="D95C28"/>
      </a:accent1>
      <a:accent2>
        <a:srgbClr val="799FAD"/>
      </a:accent2>
      <a:accent3>
        <a:srgbClr val="CCD25C"/>
      </a:accent3>
      <a:accent4>
        <a:srgbClr val="95A39D"/>
      </a:accent4>
      <a:accent5>
        <a:srgbClr val="C89F5D"/>
      </a:accent5>
      <a:accent6>
        <a:srgbClr val="EAB988"/>
      </a:accent6>
      <a:hlink>
        <a:srgbClr val="EDEEF1"/>
      </a:hlink>
      <a:folHlink>
        <a:srgbClr val="849A0A"/>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blipFill rotWithShape="1">
          <a:blip xmlns:r="http://schemas.openxmlformats.org/officeDocument/2006/relationships" r:embed="rId1">
            <a:duotone>
              <a:schemeClr val="phClr">
                <a:tint val="98000"/>
              </a:schemeClr>
              <a:schemeClr val="phClr">
                <a:shade val="89000"/>
                <a:satMod val="145000"/>
              </a:schemeClr>
            </a:duotone>
          </a:blip>
          <a:tile tx="0" ty="0" sx="32000" sy="32000" flip="none" algn="tl"/>
        </a:blipFill>
        <a:blipFill rotWithShape="1">
          <a:blip xmlns:r="http://schemas.openxmlformats.org/officeDocument/2006/relationships" r:embed="rId2">
            <a:duotone>
              <a:schemeClr val="phClr">
                <a:tint val="98000"/>
              </a:schemeClr>
              <a:schemeClr val="phClr">
                <a:shade val="95000"/>
              </a:schemeClr>
            </a:duotone>
          </a:blip>
          <a:tile tx="0" ty="0" sx="32000" sy="32000" flip="none" algn="tl"/>
        </a:blipFill>
      </a:bgFillStyleLst>
    </a:fmtScheme>
  </a:themeElements>
  <a:objectDefaults/>
  <a:extraClrSchemeLst/>
  <a:extLst>
    <a:ext uri="{05A4C25C-085E-4340-85A3-A5531E510DB2}">
      <thm15:themeFamily xmlns:thm15="http://schemas.microsoft.com/office/thememl/2012/main" name="Integral" id="{3577F8C9-A904-41D8-97D2-FD898F53F20E}" vid="{090DCB5F-146D-478A-852A-34B16FE9F3A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17090</TotalTime>
  <Words>5036</Words>
  <Application>Microsoft Macintosh PowerPoint</Application>
  <PresentationFormat>Widescreen</PresentationFormat>
  <Paragraphs>560</Paragraphs>
  <Slides>58</Slides>
  <Notes>33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58</vt:i4>
      </vt:variant>
    </vt:vector>
  </HeadingPairs>
  <TitlesOfParts>
    <vt:vector size="66" baseType="lpstr">
      <vt:lpstr>Arial</vt:lpstr>
      <vt:lpstr>Calibri</vt:lpstr>
      <vt:lpstr>Garamond</vt:lpstr>
      <vt:lpstr>Tw Cen MT</vt:lpstr>
      <vt:lpstr>Tw Cen MT Condensed</vt:lpstr>
      <vt:lpstr>Wingdings</vt:lpstr>
      <vt:lpstr>Wingdings 3</vt:lpstr>
      <vt:lpstr>Integral</vt:lpstr>
      <vt:lpstr>Migration &amp; urbanization</vt:lpstr>
      <vt:lpstr>Outline</vt:lpstr>
      <vt:lpstr>Why should health researchers and providers care about migration and urbanization?</vt:lpstr>
      <vt:lpstr>Migration</vt:lpstr>
      <vt:lpstr>Definitions: Types of migration</vt:lpstr>
      <vt:lpstr>Definitions: Migration patterns</vt:lpstr>
      <vt:lpstr>Motivations for migration</vt:lpstr>
      <vt:lpstr>Motivations for migration</vt:lpstr>
      <vt:lpstr>Selection factors: Socio-demographic</vt:lpstr>
      <vt:lpstr>Consequences for family members left behind</vt:lpstr>
      <vt:lpstr>Global trends in migration</vt:lpstr>
      <vt:lpstr>PowerPoint Presentation</vt:lpstr>
      <vt:lpstr>PowerPoint Presentation</vt:lpstr>
      <vt:lpstr>PowerPoint Presentation</vt:lpstr>
      <vt:lpstr>PowerPoint Presentation</vt:lpstr>
      <vt:lpstr>Studying relationships between migration &amp; health</vt:lpstr>
      <vt:lpstr>PowerPoint Presentation</vt:lpstr>
      <vt:lpstr>Healthy migrant effect</vt:lpstr>
      <vt:lpstr>Salmon bias</vt:lpstr>
      <vt:lpstr>Epidemiologic paradox</vt:lpstr>
      <vt:lpstr>Disruption &amp; adaptation; acculturation</vt:lpstr>
      <vt:lpstr>Considerations in health research: theory</vt:lpstr>
      <vt:lpstr>Considerations in health research: study design</vt:lpstr>
      <vt:lpstr>Considerations in health research: study design &amp; modeling</vt:lpstr>
      <vt:lpstr>urbanization</vt:lpstr>
      <vt:lpstr>Definitions: Urbanization</vt:lpstr>
      <vt:lpstr>Definitions: Urbanization</vt:lpstr>
      <vt:lpstr>PowerPoint Presentation</vt:lpstr>
      <vt:lpstr>1970: % urban, urban agglomeration by size</vt:lpstr>
      <vt:lpstr>1990</vt:lpstr>
      <vt:lpstr>2014</vt:lpstr>
      <vt:lpstr>2030 (projected)</vt:lpstr>
      <vt:lpstr>Global trends in urbanization</vt:lpstr>
      <vt:lpstr>What contributes to urbanization?</vt:lpstr>
      <vt:lpstr>Natural population growth: Urban areas</vt:lpstr>
      <vt:lpstr>Rural to urban migration</vt:lpstr>
      <vt:lpstr>PowerPoint Presentation</vt:lpstr>
      <vt:lpstr>How do cities shape health?</vt:lpstr>
      <vt:lpstr>PowerPoint Presentation</vt:lpstr>
      <vt:lpstr>Urban advantage vs. penalty</vt:lpstr>
      <vt:lpstr>Intra-urban inequality</vt:lpstr>
      <vt:lpstr>Intra-urban health inequalities</vt:lpstr>
      <vt:lpstr>PowerPoint Presentation</vt:lpstr>
      <vt:lpstr>Case studies: parental migration &amp; child health </vt:lpstr>
      <vt:lpstr>Case study 1: cambodia</vt:lpstr>
      <vt:lpstr>Family structure &amp; child outcomes: Cambodia DHS</vt:lpstr>
      <vt:lpstr>Family structure &amp; child outcomes: Cambodia DHS</vt:lpstr>
      <vt:lpstr>Family structure &amp; child outcomes: Cambodia DHS</vt:lpstr>
      <vt:lpstr>Healthcare decision-making in skipped-generation families</vt:lpstr>
      <vt:lpstr>Healthcare decision-making in skipped-generation families</vt:lpstr>
      <vt:lpstr>PowerPoint Presentation</vt:lpstr>
      <vt:lpstr>PowerPoint Presentation</vt:lpstr>
      <vt:lpstr>PowerPoint Presentation</vt:lpstr>
      <vt:lpstr>Case study 2: nepal</vt:lpstr>
      <vt:lpstr>Community context as an effect modifier?</vt:lpstr>
      <vt:lpstr>What is the role of selection into migration?</vt:lpstr>
      <vt:lpstr>Q&amp;A</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Family concession networks in rural mali</dc:title>
  <dc:creator>Treleaven, Emily</dc:creator>
  <cp:lastModifiedBy>Diamond-Smith, Nadia</cp:lastModifiedBy>
  <cp:revision>339</cp:revision>
  <dcterms:created xsi:type="dcterms:W3CDTF">2020-12-14T03:00:26Z</dcterms:created>
  <dcterms:modified xsi:type="dcterms:W3CDTF">2021-11-17T21:44:46Z</dcterms:modified>
</cp:coreProperties>
</file>