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0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5810FD5-5238-B24E-8F2E-42158FA008BE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1151DDB-AA44-0644-8E60-174B634C7F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35053"/>
            <a:ext cx="7848600" cy="1927225"/>
          </a:xfrm>
        </p:spPr>
        <p:txBody>
          <a:bodyPr/>
          <a:lstStyle/>
          <a:p>
            <a:r>
              <a:rPr lang="en-US" dirty="0" smtClean="0"/>
              <a:t>Points of dispensing in rural Washoe County Elementary schools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446315"/>
            <a:ext cx="6400800" cy="17526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Epidemiology 245 Final Project</a:t>
            </a:r>
          </a:p>
          <a:p>
            <a:r>
              <a:rPr lang="en-US" dirty="0" smtClean="0"/>
              <a:t>Gap Analysis</a:t>
            </a:r>
          </a:p>
          <a:p>
            <a:r>
              <a:rPr lang="en-US" dirty="0" smtClean="0"/>
              <a:t>Adrienne Lebsack, MPH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32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access to flu vaccinations in rural communities/zip codes in Washoe County Nevada. </a:t>
            </a:r>
          </a:p>
          <a:p>
            <a:endParaRPr lang="en-US" dirty="0" smtClean="0"/>
          </a:p>
          <a:p>
            <a:r>
              <a:rPr lang="en-US" dirty="0" smtClean="0"/>
              <a:t>Incidence of flu infection is much higher in these rural communities than in other communities in Washoe County.</a:t>
            </a:r>
          </a:p>
          <a:p>
            <a:endParaRPr lang="en-US" dirty="0" smtClean="0"/>
          </a:p>
          <a:p>
            <a:r>
              <a:rPr lang="en-US" dirty="0" smtClean="0"/>
              <a:t>Lack of medical access is present in these areas.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50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99381" y="5039069"/>
            <a:ext cx="4008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Seven Zip Codes for PODs:</a:t>
            </a:r>
          </a:p>
          <a:p>
            <a:pPr algn="ctr"/>
            <a:r>
              <a:rPr lang="en-US" sz="2400" dirty="0"/>
              <a:t>89405, 89424, 89431, 89436, 89442, 89510, and </a:t>
            </a:r>
            <a:r>
              <a:rPr lang="en-US" sz="2400" dirty="0" smtClean="0"/>
              <a:t>89521.</a:t>
            </a:r>
          </a:p>
        </p:txBody>
      </p:sp>
    </p:spTree>
    <p:extLst>
      <p:ext uri="{BB962C8B-B14F-4D97-AF65-F5344CB8AC3E}">
        <p14:creationId xmlns:p14="http://schemas.microsoft.com/office/powerpoint/2010/main" val="97331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366"/>
            <a:ext cx="8229600" cy="990600"/>
          </a:xfrm>
        </p:spPr>
        <p:txBody>
          <a:bodyPr/>
          <a:lstStyle/>
          <a:p>
            <a:r>
              <a:rPr lang="en-US" dirty="0"/>
              <a:t>Seven Zip Codes in Washoe County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650" y="1042683"/>
            <a:ext cx="8852548" cy="60048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- 89521: level four income area, 84% White, 10% Hispanic, 6% Asian, </a:t>
            </a:r>
            <a:r>
              <a:rPr lang="en-US" b="1" dirty="0"/>
              <a:t>semi-rural </a:t>
            </a:r>
            <a:r>
              <a:rPr lang="en-US" dirty="0"/>
              <a:t>(Southeast Reno)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89436: level four income area, 82% White, 14% Hispanic, 4% Asian, </a:t>
            </a:r>
            <a:r>
              <a:rPr lang="en-US" b="1" dirty="0"/>
              <a:t>semi-rural </a:t>
            </a:r>
            <a:r>
              <a:rPr lang="en-US" dirty="0"/>
              <a:t>(Northern Sparks).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- 89510</a:t>
            </a:r>
            <a:r>
              <a:rPr lang="en-US" dirty="0"/>
              <a:t>: level three income area, 78% White, 16% Native American, 6% Hispanic, </a:t>
            </a:r>
            <a:r>
              <a:rPr lang="en-US" b="1" dirty="0"/>
              <a:t>rural</a:t>
            </a:r>
            <a:r>
              <a:rPr lang="en-US" dirty="0"/>
              <a:t> location (Pyramid Lake area).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89405: level two income area, 80% White, 19% Hispanic, 1% Native American, </a:t>
            </a:r>
            <a:r>
              <a:rPr lang="en-US" b="1" dirty="0"/>
              <a:t>rural </a:t>
            </a:r>
            <a:r>
              <a:rPr lang="en-US" dirty="0"/>
              <a:t>location (Empire).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89431: level two income area, 60% White, 40% Hispanic, not rural (Sparks).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- 89442</a:t>
            </a:r>
            <a:r>
              <a:rPr lang="en-US" dirty="0"/>
              <a:t>: level one income area, 64% Native American, 32% White, 4% Hispanic, </a:t>
            </a:r>
            <a:r>
              <a:rPr lang="en-US" b="1" dirty="0"/>
              <a:t>rural </a:t>
            </a:r>
            <a:r>
              <a:rPr lang="en-US" dirty="0"/>
              <a:t>location (Wadsworth).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89424: level one income area, 94% Native American, 3% Hispanic, 3% White,</a:t>
            </a:r>
            <a:r>
              <a:rPr lang="en-US" b="1" dirty="0"/>
              <a:t> rural </a:t>
            </a:r>
            <a:r>
              <a:rPr lang="en-US" dirty="0"/>
              <a:t>location (Nixon).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71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Vaccination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October 2009, the United States employed a national influenza H1N1 vaccination campaign and it is estimated that roughly 41.2% and 43% of the U.S. population received the 2009–2010 and 2010–2011 influenza vaccines (CDC </a:t>
            </a:r>
            <a:r>
              <a:rPr lang="en-US" dirty="0" err="1"/>
              <a:t>FluVaxView</a:t>
            </a:r>
            <a:r>
              <a:rPr lang="en-US" dirty="0"/>
              <a:t>, 2011)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Following this campaign, the frequency of positive influenza cultures reported to the CDC quickly declined (</a:t>
            </a:r>
            <a:r>
              <a:rPr lang="en-US" dirty="0" err="1"/>
              <a:t>Oshansky</a:t>
            </a:r>
            <a:r>
              <a:rPr lang="en-US" dirty="0"/>
              <a:t> &amp; Thomas, 2012).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572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Community level problem</a:t>
            </a:r>
          </a:p>
          <a:p>
            <a:endParaRPr lang="en-US" dirty="0"/>
          </a:p>
          <a:p>
            <a:r>
              <a:rPr lang="en-US" dirty="0" smtClean="0"/>
              <a:t>Lack of knowledge and medical access</a:t>
            </a:r>
          </a:p>
          <a:p>
            <a:endParaRPr lang="en-US" dirty="0"/>
          </a:p>
          <a:p>
            <a:r>
              <a:rPr lang="en-US" dirty="0" smtClean="0"/>
              <a:t>Immunize Nevada Program partnership</a:t>
            </a:r>
          </a:p>
          <a:p>
            <a:endParaRPr lang="en-US" dirty="0"/>
          </a:p>
          <a:p>
            <a:r>
              <a:rPr lang="en-US" dirty="0" smtClean="0"/>
              <a:t>Washoe County Health District</a:t>
            </a:r>
          </a:p>
          <a:p>
            <a:endParaRPr lang="en-US" dirty="0"/>
          </a:p>
          <a:p>
            <a:r>
              <a:rPr lang="en-US" dirty="0" smtClean="0"/>
              <a:t>Many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817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Actor: Elementary school personnel and nurses providing the vaccines</a:t>
            </a:r>
          </a:p>
          <a:p>
            <a:r>
              <a:rPr lang="en-US" dirty="0" smtClean="0"/>
              <a:t>Action: </a:t>
            </a:r>
            <a:r>
              <a:rPr lang="en-US" dirty="0"/>
              <a:t>provide influenza vaccinations and educate about the importance of vaccinations</a:t>
            </a:r>
            <a:r>
              <a:rPr lang="en-US" dirty="0"/>
              <a:t> </a:t>
            </a:r>
            <a:r>
              <a:rPr lang="en-US" dirty="0" smtClean="0"/>
              <a:t>in a rural elementary school</a:t>
            </a:r>
          </a:p>
          <a:p>
            <a:r>
              <a:rPr lang="en-US" dirty="0" smtClean="0"/>
              <a:t>Dose: flu vaccine with a nasal spray option</a:t>
            </a:r>
          </a:p>
          <a:p>
            <a:r>
              <a:rPr lang="en-US" dirty="0" smtClean="0"/>
              <a:t>Temporality: prior to the beginning of flu season (September/October)</a:t>
            </a:r>
          </a:p>
          <a:p>
            <a:r>
              <a:rPr lang="en-US" dirty="0" smtClean="0"/>
              <a:t>Targets: Parents of children in the elementary school to consent to at-school flu vaccination</a:t>
            </a:r>
          </a:p>
          <a:p>
            <a:r>
              <a:rPr lang="en-US" dirty="0" smtClean="0"/>
              <a:t>Behavioral Targets: all eligible children in the rural elementary school vaccinated and family is educated to obtain vaccinations as well</a:t>
            </a:r>
          </a:p>
          <a:p>
            <a:r>
              <a:rPr lang="en-US" dirty="0" smtClean="0"/>
              <a:t>Single component intervention.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291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Research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Pilot study: before and after: measure flu rates before intervention and after intervention in children in school and associated family members</a:t>
            </a:r>
          </a:p>
          <a:p>
            <a:r>
              <a:rPr lang="en-US" dirty="0" smtClean="0"/>
              <a:t>Patient population: rural elementary school children in selected school</a:t>
            </a:r>
          </a:p>
          <a:p>
            <a:r>
              <a:rPr lang="en-US" dirty="0" smtClean="0"/>
              <a:t>Measurements: Flu vaccine uptake, flu infection, family flu vaccination obtained, family flu infection</a:t>
            </a:r>
          </a:p>
          <a:p>
            <a:r>
              <a:rPr lang="en-US" dirty="0" smtClean="0"/>
              <a:t>Confounders/Mediators: parents deny vaccination, parents forget to submit permission form, children absent from school on vaccination day, children already received flu vaccine.</a:t>
            </a:r>
          </a:p>
          <a:p>
            <a:r>
              <a:rPr lang="en-US" dirty="0" smtClean="0"/>
              <a:t>Analytic Approach: send surveys and compare to school records to all children in the elementary school at the end of flu season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97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Broadbent, A. J. and K. </a:t>
            </a:r>
            <a:r>
              <a:rPr lang="en-US" dirty="0" err="1"/>
              <a:t>Subbarao</a:t>
            </a:r>
            <a:r>
              <a:rPr lang="en-US" dirty="0"/>
              <a:t> (2011). Influenza virus vaccines: lessons from the </a:t>
            </a:r>
            <a:r>
              <a:rPr lang="en-US" dirty="0" smtClean="0"/>
              <a:t>2009 H1N1 </a:t>
            </a:r>
            <a:r>
              <a:rPr lang="en-US" dirty="0"/>
              <a:t>pandemic. Current Opinion in Virology. 1(4): 254-262.</a:t>
            </a:r>
          </a:p>
          <a:p>
            <a:r>
              <a:rPr lang="en-US" dirty="0"/>
              <a:t>Centers for Disease Control and Prevention. (2014). Seasonal Influenza Vaccine Supply for the U.S. 2014-2015 Influenza Season. Retrieved from: http://</a:t>
            </a:r>
            <a:r>
              <a:rPr lang="en-US" dirty="0" err="1"/>
              <a:t>www.cdc.gov</a:t>
            </a:r>
            <a:r>
              <a:rPr lang="en-US" dirty="0"/>
              <a:t>/flu/about/</a:t>
            </a:r>
            <a:r>
              <a:rPr lang="en-US" dirty="0" err="1"/>
              <a:t>qa</a:t>
            </a:r>
            <a:r>
              <a:rPr lang="en-US" dirty="0"/>
              <a:t>/</a:t>
            </a:r>
            <a:r>
              <a:rPr lang="en-US" dirty="0" err="1"/>
              <a:t>vaxsupply.htm</a:t>
            </a:r>
            <a:endParaRPr lang="en-US" dirty="0"/>
          </a:p>
          <a:p>
            <a:r>
              <a:rPr lang="en-US" dirty="0" err="1"/>
              <a:t>Heymann</a:t>
            </a:r>
            <a:r>
              <a:rPr lang="en-US" dirty="0"/>
              <a:t> DL. (2015). Control of Communicable Diseases Manual. 20th Edition. </a:t>
            </a:r>
          </a:p>
          <a:p>
            <a:r>
              <a:rPr lang="en-US" dirty="0"/>
              <a:t>American Public Health Association. Influenza (Flu) Centers for Disease Control and </a:t>
            </a:r>
            <a:r>
              <a:rPr lang="en-US" dirty="0" smtClean="0"/>
              <a:t>Prevention</a:t>
            </a:r>
            <a:r>
              <a:rPr lang="en-US" dirty="0"/>
              <a:t>. (2015, January 9). Retrieved from: http://</a:t>
            </a:r>
            <a:r>
              <a:rPr lang="en-US" dirty="0" err="1"/>
              <a:t>www.cdc.gov</a:t>
            </a:r>
            <a:r>
              <a:rPr lang="en-US" dirty="0"/>
              <a:t>/flu/</a:t>
            </a:r>
          </a:p>
          <a:p>
            <a:r>
              <a:rPr lang="en-US" dirty="0" err="1"/>
              <a:t>Oshansky</a:t>
            </a:r>
            <a:r>
              <a:rPr lang="en-US" dirty="0"/>
              <a:t> CM, and Thomas PG. (2012). The human side of influenza. J </a:t>
            </a:r>
            <a:r>
              <a:rPr lang="en-US" dirty="0" err="1"/>
              <a:t>Leukoc</a:t>
            </a:r>
            <a:r>
              <a:rPr lang="en-US" dirty="0"/>
              <a:t> Biol. </a:t>
            </a:r>
            <a:r>
              <a:rPr lang="en-US" dirty="0" smtClean="0"/>
              <a:t>2012 </a:t>
            </a:r>
            <a:r>
              <a:rPr lang="en-US" dirty="0"/>
              <a:t>Jul; 92(1): 83–96. </a:t>
            </a:r>
            <a:r>
              <a:rPr lang="en-US" dirty="0" err="1"/>
              <a:t>doi</a:t>
            </a:r>
            <a:r>
              <a:rPr lang="en-US" dirty="0"/>
              <a:t>: 10.1189/jlb.1011506</a:t>
            </a:r>
          </a:p>
          <a:p>
            <a:r>
              <a:rPr lang="en-US" dirty="0"/>
              <a:t>The 2009 H1N1 Pandemic: Summary Highlights, April 2009-April 2010. Centers for </a:t>
            </a:r>
            <a:r>
              <a:rPr lang="en-US" dirty="0" smtClean="0"/>
              <a:t>Disease </a:t>
            </a:r>
            <a:r>
              <a:rPr lang="en-US" dirty="0"/>
              <a:t>Control and Prevention. (2010). Retrieved from: http://</a:t>
            </a:r>
            <a:r>
              <a:rPr lang="en-US" dirty="0" err="1"/>
              <a:t>www.cdc.gov</a:t>
            </a:r>
            <a:r>
              <a:rPr lang="en-US" dirty="0"/>
              <a:t>/h1n1flu/</a:t>
            </a:r>
            <a:r>
              <a:rPr lang="en-US" dirty="0" err="1"/>
              <a:t>cdcresponse.htm</a:t>
            </a:r>
            <a:endParaRPr lang="en-US" dirty="0"/>
          </a:p>
          <a:p>
            <a:r>
              <a:rPr lang="en-US" dirty="0"/>
              <a:t>U.S. Centers for Disease Control and Prevention (2011). </a:t>
            </a:r>
            <a:r>
              <a:rPr lang="en-US" dirty="0" err="1"/>
              <a:t>FluVaxView</a:t>
            </a:r>
            <a:r>
              <a:rPr lang="en-US" dirty="0"/>
              <a:t>: Influenza </a:t>
            </a:r>
            <a:r>
              <a:rPr lang="en-US" dirty="0" smtClean="0"/>
              <a:t>Vaccination </a:t>
            </a:r>
            <a:r>
              <a:rPr lang="en-US" dirty="0"/>
              <a:t>Coverage. CDC, Atlanta, GA, USA</a:t>
            </a:r>
          </a:p>
          <a:p>
            <a:r>
              <a:rPr lang="en-US" dirty="0"/>
              <a:t>Washoe County 2009-10 Influenza Surveillance Summary. (2010). (1-13). Retrieved </a:t>
            </a:r>
            <a:r>
              <a:rPr lang="en-US" dirty="0" smtClean="0"/>
              <a:t>from</a:t>
            </a:r>
            <a:r>
              <a:rPr lang="en-US" dirty="0"/>
              <a:t>: http://</a:t>
            </a:r>
            <a:r>
              <a:rPr lang="en-US" dirty="0" err="1"/>
              <a:t>www.washoecounty.us</a:t>
            </a:r>
            <a:r>
              <a:rPr lang="en-US" dirty="0"/>
              <a:t>/repository/files/4/Influenza-Summary-2009</a:t>
            </a:r>
            <a:r>
              <a:rPr lang="en-US" dirty="0" smtClean="0"/>
              <a:t>-2010</a:t>
            </a:r>
            <a:r>
              <a:rPr lang="en-US" dirty="0"/>
              <a:t>.pdf</a:t>
            </a:r>
          </a:p>
          <a:p>
            <a:r>
              <a:rPr lang="en-US" dirty="0"/>
              <a:t>Washoe County 2012-13 Influenza Surveillance Summary. (2013). (1-13). Retrieved </a:t>
            </a:r>
            <a:r>
              <a:rPr lang="en-US" dirty="0" smtClean="0"/>
              <a:t>from</a:t>
            </a:r>
            <a:r>
              <a:rPr lang="en-US" dirty="0"/>
              <a:t>: http://</a:t>
            </a:r>
            <a:r>
              <a:rPr lang="en-US" dirty="0" err="1"/>
              <a:t>www.washoecounty.us</a:t>
            </a:r>
            <a:r>
              <a:rPr lang="en-US" dirty="0"/>
              <a:t>/repository/files/4/Influenza-Summary-2012</a:t>
            </a:r>
            <a:r>
              <a:rPr lang="en-US" dirty="0" smtClean="0"/>
              <a:t>-2013</a:t>
            </a:r>
            <a:r>
              <a:rPr lang="en-US" dirty="0"/>
              <a:t>.pdf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587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797</TotalTime>
  <Words>895</Words>
  <Application>Microsoft Macintosh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Points of dispensing in rural Washoe County Elementary schools</vt:lpstr>
      <vt:lpstr>Gap</vt:lpstr>
      <vt:lpstr>PowerPoint Presentation</vt:lpstr>
      <vt:lpstr>Seven Zip Codes in Washoe County</vt:lpstr>
      <vt:lpstr>Impact of Vaccination </vt:lpstr>
      <vt:lpstr>Gap Analysis</vt:lpstr>
      <vt:lpstr>Intervention</vt:lpstr>
      <vt:lpstr>Clinical Research Design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Points of dispensing in rural Washoe County Elementary schools</dc:title>
  <dc:creator>Adrienne Lebsack</dc:creator>
  <cp:lastModifiedBy>Adrienne Lebsack</cp:lastModifiedBy>
  <cp:revision>8</cp:revision>
  <dcterms:created xsi:type="dcterms:W3CDTF">2016-06-02T00:58:05Z</dcterms:created>
  <dcterms:modified xsi:type="dcterms:W3CDTF">2016-06-02T14:15:48Z</dcterms:modified>
</cp:coreProperties>
</file>