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6" r:id="rId2"/>
    <p:sldId id="372" r:id="rId3"/>
    <p:sldId id="298" r:id="rId4"/>
    <p:sldId id="299" r:id="rId5"/>
    <p:sldId id="376" r:id="rId6"/>
    <p:sldId id="373" r:id="rId7"/>
    <p:sldId id="374" r:id="rId8"/>
    <p:sldId id="375" r:id="rId9"/>
    <p:sldId id="257" r:id="rId10"/>
    <p:sldId id="261" r:id="rId11"/>
    <p:sldId id="262" r:id="rId12"/>
    <p:sldId id="371" r:id="rId13"/>
    <p:sldId id="263" r:id="rId14"/>
    <p:sldId id="268" r:id="rId15"/>
    <p:sldId id="278" r:id="rId16"/>
    <p:sldId id="279" r:id="rId17"/>
    <p:sldId id="280" r:id="rId18"/>
    <p:sldId id="370" r:id="rId19"/>
    <p:sldId id="281" r:id="rId20"/>
    <p:sldId id="377" r:id="rId21"/>
    <p:sldId id="282" r:id="rId22"/>
    <p:sldId id="283" r:id="rId23"/>
    <p:sldId id="369" r:id="rId24"/>
    <p:sldId id="379" r:id="rId25"/>
    <p:sldId id="378"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173"/>
    <p:restoredTop sz="83246"/>
  </p:normalViewPr>
  <p:slideViewPr>
    <p:cSldViewPr>
      <p:cViewPr varScale="1">
        <p:scale>
          <a:sx n="91" d="100"/>
          <a:sy n="91" d="100"/>
        </p:scale>
        <p:origin x="200" y="4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5466001-13BC-4AFA-9D37-8E1D373FE322}" type="datetimeFigureOut">
              <a:rPr lang="en-US" smtClean="0"/>
              <a:t>1/4/21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31FC2D0-3E07-4F5B-955E-607666259C7E}" type="slidenum">
              <a:rPr lang="en-US" smtClean="0"/>
              <a:t>‹#›</a:t>
            </a:fld>
            <a:endParaRPr lang="en-US"/>
          </a:p>
        </p:txBody>
      </p:sp>
    </p:spTree>
    <p:extLst>
      <p:ext uri="{BB962C8B-B14F-4D97-AF65-F5344CB8AC3E}">
        <p14:creationId xmlns:p14="http://schemas.microsoft.com/office/powerpoint/2010/main" val="9198735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a writing workshop, so emphasis will be on peer/facilitator review of writing more so than didactics</a:t>
            </a:r>
          </a:p>
          <a:p>
            <a:endParaRPr lang="en-US" dirty="0"/>
          </a:p>
        </p:txBody>
      </p:sp>
      <p:sp>
        <p:nvSpPr>
          <p:cNvPr id="4" name="Slide Number Placeholder 3"/>
          <p:cNvSpPr>
            <a:spLocks noGrp="1"/>
          </p:cNvSpPr>
          <p:nvPr>
            <p:ph type="sldNum" sz="quarter" idx="5"/>
          </p:nvPr>
        </p:nvSpPr>
        <p:spPr/>
        <p:txBody>
          <a:bodyPr/>
          <a:lstStyle/>
          <a:p>
            <a:fld id="{A31FC2D0-3E07-4F5B-955E-607666259C7E}" type="slidenum">
              <a:rPr lang="en-US" smtClean="0"/>
              <a:t>6</a:t>
            </a:fld>
            <a:endParaRPr lang="en-US"/>
          </a:p>
        </p:txBody>
      </p:sp>
    </p:spTree>
    <p:extLst>
      <p:ext uri="{BB962C8B-B14F-4D97-AF65-F5344CB8AC3E}">
        <p14:creationId xmlns:p14="http://schemas.microsoft.com/office/powerpoint/2010/main" val="14664701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discuss our outlines next week.</a:t>
            </a:r>
          </a:p>
        </p:txBody>
      </p:sp>
      <p:sp>
        <p:nvSpPr>
          <p:cNvPr id="4" name="Slide Number Placeholder 3"/>
          <p:cNvSpPr>
            <a:spLocks noGrp="1"/>
          </p:cNvSpPr>
          <p:nvPr>
            <p:ph type="sldNum" sz="quarter" idx="5"/>
          </p:nvPr>
        </p:nvSpPr>
        <p:spPr/>
        <p:txBody>
          <a:bodyPr/>
          <a:lstStyle/>
          <a:p>
            <a:fld id="{A31FC2D0-3E07-4F5B-955E-607666259C7E}" type="slidenum">
              <a:rPr lang="en-US" smtClean="0"/>
              <a:t>24</a:t>
            </a:fld>
            <a:endParaRPr lang="en-US"/>
          </a:p>
        </p:txBody>
      </p:sp>
    </p:spTree>
    <p:extLst>
      <p:ext uri="{BB962C8B-B14F-4D97-AF65-F5344CB8AC3E}">
        <p14:creationId xmlns:p14="http://schemas.microsoft.com/office/powerpoint/2010/main" val="37211940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Questions received before 3p may not be answered prior to homework due date of 8a Monday morning</a:t>
            </a:r>
          </a:p>
          <a:p>
            <a:endParaRPr lang="en-US" dirty="0"/>
          </a:p>
        </p:txBody>
      </p:sp>
      <p:sp>
        <p:nvSpPr>
          <p:cNvPr id="4" name="Slide Number Placeholder 3"/>
          <p:cNvSpPr>
            <a:spLocks noGrp="1"/>
          </p:cNvSpPr>
          <p:nvPr>
            <p:ph type="sldNum" sz="quarter" idx="5"/>
          </p:nvPr>
        </p:nvSpPr>
        <p:spPr/>
        <p:txBody>
          <a:bodyPr/>
          <a:lstStyle/>
          <a:p>
            <a:fld id="{A31FC2D0-3E07-4F5B-955E-607666259C7E}" type="slidenum">
              <a:rPr lang="en-US" smtClean="0"/>
              <a:t>7</a:t>
            </a:fld>
            <a:endParaRPr lang="en-US"/>
          </a:p>
        </p:txBody>
      </p:sp>
    </p:spTree>
    <p:extLst>
      <p:ext uri="{BB962C8B-B14F-4D97-AF65-F5344CB8AC3E}">
        <p14:creationId xmlns:p14="http://schemas.microsoft.com/office/powerpoint/2010/main" val="29205201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Post doc</a:t>
            </a:r>
          </a:p>
        </p:txBody>
      </p:sp>
      <p:sp>
        <p:nvSpPr>
          <p:cNvPr id="4" name="Slide Number Placeholder 3"/>
          <p:cNvSpPr>
            <a:spLocks noGrp="1"/>
          </p:cNvSpPr>
          <p:nvPr>
            <p:ph type="sldNum" sz="quarter" idx="10"/>
          </p:nvPr>
        </p:nvSpPr>
        <p:spPr/>
        <p:txBody>
          <a:bodyPr/>
          <a:lstStyle/>
          <a:p>
            <a:fld id="{A31FC2D0-3E07-4F5B-955E-607666259C7E}" type="slidenum">
              <a:rPr lang="en-US" smtClean="0"/>
              <a:t>9</a:t>
            </a:fld>
            <a:endParaRPr lang="en-US"/>
          </a:p>
        </p:txBody>
      </p:sp>
    </p:spTree>
    <p:extLst>
      <p:ext uri="{BB962C8B-B14F-4D97-AF65-F5344CB8AC3E}">
        <p14:creationId xmlns:p14="http://schemas.microsoft.com/office/powerpoint/2010/main" val="10731121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 to diversity related funding opportunity announcements on the CLE</a:t>
            </a:r>
          </a:p>
        </p:txBody>
      </p:sp>
      <p:sp>
        <p:nvSpPr>
          <p:cNvPr id="4" name="Slide Number Placeholder 3"/>
          <p:cNvSpPr>
            <a:spLocks noGrp="1"/>
          </p:cNvSpPr>
          <p:nvPr>
            <p:ph type="sldNum" sz="quarter" idx="5"/>
          </p:nvPr>
        </p:nvSpPr>
        <p:spPr/>
        <p:txBody>
          <a:bodyPr/>
          <a:lstStyle/>
          <a:p>
            <a:fld id="{A31FC2D0-3E07-4F5B-955E-607666259C7E}" type="slidenum">
              <a:rPr lang="en-US" smtClean="0"/>
              <a:t>12</a:t>
            </a:fld>
            <a:endParaRPr lang="en-US"/>
          </a:p>
        </p:txBody>
      </p:sp>
    </p:spTree>
    <p:extLst>
      <p:ext uri="{BB962C8B-B14F-4D97-AF65-F5344CB8AC3E}">
        <p14:creationId xmlns:p14="http://schemas.microsoft.com/office/powerpoint/2010/main" val="19560472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19219F-7521-B549-89AB-14E6255DD994}" type="slidenum">
              <a:rPr lang="en-US" smtClean="0"/>
              <a:t>15</a:t>
            </a:fld>
            <a:endParaRPr lang="en-US"/>
          </a:p>
        </p:txBody>
      </p:sp>
    </p:spTree>
    <p:extLst>
      <p:ext uri="{BB962C8B-B14F-4D97-AF65-F5344CB8AC3E}">
        <p14:creationId xmlns:p14="http://schemas.microsoft.com/office/powerpoint/2010/main" val="31702660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*may not be an exhaustive list</a:t>
            </a:r>
          </a:p>
        </p:txBody>
      </p:sp>
      <p:sp>
        <p:nvSpPr>
          <p:cNvPr id="4" name="Slide Number Placeholder 3"/>
          <p:cNvSpPr>
            <a:spLocks noGrp="1"/>
          </p:cNvSpPr>
          <p:nvPr>
            <p:ph type="sldNum" sz="quarter" idx="10"/>
          </p:nvPr>
        </p:nvSpPr>
        <p:spPr/>
        <p:txBody>
          <a:bodyPr/>
          <a:lstStyle/>
          <a:p>
            <a:fld id="{1B19219F-7521-B549-89AB-14E6255DD994}" type="slidenum">
              <a:rPr lang="en-US" smtClean="0"/>
              <a:t>16</a:t>
            </a:fld>
            <a:endParaRPr lang="en-US"/>
          </a:p>
        </p:txBody>
      </p:sp>
    </p:spTree>
    <p:extLst>
      <p:ext uri="{BB962C8B-B14F-4D97-AF65-F5344CB8AC3E}">
        <p14:creationId xmlns:p14="http://schemas.microsoft.com/office/powerpoint/2010/main" val="9746261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19219F-7521-B549-89AB-14E6255DD994}" type="slidenum">
              <a:rPr lang="en-US" smtClean="0"/>
              <a:t>17</a:t>
            </a:fld>
            <a:endParaRPr lang="en-US"/>
          </a:p>
        </p:txBody>
      </p:sp>
    </p:spTree>
    <p:extLst>
      <p:ext uri="{BB962C8B-B14F-4D97-AF65-F5344CB8AC3E}">
        <p14:creationId xmlns:p14="http://schemas.microsoft.com/office/powerpoint/2010/main" val="21955778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Who/what/why may not be in that particular order</a:t>
            </a:r>
          </a:p>
        </p:txBody>
      </p:sp>
      <p:sp>
        <p:nvSpPr>
          <p:cNvPr id="4" name="Slide Number Placeholder 3"/>
          <p:cNvSpPr>
            <a:spLocks noGrp="1"/>
          </p:cNvSpPr>
          <p:nvPr>
            <p:ph type="sldNum" sz="quarter" idx="5"/>
          </p:nvPr>
        </p:nvSpPr>
        <p:spPr/>
        <p:txBody>
          <a:bodyPr/>
          <a:lstStyle/>
          <a:p>
            <a:fld id="{A31FC2D0-3E07-4F5B-955E-607666259C7E}" type="slidenum">
              <a:rPr lang="en-US" smtClean="0"/>
              <a:t>20</a:t>
            </a:fld>
            <a:endParaRPr lang="en-US"/>
          </a:p>
        </p:txBody>
      </p:sp>
    </p:spTree>
    <p:extLst>
      <p:ext uri="{BB962C8B-B14F-4D97-AF65-F5344CB8AC3E}">
        <p14:creationId xmlns:p14="http://schemas.microsoft.com/office/powerpoint/2010/main" val="26361813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Exceptions to every rule</a:t>
            </a:r>
          </a:p>
        </p:txBody>
      </p:sp>
      <p:sp>
        <p:nvSpPr>
          <p:cNvPr id="4" name="Slide Number Placeholder 3"/>
          <p:cNvSpPr>
            <a:spLocks noGrp="1"/>
          </p:cNvSpPr>
          <p:nvPr>
            <p:ph type="sldNum" sz="quarter" idx="5"/>
          </p:nvPr>
        </p:nvSpPr>
        <p:spPr/>
        <p:txBody>
          <a:bodyPr/>
          <a:lstStyle/>
          <a:p>
            <a:fld id="{A31FC2D0-3E07-4F5B-955E-607666259C7E}" type="slidenum">
              <a:rPr lang="en-US" smtClean="0"/>
              <a:t>21</a:t>
            </a:fld>
            <a:endParaRPr lang="en-US"/>
          </a:p>
        </p:txBody>
      </p:sp>
    </p:spTree>
    <p:extLst>
      <p:ext uri="{BB962C8B-B14F-4D97-AF65-F5344CB8AC3E}">
        <p14:creationId xmlns:p14="http://schemas.microsoft.com/office/powerpoint/2010/main" val="20291536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3F40FFB-3ED0-4331-928E-228DBCA5E18D}" type="datetimeFigureOut">
              <a:rPr lang="en-US" smtClean="0"/>
              <a:t>1/4/21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383DF8-991E-45B3-B6F0-C4C2024EDF46}" type="slidenum">
              <a:rPr lang="en-US" smtClean="0"/>
              <a:t>‹#›</a:t>
            </a:fld>
            <a:endParaRPr lang="en-US"/>
          </a:p>
        </p:txBody>
      </p:sp>
    </p:spTree>
    <p:extLst>
      <p:ext uri="{BB962C8B-B14F-4D97-AF65-F5344CB8AC3E}">
        <p14:creationId xmlns:p14="http://schemas.microsoft.com/office/powerpoint/2010/main" val="22829296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F40FFB-3ED0-4331-928E-228DBCA5E18D}" type="datetimeFigureOut">
              <a:rPr lang="en-US" smtClean="0"/>
              <a:t>1/4/21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383DF8-991E-45B3-B6F0-C4C2024EDF46}" type="slidenum">
              <a:rPr lang="en-US" smtClean="0"/>
              <a:t>‹#›</a:t>
            </a:fld>
            <a:endParaRPr lang="en-US"/>
          </a:p>
        </p:txBody>
      </p:sp>
    </p:spTree>
    <p:extLst>
      <p:ext uri="{BB962C8B-B14F-4D97-AF65-F5344CB8AC3E}">
        <p14:creationId xmlns:p14="http://schemas.microsoft.com/office/powerpoint/2010/main" val="38819241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F40FFB-3ED0-4331-928E-228DBCA5E18D}" type="datetimeFigureOut">
              <a:rPr lang="en-US" smtClean="0"/>
              <a:t>1/4/21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383DF8-991E-45B3-B6F0-C4C2024EDF46}" type="slidenum">
              <a:rPr lang="en-US" smtClean="0"/>
              <a:t>‹#›</a:t>
            </a:fld>
            <a:endParaRPr lang="en-US"/>
          </a:p>
        </p:txBody>
      </p:sp>
    </p:spTree>
    <p:extLst>
      <p:ext uri="{BB962C8B-B14F-4D97-AF65-F5344CB8AC3E}">
        <p14:creationId xmlns:p14="http://schemas.microsoft.com/office/powerpoint/2010/main" val="15467286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ulle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0" y="6470129"/>
            <a:ext cx="5330136" cy="155233"/>
          </a:xfrm>
        </p:spPr>
        <p:txBody>
          <a:bodyPr/>
          <a:lstStyle>
            <a:lvl1pPr>
              <a:defRPr sz="1400"/>
            </a:lvl1pPr>
          </a:lstStyle>
          <a:p>
            <a:r>
              <a:rPr lang="en-US" sz="1400"/>
              <a:t>EBPS Small Group Facilitator Orientation Introductory Slides</a:t>
            </a:r>
            <a:endParaRPr lang="en-US" sz="1400" dirty="0"/>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
        <p:nvSpPr>
          <p:cNvPr id="7" name="Title 15"/>
          <p:cNvSpPr>
            <a:spLocks noGrp="1"/>
          </p:cNvSpPr>
          <p:nvPr>
            <p:ph type="title" hasCustomPrompt="1"/>
          </p:nvPr>
        </p:nvSpPr>
        <p:spPr>
          <a:xfrm>
            <a:off x="453585" y="425001"/>
            <a:ext cx="8173580" cy="611449"/>
          </a:xfrm>
        </p:spPr>
        <p:txBody>
          <a:bodyPr anchor="b">
            <a:noAutofit/>
          </a:bodyPr>
          <a:lstStyle>
            <a:lvl1pPr>
              <a:defRPr sz="3600">
                <a:latin typeface="+mj-lt"/>
              </a:defRPr>
            </a:lvl1pPr>
          </a:lstStyle>
          <a:p>
            <a:r>
              <a:rPr lang="en-US" dirty="0"/>
              <a:t>Slide Title Here</a:t>
            </a:r>
          </a:p>
        </p:txBody>
      </p:sp>
      <p:sp>
        <p:nvSpPr>
          <p:cNvPr id="9" name="Text Placeholder 3"/>
          <p:cNvSpPr>
            <a:spLocks noGrp="1"/>
          </p:cNvSpPr>
          <p:nvPr>
            <p:ph type="body" sz="quarter" idx="15" hasCustomPrompt="1"/>
          </p:nvPr>
        </p:nvSpPr>
        <p:spPr>
          <a:xfrm>
            <a:off x="457202" y="927654"/>
            <a:ext cx="8169964" cy="446529"/>
          </a:xfrm>
          <a:prstGeom prst="rect">
            <a:avLst/>
          </a:prstGeom>
        </p:spPr>
        <p:txBody>
          <a:bodyPr>
            <a:noAutofit/>
          </a:bodyPr>
          <a:lstStyle>
            <a:lvl1pPr marL="0" indent="0">
              <a:lnSpc>
                <a:spcPct val="100000"/>
              </a:lnSpc>
              <a:buNone/>
              <a:defRPr sz="1800" i="0">
                <a:latin typeface="+mn-lt"/>
              </a:defRPr>
            </a:lvl1pPr>
            <a:lvl2pPr marL="230187" indent="0">
              <a:lnSpc>
                <a:spcPct val="100000"/>
              </a:lnSpc>
              <a:buNone/>
              <a:defRPr i="1">
                <a:latin typeface="+mn-lt"/>
              </a:defRPr>
            </a:lvl2pPr>
            <a:lvl3pPr marL="515937" indent="0">
              <a:lnSpc>
                <a:spcPct val="100000"/>
              </a:lnSpc>
              <a:buNone/>
              <a:defRPr i="1">
                <a:latin typeface="+mn-lt"/>
              </a:defRPr>
            </a:lvl3pPr>
            <a:lvl4pPr marL="800100" indent="0">
              <a:lnSpc>
                <a:spcPct val="100000"/>
              </a:lnSpc>
              <a:buNone/>
              <a:defRPr i="1">
                <a:latin typeface="+mn-lt"/>
              </a:defRPr>
            </a:lvl4pPr>
            <a:lvl5pPr marL="1085850" indent="0">
              <a:lnSpc>
                <a:spcPct val="100000"/>
              </a:lnSpc>
              <a:buNone/>
              <a:defRPr i="1">
                <a:latin typeface="+mn-lt"/>
              </a:defRPr>
            </a:lvl5pPr>
          </a:lstStyle>
          <a:p>
            <a:pPr lvl="0"/>
            <a:r>
              <a:rPr lang="en-US" dirty="0"/>
              <a:t>Optional Subhead here</a:t>
            </a:r>
          </a:p>
        </p:txBody>
      </p:sp>
      <p:sp>
        <p:nvSpPr>
          <p:cNvPr id="11" name="Text Placeholder 3"/>
          <p:cNvSpPr>
            <a:spLocks noGrp="1"/>
          </p:cNvSpPr>
          <p:nvPr>
            <p:ph idx="1"/>
          </p:nvPr>
        </p:nvSpPr>
        <p:spPr>
          <a:xfrm>
            <a:off x="459684" y="1868556"/>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15057943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F40FFB-3ED0-4331-928E-228DBCA5E18D}" type="datetimeFigureOut">
              <a:rPr lang="en-US" smtClean="0"/>
              <a:t>1/4/21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383DF8-991E-45B3-B6F0-C4C2024EDF46}" type="slidenum">
              <a:rPr lang="en-US" smtClean="0"/>
              <a:t>‹#›</a:t>
            </a:fld>
            <a:endParaRPr lang="en-US"/>
          </a:p>
        </p:txBody>
      </p:sp>
    </p:spTree>
    <p:extLst>
      <p:ext uri="{BB962C8B-B14F-4D97-AF65-F5344CB8AC3E}">
        <p14:creationId xmlns:p14="http://schemas.microsoft.com/office/powerpoint/2010/main" val="16343820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3F40FFB-3ED0-4331-928E-228DBCA5E18D}" type="datetimeFigureOut">
              <a:rPr lang="en-US" smtClean="0"/>
              <a:t>1/4/21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383DF8-991E-45B3-B6F0-C4C2024EDF46}" type="slidenum">
              <a:rPr lang="en-US" smtClean="0"/>
              <a:t>‹#›</a:t>
            </a:fld>
            <a:endParaRPr lang="en-US"/>
          </a:p>
        </p:txBody>
      </p:sp>
    </p:spTree>
    <p:extLst>
      <p:ext uri="{BB962C8B-B14F-4D97-AF65-F5344CB8AC3E}">
        <p14:creationId xmlns:p14="http://schemas.microsoft.com/office/powerpoint/2010/main" val="15978537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3F40FFB-3ED0-4331-928E-228DBCA5E18D}" type="datetimeFigureOut">
              <a:rPr lang="en-US" smtClean="0"/>
              <a:t>1/4/21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383DF8-991E-45B3-B6F0-C4C2024EDF46}" type="slidenum">
              <a:rPr lang="en-US" smtClean="0"/>
              <a:t>‹#›</a:t>
            </a:fld>
            <a:endParaRPr lang="en-US"/>
          </a:p>
        </p:txBody>
      </p:sp>
    </p:spTree>
    <p:extLst>
      <p:ext uri="{BB962C8B-B14F-4D97-AF65-F5344CB8AC3E}">
        <p14:creationId xmlns:p14="http://schemas.microsoft.com/office/powerpoint/2010/main" val="41842632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3F40FFB-3ED0-4331-928E-228DBCA5E18D}" type="datetimeFigureOut">
              <a:rPr lang="en-US" smtClean="0"/>
              <a:t>1/4/21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3383DF8-991E-45B3-B6F0-C4C2024EDF46}" type="slidenum">
              <a:rPr lang="en-US" smtClean="0"/>
              <a:t>‹#›</a:t>
            </a:fld>
            <a:endParaRPr lang="en-US"/>
          </a:p>
        </p:txBody>
      </p:sp>
    </p:spTree>
    <p:extLst>
      <p:ext uri="{BB962C8B-B14F-4D97-AF65-F5344CB8AC3E}">
        <p14:creationId xmlns:p14="http://schemas.microsoft.com/office/powerpoint/2010/main" val="1723848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3F40FFB-3ED0-4331-928E-228DBCA5E18D}" type="datetimeFigureOut">
              <a:rPr lang="en-US" smtClean="0"/>
              <a:t>1/4/21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383DF8-991E-45B3-B6F0-C4C2024EDF46}" type="slidenum">
              <a:rPr lang="en-US" smtClean="0"/>
              <a:t>‹#›</a:t>
            </a:fld>
            <a:endParaRPr lang="en-US"/>
          </a:p>
        </p:txBody>
      </p:sp>
    </p:spTree>
    <p:extLst>
      <p:ext uri="{BB962C8B-B14F-4D97-AF65-F5344CB8AC3E}">
        <p14:creationId xmlns:p14="http://schemas.microsoft.com/office/powerpoint/2010/main" val="39312874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F40FFB-3ED0-4331-928E-228DBCA5E18D}" type="datetimeFigureOut">
              <a:rPr lang="en-US" smtClean="0"/>
              <a:t>1/4/21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3383DF8-991E-45B3-B6F0-C4C2024EDF46}" type="slidenum">
              <a:rPr lang="en-US" smtClean="0"/>
              <a:t>‹#›</a:t>
            </a:fld>
            <a:endParaRPr lang="en-US"/>
          </a:p>
        </p:txBody>
      </p:sp>
    </p:spTree>
    <p:extLst>
      <p:ext uri="{BB962C8B-B14F-4D97-AF65-F5344CB8AC3E}">
        <p14:creationId xmlns:p14="http://schemas.microsoft.com/office/powerpoint/2010/main" val="36711112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3F40FFB-3ED0-4331-928E-228DBCA5E18D}" type="datetimeFigureOut">
              <a:rPr lang="en-US" smtClean="0"/>
              <a:t>1/4/21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383DF8-991E-45B3-B6F0-C4C2024EDF46}" type="slidenum">
              <a:rPr lang="en-US" smtClean="0"/>
              <a:t>‹#›</a:t>
            </a:fld>
            <a:endParaRPr lang="en-US"/>
          </a:p>
        </p:txBody>
      </p:sp>
    </p:spTree>
    <p:extLst>
      <p:ext uri="{BB962C8B-B14F-4D97-AF65-F5344CB8AC3E}">
        <p14:creationId xmlns:p14="http://schemas.microsoft.com/office/powerpoint/2010/main" val="12589902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3F40FFB-3ED0-4331-928E-228DBCA5E18D}" type="datetimeFigureOut">
              <a:rPr lang="en-US" smtClean="0"/>
              <a:t>1/4/21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383DF8-991E-45B3-B6F0-C4C2024EDF46}" type="slidenum">
              <a:rPr lang="en-US" smtClean="0"/>
              <a:t>‹#›</a:t>
            </a:fld>
            <a:endParaRPr lang="en-US"/>
          </a:p>
        </p:txBody>
      </p:sp>
    </p:spTree>
    <p:extLst>
      <p:ext uri="{BB962C8B-B14F-4D97-AF65-F5344CB8AC3E}">
        <p14:creationId xmlns:p14="http://schemas.microsoft.com/office/powerpoint/2010/main" val="41972215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F40FFB-3ED0-4331-928E-228DBCA5E18D}" type="datetimeFigureOut">
              <a:rPr lang="en-US" smtClean="0"/>
              <a:t>1/4/21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383DF8-991E-45B3-B6F0-C4C2024EDF46}" type="slidenum">
              <a:rPr lang="en-US" smtClean="0"/>
              <a:t>‹#›</a:t>
            </a:fld>
            <a:endParaRPr lang="en-US"/>
          </a:p>
        </p:txBody>
      </p:sp>
    </p:spTree>
    <p:extLst>
      <p:ext uri="{BB962C8B-B14F-4D97-AF65-F5344CB8AC3E}">
        <p14:creationId xmlns:p14="http://schemas.microsoft.com/office/powerpoint/2010/main" val="14474588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grants.nih.gov/podcasts/All_About_Grants/index.htm"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grants.nih.gov/training/careerdevelopmentawards.htm" TargetMode="External"/><Relationship Id="rId4" Type="http://schemas.openxmlformats.org/officeDocument/2006/relationships/hyperlink" Target="http://grants.nih.gov/training/F_files_nrsa.htm"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www.fic.nih.gov/Funding/NonNIH/"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www.grantcentral.com/downloads/"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mailto:erin.vanblarigan@ucsf.edu"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01775"/>
            <a:ext cx="7772400" cy="1470025"/>
          </a:xfrm>
        </p:spPr>
        <p:txBody>
          <a:bodyPr>
            <a:normAutofit/>
          </a:bodyPr>
          <a:lstStyle/>
          <a:p>
            <a:r>
              <a:rPr lang="en-US" sz="4000" dirty="0"/>
              <a:t>EPI258: Grant Writing Workshop</a:t>
            </a:r>
            <a:br>
              <a:rPr lang="en-US" sz="4000" dirty="0"/>
            </a:br>
            <a:r>
              <a:rPr lang="en-US" sz="4000" dirty="0"/>
              <a:t>Lecture 1</a:t>
            </a:r>
          </a:p>
        </p:txBody>
      </p:sp>
      <p:sp>
        <p:nvSpPr>
          <p:cNvPr id="3" name="Subtitle 2"/>
          <p:cNvSpPr>
            <a:spLocks noGrp="1"/>
          </p:cNvSpPr>
          <p:nvPr>
            <p:ph type="subTitle" idx="1"/>
          </p:nvPr>
        </p:nvSpPr>
        <p:spPr>
          <a:xfrm>
            <a:off x="1371600" y="3429000"/>
            <a:ext cx="6400800" cy="2438400"/>
          </a:xfrm>
        </p:spPr>
        <p:txBody>
          <a:bodyPr>
            <a:noAutofit/>
          </a:bodyPr>
          <a:lstStyle/>
          <a:p>
            <a:r>
              <a:rPr lang="en-US" sz="2000" dirty="0">
                <a:solidFill>
                  <a:schemeClr val="tx1"/>
                </a:solidFill>
              </a:rPr>
              <a:t>January 6, 2021</a:t>
            </a:r>
          </a:p>
          <a:p>
            <a:endParaRPr lang="en-US" sz="2000" dirty="0">
              <a:solidFill>
                <a:schemeClr val="tx1"/>
              </a:solidFill>
            </a:endParaRPr>
          </a:p>
          <a:p>
            <a:r>
              <a:rPr lang="en-US" sz="2000" dirty="0">
                <a:solidFill>
                  <a:schemeClr val="tx1"/>
                </a:solidFill>
              </a:rPr>
              <a:t>Erin Van </a:t>
            </a:r>
            <a:r>
              <a:rPr lang="en-US" sz="2000" dirty="0" err="1">
                <a:solidFill>
                  <a:schemeClr val="tx1"/>
                </a:solidFill>
              </a:rPr>
              <a:t>Blarigan</a:t>
            </a:r>
            <a:r>
              <a:rPr lang="en-US" sz="2000" dirty="0">
                <a:solidFill>
                  <a:schemeClr val="tx1"/>
                </a:solidFill>
              </a:rPr>
              <a:t>, ScD</a:t>
            </a:r>
          </a:p>
          <a:p>
            <a:r>
              <a:rPr lang="en-US" sz="2000" dirty="0">
                <a:solidFill>
                  <a:schemeClr val="tx1"/>
                </a:solidFill>
              </a:rPr>
              <a:t>Associate Professor</a:t>
            </a:r>
          </a:p>
          <a:p>
            <a:r>
              <a:rPr lang="en-US" sz="2000" dirty="0">
                <a:solidFill>
                  <a:schemeClr val="tx1"/>
                </a:solidFill>
              </a:rPr>
              <a:t>Dept. of Epidemiology and Biostatistics</a:t>
            </a:r>
          </a:p>
          <a:p>
            <a:r>
              <a:rPr lang="en-US" sz="2000" dirty="0">
                <a:solidFill>
                  <a:schemeClr val="tx1"/>
                </a:solidFill>
              </a:rPr>
              <a:t>UCSF</a:t>
            </a:r>
          </a:p>
          <a:p>
            <a:endParaRPr lang="en-US" sz="2000" dirty="0">
              <a:solidFill>
                <a:schemeClr val="tx1"/>
              </a:solidFill>
            </a:endParaRPr>
          </a:p>
          <a:p>
            <a:r>
              <a:rPr lang="en-US" sz="2000" dirty="0">
                <a:solidFill>
                  <a:schemeClr val="tx1"/>
                </a:solidFill>
              </a:rPr>
              <a:t>Slides updated from: Judy Hahn, PhD</a:t>
            </a:r>
          </a:p>
        </p:txBody>
      </p:sp>
    </p:spTree>
    <p:extLst>
      <p:ext uri="{BB962C8B-B14F-4D97-AF65-F5344CB8AC3E}">
        <p14:creationId xmlns:p14="http://schemas.microsoft.com/office/powerpoint/2010/main" val="5249031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Faculty Research Responsibilities</a:t>
            </a:r>
          </a:p>
        </p:txBody>
      </p:sp>
      <p:sp>
        <p:nvSpPr>
          <p:cNvPr id="3" name="Content Placeholder 2"/>
          <p:cNvSpPr>
            <a:spLocks noGrp="1"/>
          </p:cNvSpPr>
          <p:nvPr>
            <p:ph idx="1"/>
          </p:nvPr>
        </p:nvSpPr>
        <p:spPr/>
        <p:txBody>
          <a:bodyPr>
            <a:normAutofit/>
          </a:bodyPr>
          <a:lstStyle/>
          <a:p>
            <a:r>
              <a:rPr lang="en-US" sz="2400" dirty="0"/>
              <a:t>Obtain funding and lead research</a:t>
            </a:r>
          </a:p>
          <a:p>
            <a:pPr lvl="1"/>
            <a:r>
              <a:rPr lang="en-US" sz="2400" dirty="0"/>
              <a:t>Extent varies depending on faculty track (adjunct, clinical, in-residence, etc.) and personal goals </a:t>
            </a:r>
          </a:p>
          <a:p>
            <a:r>
              <a:rPr lang="en-US" sz="2400" dirty="0"/>
              <a:t>Co-investigator on others’ research</a:t>
            </a:r>
          </a:p>
          <a:p>
            <a:r>
              <a:rPr lang="en-US" sz="2400" dirty="0"/>
              <a:t>Report research results (peer-reviewed publications, conferences)</a:t>
            </a:r>
          </a:p>
          <a:p>
            <a:r>
              <a:rPr lang="en-US" sz="2400" dirty="0"/>
              <a:t>Mentoring trainees and more junior faculty</a:t>
            </a:r>
          </a:p>
          <a:p>
            <a:r>
              <a:rPr lang="en-US" sz="2400" dirty="0"/>
              <a:t>Reviewing grants (internal/external) and manuscripts</a:t>
            </a:r>
          </a:p>
          <a:p>
            <a:endParaRPr lang="en-US" sz="2400" dirty="0"/>
          </a:p>
          <a:p>
            <a:endParaRPr lang="en-US" sz="2400" dirty="0"/>
          </a:p>
        </p:txBody>
      </p:sp>
    </p:spTree>
    <p:extLst>
      <p:ext uri="{BB962C8B-B14F-4D97-AF65-F5344CB8AC3E}">
        <p14:creationId xmlns:p14="http://schemas.microsoft.com/office/powerpoint/2010/main" val="16200749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Writing Grants</a:t>
            </a:r>
          </a:p>
        </p:txBody>
      </p:sp>
      <p:sp>
        <p:nvSpPr>
          <p:cNvPr id="3" name="Content Placeholder 2"/>
          <p:cNvSpPr>
            <a:spLocks noGrp="1"/>
          </p:cNvSpPr>
          <p:nvPr>
            <p:ph idx="1"/>
          </p:nvPr>
        </p:nvSpPr>
        <p:spPr>
          <a:xfrm>
            <a:off x="457200" y="1600200"/>
            <a:ext cx="8229600" cy="5105400"/>
          </a:xfrm>
        </p:spPr>
        <p:txBody>
          <a:bodyPr>
            <a:normAutofit/>
          </a:bodyPr>
          <a:lstStyle/>
          <a:p>
            <a:r>
              <a:rPr lang="en-US" sz="2800" dirty="0"/>
              <a:t>Critical to an academic career</a:t>
            </a:r>
          </a:p>
          <a:p>
            <a:pPr marL="0" indent="0">
              <a:buNone/>
            </a:pPr>
            <a:endParaRPr lang="en-US" sz="2800" dirty="0"/>
          </a:p>
          <a:p>
            <a:pPr marL="0" indent="0">
              <a:buNone/>
            </a:pPr>
            <a:r>
              <a:rPr lang="en-US" sz="2800" dirty="0"/>
              <a:t>Benefits, in addition to funds:</a:t>
            </a:r>
          </a:p>
          <a:p>
            <a:r>
              <a:rPr lang="en-US" sz="2800" dirty="0"/>
              <a:t>Time to do a comprehensive literature review</a:t>
            </a:r>
          </a:p>
          <a:p>
            <a:r>
              <a:rPr lang="en-US" sz="2800" dirty="0"/>
              <a:t>Opportunities to build new collaborations</a:t>
            </a:r>
          </a:p>
          <a:p>
            <a:r>
              <a:rPr lang="en-US" sz="2800" dirty="0"/>
              <a:t>Peer-review really helps improve your work</a:t>
            </a:r>
          </a:p>
          <a:p>
            <a:endParaRPr lang="en-US" sz="2800" dirty="0"/>
          </a:p>
          <a:p>
            <a:r>
              <a:rPr lang="en-US" sz="2800" dirty="0"/>
              <a:t>Success begets success – funders want to know you have a track record</a:t>
            </a:r>
          </a:p>
        </p:txBody>
      </p:sp>
    </p:spTree>
    <p:extLst>
      <p:ext uri="{BB962C8B-B14F-4D97-AF65-F5344CB8AC3E}">
        <p14:creationId xmlns:p14="http://schemas.microsoft.com/office/powerpoint/2010/main" val="34672495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C593F-21AD-AA41-AFB1-9E333C5D7891}"/>
              </a:ext>
            </a:extLst>
          </p:cNvPr>
          <p:cNvSpPr>
            <a:spLocks noGrp="1"/>
          </p:cNvSpPr>
          <p:nvPr>
            <p:ph type="title"/>
          </p:nvPr>
        </p:nvSpPr>
        <p:spPr/>
        <p:txBody>
          <a:bodyPr/>
          <a:lstStyle/>
          <a:p>
            <a:r>
              <a:rPr lang="en-US" dirty="0"/>
              <a:t>Grant Funding by Career Stage</a:t>
            </a:r>
          </a:p>
        </p:txBody>
      </p:sp>
      <p:graphicFrame>
        <p:nvGraphicFramePr>
          <p:cNvPr id="4" name="Content Placeholder 3">
            <a:extLst>
              <a:ext uri="{FF2B5EF4-FFF2-40B4-BE49-F238E27FC236}">
                <a16:creationId xmlns:a16="http://schemas.microsoft.com/office/drawing/2014/main" id="{79148E97-6108-A646-9682-D959950FA13A}"/>
              </a:ext>
            </a:extLst>
          </p:cNvPr>
          <p:cNvGraphicFramePr>
            <a:graphicFrameLocks noGrp="1"/>
          </p:cNvGraphicFramePr>
          <p:nvPr>
            <p:ph idx="1"/>
            <p:extLst>
              <p:ext uri="{D42A27DB-BD31-4B8C-83A1-F6EECF244321}">
                <p14:modId xmlns:p14="http://schemas.microsoft.com/office/powerpoint/2010/main" val="648505949"/>
              </p:ext>
            </p:extLst>
          </p:nvPr>
        </p:nvGraphicFramePr>
        <p:xfrm>
          <a:off x="457200" y="1600200"/>
          <a:ext cx="8229600" cy="4114800"/>
        </p:xfrm>
        <a:graphic>
          <a:graphicData uri="http://schemas.openxmlformats.org/drawingml/2006/table">
            <a:tbl>
              <a:tblPr firstRow="1" bandRow="1">
                <a:tableStyleId>{5C22544A-7EE6-4342-B048-85BDC9FD1C3A}</a:tableStyleId>
              </a:tblPr>
              <a:tblGrid>
                <a:gridCol w="1645920">
                  <a:extLst>
                    <a:ext uri="{9D8B030D-6E8A-4147-A177-3AD203B41FA5}">
                      <a16:colId xmlns:a16="http://schemas.microsoft.com/office/drawing/2014/main" val="293765455"/>
                    </a:ext>
                  </a:extLst>
                </a:gridCol>
                <a:gridCol w="1645920">
                  <a:extLst>
                    <a:ext uri="{9D8B030D-6E8A-4147-A177-3AD203B41FA5}">
                      <a16:colId xmlns:a16="http://schemas.microsoft.com/office/drawing/2014/main" val="1198090425"/>
                    </a:ext>
                  </a:extLst>
                </a:gridCol>
                <a:gridCol w="1645920">
                  <a:extLst>
                    <a:ext uri="{9D8B030D-6E8A-4147-A177-3AD203B41FA5}">
                      <a16:colId xmlns:a16="http://schemas.microsoft.com/office/drawing/2014/main" val="2868832874"/>
                    </a:ext>
                  </a:extLst>
                </a:gridCol>
                <a:gridCol w="1645920">
                  <a:extLst>
                    <a:ext uri="{9D8B030D-6E8A-4147-A177-3AD203B41FA5}">
                      <a16:colId xmlns:a16="http://schemas.microsoft.com/office/drawing/2014/main" val="798308858"/>
                    </a:ext>
                  </a:extLst>
                </a:gridCol>
                <a:gridCol w="1645920">
                  <a:extLst>
                    <a:ext uri="{9D8B030D-6E8A-4147-A177-3AD203B41FA5}">
                      <a16:colId xmlns:a16="http://schemas.microsoft.com/office/drawing/2014/main" val="413440069"/>
                    </a:ext>
                  </a:extLst>
                </a:gridCol>
              </a:tblGrid>
              <a:tr h="370840">
                <a:tc>
                  <a:txBody>
                    <a:bodyPr/>
                    <a:lstStyle/>
                    <a:p>
                      <a:endParaRPr lang="en-US" dirty="0"/>
                    </a:p>
                  </a:txBody>
                  <a:tcPr/>
                </a:tc>
                <a:tc>
                  <a:txBody>
                    <a:bodyPr/>
                    <a:lstStyle/>
                    <a:p>
                      <a:pPr algn="ctr"/>
                      <a:r>
                        <a:rPr lang="en-US" dirty="0"/>
                        <a:t>Pre-doctoral</a:t>
                      </a:r>
                    </a:p>
                  </a:txBody>
                  <a:tcPr anchor="ctr"/>
                </a:tc>
                <a:tc>
                  <a:txBody>
                    <a:bodyPr/>
                    <a:lstStyle/>
                    <a:p>
                      <a:pPr algn="ctr"/>
                      <a:r>
                        <a:rPr lang="en-US" dirty="0"/>
                        <a:t>Post-doctoral</a:t>
                      </a:r>
                    </a:p>
                  </a:txBody>
                  <a:tcPr anchor="ctr"/>
                </a:tc>
                <a:tc>
                  <a:txBody>
                    <a:bodyPr/>
                    <a:lstStyle/>
                    <a:p>
                      <a:pPr algn="ctr"/>
                      <a:r>
                        <a:rPr lang="en-US" dirty="0"/>
                        <a:t>Early faculty</a:t>
                      </a:r>
                    </a:p>
                  </a:txBody>
                  <a:tcPr anchor="ctr"/>
                </a:tc>
                <a:tc>
                  <a:txBody>
                    <a:bodyPr/>
                    <a:lstStyle/>
                    <a:p>
                      <a:pPr algn="ctr"/>
                      <a:r>
                        <a:rPr lang="en-US" dirty="0"/>
                        <a:t>Mid-established faculty</a:t>
                      </a:r>
                    </a:p>
                  </a:txBody>
                  <a:tcPr anchor="ctr"/>
                </a:tc>
                <a:extLst>
                  <a:ext uri="{0D108BD9-81ED-4DB2-BD59-A6C34878D82A}">
                    <a16:rowId xmlns:a16="http://schemas.microsoft.com/office/drawing/2014/main" val="2600882316"/>
                  </a:ext>
                </a:extLst>
              </a:tr>
              <a:tr h="370840">
                <a:tc>
                  <a:txBody>
                    <a:bodyPr/>
                    <a:lstStyle/>
                    <a:p>
                      <a:r>
                        <a:rPr lang="en-US" dirty="0"/>
                        <a:t>Fellowship /Mentored career development</a:t>
                      </a:r>
                    </a:p>
                  </a:txBody>
                  <a:tcPr anchor="ctr"/>
                </a:tc>
                <a:tc>
                  <a:txBody>
                    <a:bodyPr/>
                    <a:lstStyle/>
                    <a:p>
                      <a:pPr algn="ctr"/>
                      <a:r>
                        <a:rPr lang="en-US" dirty="0"/>
                        <a:t>F31, F31 diversity, F00 </a:t>
                      </a:r>
                    </a:p>
                  </a:txBody>
                  <a:tcPr anchor="ctr"/>
                </a:tc>
                <a:tc>
                  <a:txBody>
                    <a:bodyPr/>
                    <a:lstStyle/>
                    <a:p>
                      <a:pPr algn="ctr"/>
                      <a:r>
                        <a:rPr lang="en-US" dirty="0"/>
                        <a:t>F32 / K99, T32</a:t>
                      </a:r>
                    </a:p>
                  </a:txBody>
                  <a:tcPr anchor="ctr"/>
                </a:tc>
                <a:tc>
                  <a:txBody>
                    <a:bodyPr/>
                    <a:lstStyle/>
                    <a:p>
                      <a:pPr algn="ctr"/>
                      <a:r>
                        <a:rPr lang="en-US" dirty="0"/>
                        <a:t>K01/K08/K23</a:t>
                      </a:r>
                    </a:p>
                    <a:p>
                      <a:pPr algn="ctr"/>
                      <a:r>
                        <a:rPr lang="en-US" dirty="0"/>
                        <a:t>K99/R00</a:t>
                      </a:r>
                    </a:p>
                  </a:txBody>
                  <a:tcPr anchor="ctr"/>
                </a:tc>
                <a:tc>
                  <a:txBody>
                    <a:bodyPr/>
                    <a:lstStyle/>
                    <a:p>
                      <a:pPr algn="ctr"/>
                      <a:r>
                        <a:rPr lang="en-US" dirty="0"/>
                        <a:t>K05, K24</a:t>
                      </a:r>
                    </a:p>
                  </a:txBody>
                  <a:tcPr anchor="ctr"/>
                </a:tc>
                <a:extLst>
                  <a:ext uri="{0D108BD9-81ED-4DB2-BD59-A6C34878D82A}">
                    <a16:rowId xmlns:a16="http://schemas.microsoft.com/office/drawing/2014/main" val="2543758734"/>
                  </a:ext>
                </a:extLst>
              </a:tr>
              <a:tr h="370840">
                <a:tc>
                  <a:txBody>
                    <a:bodyPr/>
                    <a:lstStyle/>
                    <a:p>
                      <a:r>
                        <a:rPr lang="en-US" dirty="0"/>
                        <a:t>Research grants</a:t>
                      </a:r>
                    </a:p>
                  </a:txBody>
                  <a:tcPr anchor="ctr"/>
                </a:tc>
                <a:tc>
                  <a:txBody>
                    <a:bodyPr/>
                    <a:lstStyle/>
                    <a:p>
                      <a:pPr algn="ctr"/>
                      <a:r>
                        <a:rPr lang="en-US" dirty="0"/>
                        <a:t>R36</a:t>
                      </a:r>
                    </a:p>
                    <a:p>
                      <a:pPr algn="ctr"/>
                      <a:r>
                        <a:rPr lang="en-US" dirty="0"/>
                        <a:t>Diversity supplement, Foundation awards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Diversity supplement, Intramural awards (RAP), Foundation awards</a:t>
                      </a:r>
                    </a:p>
                  </a:txBody>
                  <a:tcPr anchor="ctr"/>
                </a:tc>
                <a:tc>
                  <a:txBody>
                    <a:bodyPr/>
                    <a:lstStyle/>
                    <a:p>
                      <a:pPr algn="ctr"/>
                      <a:r>
                        <a:rPr lang="en-US" dirty="0"/>
                        <a:t>Diversity supplement, Intramural awards (RAP),</a:t>
                      </a:r>
                    </a:p>
                    <a:p>
                      <a:pPr algn="ctr"/>
                      <a:r>
                        <a:rPr lang="en-US" dirty="0"/>
                        <a:t>R-grants, DOD, Foundation awards</a:t>
                      </a:r>
                    </a:p>
                  </a:txBody>
                  <a:tcPr anchor="ctr"/>
                </a:tc>
                <a:tc>
                  <a:txBody>
                    <a:bodyPr/>
                    <a:lstStyle/>
                    <a:p>
                      <a:pPr algn="ctr"/>
                      <a:r>
                        <a:rPr lang="en-US" dirty="0"/>
                        <a:t>R-grants (R01, R21, R34)</a:t>
                      </a:r>
                    </a:p>
                    <a:p>
                      <a:pPr algn="ctr"/>
                      <a:r>
                        <a:rPr lang="en-US" dirty="0"/>
                        <a:t>U01, P30;</a:t>
                      </a:r>
                    </a:p>
                    <a:p>
                      <a:pPr algn="ctr"/>
                      <a:r>
                        <a:rPr lang="en-US" dirty="0"/>
                        <a:t>DOD; Foundation awards</a:t>
                      </a:r>
                    </a:p>
                  </a:txBody>
                  <a:tcPr anchor="ctr"/>
                </a:tc>
                <a:extLst>
                  <a:ext uri="{0D108BD9-81ED-4DB2-BD59-A6C34878D82A}">
                    <a16:rowId xmlns:a16="http://schemas.microsoft.com/office/drawing/2014/main" val="3578453422"/>
                  </a:ext>
                </a:extLst>
              </a:tr>
            </a:tbl>
          </a:graphicData>
        </a:graphic>
      </p:graphicFrame>
    </p:spTree>
    <p:extLst>
      <p:ext uri="{BB962C8B-B14F-4D97-AF65-F5344CB8AC3E}">
        <p14:creationId xmlns:p14="http://schemas.microsoft.com/office/powerpoint/2010/main" val="25115930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Direct and Indirect Costs</a:t>
            </a:r>
          </a:p>
        </p:txBody>
      </p:sp>
      <p:sp>
        <p:nvSpPr>
          <p:cNvPr id="3" name="Content Placeholder 2"/>
          <p:cNvSpPr>
            <a:spLocks noGrp="1"/>
          </p:cNvSpPr>
          <p:nvPr>
            <p:ph idx="1"/>
          </p:nvPr>
        </p:nvSpPr>
        <p:spPr/>
        <p:txBody>
          <a:bodyPr/>
          <a:lstStyle/>
          <a:p>
            <a:r>
              <a:rPr lang="en-US" dirty="0"/>
              <a:t>Direct costs – salaries, supplies, travel, etc.</a:t>
            </a:r>
          </a:p>
          <a:p>
            <a:r>
              <a:rPr lang="en-US" dirty="0"/>
              <a:t>Indirect costs – what the university uses to cover facilities and administrative costs</a:t>
            </a:r>
          </a:p>
          <a:p>
            <a:pPr lvl="1"/>
            <a:r>
              <a:rPr lang="en-US" dirty="0"/>
              <a:t>Added on top of direct costs (with some adjustments), calculated as a % of direct costs</a:t>
            </a:r>
          </a:p>
          <a:p>
            <a:pPr lvl="1"/>
            <a:r>
              <a:rPr lang="en-US" dirty="0"/>
              <a:t>Varies by grant type and institution and funder</a:t>
            </a:r>
          </a:p>
        </p:txBody>
      </p:sp>
    </p:spTree>
    <p:extLst>
      <p:ext uri="{BB962C8B-B14F-4D97-AF65-F5344CB8AC3E}">
        <p14:creationId xmlns:p14="http://schemas.microsoft.com/office/powerpoint/2010/main" val="27623628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Notes</a:t>
            </a:r>
          </a:p>
        </p:txBody>
      </p:sp>
      <p:sp>
        <p:nvSpPr>
          <p:cNvPr id="3" name="Content Placeholder 2"/>
          <p:cNvSpPr>
            <a:spLocks noGrp="1"/>
          </p:cNvSpPr>
          <p:nvPr>
            <p:ph idx="1"/>
          </p:nvPr>
        </p:nvSpPr>
        <p:spPr/>
        <p:txBody>
          <a:bodyPr>
            <a:normAutofit fontScale="92500"/>
          </a:bodyPr>
          <a:lstStyle/>
          <a:p>
            <a:r>
              <a:rPr lang="en-US" dirty="0"/>
              <a:t>Mentored career grants (K’s) are excellent ways to have time to write papers, start your research</a:t>
            </a:r>
          </a:p>
          <a:p>
            <a:pPr lvl="1"/>
            <a:r>
              <a:rPr lang="en-US" dirty="0"/>
              <a:t>Must commit 75% effort; may need additional non-federal funds</a:t>
            </a:r>
          </a:p>
          <a:p>
            <a:r>
              <a:rPr lang="en-US" dirty="0"/>
              <a:t>R grants supply a shrinking % effort</a:t>
            </a:r>
          </a:p>
          <a:p>
            <a:r>
              <a:rPr lang="en-US" dirty="0"/>
              <a:t>UCSF has an excellent track record of obtaining NIH funding and many resources </a:t>
            </a:r>
          </a:p>
          <a:p>
            <a:r>
              <a:rPr lang="en-US" dirty="0"/>
              <a:t>Get involved with a successful investigator that you work well with	</a:t>
            </a:r>
          </a:p>
        </p:txBody>
      </p:sp>
    </p:spTree>
    <p:extLst>
      <p:ext uri="{BB962C8B-B14F-4D97-AF65-F5344CB8AC3E}">
        <p14:creationId xmlns:p14="http://schemas.microsoft.com/office/powerpoint/2010/main" val="5435327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resources</a:t>
            </a:r>
          </a:p>
        </p:txBody>
      </p:sp>
      <p:sp>
        <p:nvSpPr>
          <p:cNvPr id="3" name="Content Placeholder 2"/>
          <p:cNvSpPr>
            <a:spLocks noGrp="1"/>
          </p:cNvSpPr>
          <p:nvPr>
            <p:ph idx="1"/>
          </p:nvPr>
        </p:nvSpPr>
        <p:spPr>
          <a:xfrm>
            <a:off x="895831" y="2119257"/>
            <a:ext cx="7268707" cy="3603812"/>
          </a:xfrm>
        </p:spPr>
        <p:txBody>
          <a:bodyPr>
            <a:normAutofit lnSpcReduction="10000"/>
          </a:bodyPr>
          <a:lstStyle/>
          <a:p>
            <a:pPr marL="0" indent="0">
              <a:buNone/>
            </a:pPr>
            <a:r>
              <a:rPr lang="en-US" dirty="0"/>
              <a:t>All About Grants Podcast: </a:t>
            </a:r>
          </a:p>
          <a:p>
            <a:pPr marL="365760" lvl="1" indent="0">
              <a:buNone/>
            </a:pPr>
            <a:r>
              <a:rPr lang="en-US" sz="2000" dirty="0">
                <a:hlinkClick r:id="rId3"/>
              </a:rPr>
              <a:t>http://grants.nih.gov/podcasts/All_About_Grants/index.htm</a:t>
            </a:r>
            <a:endParaRPr lang="en-US" sz="2000" dirty="0"/>
          </a:p>
          <a:p>
            <a:pPr marL="0" indent="0">
              <a:buNone/>
            </a:pPr>
            <a:r>
              <a:rPr lang="en-US" dirty="0"/>
              <a:t>F kiosk</a:t>
            </a:r>
          </a:p>
          <a:p>
            <a:pPr marL="365760" lvl="1" indent="0">
              <a:buNone/>
            </a:pPr>
            <a:r>
              <a:rPr lang="en-US" sz="2000" dirty="0">
                <a:hlinkClick r:id="rId4"/>
              </a:rPr>
              <a:t>http://grants.nih.gov/training/F_files_nrsa.htm</a:t>
            </a:r>
            <a:endParaRPr lang="en-US" sz="2000" dirty="0"/>
          </a:p>
          <a:p>
            <a:pPr marL="0" indent="0">
              <a:buNone/>
            </a:pPr>
            <a:r>
              <a:rPr lang="en-US" dirty="0"/>
              <a:t>K kiosk</a:t>
            </a:r>
          </a:p>
          <a:p>
            <a:pPr marL="365760" lvl="1" indent="0">
              <a:buNone/>
            </a:pPr>
            <a:r>
              <a:rPr lang="en-US" sz="2000" dirty="0">
                <a:hlinkClick r:id="rId5"/>
              </a:rPr>
              <a:t>http://grants.nih.gov/training/careerdevelopmentawards.htm</a:t>
            </a:r>
            <a:endParaRPr lang="en-US" sz="2000" dirty="0"/>
          </a:p>
          <a:p>
            <a:pPr marL="365760" lvl="1" indent="0">
              <a:buNone/>
            </a:pPr>
            <a:endParaRPr lang="en-US" sz="2000" dirty="0"/>
          </a:p>
          <a:p>
            <a:pPr marL="12700" lvl="1" indent="0">
              <a:buNone/>
            </a:pPr>
            <a:r>
              <a:rPr lang="en-US" i="1" dirty="0"/>
              <a:t>More resources posted on CLE</a:t>
            </a:r>
          </a:p>
        </p:txBody>
      </p:sp>
    </p:spTree>
    <p:extLst>
      <p:ext uri="{BB962C8B-B14F-4D97-AF65-F5344CB8AC3E}">
        <p14:creationId xmlns:p14="http://schemas.microsoft.com/office/powerpoint/2010/main" val="7654713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Isn’t there $$ beyond the NIH?</a:t>
            </a:r>
          </a:p>
        </p:txBody>
      </p:sp>
      <p:sp>
        <p:nvSpPr>
          <p:cNvPr id="3" name="Content Placeholder 2"/>
          <p:cNvSpPr>
            <a:spLocks noGrp="1"/>
          </p:cNvSpPr>
          <p:nvPr>
            <p:ph idx="1"/>
          </p:nvPr>
        </p:nvSpPr>
        <p:spPr>
          <a:xfrm>
            <a:off x="685800" y="1981200"/>
            <a:ext cx="7848600" cy="3709618"/>
          </a:xfrm>
        </p:spPr>
        <p:txBody>
          <a:bodyPr>
            <a:normAutofit fontScale="70000" lnSpcReduction="20000"/>
          </a:bodyPr>
          <a:lstStyle/>
          <a:p>
            <a:pPr>
              <a:buFont typeface="Arial"/>
              <a:buChar char="•"/>
            </a:pPr>
            <a:r>
              <a:rPr lang="en-US" dirty="0"/>
              <a:t>Yes! Can you find some?</a:t>
            </a:r>
          </a:p>
          <a:p>
            <a:pPr>
              <a:buFont typeface="Arial"/>
              <a:buChar char="•"/>
            </a:pPr>
            <a:r>
              <a:rPr lang="en-US" dirty="0"/>
              <a:t>Check foundations and private institutes in your area of research</a:t>
            </a:r>
          </a:p>
          <a:p>
            <a:pPr>
              <a:buFont typeface="Arial"/>
              <a:buChar char="•"/>
            </a:pPr>
            <a:r>
              <a:rPr lang="en-US" dirty="0"/>
              <a:t>Examples: </a:t>
            </a:r>
          </a:p>
          <a:p>
            <a:pPr lvl="1">
              <a:buFont typeface="Arial"/>
              <a:buChar char="•"/>
            </a:pPr>
            <a:r>
              <a:rPr lang="en-US" dirty="0"/>
              <a:t>Robert Wood Johnson, Gates</a:t>
            </a:r>
          </a:p>
          <a:p>
            <a:pPr lvl="1">
              <a:buFont typeface="Arial"/>
              <a:buChar char="•"/>
            </a:pPr>
            <a:r>
              <a:rPr lang="en-US" dirty="0"/>
              <a:t>Doris Duke (MDs)</a:t>
            </a:r>
          </a:p>
          <a:p>
            <a:pPr lvl="1">
              <a:buFont typeface="Arial"/>
              <a:buChar char="•"/>
            </a:pPr>
            <a:r>
              <a:rPr lang="en-US" dirty="0"/>
              <a:t>American Association of University Women</a:t>
            </a:r>
          </a:p>
          <a:p>
            <a:pPr lvl="1">
              <a:buFont typeface="Arial"/>
              <a:buChar char="•"/>
            </a:pPr>
            <a:r>
              <a:rPr lang="en-US" dirty="0"/>
              <a:t>Afya Bora Consortium (international), Aga Khan Foundation (international)</a:t>
            </a:r>
          </a:p>
          <a:p>
            <a:pPr lvl="1">
              <a:buFont typeface="Arial"/>
              <a:buChar char="•"/>
            </a:pPr>
            <a:r>
              <a:rPr lang="en-US" dirty="0"/>
              <a:t>Many more</a:t>
            </a:r>
          </a:p>
          <a:p>
            <a:pPr>
              <a:buFont typeface="Arial"/>
              <a:buChar char="•"/>
            </a:pPr>
            <a:r>
              <a:rPr lang="en-US" dirty="0"/>
              <a:t>Examples of Non-NIH Funding Opportunities can be found here: </a:t>
            </a:r>
            <a:r>
              <a:rPr lang="en-US" dirty="0">
                <a:hlinkClick r:id="rId3"/>
              </a:rPr>
              <a:t>http://www.fic.nih.gov/Funding/NonNIH/</a:t>
            </a:r>
            <a:endParaRPr lang="en-US" dirty="0"/>
          </a:p>
        </p:txBody>
      </p:sp>
    </p:spTree>
    <p:extLst>
      <p:ext uri="{BB962C8B-B14F-4D97-AF65-F5344CB8AC3E}">
        <p14:creationId xmlns:p14="http://schemas.microsoft.com/office/powerpoint/2010/main" val="23294589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 note about training grants</a:t>
            </a:r>
          </a:p>
        </p:txBody>
      </p:sp>
      <p:sp>
        <p:nvSpPr>
          <p:cNvPr id="3" name="Content Placeholder 2"/>
          <p:cNvSpPr>
            <a:spLocks noGrp="1"/>
          </p:cNvSpPr>
          <p:nvPr>
            <p:ph idx="1"/>
          </p:nvPr>
        </p:nvSpPr>
        <p:spPr>
          <a:xfrm>
            <a:off x="457200" y="1752600"/>
            <a:ext cx="8229600" cy="3900543"/>
          </a:xfrm>
        </p:spPr>
        <p:txBody>
          <a:bodyPr>
            <a:noAutofit/>
          </a:bodyPr>
          <a:lstStyle/>
          <a:p>
            <a:pPr>
              <a:buFont typeface="Arial"/>
              <a:buChar char="•"/>
            </a:pPr>
            <a:r>
              <a:rPr lang="en-US" sz="2400" dirty="0"/>
              <a:t>Important to “tell a story”:</a:t>
            </a:r>
          </a:p>
          <a:p>
            <a:pPr lvl="1">
              <a:buFont typeface="Arial"/>
              <a:buChar char="•"/>
            </a:pPr>
            <a:r>
              <a:rPr lang="en-US" sz="2400" dirty="0"/>
              <a:t>Where you’ve been (demonstrate capacity for research) </a:t>
            </a:r>
          </a:p>
          <a:p>
            <a:pPr lvl="1">
              <a:buFont typeface="Arial"/>
              <a:buChar char="•"/>
            </a:pPr>
            <a:r>
              <a:rPr lang="en-US" sz="2400" dirty="0"/>
              <a:t>Where you’d like to go</a:t>
            </a:r>
          </a:p>
          <a:p>
            <a:pPr lvl="1">
              <a:buFont typeface="Arial"/>
              <a:buChar char="•"/>
            </a:pPr>
            <a:r>
              <a:rPr lang="en-US" sz="2400" dirty="0"/>
              <a:t>And how you </a:t>
            </a:r>
            <a:r>
              <a:rPr lang="en-US" sz="2400" i="1" dirty="0"/>
              <a:t>cannot</a:t>
            </a:r>
            <a:r>
              <a:rPr lang="en-US" sz="2400" dirty="0"/>
              <a:t> get there without this grant</a:t>
            </a:r>
          </a:p>
          <a:p>
            <a:pPr>
              <a:buFont typeface="Arial"/>
              <a:buChar char="•"/>
            </a:pPr>
            <a:r>
              <a:rPr lang="en-US" sz="2400" dirty="0"/>
              <a:t>Think 5 years ahead </a:t>
            </a:r>
          </a:p>
          <a:p>
            <a:pPr>
              <a:buFont typeface="Arial"/>
              <a:buChar char="•"/>
            </a:pPr>
            <a:r>
              <a:rPr lang="en-US" sz="2400" dirty="0"/>
              <a:t>Training awards (</a:t>
            </a:r>
            <a:r>
              <a:rPr lang="en-US" sz="2400" dirty="0" err="1"/>
              <a:t>Fs</a:t>
            </a:r>
            <a:r>
              <a:rPr lang="en-US" sz="2400" dirty="0"/>
              <a:t> and Ks) are all about you, your mentors/sponsors, and where you see your career going</a:t>
            </a:r>
          </a:p>
        </p:txBody>
      </p:sp>
    </p:spTree>
    <p:extLst>
      <p:ext uri="{BB962C8B-B14F-4D97-AF65-F5344CB8AC3E}">
        <p14:creationId xmlns:p14="http://schemas.microsoft.com/office/powerpoint/2010/main" val="27896584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7CEC6-A933-274B-A61F-3FE9C5C13E2C}"/>
              </a:ext>
            </a:extLst>
          </p:cNvPr>
          <p:cNvSpPr>
            <a:spLocks noGrp="1"/>
          </p:cNvSpPr>
          <p:nvPr>
            <p:ph type="title"/>
          </p:nvPr>
        </p:nvSpPr>
        <p:spPr/>
        <p:txBody>
          <a:bodyPr/>
          <a:lstStyle/>
          <a:p>
            <a:r>
              <a:rPr lang="en-US" dirty="0"/>
              <a:t>Research Sections</a:t>
            </a:r>
          </a:p>
        </p:txBody>
      </p:sp>
      <p:sp>
        <p:nvSpPr>
          <p:cNvPr id="3" name="Content Placeholder 2">
            <a:extLst>
              <a:ext uri="{FF2B5EF4-FFF2-40B4-BE49-F238E27FC236}">
                <a16:creationId xmlns:a16="http://schemas.microsoft.com/office/drawing/2014/main" id="{DCD630B9-0096-A042-BFE9-8425B4E84628}"/>
              </a:ext>
            </a:extLst>
          </p:cNvPr>
          <p:cNvSpPr>
            <a:spLocks noGrp="1"/>
          </p:cNvSpPr>
          <p:nvPr>
            <p:ph idx="1"/>
          </p:nvPr>
        </p:nvSpPr>
        <p:spPr/>
        <p:txBody>
          <a:bodyPr>
            <a:normAutofit/>
          </a:bodyPr>
          <a:lstStyle/>
          <a:p>
            <a:r>
              <a:rPr lang="en-US" sz="2600" dirty="0"/>
              <a:t>While a lot is hanging on the training/candidate sections of your application (who you are, who your mentors are, what you have access to at your institution), the research section needs to be strong as well</a:t>
            </a:r>
          </a:p>
          <a:p>
            <a:r>
              <a:rPr lang="en-US" sz="2600" dirty="0"/>
              <a:t>The project must serve as a training vehicle for you</a:t>
            </a:r>
          </a:p>
          <a:p>
            <a:r>
              <a:rPr lang="en-US" sz="2600" dirty="0"/>
              <a:t>All proposals resemble the research section of the F/K (with varying page limits)</a:t>
            </a:r>
          </a:p>
        </p:txBody>
      </p:sp>
    </p:spTree>
    <p:extLst>
      <p:ext uri="{BB962C8B-B14F-4D97-AF65-F5344CB8AC3E}">
        <p14:creationId xmlns:p14="http://schemas.microsoft.com/office/powerpoint/2010/main" val="18950137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Specific Aims</a:t>
            </a:r>
          </a:p>
        </p:txBody>
      </p:sp>
      <p:sp>
        <p:nvSpPr>
          <p:cNvPr id="3" name="Content Placeholder 2"/>
          <p:cNvSpPr>
            <a:spLocks noGrp="1"/>
          </p:cNvSpPr>
          <p:nvPr>
            <p:ph idx="1"/>
          </p:nvPr>
        </p:nvSpPr>
        <p:spPr>
          <a:xfrm>
            <a:off x="457200" y="1600199"/>
            <a:ext cx="8229600" cy="5012635"/>
          </a:xfrm>
        </p:spPr>
        <p:txBody>
          <a:bodyPr>
            <a:normAutofit fontScale="77500" lnSpcReduction="20000"/>
          </a:bodyPr>
          <a:lstStyle/>
          <a:p>
            <a:pPr marL="0" indent="0">
              <a:buNone/>
            </a:pPr>
            <a:r>
              <a:rPr lang="en-US" dirty="0"/>
              <a:t>Introductory paragraph(s): Big picture down to narrower picture and knowledge gap in 1-2 paragraphs (1/2 </a:t>
            </a:r>
            <a:r>
              <a:rPr lang="en-US" dirty="0" err="1"/>
              <a:t>pg</a:t>
            </a:r>
            <a:r>
              <a:rPr lang="en-US" dirty="0"/>
              <a:t> or less)</a:t>
            </a:r>
          </a:p>
          <a:p>
            <a:r>
              <a:rPr lang="en-US" dirty="0"/>
              <a:t>What is the big public health problem? </a:t>
            </a:r>
          </a:p>
          <a:p>
            <a:pPr lvl="1"/>
            <a:r>
              <a:rPr lang="en-US" dirty="0"/>
              <a:t>Colorectal cancer is the 2</a:t>
            </a:r>
            <a:r>
              <a:rPr lang="en-US" baseline="30000" dirty="0"/>
              <a:t>nd</a:t>
            </a:r>
            <a:r>
              <a:rPr lang="en-US" dirty="0"/>
              <a:t> leading cause of cancer death.</a:t>
            </a:r>
          </a:p>
          <a:p>
            <a:r>
              <a:rPr lang="en-US" dirty="0"/>
              <a:t>What is the more focused public health problem?</a:t>
            </a:r>
          </a:p>
          <a:p>
            <a:pPr lvl="1"/>
            <a:r>
              <a:rPr lang="en-US" dirty="0"/>
              <a:t>Healthy lifestyle associated with better survival, but most people with colorectal cancer do not follow national lifestyle guidelines for cancer survivors.</a:t>
            </a:r>
          </a:p>
          <a:p>
            <a:pPr lvl="1"/>
            <a:r>
              <a:rPr lang="en-US" dirty="0"/>
              <a:t>Critical need to develop sustainable and effective lifestyle interventions for cancer survivors.</a:t>
            </a:r>
          </a:p>
          <a:p>
            <a:r>
              <a:rPr lang="en-US" dirty="0"/>
              <a:t>What is known/what is the knowledge gap?</a:t>
            </a:r>
          </a:p>
          <a:p>
            <a:pPr lvl="1"/>
            <a:r>
              <a:rPr lang="en-US" dirty="0"/>
              <a:t>Multi-component interventions can improve diet and exercise but are costly. The individual and joint effect(s) of intervention components are not known.</a:t>
            </a:r>
          </a:p>
        </p:txBody>
      </p:sp>
    </p:spTree>
    <p:extLst>
      <p:ext uri="{BB962C8B-B14F-4D97-AF65-F5344CB8AC3E}">
        <p14:creationId xmlns:p14="http://schemas.microsoft.com/office/powerpoint/2010/main" val="22924694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2E3D8-7EF9-A34F-B759-EDB674496EA8}"/>
              </a:ext>
            </a:extLst>
          </p:cNvPr>
          <p:cNvSpPr>
            <a:spLocks noGrp="1"/>
          </p:cNvSpPr>
          <p:nvPr>
            <p:ph type="title"/>
          </p:nvPr>
        </p:nvSpPr>
        <p:spPr/>
        <p:txBody>
          <a:bodyPr/>
          <a:lstStyle/>
          <a:p>
            <a:r>
              <a:rPr lang="en-US" dirty="0"/>
              <a:t>Plan for Today</a:t>
            </a:r>
          </a:p>
        </p:txBody>
      </p:sp>
      <p:sp>
        <p:nvSpPr>
          <p:cNvPr id="3" name="Content Placeholder 2">
            <a:extLst>
              <a:ext uri="{FF2B5EF4-FFF2-40B4-BE49-F238E27FC236}">
                <a16:creationId xmlns:a16="http://schemas.microsoft.com/office/drawing/2014/main" id="{7A668261-6C1B-AB4F-A04B-05467D4BB77C}"/>
              </a:ext>
            </a:extLst>
          </p:cNvPr>
          <p:cNvSpPr>
            <a:spLocks noGrp="1"/>
          </p:cNvSpPr>
          <p:nvPr>
            <p:ph idx="1"/>
          </p:nvPr>
        </p:nvSpPr>
        <p:spPr/>
        <p:txBody>
          <a:bodyPr/>
          <a:lstStyle/>
          <a:p>
            <a:r>
              <a:rPr lang="en-US" dirty="0"/>
              <a:t>Introductions</a:t>
            </a:r>
          </a:p>
          <a:p>
            <a:pPr lvl="1"/>
            <a:r>
              <a:rPr lang="en-US" dirty="0"/>
              <a:t>Academic background, research interests, personal interests</a:t>
            </a:r>
          </a:p>
          <a:p>
            <a:r>
              <a:rPr lang="en-US" dirty="0"/>
              <a:t>Course organization details</a:t>
            </a:r>
          </a:p>
          <a:p>
            <a:r>
              <a:rPr lang="en-US" dirty="0"/>
              <a:t>Review syllabus</a:t>
            </a:r>
          </a:p>
          <a:p>
            <a:r>
              <a:rPr lang="en-US" dirty="0"/>
              <a:t>What to expect in an academic career</a:t>
            </a:r>
          </a:p>
          <a:p>
            <a:r>
              <a:rPr lang="en-US" dirty="0"/>
              <a:t>Types of grants</a:t>
            </a:r>
          </a:p>
          <a:p>
            <a:r>
              <a:rPr lang="en-US" dirty="0"/>
              <a:t>Introduction to Specific Aims</a:t>
            </a:r>
          </a:p>
          <a:p>
            <a:endParaRPr lang="en-US" dirty="0"/>
          </a:p>
          <a:p>
            <a:endParaRPr lang="en-US" dirty="0"/>
          </a:p>
          <a:p>
            <a:endParaRPr lang="en-US" dirty="0"/>
          </a:p>
        </p:txBody>
      </p:sp>
    </p:spTree>
    <p:extLst>
      <p:ext uri="{BB962C8B-B14F-4D97-AF65-F5344CB8AC3E}">
        <p14:creationId xmlns:p14="http://schemas.microsoft.com/office/powerpoint/2010/main" val="38037742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1755F-31BF-F447-A292-FBC3DA42A6A9}"/>
              </a:ext>
            </a:extLst>
          </p:cNvPr>
          <p:cNvSpPr>
            <a:spLocks noGrp="1"/>
          </p:cNvSpPr>
          <p:nvPr>
            <p:ph type="title"/>
          </p:nvPr>
        </p:nvSpPr>
        <p:spPr/>
        <p:txBody>
          <a:bodyPr/>
          <a:lstStyle/>
          <a:p>
            <a:r>
              <a:rPr lang="en-US" dirty="0"/>
              <a:t>Specific Aims</a:t>
            </a:r>
          </a:p>
        </p:txBody>
      </p:sp>
      <p:sp>
        <p:nvSpPr>
          <p:cNvPr id="3" name="Content Placeholder 2">
            <a:extLst>
              <a:ext uri="{FF2B5EF4-FFF2-40B4-BE49-F238E27FC236}">
                <a16:creationId xmlns:a16="http://schemas.microsoft.com/office/drawing/2014/main" id="{11AC64A8-AC75-A04A-95BC-03B091D86B08}"/>
              </a:ext>
            </a:extLst>
          </p:cNvPr>
          <p:cNvSpPr>
            <a:spLocks noGrp="1"/>
          </p:cNvSpPr>
          <p:nvPr>
            <p:ph idx="1"/>
          </p:nvPr>
        </p:nvSpPr>
        <p:spPr/>
        <p:txBody>
          <a:bodyPr>
            <a:normAutofit fontScale="92500" lnSpcReduction="20000"/>
          </a:bodyPr>
          <a:lstStyle/>
          <a:p>
            <a:r>
              <a:rPr lang="en-US" dirty="0"/>
              <a:t>Paragraph linking big picture to your Specific Aims: who/what/why</a:t>
            </a:r>
          </a:p>
          <a:p>
            <a:pPr lvl="1"/>
            <a:r>
              <a:rPr lang="en-US" dirty="0"/>
              <a:t>What is the long-term goal of YOUR research?</a:t>
            </a:r>
          </a:p>
          <a:p>
            <a:pPr lvl="2"/>
            <a:r>
              <a:rPr lang="en-US" dirty="0"/>
              <a:t>To improve outcomes among cancer survivors</a:t>
            </a:r>
          </a:p>
          <a:p>
            <a:pPr lvl="1"/>
            <a:r>
              <a:rPr lang="en-US" dirty="0"/>
              <a:t>What are the short-term goals achieved through this application?</a:t>
            </a:r>
          </a:p>
          <a:p>
            <a:pPr lvl="2"/>
            <a:r>
              <a:rPr lang="en-US" dirty="0"/>
              <a:t>To optimize a remotely delivered lifestyle intervention for cancer survivors</a:t>
            </a:r>
          </a:p>
          <a:p>
            <a:pPr lvl="2"/>
            <a:r>
              <a:rPr lang="en-US" dirty="0"/>
              <a:t>Training / career goals</a:t>
            </a:r>
          </a:p>
          <a:p>
            <a:pPr marL="12700" lvl="2" indent="0">
              <a:buNone/>
            </a:pPr>
            <a:endParaRPr lang="en-US" dirty="0"/>
          </a:p>
          <a:p>
            <a:pPr marL="12700" lvl="2" indent="0">
              <a:buNone/>
            </a:pPr>
            <a:r>
              <a:rPr lang="en-US" dirty="0"/>
              <a:t>Must have clear rationale: How will the proposed research (partially) close the research gap / provide the training you need?</a:t>
            </a:r>
          </a:p>
          <a:p>
            <a:endParaRPr lang="en-US" dirty="0"/>
          </a:p>
        </p:txBody>
      </p:sp>
    </p:spTree>
    <p:extLst>
      <p:ext uri="{BB962C8B-B14F-4D97-AF65-F5344CB8AC3E}">
        <p14:creationId xmlns:p14="http://schemas.microsoft.com/office/powerpoint/2010/main" val="7079654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Specific Aims</a:t>
            </a:r>
          </a:p>
        </p:txBody>
      </p:sp>
      <p:sp>
        <p:nvSpPr>
          <p:cNvPr id="3" name="Content Placeholder 2"/>
          <p:cNvSpPr>
            <a:spLocks noGrp="1"/>
          </p:cNvSpPr>
          <p:nvPr>
            <p:ph idx="1"/>
          </p:nvPr>
        </p:nvSpPr>
        <p:spPr/>
        <p:txBody>
          <a:bodyPr>
            <a:normAutofit fontScale="70000" lnSpcReduction="20000"/>
          </a:bodyPr>
          <a:lstStyle/>
          <a:p>
            <a:r>
              <a:rPr lang="en-US" dirty="0"/>
              <a:t>The Aims (Aim 1, Aim 2, Aim 3)</a:t>
            </a:r>
          </a:p>
          <a:p>
            <a:pPr lvl="1"/>
            <a:r>
              <a:rPr lang="en-US" dirty="0"/>
              <a:t>Include testable hypotheses </a:t>
            </a:r>
            <a:r>
              <a:rPr lang="en-US" u="sng" dirty="0"/>
              <a:t>or</a:t>
            </a:r>
            <a:r>
              <a:rPr lang="en-US" dirty="0"/>
              <a:t> steps needed before you are able to test the hypothesis that will inform your long-term goal</a:t>
            </a:r>
          </a:p>
          <a:p>
            <a:pPr lvl="2"/>
            <a:r>
              <a:rPr lang="en-US" dirty="0"/>
              <a:t>For example,  developing or piloting an intervention is not a testable hypothesis, but it does inform the hypothesis that you will eventually test</a:t>
            </a:r>
          </a:p>
          <a:p>
            <a:pPr lvl="2"/>
            <a:r>
              <a:rPr lang="en-US" dirty="0"/>
              <a:t>Aims without testable hypotheses are ok for training and exploratory grant proposals; not a strong approach for R01’s</a:t>
            </a:r>
          </a:p>
          <a:p>
            <a:pPr lvl="2"/>
            <a:r>
              <a:rPr lang="en-US" dirty="0"/>
              <a:t>RCTs, even pilot RCTs, are NOT allowed on F grants </a:t>
            </a:r>
          </a:p>
          <a:p>
            <a:pPr lvl="1"/>
            <a:r>
              <a:rPr lang="en-US" b="1" i="1" dirty="0"/>
              <a:t>The aims must stand alone – one aim cannot be dependent on the success of the previous aim</a:t>
            </a:r>
          </a:p>
          <a:p>
            <a:pPr marL="457200" lvl="1" indent="0">
              <a:buNone/>
            </a:pPr>
            <a:endParaRPr lang="en-US" b="1" i="1" dirty="0"/>
          </a:p>
          <a:p>
            <a:r>
              <a:rPr lang="en-US" dirty="0"/>
              <a:t>Summary / pay off paragraph</a:t>
            </a:r>
          </a:p>
          <a:p>
            <a:pPr lvl="1"/>
            <a:r>
              <a:rPr lang="en-US" dirty="0"/>
              <a:t>How this application move the field forward?</a:t>
            </a:r>
          </a:p>
          <a:p>
            <a:pPr lvl="1"/>
            <a:r>
              <a:rPr lang="en-US" dirty="0"/>
              <a:t>What are the next steps after this project?</a:t>
            </a:r>
          </a:p>
          <a:p>
            <a:pPr lvl="1"/>
            <a:r>
              <a:rPr lang="en-US" i="1" dirty="0"/>
              <a:t>How will this grant help your training and career development?</a:t>
            </a:r>
          </a:p>
          <a:p>
            <a:pPr lvl="2"/>
            <a:endParaRPr lang="en-US" dirty="0"/>
          </a:p>
          <a:p>
            <a:pPr lvl="1"/>
            <a:endParaRPr lang="en-US" dirty="0"/>
          </a:p>
        </p:txBody>
      </p:sp>
    </p:spTree>
    <p:extLst>
      <p:ext uri="{BB962C8B-B14F-4D97-AF65-F5344CB8AC3E}">
        <p14:creationId xmlns:p14="http://schemas.microsoft.com/office/powerpoint/2010/main" val="8171205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Specific Aims page</a:t>
            </a:r>
          </a:p>
        </p:txBody>
      </p:sp>
      <p:sp>
        <p:nvSpPr>
          <p:cNvPr id="3" name="Content Placeholder 2"/>
          <p:cNvSpPr>
            <a:spLocks noGrp="1"/>
          </p:cNvSpPr>
          <p:nvPr>
            <p:ph idx="1"/>
          </p:nvPr>
        </p:nvSpPr>
        <p:spPr/>
        <p:txBody>
          <a:bodyPr>
            <a:normAutofit/>
          </a:bodyPr>
          <a:lstStyle/>
          <a:p>
            <a:r>
              <a:rPr lang="en-US" dirty="0"/>
              <a:t>Work on this over and over. </a:t>
            </a:r>
          </a:p>
          <a:p>
            <a:r>
              <a:rPr lang="en-US" dirty="0"/>
              <a:t>It will be what most reviewers read. </a:t>
            </a:r>
          </a:p>
          <a:p>
            <a:r>
              <a:rPr lang="en-US" dirty="0"/>
              <a:t>Get input from mentors, colleagues, etc.</a:t>
            </a:r>
          </a:p>
        </p:txBody>
      </p:sp>
    </p:spTree>
    <p:extLst>
      <p:ext uri="{BB962C8B-B14F-4D97-AF65-F5344CB8AC3E}">
        <p14:creationId xmlns:p14="http://schemas.microsoft.com/office/powerpoint/2010/main" val="15683711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Checklist of Specific Aims for F/K’s</a:t>
            </a:r>
          </a:p>
        </p:txBody>
      </p:sp>
      <p:sp>
        <p:nvSpPr>
          <p:cNvPr id="3" name="Content Placeholder 2"/>
          <p:cNvSpPr>
            <a:spLocks noGrp="1"/>
          </p:cNvSpPr>
          <p:nvPr>
            <p:ph idx="1"/>
          </p:nvPr>
        </p:nvSpPr>
        <p:spPr>
          <a:xfrm>
            <a:off x="342900" y="1676400"/>
            <a:ext cx="8458200" cy="4525963"/>
          </a:xfrm>
        </p:spPr>
        <p:txBody>
          <a:bodyPr>
            <a:normAutofit/>
          </a:bodyPr>
          <a:lstStyle/>
          <a:p>
            <a:pPr>
              <a:buFont typeface="Wingdings" charset="2"/>
              <a:buChar char="q"/>
            </a:pPr>
            <a:r>
              <a:rPr lang="en-US" sz="2400" dirty="0"/>
              <a:t>Attention grabbing opening sentence</a:t>
            </a:r>
          </a:p>
          <a:p>
            <a:pPr>
              <a:buFont typeface="Wingdings" charset="2"/>
              <a:buChar char="q"/>
            </a:pPr>
            <a:r>
              <a:rPr lang="en-US" sz="2400" i="1" dirty="0"/>
              <a:t>Briefly</a:t>
            </a:r>
            <a:r>
              <a:rPr lang="en-US" sz="2400" dirty="0"/>
              <a:t> summarize current knowledge</a:t>
            </a:r>
          </a:p>
          <a:p>
            <a:pPr>
              <a:buFont typeface="Wingdings" charset="2"/>
              <a:buChar char="q"/>
            </a:pPr>
            <a:r>
              <a:rPr lang="en-US" sz="2400" dirty="0"/>
              <a:t>Explicitly state gap in knowledge/unmet need</a:t>
            </a:r>
          </a:p>
          <a:p>
            <a:pPr>
              <a:buFont typeface="Wingdings" charset="2"/>
              <a:buChar char="q"/>
            </a:pPr>
            <a:r>
              <a:rPr lang="en-US" sz="2400" dirty="0"/>
              <a:t>Long-term goal</a:t>
            </a:r>
          </a:p>
          <a:p>
            <a:pPr>
              <a:buFont typeface="Wingdings" charset="2"/>
              <a:buChar char="q"/>
            </a:pPr>
            <a:r>
              <a:rPr lang="en-US" sz="2400" dirty="0"/>
              <a:t>Objectives of the application [research &amp; training for F/K grants]</a:t>
            </a:r>
          </a:p>
          <a:p>
            <a:pPr>
              <a:buFont typeface="Wingdings" charset="2"/>
              <a:buChar char="q"/>
            </a:pPr>
            <a:r>
              <a:rPr lang="en-US" sz="2400" dirty="0"/>
              <a:t>Central hypothesis / rationale</a:t>
            </a:r>
          </a:p>
          <a:p>
            <a:pPr>
              <a:buFont typeface="Wingdings" charset="2"/>
              <a:buChar char="q"/>
            </a:pPr>
            <a:r>
              <a:rPr lang="en-US" sz="2400" dirty="0"/>
              <a:t>Aims</a:t>
            </a:r>
          </a:p>
          <a:p>
            <a:pPr>
              <a:buFont typeface="Wingdings" charset="2"/>
              <a:buChar char="q"/>
            </a:pPr>
            <a:r>
              <a:rPr lang="en-US" sz="2400" dirty="0"/>
              <a:t>Payoff</a:t>
            </a:r>
          </a:p>
          <a:p>
            <a:pPr lvl="1">
              <a:buFont typeface="Wingdings" charset="2"/>
              <a:buChar char="q"/>
            </a:pPr>
            <a:r>
              <a:rPr lang="en-US" sz="2400" dirty="0"/>
              <a:t>Expected outcomes</a:t>
            </a:r>
          </a:p>
          <a:p>
            <a:pPr lvl="1">
              <a:buFont typeface="Wingdings" charset="2"/>
              <a:buChar char="q"/>
            </a:pPr>
            <a:r>
              <a:rPr lang="en-US" sz="2400" dirty="0"/>
              <a:t>Generality regarding positive impact</a:t>
            </a:r>
          </a:p>
          <a:p>
            <a:pPr marL="0" indent="0">
              <a:buNone/>
            </a:pPr>
            <a:endParaRPr lang="en-US" sz="2400" dirty="0"/>
          </a:p>
        </p:txBody>
      </p:sp>
    </p:spTree>
    <p:extLst>
      <p:ext uri="{BB962C8B-B14F-4D97-AF65-F5344CB8AC3E}">
        <p14:creationId xmlns:p14="http://schemas.microsoft.com/office/powerpoint/2010/main" val="24340376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A553D-C093-8E43-AF7F-BB8B974E9D62}"/>
              </a:ext>
            </a:extLst>
          </p:cNvPr>
          <p:cNvSpPr>
            <a:spLocks noGrp="1"/>
          </p:cNvSpPr>
          <p:nvPr>
            <p:ph type="title"/>
          </p:nvPr>
        </p:nvSpPr>
        <p:spPr/>
        <p:txBody>
          <a:bodyPr/>
          <a:lstStyle/>
          <a:p>
            <a:r>
              <a:rPr lang="en-US" dirty="0"/>
              <a:t>Assignment 1</a:t>
            </a:r>
          </a:p>
        </p:txBody>
      </p:sp>
      <p:sp>
        <p:nvSpPr>
          <p:cNvPr id="3" name="Content Placeholder 2">
            <a:extLst>
              <a:ext uri="{FF2B5EF4-FFF2-40B4-BE49-F238E27FC236}">
                <a16:creationId xmlns:a16="http://schemas.microsoft.com/office/drawing/2014/main" id="{463B099F-4A6C-0246-BDB7-08937BE886C0}"/>
              </a:ext>
            </a:extLst>
          </p:cNvPr>
          <p:cNvSpPr>
            <a:spLocks noGrp="1"/>
          </p:cNvSpPr>
          <p:nvPr>
            <p:ph idx="1"/>
          </p:nvPr>
        </p:nvSpPr>
        <p:spPr/>
        <p:txBody>
          <a:bodyPr>
            <a:normAutofit fontScale="85000" lnSpcReduction="20000"/>
          </a:bodyPr>
          <a:lstStyle/>
          <a:p>
            <a:pPr marL="0" indent="0">
              <a:buNone/>
            </a:pPr>
            <a:r>
              <a:rPr lang="en-US" b="1" dirty="0"/>
              <a:t>Assignment 1</a:t>
            </a:r>
            <a:r>
              <a:rPr lang="en-US" dirty="0"/>
              <a:t>, </a:t>
            </a:r>
            <a:r>
              <a:rPr lang="en-US" b="1" dirty="0"/>
              <a:t>due </a:t>
            </a:r>
            <a:r>
              <a:rPr lang="en-US" b="1" dirty="0">
                <a:highlight>
                  <a:srgbClr val="FFFF00"/>
                </a:highlight>
              </a:rPr>
              <a:t>8 am, Monday 1/11</a:t>
            </a:r>
            <a:r>
              <a:rPr lang="en-US" b="1" dirty="0"/>
              <a:t>:</a:t>
            </a:r>
            <a:endParaRPr lang="en-US" dirty="0"/>
          </a:p>
          <a:p>
            <a:pPr lvl="0"/>
            <a:r>
              <a:rPr lang="en-US" dirty="0"/>
              <a:t>Create a bulleted outline of the Specific Aims section for your research idea. Read the text and fill in your bullets in the “Create Your Bulleted Outline” document that can be downloaded from </a:t>
            </a:r>
            <a:r>
              <a:rPr lang="en-US" u="sng" dirty="0">
                <a:hlinkClick r:id="rId3"/>
              </a:rPr>
              <a:t>http://www.grantcentral.com/downloads/</a:t>
            </a:r>
            <a:r>
              <a:rPr lang="en-US" dirty="0"/>
              <a:t> </a:t>
            </a:r>
          </a:p>
          <a:p>
            <a:pPr lvl="0"/>
            <a:r>
              <a:rPr lang="en-US" dirty="0"/>
              <a:t>Turn in a link to the PA (or other grant mechanism) to which you plan to apply and a list of potential sponsors/mentors for your grant. In a few sentences, describe the sponsors/mentors’ areas of expertise and what role they will play in your training.</a:t>
            </a:r>
          </a:p>
          <a:p>
            <a:pPr lvl="0"/>
            <a:r>
              <a:rPr lang="en-US" dirty="0"/>
              <a:t>Upload word document to link for Assignment 1 on CLE</a:t>
            </a:r>
          </a:p>
          <a:p>
            <a:endParaRPr lang="en-US" dirty="0"/>
          </a:p>
        </p:txBody>
      </p:sp>
    </p:spTree>
    <p:extLst>
      <p:ext uri="{BB962C8B-B14F-4D97-AF65-F5344CB8AC3E}">
        <p14:creationId xmlns:p14="http://schemas.microsoft.com/office/powerpoint/2010/main" val="2853388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96D30-4AFA-D445-8177-6496B09403BD}"/>
              </a:ext>
            </a:extLst>
          </p:cNvPr>
          <p:cNvSpPr>
            <a:spLocks noGrp="1"/>
          </p:cNvSpPr>
          <p:nvPr>
            <p:ph type="title"/>
          </p:nvPr>
        </p:nvSpPr>
        <p:spPr/>
        <p:txBody>
          <a:bodyPr/>
          <a:lstStyle/>
          <a:p>
            <a:r>
              <a:rPr lang="en-US" dirty="0"/>
              <a:t>Week 1 Discussion</a:t>
            </a:r>
          </a:p>
        </p:txBody>
      </p:sp>
      <p:sp>
        <p:nvSpPr>
          <p:cNvPr id="3" name="Content Placeholder 2">
            <a:extLst>
              <a:ext uri="{FF2B5EF4-FFF2-40B4-BE49-F238E27FC236}">
                <a16:creationId xmlns:a16="http://schemas.microsoft.com/office/drawing/2014/main" id="{ADA1F7AD-17EF-884B-87A5-6C2AF4C87A79}"/>
              </a:ext>
            </a:extLst>
          </p:cNvPr>
          <p:cNvSpPr>
            <a:spLocks noGrp="1"/>
          </p:cNvSpPr>
          <p:nvPr>
            <p:ph idx="1"/>
          </p:nvPr>
        </p:nvSpPr>
        <p:spPr/>
        <p:txBody>
          <a:bodyPr/>
          <a:lstStyle/>
          <a:p>
            <a:pPr marL="0" indent="0">
              <a:buNone/>
            </a:pPr>
            <a:r>
              <a:rPr lang="en-US" dirty="0"/>
              <a:t>Who am I, where is my career going, and why do I need this grant to get there? </a:t>
            </a:r>
          </a:p>
          <a:p>
            <a:pPr lvl="1"/>
            <a:r>
              <a:rPr lang="en-US" dirty="0"/>
              <a:t>What’s your hook (exciting research idea)?</a:t>
            </a:r>
          </a:p>
          <a:p>
            <a:pPr lvl="1"/>
            <a:r>
              <a:rPr lang="en-US" dirty="0"/>
              <a:t>What are you doing now?</a:t>
            </a:r>
          </a:p>
          <a:p>
            <a:pPr lvl="1"/>
            <a:r>
              <a:rPr lang="en-US" dirty="0"/>
              <a:t>Where do you want to be in 5 years?</a:t>
            </a:r>
          </a:p>
          <a:p>
            <a:pPr lvl="1"/>
            <a:r>
              <a:rPr lang="en-US" dirty="0"/>
              <a:t>How will a training/research grant help you get there?</a:t>
            </a:r>
          </a:p>
          <a:p>
            <a:endParaRPr lang="en-US" dirty="0"/>
          </a:p>
        </p:txBody>
      </p:sp>
    </p:spTree>
    <p:extLst>
      <p:ext uri="{BB962C8B-B14F-4D97-AF65-F5344CB8AC3E}">
        <p14:creationId xmlns:p14="http://schemas.microsoft.com/office/powerpoint/2010/main" val="6479843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0F1D50F-2D06-4C90-9E5B-3A19ABAFE1C6}"/>
              </a:ext>
            </a:extLst>
          </p:cNvPr>
          <p:cNvSpPr>
            <a:spLocks noGrp="1"/>
          </p:cNvSpPr>
          <p:nvPr>
            <p:ph type="title"/>
          </p:nvPr>
        </p:nvSpPr>
        <p:spPr/>
        <p:txBody>
          <a:bodyPr/>
          <a:lstStyle/>
          <a:p>
            <a:r>
              <a:rPr lang="en-US" dirty="0">
                <a:latin typeface="Calibri"/>
                <a:cs typeface="Arial"/>
              </a:rPr>
              <a:t>Meet Your Instructors</a:t>
            </a:r>
            <a:endParaRPr lang="en-US" sz="2400" i="1" dirty="0">
              <a:latin typeface="Calibri"/>
              <a:cs typeface="Arial"/>
            </a:endParaRPr>
          </a:p>
        </p:txBody>
      </p:sp>
      <p:sp>
        <p:nvSpPr>
          <p:cNvPr id="5" name="Text Placeholder 4">
            <a:extLst>
              <a:ext uri="{FF2B5EF4-FFF2-40B4-BE49-F238E27FC236}">
                <a16:creationId xmlns:a16="http://schemas.microsoft.com/office/drawing/2014/main" id="{FEB99887-8C7A-4218-8E05-E7E02B840193}"/>
              </a:ext>
            </a:extLst>
          </p:cNvPr>
          <p:cNvSpPr>
            <a:spLocks noGrp="1"/>
          </p:cNvSpPr>
          <p:nvPr>
            <p:ph type="body" sz="quarter" idx="15"/>
          </p:nvPr>
        </p:nvSpPr>
        <p:spPr/>
        <p:txBody>
          <a:bodyPr vert="horz" lIns="91440" tIns="45720" rIns="91440" bIns="45720" rtlCol="0" anchor="t">
            <a:noAutofit/>
          </a:bodyPr>
          <a:lstStyle/>
          <a:p>
            <a:r>
              <a:rPr lang="en-US" sz="2400" i="1" dirty="0"/>
              <a:t>Erin L. Van </a:t>
            </a:r>
            <a:r>
              <a:rPr lang="en-US" sz="2400" i="1" dirty="0" err="1"/>
              <a:t>Blarigan</a:t>
            </a:r>
            <a:r>
              <a:rPr lang="en-US" sz="2400" i="1" dirty="0"/>
              <a:t>, ScD</a:t>
            </a:r>
          </a:p>
        </p:txBody>
      </p:sp>
      <p:sp>
        <p:nvSpPr>
          <p:cNvPr id="6" name="Content Placeholder 5">
            <a:extLst>
              <a:ext uri="{FF2B5EF4-FFF2-40B4-BE49-F238E27FC236}">
                <a16:creationId xmlns:a16="http://schemas.microsoft.com/office/drawing/2014/main" id="{3EB272E8-0627-43DB-92D0-BA1EA2BC6BC6}"/>
              </a:ext>
            </a:extLst>
          </p:cNvPr>
          <p:cNvSpPr>
            <a:spLocks noGrp="1"/>
          </p:cNvSpPr>
          <p:nvPr>
            <p:ph idx="1"/>
          </p:nvPr>
        </p:nvSpPr>
        <p:spPr>
          <a:xfrm>
            <a:off x="428185" y="1647233"/>
            <a:ext cx="8581094" cy="4982167"/>
          </a:xfrm>
        </p:spPr>
        <p:txBody>
          <a:bodyPr>
            <a:noAutofit/>
          </a:bodyPr>
          <a:lstStyle/>
          <a:p>
            <a:r>
              <a:rPr lang="en-US" sz="2000" dirty="0"/>
              <a:t>Academic background: Nutritional Epidemiology of Cancer</a:t>
            </a:r>
          </a:p>
          <a:p>
            <a:r>
              <a:rPr lang="en-US" sz="2000" dirty="0"/>
              <a:t>Research interests:</a:t>
            </a:r>
          </a:p>
          <a:p>
            <a:pPr lvl="1"/>
            <a:r>
              <a:rPr lang="en-US" sz="2000" dirty="0"/>
              <a:t>Nutrition and physical activity in relation to quality-of-life and survival among people with cancer</a:t>
            </a:r>
          </a:p>
          <a:p>
            <a:pPr lvl="1"/>
            <a:r>
              <a:rPr lang="en-US" sz="2000" dirty="0"/>
              <a:t>Develop digital health tools to help cancer survivors adopt and maintain healthy lifestyles</a:t>
            </a:r>
          </a:p>
          <a:p>
            <a:pPr lvl="1"/>
            <a:r>
              <a:rPr lang="en-US" sz="2000" dirty="0"/>
              <a:t>Optimization of behavioral interventions</a:t>
            </a:r>
          </a:p>
          <a:p>
            <a:r>
              <a:rPr lang="en-US" sz="2000" dirty="0"/>
              <a:t>Grants: R25 fellow pre-doc (Harvard) &amp; post-doc (UCSF)                                          </a:t>
            </a:r>
            <a:r>
              <a:rPr lang="en-US" sz="2000" dirty="0">
                <a:sym typeface="Wingdings" pitchFamily="2" charset="2"/>
              </a:rPr>
              <a:t> </a:t>
            </a:r>
            <a:r>
              <a:rPr lang="en-US" sz="2000" dirty="0"/>
              <a:t>KL2 (UCSF) </a:t>
            </a:r>
            <a:r>
              <a:rPr lang="en-US" sz="2000" dirty="0">
                <a:sym typeface="Wingdings" pitchFamily="2" charset="2"/>
              </a:rPr>
              <a:t></a:t>
            </a:r>
            <a:r>
              <a:rPr lang="en-US" sz="2000" dirty="0"/>
              <a:t>K07 (NCI) &amp; RAP awards </a:t>
            </a:r>
            <a:r>
              <a:rPr lang="en-US" sz="2000" dirty="0">
                <a:sym typeface="Wingdings" pitchFamily="2" charset="2"/>
              </a:rPr>
              <a:t> </a:t>
            </a:r>
            <a:r>
              <a:rPr lang="en-US" sz="2000" dirty="0"/>
              <a:t>R01 (NCI)</a:t>
            </a:r>
            <a:endParaRPr lang="en-US" sz="2000" b="1" dirty="0"/>
          </a:p>
          <a:p>
            <a:r>
              <a:rPr lang="en-US" sz="2000" dirty="0"/>
              <a:t>Personal interests: cooking &amp; baking, </a:t>
            </a:r>
            <a:r>
              <a:rPr lang="en-US" sz="2000" dirty="0" err="1"/>
              <a:t>crossfit</a:t>
            </a:r>
            <a:r>
              <a:rPr lang="en-US" sz="2000" dirty="0"/>
              <a:t>, hiking with                                       our dog, reading fiction, and mom of 2</a:t>
            </a:r>
          </a:p>
          <a:p>
            <a:endParaRPr lang="en-US" sz="2000" dirty="0"/>
          </a:p>
        </p:txBody>
      </p:sp>
      <p:sp>
        <p:nvSpPr>
          <p:cNvPr id="3" name="Slide Number Placeholder 2">
            <a:extLst>
              <a:ext uri="{FF2B5EF4-FFF2-40B4-BE49-F238E27FC236}">
                <a16:creationId xmlns:a16="http://schemas.microsoft.com/office/drawing/2014/main" id="{26F15001-B9A7-4A5A-81B3-18524FB13F0C}"/>
              </a:ext>
            </a:extLst>
          </p:cNvPr>
          <p:cNvSpPr>
            <a:spLocks noGrp="1"/>
          </p:cNvSpPr>
          <p:nvPr>
            <p:ph type="sldNum" sz="quarter" idx="13"/>
          </p:nvPr>
        </p:nvSpPr>
        <p:spPr/>
        <p:txBody>
          <a:bodyPr/>
          <a:lstStyle/>
          <a:p>
            <a:fld id="{7BCC8D0D-EAEC-449D-9161-023DFF90F2E2}" type="slidenum">
              <a:rPr lang="en-US" smtClean="0"/>
              <a:pPr/>
              <a:t>3</a:t>
            </a:fld>
            <a:endParaRPr lang="en-US" dirty="0"/>
          </a:p>
        </p:txBody>
      </p:sp>
      <p:pic>
        <p:nvPicPr>
          <p:cNvPr id="8" name="Picture 7" descr="A person standing next to a tree&#10;&#10;Description automatically generated">
            <a:extLst>
              <a:ext uri="{FF2B5EF4-FFF2-40B4-BE49-F238E27FC236}">
                <a16:creationId xmlns:a16="http://schemas.microsoft.com/office/drawing/2014/main" id="{090D5DBA-D015-7E45-92B9-355415A6CD6E}"/>
              </a:ext>
            </a:extLst>
          </p:cNvPr>
          <p:cNvPicPr>
            <a:picLocks noChangeAspect="1"/>
          </p:cNvPicPr>
          <p:nvPr/>
        </p:nvPicPr>
        <p:blipFill>
          <a:blip r:embed="rId2"/>
          <a:stretch>
            <a:fillRect/>
          </a:stretch>
        </p:blipFill>
        <p:spPr>
          <a:xfrm>
            <a:off x="6858000" y="3849754"/>
            <a:ext cx="2199035" cy="2932046"/>
          </a:xfrm>
          <a:prstGeom prst="rect">
            <a:avLst/>
          </a:prstGeom>
        </p:spPr>
      </p:pic>
    </p:spTree>
    <p:extLst>
      <p:ext uri="{BB962C8B-B14F-4D97-AF65-F5344CB8AC3E}">
        <p14:creationId xmlns:p14="http://schemas.microsoft.com/office/powerpoint/2010/main" val="3271910582"/>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CF3801F-96D0-004E-A2CF-0EA5EF625494}"/>
              </a:ext>
            </a:extLst>
          </p:cNvPr>
          <p:cNvSpPr>
            <a:spLocks noGrp="1"/>
          </p:cNvSpPr>
          <p:nvPr>
            <p:ph type="body" sz="quarter" idx="15"/>
          </p:nvPr>
        </p:nvSpPr>
        <p:spPr>
          <a:xfrm>
            <a:off x="303144" y="1050097"/>
            <a:ext cx="8169964" cy="334897"/>
          </a:xfrm>
        </p:spPr>
        <p:txBody>
          <a:bodyPr/>
          <a:lstStyle/>
          <a:p>
            <a:r>
              <a:rPr lang="en-US" sz="2100" i="1" dirty="0"/>
              <a:t>Co-instructor: Amy Conroy, PhD, MPH</a:t>
            </a:r>
            <a:endParaRPr lang="en-US" sz="2100" dirty="0"/>
          </a:p>
        </p:txBody>
      </p:sp>
      <p:sp>
        <p:nvSpPr>
          <p:cNvPr id="4" name="Content Placeholder 3">
            <a:extLst>
              <a:ext uri="{FF2B5EF4-FFF2-40B4-BE49-F238E27FC236}">
                <a16:creationId xmlns:a16="http://schemas.microsoft.com/office/drawing/2014/main" id="{D3C1DAAB-25CF-5745-B93E-3ACEE63625C5}"/>
              </a:ext>
            </a:extLst>
          </p:cNvPr>
          <p:cNvSpPr>
            <a:spLocks noGrp="1"/>
          </p:cNvSpPr>
          <p:nvPr>
            <p:ph idx="1"/>
          </p:nvPr>
        </p:nvSpPr>
        <p:spPr>
          <a:xfrm>
            <a:off x="303143" y="1592745"/>
            <a:ext cx="8053181" cy="4047710"/>
          </a:xfrm>
        </p:spPr>
        <p:txBody>
          <a:bodyPr/>
          <a:lstStyle/>
          <a:p>
            <a:r>
              <a:rPr lang="en-US" sz="2000" dirty="0"/>
              <a:t>Academic background: Behavioral scientist with multidisciplinary training </a:t>
            </a:r>
          </a:p>
          <a:p>
            <a:r>
              <a:rPr lang="en-US" sz="2000" dirty="0"/>
              <a:t>Research interests:</a:t>
            </a:r>
          </a:p>
          <a:p>
            <a:pPr lvl="1"/>
            <a:r>
              <a:rPr lang="en-US" sz="2000" dirty="0"/>
              <a:t>Couple-based approach to understand and intervene upon health behaviors</a:t>
            </a:r>
          </a:p>
          <a:p>
            <a:pPr lvl="1"/>
            <a:r>
              <a:rPr lang="en-US" sz="2000" dirty="0"/>
              <a:t>Focus on engagement in HIV care and treatment, intimate partner violence, heavy alcohol use, cardiometabolic disorders</a:t>
            </a:r>
          </a:p>
          <a:p>
            <a:pPr lvl="1"/>
            <a:r>
              <a:rPr lang="en-US" sz="2000" dirty="0"/>
              <a:t>Most research is in southern Africa (Malawi, South Africa)</a:t>
            </a:r>
          </a:p>
          <a:p>
            <a:r>
              <a:rPr lang="en-US" sz="2000" dirty="0"/>
              <a:t>Grants: </a:t>
            </a:r>
          </a:p>
          <a:p>
            <a:pPr lvl="1"/>
            <a:r>
              <a:rPr lang="en-US" sz="2000" dirty="0"/>
              <a:t>F31 (predoc) </a:t>
            </a:r>
            <a:r>
              <a:rPr lang="en-US" sz="2000" dirty="0">
                <a:sym typeface="Wingdings" pitchFamily="2" charset="2"/>
              </a:rPr>
              <a:t></a:t>
            </a:r>
            <a:r>
              <a:rPr lang="en-US" sz="2000" dirty="0"/>
              <a:t> T32 (postdoc)</a:t>
            </a:r>
            <a:r>
              <a:rPr lang="en-US" sz="2000" dirty="0">
                <a:sym typeface="Wingdings" pitchFamily="2" charset="2"/>
              </a:rPr>
              <a:t> RAP grant  K01  R34  R01  </a:t>
            </a:r>
          </a:p>
          <a:p>
            <a:pPr lvl="1"/>
            <a:r>
              <a:rPr lang="en-US" sz="2000" dirty="0">
                <a:sym typeface="Wingdings" pitchFamily="2" charset="2"/>
              </a:rPr>
              <a:t>Funders: NIMH, NIAAA, NHLBI, NIAID</a:t>
            </a:r>
          </a:p>
          <a:p>
            <a:r>
              <a:rPr lang="en-US" sz="2000" dirty="0">
                <a:sym typeface="Wingdings" pitchFamily="2" charset="2"/>
              </a:rPr>
              <a:t>Personal interests: Playing the piano, skiing, yoga, </a:t>
            </a:r>
          </a:p>
          <a:p>
            <a:pPr marL="0" indent="0">
              <a:buNone/>
            </a:pPr>
            <a:r>
              <a:rPr lang="en-US" sz="2000" dirty="0">
                <a:sym typeface="Wingdings" pitchFamily="2" charset="2"/>
              </a:rPr>
              <a:t>   and raising two girls (ages 5 and 10)</a:t>
            </a:r>
          </a:p>
          <a:p>
            <a:pPr lvl="1"/>
            <a:endParaRPr lang="en-US" sz="2000" dirty="0"/>
          </a:p>
        </p:txBody>
      </p:sp>
      <p:pic>
        <p:nvPicPr>
          <p:cNvPr id="14" name="Picture 13">
            <a:extLst>
              <a:ext uri="{FF2B5EF4-FFF2-40B4-BE49-F238E27FC236}">
                <a16:creationId xmlns:a16="http://schemas.microsoft.com/office/drawing/2014/main" id="{8D94AA5D-69DE-FC41-88AF-B51826F72535}"/>
              </a:ext>
            </a:extLst>
          </p:cNvPr>
          <p:cNvPicPr>
            <a:picLocks noChangeAspect="1"/>
          </p:cNvPicPr>
          <p:nvPr/>
        </p:nvPicPr>
        <p:blipFill>
          <a:blip r:embed="rId2"/>
          <a:stretch>
            <a:fillRect/>
          </a:stretch>
        </p:blipFill>
        <p:spPr>
          <a:xfrm>
            <a:off x="6858000" y="5105400"/>
            <a:ext cx="2181638" cy="1636229"/>
          </a:xfrm>
          <a:prstGeom prst="rect">
            <a:avLst/>
          </a:prstGeom>
        </p:spPr>
      </p:pic>
      <p:sp>
        <p:nvSpPr>
          <p:cNvPr id="5" name="Title 3">
            <a:extLst>
              <a:ext uri="{FF2B5EF4-FFF2-40B4-BE49-F238E27FC236}">
                <a16:creationId xmlns:a16="http://schemas.microsoft.com/office/drawing/2014/main" id="{5C94AB69-D820-7E45-82D9-769F4A23CCFD}"/>
              </a:ext>
            </a:extLst>
          </p:cNvPr>
          <p:cNvSpPr>
            <a:spLocks noGrp="1"/>
          </p:cNvSpPr>
          <p:nvPr>
            <p:ph type="title"/>
          </p:nvPr>
        </p:nvSpPr>
        <p:spPr>
          <a:xfrm>
            <a:off x="453585" y="425001"/>
            <a:ext cx="8173580" cy="611449"/>
          </a:xfrm>
        </p:spPr>
        <p:txBody>
          <a:bodyPr/>
          <a:lstStyle/>
          <a:p>
            <a:r>
              <a:rPr lang="en-US" dirty="0">
                <a:latin typeface="Calibri"/>
                <a:cs typeface="Arial"/>
              </a:rPr>
              <a:t>Meet Your Instructors</a:t>
            </a:r>
            <a:endParaRPr lang="en-US" sz="2400" i="1" dirty="0">
              <a:latin typeface="Calibri"/>
              <a:cs typeface="Arial"/>
            </a:endParaRPr>
          </a:p>
        </p:txBody>
      </p:sp>
    </p:spTree>
    <p:extLst>
      <p:ext uri="{BB962C8B-B14F-4D97-AF65-F5344CB8AC3E}">
        <p14:creationId xmlns:p14="http://schemas.microsoft.com/office/powerpoint/2010/main" val="1866068679"/>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CE49E-2E8B-8E49-8D94-BCF658AB2464}"/>
              </a:ext>
            </a:extLst>
          </p:cNvPr>
          <p:cNvSpPr>
            <a:spLocks noGrp="1"/>
          </p:cNvSpPr>
          <p:nvPr>
            <p:ph type="title"/>
          </p:nvPr>
        </p:nvSpPr>
        <p:spPr/>
        <p:txBody>
          <a:bodyPr/>
          <a:lstStyle/>
          <a:p>
            <a:r>
              <a:rPr lang="en-US" dirty="0"/>
              <a:t>Introductions</a:t>
            </a:r>
          </a:p>
        </p:txBody>
      </p:sp>
      <p:sp>
        <p:nvSpPr>
          <p:cNvPr id="3" name="Text Placeholder 2">
            <a:extLst>
              <a:ext uri="{FF2B5EF4-FFF2-40B4-BE49-F238E27FC236}">
                <a16:creationId xmlns:a16="http://schemas.microsoft.com/office/drawing/2014/main" id="{CF5CFB50-3880-6E4E-8E9F-EAF032305204}"/>
              </a:ext>
            </a:extLst>
          </p:cNvPr>
          <p:cNvSpPr>
            <a:spLocks noGrp="1"/>
          </p:cNvSpPr>
          <p:nvPr>
            <p:ph type="body" sz="quarter" idx="15"/>
          </p:nvPr>
        </p:nvSpPr>
        <p:spPr/>
        <p:txBody>
          <a:bodyPr/>
          <a:lstStyle/>
          <a:p>
            <a:endParaRPr lang="en-US" dirty="0"/>
          </a:p>
        </p:txBody>
      </p:sp>
      <p:sp>
        <p:nvSpPr>
          <p:cNvPr id="4" name="Content Placeholder 3">
            <a:extLst>
              <a:ext uri="{FF2B5EF4-FFF2-40B4-BE49-F238E27FC236}">
                <a16:creationId xmlns:a16="http://schemas.microsoft.com/office/drawing/2014/main" id="{C6B13E6F-9D43-894E-875D-02FA3B85B176}"/>
              </a:ext>
            </a:extLst>
          </p:cNvPr>
          <p:cNvSpPr>
            <a:spLocks noGrp="1"/>
          </p:cNvSpPr>
          <p:nvPr>
            <p:ph idx="1"/>
          </p:nvPr>
        </p:nvSpPr>
        <p:spPr/>
        <p:txBody>
          <a:bodyPr/>
          <a:lstStyle/>
          <a:p>
            <a:r>
              <a:rPr lang="en-US" dirty="0"/>
              <a:t>Name</a:t>
            </a:r>
          </a:p>
          <a:p>
            <a:r>
              <a:rPr lang="en-US" dirty="0"/>
              <a:t>Position</a:t>
            </a:r>
          </a:p>
          <a:p>
            <a:r>
              <a:rPr lang="en-US" dirty="0"/>
              <a:t>Academic background</a:t>
            </a:r>
          </a:p>
          <a:p>
            <a:r>
              <a:rPr lang="en-US" dirty="0"/>
              <a:t>Research interests</a:t>
            </a:r>
          </a:p>
          <a:p>
            <a:r>
              <a:rPr lang="en-US" dirty="0"/>
              <a:t>Personal interests</a:t>
            </a:r>
          </a:p>
          <a:p>
            <a:endParaRPr lang="en-US" dirty="0"/>
          </a:p>
        </p:txBody>
      </p:sp>
    </p:spTree>
    <p:extLst>
      <p:ext uri="{BB962C8B-B14F-4D97-AF65-F5344CB8AC3E}">
        <p14:creationId xmlns:p14="http://schemas.microsoft.com/office/powerpoint/2010/main" val="2476027310"/>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C51C6-9497-2440-9D1B-3B96629D0B97}"/>
              </a:ext>
            </a:extLst>
          </p:cNvPr>
          <p:cNvSpPr>
            <a:spLocks noGrp="1"/>
          </p:cNvSpPr>
          <p:nvPr>
            <p:ph type="title"/>
          </p:nvPr>
        </p:nvSpPr>
        <p:spPr/>
        <p:txBody>
          <a:bodyPr/>
          <a:lstStyle/>
          <a:p>
            <a:r>
              <a:rPr lang="en-US" dirty="0"/>
              <a:t>Course Organizational Details</a:t>
            </a:r>
          </a:p>
        </p:txBody>
      </p:sp>
      <p:sp>
        <p:nvSpPr>
          <p:cNvPr id="3" name="Content Placeholder 2">
            <a:extLst>
              <a:ext uri="{FF2B5EF4-FFF2-40B4-BE49-F238E27FC236}">
                <a16:creationId xmlns:a16="http://schemas.microsoft.com/office/drawing/2014/main" id="{C79CD633-E7EE-5643-8299-1C90214C4974}"/>
              </a:ext>
            </a:extLst>
          </p:cNvPr>
          <p:cNvSpPr>
            <a:spLocks noGrp="1"/>
          </p:cNvSpPr>
          <p:nvPr>
            <p:ph idx="1"/>
          </p:nvPr>
        </p:nvSpPr>
        <p:spPr/>
        <p:txBody>
          <a:bodyPr>
            <a:normAutofit lnSpcReduction="10000"/>
          </a:bodyPr>
          <a:lstStyle/>
          <a:p>
            <a:r>
              <a:rPr lang="en-US" dirty="0"/>
              <a:t>Meet by Zoom from 1:10-3p on Wednesdays, Jan 6</a:t>
            </a:r>
            <a:r>
              <a:rPr lang="en-US" baseline="30000" dirty="0"/>
              <a:t>th</a:t>
            </a:r>
            <a:r>
              <a:rPr lang="en-US" dirty="0"/>
              <a:t> – March 17</a:t>
            </a:r>
            <a:r>
              <a:rPr lang="en-US" baseline="30000" dirty="0"/>
              <a:t>th</a:t>
            </a:r>
            <a:r>
              <a:rPr lang="en-US" dirty="0"/>
              <a:t> </a:t>
            </a:r>
          </a:p>
          <a:p>
            <a:r>
              <a:rPr lang="en-US" dirty="0"/>
              <a:t>10-min break (approx. 2-2:10 p)</a:t>
            </a:r>
          </a:p>
          <a:p>
            <a:r>
              <a:rPr lang="en-US" dirty="0"/>
              <a:t>Lecture/guest presentation for 20-50 min then small group discussion/peer review assignments in remaining time</a:t>
            </a:r>
          </a:p>
          <a:p>
            <a:r>
              <a:rPr lang="en-US" dirty="0"/>
              <a:t>Please keep video on when we have guest presenters and during small group discussions; ok on or off for our lectures</a:t>
            </a:r>
          </a:p>
        </p:txBody>
      </p:sp>
    </p:spTree>
    <p:extLst>
      <p:ext uri="{BB962C8B-B14F-4D97-AF65-F5344CB8AC3E}">
        <p14:creationId xmlns:p14="http://schemas.microsoft.com/office/powerpoint/2010/main" val="28695471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14CDE-3E59-9F40-854E-D8AF933E0DCA}"/>
              </a:ext>
            </a:extLst>
          </p:cNvPr>
          <p:cNvSpPr>
            <a:spLocks noGrp="1"/>
          </p:cNvSpPr>
          <p:nvPr>
            <p:ph type="title"/>
          </p:nvPr>
        </p:nvSpPr>
        <p:spPr/>
        <p:txBody>
          <a:bodyPr/>
          <a:lstStyle/>
          <a:p>
            <a:r>
              <a:rPr lang="en-US" dirty="0"/>
              <a:t>How to Contact Your Instructor</a:t>
            </a:r>
          </a:p>
        </p:txBody>
      </p:sp>
      <p:sp>
        <p:nvSpPr>
          <p:cNvPr id="3" name="Content Placeholder 2">
            <a:extLst>
              <a:ext uri="{FF2B5EF4-FFF2-40B4-BE49-F238E27FC236}">
                <a16:creationId xmlns:a16="http://schemas.microsoft.com/office/drawing/2014/main" id="{F3C975D9-DBFC-F642-9C10-C3FC323CF378}"/>
              </a:ext>
            </a:extLst>
          </p:cNvPr>
          <p:cNvSpPr>
            <a:spLocks noGrp="1"/>
          </p:cNvSpPr>
          <p:nvPr>
            <p:ph idx="1"/>
          </p:nvPr>
        </p:nvSpPr>
        <p:spPr/>
        <p:txBody>
          <a:bodyPr>
            <a:normAutofit/>
          </a:bodyPr>
          <a:lstStyle/>
          <a:p>
            <a:r>
              <a:rPr lang="en-US" dirty="0"/>
              <a:t>Office hours from 2-3p on Thursdays</a:t>
            </a:r>
          </a:p>
          <a:p>
            <a:pPr lvl="1"/>
            <a:r>
              <a:rPr lang="en-US" dirty="0"/>
              <a:t>open Zoom, link on CLE, feel free to drop in</a:t>
            </a:r>
          </a:p>
          <a:p>
            <a:pPr marL="457200" lvl="1" indent="0">
              <a:buNone/>
            </a:pPr>
            <a:endParaRPr lang="en-US" dirty="0"/>
          </a:p>
          <a:p>
            <a:r>
              <a:rPr lang="en-US" dirty="0"/>
              <a:t>E-mail: </a:t>
            </a:r>
            <a:r>
              <a:rPr lang="en-US" dirty="0">
                <a:hlinkClick r:id="rId3"/>
              </a:rPr>
              <a:t>erin.vanblarigan@ucsf.edu</a:t>
            </a:r>
            <a:endParaRPr lang="en-US" dirty="0"/>
          </a:p>
          <a:p>
            <a:pPr lvl="1"/>
            <a:r>
              <a:rPr lang="en-US" dirty="0"/>
              <a:t>Please send questions related to homework due Monday morning </a:t>
            </a:r>
            <a:r>
              <a:rPr lang="en-US" i="1" dirty="0"/>
              <a:t>before</a:t>
            </a:r>
            <a:r>
              <a:rPr lang="en-US" dirty="0"/>
              <a:t> </a:t>
            </a:r>
            <a:r>
              <a:rPr lang="en-US" i="1" dirty="0"/>
              <a:t>3p</a:t>
            </a:r>
            <a:r>
              <a:rPr lang="en-US" dirty="0"/>
              <a:t> on Fridays</a:t>
            </a:r>
          </a:p>
          <a:p>
            <a:endParaRPr lang="en-US" dirty="0"/>
          </a:p>
          <a:p>
            <a:pPr marL="0" indent="0">
              <a:buNone/>
            </a:pPr>
            <a:r>
              <a:rPr lang="en-US" dirty="0"/>
              <a:t>Use the CLE forum to ask your classmates too!</a:t>
            </a:r>
          </a:p>
          <a:p>
            <a:endParaRPr lang="en-US" dirty="0"/>
          </a:p>
        </p:txBody>
      </p:sp>
    </p:spTree>
    <p:extLst>
      <p:ext uri="{BB962C8B-B14F-4D97-AF65-F5344CB8AC3E}">
        <p14:creationId xmlns:p14="http://schemas.microsoft.com/office/powerpoint/2010/main" val="5535067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B3323-2E82-A74B-97F7-2BF7E0CAEBCA}"/>
              </a:ext>
            </a:extLst>
          </p:cNvPr>
          <p:cNvSpPr>
            <a:spLocks noGrp="1"/>
          </p:cNvSpPr>
          <p:nvPr>
            <p:ph type="title"/>
          </p:nvPr>
        </p:nvSpPr>
        <p:spPr/>
        <p:txBody>
          <a:bodyPr/>
          <a:lstStyle/>
          <a:p>
            <a:r>
              <a:rPr lang="en-US" dirty="0"/>
              <a:t>Syllabus</a:t>
            </a:r>
          </a:p>
        </p:txBody>
      </p:sp>
      <p:sp>
        <p:nvSpPr>
          <p:cNvPr id="3" name="Content Placeholder 2">
            <a:extLst>
              <a:ext uri="{FF2B5EF4-FFF2-40B4-BE49-F238E27FC236}">
                <a16:creationId xmlns:a16="http://schemas.microsoft.com/office/drawing/2014/main" id="{B292B914-946B-1848-B7C3-00E60E3133F9}"/>
              </a:ext>
            </a:extLst>
          </p:cNvPr>
          <p:cNvSpPr>
            <a:spLocks noGrp="1"/>
          </p:cNvSpPr>
          <p:nvPr>
            <p:ph idx="1"/>
          </p:nvPr>
        </p:nvSpPr>
        <p:spPr/>
        <p:txBody>
          <a:bodyPr/>
          <a:lstStyle/>
          <a:p>
            <a:pPr marL="0" indent="0">
              <a:buNone/>
            </a:pPr>
            <a:endParaRPr lang="en-US" dirty="0"/>
          </a:p>
        </p:txBody>
      </p:sp>
    </p:spTree>
    <p:extLst>
      <p:ext uri="{BB962C8B-B14F-4D97-AF65-F5344CB8AC3E}">
        <p14:creationId xmlns:p14="http://schemas.microsoft.com/office/powerpoint/2010/main" val="36548917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Academic Career</a:t>
            </a:r>
          </a:p>
        </p:txBody>
      </p:sp>
      <p:sp>
        <p:nvSpPr>
          <p:cNvPr id="3" name="Content Placeholder 2"/>
          <p:cNvSpPr>
            <a:spLocks noGrp="1"/>
          </p:cNvSpPr>
          <p:nvPr>
            <p:ph idx="1"/>
          </p:nvPr>
        </p:nvSpPr>
        <p:spPr/>
        <p:txBody>
          <a:bodyPr/>
          <a:lstStyle/>
          <a:p>
            <a:pPr marL="0" indent="0">
              <a:buNone/>
            </a:pPr>
            <a:r>
              <a:rPr lang="en-US" dirty="0"/>
              <a:t>Typical Trajectory</a:t>
            </a:r>
          </a:p>
          <a:p>
            <a:pPr marL="0" indent="0">
              <a:buNone/>
            </a:pPr>
            <a:endParaRPr lang="en-US" dirty="0"/>
          </a:p>
          <a:p>
            <a:pPr marL="0" indent="0">
              <a:buNone/>
            </a:pPr>
            <a:r>
              <a:rPr lang="en-US" dirty="0"/>
              <a:t>PhD             Post-doc            Assistant Professor</a:t>
            </a:r>
          </a:p>
          <a:p>
            <a:pPr marL="0" indent="0">
              <a:buNone/>
            </a:pPr>
            <a:r>
              <a:rPr lang="en-US" dirty="0"/>
              <a:t>				        Associate Professor</a:t>
            </a:r>
          </a:p>
          <a:p>
            <a:pPr marL="0" indent="0">
              <a:buNone/>
            </a:pPr>
            <a:r>
              <a:rPr lang="en-US" dirty="0"/>
              <a:t>				       (Full) Professor</a:t>
            </a:r>
          </a:p>
        </p:txBody>
      </p:sp>
      <p:sp>
        <p:nvSpPr>
          <p:cNvPr id="4" name="Right Arrow 3"/>
          <p:cNvSpPr/>
          <p:nvPr/>
        </p:nvSpPr>
        <p:spPr>
          <a:xfrm>
            <a:off x="1447800" y="2819400"/>
            <a:ext cx="762000"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p:cNvSpPr/>
          <p:nvPr/>
        </p:nvSpPr>
        <p:spPr>
          <a:xfrm>
            <a:off x="4038600" y="2819400"/>
            <a:ext cx="762000"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31813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5629</TotalTime>
  <Words>1716</Words>
  <Application>Microsoft Macintosh PowerPoint</Application>
  <PresentationFormat>On-screen Show (4:3)</PresentationFormat>
  <Paragraphs>217</Paragraphs>
  <Slides>25</Slides>
  <Notes>10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Arial</vt:lpstr>
      <vt:lpstr>Calibri</vt:lpstr>
      <vt:lpstr>Wingdings</vt:lpstr>
      <vt:lpstr>Office Theme</vt:lpstr>
      <vt:lpstr>EPI258: Grant Writing Workshop Lecture 1</vt:lpstr>
      <vt:lpstr>Plan for Today</vt:lpstr>
      <vt:lpstr>Meet Your Instructors</vt:lpstr>
      <vt:lpstr>Meet Your Instructors</vt:lpstr>
      <vt:lpstr>Introductions</vt:lpstr>
      <vt:lpstr>Course Organizational Details</vt:lpstr>
      <vt:lpstr>How to Contact Your Instructor</vt:lpstr>
      <vt:lpstr>Syllabus</vt:lpstr>
      <vt:lpstr>Academic Career</vt:lpstr>
      <vt:lpstr>Faculty Research Responsibilities</vt:lpstr>
      <vt:lpstr>Writing Grants</vt:lpstr>
      <vt:lpstr>Grant Funding by Career Stage</vt:lpstr>
      <vt:lpstr>Direct and Indirect Costs</vt:lpstr>
      <vt:lpstr>Notes</vt:lpstr>
      <vt:lpstr>Some resources</vt:lpstr>
      <vt:lpstr>Isn’t there $$ beyond the NIH?</vt:lpstr>
      <vt:lpstr>A note about training grants</vt:lpstr>
      <vt:lpstr>Research Sections</vt:lpstr>
      <vt:lpstr>Specific Aims</vt:lpstr>
      <vt:lpstr>Specific Aims</vt:lpstr>
      <vt:lpstr>Specific Aims</vt:lpstr>
      <vt:lpstr>The Specific Aims page</vt:lpstr>
      <vt:lpstr>Checklist of Specific Aims for F/K’s</vt:lpstr>
      <vt:lpstr>Assignment 1</vt:lpstr>
      <vt:lpstr>Week 1 Discussion</vt:lpstr>
    </vt:vector>
  </TitlesOfParts>
  <Company>UCSF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to expect from an academic career</dc:title>
  <dc:creator>Hahn, Judy</dc:creator>
  <cp:lastModifiedBy>Van Blarigan, Erin</cp:lastModifiedBy>
  <cp:revision>66</cp:revision>
  <dcterms:created xsi:type="dcterms:W3CDTF">2014-12-31T05:41:37Z</dcterms:created>
  <dcterms:modified xsi:type="dcterms:W3CDTF">2021-01-04T17:26:44Z</dcterms:modified>
</cp:coreProperties>
</file>