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50"/>
  </p:notesMasterIdLst>
  <p:handoutMasterIdLst>
    <p:handoutMasterId r:id="rId51"/>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521" r:id="rId17"/>
    <p:sldId id="481" r:id="rId18"/>
    <p:sldId id="485" r:id="rId19"/>
    <p:sldId id="522" r:id="rId20"/>
    <p:sldId id="486" r:id="rId21"/>
    <p:sldId id="411" r:id="rId22"/>
    <p:sldId id="487" r:id="rId23"/>
    <p:sldId id="488" r:id="rId24"/>
    <p:sldId id="510" r:id="rId25"/>
    <p:sldId id="512" r:id="rId26"/>
    <p:sldId id="513" r:id="rId27"/>
    <p:sldId id="514" r:id="rId28"/>
    <p:sldId id="498" r:id="rId29"/>
    <p:sldId id="499" r:id="rId30"/>
    <p:sldId id="501" r:id="rId31"/>
    <p:sldId id="502" r:id="rId32"/>
    <p:sldId id="503" r:id="rId33"/>
    <p:sldId id="505" r:id="rId34"/>
    <p:sldId id="506" r:id="rId35"/>
    <p:sldId id="504" r:id="rId36"/>
    <p:sldId id="507" r:id="rId37"/>
    <p:sldId id="508" r:id="rId38"/>
    <p:sldId id="509" r:id="rId39"/>
    <p:sldId id="434" r:id="rId40"/>
    <p:sldId id="435" r:id="rId41"/>
    <p:sldId id="515" r:id="rId42"/>
    <p:sldId id="516" r:id="rId43"/>
    <p:sldId id="517" r:id="rId44"/>
    <p:sldId id="518" r:id="rId45"/>
    <p:sldId id="519" r:id="rId46"/>
    <p:sldId id="520" r:id="rId47"/>
    <p:sldId id="440" r:id="rId48"/>
    <p:sldId id="511" r:id="rId4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54" d="100"/>
          <a:sy n="54" d="100"/>
        </p:scale>
        <p:origin x="119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some patients are systematically higher, but all seem to dip in the middle (for tablet and capsule).  If you have lots of patients draw a few of these or do them side by side (later).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16</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extLst>
      <p:ext uri="{BB962C8B-B14F-4D97-AF65-F5344CB8AC3E}">
        <p14:creationId xmlns:p14="http://schemas.microsoft.com/office/powerpoint/2010/main" val="1500260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17</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Let’s first</a:t>
            </a:r>
            <a:r>
              <a:rPr lang="en-US" baseline="0" dirty="0" smtClean="0"/>
              <a:t> focus in on the </a:t>
            </a:r>
            <a:r>
              <a:rPr lang="en-US" baseline="0" dirty="0" err="1" smtClean="0"/>
              <a:t>pilltype</a:t>
            </a:r>
            <a:r>
              <a:rPr lang="en-US" baseline="0" dirty="0" smtClean="0"/>
              <a:t> 2 effect.  What does that represent?  (Not statistically significant).</a:t>
            </a:r>
            <a:endParaRPr lang="en-US" dirty="0" smtClean="0"/>
          </a:p>
          <a:p>
            <a:endParaRPr lang="en-US" dirty="0" smtClean="0"/>
          </a:p>
          <a:p>
            <a:r>
              <a:rPr lang="en-US" dirty="0" smtClean="0"/>
              <a:t>But should</a:t>
            </a:r>
            <a:r>
              <a:rPr lang="en-US" baseline="0" dirty="0" smtClean="0"/>
              <a:t> always look at the overall test (why?).</a:t>
            </a:r>
            <a:endParaRPr lang="en-US" dirty="0" smtClean="0"/>
          </a:p>
          <a:p>
            <a:endParaRPr lang="en-US" dirty="0" smtClean="0"/>
          </a:p>
          <a:p>
            <a:r>
              <a:rPr lang="en-US" dirty="0" err="1" smtClean="0"/>
              <a:t>Testparm</a:t>
            </a:r>
            <a:r>
              <a:rPr lang="en-US" dirty="0" smtClean="0"/>
              <a:t>:</a:t>
            </a:r>
            <a:r>
              <a:rPr lang="en-US" baseline="0" dirty="0" smtClean="0"/>
              <a:t>  </a:t>
            </a:r>
            <a:r>
              <a:rPr lang="en-US" dirty="0" smtClean="0"/>
              <a:t>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18</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19</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err="1" smtClean="0"/>
              <a:t>Xtcorr</a:t>
            </a:r>
            <a:r>
              <a:rPr lang="en-US" dirty="0" smtClean="0"/>
              <a:t> gives the estimated</a:t>
            </a:r>
            <a:r>
              <a:rPr lang="en-US" baseline="0" dirty="0" smtClean="0"/>
              <a:t> correlation after running </a:t>
            </a:r>
            <a:r>
              <a:rPr lang="en-US" baseline="0" dirty="0" err="1" smtClean="0"/>
              <a:t>xtgee</a:t>
            </a:r>
            <a:r>
              <a:rPr lang="en-US" baseline="0" dirty="0" smtClean="0"/>
              <a:t>.  Within person correlation is positive and moderately strong at 0.7.  Why exactly </a:t>
            </a:r>
            <a:r>
              <a:rPr lang="en-US" baseline="0" smtClean="0"/>
              <a:t>all equal?</a:t>
            </a:r>
            <a:endParaRPr lang="en-US" dirty="0"/>
          </a:p>
        </p:txBody>
      </p:sp>
    </p:spTree>
    <p:extLst>
      <p:ext uri="{BB962C8B-B14F-4D97-AF65-F5344CB8AC3E}">
        <p14:creationId xmlns:p14="http://schemas.microsoft.com/office/powerpoint/2010/main" val="333676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20</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21</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22</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23</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25</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26</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27</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Plot</a:t>
            </a:r>
            <a:r>
              <a:rPr lang="en-US" baseline="0" dirty="0" smtClean="0"/>
              <a:t> of the nth versus </a:t>
            </a:r>
            <a:r>
              <a:rPr lang="en-US" baseline="0" dirty="0" err="1" smtClean="0"/>
              <a:t>mth</a:t>
            </a:r>
            <a:r>
              <a:rPr lang="en-US" baseline="0" dirty="0" smtClean="0"/>
              <a:t> born baby from each mom where n and m range from 1 to 5.  For example, top left-most plot is a plot of the weights of the first born baby’s weight for a mom with the second born baby’s weight.  All are modestly and positively correlated.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29</a:t>
            </a:fld>
            <a:endParaRPr lang="en-US"/>
          </a:p>
        </p:txBody>
      </p:sp>
    </p:spTree>
    <p:extLst>
      <p:ext uri="{BB962C8B-B14F-4D97-AF65-F5344CB8AC3E}">
        <p14:creationId xmlns:p14="http://schemas.microsoft.com/office/powerpoint/2010/main" val="39551584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most plot is a plot of the mouse’s weight at 22 days versus</a:t>
            </a:r>
            <a:r>
              <a:rPr lang="en-US" baseline="0" dirty="0" smtClean="0"/>
              <a:t> their weight at 29 days.  All plots show a high, positive correlation.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31</a:t>
            </a:fld>
            <a:endParaRPr lang="en-US"/>
          </a:p>
        </p:txBody>
      </p:sp>
    </p:spTree>
    <p:extLst>
      <p:ext uri="{BB962C8B-B14F-4D97-AF65-F5344CB8AC3E}">
        <p14:creationId xmlns:p14="http://schemas.microsoft.com/office/powerpoint/2010/main" val="8963721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features are a bit different from previous</a:t>
            </a:r>
            <a:r>
              <a:rPr lang="en-US" baseline="0" dirty="0" smtClean="0"/>
              <a:t> plots.  1) Correlation decreases as separation between time points increases (e.g., looking from left to right in top row).  2) Correlation increases as time progresses but separation stays constant (e.g., comparing the three plots that are above the diagonal (15 vs. 29, 29 vs. 43 and 43 vs. 57, which are all two weeks apart).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33</a:t>
            </a:fld>
            <a:endParaRPr lang="en-US"/>
          </a:p>
        </p:txBody>
      </p:sp>
    </p:spTree>
    <p:extLst>
      <p:ext uri="{BB962C8B-B14F-4D97-AF65-F5344CB8AC3E}">
        <p14:creationId xmlns:p14="http://schemas.microsoft.com/office/powerpoint/2010/main" val="63136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t>
            </a:r>
            <a:r>
              <a:rPr lang="en-US" dirty="0" err="1" smtClean="0"/>
              <a:t>Korff</a:t>
            </a:r>
            <a:r>
              <a:rPr lang="en-US" dirty="0" smtClean="0"/>
              <a:t> example the correlation is present because all patients share a common physician.</a:t>
            </a:r>
            <a:r>
              <a:rPr lang="en-US" baseline="0" dirty="0" smtClean="0"/>
              <a:t>  Therefore no reason to assume a different correlation for, say, patient 1 and patient 2 as opposed to patient 9 and patient 17 (as examples).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35</a:t>
            </a:fld>
            <a:endParaRPr lang="en-US"/>
          </a:p>
        </p:txBody>
      </p:sp>
    </p:spTree>
    <p:extLst>
      <p:ext uri="{BB962C8B-B14F-4D97-AF65-F5344CB8AC3E}">
        <p14:creationId xmlns:p14="http://schemas.microsoft.com/office/powerpoint/2010/main" val="669150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Independent seems strange since that is going back to analyses like the incorrect regression we looked</a:t>
            </a:r>
            <a:r>
              <a:rPr lang="en-US" baseline="0" dirty="0" smtClean="0"/>
              <a:t> at for the fecal fat data.  But we will see later when this is useful.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37</a:t>
            </a:fld>
            <a:endParaRPr lang="en-US"/>
          </a:p>
        </p:txBody>
      </p:sp>
    </p:spTree>
    <p:extLst>
      <p:ext uri="{BB962C8B-B14F-4D97-AF65-F5344CB8AC3E}">
        <p14:creationId xmlns:p14="http://schemas.microsoft.com/office/powerpoint/2010/main" val="21770241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Exchangeable,</a:t>
            </a:r>
            <a:r>
              <a:rPr lang="en-US" baseline="0" dirty="0" smtClean="0"/>
              <a:t> AR, Exchangeable</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38</a:t>
            </a:fld>
            <a:endParaRPr lang="en-US"/>
          </a:p>
        </p:txBody>
      </p:sp>
    </p:spTree>
    <p:extLst>
      <p:ext uri="{BB962C8B-B14F-4D97-AF65-F5344CB8AC3E}">
        <p14:creationId xmlns:p14="http://schemas.microsoft.com/office/powerpoint/2010/main" val="13762842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39</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40</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r>
              <a:rPr lang="en-US" dirty="0" smtClean="0"/>
              <a:t>Stata command:  reshape</a:t>
            </a:r>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a:t>
            </a:r>
            <a:r>
              <a:rPr lang="en-US" dirty="0" err="1" smtClean="0"/>
              <a:t>stset</a:t>
            </a:r>
            <a:r>
              <a:rPr lang="en-US" dirty="0" smtClean="0"/>
              <a:t>, there is an </a:t>
            </a:r>
            <a:r>
              <a:rPr lang="en-US" dirty="0" err="1" smtClean="0"/>
              <a:t>xtset</a:t>
            </a:r>
            <a:r>
              <a:rPr lang="en-US" dirty="0" smtClean="0"/>
              <a:t> command for telling Stata</a:t>
            </a:r>
            <a:r>
              <a:rPr lang="en-US" baseline="0" dirty="0" smtClean="0"/>
              <a:t> about the features of the dataset.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41</a:t>
            </a:fld>
            <a:endParaRPr lang="en-US"/>
          </a:p>
        </p:txBody>
      </p:sp>
    </p:spTree>
    <p:extLst>
      <p:ext uri="{BB962C8B-B14F-4D97-AF65-F5344CB8AC3E}">
        <p14:creationId xmlns:p14="http://schemas.microsoft.com/office/powerpoint/2010/main" val="26801768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 = number of data points, n = number of clusters, T-bar = average number of “times” per cluster.  Note</a:t>
            </a:r>
            <a:r>
              <a:rPr lang="en-US" baseline="0" dirty="0" smtClean="0"/>
              <a:t> that some variables have relatively more “between” variability.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9671197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the number plotted with “if” statements. </a:t>
            </a:r>
          </a:p>
          <a:p>
            <a:endParaRPr lang="en-US" baseline="0" dirty="0" smtClean="0"/>
          </a:p>
          <a:p>
            <a:r>
              <a:rPr lang="en-US" baseline="0" dirty="0" smtClean="0"/>
              <a:t>Here is BMI.  People are mostly stable over time (within a cluster) but vary considerably between (between clusters).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45</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are</a:t>
            </a:r>
            <a:r>
              <a:rPr lang="en-US" dirty="0" smtClean="0"/>
              <a:t> 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46</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Repeated measures design with multiple observations within a person (hierarchy).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Note predictors measured at different levels of the hierarchy.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What are some predictors at each of the levels in the hierarchy?</a:t>
            </a:r>
          </a:p>
          <a:p>
            <a:endParaRPr lang="en-US" dirty="0"/>
          </a:p>
          <a:p>
            <a:r>
              <a:rPr lang="en-US" dirty="0"/>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0.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12.emf"/><Relationship Id="rId4" Type="http://schemas.openxmlformats.org/officeDocument/2006/relationships/oleObject" Target="../embeddings/oleObject4.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4.emf"/><Relationship Id="rId4" Type="http://schemas.openxmlformats.org/officeDocument/2006/relationships/oleObject" Target="../embeddings/oleObject6.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smtClean="0">
                <a:solidFill>
                  <a:srgbClr val="CC0000"/>
                </a:solidFill>
              </a:rPr>
              <a:t>May</a:t>
            </a:r>
            <a:r>
              <a:rPr lang="en-US" sz="2400" b="1" i="1" smtClean="0">
                <a:solidFill>
                  <a:srgbClr val="CC0000"/>
                </a:solidFill>
              </a:rPr>
              <a:t>, </a:t>
            </a:r>
            <a:r>
              <a:rPr lang="en-US" sz="2400" b="1" i="1" dirty="0" smtClean="0">
                <a:solidFill>
                  <a:srgbClr val="CC0000"/>
                </a:solidFill>
              </a:rPr>
              <a:t>2017</a:t>
            </a:r>
          </a:p>
          <a:p>
            <a:pPr marL="609600" indent="-609600" algn="ctr">
              <a:lnSpc>
                <a:spcPct val="90000"/>
              </a:lnSpc>
            </a:pPr>
            <a:endParaRPr lang="en-US" sz="2400" b="1" i="1" dirty="0">
              <a:solidFill>
                <a:srgbClr val="CC0000"/>
              </a:solidFill>
            </a:endParaRPr>
          </a:p>
          <a:p>
            <a:pPr marL="609600" indent="-609600" algn="ctr">
              <a:lnSpc>
                <a:spcPct val="90000"/>
              </a:lnSpc>
            </a:pP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a:t>Question 1</a:t>
            </a:r>
            <a:r>
              <a:rPr lang="en-US"/>
              <a:t>: Does log cost depend on the between physician factor, practice style?</a:t>
            </a:r>
          </a:p>
          <a:p>
            <a:pPr>
              <a:lnSpc>
                <a:spcPct val="90000"/>
              </a:lnSpc>
              <a:buSzTx/>
              <a:buFont typeface="Monotype Sorts" pitchFamily="2" charset="2"/>
              <a:buNone/>
            </a:pPr>
            <a:r>
              <a:rPr lang="en-US" u="sng"/>
              <a:t>Question 2</a:t>
            </a:r>
            <a:r>
              <a:rPr lang="en-US"/>
              <a:t>: Does understanding of physician recommendation depend on practice style?</a:t>
            </a:r>
          </a:p>
          <a:p>
            <a:pPr>
              <a:lnSpc>
                <a:spcPct val="90000"/>
              </a:lnSpc>
              <a:buSzTx/>
              <a:buFont typeface="Monotype Sorts" pitchFamily="2" charset="2"/>
              <a:buNone/>
            </a:pPr>
            <a:r>
              <a:rPr lang="en-US" u="sng"/>
              <a:t>Question 3</a:t>
            </a:r>
            <a:r>
              <a:rPr lang="en-US"/>
              <a:t>: Does log cost depend on the within physician, between patient factor, sex of the patient?</a:t>
            </a:r>
          </a:p>
          <a:p>
            <a:pPr>
              <a:lnSpc>
                <a:spcPct val="90000"/>
              </a:lnSpc>
              <a:buSzTx/>
              <a:buFont typeface="Monotype Sorts" pitchFamily="2" charset="2"/>
              <a:buNone/>
            </a:pPr>
            <a:r>
              <a:rPr lang="en-US" u="sng"/>
              <a:t>Question 4</a:t>
            </a:r>
            <a:r>
              <a:rPr lang="en-US"/>
              <a:t>: Is there between physician variability in treatment of similar patients? </a:t>
            </a:r>
          </a:p>
          <a:p>
            <a:pPr>
              <a:lnSpc>
                <a:spcPct val="90000"/>
              </a:lnSpc>
              <a:buSzTx/>
              <a:buFont typeface="Monotype Sorts" pitchFamily="2" charset="2"/>
              <a:buNone/>
            </a:pPr>
            <a:endParaRPr lang="en-US"/>
          </a:p>
          <a:p>
            <a:pPr>
              <a:lnSpc>
                <a:spcPct val="90000"/>
              </a:lnSpc>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Is change in BMD related to age at menopause?  (time invariant predictor of change)</a:t>
            </a:r>
          </a:p>
          <a:p>
            <a:pPr>
              <a:buSzTx/>
              <a:buFont typeface="Monotype Sorts" pitchFamily="2" charset="2"/>
              <a:buNone/>
            </a:pPr>
            <a:r>
              <a:rPr lang="en-US" u="sng"/>
              <a:t>Question 2</a:t>
            </a:r>
            <a:r>
              <a:rPr lang="en-US"/>
              <a:t>: Is change in BMD related to change in BMI? (time varying predictor of change)</a:t>
            </a:r>
          </a:p>
          <a:p>
            <a:pPr>
              <a:buSzTx/>
              <a:buFont typeface="Monotype Sorts" pitchFamily="2" charset="2"/>
              <a:buNone/>
            </a:pPr>
            <a:r>
              <a:rPr lang="en-US" u="sng"/>
              <a:t>Question 3</a:t>
            </a:r>
            <a:r>
              <a:rPr lang="en-US"/>
              <a:t>: Which participants are maintaining cognitive function into their 9</a:t>
            </a:r>
            <a:r>
              <a:rPr lang="en-US" baseline="30000"/>
              <a:t>th</a:t>
            </a:r>
            <a:r>
              <a:rPr lang="en-US"/>
              <a:t> and 10</a:t>
            </a:r>
            <a:r>
              <a:rPr lang="en-US" baseline="30000"/>
              <a:t>th</a:t>
            </a:r>
            <a:r>
              <a:rPr lang="en-US"/>
              <a:t> decades of life? (subject specific prediction)</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dirty="0"/>
              <a:t>Repeated measures/clustering in the </a:t>
            </a:r>
            <a:r>
              <a:rPr lang="en-US" i="1" dirty="0"/>
              <a:t>outcome</a:t>
            </a:r>
            <a:r>
              <a:rPr lang="en-US" dirty="0"/>
              <a:t> requires new methods of analysis.  But </a:t>
            </a:r>
            <a:r>
              <a:rPr lang="en-US" dirty="0" smtClean="0"/>
              <a:t>not in </a:t>
            </a:r>
            <a:r>
              <a:rPr lang="en-US" dirty="0"/>
              <a:t>the predictor.  </a:t>
            </a:r>
          </a:p>
          <a:p>
            <a:r>
              <a:rPr lang="en-US" dirty="0"/>
              <a:t>SOF:  Is visit 8 cognitive status (outcome) related to previous (repeatedly measured across multiple visits) physical activity? Does not have repeated measures on the outcome.</a:t>
            </a:r>
          </a:p>
          <a:p>
            <a:r>
              <a:rPr lang="en-US" dirty="0"/>
              <a:t>This situation can be accommodated by including multiple values of physical activity as predictors or by calculating summary measure(s) (e.g., average physical activity). </a:t>
            </a:r>
          </a:p>
          <a:p>
            <a:pPr lvl="1">
              <a:buFont typeface="Wingding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304800" y="1828800"/>
            <a:ext cx="8686800" cy="3886200"/>
          </a:xfrm>
        </p:spPr>
        <p:txBody>
          <a:bodyPr/>
          <a:lstStyle/>
          <a:p>
            <a:pPr marL="0" indent="0">
              <a:lnSpc>
                <a:spcPct val="80000"/>
              </a:lnSpc>
              <a:buNone/>
            </a:pPr>
            <a:r>
              <a:rPr lang="en-US" sz="1800" dirty="0">
                <a:latin typeface="Courier New" pitchFamily="49" charset="0"/>
              </a:rPr>
              <a:t>. </a:t>
            </a:r>
            <a:r>
              <a:rPr lang="en-US" sz="1800" dirty="0" err="1">
                <a:latin typeface="Courier New" pitchFamily="49" charset="0"/>
              </a:rPr>
              <a:t>tabstat</a:t>
            </a:r>
            <a:r>
              <a:rPr lang="en-US" sz="1800" dirty="0">
                <a:latin typeface="Courier New" pitchFamily="49" charset="0"/>
              </a:rPr>
              <a:t> </a:t>
            </a:r>
            <a:r>
              <a:rPr lang="en-US" sz="1800" dirty="0" err="1">
                <a:latin typeface="Courier New" pitchFamily="49" charset="0"/>
              </a:rPr>
              <a:t>fecfat</a:t>
            </a:r>
            <a:r>
              <a:rPr lang="en-US" sz="1800" dirty="0">
                <a:latin typeface="Courier New" pitchFamily="49" charset="0"/>
              </a:rPr>
              <a:t>, by(</a:t>
            </a:r>
            <a:r>
              <a:rPr lang="en-US" sz="1800" dirty="0" err="1">
                <a:latin typeface="Courier New" pitchFamily="49" charset="0"/>
              </a:rPr>
              <a:t>pilltype</a:t>
            </a:r>
            <a:r>
              <a:rPr lang="en-US" sz="1800" dirty="0">
                <a:latin typeface="Courier New" pitchFamily="49" charset="0"/>
              </a:rPr>
              <a:t>) stats(n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endParaRPr lang="en-US" sz="1800" dirty="0">
              <a:latin typeface="Courier New" pitchFamily="49" charset="0"/>
            </a:endParaRPr>
          </a:p>
          <a:p>
            <a:pPr marL="0" indent="0">
              <a:lnSpc>
                <a:spcPct val="80000"/>
              </a:lnSpc>
              <a:buNone/>
            </a:pPr>
            <a:r>
              <a:rPr lang="en-US" sz="1800" dirty="0">
                <a:latin typeface="Courier New" pitchFamily="49" charset="0"/>
              </a:rPr>
              <a:t>Summary for variables: </a:t>
            </a:r>
            <a:r>
              <a:rPr lang="en-US" sz="1800" dirty="0" err="1">
                <a:latin typeface="Courier New" pitchFamily="49" charset="0"/>
              </a:rPr>
              <a:t>fecfat</a:t>
            </a:r>
            <a:endParaRPr lang="en-US" sz="1800" dirty="0">
              <a:latin typeface="Courier New" pitchFamily="49" charset="0"/>
            </a:endParaRPr>
          </a:p>
          <a:p>
            <a:pPr marL="0" indent="0">
              <a:lnSpc>
                <a:spcPct val="80000"/>
              </a:lnSpc>
              <a:buNone/>
            </a:pPr>
            <a:r>
              <a:rPr lang="en-US" sz="1800" dirty="0">
                <a:latin typeface="Courier New" pitchFamily="49" charset="0"/>
              </a:rPr>
              <a:t>     by categories of: </a:t>
            </a:r>
            <a:r>
              <a:rPr lang="en-US" sz="1800" dirty="0" err="1">
                <a:latin typeface="Courier New" pitchFamily="49" charset="0"/>
              </a:rPr>
              <a:t>pilltype</a:t>
            </a:r>
            <a:r>
              <a:rPr lang="en-US" sz="1800" dirty="0">
                <a:latin typeface="Courier New" pitchFamily="49" charset="0"/>
              </a:rPr>
              <a:t> (Type of pill)</a:t>
            </a:r>
          </a:p>
          <a:p>
            <a:pPr marL="0" indent="0">
              <a:lnSpc>
                <a:spcPct val="80000"/>
              </a:lnSpc>
              <a:buNone/>
            </a:pPr>
            <a:endParaRPr lang="en-US" sz="1800" dirty="0">
              <a:latin typeface="Courier New" pitchFamily="49" charset="0"/>
            </a:endParaRPr>
          </a:p>
          <a:p>
            <a:pPr marL="0" indent="0">
              <a:lnSpc>
                <a:spcPct val="80000"/>
              </a:lnSpc>
              <a:buNone/>
            </a:pPr>
            <a:r>
              <a:rPr lang="en-US" sz="1800" dirty="0" err="1">
                <a:latin typeface="Courier New" pitchFamily="49" charset="0"/>
              </a:rPr>
              <a:t>pilltype</a:t>
            </a:r>
            <a:r>
              <a:rPr lang="en-US" sz="1800" dirty="0">
                <a:latin typeface="Courier New" pitchFamily="49" charset="0"/>
              </a:rPr>
              <a:t> |         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none |         6  38.08333  22.47447       9.4      71.3</a:t>
            </a:r>
          </a:p>
          <a:p>
            <a:pPr marL="0" indent="0">
              <a:lnSpc>
                <a:spcPct val="80000"/>
              </a:lnSpc>
              <a:buNone/>
            </a:pPr>
            <a:r>
              <a:rPr lang="en-US" sz="1800" dirty="0">
                <a:latin typeface="Courier New" pitchFamily="49" charset="0"/>
              </a:rPr>
              <a:t>  tablet |         6  16.53333  13.32091       4.6        38</a:t>
            </a:r>
          </a:p>
          <a:p>
            <a:pPr marL="0" indent="0">
              <a:lnSpc>
                <a:spcPct val="80000"/>
              </a:lnSpc>
              <a:buNone/>
            </a:pPr>
            <a:r>
              <a:rPr lang="en-US" sz="1800" dirty="0">
                <a:latin typeface="Courier New" pitchFamily="49" charset="0"/>
              </a:rPr>
              <a:t> capsule |         6  17.41667  12.93745       3.4        36</a:t>
            </a:r>
          </a:p>
          <a:p>
            <a:pPr marL="0" indent="0">
              <a:lnSpc>
                <a:spcPct val="80000"/>
              </a:lnSpc>
              <a:buNone/>
            </a:pPr>
            <a:r>
              <a:rPr lang="en-US" sz="1800" dirty="0">
                <a:latin typeface="Courier New" pitchFamily="49" charset="0"/>
              </a:rPr>
              <a:t>  coated |         6  31.06667   24.2641       5.8      68.2</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Total |        24    25.775  20.00214       3.4      71.3</a:t>
            </a:r>
          </a:p>
          <a:p>
            <a:pPr marL="0" indent="0">
              <a:lnSpc>
                <a:spcPct val="80000"/>
              </a:lnSpc>
              <a:buNone/>
            </a:pPr>
            <a:r>
              <a:rPr lang="en-US" sz="1800" dirty="0">
                <a:latin typeface="Courier New" pitchFamily="49"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634" y="1036639"/>
            <a:ext cx="7861496" cy="571745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16</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extLst>
      <p:ext uri="{BB962C8B-B14F-4D97-AF65-F5344CB8AC3E}">
        <p14:creationId xmlns:p14="http://schemas.microsoft.com/office/powerpoint/2010/main" val="3850886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17</a:t>
            </a:fld>
            <a:endParaRPr lang="en-US" altLang="en-US"/>
          </a:p>
        </p:txBody>
      </p:sp>
      <p:sp>
        <p:nvSpPr>
          <p:cNvPr id="919555" name="Rectangle 3"/>
          <p:cNvSpPr>
            <a:spLocks noGrp="1" noChangeArrowheads="1"/>
          </p:cNvSpPr>
          <p:nvPr>
            <p:ph type="body" idx="1"/>
          </p:nvPr>
        </p:nvSpPr>
        <p:spPr>
          <a:xfrm>
            <a:off x="0" y="824350"/>
            <a:ext cx="9144000" cy="5334000"/>
          </a:xfrm>
          <a:solidFill>
            <a:schemeClr val="bg1"/>
          </a:solidFill>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a:latin typeface="Courier New" pitchFamily="49" charset="0"/>
              </a:rPr>
              <a:t>. regress </a:t>
            </a:r>
            <a:r>
              <a:rPr lang="en-US" sz="1500" dirty="0" err="1">
                <a:latin typeface="Courier New" pitchFamily="49" charset="0"/>
              </a:rPr>
              <a:t>fecfat</a:t>
            </a:r>
            <a:r>
              <a:rPr lang="en-US" sz="1500" dirty="0">
                <a:latin typeface="Courier New" pitchFamily="49" charset="0"/>
              </a:rPr>
              <a:t> </a:t>
            </a:r>
            <a:r>
              <a:rPr lang="en-US" sz="1500" dirty="0" err="1">
                <a:latin typeface="Courier New" pitchFamily="49" charset="0"/>
              </a:rPr>
              <a:t>i.pilltype</a:t>
            </a:r>
            <a:endParaRPr lang="en-US" sz="1500" dirty="0">
              <a:latin typeface="Courier New" pitchFamily="49" charset="0"/>
            </a:endParaRP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      Source |       SS           </a:t>
            </a:r>
            <a:r>
              <a:rPr lang="en-US" sz="1500" dirty="0" err="1">
                <a:latin typeface="Courier New" pitchFamily="49" charset="0"/>
              </a:rPr>
              <a:t>df</a:t>
            </a:r>
            <a:r>
              <a:rPr lang="en-US" sz="1500" dirty="0">
                <a:latin typeface="Courier New" pitchFamily="49" charset="0"/>
              </a:rPr>
              <a:t>       MS      Number of </a:t>
            </a:r>
            <a:r>
              <a:rPr lang="en-US" sz="1500" dirty="0" err="1">
                <a:latin typeface="Courier New" pitchFamily="49" charset="0"/>
              </a:rPr>
              <a:t>obs</a:t>
            </a:r>
            <a:r>
              <a:rPr lang="en-US" sz="1500" dirty="0">
                <a:latin typeface="Courier New" pitchFamily="49" charset="0"/>
              </a:rPr>
              <a:t>   =        24</a:t>
            </a:r>
          </a:p>
          <a:p>
            <a:pPr marL="0" indent="0">
              <a:lnSpc>
                <a:spcPct val="80000"/>
              </a:lnSpc>
              <a:buNone/>
            </a:pPr>
            <a:r>
              <a:rPr lang="en-US" sz="1500" dirty="0">
                <a:latin typeface="Courier New" pitchFamily="49" charset="0"/>
              </a:rPr>
              <a:t>-------------+----------------------------------   F(3, 20)        =      1.86</a:t>
            </a:r>
          </a:p>
          <a:p>
            <a:pPr marL="0" indent="0">
              <a:lnSpc>
                <a:spcPct val="80000"/>
              </a:lnSpc>
              <a:buNone/>
            </a:pPr>
            <a:r>
              <a:rPr lang="en-US" sz="1500" dirty="0">
                <a:latin typeface="Courier New" pitchFamily="49" charset="0"/>
              </a:rPr>
              <a:t>       Model |   2008.6017         3  669.533901   </a:t>
            </a:r>
            <a:r>
              <a:rPr lang="en-US" sz="1500" dirty="0" err="1">
                <a:latin typeface="Courier New" pitchFamily="49" charset="0"/>
              </a:rPr>
              <a:t>Prob</a:t>
            </a:r>
            <a:r>
              <a:rPr lang="en-US" sz="1500" dirty="0">
                <a:latin typeface="Courier New" pitchFamily="49" charset="0"/>
              </a:rPr>
              <a:t> &gt; F        =    0.1687</a:t>
            </a:r>
          </a:p>
          <a:p>
            <a:pPr marL="0" indent="0">
              <a:lnSpc>
                <a:spcPct val="80000"/>
              </a:lnSpc>
              <a:buNone/>
            </a:pPr>
            <a:r>
              <a:rPr lang="en-US" sz="1500" dirty="0">
                <a:latin typeface="Courier New" pitchFamily="49" charset="0"/>
              </a:rPr>
              <a:t>    Residual |  7193.36328        20  359.668164   R-squared       =    0.2183</a:t>
            </a:r>
          </a:p>
          <a:p>
            <a:pPr marL="0" indent="0">
              <a:lnSpc>
                <a:spcPct val="80000"/>
              </a:lnSpc>
              <a:buNone/>
            </a:pPr>
            <a:r>
              <a:rPr lang="en-US" sz="1500" dirty="0">
                <a:latin typeface="Courier New" pitchFamily="49" charset="0"/>
              </a:rPr>
              <a:t>-------------+----------------------------------   </a:t>
            </a:r>
            <a:r>
              <a:rPr lang="en-US" sz="1500" dirty="0" err="1">
                <a:latin typeface="Courier New" pitchFamily="49" charset="0"/>
              </a:rPr>
              <a:t>Adj</a:t>
            </a:r>
            <a:r>
              <a:rPr lang="en-US" sz="1500" dirty="0">
                <a:latin typeface="Courier New" pitchFamily="49" charset="0"/>
              </a:rPr>
              <a:t> R-squared   =    0.1010</a:t>
            </a:r>
          </a:p>
          <a:p>
            <a:pPr marL="0" indent="0">
              <a:lnSpc>
                <a:spcPct val="80000"/>
              </a:lnSpc>
              <a:buNone/>
            </a:pPr>
            <a:r>
              <a:rPr lang="en-US" sz="1500" dirty="0">
                <a:latin typeface="Courier New" pitchFamily="49" charset="0"/>
              </a:rPr>
              <a:t>       Total |  9201.96498        23  400.085434   Root MSE        =    18.965</a:t>
            </a: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fecfat</a:t>
            </a:r>
            <a:r>
              <a:rPr lang="en-US" sz="1500" dirty="0">
                <a:latin typeface="Courier New" pitchFamily="49" charset="0"/>
              </a:rPr>
              <a:t> |      </a:t>
            </a:r>
            <a:r>
              <a:rPr lang="en-US" sz="1500" dirty="0" err="1">
                <a:latin typeface="Courier New" pitchFamily="49" charset="0"/>
              </a:rPr>
              <a:t>Coef</a:t>
            </a:r>
            <a:r>
              <a:rPr lang="en-US" sz="1500" dirty="0">
                <a:latin typeface="Courier New" pitchFamily="49" charset="0"/>
              </a:rPr>
              <a:t>.   Std. Err.      t    P&gt;|t|     [95% Conf. Interval]</a:t>
            </a: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pilltype</a:t>
            </a:r>
            <a:r>
              <a:rPr lang="en-US" sz="1500" dirty="0">
                <a:latin typeface="Courier New" pitchFamily="49" charset="0"/>
              </a:rPr>
              <a:t> |</a:t>
            </a:r>
          </a:p>
          <a:p>
            <a:pPr marL="0" indent="0">
              <a:lnSpc>
                <a:spcPct val="80000"/>
              </a:lnSpc>
              <a:buNone/>
            </a:pPr>
            <a:r>
              <a:rPr lang="en-US" sz="1500" dirty="0">
                <a:latin typeface="Courier New" pitchFamily="49" charset="0"/>
              </a:rPr>
              <a:t>     tablet  |     -21.55    10.9494    -1.97   0.063    -44.39005     1.29005</a:t>
            </a:r>
          </a:p>
          <a:p>
            <a:pPr marL="0" indent="0">
              <a:lnSpc>
                <a:spcPct val="80000"/>
              </a:lnSpc>
              <a:buNone/>
            </a:pPr>
            <a:r>
              <a:rPr lang="en-US" sz="1500" dirty="0">
                <a:latin typeface="Courier New" pitchFamily="49" charset="0"/>
              </a:rPr>
              <a:t>    capsule  |  -20.66667    10.9494    -1.89   0.074    -43.50672    2.173384</a:t>
            </a:r>
          </a:p>
          <a:p>
            <a:pPr marL="0" indent="0">
              <a:lnSpc>
                <a:spcPct val="80000"/>
              </a:lnSpc>
              <a:buNone/>
            </a:pPr>
            <a:r>
              <a:rPr lang="en-US" sz="1500" dirty="0">
                <a:latin typeface="Courier New" pitchFamily="49" charset="0"/>
              </a:rPr>
              <a:t>     coated  |  -7.016668    10.9494    -0.64   0.529    -29.85672    15.82338</a:t>
            </a:r>
          </a:p>
          <a:p>
            <a:pPr marL="0" indent="0">
              <a:lnSpc>
                <a:spcPct val="80000"/>
              </a:lnSpc>
              <a:buNone/>
            </a:pPr>
            <a:r>
              <a:rPr lang="en-US" sz="1500" dirty="0">
                <a:latin typeface="Courier New" pitchFamily="49" charset="0"/>
              </a:rPr>
              <a:t>             |</a:t>
            </a:r>
          </a:p>
          <a:p>
            <a:pPr marL="0" indent="0">
              <a:lnSpc>
                <a:spcPct val="80000"/>
              </a:lnSpc>
              <a:buNone/>
            </a:pPr>
            <a:r>
              <a:rPr lang="en-US" sz="1500" dirty="0">
                <a:latin typeface="Courier New" pitchFamily="49" charset="0"/>
              </a:rPr>
              <a:t>       _cons |   38.08333   7.742396     4.92   0.000     21.93298    54.23369</a:t>
            </a:r>
          </a:p>
          <a:p>
            <a:pPr marL="0" indent="0">
              <a:lnSpc>
                <a:spcPct val="80000"/>
              </a:lnSpc>
              <a:buNone/>
            </a:pPr>
            <a:r>
              <a:rPr lang="en-US" sz="1500" dirty="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95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18</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19</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823119"/>
            <a:ext cx="9144000" cy="5334000"/>
          </a:xfrm>
          <a:solidFill>
            <a:schemeClr val="bg1"/>
          </a:solidFill>
        </p:spPr>
        <p:txBody>
          <a:bodyPr/>
          <a:lstStyle/>
          <a:p>
            <a:pPr marL="0" indent="0">
              <a:lnSpc>
                <a:spcPct val="80000"/>
              </a:lnSpc>
              <a:buNone/>
            </a:pPr>
            <a:r>
              <a:rPr lang="en-US" sz="1400" dirty="0" smtClean="0">
                <a:latin typeface="Courier New" pitchFamily="49" charset="0"/>
              </a:rPr>
              <a:t>. </a:t>
            </a:r>
            <a:r>
              <a:rPr lang="en-US" sz="1400" dirty="0" err="1" smtClean="0">
                <a:latin typeface="Courier New" pitchFamily="49" charset="0"/>
              </a:rPr>
              <a:t>xtgee</a:t>
            </a: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pt-BR" sz="1400" dirty="0">
                <a:solidFill>
                  <a:srgbClr val="FF0000"/>
                </a:solidFill>
                <a:latin typeface="Courier New" pitchFamily="49" charset="0"/>
              </a:rPr>
              <a:t>. xtcorr</a:t>
            </a:r>
          </a:p>
          <a:p>
            <a:pPr marL="0" indent="0">
              <a:lnSpc>
                <a:spcPct val="80000"/>
              </a:lnSpc>
              <a:buNone/>
            </a:pPr>
            <a:r>
              <a:rPr lang="pt-BR" sz="1400" dirty="0" smtClean="0">
                <a:solidFill>
                  <a:srgbClr val="FF0000"/>
                </a:solidFill>
                <a:latin typeface="Courier New" pitchFamily="49" charset="0"/>
              </a:rPr>
              <a:t>Estimated </a:t>
            </a:r>
            <a:r>
              <a:rPr lang="pt-BR" sz="1400" dirty="0">
                <a:solidFill>
                  <a:srgbClr val="FF0000"/>
                </a:solidFill>
                <a:latin typeface="Courier New" pitchFamily="49" charset="0"/>
              </a:rPr>
              <a:t>within-patid correlation matrix R:</a:t>
            </a:r>
          </a:p>
          <a:p>
            <a:pPr marL="0" indent="0">
              <a:lnSpc>
                <a:spcPct val="80000"/>
              </a:lnSpc>
              <a:buNone/>
            </a:pPr>
            <a:r>
              <a:rPr lang="pt-BR" sz="1400" dirty="0" smtClean="0">
                <a:solidFill>
                  <a:srgbClr val="FF0000"/>
                </a:solidFill>
                <a:latin typeface="Courier New" pitchFamily="49" charset="0"/>
              </a:rPr>
              <a:t>        </a:t>
            </a:r>
            <a:r>
              <a:rPr lang="pt-BR" sz="1400" dirty="0">
                <a:solidFill>
                  <a:srgbClr val="FF0000"/>
                </a:solidFill>
                <a:latin typeface="Courier New" pitchFamily="49" charset="0"/>
              </a:rPr>
              <a:t>c1      c2      c3      c4</a:t>
            </a:r>
          </a:p>
          <a:p>
            <a:pPr marL="0" indent="0">
              <a:lnSpc>
                <a:spcPct val="80000"/>
              </a:lnSpc>
              <a:buNone/>
            </a:pPr>
            <a:r>
              <a:rPr lang="pt-BR" sz="1400" dirty="0">
                <a:solidFill>
                  <a:srgbClr val="FF0000"/>
                </a:solidFill>
                <a:latin typeface="Courier New" pitchFamily="49" charset="0"/>
              </a:rPr>
              <a:t>r1  1.0000</a:t>
            </a:r>
          </a:p>
          <a:p>
            <a:pPr marL="0" indent="0">
              <a:lnSpc>
                <a:spcPct val="80000"/>
              </a:lnSpc>
              <a:buNone/>
            </a:pPr>
            <a:r>
              <a:rPr lang="pt-BR" sz="1400" dirty="0">
                <a:solidFill>
                  <a:srgbClr val="FF0000"/>
                </a:solidFill>
                <a:latin typeface="Courier New" pitchFamily="49" charset="0"/>
              </a:rPr>
              <a:t>r2  0.7025  1.0000</a:t>
            </a:r>
          </a:p>
          <a:p>
            <a:pPr marL="0" indent="0">
              <a:lnSpc>
                <a:spcPct val="80000"/>
              </a:lnSpc>
              <a:buNone/>
            </a:pPr>
            <a:r>
              <a:rPr lang="pt-BR" sz="1400" dirty="0">
                <a:solidFill>
                  <a:srgbClr val="FF0000"/>
                </a:solidFill>
                <a:latin typeface="Courier New" pitchFamily="49" charset="0"/>
              </a:rPr>
              <a:t>r3  0.7025  0.7025  1.0000</a:t>
            </a:r>
          </a:p>
          <a:p>
            <a:pPr marL="0" indent="0">
              <a:lnSpc>
                <a:spcPct val="80000"/>
              </a:lnSpc>
              <a:buNone/>
            </a:pPr>
            <a:r>
              <a:rPr lang="pt-BR" sz="1400" dirty="0">
                <a:solidFill>
                  <a:srgbClr val="FF0000"/>
                </a:solidFill>
                <a:latin typeface="Courier New" pitchFamily="49" charset="0"/>
              </a:rPr>
              <a:t>r4  0.7025  0.7025  0.7025  1.0000</a:t>
            </a:r>
          </a:p>
        </p:txBody>
      </p:sp>
    </p:spTree>
    <p:extLst>
      <p:ext uri="{BB962C8B-B14F-4D97-AF65-F5344CB8AC3E}">
        <p14:creationId xmlns:p14="http://schemas.microsoft.com/office/powerpoint/2010/main" val="93624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20</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6.931847    -3.11   0.002    -35.13617    -7.96383</a:t>
            </a:r>
          </a:p>
          <a:p>
            <a:pPr marL="0" indent="0">
              <a:lnSpc>
                <a:spcPct val="80000"/>
              </a:lnSpc>
              <a:buNone/>
            </a:pPr>
            <a:r>
              <a:rPr lang="en-US" sz="1400" dirty="0">
                <a:latin typeface="Courier New" pitchFamily="49" charset="0"/>
              </a:rPr>
              <a:t>    capsule  |  -20.66667   7.349407    -2.81   0.005    -35.07124   -6.262094</a:t>
            </a:r>
          </a:p>
          <a:p>
            <a:pPr marL="0" indent="0">
              <a:lnSpc>
                <a:spcPct val="80000"/>
              </a:lnSpc>
              <a:buNone/>
            </a:pPr>
            <a:r>
              <a:rPr lang="en-US" sz="1400" dirty="0">
                <a:latin typeface="Courier New" pitchFamily="49" charset="0"/>
              </a:rPr>
              <a:t>     coated  |  -7.016668   5.246295    -1.34   0.181    -17.29922    3.265881</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9.175163     4.15   0.000     20.10034    56.06632</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0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21</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22</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Source |       SS           </a:t>
            </a:r>
            <a:r>
              <a:rPr lang="en-US" sz="1400" dirty="0" err="1">
                <a:latin typeface="Courier New" pitchFamily="49" charset="0"/>
              </a:rPr>
              <a:t>df</a:t>
            </a:r>
            <a:r>
              <a:rPr lang="en-US" sz="1400" dirty="0">
                <a:latin typeface="Courier New" pitchFamily="49" charset="0"/>
              </a:rPr>
              <a:t>       MS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   F(4, 19)        =      2.43</a:t>
            </a:r>
          </a:p>
          <a:p>
            <a:pPr marL="0" indent="0">
              <a:lnSpc>
                <a:spcPct val="80000"/>
              </a:lnSpc>
              <a:buNone/>
            </a:pPr>
            <a:r>
              <a:rPr lang="en-US" sz="1400" dirty="0">
                <a:latin typeface="Courier New" pitchFamily="49" charset="0"/>
              </a:rPr>
              <a:t>       Model |  3110.21668         4  777.554169   </a:t>
            </a:r>
            <a:r>
              <a:rPr lang="en-US" sz="1400" dirty="0" err="1">
                <a:latin typeface="Courier New" pitchFamily="49" charset="0"/>
              </a:rPr>
              <a:t>Prob</a:t>
            </a:r>
            <a:r>
              <a:rPr lang="en-US" sz="1400" dirty="0">
                <a:latin typeface="Courier New" pitchFamily="49" charset="0"/>
              </a:rPr>
              <a:t> &gt; F        =    0.0837</a:t>
            </a:r>
          </a:p>
          <a:p>
            <a:pPr marL="0" indent="0">
              <a:lnSpc>
                <a:spcPct val="80000"/>
              </a:lnSpc>
              <a:buNone/>
            </a:pPr>
            <a:r>
              <a:rPr lang="en-US" sz="1400" dirty="0">
                <a:latin typeface="Courier New" pitchFamily="49" charset="0"/>
              </a:rPr>
              <a:t>    Residual |   6091.7483        19  320.618332   R-squared       =    0.3380</a:t>
            </a:r>
          </a:p>
          <a:p>
            <a:pPr marL="0" indent="0">
              <a:lnSpc>
                <a:spcPct val="80000"/>
              </a:lnSpc>
              <a:buNone/>
            </a:pPr>
            <a:r>
              <a:rPr lang="en-US" sz="1400" dirty="0">
                <a:latin typeface="Courier New" pitchFamily="49" charset="0"/>
              </a:rPr>
              <a:t>-------------+----------------------------------   </a:t>
            </a:r>
            <a:r>
              <a:rPr lang="en-US" sz="1400" dirty="0" err="1">
                <a:latin typeface="Courier New" pitchFamily="49" charset="0"/>
              </a:rPr>
              <a:t>Adj</a:t>
            </a:r>
            <a:r>
              <a:rPr lang="en-US" sz="1400" dirty="0">
                <a:latin typeface="Courier New" pitchFamily="49" charset="0"/>
              </a:rPr>
              <a:t> R-squared   =    0.1986</a:t>
            </a:r>
          </a:p>
          <a:p>
            <a:pPr marL="0" indent="0">
              <a:lnSpc>
                <a:spcPct val="80000"/>
              </a:lnSpc>
              <a:buNone/>
            </a:pPr>
            <a:r>
              <a:rPr lang="en-US" sz="1400" dirty="0">
                <a:latin typeface="Courier New" pitchFamily="49" charset="0"/>
              </a:rPr>
              <a:t>       Total |  9201.96498        23  400.085434   Root MSE        =    17.906</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t    P&gt;|t|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10.33793    -2.08   0.051    -43.18753    .0875334</a:t>
            </a:r>
          </a:p>
          <a:p>
            <a:pPr marL="0" indent="0">
              <a:lnSpc>
                <a:spcPct val="80000"/>
              </a:lnSpc>
              <a:buNone/>
            </a:pPr>
            <a:r>
              <a:rPr lang="en-US" sz="1400" dirty="0">
                <a:latin typeface="Courier New" pitchFamily="49" charset="0"/>
              </a:rPr>
              <a:t>    capsule  |  -20.66667   10.33793    -2.00   0.060     -42.3042    .9708671</a:t>
            </a:r>
          </a:p>
          <a:p>
            <a:pPr marL="0" indent="0">
              <a:lnSpc>
                <a:spcPct val="80000"/>
              </a:lnSpc>
              <a:buNone/>
            </a:pPr>
            <a:r>
              <a:rPr lang="en-US" sz="1400" dirty="0">
                <a:latin typeface="Courier New" pitchFamily="49" charset="0"/>
              </a:rPr>
              <a:t>     coated  |  -7.016668   10.33793    -0.68   0.505     -28.6542    14.62087</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1.sex |      13.55    7.31002     1.85   0.079    -1.750047    28.85005</a:t>
            </a:r>
          </a:p>
          <a:p>
            <a:pPr marL="0" indent="0">
              <a:lnSpc>
                <a:spcPct val="80000"/>
              </a:lnSpc>
              <a:buNone/>
            </a:pPr>
            <a:r>
              <a:rPr lang="en-US" sz="1400" dirty="0">
                <a:latin typeface="Courier New" pitchFamily="49" charset="0"/>
              </a:rPr>
              <a:t>       _cons |   31.30833   8.172851     3.83   0.001     14.20236    48.41431</a:t>
            </a:r>
          </a:p>
          <a:p>
            <a:pPr marL="0" indent="0">
              <a:lnSpc>
                <a:spcPct val="80000"/>
              </a:lnSpc>
              <a:buNone/>
            </a:pPr>
            <a:r>
              <a:rPr lang="en-US" sz="1400" dirty="0">
                <a:latin typeface="Courier New" pitchFamily="49" charset="0"/>
              </a:rPr>
              <a:t>------------------------------------------------------------------------------</a:t>
            </a:r>
          </a:p>
        </p:txBody>
      </p:sp>
      <p:grpSp>
        <p:nvGrpSpPr>
          <p:cNvPr id="932870" name="Group 6"/>
          <p:cNvGrpSpPr>
            <a:grpSpLocks/>
          </p:cNvGrpSpPr>
          <p:nvPr/>
        </p:nvGrpSpPr>
        <p:grpSpPr bwMode="auto">
          <a:xfrm>
            <a:off x="1322119" y="545465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719" y="3360"/>
              <a:ext cx="689" cy="384"/>
            </a:xfrm>
            <a:prstGeom prst="line">
              <a:avLst/>
            </a:prstGeom>
            <a:noFill/>
            <a:ln w="9525">
              <a:solidFill>
                <a:srgbClr val="FF0000"/>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23</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24</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25</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26</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27</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28</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29</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14" name="Document" r:id="rId4" imgW="7597673" imgH="5028867" progId="Word.Document.8">
                  <p:embed/>
                </p:oleObj>
              </mc:Choice>
              <mc:Fallback>
                <p:oleObj name="Document" r:id="rId4" imgW="7597673" imgH="5028867"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30</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31</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510" name="Document" r:id="rId4" imgW="7597673" imgH="4131292" progId="Word.Document.8">
                  <p:embed/>
                </p:oleObj>
              </mc:Choice>
              <mc:Fallback>
                <p:oleObj name="Document" r:id="rId4" imgW="7597673" imgH="4131292"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32</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33</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607" name="Document" r:id="rId4" imgW="7255877" imgH="4055086" progId="Word.Document.8">
                  <p:embed/>
                </p:oleObj>
              </mc:Choice>
              <mc:Fallback>
                <p:oleObj name="Document" r:id="rId4" imgW="7255877" imgH="4055086"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34</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35</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36</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37</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dirty="0"/>
              <a:t>In an AR(1) structure, if the correlation of adjacent time points is, say, 0.8, then the correlation of observations two time points apart is </a:t>
            </a:r>
            <a:r>
              <a:rPr lang="en-US" sz="2400" dirty="0" smtClean="0"/>
              <a:t>0.8</a:t>
            </a:r>
            <a:r>
              <a:rPr lang="en-US" sz="2400" baseline="30000" dirty="0" smtClean="0"/>
              <a:t>2</a:t>
            </a:r>
            <a:r>
              <a:rPr lang="en-US" sz="2400" dirty="0" smtClean="0"/>
              <a:t> </a:t>
            </a:r>
            <a:r>
              <a:rPr lang="en-US" sz="2400" dirty="0"/>
              <a:t>= 0.64.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38</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39</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43"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27"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40</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92"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41</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45</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46</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47</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48</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will often need to specify a correlation “structure” when using correlated data methods.</a:t>
            </a:r>
            <a:r>
              <a:rPr lang="en-US" sz="2600" dirty="0" smtClean="0"/>
              <a:t> </a:t>
            </a:r>
          </a:p>
          <a:p>
            <a:pPr>
              <a:lnSpc>
                <a:spcPct val="90000"/>
              </a:lnSpc>
            </a:pPr>
            <a:r>
              <a:rPr lang="en-US" sz="2800" dirty="0" smtClean="0"/>
              <a:t>Repeated measures analyses need data in “long” format, but “wide” format is more convenient for certain calculations. </a:t>
            </a:r>
          </a:p>
          <a:p>
            <a:pPr>
              <a:lnSpc>
                <a:spcPct val="90000"/>
              </a:lnSpc>
            </a:pPr>
            <a:r>
              <a:rPr lang="en-US" sz="2800" dirty="0" smtClean="0"/>
              <a:t>Stata has convenient, built-in functions that generate descriptive statistics to better understand hierarchical data.  Use them before embarking on formal statistical analyses. </a:t>
            </a:r>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1775</TotalTime>
  <Words>4592</Words>
  <Application>Microsoft Office PowerPoint</Application>
  <PresentationFormat>On-screen Show (4:3)</PresentationFormat>
  <Paragraphs>521</Paragraphs>
  <Slides>48</Slides>
  <Notes>39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8" baseType="lpstr">
      <vt:lpstr>Arial Unicode MS</vt:lpstr>
      <vt:lpstr>Arial</vt:lpstr>
      <vt:lpstr>Book Antiqua</vt:lpstr>
      <vt:lpstr>Courier New</vt:lpstr>
      <vt:lpstr>Monotype Sorts</vt:lpstr>
      <vt:lpstr>Times New Roman</vt:lpstr>
      <vt:lpstr>Wingdings</vt:lpstr>
      <vt:lpstr>cem chi2</vt:lpstr>
      <vt:lpstr>Worksheet</vt:lpstr>
      <vt:lpstr>Document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Fecal fat data analysis</vt:lpstr>
      <vt:lpstr>Regression/ANOVA ignoring sex effects (a wrong analysis) </vt:lpstr>
      <vt:lpstr>A hierarchical analysis</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169</cp:revision>
  <dcterms:created xsi:type="dcterms:W3CDTF">2007-11-26T22:52:26Z</dcterms:created>
  <dcterms:modified xsi:type="dcterms:W3CDTF">2017-04-26T20:19:25Z</dcterms:modified>
</cp:coreProperties>
</file>