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1"/>
  </p:notesMasterIdLst>
  <p:handoutMasterIdLst>
    <p:handoutMasterId r:id="rId122"/>
  </p:handoutMasterIdLst>
  <p:sldIdLst>
    <p:sldId id="535" r:id="rId2"/>
    <p:sldId id="302" r:id="rId3"/>
    <p:sldId id="455" r:id="rId4"/>
    <p:sldId id="516" r:id="rId5"/>
    <p:sldId id="475" r:id="rId6"/>
    <p:sldId id="474" r:id="rId7"/>
    <p:sldId id="497" r:id="rId8"/>
    <p:sldId id="553" r:id="rId9"/>
    <p:sldId id="545" r:id="rId10"/>
    <p:sldId id="292" r:id="rId11"/>
    <p:sldId id="549" r:id="rId12"/>
    <p:sldId id="458" r:id="rId13"/>
    <p:sldId id="523" r:id="rId14"/>
    <p:sldId id="477" r:id="rId15"/>
    <p:sldId id="530" r:id="rId16"/>
    <p:sldId id="479" r:id="rId17"/>
    <p:sldId id="480" r:id="rId18"/>
    <p:sldId id="481" r:id="rId19"/>
    <p:sldId id="478" r:id="rId20"/>
    <p:sldId id="495" r:id="rId21"/>
    <p:sldId id="525" r:id="rId22"/>
    <p:sldId id="494" r:id="rId23"/>
    <p:sldId id="483" r:id="rId24"/>
    <p:sldId id="482" r:id="rId25"/>
    <p:sldId id="552" r:id="rId26"/>
    <p:sldId id="551" r:id="rId27"/>
    <p:sldId id="486" r:id="rId28"/>
    <p:sldId id="485" r:id="rId29"/>
    <p:sldId id="491" r:id="rId30"/>
    <p:sldId id="547" r:id="rId31"/>
    <p:sldId id="344" r:id="rId32"/>
    <p:sldId id="336" r:id="rId33"/>
    <p:sldId id="345" r:id="rId34"/>
    <p:sldId id="557" r:id="rId35"/>
    <p:sldId id="518" r:id="rId36"/>
    <p:sldId id="331" r:id="rId37"/>
    <p:sldId id="343" r:id="rId38"/>
    <p:sldId id="319" r:id="rId39"/>
    <p:sldId id="323" r:id="rId40"/>
    <p:sldId id="321" r:id="rId41"/>
    <p:sldId id="322" r:id="rId42"/>
    <p:sldId id="346" r:id="rId43"/>
    <p:sldId id="500" r:id="rId44"/>
    <p:sldId id="437" r:id="rId45"/>
    <p:sldId id="438" r:id="rId46"/>
    <p:sldId id="286" r:id="rId47"/>
    <p:sldId id="320" r:id="rId48"/>
    <p:sldId id="268" r:id="rId49"/>
    <p:sldId id="326" r:id="rId50"/>
    <p:sldId id="442" r:id="rId51"/>
    <p:sldId id="327" r:id="rId52"/>
    <p:sldId id="313" r:id="rId53"/>
    <p:sldId id="410" r:id="rId54"/>
    <p:sldId id="555" r:id="rId55"/>
    <p:sldId id="399" r:id="rId56"/>
    <p:sldId id="488" r:id="rId57"/>
    <p:sldId id="540" r:id="rId58"/>
    <p:sldId id="558" r:id="rId59"/>
    <p:sldId id="492" r:id="rId60"/>
    <p:sldId id="490" r:id="rId61"/>
    <p:sldId id="505" r:id="rId62"/>
    <p:sldId id="463" r:id="rId63"/>
    <p:sldId id="472" r:id="rId64"/>
    <p:sldId id="542" r:id="rId65"/>
    <p:sldId id="471" r:id="rId66"/>
    <p:sldId id="400" r:id="rId67"/>
    <p:sldId id="541" r:id="rId68"/>
    <p:sldId id="404" r:id="rId69"/>
    <p:sldId id="537" r:id="rId70"/>
    <p:sldId id="538" r:id="rId71"/>
    <p:sldId id="513" r:id="rId72"/>
    <p:sldId id="405" r:id="rId73"/>
    <p:sldId id="380" r:id="rId74"/>
    <p:sldId id="539" r:id="rId75"/>
    <p:sldId id="416" r:id="rId76"/>
    <p:sldId id="526" r:id="rId77"/>
    <p:sldId id="372" r:id="rId78"/>
    <p:sldId id="374" r:id="rId79"/>
    <p:sldId id="376" r:id="rId80"/>
    <p:sldId id="377" r:id="rId81"/>
    <p:sldId id="407" r:id="rId82"/>
    <p:sldId id="473" r:id="rId83"/>
    <p:sldId id="408" r:id="rId84"/>
    <p:sldId id="508" r:id="rId85"/>
    <p:sldId id="501" r:id="rId86"/>
    <p:sldId id="277" r:id="rId87"/>
    <p:sldId id="560" r:id="rId88"/>
    <p:sldId id="561" r:id="rId89"/>
    <p:sldId id="562" r:id="rId90"/>
    <p:sldId id="592" r:id="rId91"/>
    <p:sldId id="563" r:id="rId92"/>
    <p:sldId id="564" r:id="rId93"/>
    <p:sldId id="565" r:id="rId94"/>
    <p:sldId id="566" r:id="rId95"/>
    <p:sldId id="567" r:id="rId96"/>
    <p:sldId id="568" r:id="rId97"/>
    <p:sldId id="569" r:id="rId98"/>
    <p:sldId id="570" r:id="rId99"/>
    <p:sldId id="571" r:id="rId100"/>
    <p:sldId id="572" r:id="rId101"/>
    <p:sldId id="573" r:id="rId102"/>
    <p:sldId id="574" r:id="rId103"/>
    <p:sldId id="575" r:id="rId104"/>
    <p:sldId id="576" r:id="rId105"/>
    <p:sldId id="577" r:id="rId106"/>
    <p:sldId id="578" r:id="rId107"/>
    <p:sldId id="579" r:id="rId108"/>
    <p:sldId id="580" r:id="rId109"/>
    <p:sldId id="581" r:id="rId110"/>
    <p:sldId id="582" r:id="rId111"/>
    <p:sldId id="583" r:id="rId112"/>
    <p:sldId id="584" r:id="rId113"/>
    <p:sldId id="585" r:id="rId114"/>
    <p:sldId id="586" r:id="rId115"/>
    <p:sldId id="587" r:id="rId116"/>
    <p:sldId id="588" r:id="rId117"/>
    <p:sldId id="589" r:id="rId118"/>
    <p:sldId id="590" r:id="rId119"/>
    <p:sldId id="591" r:id="rId120"/>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JM" lastIdx="295" clrIdx="0"/>
  <p:cmAuthor id="7" name="Martin, Jeff" initials="MJ" lastIdx="3" clrIdx="7"/>
  <p:cmAuthor id="1" name="jmartin" initials="" lastIdx="87" clrIdx="1"/>
  <p:cmAuthor id="8" name="Schwartz, Ann" initials="SA" lastIdx="105" clrIdx="8">
    <p:extLst/>
  </p:cmAuthor>
  <p:cmAuthor id="2" name="ASchwartz" initials="" lastIdx="5" clrIdx="2"/>
  <p:cmAuthor id="9" name="Ann Schwartz" initials="AS" lastIdx="43" clrIdx="9"/>
  <p:cmAuthor id="3" name="Ann Schwartz" initials="" lastIdx="8" clrIdx="3"/>
  <p:cmAuthor id="4" name="Schwartz, Ann" initials="AVS" lastIdx="8" clrIdx="4"/>
  <p:cmAuthor id="5" name="Schwartz, Ann" initials="xx" lastIdx="24" clrIdx="5"/>
  <p:cmAuthor id="6" name="Martin, Jeff" initials="JM"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317" autoAdjust="0"/>
    <p:restoredTop sz="66545" autoAdjust="0"/>
  </p:normalViewPr>
  <p:slideViewPr>
    <p:cSldViewPr>
      <p:cViewPr>
        <p:scale>
          <a:sx n="58" d="100"/>
          <a:sy n="58" d="100"/>
        </p:scale>
        <p:origin x="-1650" y="-1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92" y="302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_rels/viewProps.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slide" Target="slides/slide52.xml"/><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93809594932787"/>
          <c:y val="0.27161562644836096"/>
          <c:w val="0.77703262509842796"/>
          <c:h val="0.66553426110403391"/>
        </c:manualLayout>
      </c:layout>
      <c:lineChart>
        <c:grouping val="standard"/>
        <c:varyColors val="0"/>
        <c:ser>
          <c:idx val="1"/>
          <c:order val="0"/>
          <c:tx>
            <c:strRef>
              <c:f>Sheet1!$G$3</c:f>
              <c:strCache>
                <c:ptCount val="1"/>
                <c:pt idx="0">
                  <c:v>Exposed</c:v>
                </c:pt>
              </c:strCache>
            </c:strRef>
          </c:tx>
          <c:marker>
            <c:symbol val="none"/>
          </c:marker>
          <c:cat>
            <c:strRef>
              <c:f>Sheet1!$D$3:$D$104</c:f>
              <c:strCache>
                <c:ptCount val="102"/>
                <c:pt idx="0">
                  <c:v>Years</c:v>
                </c:pt>
                <c:pt idx="1">
                  <c:v>0</c:v>
                </c:pt>
                <c:pt idx="2">
                  <c:v>0.1</c:v>
                </c:pt>
                <c:pt idx="3">
                  <c:v>0.2</c:v>
                </c:pt>
                <c:pt idx="4">
                  <c:v>0.3</c:v>
                </c:pt>
                <c:pt idx="5">
                  <c:v>0.4</c:v>
                </c:pt>
                <c:pt idx="6">
                  <c:v>0.5</c:v>
                </c:pt>
                <c:pt idx="7">
                  <c:v>0.6</c:v>
                </c:pt>
                <c:pt idx="8">
                  <c:v>0.7</c:v>
                </c:pt>
                <c:pt idx="9">
                  <c:v>0.8</c:v>
                </c:pt>
                <c:pt idx="10">
                  <c:v>0.9</c:v>
                </c:pt>
                <c:pt idx="11">
                  <c:v>1</c:v>
                </c:pt>
                <c:pt idx="12">
                  <c:v>1.1</c:v>
                </c:pt>
                <c:pt idx="13">
                  <c:v>1.2</c:v>
                </c:pt>
                <c:pt idx="14">
                  <c:v>1.3</c:v>
                </c:pt>
                <c:pt idx="15">
                  <c:v>1.4</c:v>
                </c:pt>
                <c:pt idx="16">
                  <c:v>1.5</c:v>
                </c:pt>
                <c:pt idx="17">
                  <c:v>1.6</c:v>
                </c:pt>
                <c:pt idx="18">
                  <c:v>1.7</c:v>
                </c:pt>
                <c:pt idx="19">
                  <c:v>1.8</c:v>
                </c:pt>
                <c:pt idx="20">
                  <c:v>1.9</c:v>
                </c:pt>
                <c:pt idx="21">
                  <c:v>2</c:v>
                </c:pt>
                <c:pt idx="22">
                  <c:v>2.1</c:v>
                </c:pt>
                <c:pt idx="23">
                  <c:v>2.2</c:v>
                </c:pt>
                <c:pt idx="24">
                  <c:v>2.3</c:v>
                </c:pt>
                <c:pt idx="25">
                  <c:v>2.4</c:v>
                </c:pt>
                <c:pt idx="26">
                  <c:v>2.5</c:v>
                </c:pt>
                <c:pt idx="27">
                  <c:v>2.6</c:v>
                </c:pt>
                <c:pt idx="28">
                  <c:v>2.7</c:v>
                </c:pt>
                <c:pt idx="29">
                  <c:v>2.8</c:v>
                </c:pt>
                <c:pt idx="30">
                  <c:v>2.9</c:v>
                </c:pt>
                <c:pt idx="31">
                  <c:v>3</c:v>
                </c:pt>
                <c:pt idx="32">
                  <c:v>3.1</c:v>
                </c:pt>
                <c:pt idx="33">
                  <c:v>3.2</c:v>
                </c:pt>
                <c:pt idx="34">
                  <c:v>3.3</c:v>
                </c:pt>
                <c:pt idx="35">
                  <c:v>3.4</c:v>
                </c:pt>
                <c:pt idx="36">
                  <c:v>3.5</c:v>
                </c:pt>
                <c:pt idx="37">
                  <c:v>3.6</c:v>
                </c:pt>
                <c:pt idx="38">
                  <c:v>3.7</c:v>
                </c:pt>
                <c:pt idx="39">
                  <c:v>3.8</c:v>
                </c:pt>
                <c:pt idx="40">
                  <c:v>3.9</c:v>
                </c:pt>
                <c:pt idx="41">
                  <c:v>4</c:v>
                </c:pt>
                <c:pt idx="42">
                  <c:v>4.1</c:v>
                </c:pt>
                <c:pt idx="43">
                  <c:v>4.2</c:v>
                </c:pt>
                <c:pt idx="44">
                  <c:v>4.3</c:v>
                </c:pt>
                <c:pt idx="45">
                  <c:v>4.4</c:v>
                </c:pt>
                <c:pt idx="46">
                  <c:v>4.5</c:v>
                </c:pt>
                <c:pt idx="47">
                  <c:v>4.6</c:v>
                </c:pt>
                <c:pt idx="48">
                  <c:v>4.7</c:v>
                </c:pt>
                <c:pt idx="49">
                  <c:v>4.8</c:v>
                </c:pt>
                <c:pt idx="50">
                  <c:v>4.9</c:v>
                </c:pt>
                <c:pt idx="51">
                  <c:v>5</c:v>
                </c:pt>
                <c:pt idx="52">
                  <c:v>5.1</c:v>
                </c:pt>
                <c:pt idx="53">
                  <c:v>5.2</c:v>
                </c:pt>
                <c:pt idx="54">
                  <c:v>5.3</c:v>
                </c:pt>
                <c:pt idx="55">
                  <c:v>5.4</c:v>
                </c:pt>
                <c:pt idx="56">
                  <c:v>5.5</c:v>
                </c:pt>
                <c:pt idx="57">
                  <c:v>5.6</c:v>
                </c:pt>
                <c:pt idx="58">
                  <c:v>5.7</c:v>
                </c:pt>
                <c:pt idx="59">
                  <c:v>5.8</c:v>
                </c:pt>
                <c:pt idx="60">
                  <c:v>5.9</c:v>
                </c:pt>
                <c:pt idx="61">
                  <c:v>6</c:v>
                </c:pt>
                <c:pt idx="62">
                  <c:v>6.1</c:v>
                </c:pt>
                <c:pt idx="63">
                  <c:v>6.2</c:v>
                </c:pt>
                <c:pt idx="64">
                  <c:v>6.3</c:v>
                </c:pt>
                <c:pt idx="65">
                  <c:v>6.4</c:v>
                </c:pt>
                <c:pt idx="66">
                  <c:v>6.5</c:v>
                </c:pt>
                <c:pt idx="67">
                  <c:v>6.6</c:v>
                </c:pt>
                <c:pt idx="68">
                  <c:v>6.7</c:v>
                </c:pt>
                <c:pt idx="69">
                  <c:v>6.8</c:v>
                </c:pt>
                <c:pt idx="70">
                  <c:v>6.9</c:v>
                </c:pt>
                <c:pt idx="71">
                  <c:v>7</c:v>
                </c:pt>
                <c:pt idx="72">
                  <c:v>7.1</c:v>
                </c:pt>
                <c:pt idx="73">
                  <c:v>7.2</c:v>
                </c:pt>
                <c:pt idx="74">
                  <c:v>7.3</c:v>
                </c:pt>
                <c:pt idx="75">
                  <c:v>7.4</c:v>
                </c:pt>
                <c:pt idx="76">
                  <c:v>7.5</c:v>
                </c:pt>
                <c:pt idx="77">
                  <c:v>7.6</c:v>
                </c:pt>
                <c:pt idx="78">
                  <c:v>7.7</c:v>
                </c:pt>
                <c:pt idx="79">
                  <c:v>7.8</c:v>
                </c:pt>
                <c:pt idx="80">
                  <c:v>7.9</c:v>
                </c:pt>
                <c:pt idx="81">
                  <c:v>8</c:v>
                </c:pt>
                <c:pt idx="82">
                  <c:v>8.1</c:v>
                </c:pt>
                <c:pt idx="83">
                  <c:v>8.2</c:v>
                </c:pt>
                <c:pt idx="84">
                  <c:v>8.3</c:v>
                </c:pt>
                <c:pt idx="85">
                  <c:v>8.4</c:v>
                </c:pt>
                <c:pt idx="86">
                  <c:v>8.5</c:v>
                </c:pt>
                <c:pt idx="87">
                  <c:v>8.6</c:v>
                </c:pt>
                <c:pt idx="88">
                  <c:v>8.7</c:v>
                </c:pt>
                <c:pt idx="89">
                  <c:v>8.8</c:v>
                </c:pt>
                <c:pt idx="90">
                  <c:v>8.9</c:v>
                </c:pt>
                <c:pt idx="91">
                  <c:v>9</c:v>
                </c:pt>
                <c:pt idx="92">
                  <c:v>9.1</c:v>
                </c:pt>
                <c:pt idx="93">
                  <c:v>9.2</c:v>
                </c:pt>
                <c:pt idx="94">
                  <c:v>9.3</c:v>
                </c:pt>
                <c:pt idx="95">
                  <c:v>9.4</c:v>
                </c:pt>
                <c:pt idx="96">
                  <c:v>9.5</c:v>
                </c:pt>
                <c:pt idx="97">
                  <c:v>9.6</c:v>
                </c:pt>
                <c:pt idx="98">
                  <c:v>9.7</c:v>
                </c:pt>
                <c:pt idx="99">
                  <c:v>9.8</c:v>
                </c:pt>
                <c:pt idx="100">
                  <c:v>9.9</c:v>
                </c:pt>
                <c:pt idx="101">
                  <c:v>10</c:v>
                </c:pt>
              </c:strCache>
            </c:strRef>
          </c:cat>
          <c:val>
            <c:numRef>
              <c:f>Sheet1!$G$5:$G$104</c:f>
              <c:numCache>
                <c:formatCode>General</c:formatCode>
                <c:ptCount val="100"/>
                <c:pt idx="0">
                  <c:v>4.8770575499285984E-2</c:v>
                </c:pt>
                <c:pt idx="1">
                  <c:v>9.5162581964040482E-2</c:v>
                </c:pt>
                <c:pt idx="2">
                  <c:v>0.13929202357494219</c:v>
                </c:pt>
                <c:pt idx="3">
                  <c:v>0.18126924692201818</c:v>
                </c:pt>
                <c:pt idx="4">
                  <c:v>0.22119921692859512</c:v>
                </c:pt>
                <c:pt idx="5">
                  <c:v>0.25918177931828212</c:v>
                </c:pt>
                <c:pt idx="6">
                  <c:v>0.29531191028128656</c:v>
                </c:pt>
                <c:pt idx="7">
                  <c:v>0.32967995396436067</c:v>
                </c:pt>
                <c:pt idx="8">
                  <c:v>0.36237184837822667</c:v>
                </c:pt>
                <c:pt idx="9">
                  <c:v>0.39346934028736658</c:v>
                </c:pt>
                <c:pt idx="10">
                  <c:v>0.42305018961951335</c:v>
                </c:pt>
                <c:pt idx="11">
                  <c:v>0.45118836390597361</c:v>
                </c:pt>
                <c:pt idx="12">
                  <c:v>0.47795422323898396</c:v>
                </c:pt>
                <c:pt idx="13">
                  <c:v>0.50341469620859047</c:v>
                </c:pt>
                <c:pt idx="14">
                  <c:v>0.52763344725898531</c:v>
                </c:pt>
                <c:pt idx="15">
                  <c:v>0.55067103588277844</c:v>
                </c:pt>
                <c:pt idx="16">
                  <c:v>0.57258506805127329</c:v>
                </c:pt>
                <c:pt idx="17">
                  <c:v>0.59343034025940089</c:v>
                </c:pt>
                <c:pt idx="18">
                  <c:v>0.61325897654549877</c:v>
                </c:pt>
                <c:pt idx="19">
                  <c:v>0.63212055882855767</c:v>
                </c:pt>
                <c:pt idx="20">
                  <c:v>0.65006225088884473</c:v>
                </c:pt>
                <c:pt idx="21">
                  <c:v>0.6671289163019205</c:v>
                </c:pt>
                <c:pt idx="22">
                  <c:v>0.68336323062094673</c:v>
                </c:pt>
                <c:pt idx="23">
                  <c:v>0.69880578808779781</c:v>
                </c:pt>
                <c:pt idx="24">
                  <c:v>0.71349520313980985</c:v>
                </c:pt>
                <c:pt idx="25">
                  <c:v>0.72746820696598746</c:v>
                </c:pt>
                <c:pt idx="26">
                  <c:v>0.74075973935410855</c:v>
                </c:pt>
                <c:pt idx="27">
                  <c:v>0.75340303605839354</c:v>
                </c:pt>
                <c:pt idx="28">
                  <c:v>0.76542971190620235</c:v>
                </c:pt>
                <c:pt idx="29">
                  <c:v>0.77686983985157021</c:v>
                </c:pt>
                <c:pt idx="30">
                  <c:v>0.7877520261732569</c:v>
                </c:pt>
                <c:pt idx="31">
                  <c:v>0.79810348200534464</c:v>
                </c:pt>
                <c:pt idx="32">
                  <c:v>0.80795009137924589</c:v>
                </c:pt>
                <c:pt idx="33">
                  <c:v>0.81731647594726531</c:v>
                </c:pt>
                <c:pt idx="34">
                  <c:v>0.82622605654955483</c:v>
                </c:pt>
                <c:pt idx="35">
                  <c:v>0.83470111177841344</c:v>
                </c:pt>
                <c:pt idx="36">
                  <c:v>0.84276283368637239</c:v>
                </c:pt>
                <c:pt idx="37">
                  <c:v>0.85043138077736491</c:v>
                </c:pt>
                <c:pt idx="38">
                  <c:v>0.85772592841348638</c:v>
                </c:pt>
                <c:pt idx="39">
                  <c:v>0.8646647167633873</c:v>
                </c:pt>
                <c:pt idx="40">
                  <c:v>0.87126509641219574</c:v>
                </c:pt>
                <c:pt idx="41">
                  <c:v>0.87754357174701814</c:v>
                </c:pt>
                <c:pt idx="42">
                  <c:v>0.88351584222650303</c:v>
                </c:pt>
                <c:pt idx="43">
                  <c:v>0.8891968416376661</c:v>
                </c:pt>
                <c:pt idx="44">
                  <c:v>0.89460077543813565</c:v>
                </c:pt>
                <c:pt idx="45">
                  <c:v>0.8997411562771962</c:v>
                </c:pt>
                <c:pt idx="46">
                  <c:v>0.90463083778445041</c:v>
                </c:pt>
                <c:pt idx="47">
                  <c:v>0.90928204671058754</c:v>
                </c:pt>
                <c:pt idx="48">
                  <c:v>0.91370641350062953</c:v>
                </c:pt>
                <c:pt idx="49">
                  <c:v>0.91791500137610116</c:v>
                </c:pt>
                <c:pt idx="50">
                  <c:v>0.92191833399884682</c:v>
                </c:pt>
                <c:pt idx="51">
                  <c:v>0.92572642178566611</c:v>
                </c:pt>
                <c:pt idx="52">
                  <c:v>0.92934878693957046</c:v>
                </c:pt>
                <c:pt idx="53">
                  <c:v>0.93279448726025027</c:v>
                </c:pt>
                <c:pt idx="54">
                  <c:v>0.93607213879329243</c:v>
                </c:pt>
                <c:pt idx="55">
                  <c:v>0.93918993737478207</c:v>
                </c:pt>
                <c:pt idx="56">
                  <c:v>0.94215567912516152</c:v>
                </c:pt>
                <c:pt idx="57">
                  <c:v>0.94497677994359275</c:v>
                </c:pt>
                <c:pt idx="58">
                  <c:v>0.9476602940515676</c:v>
                </c:pt>
                <c:pt idx="59">
                  <c:v>0.95021293163213605</c:v>
                </c:pt>
                <c:pt idx="60">
                  <c:v>0.95264107560885902</c:v>
                </c:pt>
                <c:pt idx="61">
                  <c:v>0.95495079760644219</c:v>
                </c:pt>
                <c:pt idx="62">
                  <c:v>0.95714787313295979</c:v>
                </c:pt>
                <c:pt idx="63">
                  <c:v>0.95923779602163384</c:v>
                </c:pt>
                <c:pt idx="64">
                  <c:v>0.96122579216827797</c:v>
                </c:pt>
                <c:pt idx="65">
                  <c:v>0.96311683259876002</c:v>
                </c:pt>
                <c:pt idx="66">
                  <c:v>0.96491564589915502</c:v>
                </c:pt>
                <c:pt idx="67">
                  <c:v>0.96662673003967392</c:v>
                </c:pt>
                <c:pt idx="68">
                  <c:v>0.96825436362193207</c:v>
                </c:pt>
                <c:pt idx="69">
                  <c:v>0.96980261657768152</c:v>
                </c:pt>
                <c:pt idx="70">
                  <c:v>0.97127536034576056</c:v>
                </c:pt>
                <c:pt idx="71">
                  <c:v>0.97267627755270747</c:v>
                </c:pt>
                <c:pt idx="72">
                  <c:v>0.97400887122124469</c:v>
                </c:pt>
                <c:pt idx="73">
                  <c:v>0.97527647352966063</c:v>
                </c:pt>
                <c:pt idx="74">
                  <c:v>0.97648225414399092</c:v>
                </c:pt>
                <c:pt idx="75">
                  <c:v>0.97762922814383435</c:v>
                </c:pt>
                <c:pt idx="76">
                  <c:v>0.97872026356162278</c:v>
                </c:pt>
                <c:pt idx="77">
                  <c:v>0.97975808855419566</c:v>
                </c:pt>
                <c:pt idx="78">
                  <c:v>0.98074529822461309</c:v>
                </c:pt>
                <c:pt idx="79">
                  <c:v>0.98168436111126578</c:v>
                </c:pt>
                <c:pt idx="80">
                  <c:v>0.98257762536050652</c:v>
                </c:pt>
                <c:pt idx="81">
                  <c:v>0.98342732459823878</c:v>
                </c:pt>
                <c:pt idx="82">
                  <c:v>0.98423558351514551</c:v>
                </c:pt>
                <c:pt idx="83">
                  <c:v>0.9850044231795223</c:v>
                </c:pt>
                <c:pt idx="84">
                  <c:v>0.98573576609100078</c:v>
                </c:pt>
                <c:pt idx="85">
                  <c:v>0.98643144098779911</c:v>
                </c:pt>
                <c:pt idx="86">
                  <c:v>0.98709318741952012</c:v>
                </c:pt>
                <c:pt idx="87">
                  <c:v>0.98772266009693155</c:v>
                </c:pt>
                <c:pt idx="88">
                  <c:v>0.98832143302960451</c:v>
                </c:pt>
                <c:pt idx="89">
                  <c:v>0.98889100346175773</c:v>
                </c:pt>
                <c:pt idx="90">
                  <c:v>0.98943279561614739</c:v>
                </c:pt>
                <c:pt idx="91">
                  <c:v>0.98994816425536647</c:v>
                </c:pt>
                <c:pt idx="92">
                  <c:v>0.99043839806945655</c:v>
                </c:pt>
                <c:pt idx="93">
                  <c:v>0.99090472289830422</c:v>
                </c:pt>
                <c:pt idx="94">
                  <c:v>0.99134830479687941</c:v>
                </c:pt>
                <c:pt idx="95">
                  <c:v>0.99177025295097998</c:v>
                </c:pt>
                <c:pt idx="96">
                  <c:v>0.99217162245077417</c:v>
                </c:pt>
                <c:pt idx="97">
                  <c:v>0.99255341692907562</c:v>
                </c:pt>
                <c:pt idx="98">
                  <c:v>0.99291659107094787</c:v>
                </c:pt>
                <c:pt idx="99">
                  <c:v>0.99326205300091452</c:v>
                </c:pt>
              </c:numCache>
            </c:numRef>
          </c:val>
          <c:smooth val="0"/>
          <c:extLst xmlns:c16r2="http://schemas.microsoft.com/office/drawing/2015/06/chart">
            <c:ext xmlns:c16="http://schemas.microsoft.com/office/drawing/2014/chart" uri="{C3380CC4-5D6E-409C-BE32-E72D297353CC}">
              <c16:uniqueId val="{00000000-A147-4551-86BF-96643056F94C}"/>
            </c:ext>
          </c:extLst>
        </c:ser>
        <c:dLbls>
          <c:showLegendKey val="0"/>
          <c:showVal val="0"/>
          <c:showCatName val="0"/>
          <c:showSerName val="0"/>
          <c:showPercent val="0"/>
          <c:showBubbleSize val="0"/>
        </c:dLbls>
        <c:marker val="1"/>
        <c:smooth val="0"/>
        <c:axId val="172636032"/>
        <c:axId val="172637568"/>
      </c:lineChart>
      <c:catAx>
        <c:axId val="172636032"/>
        <c:scaling>
          <c:orientation val="minMax"/>
        </c:scaling>
        <c:delete val="0"/>
        <c:axPos val="b"/>
        <c:numFmt formatCode="General" sourceLinked="1"/>
        <c:majorTickMark val="out"/>
        <c:minorTickMark val="none"/>
        <c:tickLblPos val="nextTo"/>
        <c:crossAx val="172637568"/>
        <c:crosses val="autoZero"/>
        <c:auto val="1"/>
        <c:lblAlgn val="ctr"/>
        <c:lblOffset val="100"/>
        <c:tickLblSkip val="10"/>
        <c:noMultiLvlLbl val="0"/>
      </c:catAx>
      <c:valAx>
        <c:axId val="172637568"/>
        <c:scaling>
          <c:orientation val="minMax"/>
          <c:max val="1"/>
        </c:scaling>
        <c:delete val="0"/>
        <c:axPos val="l"/>
        <c:title>
          <c:tx>
            <c:rich>
              <a:bodyPr/>
              <a:lstStyle/>
              <a:p>
                <a:pPr>
                  <a:defRPr/>
                </a:pPr>
                <a:r>
                  <a:rPr lang="en-US" dirty="0"/>
                  <a:t>Cumulative mortality</a:t>
                </a:r>
              </a:p>
            </c:rich>
          </c:tx>
          <c:layout/>
          <c:overlay val="0"/>
        </c:title>
        <c:numFmt formatCode="General" sourceLinked="1"/>
        <c:majorTickMark val="out"/>
        <c:minorTickMark val="none"/>
        <c:tickLblPos val="nextTo"/>
        <c:crossAx val="17263603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Sheet1!$E$3</c:f>
              <c:strCache>
                <c:ptCount val="1"/>
                <c:pt idx="0">
                  <c:v>Exp survival</c:v>
                </c:pt>
              </c:strCache>
            </c:strRef>
          </c:tx>
          <c:spPr>
            <a:ln w="28575" cap="rnd">
              <a:solidFill>
                <a:schemeClr val="accent1"/>
              </a:solidFill>
              <a:round/>
            </a:ln>
            <a:effectLst/>
          </c:spPr>
          <c:marker>
            <c:symbol val="none"/>
          </c:marker>
          <c:cat>
            <c:numRef>
              <c:f>Sheet1!$D$4:$D$104</c:f>
              <c:numCache>
                <c:formatCode>General</c:formatCode>
                <c:ptCount val="1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numCache>
            </c:numRef>
          </c:cat>
          <c:val>
            <c:numRef>
              <c:f>Sheet1!$E$4:$E$104</c:f>
              <c:numCache>
                <c:formatCode>General</c:formatCode>
                <c:ptCount val="101"/>
                <c:pt idx="0">
                  <c:v>1</c:v>
                </c:pt>
                <c:pt idx="1">
                  <c:v>0.95122942450071402</c:v>
                </c:pt>
                <c:pt idx="2">
                  <c:v>0.90483741803595952</c:v>
                </c:pt>
                <c:pt idx="3">
                  <c:v>0.86070797642505781</c:v>
                </c:pt>
                <c:pt idx="4">
                  <c:v>0.81873075307798182</c:v>
                </c:pt>
                <c:pt idx="5">
                  <c:v>0.77880078307140488</c:v>
                </c:pt>
                <c:pt idx="6">
                  <c:v>0.74081822068171788</c:v>
                </c:pt>
                <c:pt idx="7">
                  <c:v>0.70468808971871344</c:v>
                </c:pt>
                <c:pt idx="8">
                  <c:v>0.67032004603563933</c:v>
                </c:pt>
                <c:pt idx="9">
                  <c:v>0.63762815162177333</c:v>
                </c:pt>
                <c:pt idx="10">
                  <c:v>0.60653065971263342</c:v>
                </c:pt>
                <c:pt idx="11">
                  <c:v>0.57694981038048665</c:v>
                </c:pt>
                <c:pt idx="12">
                  <c:v>0.54881163609402639</c:v>
                </c:pt>
                <c:pt idx="13">
                  <c:v>0.52204577676101604</c:v>
                </c:pt>
                <c:pt idx="14">
                  <c:v>0.49658530379140953</c:v>
                </c:pt>
                <c:pt idx="15">
                  <c:v>0.47236655274101469</c:v>
                </c:pt>
                <c:pt idx="16">
                  <c:v>0.44932896411722156</c:v>
                </c:pt>
                <c:pt idx="17">
                  <c:v>0.42741493194872671</c:v>
                </c:pt>
                <c:pt idx="18">
                  <c:v>0.40656965974059911</c:v>
                </c:pt>
                <c:pt idx="19">
                  <c:v>0.38674102345450123</c:v>
                </c:pt>
                <c:pt idx="20">
                  <c:v>0.36787944117144233</c:v>
                </c:pt>
                <c:pt idx="21">
                  <c:v>0.34993774911115533</c:v>
                </c:pt>
                <c:pt idx="22">
                  <c:v>0.33287108369807955</c:v>
                </c:pt>
                <c:pt idx="23">
                  <c:v>0.31663676937905327</c:v>
                </c:pt>
                <c:pt idx="24">
                  <c:v>0.30119421191220214</c:v>
                </c:pt>
                <c:pt idx="25">
                  <c:v>0.28650479686019009</c:v>
                </c:pt>
                <c:pt idx="26">
                  <c:v>0.27253179303401259</c:v>
                </c:pt>
                <c:pt idx="27">
                  <c:v>0.25924026064589151</c:v>
                </c:pt>
                <c:pt idx="28">
                  <c:v>0.24659696394160649</c:v>
                </c:pt>
                <c:pt idx="29">
                  <c:v>0.23457028809379765</c:v>
                </c:pt>
                <c:pt idx="30">
                  <c:v>0.22313016014842982</c:v>
                </c:pt>
                <c:pt idx="31">
                  <c:v>0.21224797382674304</c:v>
                </c:pt>
                <c:pt idx="32">
                  <c:v>0.20189651799465538</c:v>
                </c:pt>
                <c:pt idx="33">
                  <c:v>0.19204990862075413</c:v>
                </c:pt>
                <c:pt idx="34">
                  <c:v>0.18268352405273466</c:v>
                </c:pt>
                <c:pt idx="35">
                  <c:v>0.17377394345044514</c:v>
                </c:pt>
                <c:pt idx="36">
                  <c:v>0.16529888822158653</c:v>
                </c:pt>
                <c:pt idx="37">
                  <c:v>0.15723716631362761</c:v>
                </c:pt>
                <c:pt idx="38">
                  <c:v>0.14956861922263506</c:v>
                </c:pt>
                <c:pt idx="39">
                  <c:v>0.14227407158651359</c:v>
                </c:pt>
                <c:pt idx="40">
                  <c:v>0.1353352832366127</c:v>
                </c:pt>
                <c:pt idx="41">
                  <c:v>0.12873490358780423</c:v>
                </c:pt>
                <c:pt idx="42">
                  <c:v>0.12245642825298191</c:v>
                </c:pt>
                <c:pt idx="43">
                  <c:v>0.11648415777349697</c:v>
                </c:pt>
                <c:pt idx="44">
                  <c:v>0.11080315836233387</c:v>
                </c:pt>
                <c:pt idx="45">
                  <c:v>0.10539922456186433</c:v>
                </c:pt>
                <c:pt idx="46">
                  <c:v>0.10025884372280375</c:v>
                </c:pt>
                <c:pt idx="47">
                  <c:v>9.5369162215549613E-2</c:v>
                </c:pt>
                <c:pt idx="48">
                  <c:v>9.0717953289412512E-2</c:v>
                </c:pt>
                <c:pt idx="49">
                  <c:v>8.6293586499370495E-2</c:v>
                </c:pt>
                <c:pt idx="50">
                  <c:v>8.20849986238988E-2</c:v>
                </c:pt>
                <c:pt idx="51">
                  <c:v>7.8081666001153169E-2</c:v>
                </c:pt>
                <c:pt idx="52">
                  <c:v>7.4273578214333877E-2</c:v>
                </c:pt>
                <c:pt idx="53">
                  <c:v>7.0651213060429596E-2</c:v>
                </c:pt>
                <c:pt idx="54">
                  <c:v>6.7205512739749756E-2</c:v>
                </c:pt>
                <c:pt idx="55">
                  <c:v>6.392786120670757E-2</c:v>
                </c:pt>
                <c:pt idx="56">
                  <c:v>6.0810062625217973E-2</c:v>
                </c:pt>
                <c:pt idx="57">
                  <c:v>5.7844320874838456E-2</c:v>
                </c:pt>
                <c:pt idx="58">
                  <c:v>5.5023220056407231E-2</c:v>
                </c:pt>
                <c:pt idx="59">
                  <c:v>5.2339705948432381E-2</c:v>
                </c:pt>
                <c:pt idx="60">
                  <c:v>4.9787068367863944E-2</c:v>
                </c:pt>
                <c:pt idx="61">
                  <c:v>4.7358924391140929E-2</c:v>
                </c:pt>
                <c:pt idx="62">
                  <c:v>4.5049202393557801E-2</c:v>
                </c:pt>
                <c:pt idx="63">
                  <c:v>4.2852126867040187E-2</c:v>
                </c:pt>
                <c:pt idx="64">
                  <c:v>4.0762203978366211E-2</c:v>
                </c:pt>
                <c:pt idx="65">
                  <c:v>3.8774207831722009E-2</c:v>
                </c:pt>
                <c:pt idx="66">
                  <c:v>3.6883167401240015E-2</c:v>
                </c:pt>
                <c:pt idx="67">
                  <c:v>3.5084354100845025E-2</c:v>
                </c:pt>
                <c:pt idx="68">
                  <c:v>3.337326996032608E-2</c:v>
                </c:pt>
                <c:pt idx="69">
                  <c:v>3.1745636378067939E-2</c:v>
                </c:pt>
                <c:pt idx="70">
                  <c:v>3.0197383422318501E-2</c:v>
                </c:pt>
                <c:pt idx="71">
                  <c:v>2.8724639654239433E-2</c:v>
                </c:pt>
                <c:pt idx="72">
                  <c:v>2.7323722447292559E-2</c:v>
                </c:pt>
                <c:pt idx="73">
                  <c:v>2.5991128778755347E-2</c:v>
                </c:pt>
                <c:pt idx="74">
                  <c:v>2.4723526470339388E-2</c:v>
                </c:pt>
                <c:pt idx="75">
                  <c:v>2.3517745856009107E-2</c:v>
                </c:pt>
                <c:pt idx="76">
                  <c:v>2.2370771856165601E-2</c:v>
                </c:pt>
                <c:pt idx="77">
                  <c:v>2.1279736438377168E-2</c:v>
                </c:pt>
                <c:pt idx="78">
                  <c:v>2.0241911445804391E-2</c:v>
                </c:pt>
                <c:pt idx="79">
                  <c:v>1.925470177538692E-2</c:v>
                </c:pt>
                <c:pt idx="80">
                  <c:v>1.8315638888734179E-2</c:v>
                </c:pt>
                <c:pt idx="81">
                  <c:v>1.7422374639493515E-2</c:v>
                </c:pt>
                <c:pt idx="82">
                  <c:v>1.6572675401761255E-2</c:v>
                </c:pt>
                <c:pt idx="83">
                  <c:v>1.5764416484854486E-2</c:v>
                </c:pt>
                <c:pt idx="84">
                  <c:v>1.4995576820477703E-2</c:v>
                </c:pt>
                <c:pt idx="85">
                  <c:v>1.4264233908999256E-2</c:v>
                </c:pt>
                <c:pt idx="86">
                  <c:v>1.3568559012200934E-2</c:v>
                </c:pt>
                <c:pt idx="87">
                  <c:v>1.2906812580479873E-2</c:v>
                </c:pt>
                <c:pt idx="88">
                  <c:v>1.2277339903068436E-2</c:v>
                </c:pt>
                <c:pt idx="89">
                  <c:v>1.1678566970395442E-2</c:v>
                </c:pt>
                <c:pt idx="90">
                  <c:v>1.1108996538242306E-2</c:v>
                </c:pt>
                <c:pt idx="91">
                  <c:v>1.0567204383852655E-2</c:v>
                </c:pt>
                <c:pt idx="92">
                  <c:v>1.0051835744633586E-2</c:v>
                </c:pt>
                <c:pt idx="93">
                  <c:v>9.5616019305435045E-3</c:v>
                </c:pt>
                <c:pt idx="94">
                  <c:v>9.0952771016958155E-3</c:v>
                </c:pt>
                <c:pt idx="95">
                  <c:v>8.6516952031206341E-3</c:v>
                </c:pt>
                <c:pt idx="96">
                  <c:v>8.2297470490200302E-3</c:v>
                </c:pt>
                <c:pt idx="97">
                  <c:v>7.8283775492257734E-3</c:v>
                </c:pt>
                <c:pt idx="98">
                  <c:v>7.4465830709243381E-3</c:v>
                </c:pt>
                <c:pt idx="99">
                  <c:v>7.0834089290521185E-3</c:v>
                </c:pt>
                <c:pt idx="100">
                  <c:v>6.737946999085467E-3</c:v>
                </c:pt>
              </c:numCache>
            </c:numRef>
          </c:val>
          <c:smooth val="0"/>
          <c:extLst xmlns:c16r2="http://schemas.microsoft.com/office/drawing/2015/06/chart">
            <c:ext xmlns:c16="http://schemas.microsoft.com/office/drawing/2014/chart" uri="{C3380CC4-5D6E-409C-BE32-E72D297353CC}">
              <c16:uniqueId val="{00000000-A560-4F2F-A579-A05399A87587}"/>
            </c:ext>
          </c:extLst>
        </c:ser>
        <c:dLbls>
          <c:showLegendKey val="0"/>
          <c:showVal val="0"/>
          <c:showCatName val="0"/>
          <c:showSerName val="0"/>
          <c:showPercent val="0"/>
          <c:showBubbleSize val="0"/>
        </c:dLbls>
        <c:marker val="1"/>
        <c:smooth val="0"/>
        <c:axId val="172957056"/>
        <c:axId val="172967424"/>
      </c:lineChart>
      <c:catAx>
        <c:axId val="1729570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967424"/>
        <c:crosses val="autoZero"/>
        <c:auto val="1"/>
        <c:lblAlgn val="ctr"/>
        <c:lblOffset val="100"/>
        <c:tickLblSkip val="10"/>
        <c:tickMarkSkip val="10"/>
        <c:noMultiLvlLbl val="0"/>
      </c:catAx>
      <c:valAx>
        <c:axId val="172967424"/>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Proportion surviving</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957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smtClean="0"/>
            <a:t>Disease occurrence</a:t>
          </a:r>
          <a:endParaRPr lang="en-US" sz="2800" dirty="0"/>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smtClean="0"/>
            <a:t>Prevalence</a:t>
          </a:r>
          <a:endParaRPr lang="en-US" sz="2800" dirty="0"/>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smtClean="0"/>
            <a:t>Point</a:t>
          </a:r>
          <a:endParaRPr lang="en-US" sz="2400" dirty="0"/>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smtClean="0"/>
            <a:t>Period</a:t>
          </a:r>
          <a:endParaRPr lang="en-US" sz="2400" dirty="0"/>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smtClean="0"/>
            <a:t>Incidence</a:t>
          </a:r>
          <a:endParaRPr lang="en-US" sz="2800" dirty="0"/>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dirty="0" smtClean="0"/>
            <a:t>Cumulative</a:t>
          </a:r>
          <a:r>
            <a:rPr lang="en-US" sz="1300" dirty="0" smtClean="0"/>
            <a:t> </a:t>
          </a:r>
          <a:r>
            <a:rPr lang="en-US" sz="2400" dirty="0" smtClean="0"/>
            <a:t>incidence</a:t>
          </a:r>
          <a:endParaRPr lang="en-US" sz="2400" dirty="0"/>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dirty="0" smtClean="0">
              <a:solidFill>
                <a:srgbClr val="FF0000"/>
              </a:solidFill>
            </a:rPr>
            <a:t>Incidence rate</a:t>
          </a:r>
          <a:endParaRPr lang="en-US" sz="2400" dirty="0">
            <a:solidFill>
              <a:srgbClr val="FF0000"/>
            </a:solidFill>
          </a:endParaRPr>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  Simple proportion</a:t>
          </a:r>
        </a:p>
        <a:p>
          <a:pPr algn="l"/>
          <a:r>
            <a:rPr lang="en-US" dirty="0" smtClean="0"/>
            <a:t>  Kaplan-Meier</a:t>
          </a:r>
        </a:p>
        <a:p>
          <a:pPr algn="l"/>
          <a:r>
            <a:rPr lang="en-US" dirty="0" smtClean="0"/>
            <a:t>  Life-table</a:t>
          </a:r>
        </a:p>
        <a:p>
          <a:pPr algn="l"/>
          <a:r>
            <a:rPr lang="en-US" dirty="0" smtClean="0"/>
            <a:t>  </a:t>
          </a:r>
          <a:r>
            <a:rPr lang="en-US" dirty="0" smtClean="0">
              <a:solidFill>
                <a:srgbClr val="FF0000"/>
              </a:solidFill>
            </a:rPr>
            <a:t>Aalen-Johansen</a:t>
          </a:r>
          <a:endParaRPr lang="en-US" dirty="0">
            <a:solidFill>
              <a:srgbClr val="FF0000"/>
            </a:solidFill>
          </a:endParaRP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smtClean="0"/>
            <a:t>  </a:t>
          </a:r>
          <a:r>
            <a:rPr lang="en-US" dirty="0" smtClean="0">
              <a:solidFill>
                <a:srgbClr val="FF0000"/>
              </a:solidFill>
            </a:rPr>
            <a:t>Average incidence rate</a:t>
          </a:r>
        </a:p>
        <a:p>
          <a:pPr algn="l"/>
          <a:r>
            <a:rPr lang="en-US" dirty="0" smtClean="0">
              <a:solidFill>
                <a:srgbClr val="FF0000"/>
              </a:solidFill>
            </a:rPr>
            <a:t>  Instantaneous (hazard) rate</a:t>
          </a:r>
          <a:endParaRPr lang="en-US" dirty="0">
            <a:solidFill>
              <a:srgbClr val="FF0000"/>
            </a:solidFill>
          </a:endParaRPr>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t>
        <a:bodyPr/>
        <a:lstStyle/>
        <a:p>
          <a:endParaRPr lang="en-US"/>
        </a:p>
      </dgm:t>
    </dgm:pt>
    <dgm:pt modelId="{A5553F94-5CE1-40C9-9676-2711A675CD77}" type="pres">
      <dgm:prSet presAssocID="{2C46FE8C-A3BF-49AE-AA93-EF9213CA7555}" presName="hierRoot1" presStyleCnt="0">
        <dgm:presLayoutVars>
          <dgm:hierBranch val="init"/>
        </dgm:presLayoutVars>
      </dgm:prSet>
      <dgm:spPr/>
      <dgm:t>
        <a:bodyPr/>
        <a:lstStyle/>
        <a:p>
          <a:endParaRPr lang="en-US"/>
        </a:p>
      </dgm:t>
    </dgm:pt>
    <dgm:pt modelId="{77C5A94E-F585-4A43-88BA-CDC7968B7BDD}" type="pres">
      <dgm:prSet presAssocID="{2C46FE8C-A3BF-49AE-AA93-EF9213CA7555}" presName="rootComposite1" presStyleCnt="0"/>
      <dgm:spPr/>
      <dgm:t>
        <a:bodyPr/>
        <a:lstStyle/>
        <a:p>
          <a:endParaRPr lang="en-US"/>
        </a:p>
      </dgm:t>
    </dgm:pt>
    <dgm:pt modelId="{418912AB-6FED-4B26-9BE6-8844E6C06A38}" type="pres">
      <dgm:prSet presAssocID="{2C46FE8C-A3BF-49AE-AA93-EF9213CA7555}" presName="rootText1" presStyleLbl="node0" presStyleIdx="0" presStyleCnt="1">
        <dgm:presLayoutVars>
          <dgm:chPref val="3"/>
        </dgm:presLayoutVars>
      </dgm:prSet>
      <dgm:spPr/>
      <dgm:t>
        <a:bodyPr/>
        <a:lstStyle/>
        <a:p>
          <a:endParaRPr lang="en-US"/>
        </a:p>
      </dgm:t>
    </dgm:pt>
    <dgm:pt modelId="{509DC3CD-47FA-4517-9131-7C493EC2D145}" type="pres">
      <dgm:prSet presAssocID="{2C46FE8C-A3BF-49AE-AA93-EF9213CA7555}" presName="rootConnector1" presStyleLbl="node1" presStyleIdx="0" presStyleCnt="0"/>
      <dgm:spPr/>
      <dgm:t>
        <a:bodyPr/>
        <a:lstStyle/>
        <a:p>
          <a:endParaRPr lang="en-US"/>
        </a:p>
      </dgm:t>
    </dgm:pt>
    <dgm:pt modelId="{4265A543-DEB2-4FA7-98F2-452B8165D146}" type="pres">
      <dgm:prSet presAssocID="{2C46FE8C-A3BF-49AE-AA93-EF9213CA7555}" presName="hierChild2" presStyleCnt="0"/>
      <dgm:spPr/>
      <dgm:t>
        <a:bodyPr/>
        <a:lstStyle/>
        <a:p>
          <a:endParaRPr lang="en-US"/>
        </a:p>
      </dgm:t>
    </dgm:pt>
    <dgm:pt modelId="{A5CC26DD-5B3E-4647-8F89-280D8BB1D9DC}" type="pres">
      <dgm:prSet presAssocID="{440E62FC-F87B-4234-A595-69BE92522468}" presName="Name37" presStyleLbl="parChTrans1D2" presStyleIdx="0" presStyleCnt="2"/>
      <dgm:spPr/>
      <dgm:t>
        <a:bodyPr/>
        <a:lstStyle/>
        <a:p>
          <a:endParaRPr lang="en-US"/>
        </a:p>
      </dgm:t>
    </dgm:pt>
    <dgm:pt modelId="{2AB2BFEF-DF27-419F-992D-44AD764385E4}" type="pres">
      <dgm:prSet presAssocID="{14534D70-A313-48E0-993E-9BF99A4751E1}" presName="hierRoot2" presStyleCnt="0">
        <dgm:presLayoutVars>
          <dgm:hierBranch val="init"/>
        </dgm:presLayoutVars>
      </dgm:prSet>
      <dgm:spPr/>
      <dgm:t>
        <a:bodyPr/>
        <a:lstStyle/>
        <a:p>
          <a:endParaRPr lang="en-US"/>
        </a:p>
      </dgm:t>
    </dgm:pt>
    <dgm:pt modelId="{51DD09DB-D854-4CD1-8C5D-E975CF1AAB41}" type="pres">
      <dgm:prSet presAssocID="{14534D70-A313-48E0-993E-9BF99A4751E1}" presName="rootComposite" presStyleCnt="0"/>
      <dgm:spPr/>
      <dgm:t>
        <a:bodyPr/>
        <a:lstStyle/>
        <a:p>
          <a:endParaRPr lang="en-US"/>
        </a:p>
      </dgm:t>
    </dgm:pt>
    <dgm:pt modelId="{C69C8D37-FE2E-479A-A600-591C22E74617}" type="pres">
      <dgm:prSet presAssocID="{14534D70-A313-48E0-993E-9BF99A4751E1}" presName="rootText" presStyleLbl="node2" presStyleIdx="0" presStyleCnt="2">
        <dgm:presLayoutVars>
          <dgm:chPref val="3"/>
        </dgm:presLayoutVars>
      </dgm:prSet>
      <dgm:spPr/>
      <dgm:t>
        <a:bodyPr/>
        <a:lstStyle/>
        <a:p>
          <a:endParaRPr lang="en-US"/>
        </a:p>
      </dgm:t>
    </dgm:pt>
    <dgm:pt modelId="{95715B06-0210-4761-BDAC-9EB7095DC8B1}" type="pres">
      <dgm:prSet presAssocID="{14534D70-A313-48E0-993E-9BF99A4751E1}" presName="rootConnector" presStyleLbl="node2" presStyleIdx="0" presStyleCnt="2"/>
      <dgm:spPr/>
      <dgm:t>
        <a:bodyPr/>
        <a:lstStyle/>
        <a:p>
          <a:endParaRPr lang="en-US"/>
        </a:p>
      </dgm:t>
    </dgm:pt>
    <dgm:pt modelId="{6AD9E646-C039-42A3-9E6C-BB0B6A755D6E}" type="pres">
      <dgm:prSet presAssocID="{14534D70-A313-48E0-993E-9BF99A4751E1}" presName="hierChild4" presStyleCnt="0"/>
      <dgm:spPr/>
      <dgm:t>
        <a:bodyPr/>
        <a:lstStyle/>
        <a:p>
          <a:endParaRPr lang="en-US"/>
        </a:p>
      </dgm:t>
    </dgm:pt>
    <dgm:pt modelId="{31A00046-87FB-4D8E-9926-34D9053AB534}" type="pres">
      <dgm:prSet presAssocID="{F15030C9-44BF-4FFD-9624-F98E70BC1861}" presName="Name37" presStyleLbl="parChTrans1D3" presStyleIdx="0" presStyleCnt="4"/>
      <dgm:spPr/>
      <dgm:t>
        <a:bodyPr/>
        <a:lstStyle/>
        <a:p>
          <a:endParaRPr lang="en-US"/>
        </a:p>
      </dgm:t>
    </dgm:pt>
    <dgm:pt modelId="{BA04580C-1279-430A-93EA-23E2BD8BDFE3}" type="pres">
      <dgm:prSet presAssocID="{2BCCA590-A21E-4E1C-B4B7-5536B4F71719}" presName="hierRoot2" presStyleCnt="0">
        <dgm:presLayoutVars>
          <dgm:hierBranch val="init"/>
        </dgm:presLayoutVars>
      </dgm:prSet>
      <dgm:spPr/>
      <dgm:t>
        <a:bodyPr/>
        <a:lstStyle/>
        <a:p>
          <a:endParaRPr lang="en-US"/>
        </a:p>
      </dgm:t>
    </dgm:pt>
    <dgm:pt modelId="{0E46BCD0-EFF3-4928-BED7-14006C647EDF}" type="pres">
      <dgm:prSet presAssocID="{2BCCA590-A21E-4E1C-B4B7-5536B4F71719}" presName="rootComposite" presStyleCnt="0"/>
      <dgm:spPr/>
      <dgm:t>
        <a:bodyPr/>
        <a:lstStyle/>
        <a:p>
          <a:endParaRPr lang="en-US"/>
        </a:p>
      </dgm:t>
    </dgm:pt>
    <dgm:pt modelId="{5C72C958-63D5-44CB-85BA-4B182A1B5398}" type="pres">
      <dgm:prSet presAssocID="{2BCCA590-A21E-4E1C-B4B7-5536B4F71719}" presName="rootText" presStyleLbl="node3" presStyleIdx="0" presStyleCnt="4">
        <dgm:presLayoutVars>
          <dgm:chPref val="3"/>
        </dgm:presLayoutVars>
      </dgm:prSet>
      <dgm:spPr/>
      <dgm:t>
        <a:bodyPr/>
        <a:lstStyle/>
        <a:p>
          <a:endParaRPr lang="en-US"/>
        </a:p>
      </dgm:t>
    </dgm:pt>
    <dgm:pt modelId="{0029E3B9-C8AA-41EA-A11C-97443A267FA8}" type="pres">
      <dgm:prSet presAssocID="{2BCCA590-A21E-4E1C-B4B7-5536B4F71719}" presName="rootConnector" presStyleLbl="node3" presStyleIdx="0" presStyleCnt="4"/>
      <dgm:spPr/>
      <dgm:t>
        <a:bodyPr/>
        <a:lstStyle/>
        <a:p>
          <a:endParaRPr lang="en-US"/>
        </a:p>
      </dgm:t>
    </dgm:pt>
    <dgm:pt modelId="{E129657F-0E29-4D4A-A5C6-9851F0406B2B}" type="pres">
      <dgm:prSet presAssocID="{2BCCA590-A21E-4E1C-B4B7-5536B4F71719}" presName="hierChild4" presStyleCnt="0"/>
      <dgm:spPr/>
      <dgm:t>
        <a:bodyPr/>
        <a:lstStyle/>
        <a:p>
          <a:endParaRPr lang="en-US"/>
        </a:p>
      </dgm:t>
    </dgm:pt>
    <dgm:pt modelId="{B128A5ED-5829-4ED1-8803-537DBB0D2D3C}" type="pres">
      <dgm:prSet presAssocID="{2BCCA590-A21E-4E1C-B4B7-5536B4F71719}" presName="hierChild5" presStyleCnt="0"/>
      <dgm:spPr/>
      <dgm:t>
        <a:bodyPr/>
        <a:lstStyle/>
        <a:p>
          <a:endParaRPr lang="en-US"/>
        </a:p>
      </dgm:t>
    </dgm:pt>
    <dgm:pt modelId="{097246D9-A227-498F-B17E-D485DEAE4B7A}" type="pres">
      <dgm:prSet presAssocID="{E8382416-C2D9-4059-91FA-437F691B39FC}" presName="Name37" presStyleLbl="parChTrans1D3" presStyleIdx="1" presStyleCnt="4"/>
      <dgm:spPr/>
      <dgm:t>
        <a:bodyPr/>
        <a:lstStyle/>
        <a:p>
          <a:endParaRPr lang="en-US"/>
        </a:p>
      </dgm:t>
    </dgm:pt>
    <dgm:pt modelId="{700B3B65-2D19-43B7-A8CD-3C210D2F33FE}" type="pres">
      <dgm:prSet presAssocID="{61ED6F64-1037-41AA-99CB-0FD1CE5C42CA}" presName="hierRoot2" presStyleCnt="0">
        <dgm:presLayoutVars>
          <dgm:hierBranch val="init"/>
        </dgm:presLayoutVars>
      </dgm:prSet>
      <dgm:spPr/>
      <dgm:t>
        <a:bodyPr/>
        <a:lstStyle/>
        <a:p>
          <a:endParaRPr lang="en-US"/>
        </a:p>
      </dgm:t>
    </dgm:pt>
    <dgm:pt modelId="{3DC1410D-0E7C-4696-BFDE-FE451ACE3943}" type="pres">
      <dgm:prSet presAssocID="{61ED6F64-1037-41AA-99CB-0FD1CE5C42CA}" presName="rootComposite" presStyleCnt="0"/>
      <dgm:spPr/>
      <dgm:t>
        <a:bodyPr/>
        <a:lstStyle/>
        <a:p>
          <a:endParaRPr lang="en-US"/>
        </a:p>
      </dgm:t>
    </dgm:pt>
    <dgm:pt modelId="{C7225B67-C8E8-47E1-A344-FF9C485061D0}" type="pres">
      <dgm:prSet presAssocID="{61ED6F64-1037-41AA-99CB-0FD1CE5C42CA}" presName="rootText" presStyleLbl="node3" presStyleIdx="1" presStyleCnt="4">
        <dgm:presLayoutVars>
          <dgm:chPref val="3"/>
        </dgm:presLayoutVars>
      </dgm:prSet>
      <dgm:spPr/>
      <dgm:t>
        <a:bodyPr/>
        <a:lstStyle/>
        <a:p>
          <a:endParaRPr lang="en-US"/>
        </a:p>
      </dgm:t>
    </dgm:pt>
    <dgm:pt modelId="{BC295BA2-0479-4757-8A7E-FA48C65BD863}" type="pres">
      <dgm:prSet presAssocID="{61ED6F64-1037-41AA-99CB-0FD1CE5C42CA}" presName="rootConnector" presStyleLbl="node3" presStyleIdx="1" presStyleCnt="4"/>
      <dgm:spPr/>
      <dgm:t>
        <a:bodyPr/>
        <a:lstStyle/>
        <a:p>
          <a:endParaRPr lang="en-US"/>
        </a:p>
      </dgm:t>
    </dgm:pt>
    <dgm:pt modelId="{42E66376-BF4D-46D0-871E-0C37230B6549}" type="pres">
      <dgm:prSet presAssocID="{61ED6F64-1037-41AA-99CB-0FD1CE5C42CA}" presName="hierChild4" presStyleCnt="0"/>
      <dgm:spPr/>
      <dgm:t>
        <a:bodyPr/>
        <a:lstStyle/>
        <a:p>
          <a:endParaRPr lang="en-US"/>
        </a:p>
      </dgm:t>
    </dgm:pt>
    <dgm:pt modelId="{7A4804B7-0132-4D38-9164-C8C99E0324DB}" type="pres">
      <dgm:prSet presAssocID="{61ED6F64-1037-41AA-99CB-0FD1CE5C42CA}" presName="hierChild5" presStyleCnt="0"/>
      <dgm:spPr/>
      <dgm:t>
        <a:bodyPr/>
        <a:lstStyle/>
        <a:p>
          <a:endParaRPr lang="en-US"/>
        </a:p>
      </dgm:t>
    </dgm:pt>
    <dgm:pt modelId="{7CB4ECA4-2FEE-420E-A67D-604A80794DA7}" type="pres">
      <dgm:prSet presAssocID="{14534D70-A313-48E0-993E-9BF99A4751E1}" presName="hierChild5" presStyleCnt="0"/>
      <dgm:spPr/>
      <dgm:t>
        <a:bodyPr/>
        <a:lstStyle/>
        <a:p>
          <a:endParaRPr lang="en-US"/>
        </a:p>
      </dgm:t>
    </dgm:pt>
    <dgm:pt modelId="{5FFECCD6-3878-4991-ABE3-D522F3523DCA}" type="pres">
      <dgm:prSet presAssocID="{D43DF74B-DE34-4A39-8393-CFA044E97EC7}" presName="Name37" presStyleLbl="parChTrans1D2" presStyleIdx="1" presStyleCnt="2"/>
      <dgm:spPr/>
      <dgm:t>
        <a:bodyPr/>
        <a:lstStyle/>
        <a:p>
          <a:endParaRPr lang="en-US"/>
        </a:p>
      </dgm:t>
    </dgm:pt>
    <dgm:pt modelId="{2C591ED8-5095-4FCD-BB48-A94E2036B6E3}" type="pres">
      <dgm:prSet presAssocID="{2AF65186-30D4-4803-ACB9-BC2284D25B3D}" presName="hierRoot2" presStyleCnt="0">
        <dgm:presLayoutVars>
          <dgm:hierBranch val="init"/>
        </dgm:presLayoutVars>
      </dgm:prSet>
      <dgm:spPr/>
      <dgm:t>
        <a:bodyPr/>
        <a:lstStyle/>
        <a:p>
          <a:endParaRPr lang="en-US"/>
        </a:p>
      </dgm:t>
    </dgm:pt>
    <dgm:pt modelId="{06785766-DE72-40E4-BC30-B3482A8BA9A9}" type="pres">
      <dgm:prSet presAssocID="{2AF65186-30D4-4803-ACB9-BC2284D25B3D}" presName="rootComposite" presStyleCnt="0"/>
      <dgm:spPr/>
      <dgm:t>
        <a:bodyPr/>
        <a:lstStyle/>
        <a:p>
          <a:endParaRPr lang="en-US"/>
        </a:p>
      </dgm:t>
    </dgm:pt>
    <dgm:pt modelId="{0D9F4134-8C37-4D99-ACF9-C78485FA80EA}" type="pres">
      <dgm:prSet presAssocID="{2AF65186-30D4-4803-ACB9-BC2284D25B3D}" presName="rootText" presStyleLbl="node2" presStyleIdx="1" presStyleCnt="2">
        <dgm:presLayoutVars>
          <dgm:chPref val="3"/>
        </dgm:presLayoutVars>
      </dgm:prSet>
      <dgm:spPr/>
      <dgm:t>
        <a:bodyPr/>
        <a:lstStyle/>
        <a:p>
          <a:endParaRPr lang="en-US"/>
        </a:p>
      </dgm:t>
    </dgm:pt>
    <dgm:pt modelId="{05034F84-9D62-4471-8B5D-C7888EDD46EA}" type="pres">
      <dgm:prSet presAssocID="{2AF65186-30D4-4803-ACB9-BC2284D25B3D}" presName="rootConnector" presStyleLbl="node2" presStyleIdx="1" presStyleCnt="2"/>
      <dgm:spPr/>
      <dgm:t>
        <a:bodyPr/>
        <a:lstStyle/>
        <a:p>
          <a:endParaRPr lang="en-US"/>
        </a:p>
      </dgm:t>
    </dgm:pt>
    <dgm:pt modelId="{43363C4A-EB10-4398-95A9-891D95F95FFC}" type="pres">
      <dgm:prSet presAssocID="{2AF65186-30D4-4803-ACB9-BC2284D25B3D}" presName="hierChild4" presStyleCnt="0"/>
      <dgm:spPr/>
      <dgm:t>
        <a:bodyPr/>
        <a:lstStyle/>
        <a:p>
          <a:endParaRPr lang="en-US"/>
        </a:p>
      </dgm:t>
    </dgm:pt>
    <dgm:pt modelId="{CAF06C15-1277-4981-8E5C-97F5864241B7}" type="pres">
      <dgm:prSet presAssocID="{3BAA9B65-7C6D-4488-96B7-B397BA372791}" presName="Name37" presStyleLbl="parChTrans1D3" presStyleIdx="2" presStyleCnt="4"/>
      <dgm:spPr/>
      <dgm:t>
        <a:bodyPr/>
        <a:lstStyle/>
        <a:p>
          <a:endParaRPr lang="en-US"/>
        </a:p>
      </dgm:t>
    </dgm:pt>
    <dgm:pt modelId="{3CA7470B-D6D6-4E84-87E8-5018E389312C}" type="pres">
      <dgm:prSet presAssocID="{864A8C28-09B8-481B-8BF9-255473397F75}" presName="hierRoot2" presStyleCnt="0">
        <dgm:presLayoutVars>
          <dgm:hierBranch val="init"/>
        </dgm:presLayoutVars>
      </dgm:prSet>
      <dgm:spPr/>
      <dgm:t>
        <a:bodyPr/>
        <a:lstStyle/>
        <a:p>
          <a:endParaRPr lang="en-US"/>
        </a:p>
      </dgm:t>
    </dgm:pt>
    <dgm:pt modelId="{A09619A5-DAD8-42B9-9AA0-8EDC930F4569}" type="pres">
      <dgm:prSet presAssocID="{864A8C28-09B8-481B-8BF9-255473397F75}" presName="rootComposite" presStyleCnt="0"/>
      <dgm:spPr/>
      <dgm:t>
        <a:bodyPr/>
        <a:lstStyle/>
        <a:p>
          <a:endParaRPr lang="en-US"/>
        </a:p>
      </dgm:t>
    </dgm:pt>
    <dgm:pt modelId="{3C272F1B-3561-416A-B664-6CCA419912BC}" type="pres">
      <dgm:prSet presAssocID="{864A8C28-09B8-481B-8BF9-255473397F75}" presName="rootText" presStyleLbl="node3" presStyleIdx="2" presStyleCnt="4">
        <dgm:presLayoutVars>
          <dgm:chPref val="3"/>
        </dgm:presLayoutVars>
      </dgm:prSet>
      <dgm:spPr/>
      <dgm:t>
        <a:bodyPr/>
        <a:lstStyle/>
        <a:p>
          <a:endParaRPr lang="en-US"/>
        </a:p>
      </dgm:t>
    </dgm:pt>
    <dgm:pt modelId="{FCB987E9-89EA-4137-838A-EC9D76633379}" type="pres">
      <dgm:prSet presAssocID="{864A8C28-09B8-481B-8BF9-255473397F75}" presName="rootConnector" presStyleLbl="node3" presStyleIdx="2" presStyleCnt="4"/>
      <dgm:spPr/>
      <dgm:t>
        <a:bodyPr/>
        <a:lstStyle/>
        <a:p>
          <a:endParaRPr lang="en-US"/>
        </a:p>
      </dgm:t>
    </dgm:pt>
    <dgm:pt modelId="{3A0FDFFF-4C87-4C8B-8526-72B8A04931CA}" type="pres">
      <dgm:prSet presAssocID="{864A8C28-09B8-481B-8BF9-255473397F75}" presName="hierChild4" presStyleCnt="0"/>
      <dgm:spPr/>
      <dgm:t>
        <a:bodyPr/>
        <a:lstStyle/>
        <a:p>
          <a:endParaRPr lang="en-US"/>
        </a:p>
      </dgm:t>
    </dgm:pt>
    <dgm:pt modelId="{E9F51E55-FF7F-4528-A4FD-4DD117ECB2F1}" type="pres">
      <dgm:prSet presAssocID="{843E8F54-D63B-43E9-A4A5-DCEB20B15315}" presName="Name37" presStyleLbl="parChTrans1D4" presStyleIdx="0" presStyleCnt="2"/>
      <dgm:spPr/>
      <dgm:t>
        <a:bodyPr/>
        <a:lstStyle/>
        <a:p>
          <a:endParaRPr lang="en-US"/>
        </a:p>
      </dgm:t>
    </dgm:pt>
    <dgm:pt modelId="{963364FE-AABB-41CD-87D4-ED196E054397}" type="pres">
      <dgm:prSet presAssocID="{690B377E-54EB-426E-99F0-687C4D4C1F1F}" presName="hierRoot2" presStyleCnt="0">
        <dgm:presLayoutVars>
          <dgm:hierBranch val="init"/>
        </dgm:presLayoutVars>
      </dgm:prSet>
      <dgm:spPr/>
      <dgm:t>
        <a:bodyPr/>
        <a:lstStyle/>
        <a:p>
          <a:endParaRPr lang="en-US"/>
        </a:p>
      </dgm:t>
    </dgm:pt>
    <dgm:pt modelId="{7933CC0E-7A60-4832-9A3B-2B66D835D555}" type="pres">
      <dgm:prSet presAssocID="{690B377E-54EB-426E-99F0-687C4D4C1F1F}" presName="rootComposite" presStyleCnt="0"/>
      <dgm:spPr/>
      <dgm:t>
        <a:bodyPr/>
        <a:lstStyle/>
        <a:p>
          <a:endParaRPr lang="en-US"/>
        </a:p>
      </dgm:t>
    </dgm:pt>
    <dgm:pt modelId="{8655159E-0738-41B1-AE7A-C0C5F763F4A7}" type="pres">
      <dgm:prSet presAssocID="{690B377E-54EB-426E-99F0-687C4D4C1F1F}" presName="rootText" presStyleLbl="node4" presStyleIdx="0" presStyleCnt="2">
        <dgm:presLayoutVars>
          <dgm:chPref val="3"/>
        </dgm:presLayoutVars>
      </dgm:prSet>
      <dgm:spPr/>
      <dgm:t>
        <a:bodyPr/>
        <a:lstStyle/>
        <a:p>
          <a:endParaRPr lang="en-US"/>
        </a:p>
      </dgm:t>
    </dgm:pt>
    <dgm:pt modelId="{3632C5A1-9B48-4C2F-B8DD-5E8A5A817E07}" type="pres">
      <dgm:prSet presAssocID="{690B377E-54EB-426E-99F0-687C4D4C1F1F}" presName="rootConnector" presStyleLbl="node4" presStyleIdx="0" presStyleCnt="2"/>
      <dgm:spPr/>
      <dgm:t>
        <a:bodyPr/>
        <a:lstStyle/>
        <a:p>
          <a:endParaRPr lang="en-US"/>
        </a:p>
      </dgm:t>
    </dgm:pt>
    <dgm:pt modelId="{DD64A74A-631C-4983-A6EC-EF21DD1E7C8C}" type="pres">
      <dgm:prSet presAssocID="{690B377E-54EB-426E-99F0-687C4D4C1F1F}" presName="hierChild4" presStyleCnt="0"/>
      <dgm:spPr/>
      <dgm:t>
        <a:bodyPr/>
        <a:lstStyle/>
        <a:p>
          <a:endParaRPr lang="en-US"/>
        </a:p>
      </dgm:t>
    </dgm:pt>
    <dgm:pt modelId="{69294E3A-E958-435A-AF35-A43B07AE1C2E}" type="pres">
      <dgm:prSet presAssocID="{690B377E-54EB-426E-99F0-687C4D4C1F1F}" presName="hierChild5" presStyleCnt="0"/>
      <dgm:spPr/>
      <dgm:t>
        <a:bodyPr/>
        <a:lstStyle/>
        <a:p>
          <a:endParaRPr lang="en-US"/>
        </a:p>
      </dgm:t>
    </dgm:pt>
    <dgm:pt modelId="{378A8F79-D24A-4E92-A00D-1723E448F839}" type="pres">
      <dgm:prSet presAssocID="{864A8C28-09B8-481B-8BF9-255473397F75}" presName="hierChild5" presStyleCnt="0"/>
      <dgm:spPr/>
      <dgm:t>
        <a:bodyPr/>
        <a:lstStyle/>
        <a:p>
          <a:endParaRPr lang="en-US"/>
        </a:p>
      </dgm:t>
    </dgm:pt>
    <dgm:pt modelId="{C5E65C88-E3FF-42DE-A60E-8F77415A70D0}" type="pres">
      <dgm:prSet presAssocID="{27B1691D-36CB-45F3-ABE6-9282F3F8D3FB}" presName="Name37" presStyleLbl="parChTrans1D3" presStyleIdx="3" presStyleCnt="4"/>
      <dgm:spPr/>
      <dgm:t>
        <a:bodyPr/>
        <a:lstStyle/>
        <a:p>
          <a:endParaRPr lang="en-US"/>
        </a:p>
      </dgm:t>
    </dgm:pt>
    <dgm:pt modelId="{30AAE121-D9D5-4CA1-BE55-9DF373F59D3D}" type="pres">
      <dgm:prSet presAssocID="{1554F028-DB5F-432C-9B50-69F58D98F06D}" presName="hierRoot2" presStyleCnt="0">
        <dgm:presLayoutVars>
          <dgm:hierBranch val="init"/>
        </dgm:presLayoutVars>
      </dgm:prSet>
      <dgm:spPr/>
      <dgm:t>
        <a:bodyPr/>
        <a:lstStyle/>
        <a:p>
          <a:endParaRPr lang="en-US"/>
        </a:p>
      </dgm:t>
    </dgm:pt>
    <dgm:pt modelId="{12075079-190E-425E-992A-8E486965F6F5}" type="pres">
      <dgm:prSet presAssocID="{1554F028-DB5F-432C-9B50-69F58D98F06D}" presName="rootComposite" presStyleCnt="0"/>
      <dgm:spPr/>
      <dgm:t>
        <a:bodyPr/>
        <a:lstStyle/>
        <a:p>
          <a:endParaRPr lang="en-US"/>
        </a:p>
      </dgm:t>
    </dgm:pt>
    <dgm:pt modelId="{32F2B371-0E68-46C4-99E1-8950E0AA59F3}" type="pres">
      <dgm:prSet presAssocID="{1554F028-DB5F-432C-9B50-69F58D98F06D}" presName="rootText" presStyleLbl="node3" presStyleIdx="3" presStyleCnt="4">
        <dgm:presLayoutVars>
          <dgm:chPref val="3"/>
        </dgm:presLayoutVars>
      </dgm:prSet>
      <dgm:spPr/>
      <dgm:t>
        <a:bodyPr/>
        <a:lstStyle/>
        <a:p>
          <a:endParaRPr lang="en-US"/>
        </a:p>
      </dgm:t>
    </dgm:pt>
    <dgm:pt modelId="{F18612F7-9F80-4BAF-836A-8CE26497C6F0}" type="pres">
      <dgm:prSet presAssocID="{1554F028-DB5F-432C-9B50-69F58D98F06D}" presName="rootConnector" presStyleLbl="node3" presStyleIdx="3" presStyleCnt="4"/>
      <dgm:spPr/>
      <dgm:t>
        <a:bodyPr/>
        <a:lstStyle/>
        <a:p>
          <a:endParaRPr lang="en-US"/>
        </a:p>
      </dgm:t>
    </dgm:pt>
    <dgm:pt modelId="{CEC27B47-2A81-44D2-857F-56677C00D119}" type="pres">
      <dgm:prSet presAssocID="{1554F028-DB5F-432C-9B50-69F58D98F06D}" presName="hierChild4" presStyleCnt="0"/>
      <dgm:spPr/>
      <dgm:t>
        <a:bodyPr/>
        <a:lstStyle/>
        <a:p>
          <a:endParaRPr lang="en-US"/>
        </a:p>
      </dgm:t>
    </dgm:pt>
    <dgm:pt modelId="{2FFD1C5D-5DCC-475F-AACB-5C9E428978FF}" type="pres">
      <dgm:prSet presAssocID="{0B6AB93F-CC09-4216-BD7B-C4881C39C942}" presName="Name37" presStyleLbl="parChTrans1D4" presStyleIdx="1" presStyleCnt="2"/>
      <dgm:spPr/>
      <dgm:t>
        <a:bodyPr/>
        <a:lstStyle/>
        <a:p>
          <a:endParaRPr lang="en-US"/>
        </a:p>
      </dgm:t>
    </dgm:pt>
    <dgm:pt modelId="{1484854E-A1B1-4281-8132-3585D20861B0}" type="pres">
      <dgm:prSet presAssocID="{06C2A45B-B1B3-40B3-8951-FB5B1CF82137}" presName="hierRoot2" presStyleCnt="0">
        <dgm:presLayoutVars>
          <dgm:hierBranch val="init"/>
        </dgm:presLayoutVars>
      </dgm:prSet>
      <dgm:spPr/>
      <dgm:t>
        <a:bodyPr/>
        <a:lstStyle/>
        <a:p>
          <a:endParaRPr lang="en-US"/>
        </a:p>
      </dgm:t>
    </dgm:pt>
    <dgm:pt modelId="{E58580D0-AAF5-4BDB-85A4-6318B6CDB215}" type="pres">
      <dgm:prSet presAssocID="{06C2A45B-B1B3-40B3-8951-FB5B1CF82137}" presName="rootComposite" presStyleCnt="0"/>
      <dgm:spPr/>
      <dgm:t>
        <a:bodyPr/>
        <a:lstStyle/>
        <a:p>
          <a:endParaRPr lang="en-US"/>
        </a:p>
      </dgm:t>
    </dgm:pt>
    <dgm:pt modelId="{E3787CC8-CF0F-442B-A518-2185CBC70DD0}" type="pres">
      <dgm:prSet presAssocID="{06C2A45B-B1B3-40B3-8951-FB5B1CF82137}" presName="rootText" presStyleLbl="node4" presStyleIdx="1" presStyleCnt="2" custScaleX="107316">
        <dgm:presLayoutVars>
          <dgm:chPref val="3"/>
        </dgm:presLayoutVars>
      </dgm:prSet>
      <dgm:spPr/>
      <dgm:t>
        <a:bodyPr/>
        <a:lstStyle/>
        <a:p>
          <a:endParaRPr lang="en-US"/>
        </a:p>
      </dgm:t>
    </dgm:pt>
    <dgm:pt modelId="{4B949F94-D91F-4583-8B44-EEC72CCAD2BB}" type="pres">
      <dgm:prSet presAssocID="{06C2A45B-B1B3-40B3-8951-FB5B1CF82137}" presName="rootConnector" presStyleLbl="node4" presStyleIdx="1" presStyleCnt="2"/>
      <dgm:spPr/>
      <dgm:t>
        <a:bodyPr/>
        <a:lstStyle/>
        <a:p>
          <a:endParaRPr lang="en-US"/>
        </a:p>
      </dgm:t>
    </dgm:pt>
    <dgm:pt modelId="{EB0219F9-47C7-4D41-8C7D-D7BCDFD4CC1A}" type="pres">
      <dgm:prSet presAssocID="{06C2A45B-B1B3-40B3-8951-FB5B1CF82137}" presName="hierChild4" presStyleCnt="0"/>
      <dgm:spPr/>
      <dgm:t>
        <a:bodyPr/>
        <a:lstStyle/>
        <a:p>
          <a:endParaRPr lang="en-US"/>
        </a:p>
      </dgm:t>
    </dgm:pt>
    <dgm:pt modelId="{4016A88F-1DF8-4C9D-B306-6AAFA735569C}" type="pres">
      <dgm:prSet presAssocID="{06C2A45B-B1B3-40B3-8951-FB5B1CF82137}" presName="hierChild5" presStyleCnt="0"/>
      <dgm:spPr/>
      <dgm:t>
        <a:bodyPr/>
        <a:lstStyle/>
        <a:p>
          <a:endParaRPr lang="en-US"/>
        </a:p>
      </dgm:t>
    </dgm:pt>
    <dgm:pt modelId="{1219A425-B292-4748-83AB-D343102F6FE6}" type="pres">
      <dgm:prSet presAssocID="{1554F028-DB5F-432C-9B50-69F58D98F06D}" presName="hierChild5" presStyleCnt="0"/>
      <dgm:spPr/>
      <dgm:t>
        <a:bodyPr/>
        <a:lstStyle/>
        <a:p>
          <a:endParaRPr lang="en-US"/>
        </a:p>
      </dgm:t>
    </dgm:pt>
    <dgm:pt modelId="{262AAB7E-0257-4AB1-B86D-58A6D63C5E6F}" type="pres">
      <dgm:prSet presAssocID="{2AF65186-30D4-4803-ACB9-BC2284D25B3D}" presName="hierChild5" presStyleCnt="0"/>
      <dgm:spPr/>
      <dgm:t>
        <a:bodyPr/>
        <a:lstStyle/>
        <a:p>
          <a:endParaRPr lang="en-US"/>
        </a:p>
      </dgm:t>
    </dgm:pt>
    <dgm:pt modelId="{A3CAEDAB-4587-4D17-A91E-5F14C7A2EB9C}" type="pres">
      <dgm:prSet presAssocID="{2C46FE8C-A3BF-49AE-AA93-EF9213CA7555}" presName="hierChild3" presStyleCnt="0"/>
      <dgm:spPr/>
      <dgm:t>
        <a:bodyPr/>
        <a:lstStyle/>
        <a:p>
          <a:endParaRPr lang="en-US"/>
        </a:p>
      </dgm:t>
    </dgm:pt>
  </dgm:ptLst>
  <dgm:cxnLst>
    <dgm:cxn modelId="{0723A3E1-9C14-456D-9130-D1EA4C3FDB2E}" type="presOf" srcId="{2C46FE8C-A3BF-49AE-AA93-EF9213CA7555}" destId="{509DC3CD-47FA-4517-9131-7C493EC2D145}" srcOrd="1" destOrd="0" presId="urn:microsoft.com/office/officeart/2005/8/layout/orgChart1"/>
    <dgm:cxn modelId="{B17949E9-A230-443D-A5A7-B8A13DC4A1B8}" type="presOf" srcId="{440E62FC-F87B-4234-A595-69BE92522468}" destId="{A5CC26DD-5B3E-4647-8F89-280D8BB1D9DC}" srcOrd="0" destOrd="0" presId="urn:microsoft.com/office/officeart/2005/8/layout/orgChart1"/>
    <dgm:cxn modelId="{66321A48-133E-4111-A941-066313364AC9}" type="presOf" srcId="{690B377E-54EB-426E-99F0-687C4D4C1F1F}" destId="{8655159E-0738-41B1-AE7A-C0C5F763F4A7}" srcOrd="0" destOrd="0" presId="urn:microsoft.com/office/officeart/2005/8/layout/orgChart1"/>
    <dgm:cxn modelId="{B4F5EC3C-EFE7-402A-A382-20A69686DCBB}" type="presOf" srcId="{F15030C9-44BF-4FFD-9624-F98E70BC1861}" destId="{31A00046-87FB-4D8E-9926-34D9053AB534}" srcOrd="0" destOrd="0" presId="urn:microsoft.com/office/officeart/2005/8/layout/orgChart1"/>
    <dgm:cxn modelId="{425AC2B5-E6CE-4844-909C-43C022799F92}" type="presOf" srcId="{E8382416-C2D9-4059-91FA-437F691B39FC}" destId="{097246D9-A227-498F-B17E-D485DEAE4B7A}" srcOrd="0" destOrd="0" presId="urn:microsoft.com/office/officeart/2005/8/layout/orgChart1"/>
    <dgm:cxn modelId="{28F93D70-F48C-49E2-96DA-6FBC5D3A610A}" type="presOf" srcId="{14534D70-A313-48E0-993E-9BF99A4751E1}" destId="{C69C8D37-FE2E-479A-A600-591C22E74617}" srcOrd="0" destOrd="0" presId="urn:microsoft.com/office/officeart/2005/8/layout/orgChart1"/>
    <dgm:cxn modelId="{565A6930-58F7-4F51-B45C-7B887C8BB751}" type="presOf" srcId="{14534D70-A313-48E0-993E-9BF99A4751E1}" destId="{95715B06-0210-4761-BDAC-9EB7095DC8B1}" srcOrd="1" destOrd="0" presId="urn:microsoft.com/office/officeart/2005/8/layout/orgChart1"/>
    <dgm:cxn modelId="{CD89F581-1EA8-4E06-81FD-A99334783AB7}" type="presOf" srcId="{06C2A45B-B1B3-40B3-8951-FB5B1CF82137}" destId="{E3787CC8-CF0F-442B-A518-2185CBC70DD0}" srcOrd="0"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17F1BD52-3AF3-424A-B75C-08EAFDB7C06A}" srcId="{2C46FE8C-A3BF-49AE-AA93-EF9213CA7555}" destId="{2AF65186-30D4-4803-ACB9-BC2284D25B3D}" srcOrd="1" destOrd="0" parTransId="{D43DF74B-DE34-4A39-8393-CFA044E97EC7}" sibTransId="{F83005D6-6F72-44DD-8AF7-4AC790629926}"/>
    <dgm:cxn modelId="{CB270DCB-43D0-4A71-A16A-6D9E645E0ADD}" type="presOf" srcId="{2C46FE8C-A3BF-49AE-AA93-EF9213CA7555}" destId="{418912AB-6FED-4B26-9BE6-8844E6C06A38}" srcOrd="0"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EF86C935-7DA9-41C1-A966-E9AE35C2CEC3}" type="presOf" srcId="{27B1691D-36CB-45F3-ABE6-9282F3F8D3FB}" destId="{C5E65C88-E3FF-42DE-A60E-8F77415A70D0}" srcOrd="0" destOrd="0" presId="urn:microsoft.com/office/officeart/2005/8/layout/orgChart1"/>
    <dgm:cxn modelId="{2EA8A6FB-28A8-47AF-8445-32905A4F0EE7}" type="presOf" srcId="{06C2A45B-B1B3-40B3-8951-FB5B1CF82137}" destId="{4B949F94-D91F-4583-8B44-EEC72CCAD2BB}" srcOrd="1" destOrd="0" presId="urn:microsoft.com/office/officeart/2005/8/layout/orgChart1"/>
    <dgm:cxn modelId="{0F8082CB-82C1-45FF-8A40-548BCB0C5819}" srcId="{14534D70-A313-48E0-993E-9BF99A4751E1}" destId="{2BCCA590-A21E-4E1C-B4B7-5536B4F71719}" srcOrd="0" destOrd="0" parTransId="{F15030C9-44BF-4FFD-9624-F98E70BC1861}" sibTransId="{E578A5D8-39A3-4D9C-9299-0900E10025F4}"/>
    <dgm:cxn modelId="{7DBC4D45-ED45-4340-95CE-811C8951D445}" type="presOf" srcId="{1554F028-DB5F-432C-9B50-69F58D98F06D}" destId="{F18612F7-9F80-4BAF-836A-8CE26497C6F0}" srcOrd="1" destOrd="0" presId="urn:microsoft.com/office/officeart/2005/8/layout/orgChart1"/>
    <dgm:cxn modelId="{1DFF7367-5260-4026-AA95-7DD619513E74}" type="presOf" srcId="{2BCCA590-A21E-4E1C-B4B7-5536B4F71719}" destId="{0029E3B9-C8AA-41EA-A11C-97443A267FA8}" srcOrd="1" destOrd="0" presId="urn:microsoft.com/office/officeart/2005/8/layout/orgChart1"/>
    <dgm:cxn modelId="{53BB4687-282B-4D2E-90DC-94ACD3FAE0ED}" type="presOf" srcId="{690B377E-54EB-426E-99F0-687C4D4C1F1F}" destId="{3632C5A1-9B48-4C2F-B8DD-5E8A5A817E07}" srcOrd="1" destOrd="0" presId="urn:microsoft.com/office/officeart/2005/8/layout/orgChart1"/>
    <dgm:cxn modelId="{AE7F8B24-4E19-40E7-A95A-27A8915DA4B0}" srcId="{864A8C28-09B8-481B-8BF9-255473397F75}" destId="{690B377E-54EB-426E-99F0-687C4D4C1F1F}" srcOrd="0" destOrd="0" parTransId="{843E8F54-D63B-43E9-A4A5-DCEB20B15315}" sibTransId="{9234387F-E811-41CB-BBEA-D36EC3A4F0E8}"/>
    <dgm:cxn modelId="{82AACC66-4F37-498F-9545-847F48A409D1}" srcId="{C8F96092-F1D6-4C35-89DB-E3BA9356AF38}" destId="{2C46FE8C-A3BF-49AE-AA93-EF9213CA7555}" srcOrd="0" destOrd="0" parTransId="{62C9C211-5475-4E39-AA47-3D1B08F22490}" sibTransId="{AE0BE274-8777-487B-BBD9-E26F786C7D19}"/>
    <dgm:cxn modelId="{3D3E8708-6259-4587-8FAE-5F8B85D1CC3E}" srcId="{2AF65186-30D4-4803-ACB9-BC2284D25B3D}" destId="{1554F028-DB5F-432C-9B50-69F58D98F06D}" srcOrd="1" destOrd="0" parTransId="{27B1691D-36CB-45F3-ABE6-9282F3F8D3FB}" sibTransId="{35DA2551-FCBF-4BA4-A19E-1F4A3434C652}"/>
    <dgm:cxn modelId="{4481BCF4-56D1-4C5C-8372-0385AB2D4D6C}" type="presOf" srcId="{2BCCA590-A21E-4E1C-B4B7-5536B4F71719}" destId="{5C72C958-63D5-44CB-85BA-4B182A1B5398}" srcOrd="0" destOrd="0" presId="urn:microsoft.com/office/officeart/2005/8/layout/orgChart1"/>
    <dgm:cxn modelId="{0C299C8F-9986-4F65-ADA6-EDDC29D8C6D5}" type="presOf" srcId="{2AF65186-30D4-4803-ACB9-BC2284D25B3D}" destId="{0D9F4134-8C37-4D99-ACF9-C78485FA80EA}" srcOrd="0" destOrd="0" presId="urn:microsoft.com/office/officeart/2005/8/layout/orgChart1"/>
    <dgm:cxn modelId="{F4843DB6-F8FF-43AB-97AA-10775F240A31}" type="presOf" srcId="{843E8F54-D63B-43E9-A4A5-DCEB20B15315}" destId="{E9F51E55-FF7F-4528-A4FD-4DD117ECB2F1}" srcOrd="0" destOrd="0" presId="urn:microsoft.com/office/officeart/2005/8/layout/orgChart1"/>
    <dgm:cxn modelId="{B6F462BA-8824-4958-891D-24A2DCDD96DE}" type="presOf" srcId="{3BAA9B65-7C6D-4488-96B7-B397BA372791}" destId="{CAF06C15-1277-4981-8E5C-97F5864241B7}" srcOrd="0" destOrd="0" presId="urn:microsoft.com/office/officeart/2005/8/layout/orgChart1"/>
    <dgm:cxn modelId="{2758D64F-A7B5-42F0-B331-C0738EB48167}" type="presOf" srcId="{D43DF74B-DE34-4A39-8393-CFA044E97EC7}" destId="{5FFECCD6-3878-4991-ABE3-D522F3523DCA}" srcOrd="0" destOrd="0" presId="urn:microsoft.com/office/officeart/2005/8/layout/orgChart1"/>
    <dgm:cxn modelId="{B35A8AFC-142B-4DB8-B8B3-2C3444048DA8}" type="presOf" srcId="{864A8C28-09B8-481B-8BF9-255473397F75}" destId="{3C272F1B-3561-416A-B664-6CCA419912BC}" srcOrd="0" destOrd="0" presId="urn:microsoft.com/office/officeart/2005/8/layout/orgChart1"/>
    <dgm:cxn modelId="{4A10146F-7994-4897-908E-B4349222A546}" type="presOf" srcId="{C8F96092-F1D6-4C35-89DB-E3BA9356AF38}" destId="{DB702D74-9704-4813-96A1-1E1622EDBAEE}" srcOrd="0" destOrd="0" presId="urn:microsoft.com/office/officeart/2005/8/layout/orgChart1"/>
    <dgm:cxn modelId="{C1A76297-2335-457E-9A07-0CA30A80C04D}" type="presOf" srcId="{2AF65186-30D4-4803-ACB9-BC2284D25B3D}" destId="{05034F84-9D62-4471-8B5D-C7888EDD46EA}" srcOrd="1" destOrd="0" presId="urn:microsoft.com/office/officeart/2005/8/layout/orgChart1"/>
    <dgm:cxn modelId="{240279EA-8E4B-436C-935F-7576D7BCD5E4}" type="presOf" srcId="{1554F028-DB5F-432C-9B50-69F58D98F06D}" destId="{32F2B371-0E68-46C4-99E1-8950E0AA59F3}" srcOrd="0" destOrd="0" presId="urn:microsoft.com/office/officeart/2005/8/layout/orgChart1"/>
    <dgm:cxn modelId="{13CE1AEB-57FA-4453-8ED9-86EC38B736D0}" type="presOf" srcId="{864A8C28-09B8-481B-8BF9-255473397F75}" destId="{FCB987E9-89EA-4137-838A-EC9D76633379}" srcOrd="1"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FC25024E-C4F7-4E72-813F-14D174818234}" type="presOf" srcId="{61ED6F64-1037-41AA-99CB-0FD1CE5C42CA}" destId="{BC295BA2-0479-4757-8A7E-FA48C65BD863}" srcOrd="1" destOrd="0" presId="urn:microsoft.com/office/officeart/2005/8/layout/orgChart1"/>
    <dgm:cxn modelId="{636C078E-1B71-4883-8ED5-ED7D524BE729}" srcId="{2AF65186-30D4-4803-ACB9-BC2284D25B3D}" destId="{864A8C28-09B8-481B-8BF9-255473397F75}" srcOrd="0" destOrd="0" parTransId="{3BAA9B65-7C6D-4488-96B7-B397BA372791}" sibTransId="{2D9E2C27-5629-4223-A5F9-A3AD35FB9735}"/>
    <dgm:cxn modelId="{D3002C87-1EE8-45EB-A46B-77D4AE1B9785}" type="presOf" srcId="{0B6AB93F-CC09-4216-BD7B-C4881C39C942}" destId="{2FFD1C5D-5DCC-475F-AACB-5C9E428978FF}" srcOrd="0" destOrd="0" presId="urn:microsoft.com/office/officeart/2005/8/layout/orgChart1"/>
    <dgm:cxn modelId="{316D4C54-3EAC-43F4-9242-60B9B348ACD9}" type="presOf" srcId="{61ED6F64-1037-41AA-99CB-0FD1CE5C42CA}" destId="{C7225B67-C8E8-47E1-A344-FF9C485061D0}" srcOrd="0" destOrd="0" presId="urn:microsoft.com/office/officeart/2005/8/layout/orgChart1"/>
    <dgm:cxn modelId="{16340458-25D8-4778-90F9-E24DB348C42B}" type="presParOf" srcId="{DB702D74-9704-4813-96A1-1E1622EDBAEE}" destId="{A5553F94-5CE1-40C9-9676-2711A675CD77}" srcOrd="0" destOrd="0" presId="urn:microsoft.com/office/officeart/2005/8/layout/orgChart1"/>
    <dgm:cxn modelId="{569BDC0F-2016-4089-8744-53666B931B9F}" type="presParOf" srcId="{A5553F94-5CE1-40C9-9676-2711A675CD77}" destId="{77C5A94E-F585-4A43-88BA-CDC7968B7BDD}" srcOrd="0" destOrd="0" presId="urn:microsoft.com/office/officeart/2005/8/layout/orgChart1"/>
    <dgm:cxn modelId="{28DB0F6B-4441-4C31-8C9E-6DF1871307F7}" type="presParOf" srcId="{77C5A94E-F585-4A43-88BA-CDC7968B7BDD}" destId="{418912AB-6FED-4B26-9BE6-8844E6C06A38}" srcOrd="0" destOrd="0" presId="urn:microsoft.com/office/officeart/2005/8/layout/orgChart1"/>
    <dgm:cxn modelId="{FA9EE7D3-006D-4C08-B8C0-09211A682A2D}" type="presParOf" srcId="{77C5A94E-F585-4A43-88BA-CDC7968B7BDD}" destId="{509DC3CD-47FA-4517-9131-7C493EC2D145}" srcOrd="1" destOrd="0" presId="urn:microsoft.com/office/officeart/2005/8/layout/orgChart1"/>
    <dgm:cxn modelId="{CDC610D2-4DB7-4472-A4F8-0B2235843E35}" type="presParOf" srcId="{A5553F94-5CE1-40C9-9676-2711A675CD77}" destId="{4265A543-DEB2-4FA7-98F2-452B8165D146}" srcOrd="1" destOrd="0" presId="urn:microsoft.com/office/officeart/2005/8/layout/orgChart1"/>
    <dgm:cxn modelId="{6BBBCF05-17B9-447C-8542-E75EAB40605D}" type="presParOf" srcId="{4265A543-DEB2-4FA7-98F2-452B8165D146}" destId="{A5CC26DD-5B3E-4647-8F89-280D8BB1D9DC}" srcOrd="0" destOrd="0" presId="urn:microsoft.com/office/officeart/2005/8/layout/orgChart1"/>
    <dgm:cxn modelId="{F00D627A-E7B2-4802-87C7-00336E7AF3BF}" type="presParOf" srcId="{4265A543-DEB2-4FA7-98F2-452B8165D146}" destId="{2AB2BFEF-DF27-419F-992D-44AD764385E4}" srcOrd="1" destOrd="0" presId="urn:microsoft.com/office/officeart/2005/8/layout/orgChart1"/>
    <dgm:cxn modelId="{99608E7C-A6B1-45BE-860B-D3F4500187D8}" type="presParOf" srcId="{2AB2BFEF-DF27-419F-992D-44AD764385E4}" destId="{51DD09DB-D854-4CD1-8C5D-E975CF1AAB41}" srcOrd="0" destOrd="0" presId="urn:microsoft.com/office/officeart/2005/8/layout/orgChart1"/>
    <dgm:cxn modelId="{7A670051-7EC9-4D31-896C-08C3B34C8ADA}" type="presParOf" srcId="{51DD09DB-D854-4CD1-8C5D-E975CF1AAB41}" destId="{C69C8D37-FE2E-479A-A600-591C22E74617}" srcOrd="0" destOrd="0" presId="urn:microsoft.com/office/officeart/2005/8/layout/orgChart1"/>
    <dgm:cxn modelId="{6D968CA6-10B1-4FF1-8A96-0349552308D0}" type="presParOf" srcId="{51DD09DB-D854-4CD1-8C5D-E975CF1AAB41}" destId="{95715B06-0210-4761-BDAC-9EB7095DC8B1}" srcOrd="1" destOrd="0" presId="urn:microsoft.com/office/officeart/2005/8/layout/orgChart1"/>
    <dgm:cxn modelId="{80035766-C3D3-48D5-A9E3-64FEDE0BAB25}" type="presParOf" srcId="{2AB2BFEF-DF27-419F-992D-44AD764385E4}" destId="{6AD9E646-C039-42A3-9E6C-BB0B6A755D6E}" srcOrd="1" destOrd="0" presId="urn:microsoft.com/office/officeart/2005/8/layout/orgChart1"/>
    <dgm:cxn modelId="{CCDD77DF-7F42-45D5-9CC4-30CBB68D93EC}" type="presParOf" srcId="{6AD9E646-C039-42A3-9E6C-BB0B6A755D6E}" destId="{31A00046-87FB-4D8E-9926-34D9053AB534}" srcOrd="0" destOrd="0" presId="urn:microsoft.com/office/officeart/2005/8/layout/orgChart1"/>
    <dgm:cxn modelId="{D9A9675A-0C12-4B1F-B5BB-C3EF5C5581EE}" type="presParOf" srcId="{6AD9E646-C039-42A3-9E6C-BB0B6A755D6E}" destId="{BA04580C-1279-430A-93EA-23E2BD8BDFE3}" srcOrd="1" destOrd="0" presId="urn:microsoft.com/office/officeart/2005/8/layout/orgChart1"/>
    <dgm:cxn modelId="{5621135D-FAA4-467E-A84F-F02E90395E11}" type="presParOf" srcId="{BA04580C-1279-430A-93EA-23E2BD8BDFE3}" destId="{0E46BCD0-EFF3-4928-BED7-14006C647EDF}" srcOrd="0" destOrd="0" presId="urn:microsoft.com/office/officeart/2005/8/layout/orgChart1"/>
    <dgm:cxn modelId="{D19755F7-6614-4956-8CF8-B38D38D7D87A}" type="presParOf" srcId="{0E46BCD0-EFF3-4928-BED7-14006C647EDF}" destId="{5C72C958-63D5-44CB-85BA-4B182A1B5398}" srcOrd="0" destOrd="0" presId="urn:microsoft.com/office/officeart/2005/8/layout/orgChart1"/>
    <dgm:cxn modelId="{9AC03AA1-C166-4307-9949-FCB7DA7B0256}" type="presParOf" srcId="{0E46BCD0-EFF3-4928-BED7-14006C647EDF}" destId="{0029E3B9-C8AA-41EA-A11C-97443A267FA8}" srcOrd="1" destOrd="0" presId="urn:microsoft.com/office/officeart/2005/8/layout/orgChart1"/>
    <dgm:cxn modelId="{402B4616-AA3A-4CAA-9A2D-AEADA7E572EB}" type="presParOf" srcId="{BA04580C-1279-430A-93EA-23E2BD8BDFE3}" destId="{E129657F-0E29-4D4A-A5C6-9851F0406B2B}" srcOrd="1" destOrd="0" presId="urn:microsoft.com/office/officeart/2005/8/layout/orgChart1"/>
    <dgm:cxn modelId="{A4895586-8DFE-4728-88C8-F1717FC3416D}" type="presParOf" srcId="{BA04580C-1279-430A-93EA-23E2BD8BDFE3}" destId="{B128A5ED-5829-4ED1-8803-537DBB0D2D3C}" srcOrd="2" destOrd="0" presId="urn:microsoft.com/office/officeart/2005/8/layout/orgChart1"/>
    <dgm:cxn modelId="{09091DC2-094C-44AF-A92E-3CB46E26A881}" type="presParOf" srcId="{6AD9E646-C039-42A3-9E6C-BB0B6A755D6E}" destId="{097246D9-A227-498F-B17E-D485DEAE4B7A}" srcOrd="2" destOrd="0" presId="urn:microsoft.com/office/officeart/2005/8/layout/orgChart1"/>
    <dgm:cxn modelId="{59775725-365D-4155-BC93-BB789EE97F2B}" type="presParOf" srcId="{6AD9E646-C039-42A3-9E6C-BB0B6A755D6E}" destId="{700B3B65-2D19-43B7-A8CD-3C210D2F33FE}" srcOrd="3" destOrd="0" presId="urn:microsoft.com/office/officeart/2005/8/layout/orgChart1"/>
    <dgm:cxn modelId="{51CA9FC5-B6E9-43C1-94C0-E3A75A100937}" type="presParOf" srcId="{700B3B65-2D19-43B7-A8CD-3C210D2F33FE}" destId="{3DC1410D-0E7C-4696-BFDE-FE451ACE3943}" srcOrd="0" destOrd="0" presId="urn:microsoft.com/office/officeart/2005/8/layout/orgChart1"/>
    <dgm:cxn modelId="{673AEE9B-7A08-4A3C-AE12-5CE3791A0ECA}" type="presParOf" srcId="{3DC1410D-0E7C-4696-BFDE-FE451ACE3943}" destId="{C7225B67-C8E8-47E1-A344-FF9C485061D0}" srcOrd="0" destOrd="0" presId="urn:microsoft.com/office/officeart/2005/8/layout/orgChart1"/>
    <dgm:cxn modelId="{541786E1-3DA0-41A4-BC54-C8C2C8ACE6AF}" type="presParOf" srcId="{3DC1410D-0E7C-4696-BFDE-FE451ACE3943}" destId="{BC295BA2-0479-4757-8A7E-FA48C65BD863}" srcOrd="1" destOrd="0" presId="urn:microsoft.com/office/officeart/2005/8/layout/orgChart1"/>
    <dgm:cxn modelId="{E2D436D8-9E5A-43E5-85CF-81E9F914F9E4}" type="presParOf" srcId="{700B3B65-2D19-43B7-A8CD-3C210D2F33FE}" destId="{42E66376-BF4D-46D0-871E-0C37230B6549}" srcOrd="1" destOrd="0" presId="urn:microsoft.com/office/officeart/2005/8/layout/orgChart1"/>
    <dgm:cxn modelId="{00C5FA5F-452B-4234-86E2-22972103DCC6}" type="presParOf" srcId="{700B3B65-2D19-43B7-A8CD-3C210D2F33FE}" destId="{7A4804B7-0132-4D38-9164-C8C99E0324DB}" srcOrd="2" destOrd="0" presId="urn:microsoft.com/office/officeart/2005/8/layout/orgChart1"/>
    <dgm:cxn modelId="{A7B7613A-5103-4EC4-9F3F-EF2DE2478B1C}" type="presParOf" srcId="{2AB2BFEF-DF27-419F-992D-44AD764385E4}" destId="{7CB4ECA4-2FEE-420E-A67D-604A80794DA7}" srcOrd="2" destOrd="0" presId="urn:microsoft.com/office/officeart/2005/8/layout/orgChart1"/>
    <dgm:cxn modelId="{30F098AC-74CA-4B5C-A588-76D2931425D4}" type="presParOf" srcId="{4265A543-DEB2-4FA7-98F2-452B8165D146}" destId="{5FFECCD6-3878-4991-ABE3-D522F3523DCA}" srcOrd="2" destOrd="0" presId="urn:microsoft.com/office/officeart/2005/8/layout/orgChart1"/>
    <dgm:cxn modelId="{C5E7C212-4F79-446C-BE17-676C108D324A}" type="presParOf" srcId="{4265A543-DEB2-4FA7-98F2-452B8165D146}" destId="{2C591ED8-5095-4FCD-BB48-A94E2036B6E3}" srcOrd="3" destOrd="0" presId="urn:microsoft.com/office/officeart/2005/8/layout/orgChart1"/>
    <dgm:cxn modelId="{C16AC7F3-9355-422C-A9B4-E95B564B2FCE}" type="presParOf" srcId="{2C591ED8-5095-4FCD-BB48-A94E2036B6E3}" destId="{06785766-DE72-40E4-BC30-B3482A8BA9A9}" srcOrd="0" destOrd="0" presId="urn:microsoft.com/office/officeart/2005/8/layout/orgChart1"/>
    <dgm:cxn modelId="{9500F8CD-0884-46FF-9CC7-A2A567FC4F06}" type="presParOf" srcId="{06785766-DE72-40E4-BC30-B3482A8BA9A9}" destId="{0D9F4134-8C37-4D99-ACF9-C78485FA80EA}" srcOrd="0" destOrd="0" presId="urn:microsoft.com/office/officeart/2005/8/layout/orgChart1"/>
    <dgm:cxn modelId="{3B3F8A9E-BD27-4018-9C74-FDEDA65C8350}" type="presParOf" srcId="{06785766-DE72-40E4-BC30-B3482A8BA9A9}" destId="{05034F84-9D62-4471-8B5D-C7888EDD46EA}" srcOrd="1" destOrd="0" presId="urn:microsoft.com/office/officeart/2005/8/layout/orgChart1"/>
    <dgm:cxn modelId="{87999606-E7B0-4A99-9A61-D808E82CD654}" type="presParOf" srcId="{2C591ED8-5095-4FCD-BB48-A94E2036B6E3}" destId="{43363C4A-EB10-4398-95A9-891D95F95FFC}" srcOrd="1" destOrd="0" presId="urn:microsoft.com/office/officeart/2005/8/layout/orgChart1"/>
    <dgm:cxn modelId="{5F62D1D3-8AB7-4B12-93E4-13B53783CB4B}" type="presParOf" srcId="{43363C4A-EB10-4398-95A9-891D95F95FFC}" destId="{CAF06C15-1277-4981-8E5C-97F5864241B7}" srcOrd="0" destOrd="0" presId="urn:microsoft.com/office/officeart/2005/8/layout/orgChart1"/>
    <dgm:cxn modelId="{683F88CF-6F91-4B3B-A4E6-D2D2CEF124D3}" type="presParOf" srcId="{43363C4A-EB10-4398-95A9-891D95F95FFC}" destId="{3CA7470B-D6D6-4E84-87E8-5018E389312C}" srcOrd="1" destOrd="0" presId="urn:microsoft.com/office/officeart/2005/8/layout/orgChart1"/>
    <dgm:cxn modelId="{E1E3221C-1470-45CF-9A6F-B2A382D028AA}" type="presParOf" srcId="{3CA7470B-D6D6-4E84-87E8-5018E389312C}" destId="{A09619A5-DAD8-42B9-9AA0-8EDC930F4569}" srcOrd="0" destOrd="0" presId="urn:microsoft.com/office/officeart/2005/8/layout/orgChart1"/>
    <dgm:cxn modelId="{87CDEA1D-FACE-468E-A478-CCB4199B0391}" type="presParOf" srcId="{A09619A5-DAD8-42B9-9AA0-8EDC930F4569}" destId="{3C272F1B-3561-416A-B664-6CCA419912BC}" srcOrd="0" destOrd="0" presId="urn:microsoft.com/office/officeart/2005/8/layout/orgChart1"/>
    <dgm:cxn modelId="{9546D094-DE67-4539-802A-E49E1F42B5FC}" type="presParOf" srcId="{A09619A5-DAD8-42B9-9AA0-8EDC930F4569}" destId="{FCB987E9-89EA-4137-838A-EC9D76633379}" srcOrd="1" destOrd="0" presId="urn:microsoft.com/office/officeart/2005/8/layout/orgChart1"/>
    <dgm:cxn modelId="{B3E01BA5-B1B7-4EF0-BB23-4D3AD6C99FAA}" type="presParOf" srcId="{3CA7470B-D6D6-4E84-87E8-5018E389312C}" destId="{3A0FDFFF-4C87-4C8B-8526-72B8A04931CA}" srcOrd="1" destOrd="0" presId="urn:microsoft.com/office/officeart/2005/8/layout/orgChart1"/>
    <dgm:cxn modelId="{04D558F6-AB71-49C6-A1A5-47A1A73D6C89}" type="presParOf" srcId="{3A0FDFFF-4C87-4C8B-8526-72B8A04931CA}" destId="{E9F51E55-FF7F-4528-A4FD-4DD117ECB2F1}" srcOrd="0" destOrd="0" presId="urn:microsoft.com/office/officeart/2005/8/layout/orgChart1"/>
    <dgm:cxn modelId="{059800A9-9A48-425C-B569-CDB5AADC5F5B}" type="presParOf" srcId="{3A0FDFFF-4C87-4C8B-8526-72B8A04931CA}" destId="{963364FE-AABB-41CD-87D4-ED196E054397}" srcOrd="1" destOrd="0" presId="urn:microsoft.com/office/officeart/2005/8/layout/orgChart1"/>
    <dgm:cxn modelId="{44FEB817-0767-4FAF-9E19-28EC36AA4907}" type="presParOf" srcId="{963364FE-AABB-41CD-87D4-ED196E054397}" destId="{7933CC0E-7A60-4832-9A3B-2B66D835D555}" srcOrd="0" destOrd="0" presId="urn:microsoft.com/office/officeart/2005/8/layout/orgChart1"/>
    <dgm:cxn modelId="{2B6D1C07-8E0C-4FBA-A8CA-A10D852E8084}" type="presParOf" srcId="{7933CC0E-7A60-4832-9A3B-2B66D835D555}" destId="{8655159E-0738-41B1-AE7A-C0C5F763F4A7}" srcOrd="0" destOrd="0" presId="urn:microsoft.com/office/officeart/2005/8/layout/orgChart1"/>
    <dgm:cxn modelId="{02434165-A70C-4B4A-A9D7-E04CF8B34686}" type="presParOf" srcId="{7933CC0E-7A60-4832-9A3B-2B66D835D555}" destId="{3632C5A1-9B48-4C2F-B8DD-5E8A5A817E07}" srcOrd="1" destOrd="0" presId="urn:microsoft.com/office/officeart/2005/8/layout/orgChart1"/>
    <dgm:cxn modelId="{465C3F3E-F91E-46AC-BC1E-9F5269608AFF}" type="presParOf" srcId="{963364FE-AABB-41CD-87D4-ED196E054397}" destId="{DD64A74A-631C-4983-A6EC-EF21DD1E7C8C}" srcOrd="1" destOrd="0" presId="urn:microsoft.com/office/officeart/2005/8/layout/orgChart1"/>
    <dgm:cxn modelId="{5428A923-9FFB-4216-BAE9-C2CAC32CF965}" type="presParOf" srcId="{963364FE-AABB-41CD-87D4-ED196E054397}" destId="{69294E3A-E958-435A-AF35-A43B07AE1C2E}" srcOrd="2" destOrd="0" presId="urn:microsoft.com/office/officeart/2005/8/layout/orgChart1"/>
    <dgm:cxn modelId="{339D2998-1F24-47A4-87DB-BDD9B4CCC77D}" type="presParOf" srcId="{3CA7470B-D6D6-4E84-87E8-5018E389312C}" destId="{378A8F79-D24A-4E92-A00D-1723E448F839}" srcOrd="2" destOrd="0" presId="urn:microsoft.com/office/officeart/2005/8/layout/orgChart1"/>
    <dgm:cxn modelId="{31E2FC80-E325-480E-AFB5-976A16615C8C}" type="presParOf" srcId="{43363C4A-EB10-4398-95A9-891D95F95FFC}" destId="{C5E65C88-E3FF-42DE-A60E-8F77415A70D0}" srcOrd="2" destOrd="0" presId="urn:microsoft.com/office/officeart/2005/8/layout/orgChart1"/>
    <dgm:cxn modelId="{1F7DBECC-05DD-470A-97C6-AD301BD77A24}" type="presParOf" srcId="{43363C4A-EB10-4398-95A9-891D95F95FFC}" destId="{30AAE121-D9D5-4CA1-BE55-9DF373F59D3D}" srcOrd="3" destOrd="0" presId="urn:microsoft.com/office/officeart/2005/8/layout/orgChart1"/>
    <dgm:cxn modelId="{B7752A06-21F6-4F4D-AB17-5D505FC87D53}" type="presParOf" srcId="{30AAE121-D9D5-4CA1-BE55-9DF373F59D3D}" destId="{12075079-190E-425E-992A-8E486965F6F5}" srcOrd="0" destOrd="0" presId="urn:microsoft.com/office/officeart/2005/8/layout/orgChart1"/>
    <dgm:cxn modelId="{8A354605-1029-4219-93AE-4979BE26EC0F}" type="presParOf" srcId="{12075079-190E-425E-992A-8E486965F6F5}" destId="{32F2B371-0E68-46C4-99E1-8950E0AA59F3}" srcOrd="0" destOrd="0" presId="urn:microsoft.com/office/officeart/2005/8/layout/orgChart1"/>
    <dgm:cxn modelId="{D4ABFE36-9A6C-4F1E-8678-B9E66BB32080}" type="presParOf" srcId="{12075079-190E-425E-992A-8E486965F6F5}" destId="{F18612F7-9F80-4BAF-836A-8CE26497C6F0}" srcOrd="1" destOrd="0" presId="urn:microsoft.com/office/officeart/2005/8/layout/orgChart1"/>
    <dgm:cxn modelId="{FE3B120A-2BE7-4556-ACAE-C0028F2DFC9B}" type="presParOf" srcId="{30AAE121-D9D5-4CA1-BE55-9DF373F59D3D}" destId="{CEC27B47-2A81-44D2-857F-56677C00D119}" srcOrd="1" destOrd="0" presId="urn:microsoft.com/office/officeart/2005/8/layout/orgChart1"/>
    <dgm:cxn modelId="{E4534E33-8509-4D75-82A5-BB6E5828D1C6}" type="presParOf" srcId="{CEC27B47-2A81-44D2-857F-56677C00D119}" destId="{2FFD1C5D-5DCC-475F-AACB-5C9E428978FF}" srcOrd="0" destOrd="0" presId="urn:microsoft.com/office/officeart/2005/8/layout/orgChart1"/>
    <dgm:cxn modelId="{72DEB1AA-852D-4E12-9F65-36A57CD730A0}" type="presParOf" srcId="{CEC27B47-2A81-44D2-857F-56677C00D119}" destId="{1484854E-A1B1-4281-8132-3585D20861B0}" srcOrd="1" destOrd="0" presId="urn:microsoft.com/office/officeart/2005/8/layout/orgChart1"/>
    <dgm:cxn modelId="{41F34FFE-8E38-4100-85A3-34438D7EFB5E}" type="presParOf" srcId="{1484854E-A1B1-4281-8132-3585D20861B0}" destId="{E58580D0-AAF5-4BDB-85A4-6318B6CDB215}" srcOrd="0" destOrd="0" presId="urn:microsoft.com/office/officeart/2005/8/layout/orgChart1"/>
    <dgm:cxn modelId="{A9869BB1-6D20-498B-A040-08BE667E3A3D}" type="presParOf" srcId="{E58580D0-AAF5-4BDB-85A4-6318B6CDB215}" destId="{E3787CC8-CF0F-442B-A518-2185CBC70DD0}" srcOrd="0" destOrd="0" presId="urn:microsoft.com/office/officeart/2005/8/layout/orgChart1"/>
    <dgm:cxn modelId="{C455C1BB-B1BA-4524-A1B4-1A9D9719A5C9}" type="presParOf" srcId="{E58580D0-AAF5-4BDB-85A4-6318B6CDB215}" destId="{4B949F94-D91F-4583-8B44-EEC72CCAD2BB}" srcOrd="1" destOrd="0" presId="urn:microsoft.com/office/officeart/2005/8/layout/orgChart1"/>
    <dgm:cxn modelId="{0A8796FF-42AB-4874-B781-0319434B74AB}" type="presParOf" srcId="{1484854E-A1B1-4281-8132-3585D20861B0}" destId="{EB0219F9-47C7-4D41-8C7D-D7BCDFD4CC1A}" srcOrd="1" destOrd="0" presId="urn:microsoft.com/office/officeart/2005/8/layout/orgChart1"/>
    <dgm:cxn modelId="{66330968-ACF2-4A47-9786-7DE4510C29A3}" type="presParOf" srcId="{1484854E-A1B1-4281-8132-3585D20861B0}" destId="{4016A88F-1DF8-4C9D-B306-6AAFA735569C}" srcOrd="2" destOrd="0" presId="urn:microsoft.com/office/officeart/2005/8/layout/orgChart1"/>
    <dgm:cxn modelId="{57FC94D4-715E-447B-BDF9-9805570CE654}" type="presParOf" srcId="{30AAE121-D9D5-4CA1-BE55-9DF373F59D3D}" destId="{1219A425-B292-4748-83AB-D343102F6FE6}" srcOrd="2" destOrd="0" presId="urn:microsoft.com/office/officeart/2005/8/layout/orgChart1"/>
    <dgm:cxn modelId="{39903D5C-48D7-4421-9FC7-DF01C599DB08}" type="presParOf" srcId="{2C591ED8-5095-4FCD-BB48-A94E2036B6E3}" destId="{262AAB7E-0257-4AB1-B86D-58A6D63C5E6F}" srcOrd="2" destOrd="0" presId="urn:microsoft.com/office/officeart/2005/8/layout/orgChart1"/>
    <dgm:cxn modelId="{D59519D7-44C7-4A21-AF57-4537578F7F64}"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smtClean="0"/>
            <a:t>Disease occurrence</a:t>
          </a:r>
          <a:endParaRPr lang="en-US" sz="2800" dirty="0"/>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smtClean="0"/>
            <a:t>Prevalence</a:t>
          </a:r>
          <a:endParaRPr lang="en-US" sz="2800" dirty="0"/>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smtClean="0"/>
            <a:t>Point</a:t>
          </a:r>
          <a:endParaRPr lang="en-US" sz="2400" dirty="0"/>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smtClean="0"/>
            <a:t>Period</a:t>
          </a:r>
          <a:endParaRPr lang="en-US" sz="2400" dirty="0"/>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smtClean="0"/>
            <a:t>Incidence</a:t>
          </a:r>
          <a:endParaRPr lang="en-US" sz="2800" dirty="0"/>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b="1" dirty="0" smtClean="0">
              <a:solidFill>
                <a:srgbClr val="FF0000"/>
              </a:solidFill>
            </a:rPr>
            <a:t>Cumulative</a:t>
          </a:r>
          <a:r>
            <a:rPr lang="en-US" sz="1300" b="1" dirty="0" smtClean="0">
              <a:solidFill>
                <a:srgbClr val="FF0000"/>
              </a:solidFill>
            </a:rPr>
            <a:t> </a:t>
          </a:r>
          <a:r>
            <a:rPr lang="en-US" sz="2400" b="1" dirty="0" smtClean="0">
              <a:solidFill>
                <a:srgbClr val="FF0000"/>
              </a:solidFill>
            </a:rPr>
            <a:t>incidence</a:t>
          </a:r>
          <a:endParaRPr lang="en-US" sz="2400" b="1" dirty="0">
            <a:solidFill>
              <a:srgbClr val="FF0000"/>
            </a:solidFill>
          </a:endParaRPr>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b="1" dirty="0" smtClean="0">
              <a:solidFill>
                <a:srgbClr val="FF0000"/>
              </a:solidFill>
            </a:rPr>
            <a:t>Incidence rate</a:t>
          </a:r>
          <a:endParaRPr lang="en-US" sz="2400" b="1" dirty="0">
            <a:solidFill>
              <a:srgbClr val="FF0000"/>
            </a:solidFill>
          </a:endParaRPr>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  Simple proportion</a:t>
          </a:r>
        </a:p>
        <a:p>
          <a:pPr algn="l"/>
          <a:r>
            <a:rPr lang="en-US" dirty="0" smtClean="0"/>
            <a:t>  Kaplan-Meier</a:t>
          </a:r>
        </a:p>
        <a:p>
          <a:pPr algn="l"/>
          <a:r>
            <a:rPr lang="en-US" dirty="0" smtClean="0"/>
            <a:t>  Life-table</a:t>
          </a:r>
        </a:p>
        <a:p>
          <a:pPr algn="l"/>
          <a:r>
            <a:rPr lang="en-US" dirty="0" smtClean="0">
              <a:solidFill>
                <a:schemeClr val="tx1"/>
              </a:solidFill>
            </a:rPr>
            <a:t>  Aalen-Johansen</a:t>
          </a:r>
          <a:endParaRPr lang="en-US" dirty="0">
            <a:solidFill>
              <a:schemeClr val="tx1"/>
            </a:solidFill>
          </a:endParaRP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smtClean="0">
              <a:solidFill>
                <a:schemeClr val="tx1"/>
              </a:solidFill>
            </a:rPr>
            <a:t>  Average incidence rate</a:t>
          </a:r>
        </a:p>
        <a:p>
          <a:pPr algn="l"/>
          <a:r>
            <a:rPr lang="en-US" dirty="0" smtClean="0">
              <a:solidFill>
                <a:schemeClr val="tx1"/>
              </a:solidFill>
            </a:rPr>
            <a:t>  Instantaneous (hazard) rate</a:t>
          </a:r>
          <a:endParaRPr lang="en-US" dirty="0">
            <a:solidFill>
              <a:schemeClr val="tx1"/>
            </a:solidFill>
          </a:endParaRPr>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t>
        <a:bodyPr/>
        <a:lstStyle/>
        <a:p>
          <a:endParaRPr lang="en-US"/>
        </a:p>
      </dgm:t>
    </dgm:pt>
    <dgm:pt modelId="{A5553F94-5CE1-40C9-9676-2711A675CD77}" type="pres">
      <dgm:prSet presAssocID="{2C46FE8C-A3BF-49AE-AA93-EF9213CA7555}" presName="hierRoot1" presStyleCnt="0">
        <dgm:presLayoutVars>
          <dgm:hierBranch val="init"/>
        </dgm:presLayoutVars>
      </dgm:prSet>
      <dgm:spPr/>
      <dgm:t>
        <a:bodyPr/>
        <a:lstStyle/>
        <a:p>
          <a:endParaRPr lang="en-US"/>
        </a:p>
      </dgm:t>
    </dgm:pt>
    <dgm:pt modelId="{77C5A94E-F585-4A43-88BA-CDC7968B7BDD}" type="pres">
      <dgm:prSet presAssocID="{2C46FE8C-A3BF-49AE-AA93-EF9213CA7555}" presName="rootComposite1" presStyleCnt="0"/>
      <dgm:spPr/>
      <dgm:t>
        <a:bodyPr/>
        <a:lstStyle/>
        <a:p>
          <a:endParaRPr lang="en-US"/>
        </a:p>
      </dgm:t>
    </dgm:pt>
    <dgm:pt modelId="{418912AB-6FED-4B26-9BE6-8844E6C06A38}" type="pres">
      <dgm:prSet presAssocID="{2C46FE8C-A3BF-49AE-AA93-EF9213CA7555}" presName="rootText1" presStyleLbl="node0" presStyleIdx="0" presStyleCnt="1">
        <dgm:presLayoutVars>
          <dgm:chPref val="3"/>
        </dgm:presLayoutVars>
      </dgm:prSet>
      <dgm:spPr/>
      <dgm:t>
        <a:bodyPr/>
        <a:lstStyle/>
        <a:p>
          <a:endParaRPr lang="en-US"/>
        </a:p>
      </dgm:t>
    </dgm:pt>
    <dgm:pt modelId="{509DC3CD-47FA-4517-9131-7C493EC2D145}" type="pres">
      <dgm:prSet presAssocID="{2C46FE8C-A3BF-49AE-AA93-EF9213CA7555}" presName="rootConnector1" presStyleLbl="node1" presStyleIdx="0" presStyleCnt="0"/>
      <dgm:spPr/>
      <dgm:t>
        <a:bodyPr/>
        <a:lstStyle/>
        <a:p>
          <a:endParaRPr lang="en-US"/>
        </a:p>
      </dgm:t>
    </dgm:pt>
    <dgm:pt modelId="{4265A543-DEB2-4FA7-98F2-452B8165D146}" type="pres">
      <dgm:prSet presAssocID="{2C46FE8C-A3BF-49AE-AA93-EF9213CA7555}" presName="hierChild2" presStyleCnt="0"/>
      <dgm:spPr/>
      <dgm:t>
        <a:bodyPr/>
        <a:lstStyle/>
        <a:p>
          <a:endParaRPr lang="en-US"/>
        </a:p>
      </dgm:t>
    </dgm:pt>
    <dgm:pt modelId="{A5CC26DD-5B3E-4647-8F89-280D8BB1D9DC}" type="pres">
      <dgm:prSet presAssocID="{440E62FC-F87B-4234-A595-69BE92522468}" presName="Name37" presStyleLbl="parChTrans1D2" presStyleIdx="0" presStyleCnt="2"/>
      <dgm:spPr/>
      <dgm:t>
        <a:bodyPr/>
        <a:lstStyle/>
        <a:p>
          <a:endParaRPr lang="en-US"/>
        </a:p>
      </dgm:t>
    </dgm:pt>
    <dgm:pt modelId="{2AB2BFEF-DF27-419F-992D-44AD764385E4}" type="pres">
      <dgm:prSet presAssocID="{14534D70-A313-48E0-993E-9BF99A4751E1}" presName="hierRoot2" presStyleCnt="0">
        <dgm:presLayoutVars>
          <dgm:hierBranch val="init"/>
        </dgm:presLayoutVars>
      </dgm:prSet>
      <dgm:spPr/>
      <dgm:t>
        <a:bodyPr/>
        <a:lstStyle/>
        <a:p>
          <a:endParaRPr lang="en-US"/>
        </a:p>
      </dgm:t>
    </dgm:pt>
    <dgm:pt modelId="{51DD09DB-D854-4CD1-8C5D-E975CF1AAB41}" type="pres">
      <dgm:prSet presAssocID="{14534D70-A313-48E0-993E-9BF99A4751E1}" presName="rootComposite" presStyleCnt="0"/>
      <dgm:spPr/>
      <dgm:t>
        <a:bodyPr/>
        <a:lstStyle/>
        <a:p>
          <a:endParaRPr lang="en-US"/>
        </a:p>
      </dgm:t>
    </dgm:pt>
    <dgm:pt modelId="{C69C8D37-FE2E-479A-A600-591C22E74617}" type="pres">
      <dgm:prSet presAssocID="{14534D70-A313-48E0-993E-9BF99A4751E1}" presName="rootText" presStyleLbl="node2" presStyleIdx="0" presStyleCnt="2">
        <dgm:presLayoutVars>
          <dgm:chPref val="3"/>
        </dgm:presLayoutVars>
      </dgm:prSet>
      <dgm:spPr/>
      <dgm:t>
        <a:bodyPr/>
        <a:lstStyle/>
        <a:p>
          <a:endParaRPr lang="en-US"/>
        </a:p>
      </dgm:t>
    </dgm:pt>
    <dgm:pt modelId="{95715B06-0210-4761-BDAC-9EB7095DC8B1}" type="pres">
      <dgm:prSet presAssocID="{14534D70-A313-48E0-993E-9BF99A4751E1}" presName="rootConnector" presStyleLbl="node2" presStyleIdx="0" presStyleCnt="2"/>
      <dgm:spPr/>
      <dgm:t>
        <a:bodyPr/>
        <a:lstStyle/>
        <a:p>
          <a:endParaRPr lang="en-US"/>
        </a:p>
      </dgm:t>
    </dgm:pt>
    <dgm:pt modelId="{6AD9E646-C039-42A3-9E6C-BB0B6A755D6E}" type="pres">
      <dgm:prSet presAssocID="{14534D70-A313-48E0-993E-9BF99A4751E1}" presName="hierChild4" presStyleCnt="0"/>
      <dgm:spPr/>
      <dgm:t>
        <a:bodyPr/>
        <a:lstStyle/>
        <a:p>
          <a:endParaRPr lang="en-US"/>
        </a:p>
      </dgm:t>
    </dgm:pt>
    <dgm:pt modelId="{31A00046-87FB-4D8E-9926-34D9053AB534}" type="pres">
      <dgm:prSet presAssocID="{F15030C9-44BF-4FFD-9624-F98E70BC1861}" presName="Name37" presStyleLbl="parChTrans1D3" presStyleIdx="0" presStyleCnt="4"/>
      <dgm:spPr/>
      <dgm:t>
        <a:bodyPr/>
        <a:lstStyle/>
        <a:p>
          <a:endParaRPr lang="en-US"/>
        </a:p>
      </dgm:t>
    </dgm:pt>
    <dgm:pt modelId="{BA04580C-1279-430A-93EA-23E2BD8BDFE3}" type="pres">
      <dgm:prSet presAssocID="{2BCCA590-A21E-4E1C-B4B7-5536B4F71719}" presName="hierRoot2" presStyleCnt="0">
        <dgm:presLayoutVars>
          <dgm:hierBranch val="init"/>
        </dgm:presLayoutVars>
      </dgm:prSet>
      <dgm:spPr/>
      <dgm:t>
        <a:bodyPr/>
        <a:lstStyle/>
        <a:p>
          <a:endParaRPr lang="en-US"/>
        </a:p>
      </dgm:t>
    </dgm:pt>
    <dgm:pt modelId="{0E46BCD0-EFF3-4928-BED7-14006C647EDF}" type="pres">
      <dgm:prSet presAssocID="{2BCCA590-A21E-4E1C-B4B7-5536B4F71719}" presName="rootComposite" presStyleCnt="0"/>
      <dgm:spPr/>
      <dgm:t>
        <a:bodyPr/>
        <a:lstStyle/>
        <a:p>
          <a:endParaRPr lang="en-US"/>
        </a:p>
      </dgm:t>
    </dgm:pt>
    <dgm:pt modelId="{5C72C958-63D5-44CB-85BA-4B182A1B5398}" type="pres">
      <dgm:prSet presAssocID="{2BCCA590-A21E-4E1C-B4B7-5536B4F71719}" presName="rootText" presStyleLbl="node3" presStyleIdx="0" presStyleCnt="4">
        <dgm:presLayoutVars>
          <dgm:chPref val="3"/>
        </dgm:presLayoutVars>
      </dgm:prSet>
      <dgm:spPr/>
      <dgm:t>
        <a:bodyPr/>
        <a:lstStyle/>
        <a:p>
          <a:endParaRPr lang="en-US"/>
        </a:p>
      </dgm:t>
    </dgm:pt>
    <dgm:pt modelId="{0029E3B9-C8AA-41EA-A11C-97443A267FA8}" type="pres">
      <dgm:prSet presAssocID="{2BCCA590-A21E-4E1C-B4B7-5536B4F71719}" presName="rootConnector" presStyleLbl="node3" presStyleIdx="0" presStyleCnt="4"/>
      <dgm:spPr/>
      <dgm:t>
        <a:bodyPr/>
        <a:lstStyle/>
        <a:p>
          <a:endParaRPr lang="en-US"/>
        </a:p>
      </dgm:t>
    </dgm:pt>
    <dgm:pt modelId="{E129657F-0E29-4D4A-A5C6-9851F0406B2B}" type="pres">
      <dgm:prSet presAssocID="{2BCCA590-A21E-4E1C-B4B7-5536B4F71719}" presName="hierChild4" presStyleCnt="0"/>
      <dgm:spPr/>
      <dgm:t>
        <a:bodyPr/>
        <a:lstStyle/>
        <a:p>
          <a:endParaRPr lang="en-US"/>
        </a:p>
      </dgm:t>
    </dgm:pt>
    <dgm:pt modelId="{B128A5ED-5829-4ED1-8803-537DBB0D2D3C}" type="pres">
      <dgm:prSet presAssocID="{2BCCA590-A21E-4E1C-B4B7-5536B4F71719}" presName="hierChild5" presStyleCnt="0"/>
      <dgm:spPr/>
      <dgm:t>
        <a:bodyPr/>
        <a:lstStyle/>
        <a:p>
          <a:endParaRPr lang="en-US"/>
        </a:p>
      </dgm:t>
    </dgm:pt>
    <dgm:pt modelId="{097246D9-A227-498F-B17E-D485DEAE4B7A}" type="pres">
      <dgm:prSet presAssocID="{E8382416-C2D9-4059-91FA-437F691B39FC}" presName="Name37" presStyleLbl="parChTrans1D3" presStyleIdx="1" presStyleCnt="4"/>
      <dgm:spPr/>
      <dgm:t>
        <a:bodyPr/>
        <a:lstStyle/>
        <a:p>
          <a:endParaRPr lang="en-US"/>
        </a:p>
      </dgm:t>
    </dgm:pt>
    <dgm:pt modelId="{700B3B65-2D19-43B7-A8CD-3C210D2F33FE}" type="pres">
      <dgm:prSet presAssocID="{61ED6F64-1037-41AA-99CB-0FD1CE5C42CA}" presName="hierRoot2" presStyleCnt="0">
        <dgm:presLayoutVars>
          <dgm:hierBranch val="init"/>
        </dgm:presLayoutVars>
      </dgm:prSet>
      <dgm:spPr/>
      <dgm:t>
        <a:bodyPr/>
        <a:lstStyle/>
        <a:p>
          <a:endParaRPr lang="en-US"/>
        </a:p>
      </dgm:t>
    </dgm:pt>
    <dgm:pt modelId="{3DC1410D-0E7C-4696-BFDE-FE451ACE3943}" type="pres">
      <dgm:prSet presAssocID="{61ED6F64-1037-41AA-99CB-0FD1CE5C42CA}" presName="rootComposite" presStyleCnt="0"/>
      <dgm:spPr/>
      <dgm:t>
        <a:bodyPr/>
        <a:lstStyle/>
        <a:p>
          <a:endParaRPr lang="en-US"/>
        </a:p>
      </dgm:t>
    </dgm:pt>
    <dgm:pt modelId="{C7225B67-C8E8-47E1-A344-FF9C485061D0}" type="pres">
      <dgm:prSet presAssocID="{61ED6F64-1037-41AA-99CB-0FD1CE5C42CA}" presName="rootText" presStyleLbl="node3" presStyleIdx="1" presStyleCnt="4">
        <dgm:presLayoutVars>
          <dgm:chPref val="3"/>
        </dgm:presLayoutVars>
      </dgm:prSet>
      <dgm:spPr/>
      <dgm:t>
        <a:bodyPr/>
        <a:lstStyle/>
        <a:p>
          <a:endParaRPr lang="en-US"/>
        </a:p>
      </dgm:t>
    </dgm:pt>
    <dgm:pt modelId="{BC295BA2-0479-4757-8A7E-FA48C65BD863}" type="pres">
      <dgm:prSet presAssocID="{61ED6F64-1037-41AA-99CB-0FD1CE5C42CA}" presName="rootConnector" presStyleLbl="node3" presStyleIdx="1" presStyleCnt="4"/>
      <dgm:spPr/>
      <dgm:t>
        <a:bodyPr/>
        <a:lstStyle/>
        <a:p>
          <a:endParaRPr lang="en-US"/>
        </a:p>
      </dgm:t>
    </dgm:pt>
    <dgm:pt modelId="{42E66376-BF4D-46D0-871E-0C37230B6549}" type="pres">
      <dgm:prSet presAssocID="{61ED6F64-1037-41AA-99CB-0FD1CE5C42CA}" presName="hierChild4" presStyleCnt="0"/>
      <dgm:spPr/>
      <dgm:t>
        <a:bodyPr/>
        <a:lstStyle/>
        <a:p>
          <a:endParaRPr lang="en-US"/>
        </a:p>
      </dgm:t>
    </dgm:pt>
    <dgm:pt modelId="{7A4804B7-0132-4D38-9164-C8C99E0324DB}" type="pres">
      <dgm:prSet presAssocID="{61ED6F64-1037-41AA-99CB-0FD1CE5C42CA}" presName="hierChild5" presStyleCnt="0"/>
      <dgm:spPr/>
      <dgm:t>
        <a:bodyPr/>
        <a:lstStyle/>
        <a:p>
          <a:endParaRPr lang="en-US"/>
        </a:p>
      </dgm:t>
    </dgm:pt>
    <dgm:pt modelId="{7CB4ECA4-2FEE-420E-A67D-604A80794DA7}" type="pres">
      <dgm:prSet presAssocID="{14534D70-A313-48E0-993E-9BF99A4751E1}" presName="hierChild5" presStyleCnt="0"/>
      <dgm:spPr/>
      <dgm:t>
        <a:bodyPr/>
        <a:lstStyle/>
        <a:p>
          <a:endParaRPr lang="en-US"/>
        </a:p>
      </dgm:t>
    </dgm:pt>
    <dgm:pt modelId="{5FFECCD6-3878-4991-ABE3-D522F3523DCA}" type="pres">
      <dgm:prSet presAssocID="{D43DF74B-DE34-4A39-8393-CFA044E97EC7}" presName="Name37" presStyleLbl="parChTrans1D2" presStyleIdx="1" presStyleCnt="2"/>
      <dgm:spPr/>
      <dgm:t>
        <a:bodyPr/>
        <a:lstStyle/>
        <a:p>
          <a:endParaRPr lang="en-US"/>
        </a:p>
      </dgm:t>
    </dgm:pt>
    <dgm:pt modelId="{2C591ED8-5095-4FCD-BB48-A94E2036B6E3}" type="pres">
      <dgm:prSet presAssocID="{2AF65186-30D4-4803-ACB9-BC2284D25B3D}" presName="hierRoot2" presStyleCnt="0">
        <dgm:presLayoutVars>
          <dgm:hierBranch val="init"/>
        </dgm:presLayoutVars>
      </dgm:prSet>
      <dgm:spPr/>
      <dgm:t>
        <a:bodyPr/>
        <a:lstStyle/>
        <a:p>
          <a:endParaRPr lang="en-US"/>
        </a:p>
      </dgm:t>
    </dgm:pt>
    <dgm:pt modelId="{06785766-DE72-40E4-BC30-B3482A8BA9A9}" type="pres">
      <dgm:prSet presAssocID="{2AF65186-30D4-4803-ACB9-BC2284D25B3D}" presName="rootComposite" presStyleCnt="0"/>
      <dgm:spPr/>
      <dgm:t>
        <a:bodyPr/>
        <a:lstStyle/>
        <a:p>
          <a:endParaRPr lang="en-US"/>
        </a:p>
      </dgm:t>
    </dgm:pt>
    <dgm:pt modelId="{0D9F4134-8C37-4D99-ACF9-C78485FA80EA}" type="pres">
      <dgm:prSet presAssocID="{2AF65186-30D4-4803-ACB9-BC2284D25B3D}" presName="rootText" presStyleLbl="node2" presStyleIdx="1" presStyleCnt="2">
        <dgm:presLayoutVars>
          <dgm:chPref val="3"/>
        </dgm:presLayoutVars>
      </dgm:prSet>
      <dgm:spPr/>
      <dgm:t>
        <a:bodyPr/>
        <a:lstStyle/>
        <a:p>
          <a:endParaRPr lang="en-US"/>
        </a:p>
      </dgm:t>
    </dgm:pt>
    <dgm:pt modelId="{05034F84-9D62-4471-8B5D-C7888EDD46EA}" type="pres">
      <dgm:prSet presAssocID="{2AF65186-30D4-4803-ACB9-BC2284D25B3D}" presName="rootConnector" presStyleLbl="node2" presStyleIdx="1" presStyleCnt="2"/>
      <dgm:spPr/>
      <dgm:t>
        <a:bodyPr/>
        <a:lstStyle/>
        <a:p>
          <a:endParaRPr lang="en-US"/>
        </a:p>
      </dgm:t>
    </dgm:pt>
    <dgm:pt modelId="{43363C4A-EB10-4398-95A9-891D95F95FFC}" type="pres">
      <dgm:prSet presAssocID="{2AF65186-30D4-4803-ACB9-BC2284D25B3D}" presName="hierChild4" presStyleCnt="0"/>
      <dgm:spPr/>
      <dgm:t>
        <a:bodyPr/>
        <a:lstStyle/>
        <a:p>
          <a:endParaRPr lang="en-US"/>
        </a:p>
      </dgm:t>
    </dgm:pt>
    <dgm:pt modelId="{CAF06C15-1277-4981-8E5C-97F5864241B7}" type="pres">
      <dgm:prSet presAssocID="{3BAA9B65-7C6D-4488-96B7-B397BA372791}" presName="Name37" presStyleLbl="parChTrans1D3" presStyleIdx="2" presStyleCnt="4"/>
      <dgm:spPr/>
      <dgm:t>
        <a:bodyPr/>
        <a:lstStyle/>
        <a:p>
          <a:endParaRPr lang="en-US"/>
        </a:p>
      </dgm:t>
    </dgm:pt>
    <dgm:pt modelId="{3CA7470B-D6D6-4E84-87E8-5018E389312C}" type="pres">
      <dgm:prSet presAssocID="{864A8C28-09B8-481B-8BF9-255473397F75}" presName="hierRoot2" presStyleCnt="0">
        <dgm:presLayoutVars>
          <dgm:hierBranch val="init"/>
        </dgm:presLayoutVars>
      </dgm:prSet>
      <dgm:spPr/>
      <dgm:t>
        <a:bodyPr/>
        <a:lstStyle/>
        <a:p>
          <a:endParaRPr lang="en-US"/>
        </a:p>
      </dgm:t>
    </dgm:pt>
    <dgm:pt modelId="{A09619A5-DAD8-42B9-9AA0-8EDC930F4569}" type="pres">
      <dgm:prSet presAssocID="{864A8C28-09B8-481B-8BF9-255473397F75}" presName="rootComposite" presStyleCnt="0"/>
      <dgm:spPr/>
      <dgm:t>
        <a:bodyPr/>
        <a:lstStyle/>
        <a:p>
          <a:endParaRPr lang="en-US"/>
        </a:p>
      </dgm:t>
    </dgm:pt>
    <dgm:pt modelId="{3C272F1B-3561-416A-B664-6CCA419912BC}" type="pres">
      <dgm:prSet presAssocID="{864A8C28-09B8-481B-8BF9-255473397F75}" presName="rootText" presStyleLbl="node3" presStyleIdx="2" presStyleCnt="4">
        <dgm:presLayoutVars>
          <dgm:chPref val="3"/>
        </dgm:presLayoutVars>
      </dgm:prSet>
      <dgm:spPr/>
      <dgm:t>
        <a:bodyPr/>
        <a:lstStyle/>
        <a:p>
          <a:endParaRPr lang="en-US"/>
        </a:p>
      </dgm:t>
    </dgm:pt>
    <dgm:pt modelId="{FCB987E9-89EA-4137-838A-EC9D76633379}" type="pres">
      <dgm:prSet presAssocID="{864A8C28-09B8-481B-8BF9-255473397F75}" presName="rootConnector" presStyleLbl="node3" presStyleIdx="2" presStyleCnt="4"/>
      <dgm:spPr/>
      <dgm:t>
        <a:bodyPr/>
        <a:lstStyle/>
        <a:p>
          <a:endParaRPr lang="en-US"/>
        </a:p>
      </dgm:t>
    </dgm:pt>
    <dgm:pt modelId="{3A0FDFFF-4C87-4C8B-8526-72B8A04931CA}" type="pres">
      <dgm:prSet presAssocID="{864A8C28-09B8-481B-8BF9-255473397F75}" presName="hierChild4" presStyleCnt="0"/>
      <dgm:spPr/>
      <dgm:t>
        <a:bodyPr/>
        <a:lstStyle/>
        <a:p>
          <a:endParaRPr lang="en-US"/>
        </a:p>
      </dgm:t>
    </dgm:pt>
    <dgm:pt modelId="{E9F51E55-FF7F-4528-A4FD-4DD117ECB2F1}" type="pres">
      <dgm:prSet presAssocID="{843E8F54-D63B-43E9-A4A5-DCEB20B15315}" presName="Name37" presStyleLbl="parChTrans1D4" presStyleIdx="0" presStyleCnt="2"/>
      <dgm:spPr/>
      <dgm:t>
        <a:bodyPr/>
        <a:lstStyle/>
        <a:p>
          <a:endParaRPr lang="en-US"/>
        </a:p>
      </dgm:t>
    </dgm:pt>
    <dgm:pt modelId="{963364FE-AABB-41CD-87D4-ED196E054397}" type="pres">
      <dgm:prSet presAssocID="{690B377E-54EB-426E-99F0-687C4D4C1F1F}" presName="hierRoot2" presStyleCnt="0">
        <dgm:presLayoutVars>
          <dgm:hierBranch val="init"/>
        </dgm:presLayoutVars>
      </dgm:prSet>
      <dgm:spPr/>
      <dgm:t>
        <a:bodyPr/>
        <a:lstStyle/>
        <a:p>
          <a:endParaRPr lang="en-US"/>
        </a:p>
      </dgm:t>
    </dgm:pt>
    <dgm:pt modelId="{7933CC0E-7A60-4832-9A3B-2B66D835D555}" type="pres">
      <dgm:prSet presAssocID="{690B377E-54EB-426E-99F0-687C4D4C1F1F}" presName="rootComposite" presStyleCnt="0"/>
      <dgm:spPr/>
      <dgm:t>
        <a:bodyPr/>
        <a:lstStyle/>
        <a:p>
          <a:endParaRPr lang="en-US"/>
        </a:p>
      </dgm:t>
    </dgm:pt>
    <dgm:pt modelId="{8655159E-0738-41B1-AE7A-C0C5F763F4A7}" type="pres">
      <dgm:prSet presAssocID="{690B377E-54EB-426E-99F0-687C4D4C1F1F}" presName="rootText" presStyleLbl="node4" presStyleIdx="0" presStyleCnt="2">
        <dgm:presLayoutVars>
          <dgm:chPref val="3"/>
        </dgm:presLayoutVars>
      </dgm:prSet>
      <dgm:spPr/>
      <dgm:t>
        <a:bodyPr/>
        <a:lstStyle/>
        <a:p>
          <a:endParaRPr lang="en-US"/>
        </a:p>
      </dgm:t>
    </dgm:pt>
    <dgm:pt modelId="{3632C5A1-9B48-4C2F-B8DD-5E8A5A817E07}" type="pres">
      <dgm:prSet presAssocID="{690B377E-54EB-426E-99F0-687C4D4C1F1F}" presName="rootConnector" presStyleLbl="node4" presStyleIdx="0" presStyleCnt="2"/>
      <dgm:spPr/>
      <dgm:t>
        <a:bodyPr/>
        <a:lstStyle/>
        <a:p>
          <a:endParaRPr lang="en-US"/>
        </a:p>
      </dgm:t>
    </dgm:pt>
    <dgm:pt modelId="{DD64A74A-631C-4983-A6EC-EF21DD1E7C8C}" type="pres">
      <dgm:prSet presAssocID="{690B377E-54EB-426E-99F0-687C4D4C1F1F}" presName="hierChild4" presStyleCnt="0"/>
      <dgm:spPr/>
      <dgm:t>
        <a:bodyPr/>
        <a:lstStyle/>
        <a:p>
          <a:endParaRPr lang="en-US"/>
        </a:p>
      </dgm:t>
    </dgm:pt>
    <dgm:pt modelId="{69294E3A-E958-435A-AF35-A43B07AE1C2E}" type="pres">
      <dgm:prSet presAssocID="{690B377E-54EB-426E-99F0-687C4D4C1F1F}" presName="hierChild5" presStyleCnt="0"/>
      <dgm:spPr/>
      <dgm:t>
        <a:bodyPr/>
        <a:lstStyle/>
        <a:p>
          <a:endParaRPr lang="en-US"/>
        </a:p>
      </dgm:t>
    </dgm:pt>
    <dgm:pt modelId="{378A8F79-D24A-4E92-A00D-1723E448F839}" type="pres">
      <dgm:prSet presAssocID="{864A8C28-09B8-481B-8BF9-255473397F75}" presName="hierChild5" presStyleCnt="0"/>
      <dgm:spPr/>
      <dgm:t>
        <a:bodyPr/>
        <a:lstStyle/>
        <a:p>
          <a:endParaRPr lang="en-US"/>
        </a:p>
      </dgm:t>
    </dgm:pt>
    <dgm:pt modelId="{C5E65C88-E3FF-42DE-A60E-8F77415A70D0}" type="pres">
      <dgm:prSet presAssocID="{27B1691D-36CB-45F3-ABE6-9282F3F8D3FB}" presName="Name37" presStyleLbl="parChTrans1D3" presStyleIdx="3" presStyleCnt="4"/>
      <dgm:spPr/>
      <dgm:t>
        <a:bodyPr/>
        <a:lstStyle/>
        <a:p>
          <a:endParaRPr lang="en-US"/>
        </a:p>
      </dgm:t>
    </dgm:pt>
    <dgm:pt modelId="{30AAE121-D9D5-4CA1-BE55-9DF373F59D3D}" type="pres">
      <dgm:prSet presAssocID="{1554F028-DB5F-432C-9B50-69F58D98F06D}" presName="hierRoot2" presStyleCnt="0">
        <dgm:presLayoutVars>
          <dgm:hierBranch val="init"/>
        </dgm:presLayoutVars>
      </dgm:prSet>
      <dgm:spPr/>
      <dgm:t>
        <a:bodyPr/>
        <a:lstStyle/>
        <a:p>
          <a:endParaRPr lang="en-US"/>
        </a:p>
      </dgm:t>
    </dgm:pt>
    <dgm:pt modelId="{12075079-190E-425E-992A-8E486965F6F5}" type="pres">
      <dgm:prSet presAssocID="{1554F028-DB5F-432C-9B50-69F58D98F06D}" presName="rootComposite" presStyleCnt="0"/>
      <dgm:spPr/>
      <dgm:t>
        <a:bodyPr/>
        <a:lstStyle/>
        <a:p>
          <a:endParaRPr lang="en-US"/>
        </a:p>
      </dgm:t>
    </dgm:pt>
    <dgm:pt modelId="{32F2B371-0E68-46C4-99E1-8950E0AA59F3}" type="pres">
      <dgm:prSet presAssocID="{1554F028-DB5F-432C-9B50-69F58D98F06D}" presName="rootText" presStyleLbl="node3" presStyleIdx="3" presStyleCnt="4">
        <dgm:presLayoutVars>
          <dgm:chPref val="3"/>
        </dgm:presLayoutVars>
      </dgm:prSet>
      <dgm:spPr/>
      <dgm:t>
        <a:bodyPr/>
        <a:lstStyle/>
        <a:p>
          <a:endParaRPr lang="en-US"/>
        </a:p>
      </dgm:t>
    </dgm:pt>
    <dgm:pt modelId="{F18612F7-9F80-4BAF-836A-8CE26497C6F0}" type="pres">
      <dgm:prSet presAssocID="{1554F028-DB5F-432C-9B50-69F58D98F06D}" presName="rootConnector" presStyleLbl="node3" presStyleIdx="3" presStyleCnt="4"/>
      <dgm:spPr/>
      <dgm:t>
        <a:bodyPr/>
        <a:lstStyle/>
        <a:p>
          <a:endParaRPr lang="en-US"/>
        </a:p>
      </dgm:t>
    </dgm:pt>
    <dgm:pt modelId="{CEC27B47-2A81-44D2-857F-56677C00D119}" type="pres">
      <dgm:prSet presAssocID="{1554F028-DB5F-432C-9B50-69F58D98F06D}" presName="hierChild4" presStyleCnt="0"/>
      <dgm:spPr/>
      <dgm:t>
        <a:bodyPr/>
        <a:lstStyle/>
        <a:p>
          <a:endParaRPr lang="en-US"/>
        </a:p>
      </dgm:t>
    </dgm:pt>
    <dgm:pt modelId="{2FFD1C5D-5DCC-475F-AACB-5C9E428978FF}" type="pres">
      <dgm:prSet presAssocID="{0B6AB93F-CC09-4216-BD7B-C4881C39C942}" presName="Name37" presStyleLbl="parChTrans1D4" presStyleIdx="1" presStyleCnt="2"/>
      <dgm:spPr/>
      <dgm:t>
        <a:bodyPr/>
        <a:lstStyle/>
        <a:p>
          <a:endParaRPr lang="en-US"/>
        </a:p>
      </dgm:t>
    </dgm:pt>
    <dgm:pt modelId="{1484854E-A1B1-4281-8132-3585D20861B0}" type="pres">
      <dgm:prSet presAssocID="{06C2A45B-B1B3-40B3-8951-FB5B1CF82137}" presName="hierRoot2" presStyleCnt="0">
        <dgm:presLayoutVars>
          <dgm:hierBranch val="init"/>
        </dgm:presLayoutVars>
      </dgm:prSet>
      <dgm:spPr/>
      <dgm:t>
        <a:bodyPr/>
        <a:lstStyle/>
        <a:p>
          <a:endParaRPr lang="en-US"/>
        </a:p>
      </dgm:t>
    </dgm:pt>
    <dgm:pt modelId="{E58580D0-AAF5-4BDB-85A4-6318B6CDB215}" type="pres">
      <dgm:prSet presAssocID="{06C2A45B-B1B3-40B3-8951-FB5B1CF82137}" presName="rootComposite" presStyleCnt="0"/>
      <dgm:spPr/>
      <dgm:t>
        <a:bodyPr/>
        <a:lstStyle/>
        <a:p>
          <a:endParaRPr lang="en-US"/>
        </a:p>
      </dgm:t>
    </dgm:pt>
    <dgm:pt modelId="{E3787CC8-CF0F-442B-A518-2185CBC70DD0}" type="pres">
      <dgm:prSet presAssocID="{06C2A45B-B1B3-40B3-8951-FB5B1CF82137}" presName="rootText" presStyleLbl="node4" presStyleIdx="1" presStyleCnt="2">
        <dgm:presLayoutVars>
          <dgm:chPref val="3"/>
        </dgm:presLayoutVars>
      </dgm:prSet>
      <dgm:spPr/>
      <dgm:t>
        <a:bodyPr/>
        <a:lstStyle/>
        <a:p>
          <a:endParaRPr lang="en-US"/>
        </a:p>
      </dgm:t>
    </dgm:pt>
    <dgm:pt modelId="{4B949F94-D91F-4583-8B44-EEC72CCAD2BB}" type="pres">
      <dgm:prSet presAssocID="{06C2A45B-B1B3-40B3-8951-FB5B1CF82137}" presName="rootConnector" presStyleLbl="node4" presStyleIdx="1" presStyleCnt="2"/>
      <dgm:spPr/>
      <dgm:t>
        <a:bodyPr/>
        <a:lstStyle/>
        <a:p>
          <a:endParaRPr lang="en-US"/>
        </a:p>
      </dgm:t>
    </dgm:pt>
    <dgm:pt modelId="{EB0219F9-47C7-4D41-8C7D-D7BCDFD4CC1A}" type="pres">
      <dgm:prSet presAssocID="{06C2A45B-B1B3-40B3-8951-FB5B1CF82137}" presName="hierChild4" presStyleCnt="0"/>
      <dgm:spPr/>
      <dgm:t>
        <a:bodyPr/>
        <a:lstStyle/>
        <a:p>
          <a:endParaRPr lang="en-US"/>
        </a:p>
      </dgm:t>
    </dgm:pt>
    <dgm:pt modelId="{4016A88F-1DF8-4C9D-B306-6AAFA735569C}" type="pres">
      <dgm:prSet presAssocID="{06C2A45B-B1B3-40B3-8951-FB5B1CF82137}" presName="hierChild5" presStyleCnt="0"/>
      <dgm:spPr/>
      <dgm:t>
        <a:bodyPr/>
        <a:lstStyle/>
        <a:p>
          <a:endParaRPr lang="en-US"/>
        </a:p>
      </dgm:t>
    </dgm:pt>
    <dgm:pt modelId="{1219A425-B292-4748-83AB-D343102F6FE6}" type="pres">
      <dgm:prSet presAssocID="{1554F028-DB5F-432C-9B50-69F58D98F06D}" presName="hierChild5" presStyleCnt="0"/>
      <dgm:spPr/>
      <dgm:t>
        <a:bodyPr/>
        <a:lstStyle/>
        <a:p>
          <a:endParaRPr lang="en-US"/>
        </a:p>
      </dgm:t>
    </dgm:pt>
    <dgm:pt modelId="{262AAB7E-0257-4AB1-B86D-58A6D63C5E6F}" type="pres">
      <dgm:prSet presAssocID="{2AF65186-30D4-4803-ACB9-BC2284D25B3D}" presName="hierChild5" presStyleCnt="0"/>
      <dgm:spPr/>
      <dgm:t>
        <a:bodyPr/>
        <a:lstStyle/>
        <a:p>
          <a:endParaRPr lang="en-US"/>
        </a:p>
      </dgm:t>
    </dgm:pt>
    <dgm:pt modelId="{A3CAEDAB-4587-4D17-A91E-5F14C7A2EB9C}" type="pres">
      <dgm:prSet presAssocID="{2C46FE8C-A3BF-49AE-AA93-EF9213CA7555}" presName="hierChild3" presStyleCnt="0"/>
      <dgm:spPr/>
      <dgm:t>
        <a:bodyPr/>
        <a:lstStyle/>
        <a:p>
          <a:endParaRPr lang="en-US"/>
        </a:p>
      </dgm:t>
    </dgm:pt>
  </dgm:ptLst>
  <dgm:cxnLst>
    <dgm:cxn modelId="{1F345D55-2A3E-44AA-B659-7BA237CAAFBA}" type="presOf" srcId="{440E62FC-F87B-4234-A595-69BE92522468}" destId="{A5CC26DD-5B3E-4647-8F89-280D8BB1D9DC}" srcOrd="0" destOrd="0" presId="urn:microsoft.com/office/officeart/2005/8/layout/orgChart1"/>
    <dgm:cxn modelId="{538DDAB0-AB93-42AF-ACB7-8B4D91C6CCD0}" type="presOf" srcId="{2C46FE8C-A3BF-49AE-AA93-EF9213CA7555}" destId="{418912AB-6FED-4B26-9BE6-8844E6C06A38}" srcOrd="0" destOrd="0" presId="urn:microsoft.com/office/officeart/2005/8/layout/orgChart1"/>
    <dgm:cxn modelId="{49948187-5589-4C7B-8A51-2EBD249BC3A7}" type="presOf" srcId="{2AF65186-30D4-4803-ACB9-BC2284D25B3D}" destId="{0D9F4134-8C37-4D99-ACF9-C78485FA80EA}" srcOrd="0" destOrd="0" presId="urn:microsoft.com/office/officeart/2005/8/layout/orgChart1"/>
    <dgm:cxn modelId="{A95FDA25-F893-4547-BC8A-1F749304AFC9}" type="presOf" srcId="{690B377E-54EB-426E-99F0-687C4D4C1F1F}" destId="{8655159E-0738-41B1-AE7A-C0C5F763F4A7}" srcOrd="0"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17F1BD52-3AF3-424A-B75C-08EAFDB7C06A}" srcId="{2C46FE8C-A3BF-49AE-AA93-EF9213CA7555}" destId="{2AF65186-30D4-4803-ACB9-BC2284D25B3D}" srcOrd="1" destOrd="0" parTransId="{D43DF74B-DE34-4A39-8393-CFA044E97EC7}" sibTransId="{F83005D6-6F72-44DD-8AF7-4AC790629926}"/>
    <dgm:cxn modelId="{F5B963B0-77BC-4F94-A928-5C3B90B46F9E}" type="presOf" srcId="{690B377E-54EB-426E-99F0-687C4D4C1F1F}" destId="{3632C5A1-9B48-4C2F-B8DD-5E8A5A817E07}" srcOrd="1" destOrd="0" presId="urn:microsoft.com/office/officeart/2005/8/layout/orgChart1"/>
    <dgm:cxn modelId="{E391805D-EBF1-45AB-9287-A07C594BBCCF}" type="presOf" srcId="{3BAA9B65-7C6D-4488-96B7-B397BA372791}" destId="{CAF06C15-1277-4981-8E5C-97F5864241B7}" srcOrd="0" destOrd="0" presId="urn:microsoft.com/office/officeart/2005/8/layout/orgChart1"/>
    <dgm:cxn modelId="{5A1957BD-66E4-4B27-BE4D-464BFB355089}" type="presOf" srcId="{06C2A45B-B1B3-40B3-8951-FB5B1CF82137}" destId="{E3787CC8-CF0F-442B-A518-2185CBC70DD0}" srcOrd="0"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4E827276-0BCD-41FC-BC2C-B1B2BA116DDB}" type="presOf" srcId="{E8382416-C2D9-4059-91FA-437F691B39FC}" destId="{097246D9-A227-498F-B17E-D485DEAE4B7A}" srcOrd="0" destOrd="0" presId="urn:microsoft.com/office/officeart/2005/8/layout/orgChart1"/>
    <dgm:cxn modelId="{F2B53B2D-B696-448D-BE88-FCDC0C06B94C}" type="presOf" srcId="{61ED6F64-1037-41AA-99CB-0FD1CE5C42CA}" destId="{C7225B67-C8E8-47E1-A344-FF9C485061D0}" srcOrd="0" destOrd="0" presId="urn:microsoft.com/office/officeart/2005/8/layout/orgChart1"/>
    <dgm:cxn modelId="{0F8082CB-82C1-45FF-8A40-548BCB0C5819}" srcId="{14534D70-A313-48E0-993E-9BF99A4751E1}" destId="{2BCCA590-A21E-4E1C-B4B7-5536B4F71719}" srcOrd="0" destOrd="0" parTransId="{F15030C9-44BF-4FFD-9624-F98E70BC1861}" sibTransId="{E578A5D8-39A3-4D9C-9299-0900E10025F4}"/>
    <dgm:cxn modelId="{5C2F9F24-BFE8-4C92-ABCC-84BDB8AC9564}" type="presOf" srcId="{27B1691D-36CB-45F3-ABE6-9282F3F8D3FB}" destId="{C5E65C88-E3FF-42DE-A60E-8F77415A70D0}" srcOrd="0" destOrd="0" presId="urn:microsoft.com/office/officeart/2005/8/layout/orgChart1"/>
    <dgm:cxn modelId="{DACA31DE-B6FD-469C-9690-28ED096EE637}" type="presOf" srcId="{2BCCA590-A21E-4E1C-B4B7-5536B4F71719}" destId="{5C72C958-63D5-44CB-85BA-4B182A1B5398}" srcOrd="0" destOrd="0" presId="urn:microsoft.com/office/officeart/2005/8/layout/orgChart1"/>
    <dgm:cxn modelId="{DE23814B-7E01-4C79-A55C-FCDABCE63F09}" type="presOf" srcId="{61ED6F64-1037-41AA-99CB-0FD1CE5C42CA}" destId="{BC295BA2-0479-4757-8A7E-FA48C65BD863}" srcOrd="1" destOrd="0" presId="urn:microsoft.com/office/officeart/2005/8/layout/orgChart1"/>
    <dgm:cxn modelId="{57AB9AA4-614C-434A-A61F-7464AEDE5FB9}" type="presOf" srcId="{C8F96092-F1D6-4C35-89DB-E3BA9356AF38}" destId="{DB702D74-9704-4813-96A1-1E1622EDBAEE}" srcOrd="0" destOrd="0" presId="urn:microsoft.com/office/officeart/2005/8/layout/orgChart1"/>
    <dgm:cxn modelId="{17303F01-D654-4B1C-B023-EBBD2808D792}" type="presOf" srcId="{0B6AB93F-CC09-4216-BD7B-C4881C39C942}" destId="{2FFD1C5D-5DCC-475F-AACB-5C9E428978FF}" srcOrd="0" destOrd="0" presId="urn:microsoft.com/office/officeart/2005/8/layout/orgChart1"/>
    <dgm:cxn modelId="{CD2C4C8E-DB22-491A-AC16-9FB29B7EBAE1}" type="presOf" srcId="{2AF65186-30D4-4803-ACB9-BC2284D25B3D}" destId="{05034F84-9D62-4471-8B5D-C7888EDD46EA}" srcOrd="1" destOrd="0" presId="urn:microsoft.com/office/officeart/2005/8/layout/orgChart1"/>
    <dgm:cxn modelId="{41707D69-CBB5-4907-A48C-FA87D8F209E8}" type="presOf" srcId="{F15030C9-44BF-4FFD-9624-F98E70BC1861}" destId="{31A00046-87FB-4D8E-9926-34D9053AB534}" srcOrd="0" destOrd="0" presId="urn:microsoft.com/office/officeart/2005/8/layout/orgChart1"/>
    <dgm:cxn modelId="{970AD3F9-7D9C-4324-BD61-4DB41D5ECE75}" type="presOf" srcId="{14534D70-A313-48E0-993E-9BF99A4751E1}" destId="{95715B06-0210-4761-BDAC-9EB7095DC8B1}" srcOrd="1" destOrd="0" presId="urn:microsoft.com/office/officeart/2005/8/layout/orgChart1"/>
    <dgm:cxn modelId="{AE7F8B24-4E19-40E7-A95A-27A8915DA4B0}" srcId="{864A8C28-09B8-481B-8BF9-255473397F75}" destId="{690B377E-54EB-426E-99F0-687C4D4C1F1F}" srcOrd="0" destOrd="0" parTransId="{843E8F54-D63B-43E9-A4A5-DCEB20B15315}" sibTransId="{9234387F-E811-41CB-BBEA-D36EC3A4F0E8}"/>
    <dgm:cxn modelId="{82AACC66-4F37-498F-9545-847F48A409D1}" srcId="{C8F96092-F1D6-4C35-89DB-E3BA9356AF38}" destId="{2C46FE8C-A3BF-49AE-AA93-EF9213CA7555}" srcOrd="0" destOrd="0" parTransId="{62C9C211-5475-4E39-AA47-3D1B08F22490}" sibTransId="{AE0BE274-8777-487B-BBD9-E26F786C7D19}"/>
    <dgm:cxn modelId="{3D3E8708-6259-4587-8FAE-5F8B85D1CC3E}" srcId="{2AF65186-30D4-4803-ACB9-BC2284D25B3D}" destId="{1554F028-DB5F-432C-9B50-69F58D98F06D}" srcOrd="1" destOrd="0" parTransId="{27B1691D-36CB-45F3-ABE6-9282F3F8D3FB}" sibTransId="{35DA2551-FCBF-4BA4-A19E-1F4A3434C652}"/>
    <dgm:cxn modelId="{0DA59EDB-1D6E-486B-B9E0-7AB904B5FB00}" type="presOf" srcId="{1554F028-DB5F-432C-9B50-69F58D98F06D}" destId="{F18612F7-9F80-4BAF-836A-8CE26497C6F0}" srcOrd="1" destOrd="0" presId="urn:microsoft.com/office/officeart/2005/8/layout/orgChart1"/>
    <dgm:cxn modelId="{81519B33-ED8B-48E7-84EF-0431B6B7D756}" type="presOf" srcId="{864A8C28-09B8-481B-8BF9-255473397F75}" destId="{FCB987E9-89EA-4137-838A-EC9D76633379}" srcOrd="1" destOrd="0" presId="urn:microsoft.com/office/officeart/2005/8/layout/orgChart1"/>
    <dgm:cxn modelId="{E90FED64-00B0-44E7-A7F4-60B0761F2639}" type="presOf" srcId="{2BCCA590-A21E-4E1C-B4B7-5536B4F71719}" destId="{0029E3B9-C8AA-41EA-A11C-97443A267FA8}" srcOrd="1" destOrd="0" presId="urn:microsoft.com/office/officeart/2005/8/layout/orgChart1"/>
    <dgm:cxn modelId="{02D155A9-8F32-41D3-B55B-913B1D4D4767}" type="presOf" srcId="{864A8C28-09B8-481B-8BF9-255473397F75}" destId="{3C272F1B-3561-416A-B664-6CCA419912BC}" srcOrd="0" destOrd="0" presId="urn:microsoft.com/office/officeart/2005/8/layout/orgChart1"/>
    <dgm:cxn modelId="{7DD59EBE-1376-41B4-832C-08EC8D139432}" type="presOf" srcId="{1554F028-DB5F-432C-9B50-69F58D98F06D}" destId="{32F2B371-0E68-46C4-99E1-8950E0AA59F3}" srcOrd="0"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A3BD4ED6-AF7C-4D28-A6D1-A88268FF6EF1}" type="presOf" srcId="{D43DF74B-DE34-4A39-8393-CFA044E97EC7}" destId="{5FFECCD6-3878-4991-ABE3-D522F3523DCA}" srcOrd="0" destOrd="0" presId="urn:microsoft.com/office/officeart/2005/8/layout/orgChart1"/>
    <dgm:cxn modelId="{636C078E-1B71-4883-8ED5-ED7D524BE729}" srcId="{2AF65186-30D4-4803-ACB9-BC2284D25B3D}" destId="{864A8C28-09B8-481B-8BF9-255473397F75}" srcOrd="0" destOrd="0" parTransId="{3BAA9B65-7C6D-4488-96B7-B397BA372791}" sibTransId="{2D9E2C27-5629-4223-A5F9-A3AD35FB9735}"/>
    <dgm:cxn modelId="{64581AF6-BDCD-4CD8-8EAC-0C61B9379F1A}" type="presOf" srcId="{843E8F54-D63B-43E9-A4A5-DCEB20B15315}" destId="{E9F51E55-FF7F-4528-A4FD-4DD117ECB2F1}" srcOrd="0" destOrd="0" presId="urn:microsoft.com/office/officeart/2005/8/layout/orgChart1"/>
    <dgm:cxn modelId="{F2B1F1DE-90E4-4751-A8E5-5320C6FE0AC0}" type="presOf" srcId="{14534D70-A313-48E0-993E-9BF99A4751E1}" destId="{C69C8D37-FE2E-479A-A600-591C22E74617}" srcOrd="0" destOrd="0" presId="urn:microsoft.com/office/officeart/2005/8/layout/orgChart1"/>
    <dgm:cxn modelId="{93CD0826-2856-4393-A821-39A91DF15A44}" type="presOf" srcId="{2C46FE8C-A3BF-49AE-AA93-EF9213CA7555}" destId="{509DC3CD-47FA-4517-9131-7C493EC2D145}" srcOrd="1" destOrd="0" presId="urn:microsoft.com/office/officeart/2005/8/layout/orgChart1"/>
    <dgm:cxn modelId="{A843DA83-66D4-4132-96D3-69BE9B09D8CB}" type="presOf" srcId="{06C2A45B-B1B3-40B3-8951-FB5B1CF82137}" destId="{4B949F94-D91F-4583-8B44-EEC72CCAD2BB}" srcOrd="1" destOrd="0" presId="urn:microsoft.com/office/officeart/2005/8/layout/orgChart1"/>
    <dgm:cxn modelId="{12F332A7-F373-4E92-A52B-A1C2F8130975}" type="presParOf" srcId="{DB702D74-9704-4813-96A1-1E1622EDBAEE}" destId="{A5553F94-5CE1-40C9-9676-2711A675CD77}" srcOrd="0" destOrd="0" presId="urn:microsoft.com/office/officeart/2005/8/layout/orgChart1"/>
    <dgm:cxn modelId="{633EB49F-57BC-474B-94AD-92642A6B27BB}" type="presParOf" srcId="{A5553F94-5CE1-40C9-9676-2711A675CD77}" destId="{77C5A94E-F585-4A43-88BA-CDC7968B7BDD}" srcOrd="0" destOrd="0" presId="urn:microsoft.com/office/officeart/2005/8/layout/orgChart1"/>
    <dgm:cxn modelId="{BCE9B862-6D32-4FD0-89AC-72048E8BFD51}" type="presParOf" srcId="{77C5A94E-F585-4A43-88BA-CDC7968B7BDD}" destId="{418912AB-6FED-4B26-9BE6-8844E6C06A38}" srcOrd="0" destOrd="0" presId="urn:microsoft.com/office/officeart/2005/8/layout/orgChart1"/>
    <dgm:cxn modelId="{E1740F8B-7E94-4519-999F-AC0B668EE9B3}" type="presParOf" srcId="{77C5A94E-F585-4A43-88BA-CDC7968B7BDD}" destId="{509DC3CD-47FA-4517-9131-7C493EC2D145}" srcOrd="1" destOrd="0" presId="urn:microsoft.com/office/officeart/2005/8/layout/orgChart1"/>
    <dgm:cxn modelId="{35F50703-6774-4083-8170-E83E312A6FAD}" type="presParOf" srcId="{A5553F94-5CE1-40C9-9676-2711A675CD77}" destId="{4265A543-DEB2-4FA7-98F2-452B8165D146}" srcOrd="1" destOrd="0" presId="urn:microsoft.com/office/officeart/2005/8/layout/orgChart1"/>
    <dgm:cxn modelId="{22ED13F3-E191-4466-B673-85F56CDF49DF}" type="presParOf" srcId="{4265A543-DEB2-4FA7-98F2-452B8165D146}" destId="{A5CC26DD-5B3E-4647-8F89-280D8BB1D9DC}" srcOrd="0" destOrd="0" presId="urn:microsoft.com/office/officeart/2005/8/layout/orgChart1"/>
    <dgm:cxn modelId="{F5C889A3-B3F0-4564-A94F-FAF5C67C80C8}" type="presParOf" srcId="{4265A543-DEB2-4FA7-98F2-452B8165D146}" destId="{2AB2BFEF-DF27-419F-992D-44AD764385E4}" srcOrd="1" destOrd="0" presId="urn:microsoft.com/office/officeart/2005/8/layout/orgChart1"/>
    <dgm:cxn modelId="{3772C952-D076-4785-B307-87CB7D6107AF}" type="presParOf" srcId="{2AB2BFEF-DF27-419F-992D-44AD764385E4}" destId="{51DD09DB-D854-4CD1-8C5D-E975CF1AAB41}" srcOrd="0" destOrd="0" presId="urn:microsoft.com/office/officeart/2005/8/layout/orgChart1"/>
    <dgm:cxn modelId="{554DFA26-C9CB-4D21-9692-E7CE2F87C892}" type="presParOf" srcId="{51DD09DB-D854-4CD1-8C5D-E975CF1AAB41}" destId="{C69C8D37-FE2E-479A-A600-591C22E74617}" srcOrd="0" destOrd="0" presId="urn:microsoft.com/office/officeart/2005/8/layout/orgChart1"/>
    <dgm:cxn modelId="{DFA7F5A5-C4F2-4061-BD7E-51B37D6916FF}" type="presParOf" srcId="{51DD09DB-D854-4CD1-8C5D-E975CF1AAB41}" destId="{95715B06-0210-4761-BDAC-9EB7095DC8B1}" srcOrd="1" destOrd="0" presId="urn:microsoft.com/office/officeart/2005/8/layout/orgChart1"/>
    <dgm:cxn modelId="{8F5A23D8-B79B-4F8A-859F-B7DE707B961C}" type="presParOf" srcId="{2AB2BFEF-DF27-419F-992D-44AD764385E4}" destId="{6AD9E646-C039-42A3-9E6C-BB0B6A755D6E}" srcOrd="1" destOrd="0" presId="urn:microsoft.com/office/officeart/2005/8/layout/orgChart1"/>
    <dgm:cxn modelId="{261FDE3B-8C2F-47D5-8DCF-D864AB3F7E4C}" type="presParOf" srcId="{6AD9E646-C039-42A3-9E6C-BB0B6A755D6E}" destId="{31A00046-87FB-4D8E-9926-34D9053AB534}" srcOrd="0" destOrd="0" presId="urn:microsoft.com/office/officeart/2005/8/layout/orgChart1"/>
    <dgm:cxn modelId="{2DA59B41-EFBC-4512-8EE3-957188F287E6}" type="presParOf" srcId="{6AD9E646-C039-42A3-9E6C-BB0B6A755D6E}" destId="{BA04580C-1279-430A-93EA-23E2BD8BDFE3}" srcOrd="1" destOrd="0" presId="urn:microsoft.com/office/officeart/2005/8/layout/orgChart1"/>
    <dgm:cxn modelId="{8D3EB23F-7975-4290-B149-A3E36D814051}" type="presParOf" srcId="{BA04580C-1279-430A-93EA-23E2BD8BDFE3}" destId="{0E46BCD0-EFF3-4928-BED7-14006C647EDF}" srcOrd="0" destOrd="0" presId="urn:microsoft.com/office/officeart/2005/8/layout/orgChart1"/>
    <dgm:cxn modelId="{3D3B7124-852F-4179-806D-89A7C833A6DC}" type="presParOf" srcId="{0E46BCD0-EFF3-4928-BED7-14006C647EDF}" destId="{5C72C958-63D5-44CB-85BA-4B182A1B5398}" srcOrd="0" destOrd="0" presId="urn:microsoft.com/office/officeart/2005/8/layout/orgChart1"/>
    <dgm:cxn modelId="{60A1895E-A8BE-4B37-93E6-7552E2C497B0}" type="presParOf" srcId="{0E46BCD0-EFF3-4928-BED7-14006C647EDF}" destId="{0029E3B9-C8AA-41EA-A11C-97443A267FA8}" srcOrd="1" destOrd="0" presId="urn:microsoft.com/office/officeart/2005/8/layout/orgChart1"/>
    <dgm:cxn modelId="{87051FDA-533A-4AE5-8E56-28BC0F13A6CE}" type="presParOf" srcId="{BA04580C-1279-430A-93EA-23E2BD8BDFE3}" destId="{E129657F-0E29-4D4A-A5C6-9851F0406B2B}" srcOrd="1" destOrd="0" presId="urn:microsoft.com/office/officeart/2005/8/layout/orgChart1"/>
    <dgm:cxn modelId="{52ABEAF2-72F8-4DC5-8FD9-DE9D286F00AA}" type="presParOf" srcId="{BA04580C-1279-430A-93EA-23E2BD8BDFE3}" destId="{B128A5ED-5829-4ED1-8803-537DBB0D2D3C}" srcOrd="2" destOrd="0" presId="urn:microsoft.com/office/officeart/2005/8/layout/orgChart1"/>
    <dgm:cxn modelId="{7FF6DBAF-B98E-49BE-9870-75CF908786D8}" type="presParOf" srcId="{6AD9E646-C039-42A3-9E6C-BB0B6A755D6E}" destId="{097246D9-A227-498F-B17E-D485DEAE4B7A}" srcOrd="2" destOrd="0" presId="urn:microsoft.com/office/officeart/2005/8/layout/orgChart1"/>
    <dgm:cxn modelId="{EED76CC0-77A7-49FF-8BBE-97AC4498858B}" type="presParOf" srcId="{6AD9E646-C039-42A3-9E6C-BB0B6A755D6E}" destId="{700B3B65-2D19-43B7-A8CD-3C210D2F33FE}" srcOrd="3" destOrd="0" presId="urn:microsoft.com/office/officeart/2005/8/layout/orgChart1"/>
    <dgm:cxn modelId="{2FCE731C-B17E-4C29-8ACE-D6B5AA5FE201}" type="presParOf" srcId="{700B3B65-2D19-43B7-A8CD-3C210D2F33FE}" destId="{3DC1410D-0E7C-4696-BFDE-FE451ACE3943}" srcOrd="0" destOrd="0" presId="urn:microsoft.com/office/officeart/2005/8/layout/orgChart1"/>
    <dgm:cxn modelId="{9BFED702-8E75-43D3-B1F1-7563D51B884F}" type="presParOf" srcId="{3DC1410D-0E7C-4696-BFDE-FE451ACE3943}" destId="{C7225B67-C8E8-47E1-A344-FF9C485061D0}" srcOrd="0" destOrd="0" presId="urn:microsoft.com/office/officeart/2005/8/layout/orgChart1"/>
    <dgm:cxn modelId="{8345F238-97BD-4DF1-98D9-1C8B2647DE8F}" type="presParOf" srcId="{3DC1410D-0E7C-4696-BFDE-FE451ACE3943}" destId="{BC295BA2-0479-4757-8A7E-FA48C65BD863}" srcOrd="1" destOrd="0" presId="urn:microsoft.com/office/officeart/2005/8/layout/orgChart1"/>
    <dgm:cxn modelId="{5CD85532-D0E6-46F9-9256-C8EB431BF7C9}" type="presParOf" srcId="{700B3B65-2D19-43B7-A8CD-3C210D2F33FE}" destId="{42E66376-BF4D-46D0-871E-0C37230B6549}" srcOrd="1" destOrd="0" presId="urn:microsoft.com/office/officeart/2005/8/layout/orgChart1"/>
    <dgm:cxn modelId="{AA5B2CB2-EF14-4B3C-BA2A-B18A4E79DAA4}" type="presParOf" srcId="{700B3B65-2D19-43B7-A8CD-3C210D2F33FE}" destId="{7A4804B7-0132-4D38-9164-C8C99E0324DB}" srcOrd="2" destOrd="0" presId="urn:microsoft.com/office/officeart/2005/8/layout/orgChart1"/>
    <dgm:cxn modelId="{8520CC2A-F55B-4610-A2F9-396CBC98BF22}" type="presParOf" srcId="{2AB2BFEF-DF27-419F-992D-44AD764385E4}" destId="{7CB4ECA4-2FEE-420E-A67D-604A80794DA7}" srcOrd="2" destOrd="0" presId="urn:microsoft.com/office/officeart/2005/8/layout/orgChart1"/>
    <dgm:cxn modelId="{E4D0F2EC-ED02-44AF-BD2B-3B7A3EF460BD}" type="presParOf" srcId="{4265A543-DEB2-4FA7-98F2-452B8165D146}" destId="{5FFECCD6-3878-4991-ABE3-D522F3523DCA}" srcOrd="2" destOrd="0" presId="urn:microsoft.com/office/officeart/2005/8/layout/orgChart1"/>
    <dgm:cxn modelId="{0D9C5E71-D6C0-40A4-BABD-FEB2F495A9B7}" type="presParOf" srcId="{4265A543-DEB2-4FA7-98F2-452B8165D146}" destId="{2C591ED8-5095-4FCD-BB48-A94E2036B6E3}" srcOrd="3" destOrd="0" presId="urn:microsoft.com/office/officeart/2005/8/layout/orgChart1"/>
    <dgm:cxn modelId="{4FE586B6-25B8-4306-B0B2-724051148E67}" type="presParOf" srcId="{2C591ED8-5095-4FCD-BB48-A94E2036B6E3}" destId="{06785766-DE72-40E4-BC30-B3482A8BA9A9}" srcOrd="0" destOrd="0" presId="urn:microsoft.com/office/officeart/2005/8/layout/orgChart1"/>
    <dgm:cxn modelId="{DFE98D02-E682-441B-B72D-3B01388E5075}" type="presParOf" srcId="{06785766-DE72-40E4-BC30-B3482A8BA9A9}" destId="{0D9F4134-8C37-4D99-ACF9-C78485FA80EA}" srcOrd="0" destOrd="0" presId="urn:microsoft.com/office/officeart/2005/8/layout/orgChart1"/>
    <dgm:cxn modelId="{776720C3-B79F-4D9F-8E11-6729BCAEA2DA}" type="presParOf" srcId="{06785766-DE72-40E4-BC30-B3482A8BA9A9}" destId="{05034F84-9D62-4471-8B5D-C7888EDD46EA}" srcOrd="1" destOrd="0" presId="urn:microsoft.com/office/officeart/2005/8/layout/orgChart1"/>
    <dgm:cxn modelId="{8E58C225-2B9A-4EB2-97DB-A97F26909830}" type="presParOf" srcId="{2C591ED8-5095-4FCD-BB48-A94E2036B6E3}" destId="{43363C4A-EB10-4398-95A9-891D95F95FFC}" srcOrd="1" destOrd="0" presId="urn:microsoft.com/office/officeart/2005/8/layout/orgChart1"/>
    <dgm:cxn modelId="{96F318FC-C38A-4003-92AA-F14775ACEB96}" type="presParOf" srcId="{43363C4A-EB10-4398-95A9-891D95F95FFC}" destId="{CAF06C15-1277-4981-8E5C-97F5864241B7}" srcOrd="0" destOrd="0" presId="urn:microsoft.com/office/officeart/2005/8/layout/orgChart1"/>
    <dgm:cxn modelId="{114B2654-225F-40DD-88AD-D4C7209BEFA2}" type="presParOf" srcId="{43363C4A-EB10-4398-95A9-891D95F95FFC}" destId="{3CA7470B-D6D6-4E84-87E8-5018E389312C}" srcOrd="1" destOrd="0" presId="urn:microsoft.com/office/officeart/2005/8/layout/orgChart1"/>
    <dgm:cxn modelId="{A9859276-DF9A-4F06-A2A7-DC35AF4F3458}" type="presParOf" srcId="{3CA7470B-D6D6-4E84-87E8-5018E389312C}" destId="{A09619A5-DAD8-42B9-9AA0-8EDC930F4569}" srcOrd="0" destOrd="0" presId="urn:microsoft.com/office/officeart/2005/8/layout/orgChart1"/>
    <dgm:cxn modelId="{07914B28-CF36-438E-9964-5A08EDC24B33}" type="presParOf" srcId="{A09619A5-DAD8-42B9-9AA0-8EDC930F4569}" destId="{3C272F1B-3561-416A-B664-6CCA419912BC}" srcOrd="0" destOrd="0" presId="urn:microsoft.com/office/officeart/2005/8/layout/orgChart1"/>
    <dgm:cxn modelId="{B72D4B5C-19C4-4066-B681-BDBAD2AF7A4F}" type="presParOf" srcId="{A09619A5-DAD8-42B9-9AA0-8EDC930F4569}" destId="{FCB987E9-89EA-4137-838A-EC9D76633379}" srcOrd="1" destOrd="0" presId="urn:microsoft.com/office/officeart/2005/8/layout/orgChart1"/>
    <dgm:cxn modelId="{51FCD19A-321C-4215-AD32-A5232F4259CF}" type="presParOf" srcId="{3CA7470B-D6D6-4E84-87E8-5018E389312C}" destId="{3A0FDFFF-4C87-4C8B-8526-72B8A04931CA}" srcOrd="1" destOrd="0" presId="urn:microsoft.com/office/officeart/2005/8/layout/orgChart1"/>
    <dgm:cxn modelId="{9A5319D5-51CD-4DF4-AB3D-1A297E5F5678}" type="presParOf" srcId="{3A0FDFFF-4C87-4C8B-8526-72B8A04931CA}" destId="{E9F51E55-FF7F-4528-A4FD-4DD117ECB2F1}" srcOrd="0" destOrd="0" presId="urn:microsoft.com/office/officeart/2005/8/layout/orgChart1"/>
    <dgm:cxn modelId="{B56C39B2-9285-483B-82F1-0837F82517B9}" type="presParOf" srcId="{3A0FDFFF-4C87-4C8B-8526-72B8A04931CA}" destId="{963364FE-AABB-41CD-87D4-ED196E054397}" srcOrd="1" destOrd="0" presId="urn:microsoft.com/office/officeart/2005/8/layout/orgChart1"/>
    <dgm:cxn modelId="{E0436840-543F-4AAC-AED7-DBB6B5870463}" type="presParOf" srcId="{963364FE-AABB-41CD-87D4-ED196E054397}" destId="{7933CC0E-7A60-4832-9A3B-2B66D835D555}" srcOrd="0" destOrd="0" presId="urn:microsoft.com/office/officeart/2005/8/layout/orgChart1"/>
    <dgm:cxn modelId="{16007022-1851-4F08-990A-0CAAC8ABD936}" type="presParOf" srcId="{7933CC0E-7A60-4832-9A3B-2B66D835D555}" destId="{8655159E-0738-41B1-AE7A-C0C5F763F4A7}" srcOrd="0" destOrd="0" presId="urn:microsoft.com/office/officeart/2005/8/layout/orgChart1"/>
    <dgm:cxn modelId="{4022AC2B-EF28-4C05-B574-83A79565EE0F}" type="presParOf" srcId="{7933CC0E-7A60-4832-9A3B-2B66D835D555}" destId="{3632C5A1-9B48-4C2F-B8DD-5E8A5A817E07}" srcOrd="1" destOrd="0" presId="urn:microsoft.com/office/officeart/2005/8/layout/orgChart1"/>
    <dgm:cxn modelId="{77DD0047-2A11-47B1-9CC1-57A1538C5F08}" type="presParOf" srcId="{963364FE-AABB-41CD-87D4-ED196E054397}" destId="{DD64A74A-631C-4983-A6EC-EF21DD1E7C8C}" srcOrd="1" destOrd="0" presId="urn:microsoft.com/office/officeart/2005/8/layout/orgChart1"/>
    <dgm:cxn modelId="{7B9421E4-FBE7-4E7D-BE19-F8314AF10094}" type="presParOf" srcId="{963364FE-AABB-41CD-87D4-ED196E054397}" destId="{69294E3A-E958-435A-AF35-A43B07AE1C2E}" srcOrd="2" destOrd="0" presId="urn:microsoft.com/office/officeart/2005/8/layout/orgChart1"/>
    <dgm:cxn modelId="{CC78FB5B-9327-4DF1-851D-66A780AF1BF7}" type="presParOf" srcId="{3CA7470B-D6D6-4E84-87E8-5018E389312C}" destId="{378A8F79-D24A-4E92-A00D-1723E448F839}" srcOrd="2" destOrd="0" presId="urn:microsoft.com/office/officeart/2005/8/layout/orgChart1"/>
    <dgm:cxn modelId="{EC1CCC57-751B-4AB4-8BAF-FD39D2E116C3}" type="presParOf" srcId="{43363C4A-EB10-4398-95A9-891D95F95FFC}" destId="{C5E65C88-E3FF-42DE-A60E-8F77415A70D0}" srcOrd="2" destOrd="0" presId="urn:microsoft.com/office/officeart/2005/8/layout/orgChart1"/>
    <dgm:cxn modelId="{3C20871D-C5E6-479B-A749-8CA4C522CE0A}" type="presParOf" srcId="{43363C4A-EB10-4398-95A9-891D95F95FFC}" destId="{30AAE121-D9D5-4CA1-BE55-9DF373F59D3D}" srcOrd="3" destOrd="0" presId="urn:microsoft.com/office/officeart/2005/8/layout/orgChart1"/>
    <dgm:cxn modelId="{3DCFCB5E-9E48-43CA-93D0-76319BB8884F}" type="presParOf" srcId="{30AAE121-D9D5-4CA1-BE55-9DF373F59D3D}" destId="{12075079-190E-425E-992A-8E486965F6F5}" srcOrd="0" destOrd="0" presId="urn:microsoft.com/office/officeart/2005/8/layout/orgChart1"/>
    <dgm:cxn modelId="{A76064EB-BAB0-4A00-924F-FFDB60566230}" type="presParOf" srcId="{12075079-190E-425E-992A-8E486965F6F5}" destId="{32F2B371-0E68-46C4-99E1-8950E0AA59F3}" srcOrd="0" destOrd="0" presId="urn:microsoft.com/office/officeart/2005/8/layout/orgChart1"/>
    <dgm:cxn modelId="{32B18515-21C2-4977-890B-1580435A7CA9}" type="presParOf" srcId="{12075079-190E-425E-992A-8E486965F6F5}" destId="{F18612F7-9F80-4BAF-836A-8CE26497C6F0}" srcOrd="1" destOrd="0" presId="urn:microsoft.com/office/officeart/2005/8/layout/orgChart1"/>
    <dgm:cxn modelId="{AF431869-E596-4E85-ADD7-C514E0655462}" type="presParOf" srcId="{30AAE121-D9D5-4CA1-BE55-9DF373F59D3D}" destId="{CEC27B47-2A81-44D2-857F-56677C00D119}" srcOrd="1" destOrd="0" presId="urn:microsoft.com/office/officeart/2005/8/layout/orgChart1"/>
    <dgm:cxn modelId="{494AF6D0-4808-484B-B830-909DC1D3AA95}" type="presParOf" srcId="{CEC27B47-2A81-44D2-857F-56677C00D119}" destId="{2FFD1C5D-5DCC-475F-AACB-5C9E428978FF}" srcOrd="0" destOrd="0" presId="urn:microsoft.com/office/officeart/2005/8/layout/orgChart1"/>
    <dgm:cxn modelId="{5C985051-03D6-4E2E-BA16-7C2C728DF1BF}" type="presParOf" srcId="{CEC27B47-2A81-44D2-857F-56677C00D119}" destId="{1484854E-A1B1-4281-8132-3585D20861B0}" srcOrd="1" destOrd="0" presId="urn:microsoft.com/office/officeart/2005/8/layout/orgChart1"/>
    <dgm:cxn modelId="{67111DE9-0B93-433E-A97C-E9B28C0226E6}" type="presParOf" srcId="{1484854E-A1B1-4281-8132-3585D20861B0}" destId="{E58580D0-AAF5-4BDB-85A4-6318B6CDB215}" srcOrd="0" destOrd="0" presId="urn:microsoft.com/office/officeart/2005/8/layout/orgChart1"/>
    <dgm:cxn modelId="{838931D5-908A-4E53-A83C-BC0B675523DF}" type="presParOf" srcId="{E58580D0-AAF5-4BDB-85A4-6318B6CDB215}" destId="{E3787CC8-CF0F-442B-A518-2185CBC70DD0}" srcOrd="0" destOrd="0" presId="urn:microsoft.com/office/officeart/2005/8/layout/orgChart1"/>
    <dgm:cxn modelId="{AF06A62F-184E-48C1-ACE1-1D5F0E5306E5}" type="presParOf" srcId="{E58580D0-AAF5-4BDB-85A4-6318B6CDB215}" destId="{4B949F94-D91F-4583-8B44-EEC72CCAD2BB}" srcOrd="1" destOrd="0" presId="urn:microsoft.com/office/officeart/2005/8/layout/orgChart1"/>
    <dgm:cxn modelId="{C180DC2D-0D40-4990-9F57-39AA5B8222B2}" type="presParOf" srcId="{1484854E-A1B1-4281-8132-3585D20861B0}" destId="{EB0219F9-47C7-4D41-8C7D-D7BCDFD4CC1A}" srcOrd="1" destOrd="0" presId="urn:microsoft.com/office/officeart/2005/8/layout/orgChart1"/>
    <dgm:cxn modelId="{2A6B637A-6B3E-4B5E-A5DB-CCDA6343F3CF}" type="presParOf" srcId="{1484854E-A1B1-4281-8132-3585D20861B0}" destId="{4016A88F-1DF8-4C9D-B306-6AAFA735569C}" srcOrd="2" destOrd="0" presId="urn:microsoft.com/office/officeart/2005/8/layout/orgChart1"/>
    <dgm:cxn modelId="{D0273E41-0DE4-408A-BFB5-173192FB6AFB}" type="presParOf" srcId="{30AAE121-D9D5-4CA1-BE55-9DF373F59D3D}" destId="{1219A425-B292-4748-83AB-D343102F6FE6}" srcOrd="2" destOrd="0" presId="urn:microsoft.com/office/officeart/2005/8/layout/orgChart1"/>
    <dgm:cxn modelId="{99ACB013-0D89-4031-8031-D07F210F9413}" type="presParOf" srcId="{2C591ED8-5095-4FCD-BB48-A94E2036B6E3}" destId="{262AAB7E-0257-4AB1-B86D-58A6D63C5E6F}" srcOrd="2" destOrd="0" presId="urn:microsoft.com/office/officeart/2005/8/layout/orgChart1"/>
    <dgm:cxn modelId="{A7C332E2-87EB-4503-BE29-11025488241D}"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smtClean="0"/>
            <a:t>Disease occurrence</a:t>
          </a:r>
          <a:endParaRPr lang="en-US" sz="2800" dirty="0"/>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smtClean="0"/>
            <a:t>Prevalence</a:t>
          </a:r>
          <a:endParaRPr lang="en-US" sz="2800" dirty="0"/>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smtClean="0"/>
            <a:t>Point</a:t>
          </a:r>
          <a:endParaRPr lang="en-US" sz="2400" dirty="0"/>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smtClean="0"/>
            <a:t>Period</a:t>
          </a:r>
          <a:endParaRPr lang="en-US" sz="2400" dirty="0"/>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smtClean="0"/>
            <a:t>Incidence</a:t>
          </a:r>
          <a:endParaRPr lang="en-US" sz="2800" dirty="0"/>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dirty="0" smtClean="0"/>
            <a:t>Cumulative</a:t>
          </a:r>
          <a:r>
            <a:rPr lang="en-US" sz="1300" dirty="0" smtClean="0"/>
            <a:t> </a:t>
          </a:r>
          <a:r>
            <a:rPr lang="en-US" sz="2400" dirty="0" smtClean="0"/>
            <a:t>incidence</a:t>
          </a:r>
          <a:endParaRPr lang="en-US" sz="2400" dirty="0"/>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dirty="0" smtClean="0"/>
            <a:t>Incidence rate</a:t>
          </a:r>
          <a:endParaRPr lang="en-US" sz="2400" dirty="0"/>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  Simple proportion</a:t>
          </a:r>
        </a:p>
        <a:p>
          <a:pPr algn="l"/>
          <a:r>
            <a:rPr lang="en-US" dirty="0" smtClean="0"/>
            <a:t>  Kaplan-Meier</a:t>
          </a:r>
        </a:p>
        <a:p>
          <a:pPr algn="l"/>
          <a:r>
            <a:rPr lang="en-US" dirty="0" smtClean="0"/>
            <a:t>  Life-table</a:t>
          </a:r>
        </a:p>
        <a:p>
          <a:pPr algn="l"/>
          <a:r>
            <a:rPr lang="en-US" dirty="0" smtClean="0"/>
            <a:t>  </a:t>
          </a:r>
          <a:r>
            <a:rPr lang="en-US" dirty="0" smtClean="0">
              <a:solidFill>
                <a:srgbClr val="FF0000"/>
              </a:solidFill>
            </a:rPr>
            <a:t>Aalen-Johansen</a:t>
          </a:r>
          <a:endParaRPr lang="en-US" dirty="0">
            <a:solidFill>
              <a:srgbClr val="FF0000"/>
            </a:solidFill>
          </a:endParaRP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smtClean="0"/>
            <a:t>  Average incidence rate</a:t>
          </a:r>
        </a:p>
        <a:p>
          <a:pPr algn="l"/>
          <a:r>
            <a:rPr lang="en-US" dirty="0" smtClean="0"/>
            <a:t>  Instantaneous (hazard) rate</a:t>
          </a:r>
          <a:endParaRPr lang="en-US" dirty="0"/>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t>
        <a:bodyPr/>
        <a:lstStyle/>
        <a:p>
          <a:endParaRPr lang="en-US"/>
        </a:p>
      </dgm:t>
    </dgm:pt>
    <dgm:pt modelId="{A5553F94-5CE1-40C9-9676-2711A675CD77}" type="pres">
      <dgm:prSet presAssocID="{2C46FE8C-A3BF-49AE-AA93-EF9213CA7555}" presName="hierRoot1" presStyleCnt="0">
        <dgm:presLayoutVars>
          <dgm:hierBranch val="init"/>
        </dgm:presLayoutVars>
      </dgm:prSet>
      <dgm:spPr/>
      <dgm:t>
        <a:bodyPr/>
        <a:lstStyle/>
        <a:p>
          <a:endParaRPr lang="en-US"/>
        </a:p>
      </dgm:t>
    </dgm:pt>
    <dgm:pt modelId="{77C5A94E-F585-4A43-88BA-CDC7968B7BDD}" type="pres">
      <dgm:prSet presAssocID="{2C46FE8C-A3BF-49AE-AA93-EF9213CA7555}" presName="rootComposite1" presStyleCnt="0"/>
      <dgm:spPr/>
      <dgm:t>
        <a:bodyPr/>
        <a:lstStyle/>
        <a:p>
          <a:endParaRPr lang="en-US"/>
        </a:p>
      </dgm:t>
    </dgm:pt>
    <dgm:pt modelId="{418912AB-6FED-4B26-9BE6-8844E6C06A38}" type="pres">
      <dgm:prSet presAssocID="{2C46FE8C-A3BF-49AE-AA93-EF9213CA7555}" presName="rootText1" presStyleLbl="node0" presStyleIdx="0" presStyleCnt="1">
        <dgm:presLayoutVars>
          <dgm:chPref val="3"/>
        </dgm:presLayoutVars>
      </dgm:prSet>
      <dgm:spPr/>
      <dgm:t>
        <a:bodyPr/>
        <a:lstStyle/>
        <a:p>
          <a:endParaRPr lang="en-US"/>
        </a:p>
      </dgm:t>
    </dgm:pt>
    <dgm:pt modelId="{509DC3CD-47FA-4517-9131-7C493EC2D145}" type="pres">
      <dgm:prSet presAssocID="{2C46FE8C-A3BF-49AE-AA93-EF9213CA7555}" presName="rootConnector1" presStyleLbl="node1" presStyleIdx="0" presStyleCnt="0"/>
      <dgm:spPr/>
      <dgm:t>
        <a:bodyPr/>
        <a:lstStyle/>
        <a:p>
          <a:endParaRPr lang="en-US"/>
        </a:p>
      </dgm:t>
    </dgm:pt>
    <dgm:pt modelId="{4265A543-DEB2-4FA7-98F2-452B8165D146}" type="pres">
      <dgm:prSet presAssocID="{2C46FE8C-A3BF-49AE-AA93-EF9213CA7555}" presName="hierChild2" presStyleCnt="0"/>
      <dgm:spPr/>
      <dgm:t>
        <a:bodyPr/>
        <a:lstStyle/>
        <a:p>
          <a:endParaRPr lang="en-US"/>
        </a:p>
      </dgm:t>
    </dgm:pt>
    <dgm:pt modelId="{A5CC26DD-5B3E-4647-8F89-280D8BB1D9DC}" type="pres">
      <dgm:prSet presAssocID="{440E62FC-F87B-4234-A595-69BE92522468}" presName="Name37" presStyleLbl="parChTrans1D2" presStyleIdx="0" presStyleCnt="2"/>
      <dgm:spPr/>
      <dgm:t>
        <a:bodyPr/>
        <a:lstStyle/>
        <a:p>
          <a:endParaRPr lang="en-US"/>
        </a:p>
      </dgm:t>
    </dgm:pt>
    <dgm:pt modelId="{2AB2BFEF-DF27-419F-992D-44AD764385E4}" type="pres">
      <dgm:prSet presAssocID="{14534D70-A313-48E0-993E-9BF99A4751E1}" presName="hierRoot2" presStyleCnt="0">
        <dgm:presLayoutVars>
          <dgm:hierBranch val="init"/>
        </dgm:presLayoutVars>
      </dgm:prSet>
      <dgm:spPr/>
      <dgm:t>
        <a:bodyPr/>
        <a:lstStyle/>
        <a:p>
          <a:endParaRPr lang="en-US"/>
        </a:p>
      </dgm:t>
    </dgm:pt>
    <dgm:pt modelId="{51DD09DB-D854-4CD1-8C5D-E975CF1AAB41}" type="pres">
      <dgm:prSet presAssocID="{14534D70-A313-48E0-993E-9BF99A4751E1}" presName="rootComposite" presStyleCnt="0"/>
      <dgm:spPr/>
      <dgm:t>
        <a:bodyPr/>
        <a:lstStyle/>
        <a:p>
          <a:endParaRPr lang="en-US"/>
        </a:p>
      </dgm:t>
    </dgm:pt>
    <dgm:pt modelId="{C69C8D37-FE2E-479A-A600-591C22E74617}" type="pres">
      <dgm:prSet presAssocID="{14534D70-A313-48E0-993E-9BF99A4751E1}" presName="rootText" presStyleLbl="node2" presStyleIdx="0" presStyleCnt="2">
        <dgm:presLayoutVars>
          <dgm:chPref val="3"/>
        </dgm:presLayoutVars>
      </dgm:prSet>
      <dgm:spPr/>
      <dgm:t>
        <a:bodyPr/>
        <a:lstStyle/>
        <a:p>
          <a:endParaRPr lang="en-US"/>
        </a:p>
      </dgm:t>
    </dgm:pt>
    <dgm:pt modelId="{95715B06-0210-4761-BDAC-9EB7095DC8B1}" type="pres">
      <dgm:prSet presAssocID="{14534D70-A313-48E0-993E-9BF99A4751E1}" presName="rootConnector" presStyleLbl="node2" presStyleIdx="0" presStyleCnt="2"/>
      <dgm:spPr/>
      <dgm:t>
        <a:bodyPr/>
        <a:lstStyle/>
        <a:p>
          <a:endParaRPr lang="en-US"/>
        </a:p>
      </dgm:t>
    </dgm:pt>
    <dgm:pt modelId="{6AD9E646-C039-42A3-9E6C-BB0B6A755D6E}" type="pres">
      <dgm:prSet presAssocID="{14534D70-A313-48E0-993E-9BF99A4751E1}" presName="hierChild4" presStyleCnt="0"/>
      <dgm:spPr/>
      <dgm:t>
        <a:bodyPr/>
        <a:lstStyle/>
        <a:p>
          <a:endParaRPr lang="en-US"/>
        </a:p>
      </dgm:t>
    </dgm:pt>
    <dgm:pt modelId="{31A00046-87FB-4D8E-9926-34D9053AB534}" type="pres">
      <dgm:prSet presAssocID="{F15030C9-44BF-4FFD-9624-F98E70BC1861}" presName="Name37" presStyleLbl="parChTrans1D3" presStyleIdx="0" presStyleCnt="4"/>
      <dgm:spPr/>
      <dgm:t>
        <a:bodyPr/>
        <a:lstStyle/>
        <a:p>
          <a:endParaRPr lang="en-US"/>
        </a:p>
      </dgm:t>
    </dgm:pt>
    <dgm:pt modelId="{BA04580C-1279-430A-93EA-23E2BD8BDFE3}" type="pres">
      <dgm:prSet presAssocID="{2BCCA590-A21E-4E1C-B4B7-5536B4F71719}" presName="hierRoot2" presStyleCnt="0">
        <dgm:presLayoutVars>
          <dgm:hierBranch val="init"/>
        </dgm:presLayoutVars>
      </dgm:prSet>
      <dgm:spPr/>
      <dgm:t>
        <a:bodyPr/>
        <a:lstStyle/>
        <a:p>
          <a:endParaRPr lang="en-US"/>
        </a:p>
      </dgm:t>
    </dgm:pt>
    <dgm:pt modelId="{0E46BCD0-EFF3-4928-BED7-14006C647EDF}" type="pres">
      <dgm:prSet presAssocID="{2BCCA590-A21E-4E1C-B4B7-5536B4F71719}" presName="rootComposite" presStyleCnt="0"/>
      <dgm:spPr/>
      <dgm:t>
        <a:bodyPr/>
        <a:lstStyle/>
        <a:p>
          <a:endParaRPr lang="en-US"/>
        </a:p>
      </dgm:t>
    </dgm:pt>
    <dgm:pt modelId="{5C72C958-63D5-44CB-85BA-4B182A1B5398}" type="pres">
      <dgm:prSet presAssocID="{2BCCA590-A21E-4E1C-B4B7-5536B4F71719}" presName="rootText" presStyleLbl="node3" presStyleIdx="0" presStyleCnt="4">
        <dgm:presLayoutVars>
          <dgm:chPref val="3"/>
        </dgm:presLayoutVars>
      </dgm:prSet>
      <dgm:spPr/>
      <dgm:t>
        <a:bodyPr/>
        <a:lstStyle/>
        <a:p>
          <a:endParaRPr lang="en-US"/>
        </a:p>
      </dgm:t>
    </dgm:pt>
    <dgm:pt modelId="{0029E3B9-C8AA-41EA-A11C-97443A267FA8}" type="pres">
      <dgm:prSet presAssocID="{2BCCA590-A21E-4E1C-B4B7-5536B4F71719}" presName="rootConnector" presStyleLbl="node3" presStyleIdx="0" presStyleCnt="4"/>
      <dgm:spPr/>
      <dgm:t>
        <a:bodyPr/>
        <a:lstStyle/>
        <a:p>
          <a:endParaRPr lang="en-US"/>
        </a:p>
      </dgm:t>
    </dgm:pt>
    <dgm:pt modelId="{E129657F-0E29-4D4A-A5C6-9851F0406B2B}" type="pres">
      <dgm:prSet presAssocID="{2BCCA590-A21E-4E1C-B4B7-5536B4F71719}" presName="hierChild4" presStyleCnt="0"/>
      <dgm:spPr/>
      <dgm:t>
        <a:bodyPr/>
        <a:lstStyle/>
        <a:p>
          <a:endParaRPr lang="en-US"/>
        </a:p>
      </dgm:t>
    </dgm:pt>
    <dgm:pt modelId="{B128A5ED-5829-4ED1-8803-537DBB0D2D3C}" type="pres">
      <dgm:prSet presAssocID="{2BCCA590-A21E-4E1C-B4B7-5536B4F71719}" presName="hierChild5" presStyleCnt="0"/>
      <dgm:spPr/>
      <dgm:t>
        <a:bodyPr/>
        <a:lstStyle/>
        <a:p>
          <a:endParaRPr lang="en-US"/>
        </a:p>
      </dgm:t>
    </dgm:pt>
    <dgm:pt modelId="{097246D9-A227-498F-B17E-D485DEAE4B7A}" type="pres">
      <dgm:prSet presAssocID="{E8382416-C2D9-4059-91FA-437F691B39FC}" presName="Name37" presStyleLbl="parChTrans1D3" presStyleIdx="1" presStyleCnt="4"/>
      <dgm:spPr/>
      <dgm:t>
        <a:bodyPr/>
        <a:lstStyle/>
        <a:p>
          <a:endParaRPr lang="en-US"/>
        </a:p>
      </dgm:t>
    </dgm:pt>
    <dgm:pt modelId="{700B3B65-2D19-43B7-A8CD-3C210D2F33FE}" type="pres">
      <dgm:prSet presAssocID="{61ED6F64-1037-41AA-99CB-0FD1CE5C42CA}" presName="hierRoot2" presStyleCnt="0">
        <dgm:presLayoutVars>
          <dgm:hierBranch val="init"/>
        </dgm:presLayoutVars>
      </dgm:prSet>
      <dgm:spPr/>
      <dgm:t>
        <a:bodyPr/>
        <a:lstStyle/>
        <a:p>
          <a:endParaRPr lang="en-US"/>
        </a:p>
      </dgm:t>
    </dgm:pt>
    <dgm:pt modelId="{3DC1410D-0E7C-4696-BFDE-FE451ACE3943}" type="pres">
      <dgm:prSet presAssocID="{61ED6F64-1037-41AA-99CB-0FD1CE5C42CA}" presName="rootComposite" presStyleCnt="0"/>
      <dgm:spPr/>
      <dgm:t>
        <a:bodyPr/>
        <a:lstStyle/>
        <a:p>
          <a:endParaRPr lang="en-US"/>
        </a:p>
      </dgm:t>
    </dgm:pt>
    <dgm:pt modelId="{C7225B67-C8E8-47E1-A344-FF9C485061D0}" type="pres">
      <dgm:prSet presAssocID="{61ED6F64-1037-41AA-99CB-0FD1CE5C42CA}" presName="rootText" presStyleLbl="node3" presStyleIdx="1" presStyleCnt="4">
        <dgm:presLayoutVars>
          <dgm:chPref val="3"/>
        </dgm:presLayoutVars>
      </dgm:prSet>
      <dgm:spPr/>
      <dgm:t>
        <a:bodyPr/>
        <a:lstStyle/>
        <a:p>
          <a:endParaRPr lang="en-US"/>
        </a:p>
      </dgm:t>
    </dgm:pt>
    <dgm:pt modelId="{BC295BA2-0479-4757-8A7E-FA48C65BD863}" type="pres">
      <dgm:prSet presAssocID="{61ED6F64-1037-41AA-99CB-0FD1CE5C42CA}" presName="rootConnector" presStyleLbl="node3" presStyleIdx="1" presStyleCnt="4"/>
      <dgm:spPr/>
      <dgm:t>
        <a:bodyPr/>
        <a:lstStyle/>
        <a:p>
          <a:endParaRPr lang="en-US"/>
        </a:p>
      </dgm:t>
    </dgm:pt>
    <dgm:pt modelId="{42E66376-BF4D-46D0-871E-0C37230B6549}" type="pres">
      <dgm:prSet presAssocID="{61ED6F64-1037-41AA-99CB-0FD1CE5C42CA}" presName="hierChild4" presStyleCnt="0"/>
      <dgm:spPr/>
      <dgm:t>
        <a:bodyPr/>
        <a:lstStyle/>
        <a:p>
          <a:endParaRPr lang="en-US"/>
        </a:p>
      </dgm:t>
    </dgm:pt>
    <dgm:pt modelId="{7A4804B7-0132-4D38-9164-C8C99E0324DB}" type="pres">
      <dgm:prSet presAssocID="{61ED6F64-1037-41AA-99CB-0FD1CE5C42CA}" presName="hierChild5" presStyleCnt="0"/>
      <dgm:spPr/>
      <dgm:t>
        <a:bodyPr/>
        <a:lstStyle/>
        <a:p>
          <a:endParaRPr lang="en-US"/>
        </a:p>
      </dgm:t>
    </dgm:pt>
    <dgm:pt modelId="{7CB4ECA4-2FEE-420E-A67D-604A80794DA7}" type="pres">
      <dgm:prSet presAssocID="{14534D70-A313-48E0-993E-9BF99A4751E1}" presName="hierChild5" presStyleCnt="0"/>
      <dgm:spPr/>
      <dgm:t>
        <a:bodyPr/>
        <a:lstStyle/>
        <a:p>
          <a:endParaRPr lang="en-US"/>
        </a:p>
      </dgm:t>
    </dgm:pt>
    <dgm:pt modelId="{5FFECCD6-3878-4991-ABE3-D522F3523DCA}" type="pres">
      <dgm:prSet presAssocID="{D43DF74B-DE34-4A39-8393-CFA044E97EC7}" presName="Name37" presStyleLbl="parChTrans1D2" presStyleIdx="1" presStyleCnt="2"/>
      <dgm:spPr/>
      <dgm:t>
        <a:bodyPr/>
        <a:lstStyle/>
        <a:p>
          <a:endParaRPr lang="en-US"/>
        </a:p>
      </dgm:t>
    </dgm:pt>
    <dgm:pt modelId="{2C591ED8-5095-4FCD-BB48-A94E2036B6E3}" type="pres">
      <dgm:prSet presAssocID="{2AF65186-30D4-4803-ACB9-BC2284D25B3D}" presName="hierRoot2" presStyleCnt="0">
        <dgm:presLayoutVars>
          <dgm:hierBranch val="init"/>
        </dgm:presLayoutVars>
      </dgm:prSet>
      <dgm:spPr/>
      <dgm:t>
        <a:bodyPr/>
        <a:lstStyle/>
        <a:p>
          <a:endParaRPr lang="en-US"/>
        </a:p>
      </dgm:t>
    </dgm:pt>
    <dgm:pt modelId="{06785766-DE72-40E4-BC30-B3482A8BA9A9}" type="pres">
      <dgm:prSet presAssocID="{2AF65186-30D4-4803-ACB9-BC2284D25B3D}" presName="rootComposite" presStyleCnt="0"/>
      <dgm:spPr/>
      <dgm:t>
        <a:bodyPr/>
        <a:lstStyle/>
        <a:p>
          <a:endParaRPr lang="en-US"/>
        </a:p>
      </dgm:t>
    </dgm:pt>
    <dgm:pt modelId="{0D9F4134-8C37-4D99-ACF9-C78485FA80EA}" type="pres">
      <dgm:prSet presAssocID="{2AF65186-30D4-4803-ACB9-BC2284D25B3D}" presName="rootText" presStyleLbl="node2" presStyleIdx="1" presStyleCnt="2">
        <dgm:presLayoutVars>
          <dgm:chPref val="3"/>
        </dgm:presLayoutVars>
      </dgm:prSet>
      <dgm:spPr/>
      <dgm:t>
        <a:bodyPr/>
        <a:lstStyle/>
        <a:p>
          <a:endParaRPr lang="en-US"/>
        </a:p>
      </dgm:t>
    </dgm:pt>
    <dgm:pt modelId="{05034F84-9D62-4471-8B5D-C7888EDD46EA}" type="pres">
      <dgm:prSet presAssocID="{2AF65186-30D4-4803-ACB9-BC2284D25B3D}" presName="rootConnector" presStyleLbl="node2" presStyleIdx="1" presStyleCnt="2"/>
      <dgm:spPr/>
      <dgm:t>
        <a:bodyPr/>
        <a:lstStyle/>
        <a:p>
          <a:endParaRPr lang="en-US"/>
        </a:p>
      </dgm:t>
    </dgm:pt>
    <dgm:pt modelId="{43363C4A-EB10-4398-95A9-891D95F95FFC}" type="pres">
      <dgm:prSet presAssocID="{2AF65186-30D4-4803-ACB9-BC2284D25B3D}" presName="hierChild4" presStyleCnt="0"/>
      <dgm:spPr/>
      <dgm:t>
        <a:bodyPr/>
        <a:lstStyle/>
        <a:p>
          <a:endParaRPr lang="en-US"/>
        </a:p>
      </dgm:t>
    </dgm:pt>
    <dgm:pt modelId="{CAF06C15-1277-4981-8E5C-97F5864241B7}" type="pres">
      <dgm:prSet presAssocID="{3BAA9B65-7C6D-4488-96B7-B397BA372791}" presName="Name37" presStyleLbl="parChTrans1D3" presStyleIdx="2" presStyleCnt="4"/>
      <dgm:spPr/>
      <dgm:t>
        <a:bodyPr/>
        <a:lstStyle/>
        <a:p>
          <a:endParaRPr lang="en-US"/>
        </a:p>
      </dgm:t>
    </dgm:pt>
    <dgm:pt modelId="{3CA7470B-D6D6-4E84-87E8-5018E389312C}" type="pres">
      <dgm:prSet presAssocID="{864A8C28-09B8-481B-8BF9-255473397F75}" presName="hierRoot2" presStyleCnt="0">
        <dgm:presLayoutVars>
          <dgm:hierBranch val="init"/>
        </dgm:presLayoutVars>
      </dgm:prSet>
      <dgm:spPr/>
      <dgm:t>
        <a:bodyPr/>
        <a:lstStyle/>
        <a:p>
          <a:endParaRPr lang="en-US"/>
        </a:p>
      </dgm:t>
    </dgm:pt>
    <dgm:pt modelId="{A09619A5-DAD8-42B9-9AA0-8EDC930F4569}" type="pres">
      <dgm:prSet presAssocID="{864A8C28-09B8-481B-8BF9-255473397F75}" presName="rootComposite" presStyleCnt="0"/>
      <dgm:spPr/>
      <dgm:t>
        <a:bodyPr/>
        <a:lstStyle/>
        <a:p>
          <a:endParaRPr lang="en-US"/>
        </a:p>
      </dgm:t>
    </dgm:pt>
    <dgm:pt modelId="{3C272F1B-3561-416A-B664-6CCA419912BC}" type="pres">
      <dgm:prSet presAssocID="{864A8C28-09B8-481B-8BF9-255473397F75}" presName="rootText" presStyleLbl="node3" presStyleIdx="2" presStyleCnt="4">
        <dgm:presLayoutVars>
          <dgm:chPref val="3"/>
        </dgm:presLayoutVars>
      </dgm:prSet>
      <dgm:spPr/>
      <dgm:t>
        <a:bodyPr/>
        <a:lstStyle/>
        <a:p>
          <a:endParaRPr lang="en-US"/>
        </a:p>
      </dgm:t>
    </dgm:pt>
    <dgm:pt modelId="{FCB987E9-89EA-4137-838A-EC9D76633379}" type="pres">
      <dgm:prSet presAssocID="{864A8C28-09B8-481B-8BF9-255473397F75}" presName="rootConnector" presStyleLbl="node3" presStyleIdx="2" presStyleCnt="4"/>
      <dgm:spPr/>
      <dgm:t>
        <a:bodyPr/>
        <a:lstStyle/>
        <a:p>
          <a:endParaRPr lang="en-US"/>
        </a:p>
      </dgm:t>
    </dgm:pt>
    <dgm:pt modelId="{3A0FDFFF-4C87-4C8B-8526-72B8A04931CA}" type="pres">
      <dgm:prSet presAssocID="{864A8C28-09B8-481B-8BF9-255473397F75}" presName="hierChild4" presStyleCnt="0"/>
      <dgm:spPr/>
      <dgm:t>
        <a:bodyPr/>
        <a:lstStyle/>
        <a:p>
          <a:endParaRPr lang="en-US"/>
        </a:p>
      </dgm:t>
    </dgm:pt>
    <dgm:pt modelId="{E9F51E55-FF7F-4528-A4FD-4DD117ECB2F1}" type="pres">
      <dgm:prSet presAssocID="{843E8F54-D63B-43E9-A4A5-DCEB20B15315}" presName="Name37" presStyleLbl="parChTrans1D4" presStyleIdx="0" presStyleCnt="2"/>
      <dgm:spPr/>
      <dgm:t>
        <a:bodyPr/>
        <a:lstStyle/>
        <a:p>
          <a:endParaRPr lang="en-US"/>
        </a:p>
      </dgm:t>
    </dgm:pt>
    <dgm:pt modelId="{963364FE-AABB-41CD-87D4-ED196E054397}" type="pres">
      <dgm:prSet presAssocID="{690B377E-54EB-426E-99F0-687C4D4C1F1F}" presName="hierRoot2" presStyleCnt="0">
        <dgm:presLayoutVars>
          <dgm:hierBranch val="init"/>
        </dgm:presLayoutVars>
      </dgm:prSet>
      <dgm:spPr/>
      <dgm:t>
        <a:bodyPr/>
        <a:lstStyle/>
        <a:p>
          <a:endParaRPr lang="en-US"/>
        </a:p>
      </dgm:t>
    </dgm:pt>
    <dgm:pt modelId="{7933CC0E-7A60-4832-9A3B-2B66D835D555}" type="pres">
      <dgm:prSet presAssocID="{690B377E-54EB-426E-99F0-687C4D4C1F1F}" presName="rootComposite" presStyleCnt="0"/>
      <dgm:spPr/>
      <dgm:t>
        <a:bodyPr/>
        <a:lstStyle/>
        <a:p>
          <a:endParaRPr lang="en-US"/>
        </a:p>
      </dgm:t>
    </dgm:pt>
    <dgm:pt modelId="{8655159E-0738-41B1-AE7A-C0C5F763F4A7}" type="pres">
      <dgm:prSet presAssocID="{690B377E-54EB-426E-99F0-687C4D4C1F1F}" presName="rootText" presStyleLbl="node4" presStyleIdx="0" presStyleCnt="2">
        <dgm:presLayoutVars>
          <dgm:chPref val="3"/>
        </dgm:presLayoutVars>
      </dgm:prSet>
      <dgm:spPr/>
      <dgm:t>
        <a:bodyPr/>
        <a:lstStyle/>
        <a:p>
          <a:endParaRPr lang="en-US"/>
        </a:p>
      </dgm:t>
    </dgm:pt>
    <dgm:pt modelId="{3632C5A1-9B48-4C2F-B8DD-5E8A5A817E07}" type="pres">
      <dgm:prSet presAssocID="{690B377E-54EB-426E-99F0-687C4D4C1F1F}" presName="rootConnector" presStyleLbl="node4" presStyleIdx="0" presStyleCnt="2"/>
      <dgm:spPr/>
      <dgm:t>
        <a:bodyPr/>
        <a:lstStyle/>
        <a:p>
          <a:endParaRPr lang="en-US"/>
        </a:p>
      </dgm:t>
    </dgm:pt>
    <dgm:pt modelId="{DD64A74A-631C-4983-A6EC-EF21DD1E7C8C}" type="pres">
      <dgm:prSet presAssocID="{690B377E-54EB-426E-99F0-687C4D4C1F1F}" presName="hierChild4" presStyleCnt="0"/>
      <dgm:spPr/>
      <dgm:t>
        <a:bodyPr/>
        <a:lstStyle/>
        <a:p>
          <a:endParaRPr lang="en-US"/>
        </a:p>
      </dgm:t>
    </dgm:pt>
    <dgm:pt modelId="{69294E3A-E958-435A-AF35-A43B07AE1C2E}" type="pres">
      <dgm:prSet presAssocID="{690B377E-54EB-426E-99F0-687C4D4C1F1F}" presName="hierChild5" presStyleCnt="0"/>
      <dgm:spPr/>
      <dgm:t>
        <a:bodyPr/>
        <a:lstStyle/>
        <a:p>
          <a:endParaRPr lang="en-US"/>
        </a:p>
      </dgm:t>
    </dgm:pt>
    <dgm:pt modelId="{378A8F79-D24A-4E92-A00D-1723E448F839}" type="pres">
      <dgm:prSet presAssocID="{864A8C28-09B8-481B-8BF9-255473397F75}" presName="hierChild5" presStyleCnt="0"/>
      <dgm:spPr/>
      <dgm:t>
        <a:bodyPr/>
        <a:lstStyle/>
        <a:p>
          <a:endParaRPr lang="en-US"/>
        </a:p>
      </dgm:t>
    </dgm:pt>
    <dgm:pt modelId="{C5E65C88-E3FF-42DE-A60E-8F77415A70D0}" type="pres">
      <dgm:prSet presAssocID="{27B1691D-36CB-45F3-ABE6-9282F3F8D3FB}" presName="Name37" presStyleLbl="parChTrans1D3" presStyleIdx="3" presStyleCnt="4"/>
      <dgm:spPr/>
      <dgm:t>
        <a:bodyPr/>
        <a:lstStyle/>
        <a:p>
          <a:endParaRPr lang="en-US"/>
        </a:p>
      </dgm:t>
    </dgm:pt>
    <dgm:pt modelId="{30AAE121-D9D5-4CA1-BE55-9DF373F59D3D}" type="pres">
      <dgm:prSet presAssocID="{1554F028-DB5F-432C-9B50-69F58D98F06D}" presName="hierRoot2" presStyleCnt="0">
        <dgm:presLayoutVars>
          <dgm:hierBranch val="init"/>
        </dgm:presLayoutVars>
      </dgm:prSet>
      <dgm:spPr/>
      <dgm:t>
        <a:bodyPr/>
        <a:lstStyle/>
        <a:p>
          <a:endParaRPr lang="en-US"/>
        </a:p>
      </dgm:t>
    </dgm:pt>
    <dgm:pt modelId="{12075079-190E-425E-992A-8E486965F6F5}" type="pres">
      <dgm:prSet presAssocID="{1554F028-DB5F-432C-9B50-69F58D98F06D}" presName="rootComposite" presStyleCnt="0"/>
      <dgm:spPr/>
      <dgm:t>
        <a:bodyPr/>
        <a:lstStyle/>
        <a:p>
          <a:endParaRPr lang="en-US"/>
        </a:p>
      </dgm:t>
    </dgm:pt>
    <dgm:pt modelId="{32F2B371-0E68-46C4-99E1-8950E0AA59F3}" type="pres">
      <dgm:prSet presAssocID="{1554F028-DB5F-432C-9B50-69F58D98F06D}" presName="rootText" presStyleLbl="node3" presStyleIdx="3" presStyleCnt="4">
        <dgm:presLayoutVars>
          <dgm:chPref val="3"/>
        </dgm:presLayoutVars>
      </dgm:prSet>
      <dgm:spPr/>
      <dgm:t>
        <a:bodyPr/>
        <a:lstStyle/>
        <a:p>
          <a:endParaRPr lang="en-US"/>
        </a:p>
      </dgm:t>
    </dgm:pt>
    <dgm:pt modelId="{F18612F7-9F80-4BAF-836A-8CE26497C6F0}" type="pres">
      <dgm:prSet presAssocID="{1554F028-DB5F-432C-9B50-69F58D98F06D}" presName="rootConnector" presStyleLbl="node3" presStyleIdx="3" presStyleCnt="4"/>
      <dgm:spPr/>
      <dgm:t>
        <a:bodyPr/>
        <a:lstStyle/>
        <a:p>
          <a:endParaRPr lang="en-US"/>
        </a:p>
      </dgm:t>
    </dgm:pt>
    <dgm:pt modelId="{CEC27B47-2A81-44D2-857F-56677C00D119}" type="pres">
      <dgm:prSet presAssocID="{1554F028-DB5F-432C-9B50-69F58D98F06D}" presName="hierChild4" presStyleCnt="0"/>
      <dgm:spPr/>
      <dgm:t>
        <a:bodyPr/>
        <a:lstStyle/>
        <a:p>
          <a:endParaRPr lang="en-US"/>
        </a:p>
      </dgm:t>
    </dgm:pt>
    <dgm:pt modelId="{2FFD1C5D-5DCC-475F-AACB-5C9E428978FF}" type="pres">
      <dgm:prSet presAssocID="{0B6AB93F-CC09-4216-BD7B-C4881C39C942}" presName="Name37" presStyleLbl="parChTrans1D4" presStyleIdx="1" presStyleCnt="2"/>
      <dgm:spPr/>
      <dgm:t>
        <a:bodyPr/>
        <a:lstStyle/>
        <a:p>
          <a:endParaRPr lang="en-US"/>
        </a:p>
      </dgm:t>
    </dgm:pt>
    <dgm:pt modelId="{1484854E-A1B1-4281-8132-3585D20861B0}" type="pres">
      <dgm:prSet presAssocID="{06C2A45B-B1B3-40B3-8951-FB5B1CF82137}" presName="hierRoot2" presStyleCnt="0">
        <dgm:presLayoutVars>
          <dgm:hierBranch val="init"/>
        </dgm:presLayoutVars>
      </dgm:prSet>
      <dgm:spPr/>
      <dgm:t>
        <a:bodyPr/>
        <a:lstStyle/>
        <a:p>
          <a:endParaRPr lang="en-US"/>
        </a:p>
      </dgm:t>
    </dgm:pt>
    <dgm:pt modelId="{E58580D0-AAF5-4BDB-85A4-6318B6CDB215}" type="pres">
      <dgm:prSet presAssocID="{06C2A45B-B1B3-40B3-8951-FB5B1CF82137}" presName="rootComposite" presStyleCnt="0"/>
      <dgm:spPr/>
      <dgm:t>
        <a:bodyPr/>
        <a:lstStyle/>
        <a:p>
          <a:endParaRPr lang="en-US"/>
        </a:p>
      </dgm:t>
    </dgm:pt>
    <dgm:pt modelId="{E3787CC8-CF0F-442B-A518-2185CBC70DD0}" type="pres">
      <dgm:prSet presAssocID="{06C2A45B-B1B3-40B3-8951-FB5B1CF82137}" presName="rootText" presStyleLbl="node4" presStyleIdx="1" presStyleCnt="2">
        <dgm:presLayoutVars>
          <dgm:chPref val="3"/>
        </dgm:presLayoutVars>
      </dgm:prSet>
      <dgm:spPr/>
      <dgm:t>
        <a:bodyPr/>
        <a:lstStyle/>
        <a:p>
          <a:endParaRPr lang="en-US"/>
        </a:p>
      </dgm:t>
    </dgm:pt>
    <dgm:pt modelId="{4B949F94-D91F-4583-8B44-EEC72CCAD2BB}" type="pres">
      <dgm:prSet presAssocID="{06C2A45B-B1B3-40B3-8951-FB5B1CF82137}" presName="rootConnector" presStyleLbl="node4" presStyleIdx="1" presStyleCnt="2"/>
      <dgm:spPr/>
      <dgm:t>
        <a:bodyPr/>
        <a:lstStyle/>
        <a:p>
          <a:endParaRPr lang="en-US"/>
        </a:p>
      </dgm:t>
    </dgm:pt>
    <dgm:pt modelId="{EB0219F9-47C7-4D41-8C7D-D7BCDFD4CC1A}" type="pres">
      <dgm:prSet presAssocID="{06C2A45B-B1B3-40B3-8951-FB5B1CF82137}" presName="hierChild4" presStyleCnt="0"/>
      <dgm:spPr/>
      <dgm:t>
        <a:bodyPr/>
        <a:lstStyle/>
        <a:p>
          <a:endParaRPr lang="en-US"/>
        </a:p>
      </dgm:t>
    </dgm:pt>
    <dgm:pt modelId="{4016A88F-1DF8-4C9D-B306-6AAFA735569C}" type="pres">
      <dgm:prSet presAssocID="{06C2A45B-B1B3-40B3-8951-FB5B1CF82137}" presName="hierChild5" presStyleCnt="0"/>
      <dgm:spPr/>
      <dgm:t>
        <a:bodyPr/>
        <a:lstStyle/>
        <a:p>
          <a:endParaRPr lang="en-US"/>
        </a:p>
      </dgm:t>
    </dgm:pt>
    <dgm:pt modelId="{1219A425-B292-4748-83AB-D343102F6FE6}" type="pres">
      <dgm:prSet presAssocID="{1554F028-DB5F-432C-9B50-69F58D98F06D}" presName="hierChild5" presStyleCnt="0"/>
      <dgm:spPr/>
      <dgm:t>
        <a:bodyPr/>
        <a:lstStyle/>
        <a:p>
          <a:endParaRPr lang="en-US"/>
        </a:p>
      </dgm:t>
    </dgm:pt>
    <dgm:pt modelId="{262AAB7E-0257-4AB1-B86D-58A6D63C5E6F}" type="pres">
      <dgm:prSet presAssocID="{2AF65186-30D4-4803-ACB9-BC2284D25B3D}" presName="hierChild5" presStyleCnt="0"/>
      <dgm:spPr/>
      <dgm:t>
        <a:bodyPr/>
        <a:lstStyle/>
        <a:p>
          <a:endParaRPr lang="en-US"/>
        </a:p>
      </dgm:t>
    </dgm:pt>
    <dgm:pt modelId="{A3CAEDAB-4587-4D17-A91E-5F14C7A2EB9C}" type="pres">
      <dgm:prSet presAssocID="{2C46FE8C-A3BF-49AE-AA93-EF9213CA7555}" presName="hierChild3" presStyleCnt="0"/>
      <dgm:spPr/>
      <dgm:t>
        <a:bodyPr/>
        <a:lstStyle/>
        <a:p>
          <a:endParaRPr lang="en-US"/>
        </a:p>
      </dgm:t>
    </dgm:pt>
  </dgm:ptLst>
  <dgm:cxnLst>
    <dgm:cxn modelId="{328A2E58-BFEF-4379-B296-69B7A993BA7A}" type="presOf" srcId="{06C2A45B-B1B3-40B3-8951-FB5B1CF82137}" destId="{4B949F94-D91F-4583-8B44-EEC72CCAD2BB}" srcOrd="1" destOrd="0" presId="urn:microsoft.com/office/officeart/2005/8/layout/orgChart1"/>
    <dgm:cxn modelId="{940F3FE3-780B-4AB1-8F75-1BD3529F24BB}" type="presOf" srcId="{2C46FE8C-A3BF-49AE-AA93-EF9213CA7555}" destId="{509DC3CD-47FA-4517-9131-7C493EC2D145}" srcOrd="1" destOrd="0" presId="urn:microsoft.com/office/officeart/2005/8/layout/orgChart1"/>
    <dgm:cxn modelId="{5D62A375-D1B5-4DF6-ADFE-70C3357A06C2}" type="presOf" srcId="{2C46FE8C-A3BF-49AE-AA93-EF9213CA7555}" destId="{418912AB-6FED-4B26-9BE6-8844E6C06A38}" srcOrd="0" destOrd="0" presId="urn:microsoft.com/office/officeart/2005/8/layout/orgChart1"/>
    <dgm:cxn modelId="{40D23C3E-BF15-4081-A411-0A2A775A585B}" type="presOf" srcId="{1554F028-DB5F-432C-9B50-69F58D98F06D}" destId="{F18612F7-9F80-4BAF-836A-8CE26497C6F0}" srcOrd="1" destOrd="0" presId="urn:microsoft.com/office/officeart/2005/8/layout/orgChart1"/>
    <dgm:cxn modelId="{52B84D8D-707B-4055-9BAF-2082AFE9C697}" type="presOf" srcId="{61ED6F64-1037-41AA-99CB-0FD1CE5C42CA}" destId="{BC295BA2-0479-4757-8A7E-FA48C65BD863}" srcOrd="1" destOrd="0" presId="urn:microsoft.com/office/officeart/2005/8/layout/orgChart1"/>
    <dgm:cxn modelId="{80FA7B19-9076-46D1-A196-7D76D02687D2}" type="presOf" srcId="{14534D70-A313-48E0-993E-9BF99A4751E1}" destId="{95715B06-0210-4761-BDAC-9EB7095DC8B1}" srcOrd="1" destOrd="0" presId="urn:microsoft.com/office/officeart/2005/8/layout/orgChart1"/>
    <dgm:cxn modelId="{636C078E-1B71-4883-8ED5-ED7D524BE729}" srcId="{2AF65186-30D4-4803-ACB9-BC2284D25B3D}" destId="{864A8C28-09B8-481B-8BF9-255473397F75}" srcOrd="0" destOrd="0" parTransId="{3BAA9B65-7C6D-4488-96B7-B397BA372791}" sibTransId="{2D9E2C27-5629-4223-A5F9-A3AD35FB9735}"/>
    <dgm:cxn modelId="{81D36790-AE5D-4758-B6D8-C4154C12AC15}" type="presOf" srcId="{27B1691D-36CB-45F3-ABE6-9282F3F8D3FB}" destId="{C5E65C88-E3FF-42DE-A60E-8F77415A70D0}" srcOrd="0" destOrd="0" presId="urn:microsoft.com/office/officeart/2005/8/layout/orgChart1"/>
    <dgm:cxn modelId="{AB677D26-B745-47CD-954D-116BAD6FD316}" type="presOf" srcId="{2BCCA590-A21E-4E1C-B4B7-5536B4F71719}" destId="{0029E3B9-C8AA-41EA-A11C-97443A267FA8}" srcOrd="1" destOrd="0" presId="urn:microsoft.com/office/officeart/2005/8/layout/orgChart1"/>
    <dgm:cxn modelId="{D29E8706-5C9F-4E73-9797-1604EFC31397}" type="presOf" srcId="{0B6AB93F-CC09-4216-BD7B-C4881C39C942}" destId="{2FFD1C5D-5DCC-475F-AACB-5C9E428978FF}" srcOrd="0" destOrd="0" presId="urn:microsoft.com/office/officeart/2005/8/layout/orgChart1"/>
    <dgm:cxn modelId="{23881715-DCD7-4E62-88E1-9759909D7C12}" type="presOf" srcId="{690B377E-54EB-426E-99F0-687C4D4C1F1F}" destId="{8655159E-0738-41B1-AE7A-C0C5F763F4A7}" srcOrd="0" destOrd="0" presId="urn:microsoft.com/office/officeart/2005/8/layout/orgChart1"/>
    <dgm:cxn modelId="{5642372E-BBF1-41C0-B4B3-479D0C8B2F64}" type="presOf" srcId="{F15030C9-44BF-4FFD-9624-F98E70BC1861}" destId="{31A00046-87FB-4D8E-9926-34D9053AB534}" srcOrd="0" destOrd="0" presId="urn:microsoft.com/office/officeart/2005/8/layout/orgChart1"/>
    <dgm:cxn modelId="{31A84342-EFC7-444B-AD27-AD5D130DFA7A}" type="presOf" srcId="{06C2A45B-B1B3-40B3-8951-FB5B1CF82137}" destId="{E3787CC8-CF0F-442B-A518-2185CBC70DD0}" srcOrd="0" destOrd="0" presId="urn:microsoft.com/office/officeart/2005/8/layout/orgChart1"/>
    <dgm:cxn modelId="{792A4FA1-F47B-44AF-BAC7-262363CBB1D9}" type="presOf" srcId="{C8F96092-F1D6-4C35-89DB-E3BA9356AF38}" destId="{DB702D74-9704-4813-96A1-1E1622EDBAEE}" srcOrd="0" destOrd="0" presId="urn:microsoft.com/office/officeart/2005/8/layout/orgChart1"/>
    <dgm:cxn modelId="{A9596357-47A8-4AB7-8518-9F4788BDDEA6}" type="presOf" srcId="{843E8F54-D63B-43E9-A4A5-DCEB20B15315}" destId="{E9F51E55-FF7F-4528-A4FD-4DD117ECB2F1}" srcOrd="0" destOrd="0" presId="urn:microsoft.com/office/officeart/2005/8/layout/orgChart1"/>
    <dgm:cxn modelId="{4BBE3A30-DCDD-4609-AEC9-72170871E692}" type="presOf" srcId="{864A8C28-09B8-481B-8BF9-255473397F75}" destId="{3C272F1B-3561-416A-B664-6CCA419912BC}" srcOrd="0" destOrd="0" presId="urn:microsoft.com/office/officeart/2005/8/layout/orgChart1"/>
    <dgm:cxn modelId="{B28F3E7D-33E0-45FD-9195-58013E17ECDC}" type="presOf" srcId="{1554F028-DB5F-432C-9B50-69F58D98F06D}" destId="{32F2B371-0E68-46C4-99E1-8950E0AA59F3}" srcOrd="0" destOrd="0" presId="urn:microsoft.com/office/officeart/2005/8/layout/orgChart1"/>
    <dgm:cxn modelId="{70C68899-5086-4EAB-B90B-6660478F174A}" type="presOf" srcId="{14534D70-A313-48E0-993E-9BF99A4751E1}" destId="{C69C8D37-FE2E-479A-A600-591C22E74617}" srcOrd="0"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FC20178A-7341-49A1-A126-758925BD66D6}" srcId="{1554F028-DB5F-432C-9B50-69F58D98F06D}" destId="{06C2A45B-B1B3-40B3-8951-FB5B1CF82137}" srcOrd="0" destOrd="0" parTransId="{0B6AB93F-CC09-4216-BD7B-C4881C39C942}" sibTransId="{B5C65E50-4ED4-49F1-BAAD-044F57A57DF1}"/>
    <dgm:cxn modelId="{01AC6092-A26F-4728-B55A-F3A722A9EC4E}" type="presOf" srcId="{690B377E-54EB-426E-99F0-687C4D4C1F1F}" destId="{3632C5A1-9B48-4C2F-B8DD-5E8A5A817E07}" srcOrd="1" destOrd="0" presId="urn:microsoft.com/office/officeart/2005/8/layout/orgChart1"/>
    <dgm:cxn modelId="{D09E37AF-2B1F-4DF7-BE51-8E9CDA8FEDBD}" type="presOf" srcId="{2AF65186-30D4-4803-ACB9-BC2284D25B3D}" destId="{05034F84-9D62-4471-8B5D-C7888EDD46EA}" srcOrd="1"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D3745A02-AC8E-423C-9AB4-4730B8E5A8EB}" type="presOf" srcId="{440E62FC-F87B-4234-A595-69BE92522468}" destId="{A5CC26DD-5B3E-4647-8F89-280D8BB1D9DC}" srcOrd="0" destOrd="0" presId="urn:microsoft.com/office/officeart/2005/8/layout/orgChart1"/>
    <dgm:cxn modelId="{7D441D89-0CB5-44F6-BE62-6C490535ECAC}" type="presOf" srcId="{61ED6F64-1037-41AA-99CB-0FD1CE5C42CA}" destId="{C7225B67-C8E8-47E1-A344-FF9C485061D0}" srcOrd="0" destOrd="0" presId="urn:microsoft.com/office/officeart/2005/8/layout/orgChart1"/>
    <dgm:cxn modelId="{FBB9BCDE-3CE8-4ECA-B05F-0319BFAEDC43}" type="presOf" srcId="{2AF65186-30D4-4803-ACB9-BC2284D25B3D}" destId="{0D9F4134-8C37-4D99-ACF9-C78485FA80EA}" srcOrd="0" destOrd="0" presId="urn:microsoft.com/office/officeart/2005/8/layout/orgChart1"/>
    <dgm:cxn modelId="{F6911B03-1331-451A-8082-D339FE28973A}" type="presOf" srcId="{E8382416-C2D9-4059-91FA-437F691B39FC}" destId="{097246D9-A227-498F-B17E-D485DEAE4B7A}" srcOrd="0" destOrd="0" presId="urn:microsoft.com/office/officeart/2005/8/layout/orgChart1"/>
    <dgm:cxn modelId="{0F8082CB-82C1-45FF-8A40-548BCB0C5819}" srcId="{14534D70-A313-48E0-993E-9BF99A4751E1}" destId="{2BCCA590-A21E-4E1C-B4B7-5536B4F71719}" srcOrd="0" destOrd="0" parTransId="{F15030C9-44BF-4FFD-9624-F98E70BC1861}" sibTransId="{E578A5D8-39A3-4D9C-9299-0900E10025F4}"/>
    <dgm:cxn modelId="{F6E34013-4F14-4632-8750-6B8E0C814AEE}" type="presOf" srcId="{864A8C28-09B8-481B-8BF9-255473397F75}" destId="{FCB987E9-89EA-4137-838A-EC9D76633379}" srcOrd="1" destOrd="0" presId="urn:microsoft.com/office/officeart/2005/8/layout/orgChart1"/>
    <dgm:cxn modelId="{CFC0411F-C3A0-474C-AF34-F637F2BFCCE4}" type="presOf" srcId="{D43DF74B-DE34-4A39-8393-CFA044E97EC7}" destId="{5FFECCD6-3878-4991-ABE3-D522F3523DCA}" srcOrd="0" destOrd="0" presId="urn:microsoft.com/office/officeart/2005/8/layout/orgChart1"/>
    <dgm:cxn modelId="{D5211785-BE4B-4C23-AE9E-170497D3FCE4}" type="presOf" srcId="{3BAA9B65-7C6D-4488-96B7-B397BA372791}" destId="{CAF06C15-1277-4981-8E5C-97F5864241B7}" srcOrd="0" destOrd="0" presId="urn:microsoft.com/office/officeart/2005/8/layout/orgChart1"/>
    <dgm:cxn modelId="{3D3E8708-6259-4587-8FAE-5F8B85D1CC3E}" srcId="{2AF65186-30D4-4803-ACB9-BC2284D25B3D}" destId="{1554F028-DB5F-432C-9B50-69F58D98F06D}" srcOrd="1" destOrd="0" parTransId="{27B1691D-36CB-45F3-ABE6-9282F3F8D3FB}" sibTransId="{35DA2551-FCBF-4BA4-A19E-1F4A3434C652}"/>
    <dgm:cxn modelId="{AE7F8B24-4E19-40E7-A95A-27A8915DA4B0}" srcId="{864A8C28-09B8-481B-8BF9-255473397F75}" destId="{690B377E-54EB-426E-99F0-687C4D4C1F1F}" srcOrd="0" destOrd="0" parTransId="{843E8F54-D63B-43E9-A4A5-DCEB20B15315}" sibTransId="{9234387F-E811-41CB-BBEA-D36EC3A4F0E8}"/>
    <dgm:cxn modelId="{17F1BD52-3AF3-424A-B75C-08EAFDB7C06A}" srcId="{2C46FE8C-A3BF-49AE-AA93-EF9213CA7555}" destId="{2AF65186-30D4-4803-ACB9-BC2284D25B3D}" srcOrd="1" destOrd="0" parTransId="{D43DF74B-DE34-4A39-8393-CFA044E97EC7}" sibTransId="{F83005D6-6F72-44DD-8AF7-4AC790629926}"/>
    <dgm:cxn modelId="{0ACB4BD1-0492-4DA2-A5E9-EE57CCC4797C}" type="presOf" srcId="{2BCCA590-A21E-4E1C-B4B7-5536B4F71719}" destId="{5C72C958-63D5-44CB-85BA-4B182A1B5398}" srcOrd="0" destOrd="0" presId="urn:microsoft.com/office/officeart/2005/8/layout/orgChart1"/>
    <dgm:cxn modelId="{82AACC66-4F37-498F-9545-847F48A409D1}" srcId="{C8F96092-F1D6-4C35-89DB-E3BA9356AF38}" destId="{2C46FE8C-A3BF-49AE-AA93-EF9213CA7555}" srcOrd="0" destOrd="0" parTransId="{62C9C211-5475-4E39-AA47-3D1B08F22490}" sibTransId="{AE0BE274-8777-487B-BBD9-E26F786C7D19}"/>
    <dgm:cxn modelId="{985CC188-C595-41F4-8FA3-3D2861917C5D}" type="presParOf" srcId="{DB702D74-9704-4813-96A1-1E1622EDBAEE}" destId="{A5553F94-5CE1-40C9-9676-2711A675CD77}" srcOrd="0" destOrd="0" presId="urn:microsoft.com/office/officeart/2005/8/layout/orgChart1"/>
    <dgm:cxn modelId="{954C073A-AB44-401F-91AC-7EDAFF01BFDC}" type="presParOf" srcId="{A5553F94-5CE1-40C9-9676-2711A675CD77}" destId="{77C5A94E-F585-4A43-88BA-CDC7968B7BDD}" srcOrd="0" destOrd="0" presId="urn:microsoft.com/office/officeart/2005/8/layout/orgChart1"/>
    <dgm:cxn modelId="{699EDD2C-9945-4DAD-9B2C-8AF38D3CF335}" type="presParOf" srcId="{77C5A94E-F585-4A43-88BA-CDC7968B7BDD}" destId="{418912AB-6FED-4B26-9BE6-8844E6C06A38}" srcOrd="0" destOrd="0" presId="urn:microsoft.com/office/officeart/2005/8/layout/orgChart1"/>
    <dgm:cxn modelId="{C31DB6CD-5082-4B94-A4EE-DE3FC82C90B1}" type="presParOf" srcId="{77C5A94E-F585-4A43-88BA-CDC7968B7BDD}" destId="{509DC3CD-47FA-4517-9131-7C493EC2D145}" srcOrd="1" destOrd="0" presId="urn:microsoft.com/office/officeart/2005/8/layout/orgChart1"/>
    <dgm:cxn modelId="{0BED17EA-624F-4FFB-A1FD-762FF577F827}" type="presParOf" srcId="{A5553F94-5CE1-40C9-9676-2711A675CD77}" destId="{4265A543-DEB2-4FA7-98F2-452B8165D146}" srcOrd="1" destOrd="0" presId="urn:microsoft.com/office/officeart/2005/8/layout/orgChart1"/>
    <dgm:cxn modelId="{81C8E875-83E5-4E5E-8ACE-77873D1A6EF8}" type="presParOf" srcId="{4265A543-DEB2-4FA7-98F2-452B8165D146}" destId="{A5CC26DD-5B3E-4647-8F89-280D8BB1D9DC}" srcOrd="0" destOrd="0" presId="urn:microsoft.com/office/officeart/2005/8/layout/orgChart1"/>
    <dgm:cxn modelId="{E0298952-2FA4-49CC-85D3-0B381CE09A99}" type="presParOf" srcId="{4265A543-DEB2-4FA7-98F2-452B8165D146}" destId="{2AB2BFEF-DF27-419F-992D-44AD764385E4}" srcOrd="1" destOrd="0" presId="urn:microsoft.com/office/officeart/2005/8/layout/orgChart1"/>
    <dgm:cxn modelId="{FDD60518-F35D-4755-9FAE-888444C57AEF}" type="presParOf" srcId="{2AB2BFEF-DF27-419F-992D-44AD764385E4}" destId="{51DD09DB-D854-4CD1-8C5D-E975CF1AAB41}" srcOrd="0" destOrd="0" presId="urn:microsoft.com/office/officeart/2005/8/layout/orgChart1"/>
    <dgm:cxn modelId="{6C12277A-03F0-45E0-836F-C9BF1C8D8CDE}" type="presParOf" srcId="{51DD09DB-D854-4CD1-8C5D-E975CF1AAB41}" destId="{C69C8D37-FE2E-479A-A600-591C22E74617}" srcOrd="0" destOrd="0" presId="urn:microsoft.com/office/officeart/2005/8/layout/orgChart1"/>
    <dgm:cxn modelId="{B3546360-5EDA-4C72-A1B1-ED5B3831DFB1}" type="presParOf" srcId="{51DD09DB-D854-4CD1-8C5D-E975CF1AAB41}" destId="{95715B06-0210-4761-BDAC-9EB7095DC8B1}" srcOrd="1" destOrd="0" presId="urn:microsoft.com/office/officeart/2005/8/layout/orgChart1"/>
    <dgm:cxn modelId="{008C9033-0AA0-471F-AF5D-8BAEC4C73297}" type="presParOf" srcId="{2AB2BFEF-DF27-419F-992D-44AD764385E4}" destId="{6AD9E646-C039-42A3-9E6C-BB0B6A755D6E}" srcOrd="1" destOrd="0" presId="urn:microsoft.com/office/officeart/2005/8/layout/orgChart1"/>
    <dgm:cxn modelId="{38C37401-E0BF-48EA-A925-AAE083B613F5}" type="presParOf" srcId="{6AD9E646-C039-42A3-9E6C-BB0B6A755D6E}" destId="{31A00046-87FB-4D8E-9926-34D9053AB534}" srcOrd="0" destOrd="0" presId="urn:microsoft.com/office/officeart/2005/8/layout/orgChart1"/>
    <dgm:cxn modelId="{B61BB9EF-9474-43F1-BD02-B4D84CB711AB}" type="presParOf" srcId="{6AD9E646-C039-42A3-9E6C-BB0B6A755D6E}" destId="{BA04580C-1279-430A-93EA-23E2BD8BDFE3}" srcOrd="1" destOrd="0" presId="urn:microsoft.com/office/officeart/2005/8/layout/orgChart1"/>
    <dgm:cxn modelId="{38BED973-854A-447F-B425-F965670BCA3B}" type="presParOf" srcId="{BA04580C-1279-430A-93EA-23E2BD8BDFE3}" destId="{0E46BCD0-EFF3-4928-BED7-14006C647EDF}" srcOrd="0" destOrd="0" presId="urn:microsoft.com/office/officeart/2005/8/layout/orgChart1"/>
    <dgm:cxn modelId="{C8C22AFA-B21B-4370-9320-38E0BBA66051}" type="presParOf" srcId="{0E46BCD0-EFF3-4928-BED7-14006C647EDF}" destId="{5C72C958-63D5-44CB-85BA-4B182A1B5398}" srcOrd="0" destOrd="0" presId="urn:microsoft.com/office/officeart/2005/8/layout/orgChart1"/>
    <dgm:cxn modelId="{0F22DF5D-5EB7-4045-ADCC-1192A59FCC8E}" type="presParOf" srcId="{0E46BCD0-EFF3-4928-BED7-14006C647EDF}" destId="{0029E3B9-C8AA-41EA-A11C-97443A267FA8}" srcOrd="1" destOrd="0" presId="urn:microsoft.com/office/officeart/2005/8/layout/orgChart1"/>
    <dgm:cxn modelId="{5973FAE3-9AC6-457C-8BB9-4AE10481C184}" type="presParOf" srcId="{BA04580C-1279-430A-93EA-23E2BD8BDFE3}" destId="{E129657F-0E29-4D4A-A5C6-9851F0406B2B}" srcOrd="1" destOrd="0" presId="urn:microsoft.com/office/officeart/2005/8/layout/orgChart1"/>
    <dgm:cxn modelId="{B3627D42-31F4-4495-9EA5-583EB86FD117}" type="presParOf" srcId="{BA04580C-1279-430A-93EA-23E2BD8BDFE3}" destId="{B128A5ED-5829-4ED1-8803-537DBB0D2D3C}" srcOrd="2" destOrd="0" presId="urn:microsoft.com/office/officeart/2005/8/layout/orgChart1"/>
    <dgm:cxn modelId="{CB4DA254-F35C-415D-806B-564C7C2F16DD}" type="presParOf" srcId="{6AD9E646-C039-42A3-9E6C-BB0B6A755D6E}" destId="{097246D9-A227-498F-B17E-D485DEAE4B7A}" srcOrd="2" destOrd="0" presId="urn:microsoft.com/office/officeart/2005/8/layout/orgChart1"/>
    <dgm:cxn modelId="{E0722390-14E1-413A-BE6C-D4F271599F09}" type="presParOf" srcId="{6AD9E646-C039-42A3-9E6C-BB0B6A755D6E}" destId="{700B3B65-2D19-43B7-A8CD-3C210D2F33FE}" srcOrd="3" destOrd="0" presId="urn:microsoft.com/office/officeart/2005/8/layout/orgChart1"/>
    <dgm:cxn modelId="{18820A18-B7C5-4B87-B808-E899D63C7019}" type="presParOf" srcId="{700B3B65-2D19-43B7-A8CD-3C210D2F33FE}" destId="{3DC1410D-0E7C-4696-BFDE-FE451ACE3943}" srcOrd="0" destOrd="0" presId="urn:microsoft.com/office/officeart/2005/8/layout/orgChart1"/>
    <dgm:cxn modelId="{358CC944-31E0-4A3F-BC3C-9EE14A68278F}" type="presParOf" srcId="{3DC1410D-0E7C-4696-BFDE-FE451ACE3943}" destId="{C7225B67-C8E8-47E1-A344-FF9C485061D0}" srcOrd="0" destOrd="0" presId="urn:microsoft.com/office/officeart/2005/8/layout/orgChart1"/>
    <dgm:cxn modelId="{EF1456FE-9D71-4D75-8D0B-F0E10607A8BD}" type="presParOf" srcId="{3DC1410D-0E7C-4696-BFDE-FE451ACE3943}" destId="{BC295BA2-0479-4757-8A7E-FA48C65BD863}" srcOrd="1" destOrd="0" presId="urn:microsoft.com/office/officeart/2005/8/layout/orgChart1"/>
    <dgm:cxn modelId="{A446F68C-FB0C-4066-8793-B21C00F263AD}" type="presParOf" srcId="{700B3B65-2D19-43B7-A8CD-3C210D2F33FE}" destId="{42E66376-BF4D-46D0-871E-0C37230B6549}" srcOrd="1" destOrd="0" presId="urn:microsoft.com/office/officeart/2005/8/layout/orgChart1"/>
    <dgm:cxn modelId="{B600A558-3F22-4810-B788-D6255E8E8822}" type="presParOf" srcId="{700B3B65-2D19-43B7-A8CD-3C210D2F33FE}" destId="{7A4804B7-0132-4D38-9164-C8C99E0324DB}" srcOrd="2" destOrd="0" presId="urn:microsoft.com/office/officeart/2005/8/layout/orgChart1"/>
    <dgm:cxn modelId="{7055CE20-3E6A-4D72-9FF8-183CEA4A98B7}" type="presParOf" srcId="{2AB2BFEF-DF27-419F-992D-44AD764385E4}" destId="{7CB4ECA4-2FEE-420E-A67D-604A80794DA7}" srcOrd="2" destOrd="0" presId="urn:microsoft.com/office/officeart/2005/8/layout/orgChart1"/>
    <dgm:cxn modelId="{8C7B4243-488E-4347-8B16-80A9121EBFAA}" type="presParOf" srcId="{4265A543-DEB2-4FA7-98F2-452B8165D146}" destId="{5FFECCD6-3878-4991-ABE3-D522F3523DCA}" srcOrd="2" destOrd="0" presId="urn:microsoft.com/office/officeart/2005/8/layout/orgChart1"/>
    <dgm:cxn modelId="{7AF8D575-BD49-4475-B73C-47E737FF76BF}" type="presParOf" srcId="{4265A543-DEB2-4FA7-98F2-452B8165D146}" destId="{2C591ED8-5095-4FCD-BB48-A94E2036B6E3}" srcOrd="3" destOrd="0" presId="urn:microsoft.com/office/officeart/2005/8/layout/orgChart1"/>
    <dgm:cxn modelId="{7DEBB04C-7AF6-46A6-97E5-22DA2CCE8B83}" type="presParOf" srcId="{2C591ED8-5095-4FCD-BB48-A94E2036B6E3}" destId="{06785766-DE72-40E4-BC30-B3482A8BA9A9}" srcOrd="0" destOrd="0" presId="urn:microsoft.com/office/officeart/2005/8/layout/orgChart1"/>
    <dgm:cxn modelId="{142521A5-48F4-42B6-ABF7-19A530E9E56F}" type="presParOf" srcId="{06785766-DE72-40E4-BC30-B3482A8BA9A9}" destId="{0D9F4134-8C37-4D99-ACF9-C78485FA80EA}" srcOrd="0" destOrd="0" presId="urn:microsoft.com/office/officeart/2005/8/layout/orgChart1"/>
    <dgm:cxn modelId="{6603E5F6-FE1A-485F-A967-E16E66E2AB2D}" type="presParOf" srcId="{06785766-DE72-40E4-BC30-B3482A8BA9A9}" destId="{05034F84-9D62-4471-8B5D-C7888EDD46EA}" srcOrd="1" destOrd="0" presId="urn:microsoft.com/office/officeart/2005/8/layout/orgChart1"/>
    <dgm:cxn modelId="{78660BDD-6EA0-46AC-B069-789CAF953935}" type="presParOf" srcId="{2C591ED8-5095-4FCD-BB48-A94E2036B6E3}" destId="{43363C4A-EB10-4398-95A9-891D95F95FFC}" srcOrd="1" destOrd="0" presId="urn:microsoft.com/office/officeart/2005/8/layout/orgChart1"/>
    <dgm:cxn modelId="{18EA89A0-9FB7-4DFF-B35C-1C47994C6E89}" type="presParOf" srcId="{43363C4A-EB10-4398-95A9-891D95F95FFC}" destId="{CAF06C15-1277-4981-8E5C-97F5864241B7}" srcOrd="0" destOrd="0" presId="urn:microsoft.com/office/officeart/2005/8/layout/orgChart1"/>
    <dgm:cxn modelId="{5AF2E5C3-148F-427A-9C13-15FE2EA45260}" type="presParOf" srcId="{43363C4A-EB10-4398-95A9-891D95F95FFC}" destId="{3CA7470B-D6D6-4E84-87E8-5018E389312C}" srcOrd="1" destOrd="0" presId="urn:microsoft.com/office/officeart/2005/8/layout/orgChart1"/>
    <dgm:cxn modelId="{3395AEB2-FBF3-4BA8-BCAA-641026DD6AB6}" type="presParOf" srcId="{3CA7470B-D6D6-4E84-87E8-5018E389312C}" destId="{A09619A5-DAD8-42B9-9AA0-8EDC930F4569}" srcOrd="0" destOrd="0" presId="urn:microsoft.com/office/officeart/2005/8/layout/orgChart1"/>
    <dgm:cxn modelId="{AE153F75-442D-4697-BC10-DCFAD59522F9}" type="presParOf" srcId="{A09619A5-DAD8-42B9-9AA0-8EDC930F4569}" destId="{3C272F1B-3561-416A-B664-6CCA419912BC}" srcOrd="0" destOrd="0" presId="urn:microsoft.com/office/officeart/2005/8/layout/orgChart1"/>
    <dgm:cxn modelId="{8B5BB4F9-0E0B-41A8-BF24-10322073BA58}" type="presParOf" srcId="{A09619A5-DAD8-42B9-9AA0-8EDC930F4569}" destId="{FCB987E9-89EA-4137-838A-EC9D76633379}" srcOrd="1" destOrd="0" presId="urn:microsoft.com/office/officeart/2005/8/layout/orgChart1"/>
    <dgm:cxn modelId="{FA2268CF-806E-4C33-A9BF-58A5387CC487}" type="presParOf" srcId="{3CA7470B-D6D6-4E84-87E8-5018E389312C}" destId="{3A0FDFFF-4C87-4C8B-8526-72B8A04931CA}" srcOrd="1" destOrd="0" presId="urn:microsoft.com/office/officeart/2005/8/layout/orgChart1"/>
    <dgm:cxn modelId="{398B6193-CF59-4BC7-B698-38A70A70786C}" type="presParOf" srcId="{3A0FDFFF-4C87-4C8B-8526-72B8A04931CA}" destId="{E9F51E55-FF7F-4528-A4FD-4DD117ECB2F1}" srcOrd="0" destOrd="0" presId="urn:microsoft.com/office/officeart/2005/8/layout/orgChart1"/>
    <dgm:cxn modelId="{D8270F35-452A-4E40-8BC6-CB70F05D5AF0}" type="presParOf" srcId="{3A0FDFFF-4C87-4C8B-8526-72B8A04931CA}" destId="{963364FE-AABB-41CD-87D4-ED196E054397}" srcOrd="1" destOrd="0" presId="urn:microsoft.com/office/officeart/2005/8/layout/orgChart1"/>
    <dgm:cxn modelId="{A47F6135-A1B7-42E7-8FE1-576BDBEAD960}" type="presParOf" srcId="{963364FE-AABB-41CD-87D4-ED196E054397}" destId="{7933CC0E-7A60-4832-9A3B-2B66D835D555}" srcOrd="0" destOrd="0" presId="urn:microsoft.com/office/officeart/2005/8/layout/orgChart1"/>
    <dgm:cxn modelId="{68BB5649-7D2E-4344-A9DA-BD69773EB070}" type="presParOf" srcId="{7933CC0E-7A60-4832-9A3B-2B66D835D555}" destId="{8655159E-0738-41B1-AE7A-C0C5F763F4A7}" srcOrd="0" destOrd="0" presId="urn:microsoft.com/office/officeart/2005/8/layout/orgChart1"/>
    <dgm:cxn modelId="{2B8C91B2-DE4C-4189-AE14-AD932C6D5E24}" type="presParOf" srcId="{7933CC0E-7A60-4832-9A3B-2B66D835D555}" destId="{3632C5A1-9B48-4C2F-B8DD-5E8A5A817E07}" srcOrd="1" destOrd="0" presId="urn:microsoft.com/office/officeart/2005/8/layout/orgChart1"/>
    <dgm:cxn modelId="{9856894F-F234-4C0C-B7A9-877EC50EEA76}" type="presParOf" srcId="{963364FE-AABB-41CD-87D4-ED196E054397}" destId="{DD64A74A-631C-4983-A6EC-EF21DD1E7C8C}" srcOrd="1" destOrd="0" presId="urn:microsoft.com/office/officeart/2005/8/layout/orgChart1"/>
    <dgm:cxn modelId="{10A42843-32E2-4D31-AB2F-23CE47772AFE}" type="presParOf" srcId="{963364FE-AABB-41CD-87D4-ED196E054397}" destId="{69294E3A-E958-435A-AF35-A43B07AE1C2E}" srcOrd="2" destOrd="0" presId="urn:microsoft.com/office/officeart/2005/8/layout/orgChart1"/>
    <dgm:cxn modelId="{5B53373F-4118-4889-9A8B-C9991532FDA5}" type="presParOf" srcId="{3CA7470B-D6D6-4E84-87E8-5018E389312C}" destId="{378A8F79-D24A-4E92-A00D-1723E448F839}" srcOrd="2" destOrd="0" presId="urn:microsoft.com/office/officeart/2005/8/layout/orgChart1"/>
    <dgm:cxn modelId="{9D66C593-3602-4FBE-AAD8-927CCAE0AA7C}" type="presParOf" srcId="{43363C4A-EB10-4398-95A9-891D95F95FFC}" destId="{C5E65C88-E3FF-42DE-A60E-8F77415A70D0}" srcOrd="2" destOrd="0" presId="urn:microsoft.com/office/officeart/2005/8/layout/orgChart1"/>
    <dgm:cxn modelId="{9404D69D-94BA-4184-859E-8BDF5F8BF677}" type="presParOf" srcId="{43363C4A-EB10-4398-95A9-891D95F95FFC}" destId="{30AAE121-D9D5-4CA1-BE55-9DF373F59D3D}" srcOrd="3" destOrd="0" presId="urn:microsoft.com/office/officeart/2005/8/layout/orgChart1"/>
    <dgm:cxn modelId="{9C3780D0-F501-4F7D-823A-1CB1BE5DA5E2}" type="presParOf" srcId="{30AAE121-D9D5-4CA1-BE55-9DF373F59D3D}" destId="{12075079-190E-425E-992A-8E486965F6F5}" srcOrd="0" destOrd="0" presId="urn:microsoft.com/office/officeart/2005/8/layout/orgChart1"/>
    <dgm:cxn modelId="{CB400BB3-5CC0-4FD9-BFAC-67CBA5FBEC4D}" type="presParOf" srcId="{12075079-190E-425E-992A-8E486965F6F5}" destId="{32F2B371-0E68-46C4-99E1-8950E0AA59F3}" srcOrd="0" destOrd="0" presId="urn:microsoft.com/office/officeart/2005/8/layout/orgChart1"/>
    <dgm:cxn modelId="{6BD253DC-B79A-46F6-9B1E-64DAC015E740}" type="presParOf" srcId="{12075079-190E-425E-992A-8E486965F6F5}" destId="{F18612F7-9F80-4BAF-836A-8CE26497C6F0}" srcOrd="1" destOrd="0" presId="urn:microsoft.com/office/officeart/2005/8/layout/orgChart1"/>
    <dgm:cxn modelId="{90302397-A0A4-4247-B113-0F4C62BD9C4B}" type="presParOf" srcId="{30AAE121-D9D5-4CA1-BE55-9DF373F59D3D}" destId="{CEC27B47-2A81-44D2-857F-56677C00D119}" srcOrd="1" destOrd="0" presId="urn:microsoft.com/office/officeart/2005/8/layout/orgChart1"/>
    <dgm:cxn modelId="{33D6813B-600F-4C7E-B939-AD1FAB061667}" type="presParOf" srcId="{CEC27B47-2A81-44D2-857F-56677C00D119}" destId="{2FFD1C5D-5DCC-475F-AACB-5C9E428978FF}" srcOrd="0" destOrd="0" presId="urn:microsoft.com/office/officeart/2005/8/layout/orgChart1"/>
    <dgm:cxn modelId="{1C5B9DF3-A40E-4790-98B2-A465CB829DE1}" type="presParOf" srcId="{CEC27B47-2A81-44D2-857F-56677C00D119}" destId="{1484854E-A1B1-4281-8132-3585D20861B0}" srcOrd="1" destOrd="0" presId="urn:microsoft.com/office/officeart/2005/8/layout/orgChart1"/>
    <dgm:cxn modelId="{E7DF8C7D-5719-44F0-8DA4-3BF5E8A627EB}" type="presParOf" srcId="{1484854E-A1B1-4281-8132-3585D20861B0}" destId="{E58580D0-AAF5-4BDB-85A4-6318B6CDB215}" srcOrd="0" destOrd="0" presId="urn:microsoft.com/office/officeart/2005/8/layout/orgChart1"/>
    <dgm:cxn modelId="{75430FC2-3428-4747-BA96-34CBBEC921BE}" type="presParOf" srcId="{E58580D0-AAF5-4BDB-85A4-6318B6CDB215}" destId="{E3787CC8-CF0F-442B-A518-2185CBC70DD0}" srcOrd="0" destOrd="0" presId="urn:microsoft.com/office/officeart/2005/8/layout/orgChart1"/>
    <dgm:cxn modelId="{CE44A06D-9687-4D0C-93E3-8520089CA1C3}" type="presParOf" srcId="{E58580D0-AAF5-4BDB-85A4-6318B6CDB215}" destId="{4B949F94-D91F-4583-8B44-EEC72CCAD2BB}" srcOrd="1" destOrd="0" presId="urn:microsoft.com/office/officeart/2005/8/layout/orgChart1"/>
    <dgm:cxn modelId="{03B9E41B-1DCC-4516-977F-42F469F5E3FB}" type="presParOf" srcId="{1484854E-A1B1-4281-8132-3585D20861B0}" destId="{EB0219F9-47C7-4D41-8C7D-D7BCDFD4CC1A}" srcOrd="1" destOrd="0" presId="urn:microsoft.com/office/officeart/2005/8/layout/orgChart1"/>
    <dgm:cxn modelId="{A3B9D157-4F69-4599-8308-0CFA52A4688E}" type="presParOf" srcId="{1484854E-A1B1-4281-8132-3585D20861B0}" destId="{4016A88F-1DF8-4C9D-B306-6AAFA735569C}" srcOrd="2" destOrd="0" presId="urn:microsoft.com/office/officeart/2005/8/layout/orgChart1"/>
    <dgm:cxn modelId="{DC79F4D3-534E-40E2-986F-D352F9A741EE}" type="presParOf" srcId="{30AAE121-D9D5-4CA1-BE55-9DF373F59D3D}" destId="{1219A425-B292-4748-83AB-D343102F6FE6}" srcOrd="2" destOrd="0" presId="urn:microsoft.com/office/officeart/2005/8/layout/orgChart1"/>
    <dgm:cxn modelId="{E582C031-C401-4D1D-8D25-AF31F5A6CE68}" type="presParOf" srcId="{2C591ED8-5095-4FCD-BB48-A94E2036B6E3}" destId="{262AAB7E-0257-4AB1-B86D-58A6D63C5E6F}" srcOrd="2" destOrd="0" presId="urn:microsoft.com/office/officeart/2005/8/layout/orgChart1"/>
    <dgm:cxn modelId="{A16AABD6-21A4-4FE6-A891-FEC7F8A0A713}"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024676" y="4446981"/>
          <a:ext cx="326073" cy="999957"/>
        </a:xfrm>
        <a:custGeom>
          <a:avLst/>
          <a:gdLst/>
          <a:ahLst/>
          <a:cxnLst/>
          <a:rect l="0" t="0" r="0" b="0"/>
          <a:pathLst>
            <a:path>
              <a:moveTo>
                <a:pt x="0" y="0"/>
              </a:moveTo>
              <a:lnTo>
                <a:pt x="0" y="999957"/>
              </a:lnTo>
              <a:lnTo>
                <a:pt x="326073" y="99995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579043" y="2903568"/>
          <a:ext cx="1315161" cy="456502"/>
        </a:xfrm>
        <a:custGeom>
          <a:avLst/>
          <a:gdLst/>
          <a:ahLst/>
          <a:cxnLst/>
          <a:rect l="0" t="0" r="0" b="0"/>
          <a:pathLst>
            <a:path>
              <a:moveTo>
                <a:pt x="0" y="0"/>
              </a:moveTo>
              <a:lnTo>
                <a:pt x="0" y="228251"/>
              </a:lnTo>
              <a:lnTo>
                <a:pt x="1315161" y="228251"/>
              </a:lnTo>
              <a:lnTo>
                <a:pt x="1315161" y="45650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394353" y="4446981"/>
          <a:ext cx="326073" cy="999957"/>
        </a:xfrm>
        <a:custGeom>
          <a:avLst/>
          <a:gdLst/>
          <a:ahLst/>
          <a:cxnLst/>
          <a:rect l="0" t="0" r="0" b="0"/>
          <a:pathLst>
            <a:path>
              <a:moveTo>
                <a:pt x="0" y="0"/>
              </a:moveTo>
              <a:lnTo>
                <a:pt x="0" y="999957"/>
              </a:lnTo>
              <a:lnTo>
                <a:pt x="326073" y="99995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263881" y="2903568"/>
          <a:ext cx="1315161" cy="456502"/>
        </a:xfrm>
        <a:custGeom>
          <a:avLst/>
          <a:gdLst/>
          <a:ahLst/>
          <a:cxnLst/>
          <a:rect l="0" t="0" r="0" b="0"/>
          <a:pathLst>
            <a:path>
              <a:moveTo>
                <a:pt x="1315161" y="0"/>
              </a:moveTo>
              <a:lnTo>
                <a:pt x="1315161" y="228251"/>
              </a:lnTo>
              <a:lnTo>
                <a:pt x="0" y="228251"/>
              </a:lnTo>
              <a:lnTo>
                <a:pt x="0" y="45650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34573" y="1360156"/>
          <a:ext cx="2244469" cy="456502"/>
        </a:xfrm>
        <a:custGeom>
          <a:avLst/>
          <a:gdLst/>
          <a:ahLst/>
          <a:cxnLst/>
          <a:rect l="0" t="0" r="0" b="0"/>
          <a:pathLst>
            <a:path>
              <a:moveTo>
                <a:pt x="0" y="0"/>
              </a:moveTo>
              <a:lnTo>
                <a:pt x="0" y="228251"/>
              </a:lnTo>
              <a:lnTo>
                <a:pt x="2244469" y="228251"/>
              </a:lnTo>
              <a:lnTo>
                <a:pt x="2244469" y="45650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0574" y="2903568"/>
          <a:ext cx="326073" cy="2543370"/>
        </a:xfrm>
        <a:custGeom>
          <a:avLst/>
          <a:gdLst/>
          <a:ahLst/>
          <a:cxnLst/>
          <a:rect l="0" t="0" r="0" b="0"/>
          <a:pathLst>
            <a:path>
              <a:moveTo>
                <a:pt x="0" y="0"/>
              </a:moveTo>
              <a:lnTo>
                <a:pt x="0" y="2543370"/>
              </a:lnTo>
              <a:lnTo>
                <a:pt x="326073" y="25433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0574" y="2903568"/>
          <a:ext cx="326073" cy="999957"/>
        </a:xfrm>
        <a:custGeom>
          <a:avLst/>
          <a:gdLst/>
          <a:ahLst/>
          <a:cxnLst/>
          <a:rect l="0" t="0" r="0" b="0"/>
          <a:pathLst>
            <a:path>
              <a:moveTo>
                <a:pt x="0" y="0"/>
              </a:moveTo>
              <a:lnTo>
                <a:pt x="0" y="999957"/>
              </a:lnTo>
              <a:lnTo>
                <a:pt x="326073" y="99995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090103" y="1360156"/>
          <a:ext cx="2244469" cy="456502"/>
        </a:xfrm>
        <a:custGeom>
          <a:avLst/>
          <a:gdLst/>
          <a:ahLst/>
          <a:cxnLst/>
          <a:rect l="0" t="0" r="0" b="0"/>
          <a:pathLst>
            <a:path>
              <a:moveTo>
                <a:pt x="2244469" y="0"/>
              </a:moveTo>
              <a:lnTo>
                <a:pt x="2244469" y="228251"/>
              </a:lnTo>
              <a:lnTo>
                <a:pt x="0" y="228251"/>
              </a:lnTo>
              <a:lnTo>
                <a:pt x="0" y="45650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47662" y="273245"/>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Disease occurrence</a:t>
          </a:r>
          <a:endParaRPr lang="en-US" sz="2800" kern="1200" dirty="0"/>
        </a:p>
      </dsp:txBody>
      <dsp:txXfrm>
        <a:off x="2247662" y="273245"/>
        <a:ext cx="2173820" cy="1086910"/>
      </dsp:txXfrm>
    </dsp:sp>
    <dsp:sp modelId="{C69C8D37-FE2E-479A-A600-591C22E74617}">
      <dsp:nvSpPr>
        <dsp:cNvPr id="0" name=""/>
        <dsp:cNvSpPr/>
      </dsp:nvSpPr>
      <dsp:spPr>
        <a:xfrm>
          <a:off x="3192" y="1816658"/>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Prevalence</a:t>
          </a:r>
          <a:endParaRPr lang="en-US" sz="2800" kern="1200" dirty="0"/>
        </a:p>
      </dsp:txBody>
      <dsp:txXfrm>
        <a:off x="3192" y="1816658"/>
        <a:ext cx="2173820" cy="1086910"/>
      </dsp:txXfrm>
    </dsp:sp>
    <dsp:sp modelId="{5C72C958-63D5-44CB-85BA-4B182A1B5398}">
      <dsp:nvSpPr>
        <dsp:cNvPr id="0" name=""/>
        <dsp:cNvSpPr/>
      </dsp:nvSpPr>
      <dsp:spPr>
        <a:xfrm>
          <a:off x="546648" y="3360071"/>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Point</a:t>
          </a:r>
          <a:endParaRPr lang="en-US" sz="2400" kern="1200" dirty="0"/>
        </a:p>
      </dsp:txBody>
      <dsp:txXfrm>
        <a:off x="546648" y="3360071"/>
        <a:ext cx="2173820" cy="1086910"/>
      </dsp:txXfrm>
    </dsp:sp>
    <dsp:sp modelId="{C7225B67-C8E8-47E1-A344-FF9C485061D0}">
      <dsp:nvSpPr>
        <dsp:cNvPr id="0" name=""/>
        <dsp:cNvSpPr/>
      </dsp:nvSpPr>
      <dsp:spPr>
        <a:xfrm>
          <a:off x="546648" y="4903483"/>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Period</a:t>
          </a:r>
          <a:endParaRPr lang="en-US" sz="2400" kern="1200" dirty="0"/>
        </a:p>
      </dsp:txBody>
      <dsp:txXfrm>
        <a:off x="546648" y="4903483"/>
        <a:ext cx="2173820" cy="1086910"/>
      </dsp:txXfrm>
    </dsp:sp>
    <dsp:sp modelId="{0D9F4134-8C37-4D99-ACF9-C78485FA80EA}">
      <dsp:nvSpPr>
        <dsp:cNvPr id="0" name=""/>
        <dsp:cNvSpPr/>
      </dsp:nvSpPr>
      <dsp:spPr>
        <a:xfrm>
          <a:off x="4492132" y="1816658"/>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Incidence</a:t>
          </a:r>
          <a:endParaRPr lang="en-US" sz="2800" kern="1200" dirty="0"/>
        </a:p>
      </dsp:txBody>
      <dsp:txXfrm>
        <a:off x="4492132" y="1816658"/>
        <a:ext cx="2173820" cy="1086910"/>
      </dsp:txXfrm>
    </dsp:sp>
    <dsp:sp modelId="{3C272F1B-3561-416A-B664-6CCA419912BC}">
      <dsp:nvSpPr>
        <dsp:cNvPr id="0" name=""/>
        <dsp:cNvSpPr/>
      </dsp:nvSpPr>
      <dsp:spPr>
        <a:xfrm>
          <a:off x="3176971" y="3360071"/>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Cumulative</a:t>
          </a:r>
          <a:r>
            <a:rPr lang="en-US" sz="1300" kern="1200" dirty="0" smtClean="0"/>
            <a:t> </a:t>
          </a:r>
          <a:r>
            <a:rPr lang="en-US" sz="2400" kern="1200" dirty="0" smtClean="0"/>
            <a:t>incidence</a:t>
          </a:r>
          <a:endParaRPr lang="en-US" sz="2400" kern="1200" dirty="0"/>
        </a:p>
      </dsp:txBody>
      <dsp:txXfrm>
        <a:off x="3176971" y="3360071"/>
        <a:ext cx="2173820" cy="1086910"/>
      </dsp:txXfrm>
    </dsp:sp>
    <dsp:sp modelId="{8655159E-0738-41B1-AE7A-C0C5F763F4A7}">
      <dsp:nvSpPr>
        <dsp:cNvPr id="0" name=""/>
        <dsp:cNvSpPr/>
      </dsp:nvSpPr>
      <dsp:spPr>
        <a:xfrm>
          <a:off x="3720426" y="4903483"/>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Simple proportion</a:t>
          </a:r>
        </a:p>
        <a:p>
          <a:pPr lvl="0" algn="l" defTabSz="666750">
            <a:lnSpc>
              <a:spcPct val="90000"/>
            </a:lnSpc>
            <a:spcBef>
              <a:spcPct val="0"/>
            </a:spcBef>
            <a:spcAft>
              <a:spcPct val="35000"/>
            </a:spcAft>
          </a:pPr>
          <a:r>
            <a:rPr lang="en-US" sz="1500" kern="1200" dirty="0" smtClean="0"/>
            <a:t>  Kaplan-Meier</a:t>
          </a:r>
        </a:p>
        <a:p>
          <a:pPr lvl="0" algn="l" defTabSz="666750">
            <a:lnSpc>
              <a:spcPct val="90000"/>
            </a:lnSpc>
            <a:spcBef>
              <a:spcPct val="0"/>
            </a:spcBef>
            <a:spcAft>
              <a:spcPct val="35000"/>
            </a:spcAft>
          </a:pPr>
          <a:r>
            <a:rPr lang="en-US" sz="1500" kern="1200" dirty="0" smtClean="0"/>
            <a:t>  Life-table</a:t>
          </a:r>
        </a:p>
        <a:p>
          <a:pPr lvl="0" algn="l" defTabSz="666750">
            <a:lnSpc>
              <a:spcPct val="90000"/>
            </a:lnSpc>
            <a:spcBef>
              <a:spcPct val="0"/>
            </a:spcBef>
            <a:spcAft>
              <a:spcPct val="35000"/>
            </a:spcAft>
          </a:pPr>
          <a:r>
            <a:rPr lang="en-US" sz="1500" kern="1200" dirty="0" smtClean="0"/>
            <a:t>  </a:t>
          </a:r>
          <a:r>
            <a:rPr lang="en-US" sz="1500" kern="1200" dirty="0" smtClean="0">
              <a:solidFill>
                <a:srgbClr val="FF0000"/>
              </a:solidFill>
            </a:rPr>
            <a:t>Aalen-Johansen</a:t>
          </a:r>
          <a:endParaRPr lang="en-US" sz="1500" kern="1200" dirty="0">
            <a:solidFill>
              <a:srgbClr val="FF0000"/>
            </a:solidFill>
          </a:endParaRPr>
        </a:p>
      </dsp:txBody>
      <dsp:txXfrm>
        <a:off x="3720426" y="4903483"/>
        <a:ext cx="2173820" cy="1086910"/>
      </dsp:txXfrm>
    </dsp:sp>
    <dsp:sp modelId="{32F2B371-0E68-46C4-99E1-8950E0AA59F3}">
      <dsp:nvSpPr>
        <dsp:cNvPr id="0" name=""/>
        <dsp:cNvSpPr/>
      </dsp:nvSpPr>
      <dsp:spPr>
        <a:xfrm>
          <a:off x="5807294" y="3360071"/>
          <a:ext cx="2173820"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Incidence rate</a:t>
          </a:r>
          <a:endParaRPr lang="en-US" sz="2400" kern="1200" dirty="0">
            <a:solidFill>
              <a:srgbClr val="FF0000"/>
            </a:solidFill>
          </a:endParaRPr>
        </a:p>
      </dsp:txBody>
      <dsp:txXfrm>
        <a:off x="5807294" y="3360071"/>
        <a:ext cx="2173820" cy="1086910"/>
      </dsp:txXfrm>
    </dsp:sp>
    <dsp:sp modelId="{E3787CC8-CF0F-442B-A518-2185CBC70DD0}">
      <dsp:nvSpPr>
        <dsp:cNvPr id="0" name=""/>
        <dsp:cNvSpPr/>
      </dsp:nvSpPr>
      <dsp:spPr>
        <a:xfrm>
          <a:off x="6350749" y="4903483"/>
          <a:ext cx="2332857" cy="108691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a:t>
          </a:r>
          <a:r>
            <a:rPr lang="en-US" sz="1500" kern="1200" dirty="0" smtClean="0">
              <a:solidFill>
                <a:srgbClr val="FF0000"/>
              </a:solidFill>
            </a:rPr>
            <a:t>Average incidence rate</a:t>
          </a:r>
        </a:p>
        <a:p>
          <a:pPr lvl="0" algn="l" defTabSz="666750">
            <a:lnSpc>
              <a:spcPct val="90000"/>
            </a:lnSpc>
            <a:spcBef>
              <a:spcPct val="0"/>
            </a:spcBef>
            <a:spcAft>
              <a:spcPct val="35000"/>
            </a:spcAft>
          </a:pPr>
          <a:r>
            <a:rPr lang="en-US" sz="1500" kern="1200" dirty="0" smtClean="0">
              <a:solidFill>
                <a:srgbClr val="FF0000"/>
              </a:solidFill>
            </a:rPr>
            <a:t>  Instantaneous (hazard) rate</a:t>
          </a:r>
          <a:endParaRPr lang="en-US" sz="1500" kern="1200" dirty="0">
            <a:solidFill>
              <a:srgbClr val="FF0000"/>
            </a:solidFill>
          </a:endParaRPr>
        </a:p>
      </dsp:txBody>
      <dsp:txXfrm>
        <a:off x="6350749" y="4903483"/>
        <a:ext cx="2332857" cy="1086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136404"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682619" y="2899393"/>
          <a:ext cx="1339219" cy="464853"/>
        </a:xfrm>
        <a:custGeom>
          <a:avLst/>
          <a:gdLst/>
          <a:ahLst/>
          <a:cxnLst/>
          <a:rect l="0" t="0" r="0" b="0"/>
          <a:pathLst>
            <a:path>
              <a:moveTo>
                <a:pt x="0" y="0"/>
              </a:moveTo>
              <a:lnTo>
                <a:pt x="0" y="232426"/>
              </a:lnTo>
              <a:lnTo>
                <a:pt x="1339219" y="232426"/>
              </a:lnTo>
              <a:lnTo>
                <a:pt x="1339219"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457965"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343400" y="2899393"/>
          <a:ext cx="1339219" cy="464853"/>
        </a:xfrm>
        <a:custGeom>
          <a:avLst/>
          <a:gdLst/>
          <a:ahLst/>
          <a:cxnLst/>
          <a:rect l="0" t="0" r="0" b="0"/>
          <a:pathLst>
            <a:path>
              <a:moveTo>
                <a:pt x="1339219" y="0"/>
              </a:moveTo>
              <a:lnTo>
                <a:pt x="1339219" y="232426"/>
              </a:lnTo>
              <a:lnTo>
                <a:pt x="0" y="232426"/>
              </a:lnTo>
              <a:lnTo>
                <a:pt x="0"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97092" y="1327747"/>
          <a:ext cx="2285527" cy="464853"/>
        </a:xfrm>
        <a:custGeom>
          <a:avLst/>
          <a:gdLst/>
          <a:ahLst/>
          <a:cxnLst/>
          <a:rect l="0" t="0" r="0" b="0"/>
          <a:pathLst>
            <a:path>
              <a:moveTo>
                <a:pt x="0" y="0"/>
              </a:moveTo>
              <a:lnTo>
                <a:pt x="0" y="232426"/>
              </a:lnTo>
              <a:lnTo>
                <a:pt x="2285527" y="232426"/>
              </a:lnTo>
              <a:lnTo>
                <a:pt x="2285527"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6130" y="2899393"/>
          <a:ext cx="332037" cy="2589895"/>
        </a:xfrm>
        <a:custGeom>
          <a:avLst/>
          <a:gdLst/>
          <a:ahLst/>
          <a:cxnLst/>
          <a:rect l="0" t="0" r="0" b="0"/>
          <a:pathLst>
            <a:path>
              <a:moveTo>
                <a:pt x="0" y="0"/>
              </a:moveTo>
              <a:lnTo>
                <a:pt x="0" y="2589895"/>
              </a:lnTo>
              <a:lnTo>
                <a:pt x="332037" y="25898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6130" y="2899393"/>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111564" y="1327747"/>
          <a:ext cx="2285527" cy="464853"/>
        </a:xfrm>
        <a:custGeom>
          <a:avLst/>
          <a:gdLst/>
          <a:ahLst/>
          <a:cxnLst/>
          <a:rect l="0" t="0" r="0" b="0"/>
          <a:pathLst>
            <a:path>
              <a:moveTo>
                <a:pt x="2285527" y="0"/>
              </a:moveTo>
              <a:lnTo>
                <a:pt x="2285527" y="232426"/>
              </a:lnTo>
              <a:lnTo>
                <a:pt x="0" y="232426"/>
              </a:lnTo>
              <a:lnTo>
                <a:pt x="0"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90299" y="220954"/>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Disease occurrence</a:t>
          </a:r>
          <a:endParaRPr lang="en-US" sz="2800" kern="1200" dirty="0"/>
        </a:p>
      </dsp:txBody>
      <dsp:txXfrm>
        <a:off x="2290299" y="220954"/>
        <a:ext cx="2213585" cy="1106792"/>
      </dsp:txXfrm>
    </dsp:sp>
    <dsp:sp modelId="{C69C8D37-FE2E-479A-A600-591C22E74617}">
      <dsp:nvSpPr>
        <dsp:cNvPr id="0" name=""/>
        <dsp:cNvSpPr/>
      </dsp:nvSpPr>
      <dsp:spPr>
        <a:xfrm>
          <a:off x="4771"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Prevalence</a:t>
          </a:r>
          <a:endParaRPr lang="en-US" sz="2800" kern="1200" dirty="0"/>
        </a:p>
      </dsp:txBody>
      <dsp:txXfrm>
        <a:off x="4771" y="1792600"/>
        <a:ext cx="2213585" cy="1106792"/>
      </dsp:txXfrm>
    </dsp:sp>
    <dsp:sp modelId="{5C72C958-63D5-44CB-85BA-4B182A1B5398}">
      <dsp:nvSpPr>
        <dsp:cNvPr id="0" name=""/>
        <dsp:cNvSpPr/>
      </dsp:nvSpPr>
      <dsp:spPr>
        <a:xfrm>
          <a:off x="558168"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Point</a:t>
          </a:r>
          <a:endParaRPr lang="en-US" sz="2400" kern="1200" dirty="0"/>
        </a:p>
      </dsp:txBody>
      <dsp:txXfrm>
        <a:off x="558168" y="3364246"/>
        <a:ext cx="2213585" cy="1106792"/>
      </dsp:txXfrm>
    </dsp:sp>
    <dsp:sp modelId="{C7225B67-C8E8-47E1-A344-FF9C485061D0}">
      <dsp:nvSpPr>
        <dsp:cNvPr id="0" name=""/>
        <dsp:cNvSpPr/>
      </dsp:nvSpPr>
      <dsp:spPr>
        <a:xfrm>
          <a:off x="558168"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Period</a:t>
          </a:r>
          <a:endParaRPr lang="en-US" sz="2400" kern="1200" dirty="0"/>
        </a:p>
      </dsp:txBody>
      <dsp:txXfrm>
        <a:off x="558168" y="4935892"/>
        <a:ext cx="2213585" cy="1106792"/>
      </dsp:txXfrm>
    </dsp:sp>
    <dsp:sp modelId="{0D9F4134-8C37-4D99-ACF9-C78485FA80EA}">
      <dsp:nvSpPr>
        <dsp:cNvPr id="0" name=""/>
        <dsp:cNvSpPr/>
      </dsp:nvSpPr>
      <dsp:spPr>
        <a:xfrm>
          <a:off x="4575826"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Incidence</a:t>
          </a:r>
          <a:endParaRPr lang="en-US" sz="2800" kern="1200" dirty="0"/>
        </a:p>
      </dsp:txBody>
      <dsp:txXfrm>
        <a:off x="4575826" y="1792600"/>
        <a:ext cx="2213585" cy="1106792"/>
      </dsp:txXfrm>
    </dsp:sp>
    <dsp:sp modelId="{3C272F1B-3561-416A-B664-6CCA419912BC}">
      <dsp:nvSpPr>
        <dsp:cNvPr id="0" name=""/>
        <dsp:cNvSpPr/>
      </dsp:nvSpPr>
      <dsp:spPr>
        <a:xfrm>
          <a:off x="3236607"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0000"/>
              </a:solidFill>
            </a:rPr>
            <a:t>Cumulative</a:t>
          </a:r>
          <a:r>
            <a:rPr lang="en-US" sz="1300" b="1" kern="1200" dirty="0" smtClean="0">
              <a:solidFill>
                <a:srgbClr val="FF0000"/>
              </a:solidFill>
            </a:rPr>
            <a:t> </a:t>
          </a:r>
          <a:r>
            <a:rPr lang="en-US" sz="2400" b="1" kern="1200" dirty="0" smtClean="0">
              <a:solidFill>
                <a:srgbClr val="FF0000"/>
              </a:solidFill>
            </a:rPr>
            <a:t>incidence</a:t>
          </a:r>
          <a:endParaRPr lang="en-US" sz="2400" b="1" kern="1200" dirty="0">
            <a:solidFill>
              <a:srgbClr val="FF0000"/>
            </a:solidFill>
          </a:endParaRPr>
        </a:p>
      </dsp:txBody>
      <dsp:txXfrm>
        <a:off x="3236607" y="3364246"/>
        <a:ext cx="2213585" cy="1106792"/>
      </dsp:txXfrm>
    </dsp:sp>
    <dsp:sp modelId="{8655159E-0738-41B1-AE7A-C0C5F763F4A7}">
      <dsp:nvSpPr>
        <dsp:cNvPr id="0" name=""/>
        <dsp:cNvSpPr/>
      </dsp:nvSpPr>
      <dsp:spPr>
        <a:xfrm>
          <a:off x="3790003"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Simple proportion</a:t>
          </a:r>
        </a:p>
        <a:p>
          <a:pPr lvl="0" algn="l" defTabSz="666750">
            <a:lnSpc>
              <a:spcPct val="90000"/>
            </a:lnSpc>
            <a:spcBef>
              <a:spcPct val="0"/>
            </a:spcBef>
            <a:spcAft>
              <a:spcPct val="35000"/>
            </a:spcAft>
          </a:pPr>
          <a:r>
            <a:rPr lang="en-US" sz="1500" kern="1200" dirty="0" smtClean="0"/>
            <a:t>  Kaplan-Meier</a:t>
          </a:r>
        </a:p>
        <a:p>
          <a:pPr lvl="0" algn="l" defTabSz="666750">
            <a:lnSpc>
              <a:spcPct val="90000"/>
            </a:lnSpc>
            <a:spcBef>
              <a:spcPct val="0"/>
            </a:spcBef>
            <a:spcAft>
              <a:spcPct val="35000"/>
            </a:spcAft>
          </a:pPr>
          <a:r>
            <a:rPr lang="en-US" sz="1500" kern="1200" dirty="0" smtClean="0"/>
            <a:t>  Life-table</a:t>
          </a:r>
        </a:p>
        <a:p>
          <a:pPr lvl="0" algn="l" defTabSz="666750">
            <a:lnSpc>
              <a:spcPct val="90000"/>
            </a:lnSpc>
            <a:spcBef>
              <a:spcPct val="0"/>
            </a:spcBef>
            <a:spcAft>
              <a:spcPct val="35000"/>
            </a:spcAft>
          </a:pPr>
          <a:r>
            <a:rPr lang="en-US" sz="1500" kern="1200" dirty="0" smtClean="0">
              <a:solidFill>
                <a:schemeClr val="tx1"/>
              </a:solidFill>
            </a:rPr>
            <a:t>  Aalen-Johansen</a:t>
          </a:r>
          <a:endParaRPr lang="en-US" sz="1500" kern="1200" dirty="0">
            <a:solidFill>
              <a:schemeClr val="tx1"/>
            </a:solidFill>
          </a:endParaRPr>
        </a:p>
      </dsp:txBody>
      <dsp:txXfrm>
        <a:off x="3790003" y="4935892"/>
        <a:ext cx="2213585" cy="1106792"/>
      </dsp:txXfrm>
    </dsp:sp>
    <dsp:sp modelId="{32F2B371-0E68-46C4-99E1-8950E0AA59F3}">
      <dsp:nvSpPr>
        <dsp:cNvPr id="0" name=""/>
        <dsp:cNvSpPr/>
      </dsp:nvSpPr>
      <dsp:spPr>
        <a:xfrm>
          <a:off x="5915045"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0000"/>
              </a:solidFill>
            </a:rPr>
            <a:t>Incidence rate</a:t>
          </a:r>
          <a:endParaRPr lang="en-US" sz="2400" b="1" kern="1200" dirty="0">
            <a:solidFill>
              <a:srgbClr val="FF0000"/>
            </a:solidFill>
          </a:endParaRPr>
        </a:p>
      </dsp:txBody>
      <dsp:txXfrm>
        <a:off x="5915045" y="3364246"/>
        <a:ext cx="2213585" cy="1106792"/>
      </dsp:txXfrm>
    </dsp:sp>
    <dsp:sp modelId="{E3787CC8-CF0F-442B-A518-2185CBC70DD0}">
      <dsp:nvSpPr>
        <dsp:cNvPr id="0" name=""/>
        <dsp:cNvSpPr/>
      </dsp:nvSpPr>
      <dsp:spPr>
        <a:xfrm>
          <a:off x="6468442"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solidFill>
                <a:schemeClr val="tx1"/>
              </a:solidFill>
            </a:rPr>
            <a:t>  Average incidence rate</a:t>
          </a:r>
        </a:p>
        <a:p>
          <a:pPr lvl="0" algn="l" defTabSz="666750">
            <a:lnSpc>
              <a:spcPct val="90000"/>
            </a:lnSpc>
            <a:spcBef>
              <a:spcPct val="0"/>
            </a:spcBef>
            <a:spcAft>
              <a:spcPct val="35000"/>
            </a:spcAft>
          </a:pPr>
          <a:r>
            <a:rPr lang="en-US" sz="1500" kern="1200" dirty="0" smtClean="0">
              <a:solidFill>
                <a:schemeClr val="tx1"/>
              </a:solidFill>
            </a:rPr>
            <a:t>  Instantaneous (hazard) rate</a:t>
          </a:r>
          <a:endParaRPr lang="en-US" sz="1500" kern="1200" dirty="0">
            <a:solidFill>
              <a:schemeClr val="tx1"/>
            </a:solidFill>
          </a:endParaRPr>
        </a:p>
      </dsp:txBody>
      <dsp:txXfrm>
        <a:off x="6468442" y="4935892"/>
        <a:ext cx="2213585" cy="1106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136404"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5682619" y="2899393"/>
          <a:ext cx="1339219" cy="464853"/>
        </a:xfrm>
        <a:custGeom>
          <a:avLst/>
          <a:gdLst/>
          <a:ahLst/>
          <a:cxnLst/>
          <a:rect l="0" t="0" r="0" b="0"/>
          <a:pathLst>
            <a:path>
              <a:moveTo>
                <a:pt x="0" y="0"/>
              </a:moveTo>
              <a:lnTo>
                <a:pt x="0" y="232426"/>
              </a:lnTo>
              <a:lnTo>
                <a:pt x="1339219" y="232426"/>
              </a:lnTo>
              <a:lnTo>
                <a:pt x="1339219"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457965" y="4471039"/>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343400" y="2899393"/>
          <a:ext cx="1339219" cy="464853"/>
        </a:xfrm>
        <a:custGeom>
          <a:avLst/>
          <a:gdLst/>
          <a:ahLst/>
          <a:cxnLst/>
          <a:rect l="0" t="0" r="0" b="0"/>
          <a:pathLst>
            <a:path>
              <a:moveTo>
                <a:pt x="1339219" y="0"/>
              </a:moveTo>
              <a:lnTo>
                <a:pt x="1339219" y="232426"/>
              </a:lnTo>
              <a:lnTo>
                <a:pt x="0" y="232426"/>
              </a:lnTo>
              <a:lnTo>
                <a:pt x="0" y="46485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397092" y="1327747"/>
          <a:ext cx="2285527" cy="464853"/>
        </a:xfrm>
        <a:custGeom>
          <a:avLst/>
          <a:gdLst/>
          <a:ahLst/>
          <a:cxnLst/>
          <a:rect l="0" t="0" r="0" b="0"/>
          <a:pathLst>
            <a:path>
              <a:moveTo>
                <a:pt x="0" y="0"/>
              </a:moveTo>
              <a:lnTo>
                <a:pt x="0" y="232426"/>
              </a:lnTo>
              <a:lnTo>
                <a:pt x="2285527" y="232426"/>
              </a:lnTo>
              <a:lnTo>
                <a:pt x="2285527"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226130" y="2899393"/>
          <a:ext cx="332037" cy="2589895"/>
        </a:xfrm>
        <a:custGeom>
          <a:avLst/>
          <a:gdLst/>
          <a:ahLst/>
          <a:cxnLst/>
          <a:rect l="0" t="0" r="0" b="0"/>
          <a:pathLst>
            <a:path>
              <a:moveTo>
                <a:pt x="0" y="0"/>
              </a:moveTo>
              <a:lnTo>
                <a:pt x="0" y="2589895"/>
              </a:lnTo>
              <a:lnTo>
                <a:pt x="332037" y="258989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226130" y="2899393"/>
          <a:ext cx="332037" cy="1018249"/>
        </a:xfrm>
        <a:custGeom>
          <a:avLst/>
          <a:gdLst/>
          <a:ahLst/>
          <a:cxnLst/>
          <a:rect l="0" t="0" r="0" b="0"/>
          <a:pathLst>
            <a:path>
              <a:moveTo>
                <a:pt x="0" y="0"/>
              </a:moveTo>
              <a:lnTo>
                <a:pt x="0" y="1018249"/>
              </a:lnTo>
              <a:lnTo>
                <a:pt x="332037" y="101824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111564" y="1327747"/>
          <a:ext cx="2285527" cy="464853"/>
        </a:xfrm>
        <a:custGeom>
          <a:avLst/>
          <a:gdLst/>
          <a:ahLst/>
          <a:cxnLst/>
          <a:rect l="0" t="0" r="0" b="0"/>
          <a:pathLst>
            <a:path>
              <a:moveTo>
                <a:pt x="2285527" y="0"/>
              </a:moveTo>
              <a:lnTo>
                <a:pt x="2285527" y="232426"/>
              </a:lnTo>
              <a:lnTo>
                <a:pt x="0" y="232426"/>
              </a:lnTo>
              <a:lnTo>
                <a:pt x="0" y="4648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290299" y="220954"/>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Disease occurrence</a:t>
          </a:r>
          <a:endParaRPr lang="en-US" sz="2800" kern="1200" dirty="0"/>
        </a:p>
      </dsp:txBody>
      <dsp:txXfrm>
        <a:off x="2290299" y="220954"/>
        <a:ext cx="2213585" cy="1106792"/>
      </dsp:txXfrm>
    </dsp:sp>
    <dsp:sp modelId="{C69C8D37-FE2E-479A-A600-591C22E74617}">
      <dsp:nvSpPr>
        <dsp:cNvPr id="0" name=""/>
        <dsp:cNvSpPr/>
      </dsp:nvSpPr>
      <dsp:spPr>
        <a:xfrm>
          <a:off x="4771"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Prevalence</a:t>
          </a:r>
          <a:endParaRPr lang="en-US" sz="2800" kern="1200" dirty="0"/>
        </a:p>
      </dsp:txBody>
      <dsp:txXfrm>
        <a:off x="4771" y="1792600"/>
        <a:ext cx="2213585" cy="1106792"/>
      </dsp:txXfrm>
    </dsp:sp>
    <dsp:sp modelId="{5C72C958-63D5-44CB-85BA-4B182A1B5398}">
      <dsp:nvSpPr>
        <dsp:cNvPr id="0" name=""/>
        <dsp:cNvSpPr/>
      </dsp:nvSpPr>
      <dsp:spPr>
        <a:xfrm>
          <a:off x="558168"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Point</a:t>
          </a:r>
          <a:endParaRPr lang="en-US" sz="2400" kern="1200" dirty="0"/>
        </a:p>
      </dsp:txBody>
      <dsp:txXfrm>
        <a:off x="558168" y="3364246"/>
        <a:ext cx="2213585" cy="1106792"/>
      </dsp:txXfrm>
    </dsp:sp>
    <dsp:sp modelId="{C7225B67-C8E8-47E1-A344-FF9C485061D0}">
      <dsp:nvSpPr>
        <dsp:cNvPr id="0" name=""/>
        <dsp:cNvSpPr/>
      </dsp:nvSpPr>
      <dsp:spPr>
        <a:xfrm>
          <a:off x="558168"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Period</a:t>
          </a:r>
          <a:endParaRPr lang="en-US" sz="2400" kern="1200" dirty="0"/>
        </a:p>
      </dsp:txBody>
      <dsp:txXfrm>
        <a:off x="558168" y="4935892"/>
        <a:ext cx="2213585" cy="1106792"/>
      </dsp:txXfrm>
    </dsp:sp>
    <dsp:sp modelId="{0D9F4134-8C37-4D99-ACF9-C78485FA80EA}">
      <dsp:nvSpPr>
        <dsp:cNvPr id="0" name=""/>
        <dsp:cNvSpPr/>
      </dsp:nvSpPr>
      <dsp:spPr>
        <a:xfrm>
          <a:off x="4575826" y="1792600"/>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Incidence</a:t>
          </a:r>
          <a:endParaRPr lang="en-US" sz="2800" kern="1200" dirty="0"/>
        </a:p>
      </dsp:txBody>
      <dsp:txXfrm>
        <a:off x="4575826" y="1792600"/>
        <a:ext cx="2213585" cy="1106792"/>
      </dsp:txXfrm>
    </dsp:sp>
    <dsp:sp modelId="{3C272F1B-3561-416A-B664-6CCA419912BC}">
      <dsp:nvSpPr>
        <dsp:cNvPr id="0" name=""/>
        <dsp:cNvSpPr/>
      </dsp:nvSpPr>
      <dsp:spPr>
        <a:xfrm>
          <a:off x="3236607"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Cumulative</a:t>
          </a:r>
          <a:r>
            <a:rPr lang="en-US" sz="1300" kern="1200" dirty="0" smtClean="0"/>
            <a:t> </a:t>
          </a:r>
          <a:r>
            <a:rPr lang="en-US" sz="2400" kern="1200" dirty="0" smtClean="0"/>
            <a:t>incidence</a:t>
          </a:r>
          <a:endParaRPr lang="en-US" sz="2400" kern="1200" dirty="0"/>
        </a:p>
      </dsp:txBody>
      <dsp:txXfrm>
        <a:off x="3236607" y="3364246"/>
        <a:ext cx="2213585" cy="1106792"/>
      </dsp:txXfrm>
    </dsp:sp>
    <dsp:sp modelId="{8655159E-0738-41B1-AE7A-C0C5F763F4A7}">
      <dsp:nvSpPr>
        <dsp:cNvPr id="0" name=""/>
        <dsp:cNvSpPr/>
      </dsp:nvSpPr>
      <dsp:spPr>
        <a:xfrm>
          <a:off x="3790003"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Simple proportion</a:t>
          </a:r>
        </a:p>
        <a:p>
          <a:pPr lvl="0" algn="l" defTabSz="666750">
            <a:lnSpc>
              <a:spcPct val="90000"/>
            </a:lnSpc>
            <a:spcBef>
              <a:spcPct val="0"/>
            </a:spcBef>
            <a:spcAft>
              <a:spcPct val="35000"/>
            </a:spcAft>
          </a:pPr>
          <a:r>
            <a:rPr lang="en-US" sz="1500" kern="1200" dirty="0" smtClean="0"/>
            <a:t>  Kaplan-Meier</a:t>
          </a:r>
        </a:p>
        <a:p>
          <a:pPr lvl="0" algn="l" defTabSz="666750">
            <a:lnSpc>
              <a:spcPct val="90000"/>
            </a:lnSpc>
            <a:spcBef>
              <a:spcPct val="0"/>
            </a:spcBef>
            <a:spcAft>
              <a:spcPct val="35000"/>
            </a:spcAft>
          </a:pPr>
          <a:r>
            <a:rPr lang="en-US" sz="1500" kern="1200" dirty="0" smtClean="0"/>
            <a:t>  Life-table</a:t>
          </a:r>
        </a:p>
        <a:p>
          <a:pPr lvl="0" algn="l" defTabSz="666750">
            <a:lnSpc>
              <a:spcPct val="90000"/>
            </a:lnSpc>
            <a:spcBef>
              <a:spcPct val="0"/>
            </a:spcBef>
            <a:spcAft>
              <a:spcPct val="35000"/>
            </a:spcAft>
          </a:pPr>
          <a:r>
            <a:rPr lang="en-US" sz="1500" kern="1200" dirty="0" smtClean="0"/>
            <a:t>  </a:t>
          </a:r>
          <a:r>
            <a:rPr lang="en-US" sz="1500" kern="1200" dirty="0" smtClean="0">
              <a:solidFill>
                <a:srgbClr val="FF0000"/>
              </a:solidFill>
            </a:rPr>
            <a:t>Aalen-Johansen</a:t>
          </a:r>
          <a:endParaRPr lang="en-US" sz="1500" kern="1200" dirty="0">
            <a:solidFill>
              <a:srgbClr val="FF0000"/>
            </a:solidFill>
          </a:endParaRPr>
        </a:p>
      </dsp:txBody>
      <dsp:txXfrm>
        <a:off x="3790003" y="4935892"/>
        <a:ext cx="2213585" cy="1106792"/>
      </dsp:txXfrm>
    </dsp:sp>
    <dsp:sp modelId="{32F2B371-0E68-46C4-99E1-8950E0AA59F3}">
      <dsp:nvSpPr>
        <dsp:cNvPr id="0" name=""/>
        <dsp:cNvSpPr/>
      </dsp:nvSpPr>
      <dsp:spPr>
        <a:xfrm>
          <a:off x="5915045" y="3364246"/>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Incidence rate</a:t>
          </a:r>
          <a:endParaRPr lang="en-US" sz="2400" kern="1200" dirty="0"/>
        </a:p>
      </dsp:txBody>
      <dsp:txXfrm>
        <a:off x="5915045" y="3364246"/>
        <a:ext cx="2213585" cy="1106792"/>
      </dsp:txXfrm>
    </dsp:sp>
    <dsp:sp modelId="{E3787CC8-CF0F-442B-A518-2185CBC70DD0}">
      <dsp:nvSpPr>
        <dsp:cNvPr id="0" name=""/>
        <dsp:cNvSpPr/>
      </dsp:nvSpPr>
      <dsp:spPr>
        <a:xfrm>
          <a:off x="6468442" y="4935892"/>
          <a:ext cx="2213585" cy="110679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sz="1500" kern="1200" dirty="0" smtClean="0"/>
            <a:t>  Average incidence rate</a:t>
          </a:r>
        </a:p>
        <a:p>
          <a:pPr lvl="0" algn="l" defTabSz="666750">
            <a:lnSpc>
              <a:spcPct val="90000"/>
            </a:lnSpc>
            <a:spcBef>
              <a:spcPct val="0"/>
            </a:spcBef>
            <a:spcAft>
              <a:spcPct val="35000"/>
            </a:spcAft>
          </a:pPr>
          <a:r>
            <a:rPr lang="en-US" sz="1500" kern="1200" dirty="0" smtClean="0"/>
            <a:t>  Instantaneous (hazard) rate</a:t>
          </a:r>
          <a:endParaRPr lang="en-US" sz="1500" kern="1200" dirty="0"/>
        </a:p>
      </dsp:txBody>
      <dsp:txXfrm>
        <a:off x="6468442" y="4935892"/>
        <a:ext cx="2213585" cy="11067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36867" name="Rectangle 3"/>
          <p:cNvSpPr>
            <a:spLocks noGrp="1" noChangeArrowheads="1"/>
          </p:cNvSpPr>
          <p:nvPr>
            <p:ph type="dt" sz="quarter" idx="1"/>
          </p:nvPr>
        </p:nvSpPr>
        <p:spPr bwMode="auto">
          <a:xfrm>
            <a:off x="3972560"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36868" name="Rectangle 4"/>
          <p:cNvSpPr>
            <a:spLocks noGrp="1" noChangeArrowheads="1"/>
          </p:cNvSpPr>
          <p:nvPr>
            <p:ph type="ftr" sz="quarter" idx="2"/>
          </p:nvPr>
        </p:nvSpPr>
        <p:spPr bwMode="auto">
          <a:xfrm>
            <a:off x="0" y="8773957"/>
            <a:ext cx="3037840"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36869" name="Rectangle 5"/>
          <p:cNvSpPr>
            <a:spLocks noGrp="1" noChangeArrowheads="1"/>
          </p:cNvSpPr>
          <p:nvPr>
            <p:ph type="sldNum" sz="quarter" idx="3"/>
          </p:nvPr>
        </p:nvSpPr>
        <p:spPr bwMode="auto">
          <a:xfrm>
            <a:off x="3972560" y="8773957"/>
            <a:ext cx="3037840"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9EBB642-299D-47D4-B4DD-2A0BDCC9ED5B}" type="slidenum">
              <a:rPr lang="en-US"/>
              <a:pPr>
                <a:defRPr/>
              </a:pPr>
              <a:t>‹#›</a:t>
            </a:fld>
            <a:endParaRPr lang="en-US" dirty="0"/>
          </a:p>
        </p:txBody>
      </p:sp>
    </p:spTree>
    <p:extLst>
      <p:ext uri="{BB962C8B-B14F-4D97-AF65-F5344CB8AC3E}">
        <p14:creationId xmlns:p14="http://schemas.microsoft.com/office/powerpoint/2010/main" val="2740141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100355" name="Rectangle 3"/>
          <p:cNvSpPr>
            <a:spLocks noGrp="1" noChangeArrowheads="1"/>
          </p:cNvSpPr>
          <p:nvPr>
            <p:ph type="dt" idx="1"/>
          </p:nvPr>
        </p:nvSpPr>
        <p:spPr bwMode="auto">
          <a:xfrm>
            <a:off x="3970938"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701040" y="4387767"/>
            <a:ext cx="5608320" cy="41559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0358" name="Rectangle 6"/>
          <p:cNvSpPr>
            <a:spLocks noGrp="1" noChangeArrowheads="1"/>
          </p:cNvSpPr>
          <p:nvPr>
            <p:ph type="ftr" sz="quarter" idx="4"/>
          </p:nvPr>
        </p:nvSpPr>
        <p:spPr bwMode="auto">
          <a:xfrm>
            <a:off x="0" y="8772378"/>
            <a:ext cx="3037840"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100359" name="Rectangle 7"/>
          <p:cNvSpPr>
            <a:spLocks noGrp="1" noChangeArrowheads="1"/>
          </p:cNvSpPr>
          <p:nvPr>
            <p:ph type="sldNum" sz="quarter" idx="5"/>
          </p:nvPr>
        </p:nvSpPr>
        <p:spPr bwMode="auto">
          <a:xfrm>
            <a:off x="3970938" y="8772378"/>
            <a:ext cx="3037840"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93EA0A05-A768-4C93-B968-32CDD6460D71}" type="slidenum">
              <a:rPr lang="en-US"/>
              <a:pPr>
                <a:defRPr/>
              </a:pPr>
              <a:t>‹#›</a:t>
            </a:fld>
            <a:endParaRPr lang="en-US" dirty="0"/>
          </a:p>
        </p:txBody>
      </p:sp>
    </p:spTree>
    <p:extLst>
      <p:ext uri="{BB962C8B-B14F-4D97-AF65-F5344CB8AC3E}">
        <p14:creationId xmlns:p14="http://schemas.microsoft.com/office/powerpoint/2010/main" val="268668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1</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Here</a:t>
            </a:r>
            <a:r>
              <a:rPr lang="en-US" baseline="0" dirty="0" smtClean="0"/>
              <a:t> is the framework we set forth in the Introductory Video and in the first lecture (Study Design) about the kinds of questions that epidemiology and clinical research can answer.  We call these the “Big 6”.  They represent six of the most common goals/objectives/purposes that clinical and epidemiologic research fulfills.  Last week and this week, with our discussion of measures of disease occurrence, we are discussing some aspects of description.  Note, however, that prevalence and incidence are not the only forms of description.  For example, estimating the mean height in a population is also a form of description. More generally, description refers to a single variable or construct in isolation.  When two or more variables are considered together in some way, we call it analytic research.  Quickly being able to associate any given research question to one of these six areas (or to one of the nine areas in a broader classification scheme) will enable you to focus on the methods needed to address the question and the pitfalls that should be avoided to enhance validity.  </a:t>
            </a:r>
            <a:endParaRPr lang="en-US" dirty="0" smtClean="0"/>
          </a:p>
        </p:txBody>
      </p:sp>
    </p:spTree>
    <p:extLst>
      <p:ext uri="{BB962C8B-B14F-4D97-AF65-F5344CB8AC3E}">
        <p14:creationId xmlns:p14="http://schemas.microsoft.com/office/powerpoint/2010/main" val="2304117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98DD3941-7E68-40CB-B900-420156EF02F9}" type="slidenum">
              <a:rPr lang="en-US" smtClean="0"/>
              <a:pPr/>
              <a:t>10</a:t>
            </a:fld>
            <a:endParaRPr lang="en-US" dirty="0"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r>
              <a:rPr lang="en-US" dirty="0" smtClean="0"/>
              <a:t>Calculating person-time often makes it easier to understand.  There are two basic approaches.  The first should be used if you have</a:t>
            </a:r>
            <a:r>
              <a:rPr lang="en-US" baseline="0" dirty="0" smtClean="0"/>
              <a:t> individual-level data on everyone in your population.  If you do, you just simply sum up the person-time for each person.  Person-time in a given individual refers to amount of time observed from the beginning of observation until either the event of interest has occurred, censoring (due to drop out or administrative), or a competing event.  </a:t>
            </a:r>
            <a:endParaRPr lang="en-US" dirty="0" smtClean="0"/>
          </a:p>
        </p:txBody>
      </p:sp>
    </p:spTree>
    <p:extLst>
      <p:ext uri="{BB962C8B-B14F-4D97-AF65-F5344CB8AC3E}">
        <p14:creationId xmlns:p14="http://schemas.microsoft.com/office/powerpoint/2010/main" val="27158424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a:ln/>
        </p:spPr>
      </p:sp>
      <p:sp>
        <p:nvSpPr>
          <p:cNvPr id="181250" name="Notes Placeholder 2"/>
          <p:cNvSpPr>
            <a:spLocks noGrp="1"/>
          </p:cNvSpPr>
          <p:nvPr>
            <p:ph type="body" idx="1"/>
          </p:nvPr>
        </p:nvSpPr>
        <p:spPr>
          <a:noFill/>
          <a:ln/>
        </p:spPr>
        <p:txBody>
          <a:bodyPr/>
          <a:lstStyle/>
          <a:p>
            <a:r>
              <a:rPr lang="en-US" dirty="0" smtClean="0"/>
              <a:t>Failure probability is now calculated for each time interval when an event of interest (Breast</a:t>
            </a:r>
            <a:r>
              <a:rPr lang="en-US" baseline="0" dirty="0" smtClean="0"/>
              <a:t> cancer</a:t>
            </a:r>
            <a:r>
              <a:rPr lang="en-US" dirty="0" smtClean="0"/>
              <a:t> death) occurred.  In our example, there were 4 BC deaths so failure probability is calculated for each of those intervals.  </a:t>
            </a:r>
          </a:p>
          <a:p>
            <a:endParaRPr lang="en-US" dirty="0" smtClean="0"/>
          </a:p>
          <a:p>
            <a:r>
              <a:rPr lang="en-US" dirty="0" smtClean="0"/>
              <a:t>Probability of survival up to the beginning of each time interval is taken from the table on the previous slide (“Step 1”) where we calculated cumulative survival without an event or a competing event.</a:t>
            </a:r>
          </a:p>
          <a:p>
            <a:endParaRPr lang="en-US" dirty="0" smtClean="0"/>
          </a:p>
          <a:p>
            <a:r>
              <a:rPr lang="en-US" dirty="0" smtClean="0"/>
              <a:t>Now we can calculate the incidence of the event of interest in each time interval as the product of the failure probability for that interval and the probability of survival to that time interval (i.e. F * S).  This is the joint probability of experiencing the event of interest in the interval given survival without the event or any competing event(s) through all previous intervals.  </a:t>
            </a:r>
          </a:p>
          <a:p>
            <a:endParaRPr lang="en-US" dirty="0" smtClean="0"/>
          </a:p>
          <a:p>
            <a:r>
              <a:rPr lang="en-US" dirty="0" smtClean="0"/>
              <a:t>The cumulative incidence is just the sum of the incidence in each interval</a:t>
            </a:r>
            <a:r>
              <a:rPr lang="en-US" baseline="0" dirty="0" smtClean="0"/>
              <a:t> up to any given point in time.</a:t>
            </a:r>
            <a:endParaRPr lang="en-US" dirty="0" smtClean="0"/>
          </a:p>
          <a:p>
            <a:endParaRPr lang="en-US" dirty="0" smtClean="0"/>
          </a:p>
          <a:p>
            <a:endParaRPr lang="en-US" dirty="0" smtClean="0"/>
          </a:p>
        </p:txBody>
      </p:sp>
      <p:sp>
        <p:nvSpPr>
          <p:cNvPr id="181251" name="Slide Number Placeholder 3"/>
          <p:cNvSpPr>
            <a:spLocks noGrp="1"/>
          </p:cNvSpPr>
          <p:nvPr>
            <p:ph type="sldNum" sz="quarter" idx="5"/>
          </p:nvPr>
        </p:nvSpPr>
        <p:spPr>
          <a:noFill/>
        </p:spPr>
        <p:txBody>
          <a:bodyPr/>
          <a:lstStyle/>
          <a:p>
            <a:fld id="{B6BE209C-E18B-4E05-9C7A-A2D751BF61BD}" type="slidenum">
              <a:rPr lang="en-US" smtClean="0">
                <a:solidFill>
                  <a:prstClr val="black"/>
                </a:solidFill>
              </a:rPr>
              <a:pPr/>
              <a:t>101</a:t>
            </a:fld>
            <a:endParaRPr lang="en-US" dirty="0" smtClean="0">
              <a:solidFill>
                <a:prstClr val="black"/>
              </a:solidFill>
            </a:endParaRPr>
          </a:p>
        </p:txBody>
      </p:sp>
    </p:spTree>
    <p:extLst>
      <p:ext uri="{BB962C8B-B14F-4D97-AF65-F5344CB8AC3E}">
        <p14:creationId xmlns:p14="http://schemas.microsoft.com/office/powerpoint/2010/main" val="89711453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p>
            <a:fld id="{631DB0ED-58D5-4362-8F6C-D237489C1216}" type="slidenum">
              <a:rPr lang="en-US" smtClean="0">
                <a:solidFill>
                  <a:prstClr val="black"/>
                </a:solidFill>
              </a:rPr>
              <a:pPr/>
              <a:t>102</a:t>
            </a:fld>
            <a:endParaRPr lang="en-US" dirty="0" smtClean="0">
              <a:solidFill>
                <a:prstClr val="black"/>
              </a:solidFill>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r>
              <a:rPr lang="en-US" dirty="0" smtClean="0"/>
              <a:t>While the A-J estimator</a:t>
            </a:r>
            <a:r>
              <a:rPr lang="en-US" baseline="0" dirty="0" smtClean="0"/>
              <a:t> is favorable in its flexibility of being able to manage multiple events as well as censoring due to drop out or staggered entry, it still must assume non-informative censoring in order for the estimates to be unbiased.   Hence, the A-J  estimator is not magical and does not solve our problem of drop out.   Without actually knowing what happened to those who have dropped out, we are just as susceptible to bias as we are with the Kaplan-Meier estimator, but we simply do not know how biased the estimate is.  </a:t>
            </a:r>
            <a:endParaRPr lang="en-US" dirty="0" smtClean="0"/>
          </a:p>
        </p:txBody>
      </p:sp>
    </p:spTree>
    <p:extLst>
      <p:ext uri="{BB962C8B-B14F-4D97-AF65-F5344CB8AC3E}">
        <p14:creationId xmlns:p14="http://schemas.microsoft.com/office/powerpoint/2010/main" val="180311093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p>
            <a:fld id="{631DB0ED-58D5-4362-8F6C-D237489C1216}" type="slidenum">
              <a:rPr lang="en-US" smtClean="0">
                <a:solidFill>
                  <a:prstClr val="black"/>
                </a:solidFill>
              </a:rPr>
              <a:pPr/>
              <a:t>103</a:t>
            </a:fld>
            <a:endParaRPr lang="en-US" dirty="0" smtClean="0">
              <a:solidFill>
                <a:prstClr val="black"/>
              </a:solidFill>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r>
              <a:rPr lang="en-US" dirty="0" smtClean="0"/>
              <a:t>The Aalen-Johansen method of calculating cumulative incidence</a:t>
            </a:r>
            <a:r>
              <a:rPr lang="en-US" baseline="0" dirty="0" smtClean="0"/>
              <a:t> </a:t>
            </a:r>
            <a:r>
              <a:rPr lang="en-US" dirty="0" smtClean="0"/>
              <a:t>can be implemented in Stata, but it is inexplicably not included in the base software.  One has to add the function by downloading a free file that has been written by a Stata user.  We won’t have time to go over this in detail now, but we</a:t>
            </a:r>
            <a:r>
              <a:rPr lang="en-US" baseline="0" dirty="0" smtClean="0"/>
              <a:t> provide all of the command syntax here.  </a:t>
            </a:r>
            <a:r>
              <a:rPr lang="en-US" dirty="0" smtClean="0"/>
              <a:t>  </a:t>
            </a:r>
          </a:p>
        </p:txBody>
      </p:sp>
    </p:spTree>
    <p:extLst>
      <p:ext uri="{BB962C8B-B14F-4D97-AF65-F5344CB8AC3E}">
        <p14:creationId xmlns:p14="http://schemas.microsoft.com/office/powerpoint/2010/main" val="208550766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p>
            <a:fld id="{66F4B42E-E7FD-4B39-AB66-130D7A62CD16}" type="slidenum">
              <a:rPr lang="en-US" smtClean="0">
                <a:solidFill>
                  <a:prstClr val="black"/>
                </a:solidFill>
              </a:rPr>
              <a:pPr/>
              <a:t>104</a:t>
            </a:fld>
            <a:endParaRPr lang="en-US" dirty="0" smtClean="0">
              <a:solidFill>
                <a:prstClr val="black"/>
              </a:solidFill>
            </a:endParaRP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p:spPr>
        <p:txBody>
          <a:bodyPr/>
          <a:lstStyle/>
          <a:p>
            <a:r>
              <a:rPr lang="en-US" dirty="0" smtClean="0"/>
              <a:t>We won’t have time to go over this in detail now, but these notes are provided for reference.   You will get a chance to work through this in your homework this week. </a:t>
            </a:r>
          </a:p>
        </p:txBody>
      </p:sp>
    </p:spTree>
    <p:extLst>
      <p:ext uri="{BB962C8B-B14F-4D97-AF65-F5344CB8AC3E}">
        <p14:creationId xmlns:p14="http://schemas.microsoft.com/office/powerpoint/2010/main" val="303552712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a:ln/>
        </p:spPr>
      </p:sp>
      <p:sp>
        <p:nvSpPr>
          <p:cNvPr id="173058" name="Notes Placeholder 2"/>
          <p:cNvSpPr>
            <a:spLocks noGrp="1"/>
          </p:cNvSpPr>
          <p:nvPr>
            <p:ph type="body" idx="1"/>
          </p:nvPr>
        </p:nvSpPr>
        <p:spPr>
          <a:noFill/>
          <a:ln/>
        </p:spPr>
        <p:txBody>
          <a:bodyPr/>
          <a:lstStyle/>
          <a:p>
            <a:r>
              <a:rPr lang="en-US" dirty="0" smtClean="0"/>
              <a:t>This is an example of a paper that reported cumulative incidence calculated with the Aalen-Johansen estimator</a:t>
            </a:r>
            <a:r>
              <a:rPr lang="en-US" baseline="0" dirty="0" smtClean="0"/>
              <a:t> </a:t>
            </a:r>
            <a:r>
              <a:rPr lang="en-US" dirty="0" smtClean="0"/>
              <a:t>with death as a competing event and with the Kaplan-Meier method.  The first column (that the authors</a:t>
            </a:r>
            <a:r>
              <a:rPr lang="en-US" baseline="0" dirty="0" smtClean="0"/>
              <a:t> call </a:t>
            </a:r>
            <a:r>
              <a:rPr lang="en-US" dirty="0" smtClean="0"/>
              <a:t>“adjusted”) shows the Aalen-Johansen approach;</a:t>
            </a:r>
            <a:r>
              <a:rPr lang="en-US" baseline="0" dirty="0" smtClean="0"/>
              <a:t> it </a:t>
            </a:r>
            <a:r>
              <a:rPr lang="en-US" dirty="0" smtClean="0"/>
              <a:t>presents the cumulative incidence with death treated as a competing event.  We don’t like this term “adjusted”; we would rather say “accounting for the competing event of death”.  </a:t>
            </a:r>
          </a:p>
          <a:p>
            <a:endParaRPr lang="en-US" dirty="0" smtClean="0"/>
          </a:p>
          <a:p>
            <a:r>
              <a:rPr lang="en-US" dirty="0" smtClean="0"/>
              <a:t>The last column provides the incidence based on the Kaplan-Meier method.  We do</a:t>
            </a:r>
            <a:r>
              <a:rPr lang="en-US" baseline="0" dirty="0" smtClean="0"/>
              <a:t> not know why the authors also show the Kaplan-Meier estimate in that it has no valid interpretation.  Perhaps they showed it </a:t>
            </a:r>
            <a:r>
              <a:rPr lang="en-US" dirty="0" smtClean="0"/>
              <a:t>t</a:t>
            </a:r>
            <a:r>
              <a:rPr lang="en-US" baseline="0" dirty="0" smtClean="0"/>
              <a:t>o illustrate the need to account for competing events</a:t>
            </a:r>
            <a:r>
              <a:rPr lang="en-US" dirty="0" smtClean="0"/>
              <a:t>.   We would not recommend including the K-M</a:t>
            </a:r>
            <a:r>
              <a:rPr lang="en-US" baseline="0" dirty="0" smtClean="0"/>
              <a:t> estimate in a situation like this one.  </a:t>
            </a:r>
          </a:p>
          <a:p>
            <a:endParaRPr lang="en-US" baseline="0" dirty="0" smtClean="0"/>
          </a:p>
          <a:p>
            <a:r>
              <a:rPr lang="en-US" dirty="0" smtClean="0"/>
              <a:t>The follow-up period starts at age 50 and is then reported for intervals to age 55, to age 60, etc.  This nicely illustrates the difference in the estimate using the Aalen-Johansen estimator versus the</a:t>
            </a:r>
            <a:r>
              <a:rPr lang="en-US" baseline="0" dirty="0" smtClean="0"/>
              <a:t> </a:t>
            </a:r>
            <a:r>
              <a:rPr lang="en-US" dirty="0" smtClean="0"/>
              <a:t>Kaplan-Meier approach when there are a substantial number of competing events.  For example, at age 90 for women, the cumulative incidence estimates vary by almost 15 percentage points (53.8% versus 68.4%).  Again, the “adjusted” estimate, which is the A-J estimate,</a:t>
            </a:r>
            <a:r>
              <a:rPr lang="en-US" baseline="0" dirty="0" smtClean="0"/>
              <a:t> is the correct one.</a:t>
            </a:r>
            <a:endParaRPr lang="en-US" dirty="0" smtClean="0"/>
          </a:p>
          <a:p>
            <a:endParaRPr lang="en-US" dirty="0" smtClean="0"/>
          </a:p>
          <a:p>
            <a:r>
              <a:rPr lang="en-US" dirty="0" smtClean="0"/>
              <a:t>This illustrates the general rule that the K-M calculation</a:t>
            </a:r>
            <a:r>
              <a:rPr lang="en-US" baseline="0" dirty="0" smtClean="0"/>
              <a:t> will overestimate cumulative incidence of the outcome of interest when there are competing events.</a:t>
            </a:r>
            <a:endParaRPr lang="en-US" dirty="0" smtClean="0"/>
          </a:p>
        </p:txBody>
      </p:sp>
      <p:sp>
        <p:nvSpPr>
          <p:cNvPr id="173059" name="Slide Number Placeholder 3"/>
          <p:cNvSpPr>
            <a:spLocks noGrp="1"/>
          </p:cNvSpPr>
          <p:nvPr>
            <p:ph type="sldNum" sz="quarter" idx="5"/>
          </p:nvPr>
        </p:nvSpPr>
        <p:spPr>
          <a:noFill/>
        </p:spPr>
        <p:txBody>
          <a:bodyPr/>
          <a:lstStyle/>
          <a:p>
            <a:fld id="{96099ED5-58E9-4034-AC5D-C668F8BC91F4}" type="slidenum">
              <a:rPr lang="en-US" smtClean="0">
                <a:solidFill>
                  <a:prstClr val="black"/>
                </a:solidFill>
              </a:rPr>
              <a:pPr/>
              <a:t>105</a:t>
            </a:fld>
            <a:endParaRPr lang="en-US" dirty="0" smtClean="0">
              <a:solidFill>
                <a:prstClr val="black"/>
              </a:solidFill>
            </a:endParaRPr>
          </a:p>
        </p:txBody>
      </p:sp>
    </p:spTree>
    <p:extLst>
      <p:ext uri="{BB962C8B-B14F-4D97-AF65-F5344CB8AC3E}">
        <p14:creationId xmlns:p14="http://schemas.microsoft.com/office/powerpoint/2010/main" val="56408009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p>
            <a:fld id="{66F4B42E-E7FD-4B39-AB66-130D7A62CD16}" type="slidenum">
              <a:rPr lang="en-US" smtClean="0">
                <a:solidFill>
                  <a:prstClr val="black"/>
                </a:solidFill>
              </a:rPr>
              <a:pPr/>
              <a:t>106</a:t>
            </a:fld>
            <a:endParaRPr lang="en-US" dirty="0" smtClean="0">
              <a:solidFill>
                <a:prstClr val="black"/>
              </a:solidFill>
            </a:endParaRP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p:spPr>
        <p:txBody>
          <a:bodyPr/>
          <a:lstStyle/>
          <a:p>
            <a:r>
              <a:rPr lang="en-US" dirty="0" smtClean="0"/>
              <a:t>This example with fractures did manage</a:t>
            </a:r>
            <a:r>
              <a:rPr lang="en-US" baseline="0" dirty="0" smtClean="0"/>
              <a:t> to show the A-J estimator but, in general, h</a:t>
            </a:r>
            <a:r>
              <a:rPr lang="en-US" dirty="0" smtClean="0"/>
              <a:t>ow well are these techniques regarding competing events</a:t>
            </a:r>
            <a:r>
              <a:rPr lang="en-US" baseline="0" dirty="0" smtClean="0"/>
              <a:t> being practiced in the literature?</a:t>
            </a:r>
          </a:p>
          <a:p>
            <a:endParaRPr lang="en-US" baseline="0" dirty="0" smtClean="0"/>
          </a:p>
          <a:p>
            <a:r>
              <a:rPr lang="en-US" baseline="0" dirty="0" smtClean="0"/>
              <a:t>The answer is not very well.  Almost 2/3’s censored competing events and used K-M estimators, which we know is biased and which will produce an overestimate of the cumulative incidence.   Only two studies correctly used the Aalen-Johansen estimator.  </a:t>
            </a:r>
          </a:p>
          <a:p>
            <a:endParaRPr lang="en-US" baseline="0" dirty="0" smtClean="0"/>
          </a:p>
          <a:p>
            <a:r>
              <a:rPr lang="en-US" baseline="0" dirty="0" smtClean="0"/>
              <a:t>Incorrect practices are indeed the rule.  The incorrect practices are so prevalent that those authors who do the correct analyses will often be seen as wrong by reviewers who are mostly unfamiliar with this topic.   Authors may often need to argue with reviewers and editors in order to use the correct approach (the A-J approach).</a:t>
            </a:r>
            <a:endParaRPr lang="en-US" dirty="0" smtClean="0"/>
          </a:p>
        </p:txBody>
      </p:sp>
    </p:spTree>
    <p:extLst>
      <p:ext uri="{BB962C8B-B14F-4D97-AF65-F5344CB8AC3E}">
        <p14:creationId xmlns:p14="http://schemas.microsoft.com/office/powerpoint/2010/main" val="303552712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fld id="{6F9ED1B4-9042-421C-9BD4-BAE1531D8223}" type="slidenum">
              <a:rPr lang="en-US" smtClean="0">
                <a:solidFill>
                  <a:prstClr val="black"/>
                </a:solidFill>
              </a:rPr>
              <a:pPr/>
              <a:t>107</a:t>
            </a:fld>
            <a:endParaRPr lang="en-US" dirty="0" smtClean="0">
              <a:solidFill>
                <a:prstClr val="black"/>
              </a:solidFill>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is a summary of how to handle competing events</a:t>
            </a:r>
            <a:r>
              <a:rPr lang="en-US" baseline="0" dirty="0" smtClean="0"/>
              <a:t> </a:t>
            </a:r>
            <a:r>
              <a:rPr lang="en-US" dirty="0" smtClean="0"/>
              <a:t>(CE) when calculating incidence,</a:t>
            </a:r>
            <a:r>
              <a:rPr lang="en-US" baseline="0" dirty="0" smtClean="0"/>
              <a:t> depending upon whether our goal is cumulative incidence estimation or rate estimation and our philosophy regarding accommodation or elimination.    In regards to cumulative incidence, some of the best examples of wanting to eliminate competing events are studies of the longevity of heart valves, hip replacements, and other devices placed into human.  The goal in these studies is to compare longevity between devices. The Grunkemeier et al. article in the Optional Reading section illustrates these situations.  In these contexts, events like death in the human host are a nuisance that we would seek to eliminate.  If our goal is cumulative incidence and we do indeed seek to eliminate competing events (i.e., </a:t>
            </a:r>
            <a:r>
              <a:rPr lang="en-US" dirty="0" smtClean="0"/>
              <a:t>pretend that competing events don’t occur),</a:t>
            </a:r>
            <a:r>
              <a:rPr lang="en-US" baseline="0" dirty="0" smtClean="0"/>
              <a:t> then we can use conventional Kaplan-Meier estimation if the CE is independent of the primary event under study.   There are not too many examples of this.  Getting struck dead by lightening is one such example.  If the</a:t>
            </a:r>
            <a:r>
              <a:rPr lang="en-US" dirty="0" smtClean="0"/>
              <a:t> CE</a:t>
            </a:r>
            <a:r>
              <a:rPr lang="en-US" baseline="0" dirty="0" smtClean="0"/>
              <a:t> is  not independent (as is the case with most studies of devices, such as heart valves or joint), then conventional K-M will be biased.  Instead, other techniques such as K-M with inverse probability of censoring weighting or other more advanced techniques are needed. We will not cover these advanced techniques in this class.  They are rarely seen in practice.</a:t>
            </a:r>
          </a:p>
          <a:p>
            <a:endParaRPr lang="en-US" baseline="0" dirty="0" smtClean="0"/>
          </a:p>
          <a:p>
            <a:r>
              <a:rPr lang="en-US" baseline="0" dirty="0" smtClean="0"/>
              <a:t>If we seek t</a:t>
            </a:r>
            <a:r>
              <a:rPr lang="en-US" dirty="0" smtClean="0"/>
              <a:t>o accommodate for CE</a:t>
            </a:r>
            <a:r>
              <a:rPr lang="en-US" baseline="0" dirty="0" smtClean="0"/>
              <a:t>’s (accept their occurrence),</a:t>
            </a:r>
            <a:r>
              <a:rPr lang="en-US" dirty="0" smtClean="0"/>
              <a:t> we use the Aalen-Johansen estimator when we seek to estimate cumulative incidence.  Note:  this is a different mathematical technique than K-M estimation, where natively we are calculating cumulative survival and take the complement to get cumulative incidence.   In the A-J estimator, we work directly</a:t>
            </a:r>
            <a:r>
              <a:rPr lang="en-US" baseline="0" dirty="0" smtClean="0"/>
              <a:t> with calculation of incidence.</a:t>
            </a:r>
            <a:endParaRPr lang="en-US" dirty="0" smtClean="0"/>
          </a:p>
          <a:p>
            <a:endParaRPr lang="en-US" dirty="0" smtClean="0"/>
          </a:p>
          <a:p>
            <a:r>
              <a:rPr lang="en-US" dirty="0" smtClean="0"/>
              <a:t>When the goal is to estimate incidence rate, there is actually nothing special to do from what we have alread</a:t>
            </a:r>
            <a:r>
              <a:rPr lang="en-US" baseline="0" dirty="0" smtClean="0"/>
              <a:t>y learned</a:t>
            </a:r>
            <a:r>
              <a:rPr lang="en-US" dirty="0" smtClean="0"/>
              <a:t>.  This is because rates inherently</a:t>
            </a:r>
            <a:r>
              <a:rPr lang="en-US" baseline="0" dirty="0" smtClean="0"/>
              <a:t> accommodate competing events.  </a:t>
            </a:r>
            <a:r>
              <a:rPr lang="en-US" dirty="0" smtClean="0"/>
              <a:t>We just perform our usual rate calculation.   In the face of competing events, these rates</a:t>
            </a:r>
            <a:r>
              <a:rPr lang="en-US" baseline="0" dirty="0" smtClean="0"/>
              <a:t> are sometimes given the special name of “cause-specific” rates or hazards.   </a:t>
            </a:r>
          </a:p>
          <a:p>
            <a:endParaRPr lang="en-US" baseline="0" dirty="0" smtClean="0"/>
          </a:p>
          <a:p>
            <a:r>
              <a:rPr lang="en-US" baseline="0" dirty="0" smtClean="0"/>
              <a:t>For completeness:  what we do not show in this table is the scenario in which we are interested in rates </a:t>
            </a:r>
            <a:r>
              <a:rPr lang="en-US" i="1" baseline="0" dirty="0" smtClean="0"/>
              <a:t>and</a:t>
            </a:r>
            <a:r>
              <a:rPr lang="en-US" baseline="0" dirty="0" smtClean="0"/>
              <a:t>  in eliminating competing events.  This is not very common in descriptive work but it follows the same solution, in general, as for cumulative incidence.  That is, if the competing events can be assumed to be independent, then the usual rate calculation will provide unbiased results.  This is because those who remain in the rate calculation will have the same event rate as those who were removed by the competing event.   If the competing event is not independent, then this will require more sophisticated methodologic approaches that reweight the remaining individuals in an attempt to create what the population would like if those with competing events were not removed.  This is beyond the scope of this course.</a:t>
            </a:r>
            <a:endParaRPr lang="en-US" dirty="0" smtClean="0"/>
          </a:p>
        </p:txBody>
      </p:sp>
    </p:spTree>
    <p:extLst>
      <p:ext uri="{BB962C8B-B14F-4D97-AF65-F5344CB8AC3E}">
        <p14:creationId xmlns:p14="http://schemas.microsoft.com/office/powerpoint/2010/main" val="184594890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p:spPr>
        <p:txBody>
          <a:bodyPr/>
          <a:lstStyle/>
          <a:p>
            <a:fld id="{359D3E27-B288-467E-BCC0-8D74C63D366D}" type="slidenum">
              <a:rPr lang="en-US" smtClean="0">
                <a:solidFill>
                  <a:prstClr val="black"/>
                </a:solidFill>
              </a:rPr>
              <a:pPr/>
              <a:t>108</a:t>
            </a:fld>
            <a:endParaRPr lang="en-US" dirty="0" smtClean="0">
              <a:solidFill>
                <a:prstClr val="black"/>
              </a:solidFill>
            </a:endParaRP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p:spPr>
        <p:txBody>
          <a:bodyPr/>
          <a:lstStyle/>
          <a:p>
            <a:r>
              <a:rPr lang="en-US" dirty="0" smtClean="0"/>
              <a:t>This concludes our discussion of the calculation of incidence in clinical research/epidemiology.  It is important to step back and remember that we have been discussing the manipulation and summarization of data pertaining to incidence.  Yet, this is only half the story.  The other half is actually making the measurements, i.e., collecting the data.  In other words, where do the measurements</a:t>
            </a:r>
            <a:r>
              <a:rPr lang="en-US" baseline="0" dirty="0" smtClean="0"/>
              <a:t> come from.  </a:t>
            </a:r>
          </a:p>
          <a:p>
            <a:endParaRPr lang="en-US" baseline="0" dirty="0" smtClean="0"/>
          </a:p>
          <a:p>
            <a:r>
              <a:rPr lang="en-US" baseline="0" dirty="0" smtClean="0"/>
              <a:t>Sometimes the data will already be available, having been obtained by others and sometimes for reasons other than research.   This is sometimes called “found” data.  Understanding the context in which the found measurements were made (the “data generating mechanisms”) will be crucial in understanding the pitfalls of the data and their attendant influences on study validity.</a:t>
            </a:r>
          </a:p>
          <a:p>
            <a:endParaRPr lang="en-US" baseline="0" dirty="0" smtClean="0"/>
          </a:p>
          <a:p>
            <a:r>
              <a:rPr lang="en-US" dirty="0" smtClean="0"/>
              <a:t>Other times the data needs to be collected</a:t>
            </a:r>
            <a:r>
              <a:rPr lang="en-US" baseline="0" dirty="0" smtClean="0"/>
              <a:t> expressly for research.  </a:t>
            </a:r>
            <a:r>
              <a:rPr lang="en-US" dirty="0" smtClean="0"/>
              <a:t>This means recruitment, sensitive and specific detection of event onset, and retaining participants such that they do not dro</a:t>
            </a:r>
            <a:r>
              <a:rPr lang="en-US" baseline="0" dirty="0" smtClean="0"/>
              <a:t>p out and wreak havoc with our estimates</a:t>
            </a:r>
            <a:r>
              <a:rPr lang="en-US" dirty="0" smtClean="0"/>
              <a:t>.  We note that we ARE NOT covering these</a:t>
            </a:r>
            <a:r>
              <a:rPr lang="en-US" baseline="0" dirty="0" smtClean="0"/>
              <a:t> activities </a:t>
            </a:r>
            <a:r>
              <a:rPr lang="en-US" dirty="0" smtClean="0"/>
              <a:t>in much detail in this course.  This is the important discipline of practical field work.  While enormously important, we don’t especially think it can be taught in a course.  In part, this is because it is very study-specific.  Instead of getting this knowledge in courses, we suggest that this is best learned by working with </a:t>
            </a:r>
            <a:r>
              <a:rPr lang="en-US" u="sng" dirty="0" smtClean="0"/>
              <a:t>experienced</a:t>
            </a:r>
            <a:r>
              <a:rPr lang="en-US" dirty="0" smtClean="0"/>
              <a:t> researchers.  </a:t>
            </a:r>
          </a:p>
        </p:txBody>
      </p:sp>
    </p:spTree>
    <p:extLst>
      <p:ext uri="{BB962C8B-B14F-4D97-AF65-F5344CB8AC3E}">
        <p14:creationId xmlns:p14="http://schemas.microsoft.com/office/powerpoint/2010/main" val="139756069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p:spPr>
        <p:txBody>
          <a:bodyPr/>
          <a:lstStyle/>
          <a:p>
            <a:fld id="{9908C893-F61C-4C7B-BBBD-93573FE42EB6}" type="slidenum">
              <a:rPr lang="en-US" smtClean="0">
                <a:solidFill>
                  <a:prstClr val="black"/>
                </a:solidFill>
              </a:rPr>
              <a:pPr/>
              <a:t>109</a:t>
            </a:fld>
            <a:endParaRPr lang="en-US" dirty="0" smtClean="0">
              <a:solidFill>
                <a:prstClr val="black"/>
              </a:solidFill>
            </a:endParaRPr>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r>
              <a:rPr lang="en-US" dirty="0" smtClean="0"/>
              <a:t>Here are the main points from today. </a:t>
            </a:r>
          </a:p>
        </p:txBody>
      </p:sp>
    </p:spTree>
    <p:extLst>
      <p:ext uri="{BB962C8B-B14F-4D97-AF65-F5344CB8AC3E}">
        <p14:creationId xmlns:p14="http://schemas.microsoft.com/office/powerpoint/2010/main" val="403462864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fld id="{6F9ED1B4-9042-421C-9BD4-BAE1531D8223}" type="slidenum">
              <a:rPr lang="en-US" smtClean="0">
                <a:solidFill>
                  <a:prstClr val="black"/>
                </a:solidFill>
              </a:rPr>
              <a:pPr/>
              <a:t>110</a:t>
            </a:fld>
            <a:endParaRPr lang="en-US" dirty="0" smtClean="0">
              <a:solidFill>
                <a:prstClr val="black"/>
              </a:solidFill>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r>
              <a:rPr lang="en-US" baseline="0" dirty="0" smtClean="0"/>
              <a:t>The table contains a summary of the past two sessions on measures of disease occurrence showing the different measures of disease occurrence that can be derived by each of the study designs we have been discussing.  </a:t>
            </a:r>
          </a:p>
          <a:p>
            <a:endParaRPr lang="en-US" baseline="0" dirty="0" smtClean="0"/>
          </a:p>
          <a:p>
            <a:r>
              <a:rPr lang="en-US" baseline="0" dirty="0" smtClean="0"/>
              <a:t>A few notes:</a:t>
            </a:r>
          </a:p>
          <a:p>
            <a:r>
              <a:rPr lang="en-US" baseline="0" dirty="0" smtClean="0"/>
              <a:t>--Fixed cohorts naturally beg to be analyzed with cumulative incidence.  In fact, cumulative incidence is a fixed cohort concept.</a:t>
            </a:r>
          </a:p>
          <a:p>
            <a:r>
              <a:rPr lang="en-US" baseline="0" dirty="0" smtClean="0"/>
              <a:t>--If the interest in dynamic cohorts is to describe them over time, then this is naturally done with a depiction of rate over time.  Dynamic cohorts can, however, by analyzed like fixed cohorts by shifting all persons to the left, at which time they can be described by cumulative incidence.</a:t>
            </a:r>
          </a:p>
          <a:p>
            <a:r>
              <a:rPr lang="en-US" baseline="0" dirty="0" smtClean="0"/>
              <a:t>--There are some measurement contexts that attempt to measure incidence with cross-sectional studies.  Measurement of certain biomarkers that are only present in the early stages of diseases (such as IgM or antibody avidity) are used to denote recent incident infection.  These studies, however, are not pure measures of incidence because we do not necessarily have all of the incident events; some may have died or become lost.   Think about the underlying cohort for any cross-sectional study to better understand this.   </a:t>
            </a:r>
          </a:p>
        </p:txBody>
      </p:sp>
    </p:spTree>
    <p:extLst>
      <p:ext uri="{BB962C8B-B14F-4D97-AF65-F5344CB8AC3E}">
        <p14:creationId xmlns:p14="http://schemas.microsoft.com/office/powerpoint/2010/main" val="1845948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indent="0" algn="l" defTabSz="914400" rtl="0" eaLnBrk="0" fontAlgn="base" latinLnBrk="0" hangingPunct="0">
              <a:lnSpc>
                <a:spcPct val="90000"/>
              </a:lnSpc>
              <a:spcBef>
                <a:spcPct val="30000"/>
              </a:spcBef>
              <a:spcAft>
                <a:spcPct val="0"/>
              </a:spcAft>
              <a:buClrTx/>
              <a:buSzTx/>
              <a:buFontTx/>
              <a:buNone/>
              <a:tabLst/>
              <a:defRPr/>
            </a:pPr>
            <a:r>
              <a:rPr lang="en-US" dirty="0" smtClean="0"/>
              <a:t>This is the hypothetical example of a 10 person cohort study given in the S + N text book. </a:t>
            </a:r>
            <a:r>
              <a:rPr lang="en-US" dirty="0" smtClean="0"/>
              <a:t>The times persons enter and leave the cohort are being shown on a calendar time scale. The solid black bars represent the length of time each person was followed in the study.  E denotes</a:t>
            </a:r>
            <a:r>
              <a:rPr lang="en-US" baseline="0" dirty="0" smtClean="0"/>
              <a:t> t</a:t>
            </a:r>
            <a:r>
              <a:rPr lang="en-US" dirty="0" smtClean="0"/>
              <a:t>he event of interest. This </a:t>
            </a:r>
            <a:r>
              <a:rPr lang="en-US" dirty="0" smtClean="0"/>
              <a:t>illustrates the ways that follow-up time can differ among individual participants in a fixed cohort study when the study has one “end date</a:t>
            </a:r>
            <a:r>
              <a:rPr lang="en-US" dirty="0" smtClean="0"/>
              <a:t>.”</a:t>
            </a:r>
          </a:p>
          <a:p>
            <a:pPr>
              <a:lnSpc>
                <a:spcPct val="90000"/>
              </a:lnSpc>
            </a:pPr>
            <a:endParaRPr lang="en-US" dirty="0" smtClean="0"/>
          </a:p>
          <a:p>
            <a:pPr>
              <a:lnSpc>
                <a:spcPct val="90000"/>
              </a:lnSpc>
            </a:pPr>
            <a:endParaRPr lang="en-US" dirty="0" smtClean="0"/>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11</a:t>
            </a:fld>
            <a:endParaRPr lang="en-US" sz="1200" dirty="0">
              <a:latin typeface="Calibri" pitchFamily="34" charset="0"/>
            </a:endParaRPr>
          </a:p>
        </p:txBody>
      </p:sp>
    </p:spTree>
    <p:extLst>
      <p:ext uri="{BB962C8B-B14F-4D97-AF65-F5344CB8AC3E}">
        <p14:creationId xmlns:p14="http://schemas.microsoft.com/office/powerpoint/2010/main" val="34110632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a:t>
            </a:r>
            <a:r>
              <a:rPr lang="en-US" baseline="0" dirty="0" smtClean="0"/>
              <a:t> able to clearly communicate findings from clinical/epidemiologic research to non-scientific audiences is a major task for a researcher and a major objective of this course.  </a:t>
            </a:r>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prstClr val="black"/>
                </a:solidFill>
              </a:rPr>
              <a:pPr>
                <a:defRPr/>
              </a:pPr>
              <a:t>112</a:t>
            </a:fld>
            <a:endParaRPr lang="en-US" dirty="0">
              <a:solidFill>
                <a:prstClr val="black"/>
              </a:solidFill>
            </a:endParaRPr>
          </a:p>
        </p:txBody>
      </p:sp>
    </p:spTree>
    <p:extLst>
      <p:ext uri="{BB962C8B-B14F-4D97-AF65-F5344CB8AC3E}">
        <p14:creationId xmlns:p14="http://schemas.microsoft.com/office/powerpoint/2010/main" val="382216804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Likewise, researchers often need to communication incidence-related objectives in grant proposals.</a:t>
            </a:r>
            <a:r>
              <a:rPr lang="en-US" baseline="0" dirty="0" smtClean="0"/>
              <a:t>   Descriptive objectives are often the initial specific aims (the lead off) in grant applications.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solidFill>
                  <a:prstClr val="black"/>
                </a:solidFill>
              </a:rPr>
              <a:pPr>
                <a:defRPr/>
              </a:pPr>
              <a:t>113</a:t>
            </a:fld>
            <a:endParaRPr lang="en-US" dirty="0">
              <a:solidFill>
                <a:prstClr val="black"/>
              </a:solidFill>
            </a:endParaRPr>
          </a:p>
        </p:txBody>
      </p:sp>
    </p:spTree>
    <p:extLst>
      <p:ext uri="{BB962C8B-B14F-4D97-AF65-F5344CB8AC3E}">
        <p14:creationId xmlns:p14="http://schemas.microsoft.com/office/powerpoint/2010/main" val="382216804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1C6EF3EF-C738-4CAF-BCEC-1AB611720C8F}" type="slidenum">
              <a:rPr lang="en-US" smtClean="0">
                <a:solidFill>
                  <a:prstClr val="black"/>
                </a:solidFill>
              </a:rPr>
              <a:pPr/>
              <a:t>114</a:t>
            </a:fld>
            <a:endParaRPr lang="en-US" dirty="0" smtClean="0">
              <a:solidFill>
                <a:prstClr val="black"/>
              </a:solidFill>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dirty="0" smtClean="0"/>
              <a:t>The waiting time property of incidence rates is useful in quantifying the average time until a new occurrence of the outcome.  It follows from the assumption that the incidence rate is constant during the time interval under consideration.  If there are 20 events per 100 person-years and the events are occurring at a constant rate, then a new event must occur, on average, depending on how exactly the constant rate assumption is met, every 5</a:t>
            </a:r>
            <a:r>
              <a:rPr lang="en-US" baseline="0" dirty="0" smtClean="0"/>
              <a:t> years</a:t>
            </a:r>
            <a:r>
              <a:rPr lang="en-US" dirty="0" smtClean="0"/>
              <a:t>.  So waiting time = 1/ person-time rate.</a:t>
            </a:r>
            <a:r>
              <a:rPr lang="en-US" baseline="0" dirty="0" smtClean="0"/>
              <a:t>  This is</a:t>
            </a:r>
            <a:r>
              <a:rPr lang="en-US" dirty="0" smtClean="0"/>
              <a:t> a useful property to keep in mind.  From the individual perspective, a waiting time of 5 years indicates that an individual, on average, will develop the event in 5 years.  A special case is the outcome of mortality (i.e., mortality rate).  In</a:t>
            </a:r>
            <a:r>
              <a:rPr lang="en-US" baseline="0" dirty="0" smtClean="0"/>
              <a:t> this case,</a:t>
            </a:r>
            <a:r>
              <a:rPr lang="en-US" dirty="0" smtClean="0"/>
              <a:t> the average waiting time, which</a:t>
            </a:r>
            <a:r>
              <a:rPr lang="en-US" baseline="0" dirty="0" smtClean="0"/>
              <a:t> is the inverse of mortality rate,</a:t>
            </a:r>
            <a:r>
              <a:rPr lang="en-US" dirty="0" smtClean="0"/>
              <a:t> is what</a:t>
            </a:r>
            <a:r>
              <a:rPr lang="en-US" baseline="0" dirty="0" smtClean="0"/>
              <a:t> is known as </a:t>
            </a:r>
            <a:r>
              <a:rPr lang="en-US" dirty="0" smtClean="0"/>
              <a:t>average life expectancy.</a:t>
            </a:r>
          </a:p>
        </p:txBody>
      </p:sp>
    </p:spTree>
    <p:extLst>
      <p:ext uri="{BB962C8B-B14F-4D97-AF65-F5344CB8AC3E}">
        <p14:creationId xmlns:p14="http://schemas.microsoft.com/office/powerpoint/2010/main" val="150908572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Standardization</a:t>
            </a:r>
            <a:r>
              <a:rPr lang="en-US" baseline="0" dirty="0" smtClean="0"/>
              <a:t> is often performed for age but can also by done for gender, race and calendar time.</a:t>
            </a:r>
          </a:p>
          <a:p>
            <a:endParaRPr lang="en-US" baseline="0" dirty="0" smtClean="0"/>
          </a:p>
          <a:p>
            <a:r>
              <a:rPr lang="en-US" baseline="0" dirty="0" smtClean="0"/>
              <a:t>These two approaches to standardization of incidence rates are discussed more fully in the Szklo and Nieto text.   The terms direct and indirect are not exactly intuitive and not easy to commit to memory.  Perhaps the best way to remember ‘direct’ is that we directly use the rates from the study population and standardize them by applying a weight.  We do this to all study populations under investigation to make them comparable. </a:t>
            </a:r>
          </a:p>
          <a:p>
            <a:endParaRPr lang="en-US" baseline="0" dirty="0" smtClean="0"/>
          </a:p>
          <a:p>
            <a:r>
              <a:rPr lang="en-US" baseline="0" dirty="0" smtClean="0"/>
              <a:t>In today’s lecture we briefly covered an example of direct standardization, comparing hip fracture rates across countries.  More detail on those calculations is provided in the next slide.  We also covered an example of indirect standardization, comparing mortality in petroleum refinery workers with the general population, accounting for race, sex, age, and calendar period.</a:t>
            </a:r>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solidFill>
                  <a:prstClr val="black"/>
                </a:solidFill>
              </a:rPr>
              <a:pPr>
                <a:defRPr/>
              </a:pPr>
              <a:t>115</a:t>
            </a:fld>
            <a:endParaRPr lang="en-US" dirty="0">
              <a:solidFill>
                <a:prstClr val="black"/>
              </a:solidFill>
            </a:endParaRPr>
          </a:p>
        </p:txBody>
      </p:sp>
    </p:spTree>
    <p:extLst>
      <p:ext uri="{BB962C8B-B14F-4D97-AF65-F5344CB8AC3E}">
        <p14:creationId xmlns:p14="http://schemas.microsoft.com/office/powerpoint/2010/main" val="175796341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p:spPr>
        <p:txBody>
          <a:bodyPr/>
          <a:lstStyle/>
          <a:p>
            <a:fld id="{BE220D9F-1DE0-4D8A-BF2D-4A36BD26A6D0}" type="slidenum">
              <a:rPr lang="en-US" smtClean="0">
                <a:solidFill>
                  <a:prstClr val="black"/>
                </a:solidFill>
              </a:rPr>
              <a:pPr/>
              <a:t>116</a:t>
            </a:fld>
            <a:endParaRPr lang="en-US" dirty="0" smtClean="0">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sz="1000" dirty="0" smtClean="0"/>
              <a:t>This illustrates how direct standardization calculations</a:t>
            </a:r>
            <a:r>
              <a:rPr lang="en-US" sz="1000" baseline="0" dirty="0" smtClean="0"/>
              <a:t> were made for previous example comparing hip fracture rates across countries.  </a:t>
            </a:r>
          </a:p>
          <a:p>
            <a:endParaRPr lang="en-US" sz="1000" baseline="0" dirty="0" smtClean="0"/>
          </a:p>
          <a:p>
            <a:r>
              <a:rPr lang="en-US" sz="1000" dirty="0" smtClean="0"/>
              <a:t>Direct standardization will give an overall age-standardized (“age-adjusted”) rate for each population.  We apply the age stratum-specific rates from the 5-year age groups in Beijing, Budapest, etc. to the age distribution of an external population, in this case the 1990 non-Hispanic white population in the US census.  This gives the number of “expected” hip fractures if the Beijing rates had occurred in a population with age distribution like the US.  The number of “expected” hip fractures is totaled and divided by the US population to give the age-adjusted incidence rate.  This is done for each population.  For Beijing, the expected number of hip fractures (in women) in one year was 55,062.  Divide by the total population of the U.S. (138,908,682) to get the age-adjusted rate of 39.6 per 100,000 person-years. Follow the same procedures to calculate the age-adjusted rate for women in Budapest.  Then, these age-adjusted rates can be compared as a rate ratio.  A rate ratio of 1.0 would mean there was no difference in the hip fracture rates in two areas, once age</a:t>
            </a:r>
            <a:r>
              <a:rPr lang="en-US" sz="1000" baseline="0" dirty="0" smtClean="0"/>
              <a:t> </a:t>
            </a:r>
            <a:r>
              <a:rPr lang="en-US" sz="1000" dirty="0" smtClean="0"/>
              <a:t>differences are adjusted.  In this example, the age-adjusted rates for Beijing and Budapest appear different and a rate ratio comparing these two age-adjusted incidence rates (Budapest/Beijing rates) is &gt; 1.0.</a:t>
            </a:r>
          </a:p>
          <a:p>
            <a:endParaRPr lang="en-US" sz="1000" dirty="0" smtClean="0"/>
          </a:p>
          <a:p>
            <a:r>
              <a:rPr lang="en-US" sz="1000" dirty="0" smtClean="0"/>
              <a:t>The actual value of the age-adjusted rate depends on the age structure reference population.  The rate is not meaningful in isolation but is intended to allow comparisons across populations with different age structures.  </a:t>
            </a:r>
          </a:p>
          <a:p>
            <a:endParaRPr lang="en-US" sz="1000" dirty="0" smtClean="0"/>
          </a:p>
          <a:p>
            <a:r>
              <a:rPr lang="en-US" sz="1000" dirty="0" smtClean="0"/>
              <a:t>The unadjusted rates that we calculated on the previous slide are also shown here.  For Beijing, the unadjusted rate is lower than the age-adjusted rate.  This is because the underlying age structure of the Beijing population is younger than the US population that was used as the “standard” population.  For Budapest, the unadjusted rate is higher than the age-adjusted rate; this is because</a:t>
            </a:r>
            <a:r>
              <a:rPr lang="en-US" sz="1000" baseline="0" dirty="0" smtClean="0"/>
              <a:t> </a:t>
            </a:r>
            <a:r>
              <a:rPr lang="en-US" sz="1000" dirty="0" smtClean="0"/>
              <a:t>the age structure of Budapest is older than the US population.</a:t>
            </a:r>
          </a:p>
          <a:p>
            <a:endParaRPr lang="en-US" sz="1000" dirty="0" smtClean="0"/>
          </a:p>
        </p:txBody>
      </p:sp>
    </p:spTree>
    <p:extLst>
      <p:ext uri="{BB962C8B-B14F-4D97-AF65-F5344CB8AC3E}">
        <p14:creationId xmlns:p14="http://schemas.microsoft.com/office/powerpoint/2010/main" val="181726485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FAF1A230-72AD-46CD-A957-BE2C5B137CC0}" type="slidenum">
              <a:rPr lang="en-US" smtClean="0">
                <a:solidFill>
                  <a:prstClr val="black"/>
                </a:solidFill>
              </a:rPr>
              <a:pPr/>
              <a:t>117</a:t>
            </a:fld>
            <a:endParaRPr lang="en-US" dirty="0" smtClean="0">
              <a:solidFill>
                <a:prstClr val="black"/>
              </a:solidFill>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it-IT" dirty="0" smtClean="0"/>
          </a:p>
          <a:p>
            <a:endParaRPr lang="en-US" dirty="0" smtClean="0"/>
          </a:p>
        </p:txBody>
      </p:sp>
    </p:spTree>
    <p:extLst>
      <p:ext uri="{BB962C8B-B14F-4D97-AF65-F5344CB8AC3E}">
        <p14:creationId xmlns:p14="http://schemas.microsoft.com/office/powerpoint/2010/main" val="423406085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3641180F-B4EB-4F7C-B14C-47C01FAE5B0C}" type="slidenum">
              <a:rPr lang="en-US" smtClean="0">
                <a:solidFill>
                  <a:prstClr val="black"/>
                </a:solidFill>
              </a:rPr>
              <a:pPr/>
              <a:t>118</a:t>
            </a:fld>
            <a:endParaRPr lang="en-US" dirty="0" smtClean="0">
              <a:solidFill>
                <a:prstClr val="black"/>
              </a:solidFill>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r>
              <a:rPr lang="en-US" dirty="0" smtClean="0"/>
              <a:t>Applying the exponential formula gives these values for cumulative incidence for a low and a high constant incidence rate over 4 time periods.  Note that at one-year neither cumulative incidence differs that much from the rate (when the rate is expressed per 100 person-years), but that the high rate rapidly gives a quite different cumulative incidence while the low rate takes longer to diverge.  </a:t>
            </a:r>
          </a:p>
          <a:p>
            <a:endParaRPr lang="en-US" dirty="0" smtClean="0"/>
          </a:p>
          <a:p>
            <a:r>
              <a:rPr lang="en-US" dirty="0" smtClean="0"/>
              <a:t>The reason for</a:t>
            </a:r>
            <a:r>
              <a:rPr lang="en-US" baseline="0" dirty="0" smtClean="0"/>
              <a:t> the mismatch in the high rate situation is that as the high rate is being applied to the fixed population, it is being depleted of people.  As there are fewer and fewer at risk persons, applying the same high rate of event does not result in the same percentage of the original population having experienced the event.  Hence, the issue is that the number of persons at risk is shrinking and becoming much different than the number of people in the original fixed cohort.</a:t>
            </a:r>
            <a:endParaRPr lang="en-US" dirty="0" smtClean="0"/>
          </a:p>
        </p:txBody>
      </p:sp>
    </p:spTree>
    <p:extLst>
      <p:ext uri="{BB962C8B-B14F-4D97-AF65-F5344CB8AC3E}">
        <p14:creationId xmlns:p14="http://schemas.microsoft.com/office/powerpoint/2010/main" val="329008182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a:noFill/>
        </p:spPr>
        <p:txBody>
          <a:bodyPr/>
          <a:lstStyle/>
          <a:p>
            <a:fld id="{4BA9BCBB-5124-4317-8B39-FB9812FFC643}" type="slidenum">
              <a:rPr lang="en-US" smtClean="0">
                <a:solidFill>
                  <a:prstClr val="black"/>
                </a:solidFill>
              </a:rPr>
              <a:pPr/>
              <a:t>119</a:t>
            </a:fld>
            <a:endParaRPr lang="en-US" dirty="0" smtClean="0">
              <a:solidFill>
                <a:prstClr val="black"/>
              </a:solidFill>
            </a:endParaRPr>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r>
              <a:rPr lang="en-US" dirty="0" smtClean="0"/>
              <a:t>This slide reviews the definition of competing risks, also known as competing events or competing risk events.  We introduced this concept</a:t>
            </a:r>
            <a:r>
              <a:rPr lang="en-US" baseline="0" dirty="0" smtClean="0"/>
              <a:t> in our first lecture on Study Design.</a:t>
            </a:r>
            <a:endParaRPr lang="en-US" dirty="0" smtClean="0"/>
          </a:p>
          <a:p>
            <a:endParaRPr lang="en-US" dirty="0" smtClean="0"/>
          </a:p>
          <a:p>
            <a:r>
              <a:rPr lang="en-US" dirty="0" smtClean="0"/>
              <a:t>In a study of incidence of some primary event of interest, a competing event is one which either precludes the occurrence of the event of interest (and the best example of this is death, which precludes all outcomes) or one which substantially impacts incidence of the event of interest.  An example of this would be prophylactic ovary removal in the study of ovarian cancer (incidence is greatly diminished although does not go to zero).</a:t>
            </a:r>
          </a:p>
          <a:p>
            <a:endParaRPr lang="en-US" dirty="0" smtClean="0"/>
          </a:p>
          <a:p>
            <a:r>
              <a:rPr lang="en-US" dirty="0" smtClean="0"/>
              <a:t>We call these events “competing” because they occur prior to the event of interest that we are studying.  They are competing with the occurrence of our events of interest.</a:t>
            </a:r>
          </a:p>
          <a:p>
            <a:endParaRPr lang="en-US" dirty="0" smtClean="0"/>
          </a:p>
          <a:p>
            <a:r>
              <a:rPr lang="en-US" dirty="0" smtClean="0"/>
              <a:t>Competing events come in two flavors.  One is a competing event that occurs independent of the event of interest.  When studying brain cancer incidence, accidental deaths (say from getting</a:t>
            </a:r>
            <a:r>
              <a:rPr lang="en-US" baseline="0" dirty="0" smtClean="0"/>
              <a:t> struck by lightening</a:t>
            </a:r>
            <a:r>
              <a:rPr lang="en-US" dirty="0" smtClean="0"/>
              <a:t>) would be considered by most persons as occurring independently of the occurrence of brain cancer.  The other type of competing event is actually related to the event of interest.  In other words, its occurrence is influenced by factors which influence rate of event of interest.  An example would be death from obstructive lung disease in a study where primary event of interest is lung cancer incidence.  </a:t>
            </a:r>
          </a:p>
        </p:txBody>
      </p:sp>
    </p:spTree>
    <p:extLst>
      <p:ext uri="{BB962C8B-B14F-4D97-AF65-F5344CB8AC3E}">
        <p14:creationId xmlns:p14="http://schemas.microsoft.com/office/powerpoint/2010/main" val="43683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FCD34720-31CA-49B7-B3A5-FBD305AAB8EA}" type="slidenum">
              <a:rPr lang="en-US" smtClean="0"/>
              <a:pPr/>
              <a:t>12</a:t>
            </a:fld>
            <a:endParaRPr lang="en-US" dirty="0"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dirty="0" smtClean="0"/>
              <a:t>Here are the calculations from the S+N text’s example using individual-level data to calculate a person-time incidence (“average” incidence rate).  Note that the person-time in months is just the sum of the number of months from the previous graphic showing how long each person was observed in the study</a:t>
            </a:r>
            <a:r>
              <a:rPr lang="en-US" baseline="0" dirty="0" smtClean="0"/>
              <a:t> prior to getting the event of interest, drop-out, administrative censoring, or a competing event.</a:t>
            </a:r>
            <a:r>
              <a:rPr lang="en-US" dirty="0" smtClean="0"/>
              <a:t>  </a:t>
            </a:r>
            <a:r>
              <a:rPr lang="en-US" baseline="0" dirty="0" smtClean="0"/>
              <a:t>Shifting to the left is not nece</a:t>
            </a:r>
            <a:r>
              <a:rPr lang="en-US" dirty="0" smtClean="0"/>
              <a:t>ssary for the calculation of </a:t>
            </a:r>
            <a:r>
              <a:rPr lang="en-US" dirty="0" smtClean="0"/>
              <a:t>average</a:t>
            </a:r>
            <a:r>
              <a:rPr lang="en-US" baseline="0" dirty="0" smtClean="0"/>
              <a:t> </a:t>
            </a:r>
            <a:r>
              <a:rPr lang="en-US" dirty="0" smtClean="0"/>
              <a:t>incidence </a:t>
            </a:r>
            <a:r>
              <a:rPr lang="en-US" dirty="0" smtClean="0"/>
              <a:t>rates.  The S+N text calculates incidence rates separately for the first year of follow-up and then for the second year of follow-up, but this is not necessary</a:t>
            </a:r>
            <a:r>
              <a:rPr lang="en-US" baseline="0" dirty="0" smtClean="0"/>
              <a:t> if the rate is constant over time.  One might want to show the rates separately by year if the year distinction was something special like calendar year, but this is not necessary.</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numerator is, as always, just the number of events; here, 6 deaths.  We could express</a:t>
            </a:r>
            <a:r>
              <a:rPr lang="en-US" baseline="0" dirty="0" smtClean="0"/>
              <a:t> the rate per unit person-month or as any person-time unit.  What is most conventional, however, in most fields is person-years.  It is also most conventional to present rates that have i</a:t>
            </a:r>
            <a:r>
              <a:rPr lang="en-US" dirty="0" smtClean="0"/>
              <a:t>ntegers greater than 1 to the left of the decimal point.</a:t>
            </a:r>
            <a:r>
              <a:rPr lang="en-US" baseline="0" dirty="0" smtClean="0"/>
              <a:t> </a:t>
            </a:r>
            <a:r>
              <a:rPr lang="en-US" dirty="0" smtClean="0"/>
              <a:t> We</a:t>
            </a:r>
            <a:r>
              <a:rPr lang="en-US" baseline="0" dirty="0" smtClean="0"/>
              <a:t> achieve this in this example</a:t>
            </a:r>
            <a:r>
              <a:rPr lang="en-US" dirty="0" smtClean="0"/>
              <a:t> when we converted from</a:t>
            </a:r>
            <a:r>
              <a:rPr lang="en-US" baseline="0" dirty="0" smtClean="0"/>
              <a:t> per</a:t>
            </a:r>
            <a:r>
              <a:rPr lang="en-US" dirty="0" smtClean="0"/>
              <a:t> person-year</a:t>
            </a:r>
            <a:r>
              <a:rPr lang="en-US" baseline="0" dirty="0" smtClean="0"/>
              <a:t> to per 10 person-years</a:t>
            </a:r>
            <a:r>
              <a:rPr lang="en-US" dirty="0" smtClean="0"/>
              <a:t>. The decimal point is then moved for the fraction 6/9.583 to give the rate per 10 person-year or per 100 person-years.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The concept of person-time</a:t>
            </a:r>
            <a:r>
              <a:rPr lang="en-US" baseline="0" dirty="0" smtClean="0"/>
              <a:t> is sometimes a source of confusion but it need not be.  Think  of person-time as a collection of bits of observation time contributed by different people/participants.   Not all people contribute the same amount of time.  In this example, we just add up time of observation from each participant to get our sum of 115 person-months.  We have this construct person-time to distinguish it from the more common meaning of time, which is some continuous duration or stretch of time, for example here, 115 months in a row (as in calendar time; time from time 0/enrollment; or age (which is time from birth)).  In our example, we cannot say that our rate has any meaning over 115 months in a row in any single person or group of persons.  Person-time is a collection of time as opposed to a string or run of time. </a:t>
            </a:r>
            <a:endParaRPr lang="en-US" dirty="0" smtClean="0"/>
          </a:p>
          <a:p>
            <a:endParaRPr lang="en-US" dirty="0" smtClean="0"/>
          </a:p>
        </p:txBody>
      </p:sp>
    </p:spTree>
    <p:extLst>
      <p:ext uri="{BB962C8B-B14F-4D97-AF65-F5344CB8AC3E}">
        <p14:creationId xmlns:p14="http://schemas.microsoft.com/office/powerpoint/2010/main" val="4002918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How about in a dynamic</a:t>
            </a:r>
            <a:r>
              <a:rPr lang="en-US" sz="1000" baseline="0" dirty="0" smtClean="0"/>
              <a:t> cohort?  Each horizontal line depicts the person-time observed in each individual participant in this study.   You can add up all of this person-time across participants to get the denominator for an incidence rate. </a:t>
            </a:r>
            <a:endParaRPr lang="en-US" sz="1000" dirty="0" smtClean="0"/>
          </a:p>
          <a:p>
            <a:endParaRPr lang="en-US" sz="1000" dirty="0" smtClean="0"/>
          </a:p>
        </p:txBody>
      </p:sp>
    </p:spTree>
    <p:extLst>
      <p:ext uri="{BB962C8B-B14F-4D97-AF65-F5344CB8AC3E}">
        <p14:creationId xmlns:p14="http://schemas.microsoft.com/office/powerpoint/2010/main" val="2820775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98F4D7A-4ED6-492D-B9CE-B7F5326D384B}" type="slidenum">
              <a:rPr lang="en-US" smtClean="0"/>
              <a:pPr/>
              <a:t>14</a:t>
            </a:fld>
            <a:endParaRPr lang="en-US" dirty="0"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smtClean="0"/>
              <a:t>To calculate an average incidence rate in a dynamic cohort, the approach depends on whether we have individual-level follow-up on the cohort members.  In this</a:t>
            </a:r>
            <a:r>
              <a:rPr lang="en-US" baseline="0" dirty="0" smtClean="0"/>
              <a:t> example from Kaiser, individual-level data are available.  The investigators know the dates of Kaiser membership, the occurrence and dates of the outcome (stroke in this study), and the occurrence and dates of any competing events, such as mortality.  With this information, the calculation of an average incidence rate is similar to the example that we just reviewed in a fixed cohort.  The investigators identify the number of events (incident stroke) in each group (HIV-infected and HIV-uninfected).  They then add up the observation time on each individual member to obtain total person-years in each group.  Considering the HIV-infected participants, there were 151 incident strokes.  The total follow-up person-time was 120,588 person-years among 24,768 individuals.  The incidence rate is 151/120,588 = 125 per 100,000 person-years.  The same calculation is done in the HIV-uninfected group.  </a:t>
            </a:r>
          </a:p>
          <a:p>
            <a:endParaRPr lang="en-US" baseline="0" dirty="0" smtClean="0"/>
          </a:p>
          <a:p>
            <a:endParaRPr lang="en-US" dirty="0" smtClean="0"/>
          </a:p>
        </p:txBody>
      </p:sp>
    </p:spTree>
    <p:extLst>
      <p:ext uri="{BB962C8B-B14F-4D97-AF65-F5344CB8AC3E}">
        <p14:creationId xmlns:p14="http://schemas.microsoft.com/office/powerpoint/2010/main" val="1937231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98DD3941-7E68-40CB-B900-420156EF02F9}" type="slidenum">
              <a:rPr lang="en-US" smtClean="0"/>
              <a:pPr/>
              <a:t>15</a:t>
            </a:fld>
            <a:endParaRPr lang="en-US" dirty="0"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r>
              <a:rPr lang="en-US" baseline="0" dirty="0" smtClean="0"/>
              <a:t>If you don’t have individual-level data on everyone, be it in a fixed or dynamic cohort, then there are a variety of approaches to make your best estimate of the aggregate person-time in the population.  Collectively, these are called “group”, “group-level”, “grouped data”, or “average population” methods.  They all have some assumptions, some of them have more so than others.  Note that although the word group or group-level is used, this discussion has nothing to do with ecologic study design.</a:t>
            </a:r>
          </a:p>
          <a:p>
            <a:endParaRPr lang="en-US" baseline="0" dirty="0" smtClean="0"/>
          </a:p>
          <a:p>
            <a:r>
              <a:rPr lang="en-US" dirty="0" smtClean="0"/>
              <a:t>Let’s say you just</a:t>
            </a:r>
            <a:r>
              <a:rPr lang="en-US" baseline="0" dirty="0" smtClean="0"/>
              <a:t> have the size of a population at one time.  If you are willing to assume a steady state population size, you can multiple the duration the population was at steady state x population size to get aggregate person-time.  Or, if you have the number of persons at risk at the beginning of the period of observation and number at the end of the period, you can also, as we show in a few slides, estimate aggregate person-time.  To do this, you will need to assume that </a:t>
            </a:r>
            <a:r>
              <a:rPr lang="en-US" dirty="0" smtClean="0"/>
              <a:t>losses and</a:t>
            </a:r>
            <a:r>
              <a:rPr lang="en-US" baseline="0" dirty="0" smtClean="0"/>
              <a:t>/or </a:t>
            </a:r>
            <a:r>
              <a:rPr lang="en-US" dirty="0" smtClean="0"/>
              <a:t>additions occur uniformly throughout the period.  (This is remindful of the assumption of what happens in an interval in the life</a:t>
            </a:r>
            <a:r>
              <a:rPr lang="en-US" baseline="0" dirty="0" smtClean="0"/>
              <a:t> table approach to cumulative incidence estimation.)</a:t>
            </a:r>
            <a:endParaRPr lang="en-US" dirty="0" smtClean="0"/>
          </a:p>
        </p:txBody>
      </p:sp>
    </p:spTree>
    <p:extLst>
      <p:ext uri="{BB962C8B-B14F-4D97-AF65-F5344CB8AC3E}">
        <p14:creationId xmlns:p14="http://schemas.microsoft.com/office/powerpoint/2010/main" val="2715842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BEB31AAE-920C-4C3C-9B39-BF4CEAE491A3}" type="slidenum">
              <a:rPr lang="en-US" smtClean="0"/>
              <a:pPr/>
              <a:t>16</a:t>
            </a:fld>
            <a:endParaRPr lang="en-US" dirty="0"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r>
              <a:rPr lang="en-US" dirty="0" smtClean="0"/>
              <a:t>Not having individual-level data </a:t>
            </a:r>
            <a:r>
              <a:rPr lang="en-US" baseline="0" dirty="0" smtClean="0"/>
              <a:t>is seen most commonly in large dynamic cohorts, and the solutions are best exemplified in these settings.  </a:t>
            </a:r>
          </a:p>
          <a:p>
            <a:endParaRPr lang="en-US" baseline="0" dirty="0" smtClean="0"/>
          </a:p>
          <a:p>
            <a:r>
              <a:rPr lang="en-US" baseline="0" dirty="0" smtClean="0"/>
              <a:t>For example, what if you wanted to estimate the incidence rate of pancreatic cancer diagnoses in San Francisco County in 2010?  In the field of cancer, the SEER </a:t>
            </a:r>
            <a:r>
              <a:rPr lang="en-US" dirty="0" smtClean="0"/>
              <a:t>registry does an excellent job of capturing all of the new cancer diagnoses (E) for large swaths of the U.S. population. The SEER registry is a program of the National Cancer Institute,</a:t>
            </a:r>
            <a:r>
              <a:rPr lang="en-US" baseline="0" dirty="0" smtClean="0"/>
              <a:t> which is one of the institutes of the National Institutes of Health. </a:t>
            </a:r>
            <a:r>
              <a:rPr lang="en-US" dirty="0" smtClean="0"/>
              <a:t> It covers particular areas of the country.  See the SEER web page for detailed information on what areas are covered by SEER registries, what data are available, etc.  In California, the SF Bay Area registry has been established the longest (since 1973).  There is now a state-wide cancer registry (since 2001).</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But, how will an investigator determine the denominator to calculate the incidence rate? </a:t>
            </a:r>
          </a:p>
          <a:p>
            <a:endParaRPr lang="en-US" dirty="0" smtClean="0"/>
          </a:p>
          <a:p>
            <a:endParaRPr lang="en-US" dirty="0" smtClean="0"/>
          </a:p>
        </p:txBody>
      </p:sp>
    </p:spTree>
    <p:extLst>
      <p:ext uri="{BB962C8B-B14F-4D97-AF65-F5344CB8AC3E}">
        <p14:creationId xmlns:p14="http://schemas.microsoft.com/office/powerpoint/2010/main" val="1409383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4FFB48A1-9685-481D-9FD4-7ED126FC464B}" type="slidenum">
              <a:rPr lang="en-US" smtClean="0"/>
              <a:pPr/>
              <a:t>17</a:t>
            </a:fld>
            <a:endParaRPr lang="en-US" dirty="0"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dirty="0" smtClean="0"/>
              <a:t>Clearly, an investigator with access to the California cancer registry data is not going to have individual level data on when every new arrival entered San Francisco and when every departure or death took place.</a:t>
            </a:r>
            <a:r>
              <a:rPr lang="en-US" baseline="0" dirty="0" smtClean="0"/>
              <a:t>  Thus, an individual-level aggregation of person-time is not possible at it was in the Kaiser example.  </a:t>
            </a:r>
            <a:r>
              <a:rPr lang="en-US" dirty="0" smtClean="0"/>
              <a:t> The problem is how to obtain information that will allow calculation of a person-time</a:t>
            </a:r>
            <a:r>
              <a:rPr lang="en-US" baseline="0" dirty="0" smtClean="0"/>
              <a:t> </a:t>
            </a:r>
            <a:r>
              <a:rPr lang="en-US" dirty="0" smtClean="0"/>
              <a:t>denominator.  The solution is to obtain an estimate of the average population size during the  time period.   The average population size (N)</a:t>
            </a:r>
            <a:r>
              <a:rPr lang="en-US" baseline="0" dirty="0" smtClean="0"/>
              <a:t> m</a:t>
            </a:r>
            <a:r>
              <a:rPr lang="en-US" dirty="0" smtClean="0"/>
              <a:t>ultiplied by the time period (T) gives the</a:t>
            </a:r>
            <a:r>
              <a:rPr lang="en-US" baseline="0" dirty="0" smtClean="0"/>
              <a:t> aggregate</a:t>
            </a:r>
            <a:r>
              <a:rPr lang="en-US" dirty="0" smtClean="0"/>
              <a:t> person-time denominator for the rate.  This</a:t>
            </a:r>
            <a:r>
              <a:rPr lang="en-US" baseline="0" dirty="0" smtClean="0"/>
              <a:t> method of estimating incidence rate is sometimes called the “group method” or “average population method”. </a:t>
            </a:r>
            <a:endParaRPr lang="en-US" dirty="0" smtClean="0"/>
          </a:p>
          <a:p>
            <a:endParaRPr lang="en-US" dirty="0" smtClean="0"/>
          </a:p>
          <a:p>
            <a:r>
              <a:rPr lang="en-US" dirty="0" smtClean="0"/>
              <a:t>There are several ways to get the average</a:t>
            </a:r>
            <a:r>
              <a:rPr lang="en-US" baseline="0" dirty="0" smtClean="0"/>
              <a:t> population size for an interval, in this case a year (2010).  If you assume that the population is at steady state, then you can use the population as counted at any during the year.  If it is believed that the population is experiencing a linear increase or decline, then an estimate at the mid-point tells you the average population size.  If change is felt to be non-linear, then average population size can be calculated with more sophisticated gyrations, which we won’t get into in this course.   Estimating population size is really the purview of demography.  Epidemiologic and clinical researchers need to borrow facts from demography but do not have to know in detail how population size in the community is estimated.  In this class, we will deal with only the simplest examples of deriving person-time in dynamic cohorts which do not have individual-level enumeration.</a:t>
            </a:r>
          </a:p>
          <a:p>
            <a:endParaRPr lang="en-US" baseline="0" dirty="0" smtClean="0"/>
          </a:p>
          <a:p>
            <a:r>
              <a:rPr lang="en-US" baseline="0" dirty="0" smtClean="0"/>
              <a:t>Fortunately, in the U.S. the government-sponsored census provides what is believed to be very accurate population counts.  The U.S. census occurs every 10 years, and the last one was 2010.  The ability to support average incidence rate estimation — by helping to determine the denominator — for various medical conditions is one of the underappreciated benefits of the massive census process.  The incidence rates calculated with these populations are sometimes called “annual rates”, but this term should be avoided in that it is easily confused with a one-year cumulative incidence.  Hence, just state the rate for 2010 was xxx per 100,000 person-years.  Do not say the “annual rate in 2010 was xxx per 100,000 persons”</a:t>
            </a:r>
          </a:p>
          <a:p>
            <a:endParaRPr lang="en-US" dirty="0" smtClean="0"/>
          </a:p>
          <a:p>
            <a:r>
              <a:rPr lang="en-US" dirty="0" smtClean="0"/>
              <a:t>A further advantage of using census data for forming rates in</a:t>
            </a:r>
            <a:r>
              <a:rPr lang="en-US" baseline="0" dirty="0" smtClean="0"/>
              <a:t> combination with </a:t>
            </a:r>
            <a:r>
              <a:rPr lang="en-US" dirty="0" smtClean="0"/>
              <a:t>case counts collected by registries is that rates can be formed for any of the grouping variables recorded in the census, such as age groups, gender, race, ethnicity, income, geographic sub-regions, and many others.   This assumes such information is also collected on the cases. </a:t>
            </a:r>
          </a:p>
        </p:txBody>
      </p:sp>
    </p:spTree>
    <p:extLst>
      <p:ext uri="{BB962C8B-B14F-4D97-AF65-F5344CB8AC3E}">
        <p14:creationId xmlns:p14="http://schemas.microsoft.com/office/powerpoint/2010/main" val="2962682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4FFB48A1-9685-481D-9FD4-7ED126FC464B}" type="slidenum">
              <a:rPr lang="en-US" smtClean="0"/>
              <a:pPr/>
              <a:t>18</a:t>
            </a:fld>
            <a:endParaRPr lang="en-US" dirty="0"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dirty="0" smtClean="0"/>
              <a:t>Here</a:t>
            </a:r>
            <a:r>
              <a:rPr lang="en-US" baseline="0" dirty="0" smtClean="0"/>
              <a:t> is the calculation.  The n</a:t>
            </a:r>
            <a:r>
              <a:rPr lang="en-US" dirty="0" smtClean="0"/>
              <a:t>umber</a:t>
            </a:r>
            <a:r>
              <a:rPr lang="en-US" baseline="0" dirty="0" smtClean="0"/>
              <a:t> of pancreatic cancer diagnoses in SF County in 2010  was obtained from SEER.  The population of SF County in 2010 is available from census data.  We assume that the size of the population is in a steady state for 2010.  In other words, although we know people are leaving and entering SF County during the year, at any time point during the year these changes average out.  We can therefore assume that the total person-time for the year is 805,340 people x 1 year = 805,340 person-years.  The total number of people who contributed to this time is likely greater than 805,340 because some people contributed less than a year.  That the total number of unique people was likely greater than 805,340 is expected and presents no problems for us in our incidence rate estimation. </a:t>
            </a:r>
            <a:endParaRPr lang="en-US" dirty="0" smtClean="0"/>
          </a:p>
        </p:txBody>
      </p:sp>
    </p:spTree>
    <p:extLst>
      <p:ext uri="{BB962C8B-B14F-4D97-AF65-F5344CB8AC3E}">
        <p14:creationId xmlns:p14="http://schemas.microsoft.com/office/powerpoint/2010/main" val="382607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98F4D7A-4ED6-492D-B9CE-B7F5326D384B}" type="slidenum">
              <a:rPr lang="en-US" smtClean="0"/>
              <a:pPr/>
              <a:t>19</a:t>
            </a:fld>
            <a:endParaRPr lang="en-US" dirty="0"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smtClean="0"/>
              <a:t>This</a:t>
            </a:r>
            <a:r>
              <a:rPr lang="en-US" baseline="0" dirty="0" smtClean="0"/>
              <a:t> second method of calculating incidence rate (the “group method”) is mainly needed with dynamic cohort studies, when it is not practical to enumerate everyone.  The group method is not commonly used in fixed cohort studies because fixed cohorts typically are enumerated in terms of when all participants are under observation.  However, i</a:t>
            </a:r>
            <a:r>
              <a:rPr lang="en-US" dirty="0" smtClean="0"/>
              <a:t>n a pinch, if you had a fixed cohort without</a:t>
            </a:r>
            <a:r>
              <a:rPr lang="en-US" baseline="0" dirty="0" smtClean="0"/>
              <a:t> individual-level data, the “group method” could be used.  With the starting N, the final N, and the number of events (E), and a few assumptions, you can use the group-level method to estimate the incidence rate.  </a:t>
            </a:r>
          </a:p>
          <a:p>
            <a:endParaRPr lang="en-US" baseline="0" dirty="0" smtClean="0"/>
          </a:p>
        </p:txBody>
      </p:sp>
    </p:spTree>
    <p:extLst>
      <p:ext uri="{BB962C8B-B14F-4D97-AF65-F5344CB8AC3E}">
        <p14:creationId xmlns:p14="http://schemas.microsoft.com/office/powerpoint/2010/main" val="334560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BF2240CD-2FFD-4518-938F-58E2B7053B45}" type="slidenum">
              <a:rPr lang="en-US" smtClean="0"/>
              <a:pPr/>
              <a:t>2</a:t>
            </a:fld>
            <a:endParaRPr lang="en-US" dirty="0"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r>
              <a:rPr lang="en-US" dirty="0" smtClean="0"/>
              <a:t>Here is what we will cover in the second</a:t>
            </a:r>
            <a:r>
              <a:rPr lang="en-US" baseline="0" dirty="0" smtClean="0"/>
              <a:t> lecture on disease occurrence.  We will go well beyond the concepts presented in the S+ N textbook.  This is especially the case for the discussion of hazard and competing events.   This is because these concepts are very commonly encountered basic entities in clinical and epidemiologic research, and no one can be practicing research at a high level without mastery of these basic concepts.  </a:t>
            </a:r>
          </a:p>
          <a:p>
            <a:endParaRPr lang="en-US" baseline="0" dirty="0" smtClean="0"/>
          </a:p>
          <a:p>
            <a:r>
              <a:rPr lang="en-US" baseline="0" dirty="0" smtClean="0"/>
              <a:t>The focus today will be incidence rates.  We will describe average incidence rates and instantaneous incidence rates.  After we learn about incidence rates, we will contrast them thoroughly with cumulative incidence that we learned about last week.  This will include the assumptions we need for both in order to give them a meaningful interpretation.   Finally, we will circle back to how to manage competing events in incidence estimation.  This will feature a discussion of the Aalen-Johansen </a:t>
            </a:r>
            <a:r>
              <a:rPr lang="en-US" baseline="0" dirty="0" smtClean="0"/>
              <a:t>cumulative incidence estimator</a:t>
            </a:r>
            <a:r>
              <a:rPr lang="en-US" baseline="0" dirty="0" smtClean="0"/>
              <a:t>.  </a:t>
            </a:r>
            <a:endParaRPr lang="en-US" dirty="0" smtClean="0"/>
          </a:p>
        </p:txBody>
      </p:sp>
    </p:spTree>
    <p:extLst>
      <p:ext uri="{BB962C8B-B14F-4D97-AF65-F5344CB8AC3E}">
        <p14:creationId xmlns:p14="http://schemas.microsoft.com/office/powerpoint/2010/main" val="2640044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Here again is the hypothetical example of a 10 person cohort study given in the S+N text book.   Of course, if you had individual-level data on each participant,</a:t>
            </a:r>
            <a:r>
              <a:rPr lang="en-US" baseline="0" dirty="0" smtClean="0"/>
              <a:t> as is implied in this graphic, you would just add up the little bits of person-time to get the exact aggregate person-time.  </a:t>
            </a:r>
            <a:endParaRPr lang="en-US" dirty="0" smtClean="0"/>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20</a:t>
            </a:fld>
            <a:endParaRPr lang="en-US" sz="1200" dirty="0">
              <a:latin typeface="Calibri" pitchFamily="34" charset="0"/>
            </a:endParaRPr>
          </a:p>
        </p:txBody>
      </p:sp>
    </p:spTree>
    <p:extLst>
      <p:ext uri="{BB962C8B-B14F-4D97-AF65-F5344CB8AC3E}">
        <p14:creationId xmlns:p14="http://schemas.microsoft.com/office/powerpoint/2010/main" val="49309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What if this is all you knew?</a:t>
            </a:r>
            <a:r>
              <a:rPr lang="en-US" baseline="0" dirty="0" smtClean="0"/>
              <a:t>  </a:t>
            </a:r>
            <a:r>
              <a:rPr lang="en-US" dirty="0" smtClean="0"/>
              <a:t>Imagine that you only know how many people entered the study (N=10) and how many were remaining at the end of the longest follow-up time (N=1).</a:t>
            </a:r>
            <a:r>
              <a:rPr lang="en-US" baseline="0" dirty="0" smtClean="0"/>
              <a:t>  I</a:t>
            </a:r>
            <a:r>
              <a:rPr lang="en-US" dirty="0" smtClean="0"/>
              <a:t>n addition, you</a:t>
            </a:r>
            <a:r>
              <a:rPr lang="en-US" baseline="0" dirty="0" smtClean="0"/>
              <a:t> know the number of events (E=6)</a:t>
            </a:r>
            <a:r>
              <a:rPr lang="en-US" dirty="0" smtClean="0"/>
              <a:t>.</a:t>
            </a:r>
            <a:r>
              <a:rPr lang="en-US" baseline="0" dirty="0" smtClean="0"/>
              <a:t>  What does your intuition tell you about how to estimate the aggregate person-time of this cohort of 10 persons?</a:t>
            </a:r>
            <a:endParaRPr lang="en-US" dirty="0" smtClean="0"/>
          </a:p>
          <a:p>
            <a:pPr>
              <a:spcBef>
                <a:spcPct val="0"/>
              </a:spcBef>
            </a:pPr>
            <a:endParaRPr lang="en-US" dirty="0" smtClean="0"/>
          </a:p>
        </p:txBody>
      </p:sp>
      <p:sp>
        <p:nvSpPr>
          <p:cNvPr id="89091"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742B80D8-8F7A-4477-81D0-F59C3DA22789}" type="slidenum">
              <a:rPr lang="en-US" sz="1200">
                <a:latin typeface="Calibri" pitchFamily="34" charset="0"/>
              </a:rPr>
              <a:pPr algn="r"/>
              <a:t>21</a:t>
            </a:fld>
            <a:endParaRPr lang="en-US" sz="1200" dirty="0">
              <a:latin typeface="Calibri" pitchFamily="34" charset="0"/>
            </a:endParaRPr>
          </a:p>
        </p:txBody>
      </p:sp>
    </p:spTree>
    <p:extLst>
      <p:ext uri="{BB962C8B-B14F-4D97-AF65-F5344CB8AC3E}">
        <p14:creationId xmlns:p14="http://schemas.microsoft.com/office/powerpoint/2010/main" val="49309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A98F4D7A-4ED6-492D-B9CE-B7F5326D384B}" type="slidenum">
              <a:rPr lang="en-US" smtClean="0"/>
              <a:pPr/>
              <a:t>22</a:t>
            </a:fld>
            <a:endParaRPr lang="en-US" dirty="0"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dirty="0" smtClean="0"/>
              <a:t>The numerator is 6</a:t>
            </a:r>
            <a:r>
              <a:rPr lang="en-US" baseline="0" dirty="0" smtClean="0"/>
              <a:t> events.</a:t>
            </a:r>
            <a:r>
              <a:rPr lang="en-US" dirty="0" smtClean="0"/>
              <a:t> </a:t>
            </a:r>
          </a:p>
          <a:p>
            <a:endParaRPr lang="en-US" dirty="0" smtClean="0"/>
          </a:p>
          <a:p>
            <a:r>
              <a:rPr lang="en-US" dirty="0" smtClean="0"/>
              <a:t>The average person-time for the denominator is calculated by our knowledge that there were</a:t>
            </a:r>
            <a:r>
              <a:rPr lang="en-US" baseline="0" dirty="0" smtClean="0"/>
              <a:t> 10 persons available at the beginning and 1 person at the end.  We know that 1 person, available at the end of the study, contributed 2 person-years.  What about the other 9?  As an estimate, we assume they were followed for half of the total follow-up time.  This is equivalent to assuming that the event occurred at a uniform frequency over the interval and that censoring/competing events occurred uniformly over the interval.  (9 participants x 1 year) = 9 person years.  Adding together all of the person-years gives you 2+9= 11 person-years.</a:t>
            </a:r>
          </a:p>
          <a:p>
            <a:endParaRPr lang="en-US" baseline="0" dirty="0" smtClean="0"/>
          </a:p>
          <a:p>
            <a:r>
              <a:rPr lang="en-US" baseline="0" dirty="0" smtClean="0"/>
              <a:t>Another way to think about this is </a:t>
            </a:r>
            <a:r>
              <a:rPr lang="en-US" dirty="0" smtClean="0"/>
              <a:t>that there were</a:t>
            </a:r>
            <a:r>
              <a:rPr lang="en-US" baseline="0" dirty="0" smtClean="0"/>
              <a:t> 10 persons available at the beginning and 1 person at the end.  This equals 5.5 persons (derived from: (10 + 1)/2) available, on average, at any point in time.   If we assume that they are followed for two years, on average, this equals 11 persons-years.  This assumption of them each being followed for 2 years, on average, is based on the assumption of uniform occurrence of events and of censoring over the two year interval.   This is the same assumption that is used in the life table method.  </a:t>
            </a:r>
          </a:p>
          <a:p>
            <a:endParaRPr lang="en-US" baseline="0" dirty="0" smtClean="0"/>
          </a:p>
          <a:p>
            <a:r>
              <a:rPr lang="en-US" baseline="0" dirty="0" smtClean="0"/>
              <a:t>The rate calculation is therefore 6 events/11 person years, which is equal to 0.545 per person-year.  Or, we can say t</a:t>
            </a:r>
            <a:r>
              <a:rPr lang="en-US" dirty="0" smtClean="0"/>
              <a:t>he rate calculated this way is 54.5 per 100 person-years.  </a:t>
            </a:r>
          </a:p>
          <a:p>
            <a:endParaRPr lang="en-US" dirty="0" smtClean="0"/>
          </a:p>
          <a:p>
            <a:r>
              <a:rPr lang="en-US" dirty="0" smtClean="0"/>
              <a:t>In this example with only 10 persons, the rate calculated by the average population method differs more from the rate calculated from individual data (62.6 per 100 person-years) than it often does</a:t>
            </a:r>
            <a:r>
              <a:rPr lang="en-US" baseline="0" dirty="0" smtClean="0"/>
              <a:t> </a:t>
            </a:r>
            <a:r>
              <a:rPr lang="en-US" dirty="0" smtClean="0"/>
              <a:t>in larger datasets.  As with the S+N textbook illustration of the life table method of calculating cumulative incidence, the text uses an example with very small numbers of persons in order to make showing the calculations simple.  It has the effect, however, of magnifying</a:t>
            </a:r>
            <a:r>
              <a:rPr lang="en-US" baseline="0" dirty="0" smtClean="0"/>
              <a:t> the differences between the average population method and the individual-level method and </a:t>
            </a:r>
            <a:r>
              <a:rPr lang="en-US" dirty="0" smtClean="0"/>
              <a:t>making the average</a:t>
            </a:r>
            <a:r>
              <a:rPr lang="en-US" baseline="0" dirty="0" smtClean="0"/>
              <a:t> population size </a:t>
            </a:r>
            <a:r>
              <a:rPr lang="en-US" dirty="0" smtClean="0"/>
              <a:t>method appear not very good.  In</a:t>
            </a:r>
            <a:r>
              <a:rPr lang="en-US" baseline="0" dirty="0" smtClean="0"/>
              <a:t> this example, the reason the two approaches differ is because</a:t>
            </a:r>
            <a:r>
              <a:rPr lang="en-US" dirty="0" smtClean="0"/>
              <a:t> the assumption of uniform censoring during the interval clearly doesn’t hold.   In larger data sets, such as census data for large geographical areas, the assumption often</a:t>
            </a:r>
            <a:r>
              <a:rPr lang="en-US" baseline="0" dirty="0" smtClean="0"/>
              <a:t> works better</a:t>
            </a:r>
            <a:r>
              <a:rPr lang="en-US" dirty="0" smtClean="0"/>
              <a:t>.</a:t>
            </a:r>
          </a:p>
          <a:p>
            <a:endParaRPr lang="en-US" dirty="0" smtClean="0"/>
          </a:p>
          <a:p>
            <a:r>
              <a:rPr lang="en-US" dirty="0" smtClean="0"/>
              <a:t>The bottom line</a:t>
            </a:r>
            <a:r>
              <a:rPr lang="en-US" baseline="0" dirty="0" smtClean="0"/>
              <a:t> is that accuracy of the estimate depends upon the accuracy of the assumption.  If the assumption is wrong, the estimate will be wrong (invalid).  The investigator, however, is not able to prove or disprove the assumption about population size.</a:t>
            </a:r>
            <a:endParaRPr lang="en-US" dirty="0" smtClean="0"/>
          </a:p>
          <a:p>
            <a:endParaRPr lang="en-US" dirty="0" smtClean="0"/>
          </a:p>
          <a:p>
            <a:r>
              <a:rPr lang="en-US" dirty="0" smtClean="0"/>
              <a:t>One does not have to use</a:t>
            </a:r>
            <a:r>
              <a:rPr lang="en-US" baseline="0" dirty="0" smtClean="0"/>
              <a:t> an assumption of uniform occurrence of events and censoring over the study period.  Other more complex distributions could be assumed if you could justify them on substantive grounds.  Without actually knowing what happened to people on an individual level, it is hard to justify anything more elaborate than uniform occurrence of events and censoring.  This is a common these of epidemiology and biostatistics.  We saw this in Kaplan-Meier estimation, for example, with the assumption of non-informative censoring.  If you and your reviewers are willing to believe some assumption, then we can derive some useful metric.  The assumptions, however, should not be taken blithely and should always be scrutinized.  In some situations, the assumptions are not believable and hence the work should not proceed.</a:t>
            </a:r>
            <a:endParaRPr lang="en-US" dirty="0" smtClean="0"/>
          </a:p>
        </p:txBody>
      </p:sp>
    </p:spTree>
    <p:extLst>
      <p:ext uri="{BB962C8B-B14F-4D97-AF65-F5344CB8AC3E}">
        <p14:creationId xmlns:p14="http://schemas.microsoft.com/office/powerpoint/2010/main" val="1454413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89D74CB4-E53C-4183-B800-6D477ABE6B18}" type="slidenum">
              <a:rPr lang="en-US" smtClean="0"/>
              <a:pPr/>
              <a:t>23</a:t>
            </a:fld>
            <a:endParaRPr lang="en-US" dirty="0"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en-US" dirty="0" smtClean="0"/>
              <a:t>In the S+N textbook example, calculating the rate using individual-level</a:t>
            </a:r>
            <a:r>
              <a:rPr lang="en-US" baseline="0" dirty="0" smtClean="0"/>
              <a:t> </a:t>
            </a:r>
            <a:r>
              <a:rPr lang="en-US" dirty="0" smtClean="0"/>
              <a:t>data and by an average population size approach results in slightly different rates (62.6 versus 54.5 per 100 person-years).</a:t>
            </a:r>
            <a:r>
              <a:rPr lang="en-US" baseline="0" dirty="0" smtClean="0"/>
              <a:t>  </a:t>
            </a:r>
            <a:r>
              <a:rPr lang="en-US" dirty="0" smtClean="0"/>
              <a:t> This</a:t>
            </a:r>
            <a:r>
              <a:rPr lang="en-US" baseline="0" dirty="0" smtClean="0"/>
              <a:t> is because there was not uniform occurrence of events or censoring over the two-year period.   </a:t>
            </a:r>
            <a:endParaRPr lang="en-US" dirty="0" smtClean="0"/>
          </a:p>
        </p:txBody>
      </p:sp>
    </p:spTree>
    <p:extLst>
      <p:ext uri="{BB962C8B-B14F-4D97-AF65-F5344CB8AC3E}">
        <p14:creationId xmlns:p14="http://schemas.microsoft.com/office/powerpoint/2010/main" val="251970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12E3D96F-A518-430A-B834-1DC90D00B146}" type="slidenum">
              <a:rPr lang="en-US" smtClean="0"/>
              <a:pPr/>
              <a:t>24</a:t>
            </a:fld>
            <a:endParaRPr lang="en-US" dirty="0"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dirty="0" smtClean="0"/>
              <a:t>This distinction between an incidence rate and incidence density</a:t>
            </a:r>
            <a:r>
              <a:rPr lang="en-US" baseline="0" dirty="0" smtClean="0"/>
              <a:t> that is </a:t>
            </a:r>
            <a:r>
              <a:rPr lang="en-US" dirty="0" smtClean="0"/>
              <a:t>made by the S+N textbook is a refinement that we do not think is necessary, and it is not typically done in practice in the literature.  It is sufficient to know the difference between an incidence rate (for which we consider incidence density an equivalent term) and a cumulative incidence and to know that the rate can be calculated using individual-level data or the average size of the population at risk during a time period.  </a:t>
            </a:r>
          </a:p>
          <a:p>
            <a:endParaRPr lang="en-US" dirty="0" smtClean="0"/>
          </a:p>
          <a:p>
            <a:r>
              <a:rPr lang="en-US" dirty="0" smtClean="0"/>
              <a:t>Of note, the use of “incidence density” is the origin of the term “incidence density sampling”</a:t>
            </a:r>
            <a:r>
              <a:rPr lang="en-US" baseline="0" dirty="0" smtClean="0"/>
              <a:t> in case-control studies, introduced in the first lecture (Study Design).</a:t>
            </a:r>
            <a:endParaRPr lang="en-US" dirty="0" smtClean="0"/>
          </a:p>
          <a:p>
            <a:endParaRPr lang="en-US" dirty="0" smtClean="0"/>
          </a:p>
        </p:txBody>
      </p:sp>
    </p:spTree>
    <p:extLst>
      <p:ext uri="{BB962C8B-B14F-4D97-AF65-F5344CB8AC3E}">
        <p14:creationId xmlns:p14="http://schemas.microsoft.com/office/powerpoint/2010/main" val="3976868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5A8024D-A4B6-40C7-AE45-8BC5FAC839F0}" type="slidenum">
              <a:rPr lang="en-US" smtClean="0"/>
              <a:pPr/>
              <a:t>25</a:t>
            </a:fld>
            <a:endParaRPr lang="en-US" dirty="0"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en-US" dirty="0" smtClean="0"/>
              <a:t>By now, it is</a:t>
            </a:r>
            <a:r>
              <a:rPr lang="en-US" baseline="0" dirty="0" smtClean="0"/>
              <a:t> likely clear that an average incidence rate is not a proportion.  It is not bounded by 0 and 1. Instead, it may be greater than 1.  </a:t>
            </a:r>
          </a:p>
          <a:p>
            <a:endParaRPr lang="en-US" baseline="0" dirty="0" smtClean="0"/>
          </a:p>
          <a:p>
            <a:r>
              <a:rPr lang="en-US" dirty="0" smtClean="0"/>
              <a:t>The numeric value of</a:t>
            </a:r>
            <a:r>
              <a:rPr lang="en-US" baseline="0" dirty="0" smtClean="0"/>
              <a:t> an average incidence rate depends entirely upon the unit of person-time used.  It will differ depending upon you characterize person-time as person-days, person-months, person-years, 100,00 person-years, etc.   The small the unit of person-time, the smaller the value.  We will show examples of this presently.  </a:t>
            </a:r>
            <a:r>
              <a:rPr lang="en-US" dirty="0" smtClean="0"/>
              <a:t>Hence, the absolute value of the average incidence rate is determined by the units used in the denominator.</a:t>
            </a:r>
          </a:p>
          <a:p>
            <a:endParaRPr lang="en-US" dirty="0" smtClean="0"/>
          </a:p>
          <a:p>
            <a:r>
              <a:rPr lang="en-US" dirty="0" smtClean="0"/>
              <a:t>We</a:t>
            </a:r>
            <a:r>
              <a:rPr lang="en-US" baseline="0" dirty="0" smtClean="0"/>
              <a:t> like to be precise and refer to this calculation as an “average” incidence rate.  Why?  This is because it is summarizing or averaging incidence over some period of time.  By labeling it as “average” we are reminded ourselves that it is looking at an average over the sea of person-time and that the rate may not be constant over time.  We like to use this reminder because trying to summarize the situation with just 1 number can sometime be treacherous and not very informative, as we show later.  Our use of “average” contrasts with the form of incidence which is an instantaneous incidence rate.   While you will see the term instantaneous incidence rate (or hazard) commonly, you will not typically see “average” incidence rate.  However, we encourage you to be precise in language and use “average” incidence rate. </a:t>
            </a:r>
          </a:p>
          <a:p>
            <a:endParaRPr lang="en-US" baseline="0" dirty="0" smtClean="0"/>
          </a:p>
          <a:p>
            <a:endParaRPr lang="en-US" dirty="0" smtClean="0"/>
          </a:p>
        </p:txBody>
      </p:sp>
    </p:spTree>
    <p:extLst>
      <p:ext uri="{BB962C8B-B14F-4D97-AF65-F5344CB8AC3E}">
        <p14:creationId xmlns:p14="http://schemas.microsoft.com/office/powerpoint/2010/main" val="857195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4D9EA4CF-E3A3-43B6-81A4-C34BF753118C}" type="slidenum">
              <a:rPr lang="en-US" smtClean="0"/>
              <a:pPr/>
              <a:t>26</a:t>
            </a:fld>
            <a:endParaRPr lang="en-US" dirty="0"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dirty="0" smtClean="0"/>
              <a:t>A notable aspect</a:t>
            </a:r>
            <a:r>
              <a:rPr lang="en-US" baseline="0" dirty="0" smtClean="0"/>
              <a:t> of rates is that the value depends on the person-time units used.  These data illustrate</a:t>
            </a:r>
            <a:r>
              <a:rPr lang="en-US" dirty="0" smtClean="0"/>
              <a:t> how the rate</a:t>
            </a:r>
            <a:r>
              <a:rPr lang="en-US" baseline="0" dirty="0" smtClean="0"/>
              <a:t> </a:t>
            </a:r>
            <a:r>
              <a:rPr lang="en-US" dirty="0" smtClean="0"/>
              <a:t>value changes when the time units are changed even though the data remain the same and the interpretation remains the same.  Person-years are the most conventionally used person-time denominator and are likely to be most familiar</a:t>
            </a:r>
            <a:r>
              <a:rPr lang="en-US" baseline="0" dirty="0" smtClean="0"/>
              <a:t> to readers,</a:t>
            </a:r>
            <a:r>
              <a:rPr lang="en-US" dirty="0" smtClean="0"/>
              <a:t> but other time units are possible.  Rates are usually presented in units that leave at least one integer to the left of the decimal point.   So 9 per 1,000 person-years would usually be preferred over 0.9 per 100 person-years.</a:t>
            </a:r>
          </a:p>
          <a:p>
            <a:endParaRPr lang="en-US" dirty="0" smtClean="0"/>
          </a:p>
          <a:p>
            <a:r>
              <a:rPr lang="en-US" dirty="0" smtClean="0"/>
              <a:t>Cumulative incidence does not have units since it is always between 0 and 1, and it is a proportion;</a:t>
            </a:r>
            <a:r>
              <a:rPr lang="en-US" baseline="0" dirty="0" smtClean="0"/>
              <a:t> </a:t>
            </a:r>
            <a:r>
              <a:rPr lang="en-US" dirty="0" smtClean="0"/>
              <a:t>it therefore is not subject to this kind of alternative formulation that rates are.  But, contrary to incidence rates, the time period of observation has to be specified to make cumulative incidence meaningful (e.g., 34% at two years of follow-up).  In other words,</a:t>
            </a:r>
            <a:r>
              <a:rPr lang="en-US" baseline="0" dirty="0" smtClean="0"/>
              <a:t> you need to be explicit over which time period the cumulative incidence is “cumulative”. </a:t>
            </a:r>
            <a:endParaRPr lang="en-US" dirty="0" smtClean="0"/>
          </a:p>
        </p:txBody>
      </p:sp>
    </p:spTree>
    <p:extLst>
      <p:ext uri="{BB962C8B-B14F-4D97-AF65-F5344CB8AC3E}">
        <p14:creationId xmlns:p14="http://schemas.microsoft.com/office/powerpoint/2010/main" val="812170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F5F8A61-984B-4568-8548-15DE7B12D084}" type="slidenum">
              <a:rPr lang="en-US" smtClean="0"/>
              <a:pPr/>
              <a:t>27</a:t>
            </a:fld>
            <a:endParaRPr lang="en-US"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r>
              <a:rPr lang="en-US" dirty="0" smtClean="0"/>
              <a:t>The</a:t>
            </a:r>
            <a:r>
              <a:rPr lang="en-US" baseline="0" dirty="0" smtClean="0"/>
              <a:t> magnitude of these rate values are not immediately (or perhaps ever) intuitive, like a percentage is, but after you work with them for a while you can begin to develop a feeling for them.  </a:t>
            </a:r>
            <a:r>
              <a:rPr lang="en-US" dirty="0" smtClean="0"/>
              <a:t>You</a:t>
            </a:r>
            <a:r>
              <a:rPr lang="en-US" baseline="0" dirty="0" smtClean="0"/>
              <a:t> can begin to get a feeling of the magnitude of incidence rates when looking at actual values for diseases for which you already have a feeling for their relative frequency.  Cancer is less common than heart disease which is less common than HIV infection in men who have sex with men.  With this relative context in mind, you can now begin to get a feeling of the incidence rates of these conditions.  </a:t>
            </a:r>
          </a:p>
          <a:p>
            <a:endParaRPr lang="en-US" baseline="0" dirty="0" smtClean="0"/>
          </a:p>
          <a:p>
            <a:r>
              <a:rPr lang="en-US" baseline="0" dirty="0" smtClean="0"/>
              <a:t>Cancers are per “100,000 person-years” type of illness.  However, because there are so many different forms of cancer, they begin to add up to have major public health importance.  Heart disease, of which there are fewer forms, are a per “10,000 person-years” type of illness.  </a:t>
            </a:r>
            <a:r>
              <a:rPr lang="en-US" baseline="0" dirty="0" smtClean="0"/>
              <a:t>In contrast, HIV infection in men who have sex with men is between 1 and 4 cases per 100 person-years.  Acute respiratory infection in children less than 5 years old is said have an incidence of 159.5 cases 100 person-years (</a:t>
            </a:r>
            <a:r>
              <a:rPr lang="en-US" sz="1200" b="0" i="0" u="none" strike="noStrike" kern="1200" baseline="0" dirty="0" smtClean="0">
                <a:solidFill>
                  <a:schemeClr val="tx1"/>
                </a:solidFill>
                <a:latin typeface="Times New Roman" pitchFamily="18" charset="0"/>
                <a:ea typeface="+mn-ea"/>
                <a:cs typeface="+mn-cs"/>
              </a:rPr>
              <a:t>Benson V, Marano MA. Current estimates from the National Health Interview Survey 1995. </a:t>
            </a:r>
            <a:r>
              <a:rPr lang="en-US" sz="1200" b="0" i="1" u="none" strike="noStrike" kern="1200" baseline="0" dirty="0" smtClean="0">
                <a:solidFill>
                  <a:schemeClr val="tx1"/>
                </a:solidFill>
                <a:latin typeface="Times New Roman" pitchFamily="18" charset="0"/>
                <a:ea typeface="+mn-ea"/>
                <a:cs typeface="+mn-cs"/>
              </a:rPr>
              <a:t>Vital Health Stat</a:t>
            </a:r>
            <a:r>
              <a:rPr lang="en-US" sz="1200" b="0" i="0" u="none" strike="noStrike" kern="1200" baseline="0" dirty="0" smtClean="0">
                <a:solidFill>
                  <a:schemeClr val="tx1"/>
                </a:solidFill>
                <a:latin typeface="Times New Roman" pitchFamily="18" charset="0"/>
                <a:ea typeface="+mn-ea"/>
                <a:cs typeface="+mn-cs"/>
              </a:rPr>
              <a:t>. 1998;10:1–</a:t>
            </a:r>
          </a:p>
          <a:p>
            <a:r>
              <a:rPr lang="en-US" sz="1200" b="0" i="0" u="none" strike="noStrike" kern="1200" baseline="0" dirty="0" smtClean="0">
                <a:solidFill>
                  <a:schemeClr val="tx1"/>
                </a:solidFill>
                <a:latin typeface="Times New Roman" pitchFamily="18" charset="0"/>
                <a:ea typeface="+mn-ea"/>
                <a:cs typeface="+mn-cs"/>
              </a:rPr>
              <a:t>428) although this actually may be too low. </a:t>
            </a:r>
            <a:endParaRPr lang="en-US" baseline="0" dirty="0" smtClean="0"/>
          </a:p>
          <a:p>
            <a:endParaRPr lang="en-US" baseline="0" dirty="0" smtClean="0"/>
          </a:p>
          <a:p>
            <a:r>
              <a:rPr lang="en-US" baseline="0" dirty="0" smtClean="0"/>
              <a:t>It is not easy for most humans to develop intuition for these absolute rate values in isolation.  For many people, thinking about the values in comparison to some of these landmark values in the chart gives a rate a meaning.  For example, a rate of 25 per 100,000 person-years is less common than the most common cancers.  It is basically the rate of an middle-level </a:t>
            </a:r>
            <a:r>
              <a:rPr lang="en-US" baseline="0" dirty="0" smtClean="0"/>
              <a:t>incidence cancer </a:t>
            </a:r>
            <a:r>
              <a:rPr lang="en-US" baseline="0" dirty="0" smtClean="0"/>
              <a:t>such as melanoma (~23 cases per 100,000 person-years in the U.S.)  </a:t>
            </a:r>
            <a:endParaRPr lang="en-US" dirty="0" smtClean="0"/>
          </a:p>
        </p:txBody>
      </p:sp>
    </p:spTree>
    <p:extLst>
      <p:ext uri="{BB962C8B-B14F-4D97-AF65-F5344CB8AC3E}">
        <p14:creationId xmlns:p14="http://schemas.microsoft.com/office/powerpoint/2010/main" val="301994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795AFAB4-4ED3-4E4D-B4E1-974283E5005A}" type="slidenum">
              <a:rPr lang="en-US" smtClean="0"/>
              <a:pPr/>
              <a:t>28</a:t>
            </a:fld>
            <a:endParaRPr lang="en-US" dirty="0"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dirty="0" smtClean="0"/>
              <a:t>You will see the term “annual rate” commonly</a:t>
            </a:r>
            <a:r>
              <a:rPr lang="en-US" baseline="0" dirty="0" smtClean="0"/>
              <a:t> used in practice, but it is one to be avoided because it will imply that that the rate applies over some calendar year.  Yet, this is not always the case.  Sometimes, rates </a:t>
            </a:r>
            <a:r>
              <a:rPr lang="en-US" dirty="0" smtClean="0"/>
              <a:t>are gathered over the course of a calendar year but often</a:t>
            </a:r>
            <a:r>
              <a:rPr lang="en-US" baseline="0" dirty="0" smtClean="0"/>
              <a:t> they are not</a:t>
            </a:r>
            <a:r>
              <a:rPr lang="en-US" dirty="0" smtClean="0"/>
              <a:t>.  Also,</a:t>
            </a:r>
            <a:r>
              <a:rPr lang="en-US" baseline="0" dirty="0" smtClean="0"/>
              <a:t> the term annual rate might make naïve readers think that</a:t>
            </a:r>
            <a:r>
              <a:rPr lang="en-US" dirty="0" smtClean="0"/>
              <a:t> they are proportions as they are frequently described as per some number of persons without making explicit that it is really per some number of person-years.</a:t>
            </a:r>
            <a:r>
              <a:rPr lang="en-US" baseline="0" dirty="0" smtClean="0"/>
              <a:t>  </a:t>
            </a:r>
          </a:p>
          <a:p>
            <a:endParaRPr lang="en-US" baseline="0" dirty="0" smtClean="0"/>
          </a:p>
          <a:p>
            <a:r>
              <a:rPr lang="en-US" baseline="0" dirty="0" smtClean="0"/>
              <a:t>In general, include the units “per person-time”.  For readers who understand incidence rates, this will be unambiguous communication.  For readers who do not understand incidence rates, at least you are not communicating any worse than some other ambiguous description.  Sometimes you will see the units as person-years</a:t>
            </a:r>
            <a:r>
              <a:rPr lang="en-US" baseline="30000" dirty="0" smtClean="0"/>
              <a:t>-1</a:t>
            </a:r>
            <a:r>
              <a:rPr lang="en-US" baseline="0" dirty="0" smtClean="0"/>
              <a:t>; this signifies person-years in the denominator.</a:t>
            </a:r>
          </a:p>
          <a:p>
            <a:endParaRPr lang="en-US" baseline="0" dirty="0" smtClean="0"/>
          </a:p>
          <a:p>
            <a:r>
              <a:rPr lang="en-US" dirty="0" smtClean="0"/>
              <a:t>We</a:t>
            </a:r>
            <a:r>
              <a:rPr lang="en-US" baseline="0" dirty="0" smtClean="0"/>
              <a:t> like to be precise and refer to this calculation as an “average” incidence rate.  Why?  This is because it is summarizing or averaging incidence over some period of time.  By labeling it as “average” we are reminded ourselves that it is looking at an average over the sea of person-time and that the rate may not be constant over time.  We like to use this reminder because trying to summarize the situation with just 1 number can sometime be treacherous and not very informative, as we show later.  Our use of “average” contrasts with the form of incidence called an instantaneous incidence rate.   While you will see the term instantaneous incidence rate (or hazard) commonly, you will not typically see “average” incidence rate.  However, we encourage you to be precise in language and use “average” incidence rate. </a:t>
            </a:r>
          </a:p>
          <a:p>
            <a:endParaRPr lang="en-US" dirty="0" smtClean="0"/>
          </a:p>
          <a:p>
            <a:endParaRPr lang="en-US" dirty="0" smtClean="0"/>
          </a:p>
        </p:txBody>
      </p:sp>
    </p:spTree>
    <p:extLst>
      <p:ext uri="{BB962C8B-B14F-4D97-AF65-F5344CB8AC3E}">
        <p14:creationId xmlns:p14="http://schemas.microsoft.com/office/powerpoint/2010/main" val="4257645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reporting</a:t>
            </a:r>
            <a:r>
              <a:rPr lang="en-US" baseline="0" dirty="0" smtClean="0"/>
              <a:t> average incidence rates, give readers enough detail and context to help them understand where the data came from.  </a:t>
            </a:r>
            <a:r>
              <a:rPr lang="en-US" dirty="0" smtClean="0"/>
              <a:t>Giving readers</a:t>
            </a:r>
            <a:r>
              <a:rPr lang="en-US" baseline="0" dirty="0" smtClean="0"/>
              <a:t> this detail helps them understand in what context they can apply the rates themselves.  If rates were calculated over a short calendar period and short per-person observation period, it is harder to be sure that the rates will apply to longer calendar periods and persons followed for longer observation periods.  </a:t>
            </a:r>
            <a:r>
              <a:rPr lang="en-US" dirty="0" smtClean="0"/>
              <a:t>If you have an average incidence rate calculated over 5 years in a fixed cohort, it means you really cannot say what happens to that rate when you go over 5 years of observation.   Rates are only as good as the context</a:t>
            </a:r>
            <a:r>
              <a:rPr lang="en-US" baseline="0" dirty="0" smtClean="0"/>
              <a:t> (calendar time and </a:t>
            </a:r>
            <a:r>
              <a:rPr lang="en-US" dirty="0" smtClean="0"/>
              <a:t>duration of observation time) in which they were estimated. </a:t>
            </a:r>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pPr>
                <a:defRPr/>
              </a:pPr>
              <a:t>29</a:t>
            </a:fld>
            <a:endParaRPr lang="en-US" dirty="0"/>
          </a:p>
        </p:txBody>
      </p:sp>
    </p:spTree>
    <p:extLst>
      <p:ext uri="{BB962C8B-B14F-4D97-AF65-F5344CB8AC3E}">
        <p14:creationId xmlns:p14="http://schemas.microsoft.com/office/powerpoint/2010/main" val="3195517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dirty="0" smtClean="0"/>
              <a:t>Here</a:t>
            </a:r>
            <a:r>
              <a:rPr lang="en-US" baseline="0" dirty="0" smtClean="0"/>
              <a:t> i</a:t>
            </a:r>
            <a:r>
              <a:rPr lang="en-US" dirty="0" smtClean="0"/>
              <a:t>s a flowchart of the material covered in the lectures on Disease Occurrence, including topics that we’ll cover today (in </a:t>
            </a:r>
            <a:r>
              <a:rPr lang="en-US" dirty="0" smtClean="0">
                <a:solidFill>
                  <a:srgbClr val="FF0000"/>
                </a:solidFill>
              </a:rPr>
              <a:t>red</a:t>
            </a:r>
            <a:r>
              <a:rPr lang="en-US" dirty="0" smtClean="0"/>
              <a:t>).</a:t>
            </a:r>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pPr/>
              <a:t>3</a:t>
            </a:fld>
            <a:endParaRPr lang="en-US" dirty="0" smtClean="0"/>
          </a:p>
        </p:txBody>
      </p:sp>
    </p:spTree>
    <p:extLst>
      <p:ext uri="{BB962C8B-B14F-4D97-AF65-F5344CB8AC3E}">
        <p14:creationId xmlns:p14="http://schemas.microsoft.com/office/powerpoint/2010/main" val="4151646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795AFAB4-4ED3-4E4D-B4E1-974283E5005A}" type="slidenum">
              <a:rPr lang="en-US" smtClean="0"/>
              <a:pPr/>
              <a:t>30</a:t>
            </a:fld>
            <a:endParaRPr lang="en-US" dirty="0"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dirty="0" smtClean="0"/>
              <a:t>Here is an example of a report</a:t>
            </a:r>
            <a:r>
              <a:rPr lang="en-US" baseline="0" dirty="0" smtClean="0"/>
              <a:t> describing an incidence rate (for pediatric cardiomyopathy) that does not include explicit person-time or context. Readers may think this refers to a proportion but </a:t>
            </a:r>
            <a:r>
              <a:rPr lang="en-US" dirty="0" smtClean="0"/>
              <a:t>it is really per some number of person-years. </a:t>
            </a:r>
            <a:r>
              <a:rPr lang="en-US" baseline="0" dirty="0" smtClean="0"/>
              <a:t>The use of “annual” here can also be misleading. T</a:t>
            </a:r>
            <a:r>
              <a:rPr lang="en-US" dirty="0" smtClean="0"/>
              <a:t>his rate was not</a:t>
            </a:r>
            <a:r>
              <a:rPr lang="en-US" baseline="0" dirty="0" smtClean="0"/>
              <a:t> measured just over one year.  It was measured over 4 years from 1996 through 1999.  There is nothing annual about this.  </a:t>
            </a:r>
            <a:r>
              <a:rPr lang="en-US" dirty="0" smtClean="0"/>
              <a:t> More careful investigators are more precise and will specify rates as per person-years;</a:t>
            </a:r>
            <a:r>
              <a:rPr lang="en-US" baseline="0" dirty="0" smtClean="0"/>
              <a:t> they do not use the term annual rate.</a:t>
            </a:r>
          </a:p>
          <a:p>
            <a:endParaRPr lang="en-US" baseline="0" dirty="0" smtClean="0"/>
          </a:p>
          <a:p>
            <a:r>
              <a:rPr lang="en-US" baseline="0" dirty="0" smtClean="0"/>
              <a:t>A better description is also provided on the slide.  This description makes person-time explicit.  In this example, it is person-years.  It is reported as “per 100,000 person-years” in order</a:t>
            </a:r>
            <a:r>
              <a:rPr lang="en-US" dirty="0" smtClean="0"/>
              <a:t> to have at least one integer to the left of the decimal point.  </a:t>
            </a:r>
          </a:p>
          <a:p>
            <a:endParaRPr lang="en-US" dirty="0" smtClean="0"/>
          </a:p>
          <a:p>
            <a:r>
              <a:rPr lang="en-US" dirty="0" smtClean="0"/>
              <a:t>This preferred description also makes the context clear by providing the years of</a:t>
            </a:r>
            <a:r>
              <a:rPr lang="en-US" baseline="0" dirty="0" smtClean="0"/>
              <a:t> observation included in the study (1996-99).</a:t>
            </a:r>
            <a:endParaRPr lang="en-US" dirty="0" smtClean="0"/>
          </a:p>
        </p:txBody>
      </p:sp>
    </p:spTree>
    <p:extLst>
      <p:ext uri="{BB962C8B-B14F-4D97-AF65-F5344CB8AC3E}">
        <p14:creationId xmlns:p14="http://schemas.microsoft.com/office/powerpoint/2010/main" val="4257645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002041F3-2BBD-471D-A76A-CA3D3D5787C7}" type="slidenum">
              <a:rPr lang="en-US" smtClean="0"/>
              <a:pPr/>
              <a:t>31</a:t>
            </a:fld>
            <a:endParaRPr lang="en-US" dirty="0"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r>
              <a:rPr lang="en-US" sz="1300" dirty="0" smtClean="0"/>
              <a:t>Now that we have discussed how</a:t>
            </a:r>
            <a:r>
              <a:rPr lang="en-US" sz="1300" baseline="0" dirty="0" smtClean="0"/>
              <a:t> to calculate average incidence rates, why use them?  What are they good for?  </a:t>
            </a:r>
            <a:r>
              <a:rPr lang="en-US" sz="1300" dirty="0" smtClean="0"/>
              <a:t>There are a number of uses and advantages of rates.  The first is that rates</a:t>
            </a:r>
            <a:r>
              <a:rPr lang="en-US" sz="1300" baseline="0" dirty="0" smtClean="0"/>
              <a:t> are essential to describe</a:t>
            </a:r>
            <a:r>
              <a:rPr lang="en-US" sz="1300" dirty="0" smtClean="0"/>
              <a:t> disease/event burden in a dynamic population in which there are not individual-level</a:t>
            </a:r>
            <a:r>
              <a:rPr lang="en-US" sz="1300" baseline="0" dirty="0" smtClean="0"/>
              <a:t> data</a:t>
            </a:r>
            <a:r>
              <a:rPr lang="en-US" sz="1300" dirty="0" smtClean="0"/>
              <a:t>.</a:t>
            </a:r>
            <a:r>
              <a:rPr lang="en-US" sz="1300" baseline="0" dirty="0" smtClean="0"/>
              <a:t>   In this setting, because you do not have individual-level data, it is not possible to directly calculate the alternative measure of incidence, cumulative incidence (i.e., risk).</a:t>
            </a:r>
          </a:p>
          <a:p>
            <a:endParaRPr lang="en-US" sz="13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dirty="0" smtClean="0"/>
              <a:t>For example, disease registries capture the events in a defined geographic region, and a good registry will capture nearly all the events. Indeed, one of the reasons these registries are created is to estimate disease burden in DYNAMIC populations.  So the numerator (E) for disease outcomes with registries is readily available.  But how would those events be applied to the population covered by the registry?   What about a cumulative incidence estimation?   Individuals are entering and leaving the population throughout the year, but you have no ready way to record all that and link it with an outcome variable of diseased or censored, as you need to do for a Kaplan-Meier analysis.  Thus, cumulative</a:t>
            </a:r>
            <a:r>
              <a:rPr lang="en-US" sz="1300" baseline="0" dirty="0" smtClean="0"/>
              <a:t> incidence would be impossible to calculate directly without individual-level data.  We gave the earlier example of estimating the incidence of pancreatic cancer in San Francisco County.  </a:t>
            </a:r>
            <a:endParaRPr lang="en-US" sz="1300" dirty="0" smtClean="0"/>
          </a:p>
          <a:p>
            <a:endParaRPr lang="en-US" dirty="0" smtClean="0"/>
          </a:p>
        </p:txBody>
      </p:sp>
    </p:spTree>
    <p:extLst>
      <p:ext uri="{BB962C8B-B14F-4D97-AF65-F5344CB8AC3E}">
        <p14:creationId xmlns:p14="http://schemas.microsoft.com/office/powerpoint/2010/main" val="1217849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9526F583-DDCE-494D-A0E5-DE2E3A82A6D6}" type="slidenum">
              <a:rPr lang="en-US" smtClean="0"/>
              <a:pPr/>
              <a:t>32</a:t>
            </a:fld>
            <a:endParaRPr lang="en-US" dirty="0"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en-US" dirty="0" smtClean="0"/>
              <a:t>Average incidence rates are very useful tools to measure</a:t>
            </a:r>
            <a:r>
              <a:rPr lang="en-US" baseline="0" dirty="0" smtClean="0"/>
              <a:t> incidence in large dynamic cohorts which would otherwise not be able to directly characterized with, say, cumulative incidence.  This is not to say, however, that researchers and readers should not be careful when using average incidence rates.  Both the accuracy of the numerator and the denominator must be scrutinized.</a:t>
            </a:r>
          </a:p>
          <a:p>
            <a:endParaRPr lang="en-US" baseline="0" dirty="0" smtClean="0"/>
          </a:p>
          <a:p>
            <a:r>
              <a:rPr lang="en-US" dirty="0" smtClean="0"/>
              <a:t>Regarding the</a:t>
            </a:r>
            <a:r>
              <a:rPr lang="en-US" baseline="0" dirty="0" smtClean="0"/>
              <a:t> denominator, c</a:t>
            </a:r>
            <a:r>
              <a:rPr lang="en-US" dirty="0" smtClean="0"/>
              <a:t>ensus data are a major resource for population-based</a:t>
            </a:r>
            <a:r>
              <a:rPr lang="en-US" baseline="0" dirty="0" smtClean="0"/>
              <a:t> dynamic cohorts</a:t>
            </a:r>
            <a:r>
              <a:rPr lang="en-US" dirty="0" smtClean="0"/>
              <a:t>.  Researchers using census data should be aware that the possibility of bias increases with time from the last census.   Some</a:t>
            </a:r>
            <a:r>
              <a:rPr lang="en-US" baseline="0" dirty="0" smtClean="0"/>
              <a:t> countries, such as the U.S., have “intercensal” estimates (i.e., yearly estimates of the population size in years between the formal census).  </a:t>
            </a:r>
            <a:r>
              <a:rPr lang="en-US" dirty="0" smtClean="0"/>
              <a:t>These do not,</a:t>
            </a:r>
            <a:r>
              <a:rPr lang="en-US" baseline="0" dirty="0" smtClean="0"/>
              <a:t> however,</a:t>
            </a:r>
            <a:r>
              <a:rPr lang="en-US" dirty="0" smtClean="0"/>
              <a:t> turn out to be always accurate.</a:t>
            </a:r>
          </a:p>
          <a:p>
            <a:endParaRPr lang="en-US" dirty="0" smtClean="0"/>
          </a:p>
          <a:p>
            <a:r>
              <a:rPr lang="en-US" dirty="0" smtClean="0"/>
              <a:t>Other countries</a:t>
            </a:r>
            <a:r>
              <a:rPr lang="en-US" baseline="0" dirty="0" smtClean="0"/>
              <a:t> will differ from the U.S. in how often the census is conducted and in the accuracy.  </a:t>
            </a:r>
            <a:endParaRPr lang="en-US" dirty="0" smtClean="0"/>
          </a:p>
        </p:txBody>
      </p:sp>
    </p:spTree>
    <p:extLst>
      <p:ext uri="{BB962C8B-B14F-4D97-AF65-F5344CB8AC3E}">
        <p14:creationId xmlns:p14="http://schemas.microsoft.com/office/powerpoint/2010/main" val="2953643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4B3C1F13-2F72-472B-A4D1-2515DA13AEEA}" type="slidenum">
              <a:rPr lang="en-US" smtClean="0"/>
              <a:pPr/>
              <a:t>33</a:t>
            </a:fld>
            <a:endParaRPr lang="en-US" dirty="0"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r>
              <a:rPr lang="en-US" dirty="0" smtClean="0"/>
              <a:t>A good example of how census data can affect inferences is seen in the rates of breast cancer in Marin County compared to the rest of California.  Based on 1990 census data and intercensal extrapolations of the 1990 census, the rates steadily appeared to become substantially</a:t>
            </a:r>
            <a:r>
              <a:rPr lang="en-US" baseline="0" dirty="0" smtClean="0"/>
              <a:t> </a:t>
            </a:r>
            <a:r>
              <a:rPr lang="en-US" dirty="0" smtClean="0"/>
              <a:t>higher in Marin than the rest of California.  This was a source of great alarm.  Then, in 2000, when the next census occurred,</a:t>
            </a:r>
            <a:r>
              <a:rPr lang="en-US" baseline="0" dirty="0" smtClean="0"/>
              <a:t> the rate of breast cancer in Marin County went back down to that of the rest of California.   What happened?  </a:t>
            </a:r>
            <a:endParaRPr lang="en-US" dirty="0" smtClean="0"/>
          </a:p>
        </p:txBody>
      </p:sp>
    </p:spTree>
    <p:extLst>
      <p:ext uri="{BB962C8B-B14F-4D97-AF65-F5344CB8AC3E}">
        <p14:creationId xmlns:p14="http://schemas.microsoft.com/office/powerpoint/2010/main" val="2349331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4B3C1F13-2F72-472B-A4D1-2515DA13AEEA}" type="slidenum">
              <a:rPr lang="en-US" smtClean="0"/>
              <a:pPr/>
              <a:t>34</a:t>
            </a:fld>
            <a:endParaRPr lang="en-US" dirty="0"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r>
              <a:rPr lang="en-US" dirty="0" smtClean="0"/>
              <a:t>A good example of how census data can affect inferences is seen in the rates of breast cancer in Marin County compared to the rest of California.  Based on 1990 census data and intercensal extrapolations of the 1990 census, the rates steadily appeared to become substantially</a:t>
            </a:r>
            <a:r>
              <a:rPr lang="en-US" baseline="0" dirty="0" smtClean="0"/>
              <a:t> </a:t>
            </a:r>
            <a:r>
              <a:rPr lang="en-US" dirty="0" smtClean="0"/>
              <a:t>higher in Marin than the rest of California.  This was a source of great alarm.  Then, in 2000, when the next census occurred,</a:t>
            </a:r>
            <a:r>
              <a:rPr lang="en-US" baseline="0" dirty="0" smtClean="0"/>
              <a:t> the rate of breast cancer in Marin County went back down to that of the rest of California.   What happened?  </a:t>
            </a:r>
            <a:endParaRPr lang="en-US" dirty="0" smtClean="0"/>
          </a:p>
        </p:txBody>
      </p:sp>
    </p:spTree>
    <p:extLst>
      <p:ext uri="{BB962C8B-B14F-4D97-AF65-F5344CB8AC3E}">
        <p14:creationId xmlns:p14="http://schemas.microsoft.com/office/powerpoint/2010/main" val="2349331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4B3C1F13-2F72-472B-A4D1-2515DA13AEEA}" type="slidenum">
              <a:rPr lang="en-US" smtClean="0"/>
              <a:pPr/>
              <a:t>35</a:t>
            </a:fld>
            <a:endParaRPr lang="en-US" dirty="0"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r>
              <a:rPr lang="en-US" dirty="0" smtClean="0"/>
              <a:t>Remember </a:t>
            </a:r>
            <a:r>
              <a:rPr lang="en-US" baseline="0" dirty="0" smtClean="0"/>
              <a:t>that the U.S. census is done every 10 years at the beginning of each decades (e.g., 1990, 2000, 2010).   In between the formal census years, the size of the population is estimated each year.  </a:t>
            </a:r>
          </a:p>
          <a:p>
            <a:endParaRPr lang="en-US" baseline="0" dirty="0" smtClean="0"/>
          </a:p>
          <a:p>
            <a:r>
              <a:rPr lang="en-US" dirty="0" smtClean="0"/>
              <a:t>It now appears that the population grew faster in the 1990’s in Marin County than the Census estimated with its between</a:t>
            </a:r>
            <a:r>
              <a:rPr lang="en-US" baseline="0" dirty="0" smtClean="0"/>
              <a:t> census extrapolations.  Hence,</a:t>
            </a:r>
            <a:r>
              <a:rPr lang="en-US" dirty="0" smtClean="0"/>
              <a:t> the denominators used were too small and the rates higher than they should have been.  The rate for 2000 using the new census is not very different from the rest of California outside the Bay Area.  </a:t>
            </a:r>
          </a:p>
          <a:p>
            <a:endParaRPr lang="en-US" dirty="0" smtClean="0"/>
          </a:p>
          <a:p>
            <a:r>
              <a:rPr lang="en-US" dirty="0" smtClean="0"/>
              <a:t>Advanced Note:  Rates were age-adjusted to the 2000 census to account for any age differences in the underlying populations.  We will discuss this technique later in the lecture.</a:t>
            </a:r>
          </a:p>
          <a:p>
            <a:endParaRPr lang="en-US" dirty="0" smtClean="0"/>
          </a:p>
        </p:txBody>
      </p:sp>
    </p:spTree>
    <p:extLst>
      <p:ext uri="{BB962C8B-B14F-4D97-AF65-F5344CB8AC3E}">
        <p14:creationId xmlns:p14="http://schemas.microsoft.com/office/powerpoint/2010/main" val="4152306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5F051090-2A70-44C9-803B-B7D8149C2576}" type="slidenum">
              <a:rPr lang="en-US" smtClean="0"/>
              <a:pPr/>
              <a:t>36</a:t>
            </a:fld>
            <a:endParaRPr lang="en-US" dirty="0"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r>
              <a:rPr lang="en-US" dirty="0" smtClean="0"/>
              <a:t>The census office</a:t>
            </a:r>
            <a:r>
              <a:rPr lang="en-US" baseline="0" dirty="0" smtClean="0"/>
              <a:t> had underestimated the population size in Marin in the years between the formal census counts.   The number of breast cancer cases were counted accurately but the population size (and hence person-time) was too low.   This resulted in a spuriously high average incidence rate from 1995 to 1999.   This was corrected when the 2000 formal census was done and the accurate population size in Marin became known.</a:t>
            </a:r>
          </a:p>
          <a:p>
            <a:endParaRPr lang="en-US" baseline="0" dirty="0" smtClean="0"/>
          </a:p>
          <a:p>
            <a:r>
              <a:rPr lang="en-US" dirty="0" smtClean="0"/>
              <a:t>This and previous slide are from a report published in 2001 by investigators at the Northern California Cancer Center.</a:t>
            </a:r>
          </a:p>
          <a:p>
            <a:r>
              <a:rPr lang="en-US" dirty="0" smtClean="0"/>
              <a:t>Clarke C. et al. “Update on breast cancer incidence patterns in Marin County and the San Francisco Bay Area, California”</a:t>
            </a:r>
          </a:p>
          <a:p>
            <a:endParaRPr lang="en-US" dirty="0" smtClean="0"/>
          </a:p>
          <a:p>
            <a:endParaRPr lang="en-US" dirty="0" smtClean="0"/>
          </a:p>
        </p:txBody>
      </p:sp>
    </p:spTree>
    <p:extLst>
      <p:ext uri="{BB962C8B-B14F-4D97-AF65-F5344CB8AC3E}">
        <p14:creationId xmlns:p14="http://schemas.microsoft.com/office/powerpoint/2010/main" val="2218794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ADA46394-476E-4763-B9AA-3B60A0A1FB3C}" type="slidenum">
              <a:rPr lang="en-US" smtClean="0"/>
              <a:pPr/>
              <a:t>37</a:t>
            </a:fld>
            <a:endParaRPr lang="en-US" dirty="0"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dirty="0" smtClean="0"/>
              <a:t>Another common use of average incidence rates is to allow a comparison between incidence in a fixed cohort, in which you have individual-level</a:t>
            </a:r>
            <a:r>
              <a:rPr lang="en-US" baseline="0" dirty="0" smtClean="0"/>
              <a:t> data,</a:t>
            </a:r>
            <a:r>
              <a:rPr lang="en-US" dirty="0" smtClean="0"/>
              <a:t> and a dynamic cohort</a:t>
            </a:r>
            <a:r>
              <a:rPr lang="en-US" baseline="0" dirty="0" smtClean="0"/>
              <a:t> (such as</a:t>
            </a:r>
            <a:r>
              <a:rPr lang="en-US" dirty="0" smtClean="0"/>
              <a:t> the general population)</a:t>
            </a:r>
            <a:r>
              <a:rPr lang="en-US" baseline="0" dirty="0" smtClean="0"/>
              <a:t> in which you do no have individual-level data.</a:t>
            </a:r>
            <a:r>
              <a:rPr lang="en-US" dirty="0" smtClean="0"/>
              <a:t> Why do this?  For example, this allows investigation of whether the events in the fixed cohort with a</a:t>
            </a:r>
            <a:r>
              <a:rPr lang="en-US" baseline="0" dirty="0" smtClean="0"/>
              <a:t> special exposure </a:t>
            </a:r>
            <a:r>
              <a:rPr lang="en-US" dirty="0" smtClean="0"/>
              <a:t>are more or less frequent than would be expected from a sample of the general population.  We’ll go through an example of this presently.</a:t>
            </a:r>
          </a:p>
          <a:p>
            <a:endParaRPr lang="en-US" dirty="0" smtClean="0"/>
          </a:p>
          <a:p>
            <a:r>
              <a:rPr lang="en-US" dirty="0" smtClean="0"/>
              <a:t>Incidence rates can also be used to compare disease occurrence in two or more different populations where you don’t have individual-level data. Say you want to compare mortality in two different countries.</a:t>
            </a:r>
            <a:r>
              <a:rPr lang="en-US" baseline="0" dirty="0" smtClean="0"/>
              <a:t>  In this sense, rates are like a universal language or a handy jackknife; they are metrics which you can take with you everywhere for comparison with other rates.</a:t>
            </a:r>
          </a:p>
          <a:p>
            <a:endParaRPr lang="en-US" baseline="0" dirty="0" smtClean="0"/>
          </a:p>
          <a:p>
            <a:r>
              <a:rPr lang="en-US" dirty="0" smtClean="0"/>
              <a:t>Note:  if you were</a:t>
            </a:r>
            <a:r>
              <a:rPr lang="en-US" baseline="0" dirty="0" smtClean="0"/>
              <a:t> to compare two different countries for the incidence of a certain outcome, you would probably want to account for differences in age and sex distributions.  </a:t>
            </a:r>
            <a:r>
              <a:rPr lang="en-US" dirty="0" smtClean="0"/>
              <a:t>A straight comparison of incidence rates could be misleading.  The rates for each country can be age-adjusted to an external standard population distribution (such as the 2000 US census).  These two rates can then be compared as a rate ratio.  This</a:t>
            </a:r>
            <a:r>
              <a:rPr lang="en-US" baseline="0" dirty="0" smtClean="0"/>
              <a:t> is another example of an analytic objective.</a:t>
            </a:r>
            <a:endParaRPr lang="en-US" dirty="0" smtClean="0"/>
          </a:p>
          <a:p>
            <a:endParaRPr lang="en-US" dirty="0" smtClean="0"/>
          </a:p>
        </p:txBody>
      </p:sp>
    </p:spTree>
    <p:extLst>
      <p:ext uri="{BB962C8B-B14F-4D97-AF65-F5344CB8AC3E}">
        <p14:creationId xmlns:p14="http://schemas.microsoft.com/office/powerpoint/2010/main" val="3202088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BCB8F15C-9398-4D40-AC15-40A4EE53ADD3}" type="slidenum">
              <a:rPr lang="en-US" smtClean="0"/>
              <a:pPr/>
              <a:t>38</a:t>
            </a:fld>
            <a:endParaRPr lang="en-US" dirty="0"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dirty="0" smtClean="0"/>
              <a:t>In this example, the question</a:t>
            </a:r>
            <a:r>
              <a:rPr lang="en-US" baseline="0" dirty="0" smtClean="0"/>
              <a:t> is whether working in a petroleum company affects lifespan.  The authors had followed a group of petroleum industry workers for up to 36 years and found 765 deaths.  </a:t>
            </a:r>
            <a:r>
              <a:rPr lang="en-US" dirty="0" smtClean="0"/>
              <a:t>It is easy enough to calculate the cumulative incidence from the cohort data since you will have follow-up on each person, but the question of what to compare it to is difficult. Clearly, survival is also related to the original age distribution of the cohort as well as the 36 years of follow-up.   Is</a:t>
            </a:r>
            <a:r>
              <a:rPr lang="en-US" baseline="0" dirty="0" smtClean="0"/>
              <a:t> there some other cohort of individuals who are not petroleum workers but were the same age and followed just as long?  The best comparator probably would be the general population, after having subtracted out petroleum workers.  It is not obvious where one would find individual-level data on such a comparator cohort.  </a:t>
            </a:r>
            <a:endParaRPr lang="en-US" dirty="0" smtClean="0"/>
          </a:p>
          <a:p>
            <a:endParaRPr lang="en-US" dirty="0" smtClean="0"/>
          </a:p>
          <a:p>
            <a:endParaRPr lang="en-US" dirty="0" smtClean="0"/>
          </a:p>
          <a:p>
            <a:r>
              <a:rPr lang="en-US" dirty="0" smtClean="0"/>
              <a:t>Abstract: “A historical prospective cohort mortality study was conducted for a cohort of 6,588 white male employees of a Texas petrochemical plant because of a suspected increased incidence of malignant brain tumors. Mortality experience from 1941 to 1977 was determined and compared with that of the general U.S. white male population adjusting for age and time period.“</a:t>
            </a:r>
          </a:p>
        </p:txBody>
      </p:sp>
    </p:spTree>
    <p:extLst>
      <p:ext uri="{BB962C8B-B14F-4D97-AF65-F5344CB8AC3E}">
        <p14:creationId xmlns:p14="http://schemas.microsoft.com/office/powerpoint/2010/main" val="413206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E3DD07E5-1E25-4AE1-B3C8-2BCA546A9C16}" type="slidenum">
              <a:rPr lang="en-US" smtClean="0"/>
              <a:pPr/>
              <a:t>39</a:t>
            </a:fld>
            <a:endParaRPr lang="en-US" dirty="0"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dirty="0" smtClean="0"/>
              <a:t>Here are more details on the petroleum worker cohort.</a:t>
            </a:r>
            <a:r>
              <a:rPr lang="en-US" baseline="0" dirty="0" smtClean="0"/>
              <a:t>  It is a fixed cohort study as defined as being employed or starting employment anytime from 1941 to 1950; the goal is to understand the death outcomes completely.   It is fairly easy, by se</a:t>
            </a:r>
            <a:r>
              <a:rPr lang="en-US" dirty="0" smtClean="0"/>
              <a:t>arching the U.S. National Death Index, to determine mortality over a long period of time in the cohort.  Enrollment was limited to 1941 to 1950 and then follow-up occurred to 1977.  With this individual-level data, we can determine the number of deaths (765) and</a:t>
            </a:r>
            <a:r>
              <a:rPr lang="en-US" baseline="0" dirty="0" smtClean="0"/>
              <a:t> all of the aggregate person-time contributed by the 6588 workers.  The resultant death rate is 5.6 per 1000 person-years.  </a:t>
            </a:r>
            <a:r>
              <a:rPr lang="en-US" dirty="0" smtClean="0"/>
              <a:t>The problem is how to interpret the findings.  Is the observed death rate high or low?  A comparison is needed.  We</a:t>
            </a:r>
            <a:r>
              <a:rPr lang="en-US" baseline="0" dirty="0" smtClean="0"/>
              <a:t> would like to compare these workers to persons without exposure to the petrochemical industry.  </a:t>
            </a:r>
            <a:r>
              <a:rPr lang="en-US" dirty="0" smtClean="0"/>
              <a:t> </a:t>
            </a:r>
          </a:p>
        </p:txBody>
      </p:sp>
    </p:spTree>
    <p:extLst>
      <p:ext uri="{BB962C8B-B14F-4D97-AF65-F5344CB8AC3E}">
        <p14:creationId xmlns:p14="http://schemas.microsoft.com/office/powerpoint/2010/main" val="333041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69EA0E43-50D3-4CCA-82C5-44769796BFA0}" type="slidenum">
              <a:rPr lang="en-US" smtClean="0"/>
              <a:pPr/>
              <a:t>4</a:t>
            </a:fld>
            <a:endParaRPr lang="en-US" dirty="0" smtClean="0"/>
          </a:p>
        </p:txBody>
      </p:sp>
      <p:sp>
        <p:nvSpPr>
          <p:cNvPr id="35842" name="Rectangle 2"/>
          <p:cNvSpPr>
            <a:spLocks noGrp="1" noRot="1" noChangeAspect="1" noChangeArrowheads="1" noTextEdit="1"/>
          </p:cNvSpPr>
          <p:nvPr>
            <p:ph type="sldImg"/>
          </p:nvPr>
        </p:nvSpPr>
        <p:spPr>
          <a:xfrm>
            <a:off x="1195388" y="692150"/>
            <a:ext cx="4619625" cy="3463925"/>
          </a:xfrm>
          <a:ln/>
        </p:spPr>
      </p:sp>
      <p:sp>
        <p:nvSpPr>
          <p:cNvPr id="3584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We introduced these three elements last week.  They are the basis for any measure of disease occurrence.  The difference between cumulative incidence and incidence rates lies in how time is combined with the number of persons at risk.</a:t>
            </a:r>
          </a:p>
          <a:p>
            <a:endParaRPr lang="en-US" dirty="0" smtClean="0"/>
          </a:p>
        </p:txBody>
      </p:sp>
    </p:spTree>
    <p:extLst>
      <p:ext uri="{BB962C8B-B14F-4D97-AF65-F5344CB8AC3E}">
        <p14:creationId xmlns:p14="http://schemas.microsoft.com/office/powerpoint/2010/main" val="811998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AAA6AD0E-8A77-42A8-964F-800F10D5B212}" type="slidenum">
              <a:rPr lang="en-US" smtClean="0"/>
              <a:pPr/>
              <a:t>40</a:t>
            </a:fld>
            <a:endParaRPr lang="en-US" dirty="0"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dirty="0" smtClean="0"/>
              <a:t>Before we answer the question about whether</a:t>
            </a:r>
            <a:r>
              <a:rPr lang="en-US" baseline="0" dirty="0" smtClean="0"/>
              <a:t> the rate is high, we should convince ourselves that an </a:t>
            </a:r>
            <a:r>
              <a:rPr lang="en-US" dirty="0" smtClean="0"/>
              <a:t>approach of calculating cumulative incidence in the cohort is not so helpful because there is no clear comparison group with cumulative incidence available</a:t>
            </a:r>
            <a:r>
              <a:rPr lang="en-US" baseline="0" dirty="0" smtClean="0"/>
              <a:t> </a:t>
            </a:r>
            <a:r>
              <a:rPr lang="en-US" dirty="0" smtClean="0"/>
              <a:t>at 36 years. </a:t>
            </a:r>
          </a:p>
          <a:p>
            <a:endParaRPr lang="en-US" dirty="0" smtClean="0"/>
          </a:p>
          <a:p>
            <a:r>
              <a:rPr lang="en-US" dirty="0" smtClean="0"/>
              <a:t>Instead, the solution is to use the universal language/currency</a:t>
            </a:r>
            <a:r>
              <a:rPr lang="en-US" baseline="0" dirty="0" smtClean="0"/>
              <a:t> of rates to make the comparison.  Specifically, you can compare the rate of death in petrochemical worker population to the rate of death in the U.S. general population.  Although you could compare the average incidence rates of death directly between the two groups, you will want to first account for some obvious differences between the two populations, such as age, sex, and race.  These factors are known as confounders, which we will define precisely later in the course.  Otherwise, any apparent differences that might be observed between the two groups (say, if the petro workers had a higher death rate) may be because of differences in say, age, sex, or race.  </a:t>
            </a:r>
          </a:p>
          <a:p>
            <a:endParaRPr lang="en-US" baseline="0" dirty="0" smtClean="0"/>
          </a:p>
          <a:p>
            <a:r>
              <a:rPr lang="en-US" baseline="0" dirty="0" smtClean="0"/>
              <a:t>Operationally, to conduct this comparison, </a:t>
            </a:r>
            <a:r>
              <a:rPr lang="en-US" dirty="0" smtClean="0"/>
              <a:t>age-sex-race-calendar period person-time mortality rates from U.S. population data can be applied to the amount of person-time follow-up by those groups in the petrochemical cohort cohort to produce an expected number of deaths as if the petro</a:t>
            </a:r>
            <a:r>
              <a:rPr lang="en-US" baseline="0" dirty="0" smtClean="0"/>
              <a:t> workers had experienced the rate of death in the general U.S. population.  These expected number of deaths are then compared wi</a:t>
            </a:r>
            <a:r>
              <a:rPr lang="en-US" dirty="0" smtClean="0"/>
              <a:t>th the observed number of deaths in the petrochemical cohort.  U.S. population data are available from the National Center for Health Statistics.  This method of applying rates from a reference population to a study population is called indirect standardization, and the measure of association is the ratio of observed to expected outcomes, called the standardized mortality ratio (“SMR”) when the outcome is death.  It is called</a:t>
            </a:r>
            <a:r>
              <a:rPr lang="en-US" baseline="0" dirty="0" smtClean="0"/>
              <a:t> the standardized incidence ratio (“SIR”) when the outcome is some incident condition other than death.  </a:t>
            </a:r>
          </a:p>
          <a:p>
            <a:endParaRPr lang="en-US" baseline="0" dirty="0" smtClean="0"/>
          </a:p>
          <a:p>
            <a:r>
              <a:rPr lang="en-US" baseline="0" dirty="0" smtClean="0"/>
              <a:t>Indirect standardization should be contrasted with another form of standardization, called direct standardization, which the stratum-specific rates are applied to some external standard population.   It can be hard to remember what is “indirect” or “direct” but also not that important in that one just needs to pay attention to the details of the procedures.  </a:t>
            </a:r>
            <a:endParaRPr lang="en-US" dirty="0" smtClean="0"/>
          </a:p>
        </p:txBody>
      </p:sp>
    </p:spTree>
    <p:extLst>
      <p:ext uri="{BB962C8B-B14F-4D97-AF65-F5344CB8AC3E}">
        <p14:creationId xmlns:p14="http://schemas.microsoft.com/office/powerpoint/2010/main" val="4350137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6A207BF7-8D19-473D-B753-655768677DC0}" type="slidenum">
              <a:rPr lang="en-US" smtClean="0"/>
              <a:pPr/>
              <a:t>41</a:t>
            </a:fld>
            <a:endParaRPr lang="en-US" dirty="0"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dirty="0" smtClean="0"/>
              <a:t>The standardized mortality ratio (SMR) is formed by the ratio of the observed number of events in the cohort and the number of events that would be expected applying age-sex-race-calendar period-specific rates from the U.S. population to the distribution of the cohort by those variables. Applying the U.S. general population</a:t>
            </a:r>
            <a:r>
              <a:rPr lang="en-US" baseline="0" dirty="0" smtClean="0"/>
              <a:t> </a:t>
            </a:r>
            <a:r>
              <a:rPr lang="en-US" dirty="0" smtClean="0"/>
              <a:t>rates gives an overall mortality that would be expected if the U.S. rates were operating  in the petrochemical</a:t>
            </a:r>
            <a:r>
              <a:rPr lang="en-US" baseline="0" dirty="0" smtClean="0"/>
              <a:t> worker </a:t>
            </a:r>
            <a:r>
              <a:rPr lang="en-US" dirty="0" smtClean="0"/>
              <a:t>cohort.  </a:t>
            </a:r>
          </a:p>
          <a:p>
            <a:endParaRPr lang="en-US" dirty="0" smtClean="0"/>
          </a:p>
          <a:p>
            <a:r>
              <a:rPr lang="en-US" dirty="0" smtClean="0"/>
              <a:t>This is metric is called a</a:t>
            </a:r>
            <a:r>
              <a:rPr lang="en-US" baseline="0" dirty="0" smtClean="0"/>
              <a:t> </a:t>
            </a:r>
            <a:r>
              <a:rPr lang="en-US" dirty="0" smtClean="0"/>
              <a:t>standardized incidence ratio (SIR), when it is applied to incident</a:t>
            </a:r>
            <a:r>
              <a:rPr lang="en-US" baseline="0" dirty="0" smtClean="0"/>
              <a:t> events other than death</a:t>
            </a:r>
            <a:r>
              <a:rPr lang="en-US" dirty="0" smtClean="0"/>
              <a:t>.</a:t>
            </a:r>
            <a:r>
              <a:rPr lang="en-US" baseline="0" dirty="0" smtClean="0"/>
              <a:t>  </a:t>
            </a:r>
            <a:endParaRPr lang="en-US" dirty="0" smtClean="0"/>
          </a:p>
          <a:p>
            <a:endParaRPr lang="en-US" dirty="0" smtClean="0"/>
          </a:p>
          <a:p>
            <a:r>
              <a:rPr lang="en-US" dirty="0" smtClean="0"/>
              <a:t>The SMR is a measure of association, and we will cover measures of association in much more detail in the next several weeks.  We include SMR here to illustrate that incidence rates allow for certain measures of association to be estimated.   At</a:t>
            </a:r>
            <a:r>
              <a:rPr lang="en-US" baseline="0" dirty="0" smtClean="0"/>
              <a:t> this point, our focus is not on the SMR per se, but rather on the use of rates as a flexible tool in which to </a:t>
            </a:r>
            <a:r>
              <a:rPr lang="en-US" baseline="0" dirty="0" smtClean="0"/>
              <a:t>make </a:t>
            </a:r>
            <a:r>
              <a:rPr lang="en-US" baseline="0" dirty="0" smtClean="0"/>
              <a:t>a comparison.  </a:t>
            </a:r>
            <a:endParaRPr lang="en-US" dirty="0" smtClean="0"/>
          </a:p>
          <a:p>
            <a:endParaRPr lang="en-US" dirty="0" smtClean="0"/>
          </a:p>
          <a:p>
            <a:endParaRPr lang="en-US" dirty="0" smtClean="0"/>
          </a:p>
        </p:txBody>
      </p:sp>
    </p:spTree>
    <p:extLst>
      <p:ext uri="{BB962C8B-B14F-4D97-AF65-F5344CB8AC3E}">
        <p14:creationId xmlns:p14="http://schemas.microsoft.com/office/powerpoint/2010/main" val="35715905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E9EBDC27-B90A-47EE-9C0F-C3484A507061}" type="slidenum">
              <a:rPr lang="en-US" smtClean="0"/>
              <a:pPr/>
              <a:t>42</a:t>
            </a:fld>
            <a:endParaRPr lang="en-US" dirty="0"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dirty="0" smtClean="0"/>
              <a:t>The table illustrates how U.S. population race/sex/age/calendar period-specific rates are used to produce a comparison to the petrochemical cohort workers.  For simplicity, only 2 age-sex-race-calendar groups are shown and the person-years in the groups are hypothetical as that detail is not available in the paper.  Since the cohort has a different age-sex-race composition from the U.S. population, one cannot just use the overall U.S. mortality rate for comparison.  In addition, the U.S. mortality rate has changed over time, albeit very slowly,</a:t>
            </a:r>
            <a:r>
              <a:rPr lang="en-US" baseline="0" dirty="0" smtClean="0"/>
              <a:t> and thus calendar time also must be accounted for.  For example, one cannot simply use U.S. death rates as of today.</a:t>
            </a:r>
            <a:r>
              <a:rPr lang="en-US" dirty="0" smtClean="0"/>
              <a:t>  By using U.S. mortality rates specific to groups defined by those variables and applying them to the person-years at risk in each comparable group in the petrochemical workers cohort, the expected number of deaths that would have been seen if the U.S. rates applied can</a:t>
            </a:r>
            <a:r>
              <a:rPr lang="en-US" baseline="0" dirty="0" smtClean="0"/>
              <a:t> be</a:t>
            </a:r>
            <a:r>
              <a:rPr lang="en-US" dirty="0" smtClean="0"/>
              <a:t> calculated.  For example, the rate of 0.11 per 100 person-years applied to 1234 person-years in the petrochemical group yields an expected 1.36 deaths among the petrochemical</a:t>
            </a:r>
            <a:r>
              <a:rPr lang="en-US" baseline="0" dirty="0" smtClean="0"/>
              <a:t> workers</a:t>
            </a:r>
            <a:r>
              <a:rPr lang="en-US" dirty="0" smtClean="0"/>
              <a:t>.  The actual number of deaths seen among</a:t>
            </a:r>
            <a:r>
              <a:rPr lang="en-US" baseline="0" dirty="0" smtClean="0"/>
              <a:t> petrochemical cohort individuals </a:t>
            </a:r>
            <a:r>
              <a:rPr lang="en-US" dirty="0" smtClean="0"/>
              <a:t>is what we</a:t>
            </a:r>
            <a:r>
              <a:rPr lang="en-US" baseline="0" dirty="0" smtClean="0"/>
              <a:t> call the </a:t>
            </a:r>
            <a:r>
              <a:rPr lang="en-US" dirty="0" smtClean="0"/>
              <a:t>observed number</a:t>
            </a:r>
            <a:r>
              <a:rPr lang="en-US" baseline="0" dirty="0" smtClean="0"/>
              <a:t> of deaths</a:t>
            </a:r>
            <a:r>
              <a:rPr lang="en-US" dirty="0" smtClean="0"/>
              <a:t>.  Now, we are left with two rates:  924 in 137,745 person-years in the petrochemical</a:t>
            </a:r>
            <a:r>
              <a:rPr lang="en-US" baseline="0" dirty="0" smtClean="0"/>
              <a:t> workers if we experiencing the mortality of the general population </a:t>
            </a:r>
            <a:r>
              <a:rPr lang="en-US" dirty="0" smtClean="0"/>
              <a:t>and 765 in 137,745 person-years in the actual observed cohort study.</a:t>
            </a:r>
            <a:r>
              <a:rPr lang="en-US" baseline="0" dirty="0" smtClean="0"/>
              <a:t>  </a:t>
            </a:r>
            <a:r>
              <a:rPr lang="en-US" dirty="0" smtClean="0"/>
              <a:t>Since both have the same total person-time denominator, it cancels out in division and the ratio of the rates is just the ratio of the observed and the expected number of deaths.  This is called a standardized mortality ratio (SMR), which is a measure of association relating petrochemical work to death.   </a:t>
            </a:r>
          </a:p>
          <a:p>
            <a:endParaRPr lang="en-US" dirty="0" smtClean="0"/>
          </a:p>
          <a:p>
            <a:r>
              <a:rPr lang="en-US" dirty="0" smtClean="0"/>
              <a:t>This is an</a:t>
            </a:r>
            <a:r>
              <a:rPr lang="en-US" baseline="0" dirty="0" smtClean="0"/>
              <a:t> example of indirect standardization, also discussed in Additional Slides at the end of this lecture.</a:t>
            </a:r>
            <a:endParaRPr lang="en-US" dirty="0" smtClean="0"/>
          </a:p>
        </p:txBody>
      </p:sp>
    </p:spTree>
    <p:extLst>
      <p:ext uri="{BB962C8B-B14F-4D97-AF65-F5344CB8AC3E}">
        <p14:creationId xmlns:p14="http://schemas.microsoft.com/office/powerpoint/2010/main" val="21504183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6A207BF7-8D19-473D-B753-655768677DC0}" type="slidenum">
              <a:rPr lang="en-US" smtClean="0"/>
              <a:pPr/>
              <a:t>43</a:t>
            </a:fld>
            <a:endParaRPr lang="en-US" dirty="0"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standardized mortality ratio (SMR) is a comparison</a:t>
            </a:r>
            <a:r>
              <a:rPr lang="en-US" baseline="0" dirty="0" smtClean="0"/>
              <a:t> between the observed rate and the expected</a:t>
            </a:r>
            <a:r>
              <a:rPr lang="en-US" dirty="0" smtClean="0"/>
              <a:t> rate.  The observed</a:t>
            </a:r>
            <a:r>
              <a:rPr lang="en-US" baseline="0" dirty="0" smtClean="0"/>
              <a:t> rate is 765/137,724 person-years;  the expected rate is 924/137,724 person-years.   For the SMR, the denominators cancel out, reducing to 765/924 = 0.83.</a:t>
            </a:r>
            <a:endParaRPr lang="en-US" dirty="0" smtClean="0"/>
          </a:p>
          <a:p>
            <a:endParaRPr lang="en-US" dirty="0" smtClean="0"/>
          </a:p>
          <a:p>
            <a:r>
              <a:rPr lang="en-US" dirty="0" smtClean="0"/>
              <a:t>Thus, operationally the SMR is formed by the ratio of the observed number of events in the cohort and the number of events that would be expected applying age-sex-race-calendar period-specific rates from the U.S. population to the distribution of the cohort by those variables. Applying the U.S. rates gives an overall mortality that would be expected if the U.S. rates were operating  in the cohort.  So the ratio is an observed number of deaths compared to an expected number of deaths.  </a:t>
            </a:r>
          </a:p>
          <a:p>
            <a:endParaRPr lang="en-US" dirty="0" smtClean="0"/>
          </a:p>
          <a:p>
            <a:r>
              <a:rPr lang="en-US" dirty="0" smtClean="0"/>
              <a:t>Note: One problem with this analysis is what is known as “the healthy worker effect.”  In this example, the observed rate in the cohort of petrochemical workers was actually lower than expected if the U.S. mortality rates had been present.  This is a common outcome of studies of employed</a:t>
            </a:r>
            <a:r>
              <a:rPr lang="en-US" baseline="0" dirty="0" smtClean="0"/>
              <a:t> </a:t>
            </a:r>
            <a:r>
              <a:rPr lang="en-US" dirty="0" smtClean="0"/>
              <a:t>workers when they are compared to the general U.S. population because workers need to have a level of health in order to be working in the first place which makes them generally healthier than the entire U.S. population in the same age groups.  This</a:t>
            </a:r>
            <a:r>
              <a:rPr lang="en-US" baseline="0" dirty="0" smtClean="0"/>
              <a:t> same level of health may cause them to live longer.  This is a form of confounding.  Managing this confounding presents a considerable challenge.    </a:t>
            </a:r>
            <a:endParaRPr lang="en-US" dirty="0" smtClean="0"/>
          </a:p>
          <a:p>
            <a:endParaRPr lang="en-US" dirty="0" smtClean="0"/>
          </a:p>
        </p:txBody>
      </p:sp>
    </p:spTree>
    <p:extLst>
      <p:ext uri="{BB962C8B-B14F-4D97-AF65-F5344CB8AC3E}">
        <p14:creationId xmlns:p14="http://schemas.microsoft.com/office/powerpoint/2010/main" val="3760146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D5C088C7-B4FE-402F-BC50-8ED73466E4D0}" type="slidenum">
              <a:rPr lang="en-US" smtClean="0"/>
              <a:pPr/>
              <a:t>44</a:t>
            </a:fld>
            <a:endParaRPr lang="en-US" dirty="0"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dirty="0" smtClean="0"/>
              <a:t>These are incidence rates among women for hip fracture for 5-</a:t>
            </a:r>
            <a:r>
              <a:rPr lang="en-US" baseline="0" dirty="0" smtClean="0"/>
              <a:t> or 10-year</a:t>
            </a:r>
            <a:r>
              <a:rPr lang="en-US" dirty="0" smtClean="0"/>
              <a:t> age groups in four different countries.  For each row, hip fracture events over a specific time period (one or two years) in</a:t>
            </a:r>
            <a:r>
              <a:rPr lang="en-US" baseline="0" dirty="0" smtClean="0"/>
              <a:t> the designated age group </a:t>
            </a:r>
            <a:r>
              <a:rPr lang="en-US" dirty="0" smtClean="0"/>
              <a:t>were ascertained for the numerator;</a:t>
            </a:r>
            <a:r>
              <a:rPr lang="en-US" baseline="0" dirty="0" smtClean="0"/>
              <a:t> we assume that all events were all captured.</a:t>
            </a:r>
            <a:r>
              <a:rPr lang="en-US" dirty="0" smtClean="0"/>
              <a:t> The denominator was based on census data.  The rates</a:t>
            </a:r>
            <a:r>
              <a:rPr lang="en-US" baseline="0" dirty="0" smtClean="0"/>
              <a:t> shown </a:t>
            </a:r>
            <a:r>
              <a:rPr lang="en-US" dirty="0" smtClean="0"/>
              <a:t>are age-specific incidence rates, calculated as the number of events in the specific age group divided by the number of person-years in the same age group.  </a:t>
            </a:r>
          </a:p>
          <a:p>
            <a:endParaRPr lang="en-US" dirty="0" smtClean="0"/>
          </a:p>
          <a:p>
            <a:r>
              <a:rPr lang="en-US" dirty="0" smtClean="0"/>
              <a:t>How can</a:t>
            </a:r>
            <a:r>
              <a:rPr lang="en-US" baseline="0" dirty="0" smtClean="0"/>
              <a:t> we </a:t>
            </a:r>
            <a:r>
              <a:rPr lang="en-US" dirty="0" smtClean="0"/>
              <a:t>derive one number to compare across populations, such that we can assess</a:t>
            </a:r>
            <a:r>
              <a:rPr lang="en-US" baseline="0" dirty="0" smtClean="0"/>
              <a:t> the influence of region on hip fracture incidence</a:t>
            </a:r>
            <a:r>
              <a:rPr lang="en-US" dirty="0" smtClean="0"/>
              <a:t>?  The answer is to estimate age-adjusted incidence rates for each country.  These are shown at the bottom for age 20+ and age 50+.  In both cases,</a:t>
            </a:r>
            <a:r>
              <a:rPr lang="en-US" baseline="0" dirty="0" smtClean="0"/>
              <a:t> fracture incidence in Reykjavik is higher than the other countries.</a:t>
            </a:r>
            <a:endParaRPr lang="en-US" dirty="0" smtClean="0"/>
          </a:p>
          <a:p>
            <a:endParaRPr lang="en-US" dirty="0" smtClean="0"/>
          </a:p>
          <a:p>
            <a:r>
              <a:rPr lang="en-US" dirty="0" smtClean="0"/>
              <a:t>These age-adjusted incidence rates were calculated </a:t>
            </a:r>
            <a:r>
              <a:rPr lang="en-US" sz="1400" b="0" dirty="0" smtClean="0"/>
              <a:t>using</a:t>
            </a:r>
            <a:r>
              <a:rPr lang="en-US" sz="1400" b="1" dirty="0" smtClean="0"/>
              <a:t> direct standardization</a:t>
            </a:r>
            <a:r>
              <a:rPr lang="en-US" sz="1400" b="1" baseline="0" dirty="0" smtClean="0"/>
              <a:t> </a:t>
            </a:r>
            <a:r>
              <a:rPr lang="en-US" dirty="0" smtClean="0"/>
              <a:t>to a reference population (in this study, the US non-Hispanic white population in 1990).  The age-adjusted</a:t>
            </a:r>
            <a:r>
              <a:rPr lang="en-US" baseline="0" dirty="0" smtClean="0"/>
              <a:t> rates</a:t>
            </a:r>
            <a:r>
              <a:rPr lang="en-US" dirty="0" smtClean="0"/>
              <a:t> are a weighted average of stratum-specific</a:t>
            </a:r>
            <a:r>
              <a:rPr lang="en-US" baseline="0" dirty="0" smtClean="0"/>
              <a:t> rates, where the weights came from an external reference population.  </a:t>
            </a:r>
            <a:r>
              <a:rPr lang="en-US" dirty="0" smtClean="0"/>
              <a:t>See the Extra Slides for a</a:t>
            </a:r>
            <a:r>
              <a:rPr lang="en-US" baseline="0" dirty="0" smtClean="0"/>
              <a:t> description of direct and indirect standardization, and an explanation of </a:t>
            </a:r>
            <a:r>
              <a:rPr lang="en-US" dirty="0" smtClean="0"/>
              <a:t>how to perform direct standardization.  One issue with this approach is that you can see how you might</a:t>
            </a:r>
            <a:r>
              <a:rPr lang="en-US" baseline="0" dirty="0" smtClean="0"/>
              <a:t> get slightly different answers depending upon the weight structure (i.e., the population structure) in the external reference population.  </a:t>
            </a:r>
            <a:r>
              <a:rPr lang="en-US" dirty="0" smtClean="0"/>
              <a:t>Standardization is a technique you should be aware of as a means of contending with confounding, although we won’t focus on it in this class.  </a:t>
            </a:r>
          </a:p>
          <a:p>
            <a:endParaRPr lang="en-US" i="1" dirty="0" smtClean="0"/>
          </a:p>
          <a:p>
            <a:r>
              <a:rPr lang="en-US" i="0" dirty="0" smtClean="0"/>
              <a:t>Schwartz et al.</a:t>
            </a:r>
            <a:r>
              <a:rPr lang="en-US" i="1" dirty="0" smtClean="0"/>
              <a:t>  Osteoporosis Intl </a:t>
            </a:r>
            <a:r>
              <a:rPr lang="en-US" i="0" dirty="0" smtClean="0"/>
              <a:t>1999.</a:t>
            </a:r>
          </a:p>
          <a:p>
            <a:endParaRPr lang="en-US" i="1" dirty="0" smtClean="0"/>
          </a:p>
          <a:p>
            <a:endParaRPr lang="en-US" dirty="0" smtClean="0"/>
          </a:p>
          <a:p>
            <a:endParaRPr lang="en-US" dirty="0" smtClean="0"/>
          </a:p>
        </p:txBody>
      </p:sp>
    </p:spTree>
    <p:extLst>
      <p:ext uri="{BB962C8B-B14F-4D97-AF65-F5344CB8AC3E}">
        <p14:creationId xmlns:p14="http://schemas.microsoft.com/office/powerpoint/2010/main" val="2858104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A228841F-EF8F-411B-893E-3C46C95E99BE}" type="slidenum">
              <a:rPr lang="en-US" smtClean="0"/>
              <a:pPr/>
              <a:t>45</a:t>
            </a:fld>
            <a:endParaRPr lang="en-US" dirty="0"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dirty="0" smtClean="0"/>
              <a:t>We can calculate unadjusted rates of hip fracture for these populations.  But, the unadjusted rates do not take into account the different age structures of the populations in Beijing and Budapest.  If we want to compare these rates intelligently, we need to adjust for the age structure.  We can do this with direct standardization, described in the</a:t>
            </a:r>
            <a:r>
              <a:rPr lang="en-US" baseline="0" dirty="0" smtClean="0"/>
              <a:t> E</a:t>
            </a:r>
            <a:r>
              <a:rPr lang="en-US" dirty="0" smtClean="0"/>
              <a:t>xtra Slides at end of lecture slides.  Note that when</a:t>
            </a:r>
            <a:r>
              <a:rPr lang="en-US" baseline="0" dirty="0" smtClean="0"/>
              <a:t> we do this age adjustment, the rate ratio goes from 157/30= 5.2 using the unadjusted rates to 128.2/39.6 = 3.2, which is a substantial change. </a:t>
            </a:r>
            <a:endParaRPr lang="en-US" dirty="0" smtClean="0"/>
          </a:p>
          <a:p>
            <a:endParaRPr lang="en-US" dirty="0" smtClean="0"/>
          </a:p>
        </p:txBody>
      </p:sp>
    </p:spTree>
    <p:extLst>
      <p:ext uri="{BB962C8B-B14F-4D97-AF65-F5344CB8AC3E}">
        <p14:creationId xmlns:p14="http://schemas.microsoft.com/office/powerpoint/2010/main" val="41147441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E3D299D3-4175-439F-9BC9-23BC4C5824E2}" type="slidenum">
              <a:rPr lang="en-US" smtClean="0"/>
              <a:pPr/>
              <a:t>46</a:t>
            </a:fld>
            <a:endParaRPr lang="en-US" dirty="0"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701040" y="4387767"/>
            <a:ext cx="5764107" cy="4463472"/>
          </a:xfrm>
          <a:noFill/>
          <a:ln/>
        </p:spPr>
        <p:txBody>
          <a:bodyPr/>
          <a:lstStyle/>
          <a:p>
            <a:r>
              <a:rPr lang="en-US" sz="1300" dirty="0" smtClean="0"/>
              <a:t>Let</a:t>
            </a:r>
            <a:r>
              <a:rPr lang="en-US" sz="1300" baseline="0" dirty="0" smtClean="0"/>
              <a:t> us move on to the third reason to use average incidence rates.</a:t>
            </a:r>
            <a:endParaRPr lang="en-US" sz="1300" dirty="0" smtClean="0"/>
          </a:p>
        </p:txBody>
      </p:sp>
    </p:spTree>
    <p:extLst>
      <p:ext uri="{BB962C8B-B14F-4D97-AF65-F5344CB8AC3E}">
        <p14:creationId xmlns:p14="http://schemas.microsoft.com/office/powerpoint/2010/main" val="12515564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FAD69156-A24F-4AEB-B3E9-92BE54A7E957}" type="slidenum">
              <a:rPr lang="en-US" smtClean="0"/>
              <a:pPr/>
              <a:t>47</a:t>
            </a:fld>
            <a:endParaRPr lang="en-US" dirty="0" smtClean="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r>
              <a:rPr lang="en-US" dirty="0" smtClean="0"/>
              <a:t>This</a:t>
            </a:r>
            <a:r>
              <a:rPr lang="en-US" baseline="0" dirty="0" smtClean="0"/>
              <a:t> research question asks whether NSAID use is cause of coronary artery disease. One thing to recognize immediately is that the exposure in question, NSAID, can change over time in a given person. </a:t>
            </a:r>
            <a:r>
              <a:rPr lang="en-US" dirty="0" smtClean="0"/>
              <a:t>This is a common type of problem in cohort studies that examine exposures which can change over time, such as smoking, changes in diet, exercise, medications, etc.  To address this</a:t>
            </a:r>
            <a:r>
              <a:rPr lang="en-US" baseline="0" dirty="0" smtClean="0"/>
              <a:t> question, you will need a source of data that re</a:t>
            </a:r>
            <a:r>
              <a:rPr lang="en-US" dirty="0" smtClean="0"/>
              <a:t>corded time periods when medications were being used and time periods when they were not used.  Some persons will never use the medications and some will use it continuously, but there is a large group who either initiate or discontinue use during the time under study and another group who change in both directions.  The same person can go on and off the medication multiple times.  </a:t>
            </a:r>
          </a:p>
          <a:p>
            <a:endParaRPr lang="en-US" dirty="0" smtClean="0"/>
          </a:p>
          <a:p>
            <a:r>
              <a:rPr lang="en-US" dirty="0" smtClean="0"/>
              <a:t>It is difficult to see how you would analyze such data using the cumulative incidence approach.  </a:t>
            </a:r>
          </a:p>
        </p:txBody>
      </p:sp>
    </p:spTree>
    <p:extLst>
      <p:ext uri="{BB962C8B-B14F-4D97-AF65-F5344CB8AC3E}">
        <p14:creationId xmlns:p14="http://schemas.microsoft.com/office/powerpoint/2010/main" val="34226955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1FDB0179-3002-44F3-A2D4-B639D2333693}" type="slidenum">
              <a:rPr lang="en-US" smtClean="0"/>
              <a:pPr/>
              <a:t>48</a:t>
            </a:fld>
            <a:endParaRPr lang="en-US" dirty="0" smtClean="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r>
              <a:rPr lang="en-US" dirty="0" smtClean="0"/>
              <a:t>For any given individual, there</a:t>
            </a:r>
            <a:r>
              <a:rPr lang="en-US" baseline="0" dirty="0" smtClean="0"/>
              <a:t> are some exposures that are fixed (also called time-invariant) and other exposures whose status can change over time.   These changing exposures are called time-variant, time-varying, or time-dependent.  </a:t>
            </a:r>
            <a:r>
              <a:rPr lang="en-US" dirty="0" smtClean="0"/>
              <a:t>For exposures that are time-varying, adding up the total person-time of exposure and non-exposure to form two denominators is a very useful way of dealing with the problem of changing exposure status.  </a:t>
            </a:r>
          </a:p>
          <a:p>
            <a:endParaRPr lang="en-US" dirty="0" smtClean="0"/>
          </a:p>
          <a:p>
            <a:r>
              <a:rPr lang="en-US" dirty="0" smtClean="0"/>
              <a:t>The numerators for each denominator then become the number of events that occurred among persons at times when they were exposed and similarly for the events among the unexposed.  This approach assumes that the exposure’s effect on the event is predominately or solely during the time the exposure is occurring.  It therefore is most relevant for exposures whose effects</a:t>
            </a:r>
            <a:r>
              <a:rPr lang="en-US" baseline="0" dirty="0" smtClean="0"/>
              <a:t> </a:t>
            </a:r>
            <a:r>
              <a:rPr lang="en-US" dirty="0" smtClean="0"/>
              <a:t>quickly disappear when the exposure is removed.  This assumption would not work very well for exposures which have lasting effects long after the actual exposure is removed.  For example, for an exposure like smoking with known long-term health risks, linking events to time periods when an individual was and was not currently smoking would not be that useful because it would be very contaminated by the long term effects of smoking.  </a:t>
            </a:r>
          </a:p>
          <a:p>
            <a:endParaRPr lang="en-US" dirty="0" smtClean="0"/>
          </a:p>
          <a:p>
            <a:r>
              <a:rPr lang="en-US" dirty="0" smtClean="0"/>
              <a:t>Of course, we sometimes do</a:t>
            </a:r>
            <a:r>
              <a:rPr lang="en-US" baseline="0" dirty="0" smtClean="0"/>
              <a:t> not</a:t>
            </a:r>
            <a:r>
              <a:rPr lang="en-US" dirty="0" smtClean="0"/>
              <a:t> know if the effect</a:t>
            </a:r>
            <a:r>
              <a:rPr lang="en-US" baseline="0" dirty="0" smtClean="0"/>
              <a:t> of an exposure is long lasting or ephemeral, and our analysis approach needs to reflect this.  </a:t>
            </a:r>
            <a:endParaRPr lang="en-US" dirty="0" smtClean="0"/>
          </a:p>
        </p:txBody>
      </p:sp>
    </p:spTree>
    <p:extLst>
      <p:ext uri="{BB962C8B-B14F-4D97-AF65-F5344CB8AC3E}">
        <p14:creationId xmlns:p14="http://schemas.microsoft.com/office/powerpoint/2010/main" val="30408740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872ED2E1-0A42-43C9-80E6-1CA398ADAEE2}" type="slidenum">
              <a:rPr lang="en-US" smtClean="0"/>
              <a:pPr/>
              <a:t>49</a:t>
            </a:fld>
            <a:endParaRPr lang="en-US" dirty="0"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r>
              <a:rPr lang="en-US" dirty="0" smtClean="0"/>
              <a:t>To address this question, investigators decided to use data from the Tennessee</a:t>
            </a:r>
            <a:r>
              <a:rPr lang="en-US" baseline="0" dirty="0" smtClean="0"/>
              <a:t> Medicaid system.  Medicaid is an example of a publicly funded insurance system; in other words, the government pays for the expenses incurred in the medical care of the group members.  In doing so, the government collects all of the expenses and payments in a central database.  Although the database was created for administrative purposes (keeping track of the finances), researchers use these databases to study questions relevant to epidemiology and clinical research.</a:t>
            </a:r>
          </a:p>
          <a:p>
            <a:endParaRPr lang="en-US" baseline="0" dirty="0" smtClean="0"/>
          </a:p>
          <a:p>
            <a:r>
              <a:rPr lang="en-US" dirty="0" smtClean="0"/>
              <a:t>NSAIDS (e.g., ibuprofen or naproxen)</a:t>
            </a:r>
            <a:r>
              <a:rPr lang="en-US" baseline="0" dirty="0" smtClean="0"/>
              <a:t> </a:t>
            </a:r>
            <a:r>
              <a:rPr lang="en-US" dirty="0" smtClean="0"/>
              <a:t>are a type of medication whose use can vary over time.</a:t>
            </a:r>
            <a:r>
              <a:rPr lang="en-US" baseline="0" dirty="0" smtClean="0"/>
              <a:t>   People </a:t>
            </a:r>
            <a:r>
              <a:rPr lang="en-US" dirty="0" smtClean="0"/>
              <a:t>cannot be permanently classified in the groups they are at baseline</a:t>
            </a:r>
            <a:r>
              <a:rPr lang="en-US" baseline="0" dirty="0" smtClean="0"/>
              <a:t> because exposure status may change over time.  </a:t>
            </a:r>
            <a:r>
              <a:rPr lang="en-US" dirty="0" smtClean="0"/>
              <a:t>To place persons in baseline exposure groups in order to calculate and compare cumulative incidence, the changes in use that happen after baseline would have to be ignored, an obviously unsatisfactory approach for this research question. </a:t>
            </a:r>
          </a:p>
          <a:p>
            <a:endParaRPr lang="en-US" dirty="0" smtClean="0"/>
          </a:p>
        </p:txBody>
      </p:sp>
    </p:spTree>
    <p:extLst>
      <p:ext uri="{BB962C8B-B14F-4D97-AF65-F5344CB8AC3E}">
        <p14:creationId xmlns:p14="http://schemas.microsoft.com/office/powerpoint/2010/main" val="2968044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pPr/>
              <a:t>5</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To refresh your memories on the basic difference between cumulative incidence and an incidence rate, cumulative incidence is a proportion because it has the number of events (E) as the numerator and has as the denominator the number of persons (N) at risk.</a:t>
            </a:r>
            <a:r>
              <a:rPr lang="en-US" baseline="0" dirty="0" smtClean="0"/>
              <a:t>  It can be interpreted as the fraction of people who started off without the event and who then developed the event in a given period of time.  </a:t>
            </a:r>
            <a:r>
              <a:rPr lang="en-US" dirty="0" smtClean="0"/>
              <a:t>Because of censoring, however, we rarely can just plug an N into the denominator.  Instead, via Kaplan-Meier or life</a:t>
            </a:r>
            <a:r>
              <a:rPr lang="en-US" baseline="0" dirty="0" smtClean="0"/>
              <a:t> </a:t>
            </a:r>
            <a:r>
              <a:rPr lang="en-US" dirty="0" smtClean="0"/>
              <a:t>table estimators (or the Aalen-Johansen</a:t>
            </a:r>
            <a:r>
              <a:rPr lang="en-US" baseline="0" dirty="0" smtClean="0"/>
              <a:t> approach, to be discussed later today)</a:t>
            </a:r>
            <a:r>
              <a:rPr lang="en-US" dirty="0" smtClean="0"/>
              <a:t>, we derive an effective N by taking into account each person’s follow-up until it is censored (or until a competing</a:t>
            </a:r>
            <a:r>
              <a:rPr lang="en-US" baseline="0" dirty="0" smtClean="0"/>
              <a:t> event occurs)</a:t>
            </a:r>
            <a:r>
              <a:rPr lang="en-US" dirty="0" smtClean="0"/>
              <a:t>.  In any case, the proportion can be interpreted as the percentage of persons at the</a:t>
            </a:r>
            <a:r>
              <a:rPr lang="en-US" baseline="0" dirty="0" smtClean="0"/>
              <a:t> starting point of observation </a:t>
            </a:r>
            <a:r>
              <a:rPr lang="en-US" dirty="0" smtClean="0"/>
              <a:t>who subsequently develop the event in a given time period.  It is</a:t>
            </a:r>
            <a:r>
              <a:rPr lang="en-US" baseline="0" dirty="0" smtClean="0"/>
              <a:t> a fixed cohort phenomenon — exactly how you would think you would express cumulative incidence in a fixed cohort.  The short hand for cumulative incidence is the term “risk”.</a:t>
            </a:r>
            <a:endParaRPr lang="en-US" dirty="0" smtClean="0"/>
          </a:p>
          <a:p>
            <a:endParaRPr lang="en-US" dirty="0" smtClean="0"/>
          </a:p>
          <a:p>
            <a:r>
              <a:rPr lang="en-US" dirty="0" smtClean="0"/>
              <a:t>An incidence rate also has the number of events (E) as the numerator but its denominator is different: person-time.  </a:t>
            </a:r>
            <a:r>
              <a:rPr lang="en-US" baseline="0" dirty="0" smtClean="0"/>
              <a:t> Person-time refers to the amount of time, in aggregate, any single person or group of persons has been observed.  For one person, person-time is simply the amount of time the person has been observed.  For a group of persons, it is the sum of the individual amounts of time each person has been followed.  The duration of time each person has been followed may be different or it may be the same.  If the duration is the same, then person-time for a group of persons is simply </a:t>
            </a:r>
            <a:r>
              <a:rPr lang="en-US" dirty="0" smtClean="0"/>
              <a:t>the product of the number of persons x the number of time units they were observed (NT).</a:t>
            </a:r>
            <a:r>
              <a:rPr lang="en-US" baseline="0" dirty="0" smtClean="0"/>
              <a:t>  The short hand for incidence rate is the term “rate” or “hazard”.</a:t>
            </a:r>
            <a:endParaRPr lang="en-US" dirty="0" smtClean="0"/>
          </a:p>
          <a:p>
            <a:endParaRPr lang="en-US" dirty="0" smtClean="0"/>
          </a:p>
          <a:p>
            <a:r>
              <a:rPr lang="en-US" dirty="0" smtClean="0"/>
              <a:t>Both cumulative</a:t>
            </a:r>
            <a:r>
              <a:rPr lang="en-US" baseline="0" dirty="0" smtClean="0"/>
              <a:t> incidence and incidence rate</a:t>
            </a:r>
            <a:r>
              <a:rPr lang="en-US" dirty="0" smtClean="0"/>
              <a:t> have to account for time.</a:t>
            </a:r>
            <a:r>
              <a:rPr lang="en-US" baseline="0" dirty="0" smtClean="0"/>
              <a:t>  C</a:t>
            </a:r>
            <a:r>
              <a:rPr lang="en-US" dirty="0" smtClean="0"/>
              <a:t>umulative incidence accounts for time</a:t>
            </a:r>
            <a:r>
              <a:rPr lang="en-US" baseline="0" dirty="0" smtClean="0"/>
              <a:t> by </a:t>
            </a:r>
            <a:r>
              <a:rPr lang="en-US" dirty="0" smtClean="0"/>
              <a:t>specifying the time period for which the proportion</a:t>
            </a:r>
            <a:r>
              <a:rPr lang="en-US" baseline="0" dirty="0" smtClean="0"/>
              <a:t> applies</a:t>
            </a:r>
            <a:r>
              <a:rPr lang="en-US" dirty="0" smtClean="0"/>
              <a:t>.  For example, 40% of subjects experienced the outcome during 3 years of follow-up.  Incidence rate also accounts for time by aggregating</a:t>
            </a:r>
            <a:r>
              <a:rPr lang="en-US" baseline="0" dirty="0" smtClean="0"/>
              <a:t> the amount of time observed in all persons under study and making it explicitly part of the </a:t>
            </a:r>
            <a:r>
              <a:rPr lang="en-US" dirty="0" smtClean="0"/>
              <a:t>denominator and</a:t>
            </a:r>
            <a:r>
              <a:rPr lang="en-US" baseline="0" dirty="0" smtClean="0"/>
              <a:t> hence the calculation. </a:t>
            </a:r>
            <a:endParaRPr lang="en-US" dirty="0" smtClean="0"/>
          </a:p>
        </p:txBody>
      </p:sp>
    </p:spTree>
    <p:extLst>
      <p:ext uri="{BB962C8B-B14F-4D97-AF65-F5344CB8AC3E}">
        <p14:creationId xmlns:p14="http://schemas.microsoft.com/office/powerpoint/2010/main" val="17124208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ln/>
        </p:spPr>
      </p:sp>
      <p:sp>
        <p:nvSpPr>
          <p:cNvPr id="104450"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Instead, calculating incidence rates by</a:t>
            </a:r>
            <a:r>
              <a:rPr lang="en-US" baseline="0" dirty="0" smtClean="0"/>
              <a:t> putting</a:t>
            </a:r>
            <a:r>
              <a:rPr lang="en-US" dirty="0" smtClean="0"/>
              <a:t> times of NSAID use and non-use into the appropriate</a:t>
            </a:r>
            <a:r>
              <a:rPr lang="en-US" baseline="0" dirty="0" smtClean="0"/>
              <a:t> person-time bins a</a:t>
            </a:r>
            <a:r>
              <a:rPr lang="en-US" dirty="0" smtClean="0"/>
              <a:t>ccount for person-time experienced in</a:t>
            </a:r>
            <a:r>
              <a:rPr lang="en-US" baseline="0" dirty="0" smtClean="0"/>
              <a:t> the</a:t>
            </a:r>
            <a:r>
              <a:rPr lang="en-US" dirty="0" smtClean="0"/>
              <a:t> time-varying exposure.</a:t>
            </a:r>
            <a:r>
              <a:rPr lang="en-US" baseline="0" dirty="0" smtClean="0"/>
              <a:t>  This </a:t>
            </a:r>
            <a:r>
              <a:rPr lang="en-US" dirty="0" smtClean="0"/>
              <a:t>is the solution to deal with the problem of changing exposure over time.  There is an assumption, however, and it is that whatever effect NSAID use has on CAD risk will occur during NSAID usage but that this effect will “wash out” when use is stopped.  If the “wash out” is not thought to be immediate, a time period that approximates whatever the wash out time is thought to occur can be added to avoid attributing time to non-exposure person-time before the exposure effect has been removed.  </a:t>
            </a:r>
          </a:p>
          <a:p>
            <a:endParaRPr lang="en-US" dirty="0" smtClean="0"/>
          </a:p>
          <a:p>
            <a:r>
              <a:rPr lang="en-US" dirty="0" smtClean="0"/>
              <a:t>Here is a graphical representation of how an</a:t>
            </a:r>
            <a:r>
              <a:rPr lang="en-US" baseline="0" dirty="0" smtClean="0"/>
              <a:t> individual </a:t>
            </a:r>
            <a:r>
              <a:rPr lang="en-US" dirty="0" smtClean="0"/>
              <a:t>patient can contribute person-time as unexposed (no</a:t>
            </a:r>
            <a:r>
              <a:rPr lang="en-US" baseline="0" dirty="0" smtClean="0"/>
              <a:t> NSAID use)</a:t>
            </a:r>
            <a:r>
              <a:rPr lang="en-US" dirty="0" smtClean="0"/>
              <a:t>, then exposed (using NSAIDs), and then (after a wash-out period) as unexposed again.</a:t>
            </a:r>
          </a:p>
        </p:txBody>
      </p:sp>
    </p:spTree>
    <p:extLst>
      <p:ext uri="{BB962C8B-B14F-4D97-AF65-F5344CB8AC3E}">
        <p14:creationId xmlns:p14="http://schemas.microsoft.com/office/powerpoint/2010/main" val="12658000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6E688B8D-9A0C-430D-83B3-ADEE4120CEF8}" type="slidenum">
              <a:rPr lang="en-US" smtClean="0"/>
              <a:pPr/>
              <a:t>51</a:t>
            </a:fld>
            <a:endParaRPr lang="en-US" dirty="0" smtClean="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r>
              <a:rPr lang="en-US" dirty="0" smtClean="0"/>
              <a:t>The study endpoint event was hospitalization for myocardial infarction or death from coronary artery disease (CAD).  Patients who</a:t>
            </a:r>
            <a:r>
              <a:rPr lang="en-US" baseline="0" dirty="0" smtClean="0"/>
              <a:t> were </a:t>
            </a:r>
            <a:r>
              <a:rPr lang="en-US" dirty="0" smtClean="0"/>
              <a:t>NSAID users were compared with patients not using NSAIDS.  A patient who stopped using was eligible to be in the non-using group later, but to avoid any carryover effect, only after 365 days of non-use had elapsed.  In this study design, the choice of the </a:t>
            </a:r>
            <a:r>
              <a:rPr lang="en-US" i="1" dirty="0" smtClean="0"/>
              <a:t>washout period</a:t>
            </a:r>
            <a:r>
              <a:rPr lang="en-US" dirty="0" smtClean="0"/>
              <a:t> is a key substantive decision and should be varied in in what are called “sensitivity analyses”.  This particular analysis</a:t>
            </a:r>
            <a:r>
              <a:rPr lang="en-US" baseline="0" dirty="0" smtClean="0"/>
              <a:t> does not show any appreciable difference in the rates in the user and non-user groups.</a:t>
            </a:r>
            <a:endParaRPr lang="en-US" dirty="0" smtClean="0"/>
          </a:p>
          <a:p>
            <a:endParaRPr lang="en-US" dirty="0" smtClean="0"/>
          </a:p>
          <a:p>
            <a:r>
              <a:rPr lang="en-US" dirty="0" smtClean="0"/>
              <a:t>Subject</a:t>
            </a:r>
            <a:r>
              <a:rPr lang="en-US" baseline="0" dirty="0" smtClean="0"/>
              <a:t> matter </a:t>
            </a:r>
            <a:r>
              <a:rPr lang="en-US" dirty="0" smtClean="0"/>
              <a:t>note:  Because</a:t>
            </a:r>
            <a:r>
              <a:rPr lang="en-US" baseline="0" dirty="0" smtClean="0"/>
              <a:t> this </a:t>
            </a:r>
            <a:r>
              <a:rPr lang="en-US" dirty="0" smtClean="0"/>
              <a:t>is is a question involving a modifiable</a:t>
            </a:r>
            <a:r>
              <a:rPr lang="en-US" baseline="0" dirty="0" smtClean="0"/>
              <a:t> exposure (a medication), it</a:t>
            </a:r>
            <a:r>
              <a:rPr lang="en-US" dirty="0" smtClean="0"/>
              <a:t> would ideally</a:t>
            </a:r>
            <a:r>
              <a:rPr lang="en-US" baseline="0" dirty="0" smtClean="0"/>
              <a:t> </a:t>
            </a:r>
            <a:r>
              <a:rPr lang="en-US" dirty="0" smtClean="0"/>
              <a:t>be resolved by a randomized trial.</a:t>
            </a:r>
            <a:r>
              <a:rPr lang="en-US" baseline="0" dirty="0" smtClean="0"/>
              <a:t>  However, given the context, a</a:t>
            </a:r>
            <a:r>
              <a:rPr lang="en-US" dirty="0" smtClean="0"/>
              <a:t> clinical trial of this question will likely never be done.  In the absence of a randomized trial, observational</a:t>
            </a:r>
            <a:r>
              <a:rPr lang="en-US" baseline="0" dirty="0" smtClean="0"/>
              <a:t> data is all we have to make a decision about the research question</a:t>
            </a:r>
            <a:r>
              <a:rPr lang="en-US" dirty="0" smtClean="0"/>
              <a:t>.  Again, an entirely newly assembled cohort with dedicated measurements of all the potential confounders, in particular aspirin use, would be preferable, but to get the numbers required would mean a very large cohort followed for a number of years.   This is theoretically</a:t>
            </a:r>
            <a:r>
              <a:rPr lang="en-US" baseline="0" dirty="0" smtClean="0"/>
              <a:t> p</a:t>
            </a:r>
            <a:r>
              <a:rPr lang="en-US" dirty="0" smtClean="0"/>
              <a:t>ossible but very expensive;</a:t>
            </a:r>
            <a:r>
              <a:rPr lang="en-US" baseline="0" dirty="0" smtClean="0"/>
              <a:t> in reality, no one would fund it.</a:t>
            </a:r>
            <a:r>
              <a:rPr lang="en-US" dirty="0" smtClean="0"/>
              <a:t>  Analyzing existing data, such as a Medicaid database, is less desirable in terms of measurement quality, but it does provide an opportunity to conduct a cohort analysis on a large number of patients over many years at minimal expense.  The major question that remains is whether the authors</a:t>
            </a:r>
            <a:r>
              <a:rPr lang="en-US" baseline="0" dirty="0" smtClean="0"/>
              <a:t> </a:t>
            </a:r>
            <a:r>
              <a:rPr lang="en-US" dirty="0" smtClean="0"/>
              <a:t>were able to get adequate control of confounders, a topic we will cover later in the course.</a:t>
            </a:r>
          </a:p>
          <a:p>
            <a:endParaRPr lang="en-US" dirty="0" smtClean="0"/>
          </a:p>
          <a:p>
            <a:endParaRPr lang="en-US" dirty="0" smtClean="0"/>
          </a:p>
        </p:txBody>
      </p:sp>
    </p:spTree>
    <p:extLst>
      <p:ext uri="{BB962C8B-B14F-4D97-AF65-F5344CB8AC3E}">
        <p14:creationId xmlns:p14="http://schemas.microsoft.com/office/powerpoint/2010/main" val="28801135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49780114-3C5F-4B89-B738-344FD21CA0C6}" type="slidenum">
              <a:rPr lang="en-US" smtClean="0"/>
              <a:pPr/>
              <a:t>52</a:t>
            </a:fld>
            <a:endParaRPr lang="en-US" dirty="0"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r>
              <a:rPr lang="en-US" dirty="0" smtClean="0"/>
              <a:t>Whether you are using Kaplan-Meier, life</a:t>
            </a:r>
            <a:r>
              <a:rPr lang="en-US" baseline="0" dirty="0" smtClean="0"/>
              <a:t> t</a:t>
            </a:r>
            <a:r>
              <a:rPr lang="en-US" dirty="0" smtClean="0"/>
              <a:t>able, or calculating average incidence rates, you still begin with the Stata command that declares your data to be survival data (also</a:t>
            </a:r>
            <a:r>
              <a:rPr lang="en-US" baseline="0" dirty="0" smtClean="0"/>
              <a:t> known as “failure time data” or “</a:t>
            </a:r>
            <a:r>
              <a:rPr lang="en-US" dirty="0" smtClean="0"/>
              <a:t>time to an event data”).</a:t>
            </a:r>
            <a:r>
              <a:rPr lang="en-US" baseline="0" dirty="0" smtClean="0"/>
              <a:t>  This is the stset command.  T</a:t>
            </a:r>
            <a:r>
              <a:rPr lang="en-US" dirty="0" smtClean="0"/>
              <a:t>his</a:t>
            </a:r>
            <a:r>
              <a:rPr lang="en-US" baseline="0" dirty="0" smtClean="0"/>
              <a:t> command</a:t>
            </a:r>
            <a:r>
              <a:rPr lang="en-US" dirty="0" smtClean="0"/>
              <a:t> tells Stata the name of the time variable and the name of the failure (=outcome/censoring) variable.</a:t>
            </a:r>
          </a:p>
          <a:p>
            <a:endParaRPr lang="en-US" dirty="0" smtClean="0"/>
          </a:p>
          <a:p>
            <a:r>
              <a:rPr lang="en-US" dirty="0" smtClean="0"/>
              <a:t>The command</a:t>
            </a:r>
            <a:r>
              <a:rPr lang="en-US" baseline="0" dirty="0" smtClean="0"/>
              <a:t> “strate” will calculate the average incidence rate and 95% confidence interval.  </a:t>
            </a:r>
            <a:r>
              <a:rPr lang="en-US" dirty="0" smtClean="0"/>
              <a:t>Following use of the command “strate” with the name of the variable for an</a:t>
            </a:r>
            <a:r>
              <a:rPr lang="en-US" baseline="0" dirty="0" smtClean="0"/>
              <a:t> exposure</a:t>
            </a:r>
            <a:r>
              <a:rPr lang="en-US" dirty="0" smtClean="0"/>
              <a:t> variable that has categories, such as treated (“exposed”) vs. not-treated (“unexposed”), will give the rates within each category of the predictor.    </a:t>
            </a:r>
          </a:p>
          <a:p>
            <a:endParaRPr lang="en-US" dirty="0" smtClean="0"/>
          </a:p>
          <a:p>
            <a:r>
              <a:rPr lang="en-US" dirty="0" smtClean="0"/>
              <a:t>To illustrate this, we go</a:t>
            </a:r>
            <a:r>
              <a:rPr lang="en-US" baseline="0" dirty="0" smtClean="0"/>
              <a:t> back to the biliary cirrhosis dataset that we worked with last week.  The time element in these data is given in the variable “timevar”, and it is in units of years. Typing in the strate command produces the following output.  The column header “D” is what Stata means for number of events (i.e., the number of patients in whom the failvar is equal to 1).  The column header “Y” is what Stata means for the total person-time in the study population.  </a:t>
            </a:r>
            <a:r>
              <a:rPr lang="en-US" dirty="0" smtClean="0"/>
              <a:t>The average incidence rate in the cohort is 0.1285 per person-year.  By convention, we typically express rates such that they have a non-zero integer to the left</a:t>
            </a:r>
            <a:r>
              <a:rPr lang="en-US" baseline="0" dirty="0" smtClean="0"/>
              <a:t> of the decimal point.  In</a:t>
            </a:r>
            <a:r>
              <a:rPr lang="en-US" dirty="0" smtClean="0"/>
              <a:t> this case, it would be 12.8 cases per 100 person-years.  You could also say 1.28</a:t>
            </a:r>
            <a:r>
              <a:rPr lang="en-US" baseline="0" dirty="0" smtClean="0"/>
              <a:t> per 10 person-years but this is a bit less conventional in that there are not too many instances in which we see values in the 10 person-year range.</a:t>
            </a:r>
            <a:endParaRPr lang="en-US" dirty="0" smtClean="0"/>
          </a:p>
        </p:txBody>
      </p:sp>
    </p:spTree>
    <p:extLst>
      <p:ext uri="{BB962C8B-B14F-4D97-AF65-F5344CB8AC3E}">
        <p14:creationId xmlns:p14="http://schemas.microsoft.com/office/powerpoint/2010/main" val="5225087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A78F0B3A-2787-4C87-8653-809AC52F6362}" type="slidenum">
              <a:rPr lang="en-US" smtClean="0"/>
              <a:pPr/>
              <a:t>53</a:t>
            </a:fld>
            <a:endParaRPr lang="en-US" dirty="0"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r>
              <a:rPr lang="en-US" dirty="0" smtClean="0"/>
              <a:t>The immediate commands in Stata</a:t>
            </a:r>
            <a:r>
              <a:rPr lang="en-US" baseline="0" dirty="0" smtClean="0"/>
              <a:t> </a:t>
            </a:r>
            <a:r>
              <a:rPr lang="en-US" dirty="0" smtClean="0"/>
              <a:t>obtain data not from a dataset stored in memory but from numbers that you type in.  Immediate</a:t>
            </a:r>
            <a:r>
              <a:rPr lang="en-US" baseline="0" dirty="0" smtClean="0"/>
              <a:t> commands allow you to u</a:t>
            </a:r>
            <a:r>
              <a:rPr lang="en-US" dirty="0" smtClean="0"/>
              <a:t>se Stata</a:t>
            </a:r>
            <a:r>
              <a:rPr lang="en-US" baseline="0" dirty="0" smtClean="0"/>
              <a:t> </a:t>
            </a:r>
            <a:r>
              <a:rPr lang="en-US" dirty="0" smtClean="0"/>
              <a:t>like a calculator.  They have no effect on anything you have stored in memory.  All immediate commands end in “i”.  Many of you</a:t>
            </a:r>
            <a:r>
              <a:rPr lang="en-US" baseline="0" dirty="0" smtClean="0"/>
              <a:t> have seen the immediate commands in our BIOSTAT 212 class.</a:t>
            </a:r>
            <a:endParaRPr lang="en-US" dirty="0" smtClean="0"/>
          </a:p>
          <a:p>
            <a:endParaRPr lang="en-US" dirty="0" smtClean="0"/>
          </a:p>
          <a:p>
            <a:r>
              <a:rPr lang="en-US" dirty="0" smtClean="0"/>
              <a:t>The “cii” command is used to calculate confidence intervals around various parameters.  In this example, we</a:t>
            </a:r>
            <a:r>
              <a:rPr lang="en-US" baseline="0" dirty="0" smtClean="0"/>
              <a:t> specify “</a:t>
            </a:r>
            <a:r>
              <a:rPr lang="en-US" dirty="0" smtClean="0"/>
              <a:t>, poisson”, referring to the Poisson distribution  which is what is used for standard error generation of rates.   By specifying “, poisson”, you tell Stata you have count data and that you want the point</a:t>
            </a:r>
            <a:r>
              <a:rPr lang="en-US" baseline="0" dirty="0" smtClean="0"/>
              <a:t> estimate</a:t>
            </a:r>
            <a:r>
              <a:rPr lang="en-US" dirty="0" smtClean="0"/>
              <a:t> and 95% confidence interval of a rate.  You will need to accept without proof</a:t>
            </a:r>
            <a:r>
              <a:rPr lang="en-US" baseline="0" dirty="0" smtClean="0"/>
              <a:t> that the Poisson distribution is the correct one to use for generation of standard errors and hence confidence intervals for rates.  </a:t>
            </a:r>
            <a:endParaRPr lang="en-US" dirty="0" smtClean="0"/>
          </a:p>
          <a:p>
            <a:endParaRPr lang="en-US" dirty="0" smtClean="0"/>
          </a:p>
          <a:p>
            <a:r>
              <a:rPr lang="en-US" dirty="0" smtClean="0"/>
              <a:t>Using the data from</a:t>
            </a:r>
            <a:r>
              <a:rPr lang="en-US" baseline="0" dirty="0" smtClean="0"/>
              <a:t> the biliary cirrhosis dataset in the previous slide, we can use the cii command to have Stata calculate the incidence rate from the number of events and the person-time of follow-up.  You can see that it is virtually identical to the point estimate and confidence interval we obtained when using the individual-level raw data.  The difference is due to round off error in our input of person-years.  </a:t>
            </a:r>
          </a:p>
          <a:p>
            <a:endParaRPr lang="en-US" baseline="0" dirty="0" smtClean="0"/>
          </a:p>
          <a:p>
            <a:r>
              <a:rPr lang="en-US" baseline="0" dirty="0" smtClean="0"/>
              <a:t>This cii immediate command is particularly useful to do quick calculations using data reported in submitted or published papers.   </a:t>
            </a:r>
            <a:endParaRPr lang="en-US" dirty="0" smtClean="0"/>
          </a:p>
        </p:txBody>
      </p:sp>
    </p:spTree>
    <p:extLst>
      <p:ext uri="{BB962C8B-B14F-4D97-AF65-F5344CB8AC3E}">
        <p14:creationId xmlns:p14="http://schemas.microsoft.com/office/powerpoint/2010/main" val="13236471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237FB452-F8FB-400A-A8E0-8E7DCB797659}" type="slidenum">
              <a:rPr lang="en-US" smtClean="0"/>
              <a:pPr/>
              <a:t>55</a:t>
            </a:fld>
            <a:endParaRPr lang="en-US" dirty="0"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dirty="0" smtClean="0"/>
              <a:t>Average incidence rates have the most meaning and</a:t>
            </a:r>
            <a:r>
              <a:rPr lang="en-US" baseline="0" dirty="0" smtClean="0"/>
              <a:t> relevance if they represent a constant rate over the period in which they were derived.  </a:t>
            </a:r>
            <a:endParaRPr lang="en-US" dirty="0" smtClean="0"/>
          </a:p>
        </p:txBody>
      </p:sp>
    </p:spTree>
    <p:extLst>
      <p:ext uri="{BB962C8B-B14F-4D97-AF65-F5344CB8AC3E}">
        <p14:creationId xmlns:p14="http://schemas.microsoft.com/office/powerpoint/2010/main" val="33119903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average incidence rate is </a:t>
            </a:r>
            <a:r>
              <a:rPr lang="en-US" baseline="0" dirty="0" smtClean="0"/>
              <a:t>an attempt to have one number represent the incidence rate over whatever the interval of time the rate was derived.  This interval is either calendar time if a dynamic cohort study is used or observation time if a fixed cohort study is used.  One number is only a good representation of the incidence if there is only one number for the rate over the time interval being measured.  One number for the rate is the same thing as saying constant rate.  </a:t>
            </a:r>
          </a:p>
          <a:p>
            <a:endParaRPr lang="en-US" baseline="0" dirty="0" smtClean="0"/>
          </a:p>
          <a:p>
            <a:r>
              <a:rPr lang="en-US" baseline="0" dirty="0" smtClean="0"/>
              <a:t>How do we know whether the rate is constant over the time interval of interest.   You can only directly assess this if you individual-level data, and we will demonstrate how to do this later when we examine instantaneous rates (also called hazards).   If you just have group-level data, you cannot directly assess moment-to-moment rates and hence whether rate is constant.   You can only speculate and make assumptions, such as we have shown in the calculation of incidence rates with group-level data.  </a:t>
            </a:r>
          </a:p>
          <a:p>
            <a:endParaRPr lang="en-US" baseline="0" dirty="0" smtClean="0"/>
          </a:p>
          <a:p>
            <a:r>
              <a:rPr lang="en-US" baseline="0" dirty="0" smtClean="0"/>
              <a:t>If you don’t have individual-level data, it is safe to say that shorter time periods are less prone to changes in rates than longer time periods.  This is because the longer the time period, the more of a chance there is for period effects and age effects.  Of course, the ultimate short period is the instantaneous period, and we call an instantaneous rate a “hazard”.   </a:t>
            </a:r>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pPr>
                <a:defRPr/>
              </a:pPr>
              <a:t>56</a:t>
            </a:fld>
            <a:endParaRPr lang="en-US" dirty="0"/>
          </a:p>
        </p:txBody>
      </p:sp>
    </p:spTree>
    <p:extLst>
      <p:ext uri="{BB962C8B-B14F-4D97-AF65-F5344CB8AC3E}">
        <p14:creationId xmlns:p14="http://schemas.microsoft.com/office/powerpoint/2010/main" val="32108198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We use this schematic to illustrate what we mean by a rate that is “constant</a:t>
            </a:r>
            <a:r>
              <a:rPr lang="en-US" sz="1000" baseline="0" dirty="0" smtClean="0"/>
              <a:t> over time” in the time interval it was derived and as an example to speculate if it is plausible.   Earlier we showed how to calculate the average incidence rate for pancreatic cancer in SF for the year 2010 using the group method.  We knew the total number of cases for 2010,  and we had an estimate from the census for the total population.   When we say that the rate is constant during the time interval it was derived, then we mean the rate at which pancreatic cancer diagnoses are being made is essentially the same at every time point.  At any time point during 2010 (indicated by the red lines), when we say the incidence rate is constant, we mean the incidence rate is the same at every point.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Is it plausible that the rate of pancreatic cancer was constant over calendar time in this example?   Yes.  The period is sufficiently short such that we do not have to be greatly concerned about period effects or cohort effects that could perturb the rates, and because it is a dynamic replenished population, we don’t think there are age effects.  The rate of 15.3 cases per 100,000 person-years likely represents the population well as a constant rate throughout the period in which it was derived.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p:txBody>
      </p:sp>
    </p:spTree>
    <p:extLst>
      <p:ext uri="{BB962C8B-B14F-4D97-AF65-F5344CB8AC3E}">
        <p14:creationId xmlns:p14="http://schemas.microsoft.com/office/powerpoint/2010/main" val="26095296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On the other hand, if we imagine a time line on the x-axis of 20 years, say 1990 to 2010, then it becomes less plausible that the incidence rate has remained constant.  The prevalence of environmental risk factors for pancreatic cancer may have changed during that time period due to changes in lifestyle (not that we know what the strong causal determinants are for pancreatic cancer); these are example of period effects.  And/or, the population of SF may have changed, with the proportion who are more susceptible to pancreatic cancer changing over this 20 year time period; these are cohort effects.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Advanced note:  if an investigator took all of the individual observations from a dynamic cohort and “shifted them to the left”, then whether or not the rate is constant (as assessed over observation time) may be different than an assessment of the observations taken as is in the dynamic cohort, i.e. assessed over calendar time.   Thus, readers of work where incidence rates are being derived from dynamic cohorts need to be cognizant of the context.  </a:t>
            </a:r>
            <a:endParaRPr lang="en-US" sz="1000" dirty="0" smtClean="0"/>
          </a:p>
        </p:txBody>
      </p:sp>
    </p:spTree>
    <p:extLst>
      <p:ext uri="{BB962C8B-B14F-4D97-AF65-F5344CB8AC3E}">
        <p14:creationId xmlns:p14="http://schemas.microsoft.com/office/powerpoint/2010/main" val="26095296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C44F1137-1CB1-4268-8787-F21DAB744093}" type="slidenum">
              <a:rPr lang="en-US" smtClean="0"/>
              <a:pPr/>
              <a:t>59</a:t>
            </a:fld>
            <a:endParaRPr lang="en-US" dirty="0"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r>
              <a:rPr lang="en-US" dirty="0" smtClean="0"/>
              <a:t>These are average incidence rates for mortality among children with end-stage renal disease, taken from McDonald et al. (NEJM 2004).  The incidence rates are quite different for the different</a:t>
            </a:r>
            <a:r>
              <a:rPr lang="en-US" baseline="0" dirty="0" smtClean="0"/>
              <a:t> calendar periods.  We suspect that the rates are not constant even within each set of calendar years, especially the first two.  For example, the rate likely went down substantially from 1963 to 1972.  </a:t>
            </a:r>
            <a:r>
              <a:rPr lang="en-US" dirty="0" smtClean="0"/>
              <a:t>As is obvious from the quite different incidence rates of mortality by increasingly more recent calendar years, a single average incidence rate for all of these children would be very misleading because it would ignore how strong the temporal trends toward improved survival have been.  The improved</a:t>
            </a:r>
            <a:r>
              <a:rPr lang="en-US" baseline="0" dirty="0" smtClean="0"/>
              <a:t> survival is because of improvement in medical interventions.  </a:t>
            </a:r>
            <a:r>
              <a:rPr lang="en-US" dirty="0" smtClean="0"/>
              <a:t>These kind of secular trends should always be considered whenever treatment may have changed over time for the disease in question.</a:t>
            </a:r>
          </a:p>
          <a:p>
            <a:endParaRPr lang="en-US" dirty="0" smtClean="0"/>
          </a:p>
          <a:p>
            <a:r>
              <a:rPr lang="en-US" dirty="0" smtClean="0"/>
              <a:t>The point</a:t>
            </a:r>
            <a:r>
              <a:rPr lang="en-US" baseline="0" dirty="0" smtClean="0"/>
              <a:t> here is not especially profound.  Using one number to represent a substantively changing number is not very informative or relevant.</a:t>
            </a:r>
            <a:endParaRPr lang="en-US" dirty="0" smtClean="0"/>
          </a:p>
          <a:p>
            <a:endParaRPr lang="en-US" dirty="0" smtClean="0"/>
          </a:p>
          <a:p>
            <a:r>
              <a:rPr lang="en-US" dirty="0" smtClean="0"/>
              <a:t>Note:  Rates are based on time from the start of renal-replacement therapy to death or the date on which the data were censored.  Patients were included who were &lt;20 y.o. at start of renal-replacement therapy and whose first treatment occurred before April 1, 2002.   Patients were followed until March 31, 2002.</a:t>
            </a:r>
          </a:p>
          <a:p>
            <a:endParaRPr lang="en-US" dirty="0" smtClean="0"/>
          </a:p>
        </p:txBody>
      </p:sp>
    </p:spTree>
    <p:extLst>
      <p:ext uri="{BB962C8B-B14F-4D97-AF65-F5344CB8AC3E}">
        <p14:creationId xmlns:p14="http://schemas.microsoft.com/office/powerpoint/2010/main" val="12405188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7842FBBE-9F31-4134-B15D-9B4EE2AE9D8A}" type="slidenum">
              <a:rPr lang="en-US" smtClean="0"/>
              <a:pPr/>
              <a:t>60</a:t>
            </a:fld>
            <a:endParaRPr lang="en-US" dirty="0"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dirty="0" smtClean="0"/>
              <a:t>When should you suspect</a:t>
            </a:r>
            <a:r>
              <a:rPr lang="en-US" baseline="0" dirty="0" smtClean="0"/>
              <a:t> that the underlying rate in your study population is not constant over time?   You should be concerned about this any time you are studying a fixed cohort.  This is because it is possible that the susceptible participants are limited in number and may then get depleted over time as they the get the disease in question.  Recall that in a fixed cohort, they are not replenished.  On the other hand, in a fixed cohort, participants will age and generally this means there are at greater risk for the outcome.  Increasing age is responsible for increased rate of disease in many conditions.  Similar to age, with time, the cumulative effects of exposures may begin to build and these cumulative effects may confer greater risk.  </a:t>
            </a:r>
          </a:p>
          <a:p>
            <a:endParaRPr lang="en-US" baseline="0" dirty="0" smtClean="0"/>
          </a:p>
          <a:p>
            <a:r>
              <a:rPr lang="en-US" baseline="0" dirty="0" smtClean="0"/>
              <a:t>In both fixed and dynamic cohorts, whenever there are important changes in the environment, one must be concerned about non-constant rates. Natural disasters are one obvious disaster.  Changes in the environment which cause change in rates are called period effects.</a:t>
            </a:r>
          </a:p>
          <a:p>
            <a:endParaRPr lang="en-US" baseline="0" dirty="0" smtClean="0"/>
          </a:p>
          <a:p>
            <a:r>
              <a:rPr lang="en-US" baseline="0" dirty="0" smtClean="0"/>
              <a:t>The above critique of a fixed cohort is not to say that dynamic cohorts are not prone to changes in rates.  W</a:t>
            </a:r>
            <a:r>
              <a:rPr lang="en-US" dirty="0" smtClean="0"/>
              <a:t>hen the period of study is long, there is more opportunity for the incidence rate to vary.  </a:t>
            </a:r>
            <a:r>
              <a:rPr lang="en-US" baseline="0" dirty="0" smtClean="0"/>
              <a:t> The most obvious threat is period effects (changes in the environment) but the nature of human host may change as well.  It may age if it is not fully replenished (age effects) or different types of host backgrounds (with different event risk) may start to dominate the population (“cohort effects”).  There are no general rules for how long observation must be for us to begin to worry about changes in rates, as this varies from condition to condition.  </a:t>
            </a:r>
            <a:endParaRPr lang="en-US" dirty="0" smtClean="0"/>
          </a:p>
        </p:txBody>
      </p:sp>
    </p:spTree>
    <p:extLst>
      <p:ext uri="{BB962C8B-B14F-4D97-AF65-F5344CB8AC3E}">
        <p14:creationId xmlns:p14="http://schemas.microsoft.com/office/powerpoint/2010/main" val="467791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C34E6707-D784-4F2D-B816-2B7D1376C9E6}" type="slidenum">
              <a:rPr lang="en-US" smtClean="0"/>
              <a:pPr/>
              <a:t>6</a:t>
            </a:fld>
            <a:endParaRPr lang="en-US" dirty="0"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US" dirty="0" smtClean="0"/>
              <a:t>Understanding the difference between cumulative incidence and incidence</a:t>
            </a:r>
            <a:r>
              <a:rPr lang="en-US" baseline="0" dirty="0" smtClean="0"/>
              <a:t> rate </a:t>
            </a:r>
            <a:r>
              <a:rPr lang="en-US" dirty="0" smtClean="0"/>
              <a:t>is a central concept in this part of the course.  Both are important measures in clinical and epidemiologic research and are widely used.  Both are used in survival analysis.  </a:t>
            </a:r>
          </a:p>
          <a:p>
            <a:endParaRPr lang="en-US" dirty="0" smtClean="0"/>
          </a:p>
          <a:p>
            <a:r>
              <a:rPr lang="en-US" dirty="0" smtClean="0"/>
              <a:t>Cumulative incidence</a:t>
            </a:r>
            <a:r>
              <a:rPr lang="en-US" baseline="0" dirty="0" smtClean="0"/>
              <a:t> is a proportion and hence very intuitive.  It is </a:t>
            </a:r>
            <a:r>
              <a:rPr lang="en-US" dirty="0" smtClean="0"/>
              <a:t>familiar to most readers</a:t>
            </a:r>
            <a:r>
              <a:rPr lang="en-US" baseline="0" dirty="0" smtClean="0"/>
              <a:t> of biomedicine </a:t>
            </a:r>
            <a:r>
              <a:rPr lang="en-US" dirty="0" smtClean="0"/>
              <a:t>because of the frequent use of the</a:t>
            </a:r>
            <a:r>
              <a:rPr lang="en-US" baseline="0" dirty="0" smtClean="0"/>
              <a:t> </a:t>
            </a:r>
            <a:r>
              <a:rPr lang="en-US" dirty="0" smtClean="0"/>
              <a:t>Kaplan-Meier estimator in studies with individual-level follow-up data.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Rates are less intuitive</a:t>
            </a:r>
            <a:r>
              <a:rPr lang="en-US" baseline="0" dirty="0" smtClean="0"/>
              <a:t> at first but are staples (i.e., commonly used metrics) in many fields, such as cancer.  We will make the case that rates are actually more fundamental than cumulative incidence, because rates can be viewed as the underlying velocity of incidence (the “speedometer”) and cumulative incidence is the effect of this velocity (the “odometer”).  There are many useful applications of rates, including in c</a:t>
            </a:r>
            <a:r>
              <a:rPr lang="en-US" dirty="0" smtClean="0"/>
              <a:t>omparing two or more populations where at least one population does not have individual-level data or where exposures are changing within subjects over time.  We will show examples of these situations later 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27496501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7842FBBE-9F31-4134-B15D-9B4EE2AE9D8A}" type="slidenum">
              <a:rPr lang="en-US" smtClean="0"/>
              <a:pPr/>
              <a:t>61</a:t>
            </a:fld>
            <a:endParaRPr lang="en-US" dirty="0"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baseline="0" dirty="0" smtClean="0"/>
              <a:t>This discussion about the need for the underlying rate to be constant for an average incidence rate to be interpretable should also be ringing a bell in our minds for what situations are most likely to have constant rates.  First, shorter periods of observation are, by definition, less apt to be affected by the influences that can change rates.  The ultimate short period is the instantaneous moment and this is what we measure when we determine the hazard.  </a:t>
            </a:r>
          </a:p>
          <a:p>
            <a:endParaRPr lang="en-US" baseline="0" dirty="0" smtClean="0"/>
          </a:p>
          <a:p>
            <a:r>
              <a:rPr lang="en-US" baseline="0" dirty="0" smtClean="0"/>
              <a:t>Larger populations are also less likely, compared to small populations, to have non-constant rates because they are less likely to be perturbed by small influxes of persons with different underlying rates of the event under study.  This is purely a mathematical argument.  If a small number of non-immune persons from the U.S. moved to Africa, they are more likely to perturb the malaria rate of a small village then they would in a big city. </a:t>
            </a:r>
          </a:p>
          <a:p>
            <a:endParaRPr lang="en-US" baseline="0" dirty="0" smtClean="0"/>
          </a:p>
          <a:p>
            <a:r>
              <a:rPr lang="en-US" baseline="0" dirty="0" smtClean="0"/>
              <a:t>A good scenario for a constant rate is one of a dynamic cohort that is large and in which the period of observation is not too long.  In these situations, although we typically cannot look at the instantaneous rate directly because we do not have individual level data, we feel more confident that rate is constant.  If the rate is constant, average incidence rate is an accurate expression of incidence.  However, without individual level data, we can never be certain that the rate is indeed constant.</a:t>
            </a:r>
          </a:p>
          <a:p>
            <a:endParaRPr lang="en-US" baseline="0" dirty="0" smtClean="0"/>
          </a:p>
          <a:p>
            <a:r>
              <a:rPr lang="en-US" baseline="0" dirty="0" smtClean="0"/>
              <a:t>Most large cities in a particular year fit this description, barring natural disasters or other secular upheavals. </a:t>
            </a:r>
          </a:p>
          <a:p>
            <a:endParaRPr lang="en-US" baseline="0" dirty="0" smtClean="0"/>
          </a:p>
        </p:txBody>
      </p:sp>
    </p:spTree>
    <p:extLst>
      <p:ext uri="{BB962C8B-B14F-4D97-AF65-F5344CB8AC3E}">
        <p14:creationId xmlns:p14="http://schemas.microsoft.com/office/powerpoint/2010/main" val="4677917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62</a:t>
            </a:fld>
            <a:endParaRPr lang="en-US" dirty="0"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smtClean="0"/>
              <a:t>This is a plot of the incidence rate, </a:t>
            </a:r>
            <a:r>
              <a:rPr lang="en-US" b="1" dirty="0" smtClean="0"/>
              <a:t>assuming</a:t>
            </a:r>
            <a:r>
              <a:rPr lang="en-US" dirty="0" smtClean="0"/>
              <a:t> that it</a:t>
            </a:r>
            <a:r>
              <a:rPr lang="en-US" baseline="0" dirty="0" smtClean="0"/>
              <a:t> is constant throughout the study, of mortality in the biliary cirrhosis cohort introduced last week.    </a:t>
            </a:r>
          </a:p>
          <a:p>
            <a:endParaRPr lang="en-US" baseline="0" dirty="0" smtClean="0"/>
          </a:p>
          <a:p>
            <a:r>
              <a:rPr lang="en-US" baseline="0" dirty="0" smtClean="0"/>
              <a:t>Note:  this is not a plot of the actual empiric data but instead is our plot of what a constant rate would look like. </a:t>
            </a:r>
            <a:endParaRPr lang="en-US" dirty="0" smtClean="0"/>
          </a:p>
        </p:txBody>
      </p:sp>
    </p:spTree>
    <p:extLst>
      <p:ext uri="{BB962C8B-B14F-4D97-AF65-F5344CB8AC3E}">
        <p14:creationId xmlns:p14="http://schemas.microsoft.com/office/powerpoint/2010/main" val="31066656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63</a:t>
            </a:fld>
            <a:endParaRPr lang="en-US" dirty="0"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smtClean="0"/>
              <a:t>In</a:t>
            </a:r>
            <a:r>
              <a:rPr lang="en-US" baseline="0" dirty="0" smtClean="0"/>
              <a:t> fact, the incidence rate of mortality during the follow-up period in the biliary cirrhosis cohort was not constant.  On the right is the graph of the instantaneous incidence rate over time (which is called the “hazard”).  This is what occurred in reality, estimated directly from the data.  We will explain how to generate this plot in a moment.  On the left is the plot which shows the rate if it were indeed constant.  </a:t>
            </a:r>
          </a:p>
          <a:p>
            <a:endParaRPr lang="en-US" baseline="0" dirty="0" smtClean="0"/>
          </a:p>
          <a:p>
            <a:r>
              <a:rPr lang="en-US" baseline="0" dirty="0" smtClean="0"/>
              <a:t>It is clear that the incidence rate of mortality in this fixed cohort study was not constant throughout follow-up.  Of note, it is rare that actual data will display a true straight line, like the plot on the left, and we do not need to see an absolute straight line to call it a constant rate.  In our example, however, the degree to which rate is not constant is substantial.  </a:t>
            </a:r>
            <a:endParaRPr lang="en-US" dirty="0" smtClean="0"/>
          </a:p>
        </p:txBody>
      </p:sp>
    </p:spTree>
    <p:extLst>
      <p:ext uri="{BB962C8B-B14F-4D97-AF65-F5344CB8AC3E}">
        <p14:creationId xmlns:p14="http://schemas.microsoft.com/office/powerpoint/2010/main" val="8545866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now in a better</a:t>
            </a:r>
            <a:r>
              <a:rPr lang="en-US" baseline="0" dirty="0" smtClean="0"/>
              <a:t> position to understand what we said earlier about average incidence rates.  That is, average incidence rates attempt to have 1 number represent the incidence rate over a period of time.  Such an average rate will be most relevant and meaningful if it is applicable over the entire time period, in other words, if the rate is constant over time. </a:t>
            </a:r>
            <a:endParaRPr lang="en-US" dirty="0"/>
          </a:p>
        </p:txBody>
      </p:sp>
      <p:sp>
        <p:nvSpPr>
          <p:cNvPr id="4" name="Slide Number Placeholder 3"/>
          <p:cNvSpPr>
            <a:spLocks noGrp="1"/>
          </p:cNvSpPr>
          <p:nvPr>
            <p:ph type="sldNum" sz="quarter" idx="10"/>
          </p:nvPr>
        </p:nvSpPr>
        <p:spPr/>
        <p:txBody>
          <a:bodyPr/>
          <a:lstStyle/>
          <a:p>
            <a:pPr>
              <a:defRPr/>
            </a:pPr>
            <a:fld id="{93EA0A05-A768-4C93-B968-32CDD6460D71}" type="slidenum">
              <a:rPr lang="en-US" smtClean="0"/>
              <a:pPr>
                <a:defRPr/>
              </a:pPr>
              <a:t>64</a:t>
            </a:fld>
            <a:endParaRPr lang="en-US" dirty="0"/>
          </a:p>
        </p:txBody>
      </p:sp>
    </p:spTree>
    <p:extLst>
      <p:ext uri="{BB962C8B-B14F-4D97-AF65-F5344CB8AC3E}">
        <p14:creationId xmlns:p14="http://schemas.microsoft.com/office/powerpoint/2010/main" val="32108198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237FB452-F8FB-400A-A8E0-8E7DCB797659}" type="slidenum">
              <a:rPr lang="en-US" smtClean="0"/>
              <a:pPr/>
              <a:t>65</a:t>
            </a:fld>
            <a:endParaRPr lang="en-US" dirty="0"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plots in several of the prior slides showed incidence</a:t>
            </a:r>
            <a:r>
              <a:rPr lang="en-US" baseline="0" dirty="0" smtClean="0"/>
              <a:t> rate on the y axis and time on the x axis.  </a:t>
            </a:r>
            <a:r>
              <a:rPr lang="en-US" dirty="0" smtClean="0"/>
              <a:t>This leads us to the other</a:t>
            </a:r>
            <a:r>
              <a:rPr lang="en-US" baseline="0" dirty="0" smtClean="0"/>
              <a:t> form of incidence rate, the instantaneous incidence rate.  The incidence rate being plotted on the prior figures are instantaneous incidence rates.  Estimation of this incidence rate requires individual level data.  </a:t>
            </a:r>
            <a:r>
              <a:rPr lang="en-US" dirty="0" smtClean="0"/>
              <a:t>T</a:t>
            </a:r>
            <a:r>
              <a:rPr lang="en-US" baseline="0" dirty="0" smtClean="0"/>
              <a:t>he instantaneous incidence rate is more commonly known as the “hazard”.  </a:t>
            </a:r>
            <a:r>
              <a:rPr lang="en-US" dirty="0" smtClean="0"/>
              <a:t>You may be aware of this term, hazard, from the regression technique called the proportional hazards model.</a:t>
            </a:r>
          </a:p>
          <a:p>
            <a:r>
              <a:rPr lang="en-US" dirty="0" smtClean="0"/>
              <a:t>  </a:t>
            </a:r>
            <a:endParaRPr lang="en-US" dirty="0" smtClean="0">
              <a:solidFill>
                <a:srgbClr val="FF0000"/>
              </a:solidFill>
            </a:endParaRPr>
          </a:p>
          <a:p>
            <a:r>
              <a:rPr lang="en-US" dirty="0" smtClean="0"/>
              <a:t>A</a:t>
            </a:r>
            <a:r>
              <a:rPr lang="en-US" baseline="0" dirty="0" smtClean="0"/>
              <a:t> hazard is </a:t>
            </a:r>
            <a:r>
              <a:rPr lang="en-US" dirty="0" smtClean="0"/>
              <a:t>defined as each individual’s instantaneous probability of the event at time t, given that the person was at risk at time t.  Or, in other words, conditional on the person being still</a:t>
            </a:r>
            <a:r>
              <a:rPr lang="en-US" baseline="0" dirty="0" smtClean="0"/>
              <a:t> </a:t>
            </a:r>
            <a:r>
              <a:rPr lang="en-US" dirty="0" smtClean="0"/>
              <a:t>at risk at time t.  </a:t>
            </a:r>
          </a:p>
          <a:p>
            <a:endParaRPr lang="en-US" dirty="0" smtClean="0"/>
          </a:p>
          <a:p>
            <a:r>
              <a:rPr lang="en-US" dirty="0" smtClean="0"/>
              <a:t>The hazard function,</a:t>
            </a:r>
            <a:r>
              <a:rPr lang="en-US" baseline="0" dirty="0" smtClean="0"/>
              <a:t> h(t), is the relationship of the hazard across/over time.</a:t>
            </a:r>
            <a:endParaRPr lang="en-US" dirty="0" smtClean="0"/>
          </a:p>
          <a:p>
            <a:endParaRPr lang="en-US" dirty="0" smtClean="0"/>
          </a:p>
          <a:p>
            <a:endParaRPr lang="en-US" dirty="0" smtClean="0"/>
          </a:p>
        </p:txBody>
      </p:sp>
    </p:spTree>
    <p:extLst>
      <p:ext uri="{BB962C8B-B14F-4D97-AF65-F5344CB8AC3E}">
        <p14:creationId xmlns:p14="http://schemas.microsoft.com/office/powerpoint/2010/main" val="2236349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26A57FB9-766C-4B38-BE59-AC83A935684E}" type="slidenum">
              <a:rPr lang="en-US" smtClean="0"/>
              <a:pPr/>
              <a:t>66</a:t>
            </a:fld>
            <a:endParaRPr lang="en-US" dirty="0" smtClean="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dirty="0" smtClean="0"/>
              <a:t>Here is the general mathematical</a:t>
            </a:r>
            <a:r>
              <a:rPr lang="en-US" baseline="0" dirty="0" smtClean="0"/>
              <a:t> </a:t>
            </a:r>
            <a:r>
              <a:rPr lang="en-US" dirty="0" smtClean="0"/>
              <a:t>formula</a:t>
            </a:r>
            <a:r>
              <a:rPr lang="en-US" baseline="0" dirty="0" smtClean="0"/>
              <a:t> for a hazard function.  </a:t>
            </a:r>
            <a:r>
              <a:rPr lang="en-US" dirty="0" smtClean="0"/>
              <a:t>In mathematical terms, the “given” (or conditional) part</a:t>
            </a:r>
            <a:r>
              <a:rPr lang="en-US" baseline="0" dirty="0" smtClean="0"/>
              <a:t> </a:t>
            </a:r>
            <a:r>
              <a:rPr lang="en-US" dirty="0" smtClean="0"/>
              <a:t>of the formula for the hazard function is depicted by a long vertical</a:t>
            </a:r>
            <a:r>
              <a:rPr lang="en-US" baseline="0" dirty="0" smtClean="0"/>
              <a:t> line.  This vertical line is </a:t>
            </a:r>
            <a:r>
              <a:rPr lang="en-US" dirty="0" smtClean="0"/>
              <a:t>found in the probability statement, the numerator to the right of the limit sign.</a:t>
            </a:r>
            <a:r>
              <a:rPr lang="en-US" baseline="0" dirty="0" smtClean="0"/>
              <a:t>  </a:t>
            </a:r>
            <a:r>
              <a:rPr lang="en-US" dirty="0" smtClean="0"/>
              <a:t>This  probability</a:t>
            </a:r>
            <a:r>
              <a:rPr lang="en-US" baseline="0" dirty="0" smtClean="0"/>
              <a:t> </a:t>
            </a:r>
            <a:r>
              <a:rPr lang="en-US" dirty="0" smtClean="0"/>
              <a:t>statement is called</a:t>
            </a:r>
            <a:r>
              <a:rPr lang="en-US" baseline="0" dirty="0" smtClean="0"/>
              <a:t> a</a:t>
            </a:r>
            <a:r>
              <a:rPr lang="en-US" dirty="0" smtClean="0"/>
              <a:t> conditional probability because it is of the form, P of A, given B, where the P denotes probability and where the long vertical line separating A from B denotes “given”</a:t>
            </a:r>
            <a:r>
              <a:rPr lang="en-US" baseline="0" dirty="0" smtClean="0"/>
              <a:t> or “conditional upon”.</a:t>
            </a:r>
            <a:r>
              <a:rPr lang="en-US" dirty="0" smtClean="0"/>
              <a:t>  </a:t>
            </a:r>
          </a:p>
          <a:p>
            <a:endParaRPr lang="en-US" dirty="0" smtClean="0"/>
          </a:p>
          <a:p>
            <a:r>
              <a:rPr lang="en-US" dirty="0" smtClean="0"/>
              <a:t>In the hazard function formula, the conditional probability gives the probability that the event</a:t>
            </a:r>
            <a:r>
              <a:rPr lang="en-US" baseline="0" dirty="0" smtClean="0"/>
              <a:t> (T) </a:t>
            </a:r>
            <a:r>
              <a:rPr lang="en-US" dirty="0" smtClean="0"/>
              <a:t>will occur in the time interval between </a:t>
            </a:r>
            <a:r>
              <a:rPr lang="en-US" i="1" dirty="0" smtClean="0"/>
              <a:t>t</a:t>
            </a:r>
            <a:r>
              <a:rPr lang="en-US" dirty="0" smtClean="0"/>
              <a:t> and </a:t>
            </a:r>
            <a:r>
              <a:rPr lang="en-US" i="1" dirty="0" smtClean="0"/>
              <a:t>t + </a:t>
            </a:r>
            <a:r>
              <a:rPr lang="el-GR" i="1" dirty="0" smtClean="0">
                <a:cs typeface="Times New Roman" pitchFamily="18" charset="0"/>
              </a:rPr>
              <a:t>Δ</a:t>
            </a:r>
            <a:r>
              <a:rPr lang="en-US" i="1" dirty="0" smtClean="0"/>
              <a:t>t</a:t>
            </a:r>
            <a:r>
              <a:rPr lang="en-US" dirty="0" smtClean="0"/>
              <a:t>, given that the survival time, </a:t>
            </a:r>
            <a:r>
              <a:rPr lang="en-US" i="1" dirty="0" smtClean="0"/>
              <a:t>T</a:t>
            </a:r>
            <a:r>
              <a:rPr lang="en-US" dirty="0" smtClean="0"/>
              <a:t>, is greater than or equal to </a:t>
            </a:r>
            <a:r>
              <a:rPr lang="en-US" i="1" dirty="0" smtClean="0"/>
              <a:t>t</a:t>
            </a:r>
            <a:r>
              <a:rPr lang="en-US" dirty="0" smtClean="0"/>
              <a:t>.   In</a:t>
            </a:r>
            <a:r>
              <a:rPr lang="en-US" baseline="0" dirty="0" smtClean="0"/>
              <a:t> other words, the hazard is the probability of having the event in the next infinitely small interval, given that you have survived to the start of the interval.  </a:t>
            </a:r>
            <a:r>
              <a:rPr lang="en-US" dirty="0" smtClean="0"/>
              <a:t>Because of the “given” sign here, the hazard function is sometimes called a conditional failure rate, meaning conditional on surviving</a:t>
            </a:r>
            <a:r>
              <a:rPr lang="en-US" baseline="0" dirty="0" smtClean="0"/>
              <a:t> without the event to time t</a:t>
            </a:r>
            <a:r>
              <a:rPr lang="en-US" dirty="0" smtClean="0"/>
              <a:t>.  You have seen</a:t>
            </a:r>
            <a:r>
              <a:rPr lang="en-US" baseline="0" dirty="0" smtClean="0"/>
              <a:t> conditional probability before in our calculation of the Kaplan-Meier and life table estimates of cumulative incidence.  </a:t>
            </a:r>
            <a:endParaRPr lang="en-US" dirty="0" smtClean="0"/>
          </a:p>
          <a:p>
            <a:endParaRPr lang="en-US" dirty="0" smtClean="0"/>
          </a:p>
          <a:p>
            <a:endParaRPr lang="en-US" dirty="0" smtClean="0"/>
          </a:p>
        </p:txBody>
      </p:sp>
    </p:spTree>
    <p:extLst>
      <p:ext uri="{BB962C8B-B14F-4D97-AF65-F5344CB8AC3E}">
        <p14:creationId xmlns:p14="http://schemas.microsoft.com/office/powerpoint/2010/main" val="15067432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E1C661D5-F4A6-46C8-B849-5A351E8F5770}" type="slidenum">
              <a:rPr lang="en-US" smtClean="0"/>
              <a:pPr/>
              <a:t>67</a:t>
            </a:fld>
            <a:endParaRPr lang="en-US" dirty="0" smtClean="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n-US" dirty="0" smtClean="0"/>
              <a:t>We now explain why the hazard is a rate rather than a probability.  Note that in the hazard function formula, the expression to the right of the limit sign gives the ratio of two quantities. The numerator is the conditional probability we just discussed. The denominator is </a:t>
            </a:r>
            <a:r>
              <a:rPr lang="el-GR" i="1" dirty="0" smtClean="0">
                <a:cs typeface="Times New Roman" pitchFamily="18" charset="0"/>
              </a:rPr>
              <a:t>Δ</a:t>
            </a:r>
            <a:r>
              <a:rPr lang="en-US" i="1" dirty="0" smtClean="0"/>
              <a:t>t,</a:t>
            </a:r>
            <a:r>
              <a:rPr lang="en-US" dirty="0" smtClean="0"/>
              <a:t> which denotes a small time interval. By this division, we obtain a probability per unit time, which is no longer a probability but a rate. In particular, the scale for this ratio is not 0 to 1, as for a probability, but rather ranges between 0 and infinity, and the value depends on whether time is measured in days, weeks, months, or years, etc.   You might ask why does the value matter whether </a:t>
            </a:r>
            <a:r>
              <a:rPr lang="en-US" baseline="0" dirty="0" smtClean="0"/>
              <a:t>time is measured in days, weeks, months or years if the point is that time is very small.  This can be reconciled by thinking that the value of small amount of days is different than a small amount of months, is different than a small amount of years, and is different than a small amount of 100 years.</a:t>
            </a:r>
            <a:endParaRPr lang="en-US" dirty="0" smtClean="0"/>
          </a:p>
        </p:txBody>
      </p:sp>
    </p:spTree>
    <p:extLst>
      <p:ext uri="{BB962C8B-B14F-4D97-AF65-F5344CB8AC3E}">
        <p14:creationId xmlns:p14="http://schemas.microsoft.com/office/powerpoint/2010/main" val="34256836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E143C071-FD23-4414-A1DF-CB33E489E59F}" type="slidenum">
              <a:rPr lang="en-US" smtClean="0"/>
              <a:pPr/>
              <a:t>68</a:t>
            </a:fld>
            <a:endParaRPr lang="en-US" dirty="0" smtClean="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r>
              <a:rPr lang="en-US" dirty="0" smtClean="0"/>
              <a:t>When we take the limit of the right-side expression as the time interval approaches zero, we are getting an expression for the instantaneous probability of failing at time </a:t>
            </a:r>
            <a:r>
              <a:rPr lang="en-US" i="1" dirty="0" smtClean="0"/>
              <a:t>t </a:t>
            </a:r>
            <a:r>
              <a:rPr lang="en-US" dirty="0" smtClean="0"/>
              <a:t>per unit time. Another way of saying this is that the conditional failure rate or hazard function h(t) gives the instantaneous potential for failing at time</a:t>
            </a:r>
            <a:r>
              <a:rPr lang="en-US" i="1" dirty="0" smtClean="0"/>
              <a:t> t</a:t>
            </a:r>
            <a:r>
              <a:rPr lang="en-US" dirty="0" smtClean="0"/>
              <a:t> per unit time, given survival up to time </a:t>
            </a:r>
            <a:r>
              <a:rPr lang="en-US" i="1" dirty="0" smtClean="0"/>
              <a:t>t</a:t>
            </a:r>
            <a:r>
              <a:rPr lang="en-US" dirty="0" smtClean="0"/>
              <a:t>.   As you can see from this formula, estimating the hazard rate at a given point in time requires calculus and cannot be hand calculated directly from the data with simple</a:t>
            </a:r>
            <a:r>
              <a:rPr lang="en-US" baseline="0" dirty="0" smtClean="0"/>
              <a:t> math</a:t>
            </a:r>
            <a:r>
              <a:rPr lang="en-US" dirty="0" smtClean="0"/>
              <a:t> — as we did for the average incidence rate.  We will not, however, be doing any calculus ourselves</a:t>
            </a:r>
            <a:r>
              <a:rPr lang="en-US" baseline="0" dirty="0" smtClean="0"/>
              <a:t> in this course,  Instead, we will allow the statistical software to do this for us.</a:t>
            </a:r>
            <a:endParaRPr lang="en-US" dirty="0" smtClean="0"/>
          </a:p>
        </p:txBody>
      </p:sp>
    </p:spTree>
    <p:extLst>
      <p:ext uri="{BB962C8B-B14F-4D97-AF65-F5344CB8AC3E}">
        <p14:creationId xmlns:p14="http://schemas.microsoft.com/office/powerpoint/2010/main" val="29444446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If we think about how this would look in our schematic of a fixed cohort, we start here with time interval </a:t>
            </a:r>
            <a:r>
              <a:rPr lang="en-US" dirty="0" smtClean="0">
                <a:sym typeface="Symbol" panose="05050102010706020507" pitchFamily="18" charset="2"/>
              </a:rPr>
              <a:t>t.  We</a:t>
            </a:r>
            <a:r>
              <a:rPr lang="en-US" baseline="0" dirty="0" smtClean="0">
                <a:sym typeface="Symbol" panose="05050102010706020507" pitchFamily="18" charset="2"/>
              </a:rPr>
              <a:t> could calculate the conditional probability of the event in each time period, i.e., the probability conditional on having survived without the event to the start of the interval.  Then, imagine that we make the time interval smaller and smaller – as shown on the next slide, until ultimately it is infinitely small.  </a:t>
            </a:r>
            <a:endParaRPr lang="en-US" dirty="0" smtClean="0">
              <a:sym typeface="Symbol" panose="05050102010706020507" pitchFamily="18" charset="2"/>
            </a:endParaRPr>
          </a:p>
          <a:p>
            <a:endParaRPr lang="en-US" dirty="0" smtClean="0"/>
          </a:p>
        </p:txBody>
      </p:sp>
    </p:spTree>
    <p:extLst>
      <p:ext uri="{BB962C8B-B14F-4D97-AF65-F5344CB8AC3E}">
        <p14:creationId xmlns:p14="http://schemas.microsoft.com/office/powerpoint/2010/main" val="15744887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smtClean="0"/>
              <a:t>Now, we show even shorter intervals. As in the previous</a:t>
            </a:r>
            <a:r>
              <a:rPr lang="en-US" baseline="0" dirty="0" smtClean="0"/>
              <a:t> slide, w</a:t>
            </a:r>
            <a:r>
              <a:rPr lang="en-US" dirty="0" smtClean="0">
                <a:sym typeface="Symbol" panose="05050102010706020507" pitchFamily="18" charset="2"/>
              </a:rPr>
              <a:t>e</a:t>
            </a:r>
            <a:r>
              <a:rPr lang="en-US" baseline="0" dirty="0" smtClean="0">
                <a:sym typeface="Symbol" panose="05050102010706020507" pitchFamily="18" charset="2"/>
              </a:rPr>
              <a:t> could calculate the conditional probability of the event in each time period. But, w</a:t>
            </a:r>
            <a:r>
              <a:rPr lang="en-US" dirty="0" smtClean="0"/>
              <a:t>e</a:t>
            </a:r>
            <a:r>
              <a:rPr lang="en-US" baseline="0" dirty="0" smtClean="0"/>
              <a:t> imagine making the intervals even shorter, until the intervals are infinitely small.  At this juncture, we need calculus to estimate the actual value, what we call the “hazard”.</a:t>
            </a:r>
            <a:endParaRPr lang="en-US" dirty="0" smtClean="0"/>
          </a:p>
        </p:txBody>
      </p:sp>
    </p:spTree>
    <p:extLst>
      <p:ext uri="{BB962C8B-B14F-4D97-AF65-F5344CB8AC3E}">
        <p14:creationId xmlns:p14="http://schemas.microsoft.com/office/powerpoint/2010/main" val="1979888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pPr/>
              <a:t>7</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dirty="0" smtClean="0"/>
              <a:t>Incidence</a:t>
            </a:r>
            <a:r>
              <a:rPr lang="en-US" baseline="0" dirty="0" smtClean="0"/>
              <a:t> rates come in two types: </a:t>
            </a:r>
            <a:r>
              <a:rPr lang="en-US" dirty="0" smtClean="0"/>
              <a:t>average incidence rate (often just called an “incidence rate”), which we discuss first, and an instantaneous incidence rate (often just called a “hazard”), which we will discuss later.  </a:t>
            </a:r>
          </a:p>
          <a:p>
            <a:endParaRPr lang="en-US" dirty="0" smtClean="0"/>
          </a:p>
          <a:p>
            <a:endParaRPr lang="en-US" dirty="0" smtClean="0"/>
          </a:p>
        </p:txBody>
      </p:sp>
    </p:spTree>
    <p:extLst>
      <p:ext uri="{BB962C8B-B14F-4D97-AF65-F5344CB8AC3E}">
        <p14:creationId xmlns:p14="http://schemas.microsoft.com/office/powerpoint/2010/main" val="31010822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71</a:t>
            </a:fld>
            <a:endParaRPr lang="en-US" dirty="0"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baseline="0" dirty="0" smtClean="0"/>
              <a:t>As we reduce our time interval towards zero, we end up with the hazard for our event.  Here is the slide we showed earlier as an example of the hazard, in this case from the hazard of mortality in the biliary cirrhosis cohort example that we showed last week.  The curve was estimated using calculus and smoothing.  Each point on the line represents the hazard at that time which is the instantaneous conditional probability of mortality at that moment in time, conditional on surviving to that timepoint.  The hazard is a rate, and the units of the hazard here are deaths/person-year (more generally, events per person-time).</a:t>
            </a:r>
          </a:p>
          <a:p>
            <a:endParaRPr lang="en-US" baseline="0" dirty="0" smtClean="0"/>
          </a:p>
          <a:p>
            <a:endParaRPr lang="en-US" baseline="0" dirty="0" smtClean="0"/>
          </a:p>
          <a:p>
            <a:endParaRPr lang="en-US" dirty="0" smtClean="0"/>
          </a:p>
        </p:txBody>
      </p:sp>
    </p:spTree>
    <p:extLst>
      <p:ext uri="{BB962C8B-B14F-4D97-AF65-F5344CB8AC3E}">
        <p14:creationId xmlns:p14="http://schemas.microsoft.com/office/powerpoint/2010/main" val="26817762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4D1991F0-39AD-4AFE-BA24-6310B1A9FFD9}" type="slidenum">
              <a:rPr lang="en-US" smtClean="0"/>
              <a:pPr/>
              <a:t>72</a:t>
            </a:fld>
            <a:endParaRPr lang="en-US" dirty="0" smtClean="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r>
              <a:rPr lang="en-US" dirty="0" smtClean="0"/>
              <a:t>The hazard function h(t) is graphed as t ranges over various values;</a:t>
            </a:r>
            <a:r>
              <a:rPr lang="en-US" baseline="0" dirty="0" smtClean="0"/>
              <a:t> t can be calendar time (as in a dynamic cohort) or time since enrollment in a fixed cohort, or even age.  </a:t>
            </a:r>
            <a:r>
              <a:rPr lang="en-US" dirty="0" smtClean="0"/>
              <a:t>The graphs above</a:t>
            </a:r>
            <a:r>
              <a:rPr lang="en-US" baseline="0" dirty="0" smtClean="0"/>
              <a:t> </a:t>
            </a:r>
            <a:r>
              <a:rPr lang="en-US" dirty="0" smtClean="0"/>
              <a:t>illustrates two different hazards. In contrast to a survivor function, the graph of h(t) does not have to start at 1 and go down to zero, but rather can start anywhere and go up and down in any direction over time. In particular, for a specified value of t, the hazard h(t) has the following characteristics:</a:t>
            </a:r>
          </a:p>
          <a:p>
            <a:r>
              <a:rPr lang="en-US" dirty="0" smtClean="0"/>
              <a:t>° it is always nonnegative, that is, equal to or greater than zero;</a:t>
            </a:r>
          </a:p>
          <a:p>
            <a:r>
              <a:rPr lang="en-US" dirty="0" smtClean="0"/>
              <a:t>° it has no upper bound.</a:t>
            </a:r>
          </a:p>
          <a:p>
            <a:r>
              <a:rPr lang="en-US" dirty="0" smtClean="0"/>
              <a:t>These two features follow from the ratio expression in the formula for h(t) in the prior slides.</a:t>
            </a:r>
            <a:r>
              <a:rPr lang="en-US" baseline="0" dirty="0" smtClean="0"/>
              <a:t>  Hazard is non-negative </a:t>
            </a:r>
            <a:r>
              <a:rPr lang="en-US" dirty="0" smtClean="0"/>
              <a:t>because both the probability in the numerator and the </a:t>
            </a:r>
            <a:r>
              <a:rPr lang="el-GR" i="1" dirty="0" smtClean="0">
                <a:cs typeface="Times New Roman" pitchFamily="18" charset="0"/>
              </a:rPr>
              <a:t>Δ</a:t>
            </a:r>
            <a:r>
              <a:rPr lang="en-US" i="1" dirty="0" smtClean="0"/>
              <a:t>t</a:t>
            </a:r>
            <a:r>
              <a:rPr lang="en-US" dirty="0" smtClean="0"/>
              <a:t> in the denominator are non-negative.</a:t>
            </a:r>
            <a:r>
              <a:rPr lang="en-US" baseline="0" dirty="0" smtClean="0"/>
              <a:t>   It has no upper bound because </a:t>
            </a:r>
            <a:r>
              <a:rPr lang="el-GR" i="1" dirty="0" smtClean="0">
                <a:cs typeface="Times New Roman" pitchFamily="18" charset="0"/>
              </a:rPr>
              <a:t>Δ</a:t>
            </a:r>
            <a:r>
              <a:rPr lang="en-US" i="1" dirty="0" smtClean="0"/>
              <a:t>t</a:t>
            </a:r>
            <a:r>
              <a:rPr lang="en-US" dirty="0" smtClean="0"/>
              <a:t> is a very small non-zero number.</a:t>
            </a:r>
          </a:p>
        </p:txBody>
      </p:sp>
    </p:spTree>
    <p:extLst>
      <p:ext uri="{BB962C8B-B14F-4D97-AF65-F5344CB8AC3E}">
        <p14:creationId xmlns:p14="http://schemas.microsoft.com/office/powerpoint/2010/main" val="31223255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24FE56C5-42A0-44D5-B974-94D288C8C3A5}" type="slidenum">
              <a:rPr lang="en-US" smtClean="0"/>
              <a:pPr/>
              <a:t>73</a:t>
            </a:fld>
            <a:endParaRPr lang="en-US" dirty="0" smtClean="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r>
              <a:rPr lang="en-US" dirty="0" smtClean="0"/>
              <a:t>This graph illustrates a hazard function with a 'bathtub shape'. This graph is depicting the hazard function for death in the general U.S. population over the lifespan.</a:t>
            </a:r>
            <a:r>
              <a:rPr lang="en-US" baseline="0" dirty="0" smtClean="0"/>
              <a:t>   Notice that here age is the time on x axis</a:t>
            </a:r>
            <a:r>
              <a:rPr lang="en-US" dirty="0" smtClean="0"/>
              <a:t>.  Hazard is high shortly after birth but drops rapidly and remains at a relatively low level during youth and middle age.   Hazard starts to rise later in life and increases steadily.  </a:t>
            </a:r>
          </a:p>
          <a:p>
            <a:endParaRPr lang="en-US" dirty="0" smtClean="0"/>
          </a:p>
          <a:p>
            <a:r>
              <a:rPr lang="en-US" dirty="0" smtClean="0"/>
              <a:t>Other metrics of interest, such as the survival function, can be derived from the hazard. Once we have modeled the hazard, we can easily obtain these other functions of interest.   The hazard function is the basis for proportional hazards regression model.  It is useful to be able to see the shape of a hazard function.   </a:t>
            </a:r>
            <a:br>
              <a:rPr lang="en-US" dirty="0" smtClean="0"/>
            </a:br>
            <a:endParaRPr lang="en-US" dirty="0" smtClean="0"/>
          </a:p>
          <a:p>
            <a:r>
              <a:rPr lang="en-US" dirty="0" smtClean="0"/>
              <a:t>Note how much more this plot tells you than can be understood from an average incidence rate when incidence is not constant.  An</a:t>
            </a:r>
            <a:r>
              <a:rPr lang="en-US" baseline="0" dirty="0" smtClean="0"/>
              <a:t> average incidence rate gives you one number — by definition.  Does one number adequately depict what is going on in this plot?  No.   This one number is not wrong;  it is just that it is not very useful.  This illustrates how when the underlying hazard function is not constant, the average incidence rate falls short of being informative.  </a:t>
            </a:r>
            <a:endParaRPr lang="en-US" dirty="0" smtClean="0"/>
          </a:p>
          <a:p>
            <a:endParaRPr lang="en-US" dirty="0" smtClean="0"/>
          </a:p>
        </p:txBody>
      </p:sp>
    </p:spTree>
    <p:extLst>
      <p:ext uri="{BB962C8B-B14F-4D97-AF65-F5344CB8AC3E}">
        <p14:creationId xmlns:p14="http://schemas.microsoft.com/office/powerpoint/2010/main" val="35504708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77F433E1-3001-447E-8A34-911A24C5B469}" type="slidenum">
              <a:rPr lang="en-US" smtClean="0"/>
              <a:pPr/>
              <a:t>74</a:t>
            </a:fld>
            <a:endParaRPr lang="en-US" dirty="0"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dirty="0" smtClean="0"/>
              <a:t>Here</a:t>
            </a:r>
            <a:r>
              <a:rPr lang="en-US" baseline="0" dirty="0" smtClean="0"/>
              <a:t> is</a:t>
            </a:r>
            <a:r>
              <a:rPr lang="en-US" dirty="0" smtClean="0"/>
              <a:t> the plot we showed earlier</a:t>
            </a:r>
            <a:r>
              <a:rPr lang="en-US" baseline="0" dirty="0" smtClean="0"/>
              <a:t> showing the instantaneous incidence rate (hazard) of mortality in the biliary cirrhosis cohort.  How exactly do get this?  The Stata command to generate this plot is provided.  The drop-down menu can also be used:  Graphics, Survival analysis graphs, Smoothed hazard estimate.  </a:t>
            </a:r>
          </a:p>
          <a:p>
            <a:endParaRPr lang="en-US" baseline="0" dirty="0" smtClean="0"/>
          </a:p>
          <a:p>
            <a:r>
              <a:rPr lang="en-US" baseline="0" dirty="0" smtClean="0"/>
              <a:t>Generating this plot requires calculus and smoothing.  The plot can be easily derived in Stata, but it would be very hard to do by hand.</a:t>
            </a:r>
          </a:p>
          <a:p>
            <a:endParaRPr lang="en-US" baseline="0" dirty="0" smtClean="0"/>
          </a:p>
          <a:p>
            <a:endParaRPr lang="en-US" dirty="0" smtClean="0"/>
          </a:p>
        </p:txBody>
      </p:sp>
    </p:spTree>
    <p:extLst>
      <p:ext uri="{BB962C8B-B14F-4D97-AF65-F5344CB8AC3E}">
        <p14:creationId xmlns:p14="http://schemas.microsoft.com/office/powerpoint/2010/main" val="5917103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6C1DA350-34A5-448E-BE15-4FE38950A405}" type="slidenum">
              <a:rPr lang="en-US" smtClean="0"/>
              <a:pPr/>
              <a:t>75</a:t>
            </a:fld>
            <a:endParaRPr lang="en-US" dirty="0" smtClean="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r>
              <a:rPr lang="en-US" sz="1000" dirty="0" smtClean="0"/>
              <a:t>Here</a:t>
            </a:r>
            <a:r>
              <a:rPr lang="en-US" sz="1000" baseline="0" dirty="0" smtClean="0"/>
              <a:t> is an example of a published report that included a plot of the hazard. U</a:t>
            </a:r>
            <a:r>
              <a:rPr lang="en-US" sz="1000" dirty="0" smtClean="0"/>
              <a:t>se of these</a:t>
            </a:r>
            <a:r>
              <a:rPr lang="en-US" sz="1000" baseline="0" dirty="0" smtClean="0"/>
              <a:t> plots</a:t>
            </a:r>
            <a:r>
              <a:rPr lang="en-US" sz="1000" dirty="0" smtClean="0"/>
              <a:t> is growing in the literature now that software has caught up to the computationally heavy procedure required to perform the calculation and then the smoothing</a:t>
            </a:r>
            <a:r>
              <a:rPr lang="en-US" sz="1000" baseline="0" dirty="0" smtClean="0"/>
              <a:t> that is required to make it readable.</a:t>
            </a:r>
            <a:endParaRPr lang="en-US" sz="1000" dirty="0" smtClean="0"/>
          </a:p>
          <a:p>
            <a:endParaRPr lang="en-US" sz="1000" dirty="0" smtClean="0"/>
          </a:p>
          <a:p>
            <a:r>
              <a:rPr lang="en-US" sz="1000" dirty="0" smtClean="0"/>
              <a:t>The aim of this study was to quantify the incidence of hypoglycemic events and to describe the pattern of these incident events during the first 9 months of treatment with four oral antidiabetic drugs, rosiglitazone, pioglitazone, nateglinide and repaglinide, prescribed in general practice in England.</a:t>
            </a:r>
          </a:p>
          <a:p>
            <a:endParaRPr lang="en-US" sz="1000" dirty="0" smtClean="0"/>
          </a:p>
          <a:p>
            <a:r>
              <a:rPr lang="en-US" sz="1000" dirty="0" smtClean="0"/>
              <a:t>“The smoothed hazard plot depicted in figure 1 shows that the incidence of hypoglycaemia in patients treated with rosiglitazone was approximately constant over time. A slight decrease in hazard over time is observed in patients receiving pioglitazone. Patients treated with repaglinide experienced more hypoglycaemic episodes at the beginning of their treatment. Similarly, patients treated with nateglinide tended to have more hypoglycaemic episodes after starting the treatment but the difference was not as pronounced as it was for repaglinide.“</a:t>
            </a:r>
          </a:p>
        </p:txBody>
      </p:sp>
    </p:spTree>
    <p:extLst>
      <p:ext uri="{BB962C8B-B14F-4D97-AF65-F5344CB8AC3E}">
        <p14:creationId xmlns:p14="http://schemas.microsoft.com/office/powerpoint/2010/main" val="11279820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Going back to the flowchart for our lectures on Measures of Disease Occurrence, we have covered how</a:t>
            </a:r>
            <a:r>
              <a:rPr lang="en-US" baseline="0" dirty="0" smtClean="0"/>
              <a:t> to estimate cumulative incidence and incidence rate. Next, we examine the relationship between cumulative incidence and incidence rate.</a:t>
            </a:r>
            <a:endParaRPr lang="en-US" dirty="0" smtClean="0"/>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solidFill>
                  <a:prstClr val="black"/>
                </a:solidFill>
              </a:rPr>
              <a:pPr/>
              <a:t>76</a:t>
            </a:fld>
            <a:endParaRPr lang="en-US" dirty="0" smtClean="0">
              <a:solidFill>
                <a:prstClr val="black"/>
              </a:solidFill>
            </a:endParaRPr>
          </a:p>
        </p:txBody>
      </p:sp>
    </p:spTree>
    <p:extLst>
      <p:ext uri="{BB962C8B-B14F-4D97-AF65-F5344CB8AC3E}">
        <p14:creationId xmlns:p14="http://schemas.microsoft.com/office/powerpoint/2010/main" val="41516467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561982AC-F4CA-4393-816B-064BE5119869}" type="slidenum">
              <a:rPr lang="en-US" smtClean="0"/>
              <a:pPr/>
              <a:t>77</a:t>
            </a:fld>
            <a:endParaRPr lang="en-US" dirty="0" smtClean="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have now covered three ways of measuring incidence, illustrated on this slide using the example of mortality in biliary cirrhosis cohort. On the left</a:t>
            </a:r>
            <a:r>
              <a:rPr lang="en-US" dirty="0" smtClean="0"/>
              <a:t> is the K-M cumulative</a:t>
            </a:r>
            <a:r>
              <a:rPr lang="en-US" baseline="0" dirty="0" smtClean="0"/>
              <a:t> incidence</a:t>
            </a:r>
            <a:r>
              <a:rPr lang="en-US" dirty="0" smtClean="0"/>
              <a:t> curve that we saw last week. The</a:t>
            </a:r>
            <a:r>
              <a:rPr lang="en-US" baseline="0" dirty="0" smtClean="0"/>
              <a:t> plot on the right is the hazard function that we showed earlier today.  We can also report the average incidence rate of death which we calculated earlier as 0.13 deaths per person-year.</a:t>
            </a:r>
          </a:p>
          <a:p>
            <a:endParaRPr lang="en-US" baseline="0" dirty="0" smtClean="0"/>
          </a:p>
          <a:p>
            <a:r>
              <a:rPr lang="en-US" baseline="0" dirty="0" smtClean="0"/>
              <a:t>How are these 3 measures — derived from same dataset — related?</a:t>
            </a:r>
            <a:endParaRPr lang="en-US" dirty="0" smtClean="0"/>
          </a:p>
        </p:txBody>
      </p:sp>
    </p:spTree>
    <p:extLst>
      <p:ext uri="{BB962C8B-B14F-4D97-AF65-F5344CB8AC3E}">
        <p14:creationId xmlns:p14="http://schemas.microsoft.com/office/powerpoint/2010/main" val="12537613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72A22E77-0E58-44E1-9B45-1B1745C1762E}" type="slidenum">
              <a:rPr lang="en-US" smtClean="0"/>
              <a:pPr/>
              <a:t>78</a:t>
            </a:fld>
            <a:endParaRPr lang="en-US" dirty="0" smtClean="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r>
              <a:rPr lang="en-US" dirty="0" smtClean="0"/>
              <a:t>It may help in understanding the difference between the hazard and cumulative incidence to think of the hazard as how likely an event, such as death or a disease diagnosis, is to occur at any given moment in time (the moment-to-moment</a:t>
            </a:r>
            <a:r>
              <a:rPr lang="en-US" baseline="0" dirty="0" smtClean="0"/>
              <a:t> </a:t>
            </a:r>
            <a:r>
              <a:rPr lang="en-US" dirty="0" smtClean="0"/>
              <a:t>instantaneous incidence) and to think of the cumulative incidence as the result of applying that instantaneous rate to a fixed number of persons for a longer period of time.  The longer the time period, the more the cumulative incidence will differ from the rate.  The higher the rate the more quickly this difference appears.  So the rate can be thought of as the most fundamental measure of disease incidence, something captured rather metaphorically by older more colorful descriptions of a rate as the “force of morbidity” or the “force of mortality.”</a:t>
            </a:r>
          </a:p>
          <a:p>
            <a:endParaRPr lang="en-US" dirty="0" smtClean="0"/>
          </a:p>
          <a:p>
            <a:r>
              <a:rPr lang="en-US" dirty="0" smtClean="0"/>
              <a:t>The cumulative incidence can only be constant as long as no new event occurs, but every time an event occurs, the cumulative incidence has to increase.  Remember, cumulative incidence applies</a:t>
            </a:r>
            <a:r>
              <a:rPr lang="en-US" baseline="0" dirty="0" smtClean="0"/>
              <a:t> to some fixed group of people who are followed </a:t>
            </a:r>
            <a:r>
              <a:rPr lang="en-US" dirty="0" smtClean="0"/>
              <a:t>for a specified time period.  It is a</a:t>
            </a:r>
            <a:r>
              <a:rPr lang="en-US" baseline="0" dirty="0" smtClean="0"/>
              <a:t> fixed cohort phenomenon.</a:t>
            </a:r>
            <a:endParaRPr lang="en-US" dirty="0" smtClean="0"/>
          </a:p>
          <a:p>
            <a:endParaRPr lang="en-US" dirty="0" smtClean="0"/>
          </a:p>
          <a:p>
            <a:r>
              <a:rPr lang="en-US" dirty="0" smtClean="0"/>
              <a:t>As an analogy, consider the difference between the velocity of a car, indicated on the speedometer (analogous</a:t>
            </a:r>
            <a:r>
              <a:rPr lang="en-US" baseline="0" dirty="0" smtClean="0"/>
              <a:t> to</a:t>
            </a:r>
            <a:r>
              <a:rPr lang="en-US" dirty="0" smtClean="0"/>
              <a:t> rate or hazard), and the distance traveled within a certain time period, indicated on the odometer</a:t>
            </a:r>
            <a:r>
              <a:rPr lang="en-US" baseline="0" dirty="0" smtClean="0"/>
              <a:t> (analogous to cumulative incidence).</a:t>
            </a:r>
            <a:endParaRPr lang="en-US" dirty="0" smtClean="0"/>
          </a:p>
        </p:txBody>
      </p:sp>
    </p:spTree>
    <p:extLst>
      <p:ext uri="{BB962C8B-B14F-4D97-AF65-F5344CB8AC3E}">
        <p14:creationId xmlns:p14="http://schemas.microsoft.com/office/powerpoint/2010/main" val="42757406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fld id="{0E96A693-B5BF-4C92-BFA7-6848B125EE07}" type="slidenum">
              <a:rPr lang="en-US" smtClean="0"/>
              <a:pPr/>
              <a:t>79</a:t>
            </a:fld>
            <a:endParaRPr lang="en-US" dirty="0" smtClean="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n-US" dirty="0" smtClean="0"/>
              <a:t>There is a formal mathematical relationship between rate and cumulative incidence.  For the special situation of a </a:t>
            </a:r>
            <a:r>
              <a:rPr lang="en-US" i="1" dirty="0" smtClean="0"/>
              <a:t>constant </a:t>
            </a:r>
            <a:r>
              <a:rPr lang="en-US" dirty="0" smtClean="0"/>
              <a:t>rate, it is represented by this formula. If the rate is</a:t>
            </a:r>
            <a:r>
              <a:rPr lang="en-US" baseline="0" dirty="0" smtClean="0"/>
              <a:t> </a:t>
            </a:r>
            <a:r>
              <a:rPr lang="en-US" dirty="0" smtClean="0"/>
              <a:t>constant, applying that rate to a given number of persons for a given time period produces a cumulative incidence that follows an exponential distribution given by the formula above, where F(t) = the cumulative incidence, e = 2.71828,  λ = the rate per the person-time units, and t = the number of time units.  Remember that</a:t>
            </a:r>
            <a:r>
              <a:rPr lang="en-US" baseline="0" dirty="0" smtClean="0"/>
              <a:t> F(t) and S(t) are bounded by 0 and 1.  </a:t>
            </a:r>
            <a:r>
              <a:rPr lang="en-US" dirty="0" smtClean="0"/>
              <a:t>This formula is called the “exponential formula.”  The proof for this can be found in advanced textbooks.  Please note that this assumes no competing events. </a:t>
            </a:r>
          </a:p>
          <a:p>
            <a:endParaRPr lang="en-US" dirty="0" smtClean="0"/>
          </a:p>
        </p:txBody>
      </p:sp>
    </p:spTree>
    <p:extLst>
      <p:ext uri="{BB962C8B-B14F-4D97-AF65-F5344CB8AC3E}">
        <p14:creationId xmlns:p14="http://schemas.microsoft.com/office/powerpoint/2010/main" val="27183383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BCB9E688-AC08-40F9-9430-9813765781AC}" type="slidenum">
              <a:rPr lang="en-US" smtClean="0"/>
              <a:pPr/>
              <a:t>80</a:t>
            </a:fld>
            <a:endParaRPr lang="en-US" dirty="0" smtClean="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r>
              <a:rPr lang="en-US" dirty="0" smtClean="0"/>
              <a:t>These figures illustrate different relationships between a CONSTANT incidence rate and cumulative survival.  A constant incidence rate (top panel) produces a</a:t>
            </a:r>
            <a:r>
              <a:rPr lang="en-US" baseline="0" dirty="0" smtClean="0"/>
              <a:t> what is called an “</a:t>
            </a:r>
            <a:r>
              <a:rPr lang="en-US" dirty="0" smtClean="0"/>
              <a:t>exponential” survival curve (lower left panel) and exponential cumulative</a:t>
            </a:r>
            <a:r>
              <a:rPr lang="en-US" baseline="0" dirty="0" smtClean="0"/>
              <a:t> incidence curve (lower right panel) when applied to a fixed cohort</a:t>
            </a:r>
            <a:r>
              <a:rPr lang="en-US" dirty="0" smtClean="0"/>
              <a:t>.  </a:t>
            </a:r>
          </a:p>
        </p:txBody>
      </p:sp>
    </p:spTree>
    <p:extLst>
      <p:ext uri="{BB962C8B-B14F-4D97-AF65-F5344CB8AC3E}">
        <p14:creationId xmlns:p14="http://schemas.microsoft.com/office/powerpoint/2010/main" val="1029728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C5A8024D-A4B6-40C7-AE45-8BC5FAC839F0}" type="slidenum">
              <a:rPr lang="en-US" smtClean="0"/>
              <a:pPr/>
              <a:t>8</a:t>
            </a:fld>
            <a:endParaRPr lang="en-US" dirty="0"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en-US" dirty="0" smtClean="0"/>
              <a:t>We will first discuss “average” incidence</a:t>
            </a:r>
            <a:r>
              <a:rPr lang="en-US" baseline="0" dirty="0" smtClean="0"/>
              <a:t> rates.  </a:t>
            </a:r>
            <a:r>
              <a:rPr lang="en-US" dirty="0" smtClean="0"/>
              <a:t>The calculation for average incidence rates is simple.  The numerator</a:t>
            </a:r>
            <a:r>
              <a:rPr lang="en-US" baseline="0" dirty="0" smtClean="0"/>
              <a:t> is the number of new outcomes/events/diagnoses of the condition under study amongst the population under study.  This is the same as in the calculation of cumulative incidence.  The denominator is the construct of “person-time”, which is the sum of all of the individual-level time that was observed in the population under study.</a:t>
            </a:r>
          </a:p>
          <a:p>
            <a:endParaRPr lang="en-US" baseline="0" dirty="0" smtClean="0"/>
          </a:p>
          <a:p>
            <a:r>
              <a:rPr lang="en-US" baseline="0" dirty="0" smtClean="0"/>
              <a:t>In the next slide, we will define this concept of “person-time.”</a:t>
            </a:r>
            <a:endParaRPr lang="en-US" dirty="0" smtClean="0"/>
          </a:p>
        </p:txBody>
      </p:sp>
    </p:spTree>
    <p:extLst>
      <p:ext uri="{BB962C8B-B14F-4D97-AF65-F5344CB8AC3E}">
        <p14:creationId xmlns:p14="http://schemas.microsoft.com/office/powerpoint/2010/main" val="4553622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2A38D09A-314F-40B2-A0A4-7B85401316D8}" type="slidenum">
              <a:rPr lang="en-US" smtClean="0"/>
              <a:pPr/>
              <a:t>81</a:t>
            </a:fld>
            <a:endParaRPr lang="en-US" dirty="0" smtClean="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US" dirty="0" smtClean="0"/>
              <a:t>Here is the relationship between the hazard function and survival function, shown again, when the hazard is constant. If the hazard function is constant,</a:t>
            </a:r>
            <a:r>
              <a:rPr lang="en-US" baseline="0" dirty="0" smtClean="0"/>
              <a:t> </a:t>
            </a:r>
            <a:r>
              <a:rPr lang="en-US" dirty="0" smtClean="0"/>
              <a:t>i.e., h(t) = </a:t>
            </a:r>
            <a:r>
              <a:rPr lang="el-GR" dirty="0" smtClean="0">
                <a:cs typeface="Times New Roman" pitchFamily="18" charset="0"/>
              </a:rPr>
              <a:t>λ</a:t>
            </a:r>
            <a:r>
              <a:rPr lang="en-US" dirty="0" smtClean="0"/>
              <a:t>, for some specific value </a:t>
            </a:r>
            <a:r>
              <a:rPr lang="el-GR" dirty="0" smtClean="0">
                <a:cs typeface="Times New Roman" pitchFamily="18" charset="0"/>
              </a:rPr>
              <a:t>λ</a:t>
            </a:r>
            <a:r>
              <a:rPr lang="en-US" dirty="0" smtClean="0">
                <a:cs typeface="+mn-cs"/>
              </a:rPr>
              <a:t>,</a:t>
            </a:r>
            <a:r>
              <a:rPr lang="en-US" baseline="0" dirty="0" smtClean="0">
                <a:cs typeface="+mn-cs"/>
              </a:rPr>
              <a:t> </a:t>
            </a:r>
            <a:r>
              <a:rPr lang="en-US" dirty="0" smtClean="0"/>
              <a:t>then it can be shown that the corresponding survival function is given by the following formula: S(t) equals e to the power minus </a:t>
            </a:r>
            <a:r>
              <a:rPr lang="el-GR" dirty="0" smtClean="0">
                <a:cs typeface="Times New Roman" pitchFamily="18" charset="0"/>
              </a:rPr>
              <a:t>λ</a:t>
            </a:r>
            <a:r>
              <a:rPr lang="en-US" dirty="0" smtClean="0"/>
              <a:t> times t.</a:t>
            </a:r>
          </a:p>
          <a:p>
            <a:endParaRPr lang="en-US" dirty="0" smtClean="0"/>
          </a:p>
          <a:p>
            <a:r>
              <a:rPr lang="en-US" dirty="0" smtClean="0"/>
              <a:t>Of</a:t>
            </a:r>
            <a:r>
              <a:rPr lang="en-US" baseline="0" dirty="0" smtClean="0"/>
              <a:t> note, t</a:t>
            </a:r>
            <a:r>
              <a:rPr lang="en-US" dirty="0" smtClean="0"/>
              <a:t>his also assumes no competing events.  If we think of this constant hazard rate being applied to a population</a:t>
            </a:r>
            <a:r>
              <a:rPr lang="en-US" baseline="0" dirty="0" smtClean="0"/>
              <a:t> to produce cumulative incidence, then those who experience a competing event are removed from the population and this rate is no longer being applied to everyone.  In other words, if there are competing events, the relationship no longer holds because there is no where in the formula where these losses are being accounted for.  By not accounting for competing events, cumulative incidence is going to be overestimated.  </a:t>
            </a:r>
            <a:endParaRPr lang="en-US" dirty="0" smtClean="0"/>
          </a:p>
          <a:p>
            <a:endParaRPr lang="en-US" dirty="0" smtClean="0"/>
          </a:p>
          <a:p>
            <a:r>
              <a:rPr lang="en-US" dirty="0" smtClean="0"/>
              <a:t>With this formula, you can take an average incidence rate from an article and turn it into a cumulative incidence (which is typically more understandable by readers).  Two examples follow.</a:t>
            </a:r>
          </a:p>
        </p:txBody>
      </p:sp>
    </p:spTree>
    <p:extLst>
      <p:ext uri="{BB962C8B-B14F-4D97-AF65-F5344CB8AC3E}">
        <p14:creationId xmlns:p14="http://schemas.microsoft.com/office/powerpoint/2010/main" val="31158254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FAF1A230-72AD-46CD-A957-BE2C5B137CC0}" type="slidenum">
              <a:rPr lang="en-US" smtClean="0"/>
              <a:pPr/>
              <a:t>82</a:t>
            </a:fld>
            <a:endParaRPr lang="en-US" dirty="0" smtClean="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r>
              <a:rPr lang="it-IT" dirty="0" smtClean="0"/>
              <a:t>We can use the average incidence</a:t>
            </a:r>
            <a:r>
              <a:rPr lang="it-IT" baseline="0" dirty="0" smtClean="0"/>
              <a:t> rate to determine cumulative incidence in a fixed cohort after any duration of observation.  In the biliary cirrhosis dataset, we are interested in time-to-death.  </a:t>
            </a:r>
            <a:r>
              <a:rPr lang="it-IT" dirty="0" smtClean="0"/>
              <a:t>The average incidence rate of mortality = 0.1285 deaths per person-year.  We are interested in a time interval of 10 years of observation.  The estimated cumulative survival over 10 years with this exponential formula</a:t>
            </a:r>
            <a:r>
              <a:rPr lang="it-IT" baseline="0" dirty="0" smtClean="0"/>
              <a:t> </a:t>
            </a:r>
            <a:r>
              <a:rPr lang="it-IT" dirty="0" smtClean="0"/>
              <a:t>is 0.277, which is close to the value based on Kaplan-Meier</a:t>
            </a:r>
            <a:r>
              <a:rPr lang="it-IT" baseline="0" dirty="0" smtClean="0"/>
              <a:t> estimation</a:t>
            </a:r>
            <a:r>
              <a:rPr lang="it-IT" dirty="0" smtClean="0"/>
              <a:t> (0.237).</a:t>
            </a:r>
          </a:p>
          <a:p>
            <a:endParaRPr lang="it-IT" dirty="0" smtClean="0"/>
          </a:p>
          <a:p>
            <a:r>
              <a:rPr lang="en-US" dirty="0" smtClean="0"/>
              <a:t>The reason that the result from the exponential formula does not exactly match the K-M estimate is because the hazard is not truly constant (as shown on an earlier slide where we plotted hazard over time).</a:t>
            </a:r>
            <a:endParaRPr lang="it-IT" dirty="0" smtClean="0"/>
          </a:p>
          <a:p>
            <a:endParaRPr lang="it-IT" dirty="0" smtClean="0"/>
          </a:p>
          <a:p>
            <a:endParaRPr lang="en-US" dirty="0" smtClean="0"/>
          </a:p>
        </p:txBody>
      </p:sp>
    </p:spTree>
    <p:extLst>
      <p:ext uri="{BB962C8B-B14F-4D97-AF65-F5344CB8AC3E}">
        <p14:creationId xmlns:p14="http://schemas.microsoft.com/office/powerpoint/2010/main" val="81435841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p>
            <a:fld id="{C8AA2B8D-9480-40AD-BF1D-313392FC0EBE}" type="slidenum">
              <a:rPr lang="en-US" smtClean="0"/>
              <a:pPr/>
              <a:t>83</a:t>
            </a:fld>
            <a:endParaRPr lang="en-US" dirty="0" smtClean="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r>
              <a:rPr lang="en-US" dirty="0" smtClean="0"/>
              <a:t>More generally, the relationship between S(t) and h(t) can be expressed equivalently in either of two formulae shown here. The first of these formulae describes how the survivor function S(t) can be written in terms of an integral involving the hazard function. The formula says that S(t) equals the exponential of the negative integral of the hazard function between integration limits of 0 and t.  The exponential formula, shown</a:t>
            </a:r>
            <a:r>
              <a:rPr lang="en-US" baseline="0" dirty="0" smtClean="0"/>
              <a:t> in prior slides, is just a simplified version of this in which the hazard is constant and does not need to be integrated over time.</a:t>
            </a:r>
            <a:endParaRPr lang="en-US" dirty="0" smtClean="0"/>
          </a:p>
          <a:p>
            <a:endParaRPr lang="en-US" dirty="0" smtClean="0"/>
          </a:p>
          <a:p>
            <a:r>
              <a:rPr lang="en-US" dirty="0" smtClean="0"/>
              <a:t>The second formula describes how the hazard function h(t) can be written in terms of a derivative involving the survivor function. This formula says that h(t) equals minus the derivative of S(t) with respect to t divided by S(t).  We are not surprised to see a</a:t>
            </a:r>
            <a:r>
              <a:rPr lang="en-US" baseline="0" dirty="0" smtClean="0"/>
              <a:t> derivative here for the calculation of hazard.  That is, we are looking for essentially how the survival function is changing in a very small time period when restricted to those who have survived up to that time. </a:t>
            </a:r>
            <a:endParaRPr lang="en-US" dirty="0" smtClean="0"/>
          </a:p>
          <a:p>
            <a:endParaRPr lang="en-US" dirty="0" smtClean="0"/>
          </a:p>
          <a:p>
            <a:r>
              <a:rPr lang="en-US" dirty="0" smtClean="0"/>
              <a:t>Note that this general formula no longer requires the hazard to be constant.</a:t>
            </a:r>
          </a:p>
          <a:p>
            <a:endParaRPr lang="en-US" dirty="0" smtClean="0"/>
          </a:p>
          <a:p>
            <a:r>
              <a:rPr lang="en-US" dirty="0" smtClean="0"/>
              <a:t>The quantity in the integral is what is called the "cumulative hazard", an entity that is used in other survival analysis contexts.</a:t>
            </a:r>
            <a:r>
              <a:rPr lang="en-US" baseline="0" dirty="0" smtClean="0"/>
              <a:t>  We won’t discuss it more other than to say …</a:t>
            </a:r>
            <a:endParaRPr lang="en-US" dirty="0" smtClean="0"/>
          </a:p>
        </p:txBody>
      </p:sp>
    </p:spTree>
    <p:extLst>
      <p:ext uri="{BB962C8B-B14F-4D97-AF65-F5344CB8AC3E}">
        <p14:creationId xmlns:p14="http://schemas.microsoft.com/office/powerpoint/2010/main" val="33270498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pPr>
              <a:spcBef>
                <a:spcPct val="0"/>
              </a:spcBef>
            </a:pPr>
            <a:r>
              <a:rPr lang="en-US" dirty="0" smtClean="0"/>
              <a:t>We</a:t>
            </a:r>
            <a:r>
              <a:rPr lang="en-US" baseline="0" dirty="0" smtClean="0"/>
              <a:t> have actually seen how to get this quantity of the cumulative hazard.  At any point in time, the cumulative hazard is just the sum of all the conditional probabilities of the event, which is the column circled in red.   Unlike a single probability, this sum can be greater than 1.   We mention the concept of cumulative hazard for completeness (i.e., you may it in some more advanced handling of this topic), but it does not come up often in practical applications in clinical research or epidemiology.</a:t>
            </a:r>
            <a:endParaRPr lang="en-US" dirty="0" smtClean="0"/>
          </a:p>
        </p:txBody>
      </p:sp>
      <p:sp>
        <p:nvSpPr>
          <p:cNvPr id="97283"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60CAD393-8DD8-4FA9-87B0-20D370942CC4}" type="slidenum">
              <a:rPr lang="en-US" sz="1200">
                <a:latin typeface="Calibri" pitchFamily="34" charset="0"/>
              </a:rPr>
              <a:pPr algn="r"/>
              <a:t>84</a:t>
            </a:fld>
            <a:endParaRPr lang="en-US" sz="1200" dirty="0">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561982AC-F4CA-4393-816B-064BE5119869}" type="slidenum">
              <a:rPr lang="en-US" smtClean="0"/>
              <a:pPr/>
              <a:t>85</a:t>
            </a:fld>
            <a:endParaRPr lang="en-US" dirty="0" smtClean="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r>
              <a:rPr lang="en-US" dirty="0" smtClean="0"/>
              <a:t>Let us</a:t>
            </a:r>
            <a:r>
              <a:rPr lang="en-US" baseline="0" dirty="0" smtClean="0"/>
              <a:t> refer b</a:t>
            </a:r>
            <a:r>
              <a:rPr lang="en-US" dirty="0" smtClean="0"/>
              <a:t>ack to the 3 ways that we can express incidence for this example of mortality in a cohort of patients with biliary cirrhosis.  The</a:t>
            </a:r>
            <a:r>
              <a:rPr lang="en-US" baseline="0" dirty="0" smtClean="0"/>
              <a:t> plot on the right is the hazard function.  On the left</a:t>
            </a:r>
            <a:r>
              <a:rPr lang="en-US" dirty="0" smtClean="0"/>
              <a:t> is the K-M cumulative</a:t>
            </a:r>
            <a:r>
              <a:rPr lang="en-US" baseline="0" dirty="0" smtClean="0"/>
              <a:t> incidence </a:t>
            </a:r>
            <a:r>
              <a:rPr lang="en-US" dirty="0" smtClean="0"/>
              <a:t>curve for the same data. And</a:t>
            </a:r>
            <a:r>
              <a:rPr lang="en-US" baseline="0" dirty="0" smtClean="0"/>
              <a:t> we could also report the average incidence rate of 0.13 deaths per person-year.  These are 3 main forms of describing incidence that we have discussed.  Each of the two plots can also be used to attempt to summarize cumulative incidence or hazard with one number.  For example, we could say that the cumulative incidence of death is 76% at 10 years.  Or, we could say that the hazard at 7 years is 0.21 per person-year.  So, there are really 5 ways.  </a:t>
            </a:r>
            <a:r>
              <a:rPr lang="en-US" dirty="0" smtClean="0"/>
              <a:t>   </a:t>
            </a:r>
          </a:p>
          <a:p>
            <a:endParaRPr lang="en-US" dirty="0" smtClean="0"/>
          </a:p>
          <a:p>
            <a:r>
              <a:rPr lang="en-US" dirty="0" smtClean="0"/>
              <a:t>Which depiction is best to show?</a:t>
            </a:r>
            <a:r>
              <a:rPr lang="en-US" baseline="0" dirty="0" smtClean="0"/>
              <a:t>  When earlier describing the K-M plot, we stated that a picture is worth a thousand words.   Hence, the plot of cumulative incidence is far superior to a single estimate at a single point in time.  The same things can be said about the hazard plot. </a:t>
            </a:r>
            <a:r>
              <a:rPr lang="en-US" dirty="0" smtClean="0"/>
              <a:t>Presenting a single</a:t>
            </a:r>
            <a:r>
              <a:rPr lang="en-US" baseline="0" dirty="0" smtClean="0"/>
              <a:t> point from the hazard function is very unsatisfying, unless there is a constant hazard. </a:t>
            </a:r>
            <a:r>
              <a:rPr lang="en-US" dirty="0" smtClean="0"/>
              <a:t>The</a:t>
            </a:r>
            <a:r>
              <a:rPr lang="en-US" baseline="0" dirty="0" smtClean="0"/>
              <a:t> K-M curve and plot of the </a:t>
            </a:r>
            <a:r>
              <a:rPr lang="en-US" dirty="0" smtClean="0"/>
              <a:t>hazard function are based on the same data but present</a:t>
            </a:r>
            <a:r>
              <a:rPr lang="en-US" baseline="0" dirty="0" smtClean="0"/>
              <a:t> the findings </a:t>
            </a:r>
            <a:r>
              <a:rPr lang="en-US" dirty="0" smtClean="0"/>
              <a:t>quite differently.  For most of us, it is difficult to make the mental leap from this cumulative survival curve to the underlying hazard rate, or vice versa.  In other words, the</a:t>
            </a:r>
            <a:r>
              <a:rPr lang="en-US" baseline="0" dirty="0" smtClean="0"/>
              <a:t> two plots give us different information.  Finally, the average incidence is only meaningful if it is constant.</a:t>
            </a:r>
            <a:endParaRPr lang="en-US" dirty="0" smtClean="0"/>
          </a:p>
          <a:p>
            <a:endParaRPr lang="en-US" dirty="0" smtClean="0"/>
          </a:p>
          <a:p>
            <a:r>
              <a:rPr lang="en-US" dirty="0" smtClean="0"/>
              <a:t>Which</a:t>
            </a:r>
            <a:r>
              <a:rPr lang="en-US" baseline="0" dirty="0" smtClean="0"/>
              <a:t> plot or metric to show your audience?   This  depends upon the context.   If you are writing an abstract and can only write text and not show a figure, then the cumulative incidence at a few timepoints is likely the best way to go.   If you only have room for one plot, it is hard to say but the K-M plot is likely most informative in most contexts (although not all).   If space allows, however, as it usually does in a manuscript, then showing </a:t>
            </a:r>
            <a:r>
              <a:rPr lang="en-US" u="sng" baseline="0" dirty="0" smtClean="0"/>
              <a:t>both</a:t>
            </a:r>
            <a:r>
              <a:rPr lang="en-US" baseline="0" dirty="0" smtClean="0"/>
              <a:t> plots would be the best solution since they provide different information.   If you are not familiar with the hazard plot, it is not surprising because it is not currently performed in the biomedical literature as often as it should be.  </a:t>
            </a:r>
            <a:endParaRPr lang="en-US" dirty="0" smtClean="0"/>
          </a:p>
          <a:p>
            <a:endParaRPr lang="en-US" dirty="0" smtClean="0"/>
          </a:p>
        </p:txBody>
      </p:sp>
    </p:spTree>
    <p:extLst>
      <p:ext uri="{BB962C8B-B14F-4D97-AF65-F5344CB8AC3E}">
        <p14:creationId xmlns:p14="http://schemas.microsoft.com/office/powerpoint/2010/main" val="42339991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p:spPr>
        <p:txBody>
          <a:bodyPr/>
          <a:lstStyle/>
          <a:p>
            <a:fld id="{B6DD1E31-B7B1-4C8B-8112-6A679E67D06A}" type="slidenum">
              <a:rPr lang="en-US" smtClean="0"/>
              <a:pPr/>
              <a:t>86</a:t>
            </a:fld>
            <a:endParaRPr lang="en-US" dirty="0" smtClean="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r>
              <a:rPr lang="en-US" dirty="0" smtClean="0"/>
              <a:t>This is a useful table from the S+N text that summarizes the characteristics of cumulative incidence versus average incidence rate.  We have</a:t>
            </a:r>
            <a:r>
              <a:rPr lang="en-US" baseline="0" dirty="0" smtClean="0"/>
              <a:t> added “risk” as a synonym for cumulative incidence and “rate” as a synonym for incidence rate.  </a:t>
            </a:r>
            <a:endParaRPr lang="en-US" dirty="0" smtClean="0"/>
          </a:p>
          <a:p>
            <a:endParaRPr lang="en-US" dirty="0" smtClean="0"/>
          </a:p>
          <a:p>
            <a:r>
              <a:rPr lang="en-US" dirty="0" smtClean="0"/>
              <a:t>Note that 'incidence proportion' is also</a:t>
            </a:r>
            <a:r>
              <a:rPr lang="en-US" baseline="0" dirty="0" smtClean="0"/>
              <a:t> a fine</a:t>
            </a:r>
            <a:r>
              <a:rPr lang="en-US" dirty="0" smtClean="0"/>
              <a:t> synonym for cumulative incidence.</a:t>
            </a:r>
          </a:p>
        </p:txBody>
      </p:sp>
    </p:spTree>
    <p:extLst>
      <p:ext uri="{BB962C8B-B14F-4D97-AF65-F5344CB8AC3E}">
        <p14:creationId xmlns:p14="http://schemas.microsoft.com/office/powerpoint/2010/main" val="274693142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p:spPr>
        <p:txBody>
          <a:bodyPr/>
          <a:lstStyle/>
          <a:p>
            <a:fld id="{E21EF61B-3767-47E3-849D-4FF2C4BDF289}" type="slidenum">
              <a:rPr lang="en-US" smtClean="0">
                <a:solidFill>
                  <a:prstClr val="black"/>
                </a:solidFill>
              </a:rPr>
              <a:pPr/>
              <a:t>87</a:t>
            </a:fld>
            <a:endParaRPr lang="en-US" dirty="0" smtClean="0">
              <a:solidFill>
                <a:prstClr val="black"/>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r>
              <a:rPr lang="en-US" dirty="0" smtClean="0"/>
              <a:t>We spent</a:t>
            </a:r>
            <a:r>
              <a:rPr lang="en-US" baseline="0" dirty="0" smtClean="0"/>
              <a:t> a lot of time last week during the discussion of cumulative incidence about what to do about drop out (i.e., losses to follow-up) and administrative censoring.   We also talked about what we needed regarding competing events in order to perform the Kaplan-Meier and life table estimations.  What should we do about drop out, administrative censoring, and competing events in the context of rates?</a:t>
            </a:r>
          </a:p>
          <a:p>
            <a:endParaRPr lang="en-US" dirty="0" smtClean="0"/>
          </a:p>
          <a:p>
            <a:r>
              <a:rPr lang="en-US" dirty="0" smtClean="0"/>
              <a:t>If we step back for a moment, remember that in our calculation of rates thus far, persons contribute person-time until they either have the event of interest or they drop out, are administratively censored (i.e., the study ends) or they have a competing event.  Thus, without making any special assumptions, rates have a specific interpretation.  That is, the interpretation is:  “Rate of the event (E) given that something else (drop-out; administrative censoring, or the competing event) has not happened first.  </a:t>
            </a:r>
          </a:p>
          <a:p>
            <a:endParaRPr lang="en-US" dirty="0" smtClean="0"/>
          </a:p>
          <a:p>
            <a:r>
              <a:rPr lang="en-US" dirty="0" smtClean="0"/>
              <a:t>We say that this interpretation is inherently accommodating for drop out, administrative censoring, and competing events.  That is, this interpretation recognizes that these events occur and allows</a:t>
            </a:r>
            <a:r>
              <a:rPr lang="en-US" baseline="0" dirty="0" smtClean="0"/>
              <a:t> </a:t>
            </a:r>
            <a:r>
              <a:rPr lang="en-US" dirty="0" smtClean="0"/>
              <a:t>for them.  </a:t>
            </a:r>
          </a:p>
          <a:p>
            <a:endParaRPr lang="en-US" dirty="0" smtClean="0"/>
          </a:p>
        </p:txBody>
      </p:sp>
    </p:spTree>
    <p:extLst>
      <p:ext uri="{BB962C8B-B14F-4D97-AF65-F5344CB8AC3E}">
        <p14:creationId xmlns:p14="http://schemas.microsoft.com/office/powerpoint/2010/main" val="37323707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p>
            <a:fld id="{C0597BEE-CE29-4BB2-93AF-55A48BC8C2BF}" type="slidenum">
              <a:rPr lang="en-US" smtClean="0">
                <a:solidFill>
                  <a:prstClr val="black"/>
                </a:solidFill>
              </a:rPr>
              <a:pPr/>
              <a:t>88</a:t>
            </a:fld>
            <a:endParaRPr lang="en-US" dirty="0" smtClean="0">
              <a:solidFill>
                <a:prstClr val="black"/>
              </a:solidFill>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r>
              <a:rPr lang="en-US" dirty="0" smtClean="0"/>
              <a:t>Is this native interpretation of rate meaningful for descriptive objectives?  We emphasize for </a:t>
            </a:r>
            <a:r>
              <a:rPr lang="en-US" u="sng" dirty="0" smtClean="0"/>
              <a:t>descriptive</a:t>
            </a:r>
            <a:r>
              <a:rPr lang="en-US" baseline="0" dirty="0" smtClean="0"/>
              <a:t> objectives because things are different when we use these measures in analytic work.</a:t>
            </a:r>
          </a:p>
          <a:p>
            <a:endParaRPr lang="en-US" baseline="0" dirty="0" smtClean="0"/>
          </a:p>
          <a:p>
            <a:r>
              <a:rPr lang="en-US" dirty="0" smtClean="0"/>
              <a:t>When we say “</a:t>
            </a:r>
            <a:r>
              <a:rPr lang="en-US" baseline="0" dirty="0" smtClean="0"/>
              <a:t>meaningful”, what we mean is how</a:t>
            </a:r>
            <a:r>
              <a:rPr lang="en-US" dirty="0" smtClean="0"/>
              <a:t> do we feel about accommodation, allowing for</a:t>
            </a:r>
            <a:r>
              <a:rPr lang="en-US" baseline="0" dirty="0" smtClean="0"/>
              <a:t> these things to happen</a:t>
            </a:r>
            <a:r>
              <a:rPr lang="en-US" dirty="0" smtClean="0"/>
              <a:t>?  Or, would we prefer if these things never happened, in other words, if they were </a:t>
            </a:r>
            <a:r>
              <a:rPr lang="en-US" i="1" dirty="0" smtClean="0"/>
              <a:t>eliminated</a:t>
            </a:r>
            <a:r>
              <a:rPr lang="en-US" dirty="0" smtClean="0"/>
              <a:t>?</a:t>
            </a:r>
          </a:p>
          <a:p>
            <a:endParaRPr lang="en-US" dirty="0" smtClean="0"/>
          </a:p>
          <a:p>
            <a:r>
              <a:rPr lang="en-US" dirty="0" smtClean="0"/>
              <a:t>Let’s look at all 3 of them individually.  First, administrative censoring.  We recognize that all studies must end, and the end of a study really has typically nothing to do with the events of the disease process itself.  It is just an artifactual end.  Given this, it is appropriate to accommodate administrative censoring.  This is especially</a:t>
            </a:r>
            <a:r>
              <a:rPr lang="en-US" baseline="0" dirty="0" smtClean="0"/>
              <a:t> true when the subject has been followed for the maximum duration of the study.  For a person with delayed entry, it would have been nice if we had a chance to follow them for the entire duration, but, even in this case, we are typically fine with accommodating this situation.  An exception to this latter situation is in a fixed cohort study if there are secular trends in the occurrence of the outcome.  Recall the example regarding fracture incidence in Rochester, Minnesota studied over a 24 year period.  With staggered entry and a single administrative ending in 1994, we are left with only those persons who entered at the beginning of calendar period contributing observation time at the latter observation period (the last 20 to 24 years, for example).  To the extent they are different than the other participants, the K-M plot becomes hard to interpret towards the end.</a:t>
            </a:r>
            <a:endParaRPr lang="en-US" dirty="0" smtClean="0"/>
          </a:p>
          <a:p>
            <a:endParaRPr lang="en-US" dirty="0" smtClean="0"/>
          </a:p>
          <a:p>
            <a:r>
              <a:rPr lang="en-US" dirty="0" smtClean="0"/>
              <a:t>Second, competing events.  We recognize that competing events are a fact of life.  It is difficult to envision a reality without such events.  Thus, we are typically willing to and it is appropriate to accommodate competing events when</a:t>
            </a:r>
            <a:r>
              <a:rPr lang="en-US" baseline="0" dirty="0" smtClean="0"/>
              <a:t> the objective is descriptive</a:t>
            </a:r>
            <a:r>
              <a:rPr lang="en-US" dirty="0" smtClean="0"/>
              <a:t>.  There may be certain situations, such as longevity</a:t>
            </a:r>
            <a:r>
              <a:rPr lang="en-US" baseline="0" dirty="0" smtClean="0"/>
              <a:t> of devices (that we discussed last week), in which we would like to eliminate competing events, but these are probably better depicted with cumulative incidences.</a:t>
            </a:r>
            <a:endParaRPr lang="en-US" dirty="0" smtClean="0"/>
          </a:p>
          <a:p>
            <a:endParaRPr lang="en-US" dirty="0" smtClean="0"/>
          </a:p>
          <a:p>
            <a:r>
              <a:rPr lang="en-US" dirty="0" smtClean="0"/>
              <a:t>Finally, how about drop-out?  Drop-out is an unfortunate manifestation of studying humans.  We are always wary about how often the event occurs after drop out.  We also have a sense that harder work on our part could have prevented drop-out.  Because of this, we wish we could eliminate drop-out and are not willing to accommodate for it.   The</a:t>
            </a:r>
            <a:r>
              <a:rPr lang="en-US" baseline="0" dirty="0" smtClean="0"/>
              <a:t> desire to eliminate drop-out is certainly the case for fixed cohort studies because if the rate of the event amongst the drop outs is different than the rate of those who remain, then using those who remain to represent the rate of the event for everyone who started at the beginning of the fixed cohort will result in the wrong answer.  </a:t>
            </a:r>
          </a:p>
          <a:p>
            <a:endParaRPr lang="en-US" baseline="0" dirty="0" smtClean="0"/>
          </a:p>
          <a:p>
            <a:r>
              <a:rPr lang="en-US" baseline="0" dirty="0" smtClean="0"/>
              <a:t>T</a:t>
            </a:r>
            <a:r>
              <a:rPr lang="en-US" dirty="0" smtClean="0"/>
              <a:t>he one exception to preferring elimination</a:t>
            </a:r>
            <a:r>
              <a:rPr lang="en-US" baseline="0" dirty="0" smtClean="0"/>
              <a:t> for drop outs (i.e., we will accommodate or except the drop outs) </a:t>
            </a:r>
            <a:r>
              <a:rPr lang="en-US" dirty="0" smtClean="0"/>
              <a:t>are</a:t>
            </a:r>
            <a:r>
              <a:rPr lang="en-US" baseline="0" dirty="0" smtClean="0"/>
              <a:t> dynamic cohorts in which we are only interested in the burden of the condition in that specific population amongst those in the dynamic cohort at the time and we are not trying to generalize to other similar populations.  An example of this would be trying to plan for the burden of cancer care (say, for pancreatic cancer) in San Francisco.  In this example, the dynamic cohort of San Francisco is defined as being “open to the right” with leaving the cohort (moving out of San Francisco) to be expected.  Thus, we only care about estimating incidence of pancreatic cancer amongst those who remain.  In this instance, drop-outs do not bother our descriptive estimates; we expect them.  However, if you were using San Francisco to estimate the incidence of pancreatic cancer in the general population in the U.S., then you would have to be concerned about drop outs.  For example, what if the symptoms of pancreatic cancer caused a person to lose his job and then have to move out of San Francisco.  This would mean that the drop outs would be enriched for cases of pancreatic cancer and those who remained would not represent everyone; we would end up underestimating the rate of pancreatic cancer in the U.S. general population.</a:t>
            </a:r>
          </a:p>
          <a:p>
            <a:endParaRPr lang="en-US" baseline="0" dirty="0" smtClean="0"/>
          </a:p>
          <a:p>
            <a:r>
              <a:rPr lang="en-US" baseline="0" dirty="0" smtClean="0"/>
              <a:t>On the other hand, when analytic objectives are in play (relating exposures to outcomes), drop-outs may be a source of bias in all settings and we hope to eliminate them.</a:t>
            </a:r>
          </a:p>
          <a:p>
            <a:endParaRPr lang="en-US" baseline="0" dirty="0" smtClean="0"/>
          </a:p>
          <a:p>
            <a:r>
              <a:rPr lang="en-US" baseline="0" dirty="0" smtClean="0"/>
              <a:t>This discussion illustrates how it is critical to be specific about whether the objective is descriptive or analytic and what the specific research question is and exactly which underlying populations are we interested in making inferences about.</a:t>
            </a:r>
          </a:p>
          <a:p>
            <a:endParaRPr lang="en-US" baseline="0" dirty="0" smtClean="0"/>
          </a:p>
          <a:p>
            <a:endParaRPr lang="en-US" dirty="0" smtClean="0"/>
          </a:p>
        </p:txBody>
      </p:sp>
    </p:spTree>
    <p:extLst>
      <p:ext uri="{BB962C8B-B14F-4D97-AF65-F5344CB8AC3E}">
        <p14:creationId xmlns:p14="http://schemas.microsoft.com/office/powerpoint/2010/main" val="367118742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20506150-FCDB-456B-9A1B-3E46BA714952}" type="slidenum">
              <a:rPr lang="en-US" smtClean="0">
                <a:solidFill>
                  <a:prstClr val="black"/>
                </a:solidFill>
              </a:rPr>
              <a:pPr/>
              <a:t>89</a:t>
            </a:fld>
            <a:endParaRPr lang="en-US" dirty="0" smtClean="0">
              <a:solidFill>
                <a:prstClr val="black"/>
              </a:solidFill>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r>
              <a:rPr lang="en-US" dirty="0" smtClean="0"/>
              <a:t>Let’s discuss elimination of drop-out</a:t>
            </a:r>
            <a:r>
              <a:rPr lang="en-US" baseline="0" dirty="0" smtClean="0"/>
              <a:t> a bit more</a:t>
            </a:r>
            <a:r>
              <a:rPr lang="en-US" dirty="0" smtClean="0"/>
              <a:t>.  What does it mean in a rate calculation to hope for elimination of losses to follow-up (drop-outs)?  It means that you are not satisfied with the native interpretation of a rate, which is that “Rate of the event E given that drop-out has not happened first”.  If you are unsatisfied with this interpretation of rate, you should be because it is a messy statement.  The statement “Rate of the event E given that drop-out has not happened first” means</a:t>
            </a:r>
            <a:r>
              <a:rPr lang="en-US" baseline="0" dirty="0" smtClean="0"/>
              <a:t> that you are comfortable with calculating incidence using just those who remain in the analysis.  We are rarely comfortable with this, however, because we are worried about what is happening with the drop outs.   Therefore, w</a:t>
            </a:r>
            <a:r>
              <a:rPr lang="en-US" dirty="0" smtClean="0"/>
              <a:t>hat you would prefer to be saying is that it is the rate of event assuming drop-outs don’t occur</a:t>
            </a:r>
            <a:r>
              <a:rPr lang="en-US" baseline="0" dirty="0" smtClean="0"/>
              <a:t> (an elimination approach).  </a:t>
            </a:r>
            <a:r>
              <a:rPr lang="en-US" dirty="0" smtClean="0"/>
              <a:t>  </a:t>
            </a:r>
          </a:p>
          <a:p>
            <a:endParaRPr lang="en-US" dirty="0" smtClean="0"/>
          </a:p>
          <a:p>
            <a:r>
              <a:rPr lang="en-US" dirty="0" smtClean="0"/>
              <a:t>Yet, in reality, drop-outs do occur.  Thus, how can we move</a:t>
            </a:r>
            <a:r>
              <a:rPr lang="en-US" baseline="0" dirty="0" smtClean="0"/>
              <a:t> forward and be OK with the accommodation of drop out that is inherent in the definition of a rate?  In other words, we are stuck with how rates are calculated mathematically.  Rates add up events and divide by person-time; they are naturally accommodating for when a person moves out of the cohort.    Yet, how can we be satisfied with this and get a meaningful answer from rates in the face of drop outs?  The only way we can do this </a:t>
            </a:r>
            <a:r>
              <a:rPr lang="en-US" dirty="0" smtClean="0"/>
              <a:t>is to assume that we know what is happening to these losses</a:t>
            </a:r>
            <a:r>
              <a:rPr lang="en-US" baseline="0" dirty="0" smtClean="0"/>
              <a:t> and that we assume that the incidence </a:t>
            </a:r>
            <a:r>
              <a:rPr lang="en-US" dirty="0" smtClean="0"/>
              <a:t>in the lost is the same as those who remain. </a:t>
            </a:r>
            <a:r>
              <a:rPr lang="en-US" baseline="0" dirty="0" smtClean="0"/>
              <a:t> </a:t>
            </a:r>
            <a:r>
              <a:rPr lang="en-US" dirty="0" smtClean="0"/>
              <a:t>This is the </a:t>
            </a:r>
            <a:r>
              <a:rPr lang="en-US" u="sng" dirty="0" smtClean="0"/>
              <a:t>same assumption</a:t>
            </a:r>
            <a:r>
              <a:rPr lang="en-US" u="none" dirty="0" smtClean="0"/>
              <a:t> </a:t>
            </a:r>
            <a:r>
              <a:rPr lang="en-US" dirty="0" smtClean="0"/>
              <a:t>of non-informative censoring</a:t>
            </a:r>
            <a:r>
              <a:rPr lang="en-US" baseline="0" dirty="0" smtClean="0"/>
              <a:t> that we learned for cumulative incidence last week. </a:t>
            </a:r>
            <a:endParaRPr lang="en-US" dirty="0" smtClean="0"/>
          </a:p>
          <a:p>
            <a:endParaRPr lang="en-US" dirty="0" smtClean="0"/>
          </a:p>
        </p:txBody>
      </p:sp>
    </p:spTree>
    <p:extLst>
      <p:ext uri="{BB962C8B-B14F-4D97-AF65-F5344CB8AC3E}">
        <p14:creationId xmlns:p14="http://schemas.microsoft.com/office/powerpoint/2010/main" val="257122933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T</a:t>
            </a:r>
            <a:r>
              <a:rPr lang="en-US" sz="1000" dirty="0" smtClean="0"/>
              <a:t>he one exception to preferring elimination</a:t>
            </a:r>
            <a:r>
              <a:rPr lang="en-US" sz="1000" baseline="0" dirty="0" smtClean="0"/>
              <a:t> for drop outs (i.e., we will accommodate or except the drop outs) </a:t>
            </a:r>
            <a:r>
              <a:rPr lang="en-US" sz="1000" dirty="0" smtClean="0"/>
              <a:t>are</a:t>
            </a:r>
            <a:r>
              <a:rPr lang="en-US" sz="1000" baseline="0" dirty="0" smtClean="0"/>
              <a:t> dynamic cohorts in which we are only interested in the burden of the condition in that specific population amongst those in the dynamic cohort at the time and we are not trying to generalize to other similar populations.  An example of this would be trying to plan for the burden of cancer care (say, for pancreatic cancer) in San Francisco.  In this example, the dynamic cohort of San Francisco is defined as being “open to the right” with leaving the cohort (moving out of San Francisco) to be expected.  Thus, we only care about estimating incidence of pancreatic cancer amongst those who remain.  In this instance, drop-outs do not bother our descriptive estimates; we expect them.  However, if you were using San Francisco to estimate the incidence of pancreatic cancer in the general population in the U.S., then you would have to be concerned about drop outs.  For example, what if the symptoms of pancreatic cancer caused a person to lose his job and then have to move out of San Francisco.  This would mean that the drop outs would be enriched for cases of pancreatic cancer and those who remained would not represent everyone; we would end up underestimating the rate of pancreatic cancer in the U.S. general population.</a:t>
            </a:r>
          </a:p>
        </p:txBody>
      </p:sp>
    </p:spTree>
    <p:extLst>
      <p:ext uri="{BB962C8B-B14F-4D97-AF65-F5344CB8AC3E}">
        <p14:creationId xmlns:p14="http://schemas.microsoft.com/office/powerpoint/2010/main" val="2609529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pPr/>
              <a:t>9</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dirty="0" smtClean="0"/>
              <a:t>An incidence rate also has the number of incident events (E) as the numerator, but its denominator is different: person-time.  </a:t>
            </a:r>
            <a:r>
              <a:rPr lang="en-US" baseline="0" dirty="0" smtClean="0"/>
              <a:t> Person-time refers to the amount of time, in aggregate, any single person or group of persons has been observed.  For one person, person-time is simply the amount of time the person has been observed.  For a group of persons, it is the sum of the individual amounts of time each person has been followed.  The duration of time each person has been followed may be different or it may be the same.  If the duration is the same, then person-time for a group of persons is simply </a:t>
            </a:r>
            <a:r>
              <a:rPr lang="en-US" dirty="0" smtClean="0"/>
              <a:t>the product of the number of persons x the number of time units they were observed (N*T).  </a:t>
            </a:r>
          </a:p>
          <a:p>
            <a:endParaRPr lang="en-US" dirty="0" smtClean="0"/>
          </a:p>
          <a:p>
            <a:pPr marL="0" indent="0">
              <a:buFont typeface="Arial" panose="020B0604020202020204" pitchFamily="34" charset="0"/>
              <a:buNone/>
            </a:pPr>
            <a:r>
              <a:rPr lang="en-US" sz="2800" dirty="0" smtClean="0"/>
              <a:t>Person-time is a different kind of time than we are used to in everyday life.  It</a:t>
            </a:r>
            <a:r>
              <a:rPr lang="en-US" sz="2800" baseline="0" dirty="0" smtClean="0"/>
              <a:t> is not </a:t>
            </a:r>
            <a:r>
              <a:rPr lang="en-US" dirty="0" smtClean="0"/>
              <a:t>a stretch of continuous time (e.g., 5 consecutive years).  Instead, it</a:t>
            </a:r>
            <a:r>
              <a:rPr lang="en-US" baseline="0" dirty="0" smtClean="0"/>
              <a:t> is </a:t>
            </a:r>
            <a:r>
              <a:rPr lang="en-US" dirty="0" smtClean="0"/>
              <a:t>an aggregation (or collection) of individual blocks of time contributed by each person in the cohort who was observed for the event</a:t>
            </a:r>
            <a:r>
              <a:rPr lang="en-US" baseline="0" dirty="0" smtClean="0"/>
              <a:t> of interest.  This sum of person-time can expressed in any unit, such as person-years, person-months, person-days, etc.  </a:t>
            </a:r>
            <a:endParaRPr lang="en-US" dirty="0" smtClean="0"/>
          </a:p>
          <a:p>
            <a:endParaRPr lang="en-US" dirty="0" smtClean="0"/>
          </a:p>
          <a:p>
            <a:endParaRPr lang="en-US" dirty="0" smtClean="0"/>
          </a:p>
        </p:txBody>
      </p:sp>
    </p:spTree>
    <p:extLst>
      <p:ext uri="{BB962C8B-B14F-4D97-AF65-F5344CB8AC3E}">
        <p14:creationId xmlns:p14="http://schemas.microsoft.com/office/powerpoint/2010/main" val="373452556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p>
            <a:fld id="{3DA80345-BC03-473A-BCA8-D3A034AFC0FD}" type="slidenum">
              <a:rPr lang="en-US" smtClean="0">
                <a:solidFill>
                  <a:prstClr val="black"/>
                </a:solidFill>
              </a:rPr>
              <a:pPr/>
              <a:t>91</a:t>
            </a:fld>
            <a:endParaRPr lang="en-US" dirty="0" smtClean="0">
              <a:solidFill>
                <a:prstClr val="black"/>
              </a:solidFill>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r>
              <a:rPr lang="en-US" dirty="0" smtClean="0"/>
              <a:t>Now, let’s talk about competing events in a rate calculation.  We said we were willing to accommodate competing events.  What does it mean to accommodate competing events?  </a:t>
            </a:r>
          </a:p>
          <a:p>
            <a:endParaRPr lang="en-US" dirty="0" smtClean="0"/>
          </a:p>
          <a:p>
            <a:r>
              <a:rPr lang="en-US" dirty="0" smtClean="0"/>
              <a:t>It means that you are satisfied with the native interpretation of a rate which is the rate of the event E given that a competing event has not happened first.</a:t>
            </a:r>
          </a:p>
          <a:p>
            <a:r>
              <a:rPr lang="en-US" dirty="0" smtClean="0"/>
              <a:t>Given that competing events are a fact of life, this is a reasonable scenario</a:t>
            </a:r>
            <a:r>
              <a:rPr lang="en-US" baseline="0" dirty="0" smtClean="0"/>
              <a:t> for a descriptive objective in a fixed or dynamic cohort study.  It is simply describing reality.  </a:t>
            </a:r>
            <a:r>
              <a:rPr lang="en-US" dirty="0" smtClean="0"/>
              <a:t>When there are competing event</a:t>
            </a:r>
            <a:r>
              <a:rPr lang="en-US" baseline="0" dirty="0" smtClean="0"/>
              <a:t>s and we just end observation when the competing event occurs, we refer to this as a “cause-specific” rate (or hazard).  Given that competing events basically take people  out of risk for the event, it makes sense that such persons are no longer included in rate calculations after they develop their competing event.</a:t>
            </a:r>
            <a:endParaRPr lang="en-US" dirty="0" smtClean="0"/>
          </a:p>
          <a:p>
            <a:endParaRPr lang="en-US" dirty="0" smtClean="0"/>
          </a:p>
          <a:p>
            <a:r>
              <a:rPr lang="en-US" dirty="0" smtClean="0"/>
              <a:t>Thus, the good news is that without any effort – i.e., just the usual rate calculation, rates naturally account for competing events.   We</a:t>
            </a:r>
            <a:r>
              <a:rPr lang="en-US" baseline="0" dirty="0" smtClean="0"/>
              <a:t> just include observation time until it ends with a competing event.  </a:t>
            </a:r>
            <a:r>
              <a:rPr lang="en-US" dirty="0" smtClean="0"/>
              <a:t>We don’t have to live in a make believe world where competing events do not occur.  </a:t>
            </a:r>
          </a:p>
          <a:p>
            <a:endParaRPr lang="en-US" dirty="0" smtClean="0"/>
          </a:p>
          <a:p>
            <a:r>
              <a:rPr lang="en-US" dirty="0" smtClean="0"/>
              <a:t>Recall this is in contrast to what we discussed last week in the calculation of the K-M estimator, where we had to assume either no competing events or independent competing events,</a:t>
            </a:r>
            <a:r>
              <a:rPr lang="en-US" baseline="0" dirty="0" smtClean="0"/>
              <a:t> in order for the K-M estimation to be valid.</a:t>
            </a:r>
            <a:endParaRPr lang="en-US" dirty="0" smtClean="0"/>
          </a:p>
          <a:p>
            <a:endParaRPr lang="en-US" dirty="0" smtClean="0"/>
          </a:p>
          <a:p>
            <a:r>
              <a:rPr lang="en-US" dirty="0" smtClean="0"/>
              <a:t>This more natural handling of rates is another reason to like rates and appreciate why they are so fundamental.  </a:t>
            </a:r>
          </a:p>
        </p:txBody>
      </p:sp>
    </p:spTree>
    <p:extLst>
      <p:ext uri="{BB962C8B-B14F-4D97-AF65-F5344CB8AC3E}">
        <p14:creationId xmlns:p14="http://schemas.microsoft.com/office/powerpoint/2010/main" val="209252446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p>
            <a:fld id="{8DB4868D-8C80-4E3E-8798-8E2B2F9E9906}" type="slidenum">
              <a:rPr lang="en-US" smtClean="0">
                <a:solidFill>
                  <a:prstClr val="black"/>
                </a:solidFill>
              </a:rPr>
              <a:pPr/>
              <a:t>92</a:t>
            </a:fld>
            <a:endParaRPr lang="en-US" dirty="0" smtClean="0">
              <a:solidFill>
                <a:prstClr val="black"/>
              </a:solidFill>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smtClean="0"/>
              <a:t>Let us now return to Kaplan-Meier</a:t>
            </a:r>
            <a:r>
              <a:rPr lang="en-US" baseline="0" dirty="0" smtClean="0"/>
              <a:t> estimation.  </a:t>
            </a:r>
            <a:endParaRPr lang="en-US" dirty="0" smtClean="0"/>
          </a:p>
        </p:txBody>
      </p:sp>
    </p:spTree>
    <p:extLst>
      <p:ext uri="{BB962C8B-B14F-4D97-AF65-F5344CB8AC3E}">
        <p14:creationId xmlns:p14="http://schemas.microsoft.com/office/powerpoint/2010/main" val="418073080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p>
            <a:fld id="{8DB4868D-8C80-4E3E-8798-8E2B2F9E9906}" type="slidenum">
              <a:rPr lang="en-US" smtClean="0">
                <a:solidFill>
                  <a:prstClr val="black"/>
                </a:solidFill>
              </a:rPr>
              <a:pPr/>
              <a:t>93</a:t>
            </a:fld>
            <a:endParaRPr lang="en-US" dirty="0" smtClean="0">
              <a:solidFill>
                <a:prstClr val="black"/>
              </a:solidFill>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smtClean="0"/>
              <a:t>The</a:t>
            </a:r>
            <a:r>
              <a:rPr lang="en-US" baseline="0" dirty="0" smtClean="0"/>
              <a:t> Kaplan-Meier can only be valid in context in which competing events are eliminated or are independent.  If there are non-independent competing events, the routine Kaplan-Meier estimation will give a biased result for cumulative incidence with respect to the cohort of persons starting at time 0.  </a:t>
            </a:r>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90000"/>
              </a:lnSpc>
              <a:spcBef>
                <a:spcPct val="30000"/>
              </a:spcBef>
              <a:spcAft>
                <a:spcPct val="0"/>
              </a:spcAft>
              <a:buClrTx/>
              <a:buSzTx/>
              <a:buFontTx/>
              <a:buNone/>
              <a:tabLst/>
              <a:defRPr/>
            </a:pPr>
            <a:r>
              <a:rPr lang="en-US" baseline="0" dirty="0" smtClean="0"/>
              <a:t>In order to accommodate the presence of competing events in the estimation of cumulative incidence, we need another technique, and this is called the Aalen-Johansen estimator.  </a:t>
            </a:r>
            <a:endParaRPr lang="en-US" dirty="0" smtClean="0"/>
          </a:p>
        </p:txBody>
      </p:sp>
    </p:spTree>
    <p:extLst>
      <p:ext uri="{BB962C8B-B14F-4D97-AF65-F5344CB8AC3E}">
        <p14:creationId xmlns:p14="http://schemas.microsoft.com/office/powerpoint/2010/main" val="41807308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dirty="0" smtClean="0"/>
              <a:t>This inability to appropriately deal with competing events in Kaplan-Meier</a:t>
            </a:r>
            <a:r>
              <a:rPr lang="en-US" baseline="0" dirty="0" smtClean="0"/>
              <a:t> analysis brings us to our last estimator for incidence, which is the last one on our list for cumulative incidence.  This is one we said we would be getting to this week, and finally we have.  </a:t>
            </a:r>
            <a:endParaRPr lang="en-US" dirty="0" smtClean="0"/>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solidFill>
                  <a:prstClr val="black"/>
                </a:solidFill>
              </a:rPr>
              <a:pPr/>
              <a:t>94</a:t>
            </a:fld>
            <a:endParaRPr lang="en-US" dirty="0" smtClean="0">
              <a:solidFill>
                <a:prstClr val="black"/>
              </a:solidFill>
            </a:endParaRPr>
          </a:p>
        </p:txBody>
      </p:sp>
    </p:spTree>
    <p:extLst>
      <p:ext uri="{BB962C8B-B14F-4D97-AF65-F5344CB8AC3E}">
        <p14:creationId xmlns:p14="http://schemas.microsoft.com/office/powerpoint/2010/main" val="415164670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63E23C1B-94D6-4C51-BA28-1358FEA4CADF}" type="slidenum">
              <a:rPr lang="en-US" smtClean="0">
                <a:solidFill>
                  <a:prstClr val="black"/>
                </a:solidFill>
              </a:rPr>
              <a:pPr/>
              <a:t>95</a:t>
            </a:fld>
            <a:endParaRPr lang="en-US" dirty="0" smtClean="0">
              <a:solidFill>
                <a:prstClr val="black"/>
              </a:solidFill>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r>
              <a:rPr lang="en-US" dirty="0" smtClean="0"/>
              <a:t>Hence, the solution, instead of censoring at the time of a competing event, is to account for the competing risk events explicitly as additional separate outcomes in the analysis.  There</a:t>
            </a:r>
            <a:r>
              <a:rPr lang="en-US" baseline="0" dirty="0" smtClean="0"/>
              <a:t> is not just one outcome under study as there is with K-M estimation; there are two or more.   Here is an example using outcomes after being sentenced to the death penalty.  The primary outcome (to some observers) might be execution by the legal system, but there are also competing events: death from illness and death suicide or trauma.  The way to depict this is with this multi-state probability plot.  In this simplest situation, where we have equal follow-up on everyone, we can calculate the incidences (and then draw the plot) with just simple proportions.  </a:t>
            </a:r>
          </a:p>
          <a:p>
            <a:endParaRPr lang="en-US" baseline="0" dirty="0" smtClean="0"/>
          </a:p>
        </p:txBody>
      </p:sp>
    </p:spTree>
    <p:extLst>
      <p:ext uri="{BB962C8B-B14F-4D97-AF65-F5344CB8AC3E}">
        <p14:creationId xmlns:p14="http://schemas.microsoft.com/office/powerpoint/2010/main" val="29413152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63E23C1B-94D6-4C51-BA28-1358FEA4CADF}" type="slidenum">
              <a:rPr lang="en-US" smtClean="0">
                <a:solidFill>
                  <a:prstClr val="black"/>
                </a:solidFill>
              </a:rPr>
              <a:pPr/>
              <a:t>96</a:t>
            </a:fld>
            <a:endParaRPr lang="en-US" dirty="0" smtClean="0">
              <a:solidFill>
                <a:prstClr val="black"/>
              </a:solidFill>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r>
              <a:rPr lang="en-US" dirty="0" smtClean="0"/>
              <a:t>Accommodating</a:t>
            </a:r>
            <a:r>
              <a:rPr lang="en-US" baseline="0" dirty="0" smtClean="0"/>
              <a:t> and showing multiple event outcomes is easy if there is equal follow-up one everyone.  We just form simple proportions at each time point.  However, as we recall, this is rarely the case because of drop outs and staggered entry/admin censoring.   The death penalty example in the prior slide is an exception because of the (literal) captive nature of the study population; there was no drop out.  </a:t>
            </a:r>
            <a:r>
              <a:rPr lang="en-US" dirty="0" smtClean="0"/>
              <a:t>Hence, the question is how to accommodate</a:t>
            </a:r>
            <a:r>
              <a:rPr lang="en-US" baseline="0" dirty="0" smtClean="0"/>
              <a:t> multiple events (a primary event and 1 or more competing events) in the face of unequal follow-up?</a:t>
            </a:r>
          </a:p>
          <a:p>
            <a:endParaRPr lang="en-US" baseline="0" dirty="0" smtClean="0"/>
          </a:p>
          <a:p>
            <a:r>
              <a:rPr lang="en-US" baseline="0" dirty="0" smtClean="0"/>
              <a:t>T</a:t>
            </a:r>
            <a:r>
              <a:rPr lang="en-US" dirty="0" smtClean="0"/>
              <a:t>he solution is a technique</a:t>
            </a:r>
            <a:r>
              <a:rPr lang="en-US" baseline="0" dirty="0" smtClean="0"/>
              <a:t> known by many names.  It</a:t>
            </a:r>
            <a:r>
              <a:rPr lang="en-US" dirty="0" smtClean="0"/>
              <a:t> is probably most often called the cumulative incidence estimate (or</a:t>
            </a:r>
            <a:r>
              <a:rPr lang="en-US" baseline="0" dirty="0" smtClean="0"/>
              <a:t> estimator) </a:t>
            </a:r>
            <a:r>
              <a:rPr lang="en-US" dirty="0" smtClean="0"/>
              <a:t>or cumulative incidence function (“CIF”),</a:t>
            </a:r>
            <a:r>
              <a:rPr lang="en-US" baseline="0" dirty="0" smtClean="0"/>
              <a:t> but it is increasingly being called the Aalen-Johansen estimator after the two statisticians who developed it in the 1970’s.  (Interesting local note:  Aalen did his Ph.D. work at UC, Berkeley in the early 1970’s).   </a:t>
            </a:r>
            <a:r>
              <a:rPr lang="en-US" dirty="0" smtClean="0"/>
              <a:t> It</a:t>
            </a:r>
            <a:r>
              <a:rPr lang="en-US" baseline="0" dirty="0" smtClean="0"/>
              <a:t> is sometimes also called the</a:t>
            </a:r>
            <a:r>
              <a:rPr lang="en-US" sz="1200" b="0" i="0" u="none" strike="noStrike" kern="1200" baseline="0" dirty="0" smtClean="0">
                <a:solidFill>
                  <a:schemeClr val="tx1"/>
                </a:solidFill>
                <a:latin typeface="Times New Roman" pitchFamily="18" charset="0"/>
                <a:ea typeface="+mn-ea"/>
                <a:cs typeface="+mn-cs"/>
              </a:rPr>
              <a:t> cumulative incidence approach, cause-specific risk, the crude incidence curve, and the cause-specific failure probability.   The term “cumulative incidence function” is a</a:t>
            </a:r>
            <a:r>
              <a:rPr lang="en-US" dirty="0" smtClean="0"/>
              <a:t> somewhat unfortunate name because it does not give you much to distinguish it from other estimators (as compared to the Kaplan-Meier or life table approaches, which are more distinctive and less generic.)  The non-specific names</a:t>
            </a:r>
            <a:r>
              <a:rPr lang="en-US" baseline="0" dirty="0" smtClean="0"/>
              <a:t> given to this have likely contributed to ignorance about it.  </a:t>
            </a:r>
            <a:r>
              <a:rPr lang="en-US" dirty="0" smtClean="0"/>
              <a:t>For this reason, we are promoting the more memorable</a:t>
            </a:r>
            <a:r>
              <a:rPr lang="en-US" baseline="0" dirty="0" smtClean="0"/>
              <a:t> and distinctive name, Aalen-Johansen estimator, after the originators.</a:t>
            </a:r>
            <a:endParaRPr lang="en-US" dirty="0" smtClean="0"/>
          </a:p>
          <a:p>
            <a:endParaRPr lang="en-US" dirty="0" smtClean="0"/>
          </a:p>
          <a:p>
            <a:r>
              <a:rPr lang="en-US" dirty="0" smtClean="0"/>
              <a:t>One</a:t>
            </a:r>
            <a:r>
              <a:rPr lang="en-US" baseline="0" dirty="0" smtClean="0"/>
              <a:t> of the original references for this technique is:</a:t>
            </a:r>
          </a:p>
          <a:p>
            <a:r>
              <a:rPr lang="en-US" sz="1200" kern="1200" dirty="0" smtClean="0">
                <a:solidFill>
                  <a:schemeClr val="tx1"/>
                </a:solidFill>
                <a:effectLst/>
                <a:latin typeface="Times New Roman" pitchFamily="18" charset="0"/>
                <a:ea typeface="+mn-ea"/>
                <a:cs typeface="+mn-cs"/>
              </a:rPr>
              <a:t>Aalen, O.O. and Johansen, S. (1978). An empirical transition matrix for non homogeneous Markov chains based on censored observations. </a:t>
            </a:r>
            <a:r>
              <a:rPr lang="en-US" sz="1200" i="1" kern="1200" dirty="0" smtClean="0">
                <a:solidFill>
                  <a:schemeClr val="tx1"/>
                </a:solidFill>
                <a:effectLst/>
                <a:latin typeface="Times New Roman" pitchFamily="18" charset="0"/>
                <a:ea typeface="+mn-ea"/>
                <a:cs typeface="+mn-cs"/>
              </a:rPr>
              <a:t>Scandinavian Journal of Statistics </a:t>
            </a:r>
            <a:r>
              <a:rPr lang="en-US" sz="1200" b="1" kern="1200" dirty="0" smtClean="0">
                <a:solidFill>
                  <a:schemeClr val="tx1"/>
                </a:solidFill>
                <a:effectLst/>
                <a:latin typeface="Times New Roman" pitchFamily="18" charset="0"/>
                <a:ea typeface="+mn-ea"/>
                <a:cs typeface="+mn-cs"/>
              </a:rPr>
              <a:t>5, </a:t>
            </a:r>
            <a:r>
              <a:rPr lang="en-US" sz="1200" kern="1200" dirty="0" smtClean="0">
                <a:solidFill>
                  <a:schemeClr val="tx1"/>
                </a:solidFill>
                <a:effectLst/>
                <a:latin typeface="Times New Roman" pitchFamily="18" charset="0"/>
                <a:ea typeface="+mn-ea"/>
                <a:cs typeface="+mn-cs"/>
              </a:rPr>
              <a:t>141-150.</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The main reason</a:t>
            </a:r>
            <a:r>
              <a:rPr lang="en-US" sz="1200" kern="1200" baseline="0" dirty="0" smtClean="0">
                <a:solidFill>
                  <a:schemeClr val="tx1"/>
                </a:solidFill>
                <a:effectLst/>
                <a:latin typeface="Times New Roman" pitchFamily="18" charset="0"/>
                <a:ea typeface="+mn-ea"/>
                <a:cs typeface="+mn-cs"/>
              </a:rPr>
              <a:t> why the name Aalen-Johansen did not become more popular for this approach in biomedical research is that Aalen and Johansen were not working on the exact problem that we have been focusing on — one outcome with one competing event in the health sciences arena — at the time of their work.  They were studying a much more general problem, one that featured multiple states.  It was not until later that other researchers noted that their general solution was indeed what was needed to solve our narrower application.  This is a different scenario than that of the Kaplan-Meier estimator where it was clear in the initial paper how the technique could be used broadly in health sciences research.</a:t>
            </a:r>
            <a:endParaRPr lang="en-US" sz="1200" kern="1200" dirty="0" smtClean="0">
              <a:solidFill>
                <a:schemeClr val="tx1"/>
              </a:solidFill>
              <a:effectLst/>
              <a:latin typeface="Times New Roman" pitchFamily="18" charset="0"/>
              <a:ea typeface="+mn-ea"/>
              <a:cs typeface="+mn-cs"/>
            </a:endParaRPr>
          </a:p>
          <a:p>
            <a:endParaRPr lang="en-US" dirty="0" smtClean="0"/>
          </a:p>
          <a:p>
            <a:endParaRPr lang="en-US" dirty="0" smtClean="0"/>
          </a:p>
        </p:txBody>
      </p:sp>
    </p:spTree>
    <p:extLst>
      <p:ext uri="{BB962C8B-B14F-4D97-AF65-F5344CB8AC3E}">
        <p14:creationId xmlns:p14="http://schemas.microsoft.com/office/powerpoint/2010/main" val="294131525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63E23C1B-94D6-4C51-BA28-1358FEA4CADF}" type="slidenum">
              <a:rPr lang="en-US" smtClean="0">
                <a:solidFill>
                  <a:prstClr val="black"/>
                </a:solidFill>
              </a:rPr>
              <a:pPr/>
              <a:t>97</a:t>
            </a:fld>
            <a:endParaRPr lang="en-US" dirty="0" smtClean="0">
              <a:solidFill>
                <a:prstClr val="black"/>
              </a:solidFill>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r>
              <a:rPr lang="en-US" dirty="0" smtClean="0"/>
              <a:t>Generally, the technique involves calculating, in successive time intervals throughout the course of follow-up, the joint probability of a) experiencing none of the events (either the event of interest or any of the competing events) up through the beginning of the time interval and b) experiencing the event of interest during the time interval.  Then, one adds up the joint probabilities within the successive time intervals to get the cumulative incidence of the event of interest.  This is explained in more detail in the Satagopan article, which is recommended</a:t>
            </a:r>
            <a:r>
              <a:rPr lang="en-US" baseline="0" dirty="0" smtClean="0"/>
              <a:t> </a:t>
            </a:r>
            <a:r>
              <a:rPr lang="en-US" dirty="0" smtClean="0"/>
              <a:t>reading for this week.  We</a:t>
            </a:r>
            <a:r>
              <a:rPr lang="en-US" baseline="0" dirty="0" smtClean="0"/>
              <a:t> will now </a:t>
            </a:r>
            <a:r>
              <a:rPr lang="en-US" dirty="0" smtClean="0"/>
              <a:t>walk through one of the examples from the article.</a:t>
            </a:r>
          </a:p>
          <a:p>
            <a:endParaRPr lang="en-US" dirty="0" smtClean="0"/>
          </a:p>
          <a:p>
            <a:endParaRPr lang="en-US" sz="1200" kern="1200" dirty="0" smtClean="0">
              <a:solidFill>
                <a:schemeClr val="tx1"/>
              </a:solidFill>
              <a:effectLst/>
              <a:latin typeface="Times New Roman" pitchFamily="18" charset="0"/>
              <a:ea typeface="+mn-ea"/>
              <a:cs typeface="+mn-cs"/>
            </a:endParaRPr>
          </a:p>
          <a:p>
            <a:endParaRPr lang="en-US" dirty="0" smtClean="0"/>
          </a:p>
          <a:p>
            <a:endParaRPr lang="en-US" dirty="0" smtClean="0"/>
          </a:p>
        </p:txBody>
      </p:sp>
    </p:spTree>
    <p:extLst>
      <p:ext uri="{BB962C8B-B14F-4D97-AF65-F5344CB8AC3E}">
        <p14:creationId xmlns:p14="http://schemas.microsoft.com/office/powerpoint/2010/main" val="294131525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p:cNvSpPr>
          <p:nvPr>
            <p:ph type="sldImg"/>
          </p:nvPr>
        </p:nvSpPr>
        <p:spPr>
          <a:ln/>
        </p:spPr>
      </p:sp>
      <p:sp>
        <p:nvSpPr>
          <p:cNvPr id="175106" name="Notes Placeholder 2"/>
          <p:cNvSpPr>
            <a:spLocks noGrp="1"/>
          </p:cNvSpPr>
          <p:nvPr>
            <p:ph type="body" idx="1"/>
          </p:nvPr>
        </p:nvSpPr>
        <p:spPr>
          <a:noFill/>
          <a:ln/>
        </p:spPr>
        <p:txBody>
          <a:bodyPr/>
          <a:lstStyle/>
          <a:p>
            <a:r>
              <a:rPr lang="en-US" dirty="0" smtClean="0"/>
              <a:t>Here</a:t>
            </a:r>
            <a:r>
              <a:rPr lang="en-US" baseline="0" dirty="0" smtClean="0"/>
              <a:t> is </a:t>
            </a:r>
            <a:r>
              <a:rPr lang="en-US" dirty="0" smtClean="0"/>
              <a:t>an example of calculating cumulative incidence taking into account competing events, taken from the Satagopan et al. article in your reading for this week.  The goal of the</a:t>
            </a:r>
            <a:r>
              <a:rPr lang="en-US" baseline="0" dirty="0" smtClean="0"/>
              <a:t> Aalen-Johansen estimator is to obtain the probability for more than one event while also accounting for censoring (administrative and lost-to-follow-up). </a:t>
            </a:r>
            <a:r>
              <a:rPr lang="en-US" dirty="0" smtClean="0"/>
              <a:t> You</a:t>
            </a:r>
            <a:r>
              <a:rPr lang="en-US" baseline="0" dirty="0" smtClean="0"/>
              <a:t> can go through this carefully on your own to see how the math works.  </a:t>
            </a:r>
            <a:endParaRPr lang="en-US" dirty="0" smtClean="0"/>
          </a:p>
        </p:txBody>
      </p:sp>
      <p:sp>
        <p:nvSpPr>
          <p:cNvPr id="175107" name="Slide Number Placeholder 3"/>
          <p:cNvSpPr>
            <a:spLocks noGrp="1"/>
          </p:cNvSpPr>
          <p:nvPr>
            <p:ph type="sldNum" sz="quarter" idx="5"/>
          </p:nvPr>
        </p:nvSpPr>
        <p:spPr>
          <a:noFill/>
        </p:spPr>
        <p:txBody>
          <a:bodyPr/>
          <a:lstStyle/>
          <a:p>
            <a:fld id="{8E122B18-4593-4945-97D0-96E4A286A1BF}" type="slidenum">
              <a:rPr lang="en-US" smtClean="0">
                <a:solidFill>
                  <a:prstClr val="black"/>
                </a:solidFill>
              </a:rPr>
              <a:pPr/>
              <a:t>98</a:t>
            </a:fld>
            <a:endParaRPr lang="en-US" dirty="0" smtClean="0">
              <a:solidFill>
                <a:prstClr val="black"/>
              </a:solidFill>
            </a:endParaRPr>
          </a:p>
        </p:txBody>
      </p:sp>
    </p:spTree>
    <p:extLst>
      <p:ext uri="{BB962C8B-B14F-4D97-AF65-F5344CB8AC3E}">
        <p14:creationId xmlns:p14="http://schemas.microsoft.com/office/powerpoint/2010/main" val="36520412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a:ln/>
        </p:spPr>
      </p:sp>
      <p:sp>
        <p:nvSpPr>
          <p:cNvPr id="177154" name="Notes Placeholder 2"/>
          <p:cNvSpPr>
            <a:spLocks noGrp="1"/>
          </p:cNvSpPr>
          <p:nvPr>
            <p:ph type="body" idx="1"/>
          </p:nvPr>
        </p:nvSpPr>
        <p:spPr>
          <a:noFill/>
          <a:ln/>
        </p:spPr>
        <p:txBody>
          <a:bodyPr/>
          <a:lstStyle/>
          <a:p>
            <a:r>
              <a:rPr lang="en-US" dirty="0" smtClean="0"/>
              <a:t>This provides the status at the end of follow-up for the first 9 participants, i.e. those with the shortest follow-up times.   The first participant was followed for 7 months and was alive at that time.  The participant</a:t>
            </a:r>
            <a:r>
              <a:rPr lang="en-US" baseline="0" dirty="0" smtClean="0"/>
              <a:t> is called a “C” for censored.  </a:t>
            </a:r>
            <a:r>
              <a:rPr lang="en-US" dirty="0" smtClean="0"/>
              <a:t>The second participant was followed for 10 months until death from breast cancer,</a:t>
            </a:r>
            <a:r>
              <a:rPr lang="en-US" baseline="0" dirty="0" smtClean="0"/>
              <a:t> which is the event of interest in this study.</a:t>
            </a:r>
            <a:r>
              <a:rPr lang="en-US" dirty="0" smtClean="0"/>
              <a:t>  The participant is classified</a:t>
            </a:r>
            <a:r>
              <a:rPr lang="en-US" baseline="0" dirty="0" smtClean="0"/>
              <a:t> as</a:t>
            </a:r>
            <a:r>
              <a:rPr lang="en-US" dirty="0" smtClean="0"/>
              <a:t> E for event.  Patient number 5 experienced a competing event – death due to a cause other than breast cancer – at 18 months.  The notation</a:t>
            </a:r>
            <a:r>
              <a:rPr lang="en-US" baseline="0" dirty="0" smtClean="0"/>
              <a:t> is CR. </a:t>
            </a:r>
            <a:endParaRPr lang="en-US" dirty="0" smtClean="0"/>
          </a:p>
        </p:txBody>
      </p:sp>
      <p:sp>
        <p:nvSpPr>
          <p:cNvPr id="177155" name="Slide Number Placeholder 3"/>
          <p:cNvSpPr>
            <a:spLocks noGrp="1"/>
          </p:cNvSpPr>
          <p:nvPr>
            <p:ph type="sldNum" sz="quarter" idx="5"/>
          </p:nvPr>
        </p:nvSpPr>
        <p:spPr>
          <a:noFill/>
        </p:spPr>
        <p:txBody>
          <a:bodyPr/>
          <a:lstStyle/>
          <a:p>
            <a:fld id="{B83F3DEF-A5EA-4AA3-9377-6F05261A865C}" type="slidenum">
              <a:rPr lang="en-US" smtClean="0">
                <a:solidFill>
                  <a:prstClr val="black"/>
                </a:solidFill>
              </a:rPr>
              <a:pPr/>
              <a:t>99</a:t>
            </a:fld>
            <a:endParaRPr lang="en-US" dirty="0" smtClean="0">
              <a:solidFill>
                <a:prstClr val="black"/>
              </a:solidFill>
            </a:endParaRPr>
          </a:p>
        </p:txBody>
      </p:sp>
    </p:spTree>
    <p:extLst>
      <p:ext uri="{BB962C8B-B14F-4D97-AF65-F5344CB8AC3E}">
        <p14:creationId xmlns:p14="http://schemas.microsoft.com/office/powerpoint/2010/main" val="33403182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a:ln/>
        </p:spPr>
      </p:sp>
      <p:sp>
        <p:nvSpPr>
          <p:cNvPr id="179202" name="Notes Placeholder 2"/>
          <p:cNvSpPr>
            <a:spLocks noGrp="1"/>
          </p:cNvSpPr>
          <p:nvPr>
            <p:ph type="body" idx="1"/>
          </p:nvPr>
        </p:nvSpPr>
        <p:spPr>
          <a:noFill/>
          <a:ln/>
        </p:spPr>
        <p:txBody>
          <a:bodyPr/>
          <a:lstStyle/>
          <a:p>
            <a:r>
              <a:rPr lang="en-US" dirty="0" smtClean="0"/>
              <a:t>The first step in the Aalen-Johansen method is to calculate the cumulative survival (overall survival) for each time interval that an event or competing event occurs.  The KM way of thinking is used to calculate the cumulative survival.</a:t>
            </a:r>
          </a:p>
          <a:p>
            <a:endParaRPr lang="en-US" dirty="0" smtClean="0"/>
          </a:p>
          <a:p>
            <a:r>
              <a:rPr lang="en-US" dirty="0" smtClean="0"/>
              <a:t>For example, at time interval 10-, there was one event (BC death – Pt #2).  The survival probability for that interval is 303/304 = 99.7%.   At time interval 18- there is a competing event (Other death – Pt #5).  For time interval 18- the overall (cumulative survival without developing any of the</a:t>
            </a:r>
            <a:r>
              <a:rPr lang="en-US" baseline="0" dirty="0" smtClean="0"/>
              <a:t> outcomes</a:t>
            </a:r>
            <a:r>
              <a:rPr lang="en-US" dirty="0" smtClean="0"/>
              <a:t>) is 1.00*0.997*0.997*0.997 = 99.0%</a:t>
            </a:r>
          </a:p>
          <a:p>
            <a:endParaRPr lang="en-US" dirty="0" smtClean="0"/>
          </a:p>
          <a:p>
            <a:r>
              <a:rPr lang="en-US" dirty="0" smtClean="0"/>
              <a:t>Hence, this</a:t>
            </a:r>
            <a:r>
              <a:rPr lang="en-US" baseline="0" dirty="0" smtClean="0"/>
              <a:t> table shows the calculation for the probability of having nothing happen to you through the interval. </a:t>
            </a:r>
            <a:endParaRPr lang="en-US" dirty="0" smtClean="0"/>
          </a:p>
        </p:txBody>
      </p:sp>
      <p:sp>
        <p:nvSpPr>
          <p:cNvPr id="179203" name="Slide Number Placeholder 3"/>
          <p:cNvSpPr>
            <a:spLocks noGrp="1"/>
          </p:cNvSpPr>
          <p:nvPr>
            <p:ph type="sldNum" sz="quarter" idx="5"/>
          </p:nvPr>
        </p:nvSpPr>
        <p:spPr>
          <a:noFill/>
        </p:spPr>
        <p:txBody>
          <a:bodyPr/>
          <a:lstStyle/>
          <a:p>
            <a:fld id="{0AAB7CAC-05B6-44D6-8428-01EA80FC0C96}" type="slidenum">
              <a:rPr lang="en-US" smtClean="0">
                <a:solidFill>
                  <a:prstClr val="black"/>
                </a:solidFill>
              </a:rPr>
              <a:pPr/>
              <a:t>100</a:t>
            </a:fld>
            <a:endParaRPr lang="en-US" dirty="0" smtClean="0">
              <a:solidFill>
                <a:prstClr val="black"/>
              </a:solidFill>
            </a:endParaRPr>
          </a:p>
        </p:txBody>
      </p:sp>
    </p:spTree>
    <p:extLst>
      <p:ext uri="{BB962C8B-B14F-4D97-AF65-F5344CB8AC3E}">
        <p14:creationId xmlns:p14="http://schemas.microsoft.com/office/powerpoint/2010/main" val="3129647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080EC9-FC40-4A97-A72E-B34DD255F50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6094124-52E4-4EC4-8705-5265F673BF8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3C2B5B4-214B-459E-9E25-CFA1ED28FBD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63CF087-3968-43FB-8EDA-7F3556079D9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C074F7-C080-484B-BA69-3BFA9BE12CC8}"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CD45B38-E5CE-4548-97FC-FF9D2C57E54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CA61FDC-C5A2-4BA0-8C80-EA005DF123C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6AAE70D-D497-4803-8834-5DE3D51A5D3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9F5A1B2-D17C-4EF1-8BB6-69E03141ED1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61E5AB9-E17E-4208-9502-3D6FE0747DE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C0A50BD-9E95-4339-A409-31A7776B5FD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A5C42C2-7A77-4478-AB15-779768FF831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720CF29-42E1-43CB-AD6B-E5E678D4B24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C68C6D-1997-403A-ABB9-0D585B282F8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0E6E820-C597-45AE-8692-C1643FEC325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7" Type="http://schemas.openxmlformats.org/officeDocument/2006/relationships/chart" Target="../charts/chart2.xml"/><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chart" Target="../charts/chart1.xml"/><Relationship Id="rId5" Type="http://schemas.openxmlformats.org/officeDocument/2006/relationships/image" Target="../media/image15.emf"/><Relationship Id="rId4" Type="http://schemas.openxmlformats.org/officeDocument/2006/relationships/oleObject" Target="../embeddings/oleObject4.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a:t>Descriptive and Analytic Goals</a:t>
            </a:r>
          </a:p>
        </p:txBody>
      </p:sp>
      <p:sp>
        <p:nvSpPr>
          <p:cNvPr id="18435" name="Rectangle 3"/>
          <p:cNvSpPr>
            <a:spLocks noGrp="1" noChangeArrowheads="1"/>
          </p:cNvSpPr>
          <p:nvPr>
            <p:ph type="body" idx="1"/>
          </p:nvPr>
        </p:nvSpPr>
        <p:spPr>
          <a:xfrm>
            <a:off x="304801" y="1143000"/>
            <a:ext cx="8610600" cy="4648200"/>
          </a:xfrm>
        </p:spPr>
        <p:txBody>
          <a:bodyPr>
            <a:normAutofit fontScale="77500" lnSpcReduction="20000"/>
          </a:bodyPr>
          <a:lstStyle/>
          <a:p>
            <a:pPr lvl="1"/>
            <a:endParaRPr lang="en-US" sz="1000" dirty="0"/>
          </a:p>
          <a:p>
            <a:r>
              <a:rPr lang="en-US" sz="2400" b="1" dirty="0" smtClean="0"/>
              <a:t>Description</a:t>
            </a:r>
            <a:r>
              <a:rPr lang="en-US" sz="2600" dirty="0" smtClean="0"/>
              <a:t> </a:t>
            </a:r>
          </a:p>
          <a:p>
            <a:pPr lvl="1"/>
            <a:r>
              <a:rPr lang="en-US" sz="2000" dirty="0"/>
              <a:t>How frequent/common are risk </a:t>
            </a:r>
            <a:r>
              <a:rPr lang="en-US" sz="2000" dirty="0" smtClean="0"/>
              <a:t>factors/exposures/conditions/diseases? How often does Y occur?</a:t>
            </a:r>
          </a:p>
          <a:p>
            <a:pPr lvl="1"/>
            <a:endParaRPr lang="en-US" sz="500" dirty="0" smtClean="0"/>
          </a:p>
          <a:p>
            <a:r>
              <a:rPr lang="en-US" sz="2400" b="1" dirty="0" smtClean="0"/>
              <a:t>Causation</a:t>
            </a:r>
          </a:p>
          <a:p>
            <a:pPr lvl="1"/>
            <a:r>
              <a:rPr lang="en-US" sz="2000" dirty="0" smtClean="0"/>
              <a:t>The </a:t>
            </a:r>
            <a:r>
              <a:rPr lang="en-US" sz="2000" dirty="0"/>
              <a:t>science of establishing causal relationships among biological, behavioral, environmental (etc.) factors among </a:t>
            </a:r>
            <a:r>
              <a:rPr lang="en-US" sz="2000" dirty="0" smtClean="0"/>
              <a:t>humans</a:t>
            </a:r>
          </a:p>
          <a:p>
            <a:pPr lvl="1"/>
            <a:r>
              <a:rPr lang="en-US" sz="2000" dirty="0" smtClean="0"/>
              <a:t>Does </a:t>
            </a:r>
            <a:r>
              <a:rPr lang="en-US" sz="2000" dirty="0"/>
              <a:t>X </a:t>
            </a:r>
            <a:r>
              <a:rPr lang="en-US" sz="2000" dirty="0" smtClean="0"/>
              <a:t>cause </a:t>
            </a:r>
            <a:r>
              <a:rPr lang="en-US" sz="2000" dirty="0"/>
              <a:t>Y</a:t>
            </a:r>
            <a:r>
              <a:rPr lang="en-US" sz="2000" dirty="0" smtClean="0"/>
              <a:t>?</a:t>
            </a:r>
          </a:p>
          <a:p>
            <a:pPr lvl="1"/>
            <a:endParaRPr lang="en-US" sz="400" dirty="0" smtClean="0"/>
          </a:p>
          <a:p>
            <a:r>
              <a:rPr lang="en-US" sz="2400" b="1" dirty="0" smtClean="0"/>
              <a:t>Attribution</a:t>
            </a:r>
          </a:p>
          <a:p>
            <a:pPr lvl="1"/>
            <a:r>
              <a:rPr lang="en-US" sz="2000" dirty="0" smtClean="0"/>
              <a:t>What fraction of disease Y can be eliminated if a causal exposure X is eliminated?</a:t>
            </a:r>
          </a:p>
          <a:p>
            <a:pPr lvl="1"/>
            <a:endParaRPr lang="en-US" sz="500" dirty="0" smtClean="0"/>
          </a:p>
          <a:p>
            <a:r>
              <a:rPr lang="en-US" sz="2400" b="1" dirty="0" smtClean="0"/>
              <a:t>Mediation</a:t>
            </a:r>
            <a:endParaRPr lang="en-US" sz="2400" b="1" dirty="0"/>
          </a:p>
          <a:p>
            <a:pPr lvl="1"/>
            <a:r>
              <a:rPr lang="en-US" sz="2000" dirty="0" smtClean="0"/>
              <a:t>Understanding the mechanisms of causation</a:t>
            </a:r>
          </a:p>
          <a:p>
            <a:pPr lvl="1"/>
            <a:r>
              <a:rPr lang="en-US" sz="2000" dirty="0" smtClean="0"/>
              <a:t>How does X cause Y?</a:t>
            </a:r>
          </a:p>
          <a:p>
            <a:pPr lvl="1"/>
            <a:endParaRPr lang="en-US" sz="500" dirty="0" smtClean="0"/>
          </a:p>
          <a:p>
            <a:r>
              <a:rPr lang="en-US" sz="2400" b="1" dirty="0" smtClean="0"/>
              <a:t>Interaction</a:t>
            </a:r>
          </a:p>
          <a:p>
            <a:pPr lvl="1"/>
            <a:r>
              <a:rPr lang="en-US" sz="2000" dirty="0" smtClean="0"/>
              <a:t>When and for whom does X cause Y?</a:t>
            </a:r>
          </a:p>
          <a:p>
            <a:pPr lvl="1"/>
            <a:endParaRPr lang="en-US" sz="700" dirty="0" smtClean="0"/>
          </a:p>
          <a:p>
            <a:pPr lvl="1"/>
            <a:endParaRPr lang="en-US" sz="500" dirty="0" smtClean="0"/>
          </a:p>
          <a:p>
            <a:pPr>
              <a:spcBef>
                <a:spcPts val="0"/>
              </a:spcBef>
            </a:pPr>
            <a:r>
              <a:rPr lang="en-US" sz="2400" b="1" dirty="0" smtClean="0"/>
              <a:t>Prediction</a:t>
            </a:r>
            <a:r>
              <a:rPr lang="en-US" sz="2200" b="1" dirty="0" smtClean="0"/>
              <a:t> </a:t>
            </a:r>
          </a:p>
          <a:p>
            <a:pPr lvl="1"/>
            <a:r>
              <a:rPr lang="en-US" sz="2000" dirty="0" smtClean="0"/>
              <a:t>Do A, B, and C predict 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Goal of research may be “descriptive” or “analytic”</a:t>
            </a:r>
            <a:endParaRPr lang="en-US" sz="2600" kern="0" dirty="0"/>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Everything in this course relates to designing studies that will accomplish a descriptive or analytic goal. </a:t>
            </a:r>
          </a:p>
          <a:p>
            <a:pPr marL="0" indent="0">
              <a:buFontTx/>
              <a:buNone/>
            </a:pPr>
            <a:endParaRPr lang="en-US" kern="0" dirty="0"/>
          </a:p>
        </p:txBody>
      </p:sp>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Descriptive</a:t>
            </a:r>
            <a:endParaRPr lang="en-US" sz="24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Analytic</a:t>
            </a:r>
            <a:endParaRPr lang="en-US" sz="2400" dirty="0">
              <a:solidFill>
                <a:srgbClr val="FF0000"/>
              </a:solidFill>
              <a:latin typeface="Arial" panose="020B0604020202020204" pitchFamily="34" charset="0"/>
              <a:cs typeface="Arial" panose="020B0604020202020204" pitchFamily="34" charset="0"/>
            </a:endParaRPr>
          </a:p>
        </p:txBody>
      </p:sp>
      <p:sp>
        <p:nvSpPr>
          <p:cNvPr id="10" name="Oval 9"/>
          <p:cNvSpPr/>
          <p:nvPr/>
        </p:nvSpPr>
        <p:spPr bwMode="auto">
          <a:xfrm>
            <a:off x="76200" y="1117979"/>
            <a:ext cx="2362200" cy="9144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35353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ChangeArrowheads="1"/>
          </p:cNvSpPr>
          <p:nvPr/>
        </p:nvSpPr>
        <p:spPr bwMode="auto">
          <a:xfrm>
            <a:off x="152400" y="-152400"/>
            <a:ext cx="8839200" cy="1600200"/>
          </a:xfrm>
          <a:prstGeom prst="rect">
            <a:avLst/>
          </a:prstGeom>
          <a:noFill/>
          <a:ln w="9525">
            <a:noFill/>
            <a:miter lim="800000"/>
            <a:headEnd/>
            <a:tailEnd/>
          </a:ln>
        </p:spPr>
        <p:txBody>
          <a:bodyPr anchor="ctr"/>
          <a:lstStyle/>
          <a:p>
            <a:pPr algn="ctr" eaLnBrk="0" hangingPunct="0"/>
            <a:r>
              <a:rPr lang="en-US" sz="3200" b="1" dirty="0">
                <a:solidFill>
                  <a:schemeClr val="tx2"/>
                </a:solidFill>
              </a:rPr>
              <a:t>Calculating an Average Incidence Rate: Obtaining the </a:t>
            </a:r>
            <a:r>
              <a:rPr lang="en-US" sz="3200" b="1" dirty="0" smtClean="0">
                <a:solidFill>
                  <a:schemeClr val="tx2"/>
                </a:solidFill>
              </a:rPr>
              <a:t>Denominator of Total Person-Time</a:t>
            </a:r>
            <a:endParaRPr lang="en-US" sz="3200" b="1" dirty="0">
              <a:solidFill>
                <a:schemeClr val="tx2"/>
              </a:solidFill>
            </a:endParaRPr>
          </a:p>
        </p:txBody>
      </p:sp>
      <p:sp>
        <p:nvSpPr>
          <p:cNvPr id="31746" name="Rectangle 1027"/>
          <p:cNvSpPr>
            <a:spLocks noChangeArrowheads="1"/>
          </p:cNvSpPr>
          <p:nvPr/>
        </p:nvSpPr>
        <p:spPr bwMode="auto">
          <a:xfrm>
            <a:off x="0" y="1371600"/>
            <a:ext cx="9220200" cy="44958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b="1" dirty="0" smtClean="0"/>
              <a:t> Method </a:t>
            </a:r>
            <a:r>
              <a:rPr lang="en-US" sz="2800" b="1" dirty="0"/>
              <a:t>1:</a:t>
            </a:r>
            <a:r>
              <a:rPr lang="en-US" sz="2800" dirty="0"/>
              <a:t>  </a:t>
            </a:r>
            <a:r>
              <a:rPr lang="en-US" sz="2800" dirty="0" smtClean="0"/>
              <a:t>Individual-level data available</a:t>
            </a:r>
          </a:p>
          <a:p>
            <a:pPr marL="914400" lvl="1" indent="-457200" eaLnBrk="0" hangingPunct="0">
              <a:spcBef>
                <a:spcPct val="20000"/>
              </a:spcBef>
              <a:buFont typeface="Times New Roman" panose="02020603050405020304" pitchFamily="18" charset="0"/>
              <a:buChar char="−"/>
            </a:pPr>
            <a:r>
              <a:rPr lang="en-US" sz="2500" dirty="0" smtClean="0"/>
              <a:t>If </a:t>
            </a:r>
            <a:r>
              <a:rPr lang="en-US" sz="2500" dirty="0"/>
              <a:t>have exact entry, censoring, and event times for each person, can sum person-time for each person </a:t>
            </a:r>
            <a:r>
              <a:rPr lang="en-US" sz="2500" dirty="0" smtClean="0"/>
              <a:t>to get denominator</a:t>
            </a:r>
          </a:p>
          <a:p>
            <a:pPr marL="914400" lvl="1" indent="-457200" eaLnBrk="0" hangingPunct="0">
              <a:spcBef>
                <a:spcPct val="20000"/>
              </a:spcBef>
              <a:buFont typeface="Times New Roman" panose="02020603050405020304" pitchFamily="18" charset="0"/>
              <a:buChar char="−"/>
            </a:pPr>
            <a:endParaRPr lang="en-US" sz="1000" dirty="0"/>
          </a:p>
          <a:p>
            <a:pPr marL="914400" lvl="1" indent="-457200" eaLnBrk="0" hangingPunct="0">
              <a:spcBef>
                <a:spcPct val="20000"/>
              </a:spcBef>
              <a:buFont typeface="Times New Roman" panose="02020603050405020304" pitchFamily="18" charset="0"/>
              <a:buChar char="−"/>
            </a:pPr>
            <a:endParaRPr lang="en-US" sz="1000" dirty="0"/>
          </a:p>
          <a:p>
            <a:pPr marL="457200" indent="-457200" eaLnBrk="0" hangingPunct="0">
              <a:spcBef>
                <a:spcPts val="0"/>
              </a:spcBef>
              <a:buFont typeface="Arial" panose="020B0604020202020204" pitchFamily="34" charset="0"/>
              <a:buChar char="•"/>
            </a:pPr>
            <a:r>
              <a:rPr lang="en-US" sz="2800" b="1" dirty="0" smtClean="0">
                <a:solidFill>
                  <a:schemeClr val="bg2">
                    <a:lumMod val="60000"/>
                    <a:lumOff val="40000"/>
                  </a:schemeClr>
                </a:solidFill>
              </a:rPr>
              <a:t>Method </a:t>
            </a:r>
            <a:r>
              <a:rPr lang="en-US" sz="2800" b="1" dirty="0">
                <a:solidFill>
                  <a:schemeClr val="bg2">
                    <a:lumMod val="60000"/>
                    <a:lumOff val="40000"/>
                  </a:schemeClr>
                </a:solidFill>
              </a:rPr>
              <a:t>2:</a:t>
            </a:r>
            <a:r>
              <a:rPr lang="en-US" sz="2800" dirty="0">
                <a:solidFill>
                  <a:schemeClr val="bg2">
                    <a:lumMod val="60000"/>
                    <a:lumOff val="40000"/>
                  </a:schemeClr>
                </a:solidFill>
              </a:rPr>
              <a:t>  </a:t>
            </a:r>
            <a:r>
              <a:rPr lang="en-US" sz="2800" dirty="0" smtClean="0">
                <a:solidFill>
                  <a:schemeClr val="bg2">
                    <a:lumMod val="60000"/>
                    <a:lumOff val="40000"/>
                  </a:schemeClr>
                </a:solidFill>
              </a:rPr>
              <a:t>No individual-level data available</a:t>
            </a:r>
          </a:p>
          <a:p>
            <a:pPr marL="914400" lvl="1" indent="-457200" eaLnBrk="0" hangingPunct="0">
              <a:spcBef>
                <a:spcPts val="0"/>
              </a:spcBef>
              <a:buFont typeface="Times New Roman" panose="02020603050405020304" pitchFamily="18" charset="0"/>
              <a:buChar char="−"/>
            </a:pPr>
            <a:r>
              <a:rPr lang="en-US" sz="2500" dirty="0" smtClean="0">
                <a:solidFill>
                  <a:schemeClr val="bg2">
                    <a:lumMod val="60000"/>
                    <a:lumOff val="40000"/>
                  </a:schemeClr>
                </a:solidFill>
              </a:rPr>
              <a:t>Variety of approaches (based on “grouped data” or “group </a:t>
            </a:r>
            <a:r>
              <a:rPr lang="en-US" sz="2500" dirty="0">
                <a:solidFill>
                  <a:schemeClr val="bg2">
                    <a:lumMod val="60000"/>
                    <a:lumOff val="40000"/>
                  </a:schemeClr>
                </a:solidFill>
              </a:rPr>
              <a:t>method</a:t>
            </a:r>
            <a:r>
              <a:rPr lang="en-US" sz="2500" dirty="0" smtClean="0">
                <a:solidFill>
                  <a:schemeClr val="bg2">
                    <a:lumMod val="60000"/>
                    <a:lumOff val="40000"/>
                  </a:schemeClr>
                </a:solidFill>
              </a:rPr>
              <a:t>”) to get aggregate person-time, with assumptions:</a:t>
            </a:r>
          </a:p>
          <a:p>
            <a:pPr marL="914400" lvl="1" indent="-457200" eaLnBrk="0" hangingPunct="0">
              <a:spcBef>
                <a:spcPts val="0"/>
              </a:spcBef>
              <a:buFont typeface="Times New Roman" panose="02020603050405020304" pitchFamily="18" charset="0"/>
              <a:buChar char="−"/>
            </a:pPr>
            <a:endParaRPr lang="en-US" sz="1000" dirty="0" smtClean="0">
              <a:solidFill>
                <a:schemeClr val="bg2">
                  <a:lumMod val="60000"/>
                  <a:lumOff val="40000"/>
                </a:schemeClr>
              </a:solidFill>
            </a:endParaRPr>
          </a:p>
          <a:p>
            <a:pPr marL="1371600" lvl="2" indent="-457200" eaLnBrk="0" hangingPunct="0">
              <a:spcBef>
                <a:spcPts val="0"/>
              </a:spcBef>
              <a:buFont typeface="Courier New" panose="02070309020205020404" pitchFamily="49" charset="0"/>
              <a:buChar char="o"/>
            </a:pPr>
            <a:r>
              <a:rPr lang="en-US" dirty="0" smtClean="0">
                <a:solidFill>
                  <a:schemeClr val="bg2">
                    <a:lumMod val="60000"/>
                    <a:lumOff val="40000"/>
                  </a:schemeClr>
                </a:solidFill>
              </a:rPr>
              <a:t>Have: population size at one time</a:t>
            </a:r>
          </a:p>
          <a:p>
            <a:pPr marL="1828800" lvl="3" indent="-457200" eaLnBrk="0" hangingPunct="0">
              <a:spcBef>
                <a:spcPts val="0"/>
              </a:spcBef>
              <a:buFont typeface="Wingdings" panose="05000000000000000000" pitchFamily="2" charset="2"/>
              <a:buChar char="§"/>
            </a:pPr>
            <a:r>
              <a:rPr lang="en-US" sz="2000" dirty="0" smtClean="0">
                <a:solidFill>
                  <a:schemeClr val="bg2">
                    <a:lumMod val="60000"/>
                    <a:lumOff val="40000"/>
                  </a:schemeClr>
                </a:solidFill>
              </a:rPr>
              <a:t>Assume steady state or steady change in population over interval</a:t>
            </a:r>
          </a:p>
          <a:p>
            <a:pPr marL="1828800" lvl="3" indent="-457200" eaLnBrk="0" hangingPunct="0">
              <a:spcBef>
                <a:spcPts val="0"/>
              </a:spcBef>
              <a:buFont typeface="Wingdings" panose="05000000000000000000" pitchFamily="2" charset="2"/>
              <a:buChar char="§"/>
            </a:pPr>
            <a:endParaRPr lang="en-US" sz="2000" dirty="0" smtClean="0">
              <a:solidFill>
                <a:schemeClr val="bg2">
                  <a:lumMod val="60000"/>
                  <a:lumOff val="40000"/>
                </a:schemeClr>
              </a:solidFill>
            </a:endParaRPr>
          </a:p>
          <a:p>
            <a:pPr marL="1371600" lvl="2" indent="-457200" eaLnBrk="0" hangingPunct="0">
              <a:spcBef>
                <a:spcPts val="600"/>
              </a:spcBef>
              <a:buFont typeface="Courier New" panose="02070309020205020404" pitchFamily="49" charset="0"/>
              <a:buChar char="o"/>
            </a:pPr>
            <a:r>
              <a:rPr lang="en-US" dirty="0" smtClean="0">
                <a:solidFill>
                  <a:schemeClr val="bg2">
                    <a:lumMod val="60000"/>
                    <a:lumOff val="40000"/>
                  </a:schemeClr>
                </a:solidFill>
              </a:rPr>
              <a:t>Have: no. at-risk at beginning and end of time interval</a:t>
            </a:r>
          </a:p>
          <a:p>
            <a:pPr marL="1828800" lvl="3" indent="-457200" eaLnBrk="0" hangingPunct="0">
              <a:spcBef>
                <a:spcPts val="0"/>
              </a:spcBef>
              <a:buFont typeface="Arial" panose="020B0604020202020204" pitchFamily="34" charset="0"/>
              <a:buChar char="•"/>
            </a:pPr>
            <a:r>
              <a:rPr lang="en-US" dirty="0" smtClean="0">
                <a:solidFill>
                  <a:schemeClr val="bg2">
                    <a:lumMod val="60000"/>
                    <a:lumOff val="40000"/>
                  </a:schemeClr>
                </a:solidFill>
              </a:rPr>
              <a:t> </a:t>
            </a:r>
            <a:r>
              <a:rPr lang="en-US" sz="2000" dirty="0" smtClean="0">
                <a:solidFill>
                  <a:schemeClr val="bg2">
                    <a:lumMod val="60000"/>
                    <a:lumOff val="40000"/>
                  </a:schemeClr>
                </a:solidFill>
              </a:rPr>
              <a:t>Assume uniform entry/drop-out over time interval</a:t>
            </a:r>
          </a:p>
          <a:p>
            <a:pPr lvl="1" eaLnBrk="0" hangingPunct="0">
              <a:spcBef>
                <a:spcPct val="50000"/>
              </a:spcBef>
            </a:pPr>
            <a:endParaRPr lang="en-US" sz="32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a:xfrm>
            <a:off x="304800" y="-152400"/>
            <a:ext cx="8610600" cy="1143000"/>
          </a:xfrm>
        </p:spPr>
        <p:txBody>
          <a:bodyPr/>
          <a:lstStyle/>
          <a:p>
            <a:r>
              <a:rPr lang="en-US" sz="3200" b="1" dirty="0" smtClean="0"/>
              <a:t>Survival without event or competing event</a:t>
            </a:r>
          </a:p>
        </p:txBody>
      </p:sp>
      <p:pic>
        <p:nvPicPr>
          <p:cNvPr id="178178" name="Picture 2"/>
          <p:cNvPicPr>
            <a:picLocks noGrp="1" noChangeAspect="1" noChangeArrowheads="1"/>
          </p:cNvPicPr>
          <p:nvPr>
            <p:ph idx="1"/>
          </p:nvPr>
        </p:nvPicPr>
        <p:blipFill>
          <a:blip r:embed="rId3"/>
          <a:srcRect/>
          <a:stretch>
            <a:fillRect/>
          </a:stretch>
        </p:blipFill>
        <p:spPr>
          <a:xfrm>
            <a:off x="106362" y="914400"/>
            <a:ext cx="8931275" cy="3429000"/>
          </a:xfrm>
        </p:spPr>
      </p:pic>
      <p:sp>
        <p:nvSpPr>
          <p:cNvPr id="178179" name="TextBox 4"/>
          <p:cNvSpPr txBox="1">
            <a:spLocks noChangeArrowheads="1"/>
          </p:cNvSpPr>
          <p:nvPr/>
        </p:nvSpPr>
        <p:spPr bwMode="auto">
          <a:xfrm>
            <a:off x="304800" y="4953000"/>
            <a:ext cx="8534400" cy="1200150"/>
          </a:xfrm>
          <a:prstGeom prst="rect">
            <a:avLst/>
          </a:prstGeom>
          <a:noFill/>
          <a:ln w="9525">
            <a:noFill/>
            <a:miter lim="800000"/>
            <a:headEnd/>
            <a:tailEnd/>
          </a:ln>
        </p:spPr>
        <p:txBody>
          <a:bodyPr>
            <a:spAutoFit/>
          </a:bodyPr>
          <a:lstStyle/>
          <a:p>
            <a:pPr eaLnBrk="0" hangingPunct="0"/>
            <a:r>
              <a:rPr lang="en-US" dirty="0" smtClean="0">
                <a:solidFill>
                  <a:srgbClr val="000000"/>
                </a:solidFill>
              </a:rPr>
              <a:t>K-M </a:t>
            </a:r>
            <a:r>
              <a:rPr lang="en-US" dirty="0">
                <a:solidFill>
                  <a:srgbClr val="000000"/>
                </a:solidFill>
              </a:rPr>
              <a:t>way of thinking </a:t>
            </a:r>
            <a:r>
              <a:rPr lang="en-US" dirty="0" smtClean="0">
                <a:solidFill>
                  <a:srgbClr val="000000"/>
                </a:solidFill>
              </a:rPr>
              <a:t>is used </a:t>
            </a:r>
            <a:r>
              <a:rPr lang="en-US" dirty="0">
                <a:solidFill>
                  <a:srgbClr val="000000"/>
                </a:solidFill>
              </a:rPr>
              <a:t>to calculate overall (cumulative) survival without event or competing </a:t>
            </a:r>
            <a:r>
              <a:rPr lang="en-US" dirty="0" smtClean="0">
                <a:solidFill>
                  <a:srgbClr val="000000"/>
                </a:solidFill>
              </a:rPr>
              <a:t>event (i.e., without having anything happen).  </a:t>
            </a:r>
            <a:r>
              <a:rPr lang="en-US" dirty="0">
                <a:solidFill>
                  <a:srgbClr val="000000"/>
                </a:solidFill>
              </a:rPr>
              <a:t>Events column includes all deaths.</a:t>
            </a:r>
          </a:p>
        </p:txBody>
      </p:sp>
    </p:spTree>
    <p:extLst>
      <p:ext uri="{BB962C8B-B14F-4D97-AF65-F5344CB8AC3E}">
        <p14:creationId xmlns:p14="http://schemas.microsoft.com/office/powerpoint/2010/main" val="121123753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a:xfrm>
            <a:off x="76200" y="0"/>
            <a:ext cx="8991600" cy="1143000"/>
          </a:xfrm>
        </p:spPr>
        <p:txBody>
          <a:bodyPr/>
          <a:lstStyle/>
          <a:p>
            <a:r>
              <a:rPr lang="en-US" sz="3200" b="1" dirty="0" smtClean="0"/>
              <a:t>Cumulative incidence of primary event of interest</a:t>
            </a:r>
          </a:p>
        </p:txBody>
      </p:sp>
      <p:pic>
        <p:nvPicPr>
          <p:cNvPr id="180226" name="Picture 2"/>
          <p:cNvPicPr>
            <a:picLocks noGrp="1" noChangeAspect="1" noChangeArrowheads="1"/>
          </p:cNvPicPr>
          <p:nvPr>
            <p:ph idx="1"/>
          </p:nvPr>
        </p:nvPicPr>
        <p:blipFill>
          <a:blip r:embed="rId3"/>
          <a:srcRect/>
          <a:stretch>
            <a:fillRect/>
          </a:stretch>
        </p:blipFill>
        <p:spPr>
          <a:xfrm>
            <a:off x="152400" y="1162050"/>
            <a:ext cx="9144000" cy="2266950"/>
          </a:xfrm>
        </p:spPr>
      </p:pic>
      <p:sp>
        <p:nvSpPr>
          <p:cNvPr id="180227" name="TextBox 4"/>
          <p:cNvSpPr txBox="1">
            <a:spLocks noChangeArrowheads="1"/>
          </p:cNvSpPr>
          <p:nvPr/>
        </p:nvSpPr>
        <p:spPr bwMode="auto">
          <a:xfrm>
            <a:off x="152400" y="3657600"/>
            <a:ext cx="8534400" cy="2862263"/>
          </a:xfrm>
          <a:prstGeom prst="rect">
            <a:avLst/>
          </a:prstGeom>
          <a:noFill/>
          <a:ln w="9525">
            <a:noFill/>
            <a:miter lim="800000"/>
            <a:headEnd/>
            <a:tailEnd/>
          </a:ln>
        </p:spPr>
        <p:txBody>
          <a:bodyPr>
            <a:spAutoFit/>
          </a:bodyPr>
          <a:lstStyle/>
          <a:p>
            <a:pPr marL="236538" indent="-236538" eaLnBrk="0" hangingPunct="0"/>
            <a:r>
              <a:rPr lang="en-US" sz="2000" dirty="0">
                <a:solidFill>
                  <a:srgbClr val="000000"/>
                </a:solidFill>
              </a:rPr>
              <a:t>1. Failure (BC death) probability for “10-” is 1/304.  Survival to 10 mos is taken from previous KM calculation (overall survival) = 100%. </a:t>
            </a:r>
          </a:p>
          <a:p>
            <a:pPr marL="236538" eaLnBrk="0" hangingPunct="0"/>
            <a:r>
              <a:rPr lang="en-US" sz="2000" dirty="0">
                <a:solidFill>
                  <a:srgbClr val="000000"/>
                </a:solidFill>
              </a:rPr>
              <a:t>Failure probability for “16-” is 1/302.  Survival to 16 mos is 99.7%.  Etc.</a:t>
            </a:r>
          </a:p>
          <a:p>
            <a:pPr eaLnBrk="0" hangingPunct="0"/>
            <a:endParaRPr lang="en-US" sz="2000" dirty="0">
              <a:solidFill>
                <a:srgbClr val="000000"/>
              </a:solidFill>
            </a:endParaRPr>
          </a:p>
          <a:p>
            <a:pPr eaLnBrk="0" hangingPunct="0"/>
            <a:r>
              <a:rPr lang="en-US" sz="2000" dirty="0">
                <a:solidFill>
                  <a:srgbClr val="000000"/>
                </a:solidFill>
              </a:rPr>
              <a:t>2. Incidence (of BC death) in interval:  F * S</a:t>
            </a:r>
          </a:p>
          <a:p>
            <a:pPr indent="236538" eaLnBrk="0" hangingPunct="0">
              <a:tabLst>
                <a:tab pos="236538" algn="l"/>
              </a:tabLst>
            </a:pPr>
            <a:r>
              <a:rPr lang="en-US" sz="2000" dirty="0">
                <a:solidFill>
                  <a:srgbClr val="000000"/>
                </a:solidFill>
              </a:rPr>
              <a:t>For “16-”, 0.003 * 0.997 = 0.3%</a:t>
            </a:r>
          </a:p>
          <a:p>
            <a:pPr eaLnBrk="0" hangingPunct="0"/>
            <a:endParaRPr lang="en-US" sz="2000" dirty="0">
              <a:solidFill>
                <a:srgbClr val="000000"/>
              </a:solidFill>
            </a:endParaRPr>
          </a:p>
          <a:p>
            <a:pPr eaLnBrk="0" hangingPunct="0"/>
            <a:r>
              <a:rPr lang="en-US" sz="2000" dirty="0">
                <a:solidFill>
                  <a:srgbClr val="000000"/>
                </a:solidFill>
              </a:rPr>
              <a:t>3. Cumulative incidence of BC death is sum of incidence in time intervals.</a:t>
            </a:r>
          </a:p>
          <a:p>
            <a:pPr indent="236538" eaLnBrk="0" hangingPunct="0"/>
            <a:r>
              <a:rPr lang="en-US" sz="2000" dirty="0">
                <a:solidFill>
                  <a:srgbClr val="000000"/>
                </a:solidFill>
              </a:rPr>
              <a:t>At “23-” cumulative incidence is 0+0.3+0.3+0.3 = 0.9%</a:t>
            </a:r>
          </a:p>
        </p:txBody>
      </p:sp>
      <p:sp>
        <p:nvSpPr>
          <p:cNvPr id="180228" name="TextBox 5"/>
          <p:cNvSpPr txBox="1">
            <a:spLocks noChangeArrowheads="1"/>
          </p:cNvSpPr>
          <p:nvPr/>
        </p:nvSpPr>
        <p:spPr bwMode="auto">
          <a:xfrm>
            <a:off x="4114800" y="990600"/>
            <a:ext cx="457200" cy="461963"/>
          </a:xfrm>
          <a:prstGeom prst="rect">
            <a:avLst/>
          </a:prstGeom>
          <a:noFill/>
          <a:ln w="9525">
            <a:noFill/>
            <a:miter lim="800000"/>
            <a:headEnd/>
            <a:tailEnd/>
          </a:ln>
        </p:spPr>
        <p:txBody>
          <a:bodyPr>
            <a:spAutoFit/>
          </a:bodyPr>
          <a:lstStyle/>
          <a:p>
            <a:pPr eaLnBrk="0" hangingPunct="0"/>
            <a:r>
              <a:rPr lang="en-US" dirty="0">
                <a:solidFill>
                  <a:srgbClr val="000000"/>
                </a:solidFill>
              </a:rPr>
              <a:t>F</a:t>
            </a:r>
          </a:p>
        </p:txBody>
      </p:sp>
      <p:sp>
        <p:nvSpPr>
          <p:cNvPr id="180229" name="TextBox 6"/>
          <p:cNvSpPr txBox="1">
            <a:spLocks noChangeArrowheads="1"/>
          </p:cNvSpPr>
          <p:nvPr/>
        </p:nvSpPr>
        <p:spPr bwMode="auto">
          <a:xfrm>
            <a:off x="5410200" y="990600"/>
            <a:ext cx="457200" cy="461963"/>
          </a:xfrm>
          <a:prstGeom prst="rect">
            <a:avLst/>
          </a:prstGeom>
          <a:noFill/>
          <a:ln w="9525">
            <a:noFill/>
            <a:miter lim="800000"/>
            <a:headEnd/>
            <a:tailEnd/>
          </a:ln>
        </p:spPr>
        <p:txBody>
          <a:bodyPr>
            <a:spAutoFit/>
          </a:bodyPr>
          <a:lstStyle/>
          <a:p>
            <a:pPr eaLnBrk="0" hangingPunct="0"/>
            <a:r>
              <a:rPr lang="en-US" dirty="0">
                <a:solidFill>
                  <a:srgbClr val="000000"/>
                </a:solidFill>
              </a:rPr>
              <a:t>S</a:t>
            </a:r>
          </a:p>
        </p:txBody>
      </p:sp>
    </p:spTree>
    <p:extLst>
      <p:ext uri="{BB962C8B-B14F-4D97-AF65-F5344CB8AC3E}">
        <p14:creationId xmlns:p14="http://schemas.microsoft.com/office/powerpoint/2010/main" val="26162282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76200" y="152400"/>
            <a:ext cx="9144000" cy="639763"/>
          </a:xfrm>
        </p:spPr>
        <p:txBody>
          <a:bodyPr/>
          <a:lstStyle/>
          <a:p>
            <a:r>
              <a:rPr lang="en-US" sz="3200" b="1" dirty="0" smtClean="0"/>
              <a:t>Aalen-Johansen Estimator and Loss to Follow-up</a:t>
            </a:r>
          </a:p>
        </p:txBody>
      </p:sp>
      <p:sp>
        <p:nvSpPr>
          <p:cNvPr id="182274" name="Rectangle 3"/>
          <p:cNvSpPr>
            <a:spLocks noGrp="1" noChangeArrowheads="1"/>
          </p:cNvSpPr>
          <p:nvPr>
            <p:ph type="body" idx="1"/>
          </p:nvPr>
        </p:nvSpPr>
        <p:spPr>
          <a:xfrm>
            <a:off x="76200" y="685800"/>
            <a:ext cx="8839200" cy="4525962"/>
          </a:xfrm>
        </p:spPr>
        <p:txBody>
          <a:bodyPr/>
          <a:lstStyle/>
          <a:p>
            <a:endParaRPr lang="en-US" sz="1000" dirty="0" smtClean="0"/>
          </a:p>
          <a:p>
            <a:r>
              <a:rPr lang="en-US" sz="2800" dirty="0" smtClean="0"/>
              <a:t>Aalen-Johansen estimators censors those who are:</a:t>
            </a:r>
          </a:p>
          <a:p>
            <a:pPr lvl="1"/>
            <a:r>
              <a:rPr lang="en-US" sz="2400" dirty="0" smtClean="0"/>
              <a:t>still in follow-up at the end of the study and have not had the event of interest or a competing event (administrative censoring)</a:t>
            </a:r>
          </a:p>
          <a:p>
            <a:pPr lvl="1"/>
            <a:r>
              <a:rPr lang="en-US" sz="2400" dirty="0"/>
              <a:t>l</a:t>
            </a:r>
            <a:r>
              <a:rPr lang="en-US" sz="2400" dirty="0" smtClean="0"/>
              <a:t>ost to follow-up (drop out) </a:t>
            </a:r>
          </a:p>
          <a:p>
            <a:pPr lvl="1"/>
            <a:endParaRPr lang="en-US" sz="1400" dirty="0" smtClean="0"/>
          </a:p>
          <a:p>
            <a:r>
              <a:rPr lang="en-US" sz="2800" dirty="0" smtClean="0"/>
              <a:t>To get valid estimates, we must make </a:t>
            </a:r>
            <a:r>
              <a:rPr lang="en-US" sz="2800" b="1" dirty="0" smtClean="0"/>
              <a:t>the same assumptions as in K-M</a:t>
            </a:r>
            <a:r>
              <a:rPr lang="en-US" sz="2800" dirty="0" smtClean="0"/>
              <a:t> that censoring is non-informative  </a:t>
            </a:r>
          </a:p>
          <a:p>
            <a:pPr lvl="1"/>
            <a:r>
              <a:rPr lang="en-US" sz="2400" dirty="0" smtClean="0"/>
              <a:t>i.e. incidence of outcome(s) is the same in those censored as in those remaining in the study.    </a:t>
            </a:r>
          </a:p>
          <a:p>
            <a:pPr lvl="1"/>
            <a:endParaRPr lang="en-US" sz="500" dirty="0" smtClean="0"/>
          </a:p>
          <a:p>
            <a:r>
              <a:rPr lang="en-US" sz="2800" dirty="0" smtClean="0"/>
              <a:t>A-J does not solve our problem of possible bias with loss to follow-up</a:t>
            </a:r>
          </a:p>
          <a:p>
            <a:pPr lvl="1"/>
            <a:r>
              <a:rPr lang="en-US" sz="2400" dirty="0" smtClean="0"/>
              <a:t>Without actually knowing what happened to those who drop out, we are susceptible to bias just as we are in K-M</a:t>
            </a:r>
          </a:p>
        </p:txBody>
      </p:sp>
    </p:spTree>
    <p:extLst>
      <p:ext uri="{BB962C8B-B14F-4D97-AF65-F5344CB8AC3E}">
        <p14:creationId xmlns:p14="http://schemas.microsoft.com/office/powerpoint/2010/main" val="226866578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0" y="152400"/>
            <a:ext cx="9144000" cy="639763"/>
          </a:xfrm>
        </p:spPr>
        <p:txBody>
          <a:bodyPr/>
          <a:lstStyle/>
          <a:p>
            <a:r>
              <a:rPr lang="en-US" sz="2600" b="1" dirty="0" smtClean="0"/>
              <a:t>Implementing Aalen-Johansen Estimator in Stata</a:t>
            </a:r>
          </a:p>
        </p:txBody>
      </p:sp>
      <p:sp>
        <p:nvSpPr>
          <p:cNvPr id="182274" name="Rectangle 3"/>
          <p:cNvSpPr>
            <a:spLocks noGrp="1" noChangeArrowheads="1"/>
          </p:cNvSpPr>
          <p:nvPr>
            <p:ph type="body" idx="1"/>
          </p:nvPr>
        </p:nvSpPr>
        <p:spPr>
          <a:xfrm>
            <a:off x="228600" y="960438"/>
            <a:ext cx="8686800" cy="4525962"/>
          </a:xfrm>
        </p:spPr>
        <p:txBody>
          <a:bodyPr/>
          <a:lstStyle/>
          <a:p>
            <a:r>
              <a:rPr lang="en-US" sz="2200" b="1" dirty="0" smtClean="0"/>
              <a:t>Download user-written file “stcompet” from internet</a:t>
            </a:r>
          </a:p>
          <a:p>
            <a:pPr lvl="1"/>
            <a:r>
              <a:rPr lang="en-US" sz="2200" dirty="0" smtClean="0"/>
              <a:t>command: ssc install stcompet, replace</a:t>
            </a:r>
          </a:p>
          <a:p>
            <a:pPr lvl="1"/>
            <a:endParaRPr lang="en-US" sz="600" dirty="0" smtClean="0"/>
          </a:p>
          <a:p>
            <a:r>
              <a:rPr lang="en-US" sz="2200" b="1" dirty="0" smtClean="0"/>
              <a:t>Within survival analysis dataset, instead of failure variable having only two values (0 = censor; 1=event), make sure there are additional values for each competing event type</a:t>
            </a:r>
          </a:p>
          <a:p>
            <a:pPr lvl="1"/>
            <a:r>
              <a:rPr lang="en-US" sz="2000" dirty="0" smtClean="0"/>
              <a:t>e.g., 0=censor; 1=event of interest; 2=competing event </a:t>
            </a:r>
          </a:p>
          <a:p>
            <a:pPr lvl="1"/>
            <a:endParaRPr lang="en-US" sz="800" dirty="0" smtClean="0"/>
          </a:p>
          <a:p>
            <a:r>
              <a:rPr lang="en-US" sz="2200" b="1" dirty="0" smtClean="0"/>
              <a:t>stset data, with special attention towards telling Stata which is the event of interest (e.g., if “outcome” is failure variable)</a:t>
            </a:r>
          </a:p>
          <a:p>
            <a:pPr lvl="1"/>
            <a:r>
              <a:rPr lang="en-US" sz="2000" dirty="0" smtClean="0"/>
              <a:t>command:  stset time, failure(outcome=1)</a:t>
            </a:r>
          </a:p>
          <a:p>
            <a:pPr lvl="1"/>
            <a:endParaRPr lang="en-US" sz="1000" dirty="0" smtClean="0"/>
          </a:p>
          <a:p>
            <a:r>
              <a:rPr lang="en-US" sz="2200" b="1" dirty="0" smtClean="0"/>
              <a:t>Declare the competing events &amp; calculate cumulative incidence</a:t>
            </a:r>
          </a:p>
          <a:p>
            <a:pPr lvl="1"/>
            <a:r>
              <a:rPr lang="en-US" sz="2000" dirty="0" smtClean="0"/>
              <a:t>command: stcompet cif=ci, compet1(2)</a:t>
            </a:r>
          </a:p>
          <a:p>
            <a:endParaRPr lang="en-US" sz="1000" dirty="0" smtClean="0"/>
          </a:p>
          <a:p>
            <a:r>
              <a:rPr lang="en-US" sz="2200" b="1" dirty="0" smtClean="0"/>
              <a:t>Tease out event of interest-specific cumulative incidence</a:t>
            </a:r>
          </a:p>
          <a:p>
            <a:pPr lvl="1"/>
            <a:r>
              <a:rPr lang="en-US" sz="2000" dirty="0" smtClean="0"/>
              <a:t>command: gen cuminc1 = cif if outcome==1</a:t>
            </a:r>
          </a:p>
          <a:p>
            <a:endParaRPr lang="en-US" sz="1000" dirty="0" smtClean="0"/>
          </a:p>
          <a:p>
            <a:endParaRPr lang="en-US" sz="2200" b="1" dirty="0" smtClean="0"/>
          </a:p>
        </p:txBody>
      </p:sp>
    </p:spTree>
    <p:extLst>
      <p:ext uri="{BB962C8B-B14F-4D97-AF65-F5344CB8AC3E}">
        <p14:creationId xmlns:p14="http://schemas.microsoft.com/office/powerpoint/2010/main" val="113180027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a:xfrm>
            <a:off x="0" y="152400"/>
            <a:ext cx="9144000" cy="639763"/>
          </a:xfrm>
        </p:spPr>
        <p:txBody>
          <a:bodyPr/>
          <a:lstStyle/>
          <a:p>
            <a:r>
              <a:rPr lang="en-US" sz="2800" b="1" dirty="0" smtClean="0"/>
              <a:t>Implementing Aalen-Johansen Estimator in Stata</a:t>
            </a:r>
          </a:p>
        </p:txBody>
      </p:sp>
      <p:sp>
        <p:nvSpPr>
          <p:cNvPr id="184322" name="Rectangle 3"/>
          <p:cNvSpPr>
            <a:spLocks noGrp="1" noChangeArrowheads="1"/>
          </p:cNvSpPr>
          <p:nvPr>
            <p:ph type="body" idx="1"/>
          </p:nvPr>
        </p:nvSpPr>
        <p:spPr>
          <a:xfrm>
            <a:off x="228600" y="960438"/>
            <a:ext cx="8686800" cy="4525962"/>
          </a:xfrm>
        </p:spPr>
        <p:txBody>
          <a:bodyPr/>
          <a:lstStyle/>
          <a:p>
            <a:r>
              <a:rPr lang="en-US" sz="2800" b="1" dirty="0" smtClean="0"/>
              <a:t>List the cumulative incidence for event of interest</a:t>
            </a:r>
          </a:p>
          <a:p>
            <a:pPr lvl="1"/>
            <a:r>
              <a:rPr lang="en-US" dirty="0" smtClean="0"/>
              <a:t>command:  sort time</a:t>
            </a:r>
          </a:p>
          <a:p>
            <a:pPr lvl="1">
              <a:buFontTx/>
              <a:buNone/>
            </a:pPr>
            <a:r>
              <a:rPr lang="en-US" dirty="0" smtClean="0"/>
              <a:t>			    list time cuminc1 if outcome==1	</a:t>
            </a:r>
          </a:p>
          <a:p>
            <a:pPr lvl="4">
              <a:buFontTx/>
              <a:buNone/>
            </a:pPr>
            <a:r>
              <a:rPr lang="en-US" sz="2800" b="1" dirty="0" smtClean="0"/>
              <a:t>     </a:t>
            </a:r>
          </a:p>
          <a:p>
            <a:r>
              <a:rPr lang="en-US" sz="2800" b="1" dirty="0" smtClean="0"/>
              <a:t>Graph the cumulative incidence for event of interest</a:t>
            </a:r>
          </a:p>
          <a:p>
            <a:pPr lvl="1"/>
            <a:r>
              <a:rPr lang="en-US" dirty="0" smtClean="0"/>
              <a:t>command:  twoway line cuminc1  _t, connect(J) sort </a:t>
            </a:r>
          </a:p>
          <a:p>
            <a:pPr lvl="1">
              <a:buFontTx/>
              <a:buNone/>
            </a:pPr>
            <a:r>
              <a:rPr lang="en-US" dirty="0" smtClean="0"/>
              <a:t>			    ytitle(Cumulative incidence) xtitle(Time)</a:t>
            </a:r>
            <a:endParaRPr lang="en-US" b="1" dirty="0" smtClean="0"/>
          </a:p>
          <a:p>
            <a:pPr lvl="1"/>
            <a:endParaRPr lang="en-US" b="1" dirty="0" smtClean="0"/>
          </a:p>
          <a:p>
            <a:r>
              <a:rPr lang="en-US" sz="2800" b="1" dirty="0" smtClean="0"/>
              <a:t>For details</a:t>
            </a:r>
          </a:p>
          <a:p>
            <a:pPr lvl="1"/>
            <a:r>
              <a:rPr lang="en-US" dirty="0" smtClean="0"/>
              <a:t>command:  help stcompet</a:t>
            </a:r>
          </a:p>
          <a:p>
            <a:endParaRPr lang="en-US" sz="2200" b="1" dirty="0" smtClean="0"/>
          </a:p>
          <a:p>
            <a:endParaRPr lang="en-US" sz="2200" b="1" dirty="0" smtClean="0"/>
          </a:p>
          <a:p>
            <a:endParaRPr lang="en-US" sz="2200" b="1" dirty="0" smtClean="0"/>
          </a:p>
        </p:txBody>
      </p:sp>
    </p:spTree>
    <p:extLst>
      <p:ext uri="{BB962C8B-B14F-4D97-AF65-F5344CB8AC3E}">
        <p14:creationId xmlns:p14="http://schemas.microsoft.com/office/powerpoint/2010/main" val="325483701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a:xfrm>
            <a:off x="609600" y="0"/>
            <a:ext cx="7772400" cy="1143000"/>
          </a:xfrm>
        </p:spPr>
        <p:txBody>
          <a:bodyPr/>
          <a:lstStyle/>
          <a:p>
            <a:r>
              <a:rPr lang="en-US" sz="2800" b="1" dirty="0" smtClean="0"/>
              <a:t>Example: Cumulative incidence of fracture in Iceland after age 50</a:t>
            </a:r>
          </a:p>
        </p:txBody>
      </p:sp>
      <p:pic>
        <p:nvPicPr>
          <p:cNvPr id="172034" name="Picture 2"/>
          <p:cNvPicPr>
            <a:picLocks noGrp="1" noChangeAspect="1" noChangeArrowheads="1"/>
          </p:cNvPicPr>
          <p:nvPr>
            <p:ph idx="1"/>
          </p:nvPr>
        </p:nvPicPr>
        <p:blipFill>
          <a:blip r:embed="rId3"/>
          <a:srcRect/>
          <a:stretch>
            <a:fillRect/>
          </a:stretch>
        </p:blipFill>
        <p:spPr>
          <a:xfrm>
            <a:off x="2324100" y="1225550"/>
            <a:ext cx="4762500" cy="5327650"/>
          </a:xfrm>
        </p:spPr>
      </p:pic>
      <p:sp>
        <p:nvSpPr>
          <p:cNvPr id="172035" name="TextBox 4"/>
          <p:cNvSpPr txBox="1">
            <a:spLocks noChangeArrowheads="1"/>
          </p:cNvSpPr>
          <p:nvPr/>
        </p:nvSpPr>
        <p:spPr bwMode="auto">
          <a:xfrm>
            <a:off x="6477000" y="6400800"/>
            <a:ext cx="3048000" cy="338138"/>
          </a:xfrm>
          <a:prstGeom prst="rect">
            <a:avLst/>
          </a:prstGeom>
          <a:noFill/>
          <a:ln w="9525">
            <a:noFill/>
            <a:miter lim="800000"/>
            <a:headEnd/>
            <a:tailEnd/>
          </a:ln>
        </p:spPr>
        <p:txBody>
          <a:bodyPr>
            <a:spAutoFit/>
          </a:bodyPr>
          <a:lstStyle/>
          <a:p>
            <a:pPr eaLnBrk="0" hangingPunct="0"/>
            <a:r>
              <a:rPr lang="en-US" sz="1600" dirty="0" smtClean="0">
                <a:solidFill>
                  <a:srgbClr val="000000"/>
                </a:solidFill>
              </a:rPr>
              <a:t>Siggeirsdottir et al. </a:t>
            </a:r>
            <a:r>
              <a:rPr lang="en-US" sz="1600" dirty="0">
                <a:solidFill>
                  <a:srgbClr val="000000"/>
                </a:solidFill>
              </a:rPr>
              <a:t>2013</a:t>
            </a:r>
          </a:p>
        </p:txBody>
      </p:sp>
      <p:cxnSp>
        <p:nvCxnSpPr>
          <p:cNvPr id="172036" name="Straight Arrow Connector 6"/>
          <p:cNvCxnSpPr>
            <a:cxnSpLocks noChangeShapeType="1"/>
          </p:cNvCxnSpPr>
          <p:nvPr/>
        </p:nvCxnSpPr>
        <p:spPr bwMode="auto">
          <a:xfrm flipH="1">
            <a:off x="5410200" y="1676400"/>
            <a:ext cx="1828800" cy="457200"/>
          </a:xfrm>
          <a:prstGeom prst="straightConnector1">
            <a:avLst/>
          </a:prstGeom>
          <a:noFill/>
          <a:ln w="9525" algn="ctr">
            <a:solidFill>
              <a:schemeClr val="tx1"/>
            </a:solidFill>
            <a:round/>
            <a:headEnd/>
            <a:tailEnd type="arrow" w="med" len="med"/>
          </a:ln>
        </p:spPr>
      </p:cxnSp>
      <p:cxnSp>
        <p:nvCxnSpPr>
          <p:cNvPr id="172037" name="Straight Arrow Connector 10"/>
          <p:cNvCxnSpPr>
            <a:cxnSpLocks noChangeShapeType="1"/>
          </p:cNvCxnSpPr>
          <p:nvPr/>
        </p:nvCxnSpPr>
        <p:spPr bwMode="auto">
          <a:xfrm flipH="1" flipV="1">
            <a:off x="6629400" y="2362200"/>
            <a:ext cx="685800" cy="457200"/>
          </a:xfrm>
          <a:prstGeom prst="straightConnector1">
            <a:avLst/>
          </a:prstGeom>
          <a:noFill/>
          <a:ln w="9525" algn="ctr">
            <a:solidFill>
              <a:schemeClr val="tx1"/>
            </a:solidFill>
            <a:round/>
            <a:headEnd/>
            <a:tailEnd type="arrow" w="med" len="med"/>
          </a:ln>
        </p:spPr>
      </p:cxnSp>
      <p:sp>
        <p:nvSpPr>
          <p:cNvPr id="172038" name="TextBox 12"/>
          <p:cNvSpPr txBox="1">
            <a:spLocks noChangeArrowheads="1"/>
          </p:cNvSpPr>
          <p:nvPr/>
        </p:nvSpPr>
        <p:spPr bwMode="auto">
          <a:xfrm>
            <a:off x="7086600" y="1295400"/>
            <a:ext cx="1752600" cy="338554"/>
          </a:xfrm>
          <a:prstGeom prst="rect">
            <a:avLst/>
          </a:prstGeom>
          <a:noFill/>
          <a:ln w="9525">
            <a:noFill/>
            <a:miter lim="800000"/>
            <a:headEnd/>
            <a:tailEnd/>
          </a:ln>
        </p:spPr>
        <p:txBody>
          <a:bodyPr>
            <a:spAutoFit/>
          </a:bodyPr>
          <a:lstStyle/>
          <a:p>
            <a:pPr eaLnBrk="0" hangingPunct="0"/>
            <a:r>
              <a:rPr lang="en-US" sz="1600" dirty="0" smtClean="0">
                <a:solidFill>
                  <a:srgbClr val="000000"/>
                </a:solidFill>
              </a:rPr>
              <a:t>Aalen-Johansen</a:t>
            </a:r>
            <a:endParaRPr lang="en-US" sz="1600" dirty="0">
              <a:solidFill>
                <a:srgbClr val="000000"/>
              </a:solidFill>
            </a:endParaRPr>
          </a:p>
        </p:txBody>
      </p:sp>
      <p:sp>
        <p:nvSpPr>
          <p:cNvPr id="172039" name="TextBox 14"/>
          <p:cNvSpPr txBox="1">
            <a:spLocks noChangeArrowheads="1"/>
          </p:cNvSpPr>
          <p:nvPr/>
        </p:nvSpPr>
        <p:spPr bwMode="auto">
          <a:xfrm>
            <a:off x="7315200" y="2590800"/>
            <a:ext cx="1676400" cy="338554"/>
          </a:xfrm>
          <a:prstGeom prst="rect">
            <a:avLst/>
          </a:prstGeom>
          <a:noFill/>
          <a:ln w="9525">
            <a:noFill/>
            <a:miter lim="800000"/>
            <a:headEnd/>
            <a:tailEnd/>
          </a:ln>
        </p:spPr>
        <p:txBody>
          <a:bodyPr wrap="square">
            <a:spAutoFit/>
          </a:bodyPr>
          <a:lstStyle/>
          <a:p>
            <a:pPr eaLnBrk="0" hangingPunct="0"/>
            <a:r>
              <a:rPr lang="en-US" sz="1600" dirty="0" smtClean="0">
                <a:solidFill>
                  <a:srgbClr val="000000"/>
                </a:solidFill>
              </a:rPr>
              <a:t>Kaplan-Meier</a:t>
            </a:r>
            <a:endParaRPr lang="en-US" sz="1600" dirty="0">
              <a:solidFill>
                <a:srgbClr val="000000"/>
              </a:solidFill>
            </a:endParaRPr>
          </a:p>
        </p:txBody>
      </p:sp>
      <p:sp>
        <p:nvSpPr>
          <p:cNvPr id="9" name="Oval 8"/>
          <p:cNvSpPr>
            <a:spLocks noChangeArrowheads="1"/>
          </p:cNvSpPr>
          <p:nvPr/>
        </p:nvSpPr>
        <p:spPr bwMode="auto">
          <a:xfrm>
            <a:off x="2838450" y="4171950"/>
            <a:ext cx="4114800" cy="304800"/>
          </a:xfrm>
          <a:prstGeom prst="ellipse">
            <a:avLst/>
          </a:prstGeom>
          <a:noFill/>
          <a:ln w="9525" algn="ctr">
            <a:solidFill>
              <a:schemeClr val="tx1"/>
            </a:solidFill>
            <a:round/>
            <a:headEnd/>
            <a:tailEnd/>
          </a:ln>
        </p:spPr>
        <p:txBody>
          <a:bodyPr/>
          <a:lstStyle/>
          <a:p>
            <a:pPr eaLnBrk="0" hangingPunct="0"/>
            <a:endParaRPr lang="en-US" dirty="0">
              <a:solidFill>
                <a:srgbClr val="000000"/>
              </a:solidFill>
            </a:endParaRPr>
          </a:p>
        </p:txBody>
      </p:sp>
      <p:sp>
        <p:nvSpPr>
          <p:cNvPr id="2" name="TextBox 1"/>
          <p:cNvSpPr txBox="1"/>
          <p:nvPr/>
        </p:nvSpPr>
        <p:spPr>
          <a:xfrm>
            <a:off x="381000" y="2590800"/>
            <a:ext cx="1943100" cy="1938992"/>
          </a:xfrm>
          <a:prstGeom prst="rect">
            <a:avLst/>
          </a:prstGeom>
          <a:noFill/>
        </p:spPr>
        <p:txBody>
          <a:bodyPr wrap="square" rtlCol="0">
            <a:spAutoFit/>
          </a:bodyPr>
          <a:lstStyle/>
          <a:p>
            <a:r>
              <a:rPr lang="en-US" sz="2000" dirty="0" smtClean="0">
                <a:solidFill>
                  <a:srgbClr val="000000"/>
                </a:solidFill>
              </a:rPr>
              <a:t>K-M always overestimates incidence when there are competing events</a:t>
            </a:r>
            <a:endParaRPr lang="en-US" sz="2000" dirty="0">
              <a:solidFill>
                <a:srgbClr val="000000"/>
              </a:solidFill>
            </a:endParaRPr>
          </a:p>
        </p:txBody>
      </p:sp>
    </p:spTree>
    <p:extLst>
      <p:ext uri="{BB962C8B-B14F-4D97-AF65-F5344CB8AC3E}">
        <p14:creationId xmlns:p14="http://schemas.microsoft.com/office/powerpoint/2010/main" val="130942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a:xfrm>
            <a:off x="990600" y="198437"/>
            <a:ext cx="7162800" cy="639763"/>
          </a:xfrm>
        </p:spPr>
        <p:txBody>
          <a:bodyPr/>
          <a:lstStyle/>
          <a:p>
            <a:r>
              <a:rPr lang="en-US" sz="2600" b="1" dirty="0" smtClean="0"/>
              <a:t>How commonly are the appropriate techniques being practiced in the literature?</a:t>
            </a:r>
          </a:p>
        </p:txBody>
      </p:sp>
      <p:sp>
        <p:nvSpPr>
          <p:cNvPr id="184322" name="Rectangle 3"/>
          <p:cNvSpPr>
            <a:spLocks noGrp="1" noChangeArrowheads="1"/>
          </p:cNvSpPr>
          <p:nvPr>
            <p:ph type="body" idx="1"/>
          </p:nvPr>
        </p:nvSpPr>
        <p:spPr>
          <a:xfrm>
            <a:off x="76200" y="1036638"/>
            <a:ext cx="8991600" cy="4525962"/>
          </a:xfrm>
        </p:spPr>
        <p:txBody>
          <a:bodyPr/>
          <a:lstStyle/>
          <a:p>
            <a:r>
              <a:rPr lang="en-US" sz="2800" dirty="0" smtClean="0"/>
              <a:t>Review of articles published between 2007-2010</a:t>
            </a:r>
          </a:p>
          <a:p>
            <a:pPr lvl="1">
              <a:spcBef>
                <a:spcPts val="0"/>
              </a:spcBef>
              <a:spcAft>
                <a:spcPts val="600"/>
              </a:spcAft>
            </a:pPr>
            <a:r>
              <a:rPr lang="en-US" sz="2400" dirty="0" smtClean="0"/>
              <a:t>In 6 “high impact” clinical journals (NEJM, JAMA, BMJ, Lancet, Ann Int Med, and PLoS Medicine)</a:t>
            </a:r>
          </a:p>
          <a:p>
            <a:pPr lvl="1">
              <a:spcBef>
                <a:spcPts val="0"/>
              </a:spcBef>
              <a:spcAft>
                <a:spcPts val="600"/>
              </a:spcAft>
            </a:pPr>
            <a:endParaRPr lang="en-US" sz="800" dirty="0" smtClean="0"/>
          </a:p>
          <a:p>
            <a:pPr lvl="1">
              <a:spcBef>
                <a:spcPts val="0"/>
              </a:spcBef>
              <a:spcAft>
                <a:spcPts val="600"/>
              </a:spcAft>
            </a:pPr>
            <a:r>
              <a:rPr lang="en-US" sz="2400" dirty="0" smtClean="0"/>
              <a:t>Containing populations/questions likely to have competing events</a:t>
            </a:r>
          </a:p>
          <a:p>
            <a:pPr lvl="1">
              <a:spcBef>
                <a:spcPts val="0"/>
              </a:spcBef>
              <a:spcAft>
                <a:spcPts val="600"/>
              </a:spcAft>
            </a:pPr>
            <a:endParaRPr lang="en-US" sz="800" dirty="0" smtClean="0"/>
          </a:p>
          <a:p>
            <a:pPr lvl="1">
              <a:spcBef>
                <a:spcPts val="0"/>
              </a:spcBef>
              <a:spcAft>
                <a:spcPts val="600"/>
              </a:spcAft>
            </a:pPr>
            <a:r>
              <a:rPr lang="en-US" sz="2400" dirty="0" smtClean="0"/>
              <a:t>Choose 50 most recent articles</a:t>
            </a:r>
          </a:p>
          <a:p>
            <a:pPr lvl="1"/>
            <a:endParaRPr lang="en-US" dirty="0" smtClean="0"/>
          </a:p>
          <a:p>
            <a:r>
              <a:rPr lang="en-US" sz="2800" dirty="0" smtClean="0"/>
              <a:t>37 of 50 studies actually had competing events in the data</a:t>
            </a:r>
          </a:p>
          <a:p>
            <a:pPr lvl="1"/>
            <a:r>
              <a:rPr lang="en-US" sz="2400" dirty="0" smtClean="0"/>
              <a:t>24 of 37 (65%) used conventional K-M analysis to depict cumulative incidence  (censoring upon the competing event)</a:t>
            </a:r>
          </a:p>
          <a:p>
            <a:pPr lvl="1"/>
            <a:endParaRPr lang="en-US" sz="800" dirty="0" smtClean="0"/>
          </a:p>
          <a:p>
            <a:pPr lvl="1"/>
            <a:r>
              <a:rPr lang="en-US" sz="2400" dirty="0" smtClean="0"/>
              <a:t>Only 2 of 37 used the Aalen-Johansen estimator</a:t>
            </a:r>
          </a:p>
          <a:p>
            <a:endParaRPr lang="en-US" sz="2200" b="1" dirty="0" smtClean="0"/>
          </a:p>
          <a:p>
            <a:endParaRPr lang="en-US" sz="2200" b="1" dirty="0" smtClean="0"/>
          </a:p>
        </p:txBody>
      </p:sp>
      <p:sp>
        <p:nvSpPr>
          <p:cNvPr id="4" name="TextBox 4"/>
          <p:cNvSpPr txBox="1">
            <a:spLocks noChangeArrowheads="1"/>
          </p:cNvSpPr>
          <p:nvPr/>
        </p:nvSpPr>
        <p:spPr bwMode="auto">
          <a:xfrm>
            <a:off x="5791200" y="6324600"/>
            <a:ext cx="3200400" cy="307777"/>
          </a:xfrm>
          <a:prstGeom prst="rect">
            <a:avLst/>
          </a:prstGeom>
          <a:noFill/>
          <a:ln w="9525">
            <a:noFill/>
            <a:miter lim="800000"/>
            <a:headEnd/>
            <a:tailEnd/>
          </a:ln>
        </p:spPr>
        <p:txBody>
          <a:bodyPr wrap="square">
            <a:spAutoFit/>
          </a:bodyPr>
          <a:lstStyle/>
          <a:p>
            <a:pPr eaLnBrk="0" hangingPunct="0"/>
            <a:r>
              <a:rPr lang="en-US" sz="1400" dirty="0" smtClean="0">
                <a:solidFill>
                  <a:srgbClr val="000000"/>
                </a:solidFill>
              </a:rPr>
              <a:t>Koller et al. </a:t>
            </a:r>
            <a:r>
              <a:rPr lang="en-US" sz="1400" i="1" dirty="0" smtClean="0">
                <a:solidFill>
                  <a:srgbClr val="000000"/>
                </a:solidFill>
              </a:rPr>
              <a:t>Statistics in Medicine  </a:t>
            </a:r>
            <a:r>
              <a:rPr lang="en-US" sz="1400" dirty="0" smtClean="0">
                <a:solidFill>
                  <a:srgbClr val="000000"/>
                </a:solidFill>
              </a:rPr>
              <a:t>2012</a:t>
            </a:r>
            <a:endParaRPr lang="en-US" sz="1400" dirty="0">
              <a:solidFill>
                <a:srgbClr val="000000"/>
              </a:solidFill>
            </a:endParaRPr>
          </a:p>
        </p:txBody>
      </p:sp>
    </p:spTree>
    <p:extLst>
      <p:ext uri="{BB962C8B-B14F-4D97-AF65-F5344CB8AC3E}">
        <p14:creationId xmlns:p14="http://schemas.microsoft.com/office/powerpoint/2010/main" val="128302672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9"/>
          <p:cNvSpPr>
            <a:spLocks noGrp="1" noChangeArrowheads="1"/>
          </p:cNvSpPr>
          <p:nvPr>
            <p:ph type="title"/>
          </p:nvPr>
        </p:nvSpPr>
        <p:spPr>
          <a:xfrm>
            <a:off x="0" y="-152400"/>
            <a:ext cx="9144000" cy="1143000"/>
          </a:xfrm>
        </p:spPr>
        <p:txBody>
          <a:bodyPr/>
          <a:lstStyle/>
          <a:p>
            <a:r>
              <a:rPr lang="en-US" sz="2800" b="1" dirty="0" smtClean="0"/>
              <a:t>Competing Events in Incidence Estimation</a:t>
            </a:r>
          </a:p>
        </p:txBody>
      </p:sp>
      <p:graphicFrame>
        <p:nvGraphicFramePr>
          <p:cNvPr id="76822" name="Group 22"/>
          <p:cNvGraphicFramePr>
            <a:graphicFrameLocks noGrp="1"/>
          </p:cNvGraphicFramePr>
          <p:nvPr>
            <p:ph sz="half" idx="2"/>
            <p:extLst>
              <p:ext uri="{D42A27DB-BD31-4B8C-83A1-F6EECF244321}">
                <p14:modId xmlns:p14="http://schemas.microsoft.com/office/powerpoint/2010/main" val="1309034400"/>
              </p:ext>
            </p:extLst>
          </p:nvPr>
        </p:nvGraphicFramePr>
        <p:xfrm>
          <a:off x="304800" y="762000"/>
          <a:ext cx="8458200" cy="5669280"/>
        </p:xfrm>
        <a:graphic>
          <a:graphicData uri="http://schemas.openxmlformats.org/drawingml/2006/table">
            <a:tbl>
              <a:tblPr/>
              <a:tblGrid>
                <a:gridCol w="1447800">
                  <a:extLst>
                    <a:ext uri="{9D8B030D-6E8A-4147-A177-3AD203B41FA5}">
                      <a16:colId xmlns="" xmlns:a16="http://schemas.microsoft.com/office/drawing/2014/main" val="20000"/>
                    </a:ext>
                  </a:extLst>
                </a:gridCol>
                <a:gridCol w="2209800">
                  <a:extLst>
                    <a:ext uri="{9D8B030D-6E8A-4147-A177-3AD203B41FA5}">
                      <a16:colId xmlns="" xmlns:a16="http://schemas.microsoft.com/office/drawing/2014/main" val="20001"/>
                    </a:ext>
                  </a:extLst>
                </a:gridCol>
                <a:gridCol w="4800600">
                  <a:extLst>
                    <a:ext uri="{9D8B030D-6E8A-4147-A177-3AD203B41FA5}">
                      <a16:colId xmlns="" xmlns:a16="http://schemas.microsoft.com/office/drawing/2014/main" val="20002"/>
                    </a:ext>
                  </a:extLst>
                </a:gridCol>
              </a:tblGrid>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Type of incidence estimate desired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Philosophy:</a:t>
                      </a:r>
                    </a:p>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Accommodate or eliminate competing event?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What estimator to use?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Cumulative incidence</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Eliminate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If no CE, or if CE independent of primary event: Conventional K-M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If CE </a:t>
                      </a:r>
                      <a:r>
                        <a:rPr kumimoji="0" lang="en-US" sz="2000" b="0" i="0" u="sng" strike="noStrike" cap="none" normalizeH="0" baseline="0" dirty="0" smtClean="0">
                          <a:ln>
                            <a:noFill/>
                          </a:ln>
                          <a:solidFill>
                            <a:schemeClr val="tx1"/>
                          </a:solidFill>
                          <a:effectLst/>
                          <a:latin typeface="Times New Roman" pitchFamily="18" charset="0"/>
                        </a:rPr>
                        <a:t>not</a:t>
                      </a:r>
                      <a:r>
                        <a:rPr kumimoji="0" lang="en-US" sz="2000" b="0" i="0" u="none" strike="noStrike" cap="none" normalizeH="0" baseline="0" dirty="0" smtClean="0">
                          <a:ln>
                            <a:noFill/>
                          </a:ln>
                          <a:solidFill>
                            <a:schemeClr val="tx1"/>
                          </a:solidFill>
                          <a:effectLst/>
                          <a:latin typeface="Times New Roman" pitchFamily="18" charset="0"/>
                        </a:rPr>
                        <a:t> independent: K-M with inverse probability of censoring weighting (or other advanced methods)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Cumulative incidence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Accommodate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Aalen-Johansen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Incidence rate/hazard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Accommodate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Usual rate/hazard calculation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(in the face of competing events, it is called “cause-specific” rate/hazard)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06225562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4"/>
          <p:cNvSpPr>
            <a:spLocks noGrp="1" noChangeArrowheads="1"/>
          </p:cNvSpPr>
          <p:nvPr>
            <p:ph type="title"/>
          </p:nvPr>
        </p:nvSpPr>
        <p:spPr>
          <a:xfrm>
            <a:off x="-228600" y="304800"/>
            <a:ext cx="9677400" cy="1143000"/>
          </a:xfrm>
        </p:spPr>
        <p:txBody>
          <a:bodyPr/>
          <a:lstStyle/>
          <a:p>
            <a:r>
              <a:rPr lang="en-US" sz="3600" b="1" dirty="0" smtClean="0"/>
              <a:t>Incidence in Clinical Research/Epidemiology</a:t>
            </a:r>
          </a:p>
        </p:txBody>
      </p:sp>
      <p:sp>
        <p:nvSpPr>
          <p:cNvPr id="389125" name="Rectangle 5"/>
          <p:cNvSpPr>
            <a:spLocks noGrp="1" noChangeArrowheads="1"/>
          </p:cNvSpPr>
          <p:nvPr>
            <p:ph type="body" sz="half" idx="1"/>
          </p:nvPr>
        </p:nvSpPr>
        <p:spPr>
          <a:xfrm>
            <a:off x="304800" y="1676400"/>
            <a:ext cx="4267200" cy="4114800"/>
          </a:xfrm>
        </p:spPr>
        <p:txBody>
          <a:bodyPr/>
          <a:lstStyle/>
          <a:p>
            <a:pPr algn="ctr">
              <a:buFontTx/>
              <a:buNone/>
            </a:pPr>
            <a:r>
              <a:rPr lang="en-US" u="sng" dirty="0" smtClean="0"/>
              <a:t>Making the measurements</a:t>
            </a:r>
          </a:p>
          <a:p>
            <a:r>
              <a:rPr lang="en-US" dirty="0" smtClean="0"/>
              <a:t>Recruitment</a:t>
            </a:r>
          </a:p>
          <a:p>
            <a:r>
              <a:rPr lang="en-US" dirty="0" smtClean="0"/>
              <a:t>Sensitive and specific detection of event onset</a:t>
            </a:r>
          </a:p>
          <a:p>
            <a:r>
              <a:rPr lang="en-US" dirty="0" smtClean="0"/>
              <a:t>Retaining participants</a:t>
            </a:r>
          </a:p>
        </p:txBody>
      </p:sp>
      <p:sp>
        <p:nvSpPr>
          <p:cNvPr id="389126" name="Rectangle 6"/>
          <p:cNvSpPr>
            <a:spLocks noGrp="1" noChangeArrowheads="1"/>
          </p:cNvSpPr>
          <p:nvPr>
            <p:ph type="body" sz="half" idx="2"/>
          </p:nvPr>
        </p:nvSpPr>
        <p:spPr>
          <a:xfrm>
            <a:off x="4876800" y="1676400"/>
            <a:ext cx="3810000" cy="4114800"/>
          </a:xfrm>
        </p:spPr>
        <p:txBody>
          <a:bodyPr/>
          <a:lstStyle/>
          <a:p>
            <a:pPr indent="-106363" algn="ctr">
              <a:buFontTx/>
              <a:buNone/>
            </a:pPr>
            <a:r>
              <a:rPr lang="en-US" u="sng" dirty="0" smtClean="0"/>
              <a:t>Manipulating and summarizing the incidence data</a:t>
            </a:r>
          </a:p>
          <a:p>
            <a:endParaRPr lang="en-US" dirty="0" smtClean="0"/>
          </a:p>
        </p:txBody>
      </p:sp>
      <p:sp>
        <p:nvSpPr>
          <p:cNvPr id="389127" name="Text Box 7"/>
          <p:cNvSpPr txBox="1">
            <a:spLocks noChangeArrowheads="1"/>
          </p:cNvSpPr>
          <p:nvPr/>
        </p:nvSpPr>
        <p:spPr bwMode="auto">
          <a:xfrm>
            <a:off x="762000" y="4267200"/>
            <a:ext cx="4114800" cy="1938992"/>
          </a:xfrm>
          <a:prstGeom prst="rect">
            <a:avLst/>
          </a:prstGeom>
          <a:noFill/>
          <a:ln w="9525">
            <a:noFill/>
            <a:miter lim="800000"/>
            <a:headEnd/>
            <a:tailEnd/>
          </a:ln>
        </p:spPr>
        <p:txBody>
          <a:bodyPr>
            <a:spAutoFit/>
          </a:bodyPr>
          <a:lstStyle/>
          <a:p>
            <a:pPr eaLnBrk="0" hangingPunct="0">
              <a:spcBef>
                <a:spcPct val="50000"/>
              </a:spcBef>
            </a:pPr>
            <a:r>
              <a:rPr lang="en-US" dirty="0">
                <a:solidFill>
                  <a:srgbClr val="FF0000"/>
                </a:solidFill>
              </a:rPr>
              <a:t>Practical field work</a:t>
            </a:r>
          </a:p>
          <a:p>
            <a:pPr eaLnBrk="0" hangingPunct="0">
              <a:spcBef>
                <a:spcPct val="50000"/>
              </a:spcBef>
            </a:pPr>
            <a:r>
              <a:rPr lang="en-US" dirty="0">
                <a:solidFill>
                  <a:srgbClr val="FF0000"/>
                </a:solidFill>
              </a:rPr>
              <a:t>Not covered in this course</a:t>
            </a:r>
          </a:p>
          <a:p>
            <a:pPr eaLnBrk="0" hangingPunct="0">
              <a:spcBef>
                <a:spcPct val="50000"/>
              </a:spcBef>
            </a:pPr>
            <a:r>
              <a:rPr lang="en-US" dirty="0">
                <a:solidFill>
                  <a:srgbClr val="FF0000"/>
                </a:solidFill>
              </a:rPr>
              <a:t>Best learned by working with experienced </a:t>
            </a:r>
            <a:r>
              <a:rPr lang="en-US" dirty="0" smtClean="0">
                <a:solidFill>
                  <a:srgbClr val="FF0000"/>
                </a:solidFill>
              </a:rPr>
              <a:t>researchers</a:t>
            </a:r>
            <a:endParaRPr lang="en-US" dirty="0">
              <a:solidFill>
                <a:srgbClr val="FF0000"/>
              </a:solidFill>
            </a:endParaRPr>
          </a:p>
        </p:txBody>
      </p:sp>
      <p:sp>
        <p:nvSpPr>
          <p:cNvPr id="389128" name="Line 8"/>
          <p:cNvSpPr>
            <a:spLocks noChangeShapeType="1"/>
          </p:cNvSpPr>
          <p:nvPr/>
        </p:nvSpPr>
        <p:spPr bwMode="auto">
          <a:xfrm>
            <a:off x="4343400" y="3048000"/>
            <a:ext cx="762000" cy="0"/>
          </a:xfrm>
          <a:prstGeom prst="line">
            <a:avLst/>
          </a:prstGeom>
          <a:noFill/>
          <a:ln w="76200">
            <a:solidFill>
              <a:schemeClr val="tx1"/>
            </a:solidFill>
            <a:round/>
            <a:headEnd/>
            <a:tailEnd type="triangle" w="med" len="med"/>
          </a:ln>
        </p:spPr>
        <p:txBody>
          <a:bodyPr/>
          <a:lstStyle/>
          <a:p>
            <a:endParaRPr lang="en-US" dirty="0">
              <a:solidFill>
                <a:srgbClr val="000000"/>
              </a:solidFill>
            </a:endParaRPr>
          </a:p>
        </p:txBody>
      </p:sp>
    </p:spTree>
    <p:extLst>
      <p:ext uri="{BB962C8B-B14F-4D97-AF65-F5344CB8AC3E}">
        <p14:creationId xmlns:p14="http://schemas.microsoft.com/office/powerpoint/2010/main" val="395101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26">
                                            <p:txEl>
                                              <p:pRg st="0" end="0"/>
                                            </p:txEl>
                                          </p:spTgt>
                                        </p:tgtEl>
                                        <p:attrNameLst>
                                          <p:attrName>style.visibility</p:attrName>
                                        </p:attrNameLst>
                                      </p:cBhvr>
                                      <p:to>
                                        <p:strVal val="visible"/>
                                      </p:to>
                                    </p:set>
                                    <p:anim calcmode="lin" valueType="num">
                                      <p:cBhvr additive="base">
                                        <p:cTn id="7" dur="500" fill="hold"/>
                                        <p:tgtEl>
                                          <p:spTgt spid="3891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912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2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912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12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9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5" grpId="0" build="p"/>
      <p:bldP spid="389126" grpId="0" build="p"/>
      <p:bldP spid="389127" grpId="0"/>
      <p:bldP spid="389128"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a:xfrm>
            <a:off x="609600" y="-76200"/>
            <a:ext cx="7772400" cy="762000"/>
          </a:xfrm>
        </p:spPr>
        <p:txBody>
          <a:bodyPr/>
          <a:lstStyle/>
          <a:p>
            <a:r>
              <a:rPr lang="en-US" sz="3600" b="1" dirty="0" smtClean="0"/>
              <a:t>Summary</a:t>
            </a:r>
          </a:p>
        </p:txBody>
      </p:sp>
      <p:sp>
        <p:nvSpPr>
          <p:cNvPr id="190466" name="Rectangle 3"/>
          <p:cNvSpPr>
            <a:spLocks noGrp="1" noChangeArrowheads="1"/>
          </p:cNvSpPr>
          <p:nvPr>
            <p:ph type="body" idx="1"/>
          </p:nvPr>
        </p:nvSpPr>
        <p:spPr>
          <a:xfrm>
            <a:off x="76200" y="457200"/>
            <a:ext cx="8915400" cy="5257800"/>
          </a:xfrm>
        </p:spPr>
        <p:txBody>
          <a:bodyPr/>
          <a:lstStyle/>
          <a:p>
            <a:r>
              <a:rPr lang="en-US" sz="2200" b="1" dirty="0" smtClean="0"/>
              <a:t>Incidence rate</a:t>
            </a:r>
          </a:p>
          <a:p>
            <a:pPr lvl="1">
              <a:lnSpc>
                <a:spcPct val="70000"/>
              </a:lnSpc>
            </a:pPr>
            <a:r>
              <a:rPr lang="en-US" sz="2200" dirty="0" smtClean="0"/>
              <a:t>E/NT; a non-negative number with no upper bound</a:t>
            </a:r>
          </a:p>
          <a:p>
            <a:pPr lvl="1">
              <a:lnSpc>
                <a:spcPct val="70000"/>
              </a:lnSpc>
            </a:pPr>
            <a:r>
              <a:rPr lang="en-US" sz="2200" dirty="0" smtClean="0"/>
              <a:t>Not a proportion; denominator has person-time </a:t>
            </a:r>
          </a:p>
          <a:p>
            <a:pPr>
              <a:spcBef>
                <a:spcPct val="40000"/>
              </a:spcBef>
            </a:pPr>
            <a:r>
              <a:rPr lang="en-US" sz="2200" b="1" dirty="0" smtClean="0"/>
              <a:t>Average incidence rate can be calculated with individual-level or group-level average population data.  Uses include:</a:t>
            </a:r>
          </a:p>
          <a:p>
            <a:pPr lvl="1">
              <a:lnSpc>
                <a:spcPct val="70000"/>
              </a:lnSpc>
            </a:pPr>
            <a:r>
              <a:rPr lang="en-US" sz="2200" dirty="0" smtClean="0"/>
              <a:t>Incidence estimates in dynamic populations, especially those that are not fully enumerated at the individual level</a:t>
            </a:r>
          </a:p>
          <a:p>
            <a:pPr lvl="1">
              <a:lnSpc>
                <a:spcPct val="70000"/>
              </a:lnSpc>
            </a:pPr>
            <a:r>
              <a:rPr lang="en-US" sz="2200" dirty="0" smtClean="0"/>
              <a:t>Comparison with other populations, both fixed and dynamic </a:t>
            </a:r>
          </a:p>
          <a:p>
            <a:pPr lvl="1">
              <a:lnSpc>
                <a:spcPct val="70000"/>
              </a:lnSpc>
            </a:pPr>
            <a:r>
              <a:rPr lang="en-US" sz="2200" dirty="0" smtClean="0"/>
              <a:t>Contexts where exposure status in given persons changes over time</a:t>
            </a:r>
          </a:p>
          <a:p>
            <a:r>
              <a:rPr lang="en-US" sz="2200" b="1" dirty="0" smtClean="0"/>
              <a:t>Average incidence rate most meaningful when constant</a:t>
            </a:r>
          </a:p>
          <a:p>
            <a:r>
              <a:rPr lang="en-US" sz="2200" b="1" dirty="0" smtClean="0"/>
              <a:t>Instantaneous incidence (hazard) rate</a:t>
            </a:r>
          </a:p>
          <a:p>
            <a:pPr lvl="1">
              <a:lnSpc>
                <a:spcPct val="70000"/>
              </a:lnSpc>
            </a:pPr>
            <a:r>
              <a:rPr lang="en-US" sz="2200" dirty="0" smtClean="0"/>
              <a:t>Hazard function – insight into changes in rate over time</a:t>
            </a:r>
          </a:p>
          <a:p>
            <a:pPr lvl="1">
              <a:lnSpc>
                <a:spcPct val="70000"/>
              </a:lnSpc>
            </a:pPr>
            <a:r>
              <a:rPr lang="en-US" sz="2200" dirty="0" smtClean="0"/>
              <a:t>Mathematically related to cumulative survival via exponential formula</a:t>
            </a:r>
          </a:p>
          <a:p>
            <a:r>
              <a:rPr lang="en-US" sz="2200" b="1" dirty="0" smtClean="0"/>
              <a:t>Just like K-M, all rates assume non-informative censoring</a:t>
            </a:r>
            <a:r>
              <a:rPr lang="en-US" sz="2200" dirty="0" smtClean="0"/>
              <a:t> </a:t>
            </a:r>
          </a:p>
          <a:p>
            <a:pPr lvl="1">
              <a:lnSpc>
                <a:spcPct val="70000"/>
              </a:lnSpc>
            </a:pPr>
            <a:endParaRPr lang="en-US" sz="800" dirty="0" smtClean="0"/>
          </a:p>
          <a:p>
            <a:pPr>
              <a:lnSpc>
                <a:spcPct val="70000"/>
              </a:lnSpc>
              <a:spcBef>
                <a:spcPct val="40000"/>
              </a:spcBef>
            </a:pPr>
            <a:r>
              <a:rPr lang="en-US" sz="2200" b="1" dirty="0" smtClean="0"/>
              <a:t>Competing Events </a:t>
            </a:r>
          </a:p>
          <a:p>
            <a:pPr lvl="1">
              <a:lnSpc>
                <a:spcPct val="90000"/>
              </a:lnSpc>
              <a:spcBef>
                <a:spcPts val="0"/>
              </a:spcBef>
            </a:pPr>
            <a:r>
              <a:rPr lang="en-US" sz="2200" dirty="0" smtClean="0"/>
              <a:t>Rates natively accommodate competing events</a:t>
            </a:r>
          </a:p>
          <a:p>
            <a:pPr lvl="1">
              <a:lnSpc>
                <a:spcPct val="90000"/>
              </a:lnSpc>
              <a:spcBef>
                <a:spcPts val="0"/>
              </a:spcBef>
            </a:pPr>
            <a:r>
              <a:rPr lang="en-US" sz="2200" dirty="0" smtClean="0"/>
              <a:t>For cumulative incidence when you seek to accommodate  competing events,  </a:t>
            </a:r>
            <a:r>
              <a:rPr lang="en-US" sz="2200" dirty="0"/>
              <a:t>u</a:t>
            </a:r>
            <a:r>
              <a:rPr lang="en-US" sz="2200" dirty="0" smtClean="0"/>
              <a:t>se the Aalen-Johansen estimator</a:t>
            </a:r>
          </a:p>
        </p:txBody>
      </p:sp>
    </p:spTree>
    <p:extLst>
      <p:ext uri="{BB962C8B-B14F-4D97-AF65-F5344CB8AC3E}">
        <p14:creationId xmlns:p14="http://schemas.microsoft.com/office/powerpoint/2010/main" val="3068527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0"/>
            <a:ext cx="8686800" cy="1143000"/>
          </a:xfrm>
        </p:spPr>
        <p:txBody>
          <a:bodyPr>
            <a:normAutofit/>
          </a:bodyPr>
          <a:lstStyle/>
          <a:p>
            <a:pPr>
              <a:spcBef>
                <a:spcPct val="50000"/>
              </a:spcBef>
            </a:pPr>
            <a:r>
              <a:rPr lang="en-US" sz="3400" b="1" dirty="0"/>
              <a:t>Fixed </a:t>
            </a:r>
            <a:r>
              <a:rPr lang="en-US" sz="3400" b="1" dirty="0" smtClean="0"/>
              <a:t>cohort study </a:t>
            </a:r>
            <a:r>
              <a:rPr lang="en-US" sz="3400" b="1" dirty="0"/>
              <a:t>with </a:t>
            </a:r>
            <a:r>
              <a:rPr lang="en-US" sz="3400" b="1" dirty="0" smtClean="0"/>
              <a:t>individual-level </a:t>
            </a:r>
            <a:r>
              <a:rPr lang="en-US" sz="3400" b="1" dirty="0"/>
              <a:t>data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454" y="933135"/>
            <a:ext cx="6820546" cy="5354083"/>
          </a:xfrm>
          <a:prstGeom prst="rect">
            <a:avLst/>
          </a:prstGeom>
        </p:spPr>
      </p:pic>
      <p:grpSp>
        <p:nvGrpSpPr>
          <p:cNvPr id="5" name="Group 4"/>
          <p:cNvGrpSpPr/>
          <p:nvPr/>
        </p:nvGrpSpPr>
        <p:grpSpPr>
          <a:xfrm>
            <a:off x="7467600" y="1066800"/>
            <a:ext cx="2209800" cy="1143000"/>
            <a:chOff x="7467600" y="748632"/>
            <a:chExt cx="2209800" cy="1143000"/>
          </a:xfrm>
        </p:grpSpPr>
        <p:sp>
          <p:nvSpPr>
            <p:cNvPr id="6" name="TextBox 5"/>
            <p:cNvSpPr txBox="1"/>
            <p:nvPr/>
          </p:nvSpPr>
          <p:spPr>
            <a:xfrm>
              <a:off x="7543800" y="1491522"/>
              <a:ext cx="1295400" cy="400110"/>
            </a:xfrm>
            <a:prstGeom prst="rect">
              <a:avLst/>
            </a:prstGeom>
            <a:solidFill>
              <a:schemeClr val="bg1"/>
            </a:solidFill>
          </p:spPr>
          <p:txBody>
            <a:bodyPr wrap="square" rtlCol="0">
              <a:spAutoFit/>
            </a:bodyPr>
            <a:lstStyle/>
            <a:p>
              <a:pPr algn="r"/>
              <a:r>
                <a:rPr lang="en-US" sz="2000" dirty="0">
                  <a:solidFill>
                    <a:srgbClr val="000000"/>
                  </a:solidFill>
                </a:rPr>
                <a:t>E</a:t>
              </a:r>
              <a:r>
                <a:rPr lang="en-US" sz="2000" dirty="0" smtClean="0">
                  <a:solidFill>
                    <a:srgbClr val="000000"/>
                  </a:solidFill>
                </a:rPr>
                <a:t> = event</a:t>
              </a:r>
              <a:endParaRPr lang="en-US" sz="2000" dirty="0">
                <a:solidFill>
                  <a:srgbClr val="000000"/>
                </a:solidFill>
              </a:endParaRPr>
            </a:p>
          </p:txBody>
        </p:sp>
        <p:cxnSp>
          <p:nvCxnSpPr>
            <p:cNvPr id="7" name="Straight Arrow Connector 30"/>
            <p:cNvCxnSpPr>
              <a:cxnSpLocks noChangeShapeType="1"/>
            </p:cNvCxnSpPr>
            <p:nvPr/>
          </p:nvCxnSpPr>
          <p:spPr bwMode="auto">
            <a:xfrm>
              <a:off x="7467600" y="977232"/>
              <a:ext cx="533400" cy="0"/>
            </a:xfrm>
            <a:prstGeom prst="straightConnector1">
              <a:avLst/>
            </a:prstGeom>
            <a:noFill/>
            <a:ln w="60325" algn="ctr">
              <a:solidFill>
                <a:schemeClr val="tx1"/>
              </a:solidFill>
              <a:round/>
              <a:headEnd/>
              <a:tailEnd type="triangle" w="med" len="med"/>
            </a:ln>
          </p:spPr>
        </p:cxnSp>
        <p:sp>
          <p:nvSpPr>
            <p:cNvPr id="8" name="TextBox 7"/>
            <p:cNvSpPr txBox="1"/>
            <p:nvPr/>
          </p:nvSpPr>
          <p:spPr>
            <a:xfrm>
              <a:off x="7947134" y="748632"/>
              <a:ext cx="1730266" cy="707886"/>
            </a:xfrm>
            <a:prstGeom prst="rect">
              <a:avLst/>
            </a:prstGeom>
            <a:noFill/>
          </p:spPr>
          <p:txBody>
            <a:bodyPr wrap="square" rtlCol="0">
              <a:spAutoFit/>
            </a:bodyPr>
            <a:lstStyle/>
            <a:p>
              <a:r>
                <a:rPr lang="en-US" sz="2000" dirty="0" smtClean="0">
                  <a:solidFill>
                    <a:srgbClr val="000000"/>
                  </a:solidFill>
                </a:rPr>
                <a:t> =  loss to follow-up</a:t>
              </a:r>
              <a:endParaRPr lang="en-US" sz="2000" dirty="0">
                <a:solidFill>
                  <a:srgbClr val="000000"/>
                </a:solidFill>
              </a:endParaRPr>
            </a:p>
          </p:txBody>
        </p:sp>
      </p:grpSp>
    </p:spTree>
    <p:extLst>
      <p:ext uri="{BB962C8B-B14F-4D97-AF65-F5344CB8AC3E}">
        <p14:creationId xmlns:p14="http://schemas.microsoft.com/office/powerpoint/2010/main" val="3026488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9"/>
          <p:cNvSpPr>
            <a:spLocks noGrp="1" noChangeArrowheads="1"/>
          </p:cNvSpPr>
          <p:nvPr>
            <p:ph type="title"/>
          </p:nvPr>
        </p:nvSpPr>
        <p:spPr>
          <a:xfrm>
            <a:off x="76200" y="-228600"/>
            <a:ext cx="9144000" cy="1143000"/>
          </a:xfrm>
        </p:spPr>
        <p:txBody>
          <a:bodyPr/>
          <a:lstStyle/>
          <a:p>
            <a:r>
              <a:rPr lang="en-US" sz="2800" b="1" dirty="0" smtClean="0"/>
              <a:t>Measures of Disease Occurrence by Study Design</a:t>
            </a:r>
          </a:p>
        </p:txBody>
      </p:sp>
      <p:graphicFrame>
        <p:nvGraphicFramePr>
          <p:cNvPr id="76822" name="Group 22"/>
          <p:cNvGraphicFramePr>
            <a:graphicFrameLocks noGrp="1"/>
          </p:cNvGraphicFramePr>
          <p:nvPr>
            <p:ph sz="half" idx="2"/>
            <p:extLst>
              <p:ext uri="{D42A27DB-BD31-4B8C-83A1-F6EECF244321}">
                <p14:modId xmlns:p14="http://schemas.microsoft.com/office/powerpoint/2010/main" val="270541297"/>
              </p:ext>
            </p:extLst>
          </p:nvPr>
        </p:nvGraphicFramePr>
        <p:xfrm>
          <a:off x="304799" y="609600"/>
          <a:ext cx="8458201" cy="6019800"/>
        </p:xfrm>
        <a:graphic>
          <a:graphicData uri="http://schemas.openxmlformats.org/drawingml/2006/table">
            <a:tbl>
              <a:tblPr/>
              <a:tblGrid>
                <a:gridCol w="1143001">
                  <a:extLst>
                    <a:ext uri="{9D8B030D-6E8A-4147-A177-3AD203B41FA5}">
                      <a16:colId xmlns="" xmlns:a16="http://schemas.microsoft.com/office/drawing/2014/main" val="20000"/>
                    </a:ext>
                  </a:extLst>
                </a:gridCol>
                <a:gridCol w="2057399">
                  <a:extLst>
                    <a:ext uri="{9D8B030D-6E8A-4147-A177-3AD203B41FA5}">
                      <a16:colId xmlns="" xmlns:a16="http://schemas.microsoft.com/office/drawing/2014/main" val="20001"/>
                    </a:ext>
                  </a:extLst>
                </a:gridCol>
                <a:gridCol w="3200400">
                  <a:extLst>
                    <a:ext uri="{9D8B030D-6E8A-4147-A177-3AD203B41FA5}">
                      <a16:colId xmlns="" xmlns:a16="http://schemas.microsoft.com/office/drawing/2014/main" val="20002"/>
                    </a:ext>
                  </a:extLst>
                </a:gridCol>
                <a:gridCol w="2057401">
                  <a:extLst>
                    <a:ext uri="{9D8B030D-6E8A-4147-A177-3AD203B41FA5}">
                      <a16:colId xmlns="" xmlns:a16="http://schemas.microsoft.com/office/drawing/2014/main" val="20003"/>
                    </a:ext>
                  </a:extLst>
                </a:gridCol>
              </a:tblGrid>
              <a:tr h="304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Prevalence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Cumulative Incidence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Incidence Rate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Fixed Cohort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can be done at any slice</a:t>
                      </a:r>
                      <a:r>
                        <a:rPr lang="en-US" sz="1800" baseline="0" dirty="0" smtClean="0">
                          <a:sym typeface="Wingdings"/>
                        </a:rPr>
                        <a:t> of time; time 0 is very common</a:t>
                      </a:r>
                      <a:endParaRPr lang="en-US" sz="18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ym typeface="Wingdings"/>
                        </a:rPr>
                        <a:t></a:t>
                      </a:r>
                      <a:endParaRPr lang="en-US" sz="1800" dirty="0" smtClean="0"/>
                    </a:p>
                    <a:p>
                      <a:pPr algn="ctr"/>
                      <a:r>
                        <a:rPr lang="en-US" dirty="0" smtClean="0"/>
                        <a:t>cumulative</a:t>
                      </a:r>
                      <a:r>
                        <a:rPr lang="en-US" baseline="0" dirty="0" smtClean="0"/>
                        <a:t> incidence is the quintessential fixed cohort concept</a:t>
                      </a:r>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beware of depletion</a:t>
                      </a:r>
                      <a:r>
                        <a:rPr lang="en-US" sz="1800" baseline="0" dirty="0" smtClean="0">
                          <a:sym typeface="Wingdings"/>
                        </a:rPr>
                        <a:t> of susceptibles and how differs from a dynamic cohort</a:t>
                      </a:r>
                      <a:endParaRPr lang="en-US"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64592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Dynamic Cohort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can be done at any slice</a:t>
                      </a:r>
                      <a:r>
                        <a:rPr lang="en-US" sz="1800" baseline="0" dirty="0" smtClean="0">
                          <a:sym typeface="Wingdings"/>
                        </a:rPr>
                        <a:t> of time</a:t>
                      </a:r>
                      <a:endParaRPr lang="en-US" sz="1800" dirty="0" smtClean="0"/>
                    </a:p>
                    <a:p>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accomplished by turning</a:t>
                      </a:r>
                      <a:r>
                        <a:rPr lang="en-US" sz="1800" baseline="0" dirty="0" smtClean="0">
                          <a:sym typeface="Wingdings"/>
                        </a:rPr>
                        <a:t> dynamic cohort into fixed; </a:t>
                      </a:r>
                      <a:r>
                        <a:rPr lang="en-US" sz="1800" dirty="0" smtClean="0">
                          <a:sym typeface="Wingdings"/>
                        </a:rPr>
                        <a:t>done by</a:t>
                      </a:r>
                      <a:r>
                        <a:rPr lang="en-US" sz="1800" baseline="0" dirty="0" smtClean="0">
                          <a:sym typeface="Wingdings"/>
                        </a:rPr>
                        <a:t> “shifting” </a:t>
                      </a:r>
                      <a:r>
                        <a:rPr lang="en-US" sz="1800" dirty="0" smtClean="0">
                          <a:sym typeface="Wingdings"/>
                        </a:rPr>
                        <a:t>everyone </a:t>
                      </a:r>
                      <a:r>
                        <a:rPr lang="en-US" sz="1800" baseline="0" dirty="0" smtClean="0">
                          <a:sym typeface="Wingdings"/>
                        </a:rPr>
                        <a:t>“to the left” or via relationship between hazard and survival.  </a:t>
                      </a:r>
                      <a:endParaRPr lang="en-US" sz="18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time-varying hazard most flexible</a:t>
                      </a:r>
                      <a:r>
                        <a:rPr lang="en-US" sz="1800" baseline="0" dirty="0" smtClean="0">
                          <a:sym typeface="Wingdings"/>
                        </a:rPr>
                        <a:t> </a:t>
                      </a:r>
                      <a:r>
                        <a:rPr lang="en-US" sz="1800" dirty="0" smtClean="0">
                          <a:sym typeface="Wingdings"/>
                        </a:rPr>
                        <a:t>way to describe incidence in a dynamic cohort</a:t>
                      </a:r>
                      <a:endParaRPr lang="en-US" sz="1800"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20396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Cross-sectional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700" dirty="0" smtClean="0">
                          <a:sym typeface="Wingdings"/>
                        </a:rPr>
                        <a:t>prevalence</a:t>
                      </a:r>
                      <a:r>
                        <a:rPr lang="en-US" sz="1700" baseline="0" dirty="0" smtClean="0">
                          <a:sym typeface="Wingdings"/>
                        </a:rPr>
                        <a:t> is synonymous with cross-sectional study</a:t>
                      </a:r>
                      <a:endParaRPr lang="en-US" sz="17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n/a</a:t>
                      </a:r>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n/a</a:t>
                      </a:r>
                      <a:endParaRPr lang="en-US"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Case-control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800" dirty="0" smtClean="0">
                          <a:sym typeface="Wingdings"/>
                        </a:rPr>
                        <a:t></a:t>
                      </a:r>
                    </a:p>
                    <a:p>
                      <a:pPr algn="ctr"/>
                      <a:r>
                        <a:rPr lang="en-US" sz="1800" dirty="0" smtClean="0">
                          <a:sym typeface="Wingdings"/>
                        </a:rPr>
                        <a:t>limited to</a:t>
                      </a:r>
                      <a:r>
                        <a:rPr lang="en-US" sz="1800" baseline="0" dirty="0" smtClean="0">
                          <a:sym typeface="Wingdings"/>
                        </a:rPr>
                        <a:t> separate cross-sections of cases &amp; non-cases</a:t>
                      </a:r>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n/a</a:t>
                      </a:r>
                    </a:p>
                    <a:p>
                      <a:pPr algn="ctr"/>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dirty="0" smtClean="0"/>
                        <a:t>n/a</a:t>
                      </a:r>
                      <a:endParaRPr lang="en-US"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0318517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p:txBody>
          <a:bodyPr/>
          <a:lstStyle/>
          <a:p>
            <a:r>
              <a:rPr lang="en-US" dirty="0" smtClean="0"/>
              <a:t>Extra Slides</a:t>
            </a:r>
          </a:p>
        </p:txBody>
      </p:sp>
      <p:sp>
        <p:nvSpPr>
          <p:cNvPr id="192514"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131144584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1143000"/>
          </a:xfrm>
        </p:spPr>
        <p:txBody>
          <a:bodyPr/>
          <a:lstStyle/>
          <a:p>
            <a:r>
              <a:rPr lang="en-US" sz="3600" b="1" dirty="0" smtClean="0"/>
              <a:t>How to report incidence</a:t>
            </a:r>
          </a:p>
        </p:txBody>
      </p:sp>
      <p:sp>
        <p:nvSpPr>
          <p:cNvPr id="32770" name="Rectangle 3"/>
          <p:cNvSpPr>
            <a:spLocks noGrp="1" noChangeArrowheads="1"/>
          </p:cNvSpPr>
          <p:nvPr>
            <p:ph type="body" idx="1"/>
          </p:nvPr>
        </p:nvSpPr>
        <p:spPr>
          <a:xfrm>
            <a:off x="76200" y="685800"/>
            <a:ext cx="9067800" cy="4419600"/>
          </a:xfrm>
        </p:spPr>
        <p:txBody>
          <a:bodyPr/>
          <a:lstStyle/>
          <a:p>
            <a:r>
              <a:rPr lang="en-US" sz="2800" dirty="0" smtClean="0"/>
              <a:t>Cumulative incidence: always include a time element. </a:t>
            </a:r>
          </a:p>
          <a:p>
            <a:pPr lvl="1"/>
            <a:r>
              <a:rPr lang="en-US" sz="2400" dirty="0" smtClean="0"/>
              <a:t>“The cumulative incidence of myocardial infarction among women was 5% (95% confidence interval: 2.3 to 8.6%) after ten years following smoking cessation.”</a:t>
            </a:r>
          </a:p>
          <a:p>
            <a:pPr lvl="1"/>
            <a:r>
              <a:rPr lang="en-US" sz="2400" dirty="0" smtClean="0"/>
              <a:t>“We found that 24% (95% CI: 20 to 28%) of children had suffered a bone fracture within two years after starting skateboarding.”</a:t>
            </a:r>
          </a:p>
          <a:p>
            <a:endParaRPr lang="en-US" sz="800" dirty="0" smtClean="0"/>
          </a:p>
          <a:p>
            <a:endParaRPr lang="en-US" sz="800" dirty="0" smtClean="0"/>
          </a:p>
          <a:p>
            <a:r>
              <a:rPr lang="en-US" sz="2800" dirty="0" smtClean="0"/>
              <a:t>Incidence rate: always incorporate person-time  </a:t>
            </a:r>
          </a:p>
          <a:p>
            <a:pPr lvl="1"/>
            <a:r>
              <a:rPr lang="en-US" dirty="0" smtClean="0"/>
              <a:t> </a:t>
            </a:r>
            <a:r>
              <a:rPr lang="en-US" sz="2400" dirty="0" smtClean="0"/>
              <a:t>“The incidence of HIV infection was 4.3 (95% CI: 2.8 to 6.2) per 100 person-years amongst men who have sex with men in San Francisco during 2005.” </a:t>
            </a:r>
          </a:p>
          <a:p>
            <a:pPr lvl="1"/>
            <a:r>
              <a:rPr lang="en-US" dirty="0" smtClean="0"/>
              <a:t>“</a:t>
            </a:r>
            <a:r>
              <a:rPr lang="en-US" sz="2400" dirty="0" smtClean="0"/>
              <a:t>There were </a:t>
            </a:r>
            <a:r>
              <a:rPr lang="en-US" sz="2400" dirty="0"/>
              <a:t>140 (95% CI: 118 to 163</a:t>
            </a:r>
            <a:r>
              <a:rPr lang="en-US" sz="2400" dirty="0" smtClean="0"/>
              <a:t>) new diagnoses of prostate cancer per 100,000 person-years amongst men in London in between 2010 and 2015.”</a:t>
            </a:r>
          </a:p>
        </p:txBody>
      </p:sp>
    </p:spTree>
    <p:extLst>
      <p:ext uri="{BB962C8B-B14F-4D97-AF65-F5344CB8AC3E}">
        <p14:creationId xmlns:p14="http://schemas.microsoft.com/office/powerpoint/2010/main" val="354272180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152400"/>
            <a:ext cx="9144000" cy="1143000"/>
          </a:xfrm>
        </p:spPr>
        <p:txBody>
          <a:bodyPr/>
          <a:lstStyle/>
          <a:p>
            <a:r>
              <a:rPr lang="en-US" sz="3200" b="1" dirty="0" smtClean="0"/>
              <a:t>Proposing incidence objectives in a grant</a:t>
            </a:r>
          </a:p>
        </p:txBody>
      </p:sp>
      <p:sp>
        <p:nvSpPr>
          <p:cNvPr id="32770" name="Rectangle 3"/>
          <p:cNvSpPr>
            <a:spLocks noGrp="1" noChangeArrowheads="1"/>
          </p:cNvSpPr>
          <p:nvPr>
            <p:ph type="body" idx="1"/>
          </p:nvPr>
        </p:nvSpPr>
        <p:spPr>
          <a:xfrm>
            <a:off x="0" y="762000"/>
            <a:ext cx="9067800" cy="4419600"/>
          </a:xfrm>
        </p:spPr>
        <p:txBody>
          <a:bodyPr/>
          <a:lstStyle/>
          <a:p>
            <a:r>
              <a:rPr lang="en-US" sz="3000" dirty="0" smtClean="0"/>
              <a:t>Cumulative incidence:  rarely wise to state 1 time point because, in fact, you will examine all time prior to it.</a:t>
            </a:r>
          </a:p>
          <a:p>
            <a:pPr lvl="1"/>
            <a:r>
              <a:rPr lang="en-US" sz="2600" dirty="0"/>
              <a:t>“We will estimate the cumulative </a:t>
            </a:r>
            <a:r>
              <a:rPr lang="en-US" sz="2600" dirty="0" smtClean="0"/>
              <a:t>incidence of asthma, </a:t>
            </a:r>
            <a:r>
              <a:rPr lang="en-US" sz="2600" dirty="0"/>
              <a:t>for up to 10 years, </a:t>
            </a:r>
            <a:r>
              <a:rPr lang="en-US" sz="2600" dirty="0" smtClean="0"/>
              <a:t>following </a:t>
            </a:r>
            <a:r>
              <a:rPr lang="en-US" sz="2600" dirty="0"/>
              <a:t>occupational exposure to pesticides in </a:t>
            </a:r>
            <a:r>
              <a:rPr lang="en-US" sz="2600" dirty="0" smtClean="0"/>
              <a:t>Lake county</a:t>
            </a:r>
            <a:r>
              <a:rPr lang="en-US" sz="2600" dirty="0"/>
              <a:t>.”</a:t>
            </a:r>
          </a:p>
          <a:p>
            <a:pPr lvl="1"/>
            <a:endParaRPr lang="en-US" sz="400" dirty="0" smtClean="0"/>
          </a:p>
          <a:p>
            <a:endParaRPr lang="en-US" sz="500" dirty="0" smtClean="0"/>
          </a:p>
          <a:p>
            <a:r>
              <a:rPr lang="en-US" sz="3000" dirty="0" smtClean="0"/>
              <a:t>Incidence rate:  be clear about the calendar period (if a dynamic cohort) or observation time (if a fixed cohort)</a:t>
            </a:r>
          </a:p>
          <a:p>
            <a:pPr marL="628650" lvl="1" indent="-228600"/>
            <a:r>
              <a:rPr lang="en-US" sz="2600" dirty="0" smtClean="0"/>
              <a:t>“We will determine the rate of death by heroin overdose among commercial sex workers in Rome from 2010 to 2018”.</a:t>
            </a:r>
          </a:p>
          <a:p>
            <a:pPr marL="628650" lvl="1" indent="-228600"/>
            <a:r>
              <a:rPr lang="en-US" sz="2600" dirty="0" smtClean="0"/>
              <a:t>“We will estimate the rate of T cell leukemia amongst participants during the first 10 years of the original Framingham cohort.”   </a:t>
            </a:r>
            <a:endParaRPr lang="en-US" dirty="0" smtClean="0"/>
          </a:p>
        </p:txBody>
      </p:sp>
    </p:spTree>
    <p:extLst>
      <p:ext uri="{BB962C8B-B14F-4D97-AF65-F5344CB8AC3E}">
        <p14:creationId xmlns:p14="http://schemas.microsoft.com/office/powerpoint/2010/main" val="69878255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0" y="0"/>
            <a:ext cx="8915400" cy="1143000"/>
          </a:xfrm>
        </p:spPr>
        <p:txBody>
          <a:bodyPr/>
          <a:lstStyle/>
          <a:p>
            <a:r>
              <a:rPr lang="en-US" sz="3600" b="1" dirty="0" smtClean="0"/>
              <a:t>Waiting Time Property of Incidence Rates </a:t>
            </a:r>
          </a:p>
        </p:txBody>
      </p:sp>
      <p:sp>
        <p:nvSpPr>
          <p:cNvPr id="48130" name="Rectangle 3"/>
          <p:cNvSpPr>
            <a:spLocks noGrp="1" noChangeArrowheads="1"/>
          </p:cNvSpPr>
          <p:nvPr>
            <p:ph type="body" idx="1"/>
          </p:nvPr>
        </p:nvSpPr>
        <p:spPr>
          <a:xfrm>
            <a:off x="152400" y="990600"/>
            <a:ext cx="8839200" cy="4114800"/>
          </a:xfrm>
        </p:spPr>
        <p:txBody>
          <a:bodyPr/>
          <a:lstStyle/>
          <a:p>
            <a:r>
              <a:rPr lang="en-US" dirty="0" smtClean="0"/>
              <a:t>“Waiting time” to an event is reciprocal of the incidence rate (1/rate)</a:t>
            </a:r>
          </a:p>
          <a:p>
            <a:pPr lvl="1"/>
            <a:r>
              <a:rPr lang="en-US" dirty="0" smtClean="0"/>
              <a:t>e.g., if rate </a:t>
            </a:r>
            <a:r>
              <a:rPr lang="en-US" dirty="0"/>
              <a:t>2</a:t>
            </a:r>
            <a:r>
              <a:rPr lang="en-US" dirty="0" smtClean="0"/>
              <a:t>0 per 100 person-years, reciprocal is                		1   </a:t>
            </a:r>
            <a:r>
              <a:rPr lang="en-US" u="sng" dirty="0" smtClean="0"/>
              <a:t>       </a:t>
            </a:r>
          </a:p>
          <a:p>
            <a:pPr lvl="1">
              <a:buFontTx/>
              <a:buNone/>
            </a:pPr>
            <a:r>
              <a:rPr lang="en-US" dirty="0" smtClean="0"/>
              <a:t>    (</a:t>
            </a:r>
            <a:r>
              <a:rPr lang="en-US" dirty="0"/>
              <a:t>2</a:t>
            </a:r>
            <a:r>
              <a:rPr lang="en-US" dirty="0" smtClean="0"/>
              <a:t>0/100 person-years)       = 5.0 person-year</a:t>
            </a:r>
          </a:p>
          <a:p>
            <a:pPr>
              <a:buFontTx/>
              <a:buNone/>
            </a:pPr>
            <a:endParaRPr lang="en-US" sz="2000" dirty="0" smtClean="0"/>
          </a:p>
          <a:p>
            <a:r>
              <a:rPr lang="en-US" dirty="0" smtClean="0"/>
              <a:t>Average waiting time between events is 5.0 person-year.  Or, on average, an individual will develop event every 5 years.</a:t>
            </a:r>
          </a:p>
          <a:p>
            <a:pPr>
              <a:buFontTx/>
              <a:buNone/>
            </a:pPr>
            <a:endParaRPr lang="en-US" sz="1100" dirty="0" smtClean="0"/>
          </a:p>
          <a:p>
            <a:r>
              <a:rPr lang="en-US" dirty="0" smtClean="0"/>
              <a:t>Average life expectancy is waiting time for outcome of mortality.</a:t>
            </a:r>
          </a:p>
        </p:txBody>
      </p:sp>
      <p:sp>
        <p:nvSpPr>
          <p:cNvPr id="48131" name="Line 4"/>
          <p:cNvSpPr>
            <a:spLocks noChangeShapeType="1"/>
          </p:cNvSpPr>
          <p:nvPr/>
        </p:nvSpPr>
        <p:spPr bwMode="auto">
          <a:xfrm>
            <a:off x="1447800" y="2971800"/>
            <a:ext cx="2971800" cy="0"/>
          </a:xfrm>
          <a:prstGeom prst="line">
            <a:avLst/>
          </a:prstGeom>
          <a:noFill/>
          <a:ln w="9525">
            <a:solidFill>
              <a:schemeClr val="tx1"/>
            </a:solidFill>
            <a:round/>
            <a:headEnd/>
            <a:tailEnd/>
          </a:ln>
        </p:spPr>
        <p:txBody>
          <a:bodyPr/>
          <a:lstStyle/>
          <a:p>
            <a:endParaRPr lang="en-US" dirty="0">
              <a:solidFill>
                <a:srgbClr val="000000"/>
              </a:solidFill>
            </a:endParaRPr>
          </a:p>
        </p:txBody>
      </p:sp>
    </p:spTree>
    <p:extLst>
      <p:ext uri="{BB962C8B-B14F-4D97-AF65-F5344CB8AC3E}">
        <p14:creationId xmlns:p14="http://schemas.microsoft.com/office/powerpoint/2010/main" val="152710587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600" b="1" dirty="0" smtClean="0"/>
              <a:t>Direct and Indirect Standardization</a:t>
            </a:r>
            <a:endParaRPr lang="en-US" sz="3600" b="1" dirty="0"/>
          </a:p>
        </p:txBody>
      </p:sp>
      <p:sp>
        <p:nvSpPr>
          <p:cNvPr id="3" name="Content Placeholder 2"/>
          <p:cNvSpPr>
            <a:spLocks noGrp="1"/>
          </p:cNvSpPr>
          <p:nvPr>
            <p:ph idx="1"/>
          </p:nvPr>
        </p:nvSpPr>
        <p:spPr>
          <a:xfrm>
            <a:off x="152400" y="685800"/>
            <a:ext cx="8686800" cy="4114800"/>
          </a:xfrm>
        </p:spPr>
        <p:txBody>
          <a:bodyPr/>
          <a:lstStyle/>
          <a:p>
            <a:r>
              <a:rPr lang="en-US" sz="2600" dirty="0" smtClean="0"/>
              <a:t>Purpose is to make two or more populations comparable in terms of distribution of one or more factors (typically confounding factors)</a:t>
            </a:r>
          </a:p>
          <a:p>
            <a:pPr lvl="1">
              <a:spcBef>
                <a:spcPts val="0"/>
              </a:spcBef>
            </a:pPr>
            <a:r>
              <a:rPr lang="en-US" sz="2400" dirty="0" smtClean="0"/>
              <a:t>We wish to “standardize” (i.e., make uniform) the distribution of 1 or more factors across populations</a:t>
            </a:r>
          </a:p>
          <a:p>
            <a:pPr lvl="1">
              <a:spcBef>
                <a:spcPts val="0"/>
              </a:spcBef>
            </a:pPr>
            <a:r>
              <a:rPr lang="en-US" sz="2400" dirty="0" smtClean="0"/>
              <a:t>e.g., Age standardization is a very common goal</a:t>
            </a:r>
          </a:p>
          <a:p>
            <a:r>
              <a:rPr lang="en-US" sz="2600" u="sng" dirty="0" smtClean="0"/>
              <a:t>Direct</a:t>
            </a:r>
            <a:r>
              <a:rPr lang="en-US" sz="2600" dirty="0" smtClean="0"/>
              <a:t> standardization applies age stratum-specific incidence rates of the study population(s) of interest to the age structure of a reference external population.  </a:t>
            </a:r>
          </a:p>
          <a:p>
            <a:pPr lvl="1">
              <a:spcBef>
                <a:spcPts val="0"/>
              </a:spcBef>
            </a:pPr>
            <a:r>
              <a:rPr lang="en-US" sz="2400" dirty="0" smtClean="0"/>
              <a:t>Akin to weighting age-specific incidences in study populations by age distribution in external population</a:t>
            </a:r>
          </a:p>
          <a:p>
            <a:pPr lvl="1">
              <a:spcBef>
                <a:spcPts val="0"/>
              </a:spcBef>
            </a:pPr>
            <a:r>
              <a:rPr lang="en-US" sz="2400" dirty="0" smtClean="0"/>
              <a:t>Useful for comparing more than 2 populations</a:t>
            </a:r>
            <a:endParaRPr lang="en-US" dirty="0" smtClean="0"/>
          </a:p>
          <a:p>
            <a:r>
              <a:rPr lang="en-US" sz="2600" u="sng" dirty="0" smtClean="0"/>
              <a:t>Indirect</a:t>
            </a:r>
            <a:r>
              <a:rPr lang="en-US" sz="2600" dirty="0" smtClean="0"/>
              <a:t> standardization applies rate experience of reference population to age structure of study population</a:t>
            </a:r>
          </a:p>
          <a:p>
            <a:pPr lvl="1"/>
            <a:r>
              <a:rPr lang="en-US" sz="2400" dirty="0" smtClean="0"/>
              <a:t>Then compares observed to expected number of events </a:t>
            </a:r>
          </a:p>
          <a:p>
            <a:endParaRPr lang="en-US" dirty="0" smtClean="0"/>
          </a:p>
          <a:p>
            <a:endParaRPr lang="en-US" dirty="0" smtClean="0"/>
          </a:p>
          <a:p>
            <a:endParaRPr lang="en-US" dirty="0"/>
          </a:p>
        </p:txBody>
      </p:sp>
    </p:spTree>
    <p:extLst>
      <p:ext uri="{BB962C8B-B14F-4D97-AF65-F5344CB8AC3E}">
        <p14:creationId xmlns:p14="http://schemas.microsoft.com/office/powerpoint/2010/main" val="164333625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685800" y="-152400"/>
            <a:ext cx="7772400" cy="1143000"/>
          </a:xfrm>
        </p:spPr>
        <p:txBody>
          <a:bodyPr/>
          <a:lstStyle/>
          <a:p>
            <a:r>
              <a:rPr lang="en-US" sz="4000" b="1" dirty="0" smtClean="0"/>
              <a:t>Direct Age Standardization</a:t>
            </a:r>
          </a:p>
        </p:txBody>
      </p:sp>
      <p:pic>
        <p:nvPicPr>
          <p:cNvPr id="193538" name="Picture 5"/>
          <p:cNvPicPr>
            <a:picLocks noChangeAspect="1" noChangeArrowheads="1"/>
          </p:cNvPicPr>
          <p:nvPr/>
        </p:nvPicPr>
        <p:blipFill>
          <a:blip r:embed="rId3"/>
          <a:srcRect/>
          <a:stretch>
            <a:fillRect/>
          </a:stretch>
        </p:blipFill>
        <p:spPr bwMode="auto">
          <a:xfrm>
            <a:off x="533400" y="1447800"/>
            <a:ext cx="7620000" cy="5068888"/>
          </a:xfrm>
          <a:prstGeom prst="rect">
            <a:avLst/>
          </a:prstGeom>
          <a:noFill/>
          <a:ln w="9525">
            <a:noFill/>
            <a:miter lim="800000"/>
            <a:headEnd/>
            <a:tailEnd/>
          </a:ln>
        </p:spPr>
      </p:pic>
      <p:sp>
        <p:nvSpPr>
          <p:cNvPr id="193539" name="Rectangle 7"/>
          <p:cNvSpPr>
            <a:spLocks noChangeArrowheads="1"/>
          </p:cNvSpPr>
          <p:nvPr/>
        </p:nvSpPr>
        <p:spPr bwMode="auto">
          <a:xfrm>
            <a:off x="457200" y="6019800"/>
            <a:ext cx="3124200" cy="457200"/>
          </a:xfrm>
          <a:prstGeom prst="rect">
            <a:avLst/>
          </a:prstGeom>
          <a:noFill/>
          <a:ln w="9525">
            <a:noFill/>
            <a:miter lim="800000"/>
            <a:headEnd/>
            <a:tailEnd/>
          </a:ln>
        </p:spPr>
        <p:txBody>
          <a:bodyPr>
            <a:spAutoFit/>
          </a:bodyPr>
          <a:lstStyle/>
          <a:p>
            <a:pPr eaLnBrk="0" hangingPunct="0"/>
            <a:endParaRPr lang="en-US" dirty="0">
              <a:solidFill>
                <a:srgbClr val="000000"/>
              </a:solidFill>
            </a:endParaRPr>
          </a:p>
        </p:txBody>
      </p:sp>
      <p:sp>
        <p:nvSpPr>
          <p:cNvPr id="412680" name="Text Box 8"/>
          <p:cNvSpPr txBox="1">
            <a:spLocks noChangeArrowheads="1"/>
          </p:cNvSpPr>
          <p:nvPr/>
        </p:nvSpPr>
        <p:spPr bwMode="auto">
          <a:xfrm>
            <a:off x="304801" y="5689600"/>
            <a:ext cx="2971800" cy="533400"/>
          </a:xfrm>
          <a:prstGeom prst="rect">
            <a:avLst/>
          </a:prstGeom>
          <a:solidFill>
            <a:srgbClr val="FFFFFF"/>
          </a:solidFill>
          <a:ln w="9525">
            <a:noFill/>
            <a:miter lim="800000"/>
            <a:headEnd/>
            <a:tailEnd/>
          </a:ln>
        </p:spPr>
        <p:txBody>
          <a:bodyPr/>
          <a:lstStyle/>
          <a:p>
            <a:pPr eaLnBrk="0" hangingPunct="0"/>
            <a:r>
              <a:rPr lang="en-US" dirty="0" smtClean="0">
                <a:solidFill>
                  <a:srgbClr val="000000"/>
                </a:solidFill>
              </a:rPr>
              <a:t>55062/total </a:t>
            </a:r>
            <a:r>
              <a:rPr lang="en-US" dirty="0">
                <a:solidFill>
                  <a:srgbClr val="000000"/>
                </a:solidFill>
              </a:rPr>
              <a:t>US popn</a:t>
            </a:r>
          </a:p>
        </p:txBody>
      </p:sp>
      <p:sp>
        <p:nvSpPr>
          <p:cNvPr id="193541" name="Line 9"/>
          <p:cNvSpPr>
            <a:spLocks noChangeShapeType="1"/>
          </p:cNvSpPr>
          <p:nvPr/>
        </p:nvSpPr>
        <p:spPr bwMode="auto">
          <a:xfrm flipV="1">
            <a:off x="3200400" y="5715000"/>
            <a:ext cx="1905000" cy="304800"/>
          </a:xfrm>
          <a:prstGeom prst="line">
            <a:avLst/>
          </a:prstGeom>
          <a:noFill/>
          <a:ln w="9525">
            <a:solidFill>
              <a:schemeClr val="tx1"/>
            </a:solidFill>
            <a:round/>
            <a:headEnd/>
            <a:tailEnd type="triangle" w="med" len="med"/>
          </a:ln>
        </p:spPr>
        <p:txBody>
          <a:bodyPr/>
          <a:lstStyle/>
          <a:p>
            <a:endParaRPr lang="en-US" dirty="0">
              <a:solidFill>
                <a:srgbClr val="000000"/>
              </a:solidFill>
            </a:endParaRPr>
          </a:p>
        </p:txBody>
      </p:sp>
      <p:sp>
        <p:nvSpPr>
          <p:cNvPr id="412682" name="Rectangle 10"/>
          <p:cNvSpPr>
            <a:spLocks noChangeArrowheads="1"/>
          </p:cNvSpPr>
          <p:nvPr/>
        </p:nvSpPr>
        <p:spPr bwMode="auto">
          <a:xfrm>
            <a:off x="685800" y="3352800"/>
            <a:ext cx="7467600" cy="304800"/>
          </a:xfrm>
          <a:prstGeom prst="rect">
            <a:avLst/>
          </a:prstGeom>
          <a:noFill/>
          <a:ln w="9525">
            <a:solidFill>
              <a:schemeClr val="tx1"/>
            </a:solidFill>
            <a:miter lim="800000"/>
            <a:headEnd/>
            <a:tailEnd/>
          </a:ln>
        </p:spPr>
        <p:txBody>
          <a:bodyPr wrap="none" anchor="ctr"/>
          <a:lstStyle/>
          <a:p>
            <a:pPr eaLnBrk="0" hangingPunct="0"/>
            <a:endParaRPr lang="en-US" dirty="0">
              <a:solidFill>
                <a:srgbClr val="000000"/>
              </a:solidFill>
            </a:endParaRPr>
          </a:p>
        </p:txBody>
      </p:sp>
      <p:sp>
        <p:nvSpPr>
          <p:cNvPr id="412683" name="Rectangle 11"/>
          <p:cNvSpPr>
            <a:spLocks noChangeArrowheads="1"/>
          </p:cNvSpPr>
          <p:nvPr/>
        </p:nvSpPr>
        <p:spPr bwMode="auto">
          <a:xfrm>
            <a:off x="762000" y="5029200"/>
            <a:ext cx="7467600" cy="304800"/>
          </a:xfrm>
          <a:prstGeom prst="rect">
            <a:avLst/>
          </a:prstGeom>
          <a:noFill/>
          <a:ln w="9525">
            <a:solidFill>
              <a:schemeClr val="tx1"/>
            </a:solidFill>
            <a:miter lim="800000"/>
            <a:headEnd/>
            <a:tailEnd/>
          </a:ln>
        </p:spPr>
        <p:txBody>
          <a:bodyPr wrap="none" anchor="ctr"/>
          <a:lstStyle/>
          <a:p>
            <a:pPr eaLnBrk="0" hangingPunct="0"/>
            <a:endParaRPr lang="en-US" dirty="0">
              <a:solidFill>
                <a:srgbClr val="000000"/>
              </a:solidFill>
            </a:endParaRPr>
          </a:p>
        </p:txBody>
      </p:sp>
      <p:sp>
        <p:nvSpPr>
          <p:cNvPr id="9" name="Text Box 8"/>
          <p:cNvSpPr txBox="1">
            <a:spLocks noChangeArrowheads="1"/>
          </p:cNvSpPr>
          <p:nvPr/>
        </p:nvSpPr>
        <p:spPr bwMode="auto">
          <a:xfrm>
            <a:off x="130175" y="914400"/>
            <a:ext cx="3171825" cy="533400"/>
          </a:xfrm>
          <a:prstGeom prst="rect">
            <a:avLst/>
          </a:prstGeom>
          <a:solidFill>
            <a:srgbClr val="FFFFFF"/>
          </a:solidFill>
          <a:ln w="9525">
            <a:noFill/>
            <a:miter lim="800000"/>
            <a:headEnd/>
            <a:tailEnd/>
          </a:ln>
        </p:spPr>
        <p:txBody>
          <a:bodyPr/>
          <a:lstStyle/>
          <a:p>
            <a:pPr eaLnBrk="0" hangingPunct="0"/>
            <a:r>
              <a:rPr lang="en-US" dirty="0" smtClean="0">
                <a:solidFill>
                  <a:srgbClr val="000000"/>
                </a:solidFill>
              </a:rPr>
              <a:t>External “standard” population</a:t>
            </a:r>
            <a:endParaRPr lang="en-US" dirty="0">
              <a:solidFill>
                <a:srgbClr val="000000"/>
              </a:solidFill>
            </a:endParaRPr>
          </a:p>
        </p:txBody>
      </p:sp>
      <p:cxnSp>
        <p:nvCxnSpPr>
          <p:cNvPr id="3" name="Straight Arrow Connector 2"/>
          <p:cNvCxnSpPr/>
          <p:nvPr/>
        </p:nvCxnSpPr>
        <p:spPr bwMode="auto">
          <a:xfrm>
            <a:off x="762000" y="1676400"/>
            <a:ext cx="954087"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25385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26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26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80" grpId="0" animBg="1"/>
      <p:bldP spid="412682" grpId="0" animBg="1"/>
      <p:bldP spid="412683" grpId="0" animBg="1"/>
      <p:bldP spid="9"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228600" y="228600"/>
            <a:ext cx="8686800" cy="1143000"/>
          </a:xfrm>
        </p:spPr>
        <p:txBody>
          <a:bodyPr/>
          <a:lstStyle/>
          <a:p>
            <a:r>
              <a:rPr lang="en-US" sz="4000" b="1" dirty="0"/>
              <a:t>H</a:t>
            </a:r>
            <a:r>
              <a:rPr lang="en-US" sz="4000" b="1" dirty="0" smtClean="0"/>
              <a:t>igh </a:t>
            </a:r>
            <a:r>
              <a:rPr lang="en-US" sz="4000" b="1" dirty="0"/>
              <a:t>and low constant</a:t>
            </a:r>
            <a:r>
              <a:rPr lang="en-US" sz="4000" b="1" i="1" dirty="0"/>
              <a:t> </a:t>
            </a:r>
            <a:r>
              <a:rPr lang="en-US" sz="4000" b="1" dirty="0"/>
              <a:t>incidence rates </a:t>
            </a:r>
            <a:r>
              <a:rPr lang="en-US" sz="4000" b="1" dirty="0" smtClean="0"/>
              <a:t>and </a:t>
            </a:r>
            <a:r>
              <a:rPr lang="en-US" sz="4000" b="1" dirty="0"/>
              <a:t>cumulative incidence</a:t>
            </a:r>
            <a:endParaRPr lang="en-US" sz="4000" b="1" dirty="0" smtClean="0"/>
          </a:p>
        </p:txBody>
      </p:sp>
      <p:sp>
        <p:nvSpPr>
          <p:cNvPr id="2" name="Content Placeholder 1"/>
          <p:cNvSpPr>
            <a:spLocks noGrp="1"/>
          </p:cNvSpPr>
          <p:nvPr>
            <p:ph idx="1"/>
          </p:nvPr>
        </p:nvSpPr>
        <p:spPr>
          <a:xfrm>
            <a:off x="228600" y="1600200"/>
            <a:ext cx="8763000" cy="4114800"/>
          </a:xfrm>
        </p:spPr>
        <p:txBody>
          <a:bodyPr/>
          <a:lstStyle/>
          <a:p>
            <a:r>
              <a:rPr lang="en-US" dirty="0" smtClean="0"/>
              <a:t>The relationship between constant incidence rate and cumulative incidence is exponential</a:t>
            </a:r>
          </a:p>
          <a:p>
            <a:endParaRPr lang="en-US" sz="1200" dirty="0" smtClean="0"/>
          </a:p>
          <a:p>
            <a:r>
              <a:rPr lang="en-US" dirty="0" smtClean="0"/>
              <a:t>When </a:t>
            </a:r>
            <a:r>
              <a:rPr lang="en-US" dirty="0"/>
              <a:t>rates are </a:t>
            </a:r>
            <a:r>
              <a:rPr lang="en-US" dirty="0" smtClean="0"/>
              <a:t>low, the exponential formula converges to simple multiplication: cumulative incidence ~ rate x follow-up time.  </a:t>
            </a:r>
          </a:p>
          <a:p>
            <a:endParaRPr lang="en-US" sz="1200" dirty="0" smtClean="0"/>
          </a:p>
          <a:p>
            <a:r>
              <a:rPr lang="en-US" dirty="0" smtClean="0"/>
              <a:t>However, when </a:t>
            </a:r>
            <a:r>
              <a:rPr lang="en-US" dirty="0"/>
              <a:t>rates </a:t>
            </a:r>
            <a:r>
              <a:rPr lang="en-US" dirty="0" smtClean="0"/>
              <a:t>are </a:t>
            </a:r>
            <a:r>
              <a:rPr lang="en-US" dirty="0"/>
              <a:t>higher, as illustrated in the 3rd </a:t>
            </a:r>
            <a:r>
              <a:rPr lang="en-US" dirty="0" smtClean="0"/>
              <a:t>row in the next slide, this falls </a:t>
            </a:r>
            <a:r>
              <a:rPr lang="en-US" dirty="0"/>
              <a:t>apart. </a:t>
            </a:r>
          </a:p>
        </p:txBody>
      </p:sp>
    </p:spTree>
    <p:extLst>
      <p:ext uri="{BB962C8B-B14F-4D97-AF65-F5344CB8AC3E}">
        <p14:creationId xmlns:p14="http://schemas.microsoft.com/office/powerpoint/2010/main" val="283473761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304800" y="304800"/>
            <a:ext cx="8458200" cy="1143000"/>
          </a:xfrm>
        </p:spPr>
        <p:txBody>
          <a:bodyPr/>
          <a:lstStyle/>
          <a:p>
            <a:r>
              <a:rPr lang="en-US" sz="3600" b="1" dirty="0" smtClean="0"/>
              <a:t>Effect of high and low </a:t>
            </a:r>
            <a:r>
              <a:rPr lang="en-US" sz="3600" b="1" i="1" dirty="0" smtClean="0"/>
              <a:t>constant </a:t>
            </a:r>
            <a:r>
              <a:rPr lang="en-US" sz="3600" b="1" dirty="0" smtClean="0"/>
              <a:t>incidence rates on cumulative incidence</a:t>
            </a:r>
          </a:p>
        </p:txBody>
      </p:sp>
      <p:graphicFrame>
        <p:nvGraphicFramePr>
          <p:cNvPr id="254979" name="Group 3"/>
          <p:cNvGraphicFramePr>
            <a:graphicFrameLocks noGrp="1"/>
          </p:cNvGraphicFramePr>
          <p:nvPr>
            <p:ph idx="1"/>
            <p:extLst>
              <p:ext uri="{D42A27DB-BD31-4B8C-83A1-F6EECF244321}">
                <p14:modId xmlns:p14="http://schemas.microsoft.com/office/powerpoint/2010/main" val="2163997174"/>
              </p:ext>
            </p:extLst>
          </p:nvPr>
        </p:nvGraphicFramePr>
        <p:xfrm>
          <a:off x="685800" y="1901952"/>
          <a:ext cx="7772400" cy="4191000"/>
        </p:xfrm>
        <a:graphic>
          <a:graphicData uri="http://schemas.openxmlformats.org/drawingml/2006/table">
            <a:tbl>
              <a:tblPr/>
              <a:tblGrid>
                <a:gridCol w="1752600">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524000">
                  <a:extLst>
                    <a:ext uri="{9D8B030D-6E8A-4147-A177-3AD203B41FA5}">
                      <a16:colId xmlns="" xmlns:a16="http://schemas.microsoft.com/office/drawing/2014/main" val="20002"/>
                    </a:ext>
                  </a:extLst>
                </a:gridCol>
                <a:gridCol w="1417638">
                  <a:extLst>
                    <a:ext uri="{9D8B030D-6E8A-4147-A177-3AD203B41FA5}">
                      <a16:colId xmlns="" xmlns:a16="http://schemas.microsoft.com/office/drawing/2014/main" val="20003"/>
                    </a:ext>
                  </a:extLst>
                </a:gridCol>
                <a:gridCol w="1554162">
                  <a:extLst>
                    <a:ext uri="{9D8B030D-6E8A-4147-A177-3AD203B41FA5}">
                      <a16:colId xmlns="" xmlns:a16="http://schemas.microsoft.com/office/drawing/2014/main" val="20004"/>
                    </a:ext>
                  </a:extLst>
                </a:gridCol>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Cumulative Incidence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Inc. Rate (per pers-yr)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20 years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028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0.0198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0.0488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0.1813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028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0.25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0.2212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0.3935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0.7135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0.9933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62125126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p:nvPr>
        </p:nvSpPr>
        <p:spPr>
          <a:xfrm>
            <a:off x="0" y="152400"/>
            <a:ext cx="9144000" cy="639762"/>
          </a:xfrm>
        </p:spPr>
        <p:txBody>
          <a:bodyPr/>
          <a:lstStyle/>
          <a:p>
            <a:r>
              <a:rPr lang="en-US" sz="2700" b="1" dirty="0" smtClean="0"/>
              <a:t>Competing Events</a:t>
            </a:r>
            <a:endParaRPr lang="en-US" sz="2400" b="1" dirty="0" smtClean="0"/>
          </a:p>
        </p:txBody>
      </p:sp>
      <p:sp>
        <p:nvSpPr>
          <p:cNvPr id="195586" name="Rectangle 3"/>
          <p:cNvSpPr>
            <a:spLocks noGrp="1" noChangeArrowheads="1"/>
          </p:cNvSpPr>
          <p:nvPr>
            <p:ph type="body" idx="1"/>
          </p:nvPr>
        </p:nvSpPr>
        <p:spPr>
          <a:xfrm>
            <a:off x="76200" y="762000"/>
            <a:ext cx="8915400" cy="4525963"/>
          </a:xfrm>
        </p:spPr>
        <p:txBody>
          <a:bodyPr/>
          <a:lstStyle/>
          <a:p>
            <a:r>
              <a:rPr lang="en-US" sz="2400" dirty="0" smtClean="0"/>
              <a:t>Definition:  In a study of incidence of some event of interest, a “competing event” (aka “competing risk”, “competing risk event”):</a:t>
            </a:r>
          </a:p>
          <a:p>
            <a:pPr lvl="1"/>
            <a:r>
              <a:rPr lang="en-US" sz="2300" dirty="0" smtClean="0"/>
              <a:t>precludes the occurrence of the event of interest (e.g., death precludes all outcomes)</a:t>
            </a:r>
          </a:p>
          <a:p>
            <a:pPr lvl="1">
              <a:buFontTx/>
              <a:buNone/>
            </a:pPr>
            <a:r>
              <a:rPr lang="en-US" sz="1800" dirty="0" smtClean="0"/>
              <a:t>or</a:t>
            </a:r>
          </a:p>
          <a:p>
            <a:pPr lvl="1"/>
            <a:r>
              <a:rPr lang="en-US" sz="2300" dirty="0" smtClean="0"/>
              <a:t>substantially impacts incidence of event of interest (e.g., prophylactic ovary removal in study of ovarian cancer)</a:t>
            </a:r>
          </a:p>
          <a:p>
            <a:pPr lvl="1"/>
            <a:endParaRPr lang="en-US" sz="500" dirty="0" smtClean="0"/>
          </a:p>
          <a:p>
            <a:r>
              <a:rPr lang="en-US" sz="2400" dirty="0" smtClean="0"/>
              <a:t>Such an event is called “Competing” </a:t>
            </a:r>
            <a:r>
              <a:rPr lang="en-US" sz="2400" dirty="0"/>
              <a:t>because it occurs prior to event of interest and precludes it from occurring </a:t>
            </a:r>
            <a:endParaRPr lang="en-US" sz="800" dirty="0" smtClean="0"/>
          </a:p>
          <a:p>
            <a:r>
              <a:rPr lang="en-US" sz="2400" dirty="0" smtClean="0"/>
              <a:t>Two flavors:	</a:t>
            </a:r>
          </a:p>
          <a:p>
            <a:pPr lvl="1"/>
            <a:r>
              <a:rPr lang="en-US" sz="2300" dirty="0" smtClean="0"/>
              <a:t>Independent:  Occurs independent of event of interest (e.g., accidental deaths in study of brain cancer incidence)</a:t>
            </a:r>
          </a:p>
          <a:p>
            <a:pPr lvl="1"/>
            <a:r>
              <a:rPr lang="en-US" sz="2300" dirty="0" smtClean="0"/>
              <a:t>Non-independent:  Related to event of interest (i.e., occurrence influenced by factors which influence event of interest; e.g., death from COPD in study of lung cancer incidence)</a:t>
            </a:r>
          </a:p>
          <a:p>
            <a:pPr lvl="1">
              <a:buFontTx/>
              <a:buNone/>
            </a:pPr>
            <a:endParaRPr lang="en-US" sz="2300" dirty="0" smtClean="0"/>
          </a:p>
          <a:p>
            <a:pPr lvl="1"/>
            <a:endParaRPr lang="en-US" dirty="0" smtClean="0"/>
          </a:p>
        </p:txBody>
      </p:sp>
    </p:spTree>
    <p:extLst>
      <p:ext uri="{BB962C8B-B14F-4D97-AF65-F5344CB8AC3E}">
        <p14:creationId xmlns:p14="http://schemas.microsoft.com/office/powerpoint/2010/main" val="3957160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26"/>
          <p:cNvSpPr>
            <a:spLocks noChangeArrowheads="1"/>
          </p:cNvSpPr>
          <p:nvPr/>
        </p:nvSpPr>
        <p:spPr bwMode="auto">
          <a:xfrm>
            <a:off x="228600" y="-152400"/>
            <a:ext cx="8610600" cy="1600200"/>
          </a:xfrm>
          <a:prstGeom prst="rect">
            <a:avLst/>
          </a:prstGeom>
          <a:noFill/>
          <a:ln w="9525">
            <a:noFill/>
            <a:miter lim="800000"/>
            <a:headEnd/>
            <a:tailEnd/>
          </a:ln>
        </p:spPr>
        <p:txBody>
          <a:bodyPr anchor="ctr"/>
          <a:lstStyle/>
          <a:p>
            <a:pPr algn="ctr" eaLnBrk="0" hangingPunct="0"/>
            <a:r>
              <a:rPr lang="en-US" sz="2800" b="1" dirty="0">
                <a:solidFill>
                  <a:schemeClr val="tx2"/>
                </a:solidFill>
              </a:rPr>
              <a:t>Calculating an Average Incidence Rate: </a:t>
            </a:r>
            <a:endParaRPr lang="en-US" sz="2800" b="1" dirty="0" smtClean="0">
              <a:solidFill>
                <a:schemeClr val="tx2"/>
              </a:solidFill>
            </a:endParaRPr>
          </a:p>
          <a:p>
            <a:pPr algn="ctr" eaLnBrk="0" hangingPunct="0"/>
            <a:r>
              <a:rPr lang="en-US" sz="2800" b="1" dirty="0" smtClean="0">
                <a:solidFill>
                  <a:schemeClr val="tx2"/>
                </a:solidFill>
              </a:rPr>
              <a:t>Obtaining </a:t>
            </a:r>
            <a:r>
              <a:rPr lang="en-US" sz="2800" b="1" dirty="0">
                <a:solidFill>
                  <a:schemeClr val="tx2"/>
                </a:solidFill>
              </a:rPr>
              <a:t>the Denominator</a:t>
            </a:r>
          </a:p>
        </p:txBody>
      </p:sp>
      <p:sp>
        <p:nvSpPr>
          <p:cNvPr id="35842" name="Rectangle 1027"/>
          <p:cNvSpPr>
            <a:spLocks noChangeArrowheads="1"/>
          </p:cNvSpPr>
          <p:nvPr/>
        </p:nvSpPr>
        <p:spPr bwMode="auto">
          <a:xfrm>
            <a:off x="0" y="1828800"/>
            <a:ext cx="8915400" cy="4495800"/>
          </a:xfrm>
          <a:prstGeom prst="rect">
            <a:avLst/>
          </a:prstGeom>
          <a:noFill/>
          <a:ln w="9525">
            <a:noFill/>
            <a:miter lim="800000"/>
            <a:headEnd/>
            <a:tailEnd/>
          </a:ln>
        </p:spPr>
        <p:txBody>
          <a:bodyPr/>
          <a:lstStyle/>
          <a:p>
            <a:pPr eaLnBrk="0" hangingPunct="0">
              <a:spcBef>
                <a:spcPct val="20000"/>
              </a:spcBef>
            </a:pP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3248326419"/>
              </p:ext>
            </p:extLst>
          </p:nvPr>
        </p:nvGraphicFramePr>
        <p:xfrm>
          <a:off x="152400" y="1295400"/>
          <a:ext cx="3124200" cy="5344304"/>
        </p:xfrm>
        <a:graphic>
          <a:graphicData uri="http://schemas.openxmlformats.org/drawingml/2006/table">
            <a:tbl>
              <a:tblPr firstRow="1" bandRow="1">
                <a:tableStyleId>{5C22544A-7EE6-4342-B048-85BDC9FD1C3A}</a:tableStyleId>
              </a:tblPr>
              <a:tblGrid>
                <a:gridCol w="1494182">
                  <a:extLst>
                    <a:ext uri="{9D8B030D-6E8A-4147-A177-3AD203B41FA5}">
                      <a16:colId xmlns:a16="http://schemas.microsoft.com/office/drawing/2014/main" xmlns="" val="20000"/>
                    </a:ext>
                  </a:extLst>
                </a:gridCol>
                <a:gridCol w="1630018">
                  <a:extLst>
                    <a:ext uri="{9D8B030D-6E8A-4147-A177-3AD203B41FA5}">
                      <a16:colId xmlns:a16="http://schemas.microsoft.com/office/drawing/2014/main" xmlns="" val="20001"/>
                    </a:ext>
                  </a:extLst>
                </a:gridCol>
              </a:tblGrid>
              <a:tr h="692444">
                <a:tc>
                  <a:txBody>
                    <a:bodyPr/>
                    <a:lstStyle/>
                    <a:p>
                      <a:pPr algn="ctr"/>
                      <a:r>
                        <a:rPr lang="en-US" dirty="0" smtClean="0"/>
                        <a:t>Person Number</a:t>
                      </a:r>
                      <a:endParaRPr lang="en-US" dirty="0"/>
                    </a:p>
                  </a:txBody>
                  <a:tcPr/>
                </a:tc>
                <a:tc>
                  <a:txBody>
                    <a:bodyPr/>
                    <a:lstStyle/>
                    <a:p>
                      <a:pPr algn="ctr"/>
                      <a:r>
                        <a:rPr lang="en-US" dirty="0" smtClean="0"/>
                        <a:t>Months of follow-up</a:t>
                      </a:r>
                      <a:endParaRPr lang="en-US" dirty="0"/>
                    </a:p>
                  </a:txBody>
                  <a:tcPr/>
                </a:tc>
                <a:extLst>
                  <a:ext uri="{0D108BD9-81ED-4DB2-BD59-A6C34878D82A}">
                    <a16:rowId xmlns:a16="http://schemas.microsoft.com/office/drawing/2014/main" xmlns="" val="10000"/>
                  </a:ext>
                </a:extLst>
              </a:tr>
              <a:tr h="401178">
                <a:tc>
                  <a:txBody>
                    <a:bodyPr/>
                    <a:lstStyle/>
                    <a:p>
                      <a:pPr algn="ctr"/>
                      <a:r>
                        <a:rPr lang="en-US" dirty="0" smtClean="0"/>
                        <a:t>1</a:t>
                      </a:r>
                      <a:endParaRPr lang="en-US" dirty="0"/>
                    </a:p>
                  </a:txBody>
                  <a:tcPr/>
                </a:tc>
                <a:tc>
                  <a:txBody>
                    <a:bodyPr/>
                    <a:lstStyle/>
                    <a:p>
                      <a:pPr algn="ctr"/>
                      <a:r>
                        <a:rPr lang="en-US" dirty="0" smtClean="0"/>
                        <a:t>1</a:t>
                      </a:r>
                      <a:endParaRPr lang="en-US" dirty="0"/>
                    </a:p>
                  </a:txBody>
                  <a:tcPr/>
                </a:tc>
                <a:extLst>
                  <a:ext uri="{0D108BD9-81ED-4DB2-BD59-A6C34878D82A}">
                    <a16:rowId xmlns:a16="http://schemas.microsoft.com/office/drawing/2014/main" xmlns="" val="10001"/>
                  </a:ext>
                </a:extLst>
              </a:tr>
              <a:tr h="401178">
                <a:tc>
                  <a:txBody>
                    <a:bodyPr/>
                    <a:lstStyle/>
                    <a:p>
                      <a:pPr algn="ctr"/>
                      <a:r>
                        <a:rPr lang="en-US" dirty="0" smtClean="0"/>
                        <a:t>2</a:t>
                      </a:r>
                      <a:endParaRPr lang="en-US" dirty="0"/>
                    </a:p>
                  </a:txBody>
                  <a:tcPr/>
                </a:tc>
                <a:tc>
                  <a:txBody>
                    <a:bodyPr/>
                    <a:lstStyle/>
                    <a:p>
                      <a:pPr algn="ctr"/>
                      <a:r>
                        <a:rPr lang="en-US" dirty="0" smtClean="0"/>
                        <a:t>17</a:t>
                      </a:r>
                      <a:endParaRPr lang="en-US" dirty="0"/>
                    </a:p>
                  </a:txBody>
                  <a:tcPr/>
                </a:tc>
                <a:extLst>
                  <a:ext uri="{0D108BD9-81ED-4DB2-BD59-A6C34878D82A}">
                    <a16:rowId xmlns:a16="http://schemas.microsoft.com/office/drawing/2014/main" xmlns="" val="10002"/>
                  </a:ext>
                </a:extLst>
              </a:tr>
              <a:tr h="401178">
                <a:tc>
                  <a:txBody>
                    <a:bodyPr/>
                    <a:lstStyle/>
                    <a:p>
                      <a:pPr algn="ctr"/>
                      <a:r>
                        <a:rPr lang="en-US" dirty="0" smtClean="0"/>
                        <a:t>3</a:t>
                      </a:r>
                      <a:endParaRPr lang="en-US" dirty="0"/>
                    </a:p>
                  </a:txBody>
                  <a:tcPr/>
                </a:tc>
                <a:tc>
                  <a:txBody>
                    <a:bodyPr/>
                    <a:lstStyle/>
                    <a:p>
                      <a:pPr algn="ctr"/>
                      <a:r>
                        <a:rPr lang="en-US" dirty="0" smtClean="0"/>
                        <a:t>20</a:t>
                      </a:r>
                      <a:endParaRPr lang="en-US" dirty="0"/>
                    </a:p>
                  </a:txBody>
                  <a:tcPr/>
                </a:tc>
                <a:extLst>
                  <a:ext uri="{0D108BD9-81ED-4DB2-BD59-A6C34878D82A}">
                    <a16:rowId xmlns:a16="http://schemas.microsoft.com/office/drawing/2014/main" xmlns="" val="10003"/>
                  </a:ext>
                </a:extLst>
              </a:tr>
              <a:tr h="401178">
                <a:tc>
                  <a:txBody>
                    <a:bodyPr/>
                    <a:lstStyle/>
                    <a:p>
                      <a:pPr algn="ctr"/>
                      <a:r>
                        <a:rPr lang="en-US" dirty="0" smtClean="0"/>
                        <a:t>4</a:t>
                      </a:r>
                      <a:endParaRPr lang="en-US" dirty="0"/>
                    </a:p>
                  </a:txBody>
                  <a:tcPr/>
                </a:tc>
                <a:tc>
                  <a:txBody>
                    <a:bodyPr/>
                    <a:lstStyle/>
                    <a:p>
                      <a:pPr algn="ctr"/>
                      <a:r>
                        <a:rPr lang="en-US" dirty="0" smtClean="0"/>
                        <a:t>9</a:t>
                      </a:r>
                      <a:endParaRPr lang="en-US" dirty="0"/>
                    </a:p>
                  </a:txBody>
                  <a:tcPr/>
                </a:tc>
                <a:extLst>
                  <a:ext uri="{0D108BD9-81ED-4DB2-BD59-A6C34878D82A}">
                    <a16:rowId xmlns:a16="http://schemas.microsoft.com/office/drawing/2014/main" xmlns="" val="10004"/>
                  </a:ext>
                </a:extLst>
              </a:tr>
              <a:tr h="401178">
                <a:tc>
                  <a:txBody>
                    <a:bodyPr/>
                    <a:lstStyle/>
                    <a:p>
                      <a:pPr algn="ctr"/>
                      <a:r>
                        <a:rPr lang="en-US" dirty="0" smtClean="0"/>
                        <a:t>5</a:t>
                      </a:r>
                      <a:endParaRPr lang="en-US" dirty="0"/>
                    </a:p>
                  </a:txBody>
                  <a:tcPr/>
                </a:tc>
                <a:tc>
                  <a:txBody>
                    <a:bodyPr/>
                    <a:lstStyle/>
                    <a:p>
                      <a:pPr algn="ctr"/>
                      <a:r>
                        <a:rPr lang="en-US" dirty="0" smtClean="0"/>
                        <a:t>24</a:t>
                      </a:r>
                      <a:endParaRPr lang="en-US" dirty="0"/>
                    </a:p>
                  </a:txBody>
                  <a:tcPr/>
                </a:tc>
                <a:extLst>
                  <a:ext uri="{0D108BD9-81ED-4DB2-BD59-A6C34878D82A}">
                    <a16:rowId xmlns:a16="http://schemas.microsoft.com/office/drawing/2014/main" xmlns="" val="10005"/>
                  </a:ext>
                </a:extLst>
              </a:tr>
              <a:tr h="401178">
                <a:tc>
                  <a:txBody>
                    <a:bodyPr/>
                    <a:lstStyle/>
                    <a:p>
                      <a:pPr algn="ctr"/>
                      <a:r>
                        <a:rPr lang="en-US" dirty="0" smtClean="0"/>
                        <a:t>6</a:t>
                      </a:r>
                      <a:endParaRPr lang="en-US" dirty="0"/>
                    </a:p>
                  </a:txBody>
                  <a:tcPr/>
                </a:tc>
                <a:tc>
                  <a:txBody>
                    <a:bodyPr/>
                    <a:lstStyle/>
                    <a:p>
                      <a:pPr algn="ctr"/>
                      <a:r>
                        <a:rPr lang="en-US" dirty="0" smtClean="0"/>
                        <a:t>16</a:t>
                      </a:r>
                      <a:endParaRPr lang="en-US" dirty="0"/>
                    </a:p>
                  </a:txBody>
                  <a:tcPr/>
                </a:tc>
                <a:extLst>
                  <a:ext uri="{0D108BD9-81ED-4DB2-BD59-A6C34878D82A}">
                    <a16:rowId xmlns:a16="http://schemas.microsoft.com/office/drawing/2014/main" xmlns="" val="10006"/>
                  </a:ext>
                </a:extLst>
              </a:tr>
              <a:tr h="401178">
                <a:tc>
                  <a:txBody>
                    <a:bodyPr/>
                    <a:lstStyle/>
                    <a:p>
                      <a:pPr algn="ctr"/>
                      <a:r>
                        <a:rPr lang="en-US" dirty="0" smtClean="0"/>
                        <a:t>7</a:t>
                      </a:r>
                      <a:endParaRPr lang="en-US" dirty="0"/>
                    </a:p>
                  </a:txBody>
                  <a:tcPr/>
                </a:tc>
                <a:tc>
                  <a:txBody>
                    <a:bodyPr/>
                    <a:lstStyle/>
                    <a:p>
                      <a:pPr algn="ctr"/>
                      <a:r>
                        <a:rPr lang="en-US" dirty="0" smtClean="0"/>
                        <a:t>2</a:t>
                      </a:r>
                      <a:endParaRPr lang="en-US" dirty="0"/>
                    </a:p>
                  </a:txBody>
                  <a:tcPr/>
                </a:tc>
                <a:extLst>
                  <a:ext uri="{0D108BD9-81ED-4DB2-BD59-A6C34878D82A}">
                    <a16:rowId xmlns:a16="http://schemas.microsoft.com/office/drawing/2014/main" xmlns="" val="10007"/>
                  </a:ext>
                </a:extLst>
              </a:tr>
              <a:tr h="401178">
                <a:tc>
                  <a:txBody>
                    <a:bodyPr/>
                    <a:lstStyle/>
                    <a:p>
                      <a:pPr algn="ctr"/>
                      <a:r>
                        <a:rPr lang="en-US" dirty="0" smtClean="0"/>
                        <a:t>8</a:t>
                      </a:r>
                      <a:endParaRPr lang="en-US" dirty="0"/>
                    </a:p>
                  </a:txBody>
                  <a:tcPr/>
                </a:tc>
                <a:tc>
                  <a:txBody>
                    <a:bodyPr/>
                    <a:lstStyle/>
                    <a:p>
                      <a:pPr algn="ctr"/>
                      <a:r>
                        <a:rPr lang="en-US" dirty="0" smtClean="0"/>
                        <a:t>13</a:t>
                      </a:r>
                      <a:endParaRPr lang="en-US" dirty="0"/>
                    </a:p>
                  </a:txBody>
                  <a:tcPr/>
                </a:tc>
                <a:extLst>
                  <a:ext uri="{0D108BD9-81ED-4DB2-BD59-A6C34878D82A}">
                    <a16:rowId xmlns:a16="http://schemas.microsoft.com/office/drawing/2014/main" xmlns="" val="10008"/>
                  </a:ext>
                </a:extLst>
              </a:tr>
              <a:tr h="401178">
                <a:tc>
                  <a:txBody>
                    <a:bodyPr/>
                    <a:lstStyle/>
                    <a:p>
                      <a:pPr algn="ctr"/>
                      <a:r>
                        <a:rPr lang="en-US" dirty="0" smtClean="0"/>
                        <a:t>9</a:t>
                      </a:r>
                      <a:endParaRPr lang="en-US" dirty="0"/>
                    </a:p>
                  </a:txBody>
                  <a:tcPr/>
                </a:tc>
                <a:tc>
                  <a:txBody>
                    <a:bodyPr/>
                    <a:lstStyle/>
                    <a:p>
                      <a:pPr algn="ctr"/>
                      <a:r>
                        <a:rPr lang="en-US" dirty="0" smtClean="0"/>
                        <a:t>10</a:t>
                      </a:r>
                      <a:endParaRPr lang="en-US" dirty="0"/>
                    </a:p>
                  </a:txBody>
                  <a:tcPr/>
                </a:tc>
                <a:extLst>
                  <a:ext uri="{0D108BD9-81ED-4DB2-BD59-A6C34878D82A}">
                    <a16:rowId xmlns:a16="http://schemas.microsoft.com/office/drawing/2014/main" xmlns="" val="10009"/>
                  </a:ext>
                </a:extLst>
              </a:tr>
              <a:tr h="401178">
                <a:tc>
                  <a:txBody>
                    <a:bodyPr/>
                    <a:lstStyle/>
                    <a:p>
                      <a:pPr algn="ctr"/>
                      <a:r>
                        <a:rPr lang="en-US" dirty="0" smtClean="0"/>
                        <a:t>10</a:t>
                      </a:r>
                      <a:endParaRPr lang="en-US" dirty="0"/>
                    </a:p>
                  </a:txBody>
                  <a:tcPr/>
                </a:tc>
                <a:tc>
                  <a:txBody>
                    <a:bodyPr/>
                    <a:lstStyle/>
                    <a:p>
                      <a:pPr algn="ctr"/>
                      <a:r>
                        <a:rPr lang="en-US" dirty="0" smtClean="0"/>
                        <a:t>3</a:t>
                      </a:r>
                      <a:endParaRPr lang="en-US" dirty="0"/>
                    </a:p>
                  </a:txBody>
                  <a:tcPr/>
                </a:tc>
                <a:extLst>
                  <a:ext uri="{0D108BD9-81ED-4DB2-BD59-A6C34878D82A}">
                    <a16:rowId xmlns:a16="http://schemas.microsoft.com/office/drawing/2014/main" xmlns="" val="10010"/>
                  </a:ext>
                </a:extLst>
              </a:tr>
              <a:tr h="401178">
                <a:tc>
                  <a:txBody>
                    <a:bodyPr/>
                    <a:lstStyle/>
                    <a:p>
                      <a:pPr algn="ctr"/>
                      <a:r>
                        <a:rPr lang="en-US" dirty="0" smtClean="0"/>
                        <a:t>Total</a:t>
                      </a:r>
                      <a:endParaRPr lang="en-US" dirty="0"/>
                    </a:p>
                  </a:txBody>
                  <a:tcPr/>
                </a:tc>
                <a:tc>
                  <a:txBody>
                    <a:bodyPr/>
                    <a:lstStyle/>
                    <a:p>
                      <a:pPr algn="ctr"/>
                      <a:r>
                        <a:rPr lang="en-US" dirty="0" smtClean="0"/>
                        <a:t>115 person-months</a:t>
                      </a:r>
                      <a:endParaRPr lang="en-US" dirty="0"/>
                    </a:p>
                  </a:txBody>
                  <a:tcPr/>
                </a:tc>
                <a:extLst>
                  <a:ext uri="{0D108BD9-81ED-4DB2-BD59-A6C34878D82A}">
                    <a16:rowId xmlns:a16="http://schemas.microsoft.com/office/drawing/2014/main" xmlns="" val="10011"/>
                  </a:ext>
                </a:extLst>
              </a:tr>
            </a:tbl>
          </a:graphicData>
        </a:graphic>
      </p:graphicFrame>
      <p:sp>
        <p:nvSpPr>
          <p:cNvPr id="35884" name="TextBox 3"/>
          <p:cNvSpPr txBox="1">
            <a:spLocks noChangeArrowheads="1"/>
          </p:cNvSpPr>
          <p:nvPr/>
        </p:nvSpPr>
        <p:spPr bwMode="auto">
          <a:xfrm>
            <a:off x="3352800" y="1066800"/>
            <a:ext cx="5791200" cy="1477328"/>
          </a:xfrm>
          <a:prstGeom prst="rect">
            <a:avLst/>
          </a:prstGeom>
          <a:noFill/>
          <a:ln w="9525">
            <a:noFill/>
            <a:miter lim="800000"/>
            <a:headEnd/>
            <a:tailEnd/>
          </a:ln>
        </p:spPr>
        <p:txBody>
          <a:bodyPr wrap="square">
            <a:spAutoFit/>
          </a:bodyPr>
          <a:lstStyle/>
          <a:p>
            <a:pPr eaLnBrk="0" hangingPunct="0"/>
            <a:r>
              <a:rPr lang="en-US" dirty="0" smtClean="0"/>
              <a:t>Incidence </a:t>
            </a:r>
            <a:r>
              <a:rPr lang="en-US" dirty="0"/>
              <a:t>rate = </a:t>
            </a:r>
            <a:r>
              <a:rPr lang="en-US" dirty="0" smtClean="0"/>
              <a:t>E/NT</a:t>
            </a:r>
          </a:p>
          <a:p>
            <a:pPr eaLnBrk="0" hangingPunct="0"/>
            <a:endParaRPr lang="en-US" sz="800" dirty="0" smtClean="0"/>
          </a:p>
          <a:p>
            <a:pPr eaLnBrk="0" hangingPunct="0"/>
            <a:r>
              <a:rPr lang="en-US" dirty="0" smtClean="0"/>
              <a:t>E= 6 </a:t>
            </a:r>
            <a:r>
              <a:rPr lang="en-US" dirty="0"/>
              <a:t>deaths (events</a:t>
            </a:r>
            <a:r>
              <a:rPr lang="en-US" dirty="0" smtClean="0"/>
              <a:t>)</a:t>
            </a:r>
          </a:p>
          <a:p>
            <a:pPr eaLnBrk="0" hangingPunct="0"/>
            <a:r>
              <a:rPr lang="en-US" dirty="0" smtClean="0"/>
              <a:t>NT = 115 person-months</a:t>
            </a:r>
            <a:endParaRPr lang="en-US" dirty="0"/>
          </a:p>
          <a:p>
            <a:pPr eaLnBrk="0" hangingPunct="0"/>
            <a:endParaRPr lang="en-US" sz="1000" dirty="0"/>
          </a:p>
        </p:txBody>
      </p:sp>
      <p:sp>
        <p:nvSpPr>
          <p:cNvPr id="3" name="Oval 2"/>
          <p:cNvSpPr/>
          <p:nvPr/>
        </p:nvSpPr>
        <p:spPr bwMode="auto">
          <a:xfrm>
            <a:off x="1828800" y="5943600"/>
            <a:ext cx="1219200" cy="7620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 name="TextBox 4"/>
          <p:cNvSpPr txBox="1"/>
          <p:nvPr/>
        </p:nvSpPr>
        <p:spPr>
          <a:xfrm>
            <a:off x="3429000" y="2286000"/>
            <a:ext cx="5638800" cy="2923877"/>
          </a:xfrm>
          <a:prstGeom prst="rect">
            <a:avLst/>
          </a:prstGeom>
          <a:noFill/>
        </p:spPr>
        <p:txBody>
          <a:bodyPr wrap="square" rtlCol="0">
            <a:spAutoFit/>
          </a:bodyPr>
          <a:lstStyle/>
          <a:p>
            <a:pPr eaLnBrk="0" hangingPunct="0"/>
            <a:r>
              <a:rPr lang="en-US" dirty="0"/>
              <a:t>6/115 person-months</a:t>
            </a:r>
          </a:p>
          <a:p>
            <a:pPr eaLnBrk="0" hangingPunct="0"/>
            <a:r>
              <a:rPr lang="en-US" dirty="0"/>
              <a:t>6/9.583 person-years</a:t>
            </a:r>
          </a:p>
          <a:p>
            <a:pPr eaLnBrk="0" hangingPunct="0"/>
            <a:endParaRPr lang="en-US" sz="800" dirty="0"/>
          </a:p>
          <a:p>
            <a:pPr eaLnBrk="0" hangingPunct="0"/>
            <a:r>
              <a:rPr lang="en-US" dirty="0"/>
              <a:t>= 0.626 per person-year</a:t>
            </a:r>
          </a:p>
          <a:p>
            <a:pPr eaLnBrk="0" hangingPunct="0"/>
            <a:r>
              <a:rPr lang="en-US" dirty="0"/>
              <a:t>= 6.26 per 10 person-years</a:t>
            </a:r>
          </a:p>
          <a:p>
            <a:pPr eaLnBrk="0" hangingPunct="0"/>
            <a:r>
              <a:rPr lang="en-US" dirty="0"/>
              <a:t>= 62.6 per 100 person-years</a:t>
            </a:r>
          </a:p>
          <a:p>
            <a:pPr eaLnBrk="0" hangingPunct="0"/>
            <a:endParaRPr lang="en-US" sz="800" dirty="0"/>
          </a:p>
          <a:p>
            <a:pPr eaLnBrk="0" hangingPunct="0"/>
            <a:r>
              <a:rPr lang="en-US" dirty="0"/>
              <a:t>“Person-time” sometimes a source of confusion, but it need not be</a:t>
            </a:r>
            <a:r>
              <a:rPr lang="en-US" dirty="0" smtClean="0"/>
              <a:t>.</a:t>
            </a:r>
            <a:endParaRPr lang="en-US" dirty="0"/>
          </a:p>
        </p:txBody>
      </p:sp>
      <p:sp>
        <p:nvSpPr>
          <p:cNvPr id="6" name="TextBox 5"/>
          <p:cNvSpPr txBox="1"/>
          <p:nvPr/>
        </p:nvSpPr>
        <p:spPr>
          <a:xfrm>
            <a:off x="3464668" y="5105400"/>
            <a:ext cx="5450732" cy="1692771"/>
          </a:xfrm>
          <a:prstGeom prst="rect">
            <a:avLst/>
          </a:prstGeom>
          <a:noFill/>
        </p:spPr>
        <p:txBody>
          <a:bodyPr wrap="square" rtlCol="0">
            <a:spAutoFit/>
          </a:bodyPr>
          <a:lstStyle/>
          <a:p>
            <a:pPr eaLnBrk="0" hangingPunct="0"/>
            <a:r>
              <a:rPr lang="en-US" dirty="0"/>
              <a:t>Why </a:t>
            </a:r>
            <a:r>
              <a:rPr lang="en-US" dirty="0" smtClean="0"/>
              <a:t>“person-time” </a:t>
            </a:r>
            <a:r>
              <a:rPr lang="en-US" dirty="0"/>
              <a:t>instead of just </a:t>
            </a:r>
            <a:r>
              <a:rPr lang="en-US" dirty="0" smtClean="0"/>
              <a:t>“time”?  </a:t>
            </a:r>
            <a:endParaRPr lang="en-US" dirty="0"/>
          </a:p>
          <a:p>
            <a:pPr eaLnBrk="0" hangingPunct="0"/>
            <a:endParaRPr lang="en-US" sz="800" dirty="0"/>
          </a:p>
          <a:p>
            <a:pPr eaLnBrk="0" hangingPunct="0"/>
            <a:r>
              <a:rPr lang="en-US" dirty="0"/>
              <a:t>To  distinguish it from more common meaning of </a:t>
            </a:r>
            <a:r>
              <a:rPr lang="en-US" dirty="0" smtClean="0"/>
              <a:t>time – a continuous duration, </a:t>
            </a:r>
            <a:r>
              <a:rPr lang="en-US" dirty="0"/>
              <a:t>e.g., 115 months in a </a:t>
            </a:r>
            <a:r>
              <a:rPr lang="en-US" dirty="0" smtClean="0"/>
              <a:t>row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4"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1"/>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0"/>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3"/>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69"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0" y="2175072"/>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3"/>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5"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86805"/>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18343" y="1105584"/>
            <a:ext cx="331528" cy="39693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69"/>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163461"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52900" y="976791"/>
            <a:ext cx="361156" cy="4576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38"/>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69" y="1548001"/>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5"/>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7" y="624840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142956" y="6096000"/>
            <a:ext cx="1315244"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ends</a:t>
            </a:r>
            <a:endParaRPr lang="en-US" sz="1800" dirty="0">
              <a:latin typeface="Calibri" pitchFamily="34" charset="0"/>
            </a:endParaRPr>
          </a:p>
        </p:txBody>
      </p:sp>
      <p:sp>
        <p:nvSpPr>
          <p:cNvPr id="34" name="TextBox 43"/>
          <p:cNvSpPr txBox="1">
            <a:spLocks noChangeArrowheads="1"/>
          </p:cNvSpPr>
          <p:nvPr/>
        </p:nvSpPr>
        <p:spPr bwMode="auto">
          <a:xfrm>
            <a:off x="762000" y="6059269"/>
            <a:ext cx="153694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begins</a:t>
            </a:r>
            <a:endParaRPr lang="en-US" sz="1800" dirty="0">
              <a:latin typeface="Calibri" pitchFamily="34" charset="0"/>
            </a:endParaRPr>
          </a:p>
        </p:txBody>
      </p:sp>
      <p:cxnSp>
        <p:nvCxnSpPr>
          <p:cNvPr id="36" name="Straight Arrow Connector 35"/>
          <p:cNvCxnSpPr/>
          <p:nvPr/>
        </p:nvCxnSpPr>
        <p:spPr>
          <a:xfrm flipV="1">
            <a:off x="4038600" y="64008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4" y="217507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0" y="22350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Box 50"/>
          <p:cNvSpPr txBox="1">
            <a:spLocks noChangeArrowheads="1"/>
          </p:cNvSpPr>
          <p:nvPr/>
        </p:nvSpPr>
        <p:spPr bwMode="auto">
          <a:xfrm>
            <a:off x="2541537" y="101025"/>
            <a:ext cx="4240263" cy="584775"/>
          </a:xfrm>
          <a:prstGeom prst="rect">
            <a:avLst/>
          </a:prstGeom>
          <a:noFill/>
          <a:ln w="9525">
            <a:noFill/>
            <a:miter lim="800000"/>
            <a:headEnd/>
            <a:tailEnd/>
          </a:ln>
        </p:spPr>
        <p:txBody>
          <a:bodyPr wrap="none">
            <a:spAutoFit/>
          </a:bodyPr>
          <a:lstStyle/>
          <a:p>
            <a:r>
              <a:rPr lang="en-US" sz="3200" b="1" dirty="0" smtClean="0"/>
              <a:t>Dynamic Cohort Study</a:t>
            </a:r>
            <a:endParaRPr lang="en-US" sz="3200" b="1" dirty="0"/>
          </a:p>
        </p:txBody>
      </p:sp>
      <p:cxnSp>
        <p:nvCxnSpPr>
          <p:cNvPr id="42" name="Straight Connector 41"/>
          <p:cNvCxnSpPr/>
          <p:nvPr/>
        </p:nvCxnSpPr>
        <p:spPr>
          <a:xfrm>
            <a:off x="1295400" y="2262215"/>
            <a:ext cx="54634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295400" y="2356631"/>
            <a:ext cx="1003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95400" y="2590800"/>
            <a:ext cx="1340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95400" y="2895600"/>
            <a:ext cx="1905000" cy="301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95400" y="3276600"/>
            <a:ext cx="2514600" cy="1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295400" y="4191000"/>
            <a:ext cx="38351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95400" y="3583219"/>
            <a:ext cx="289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295400" y="3886200"/>
            <a:ext cx="3386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295400" y="4572000"/>
            <a:ext cx="42813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95400" y="4953000"/>
            <a:ext cx="48680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95400" y="5410200"/>
            <a:ext cx="53522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95400" y="5791200"/>
            <a:ext cx="5715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352800" y="984742"/>
            <a:ext cx="800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636269" y="906449"/>
            <a:ext cx="24109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249765" y="976791"/>
            <a:ext cx="3685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839359" y="1072038"/>
            <a:ext cx="6666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36269" y="2405306"/>
            <a:ext cx="0" cy="1854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205245" y="2481506"/>
            <a:ext cx="0" cy="44241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810000" y="2514600"/>
            <a:ext cx="0" cy="762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191000" y="2590799"/>
            <a:ext cx="0" cy="99242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693174" y="2671637"/>
            <a:ext cx="0" cy="121456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130517" y="2704533"/>
            <a:ext cx="0" cy="148646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586600" y="2743200"/>
            <a:ext cx="0" cy="1828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168245" y="2853229"/>
            <a:ext cx="0" cy="209977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647656" y="2925742"/>
            <a:ext cx="0" cy="248445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010400" y="2988918"/>
            <a:ext cx="0" cy="280228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6505972" y="1105584"/>
            <a:ext cx="0" cy="12589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039094" y="921132"/>
            <a:ext cx="8140" cy="18445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618343" y="976791"/>
            <a:ext cx="0" cy="14967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02689" y="3089659"/>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295400" y="3733800"/>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318393" y="4390059"/>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318393" y="5181600"/>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302689" y="5943600"/>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6064560" y="838200"/>
            <a:ext cx="14792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684169" y="1143000"/>
            <a:ext cx="8523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644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0" hangingPunct="0"/>
            <a:endParaRPr lang="en-US" sz="4000" dirty="0">
              <a:solidFill>
                <a:schemeClr val="tx2"/>
              </a:solidFill>
            </a:endParaRPr>
          </a:p>
        </p:txBody>
      </p:sp>
      <p:sp>
        <p:nvSpPr>
          <p:cNvPr id="2" name="TextBox 1"/>
          <p:cNvSpPr txBox="1"/>
          <p:nvPr/>
        </p:nvSpPr>
        <p:spPr>
          <a:xfrm>
            <a:off x="419100" y="334714"/>
            <a:ext cx="8305800" cy="2492990"/>
          </a:xfrm>
          <a:prstGeom prst="rect">
            <a:avLst/>
          </a:prstGeom>
          <a:noFill/>
        </p:spPr>
        <p:txBody>
          <a:bodyPr wrap="square" rtlCol="0">
            <a:spAutoFit/>
          </a:bodyPr>
          <a:lstStyle/>
          <a:p>
            <a:pPr algn="ctr"/>
            <a:r>
              <a:rPr lang="en-US" sz="3600" b="1" dirty="0" smtClean="0"/>
              <a:t>Example: Calculating Incidence Rate </a:t>
            </a:r>
          </a:p>
          <a:p>
            <a:pPr algn="ctr"/>
            <a:r>
              <a:rPr lang="en-US" sz="3600" b="1" dirty="0" smtClean="0"/>
              <a:t>in a Dynamic Cohort (Kaiser)</a:t>
            </a:r>
          </a:p>
          <a:p>
            <a:pPr algn="ctr"/>
            <a:r>
              <a:rPr lang="en-US" sz="3600" b="1" dirty="0" smtClean="0"/>
              <a:t>Individual-level </a:t>
            </a:r>
            <a:r>
              <a:rPr lang="en-US" sz="3600" b="1" dirty="0"/>
              <a:t>follow-up </a:t>
            </a:r>
            <a:r>
              <a:rPr lang="en-US" sz="3600" b="1" dirty="0" smtClean="0"/>
              <a:t>data available</a:t>
            </a:r>
            <a:endParaRPr lang="en-US" sz="3600" b="1" dirty="0"/>
          </a:p>
          <a:p>
            <a:pPr algn="ctr"/>
            <a:endParaRPr lang="en-US" sz="1600" dirty="0" smtClean="0"/>
          </a:p>
          <a:p>
            <a:r>
              <a:rPr lang="en-US" sz="3200" dirty="0" smtClean="0"/>
              <a:t>HIV infection and incidence of ischemic stroke</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613861350"/>
              </p:ext>
            </p:extLst>
          </p:nvPr>
        </p:nvGraphicFramePr>
        <p:xfrm>
          <a:off x="703634" y="2834189"/>
          <a:ext cx="7467600" cy="2486927"/>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tblGrid>
              <a:tr h="439153">
                <a:tc>
                  <a:txBody>
                    <a:bodyPr/>
                    <a:lstStyle/>
                    <a:p>
                      <a:endParaRPr lang="en-US" dirty="0"/>
                    </a:p>
                  </a:txBody>
                  <a:tcPr/>
                </a:tc>
                <a:tc>
                  <a:txBody>
                    <a:bodyPr/>
                    <a:lstStyle/>
                    <a:p>
                      <a:pPr algn="ctr"/>
                      <a:r>
                        <a:rPr lang="en-US" dirty="0" smtClean="0"/>
                        <a:t>HIV-infected</a:t>
                      </a:r>
                      <a:endParaRPr lang="en-US" dirty="0"/>
                    </a:p>
                  </a:txBody>
                  <a:tcPr/>
                </a:tc>
                <a:tc>
                  <a:txBody>
                    <a:bodyPr/>
                    <a:lstStyle/>
                    <a:p>
                      <a:pPr algn="ctr"/>
                      <a:r>
                        <a:rPr lang="en-US" dirty="0" smtClean="0"/>
                        <a:t>HIV-uninfected</a:t>
                      </a:r>
                      <a:endParaRPr lang="en-US" dirty="0"/>
                    </a:p>
                  </a:txBody>
                  <a:tcPr/>
                </a:tc>
                <a:extLst>
                  <a:ext uri="{0D108BD9-81ED-4DB2-BD59-A6C34878D82A}">
                    <a16:rowId xmlns:a16="http://schemas.microsoft.com/office/drawing/2014/main" xmlns="" val="10000"/>
                  </a:ext>
                </a:extLst>
              </a:tr>
              <a:tr h="439153">
                <a:tc>
                  <a:txBody>
                    <a:bodyPr/>
                    <a:lstStyle/>
                    <a:p>
                      <a:r>
                        <a:rPr lang="en-US" dirty="0" smtClean="0"/>
                        <a:t>N</a:t>
                      </a:r>
                      <a:endParaRPr lang="en-US" dirty="0"/>
                    </a:p>
                  </a:txBody>
                  <a:tcPr/>
                </a:tc>
                <a:tc>
                  <a:txBody>
                    <a:bodyPr/>
                    <a:lstStyle/>
                    <a:p>
                      <a:pPr algn="ctr"/>
                      <a:r>
                        <a:rPr lang="en-US" dirty="0" smtClean="0"/>
                        <a:t>24,768</a:t>
                      </a:r>
                      <a:endParaRPr lang="en-US" dirty="0"/>
                    </a:p>
                  </a:txBody>
                  <a:tcPr/>
                </a:tc>
                <a:tc>
                  <a:txBody>
                    <a:bodyPr/>
                    <a:lstStyle/>
                    <a:p>
                      <a:pPr algn="ctr"/>
                      <a:r>
                        <a:rPr lang="en-US" dirty="0" smtClean="0"/>
                        <a:t>257,600</a:t>
                      </a:r>
                      <a:endParaRPr lang="en-US" dirty="0"/>
                    </a:p>
                  </a:txBody>
                  <a:tcPr/>
                </a:tc>
                <a:extLst>
                  <a:ext uri="{0D108BD9-81ED-4DB2-BD59-A6C34878D82A}">
                    <a16:rowId xmlns:a16="http://schemas.microsoft.com/office/drawing/2014/main" xmlns="" val="10001"/>
                  </a:ext>
                </a:extLst>
              </a:tr>
              <a:tr h="439153">
                <a:tc>
                  <a:txBody>
                    <a:bodyPr/>
                    <a:lstStyle/>
                    <a:p>
                      <a:r>
                        <a:rPr lang="en-US" dirty="0" smtClean="0"/>
                        <a:t>Person-years</a:t>
                      </a:r>
                      <a:endParaRPr lang="en-US" dirty="0"/>
                    </a:p>
                  </a:txBody>
                  <a:tcPr/>
                </a:tc>
                <a:tc>
                  <a:txBody>
                    <a:bodyPr/>
                    <a:lstStyle/>
                    <a:p>
                      <a:pPr algn="ctr"/>
                      <a:r>
                        <a:rPr lang="en-US" dirty="0" smtClean="0"/>
                        <a:t>120,588</a:t>
                      </a:r>
                      <a:endParaRPr lang="en-US" dirty="0"/>
                    </a:p>
                  </a:txBody>
                  <a:tcPr/>
                </a:tc>
                <a:tc>
                  <a:txBody>
                    <a:bodyPr/>
                    <a:lstStyle/>
                    <a:p>
                      <a:pPr algn="ctr"/>
                      <a:r>
                        <a:rPr lang="en-US" dirty="0" smtClean="0"/>
                        <a:t>1,516,250</a:t>
                      </a:r>
                      <a:endParaRPr lang="en-US" dirty="0"/>
                    </a:p>
                  </a:txBody>
                  <a:tcPr/>
                </a:tc>
                <a:extLst>
                  <a:ext uri="{0D108BD9-81ED-4DB2-BD59-A6C34878D82A}">
                    <a16:rowId xmlns:a16="http://schemas.microsoft.com/office/drawing/2014/main" xmlns="" val="10002"/>
                  </a:ext>
                </a:extLst>
              </a:tr>
              <a:tr h="439153">
                <a:tc>
                  <a:txBody>
                    <a:bodyPr/>
                    <a:lstStyle/>
                    <a:p>
                      <a:r>
                        <a:rPr lang="en-US" dirty="0" smtClean="0"/>
                        <a:t>Events (stroke)</a:t>
                      </a:r>
                      <a:endParaRPr lang="en-US" dirty="0"/>
                    </a:p>
                  </a:txBody>
                  <a:tcPr/>
                </a:tc>
                <a:tc>
                  <a:txBody>
                    <a:bodyPr/>
                    <a:lstStyle/>
                    <a:p>
                      <a:pPr algn="ctr"/>
                      <a:r>
                        <a:rPr lang="en-US" dirty="0" smtClean="0"/>
                        <a:t>151</a:t>
                      </a:r>
                      <a:endParaRPr lang="en-US" dirty="0"/>
                    </a:p>
                  </a:txBody>
                  <a:tcPr/>
                </a:tc>
                <a:tc>
                  <a:txBody>
                    <a:bodyPr/>
                    <a:lstStyle/>
                    <a:p>
                      <a:pPr algn="ctr"/>
                      <a:r>
                        <a:rPr lang="en-US" dirty="0" smtClean="0"/>
                        <a:t>1128</a:t>
                      </a:r>
                      <a:endParaRPr lang="en-US" dirty="0"/>
                    </a:p>
                  </a:txBody>
                  <a:tcPr/>
                </a:tc>
                <a:extLst>
                  <a:ext uri="{0D108BD9-81ED-4DB2-BD59-A6C34878D82A}">
                    <a16:rowId xmlns:a16="http://schemas.microsoft.com/office/drawing/2014/main" xmlns="" val="10003"/>
                  </a:ext>
                </a:extLst>
              </a:tr>
              <a:tr h="529388">
                <a:tc>
                  <a:txBody>
                    <a:bodyPr/>
                    <a:lstStyle/>
                    <a:p>
                      <a:r>
                        <a:rPr lang="en-US" dirty="0" smtClean="0"/>
                        <a:t>Average incidence rate (per 100,000 person-years)</a:t>
                      </a:r>
                      <a:endParaRPr lang="en-US" dirty="0"/>
                    </a:p>
                  </a:txBody>
                  <a:tcPr/>
                </a:tc>
                <a:tc>
                  <a:txBody>
                    <a:bodyPr/>
                    <a:lstStyle/>
                    <a:p>
                      <a:pPr algn="ctr"/>
                      <a:r>
                        <a:rPr lang="en-US" dirty="0" smtClean="0"/>
                        <a:t>125</a:t>
                      </a:r>
                      <a:endParaRPr lang="en-US" dirty="0"/>
                    </a:p>
                  </a:txBody>
                  <a:tcPr/>
                </a:tc>
                <a:tc>
                  <a:txBody>
                    <a:bodyPr/>
                    <a:lstStyle/>
                    <a:p>
                      <a:pPr algn="ctr"/>
                      <a:r>
                        <a:rPr lang="en-US" dirty="0" smtClean="0"/>
                        <a:t>74</a:t>
                      </a:r>
                      <a:endParaRPr lang="en-US" dirty="0"/>
                    </a:p>
                  </a:txBody>
                  <a:tcPr/>
                </a:tc>
                <a:extLst>
                  <a:ext uri="{0D108BD9-81ED-4DB2-BD59-A6C34878D82A}">
                    <a16:rowId xmlns:a16="http://schemas.microsoft.com/office/drawing/2014/main" xmlns="" val="10004"/>
                  </a:ext>
                </a:extLst>
              </a:tr>
            </a:tbl>
          </a:graphicData>
        </a:graphic>
      </p:graphicFrame>
      <p:sp>
        <p:nvSpPr>
          <p:cNvPr id="4" name="TextBox 3"/>
          <p:cNvSpPr txBox="1"/>
          <p:nvPr/>
        </p:nvSpPr>
        <p:spPr>
          <a:xfrm>
            <a:off x="5288510" y="6259307"/>
            <a:ext cx="3733800" cy="461665"/>
          </a:xfrm>
          <a:prstGeom prst="rect">
            <a:avLst/>
          </a:prstGeom>
          <a:noFill/>
        </p:spPr>
        <p:txBody>
          <a:bodyPr wrap="square" rtlCol="0">
            <a:spAutoFit/>
          </a:bodyPr>
          <a:lstStyle/>
          <a:p>
            <a:r>
              <a:rPr lang="en-US" dirty="0" smtClean="0"/>
              <a:t>Marcus et al. </a:t>
            </a:r>
            <a:r>
              <a:rPr lang="en-US" i="1" dirty="0" smtClean="0"/>
              <a:t>AIDS</a:t>
            </a:r>
            <a:r>
              <a:rPr lang="en-US" dirty="0" smtClean="0"/>
              <a:t> 2014</a:t>
            </a:r>
            <a:endParaRPr lang="en-US" dirty="0"/>
          </a:p>
        </p:txBody>
      </p:sp>
      <p:sp>
        <p:nvSpPr>
          <p:cNvPr id="6" name="TextBox 5"/>
          <p:cNvSpPr txBox="1"/>
          <p:nvPr/>
        </p:nvSpPr>
        <p:spPr>
          <a:xfrm>
            <a:off x="152400" y="5516419"/>
            <a:ext cx="8869910" cy="830997"/>
          </a:xfrm>
          <a:prstGeom prst="rect">
            <a:avLst/>
          </a:prstGeom>
          <a:noFill/>
        </p:spPr>
        <p:txBody>
          <a:bodyPr wrap="square" rtlCol="0">
            <a:spAutoFit/>
          </a:bodyPr>
          <a:lstStyle/>
          <a:p>
            <a:r>
              <a:rPr lang="en-US" dirty="0" smtClean="0"/>
              <a:t>Person-time available from </a:t>
            </a:r>
            <a:r>
              <a:rPr lang="en-US" dirty="0"/>
              <a:t>Kaiser </a:t>
            </a:r>
            <a:r>
              <a:rPr lang="en-US" dirty="0" smtClean="0"/>
              <a:t>membership electronic </a:t>
            </a:r>
            <a:r>
              <a:rPr lang="en-US" dirty="0"/>
              <a:t>databases </a:t>
            </a:r>
            <a:r>
              <a:rPr lang="en-US" dirty="0" smtClean="0"/>
              <a:t>Stroke available from Kaiser medical records</a:t>
            </a:r>
            <a:endParaRPr lang="en-US" dirty="0"/>
          </a:p>
        </p:txBody>
      </p:sp>
    </p:spTree>
    <p:extLst>
      <p:ext uri="{BB962C8B-B14F-4D97-AF65-F5344CB8AC3E}">
        <p14:creationId xmlns:p14="http://schemas.microsoft.com/office/powerpoint/2010/main" val="1855432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ChangeArrowheads="1"/>
          </p:cNvSpPr>
          <p:nvPr/>
        </p:nvSpPr>
        <p:spPr bwMode="auto">
          <a:xfrm>
            <a:off x="228600" y="0"/>
            <a:ext cx="8839200" cy="1600200"/>
          </a:xfrm>
          <a:prstGeom prst="rect">
            <a:avLst/>
          </a:prstGeom>
          <a:noFill/>
          <a:ln w="9525">
            <a:noFill/>
            <a:miter lim="800000"/>
            <a:headEnd/>
            <a:tailEnd/>
          </a:ln>
        </p:spPr>
        <p:txBody>
          <a:bodyPr anchor="ctr"/>
          <a:lstStyle/>
          <a:p>
            <a:pPr algn="ctr" eaLnBrk="0" hangingPunct="0"/>
            <a:r>
              <a:rPr lang="en-US" sz="3200" b="1" dirty="0">
                <a:solidFill>
                  <a:schemeClr val="tx2"/>
                </a:solidFill>
              </a:rPr>
              <a:t>Calculating an Average Incidence Rate: Obtaining the </a:t>
            </a:r>
            <a:r>
              <a:rPr lang="en-US" sz="3200" b="1" dirty="0" smtClean="0">
                <a:solidFill>
                  <a:schemeClr val="tx2"/>
                </a:solidFill>
              </a:rPr>
              <a:t>Denominator of Total Person-Time</a:t>
            </a:r>
            <a:endParaRPr lang="en-US" sz="3200" b="1" dirty="0">
              <a:solidFill>
                <a:schemeClr val="tx2"/>
              </a:solidFill>
            </a:endParaRPr>
          </a:p>
        </p:txBody>
      </p:sp>
      <p:sp>
        <p:nvSpPr>
          <p:cNvPr id="31746" name="Rectangle 1027"/>
          <p:cNvSpPr>
            <a:spLocks noChangeArrowheads="1"/>
          </p:cNvSpPr>
          <p:nvPr/>
        </p:nvSpPr>
        <p:spPr bwMode="auto">
          <a:xfrm>
            <a:off x="0" y="1447800"/>
            <a:ext cx="9220200" cy="44958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b="1" dirty="0" smtClean="0"/>
              <a:t> </a:t>
            </a:r>
            <a:r>
              <a:rPr lang="en-US" sz="2800" b="1" dirty="0" smtClean="0">
                <a:solidFill>
                  <a:schemeClr val="bg2">
                    <a:lumMod val="60000"/>
                    <a:lumOff val="40000"/>
                  </a:schemeClr>
                </a:solidFill>
              </a:rPr>
              <a:t>Method </a:t>
            </a:r>
            <a:r>
              <a:rPr lang="en-US" sz="2800" b="1" dirty="0">
                <a:solidFill>
                  <a:schemeClr val="bg2">
                    <a:lumMod val="60000"/>
                    <a:lumOff val="40000"/>
                  </a:schemeClr>
                </a:solidFill>
              </a:rPr>
              <a:t>1:</a:t>
            </a:r>
            <a:r>
              <a:rPr lang="en-US" sz="2800" dirty="0">
                <a:solidFill>
                  <a:schemeClr val="bg2">
                    <a:lumMod val="60000"/>
                    <a:lumOff val="40000"/>
                  </a:schemeClr>
                </a:solidFill>
              </a:rPr>
              <a:t>  </a:t>
            </a:r>
            <a:r>
              <a:rPr lang="en-US" sz="2800" dirty="0" smtClean="0">
                <a:solidFill>
                  <a:schemeClr val="bg2">
                    <a:lumMod val="60000"/>
                    <a:lumOff val="40000"/>
                  </a:schemeClr>
                </a:solidFill>
              </a:rPr>
              <a:t>Individual-level data available</a:t>
            </a:r>
          </a:p>
          <a:p>
            <a:pPr marL="914400" lvl="1" indent="-457200" eaLnBrk="0" hangingPunct="0">
              <a:spcBef>
                <a:spcPct val="20000"/>
              </a:spcBef>
              <a:buFont typeface="Times New Roman" panose="02020603050405020304" pitchFamily="18" charset="0"/>
              <a:buChar char="−"/>
            </a:pPr>
            <a:r>
              <a:rPr lang="en-US" sz="2500" dirty="0" smtClean="0">
                <a:solidFill>
                  <a:schemeClr val="bg2">
                    <a:lumMod val="60000"/>
                    <a:lumOff val="40000"/>
                  </a:schemeClr>
                </a:solidFill>
              </a:rPr>
              <a:t>If </a:t>
            </a:r>
            <a:r>
              <a:rPr lang="en-US" sz="2500" dirty="0">
                <a:solidFill>
                  <a:schemeClr val="bg2">
                    <a:lumMod val="60000"/>
                    <a:lumOff val="40000"/>
                  </a:schemeClr>
                </a:solidFill>
              </a:rPr>
              <a:t>have exact entry, censoring, and event times for each person, can sum person-time for each person for </a:t>
            </a:r>
            <a:r>
              <a:rPr lang="en-US" sz="2500" dirty="0" smtClean="0">
                <a:solidFill>
                  <a:schemeClr val="bg2">
                    <a:lumMod val="60000"/>
                    <a:lumOff val="40000"/>
                  </a:schemeClr>
                </a:solidFill>
              </a:rPr>
              <a:t>denominator</a:t>
            </a:r>
          </a:p>
          <a:p>
            <a:pPr marL="914400" lvl="1" indent="-457200" eaLnBrk="0" hangingPunct="0">
              <a:spcBef>
                <a:spcPct val="20000"/>
              </a:spcBef>
              <a:buFont typeface="Times New Roman" panose="02020603050405020304" pitchFamily="18" charset="0"/>
              <a:buChar char="−"/>
            </a:pPr>
            <a:endParaRPr lang="en-US" sz="1000" dirty="0"/>
          </a:p>
          <a:p>
            <a:pPr marL="914400" lvl="1" indent="-457200" eaLnBrk="0" hangingPunct="0">
              <a:spcBef>
                <a:spcPct val="20000"/>
              </a:spcBef>
              <a:buFont typeface="Times New Roman" panose="02020603050405020304" pitchFamily="18" charset="0"/>
              <a:buChar char="−"/>
            </a:pPr>
            <a:endParaRPr lang="en-US" sz="1000" dirty="0"/>
          </a:p>
          <a:p>
            <a:pPr marL="457200" indent="-457200" eaLnBrk="0" hangingPunct="0">
              <a:spcBef>
                <a:spcPts val="0"/>
              </a:spcBef>
              <a:buFont typeface="Arial" panose="020B0604020202020204" pitchFamily="34" charset="0"/>
              <a:buChar char="•"/>
            </a:pPr>
            <a:r>
              <a:rPr lang="en-US" sz="2800" b="1" dirty="0" smtClean="0"/>
              <a:t>Method </a:t>
            </a:r>
            <a:r>
              <a:rPr lang="en-US" sz="2800" b="1" dirty="0"/>
              <a:t>2:</a:t>
            </a:r>
            <a:r>
              <a:rPr lang="en-US" sz="2800" dirty="0"/>
              <a:t>  </a:t>
            </a:r>
            <a:r>
              <a:rPr lang="en-US" sz="2800" dirty="0" smtClean="0"/>
              <a:t>No individual-level data available</a:t>
            </a:r>
          </a:p>
          <a:p>
            <a:pPr marL="914400" lvl="1" indent="-457200" eaLnBrk="0" hangingPunct="0">
              <a:spcBef>
                <a:spcPts val="0"/>
              </a:spcBef>
              <a:buFont typeface="Times New Roman" panose="02020603050405020304" pitchFamily="18" charset="0"/>
              <a:buChar char="−"/>
            </a:pPr>
            <a:r>
              <a:rPr lang="en-US" sz="2500" dirty="0" smtClean="0"/>
              <a:t>Variety of approaches (based on “grouped data” or “group </a:t>
            </a:r>
            <a:r>
              <a:rPr lang="en-US" sz="2500" dirty="0"/>
              <a:t>method</a:t>
            </a:r>
            <a:r>
              <a:rPr lang="en-US" sz="2500" dirty="0" smtClean="0"/>
              <a:t>”) to get aggregate person-time, with assumptions:</a:t>
            </a:r>
          </a:p>
          <a:p>
            <a:pPr marL="914400" lvl="1" indent="-457200" eaLnBrk="0" hangingPunct="0">
              <a:spcBef>
                <a:spcPts val="0"/>
              </a:spcBef>
              <a:buFont typeface="Times New Roman" panose="02020603050405020304" pitchFamily="18" charset="0"/>
              <a:buChar char="−"/>
            </a:pPr>
            <a:endParaRPr lang="en-US" sz="1000" dirty="0" smtClean="0"/>
          </a:p>
          <a:p>
            <a:pPr marL="1371600" lvl="2" indent="-457200" eaLnBrk="0" hangingPunct="0">
              <a:spcBef>
                <a:spcPts val="0"/>
              </a:spcBef>
              <a:buFont typeface="Courier New" panose="02070309020205020404" pitchFamily="49" charset="0"/>
              <a:buChar char="o"/>
            </a:pPr>
            <a:r>
              <a:rPr lang="en-US" dirty="0" smtClean="0"/>
              <a:t>Have: population size at one time</a:t>
            </a:r>
          </a:p>
          <a:p>
            <a:pPr marL="1828800" lvl="3" indent="-457200" eaLnBrk="0" hangingPunct="0">
              <a:spcBef>
                <a:spcPts val="0"/>
              </a:spcBef>
              <a:buFont typeface="Wingdings" panose="05000000000000000000" pitchFamily="2" charset="2"/>
              <a:buChar char="§"/>
            </a:pPr>
            <a:r>
              <a:rPr lang="en-US" sz="2000" dirty="0" smtClean="0"/>
              <a:t>Assume steady state or steady change in population over interval</a:t>
            </a:r>
          </a:p>
          <a:p>
            <a:pPr marL="1828800" lvl="3" indent="-457200" eaLnBrk="0" hangingPunct="0">
              <a:spcBef>
                <a:spcPts val="0"/>
              </a:spcBef>
              <a:buFont typeface="Wingdings" panose="05000000000000000000" pitchFamily="2" charset="2"/>
              <a:buChar char="§"/>
            </a:pPr>
            <a:endParaRPr lang="en-US" sz="2000" dirty="0" smtClean="0"/>
          </a:p>
          <a:p>
            <a:pPr marL="1371600" lvl="2" indent="-457200" eaLnBrk="0" hangingPunct="0">
              <a:spcBef>
                <a:spcPts val="600"/>
              </a:spcBef>
              <a:buFont typeface="Courier New" panose="02070309020205020404" pitchFamily="49" charset="0"/>
              <a:buChar char="o"/>
            </a:pPr>
            <a:r>
              <a:rPr lang="en-US" dirty="0" smtClean="0"/>
              <a:t>Have: no. at-risk at beginning and end of time interval</a:t>
            </a:r>
          </a:p>
          <a:p>
            <a:pPr marL="1828800" lvl="3" indent="-457200" eaLnBrk="0" hangingPunct="0">
              <a:spcBef>
                <a:spcPts val="0"/>
              </a:spcBef>
              <a:buFont typeface="Wingdings" panose="05000000000000000000" pitchFamily="2" charset="2"/>
              <a:buChar char="§"/>
            </a:pPr>
            <a:r>
              <a:rPr lang="en-US" sz="2000" dirty="0" smtClean="0"/>
              <a:t>Assume uniform entry/drop-out over time interval</a:t>
            </a:r>
          </a:p>
          <a:p>
            <a:pPr lvl="1" eaLnBrk="0" hangingPunct="0">
              <a:spcBef>
                <a:spcPct val="50000"/>
              </a:spcBef>
            </a:pPr>
            <a:endParaRPr lang="en-US" sz="3200" dirty="0"/>
          </a:p>
        </p:txBody>
      </p:sp>
    </p:spTree>
    <p:extLst>
      <p:ext uri="{BB962C8B-B14F-4D97-AF65-F5344CB8AC3E}">
        <p14:creationId xmlns:p14="http://schemas.microsoft.com/office/powerpoint/2010/main" val="2920839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52400" y="381000"/>
            <a:ext cx="9601200" cy="1676400"/>
          </a:xfrm>
        </p:spPr>
        <p:txBody>
          <a:bodyPr/>
          <a:lstStyle/>
          <a:p>
            <a:r>
              <a:rPr lang="en-US" sz="3200" b="1" dirty="0" smtClean="0"/>
              <a:t>Method 2: Calculating </a:t>
            </a:r>
            <a:r>
              <a:rPr lang="en-US" sz="3200" b="1" dirty="0"/>
              <a:t>Incidence Rate </a:t>
            </a:r>
            <a:br>
              <a:rPr lang="en-US" sz="3200" b="1" dirty="0"/>
            </a:br>
            <a:r>
              <a:rPr lang="en-US" sz="3200" b="1" dirty="0" smtClean="0"/>
              <a:t>Without Individual-level Follow-up: </a:t>
            </a:r>
            <a:br>
              <a:rPr lang="en-US" sz="3200" b="1" dirty="0" smtClean="0"/>
            </a:br>
            <a:r>
              <a:rPr lang="en-US" sz="2800" b="1" dirty="0" smtClean="0"/>
              <a:t>Most often seen &amp; best </a:t>
            </a:r>
            <a:r>
              <a:rPr lang="en-US" sz="2800" b="1" dirty="0"/>
              <a:t>e</a:t>
            </a:r>
            <a:r>
              <a:rPr lang="en-US" sz="2800" b="1" dirty="0" smtClean="0"/>
              <a:t>xemplified in </a:t>
            </a:r>
            <a:r>
              <a:rPr lang="en-US" sz="2800" b="1" dirty="0"/>
              <a:t>d</a:t>
            </a:r>
            <a:r>
              <a:rPr lang="en-US" sz="2800" b="1" dirty="0" smtClean="0"/>
              <a:t>ynamic cohorts</a:t>
            </a:r>
            <a:r>
              <a:rPr lang="en-US" sz="4000" dirty="0"/>
              <a:t/>
            </a:r>
            <a:br>
              <a:rPr lang="en-US" sz="4000" dirty="0"/>
            </a:br>
            <a:endParaRPr lang="en-US" dirty="0" smtClean="0"/>
          </a:p>
        </p:txBody>
      </p:sp>
      <p:sp>
        <p:nvSpPr>
          <p:cNvPr id="60418" name="Rectangle 3"/>
          <p:cNvSpPr>
            <a:spLocks noGrp="1" noChangeArrowheads="1"/>
          </p:cNvSpPr>
          <p:nvPr>
            <p:ph type="body" idx="1"/>
          </p:nvPr>
        </p:nvSpPr>
        <p:spPr>
          <a:xfrm>
            <a:off x="152400" y="2133600"/>
            <a:ext cx="8839200" cy="4419600"/>
          </a:xfrm>
        </p:spPr>
        <p:txBody>
          <a:bodyPr/>
          <a:lstStyle/>
          <a:p>
            <a:pPr>
              <a:lnSpc>
                <a:spcPct val="90000"/>
              </a:lnSpc>
            </a:pPr>
            <a:r>
              <a:rPr lang="en-US" dirty="0" smtClean="0"/>
              <a:t>Research question: What is the incidence rate of diagnoses of pancreatic cancer in San Francisco (SF) County in 2010?</a:t>
            </a:r>
          </a:p>
          <a:p>
            <a:pPr>
              <a:lnSpc>
                <a:spcPct val="90000"/>
              </a:lnSpc>
            </a:pPr>
            <a:endParaRPr lang="en-US" sz="2000" dirty="0" smtClean="0"/>
          </a:p>
          <a:p>
            <a:pPr>
              <a:lnSpc>
                <a:spcPct val="90000"/>
              </a:lnSpc>
            </a:pPr>
            <a:r>
              <a:rPr lang="en-US" dirty="0" smtClean="0"/>
              <a:t>Numerator: All new pancreatic cancer diagnoses are reported to the SEER cancer registry</a:t>
            </a:r>
          </a:p>
          <a:p>
            <a:pPr>
              <a:lnSpc>
                <a:spcPct val="90000"/>
              </a:lnSpc>
            </a:pPr>
            <a:endParaRPr lang="en-US" sz="2000" dirty="0" smtClean="0"/>
          </a:p>
          <a:p>
            <a:pPr>
              <a:lnSpc>
                <a:spcPct val="90000"/>
              </a:lnSpc>
            </a:pPr>
            <a:r>
              <a:rPr lang="en-US" dirty="0" smtClean="0"/>
              <a:t>How to obtain a denominator for a rate?</a:t>
            </a:r>
          </a:p>
        </p:txBody>
      </p:sp>
    </p:spTree>
    <p:extLst>
      <p:ext uri="{BB962C8B-B14F-4D97-AF65-F5344CB8AC3E}">
        <p14:creationId xmlns:p14="http://schemas.microsoft.com/office/powerpoint/2010/main" val="1218039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762000" y="-152400"/>
            <a:ext cx="7772400" cy="1143000"/>
          </a:xfrm>
        </p:spPr>
        <p:txBody>
          <a:bodyPr/>
          <a:lstStyle/>
          <a:p>
            <a:r>
              <a:rPr lang="en-US" sz="4000" b="1" dirty="0" smtClean="0"/>
              <a:t>Large Population Incidence Rates</a:t>
            </a:r>
          </a:p>
        </p:txBody>
      </p:sp>
      <p:sp>
        <p:nvSpPr>
          <p:cNvPr id="62466" name="Rectangle 3"/>
          <p:cNvSpPr>
            <a:spLocks noGrp="1" noChangeArrowheads="1"/>
          </p:cNvSpPr>
          <p:nvPr>
            <p:ph type="body" idx="1"/>
          </p:nvPr>
        </p:nvSpPr>
        <p:spPr>
          <a:xfrm>
            <a:off x="762000" y="1447800"/>
            <a:ext cx="7772400" cy="4114800"/>
          </a:xfrm>
        </p:spPr>
        <p:txBody>
          <a:bodyPr/>
          <a:lstStyle/>
          <a:p>
            <a:endParaRPr lang="en-US" dirty="0" smtClean="0"/>
          </a:p>
          <a:p>
            <a:pPr lvl="1"/>
            <a:endParaRPr lang="en-US" dirty="0" smtClean="0"/>
          </a:p>
        </p:txBody>
      </p:sp>
      <p:sp>
        <p:nvSpPr>
          <p:cNvPr id="62467" name="Text Box 4"/>
          <p:cNvSpPr txBox="1">
            <a:spLocks noChangeArrowheads="1"/>
          </p:cNvSpPr>
          <p:nvPr/>
        </p:nvSpPr>
        <p:spPr bwMode="auto">
          <a:xfrm>
            <a:off x="0" y="824091"/>
            <a:ext cx="8991600" cy="6186309"/>
          </a:xfrm>
          <a:prstGeom prst="rect">
            <a:avLst/>
          </a:prstGeom>
          <a:noFill/>
          <a:ln w="9525">
            <a:noFill/>
            <a:miter lim="800000"/>
            <a:headEnd/>
            <a:tailEnd/>
          </a:ln>
        </p:spPr>
        <p:txBody>
          <a:bodyPr wrap="square">
            <a:spAutoFit/>
          </a:bodyPr>
          <a:lstStyle/>
          <a:p>
            <a:pPr marL="346075" indent="-346075" eaLnBrk="0" hangingPunct="0">
              <a:buFontTx/>
              <a:buChar char="•"/>
            </a:pPr>
            <a:r>
              <a:rPr lang="en-US" sz="2600" dirty="0" smtClean="0"/>
              <a:t>The </a:t>
            </a:r>
            <a:r>
              <a:rPr lang="en-US" sz="2600" dirty="0"/>
              <a:t>study base for the </a:t>
            </a:r>
            <a:r>
              <a:rPr lang="en-US" sz="2600" dirty="0" smtClean="0"/>
              <a:t>pancreatic cancer </a:t>
            </a:r>
            <a:r>
              <a:rPr lang="en-US" sz="2600" dirty="0"/>
              <a:t>cases is the population of </a:t>
            </a:r>
            <a:r>
              <a:rPr lang="en-US" sz="2600" dirty="0" smtClean="0"/>
              <a:t>SF </a:t>
            </a:r>
            <a:r>
              <a:rPr lang="en-US" sz="2600" dirty="0"/>
              <a:t>County during the year(s) that cases were diagnosed (i.e</a:t>
            </a:r>
            <a:r>
              <a:rPr lang="en-US" sz="2600" dirty="0" smtClean="0"/>
              <a:t>., </a:t>
            </a:r>
            <a:r>
              <a:rPr lang="en-US" sz="2600" dirty="0"/>
              <a:t>a dynamic cohort). </a:t>
            </a:r>
          </a:p>
          <a:p>
            <a:pPr eaLnBrk="0" hangingPunct="0">
              <a:buFontTx/>
              <a:buChar char="•"/>
            </a:pPr>
            <a:endParaRPr lang="en-US" sz="1100" dirty="0"/>
          </a:p>
          <a:p>
            <a:pPr marL="284163" indent="-284163" eaLnBrk="0" hangingPunct="0">
              <a:buFontTx/>
              <a:buChar char="•"/>
            </a:pPr>
            <a:r>
              <a:rPr lang="en-US" sz="2600" dirty="0"/>
              <a:t> </a:t>
            </a:r>
            <a:r>
              <a:rPr lang="en-US" sz="2600" dirty="0" smtClean="0"/>
              <a:t>To </a:t>
            </a:r>
            <a:r>
              <a:rPr lang="en-US" sz="2600" dirty="0"/>
              <a:t>get an incidence </a:t>
            </a:r>
            <a:r>
              <a:rPr lang="en-US" sz="2600" dirty="0" smtClean="0"/>
              <a:t>rate </a:t>
            </a:r>
            <a:r>
              <a:rPr lang="en-US" sz="2600" dirty="0"/>
              <a:t>person-time denominator for a particular year by the </a:t>
            </a:r>
            <a:r>
              <a:rPr lang="en-US" sz="2600" dirty="0" smtClean="0"/>
              <a:t>“group method” </a:t>
            </a:r>
            <a:r>
              <a:rPr lang="en-US" sz="2600" dirty="0"/>
              <a:t>requires only an estimate of the </a:t>
            </a:r>
            <a:r>
              <a:rPr lang="en-US" sz="2600" dirty="0" smtClean="0"/>
              <a:t>“average population” </a:t>
            </a:r>
            <a:r>
              <a:rPr lang="en-US" sz="2600" dirty="0"/>
              <a:t>size during the </a:t>
            </a:r>
            <a:r>
              <a:rPr lang="en-US" sz="2600" dirty="0" smtClean="0"/>
              <a:t>year</a:t>
            </a:r>
          </a:p>
          <a:p>
            <a:pPr marL="914400" lvl="1" indent="-457200" eaLnBrk="0" hangingPunct="0">
              <a:buFont typeface="Times New Roman" panose="02020603050405020304" pitchFamily="18" charset="0"/>
              <a:buChar char="−"/>
            </a:pPr>
            <a:r>
              <a:rPr lang="en-US" sz="2600" dirty="0" smtClean="0"/>
              <a:t>If assume steady state: need population size at any point</a:t>
            </a:r>
          </a:p>
          <a:p>
            <a:pPr marL="914400" lvl="1" indent="-457200" eaLnBrk="0" hangingPunct="0">
              <a:buFont typeface="Times New Roman" panose="02020603050405020304" pitchFamily="18" charset="0"/>
              <a:buChar char="−"/>
            </a:pPr>
            <a:r>
              <a:rPr lang="en-US" sz="2600" dirty="0" smtClean="0"/>
              <a:t>If linear increase/decline: mid-point population provides the average but with some math, other points also work</a:t>
            </a:r>
          </a:p>
          <a:p>
            <a:pPr marL="914400" lvl="1" indent="-457200" eaLnBrk="0" hangingPunct="0">
              <a:buFont typeface="Times New Roman" panose="02020603050405020304" pitchFamily="18" charset="0"/>
              <a:buChar char="−"/>
            </a:pPr>
            <a:r>
              <a:rPr lang="en-US" sz="2600" dirty="0" smtClean="0"/>
              <a:t>If non-linear, then more math is needed</a:t>
            </a:r>
          </a:p>
          <a:p>
            <a:pPr marL="914400" lvl="1" indent="-457200" eaLnBrk="0" hangingPunct="0">
              <a:buFont typeface="Times New Roman" panose="02020603050405020304" pitchFamily="18" charset="0"/>
              <a:buChar char="−"/>
            </a:pPr>
            <a:r>
              <a:rPr lang="en-US" sz="2600" dirty="0" smtClean="0"/>
              <a:t>With small time intervals, steady state typically assumed</a:t>
            </a:r>
          </a:p>
          <a:p>
            <a:pPr eaLnBrk="0" hangingPunct="0">
              <a:buFontTx/>
              <a:buChar char="•"/>
            </a:pPr>
            <a:endParaRPr lang="en-US" sz="1100" dirty="0"/>
          </a:p>
          <a:p>
            <a:pPr eaLnBrk="0" hangingPunct="0">
              <a:buFontTx/>
              <a:buChar char="•"/>
            </a:pPr>
            <a:r>
              <a:rPr lang="en-US" sz="2600" dirty="0"/>
              <a:t>  </a:t>
            </a:r>
            <a:r>
              <a:rPr lang="en-US" sz="2600" dirty="0" smtClean="0"/>
              <a:t>Average population size (N) x time (T) = person-time</a:t>
            </a:r>
          </a:p>
          <a:p>
            <a:pPr eaLnBrk="0" hangingPunct="0">
              <a:buFontTx/>
              <a:buChar char="•"/>
            </a:pPr>
            <a:endParaRPr lang="en-US" sz="1200" dirty="0"/>
          </a:p>
          <a:p>
            <a:pPr eaLnBrk="0" hangingPunct="0">
              <a:buFontTx/>
              <a:buChar char="•"/>
            </a:pPr>
            <a:r>
              <a:rPr lang="en-US" sz="2600" dirty="0" smtClean="0"/>
              <a:t>  Fortunately</a:t>
            </a:r>
            <a:r>
              <a:rPr lang="en-US" sz="2600" dirty="0"/>
              <a:t>, </a:t>
            </a:r>
            <a:r>
              <a:rPr lang="en-US" sz="2600" dirty="0" smtClean="0"/>
              <a:t>SF population is determined in U.S. census</a:t>
            </a:r>
            <a:r>
              <a:rPr lang="en-US" dirty="0"/>
              <a:t>.  </a:t>
            </a:r>
          </a:p>
          <a:p>
            <a:pPr eaLnBrk="0" hangingPunct="0">
              <a:buFontTx/>
              <a:buChar char="•"/>
            </a:pPr>
            <a:endParaRPr lang="en-US" dirty="0"/>
          </a:p>
        </p:txBody>
      </p:sp>
    </p:spTree>
    <p:extLst>
      <p:ext uri="{BB962C8B-B14F-4D97-AF65-F5344CB8AC3E}">
        <p14:creationId xmlns:p14="http://schemas.microsoft.com/office/powerpoint/2010/main" val="488792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228600" y="76200"/>
            <a:ext cx="8686800" cy="1143000"/>
          </a:xfrm>
        </p:spPr>
        <p:txBody>
          <a:bodyPr/>
          <a:lstStyle/>
          <a:p>
            <a:r>
              <a:rPr lang="en-US" sz="3600" b="1" dirty="0" smtClean="0"/>
              <a:t>Pancreatic Cancer Rate – SF County 2010</a:t>
            </a:r>
          </a:p>
        </p:txBody>
      </p:sp>
      <p:sp>
        <p:nvSpPr>
          <p:cNvPr id="62466" name="Rectangle 3"/>
          <p:cNvSpPr>
            <a:spLocks noGrp="1" noChangeArrowheads="1"/>
          </p:cNvSpPr>
          <p:nvPr>
            <p:ph type="body" idx="1"/>
          </p:nvPr>
        </p:nvSpPr>
        <p:spPr>
          <a:xfrm>
            <a:off x="762000" y="1447800"/>
            <a:ext cx="7772400" cy="4114800"/>
          </a:xfrm>
        </p:spPr>
        <p:txBody>
          <a:bodyPr/>
          <a:lstStyle/>
          <a:p>
            <a:endParaRPr lang="en-US" dirty="0" smtClean="0"/>
          </a:p>
          <a:p>
            <a:pPr lvl="1"/>
            <a:endParaRPr lang="en-US" dirty="0" smtClean="0"/>
          </a:p>
        </p:txBody>
      </p:sp>
      <p:sp>
        <p:nvSpPr>
          <p:cNvPr id="62467" name="Text Box 4"/>
          <p:cNvSpPr txBox="1">
            <a:spLocks noChangeArrowheads="1"/>
          </p:cNvSpPr>
          <p:nvPr/>
        </p:nvSpPr>
        <p:spPr bwMode="auto">
          <a:xfrm>
            <a:off x="152400" y="1371600"/>
            <a:ext cx="8991600" cy="4447371"/>
          </a:xfrm>
          <a:prstGeom prst="rect">
            <a:avLst/>
          </a:prstGeom>
          <a:noFill/>
          <a:ln w="9525">
            <a:noFill/>
            <a:miter lim="800000"/>
            <a:headEnd/>
            <a:tailEnd/>
          </a:ln>
        </p:spPr>
        <p:txBody>
          <a:bodyPr wrap="square">
            <a:spAutoFit/>
          </a:bodyPr>
          <a:lstStyle/>
          <a:p>
            <a:pPr indent="457200" eaLnBrk="0" hangingPunct="0">
              <a:buFontTx/>
              <a:buChar char="•"/>
            </a:pPr>
            <a:r>
              <a:rPr lang="en-US" sz="3200" dirty="0" smtClean="0"/>
              <a:t>Pancreatic cancer cases in SF 2010 = 123 (SEER)</a:t>
            </a:r>
          </a:p>
          <a:p>
            <a:pPr eaLnBrk="0" hangingPunct="0"/>
            <a:r>
              <a:rPr lang="en-US" sz="3200" dirty="0" smtClean="0"/>
              <a:t> </a:t>
            </a:r>
            <a:endParaRPr lang="en-US" sz="1200" dirty="0" smtClean="0"/>
          </a:p>
          <a:p>
            <a:pPr indent="457200" eaLnBrk="0" hangingPunct="0">
              <a:buFontTx/>
              <a:buChar char="•"/>
            </a:pPr>
            <a:r>
              <a:rPr lang="en-US" sz="3200" dirty="0" smtClean="0"/>
              <a:t>Population </a:t>
            </a:r>
            <a:r>
              <a:rPr lang="en-US" sz="3200" dirty="0"/>
              <a:t>i</a:t>
            </a:r>
            <a:r>
              <a:rPr lang="en-US" sz="3200" dirty="0" smtClean="0"/>
              <a:t>n SF 2010 = 805,340 (U.S. census)</a:t>
            </a:r>
          </a:p>
          <a:p>
            <a:pPr marL="914400" lvl="1" indent="-457200" eaLnBrk="0" hangingPunct="0">
              <a:buFont typeface="Times New Roman" panose="02020603050405020304" pitchFamily="18" charset="0"/>
              <a:buChar char="−"/>
            </a:pPr>
            <a:r>
              <a:rPr lang="en-US" sz="2800" dirty="0" smtClean="0"/>
              <a:t>Assume that population is steady state for 2010</a:t>
            </a:r>
          </a:p>
          <a:p>
            <a:pPr marL="914400" lvl="1" indent="-457200" eaLnBrk="0" hangingPunct="0">
              <a:buFont typeface="Times New Roman" panose="02020603050405020304" pitchFamily="18" charset="0"/>
              <a:buChar char="−"/>
            </a:pPr>
            <a:r>
              <a:rPr lang="en-US" sz="2800" dirty="0" smtClean="0"/>
              <a:t>Thus, person-time for 2010 is 805,340 person-years</a:t>
            </a:r>
            <a:r>
              <a:rPr lang="en-US" sz="3200" dirty="0" smtClean="0"/>
              <a:t>.</a:t>
            </a:r>
          </a:p>
          <a:p>
            <a:pPr eaLnBrk="0" hangingPunct="0"/>
            <a:endParaRPr lang="en-US" sz="1600" dirty="0" smtClean="0"/>
          </a:p>
          <a:p>
            <a:pPr eaLnBrk="0" hangingPunct="0"/>
            <a:endParaRPr lang="en-US" sz="1000" dirty="0" smtClean="0"/>
          </a:p>
          <a:p>
            <a:pPr indent="457200" eaLnBrk="0" hangingPunct="0">
              <a:buFontTx/>
              <a:buChar char="•"/>
            </a:pPr>
            <a:r>
              <a:rPr lang="en-US" sz="3200" dirty="0" smtClean="0"/>
              <a:t>Incidence rate for pancreatic cancer in SF in 2010:</a:t>
            </a:r>
          </a:p>
          <a:p>
            <a:pPr lvl="1" algn="ctr" eaLnBrk="0" hangingPunct="0">
              <a:spcBef>
                <a:spcPts val="600"/>
              </a:spcBef>
            </a:pPr>
            <a:r>
              <a:rPr lang="en-US" sz="3200" dirty="0" smtClean="0"/>
              <a:t>123 cases/805,340  person-years</a:t>
            </a:r>
          </a:p>
          <a:p>
            <a:pPr lvl="1" algn="ctr" eaLnBrk="0" hangingPunct="0"/>
            <a:r>
              <a:rPr lang="en-US" sz="3200" dirty="0" smtClean="0"/>
              <a:t>= 15.3 cases per 100,000 person-years</a:t>
            </a:r>
            <a:endParaRPr lang="en-US" sz="3200" dirty="0"/>
          </a:p>
        </p:txBody>
      </p:sp>
    </p:spTree>
    <p:extLst>
      <p:ext uri="{BB962C8B-B14F-4D97-AF65-F5344CB8AC3E}">
        <p14:creationId xmlns:p14="http://schemas.microsoft.com/office/powerpoint/2010/main" val="3053518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609600" y="304800"/>
            <a:ext cx="77724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Method 2: </a:t>
            </a:r>
            <a:endParaRPr lang="en-US" sz="3200" b="1" dirty="0" smtClean="0">
              <a:solidFill>
                <a:schemeClr val="tx2"/>
              </a:solidFill>
            </a:endParaRPr>
          </a:p>
          <a:p>
            <a:pPr algn="ctr" eaLnBrk="0" hangingPunct="0"/>
            <a:r>
              <a:rPr lang="en-US" sz="3200" b="1" dirty="0" smtClean="0">
                <a:solidFill>
                  <a:schemeClr val="tx2"/>
                </a:solidFill>
              </a:rPr>
              <a:t>Full individual-level data not available</a:t>
            </a:r>
          </a:p>
          <a:p>
            <a:pPr algn="ctr" eaLnBrk="0" hangingPunct="0"/>
            <a:r>
              <a:rPr lang="en-US" sz="3200" b="1" dirty="0" smtClean="0">
                <a:solidFill>
                  <a:schemeClr val="tx2"/>
                </a:solidFill>
              </a:rPr>
              <a:t>Example in </a:t>
            </a:r>
            <a:r>
              <a:rPr lang="en-US" sz="3200" b="1" dirty="0">
                <a:solidFill>
                  <a:schemeClr val="tx2"/>
                </a:solidFill>
              </a:rPr>
              <a:t>F</a:t>
            </a:r>
            <a:r>
              <a:rPr lang="en-US" sz="3200" b="1" dirty="0" smtClean="0">
                <a:solidFill>
                  <a:schemeClr val="tx2"/>
                </a:solidFill>
              </a:rPr>
              <a:t>ixed Cohort Study</a:t>
            </a:r>
            <a:endParaRPr lang="en-US" sz="3200" b="1" dirty="0">
              <a:solidFill>
                <a:schemeClr val="tx2"/>
              </a:solidFill>
            </a:endParaRPr>
          </a:p>
        </p:txBody>
      </p:sp>
      <p:sp>
        <p:nvSpPr>
          <p:cNvPr id="37890" name="Text Box 5"/>
          <p:cNvSpPr txBox="1">
            <a:spLocks noChangeArrowheads="1"/>
          </p:cNvSpPr>
          <p:nvPr/>
        </p:nvSpPr>
        <p:spPr bwMode="auto">
          <a:xfrm>
            <a:off x="152400" y="1447800"/>
            <a:ext cx="8915400" cy="4616648"/>
          </a:xfrm>
          <a:prstGeom prst="rect">
            <a:avLst/>
          </a:prstGeom>
          <a:noFill/>
          <a:ln w="9525">
            <a:noFill/>
            <a:miter lim="800000"/>
            <a:headEnd/>
            <a:tailEnd/>
          </a:ln>
        </p:spPr>
        <p:txBody>
          <a:bodyPr wrap="square">
            <a:spAutoFit/>
          </a:bodyPr>
          <a:lstStyle/>
          <a:p>
            <a:pPr eaLnBrk="0" hangingPunct="0"/>
            <a:endParaRPr lang="en-US" sz="2800" dirty="0" smtClean="0"/>
          </a:p>
          <a:p>
            <a:pPr marL="350838" indent="-350838" eaLnBrk="0" hangingPunct="0">
              <a:buFont typeface="Arial" panose="020B0604020202020204" pitchFamily="34" charset="0"/>
              <a:buChar char="•"/>
            </a:pPr>
            <a:r>
              <a:rPr lang="en-US" sz="2600" dirty="0"/>
              <a:t>A</a:t>
            </a:r>
            <a:r>
              <a:rPr lang="en-US" sz="2600" dirty="0" smtClean="0"/>
              <a:t>verage population method also useful in a fixed cohort if individual information is, for some reason, not fully available</a:t>
            </a:r>
            <a:r>
              <a:rPr lang="en-US" sz="2800" dirty="0" smtClean="0"/>
              <a:t>.</a:t>
            </a:r>
          </a:p>
          <a:p>
            <a:pPr eaLnBrk="0" hangingPunct="0"/>
            <a:endParaRPr lang="en-US" sz="2800" dirty="0" smtClean="0"/>
          </a:p>
          <a:p>
            <a:pPr marL="350838" indent="-350838" eaLnBrk="0" hangingPunct="0">
              <a:buFont typeface="Arial" panose="020B0604020202020204" pitchFamily="34" charset="0"/>
              <a:buChar char="•"/>
            </a:pPr>
            <a:r>
              <a:rPr lang="en-US" sz="2600" dirty="0" smtClean="0"/>
              <a:t>To do this, just need to know:</a:t>
            </a:r>
          </a:p>
          <a:p>
            <a:pPr marL="914400" lvl="1" indent="-457200" eaLnBrk="0" hangingPunct="0">
              <a:buFont typeface="Times New Roman" panose="02020603050405020304" pitchFamily="18" charset="0"/>
              <a:buChar char="–"/>
            </a:pPr>
            <a:r>
              <a:rPr lang="en-US" sz="2600" dirty="0"/>
              <a:t>Number of events (E</a:t>
            </a:r>
            <a:r>
              <a:rPr lang="en-US" sz="2600" dirty="0" smtClean="0"/>
              <a:t>)</a:t>
            </a:r>
          </a:p>
          <a:p>
            <a:pPr marL="914400" lvl="1" indent="-457200" eaLnBrk="0" hangingPunct="0">
              <a:buFont typeface="Times New Roman" panose="02020603050405020304" pitchFamily="18" charset="0"/>
              <a:buChar char="–"/>
            </a:pPr>
            <a:r>
              <a:rPr lang="en-US" sz="2600" dirty="0" smtClean="0"/>
              <a:t>Size of starting </a:t>
            </a:r>
            <a:r>
              <a:rPr lang="en-US" sz="2600" dirty="0"/>
              <a:t>and ending </a:t>
            </a:r>
            <a:r>
              <a:rPr lang="en-US" sz="2600" dirty="0" smtClean="0"/>
              <a:t>population of fixed cohort</a:t>
            </a:r>
            <a:endParaRPr lang="en-US" sz="2600" dirty="0"/>
          </a:p>
          <a:p>
            <a:pPr marL="457200" indent="-457200" eaLnBrk="0" hangingPunct="0">
              <a:buFontTx/>
              <a:buChar char="-"/>
            </a:pPr>
            <a:endParaRPr lang="en-US" sz="2800" dirty="0"/>
          </a:p>
          <a:p>
            <a:pPr marL="350838" indent="-350838" eaLnBrk="0" hangingPunct="0">
              <a:buFont typeface="Arial" panose="020B0604020202020204" pitchFamily="34" charset="0"/>
              <a:buChar char="•"/>
            </a:pPr>
            <a:r>
              <a:rPr lang="en-US" sz="2600" dirty="0"/>
              <a:t>R</a:t>
            </a:r>
            <a:r>
              <a:rPr lang="en-US" sz="2600" dirty="0" smtClean="0"/>
              <a:t>est of the math: </a:t>
            </a:r>
          </a:p>
          <a:p>
            <a:pPr marL="914400" lvl="1" indent="-457200" eaLnBrk="0" hangingPunct="0">
              <a:buFont typeface="Times New Roman" panose="02020603050405020304" pitchFamily="18" charset="0"/>
              <a:buChar char="–"/>
            </a:pPr>
            <a:r>
              <a:rPr lang="en-US" sz="2600" dirty="0"/>
              <a:t>F</a:t>
            </a:r>
            <a:r>
              <a:rPr lang="en-US" sz="2600" dirty="0" smtClean="0"/>
              <a:t>ollows your intuition of doing the best you can with what you have to make a good guess at aggregate person-time.</a:t>
            </a:r>
            <a:endParaRPr lang="en-US" sz="2600" dirty="0"/>
          </a:p>
        </p:txBody>
      </p:sp>
    </p:spTree>
    <p:extLst>
      <p:ext uri="{BB962C8B-B14F-4D97-AF65-F5344CB8AC3E}">
        <p14:creationId xmlns:p14="http://schemas.microsoft.com/office/powerpoint/2010/main" val="1512249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685800" y="76200"/>
            <a:ext cx="7772400" cy="990600"/>
          </a:xfrm>
          <a:prstGeom prst="rect">
            <a:avLst/>
          </a:prstGeom>
          <a:noFill/>
          <a:ln w="9525">
            <a:noFill/>
            <a:miter lim="800000"/>
            <a:headEnd/>
            <a:tailEnd/>
          </a:ln>
        </p:spPr>
        <p:txBody>
          <a:bodyPr anchor="ctr"/>
          <a:lstStyle/>
          <a:p>
            <a:pPr algn="ctr" eaLnBrk="0" hangingPunct="0"/>
            <a:r>
              <a:rPr lang="en-US" sz="3200" b="1" dirty="0">
                <a:solidFill>
                  <a:schemeClr val="tx2"/>
                </a:solidFill>
              </a:rPr>
              <a:t>Disease Occurrence II</a:t>
            </a:r>
            <a:br>
              <a:rPr lang="en-US" sz="3200" b="1" dirty="0">
                <a:solidFill>
                  <a:schemeClr val="tx2"/>
                </a:solidFill>
              </a:rPr>
            </a:br>
            <a:r>
              <a:rPr lang="en-US" sz="3200" b="1" dirty="0">
                <a:solidFill>
                  <a:schemeClr val="tx2"/>
                </a:solidFill>
              </a:rPr>
              <a:t>Main Points to be Covered</a:t>
            </a:r>
          </a:p>
        </p:txBody>
      </p:sp>
      <p:sp>
        <p:nvSpPr>
          <p:cNvPr id="19458" name="Rectangle 3"/>
          <p:cNvSpPr>
            <a:spLocks noChangeArrowheads="1"/>
          </p:cNvSpPr>
          <p:nvPr/>
        </p:nvSpPr>
        <p:spPr bwMode="auto">
          <a:xfrm>
            <a:off x="0" y="1143000"/>
            <a:ext cx="9144000" cy="47244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2800" dirty="0"/>
              <a:t>Incidence rates </a:t>
            </a:r>
            <a:r>
              <a:rPr lang="en-US" sz="2800" dirty="0" smtClean="0"/>
              <a:t>(“person-time incidence”)</a:t>
            </a:r>
            <a:endParaRPr lang="en-US" sz="2800" dirty="0"/>
          </a:p>
          <a:p>
            <a:pPr marL="342900" indent="-34290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2800" dirty="0"/>
              <a:t>“Average” incidence rate</a:t>
            </a:r>
          </a:p>
          <a:p>
            <a:pPr marL="742950" lvl="1" indent="-285750" eaLnBrk="0" hangingPunct="0">
              <a:lnSpc>
                <a:spcPct val="90000"/>
              </a:lnSpc>
              <a:spcBef>
                <a:spcPct val="20000"/>
              </a:spcBef>
              <a:buFontTx/>
              <a:buChar char="–"/>
            </a:pPr>
            <a:r>
              <a:rPr lang="en-US" dirty="0"/>
              <a:t>Calculating</a:t>
            </a:r>
          </a:p>
          <a:p>
            <a:pPr marL="742950" lvl="1" indent="-285750" eaLnBrk="0" hangingPunct="0">
              <a:lnSpc>
                <a:spcPct val="90000"/>
              </a:lnSpc>
              <a:spcBef>
                <a:spcPct val="20000"/>
              </a:spcBef>
              <a:buFontTx/>
              <a:buChar char="–"/>
            </a:pPr>
            <a:r>
              <a:rPr lang="en-US" dirty="0"/>
              <a:t>Uses</a:t>
            </a:r>
          </a:p>
          <a:p>
            <a:pPr marL="1600200" lvl="3" indent="-22860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2800" dirty="0"/>
              <a:t>Instantaneous incidence rate (aka “hazard”) </a:t>
            </a:r>
          </a:p>
          <a:p>
            <a:pPr marL="342900" indent="-34290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2800" dirty="0"/>
              <a:t>Cumulative incidence and incidence rate</a:t>
            </a:r>
          </a:p>
          <a:p>
            <a:pPr marL="742950" lvl="1" indent="-285750" eaLnBrk="0" hangingPunct="0">
              <a:lnSpc>
                <a:spcPct val="90000"/>
              </a:lnSpc>
              <a:spcBef>
                <a:spcPct val="20000"/>
              </a:spcBef>
              <a:buFontTx/>
              <a:buChar char="–"/>
            </a:pPr>
            <a:r>
              <a:rPr lang="en-US" dirty="0"/>
              <a:t>different but related</a:t>
            </a:r>
          </a:p>
          <a:p>
            <a:pPr marL="742950" lvl="1" indent="-28575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2800" dirty="0"/>
              <a:t>Assumptions: cumulative incidence &amp; incidence </a:t>
            </a:r>
            <a:r>
              <a:rPr lang="en-US" sz="2800" dirty="0" smtClean="0"/>
              <a:t>rate</a:t>
            </a:r>
          </a:p>
          <a:p>
            <a:pPr marL="342900" indent="-342900" eaLnBrk="0" hangingPunct="0">
              <a:lnSpc>
                <a:spcPct val="90000"/>
              </a:lnSpc>
              <a:spcBef>
                <a:spcPct val="20000"/>
              </a:spcBef>
              <a:buFontTx/>
              <a:buChar char="•"/>
            </a:pPr>
            <a:endParaRPr lang="en-US" sz="800" dirty="0"/>
          </a:p>
          <a:p>
            <a:pPr marL="342900" indent="-342900" eaLnBrk="0" hangingPunct="0">
              <a:lnSpc>
                <a:spcPct val="90000"/>
              </a:lnSpc>
              <a:spcBef>
                <a:spcPct val="20000"/>
              </a:spcBef>
              <a:buFontTx/>
              <a:buChar char="•"/>
            </a:pPr>
            <a:r>
              <a:rPr lang="en-US" sz="2800" dirty="0"/>
              <a:t>Accommodating competing events in </a:t>
            </a:r>
            <a:r>
              <a:rPr lang="en-US" sz="2800" dirty="0" smtClean="0"/>
              <a:t>incidence </a:t>
            </a:r>
            <a:r>
              <a:rPr lang="en-US" sz="2800" dirty="0" smtClean="0"/>
              <a:t>estimates</a:t>
            </a:r>
          </a:p>
          <a:p>
            <a:pPr marL="914400" lvl="1" indent="-457200" eaLnBrk="0" hangingPunct="0">
              <a:lnSpc>
                <a:spcPct val="90000"/>
              </a:lnSpc>
              <a:spcBef>
                <a:spcPct val="20000"/>
              </a:spcBef>
              <a:buFont typeface="Times New Roman" panose="02020603050405020304" pitchFamily="18" charset="0"/>
              <a:buChar char="–"/>
            </a:pPr>
            <a:r>
              <a:rPr lang="en-US" dirty="0" smtClean="0"/>
              <a:t>Rates </a:t>
            </a:r>
            <a:endParaRPr lang="en-US" dirty="0"/>
          </a:p>
          <a:p>
            <a:pPr marL="914400" lvl="1" indent="-457200" eaLnBrk="0" hangingPunct="0">
              <a:lnSpc>
                <a:spcPct val="90000"/>
              </a:lnSpc>
              <a:spcBef>
                <a:spcPct val="20000"/>
              </a:spcBef>
              <a:buFont typeface="Times New Roman" panose="02020603050405020304" pitchFamily="18" charset="0"/>
              <a:buChar char="–"/>
            </a:pPr>
            <a:r>
              <a:rPr lang="en-US" dirty="0" smtClean="0"/>
              <a:t>Aalen-Johansen cumulative incidence estimator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0"/>
            <a:ext cx="7772400" cy="1143000"/>
          </a:xfrm>
        </p:spPr>
        <p:txBody>
          <a:bodyPr>
            <a:normAutofit/>
          </a:bodyPr>
          <a:lstStyle/>
          <a:p>
            <a:pPr>
              <a:defRPr/>
            </a:pPr>
            <a:r>
              <a:rPr lang="en-US" sz="4000" b="1" dirty="0" smtClean="0"/>
              <a:t>Example of Fixed Cohort Study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059051"/>
            <a:ext cx="6820546" cy="5354083"/>
          </a:xfrm>
          <a:prstGeom prst="rect">
            <a:avLst/>
          </a:prstGeom>
        </p:spPr>
      </p:pic>
    </p:spTree>
    <p:extLst>
      <p:ext uri="{BB962C8B-B14F-4D97-AF65-F5344CB8AC3E}">
        <p14:creationId xmlns:p14="http://schemas.microsoft.com/office/powerpoint/2010/main" val="4195659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52400"/>
            <a:ext cx="7772400" cy="1143000"/>
          </a:xfrm>
        </p:spPr>
        <p:txBody>
          <a:bodyPr>
            <a:normAutofit/>
          </a:bodyPr>
          <a:lstStyle/>
          <a:p>
            <a:pPr>
              <a:defRPr/>
            </a:pPr>
            <a:r>
              <a:rPr lang="en-US" sz="4000" b="1" dirty="0" smtClean="0"/>
              <a:t>What if this is all you knew?</a:t>
            </a:r>
          </a:p>
        </p:txBody>
      </p:sp>
      <p:pic>
        <p:nvPicPr>
          <p:cNvPr id="88066" name="Picture 2"/>
          <p:cNvPicPr>
            <a:picLocks noChangeAspect="1" noChangeArrowheads="1"/>
          </p:cNvPicPr>
          <p:nvPr/>
        </p:nvPicPr>
        <p:blipFill>
          <a:blip r:embed="rId3"/>
          <a:srcRect l="2380" t="15073" r="3571" b="2365"/>
          <a:stretch>
            <a:fillRect/>
          </a:stretch>
        </p:blipFill>
        <p:spPr bwMode="auto">
          <a:xfrm>
            <a:off x="685800" y="1026289"/>
            <a:ext cx="7467600" cy="5679311"/>
          </a:xfrm>
          <a:prstGeom prst="rect">
            <a:avLst/>
          </a:prstGeom>
          <a:noFill/>
          <a:ln w="9525">
            <a:noFill/>
            <a:miter lim="800000"/>
            <a:headEnd/>
            <a:tailEnd/>
          </a:ln>
        </p:spPr>
      </p:pic>
      <p:sp>
        <p:nvSpPr>
          <p:cNvPr id="3" name="TextBox 2"/>
          <p:cNvSpPr txBox="1"/>
          <p:nvPr/>
        </p:nvSpPr>
        <p:spPr>
          <a:xfrm>
            <a:off x="7620000" y="956608"/>
            <a:ext cx="1524000" cy="1938992"/>
          </a:xfrm>
          <a:prstGeom prst="rect">
            <a:avLst/>
          </a:prstGeom>
          <a:noFill/>
        </p:spPr>
        <p:txBody>
          <a:bodyPr wrap="square" rtlCol="0">
            <a:spAutoFit/>
          </a:bodyPr>
          <a:lstStyle/>
          <a:p>
            <a:r>
              <a:rPr lang="en-US" dirty="0" smtClean="0"/>
              <a:t>N</a:t>
            </a:r>
            <a:r>
              <a:rPr lang="en-US" baseline="-25000" dirty="0" smtClean="0"/>
              <a:t>begin</a:t>
            </a:r>
            <a:r>
              <a:rPr lang="en-US" dirty="0" smtClean="0"/>
              <a:t> = 10</a:t>
            </a:r>
          </a:p>
          <a:p>
            <a:endParaRPr lang="en-US" dirty="0" smtClean="0"/>
          </a:p>
          <a:p>
            <a:r>
              <a:rPr lang="en-US" dirty="0" smtClean="0"/>
              <a:t>N</a:t>
            </a:r>
            <a:r>
              <a:rPr lang="en-US" baseline="-25000" dirty="0" smtClean="0"/>
              <a:t>end</a:t>
            </a:r>
            <a:r>
              <a:rPr lang="en-US" dirty="0" smtClean="0"/>
              <a:t> = 1</a:t>
            </a:r>
          </a:p>
          <a:p>
            <a:endParaRPr lang="en-US" dirty="0" smtClean="0"/>
          </a:p>
          <a:p>
            <a:r>
              <a:rPr lang="en-US" dirty="0" smtClean="0"/>
              <a:t>E = 6</a:t>
            </a:r>
            <a:endParaRPr lang="en-US" dirty="0"/>
          </a:p>
        </p:txBody>
      </p:sp>
      <p:sp>
        <p:nvSpPr>
          <p:cNvPr id="4" name="TextBox 3"/>
          <p:cNvSpPr txBox="1"/>
          <p:nvPr/>
        </p:nvSpPr>
        <p:spPr>
          <a:xfrm>
            <a:off x="1676400" y="1202353"/>
            <a:ext cx="5715000" cy="4893647"/>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35841731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609600" y="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Method 2: </a:t>
            </a:r>
            <a:r>
              <a:rPr lang="en-US" sz="3600" b="1" dirty="0" smtClean="0">
                <a:solidFill>
                  <a:schemeClr val="tx2"/>
                </a:solidFill>
              </a:rPr>
              <a:t>Example in </a:t>
            </a:r>
            <a:r>
              <a:rPr lang="en-US" sz="3600" b="1" dirty="0">
                <a:solidFill>
                  <a:schemeClr val="tx2"/>
                </a:solidFill>
              </a:rPr>
              <a:t>F</a:t>
            </a:r>
            <a:r>
              <a:rPr lang="en-US" sz="3600" b="1" dirty="0" smtClean="0">
                <a:solidFill>
                  <a:schemeClr val="tx2"/>
                </a:solidFill>
              </a:rPr>
              <a:t>ixed Cohort</a:t>
            </a:r>
            <a:endParaRPr lang="en-US" sz="3600" b="1" dirty="0">
              <a:solidFill>
                <a:schemeClr val="tx2"/>
              </a:solidFill>
            </a:endParaRPr>
          </a:p>
        </p:txBody>
      </p:sp>
      <p:sp>
        <p:nvSpPr>
          <p:cNvPr id="37890" name="Text Box 5"/>
          <p:cNvSpPr txBox="1">
            <a:spLocks noChangeArrowheads="1"/>
          </p:cNvSpPr>
          <p:nvPr/>
        </p:nvSpPr>
        <p:spPr bwMode="auto">
          <a:xfrm>
            <a:off x="152400" y="914400"/>
            <a:ext cx="8915400" cy="7094250"/>
          </a:xfrm>
          <a:prstGeom prst="rect">
            <a:avLst/>
          </a:prstGeom>
          <a:noFill/>
          <a:ln w="9525">
            <a:noFill/>
            <a:miter lim="800000"/>
            <a:headEnd/>
            <a:tailEnd/>
          </a:ln>
        </p:spPr>
        <p:txBody>
          <a:bodyPr wrap="square">
            <a:spAutoFit/>
          </a:bodyPr>
          <a:lstStyle/>
          <a:p>
            <a:pPr marL="457200" indent="-457200" eaLnBrk="0" hangingPunct="0">
              <a:buFont typeface="Arial" panose="020B0604020202020204" pitchFamily="34" charset="0"/>
              <a:buChar char="•"/>
            </a:pPr>
            <a:r>
              <a:rPr lang="en-US" sz="2800" dirty="0"/>
              <a:t>Numerator: 6 events (deaths</a:t>
            </a:r>
            <a:r>
              <a:rPr lang="en-US" sz="2800" dirty="0" smtClean="0"/>
              <a:t>)</a:t>
            </a:r>
          </a:p>
          <a:p>
            <a:pPr eaLnBrk="0" hangingPunct="0"/>
            <a:endParaRPr lang="en-US" sz="800" dirty="0"/>
          </a:p>
          <a:p>
            <a:pPr marL="457200" indent="-457200" eaLnBrk="0" hangingPunct="0">
              <a:spcBef>
                <a:spcPts val="600"/>
              </a:spcBef>
              <a:buFont typeface="Arial" panose="020B0604020202020204" pitchFamily="34" charset="0"/>
              <a:buChar char="•"/>
            </a:pPr>
            <a:r>
              <a:rPr lang="en-US" sz="2800" dirty="0"/>
              <a:t>Denominator: </a:t>
            </a:r>
            <a:r>
              <a:rPr lang="en-US" sz="2800" dirty="0" smtClean="0"/>
              <a:t>10 persons at beginning; 1 person at end.  1 person contributes 2 pers-yrs.  What about the other 9?  As an estimate, they each contribute half of the total follow-up time: 9x2/2 = 9 pers-yrs.  2+9 = 11 person-yrs </a:t>
            </a:r>
            <a:endParaRPr lang="en-US" sz="2800" dirty="0"/>
          </a:p>
          <a:p>
            <a:pPr eaLnBrk="0" hangingPunct="0">
              <a:spcBef>
                <a:spcPts val="600"/>
              </a:spcBef>
            </a:pPr>
            <a:endParaRPr lang="en-US" sz="800" dirty="0"/>
          </a:p>
          <a:p>
            <a:pPr marL="457200" indent="-457200" eaLnBrk="0" hangingPunct="0">
              <a:spcBef>
                <a:spcPts val="600"/>
              </a:spcBef>
              <a:buFont typeface="Arial" panose="020B0604020202020204" pitchFamily="34" charset="0"/>
              <a:buChar char="•"/>
            </a:pPr>
            <a:r>
              <a:rPr lang="en-US" sz="2800" dirty="0"/>
              <a:t>Rate = </a:t>
            </a:r>
            <a:r>
              <a:rPr lang="en-US" sz="2800" dirty="0" smtClean="0"/>
              <a:t>6 events /11 person-years </a:t>
            </a:r>
            <a:r>
              <a:rPr lang="en-US" sz="2800" dirty="0"/>
              <a:t>= 0.545 per person-year</a:t>
            </a:r>
          </a:p>
          <a:p>
            <a:pPr marL="465138" eaLnBrk="0" hangingPunct="0"/>
            <a:r>
              <a:rPr lang="en-US" sz="2800" dirty="0"/>
              <a:t>or 54.5 per 100 person-years</a:t>
            </a:r>
          </a:p>
          <a:p>
            <a:pPr eaLnBrk="0" hangingPunct="0"/>
            <a:endParaRPr lang="en-US" sz="800" dirty="0"/>
          </a:p>
          <a:p>
            <a:pPr marL="457200" indent="-457200" eaLnBrk="0" hangingPunct="0">
              <a:buFont typeface="Arial" panose="020B0604020202020204" pitchFamily="34" charset="0"/>
              <a:buChar char="•"/>
            </a:pPr>
            <a:r>
              <a:rPr lang="en-US" sz="2800" dirty="0" smtClean="0"/>
              <a:t>This method </a:t>
            </a:r>
            <a:r>
              <a:rPr lang="en-US" sz="2800" dirty="0"/>
              <a:t>assumes uniform occurrence of events and of censoring during the </a:t>
            </a:r>
            <a:r>
              <a:rPr lang="en-US" sz="2800" dirty="0" smtClean="0"/>
              <a:t>interval</a:t>
            </a:r>
          </a:p>
          <a:p>
            <a:pPr marL="914400" lvl="1" indent="-457200" eaLnBrk="0" hangingPunct="0">
              <a:buFont typeface="Times New Roman" panose="02020603050405020304" pitchFamily="18" charset="0"/>
              <a:buChar char="–"/>
            </a:pPr>
            <a:r>
              <a:rPr lang="en-US" sz="2800" dirty="0" smtClean="0"/>
              <a:t>like the life-table method</a:t>
            </a:r>
          </a:p>
          <a:p>
            <a:pPr marL="914400" lvl="1" indent="-457200" eaLnBrk="0" hangingPunct="0">
              <a:buFont typeface="Times New Roman" panose="02020603050405020304" pitchFamily="18" charset="0"/>
              <a:buChar char="–"/>
            </a:pPr>
            <a:r>
              <a:rPr lang="en-US" sz="2800" dirty="0" smtClean="0"/>
              <a:t>if assumptions are wrong, the estimate is wrong (this is a common theme)</a:t>
            </a:r>
          </a:p>
          <a:p>
            <a:pPr marL="914400" lvl="1" indent="-457200" eaLnBrk="0" hangingPunct="0">
              <a:buFont typeface="Times New Roman" panose="02020603050405020304" pitchFamily="18" charset="0"/>
              <a:buChar char="–"/>
            </a:pPr>
            <a:endParaRPr lang="en-US" sz="2800" dirty="0" smtClean="0"/>
          </a:p>
          <a:p>
            <a:pPr marL="1371600" lvl="2" indent="-457200" eaLnBrk="0" hangingPunct="0">
              <a:buFont typeface="Arial" panose="020B0604020202020204" pitchFamily="34" charset="0"/>
              <a:buChar char="•"/>
            </a:pPr>
            <a:endParaRPr lang="en-US" sz="2800" dirty="0" smtClean="0"/>
          </a:p>
          <a:p>
            <a:pPr eaLnBrk="0" hangingPunct="0"/>
            <a:endParaRPr lang="en-US" dirty="0"/>
          </a:p>
        </p:txBody>
      </p:sp>
      <p:sp>
        <p:nvSpPr>
          <p:cNvPr id="2" name="Oval 1"/>
          <p:cNvSpPr/>
          <p:nvPr/>
        </p:nvSpPr>
        <p:spPr bwMode="auto">
          <a:xfrm>
            <a:off x="3246664" y="2013857"/>
            <a:ext cx="440871"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 name="Oval 4"/>
          <p:cNvSpPr/>
          <p:nvPr/>
        </p:nvSpPr>
        <p:spPr bwMode="auto">
          <a:xfrm>
            <a:off x="4054929" y="2895600"/>
            <a:ext cx="440871"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 name="Oval 5"/>
          <p:cNvSpPr/>
          <p:nvPr/>
        </p:nvSpPr>
        <p:spPr bwMode="auto">
          <a:xfrm>
            <a:off x="6784521" y="2895600"/>
            <a:ext cx="440871" cy="381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753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89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89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89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89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685800" y="76200"/>
            <a:ext cx="7772400" cy="1143000"/>
          </a:xfrm>
        </p:spPr>
        <p:txBody>
          <a:bodyPr/>
          <a:lstStyle/>
          <a:p>
            <a:r>
              <a:rPr lang="en-US" sz="3200" b="1" dirty="0" smtClean="0"/>
              <a:t>Average population (Group data) rates versus individual-level approach</a:t>
            </a:r>
          </a:p>
        </p:txBody>
      </p:sp>
      <p:sp>
        <p:nvSpPr>
          <p:cNvPr id="64514" name="Rectangle 3"/>
          <p:cNvSpPr>
            <a:spLocks noGrp="1" noChangeArrowheads="1"/>
          </p:cNvSpPr>
          <p:nvPr>
            <p:ph type="body" idx="1"/>
          </p:nvPr>
        </p:nvSpPr>
        <p:spPr>
          <a:xfrm>
            <a:off x="0" y="1447800"/>
            <a:ext cx="9067800" cy="4114800"/>
          </a:xfrm>
        </p:spPr>
        <p:txBody>
          <a:bodyPr/>
          <a:lstStyle/>
          <a:p>
            <a:pPr>
              <a:lnSpc>
                <a:spcPct val="90000"/>
              </a:lnSpc>
            </a:pPr>
            <a:r>
              <a:rPr lang="en-US" sz="2800" dirty="0" smtClean="0"/>
              <a:t>If losses and events occur perfectly uniformly over interval</a:t>
            </a:r>
          </a:p>
          <a:p>
            <a:pPr lvl="1">
              <a:lnSpc>
                <a:spcPct val="90000"/>
              </a:lnSpc>
            </a:pPr>
            <a:r>
              <a:rPr lang="en-US" dirty="0"/>
              <a:t>T</a:t>
            </a:r>
            <a:r>
              <a:rPr lang="en-US" dirty="0" smtClean="0"/>
              <a:t>otal person-time calculation for denominator (and thus the rate) will be the same whether based on average population size method or individual-level data</a:t>
            </a:r>
          </a:p>
          <a:p>
            <a:pPr>
              <a:lnSpc>
                <a:spcPct val="90000"/>
              </a:lnSpc>
            </a:pPr>
            <a:endParaRPr lang="en-US" sz="1400" dirty="0" smtClean="0"/>
          </a:p>
          <a:p>
            <a:pPr>
              <a:lnSpc>
                <a:spcPct val="90000"/>
              </a:lnSpc>
            </a:pPr>
            <a:r>
              <a:rPr lang="en-US" sz="2800" dirty="0" smtClean="0"/>
              <a:t>In this example, estimates slightly differ:  </a:t>
            </a:r>
          </a:p>
          <a:p>
            <a:pPr lvl="1">
              <a:lnSpc>
                <a:spcPct val="90000"/>
              </a:lnSpc>
            </a:pPr>
            <a:r>
              <a:rPr lang="en-US" dirty="0" smtClean="0"/>
              <a:t>62.6 per 100 person-yrs  vs 54.5 per 100 person-yrs.  </a:t>
            </a:r>
          </a:p>
          <a:p>
            <a:pPr lvl="1">
              <a:lnSpc>
                <a:spcPct val="90000"/>
              </a:lnSpc>
            </a:pPr>
            <a:r>
              <a:rPr lang="en-US" dirty="0" smtClean="0"/>
              <a:t>Reason:  </a:t>
            </a:r>
            <a:r>
              <a:rPr lang="en-US" dirty="0"/>
              <a:t>losses </a:t>
            </a:r>
            <a:r>
              <a:rPr lang="en-US" dirty="0" smtClean="0"/>
              <a:t>&amp; events did not occur perfectly uniformly over time</a:t>
            </a:r>
          </a:p>
        </p:txBody>
      </p:sp>
    </p:spTree>
    <p:extLst>
      <p:ext uri="{BB962C8B-B14F-4D97-AF65-F5344CB8AC3E}">
        <p14:creationId xmlns:p14="http://schemas.microsoft.com/office/powerpoint/2010/main" val="521650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0" y="152400"/>
            <a:ext cx="9144000" cy="1143000"/>
          </a:xfrm>
        </p:spPr>
        <p:txBody>
          <a:bodyPr/>
          <a:lstStyle/>
          <a:p>
            <a:r>
              <a:rPr lang="en-US" sz="3200" b="1" dirty="0" smtClean="0"/>
              <a:t>Note on terminology:  </a:t>
            </a:r>
            <a:br>
              <a:rPr lang="en-US" sz="3200" b="1" dirty="0" smtClean="0"/>
            </a:br>
            <a:r>
              <a:rPr lang="en-US" sz="2800" b="1" dirty="0" smtClean="0"/>
              <a:t>Average incidence rate based on group vs. individual data</a:t>
            </a:r>
          </a:p>
        </p:txBody>
      </p:sp>
      <p:sp>
        <p:nvSpPr>
          <p:cNvPr id="39938" name="Rectangle 3"/>
          <p:cNvSpPr>
            <a:spLocks noGrp="1" noChangeArrowheads="1"/>
          </p:cNvSpPr>
          <p:nvPr>
            <p:ph type="body" idx="1"/>
          </p:nvPr>
        </p:nvSpPr>
        <p:spPr>
          <a:xfrm>
            <a:off x="152400" y="1600200"/>
            <a:ext cx="9144000" cy="4648200"/>
          </a:xfrm>
        </p:spPr>
        <p:txBody>
          <a:bodyPr/>
          <a:lstStyle/>
          <a:p>
            <a:pPr>
              <a:spcBef>
                <a:spcPct val="50000"/>
              </a:spcBef>
            </a:pPr>
            <a:r>
              <a:rPr lang="en-US" dirty="0" smtClean="0"/>
              <a:t>Szklo and Nieto text use:</a:t>
            </a:r>
          </a:p>
          <a:p>
            <a:pPr lvl="1">
              <a:spcBef>
                <a:spcPct val="50000"/>
              </a:spcBef>
            </a:pPr>
            <a:r>
              <a:rPr lang="en-US" b="1" dirty="0" smtClean="0"/>
              <a:t>incidence rate</a:t>
            </a:r>
            <a:r>
              <a:rPr lang="en-US" dirty="0" smtClean="0"/>
              <a:t> when calculating rate based on </a:t>
            </a:r>
            <a:r>
              <a:rPr lang="en-US" b="1" dirty="0" smtClean="0"/>
              <a:t>group data</a:t>
            </a:r>
            <a:r>
              <a:rPr lang="en-US" dirty="0" smtClean="0"/>
              <a:t> (average population at risk)</a:t>
            </a:r>
          </a:p>
          <a:p>
            <a:pPr lvl="1">
              <a:spcBef>
                <a:spcPct val="50000"/>
              </a:spcBef>
            </a:pPr>
            <a:r>
              <a:rPr lang="en-US" b="1" dirty="0" smtClean="0"/>
              <a:t>incidence density</a:t>
            </a:r>
            <a:r>
              <a:rPr lang="en-US" dirty="0" smtClean="0"/>
              <a:t> when based on </a:t>
            </a:r>
            <a:r>
              <a:rPr lang="en-US" b="1" dirty="0" smtClean="0"/>
              <a:t>individual-level data</a:t>
            </a:r>
            <a:endParaRPr lang="en-US" sz="1400" b="1" dirty="0" smtClean="0"/>
          </a:p>
          <a:p>
            <a:pPr>
              <a:spcBef>
                <a:spcPct val="50000"/>
              </a:spcBef>
            </a:pPr>
            <a:r>
              <a:rPr lang="en-US" dirty="0" smtClean="0"/>
              <a:t>This terminology distinction not followed by most, and we don't favor this distinction.  </a:t>
            </a:r>
          </a:p>
          <a:p>
            <a:pPr lvl="1">
              <a:spcBef>
                <a:spcPct val="50000"/>
              </a:spcBef>
            </a:pPr>
            <a:r>
              <a:rPr lang="en-US" dirty="0" smtClean="0"/>
              <a:t>We call them both average incidence rate</a:t>
            </a:r>
          </a:p>
        </p:txBody>
      </p:sp>
    </p:spTree>
    <p:extLst>
      <p:ext uri="{BB962C8B-B14F-4D97-AF65-F5344CB8AC3E}">
        <p14:creationId xmlns:p14="http://schemas.microsoft.com/office/powerpoint/2010/main" val="1141510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09600" y="-152400"/>
            <a:ext cx="7772400" cy="1143000"/>
          </a:xfrm>
        </p:spPr>
        <p:txBody>
          <a:bodyPr/>
          <a:lstStyle/>
          <a:p>
            <a:r>
              <a:rPr lang="en-US" sz="3600" b="1" dirty="0" smtClean="0"/>
              <a:t>“Average” Incidence Rates</a:t>
            </a:r>
          </a:p>
        </p:txBody>
      </p:sp>
      <p:sp>
        <p:nvSpPr>
          <p:cNvPr id="29698" name="Rectangle 3"/>
          <p:cNvSpPr>
            <a:spLocks noGrp="1" noChangeArrowheads="1"/>
          </p:cNvSpPr>
          <p:nvPr>
            <p:ph type="body" idx="1"/>
          </p:nvPr>
        </p:nvSpPr>
        <p:spPr>
          <a:xfrm>
            <a:off x="76200" y="1219200"/>
            <a:ext cx="9067800" cy="4648200"/>
          </a:xfrm>
        </p:spPr>
        <p:txBody>
          <a:bodyPr/>
          <a:lstStyle/>
          <a:p>
            <a:pPr>
              <a:lnSpc>
                <a:spcPct val="80000"/>
              </a:lnSpc>
              <a:spcBef>
                <a:spcPts val="1800"/>
              </a:spcBef>
            </a:pPr>
            <a:r>
              <a:rPr lang="en-US" dirty="0" smtClean="0"/>
              <a:t>The numerator is the same as incidence based on proportion of persons = events (E)</a:t>
            </a:r>
          </a:p>
          <a:p>
            <a:pPr>
              <a:lnSpc>
                <a:spcPct val="80000"/>
              </a:lnSpc>
              <a:spcBef>
                <a:spcPts val="1800"/>
              </a:spcBef>
            </a:pPr>
            <a:r>
              <a:rPr lang="en-US" dirty="0" smtClean="0"/>
              <a:t>The denominator is the sum of the follow-up times for all individuals under study </a:t>
            </a:r>
            <a:r>
              <a:rPr lang="en-US" dirty="0"/>
              <a:t>=</a:t>
            </a:r>
            <a:r>
              <a:rPr lang="en-US" dirty="0" smtClean="0"/>
              <a:t> person-time (NxT)</a:t>
            </a:r>
          </a:p>
          <a:p>
            <a:pPr>
              <a:lnSpc>
                <a:spcPct val="80000"/>
              </a:lnSpc>
              <a:spcBef>
                <a:spcPts val="1800"/>
              </a:spcBef>
            </a:pPr>
            <a:r>
              <a:rPr lang="en-US" dirty="0" smtClean="0"/>
              <a:t>Resulting ratio of E/NT not a proportion; it may be &gt; 1 or &lt;1</a:t>
            </a:r>
          </a:p>
          <a:p>
            <a:pPr>
              <a:lnSpc>
                <a:spcPct val="80000"/>
              </a:lnSpc>
              <a:spcBef>
                <a:spcPts val="1800"/>
              </a:spcBef>
            </a:pPr>
            <a:r>
              <a:rPr lang="en-US" dirty="0" smtClean="0"/>
              <a:t>Value depends on unit of time used  </a:t>
            </a:r>
          </a:p>
          <a:p>
            <a:pPr lvl="1">
              <a:spcBef>
                <a:spcPts val="0"/>
              </a:spcBef>
            </a:pPr>
            <a:r>
              <a:rPr lang="en-US" sz="3200" dirty="0" smtClean="0"/>
              <a:t>person-days </a:t>
            </a:r>
            <a:r>
              <a:rPr lang="en-US" sz="3200" dirty="0"/>
              <a:t>vs </a:t>
            </a:r>
            <a:r>
              <a:rPr lang="en-US" sz="3200" dirty="0" smtClean="0"/>
              <a:t>person-months </a:t>
            </a:r>
            <a:r>
              <a:rPr lang="en-US" sz="3200" dirty="0"/>
              <a:t>vs </a:t>
            </a:r>
            <a:r>
              <a:rPr lang="en-US" sz="3200" dirty="0" smtClean="0"/>
              <a:t>person-years vs 1000 </a:t>
            </a:r>
            <a:r>
              <a:rPr lang="en-US" sz="3200" dirty="0"/>
              <a:t>person-years vs 100,000 person-years, etc</a:t>
            </a:r>
            <a:r>
              <a:rPr lang="en-US" sz="3200" dirty="0" smtClean="0"/>
              <a:t>.</a:t>
            </a:r>
          </a:p>
        </p:txBody>
      </p:sp>
    </p:spTree>
    <p:extLst>
      <p:ext uri="{BB962C8B-B14F-4D97-AF65-F5344CB8AC3E}">
        <p14:creationId xmlns:p14="http://schemas.microsoft.com/office/powerpoint/2010/main" val="370524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6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52400" y="-76200"/>
            <a:ext cx="8991600" cy="838200"/>
          </a:xfrm>
        </p:spPr>
        <p:txBody>
          <a:bodyPr/>
          <a:lstStyle/>
          <a:p>
            <a:r>
              <a:rPr lang="en-US" sz="3600" b="1" dirty="0" smtClean="0"/>
              <a:t>Value of incidence rate depends on time unit</a:t>
            </a:r>
            <a:endParaRPr lang="en-US" sz="3600" dirty="0" smtClean="0"/>
          </a:p>
        </p:txBody>
      </p:sp>
      <p:sp>
        <p:nvSpPr>
          <p:cNvPr id="41986" name="Rectangle 3"/>
          <p:cNvSpPr>
            <a:spLocks noGrp="1" noChangeArrowheads="1"/>
          </p:cNvSpPr>
          <p:nvPr>
            <p:ph type="body" idx="1"/>
          </p:nvPr>
        </p:nvSpPr>
        <p:spPr>
          <a:xfrm>
            <a:off x="381000" y="762000"/>
            <a:ext cx="8610600" cy="4572000"/>
          </a:xfrm>
        </p:spPr>
        <p:txBody>
          <a:bodyPr/>
          <a:lstStyle/>
          <a:p>
            <a:pPr>
              <a:buFontTx/>
              <a:buNone/>
            </a:pPr>
            <a:r>
              <a:rPr lang="en-US" dirty="0" smtClean="0"/>
              <a:t>Incidence rate of </a:t>
            </a:r>
            <a:r>
              <a:rPr lang="en-US" b="1" dirty="0" smtClean="0"/>
              <a:t>8 cases per 100 person-years</a:t>
            </a:r>
            <a:r>
              <a:rPr lang="en-US" dirty="0" smtClean="0"/>
              <a:t>:</a:t>
            </a:r>
          </a:p>
          <a:p>
            <a:pPr>
              <a:buFontTx/>
              <a:buNone/>
            </a:pPr>
            <a:endParaRPr lang="en-US" sz="400" dirty="0" smtClean="0"/>
          </a:p>
          <a:p>
            <a:r>
              <a:rPr lang="en-US" sz="2800" dirty="0" smtClean="0"/>
              <a:t>Could report as cases per 100 person-months:</a:t>
            </a:r>
          </a:p>
          <a:p>
            <a:pPr>
              <a:buFontTx/>
              <a:buNone/>
            </a:pPr>
            <a:r>
              <a:rPr lang="en-US" sz="2800" dirty="0" smtClean="0"/>
              <a:t>	(8/100 person-yrs) * (1 yr/12 mos) = </a:t>
            </a:r>
          </a:p>
          <a:p>
            <a:pPr>
              <a:buFontTx/>
              <a:buNone/>
            </a:pPr>
            <a:r>
              <a:rPr lang="en-US" sz="2800" b="1" dirty="0" smtClean="0"/>
              <a:t>		0.67 cases per 100 person-months</a:t>
            </a:r>
          </a:p>
          <a:p>
            <a:r>
              <a:rPr lang="en-US" sz="2800" dirty="0" smtClean="0"/>
              <a:t>Or as cases per 100 person-weeks:</a:t>
            </a:r>
          </a:p>
          <a:p>
            <a:pPr>
              <a:buFontTx/>
              <a:buNone/>
            </a:pPr>
            <a:r>
              <a:rPr lang="en-US" sz="2800" dirty="0" smtClean="0"/>
              <a:t>	(8/100 person-yrs) * (1 yr/52 weeks) =</a:t>
            </a:r>
          </a:p>
          <a:p>
            <a:pPr>
              <a:buFontTx/>
              <a:buNone/>
            </a:pPr>
            <a:r>
              <a:rPr lang="en-US" sz="2800" b="1" dirty="0" smtClean="0"/>
              <a:t>		0.15 cases per 100 person-weeks</a:t>
            </a:r>
          </a:p>
          <a:p>
            <a:pPr>
              <a:buFontTx/>
              <a:buNone/>
            </a:pPr>
            <a:endParaRPr lang="en-US" sz="800" b="1" dirty="0" smtClean="0"/>
          </a:p>
          <a:p>
            <a:r>
              <a:rPr lang="en-US" sz="2800" dirty="0" smtClean="0"/>
              <a:t>All estimates identify the same incidence rate, but person-years most common</a:t>
            </a:r>
          </a:p>
          <a:p>
            <a:endParaRPr lang="en-US" sz="800" dirty="0" smtClean="0"/>
          </a:p>
          <a:p>
            <a:r>
              <a:rPr lang="en-US" sz="2800" dirty="0" smtClean="0"/>
              <a:t>Usually presented with at least one non-zero integer to the left of the decimal point (e.g., 8 cases/100 p-</a:t>
            </a:r>
            <a:r>
              <a:rPr lang="en-US" sz="2800" dirty="0" smtClean="0"/>
              <a:t>yrs</a:t>
            </a:r>
            <a:r>
              <a:rPr lang="en-US" sz="2800" dirty="0" smtClean="0"/>
              <a:t>)</a:t>
            </a:r>
          </a:p>
          <a:p>
            <a:pPr>
              <a:buFontTx/>
              <a:buNone/>
            </a:pPr>
            <a:endParaRPr lang="en-US" b="1" dirty="0" smtClean="0"/>
          </a:p>
        </p:txBody>
      </p:sp>
    </p:spTree>
    <p:extLst>
      <p:ext uri="{BB962C8B-B14F-4D97-AF65-F5344CB8AC3E}">
        <p14:creationId xmlns:p14="http://schemas.microsoft.com/office/powerpoint/2010/main" val="2272528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152400" y="-76200"/>
            <a:ext cx="86106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Average Incidence Rate - Examples</a:t>
            </a:r>
          </a:p>
        </p:txBody>
      </p:sp>
      <p:sp>
        <p:nvSpPr>
          <p:cNvPr id="46082" name="Rectangle 5"/>
          <p:cNvSpPr>
            <a:spLocks noChangeArrowheads="1"/>
          </p:cNvSpPr>
          <p:nvPr/>
        </p:nvSpPr>
        <p:spPr bwMode="auto">
          <a:xfrm>
            <a:off x="-228600" y="838200"/>
            <a:ext cx="9372600" cy="838200"/>
          </a:xfrm>
          <a:prstGeom prst="rect">
            <a:avLst/>
          </a:prstGeom>
          <a:noFill/>
          <a:ln w="9525">
            <a:noFill/>
            <a:miter lim="800000"/>
            <a:headEnd/>
            <a:tailEnd/>
          </a:ln>
        </p:spPr>
        <p:txBody>
          <a:bodyPr/>
          <a:lstStyle/>
          <a:p>
            <a:pPr lvl="1" eaLnBrk="0" hangingPunct="0">
              <a:lnSpc>
                <a:spcPct val="90000"/>
              </a:lnSpc>
              <a:spcBef>
                <a:spcPct val="20000"/>
              </a:spcBef>
            </a:pPr>
            <a:r>
              <a:rPr lang="en-US" dirty="0" smtClean="0"/>
              <a:t>Magnitude of incidence </a:t>
            </a:r>
            <a:r>
              <a:rPr lang="en-US" dirty="0"/>
              <a:t>rates are not </a:t>
            </a:r>
            <a:r>
              <a:rPr lang="en-US" dirty="0" smtClean="0"/>
              <a:t>immediately (or perhaps ever) intuitive, </a:t>
            </a:r>
            <a:r>
              <a:rPr lang="en-US" dirty="0"/>
              <a:t>but you can develop a feel for </a:t>
            </a:r>
            <a:r>
              <a:rPr lang="en-US" dirty="0" smtClean="0"/>
              <a:t>them in context </a:t>
            </a:r>
            <a:endParaRPr lang="en-US" dirty="0"/>
          </a:p>
          <a:p>
            <a:pPr marL="742950" lvl="1" indent="-285750" eaLnBrk="0" hangingPunct="0">
              <a:lnSpc>
                <a:spcPct val="90000"/>
              </a:lnSpc>
              <a:spcBef>
                <a:spcPct val="20000"/>
              </a:spcBef>
            </a:pPr>
            <a:endParaRPr lang="en-US" sz="1600" dirty="0"/>
          </a:p>
          <a:p>
            <a:pPr marL="742950" lvl="1" indent="-285750" eaLnBrk="0" hangingPunct="0">
              <a:lnSpc>
                <a:spcPct val="90000"/>
              </a:lnSpc>
              <a:spcBef>
                <a:spcPct val="20000"/>
              </a:spcBef>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198004714"/>
              </p:ext>
            </p:extLst>
          </p:nvPr>
        </p:nvGraphicFramePr>
        <p:xfrm>
          <a:off x="228600" y="1676400"/>
          <a:ext cx="8724900" cy="5058771"/>
        </p:xfrm>
        <a:graphic>
          <a:graphicData uri="http://schemas.openxmlformats.org/drawingml/2006/table">
            <a:tbl>
              <a:tblPr firstRow="1" bandRow="1">
                <a:tableStyleId>{073A0DAA-6AF3-43AB-8588-CEC1D06C72B9}</a:tableStyleId>
              </a:tblPr>
              <a:tblGrid>
                <a:gridCol w="4800600">
                  <a:extLst>
                    <a:ext uri="{9D8B030D-6E8A-4147-A177-3AD203B41FA5}">
                      <a16:colId xmlns:a16="http://schemas.microsoft.com/office/drawing/2014/main" xmlns="" val="20000"/>
                    </a:ext>
                  </a:extLst>
                </a:gridCol>
                <a:gridCol w="3924300">
                  <a:extLst>
                    <a:ext uri="{9D8B030D-6E8A-4147-A177-3AD203B41FA5}">
                      <a16:colId xmlns:a16="http://schemas.microsoft.com/office/drawing/2014/main" xmlns="" val="20001"/>
                    </a:ext>
                  </a:extLst>
                </a:gridCol>
              </a:tblGrid>
              <a:tr h="719360">
                <a:tc>
                  <a:txBody>
                    <a:bodyPr/>
                    <a:lstStyle/>
                    <a:p>
                      <a:pPr algn="ctr"/>
                      <a:r>
                        <a:rPr lang="en-US" sz="2800" dirty="0" smtClean="0"/>
                        <a:t>Condition</a:t>
                      </a:r>
                      <a:endParaRPr lang="en-US" sz="2800" dirty="0"/>
                    </a:p>
                  </a:txBody>
                  <a:tcPr/>
                </a:tc>
                <a:tc>
                  <a:txBody>
                    <a:bodyPr/>
                    <a:lstStyle/>
                    <a:p>
                      <a:pPr algn="ctr"/>
                      <a:r>
                        <a:rPr lang="en-US" sz="2800" dirty="0" smtClean="0"/>
                        <a:t>Incidence</a:t>
                      </a:r>
                      <a:r>
                        <a:rPr lang="en-US" sz="2800" baseline="0" dirty="0" smtClean="0"/>
                        <a:t> rate</a:t>
                      </a:r>
                      <a:endParaRPr lang="en-US" sz="2800" dirty="0"/>
                    </a:p>
                  </a:txBody>
                  <a:tcPr/>
                </a:tc>
                <a:extLst>
                  <a:ext uri="{0D108BD9-81ED-4DB2-BD59-A6C34878D82A}">
                    <a16:rowId xmlns:a16="http://schemas.microsoft.com/office/drawing/2014/main" xmlns="" val="10000"/>
                  </a:ext>
                </a:extLst>
              </a:tr>
              <a:tr h="959147">
                <a:tc>
                  <a:txBody>
                    <a:bodyPr/>
                    <a:lstStyle/>
                    <a:p>
                      <a:pPr marL="285750" lvl="0" indent="-285750" algn="l" eaLnBrk="0" hangingPunct="0">
                        <a:lnSpc>
                          <a:spcPct val="90000"/>
                        </a:lnSpc>
                        <a:spcBef>
                          <a:spcPts val="0"/>
                        </a:spcBef>
                      </a:pPr>
                      <a:r>
                        <a:rPr lang="en-US" sz="2700" b="1" dirty="0" smtClean="0"/>
                        <a:t>Prostate Cancer </a:t>
                      </a:r>
                      <a:r>
                        <a:rPr lang="en-US" sz="2700" b="0" dirty="0" smtClean="0"/>
                        <a:t>(men)</a:t>
                      </a:r>
                    </a:p>
                    <a:p>
                      <a:pPr marL="285750" lvl="0" indent="-285750" algn="l" eaLnBrk="0" hangingPunct="0">
                        <a:lnSpc>
                          <a:spcPct val="90000"/>
                        </a:lnSpc>
                        <a:spcBef>
                          <a:spcPts val="0"/>
                        </a:spcBef>
                      </a:pPr>
                      <a:r>
                        <a:rPr lang="en-US" sz="2700" dirty="0" smtClean="0"/>
                        <a:t>(most common cancer in US)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smtClean="0"/>
                        <a:t>140 per 100,000 person-years</a:t>
                      </a:r>
                    </a:p>
                  </a:txBody>
                  <a:tcPr/>
                </a:tc>
                <a:extLst>
                  <a:ext uri="{0D108BD9-81ED-4DB2-BD59-A6C34878D82A}">
                    <a16:rowId xmlns:a16="http://schemas.microsoft.com/office/drawing/2014/main" xmlns="" val="10001"/>
                  </a:ext>
                </a:extLst>
              </a:tr>
              <a:tr h="789400">
                <a:tc>
                  <a:txBody>
                    <a:bodyPr/>
                    <a:lstStyle/>
                    <a:p>
                      <a:pPr marL="285750" lvl="0" indent="-285750" algn="l" eaLnBrk="0" hangingPunct="0">
                        <a:lnSpc>
                          <a:spcPct val="90000"/>
                        </a:lnSpc>
                        <a:spcBef>
                          <a:spcPts val="0"/>
                        </a:spcBef>
                      </a:pPr>
                      <a:r>
                        <a:rPr lang="en-US" sz="2700" b="1" dirty="0" smtClean="0"/>
                        <a:t>Breast cancer </a:t>
                      </a:r>
                      <a:r>
                        <a:rPr lang="en-US" sz="2700" b="0" dirty="0" smtClean="0"/>
                        <a:t>(women)</a:t>
                      </a:r>
                      <a:r>
                        <a:rPr lang="en-US" sz="2700" b="0" baseline="0" dirty="0" smtClean="0"/>
                        <a:t> </a:t>
                      </a:r>
                    </a:p>
                    <a:p>
                      <a:pPr marL="285750" lvl="0" indent="-285750" algn="l" eaLnBrk="0" hangingPunct="0">
                        <a:lnSpc>
                          <a:spcPct val="90000"/>
                        </a:lnSpc>
                        <a:spcBef>
                          <a:spcPts val="0"/>
                        </a:spcBef>
                      </a:pPr>
                      <a:r>
                        <a:rPr lang="en-US" sz="2700" dirty="0" smtClean="0"/>
                        <a:t>(most common cancer in women)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smtClean="0"/>
                        <a:t>120 per 100,000 person-years</a:t>
                      </a:r>
                    </a:p>
                  </a:txBody>
                  <a:tcPr/>
                </a:tc>
                <a:extLst>
                  <a:ext uri="{0D108BD9-81ED-4DB2-BD59-A6C34878D82A}">
                    <a16:rowId xmlns:a16="http://schemas.microsoft.com/office/drawing/2014/main" xmlns="" val="10002"/>
                  </a:ext>
                </a:extLst>
              </a:tr>
              <a:tr h="719360">
                <a:tc>
                  <a:txBody>
                    <a:bodyPr/>
                    <a:lstStyle/>
                    <a:p>
                      <a:pPr marL="285750" lvl="0" indent="-285750" algn="l" eaLnBrk="0" hangingPunct="0">
                        <a:lnSpc>
                          <a:spcPct val="90000"/>
                        </a:lnSpc>
                        <a:spcBef>
                          <a:spcPts val="1200"/>
                        </a:spcBef>
                      </a:pPr>
                      <a:r>
                        <a:rPr lang="en-US" sz="2700" b="1" dirty="0" smtClean="0"/>
                        <a:t>Heart Attack </a:t>
                      </a:r>
                      <a:r>
                        <a:rPr lang="en-US" sz="2700" b="0" dirty="0" smtClean="0"/>
                        <a:t>(men)</a:t>
                      </a:r>
                    </a:p>
                  </a:txBody>
                  <a:tcPr/>
                </a:tc>
                <a:tc>
                  <a:txBody>
                    <a:bodyPr/>
                    <a:lstStyle/>
                    <a:p>
                      <a:pPr marL="285750" lvl="0" indent="-285750" algn="l" eaLnBrk="0" hangingPunct="0">
                        <a:lnSpc>
                          <a:spcPct val="90000"/>
                        </a:lnSpc>
                        <a:spcBef>
                          <a:spcPct val="20000"/>
                        </a:spcBef>
                      </a:pPr>
                      <a:r>
                        <a:rPr lang="en-US" sz="2700" dirty="0" smtClean="0"/>
                        <a:t>50 per 10,000 person-years	</a:t>
                      </a:r>
                      <a:endParaRPr lang="en-US" sz="2700" dirty="0"/>
                    </a:p>
                  </a:txBody>
                  <a:tcPr/>
                </a:tc>
                <a:extLst>
                  <a:ext uri="{0D108BD9-81ED-4DB2-BD59-A6C34878D82A}">
                    <a16:rowId xmlns:a16="http://schemas.microsoft.com/office/drawing/2014/main" xmlns="" val="10003"/>
                  </a:ext>
                </a:extLst>
              </a:tr>
              <a:tr h="719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b="1" dirty="0" smtClean="0"/>
                        <a:t>Heart Attack </a:t>
                      </a:r>
                      <a:r>
                        <a:rPr lang="en-US" sz="2700" b="0" dirty="0" smtClean="0"/>
                        <a:t>(women)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smtClean="0"/>
                        <a:t>25 per 10,000 person-years</a:t>
                      </a:r>
                    </a:p>
                  </a:txBody>
                  <a:tcPr/>
                </a:tc>
                <a:extLst>
                  <a:ext uri="{0D108BD9-81ED-4DB2-BD59-A6C34878D82A}">
                    <a16:rowId xmlns:a16="http://schemas.microsoft.com/office/drawing/2014/main" xmlns="" val="10004"/>
                  </a:ext>
                </a:extLst>
              </a:tr>
              <a:tr h="719360">
                <a:tc>
                  <a:txBody>
                    <a:bodyPr/>
                    <a:lstStyle/>
                    <a:p>
                      <a:pPr marL="285750" lvl="0" indent="-285750" algn="l" eaLnBrk="0" hangingPunct="0">
                        <a:lnSpc>
                          <a:spcPct val="90000"/>
                        </a:lnSpc>
                        <a:spcBef>
                          <a:spcPts val="0"/>
                        </a:spcBef>
                      </a:pPr>
                      <a:r>
                        <a:rPr lang="en-US" sz="2700" b="1" dirty="0" smtClean="0"/>
                        <a:t>Acute Respiratory Infection </a:t>
                      </a:r>
                      <a:r>
                        <a:rPr lang="en-US" sz="2700" b="0" dirty="0" smtClean="0"/>
                        <a:t>(children)</a:t>
                      </a:r>
                      <a:endParaRPr lang="en-US" sz="27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smtClean="0"/>
                        <a:t>160 </a:t>
                      </a:r>
                      <a:r>
                        <a:rPr lang="en-US" sz="2700" dirty="0" smtClean="0"/>
                        <a:t>per 100 person-years</a:t>
                      </a:r>
                    </a:p>
                    <a:p>
                      <a:pPr algn="l"/>
                      <a:endParaRPr lang="en-US" sz="2700"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5454134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ChangeArrowheads="1"/>
          </p:cNvSpPr>
          <p:nvPr/>
        </p:nvSpPr>
        <p:spPr bwMode="auto">
          <a:xfrm>
            <a:off x="762000" y="-22860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Reporting Average Incidence Rate</a:t>
            </a:r>
          </a:p>
        </p:txBody>
      </p:sp>
      <p:sp>
        <p:nvSpPr>
          <p:cNvPr id="44034" name="Rectangle 5"/>
          <p:cNvSpPr>
            <a:spLocks noChangeArrowheads="1"/>
          </p:cNvSpPr>
          <p:nvPr/>
        </p:nvSpPr>
        <p:spPr bwMode="auto">
          <a:xfrm>
            <a:off x="76200" y="762000"/>
            <a:ext cx="9067800" cy="28575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2800" dirty="0"/>
              <a:t>O</a:t>
            </a:r>
            <a:r>
              <a:rPr lang="en-US" sz="2800" dirty="0" smtClean="0"/>
              <a:t>ften </a:t>
            </a:r>
            <a:r>
              <a:rPr lang="en-US" sz="2800" dirty="0"/>
              <a:t>erroneously described as “annual rate” or “annual rate per 100,000 persons” or “per 100,000 persons” (i.e., person-time </a:t>
            </a:r>
            <a:r>
              <a:rPr lang="en-US" sz="2800" dirty="0" smtClean="0"/>
              <a:t>denominator not </a:t>
            </a:r>
            <a:r>
              <a:rPr lang="en-US" sz="2800" dirty="0"/>
              <a:t>explicit</a:t>
            </a:r>
            <a:r>
              <a:rPr lang="en-US" sz="2800" dirty="0" smtClean="0"/>
              <a:t>) – don’t do this!</a:t>
            </a:r>
          </a:p>
          <a:p>
            <a:pPr marL="342900" indent="-342900" eaLnBrk="0" hangingPunct="0">
              <a:lnSpc>
                <a:spcPct val="90000"/>
              </a:lnSpc>
              <a:spcBef>
                <a:spcPct val="20000"/>
              </a:spcBef>
              <a:buFontTx/>
              <a:buChar char="•"/>
            </a:pPr>
            <a:endParaRPr lang="en-US" sz="800" dirty="0" smtClean="0"/>
          </a:p>
          <a:p>
            <a:pPr marL="342900" indent="-342900" eaLnBrk="0" hangingPunct="0">
              <a:lnSpc>
                <a:spcPct val="90000"/>
              </a:lnSpc>
              <a:spcBef>
                <a:spcPct val="20000"/>
              </a:spcBef>
              <a:buFontTx/>
              <a:buChar char="•"/>
            </a:pPr>
            <a:r>
              <a:rPr lang="en-US" sz="2800" dirty="0" smtClean="0"/>
              <a:t>Always include explicit “per person-time”; e.g.,</a:t>
            </a:r>
          </a:p>
          <a:p>
            <a:pPr marL="914400" lvl="1" indent="-457200" eaLnBrk="0" hangingPunct="0">
              <a:lnSpc>
                <a:spcPct val="90000"/>
              </a:lnSpc>
              <a:spcBef>
                <a:spcPct val="20000"/>
              </a:spcBef>
              <a:buFont typeface="Times New Roman" panose="02020603050405020304" pitchFamily="18" charset="0"/>
              <a:buChar char="–"/>
            </a:pPr>
            <a:r>
              <a:rPr lang="en-US" sz="2600" dirty="0" smtClean="0"/>
              <a:t>50 per 100,000 person-years or 2.3 per 100 person-months</a:t>
            </a:r>
          </a:p>
          <a:p>
            <a:pPr marL="914400" lvl="1" indent="-457200" eaLnBrk="0" hangingPunct="0">
              <a:lnSpc>
                <a:spcPct val="90000"/>
              </a:lnSpc>
              <a:spcBef>
                <a:spcPct val="20000"/>
              </a:spcBef>
              <a:buFont typeface="Times New Roman" panose="02020603050405020304" pitchFamily="18" charset="0"/>
              <a:buChar char="–"/>
            </a:pPr>
            <a:r>
              <a:rPr lang="en-US" sz="2600" dirty="0" smtClean="0"/>
              <a:t>17 (100 person-years</a:t>
            </a:r>
            <a:r>
              <a:rPr lang="en-US" sz="2600" baseline="30000" dirty="0" smtClean="0"/>
              <a:t>-1</a:t>
            </a:r>
            <a:r>
              <a:rPr lang="en-US" sz="2600" dirty="0" smtClean="0"/>
              <a:t>)</a:t>
            </a:r>
            <a:endParaRPr lang="en-US" sz="2600" baseline="30000" dirty="0" smtClean="0"/>
          </a:p>
          <a:p>
            <a:pPr marL="342900" indent="-342900" eaLnBrk="0" hangingPunct="0">
              <a:lnSpc>
                <a:spcPct val="90000"/>
              </a:lnSpc>
              <a:spcBef>
                <a:spcPct val="40000"/>
              </a:spcBef>
              <a:buFontTx/>
              <a:buChar char="•"/>
            </a:pPr>
            <a:endParaRPr lang="en-US" sz="800" dirty="0" smtClean="0"/>
          </a:p>
          <a:p>
            <a:pPr marL="350838" indent="-350838">
              <a:spcBef>
                <a:spcPts val="600"/>
              </a:spcBef>
              <a:buFont typeface="Arial" panose="020B0604020202020204" pitchFamily="34" charset="0"/>
              <a:buChar char="•"/>
            </a:pPr>
            <a:r>
              <a:rPr lang="en-US" sz="2600" dirty="0" smtClean="0"/>
              <a:t>We like to explicitly </a:t>
            </a:r>
            <a:r>
              <a:rPr lang="en-US" sz="2600" dirty="0"/>
              <a:t>call this “average” incidence rate but you will not see this commonly in </a:t>
            </a:r>
            <a:r>
              <a:rPr lang="en-US" sz="2600" dirty="0" smtClean="0"/>
              <a:t>practice</a:t>
            </a:r>
          </a:p>
          <a:p>
            <a:pPr marL="914400" lvl="1" indent="-457200">
              <a:spcBef>
                <a:spcPts val="600"/>
              </a:spcBef>
              <a:buFont typeface="Times New Roman" panose="02020603050405020304" pitchFamily="18" charset="0"/>
              <a:buChar char="–"/>
            </a:pPr>
            <a:r>
              <a:rPr lang="en-US" dirty="0"/>
              <a:t>Rationale: 1 number summarizing incidence over some time and the incidence may not be the same over </a:t>
            </a:r>
            <a:r>
              <a:rPr lang="en-US" dirty="0" smtClean="0"/>
              <a:t>time</a:t>
            </a:r>
          </a:p>
          <a:p>
            <a:pPr marL="914400" lvl="1" indent="-457200">
              <a:spcBef>
                <a:spcPts val="600"/>
              </a:spcBef>
              <a:buFont typeface="Times New Roman" panose="02020603050405020304" pitchFamily="18" charset="0"/>
              <a:buChar char="–"/>
            </a:pPr>
            <a:r>
              <a:rPr lang="en-US" dirty="0"/>
              <a:t>When people say “incidence rate” they usually mean “average” but not always (sometimes mean instantaneous</a:t>
            </a:r>
            <a:r>
              <a:rPr lang="en-US" dirty="0" smtClean="0"/>
              <a:t>)</a:t>
            </a:r>
          </a:p>
          <a:p>
            <a:pPr marL="914400" lvl="1" indent="-457200">
              <a:spcBef>
                <a:spcPts val="600"/>
              </a:spcBef>
              <a:buFont typeface="Times New Roman" panose="02020603050405020304" pitchFamily="18" charset="0"/>
              <a:buChar char="–"/>
            </a:pPr>
            <a:endParaRPr lang="en-US" sz="800" dirty="0" smtClean="0"/>
          </a:p>
          <a:p>
            <a:pPr marL="457200" indent="-457200">
              <a:spcBef>
                <a:spcPts val="600"/>
              </a:spcBef>
              <a:buFont typeface="Arial" panose="020B0604020202020204" pitchFamily="34" charset="0"/>
              <a:buChar char="•"/>
            </a:pPr>
            <a:r>
              <a:rPr lang="en-US" sz="2800" dirty="0"/>
              <a:t>Good practice: Give substantive </a:t>
            </a:r>
            <a:r>
              <a:rPr lang="en-US" sz="2800" dirty="0" smtClean="0"/>
              <a:t>context…</a:t>
            </a:r>
            <a:endParaRPr lang="en-US" sz="2800" dirty="0"/>
          </a:p>
          <a:p>
            <a:pPr marL="457200" indent="-457200">
              <a:spcBef>
                <a:spcPts val="600"/>
              </a:spcBef>
              <a:buFont typeface="Arial" panose="020B0604020202020204" pitchFamily="34" charset="0"/>
              <a:buChar char="•"/>
            </a:pPr>
            <a:endParaRPr lang="en-US" dirty="0" smtClean="0"/>
          </a:p>
          <a:p>
            <a:pPr marL="914400" lvl="1" indent="-457200">
              <a:spcBef>
                <a:spcPts val="600"/>
              </a:spcBef>
              <a:buFont typeface="Times New Roman" panose="02020603050405020304" pitchFamily="18" charset="0"/>
              <a:buChar char="–"/>
            </a:pPr>
            <a:endParaRPr lang="en-US" sz="2800" dirty="0"/>
          </a:p>
          <a:p>
            <a:pPr marL="914400" lvl="1" indent="-457200">
              <a:spcBef>
                <a:spcPts val="600"/>
              </a:spcBef>
              <a:buFont typeface="Times New Roman" panose="02020603050405020304" pitchFamily="18" charset="0"/>
              <a:buChar char="–"/>
            </a:pPr>
            <a:endParaRPr lang="en-US" sz="2600" dirty="0"/>
          </a:p>
          <a:p>
            <a:pPr marL="342900" indent="-342900" eaLnBrk="0" hangingPunct="0">
              <a:lnSpc>
                <a:spcPct val="90000"/>
              </a:lnSpc>
              <a:spcBef>
                <a:spcPct val="40000"/>
              </a:spcBef>
              <a:buFontTx/>
              <a:buChar char="•"/>
            </a:pPr>
            <a:endParaRPr lang="en-US" sz="3600" dirty="0"/>
          </a:p>
        </p:txBody>
      </p:sp>
    </p:spTree>
    <p:extLst>
      <p:ext uri="{BB962C8B-B14F-4D97-AF65-F5344CB8AC3E}">
        <p14:creationId xmlns:p14="http://schemas.microsoft.com/office/powerpoint/2010/main" val="4071409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0" y="0"/>
            <a:ext cx="8915400" cy="1143000"/>
          </a:xfrm>
        </p:spPr>
        <p:txBody>
          <a:bodyPr/>
          <a:lstStyle/>
          <a:p>
            <a:r>
              <a:rPr lang="en-US" sz="3200" b="1" dirty="0" smtClean="0"/>
              <a:t>Reporting average incidence rates:</a:t>
            </a:r>
            <a:br>
              <a:rPr lang="en-US" sz="3200" b="1" dirty="0" smtClean="0"/>
            </a:br>
            <a:r>
              <a:rPr lang="en-US" sz="3200" b="1" dirty="0" smtClean="0"/>
              <a:t>Provide context to help readers interpret them</a:t>
            </a:r>
          </a:p>
        </p:txBody>
      </p:sp>
      <p:sp>
        <p:nvSpPr>
          <p:cNvPr id="55298" name="Rectangle 3"/>
          <p:cNvSpPr>
            <a:spLocks noGrp="1" noChangeArrowheads="1"/>
          </p:cNvSpPr>
          <p:nvPr>
            <p:ph type="body" idx="1"/>
          </p:nvPr>
        </p:nvSpPr>
        <p:spPr>
          <a:xfrm>
            <a:off x="76200" y="1143000"/>
            <a:ext cx="8915400" cy="4114800"/>
          </a:xfrm>
        </p:spPr>
        <p:txBody>
          <a:bodyPr/>
          <a:lstStyle/>
          <a:p>
            <a:r>
              <a:rPr lang="en-US" sz="2800" dirty="0" smtClean="0"/>
              <a:t>If individual-level data are available</a:t>
            </a:r>
          </a:p>
          <a:p>
            <a:pPr lvl="1"/>
            <a:r>
              <a:rPr lang="en-US" sz="2400" dirty="0" smtClean="0"/>
              <a:t>Describe distribution of individual-level follow-up time used to calculate the average incidence rate </a:t>
            </a:r>
          </a:p>
          <a:p>
            <a:pPr lvl="2"/>
            <a:r>
              <a:rPr lang="en-US" dirty="0" smtClean="0"/>
              <a:t>e.g., “Among persons who were followed for median 3 years (interquartile range: 1 to 5 yrs; absolute range 0.2 yr to 7 yrs), the average incidence rate was 26 per 100,000 person-years”</a:t>
            </a:r>
          </a:p>
          <a:p>
            <a:pPr>
              <a:buFontTx/>
              <a:buNone/>
            </a:pPr>
            <a:r>
              <a:rPr lang="en-US" sz="1200" dirty="0" smtClean="0"/>
              <a:t> </a:t>
            </a:r>
          </a:p>
          <a:p>
            <a:r>
              <a:rPr lang="en-US" sz="2800" dirty="0" smtClean="0"/>
              <a:t>If individual-level data NOT available (e.g., dynamic cohort in large population) </a:t>
            </a:r>
          </a:p>
          <a:p>
            <a:pPr lvl="1"/>
            <a:r>
              <a:rPr lang="en-US" sz="2400" dirty="0" smtClean="0"/>
              <a:t>Give the duration of time and calendar period observed when calculating the average incidence rate</a:t>
            </a:r>
          </a:p>
          <a:p>
            <a:pPr lvl="2"/>
            <a:r>
              <a:rPr lang="en-US" dirty="0" smtClean="0"/>
              <a:t>e.g., “Among residents of Tulsa who were observed for up to 4 years from 1996-1999, the average incidence rate was 20 per 10,000 person-years.”</a:t>
            </a:r>
          </a:p>
        </p:txBody>
      </p:sp>
    </p:spTree>
    <p:extLst>
      <p:ext uri="{BB962C8B-B14F-4D97-AF65-F5344CB8AC3E}">
        <p14:creationId xmlns:p14="http://schemas.microsoft.com/office/powerpoint/2010/main" val="3537824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54986772"/>
              </p:ext>
            </p:extLst>
          </p:nvPr>
        </p:nvGraphicFramePr>
        <p:xfrm>
          <a:off x="2286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ChangeArrowheads="1"/>
          </p:cNvSpPr>
          <p:nvPr/>
        </p:nvSpPr>
        <p:spPr bwMode="auto">
          <a:xfrm>
            <a:off x="762000" y="-22860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Reporting Average Incidence Rate</a:t>
            </a:r>
          </a:p>
        </p:txBody>
      </p:sp>
      <p:sp>
        <p:nvSpPr>
          <p:cNvPr id="44034" name="Rectangle 5"/>
          <p:cNvSpPr>
            <a:spLocks noChangeArrowheads="1"/>
          </p:cNvSpPr>
          <p:nvPr/>
        </p:nvSpPr>
        <p:spPr bwMode="auto">
          <a:xfrm>
            <a:off x="76200" y="838200"/>
            <a:ext cx="9067800" cy="5715000"/>
          </a:xfrm>
          <a:prstGeom prst="rect">
            <a:avLst/>
          </a:prstGeom>
          <a:noFill/>
          <a:ln w="9525">
            <a:noFill/>
            <a:miter lim="800000"/>
            <a:headEnd/>
            <a:tailEnd/>
          </a:ln>
        </p:spPr>
        <p:txBody>
          <a:bodyPr/>
          <a:lstStyle/>
          <a:p>
            <a:pPr marL="342900" indent="-342900" eaLnBrk="0" hangingPunct="0">
              <a:lnSpc>
                <a:spcPct val="90000"/>
              </a:lnSpc>
              <a:spcBef>
                <a:spcPct val="40000"/>
              </a:spcBef>
              <a:buFontTx/>
              <a:buChar char="•"/>
            </a:pPr>
            <a:r>
              <a:rPr lang="en-US" sz="2800" dirty="0" smtClean="0"/>
              <a:t>Example</a:t>
            </a:r>
            <a:r>
              <a:rPr lang="en-US" sz="2800" dirty="0"/>
              <a:t>: I</a:t>
            </a:r>
            <a:r>
              <a:rPr lang="en-US" sz="2800" dirty="0" smtClean="0"/>
              <a:t>ncidence </a:t>
            </a:r>
            <a:r>
              <a:rPr lang="en-US" sz="2800" dirty="0"/>
              <a:t>of pediatric cardiomyopathy in two regions of the United </a:t>
            </a:r>
            <a:r>
              <a:rPr lang="en-US" sz="2800" dirty="0" smtClean="0"/>
              <a:t>States </a:t>
            </a:r>
            <a:r>
              <a:rPr lang="en-US" sz="2800" dirty="0"/>
              <a:t>(</a:t>
            </a:r>
            <a:r>
              <a:rPr lang="en-US" sz="2800" i="1" dirty="0"/>
              <a:t>NEJM</a:t>
            </a:r>
            <a:r>
              <a:rPr lang="en-US" sz="2800" dirty="0"/>
              <a:t>, 2003)</a:t>
            </a:r>
          </a:p>
          <a:p>
            <a:pPr marL="742950" lvl="1" indent="-285750" eaLnBrk="0" hangingPunct="0">
              <a:lnSpc>
                <a:spcPct val="90000"/>
              </a:lnSpc>
              <a:spcBef>
                <a:spcPct val="20000"/>
              </a:spcBef>
              <a:spcAft>
                <a:spcPts val="600"/>
              </a:spcAft>
              <a:buFontTx/>
              <a:buChar char="–"/>
            </a:pPr>
            <a:r>
              <a:rPr lang="en-US" sz="2600" dirty="0"/>
              <a:t>D</a:t>
            </a:r>
            <a:r>
              <a:rPr lang="en-US" sz="2600" dirty="0" smtClean="0"/>
              <a:t>escribed as: “</a:t>
            </a:r>
            <a:r>
              <a:rPr lang="en-US" sz="2600" dirty="0" smtClean="0">
                <a:solidFill>
                  <a:srgbClr val="FF0000"/>
                </a:solidFill>
              </a:rPr>
              <a:t>overall </a:t>
            </a:r>
            <a:r>
              <a:rPr lang="en-US" sz="2600" dirty="0">
                <a:solidFill>
                  <a:srgbClr val="FF0000"/>
                </a:solidFill>
              </a:rPr>
              <a:t>annual incidence of 1.13</a:t>
            </a:r>
            <a:r>
              <a:rPr lang="en-US" sz="2600" dirty="0"/>
              <a:t> </a:t>
            </a:r>
            <a:r>
              <a:rPr lang="en-US" sz="2600" dirty="0">
                <a:solidFill>
                  <a:srgbClr val="FF0000"/>
                </a:solidFill>
              </a:rPr>
              <a:t>per 100,000 </a:t>
            </a:r>
            <a:r>
              <a:rPr lang="en-US" sz="2600" dirty="0" smtClean="0">
                <a:solidFill>
                  <a:srgbClr val="FF0000"/>
                </a:solidFill>
              </a:rPr>
              <a:t>children.</a:t>
            </a:r>
            <a:r>
              <a:rPr lang="en-US" sz="2600" dirty="0" smtClean="0"/>
              <a:t>”   </a:t>
            </a:r>
          </a:p>
          <a:p>
            <a:pPr marL="742950" lvl="1" indent="-285750" eaLnBrk="0" hangingPunct="0">
              <a:lnSpc>
                <a:spcPct val="90000"/>
              </a:lnSpc>
              <a:spcBef>
                <a:spcPct val="20000"/>
              </a:spcBef>
              <a:spcAft>
                <a:spcPts val="600"/>
              </a:spcAft>
              <a:buFontTx/>
              <a:buChar char="–"/>
            </a:pPr>
            <a:r>
              <a:rPr lang="en-US" sz="2600" dirty="0" smtClean="0"/>
              <a:t>What was done:  Numerator = 467 cases of cardiomyopathy in registry of 38 centers for 1996 - 1999 </a:t>
            </a:r>
          </a:p>
          <a:p>
            <a:pPr marL="742950" lvl="1" indent="-285750" eaLnBrk="0" hangingPunct="0">
              <a:lnSpc>
                <a:spcPct val="90000"/>
              </a:lnSpc>
              <a:spcBef>
                <a:spcPct val="20000"/>
              </a:spcBef>
              <a:spcAft>
                <a:spcPts val="600"/>
              </a:spcAft>
              <a:buFontTx/>
              <a:buChar char="–"/>
            </a:pPr>
            <a:r>
              <a:rPr lang="en-US" sz="2600" dirty="0" smtClean="0"/>
              <a:t>Denominator (person-time) </a:t>
            </a:r>
            <a:r>
              <a:rPr lang="en-US" sz="2600" dirty="0"/>
              <a:t>“population estimates…ages 1 – </a:t>
            </a:r>
            <a:r>
              <a:rPr lang="en-US" sz="2600" dirty="0" smtClean="0"/>
              <a:t>18; 1990 </a:t>
            </a:r>
            <a:r>
              <a:rPr lang="en-US" sz="2600" dirty="0"/>
              <a:t>census with an in- and out-migration algorithm</a:t>
            </a:r>
            <a:r>
              <a:rPr lang="en-US" sz="2600" dirty="0" smtClean="0"/>
              <a:t>” </a:t>
            </a:r>
            <a:endParaRPr lang="en-US" sz="2600" dirty="0"/>
          </a:p>
          <a:p>
            <a:pPr marL="342900" indent="-342900" eaLnBrk="0" hangingPunct="0">
              <a:lnSpc>
                <a:spcPct val="90000"/>
              </a:lnSpc>
              <a:spcBef>
                <a:spcPct val="40000"/>
              </a:spcBef>
              <a:buFontTx/>
              <a:buChar char="•"/>
            </a:pPr>
            <a:r>
              <a:rPr lang="en-US" sz="2800" dirty="0" smtClean="0"/>
              <a:t>What they should have done:  Give substantive context, make </a:t>
            </a:r>
            <a:r>
              <a:rPr lang="en-US" sz="2800" dirty="0"/>
              <a:t>person-time </a:t>
            </a:r>
            <a:r>
              <a:rPr lang="en-US" sz="2800" dirty="0" smtClean="0"/>
              <a:t>explicit, and identify as “average” rate:</a:t>
            </a:r>
          </a:p>
          <a:p>
            <a:pPr marL="741363" lvl="1" indent="-284163" eaLnBrk="0" hangingPunct="0">
              <a:lnSpc>
                <a:spcPct val="90000"/>
              </a:lnSpc>
              <a:spcBef>
                <a:spcPct val="40000"/>
              </a:spcBef>
              <a:buFont typeface="Times New Roman" panose="02020603050405020304" pitchFamily="18" charset="0"/>
              <a:buChar char="–"/>
            </a:pPr>
            <a:r>
              <a:rPr lang="en-US" sz="2800" dirty="0" smtClean="0"/>
              <a:t>“</a:t>
            </a:r>
            <a:r>
              <a:rPr lang="en-US" sz="2800" dirty="0" smtClean="0">
                <a:solidFill>
                  <a:srgbClr val="FF0000"/>
                </a:solidFill>
              </a:rPr>
              <a:t>Measured </a:t>
            </a:r>
            <a:r>
              <a:rPr lang="en-US" sz="2800" dirty="0">
                <a:solidFill>
                  <a:srgbClr val="FF0000"/>
                </a:solidFill>
              </a:rPr>
              <a:t>from 1996 to 1999, the average incidence </a:t>
            </a:r>
            <a:r>
              <a:rPr lang="en-US" sz="2800" dirty="0" smtClean="0">
                <a:solidFill>
                  <a:srgbClr val="FF0000"/>
                </a:solidFill>
              </a:rPr>
              <a:t>rate among </a:t>
            </a:r>
            <a:r>
              <a:rPr lang="en-US" sz="2800" dirty="0">
                <a:solidFill>
                  <a:srgbClr val="FF0000"/>
                </a:solidFill>
              </a:rPr>
              <a:t>children was 1.13 per 100,000 person-years</a:t>
            </a:r>
            <a:r>
              <a:rPr lang="en-US" sz="2800" dirty="0" smtClean="0">
                <a:solidFill>
                  <a:srgbClr val="FF0000"/>
                </a:solidFill>
              </a:rPr>
              <a:t>”</a:t>
            </a:r>
            <a:endParaRPr lang="en-US" sz="2600" dirty="0" smtClean="0">
              <a:solidFill>
                <a:srgbClr val="FF0000"/>
              </a:solidFill>
            </a:endParaRPr>
          </a:p>
          <a:p>
            <a:pPr marL="742950" lvl="1" indent="-285750" eaLnBrk="0" hangingPunct="0">
              <a:lnSpc>
                <a:spcPct val="90000"/>
              </a:lnSpc>
              <a:spcBef>
                <a:spcPct val="20000"/>
              </a:spcBef>
            </a:pPr>
            <a:endParaRPr lang="en-US" dirty="0"/>
          </a:p>
        </p:txBody>
      </p:sp>
    </p:spTree>
    <p:extLst>
      <p:ext uri="{BB962C8B-B14F-4D97-AF65-F5344CB8AC3E}">
        <p14:creationId xmlns:p14="http://schemas.microsoft.com/office/powerpoint/2010/main" val="25146142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ChangeArrowheads="1"/>
          </p:cNvSpPr>
          <p:nvPr/>
        </p:nvSpPr>
        <p:spPr bwMode="auto">
          <a:xfrm>
            <a:off x="0" y="228600"/>
            <a:ext cx="8991600" cy="1143000"/>
          </a:xfrm>
          <a:prstGeom prst="rect">
            <a:avLst/>
          </a:prstGeom>
          <a:noFill/>
          <a:ln w="9525">
            <a:noFill/>
            <a:miter lim="800000"/>
            <a:headEnd/>
            <a:tailEnd/>
          </a:ln>
        </p:spPr>
        <p:txBody>
          <a:bodyPr anchor="ctr"/>
          <a:lstStyle/>
          <a:p>
            <a:pPr algn="ctr" eaLnBrk="0" hangingPunct="0"/>
            <a:r>
              <a:rPr lang="en-US" sz="3200" b="1" dirty="0" smtClean="0">
                <a:solidFill>
                  <a:schemeClr val="tx2"/>
                </a:solidFill>
              </a:rPr>
              <a:t>Now That We Have Discussed Their Calculation, Why </a:t>
            </a:r>
            <a:r>
              <a:rPr lang="en-US" sz="3200" b="1" dirty="0">
                <a:solidFill>
                  <a:schemeClr val="tx2"/>
                </a:solidFill>
              </a:rPr>
              <a:t>Use Average Incidence Rates?</a:t>
            </a:r>
          </a:p>
        </p:txBody>
      </p:sp>
      <p:sp>
        <p:nvSpPr>
          <p:cNvPr id="58370" name="Rectangle 5"/>
          <p:cNvSpPr>
            <a:spLocks noChangeArrowheads="1"/>
          </p:cNvSpPr>
          <p:nvPr/>
        </p:nvSpPr>
        <p:spPr bwMode="auto">
          <a:xfrm>
            <a:off x="0" y="1524000"/>
            <a:ext cx="8991600" cy="4191000"/>
          </a:xfrm>
          <a:prstGeom prst="rect">
            <a:avLst/>
          </a:prstGeom>
          <a:noFill/>
          <a:ln w="9525">
            <a:noFill/>
            <a:miter lim="800000"/>
            <a:headEnd/>
            <a:tailEnd/>
          </a:ln>
        </p:spPr>
        <p:txBody>
          <a:bodyPr/>
          <a:lstStyle/>
          <a:p>
            <a:pPr marL="609600" indent="-436563" eaLnBrk="0" hangingPunct="0">
              <a:spcBef>
                <a:spcPct val="20000"/>
              </a:spcBef>
              <a:buFontTx/>
              <a:buAutoNum type="arabicPeriod"/>
            </a:pPr>
            <a:r>
              <a:rPr lang="en-US" sz="3200" dirty="0"/>
              <a:t>To calculate incidence </a:t>
            </a:r>
            <a:r>
              <a:rPr lang="en-US" sz="3200" dirty="0" smtClean="0"/>
              <a:t>in </a:t>
            </a:r>
            <a:r>
              <a:rPr lang="en-US" sz="3200" dirty="0"/>
              <a:t>a </a:t>
            </a:r>
            <a:r>
              <a:rPr lang="en-US" sz="3200" i="1" dirty="0"/>
              <a:t>dynamic</a:t>
            </a:r>
            <a:r>
              <a:rPr lang="en-US" sz="3200" dirty="0"/>
              <a:t> </a:t>
            </a:r>
            <a:r>
              <a:rPr lang="en-US" sz="3200" dirty="0" smtClean="0"/>
              <a:t>cohort in which you do not have individual-level data</a:t>
            </a:r>
            <a:endParaRPr lang="en-US" sz="3200" dirty="0"/>
          </a:p>
          <a:p>
            <a:pPr marL="914400" lvl="3" indent="-457200" eaLnBrk="0" hangingPunct="0">
              <a:spcBef>
                <a:spcPct val="20000"/>
              </a:spcBef>
              <a:buFont typeface="Arial" panose="020B0604020202020204" pitchFamily="34" charset="0"/>
              <a:buChar char="•"/>
            </a:pPr>
            <a:r>
              <a:rPr lang="en-US" sz="2800" dirty="0" smtClean="0"/>
              <a:t>Cumulative incidence would be impossible to directly calculate unless you had individual-level data</a:t>
            </a:r>
          </a:p>
          <a:p>
            <a:pPr marL="914400" lvl="3" indent="-457200" eaLnBrk="0" hangingPunct="0">
              <a:spcBef>
                <a:spcPct val="20000"/>
              </a:spcBef>
              <a:buFont typeface="Arial" panose="020B0604020202020204" pitchFamily="34" charset="0"/>
              <a:buChar char="•"/>
            </a:pPr>
            <a:r>
              <a:rPr lang="en-US" sz="2800" dirty="0"/>
              <a:t>e.g., pancreatic cancer incidence rate in SF County</a:t>
            </a:r>
          </a:p>
          <a:p>
            <a:pPr marL="914400" lvl="3" indent="-457200" eaLnBrk="0" hangingPunct="0">
              <a:spcBef>
                <a:spcPct val="20000"/>
              </a:spcBef>
              <a:buFont typeface="Arial" panose="020B0604020202020204" pitchFamily="34" charset="0"/>
              <a:buChar char="•"/>
            </a:pPr>
            <a:endParaRPr lang="en-US" sz="3200" dirty="0" smtClean="0"/>
          </a:p>
          <a:p>
            <a:pPr marL="914400" lvl="4" eaLnBrk="0" hangingPunct="0">
              <a:spcBef>
                <a:spcPct val="20000"/>
              </a:spcBef>
            </a:pPr>
            <a:endParaRPr lang="en-US" sz="1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0" y="76200"/>
            <a:ext cx="9144000" cy="1143000"/>
          </a:xfrm>
        </p:spPr>
        <p:txBody>
          <a:bodyPr/>
          <a:lstStyle/>
          <a:p>
            <a:r>
              <a:rPr lang="en-US" sz="3600" b="1" dirty="0" smtClean="0"/>
              <a:t>Potential Weakness of Census Data</a:t>
            </a:r>
          </a:p>
        </p:txBody>
      </p:sp>
      <p:sp>
        <p:nvSpPr>
          <p:cNvPr id="66562" name="Rectangle 3"/>
          <p:cNvSpPr>
            <a:spLocks noGrp="1" noChangeArrowheads="1"/>
          </p:cNvSpPr>
          <p:nvPr>
            <p:ph type="body" idx="1"/>
          </p:nvPr>
        </p:nvSpPr>
        <p:spPr>
          <a:xfrm>
            <a:off x="152400" y="1143000"/>
            <a:ext cx="8763000" cy="4724400"/>
          </a:xfrm>
        </p:spPr>
        <p:txBody>
          <a:bodyPr/>
          <a:lstStyle/>
          <a:p>
            <a:r>
              <a:rPr lang="en-US" sz="3000" dirty="0" smtClean="0"/>
              <a:t>Calculating rates from US census population data is very useful but caution is required as a full census is only done every 10 years</a:t>
            </a:r>
          </a:p>
          <a:p>
            <a:pPr>
              <a:spcBef>
                <a:spcPct val="50000"/>
              </a:spcBef>
            </a:pPr>
            <a:r>
              <a:rPr lang="en-US" sz="3000" dirty="0" smtClean="0"/>
              <a:t>Interim estimates of population change are made by the census experts but over 10 years denominators may become inaccurate</a:t>
            </a:r>
          </a:p>
          <a:p>
            <a:pPr>
              <a:spcBef>
                <a:spcPct val="50000"/>
              </a:spcBef>
            </a:pPr>
            <a:r>
              <a:rPr lang="en-US" sz="3000" dirty="0" smtClean="0"/>
              <a:t>Other countries may conduct a census at different intervals, or may not have a reliable census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Grp="1" noChangeArrowheads="1"/>
          </p:cNvSpPr>
          <p:nvPr>
            <p:ph type="title"/>
          </p:nvPr>
        </p:nvSpPr>
        <p:spPr>
          <a:xfrm>
            <a:off x="381000" y="304800"/>
            <a:ext cx="8458200" cy="1143000"/>
          </a:xfrm>
        </p:spPr>
        <p:txBody>
          <a:bodyPr/>
          <a:lstStyle/>
          <a:p>
            <a:r>
              <a:rPr lang="en-US" sz="2800" b="1" dirty="0" smtClean="0"/>
              <a:t>Invasive Breast Cancer Incidence Rates for Marin County versus Other California Counties, 1995-2000</a:t>
            </a:r>
          </a:p>
        </p:txBody>
      </p:sp>
      <p:graphicFrame>
        <p:nvGraphicFramePr>
          <p:cNvPr id="172126" name="Group 94"/>
          <p:cNvGraphicFramePr>
            <a:graphicFrameLocks noGrp="1"/>
          </p:cNvGraphicFramePr>
          <p:nvPr>
            <p:ph idx="1"/>
            <p:extLst>
              <p:ext uri="{D42A27DB-BD31-4B8C-83A1-F6EECF244321}">
                <p14:modId xmlns:p14="http://schemas.microsoft.com/office/powerpoint/2010/main" val="354912900"/>
              </p:ext>
            </p:extLst>
          </p:nvPr>
        </p:nvGraphicFramePr>
        <p:xfrm>
          <a:off x="685800" y="1676400"/>
          <a:ext cx="7924800" cy="4114803"/>
        </p:xfrm>
        <a:graphic>
          <a:graphicData uri="http://schemas.openxmlformats.org/drawingml/2006/table">
            <a:tbl>
              <a:tblPr/>
              <a:tblGrid>
                <a:gridCol w="2590800">
                  <a:extLst>
                    <a:ext uri="{9D8B030D-6E8A-4147-A177-3AD203B41FA5}">
                      <a16:colId xmlns:a16="http://schemas.microsoft.com/office/drawing/2014/main" xmlns="" val="20000"/>
                    </a:ext>
                  </a:extLst>
                </a:gridCol>
                <a:gridCol w="25908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Year</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Marin County</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Other California*</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85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1995</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162.1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145.9</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1996</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187.8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145.4</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587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1997</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150.9</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1998</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155.9</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585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1999</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190.7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157.8</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5"/>
                  </a:ext>
                </a:extLst>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rgbClr val="FF0000"/>
                        </a:solidFill>
                        <a:effectLst/>
                        <a:latin typeface="Times New Roman" pitchFamily="18" charset="0"/>
                      </a:endParaRP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rgbClr val="FF0000"/>
                        </a:solidFill>
                        <a:effectLst/>
                        <a:latin typeface="Times New Roman" pitchFamily="18" charset="0"/>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rgbClr val="FF0000"/>
                        </a:solidFill>
                        <a:effectLst/>
                        <a:latin typeface="Times New Roman" pitchFamily="18" charset="0"/>
                      </a:endParaRP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68635" name="Text Box 44"/>
          <p:cNvSpPr txBox="1">
            <a:spLocks noChangeArrowheads="1"/>
          </p:cNvSpPr>
          <p:nvPr/>
        </p:nvSpPr>
        <p:spPr bwMode="auto">
          <a:xfrm>
            <a:off x="838200" y="5791200"/>
            <a:ext cx="7839005" cy="830997"/>
          </a:xfrm>
          <a:prstGeom prst="rect">
            <a:avLst/>
          </a:prstGeom>
          <a:noFill/>
          <a:ln w="9525">
            <a:noFill/>
            <a:miter lim="800000"/>
            <a:headEnd/>
            <a:tailEnd/>
          </a:ln>
        </p:spPr>
        <p:txBody>
          <a:bodyPr wrap="none">
            <a:spAutoFit/>
          </a:bodyPr>
          <a:lstStyle/>
          <a:p>
            <a:pPr eaLnBrk="0" hangingPunct="0"/>
            <a:r>
              <a:rPr lang="en-US" dirty="0"/>
              <a:t>White, non-Hispanic women.  Rates per 100,000 person-years</a:t>
            </a:r>
          </a:p>
          <a:p>
            <a:pPr eaLnBrk="0" hangingPunct="0"/>
            <a:r>
              <a:rPr lang="en-US" dirty="0" smtClean="0"/>
              <a:t>* Excluding </a:t>
            </a:r>
            <a:r>
              <a:rPr lang="en-US" dirty="0"/>
              <a:t>5 Bay Area Counties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Grp="1" noChangeArrowheads="1"/>
          </p:cNvSpPr>
          <p:nvPr>
            <p:ph type="title"/>
          </p:nvPr>
        </p:nvSpPr>
        <p:spPr>
          <a:xfrm>
            <a:off x="381000" y="304800"/>
            <a:ext cx="8458200" cy="1143000"/>
          </a:xfrm>
        </p:spPr>
        <p:txBody>
          <a:bodyPr/>
          <a:lstStyle/>
          <a:p>
            <a:r>
              <a:rPr lang="en-US" sz="2800" b="1" dirty="0" smtClean="0"/>
              <a:t>Invasive Breast Cancer Incidence Rates for Marin County versus Other California Counties, 1995-2000</a:t>
            </a:r>
          </a:p>
        </p:txBody>
      </p:sp>
      <p:graphicFrame>
        <p:nvGraphicFramePr>
          <p:cNvPr id="172126" name="Group 94"/>
          <p:cNvGraphicFramePr>
            <a:graphicFrameLocks noGrp="1"/>
          </p:cNvGraphicFramePr>
          <p:nvPr>
            <p:ph idx="1"/>
            <p:extLst>
              <p:ext uri="{D42A27DB-BD31-4B8C-83A1-F6EECF244321}">
                <p14:modId xmlns:p14="http://schemas.microsoft.com/office/powerpoint/2010/main" val="3625511813"/>
              </p:ext>
            </p:extLst>
          </p:nvPr>
        </p:nvGraphicFramePr>
        <p:xfrm>
          <a:off x="685800" y="1676400"/>
          <a:ext cx="7924800" cy="4114803"/>
        </p:xfrm>
        <a:graphic>
          <a:graphicData uri="http://schemas.openxmlformats.org/drawingml/2006/table">
            <a:tbl>
              <a:tblPr/>
              <a:tblGrid>
                <a:gridCol w="2590800">
                  <a:extLst>
                    <a:ext uri="{9D8B030D-6E8A-4147-A177-3AD203B41FA5}">
                      <a16:colId xmlns:a16="http://schemas.microsoft.com/office/drawing/2014/main" xmlns="" val="20000"/>
                    </a:ext>
                  </a:extLst>
                </a:gridCol>
                <a:gridCol w="25908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Year</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Marin County</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Other California*</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85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1995</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162.1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145.9</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1996</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187.8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145.4</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587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1997</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150.9</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1998</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155.9</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585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1999</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190.7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157.8</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5"/>
                  </a:ext>
                </a:extLst>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2000</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157.5</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153.9</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68635" name="Text Box 44"/>
          <p:cNvSpPr txBox="1">
            <a:spLocks noChangeArrowheads="1"/>
          </p:cNvSpPr>
          <p:nvPr/>
        </p:nvSpPr>
        <p:spPr bwMode="auto">
          <a:xfrm>
            <a:off x="838200" y="5791200"/>
            <a:ext cx="7839005" cy="830997"/>
          </a:xfrm>
          <a:prstGeom prst="rect">
            <a:avLst/>
          </a:prstGeom>
          <a:noFill/>
          <a:ln w="9525">
            <a:noFill/>
            <a:miter lim="800000"/>
            <a:headEnd/>
            <a:tailEnd/>
          </a:ln>
        </p:spPr>
        <p:txBody>
          <a:bodyPr wrap="none">
            <a:spAutoFit/>
          </a:bodyPr>
          <a:lstStyle/>
          <a:p>
            <a:pPr eaLnBrk="0" hangingPunct="0"/>
            <a:r>
              <a:rPr lang="en-US" dirty="0"/>
              <a:t>White, non-Hispanic women.  Rates per 100,000 person-years</a:t>
            </a:r>
          </a:p>
          <a:p>
            <a:pPr eaLnBrk="0" hangingPunct="0"/>
            <a:r>
              <a:rPr lang="en-US" dirty="0" smtClean="0"/>
              <a:t>* Excluding </a:t>
            </a:r>
            <a:r>
              <a:rPr lang="en-US" dirty="0"/>
              <a:t>5 Bay Area Counties</a:t>
            </a:r>
          </a:p>
        </p:txBody>
      </p:sp>
    </p:spTree>
    <p:extLst>
      <p:ext uri="{BB962C8B-B14F-4D97-AF65-F5344CB8AC3E}">
        <p14:creationId xmlns:p14="http://schemas.microsoft.com/office/powerpoint/2010/main" val="103827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Grp="1" noChangeArrowheads="1"/>
          </p:cNvSpPr>
          <p:nvPr>
            <p:ph type="title"/>
          </p:nvPr>
        </p:nvSpPr>
        <p:spPr>
          <a:xfrm>
            <a:off x="381000" y="304800"/>
            <a:ext cx="8458200" cy="1143000"/>
          </a:xfrm>
        </p:spPr>
        <p:txBody>
          <a:bodyPr/>
          <a:lstStyle/>
          <a:p>
            <a:r>
              <a:rPr lang="en-US" sz="2800" b="1" dirty="0" smtClean="0"/>
              <a:t>Invasive Breast Cancer Incidence Rates for Marin County versus Other California Counties, 1995-2000</a:t>
            </a:r>
          </a:p>
        </p:txBody>
      </p:sp>
      <p:graphicFrame>
        <p:nvGraphicFramePr>
          <p:cNvPr id="172126" name="Group 94"/>
          <p:cNvGraphicFramePr>
            <a:graphicFrameLocks noGrp="1"/>
          </p:cNvGraphicFramePr>
          <p:nvPr>
            <p:ph idx="1"/>
            <p:extLst>
              <p:ext uri="{D42A27DB-BD31-4B8C-83A1-F6EECF244321}">
                <p14:modId xmlns:p14="http://schemas.microsoft.com/office/powerpoint/2010/main" val="628964334"/>
              </p:ext>
            </p:extLst>
          </p:nvPr>
        </p:nvGraphicFramePr>
        <p:xfrm>
          <a:off x="685800" y="1676400"/>
          <a:ext cx="7924800" cy="4114803"/>
        </p:xfrm>
        <a:graphic>
          <a:graphicData uri="http://schemas.openxmlformats.org/drawingml/2006/table">
            <a:tbl>
              <a:tblPr/>
              <a:tblGrid>
                <a:gridCol w="2590800">
                  <a:extLst>
                    <a:ext uri="{9D8B030D-6E8A-4147-A177-3AD203B41FA5}">
                      <a16:colId xmlns:a16="http://schemas.microsoft.com/office/drawing/2014/main" xmlns="" val="20000"/>
                    </a:ext>
                  </a:extLst>
                </a:gridCol>
                <a:gridCol w="25908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Year</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Marin County</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Other California*</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85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1995</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162.1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145.9</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1996</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187.8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145.4</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587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1997</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150.9</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1998</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155.9</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585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1999</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190.7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157.8</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5"/>
                  </a:ext>
                </a:extLst>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2000</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157.5</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153.9</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68635" name="Text Box 44"/>
          <p:cNvSpPr txBox="1">
            <a:spLocks noChangeArrowheads="1"/>
          </p:cNvSpPr>
          <p:nvPr/>
        </p:nvSpPr>
        <p:spPr bwMode="auto">
          <a:xfrm>
            <a:off x="838200" y="5791200"/>
            <a:ext cx="7764463" cy="822325"/>
          </a:xfrm>
          <a:prstGeom prst="rect">
            <a:avLst/>
          </a:prstGeom>
          <a:noFill/>
          <a:ln w="9525">
            <a:noFill/>
            <a:miter lim="800000"/>
            <a:headEnd/>
            <a:tailEnd/>
          </a:ln>
        </p:spPr>
        <p:txBody>
          <a:bodyPr wrap="none">
            <a:spAutoFit/>
          </a:bodyPr>
          <a:lstStyle/>
          <a:p>
            <a:pPr eaLnBrk="0" hangingPunct="0"/>
            <a:r>
              <a:rPr lang="en-US" dirty="0"/>
              <a:t>White, non-Hispanic women.  Rates per 100,000 person-years</a:t>
            </a:r>
          </a:p>
          <a:p>
            <a:pPr eaLnBrk="0" hangingPunct="0"/>
            <a:r>
              <a:rPr lang="en-US" dirty="0"/>
              <a:t>*Excluding 5 Bay Area Counties</a:t>
            </a:r>
          </a:p>
        </p:txBody>
      </p:sp>
      <p:sp>
        <p:nvSpPr>
          <p:cNvPr id="2" name="Oval 1"/>
          <p:cNvSpPr/>
          <p:nvPr/>
        </p:nvSpPr>
        <p:spPr bwMode="auto">
          <a:xfrm>
            <a:off x="1447800" y="2317615"/>
            <a:ext cx="1143000" cy="2819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76200" y="2627952"/>
            <a:ext cx="1524000" cy="1569660"/>
          </a:xfrm>
          <a:prstGeom prst="rect">
            <a:avLst/>
          </a:prstGeom>
          <a:solidFill>
            <a:schemeClr val="bg1"/>
          </a:solidFill>
        </p:spPr>
        <p:txBody>
          <a:bodyPr wrap="square" rtlCol="0">
            <a:spAutoFit/>
          </a:bodyPr>
          <a:lstStyle/>
          <a:p>
            <a:r>
              <a:rPr lang="en-US" dirty="0" smtClean="0"/>
              <a:t>Estimated population in these years</a:t>
            </a:r>
            <a:endParaRPr lang="en-US" dirty="0"/>
          </a:p>
        </p:txBody>
      </p:sp>
      <p:sp>
        <p:nvSpPr>
          <p:cNvPr id="4" name="TextBox 3"/>
          <p:cNvSpPr txBox="1"/>
          <p:nvPr/>
        </p:nvSpPr>
        <p:spPr>
          <a:xfrm>
            <a:off x="1447800" y="5261402"/>
            <a:ext cx="1143000" cy="516828"/>
          </a:xfrm>
          <a:prstGeom prst="rect">
            <a:avLst/>
          </a:prstGeom>
          <a:noFill/>
          <a:ln>
            <a:solidFill>
              <a:srgbClr val="FF0000"/>
            </a:solidFill>
          </a:ln>
        </p:spPr>
        <p:txBody>
          <a:bodyPr wrap="square" rtlCol="0">
            <a:spAutoFit/>
          </a:bodyPr>
          <a:lstStyle/>
          <a:p>
            <a:endParaRPr lang="en-US" dirty="0"/>
          </a:p>
        </p:txBody>
      </p:sp>
      <p:sp>
        <p:nvSpPr>
          <p:cNvPr id="5" name="TextBox 4"/>
          <p:cNvSpPr txBox="1"/>
          <p:nvPr/>
        </p:nvSpPr>
        <p:spPr>
          <a:xfrm>
            <a:off x="2819400" y="5261402"/>
            <a:ext cx="1447800" cy="461665"/>
          </a:xfrm>
          <a:prstGeom prst="rect">
            <a:avLst/>
          </a:prstGeom>
          <a:noFill/>
        </p:spPr>
        <p:txBody>
          <a:bodyPr wrap="square" rtlCol="0">
            <a:spAutoFit/>
          </a:bodyPr>
          <a:lstStyle/>
          <a:p>
            <a:r>
              <a:rPr lang="en-US" dirty="0" smtClean="0">
                <a:solidFill>
                  <a:srgbClr val="FF0000"/>
                </a:solidFill>
              </a:rPr>
              <a:t>Census</a:t>
            </a:r>
            <a:endParaRPr lang="en-US" dirty="0">
              <a:solidFill>
                <a:srgbClr val="FF0000"/>
              </a:solidFill>
            </a:endParaRPr>
          </a:p>
        </p:txBody>
      </p:sp>
    </p:spTree>
    <p:extLst>
      <p:ext uri="{BB962C8B-B14F-4D97-AF65-F5344CB8AC3E}">
        <p14:creationId xmlns:p14="http://schemas.microsoft.com/office/powerpoint/2010/main" val="20087839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381000" y="1752600"/>
            <a:ext cx="8458200" cy="4108450"/>
          </a:xfrm>
          <a:prstGeom prst="rect">
            <a:avLst/>
          </a:prstGeom>
          <a:noFill/>
          <a:ln w="9525">
            <a:noFill/>
            <a:miter lim="800000"/>
            <a:headEnd/>
            <a:tailEnd/>
          </a:ln>
        </p:spPr>
        <p:txBody>
          <a:bodyPr>
            <a:spAutoFit/>
          </a:bodyPr>
          <a:lstStyle/>
          <a:p>
            <a:pPr eaLnBrk="0" hangingPunct="0"/>
            <a:r>
              <a:rPr lang="en-US" dirty="0">
                <a:solidFill>
                  <a:srgbClr val="4D4D4D"/>
                </a:solidFill>
                <a:latin typeface="Arial" charset="0"/>
                <a:cs typeface="Arial" charset="0"/>
              </a:rPr>
              <a:t>The estimates of breast cancer incidence (number of new cancers per year) most recently reported for Marin and other areas of the country were based on 1990 census information. Data from Census 2000 have enabled researchers to recalculate rates for Marin. Preliminary results show that </a:t>
            </a:r>
            <a:r>
              <a:rPr lang="en-US" b="1" dirty="0">
                <a:solidFill>
                  <a:srgbClr val="4D4D4D"/>
                </a:solidFill>
                <a:latin typeface="Arial" charset="0"/>
                <a:cs typeface="Arial" charset="0"/>
              </a:rPr>
              <a:t>revised incidence rates for Marin County based on the 2000 census are substantially lower than the rates calculated using 1990 census information</a:t>
            </a:r>
            <a:r>
              <a:rPr lang="en-US" dirty="0">
                <a:solidFill>
                  <a:srgbClr val="4D4D4D"/>
                </a:solidFill>
                <a:latin typeface="Arial" charset="0"/>
                <a:cs typeface="Arial" charset="0"/>
              </a:rPr>
              <a:t>. The discrepancy between using the 1990 and 2000 census data is due to projected population growth differing considerably from actual population growth. </a:t>
            </a:r>
            <a:endParaRPr lang="en-US" dirty="0"/>
          </a:p>
        </p:txBody>
      </p:sp>
      <p:sp>
        <p:nvSpPr>
          <p:cNvPr id="70658" name="Text Box 3"/>
          <p:cNvSpPr txBox="1">
            <a:spLocks noChangeArrowheads="1"/>
          </p:cNvSpPr>
          <p:nvPr/>
        </p:nvSpPr>
        <p:spPr bwMode="auto">
          <a:xfrm>
            <a:off x="914400" y="304800"/>
            <a:ext cx="184150" cy="457200"/>
          </a:xfrm>
          <a:prstGeom prst="rect">
            <a:avLst/>
          </a:prstGeom>
          <a:noFill/>
          <a:ln w="9525">
            <a:noFill/>
            <a:miter lim="800000"/>
            <a:headEnd/>
            <a:tailEnd/>
          </a:ln>
        </p:spPr>
        <p:txBody>
          <a:bodyPr wrap="none">
            <a:spAutoFit/>
          </a:bodyPr>
          <a:lstStyle/>
          <a:p>
            <a:pPr eaLnBrk="0" hangingPunct="0"/>
            <a:endParaRPr lang="en-US" dirty="0"/>
          </a:p>
        </p:txBody>
      </p:sp>
      <p:sp>
        <p:nvSpPr>
          <p:cNvPr id="70659" name="Text Box 4"/>
          <p:cNvSpPr txBox="1">
            <a:spLocks noChangeArrowheads="1"/>
          </p:cNvSpPr>
          <p:nvPr/>
        </p:nvSpPr>
        <p:spPr bwMode="auto">
          <a:xfrm>
            <a:off x="304800" y="152400"/>
            <a:ext cx="8458200" cy="1200329"/>
          </a:xfrm>
          <a:prstGeom prst="rect">
            <a:avLst/>
          </a:prstGeom>
          <a:noFill/>
          <a:ln w="9525">
            <a:noFill/>
            <a:miter lim="800000"/>
            <a:headEnd/>
            <a:tailEnd/>
          </a:ln>
        </p:spPr>
        <p:txBody>
          <a:bodyPr wrap="square">
            <a:spAutoFit/>
          </a:bodyPr>
          <a:lstStyle/>
          <a:p>
            <a:pPr algn="ctr" eaLnBrk="0" hangingPunct="0"/>
            <a:r>
              <a:rPr lang="en-US" sz="3600" b="1" dirty="0" smtClean="0"/>
              <a:t>Explanation for apparent surge in breast cancer incidence in Marin</a:t>
            </a:r>
          </a:p>
        </p:txBody>
      </p:sp>
      <p:sp>
        <p:nvSpPr>
          <p:cNvPr id="70660" name="Text Box 5"/>
          <p:cNvSpPr txBox="1">
            <a:spLocks noChangeArrowheads="1"/>
          </p:cNvSpPr>
          <p:nvPr/>
        </p:nvSpPr>
        <p:spPr bwMode="auto">
          <a:xfrm>
            <a:off x="1752600" y="6035675"/>
            <a:ext cx="7239000" cy="461665"/>
          </a:xfrm>
          <a:prstGeom prst="rect">
            <a:avLst/>
          </a:prstGeom>
          <a:noFill/>
          <a:ln w="9525">
            <a:noFill/>
            <a:miter lim="800000"/>
            <a:headEnd/>
            <a:tailEnd/>
          </a:ln>
        </p:spPr>
        <p:txBody>
          <a:bodyPr wrap="square">
            <a:spAutoFit/>
          </a:bodyPr>
          <a:lstStyle/>
          <a:p>
            <a:pPr eaLnBrk="0" hangingPunct="0">
              <a:spcBef>
                <a:spcPct val="50000"/>
              </a:spcBef>
            </a:pPr>
            <a:r>
              <a:rPr lang="en-US" dirty="0"/>
              <a:t>Clarke et </a:t>
            </a:r>
            <a:r>
              <a:rPr lang="en-US" dirty="0" smtClean="0"/>
              <a:t>al. </a:t>
            </a:r>
            <a:r>
              <a:rPr lang="en-US" dirty="0"/>
              <a:t>Report from </a:t>
            </a:r>
            <a:r>
              <a:rPr lang="en-US" dirty="0" smtClean="0"/>
              <a:t>No. Calif. </a:t>
            </a:r>
            <a:r>
              <a:rPr lang="en-US" dirty="0"/>
              <a:t>Cancer </a:t>
            </a:r>
            <a:r>
              <a:rPr lang="en-US" dirty="0" smtClean="0"/>
              <a:t>Center </a:t>
            </a:r>
            <a:r>
              <a:rPr lang="en-US" dirty="0"/>
              <a:t>2001</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Why Use Average Incidence Rates?</a:t>
            </a:r>
          </a:p>
        </p:txBody>
      </p:sp>
      <p:sp>
        <p:nvSpPr>
          <p:cNvPr id="31747" name="Rectangle 5"/>
          <p:cNvSpPr>
            <a:spLocks noChangeArrowheads="1"/>
          </p:cNvSpPr>
          <p:nvPr/>
        </p:nvSpPr>
        <p:spPr bwMode="auto">
          <a:xfrm>
            <a:off x="228600" y="990600"/>
            <a:ext cx="8686800" cy="4191000"/>
          </a:xfrm>
          <a:prstGeom prst="rect">
            <a:avLst/>
          </a:prstGeom>
          <a:noFill/>
          <a:ln w="9525">
            <a:noFill/>
            <a:miter lim="800000"/>
            <a:headEnd/>
            <a:tailEnd/>
          </a:ln>
        </p:spPr>
        <p:txBody>
          <a:bodyPr/>
          <a:lstStyle/>
          <a:p>
            <a:pPr marL="609600" indent="-609600" eaLnBrk="0" hangingPunct="0">
              <a:spcBef>
                <a:spcPct val="20000"/>
              </a:spcBef>
              <a:buFontTx/>
              <a:buAutoNum type="arabicPeriod"/>
            </a:pPr>
            <a:r>
              <a:rPr lang="en-US" sz="3200" dirty="0">
                <a:solidFill>
                  <a:schemeClr val="bg1">
                    <a:lumMod val="85000"/>
                  </a:schemeClr>
                </a:solidFill>
              </a:rPr>
              <a:t>To calculate incidence </a:t>
            </a:r>
            <a:r>
              <a:rPr lang="en-US" sz="3200" dirty="0" smtClean="0">
                <a:solidFill>
                  <a:schemeClr val="bg1">
                    <a:lumMod val="85000"/>
                  </a:schemeClr>
                </a:solidFill>
              </a:rPr>
              <a:t>in </a:t>
            </a:r>
            <a:r>
              <a:rPr lang="en-US" sz="3200" dirty="0">
                <a:solidFill>
                  <a:schemeClr val="bg1">
                    <a:lumMod val="85000"/>
                  </a:schemeClr>
                </a:solidFill>
              </a:rPr>
              <a:t>a </a:t>
            </a:r>
            <a:r>
              <a:rPr lang="en-US" sz="3200" i="1" dirty="0">
                <a:solidFill>
                  <a:schemeClr val="bg1">
                    <a:lumMod val="85000"/>
                  </a:schemeClr>
                </a:solidFill>
              </a:rPr>
              <a:t>dynamic</a:t>
            </a:r>
            <a:r>
              <a:rPr lang="en-US" sz="3200" dirty="0">
                <a:solidFill>
                  <a:schemeClr val="bg1">
                    <a:lumMod val="85000"/>
                  </a:schemeClr>
                </a:solidFill>
              </a:rPr>
              <a:t> </a:t>
            </a:r>
            <a:r>
              <a:rPr lang="en-US" sz="3200" dirty="0" smtClean="0">
                <a:solidFill>
                  <a:schemeClr val="bg1">
                    <a:lumMod val="85000"/>
                  </a:schemeClr>
                </a:solidFill>
              </a:rPr>
              <a:t>cohort </a:t>
            </a:r>
          </a:p>
          <a:p>
            <a:pPr marL="609600" indent="-609600" eaLnBrk="0" hangingPunct="0">
              <a:spcBef>
                <a:spcPct val="20000"/>
              </a:spcBef>
              <a:buFontTx/>
              <a:buAutoNum type="arabicPeriod"/>
            </a:pPr>
            <a:endParaRPr lang="en-US" sz="1200" dirty="0"/>
          </a:p>
          <a:p>
            <a:pPr marL="520700" indent="-520700" eaLnBrk="0" hangingPunct="0">
              <a:spcBef>
                <a:spcPct val="20000"/>
              </a:spcBef>
              <a:buFontTx/>
              <a:buAutoNum type="arabicPeriod"/>
            </a:pPr>
            <a:r>
              <a:rPr lang="en-US" sz="2800" dirty="0"/>
              <a:t>To compare disease incidence in a </a:t>
            </a:r>
            <a:r>
              <a:rPr lang="en-US" sz="2800" i="1" dirty="0"/>
              <a:t>fixed </a:t>
            </a:r>
            <a:r>
              <a:rPr lang="en-US" sz="2800" dirty="0"/>
              <a:t>cohort  (individual-level data) with rate from a </a:t>
            </a:r>
            <a:r>
              <a:rPr lang="en-US" sz="2800" i="1" dirty="0"/>
              <a:t>dynamic</a:t>
            </a:r>
            <a:r>
              <a:rPr lang="en-US" sz="2800" dirty="0"/>
              <a:t> cohort (e.g</a:t>
            </a:r>
            <a:r>
              <a:rPr lang="en-US" sz="2800" dirty="0" smtClean="0"/>
              <a:t>., </a:t>
            </a:r>
            <a:r>
              <a:rPr lang="en-US" sz="2800" dirty="0"/>
              <a:t>the general population) </a:t>
            </a:r>
            <a:r>
              <a:rPr lang="en-US" sz="2800" dirty="0" smtClean="0"/>
              <a:t>in which you do have individual-level data</a:t>
            </a:r>
          </a:p>
          <a:p>
            <a:pPr lvl="1" eaLnBrk="0" hangingPunct="0">
              <a:spcBef>
                <a:spcPct val="20000"/>
              </a:spcBef>
            </a:pPr>
            <a:r>
              <a:rPr lang="en-US" sz="3200" dirty="0"/>
              <a:t>	</a:t>
            </a:r>
            <a:r>
              <a:rPr lang="en-US" sz="3200" dirty="0" smtClean="0"/>
              <a:t>OR 	</a:t>
            </a:r>
          </a:p>
          <a:p>
            <a:pPr marL="520700" lvl="1" indent="-63500" eaLnBrk="0" hangingPunct="0">
              <a:spcBef>
                <a:spcPct val="20000"/>
              </a:spcBef>
            </a:pPr>
            <a:r>
              <a:rPr lang="en-US" sz="3200" dirty="0"/>
              <a:t>	</a:t>
            </a:r>
            <a:r>
              <a:rPr lang="en-US" sz="2800" dirty="0" smtClean="0"/>
              <a:t>to </a:t>
            </a:r>
            <a:r>
              <a:rPr lang="en-US" sz="2800" dirty="0"/>
              <a:t>compare incidences between 2 or more dynamic </a:t>
            </a:r>
            <a:r>
              <a:rPr lang="en-US" sz="2800" dirty="0" smtClean="0"/>
              <a:t>populations (e.g., two countries)</a:t>
            </a:r>
            <a:endParaRPr lang="en-US" sz="2800" dirty="0"/>
          </a:p>
          <a:p>
            <a:pPr marL="1371600" lvl="2" indent="-457200" eaLnBrk="0" hangingPunct="0">
              <a:spcBef>
                <a:spcPct val="20000"/>
              </a:spcBef>
              <a:buFontTx/>
              <a:buChar char="•"/>
            </a:pPr>
            <a:r>
              <a:rPr lang="en-US" sz="2800" dirty="0" smtClean="0"/>
              <a:t>These comparisons are “analytic” objectives</a:t>
            </a:r>
          </a:p>
          <a:p>
            <a:pPr marL="1371600" lvl="2" indent="-457200" eaLnBrk="0" hangingPunct="0">
              <a:spcBef>
                <a:spcPts val="0"/>
              </a:spcBef>
              <a:buFontTx/>
              <a:buChar char="•"/>
            </a:pPr>
            <a:r>
              <a:rPr lang="en-US" sz="2800" dirty="0" smtClean="0"/>
              <a:t>Rates are like a universal language or a handy jackknife.  You can use them everywhere.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title"/>
          </p:nvPr>
        </p:nvSpPr>
        <p:spPr>
          <a:xfrm>
            <a:off x="0" y="228600"/>
            <a:ext cx="8610600" cy="1143000"/>
          </a:xfrm>
        </p:spPr>
        <p:txBody>
          <a:bodyPr/>
          <a:lstStyle/>
          <a:p>
            <a:r>
              <a:rPr lang="en-US" sz="3600" b="1" dirty="0" smtClean="0"/>
              <a:t>(2a) </a:t>
            </a:r>
            <a:r>
              <a:rPr lang="en-US" sz="3200" b="1" dirty="0" smtClean="0"/>
              <a:t>Comparing a rate from a fixed cohort to the rate in the general (dynamic) population</a:t>
            </a:r>
          </a:p>
        </p:txBody>
      </p:sp>
      <p:sp>
        <p:nvSpPr>
          <p:cNvPr id="74754" name="Rectangle 5"/>
          <p:cNvSpPr>
            <a:spLocks noGrp="1" noChangeArrowheads="1"/>
          </p:cNvSpPr>
          <p:nvPr>
            <p:ph type="body" idx="1"/>
          </p:nvPr>
        </p:nvSpPr>
        <p:spPr>
          <a:xfrm>
            <a:off x="304800" y="1295400"/>
            <a:ext cx="8610600" cy="4724400"/>
          </a:xfrm>
        </p:spPr>
        <p:txBody>
          <a:bodyPr/>
          <a:lstStyle/>
          <a:p>
            <a:pPr marL="0" indent="0">
              <a:buNone/>
            </a:pPr>
            <a:r>
              <a:rPr lang="en-US" sz="2800" dirty="0" smtClean="0"/>
              <a:t>Example</a:t>
            </a:r>
          </a:p>
          <a:p>
            <a:r>
              <a:rPr lang="en-US" sz="2800" dirty="0" smtClean="0"/>
              <a:t>Cohort study of petroleum refinery workers followed the workers for up to 36 years and found 765 deaths. </a:t>
            </a:r>
          </a:p>
          <a:p>
            <a:endParaRPr lang="en-US" sz="1600" dirty="0" smtClean="0"/>
          </a:p>
          <a:p>
            <a:r>
              <a:rPr lang="en-US" sz="2800" dirty="0" smtClean="0"/>
              <a:t>Research question: </a:t>
            </a:r>
          </a:p>
          <a:p>
            <a:pPr lvl="1"/>
            <a:r>
              <a:rPr lang="en-US" sz="2400" dirty="0" smtClean="0"/>
              <a:t>Does working in petroleum refinery industry shorten lifespan? Was the mortality in these workers high, low, or just average?  </a:t>
            </a:r>
          </a:p>
          <a:p>
            <a:pPr lvl="1"/>
            <a:r>
              <a:rPr lang="en-US" sz="2400" dirty="0" smtClean="0"/>
              <a:t>i.e., Is working in this industry dangerous?</a:t>
            </a:r>
          </a:p>
          <a:p>
            <a:pPr lvl="1"/>
            <a:r>
              <a:rPr lang="en-US" sz="2400" dirty="0" smtClean="0"/>
              <a:t>Answer:  need a comparator group</a:t>
            </a:r>
          </a:p>
          <a:p>
            <a:pPr lvl="1"/>
            <a:endParaRPr lang="en-US" sz="1400" dirty="0" smtClean="0"/>
          </a:p>
          <a:p>
            <a:r>
              <a:rPr lang="en-US" sz="2800" dirty="0" smtClean="0"/>
              <a:t>How would you calculate the mortality incidence in the cohort?</a:t>
            </a:r>
          </a:p>
        </p:txBody>
      </p:sp>
      <p:sp>
        <p:nvSpPr>
          <p:cNvPr id="2" name="TextBox 1"/>
          <p:cNvSpPr txBox="1"/>
          <p:nvPr/>
        </p:nvSpPr>
        <p:spPr>
          <a:xfrm>
            <a:off x="3733800" y="6167735"/>
            <a:ext cx="5181600" cy="461665"/>
          </a:xfrm>
          <a:prstGeom prst="rect">
            <a:avLst/>
          </a:prstGeom>
          <a:noFill/>
        </p:spPr>
        <p:txBody>
          <a:bodyPr wrap="square" rtlCol="0">
            <a:spAutoFit/>
          </a:bodyPr>
          <a:lstStyle/>
          <a:p>
            <a:r>
              <a:rPr lang="en-US" dirty="0" smtClean="0"/>
              <a:t>Austin &amp; Schnatter </a:t>
            </a:r>
            <a:r>
              <a:rPr lang="en-US" i="1" dirty="0" smtClean="0"/>
              <a:t>J Occup Med </a:t>
            </a:r>
            <a:r>
              <a:rPr lang="en-US" dirty="0" smtClean="0"/>
              <a:t>1983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4"/>
          <p:cNvSpPr>
            <a:spLocks noChangeArrowheads="1"/>
          </p:cNvSpPr>
          <p:nvPr/>
        </p:nvSpPr>
        <p:spPr bwMode="auto">
          <a:xfrm>
            <a:off x="381000" y="304800"/>
            <a:ext cx="80010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Example of Using Incidence Rates for Cohort Comparisons (Fixed vs Dynamic)</a:t>
            </a:r>
          </a:p>
        </p:txBody>
      </p:sp>
      <p:sp>
        <p:nvSpPr>
          <p:cNvPr id="76802" name="Rectangle 5"/>
          <p:cNvSpPr>
            <a:spLocks noChangeArrowheads="1"/>
          </p:cNvSpPr>
          <p:nvPr/>
        </p:nvSpPr>
        <p:spPr bwMode="auto">
          <a:xfrm>
            <a:off x="228600" y="1676400"/>
            <a:ext cx="8839200" cy="45720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2800" dirty="0"/>
              <a:t>Cohort of petrochemical </a:t>
            </a:r>
            <a:r>
              <a:rPr lang="en-US" sz="2800" dirty="0" smtClean="0"/>
              <a:t>workers [fixed cohort study]</a:t>
            </a:r>
            <a:endParaRPr lang="en-US" sz="2800" dirty="0"/>
          </a:p>
          <a:p>
            <a:pPr marL="742950" lvl="1" indent="-285750" eaLnBrk="0" hangingPunct="0">
              <a:lnSpc>
                <a:spcPct val="90000"/>
              </a:lnSpc>
              <a:spcBef>
                <a:spcPct val="20000"/>
              </a:spcBef>
              <a:buFontTx/>
              <a:buChar char="–"/>
            </a:pPr>
            <a:r>
              <a:rPr lang="en-US" dirty="0"/>
              <a:t>6,588 </a:t>
            </a:r>
            <a:r>
              <a:rPr lang="en-US" dirty="0" smtClean="0"/>
              <a:t>employees </a:t>
            </a:r>
            <a:r>
              <a:rPr lang="en-US" dirty="0"/>
              <a:t>of Texas </a:t>
            </a:r>
            <a:r>
              <a:rPr lang="en-US" dirty="0" smtClean="0"/>
              <a:t>plant</a:t>
            </a:r>
          </a:p>
          <a:p>
            <a:pPr marL="742950" lvl="1" indent="-285750" eaLnBrk="0" hangingPunct="0">
              <a:lnSpc>
                <a:spcPct val="90000"/>
              </a:lnSpc>
              <a:spcBef>
                <a:spcPct val="20000"/>
              </a:spcBef>
              <a:buFontTx/>
              <a:buChar char="–"/>
            </a:pPr>
            <a:r>
              <a:rPr lang="en-US" dirty="0" smtClean="0"/>
              <a:t>Enrolled if employed anytime from 1941-50 </a:t>
            </a:r>
            <a:endParaRPr lang="en-US" dirty="0"/>
          </a:p>
          <a:p>
            <a:pPr marL="742950" lvl="1" indent="-285750" eaLnBrk="0" hangingPunct="0">
              <a:lnSpc>
                <a:spcPct val="90000"/>
              </a:lnSpc>
              <a:spcBef>
                <a:spcPct val="20000"/>
              </a:spcBef>
              <a:buFontTx/>
              <a:buChar char="–"/>
            </a:pPr>
            <a:r>
              <a:rPr lang="en-US" dirty="0"/>
              <a:t>Mortality </a:t>
            </a:r>
            <a:r>
              <a:rPr lang="en-US" dirty="0" smtClean="0"/>
              <a:t>obtained from 1941-1977 from National Death Index</a:t>
            </a:r>
            <a:endParaRPr lang="en-US" dirty="0"/>
          </a:p>
          <a:p>
            <a:pPr marL="742950" lvl="1" indent="-285750" eaLnBrk="0" hangingPunct="0">
              <a:lnSpc>
                <a:spcPct val="90000"/>
              </a:lnSpc>
              <a:spcBef>
                <a:spcPct val="20000"/>
              </a:spcBef>
              <a:buFontTx/>
              <a:buChar char="–"/>
            </a:pPr>
            <a:r>
              <a:rPr lang="en-US" dirty="0"/>
              <a:t>137,745 person-years of follow-up time</a:t>
            </a:r>
          </a:p>
          <a:p>
            <a:pPr marL="742950" lvl="1" indent="-285750" eaLnBrk="0" hangingPunct="0">
              <a:lnSpc>
                <a:spcPct val="90000"/>
              </a:lnSpc>
              <a:spcBef>
                <a:spcPct val="20000"/>
              </a:spcBef>
              <a:buFontTx/>
              <a:buChar char="–"/>
            </a:pPr>
            <a:r>
              <a:rPr lang="en-US" dirty="0"/>
              <a:t>765 deaths</a:t>
            </a:r>
          </a:p>
          <a:p>
            <a:pPr marL="742950" lvl="1" indent="-285750" eaLnBrk="0" hangingPunct="0">
              <a:lnSpc>
                <a:spcPct val="90000"/>
              </a:lnSpc>
              <a:spcBef>
                <a:spcPct val="20000"/>
              </a:spcBef>
              <a:buFontTx/>
              <a:buChar char="–"/>
            </a:pPr>
            <a:endParaRPr lang="en-US" dirty="0"/>
          </a:p>
          <a:p>
            <a:pPr marL="342900" indent="-342900" eaLnBrk="0" hangingPunct="0">
              <a:lnSpc>
                <a:spcPct val="90000"/>
              </a:lnSpc>
              <a:spcBef>
                <a:spcPct val="20000"/>
              </a:spcBef>
              <a:buFontTx/>
              <a:buChar char="•"/>
            </a:pPr>
            <a:r>
              <a:rPr lang="en-US" sz="2800" dirty="0"/>
              <a:t>Overall death rate = 765 / 137,745 person-years = </a:t>
            </a:r>
          </a:p>
          <a:p>
            <a:pPr marL="342900" indent="-342900" eaLnBrk="0" hangingPunct="0">
              <a:lnSpc>
                <a:spcPct val="90000"/>
              </a:lnSpc>
              <a:spcBef>
                <a:spcPct val="20000"/>
              </a:spcBef>
            </a:pPr>
            <a:r>
              <a:rPr lang="en-US" sz="2800" dirty="0"/>
              <a:t>	5.6 per 1000 person-years</a:t>
            </a:r>
          </a:p>
          <a:p>
            <a:pPr marL="342900" indent="-342900" eaLnBrk="0" hangingPunct="0">
              <a:lnSpc>
                <a:spcPct val="90000"/>
              </a:lnSpc>
              <a:spcBef>
                <a:spcPct val="20000"/>
              </a:spcBef>
            </a:pPr>
            <a:endParaRPr lang="en-US" sz="2800" dirty="0"/>
          </a:p>
          <a:p>
            <a:pPr marL="342900" indent="-342900" eaLnBrk="0" hangingPunct="0">
              <a:lnSpc>
                <a:spcPct val="90000"/>
              </a:lnSpc>
              <a:spcBef>
                <a:spcPct val="20000"/>
              </a:spcBef>
              <a:buFontTx/>
              <a:buChar char="•"/>
            </a:pPr>
            <a:r>
              <a:rPr lang="en-US" sz="2800" dirty="0"/>
              <a:t>Question:  Is this a high death rate?</a:t>
            </a:r>
          </a:p>
          <a:p>
            <a:pPr marL="342900" indent="-342900" eaLnBrk="0" hangingPunct="0">
              <a:lnSpc>
                <a:spcPct val="90000"/>
              </a:lnSpc>
              <a:spcBef>
                <a:spcPct val="20000"/>
              </a:spcBef>
            </a:pPr>
            <a:r>
              <a:rPr lang="en-US" sz="2000" dirty="0"/>
              <a:t>				</a:t>
            </a:r>
          </a:p>
          <a:p>
            <a:pPr marL="342900" indent="-342900" eaLnBrk="0" hangingPunct="0">
              <a:lnSpc>
                <a:spcPct val="90000"/>
              </a:lnSpc>
              <a:spcBef>
                <a:spcPct val="20000"/>
              </a:spcBef>
            </a:pPr>
            <a:r>
              <a:rPr lang="en-US" sz="2000" dirty="0"/>
              <a:t>				</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381000"/>
            <a:ext cx="7772400" cy="1143000"/>
          </a:xfrm>
        </p:spPr>
        <p:txBody>
          <a:bodyPr/>
          <a:lstStyle/>
          <a:p>
            <a:r>
              <a:rPr lang="en-US" b="1" dirty="0" smtClean="0"/>
              <a:t>The Three Elements in Measures of Disease Incidence</a:t>
            </a:r>
          </a:p>
        </p:txBody>
      </p:sp>
      <p:sp>
        <p:nvSpPr>
          <p:cNvPr id="34818" name="Rectangle 3"/>
          <p:cNvSpPr>
            <a:spLocks noGrp="1" noChangeArrowheads="1"/>
          </p:cNvSpPr>
          <p:nvPr>
            <p:ph type="body" idx="1"/>
          </p:nvPr>
        </p:nvSpPr>
        <p:spPr>
          <a:xfrm>
            <a:off x="228600" y="1905000"/>
            <a:ext cx="8534400" cy="4114800"/>
          </a:xfrm>
        </p:spPr>
        <p:txBody>
          <a:bodyPr/>
          <a:lstStyle/>
          <a:p>
            <a:pPr>
              <a:lnSpc>
                <a:spcPct val="90000"/>
              </a:lnSpc>
            </a:pPr>
            <a:r>
              <a:rPr lang="en-US" dirty="0" smtClean="0"/>
              <a:t>E = an outcome event = a binary outcome   </a:t>
            </a:r>
          </a:p>
          <a:p>
            <a:pPr lvl="2">
              <a:lnSpc>
                <a:spcPct val="90000"/>
              </a:lnSpc>
              <a:buFontTx/>
              <a:buNone/>
            </a:pPr>
            <a:r>
              <a:rPr lang="en-US" sz="3200" dirty="0" smtClean="0"/>
              <a:t>(e.g., onset of disease)</a:t>
            </a:r>
          </a:p>
          <a:p>
            <a:pPr>
              <a:lnSpc>
                <a:spcPct val="90000"/>
              </a:lnSpc>
            </a:pPr>
            <a:endParaRPr lang="en-US" dirty="0" smtClean="0"/>
          </a:p>
          <a:p>
            <a:pPr>
              <a:lnSpc>
                <a:spcPct val="90000"/>
              </a:lnSpc>
            </a:pPr>
            <a:r>
              <a:rPr lang="en-US" dirty="0" smtClean="0"/>
              <a:t>N = number of at-risk persons in the population under study</a:t>
            </a:r>
          </a:p>
          <a:p>
            <a:pPr>
              <a:lnSpc>
                <a:spcPct val="90000"/>
              </a:lnSpc>
            </a:pPr>
            <a:endParaRPr lang="en-US" dirty="0" smtClean="0"/>
          </a:p>
          <a:p>
            <a:pPr>
              <a:lnSpc>
                <a:spcPct val="90000"/>
              </a:lnSpc>
            </a:pPr>
            <a:r>
              <a:rPr lang="en-US" dirty="0" smtClean="0"/>
              <a:t>T = time period during which the events are observed</a:t>
            </a:r>
          </a:p>
        </p:txBody>
      </p:sp>
    </p:spTree>
    <p:extLst>
      <p:ext uri="{BB962C8B-B14F-4D97-AF65-F5344CB8AC3E}">
        <p14:creationId xmlns:p14="http://schemas.microsoft.com/office/powerpoint/2010/main" val="7329682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Cohort of petrochemical workers</a:t>
            </a:r>
          </a:p>
        </p:txBody>
      </p:sp>
      <p:sp>
        <p:nvSpPr>
          <p:cNvPr id="78850" name="Rectangle 5"/>
          <p:cNvSpPr>
            <a:spLocks noChangeArrowheads="1"/>
          </p:cNvSpPr>
          <p:nvPr/>
        </p:nvSpPr>
        <p:spPr bwMode="auto">
          <a:xfrm>
            <a:off x="152400" y="1143000"/>
            <a:ext cx="8915400" cy="4648200"/>
          </a:xfrm>
          <a:prstGeom prst="rect">
            <a:avLst/>
          </a:prstGeom>
          <a:noFill/>
          <a:ln w="9525">
            <a:noFill/>
            <a:miter lim="800000"/>
            <a:headEnd/>
            <a:tailEnd/>
          </a:ln>
        </p:spPr>
        <p:txBody>
          <a:bodyPr/>
          <a:lstStyle/>
          <a:p>
            <a:pPr marL="342900" indent="-342900" eaLnBrk="0" hangingPunct="0">
              <a:spcBef>
                <a:spcPct val="20000"/>
              </a:spcBef>
              <a:buFontTx/>
              <a:buChar char="•"/>
            </a:pPr>
            <a:r>
              <a:rPr lang="en-US" sz="2600" dirty="0"/>
              <a:t>Could </a:t>
            </a:r>
            <a:r>
              <a:rPr lang="en-US" sz="2600" dirty="0" smtClean="0"/>
              <a:t>also calculate </a:t>
            </a:r>
            <a:r>
              <a:rPr lang="en-US" sz="2600" dirty="0"/>
              <a:t>K-M estimate of cumulative incidence (for 36 years of follow-up), but </a:t>
            </a:r>
            <a:r>
              <a:rPr lang="en-US" sz="2600" dirty="0" smtClean="0"/>
              <a:t>for what </a:t>
            </a:r>
            <a:r>
              <a:rPr lang="en-US" sz="2600" dirty="0"/>
              <a:t>comparison </a:t>
            </a:r>
            <a:r>
              <a:rPr lang="en-US" sz="2600" dirty="0" smtClean="0"/>
              <a:t>group could you derive a 36 year K-M estimate?</a:t>
            </a:r>
            <a:endParaRPr lang="en-US" sz="2600" dirty="0"/>
          </a:p>
          <a:p>
            <a:pPr marL="342900" indent="-342900" eaLnBrk="0" hangingPunct="0">
              <a:spcBef>
                <a:spcPct val="20000"/>
              </a:spcBef>
              <a:buFontTx/>
              <a:buChar char="•"/>
            </a:pPr>
            <a:endParaRPr lang="en-US" sz="1400" dirty="0"/>
          </a:p>
          <a:p>
            <a:pPr marL="342900" indent="-342900" eaLnBrk="0" hangingPunct="0">
              <a:spcBef>
                <a:spcPct val="20000"/>
              </a:spcBef>
              <a:buFontTx/>
              <a:buChar char="•"/>
            </a:pPr>
            <a:r>
              <a:rPr lang="en-US" sz="2800" dirty="0" smtClean="0"/>
              <a:t>Solution:  compare </a:t>
            </a:r>
            <a:r>
              <a:rPr lang="en-US" sz="2800" u="sng" dirty="0" smtClean="0"/>
              <a:t>rate</a:t>
            </a:r>
            <a:r>
              <a:rPr lang="en-US" sz="2800" dirty="0" smtClean="0"/>
              <a:t> of death in this population to </a:t>
            </a:r>
            <a:r>
              <a:rPr lang="en-US" sz="2800" u="sng" dirty="0" smtClean="0"/>
              <a:t>rate</a:t>
            </a:r>
            <a:r>
              <a:rPr lang="en-US" sz="2800" dirty="0" smtClean="0"/>
              <a:t> of death in a reference population (e.g., US population)</a:t>
            </a:r>
          </a:p>
          <a:p>
            <a:pPr marL="914400" lvl="1" indent="-457200" eaLnBrk="0" hangingPunct="0">
              <a:spcBef>
                <a:spcPct val="20000"/>
              </a:spcBef>
              <a:buFont typeface="Times New Roman" panose="02020603050405020304" pitchFamily="18" charset="0"/>
              <a:buChar char="−"/>
            </a:pPr>
            <a:r>
              <a:rPr lang="en-US" dirty="0" smtClean="0"/>
              <a:t>Although could compare rates directly, you will first want to account for differences in age, sex, and race between groups </a:t>
            </a:r>
          </a:p>
          <a:p>
            <a:pPr marL="914400" lvl="1" indent="-457200" eaLnBrk="0" hangingPunct="0">
              <a:spcBef>
                <a:spcPct val="20000"/>
              </a:spcBef>
              <a:buFont typeface="Times New Roman" panose="02020603050405020304" pitchFamily="18" charset="0"/>
              <a:buChar char="−"/>
            </a:pPr>
            <a:endParaRPr lang="en-US" sz="1200" dirty="0" smtClean="0"/>
          </a:p>
          <a:p>
            <a:pPr marL="914400" lvl="1" indent="-457200" eaLnBrk="0" hangingPunct="0">
              <a:spcBef>
                <a:spcPct val="20000"/>
              </a:spcBef>
              <a:buFont typeface="Times New Roman" panose="02020603050405020304" pitchFamily="18" charset="0"/>
              <a:buChar char="−"/>
            </a:pPr>
            <a:r>
              <a:rPr lang="en-US" dirty="0" smtClean="0"/>
              <a:t>Operationally: observed number of deaths in petro workers is </a:t>
            </a:r>
            <a:r>
              <a:rPr lang="en-US" dirty="0"/>
              <a:t>compared to </a:t>
            </a:r>
            <a:r>
              <a:rPr lang="en-US" dirty="0" smtClean="0"/>
              <a:t>number of deaths that </a:t>
            </a:r>
            <a:r>
              <a:rPr lang="en-US" dirty="0"/>
              <a:t>would be expected if </a:t>
            </a:r>
            <a:r>
              <a:rPr lang="en-US" dirty="0" smtClean="0"/>
              <a:t>rate from reference </a:t>
            </a:r>
            <a:r>
              <a:rPr lang="en-US" dirty="0"/>
              <a:t>population (e.g., </a:t>
            </a:r>
            <a:r>
              <a:rPr lang="en-US" dirty="0" smtClean="0"/>
              <a:t>US </a:t>
            </a:r>
            <a:r>
              <a:rPr lang="en-US" dirty="0"/>
              <a:t>population) is applied to the </a:t>
            </a:r>
            <a:r>
              <a:rPr lang="en-US" dirty="0" smtClean="0"/>
              <a:t>petro workers</a:t>
            </a:r>
            <a:endParaRPr lang="en-US" dirty="0"/>
          </a:p>
          <a:p>
            <a:pPr marL="342900" indent="-342900" eaLnBrk="0" hangingPunct="0">
              <a:spcBef>
                <a:spcPct val="20000"/>
              </a:spcBef>
              <a:buFontTx/>
              <a:buChar char="•"/>
            </a:pPr>
            <a:endParaRPr lang="en-US" sz="3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Grp="1" noChangeArrowheads="1"/>
          </p:cNvSpPr>
          <p:nvPr>
            <p:ph type="title"/>
          </p:nvPr>
        </p:nvSpPr>
        <p:spPr>
          <a:xfrm>
            <a:off x="609600" y="152400"/>
            <a:ext cx="7772400" cy="1143000"/>
          </a:xfrm>
        </p:spPr>
        <p:txBody>
          <a:bodyPr/>
          <a:lstStyle/>
          <a:p>
            <a:r>
              <a:rPr lang="en-US" sz="4000" b="1" dirty="0" smtClean="0"/>
              <a:t>Standardized Mortality Ratio</a:t>
            </a:r>
          </a:p>
        </p:txBody>
      </p:sp>
      <p:sp>
        <p:nvSpPr>
          <p:cNvPr id="80898" name="Rectangle 7"/>
          <p:cNvSpPr>
            <a:spLocks noGrp="1" noChangeArrowheads="1"/>
          </p:cNvSpPr>
          <p:nvPr>
            <p:ph type="body" idx="1"/>
          </p:nvPr>
        </p:nvSpPr>
        <p:spPr>
          <a:xfrm>
            <a:off x="76200" y="1295400"/>
            <a:ext cx="8915400" cy="4724400"/>
          </a:xfrm>
        </p:spPr>
        <p:txBody>
          <a:bodyPr/>
          <a:lstStyle/>
          <a:p>
            <a:r>
              <a:rPr lang="en-US" dirty="0" smtClean="0"/>
              <a:t>The comparison can be done with an SMR.  </a:t>
            </a:r>
          </a:p>
          <a:p>
            <a:pPr lvl="1"/>
            <a:r>
              <a:rPr lang="en-US" dirty="0" smtClean="0"/>
              <a:t>(This is a </a:t>
            </a:r>
            <a:r>
              <a:rPr lang="en-US" b="1" dirty="0" smtClean="0"/>
              <a:t>measure of association </a:t>
            </a:r>
            <a:r>
              <a:rPr lang="en-US" dirty="0" smtClean="0"/>
              <a:t>—  to be covered in more detail in later lectures — but we skip ahead here to illustrate usefulness of incidence rates.) </a:t>
            </a:r>
          </a:p>
          <a:p>
            <a:endParaRPr lang="en-US" sz="1400" dirty="0" smtClean="0"/>
          </a:p>
          <a:p>
            <a:r>
              <a:rPr lang="en-US" dirty="0" smtClean="0"/>
              <a:t>If U.S. death rates for age-sex-race-calendar period groups applied to the cohort, 924 deaths were expected in the cohort versus the 765 observed.</a:t>
            </a:r>
          </a:p>
          <a:p>
            <a:endParaRPr lang="en-US" sz="1400" dirty="0" smtClean="0"/>
          </a:p>
          <a:p>
            <a:r>
              <a:rPr lang="en-US" dirty="0" smtClean="0"/>
              <a:t>Illustrated on next slide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4"/>
          <p:cNvSpPr>
            <a:spLocks noGrp="1" noChangeArrowheads="1"/>
          </p:cNvSpPr>
          <p:nvPr>
            <p:ph type="title"/>
          </p:nvPr>
        </p:nvSpPr>
        <p:spPr>
          <a:xfrm>
            <a:off x="76200" y="0"/>
            <a:ext cx="8991600" cy="685800"/>
          </a:xfrm>
        </p:spPr>
        <p:txBody>
          <a:bodyPr/>
          <a:lstStyle/>
          <a:p>
            <a:r>
              <a:rPr lang="en-US" sz="3200" b="1" dirty="0" smtClean="0"/>
              <a:t>Obtaining an expected # deaths for comparison</a:t>
            </a:r>
          </a:p>
        </p:txBody>
      </p:sp>
      <p:graphicFrame>
        <p:nvGraphicFramePr>
          <p:cNvPr id="176302" name="Group 174"/>
          <p:cNvGraphicFramePr>
            <a:graphicFrameLocks noGrp="1"/>
          </p:cNvGraphicFramePr>
          <p:nvPr>
            <p:ph type="tbl" idx="1"/>
            <p:extLst>
              <p:ext uri="{D42A27DB-BD31-4B8C-83A1-F6EECF244321}">
                <p14:modId xmlns:p14="http://schemas.microsoft.com/office/powerpoint/2010/main" val="462076318"/>
              </p:ext>
            </p:extLst>
          </p:nvPr>
        </p:nvGraphicFramePr>
        <p:xfrm>
          <a:off x="685800" y="685800"/>
          <a:ext cx="7772400" cy="5867400"/>
        </p:xfrm>
        <a:graphic>
          <a:graphicData uri="http://schemas.openxmlformats.org/drawingml/2006/table">
            <a:tbl>
              <a:tblPr/>
              <a:tblGrid>
                <a:gridCol w="17526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600200">
                  <a:extLst>
                    <a:ext uri="{9D8B030D-6E8A-4147-A177-3AD203B41FA5}">
                      <a16:colId xmlns:a16="http://schemas.microsoft.com/office/drawing/2014/main" xmlns="" val="20004"/>
                    </a:ext>
                  </a:extLst>
                </a:gridCol>
              </a:tblGrid>
              <a:tr h="1625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Group</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(Race, sex, age, yrs)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Petro Workers pers-yrs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in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US death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Expected N deaths in Petro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Observed N deaths in Petro Group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4033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W, M,</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40 - 44, 1941-45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0.11 / 100 pers.-yrs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71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W, M,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45 - 49,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1941-45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2,312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0.15 / 100 pers.-yrs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3.47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12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516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137,745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924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765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Grp="1" noChangeArrowheads="1"/>
          </p:cNvSpPr>
          <p:nvPr>
            <p:ph type="title"/>
          </p:nvPr>
        </p:nvSpPr>
        <p:spPr>
          <a:xfrm>
            <a:off x="685800" y="-228600"/>
            <a:ext cx="7772400" cy="1143000"/>
          </a:xfrm>
        </p:spPr>
        <p:txBody>
          <a:bodyPr/>
          <a:lstStyle/>
          <a:p>
            <a:r>
              <a:rPr lang="en-US" sz="4000" b="1" dirty="0" smtClean="0"/>
              <a:t>Standardized Mortality Ratio</a:t>
            </a:r>
          </a:p>
        </p:txBody>
      </p:sp>
      <p:sp>
        <p:nvSpPr>
          <p:cNvPr id="80898" name="Rectangle 7"/>
          <p:cNvSpPr>
            <a:spLocks noGrp="1" noChangeArrowheads="1"/>
          </p:cNvSpPr>
          <p:nvPr>
            <p:ph type="body" idx="1"/>
          </p:nvPr>
        </p:nvSpPr>
        <p:spPr>
          <a:xfrm>
            <a:off x="0" y="762000"/>
            <a:ext cx="9296400" cy="4724400"/>
          </a:xfrm>
        </p:spPr>
        <p:txBody>
          <a:bodyPr/>
          <a:lstStyle/>
          <a:p>
            <a:r>
              <a:rPr lang="en-US" dirty="0" smtClean="0"/>
              <a:t>Average incidence rate for observed deaths</a:t>
            </a:r>
            <a:r>
              <a:rPr lang="en-US" dirty="0"/>
              <a:t>:  </a:t>
            </a:r>
            <a:r>
              <a:rPr lang="en-US" dirty="0" smtClean="0"/>
              <a:t>        765 deaths/137,745 person-years </a:t>
            </a:r>
          </a:p>
          <a:p>
            <a:endParaRPr lang="en-US" sz="500" dirty="0" smtClean="0"/>
          </a:p>
          <a:p>
            <a:r>
              <a:rPr lang="en-US" dirty="0" smtClean="0"/>
              <a:t>Rate of  “expected” deaths in workers given US gen. pltn. experience:   924 deaths/137,745 person-years</a:t>
            </a:r>
          </a:p>
          <a:p>
            <a:endParaRPr lang="en-US" sz="500" dirty="0" smtClean="0"/>
          </a:p>
          <a:p>
            <a:r>
              <a:rPr lang="en-US" dirty="0" smtClean="0"/>
              <a:t>Ratio of these two rates = 765 observed/924  expected deaths  [Denominators cancel out] = 0.83   =  </a:t>
            </a:r>
            <a:r>
              <a:rPr lang="en-US" sz="2800" dirty="0" smtClean="0"/>
              <a:t>s</a:t>
            </a:r>
            <a:r>
              <a:rPr lang="en-US" sz="2800" b="1" dirty="0" smtClean="0"/>
              <a:t>tandardized </a:t>
            </a:r>
            <a:r>
              <a:rPr lang="en-US" sz="2800" b="1" dirty="0"/>
              <a:t>m</a:t>
            </a:r>
            <a:r>
              <a:rPr lang="en-US" sz="2800" b="1" dirty="0" smtClean="0"/>
              <a:t>ortality </a:t>
            </a:r>
            <a:r>
              <a:rPr lang="en-US" sz="2800" b="1" dirty="0"/>
              <a:t>r</a:t>
            </a:r>
            <a:r>
              <a:rPr lang="en-US" sz="2800" b="1" dirty="0" smtClean="0"/>
              <a:t>atio (SMR)</a:t>
            </a:r>
          </a:p>
          <a:p>
            <a:endParaRPr lang="en-US" sz="400" b="1" dirty="0" smtClean="0"/>
          </a:p>
          <a:p>
            <a:r>
              <a:rPr lang="en-US" dirty="0" smtClean="0"/>
              <a:t>Conclusion:  After taking account of age-sex-race-calendar period:  </a:t>
            </a:r>
          </a:p>
          <a:p>
            <a:pPr lvl="1"/>
            <a:r>
              <a:rPr lang="en-US" dirty="0" smtClean="0"/>
              <a:t>lower mortality rate in petro cohort compared with  general population</a:t>
            </a:r>
          </a:p>
        </p:txBody>
      </p:sp>
    </p:spTree>
    <p:extLst>
      <p:ext uri="{BB962C8B-B14F-4D97-AF65-F5344CB8AC3E}">
        <p14:creationId xmlns:p14="http://schemas.microsoft.com/office/powerpoint/2010/main" val="7654441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95"/>
          <p:cNvSpPr>
            <a:spLocks noGrp="1" noChangeArrowheads="1"/>
          </p:cNvSpPr>
          <p:nvPr>
            <p:ph type="title"/>
          </p:nvPr>
        </p:nvSpPr>
        <p:spPr>
          <a:xfrm>
            <a:off x="685800" y="0"/>
            <a:ext cx="7772400" cy="1143000"/>
          </a:xfrm>
        </p:spPr>
        <p:txBody>
          <a:bodyPr/>
          <a:lstStyle/>
          <a:p>
            <a:r>
              <a:rPr lang="en-US" sz="3200" b="1" dirty="0" smtClean="0"/>
              <a:t>(2b) Comparing hip fracture incidence in different dynamic populations</a:t>
            </a:r>
          </a:p>
        </p:txBody>
      </p:sp>
      <p:graphicFrame>
        <p:nvGraphicFramePr>
          <p:cNvPr id="398711" name="Group 375"/>
          <p:cNvGraphicFramePr>
            <a:graphicFrameLocks noGrp="1"/>
          </p:cNvGraphicFramePr>
          <p:nvPr>
            <p:ph idx="1"/>
          </p:nvPr>
        </p:nvGraphicFramePr>
        <p:xfrm>
          <a:off x="914400" y="609600"/>
          <a:ext cx="7086600" cy="5974080"/>
        </p:xfrm>
        <a:graphic>
          <a:graphicData uri="http://schemas.openxmlformats.org/drawingml/2006/table">
            <a:tbl>
              <a:tblPr/>
              <a:tblGrid>
                <a:gridCol w="2133600">
                  <a:extLst>
                    <a:ext uri="{9D8B030D-6E8A-4147-A177-3AD203B41FA5}">
                      <a16:colId xmlns:a16="http://schemas.microsoft.com/office/drawing/2014/main" xmlns="" val="20000"/>
                    </a:ext>
                  </a:extLst>
                </a:gridCol>
                <a:gridCol w="788988">
                  <a:extLst>
                    <a:ext uri="{9D8B030D-6E8A-4147-A177-3AD203B41FA5}">
                      <a16:colId xmlns:a16="http://schemas.microsoft.com/office/drawing/2014/main" xmlns="" val="20001"/>
                    </a:ext>
                  </a:extLst>
                </a:gridCol>
                <a:gridCol w="1241425">
                  <a:extLst>
                    <a:ext uri="{9D8B030D-6E8A-4147-A177-3AD203B41FA5}">
                      <a16:colId xmlns:a16="http://schemas.microsoft.com/office/drawing/2014/main" xmlns="" val="20002"/>
                    </a:ext>
                  </a:extLst>
                </a:gridCol>
                <a:gridCol w="1593850">
                  <a:extLst>
                    <a:ext uri="{9D8B030D-6E8A-4147-A177-3AD203B41FA5}">
                      <a16:colId xmlns:a16="http://schemas.microsoft.com/office/drawing/2014/main" xmlns="" val="20003"/>
                    </a:ext>
                  </a:extLst>
                </a:gridCol>
                <a:gridCol w="1328737">
                  <a:extLst>
                    <a:ext uri="{9D8B030D-6E8A-4147-A177-3AD203B41FA5}">
                      <a16:colId xmlns:a16="http://schemas.microsoft.com/office/drawing/2014/main" xmlns="" val="20004"/>
                    </a:ext>
                  </a:extLst>
                </a:gridCol>
              </a:tblGrid>
              <a:tr h="180975">
                <a:tc gridSpan="5">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80975">
                <a:tc gridSpan="5">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WOMEN                Age-specific incidence rates per 100,000 person-yrs</a:t>
                      </a:r>
                    </a:p>
                  </a:txBody>
                  <a:tcPr anchor="b" horzOverflow="overflow">
                    <a:lnL cap="flat">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8097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Age group (yr)</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Beijing</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Budapest</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Hong Kong</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Reykjavik</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20-29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6.0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3"/>
                  </a:ext>
                </a:extLst>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30-39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5.7</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3.8</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40-49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7.6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24.5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9.0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24.1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5"/>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50-54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17.9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38.7</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27.9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36.1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6"/>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55-59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46.1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49.2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186.0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7"/>
                  </a:ext>
                </a:extLst>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60-64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56.2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84.4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75.0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199.1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8"/>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65-69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91.2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193.0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194.0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402.5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9"/>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70-74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164.1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288.1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438.8</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838.0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10"/>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75-79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141.0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564.8</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823.6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1311.1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11"/>
                  </a:ext>
                </a:extLst>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80-84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224.2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1100.5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1588.1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1945.3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12"/>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85-89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219.2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1652.6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2572.9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3791.9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13"/>
                  </a:ext>
                </a:extLst>
              </a:tr>
              <a:tr h="29527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90-94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401.0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2217.3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3732.9</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14"/>
                  </a:ext>
                </a:extLst>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95+</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5300.4</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5"/>
                  </a:ext>
                </a:extLst>
              </a:tr>
              <a:tr h="2524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20 and older, age-adj</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39.6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128.2</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168.3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274.1</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16"/>
                  </a:ext>
                </a:extLst>
              </a:tr>
              <a:tr h="2524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50 and older, age-adj</a:t>
                      </a: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96.0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316.0</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428.3</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696.6</a:t>
                      </a:r>
                      <a:endParaRPr kumimoji="0" lang="en-US" sz="14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17"/>
                  </a:ext>
                </a:extLst>
              </a:tr>
              <a:tr h="250825">
                <a:tc gridSpan="5">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Standard</a:t>
                      </a:r>
                      <a:r>
                        <a:rPr kumimoji="0" lang="en-US" sz="1400" b="0" i="0" u="none" strike="noStrike" cap="none" normalizeH="0" baseline="0" dirty="0" smtClean="0">
                          <a:ln>
                            <a:noFill/>
                          </a:ln>
                          <a:solidFill>
                            <a:schemeClr val="tx1"/>
                          </a:solidFill>
                          <a:effectLst/>
                          <a:latin typeface="Times New Roman" pitchFamily="18" charset="0"/>
                        </a:rPr>
                        <a:t>ized to 1990 US non-Hispanic white population</a:t>
                      </a:r>
                    </a:p>
                  </a:txBody>
                  <a:tcPr anchor="b"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8"/>
                  </a:ext>
                </a:extLst>
              </a:tr>
            </a:tbl>
          </a:graphicData>
        </a:graphic>
      </p:graphicFrame>
      <p:sp>
        <p:nvSpPr>
          <p:cNvPr id="398712" name="Rectangle 376"/>
          <p:cNvSpPr>
            <a:spLocks noChangeArrowheads="1"/>
          </p:cNvSpPr>
          <p:nvPr/>
        </p:nvSpPr>
        <p:spPr bwMode="auto">
          <a:xfrm>
            <a:off x="1828800" y="3886200"/>
            <a:ext cx="61722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398713" name="Rectangle 377"/>
          <p:cNvSpPr>
            <a:spLocks noChangeArrowheads="1"/>
          </p:cNvSpPr>
          <p:nvPr/>
        </p:nvSpPr>
        <p:spPr bwMode="auto">
          <a:xfrm>
            <a:off x="1828800" y="3276600"/>
            <a:ext cx="6172200" cy="228600"/>
          </a:xfrm>
          <a:prstGeom prst="rect">
            <a:avLst/>
          </a:prstGeom>
          <a:noFill/>
          <a:ln w="9525">
            <a:solidFill>
              <a:schemeClr val="tx1"/>
            </a:solidFill>
            <a:miter lim="800000"/>
            <a:headEnd/>
            <a:tailEnd/>
          </a:ln>
        </p:spPr>
        <p:txBody>
          <a:bodyPr wrap="none" anchor="ctr"/>
          <a:lstStyle/>
          <a:p>
            <a:pPr eaLnBrk="0" hangingPunct="0"/>
            <a:endParaRPr lang="en-US" dirty="0"/>
          </a:p>
        </p:txBody>
      </p:sp>
      <p:sp>
        <p:nvSpPr>
          <p:cNvPr id="398714" name="Rectangle 378"/>
          <p:cNvSpPr>
            <a:spLocks noChangeArrowheads="1"/>
          </p:cNvSpPr>
          <p:nvPr/>
        </p:nvSpPr>
        <p:spPr bwMode="auto">
          <a:xfrm>
            <a:off x="838200" y="5638800"/>
            <a:ext cx="7162800" cy="914400"/>
          </a:xfrm>
          <a:prstGeom prst="rect">
            <a:avLst/>
          </a:prstGeom>
          <a:noFill/>
          <a:ln w="9525">
            <a:solidFill>
              <a:schemeClr val="tx1"/>
            </a:solidFill>
            <a:miter lim="800000"/>
            <a:headEnd/>
            <a:tailEnd/>
          </a:ln>
        </p:spPr>
        <p:txBody>
          <a:bodyPr wrap="none" anchor="ct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87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87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8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712" grpId="0" animBg="1"/>
      <p:bldP spid="398713" grpId="0" animBg="1"/>
      <p:bldP spid="3987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3"/>
          <p:cNvSpPr>
            <a:spLocks noGrp="1" noChangeArrowheads="1"/>
          </p:cNvSpPr>
          <p:nvPr>
            <p:ph type="title"/>
          </p:nvPr>
        </p:nvSpPr>
        <p:spPr>
          <a:xfrm>
            <a:off x="685800" y="-152400"/>
            <a:ext cx="7772400" cy="1143000"/>
          </a:xfrm>
        </p:spPr>
        <p:txBody>
          <a:bodyPr/>
          <a:lstStyle/>
          <a:p>
            <a:r>
              <a:rPr lang="en-US" sz="3600" b="1" dirty="0" smtClean="0"/>
              <a:t>Comparing Two Dynamic Populations</a:t>
            </a:r>
          </a:p>
        </p:txBody>
      </p:sp>
      <p:sp>
        <p:nvSpPr>
          <p:cNvPr id="91138" name="Text Box 77"/>
          <p:cNvSpPr txBox="1">
            <a:spLocks noChangeArrowheads="1"/>
          </p:cNvSpPr>
          <p:nvPr/>
        </p:nvSpPr>
        <p:spPr bwMode="auto">
          <a:xfrm>
            <a:off x="457200" y="5257800"/>
            <a:ext cx="7772400" cy="457200"/>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91139" name="Text Box 78"/>
          <p:cNvSpPr txBox="1">
            <a:spLocks noChangeArrowheads="1"/>
          </p:cNvSpPr>
          <p:nvPr/>
        </p:nvSpPr>
        <p:spPr bwMode="auto">
          <a:xfrm>
            <a:off x="0" y="4343400"/>
            <a:ext cx="9144000" cy="2123658"/>
          </a:xfrm>
          <a:prstGeom prst="rect">
            <a:avLst/>
          </a:prstGeom>
          <a:noFill/>
          <a:ln w="9525">
            <a:noFill/>
            <a:miter lim="800000"/>
            <a:headEnd/>
            <a:tailEnd/>
          </a:ln>
        </p:spPr>
        <p:txBody>
          <a:bodyPr wrap="square">
            <a:spAutoFit/>
          </a:bodyPr>
          <a:lstStyle/>
          <a:p>
            <a:pPr marL="342900" indent="-231775" eaLnBrk="0" hangingPunct="0">
              <a:spcBef>
                <a:spcPct val="50000"/>
              </a:spcBef>
              <a:buFont typeface="Arial" panose="020B0604020202020204" pitchFamily="34" charset="0"/>
              <a:buChar char="•"/>
            </a:pPr>
            <a:r>
              <a:rPr lang="en-US" dirty="0"/>
              <a:t>Unadjusted rates do not take into account the different age structures of the populations in Beijing and </a:t>
            </a:r>
            <a:r>
              <a:rPr lang="en-US" dirty="0" smtClean="0"/>
              <a:t>Budapest. </a:t>
            </a:r>
          </a:p>
          <a:p>
            <a:pPr marL="342900" indent="-231775" eaLnBrk="0" hangingPunct="0">
              <a:spcBef>
                <a:spcPct val="50000"/>
              </a:spcBef>
              <a:buFont typeface="Arial" panose="020B0604020202020204" pitchFamily="34" charset="0"/>
              <a:buChar char="•"/>
            </a:pPr>
            <a:r>
              <a:rPr lang="en-US" dirty="0" smtClean="0"/>
              <a:t>Used </a:t>
            </a:r>
            <a:r>
              <a:rPr lang="en-US" dirty="0"/>
              <a:t>“direct standardization” to </a:t>
            </a:r>
            <a:r>
              <a:rPr lang="en-US" dirty="0" smtClean="0"/>
              <a:t>calculate rate adjusted </a:t>
            </a:r>
            <a:r>
              <a:rPr lang="en-US" dirty="0"/>
              <a:t>for age (see Extra Slides</a:t>
            </a:r>
            <a:r>
              <a:rPr lang="en-US" dirty="0" smtClean="0"/>
              <a:t>).   Measure of association, comparing rates in Beijing and Budapest, falls from 5.2 (unadjusted) to 3.2 (age-adjusted).</a:t>
            </a:r>
            <a:endParaRPr lang="en-US" dirty="0"/>
          </a:p>
        </p:txBody>
      </p:sp>
      <p:graphicFrame>
        <p:nvGraphicFramePr>
          <p:cNvPr id="39983" name="Group 47"/>
          <p:cNvGraphicFramePr>
            <a:graphicFrameLocks noGrp="1"/>
          </p:cNvGraphicFramePr>
          <p:nvPr>
            <p:ph idx="1"/>
            <p:extLst>
              <p:ext uri="{D42A27DB-BD31-4B8C-83A1-F6EECF244321}">
                <p14:modId xmlns:p14="http://schemas.microsoft.com/office/powerpoint/2010/main" val="823956387"/>
              </p:ext>
            </p:extLst>
          </p:nvPr>
        </p:nvGraphicFramePr>
        <p:xfrm>
          <a:off x="685800" y="914400"/>
          <a:ext cx="7772400" cy="3261360"/>
        </p:xfrm>
        <a:graphic>
          <a:graphicData uri="http://schemas.openxmlformats.org/drawingml/2006/table">
            <a:tbl>
              <a:tblPr/>
              <a:tblGrid>
                <a:gridCol w="38862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tblGrid>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WOMEN</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Beijing</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Budapest</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hip fx (1 yr)</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808</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284</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 population</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tx1"/>
                          </a:solidFill>
                          <a:effectLst/>
                          <a:latin typeface="Times New Roman" pitchFamily="18" charset="0"/>
                          <a:ea typeface="ＭＳ Ｐゴシック" charset="-128"/>
                        </a:rPr>
                        <a:t>2,650,400 </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180,904</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Unadjusted rate* </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157</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Age-adjusted rate*</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39.6</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128.2</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57200">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per 100,000 person-years</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050"/>
          <p:cNvSpPr>
            <a:spLocks noGrp="1" noChangeArrowheads="1"/>
          </p:cNvSpPr>
          <p:nvPr>
            <p:ph type="title"/>
          </p:nvPr>
        </p:nvSpPr>
        <p:spPr>
          <a:xfrm>
            <a:off x="685800" y="228600"/>
            <a:ext cx="7772400" cy="1143000"/>
          </a:xfrm>
        </p:spPr>
        <p:txBody>
          <a:bodyPr/>
          <a:lstStyle/>
          <a:p>
            <a:r>
              <a:rPr lang="en-US" sz="3600" b="1" dirty="0" smtClean="0"/>
              <a:t>Why Use Average Incidence Rates?</a:t>
            </a:r>
          </a:p>
        </p:txBody>
      </p:sp>
      <p:sp>
        <p:nvSpPr>
          <p:cNvPr id="41987" name="Rectangle 2051"/>
          <p:cNvSpPr>
            <a:spLocks noGrp="1" noChangeArrowheads="1"/>
          </p:cNvSpPr>
          <p:nvPr>
            <p:ph type="body" idx="1"/>
          </p:nvPr>
        </p:nvSpPr>
        <p:spPr>
          <a:xfrm>
            <a:off x="228600" y="1371600"/>
            <a:ext cx="8686800" cy="4191000"/>
          </a:xfrm>
        </p:spPr>
        <p:txBody>
          <a:bodyPr/>
          <a:lstStyle/>
          <a:p>
            <a:pPr marL="609600" indent="-609600">
              <a:lnSpc>
                <a:spcPct val="80000"/>
              </a:lnSpc>
              <a:buFontTx/>
              <a:buAutoNum type="arabicPeriod"/>
            </a:pPr>
            <a:r>
              <a:rPr lang="en-US" sz="2800" dirty="0" smtClean="0">
                <a:solidFill>
                  <a:schemeClr val="bg1">
                    <a:lumMod val="85000"/>
                  </a:schemeClr>
                </a:solidFill>
              </a:rPr>
              <a:t>To calculate incidence from a dynamic cohort</a:t>
            </a:r>
          </a:p>
          <a:p>
            <a:pPr marL="609600" indent="-609600">
              <a:lnSpc>
                <a:spcPct val="80000"/>
              </a:lnSpc>
              <a:buFontTx/>
              <a:buAutoNum type="arabicPeriod"/>
            </a:pPr>
            <a:endParaRPr lang="en-US" sz="2800" dirty="0" smtClean="0">
              <a:solidFill>
                <a:schemeClr val="bg1">
                  <a:lumMod val="85000"/>
                </a:schemeClr>
              </a:solidFill>
            </a:endParaRPr>
          </a:p>
          <a:p>
            <a:pPr marL="609600" indent="-609600">
              <a:lnSpc>
                <a:spcPct val="80000"/>
              </a:lnSpc>
              <a:buFontTx/>
              <a:buAutoNum type="arabicPeriod"/>
            </a:pPr>
            <a:r>
              <a:rPr lang="en-US" sz="2800" dirty="0" smtClean="0">
                <a:solidFill>
                  <a:schemeClr val="bg1">
                    <a:lumMod val="85000"/>
                  </a:schemeClr>
                </a:solidFill>
              </a:rPr>
              <a:t>To compare disease incidence in a fixed cohort with a rate from a dynamic population OR to compare incidence in 2 or more dynamic populations</a:t>
            </a:r>
          </a:p>
          <a:p>
            <a:pPr marL="609600" indent="-609600">
              <a:lnSpc>
                <a:spcPct val="80000"/>
              </a:lnSpc>
              <a:buFontTx/>
              <a:buAutoNum type="arabicPeriod"/>
            </a:pPr>
            <a:endParaRPr lang="en-US" sz="2800" dirty="0" smtClean="0"/>
          </a:p>
          <a:p>
            <a:pPr marL="609600" indent="-609600">
              <a:lnSpc>
                <a:spcPct val="80000"/>
              </a:lnSpc>
              <a:buFontTx/>
              <a:buAutoNum type="arabicPeriod"/>
            </a:pPr>
            <a:r>
              <a:rPr lang="en-US" sz="2800" dirty="0" smtClean="0"/>
              <a:t>To estimate incidence of outcomes when exposures change over time in given individuals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228600" y="304800"/>
            <a:ext cx="8534400" cy="1143000"/>
          </a:xfrm>
        </p:spPr>
        <p:txBody>
          <a:bodyPr/>
          <a:lstStyle/>
          <a:p>
            <a:pPr marL="762000" indent="-762000"/>
            <a:r>
              <a:rPr lang="en-US" sz="3600" b="1" dirty="0" smtClean="0"/>
              <a:t>(3) To estimate incidence of outcomes when exposures are time-varying </a:t>
            </a:r>
          </a:p>
        </p:txBody>
      </p:sp>
      <p:sp>
        <p:nvSpPr>
          <p:cNvPr id="95234" name="Rectangle 3"/>
          <p:cNvSpPr>
            <a:spLocks noGrp="1" noChangeArrowheads="1"/>
          </p:cNvSpPr>
          <p:nvPr>
            <p:ph type="body" idx="1"/>
          </p:nvPr>
        </p:nvSpPr>
        <p:spPr>
          <a:xfrm>
            <a:off x="381000" y="1752600"/>
            <a:ext cx="8229600" cy="4114800"/>
          </a:xfrm>
        </p:spPr>
        <p:txBody>
          <a:bodyPr/>
          <a:lstStyle/>
          <a:p>
            <a:r>
              <a:rPr lang="en-US" dirty="0" smtClean="0"/>
              <a:t>Research question:  Does use of non-steroidal anti-inflammatory drugs (NSAIDs) cause coronary artery disease (CAD)?</a:t>
            </a:r>
          </a:p>
          <a:p>
            <a:endParaRPr lang="en-US" dirty="0" smtClean="0"/>
          </a:p>
          <a:p>
            <a:r>
              <a:rPr lang="en-US" dirty="0" smtClean="0"/>
              <a:t>How would you study the relationship between NSAID use and CAD?</a:t>
            </a:r>
          </a:p>
          <a:p>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152400"/>
            <a:ext cx="7772400" cy="1143000"/>
          </a:xfrm>
        </p:spPr>
        <p:txBody>
          <a:bodyPr/>
          <a:lstStyle/>
          <a:p>
            <a:r>
              <a:rPr lang="en-US" sz="3600" b="1" dirty="0" smtClean="0"/>
              <a:t>Calculating stratified average incidence rates in cohorts</a:t>
            </a:r>
          </a:p>
        </p:txBody>
      </p:sp>
      <p:sp>
        <p:nvSpPr>
          <p:cNvPr id="97282" name="Rectangle 3"/>
          <p:cNvSpPr>
            <a:spLocks noGrp="1" noChangeArrowheads="1"/>
          </p:cNvSpPr>
          <p:nvPr>
            <p:ph type="body" idx="1"/>
          </p:nvPr>
        </p:nvSpPr>
        <p:spPr>
          <a:xfrm>
            <a:off x="0" y="1371600"/>
            <a:ext cx="9144000" cy="4724400"/>
          </a:xfrm>
        </p:spPr>
        <p:txBody>
          <a:bodyPr/>
          <a:lstStyle/>
          <a:p>
            <a:r>
              <a:rPr lang="en-US" dirty="0" smtClean="0"/>
              <a:t>For persons followed in a cohort, some exposures may be </a:t>
            </a:r>
            <a:r>
              <a:rPr lang="en-US" b="1" dirty="0" smtClean="0"/>
              <a:t>fixed (time-invariant)</a:t>
            </a:r>
            <a:r>
              <a:rPr lang="en-US" dirty="0" smtClean="0"/>
              <a:t> but some are </a:t>
            </a:r>
            <a:r>
              <a:rPr lang="en-US" b="1" dirty="0" smtClean="0"/>
              <a:t>changing (aka time-variant, time-varying, time-dependent)</a:t>
            </a:r>
            <a:endParaRPr lang="en-US" dirty="0" smtClean="0"/>
          </a:p>
          <a:p>
            <a:pPr lvl="1"/>
            <a:r>
              <a:rPr lang="en-US" dirty="0" smtClean="0"/>
              <a:t>Biologic sex is fixed </a:t>
            </a:r>
          </a:p>
          <a:p>
            <a:pPr lvl="1"/>
            <a:r>
              <a:rPr lang="en-US" dirty="0"/>
              <a:t>T</a:t>
            </a:r>
            <a:r>
              <a:rPr lang="en-US" dirty="0" smtClean="0"/>
              <a:t>aking medications or getting regular exercise are behaviors (exposures)  that can change over time</a:t>
            </a:r>
          </a:p>
          <a:p>
            <a:pPr>
              <a:spcBef>
                <a:spcPct val="40000"/>
              </a:spcBef>
            </a:pPr>
            <a:r>
              <a:rPr lang="en-US" dirty="0" smtClean="0"/>
              <a:t>Adding up person-time </a:t>
            </a:r>
            <a:r>
              <a:rPr lang="en-US" i="1" dirty="0" smtClean="0"/>
              <a:t>in each exposure status category</a:t>
            </a:r>
            <a:r>
              <a:rPr lang="en-US" dirty="0" smtClean="0"/>
              <a:t>  to get a denominator of time at risk accommodates exposures that change over time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4"/>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Analysis of changing exposure and disease incidence</a:t>
            </a:r>
          </a:p>
        </p:txBody>
      </p:sp>
      <p:sp>
        <p:nvSpPr>
          <p:cNvPr id="99330" name="Rectangle 5"/>
          <p:cNvSpPr>
            <a:spLocks noChangeArrowheads="1"/>
          </p:cNvSpPr>
          <p:nvPr/>
        </p:nvSpPr>
        <p:spPr bwMode="auto">
          <a:xfrm>
            <a:off x="228600" y="1600200"/>
            <a:ext cx="8458200" cy="43434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dirty="0"/>
              <a:t>Tennessee Medicaid </a:t>
            </a:r>
            <a:r>
              <a:rPr lang="en-US" sz="3200" dirty="0" smtClean="0"/>
              <a:t>database</a:t>
            </a:r>
            <a:r>
              <a:rPr lang="en-US" sz="3200" dirty="0"/>
              <a:t>, 1987-1998: </a:t>
            </a:r>
            <a:endParaRPr lang="en-US" sz="3200" dirty="0" smtClean="0"/>
          </a:p>
          <a:p>
            <a:pPr marL="914400" lvl="1" indent="-457200" eaLnBrk="0" hangingPunct="0">
              <a:spcBef>
                <a:spcPct val="40000"/>
              </a:spcBef>
              <a:buFont typeface="Times New Roman" panose="02020603050405020304" pitchFamily="18" charset="0"/>
              <a:buChar char="−"/>
            </a:pPr>
            <a:r>
              <a:rPr lang="en-US" sz="3200" dirty="0" smtClean="0"/>
              <a:t>Does use of  NSAIDs cause CAD</a:t>
            </a:r>
            <a:r>
              <a:rPr lang="en-US" sz="3200" dirty="0"/>
              <a:t>?</a:t>
            </a:r>
          </a:p>
          <a:p>
            <a:pPr marL="342900" indent="-342900" eaLnBrk="0" hangingPunct="0">
              <a:spcBef>
                <a:spcPct val="40000"/>
              </a:spcBef>
              <a:buFontTx/>
              <a:buChar char="•"/>
            </a:pPr>
            <a:endParaRPr lang="en-US" sz="1200" dirty="0"/>
          </a:p>
          <a:p>
            <a:pPr marL="342900" indent="-342900" eaLnBrk="0" hangingPunct="0">
              <a:spcBef>
                <a:spcPct val="40000"/>
              </a:spcBef>
              <a:buFontTx/>
              <a:buChar char="•"/>
            </a:pPr>
            <a:r>
              <a:rPr lang="en-US" sz="3200" dirty="0"/>
              <a:t>Same person could both use and not use NSAIDs at different times over the 11 years </a:t>
            </a:r>
            <a:endParaRPr lang="en-US" sz="3200" dirty="0" smtClean="0"/>
          </a:p>
          <a:p>
            <a:pPr marL="914400" lvl="1" indent="-457200" eaLnBrk="0" hangingPunct="0">
              <a:spcBef>
                <a:spcPct val="40000"/>
              </a:spcBef>
              <a:buFont typeface="Times New Roman" panose="02020603050405020304" pitchFamily="18" charset="0"/>
              <a:buChar char="−"/>
            </a:pPr>
            <a:r>
              <a:rPr lang="en-US" sz="3200" dirty="0" smtClean="0"/>
              <a:t>A cumulative incidence approach to the analysis does not seem appropriate</a:t>
            </a:r>
            <a:r>
              <a:rPr lang="en-US" sz="3200" dirty="0"/>
              <a:t>		</a:t>
            </a:r>
          </a:p>
        </p:txBody>
      </p:sp>
      <p:sp>
        <p:nvSpPr>
          <p:cNvPr id="99331" name="Rectangle 6"/>
          <p:cNvSpPr>
            <a:spLocks noChangeArrowheads="1"/>
          </p:cNvSpPr>
          <p:nvPr/>
        </p:nvSpPr>
        <p:spPr bwMode="auto">
          <a:xfrm>
            <a:off x="6477000" y="6172200"/>
            <a:ext cx="2420086" cy="461665"/>
          </a:xfrm>
          <a:prstGeom prst="rect">
            <a:avLst/>
          </a:prstGeom>
          <a:noFill/>
          <a:ln w="9525">
            <a:noFill/>
            <a:miter lim="800000"/>
            <a:headEnd/>
            <a:tailEnd/>
          </a:ln>
        </p:spPr>
        <p:txBody>
          <a:bodyPr wrap="none">
            <a:spAutoFit/>
          </a:bodyPr>
          <a:lstStyle/>
          <a:p>
            <a:pPr eaLnBrk="0" hangingPunct="0">
              <a:spcBef>
                <a:spcPct val="20000"/>
              </a:spcBef>
            </a:pPr>
            <a:r>
              <a:rPr lang="en-US" dirty="0" smtClean="0"/>
              <a:t>Ray </a:t>
            </a:r>
            <a:r>
              <a:rPr lang="en-US" i="1" dirty="0" smtClean="0"/>
              <a:t>Lancet</a:t>
            </a:r>
            <a:r>
              <a:rPr lang="en-US" dirty="0"/>
              <a:t> </a:t>
            </a:r>
            <a:r>
              <a:rPr lang="en-US" dirty="0" smtClean="0"/>
              <a:t> 2002</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0"/>
            <a:ext cx="7772400" cy="914400"/>
          </a:xfrm>
          <a:prstGeom prst="rect">
            <a:avLst/>
          </a:prstGeom>
          <a:noFill/>
          <a:ln w="9525">
            <a:noFill/>
            <a:miter lim="800000"/>
            <a:headEnd/>
            <a:tailEnd/>
          </a:ln>
        </p:spPr>
        <p:txBody>
          <a:bodyPr anchor="ctr"/>
          <a:lstStyle/>
          <a:p>
            <a:pPr algn="ctr" eaLnBrk="0" hangingPunct="0"/>
            <a:r>
              <a:rPr lang="en-US" sz="4000" b="1" dirty="0" smtClean="0">
                <a:solidFill>
                  <a:schemeClr val="tx2"/>
                </a:solidFill>
              </a:rPr>
              <a:t>Two Measures </a:t>
            </a:r>
            <a:r>
              <a:rPr lang="en-US" sz="4000" b="1" dirty="0">
                <a:solidFill>
                  <a:schemeClr val="tx2"/>
                </a:solidFill>
              </a:rPr>
              <a:t>of Incidence</a:t>
            </a:r>
          </a:p>
        </p:txBody>
      </p:sp>
      <p:sp>
        <p:nvSpPr>
          <p:cNvPr id="27650" name="Rectangle 3"/>
          <p:cNvSpPr>
            <a:spLocks noChangeArrowheads="1"/>
          </p:cNvSpPr>
          <p:nvPr/>
        </p:nvSpPr>
        <p:spPr bwMode="auto">
          <a:xfrm>
            <a:off x="228600" y="1066800"/>
            <a:ext cx="8610600" cy="55626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dirty="0"/>
              <a:t>The </a:t>
            </a:r>
            <a:r>
              <a:rPr lang="en-US" sz="2800" b="1" dirty="0"/>
              <a:t>proportion</a:t>
            </a:r>
            <a:r>
              <a:rPr lang="en-US" sz="2800" dirty="0"/>
              <a:t> of individuals who experience the event in a defined </a:t>
            </a:r>
            <a:r>
              <a:rPr lang="en-US" sz="2800" dirty="0" smtClean="0"/>
              <a:t>duration of time (</a:t>
            </a:r>
            <a:r>
              <a:rPr lang="en-US" sz="2800" dirty="0">
                <a:solidFill>
                  <a:srgbClr val="FF0000"/>
                </a:solidFill>
              </a:rPr>
              <a:t>E/N</a:t>
            </a:r>
            <a:r>
              <a:rPr lang="en-US" sz="2800" dirty="0"/>
              <a:t> during some time </a:t>
            </a:r>
            <a:r>
              <a:rPr lang="en-US" sz="2800" dirty="0">
                <a:solidFill>
                  <a:srgbClr val="FF0000"/>
                </a:solidFill>
              </a:rPr>
              <a:t>T</a:t>
            </a:r>
            <a:r>
              <a:rPr lang="en-US" sz="2800" dirty="0"/>
              <a:t>) </a:t>
            </a:r>
            <a:endParaRPr lang="en-US" sz="2800" dirty="0" smtClean="0"/>
          </a:p>
          <a:p>
            <a:pPr marL="914400" lvl="1" indent="-457200" eaLnBrk="0" hangingPunct="0">
              <a:spcBef>
                <a:spcPct val="20000"/>
              </a:spcBef>
              <a:buFont typeface="Times New Roman" panose="02020603050405020304" pitchFamily="18" charset="0"/>
              <a:buChar char="–"/>
            </a:pPr>
            <a:r>
              <a:rPr lang="en-US" sz="2800" dirty="0"/>
              <a:t>Probability of event in a given time period</a:t>
            </a:r>
            <a:endParaRPr lang="en-US" sz="2800" b="1" dirty="0"/>
          </a:p>
          <a:p>
            <a:pPr marL="914400" lvl="1" indent="-457200" eaLnBrk="0" hangingPunct="0">
              <a:spcBef>
                <a:spcPct val="20000"/>
              </a:spcBef>
              <a:buFont typeface="Times New Roman" panose="02020603050405020304" pitchFamily="18" charset="0"/>
              <a:buChar char="–"/>
            </a:pPr>
            <a:r>
              <a:rPr lang="en-US" sz="2800" b="1" dirty="0" smtClean="0"/>
              <a:t>Formal term: cumulative incidence</a:t>
            </a:r>
          </a:p>
          <a:p>
            <a:pPr marL="914400" lvl="1" indent="-457200" eaLnBrk="0" hangingPunct="0">
              <a:spcBef>
                <a:spcPct val="20000"/>
              </a:spcBef>
              <a:buFont typeface="Times New Roman" panose="02020603050405020304" pitchFamily="18" charset="0"/>
              <a:buChar char="–"/>
            </a:pPr>
            <a:r>
              <a:rPr lang="en-US" sz="2800" b="1" dirty="0" smtClean="0"/>
              <a:t>Short hand: risk</a:t>
            </a:r>
          </a:p>
          <a:p>
            <a:pPr marL="800100" lvl="1" indent="-342900" eaLnBrk="0" hangingPunct="0">
              <a:spcBef>
                <a:spcPct val="20000"/>
              </a:spcBef>
              <a:buFontTx/>
              <a:buChar char="•"/>
            </a:pPr>
            <a:endParaRPr lang="en-US" sz="1200" b="1" dirty="0" smtClean="0"/>
          </a:p>
          <a:p>
            <a:pPr marL="342900" indent="-342900" eaLnBrk="0" hangingPunct="0">
              <a:spcBef>
                <a:spcPct val="20000"/>
              </a:spcBef>
              <a:buFontTx/>
              <a:buChar char="•"/>
            </a:pPr>
            <a:r>
              <a:rPr lang="en-US" sz="2800" dirty="0" smtClean="0"/>
              <a:t>The </a:t>
            </a:r>
            <a:r>
              <a:rPr lang="en-US" sz="2800" dirty="0"/>
              <a:t>number of events </a:t>
            </a:r>
            <a:r>
              <a:rPr lang="en-US" sz="2800" dirty="0" smtClean="0"/>
              <a:t>occurring per </a:t>
            </a:r>
            <a:r>
              <a:rPr lang="en-US" sz="2800" dirty="0"/>
              <a:t>amount of </a:t>
            </a:r>
            <a:r>
              <a:rPr lang="en-US" sz="2800" b="1" dirty="0"/>
              <a:t>person-time</a:t>
            </a:r>
            <a:r>
              <a:rPr lang="en-US" sz="2800" dirty="0"/>
              <a:t> observed (</a:t>
            </a:r>
            <a:r>
              <a:rPr lang="en-US" sz="2800" dirty="0">
                <a:solidFill>
                  <a:srgbClr val="FF0000"/>
                </a:solidFill>
              </a:rPr>
              <a:t>E/NT</a:t>
            </a:r>
            <a:r>
              <a:rPr lang="en-US" sz="2800" dirty="0"/>
              <a:t>) </a:t>
            </a:r>
            <a:endParaRPr lang="en-US" sz="2800" dirty="0" smtClean="0"/>
          </a:p>
          <a:p>
            <a:pPr marL="914400" lvl="1" indent="-457200" eaLnBrk="0" hangingPunct="0">
              <a:spcBef>
                <a:spcPct val="20000"/>
              </a:spcBef>
              <a:buFont typeface="Times New Roman" panose="02020603050405020304" pitchFamily="18" charset="0"/>
              <a:buChar char="–"/>
            </a:pPr>
            <a:r>
              <a:rPr lang="en-US" sz="2800" dirty="0"/>
              <a:t>Events per unit person-time</a:t>
            </a:r>
            <a:endParaRPr lang="en-US" sz="2800" b="1" dirty="0"/>
          </a:p>
          <a:p>
            <a:pPr marL="914400" lvl="1" indent="-457200" eaLnBrk="0" hangingPunct="0">
              <a:spcBef>
                <a:spcPct val="20000"/>
              </a:spcBef>
              <a:buFont typeface="Times New Roman" panose="02020603050405020304" pitchFamily="18" charset="0"/>
              <a:buChar char="–"/>
            </a:pPr>
            <a:r>
              <a:rPr lang="en-US" sz="2800" b="1" dirty="0" smtClean="0"/>
              <a:t>Formal </a:t>
            </a:r>
            <a:r>
              <a:rPr lang="en-US" sz="2800" b="1" dirty="0"/>
              <a:t>term: incidence </a:t>
            </a:r>
            <a:r>
              <a:rPr lang="en-US" sz="2800" b="1" dirty="0" smtClean="0"/>
              <a:t>rate</a:t>
            </a:r>
          </a:p>
          <a:p>
            <a:pPr marL="914400" lvl="1" indent="-457200" eaLnBrk="0" hangingPunct="0">
              <a:spcBef>
                <a:spcPct val="20000"/>
              </a:spcBef>
              <a:buFont typeface="Times New Roman" panose="02020603050405020304" pitchFamily="18" charset="0"/>
              <a:buChar char="–"/>
            </a:pPr>
            <a:r>
              <a:rPr lang="en-US" sz="2800" b="1" dirty="0" smtClean="0"/>
              <a:t>Short hand:  rate or, in some cases, hazard</a:t>
            </a:r>
          </a:p>
        </p:txBody>
      </p:sp>
    </p:spTree>
    <p:extLst>
      <p:ext uri="{BB962C8B-B14F-4D97-AF65-F5344CB8AC3E}">
        <p14:creationId xmlns:p14="http://schemas.microsoft.com/office/powerpoint/2010/main" val="29256943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152400" y="381000"/>
            <a:ext cx="8839200" cy="1143000"/>
          </a:xfrm>
        </p:spPr>
        <p:txBody>
          <a:bodyPr/>
          <a:lstStyle/>
          <a:p>
            <a:r>
              <a:rPr lang="en-US" sz="4000" b="1" dirty="0" smtClean="0"/>
              <a:t>A given patient can contribute exposed and unexposed follow-up time</a:t>
            </a:r>
          </a:p>
        </p:txBody>
      </p:sp>
      <p:pic>
        <p:nvPicPr>
          <p:cNvPr id="103426" name="Picture 4"/>
          <p:cNvPicPr>
            <a:picLocks noGrp="1" noChangeAspect="1" noChangeArrowheads="1"/>
          </p:cNvPicPr>
          <p:nvPr>
            <p:ph type="body" idx="1"/>
          </p:nvPr>
        </p:nvPicPr>
        <p:blipFill>
          <a:blip r:embed="rId3"/>
          <a:srcRect/>
          <a:stretch>
            <a:fillRect/>
          </a:stretch>
        </p:blipFill>
        <p:spPr>
          <a:xfrm>
            <a:off x="1447800" y="2362200"/>
            <a:ext cx="6705600" cy="3521075"/>
          </a:xfrm>
        </p:spPr>
      </p:pic>
      <p:sp>
        <p:nvSpPr>
          <p:cNvPr id="103427" name="Rectangle 5"/>
          <p:cNvSpPr>
            <a:spLocks noChangeArrowheads="1"/>
          </p:cNvSpPr>
          <p:nvPr/>
        </p:nvSpPr>
        <p:spPr bwMode="auto">
          <a:xfrm>
            <a:off x="3276600" y="3733800"/>
            <a:ext cx="1600200" cy="228600"/>
          </a:xfrm>
          <a:prstGeom prst="rect">
            <a:avLst/>
          </a:prstGeom>
          <a:solidFill>
            <a:schemeClr val="bg1"/>
          </a:solidFill>
          <a:ln w="9525">
            <a:noFill/>
            <a:miter lim="800000"/>
            <a:headEnd/>
            <a:tailEnd/>
          </a:ln>
        </p:spPr>
        <p:txBody>
          <a:bodyPr wrap="none" anchor="ctr"/>
          <a:lstStyle/>
          <a:p>
            <a:pPr eaLnBrk="0" hangingPunct="0"/>
            <a:endParaRPr lang="en-US" dirty="0"/>
          </a:p>
        </p:txBody>
      </p:sp>
      <p:sp>
        <p:nvSpPr>
          <p:cNvPr id="103428" name="Text Box 6"/>
          <p:cNvSpPr txBox="1">
            <a:spLocks noChangeArrowheads="1"/>
          </p:cNvSpPr>
          <p:nvPr/>
        </p:nvSpPr>
        <p:spPr bwMode="auto">
          <a:xfrm>
            <a:off x="3124200" y="4419600"/>
            <a:ext cx="2590800" cy="915988"/>
          </a:xfrm>
          <a:prstGeom prst="rect">
            <a:avLst/>
          </a:prstGeom>
          <a:solidFill>
            <a:schemeClr val="bg1"/>
          </a:solidFill>
          <a:ln w="9525">
            <a:noFill/>
            <a:miter lim="800000"/>
            <a:headEnd/>
            <a:tailEnd/>
          </a:ln>
        </p:spPr>
        <p:txBody>
          <a:bodyPr>
            <a:spAutoFit/>
          </a:bodyPr>
          <a:lstStyle/>
          <a:p>
            <a:pPr eaLnBrk="0" hangingPunct="0">
              <a:spcBef>
                <a:spcPct val="100000"/>
              </a:spcBef>
            </a:pPr>
            <a:r>
              <a:rPr lang="en-US" sz="1800" dirty="0"/>
              <a:t>No NSAID use</a:t>
            </a:r>
          </a:p>
          <a:p>
            <a:pPr eaLnBrk="0" hangingPunct="0">
              <a:spcBef>
                <a:spcPct val="100000"/>
              </a:spcBef>
            </a:pPr>
            <a:r>
              <a:rPr lang="en-US" sz="1800" dirty="0"/>
              <a:t>NSAID use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4"/>
          <p:cNvSpPr>
            <a:spLocks noChangeArrowheads="1"/>
          </p:cNvSpPr>
          <p:nvPr/>
        </p:nvSpPr>
        <p:spPr bwMode="auto">
          <a:xfrm>
            <a:off x="0" y="-228600"/>
            <a:ext cx="9144000" cy="1143000"/>
          </a:xfrm>
          <a:prstGeom prst="rect">
            <a:avLst/>
          </a:prstGeom>
          <a:noFill/>
          <a:ln w="9525">
            <a:noFill/>
            <a:miter lim="800000"/>
            <a:headEnd/>
            <a:tailEnd/>
          </a:ln>
        </p:spPr>
        <p:txBody>
          <a:bodyPr anchor="ctr"/>
          <a:lstStyle/>
          <a:p>
            <a:pPr algn="ctr" eaLnBrk="0" hangingPunct="0"/>
            <a:r>
              <a:rPr lang="en-US" sz="2700" b="1" dirty="0">
                <a:solidFill>
                  <a:schemeClr val="tx2"/>
                </a:solidFill>
              </a:rPr>
              <a:t>Analysis of changing exposure with average incidence rates</a:t>
            </a:r>
          </a:p>
        </p:txBody>
      </p:sp>
      <p:sp>
        <p:nvSpPr>
          <p:cNvPr id="101378" name="Rectangle 5"/>
          <p:cNvSpPr>
            <a:spLocks noChangeArrowheads="1"/>
          </p:cNvSpPr>
          <p:nvPr/>
        </p:nvSpPr>
        <p:spPr bwMode="auto">
          <a:xfrm>
            <a:off x="152400" y="685800"/>
            <a:ext cx="8915400" cy="2743200"/>
          </a:xfrm>
          <a:prstGeom prst="rect">
            <a:avLst/>
          </a:prstGeom>
          <a:noFill/>
          <a:ln w="9525">
            <a:noFill/>
            <a:miter lim="800000"/>
            <a:headEnd/>
            <a:tailEnd/>
          </a:ln>
        </p:spPr>
        <p:txBody>
          <a:bodyPr/>
          <a:lstStyle/>
          <a:p>
            <a:pPr marL="342900" indent="-342900" eaLnBrk="0" hangingPunct="0">
              <a:spcBef>
                <a:spcPts val="0"/>
              </a:spcBef>
              <a:buFontTx/>
              <a:buChar char="•"/>
            </a:pPr>
            <a:r>
              <a:rPr lang="en-US" sz="2800" dirty="0"/>
              <a:t>Person-time totaled for </a:t>
            </a:r>
            <a:r>
              <a:rPr lang="en-US" sz="2800" dirty="0" smtClean="0"/>
              <a:t>using (“exposed”) </a:t>
            </a:r>
            <a:r>
              <a:rPr lang="en-US" sz="2800" dirty="0"/>
              <a:t>and not using </a:t>
            </a:r>
            <a:r>
              <a:rPr lang="en-US" sz="2800" dirty="0" smtClean="0"/>
              <a:t>(“unexposed”) NSAIDs</a:t>
            </a:r>
          </a:p>
          <a:p>
            <a:pPr marL="342900" indent="-342900" eaLnBrk="0" hangingPunct="0">
              <a:spcBef>
                <a:spcPts val="0"/>
              </a:spcBef>
              <a:buFontTx/>
              <a:buChar char="•"/>
            </a:pPr>
            <a:endParaRPr lang="en-US" sz="800" dirty="0" smtClean="0"/>
          </a:p>
          <a:p>
            <a:pPr marL="342900" indent="-342900" eaLnBrk="0" hangingPunct="0">
              <a:spcBef>
                <a:spcPts val="0"/>
              </a:spcBef>
              <a:buFontTx/>
              <a:buChar char="•"/>
            </a:pPr>
            <a:r>
              <a:rPr lang="en-US" sz="2800" dirty="0" smtClean="0"/>
              <a:t>CAD </a:t>
            </a:r>
            <a:r>
              <a:rPr lang="en-US" sz="2800" dirty="0"/>
              <a:t>outcomes </a:t>
            </a:r>
            <a:r>
              <a:rPr lang="en-US" sz="2800" dirty="0" smtClean="0"/>
              <a:t>tallied &amp; assigned to ambient exposure group (user or non-user)</a:t>
            </a:r>
          </a:p>
          <a:p>
            <a:pPr marL="342900" indent="-342900" eaLnBrk="0" hangingPunct="0">
              <a:spcBef>
                <a:spcPts val="0"/>
              </a:spcBef>
              <a:buFontTx/>
              <a:buChar char="•"/>
            </a:pPr>
            <a:endParaRPr lang="en-US" sz="800" dirty="0"/>
          </a:p>
          <a:p>
            <a:pPr marL="342900" indent="-342900" eaLnBrk="0" hangingPunct="0">
              <a:spcBef>
                <a:spcPts val="0"/>
              </a:spcBef>
              <a:buFontTx/>
              <a:buChar char="•"/>
            </a:pPr>
            <a:r>
              <a:rPr lang="en-US" sz="2800" dirty="0"/>
              <a:t>A person can contribute to the denominator both for use and non-use but only after a 365 day </a:t>
            </a:r>
            <a:r>
              <a:rPr lang="en-US" sz="2800" b="1" dirty="0"/>
              <a:t>“wash out” period</a:t>
            </a:r>
            <a:r>
              <a:rPr lang="en-US" sz="2800" dirty="0"/>
              <a:t> between use and non-use</a:t>
            </a:r>
          </a:p>
        </p:txBody>
      </p:sp>
      <p:graphicFrame>
        <p:nvGraphicFramePr>
          <p:cNvPr id="89095" name="Group 7"/>
          <p:cNvGraphicFramePr>
            <a:graphicFrameLocks noGrp="1"/>
          </p:cNvGraphicFramePr>
          <p:nvPr>
            <p:extLst>
              <p:ext uri="{D42A27DB-BD31-4B8C-83A1-F6EECF244321}">
                <p14:modId xmlns:p14="http://schemas.microsoft.com/office/powerpoint/2010/main" val="917551550"/>
              </p:ext>
            </p:extLst>
          </p:nvPr>
        </p:nvGraphicFramePr>
        <p:xfrm>
          <a:off x="762000" y="4114800"/>
          <a:ext cx="7467600" cy="2260600"/>
        </p:xfrm>
        <a:graphic>
          <a:graphicData uri="http://schemas.openxmlformats.org/drawingml/2006/table">
            <a:tbl>
              <a:tblPr/>
              <a:tblGrid>
                <a:gridCol w="1828800">
                  <a:extLst>
                    <a:ext uri="{9D8B030D-6E8A-4147-A177-3AD203B41FA5}">
                      <a16:colId xmlns:a16="http://schemas.microsoft.com/office/drawing/2014/main" xmlns="" val="20000"/>
                    </a:ext>
                  </a:extLst>
                </a:gridCol>
                <a:gridCol w="1905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2209800">
                  <a:extLst>
                    <a:ext uri="{9D8B030D-6E8A-4147-A177-3AD203B41FA5}">
                      <a16:colId xmlns:a16="http://schemas.microsoft.com/office/drawing/2014/main" xmlns="" val="20003"/>
                    </a:ext>
                  </a:extLst>
                </a:gridCol>
              </a:tblGrid>
              <a:tr h="1041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Person-yrs</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CAD</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Rate per 1000 pers-yrs</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60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Users</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275,565</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3,313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12.02</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558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Non-users</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257,069</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3,049</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11.86</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101395" name="Rectangle 29"/>
          <p:cNvSpPr>
            <a:spLocks noChangeArrowheads="1"/>
          </p:cNvSpPr>
          <p:nvPr/>
        </p:nvSpPr>
        <p:spPr bwMode="auto">
          <a:xfrm>
            <a:off x="6553200" y="6320135"/>
            <a:ext cx="2343142" cy="461665"/>
          </a:xfrm>
          <a:prstGeom prst="rect">
            <a:avLst/>
          </a:prstGeom>
          <a:noFill/>
          <a:ln w="9525">
            <a:noFill/>
            <a:miter lim="800000"/>
            <a:headEnd/>
            <a:tailEnd/>
          </a:ln>
        </p:spPr>
        <p:txBody>
          <a:bodyPr wrap="none">
            <a:spAutoFit/>
          </a:bodyPr>
          <a:lstStyle/>
          <a:p>
            <a:pPr eaLnBrk="0" hangingPunct="0"/>
            <a:r>
              <a:rPr lang="en-US" dirty="0"/>
              <a:t>Ray, </a:t>
            </a:r>
            <a:r>
              <a:rPr lang="en-US" i="1" dirty="0" smtClean="0"/>
              <a:t>Lancet</a:t>
            </a:r>
            <a:r>
              <a:rPr lang="en-US" dirty="0" smtClean="0"/>
              <a:t> </a:t>
            </a:r>
            <a:r>
              <a:rPr lang="en-US" dirty="0"/>
              <a:t>2002</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026"/>
          <p:cNvSpPr>
            <a:spLocks noChangeArrowheads="1"/>
          </p:cNvSpPr>
          <p:nvPr/>
        </p:nvSpPr>
        <p:spPr bwMode="auto">
          <a:xfrm>
            <a:off x="685800" y="0"/>
            <a:ext cx="7772400" cy="762000"/>
          </a:xfrm>
          <a:prstGeom prst="rect">
            <a:avLst/>
          </a:prstGeom>
          <a:noFill/>
          <a:ln w="9525">
            <a:noFill/>
            <a:miter lim="800000"/>
            <a:headEnd/>
            <a:tailEnd/>
          </a:ln>
        </p:spPr>
        <p:txBody>
          <a:bodyPr anchor="ctr"/>
          <a:lstStyle/>
          <a:p>
            <a:pPr algn="ctr" eaLnBrk="0" hangingPunct="0"/>
            <a:r>
              <a:rPr lang="en-US" sz="2800" b="1" dirty="0">
                <a:solidFill>
                  <a:schemeClr val="tx2"/>
                </a:solidFill>
              </a:rPr>
              <a:t>Calculating Average Incidence Rates in </a:t>
            </a:r>
            <a:r>
              <a:rPr lang="en-US" sz="2800" b="1" dirty="0" smtClean="0">
                <a:solidFill>
                  <a:schemeClr val="tx2"/>
                </a:solidFill>
              </a:rPr>
              <a:t>Stata</a:t>
            </a:r>
            <a:endParaRPr lang="en-US" sz="2800" b="1" dirty="0">
              <a:solidFill>
                <a:schemeClr val="tx2"/>
              </a:solidFill>
            </a:endParaRPr>
          </a:p>
        </p:txBody>
      </p:sp>
      <p:sp>
        <p:nvSpPr>
          <p:cNvPr id="48131" name="Text Box 1027"/>
          <p:cNvSpPr txBox="1">
            <a:spLocks noChangeArrowheads="1"/>
          </p:cNvSpPr>
          <p:nvPr/>
        </p:nvSpPr>
        <p:spPr bwMode="auto">
          <a:xfrm>
            <a:off x="533400" y="685800"/>
            <a:ext cx="8077200" cy="5687711"/>
          </a:xfrm>
          <a:prstGeom prst="rect">
            <a:avLst/>
          </a:prstGeom>
          <a:noFill/>
          <a:ln w="9525">
            <a:noFill/>
            <a:miter lim="800000"/>
            <a:headEnd/>
            <a:tailEnd/>
          </a:ln>
        </p:spPr>
        <p:txBody>
          <a:bodyPr>
            <a:spAutoFit/>
          </a:bodyPr>
          <a:lstStyle/>
          <a:p>
            <a:pPr eaLnBrk="0" hangingPunct="0"/>
            <a:r>
              <a:rPr lang="en-US" dirty="0"/>
              <a:t>Declare data set survival data:</a:t>
            </a:r>
          </a:p>
          <a:p>
            <a:pPr eaLnBrk="0" hangingPunct="0"/>
            <a:r>
              <a:rPr lang="en-US" dirty="0"/>
              <a:t>. stset </a:t>
            </a:r>
            <a:r>
              <a:rPr lang="en-US" i="1" dirty="0"/>
              <a:t>timevar</a:t>
            </a:r>
            <a:r>
              <a:rPr lang="en-US" dirty="0"/>
              <a:t>, fail(</a:t>
            </a:r>
            <a:r>
              <a:rPr lang="en-US" i="1" dirty="0"/>
              <a:t>failvar</a:t>
            </a:r>
            <a:r>
              <a:rPr lang="en-US" dirty="0"/>
              <a:t>)</a:t>
            </a:r>
          </a:p>
          <a:p>
            <a:pPr eaLnBrk="0" hangingPunct="0">
              <a:spcBef>
                <a:spcPct val="20000"/>
              </a:spcBef>
            </a:pPr>
            <a:r>
              <a:rPr lang="en-US" dirty="0"/>
              <a:t>.strate     </a:t>
            </a:r>
            <a:r>
              <a:rPr lang="en-US" dirty="0" smtClean="0"/>
              <a:t>(gives </a:t>
            </a:r>
            <a:r>
              <a:rPr lang="en-US" dirty="0"/>
              <a:t>person-time </a:t>
            </a:r>
            <a:r>
              <a:rPr lang="en-US" dirty="0" smtClean="0"/>
              <a:t>rate)</a:t>
            </a:r>
            <a:endParaRPr lang="en-US" dirty="0"/>
          </a:p>
          <a:p>
            <a:pPr eaLnBrk="0" hangingPunct="0">
              <a:spcBef>
                <a:spcPct val="20000"/>
              </a:spcBef>
            </a:pPr>
            <a:endParaRPr lang="en-US" sz="1400" dirty="0"/>
          </a:p>
          <a:p>
            <a:pPr eaLnBrk="0" hangingPunct="0"/>
            <a:r>
              <a:rPr lang="en-US" sz="3200" dirty="0"/>
              <a:t>Example:  Biliary cirrhosis time to death data</a:t>
            </a:r>
          </a:p>
          <a:p>
            <a:pPr eaLnBrk="0" hangingPunct="0"/>
            <a:r>
              <a:rPr lang="en-US" b="1" dirty="0"/>
              <a:t>.use </a:t>
            </a:r>
            <a:r>
              <a:rPr lang="en-US" b="1" dirty="0" smtClean="0"/>
              <a:t>biliary_cirrhosis</a:t>
            </a:r>
            <a:r>
              <a:rPr lang="en-US" b="1" dirty="0"/>
              <a:t>_</a:t>
            </a:r>
            <a:r>
              <a:rPr lang="en-US" b="1" dirty="0" smtClean="0"/>
              <a:t>data</a:t>
            </a:r>
            <a:r>
              <a:rPr lang="en-US" b="1" dirty="0"/>
              <a:t>, clear</a:t>
            </a:r>
          </a:p>
          <a:p>
            <a:pPr eaLnBrk="0" hangingPunct="0"/>
            <a:r>
              <a:rPr lang="en-US" b="1" dirty="0"/>
              <a:t>.stset time, fail(d)</a:t>
            </a:r>
          </a:p>
          <a:p>
            <a:pPr eaLnBrk="0" hangingPunct="0"/>
            <a:endParaRPr lang="en-US" b="1" dirty="0"/>
          </a:p>
          <a:p>
            <a:pPr eaLnBrk="0" hangingPunct="0"/>
            <a:endParaRPr lang="en-US" b="1" dirty="0"/>
          </a:p>
          <a:p>
            <a:pPr eaLnBrk="0" hangingPunct="0"/>
            <a:r>
              <a:rPr lang="en-US" b="1" dirty="0"/>
              <a:t>.strate</a:t>
            </a:r>
            <a:r>
              <a:rPr lang="en-US" dirty="0"/>
              <a:t> </a:t>
            </a:r>
          </a:p>
          <a:p>
            <a:pPr eaLnBrk="0" hangingPunct="0"/>
            <a:r>
              <a:rPr lang="en-US" dirty="0"/>
              <a:t>	D           Y            Rate         Lower       Upper</a:t>
            </a:r>
          </a:p>
          <a:p>
            <a:pPr eaLnBrk="0" hangingPunct="0"/>
            <a:r>
              <a:rPr lang="en-US" dirty="0"/>
              <a:t>           96       747.04      0.1285       0.1052        0.1570</a:t>
            </a:r>
          </a:p>
          <a:p>
            <a:pPr eaLnBrk="0" hangingPunct="0"/>
            <a:endParaRPr lang="en-US" sz="1100" dirty="0"/>
          </a:p>
          <a:p>
            <a:pPr eaLnBrk="0" hangingPunct="0"/>
            <a:endParaRPr lang="en-US" sz="1100" dirty="0"/>
          </a:p>
          <a:p>
            <a:pPr eaLnBrk="0" hangingPunct="0"/>
            <a:r>
              <a:rPr lang="en-US" i="1" dirty="0"/>
              <a:t>Incidence rate = </a:t>
            </a:r>
            <a:r>
              <a:rPr lang="en-US" i="1" dirty="0" smtClean="0"/>
              <a:t>0.128  deaths per person-year </a:t>
            </a:r>
          </a:p>
          <a:p>
            <a:pPr eaLnBrk="0" hangingPunct="0"/>
            <a:r>
              <a:rPr lang="en-US" i="1" dirty="0"/>
              <a:t>	</a:t>
            </a:r>
            <a:r>
              <a:rPr lang="en-US" i="1" dirty="0" smtClean="0"/>
              <a:t>	= 12.8 deaths per </a:t>
            </a:r>
            <a:r>
              <a:rPr lang="en-US" i="1" dirty="0"/>
              <a:t>100 person-years</a:t>
            </a:r>
          </a:p>
        </p:txBody>
      </p:sp>
      <p:sp>
        <p:nvSpPr>
          <p:cNvPr id="7" name="TextBox 6"/>
          <p:cNvSpPr txBox="1">
            <a:spLocks noChangeArrowheads="1"/>
          </p:cNvSpPr>
          <p:nvPr/>
        </p:nvSpPr>
        <p:spPr bwMode="auto">
          <a:xfrm>
            <a:off x="5295900" y="2853720"/>
            <a:ext cx="3314700" cy="1569660"/>
          </a:xfrm>
          <a:prstGeom prst="rect">
            <a:avLst/>
          </a:prstGeom>
          <a:solidFill>
            <a:schemeClr val="bg1"/>
          </a:solidFill>
          <a:ln w="9525">
            <a:solidFill>
              <a:srgbClr val="FF0000"/>
            </a:solidFill>
            <a:miter lim="800000"/>
            <a:headEnd/>
            <a:tailEnd/>
          </a:ln>
        </p:spPr>
        <p:txBody>
          <a:bodyPr>
            <a:spAutoFit/>
          </a:bodyPr>
          <a:lstStyle/>
          <a:p>
            <a:pPr eaLnBrk="0" hangingPunct="0"/>
            <a:r>
              <a:rPr lang="en-US" dirty="0">
                <a:solidFill>
                  <a:srgbClr val="FF0000"/>
                </a:solidFill>
              </a:rPr>
              <a:t>Person-time </a:t>
            </a:r>
            <a:r>
              <a:rPr lang="en-US" dirty="0" smtClean="0">
                <a:solidFill>
                  <a:srgbClr val="FF0000"/>
                </a:solidFill>
              </a:rPr>
              <a:t>(not always years!!  Y represents whatever native units </a:t>
            </a:r>
            <a:r>
              <a:rPr lang="en-US" dirty="0">
                <a:solidFill>
                  <a:srgbClr val="FF0000"/>
                </a:solidFill>
              </a:rPr>
              <a:t>the data are in)</a:t>
            </a:r>
          </a:p>
        </p:txBody>
      </p:sp>
      <p:sp>
        <p:nvSpPr>
          <p:cNvPr id="8" name="TextBox 7"/>
          <p:cNvSpPr txBox="1">
            <a:spLocks noChangeArrowheads="1"/>
          </p:cNvSpPr>
          <p:nvPr/>
        </p:nvSpPr>
        <p:spPr bwMode="auto">
          <a:xfrm>
            <a:off x="685800" y="3638550"/>
            <a:ext cx="2057400" cy="461963"/>
          </a:xfrm>
          <a:prstGeom prst="rect">
            <a:avLst/>
          </a:prstGeom>
          <a:solidFill>
            <a:schemeClr val="bg1"/>
          </a:solidFill>
          <a:ln w="9525">
            <a:solidFill>
              <a:srgbClr val="FF0000"/>
            </a:solidFill>
            <a:miter lim="800000"/>
            <a:headEnd/>
            <a:tailEnd/>
          </a:ln>
        </p:spPr>
        <p:txBody>
          <a:bodyPr>
            <a:spAutoFit/>
          </a:bodyPr>
          <a:lstStyle/>
          <a:p>
            <a:pPr eaLnBrk="0" hangingPunct="0"/>
            <a:r>
              <a:rPr lang="en-US" dirty="0">
                <a:solidFill>
                  <a:srgbClr val="FF0000"/>
                </a:solidFill>
              </a:rPr>
              <a:t>No. of Events</a:t>
            </a:r>
          </a:p>
        </p:txBody>
      </p:sp>
      <p:cxnSp>
        <p:nvCxnSpPr>
          <p:cNvPr id="11" name="Straight Arrow Connector 10"/>
          <p:cNvCxnSpPr>
            <a:cxnSpLocks noChangeShapeType="1"/>
          </p:cNvCxnSpPr>
          <p:nvPr/>
        </p:nvCxnSpPr>
        <p:spPr bwMode="auto">
          <a:xfrm>
            <a:off x="990600" y="4095750"/>
            <a:ext cx="609600" cy="376238"/>
          </a:xfrm>
          <a:prstGeom prst="straightConnector1">
            <a:avLst/>
          </a:prstGeom>
          <a:noFill/>
          <a:ln w="9525" algn="ctr">
            <a:solidFill>
              <a:srgbClr val="FF0000"/>
            </a:solidFill>
            <a:round/>
            <a:headEnd/>
            <a:tailEnd type="arrow" w="med" len="med"/>
          </a:ln>
        </p:spPr>
      </p:cxnSp>
      <p:cxnSp>
        <p:nvCxnSpPr>
          <p:cNvPr id="13" name="Straight Arrow Connector 12"/>
          <p:cNvCxnSpPr>
            <a:cxnSpLocks noChangeShapeType="1"/>
          </p:cNvCxnSpPr>
          <p:nvPr/>
        </p:nvCxnSpPr>
        <p:spPr bwMode="auto">
          <a:xfrm flipH="1">
            <a:off x="2857500" y="3938588"/>
            <a:ext cx="2438400" cy="533400"/>
          </a:xfrm>
          <a:prstGeom prst="straightConnector1">
            <a:avLst/>
          </a:prstGeom>
          <a:noFill/>
          <a:ln w="9525" algn="ctr">
            <a:solidFill>
              <a:srgbClr val="FF0000"/>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4" end="1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15" end="1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ChangeArrowheads="1"/>
          </p:cNvSpPr>
          <p:nvPr/>
        </p:nvSpPr>
        <p:spPr bwMode="auto">
          <a:xfrm>
            <a:off x="609600" y="0"/>
            <a:ext cx="7924800" cy="1143000"/>
          </a:xfrm>
          <a:prstGeom prst="rect">
            <a:avLst/>
          </a:prstGeom>
          <a:noFill/>
          <a:ln w="9525">
            <a:noFill/>
            <a:miter lim="800000"/>
            <a:headEnd/>
            <a:tailEnd/>
          </a:ln>
        </p:spPr>
        <p:txBody>
          <a:bodyPr anchor="ctr"/>
          <a:lstStyle/>
          <a:p>
            <a:pPr algn="ctr" eaLnBrk="0" hangingPunct="0"/>
            <a:r>
              <a:rPr lang="en-US" sz="3600" b="1" dirty="0">
                <a:solidFill>
                  <a:schemeClr val="tx2"/>
                </a:solidFill>
              </a:rPr>
              <a:t>Immediate Commands in </a:t>
            </a:r>
            <a:r>
              <a:rPr lang="en-US" sz="3600" b="1" dirty="0" smtClean="0">
                <a:solidFill>
                  <a:schemeClr val="tx2"/>
                </a:solidFill>
              </a:rPr>
              <a:t>Stata</a:t>
            </a:r>
            <a:endParaRPr lang="en-US" sz="3600" b="1" dirty="0">
              <a:solidFill>
                <a:schemeClr val="tx2"/>
              </a:solidFill>
            </a:endParaRPr>
          </a:p>
        </p:txBody>
      </p:sp>
      <p:sp>
        <p:nvSpPr>
          <p:cNvPr id="107522" name="Text Box 3"/>
          <p:cNvSpPr txBox="1">
            <a:spLocks noChangeArrowheads="1"/>
          </p:cNvSpPr>
          <p:nvPr/>
        </p:nvSpPr>
        <p:spPr bwMode="auto">
          <a:xfrm>
            <a:off x="457200" y="1028700"/>
            <a:ext cx="8610600" cy="5448300"/>
          </a:xfrm>
          <a:prstGeom prst="rect">
            <a:avLst/>
          </a:prstGeom>
          <a:noFill/>
          <a:ln w="9525">
            <a:noFill/>
            <a:miter lim="800000"/>
            <a:headEnd/>
            <a:tailEnd/>
          </a:ln>
        </p:spPr>
        <p:txBody>
          <a:bodyPr>
            <a:spAutoFit/>
          </a:bodyPr>
          <a:lstStyle/>
          <a:p>
            <a:pPr eaLnBrk="0" hangingPunct="0"/>
            <a:r>
              <a:rPr lang="en-US" dirty="0" smtClean="0"/>
              <a:t>Stata </a:t>
            </a:r>
            <a:r>
              <a:rPr lang="en-US" dirty="0"/>
              <a:t>has an option to use it like a calculator for</a:t>
            </a:r>
          </a:p>
          <a:p>
            <a:pPr eaLnBrk="0" hangingPunct="0"/>
            <a:r>
              <a:rPr lang="en-US" dirty="0"/>
              <a:t>various computations without </a:t>
            </a:r>
            <a:r>
              <a:rPr lang="en-US" dirty="0" smtClean="0"/>
              <a:t>loading in a </a:t>
            </a:r>
            <a:r>
              <a:rPr lang="en-US" dirty="0"/>
              <a:t>data set.</a:t>
            </a:r>
          </a:p>
          <a:p>
            <a:pPr eaLnBrk="0" hangingPunct="0">
              <a:spcBef>
                <a:spcPct val="50000"/>
              </a:spcBef>
            </a:pPr>
            <a:r>
              <a:rPr lang="en-US" dirty="0" smtClean="0"/>
              <a:t>Termed “immediate” commands</a:t>
            </a:r>
            <a:endParaRPr lang="en-US" dirty="0"/>
          </a:p>
          <a:p>
            <a:pPr eaLnBrk="0" hangingPunct="0">
              <a:spcBef>
                <a:spcPct val="50000"/>
              </a:spcBef>
            </a:pPr>
            <a:r>
              <a:rPr lang="en-US" dirty="0" smtClean="0"/>
              <a:t>Example: </a:t>
            </a:r>
            <a:r>
              <a:rPr lang="en-US" dirty="0"/>
              <a:t>to calculate the person-time rate and confidence interval from events and follow-up time:</a:t>
            </a:r>
          </a:p>
          <a:p>
            <a:pPr eaLnBrk="0" hangingPunct="0"/>
            <a:endParaRPr lang="en-US" b="1" dirty="0"/>
          </a:p>
          <a:p>
            <a:pPr eaLnBrk="0" hangingPunct="0">
              <a:spcBef>
                <a:spcPct val="50000"/>
              </a:spcBef>
            </a:pPr>
            <a:r>
              <a:rPr lang="en-US" b="1" dirty="0"/>
              <a:t>. cii </a:t>
            </a:r>
            <a:r>
              <a:rPr lang="en-US" b="1" dirty="0" smtClean="0"/>
              <a:t>mean </a:t>
            </a:r>
            <a:r>
              <a:rPr lang="en-US" b="1" i="1" dirty="0"/>
              <a:t>#</a:t>
            </a:r>
            <a:r>
              <a:rPr lang="en-US" b="1" i="1" dirty="0" smtClean="0"/>
              <a:t>person-time_units  </a:t>
            </a:r>
            <a:r>
              <a:rPr lang="en-US" b="1" i="1" dirty="0"/>
              <a:t>#events, </a:t>
            </a:r>
            <a:r>
              <a:rPr lang="en-US" b="1" dirty="0"/>
              <a:t>poisson</a:t>
            </a:r>
            <a:endParaRPr lang="en-US" b="1" i="1" dirty="0"/>
          </a:p>
          <a:p>
            <a:pPr eaLnBrk="0" hangingPunct="0">
              <a:spcBef>
                <a:spcPct val="50000"/>
              </a:spcBef>
            </a:pPr>
            <a:r>
              <a:rPr lang="en-US" b="1" dirty="0"/>
              <a:t>e.g., </a:t>
            </a:r>
            <a:r>
              <a:rPr lang="en-US" b="1" dirty="0" smtClean="0"/>
              <a:t>96 </a:t>
            </a:r>
            <a:r>
              <a:rPr lang="en-US" b="1" dirty="0"/>
              <a:t>events occur in </a:t>
            </a:r>
            <a:r>
              <a:rPr lang="en-US" b="1" dirty="0" smtClean="0"/>
              <a:t>747.04 </a:t>
            </a:r>
            <a:r>
              <a:rPr lang="en-US" b="1" dirty="0"/>
              <a:t>person-years of follow-up:</a:t>
            </a:r>
          </a:p>
          <a:p>
            <a:pPr lvl="2" eaLnBrk="0" hangingPunct="0">
              <a:spcBef>
                <a:spcPct val="50000"/>
              </a:spcBef>
            </a:pPr>
            <a:r>
              <a:rPr lang="en-US" b="1" dirty="0"/>
              <a:t>. c</a:t>
            </a:r>
            <a:r>
              <a:rPr lang="en-US" b="1" dirty="0" smtClean="0"/>
              <a:t>ii mean 747.04  96, </a:t>
            </a:r>
            <a:r>
              <a:rPr lang="en-US" b="1" dirty="0"/>
              <a:t>poisson</a:t>
            </a:r>
          </a:p>
          <a:p>
            <a:pPr lvl="2" eaLnBrk="0" hangingPunct="0">
              <a:spcBef>
                <a:spcPct val="50000"/>
              </a:spcBef>
            </a:pPr>
            <a:r>
              <a:rPr lang="en-US" b="1" dirty="0"/>
              <a:t>Rate = </a:t>
            </a:r>
            <a:r>
              <a:rPr lang="en-US" b="1" dirty="0" smtClean="0"/>
              <a:t>0.128 </a:t>
            </a:r>
            <a:r>
              <a:rPr lang="en-US" b="1" dirty="0"/>
              <a:t>per person-year</a:t>
            </a:r>
          </a:p>
          <a:p>
            <a:pPr lvl="2" eaLnBrk="0" hangingPunct="0">
              <a:spcBef>
                <a:spcPct val="50000"/>
              </a:spcBef>
            </a:pPr>
            <a:r>
              <a:rPr lang="en-US" b="1" dirty="0"/>
              <a:t>95% CI = </a:t>
            </a:r>
            <a:r>
              <a:rPr lang="en-US" b="1" dirty="0" smtClean="0"/>
              <a:t>0.104 </a:t>
            </a:r>
            <a:r>
              <a:rPr lang="en-US" b="1" dirty="0"/>
              <a:t>– </a:t>
            </a:r>
            <a:r>
              <a:rPr lang="en-US" b="1" dirty="0" smtClean="0"/>
              <a:t>0.157 </a:t>
            </a:r>
            <a:endParaRPr lang="en-US"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p:txBody>
          <a:bodyPr/>
          <a:lstStyle/>
          <a:p>
            <a:r>
              <a:rPr lang="en-US" dirty="0" smtClean="0"/>
              <a:t>About half way thru</a:t>
            </a:r>
          </a:p>
        </p:txBody>
      </p:sp>
      <p:sp>
        <p:nvSpPr>
          <p:cNvPr id="192514"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18818437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685800" y="152400"/>
            <a:ext cx="7772400" cy="1143000"/>
          </a:xfrm>
        </p:spPr>
        <p:txBody>
          <a:bodyPr/>
          <a:lstStyle/>
          <a:p>
            <a:r>
              <a:rPr lang="en-US" sz="3600" b="1" dirty="0" smtClean="0"/>
              <a:t>Average Incidence Rate: </a:t>
            </a:r>
            <a:br>
              <a:rPr lang="en-US" sz="3600" b="1" dirty="0" smtClean="0"/>
            </a:br>
            <a:r>
              <a:rPr lang="en-US" sz="3600" b="1" dirty="0" smtClean="0"/>
              <a:t>Most Useful if Rate is Constant</a:t>
            </a:r>
          </a:p>
        </p:txBody>
      </p:sp>
      <p:sp>
        <p:nvSpPr>
          <p:cNvPr id="109570" name="Rectangle 3"/>
          <p:cNvSpPr>
            <a:spLocks noGrp="1" noChangeArrowheads="1"/>
          </p:cNvSpPr>
          <p:nvPr>
            <p:ph type="body" idx="1"/>
          </p:nvPr>
        </p:nvSpPr>
        <p:spPr>
          <a:xfrm>
            <a:off x="228600" y="1447800"/>
            <a:ext cx="8763000" cy="3200400"/>
          </a:xfrm>
        </p:spPr>
        <p:txBody>
          <a:bodyPr/>
          <a:lstStyle/>
          <a:p>
            <a:r>
              <a:rPr lang="en-US" dirty="0" smtClean="0"/>
              <a:t>So far, we have considered the “average” incidence rate</a:t>
            </a:r>
          </a:p>
          <a:p>
            <a:pPr lvl="1"/>
            <a:r>
              <a:rPr lang="en-US" sz="3200" dirty="0" smtClean="0"/>
              <a:t>calculated over a discrete period of time (be it calendar time or observation time)</a:t>
            </a:r>
          </a:p>
          <a:p>
            <a:pPr lvl="1"/>
            <a:r>
              <a:rPr lang="en-US" sz="3200" i="1" dirty="0" smtClean="0"/>
              <a:t>Has greatest relevance and interpretation if the rate is constant over that period of time</a:t>
            </a:r>
          </a:p>
          <a:p>
            <a:pPr marL="457200" lvl="1" indent="0">
              <a:buNone/>
            </a:pPr>
            <a:endParaRPr lang="en-US" sz="3200" i="1" dirty="0" smtClean="0"/>
          </a:p>
          <a:p>
            <a:r>
              <a:rPr lang="en-US" dirty="0" smtClean="0"/>
              <a:t>However, constant rate may not be present</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52400" y="152400"/>
            <a:ext cx="9220200" cy="1143000"/>
          </a:xfrm>
        </p:spPr>
        <p:txBody>
          <a:bodyPr/>
          <a:lstStyle/>
          <a:p>
            <a:r>
              <a:rPr lang="en-US" sz="3200" b="1" dirty="0" smtClean="0"/>
              <a:t>Assumption for meaningful interpretation of average incidence rate</a:t>
            </a:r>
            <a:br>
              <a:rPr lang="en-US" sz="3200" b="1" dirty="0" smtClean="0"/>
            </a:br>
            <a:r>
              <a:rPr lang="en-US" sz="2400" b="1" dirty="0" smtClean="0"/>
              <a:t>i.e., what do we need for average incidence rate to be relevant?</a:t>
            </a:r>
          </a:p>
        </p:txBody>
      </p:sp>
      <p:sp>
        <p:nvSpPr>
          <p:cNvPr id="50178" name="Content Placeholder 2"/>
          <p:cNvSpPr>
            <a:spLocks noGrp="1"/>
          </p:cNvSpPr>
          <p:nvPr>
            <p:ph idx="1"/>
          </p:nvPr>
        </p:nvSpPr>
        <p:spPr>
          <a:xfrm>
            <a:off x="0" y="1600200"/>
            <a:ext cx="8991600" cy="4114800"/>
          </a:xfrm>
        </p:spPr>
        <p:txBody>
          <a:bodyPr/>
          <a:lstStyle/>
          <a:p>
            <a:r>
              <a:rPr lang="en-US" sz="2400" dirty="0" smtClean="0"/>
              <a:t>Average incidence rate is an attempt to have 1 number represent the incidence rate over a period of time in which it was derived</a:t>
            </a:r>
          </a:p>
          <a:p>
            <a:endParaRPr lang="en-US" sz="800" dirty="0" smtClean="0"/>
          </a:p>
          <a:p>
            <a:r>
              <a:rPr lang="en-US" sz="2400" dirty="0" smtClean="0"/>
              <a:t>Therefore, average incidence rates have the most relevance and utility if they represent rates that are </a:t>
            </a:r>
            <a:r>
              <a:rPr lang="en-US" sz="2400" b="1" dirty="0" smtClean="0"/>
              <a:t>constant over time in the interval in which they were derived</a:t>
            </a:r>
          </a:p>
          <a:p>
            <a:endParaRPr lang="en-US" sz="800" b="1" dirty="0" smtClean="0"/>
          </a:p>
          <a:p>
            <a:r>
              <a:rPr lang="en-US" sz="2400" dirty="0" smtClean="0"/>
              <a:t>Whether or not rates are constant or not over time requires direct assessment of instantaneous rates (see later in slides)</a:t>
            </a:r>
          </a:p>
          <a:p>
            <a:pPr lvl="1">
              <a:spcBef>
                <a:spcPts val="0"/>
              </a:spcBef>
              <a:spcAft>
                <a:spcPts val="600"/>
              </a:spcAft>
            </a:pPr>
            <a:r>
              <a:rPr lang="en-US" sz="2400" dirty="0" smtClean="0"/>
              <a:t>Can only be directly assessed when we have individual-level data</a:t>
            </a:r>
          </a:p>
          <a:p>
            <a:pPr lvl="1">
              <a:spcBef>
                <a:spcPts val="0"/>
              </a:spcBef>
              <a:spcAft>
                <a:spcPts val="600"/>
              </a:spcAft>
            </a:pPr>
            <a:r>
              <a:rPr lang="en-US" sz="2400" dirty="0" smtClean="0"/>
              <a:t>If we just have “group” data, we cannot directly assess how rate changes over time.  We can only speculate if it is constant. </a:t>
            </a:r>
          </a:p>
          <a:p>
            <a:pPr lvl="2">
              <a:spcBef>
                <a:spcPts val="0"/>
              </a:spcBef>
              <a:spcAft>
                <a:spcPts val="600"/>
              </a:spcAft>
            </a:pPr>
            <a:r>
              <a:rPr lang="en-US" sz="2400" dirty="0" smtClean="0"/>
              <a:t>The longer the time period, less likely that th</a:t>
            </a:r>
            <a:r>
              <a:rPr lang="en-US" dirty="0" smtClean="0"/>
              <a:t>e rate can be assumed to be constant.</a:t>
            </a:r>
            <a:endParaRPr lang="en-US" sz="2400" dirty="0"/>
          </a:p>
        </p:txBody>
      </p:sp>
    </p:spTree>
    <p:extLst>
      <p:ext uri="{BB962C8B-B14F-4D97-AF65-F5344CB8AC3E}">
        <p14:creationId xmlns:p14="http://schemas.microsoft.com/office/powerpoint/2010/main" val="19527856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24840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142956" y="6096002"/>
            <a:ext cx="1467644" cy="369332"/>
          </a:xfrm>
          <a:prstGeom prst="rect">
            <a:avLst/>
          </a:prstGeom>
          <a:noFill/>
          <a:ln w="9525">
            <a:noFill/>
            <a:miter lim="800000"/>
            <a:headEnd/>
            <a:tailEnd/>
          </a:ln>
        </p:spPr>
        <p:txBody>
          <a:bodyPr wrap="square">
            <a:spAutoFit/>
          </a:bodyPr>
          <a:lstStyle/>
          <a:p>
            <a:r>
              <a:rPr lang="en-US" sz="1800" dirty="0" smtClean="0">
                <a:latin typeface="Calibri" pitchFamily="34" charset="0"/>
              </a:rPr>
              <a:t>Dec 31, 2010</a:t>
            </a:r>
            <a:endParaRPr lang="en-US" sz="1800" dirty="0">
              <a:latin typeface="Calibri" pitchFamily="34" charset="0"/>
            </a:endParaRPr>
          </a:p>
        </p:txBody>
      </p:sp>
      <p:sp>
        <p:nvSpPr>
          <p:cNvPr id="34" name="TextBox 43"/>
          <p:cNvSpPr txBox="1">
            <a:spLocks noChangeArrowheads="1"/>
          </p:cNvSpPr>
          <p:nvPr/>
        </p:nvSpPr>
        <p:spPr bwMode="auto">
          <a:xfrm>
            <a:off x="762000" y="6059271"/>
            <a:ext cx="1536940" cy="369332"/>
          </a:xfrm>
          <a:prstGeom prst="rect">
            <a:avLst/>
          </a:prstGeom>
          <a:noFill/>
          <a:ln w="9525">
            <a:noFill/>
            <a:miter lim="800000"/>
            <a:headEnd/>
            <a:tailEnd/>
          </a:ln>
        </p:spPr>
        <p:txBody>
          <a:bodyPr wrap="square">
            <a:spAutoFit/>
          </a:bodyPr>
          <a:lstStyle/>
          <a:p>
            <a:r>
              <a:rPr lang="en-US" sz="1800" dirty="0" smtClean="0">
                <a:latin typeface="Calibri" pitchFamily="34" charset="0"/>
              </a:rPr>
              <a:t>Jan 1, 2010</a:t>
            </a:r>
            <a:endParaRPr lang="en-US" sz="1800" dirty="0">
              <a:latin typeface="Calibri" pitchFamily="34" charset="0"/>
            </a:endParaRPr>
          </a:p>
        </p:txBody>
      </p:sp>
      <p:cxnSp>
        <p:nvCxnSpPr>
          <p:cNvPr id="36" name="Straight Arrow Connector 35"/>
          <p:cNvCxnSpPr/>
          <p:nvPr/>
        </p:nvCxnSpPr>
        <p:spPr>
          <a:xfrm flipV="1">
            <a:off x="4038600" y="64008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Box 50"/>
          <p:cNvSpPr txBox="1">
            <a:spLocks noChangeArrowheads="1"/>
          </p:cNvSpPr>
          <p:nvPr/>
        </p:nvSpPr>
        <p:spPr bwMode="auto">
          <a:xfrm>
            <a:off x="562861" y="147935"/>
            <a:ext cx="7590539" cy="461665"/>
          </a:xfrm>
          <a:prstGeom prst="rect">
            <a:avLst/>
          </a:prstGeom>
          <a:noFill/>
          <a:ln w="9525">
            <a:noFill/>
            <a:miter lim="800000"/>
            <a:headEnd/>
            <a:tailEnd/>
          </a:ln>
        </p:spPr>
        <p:txBody>
          <a:bodyPr wrap="none">
            <a:spAutoFit/>
          </a:bodyPr>
          <a:lstStyle/>
          <a:p>
            <a:r>
              <a:rPr lang="en-US" b="1" dirty="0" smtClean="0"/>
              <a:t>What do we mean by “constant” rate and is it plausible?</a:t>
            </a:r>
            <a:endParaRPr lang="en-US" b="1" dirty="0"/>
          </a:p>
        </p:txBody>
      </p:sp>
      <p:sp>
        <p:nvSpPr>
          <p:cNvPr id="2" name="TextBox 1"/>
          <p:cNvSpPr txBox="1"/>
          <p:nvPr/>
        </p:nvSpPr>
        <p:spPr>
          <a:xfrm>
            <a:off x="77131" y="1231480"/>
            <a:ext cx="1774845" cy="461665"/>
          </a:xfrm>
          <a:prstGeom prst="rect">
            <a:avLst/>
          </a:prstGeom>
          <a:noFill/>
        </p:spPr>
        <p:txBody>
          <a:bodyPr wrap="none" rtlCol="0">
            <a:spAutoFit/>
          </a:bodyPr>
          <a:lstStyle/>
          <a:p>
            <a:r>
              <a:rPr lang="en-US" dirty="0" smtClean="0"/>
              <a:t>SF residents </a:t>
            </a:r>
            <a:endParaRPr lang="en-US" dirty="0"/>
          </a:p>
        </p:txBody>
      </p:sp>
      <p:sp>
        <p:nvSpPr>
          <p:cNvPr id="3" name="TextBox 2"/>
          <p:cNvSpPr txBox="1"/>
          <p:nvPr/>
        </p:nvSpPr>
        <p:spPr>
          <a:xfrm>
            <a:off x="1981200" y="3352800"/>
            <a:ext cx="4876800" cy="1200329"/>
          </a:xfrm>
          <a:prstGeom prst="rect">
            <a:avLst/>
          </a:prstGeom>
          <a:noFill/>
        </p:spPr>
        <p:txBody>
          <a:bodyPr wrap="square" rtlCol="0">
            <a:spAutoFit/>
          </a:bodyPr>
          <a:lstStyle/>
          <a:p>
            <a:r>
              <a:rPr lang="en-US" dirty="0" smtClean="0"/>
              <a:t>Pancreatic cancer. Average incidence rate for 2010 was 15.3 per 100,000 person-years.</a:t>
            </a:r>
            <a:endParaRPr lang="en-US" dirty="0"/>
          </a:p>
        </p:txBody>
      </p:sp>
      <p:cxnSp>
        <p:nvCxnSpPr>
          <p:cNvPr id="15" name="Straight Connector 14"/>
          <p:cNvCxnSpPr/>
          <p:nvPr/>
        </p:nvCxnSpPr>
        <p:spPr bwMode="auto">
          <a:xfrm>
            <a:off x="2755357" y="801471"/>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3" name="Straight Connector 42"/>
          <p:cNvCxnSpPr/>
          <p:nvPr/>
        </p:nvCxnSpPr>
        <p:spPr bwMode="auto">
          <a:xfrm>
            <a:off x="3984753" y="801471"/>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4" name="Straight Connector 43"/>
          <p:cNvCxnSpPr/>
          <p:nvPr/>
        </p:nvCxnSpPr>
        <p:spPr bwMode="auto">
          <a:xfrm>
            <a:off x="4191002" y="801473"/>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5" name="Straight Connector 44"/>
          <p:cNvCxnSpPr/>
          <p:nvPr/>
        </p:nvCxnSpPr>
        <p:spPr bwMode="auto">
          <a:xfrm>
            <a:off x="7127209" y="801470"/>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73383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24840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142956" y="6096002"/>
            <a:ext cx="1467644" cy="369332"/>
          </a:xfrm>
          <a:prstGeom prst="rect">
            <a:avLst/>
          </a:prstGeom>
          <a:noFill/>
          <a:ln w="9525">
            <a:noFill/>
            <a:miter lim="800000"/>
            <a:headEnd/>
            <a:tailEnd/>
          </a:ln>
        </p:spPr>
        <p:txBody>
          <a:bodyPr wrap="square">
            <a:spAutoFit/>
          </a:bodyPr>
          <a:lstStyle/>
          <a:p>
            <a:r>
              <a:rPr lang="en-US" sz="1800" dirty="0" smtClean="0">
                <a:latin typeface="Calibri" pitchFamily="34" charset="0"/>
              </a:rPr>
              <a:t>Dec 31, 2010</a:t>
            </a:r>
            <a:endParaRPr lang="en-US" sz="1800" dirty="0">
              <a:latin typeface="Calibri" pitchFamily="34" charset="0"/>
            </a:endParaRPr>
          </a:p>
        </p:txBody>
      </p:sp>
      <p:sp>
        <p:nvSpPr>
          <p:cNvPr id="34" name="TextBox 43"/>
          <p:cNvSpPr txBox="1">
            <a:spLocks noChangeArrowheads="1"/>
          </p:cNvSpPr>
          <p:nvPr/>
        </p:nvSpPr>
        <p:spPr bwMode="auto">
          <a:xfrm>
            <a:off x="762000" y="6059271"/>
            <a:ext cx="1536940" cy="369332"/>
          </a:xfrm>
          <a:prstGeom prst="rect">
            <a:avLst/>
          </a:prstGeom>
          <a:noFill/>
          <a:ln w="9525">
            <a:noFill/>
            <a:miter lim="800000"/>
            <a:headEnd/>
            <a:tailEnd/>
          </a:ln>
        </p:spPr>
        <p:txBody>
          <a:bodyPr wrap="square">
            <a:spAutoFit/>
          </a:bodyPr>
          <a:lstStyle/>
          <a:p>
            <a:r>
              <a:rPr lang="en-US" sz="1800" dirty="0" smtClean="0">
                <a:latin typeface="Calibri" pitchFamily="34" charset="0"/>
              </a:rPr>
              <a:t>Jan 1, </a:t>
            </a:r>
            <a:r>
              <a:rPr lang="en-US" sz="1800" dirty="0" smtClean="0">
                <a:solidFill>
                  <a:srgbClr val="FF0000"/>
                </a:solidFill>
                <a:latin typeface="Calibri" pitchFamily="34" charset="0"/>
              </a:rPr>
              <a:t>1990</a:t>
            </a:r>
            <a:endParaRPr lang="en-US" sz="1800" dirty="0">
              <a:latin typeface="Calibri" pitchFamily="34" charset="0"/>
            </a:endParaRPr>
          </a:p>
        </p:txBody>
      </p:sp>
      <p:cxnSp>
        <p:nvCxnSpPr>
          <p:cNvPr id="36" name="Straight Arrow Connector 35"/>
          <p:cNvCxnSpPr/>
          <p:nvPr/>
        </p:nvCxnSpPr>
        <p:spPr>
          <a:xfrm flipV="1">
            <a:off x="4038600" y="64008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Box 50"/>
          <p:cNvSpPr txBox="1">
            <a:spLocks noChangeArrowheads="1"/>
          </p:cNvSpPr>
          <p:nvPr/>
        </p:nvSpPr>
        <p:spPr bwMode="auto">
          <a:xfrm>
            <a:off x="562861" y="147935"/>
            <a:ext cx="7590539" cy="461665"/>
          </a:xfrm>
          <a:prstGeom prst="rect">
            <a:avLst/>
          </a:prstGeom>
          <a:noFill/>
          <a:ln w="9525">
            <a:noFill/>
            <a:miter lim="800000"/>
            <a:headEnd/>
            <a:tailEnd/>
          </a:ln>
        </p:spPr>
        <p:txBody>
          <a:bodyPr wrap="none">
            <a:spAutoFit/>
          </a:bodyPr>
          <a:lstStyle/>
          <a:p>
            <a:r>
              <a:rPr lang="en-US" b="1" dirty="0" smtClean="0"/>
              <a:t>What do we mean by “constant” rate and is it plausible?</a:t>
            </a:r>
            <a:endParaRPr lang="en-US" b="1" dirty="0"/>
          </a:p>
        </p:txBody>
      </p:sp>
      <p:sp>
        <p:nvSpPr>
          <p:cNvPr id="2" name="TextBox 1"/>
          <p:cNvSpPr txBox="1"/>
          <p:nvPr/>
        </p:nvSpPr>
        <p:spPr>
          <a:xfrm>
            <a:off x="77131" y="1231480"/>
            <a:ext cx="1774845" cy="461665"/>
          </a:xfrm>
          <a:prstGeom prst="rect">
            <a:avLst/>
          </a:prstGeom>
          <a:noFill/>
        </p:spPr>
        <p:txBody>
          <a:bodyPr wrap="none" rtlCol="0">
            <a:spAutoFit/>
          </a:bodyPr>
          <a:lstStyle/>
          <a:p>
            <a:r>
              <a:rPr lang="en-US" dirty="0" smtClean="0"/>
              <a:t>SF residents </a:t>
            </a:r>
            <a:endParaRPr lang="en-US" dirty="0"/>
          </a:p>
        </p:txBody>
      </p:sp>
      <p:sp>
        <p:nvSpPr>
          <p:cNvPr id="3" name="TextBox 2"/>
          <p:cNvSpPr txBox="1"/>
          <p:nvPr/>
        </p:nvSpPr>
        <p:spPr>
          <a:xfrm>
            <a:off x="1981200" y="3352800"/>
            <a:ext cx="4876800" cy="1200329"/>
          </a:xfrm>
          <a:prstGeom prst="rect">
            <a:avLst/>
          </a:prstGeom>
          <a:noFill/>
        </p:spPr>
        <p:txBody>
          <a:bodyPr wrap="square" rtlCol="0">
            <a:spAutoFit/>
          </a:bodyPr>
          <a:lstStyle/>
          <a:p>
            <a:r>
              <a:rPr lang="en-US" dirty="0" smtClean="0"/>
              <a:t>Pancreatic cancer. Average incidence rate for </a:t>
            </a:r>
            <a:r>
              <a:rPr lang="en-US" dirty="0" smtClean="0">
                <a:solidFill>
                  <a:srgbClr val="FF0000"/>
                </a:solidFill>
              </a:rPr>
              <a:t>1990-2010</a:t>
            </a:r>
            <a:r>
              <a:rPr lang="en-US" dirty="0" smtClean="0"/>
              <a:t> was 15.3 per 100,000 person-years.</a:t>
            </a:r>
            <a:endParaRPr lang="en-US" dirty="0"/>
          </a:p>
        </p:txBody>
      </p:sp>
      <p:cxnSp>
        <p:nvCxnSpPr>
          <p:cNvPr id="15" name="Straight Connector 14"/>
          <p:cNvCxnSpPr/>
          <p:nvPr/>
        </p:nvCxnSpPr>
        <p:spPr bwMode="auto">
          <a:xfrm>
            <a:off x="2755357" y="801471"/>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3" name="Straight Connector 42"/>
          <p:cNvCxnSpPr/>
          <p:nvPr/>
        </p:nvCxnSpPr>
        <p:spPr bwMode="auto">
          <a:xfrm>
            <a:off x="3984753" y="801471"/>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4" name="Straight Connector 43"/>
          <p:cNvCxnSpPr/>
          <p:nvPr/>
        </p:nvCxnSpPr>
        <p:spPr bwMode="auto">
          <a:xfrm>
            <a:off x="4191002" y="801473"/>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5" name="Straight Connector 44"/>
          <p:cNvCxnSpPr/>
          <p:nvPr/>
        </p:nvCxnSpPr>
        <p:spPr bwMode="auto">
          <a:xfrm>
            <a:off x="7127209" y="801470"/>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7440939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5"/>
          <p:cNvSpPr>
            <a:spLocks noGrp="1" noChangeArrowheads="1"/>
          </p:cNvSpPr>
          <p:nvPr>
            <p:ph type="title"/>
          </p:nvPr>
        </p:nvSpPr>
        <p:spPr>
          <a:xfrm>
            <a:off x="0" y="228600"/>
            <a:ext cx="9144000" cy="1143000"/>
          </a:xfrm>
        </p:spPr>
        <p:txBody>
          <a:bodyPr/>
          <a:lstStyle/>
          <a:p>
            <a:r>
              <a:rPr lang="en-US" sz="3200" dirty="0" smtClean="0"/>
              <a:t/>
            </a:r>
            <a:br>
              <a:rPr lang="en-US" sz="3200" dirty="0" smtClean="0"/>
            </a:br>
            <a:r>
              <a:rPr lang="en-US" sz="3600" b="1" dirty="0" smtClean="0"/>
              <a:t>Example: Rate is not constant</a:t>
            </a:r>
            <a:r>
              <a:rPr lang="en-US" sz="3200" b="1" dirty="0" smtClean="0"/>
              <a:t/>
            </a:r>
            <a:br>
              <a:rPr lang="en-US" sz="3200" b="1" dirty="0" smtClean="0"/>
            </a:br>
            <a:r>
              <a:rPr lang="en-US" sz="3200" dirty="0" smtClean="0"/>
              <a:t>Mortality in Children with End Stage Renal Disease</a:t>
            </a:r>
            <a:br>
              <a:rPr lang="en-US" sz="3200" dirty="0" smtClean="0"/>
            </a:br>
            <a:r>
              <a:rPr lang="en-US" sz="1000" b="1" dirty="0" smtClean="0"/>
              <a:t/>
            </a:r>
            <a:br>
              <a:rPr lang="en-US" sz="1000" b="1" dirty="0" smtClean="0"/>
            </a:br>
            <a:endParaRPr lang="en-US" sz="3600" b="1" dirty="0" smtClean="0"/>
          </a:p>
        </p:txBody>
      </p:sp>
      <p:graphicFrame>
        <p:nvGraphicFramePr>
          <p:cNvPr id="393268" name="Group 52"/>
          <p:cNvGraphicFramePr>
            <a:graphicFrameLocks noGrp="1"/>
          </p:cNvGraphicFramePr>
          <p:nvPr>
            <p:ph idx="1"/>
            <p:extLst>
              <p:ext uri="{D42A27DB-BD31-4B8C-83A1-F6EECF244321}">
                <p14:modId xmlns:p14="http://schemas.microsoft.com/office/powerpoint/2010/main" val="2484333386"/>
              </p:ext>
            </p:extLst>
          </p:nvPr>
        </p:nvGraphicFramePr>
        <p:xfrm>
          <a:off x="1307910" y="1371600"/>
          <a:ext cx="6705600" cy="3933191"/>
        </p:xfrm>
        <a:graphic>
          <a:graphicData uri="http://schemas.openxmlformats.org/drawingml/2006/table">
            <a:tbl>
              <a:tblPr/>
              <a:tblGrid>
                <a:gridCol w="3123156">
                  <a:extLst>
                    <a:ext uri="{9D8B030D-6E8A-4147-A177-3AD203B41FA5}">
                      <a16:colId xmlns:a16="http://schemas.microsoft.com/office/drawing/2014/main" xmlns="" val="20000"/>
                    </a:ext>
                  </a:extLst>
                </a:gridCol>
                <a:gridCol w="3582444">
                  <a:extLst>
                    <a:ext uri="{9D8B030D-6E8A-4147-A177-3AD203B41FA5}">
                      <a16:colId xmlns:a16="http://schemas.microsoft.com/office/drawing/2014/main" xmlns="" val="20001"/>
                    </a:ext>
                  </a:extLst>
                </a:gridCol>
              </a:tblGrid>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Calendar years</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Incidence rate of death per 100 patient-yrs</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1963-72</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11.0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1973-82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4.4</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1983-92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2.0</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4711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1993-2002</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1.8</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56336" name="Text Box 53"/>
          <p:cNvSpPr txBox="1">
            <a:spLocks noChangeArrowheads="1"/>
          </p:cNvSpPr>
          <p:nvPr/>
        </p:nvSpPr>
        <p:spPr bwMode="auto">
          <a:xfrm>
            <a:off x="5257800" y="6324600"/>
            <a:ext cx="4038600" cy="457200"/>
          </a:xfrm>
          <a:prstGeom prst="rect">
            <a:avLst/>
          </a:prstGeom>
          <a:noFill/>
          <a:ln w="9525">
            <a:noFill/>
            <a:miter lim="800000"/>
            <a:headEnd/>
            <a:tailEnd/>
          </a:ln>
        </p:spPr>
        <p:txBody>
          <a:bodyPr>
            <a:spAutoFit/>
          </a:bodyPr>
          <a:lstStyle/>
          <a:p>
            <a:pPr eaLnBrk="0" hangingPunct="0">
              <a:spcBef>
                <a:spcPct val="50000"/>
              </a:spcBef>
            </a:pPr>
            <a:r>
              <a:rPr lang="en-US" dirty="0"/>
              <a:t>McDonald et al. </a:t>
            </a:r>
            <a:r>
              <a:rPr lang="en-US" i="1" dirty="0"/>
              <a:t>NEJM</a:t>
            </a:r>
            <a:r>
              <a:rPr lang="en-US" dirty="0"/>
              <a:t> 2004</a:t>
            </a:r>
          </a:p>
        </p:txBody>
      </p:sp>
      <p:sp>
        <p:nvSpPr>
          <p:cNvPr id="5" name="Text Box 53"/>
          <p:cNvSpPr txBox="1">
            <a:spLocks noChangeArrowheads="1"/>
          </p:cNvSpPr>
          <p:nvPr/>
        </p:nvSpPr>
        <p:spPr bwMode="auto">
          <a:xfrm>
            <a:off x="25021" y="5410200"/>
            <a:ext cx="9271379" cy="830997"/>
          </a:xfrm>
          <a:prstGeom prst="rect">
            <a:avLst/>
          </a:prstGeom>
          <a:noFill/>
          <a:ln w="9525">
            <a:noFill/>
            <a:miter lim="800000"/>
            <a:headEnd/>
            <a:tailEnd/>
          </a:ln>
        </p:spPr>
        <p:txBody>
          <a:bodyPr wrap="square">
            <a:spAutoFit/>
          </a:bodyPr>
          <a:lstStyle/>
          <a:p>
            <a:pPr eaLnBrk="0" hangingPunct="0">
              <a:spcBef>
                <a:spcPct val="50000"/>
              </a:spcBef>
            </a:pPr>
            <a:r>
              <a:rPr lang="en-US" dirty="0" smtClean="0"/>
              <a:t>Would it be informative to use 1 number (the average from 1963 to 2002, which is  ~5 per 100 patient-years) to represent the entire period?</a:t>
            </a:r>
            <a:endParaRPr lang="en-US" dirty="0"/>
          </a:p>
        </p:txBody>
      </p:sp>
    </p:spTree>
    <p:extLst>
      <p:ext uri="{BB962C8B-B14F-4D97-AF65-F5344CB8AC3E}">
        <p14:creationId xmlns:p14="http://schemas.microsoft.com/office/powerpoint/2010/main" val="1740854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noChangeArrowheads="1"/>
          </p:cNvSpPr>
          <p:nvPr>
            <p:ph type="title"/>
          </p:nvPr>
        </p:nvSpPr>
        <p:spPr>
          <a:xfrm>
            <a:off x="609600" y="-76200"/>
            <a:ext cx="7772400" cy="838200"/>
          </a:xfrm>
        </p:spPr>
        <p:txBody>
          <a:bodyPr/>
          <a:lstStyle/>
          <a:p>
            <a:r>
              <a:rPr lang="en-US" sz="4000" b="1" dirty="0" smtClean="0"/>
              <a:t>Risk versus Rate </a:t>
            </a:r>
          </a:p>
        </p:txBody>
      </p:sp>
      <p:sp>
        <p:nvSpPr>
          <p:cNvPr id="23554" name="Rectangle 5"/>
          <p:cNvSpPr>
            <a:spLocks noGrp="1" noChangeArrowheads="1"/>
          </p:cNvSpPr>
          <p:nvPr>
            <p:ph type="body" idx="1"/>
          </p:nvPr>
        </p:nvSpPr>
        <p:spPr>
          <a:xfrm>
            <a:off x="228600" y="838200"/>
            <a:ext cx="8763000" cy="5257800"/>
          </a:xfrm>
        </p:spPr>
        <p:txBody>
          <a:bodyPr/>
          <a:lstStyle/>
          <a:p>
            <a:pPr>
              <a:lnSpc>
                <a:spcPct val="90000"/>
              </a:lnSpc>
            </a:pPr>
            <a:r>
              <a:rPr lang="en-US" dirty="0" smtClean="0"/>
              <a:t>Last week:  concept of cumulative incidence (risk)</a:t>
            </a:r>
          </a:p>
          <a:p>
            <a:pPr lvl="1">
              <a:lnSpc>
                <a:spcPct val="90000"/>
              </a:lnSpc>
            </a:pPr>
            <a:r>
              <a:rPr lang="en-US" dirty="0" smtClean="0"/>
              <a:t>Most commonly calculated by Kaplan-Meier estimator.  </a:t>
            </a:r>
          </a:p>
          <a:p>
            <a:pPr lvl="1">
              <a:lnSpc>
                <a:spcPct val="90000"/>
              </a:lnSpc>
            </a:pPr>
            <a:r>
              <a:rPr lang="en-US" dirty="0" smtClean="0"/>
              <a:t>Can also use simple proportion, life table or Aalen-Johansen method [later today].</a:t>
            </a:r>
          </a:p>
          <a:p>
            <a:pPr lvl="1">
              <a:lnSpc>
                <a:spcPct val="90000"/>
              </a:lnSpc>
            </a:pPr>
            <a:endParaRPr lang="en-US" sz="1200" dirty="0" smtClean="0"/>
          </a:p>
          <a:p>
            <a:pPr>
              <a:lnSpc>
                <a:spcPct val="90000"/>
              </a:lnSpc>
            </a:pPr>
            <a:r>
              <a:rPr lang="en-US" dirty="0" smtClean="0"/>
              <a:t>Incidence rate of disease is less intuitive but is the </a:t>
            </a:r>
            <a:r>
              <a:rPr lang="en-US" u="sng" dirty="0" smtClean="0"/>
              <a:t>more fundamental</a:t>
            </a:r>
            <a:r>
              <a:rPr lang="en-US" dirty="0" smtClean="0"/>
              <a:t> measure</a:t>
            </a:r>
          </a:p>
          <a:p>
            <a:pPr>
              <a:lnSpc>
                <a:spcPct val="90000"/>
              </a:lnSpc>
            </a:pPr>
            <a:endParaRPr lang="en-US" sz="1000" dirty="0" smtClean="0"/>
          </a:p>
          <a:p>
            <a:pPr>
              <a:lnSpc>
                <a:spcPct val="90000"/>
              </a:lnSpc>
            </a:pPr>
            <a:r>
              <a:rPr lang="en-US" dirty="0" smtClean="0"/>
              <a:t>Rates </a:t>
            </a:r>
            <a:r>
              <a:rPr lang="en-US" dirty="0"/>
              <a:t>can be viewed as </a:t>
            </a:r>
            <a:r>
              <a:rPr lang="en-US" dirty="0" smtClean="0"/>
              <a:t>underlying </a:t>
            </a:r>
            <a:r>
              <a:rPr lang="en-US" dirty="0"/>
              <a:t>velocity of incidence </a:t>
            </a:r>
            <a:r>
              <a:rPr lang="en-US" dirty="0" smtClean="0"/>
              <a:t>(the “speedometer”) while </a:t>
            </a:r>
            <a:r>
              <a:rPr lang="en-US" dirty="0"/>
              <a:t>cumulative incidence is </a:t>
            </a:r>
            <a:r>
              <a:rPr lang="en-US" dirty="0" smtClean="0"/>
              <a:t>the effect </a:t>
            </a:r>
            <a:r>
              <a:rPr lang="en-US" dirty="0"/>
              <a:t>of this </a:t>
            </a:r>
            <a:r>
              <a:rPr lang="en-US" dirty="0" smtClean="0"/>
              <a:t>velocity (the “odometer”).</a:t>
            </a:r>
          </a:p>
        </p:txBody>
      </p:sp>
    </p:spTree>
    <p:extLst>
      <p:ext uri="{BB962C8B-B14F-4D97-AF65-F5344CB8AC3E}">
        <p14:creationId xmlns:p14="http://schemas.microsoft.com/office/powerpoint/2010/main" val="14092764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85800" y="152400"/>
            <a:ext cx="7772400" cy="1143000"/>
          </a:xfrm>
        </p:spPr>
        <p:txBody>
          <a:bodyPr/>
          <a:lstStyle/>
          <a:p>
            <a:r>
              <a:rPr lang="en-US" sz="3600" b="1" dirty="0" smtClean="0"/>
              <a:t>When to suspect that the rate is not constant over time?</a:t>
            </a:r>
          </a:p>
        </p:txBody>
      </p:sp>
      <p:sp>
        <p:nvSpPr>
          <p:cNvPr id="21507" name="Rectangle 3"/>
          <p:cNvSpPr>
            <a:spLocks noGrp="1" noChangeArrowheads="1"/>
          </p:cNvSpPr>
          <p:nvPr>
            <p:ph type="body" idx="1"/>
          </p:nvPr>
        </p:nvSpPr>
        <p:spPr>
          <a:xfrm>
            <a:off x="0" y="1447800"/>
            <a:ext cx="9144000" cy="4876800"/>
          </a:xfrm>
        </p:spPr>
        <p:txBody>
          <a:bodyPr/>
          <a:lstStyle/>
          <a:p>
            <a:pPr>
              <a:defRPr/>
            </a:pPr>
            <a:r>
              <a:rPr lang="en-US" sz="2800" dirty="0"/>
              <a:t>In a dynamic cohort, when calendar period of observation is long</a:t>
            </a:r>
          </a:p>
          <a:p>
            <a:pPr lvl="1">
              <a:defRPr/>
            </a:pPr>
            <a:r>
              <a:rPr lang="en-US" sz="2400" dirty="0"/>
              <a:t>How long is too long depends upon the condition being </a:t>
            </a:r>
            <a:r>
              <a:rPr lang="en-US" sz="2400" dirty="0" smtClean="0"/>
              <a:t>studied</a:t>
            </a:r>
          </a:p>
          <a:p>
            <a:pPr lvl="1">
              <a:defRPr/>
            </a:pPr>
            <a:endParaRPr lang="en-US" sz="1000" dirty="0"/>
          </a:p>
          <a:p>
            <a:pPr>
              <a:defRPr/>
            </a:pPr>
            <a:r>
              <a:rPr lang="en-US" sz="2800" dirty="0" smtClean="0"/>
              <a:t>Any time you are studying a fixed cohort </a:t>
            </a:r>
          </a:p>
          <a:p>
            <a:pPr lvl="1">
              <a:defRPr/>
            </a:pPr>
            <a:r>
              <a:rPr lang="en-US" sz="2400" dirty="0" smtClean="0"/>
              <a:t>Susceptible </a:t>
            </a:r>
            <a:r>
              <a:rPr lang="en-US" sz="2400" dirty="0"/>
              <a:t>participants are depleted </a:t>
            </a:r>
            <a:r>
              <a:rPr lang="en-US" sz="2400" dirty="0" smtClean="0"/>
              <a:t>over time and not replenished </a:t>
            </a:r>
          </a:p>
          <a:p>
            <a:pPr lvl="1">
              <a:defRPr/>
            </a:pPr>
            <a:r>
              <a:rPr lang="en-US" sz="2400" dirty="0" smtClean="0"/>
              <a:t>Participants age and might be progressively at greater risk </a:t>
            </a:r>
          </a:p>
          <a:p>
            <a:pPr lvl="1">
              <a:defRPr/>
            </a:pPr>
            <a:r>
              <a:rPr lang="en-US" sz="2400" dirty="0" smtClean="0"/>
              <a:t>Like age, cumulative effects of other exposures build over time</a:t>
            </a:r>
          </a:p>
          <a:p>
            <a:pPr lvl="1">
              <a:defRPr/>
            </a:pPr>
            <a:endParaRPr lang="en-US" sz="1200" dirty="0" smtClean="0"/>
          </a:p>
          <a:p>
            <a:pPr marL="342900" lvl="2" indent="-342900">
              <a:defRPr/>
            </a:pPr>
            <a:r>
              <a:rPr lang="en-US" sz="2800" dirty="0" smtClean="0"/>
              <a:t>When there </a:t>
            </a:r>
            <a:r>
              <a:rPr lang="en-US" sz="2800" dirty="0"/>
              <a:t>are </a:t>
            </a:r>
            <a:r>
              <a:rPr lang="en-US" sz="2800" dirty="0" smtClean="0"/>
              <a:t>important changes in the environment</a:t>
            </a:r>
          </a:p>
          <a:p>
            <a:pPr marL="800100" lvl="3" indent="-342900">
              <a:defRPr/>
            </a:pPr>
            <a:r>
              <a:rPr lang="en-US" sz="2400" dirty="0" smtClean="0"/>
              <a:t>These are </a:t>
            </a:r>
            <a:r>
              <a:rPr lang="en-US" sz="2400" dirty="0"/>
              <a:t>k</a:t>
            </a:r>
            <a:r>
              <a:rPr lang="en-US" sz="2400" dirty="0" smtClean="0"/>
              <a:t>nown as period effects</a:t>
            </a:r>
          </a:p>
          <a:p>
            <a:pPr marL="800100" lvl="3" indent="-342900">
              <a:defRPr/>
            </a:pPr>
            <a:r>
              <a:rPr lang="en-US" sz="2400" dirty="0" smtClean="0"/>
              <a:t>e.g., natural disasters</a:t>
            </a:r>
          </a:p>
          <a:p>
            <a:pPr marL="800100" lvl="3" indent="-342900">
              <a:defRPr/>
            </a:pPr>
            <a:endParaRPr lang="en-US" sz="1200" dirty="0"/>
          </a:p>
          <a:p>
            <a:pPr>
              <a:buFontTx/>
              <a:buNone/>
              <a:defRPr/>
            </a:pPr>
            <a:endParaRPr lang="en-US" sz="2800" dirty="0" smtClean="0"/>
          </a:p>
          <a:p>
            <a:pPr>
              <a:defRPr/>
            </a:pPr>
            <a:endParaRPr lang="en-US" sz="2800" dirty="0" smtClean="0"/>
          </a:p>
        </p:txBody>
      </p:sp>
    </p:spTree>
    <p:extLst>
      <p:ext uri="{BB962C8B-B14F-4D97-AF65-F5344CB8AC3E}">
        <p14:creationId xmlns:p14="http://schemas.microsoft.com/office/powerpoint/2010/main" val="35635315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32479" y="76200"/>
            <a:ext cx="8991600" cy="1066800"/>
          </a:xfrm>
        </p:spPr>
        <p:txBody>
          <a:bodyPr/>
          <a:lstStyle/>
          <a:p>
            <a:r>
              <a:rPr lang="en-US" sz="3600" b="1" dirty="0" smtClean="0"/>
              <a:t>When is a constant rate more likely? </a:t>
            </a:r>
          </a:p>
        </p:txBody>
      </p:sp>
      <p:sp>
        <p:nvSpPr>
          <p:cNvPr id="21507" name="Rectangle 3"/>
          <p:cNvSpPr>
            <a:spLocks noGrp="1" noChangeArrowheads="1"/>
          </p:cNvSpPr>
          <p:nvPr>
            <p:ph type="body" idx="1"/>
          </p:nvPr>
        </p:nvSpPr>
        <p:spPr>
          <a:xfrm>
            <a:off x="0" y="1295400"/>
            <a:ext cx="9372600" cy="4876800"/>
          </a:xfrm>
        </p:spPr>
        <p:txBody>
          <a:bodyPr/>
          <a:lstStyle/>
          <a:p>
            <a:pPr>
              <a:spcAft>
                <a:spcPts val="600"/>
              </a:spcAft>
              <a:defRPr/>
            </a:pPr>
            <a:r>
              <a:rPr lang="en-US" sz="2800" dirty="0" smtClean="0"/>
              <a:t>Shorter period of observation in a dynamic cohort</a:t>
            </a:r>
          </a:p>
          <a:p>
            <a:pPr lvl="1">
              <a:spcAft>
                <a:spcPts val="600"/>
              </a:spcAft>
              <a:defRPr/>
            </a:pPr>
            <a:r>
              <a:rPr lang="en-US" sz="2400" dirty="0" smtClean="0"/>
              <a:t>The ultimate short period is what we measure with instantaneous rates </a:t>
            </a:r>
          </a:p>
          <a:p>
            <a:pPr>
              <a:spcAft>
                <a:spcPts val="600"/>
              </a:spcAft>
              <a:defRPr/>
            </a:pPr>
            <a:r>
              <a:rPr lang="en-US" sz="2800" dirty="0" smtClean="0"/>
              <a:t>Larger dynamic populations</a:t>
            </a:r>
          </a:p>
          <a:p>
            <a:pPr lvl="1">
              <a:spcAft>
                <a:spcPts val="600"/>
              </a:spcAft>
              <a:defRPr/>
            </a:pPr>
            <a:r>
              <a:rPr lang="en-US" sz="2400" dirty="0" smtClean="0"/>
              <a:t>Less likely, compared to small population, to be perturbed by small influxes of persons with different underlying rates of the event</a:t>
            </a:r>
          </a:p>
          <a:p>
            <a:pPr>
              <a:spcAft>
                <a:spcPts val="1200"/>
              </a:spcAft>
              <a:defRPr/>
            </a:pPr>
            <a:r>
              <a:rPr lang="en-US" sz="2800" dirty="0" smtClean="0"/>
              <a:t>Example:  most large cities in a particular year (barring natural disasters) have constant rates of many diseases</a:t>
            </a:r>
          </a:p>
          <a:p>
            <a:pPr>
              <a:defRPr/>
            </a:pPr>
            <a:r>
              <a:rPr lang="en-US" sz="2800" dirty="0" smtClean="0"/>
              <a:t>But, without individual-level data, can never be certain</a:t>
            </a:r>
          </a:p>
          <a:p>
            <a:pPr>
              <a:defRPr/>
            </a:pPr>
            <a:endParaRPr lang="en-US" sz="2800" dirty="0" smtClean="0"/>
          </a:p>
        </p:txBody>
      </p:sp>
    </p:spTree>
    <p:extLst>
      <p:ext uri="{BB962C8B-B14F-4D97-AF65-F5344CB8AC3E}">
        <p14:creationId xmlns:p14="http://schemas.microsoft.com/office/powerpoint/2010/main" val="35468111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533400" y="228600"/>
            <a:ext cx="7772400" cy="609600"/>
          </a:xfrm>
        </p:spPr>
        <p:txBody>
          <a:bodyPr/>
          <a:lstStyle/>
          <a:p>
            <a:r>
              <a:rPr lang="en-US" sz="4000" b="1" dirty="0" smtClean="0"/>
              <a:t>Constant Rate</a:t>
            </a:r>
          </a:p>
        </p:txBody>
      </p:sp>
      <p:graphicFrame>
        <p:nvGraphicFramePr>
          <p:cNvPr id="5129" name="Object 9"/>
          <p:cNvGraphicFramePr>
            <a:graphicFrameLocks noGrp="1" noChangeAspect="1"/>
          </p:cNvGraphicFramePr>
          <p:nvPr>
            <p:ph sz="quarter" idx="2"/>
            <p:extLst>
              <p:ext uri="{D42A27DB-BD31-4B8C-83A1-F6EECF244321}">
                <p14:modId xmlns:p14="http://schemas.microsoft.com/office/powerpoint/2010/main" val="749817286"/>
              </p:ext>
            </p:extLst>
          </p:nvPr>
        </p:nvGraphicFramePr>
        <p:xfrm>
          <a:off x="558800" y="2895600"/>
          <a:ext cx="7002463" cy="3733799"/>
        </p:xfrm>
        <a:graphic>
          <a:graphicData uri="http://schemas.openxmlformats.org/presentationml/2006/ole">
            <mc:AlternateContent xmlns:mc="http://schemas.openxmlformats.org/markup-compatibility/2006">
              <mc:Choice xmlns:v="urn:schemas-microsoft-com:vml" Requires="v">
                <p:oleObj spid="_x0000_s5469" name="Worksheet" r:id="rId4" imgW="2952720" imgH="1114425" progId="Excel.Sheet.8">
                  <p:embed/>
                </p:oleObj>
              </mc:Choice>
              <mc:Fallback>
                <p:oleObj name="Worksheet" r:id="rId4" imgW="2952720" imgH="1114425" progId="Excel.Sheet.8">
                  <p:embed/>
                  <p:pic>
                    <p:nvPicPr>
                      <p:cNvPr id="0" name="Picture 9"/>
                      <p:cNvPicPr>
                        <a:picLocks noGrp="1" noChangeAspect="1" noChangeArrowheads="1"/>
                      </p:cNvPicPr>
                      <p:nvPr/>
                    </p:nvPicPr>
                    <p:blipFill>
                      <a:blip r:embed="rId5"/>
                      <a:srcRect/>
                      <a:stretch>
                        <a:fillRect/>
                      </a:stretch>
                    </p:blipFill>
                    <p:spPr bwMode="auto">
                      <a:xfrm>
                        <a:off x="558800" y="2895600"/>
                        <a:ext cx="7002463" cy="3733799"/>
                      </a:xfrm>
                      <a:prstGeom prst="rect">
                        <a:avLst/>
                      </a:prstGeom>
                      <a:noFill/>
                      <a:ln>
                        <a:noFill/>
                      </a:ln>
                      <a:effectLst/>
                      <a:extLst/>
                    </p:spPr>
                  </p:pic>
                </p:oleObj>
              </mc:Fallback>
            </mc:AlternateContent>
          </a:graphicData>
        </a:graphic>
      </p:graphicFrame>
      <p:sp>
        <p:nvSpPr>
          <p:cNvPr id="3" name="TextBox 2"/>
          <p:cNvSpPr txBox="1"/>
          <p:nvPr/>
        </p:nvSpPr>
        <p:spPr>
          <a:xfrm>
            <a:off x="533400" y="1600200"/>
            <a:ext cx="8077200" cy="1384995"/>
          </a:xfrm>
          <a:prstGeom prst="rect">
            <a:avLst/>
          </a:prstGeom>
          <a:noFill/>
        </p:spPr>
        <p:txBody>
          <a:bodyPr wrap="square" rtlCol="0">
            <a:spAutoFit/>
          </a:bodyPr>
          <a:lstStyle/>
          <a:p>
            <a:r>
              <a:rPr lang="en-US" sz="2800" dirty="0" smtClean="0"/>
              <a:t>Average incidence rate, calculated previously, was 0.13 deaths per person-year.  </a:t>
            </a:r>
            <a:r>
              <a:rPr lang="en-US" sz="2800" b="1" dirty="0" smtClean="0"/>
              <a:t>If </a:t>
            </a:r>
            <a:r>
              <a:rPr lang="en-US" sz="2800" dirty="0" smtClean="0"/>
              <a:t>this rate is strictly constant, this is what a plot would look like:    </a:t>
            </a:r>
            <a:endParaRPr lang="en-US" sz="2800" dirty="0"/>
          </a:p>
        </p:txBody>
      </p:sp>
      <p:sp>
        <p:nvSpPr>
          <p:cNvPr id="4" name="TextBox 3"/>
          <p:cNvSpPr txBox="1"/>
          <p:nvPr/>
        </p:nvSpPr>
        <p:spPr>
          <a:xfrm>
            <a:off x="304800" y="1010943"/>
            <a:ext cx="8534400" cy="584775"/>
          </a:xfrm>
          <a:prstGeom prst="rect">
            <a:avLst/>
          </a:prstGeom>
          <a:noFill/>
        </p:spPr>
        <p:txBody>
          <a:bodyPr wrap="square" rtlCol="0">
            <a:spAutoFit/>
          </a:bodyPr>
          <a:lstStyle/>
          <a:p>
            <a:r>
              <a:rPr lang="en-US" sz="3200" b="1" dirty="0" smtClean="0"/>
              <a:t>Example: Mortality </a:t>
            </a:r>
            <a:r>
              <a:rPr lang="en-US" sz="3200" b="1" dirty="0"/>
              <a:t>in biliary cirrhosis </a:t>
            </a:r>
            <a:r>
              <a:rPr lang="en-US" sz="3200" b="1" dirty="0" smtClean="0"/>
              <a:t>cohort</a:t>
            </a:r>
            <a:endParaRPr lang="en-US" sz="3200" b="1" dirty="0"/>
          </a:p>
        </p:txBody>
      </p:sp>
      <p:sp>
        <p:nvSpPr>
          <p:cNvPr id="2" name="TextBox 1"/>
          <p:cNvSpPr txBox="1"/>
          <p:nvPr/>
        </p:nvSpPr>
        <p:spPr>
          <a:xfrm>
            <a:off x="533400" y="5939135"/>
            <a:ext cx="4876800" cy="461665"/>
          </a:xfrm>
          <a:prstGeom prst="rect">
            <a:avLst/>
          </a:prstGeom>
          <a:noFill/>
        </p:spPr>
        <p:txBody>
          <a:bodyPr wrap="square" rtlCol="0">
            <a:spAutoFit/>
          </a:bodyPr>
          <a:lstStyle/>
          <a:p>
            <a:r>
              <a:rPr lang="en-US" dirty="0" smtClean="0"/>
              <a:t>*deaths per person-year</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685800" y="152400"/>
            <a:ext cx="7772400" cy="609600"/>
          </a:xfrm>
        </p:spPr>
        <p:txBody>
          <a:bodyPr/>
          <a:lstStyle/>
          <a:p>
            <a:r>
              <a:rPr lang="en-US" sz="4000" b="1" dirty="0" smtClean="0"/>
              <a:t>Constant Rate</a:t>
            </a:r>
          </a:p>
        </p:txBody>
      </p:sp>
      <p:sp>
        <p:nvSpPr>
          <p:cNvPr id="4" name="TextBox 3"/>
          <p:cNvSpPr txBox="1"/>
          <p:nvPr/>
        </p:nvSpPr>
        <p:spPr>
          <a:xfrm>
            <a:off x="1447800" y="1066800"/>
            <a:ext cx="6400800" cy="584775"/>
          </a:xfrm>
          <a:prstGeom prst="rect">
            <a:avLst/>
          </a:prstGeom>
          <a:noFill/>
        </p:spPr>
        <p:txBody>
          <a:bodyPr wrap="square" rtlCol="0">
            <a:spAutoFit/>
          </a:bodyPr>
          <a:lstStyle/>
          <a:p>
            <a:r>
              <a:rPr lang="en-US" sz="3200" dirty="0"/>
              <a:t>Mortality in biliary cirrhosis </a:t>
            </a:r>
            <a:r>
              <a:rPr lang="en-US" sz="3200" dirty="0" smtClean="0"/>
              <a:t>cohort</a:t>
            </a:r>
          </a:p>
        </p:txBody>
      </p:sp>
      <p:pic>
        <p:nvPicPr>
          <p:cNvPr id="6" name="Picture 4" descr="hazard cirhosis data"/>
          <p:cNvPicPr>
            <a:picLocks noChangeAspect="1" noChangeArrowheads="1"/>
          </p:cNvPicPr>
          <p:nvPr/>
        </p:nvPicPr>
        <p:blipFill rotWithShape="1">
          <a:blip r:embed="rId4"/>
          <a:srcRect t="8999" b="-11000"/>
          <a:stretch/>
        </p:blipFill>
        <p:spPr bwMode="auto">
          <a:xfrm>
            <a:off x="4724400" y="1905000"/>
            <a:ext cx="4191000" cy="3108960"/>
          </a:xfrm>
          <a:prstGeom prst="rect">
            <a:avLst/>
          </a:prstGeom>
          <a:noFill/>
          <a:ln w="9525">
            <a:noFill/>
            <a:miter lim="800000"/>
            <a:headEnd/>
            <a:tailEnd/>
          </a:ln>
        </p:spPr>
      </p:pic>
      <p:graphicFrame>
        <p:nvGraphicFramePr>
          <p:cNvPr id="2" name="Object 1"/>
          <p:cNvGraphicFramePr>
            <a:graphicFrameLocks noGrp="1" noChangeAspect="1"/>
          </p:cNvGraphicFramePr>
          <p:nvPr>
            <p:extLst>
              <p:ext uri="{D42A27DB-BD31-4B8C-83A1-F6EECF244321}">
                <p14:modId xmlns:p14="http://schemas.microsoft.com/office/powerpoint/2010/main" val="2485584094"/>
              </p:ext>
            </p:extLst>
          </p:nvPr>
        </p:nvGraphicFramePr>
        <p:xfrm>
          <a:off x="38100" y="1651575"/>
          <a:ext cx="4808678" cy="3606225"/>
        </p:xfrm>
        <a:graphic>
          <a:graphicData uri="http://schemas.openxmlformats.org/presentationml/2006/ole">
            <mc:AlternateContent xmlns:mc="http://schemas.openxmlformats.org/markup-compatibility/2006">
              <mc:Choice xmlns:v="urn:schemas-microsoft-com:vml" Requires="v">
                <p:oleObj spid="_x0000_s7493" name="Worksheet" r:id="rId5" imgW="2752725" imgH="1448003" progId="Excel.Sheet.8">
                  <p:embed/>
                </p:oleObj>
              </mc:Choice>
              <mc:Fallback>
                <p:oleObj name="Worksheet" r:id="rId5" imgW="2752725" imgH="1448003" progId="Excel.Sheet.8">
                  <p:embed/>
                  <p:pic>
                    <p:nvPicPr>
                      <p:cNvPr id="0" name="Object 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1651575"/>
                        <a:ext cx="4808678" cy="3606225"/>
                      </a:xfrm>
                      <a:prstGeom prst="rect">
                        <a:avLst/>
                      </a:prstGeom>
                      <a:noFill/>
                      <a:ln>
                        <a:noFill/>
                      </a:ln>
                    </p:spPr>
                  </p:pic>
                </p:oleObj>
              </mc:Fallback>
            </mc:AlternateContent>
          </a:graphicData>
        </a:graphic>
      </p:graphicFrame>
      <p:sp>
        <p:nvSpPr>
          <p:cNvPr id="5" name="TextBox 4"/>
          <p:cNvSpPr txBox="1"/>
          <p:nvPr/>
        </p:nvSpPr>
        <p:spPr>
          <a:xfrm>
            <a:off x="4923007" y="4724400"/>
            <a:ext cx="3657600" cy="1015663"/>
          </a:xfrm>
          <a:prstGeom prst="rect">
            <a:avLst/>
          </a:prstGeom>
          <a:noFill/>
        </p:spPr>
        <p:txBody>
          <a:bodyPr wrap="square" rtlCol="0">
            <a:spAutoFit/>
          </a:bodyPr>
          <a:lstStyle/>
          <a:p>
            <a:r>
              <a:rPr lang="en-US" sz="2000" dirty="0" smtClean="0"/>
              <a:t>Individual-level data: Reveals reality that incidence rate is not constant </a:t>
            </a:r>
            <a:endParaRPr lang="en-US" sz="2000" dirty="0"/>
          </a:p>
        </p:txBody>
      </p:sp>
      <p:sp>
        <p:nvSpPr>
          <p:cNvPr id="7" name="TextBox 6"/>
          <p:cNvSpPr txBox="1"/>
          <p:nvPr/>
        </p:nvSpPr>
        <p:spPr>
          <a:xfrm>
            <a:off x="629460" y="5867400"/>
            <a:ext cx="7885079" cy="830997"/>
          </a:xfrm>
          <a:prstGeom prst="rect">
            <a:avLst/>
          </a:prstGeom>
          <a:noFill/>
        </p:spPr>
        <p:txBody>
          <a:bodyPr wrap="square" rtlCol="0">
            <a:spAutoFit/>
          </a:bodyPr>
          <a:lstStyle/>
          <a:p>
            <a:r>
              <a:rPr lang="en-US" dirty="0" smtClean="0"/>
              <a:t>Left hand graph is idealized if rate were constant </a:t>
            </a:r>
          </a:p>
          <a:p>
            <a:r>
              <a:rPr lang="en-US" dirty="0" smtClean="0"/>
              <a:t>Right hand graph depicts the actual data</a:t>
            </a:r>
            <a:endParaRPr lang="en-US" dirty="0"/>
          </a:p>
        </p:txBody>
      </p:sp>
      <p:sp>
        <p:nvSpPr>
          <p:cNvPr id="9" name="TextBox 8"/>
          <p:cNvSpPr txBox="1"/>
          <p:nvPr/>
        </p:nvSpPr>
        <p:spPr>
          <a:xfrm>
            <a:off x="228600" y="4995446"/>
            <a:ext cx="4876800" cy="338554"/>
          </a:xfrm>
          <a:prstGeom prst="rect">
            <a:avLst/>
          </a:prstGeom>
          <a:noFill/>
        </p:spPr>
        <p:txBody>
          <a:bodyPr wrap="square" rtlCol="0">
            <a:spAutoFit/>
          </a:bodyPr>
          <a:lstStyle/>
          <a:p>
            <a:r>
              <a:rPr lang="en-US" sz="1600" dirty="0" smtClean="0"/>
              <a:t>*deaths per person-year</a:t>
            </a:r>
            <a:endParaRPr lang="en-US" sz="1600" dirty="0"/>
          </a:p>
        </p:txBody>
      </p:sp>
    </p:spTree>
    <p:extLst>
      <p:ext uri="{BB962C8B-B14F-4D97-AF65-F5344CB8AC3E}">
        <p14:creationId xmlns:p14="http://schemas.microsoft.com/office/powerpoint/2010/main" val="375878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52400" y="152400"/>
            <a:ext cx="9220200" cy="1143000"/>
          </a:xfrm>
        </p:spPr>
        <p:txBody>
          <a:bodyPr/>
          <a:lstStyle/>
          <a:p>
            <a:r>
              <a:rPr lang="en-US" sz="3200" b="1" dirty="0" smtClean="0"/>
              <a:t>Assumption for meaningful interpretation of average incidence rate</a:t>
            </a:r>
            <a:br>
              <a:rPr lang="en-US" sz="3200" b="1" dirty="0" smtClean="0"/>
            </a:br>
            <a:r>
              <a:rPr lang="en-US" sz="2400" b="1" dirty="0" smtClean="0"/>
              <a:t>i.e., what do we need for average incidence rate to be relevant?</a:t>
            </a:r>
          </a:p>
        </p:txBody>
      </p:sp>
      <p:sp>
        <p:nvSpPr>
          <p:cNvPr id="50178" name="Content Placeholder 2"/>
          <p:cNvSpPr>
            <a:spLocks noGrp="1"/>
          </p:cNvSpPr>
          <p:nvPr>
            <p:ph idx="1"/>
          </p:nvPr>
        </p:nvSpPr>
        <p:spPr>
          <a:xfrm>
            <a:off x="0" y="1600200"/>
            <a:ext cx="8991600" cy="4114800"/>
          </a:xfrm>
        </p:spPr>
        <p:txBody>
          <a:bodyPr/>
          <a:lstStyle/>
          <a:p>
            <a:r>
              <a:rPr lang="en-US" sz="2400" dirty="0" smtClean="0"/>
              <a:t>Average incidence rate is an attempt to have 1 number represent the incidence rate over a period of time in which it was derived</a:t>
            </a:r>
          </a:p>
          <a:p>
            <a:endParaRPr lang="en-US" sz="800" dirty="0" smtClean="0"/>
          </a:p>
          <a:p>
            <a:r>
              <a:rPr lang="en-US" sz="2400" dirty="0" smtClean="0"/>
              <a:t>Therefore, average incidence rates have the most relevance and utility if they represent rates that are </a:t>
            </a:r>
            <a:r>
              <a:rPr lang="en-US" sz="2400" b="1" dirty="0" smtClean="0"/>
              <a:t>constant over time in the interval in which they were derived</a:t>
            </a:r>
          </a:p>
          <a:p>
            <a:endParaRPr lang="en-US" sz="800" b="1" dirty="0" smtClean="0"/>
          </a:p>
          <a:p>
            <a:r>
              <a:rPr lang="en-US" sz="2400" dirty="0" smtClean="0"/>
              <a:t>Whether or not rates are constant or not over time requires direct assessment of instantaneous rates </a:t>
            </a:r>
          </a:p>
          <a:p>
            <a:pPr lvl="1">
              <a:spcBef>
                <a:spcPts val="0"/>
              </a:spcBef>
              <a:spcAft>
                <a:spcPts val="600"/>
              </a:spcAft>
            </a:pPr>
            <a:r>
              <a:rPr lang="en-US" sz="2400" dirty="0" smtClean="0"/>
              <a:t>Can only be directly assessed when we have individual-level data</a:t>
            </a:r>
          </a:p>
          <a:p>
            <a:pPr lvl="1">
              <a:spcBef>
                <a:spcPts val="0"/>
              </a:spcBef>
              <a:spcAft>
                <a:spcPts val="600"/>
              </a:spcAft>
            </a:pPr>
            <a:r>
              <a:rPr lang="en-US" sz="2400" dirty="0" smtClean="0"/>
              <a:t>If we just have “group” data, we cannot directly assess how rate changes over time.  We can only speculate if it is constant. </a:t>
            </a:r>
          </a:p>
          <a:p>
            <a:pPr lvl="2">
              <a:spcBef>
                <a:spcPts val="0"/>
              </a:spcBef>
              <a:spcAft>
                <a:spcPts val="600"/>
              </a:spcAft>
            </a:pPr>
            <a:r>
              <a:rPr lang="en-US" sz="2400" dirty="0" smtClean="0"/>
              <a:t>The longer the time period, less likely that th</a:t>
            </a:r>
            <a:r>
              <a:rPr lang="en-US" dirty="0" smtClean="0"/>
              <a:t>e rate can be assumed to be constant.</a:t>
            </a:r>
            <a:endParaRPr lang="en-US" sz="2400" dirty="0"/>
          </a:p>
        </p:txBody>
      </p:sp>
    </p:spTree>
    <p:extLst>
      <p:ext uri="{BB962C8B-B14F-4D97-AF65-F5344CB8AC3E}">
        <p14:creationId xmlns:p14="http://schemas.microsoft.com/office/powerpoint/2010/main" val="23864700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685800" y="152400"/>
            <a:ext cx="7772400" cy="1143000"/>
          </a:xfrm>
        </p:spPr>
        <p:txBody>
          <a:bodyPr/>
          <a:lstStyle/>
          <a:p>
            <a:r>
              <a:rPr lang="en-US" sz="4000" b="1" dirty="0" smtClean="0"/>
              <a:t>Instantaneous Incidence Rate</a:t>
            </a:r>
          </a:p>
        </p:txBody>
      </p:sp>
      <p:sp>
        <p:nvSpPr>
          <p:cNvPr id="109570" name="Rectangle 3"/>
          <p:cNvSpPr>
            <a:spLocks noGrp="1" noChangeArrowheads="1"/>
          </p:cNvSpPr>
          <p:nvPr>
            <p:ph type="body" idx="1"/>
          </p:nvPr>
        </p:nvSpPr>
        <p:spPr>
          <a:xfrm>
            <a:off x="152400" y="1371600"/>
            <a:ext cx="8915400" cy="4267200"/>
          </a:xfrm>
        </p:spPr>
        <p:txBody>
          <a:bodyPr/>
          <a:lstStyle/>
          <a:p>
            <a:r>
              <a:rPr lang="en-US" dirty="0" smtClean="0"/>
              <a:t>The previous plots have as their y axis the “incidence rate”, but more specifically this is “instantaneous incidence rate” aka “hazard” </a:t>
            </a:r>
          </a:p>
          <a:p>
            <a:pPr lvl="1"/>
            <a:r>
              <a:rPr lang="en-US" dirty="0"/>
              <a:t>This is the </a:t>
            </a:r>
            <a:r>
              <a:rPr lang="en-US" dirty="0" smtClean="0"/>
              <a:t>rate that occurs in an infinitely small period of time, the </a:t>
            </a:r>
            <a:r>
              <a:rPr lang="en-US" i="1" dirty="0" smtClean="0"/>
              <a:t>instantaneous</a:t>
            </a:r>
            <a:r>
              <a:rPr lang="en-US" dirty="0" smtClean="0"/>
              <a:t> rate, given </a:t>
            </a:r>
            <a:r>
              <a:rPr lang="en-US" dirty="0"/>
              <a:t>that the individual has </a:t>
            </a:r>
            <a:r>
              <a:rPr lang="en-US" dirty="0" smtClean="0"/>
              <a:t>not had the event up </a:t>
            </a:r>
            <a:r>
              <a:rPr lang="en-US" dirty="0"/>
              <a:t>to time </a:t>
            </a:r>
            <a:r>
              <a:rPr lang="en-US" dirty="0" smtClean="0"/>
              <a:t>t</a:t>
            </a:r>
            <a:endParaRPr lang="en-US" dirty="0"/>
          </a:p>
          <a:p>
            <a:pPr marL="0" indent="0">
              <a:buNone/>
            </a:pPr>
            <a:endParaRPr lang="en-US" sz="1000" dirty="0" smtClean="0"/>
          </a:p>
          <a:p>
            <a:r>
              <a:rPr lang="en-US" dirty="0" smtClean="0"/>
              <a:t>Plot shows what is called: hazard </a:t>
            </a:r>
            <a:r>
              <a:rPr lang="en-US" dirty="0"/>
              <a:t>function, h(t) </a:t>
            </a:r>
            <a:endParaRPr lang="en-US" dirty="0" smtClean="0"/>
          </a:p>
          <a:p>
            <a:pPr lvl="1"/>
            <a:r>
              <a:rPr lang="en-US" dirty="0" smtClean="0"/>
              <a:t>expresses how hazard changes over time</a:t>
            </a:r>
          </a:p>
          <a:p>
            <a:pPr marL="457200" lvl="1" indent="0">
              <a:buNone/>
            </a:pPr>
            <a:endParaRPr lang="en-US" sz="2800" dirty="0" smtClean="0"/>
          </a:p>
        </p:txBody>
      </p:sp>
    </p:spTree>
    <p:extLst>
      <p:ext uri="{BB962C8B-B14F-4D97-AF65-F5344CB8AC3E}">
        <p14:creationId xmlns:p14="http://schemas.microsoft.com/office/powerpoint/2010/main" val="245412555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8" descr="presentation"/>
          <p:cNvPicPr>
            <a:picLocks noChangeAspect="1" noChangeArrowheads="1"/>
          </p:cNvPicPr>
          <p:nvPr/>
        </p:nvPicPr>
        <p:blipFill>
          <a:blip r:embed="rId3"/>
          <a:srcRect l="55170" t="30888" r="38210" b="65945"/>
          <a:stretch>
            <a:fillRect/>
          </a:stretch>
        </p:blipFill>
        <p:spPr bwMode="auto">
          <a:xfrm>
            <a:off x="5867400" y="4429919"/>
            <a:ext cx="1600200" cy="990600"/>
          </a:xfrm>
          <a:prstGeom prst="rect">
            <a:avLst/>
          </a:prstGeom>
          <a:noFill/>
          <a:ln w="9525">
            <a:noFill/>
            <a:miter lim="800000"/>
            <a:headEnd/>
            <a:tailEnd/>
          </a:ln>
        </p:spPr>
      </p:pic>
      <p:sp>
        <p:nvSpPr>
          <p:cNvPr id="116738" name="Rectangle 2"/>
          <p:cNvSpPr>
            <a:spLocks noGrp="1" noChangeArrowheads="1"/>
          </p:cNvSpPr>
          <p:nvPr>
            <p:ph type="title"/>
          </p:nvPr>
        </p:nvSpPr>
        <p:spPr>
          <a:xfrm>
            <a:off x="685800" y="152400"/>
            <a:ext cx="7772400" cy="1143000"/>
          </a:xfrm>
        </p:spPr>
        <p:txBody>
          <a:bodyPr/>
          <a:lstStyle/>
          <a:p>
            <a:r>
              <a:rPr lang="en-US" sz="4000" b="1" dirty="0" smtClean="0"/>
              <a:t>Hazard Function </a:t>
            </a:r>
            <a:r>
              <a:rPr lang="en-US" sz="4000" dirty="0" smtClean="0"/>
              <a:t/>
            </a:r>
            <a:br>
              <a:rPr lang="en-US" sz="4000" dirty="0" smtClean="0"/>
            </a:br>
            <a:r>
              <a:rPr lang="en-US" sz="4000" dirty="0" smtClean="0"/>
              <a:t>(a type of </a:t>
            </a:r>
            <a:r>
              <a:rPr lang="en-US" sz="3200" b="1" dirty="0" smtClean="0"/>
              <a:t>Conditional  </a:t>
            </a:r>
            <a:r>
              <a:rPr lang="en-US" sz="3200" dirty="0" smtClean="0"/>
              <a:t>Failure Rate)</a:t>
            </a:r>
            <a:endParaRPr lang="en-US" sz="4000" dirty="0" smtClean="0"/>
          </a:p>
        </p:txBody>
      </p:sp>
      <p:sp>
        <p:nvSpPr>
          <p:cNvPr id="116739" name="Rectangle 4"/>
          <p:cNvSpPr>
            <a:spLocks noChangeArrowheads="1"/>
          </p:cNvSpPr>
          <p:nvPr/>
        </p:nvSpPr>
        <p:spPr bwMode="auto">
          <a:xfrm>
            <a:off x="990600" y="5943600"/>
            <a:ext cx="6324600" cy="914400"/>
          </a:xfrm>
          <a:prstGeom prst="rect">
            <a:avLst/>
          </a:prstGeom>
          <a:solidFill>
            <a:schemeClr val="bg1"/>
          </a:solidFill>
          <a:ln w="9525">
            <a:noFill/>
            <a:miter lim="800000"/>
            <a:headEnd/>
            <a:tailEnd/>
          </a:ln>
        </p:spPr>
        <p:txBody>
          <a:bodyPr wrap="none" anchor="ctr"/>
          <a:lstStyle/>
          <a:p>
            <a:pPr eaLnBrk="0" hangingPunct="0"/>
            <a:endParaRPr lang="en-US" sz="3200" dirty="0"/>
          </a:p>
        </p:txBody>
      </p:sp>
      <p:sp>
        <p:nvSpPr>
          <p:cNvPr id="116740" name="Text Box 6"/>
          <p:cNvSpPr txBox="1">
            <a:spLocks noChangeArrowheads="1"/>
          </p:cNvSpPr>
          <p:nvPr/>
        </p:nvSpPr>
        <p:spPr bwMode="auto">
          <a:xfrm>
            <a:off x="685800" y="4148932"/>
            <a:ext cx="5181600" cy="946150"/>
          </a:xfrm>
          <a:prstGeom prst="rect">
            <a:avLst/>
          </a:prstGeom>
          <a:solidFill>
            <a:schemeClr val="bg1"/>
          </a:solidFill>
          <a:ln w="9525">
            <a:noFill/>
            <a:miter lim="800000"/>
            <a:headEnd/>
            <a:tailEnd/>
          </a:ln>
        </p:spPr>
        <p:txBody>
          <a:bodyPr>
            <a:spAutoFit/>
          </a:bodyPr>
          <a:lstStyle/>
          <a:p>
            <a:pPr algn="r" eaLnBrk="0" hangingPunct="0">
              <a:spcBef>
                <a:spcPct val="50000"/>
              </a:spcBef>
            </a:pPr>
            <a:r>
              <a:rPr lang="en-US" sz="2800" b="1" dirty="0"/>
              <a:t>Numerator </a:t>
            </a:r>
            <a:r>
              <a:rPr lang="en-US" sz="2800" dirty="0"/>
              <a:t>is a conditional probability, of the form:</a:t>
            </a:r>
          </a:p>
        </p:txBody>
      </p:sp>
      <p:sp>
        <p:nvSpPr>
          <p:cNvPr id="116741" name="Text Box 7"/>
          <p:cNvSpPr txBox="1">
            <a:spLocks noChangeArrowheads="1"/>
          </p:cNvSpPr>
          <p:nvPr/>
        </p:nvSpPr>
        <p:spPr bwMode="auto">
          <a:xfrm>
            <a:off x="495300" y="5170072"/>
            <a:ext cx="8153400" cy="1569660"/>
          </a:xfrm>
          <a:prstGeom prst="rect">
            <a:avLst/>
          </a:prstGeom>
          <a:noFill/>
          <a:ln w="9525">
            <a:noFill/>
            <a:miter lim="800000"/>
            <a:headEnd/>
            <a:tailEnd/>
          </a:ln>
        </p:spPr>
        <p:txBody>
          <a:bodyPr>
            <a:spAutoFit/>
          </a:bodyPr>
          <a:lstStyle/>
          <a:p>
            <a:pPr eaLnBrk="0" hangingPunct="0">
              <a:spcBef>
                <a:spcPct val="50000"/>
              </a:spcBef>
            </a:pPr>
            <a:r>
              <a:rPr lang="en-US" dirty="0"/>
              <a:t>Probability that the event will occur in the time interval between </a:t>
            </a:r>
            <a:r>
              <a:rPr lang="en-US" i="1" dirty="0"/>
              <a:t>t</a:t>
            </a:r>
            <a:r>
              <a:rPr lang="en-US" dirty="0"/>
              <a:t> and </a:t>
            </a:r>
            <a:r>
              <a:rPr lang="en-US" i="1" dirty="0"/>
              <a:t>t + </a:t>
            </a:r>
            <a:r>
              <a:rPr lang="el-GR" i="1" dirty="0"/>
              <a:t>Δ</a:t>
            </a:r>
            <a:r>
              <a:rPr lang="en-US" i="1" dirty="0"/>
              <a:t>t</a:t>
            </a:r>
            <a:r>
              <a:rPr lang="en-US" dirty="0"/>
              <a:t>, given that the survival time, </a:t>
            </a:r>
            <a:r>
              <a:rPr lang="en-US" i="1" dirty="0"/>
              <a:t>T</a:t>
            </a:r>
            <a:r>
              <a:rPr lang="en-US" dirty="0"/>
              <a:t>, is greater than or equal to </a:t>
            </a:r>
            <a:r>
              <a:rPr lang="en-US" i="1" dirty="0"/>
              <a:t>t</a:t>
            </a:r>
            <a:r>
              <a:rPr lang="en-US" dirty="0" smtClean="0"/>
              <a:t>.   Or, </a:t>
            </a:r>
            <a:r>
              <a:rPr lang="en-US" altLang="en-US" dirty="0" smtClean="0"/>
              <a:t>the </a:t>
            </a:r>
            <a:r>
              <a:rPr lang="en-US" altLang="en-US" dirty="0"/>
              <a:t>probability that </a:t>
            </a:r>
            <a:r>
              <a:rPr lang="en-US" altLang="en-US" i="1" dirty="0"/>
              <a:t>if you survive to t</a:t>
            </a:r>
            <a:r>
              <a:rPr lang="en-US" altLang="en-US" dirty="0"/>
              <a:t>, you will succumb to the event in the next </a:t>
            </a:r>
            <a:r>
              <a:rPr lang="en-US" altLang="en-US" dirty="0" smtClean="0"/>
              <a:t>instant (</a:t>
            </a:r>
            <a:r>
              <a:rPr lang="el-GR" i="1" dirty="0" smtClean="0"/>
              <a:t>Δ</a:t>
            </a:r>
            <a:r>
              <a:rPr lang="en-US" i="1" dirty="0" smtClean="0"/>
              <a:t>t)</a:t>
            </a:r>
            <a:r>
              <a:rPr lang="en-US" altLang="en-US" dirty="0" smtClean="0"/>
              <a:t>.</a:t>
            </a:r>
            <a:endParaRPr lang="en-US" dirty="0"/>
          </a:p>
        </p:txBody>
      </p:sp>
      <p:pic>
        <p:nvPicPr>
          <p:cNvPr id="116742" name="Picture 3" descr="presentation"/>
          <p:cNvPicPr>
            <a:picLocks noChangeAspect="1" noChangeArrowheads="1"/>
          </p:cNvPicPr>
          <p:nvPr/>
        </p:nvPicPr>
        <p:blipFill>
          <a:blip r:embed="rId3"/>
          <a:srcRect l="34993" t="20898" r="38210" b="70818"/>
          <a:stretch>
            <a:fillRect/>
          </a:stretch>
        </p:blipFill>
        <p:spPr bwMode="auto">
          <a:xfrm>
            <a:off x="1143000" y="1676400"/>
            <a:ext cx="6477000" cy="2590800"/>
          </a:xfrm>
          <a:prstGeom prst="rect">
            <a:avLst/>
          </a:prstGeom>
          <a:noFill/>
          <a:ln w="9525">
            <a:noFill/>
            <a:miter lim="800000"/>
            <a:headEnd/>
            <a:tailEnd/>
          </a:ln>
        </p:spPr>
      </p:pic>
      <p:sp>
        <p:nvSpPr>
          <p:cNvPr id="8" name="Text Box 7"/>
          <p:cNvSpPr txBox="1">
            <a:spLocks noChangeArrowheads="1"/>
          </p:cNvSpPr>
          <p:nvPr/>
        </p:nvSpPr>
        <p:spPr bwMode="auto">
          <a:xfrm>
            <a:off x="228600" y="1466671"/>
            <a:ext cx="3581400" cy="1200329"/>
          </a:xfrm>
          <a:prstGeom prst="rect">
            <a:avLst/>
          </a:prstGeom>
          <a:noFill/>
          <a:ln w="9525">
            <a:noFill/>
            <a:miter lim="800000"/>
            <a:headEnd/>
            <a:tailEnd/>
          </a:ln>
        </p:spPr>
        <p:txBody>
          <a:bodyPr wrap="square">
            <a:spAutoFit/>
          </a:bodyPr>
          <a:lstStyle/>
          <a:p>
            <a:pPr eaLnBrk="0" hangingPunct="0">
              <a:spcBef>
                <a:spcPct val="50000"/>
              </a:spcBef>
            </a:pPr>
            <a:r>
              <a:rPr lang="en-US" dirty="0"/>
              <a:t>Probability </a:t>
            </a:r>
            <a:r>
              <a:rPr lang="en-US" dirty="0" smtClean="0"/>
              <a:t>of the event (</a:t>
            </a:r>
            <a:r>
              <a:rPr lang="en-US" i="1" dirty="0" smtClean="0"/>
              <a:t>T</a:t>
            </a:r>
            <a:r>
              <a:rPr lang="en-US" dirty="0" smtClean="0"/>
              <a:t>) occurring in the interval between </a:t>
            </a:r>
            <a:r>
              <a:rPr lang="en-US" i="1" dirty="0" smtClean="0"/>
              <a:t>t</a:t>
            </a:r>
            <a:r>
              <a:rPr lang="en-US" dirty="0" smtClean="0"/>
              <a:t> </a:t>
            </a:r>
            <a:r>
              <a:rPr lang="en-US" dirty="0"/>
              <a:t>and </a:t>
            </a:r>
            <a:r>
              <a:rPr lang="en-US" dirty="0" smtClean="0"/>
              <a:t>(</a:t>
            </a:r>
            <a:r>
              <a:rPr lang="en-US" i="1" dirty="0" smtClean="0"/>
              <a:t>t </a:t>
            </a:r>
            <a:r>
              <a:rPr lang="en-US" i="1" dirty="0"/>
              <a:t>+ </a:t>
            </a:r>
            <a:r>
              <a:rPr lang="el-GR" i="1" dirty="0"/>
              <a:t>Δ</a:t>
            </a:r>
            <a:r>
              <a:rPr lang="en-US" i="1" dirty="0" smtClean="0"/>
              <a:t>t</a:t>
            </a:r>
            <a:r>
              <a:rPr lang="en-US" dirty="0"/>
              <a:t>)</a:t>
            </a:r>
          </a:p>
        </p:txBody>
      </p:sp>
      <p:cxnSp>
        <p:nvCxnSpPr>
          <p:cNvPr id="3" name="Straight Arrow Connector 2"/>
          <p:cNvCxnSpPr/>
          <p:nvPr/>
        </p:nvCxnSpPr>
        <p:spPr bwMode="auto">
          <a:xfrm>
            <a:off x="3276600" y="2286000"/>
            <a:ext cx="5334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r>
              <a:rPr lang="en-US" b="1" dirty="0" smtClean="0"/>
              <a:t>Denominator is time</a:t>
            </a:r>
          </a:p>
        </p:txBody>
      </p:sp>
      <p:pic>
        <p:nvPicPr>
          <p:cNvPr id="2" name="Picture 1"/>
          <p:cNvPicPr>
            <a:picLocks noChangeAspect="1"/>
          </p:cNvPicPr>
          <p:nvPr/>
        </p:nvPicPr>
        <p:blipFill>
          <a:blip r:embed="rId3"/>
          <a:stretch>
            <a:fillRect/>
          </a:stretch>
        </p:blipFill>
        <p:spPr>
          <a:xfrm>
            <a:off x="1676400" y="3048000"/>
            <a:ext cx="5587144" cy="1105172"/>
          </a:xfrm>
          <a:prstGeom prst="rect">
            <a:avLst/>
          </a:prstGeom>
        </p:spPr>
      </p:pic>
      <p:sp>
        <p:nvSpPr>
          <p:cNvPr id="3" name="TextBox 2"/>
          <p:cNvSpPr txBox="1"/>
          <p:nvPr/>
        </p:nvSpPr>
        <p:spPr>
          <a:xfrm>
            <a:off x="609600" y="1938163"/>
            <a:ext cx="8077200" cy="584775"/>
          </a:xfrm>
          <a:prstGeom prst="rect">
            <a:avLst/>
          </a:prstGeom>
          <a:noFill/>
        </p:spPr>
        <p:txBody>
          <a:bodyPr wrap="square" rtlCol="0">
            <a:spAutoFit/>
          </a:bodyPr>
          <a:lstStyle/>
          <a:p>
            <a:pPr algn="ctr"/>
            <a:r>
              <a:rPr lang="en-US" sz="3200" dirty="0" smtClean="0"/>
              <a:t>Hazard function is a conditional failure </a:t>
            </a:r>
            <a:r>
              <a:rPr lang="en-US" sz="3200" b="1" dirty="0" smtClean="0"/>
              <a:t>rate</a:t>
            </a:r>
            <a:r>
              <a:rPr lang="en-US" sz="3200" dirty="0" smtClean="0"/>
              <a:t>.</a:t>
            </a:r>
            <a:endParaRPr lang="en-US" sz="3200" dirty="0"/>
          </a:p>
        </p:txBody>
      </p:sp>
      <p:sp>
        <p:nvSpPr>
          <p:cNvPr id="4" name="TextBox 3"/>
          <p:cNvSpPr txBox="1"/>
          <p:nvPr/>
        </p:nvSpPr>
        <p:spPr>
          <a:xfrm>
            <a:off x="1295400" y="4724400"/>
            <a:ext cx="6858000" cy="584775"/>
          </a:xfrm>
          <a:prstGeom prst="rect">
            <a:avLst/>
          </a:prstGeom>
          <a:noFill/>
        </p:spPr>
        <p:txBody>
          <a:bodyPr wrap="square" rtlCol="0">
            <a:spAutoFit/>
          </a:bodyPr>
          <a:lstStyle/>
          <a:p>
            <a:pPr algn="ctr"/>
            <a:r>
              <a:rPr lang="en-US" sz="3200" dirty="0" smtClean="0"/>
              <a:t>Conditional probability per unit time</a:t>
            </a:r>
            <a:endParaRPr lang="en-US" sz="3200" dirty="0"/>
          </a:p>
        </p:txBody>
      </p:sp>
      <p:sp>
        <p:nvSpPr>
          <p:cNvPr id="5" name="Oval 4"/>
          <p:cNvSpPr/>
          <p:nvPr/>
        </p:nvSpPr>
        <p:spPr bwMode="auto">
          <a:xfrm>
            <a:off x="4953000" y="3597366"/>
            <a:ext cx="838200" cy="552586"/>
          </a:xfrm>
          <a:prstGeom prst="ellipse">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cxnSp>
        <p:nvCxnSpPr>
          <p:cNvPr id="7" name="Straight Arrow Connector 6"/>
          <p:cNvCxnSpPr/>
          <p:nvPr/>
        </p:nvCxnSpPr>
        <p:spPr bwMode="auto">
          <a:xfrm flipH="1" flipV="1">
            <a:off x="5715000" y="4149952"/>
            <a:ext cx="638577" cy="701613"/>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381844926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228600" y="381000"/>
            <a:ext cx="8610600" cy="1143000"/>
          </a:xfrm>
        </p:spPr>
        <p:txBody>
          <a:bodyPr/>
          <a:lstStyle/>
          <a:p>
            <a:r>
              <a:rPr lang="en-US" sz="3600" b="1" dirty="0" smtClean="0"/>
              <a:t>Hazard Function </a:t>
            </a:r>
            <a:br>
              <a:rPr lang="en-US" sz="3600" b="1" dirty="0" smtClean="0"/>
            </a:br>
            <a:r>
              <a:rPr lang="en-US" sz="3600" b="1" dirty="0" smtClean="0"/>
              <a:t>(Instantaneous probability of some event)</a:t>
            </a:r>
          </a:p>
        </p:txBody>
      </p:sp>
      <p:pic>
        <p:nvPicPr>
          <p:cNvPr id="120834" name="Picture 3" descr="presentation12a"/>
          <p:cNvPicPr>
            <a:picLocks noChangeAspect="1" noChangeArrowheads="1"/>
          </p:cNvPicPr>
          <p:nvPr/>
        </p:nvPicPr>
        <p:blipFill>
          <a:blip r:embed="rId3"/>
          <a:srcRect l="37254" t="34848" r="36275" b="55304"/>
          <a:stretch>
            <a:fillRect/>
          </a:stretch>
        </p:blipFill>
        <p:spPr bwMode="auto">
          <a:xfrm>
            <a:off x="457200" y="1452562"/>
            <a:ext cx="8382000" cy="4033838"/>
          </a:xfrm>
          <a:prstGeom prst="rect">
            <a:avLst/>
          </a:prstGeom>
          <a:noFill/>
          <a:ln w="9525">
            <a:noFill/>
            <a:miter lim="800000"/>
            <a:headEnd/>
            <a:tailEnd/>
          </a:ln>
        </p:spPr>
      </p:pic>
      <p:sp>
        <p:nvSpPr>
          <p:cNvPr id="2" name="TextBox 1"/>
          <p:cNvSpPr txBox="1"/>
          <p:nvPr/>
        </p:nvSpPr>
        <p:spPr>
          <a:xfrm>
            <a:off x="3962400" y="3352800"/>
            <a:ext cx="4572000" cy="1569660"/>
          </a:xfrm>
          <a:prstGeom prst="rect">
            <a:avLst/>
          </a:prstGeom>
          <a:solidFill>
            <a:schemeClr val="bg1"/>
          </a:solidFill>
        </p:spPr>
        <p:txBody>
          <a:bodyPr wrap="square" rtlCol="0">
            <a:spAutoFit/>
          </a:bodyPr>
          <a:lstStyle/>
          <a:p>
            <a:r>
              <a:rPr lang="en-US" dirty="0" smtClean="0"/>
              <a:t>Calculated as the duration of the time period approaches 0. This is what makes it “instantaneous”. </a:t>
            </a:r>
          </a:p>
          <a:p>
            <a:endParaRPr lang="en-US" dirty="0"/>
          </a:p>
        </p:txBody>
      </p:sp>
      <p:sp>
        <p:nvSpPr>
          <p:cNvPr id="3" name="TextBox 2"/>
          <p:cNvSpPr txBox="1"/>
          <p:nvPr/>
        </p:nvSpPr>
        <p:spPr>
          <a:xfrm>
            <a:off x="76200" y="4800600"/>
            <a:ext cx="8991600" cy="1708160"/>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2300" dirty="0" smtClean="0"/>
              <a:t>Average rates are macroscopic in that they are directly calculated over time durations that humans can understand with simple math</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endParaRPr lang="en-US" sz="500" dirty="0" smtClean="0"/>
          </a:p>
          <a:p>
            <a:pPr marL="342900" indent="-342900">
              <a:buFont typeface="Arial" panose="020B0604020202020204" pitchFamily="34" charset="0"/>
              <a:buChar char="•"/>
            </a:pPr>
            <a:r>
              <a:rPr lang="en-US" sz="2300" dirty="0" smtClean="0"/>
              <a:t>Instantaneous rates cannot be directly calculated with simple math; they can only be derived mathematically with techniques of calculus</a:t>
            </a:r>
            <a:endParaRPr lang="en-US" sz="23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1" y="1558466"/>
            <a:ext cx="495300" cy="498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6764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779928"/>
            <a:ext cx="381000" cy="4298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1966915"/>
            <a:ext cx="457200" cy="471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1" y="2019300"/>
            <a:ext cx="506413" cy="4953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730" y="1524000"/>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676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4" name="TextBox 37"/>
          <p:cNvSpPr txBox="1">
            <a:spLocks noChangeArrowheads="1"/>
          </p:cNvSpPr>
          <p:nvPr/>
        </p:nvSpPr>
        <p:spPr bwMode="auto">
          <a:xfrm>
            <a:off x="685800" y="5562600"/>
            <a:ext cx="1462260" cy="369332"/>
          </a:xfrm>
          <a:prstGeom prst="rect">
            <a:avLst/>
          </a:prstGeom>
          <a:noFill/>
          <a:ln w="9525">
            <a:noFill/>
            <a:miter lim="800000"/>
            <a:headEnd/>
            <a:tailEnd/>
          </a:ln>
        </p:spPr>
        <p:txBody>
          <a:bodyPr wrap="none">
            <a:spAutoFit/>
          </a:bodyPr>
          <a:lstStyle/>
          <a:p>
            <a:r>
              <a:rPr lang="en-US" sz="1800" dirty="0">
                <a:latin typeface="Calibri" pitchFamily="34" charset="0"/>
              </a:rPr>
              <a:t>Initial </a:t>
            </a:r>
            <a:r>
              <a:rPr lang="en-US" sz="1800" dirty="0" smtClean="0">
                <a:latin typeface="Calibri" pitchFamily="34" charset="0"/>
              </a:rPr>
              <a:t> Cohort</a:t>
            </a:r>
            <a:endParaRPr lang="en-US" sz="1800" dirty="0">
              <a:latin typeface="Calibri" pitchFamily="34" charset="0"/>
            </a:endParaRPr>
          </a:p>
        </p:txBody>
      </p:sp>
      <p:sp>
        <p:nvSpPr>
          <p:cNvPr id="42005" name="TextBox 38"/>
          <p:cNvSpPr txBox="1">
            <a:spLocks noChangeArrowheads="1"/>
          </p:cNvSpPr>
          <p:nvPr/>
        </p:nvSpPr>
        <p:spPr bwMode="auto">
          <a:xfrm>
            <a:off x="6896100" y="5562602"/>
            <a:ext cx="1848070" cy="646331"/>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a:t>
            </a:r>
            <a:r>
              <a:rPr lang="en-US" sz="1800" dirty="0" smtClean="0">
                <a:latin typeface="Calibri" pitchFamily="34" charset="0"/>
              </a:rPr>
              <a:t>Follow-Up</a:t>
            </a:r>
            <a:endParaRPr lang="en-US" sz="1800" dirty="0">
              <a:latin typeface="Calibri" pitchFamily="34" charset="0"/>
            </a:endParaRP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2270750" cy="369332"/>
          </a:xfrm>
          <a:prstGeom prst="rect">
            <a:avLst/>
          </a:prstGeom>
          <a:noFill/>
          <a:ln w="9525">
            <a:noFill/>
            <a:miter lim="800000"/>
            <a:headEnd/>
            <a:tailEnd/>
          </a:ln>
        </p:spPr>
        <p:txBody>
          <a:bodyPr wrap="none">
            <a:spAutoFit/>
          </a:bodyPr>
          <a:lstStyle/>
          <a:p>
            <a:r>
              <a:rPr lang="en-US" sz="1800" dirty="0" smtClean="0">
                <a:latin typeface="Calibri" pitchFamily="34" charset="0"/>
              </a:rPr>
              <a:t>Time since enrollment</a:t>
            </a:r>
            <a:endParaRPr lang="en-US" sz="1800" dirty="0">
              <a:latin typeface="Calibri" pitchFamily="34" charset="0"/>
            </a:endParaRPr>
          </a:p>
        </p:txBody>
      </p:sp>
      <p:sp>
        <p:nvSpPr>
          <p:cNvPr id="42009" name="TextBox 45"/>
          <p:cNvSpPr txBox="1">
            <a:spLocks noChangeArrowheads="1"/>
          </p:cNvSpPr>
          <p:nvPr/>
        </p:nvSpPr>
        <p:spPr bwMode="auto">
          <a:xfrm>
            <a:off x="290093" y="99208"/>
            <a:ext cx="8153401" cy="1077218"/>
          </a:xfrm>
          <a:prstGeom prst="rect">
            <a:avLst/>
          </a:prstGeom>
          <a:noFill/>
          <a:ln w="9525">
            <a:noFill/>
            <a:miter lim="800000"/>
            <a:headEnd/>
            <a:tailEnd/>
          </a:ln>
        </p:spPr>
        <p:txBody>
          <a:bodyPr wrap="square">
            <a:spAutoFit/>
          </a:bodyPr>
          <a:lstStyle/>
          <a:p>
            <a:pPr algn="ctr"/>
            <a:r>
              <a:rPr lang="en-US" sz="3200" b="1" dirty="0" smtClean="0"/>
              <a:t>Hazard function:  Conditional probability of event in infinitely small time interval</a:t>
            </a:r>
            <a:endParaRPr lang="en-US" sz="3200" b="1" dirty="0"/>
          </a:p>
        </p:txBody>
      </p: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pic>
        <p:nvPicPr>
          <p:cNvPr id="47" name="Picture 46"/>
          <p:cNvPicPr/>
          <p:nvPr/>
        </p:nvPicPr>
        <p:blipFill rotWithShape="1">
          <a:blip r:embed="rId3">
            <a:extLst>
              <a:ext uri="{28A0092B-C50C-407E-A947-70E740481C1C}">
                <a14:useLocalDpi xmlns:a14="http://schemas.microsoft.com/office/drawing/2010/main" val="0"/>
              </a:ext>
            </a:extLst>
          </a:blip>
          <a:srcRect r="89791" b="20344"/>
          <a:stretch/>
        </p:blipFill>
        <p:spPr>
          <a:xfrm>
            <a:off x="1093788" y="1613341"/>
            <a:ext cx="403225" cy="2577661"/>
          </a:xfrm>
          <a:prstGeom prst="rect">
            <a:avLst/>
          </a:prstGeom>
        </p:spPr>
      </p:pic>
      <p:pic>
        <p:nvPicPr>
          <p:cNvPr id="48" name="Picture 47"/>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232738"/>
            <a:ext cx="403226" cy="1253662"/>
          </a:xfrm>
          <a:prstGeom prst="rect">
            <a:avLst/>
          </a:prstGeom>
        </p:spPr>
      </p:pic>
      <p:pic>
        <p:nvPicPr>
          <p:cNvPr id="49" name="Picture 48"/>
          <p:cNvPicPr/>
          <p:nvPr/>
        </p:nvPicPr>
        <p:blipFill rotWithShape="1">
          <a:blip r:embed="rId3">
            <a:extLst>
              <a:ext uri="{28A0092B-C50C-407E-A947-70E740481C1C}">
                <a14:useLocalDpi xmlns:a14="http://schemas.microsoft.com/office/drawing/2010/main" val="0"/>
              </a:ext>
            </a:extLst>
          </a:blip>
          <a:srcRect r="89791" b="20344"/>
          <a:stretch/>
        </p:blipFill>
        <p:spPr>
          <a:xfrm>
            <a:off x="7342188" y="2438402"/>
            <a:ext cx="403225" cy="2653861"/>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t="1" r="89791" b="89696"/>
          <a:stretch/>
        </p:blipFill>
        <p:spPr>
          <a:xfrm>
            <a:off x="7315200" y="5153000"/>
            <a:ext cx="403226" cy="333400"/>
          </a:xfrm>
          <a:prstGeom prst="rect">
            <a:avLst/>
          </a:prstGeom>
        </p:spPr>
      </p:pic>
      <p:sp>
        <p:nvSpPr>
          <p:cNvPr id="51" name="Oval 21"/>
          <p:cNvSpPr>
            <a:spLocks noChangeArrowheads="1"/>
          </p:cNvSpPr>
          <p:nvPr/>
        </p:nvSpPr>
        <p:spPr bwMode="auto">
          <a:xfrm flipV="1">
            <a:off x="3048000" y="142172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3" name="Oval 21"/>
          <p:cNvSpPr>
            <a:spLocks noChangeArrowheads="1"/>
          </p:cNvSpPr>
          <p:nvPr/>
        </p:nvSpPr>
        <p:spPr bwMode="auto">
          <a:xfrm flipV="1">
            <a:off x="4572000" y="1609943"/>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4" name="Oval 21"/>
          <p:cNvSpPr>
            <a:spLocks noChangeArrowheads="1"/>
          </p:cNvSpPr>
          <p:nvPr/>
        </p:nvSpPr>
        <p:spPr bwMode="auto">
          <a:xfrm flipV="1">
            <a:off x="5448300" y="1697267"/>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5" name="Oval 21"/>
          <p:cNvSpPr>
            <a:spLocks noChangeArrowheads="1"/>
          </p:cNvSpPr>
          <p:nvPr/>
        </p:nvSpPr>
        <p:spPr bwMode="auto">
          <a:xfrm flipV="1">
            <a:off x="6629400" y="1828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8" name="Oval 57"/>
          <p:cNvSpPr/>
          <p:nvPr/>
        </p:nvSpPr>
        <p:spPr>
          <a:xfrm>
            <a:off x="3024585" y="13793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0" name="Oval 59"/>
          <p:cNvSpPr/>
          <p:nvPr/>
        </p:nvSpPr>
        <p:spPr>
          <a:xfrm>
            <a:off x="4499484" y="154641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1" name="Oval 60"/>
          <p:cNvSpPr/>
          <p:nvPr/>
        </p:nvSpPr>
        <p:spPr>
          <a:xfrm>
            <a:off x="5402831" y="16437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2" name="Oval 61"/>
          <p:cNvSpPr/>
          <p:nvPr/>
        </p:nvSpPr>
        <p:spPr>
          <a:xfrm>
            <a:off x="6554975" y="176467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5" name="TextBox 14"/>
          <p:cNvSpPr txBox="1"/>
          <p:nvPr/>
        </p:nvSpPr>
        <p:spPr>
          <a:xfrm>
            <a:off x="1543754" y="1753136"/>
            <a:ext cx="1975763" cy="3785652"/>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52" name="TextBox 51"/>
          <p:cNvSpPr txBox="1"/>
          <p:nvPr/>
        </p:nvSpPr>
        <p:spPr>
          <a:xfrm>
            <a:off x="3657600" y="1764813"/>
            <a:ext cx="1905000" cy="3785652"/>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p>
        </p:txBody>
      </p:sp>
      <p:sp>
        <p:nvSpPr>
          <p:cNvPr id="56" name="TextBox 55"/>
          <p:cNvSpPr txBox="1"/>
          <p:nvPr/>
        </p:nvSpPr>
        <p:spPr>
          <a:xfrm>
            <a:off x="5661996" y="1767025"/>
            <a:ext cx="1695026" cy="3785652"/>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p:txBody>
      </p:sp>
      <p:sp>
        <p:nvSpPr>
          <p:cNvPr id="2" name="TextBox 1"/>
          <p:cNvSpPr txBox="1"/>
          <p:nvPr/>
        </p:nvSpPr>
        <p:spPr>
          <a:xfrm>
            <a:off x="2164346" y="5024735"/>
            <a:ext cx="578854" cy="461665"/>
          </a:xfrm>
          <a:prstGeom prst="rect">
            <a:avLst/>
          </a:prstGeom>
          <a:noFill/>
        </p:spPr>
        <p:txBody>
          <a:bodyPr wrap="square" rtlCol="0">
            <a:spAutoFit/>
          </a:bodyPr>
          <a:lstStyle/>
          <a:p>
            <a:r>
              <a:rPr lang="en-US" dirty="0" smtClean="0"/>
              <a:t>∆ t</a:t>
            </a:r>
            <a:endParaRPr lang="en-US" dirty="0"/>
          </a:p>
        </p:txBody>
      </p:sp>
      <p:sp>
        <p:nvSpPr>
          <p:cNvPr id="45" name="TextBox 44"/>
          <p:cNvSpPr txBox="1"/>
          <p:nvPr/>
        </p:nvSpPr>
        <p:spPr>
          <a:xfrm>
            <a:off x="4320673" y="5040742"/>
            <a:ext cx="578854" cy="461665"/>
          </a:xfrm>
          <a:prstGeom prst="rect">
            <a:avLst/>
          </a:prstGeom>
          <a:noFill/>
        </p:spPr>
        <p:txBody>
          <a:bodyPr wrap="square" rtlCol="0">
            <a:spAutoFit/>
          </a:bodyPr>
          <a:lstStyle/>
          <a:p>
            <a:r>
              <a:rPr lang="en-US" dirty="0" smtClean="0"/>
              <a:t>∆ t</a:t>
            </a:r>
            <a:endParaRPr lang="en-US" dirty="0"/>
          </a:p>
        </p:txBody>
      </p:sp>
      <p:sp>
        <p:nvSpPr>
          <p:cNvPr id="46" name="TextBox 45"/>
          <p:cNvSpPr txBox="1"/>
          <p:nvPr/>
        </p:nvSpPr>
        <p:spPr>
          <a:xfrm>
            <a:off x="6220082" y="5045460"/>
            <a:ext cx="578854" cy="461665"/>
          </a:xfrm>
          <a:prstGeom prst="rect">
            <a:avLst/>
          </a:prstGeom>
          <a:noFill/>
        </p:spPr>
        <p:txBody>
          <a:bodyPr wrap="square" rtlCol="0">
            <a:spAutoFit/>
          </a:bodyPr>
          <a:lstStyle/>
          <a:p>
            <a:r>
              <a:rPr lang="en-US" dirty="0" smtClean="0"/>
              <a:t>∆ t</a:t>
            </a:r>
            <a:endParaRPr lang="en-US" dirty="0"/>
          </a:p>
        </p:txBody>
      </p:sp>
    </p:spTree>
    <p:extLst>
      <p:ext uri="{BB962C8B-B14F-4D97-AF65-F5344CB8AC3E}">
        <p14:creationId xmlns:p14="http://schemas.microsoft.com/office/powerpoint/2010/main" val="4139679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76200"/>
            <a:ext cx="7772400" cy="1143000"/>
          </a:xfrm>
          <a:prstGeom prst="rect">
            <a:avLst/>
          </a:prstGeom>
          <a:noFill/>
          <a:ln w="9525">
            <a:noFill/>
            <a:miter lim="800000"/>
            <a:headEnd/>
            <a:tailEnd/>
          </a:ln>
        </p:spPr>
        <p:txBody>
          <a:bodyPr anchor="ctr"/>
          <a:lstStyle/>
          <a:p>
            <a:pPr algn="ctr" eaLnBrk="0" hangingPunct="0"/>
            <a:r>
              <a:rPr lang="en-US" sz="4000" b="1" dirty="0" smtClean="0">
                <a:solidFill>
                  <a:schemeClr val="tx2"/>
                </a:solidFill>
              </a:rPr>
              <a:t>Incidence Rate</a:t>
            </a:r>
            <a:endParaRPr lang="en-US" sz="4000" b="1" dirty="0">
              <a:solidFill>
                <a:schemeClr val="tx2"/>
              </a:solidFill>
            </a:endParaRPr>
          </a:p>
        </p:txBody>
      </p:sp>
      <p:sp>
        <p:nvSpPr>
          <p:cNvPr id="27650" name="Rectangle 3"/>
          <p:cNvSpPr>
            <a:spLocks noChangeArrowheads="1"/>
          </p:cNvSpPr>
          <p:nvPr/>
        </p:nvSpPr>
        <p:spPr bwMode="auto">
          <a:xfrm>
            <a:off x="304800" y="1295400"/>
            <a:ext cx="8610600" cy="45720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dirty="0" smtClean="0"/>
              <a:t>Our focus this week is incidence rate</a:t>
            </a:r>
          </a:p>
          <a:p>
            <a:pPr marL="342900" indent="-342900" eaLnBrk="0" hangingPunct="0">
              <a:spcBef>
                <a:spcPct val="20000"/>
              </a:spcBef>
              <a:buFontTx/>
              <a:buChar char="•"/>
            </a:pPr>
            <a:endParaRPr lang="en-US" sz="1000" dirty="0" smtClean="0"/>
          </a:p>
          <a:p>
            <a:pPr marL="342900" indent="-342900" eaLnBrk="0" hangingPunct="0">
              <a:spcBef>
                <a:spcPct val="20000"/>
              </a:spcBef>
              <a:buFontTx/>
              <a:buChar char="•"/>
            </a:pPr>
            <a:r>
              <a:rPr lang="en-US" sz="3200" dirty="0" smtClean="0"/>
              <a:t>The </a:t>
            </a:r>
            <a:r>
              <a:rPr lang="en-US" sz="3200" dirty="0"/>
              <a:t>number of events per amount of </a:t>
            </a:r>
            <a:r>
              <a:rPr lang="en-US" sz="3200" b="1" dirty="0"/>
              <a:t>person-time</a:t>
            </a:r>
            <a:r>
              <a:rPr lang="en-US" sz="3200" dirty="0"/>
              <a:t> observed (E/NT) = </a:t>
            </a:r>
            <a:r>
              <a:rPr lang="en-US" sz="3200" b="1" dirty="0"/>
              <a:t>incidence</a:t>
            </a:r>
            <a:r>
              <a:rPr lang="en-US" sz="3200" dirty="0"/>
              <a:t> </a:t>
            </a:r>
            <a:r>
              <a:rPr lang="en-US" sz="3200" b="1" dirty="0" smtClean="0"/>
              <a:t>rate</a:t>
            </a:r>
          </a:p>
          <a:p>
            <a:pPr marL="342900" indent="-342900" eaLnBrk="0" hangingPunct="0">
              <a:spcBef>
                <a:spcPct val="20000"/>
              </a:spcBef>
              <a:buFontTx/>
              <a:buChar char="•"/>
            </a:pPr>
            <a:endParaRPr lang="en-US" sz="1200" b="1" dirty="0"/>
          </a:p>
          <a:p>
            <a:pPr marL="342900" indent="-342900" eaLnBrk="0" hangingPunct="0">
              <a:spcBef>
                <a:spcPct val="20000"/>
              </a:spcBef>
              <a:buFontTx/>
              <a:buChar char="•"/>
            </a:pPr>
            <a:r>
              <a:rPr lang="en-US" sz="3200" dirty="0" smtClean="0"/>
              <a:t>Two flavors of incidence rates</a:t>
            </a:r>
            <a:endParaRPr lang="en-US" sz="3200" dirty="0"/>
          </a:p>
          <a:p>
            <a:pPr marL="742950" lvl="1" indent="-285750" eaLnBrk="0" hangingPunct="0">
              <a:spcBef>
                <a:spcPct val="20000"/>
              </a:spcBef>
              <a:buFontTx/>
              <a:buChar char="–"/>
            </a:pPr>
            <a:r>
              <a:rPr lang="en-US" sz="3200" b="1" dirty="0" smtClean="0"/>
              <a:t>Average </a:t>
            </a:r>
            <a:r>
              <a:rPr lang="en-US" sz="3200" b="1" dirty="0"/>
              <a:t>incidence rate </a:t>
            </a:r>
            <a:r>
              <a:rPr lang="en-US" sz="3200" dirty="0"/>
              <a:t>(“incidence rate”)</a:t>
            </a:r>
          </a:p>
          <a:p>
            <a:pPr marL="742950" lvl="1" indent="-285750" eaLnBrk="0" hangingPunct="0">
              <a:spcBef>
                <a:spcPct val="20000"/>
              </a:spcBef>
              <a:buFontTx/>
              <a:buChar char="–"/>
            </a:pPr>
            <a:r>
              <a:rPr lang="en-US" sz="3200" b="1" dirty="0"/>
              <a:t>Instantaneous incidence rate </a:t>
            </a:r>
            <a:r>
              <a:rPr lang="en-US" sz="3200" dirty="0"/>
              <a:t>(“hazard”) </a:t>
            </a:r>
            <a:endParaRPr lang="en-US" sz="3200" dirty="0" smtClean="0"/>
          </a:p>
        </p:txBody>
      </p:sp>
    </p:spTree>
    <p:extLst>
      <p:ext uri="{BB962C8B-B14F-4D97-AF65-F5344CB8AC3E}">
        <p14:creationId xmlns:p14="http://schemas.microsoft.com/office/powerpoint/2010/main" val="23906412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1" y="1558466"/>
            <a:ext cx="495300" cy="498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6764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779928"/>
            <a:ext cx="381000" cy="4298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1966915"/>
            <a:ext cx="457200" cy="471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1" y="2019300"/>
            <a:ext cx="506413" cy="4953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730" y="1524000"/>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676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4" name="TextBox 37"/>
          <p:cNvSpPr txBox="1">
            <a:spLocks noChangeArrowheads="1"/>
          </p:cNvSpPr>
          <p:nvPr/>
        </p:nvSpPr>
        <p:spPr bwMode="auto">
          <a:xfrm>
            <a:off x="685800" y="5562600"/>
            <a:ext cx="1462260" cy="369332"/>
          </a:xfrm>
          <a:prstGeom prst="rect">
            <a:avLst/>
          </a:prstGeom>
          <a:noFill/>
          <a:ln w="9525">
            <a:noFill/>
            <a:miter lim="800000"/>
            <a:headEnd/>
            <a:tailEnd/>
          </a:ln>
        </p:spPr>
        <p:txBody>
          <a:bodyPr wrap="none">
            <a:spAutoFit/>
          </a:bodyPr>
          <a:lstStyle/>
          <a:p>
            <a:r>
              <a:rPr lang="en-US" sz="1800" dirty="0">
                <a:latin typeface="Calibri" pitchFamily="34" charset="0"/>
              </a:rPr>
              <a:t>Initial </a:t>
            </a:r>
            <a:r>
              <a:rPr lang="en-US" sz="1800" dirty="0" smtClean="0">
                <a:latin typeface="Calibri" pitchFamily="34" charset="0"/>
              </a:rPr>
              <a:t> Cohort</a:t>
            </a:r>
            <a:endParaRPr lang="en-US" sz="1800" dirty="0">
              <a:latin typeface="Calibri" pitchFamily="34" charset="0"/>
            </a:endParaRPr>
          </a:p>
        </p:txBody>
      </p:sp>
      <p:sp>
        <p:nvSpPr>
          <p:cNvPr id="42005" name="TextBox 38"/>
          <p:cNvSpPr txBox="1">
            <a:spLocks noChangeArrowheads="1"/>
          </p:cNvSpPr>
          <p:nvPr/>
        </p:nvSpPr>
        <p:spPr bwMode="auto">
          <a:xfrm>
            <a:off x="6896100" y="5562602"/>
            <a:ext cx="1848070" cy="646331"/>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a:t>
            </a:r>
            <a:r>
              <a:rPr lang="en-US" sz="1800" dirty="0" smtClean="0">
                <a:latin typeface="Calibri" pitchFamily="34" charset="0"/>
              </a:rPr>
              <a:t>Follow-Up</a:t>
            </a:r>
            <a:endParaRPr lang="en-US" sz="1800" dirty="0">
              <a:latin typeface="Calibri" pitchFamily="34" charset="0"/>
            </a:endParaRP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2270750" cy="369332"/>
          </a:xfrm>
          <a:prstGeom prst="rect">
            <a:avLst/>
          </a:prstGeom>
          <a:noFill/>
          <a:ln w="9525">
            <a:noFill/>
            <a:miter lim="800000"/>
            <a:headEnd/>
            <a:tailEnd/>
          </a:ln>
        </p:spPr>
        <p:txBody>
          <a:bodyPr wrap="none">
            <a:spAutoFit/>
          </a:bodyPr>
          <a:lstStyle/>
          <a:p>
            <a:r>
              <a:rPr lang="en-US" sz="1800" dirty="0" smtClean="0">
                <a:latin typeface="Calibri" pitchFamily="34" charset="0"/>
              </a:rPr>
              <a:t>Time since enrollment</a:t>
            </a:r>
            <a:endParaRPr lang="en-US" sz="1800" dirty="0">
              <a:latin typeface="Calibri" pitchFamily="34" charset="0"/>
            </a:endParaRPr>
          </a:p>
        </p:txBody>
      </p: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pic>
        <p:nvPicPr>
          <p:cNvPr id="47" name="Picture 46"/>
          <p:cNvPicPr/>
          <p:nvPr/>
        </p:nvPicPr>
        <p:blipFill rotWithShape="1">
          <a:blip r:embed="rId3">
            <a:extLst>
              <a:ext uri="{28A0092B-C50C-407E-A947-70E740481C1C}">
                <a14:useLocalDpi xmlns:a14="http://schemas.microsoft.com/office/drawing/2010/main" val="0"/>
              </a:ext>
            </a:extLst>
          </a:blip>
          <a:srcRect r="89791" b="20344"/>
          <a:stretch/>
        </p:blipFill>
        <p:spPr>
          <a:xfrm>
            <a:off x="1093788" y="1613341"/>
            <a:ext cx="403225" cy="2577661"/>
          </a:xfrm>
          <a:prstGeom prst="rect">
            <a:avLst/>
          </a:prstGeom>
        </p:spPr>
      </p:pic>
      <p:pic>
        <p:nvPicPr>
          <p:cNvPr id="48" name="Picture 47"/>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232738"/>
            <a:ext cx="403226" cy="1253662"/>
          </a:xfrm>
          <a:prstGeom prst="rect">
            <a:avLst/>
          </a:prstGeom>
        </p:spPr>
      </p:pic>
      <p:pic>
        <p:nvPicPr>
          <p:cNvPr id="49" name="Picture 48"/>
          <p:cNvPicPr/>
          <p:nvPr/>
        </p:nvPicPr>
        <p:blipFill rotWithShape="1">
          <a:blip r:embed="rId3">
            <a:extLst>
              <a:ext uri="{28A0092B-C50C-407E-A947-70E740481C1C}">
                <a14:useLocalDpi xmlns:a14="http://schemas.microsoft.com/office/drawing/2010/main" val="0"/>
              </a:ext>
            </a:extLst>
          </a:blip>
          <a:srcRect r="89791" b="20344"/>
          <a:stretch/>
        </p:blipFill>
        <p:spPr>
          <a:xfrm>
            <a:off x="7342188" y="2438402"/>
            <a:ext cx="403225" cy="2653861"/>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t="1" r="89791" b="89696"/>
          <a:stretch/>
        </p:blipFill>
        <p:spPr>
          <a:xfrm>
            <a:off x="7315200" y="5153000"/>
            <a:ext cx="403226" cy="333400"/>
          </a:xfrm>
          <a:prstGeom prst="rect">
            <a:avLst/>
          </a:prstGeom>
        </p:spPr>
      </p:pic>
      <p:sp>
        <p:nvSpPr>
          <p:cNvPr id="51" name="Oval 21"/>
          <p:cNvSpPr>
            <a:spLocks noChangeArrowheads="1"/>
          </p:cNvSpPr>
          <p:nvPr/>
        </p:nvSpPr>
        <p:spPr bwMode="auto">
          <a:xfrm flipV="1">
            <a:off x="3048000" y="142172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3" name="Oval 21"/>
          <p:cNvSpPr>
            <a:spLocks noChangeArrowheads="1"/>
          </p:cNvSpPr>
          <p:nvPr/>
        </p:nvSpPr>
        <p:spPr bwMode="auto">
          <a:xfrm flipV="1">
            <a:off x="4572000" y="1609943"/>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4" name="Oval 21"/>
          <p:cNvSpPr>
            <a:spLocks noChangeArrowheads="1"/>
          </p:cNvSpPr>
          <p:nvPr/>
        </p:nvSpPr>
        <p:spPr bwMode="auto">
          <a:xfrm flipV="1">
            <a:off x="5448300" y="1697267"/>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5" name="Oval 21"/>
          <p:cNvSpPr>
            <a:spLocks noChangeArrowheads="1"/>
          </p:cNvSpPr>
          <p:nvPr/>
        </p:nvSpPr>
        <p:spPr bwMode="auto">
          <a:xfrm flipV="1">
            <a:off x="6629400" y="1828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8" name="Oval 57"/>
          <p:cNvSpPr/>
          <p:nvPr/>
        </p:nvSpPr>
        <p:spPr>
          <a:xfrm>
            <a:off x="3024585" y="13793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0" name="Oval 59"/>
          <p:cNvSpPr/>
          <p:nvPr/>
        </p:nvSpPr>
        <p:spPr>
          <a:xfrm>
            <a:off x="4499484" y="154641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1" name="Oval 60"/>
          <p:cNvSpPr/>
          <p:nvPr/>
        </p:nvSpPr>
        <p:spPr>
          <a:xfrm>
            <a:off x="5402831" y="16437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2" name="Oval 61"/>
          <p:cNvSpPr/>
          <p:nvPr/>
        </p:nvSpPr>
        <p:spPr>
          <a:xfrm>
            <a:off x="6554975" y="176467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0" name="TextBox 45"/>
          <p:cNvSpPr txBox="1">
            <a:spLocks noChangeArrowheads="1"/>
          </p:cNvSpPr>
          <p:nvPr/>
        </p:nvSpPr>
        <p:spPr bwMode="auto">
          <a:xfrm>
            <a:off x="457199" y="152826"/>
            <a:ext cx="8153401" cy="1077218"/>
          </a:xfrm>
          <a:prstGeom prst="rect">
            <a:avLst/>
          </a:prstGeom>
          <a:noFill/>
          <a:ln w="9525">
            <a:noFill/>
            <a:miter lim="800000"/>
            <a:headEnd/>
            <a:tailEnd/>
          </a:ln>
        </p:spPr>
        <p:txBody>
          <a:bodyPr wrap="square">
            <a:spAutoFit/>
          </a:bodyPr>
          <a:lstStyle/>
          <a:p>
            <a:pPr algn="ctr"/>
            <a:r>
              <a:rPr lang="en-US" sz="3200" b="1" dirty="0" smtClean="0"/>
              <a:t>Hazard function:  Conditional probability of event in infinitely small time interval</a:t>
            </a:r>
            <a:endParaRPr lang="en-US" sz="3200" b="1" dirty="0"/>
          </a:p>
        </p:txBody>
      </p:sp>
      <p:grpSp>
        <p:nvGrpSpPr>
          <p:cNvPr id="2" name="Group 1"/>
          <p:cNvGrpSpPr/>
          <p:nvPr/>
        </p:nvGrpSpPr>
        <p:grpSpPr>
          <a:xfrm>
            <a:off x="1543754" y="1600200"/>
            <a:ext cx="673415" cy="3939540"/>
            <a:chOff x="1543754" y="1600200"/>
            <a:chExt cx="673415" cy="3939540"/>
          </a:xfrm>
        </p:grpSpPr>
        <p:sp>
          <p:nvSpPr>
            <p:cNvPr id="15" name="TextBox 14"/>
            <p:cNvSpPr txBox="1"/>
            <p:nvPr/>
          </p:nvSpPr>
          <p:spPr>
            <a:xfrm>
              <a:off x="1543754" y="1600200"/>
              <a:ext cx="673415" cy="3939540"/>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endParaRPr lang="en-US" sz="1000"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52" name="TextBox 51"/>
            <p:cNvSpPr txBox="1"/>
            <p:nvPr/>
          </p:nvSpPr>
          <p:spPr>
            <a:xfrm>
              <a:off x="1554746" y="5024735"/>
              <a:ext cx="578854" cy="461665"/>
            </a:xfrm>
            <a:prstGeom prst="rect">
              <a:avLst/>
            </a:prstGeom>
            <a:noFill/>
          </p:spPr>
          <p:txBody>
            <a:bodyPr wrap="square" rtlCol="0">
              <a:spAutoFit/>
            </a:bodyPr>
            <a:lstStyle/>
            <a:p>
              <a:r>
                <a:rPr lang="en-US" dirty="0" smtClean="0"/>
                <a:t>∆ t</a:t>
              </a:r>
              <a:endParaRPr lang="en-US" dirty="0"/>
            </a:p>
          </p:txBody>
        </p:sp>
      </p:grpSp>
      <p:grpSp>
        <p:nvGrpSpPr>
          <p:cNvPr id="56" name="Group 55"/>
          <p:cNvGrpSpPr/>
          <p:nvPr/>
        </p:nvGrpSpPr>
        <p:grpSpPr>
          <a:xfrm>
            <a:off x="2265084" y="1600201"/>
            <a:ext cx="673415" cy="3939540"/>
            <a:chOff x="1554746" y="1586726"/>
            <a:chExt cx="673415" cy="3939540"/>
          </a:xfrm>
        </p:grpSpPr>
        <p:sp>
          <p:nvSpPr>
            <p:cNvPr id="57" name="TextBox 56"/>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endParaRPr lang="en-US" sz="1000"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71" name="TextBox 70"/>
            <p:cNvSpPr txBox="1"/>
            <p:nvPr/>
          </p:nvSpPr>
          <p:spPr>
            <a:xfrm>
              <a:off x="1554746" y="5024735"/>
              <a:ext cx="578854" cy="461665"/>
            </a:xfrm>
            <a:prstGeom prst="rect">
              <a:avLst/>
            </a:prstGeom>
            <a:noFill/>
          </p:spPr>
          <p:txBody>
            <a:bodyPr wrap="square" rtlCol="0">
              <a:spAutoFit/>
            </a:bodyPr>
            <a:lstStyle/>
            <a:p>
              <a:r>
                <a:rPr lang="en-US" dirty="0" smtClean="0"/>
                <a:t>∆ t</a:t>
              </a:r>
              <a:endParaRPr lang="en-US" dirty="0"/>
            </a:p>
          </p:txBody>
        </p:sp>
      </p:grpSp>
      <p:grpSp>
        <p:nvGrpSpPr>
          <p:cNvPr id="73" name="Group 72"/>
          <p:cNvGrpSpPr/>
          <p:nvPr/>
        </p:nvGrpSpPr>
        <p:grpSpPr>
          <a:xfrm>
            <a:off x="3024585" y="1616500"/>
            <a:ext cx="673415" cy="3939540"/>
            <a:chOff x="1554746" y="1586726"/>
            <a:chExt cx="673415" cy="3939540"/>
          </a:xfrm>
        </p:grpSpPr>
        <p:sp>
          <p:nvSpPr>
            <p:cNvPr id="74" name="TextBox 73"/>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endParaRPr lang="en-US" sz="1000"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75" name="TextBox 74"/>
            <p:cNvSpPr txBox="1"/>
            <p:nvPr/>
          </p:nvSpPr>
          <p:spPr>
            <a:xfrm>
              <a:off x="1554746" y="5024735"/>
              <a:ext cx="578854" cy="461665"/>
            </a:xfrm>
            <a:prstGeom prst="rect">
              <a:avLst/>
            </a:prstGeom>
            <a:noFill/>
          </p:spPr>
          <p:txBody>
            <a:bodyPr wrap="square" rtlCol="0">
              <a:spAutoFit/>
            </a:bodyPr>
            <a:lstStyle/>
            <a:p>
              <a:r>
                <a:rPr lang="en-US" dirty="0" smtClean="0"/>
                <a:t>∆ t</a:t>
              </a:r>
              <a:endParaRPr lang="en-US" dirty="0"/>
            </a:p>
          </p:txBody>
        </p:sp>
      </p:grpSp>
      <p:grpSp>
        <p:nvGrpSpPr>
          <p:cNvPr id="76" name="Group 75"/>
          <p:cNvGrpSpPr/>
          <p:nvPr/>
        </p:nvGrpSpPr>
        <p:grpSpPr>
          <a:xfrm>
            <a:off x="3810605" y="1623062"/>
            <a:ext cx="673415" cy="3939540"/>
            <a:chOff x="1554746" y="1586726"/>
            <a:chExt cx="673415" cy="3939540"/>
          </a:xfrm>
        </p:grpSpPr>
        <p:sp>
          <p:nvSpPr>
            <p:cNvPr id="77" name="TextBox 76"/>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endParaRPr lang="en-US" sz="1000"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78" name="TextBox 77"/>
            <p:cNvSpPr txBox="1"/>
            <p:nvPr/>
          </p:nvSpPr>
          <p:spPr>
            <a:xfrm>
              <a:off x="1554746" y="5024735"/>
              <a:ext cx="578854" cy="461665"/>
            </a:xfrm>
            <a:prstGeom prst="rect">
              <a:avLst/>
            </a:prstGeom>
            <a:noFill/>
          </p:spPr>
          <p:txBody>
            <a:bodyPr wrap="square" rtlCol="0">
              <a:spAutoFit/>
            </a:bodyPr>
            <a:lstStyle/>
            <a:p>
              <a:r>
                <a:rPr lang="en-US" dirty="0" smtClean="0"/>
                <a:t>∆ t</a:t>
              </a:r>
              <a:endParaRPr lang="en-US" dirty="0"/>
            </a:p>
          </p:txBody>
        </p:sp>
      </p:grpSp>
      <p:grpSp>
        <p:nvGrpSpPr>
          <p:cNvPr id="79" name="Group 78"/>
          <p:cNvGrpSpPr/>
          <p:nvPr/>
        </p:nvGrpSpPr>
        <p:grpSpPr>
          <a:xfrm>
            <a:off x="4584385" y="1623062"/>
            <a:ext cx="673415" cy="3939540"/>
            <a:chOff x="1554746" y="1586726"/>
            <a:chExt cx="673415" cy="3939540"/>
          </a:xfrm>
        </p:grpSpPr>
        <p:sp>
          <p:nvSpPr>
            <p:cNvPr id="80" name="TextBox 79"/>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endParaRPr lang="en-US" sz="1000"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81" name="TextBox 80"/>
            <p:cNvSpPr txBox="1"/>
            <p:nvPr/>
          </p:nvSpPr>
          <p:spPr>
            <a:xfrm>
              <a:off x="1554746" y="5024735"/>
              <a:ext cx="578854" cy="461665"/>
            </a:xfrm>
            <a:prstGeom prst="rect">
              <a:avLst/>
            </a:prstGeom>
            <a:noFill/>
          </p:spPr>
          <p:txBody>
            <a:bodyPr wrap="square" rtlCol="0">
              <a:spAutoFit/>
            </a:bodyPr>
            <a:lstStyle/>
            <a:p>
              <a:r>
                <a:rPr lang="en-US" dirty="0" smtClean="0"/>
                <a:t>∆ t</a:t>
              </a:r>
              <a:endParaRPr lang="en-US" dirty="0"/>
            </a:p>
          </p:txBody>
        </p:sp>
      </p:grpSp>
      <p:grpSp>
        <p:nvGrpSpPr>
          <p:cNvPr id="82" name="Group 81"/>
          <p:cNvGrpSpPr/>
          <p:nvPr/>
        </p:nvGrpSpPr>
        <p:grpSpPr>
          <a:xfrm>
            <a:off x="5383781" y="1623062"/>
            <a:ext cx="673415" cy="3939540"/>
            <a:chOff x="1554746" y="1586726"/>
            <a:chExt cx="673415" cy="3939540"/>
          </a:xfrm>
        </p:grpSpPr>
        <p:sp>
          <p:nvSpPr>
            <p:cNvPr id="83" name="TextBox 82"/>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endParaRPr lang="en-US" sz="1000"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84" name="TextBox 83"/>
            <p:cNvSpPr txBox="1"/>
            <p:nvPr/>
          </p:nvSpPr>
          <p:spPr>
            <a:xfrm>
              <a:off x="1554746" y="5024735"/>
              <a:ext cx="578854" cy="461665"/>
            </a:xfrm>
            <a:prstGeom prst="rect">
              <a:avLst/>
            </a:prstGeom>
            <a:noFill/>
          </p:spPr>
          <p:txBody>
            <a:bodyPr wrap="square" rtlCol="0">
              <a:spAutoFit/>
            </a:bodyPr>
            <a:lstStyle/>
            <a:p>
              <a:r>
                <a:rPr lang="en-US" dirty="0" smtClean="0"/>
                <a:t>∆ t</a:t>
              </a:r>
              <a:endParaRPr lang="en-US" dirty="0"/>
            </a:p>
          </p:txBody>
        </p:sp>
      </p:grpSp>
      <p:grpSp>
        <p:nvGrpSpPr>
          <p:cNvPr id="85" name="Group 84"/>
          <p:cNvGrpSpPr/>
          <p:nvPr/>
        </p:nvGrpSpPr>
        <p:grpSpPr>
          <a:xfrm>
            <a:off x="6143625" y="1623062"/>
            <a:ext cx="673415" cy="3939540"/>
            <a:chOff x="1554746" y="1586726"/>
            <a:chExt cx="673415" cy="3939540"/>
          </a:xfrm>
        </p:grpSpPr>
        <p:sp>
          <p:nvSpPr>
            <p:cNvPr id="86" name="TextBox 85"/>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endParaRPr lang="en-US" sz="1000"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87" name="TextBox 86"/>
            <p:cNvSpPr txBox="1"/>
            <p:nvPr/>
          </p:nvSpPr>
          <p:spPr>
            <a:xfrm>
              <a:off x="1554746" y="5024735"/>
              <a:ext cx="578854" cy="461665"/>
            </a:xfrm>
            <a:prstGeom prst="rect">
              <a:avLst/>
            </a:prstGeom>
            <a:noFill/>
          </p:spPr>
          <p:txBody>
            <a:bodyPr wrap="square" rtlCol="0">
              <a:spAutoFit/>
            </a:bodyPr>
            <a:lstStyle/>
            <a:p>
              <a:r>
                <a:rPr lang="en-US" dirty="0" smtClean="0"/>
                <a:t>∆ t</a:t>
              </a:r>
              <a:endParaRPr lang="en-US" dirty="0"/>
            </a:p>
          </p:txBody>
        </p:sp>
      </p:grpSp>
      <p:grpSp>
        <p:nvGrpSpPr>
          <p:cNvPr id="88" name="Group 87"/>
          <p:cNvGrpSpPr/>
          <p:nvPr/>
        </p:nvGrpSpPr>
        <p:grpSpPr>
          <a:xfrm>
            <a:off x="6870385" y="1613537"/>
            <a:ext cx="673415" cy="3939540"/>
            <a:chOff x="1554746" y="1586726"/>
            <a:chExt cx="673415" cy="3939540"/>
          </a:xfrm>
        </p:grpSpPr>
        <p:sp>
          <p:nvSpPr>
            <p:cNvPr id="89" name="TextBox 88"/>
            <p:cNvSpPr txBox="1"/>
            <p:nvPr/>
          </p:nvSpPr>
          <p:spPr>
            <a:xfrm>
              <a:off x="1554746" y="1586726"/>
              <a:ext cx="673415" cy="3939540"/>
            </a:xfrm>
            <a:prstGeom prst="rect">
              <a:avLst/>
            </a:prstGeom>
            <a:noFill/>
            <a:ln w="25400">
              <a:solidFill>
                <a:schemeClr val="accent1"/>
              </a:solidFill>
            </a:ln>
          </p:spPr>
          <p:txBody>
            <a:bodyPr wrap="square" rtlCol="0">
              <a:spAutoFit/>
            </a:bodyPr>
            <a:lstStyle/>
            <a:p>
              <a:endParaRPr lang="en-US" dirty="0" smtClean="0">
                <a:sym typeface="Symbol" panose="05050102010706020507" pitchFamily="18" charset="2"/>
              </a:endParaRPr>
            </a:p>
            <a:p>
              <a:endParaRPr lang="en-US" sz="1000"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sym typeface="Symbol" panose="05050102010706020507" pitchFamily="18" charset="2"/>
              </a:endParaRPr>
            </a:p>
            <a:p>
              <a:pPr marL="342900" indent="-342900">
                <a:buFont typeface="Symbol" panose="05050102010706020507" pitchFamily="18" charset="2"/>
                <a:buChar char="D"/>
              </a:pPr>
              <a:endParaRPr lang="en-US" dirty="0" smtClean="0">
                <a:sym typeface="Symbol" panose="05050102010706020507" pitchFamily="18" charset="2"/>
              </a:endParaRPr>
            </a:p>
            <a:p>
              <a:pPr marL="342900" indent="-342900">
                <a:buFont typeface="Symbol" panose="05050102010706020507" pitchFamily="18" charset="2"/>
                <a:buChar char="D"/>
              </a:pPr>
              <a:endParaRPr lang="en-US" dirty="0"/>
            </a:p>
          </p:txBody>
        </p:sp>
        <p:sp>
          <p:nvSpPr>
            <p:cNvPr id="90" name="TextBox 89"/>
            <p:cNvSpPr txBox="1"/>
            <p:nvPr/>
          </p:nvSpPr>
          <p:spPr>
            <a:xfrm>
              <a:off x="1554746" y="5024735"/>
              <a:ext cx="578854" cy="461665"/>
            </a:xfrm>
            <a:prstGeom prst="rect">
              <a:avLst/>
            </a:prstGeom>
            <a:noFill/>
          </p:spPr>
          <p:txBody>
            <a:bodyPr wrap="square" rtlCol="0">
              <a:spAutoFit/>
            </a:bodyPr>
            <a:lstStyle/>
            <a:p>
              <a:r>
                <a:rPr lang="en-US" dirty="0" smtClean="0"/>
                <a:t>∆ t</a:t>
              </a:r>
              <a:endParaRPr lang="en-US" dirty="0"/>
            </a:p>
          </p:txBody>
        </p:sp>
      </p:grpSp>
    </p:spTree>
    <p:extLst>
      <p:ext uri="{BB962C8B-B14F-4D97-AF65-F5344CB8AC3E}">
        <p14:creationId xmlns:p14="http://schemas.microsoft.com/office/powerpoint/2010/main" val="37765824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381000" y="152400"/>
            <a:ext cx="8077200" cy="609600"/>
          </a:xfrm>
        </p:spPr>
        <p:txBody>
          <a:bodyPr/>
          <a:lstStyle/>
          <a:p>
            <a:r>
              <a:rPr lang="en-US" sz="4000" b="1" dirty="0" smtClean="0"/>
              <a:t>When time interval goes to zero</a:t>
            </a:r>
          </a:p>
        </p:txBody>
      </p:sp>
      <p:sp>
        <p:nvSpPr>
          <p:cNvPr id="4" name="TextBox 3"/>
          <p:cNvSpPr txBox="1"/>
          <p:nvPr/>
        </p:nvSpPr>
        <p:spPr>
          <a:xfrm>
            <a:off x="152400" y="1057896"/>
            <a:ext cx="8001000" cy="584775"/>
          </a:xfrm>
          <a:prstGeom prst="rect">
            <a:avLst/>
          </a:prstGeom>
          <a:noFill/>
        </p:spPr>
        <p:txBody>
          <a:bodyPr wrap="square" rtlCol="0">
            <a:spAutoFit/>
          </a:bodyPr>
          <a:lstStyle/>
          <a:p>
            <a:r>
              <a:rPr lang="en-US" sz="3200" dirty="0" smtClean="0"/>
              <a:t>Example: Mortality </a:t>
            </a:r>
            <a:r>
              <a:rPr lang="en-US" sz="3200" dirty="0"/>
              <a:t>in biliary cirrhosis </a:t>
            </a:r>
            <a:r>
              <a:rPr lang="en-US" sz="3200" dirty="0" smtClean="0"/>
              <a:t>cohort</a:t>
            </a:r>
          </a:p>
        </p:txBody>
      </p:sp>
      <p:pic>
        <p:nvPicPr>
          <p:cNvPr id="6" name="Picture 4" descr="hazard cirhosis data"/>
          <p:cNvPicPr>
            <a:picLocks noChangeAspect="1" noChangeArrowheads="1"/>
          </p:cNvPicPr>
          <p:nvPr/>
        </p:nvPicPr>
        <p:blipFill rotWithShape="1">
          <a:blip r:embed="rId3"/>
          <a:srcRect t="8999" b="-11000"/>
          <a:stretch/>
        </p:blipFill>
        <p:spPr bwMode="auto">
          <a:xfrm>
            <a:off x="1764497" y="1732608"/>
            <a:ext cx="5779303" cy="5201592"/>
          </a:xfrm>
          <a:prstGeom prst="rect">
            <a:avLst/>
          </a:prstGeom>
          <a:noFill/>
          <a:ln w="9525">
            <a:noFill/>
            <a:miter lim="800000"/>
            <a:headEnd/>
            <a:tailEnd/>
          </a:ln>
        </p:spPr>
      </p:pic>
      <p:sp>
        <p:nvSpPr>
          <p:cNvPr id="2" name="TextBox 1"/>
          <p:cNvSpPr txBox="1"/>
          <p:nvPr/>
        </p:nvSpPr>
        <p:spPr>
          <a:xfrm rot="16200000">
            <a:off x="-666797" y="3405532"/>
            <a:ext cx="4377129" cy="46166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Hazard </a:t>
            </a:r>
            <a:r>
              <a:rPr lang="en-US" sz="1800" b="1" dirty="0" smtClean="0">
                <a:latin typeface="Arial" panose="020B0604020202020204" pitchFamily="34" charset="0"/>
                <a:cs typeface="Arial" panose="020B0604020202020204" pitchFamily="34" charset="0"/>
              </a:rPr>
              <a:t>(deaths per person-year)</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7599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a:xfrm>
            <a:off x="762000" y="0"/>
            <a:ext cx="7772400" cy="1143000"/>
          </a:xfrm>
        </p:spPr>
        <p:txBody>
          <a:bodyPr/>
          <a:lstStyle/>
          <a:p>
            <a:r>
              <a:rPr lang="en-US" sz="4000" b="1" dirty="0" smtClean="0"/>
              <a:t>Properties of Hazard Function</a:t>
            </a:r>
          </a:p>
        </p:txBody>
      </p:sp>
      <p:pic>
        <p:nvPicPr>
          <p:cNvPr id="122882" name="Picture 3" descr="presentation12a"/>
          <p:cNvPicPr>
            <a:picLocks noChangeAspect="1" noChangeArrowheads="1"/>
          </p:cNvPicPr>
          <p:nvPr/>
        </p:nvPicPr>
        <p:blipFill rotWithShape="1">
          <a:blip r:embed="rId3"/>
          <a:srcRect l="37254" t="46970" r="36818" b="35005"/>
          <a:stretch/>
        </p:blipFill>
        <p:spPr bwMode="auto">
          <a:xfrm>
            <a:off x="199571" y="1371598"/>
            <a:ext cx="5896429" cy="5304971"/>
          </a:xfrm>
          <a:prstGeom prst="rect">
            <a:avLst/>
          </a:prstGeom>
          <a:noFill/>
          <a:ln w="9525">
            <a:noFill/>
            <a:miter lim="800000"/>
            <a:headEnd/>
            <a:tailEnd/>
          </a:ln>
        </p:spPr>
      </p:pic>
      <p:sp>
        <p:nvSpPr>
          <p:cNvPr id="2" name="Rectangle 1"/>
          <p:cNvSpPr/>
          <p:nvPr/>
        </p:nvSpPr>
        <p:spPr bwMode="auto">
          <a:xfrm>
            <a:off x="3124200" y="2286000"/>
            <a:ext cx="3200400" cy="53340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 name="Rectangle 4"/>
          <p:cNvSpPr/>
          <p:nvPr/>
        </p:nvSpPr>
        <p:spPr bwMode="auto">
          <a:xfrm>
            <a:off x="3142343" y="2189843"/>
            <a:ext cx="3200400" cy="53340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pic>
        <p:nvPicPr>
          <p:cNvPr id="6" name="Picture 3" descr="presentation12a"/>
          <p:cNvPicPr>
            <a:picLocks noChangeAspect="1" noChangeArrowheads="1"/>
          </p:cNvPicPr>
          <p:nvPr/>
        </p:nvPicPr>
        <p:blipFill rotWithShape="1">
          <a:blip r:embed="rId3"/>
          <a:srcRect l="40800" t="47229" r="39767" b="40861"/>
          <a:stretch/>
        </p:blipFill>
        <p:spPr bwMode="auto">
          <a:xfrm>
            <a:off x="4800600" y="1447800"/>
            <a:ext cx="4419600" cy="3505201"/>
          </a:xfrm>
          <a:prstGeom prst="rect">
            <a:avLst/>
          </a:prstGeom>
          <a:noFill/>
          <a:ln w="9525">
            <a:noFill/>
            <a:miter lim="800000"/>
            <a:headEnd/>
            <a:tailEnd/>
          </a:ln>
        </p:spPr>
      </p:pic>
      <p:sp>
        <p:nvSpPr>
          <p:cNvPr id="3" name="Rectangle 2"/>
          <p:cNvSpPr/>
          <p:nvPr/>
        </p:nvSpPr>
        <p:spPr bwMode="auto">
          <a:xfrm>
            <a:off x="5562599" y="1447800"/>
            <a:ext cx="3581400" cy="19050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 name="Rectangle 3"/>
          <p:cNvSpPr/>
          <p:nvPr/>
        </p:nvSpPr>
        <p:spPr bwMode="auto">
          <a:xfrm>
            <a:off x="1524000" y="1447800"/>
            <a:ext cx="3276600" cy="12754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ectangle 6"/>
          <p:cNvSpPr/>
          <p:nvPr/>
        </p:nvSpPr>
        <p:spPr bwMode="auto">
          <a:xfrm>
            <a:off x="1524000" y="3352801"/>
            <a:ext cx="3276600" cy="5333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228600" y="4724400"/>
            <a:ext cx="7124699" cy="830997"/>
          </a:xfrm>
          <a:prstGeom prst="rect">
            <a:avLst/>
          </a:prstGeom>
          <a:noFill/>
        </p:spPr>
        <p:txBody>
          <a:bodyPr wrap="square" rtlCol="0">
            <a:spAutoFit/>
          </a:bodyPr>
          <a:lstStyle/>
          <a:p>
            <a:pPr marL="571500" indent="-571500">
              <a:buSzPct val="133000"/>
              <a:buFont typeface="Arial" panose="020B0604020202020204" pitchFamily="34" charset="0"/>
              <a:buChar char="•"/>
            </a:pPr>
            <a:r>
              <a:rPr lang="en-US" dirty="0" smtClean="0"/>
              <a:t>t can be calendar time (as in a dynamic cohort); observation time (as in a fixed cohort); or age</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76200"/>
            <a:ext cx="7772400" cy="1143000"/>
          </a:xfrm>
        </p:spPr>
        <p:txBody>
          <a:bodyPr/>
          <a:lstStyle/>
          <a:p>
            <a:r>
              <a:rPr lang="en-US" sz="3600" b="1" dirty="0" smtClean="0"/>
              <a:t>Hazard function for mortality in general U.S. population</a:t>
            </a:r>
          </a:p>
        </p:txBody>
      </p:sp>
      <p:pic>
        <p:nvPicPr>
          <p:cNvPr id="124931" name="Picture 4" descr="haz1"/>
          <p:cNvPicPr>
            <a:picLocks noChangeAspect="1" noChangeArrowheads="1"/>
          </p:cNvPicPr>
          <p:nvPr/>
        </p:nvPicPr>
        <p:blipFill rotWithShape="1">
          <a:blip r:embed="rId3"/>
          <a:srcRect l="5044" t="2308" b="13716"/>
          <a:stretch/>
        </p:blipFill>
        <p:spPr bwMode="auto">
          <a:xfrm>
            <a:off x="1981200" y="1524000"/>
            <a:ext cx="5738813" cy="3810000"/>
          </a:xfrm>
          <a:prstGeom prst="rect">
            <a:avLst/>
          </a:prstGeom>
          <a:noFill/>
          <a:ln w="9525">
            <a:noFill/>
            <a:miter lim="800000"/>
            <a:headEnd/>
            <a:tailEnd/>
          </a:ln>
        </p:spPr>
      </p:pic>
      <p:sp>
        <p:nvSpPr>
          <p:cNvPr id="124932" name="Text Box 5"/>
          <p:cNvSpPr txBox="1">
            <a:spLocks noChangeArrowheads="1"/>
          </p:cNvSpPr>
          <p:nvPr/>
        </p:nvSpPr>
        <p:spPr bwMode="auto">
          <a:xfrm>
            <a:off x="1524000" y="5410200"/>
            <a:ext cx="6629400" cy="366713"/>
          </a:xfrm>
          <a:prstGeom prst="rect">
            <a:avLst/>
          </a:prstGeom>
          <a:noFill/>
          <a:ln w="9525">
            <a:noFill/>
            <a:miter lim="800000"/>
            <a:headEnd/>
            <a:tailEnd/>
          </a:ln>
        </p:spPr>
        <p:txBody>
          <a:bodyPr>
            <a:spAutoFit/>
          </a:bodyPr>
          <a:lstStyle/>
          <a:p>
            <a:pPr algn="ctr" eaLnBrk="0" hangingPunct="0">
              <a:spcBef>
                <a:spcPct val="50000"/>
              </a:spcBef>
            </a:pPr>
            <a:r>
              <a:rPr lang="en-US" sz="1800" dirty="0"/>
              <a:t>0                                     Age (years)      	                             100</a:t>
            </a:r>
          </a:p>
        </p:txBody>
      </p:sp>
      <p:sp>
        <p:nvSpPr>
          <p:cNvPr id="124933" name="Text Box 7"/>
          <p:cNvSpPr txBox="1">
            <a:spLocks noChangeArrowheads="1"/>
          </p:cNvSpPr>
          <p:nvPr/>
        </p:nvSpPr>
        <p:spPr bwMode="auto">
          <a:xfrm>
            <a:off x="531813" y="5791200"/>
            <a:ext cx="8307387" cy="830997"/>
          </a:xfrm>
          <a:prstGeom prst="rect">
            <a:avLst/>
          </a:prstGeom>
          <a:noFill/>
          <a:ln w="9525">
            <a:noFill/>
            <a:miter lim="800000"/>
            <a:headEnd/>
            <a:tailEnd/>
          </a:ln>
        </p:spPr>
        <p:txBody>
          <a:bodyPr wrap="square">
            <a:spAutoFit/>
          </a:bodyPr>
          <a:lstStyle/>
          <a:p>
            <a:pPr eaLnBrk="0" hangingPunct="0"/>
            <a:r>
              <a:rPr lang="en-US" dirty="0"/>
              <a:t>Compare information </a:t>
            </a:r>
            <a:r>
              <a:rPr lang="en-US" dirty="0" smtClean="0"/>
              <a:t>provided here versus depicting this with an </a:t>
            </a:r>
            <a:r>
              <a:rPr lang="en-US" dirty="0"/>
              <a:t>average incidence </a:t>
            </a:r>
            <a:r>
              <a:rPr lang="en-US" dirty="0" smtClean="0"/>
              <a:t>rate.  The average is not wrong; just less useful.</a:t>
            </a:r>
            <a:endParaRPr lang="en-US" dirty="0"/>
          </a:p>
        </p:txBody>
      </p:sp>
      <p:sp>
        <p:nvSpPr>
          <p:cNvPr id="2" name="TextBox 1"/>
          <p:cNvSpPr txBox="1"/>
          <p:nvPr/>
        </p:nvSpPr>
        <p:spPr>
          <a:xfrm>
            <a:off x="1427202" y="2781300"/>
            <a:ext cx="553998" cy="1066800"/>
          </a:xfrm>
          <a:prstGeom prst="rect">
            <a:avLst/>
          </a:prstGeom>
          <a:noFill/>
        </p:spPr>
        <p:txBody>
          <a:bodyPr vert="vert270" wrap="square" rtlCol="0">
            <a:spAutoFit/>
          </a:bodyPr>
          <a:lstStyle/>
          <a:p>
            <a:r>
              <a:rPr lang="en-US" dirty="0" smtClean="0"/>
              <a:t>Hazard</a:t>
            </a:r>
            <a:endParaRPr lang="en-US"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381000" y="152400"/>
            <a:ext cx="8077200" cy="609600"/>
          </a:xfrm>
        </p:spPr>
        <p:txBody>
          <a:bodyPr/>
          <a:lstStyle/>
          <a:p>
            <a:r>
              <a:rPr lang="en-US" sz="4000" b="1" dirty="0" smtClean="0"/>
              <a:t>Estimating hazard function in Stata</a:t>
            </a:r>
          </a:p>
        </p:txBody>
      </p:sp>
      <p:sp>
        <p:nvSpPr>
          <p:cNvPr id="4" name="TextBox 3"/>
          <p:cNvSpPr txBox="1"/>
          <p:nvPr/>
        </p:nvSpPr>
        <p:spPr>
          <a:xfrm>
            <a:off x="152400" y="1057896"/>
            <a:ext cx="8001000" cy="584775"/>
          </a:xfrm>
          <a:prstGeom prst="rect">
            <a:avLst/>
          </a:prstGeom>
          <a:noFill/>
        </p:spPr>
        <p:txBody>
          <a:bodyPr wrap="square" rtlCol="0">
            <a:spAutoFit/>
          </a:bodyPr>
          <a:lstStyle/>
          <a:p>
            <a:r>
              <a:rPr lang="en-US" sz="3200" dirty="0" smtClean="0"/>
              <a:t>Example: Mortality </a:t>
            </a:r>
            <a:r>
              <a:rPr lang="en-US" sz="3200" dirty="0"/>
              <a:t>in biliary cirrhosis </a:t>
            </a:r>
            <a:r>
              <a:rPr lang="en-US" sz="3200" dirty="0" smtClean="0"/>
              <a:t>cohort</a:t>
            </a:r>
          </a:p>
        </p:txBody>
      </p:sp>
      <p:pic>
        <p:nvPicPr>
          <p:cNvPr id="6" name="Picture 4" descr="hazard cirhosis data"/>
          <p:cNvPicPr>
            <a:picLocks noChangeAspect="1" noChangeArrowheads="1"/>
          </p:cNvPicPr>
          <p:nvPr/>
        </p:nvPicPr>
        <p:blipFill rotWithShape="1">
          <a:blip r:embed="rId3"/>
          <a:srcRect t="8999" b="-11000"/>
          <a:stretch/>
        </p:blipFill>
        <p:spPr bwMode="auto">
          <a:xfrm>
            <a:off x="1840697" y="1732608"/>
            <a:ext cx="5779303" cy="4287192"/>
          </a:xfrm>
          <a:prstGeom prst="rect">
            <a:avLst/>
          </a:prstGeom>
          <a:noFill/>
          <a:ln w="9525">
            <a:noFill/>
            <a:miter lim="800000"/>
            <a:headEnd/>
            <a:tailEnd/>
          </a:ln>
        </p:spPr>
      </p:pic>
      <p:sp>
        <p:nvSpPr>
          <p:cNvPr id="7" name="TextBox 6"/>
          <p:cNvSpPr txBox="1"/>
          <p:nvPr/>
        </p:nvSpPr>
        <p:spPr>
          <a:xfrm>
            <a:off x="381000" y="5608836"/>
            <a:ext cx="8763000" cy="830997"/>
          </a:xfrm>
          <a:prstGeom prst="rect">
            <a:avLst/>
          </a:prstGeom>
          <a:noFill/>
        </p:spPr>
        <p:txBody>
          <a:bodyPr wrap="square" rtlCol="0">
            <a:spAutoFit/>
          </a:bodyPr>
          <a:lstStyle/>
          <a:p>
            <a:r>
              <a:rPr lang="en-US" dirty="0" smtClean="0"/>
              <a:t>Using a dataset identified to Stata as survival data, Stata command is </a:t>
            </a:r>
          </a:p>
          <a:p>
            <a:pPr marL="342900" indent="-342900">
              <a:buFont typeface="Arial" panose="020B0604020202020204" pitchFamily="34" charset="0"/>
              <a:buChar char="•"/>
            </a:pPr>
            <a:r>
              <a:rPr lang="en-US" dirty="0"/>
              <a:t>s</a:t>
            </a:r>
            <a:r>
              <a:rPr lang="en-US" dirty="0" smtClean="0"/>
              <a:t>ts graph, hazard</a:t>
            </a:r>
            <a:endParaRPr lang="en-US" dirty="0"/>
          </a:p>
        </p:txBody>
      </p:sp>
      <p:sp>
        <p:nvSpPr>
          <p:cNvPr id="2" name="TextBox 1"/>
          <p:cNvSpPr txBox="1"/>
          <p:nvPr/>
        </p:nvSpPr>
        <p:spPr>
          <a:xfrm rot="16200000">
            <a:off x="531167" y="2817168"/>
            <a:ext cx="1981200" cy="461665"/>
          </a:xfrm>
          <a:prstGeom prst="rect">
            <a:avLst/>
          </a:prstGeom>
          <a:noFill/>
        </p:spPr>
        <p:txBody>
          <a:bodyPr wrap="square" rtlCol="0">
            <a:spAutoFit/>
          </a:bodyPr>
          <a:lstStyle/>
          <a:p>
            <a:r>
              <a:rPr lang="en-US" b="1" dirty="0" smtClean="0"/>
              <a:t>Hazard</a:t>
            </a:r>
            <a:endParaRPr lang="en-US" b="1" dirty="0"/>
          </a:p>
        </p:txBody>
      </p:sp>
    </p:spTree>
    <p:extLst>
      <p:ext uri="{BB962C8B-B14F-4D97-AF65-F5344CB8AC3E}">
        <p14:creationId xmlns:p14="http://schemas.microsoft.com/office/powerpoint/2010/main" val="173356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idx="4294967295"/>
          </p:nvPr>
        </p:nvSpPr>
        <p:spPr>
          <a:xfrm>
            <a:off x="152400" y="76200"/>
            <a:ext cx="8839200" cy="668337"/>
          </a:xfrm>
        </p:spPr>
        <p:txBody>
          <a:bodyPr anchor="b"/>
          <a:lstStyle/>
          <a:p>
            <a:r>
              <a:rPr lang="en-US" sz="3200" b="1" dirty="0" smtClean="0"/>
              <a:t>Example: Hypoglycemia with Antidiabetic Drugs</a:t>
            </a:r>
          </a:p>
        </p:txBody>
      </p:sp>
      <p:pic>
        <p:nvPicPr>
          <p:cNvPr id="3" name="Picture Placeholder 1" descr="Fig. 1"/>
          <p:cNvPicPr>
            <a:picLocks noGrp="1" noChangeAspect="1"/>
          </p:cNvPicPr>
          <p:nvPr>
            <p:ph type="pic" idx="4294967295"/>
          </p:nvPr>
        </p:nvPicPr>
        <p:blipFill>
          <a:blip r:embed="rId3"/>
          <a:stretch>
            <a:fillRect/>
          </a:stretch>
        </p:blipFill>
        <p:spPr>
          <a:xfrm>
            <a:off x="380999" y="914400"/>
            <a:ext cx="6643077" cy="3886200"/>
          </a:xfrm>
          <a:ln>
            <a:solidFill>
              <a:schemeClr val="tx1">
                <a:lumMod val="50000"/>
                <a:lumOff val="50000"/>
              </a:schemeClr>
            </a:solidFill>
          </a:ln>
        </p:spPr>
      </p:pic>
      <p:sp>
        <p:nvSpPr>
          <p:cNvPr id="131075" name="Rectangle 2"/>
          <p:cNvSpPr>
            <a:spLocks noGrp="1"/>
          </p:cNvSpPr>
          <p:nvPr>
            <p:ph type="body" sz="half" idx="4294967295"/>
          </p:nvPr>
        </p:nvSpPr>
        <p:spPr>
          <a:xfrm>
            <a:off x="381000" y="4953000"/>
            <a:ext cx="9601200" cy="1295400"/>
          </a:xfrm>
        </p:spPr>
        <p:txBody>
          <a:bodyPr anchor="b"/>
          <a:lstStyle/>
          <a:p>
            <a:pPr marL="0" indent="0">
              <a:lnSpc>
                <a:spcPct val="80000"/>
              </a:lnSpc>
              <a:buFontTx/>
              <a:buNone/>
            </a:pPr>
            <a:r>
              <a:rPr lang="en-US" sz="2800" dirty="0" smtClean="0"/>
              <a:t>Hazard of hypoglycemia over time, by drug </a:t>
            </a:r>
          </a:p>
          <a:p>
            <a:pPr marL="0" indent="0">
              <a:lnSpc>
                <a:spcPct val="80000"/>
              </a:lnSpc>
              <a:buFontTx/>
              <a:buNone/>
            </a:pPr>
            <a:r>
              <a:rPr lang="en-US" sz="2800" dirty="0" smtClean="0"/>
              <a:t>h(t) = hazard at time t</a:t>
            </a:r>
          </a:p>
          <a:p>
            <a:pPr marL="0" indent="0">
              <a:lnSpc>
                <a:spcPct val="80000"/>
              </a:lnSpc>
              <a:buFontTx/>
              <a:buNone/>
            </a:pPr>
            <a:r>
              <a:rPr lang="en-US" sz="2800" dirty="0" smtClean="0"/>
              <a:t>(Would be better if units were provided on y axis)</a:t>
            </a:r>
          </a:p>
        </p:txBody>
      </p:sp>
      <p:sp>
        <p:nvSpPr>
          <p:cNvPr id="131076" name="Text Placeholder 6"/>
          <p:cNvSpPr>
            <a:spLocks noGrp="1"/>
          </p:cNvSpPr>
          <p:nvPr>
            <p:ph type="body" sz="half" idx="4294967295"/>
          </p:nvPr>
        </p:nvSpPr>
        <p:spPr>
          <a:xfrm>
            <a:off x="4724400" y="6400800"/>
            <a:ext cx="4191000" cy="381000"/>
          </a:xfrm>
        </p:spPr>
        <p:txBody>
          <a:bodyPr/>
          <a:lstStyle/>
          <a:p>
            <a:pPr marL="0" indent="0" algn="r">
              <a:buFontTx/>
              <a:buNone/>
            </a:pPr>
            <a:r>
              <a:rPr lang="en-US" sz="1600" dirty="0" smtClean="0"/>
              <a:t>Vlckova et al. </a:t>
            </a:r>
            <a:r>
              <a:rPr lang="en-US" sz="1600" i="1" dirty="0" smtClean="0"/>
              <a:t>Drug Safety</a:t>
            </a:r>
            <a:r>
              <a:rPr lang="en-US" sz="1600" dirty="0" smtClean="0"/>
              <a:t> 2009</a:t>
            </a:r>
          </a:p>
        </p:txBody>
      </p:sp>
      <p:sp>
        <p:nvSpPr>
          <p:cNvPr id="131077" name="Text Box 6"/>
          <p:cNvSpPr txBox="1">
            <a:spLocks noChangeArrowheads="1"/>
          </p:cNvSpPr>
          <p:nvPr/>
        </p:nvSpPr>
        <p:spPr bwMode="auto">
          <a:xfrm>
            <a:off x="7162800" y="1143000"/>
            <a:ext cx="1828800" cy="3025775"/>
          </a:xfrm>
          <a:prstGeom prst="rect">
            <a:avLst/>
          </a:prstGeom>
          <a:noFill/>
          <a:ln w="9525">
            <a:noFill/>
            <a:miter lim="800000"/>
            <a:headEnd/>
            <a:tailEnd/>
          </a:ln>
        </p:spPr>
        <p:txBody>
          <a:bodyPr>
            <a:spAutoFit/>
          </a:bodyPr>
          <a:lstStyle/>
          <a:p>
            <a:pPr eaLnBrk="0" hangingPunct="0"/>
            <a:r>
              <a:rPr lang="en-US" sz="1600" dirty="0"/>
              <a:t>Methods: …Observation time for each patient and incidence rate (IR) per 1000 patient-years of treatment for hypoglycaemia was calculated for each drug cohort. Smoothed hazard estimates were plotted over time...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24629037"/>
              </p:ext>
            </p:extLst>
          </p:nvPr>
        </p:nvGraphicFramePr>
        <p:xfrm>
          <a:off x="3048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27537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381000"/>
            <a:ext cx="8458200" cy="533400"/>
          </a:xfrm>
        </p:spPr>
        <p:txBody>
          <a:bodyPr/>
          <a:lstStyle/>
          <a:p>
            <a:r>
              <a:rPr lang="en-US" sz="3600" b="1" dirty="0" smtClean="0"/>
              <a:t>Cumulative incidence and </a:t>
            </a:r>
            <a:br>
              <a:rPr lang="en-US" sz="3600" b="1" dirty="0" smtClean="0"/>
            </a:br>
            <a:r>
              <a:rPr lang="en-US" sz="3600" b="1" dirty="0" smtClean="0"/>
              <a:t>Incidence rate (average and hazard)</a:t>
            </a:r>
          </a:p>
        </p:txBody>
      </p:sp>
      <p:pic>
        <p:nvPicPr>
          <p:cNvPr id="234500" name="Picture 4" descr="hazard cirhosis data"/>
          <p:cNvPicPr>
            <a:picLocks noChangeAspect="1" noChangeArrowheads="1"/>
          </p:cNvPicPr>
          <p:nvPr/>
        </p:nvPicPr>
        <p:blipFill>
          <a:blip r:embed="rId3"/>
          <a:srcRect/>
          <a:stretch>
            <a:fillRect/>
          </a:stretch>
        </p:blipFill>
        <p:spPr bwMode="auto">
          <a:xfrm>
            <a:off x="4724400" y="1828800"/>
            <a:ext cx="4191000" cy="3048000"/>
          </a:xfrm>
          <a:prstGeom prst="rect">
            <a:avLst/>
          </a:prstGeom>
          <a:noFill/>
          <a:ln w="9525">
            <a:noFill/>
            <a:miter lim="800000"/>
            <a:headEnd/>
            <a:tailEnd/>
          </a:ln>
        </p:spPr>
      </p:pic>
      <p:sp>
        <p:nvSpPr>
          <p:cNvPr id="234501" name="Text Box 5"/>
          <p:cNvSpPr txBox="1">
            <a:spLocks noChangeArrowheads="1"/>
          </p:cNvSpPr>
          <p:nvPr/>
        </p:nvSpPr>
        <p:spPr bwMode="auto">
          <a:xfrm>
            <a:off x="4847897" y="1371600"/>
            <a:ext cx="3124200" cy="457200"/>
          </a:xfrm>
          <a:prstGeom prst="rect">
            <a:avLst/>
          </a:prstGeom>
          <a:noFill/>
          <a:ln w="9525">
            <a:noFill/>
            <a:miter lim="800000"/>
            <a:headEnd/>
            <a:tailEnd/>
          </a:ln>
        </p:spPr>
        <p:txBody>
          <a:bodyPr>
            <a:spAutoFit/>
          </a:bodyPr>
          <a:lstStyle/>
          <a:p>
            <a:pPr eaLnBrk="0" hangingPunct="0">
              <a:spcBef>
                <a:spcPct val="50000"/>
              </a:spcBef>
            </a:pPr>
            <a:r>
              <a:rPr lang="en-US" dirty="0" smtClean="0"/>
              <a:t> </a:t>
            </a:r>
            <a:r>
              <a:rPr lang="en-US" dirty="0"/>
              <a:t>H</a:t>
            </a:r>
            <a:r>
              <a:rPr lang="en-US" dirty="0" smtClean="0"/>
              <a:t>azard </a:t>
            </a:r>
            <a:endParaRPr lang="en-US" dirty="0"/>
          </a:p>
        </p:txBody>
      </p:sp>
      <p:sp>
        <p:nvSpPr>
          <p:cNvPr id="129029" name="Text Box 7"/>
          <p:cNvSpPr txBox="1">
            <a:spLocks noChangeArrowheads="1"/>
          </p:cNvSpPr>
          <p:nvPr/>
        </p:nvSpPr>
        <p:spPr bwMode="auto">
          <a:xfrm>
            <a:off x="4724400" y="1981200"/>
            <a:ext cx="4038600" cy="457200"/>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29030" name="Text Box 8"/>
          <p:cNvSpPr txBox="1">
            <a:spLocks noChangeArrowheads="1"/>
          </p:cNvSpPr>
          <p:nvPr/>
        </p:nvSpPr>
        <p:spPr bwMode="auto">
          <a:xfrm>
            <a:off x="457200" y="1447800"/>
            <a:ext cx="3581400" cy="461665"/>
          </a:xfrm>
          <a:prstGeom prst="rect">
            <a:avLst/>
          </a:prstGeom>
          <a:noFill/>
          <a:ln w="9525">
            <a:noFill/>
            <a:miter lim="800000"/>
            <a:headEnd/>
            <a:tailEnd/>
          </a:ln>
        </p:spPr>
        <p:txBody>
          <a:bodyPr>
            <a:spAutoFit/>
          </a:bodyPr>
          <a:lstStyle/>
          <a:p>
            <a:pPr eaLnBrk="0" hangingPunct="0">
              <a:spcBef>
                <a:spcPct val="50000"/>
              </a:spcBef>
            </a:pPr>
            <a:r>
              <a:rPr lang="en-US" dirty="0">
                <a:solidFill>
                  <a:schemeClr val="tx2"/>
                </a:solidFill>
              </a:rPr>
              <a:t>K-M </a:t>
            </a:r>
            <a:r>
              <a:rPr lang="en-US" dirty="0" smtClean="0">
                <a:solidFill>
                  <a:schemeClr val="tx2"/>
                </a:solidFill>
              </a:rPr>
              <a:t>cumulative incidence</a:t>
            </a:r>
            <a:endParaRPr lang="en-US" dirty="0">
              <a:solidFill>
                <a:schemeClr val="tx2"/>
              </a:solidFill>
            </a:endParaRPr>
          </a:p>
        </p:txBody>
      </p:sp>
      <p:sp>
        <p:nvSpPr>
          <p:cNvPr id="129031" name="Text Box 9"/>
          <p:cNvSpPr txBox="1">
            <a:spLocks noChangeArrowheads="1"/>
          </p:cNvSpPr>
          <p:nvPr/>
        </p:nvSpPr>
        <p:spPr bwMode="auto">
          <a:xfrm>
            <a:off x="4724400" y="5543640"/>
            <a:ext cx="3962400" cy="830997"/>
          </a:xfrm>
          <a:prstGeom prst="rect">
            <a:avLst/>
          </a:prstGeom>
          <a:noFill/>
          <a:ln w="9525">
            <a:noFill/>
            <a:miter lim="800000"/>
            <a:headEnd/>
            <a:tailEnd/>
          </a:ln>
        </p:spPr>
        <p:txBody>
          <a:bodyPr>
            <a:spAutoFit/>
          </a:bodyPr>
          <a:lstStyle/>
          <a:p>
            <a:pPr eaLnBrk="0" hangingPunct="0">
              <a:spcBef>
                <a:spcPct val="50000"/>
              </a:spcBef>
            </a:pPr>
            <a:r>
              <a:rPr lang="en-US" dirty="0" smtClean="0"/>
              <a:t>Average </a:t>
            </a:r>
            <a:r>
              <a:rPr lang="en-US" dirty="0"/>
              <a:t>incidence rate = 0.13 deaths per </a:t>
            </a:r>
            <a:r>
              <a:rPr lang="en-US" dirty="0" smtClean="0"/>
              <a:t>person-year</a:t>
            </a:r>
            <a:endParaRPr lang="en-US" dirty="0"/>
          </a:p>
        </p:txBody>
      </p:sp>
      <p:sp>
        <p:nvSpPr>
          <p:cNvPr id="234507" name="Text Box 11"/>
          <p:cNvSpPr txBox="1">
            <a:spLocks noChangeArrowheads="1"/>
          </p:cNvSpPr>
          <p:nvPr/>
        </p:nvSpPr>
        <p:spPr bwMode="auto">
          <a:xfrm>
            <a:off x="234351" y="5539574"/>
            <a:ext cx="3962400" cy="830997"/>
          </a:xfrm>
          <a:prstGeom prst="rect">
            <a:avLst/>
          </a:prstGeom>
          <a:noFill/>
          <a:ln w="9525">
            <a:noFill/>
            <a:miter lim="800000"/>
            <a:headEnd/>
            <a:tailEnd/>
          </a:ln>
        </p:spPr>
        <p:txBody>
          <a:bodyPr>
            <a:spAutoFit/>
          </a:bodyPr>
          <a:lstStyle/>
          <a:p>
            <a:pPr eaLnBrk="0" hangingPunct="0">
              <a:spcBef>
                <a:spcPct val="50000"/>
              </a:spcBef>
            </a:pPr>
            <a:r>
              <a:rPr lang="en-US" i="1" dirty="0" smtClean="0"/>
              <a:t>Same underlying data, presented in 3 ways</a:t>
            </a:r>
            <a:endParaRPr lang="en-US" i="1" dirty="0"/>
          </a:p>
        </p:txBody>
      </p:sp>
      <p:pic>
        <p:nvPicPr>
          <p:cNvPr id="13" name="Picture 3" descr="KM failure plot.tif"/>
          <p:cNvPicPr>
            <a:picLocks noGrp="1" noChangeAspect="1"/>
          </p:cNvPicPr>
          <p:nvPr>
            <p:ph idx="1"/>
          </p:nvPr>
        </p:nvPicPr>
        <p:blipFill rotWithShape="1">
          <a:blip r:embed="rId4"/>
          <a:srcRect r="19955"/>
          <a:stretch/>
        </p:blipFill>
        <p:spPr bwMode="auto">
          <a:xfrm>
            <a:off x="580697" y="1862773"/>
            <a:ext cx="3381703" cy="3074987"/>
          </a:xfrm>
          <a:prstGeom prst="rect">
            <a:avLst/>
          </a:prstGeom>
          <a:noFill/>
          <a:ln w="9525">
            <a:noFill/>
            <a:miter lim="800000"/>
            <a:headEnd/>
            <a:tailEnd/>
          </a:ln>
        </p:spPr>
      </p:pic>
      <p:sp>
        <p:nvSpPr>
          <p:cNvPr id="12" name="TextBox 11"/>
          <p:cNvSpPr txBox="1"/>
          <p:nvPr/>
        </p:nvSpPr>
        <p:spPr>
          <a:xfrm>
            <a:off x="4322802" y="2781300"/>
            <a:ext cx="553998" cy="1066800"/>
          </a:xfrm>
          <a:prstGeom prst="rect">
            <a:avLst/>
          </a:prstGeom>
          <a:noFill/>
        </p:spPr>
        <p:txBody>
          <a:bodyPr vert="vert270" wrap="square" rtlCol="0">
            <a:spAutoFit/>
          </a:bodyPr>
          <a:lstStyle/>
          <a:p>
            <a:r>
              <a:rPr lang="en-US" dirty="0" smtClean="0"/>
              <a:t>Hazard</a:t>
            </a:r>
            <a:endParaRPr lang="en-US"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a:xfrm>
            <a:off x="685800" y="76200"/>
            <a:ext cx="7772400" cy="1143000"/>
          </a:xfrm>
        </p:spPr>
        <p:txBody>
          <a:bodyPr/>
          <a:lstStyle/>
          <a:p>
            <a:r>
              <a:rPr lang="en-US" sz="3600" b="1" dirty="0" smtClean="0"/>
              <a:t>Difference between Hazard and Cumulative Incidence</a:t>
            </a:r>
          </a:p>
        </p:txBody>
      </p:sp>
      <p:sp>
        <p:nvSpPr>
          <p:cNvPr id="133122" name="Rectangle 3"/>
          <p:cNvSpPr>
            <a:spLocks noGrp="1" noChangeArrowheads="1"/>
          </p:cNvSpPr>
          <p:nvPr>
            <p:ph type="body" idx="1"/>
          </p:nvPr>
        </p:nvSpPr>
        <p:spPr>
          <a:xfrm>
            <a:off x="152400" y="1295400"/>
            <a:ext cx="8839200" cy="5257800"/>
          </a:xfrm>
        </p:spPr>
        <p:txBody>
          <a:bodyPr/>
          <a:lstStyle/>
          <a:p>
            <a:r>
              <a:rPr lang="en-US" sz="2800" dirty="0" smtClean="0"/>
              <a:t>Hazard can be thought of as how likely an event is to happen at any moment in time (“force of morbidity”)</a:t>
            </a:r>
          </a:p>
          <a:p>
            <a:endParaRPr lang="en-US" sz="900" dirty="0" smtClean="0"/>
          </a:p>
          <a:p>
            <a:r>
              <a:rPr lang="en-US" sz="2800" dirty="0" smtClean="0"/>
              <a:t>Cumulative incidence is the result of applying that hazard to a fixed cohort for a specified duration</a:t>
            </a:r>
          </a:p>
          <a:p>
            <a:endParaRPr lang="en-US" sz="600" dirty="0" smtClean="0"/>
          </a:p>
          <a:p>
            <a:r>
              <a:rPr lang="en-US" sz="2800" dirty="0" smtClean="0"/>
              <a:t>Analogy: </a:t>
            </a:r>
          </a:p>
          <a:p>
            <a:pPr marL="630238" lvl="1" indent="-284163"/>
            <a:r>
              <a:rPr lang="en-US" sz="2400" dirty="0" smtClean="0"/>
              <a:t>Velocity of a car </a:t>
            </a:r>
            <a:r>
              <a:rPr lang="en-US" sz="2400" dirty="0"/>
              <a:t> </a:t>
            </a:r>
            <a:r>
              <a:rPr lang="en-US" sz="2400" dirty="0" smtClean="0"/>
              <a:t>- “speedometer” (hazard) vs </a:t>
            </a:r>
          </a:p>
          <a:p>
            <a:pPr marL="568325" lvl="1" indent="-222250">
              <a:spcAft>
                <a:spcPts val="600"/>
              </a:spcAft>
            </a:pPr>
            <a:r>
              <a:rPr lang="en-US" sz="2400" dirty="0" smtClean="0"/>
              <a:t>Distance traveled in a certain time – “odometer”  (cum. incidence)</a:t>
            </a:r>
            <a:endParaRPr lang="en-US" sz="600" dirty="0" smtClean="0"/>
          </a:p>
          <a:p>
            <a:r>
              <a:rPr lang="en-US" sz="2800" dirty="0" smtClean="0"/>
              <a:t>Hazard can be constant or changing over time.  Can vary from 0 to infinity</a:t>
            </a:r>
          </a:p>
          <a:p>
            <a:endParaRPr lang="en-US" sz="1000" dirty="0" smtClean="0"/>
          </a:p>
          <a:p>
            <a:r>
              <a:rPr lang="en-US" sz="2800" dirty="0" smtClean="0"/>
              <a:t>Cumulative incidence can only increase or stay steady</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Rectangle 2"/>
          <p:cNvSpPr>
            <a:spLocks noGrp="1" noChangeArrowheads="1"/>
          </p:cNvSpPr>
          <p:nvPr>
            <p:ph type="title"/>
          </p:nvPr>
        </p:nvSpPr>
        <p:spPr>
          <a:xfrm>
            <a:off x="685800" y="228600"/>
            <a:ext cx="7772400" cy="1143000"/>
          </a:xfrm>
        </p:spPr>
        <p:txBody>
          <a:bodyPr/>
          <a:lstStyle/>
          <a:p>
            <a:r>
              <a:rPr lang="en-US" sz="3600" b="1" dirty="0" smtClean="0"/>
              <a:t>Relationship between Constant Hazard and Cumulative Incidence</a:t>
            </a:r>
          </a:p>
        </p:txBody>
      </p:sp>
      <p:sp>
        <p:nvSpPr>
          <p:cNvPr id="2070" name="Rectangle 3"/>
          <p:cNvSpPr>
            <a:spLocks noGrp="1" noChangeArrowheads="1"/>
          </p:cNvSpPr>
          <p:nvPr>
            <p:ph type="body" sz="half" idx="1"/>
          </p:nvPr>
        </p:nvSpPr>
        <p:spPr>
          <a:xfrm>
            <a:off x="152400" y="1524000"/>
            <a:ext cx="8915400" cy="5029200"/>
          </a:xfrm>
        </p:spPr>
        <p:txBody>
          <a:bodyPr/>
          <a:lstStyle/>
          <a:p>
            <a:r>
              <a:rPr lang="en-US" dirty="0" smtClean="0"/>
              <a:t>A constant hazard (rate) produces an “exponential” cumulative incidence (or survival) function</a:t>
            </a:r>
            <a:endParaRPr lang="en-US" sz="2800" dirty="0" smtClean="0"/>
          </a:p>
          <a:p>
            <a:endParaRPr lang="en-US" sz="1000" dirty="0" smtClean="0"/>
          </a:p>
          <a:p>
            <a:r>
              <a:rPr lang="en-US" dirty="0" smtClean="0"/>
              <a:t>If know the </a:t>
            </a:r>
            <a:r>
              <a:rPr lang="en-US" i="1" dirty="0" smtClean="0"/>
              <a:t>constant</a:t>
            </a:r>
            <a:r>
              <a:rPr lang="en-US" dirty="0" smtClean="0"/>
              <a:t> incidence rate, can derive the cumulative incidence/survival function or vice-versa from the “exponential formula”</a:t>
            </a:r>
          </a:p>
          <a:p>
            <a:pPr>
              <a:buFontTx/>
              <a:buNone/>
            </a:pPr>
            <a:r>
              <a:rPr lang="en-US" dirty="0" smtClean="0"/>
              <a:t>     </a:t>
            </a:r>
          </a:p>
          <a:p>
            <a:pPr>
              <a:buFontTx/>
              <a:buNone/>
            </a:pPr>
            <a:r>
              <a:rPr lang="en-US" dirty="0" smtClean="0"/>
              <a:t>   where S(t) = cumulative survival and</a:t>
            </a:r>
          </a:p>
          <a:p>
            <a:pPr>
              <a:buFontTx/>
              <a:buNone/>
            </a:pPr>
            <a:r>
              <a:rPr lang="en-US" dirty="0" smtClean="0"/>
              <a:t>	F(t) = cumulative incidence </a:t>
            </a:r>
          </a:p>
          <a:p>
            <a:pPr>
              <a:buFontTx/>
              <a:buNone/>
            </a:pPr>
            <a:r>
              <a:rPr lang="en-US" dirty="0" smtClean="0">
                <a:sym typeface="Symbol" pitchFamily="18" charset="2"/>
              </a:rPr>
              <a:t>	e= 2.71828;   = rate; t = time units</a:t>
            </a:r>
            <a:endParaRPr lang="en-US" dirty="0" smtClean="0"/>
          </a:p>
          <a:p>
            <a:endParaRPr lang="en-US" sz="2800" dirty="0" smtClean="0"/>
          </a:p>
        </p:txBody>
      </p:sp>
      <p:graphicFrame>
        <p:nvGraphicFramePr>
          <p:cNvPr id="2068" name="Object 20"/>
          <p:cNvGraphicFramePr>
            <a:graphicFrameLocks noGrp="1" noChangeAspect="1"/>
          </p:cNvGraphicFramePr>
          <p:nvPr>
            <p:ph sz="half" idx="2"/>
          </p:nvPr>
        </p:nvGraphicFramePr>
        <p:xfrm>
          <a:off x="2781300" y="4343400"/>
          <a:ext cx="3841750" cy="698500"/>
        </p:xfrm>
        <a:graphic>
          <a:graphicData uri="http://schemas.openxmlformats.org/presentationml/2006/ole">
            <mc:AlternateContent xmlns:mc="http://schemas.openxmlformats.org/markup-compatibility/2006">
              <mc:Choice xmlns:v="urn:schemas-microsoft-com:vml" Requires="v">
                <p:oleObj spid="_x0000_s2387" name="Equation" r:id="rId4" imgW="1257300" imgH="228600" progId="Equation.3">
                  <p:embed/>
                </p:oleObj>
              </mc:Choice>
              <mc:Fallback>
                <p:oleObj name="Equation" r:id="rId4" imgW="1257300" imgH="228600" progId="Equation.3">
                  <p:embed/>
                  <p:pic>
                    <p:nvPicPr>
                      <p:cNvPr id="0" name="Picture 2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1300" y="4343400"/>
                        <a:ext cx="384175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6"/>
          <p:cNvSpPr txBox="1">
            <a:spLocks noChangeArrowheads="1"/>
          </p:cNvSpPr>
          <p:nvPr/>
        </p:nvSpPr>
        <p:spPr bwMode="auto">
          <a:xfrm>
            <a:off x="6781800" y="5410200"/>
            <a:ext cx="2971800" cy="830997"/>
          </a:xfrm>
          <a:prstGeom prst="rect">
            <a:avLst/>
          </a:prstGeom>
          <a:noFill/>
          <a:ln w="9525">
            <a:noFill/>
            <a:miter lim="800000"/>
            <a:headEnd/>
            <a:tailEnd/>
          </a:ln>
        </p:spPr>
        <p:txBody>
          <a:bodyPr wrap="square">
            <a:spAutoFit/>
          </a:bodyPr>
          <a:lstStyle/>
          <a:p>
            <a:pPr eaLnBrk="0" hangingPunct="0">
              <a:spcBef>
                <a:spcPct val="50000"/>
              </a:spcBef>
              <a:buFontTx/>
              <a:buChar char="•"/>
            </a:pPr>
            <a:r>
              <a:rPr lang="en-US" dirty="0"/>
              <a:t> Assumes no competing events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09600" y="-152400"/>
            <a:ext cx="7772400" cy="1143000"/>
          </a:xfrm>
        </p:spPr>
        <p:txBody>
          <a:bodyPr/>
          <a:lstStyle/>
          <a:p>
            <a:r>
              <a:rPr lang="en-US" sz="3600" b="1" dirty="0" smtClean="0"/>
              <a:t>“Average” Incidence Rates</a:t>
            </a:r>
          </a:p>
        </p:txBody>
      </p:sp>
      <p:sp>
        <p:nvSpPr>
          <p:cNvPr id="29698" name="Rectangle 3"/>
          <p:cNvSpPr>
            <a:spLocks noGrp="1" noChangeArrowheads="1"/>
          </p:cNvSpPr>
          <p:nvPr>
            <p:ph type="body" idx="1"/>
          </p:nvPr>
        </p:nvSpPr>
        <p:spPr>
          <a:xfrm>
            <a:off x="76200" y="1066800"/>
            <a:ext cx="9067800" cy="4648200"/>
          </a:xfrm>
        </p:spPr>
        <p:txBody>
          <a:bodyPr/>
          <a:lstStyle/>
          <a:p>
            <a:pPr>
              <a:lnSpc>
                <a:spcPct val="80000"/>
              </a:lnSpc>
              <a:spcBef>
                <a:spcPts val="1800"/>
              </a:spcBef>
            </a:pPr>
            <a:r>
              <a:rPr lang="en-US" dirty="0" smtClean="0"/>
              <a:t>The numerator is the same as incidence based on proportion of persons = events (E)</a:t>
            </a:r>
          </a:p>
          <a:p>
            <a:pPr>
              <a:lnSpc>
                <a:spcPct val="80000"/>
              </a:lnSpc>
              <a:spcBef>
                <a:spcPts val="1800"/>
              </a:spcBef>
            </a:pPr>
            <a:r>
              <a:rPr lang="en-US" dirty="0" smtClean="0"/>
              <a:t>The denominator is the sum of the follow-up times for all individuals under study </a:t>
            </a:r>
            <a:r>
              <a:rPr lang="en-US" dirty="0"/>
              <a:t>=</a:t>
            </a:r>
            <a:r>
              <a:rPr lang="en-US" dirty="0" smtClean="0"/>
              <a:t> person-time (</a:t>
            </a:r>
            <a:r>
              <a:rPr lang="en-US" dirty="0" smtClean="0"/>
              <a:t>NxT</a:t>
            </a:r>
            <a:r>
              <a:rPr lang="en-US" dirty="0" smtClean="0"/>
              <a:t>)</a:t>
            </a:r>
          </a:p>
        </p:txBody>
      </p:sp>
    </p:spTree>
    <p:extLst>
      <p:ext uri="{BB962C8B-B14F-4D97-AF65-F5344CB8AC3E}">
        <p14:creationId xmlns:p14="http://schemas.microsoft.com/office/powerpoint/2010/main" val="5947795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 name="Rectangle 2"/>
          <p:cNvSpPr>
            <a:spLocks noGrp="1" noChangeArrowheads="1"/>
          </p:cNvSpPr>
          <p:nvPr>
            <p:ph type="title" sz="quarter"/>
          </p:nvPr>
        </p:nvSpPr>
        <p:spPr>
          <a:xfrm>
            <a:off x="609600" y="152400"/>
            <a:ext cx="8305800" cy="609600"/>
          </a:xfrm>
        </p:spPr>
        <p:txBody>
          <a:bodyPr/>
          <a:lstStyle/>
          <a:p>
            <a:r>
              <a:rPr lang="en-US" sz="2800" b="1" dirty="0" smtClean="0">
                <a:latin typeface="Arial" charset="0"/>
              </a:rPr>
              <a:t>Constant Rate Results in Exponential Survival</a:t>
            </a:r>
          </a:p>
        </p:txBody>
      </p:sp>
      <p:graphicFrame>
        <p:nvGraphicFramePr>
          <p:cNvPr id="3111" name="Object 39"/>
          <p:cNvGraphicFramePr>
            <a:graphicFrameLocks noGrp="1" noChangeAspect="1"/>
          </p:cNvGraphicFramePr>
          <p:nvPr>
            <p:ph sz="quarter" idx="2"/>
          </p:nvPr>
        </p:nvGraphicFramePr>
        <p:xfrm>
          <a:off x="0" y="920750"/>
          <a:ext cx="4419600" cy="2584450"/>
        </p:xfrm>
        <a:graphic>
          <a:graphicData uri="http://schemas.openxmlformats.org/presentationml/2006/ole">
            <mc:AlternateContent xmlns:mc="http://schemas.openxmlformats.org/markup-compatibility/2006">
              <mc:Choice xmlns:v="urn:schemas-microsoft-com:vml" Requires="v">
                <p:oleObj spid="_x0000_s3536" name="Chart" r:id="rId4" imgW="3495580" imgH="1981090" progId="Excel.Sheet.8">
                  <p:embed/>
                </p:oleObj>
              </mc:Choice>
              <mc:Fallback>
                <p:oleObj name="Chart" r:id="rId4" imgW="3495580" imgH="1981090" progId="Excel.Sheet.8">
                  <p:embed/>
                  <p:pic>
                    <p:nvPicPr>
                      <p:cNvPr id="0" name="Picture 3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20750"/>
                        <a:ext cx="4419600"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13" name="Text Box 10"/>
          <p:cNvSpPr txBox="1">
            <a:spLocks noChangeArrowheads="1"/>
          </p:cNvSpPr>
          <p:nvPr/>
        </p:nvSpPr>
        <p:spPr bwMode="auto">
          <a:xfrm>
            <a:off x="838200" y="838200"/>
            <a:ext cx="3048000" cy="457200"/>
          </a:xfrm>
          <a:prstGeom prst="rect">
            <a:avLst/>
          </a:prstGeom>
          <a:noFill/>
          <a:ln w="9525">
            <a:noFill/>
            <a:miter lim="800000"/>
            <a:headEnd/>
            <a:tailEnd/>
          </a:ln>
        </p:spPr>
        <p:txBody>
          <a:bodyPr>
            <a:spAutoFit/>
          </a:bodyPr>
          <a:lstStyle/>
          <a:p>
            <a:pPr eaLnBrk="0" hangingPunct="0">
              <a:spcBef>
                <a:spcPct val="50000"/>
              </a:spcBef>
            </a:pPr>
            <a:r>
              <a:rPr lang="en-US" dirty="0" smtClean="0"/>
              <a:t>Hazard</a:t>
            </a:r>
            <a:endParaRPr lang="en-US" dirty="0"/>
          </a:p>
        </p:txBody>
      </p:sp>
      <p:sp>
        <p:nvSpPr>
          <p:cNvPr id="3114" name="Text Box 11"/>
          <p:cNvSpPr txBox="1">
            <a:spLocks noChangeArrowheads="1"/>
          </p:cNvSpPr>
          <p:nvPr/>
        </p:nvSpPr>
        <p:spPr bwMode="auto">
          <a:xfrm>
            <a:off x="1637008" y="3505200"/>
            <a:ext cx="3124200" cy="457200"/>
          </a:xfrm>
          <a:prstGeom prst="rect">
            <a:avLst/>
          </a:prstGeom>
          <a:noFill/>
          <a:ln w="9525">
            <a:noFill/>
            <a:miter lim="800000"/>
            <a:headEnd/>
            <a:tailEnd/>
          </a:ln>
        </p:spPr>
        <p:txBody>
          <a:bodyPr>
            <a:spAutoFit/>
          </a:bodyPr>
          <a:lstStyle/>
          <a:p>
            <a:pPr eaLnBrk="0" hangingPunct="0">
              <a:spcBef>
                <a:spcPct val="50000"/>
              </a:spcBef>
            </a:pPr>
            <a:r>
              <a:rPr lang="en-US" dirty="0"/>
              <a:t>Cumulative </a:t>
            </a:r>
            <a:r>
              <a:rPr lang="en-US" dirty="0" smtClean="0"/>
              <a:t>survival</a:t>
            </a:r>
            <a:endParaRPr lang="en-US" dirty="0"/>
          </a:p>
        </p:txBody>
      </p:sp>
      <p:graphicFrame>
        <p:nvGraphicFramePr>
          <p:cNvPr id="10" name="Chart 9"/>
          <p:cNvGraphicFramePr>
            <a:graphicFrameLocks noGrp="1"/>
          </p:cNvGraphicFramePr>
          <p:nvPr>
            <p:extLst>
              <p:ext uri="{D42A27DB-BD31-4B8C-83A1-F6EECF244321}">
                <p14:modId xmlns:p14="http://schemas.microsoft.com/office/powerpoint/2010/main" val="1047352162"/>
              </p:ext>
            </p:extLst>
          </p:nvPr>
        </p:nvGraphicFramePr>
        <p:xfrm>
          <a:off x="4419600" y="2514600"/>
          <a:ext cx="4331849" cy="37412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a:graphicFrameLocks noGrp="1"/>
          </p:cNvGraphicFramePr>
          <p:nvPr>
            <p:extLst>
              <p:ext uri="{D42A27DB-BD31-4B8C-83A1-F6EECF244321}">
                <p14:modId xmlns:p14="http://schemas.microsoft.com/office/powerpoint/2010/main" val="1650029459"/>
              </p:ext>
            </p:extLst>
          </p:nvPr>
        </p:nvGraphicFramePr>
        <p:xfrm>
          <a:off x="381000" y="3505200"/>
          <a:ext cx="4184277" cy="3148852"/>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 Box 10"/>
          <p:cNvSpPr txBox="1">
            <a:spLocks noChangeArrowheads="1"/>
          </p:cNvSpPr>
          <p:nvPr/>
        </p:nvSpPr>
        <p:spPr bwMode="auto">
          <a:xfrm>
            <a:off x="5257800" y="3048000"/>
            <a:ext cx="3048000" cy="457200"/>
          </a:xfrm>
          <a:prstGeom prst="rect">
            <a:avLst/>
          </a:prstGeom>
          <a:noFill/>
          <a:ln w="9525">
            <a:noFill/>
            <a:miter lim="800000"/>
            <a:headEnd/>
            <a:tailEnd/>
          </a:ln>
        </p:spPr>
        <p:txBody>
          <a:bodyPr>
            <a:spAutoFit/>
          </a:bodyPr>
          <a:lstStyle/>
          <a:p>
            <a:pPr eaLnBrk="0" hangingPunct="0">
              <a:spcBef>
                <a:spcPct val="50000"/>
              </a:spcBef>
            </a:pPr>
            <a:r>
              <a:rPr lang="en-US" dirty="0" smtClean="0"/>
              <a:t>Cumulative incidence</a:t>
            </a:r>
            <a:endParaRPr lang="en-US" dirty="0"/>
          </a:p>
        </p:txBody>
      </p:sp>
      <p:sp>
        <p:nvSpPr>
          <p:cNvPr id="2" name="TextBox 1"/>
          <p:cNvSpPr txBox="1"/>
          <p:nvPr/>
        </p:nvSpPr>
        <p:spPr>
          <a:xfrm>
            <a:off x="5421751" y="6093023"/>
            <a:ext cx="3569849" cy="307777"/>
          </a:xfrm>
          <a:prstGeom prst="rect">
            <a:avLst/>
          </a:prstGeom>
          <a:solidFill>
            <a:schemeClr val="bg1"/>
          </a:solidFill>
        </p:spPr>
        <p:txBody>
          <a:bodyPr wrap="square" rtlCol="0">
            <a:spAutoFit/>
          </a:bodyPr>
          <a:lstStyle/>
          <a:p>
            <a:r>
              <a:rPr lang="en-US" sz="1400" dirty="0" smtClean="0"/>
              <a:t>1    2     3     4     5     6     7     8     9     10</a:t>
            </a:r>
            <a:endParaRPr lang="en-US" sz="1400" dirty="0"/>
          </a:p>
        </p:txBody>
      </p:sp>
      <p:sp>
        <p:nvSpPr>
          <p:cNvPr id="12" name="Text Box 10"/>
          <p:cNvSpPr txBox="1">
            <a:spLocks noChangeArrowheads="1"/>
          </p:cNvSpPr>
          <p:nvPr/>
        </p:nvSpPr>
        <p:spPr bwMode="auto">
          <a:xfrm rot="16200000">
            <a:off x="-847756" y="4638645"/>
            <a:ext cx="2667000" cy="400110"/>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US" sz="2000" dirty="0" smtClean="0"/>
              <a:t>Cumulative survival</a:t>
            </a:r>
            <a:endParaRPr lang="en-US" sz="2000" dirty="0"/>
          </a:p>
        </p:txBody>
      </p:sp>
      <p:sp>
        <p:nvSpPr>
          <p:cNvPr id="14" name="Text Box 10"/>
          <p:cNvSpPr txBox="1">
            <a:spLocks noChangeArrowheads="1"/>
          </p:cNvSpPr>
          <p:nvPr/>
        </p:nvSpPr>
        <p:spPr bwMode="auto">
          <a:xfrm rot="16200000">
            <a:off x="3427708" y="4562445"/>
            <a:ext cx="2667000" cy="400110"/>
          </a:xfrm>
          <a:prstGeom prst="rect">
            <a:avLst/>
          </a:prstGeom>
          <a:solidFill>
            <a:schemeClr val="bg1"/>
          </a:solidFill>
          <a:ln w="9525">
            <a:noFill/>
            <a:miter lim="800000"/>
            <a:headEnd/>
            <a:tailEnd/>
          </a:ln>
        </p:spPr>
        <p:txBody>
          <a:bodyPr wrap="square">
            <a:spAutoFit/>
          </a:bodyPr>
          <a:lstStyle/>
          <a:p>
            <a:pPr algn="ctr" eaLnBrk="0" hangingPunct="0">
              <a:spcBef>
                <a:spcPct val="50000"/>
              </a:spcBef>
            </a:pPr>
            <a:r>
              <a:rPr lang="en-US" sz="2000" dirty="0" smtClean="0"/>
              <a:t>Cumulative mortality</a:t>
            </a:r>
            <a:endParaRPr lang="en-US" sz="20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
          <p:cNvSpPr>
            <a:spLocks noGrp="1" noChangeArrowheads="1"/>
          </p:cNvSpPr>
          <p:nvPr>
            <p:ph type="title"/>
          </p:nvPr>
        </p:nvSpPr>
        <p:spPr>
          <a:xfrm>
            <a:off x="152400" y="457200"/>
            <a:ext cx="8991600" cy="1143000"/>
          </a:xfrm>
        </p:spPr>
        <p:txBody>
          <a:bodyPr/>
          <a:lstStyle/>
          <a:p>
            <a:r>
              <a:rPr lang="en-US" sz="3600" b="1" dirty="0" smtClean="0"/>
              <a:t>Relationship between hazard function and survival function with a constant hazard</a:t>
            </a:r>
          </a:p>
        </p:txBody>
      </p:sp>
      <p:graphicFrame>
        <p:nvGraphicFramePr>
          <p:cNvPr id="4116" name="Object 20"/>
          <p:cNvGraphicFramePr>
            <a:graphicFrameLocks noGrp="1" noChangeAspect="1"/>
          </p:cNvGraphicFramePr>
          <p:nvPr>
            <p:ph sz="half" idx="2"/>
            <p:extLst>
              <p:ext uri="{D42A27DB-BD31-4B8C-83A1-F6EECF244321}">
                <p14:modId xmlns:p14="http://schemas.microsoft.com/office/powerpoint/2010/main" val="685447924"/>
              </p:ext>
            </p:extLst>
          </p:nvPr>
        </p:nvGraphicFramePr>
        <p:xfrm>
          <a:off x="1860275" y="1905000"/>
          <a:ext cx="5562600" cy="1011238"/>
        </p:xfrm>
        <a:graphic>
          <a:graphicData uri="http://schemas.openxmlformats.org/presentationml/2006/ole">
            <mc:AlternateContent xmlns:mc="http://schemas.openxmlformats.org/markup-compatibility/2006">
              <mc:Choice xmlns:v="urn:schemas-microsoft-com:vml" Requires="v">
                <p:oleObj spid="_x0000_s4440" name="Equation" r:id="rId4" imgW="1257300" imgH="228600" progId="Equation.3">
                  <p:embed/>
                </p:oleObj>
              </mc:Choice>
              <mc:Fallback>
                <p:oleObj name="Equation" r:id="rId4" imgW="1257300" imgH="228600" progId="Equation.3">
                  <p:embed/>
                  <p:pic>
                    <p:nvPicPr>
                      <p:cNvPr id="0" name="Picture 2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0275" y="1905000"/>
                        <a:ext cx="5562600" cy="1011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8" name="Text Box 9"/>
          <p:cNvSpPr txBox="1">
            <a:spLocks noChangeArrowheads="1"/>
          </p:cNvSpPr>
          <p:nvPr/>
        </p:nvSpPr>
        <p:spPr bwMode="auto">
          <a:xfrm>
            <a:off x="2438400" y="3124200"/>
            <a:ext cx="4724400" cy="762000"/>
          </a:xfrm>
          <a:prstGeom prst="rect">
            <a:avLst/>
          </a:prstGeom>
          <a:noFill/>
          <a:ln w="9525">
            <a:noFill/>
            <a:miter lim="800000"/>
            <a:headEnd/>
            <a:tailEnd/>
          </a:ln>
        </p:spPr>
        <p:txBody>
          <a:bodyPr>
            <a:spAutoFit/>
          </a:bodyPr>
          <a:lstStyle/>
          <a:p>
            <a:pPr eaLnBrk="0" hangingPunct="0">
              <a:spcBef>
                <a:spcPct val="50000"/>
              </a:spcBef>
            </a:pPr>
            <a:r>
              <a:rPr lang="en-US" sz="4400" dirty="0">
                <a:sym typeface="Symbol" pitchFamily="18" charset="2"/>
              </a:rPr>
              <a:t>where</a:t>
            </a:r>
            <a:r>
              <a:rPr lang="en-US" sz="4400" i="1" dirty="0">
                <a:sym typeface="Symbol" pitchFamily="18" charset="2"/>
              </a:rPr>
              <a:t> h</a:t>
            </a:r>
            <a:r>
              <a:rPr lang="en-US" sz="4400" dirty="0">
                <a:sym typeface="Symbol" pitchFamily="18" charset="2"/>
              </a:rPr>
              <a:t>(</a:t>
            </a:r>
            <a:r>
              <a:rPr lang="en-US" sz="4400" i="1" dirty="0">
                <a:sym typeface="Symbol" pitchFamily="18" charset="2"/>
              </a:rPr>
              <a:t>t</a:t>
            </a:r>
            <a:r>
              <a:rPr lang="en-US" sz="4400" dirty="0">
                <a:sym typeface="Symbol" pitchFamily="18" charset="2"/>
              </a:rPr>
              <a:t>) = </a:t>
            </a:r>
            <a:r>
              <a:rPr lang="en-US" sz="4400" i="1" dirty="0">
                <a:sym typeface="Symbol" pitchFamily="18" charset="2"/>
              </a:rPr>
              <a:t></a:t>
            </a:r>
          </a:p>
        </p:txBody>
      </p:sp>
      <p:sp>
        <p:nvSpPr>
          <p:cNvPr id="4119" name="Text Box 6"/>
          <p:cNvSpPr txBox="1">
            <a:spLocks noChangeArrowheads="1"/>
          </p:cNvSpPr>
          <p:nvPr/>
        </p:nvSpPr>
        <p:spPr bwMode="auto">
          <a:xfrm>
            <a:off x="152400" y="4319392"/>
            <a:ext cx="8991600" cy="1200329"/>
          </a:xfrm>
          <a:prstGeom prst="rect">
            <a:avLst/>
          </a:prstGeom>
          <a:noFill/>
          <a:ln w="9525">
            <a:noFill/>
            <a:miter lim="800000"/>
            <a:headEnd/>
            <a:tailEnd/>
          </a:ln>
        </p:spPr>
        <p:txBody>
          <a:bodyPr wrap="square">
            <a:spAutoFit/>
          </a:bodyPr>
          <a:lstStyle/>
          <a:p>
            <a:pPr marL="236538" indent="-236538" eaLnBrk="0" hangingPunct="0">
              <a:spcBef>
                <a:spcPct val="50000"/>
              </a:spcBef>
              <a:buFontTx/>
              <a:buChar char="•"/>
            </a:pPr>
            <a:r>
              <a:rPr lang="en-US" dirty="0"/>
              <a:t> Assumes no competing </a:t>
            </a:r>
            <a:r>
              <a:rPr lang="en-US" dirty="0" smtClean="0"/>
              <a:t>events.  In the presence of competing events, this direct relationship between hazard and cumulative incidence no longer holds.  More on this in later slides.</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152400" y="0"/>
            <a:ext cx="8915400" cy="1143000"/>
          </a:xfrm>
        </p:spPr>
        <p:txBody>
          <a:bodyPr/>
          <a:lstStyle/>
          <a:p>
            <a:r>
              <a:rPr lang="en-US" sz="3200" b="1" dirty="0" smtClean="0"/>
              <a:t>From average incidence rate to cumulative survival/incidence</a:t>
            </a:r>
          </a:p>
        </p:txBody>
      </p:sp>
      <p:sp>
        <p:nvSpPr>
          <p:cNvPr id="149506" name="Rectangle 3"/>
          <p:cNvSpPr>
            <a:spLocks noGrp="1" noChangeArrowheads="1"/>
          </p:cNvSpPr>
          <p:nvPr>
            <p:ph type="body" idx="1"/>
          </p:nvPr>
        </p:nvSpPr>
        <p:spPr>
          <a:xfrm>
            <a:off x="533400" y="3505200"/>
            <a:ext cx="8001000" cy="2209800"/>
          </a:xfrm>
        </p:spPr>
        <p:txBody>
          <a:bodyPr/>
          <a:lstStyle/>
          <a:p>
            <a:pPr>
              <a:buFontTx/>
              <a:buNone/>
            </a:pPr>
            <a:r>
              <a:rPr lang="en-US" dirty="0" smtClean="0"/>
              <a:t>S(t) = </a:t>
            </a:r>
            <a:r>
              <a:rPr lang="en-US" i="1" dirty="0" smtClean="0"/>
              <a:t>℮</a:t>
            </a:r>
            <a:r>
              <a:rPr lang="en-US" baseline="30000" dirty="0" smtClean="0"/>
              <a:t>(-0.1285 deaths/person-yr  * 10 yr)</a:t>
            </a:r>
          </a:p>
          <a:p>
            <a:pPr>
              <a:buFontTx/>
              <a:buNone/>
            </a:pPr>
            <a:r>
              <a:rPr lang="en-US" dirty="0" smtClean="0"/>
              <a:t>	   </a:t>
            </a:r>
            <a:r>
              <a:rPr lang="en-US" sz="800" dirty="0" smtClean="0"/>
              <a:t> </a:t>
            </a:r>
            <a:r>
              <a:rPr lang="en-US" dirty="0" smtClean="0"/>
              <a:t>=  0.277  = cumulative survival over 10 yrs</a:t>
            </a:r>
          </a:p>
          <a:p>
            <a:pPr>
              <a:buFontTx/>
              <a:buNone/>
            </a:pPr>
            <a:endParaRPr lang="en-US" dirty="0" smtClean="0"/>
          </a:p>
          <a:p>
            <a:pPr>
              <a:buFontTx/>
              <a:buNone/>
            </a:pPr>
            <a:r>
              <a:rPr lang="en-US" dirty="0" smtClean="0"/>
              <a:t>Cumulative survival (10 yrs) from K-M: 0.237</a:t>
            </a:r>
          </a:p>
          <a:p>
            <a:pPr>
              <a:buFontTx/>
              <a:buNone/>
            </a:pPr>
            <a:r>
              <a:rPr lang="en-US" dirty="0" smtClean="0"/>
              <a:t> </a:t>
            </a:r>
            <a:r>
              <a:rPr lang="en-US" i="1" dirty="0" smtClean="0"/>
              <a:t>Values are close but not identical.  Why?</a:t>
            </a:r>
          </a:p>
        </p:txBody>
      </p:sp>
      <p:sp>
        <p:nvSpPr>
          <p:cNvPr id="149507" name="Text Box 4"/>
          <p:cNvSpPr txBox="1">
            <a:spLocks noChangeArrowheads="1"/>
          </p:cNvSpPr>
          <p:nvPr/>
        </p:nvSpPr>
        <p:spPr bwMode="auto">
          <a:xfrm>
            <a:off x="152400" y="1219200"/>
            <a:ext cx="8534400" cy="2569934"/>
          </a:xfrm>
          <a:prstGeom prst="rect">
            <a:avLst/>
          </a:prstGeom>
          <a:noFill/>
          <a:ln w="9525">
            <a:noFill/>
            <a:miter lim="800000"/>
            <a:headEnd/>
            <a:tailEnd/>
          </a:ln>
        </p:spPr>
        <p:txBody>
          <a:bodyPr wrap="square">
            <a:spAutoFit/>
          </a:bodyPr>
          <a:lstStyle/>
          <a:p>
            <a:pPr marL="342900" indent="-342900" eaLnBrk="0" hangingPunct="0">
              <a:spcAft>
                <a:spcPts val="600"/>
              </a:spcAft>
              <a:buFont typeface="Arial" panose="020B0604020202020204" pitchFamily="34" charset="0"/>
              <a:buChar char="•"/>
            </a:pPr>
            <a:r>
              <a:rPr lang="en-US" b="1" dirty="0"/>
              <a:t>Previous example: Biliary cirrhosis time to death data</a:t>
            </a:r>
          </a:p>
          <a:p>
            <a:pPr marL="342900" indent="-342900" eaLnBrk="0" hangingPunct="0">
              <a:spcAft>
                <a:spcPts val="600"/>
              </a:spcAft>
              <a:buFont typeface="Arial" panose="020B0604020202020204" pitchFamily="34" charset="0"/>
              <a:buChar char="•"/>
            </a:pPr>
            <a:endParaRPr lang="en-US" sz="800" b="1" dirty="0"/>
          </a:p>
          <a:p>
            <a:pPr marL="342900" indent="-342900" eaLnBrk="0" hangingPunct="0">
              <a:spcAft>
                <a:spcPts val="600"/>
              </a:spcAft>
              <a:buFont typeface="Arial" panose="020B0604020202020204" pitchFamily="34" charset="0"/>
              <a:buChar char="•"/>
            </a:pPr>
            <a:r>
              <a:rPr lang="en-US" b="1" dirty="0"/>
              <a:t>Average incidence rate = 0.1285 deaths per </a:t>
            </a:r>
            <a:r>
              <a:rPr lang="en-US" b="1" dirty="0" smtClean="0"/>
              <a:t>person-year</a:t>
            </a:r>
          </a:p>
          <a:p>
            <a:pPr marL="342900" indent="-342900" eaLnBrk="0" hangingPunct="0">
              <a:spcAft>
                <a:spcPts val="600"/>
              </a:spcAft>
              <a:buFont typeface="Arial" panose="020B0604020202020204" pitchFamily="34" charset="0"/>
              <a:buChar char="•"/>
            </a:pPr>
            <a:endParaRPr lang="en-US" sz="800" b="1" dirty="0"/>
          </a:p>
          <a:p>
            <a:pPr marL="342900" indent="-342900" eaLnBrk="0" hangingPunct="0">
              <a:spcAft>
                <a:spcPts val="600"/>
              </a:spcAft>
              <a:buFont typeface="Arial" panose="020B0604020202020204" pitchFamily="34" charset="0"/>
              <a:buChar char="•"/>
            </a:pPr>
            <a:r>
              <a:rPr lang="en-US" b="1" dirty="0" smtClean="0"/>
              <a:t>Use average incidence rate to determine 10 year cumulative survival</a:t>
            </a:r>
            <a:endParaRPr lang="en-US" b="1" dirty="0"/>
          </a:p>
          <a:p>
            <a:pPr eaLnBrk="0" hangingPunct="0"/>
            <a:endParaRPr lang="en-US" b="1" dirty="0"/>
          </a:p>
        </p:txBody>
      </p:sp>
    </p:spTree>
    <p:extLst>
      <p:ext uri="{BB962C8B-B14F-4D97-AF65-F5344CB8AC3E}">
        <p14:creationId xmlns:p14="http://schemas.microsoft.com/office/powerpoint/2010/main" val="27131357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a:xfrm>
            <a:off x="609600" y="0"/>
            <a:ext cx="7772400" cy="1143000"/>
          </a:xfrm>
        </p:spPr>
        <p:txBody>
          <a:bodyPr/>
          <a:lstStyle/>
          <a:p>
            <a:r>
              <a:rPr lang="en-US" sz="3600" b="1" dirty="0" smtClean="0"/>
              <a:t>Survival and Hazard</a:t>
            </a:r>
          </a:p>
        </p:txBody>
      </p:sp>
      <p:pic>
        <p:nvPicPr>
          <p:cNvPr id="153602" name="Picture 3"/>
          <p:cNvPicPr>
            <a:picLocks noChangeAspect="1" noChangeArrowheads="1"/>
          </p:cNvPicPr>
          <p:nvPr/>
        </p:nvPicPr>
        <p:blipFill>
          <a:blip r:embed="rId3"/>
          <a:srcRect/>
          <a:stretch>
            <a:fillRect/>
          </a:stretch>
        </p:blipFill>
        <p:spPr bwMode="auto">
          <a:xfrm>
            <a:off x="1600200" y="1487488"/>
            <a:ext cx="5741988" cy="5370512"/>
          </a:xfrm>
          <a:prstGeom prst="rect">
            <a:avLst/>
          </a:prstGeom>
          <a:noFill/>
          <a:ln w="9525">
            <a:noFill/>
            <a:miter lim="800000"/>
            <a:headEnd/>
            <a:tailEnd/>
          </a:ln>
        </p:spPr>
      </p:pic>
      <p:sp>
        <p:nvSpPr>
          <p:cNvPr id="153603" name="Text Box 4"/>
          <p:cNvSpPr txBox="1">
            <a:spLocks noChangeArrowheads="1"/>
          </p:cNvSpPr>
          <p:nvPr/>
        </p:nvSpPr>
        <p:spPr bwMode="auto">
          <a:xfrm>
            <a:off x="6172200" y="4724400"/>
            <a:ext cx="2514600" cy="830997"/>
          </a:xfrm>
          <a:prstGeom prst="rect">
            <a:avLst/>
          </a:prstGeom>
          <a:noFill/>
          <a:ln w="9525">
            <a:noFill/>
            <a:miter lim="800000"/>
            <a:headEnd/>
            <a:tailEnd/>
          </a:ln>
        </p:spPr>
        <p:txBody>
          <a:bodyPr wrap="square">
            <a:spAutoFit/>
          </a:bodyPr>
          <a:lstStyle/>
          <a:p>
            <a:pPr eaLnBrk="0" hangingPunct="0">
              <a:spcBef>
                <a:spcPct val="50000"/>
              </a:spcBef>
            </a:pPr>
            <a:r>
              <a:rPr lang="en-US" dirty="0" smtClean="0"/>
              <a:t>Does not  </a:t>
            </a:r>
            <a:r>
              <a:rPr lang="en-US" dirty="0"/>
              <a:t>require constant hazard </a:t>
            </a:r>
            <a:r>
              <a:rPr lang="en-US" dirty="0" smtClean="0"/>
              <a:t> </a:t>
            </a:r>
            <a:endParaRPr lang="en-US" dirty="0"/>
          </a:p>
        </p:txBody>
      </p:sp>
      <p:cxnSp>
        <p:nvCxnSpPr>
          <p:cNvPr id="153604" name="Straight Arrow Connector 5"/>
          <p:cNvCxnSpPr>
            <a:cxnSpLocks noChangeShapeType="1"/>
          </p:cNvCxnSpPr>
          <p:nvPr/>
        </p:nvCxnSpPr>
        <p:spPr bwMode="auto">
          <a:xfrm flipH="1">
            <a:off x="6324600" y="2362200"/>
            <a:ext cx="609600" cy="381000"/>
          </a:xfrm>
          <a:prstGeom prst="straightConnector1">
            <a:avLst/>
          </a:prstGeom>
          <a:noFill/>
          <a:ln w="9525" algn="ctr">
            <a:solidFill>
              <a:schemeClr val="tx1"/>
            </a:solidFill>
            <a:round/>
            <a:headEnd/>
            <a:tailEnd type="arrow" w="med" len="med"/>
          </a:ln>
        </p:spPr>
      </p:cxnSp>
      <p:sp>
        <p:nvSpPr>
          <p:cNvPr id="153605" name="TextBox 8"/>
          <p:cNvSpPr txBox="1">
            <a:spLocks noChangeArrowheads="1"/>
          </p:cNvSpPr>
          <p:nvPr/>
        </p:nvSpPr>
        <p:spPr bwMode="auto">
          <a:xfrm>
            <a:off x="6858000" y="1524000"/>
            <a:ext cx="2057400" cy="830263"/>
          </a:xfrm>
          <a:prstGeom prst="rect">
            <a:avLst/>
          </a:prstGeom>
          <a:noFill/>
          <a:ln w="9525">
            <a:noFill/>
            <a:miter lim="800000"/>
            <a:headEnd/>
            <a:tailEnd/>
          </a:ln>
        </p:spPr>
        <p:txBody>
          <a:bodyPr>
            <a:spAutoFit/>
          </a:bodyPr>
          <a:lstStyle/>
          <a:p>
            <a:pPr eaLnBrk="0" hangingPunct="0"/>
            <a:r>
              <a:rPr lang="en-US" dirty="0"/>
              <a:t>cumulative hazard</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dirty="0">
              <a:latin typeface="Calibri" pitchFamily="34" charset="0"/>
            </a:endParaRPr>
          </a:p>
        </p:txBody>
      </p:sp>
      <p:pic>
        <p:nvPicPr>
          <p:cNvPr id="96258" name="Picture 2"/>
          <p:cNvPicPr>
            <a:picLocks noChangeAspect="1" noChangeArrowheads="1"/>
          </p:cNvPicPr>
          <p:nvPr/>
        </p:nvPicPr>
        <p:blipFill>
          <a:blip r:embed="rId3"/>
          <a:srcRect b="14943"/>
          <a:stretch>
            <a:fillRect/>
          </a:stretch>
        </p:blipFill>
        <p:spPr bwMode="auto">
          <a:xfrm>
            <a:off x="228600" y="685800"/>
            <a:ext cx="8458200" cy="4211638"/>
          </a:xfrm>
          <a:prstGeom prst="rect">
            <a:avLst/>
          </a:prstGeom>
          <a:noFill/>
          <a:ln w="9525">
            <a:noFill/>
            <a:miter lim="800000"/>
            <a:headEnd/>
            <a:tailEnd/>
          </a:ln>
        </p:spPr>
      </p:pic>
      <p:sp>
        <p:nvSpPr>
          <p:cNvPr id="2" name="Oval 1"/>
          <p:cNvSpPr/>
          <p:nvPr/>
        </p:nvSpPr>
        <p:spPr bwMode="auto">
          <a:xfrm>
            <a:off x="3886200" y="1295400"/>
            <a:ext cx="2019300" cy="34290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3581400" y="152400"/>
            <a:ext cx="5105400" cy="461665"/>
          </a:xfrm>
          <a:prstGeom prst="rect">
            <a:avLst/>
          </a:prstGeom>
          <a:noFill/>
        </p:spPr>
        <p:txBody>
          <a:bodyPr wrap="square" rtlCol="0">
            <a:spAutoFit/>
          </a:bodyPr>
          <a:lstStyle/>
          <a:p>
            <a:r>
              <a:rPr lang="en-US" b="1" dirty="0" smtClean="0">
                <a:solidFill>
                  <a:srgbClr val="FF0000"/>
                </a:solidFill>
              </a:rPr>
              <a:t>Sum these to get cumulative hazard</a:t>
            </a:r>
            <a:endParaRPr lang="en-US" b="1" dirty="0">
              <a:solidFill>
                <a:srgbClr val="FF0000"/>
              </a:solidFill>
            </a:endParaRPr>
          </a:p>
        </p:txBody>
      </p:sp>
      <p:cxnSp>
        <p:nvCxnSpPr>
          <p:cNvPr id="5" name="Straight Connector 4"/>
          <p:cNvCxnSpPr/>
          <p:nvPr/>
        </p:nvCxnSpPr>
        <p:spPr bwMode="auto">
          <a:xfrm flipH="1">
            <a:off x="5486400" y="614065"/>
            <a:ext cx="419100" cy="909935"/>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1072333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0" y="381000"/>
            <a:ext cx="9144000" cy="533400"/>
          </a:xfrm>
        </p:spPr>
        <p:txBody>
          <a:bodyPr/>
          <a:lstStyle/>
          <a:p>
            <a:r>
              <a:rPr lang="en-US" sz="3200" b="1" dirty="0" smtClean="0"/>
              <a:t>Which depiction of incidence is best to show?</a:t>
            </a:r>
          </a:p>
        </p:txBody>
      </p:sp>
      <p:pic>
        <p:nvPicPr>
          <p:cNvPr id="234500" name="Picture 4" descr="hazard cirhosis data"/>
          <p:cNvPicPr>
            <a:picLocks noChangeAspect="1" noChangeArrowheads="1"/>
          </p:cNvPicPr>
          <p:nvPr/>
        </p:nvPicPr>
        <p:blipFill>
          <a:blip r:embed="rId3"/>
          <a:srcRect/>
          <a:stretch>
            <a:fillRect/>
          </a:stretch>
        </p:blipFill>
        <p:spPr bwMode="auto">
          <a:xfrm>
            <a:off x="4724400" y="1828800"/>
            <a:ext cx="4191000" cy="3048000"/>
          </a:xfrm>
          <a:prstGeom prst="rect">
            <a:avLst/>
          </a:prstGeom>
          <a:noFill/>
          <a:ln w="9525">
            <a:noFill/>
            <a:miter lim="800000"/>
            <a:headEnd/>
            <a:tailEnd/>
          </a:ln>
        </p:spPr>
      </p:pic>
      <p:sp>
        <p:nvSpPr>
          <p:cNvPr id="234501" name="Text Box 5"/>
          <p:cNvSpPr txBox="1">
            <a:spLocks noChangeArrowheads="1"/>
          </p:cNvSpPr>
          <p:nvPr/>
        </p:nvSpPr>
        <p:spPr bwMode="auto">
          <a:xfrm>
            <a:off x="4953000" y="1295400"/>
            <a:ext cx="3124200" cy="457200"/>
          </a:xfrm>
          <a:prstGeom prst="rect">
            <a:avLst/>
          </a:prstGeom>
          <a:noFill/>
          <a:ln w="9525">
            <a:noFill/>
            <a:miter lim="800000"/>
            <a:headEnd/>
            <a:tailEnd/>
          </a:ln>
        </p:spPr>
        <p:txBody>
          <a:bodyPr>
            <a:spAutoFit/>
          </a:bodyPr>
          <a:lstStyle/>
          <a:p>
            <a:pPr eaLnBrk="0" hangingPunct="0">
              <a:spcBef>
                <a:spcPct val="50000"/>
              </a:spcBef>
            </a:pPr>
            <a:r>
              <a:rPr lang="en-US" dirty="0"/>
              <a:t>H</a:t>
            </a:r>
            <a:r>
              <a:rPr lang="en-US" dirty="0" smtClean="0"/>
              <a:t>azard</a:t>
            </a:r>
            <a:endParaRPr lang="en-US" dirty="0"/>
          </a:p>
        </p:txBody>
      </p:sp>
      <p:sp>
        <p:nvSpPr>
          <p:cNvPr id="129029" name="Text Box 7"/>
          <p:cNvSpPr txBox="1">
            <a:spLocks noChangeArrowheads="1"/>
          </p:cNvSpPr>
          <p:nvPr/>
        </p:nvSpPr>
        <p:spPr bwMode="auto">
          <a:xfrm>
            <a:off x="4724400" y="1981200"/>
            <a:ext cx="4038600" cy="457200"/>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29030" name="Text Box 8"/>
          <p:cNvSpPr txBox="1">
            <a:spLocks noChangeArrowheads="1"/>
          </p:cNvSpPr>
          <p:nvPr/>
        </p:nvSpPr>
        <p:spPr bwMode="auto">
          <a:xfrm>
            <a:off x="495300" y="1308538"/>
            <a:ext cx="3581400" cy="830997"/>
          </a:xfrm>
          <a:prstGeom prst="rect">
            <a:avLst/>
          </a:prstGeom>
          <a:noFill/>
          <a:ln w="9525">
            <a:noFill/>
            <a:miter lim="800000"/>
            <a:headEnd/>
            <a:tailEnd/>
          </a:ln>
        </p:spPr>
        <p:txBody>
          <a:bodyPr>
            <a:spAutoFit/>
          </a:bodyPr>
          <a:lstStyle/>
          <a:p>
            <a:pPr eaLnBrk="0" hangingPunct="0">
              <a:spcBef>
                <a:spcPct val="50000"/>
              </a:spcBef>
            </a:pPr>
            <a:r>
              <a:rPr lang="en-US" dirty="0">
                <a:solidFill>
                  <a:schemeClr val="tx2"/>
                </a:solidFill>
              </a:rPr>
              <a:t>K-M </a:t>
            </a:r>
            <a:r>
              <a:rPr lang="en-US" dirty="0" smtClean="0">
                <a:solidFill>
                  <a:schemeClr val="tx2"/>
                </a:solidFill>
              </a:rPr>
              <a:t>cumulative incidence curve</a:t>
            </a:r>
            <a:endParaRPr lang="en-US" dirty="0">
              <a:solidFill>
                <a:schemeClr val="tx2"/>
              </a:solidFill>
            </a:endParaRPr>
          </a:p>
        </p:txBody>
      </p:sp>
      <p:sp>
        <p:nvSpPr>
          <p:cNvPr id="129031" name="Text Box 9"/>
          <p:cNvSpPr txBox="1">
            <a:spLocks noChangeArrowheads="1"/>
          </p:cNvSpPr>
          <p:nvPr/>
        </p:nvSpPr>
        <p:spPr bwMode="auto">
          <a:xfrm>
            <a:off x="2590800" y="6000690"/>
            <a:ext cx="6324600" cy="461665"/>
          </a:xfrm>
          <a:prstGeom prst="rect">
            <a:avLst/>
          </a:prstGeom>
          <a:noFill/>
          <a:ln w="9525">
            <a:noFill/>
            <a:miter lim="800000"/>
            <a:headEnd/>
            <a:tailEnd/>
          </a:ln>
        </p:spPr>
        <p:txBody>
          <a:bodyPr wrap="square">
            <a:spAutoFit/>
          </a:bodyPr>
          <a:lstStyle/>
          <a:p>
            <a:pPr eaLnBrk="0" hangingPunct="0">
              <a:spcBef>
                <a:spcPct val="50000"/>
              </a:spcBef>
            </a:pPr>
            <a:r>
              <a:rPr lang="en-US" dirty="0" smtClean="0"/>
              <a:t>Average </a:t>
            </a:r>
            <a:r>
              <a:rPr lang="en-US" dirty="0"/>
              <a:t>incidence rate = 0.13 </a:t>
            </a:r>
            <a:r>
              <a:rPr lang="en-US" dirty="0" smtClean="0"/>
              <a:t>per person-year</a:t>
            </a:r>
            <a:endParaRPr lang="en-US" dirty="0"/>
          </a:p>
        </p:txBody>
      </p:sp>
      <p:sp>
        <p:nvSpPr>
          <p:cNvPr id="129032" name="Text Box 10"/>
          <p:cNvSpPr txBox="1">
            <a:spLocks noChangeArrowheads="1"/>
          </p:cNvSpPr>
          <p:nvPr/>
        </p:nvSpPr>
        <p:spPr bwMode="auto">
          <a:xfrm>
            <a:off x="381000" y="5105400"/>
            <a:ext cx="4114800" cy="369332"/>
          </a:xfrm>
          <a:prstGeom prst="rect">
            <a:avLst/>
          </a:prstGeom>
          <a:noFill/>
          <a:ln w="9525">
            <a:noFill/>
            <a:miter lim="800000"/>
            <a:headEnd/>
            <a:tailEnd/>
          </a:ln>
        </p:spPr>
        <p:txBody>
          <a:bodyPr>
            <a:spAutoFit/>
          </a:bodyPr>
          <a:lstStyle/>
          <a:p>
            <a:pPr eaLnBrk="0" hangingPunct="0">
              <a:spcBef>
                <a:spcPct val="50000"/>
              </a:spcBef>
            </a:pPr>
            <a:r>
              <a:rPr lang="en-US" sz="1800" dirty="0"/>
              <a:t>10 </a:t>
            </a:r>
            <a:r>
              <a:rPr lang="en-US" sz="1800" dirty="0" smtClean="0"/>
              <a:t>year </a:t>
            </a:r>
            <a:r>
              <a:rPr lang="en-US" sz="1800" dirty="0"/>
              <a:t>cum incidence = </a:t>
            </a:r>
            <a:r>
              <a:rPr lang="en-US" sz="1800" dirty="0" smtClean="0"/>
              <a:t>0.76</a:t>
            </a:r>
            <a:endParaRPr lang="en-US" sz="1800" dirty="0"/>
          </a:p>
        </p:txBody>
      </p:sp>
      <p:pic>
        <p:nvPicPr>
          <p:cNvPr id="13" name="Picture 3" descr="KM failure plot.tif"/>
          <p:cNvPicPr>
            <a:picLocks noGrp="1" noChangeAspect="1"/>
          </p:cNvPicPr>
          <p:nvPr>
            <p:ph idx="1"/>
          </p:nvPr>
        </p:nvPicPr>
        <p:blipFill rotWithShape="1">
          <a:blip r:embed="rId4"/>
          <a:srcRect r="19260"/>
          <a:stretch/>
        </p:blipFill>
        <p:spPr bwMode="auto">
          <a:xfrm>
            <a:off x="533400" y="1828800"/>
            <a:ext cx="3381123" cy="3048000"/>
          </a:xfrm>
          <a:prstGeom prst="rect">
            <a:avLst/>
          </a:prstGeom>
          <a:noFill/>
          <a:ln w="9525">
            <a:noFill/>
            <a:miter lim="800000"/>
            <a:headEnd/>
            <a:tailEnd/>
          </a:ln>
        </p:spPr>
      </p:pic>
      <p:sp>
        <p:nvSpPr>
          <p:cNvPr id="10" name="TextBox 9"/>
          <p:cNvSpPr txBox="1"/>
          <p:nvPr/>
        </p:nvSpPr>
        <p:spPr>
          <a:xfrm>
            <a:off x="4322802" y="2781300"/>
            <a:ext cx="492443" cy="1066800"/>
          </a:xfrm>
          <a:prstGeom prst="rect">
            <a:avLst/>
          </a:prstGeom>
          <a:noFill/>
        </p:spPr>
        <p:txBody>
          <a:bodyPr vert="vert270" wrap="square" rtlCol="0">
            <a:spAutoFit/>
          </a:bodyPr>
          <a:lstStyle/>
          <a:p>
            <a:r>
              <a:rPr lang="en-US" sz="2000" dirty="0" smtClean="0"/>
              <a:t>Hazard</a:t>
            </a:r>
            <a:endParaRPr lang="en-US" sz="2000" dirty="0"/>
          </a:p>
        </p:txBody>
      </p:sp>
      <p:sp>
        <p:nvSpPr>
          <p:cNvPr id="11" name="Text Box 10"/>
          <p:cNvSpPr txBox="1">
            <a:spLocks noChangeArrowheads="1"/>
          </p:cNvSpPr>
          <p:nvPr/>
        </p:nvSpPr>
        <p:spPr bwMode="auto">
          <a:xfrm>
            <a:off x="4717774" y="5105400"/>
            <a:ext cx="4114800" cy="369332"/>
          </a:xfrm>
          <a:prstGeom prst="rect">
            <a:avLst/>
          </a:prstGeom>
          <a:noFill/>
          <a:ln w="9525">
            <a:noFill/>
            <a:miter lim="800000"/>
            <a:headEnd/>
            <a:tailEnd/>
          </a:ln>
        </p:spPr>
        <p:txBody>
          <a:bodyPr>
            <a:spAutoFit/>
          </a:bodyPr>
          <a:lstStyle/>
          <a:p>
            <a:pPr eaLnBrk="0" hangingPunct="0">
              <a:spcBef>
                <a:spcPct val="50000"/>
              </a:spcBef>
            </a:pPr>
            <a:r>
              <a:rPr lang="en-US" sz="1800" dirty="0" smtClean="0"/>
              <a:t>Hazard at 7 years = 0.21 per person-year</a:t>
            </a:r>
            <a:endParaRPr lang="en-US" sz="1800" dirty="0"/>
          </a:p>
        </p:txBody>
      </p:sp>
    </p:spTree>
    <p:extLst>
      <p:ext uri="{BB962C8B-B14F-4D97-AF65-F5344CB8AC3E}">
        <p14:creationId xmlns:p14="http://schemas.microsoft.com/office/powerpoint/2010/main" val="16635293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2" grpId="0"/>
      <p:bldP spid="11"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3"/>
          <p:cNvPicPr>
            <a:picLocks noChangeAspect="1" noChangeArrowheads="1"/>
          </p:cNvPicPr>
          <p:nvPr/>
        </p:nvPicPr>
        <p:blipFill rotWithShape="1">
          <a:blip r:embed="rId3"/>
          <a:srcRect t="10567"/>
          <a:stretch/>
        </p:blipFill>
        <p:spPr bwMode="auto">
          <a:xfrm>
            <a:off x="152400" y="929148"/>
            <a:ext cx="8839200" cy="5928852"/>
          </a:xfrm>
          <a:prstGeom prst="rect">
            <a:avLst/>
          </a:prstGeom>
          <a:noFill/>
          <a:ln w="9525">
            <a:noFill/>
            <a:miter lim="800000"/>
            <a:headEnd/>
            <a:tailEnd/>
          </a:ln>
        </p:spPr>
      </p:pic>
      <p:sp>
        <p:nvSpPr>
          <p:cNvPr id="2" name="TextBox 1"/>
          <p:cNvSpPr txBox="1"/>
          <p:nvPr/>
        </p:nvSpPr>
        <p:spPr>
          <a:xfrm>
            <a:off x="2209800" y="4502685"/>
            <a:ext cx="914400" cy="369332"/>
          </a:xfrm>
          <a:prstGeom prst="rect">
            <a:avLst/>
          </a:prstGeom>
          <a:noFill/>
        </p:spPr>
        <p:txBody>
          <a:bodyPr wrap="square" rtlCol="0">
            <a:spAutoFit/>
          </a:bodyPr>
          <a:lstStyle/>
          <a:p>
            <a:r>
              <a:rPr lang="en-US" sz="1800" b="1" dirty="0" smtClean="0"/>
              <a:t>Risk</a:t>
            </a:r>
            <a:endParaRPr lang="en-US" sz="1800" b="1" dirty="0"/>
          </a:p>
        </p:txBody>
      </p:sp>
      <p:sp>
        <p:nvSpPr>
          <p:cNvPr id="4" name="TextBox 3"/>
          <p:cNvSpPr txBox="1"/>
          <p:nvPr/>
        </p:nvSpPr>
        <p:spPr>
          <a:xfrm>
            <a:off x="6553200" y="4648200"/>
            <a:ext cx="914400" cy="400110"/>
          </a:xfrm>
          <a:prstGeom prst="rect">
            <a:avLst/>
          </a:prstGeom>
          <a:noFill/>
        </p:spPr>
        <p:txBody>
          <a:bodyPr wrap="square" rtlCol="0">
            <a:spAutoFit/>
          </a:bodyPr>
          <a:lstStyle/>
          <a:p>
            <a:r>
              <a:rPr lang="en-US" sz="2000" b="1" dirty="0" smtClean="0"/>
              <a:t>Rate</a:t>
            </a:r>
            <a:endParaRPr lang="en-US" sz="2000" b="1" dirty="0"/>
          </a:p>
        </p:txBody>
      </p:sp>
      <p:sp>
        <p:nvSpPr>
          <p:cNvPr id="5" name="TextBox 4"/>
          <p:cNvSpPr txBox="1"/>
          <p:nvPr/>
        </p:nvSpPr>
        <p:spPr>
          <a:xfrm>
            <a:off x="2895600" y="4475202"/>
            <a:ext cx="2286000" cy="553998"/>
          </a:xfrm>
          <a:prstGeom prst="rect">
            <a:avLst/>
          </a:prstGeom>
          <a:solidFill>
            <a:schemeClr val="bg1"/>
          </a:solidFill>
        </p:spPr>
        <p:txBody>
          <a:bodyPr wrap="square" rtlCol="0">
            <a:spAutoFit/>
          </a:bodyPr>
          <a:lstStyle/>
          <a:p>
            <a:endParaRPr lang="en-US" sz="400" dirty="0" smtClean="0"/>
          </a:p>
          <a:p>
            <a:r>
              <a:rPr lang="en-US" sz="1800" b="1" dirty="0" smtClean="0"/>
              <a:t>Incidence proportion</a:t>
            </a:r>
          </a:p>
          <a:p>
            <a:endParaRPr lang="en-US" sz="800" dirty="0"/>
          </a:p>
        </p:txBody>
      </p:sp>
      <p:sp>
        <p:nvSpPr>
          <p:cNvPr id="3" name="TextBox 2"/>
          <p:cNvSpPr txBox="1"/>
          <p:nvPr/>
        </p:nvSpPr>
        <p:spPr>
          <a:xfrm>
            <a:off x="5471652" y="1219200"/>
            <a:ext cx="2819400" cy="457200"/>
          </a:xfrm>
          <a:prstGeom prst="rect">
            <a:avLst/>
          </a:prstGeom>
          <a:solidFill>
            <a:schemeClr val="bg1"/>
          </a:solidFill>
        </p:spPr>
        <p:txBody>
          <a:bodyPr wrap="square" rtlCol="0">
            <a:spAutoFit/>
          </a:bodyPr>
          <a:lstStyle/>
          <a:p>
            <a:r>
              <a:rPr lang="en-US" sz="2000" b="1" i="1" dirty="0" smtClean="0"/>
              <a:t>Average Incidence Rate</a:t>
            </a:r>
            <a:endParaRPr lang="en-US" sz="2000" b="1" i="1" dirty="0"/>
          </a:p>
        </p:txBody>
      </p:sp>
      <p:sp>
        <p:nvSpPr>
          <p:cNvPr id="6" name="TextBox 5"/>
          <p:cNvSpPr txBox="1"/>
          <p:nvPr/>
        </p:nvSpPr>
        <p:spPr>
          <a:xfrm>
            <a:off x="304800" y="152400"/>
            <a:ext cx="8610600" cy="553998"/>
          </a:xfrm>
          <a:prstGeom prst="rect">
            <a:avLst/>
          </a:prstGeom>
          <a:noFill/>
        </p:spPr>
        <p:txBody>
          <a:bodyPr wrap="square" rtlCol="0">
            <a:spAutoFit/>
          </a:bodyPr>
          <a:lstStyle/>
          <a:p>
            <a:r>
              <a:rPr lang="en-US" sz="3000" b="1" dirty="0" smtClean="0"/>
              <a:t>Cumulative Incidence vs Average Incidence Rate</a:t>
            </a:r>
            <a:endParaRPr lang="en-US" sz="3000" b="1" dirty="0"/>
          </a:p>
        </p:txBody>
      </p:sp>
      <p:sp>
        <p:nvSpPr>
          <p:cNvPr id="10" name="TextBox 9"/>
          <p:cNvSpPr txBox="1"/>
          <p:nvPr/>
        </p:nvSpPr>
        <p:spPr>
          <a:xfrm>
            <a:off x="5943600" y="1981200"/>
            <a:ext cx="914400" cy="307777"/>
          </a:xfrm>
          <a:prstGeom prst="rect">
            <a:avLst/>
          </a:prstGeom>
          <a:solidFill>
            <a:schemeClr val="bg1"/>
          </a:solidFill>
        </p:spPr>
        <p:txBody>
          <a:bodyPr wrap="square" rtlCol="0">
            <a:spAutoFit/>
          </a:bodyPr>
          <a:lstStyle/>
          <a:p>
            <a:endParaRPr lang="en-US" sz="1400" dirty="0"/>
          </a:p>
        </p:txBody>
      </p:sp>
      <p:sp>
        <p:nvSpPr>
          <p:cNvPr id="11" name="TextBox 10"/>
          <p:cNvSpPr txBox="1"/>
          <p:nvPr/>
        </p:nvSpPr>
        <p:spPr>
          <a:xfrm>
            <a:off x="7696200" y="1981200"/>
            <a:ext cx="914400" cy="323165"/>
          </a:xfrm>
          <a:prstGeom prst="rect">
            <a:avLst/>
          </a:prstGeom>
          <a:solidFill>
            <a:schemeClr val="bg1"/>
          </a:solidFill>
        </p:spPr>
        <p:txBody>
          <a:bodyPr wrap="square" rtlCol="0">
            <a:spAutoFit/>
          </a:bodyPr>
          <a:lstStyle/>
          <a:p>
            <a:endParaRPr lang="en-US" sz="15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a:xfrm>
            <a:off x="609600" y="76200"/>
            <a:ext cx="7772400" cy="868363"/>
          </a:xfrm>
        </p:spPr>
        <p:txBody>
          <a:bodyPr/>
          <a:lstStyle/>
          <a:p>
            <a:r>
              <a:rPr lang="en-US" sz="2800" b="1" dirty="0" smtClean="0"/>
              <a:t>Rates:  What to do about </a:t>
            </a:r>
            <a:br>
              <a:rPr lang="en-US" sz="2800" b="1" dirty="0" smtClean="0"/>
            </a:br>
            <a:r>
              <a:rPr lang="en-US" sz="2800" b="1" dirty="0" smtClean="0"/>
              <a:t>Drop-out and Competing Events</a:t>
            </a:r>
          </a:p>
        </p:txBody>
      </p:sp>
      <p:sp>
        <p:nvSpPr>
          <p:cNvPr id="159746" name="Rectangle 3"/>
          <p:cNvSpPr>
            <a:spLocks noGrp="1" noChangeArrowheads="1"/>
          </p:cNvSpPr>
          <p:nvPr>
            <p:ph type="body" idx="1"/>
          </p:nvPr>
        </p:nvSpPr>
        <p:spPr>
          <a:xfrm>
            <a:off x="76200" y="990600"/>
            <a:ext cx="8839200" cy="5410200"/>
          </a:xfrm>
        </p:spPr>
        <p:txBody>
          <a:bodyPr/>
          <a:lstStyle/>
          <a:p>
            <a:r>
              <a:rPr lang="en-US" sz="2600" dirty="0" smtClean="0"/>
              <a:t>In the calculation of rates, people contribute person-time until they either have the event of interest (E) or:</a:t>
            </a:r>
          </a:p>
          <a:p>
            <a:pPr lvl="1">
              <a:spcBef>
                <a:spcPts val="0"/>
              </a:spcBef>
            </a:pPr>
            <a:r>
              <a:rPr lang="en-US" sz="2400" dirty="0" smtClean="0"/>
              <a:t>drop out (aka lost to follow-up)</a:t>
            </a:r>
          </a:p>
          <a:p>
            <a:pPr lvl="1">
              <a:spcBef>
                <a:spcPts val="0"/>
              </a:spcBef>
            </a:pPr>
            <a:r>
              <a:rPr lang="en-US" sz="2400" dirty="0" smtClean="0"/>
              <a:t>are administratively censored (i.e., study ends)</a:t>
            </a:r>
          </a:p>
          <a:p>
            <a:pPr lvl="1">
              <a:spcBef>
                <a:spcPts val="0"/>
              </a:spcBef>
            </a:pPr>
            <a:r>
              <a:rPr lang="en-US" sz="2400" dirty="0" smtClean="0"/>
              <a:t>have a competing event</a:t>
            </a:r>
          </a:p>
          <a:p>
            <a:pPr lvl="1"/>
            <a:endParaRPr lang="en-US" sz="400" dirty="0" smtClean="0"/>
          </a:p>
          <a:p>
            <a:r>
              <a:rPr lang="en-US" sz="2600" dirty="0" smtClean="0"/>
              <a:t>Thus, without any special assumptions, rates have a specific interpretation:</a:t>
            </a:r>
          </a:p>
          <a:p>
            <a:pPr lvl="1"/>
            <a:r>
              <a:rPr lang="en-US" sz="2400" dirty="0" smtClean="0"/>
              <a:t>“Rate of the event E given that something else (drop-out; admin censoring, or competing event) has not happened first”</a:t>
            </a:r>
          </a:p>
          <a:p>
            <a:pPr lvl="1"/>
            <a:r>
              <a:rPr lang="en-US" sz="2400" dirty="0" smtClean="0"/>
              <a:t>i.e. “Rate of event E among those still at risk (i.e. without those who dropped out, are admin censored, or had CE)”</a:t>
            </a:r>
          </a:p>
          <a:p>
            <a:pPr lvl="1"/>
            <a:r>
              <a:rPr lang="en-US" sz="2400" dirty="0" smtClean="0"/>
              <a:t>This interpretation is inherently </a:t>
            </a:r>
            <a:r>
              <a:rPr lang="en-US" sz="2400" i="1" dirty="0" smtClean="0"/>
              <a:t>accommodating</a:t>
            </a:r>
            <a:r>
              <a:rPr lang="en-US" sz="2400" dirty="0" smtClean="0"/>
              <a:t> (i.e. specifically recognizing and allowing for) presence of drop-out; admin censoring; and competing events</a:t>
            </a:r>
          </a:p>
          <a:p>
            <a:pPr lvl="1"/>
            <a:endParaRPr lang="en-US" sz="1200" dirty="0" smtClean="0"/>
          </a:p>
          <a:p>
            <a:endParaRPr lang="en-US" sz="2800" dirty="0" smtClean="0"/>
          </a:p>
        </p:txBody>
      </p:sp>
    </p:spTree>
    <p:extLst>
      <p:ext uri="{BB962C8B-B14F-4D97-AF65-F5344CB8AC3E}">
        <p14:creationId xmlns:p14="http://schemas.microsoft.com/office/powerpoint/2010/main" val="1264770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a:xfrm>
            <a:off x="152400" y="533400"/>
            <a:ext cx="8839200" cy="457200"/>
          </a:xfrm>
        </p:spPr>
        <p:txBody>
          <a:bodyPr/>
          <a:lstStyle/>
          <a:p>
            <a:r>
              <a:rPr lang="en-US" sz="2800" b="1" dirty="0" smtClean="0"/>
              <a:t>Is native interpretation of rate meaningful for descriptive objectives?</a:t>
            </a:r>
            <a:br>
              <a:rPr lang="en-US" sz="2800" b="1" dirty="0" smtClean="0"/>
            </a:br>
            <a:endParaRPr lang="en-US" sz="2800" b="1" dirty="0" smtClean="0"/>
          </a:p>
        </p:txBody>
      </p:sp>
      <p:sp>
        <p:nvSpPr>
          <p:cNvPr id="161794" name="Rectangle 3"/>
          <p:cNvSpPr>
            <a:spLocks noGrp="1" noChangeArrowheads="1"/>
          </p:cNvSpPr>
          <p:nvPr>
            <p:ph type="body" sz="half" idx="1"/>
          </p:nvPr>
        </p:nvSpPr>
        <p:spPr>
          <a:xfrm>
            <a:off x="228600" y="914400"/>
            <a:ext cx="8686800" cy="1295400"/>
          </a:xfrm>
        </p:spPr>
        <p:txBody>
          <a:bodyPr/>
          <a:lstStyle/>
          <a:p>
            <a:pPr lvl="1">
              <a:lnSpc>
                <a:spcPct val="90000"/>
              </a:lnSpc>
            </a:pPr>
            <a:endParaRPr lang="en-US" sz="1200" dirty="0" smtClean="0"/>
          </a:p>
          <a:p>
            <a:pPr>
              <a:lnSpc>
                <a:spcPct val="90000"/>
              </a:lnSpc>
              <a:spcBef>
                <a:spcPts val="0"/>
              </a:spcBef>
            </a:pPr>
            <a:r>
              <a:rPr lang="en-US" sz="2000" dirty="0" smtClean="0"/>
              <a:t>i.e.,  Do we want to </a:t>
            </a:r>
            <a:r>
              <a:rPr lang="en-US" sz="2000" i="1" dirty="0" smtClean="0"/>
              <a:t>accommodate</a:t>
            </a:r>
            <a:r>
              <a:rPr lang="en-US" sz="2000" dirty="0" smtClean="0"/>
              <a:t> (allow for) administrative censoring; competing events; and drop-out? </a:t>
            </a:r>
          </a:p>
          <a:p>
            <a:pPr lvl="1">
              <a:lnSpc>
                <a:spcPct val="90000"/>
              </a:lnSpc>
              <a:spcBef>
                <a:spcPts val="0"/>
              </a:spcBef>
            </a:pPr>
            <a:r>
              <a:rPr lang="en-US" sz="2000" dirty="0" smtClean="0"/>
              <a:t>Or, would we prefer if they never happened (i.e., were </a:t>
            </a:r>
            <a:r>
              <a:rPr lang="en-US" sz="2000" i="1" dirty="0" smtClean="0"/>
              <a:t>eliminated</a:t>
            </a:r>
            <a:r>
              <a:rPr lang="en-US" sz="2000" dirty="0" smtClean="0"/>
              <a:t>)?</a:t>
            </a:r>
          </a:p>
          <a:p>
            <a:pPr>
              <a:lnSpc>
                <a:spcPct val="90000"/>
              </a:lnSpc>
            </a:pPr>
            <a:endParaRPr lang="en-US" sz="2400" dirty="0" smtClean="0"/>
          </a:p>
        </p:txBody>
      </p:sp>
      <p:graphicFrame>
        <p:nvGraphicFramePr>
          <p:cNvPr id="68671" name="Group 63"/>
          <p:cNvGraphicFramePr>
            <a:graphicFrameLocks noGrp="1"/>
          </p:cNvGraphicFramePr>
          <p:nvPr>
            <p:ph sz="half" idx="2"/>
            <p:extLst>
              <p:ext uri="{D42A27DB-BD31-4B8C-83A1-F6EECF244321}">
                <p14:modId xmlns:p14="http://schemas.microsoft.com/office/powerpoint/2010/main" val="2421086046"/>
              </p:ext>
            </p:extLst>
          </p:nvPr>
        </p:nvGraphicFramePr>
        <p:xfrm>
          <a:off x="228600" y="2025396"/>
          <a:ext cx="8686800" cy="4680204"/>
        </p:xfrm>
        <a:graphic>
          <a:graphicData uri="http://schemas.openxmlformats.org/drawingml/2006/table">
            <a:tbl>
              <a:tblPr/>
              <a:tblGrid>
                <a:gridCol w="2895600">
                  <a:extLst>
                    <a:ext uri="{9D8B030D-6E8A-4147-A177-3AD203B41FA5}">
                      <a16:colId xmlns="" xmlns:a16="http://schemas.microsoft.com/office/drawing/2014/main" val="20000"/>
                    </a:ext>
                  </a:extLst>
                </a:gridCol>
                <a:gridCol w="3352800">
                  <a:extLst>
                    <a:ext uri="{9D8B030D-6E8A-4147-A177-3AD203B41FA5}">
                      <a16:colId xmlns="" xmlns:a16="http://schemas.microsoft.com/office/drawing/2014/main" val="20001"/>
                    </a:ext>
                  </a:extLst>
                </a:gridCol>
                <a:gridCol w="2438400">
                  <a:extLst>
                    <a:ext uri="{9D8B030D-6E8A-4147-A177-3AD203B41FA5}">
                      <a16:colId xmlns="" xmlns:a16="http://schemas.microsoft.com/office/drawing/2014/main" val="20002"/>
                    </a:ext>
                  </a:extLst>
                </a:gridCol>
              </a:tblGrid>
              <a:tr h="296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Threat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Discussion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Conclusion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028700">
                <a:tc>
                  <a:txBody>
                    <a:bodyPr/>
                    <a:lstStyle/>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Administrative censoring</a:t>
                      </a:r>
                    </a:p>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 those followed for entire period of study</a:t>
                      </a:r>
                    </a:p>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b) those  with delayed entry; not followed for entire period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All studies must end, and end of a study is unrelated to substance of study itself (i.e., just an artifact)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Appropriate to </a:t>
                      </a:r>
                      <a:r>
                        <a:rPr kumimoji="0" lang="en-US" sz="1800" b="1" i="1" u="none" strike="noStrike" cap="none" normalizeH="0" baseline="0" dirty="0" smtClean="0">
                          <a:ln>
                            <a:noFill/>
                          </a:ln>
                          <a:solidFill>
                            <a:schemeClr val="tx1"/>
                          </a:solidFill>
                          <a:effectLst/>
                          <a:latin typeface="Times New Roman" pitchFamily="18" charset="0"/>
                        </a:rPr>
                        <a:t>accommodate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028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Competing events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A fact of life</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Difficult to envision a reality without such events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Appropriate to </a:t>
                      </a:r>
                      <a:r>
                        <a:rPr kumimoji="0" lang="en-US" sz="1800" b="1" i="1" u="none" strike="noStrike" cap="none" normalizeH="0" baseline="0" dirty="0" smtClean="0">
                          <a:ln>
                            <a:noFill/>
                          </a:ln>
                          <a:solidFill>
                            <a:schemeClr val="tx1"/>
                          </a:solidFill>
                          <a:effectLst/>
                          <a:latin typeface="Times New Roman" pitchFamily="18" charset="0"/>
                        </a:rPr>
                        <a:t>accommodate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429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Drop-out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Unfortunate manifestation of studying humans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Concern about how often the event occurs after drop-out</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Have a sense that harder work could have prevented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Prefer to </a:t>
                      </a:r>
                      <a:r>
                        <a:rPr kumimoji="0" lang="en-US" sz="1800" b="1" i="1" u="none" strike="noStrike" cap="none" normalizeH="0" baseline="0" dirty="0" smtClean="0">
                          <a:ln>
                            <a:noFill/>
                          </a:ln>
                          <a:solidFill>
                            <a:schemeClr val="tx1"/>
                          </a:solidFill>
                          <a:effectLst/>
                          <a:latin typeface="Times New Roman" pitchFamily="18" charset="0"/>
                        </a:rPr>
                        <a:t>eliminate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(Exception: descriptive studies in certain dynamic cohorts)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50347143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a:xfrm>
            <a:off x="685800" y="152400"/>
            <a:ext cx="7772400" cy="868363"/>
          </a:xfrm>
        </p:spPr>
        <p:txBody>
          <a:bodyPr/>
          <a:lstStyle/>
          <a:p>
            <a:r>
              <a:rPr lang="en-US" sz="3200" b="1" dirty="0" smtClean="0"/>
              <a:t>In a rate calculation, what does it mean to prefer </a:t>
            </a:r>
            <a:r>
              <a:rPr lang="en-US" sz="3200" b="1" i="1" dirty="0" smtClean="0"/>
              <a:t>elimination</a:t>
            </a:r>
            <a:r>
              <a:rPr lang="en-US" sz="3200" b="1" dirty="0" smtClean="0"/>
              <a:t> of drop-out?</a:t>
            </a:r>
          </a:p>
        </p:txBody>
      </p:sp>
      <p:sp>
        <p:nvSpPr>
          <p:cNvPr id="163842" name="Rectangle 3"/>
          <p:cNvSpPr>
            <a:spLocks noGrp="1" noChangeArrowheads="1"/>
          </p:cNvSpPr>
          <p:nvPr>
            <p:ph type="body" idx="1"/>
          </p:nvPr>
        </p:nvSpPr>
        <p:spPr>
          <a:xfrm>
            <a:off x="76200" y="1143000"/>
            <a:ext cx="8991600" cy="5410200"/>
          </a:xfrm>
        </p:spPr>
        <p:txBody>
          <a:bodyPr/>
          <a:lstStyle/>
          <a:p>
            <a:r>
              <a:rPr lang="en-US" sz="2600" dirty="0" smtClean="0"/>
              <a:t>Means that you are not satisfied with: </a:t>
            </a:r>
          </a:p>
          <a:p>
            <a:pPr marL="627063" lvl="1" indent="-231775"/>
            <a:r>
              <a:rPr lang="en-US" sz="2200" dirty="0" smtClean="0"/>
              <a:t>“Rate of the event E given that drop-out has not happened first” </a:t>
            </a:r>
          </a:p>
          <a:p>
            <a:pPr marL="627063" lvl="1" indent="-231775"/>
            <a:r>
              <a:rPr lang="en-US" sz="2200" dirty="0" smtClean="0"/>
              <a:t>Wise to be unsatisfied because we are wary about the drop-outs.  It is hard to be sure that those who remain are representative of all who started observation.  </a:t>
            </a:r>
          </a:p>
          <a:p>
            <a:pPr lvl="1">
              <a:spcBef>
                <a:spcPts val="0"/>
              </a:spcBef>
            </a:pPr>
            <a:endParaRPr lang="en-US" sz="900" dirty="0" smtClean="0"/>
          </a:p>
          <a:p>
            <a:pPr>
              <a:spcBef>
                <a:spcPts val="0"/>
              </a:spcBef>
            </a:pPr>
            <a:r>
              <a:rPr lang="en-US" sz="2600" dirty="0" smtClean="0"/>
              <a:t>You wish you could say: </a:t>
            </a:r>
          </a:p>
          <a:p>
            <a:pPr lvl="1"/>
            <a:r>
              <a:rPr lang="en-US" sz="2200" dirty="0" smtClean="0"/>
              <a:t>“Rate of the event E assuming drop-outs don’t occur/were eliminated”</a:t>
            </a:r>
          </a:p>
          <a:p>
            <a:pPr lvl="1">
              <a:spcBef>
                <a:spcPts val="0"/>
              </a:spcBef>
            </a:pPr>
            <a:endParaRPr lang="en-US" sz="900" dirty="0" smtClean="0"/>
          </a:p>
          <a:p>
            <a:pPr>
              <a:spcBef>
                <a:spcPts val="0"/>
              </a:spcBef>
            </a:pPr>
            <a:r>
              <a:rPr lang="en-US" sz="2600" dirty="0" smtClean="0"/>
              <a:t>But because drop-outs, in reality, often do occur, the only way we can be satisfied with the accommodation that is inherent in the definition and calculation of a rate is if:</a:t>
            </a:r>
          </a:p>
          <a:p>
            <a:pPr marL="573088" lvl="1" indent="-231775"/>
            <a:r>
              <a:rPr lang="en-US" sz="2200" dirty="0" smtClean="0"/>
              <a:t>We assume that the rate of the event of interest in the lost is the same as those who remain (i.e., those who remain truly represent those lost)</a:t>
            </a:r>
          </a:p>
          <a:p>
            <a:pPr marL="573088" lvl="1" indent="-231775"/>
            <a:r>
              <a:rPr lang="en-US" sz="2100" dirty="0"/>
              <a:t>S</a:t>
            </a:r>
            <a:r>
              <a:rPr lang="en-US" sz="2100" dirty="0" smtClean="0"/>
              <a:t>ame “non-informative censoring” assumption used in cumulative incidence </a:t>
            </a:r>
          </a:p>
          <a:p>
            <a:pPr lvl="1"/>
            <a:endParaRPr lang="en-US" sz="1200" dirty="0" smtClean="0"/>
          </a:p>
          <a:p>
            <a:endParaRPr lang="en-US" sz="2800" dirty="0" smtClean="0"/>
          </a:p>
        </p:txBody>
      </p:sp>
    </p:spTree>
    <p:extLst>
      <p:ext uri="{BB962C8B-B14F-4D97-AF65-F5344CB8AC3E}">
        <p14:creationId xmlns:p14="http://schemas.microsoft.com/office/powerpoint/2010/main" val="3811026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eaLnBrk="0" hangingPunct="0"/>
            <a:r>
              <a:rPr lang="en-US" sz="4000" b="1" dirty="0" smtClean="0">
                <a:solidFill>
                  <a:schemeClr val="tx2"/>
                </a:solidFill>
              </a:rPr>
              <a:t>What is person-time?</a:t>
            </a:r>
            <a:endParaRPr lang="en-US" sz="4000" b="1" dirty="0">
              <a:solidFill>
                <a:schemeClr val="tx2"/>
              </a:solidFill>
            </a:endParaRPr>
          </a:p>
        </p:txBody>
      </p:sp>
      <p:sp>
        <p:nvSpPr>
          <p:cNvPr id="27650" name="Rectangle 3"/>
          <p:cNvSpPr>
            <a:spLocks noChangeArrowheads="1"/>
          </p:cNvSpPr>
          <p:nvPr/>
        </p:nvSpPr>
        <p:spPr bwMode="auto">
          <a:xfrm>
            <a:off x="228600" y="1066800"/>
            <a:ext cx="8610600" cy="5562600"/>
          </a:xfrm>
          <a:prstGeom prst="rect">
            <a:avLst/>
          </a:prstGeom>
          <a:noFill/>
          <a:ln w="9525">
            <a:noFill/>
            <a:miter lim="800000"/>
            <a:headEnd/>
            <a:tailEnd/>
          </a:ln>
        </p:spPr>
        <p:txBody>
          <a:bodyPr/>
          <a:lstStyle/>
          <a:p>
            <a:pPr marL="342900" indent="-342900" eaLnBrk="0" hangingPunct="0">
              <a:spcBef>
                <a:spcPct val="20000"/>
              </a:spcBef>
              <a:buFontTx/>
              <a:buChar char="•"/>
            </a:pPr>
            <a:endParaRPr lang="en-US" sz="2800" b="1" dirty="0" smtClean="0"/>
          </a:p>
        </p:txBody>
      </p:sp>
      <p:sp>
        <p:nvSpPr>
          <p:cNvPr id="2" name="Rectangle 1"/>
          <p:cNvSpPr/>
          <p:nvPr/>
        </p:nvSpPr>
        <p:spPr>
          <a:xfrm>
            <a:off x="76200" y="762000"/>
            <a:ext cx="8915400" cy="6524863"/>
          </a:xfrm>
          <a:prstGeom prst="rect">
            <a:avLst/>
          </a:prstGeom>
        </p:spPr>
        <p:txBody>
          <a:bodyPr wrap="square">
            <a:spAutoFit/>
          </a:bodyPr>
          <a:lstStyle/>
          <a:p>
            <a:pPr marL="342900" indent="-342900">
              <a:buFont typeface="Arial" panose="020B0604020202020204" pitchFamily="34" charset="0"/>
              <a:buChar char="•"/>
            </a:pPr>
            <a:r>
              <a:rPr lang="en-US" sz="2800" dirty="0"/>
              <a:t>Person-time refers to the amount of time, in aggregate, any single person or group of persons has been observed. </a:t>
            </a:r>
            <a:endParaRPr lang="en-US" sz="2800" dirty="0" smtClean="0"/>
          </a:p>
          <a:p>
            <a:pPr marL="342900" indent="-342900">
              <a:buFont typeface="Arial" panose="020B0604020202020204" pitchFamily="34" charset="0"/>
              <a:buChar char="•"/>
            </a:pPr>
            <a:endParaRPr lang="en-US" sz="800" dirty="0" smtClean="0"/>
          </a:p>
          <a:p>
            <a:r>
              <a:rPr lang="en-US" sz="1000" dirty="0" smtClean="0"/>
              <a:t> </a:t>
            </a:r>
          </a:p>
          <a:p>
            <a:pPr marL="342900" indent="-342900">
              <a:buFont typeface="Arial" panose="020B0604020202020204" pitchFamily="34" charset="0"/>
              <a:buChar char="•"/>
            </a:pPr>
            <a:r>
              <a:rPr lang="en-US" sz="2800" dirty="0" smtClean="0"/>
              <a:t>For </a:t>
            </a:r>
            <a:r>
              <a:rPr lang="en-US" sz="2800" dirty="0"/>
              <a:t>one person, person-time is simply the amount of time the person has been observed.</a:t>
            </a:r>
            <a:r>
              <a:rPr lang="en-US" sz="3200" dirty="0"/>
              <a:t>  </a:t>
            </a:r>
            <a:endParaRPr lang="en-US" sz="3200" dirty="0" smtClean="0"/>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800" dirty="0" smtClean="0"/>
              <a:t>For </a:t>
            </a:r>
            <a:r>
              <a:rPr lang="en-US" sz="2800" dirty="0"/>
              <a:t>a group of persons, it is the sum of the individual amounts of time each person has been </a:t>
            </a:r>
            <a:r>
              <a:rPr lang="en-US" sz="2800" dirty="0" smtClean="0"/>
              <a:t>observed. </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800" dirty="0" smtClean="0"/>
              <a:t>A different kind of time than we are used to:  </a:t>
            </a:r>
          </a:p>
          <a:p>
            <a:pPr marL="914400" lvl="1" indent="-457200">
              <a:buFont typeface="Times New Roman" panose="02020603050405020304" pitchFamily="18" charset="0"/>
              <a:buChar char="–"/>
            </a:pPr>
            <a:r>
              <a:rPr lang="en-US" dirty="0"/>
              <a:t>Not a stretch of </a:t>
            </a:r>
            <a:r>
              <a:rPr lang="en-US" dirty="0" smtClean="0"/>
              <a:t>continuous time (e.g., 5 consecutive years) </a:t>
            </a:r>
          </a:p>
          <a:p>
            <a:pPr marL="914400" lvl="1" indent="-457200">
              <a:buFont typeface="Times New Roman" panose="02020603050405020304" pitchFamily="18" charset="0"/>
              <a:buChar char="–"/>
            </a:pPr>
            <a:r>
              <a:rPr lang="en-US" dirty="0" smtClean="0"/>
              <a:t>Instead, an aggregation (or collection) of individual blocks of time contributed by each person in the cohort</a:t>
            </a:r>
          </a:p>
          <a:p>
            <a:pPr marL="914400" lvl="1" indent="-457200">
              <a:buFont typeface="Times New Roman" panose="02020603050405020304" pitchFamily="18" charset="0"/>
              <a:buChar char="–"/>
            </a:pPr>
            <a:endParaRPr lang="en-US" sz="800" dirty="0" smtClean="0"/>
          </a:p>
          <a:p>
            <a:pPr marL="342900" indent="-342900">
              <a:buFont typeface="Arial" panose="020B0604020202020204" pitchFamily="34" charset="0"/>
              <a:buChar char="•"/>
            </a:pPr>
            <a:r>
              <a:rPr lang="en-US" sz="2800" dirty="0" smtClean="0"/>
              <a:t> This sum can be expressed in any time unit:  Person-years, person-months, person-days, etc.</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105846007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solidFill>
                <a:srgbClr val="000000"/>
              </a:solidFill>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solidFill>
                  <a:srgbClr val="000000"/>
                </a:solidFill>
                <a:latin typeface="Calibri" pitchFamily="34" charset="0"/>
              </a:rPr>
              <a:t>New Members</a:t>
            </a:r>
            <a:endParaRPr lang="en-US" sz="1800" dirty="0">
              <a:solidFill>
                <a:srgbClr val="000000"/>
              </a:solidFill>
              <a:latin typeface="Calibri" pitchFamily="34" charset="0"/>
            </a:endParaRP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2" name="TextBox 43"/>
          <p:cNvSpPr txBox="1">
            <a:spLocks noChangeArrowheads="1"/>
          </p:cNvSpPr>
          <p:nvPr/>
        </p:nvSpPr>
        <p:spPr bwMode="auto">
          <a:xfrm>
            <a:off x="2379609" y="6248400"/>
            <a:ext cx="1811393" cy="369332"/>
          </a:xfrm>
          <a:prstGeom prst="rect">
            <a:avLst/>
          </a:prstGeom>
          <a:noFill/>
          <a:ln w="9525">
            <a:noFill/>
            <a:miter lim="800000"/>
            <a:headEnd/>
            <a:tailEnd/>
          </a:ln>
        </p:spPr>
        <p:txBody>
          <a:bodyPr wrap="none">
            <a:spAutoFit/>
          </a:bodyPr>
          <a:lstStyle/>
          <a:p>
            <a:r>
              <a:rPr lang="en-US" sz="1800" dirty="0" smtClean="0">
                <a:solidFill>
                  <a:srgbClr val="000000"/>
                </a:solidFill>
                <a:latin typeface="Calibri" pitchFamily="34" charset="0"/>
              </a:rPr>
              <a:t>Time (calendar)   </a:t>
            </a:r>
            <a:endParaRPr lang="en-US" sz="1800" dirty="0">
              <a:solidFill>
                <a:srgbClr val="000000"/>
              </a:solidFill>
              <a:latin typeface="Calibri" pitchFamily="34" charset="0"/>
            </a:endParaRPr>
          </a:p>
        </p:txBody>
      </p:sp>
      <p:sp>
        <p:nvSpPr>
          <p:cNvPr id="33" name="TextBox 43"/>
          <p:cNvSpPr txBox="1">
            <a:spLocks noChangeArrowheads="1"/>
          </p:cNvSpPr>
          <p:nvPr/>
        </p:nvSpPr>
        <p:spPr bwMode="auto">
          <a:xfrm>
            <a:off x="7142956" y="6096002"/>
            <a:ext cx="1467644" cy="369332"/>
          </a:xfrm>
          <a:prstGeom prst="rect">
            <a:avLst/>
          </a:prstGeom>
          <a:noFill/>
          <a:ln w="9525">
            <a:noFill/>
            <a:miter lim="800000"/>
            <a:headEnd/>
            <a:tailEnd/>
          </a:ln>
        </p:spPr>
        <p:txBody>
          <a:bodyPr wrap="square">
            <a:spAutoFit/>
          </a:bodyPr>
          <a:lstStyle/>
          <a:p>
            <a:r>
              <a:rPr lang="en-US" sz="1800" dirty="0" smtClean="0">
                <a:solidFill>
                  <a:srgbClr val="000000"/>
                </a:solidFill>
                <a:latin typeface="Calibri" pitchFamily="34" charset="0"/>
              </a:rPr>
              <a:t>Dec 31, 2010</a:t>
            </a:r>
            <a:endParaRPr lang="en-US" sz="1800" dirty="0">
              <a:solidFill>
                <a:srgbClr val="000000"/>
              </a:solidFill>
              <a:latin typeface="Calibri" pitchFamily="34" charset="0"/>
            </a:endParaRPr>
          </a:p>
        </p:txBody>
      </p:sp>
      <p:sp>
        <p:nvSpPr>
          <p:cNvPr id="34" name="TextBox 43"/>
          <p:cNvSpPr txBox="1">
            <a:spLocks noChangeArrowheads="1"/>
          </p:cNvSpPr>
          <p:nvPr/>
        </p:nvSpPr>
        <p:spPr bwMode="auto">
          <a:xfrm>
            <a:off x="762000" y="6059271"/>
            <a:ext cx="1536940" cy="369332"/>
          </a:xfrm>
          <a:prstGeom prst="rect">
            <a:avLst/>
          </a:prstGeom>
          <a:noFill/>
          <a:ln w="9525">
            <a:noFill/>
            <a:miter lim="800000"/>
            <a:headEnd/>
            <a:tailEnd/>
          </a:ln>
        </p:spPr>
        <p:txBody>
          <a:bodyPr wrap="square">
            <a:spAutoFit/>
          </a:bodyPr>
          <a:lstStyle/>
          <a:p>
            <a:r>
              <a:rPr lang="en-US" sz="1800" dirty="0" smtClean="0">
                <a:solidFill>
                  <a:srgbClr val="000000"/>
                </a:solidFill>
                <a:latin typeface="Calibri" pitchFamily="34" charset="0"/>
              </a:rPr>
              <a:t>Jan 1, 2010</a:t>
            </a:r>
            <a:endParaRPr lang="en-US" sz="1800" dirty="0">
              <a:solidFill>
                <a:srgbClr val="000000"/>
              </a:solidFill>
              <a:latin typeface="Calibri" pitchFamily="34" charset="0"/>
            </a:endParaRPr>
          </a:p>
        </p:txBody>
      </p:sp>
      <p:cxnSp>
        <p:nvCxnSpPr>
          <p:cNvPr id="36" name="Straight Arrow Connector 35"/>
          <p:cNvCxnSpPr/>
          <p:nvPr/>
        </p:nvCxnSpPr>
        <p:spPr>
          <a:xfrm flipV="1">
            <a:off x="4038600" y="64008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1" name="TextBox 50"/>
          <p:cNvSpPr txBox="1">
            <a:spLocks noChangeArrowheads="1"/>
          </p:cNvSpPr>
          <p:nvPr/>
        </p:nvSpPr>
        <p:spPr bwMode="auto">
          <a:xfrm>
            <a:off x="562861" y="147935"/>
            <a:ext cx="8525154" cy="461665"/>
          </a:xfrm>
          <a:prstGeom prst="rect">
            <a:avLst/>
          </a:prstGeom>
          <a:noFill/>
          <a:ln w="9525">
            <a:noFill/>
            <a:miter lim="800000"/>
            <a:headEnd/>
            <a:tailEnd/>
          </a:ln>
        </p:spPr>
        <p:txBody>
          <a:bodyPr wrap="none">
            <a:spAutoFit/>
          </a:bodyPr>
          <a:lstStyle/>
          <a:p>
            <a:r>
              <a:rPr lang="en-US" b="1" dirty="0" smtClean="0">
                <a:solidFill>
                  <a:srgbClr val="000000"/>
                </a:solidFill>
              </a:rPr>
              <a:t>Accommodation or Elimination of drop-out in dynamic cohort?</a:t>
            </a:r>
            <a:endParaRPr lang="en-US" b="1" dirty="0">
              <a:solidFill>
                <a:srgbClr val="000000"/>
              </a:solidFill>
            </a:endParaRPr>
          </a:p>
        </p:txBody>
      </p:sp>
      <p:sp>
        <p:nvSpPr>
          <p:cNvPr id="2" name="TextBox 1"/>
          <p:cNvSpPr txBox="1"/>
          <p:nvPr/>
        </p:nvSpPr>
        <p:spPr>
          <a:xfrm>
            <a:off x="77131" y="1231480"/>
            <a:ext cx="1774845" cy="461665"/>
          </a:xfrm>
          <a:prstGeom prst="rect">
            <a:avLst/>
          </a:prstGeom>
          <a:noFill/>
        </p:spPr>
        <p:txBody>
          <a:bodyPr wrap="none" rtlCol="0">
            <a:spAutoFit/>
          </a:bodyPr>
          <a:lstStyle/>
          <a:p>
            <a:r>
              <a:rPr lang="en-US" dirty="0" smtClean="0">
                <a:solidFill>
                  <a:srgbClr val="000000"/>
                </a:solidFill>
              </a:rPr>
              <a:t>SF residents </a:t>
            </a:r>
            <a:endParaRPr lang="en-US" dirty="0">
              <a:solidFill>
                <a:srgbClr val="000000"/>
              </a:solidFill>
            </a:endParaRPr>
          </a:p>
        </p:txBody>
      </p:sp>
      <p:sp>
        <p:nvSpPr>
          <p:cNvPr id="3" name="TextBox 2"/>
          <p:cNvSpPr txBox="1"/>
          <p:nvPr/>
        </p:nvSpPr>
        <p:spPr>
          <a:xfrm>
            <a:off x="1981200" y="3010691"/>
            <a:ext cx="4876800" cy="1200329"/>
          </a:xfrm>
          <a:prstGeom prst="rect">
            <a:avLst/>
          </a:prstGeom>
          <a:noFill/>
        </p:spPr>
        <p:txBody>
          <a:bodyPr wrap="square" rtlCol="0">
            <a:spAutoFit/>
          </a:bodyPr>
          <a:lstStyle/>
          <a:p>
            <a:r>
              <a:rPr lang="en-US" dirty="0" smtClean="0">
                <a:solidFill>
                  <a:srgbClr val="000000"/>
                </a:solidFill>
              </a:rPr>
              <a:t>Pancreatic cancer. Average incidence rate for 2010 was 15.3 per 100,000 person-years.</a:t>
            </a:r>
            <a:endParaRPr lang="en-US" dirty="0">
              <a:solidFill>
                <a:srgbClr val="000000"/>
              </a:solidFill>
            </a:endParaRPr>
          </a:p>
        </p:txBody>
      </p:sp>
      <p:cxnSp>
        <p:nvCxnSpPr>
          <p:cNvPr id="15" name="Straight Connector 14"/>
          <p:cNvCxnSpPr/>
          <p:nvPr/>
        </p:nvCxnSpPr>
        <p:spPr bwMode="auto">
          <a:xfrm>
            <a:off x="2755357" y="801471"/>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3" name="Straight Connector 42"/>
          <p:cNvCxnSpPr/>
          <p:nvPr/>
        </p:nvCxnSpPr>
        <p:spPr bwMode="auto">
          <a:xfrm>
            <a:off x="3984753" y="801471"/>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4" name="Straight Connector 43"/>
          <p:cNvCxnSpPr/>
          <p:nvPr/>
        </p:nvCxnSpPr>
        <p:spPr bwMode="auto">
          <a:xfrm>
            <a:off x="4349660" y="777877"/>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5" name="Straight Connector 44"/>
          <p:cNvCxnSpPr/>
          <p:nvPr/>
        </p:nvCxnSpPr>
        <p:spPr bwMode="auto">
          <a:xfrm>
            <a:off x="7127209" y="801470"/>
            <a:ext cx="0" cy="5294529"/>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7" name="TextBox 6"/>
          <p:cNvSpPr txBox="1"/>
          <p:nvPr/>
        </p:nvSpPr>
        <p:spPr>
          <a:xfrm>
            <a:off x="2070340" y="4495800"/>
            <a:ext cx="4940060" cy="1569660"/>
          </a:xfrm>
          <a:prstGeom prst="rect">
            <a:avLst/>
          </a:prstGeom>
          <a:noFill/>
        </p:spPr>
        <p:txBody>
          <a:bodyPr wrap="square" rtlCol="0">
            <a:spAutoFit/>
          </a:bodyPr>
          <a:lstStyle/>
          <a:p>
            <a:r>
              <a:rPr lang="en-US" dirty="0" smtClean="0"/>
              <a:t>Depends on goal.  If only focused on SF, then accommodate;  if wish to extrapolate from SF to broader US, then eliminate. </a:t>
            </a:r>
            <a:endParaRPr lang="en-US" dirty="0"/>
          </a:p>
        </p:txBody>
      </p:sp>
    </p:spTree>
    <p:extLst>
      <p:ext uri="{BB962C8B-B14F-4D97-AF65-F5344CB8AC3E}">
        <p14:creationId xmlns:p14="http://schemas.microsoft.com/office/powerpoint/2010/main" val="378602282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685800" y="228600"/>
            <a:ext cx="7772400" cy="868363"/>
          </a:xfrm>
        </p:spPr>
        <p:txBody>
          <a:bodyPr/>
          <a:lstStyle/>
          <a:p>
            <a:r>
              <a:rPr lang="en-US" sz="3200" b="1" dirty="0" smtClean="0"/>
              <a:t>In a rate calculation, what does it mean to </a:t>
            </a:r>
            <a:r>
              <a:rPr lang="en-US" sz="3200" b="1" i="1" dirty="0" smtClean="0"/>
              <a:t>accommodate</a:t>
            </a:r>
            <a:r>
              <a:rPr lang="en-US" sz="3200" b="1" dirty="0" smtClean="0"/>
              <a:t> competing events?</a:t>
            </a:r>
          </a:p>
        </p:txBody>
      </p:sp>
      <p:sp>
        <p:nvSpPr>
          <p:cNvPr id="165890" name="Rectangle 3"/>
          <p:cNvSpPr>
            <a:spLocks noGrp="1" noChangeArrowheads="1"/>
          </p:cNvSpPr>
          <p:nvPr>
            <p:ph type="body" idx="1"/>
          </p:nvPr>
        </p:nvSpPr>
        <p:spPr>
          <a:xfrm>
            <a:off x="152400" y="1143000"/>
            <a:ext cx="8915400" cy="5410200"/>
          </a:xfrm>
        </p:spPr>
        <p:txBody>
          <a:bodyPr/>
          <a:lstStyle/>
          <a:p>
            <a:r>
              <a:rPr lang="en-US" sz="2800" dirty="0" smtClean="0"/>
              <a:t>Means that you are satisfied with: </a:t>
            </a:r>
          </a:p>
          <a:p>
            <a:pPr lvl="1"/>
            <a:r>
              <a:rPr lang="en-US" sz="2400" dirty="0" smtClean="0"/>
              <a:t>“Rate of the event E given that a competing event has not happened first” e.g., accept that death due to MI will sometimes occur in study of cancer.</a:t>
            </a:r>
          </a:p>
          <a:p>
            <a:pPr lvl="1"/>
            <a:r>
              <a:rPr lang="en-US" sz="2400" dirty="0" smtClean="0"/>
              <a:t>This is a reasonable scenario for a descriptive objective.</a:t>
            </a:r>
          </a:p>
          <a:p>
            <a:pPr lvl="1"/>
            <a:endParaRPr lang="en-US" sz="500" dirty="0" smtClean="0"/>
          </a:p>
          <a:p>
            <a:r>
              <a:rPr lang="en-US" sz="2800" dirty="0" smtClean="0"/>
              <a:t>Thus, without any effort (i.e., do our usual calculation), rates naturally account for competing events </a:t>
            </a:r>
          </a:p>
          <a:p>
            <a:pPr lvl="1"/>
            <a:r>
              <a:rPr lang="en-US" sz="2400" dirty="0" smtClean="0"/>
              <a:t>Include observation time until it ends with a competing event</a:t>
            </a:r>
          </a:p>
          <a:p>
            <a:pPr lvl="1"/>
            <a:r>
              <a:rPr lang="en-US" sz="2400" dirty="0" smtClean="0"/>
              <a:t>Don’t need to assume competing events do not occur</a:t>
            </a:r>
          </a:p>
          <a:p>
            <a:pPr lvl="1"/>
            <a:endParaRPr lang="en-US" sz="400" dirty="0" smtClean="0"/>
          </a:p>
          <a:p>
            <a:r>
              <a:rPr lang="en-US" sz="2800" dirty="0" smtClean="0"/>
              <a:t>In contrast, recall that we had to assume no competing events (or independent ones) in a K-M estimation </a:t>
            </a:r>
          </a:p>
          <a:p>
            <a:r>
              <a:rPr lang="en-US" sz="2800" dirty="0" smtClean="0"/>
              <a:t>Another reason to appreciate fundamental nature of rates</a:t>
            </a:r>
          </a:p>
          <a:p>
            <a:pPr>
              <a:buFontTx/>
              <a:buNone/>
            </a:pPr>
            <a:endParaRPr lang="en-US" sz="2800" dirty="0" smtClean="0"/>
          </a:p>
          <a:p>
            <a:pPr lvl="1"/>
            <a:endParaRPr lang="en-US" sz="1200" dirty="0" smtClean="0"/>
          </a:p>
          <a:p>
            <a:endParaRPr lang="en-US" sz="2800" dirty="0" smtClean="0"/>
          </a:p>
        </p:txBody>
      </p:sp>
    </p:spTree>
    <p:extLst>
      <p:ext uri="{BB962C8B-B14F-4D97-AF65-F5344CB8AC3E}">
        <p14:creationId xmlns:p14="http://schemas.microsoft.com/office/powerpoint/2010/main" val="411619434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228600" y="-228600"/>
            <a:ext cx="8686800" cy="1447800"/>
          </a:xfrm>
        </p:spPr>
        <p:txBody>
          <a:bodyPr/>
          <a:lstStyle/>
          <a:p>
            <a:r>
              <a:rPr lang="en-US" sz="2800" b="1" dirty="0" smtClean="0"/>
              <a:t>If we are willing to include all competing events in rate calculation, why not for Kaplan-Meier?</a:t>
            </a:r>
          </a:p>
        </p:txBody>
      </p:sp>
      <p:sp>
        <p:nvSpPr>
          <p:cNvPr id="167938" name="Rectangle 3"/>
          <p:cNvSpPr>
            <a:spLocks noGrp="1" noChangeArrowheads="1"/>
          </p:cNvSpPr>
          <p:nvPr>
            <p:ph type="body" idx="1"/>
          </p:nvPr>
        </p:nvSpPr>
        <p:spPr>
          <a:xfrm>
            <a:off x="76200" y="1112837"/>
            <a:ext cx="8946204" cy="4525963"/>
          </a:xfrm>
        </p:spPr>
        <p:txBody>
          <a:bodyPr/>
          <a:lstStyle/>
          <a:p>
            <a:r>
              <a:rPr lang="en-US" sz="2400" dirty="0"/>
              <a:t>L</a:t>
            </a:r>
            <a:r>
              <a:rPr lang="en-US" sz="2400" dirty="0" smtClean="0"/>
              <a:t>ast week: K-M valid only when there no competing events or when competing events were independent of primary outcome of interest, in which case we would censor them</a:t>
            </a:r>
          </a:p>
          <a:p>
            <a:pPr lvl="1"/>
            <a:r>
              <a:rPr lang="en-US" sz="2000" dirty="0" smtClean="0"/>
              <a:t>If competing events </a:t>
            </a:r>
            <a:r>
              <a:rPr lang="en-US" sz="2000" u="sng" dirty="0" smtClean="0"/>
              <a:t>not</a:t>
            </a:r>
            <a:r>
              <a:rPr lang="en-US" sz="2000" dirty="0" smtClean="0"/>
              <a:t> independent, censoring would not give valid results</a:t>
            </a:r>
          </a:p>
          <a:p>
            <a:pPr lvl="1"/>
            <a:endParaRPr lang="en-US" sz="1000" dirty="0" smtClean="0"/>
          </a:p>
          <a:p>
            <a:pPr>
              <a:spcBef>
                <a:spcPts val="0"/>
              </a:spcBef>
              <a:spcAft>
                <a:spcPts val="900"/>
              </a:spcAft>
            </a:pPr>
            <a:r>
              <a:rPr lang="en-US" sz="2400" dirty="0" smtClean="0"/>
              <a:t>Why can we include all competing events in rates but need to be wary about competing events in K-M cumulative incidence?</a:t>
            </a:r>
          </a:p>
          <a:p>
            <a:pPr>
              <a:spcBef>
                <a:spcPts val="0"/>
              </a:spcBef>
              <a:spcAft>
                <a:spcPts val="900"/>
              </a:spcAft>
            </a:pPr>
            <a:r>
              <a:rPr lang="en-US" sz="2400" dirty="0" smtClean="0"/>
              <a:t>Answer rests in basic meaning of rate vs cumulative incidence</a:t>
            </a:r>
          </a:p>
          <a:p>
            <a:pPr>
              <a:spcBef>
                <a:spcPts val="0"/>
              </a:spcBef>
              <a:spcAft>
                <a:spcPts val="900"/>
              </a:spcAft>
            </a:pPr>
            <a:r>
              <a:rPr lang="en-US" sz="2400" dirty="0" smtClean="0"/>
              <a:t>Rates look </a:t>
            </a:r>
            <a:r>
              <a:rPr lang="en-US" sz="2400" dirty="0"/>
              <a:t>at </a:t>
            </a:r>
            <a:r>
              <a:rPr lang="en-US" sz="2400" dirty="0" smtClean="0"/>
              <a:t>occurrence of </a:t>
            </a:r>
            <a:r>
              <a:rPr lang="en-US" sz="2400" dirty="0"/>
              <a:t>outcome of interest among people who are still around </a:t>
            </a:r>
            <a:r>
              <a:rPr lang="en-US" sz="2400" dirty="0" smtClean="0"/>
              <a:t>and at risk at </a:t>
            </a:r>
            <a:r>
              <a:rPr lang="en-US" sz="2400" dirty="0"/>
              <a:t>the moment. </a:t>
            </a:r>
            <a:r>
              <a:rPr lang="en-US" sz="2400" dirty="0" smtClean="0"/>
              <a:t>  </a:t>
            </a:r>
          </a:p>
          <a:p>
            <a:pPr>
              <a:spcBef>
                <a:spcPts val="0"/>
              </a:spcBef>
              <a:spcAft>
                <a:spcPts val="900"/>
              </a:spcAft>
            </a:pPr>
            <a:r>
              <a:rPr lang="en-US" sz="2400" dirty="0" smtClean="0"/>
              <a:t>In </a:t>
            </a:r>
            <a:r>
              <a:rPr lang="en-US" sz="2400" dirty="0"/>
              <a:t>contrast, </a:t>
            </a:r>
            <a:r>
              <a:rPr lang="en-US" sz="2400" dirty="0" smtClean="0"/>
              <a:t>cumulative </a:t>
            </a:r>
            <a:r>
              <a:rPr lang="en-US" sz="2400" dirty="0"/>
              <a:t>incidence </a:t>
            </a:r>
            <a:r>
              <a:rPr lang="en-US" sz="2400" dirty="0" smtClean="0"/>
              <a:t>(K-M) </a:t>
            </a:r>
            <a:r>
              <a:rPr lang="en-US" sz="2400" dirty="0"/>
              <a:t>has </a:t>
            </a:r>
            <a:r>
              <a:rPr lang="en-US" sz="2400" dirty="0" smtClean="0"/>
              <a:t>in its </a:t>
            </a:r>
            <a:r>
              <a:rPr lang="en-US" sz="2400" dirty="0"/>
              <a:t>denominator everyone who started the </a:t>
            </a:r>
            <a:r>
              <a:rPr lang="en-US" sz="2400" dirty="0" smtClean="0"/>
              <a:t>analysis at time 0.  </a:t>
            </a:r>
          </a:p>
          <a:p>
            <a:pPr lvl="1">
              <a:spcBef>
                <a:spcPts val="0"/>
              </a:spcBef>
              <a:spcAft>
                <a:spcPts val="900"/>
              </a:spcAft>
            </a:pPr>
            <a:r>
              <a:rPr lang="en-US" sz="2000" dirty="0"/>
              <a:t>e</a:t>
            </a:r>
            <a:r>
              <a:rPr lang="en-US" sz="2000" dirty="0" smtClean="0"/>
              <a:t>.g., When </a:t>
            </a:r>
            <a:r>
              <a:rPr lang="en-US" sz="2000" dirty="0"/>
              <a:t>we </a:t>
            </a:r>
            <a:r>
              <a:rPr lang="en-US" sz="2000" dirty="0" smtClean="0"/>
              <a:t>determine cumulative  </a:t>
            </a:r>
            <a:r>
              <a:rPr lang="en-US" sz="2000" dirty="0"/>
              <a:t>incidence at 10 </a:t>
            </a:r>
            <a:r>
              <a:rPr lang="en-US" sz="2000" dirty="0" smtClean="0"/>
              <a:t>yrs, </a:t>
            </a:r>
            <a:r>
              <a:rPr lang="en-US" sz="2000" dirty="0"/>
              <a:t>it is among </a:t>
            </a:r>
            <a:r>
              <a:rPr lang="en-US" sz="2000" u="sng" dirty="0" smtClean="0"/>
              <a:t>everyone</a:t>
            </a:r>
            <a:r>
              <a:rPr lang="en-US" sz="2000" dirty="0" smtClean="0"/>
              <a:t> who started in the fixed cohort at time 0.  </a:t>
            </a:r>
          </a:p>
        </p:txBody>
      </p:sp>
    </p:spTree>
    <p:extLst>
      <p:ext uri="{BB962C8B-B14F-4D97-AF65-F5344CB8AC3E}">
        <p14:creationId xmlns:p14="http://schemas.microsoft.com/office/powerpoint/2010/main" val="118314317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228600" y="-152400"/>
            <a:ext cx="8686800" cy="1447800"/>
          </a:xfrm>
        </p:spPr>
        <p:txBody>
          <a:bodyPr/>
          <a:lstStyle/>
          <a:p>
            <a:r>
              <a:rPr lang="en-US" sz="2800" b="1" dirty="0" smtClean="0"/>
              <a:t>If we are willing to include all competing events in rate calculation, why not for Kaplan-Meier?</a:t>
            </a:r>
          </a:p>
        </p:txBody>
      </p:sp>
      <p:sp>
        <p:nvSpPr>
          <p:cNvPr id="167938" name="Rectangle 3"/>
          <p:cNvSpPr>
            <a:spLocks noGrp="1" noChangeArrowheads="1"/>
          </p:cNvSpPr>
          <p:nvPr>
            <p:ph type="body" idx="1"/>
          </p:nvPr>
        </p:nvSpPr>
        <p:spPr>
          <a:xfrm>
            <a:off x="76200" y="990600"/>
            <a:ext cx="8946204" cy="4525963"/>
          </a:xfrm>
        </p:spPr>
        <p:txBody>
          <a:bodyPr/>
          <a:lstStyle/>
          <a:p>
            <a:pPr>
              <a:spcBef>
                <a:spcPts val="0"/>
              </a:spcBef>
              <a:spcAft>
                <a:spcPts val="900"/>
              </a:spcAft>
            </a:pPr>
            <a:r>
              <a:rPr lang="en-US" sz="2400" dirty="0" smtClean="0"/>
              <a:t>People </a:t>
            </a:r>
            <a:r>
              <a:rPr lang="en-US" sz="2400" dirty="0"/>
              <a:t>who </a:t>
            </a:r>
            <a:r>
              <a:rPr lang="en-US" sz="2400" dirty="0" smtClean="0"/>
              <a:t>leave (drop out or competing event) in </a:t>
            </a:r>
            <a:r>
              <a:rPr lang="en-US" sz="2400" dirty="0"/>
              <a:t>K-M continue to haunt </a:t>
            </a:r>
            <a:r>
              <a:rPr lang="en-US" sz="2400" dirty="0" smtClean="0"/>
              <a:t>because they were present at time 0 and cannot be forgotten.   </a:t>
            </a:r>
          </a:p>
          <a:p>
            <a:pPr lvl="1">
              <a:spcBef>
                <a:spcPts val="0"/>
              </a:spcBef>
              <a:spcAft>
                <a:spcPts val="1200"/>
              </a:spcAft>
            </a:pPr>
            <a:r>
              <a:rPr lang="en-US" sz="2000" dirty="0" smtClean="0"/>
              <a:t>They </a:t>
            </a:r>
            <a:r>
              <a:rPr lang="en-US" sz="2000" dirty="0"/>
              <a:t>are represented </a:t>
            </a:r>
            <a:r>
              <a:rPr lang="en-US" sz="2000" dirty="0" smtClean="0"/>
              <a:t>only by </a:t>
            </a:r>
            <a:r>
              <a:rPr lang="en-US" sz="2000" dirty="0"/>
              <a:t>those who continue in the analysis</a:t>
            </a:r>
            <a:r>
              <a:rPr lang="en-US" sz="2000" dirty="0" smtClean="0"/>
              <a:t>. </a:t>
            </a:r>
          </a:p>
          <a:p>
            <a:pPr>
              <a:spcBef>
                <a:spcPts val="0"/>
              </a:spcBef>
              <a:spcAft>
                <a:spcPts val="1200"/>
              </a:spcAft>
            </a:pPr>
            <a:r>
              <a:rPr lang="en-US" sz="2400" dirty="0" smtClean="0"/>
              <a:t>Thus</a:t>
            </a:r>
            <a:r>
              <a:rPr lang="en-US" sz="2400" dirty="0"/>
              <a:t>, the only </a:t>
            </a:r>
            <a:r>
              <a:rPr lang="en-US" sz="2400" dirty="0" smtClean="0"/>
              <a:t>way that K-M estimate is valid </a:t>
            </a:r>
            <a:r>
              <a:rPr lang="en-US" sz="2400" dirty="0"/>
              <a:t>is if </a:t>
            </a:r>
            <a:r>
              <a:rPr lang="en-US" sz="2400" dirty="0" smtClean="0"/>
              <a:t>incidence in those who leave the study population is same as those still present</a:t>
            </a:r>
            <a:r>
              <a:rPr lang="en-US" sz="2400" dirty="0"/>
              <a:t>.  </a:t>
            </a:r>
            <a:endParaRPr lang="en-US" sz="2400" dirty="0" smtClean="0"/>
          </a:p>
          <a:p>
            <a:pPr>
              <a:spcBef>
                <a:spcPts val="0"/>
              </a:spcBef>
              <a:spcAft>
                <a:spcPts val="1200"/>
              </a:spcAft>
            </a:pPr>
            <a:r>
              <a:rPr lang="en-US" sz="2400" dirty="0" smtClean="0"/>
              <a:t>But, </a:t>
            </a:r>
            <a:r>
              <a:rPr lang="en-US" sz="2400" i="1" dirty="0" smtClean="0"/>
              <a:t>non-independent </a:t>
            </a:r>
            <a:r>
              <a:rPr lang="en-US" sz="2400" i="1" dirty="0"/>
              <a:t>competing events</a:t>
            </a:r>
            <a:r>
              <a:rPr lang="en-US" sz="2400" dirty="0"/>
              <a:t> means that who we are left with is no longer random sample of </a:t>
            </a:r>
            <a:r>
              <a:rPr lang="en-US" sz="2400" dirty="0" smtClean="0"/>
              <a:t>everyone we started with</a:t>
            </a:r>
          </a:p>
          <a:p>
            <a:pPr lvl="1">
              <a:spcBef>
                <a:spcPts val="0"/>
              </a:spcBef>
              <a:spcAft>
                <a:spcPts val="1200"/>
              </a:spcAft>
            </a:pPr>
            <a:r>
              <a:rPr lang="en-US" sz="2000" dirty="0" smtClean="0"/>
              <a:t>Means that those with competing events (who leave the analysis) have either a higher or lower rate of the outcome than those who remain in the analysis</a:t>
            </a:r>
          </a:p>
          <a:p>
            <a:pPr>
              <a:spcBef>
                <a:spcPts val="0"/>
              </a:spcBef>
              <a:spcAft>
                <a:spcPts val="900"/>
              </a:spcAft>
            </a:pPr>
            <a:r>
              <a:rPr lang="en-US" sz="2400" dirty="0" smtClean="0"/>
              <a:t>Thus, K-M has limited usefulness in the face of competing events</a:t>
            </a:r>
          </a:p>
          <a:p>
            <a:pPr lvl="1">
              <a:spcBef>
                <a:spcPts val="0"/>
              </a:spcBef>
              <a:spcAft>
                <a:spcPts val="900"/>
              </a:spcAft>
            </a:pPr>
            <a:r>
              <a:rPr lang="en-US" sz="2000" dirty="0" smtClean="0"/>
              <a:t>It can only “eliminate” competing events and even then, it does not work with non-independent competing events (yields biased results)</a:t>
            </a:r>
          </a:p>
          <a:p>
            <a:pPr lvl="1">
              <a:spcBef>
                <a:spcPts val="0"/>
              </a:spcBef>
              <a:spcAft>
                <a:spcPts val="900"/>
              </a:spcAft>
            </a:pPr>
            <a:r>
              <a:rPr lang="en-US" sz="2000" dirty="0" smtClean="0"/>
              <a:t>Instead, other techniques (Aalen-Johansen), which accommodate competing events, are used to estimate cumulative incidence</a:t>
            </a:r>
          </a:p>
          <a:p>
            <a:pPr>
              <a:spcBef>
                <a:spcPts val="0"/>
              </a:spcBef>
              <a:spcAft>
                <a:spcPts val="900"/>
              </a:spcAft>
            </a:pPr>
            <a:endParaRPr lang="en-US" sz="2400" dirty="0" smtClean="0"/>
          </a:p>
        </p:txBody>
      </p:sp>
    </p:spTree>
    <p:extLst>
      <p:ext uri="{BB962C8B-B14F-4D97-AF65-F5344CB8AC3E}">
        <p14:creationId xmlns:p14="http://schemas.microsoft.com/office/powerpoint/2010/main" val="326065490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30122905"/>
              </p:ext>
            </p:extLst>
          </p:nvPr>
        </p:nvGraphicFramePr>
        <p:xfrm>
          <a:off x="304800" y="228600"/>
          <a:ext cx="86868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bwMode="auto">
          <a:xfrm rot="16200000">
            <a:off x="4295775" y="5133975"/>
            <a:ext cx="1009650" cy="1981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Tree>
    <p:extLst>
      <p:ext uri="{BB962C8B-B14F-4D97-AF65-F5344CB8AC3E}">
        <p14:creationId xmlns:p14="http://schemas.microsoft.com/office/powerpoint/2010/main" val="172370734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1028700" y="198437"/>
            <a:ext cx="7124700" cy="715963"/>
          </a:xfrm>
        </p:spPr>
        <p:txBody>
          <a:bodyPr/>
          <a:lstStyle/>
          <a:p>
            <a:r>
              <a:rPr lang="en-US" sz="2800" b="1" dirty="0" smtClean="0"/>
              <a:t>Solution for Competing Events in Cumulative Incidence Estimation</a:t>
            </a:r>
          </a:p>
        </p:txBody>
      </p:sp>
      <p:sp>
        <p:nvSpPr>
          <p:cNvPr id="169986" name="Rectangle 3"/>
          <p:cNvSpPr>
            <a:spLocks noGrp="1" noChangeArrowheads="1"/>
          </p:cNvSpPr>
          <p:nvPr>
            <p:ph type="body" idx="1"/>
          </p:nvPr>
        </p:nvSpPr>
        <p:spPr>
          <a:xfrm>
            <a:off x="0" y="990600"/>
            <a:ext cx="9448800" cy="4525962"/>
          </a:xfrm>
        </p:spPr>
        <p:txBody>
          <a:bodyPr/>
          <a:lstStyle/>
          <a:p>
            <a:r>
              <a:rPr lang="en-US" sz="2400" dirty="0" smtClean="0"/>
              <a:t>Instead of censoring at time of competing event, account for competing events explicitly as additional separate outcomes in the analysis</a:t>
            </a:r>
          </a:p>
          <a:p>
            <a:endParaRPr lang="en-US" sz="1000" dirty="0" smtClean="0"/>
          </a:p>
          <a:p>
            <a:pPr>
              <a:spcBef>
                <a:spcPts val="0"/>
              </a:spcBef>
            </a:pPr>
            <a:r>
              <a:rPr lang="en-US" sz="2400" dirty="0" smtClean="0"/>
              <a:t>There is not just 1 outcome; there are two or more outcomes</a:t>
            </a:r>
          </a:p>
          <a:p>
            <a:endParaRPr lang="en-US" sz="2400" dirty="0" smtClean="0"/>
          </a:p>
          <a:p>
            <a:endParaRPr lang="en-US"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66860"/>
            <a:ext cx="4343400" cy="3856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95400" y="6396335"/>
            <a:ext cx="5295900" cy="369332"/>
          </a:xfrm>
          <a:prstGeom prst="rect">
            <a:avLst/>
          </a:prstGeom>
          <a:noFill/>
        </p:spPr>
        <p:txBody>
          <a:bodyPr wrap="square" rtlCol="0">
            <a:spAutoFit/>
          </a:bodyPr>
          <a:lstStyle/>
          <a:p>
            <a:r>
              <a:rPr lang="en-US" sz="1800" dirty="0" smtClean="0">
                <a:solidFill>
                  <a:srgbClr val="000000"/>
                </a:solidFill>
              </a:rPr>
              <a:t>Time since sentencing of death penalty</a:t>
            </a:r>
            <a:endParaRPr lang="en-US" sz="1800" dirty="0">
              <a:solidFill>
                <a:srgbClr val="000000"/>
              </a:solidFill>
            </a:endParaRPr>
          </a:p>
        </p:txBody>
      </p:sp>
      <p:sp>
        <p:nvSpPr>
          <p:cNvPr id="10" name="TextBox 9"/>
          <p:cNvSpPr txBox="1"/>
          <p:nvPr/>
        </p:nvSpPr>
        <p:spPr>
          <a:xfrm>
            <a:off x="5257800" y="2286000"/>
            <a:ext cx="3733800" cy="830997"/>
          </a:xfrm>
          <a:prstGeom prst="rect">
            <a:avLst/>
          </a:prstGeom>
          <a:noFill/>
        </p:spPr>
        <p:txBody>
          <a:bodyPr wrap="square" rtlCol="0">
            <a:spAutoFit/>
          </a:bodyPr>
          <a:lstStyle/>
          <a:p>
            <a:pPr algn="r"/>
            <a:r>
              <a:rPr lang="en-US" dirty="0" smtClean="0">
                <a:solidFill>
                  <a:srgbClr val="000000"/>
                </a:solidFill>
              </a:rPr>
              <a:t>e.g., Outcomes after sentencing to death penalty</a:t>
            </a:r>
            <a:endParaRPr lang="en-US" dirty="0">
              <a:solidFill>
                <a:srgbClr val="000000"/>
              </a:solidFill>
            </a:endParaRPr>
          </a:p>
        </p:txBody>
      </p:sp>
      <p:grpSp>
        <p:nvGrpSpPr>
          <p:cNvPr id="4" name="Group 3"/>
          <p:cNvGrpSpPr/>
          <p:nvPr/>
        </p:nvGrpSpPr>
        <p:grpSpPr>
          <a:xfrm>
            <a:off x="4454288" y="2819400"/>
            <a:ext cx="3775312" cy="3204865"/>
            <a:chOff x="5386316" y="2819400"/>
            <a:chExt cx="3775312" cy="3204865"/>
          </a:xfrm>
        </p:grpSpPr>
        <p:sp>
          <p:nvSpPr>
            <p:cNvPr id="6" name="TextBox 5"/>
            <p:cNvSpPr txBox="1"/>
            <p:nvPr/>
          </p:nvSpPr>
          <p:spPr>
            <a:xfrm>
              <a:off x="5638800" y="3505200"/>
              <a:ext cx="2209800" cy="369332"/>
            </a:xfrm>
            <a:prstGeom prst="rect">
              <a:avLst/>
            </a:prstGeom>
            <a:noFill/>
          </p:spPr>
          <p:txBody>
            <a:bodyPr wrap="square" rtlCol="0">
              <a:spAutoFit/>
            </a:bodyPr>
            <a:lstStyle/>
            <a:p>
              <a:r>
                <a:rPr lang="en-US" sz="1800" dirty="0" smtClean="0">
                  <a:solidFill>
                    <a:srgbClr val="000000"/>
                  </a:solidFill>
                </a:rPr>
                <a:t>Alive</a:t>
              </a:r>
              <a:endParaRPr lang="en-US" sz="1800" dirty="0">
                <a:solidFill>
                  <a:srgbClr val="000000"/>
                </a:solidFill>
              </a:endParaRPr>
            </a:p>
          </p:txBody>
        </p:sp>
        <p:sp>
          <p:nvSpPr>
            <p:cNvPr id="7" name="TextBox 6"/>
            <p:cNvSpPr txBox="1"/>
            <p:nvPr/>
          </p:nvSpPr>
          <p:spPr>
            <a:xfrm>
              <a:off x="5562600" y="5269468"/>
              <a:ext cx="2667000" cy="369332"/>
            </a:xfrm>
            <a:prstGeom prst="rect">
              <a:avLst/>
            </a:prstGeom>
            <a:noFill/>
          </p:spPr>
          <p:txBody>
            <a:bodyPr wrap="square" rtlCol="0">
              <a:spAutoFit/>
            </a:bodyPr>
            <a:lstStyle/>
            <a:p>
              <a:r>
                <a:rPr lang="en-US" sz="1800" dirty="0" smtClean="0">
                  <a:solidFill>
                    <a:srgbClr val="000000"/>
                  </a:solidFill>
                </a:rPr>
                <a:t>Death from illness</a:t>
              </a:r>
              <a:endParaRPr lang="en-US" sz="1800" dirty="0">
                <a:solidFill>
                  <a:srgbClr val="000000"/>
                </a:solidFill>
              </a:endParaRPr>
            </a:p>
          </p:txBody>
        </p:sp>
        <p:sp>
          <p:nvSpPr>
            <p:cNvPr id="8" name="TextBox 7"/>
            <p:cNvSpPr txBox="1"/>
            <p:nvPr/>
          </p:nvSpPr>
          <p:spPr>
            <a:xfrm>
              <a:off x="5562600" y="4796135"/>
              <a:ext cx="3599028" cy="369332"/>
            </a:xfrm>
            <a:prstGeom prst="rect">
              <a:avLst/>
            </a:prstGeom>
            <a:noFill/>
          </p:spPr>
          <p:txBody>
            <a:bodyPr wrap="square" rtlCol="0">
              <a:spAutoFit/>
            </a:bodyPr>
            <a:lstStyle/>
            <a:p>
              <a:r>
                <a:rPr lang="en-US" sz="1800" dirty="0" smtClean="0">
                  <a:solidFill>
                    <a:srgbClr val="000000"/>
                  </a:solidFill>
                </a:rPr>
                <a:t>Death from suicide/trauma</a:t>
              </a:r>
              <a:endParaRPr lang="en-US" sz="1800" dirty="0">
                <a:solidFill>
                  <a:srgbClr val="000000"/>
                </a:solidFill>
              </a:endParaRPr>
            </a:p>
          </p:txBody>
        </p:sp>
        <p:sp>
          <p:nvSpPr>
            <p:cNvPr id="9" name="TextBox 8"/>
            <p:cNvSpPr txBox="1"/>
            <p:nvPr/>
          </p:nvSpPr>
          <p:spPr>
            <a:xfrm>
              <a:off x="5486400" y="5562600"/>
              <a:ext cx="2209800" cy="461665"/>
            </a:xfrm>
            <a:prstGeom prst="rect">
              <a:avLst/>
            </a:prstGeom>
            <a:noFill/>
          </p:spPr>
          <p:txBody>
            <a:bodyPr wrap="square" rtlCol="0">
              <a:spAutoFit/>
            </a:bodyPr>
            <a:lstStyle/>
            <a:p>
              <a:r>
                <a:rPr lang="en-US" dirty="0" smtClean="0">
                  <a:solidFill>
                    <a:srgbClr val="000000"/>
                  </a:solidFill>
                </a:rPr>
                <a:t> </a:t>
              </a:r>
              <a:r>
                <a:rPr lang="en-US" sz="1800" dirty="0" smtClean="0">
                  <a:solidFill>
                    <a:srgbClr val="000000"/>
                  </a:solidFill>
                </a:rPr>
                <a:t>Executed</a:t>
              </a:r>
              <a:endParaRPr lang="en-US" sz="1800" dirty="0">
                <a:solidFill>
                  <a:srgbClr val="000000"/>
                </a:solidFill>
              </a:endParaRPr>
            </a:p>
          </p:txBody>
        </p:sp>
        <p:sp>
          <p:nvSpPr>
            <p:cNvPr id="3" name="Right Brace 2"/>
            <p:cNvSpPr/>
            <p:nvPr/>
          </p:nvSpPr>
          <p:spPr bwMode="auto">
            <a:xfrm>
              <a:off x="5386316" y="2819400"/>
              <a:ext cx="176284" cy="1919068"/>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
          <p:nvSpPr>
            <p:cNvPr id="12" name="Right Brace 11"/>
            <p:cNvSpPr/>
            <p:nvPr/>
          </p:nvSpPr>
          <p:spPr bwMode="auto">
            <a:xfrm>
              <a:off x="5386316" y="4876800"/>
              <a:ext cx="176284" cy="27080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
          <p:nvSpPr>
            <p:cNvPr id="13" name="Right Brace 12"/>
            <p:cNvSpPr/>
            <p:nvPr/>
          </p:nvSpPr>
          <p:spPr bwMode="auto">
            <a:xfrm>
              <a:off x="5386316" y="5230336"/>
              <a:ext cx="176284" cy="48466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sp>
          <p:nvSpPr>
            <p:cNvPr id="14" name="Right Brace 13"/>
            <p:cNvSpPr/>
            <p:nvPr/>
          </p:nvSpPr>
          <p:spPr bwMode="auto">
            <a:xfrm>
              <a:off x="5386316" y="5788968"/>
              <a:ext cx="176284" cy="7843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ndParaRPr>
            </a:p>
          </p:txBody>
        </p:sp>
      </p:grpSp>
      <p:sp>
        <p:nvSpPr>
          <p:cNvPr id="16" name="TextBox 15"/>
          <p:cNvSpPr txBox="1"/>
          <p:nvPr/>
        </p:nvSpPr>
        <p:spPr>
          <a:xfrm>
            <a:off x="5867400" y="3167896"/>
            <a:ext cx="3068472" cy="1785104"/>
          </a:xfrm>
          <a:prstGeom prst="rect">
            <a:avLst/>
          </a:prstGeom>
          <a:noFill/>
        </p:spPr>
        <p:txBody>
          <a:bodyPr wrap="square" rtlCol="0">
            <a:spAutoFit/>
          </a:bodyPr>
          <a:lstStyle/>
          <a:p>
            <a:pPr algn="r"/>
            <a:r>
              <a:rPr lang="en-US" sz="2200" dirty="0" smtClean="0">
                <a:solidFill>
                  <a:srgbClr val="000000"/>
                </a:solidFill>
              </a:rPr>
              <a:t>In this example, there is equal follow-up on all persons; plot calculated with simple % at each time point</a:t>
            </a:r>
            <a:endParaRPr lang="en-US" sz="2200" dirty="0">
              <a:solidFill>
                <a:srgbClr val="000000"/>
              </a:solidFill>
            </a:endParaRPr>
          </a:p>
        </p:txBody>
      </p:sp>
    </p:spTree>
    <p:extLst>
      <p:ext uri="{BB962C8B-B14F-4D97-AF65-F5344CB8AC3E}">
        <p14:creationId xmlns:p14="http://schemas.microsoft.com/office/powerpoint/2010/main" val="48307424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1143000" y="152400"/>
            <a:ext cx="6858000" cy="715963"/>
          </a:xfrm>
        </p:spPr>
        <p:txBody>
          <a:bodyPr/>
          <a:lstStyle/>
          <a:p>
            <a:r>
              <a:rPr lang="en-US" sz="2800" b="1" dirty="0" smtClean="0"/>
              <a:t>Solution for Competing Events in Cumulative Incidence Estimation</a:t>
            </a:r>
          </a:p>
        </p:txBody>
      </p:sp>
      <p:sp>
        <p:nvSpPr>
          <p:cNvPr id="169986" name="Rectangle 3"/>
          <p:cNvSpPr>
            <a:spLocks noGrp="1" noChangeArrowheads="1"/>
          </p:cNvSpPr>
          <p:nvPr>
            <p:ph type="body" idx="1"/>
          </p:nvPr>
        </p:nvSpPr>
        <p:spPr>
          <a:xfrm>
            <a:off x="76200" y="914400"/>
            <a:ext cx="8915400" cy="4525962"/>
          </a:xfrm>
        </p:spPr>
        <p:txBody>
          <a:bodyPr/>
          <a:lstStyle/>
          <a:p>
            <a:r>
              <a:rPr lang="en-US" sz="2400" dirty="0" smtClean="0"/>
              <a:t>Accounting for multiple outcomes is easy with simple %’s if there is equal follow-up on everyone (prior graph), but what if there is not? </a:t>
            </a:r>
          </a:p>
          <a:p>
            <a:pPr lvl="1"/>
            <a:r>
              <a:rPr lang="en-US" sz="2000" dirty="0" smtClean="0"/>
              <a:t>Typically, there will again be drop outs, staggered entry/admin censoring</a:t>
            </a:r>
          </a:p>
          <a:p>
            <a:endParaRPr lang="en-US" sz="500" dirty="0" smtClean="0"/>
          </a:p>
          <a:p>
            <a:r>
              <a:rPr lang="en-US" sz="2400" dirty="0" smtClean="0"/>
              <a:t>Solution -- Technique known by </a:t>
            </a:r>
            <a:r>
              <a:rPr lang="en-US" sz="2400" u="sng" dirty="0" smtClean="0"/>
              <a:t>many</a:t>
            </a:r>
            <a:r>
              <a:rPr lang="en-US" sz="2400" dirty="0" smtClean="0"/>
              <a:t> names, </a:t>
            </a:r>
            <a:r>
              <a:rPr lang="en-US" sz="2400" dirty="0"/>
              <a:t>including “cumulative incidence estimate” or “cumulative incidence function”</a:t>
            </a:r>
          </a:p>
          <a:p>
            <a:r>
              <a:rPr lang="en-US" sz="2400" dirty="0" smtClean="0"/>
              <a:t>Non-specific names have likely contributed to ignorance about it </a:t>
            </a:r>
          </a:p>
          <a:p>
            <a:r>
              <a:rPr lang="en-US" sz="2400" dirty="0" smtClean="0"/>
              <a:t>We prefer:  “Aalen-Johansen estimator”, after its originators</a:t>
            </a:r>
            <a:endParaRPr lang="en-US" sz="400" dirty="0" smtClean="0"/>
          </a:p>
          <a:p>
            <a:endParaRPr lang="en-US" sz="2400" dirty="0" smtClean="0"/>
          </a:p>
          <a:p>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131450"/>
            <a:ext cx="1941841" cy="26503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4140200"/>
            <a:ext cx="1981200" cy="2641600"/>
          </a:xfrm>
          <a:prstGeom prst="rect">
            <a:avLst/>
          </a:prstGeom>
        </p:spPr>
      </p:pic>
      <p:sp>
        <p:nvSpPr>
          <p:cNvPr id="4" name="TextBox 3"/>
          <p:cNvSpPr txBox="1"/>
          <p:nvPr/>
        </p:nvSpPr>
        <p:spPr>
          <a:xfrm>
            <a:off x="11373" y="5012550"/>
            <a:ext cx="2133600" cy="473850"/>
          </a:xfrm>
          <a:prstGeom prst="rect">
            <a:avLst/>
          </a:prstGeom>
          <a:noFill/>
        </p:spPr>
        <p:txBody>
          <a:bodyPr wrap="square" rtlCol="0">
            <a:spAutoFit/>
          </a:bodyPr>
          <a:lstStyle/>
          <a:p>
            <a:pPr algn="ctr"/>
            <a:r>
              <a:rPr lang="en-US" dirty="0" smtClean="0">
                <a:solidFill>
                  <a:srgbClr val="000000"/>
                </a:solidFill>
              </a:rPr>
              <a:t>Odd Aalen</a:t>
            </a:r>
            <a:endParaRPr lang="en-US" dirty="0">
              <a:solidFill>
                <a:srgbClr val="000000"/>
              </a:solidFill>
            </a:endParaRPr>
          </a:p>
        </p:txBody>
      </p:sp>
      <p:sp>
        <p:nvSpPr>
          <p:cNvPr id="7" name="TextBox 6"/>
          <p:cNvSpPr txBox="1"/>
          <p:nvPr/>
        </p:nvSpPr>
        <p:spPr>
          <a:xfrm>
            <a:off x="7010400" y="5024735"/>
            <a:ext cx="2191380" cy="461665"/>
          </a:xfrm>
          <a:prstGeom prst="rect">
            <a:avLst/>
          </a:prstGeom>
          <a:noFill/>
        </p:spPr>
        <p:txBody>
          <a:bodyPr wrap="square" rtlCol="0">
            <a:spAutoFit/>
          </a:bodyPr>
          <a:lstStyle/>
          <a:p>
            <a:r>
              <a:rPr lang="en-US" dirty="0" smtClean="0">
                <a:solidFill>
                  <a:srgbClr val="000000"/>
                </a:solidFill>
              </a:rPr>
              <a:t>Soren Johansen</a:t>
            </a:r>
            <a:endParaRPr lang="en-US" dirty="0">
              <a:solidFill>
                <a:srgbClr val="000000"/>
              </a:solidFill>
            </a:endParaRPr>
          </a:p>
        </p:txBody>
      </p:sp>
    </p:spTree>
    <p:extLst>
      <p:ext uri="{BB962C8B-B14F-4D97-AF65-F5344CB8AC3E}">
        <p14:creationId xmlns:p14="http://schemas.microsoft.com/office/powerpoint/2010/main" val="425272926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1143000" y="152400"/>
            <a:ext cx="6858000" cy="715963"/>
          </a:xfrm>
        </p:spPr>
        <p:txBody>
          <a:bodyPr/>
          <a:lstStyle/>
          <a:p>
            <a:r>
              <a:rPr lang="en-US" sz="2800" b="1" dirty="0" smtClean="0"/>
              <a:t>Solution for Competing Events in Cumulative Incidence Estimation</a:t>
            </a:r>
          </a:p>
        </p:txBody>
      </p:sp>
      <p:sp>
        <p:nvSpPr>
          <p:cNvPr id="169986" name="Rectangle 3"/>
          <p:cNvSpPr>
            <a:spLocks noGrp="1" noChangeArrowheads="1"/>
          </p:cNvSpPr>
          <p:nvPr>
            <p:ph type="body" idx="1"/>
          </p:nvPr>
        </p:nvSpPr>
        <p:spPr>
          <a:xfrm>
            <a:off x="76200" y="914400"/>
            <a:ext cx="8915400" cy="4525962"/>
          </a:xfrm>
        </p:spPr>
        <p:txBody>
          <a:bodyPr/>
          <a:lstStyle/>
          <a:p>
            <a:endParaRPr lang="en-US" sz="400" dirty="0" smtClean="0"/>
          </a:p>
          <a:p>
            <a:r>
              <a:rPr lang="en-US" sz="2400" dirty="0" smtClean="0"/>
              <a:t>Key technical computation is simple.  In successive time intervals:</a:t>
            </a:r>
          </a:p>
          <a:p>
            <a:pPr lvl="1"/>
            <a:r>
              <a:rPr lang="en-US" sz="2000" dirty="0" smtClean="0"/>
              <a:t>calculate joint probability of:</a:t>
            </a:r>
          </a:p>
          <a:p>
            <a:pPr lvl="2"/>
            <a:r>
              <a:rPr lang="en-US" sz="2000" dirty="0" smtClean="0"/>
              <a:t> </a:t>
            </a:r>
            <a:r>
              <a:rPr lang="en-US" sz="2200" dirty="0" smtClean="0"/>
              <a:t>a) experiencing none of the events (either event of interest or any of competing events) up through beginning of interval </a:t>
            </a:r>
            <a:r>
              <a:rPr lang="en-US" sz="2200" i="1" dirty="0" smtClean="0"/>
              <a:t>and</a:t>
            </a:r>
            <a:r>
              <a:rPr lang="en-US" sz="2200" dirty="0" smtClean="0"/>
              <a:t> </a:t>
            </a:r>
          </a:p>
          <a:p>
            <a:pPr lvl="2"/>
            <a:r>
              <a:rPr lang="en-US" sz="2200" dirty="0" smtClean="0"/>
              <a:t> b) experiencing event of interest during the time interval</a:t>
            </a:r>
          </a:p>
          <a:p>
            <a:pPr lvl="2"/>
            <a:endParaRPr lang="en-US" sz="1000" dirty="0" smtClean="0"/>
          </a:p>
          <a:p>
            <a:pPr lvl="1"/>
            <a:r>
              <a:rPr lang="en-US" sz="2000" dirty="0" smtClean="0"/>
              <a:t>add up these joint probabilities within successive time intervals to get cumulative incidence of the event of interest </a:t>
            </a:r>
          </a:p>
          <a:p>
            <a:pPr lvl="1"/>
            <a:endParaRPr lang="en-US" sz="1000" dirty="0" smtClean="0"/>
          </a:p>
          <a:p>
            <a:pPr>
              <a:spcBef>
                <a:spcPts val="0"/>
              </a:spcBef>
            </a:pPr>
            <a:r>
              <a:rPr lang="en-US" sz="2400" dirty="0" smtClean="0"/>
              <a:t>An argument could be made that this technique is all you need for cumulative incidence. It does everything that K-M can do &amp; more. </a:t>
            </a:r>
            <a:endParaRPr lang="en-US" sz="1200" dirty="0" smtClean="0"/>
          </a:p>
          <a:p>
            <a:pPr marL="0" indent="0">
              <a:spcBef>
                <a:spcPts val="0"/>
              </a:spcBef>
              <a:buNone/>
            </a:pPr>
            <a:r>
              <a:rPr lang="en-US" sz="1200" dirty="0" smtClean="0"/>
              <a:t> </a:t>
            </a:r>
            <a:endParaRPr lang="en-US" sz="800" dirty="0" smtClean="0"/>
          </a:p>
          <a:p>
            <a:pPr>
              <a:spcBef>
                <a:spcPts val="0"/>
              </a:spcBef>
            </a:pPr>
            <a:r>
              <a:rPr lang="en-US" sz="2400" dirty="0" smtClean="0"/>
              <a:t>Explained in detail in Satagopan et al. </a:t>
            </a:r>
            <a:r>
              <a:rPr lang="en-US" sz="2400" i="1" dirty="0" smtClean="0"/>
              <a:t>Brit. J. Cancer</a:t>
            </a:r>
            <a:r>
              <a:rPr lang="en-US" sz="2400" dirty="0" smtClean="0"/>
              <a:t>  2004</a:t>
            </a:r>
          </a:p>
          <a:p>
            <a:endParaRPr lang="en-US" sz="2400" dirty="0" smtClean="0"/>
          </a:p>
          <a:p>
            <a:endParaRPr lang="en-US" dirty="0" smtClean="0"/>
          </a:p>
        </p:txBody>
      </p:sp>
    </p:spTree>
    <p:extLst>
      <p:ext uri="{BB962C8B-B14F-4D97-AF65-F5344CB8AC3E}">
        <p14:creationId xmlns:p14="http://schemas.microsoft.com/office/powerpoint/2010/main" val="19403290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a:xfrm>
            <a:off x="304800" y="0"/>
            <a:ext cx="8534400" cy="838200"/>
          </a:xfrm>
        </p:spPr>
        <p:txBody>
          <a:bodyPr/>
          <a:lstStyle/>
          <a:p>
            <a:r>
              <a:rPr lang="en-US" sz="3000" b="1" dirty="0" smtClean="0"/>
              <a:t>Cumulative incidence – Aalen-Johansen estimator</a:t>
            </a:r>
          </a:p>
        </p:txBody>
      </p:sp>
      <p:pic>
        <p:nvPicPr>
          <p:cNvPr id="174082" name="Picture 2"/>
          <p:cNvPicPr>
            <a:picLocks noGrp="1" noChangeAspect="1" noChangeArrowheads="1"/>
          </p:cNvPicPr>
          <p:nvPr>
            <p:ph idx="1"/>
          </p:nvPr>
        </p:nvPicPr>
        <p:blipFill>
          <a:blip r:embed="rId3"/>
          <a:srcRect/>
          <a:stretch>
            <a:fillRect/>
          </a:stretch>
        </p:blipFill>
        <p:spPr>
          <a:xfrm>
            <a:off x="609600" y="676275"/>
            <a:ext cx="7848600" cy="6075363"/>
          </a:xfrm>
        </p:spPr>
      </p:pic>
      <p:sp>
        <p:nvSpPr>
          <p:cNvPr id="174083" name="TextBox 4"/>
          <p:cNvSpPr txBox="1">
            <a:spLocks noChangeArrowheads="1"/>
          </p:cNvSpPr>
          <p:nvPr/>
        </p:nvSpPr>
        <p:spPr bwMode="auto">
          <a:xfrm>
            <a:off x="6172200" y="6477000"/>
            <a:ext cx="3048000" cy="307975"/>
          </a:xfrm>
          <a:prstGeom prst="rect">
            <a:avLst/>
          </a:prstGeom>
          <a:noFill/>
          <a:ln w="9525">
            <a:noFill/>
            <a:miter lim="800000"/>
            <a:headEnd/>
            <a:tailEnd/>
          </a:ln>
        </p:spPr>
        <p:txBody>
          <a:bodyPr>
            <a:spAutoFit/>
          </a:bodyPr>
          <a:lstStyle/>
          <a:p>
            <a:pPr eaLnBrk="0" hangingPunct="0"/>
            <a:r>
              <a:rPr lang="en-US" sz="1400" dirty="0">
                <a:solidFill>
                  <a:srgbClr val="000000"/>
                </a:solidFill>
              </a:rPr>
              <a:t>Satagopan et </a:t>
            </a:r>
            <a:r>
              <a:rPr lang="en-US" sz="1400" dirty="0" smtClean="0">
                <a:solidFill>
                  <a:srgbClr val="000000"/>
                </a:solidFill>
              </a:rPr>
              <a:t>al. </a:t>
            </a:r>
            <a:r>
              <a:rPr lang="en-US" sz="1400" i="1" dirty="0" smtClean="0">
                <a:solidFill>
                  <a:srgbClr val="000000"/>
                </a:solidFill>
              </a:rPr>
              <a:t>Brit J Cancer </a:t>
            </a:r>
            <a:r>
              <a:rPr lang="en-US" sz="1400" dirty="0">
                <a:solidFill>
                  <a:srgbClr val="000000"/>
                </a:solidFill>
              </a:rPr>
              <a:t>2004</a:t>
            </a:r>
          </a:p>
        </p:txBody>
      </p:sp>
    </p:spTree>
    <p:extLst>
      <p:ext uri="{BB962C8B-B14F-4D97-AF65-F5344CB8AC3E}">
        <p14:creationId xmlns:p14="http://schemas.microsoft.com/office/powerpoint/2010/main" val="4428901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a:xfrm>
            <a:off x="685800" y="76200"/>
            <a:ext cx="7772400" cy="1143000"/>
          </a:xfrm>
        </p:spPr>
        <p:txBody>
          <a:bodyPr/>
          <a:lstStyle/>
          <a:p>
            <a:r>
              <a:rPr lang="en-US" sz="4000" b="1" dirty="0" smtClean="0"/>
              <a:t>Final status of first 9 patients</a:t>
            </a:r>
          </a:p>
        </p:txBody>
      </p:sp>
      <p:pic>
        <p:nvPicPr>
          <p:cNvPr id="176130" name="Picture 2"/>
          <p:cNvPicPr>
            <a:picLocks noGrp="1" noChangeAspect="1" noChangeArrowheads="1"/>
          </p:cNvPicPr>
          <p:nvPr>
            <p:ph idx="1"/>
          </p:nvPr>
        </p:nvPicPr>
        <p:blipFill>
          <a:blip r:embed="rId3"/>
          <a:srcRect/>
          <a:stretch>
            <a:fillRect/>
          </a:stretch>
        </p:blipFill>
        <p:spPr>
          <a:xfrm>
            <a:off x="250825" y="1066800"/>
            <a:ext cx="8577263" cy="4191000"/>
          </a:xfrm>
        </p:spPr>
      </p:pic>
      <p:sp>
        <p:nvSpPr>
          <p:cNvPr id="176131" name="TextBox 4"/>
          <p:cNvSpPr txBox="1">
            <a:spLocks noChangeArrowheads="1"/>
          </p:cNvSpPr>
          <p:nvPr/>
        </p:nvSpPr>
        <p:spPr bwMode="auto">
          <a:xfrm>
            <a:off x="304800" y="5410200"/>
            <a:ext cx="8763000" cy="1200329"/>
          </a:xfrm>
          <a:prstGeom prst="rect">
            <a:avLst/>
          </a:prstGeom>
          <a:noFill/>
          <a:ln w="9525">
            <a:noFill/>
            <a:miter lim="800000"/>
            <a:headEnd/>
            <a:tailEnd/>
          </a:ln>
        </p:spPr>
        <p:txBody>
          <a:bodyPr wrap="square">
            <a:spAutoFit/>
          </a:bodyPr>
          <a:lstStyle/>
          <a:p>
            <a:r>
              <a:rPr lang="en-US" dirty="0">
                <a:solidFill>
                  <a:srgbClr val="000000"/>
                </a:solidFill>
              </a:rPr>
              <a:t>Pt 1 alive at end of </a:t>
            </a:r>
            <a:r>
              <a:rPr lang="en-US" dirty="0" smtClean="0">
                <a:solidFill>
                  <a:srgbClr val="000000"/>
                </a:solidFill>
              </a:rPr>
              <a:t>follow-up (C=censored); </a:t>
            </a:r>
          </a:p>
          <a:p>
            <a:r>
              <a:rPr lang="en-US" dirty="0" smtClean="0">
                <a:solidFill>
                  <a:srgbClr val="000000"/>
                </a:solidFill>
              </a:rPr>
              <a:t>Pt </a:t>
            </a:r>
            <a:r>
              <a:rPr lang="en-US" dirty="0">
                <a:solidFill>
                  <a:srgbClr val="000000"/>
                </a:solidFill>
              </a:rPr>
              <a:t>2 had event of interest (BC </a:t>
            </a:r>
            <a:r>
              <a:rPr lang="en-US" dirty="0" smtClean="0">
                <a:solidFill>
                  <a:srgbClr val="000000"/>
                </a:solidFill>
              </a:rPr>
              <a:t>death; E=event);  </a:t>
            </a:r>
          </a:p>
          <a:p>
            <a:r>
              <a:rPr lang="en-US" dirty="0" smtClean="0">
                <a:solidFill>
                  <a:srgbClr val="000000"/>
                </a:solidFill>
              </a:rPr>
              <a:t>Pt </a:t>
            </a:r>
            <a:r>
              <a:rPr lang="en-US" dirty="0">
                <a:solidFill>
                  <a:srgbClr val="000000"/>
                </a:solidFill>
              </a:rPr>
              <a:t>5 had competing event (Other </a:t>
            </a:r>
            <a:r>
              <a:rPr lang="en-US" dirty="0" smtClean="0">
                <a:solidFill>
                  <a:srgbClr val="000000"/>
                </a:solidFill>
              </a:rPr>
              <a:t>death; CR = competing </a:t>
            </a:r>
            <a:r>
              <a:rPr lang="en-US" dirty="0">
                <a:solidFill>
                  <a:srgbClr val="000000"/>
                </a:solidFill>
              </a:rPr>
              <a:t>risk </a:t>
            </a:r>
            <a:r>
              <a:rPr lang="en-US" dirty="0" smtClean="0">
                <a:solidFill>
                  <a:srgbClr val="000000"/>
                </a:solidFill>
              </a:rPr>
              <a:t>event)</a:t>
            </a:r>
            <a:endParaRPr lang="en-US" dirty="0">
              <a:solidFill>
                <a:srgbClr val="000000"/>
              </a:solidFill>
            </a:endParaRPr>
          </a:p>
        </p:txBody>
      </p:sp>
    </p:spTree>
    <p:extLst>
      <p:ext uri="{BB962C8B-B14F-4D97-AF65-F5344CB8AC3E}">
        <p14:creationId xmlns:p14="http://schemas.microsoft.com/office/powerpoint/2010/main" val="422967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31603</TotalTime>
  <Words>29943</Words>
  <Application>Microsoft Office PowerPoint</Application>
  <PresentationFormat>On-screen Show (4:3)</PresentationFormat>
  <Paragraphs>1888</Paragraphs>
  <Slides>119</Slides>
  <Notes>117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119</vt:i4>
      </vt:variant>
    </vt:vector>
  </HeadingPairs>
  <TitlesOfParts>
    <vt:vector size="123" baseType="lpstr">
      <vt:lpstr>Blank Presentation</vt:lpstr>
      <vt:lpstr>Worksheet</vt:lpstr>
      <vt:lpstr>Equation</vt:lpstr>
      <vt:lpstr>Chart</vt:lpstr>
      <vt:lpstr>Descriptive and Analytic Goals</vt:lpstr>
      <vt:lpstr>PowerPoint Presentation</vt:lpstr>
      <vt:lpstr>PowerPoint Presentation</vt:lpstr>
      <vt:lpstr>The Three Elements in Measures of Disease Incidence</vt:lpstr>
      <vt:lpstr>PowerPoint Presentation</vt:lpstr>
      <vt:lpstr>Risk versus Rate </vt:lpstr>
      <vt:lpstr>PowerPoint Presentation</vt:lpstr>
      <vt:lpstr>“Average” Incidence Rates</vt:lpstr>
      <vt:lpstr>PowerPoint Presentation</vt:lpstr>
      <vt:lpstr>PowerPoint Presentation</vt:lpstr>
      <vt:lpstr>Fixed cohort study with individual-level data</vt:lpstr>
      <vt:lpstr>PowerPoint Presentation</vt:lpstr>
      <vt:lpstr>PowerPoint Presentation</vt:lpstr>
      <vt:lpstr>PowerPoint Presentation</vt:lpstr>
      <vt:lpstr>PowerPoint Presentation</vt:lpstr>
      <vt:lpstr>Method 2: Calculating Incidence Rate  Without Individual-level Follow-up:  Most often seen &amp; best exemplified in dynamic cohorts </vt:lpstr>
      <vt:lpstr>Large Population Incidence Rates</vt:lpstr>
      <vt:lpstr>Pancreatic Cancer Rate – SF County 2010</vt:lpstr>
      <vt:lpstr>PowerPoint Presentation</vt:lpstr>
      <vt:lpstr>Example of Fixed Cohort Study</vt:lpstr>
      <vt:lpstr>What if this is all you knew?</vt:lpstr>
      <vt:lpstr>PowerPoint Presentation</vt:lpstr>
      <vt:lpstr>Average population (Group data) rates versus individual-level approach</vt:lpstr>
      <vt:lpstr>Note on terminology:   Average incidence rate based on group vs. individual data</vt:lpstr>
      <vt:lpstr>“Average” Incidence Rates</vt:lpstr>
      <vt:lpstr>Value of incidence rate depends on time unit</vt:lpstr>
      <vt:lpstr>PowerPoint Presentation</vt:lpstr>
      <vt:lpstr>PowerPoint Presentation</vt:lpstr>
      <vt:lpstr>Reporting average incidence rates: Provide context to help readers interpret them</vt:lpstr>
      <vt:lpstr>PowerPoint Presentation</vt:lpstr>
      <vt:lpstr>PowerPoint Presentation</vt:lpstr>
      <vt:lpstr>Potential Weakness of Census Data</vt:lpstr>
      <vt:lpstr>Invasive Breast Cancer Incidence Rates for Marin County versus Other California Counties, 1995-2000</vt:lpstr>
      <vt:lpstr>Invasive Breast Cancer Incidence Rates for Marin County versus Other California Counties, 1995-2000</vt:lpstr>
      <vt:lpstr>Invasive Breast Cancer Incidence Rates for Marin County versus Other California Counties, 1995-2000</vt:lpstr>
      <vt:lpstr>PowerPoint Presentation</vt:lpstr>
      <vt:lpstr>PowerPoint Presentation</vt:lpstr>
      <vt:lpstr>(2a) Comparing a rate from a fixed cohort to the rate in the general (dynamic) population</vt:lpstr>
      <vt:lpstr>PowerPoint Presentation</vt:lpstr>
      <vt:lpstr>PowerPoint Presentation</vt:lpstr>
      <vt:lpstr>Standardized Mortality Ratio</vt:lpstr>
      <vt:lpstr>Obtaining an expected # deaths for comparison</vt:lpstr>
      <vt:lpstr>Standardized Mortality Ratio</vt:lpstr>
      <vt:lpstr>(2b) Comparing hip fracture incidence in different dynamic populations</vt:lpstr>
      <vt:lpstr>Comparing Two Dynamic Populations</vt:lpstr>
      <vt:lpstr>Why Use Average Incidence Rates?</vt:lpstr>
      <vt:lpstr>(3) To estimate incidence of outcomes when exposures are time-varying </vt:lpstr>
      <vt:lpstr>Calculating stratified average incidence rates in cohorts</vt:lpstr>
      <vt:lpstr>PowerPoint Presentation</vt:lpstr>
      <vt:lpstr>A given patient can contribute exposed and unexposed follow-up time</vt:lpstr>
      <vt:lpstr>PowerPoint Presentation</vt:lpstr>
      <vt:lpstr>PowerPoint Presentation</vt:lpstr>
      <vt:lpstr>PowerPoint Presentation</vt:lpstr>
      <vt:lpstr>About half way thru</vt:lpstr>
      <vt:lpstr>Average Incidence Rate:  Most Useful if Rate is Constant</vt:lpstr>
      <vt:lpstr>Assumption for meaningful interpretation of average incidence rate i.e., what do we need for average incidence rate to be relevant?</vt:lpstr>
      <vt:lpstr>PowerPoint Presentation</vt:lpstr>
      <vt:lpstr>PowerPoint Presentation</vt:lpstr>
      <vt:lpstr> Example: Rate is not constant Mortality in Children with End Stage Renal Disease  </vt:lpstr>
      <vt:lpstr>When to suspect that the rate is not constant over time?</vt:lpstr>
      <vt:lpstr>When is a constant rate more likely? </vt:lpstr>
      <vt:lpstr>Constant Rate</vt:lpstr>
      <vt:lpstr>Constant Rate</vt:lpstr>
      <vt:lpstr>Assumption for meaningful interpretation of average incidence rate i.e., what do we need for average incidence rate to be relevant?</vt:lpstr>
      <vt:lpstr>Instantaneous Incidence Rate</vt:lpstr>
      <vt:lpstr>Hazard Function  (a type of Conditional  Failure Rate)</vt:lpstr>
      <vt:lpstr>Denominator is time</vt:lpstr>
      <vt:lpstr>Hazard Function  (Instantaneous probability of some event)</vt:lpstr>
      <vt:lpstr>PowerPoint Presentation</vt:lpstr>
      <vt:lpstr>PowerPoint Presentation</vt:lpstr>
      <vt:lpstr>When time interval goes to zero</vt:lpstr>
      <vt:lpstr>Properties of Hazard Function</vt:lpstr>
      <vt:lpstr>Hazard function for mortality in general U.S. population</vt:lpstr>
      <vt:lpstr>Estimating hazard function in Stata</vt:lpstr>
      <vt:lpstr>Example: Hypoglycemia with Antidiabetic Drugs</vt:lpstr>
      <vt:lpstr>PowerPoint Presentation</vt:lpstr>
      <vt:lpstr>Cumulative incidence and  Incidence rate (average and hazard)</vt:lpstr>
      <vt:lpstr>Difference between Hazard and Cumulative Incidence</vt:lpstr>
      <vt:lpstr>Relationship between Constant Hazard and Cumulative Incidence</vt:lpstr>
      <vt:lpstr>Constant Rate Results in Exponential Survival</vt:lpstr>
      <vt:lpstr>Relationship between hazard function and survival function with a constant hazard</vt:lpstr>
      <vt:lpstr>From average incidence rate to cumulative survival/incidence</vt:lpstr>
      <vt:lpstr>Survival and Hazard</vt:lpstr>
      <vt:lpstr>PowerPoint Presentation</vt:lpstr>
      <vt:lpstr>Which depiction of incidence is best to show?</vt:lpstr>
      <vt:lpstr>PowerPoint Presentation</vt:lpstr>
      <vt:lpstr>Rates:  What to do about  Drop-out and Competing Events</vt:lpstr>
      <vt:lpstr>Is native interpretation of rate meaningful for descriptive objectives? </vt:lpstr>
      <vt:lpstr>In a rate calculation, what does it mean to prefer elimination of drop-out?</vt:lpstr>
      <vt:lpstr>PowerPoint Presentation</vt:lpstr>
      <vt:lpstr>In a rate calculation, what does it mean to accommodate competing events?</vt:lpstr>
      <vt:lpstr>If we are willing to include all competing events in rate calculation, why not for Kaplan-Meier?</vt:lpstr>
      <vt:lpstr>If we are willing to include all competing events in rate calculation, why not for Kaplan-Meier?</vt:lpstr>
      <vt:lpstr>PowerPoint Presentation</vt:lpstr>
      <vt:lpstr>Solution for Competing Events in Cumulative Incidence Estimation</vt:lpstr>
      <vt:lpstr>Solution for Competing Events in Cumulative Incidence Estimation</vt:lpstr>
      <vt:lpstr>Solution for Competing Events in Cumulative Incidence Estimation</vt:lpstr>
      <vt:lpstr>Cumulative incidence – Aalen-Johansen estimator</vt:lpstr>
      <vt:lpstr>Final status of first 9 patients</vt:lpstr>
      <vt:lpstr>Survival without event or competing event</vt:lpstr>
      <vt:lpstr>Cumulative incidence of primary event of interest</vt:lpstr>
      <vt:lpstr>Aalen-Johansen Estimator and Loss to Follow-up</vt:lpstr>
      <vt:lpstr>Implementing Aalen-Johansen Estimator in Stata</vt:lpstr>
      <vt:lpstr>Implementing Aalen-Johansen Estimator in Stata</vt:lpstr>
      <vt:lpstr>Example: Cumulative incidence of fracture in Iceland after age 50</vt:lpstr>
      <vt:lpstr>How commonly are the appropriate techniques being practiced in the literature?</vt:lpstr>
      <vt:lpstr>Competing Events in Incidence Estimation</vt:lpstr>
      <vt:lpstr>Incidence in Clinical Research/Epidemiology</vt:lpstr>
      <vt:lpstr>Summary</vt:lpstr>
      <vt:lpstr>Measures of Disease Occurrence by Study Design</vt:lpstr>
      <vt:lpstr>Extra Slides</vt:lpstr>
      <vt:lpstr>How to report incidence</vt:lpstr>
      <vt:lpstr>Proposing incidence objectives in a grant</vt:lpstr>
      <vt:lpstr>Waiting Time Property of Incidence Rates </vt:lpstr>
      <vt:lpstr>Direct and Indirect Standardization</vt:lpstr>
      <vt:lpstr>Direct Age Standardization</vt:lpstr>
      <vt:lpstr>High and low constant incidence rates and cumulative incidence</vt:lpstr>
      <vt:lpstr>Effect of high and low constant incidence rates on cumulative incidence</vt:lpstr>
      <vt:lpstr>Competing Events</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Dennis Osmond</dc:creator>
  <cp:lastModifiedBy>Jeff Martin</cp:lastModifiedBy>
  <cp:revision>1305</cp:revision>
  <cp:lastPrinted>2014-09-26T21:10:44Z</cp:lastPrinted>
  <dcterms:created xsi:type="dcterms:W3CDTF">2001-10-07T01:10:36Z</dcterms:created>
  <dcterms:modified xsi:type="dcterms:W3CDTF">2018-10-02T07:28:37Z</dcterms:modified>
</cp:coreProperties>
</file>