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5"/>
  </p:notesMasterIdLst>
  <p:sldIdLst>
    <p:sldId id="256" r:id="rId2"/>
    <p:sldId id="318" r:id="rId3"/>
    <p:sldId id="258" r:id="rId4"/>
    <p:sldId id="259" r:id="rId5"/>
    <p:sldId id="260" r:id="rId6"/>
    <p:sldId id="314" r:id="rId7"/>
    <p:sldId id="261" r:id="rId8"/>
    <p:sldId id="295" r:id="rId9"/>
    <p:sldId id="296" r:id="rId10"/>
    <p:sldId id="264" r:id="rId11"/>
    <p:sldId id="263" r:id="rId12"/>
    <p:sldId id="265" r:id="rId13"/>
    <p:sldId id="266" r:id="rId14"/>
    <p:sldId id="262" r:id="rId15"/>
    <p:sldId id="267" r:id="rId16"/>
    <p:sldId id="268" r:id="rId17"/>
    <p:sldId id="300" r:id="rId18"/>
    <p:sldId id="298" r:id="rId19"/>
    <p:sldId id="301" r:id="rId20"/>
    <p:sldId id="269" r:id="rId21"/>
    <p:sldId id="299" r:id="rId22"/>
    <p:sldId id="303" r:id="rId23"/>
    <p:sldId id="270" r:id="rId24"/>
    <p:sldId id="302" r:id="rId25"/>
    <p:sldId id="271" r:id="rId26"/>
    <p:sldId id="305" r:id="rId27"/>
    <p:sldId id="272" r:id="rId28"/>
    <p:sldId id="274" r:id="rId29"/>
    <p:sldId id="273" r:id="rId30"/>
    <p:sldId id="307" r:id="rId31"/>
    <p:sldId id="275" r:id="rId32"/>
    <p:sldId id="276" r:id="rId33"/>
    <p:sldId id="277" r:id="rId34"/>
    <p:sldId id="317" r:id="rId35"/>
    <p:sldId id="308" r:id="rId36"/>
    <p:sldId id="292" r:id="rId37"/>
    <p:sldId id="311" r:id="rId38"/>
    <p:sldId id="315" r:id="rId39"/>
    <p:sldId id="293" r:id="rId40"/>
    <p:sldId id="278" r:id="rId41"/>
    <p:sldId id="285" r:id="rId42"/>
    <p:sldId id="279" r:id="rId43"/>
    <p:sldId id="280" r:id="rId44"/>
    <p:sldId id="287" r:id="rId45"/>
    <p:sldId id="312" r:id="rId46"/>
    <p:sldId id="282" r:id="rId47"/>
    <p:sldId id="288" r:id="rId48"/>
    <p:sldId id="283" r:id="rId49"/>
    <p:sldId id="286" r:id="rId50"/>
    <p:sldId id="284" r:id="rId51"/>
    <p:sldId id="289" r:id="rId52"/>
    <p:sldId id="291" r:id="rId53"/>
    <p:sldId id="316"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3897" autoAdjust="0"/>
  </p:normalViewPr>
  <p:slideViewPr>
    <p:cSldViewPr snapToGrid="0">
      <p:cViewPr varScale="1">
        <p:scale>
          <a:sx n="56" d="100"/>
          <a:sy n="56" d="100"/>
        </p:scale>
        <p:origin x="108" y="5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2/20/2018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90980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7"/>
          <p:cNvSpPr>
            <a:spLocks noGrp="1" noChangeArrowheads="1"/>
          </p:cNvSpPr>
          <p:nvPr>
            <p:ph type="sldNum" sz="quarter" idx="5"/>
          </p:nvPr>
        </p:nvSpPr>
        <p:spPr>
          <a:noFill/>
        </p:spPr>
        <p:txBody>
          <a:bodyPr/>
          <a:lstStyle/>
          <a:p>
            <a:fld id="{11BF696C-ECA6-4B30-975B-D8D1EE1B245A}" type="slidenum">
              <a:rPr lang="en-US" altLang="en-US" smtClean="0"/>
              <a:pPr/>
              <a:t>12</a:t>
            </a:fld>
            <a:endParaRPr lang="en-US" altLang="en-US" dirty="0" smtClean="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33636290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7"/>
          <p:cNvSpPr>
            <a:spLocks noGrp="1" noChangeArrowheads="1"/>
          </p:cNvSpPr>
          <p:nvPr>
            <p:ph type="sldNum" sz="quarter" idx="5"/>
          </p:nvPr>
        </p:nvSpPr>
        <p:spPr>
          <a:noFill/>
        </p:spPr>
        <p:txBody>
          <a:bodyPr/>
          <a:lstStyle/>
          <a:p>
            <a:fld id="{270FFB7D-499D-4204-A411-3F1AAA0F24EC}" type="slidenum">
              <a:rPr lang="en-US" altLang="en-US" smtClean="0"/>
              <a:pPr/>
              <a:t>13</a:t>
            </a:fld>
            <a:endParaRPr lang="en-US" altLang="en-US" dirty="0" smtClean="0"/>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531906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16</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18</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20</a:t>
            </a:fld>
            <a:endParaRPr lang="en-US"/>
          </a:p>
        </p:txBody>
      </p:sp>
    </p:spTree>
    <p:extLst>
      <p:ext uri="{BB962C8B-B14F-4D97-AF65-F5344CB8AC3E}">
        <p14:creationId xmlns:p14="http://schemas.microsoft.com/office/powerpoint/2010/main" val="81919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21</a:t>
            </a:fld>
            <a:endParaRPr lang="en-US"/>
          </a:p>
        </p:txBody>
      </p:sp>
    </p:spTree>
    <p:extLst>
      <p:ext uri="{BB962C8B-B14F-4D97-AF65-F5344CB8AC3E}">
        <p14:creationId xmlns:p14="http://schemas.microsoft.com/office/powerpoint/2010/main" val="819194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22</a:t>
            </a:fld>
            <a:endParaRPr lang="en-US"/>
          </a:p>
        </p:txBody>
      </p:sp>
    </p:spTree>
    <p:extLst>
      <p:ext uri="{BB962C8B-B14F-4D97-AF65-F5344CB8AC3E}">
        <p14:creationId xmlns:p14="http://schemas.microsoft.com/office/powerpoint/2010/main" val="81919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24</a:t>
            </a:fld>
            <a:endParaRPr lang="en-US"/>
          </a:p>
        </p:txBody>
      </p:sp>
    </p:spTree>
    <p:extLst>
      <p:ext uri="{BB962C8B-B14F-4D97-AF65-F5344CB8AC3E}">
        <p14:creationId xmlns:p14="http://schemas.microsoft.com/office/powerpoint/2010/main" val="576546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25</a:t>
            </a:fld>
            <a:endParaRPr lang="en-US"/>
          </a:p>
        </p:txBody>
      </p:sp>
    </p:spTree>
    <p:extLst>
      <p:ext uri="{BB962C8B-B14F-4D97-AF65-F5344CB8AC3E}">
        <p14:creationId xmlns:p14="http://schemas.microsoft.com/office/powerpoint/2010/main" val="29622024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28</a:t>
            </a:fld>
            <a:endParaRPr lang="en-US"/>
          </a:p>
        </p:txBody>
      </p:sp>
    </p:spTree>
    <p:extLst>
      <p:ext uri="{BB962C8B-B14F-4D97-AF65-F5344CB8AC3E}">
        <p14:creationId xmlns:p14="http://schemas.microsoft.com/office/powerpoint/2010/main" val="4086970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fld id="{B7F908D4-1D55-4BF4-8671-76A122446887}" type="slidenum">
              <a:rPr lang="en-US" smtClean="0"/>
              <a:pPr/>
              <a:t>3</a:t>
            </a:fld>
            <a:endParaRPr lang="en-US" smtClean="0"/>
          </a:p>
        </p:txBody>
      </p:sp>
      <p:sp>
        <p:nvSpPr>
          <p:cNvPr id="36866" name="Rectangle 2"/>
          <p:cNvSpPr>
            <a:spLocks noGrp="1" noRot="1" noChangeAspect="1" noChangeArrowheads="1" noTextEdit="1"/>
          </p:cNvSpPr>
          <p:nvPr>
            <p:ph type="sldImg"/>
          </p:nvPr>
        </p:nvSpPr>
        <p:spPr>
          <a:xfrm>
            <a:off x="330200" y="696913"/>
            <a:ext cx="6197600" cy="3486150"/>
          </a:xfrm>
          <a:ln/>
        </p:spPr>
      </p:sp>
      <p:sp>
        <p:nvSpPr>
          <p:cNvPr id="3686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0566791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smtClean="0"/>
          </a:p>
        </p:txBody>
      </p:sp>
      <p:sp>
        <p:nvSpPr>
          <p:cNvPr id="4" name="Slide Number Placeholder 3"/>
          <p:cNvSpPr>
            <a:spLocks noGrp="1"/>
          </p:cNvSpPr>
          <p:nvPr>
            <p:ph type="sldNum" sz="quarter" idx="10"/>
          </p:nvPr>
        </p:nvSpPr>
        <p:spPr/>
        <p:txBody>
          <a:bodyPr/>
          <a:lstStyle/>
          <a:p>
            <a:fld id="{C3D3DC8E-344A-4AFD-831C-16B2F2D6DCE1}" type="slidenum">
              <a:rPr lang="en-US" smtClean="0"/>
              <a:t>29</a:t>
            </a:fld>
            <a:endParaRPr lang="en-US"/>
          </a:p>
        </p:txBody>
      </p:sp>
    </p:spTree>
    <p:extLst>
      <p:ext uri="{BB962C8B-B14F-4D97-AF65-F5344CB8AC3E}">
        <p14:creationId xmlns:p14="http://schemas.microsoft.com/office/powerpoint/2010/main" val="3016987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3D3DC8E-344A-4AFD-831C-16B2F2D6DCE1}" type="slidenum">
              <a:rPr lang="en-US" smtClean="0"/>
              <a:t>41</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3D3DC8E-344A-4AFD-831C-16B2F2D6DCE1}" type="slidenum">
              <a:rPr lang="en-US" smtClean="0"/>
              <a:t>44</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45</a:t>
            </a:fld>
            <a:endParaRPr lang="en-US"/>
          </a:p>
        </p:txBody>
      </p:sp>
    </p:spTree>
    <p:extLst>
      <p:ext uri="{BB962C8B-B14F-4D97-AF65-F5344CB8AC3E}">
        <p14:creationId xmlns:p14="http://schemas.microsoft.com/office/powerpoint/2010/main" val="17018161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3D3DC8E-344A-4AFD-831C-16B2F2D6DCE1}" type="slidenum">
              <a:rPr lang="en-US" smtClean="0"/>
              <a:t>47</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48</a:t>
            </a:fld>
            <a:endParaRPr lang="en-US"/>
          </a:p>
        </p:txBody>
      </p:sp>
    </p:spTree>
    <p:extLst>
      <p:ext uri="{BB962C8B-B14F-4D97-AF65-F5344CB8AC3E}">
        <p14:creationId xmlns:p14="http://schemas.microsoft.com/office/powerpoint/2010/main" val="41118035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3D3DC8E-344A-4AFD-831C-16B2F2D6DCE1}" type="slidenum">
              <a:rPr lang="en-US" smtClean="0"/>
              <a:t>49</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50</a:t>
            </a:fld>
            <a:endParaRPr lang="en-US"/>
          </a:p>
        </p:txBody>
      </p:sp>
    </p:spTree>
    <p:extLst>
      <p:ext uri="{BB962C8B-B14F-4D97-AF65-F5344CB8AC3E}">
        <p14:creationId xmlns:p14="http://schemas.microsoft.com/office/powerpoint/2010/main" val="922589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fld id="{0710BD64-BB03-40FB-924D-41D2CCD4BD23}" type="slidenum">
              <a:rPr lang="en-US" smtClean="0"/>
              <a:pPr/>
              <a:t>4</a:t>
            </a:fld>
            <a:endParaRPr lang="en-US" smtClean="0"/>
          </a:p>
        </p:txBody>
      </p:sp>
      <p:sp>
        <p:nvSpPr>
          <p:cNvPr id="38914" name="Rectangle 2"/>
          <p:cNvSpPr>
            <a:spLocks noGrp="1" noRot="1" noChangeAspect="1" noChangeArrowheads="1" noTextEdit="1"/>
          </p:cNvSpPr>
          <p:nvPr>
            <p:ph type="sldImg"/>
          </p:nvPr>
        </p:nvSpPr>
        <p:spPr>
          <a:xfrm>
            <a:off x="330200" y="696913"/>
            <a:ext cx="6197600" cy="3486150"/>
          </a:xfrm>
          <a:ln/>
        </p:spPr>
      </p:sp>
      <p:sp>
        <p:nvSpPr>
          <p:cNvPr id="38915" name="Rectangle 3"/>
          <p:cNvSpPr>
            <a:spLocks noGrp="1" noChangeArrowheads="1"/>
          </p:cNvSpPr>
          <p:nvPr>
            <p:ph type="body" idx="1"/>
          </p:nvPr>
        </p:nvSpPr>
        <p:spPr>
          <a:xfrm>
            <a:off x="685800" y="4416425"/>
            <a:ext cx="5486400" cy="4879975"/>
          </a:xfrm>
          <a:noFill/>
          <a:ln/>
        </p:spPr>
        <p:txBody>
          <a:bodyPr/>
          <a:lstStyle/>
          <a:p>
            <a:endParaRPr lang="en-US" dirty="0" smtClean="0"/>
          </a:p>
        </p:txBody>
      </p:sp>
    </p:spTree>
    <p:extLst>
      <p:ext uri="{BB962C8B-B14F-4D97-AF65-F5344CB8AC3E}">
        <p14:creationId xmlns:p14="http://schemas.microsoft.com/office/powerpoint/2010/main" val="1440296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055CAD79-DBF1-4AD9-A828-15341993BD8A}" type="slidenum">
              <a:rPr lang="en-US" smtClean="0"/>
              <a:pPr/>
              <a:t>5</a:t>
            </a:fld>
            <a:endParaRPr lang="en-US" smtClean="0"/>
          </a:p>
        </p:txBody>
      </p:sp>
      <p:sp>
        <p:nvSpPr>
          <p:cNvPr id="75778" name="Rectangle 1026"/>
          <p:cNvSpPr>
            <a:spLocks noGrp="1" noRot="1" noChangeAspect="1" noChangeArrowheads="1" noTextEdit="1"/>
          </p:cNvSpPr>
          <p:nvPr>
            <p:ph type="sldImg"/>
          </p:nvPr>
        </p:nvSpPr>
        <p:spPr>
          <a:xfrm>
            <a:off x="330200" y="696913"/>
            <a:ext cx="6197600" cy="3486150"/>
          </a:xfrm>
          <a:ln/>
        </p:spPr>
      </p:sp>
      <p:sp>
        <p:nvSpPr>
          <p:cNvPr id="75779" name="Rectangle 1027"/>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480636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A7783C2-B564-4B0F-A7FD-DFC1D5D4A2EB}" type="slidenum">
              <a:rPr lang="en-US" smtClean="0"/>
              <a:pPr/>
              <a:t>7</a:t>
            </a:fld>
            <a:endParaRPr lang="en-US" smtClean="0"/>
          </a:p>
        </p:txBody>
      </p:sp>
      <p:sp>
        <p:nvSpPr>
          <p:cNvPr id="77826" name="Rectangle 2"/>
          <p:cNvSpPr>
            <a:spLocks noGrp="1" noRot="1" noChangeAspect="1" noChangeArrowheads="1" noTextEdit="1"/>
          </p:cNvSpPr>
          <p:nvPr>
            <p:ph type="sldImg"/>
          </p:nvPr>
        </p:nvSpPr>
        <p:spPr>
          <a:xfrm>
            <a:off x="330200" y="696913"/>
            <a:ext cx="6197600" cy="3486150"/>
          </a:xfrm>
          <a:ln/>
        </p:spPr>
      </p:sp>
      <p:sp>
        <p:nvSpPr>
          <p:cNvPr id="7782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080001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A7783C2-B564-4B0F-A7FD-DFC1D5D4A2EB}" type="slidenum">
              <a:rPr lang="en-US" smtClean="0"/>
              <a:pPr/>
              <a:t>8</a:t>
            </a:fld>
            <a:endParaRPr lang="en-US" smtClean="0"/>
          </a:p>
        </p:txBody>
      </p:sp>
      <p:sp>
        <p:nvSpPr>
          <p:cNvPr id="77826" name="Rectangle 2"/>
          <p:cNvSpPr>
            <a:spLocks noGrp="1" noRot="1" noChangeAspect="1" noChangeArrowheads="1" noTextEdit="1"/>
          </p:cNvSpPr>
          <p:nvPr>
            <p:ph type="sldImg"/>
          </p:nvPr>
        </p:nvSpPr>
        <p:spPr>
          <a:xfrm>
            <a:off x="330200" y="696913"/>
            <a:ext cx="6197600" cy="3486150"/>
          </a:xfrm>
          <a:ln/>
        </p:spPr>
      </p:sp>
      <p:sp>
        <p:nvSpPr>
          <p:cNvPr id="7782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080001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A7783C2-B564-4B0F-A7FD-DFC1D5D4A2EB}" type="slidenum">
              <a:rPr lang="en-US" smtClean="0"/>
              <a:pPr/>
              <a:t>9</a:t>
            </a:fld>
            <a:endParaRPr lang="en-US" smtClean="0"/>
          </a:p>
        </p:txBody>
      </p:sp>
      <p:sp>
        <p:nvSpPr>
          <p:cNvPr id="77826" name="Rectangle 2"/>
          <p:cNvSpPr>
            <a:spLocks noGrp="1" noRot="1" noChangeAspect="1" noChangeArrowheads="1" noTextEdit="1"/>
          </p:cNvSpPr>
          <p:nvPr>
            <p:ph type="sldImg"/>
          </p:nvPr>
        </p:nvSpPr>
        <p:spPr>
          <a:xfrm>
            <a:off x="330200" y="696913"/>
            <a:ext cx="6197600" cy="3486150"/>
          </a:xfrm>
          <a:ln/>
        </p:spPr>
      </p:sp>
      <p:sp>
        <p:nvSpPr>
          <p:cNvPr id="7782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080001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8850E188-C891-4805-8E37-7334DA55586F}" type="slidenum">
              <a:rPr lang="en-US" altLang="en-US" smtClean="0"/>
              <a:pPr/>
              <a:t>10</a:t>
            </a:fld>
            <a:endParaRPr lang="en-US" altLang="en-US" dirty="0" smtClean="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244445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03F0F486-17F8-4059-BBFE-FD734DBE000B}" type="slidenum">
              <a:rPr lang="en-US" altLang="en-US" smtClean="0"/>
              <a:pPr/>
              <a:t>11</a:t>
            </a:fld>
            <a:endParaRPr lang="en-US" altLang="en-US" dirty="0"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4011538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749A4A-4B36-4CE7-8CB4-6B7B19095D1F}" type="slidenum">
              <a:rPr lang="en-US"/>
              <a:pPr>
                <a:defRPr/>
              </a:pPr>
              <a:t>‹#›</a:t>
            </a:fld>
            <a:endParaRPr lang="en-US"/>
          </a:p>
        </p:txBody>
      </p:sp>
    </p:spTree>
    <p:extLst>
      <p:ext uri="{BB962C8B-B14F-4D97-AF65-F5344CB8AC3E}">
        <p14:creationId xmlns:p14="http://schemas.microsoft.com/office/powerpoint/2010/main" val="2423099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2/20/2018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2/20/2018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2/20/2018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2/20/2018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smtClean="0"/>
              <a:t>Review of Case-Control Study Design &amp; Introduction to Matching</a:t>
            </a:r>
            <a:endParaRPr lang="en-US" dirty="0"/>
          </a:p>
        </p:txBody>
      </p:sp>
      <p:sp>
        <p:nvSpPr>
          <p:cNvPr id="3" name="Subtitle 2"/>
          <p:cNvSpPr>
            <a:spLocks noGrp="1"/>
          </p:cNvSpPr>
          <p:nvPr>
            <p:ph type="subTitle" idx="1"/>
          </p:nvPr>
        </p:nvSpPr>
        <p:spPr/>
        <p:txBody>
          <a:bodyPr>
            <a:normAutofit lnSpcReduction="10000"/>
          </a:bodyPr>
          <a:lstStyle/>
          <a:p>
            <a:r>
              <a:rPr lang="en-US" dirty="0" smtClean="0"/>
              <a:t>Erin Van Blarigan, ScD</a:t>
            </a:r>
          </a:p>
          <a:p>
            <a:r>
              <a:rPr lang="en-US" dirty="0" smtClean="0"/>
              <a:t>Assistant Professor</a:t>
            </a:r>
          </a:p>
          <a:p>
            <a:r>
              <a:rPr lang="en-US" dirty="0" smtClean="0"/>
              <a:t>Department of Epidemiology and Biostatistics</a:t>
            </a:r>
          </a:p>
          <a:p>
            <a:r>
              <a:rPr lang="en-US" dirty="0"/>
              <a:t>e</a:t>
            </a:r>
            <a:r>
              <a:rPr lang="en-US" dirty="0" smtClean="0"/>
              <a:t>rin.vanblarigan@ucsf.edu</a:t>
            </a:r>
            <a:endParaRPr lang="en-US" dirty="0"/>
          </a:p>
        </p:txBody>
      </p:sp>
    </p:spTree>
    <p:extLst>
      <p:ext uri="{BB962C8B-B14F-4D97-AF65-F5344CB8AC3E}">
        <p14:creationId xmlns:p14="http://schemas.microsoft.com/office/powerpoint/2010/main" val="2084771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2819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40962" name="Text Box 3"/>
          <p:cNvSpPr txBox="1">
            <a:spLocks noChangeArrowheads="1"/>
          </p:cNvSpPr>
          <p:nvPr/>
        </p:nvSpPr>
        <p:spPr bwMode="auto">
          <a:xfrm>
            <a:off x="1600201" y="152400"/>
            <a:ext cx="9044399" cy="523220"/>
          </a:xfrm>
          <a:prstGeom prst="rect">
            <a:avLst/>
          </a:prstGeom>
          <a:noFill/>
          <a:ln w="9525">
            <a:noFill/>
            <a:miter lim="800000"/>
            <a:headEnd/>
            <a:tailEnd/>
          </a:ln>
        </p:spPr>
        <p:txBody>
          <a:bodyPr wrap="none">
            <a:spAutoFit/>
          </a:bodyPr>
          <a:lstStyle/>
          <a:p>
            <a:pPr eaLnBrk="0" hangingPunct="0"/>
            <a:r>
              <a:rPr lang="en-US" altLang="en-US" sz="2800" b="1" dirty="0"/>
              <a:t>Odds ratio</a:t>
            </a:r>
            <a:r>
              <a:rPr lang="en-US" altLang="en-US" sz="2800" dirty="0"/>
              <a:t> comparing </a:t>
            </a:r>
            <a:r>
              <a:rPr lang="en-US" altLang="en-US" sz="2800" b="1" dirty="0"/>
              <a:t>exposure</a:t>
            </a:r>
            <a:r>
              <a:rPr lang="en-US" altLang="en-US" sz="2800" dirty="0"/>
              <a:t> in diseased and not diseased</a:t>
            </a:r>
          </a:p>
        </p:txBody>
      </p:sp>
      <p:sp>
        <p:nvSpPr>
          <p:cNvPr id="40963" name="Text Box 4"/>
          <p:cNvSpPr txBox="1">
            <a:spLocks noChangeArrowheads="1"/>
          </p:cNvSpPr>
          <p:nvPr/>
        </p:nvSpPr>
        <p:spPr bwMode="auto">
          <a:xfrm>
            <a:off x="4572001" y="762000"/>
            <a:ext cx="901209" cy="369332"/>
          </a:xfrm>
          <a:prstGeom prst="rect">
            <a:avLst/>
          </a:prstGeom>
          <a:noFill/>
          <a:ln w="9525">
            <a:noFill/>
            <a:miter lim="800000"/>
            <a:headEnd/>
            <a:tailEnd/>
          </a:ln>
        </p:spPr>
        <p:txBody>
          <a:bodyPr wrap="none">
            <a:spAutoFit/>
          </a:bodyPr>
          <a:lstStyle/>
          <a:p>
            <a:pPr eaLnBrk="0" hangingPunct="0"/>
            <a:r>
              <a:rPr lang="en-US" altLang="en-US" dirty="0"/>
              <a:t>Disease</a:t>
            </a:r>
          </a:p>
        </p:txBody>
      </p:sp>
      <p:sp>
        <p:nvSpPr>
          <p:cNvPr id="40964" name="Text Box 5"/>
          <p:cNvSpPr txBox="1">
            <a:spLocks noChangeArrowheads="1"/>
          </p:cNvSpPr>
          <p:nvPr/>
        </p:nvSpPr>
        <p:spPr bwMode="auto">
          <a:xfrm>
            <a:off x="3581400" y="1066800"/>
            <a:ext cx="485518" cy="369332"/>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40965" name="Text Box 6"/>
          <p:cNvSpPr txBox="1">
            <a:spLocks noChangeArrowheads="1"/>
          </p:cNvSpPr>
          <p:nvPr/>
        </p:nvSpPr>
        <p:spPr bwMode="auto">
          <a:xfrm>
            <a:off x="6019800" y="1066800"/>
            <a:ext cx="455574" cy="369332"/>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40966" name="Text Box 7"/>
          <p:cNvSpPr txBox="1">
            <a:spLocks noChangeArrowheads="1"/>
          </p:cNvSpPr>
          <p:nvPr/>
        </p:nvSpPr>
        <p:spPr bwMode="auto">
          <a:xfrm rot="-5397717">
            <a:off x="1459165" y="3300691"/>
            <a:ext cx="1044068" cy="369332"/>
          </a:xfrm>
          <a:prstGeom prst="rect">
            <a:avLst/>
          </a:prstGeom>
          <a:noFill/>
          <a:ln w="9525">
            <a:noFill/>
            <a:miter lim="800000"/>
            <a:headEnd/>
            <a:tailEnd/>
          </a:ln>
        </p:spPr>
        <p:txBody>
          <a:bodyPr wrap="none">
            <a:spAutoFit/>
          </a:bodyPr>
          <a:lstStyle/>
          <a:p>
            <a:pPr eaLnBrk="0" hangingPunct="0"/>
            <a:r>
              <a:rPr lang="en-US" altLang="en-US" dirty="0"/>
              <a:t>Exposure</a:t>
            </a:r>
          </a:p>
        </p:txBody>
      </p:sp>
      <p:sp>
        <p:nvSpPr>
          <p:cNvPr id="40967" name="Text Box 8"/>
          <p:cNvSpPr txBox="1">
            <a:spLocks noChangeArrowheads="1"/>
          </p:cNvSpPr>
          <p:nvPr/>
        </p:nvSpPr>
        <p:spPr bwMode="auto">
          <a:xfrm>
            <a:off x="2133600" y="2209800"/>
            <a:ext cx="485518" cy="369332"/>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40968" name="Text Box 9"/>
          <p:cNvSpPr txBox="1">
            <a:spLocks noChangeArrowheads="1"/>
          </p:cNvSpPr>
          <p:nvPr/>
        </p:nvSpPr>
        <p:spPr bwMode="auto">
          <a:xfrm>
            <a:off x="2133600" y="4343400"/>
            <a:ext cx="455574" cy="369332"/>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40969" name="Line 10"/>
          <p:cNvSpPr>
            <a:spLocks noChangeShapeType="1"/>
          </p:cNvSpPr>
          <p:nvPr/>
        </p:nvSpPr>
        <p:spPr bwMode="auto">
          <a:xfrm>
            <a:off x="5029200" y="1600200"/>
            <a:ext cx="0" cy="3886200"/>
          </a:xfrm>
          <a:prstGeom prst="line">
            <a:avLst/>
          </a:prstGeom>
          <a:noFill/>
          <a:ln w="9525">
            <a:solidFill>
              <a:schemeClr val="tx1"/>
            </a:solidFill>
            <a:round/>
            <a:headEnd/>
            <a:tailEnd/>
          </a:ln>
        </p:spPr>
        <p:txBody>
          <a:bodyPr wrap="none" anchor="ctr"/>
          <a:lstStyle/>
          <a:p>
            <a:endParaRPr lang="en-US" dirty="0"/>
          </a:p>
        </p:txBody>
      </p:sp>
      <p:sp>
        <p:nvSpPr>
          <p:cNvPr id="40970" name="Line 11"/>
          <p:cNvSpPr>
            <a:spLocks noChangeShapeType="1"/>
          </p:cNvSpPr>
          <p:nvPr/>
        </p:nvSpPr>
        <p:spPr bwMode="auto">
          <a:xfrm>
            <a:off x="2819400" y="3429000"/>
            <a:ext cx="4572000" cy="0"/>
          </a:xfrm>
          <a:prstGeom prst="line">
            <a:avLst/>
          </a:prstGeom>
          <a:noFill/>
          <a:ln w="9525">
            <a:solidFill>
              <a:schemeClr val="tx1"/>
            </a:solidFill>
            <a:round/>
            <a:headEnd/>
            <a:tailEnd/>
          </a:ln>
        </p:spPr>
        <p:txBody>
          <a:bodyPr wrap="none" anchor="ctr"/>
          <a:lstStyle/>
          <a:p>
            <a:endParaRPr lang="en-US" dirty="0"/>
          </a:p>
        </p:txBody>
      </p:sp>
      <p:sp>
        <p:nvSpPr>
          <p:cNvPr id="40971" name="Text Box 12"/>
          <p:cNvSpPr txBox="1">
            <a:spLocks noChangeArrowheads="1"/>
          </p:cNvSpPr>
          <p:nvPr/>
        </p:nvSpPr>
        <p:spPr bwMode="auto">
          <a:xfrm>
            <a:off x="3886200" y="1981201"/>
            <a:ext cx="405880" cy="646331"/>
          </a:xfrm>
          <a:prstGeom prst="rect">
            <a:avLst/>
          </a:prstGeom>
          <a:noFill/>
          <a:ln w="9525">
            <a:noFill/>
            <a:miter lim="800000"/>
            <a:headEnd/>
            <a:tailEnd/>
          </a:ln>
        </p:spPr>
        <p:txBody>
          <a:bodyPr wrap="none">
            <a:spAutoFit/>
          </a:bodyPr>
          <a:lstStyle/>
          <a:p>
            <a:pPr eaLnBrk="0" hangingPunct="0"/>
            <a:r>
              <a:rPr lang="en-US" altLang="en-US" sz="3600" dirty="0"/>
              <a:t>a</a:t>
            </a:r>
          </a:p>
        </p:txBody>
      </p:sp>
      <p:sp>
        <p:nvSpPr>
          <p:cNvPr id="40972" name="Rectangle 13"/>
          <p:cNvSpPr>
            <a:spLocks noChangeArrowheads="1"/>
          </p:cNvSpPr>
          <p:nvPr/>
        </p:nvSpPr>
        <p:spPr bwMode="auto">
          <a:xfrm>
            <a:off x="5943600" y="1981201"/>
            <a:ext cx="426720" cy="646331"/>
          </a:xfrm>
          <a:prstGeom prst="rect">
            <a:avLst/>
          </a:prstGeom>
          <a:noFill/>
          <a:ln w="9525">
            <a:noFill/>
            <a:miter lim="800000"/>
            <a:headEnd/>
            <a:tailEnd/>
          </a:ln>
        </p:spPr>
        <p:txBody>
          <a:bodyPr wrap="none">
            <a:spAutoFit/>
          </a:bodyPr>
          <a:lstStyle/>
          <a:p>
            <a:pPr eaLnBrk="0" hangingPunct="0"/>
            <a:r>
              <a:rPr lang="en-US" altLang="en-US" sz="3600" dirty="0"/>
              <a:t>b</a:t>
            </a:r>
          </a:p>
        </p:txBody>
      </p:sp>
      <p:sp>
        <p:nvSpPr>
          <p:cNvPr id="40973" name="Rectangle 14"/>
          <p:cNvSpPr>
            <a:spLocks noChangeArrowheads="1"/>
          </p:cNvSpPr>
          <p:nvPr/>
        </p:nvSpPr>
        <p:spPr bwMode="auto">
          <a:xfrm>
            <a:off x="3962400" y="4114800"/>
            <a:ext cx="387350" cy="641350"/>
          </a:xfrm>
          <a:prstGeom prst="rect">
            <a:avLst/>
          </a:prstGeom>
          <a:noFill/>
          <a:ln w="9525">
            <a:noFill/>
            <a:miter lim="800000"/>
            <a:headEnd/>
            <a:tailEnd/>
          </a:ln>
        </p:spPr>
        <p:txBody>
          <a:bodyPr wrap="none">
            <a:spAutoFit/>
          </a:bodyPr>
          <a:lstStyle/>
          <a:p>
            <a:pPr eaLnBrk="0" hangingPunct="0"/>
            <a:r>
              <a:rPr lang="en-US" altLang="en-US" sz="3600" dirty="0"/>
              <a:t>c</a:t>
            </a:r>
          </a:p>
        </p:txBody>
      </p:sp>
      <p:sp>
        <p:nvSpPr>
          <p:cNvPr id="40974" name="Rectangle 15"/>
          <p:cNvSpPr>
            <a:spLocks noChangeArrowheads="1"/>
          </p:cNvSpPr>
          <p:nvPr/>
        </p:nvSpPr>
        <p:spPr bwMode="auto">
          <a:xfrm>
            <a:off x="6096000" y="4038601"/>
            <a:ext cx="426720" cy="646331"/>
          </a:xfrm>
          <a:prstGeom prst="rect">
            <a:avLst/>
          </a:prstGeom>
          <a:noFill/>
          <a:ln w="9525">
            <a:noFill/>
            <a:miter lim="800000"/>
            <a:headEnd/>
            <a:tailEnd/>
          </a:ln>
        </p:spPr>
        <p:txBody>
          <a:bodyPr wrap="none">
            <a:spAutoFit/>
          </a:bodyPr>
          <a:lstStyle/>
          <a:p>
            <a:pPr eaLnBrk="0" hangingPunct="0"/>
            <a:r>
              <a:rPr lang="en-US" altLang="en-US" sz="3600" dirty="0"/>
              <a:t>d</a:t>
            </a:r>
          </a:p>
        </p:txBody>
      </p:sp>
      <p:sp>
        <p:nvSpPr>
          <p:cNvPr id="40975" name="Rectangle 18"/>
          <p:cNvSpPr>
            <a:spLocks noChangeArrowheads="1"/>
          </p:cNvSpPr>
          <p:nvPr/>
        </p:nvSpPr>
        <p:spPr bwMode="auto">
          <a:xfrm>
            <a:off x="9645650" y="3429001"/>
            <a:ext cx="426720" cy="646331"/>
          </a:xfrm>
          <a:prstGeom prst="rect">
            <a:avLst/>
          </a:prstGeom>
          <a:noFill/>
          <a:ln w="9525">
            <a:noFill/>
            <a:miter lim="800000"/>
            <a:headEnd/>
            <a:tailEnd/>
          </a:ln>
        </p:spPr>
        <p:txBody>
          <a:bodyPr wrap="none">
            <a:spAutoFit/>
          </a:bodyPr>
          <a:lstStyle/>
          <a:p>
            <a:pPr eaLnBrk="0" hangingPunct="0"/>
            <a:r>
              <a:rPr lang="en-US" altLang="en-US" sz="3600" dirty="0"/>
              <a:t>b</a:t>
            </a:r>
          </a:p>
        </p:txBody>
      </p:sp>
      <p:sp>
        <p:nvSpPr>
          <p:cNvPr id="40976" name="Rectangle 19"/>
          <p:cNvSpPr>
            <a:spLocks noChangeArrowheads="1"/>
          </p:cNvSpPr>
          <p:nvPr/>
        </p:nvSpPr>
        <p:spPr bwMode="auto">
          <a:xfrm>
            <a:off x="9601200" y="1828801"/>
            <a:ext cx="405880" cy="646331"/>
          </a:xfrm>
          <a:prstGeom prst="rect">
            <a:avLst/>
          </a:prstGeom>
          <a:noFill/>
          <a:ln w="9525">
            <a:noFill/>
            <a:miter lim="800000"/>
            <a:headEnd/>
            <a:tailEnd/>
          </a:ln>
        </p:spPr>
        <p:txBody>
          <a:bodyPr wrap="none">
            <a:spAutoFit/>
          </a:bodyPr>
          <a:lstStyle/>
          <a:p>
            <a:pPr eaLnBrk="0" hangingPunct="0"/>
            <a:r>
              <a:rPr lang="en-US" altLang="en-US" sz="3600" dirty="0"/>
              <a:t>a</a:t>
            </a:r>
          </a:p>
        </p:txBody>
      </p:sp>
      <p:sp>
        <p:nvSpPr>
          <p:cNvPr id="40977" name="Text Box 20"/>
          <p:cNvSpPr txBox="1">
            <a:spLocks noChangeArrowheads="1"/>
          </p:cNvSpPr>
          <p:nvPr/>
        </p:nvSpPr>
        <p:spPr bwMode="auto">
          <a:xfrm>
            <a:off x="7391400" y="2940051"/>
            <a:ext cx="1540486" cy="646331"/>
          </a:xfrm>
          <a:prstGeom prst="rect">
            <a:avLst/>
          </a:prstGeom>
          <a:noFill/>
          <a:ln w="9525">
            <a:noFill/>
            <a:miter lim="800000"/>
            <a:headEnd/>
            <a:tailEnd/>
          </a:ln>
        </p:spPr>
        <p:txBody>
          <a:bodyPr wrap="none">
            <a:spAutoFit/>
          </a:bodyPr>
          <a:lstStyle/>
          <a:p>
            <a:pPr eaLnBrk="0" hangingPunct="0"/>
            <a:r>
              <a:rPr lang="en-US" altLang="en-US" sz="3600" b="1" dirty="0"/>
              <a:t>OR</a:t>
            </a:r>
            <a:r>
              <a:rPr lang="en-US" altLang="en-US" sz="3600" b="1" baseline="-25000" dirty="0"/>
              <a:t>exp</a:t>
            </a:r>
            <a:r>
              <a:rPr lang="en-US" altLang="en-US" sz="3600" b="1" dirty="0"/>
              <a:t> =</a:t>
            </a:r>
            <a:endParaRPr lang="en-US" altLang="en-US" dirty="0"/>
          </a:p>
        </p:txBody>
      </p:sp>
      <p:sp>
        <p:nvSpPr>
          <p:cNvPr id="40978" name="Line 22"/>
          <p:cNvSpPr>
            <a:spLocks noChangeShapeType="1"/>
          </p:cNvSpPr>
          <p:nvPr/>
        </p:nvSpPr>
        <p:spPr bwMode="auto">
          <a:xfrm>
            <a:off x="9525000" y="4191000"/>
            <a:ext cx="609600" cy="0"/>
          </a:xfrm>
          <a:prstGeom prst="line">
            <a:avLst/>
          </a:prstGeom>
          <a:noFill/>
          <a:ln w="9525">
            <a:solidFill>
              <a:schemeClr val="tx1"/>
            </a:solidFill>
            <a:round/>
            <a:headEnd/>
            <a:tailEnd/>
          </a:ln>
        </p:spPr>
        <p:txBody>
          <a:bodyPr wrap="none" anchor="ctr"/>
          <a:lstStyle/>
          <a:p>
            <a:endParaRPr lang="en-US" dirty="0"/>
          </a:p>
        </p:txBody>
      </p:sp>
      <p:sp>
        <p:nvSpPr>
          <p:cNvPr id="40979" name="Line 23"/>
          <p:cNvSpPr>
            <a:spLocks noChangeShapeType="1"/>
          </p:cNvSpPr>
          <p:nvPr/>
        </p:nvSpPr>
        <p:spPr bwMode="auto">
          <a:xfrm>
            <a:off x="9067800" y="3429000"/>
            <a:ext cx="1371600" cy="0"/>
          </a:xfrm>
          <a:prstGeom prst="line">
            <a:avLst/>
          </a:prstGeom>
          <a:noFill/>
          <a:ln w="9525">
            <a:solidFill>
              <a:schemeClr val="tx1"/>
            </a:solidFill>
            <a:round/>
            <a:headEnd/>
            <a:tailEnd/>
          </a:ln>
        </p:spPr>
        <p:txBody>
          <a:bodyPr wrap="none" anchor="ctr"/>
          <a:lstStyle/>
          <a:p>
            <a:endParaRPr lang="en-US" dirty="0"/>
          </a:p>
        </p:txBody>
      </p:sp>
      <p:sp>
        <p:nvSpPr>
          <p:cNvPr id="40980" name="Rectangle 24"/>
          <p:cNvSpPr>
            <a:spLocks noChangeArrowheads="1"/>
          </p:cNvSpPr>
          <p:nvPr/>
        </p:nvSpPr>
        <p:spPr bwMode="auto">
          <a:xfrm>
            <a:off x="9601200" y="2743200"/>
            <a:ext cx="387350" cy="641350"/>
          </a:xfrm>
          <a:prstGeom prst="rect">
            <a:avLst/>
          </a:prstGeom>
          <a:noFill/>
          <a:ln w="9525">
            <a:noFill/>
            <a:miter lim="800000"/>
            <a:headEnd/>
            <a:tailEnd/>
          </a:ln>
        </p:spPr>
        <p:txBody>
          <a:bodyPr wrap="none">
            <a:spAutoFit/>
          </a:bodyPr>
          <a:lstStyle/>
          <a:p>
            <a:pPr eaLnBrk="0" hangingPunct="0"/>
            <a:r>
              <a:rPr lang="en-US" altLang="en-US" sz="3600" dirty="0"/>
              <a:t>c</a:t>
            </a:r>
          </a:p>
        </p:txBody>
      </p:sp>
      <p:sp>
        <p:nvSpPr>
          <p:cNvPr id="40981" name="Line 26"/>
          <p:cNvSpPr>
            <a:spLocks noChangeShapeType="1"/>
          </p:cNvSpPr>
          <p:nvPr/>
        </p:nvSpPr>
        <p:spPr bwMode="auto">
          <a:xfrm>
            <a:off x="9372600" y="2667000"/>
            <a:ext cx="838200" cy="0"/>
          </a:xfrm>
          <a:prstGeom prst="line">
            <a:avLst/>
          </a:prstGeom>
          <a:noFill/>
          <a:ln w="9525">
            <a:solidFill>
              <a:schemeClr val="tx1"/>
            </a:solidFill>
            <a:round/>
            <a:headEnd/>
            <a:tailEnd/>
          </a:ln>
        </p:spPr>
        <p:txBody>
          <a:bodyPr wrap="none" anchor="ctr"/>
          <a:lstStyle/>
          <a:p>
            <a:endParaRPr lang="en-US" dirty="0"/>
          </a:p>
        </p:txBody>
      </p:sp>
      <p:sp>
        <p:nvSpPr>
          <p:cNvPr id="40982" name="Rectangle 29"/>
          <p:cNvSpPr>
            <a:spLocks noChangeArrowheads="1"/>
          </p:cNvSpPr>
          <p:nvPr/>
        </p:nvSpPr>
        <p:spPr bwMode="auto">
          <a:xfrm>
            <a:off x="9525001" y="4343401"/>
            <a:ext cx="530915" cy="646331"/>
          </a:xfrm>
          <a:prstGeom prst="rect">
            <a:avLst/>
          </a:prstGeom>
          <a:noFill/>
          <a:ln w="9525">
            <a:noFill/>
            <a:miter lim="800000"/>
            <a:headEnd/>
            <a:tailEnd/>
          </a:ln>
        </p:spPr>
        <p:txBody>
          <a:bodyPr wrap="none">
            <a:spAutoFit/>
          </a:bodyPr>
          <a:lstStyle/>
          <a:p>
            <a:pPr eaLnBrk="0" hangingPunct="0"/>
            <a:r>
              <a:rPr lang="en-US" altLang="en-US" sz="3600" dirty="0"/>
              <a:t> d</a:t>
            </a:r>
          </a:p>
        </p:txBody>
      </p:sp>
      <p:sp>
        <p:nvSpPr>
          <p:cNvPr id="40983" name="Text Box 34"/>
          <p:cNvSpPr txBox="1">
            <a:spLocks noChangeArrowheads="1"/>
          </p:cNvSpPr>
          <p:nvPr/>
        </p:nvSpPr>
        <p:spPr bwMode="auto">
          <a:xfrm>
            <a:off x="2819400" y="57150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dirty="0"/>
              <a:t>a + c</a:t>
            </a:r>
          </a:p>
        </p:txBody>
      </p:sp>
      <p:sp>
        <p:nvSpPr>
          <p:cNvPr id="40984" name="Text Box 35"/>
          <p:cNvSpPr txBox="1">
            <a:spLocks noChangeArrowheads="1"/>
          </p:cNvSpPr>
          <p:nvPr/>
        </p:nvSpPr>
        <p:spPr bwMode="auto">
          <a:xfrm>
            <a:off x="5257800" y="57912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dirty="0"/>
              <a:t>b + d</a:t>
            </a:r>
          </a:p>
        </p:txBody>
      </p:sp>
      <p:sp>
        <p:nvSpPr>
          <p:cNvPr id="280612" name="Line 36"/>
          <p:cNvSpPr>
            <a:spLocks noChangeShapeType="1"/>
          </p:cNvSpPr>
          <p:nvPr/>
        </p:nvSpPr>
        <p:spPr bwMode="auto">
          <a:xfrm>
            <a:off x="3505200" y="2133600"/>
            <a:ext cx="0" cy="2819400"/>
          </a:xfrm>
          <a:prstGeom prst="line">
            <a:avLst/>
          </a:prstGeom>
          <a:noFill/>
          <a:ln w="76200">
            <a:solidFill>
              <a:srgbClr val="008000"/>
            </a:solidFill>
            <a:round/>
            <a:headEnd/>
            <a:tailEnd type="triangle" w="med" len="med"/>
          </a:ln>
        </p:spPr>
        <p:txBody>
          <a:bodyPr/>
          <a:lstStyle/>
          <a:p>
            <a:endParaRPr lang="en-US" dirty="0"/>
          </a:p>
        </p:txBody>
      </p:sp>
      <p:sp>
        <p:nvSpPr>
          <p:cNvPr id="280613" name="Line 37"/>
          <p:cNvSpPr>
            <a:spLocks noChangeShapeType="1"/>
          </p:cNvSpPr>
          <p:nvPr/>
        </p:nvSpPr>
        <p:spPr bwMode="auto">
          <a:xfrm>
            <a:off x="5715000" y="2133600"/>
            <a:ext cx="0" cy="2819400"/>
          </a:xfrm>
          <a:prstGeom prst="line">
            <a:avLst/>
          </a:prstGeom>
          <a:noFill/>
          <a:ln w="76200">
            <a:solidFill>
              <a:srgbClr val="008000"/>
            </a:solidFill>
            <a:round/>
            <a:headEnd/>
            <a:tailEnd type="triangle" w="med" len="med"/>
          </a:ln>
        </p:spPr>
        <p:txBody>
          <a:bodyPr/>
          <a:lstStyle/>
          <a:p>
            <a:endParaRPr lang="en-US" dirty="0"/>
          </a:p>
        </p:txBody>
      </p:sp>
      <p:sp>
        <p:nvSpPr>
          <p:cNvPr id="28" name="TextBox 27"/>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11743341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0612"/>
                                        </p:tgtEl>
                                        <p:attrNameLst>
                                          <p:attrName>style.visibility</p:attrName>
                                        </p:attrNameLst>
                                      </p:cBhvr>
                                      <p:to>
                                        <p:strVal val="visible"/>
                                      </p:to>
                                    </p:set>
                                    <p:animEffect transition="in" filter="blinds(horizontal)">
                                      <p:cBhvr>
                                        <p:cTn id="7" dur="500"/>
                                        <p:tgtEl>
                                          <p:spTgt spid="2806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80613"/>
                                        </p:tgtEl>
                                        <p:attrNameLst>
                                          <p:attrName>style.visibility</p:attrName>
                                        </p:attrNameLst>
                                      </p:cBhvr>
                                      <p:to>
                                        <p:strVal val="visible"/>
                                      </p:to>
                                    </p:set>
                                    <p:animEffect transition="in" filter="blinds(horizontal)">
                                      <p:cBhvr>
                                        <p:cTn id="10" dur="500"/>
                                        <p:tgtEl>
                                          <p:spTgt spid="280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612" grpId="0" animBg="1"/>
      <p:bldP spid="2806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2"/>
          <p:cNvSpPr txBox="1">
            <a:spLocks noChangeArrowheads="1"/>
          </p:cNvSpPr>
          <p:nvPr/>
        </p:nvSpPr>
        <p:spPr bwMode="auto">
          <a:xfrm>
            <a:off x="2057400" y="4612758"/>
            <a:ext cx="8229600" cy="1006475"/>
          </a:xfrm>
          <a:prstGeom prst="rect">
            <a:avLst/>
          </a:prstGeom>
          <a:noFill/>
          <a:ln w="9525">
            <a:noFill/>
            <a:miter lim="800000"/>
            <a:headEnd/>
            <a:tailEnd/>
          </a:ln>
        </p:spPr>
        <p:txBody>
          <a:bodyPr>
            <a:spAutoFit/>
          </a:bodyPr>
          <a:lstStyle/>
          <a:p>
            <a:pPr eaLnBrk="0" hangingPunct="0"/>
            <a:endParaRPr lang="en-US" altLang="en-US" sz="3600" baseline="-25000" dirty="0"/>
          </a:p>
          <a:p>
            <a:pPr algn="ctr" eaLnBrk="0" hangingPunct="0"/>
            <a:r>
              <a:rPr lang="en-US" altLang="en-US" sz="3600" b="1" dirty="0"/>
              <a:t>OR for exposure = OR for disease</a:t>
            </a:r>
          </a:p>
        </p:txBody>
      </p:sp>
      <p:sp>
        <p:nvSpPr>
          <p:cNvPr id="108546" name="Text Box 7"/>
          <p:cNvSpPr txBox="1">
            <a:spLocks noChangeArrowheads="1"/>
          </p:cNvSpPr>
          <p:nvPr/>
        </p:nvSpPr>
        <p:spPr bwMode="auto">
          <a:xfrm>
            <a:off x="2209801" y="2622430"/>
            <a:ext cx="1380121" cy="646331"/>
          </a:xfrm>
          <a:prstGeom prst="rect">
            <a:avLst/>
          </a:prstGeom>
          <a:noFill/>
          <a:ln w="9525">
            <a:noFill/>
            <a:miter lim="800000"/>
            <a:headEnd/>
            <a:tailEnd/>
          </a:ln>
        </p:spPr>
        <p:txBody>
          <a:bodyPr wrap="none">
            <a:spAutoFit/>
          </a:bodyPr>
          <a:lstStyle/>
          <a:p>
            <a:pPr eaLnBrk="0" hangingPunct="0"/>
            <a:r>
              <a:rPr lang="en-US" altLang="en-US" sz="3600" b="1" dirty="0"/>
              <a:t>OR</a:t>
            </a:r>
            <a:r>
              <a:rPr lang="en-US" altLang="en-US" b="1" dirty="0"/>
              <a:t>exp </a:t>
            </a:r>
            <a:r>
              <a:rPr lang="en-US" altLang="en-US" sz="3600" b="1" dirty="0"/>
              <a:t>=</a:t>
            </a:r>
            <a:endParaRPr lang="en-US" altLang="en-US" dirty="0"/>
          </a:p>
        </p:txBody>
      </p:sp>
      <p:sp>
        <p:nvSpPr>
          <p:cNvPr id="108547" name="Rectangle 29"/>
          <p:cNvSpPr>
            <a:spLocks noChangeArrowheads="1"/>
          </p:cNvSpPr>
          <p:nvPr/>
        </p:nvSpPr>
        <p:spPr bwMode="auto">
          <a:xfrm>
            <a:off x="3962400" y="793629"/>
            <a:ext cx="838200" cy="3937000"/>
          </a:xfrm>
          <a:prstGeom prst="rect">
            <a:avLst/>
          </a:prstGeom>
          <a:noFill/>
          <a:ln w="9525">
            <a:noFill/>
            <a:miter lim="800000"/>
            <a:headEnd/>
            <a:tailEnd/>
          </a:ln>
        </p:spPr>
        <p:txBody>
          <a:bodyPr>
            <a:spAutoFit/>
          </a:bodyPr>
          <a:lstStyle/>
          <a:p>
            <a:pPr eaLnBrk="0" hangingPunct="0"/>
            <a:r>
              <a:rPr lang="en-US" altLang="en-US" sz="3600" dirty="0"/>
              <a:t>   </a:t>
            </a:r>
          </a:p>
          <a:p>
            <a:pPr eaLnBrk="0" hangingPunct="0"/>
            <a:r>
              <a:rPr lang="en-US" altLang="en-US" sz="3600" dirty="0"/>
              <a:t> </a:t>
            </a:r>
          </a:p>
          <a:p>
            <a:pPr eaLnBrk="0" hangingPunct="0"/>
            <a:r>
              <a:rPr lang="en-US" altLang="en-US" sz="3600" dirty="0"/>
              <a:t> a</a:t>
            </a:r>
          </a:p>
          <a:p>
            <a:pPr eaLnBrk="0" hangingPunct="0"/>
            <a:r>
              <a:rPr lang="en-US" altLang="en-US" sz="3600" dirty="0"/>
              <a:t> c</a:t>
            </a:r>
          </a:p>
          <a:p>
            <a:pPr eaLnBrk="0" hangingPunct="0"/>
            <a:r>
              <a:rPr lang="en-US" altLang="en-US" sz="3600" dirty="0"/>
              <a:t> b</a:t>
            </a:r>
          </a:p>
          <a:p>
            <a:pPr eaLnBrk="0" hangingPunct="0"/>
            <a:r>
              <a:rPr lang="en-US" altLang="en-US" sz="3600" dirty="0"/>
              <a:t> d</a:t>
            </a:r>
          </a:p>
          <a:p>
            <a:pPr eaLnBrk="0" hangingPunct="0"/>
            <a:endParaRPr lang="en-US" altLang="en-US" sz="3600" dirty="0"/>
          </a:p>
        </p:txBody>
      </p:sp>
      <p:sp>
        <p:nvSpPr>
          <p:cNvPr id="108548" name="Line 31"/>
          <p:cNvSpPr>
            <a:spLocks noChangeShapeType="1"/>
          </p:cNvSpPr>
          <p:nvPr/>
        </p:nvSpPr>
        <p:spPr bwMode="auto">
          <a:xfrm>
            <a:off x="4114800" y="3613029"/>
            <a:ext cx="381000" cy="0"/>
          </a:xfrm>
          <a:prstGeom prst="line">
            <a:avLst/>
          </a:prstGeom>
          <a:noFill/>
          <a:ln w="9525">
            <a:solidFill>
              <a:schemeClr val="tx1"/>
            </a:solidFill>
            <a:round/>
            <a:headEnd/>
            <a:tailEnd/>
          </a:ln>
        </p:spPr>
        <p:txBody>
          <a:bodyPr wrap="none" anchor="ctr"/>
          <a:lstStyle/>
          <a:p>
            <a:endParaRPr lang="en-US" dirty="0"/>
          </a:p>
        </p:txBody>
      </p:sp>
      <p:sp>
        <p:nvSpPr>
          <p:cNvPr id="108549" name="Line 32"/>
          <p:cNvSpPr>
            <a:spLocks noChangeShapeType="1"/>
          </p:cNvSpPr>
          <p:nvPr/>
        </p:nvSpPr>
        <p:spPr bwMode="auto">
          <a:xfrm>
            <a:off x="4038600" y="2546229"/>
            <a:ext cx="457200" cy="0"/>
          </a:xfrm>
          <a:prstGeom prst="line">
            <a:avLst/>
          </a:prstGeom>
          <a:noFill/>
          <a:ln w="9525">
            <a:solidFill>
              <a:schemeClr val="tx1"/>
            </a:solidFill>
            <a:round/>
            <a:headEnd/>
            <a:tailEnd/>
          </a:ln>
        </p:spPr>
        <p:txBody>
          <a:bodyPr wrap="none" anchor="ctr"/>
          <a:lstStyle/>
          <a:p>
            <a:endParaRPr lang="en-US" dirty="0"/>
          </a:p>
        </p:txBody>
      </p:sp>
      <p:sp>
        <p:nvSpPr>
          <p:cNvPr id="108550" name="Line 33"/>
          <p:cNvSpPr>
            <a:spLocks noChangeShapeType="1"/>
          </p:cNvSpPr>
          <p:nvPr/>
        </p:nvSpPr>
        <p:spPr bwMode="auto">
          <a:xfrm>
            <a:off x="3886200" y="3003429"/>
            <a:ext cx="914400" cy="0"/>
          </a:xfrm>
          <a:prstGeom prst="line">
            <a:avLst/>
          </a:prstGeom>
          <a:noFill/>
          <a:ln w="9525">
            <a:solidFill>
              <a:schemeClr val="tx1"/>
            </a:solidFill>
            <a:round/>
            <a:headEnd/>
            <a:tailEnd/>
          </a:ln>
        </p:spPr>
        <p:txBody>
          <a:bodyPr wrap="none" anchor="ctr"/>
          <a:lstStyle/>
          <a:p>
            <a:endParaRPr lang="en-US" dirty="0"/>
          </a:p>
        </p:txBody>
      </p:sp>
      <p:sp>
        <p:nvSpPr>
          <p:cNvPr id="108551" name="Line 36"/>
          <p:cNvSpPr>
            <a:spLocks noChangeShapeType="1"/>
          </p:cNvSpPr>
          <p:nvPr/>
        </p:nvSpPr>
        <p:spPr bwMode="auto">
          <a:xfrm>
            <a:off x="7467600" y="3003429"/>
            <a:ext cx="914400" cy="0"/>
          </a:xfrm>
          <a:prstGeom prst="line">
            <a:avLst/>
          </a:prstGeom>
          <a:noFill/>
          <a:ln w="25400">
            <a:solidFill>
              <a:schemeClr val="tx1"/>
            </a:solidFill>
            <a:round/>
            <a:headEnd/>
            <a:tailEnd/>
          </a:ln>
        </p:spPr>
        <p:txBody>
          <a:bodyPr wrap="none" anchor="ctr"/>
          <a:lstStyle/>
          <a:p>
            <a:endParaRPr lang="en-US" dirty="0"/>
          </a:p>
        </p:txBody>
      </p:sp>
      <p:sp>
        <p:nvSpPr>
          <p:cNvPr id="108552" name="Rectangle 37"/>
          <p:cNvSpPr>
            <a:spLocks noChangeArrowheads="1"/>
          </p:cNvSpPr>
          <p:nvPr/>
        </p:nvSpPr>
        <p:spPr bwMode="auto">
          <a:xfrm>
            <a:off x="1970511" y="228600"/>
            <a:ext cx="7908640" cy="646331"/>
          </a:xfrm>
          <a:prstGeom prst="rect">
            <a:avLst/>
          </a:prstGeom>
          <a:noFill/>
          <a:ln w="9525">
            <a:noFill/>
            <a:miter lim="800000"/>
            <a:headEnd/>
            <a:tailEnd/>
          </a:ln>
        </p:spPr>
        <p:txBody>
          <a:bodyPr wrap="none">
            <a:spAutoFit/>
          </a:bodyPr>
          <a:lstStyle/>
          <a:p>
            <a:pPr eaLnBrk="0" hangingPunct="0"/>
            <a:r>
              <a:rPr lang="en-US" altLang="en-US" sz="3600" b="1" dirty="0"/>
              <a:t>Important characteristic of an odds ratio</a:t>
            </a:r>
            <a:endParaRPr lang="en-US" altLang="en-US" sz="3600" dirty="0"/>
          </a:p>
        </p:txBody>
      </p:sp>
      <p:sp>
        <p:nvSpPr>
          <p:cNvPr id="108553" name="Text Box 40"/>
          <p:cNvSpPr txBox="1">
            <a:spLocks noChangeArrowheads="1"/>
          </p:cNvSpPr>
          <p:nvPr/>
        </p:nvSpPr>
        <p:spPr bwMode="auto">
          <a:xfrm>
            <a:off x="1981200" y="5791200"/>
            <a:ext cx="8382000" cy="369332"/>
          </a:xfrm>
          <a:prstGeom prst="rect">
            <a:avLst/>
          </a:prstGeom>
          <a:noFill/>
          <a:ln w="9525">
            <a:noFill/>
            <a:miter lim="800000"/>
            <a:headEnd/>
            <a:tailEnd/>
          </a:ln>
        </p:spPr>
        <p:txBody>
          <a:bodyPr>
            <a:spAutoFit/>
          </a:bodyPr>
          <a:lstStyle/>
          <a:p>
            <a:pPr eaLnBrk="0" hangingPunct="0">
              <a:spcBef>
                <a:spcPct val="50000"/>
              </a:spcBef>
            </a:pPr>
            <a:endParaRPr lang="en-US" altLang="en-US" dirty="0"/>
          </a:p>
        </p:txBody>
      </p:sp>
      <p:sp>
        <p:nvSpPr>
          <p:cNvPr id="108554" name="Rectangle 42"/>
          <p:cNvSpPr>
            <a:spLocks noChangeArrowheads="1"/>
          </p:cNvSpPr>
          <p:nvPr/>
        </p:nvSpPr>
        <p:spPr bwMode="auto">
          <a:xfrm>
            <a:off x="7467600" y="793629"/>
            <a:ext cx="838200" cy="3937000"/>
          </a:xfrm>
          <a:prstGeom prst="rect">
            <a:avLst/>
          </a:prstGeom>
          <a:noFill/>
          <a:ln w="9525">
            <a:noFill/>
            <a:miter lim="800000"/>
            <a:headEnd/>
            <a:tailEnd/>
          </a:ln>
        </p:spPr>
        <p:txBody>
          <a:bodyPr>
            <a:spAutoFit/>
          </a:bodyPr>
          <a:lstStyle/>
          <a:p>
            <a:pPr eaLnBrk="0" hangingPunct="0"/>
            <a:r>
              <a:rPr lang="en-US" altLang="en-US" sz="3600" dirty="0"/>
              <a:t>   </a:t>
            </a:r>
          </a:p>
          <a:p>
            <a:pPr eaLnBrk="0" hangingPunct="0"/>
            <a:r>
              <a:rPr lang="en-US" altLang="en-US" sz="3600" dirty="0"/>
              <a:t> </a:t>
            </a:r>
          </a:p>
          <a:p>
            <a:pPr eaLnBrk="0" hangingPunct="0"/>
            <a:r>
              <a:rPr lang="en-US" altLang="en-US" sz="3600" dirty="0"/>
              <a:t> a</a:t>
            </a:r>
          </a:p>
          <a:p>
            <a:pPr eaLnBrk="0" hangingPunct="0"/>
            <a:r>
              <a:rPr lang="en-US" altLang="en-US" sz="3600" dirty="0"/>
              <a:t> b</a:t>
            </a:r>
          </a:p>
          <a:p>
            <a:pPr eaLnBrk="0" hangingPunct="0"/>
            <a:r>
              <a:rPr lang="en-US" altLang="en-US" sz="3600" dirty="0"/>
              <a:t> c</a:t>
            </a:r>
          </a:p>
          <a:p>
            <a:pPr eaLnBrk="0" hangingPunct="0"/>
            <a:r>
              <a:rPr lang="en-US" altLang="en-US" sz="3600" dirty="0"/>
              <a:t> d</a:t>
            </a:r>
          </a:p>
          <a:p>
            <a:pPr eaLnBrk="0" hangingPunct="0"/>
            <a:endParaRPr lang="en-US" altLang="en-US" sz="3600" dirty="0"/>
          </a:p>
        </p:txBody>
      </p:sp>
      <p:sp>
        <p:nvSpPr>
          <p:cNvPr id="108555" name="Rectangle 43"/>
          <p:cNvSpPr>
            <a:spLocks noChangeArrowheads="1"/>
          </p:cNvSpPr>
          <p:nvPr/>
        </p:nvSpPr>
        <p:spPr bwMode="auto">
          <a:xfrm>
            <a:off x="6705600" y="2698630"/>
            <a:ext cx="413896" cy="646331"/>
          </a:xfrm>
          <a:prstGeom prst="rect">
            <a:avLst/>
          </a:prstGeom>
          <a:noFill/>
          <a:ln w="9525">
            <a:noFill/>
            <a:miter lim="800000"/>
            <a:headEnd/>
            <a:tailEnd/>
          </a:ln>
        </p:spPr>
        <p:txBody>
          <a:bodyPr wrap="none">
            <a:spAutoFit/>
          </a:bodyPr>
          <a:lstStyle/>
          <a:p>
            <a:pPr eaLnBrk="0" hangingPunct="0"/>
            <a:r>
              <a:rPr lang="en-US" altLang="en-US" sz="3600" dirty="0"/>
              <a:t>=</a:t>
            </a:r>
          </a:p>
        </p:txBody>
      </p:sp>
      <p:sp>
        <p:nvSpPr>
          <p:cNvPr id="108556" name="Line 44"/>
          <p:cNvSpPr>
            <a:spLocks noChangeShapeType="1"/>
          </p:cNvSpPr>
          <p:nvPr/>
        </p:nvSpPr>
        <p:spPr bwMode="auto">
          <a:xfrm>
            <a:off x="7543800" y="2546229"/>
            <a:ext cx="533400" cy="0"/>
          </a:xfrm>
          <a:prstGeom prst="line">
            <a:avLst/>
          </a:prstGeom>
          <a:noFill/>
          <a:ln w="9525">
            <a:solidFill>
              <a:schemeClr val="tx1"/>
            </a:solidFill>
            <a:round/>
            <a:headEnd/>
            <a:tailEnd/>
          </a:ln>
        </p:spPr>
        <p:txBody>
          <a:bodyPr/>
          <a:lstStyle/>
          <a:p>
            <a:endParaRPr lang="en-US" dirty="0"/>
          </a:p>
        </p:txBody>
      </p:sp>
      <p:sp>
        <p:nvSpPr>
          <p:cNvPr id="108557" name="Line 46"/>
          <p:cNvSpPr>
            <a:spLocks noChangeShapeType="1"/>
          </p:cNvSpPr>
          <p:nvPr/>
        </p:nvSpPr>
        <p:spPr bwMode="auto">
          <a:xfrm>
            <a:off x="7543800" y="3613029"/>
            <a:ext cx="533400" cy="0"/>
          </a:xfrm>
          <a:prstGeom prst="line">
            <a:avLst/>
          </a:prstGeom>
          <a:noFill/>
          <a:ln w="9525">
            <a:solidFill>
              <a:schemeClr val="tx1"/>
            </a:solidFill>
            <a:round/>
            <a:headEnd/>
            <a:tailEnd/>
          </a:ln>
        </p:spPr>
        <p:txBody>
          <a:bodyPr/>
          <a:lstStyle/>
          <a:p>
            <a:endParaRPr lang="en-US" dirty="0"/>
          </a:p>
        </p:txBody>
      </p:sp>
      <p:sp>
        <p:nvSpPr>
          <p:cNvPr id="108558" name="Text Box 47"/>
          <p:cNvSpPr txBox="1">
            <a:spLocks noChangeArrowheads="1"/>
          </p:cNvSpPr>
          <p:nvPr/>
        </p:nvSpPr>
        <p:spPr bwMode="auto">
          <a:xfrm>
            <a:off x="8610600" y="2546229"/>
            <a:ext cx="2057400" cy="641350"/>
          </a:xfrm>
          <a:prstGeom prst="rect">
            <a:avLst/>
          </a:prstGeom>
          <a:noFill/>
          <a:ln w="9525">
            <a:noFill/>
            <a:miter lim="800000"/>
            <a:headEnd/>
            <a:tailEnd/>
          </a:ln>
        </p:spPr>
        <p:txBody>
          <a:bodyPr>
            <a:spAutoFit/>
          </a:bodyPr>
          <a:lstStyle/>
          <a:p>
            <a:pPr eaLnBrk="0" hangingPunct="0"/>
            <a:r>
              <a:rPr lang="en-US" altLang="en-US" sz="3600" b="1" dirty="0"/>
              <a:t>= OR</a:t>
            </a:r>
            <a:r>
              <a:rPr lang="en-US" altLang="en-US" sz="3600" b="1" baseline="-25000" dirty="0"/>
              <a:t>dis</a:t>
            </a:r>
          </a:p>
        </p:txBody>
      </p:sp>
      <p:sp>
        <p:nvSpPr>
          <p:cNvPr id="108559" name="Rectangle 48"/>
          <p:cNvSpPr>
            <a:spLocks noChangeArrowheads="1"/>
          </p:cNvSpPr>
          <p:nvPr/>
        </p:nvSpPr>
        <p:spPr bwMode="auto">
          <a:xfrm>
            <a:off x="5486400" y="793629"/>
            <a:ext cx="838200" cy="3937000"/>
          </a:xfrm>
          <a:prstGeom prst="rect">
            <a:avLst/>
          </a:prstGeom>
          <a:noFill/>
          <a:ln w="9525">
            <a:noFill/>
            <a:miter lim="800000"/>
            <a:headEnd/>
            <a:tailEnd/>
          </a:ln>
        </p:spPr>
        <p:txBody>
          <a:bodyPr>
            <a:spAutoFit/>
          </a:bodyPr>
          <a:lstStyle/>
          <a:p>
            <a:pPr eaLnBrk="0" hangingPunct="0"/>
            <a:r>
              <a:rPr lang="en-US" altLang="en-US" sz="3600" dirty="0"/>
              <a:t>   </a:t>
            </a:r>
          </a:p>
          <a:p>
            <a:pPr eaLnBrk="0" hangingPunct="0"/>
            <a:r>
              <a:rPr lang="en-US" altLang="en-US" sz="3600" dirty="0"/>
              <a:t> </a:t>
            </a:r>
          </a:p>
          <a:p>
            <a:pPr eaLnBrk="0" hangingPunct="0"/>
            <a:r>
              <a:rPr lang="en-US" altLang="en-US" sz="3600" dirty="0"/>
              <a:t> c</a:t>
            </a:r>
          </a:p>
          <a:p>
            <a:pPr eaLnBrk="0" hangingPunct="0"/>
            <a:r>
              <a:rPr lang="en-US" altLang="en-US" sz="3600" dirty="0"/>
              <a:t> b</a:t>
            </a:r>
          </a:p>
          <a:p>
            <a:pPr eaLnBrk="0" hangingPunct="0"/>
            <a:r>
              <a:rPr lang="en-US" altLang="en-US" sz="3600" dirty="0"/>
              <a:t> c</a:t>
            </a:r>
          </a:p>
          <a:p>
            <a:pPr eaLnBrk="0" hangingPunct="0"/>
            <a:r>
              <a:rPr lang="en-US" altLang="en-US" sz="3600" dirty="0"/>
              <a:t> b</a:t>
            </a:r>
          </a:p>
          <a:p>
            <a:pPr eaLnBrk="0" hangingPunct="0"/>
            <a:endParaRPr lang="en-US" altLang="en-US" sz="3600" dirty="0"/>
          </a:p>
        </p:txBody>
      </p:sp>
      <p:sp>
        <p:nvSpPr>
          <p:cNvPr id="108560" name="Line 49"/>
          <p:cNvSpPr>
            <a:spLocks noChangeShapeType="1"/>
          </p:cNvSpPr>
          <p:nvPr/>
        </p:nvSpPr>
        <p:spPr bwMode="auto">
          <a:xfrm>
            <a:off x="5715000" y="3613029"/>
            <a:ext cx="381000" cy="0"/>
          </a:xfrm>
          <a:prstGeom prst="line">
            <a:avLst/>
          </a:prstGeom>
          <a:noFill/>
          <a:ln w="9525">
            <a:solidFill>
              <a:schemeClr val="tx1"/>
            </a:solidFill>
            <a:round/>
            <a:headEnd/>
            <a:tailEnd/>
          </a:ln>
        </p:spPr>
        <p:txBody>
          <a:bodyPr wrap="none" anchor="ctr"/>
          <a:lstStyle/>
          <a:p>
            <a:endParaRPr lang="en-US" dirty="0"/>
          </a:p>
        </p:txBody>
      </p:sp>
      <p:sp>
        <p:nvSpPr>
          <p:cNvPr id="108561" name="Line 50"/>
          <p:cNvSpPr>
            <a:spLocks noChangeShapeType="1"/>
          </p:cNvSpPr>
          <p:nvPr/>
        </p:nvSpPr>
        <p:spPr bwMode="auto">
          <a:xfrm>
            <a:off x="5638800" y="2546229"/>
            <a:ext cx="457200" cy="0"/>
          </a:xfrm>
          <a:prstGeom prst="line">
            <a:avLst/>
          </a:prstGeom>
          <a:noFill/>
          <a:ln w="9525">
            <a:solidFill>
              <a:schemeClr val="tx1"/>
            </a:solidFill>
            <a:round/>
            <a:headEnd/>
            <a:tailEnd/>
          </a:ln>
        </p:spPr>
        <p:txBody>
          <a:bodyPr wrap="none" anchor="ctr"/>
          <a:lstStyle/>
          <a:p>
            <a:endParaRPr lang="en-US" dirty="0"/>
          </a:p>
        </p:txBody>
      </p:sp>
      <p:sp>
        <p:nvSpPr>
          <p:cNvPr id="108562" name="Line 51"/>
          <p:cNvSpPr>
            <a:spLocks noChangeShapeType="1"/>
          </p:cNvSpPr>
          <p:nvPr/>
        </p:nvSpPr>
        <p:spPr bwMode="auto">
          <a:xfrm>
            <a:off x="5486400" y="3003429"/>
            <a:ext cx="914400" cy="0"/>
          </a:xfrm>
          <a:prstGeom prst="line">
            <a:avLst/>
          </a:prstGeom>
          <a:noFill/>
          <a:ln w="9525">
            <a:solidFill>
              <a:schemeClr val="tx1"/>
            </a:solidFill>
            <a:round/>
            <a:headEnd/>
            <a:tailEnd/>
          </a:ln>
        </p:spPr>
        <p:txBody>
          <a:bodyPr wrap="none" anchor="ctr"/>
          <a:lstStyle/>
          <a:p>
            <a:endParaRPr lang="en-US" dirty="0"/>
          </a:p>
        </p:txBody>
      </p:sp>
      <p:sp>
        <p:nvSpPr>
          <p:cNvPr id="108563" name="Text Box 52"/>
          <p:cNvSpPr txBox="1">
            <a:spLocks noChangeArrowheads="1"/>
          </p:cNvSpPr>
          <p:nvPr/>
        </p:nvSpPr>
        <p:spPr bwMode="auto">
          <a:xfrm>
            <a:off x="4953000" y="2851029"/>
            <a:ext cx="457200" cy="369332"/>
          </a:xfrm>
          <a:prstGeom prst="rect">
            <a:avLst/>
          </a:prstGeom>
          <a:noFill/>
          <a:ln w="9525">
            <a:noFill/>
            <a:miter lim="800000"/>
            <a:headEnd/>
            <a:tailEnd/>
          </a:ln>
        </p:spPr>
        <p:txBody>
          <a:bodyPr>
            <a:spAutoFit/>
          </a:bodyPr>
          <a:lstStyle/>
          <a:p>
            <a:pPr eaLnBrk="0" hangingPunct="0">
              <a:spcBef>
                <a:spcPct val="50000"/>
              </a:spcBef>
            </a:pPr>
            <a:r>
              <a:rPr lang="en-US" altLang="en-US" dirty="0"/>
              <a:t>X</a:t>
            </a:r>
          </a:p>
        </p:txBody>
      </p:sp>
      <p:sp>
        <p:nvSpPr>
          <p:cNvPr id="21" name="TextBox 20"/>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36774685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2"/>
          <p:cNvSpPr>
            <a:spLocks noGrp="1" noChangeArrowheads="1"/>
          </p:cNvSpPr>
          <p:nvPr>
            <p:ph type="title"/>
          </p:nvPr>
        </p:nvSpPr>
        <p:spPr>
          <a:xfrm>
            <a:off x="603849" y="0"/>
            <a:ext cx="10903789" cy="1143000"/>
          </a:xfrm>
        </p:spPr>
        <p:txBody>
          <a:bodyPr/>
          <a:lstStyle/>
          <a:p>
            <a:r>
              <a:rPr lang="en-US" altLang="en-US" sz="3200" b="1" dirty="0"/>
              <a:t>Common misunderstandings </a:t>
            </a:r>
            <a:r>
              <a:rPr lang="en-US" altLang="en-US" sz="3200" b="1" dirty="0" smtClean="0"/>
              <a:t>about </a:t>
            </a:r>
            <a:r>
              <a:rPr lang="en-US" altLang="en-US" sz="3200" b="1" dirty="0"/>
              <a:t>case-control studies</a:t>
            </a:r>
          </a:p>
        </p:txBody>
      </p:sp>
      <p:sp>
        <p:nvSpPr>
          <p:cNvPr id="199682" name="Rectangle 3"/>
          <p:cNvSpPr>
            <a:spLocks noGrp="1" noChangeArrowheads="1"/>
          </p:cNvSpPr>
          <p:nvPr>
            <p:ph type="body" idx="1"/>
          </p:nvPr>
        </p:nvSpPr>
        <p:spPr>
          <a:xfrm>
            <a:off x="759125" y="1480868"/>
            <a:ext cx="10748513" cy="4267200"/>
          </a:xfrm>
        </p:spPr>
        <p:txBody>
          <a:bodyPr>
            <a:normAutofit fontScale="92500"/>
          </a:bodyPr>
          <a:lstStyle/>
          <a:p>
            <a:r>
              <a:rPr lang="en-US" altLang="en-US" dirty="0"/>
              <a:t>They can only study one disease </a:t>
            </a:r>
            <a:r>
              <a:rPr lang="en-US" altLang="en-US" dirty="0" smtClean="0"/>
              <a:t>outcome</a:t>
            </a:r>
            <a:endParaRPr lang="en-US" altLang="en-US" dirty="0"/>
          </a:p>
          <a:p>
            <a:pPr lvl="1">
              <a:spcAft>
                <a:spcPts val="600"/>
              </a:spcAft>
            </a:pPr>
            <a:r>
              <a:rPr lang="en-US" altLang="en-US" dirty="0"/>
              <a:t>Case-cohort sampling can study multiple </a:t>
            </a:r>
            <a:r>
              <a:rPr lang="en-US" altLang="en-US" dirty="0" smtClean="0"/>
              <a:t>outcomes</a:t>
            </a:r>
            <a:endParaRPr lang="en-US" altLang="en-US" sz="900" dirty="0"/>
          </a:p>
          <a:p>
            <a:r>
              <a:rPr lang="en-US" altLang="en-US" dirty="0"/>
              <a:t>Inference is not as valid as from a cohort </a:t>
            </a:r>
          </a:p>
          <a:p>
            <a:pPr lvl="1">
              <a:spcAft>
                <a:spcPts val="600"/>
              </a:spcAft>
            </a:pPr>
            <a:r>
              <a:rPr lang="en-US" altLang="en-US" dirty="0"/>
              <a:t>E</a:t>
            </a:r>
            <a:r>
              <a:rPr lang="en-US" altLang="en-US" dirty="0" smtClean="0"/>
              <a:t>qually valid </a:t>
            </a:r>
            <a:r>
              <a:rPr lang="en-US" altLang="en-US" dirty="0"/>
              <a:t>if control sampling represents underlying cohort that gave rise to cases</a:t>
            </a:r>
            <a:endParaRPr lang="en-US" altLang="en-US" sz="900" dirty="0"/>
          </a:p>
          <a:p>
            <a:r>
              <a:rPr lang="en-US" altLang="en-US" dirty="0"/>
              <a:t>“Rare disease assumption” is required for OR from case-control </a:t>
            </a:r>
            <a:endParaRPr lang="en-US" altLang="en-US" dirty="0" smtClean="0"/>
          </a:p>
          <a:p>
            <a:pPr lvl="1"/>
            <a:r>
              <a:rPr lang="en-US" altLang="en-US" dirty="0" smtClean="0"/>
              <a:t>Depending </a:t>
            </a:r>
            <a:r>
              <a:rPr lang="en-US" altLang="en-US" dirty="0"/>
              <a:t>on design, can obtain estimates of the risk ratio, rate ratio, hazard ratio without rare disease assumption</a:t>
            </a:r>
            <a:endParaRPr lang="en-US" altLang="en-US" sz="500" dirty="0"/>
          </a:p>
          <a:p>
            <a:r>
              <a:rPr lang="en-US" altLang="en-US" dirty="0"/>
              <a:t>N</a:t>
            </a:r>
            <a:r>
              <a:rPr lang="en-US" altLang="en-US" dirty="0" smtClean="0"/>
              <a:t>ot </a:t>
            </a:r>
            <a:r>
              <a:rPr lang="en-US" altLang="en-US" dirty="0"/>
              <a:t>possible to obtain exposure measurements that occur before outcome </a:t>
            </a:r>
          </a:p>
          <a:p>
            <a:pPr lvl="1"/>
            <a:r>
              <a:rPr lang="en-US" altLang="en-US" dirty="0"/>
              <a:t>A</a:t>
            </a:r>
            <a:r>
              <a:rPr lang="en-US" altLang="en-US" dirty="0" smtClean="0"/>
              <a:t>rchived </a:t>
            </a:r>
            <a:r>
              <a:rPr lang="en-US" altLang="en-US" dirty="0"/>
              <a:t>biospecimens, medical records, etc.</a:t>
            </a:r>
          </a:p>
        </p:txBody>
      </p:sp>
      <p:sp>
        <p:nvSpPr>
          <p:cNvPr id="4" name="TextBox 3"/>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2260133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968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968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968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968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968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968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2"/>
          <p:cNvSpPr>
            <a:spLocks noGrp="1" noChangeArrowheads="1"/>
          </p:cNvSpPr>
          <p:nvPr>
            <p:ph type="title"/>
          </p:nvPr>
        </p:nvSpPr>
        <p:spPr>
          <a:xfrm>
            <a:off x="415505" y="287547"/>
            <a:ext cx="11368177" cy="762000"/>
          </a:xfrm>
        </p:spPr>
        <p:txBody>
          <a:bodyPr/>
          <a:lstStyle/>
          <a:p>
            <a:r>
              <a:rPr lang="en-US" altLang="en-US" sz="3200" b="1" dirty="0"/>
              <a:t>Case-control design recommendations</a:t>
            </a:r>
          </a:p>
        </p:txBody>
      </p:sp>
      <p:sp>
        <p:nvSpPr>
          <p:cNvPr id="203778" name="Rectangle 3"/>
          <p:cNvSpPr>
            <a:spLocks noGrp="1" noChangeArrowheads="1"/>
          </p:cNvSpPr>
          <p:nvPr>
            <p:ph type="body" idx="1"/>
          </p:nvPr>
        </p:nvSpPr>
        <p:spPr>
          <a:xfrm>
            <a:off x="415505" y="1268719"/>
            <a:ext cx="11368177" cy="5334000"/>
          </a:xfrm>
        </p:spPr>
        <p:txBody>
          <a:bodyPr/>
          <a:lstStyle/>
          <a:p>
            <a:r>
              <a:rPr lang="en-US" altLang="en-US" dirty="0"/>
              <a:t>Look for a </a:t>
            </a:r>
            <a:r>
              <a:rPr lang="en-US" altLang="en-US" b="1" dirty="0"/>
              <a:t>primary study base </a:t>
            </a:r>
            <a:r>
              <a:rPr lang="en-US" altLang="en-US" dirty="0"/>
              <a:t>that can be clearly defined and has complete case ascertainment</a:t>
            </a:r>
          </a:p>
          <a:p>
            <a:pPr lvl="1"/>
            <a:r>
              <a:rPr lang="en-US" altLang="en-US" dirty="0"/>
              <a:t>Know research study bases available in your field</a:t>
            </a:r>
          </a:p>
          <a:p>
            <a:pPr lvl="1"/>
            <a:r>
              <a:rPr lang="en-US" altLang="en-US" dirty="0"/>
              <a:t>Use incidence density or case-cohort sampling in fixed cohort</a:t>
            </a:r>
          </a:p>
          <a:p>
            <a:pPr lvl="1"/>
            <a:r>
              <a:rPr lang="en-US" altLang="en-US" dirty="0"/>
              <a:t>In dynamic cohort, use incidence density </a:t>
            </a:r>
            <a:r>
              <a:rPr lang="en-US" altLang="en-US" dirty="0" smtClean="0"/>
              <a:t>sampling, </a:t>
            </a:r>
            <a:r>
              <a:rPr lang="en-US" altLang="en-US" dirty="0"/>
              <a:t>if feasible.  Know if one time sampling makes sense in your </a:t>
            </a:r>
            <a:r>
              <a:rPr lang="en-US" altLang="en-US" dirty="0" smtClean="0"/>
              <a:t>field.</a:t>
            </a:r>
            <a:endParaRPr lang="en-US" altLang="en-US" dirty="0"/>
          </a:p>
          <a:p>
            <a:pPr lvl="1"/>
            <a:endParaRPr lang="en-US" altLang="en-US" sz="1200" dirty="0"/>
          </a:p>
          <a:p>
            <a:r>
              <a:rPr lang="en-US" altLang="en-US" dirty="0"/>
              <a:t>Use </a:t>
            </a:r>
            <a:r>
              <a:rPr lang="en-US" altLang="en-US" b="1" dirty="0" smtClean="0"/>
              <a:t>exposure</a:t>
            </a:r>
            <a:r>
              <a:rPr lang="en-US" altLang="en-US" dirty="0" smtClean="0"/>
              <a:t> </a:t>
            </a:r>
            <a:r>
              <a:rPr lang="en-US" altLang="en-US" b="1" dirty="0" smtClean="0"/>
              <a:t>measurements </a:t>
            </a:r>
            <a:r>
              <a:rPr lang="en-US" altLang="en-US" b="1" dirty="0"/>
              <a:t>recorded prior to </a:t>
            </a:r>
            <a:r>
              <a:rPr lang="en-US" altLang="en-US" b="1" dirty="0" smtClean="0"/>
              <a:t>diagnosis </a:t>
            </a:r>
            <a:r>
              <a:rPr lang="en-US" altLang="en-US" dirty="0"/>
              <a:t>when possible (medical records, etc.) or </a:t>
            </a:r>
            <a:r>
              <a:rPr lang="en-US" altLang="en-US" dirty="0" smtClean="0"/>
              <a:t>analyze </a:t>
            </a:r>
            <a:r>
              <a:rPr lang="en-US" altLang="en-US" dirty="0"/>
              <a:t>stored specimens/records</a:t>
            </a:r>
          </a:p>
          <a:p>
            <a:endParaRPr lang="en-US" altLang="en-US" dirty="0"/>
          </a:p>
          <a:p>
            <a:endParaRPr lang="en-US" altLang="en-US" dirty="0"/>
          </a:p>
        </p:txBody>
      </p:sp>
      <p:sp>
        <p:nvSpPr>
          <p:cNvPr id="4" name="TextBox 3"/>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42043782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82645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Matching</a:t>
            </a:r>
            <a:endParaRPr lang="en-US" dirty="0"/>
          </a:p>
        </p:txBody>
      </p:sp>
      <p:sp>
        <p:nvSpPr>
          <p:cNvPr id="3" name="Content Placeholder 2"/>
          <p:cNvSpPr>
            <a:spLocks noGrp="1"/>
          </p:cNvSpPr>
          <p:nvPr>
            <p:ph idx="1"/>
          </p:nvPr>
        </p:nvSpPr>
        <p:spPr>
          <a:xfrm>
            <a:off x="1359379" y="2242868"/>
            <a:ext cx="9473242" cy="3951348"/>
          </a:xfrm>
        </p:spPr>
        <p:txBody>
          <a:bodyPr/>
          <a:lstStyle/>
          <a:p>
            <a:pPr marL="0" indent="0" algn="ctr">
              <a:buNone/>
            </a:pPr>
            <a:r>
              <a:rPr lang="en-US" dirty="0" smtClean="0"/>
              <a:t>Selection of a reference series (unexposed subjects in a cohort study or controls in a case-control study) that is identical, or nearly so, to the index series (exposed subjects in a cohort study, cases in a case-control study) with respect to the distribution of one or more potentially confounding factors</a:t>
            </a:r>
          </a:p>
        </p:txBody>
      </p:sp>
    </p:spTree>
    <p:extLst>
      <p:ext uri="{BB962C8B-B14F-4D97-AF65-F5344CB8AC3E}">
        <p14:creationId xmlns:p14="http://schemas.microsoft.com/office/powerpoint/2010/main" val="3585022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Matching</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Individual matching</a:t>
            </a:r>
            <a:r>
              <a:rPr lang="en-US" dirty="0" smtClean="0"/>
              <a:t>: subject by subject</a:t>
            </a:r>
          </a:p>
          <a:p>
            <a:r>
              <a:rPr lang="en-US" dirty="0" smtClean="0"/>
              <a:t>Ex: In a case-control study matching on sex, age in 5-year age categories, and smoking (current, past, never):</a:t>
            </a:r>
          </a:p>
          <a:p>
            <a:pPr marL="0" indent="0">
              <a:buNone/>
            </a:pPr>
            <a:r>
              <a:rPr lang="en-US" dirty="0" smtClean="0"/>
              <a:t>If you have a case that is 58 years old, female, and a never smoker, you have to find a control that is also between 55-59 years of age, female, and a never smoker.</a:t>
            </a:r>
          </a:p>
          <a:p>
            <a:r>
              <a:rPr lang="en-US" dirty="0" smtClean="0"/>
              <a:t>Use if you are matching on many factors</a:t>
            </a:r>
          </a:p>
          <a:p>
            <a:r>
              <a:rPr lang="en-US" dirty="0" smtClean="0"/>
              <a:t>Analysis: conditional logistic regression</a:t>
            </a:r>
          </a:p>
        </p:txBody>
      </p:sp>
    </p:spTree>
    <p:extLst>
      <p:ext uri="{BB962C8B-B14F-4D97-AF65-F5344CB8AC3E}">
        <p14:creationId xmlns:p14="http://schemas.microsoft.com/office/powerpoint/2010/main" val="3884902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2-16 at 10.25.3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0801" y="218008"/>
            <a:ext cx="9537700" cy="1955800"/>
          </a:xfrm>
          <a:prstGeom prst="rect">
            <a:avLst/>
          </a:prstGeom>
        </p:spPr>
      </p:pic>
      <p:sp>
        <p:nvSpPr>
          <p:cNvPr id="6" name="Content Placeholder 2"/>
          <p:cNvSpPr>
            <a:spLocks noGrp="1"/>
          </p:cNvSpPr>
          <p:nvPr>
            <p:ph idx="1"/>
          </p:nvPr>
        </p:nvSpPr>
        <p:spPr>
          <a:xfrm>
            <a:off x="838200" y="2386343"/>
            <a:ext cx="10515600" cy="3790619"/>
          </a:xfrm>
        </p:spPr>
        <p:txBody>
          <a:bodyPr>
            <a:normAutofit fontScale="92500" lnSpcReduction="10000"/>
          </a:bodyPr>
          <a:lstStyle/>
          <a:p>
            <a:r>
              <a:rPr lang="en-US" dirty="0" smtClean="0"/>
              <a:t>Nested case-control study</a:t>
            </a:r>
          </a:p>
          <a:p>
            <a:r>
              <a:rPr lang="en-US" dirty="0" smtClean="0"/>
              <a:t>Incident cases of head and neck squamous cell carcinoma (HDSCCC; n=132)</a:t>
            </a:r>
          </a:p>
          <a:p>
            <a:r>
              <a:rPr lang="en-US" dirty="0" smtClean="0"/>
              <a:t>3 controls per case (n=396) selected through incidence density sampling and individually matched on age, sex, race/ethnicity, date of birth (±6 months) and date of oral rinse collection</a:t>
            </a:r>
          </a:p>
          <a:p>
            <a:r>
              <a:rPr lang="en-US" dirty="0" smtClean="0"/>
              <a:t>Exposure: Oral HPV types</a:t>
            </a:r>
          </a:p>
          <a:p>
            <a:r>
              <a:rPr lang="en-US" dirty="0" smtClean="0"/>
              <a:t>Conditional logistic regression models for matched risk sets</a:t>
            </a:r>
          </a:p>
          <a:p>
            <a:r>
              <a:rPr lang="en-US" dirty="0" smtClean="0"/>
              <a:t>HPV-16 associated with a 7-fold increased odds of HNSCC and 22-fold increased risk of </a:t>
            </a:r>
            <a:r>
              <a:rPr lang="en-US" dirty="0" err="1" smtClean="0"/>
              <a:t>oropharyngeal</a:t>
            </a:r>
            <a:r>
              <a:rPr lang="en-US" dirty="0" smtClean="0"/>
              <a:t> SCC</a:t>
            </a:r>
          </a:p>
          <a:p>
            <a:endParaRPr lang="en-US" dirty="0" smtClean="0"/>
          </a:p>
        </p:txBody>
      </p:sp>
    </p:spTree>
    <p:extLst>
      <p:ext uri="{BB962C8B-B14F-4D97-AF65-F5344CB8AC3E}">
        <p14:creationId xmlns:p14="http://schemas.microsoft.com/office/powerpoint/2010/main" val="1608293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Matching</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Frequency matching</a:t>
            </a:r>
            <a:r>
              <a:rPr lang="en-US" dirty="0" smtClean="0"/>
              <a:t>: matching groups of subjects</a:t>
            </a:r>
          </a:p>
          <a:p>
            <a:r>
              <a:rPr lang="en-US" dirty="0" smtClean="0"/>
              <a:t>Selection of an entire stratum of reference subjects with matching factor values equal to that of a stratum of index subjects</a:t>
            </a:r>
          </a:p>
          <a:p>
            <a:r>
              <a:rPr lang="en-US" dirty="0" smtClean="0"/>
              <a:t>Ex: In a case-control study matched on sex, a stratum of male controls would be selected for the male cases and a stratum of female controls would be selected for the female cases.</a:t>
            </a:r>
            <a:r>
              <a:rPr lang="en-US" dirty="0" smtClean="0">
                <a:sym typeface="Wingdings"/>
              </a:rPr>
              <a:t></a:t>
            </a:r>
            <a:r>
              <a:rPr lang="en-US" dirty="0" smtClean="0"/>
              <a:t> </a:t>
            </a:r>
          </a:p>
          <a:p>
            <a:pPr marL="0" indent="0">
              <a:buNone/>
            </a:pPr>
            <a:r>
              <a:rPr lang="en-US" dirty="0"/>
              <a:t> </a:t>
            </a:r>
            <a:r>
              <a:rPr lang="en-US" dirty="0" smtClean="0"/>
              <a:t>  % of men/women in the cases and controls would be the same</a:t>
            </a:r>
          </a:p>
          <a:p>
            <a:r>
              <a:rPr lang="en-US" dirty="0" smtClean="0"/>
              <a:t>Analysis: unconditional logistic regression, adjust for main effects of matching factors in the multivariate model</a:t>
            </a:r>
          </a:p>
        </p:txBody>
      </p:sp>
    </p:spTree>
    <p:extLst>
      <p:ext uri="{BB962C8B-B14F-4D97-AF65-F5344CB8AC3E}">
        <p14:creationId xmlns:p14="http://schemas.microsoft.com/office/powerpoint/2010/main" val="10718701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Screen Shot 2018-02-16 at 10.42.08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1110" r="1486" b="-569"/>
          <a:stretch/>
        </p:blipFill>
        <p:spPr>
          <a:xfrm>
            <a:off x="935912" y="100237"/>
            <a:ext cx="10359387" cy="3174227"/>
          </a:xfrm>
        </p:spPr>
      </p:pic>
      <p:sp>
        <p:nvSpPr>
          <p:cNvPr id="10" name="Content Placeholder 2"/>
          <p:cNvSpPr txBox="1">
            <a:spLocks/>
          </p:cNvSpPr>
          <p:nvPr/>
        </p:nvSpPr>
        <p:spPr>
          <a:xfrm>
            <a:off x="838200" y="3408117"/>
            <a:ext cx="10515600" cy="276884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Nested case-control study in the Nurses’ Health Study</a:t>
            </a:r>
          </a:p>
          <a:p>
            <a:r>
              <a:rPr lang="en-US" dirty="0" smtClean="0"/>
              <a:t>256 cases (participants who reported a child with ASD) frequency matched to 1393 controls by case children’s year of birth</a:t>
            </a:r>
          </a:p>
          <a:p>
            <a:r>
              <a:rPr lang="en-US" dirty="0" smtClean="0"/>
              <a:t>Exposure: Social Responsiveness Scale (SRS) scores</a:t>
            </a:r>
          </a:p>
          <a:p>
            <a:r>
              <a:rPr lang="en-US" dirty="0" smtClean="0"/>
              <a:t>Logistic regression analyses</a:t>
            </a:r>
          </a:p>
          <a:p>
            <a:r>
              <a:rPr lang="en-US" dirty="0" smtClean="0"/>
              <a:t>Risk of ASD increased 85% in children whose parents had concordantly elevated SRS scores and 52% when the score of either parent was elevated</a:t>
            </a:r>
          </a:p>
        </p:txBody>
      </p:sp>
    </p:spTree>
    <p:extLst>
      <p:ext uri="{BB962C8B-B14F-4D97-AF65-F5344CB8AC3E}">
        <p14:creationId xmlns:p14="http://schemas.microsoft.com/office/powerpoint/2010/main" val="1412160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Review of case-control studies</a:t>
            </a:r>
          </a:p>
          <a:p>
            <a:r>
              <a:rPr lang="en-US" dirty="0" smtClean="0"/>
              <a:t>Types of Matching</a:t>
            </a:r>
          </a:p>
          <a:p>
            <a:r>
              <a:rPr lang="en-US" dirty="0" smtClean="0"/>
              <a:t>Matching in Cohort Studies</a:t>
            </a:r>
          </a:p>
          <a:p>
            <a:r>
              <a:rPr lang="en-US" dirty="0" smtClean="0"/>
              <a:t>Matching in Case-Control Studies</a:t>
            </a:r>
          </a:p>
          <a:p>
            <a:r>
              <a:rPr lang="en-US" dirty="0" smtClean="0"/>
              <a:t>Costs of Matching</a:t>
            </a:r>
          </a:p>
          <a:p>
            <a:r>
              <a:rPr lang="en-US" dirty="0" smtClean="0"/>
              <a:t>Benefits of Matching</a:t>
            </a:r>
          </a:p>
          <a:p>
            <a:r>
              <a:rPr lang="en-US" dirty="0" smtClean="0"/>
              <a:t>Analysis of Matched Data</a:t>
            </a:r>
          </a:p>
          <a:p>
            <a:r>
              <a:rPr lang="en-US" dirty="0" smtClean="0"/>
              <a:t>Appropriate Matching</a:t>
            </a:r>
          </a:p>
          <a:p>
            <a:r>
              <a:rPr lang="en-US" dirty="0" smtClean="0"/>
              <a:t>Overmatching</a:t>
            </a:r>
          </a:p>
          <a:p>
            <a:r>
              <a:rPr lang="en-US" dirty="0" smtClean="0"/>
              <a:t>Other Topics in Matching</a:t>
            </a:r>
          </a:p>
          <a:p>
            <a:endParaRPr lang="en-US" dirty="0" smtClean="0"/>
          </a:p>
          <a:p>
            <a:endParaRPr lang="en-US" dirty="0"/>
          </a:p>
        </p:txBody>
      </p:sp>
    </p:spTree>
    <p:extLst>
      <p:ext uri="{BB962C8B-B14F-4D97-AF65-F5344CB8AC3E}">
        <p14:creationId xmlns:p14="http://schemas.microsoft.com/office/powerpoint/2010/main" val="6327243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Cohort Studies</a:t>
            </a:r>
            <a:endParaRPr lang="en-US" dirty="0"/>
          </a:p>
        </p:txBody>
      </p:sp>
      <p:sp>
        <p:nvSpPr>
          <p:cNvPr id="3" name="Content Placeholder 2"/>
          <p:cNvSpPr>
            <a:spLocks noGrp="1"/>
          </p:cNvSpPr>
          <p:nvPr>
            <p:ph idx="1"/>
          </p:nvPr>
        </p:nvSpPr>
        <p:spPr/>
        <p:txBody>
          <a:bodyPr>
            <a:normAutofit/>
          </a:bodyPr>
          <a:lstStyle/>
          <a:p>
            <a:r>
              <a:rPr lang="en-US" dirty="0" smtClean="0"/>
              <a:t>Index subject is an exposed individual and one or more unexposed individuals are matched to the exposed individual</a:t>
            </a:r>
          </a:p>
          <a:p>
            <a:r>
              <a:rPr lang="en-US" dirty="0" smtClean="0"/>
              <a:t>Controls for confounding by the matching factor, </a:t>
            </a:r>
            <a:r>
              <a:rPr lang="en-US" b="1" i="1" dirty="0" smtClean="0"/>
              <a:t>without adjustment in the analysis</a:t>
            </a:r>
            <a:r>
              <a:rPr lang="en-US" i="1" dirty="0" smtClean="0"/>
              <a:t> </a:t>
            </a:r>
            <a:r>
              <a:rPr lang="en-US" b="1" i="1" dirty="0" smtClean="0"/>
              <a:t>assuming no loss to follow-up or competing risks</a:t>
            </a:r>
            <a:endParaRPr lang="en-US" b="1" dirty="0" smtClean="0"/>
          </a:p>
          <a:p>
            <a:pPr marL="0" indent="0">
              <a:buNone/>
            </a:pPr>
            <a:endParaRPr lang="en-US" dirty="0"/>
          </a:p>
        </p:txBody>
      </p:sp>
      <p:sp>
        <p:nvSpPr>
          <p:cNvPr id="4" name="TextBox 3"/>
          <p:cNvSpPr txBox="1"/>
          <p:nvPr/>
        </p:nvSpPr>
        <p:spPr>
          <a:xfrm>
            <a:off x="1055078" y="4064000"/>
            <a:ext cx="1524000" cy="461665"/>
          </a:xfrm>
          <a:prstGeom prst="rect">
            <a:avLst/>
          </a:prstGeom>
          <a:noFill/>
        </p:spPr>
        <p:txBody>
          <a:bodyPr wrap="square" rtlCol="0">
            <a:spAutoFit/>
          </a:bodyPr>
          <a:lstStyle/>
          <a:p>
            <a:pPr algn="ctr"/>
            <a:r>
              <a:rPr lang="en-US" sz="2400" b="1" dirty="0" smtClean="0"/>
              <a:t>Exposure</a:t>
            </a:r>
            <a:endParaRPr lang="en-US" sz="2400" b="1" dirty="0"/>
          </a:p>
        </p:txBody>
      </p:sp>
      <p:sp>
        <p:nvSpPr>
          <p:cNvPr id="5" name="TextBox 4"/>
          <p:cNvSpPr txBox="1"/>
          <p:nvPr/>
        </p:nvSpPr>
        <p:spPr>
          <a:xfrm>
            <a:off x="4235940" y="4079631"/>
            <a:ext cx="1524000" cy="461665"/>
          </a:xfrm>
          <a:prstGeom prst="rect">
            <a:avLst/>
          </a:prstGeom>
          <a:noFill/>
        </p:spPr>
        <p:txBody>
          <a:bodyPr wrap="square" rtlCol="0">
            <a:spAutoFit/>
          </a:bodyPr>
          <a:lstStyle/>
          <a:p>
            <a:pPr algn="ctr"/>
            <a:r>
              <a:rPr lang="en-US" sz="2400" b="1" dirty="0" smtClean="0"/>
              <a:t>Disease</a:t>
            </a:r>
            <a:endParaRPr lang="en-US" sz="2400" b="1" dirty="0"/>
          </a:p>
        </p:txBody>
      </p:sp>
      <p:sp>
        <p:nvSpPr>
          <p:cNvPr id="6" name="TextBox 5"/>
          <p:cNvSpPr txBox="1"/>
          <p:nvPr/>
        </p:nvSpPr>
        <p:spPr>
          <a:xfrm>
            <a:off x="2731478" y="5037016"/>
            <a:ext cx="1524000" cy="830997"/>
          </a:xfrm>
          <a:prstGeom prst="rect">
            <a:avLst/>
          </a:prstGeom>
          <a:noFill/>
        </p:spPr>
        <p:txBody>
          <a:bodyPr wrap="square" rtlCol="0">
            <a:spAutoFit/>
          </a:bodyPr>
          <a:lstStyle/>
          <a:p>
            <a:pPr algn="ctr"/>
            <a:r>
              <a:rPr lang="en-US" sz="2400" b="1" dirty="0" smtClean="0"/>
              <a:t>Matching Factor</a:t>
            </a:r>
            <a:endParaRPr lang="en-US" sz="2400" b="1" dirty="0"/>
          </a:p>
        </p:txBody>
      </p:sp>
      <p:cxnSp>
        <p:nvCxnSpPr>
          <p:cNvPr id="8" name="Straight Arrow Connector 7"/>
          <p:cNvCxnSpPr/>
          <p:nvPr/>
        </p:nvCxnSpPr>
        <p:spPr>
          <a:xfrm flipV="1">
            <a:off x="3673231" y="4513385"/>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6" idx="0"/>
          </p:cNvCxnSpPr>
          <p:nvPr/>
        </p:nvCxnSpPr>
        <p:spPr>
          <a:xfrm flipH="1" flipV="1">
            <a:off x="2246923" y="4532923"/>
            <a:ext cx="1246555" cy="5040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6717324" y="4079631"/>
            <a:ext cx="1524000" cy="461665"/>
          </a:xfrm>
          <a:prstGeom prst="rect">
            <a:avLst/>
          </a:prstGeom>
          <a:noFill/>
        </p:spPr>
        <p:txBody>
          <a:bodyPr wrap="square" rtlCol="0">
            <a:spAutoFit/>
          </a:bodyPr>
          <a:lstStyle/>
          <a:p>
            <a:pPr algn="ctr"/>
            <a:r>
              <a:rPr lang="en-US" sz="2400" b="1" dirty="0" smtClean="0"/>
              <a:t>Exposure</a:t>
            </a:r>
            <a:endParaRPr lang="en-US" sz="2400" b="1" dirty="0"/>
          </a:p>
        </p:txBody>
      </p:sp>
      <p:sp>
        <p:nvSpPr>
          <p:cNvPr id="12" name="TextBox 11"/>
          <p:cNvSpPr txBox="1"/>
          <p:nvPr/>
        </p:nvSpPr>
        <p:spPr>
          <a:xfrm>
            <a:off x="9898186" y="4095262"/>
            <a:ext cx="1524000" cy="461665"/>
          </a:xfrm>
          <a:prstGeom prst="rect">
            <a:avLst/>
          </a:prstGeom>
          <a:noFill/>
        </p:spPr>
        <p:txBody>
          <a:bodyPr wrap="square" rtlCol="0">
            <a:spAutoFit/>
          </a:bodyPr>
          <a:lstStyle/>
          <a:p>
            <a:pPr algn="ctr"/>
            <a:r>
              <a:rPr lang="en-US" sz="2400" b="1" dirty="0" smtClean="0"/>
              <a:t>Disease</a:t>
            </a:r>
            <a:endParaRPr lang="en-US" sz="2400" b="1" dirty="0"/>
          </a:p>
        </p:txBody>
      </p:sp>
      <p:sp>
        <p:nvSpPr>
          <p:cNvPr id="13" name="TextBox 12"/>
          <p:cNvSpPr txBox="1"/>
          <p:nvPr/>
        </p:nvSpPr>
        <p:spPr>
          <a:xfrm>
            <a:off x="8393724" y="5052647"/>
            <a:ext cx="1524000" cy="830997"/>
          </a:xfrm>
          <a:prstGeom prst="rect">
            <a:avLst/>
          </a:prstGeom>
          <a:noFill/>
        </p:spPr>
        <p:txBody>
          <a:bodyPr wrap="square" rtlCol="0">
            <a:spAutoFit/>
          </a:bodyPr>
          <a:lstStyle/>
          <a:p>
            <a:pPr algn="ctr"/>
            <a:r>
              <a:rPr lang="en-US" sz="2400" b="1" dirty="0" smtClean="0"/>
              <a:t>Matching Factor</a:t>
            </a:r>
            <a:endParaRPr lang="en-US" sz="2400" b="1" dirty="0"/>
          </a:p>
        </p:txBody>
      </p:sp>
      <p:cxnSp>
        <p:nvCxnSpPr>
          <p:cNvPr id="14" name="Straight Arrow Connector 13"/>
          <p:cNvCxnSpPr/>
          <p:nvPr/>
        </p:nvCxnSpPr>
        <p:spPr>
          <a:xfrm flipV="1">
            <a:off x="9335477" y="4529016"/>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1758462" y="3653692"/>
            <a:ext cx="3341076" cy="400110"/>
          </a:xfrm>
          <a:prstGeom prst="rect">
            <a:avLst/>
          </a:prstGeom>
          <a:noFill/>
        </p:spPr>
        <p:txBody>
          <a:bodyPr wrap="square" rtlCol="0">
            <a:spAutoFit/>
          </a:bodyPr>
          <a:lstStyle/>
          <a:p>
            <a:pPr algn="ctr"/>
            <a:r>
              <a:rPr lang="en-US" sz="2000" b="1" u="sng" dirty="0" smtClean="0"/>
              <a:t>Unmatched Data</a:t>
            </a:r>
            <a:endParaRPr lang="en-US" sz="2000" b="1" u="sng" dirty="0"/>
          </a:p>
        </p:txBody>
      </p:sp>
      <p:sp>
        <p:nvSpPr>
          <p:cNvPr id="22" name="TextBox 21"/>
          <p:cNvSpPr txBox="1"/>
          <p:nvPr/>
        </p:nvSpPr>
        <p:spPr>
          <a:xfrm>
            <a:off x="7518401" y="3649784"/>
            <a:ext cx="3341076" cy="400110"/>
          </a:xfrm>
          <a:prstGeom prst="rect">
            <a:avLst/>
          </a:prstGeom>
          <a:noFill/>
        </p:spPr>
        <p:txBody>
          <a:bodyPr wrap="square" rtlCol="0">
            <a:spAutoFit/>
          </a:bodyPr>
          <a:lstStyle/>
          <a:p>
            <a:pPr algn="ctr"/>
            <a:r>
              <a:rPr lang="en-US" sz="2000" b="1" u="sng" dirty="0"/>
              <a:t>M</a:t>
            </a:r>
            <a:r>
              <a:rPr lang="en-US" sz="2000" b="1" u="sng" dirty="0" smtClean="0"/>
              <a:t>atched Data</a:t>
            </a:r>
            <a:endParaRPr lang="en-US" sz="2000" b="1" u="sng" dirty="0"/>
          </a:p>
        </p:txBody>
      </p:sp>
    </p:spTree>
    <p:extLst>
      <p:ext uri="{BB962C8B-B14F-4D97-AF65-F5344CB8AC3E}">
        <p14:creationId xmlns:p14="http://schemas.microsoft.com/office/powerpoint/2010/main" val="3131871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Cohort Studies, cont.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If the exposure and matching factor affect disease risk (competing risks, CR) or censoring (loss to follow-up, LTFU), the balance produced by matching between the exposed and unexposed at baseline may not exist in the data available for analysis</a:t>
            </a:r>
          </a:p>
        </p:txBody>
      </p:sp>
      <p:sp>
        <p:nvSpPr>
          <p:cNvPr id="4" name="TextBox 3"/>
          <p:cNvSpPr txBox="1"/>
          <p:nvPr/>
        </p:nvSpPr>
        <p:spPr>
          <a:xfrm>
            <a:off x="1696062" y="4665783"/>
            <a:ext cx="1524000" cy="461665"/>
          </a:xfrm>
          <a:prstGeom prst="rect">
            <a:avLst/>
          </a:prstGeom>
          <a:noFill/>
        </p:spPr>
        <p:txBody>
          <a:bodyPr wrap="square" rtlCol="0">
            <a:spAutoFit/>
          </a:bodyPr>
          <a:lstStyle/>
          <a:p>
            <a:pPr algn="ctr"/>
            <a:r>
              <a:rPr lang="en-US" sz="2400" b="1" dirty="0" smtClean="0"/>
              <a:t>Exposure</a:t>
            </a:r>
            <a:endParaRPr lang="en-US" sz="2400" b="1" dirty="0"/>
          </a:p>
        </p:txBody>
      </p:sp>
      <p:sp>
        <p:nvSpPr>
          <p:cNvPr id="5" name="TextBox 4"/>
          <p:cNvSpPr txBox="1"/>
          <p:nvPr/>
        </p:nvSpPr>
        <p:spPr>
          <a:xfrm>
            <a:off x="8882310" y="4329721"/>
            <a:ext cx="1524000" cy="830997"/>
          </a:xfrm>
          <a:prstGeom prst="rect">
            <a:avLst/>
          </a:prstGeom>
          <a:noFill/>
        </p:spPr>
        <p:txBody>
          <a:bodyPr wrap="square" rtlCol="0">
            <a:spAutoFit/>
          </a:bodyPr>
          <a:lstStyle/>
          <a:p>
            <a:pPr algn="ctr"/>
            <a:r>
              <a:rPr lang="en-US" sz="2400" b="1" dirty="0" smtClean="0"/>
              <a:t>Colon Cancer</a:t>
            </a:r>
            <a:endParaRPr lang="en-US" sz="2400" b="1" dirty="0"/>
          </a:p>
        </p:txBody>
      </p:sp>
      <p:sp>
        <p:nvSpPr>
          <p:cNvPr id="6" name="TextBox 5"/>
          <p:cNvSpPr txBox="1"/>
          <p:nvPr/>
        </p:nvSpPr>
        <p:spPr>
          <a:xfrm>
            <a:off x="5150462" y="5599722"/>
            <a:ext cx="1524000" cy="830997"/>
          </a:xfrm>
          <a:prstGeom prst="rect">
            <a:avLst/>
          </a:prstGeom>
          <a:noFill/>
        </p:spPr>
        <p:txBody>
          <a:bodyPr wrap="square" rtlCol="0">
            <a:spAutoFit/>
          </a:bodyPr>
          <a:lstStyle/>
          <a:p>
            <a:pPr algn="ctr"/>
            <a:r>
              <a:rPr lang="en-US" sz="2400" b="1" dirty="0" smtClean="0"/>
              <a:t>Matching Factor</a:t>
            </a:r>
            <a:endParaRPr lang="en-US" sz="2400" b="1" dirty="0"/>
          </a:p>
        </p:txBody>
      </p:sp>
      <p:cxnSp>
        <p:nvCxnSpPr>
          <p:cNvPr id="7" name="Straight Arrow Connector 6"/>
          <p:cNvCxnSpPr/>
          <p:nvPr/>
        </p:nvCxnSpPr>
        <p:spPr>
          <a:xfrm flipV="1">
            <a:off x="5881077" y="4259385"/>
            <a:ext cx="0" cy="1309077"/>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7" y="3700583"/>
            <a:ext cx="1524000" cy="461665"/>
          </a:xfrm>
          <a:prstGeom prst="rect">
            <a:avLst/>
          </a:prstGeom>
          <a:noFill/>
        </p:spPr>
        <p:txBody>
          <a:bodyPr wrap="square" rtlCol="0">
            <a:spAutoFit/>
          </a:bodyPr>
          <a:lstStyle/>
          <a:p>
            <a:pPr algn="ctr"/>
            <a:r>
              <a:rPr lang="en-US" sz="2400" b="1" dirty="0" smtClean="0"/>
              <a:t>Fatal MI</a:t>
            </a:r>
            <a:endParaRPr lang="en-US" sz="2400" b="1" dirty="0"/>
          </a:p>
        </p:txBody>
      </p:sp>
      <p:cxnSp>
        <p:nvCxnSpPr>
          <p:cNvPr id="9" name="Straight Arrow Connector 8"/>
          <p:cNvCxnSpPr/>
          <p:nvPr/>
        </p:nvCxnSpPr>
        <p:spPr>
          <a:xfrm flipV="1">
            <a:off x="6557230" y="4826000"/>
            <a:ext cx="2547693" cy="126218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4024923"/>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1" name="Frame 20"/>
          <p:cNvSpPr/>
          <p:nvPr/>
        </p:nvSpPr>
        <p:spPr>
          <a:xfrm>
            <a:off x="5080000" y="3614615"/>
            <a:ext cx="1367692" cy="683847"/>
          </a:xfrm>
          <a:prstGeom prst="frame">
            <a:avLst/>
          </a:prstGeom>
          <a:solidFill>
            <a:schemeClr val="tx1"/>
          </a:solid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90014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Cohort Studies, cont.</a:t>
            </a:r>
            <a:endParaRPr lang="en-US" dirty="0"/>
          </a:p>
        </p:txBody>
      </p:sp>
      <p:sp>
        <p:nvSpPr>
          <p:cNvPr id="3" name="Content Placeholder 2"/>
          <p:cNvSpPr>
            <a:spLocks noGrp="1"/>
          </p:cNvSpPr>
          <p:nvPr>
            <p:ph idx="1"/>
          </p:nvPr>
        </p:nvSpPr>
        <p:spPr/>
        <p:txBody>
          <a:bodyPr>
            <a:normAutofit/>
          </a:bodyPr>
          <a:lstStyle/>
          <a:p>
            <a:r>
              <a:rPr lang="en-US" dirty="0" smtClean="0"/>
              <a:t>Matched </a:t>
            </a:r>
            <a:r>
              <a:rPr lang="en-US" dirty="0"/>
              <a:t>selection of an observational cohort study alters </a:t>
            </a:r>
            <a:r>
              <a:rPr lang="en-US" dirty="0" smtClean="0"/>
              <a:t>covariate </a:t>
            </a:r>
            <a:r>
              <a:rPr lang="en-US" dirty="0"/>
              <a:t>distribution of the </a:t>
            </a:r>
            <a:r>
              <a:rPr lang="en-US" dirty="0" smtClean="0"/>
              <a:t>study population (compared to study base)</a:t>
            </a:r>
          </a:p>
          <a:p>
            <a:endParaRPr lang="en-US" dirty="0" smtClean="0"/>
          </a:p>
          <a:p>
            <a:r>
              <a:rPr lang="en-US" dirty="0" smtClean="0"/>
              <a:t>Controlling </a:t>
            </a:r>
            <a:r>
              <a:rPr lang="en-US" dirty="0"/>
              <a:t>for </a:t>
            </a:r>
            <a:r>
              <a:rPr lang="en-US" dirty="0" smtClean="0"/>
              <a:t>matching factors </a:t>
            </a:r>
            <a:r>
              <a:rPr lang="en-US" dirty="0"/>
              <a:t>is necessary to calculate valid standard deviations for the risk difference and ratio </a:t>
            </a:r>
            <a:r>
              <a:rPr lang="en-US" dirty="0" smtClean="0"/>
              <a:t>estimates</a:t>
            </a:r>
          </a:p>
        </p:txBody>
      </p:sp>
    </p:spTree>
    <p:extLst>
      <p:ext uri="{BB962C8B-B14F-4D97-AF65-F5344CB8AC3E}">
        <p14:creationId xmlns:p14="http://schemas.microsoft.com/office/powerpoint/2010/main" val="324660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Cohort Studies, cont.</a:t>
            </a:r>
            <a:endParaRPr lang="en-US" dirty="0"/>
          </a:p>
        </p:txBody>
      </p:sp>
      <p:sp>
        <p:nvSpPr>
          <p:cNvPr id="3" name="Content Placeholder 2"/>
          <p:cNvSpPr>
            <a:spLocks noGrp="1"/>
          </p:cNvSpPr>
          <p:nvPr>
            <p:ph idx="1"/>
          </p:nvPr>
        </p:nvSpPr>
        <p:spPr/>
        <p:txBody>
          <a:bodyPr/>
          <a:lstStyle/>
          <a:p>
            <a:r>
              <a:rPr lang="en-US" b="1" dirty="0"/>
              <a:t>CONCLUSION</a:t>
            </a:r>
            <a:r>
              <a:rPr lang="en-US" dirty="0"/>
              <a:t>: Although adjustment for the matching factors is not necessary in a </a:t>
            </a:r>
            <a:r>
              <a:rPr lang="en-US" i="1" dirty="0"/>
              <a:t>cohort</a:t>
            </a:r>
            <a:r>
              <a:rPr lang="en-US" dirty="0"/>
              <a:t> study to control for confounding under </a:t>
            </a:r>
            <a:r>
              <a:rPr lang="en-US" i="1" dirty="0"/>
              <a:t>ideal conditions</a:t>
            </a:r>
            <a:r>
              <a:rPr lang="en-US" dirty="0"/>
              <a:t>, you should adjust for the matching factors in your analysis to correctly estimate </a:t>
            </a:r>
            <a:r>
              <a:rPr lang="en-US" dirty="0" smtClean="0"/>
              <a:t>confidence </a:t>
            </a:r>
            <a:r>
              <a:rPr lang="en-US" dirty="0"/>
              <a:t>intervals and control for potential residual confounding due to CR or </a:t>
            </a:r>
            <a:r>
              <a:rPr lang="en-US" dirty="0" smtClean="0"/>
              <a:t>LTFU</a:t>
            </a:r>
          </a:p>
          <a:p>
            <a:endParaRPr lang="en-US" dirty="0"/>
          </a:p>
          <a:p>
            <a:r>
              <a:rPr lang="en-US" dirty="0"/>
              <a:t>Matched cohort studies are not </a:t>
            </a:r>
            <a:r>
              <a:rPr lang="en-US" dirty="0" smtClean="0"/>
              <a:t>common</a:t>
            </a:r>
          </a:p>
          <a:p>
            <a:pPr lvl="1"/>
            <a:r>
              <a:rPr lang="en-US" sz="2800" dirty="0" smtClean="0"/>
              <a:t>Cohort studies are often interested in more than one exposure</a:t>
            </a:r>
          </a:p>
          <a:p>
            <a:pPr lvl="1"/>
            <a:r>
              <a:rPr lang="en-US" sz="2800" dirty="0" smtClean="0"/>
              <a:t>Adds expense </a:t>
            </a:r>
            <a:r>
              <a:rPr lang="en-US" sz="2800" dirty="0"/>
              <a:t>and </a:t>
            </a:r>
            <a:r>
              <a:rPr lang="en-US" sz="2800" dirty="0" smtClean="0"/>
              <a:t>time</a:t>
            </a:r>
            <a:endParaRPr lang="en-US" sz="2800" dirty="0"/>
          </a:p>
          <a:p>
            <a:endParaRPr lang="en-US" dirty="0" smtClean="0"/>
          </a:p>
          <a:p>
            <a:pPr marL="457200" lvl="1" indent="0">
              <a:buNone/>
            </a:pPr>
            <a:endParaRPr lang="en-US" dirty="0"/>
          </a:p>
          <a:p>
            <a:endParaRPr lang="en-US" dirty="0"/>
          </a:p>
        </p:txBody>
      </p:sp>
    </p:spTree>
    <p:extLst>
      <p:ext uri="{BB962C8B-B14F-4D97-AF65-F5344CB8AC3E}">
        <p14:creationId xmlns:p14="http://schemas.microsoft.com/office/powerpoint/2010/main" val="14432101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Shot 2018-02-16 at 11.07.20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t="-12149" b="56449"/>
          <a:stretch/>
        </p:blipFill>
        <p:spPr>
          <a:xfrm>
            <a:off x="838200" y="-346075"/>
            <a:ext cx="10515600" cy="1949895"/>
          </a:xfrm>
        </p:spPr>
      </p:pic>
      <p:sp>
        <p:nvSpPr>
          <p:cNvPr id="6" name="Content Placeholder 2"/>
          <p:cNvSpPr txBox="1">
            <a:spLocks/>
          </p:cNvSpPr>
          <p:nvPr/>
        </p:nvSpPr>
        <p:spPr>
          <a:xfrm>
            <a:off x="838200" y="1603820"/>
            <a:ext cx="10515600" cy="4573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smtClean="0"/>
              <a:t>Wallis C et al. BMJ 2017.</a:t>
            </a:r>
          </a:p>
          <a:p>
            <a:r>
              <a:rPr lang="en-US" sz="2400" dirty="0" smtClean="0"/>
              <a:t>Retrospective population-based matched cohort study in Ontario, Canada</a:t>
            </a:r>
          </a:p>
          <a:p>
            <a:r>
              <a:rPr lang="en-US" sz="2400" dirty="0" smtClean="0"/>
              <a:t>52,315 patients undergoing surgery performed by a female surgeon were matched (1:1) by age, sex, comorbidity, surgeon volume, surgeon age, and hospital to patients undergoing the same operation by a male surgeon</a:t>
            </a:r>
          </a:p>
          <a:p>
            <a:r>
              <a:rPr lang="en-US" sz="2400" dirty="0" smtClean="0"/>
              <a:t>Exposure: Sex of treating surgeon</a:t>
            </a:r>
          </a:p>
          <a:p>
            <a:r>
              <a:rPr lang="en-US" sz="2400" dirty="0" smtClean="0"/>
              <a:t>Outcome: Composite of death, re-admission, complications</a:t>
            </a:r>
          </a:p>
          <a:p>
            <a:r>
              <a:rPr lang="en-US" sz="2400" dirty="0" err="1" smtClean="0"/>
              <a:t>Generalised</a:t>
            </a:r>
            <a:r>
              <a:rPr lang="en-US" sz="2400" dirty="0" smtClean="0"/>
              <a:t> estimating equations, account for correlation of matched data</a:t>
            </a:r>
          </a:p>
          <a:p>
            <a:r>
              <a:rPr lang="en-US" sz="2400" dirty="0" smtClean="0"/>
              <a:t>Patients treated by female surgeons had 4% lower risk of the composite outcome (OR: 0.96; 0.92, 0.99) and had 12% lower likelihood of death within 30 days of surgery (OR: 0.88; 0.78, 0.99)</a:t>
            </a:r>
          </a:p>
          <a:p>
            <a:pPr marL="457200" lvl="1" indent="0">
              <a:buFont typeface="Arial" panose="020B0604020202020204" pitchFamily="34" charset="0"/>
              <a:buNone/>
            </a:pPr>
            <a:endParaRPr lang="en-US" dirty="0" smtClean="0"/>
          </a:p>
          <a:p>
            <a:endParaRPr lang="en-US" sz="2400" dirty="0"/>
          </a:p>
        </p:txBody>
      </p:sp>
    </p:spTree>
    <p:extLst>
      <p:ext uri="{BB962C8B-B14F-4D97-AF65-F5344CB8AC3E}">
        <p14:creationId xmlns:p14="http://schemas.microsoft.com/office/powerpoint/2010/main" val="12270403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Case-Control Studies</a:t>
            </a:r>
            <a:endParaRPr lang="en-US" dirty="0"/>
          </a:p>
        </p:txBody>
      </p:sp>
      <p:sp>
        <p:nvSpPr>
          <p:cNvPr id="3" name="Content Placeholder 2"/>
          <p:cNvSpPr>
            <a:spLocks noGrp="1"/>
          </p:cNvSpPr>
          <p:nvPr>
            <p:ph idx="1"/>
          </p:nvPr>
        </p:nvSpPr>
        <p:spPr/>
        <p:txBody>
          <a:bodyPr>
            <a:normAutofit/>
          </a:bodyPr>
          <a:lstStyle/>
          <a:p>
            <a:r>
              <a:rPr lang="en-US" dirty="0" smtClean="0"/>
              <a:t>Index subject is a case, 1 or more controls are matched to each case</a:t>
            </a:r>
          </a:p>
          <a:p>
            <a:r>
              <a:rPr lang="en-US" i="1" dirty="0" smtClean="0"/>
              <a:t>Matching in a case-controls study can introduce </a:t>
            </a:r>
            <a:r>
              <a:rPr lang="en-US" b="1" i="1" dirty="0" smtClean="0"/>
              <a:t>selection bias</a:t>
            </a:r>
            <a:r>
              <a:rPr lang="en-US" i="1" dirty="0" smtClean="0"/>
              <a:t>,</a:t>
            </a:r>
            <a:r>
              <a:rPr lang="en-US" b="1" i="1" dirty="0" smtClean="0"/>
              <a:t> </a:t>
            </a:r>
            <a:r>
              <a:rPr lang="en-US" i="1" dirty="0" smtClean="0"/>
              <a:t>whether or not the matching factor is a confounder in the study base</a:t>
            </a:r>
          </a:p>
        </p:txBody>
      </p:sp>
      <p:sp>
        <p:nvSpPr>
          <p:cNvPr id="4" name="TextBox 3"/>
          <p:cNvSpPr txBox="1"/>
          <p:nvPr/>
        </p:nvSpPr>
        <p:spPr>
          <a:xfrm>
            <a:off x="3080085" y="4270203"/>
            <a:ext cx="1648115" cy="540532"/>
          </a:xfrm>
          <a:prstGeom prst="rect">
            <a:avLst/>
          </a:prstGeom>
          <a:noFill/>
        </p:spPr>
        <p:txBody>
          <a:bodyPr wrap="square" rtlCol="0">
            <a:spAutoFit/>
          </a:bodyPr>
          <a:lstStyle/>
          <a:p>
            <a:pPr algn="ctr"/>
            <a:r>
              <a:rPr lang="en-US" sz="2800" b="1" dirty="0" smtClean="0"/>
              <a:t>Exposure</a:t>
            </a:r>
            <a:endParaRPr lang="en-US" sz="2800" b="1" dirty="0"/>
          </a:p>
        </p:txBody>
      </p:sp>
      <p:sp>
        <p:nvSpPr>
          <p:cNvPr id="5" name="TextBox 4"/>
          <p:cNvSpPr txBox="1"/>
          <p:nvPr/>
        </p:nvSpPr>
        <p:spPr>
          <a:xfrm>
            <a:off x="6474679" y="4260443"/>
            <a:ext cx="1648115" cy="540532"/>
          </a:xfrm>
          <a:prstGeom prst="rect">
            <a:avLst/>
          </a:prstGeom>
          <a:noFill/>
        </p:spPr>
        <p:txBody>
          <a:bodyPr wrap="square" rtlCol="0">
            <a:spAutoFit/>
          </a:bodyPr>
          <a:lstStyle/>
          <a:p>
            <a:pPr algn="ctr"/>
            <a:r>
              <a:rPr lang="en-US" sz="2800" b="1" dirty="0" smtClean="0"/>
              <a:t>Disease</a:t>
            </a:r>
            <a:endParaRPr lang="en-US" sz="2800" b="1" dirty="0"/>
          </a:p>
        </p:txBody>
      </p:sp>
      <p:sp>
        <p:nvSpPr>
          <p:cNvPr id="6" name="TextBox 5"/>
          <p:cNvSpPr txBox="1"/>
          <p:nvPr/>
        </p:nvSpPr>
        <p:spPr>
          <a:xfrm>
            <a:off x="9392654" y="4260443"/>
            <a:ext cx="1648115" cy="540532"/>
          </a:xfrm>
          <a:prstGeom prst="rect">
            <a:avLst/>
          </a:prstGeom>
          <a:noFill/>
          <a:ln w="12700">
            <a:solidFill>
              <a:schemeClr val="tx1"/>
            </a:solidFill>
          </a:ln>
        </p:spPr>
        <p:txBody>
          <a:bodyPr wrap="square" rtlCol="0">
            <a:spAutoFit/>
          </a:bodyPr>
          <a:lstStyle/>
          <a:p>
            <a:pPr algn="ctr"/>
            <a:r>
              <a:rPr lang="en-US" sz="2800" b="1" dirty="0" smtClean="0"/>
              <a:t>Selection</a:t>
            </a:r>
            <a:endParaRPr lang="en-US" sz="2800" b="1" dirty="0"/>
          </a:p>
        </p:txBody>
      </p:sp>
      <p:sp>
        <p:nvSpPr>
          <p:cNvPr id="7" name="TextBox 6"/>
          <p:cNvSpPr txBox="1"/>
          <p:nvPr/>
        </p:nvSpPr>
        <p:spPr>
          <a:xfrm>
            <a:off x="260473" y="4071257"/>
            <a:ext cx="1648115" cy="954107"/>
          </a:xfrm>
          <a:prstGeom prst="rect">
            <a:avLst/>
          </a:prstGeom>
          <a:noFill/>
        </p:spPr>
        <p:txBody>
          <a:bodyPr wrap="square" rtlCol="0">
            <a:spAutoFit/>
          </a:bodyPr>
          <a:lstStyle/>
          <a:p>
            <a:pPr algn="ctr"/>
            <a:r>
              <a:rPr lang="en-US" sz="2800" b="1" dirty="0" smtClean="0"/>
              <a:t>Matching Factor</a:t>
            </a:r>
            <a:endParaRPr lang="en-US" sz="2800" b="1" dirty="0"/>
          </a:p>
        </p:txBody>
      </p:sp>
      <p:cxnSp>
        <p:nvCxnSpPr>
          <p:cNvPr id="9" name="Straight Arrow Connector 8"/>
          <p:cNvCxnSpPr>
            <a:stCxn id="5" idx="3"/>
            <a:endCxn id="6" idx="1"/>
          </p:cNvCxnSpPr>
          <p:nvPr/>
        </p:nvCxnSpPr>
        <p:spPr>
          <a:xfrm>
            <a:off x="8122794" y="4530709"/>
            <a:ext cx="1269860" cy="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3"/>
            <a:endCxn id="4" idx="1"/>
          </p:cNvCxnSpPr>
          <p:nvPr/>
        </p:nvCxnSpPr>
        <p:spPr>
          <a:xfrm flipV="1">
            <a:off x="1908588" y="4540469"/>
            <a:ext cx="1171497" cy="784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1837243" y="3567511"/>
            <a:ext cx="4268889" cy="702693"/>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6025077" y="3567511"/>
            <a:ext cx="3350267" cy="648639"/>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92442" y="4963137"/>
            <a:ext cx="4143507" cy="577316"/>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5835949" y="4837762"/>
            <a:ext cx="1323896" cy="70269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33" name="&quot;No&quot; Symbol 32"/>
          <p:cNvSpPr/>
          <p:nvPr/>
        </p:nvSpPr>
        <p:spPr>
          <a:xfrm>
            <a:off x="4836273" y="5053974"/>
            <a:ext cx="914400" cy="914400"/>
          </a:xfrm>
          <a:prstGeom prst="noSmoking">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0044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Case-Control Studies</a:t>
            </a:r>
            <a:endParaRPr lang="en-US" dirty="0"/>
          </a:p>
        </p:txBody>
      </p:sp>
      <p:sp>
        <p:nvSpPr>
          <p:cNvPr id="3" name="Content Placeholder 2"/>
          <p:cNvSpPr>
            <a:spLocks noGrp="1"/>
          </p:cNvSpPr>
          <p:nvPr>
            <p:ph idx="1"/>
          </p:nvPr>
        </p:nvSpPr>
        <p:spPr/>
        <p:txBody>
          <a:bodyPr>
            <a:normAutofit/>
          </a:bodyPr>
          <a:lstStyle/>
          <a:p>
            <a:r>
              <a:rPr lang="en-US" dirty="0" smtClean="0"/>
              <a:t>If the matching factor is associated with exposure, the controls’ exposure distribution in the matched study population will be more similar to that of the cases compared to the exposure distribution of controls selected at random from the study base</a:t>
            </a:r>
          </a:p>
          <a:p>
            <a:pPr lvl="1"/>
            <a:r>
              <a:rPr lang="en-US" dirty="0" smtClean="0"/>
              <a:t>Resulting bias tends to be toward the null</a:t>
            </a:r>
          </a:p>
          <a:p>
            <a:pPr lvl="1"/>
            <a:endParaRPr lang="en-US" dirty="0" smtClean="0"/>
          </a:p>
          <a:p>
            <a:r>
              <a:rPr lang="en-US" b="1" dirty="0" smtClean="0"/>
              <a:t>Key point: Matching on a confounder in a case-control study introduces bias in the crude data</a:t>
            </a:r>
            <a:endParaRPr lang="en-US" b="1" dirty="0"/>
          </a:p>
        </p:txBody>
      </p:sp>
    </p:spTree>
    <p:extLst>
      <p:ext uri="{BB962C8B-B14F-4D97-AF65-F5344CB8AC3E}">
        <p14:creationId xmlns:p14="http://schemas.microsoft.com/office/powerpoint/2010/main" val="4122202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in Case-Control Studies, cont.</a:t>
            </a:r>
            <a:endParaRPr lang="en-US" dirty="0"/>
          </a:p>
        </p:txBody>
      </p:sp>
      <p:sp>
        <p:nvSpPr>
          <p:cNvPr id="3" name="Content Placeholder 2"/>
          <p:cNvSpPr>
            <a:spLocks noGrp="1"/>
          </p:cNvSpPr>
          <p:nvPr>
            <p:ph idx="1"/>
          </p:nvPr>
        </p:nvSpPr>
        <p:spPr/>
        <p:txBody>
          <a:bodyPr>
            <a:normAutofit/>
          </a:bodyPr>
          <a:lstStyle/>
          <a:p>
            <a:r>
              <a:rPr lang="en-US" dirty="0" smtClean="0"/>
              <a:t>Both the selection bias introduced by matching and the confounding that the matching is designed to control can be remedied using a stratified analysis</a:t>
            </a:r>
          </a:p>
          <a:p>
            <a:endParaRPr lang="en-US" dirty="0" smtClean="0"/>
          </a:p>
          <a:p>
            <a:r>
              <a:rPr lang="en-US" b="1" dirty="0" smtClean="0"/>
              <a:t>Key point: Adjustment for the matching factors in the analysis of a case-control study is necessary for valid estimates of association</a:t>
            </a:r>
          </a:p>
          <a:p>
            <a:endParaRPr lang="en-US" dirty="0" smtClean="0"/>
          </a:p>
        </p:txBody>
      </p:sp>
    </p:spTree>
    <p:extLst>
      <p:ext uri="{BB962C8B-B14F-4D97-AF65-F5344CB8AC3E}">
        <p14:creationId xmlns:p14="http://schemas.microsoft.com/office/powerpoint/2010/main" val="3796804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Matching in Case-Control Studies</a:t>
            </a:r>
            <a:endParaRPr lang="en-US" dirty="0"/>
          </a:p>
        </p:txBody>
      </p:sp>
      <p:sp>
        <p:nvSpPr>
          <p:cNvPr id="3" name="Content Placeholder 2"/>
          <p:cNvSpPr>
            <a:spLocks noGrp="1"/>
          </p:cNvSpPr>
          <p:nvPr>
            <p:ph idx="1"/>
          </p:nvPr>
        </p:nvSpPr>
        <p:spPr/>
        <p:txBody>
          <a:bodyPr>
            <a:normAutofit/>
          </a:bodyPr>
          <a:lstStyle/>
          <a:p>
            <a:r>
              <a:rPr lang="en-US" sz="3200" dirty="0"/>
              <a:t>P</a:t>
            </a:r>
            <a:r>
              <a:rPr lang="en-US" sz="3200" dirty="0" smtClean="0"/>
              <a:t>rimary purpose of matching in a case-control study is to increase efficiency for control of confounding</a:t>
            </a:r>
          </a:p>
          <a:p>
            <a:r>
              <a:rPr lang="en-US" sz="3200" dirty="0" smtClean="0"/>
              <a:t>In a </a:t>
            </a:r>
            <a:r>
              <a:rPr lang="en-US" sz="3200" dirty="0"/>
              <a:t>case-control analysis, </a:t>
            </a:r>
            <a:r>
              <a:rPr lang="en-US" sz="3200" dirty="0" smtClean="0"/>
              <a:t>strata </a:t>
            </a:r>
            <a:r>
              <a:rPr lang="en-US" sz="3200" dirty="0"/>
              <a:t>without a case or control </a:t>
            </a:r>
            <a:r>
              <a:rPr lang="en-US" sz="3200" dirty="0" smtClean="0"/>
              <a:t>do not contribute to the main effect estimate</a:t>
            </a:r>
            <a:endParaRPr lang="en-US" sz="3200" dirty="0"/>
          </a:p>
          <a:p>
            <a:r>
              <a:rPr lang="en-US" sz="3200" dirty="0" smtClean="0"/>
              <a:t>Matching ensures you have an even distribution of cases &amp; controls in all strata of a potential confounder</a:t>
            </a:r>
          </a:p>
        </p:txBody>
      </p:sp>
    </p:spTree>
    <p:extLst>
      <p:ext uri="{BB962C8B-B14F-4D97-AF65-F5344CB8AC3E}">
        <p14:creationId xmlns:p14="http://schemas.microsoft.com/office/powerpoint/2010/main" val="309525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of Matching in a Case-Control Study</a:t>
            </a:r>
            <a:endParaRPr lang="en-US" dirty="0"/>
          </a:p>
        </p:txBody>
      </p:sp>
      <p:sp>
        <p:nvSpPr>
          <p:cNvPr id="3" name="Content Placeholder 2"/>
          <p:cNvSpPr>
            <a:spLocks noGrp="1"/>
          </p:cNvSpPr>
          <p:nvPr>
            <p:ph idx="1"/>
          </p:nvPr>
        </p:nvSpPr>
        <p:spPr/>
        <p:txBody>
          <a:bodyPr>
            <a:noAutofit/>
          </a:bodyPr>
          <a:lstStyle/>
          <a:p>
            <a:r>
              <a:rPr lang="en-US" dirty="0" smtClean="0"/>
              <a:t>Cannot examine the association between the matching factor and disease (can examine effect modification)</a:t>
            </a:r>
          </a:p>
          <a:p>
            <a:r>
              <a:rPr lang="en-US" dirty="0" smtClean="0"/>
              <a:t>Increased time and money to find controls (esp. individual matching)</a:t>
            </a:r>
          </a:p>
          <a:p>
            <a:r>
              <a:rPr lang="en-US" dirty="0" smtClean="0"/>
              <a:t>The increased statistical efficiency in a matched analysis (fewer subjects required) may not counteract the decreased cost efficiency (increased time and money per subject)</a:t>
            </a:r>
          </a:p>
          <a:p>
            <a:r>
              <a:rPr lang="en-US" dirty="0" smtClean="0"/>
              <a:t>If the matching factor isn’t a confounder, statistical precision may decrease</a:t>
            </a:r>
          </a:p>
          <a:p>
            <a:r>
              <a:rPr lang="en-US" dirty="0" smtClean="0"/>
              <a:t>Decisions are irrevocable – if you match on a mediator or collider, the data have permanent bias</a:t>
            </a:r>
          </a:p>
          <a:p>
            <a:endParaRPr lang="en-US" dirty="0"/>
          </a:p>
        </p:txBody>
      </p:sp>
    </p:spTree>
    <p:extLst>
      <p:ext uri="{BB962C8B-B14F-4D97-AF65-F5344CB8AC3E}">
        <p14:creationId xmlns:p14="http://schemas.microsoft.com/office/powerpoint/2010/main" val="2955490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026"/>
          <p:cNvSpPr>
            <a:spLocks noGrp="1" noChangeArrowheads="1"/>
          </p:cNvSpPr>
          <p:nvPr>
            <p:ph type="title"/>
          </p:nvPr>
        </p:nvSpPr>
        <p:spPr>
          <a:xfrm>
            <a:off x="2209800" y="3962400"/>
            <a:ext cx="7924800" cy="1752600"/>
          </a:xfrm>
        </p:spPr>
        <p:txBody>
          <a:bodyPr/>
          <a:lstStyle/>
          <a:p>
            <a:pPr algn="ctr"/>
            <a:r>
              <a:rPr lang="en-US" sz="3600" dirty="0"/>
              <a:t>Therefore, cohorts are the basis of all study designs when the individual is the unit of observation.</a:t>
            </a:r>
          </a:p>
        </p:txBody>
      </p:sp>
      <p:sp>
        <p:nvSpPr>
          <p:cNvPr id="35842" name="Rectangle 1027"/>
          <p:cNvSpPr>
            <a:spLocks noGrp="1" noChangeArrowheads="1"/>
          </p:cNvSpPr>
          <p:nvPr>
            <p:ph type="body" idx="1"/>
          </p:nvPr>
        </p:nvSpPr>
        <p:spPr>
          <a:xfrm>
            <a:off x="1905000" y="609600"/>
            <a:ext cx="8382000" cy="3200400"/>
          </a:xfrm>
        </p:spPr>
        <p:txBody>
          <a:bodyPr/>
          <a:lstStyle/>
          <a:p>
            <a:pPr algn="ctr">
              <a:buFontTx/>
              <a:buNone/>
            </a:pPr>
            <a:r>
              <a:rPr lang="en-US" dirty="0" smtClean="0"/>
              <a:t>   </a:t>
            </a:r>
          </a:p>
          <a:p>
            <a:pPr algn="ctr">
              <a:buFontTx/>
              <a:buNone/>
            </a:pPr>
            <a:r>
              <a:rPr lang="en-US" sz="3600" dirty="0"/>
              <a:t>   With the individual as unit of observation, all study design is best thought of as </a:t>
            </a:r>
            <a:r>
              <a:rPr lang="en-US" sz="3600" u="sng" dirty="0"/>
              <a:t>sampling</a:t>
            </a:r>
            <a:r>
              <a:rPr lang="en-US" sz="3600" dirty="0"/>
              <a:t> the longitudinal experience of an </a:t>
            </a:r>
            <a:r>
              <a:rPr lang="en-US" sz="3600" u="sng" dirty="0"/>
              <a:t>underlying study base or cohort</a:t>
            </a:r>
          </a:p>
        </p:txBody>
      </p:sp>
      <p:sp>
        <p:nvSpPr>
          <p:cNvPr id="2" name="TextBox 1"/>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39699271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Decrease in Available Controls with More Matching Factors</a:t>
            </a:r>
            <a:endParaRPr lang="en-US" dirty="0"/>
          </a:p>
        </p:txBody>
      </p:sp>
      <p:sp>
        <p:nvSpPr>
          <p:cNvPr id="3" name="Content Placeholder 2"/>
          <p:cNvSpPr>
            <a:spLocks noGrp="1"/>
          </p:cNvSpPr>
          <p:nvPr>
            <p:ph idx="1"/>
          </p:nvPr>
        </p:nvSpPr>
        <p:spPr/>
        <p:txBody>
          <a:bodyPr>
            <a:normAutofit lnSpcReduction="10000"/>
          </a:bodyPr>
          <a:lstStyle/>
          <a:p>
            <a:r>
              <a:rPr lang="en-US" dirty="0" smtClean="0"/>
              <a:t>Unmatched analysis: randomly sample 1373 eligible cohort members for each case</a:t>
            </a:r>
          </a:p>
          <a:p>
            <a:r>
              <a:rPr lang="en-US" dirty="0" smtClean="0"/>
              <a:t>Frequency matched on age: 53% of cases are &gt;65 y, conditionally randomly sample the eligible cohort to obtain 53% of controls &gt;65 y</a:t>
            </a:r>
          </a:p>
          <a:p>
            <a:r>
              <a:rPr lang="en-US" dirty="0" smtClean="0"/>
              <a:t>Individually match on age (5-y categories), smoking status, and BMI: Case is a 62 year old, overweight, past smoker</a:t>
            </a:r>
          </a:p>
          <a:p>
            <a:pPr marL="0" indent="0">
              <a:buNone/>
            </a:pPr>
            <a:r>
              <a:rPr lang="en-US" dirty="0"/>
              <a:t> </a:t>
            </a:r>
            <a:r>
              <a:rPr lang="en-US" dirty="0" smtClean="0"/>
              <a:t>  </a:t>
            </a:r>
            <a:r>
              <a:rPr lang="en-US" dirty="0" smtClean="0">
                <a:sym typeface="Wingdings" panose="05000000000000000000" pitchFamily="2" charset="2"/>
              </a:rPr>
              <a:t> 1373 potential controls</a:t>
            </a:r>
            <a:endParaRPr lang="en-US" dirty="0" smtClean="0"/>
          </a:p>
          <a:p>
            <a:pPr marL="457200" lvl="1" indent="0">
              <a:buNone/>
            </a:pPr>
            <a:r>
              <a:rPr lang="en-US" sz="2800" dirty="0" smtClean="0">
                <a:sym typeface="Wingdings"/>
              </a:rPr>
              <a:t> 281 are</a:t>
            </a:r>
            <a:r>
              <a:rPr lang="en-US" sz="2800" dirty="0" smtClean="0"/>
              <a:t> 60-64 years old</a:t>
            </a:r>
          </a:p>
          <a:p>
            <a:pPr lvl="2">
              <a:buFont typeface="Wingdings" charset="0"/>
              <a:buChar char="à"/>
            </a:pPr>
            <a:r>
              <a:rPr lang="en-US" sz="2800" dirty="0" smtClean="0"/>
              <a:t>58 are 60-64 years old and overweight</a:t>
            </a:r>
          </a:p>
          <a:p>
            <a:pPr lvl="3">
              <a:buFont typeface="Wingdings" charset="0"/>
              <a:buChar char="à"/>
            </a:pPr>
            <a:r>
              <a:rPr lang="en-US" sz="2800" dirty="0"/>
              <a:t> </a:t>
            </a:r>
            <a:r>
              <a:rPr lang="en-US" sz="2800" dirty="0" smtClean="0"/>
              <a:t>22 are 60-64 years old, overweight, and past smokers</a:t>
            </a:r>
            <a:endParaRPr lang="en-US" sz="2800" dirty="0"/>
          </a:p>
        </p:txBody>
      </p:sp>
    </p:spTree>
    <p:extLst>
      <p:ext uri="{BB962C8B-B14F-4D97-AF65-F5344CB8AC3E}">
        <p14:creationId xmlns:p14="http://schemas.microsoft.com/office/powerpoint/2010/main" val="2757727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of Matching in a Case-Control Study</a:t>
            </a:r>
            <a:endParaRPr lang="en-US" dirty="0"/>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smtClean="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smtClean="0"/>
          </a:p>
          <a:p>
            <a:endParaRPr lang="en-US" dirty="0"/>
          </a:p>
        </p:txBody>
      </p:sp>
    </p:spTree>
    <p:extLst>
      <p:ext uri="{BB962C8B-B14F-4D97-AF65-F5344CB8AC3E}">
        <p14:creationId xmlns:p14="http://schemas.microsoft.com/office/powerpoint/2010/main" val="30686640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Matching in a Case-Control Study</a:t>
            </a:r>
            <a:endParaRPr lang="en-US" dirty="0"/>
          </a:p>
        </p:txBody>
      </p:sp>
      <p:sp>
        <p:nvSpPr>
          <p:cNvPr id="3" name="Content Placeholder 2"/>
          <p:cNvSpPr>
            <a:spLocks noGrp="1"/>
          </p:cNvSpPr>
          <p:nvPr>
            <p:ph idx="1"/>
          </p:nvPr>
        </p:nvSpPr>
        <p:spPr/>
        <p:txBody>
          <a:bodyPr>
            <a:normAutofit/>
          </a:bodyPr>
          <a:lstStyle/>
          <a:p>
            <a:r>
              <a:rPr lang="en-US" sz="3200" dirty="0" smtClean="0"/>
              <a:t>If obtaining exposure and covariate info is expensive, it may be better to maximize the amount of info you get from each subject rather than enrolling more people (ex: expensive lab test on blood samples)</a:t>
            </a:r>
          </a:p>
          <a:p>
            <a:pPr lvl="1"/>
            <a:r>
              <a:rPr lang="en-US" sz="3200" dirty="0" smtClean="0"/>
              <a:t>If no confounding, no need to match</a:t>
            </a:r>
          </a:p>
          <a:p>
            <a:pPr lvl="1"/>
            <a:r>
              <a:rPr lang="en-US" sz="3200" dirty="0" smtClean="0"/>
              <a:t>But if confounding, matching ensures you don’t lose info that was expensive to collect by having strata without cases or controls</a:t>
            </a:r>
          </a:p>
        </p:txBody>
      </p:sp>
    </p:spTree>
    <p:extLst>
      <p:ext uri="{BB962C8B-B14F-4D97-AF65-F5344CB8AC3E}">
        <p14:creationId xmlns:p14="http://schemas.microsoft.com/office/powerpoint/2010/main" val="5726040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Matching in Case-Control Studies, cont.</a:t>
            </a:r>
            <a:endParaRPr lang="en-US" dirty="0"/>
          </a:p>
        </p:txBody>
      </p:sp>
      <p:sp>
        <p:nvSpPr>
          <p:cNvPr id="3" name="Content Placeholder 2"/>
          <p:cNvSpPr>
            <a:spLocks noGrp="1"/>
          </p:cNvSpPr>
          <p:nvPr>
            <p:ph idx="1"/>
          </p:nvPr>
        </p:nvSpPr>
        <p:spPr>
          <a:xfrm>
            <a:off x="838200" y="1973385"/>
            <a:ext cx="10515600" cy="4203578"/>
          </a:xfrm>
        </p:spPr>
        <p:txBody>
          <a:bodyPr>
            <a:noAutofit/>
          </a:bodyPr>
          <a:lstStyle/>
          <a:p>
            <a:r>
              <a:rPr lang="en-US" sz="3200" dirty="0"/>
              <a:t>Confounders measured on a nominal scale with many </a:t>
            </a:r>
            <a:r>
              <a:rPr lang="en-US" sz="3200" dirty="0" smtClean="0"/>
              <a:t>categories </a:t>
            </a:r>
            <a:r>
              <a:rPr lang="en-US" sz="3200" dirty="0"/>
              <a:t>(e.g., neighborhood, referring physician) may need to be matched on to efficiently control for </a:t>
            </a:r>
            <a:r>
              <a:rPr lang="en-US" sz="3200" dirty="0" smtClean="0"/>
              <a:t>them</a:t>
            </a:r>
          </a:p>
          <a:p>
            <a:r>
              <a:rPr lang="en-US" sz="3200" dirty="0"/>
              <a:t>S</a:t>
            </a:r>
            <a:r>
              <a:rPr lang="en-US" sz="3200" dirty="0" smtClean="0"/>
              <a:t>mall </a:t>
            </a:r>
            <a:r>
              <a:rPr lang="en-US" sz="3200" dirty="0"/>
              <a:t>number of potential subjects available for each possible </a:t>
            </a:r>
            <a:r>
              <a:rPr lang="en-US" sz="3200" dirty="0" smtClean="0"/>
              <a:t>category, so randomly selected controls may result in no controls from neighborhoods present in the case group</a:t>
            </a:r>
            <a:endParaRPr lang="en-US" sz="3200" dirty="0"/>
          </a:p>
          <a:p>
            <a:r>
              <a:rPr lang="en-US" sz="3200" dirty="0" smtClean="0"/>
              <a:t>By ensuring a balanced number of cases and controls within strata, statistical precision may be increased</a:t>
            </a:r>
          </a:p>
        </p:txBody>
      </p:sp>
    </p:spTree>
    <p:extLst>
      <p:ext uri="{BB962C8B-B14F-4D97-AF65-F5344CB8AC3E}">
        <p14:creationId xmlns:p14="http://schemas.microsoft.com/office/powerpoint/2010/main" val="2283672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Matching in Case-control Studies, cont.</a:t>
            </a:r>
            <a:endParaRPr lang="en-US" dirty="0"/>
          </a:p>
        </p:txBody>
      </p:sp>
      <p:sp>
        <p:nvSpPr>
          <p:cNvPr id="3" name="Content Placeholder 2"/>
          <p:cNvSpPr>
            <a:spLocks noGrp="1"/>
          </p:cNvSpPr>
          <p:nvPr>
            <p:ph idx="1"/>
          </p:nvPr>
        </p:nvSpPr>
        <p:spPr/>
        <p:txBody>
          <a:bodyPr>
            <a:normAutofit/>
          </a:bodyPr>
          <a:lstStyle/>
          <a:p>
            <a:r>
              <a:rPr lang="en-US" sz="2400" dirty="0" smtClean="0"/>
              <a:t>Advantage for complex nominal variables extends to continuous and ordinal variables</a:t>
            </a:r>
          </a:p>
          <a:p>
            <a:r>
              <a:rPr lang="en-US" sz="2400" dirty="0" smtClean="0"/>
              <a:t>Ensures overlap between cases and controls in distribution of confounder(s)</a:t>
            </a:r>
          </a:p>
          <a:p>
            <a:r>
              <a:rPr lang="en-US" sz="2400" dirty="0" smtClean="0"/>
              <a:t>Ex: Case-control study of aspirin use and prostate cancer, confounding by age</a:t>
            </a:r>
          </a:p>
          <a:p>
            <a:pPr lvl="1"/>
            <a:r>
              <a:rPr lang="en-US" dirty="0" smtClean="0"/>
              <a:t>Cases – many old individuals; random sample for controls may not contain oldest individuals</a:t>
            </a:r>
          </a:p>
          <a:p>
            <a:pPr lvl="1"/>
            <a:r>
              <a:rPr lang="en-US" dirty="0" smtClean="0"/>
              <a:t>Matching ensures complete overlap in age between cases and controls</a:t>
            </a:r>
          </a:p>
          <a:p>
            <a:endParaRPr lang="en-US" sz="2400" dirty="0"/>
          </a:p>
        </p:txBody>
      </p:sp>
      <p:grpSp>
        <p:nvGrpSpPr>
          <p:cNvPr id="4" name="Group 3"/>
          <p:cNvGrpSpPr/>
          <p:nvPr/>
        </p:nvGrpSpPr>
        <p:grpSpPr>
          <a:xfrm>
            <a:off x="1600200" y="5085388"/>
            <a:ext cx="3429000" cy="1644650"/>
            <a:chOff x="1600200" y="4419600"/>
            <a:chExt cx="3429000" cy="1644650"/>
          </a:xfrm>
        </p:grpSpPr>
        <p:sp>
          <p:nvSpPr>
            <p:cNvPr id="5" name="Freeform 4"/>
            <p:cNvSpPr>
              <a:spLocks/>
            </p:cNvSpPr>
            <p:nvPr/>
          </p:nvSpPr>
          <p:spPr bwMode="auto">
            <a:xfrm>
              <a:off x="3048000" y="47244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6" name="Freeform 7"/>
            <p:cNvSpPr>
              <a:spLocks/>
            </p:cNvSpPr>
            <p:nvPr/>
          </p:nvSpPr>
          <p:spPr bwMode="auto">
            <a:xfrm>
              <a:off x="2438400" y="4724400"/>
              <a:ext cx="1371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nvGrpSpPr>
            <p:cNvPr id="7" name="Group 6"/>
            <p:cNvGrpSpPr/>
            <p:nvPr/>
          </p:nvGrpSpPr>
          <p:grpSpPr>
            <a:xfrm>
              <a:off x="1600200" y="4419600"/>
              <a:ext cx="3429000" cy="1644650"/>
              <a:chOff x="1600200" y="4321175"/>
              <a:chExt cx="3429000" cy="1644650"/>
            </a:xfrm>
          </p:grpSpPr>
          <p:sp>
            <p:nvSpPr>
              <p:cNvPr id="8" name="Text Box 8"/>
              <p:cNvSpPr txBox="1">
                <a:spLocks noChangeArrowheads="1"/>
              </p:cNvSpPr>
              <p:nvPr/>
            </p:nvSpPr>
            <p:spPr bwMode="auto">
              <a:xfrm>
                <a:off x="4038600" y="4321175"/>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9" name="Text Box 9"/>
              <p:cNvSpPr txBox="1">
                <a:spLocks noChangeArrowheads="1"/>
              </p:cNvSpPr>
              <p:nvPr/>
            </p:nvSpPr>
            <p:spPr bwMode="auto">
              <a:xfrm>
                <a:off x="1676400" y="4321175"/>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controls</a:t>
                </a:r>
              </a:p>
            </p:txBody>
          </p:sp>
          <p:sp>
            <p:nvSpPr>
              <p:cNvPr id="10" name="Line 11"/>
              <p:cNvSpPr>
                <a:spLocks noChangeShapeType="1"/>
              </p:cNvSpPr>
              <p:nvPr/>
            </p:nvSpPr>
            <p:spPr bwMode="auto">
              <a:xfrm>
                <a:off x="2057400" y="4724400"/>
                <a:ext cx="381000" cy="282575"/>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11"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p:spPr>
            <p:txBody>
              <a:bodyPr lIns="95125" tIns="49148" rIns="95125" bIns="49148"/>
              <a:lstStyle/>
              <a:p>
                <a:endParaRPr lang="en-US"/>
              </a:p>
            </p:txBody>
          </p:sp>
          <p:grpSp>
            <p:nvGrpSpPr>
              <p:cNvPr id="12" name="Group 14"/>
              <p:cNvGrpSpPr>
                <a:grpSpLocks/>
              </p:cNvGrpSpPr>
              <p:nvPr/>
            </p:nvGrpSpPr>
            <p:grpSpPr bwMode="auto">
              <a:xfrm>
                <a:off x="1600200" y="4495800"/>
                <a:ext cx="3352800" cy="1470025"/>
                <a:chOff x="1008" y="2592"/>
                <a:chExt cx="2112" cy="926"/>
              </a:xfrm>
            </p:grpSpPr>
            <p:sp>
              <p:nvSpPr>
                <p:cNvPr id="13" name="Line 5"/>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14" name="Line 6"/>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15" name="Text Box 13"/>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grpSp>
      </p:grpSp>
      <p:grpSp>
        <p:nvGrpSpPr>
          <p:cNvPr id="16" name="Group 15"/>
          <p:cNvGrpSpPr/>
          <p:nvPr/>
        </p:nvGrpSpPr>
        <p:grpSpPr>
          <a:xfrm>
            <a:off x="7190117" y="5260013"/>
            <a:ext cx="3352800" cy="1470025"/>
            <a:chOff x="1600200" y="7010400"/>
            <a:chExt cx="3352800" cy="1470025"/>
          </a:xfrm>
        </p:grpSpPr>
        <p:grpSp>
          <p:nvGrpSpPr>
            <p:cNvPr id="17" name="Group 15"/>
            <p:cNvGrpSpPr>
              <a:grpSpLocks/>
            </p:cNvGrpSpPr>
            <p:nvPr/>
          </p:nvGrpSpPr>
          <p:grpSpPr bwMode="auto">
            <a:xfrm>
              <a:off x="1600200" y="7010400"/>
              <a:ext cx="3352800" cy="1470025"/>
              <a:chOff x="1008" y="2592"/>
              <a:chExt cx="2112" cy="926"/>
            </a:xfrm>
          </p:grpSpPr>
          <p:sp>
            <p:nvSpPr>
              <p:cNvPr id="20" name="Line 16"/>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21" name="Line 17"/>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22" name="Text Box 18"/>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sp>
          <p:nvSpPr>
            <p:cNvPr id="18" name="Freeform 19"/>
            <p:cNvSpPr>
              <a:spLocks/>
            </p:cNvSpPr>
            <p:nvPr/>
          </p:nvSpPr>
          <p:spPr bwMode="auto">
            <a:xfrm>
              <a:off x="3200400" y="72390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19" name="Freeform 20"/>
            <p:cNvSpPr>
              <a:spLocks/>
            </p:cNvSpPr>
            <p:nvPr/>
          </p:nvSpPr>
          <p:spPr bwMode="auto">
            <a:xfrm>
              <a:off x="3124200" y="7086600"/>
              <a:ext cx="1143000" cy="9144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sp>
        <p:nvSpPr>
          <p:cNvPr id="23" name="Text Box 8"/>
          <p:cNvSpPr txBox="1">
            <a:spLocks noChangeArrowheads="1"/>
          </p:cNvSpPr>
          <p:nvPr/>
        </p:nvSpPr>
        <p:spPr bwMode="auto">
          <a:xfrm>
            <a:off x="10134600" y="5260013"/>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24" name="Text Box 9"/>
          <p:cNvSpPr txBox="1">
            <a:spLocks noChangeArrowheads="1"/>
          </p:cNvSpPr>
          <p:nvPr/>
        </p:nvSpPr>
        <p:spPr bwMode="auto">
          <a:xfrm>
            <a:off x="7444597" y="5112866"/>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controls</a:t>
            </a:r>
          </a:p>
        </p:txBody>
      </p:sp>
      <p:sp>
        <p:nvSpPr>
          <p:cNvPr id="25" name="Line 11"/>
          <p:cNvSpPr>
            <a:spLocks noChangeShapeType="1"/>
          </p:cNvSpPr>
          <p:nvPr/>
        </p:nvSpPr>
        <p:spPr bwMode="auto">
          <a:xfrm>
            <a:off x="7962900" y="5507918"/>
            <a:ext cx="887082" cy="134937"/>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26" name="Line 12"/>
          <p:cNvSpPr>
            <a:spLocks noChangeShapeType="1"/>
          </p:cNvSpPr>
          <p:nvPr/>
        </p:nvSpPr>
        <p:spPr bwMode="auto">
          <a:xfrm flipH="1">
            <a:off x="9269082" y="5507918"/>
            <a:ext cx="903618" cy="0"/>
          </a:xfrm>
          <a:prstGeom prst="line">
            <a:avLst/>
          </a:prstGeom>
          <a:noFill/>
          <a:ln w="9525">
            <a:solidFill>
              <a:schemeClr val="tx1"/>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27725786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Matching in Case-Control Studies, cont.</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smtClean="0"/>
              <a:t>In a situation with many likely confounders </a:t>
            </a:r>
            <a:r>
              <a:rPr lang="en-US" sz="3200" dirty="0" smtClean="0">
                <a:sym typeface="Wingdings" panose="05000000000000000000" pitchFamily="2" charset="2"/>
              </a:rPr>
              <a:t> </a:t>
            </a:r>
          </a:p>
          <a:p>
            <a:r>
              <a:rPr lang="en-US" sz="3200" dirty="0">
                <a:sym typeface="Wingdings" panose="05000000000000000000" pitchFamily="2" charset="2"/>
              </a:rPr>
              <a:t>M</a:t>
            </a:r>
            <a:r>
              <a:rPr lang="en-US" sz="3200" dirty="0" smtClean="0">
                <a:sym typeface="Wingdings" panose="05000000000000000000" pitchFamily="2" charset="2"/>
              </a:rPr>
              <a:t>atch on age, sex, and 1 or 2 nominal confounders with a large number of possible values</a:t>
            </a:r>
            <a:endParaRPr lang="en-US" sz="3200" dirty="0">
              <a:sym typeface="Wingdings" panose="05000000000000000000" pitchFamily="2" charset="2"/>
            </a:endParaRPr>
          </a:p>
          <a:p>
            <a:r>
              <a:rPr lang="en-US" sz="3200" dirty="0">
                <a:sym typeface="Wingdings" panose="05000000000000000000" pitchFamily="2" charset="2"/>
              </a:rPr>
              <a:t>C</a:t>
            </a:r>
            <a:r>
              <a:rPr lang="en-US" sz="3200" dirty="0" smtClean="0">
                <a:sym typeface="Wingdings" panose="05000000000000000000" pitchFamily="2" charset="2"/>
              </a:rPr>
              <a:t>ontrol for remaining confounders along with matching factors using stratification/regression methods</a:t>
            </a:r>
            <a:endParaRPr lang="en-US" sz="3200" dirty="0"/>
          </a:p>
        </p:txBody>
      </p:sp>
    </p:spTree>
    <p:extLst>
      <p:ext uri="{BB962C8B-B14F-4D97-AF65-F5344CB8AC3E}">
        <p14:creationId xmlns:p14="http://schemas.microsoft.com/office/powerpoint/2010/main" val="9131079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Matched Data</a:t>
            </a:r>
            <a:endParaRPr lang="en-US" dirty="0"/>
          </a:p>
        </p:txBody>
      </p:sp>
      <p:sp>
        <p:nvSpPr>
          <p:cNvPr id="3" name="Content Placeholder 2"/>
          <p:cNvSpPr>
            <a:spLocks noGrp="1"/>
          </p:cNvSpPr>
          <p:nvPr>
            <p:ph idx="1"/>
          </p:nvPr>
        </p:nvSpPr>
        <p:spPr/>
        <p:txBody>
          <a:bodyPr>
            <a:normAutofit/>
          </a:bodyPr>
          <a:lstStyle/>
          <a:p>
            <a:r>
              <a:rPr lang="en-US" sz="3200" dirty="0" smtClean="0"/>
              <a:t>Matching on a factor may necessitate adjusting for the variable in the analysis</a:t>
            </a:r>
          </a:p>
          <a:p>
            <a:r>
              <a:rPr lang="en-US" sz="3200" dirty="0" smtClean="0"/>
              <a:t>Especially true in case-control studies, where matching may lead to biased effect estimates due to selection bias</a:t>
            </a:r>
          </a:p>
          <a:p>
            <a:r>
              <a:rPr lang="en-US" sz="3200" dirty="0"/>
              <a:t>Must </a:t>
            </a:r>
            <a:r>
              <a:rPr lang="en-US" sz="3200" dirty="0" smtClean="0"/>
              <a:t>stratify in a case-control study </a:t>
            </a:r>
            <a:r>
              <a:rPr lang="en-US" sz="3200" dirty="0"/>
              <a:t>if matching factor is associated with the exposure, even if it is not associated with the </a:t>
            </a:r>
            <a:r>
              <a:rPr lang="en-US" sz="3200" dirty="0" smtClean="0"/>
              <a:t>disease</a:t>
            </a:r>
            <a:endParaRPr lang="en-US" sz="3200" dirty="0"/>
          </a:p>
        </p:txBody>
      </p:sp>
    </p:spTree>
    <p:extLst>
      <p:ext uri="{BB962C8B-B14F-4D97-AF65-F5344CB8AC3E}">
        <p14:creationId xmlns:p14="http://schemas.microsoft.com/office/powerpoint/2010/main" val="17952800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Matched Data</a:t>
            </a:r>
            <a:endParaRPr lang="en-US" dirty="0"/>
          </a:p>
        </p:txBody>
      </p:sp>
      <p:sp>
        <p:nvSpPr>
          <p:cNvPr id="3" name="Content Placeholder 2"/>
          <p:cNvSpPr>
            <a:spLocks noGrp="1"/>
          </p:cNvSpPr>
          <p:nvPr>
            <p:ph idx="1"/>
          </p:nvPr>
        </p:nvSpPr>
        <p:spPr/>
        <p:txBody>
          <a:bodyPr>
            <a:noAutofit/>
          </a:bodyPr>
          <a:lstStyle/>
          <a:p>
            <a:r>
              <a:rPr lang="en-US" sz="3200" dirty="0" smtClean="0"/>
              <a:t>Approach matched data as stratified data </a:t>
            </a:r>
            <a:r>
              <a:rPr lang="mr-IN" sz="3200" dirty="0" smtClean="0"/>
              <a:t>–</a:t>
            </a:r>
            <a:r>
              <a:rPr lang="en-US" sz="3200" dirty="0" smtClean="0"/>
              <a:t> each matching category should be treated as a unique stratum initially</a:t>
            </a:r>
          </a:p>
          <a:p>
            <a:r>
              <a:rPr lang="en-US" sz="3200" dirty="0"/>
              <a:t>C</a:t>
            </a:r>
            <a:r>
              <a:rPr lang="en-US" sz="3200" dirty="0" smtClean="0"/>
              <a:t>ombine data from matched pairs with identical matching factor values</a:t>
            </a:r>
          </a:p>
          <a:p>
            <a:r>
              <a:rPr lang="en-US" sz="3200" dirty="0" smtClean="0"/>
              <a:t>Use the same, or finer, categories to define strata </a:t>
            </a:r>
            <a:r>
              <a:rPr lang="mr-IN" sz="3200" dirty="0" smtClean="0"/>
              <a:t>–</a:t>
            </a:r>
            <a:r>
              <a:rPr lang="en-US" sz="3200" dirty="0" smtClean="0"/>
              <a:t> larger categories will not remove bias introduced by matching</a:t>
            </a:r>
          </a:p>
          <a:p>
            <a:pPr lvl="1"/>
            <a:r>
              <a:rPr lang="en-US" sz="3200" dirty="0" smtClean="0"/>
              <a:t>Ex: If you matched on 5-y age categories, must control for 5-y (or smaller) age categories. Cannot control for 10-y age categories. </a:t>
            </a:r>
            <a:endParaRPr lang="en-US" sz="3200" dirty="0"/>
          </a:p>
        </p:txBody>
      </p:sp>
    </p:spTree>
    <p:extLst>
      <p:ext uri="{BB962C8B-B14F-4D97-AF65-F5344CB8AC3E}">
        <p14:creationId xmlns:p14="http://schemas.microsoft.com/office/powerpoint/2010/main" val="3839277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Logistic Regression</a:t>
            </a:r>
            <a:endParaRPr lang="en-US" dirty="0"/>
          </a:p>
        </p:txBody>
      </p:sp>
      <p:sp>
        <p:nvSpPr>
          <p:cNvPr id="3" name="Content Placeholder 2"/>
          <p:cNvSpPr>
            <a:spLocks noGrp="1"/>
          </p:cNvSpPr>
          <p:nvPr>
            <p:ph idx="1"/>
          </p:nvPr>
        </p:nvSpPr>
        <p:spPr/>
        <p:txBody>
          <a:bodyPr/>
          <a:lstStyle/>
          <a:p>
            <a:r>
              <a:rPr lang="en-US" dirty="0" smtClean="0"/>
              <a:t>Model used to analyze matched case-control studies</a:t>
            </a:r>
          </a:p>
          <a:p>
            <a:r>
              <a:rPr lang="en-US" dirty="0" smtClean="0"/>
              <a:t>OR approaches IRR estimate from a Cox PH regression model if incidence density sampling is used (matched on time)</a:t>
            </a:r>
          </a:p>
          <a:p>
            <a:r>
              <a:rPr lang="en-US" dirty="0" smtClean="0"/>
              <a:t>New intercept for each matched pair</a:t>
            </a:r>
          </a:p>
          <a:p>
            <a:r>
              <a:rPr lang="en-US" dirty="0" smtClean="0"/>
              <a:t>Risk sets are informative if they have at least 1 case and 1 control</a:t>
            </a:r>
          </a:p>
          <a:p>
            <a:r>
              <a:rPr lang="en-US" dirty="0"/>
              <a:t>Only discordant pairs contribute to likelihood </a:t>
            </a:r>
            <a:r>
              <a:rPr lang="en-US" dirty="0" smtClean="0"/>
              <a:t>estimate, but strata that are not informative for exposure may contribute to estimates for other covariates</a:t>
            </a:r>
          </a:p>
          <a:p>
            <a:endParaRPr lang="en-US" dirty="0"/>
          </a:p>
        </p:txBody>
      </p:sp>
    </p:spTree>
    <p:extLst>
      <p:ext uri="{BB962C8B-B14F-4D97-AF65-F5344CB8AC3E}">
        <p14:creationId xmlns:p14="http://schemas.microsoft.com/office/powerpoint/2010/main" val="35167217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Analysis of Matched Data</a:t>
            </a:r>
            <a:endParaRPr lang="en-US" dirty="0"/>
          </a:p>
        </p:txBody>
      </p:sp>
      <p:sp>
        <p:nvSpPr>
          <p:cNvPr id="3" name="Content Placeholder 2"/>
          <p:cNvSpPr>
            <a:spLocks noGrp="1"/>
          </p:cNvSpPr>
          <p:nvPr>
            <p:ph idx="1"/>
          </p:nvPr>
        </p:nvSpPr>
        <p:spPr/>
        <p:txBody>
          <a:bodyPr>
            <a:noAutofit/>
          </a:bodyPr>
          <a:lstStyle/>
          <a:p>
            <a:r>
              <a:rPr lang="en-US" sz="3200" dirty="0" smtClean="0"/>
              <a:t>Validity of effect estimates in a matched case-control study requires stratification on matching factors related to exposure</a:t>
            </a:r>
          </a:p>
          <a:p>
            <a:r>
              <a:rPr lang="en-US" sz="3200" dirty="0" smtClean="0"/>
              <a:t>Control for matching factors is not always necessary for validity of effect estimates in a cohort study</a:t>
            </a:r>
          </a:p>
          <a:p>
            <a:r>
              <a:rPr lang="en-US" sz="3200" i="1" dirty="0"/>
              <a:t>B</a:t>
            </a:r>
            <a:r>
              <a:rPr lang="en-US" sz="3200" i="1" dirty="0" smtClean="0"/>
              <a:t>ut </a:t>
            </a:r>
            <a:r>
              <a:rPr lang="en-US" sz="3200" dirty="0" smtClean="0"/>
              <a:t>stratification on matching factors is in principle still necessary in a cohort study because matching on risk factors affects the variance of the effect estimates</a:t>
            </a:r>
            <a:endParaRPr lang="en-US" sz="3200" dirty="0"/>
          </a:p>
        </p:txBody>
      </p:sp>
    </p:spTree>
    <p:extLst>
      <p:ext uri="{BB962C8B-B14F-4D97-AF65-F5344CB8AC3E}">
        <p14:creationId xmlns:p14="http://schemas.microsoft.com/office/powerpoint/2010/main" val="360400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500332" y="0"/>
            <a:ext cx="11214340" cy="1143000"/>
          </a:xfrm>
        </p:spPr>
        <p:txBody>
          <a:bodyPr/>
          <a:lstStyle/>
          <a:p>
            <a:r>
              <a:rPr lang="en-US" b="1" dirty="0" smtClean="0"/>
              <a:t>Concept of the Study Base</a:t>
            </a:r>
          </a:p>
        </p:txBody>
      </p:sp>
      <p:sp>
        <p:nvSpPr>
          <p:cNvPr id="37890" name="Rectangle 3"/>
          <p:cNvSpPr>
            <a:spLocks noGrp="1" noChangeArrowheads="1"/>
          </p:cNvSpPr>
          <p:nvPr>
            <p:ph type="body" sz="half" idx="1"/>
          </p:nvPr>
        </p:nvSpPr>
        <p:spPr>
          <a:xfrm>
            <a:off x="2057400" y="1066800"/>
            <a:ext cx="8305800" cy="1447800"/>
          </a:xfrm>
        </p:spPr>
        <p:txBody>
          <a:bodyPr/>
          <a:lstStyle/>
          <a:p>
            <a:pPr marL="0" indent="0" algn="ctr">
              <a:buNone/>
            </a:pPr>
            <a:r>
              <a:rPr lang="en-US" sz="2400" dirty="0"/>
              <a:t>The “study base” is the underlying population that experiences the events/outcomes you observe in your research </a:t>
            </a:r>
            <a:r>
              <a:rPr lang="en-US" sz="2400" dirty="0" smtClean="0"/>
              <a:t>study.</a:t>
            </a:r>
          </a:p>
          <a:p>
            <a:pPr marL="0" indent="0" algn="ctr">
              <a:buNone/>
            </a:pPr>
            <a:r>
              <a:rPr lang="en-US" sz="2400" dirty="0" smtClean="0"/>
              <a:t>It </a:t>
            </a:r>
            <a:r>
              <a:rPr lang="en-US" sz="2400" dirty="0"/>
              <a:t>is the underlying cohort </a:t>
            </a:r>
            <a:r>
              <a:rPr lang="en-US" sz="2400" dirty="0" smtClean="0"/>
              <a:t>that you sampled from.</a:t>
            </a:r>
            <a:endParaRPr lang="en-US" sz="2400" dirty="0"/>
          </a:p>
        </p:txBody>
      </p:sp>
      <p:graphicFrame>
        <p:nvGraphicFramePr>
          <p:cNvPr id="72749" name="Group 45"/>
          <p:cNvGraphicFramePr>
            <a:graphicFrameLocks noGrp="1"/>
          </p:cNvGraphicFramePr>
          <p:nvPr>
            <p:ph sz="half" idx="2"/>
            <p:extLst/>
          </p:nvPr>
        </p:nvGraphicFramePr>
        <p:xfrm>
          <a:off x="2057400" y="2819403"/>
          <a:ext cx="8305800" cy="3474561"/>
        </p:xfrm>
        <a:graphic>
          <a:graphicData uri="http://schemas.openxmlformats.org/drawingml/2006/table">
            <a:tbl>
              <a:tblPr/>
              <a:tblGrid>
                <a:gridCol w="2475767">
                  <a:extLst>
                    <a:ext uri="{9D8B030D-6E8A-4147-A177-3AD203B41FA5}">
                      <a16:colId xmlns:a16="http://schemas.microsoft.com/office/drawing/2014/main" val="20000"/>
                    </a:ext>
                  </a:extLst>
                </a:gridCol>
                <a:gridCol w="5830033">
                  <a:extLst>
                    <a:ext uri="{9D8B030D-6E8A-4147-A177-3AD203B41FA5}">
                      <a16:colId xmlns:a16="http://schemas.microsoft.com/office/drawing/2014/main" val="20001"/>
                    </a:ext>
                  </a:extLst>
                </a:gridCol>
              </a:tblGrid>
              <a:tr h="518257">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Design</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Base</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937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cohort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explicitly defined cohort</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50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cross-sectional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the cohort, either explicit or hypothetical, that was sampled at one point in time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3530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case-control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the cohort, either explicit or hypothetical, that gave rise to the cases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 name="TextBox 4"/>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15872615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Matching in Case-Control Studies</a:t>
            </a:r>
            <a:endParaRPr lang="en-US" dirty="0"/>
          </a:p>
        </p:txBody>
      </p:sp>
      <p:sp>
        <p:nvSpPr>
          <p:cNvPr id="3" name="Content Placeholder 2"/>
          <p:cNvSpPr>
            <a:spLocks noGrp="1"/>
          </p:cNvSpPr>
          <p:nvPr>
            <p:ph idx="1"/>
          </p:nvPr>
        </p:nvSpPr>
        <p:spPr/>
        <p:txBody>
          <a:bodyPr>
            <a:normAutofit/>
          </a:bodyPr>
          <a:lstStyle/>
          <a:p>
            <a:r>
              <a:rPr lang="en-US" sz="3200" dirty="0" smtClean="0"/>
              <a:t>Matching can improve study efficiency in terms of the amount of info obtained per subject in some, but not all, situations</a:t>
            </a:r>
          </a:p>
          <a:p>
            <a:r>
              <a:rPr lang="en-US" sz="3200" dirty="0" smtClean="0"/>
              <a:t>Case-control matching is helpful for known confounders measured on a nominal scale, especially those with many possible values</a:t>
            </a:r>
          </a:p>
          <a:p>
            <a:r>
              <a:rPr lang="en-US" sz="3200" dirty="0" smtClean="0"/>
              <a:t>The analysis should control for the matching factors and any unmatched confounders</a:t>
            </a:r>
            <a:endParaRPr lang="en-US" sz="3200" dirty="0"/>
          </a:p>
        </p:txBody>
      </p:sp>
    </p:spTree>
    <p:extLst>
      <p:ext uri="{BB962C8B-B14F-4D97-AF65-F5344CB8AC3E}">
        <p14:creationId xmlns:p14="http://schemas.microsoft.com/office/powerpoint/2010/main" val="38176652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Appropriate Matching</a:t>
            </a:r>
            <a:endParaRPr lang="en-US" dirty="0"/>
          </a:p>
        </p:txBody>
      </p:sp>
      <p:sp>
        <p:nvSpPr>
          <p:cNvPr id="3" name="Content Placeholder 2"/>
          <p:cNvSpPr>
            <a:spLocks noGrp="1"/>
          </p:cNvSpPr>
          <p:nvPr>
            <p:ph idx="1"/>
          </p:nvPr>
        </p:nvSpPr>
        <p:spPr/>
        <p:txBody>
          <a:bodyPr>
            <a:normAutofit/>
          </a:bodyPr>
          <a:lstStyle/>
          <a:p>
            <a:r>
              <a:rPr lang="en-US" sz="3200" dirty="0" smtClean="0"/>
              <a:t>Matching factor is a confounder</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1554497319"/>
              </p:ext>
            </p:extLst>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381197">
                  <a:extLst>
                    <a:ext uri="{9D8B030D-6E8A-4147-A177-3AD203B41FA5}">
                      <a16:colId xmlns:a16="http://schemas.microsoft.com/office/drawing/2014/main" val="20001"/>
                    </a:ext>
                  </a:extLst>
                </a:gridCol>
                <a:gridCol w="1894999">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smtClean="0"/>
                        <a:t>Analysis</a:t>
                      </a:r>
                      <a:endParaRPr lang="en-US" sz="2400" dirty="0"/>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smtClean="0"/>
                        <a:t>Design</a:t>
                      </a:r>
                      <a:endParaRPr lang="en-US" sz="2400" b="1" dirty="0"/>
                    </a:p>
                  </a:txBody>
                  <a:tcPr/>
                </a:tc>
                <a:tc>
                  <a:txBody>
                    <a:bodyPr/>
                    <a:lstStyle/>
                    <a:p>
                      <a:r>
                        <a:rPr lang="en-US" sz="2400" b="1" dirty="0" smtClean="0"/>
                        <a:t>Stratified</a:t>
                      </a:r>
                      <a:endParaRPr lang="en-US" sz="2400" b="1" dirty="0"/>
                    </a:p>
                  </a:txBody>
                  <a:tcPr/>
                </a:tc>
                <a:tc>
                  <a:txBody>
                    <a:bodyPr/>
                    <a:lstStyle/>
                    <a:p>
                      <a:r>
                        <a:rPr lang="en-US" sz="2400" b="1" dirty="0" smtClean="0"/>
                        <a:t>Not Stratified</a:t>
                      </a:r>
                      <a:endParaRPr lang="en-US" sz="2400" b="1" dirty="0"/>
                    </a:p>
                  </a:txBody>
                  <a:tcPr/>
                </a:tc>
                <a:extLst>
                  <a:ext uri="{0D108BD9-81ED-4DB2-BD59-A6C34878D82A}">
                    <a16:rowId xmlns:a16="http://schemas.microsoft.com/office/drawing/2014/main" val="10001"/>
                  </a:ext>
                </a:extLst>
              </a:tr>
              <a:tr h="370840">
                <a:tc>
                  <a:txBody>
                    <a:bodyPr/>
                    <a:lstStyle/>
                    <a:p>
                      <a:r>
                        <a:rPr lang="en-US" sz="2400" dirty="0" smtClean="0"/>
                        <a:t>Matched</a:t>
                      </a:r>
                      <a:endParaRPr lang="en-US" sz="2400" dirty="0"/>
                    </a:p>
                  </a:txBody>
                  <a:tcPr/>
                </a:tc>
                <a:tc>
                  <a:txBody>
                    <a:bodyPr/>
                    <a:lstStyle/>
                    <a:p>
                      <a:pPr algn="ctr"/>
                      <a:r>
                        <a:rPr lang="en-US" sz="2400" dirty="0" smtClean="0"/>
                        <a:t>Valid, maximum precision</a:t>
                      </a:r>
                      <a:endParaRPr lang="en-US" sz="2400" dirty="0"/>
                    </a:p>
                  </a:txBody>
                  <a:tcPr/>
                </a:tc>
                <a:tc>
                  <a:txBody>
                    <a:bodyPr/>
                    <a:lstStyle/>
                    <a:p>
                      <a:pPr algn="ctr"/>
                      <a:r>
                        <a:rPr lang="en-US" sz="2400" dirty="0" smtClean="0"/>
                        <a:t>BIAS</a:t>
                      </a:r>
                      <a:endParaRPr lang="en-US" sz="2400" dirty="0"/>
                    </a:p>
                  </a:txBody>
                  <a:tcPr/>
                </a:tc>
                <a:extLst>
                  <a:ext uri="{0D108BD9-81ED-4DB2-BD59-A6C34878D82A}">
                    <a16:rowId xmlns:a16="http://schemas.microsoft.com/office/drawing/2014/main" val="10002"/>
                  </a:ext>
                </a:extLst>
              </a:tr>
              <a:tr h="370840">
                <a:tc>
                  <a:txBody>
                    <a:bodyPr/>
                    <a:lstStyle/>
                    <a:p>
                      <a:r>
                        <a:rPr lang="en-US" sz="2400" dirty="0" smtClean="0"/>
                        <a:t>Not matched</a:t>
                      </a:r>
                      <a:endParaRPr lang="en-US" sz="2400" dirty="0"/>
                    </a:p>
                  </a:txBody>
                  <a:tcPr/>
                </a:tc>
                <a:tc>
                  <a:txBody>
                    <a:bodyPr/>
                    <a:lstStyle/>
                    <a:p>
                      <a:pPr algn="ctr"/>
                      <a:r>
                        <a:rPr lang="en-US" sz="2400" dirty="0" smtClean="0"/>
                        <a:t>Valid,</a:t>
                      </a:r>
                      <a:r>
                        <a:rPr lang="en-US" sz="2400" baseline="0" dirty="0" smtClean="0"/>
                        <a:t> reduced precision</a:t>
                      </a:r>
                      <a:endParaRPr lang="en-US" sz="2400" dirty="0"/>
                    </a:p>
                  </a:txBody>
                  <a:tcPr/>
                </a:tc>
                <a:tc>
                  <a:txBody>
                    <a:bodyPr/>
                    <a:lstStyle/>
                    <a:p>
                      <a:pPr algn="ctr"/>
                      <a:r>
                        <a:rPr lang="en-US" sz="2400" dirty="0" smtClean="0"/>
                        <a:t>BIAS</a:t>
                      </a: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smtClean="0"/>
              <a:t>Exposure</a:t>
            </a:r>
            <a:endParaRPr lang="en-US" sz="2800" b="1" dirty="0"/>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smtClean="0"/>
              <a:t>Disease</a:t>
            </a:r>
            <a:endParaRPr lang="en-US" sz="2800" b="1" dirty="0"/>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smtClean="0"/>
              <a:t>Matching Factor</a:t>
            </a:r>
            <a:endParaRPr lang="en-US" sz="2800" b="1" dirty="0"/>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98088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a:t>
            </a:r>
            <a:endParaRPr lang="en-US" dirty="0"/>
          </a:p>
        </p:txBody>
      </p:sp>
      <p:sp>
        <p:nvSpPr>
          <p:cNvPr id="3" name="Content Placeholder 2"/>
          <p:cNvSpPr>
            <a:spLocks noGrp="1"/>
          </p:cNvSpPr>
          <p:nvPr>
            <p:ph idx="1"/>
          </p:nvPr>
        </p:nvSpPr>
        <p:spPr/>
        <p:txBody>
          <a:bodyPr>
            <a:normAutofit/>
          </a:bodyPr>
          <a:lstStyle/>
          <a:p>
            <a:r>
              <a:rPr lang="en-US" sz="3200" dirty="0" smtClean="0"/>
              <a:t>Three main types/consequences (may overlap)</a:t>
            </a:r>
          </a:p>
          <a:p>
            <a:pPr lvl="1"/>
            <a:r>
              <a:rPr lang="en-US" sz="3200" dirty="0" smtClean="0"/>
              <a:t>Decreased statistical efficiency</a:t>
            </a:r>
          </a:p>
          <a:p>
            <a:pPr lvl="1"/>
            <a:r>
              <a:rPr lang="en-US" sz="3200" dirty="0" smtClean="0"/>
              <a:t>Decreased validity</a:t>
            </a:r>
          </a:p>
          <a:p>
            <a:pPr lvl="1"/>
            <a:r>
              <a:rPr lang="en-US" sz="3200" dirty="0" smtClean="0"/>
              <a:t>Decreased cost-efficiency</a:t>
            </a:r>
            <a:endParaRPr lang="en-US" sz="3200" dirty="0"/>
          </a:p>
        </p:txBody>
      </p:sp>
    </p:spTree>
    <p:extLst>
      <p:ext uri="{BB962C8B-B14F-4D97-AF65-F5344CB8AC3E}">
        <p14:creationId xmlns:p14="http://schemas.microsoft.com/office/powerpoint/2010/main" val="17711040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 Decreased Statistical Efficiency</a:t>
            </a:r>
            <a:endParaRPr lang="en-US" dirty="0"/>
          </a:p>
        </p:txBody>
      </p:sp>
      <p:sp>
        <p:nvSpPr>
          <p:cNvPr id="3" name="Content Placeholder 2"/>
          <p:cNvSpPr>
            <a:spLocks noGrp="1"/>
          </p:cNvSpPr>
          <p:nvPr>
            <p:ph idx="1"/>
          </p:nvPr>
        </p:nvSpPr>
        <p:spPr/>
        <p:txBody>
          <a:bodyPr>
            <a:normAutofit/>
          </a:bodyPr>
          <a:lstStyle/>
          <a:p>
            <a:r>
              <a:rPr lang="en-US" sz="3200" dirty="0" smtClean="0"/>
              <a:t>Case-control matching on a variable associated with exposure, but not disease</a:t>
            </a:r>
          </a:p>
          <a:p>
            <a:r>
              <a:rPr lang="en-US" sz="3200" dirty="0" smtClean="0"/>
              <a:t>Control of the factor is now necessary for valid inferences, but would not be in the unmatched data</a:t>
            </a:r>
          </a:p>
          <a:p>
            <a:r>
              <a:rPr lang="en-US" sz="3200" dirty="0" smtClean="0"/>
              <a:t>Stratifying on correlates of exposure increases the number of cases and controls who have the same exposure status</a:t>
            </a:r>
          </a:p>
          <a:p>
            <a:pPr lvl="1"/>
            <a:r>
              <a:rPr lang="en-US" sz="3200" dirty="0" smtClean="0"/>
              <a:t>Case-control pairs with the same exposure value do not contribute info to the stratified analysis</a:t>
            </a:r>
          </a:p>
        </p:txBody>
      </p:sp>
    </p:spTree>
    <p:extLst>
      <p:ext uri="{BB962C8B-B14F-4D97-AF65-F5344CB8AC3E}">
        <p14:creationId xmlns:p14="http://schemas.microsoft.com/office/powerpoint/2010/main" val="33549145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 Decreased Statistical Efficiency</a:t>
            </a:r>
            <a:endParaRPr lang="en-US" dirty="0"/>
          </a:p>
        </p:txBody>
      </p:sp>
      <p:sp>
        <p:nvSpPr>
          <p:cNvPr id="3" name="Content Placeholder 2"/>
          <p:cNvSpPr>
            <a:spLocks noGrp="1"/>
          </p:cNvSpPr>
          <p:nvPr>
            <p:ph idx="1"/>
          </p:nvPr>
        </p:nvSpPr>
        <p:spPr/>
        <p:txBody>
          <a:bodyPr>
            <a:normAutofit/>
          </a:bodyPr>
          <a:lstStyle/>
          <a:p>
            <a:r>
              <a:rPr lang="en-US" sz="3200" dirty="0" smtClean="0"/>
              <a:t>Matching factor is correlated ONLY with exposure</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3909785938"/>
              </p:ext>
            </p:extLst>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smtClean="0"/>
                        <a:t>Analysis</a:t>
                      </a:r>
                      <a:endParaRPr lang="en-US" sz="2400" dirty="0"/>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smtClean="0"/>
                        <a:t>Design</a:t>
                      </a:r>
                      <a:endParaRPr lang="en-US" sz="2400" b="1" dirty="0"/>
                    </a:p>
                  </a:txBody>
                  <a:tcPr/>
                </a:tc>
                <a:tc>
                  <a:txBody>
                    <a:bodyPr/>
                    <a:lstStyle/>
                    <a:p>
                      <a:pPr algn="ctr"/>
                      <a:r>
                        <a:rPr lang="en-US" sz="2400" b="1" dirty="0" smtClean="0"/>
                        <a:t>Stratified</a:t>
                      </a:r>
                      <a:endParaRPr lang="en-US" sz="2400" b="1" dirty="0"/>
                    </a:p>
                  </a:txBody>
                  <a:tcPr/>
                </a:tc>
                <a:tc>
                  <a:txBody>
                    <a:bodyPr/>
                    <a:lstStyle/>
                    <a:p>
                      <a:pPr algn="ctr"/>
                      <a:r>
                        <a:rPr lang="en-US" sz="2400" b="1" dirty="0" smtClean="0"/>
                        <a:t>Not Stratified</a:t>
                      </a:r>
                      <a:endParaRPr lang="en-US" sz="2400" b="1" dirty="0"/>
                    </a:p>
                  </a:txBody>
                  <a:tcPr/>
                </a:tc>
                <a:extLst>
                  <a:ext uri="{0D108BD9-81ED-4DB2-BD59-A6C34878D82A}">
                    <a16:rowId xmlns:a16="http://schemas.microsoft.com/office/drawing/2014/main" val="10001"/>
                  </a:ext>
                </a:extLst>
              </a:tr>
              <a:tr h="370840">
                <a:tc>
                  <a:txBody>
                    <a:bodyPr/>
                    <a:lstStyle/>
                    <a:p>
                      <a:pPr algn="l"/>
                      <a:r>
                        <a:rPr lang="en-US" sz="2400" dirty="0" smtClean="0"/>
                        <a:t>Matched</a:t>
                      </a:r>
                      <a:endParaRPr lang="en-US" sz="2400" dirty="0"/>
                    </a:p>
                  </a:txBody>
                  <a:tcPr/>
                </a:tc>
                <a:tc>
                  <a:txBody>
                    <a:bodyPr/>
                    <a:lstStyle/>
                    <a:p>
                      <a:pPr algn="ctr"/>
                      <a:r>
                        <a:rPr lang="en-US" sz="2400" dirty="0" smtClean="0"/>
                        <a:t>Valid, </a:t>
                      </a:r>
                      <a:r>
                        <a:rPr lang="en-US" sz="2400" baseline="0" dirty="0" smtClean="0"/>
                        <a:t>reduced </a:t>
                      </a:r>
                      <a:r>
                        <a:rPr lang="en-US" sz="2400" dirty="0" smtClean="0"/>
                        <a:t>precision</a:t>
                      </a:r>
                      <a:endParaRPr lang="en-US" sz="2400" dirty="0"/>
                    </a:p>
                  </a:txBody>
                  <a:tcPr/>
                </a:tc>
                <a:tc>
                  <a:txBody>
                    <a:bodyPr/>
                    <a:lstStyle/>
                    <a:p>
                      <a:pPr algn="ctr"/>
                      <a:r>
                        <a:rPr lang="en-US" sz="2400" dirty="0" smtClean="0"/>
                        <a:t>BIAS</a:t>
                      </a:r>
                      <a:endParaRPr lang="en-US" sz="2400" dirty="0"/>
                    </a:p>
                  </a:txBody>
                  <a:tcPr/>
                </a:tc>
                <a:extLst>
                  <a:ext uri="{0D108BD9-81ED-4DB2-BD59-A6C34878D82A}">
                    <a16:rowId xmlns:a16="http://schemas.microsoft.com/office/drawing/2014/main" val="10002"/>
                  </a:ext>
                </a:extLst>
              </a:tr>
              <a:tr h="370840">
                <a:tc>
                  <a:txBody>
                    <a:bodyPr/>
                    <a:lstStyle/>
                    <a:p>
                      <a:pPr algn="l"/>
                      <a:r>
                        <a:rPr lang="en-US" sz="2400" dirty="0" smtClean="0"/>
                        <a:t>Not matched</a:t>
                      </a:r>
                      <a:endParaRPr lang="en-US" sz="2400" dirty="0"/>
                    </a:p>
                  </a:txBody>
                  <a:tcPr/>
                </a:tc>
                <a:tc>
                  <a:txBody>
                    <a:bodyPr/>
                    <a:lstStyle/>
                    <a:p>
                      <a:pPr algn="ctr"/>
                      <a:r>
                        <a:rPr lang="en-US" sz="2400" dirty="0" smtClean="0"/>
                        <a:t>Valid,</a:t>
                      </a:r>
                      <a:r>
                        <a:rPr lang="en-US" sz="2400" baseline="0" dirty="0" smtClean="0"/>
                        <a:t> reduced precision</a:t>
                      </a:r>
                      <a:endParaRPr lang="en-US" sz="2400" dirty="0"/>
                    </a:p>
                  </a:txBody>
                  <a:tcPr/>
                </a:tc>
                <a:tc>
                  <a:txBody>
                    <a:bodyPr/>
                    <a:lstStyle/>
                    <a:p>
                      <a:pPr algn="ctr"/>
                      <a:r>
                        <a:rPr lang="en-US" sz="2400" dirty="0" smtClean="0"/>
                        <a:t>Valid, maximum precision</a:t>
                      </a: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smtClean="0"/>
              <a:t>Exposure</a:t>
            </a:r>
            <a:endParaRPr lang="en-US" sz="2800" b="1" dirty="0"/>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smtClean="0"/>
              <a:t>Disease</a:t>
            </a:r>
            <a:endParaRPr lang="en-US" sz="2800" b="1" dirty="0"/>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smtClean="0"/>
              <a:t>Matching Factor</a:t>
            </a:r>
            <a:endParaRPr lang="en-US" sz="2800" b="1" dirty="0"/>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322124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 Decreased Statistical Efficiency</a:t>
            </a:r>
            <a:endParaRPr lang="en-US" dirty="0"/>
          </a:p>
        </p:txBody>
      </p:sp>
      <p:sp>
        <p:nvSpPr>
          <p:cNvPr id="3" name="Content Placeholder 2"/>
          <p:cNvSpPr>
            <a:spLocks noGrp="1"/>
          </p:cNvSpPr>
          <p:nvPr>
            <p:ph idx="1"/>
          </p:nvPr>
        </p:nvSpPr>
        <p:spPr>
          <a:xfrm>
            <a:off x="838200" y="1756728"/>
            <a:ext cx="10515600" cy="4122941"/>
          </a:xfrm>
        </p:spPr>
        <p:txBody>
          <a:bodyPr>
            <a:noAutofit/>
          </a:bodyPr>
          <a:lstStyle/>
          <a:p>
            <a:r>
              <a:rPr lang="en-US" dirty="0"/>
              <a:t>Only </a:t>
            </a:r>
            <a:r>
              <a:rPr lang="en-US" dirty="0" smtClean="0"/>
              <a:t>discordant </a:t>
            </a:r>
            <a:r>
              <a:rPr lang="en-US" dirty="0"/>
              <a:t>cases/control pairs </a:t>
            </a:r>
            <a:r>
              <a:rPr lang="en-US" dirty="0" smtClean="0"/>
              <a:t>contribute to exposure </a:t>
            </a:r>
            <a:r>
              <a:rPr lang="en-US" dirty="0"/>
              <a:t>effect </a:t>
            </a:r>
            <a:r>
              <a:rPr lang="en-US" dirty="0" smtClean="0"/>
              <a:t>estimate</a:t>
            </a:r>
          </a:p>
          <a:p>
            <a:r>
              <a:rPr lang="en-US" dirty="0" smtClean="0"/>
              <a:t>Extent </a:t>
            </a:r>
            <a:r>
              <a:rPr lang="en-US" dirty="0"/>
              <a:t>to which </a:t>
            </a:r>
            <a:r>
              <a:rPr lang="en-US" dirty="0" smtClean="0"/>
              <a:t>info is </a:t>
            </a:r>
            <a:r>
              <a:rPr lang="en-US" dirty="0"/>
              <a:t>lost depends on </a:t>
            </a:r>
            <a:r>
              <a:rPr lang="en-US" dirty="0" smtClean="0"/>
              <a:t>magnitude </a:t>
            </a:r>
            <a:r>
              <a:rPr lang="en-US" dirty="0"/>
              <a:t>of </a:t>
            </a:r>
            <a:r>
              <a:rPr lang="en-US" dirty="0" smtClean="0"/>
              <a:t>correlation </a:t>
            </a:r>
            <a:r>
              <a:rPr lang="en-US" dirty="0"/>
              <a:t>between </a:t>
            </a:r>
            <a:r>
              <a:rPr lang="en-US" dirty="0" smtClean="0"/>
              <a:t>exposure </a:t>
            </a:r>
            <a:r>
              <a:rPr lang="en-US" dirty="0"/>
              <a:t>and matching </a:t>
            </a:r>
            <a:r>
              <a:rPr lang="en-US" dirty="0" smtClean="0"/>
              <a:t>factor</a:t>
            </a:r>
          </a:p>
          <a:p>
            <a:r>
              <a:rPr lang="en-US" dirty="0" smtClean="0"/>
              <a:t>Stronger correlation </a:t>
            </a:r>
            <a:r>
              <a:rPr lang="en-US" dirty="0" smtClean="0">
                <a:sym typeface="Wingdings"/>
              </a:rPr>
              <a:t> </a:t>
            </a:r>
            <a:r>
              <a:rPr lang="en-US" dirty="0" smtClean="0"/>
              <a:t>more cases and controls with same exposure status within strata</a:t>
            </a:r>
          </a:p>
          <a:p>
            <a:r>
              <a:rPr lang="en-US" dirty="0" smtClean="0"/>
              <a:t>Note: </a:t>
            </a:r>
            <a:r>
              <a:rPr lang="en-US" dirty="0"/>
              <a:t>Strata that are not informative for exposure could contribute to estimates for other covariates. If the other covariates are confounders, those strata may indirectly add information to the estimate of exposure = don’t discard concordant pairs when using a multivariate </a:t>
            </a:r>
            <a:r>
              <a:rPr lang="en-US" dirty="0" smtClean="0"/>
              <a:t>model</a:t>
            </a:r>
            <a:endParaRPr lang="en-US" dirty="0"/>
          </a:p>
          <a:p>
            <a:endParaRPr lang="en-US" dirty="0"/>
          </a:p>
          <a:p>
            <a:endParaRPr lang="en-US" dirty="0"/>
          </a:p>
        </p:txBody>
      </p:sp>
    </p:spTree>
    <p:extLst>
      <p:ext uri="{BB962C8B-B14F-4D97-AF65-F5344CB8AC3E}">
        <p14:creationId xmlns:p14="http://schemas.microsoft.com/office/powerpoint/2010/main" val="25964589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 Decreased Validity</a:t>
            </a:r>
            <a:endParaRPr lang="en-US" dirty="0"/>
          </a:p>
        </p:txBody>
      </p:sp>
      <p:sp>
        <p:nvSpPr>
          <p:cNvPr id="3" name="Content Placeholder 2"/>
          <p:cNvSpPr>
            <a:spLocks noGrp="1"/>
          </p:cNvSpPr>
          <p:nvPr>
            <p:ph idx="1"/>
          </p:nvPr>
        </p:nvSpPr>
        <p:spPr/>
        <p:txBody>
          <a:bodyPr>
            <a:normAutofit/>
          </a:bodyPr>
          <a:lstStyle/>
          <a:p>
            <a:r>
              <a:rPr lang="en-US" sz="3200" dirty="0" smtClean="0"/>
              <a:t>Matching on an intermediate or a factor affected by both exposure and disease</a:t>
            </a:r>
          </a:p>
          <a:p>
            <a:r>
              <a:rPr lang="en-US" sz="3200" dirty="0" smtClean="0"/>
              <a:t>Matching on factors affected by the study exposure or disease can result in an irreparable form of selection bias</a:t>
            </a:r>
          </a:p>
        </p:txBody>
      </p:sp>
    </p:spTree>
    <p:extLst>
      <p:ext uri="{BB962C8B-B14F-4D97-AF65-F5344CB8AC3E}">
        <p14:creationId xmlns:p14="http://schemas.microsoft.com/office/powerpoint/2010/main" val="40456012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 Decreased Validity</a:t>
            </a:r>
            <a:endParaRPr lang="en-US" dirty="0"/>
          </a:p>
        </p:txBody>
      </p:sp>
      <p:sp>
        <p:nvSpPr>
          <p:cNvPr id="3" name="Content Placeholder 2"/>
          <p:cNvSpPr>
            <a:spLocks noGrp="1"/>
          </p:cNvSpPr>
          <p:nvPr>
            <p:ph idx="1"/>
          </p:nvPr>
        </p:nvSpPr>
        <p:spPr/>
        <p:txBody>
          <a:bodyPr>
            <a:normAutofit/>
          </a:bodyPr>
          <a:lstStyle/>
          <a:p>
            <a:r>
              <a:rPr lang="en-US" sz="3200" dirty="0" smtClean="0"/>
              <a:t>Matching factor is an intermediate</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3254104671"/>
              </p:ext>
            </p:extLst>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smtClean="0"/>
                        <a:t>Analysis</a:t>
                      </a:r>
                      <a:endParaRPr lang="en-US" sz="2400" dirty="0"/>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smtClean="0"/>
                        <a:t>Design</a:t>
                      </a:r>
                      <a:endParaRPr lang="en-US" sz="2400" b="1" dirty="0"/>
                    </a:p>
                  </a:txBody>
                  <a:tcPr/>
                </a:tc>
                <a:tc>
                  <a:txBody>
                    <a:bodyPr/>
                    <a:lstStyle/>
                    <a:p>
                      <a:pPr algn="ctr"/>
                      <a:r>
                        <a:rPr lang="en-US" sz="2400" b="1" dirty="0" smtClean="0"/>
                        <a:t>Stratified</a:t>
                      </a:r>
                      <a:endParaRPr lang="en-US" sz="2400" b="1" dirty="0"/>
                    </a:p>
                  </a:txBody>
                  <a:tcPr/>
                </a:tc>
                <a:tc>
                  <a:txBody>
                    <a:bodyPr/>
                    <a:lstStyle/>
                    <a:p>
                      <a:pPr algn="ctr"/>
                      <a:r>
                        <a:rPr lang="en-US" sz="2400" b="1" dirty="0" smtClean="0"/>
                        <a:t>Not Stratified</a:t>
                      </a:r>
                      <a:endParaRPr lang="en-US" sz="2400" b="1" dirty="0"/>
                    </a:p>
                  </a:txBody>
                  <a:tcPr/>
                </a:tc>
                <a:extLst>
                  <a:ext uri="{0D108BD9-81ED-4DB2-BD59-A6C34878D82A}">
                    <a16:rowId xmlns:a16="http://schemas.microsoft.com/office/drawing/2014/main" val="10001"/>
                  </a:ext>
                </a:extLst>
              </a:tr>
              <a:tr h="370840">
                <a:tc>
                  <a:txBody>
                    <a:bodyPr/>
                    <a:lstStyle/>
                    <a:p>
                      <a:r>
                        <a:rPr lang="en-US" sz="2400" dirty="0" smtClean="0"/>
                        <a:t>Matched</a:t>
                      </a:r>
                      <a:endParaRPr lang="en-US" sz="2400" dirty="0"/>
                    </a:p>
                  </a:txBody>
                  <a:tcPr/>
                </a:tc>
                <a:tc>
                  <a:txBody>
                    <a:bodyPr/>
                    <a:lstStyle/>
                    <a:p>
                      <a:pPr algn="ctr"/>
                      <a:r>
                        <a:rPr lang="en-US" sz="2400" dirty="0" smtClean="0"/>
                        <a:t>BIAS</a:t>
                      </a:r>
                      <a:endParaRPr lang="en-US" sz="2400" dirty="0"/>
                    </a:p>
                  </a:txBody>
                  <a:tcPr/>
                </a:tc>
                <a:tc>
                  <a:txBody>
                    <a:bodyPr/>
                    <a:lstStyle/>
                    <a:p>
                      <a:pPr algn="ctr"/>
                      <a:r>
                        <a:rPr lang="en-US" sz="2400" dirty="0" smtClean="0"/>
                        <a:t>BIAS</a:t>
                      </a:r>
                      <a:endParaRPr lang="en-US" sz="2400" dirty="0"/>
                    </a:p>
                  </a:txBody>
                  <a:tcPr/>
                </a:tc>
                <a:extLst>
                  <a:ext uri="{0D108BD9-81ED-4DB2-BD59-A6C34878D82A}">
                    <a16:rowId xmlns:a16="http://schemas.microsoft.com/office/drawing/2014/main" val="10002"/>
                  </a:ext>
                </a:extLst>
              </a:tr>
              <a:tr h="370840">
                <a:tc>
                  <a:txBody>
                    <a:bodyPr/>
                    <a:lstStyle/>
                    <a:p>
                      <a:r>
                        <a:rPr lang="en-US" sz="2400" dirty="0" smtClean="0"/>
                        <a:t>Not matched</a:t>
                      </a:r>
                      <a:endParaRPr lang="en-US" sz="2400" dirty="0"/>
                    </a:p>
                  </a:txBody>
                  <a:tcPr/>
                </a:tc>
                <a:tc>
                  <a:txBody>
                    <a:bodyPr/>
                    <a:lstStyle/>
                    <a:p>
                      <a:pPr algn="ctr"/>
                      <a:r>
                        <a:rPr lang="en-US" sz="2400" dirty="0" smtClean="0"/>
                        <a:t>BIAS</a:t>
                      </a:r>
                      <a:endParaRPr lang="en-US" sz="2400" dirty="0"/>
                    </a:p>
                  </a:txBody>
                  <a:tcPr/>
                </a:tc>
                <a:tc>
                  <a:txBody>
                    <a:bodyPr/>
                    <a:lstStyle/>
                    <a:p>
                      <a:pPr algn="ctr"/>
                      <a:r>
                        <a:rPr lang="en-US" sz="2400" dirty="0" smtClean="0"/>
                        <a:t>Valid, maximum precision</a:t>
                      </a: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smtClean="0"/>
              <a:t>Exposure</a:t>
            </a:r>
            <a:endParaRPr lang="en-US" sz="2800" b="1" dirty="0"/>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smtClean="0"/>
              <a:t>Disease</a:t>
            </a:r>
            <a:endParaRPr lang="en-US" sz="2800" b="1" dirty="0"/>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smtClean="0"/>
              <a:t>Matching Factor</a:t>
            </a:r>
            <a:endParaRPr lang="en-US" sz="2800" b="1" dirty="0"/>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978269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Overmatching: Cost Efficiency</a:t>
            </a:r>
            <a:endParaRPr lang="en-US" dirty="0"/>
          </a:p>
        </p:txBody>
      </p:sp>
      <p:sp>
        <p:nvSpPr>
          <p:cNvPr id="3" name="Content Placeholder 2"/>
          <p:cNvSpPr>
            <a:spLocks noGrp="1"/>
          </p:cNvSpPr>
          <p:nvPr>
            <p:ph idx="1"/>
          </p:nvPr>
        </p:nvSpPr>
        <p:spPr>
          <a:xfrm>
            <a:off x="838200" y="1825625"/>
            <a:ext cx="10755702" cy="4351338"/>
          </a:xfrm>
        </p:spPr>
        <p:txBody>
          <a:bodyPr>
            <a:noAutofit/>
          </a:bodyPr>
          <a:lstStyle/>
          <a:p>
            <a:r>
              <a:rPr lang="en-US" sz="3200" dirty="0" smtClean="0"/>
              <a:t>Some methods for control selection automatically involve matching (e.g., neighborhood, sibling, friends)</a:t>
            </a:r>
          </a:p>
          <a:p>
            <a:r>
              <a:rPr lang="en-US" sz="3200" dirty="0" smtClean="0"/>
              <a:t>Such controls can introduce bias </a:t>
            </a:r>
            <a:r>
              <a:rPr lang="en-US" sz="3200" dirty="0" smtClean="0">
                <a:sym typeface="Wingdings"/>
              </a:rPr>
              <a:t> controls’ </a:t>
            </a:r>
            <a:r>
              <a:rPr lang="en-US" sz="3200" dirty="0" smtClean="0"/>
              <a:t>exposure may not representative of exposure distribution in study base</a:t>
            </a:r>
          </a:p>
          <a:p>
            <a:r>
              <a:rPr lang="en-US" sz="3200" dirty="0" smtClean="0"/>
              <a:t>Even if the bias is negligible, may decrease statistical efficiency if the matching factor (friendship) is associated with exposure</a:t>
            </a:r>
          </a:p>
          <a:p>
            <a:r>
              <a:rPr lang="en-US" sz="3200" dirty="0" smtClean="0"/>
              <a:t>Decision to use convenient controls should weigh any cost savings against statistical efficiency loss and potential bias</a:t>
            </a:r>
          </a:p>
        </p:txBody>
      </p:sp>
    </p:spTree>
    <p:extLst>
      <p:ext uri="{BB962C8B-B14F-4D97-AF65-F5344CB8AC3E}">
        <p14:creationId xmlns:p14="http://schemas.microsoft.com/office/powerpoint/2010/main" val="8019801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Unnecessary Matching</a:t>
            </a:r>
            <a:endParaRPr lang="en-US" dirty="0"/>
          </a:p>
        </p:txBody>
      </p:sp>
      <p:sp>
        <p:nvSpPr>
          <p:cNvPr id="3" name="Content Placeholder 2"/>
          <p:cNvSpPr>
            <a:spLocks noGrp="1"/>
          </p:cNvSpPr>
          <p:nvPr>
            <p:ph idx="1"/>
          </p:nvPr>
        </p:nvSpPr>
        <p:spPr/>
        <p:txBody>
          <a:bodyPr>
            <a:normAutofit/>
          </a:bodyPr>
          <a:lstStyle/>
          <a:p>
            <a:r>
              <a:rPr lang="en-US" sz="3200" dirty="0" smtClean="0"/>
              <a:t>Matching factor is not correlated with exposure</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1850824424"/>
              </p:ext>
            </p:extLst>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smtClean="0"/>
                        <a:t>Analysis</a:t>
                      </a:r>
                      <a:endParaRPr lang="en-US" sz="2400" dirty="0"/>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smtClean="0"/>
                        <a:t>Design</a:t>
                      </a:r>
                      <a:endParaRPr lang="en-US" sz="2400" b="1" dirty="0"/>
                    </a:p>
                  </a:txBody>
                  <a:tcPr/>
                </a:tc>
                <a:tc>
                  <a:txBody>
                    <a:bodyPr/>
                    <a:lstStyle/>
                    <a:p>
                      <a:pPr algn="ctr"/>
                      <a:r>
                        <a:rPr lang="en-US" sz="2400" b="1" dirty="0" smtClean="0"/>
                        <a:t>Stratified</a:t>
                      </a:r>
                      <a:endParaRPr lang="en-US" sz="2400" b="1" dirty="0"/>
                    </a:p>
                  </a:txBody>
                  <a:tcPr/>
                </a:tc>
                <a:tc>
                  <a:txBody>
                    <a:bodyPr/>
                    <a:lstStyle/>
                    <a:p>
                      <a:pPr algn="ctr"/>
                      <a:r>
                        <a:rPr lang="en-US" sz="2400" b="1" dirty="0" smtClean="0"/>
                        <a:t>Not Stratified</a:t>
                      </a:r>
                      <a:endParaRPr lang="en-US" sz="2400" b="1" dirty="0"/>
                    </a:p>
                  </a:txBody>
                  <a:tcPr/>
                </a:tc>
                <a:extLst>
                  <a:ext uri="{0D108BD9-81ED-4DB2-BD59-A6C34878D82A}">
                    <a16:rowId xmlns:a16="http://schemas.microsoft.com/office/drawing/2014/main" val="10001"/>
                  </a:ext>
                </a:extLst>
              </a:tr>
              <a:tr h="370840">
                <a:tc>
                  <a:txBody>
                    <a:bodyPr/>
                    <a:lstStyle/>
                    <a:p>
                      <a:r>
                        <a:rPr lang="en-US" sz="2400" dirty="0" smtClean="0"/>
                        <a:t>Matched</a:t>
                      </a:r>
                      <a:endParaRPr lang="en-US" sz="2400" dirty="0"/>
                    </a:p>
                  </a:txBody>
                  <a:tcPr/>
                </a:tc>
                <a:tc>
                  <a:txBody>
                    <a:bodyPr/>
                    <a:lstStyle/>
                    <a:p>
                      <a:pPr algn="ctr"/>
                      <a:r>
                        <a:rPr lang="en-US" sz="2400" dirty="0" smtClean="0"/>
                        <a:t>Valid, slightly</a:t>
                      </a:r>
                      <a:r>
                        <a:rPr lang="en-US" sz="2400" baseline="0" dirty="0" smtClean="0"/>
                        <a:t> reduced </a:t>
                      </a:r>
                      <a:r>
                        <a:rPr lang="en-US" sz="2400" dirty="0" smtClean="0"/>
                        <a:t>precision</a:t>
                      </a:r>
                      <a:endParaRPr lang="en-US" sz="2400" dirty="0"/>
                    </a:p>
                  </a:txBody>
                  <a:tcPr/>
                </a:tc>
                <a:tc>
                  <a:txBody>
                    <a:bodyPr/>
                    <a:lstStyle/>
                    <a:p>
                      <a:pPr algn="ctr"/>
                      <a:r>
                        <a:rPr lang="en-US" sz="2400" dirty="0" smtClean="0"/>
                        <a:t>Valid,</a:t>
                      </a:r>
                      <a:r>
                        <a:rPr lang="en-US" sz="2400" baseline="0" dirty="0" smtClean="0"/>
                        <a:t> maximum precision</a:t>
                      </a:r>
                      <a:endParaRPr lang="en-US" sz="2400" dirty="0"/>
                    </a:p>
                  </a:txBody>
                  <a:tcPr/>
                </a:tc>
                <a:extLst>
                  <a:ext uri="{0D108BD9-81ED-4DB2-BD59-A6C34878D82A}">
                    <a16:rowId xmlns:a16="http://schemas.microsoft.com/office/drawing/2014/main" val="10002"/>
                  </a:ext>
                </a:extLst>
              </a:tr>
              <a:tr h="370840">
                <a:tc>
                  <a:txBody>
                    <a:bodyPr/>
                    <a:lstStyle/>
                    <a:p>
                      <a:r>
                        <a:rPr lang="en-US" sz="2400" dirty="0" smtClean="0"/>
                        <a:t>Not matched</a:t>
                      </a:r>
                      <a:endParaRPr lang="en-US" sz="2400" dirty="0"/>
                    </a:p>
                  </a:txBody>
                  <a:tcPr/>
                </a:tc>
                <a:tc>
                  <a:txBody>
                    <a:bodyPr/>
                    <a:lstStyle/>
                    <a:p>
                      <a:pPr algn="ctr"/>
                      <a:r>
                        <a:rPr lang="en-US" sz="2400" dirty="0" smtClean="0"/>
                        <a:t>Valid,</a:t>
                      </a:r>
                      <a:r>
                        <a:rPr lang="en-US" sz="2400" baseline="0" dirty="0" smtClean="0"/>
                        <a:t> slightly reduced precision</a:t>
                      </a:r>
                      <a:endParaRPr lang="en-US" sz="2400" dirty="0"/>
                    </a:p>
                  </a:txBody>
                  <a:tcPr/>
                </a:tc>
                <a:tc>
                  <a:txBody>
                    <a:bodyPr/>
                    <a:lstStyle/>
                    <a:p>
                      <a:pPr algn="ctr"/>
                      <a:r>
                        <a:rPr lang="en-US" sz="2400" dirty="0" smtClean="0"/>
                        <a:t>Valid, maximum precision</a:t>
                      </a: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smtClean="0"/>
              <a:t>Exposure</a:t>
            </a:r>
            <a:endParaRPr lang="en-US" sz="2400" b="1" dirty="0"/>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smtClean="0"/>
              <a:t>Disease</a:t>
            </a:r>
            <a:endParaRPr lang="en-US" sz="2400" b="1" dirty="0"/>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smtClean="0"/>
              <a:t>Matching Factor</a:t>
            </a:r>
            <a:endParaRPr lang="en-US" sz="2400" b="1" dirty="0"/>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6099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362309" y="241540"/>
            <a:ext cx="11386868" cy="1143000"/>
          </a:xfrm>
        </p:spPr>
        <p:txBody>
          <a:bodyPr/>
          <a:lstStyle/>
          <a:p>
            <a:r>
              <a:rPr lang="en-US" sz="4000" b="1" dirty="0"/>
              <a:t>Case-Control Design</a:t>
            </a:r>
          </a:p>
        </p:txBody>
      </p:sp>
      <p:sp>
        <p:nvSpPr>
          <p:cNvPr id="74754" name="Rectangle 3"/>
          <p:cNvSpPr>
            <a:spLocks noGrp="1" noChangeArrowheads="1"/>
          </p:cNvSpPr>
          <p:nvPr>
            <p:ph type="body" idx="1"/>
          </p:nvPr>
        </p:nvSpPr>
        <p:spPr>
          <a:xfrm>
            <a:off x="842513" y="1515374"/>
            <a:ext cx="10506974" cy="4648200"/>
          </a:xfrm>
        </p:spPr>
        <p:txBody>
          <a:bodyPr>
            <a:normAutofit/>
          </a:bodyPr>
          <a:lstStyle/>
          <a:p>
            <a:pPr>
              <a:lnSpc>
                <a:spcPct val="80000"/>
              </a:lnSpc>
            </a:pPr>
            <a:r>
              <a:rPr lang="en-US" dirty="0"/>
              <a:t>Case-control studies are </a:t>
            </a:r>
            <a:r>
              <a:rPr lang="en-US" dirty="0" smtClean="0"/>
              <a:t>an efficient </a:t>
            </a:r>
            <a:r>
              <a:rPr lang="en-US" dirty="0"/>
              <a:t>way to sample an underlying cohort (i.e., </a:t>
            </a:r>
            <a:r>
              <a:rPr lang="en-US" dirty="0" smtClean="0"/>
              <a:t>the study </a:t>
            </a:r>
            <a:r>
              <a:rPr lang="en-US" dirty="0"/>
              <a:t>base)</a:t>
            </a:r>
          </a:p>
          <a:p>
            <a:pPr>
              <a:lnSpc>
                <a:spcPct val="80000"/>
              </a:lnSpc>
            </a:pPr>
            <a:endParaRPr lang="en-US" sz="1200" dirty="0"/>
          </a:p>
          <a:p>
            <a:pPr>
              <a:lnSpc>
                <a:spcPct val="80000"/>
              </a:lnSpc>
            </a:pPr>
            <a:r>
              <a:rPr lang="en-US" dirty="0" smtClean="0"/>
              <a:t>The</a:t>
            </a:r>
            <a:r>
              <a:rPr lang="en-US" b="1" dirty="0" smtClean="0"/>
              <a:t> Study </a:t>
            </a:r>
            <a:r>
              <a:rPr lang="en-US" b="1" dirty="0"/>
              <a:t>Base</a:t>
            </a:r>
            <a:r>
              <a:rPr lang="en-US" dirty="0"/>
              <a:t> in </a:t>
            </a:r>
            <a:r>
              <a:rPr lang="en-US" dirty="0" smtClean="0"/>
              <a:t>a case-control </a:t>
            </a:r>
            <a:r>
              <a:rPr lang="en-US" dirty="0"/>
              <a:t>design </a:t>
            </a:r>
            <a:r>
              <a:rPr lang="en-US" dirty="0" smtClean="0"/>
              <a:t>is </a:t>
            </a:r>
            <a:r>
              <a:rPr lang="en-US" dirty="0"/>
              <a:t>the population </a:t>
            </a:r>
            <a:r>
              <a:rPr lang="en-US" dirty="0" smtClean="0"/>
              <a:t>that </a:t>
            </a:r>
            <a:r>
              <a:rPr lang="en-US" dirty="0"/>
              <a:t>gave rise to the cases</a:t>
            </a:r>
          </a:p>
          <a:p>
            <a:pPr marL="0" indent="0">
              <a:lnSpc>
                <a:spcPct val="80000"/>
              </a:lnSpc>
              <a:buNone/>
            </a:pPr>
            <a:endParaRPr lang="en-US" sz="1200" dirty="0"/>
          </a:p>
          <a:p>
            <a:pPr>
              <a:lnSpc>
                <a:spcPct val="80000"/>
              </a:lnSpc>
            </a:pPr>
            <a:r>
              <a:rPr lang="en-US" dirty="0"/>
              <a:t>Study base </a:t>
            </a:r>
            <a:r>
              <a:rPr lang="en-US" dirty="0" smtClean="0">
                <a:sym typeface="Wingdings" panose="05000000000000000000" pitchFamily="2" charset="2"/>
              </a:rPr>
              <a:t> </a:t>
            </a:r>
            <a:r>
              <a:rPr lang="en-US" dirty="0" smtClean="0"/>
              <a:t>link between </a:t>
            </a:r>
            <a:r>
              <a:rPr lang="en-US" dirty="0"/>
              <a:t>case-control </a:t>
            </a:r>
            <a:r>
              <a:rPr lang="en-US" dirty="0" smtClean="0"/>
              <a:t>and </a:t>
            </a:r>
            <a:r>
              <a:rPr lang="en-US" dirty="0"/>
              <a:t>cohort design</a:t>
            </a:r>
          </a:p>
          <a:p>
            <a:pPr>
              <a:lnSpc>
                <a:spcPct val="80000"/>
              </a:lnSpc>
            </a:pPr>
            <a:endParaRPr lang="en-US" sz="1200" dirty="0"/>
          </a:p>
          <a:p>
            <a:pPr>
              <a:lnSpc>
                <a:spcPct val="80000"/>
              </a:lnSpc>
              <a:buFontTx/>
              <a:buNone/>
            </a:pPr>
            <a:endParaRPr lang="en-US" dirty="0"/>
          </a:p>
        </p:txBody>
      </p:sp>
      <p:sp>
        <p:nvSpPr>
          <p:cNvPr id="4" name="TextBox 3"/>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162528585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on Information Accuracy</a:t>
            </a:r>
            <a:endParaRPr lang="en-US" dirty="0"/>
          </a:p>
        </p:txBody>
      </p:sp>
      <p:sp>
        <p:nvSpPr>
          <p:cNvPr id="3" name="Content Placeholder 2"/>
          <p:cNvSpPr>
            <a:spLocks noGrp="1"/>
          </p:cNvSpPr>
          <p:nvPr>
            <p:ph idx="1"/>
          </p:nvPr>
        </p:nvSpPr>
        <p:spPr/>
        <p:txBody>
          <a:bodyPr>
            <a:noAutofit/>
          </a:bodyPr>
          <a:lstStyle/>
          <a:p>
            <a:r>
              <a:rPr lang="en-US" dirty="0" smtClean="0"/>
              <a:t>Some studies use surrogates to collect data on deceased cases, and will match cases and controls based on whether a surrogate was used to collect exposure info</a:t>
            </a:r>
            <a:endParaRPr lang="en-US" sz="2800" dirty="0" smtClean="0"/>
          </a:p>
          <a:p>
            <a:r>
              <a:rPr lang="en-US" dirty="0" smtClean="0"/>
              <a:t>Controversial (Rothman advises not to do this)</a:t>
            </a:r>
          </a:p>
          <a:p>
            <a:pPr lvl="1"/>
            <a:r>
              <a:rPr lang="en-US" sz="2800" dirty="0"/>
              <a:t>A</a:t>
            </a:r>
            <a:r>
              <a:rPr lang="en-US" sz="2800" dirty="0" smtClean="0"/>
              <a:t>ssumptions about accuracy of surrogate data are unproved</a:t>
            </a:r>
          </a:p>
          <a:p>
            <a:pPr lvl="1"/>
            <a:r>
              <a:rPr lang="en-US" sz="2800" dirty="0" smtClean="0"/>
              <a:t>Goal should be to get the best possible data</a:t>
            </a:r>
          </a:p>
          <a:p>
            <a:pPr lvl="1"/>
            <a:r>
              <a:rPr lang="en-US" sz="2800" dirty="0" smtClean="0"/>
              <a:t>Comparability of information still allows bias from non-differential misclassification</a:t>
            </a:r>
            <a:r>
              <a:rPr lang="en-US" sz="2800" dirty="0"/>
              <a:t> </a:t>
            </a:r>
            <a:r>
              <a:rPr lang="en-US" sz="2800" dirty="0" smtClean="0"/>
              <a:t>- can be more severe in a matched than unmatched study and more severe than bias resulting from differential misclassification arising from non-comparability</a:t>
            </a:r>
            <a:endParaRPr lang="en-US" sz="2800" dirty="0"/>
          </a:p>
        </p:txBody>
      </p:sp>
    </p:spTree>
    <p:extLst>
      <p:ext uri="{BB962C8B-B14F-4D97-AF65-F5344CB8AC3E}">
        <p14:creationId xmlns:p14="http://schemas.microsoft.com/office/powerpoint/2010/main" val="28161230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&amp; Marginal Matching (Cohort or Case-Control Studies)</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smtClean="0"/>
              <a:t>Partial Matching: Allows for selection of matched controls for some subjects, unmatched control for others, and the use of different matching factors for different subjects</a:t>
            </a:r>
          </a:p>
          <a:p>
            <a:r>
              <a:rPr lang="en-US" sz="3200" dirty="0"/>
              <a:t>Marginal Matching: Form of frequency matching in which only the marginal (separate) distributions of the matching factors are forced to match rather then the joint </a:t>
            </a:r>
            <a:r>
              <a:rPr lang="en-US" sz="3200" dirty="0" smtClean="0"/>
              <a:t>distributions.</a:t>
            </a:r>
          </a:p>
          <a:p>
            <a:r>
              <a:rPr lang="en-US" sz="3200" dirty="0" smtClean="0"/>
              <a:t>Ex</a:t>
            </a:r>
            <a:r>
              <a:rPr lang="en-US" sz="3200" dirty="0"/>
              <a:t>: Controls may be selected to have the same age and sex distribution as cases, without forcing the same age-sex distribution. So the % men is the same, but the % 60-64 year old men may be different.</a:t>
            </a:r>
          </a:p>
          <a:p>
            <a:endParaRPr lang="en-US" sz="3200" dirty="0" smtClean="0"/>
          </a:p>
        </p:txBody>
      </p:sp>
    </p:spTree>
    <p:extLst>
      <p:ext uri="{BB962C8B-B14F-4D97-AF65-F5344CB8AC3E}">
        <p14:creationId xmlns:p14="http://schemas.microsoft.com/office/powerpoint/2010/main" val="23887106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 Marginal Matching Analysis</a:t>
            </a:r>
            <a:endParaRPr lang="en-US" dirty="0"/>
          </a:p>
        </p:txBody>
      </p:sp>
      <p:sp>
        <p:nvSpPr>
          <p:cNvPr id="3" name="Content Placeholder 2"/>
          <p:cNvSpPr>
            <a:spLocks noGrp="1"/>
          </p:cNvSpPr>
          <p:nvPr>
            <p:ph idx="1"/>
          </p:nvPr>
        </p:nvSpPr>
        <p:spPr/>
        <p:txBody>
          <a:bodyPr>
            <a:normAutofit/>
          </a:bodyPr>
          <a:lstStyle/>
          <a:p>
            <a:r>
              <a:rPr lang="en-US" sz="3200" dirty="0" smtClean="0"/>
              <a:t>Resulting data is analyzed treating all matching factors as stratification variables, following guidelines for standard matched data analysis</a:t>
            </a:r>
          </a:p>
          <a:p>
            <a:endParaRPr lang="en-US" sz="3200" dirty="0"/>
          </a:p>
          <a:p>
            <a:r>
              <a:rPr lang="en-US" sz="3200" dirty="0" smtClean="0"/>
              <a:t>Advantages: Not having to find a perfect matched control for each case in a case-control study or each exposed person in a cohort study</a:t>
            </a:r>
            <a:endParaRPr lang="en-US" sz="3200" dirty="0"/>
          </a:p>
        </p:txBody>
      </p:sp>
    </p:spTree>
    <p:extLst>
      <p:ext uri="{BB962C8B-B14F-4D97-AF65-F5344CB8AC3E}">
        <p14:creationId xmlns:p14="http://schemas.microsoft.com/office/powerpoint/2010/main" val="39704530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spTree>
    <p:extLst>
      <p:ext uri="{BB962C8B-B14F-4D97-AF65-F5344CB8AC3E}">
        <p14:creationId xmlns:p14="http://schemas.microsoft.com/office/powerpoint/2010/main" val="760188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Case-Control Studies</a:t>
            </a:r>
            <a:endParaRPr lang="en-US" dirty="0"/>
          </a:p>
        </p:txBody>
      </p:sp>
      <p:sp>
        <p:nvSpPr>
          <p:cNvPr id="3" name="Content Placeholder 2"/>
          <p:cNvSpPr>
            <a:spLocks noGrp="1"/>
          </p:cNvSpPr>
          <p:nvPr>
            <p:ph idx="1"/>
          </p:nvPr>
        </p:nvSpPr>
        <p:spPr/>
        <p:txBody>
          <a:bodyPr/>
          <a:lstStyle/>
          <a:p>
            <a:r>
              <a:rPr lang="en-US" sz="3200" dirty="0" smtClean="0"/>
              <a:t>Efficiency, time, &amp; cost</a:t>
            </a:r>
          </a:p>
          <a:p>
            <a:pPr lvl="1"/>
            <a:r>
              <a:rPr lang="en-US" sz="3200" dirty="0" smtClean="0"/>
              <a:t>Efficient sampling of a cohort </a:t>
            </a:r>
            <a:r>
              <a:rPr lang="en-US" sz="3200" dirty="0" smtClean="0">
                <a:sym typeface="Wingdings"/>
              </a:rPr>
              <a:t></a:t>
            </a:r>
            <a:r>
              <a:rPr lang="en-US" sz="3200" dirty="0" smtClean="0"/>
              <a:t> more resources for exposure/covariate assessments</a:t>
            </a:r>
          </a:p>
          <a:p>
            <a:pPr lvl="1"/>
            <a:r>
              <a:rPr lang="en-US" sz="3200" dirty="0"/>
              <a:t>Shorter follow-up </a:t>
            </a:r>
            <a:r>
              <a:rPr lang="en-US" sz="3200" dirty="0">
                <a:sym typeface="Wingdings"/>
              </a:rPr>
              <a:t> less participant burden, better participation, less </a:t>
            </a:r>
            <a:r>
              <a:rPr lang="en-US" sz="3200" dirty="0" smtClean="0">
                <a:sym typeface="Wingdings"/>
              </a:rPr>
              <a:t>cost</a:t>
            </a:r>
          </a:p>
          <a:p>
            <a:pPr marL="457200" lvl="1" indent="0">
              <a:buNone/>
            </a:pPr>
            <a:endParaRPr lang="en-US" sz="3200" dirty="0" smtClean="0"/>
          </a:p>
          <a:p>
            <a:r>
              <a:rPr lang="en-US" sz="3200" dirty="0" smtClean="0"/>
              <a:t>Good for rare diseases</a:t>
            </a:r>
          </a:p>
          <a:p>
            <a:endParaRPr lang="en-US" dirty="0" smtClean="0"/>
          </a:p>
          <a:p>
            <a:pPr lvl="1"/>
            <a:endParaRPr lang="en-US" dirty="0" smtClean="0"/>
          </a:p>
          <a:p>
            <a:endParaRPr lang="en-US" dirty="0"/>
          </a:p>
        </p:txBody>
      </p:sp>
    </p:spTree>
    <p:extLst>
      <p:ext uri="{BB962C8B-B14F-4D97-AF65-F5344CB8AC3E}">
        <p14:creationId xmlns:p14="http://schemas.microsoft.com/office/powerpoint/2010/main" val="2727834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448574" y="365125"/>
            <a:ext cx="11352362" cy="1325563"/>
          </a:xfrm>
        </p:spPr>
        <p:txBody>
          <a:bodyPr/>
          <a:lstStyle/>
          <a:p>
            <a:r>
              <a:rPr lang="en-US" b="1" dirty="0" smtClean="0"/>
              <a:t>Case-Control Key Concepts</a:t>
            </a:r>
          </a:p>
        </p:txBody>
      </p:sp>
      <p:sp>
        <p:nvSpPr>
          <p:cNvPr id="76802" name="Rectangle 3"/>
          <p:cNvSpPr>
            <a:spLocks noGrp="1" noChangeArrowheads="1"/>
          </p:cNvSpPr>
          <p:nvPr>
            <p:ph type="body" idx="1"/>
          </p:nvPr>
        </p:nvSpPr>
        <p:spPr>
          <a:xfrm>
            <a:off x="838200" y="1690688"/>
            <a:ext cx="10515600" cy="4114800"/>
          </a:xfrm>
        </p:spPr>
        <p:txBody>
          <a:bodyPr>
            <a:normAutofit/>
          </a:bodyPr>
          <a:lstStyle/>
          <a:p>
            <a:pPr marL="514350" indent="-514350">
              <a:buFont typeface="+mj-lt"/>
              <a:buAutoNum type="arabicPeriod"/>
            </a:pPr>
            <a:r>
              <a:rPr lang="en-US" dirty="0"/>
              <a:t>Think of the selection of cases and controls as occurring from an underlying cohort (aka “study base</a:t>
            </a:r>
            <a:r>
              <a:rPr lang="en-US" dirty="0" smtClean="0"/>
              <a:t>”)</a:t>
            </a:r>
          </a:p>
          <a:p>
            <a:pPr marL="514350" indent="-514350">
              <a:buFont typeface="+mj-lt"/>
              <a:buAutoNum type="arabicPeriod"/>
            </a:pPr>
            <a:endParaRPr lang="en-US" dirty="0" smtClean="0"/>
          </a:p>
          <a:p>
            <a:pPr marL="514350" indent="-514350">
              <a:buFont typeface="+mj-lt"/>
              <a:buAutoNum type="arabicPeriod"/>
            </a:pPr>
            <a:r>
              <a:rPr lang="en-US" dirty="0"/>
              <a:t>Distinguish if </a:t>
            </a:r>
            <a:r>
              <a:rPr lang="en-US" dirty="0" smtClean="0"/>
              <a:t>the underlying </a:t>
            </a:r>
            <a:r>
              <a:rPr lang="en-US" dirty="0"/>
              <a:t>study base is fixed (closed) or dynamic (open) </a:t>
            </a:r>
            <a:r>
              <a:rPr lang="en-US" dirty="0" smtClean="0"/>
              <a:t>cohort</a:t>
            </a:r>
          </a:p>
          <a:p>
            <a:pPr marL="514350" indent="-514350">
              <a:buFont typeface="+mj-lt"/>
              <a:buAutoNum type="arabicPeriod"/>
            </a:pPr>
            <a:endParaRPr lang="en-US" dirty="0" smtClean="0"/>
          </a:p>
          <a:p>
            <a:pPr marL="514350" indent="-514350">
              <a:buFont typeface="+mj-lt"/>
              <a:buAutoNum type="arabicPeriod"/>
            </a:pPr>
            <a:r>
              <a:rPr lang="en-US" dirty="0"/>
              <a:t>An inappropriate control group is usually the result of the inability to representatively sample a secondary study </a:t>
            </a:r>
            <a:r>
              <a:rPr lang="en-US" dirty="0" smtClean="0"/>
              <a:t>base</a:t>
            </a:r>
          </a:p>
          <a:p>
            <a:pPr marL="514350" indent="-514350">
              <a:buFont typeface="+mj-lt"/>
              <a:buAutoNum type="arabicPeriod"/>
            </a:pPr>
            <a:endParaRPr lang="en-US" dirty="0"/>
          </a:p>
          <a:p>
            <a:pPr marL="514350" indent="-514350">
              <a:buFont typeface="+mj-lt"/>
              <a:buAutoNum type="arabicPeriod"/>
            </a:pPr>
            <a:endParaRPr lang="en-US" dirty="0"/>
          </a:p>
          <a:p>
            <a:endParaRPr lang="en-US" dirty="0"/>
          </a:p>
        </p:txBody>
      </p:sp>
      <p:sp>
        <p:nvSpPr>
          <p:cNvPr id="4" name="TextBox 3"/>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1881952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448574" y="365125"/>
            <a:ext cx="11352362" cy="1325563"/>
          </a:xfrm>
        </p:spPr>
        <p:txBody>
          <a:bodyPr/>
          <a:lstStyle/>
          <a:p>
            <a:r>
              <a:rPr lang="en-US" b="1" dirty="0" smtClean="0"/>
              <a:t>Case-Control Key Concepts</a:t>
            </a:r>
          </a:p>
        </p:txBody>
      </p:sp>
      <p:sp>
        <p:nvSpPr>
          <p:cNvPr id="76802" name="Rectangle 3"/>
          <p:cNvSpPr>
            <a:spLocks noGrp="1" noChangeArrowheads="1"/>
          </p:cNvSpPr>
          <p:nvPr>
            <p:ph type="body" idx="1"/>
          </p:nvPr>
        </p:nvSpPr>
        <p:spPr>
          <a:xfrm>
            <a:off x="838200" y="1690688"/>
            <a:ext cx="10515600" cy="4114800"/>
          </a:xfrm>
        </p:spPr>
        <p:txBody>
          <a:bodyPr>
            <a:normAutofit/>
          </a:bodyPr>
          <a:lstStyle/>
          <a:p>
            <a:pPr marL="0" indent="0">
              <a:buNone/>
            </a:pPr>
            <a:r>
              <a:rPr lang="en-US" dirty="0" smtClean="0"/>
              <a:t>4. Incident </a:t>
            </a:r>
            <a:r>
              <a:rPr lang="en-US" dirty="0"/>
              <a:t>sampling of cases is preferable to prevalent </a:t>
            </a:r>
            <a:r>
              <a:rPr lang="en-US" dirty="0" smtClean="0"/>
              <a:t>sampling</a:t>
            </a:r>
          </a:p>
          <a:p>
            <a:pPr marL="0" indent="0">
              <a:buNone/>
            </a:pPr>
            <a:endParaRPr lang="en-US" dirty="0"/>
          </a:p>
          <a:p>
            <a:r>
              <a:rPr lang="en-US" dirty="0" smtClean="0"/>
              <a:t>May not be able to differentiate risk factors from prognostic factors if using prevalent cases</a:t>
            </a:r>
          </a:p>
          <a:p>
            <a:r>
              <a:rPr lang="en-US" dirty="0" smtClean="0"/>
              <a:t>Must assume exposure is not associated with disease duration if using prevalent cases</a:t>
            </a:r>
          </a:p>
          <a:p>
            <a:pPr marL="514350" indent="-514350">
              <a:buFont typeface="+mj-lt"/>
              <a:buAutoNum type="arabicPeriod"/>
            </a:pPr>
            <a:endParaRPr lang="en-US" dirty="0"/>
          </a:p>
          <a:p>
            <a:pPr marL="514350" indent="-514350">
              <a:buFont typeface="+mj-lt"/>
              <a:buAutoNum type="arabicPeriod"/>
            </a:pPr>
            <a:endParaRPr lang="en-US" dirty="0"/>
          </a:p>
          <a:p>
            <a:endParaRPr lang="en-US" dirty="0"/>
          </a:p>
        </p:txBody>
      </p:sp>
      <p:sp>
        <p:nvSpPr>
          <p:cNvPr id="4" name="TextBox 3"/>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2192940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448574" y="365125"/>
            <a:ext cx="11352362" cy="1325563"/>
          </a:xfrm>
        </p:spPr>
        <p:txBody>
          <a:bodyPr/>
          <a:lstStyle/>
          <a:p>
            <a:r>
              <a:rPr lang="en-US" b="1" dirty="0" smtClean="0"/>
              <a:t>Case-Control Key Concepts</a:t>
            </a:r>
          </a:p>
        </p:txBody>
      </p:sp>
      <p:sp>
        <p:nvSpPr>
          <p:cNvPr id="76802" name="Rectangle 3"/>
          <p:cNvSpPr>
            <a:spLocks noGrp="1" noChangeArrowheads="1"/>
          </p:cNvSpPr>
          <p:nvPr>
            <p:ph type="body" idx="1"/>
          </p:nvPr>
        </p:nvSpPr>
        <p:spPr>
          <a:xfrm>
            <a:off x="838200" y="1690688"/>
            <a:ext cx="10515600" cy="4114800"/>
          </a:xfrm>
        </p:spPr>
        <p:txBody>
          <a:bodyPr>
            <a:normAutofit/>
          </a:bodyPr>
          <a:lstStyle/>
          <a:p>
            <a:pPr marL="0" indent="0">
              <a:buNone/>
            </a:pPr>
            <a:r>
              <a:rPr lang="en-US" dirty="0" smtClean="0"/>
              <a:t>5. Measuring the </a:t>
            </a:r>
            <a:r>
              <a:rPr lang="en-US" dirty="0"/>
              <a:t>exposure prior to outcome </a:t>
            </a:r>
            <a:r>
              <a:rPr lang="en-US" dirty="0" smtClean="0"/>
              <a:t>with </a:t>
            </a:r>
            <a:r>
              <a:rPr lang="en-US" dirty="0"/>
              <a:t>a method that is independent of </a:t>
            </a:r>
            <a:r>
              <a:rPr lang="en-US" dirty="0" smtClean="0"/>
              <a:t>outcome is best for causal inference</a:t>
            </a:r>
            <a:endParaRPr lang="en-US" dirty="0"/>
          </a:p>
          <a:p>
            <a:pPr marL="514350" indent="-514350">
              <a:buFont typeface="+mj-lt"/>
              <a:buAutoNum type="arabicPeriod"/>
            </a:pPr>
            <a:endParaRPr lang="en-US" dirty="0"/>
          </a:p>
          <a:p>
            <a:pPr marL="514350" indent="-514350">
              <a:buFont typeface="+mj-lt"/>
              <a:buAutoNum type="arabicPeriod"/>
            </a:pPr>
            <a:endParaRPr lang="en-US" dirty="0"/>
          </a:p>
          <a:p>
            <a:endParaRPr lang="en-US" dirty="0"/>
          </a:p>
        </p:txBody>
      </p:sp>
      <p:sp>
        <p:nvSpPr>
          <p:cNvPr id="4" name="TextBox 3"/>
          <p:cNvSpPr txBox="1"/>
          <p:nvPr/>
        </p:nvSpPr>
        <p:spPr>
          <a:xfrm>
            <a:off x="7366958" y="6418053"/>
            <a:ext cx="4825042" cy="369332"/>
          </a:xfrm>
          <a:prstGeom prst="rect">
            <a:avLst/>
          </a:prstGeom>
          <a:noFill/>
        </p:spPr>
        <p:txBody>
          <a:bodyPr wrap="square" rtlCol="0">
            <a:spAutoFit/>
          </a:bodyPr>
          <a:lstStyle/>
          <a:p>
            <a:r>
              <a:rPr lang="en-US" b="1" dirty="0" smtClean="0"/>
              <a:t>Martin J. Epidemiology Methods I. Fall 2017.</a:t>
            </a:r>
            <a:endParaRPr lang="en-US" b="1" dirty="0"/>
          </a:p>
        </p:txBody>
      </p:sp>
    </p:spTree>
    <p:extLst>
      <p:ext uri="{BB962C8B-B14F-4D97-AF65-F5344CB8AC3E}">
        <p14:creationId xmlns:p14="http://schemas.microsoft.com/office/powerpoint/2010/main" val="472973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6075</TotalTime>
  <Words>3285</Words>
  <Application>Microsoft Office PowerPoint</Application>
  <PresentationFormat>Widescreen</PresentationFormat>
  <Paragraphs>397</Paragraphs>
  <Slides>53</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53</vt:i4>
      </vt:variant>
    </vt:vector>
  </HeadingPairs>
  <TitlesOfParts>
    <vt:vector size="60" baseType="lpstr">
      <vt:lpstr>Arial</vt:lpstr>
      <vt:lpstr>Calibri</vt:lpstr>
      <vt:lpstr>Calibri Light</vt:lpstr>
      <vt:lpstr>Mangal</vt:lpstr>
      <vt:lpstr>Times New Roman</vt:lpstr>
      <vt:lpstr>Wingdings</vt:lpstr>
      <vt:lpstr>Office Theme</vt:lpstr>
      <vt:lpstr>Review of Case-Control Study Design &amp; Introduction to Matching</vt:lpstr>
      <vt:lpstr>Outline</vt:lpstr>
      <vt:lpstr>Therefore, cohorts are the basis of all study designs when the individual is the unit of observation.</vt:lpstr>
      <vt:lpstr>Concept of the Study Base</vt:lpstr>
      <vt:lpstr>Case-Control Design</vt:lpstr>
      <vt:lpstr>Advantages of Case-Control Studies</vt:lpstr>
      <vt:lpstr>Case-Control Key Concepts</vt:lpstr>
      <vt:lpstr>Case-Control Key Concepts</vt:lpstr>
      <vt:lpstr>Case-Control Key Concepts</vt:lpstr>
      <vt:lpstr>PowerPoint Presentation</vt:lpstr>
      <vt:lpstr>PowerPoint Presentation</vt:lpstr>
      <vt:lpstr>Common misunderstandings about case-control studies</vt:lpstr>
      <vt:lpstr>Case-control design recommendations</vt:lpstr>
      <vt:lpstr>Matching</vt:lpstr>
      <vt:lpstr>Definition of Matching</vt:lpstr>
      <vt:lpstr>Types of Matching</vt:lpstr>
      <vt:lpstr>PowerPoint Presentation</vt:lpstr>
      <vt:lpstr>Types of Matching</vt:lpstr>
      <vt:lpstr>PowerPoint Presentation</vt:lpstr>
      <vt:lpstr>Matching in Cohort Studies</vt:lpstr>
      <vt:lpstr>Matching in Cohort Studies, cont.</vt:lpstr>
      <vt:lpstr>Matching in Cohort Studies, cont.</vt:lpstr>
      <vt:lpstr>Matching in Cohort Studies, cont.</vt:lpstr>
      <vt:lpstr>PowerPoint Presentation</vt:lpstr>
      <vt:lpstr>Matching in Case-Control Studies</vt:lpstr>
      <vt:lpstr>Matching in Case-Control Studies</vt:lpstr>
      <vt:lpstr>Matching in Case-Control Studies, cont.</vt:lpstr>
      <vt:lpstr>Purpose of Matching in Case-Control Studies</vt:lpstr>
      <vt:lpstr>Costs of Matching in a Case-Control Study</vt:lpstr>
      <vt:lpstr>Decrease in Available Controls with More Matching Factors</vt:lpstr>
      <vt:lpstr>Costs of Matching in a Case-Control Study</vt:lpstr>
      <vt:lpstr>Benefits of Matching in a Case-Control Study</vt:lpstr>
      <vt:lpstr>Benefits of Matching in Case-Control Studies, cont.</vt:lpstr>
      <vt:lpstr>Benefits of Matching in Case-control Studies, cont.</vt:lpstr>
      <vt:lpstr>Benefits of Matching in Case-Control Studies, cont.</vt:lpstr>
      <vt:lpstr>Analysis of Matched Data</vt:lpstr>
      <vt:lpstr>Analysis of Matched Data</vt:lpstr>
      <vt:lpstr>Conditional Logistic Regression</vt:lpstr>
      <vt:lpstr>Summary of Analysis of Matched Data</vt:lpstr>
      <vt:lpstr>Summary of Matching in Case-Control Studies</vt:lpstr>
      <vt:lpstr>Appropriate Matching</vt:lpstr>
      <vt:lpstr>Overmatching</vt:lpstr>
      <vt:lpstr>Overmatching: Decreased Statistical Efficiency</vt:lpstr>
      <vt:lpstr>Overmatching: Decreased Statistical Efficiency</vt:lpstr>
      <vt:lpstr>Overmatching: Decreased Statistical Efficiency</vt:lpstr>
      <vt:lpstr>Overmatching: Decreased Validity</vt:lpstr>
      <vt:lpstr>Overmatching: Decreased Validity</vt:lpstr>
      <vt:lpstr>Overmatching: Cost Efficiency</vt:lpstr>
      <vt:lpstr>Unnecessary Matching</vt:lpstr>
      <vt:lpstr>Matching on Information Accuracy</vt:lpstr>
      <vt:lpstr>Partial &amp; Marginal Matching (Cohort or Case-Control Studies)</vt:lpstr>
      <vt:lpstr>Partial or Marginal Matching Analysis</vt:lpstr>
      <vt:lpstr>Questions?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Van Blarigan, Erin</cp:lastModifiedBy>
  <cp:revision>88</cp:revision>
  <dcterms:created xsi:type="dcterms:W3CDTF">2018-02-06T23:39:25Z</dcterms:created>
  <dcterms:modified xsi:type="dcterms:W3CDTF">2018-02-21T03:08:33Z</dcterms:modified>
</cp:coreProperties>
</file>