
<file path=[Content_Types].xml><?xml version="1.0" encoding="utf-8"?>
<Types xmlns="http://schemas.openxmlformats.org/package/2006/content-types">
  <Default Extension="xml" ContentType="application/xml"/>
  <Default Extension="png" ContentType="image/png"/>
  <Default Extension="jpeg" ContentType="image/jpeg"/>
  <Default Extension="jpg" ContentType="image/jpeg"/>
  <Default Extension="emf" ContentType="image/x-emf"/>
  <Default Extension="xlsx" ContentType="application/vnd.openxmlformats-officedocument.spreadsheetml.sheet"/>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embeddings/oleObject1.bin" ContentType="application/vnd.openxmlformats-officedocument.oleObject"/>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embeddings/oleObject2.bin" ContentType="application/vnd.openxmlformats-officedocument.oleObject"/>
  <Override PartName="/ppt/notesSlides/notesSlide38.xml" ContentType="application/vnd.openxmlformats-officedocument.presentationml.notesSlide+xml"/>
  <Override PartName="/ppt/embeddings/oleObject3.bin" ContentType="application/vnd.openxmlformats-officedocument.oleObject"/>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58"/>
  </p:notesMasterIdLst>
  <p:handoutMasterIdLst>
    <p:handoutMasterId r:id="rId59"/>
  </p:handoutMasterIdLst>
  <p:sldIdLst>
    <p:sldId id="406" r:id="rId2"/>
    <p:sldId id="407" r:id="rId3"/>
    <p:sldId id="437" r:id="rId4"/>
    <p:sldId id="485" r:id="rId5"/>
    <p:sldId id="443" r:id="rId6"/>
    <p:sldId id="521" r:id="rId7"/>
    <p:sldId id="519" r:id="rId8"/>
    <p:sldId id="490" r:id="rId9"/>
    <p:sldId id="481" r:id="rId10"/>
    <p:sldId id="483" r:id="rId11"/>
    <p:sldId id="482" r:id="rId12"/>
    <p:sldId id="486" r:id="rId13"/>
    <p:sldId id="487" r:id="rId14"/>
    <p:sldId id="513" r:id="rId15"/>
    <p:sldId id="488" r:id="rId16"/>
    <p:sldId id="489" r:id="rId17"/>
    <p:sldId id="492" r:id="rId18"/>
    <p:sldId id="495" r:id="rId19"/>
    <p:sldId id="496" r:id="rId20"/>
    <p:sldId id="493" r:id="rId21"/>
    <p:sldId id="499" r:id="rId22"/>
    <p:sldId id="497" r:id="rId23"/>
    <p:sldId id="498" r:id="rId24"/>
    <p:sldId id="494" r:id="rId25"/>
    <p:sldId id="500" r:id="rId26"/>
    <p:sldId id="441" r:id="rId27"/>
    <p:sldId id="501" r:id="rId28"/>
    <p:sldId id="514" r:id="rId29"/>
    <p:sldId id="502" r:id="rId30"/>
    <p:sldId id="503" r:id="rId31"/>
    <p:sldId id="504" r:id="rId32"/>
    <p:sldId id="505" r:id="rId33"/>
    <p:sldId id="472" r:id="rId34"/>
    <p:sldId id="448" r:id="rId35"/>
    <p:sldId id="518" r:id="rId36"/>
    <p:sldId id="450" r:id="rId37"/>
    <p:sldId id="453" r:id="rId38"/>
    <p:sldId id="507" r:id="rId39"/>
    <p:sldId id="509" r:id="rId40"/>
    <p:sldId id="508" r:id="rId41"/>
    <p:sldId id="516" r:id="rId42"/>
    <p:sldId id="418" r:id="rId43"/>
    <p:sldId id="420" r:id="rId44"/>
    <p:sldId id="522" r:id="rId45"/>
    <p:sldId id="460" r:id="rId46"/>
    <p:sldId id="510" r:id="rId47"/>
    <p:sldId id="512" r:id="rId48"/>
    <p:sldId id="511" r:id="rId49"/>
    <p:sldId id="464" r:id="rId50"/>
    <p:sldId id="515" r:id="rId51"/>
    <p:sldId id="475" r:id="rId52"/>
    <p:sldId id="466" r:id="rId53"/>
    <p:sldId id="468" r:id="rId54"/>
    <p:sldId id="517" r:id="rId55"/>
    <p:sldId id="426" r:id="rId56"/>
    <p:sldId id="427" r:id="rId57"/>
  </p:sldIdLst>
  <p:sldSz cx="9144000" cy="6858000" type="screen4x3"/>
  <p:notesSz cx="6985000" cy="9283700"/>
  <p:defaultTextStyle>
    <a:defPPr>
      <a:defRPr lang="en-US"/>
    </a:defPPr>
    <a:lvl1pPr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1pPr>
    <a:lvl2pPr marL="4572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2pPr>
    <a:lvl3pPr marL="9144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3pPr>
    <a:lvl4pPr marL="13716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4pPr>
    <a:lvl5pPr marL="18288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00"/>
    <a:srgbClr val="339933"/>
    <a:srgbClr val="00CC00"/>
    <a:srgbClr val="0000FF"/>
    <a:srgbClr val="CC0000"/>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79560" autoAdjust="0"/>
  </p:normalViewPr>
  <p:slideViewPr>
    <p:cSldViewPr>
      <p:cViewPr varScale="1">
        <p:scale>
          <a:sx n="111" d="100"/>
          <a:sy n="111" d="100"/>
        </p:scale>
        <p:origin x="-2064" y="-12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heme" Target="theme/theme1.xml"/><Relationship Id="rId64"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notesMaster" Target="notesMasters/notesMaster1.xml"/><Relationship Id="rId59" Type="http://schemas.openxmlformats.org/officeDocument/2006/relationships/handoutMaster" Target="handoutMasters/handout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interSettings" Target="printerSettings/printerSettings1.bin"/><Relationship Id="rId61" Type="http://schemas.openxmlformats.org/officeDocument/2006/relationships/presProps" Target="presProps.xml"/><Relationship Id="rId62"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lnSpc>
                <a:spcPct val="100000"/>
              </a:lnSpc>
              <a:spcBef>
                <a:spcPct val="0"/>
              </a:spcBef>
              <a:buClrTx/>
              <a:buSzTx/>
              <a:buFontTx/>
              <a:buNone/>
              <a:defRPr sz="1200" smtClean="0">
                <a:latin typeface="Times New Roman" pitchFamily="18" charset="0"/>
              </a:defRPr>
            </a:lvl1pPr>
          </a:lstStyle>
          <a:p>
            <a:pPr>
              <a:defRPr/>
            </a:pPr>
            <a:fld id="{A5D5BD8B-5893-4607-93CC-75BB6FFE832B}" type="slidenum">
              <a:rPr lang="en-US"/>
              <a:pPr>
                <a:defRPr/>
              </a:pPr>
              <a:t>‹#›</a:t>
            </a:fld>
            <a:endParaRPr lang="en-US"/>
          </a:p>
        </p:txBody>
      </p:sp>
    </p:spTree>
    <p:extLst>
      <p:ext uri="{BB962C8B-B14F-4D97-AF65-F5344CB8AC3E}">
        <p14:creationId xmlns:p14="http://schemas.microsoft.com/office/powerpoint/2010/main" val="38635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p:spPr>
      </p:sp>
      <p:sp>
        <p:nvSpPr>
          <p:cNvPr id="51205" name="Rectangle 5"/>
          <p:cNvSpPr>
            <a:spLocks noGrp="1" noChangeArrowheads="1"/>
          </p:cNvSpPr>
          <p:nvPr>
            <p:ph type="body" sz="quarter" idx="3"/>
          </p:nvPr>
        </p:nvSpPr>
        <p:spPr bwMode="auto">
          <a:xfrm>
            <a:off x="697869" y="4410075"/>
            <a:ext cx="5589263"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lnSpc>
                <a:spcPct val="100000"/>
              </a:lnSpc>
              <a:spcBef>
                <a:spcPct val="0"/>
              </a:spcBef>
              <a:buClrTx/>
              <a:buSzTx/>
              <a:buFontTx/>
              <a:buNone/>
              <a:defRPr sz="1200" smtClean="0">
                <a:latin typeface="Times New Roman" pitchFamily="18" charset="0"/>
              </a:defRPr>
            </a:lvl1pPr>
          </a:lstStyle>
          <a:p>
            <a:pPr>
              <a:defRPr/>
            </a:pPr>
            <a:fld id="{CEAEEDDC-6D80-46D9-A6A5-A51DCC46CF3F}" type="slidenum">
              <a:rPr lang="en-US"/>
              <a:pPr>
                <a:defRPr/>
              </a:pPr>
              <a:t>‹#›</a:t>
            </a:fld>
            <a:endParaRPr lang="en-US"/>
          </a:p>
        </p:txBody>
      </p:sp>
    </p:spTree>
    <p:extLst>
      <p:ext uri="{BB962C8B-B14F-4D97-AF65-F5344CB8AC3E}">
        <p14:creationId xmlns:p14="http://schemas.microsoft.com/office/powerpoint/2010/main" val="1887295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4CB0857-8707-46D2-B7AE-F3352766A1D9}" type="slidenum">
              <a:rPr lang="en-US"/>
              <a:pPr/>
              <a:t>1</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buFontTx/>
              <a:buChar char="•"/>
            </a:pPr>
            <a:endParaRPr lang="en-US" dirty="0" smtClean="0"/>
          </a:p>
        </p:txBody>
      </p:sp>
    </p:spTree>
    <p:extLst>
      <p:ext uri="{BB962C8B-B14F-4D97-AF65-F5344CB8AC3E}">
        <p14:creationId xmlns:p14="http://schemas.microsoft.com/office/powerpoint/2010/main" val="3391823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57B53-85B8-442C-AFD3-750C6B7A03A8}" type="slidenum">
              <a:rPr lang="en-US" altLang="en-US"/>
              <a:pPr/>
              <a:t>11</a:t>
            </a:fld>
            <a:endParaRPr lang="en-US" altLang="en-US"/>
          </a:p>
        </p:txBody>
      </p:sp>
      <p:sp>
        <p:nvSpPr>
          <p:cNvPr id="232450" name="Rectangle 2"/>
          <p:cNvSpPr>
            <a:spLocks noGrp="1" noRot="1" noChangeAspect="1" noChangeArrowheads="1" noTextEdit="1"/>
          </p:cNvSpPr>
          <p:nvPr>
            <p:ph type="sldImg"/>
          </p:nvPr>
        </p:nvSpPr>
        <p:spPr>
          <a:ln/>
        </p:spPr>
      </p:sp>
      <p:sp>
        <p:nvSpPr>
          <p:cNvPr id="2324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16850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5786326-E892-0F41-B779-60474436EEE5}" type="slidenum">
              <a:rPr lang="en-US" sz="1200">
                <a:latin typeface="Arial" charset="0"/>
              </a:rPr>
              <a:pPr/>
              <a:t>12</a:t>
            </a:fld>
            <a:endParaRPr lang="en-US" sz="1200">
              <a:latin typeface="Arial" charset="0"/>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D5392F55-733C-F14E-9C78-9E5490B61C69}" type="slidenum">
              <a:rPr lang="en-US" sz="1200">
                <a:latin typeface="Arial" charset="0"/>
              </a:rPr>
              <a:pPr/>
              <a:t>13</a:t>
            </a:fld>
            <a:endParaRPr lang="en-US" sz="1200">
              <a:latin typeface="Arial" charset="0"/>
            </a:endParaRPr>
          </a:p>
        </p:txBody>
      </p:sp>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r>
              <a:rPr lang="en-US" dirty="0" smtClean="0">
                <a:ea typeface="ＭＳ Ｐゴシック" charset="0"/>
              </a:rPr>
              <a:t>RR is a</a:t>
            </a:r>
            <a:r>
              <a:rPr lang="en-US" baseline="0" dirty="0" smtClean="0">
                <a:ea typeface="ＭＳ Ｐゴシック" charset="0"/>
              </a:rPr>
              <a:t> more natural, intuitive measure.  OR is always farther from 1 than RR unless both are 1.</a:t>
            </a:r>
          </a:p>
          <a:p>
            <a:endParaRPr lang="en-US" baseline="0" dirty="0" smtClean="0">
              <a:ea typeface="ＭＳ Ｐゴシック"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0"/>
              </a:rPr>
              <a:t>Schulman et al.  The Effect of Race and Sex on</a:t>
            </a:r>
            <a:r>
              <a:rPr lang="en-US" baseline="0" dirty="0" smtClean="0">
                <a:ea typeface="ＭＳ Ｐゴシック" charset="0"/>
              </a:rPr>
              <a:t> Physicians’ Recommendation for Cardiac Catheterization.  N </a:t>
            </a:r>
            <a:r>
              <a:rPr lang="en-US" baseline="0" dirty="0" err="1" smtClean="0">
                <a:ea typeface="ＭＳ Ｐゴシック" charset="0"/>
              </a:rPr>
              <a:t>Engl</a:t>
            </a:r>
            <a:r>
              <a:rPr lang="en-US" baseline="0" dirty="0" smtClean="0">
                <a:ea typeface="ＭＳ Ｐゴシック" charset="0"/>
              </a:rPr>
              <a:t> J Med 1999; 340:618-626.</a:t>
            </a:r>
            <a:endParaRPr lang="en-US" dirty="0">
              <a:ea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45F359E9-687A-B94E-8532-6C7B066D451C}" type="slidenum">
              <a:rPr lang="en-US" sz="1200">
                <a:latin typeface="Arial" charset="0"/>
              </a:rPr>
              <a:pPr/>
              <a:t>15</a:t>
            </a:fld>
            <a:endParaRPr lang="en-US" sz="1200">
              <a:latin typeface="Arial" charset="0"/>
            </a:endParaRPr>
          </a:p>
        </p:txBody>
      </p:sp>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r>
              <a:rPr lang="en-US" dirty="0" smtClean="0">
                <a:ea typeface="ＭＳ Ｐゴシック" charset="0"/>
              </a:rPr>
              <a:t>-Risk Difference = Absolute</a:t>
            </a:r>
            <a:r>
              <a:rPr lang="en-US" baseline="0" dirty="0" smtClean="0">
                <a:ea typeface="ＭＳ Ｐゴシック" charset="0"/>
              </a:rPr>
              <a:t> Risk Reduction (ARR)  For treatments: 1/ARR = Number Needed To Treat (NNT) to prevent 1 bad outcome</a:t>
            </a:r>
            <a:endParaRPr lang="en-US" dirty="0">
              <a:ea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cohort study the risk</a:t>
            </a:r>
            <a:r>
              <a:rPr lang="en-US" baseline="0" dirty="0" smtClean="0"/>
              <a:t> is also called the cumulative hazard, so the RR could also be called the “relative cumulative hazard”(ugh).</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16</a:t>
            </a:fld>
            <a:endParaRPr lang="en-US"/>
          </a:p>
        </p:txBody>
      </p:sp>
    </p:spTree>
    <p:extLst>
      <p:ext uri="{BB962C8B-B14F-4D97-AF65-F5344CB8AC3E}">
        <p14:creationId xmlns:p14="http://schemas.microsoft.com/office/powerpoint/2010/main" val="1684737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BC5CB3-E8D0-4B14-BCF4-38CC9D5883FC}" type="slidenum">
              <a:rPr lang="en-US" altLang="en-US"/>
              <a:pPr/>
              <a:t>17</a:t>
            </a:fld>
            <a:endParaRPr lang="en-US" altLang="en-US"/>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107803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r>
              <a:rPr lang="en-US" dirty="0" smtClean="0"/>
              <a:t>Sometime</a:t>
            </a:r>
            <a:r>
              <a:rPr lang="en-US" baseline="0" dirty="0" smtClean="0"/>
              <a:t>s a paper’s “Table 1” is actually Table 2!</a:t>
            </a:r>
            <a:endParaRPr lang="en-US" dirty="0" smtClean="0"/>
          </a:p>
        </p:txBody>
      </p:sp>
      <p:sp>
        <p:nvSpPr>
          <p:cNvPr id="49156" name="Slide Number Placeholder 3"/>
          <p:cNvSpPr>
            <a:spLocks noGrp="1"/>
          </p:cNvSpPr>
          <p:nvPr>
            <p:ph type="sldNum" sz="quarter" idx="5"/>
          </p:nvPr>
        </p:nvSpPr>
        <p:spPr>
          <a:noFill/>
        </p:spPr>
        <p:txBody>
          <a:bodyPr/>
          <a:lstStyle/>
          <a:p>
            <a:fld id="{D750D453-6846-4205-BB37-C6F45EBA09E6}" type="slidenum">
              <a:rPr lang="en-US"/>
              <a:pPr/>
              <a:t>20</a:t>
            </a:fld>
            <a:endParaRPr lang="en-US"/>
          </a:p>
        </p:txBody>
      </p:sp>
    </p:spTree>
    <p:extLst>
      <p:ext uri="{BB962C8B-B14F-4D97-AF65-F5344CB8AC3E}">
        <p14:creationId xmlns:p14="http://schemas.microsoft.com/office/powerpoint/2010/main" val="3691172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dirty="0" smtClean="0"/>
              <a:t>When reading a paper,</a:t>
            </a:r>
            <a:r>
              <a:rPr lang="en-US" baseline="0" dirty="0" smtClean="0"/>
              <a:t> always try to find the key results table.</a:t>
            </a:r>
            <a:endParaRPr lang="en-US" dirty="0" smtClean="0"/>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r>
              <a:rPr lang="en-US" dirty="0" smtClean="0"/>
              <a:t>Prefer outcome as column headings</a:t>
            </a:r>
            <a:r>
              <a:rPr lang="en-US" baseline="0" dirty="0" smtClean="0"/>
              <a:t> with the bad outcome on the left and predictor as row labels with the positive predictor on top.  Then RR  or OR &gt; 1 means positive predictor is bad (increases risk).</a:t>
            </a:r>
          </a:p>
          <a:p>
            <a:pPr eaLnBrk="1" hangingPunct="1"/>
            <a:endParaRPr lang="en-US" baseline="0" dirty="0" smtClean="0"/>
          </a:p>
          <a:p>
            <a:pPr marL="228600" indent="-228600" eaLnBrk="1" hangingPunct="1">
              <a:buAutoNum type="arabicParenR"/>
            </a:pPr>
            <a:r>
              <a:rPr lang="en-US" dirty="0" smtClean="0"/>
              <a:t>Smoking was</a:t>
            </a:r>
            <a:r>
              <a:rPr lang="en-US" baseline="0" dirty="0" smtClean="0"/>
              <a:t> very common among men in this sample.  Even in non-cancer patients it was 622/649 = 96% (only 4% non smokers)</a:t>
            </a:r>
          </a:p>
          <a:p>
            <a:pPr marL="228600" indent="-228600" eaLnBrk="1" hangingPunct="1">
              <a:buAutoNum type="arabicParenR"/>
            </a:pPr>
            <a:r>
              <a:rPr lang="en-US" baseline="0" dirty="0" smtClean="0"/>
              <a:t>Asymmetry in number of non-smokers (2 vs. 27)  (0.3% vs. 4.2%)</a:t>
            </a:r>
            <a:endParaRPr lang="en-US" dirty="0" smtClean="0"/>
          </a:p>
          <a:p>
            <a:pPr eaLnBrk="1" hangingPunct="1"/>
            <a:endParaRPr lang="en-US" dirty="0" smtClean="0"/>
          </a:p>
          <a:p>
            <a:pPr eaLnBrk="1" hangingPunct="1"/>
            <a:r>
              <a:rPr lang="en-US" dirty="0" smtClean="0"/>
              <a:t>Is this evidence of an association between smoking and lung cancer?  Or is this attributable to chance?.  </a:t>
            </a:r>
          </a:p>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9ADC5DE6-C94E-4105-9689-FDA9976B7343}" type="slidenum">
              <a:rPr lang="en-US"/>
              <a:pPr/>
              <a:t>22</a:t>
            </a:fld>
            <a:endParaRPr lang="en-US"/>
          </a:p>
        </p:txBody>
      </p:sp>
    </p:spTree>
    <p:extLst>
      <p:ext uri="{BB962C8B-B14F-4D97-AF65-F5344CB8AC3E}">
        <p14:creationId xmlns:p14="http://schemas.microsoft.com/office/powerpoint/2010/main" val="52277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marL="228600" indent="-228600" eaLnBrk="1" hangingPunct="1">
              <a:buAutoNum type="arabicParenR"/>
            </a:pPr>
            <a:r>
              <a:rPr lang="en-US" dirty="0" smtClean="0"/>
              <a:t>Smoking was</a:t>
            </a:r>
            <a:r>
              <a:rPr lang="en-US" baseline="0" dirty="0" smtClean="0"/>
              <a:t> very common among men in this sample.  Even in non-cancer patients it was 622/649 = 96% (only 4% non smokers)</a:t>
            </a:r>
          </a:p>
          <a:p>
            <a:pPr marL="228600" indent="-228600" eaLnBrk="1" hangingPunct="1">
              <a:buAutoNum type="arabicParenR"/>
            </a:pPr>
            <a:r>
              <a:rPr lang="en-US" baseline="0" dirty="0" smtClean="0"/>
              <a:t>Asymmetry in number of non-smokers (2 vs. 27)  (0.3% vs. 4%)</a:t>
            </a:r>
            <a:endParaRPr lang="en-US" dirty="0" smtClean="0"/>
          </a:p>
          <a:p>
            <a:pPr eaLnBrk="1" hangingPunct="1"/>
            <a:endParaRPr lang="en-US" dirty="0" smtClean="0"/>
          </a:p>
          <a:p>
            <a:pPr eaLnBrk="1" hangingPunct="1"/>
            <a:r>
              <a:rPr lang="en-US" dirty="0" smtClean="0"/>
              <a:t>Is this evidence of an association between smoking and lung cancer?  Or is this attributable to chance?.  </a:t>
            </a:r>
          </a:p>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9ADC5DE6-C94E-4105-9689-FDA9976B7343}" type="slidenum">
              <a:rPr lang="en-US"/>
              <a:pPr/>
              <a:t>23</a:t>
            </a:fld>
            <a:endParaRPr lang="en-US"/>
          </a:p>
        </p:txBody>
      </p:sp>
    </p:spTree>
    <p:extLst>
      <p:ext uri="{BB962C8B-B14F-4D97-AF65-F5344CB8AC3E}">
        <p14:creationId xmlns:p14="http://schemas.microsoft.com/office/powerpoint/2010/main" val="5227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r>
              <a:rPr lang="en-US" dirty="0" smtClean="0"/>
              <a:t>I want to identify the role of statistics in clinical research and teach you about some of the commonly used statistical tools.   </a:t>
            </a:r>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2</a:t>
            </a:fld>
            <a:endParaRPr lang="en-US"/>
          </a:p>
        </p:txBody>
      </p:sp>
    </p:spTree>
    <p:extLst>
      <p:ext uri="{BB962C8B-B14F-4D97-AF65-F5344CB8AC3E}">
        <p14:creationId xmlns:p14="http://schemas.microsoft.com/office/powerpoint/2010/main" val="3132227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smtClean="0"/>
              <a:t>Where do p-values come from?  That is the role of “statistical hypothesis tests” which come in may different flavors. </a:t>
            </a:r>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smtClean="0"/>
              <a:t>Where do p-values come from?  That is the role of “statistical hypothesis tests” which come in may different flavors. </a:t>
            </a:r>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smtClean="0"/>
          </a:p>
        </p:txBody>
      </p:sp>
      <p:sp>
        <p:nvSpPr>
          <p:cNvPr id="53252" name="Slide Number Placeholder 3"/>
          <p:cNvSpPr>
            <a:spLocks noGrp="1"/>
          </p:cNvSpPr>
          <p:nvPr>
            <p:ph type="sldNum" sz="quarter" idx="5"/>
          </p:nvPr>
        </p:nvSpPr>
        <p:spPr>
          <a:noFill/>
        </p:spPr>
        <p:txBody>
          <a:bodyPr/>
          <a:lstStyle/>
          <a:p>
            <a:fld id="{B355F53E-110C-4DB1-B8B4-FB42F6C0FEAB}" type="slidenum">
              <a:rPr lang="en-US"/>
              <a:pPr/>
              <a:t>26</a:t>
            </a:fld>
            <a:endParaRPr lang="en-US"/>
          </a:p>
        </p:txBody>
      </p:sp>
    </p:spTree>
    <p:extLst>
      <p:ext uri="{BB962C8B-B14F-4D97-AF65-F5344CB8AC3E}">
        <p14:creationId xmlns:p14="http://schemas.microsoft.com/office/powerpoint/2010/main" val="932032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dirty="0" smtClean="0"/>
              <a:t>Isomorphic problem</a:t>
            </a:r>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Why doesn’t the probability equal 0.00000064 ?</a:t>
            </a:r>
          </a:p>
          <a:p>
            <a:pPr eaLnBrk="1" hangingPunct="1"/>
            <a:endParaRPr lang="en-US" dirty="0" smtClean="0"/>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endParaRPr lang="en-US" dirty="0" smtClean="0"/>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29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smtClean="0"/>
              <a:t>Where do p-values come from?  That is the role of “statistical hypothesis tests” which come in may different flavors. </a:t>
            </a:r>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30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r>
              <a:rPr lang="en-US" smtClean="0"/>
              <a:t>(Next slide) To give you a better feel, here is a more extreme table. </a:t>
            </a:r>
          </a:p>
        </p:txBody>
      </p:sp>
      <p:sp>
        <p:nvSpPr>
          <p:cNvPr id="54276" name="Slide Number Placeholder 3"/>
          <p:cNvSpPr>
            <a:spLocks noGrp="1"/>
          </p:cNvSpPr>
          <p:nvPr>
            <p:ph type="sldNum" sz="quarter" idx="5"/>
          </p:nvPr>
        </p:nvSpPr>
        <p:spPr>
          <a:noFill/>
        </p:spPr>
        <p:txBody>
          <a:bodyPr/>
          <a:lstStyle/>
          <a:p>
            <a:fld id="{BB594661-545B-4968-BACA-1D4302057ADB}" type="slidenum">
              <a:rPr lang="en-US"/>
              <a:pPr/>
              <a:t>33</a:t>
            </a:fld>
            <a:endParaRPr lang="en-US"/>
          </a:p>
        </p:txBody>
      </p:sp>
    </p:spTree>
    <p:extLst>
      <p:ext uri="{BB962C8B-B14F-4D97-AF65-F5344CB8AC3E}">
        <p14:creationId xmlns:p14="http://schemas.microsoft.com/office/powerpoint/2010/main" val="38425719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34</a:t>
            </a:fld>
            <a:endParaRPr lang="en-US"/>
          </a:p>
        </p:txBody>
      </p:sp>
    </p:spTree>
    <p:extLst>
      <p:ext uri="{BB962C8B-B14F-4D97-AF65-F5344CB8AC3E}">
        <p14:creationId xmlns:p14="http://schemas.microsoft.com/office/powerpoint/2010/main" val="35815338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removed all reference to an alternative hypothesis</a:t>
            </a:r>
            <a:r>
              <a:rPr lang="en-US" baseline="0" dirty="0" smtClean="0"/>
              <a:t> since we never calculated the probability of our results under any </a:t>
            </a:r>
            <a:r>
              <a:rPr lang="en-US" baseline="0" dirty="0" smtClean="0"/>
              <a:t>specific alternative </a:t>
            </a:r>
            <a:r>
              <a:rPr lang="en-US" baseline="0" dirty="0" smtClean="0"/>
              <a:t>hypothesis</a:t>
            </a:r>
            <a:r>
              <a:rPr lang="en-US" baseline="0" dirty="0" smtClean="0"/>
              <a:t>. </a:t>
            </a:r>
            <a:r>
              <a:rPr lang="en-US" sz="1200" dirty="0" smtClean="0"/>
              <a:t>H</a:t>
            </a:r>
            <a:r>
              <a:rPr lang="en-US" sz="1200" baseline="-25000" dirty="0" smtClean="0"/>
              <a:t>A</a:t>
            </a:r>
            <a:r>
              <a:rPr lang="en-US" sz="1200" dirty="0" smtClean="0"/>
              <a:t> = Not(H</a:t>
            </a:r>
            <a:r>
              <a:rPr lang="en-US" sz="1200" baseline="-25000" dirty="0" smtClean="0"/>
              <a:t>0)</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35</a:t>
            </a:fld>
            <a:endParaRPr lang="en-US"/>
          </a:p>
        </p:txBody>
      </p:sp>
    </p:spTree>
    <p:extLst>
      <p:ext uri="{BB962C8B-B14F-4D97-AF65-F5344CB8AC3E}">
        <p14:creationId xmlns:p14="http://schemas.microsoft.com/office/powerpoint/2010/main" val="2570318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pPr eaLnBrk="1" hangingPunct="1"/>
            <a:r>
              <a:rPr lang="en-US" dirty="0" smtClean="0"/>
              <a:t>Statistics plays a role in three broad aspects of research.</a:t>
            </a:r>
          </a:p>
          <a:p>
            <a:pPr eaLnBrk="1" hangingPunct="1"/>
            <a:r>
              <a:rPr lang="en-US" dirty="0" smtClean="0"/>
              <a:t>Make</a:t>
            </a:r>
            <a:r>
              <a:rPr lang="en-US" baseline="0" dirty="0" smtClean="0"/>
              <a:t> inferences from your sample population to your target population.</a:t>
            </a:r>
            <a:endParaRPr lang="en-US" dirty="0" smtClean="0"/>
          </a:p>
          <a:p>
            <a:pPr eaLnBrk="1" hangingPunct="1"/>
            <a:endParaRPr lang="en-US" dirty="0" smtClean="0"/>
          </a:p>
        </p:txBody>
      </p:sp>
      <p:sp>
        <p:nvSpPr>
          <p:cNvPr id="47108" name="Slide Number Placeholder 3"/>
          <p:cNvSpPr>
            <a:spLocks noGrp="1"/>
          </p:cNvSpPr>
          <p:nvPr>
            <p:ph type="sldNum" sz="quarter" idx="5"/>
          </p:nvPr>
        </p:nvSpPr>
        <p:spPr>
          <a:noFill/>
        </p:spPr>
        <p:txBody>
          <a:bodyPr/>
          <a:lstStyle/>
          <a:p>
            <a:fld id="{B6AFCAFE-7536-4D66-9DDE-75887C060A49}" type="slidenum">
              <a:rPr lang="en-US"/>
              <a:pPr/>
              <a:t>3</a:t>
            </a:fld>
            <a:endParaRPr lang="en-US"/>
          </a:p>
        </p:txBody>
      </p:sp>
    </p:spTree>
    <p:extLst>
      <p:ext uri="{BB962C8B-B14F-4D97-AF65-F5344CB8AC3E}">
        <p14:creationId xmlns:p14="http://schemas.microsoft.com/office/powerpoint/2010/main" val="31867361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Altman and Bland. </a:t>
            </a:r>
            <a:r>
              <a:rPr lang="en-US" sz="1200" kern="1200" dirty="0" smtClean="0">
                <a:solidFill>
                  <a:schemeClr val="tx1"/>
                </a:solidFill>
                <a:effectLst/>
                <a:latin typeface="Times New Roman" pitchFamily="18" charset="0"/>
                <a:ea typeface="+mn-ea"/>
                <a:cs typeface="+mn-cs"/>
              </a:rPr>
              <a:t>BMJ 1995;311:485</a:t>
            </a:r>
          </a:p>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36</a:t>
            </a:fld>
            <a:endParaRPr lang="en-US"/>
          </a:p>
        </p:txBody>
      </p:sp>
    </p:spTree>
    <p:extLst>
      <p:ext uri="{BB962C8B-B14F-4D97-AF65-F5344CB8AC3E}">
        <p14:creationId xmlns:p14="http://schemas.microsoft.com/office/powerpoint/2010/main" val="11903299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r>
              <a:rPr lang="en-US" dirty="0" smtClean="0"/>
              <a:t>We are not going to get into the arcane calculations,</a:t>
            </a:r>
            <a:r>
              <a:rPr lang="en-US" baseline="0" dirty="0" smtClean="0"/>
              <a:t> like exact test </a:t>
            </a:r>
            <a:r>
              <a:rPr lang="en-US" baseline="0" dirty="0" err="1" smtClean="0"/>
              <a:t>vs</a:t>
            </a:r>
            <a:r>
              <a:rPr lang="en-US" baseline="0" dirty="0" smtClean="0"/>
              <a:t> Chi-squared or, more generally, parametric </a:t>
            </a:r>
            <a:r>
              <a:rPr lang="en-US" baseline="0" dirty="0" err="1" smtClean="0"/>
              <a:t>vs</a:t>
            </a:r>
            <a:r>
              <a:rPr lang="en-US" baseline="0" dirty="0" smtClean="0"/>
              <a:t> non-parametric.</a:t>
            </a:r>
            <a:endParaRPr lang="en-US" dirty="0" smtClean="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37</a:t>
            </a:fld>
            <a:endParaRPr lang="en-US"/>
          </a:p>
        </p:txBody>
      </p:sp>
    </p:spTree>
    <p:extLst>
      <p:ext uri="{BB962C8B-B14F-4D97-AF65-F5344CB8AC3E}">
        <p14:creationId xmlns:p14="http://schemas.microsoft.com/office/powerpoint/2010/main" val="42706782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We are not going to get into the arcane calculations,</a:t>
            </a:r>
            <a:r>
              <a:rPr lang="en-US" baseline="0" dirty="0" smtClean="0"/>
              <a:t> like exact test </a:t>
            </a:r>
            <a:r>
              <a:rPr lang="en-US" baseline="0" dirty="0" err="1" smtClean="0"/>
              <a:t>vs</a:t>
            </a:r>
            <a:r>
              <a:rPr lang="en-US" baseline="0" dirty="0" smtClean="0"/>
              <a:t> Chi-squared or, more generally, parametric </a:t>
            </a:r>
            <a:r>
              <a:rPr lang="en-US" baseline="0" dirty="0" err="1" smtClean="0"/>
              <a:t>vs</a:t>
            </a:r>
            <a:r>
              <a:rPr lang="en-US" baseline="0" dirty="0" smtClean="0"/>
              <a:t> non-parametric.</a:t>
            </a:r>
            <a:endParaRPr lang="en-US" dirty="0" smtClean="0"/>
          </a:p>
          <a:p>
            <a:pPr eaLnBrk="1" hangingPunct="1"/>
            <a:endParaRPr lang="en-US" dirty="0" smtClean="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38</a:t>
            </a:fld>
            <a:endParaRPr lang="en-US"/>
          </a:p>
        </p:txBody>
      </p:sp>
    </p:spTree>
    <p:extLst>
      <p:ext uri="{BB962C8B-B14F-4D97-AF65-F5344CB8AC3E}">
        <p14:creationId xmlns:p14="http://schemas.microsoft.com/office/powerpoint/2010/main" val="42706782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r>
              <a:rPr lang="en-US" dirty="0" smtClean="0"/>
              <a:t>Moving on to the women in the Doll/Hill study.</a:t>
            </a:r>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39</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marL="228600" indent="-228600" eaLnBrk="1" hangingPunct="1">
              <a:buAutoNum type="arabicParenR"/>
            </a:pPr>
            <a:r>
              <a:rPr lang="en-US" dirty="0" smtClean="0"/>
              <a:t>Smoking was</a:t>
            </a:r>
            <a:r>
              <a:rPr lang="en-US" baseline="0" dirty="0" smtClean="0"/>
              <a:t> less common among women in the sample.  Women without cancer 28/60 = 47%.</a:t>
            </a:r>
          </a:p>
          <a:p>
            <a:pPr marL="228600" indent="-228600" eaLnBrk="1" hangingPunct="1">
              <a:buAutoNum type="arabicParenR"/>
            </a:pPr>
            <a:r>
              <a:rPr lang="en-US" baseline="0" dirty="0" smtClean="0"/>
              <a:t>Asymmetry in number of smokers (41 vs. 28) 68% </a:t>
            </a:r>
            <a:r>
              <a:rPr lang="en-US" baseline="0" dirty="0" err="1" smtClean="0"/>
              <a:t>vs</a:t>
            </a:r>
            <a:r>
              <a:rPr lang="en-US" baseline="0" dirty="0" smtClean="0"/>
              <a:t> 47%</a:t>
            </a:r>
          </a:p>
          <a:p>
            <a:pPr marL="0" indent="0" eaLnBrk="1" hangingPunct="1">
              <a:buNone/>
            </a:pPr>
            <a:endParaRPr lang="en-US" baseline="0" dirty="0" smtClean="0"/>
          </a:p>
          <a:p>
            <a:pPr marL="0" indent="0" eaLnBrk="1" hangingPunct="1">
              <a:buNone/>
            </a:pPr>
            <a:r>
              <a:rPr lang="en-US" baseline="0" dirty="0" smtClean="0"/>
              <a:t>(Lung cancer was also less common.  Only 60 women with lung cancer </a:t>
            </a:r>
            <a:r>
              <a:rPr lang="en-US" baseline="0" dirty="0" err="1" smtClean="0"/>
              <a:t>vs</a:t>
            </a:r>
            <a:r>
              <a:rPr lang="en-US" baseline="0" dirty="0" smtClean="0"/>
              <a:t> 649 men with lung cancer.)</a:t>
            </a:r>
          </a:p>
          <a:p>
            <a:pPr marL="228600" indent="-228600" eaLnBrk="1" hangingPunct="1">
              <a:buAutoNum type="arabicParenR"/>
            </a:pPr>
            <a:endParaRPr lang="en-US" dirty="0" smtClean="0"/>
          </a:p>
          <a:p>
            <a:pPr eaLnBrk="1" hangingPunct="1"/>
            <a:r>
              <a:rPr lang="en-US" dirty="0" smtClean="0"/>
              <a:t>Is this evidence of an association between smoking and lung cancer?  Or is this attributable to chance?.  </a:t>
            </a:r>
          </a:p>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9ADC5DE6-C94E-4105-9689-FDA9976B7343}" type="slidenum">
              <a:rPr lang="en-US"/>
              <a:pPr/>
              <a:t>40</a:t>
            </a:fld>
            <a:endParaRPr lang="en-US"/>
          </a:p>
        </p:txBody>
      </p:sp>
    </p:spTree>
    <p:extLst>
      <p:ext uri="{BB962C8B-B14F-4D97-AF65-F5344CB8AC3E}">
        <p14:creationId xmlns:p14="http://schemas.microsoft.com/office/powerpoint/2010/main" val="5227796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9ADC5DE6-C94E-4105-9689-FDA9976B7343}" type="slidenum">
              <a:rPr lang="en-US"/>
              <a:pPr/>
              <a:t>41</a:t>
            </a:fld>
            <a:endParaRPr lang="en-US"/>
          </a:p>
        </p:txBody>
      </p:sp>
    </p:spTree>
    <p:extLst>
      <p:ext uri="{BB962C8B-B14F-4D97-AF65-F5344CB8AC3E}">
        <p14:creationId xmlns:p14="http://schemas.microsoft.com/office/powerpoint/2010/main" val="5227796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eaLnBrk="1" hangingPunct="1"/>
            <a:endParaRPr lang="en-US" dirty="0" smtClean="0"/>
          </a:p>
        </p:txBody>
      </p:sp>
      <p:sp>
        <p:nvSpPr>
          <p:cNvPr id="62468" name="Slide Number Placeholder 3"/>
          <p:cNvSpPr>
            <a:spLocks noGrp="1"/>
          </p:cNvSpPr>
          <p:nvPr>
            <p:ph type="sldNum" sz="quarter" idx="5"/>
          </p:nvPr>
        </p:nvSpPr>
        <p:spPr>
          <a:noFill/>
        </p:spPr>
        <p:txBody>
          <a:bodyPr/>
          <a:lstStyle/>
          <a:p>
            <a:fld id="{ACFCEF8A-E2D8-43DB-A21C-5A3C4186CDAD}" type="slidenum">
              <a:rPr lang="en-US"/>
              <a:pPr/>
              <a:t>42</a:t>
            </a:fld>
            <a:endParaRPr lang="en-US"/>
          </a:p>
        </p:txBody>
      </p:sp>
    </p:spTree>
    <p:extLst>
      <p:ext uri="{BB962C8B-B14F-4D97-AF65-F5344CB8AC3E}">
        <p14:creationId xmlns:p14="http://schemas.microsoft.com/office/powerpoint/2010/main" val="19405031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pPr eaLnBrk="1" hangingPunct="1"/>
            <a:r>
              <a:rPr lang="en-US" dirty="0" smtClean="0"/>
              <a:t>So can exclude from consideration that the rate is as low as 0.5.</a:t>
            </a:r>
          </a:p>
        </p:txBody>
      </p:sp>
      <p:sp>
        <p:nvSpPr>
          <p:cNvPr id="63492" name="Slide Number Placeholder 3"/>
          <p:cNvSpPr>
            <a:spLocks noGrp="1"/>
          </p:cNvSpPr>
          <p:nvPr>
            <p:ph type="sldNum" sz="quarter" idx="5"/>
          </p:nvPr>
        </p:nvSpPr>
        <p:spPr>
          <a:noFill/>
        </p:spPr>
        <p:txBody>
          <a:bodyPr/>
          <a:lstStyle/>
          <a:p>
            <a:fld id="{2735B7A1-09C4-4789-BFAE-3B89EB459B08}" type="slidenum">
              <a:rPr lang="en-US"/>
              <a:pPr/>
              <a:t>43</a:t>
            </a:fld>
            <a:endParaRPr lang="en-US"/>
          </a:p>
        </p:txBody>
      </p:sp>
    </p:spTree>
    <p:extLst>
      <p:ext uri="{BB962C8B-B14F-4D97-AF65-F5344CB8AC3E}">
        <p14:creationId xmlns:p14="http://schemas.microsoft.com/office/powerpoint/2010/main" val="337205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pPr eaLnBrk="1" hangingPunct="1"/>
            <a:r>
              <a:rPr lang="en-US" dirty="0" smtClean="0"/>
              <a:t>So can exclude from consideration that the rate is as low as 0.5.</a:t>
            </a:r>
          </a:p>
        </p:txBody>
      </p:sp>
      <p:sp>
        <p:nvSpPr>
          <p:cNvPr id="63492" name="Slide Number Placeholder 3"/>
          <p:cNvSpPr>
            <a:spLocks noGrp="1"/>
          </p:cNvSpPr>
          <p:nvPr>
            <p:ph type="sldNum" sz="quarter" idx="5"/>
          </p:nvPr>
        </p:nvSpPr>
        <p:spPr>
          <a:noFill/>
        </p:spPr>
        <p:txBody>
          <a:bodyPr/>
          <a:lstStyle/>
          <a:p>
            <a:fld id="{2735B7A1-09C4-4789-BFAE-3B89EB459B08}" type="slidenum">
              <a:rPr lang="en-US"/>
              <a:pPr/>
              <a:t>44</a:t>
            </a:fld>
            <a:endParaRPr lang="en-US"/>
          </a:p>
        </p:txBody>
      </p:sp>
    </p:spTree>
    <p:extLst>
      <p:ext uri="{BB962C8B-B14F-4D97-AF65-F5344CB8AC3E}">
        <p14:creationId xmlns:p14="http://schemas.microsoft.com/office/powerpoint/2010/main" val="337205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FDB1C62-0FA5-4AC1-821E-BB7A7161934C}" type="slidenum">
              <a:rPr lang="en-US"/>
              <a:pPr/>
              <a:t>45</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smtClean="0"/>
              <a:t>Standard errors are important because</a:t>
            </a:r>
            <a:r>
              <a:rPr lang="en-US" baseline="0" dirty="0" smtClean="0"/>
              <a:t> you will see parameter estimates (e.g., a regression coefficient) reported with a standard error sometimes in journals but especially in output from programs like </a:t>
            </a:r>
            <a:r>
              <a:rPr lang="en-US" baseline="0" dirty="0" err="1" smtClean="0"/>
              <a:t>Stata</a:t>
            </a:r>
            <a:r>
              <a:rPr lang="en-US" baseline="0" dirty="0" smtClean="0"/>
              <a:t>.</a:t>
            </a:r>
          </a:p>
          <a:p>
            <a:pPr eaLnBrk="1" hangingPunct="1"/>
            <a:r>
              <a:rPr lang="en-US" baseline="0" dirty="0" smtClean="0"/>
              <a:t>Also, standard errors are used to calculate confidence intervals.</a:t>
            </a:r>
            <a:endParaRPr lang="en-US" dirty="0" smtClean="0"/>
          </a:p>
        </p:txBody>
      </p:sp>
    </p:spTree>
    <p:extLst>
      <p:ext uri="{BB962C8B-B14F-4D97-AF65-F5344CB8AC3E}">
        <p14:creationId xmlns:p14="http://schemas.microsoft.com/office/powerpoint/2010/main" val="2805903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defTabSz="919163">
              <a:defRPr sz="1200">
                <a:solidFill>
                  <a:schemeClr val="tx1"/>
                </a:solidFill>
                <a:latin typeface="Arial" charset="0"/>
                <a:ea typeface="ＭＳ Ｐゴシック" charset="0"/>
                <a:cs typeface="ＭＳ Ｐゴシック" charset="0"/>
              </a:defRPr>
            </a:lvl1pPr>
            <a:lvl2pPr marL="742950" indent="-285750" defTabSz="919163">
              <a:defRPr sz="1200">
                <a:solidFill>
                  <a:schemeClr val="tx1"/>
                </a:solidFill>
                <a:latin typeface="Arial" charset="0"/>
                <a:ea typeface="ＭＳ Ｐゴシック" charset="0"/>
              </a:defRPr>
            </a:lvl2pPr>
            <a:lvl3pPr marL="1143000" indent="-228600" defTabSz="919163">
              <a:defRPr sz="1200">
                <a:solidFill>
                  <a:schemeClr val="tx1"/>
                </a:solidFill>
                <a:latin typeface="Arial" charset="0"/>
                <a:ea typeface="ＭＳ Ｐゴシック" charset="0"/>
              </a:defRPr>
            </a:lvl3pPr>
            <a:lvl4pPr marL="1600200" indent="-228600" defTabSz="919163">
              <a:defRPr sz="1200">
                <a:solidFill>
                  <a:schemeClr val="tx1"/>
                </a:solidFill>
                <a:latin typeface="Arial" charset="0"/>
                <a:ea typeface="ＭＳ Ｐゴシック" charset="0"/>
              </a:defRPr>
            </a:lvl4pPr>
            <a:lvl5pPr marL="2057400" indent="-228600" defTabSz="919163">
              <a:defRPr sz="1200">
                <a:solidFill>
                  <a:schemeClr val="tx1"/>
                </a:solidFill>
                <a:latin typeface="Arial" charset="0"/>
                <a:ea typeface="ＭＳ Ｐゴシック" charset="0"/>
              </a:defRPr>
            </a:lvl5pPr>
            <a:lvl6pPr marL="2514600" indent="-228600" defTabSz="919163" eaLnBrk="0" fontAlgn="base" hangingPunct="0">
              <a:spcBef>
                <a:spcPct val="30000"/>
              </a:spcBef>
              <a:spcAft>
                <a:spcPct val="0"/>
              </a:spcAft>
              <a:defRPr sz="1200">
                <a:solidFill>
                  <a:schemeClr val="tx1"/>
                </a:solidFill>
                <a:latin typeface="Arial" charset="0"/>
                <a:ea typeface="ＭＳ Ｐゴシック" charset="0"/>
              </a:defRPr>
            </a:lvl6pPr>
            <a:lvl7pPr marL="2971800" indent="-228600" defTabSz="919163" eaLnBrk="0" fontAlgn="base" hangingPunct="0">
              <a:spcBef>
                <a:spcPct val="30000"/>
              </a:spcBef>
              <a:spcAft>
                <a:spcPct val="0"/>
              </a:spcAft>
              <a:defRPr sz="1200">
                <a:solidFill>
                  <a:schemeClr val="tx1"/>
                </a:solidFill>
                <a:latin typeface="Arial" charset="0"/>
                <a:ea typeface="ＭＳ Ｐゴシック" charset="0"/>
              </a:defRPr>
            </a:lvl7pPr>
            <a:lvl8pPr marL="3429000" indent="-228600" defTabSz="919163" eaLnBrk="0" fontAlgn="base" hangingPunct="0">
              <a:spcBef>
                <a:spcPct val="30000"/>
              </a:spcBef>
              <a:spcAft>
                <a:spcPct val="0"/>
              </a:spcAft>
              <a:defRPr sz="1200">
                <a:solidFill>
                  <a:schemeClr val="tx1"/>
                </a:solidFill>
                <a:latin typeface="Arial" charset="0"/>
                <a:ea typeface="ＭＳ Ｐゴシック" charset="0"/>
              </a:defRPr>
            </a:lvl8pPr>
            <a:lvl9pPr marL="3886200" indent="-228600" defTabSz="919163" eaLnBrk="0" fontAlgn="base" hangingPunct="0">
              <a:spcBef>
                <a:spcPct val="30000"/>
              </a:spcBef>
              <a:spcAft>
                <a:spcPct val="0"/>
              </a:spcAft>
              <a:defRPr sz="1200">
                <a:solidFill>
                  <a:schemeClr val="tx1"/>
                </a:solidFill>
                <a:latin typeface="Arial" charset="0"/>
                <a:ea typeface="ＭＳ Ｐゴシック" charset="0"/>
              </a:defRPr>
            </a:lvl9pPr>
          </a:lstStyle>
          <a:p>
            <a:fld id="{FE36B6EB-611E-EA4E-9B17-640766896C63}" type="slidenum">
              <a:rPr lang="en-US">
                <a:latin typeface="Times New Roman" charset="0"/>
              </a:rPr>
              <a:pPr/>
              <a:t>4</a:t>
            </a:fld>
            <a:endParaRPr lang="en-US">
              <a:latin typeface="Times New Roman" charset="0"/>
            </a:endParaRPr>
          </a:p>
        </p:txBody>
      </p:sp>
      <p:sp>
        <p:nvSpPr>
          <p:cNvPr id="6041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Times New Roman"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CD35DAB9-E5D3-47CC-A8F6-EDC6C84655D0}" type="slidenum">
              <a:rPr lang="en-US"/>
              <a:pPr/>
              <a:t>46</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1282793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dirty="0" err="1" smtClean="0"/>
              <a:t>Reductio</a:t>
            </a:r>
            <a:r>
              <a:rPr lang="en-US" baseline="0" dirty="0" smtClean="0"/>
              <a:t> ad absurdum proof is also called a proof by contradiction.</a:t>
            </a:r>
            <a:endParaRPr lang="en-US" dirty="0" smtClean="0"/>
          </a:p>
          <a:p>
            <a:r>
              <a:rPr lang="en-US" dirty="0" smtClean="0"/>
              <a:t>You</a:t>
            </a:r>
            <a:r>
              <a:rPr lang="en-US" baseline="0" dirty="0" smtClean="0"/>
              <a:t> can calculate the probability of your results under multiple different Ho’s. </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47</a:t>
            </a:fld>
            <a:endParaRPr lang="en-US"/>
          </a:p>
        </p:txBody>
      </p:sp>
    </p:spTree>
    <p:extLst>
      <p:ext uri="{BB962C8B-B14F-4D97-AF65-F5344CB8AC3E}">
        <p14:creationId xmlns:p14="http://schemas.microsoft.com/office/powerpoint/2010/main" val="37718020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isn’t quite right, because the CI goes to 0.801, but the P value for 0.80 = 0.024 &lt; 0.025.</a:t>
            </a:r>
            <a:r>
              <a:rPr lang="en-US" baseline="0" dirty="0" smtClean="0"/>
              <a:t>  The cutoff should be P = 0.025.</a:t>
            </a:r>
            <a:endParaRPr lang="en-US" dirty="0" smtClean="0"/>
          </a:p>
          <a:p>
            <a:endParaRPr lang="en-US" dirty="0" smtClean="0"/>
          </a:p>
          <a:p>
            <a:r>
              <a:rPr lang="en-US" dirty="0" smtClean="0"/>
              <a:t>The SE that you use differs</a:t>
            </a:r>
            <a:r>
              <a:rPr lang="en-US" baseline="0" dirty="0" smtClean="0"/>
              <a:t> when the null hypothesis is that the true proportion is 0.50 vs. 0.53 vs. …</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48</a:t>
            </a:fld>
            <a:endParaRPr lang="en-US"/>
          </a:p>
        </p:txBody>
      </p:sp>
    </p:spTree>
    <p:extLst>
      <p:ext uri="{BB962C8B-B14F-4D97-AF65-F5344CB8AC3E}">
        <p14:creationId xmlns:p14="http://schemas.microsoft.com/office/powerpoint/2010/main" val="25692498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85F8926A-11C9-4CB5-9FBE-97415E9FAEEC}" type="slidenum">
              <a:rPr lang="en-US"/>
              <a:pPr/>
              <a:t>49</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smtClean="0"/>
              <a:t>Fine point: CI must be “test-based”</a:t>
            </a:r>
          </a:p>
        </p:txBody>
      </p:sp>
    </p:spTree>
    <p:extLst>
      <p:ext uri="{BB962C8B-B14F-4D97-AF65-F5344CB8AC3E}">
        <p14:creationId xmlns:p14="http://schemas.microsoft.com/office/powerpoint/2010/main" val="295330929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r>
              <a:rPr lang="en-US" dirty="0" smtClean="0"/>
              <a:t>Not reporting SE for OR because it would require</a:t>
            </a:r>
            <a:r>
              <a:rPr lang="en-US" baseline="0" dirty="0" smtClean="0"/>
              <a:t> discussing logarithms.</a:t>
            </a:r>
          </a:p>
          <a:p>
            <a:pPr eaLnBrk="1" hangingPunct="1"/>
            <a:r>
              <a:rPr lang="en-US" baseline="0" dirty="0" smtClean="0"/>
              <a:t>SE of Ln(OR) = SQRT(1/41+1/28+1/19+1/32) = 0.38.  EXP(0.38) = 1.46.  CI: (OR / 1.46^1.96, OR * 1.46^1.96) = (1.2, 5.2)</a:t>
            </a:r>
            <a:endParaRPr lang="en-US" dirty="0" smtClean="0"/>
          </a:p>
        </p:txBody>
      </p:sp>
      <p:sp>
        <p:nvSpPr>
          <p:cNvPr id="51204" name="Slide Number Placeholder 3"/>
          <p:cNvSpPr>
            <a:spLocks noGrp="1"/>
          </p:cNvSpPr>
          <p:nvPr>
            <p:ph type="sldNum" sz="quarter" idx="5"/>
          </p:nvPr>
        </p:nvSpPr>
        <p:spPr>
          <a:noFill/>
        </p:spPr>
        <p:txBody>
          <a:bodyPr/>
          <a:lstStyle/>
          <a:p>
            <a:fld id="{9ADC5DE6-C94E-4105-9689-FDA9976B7343}" type="slidenum">
              <a:rPr lang="en-US"/>
              <a:pPr/>
              <a:t>50</a:t>
            </a:fld>
            <a:endParaRPr lang="en-US"/>
          </a:p>
        </p:txBody>
      </p:sp>
    </p:spTree>
    <p:extLst>
      <p:ext uri="{BB962C8B-B14F-4D97-AF65-F5344CB8AC3E}">
        <p14:creationId xmlns:p14="http://schemas.microsoft.com/office/powerpoint/2010/main" val="5227796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CDD1B44A-86BE-4DFA-A1C9-7B8DA96C3C96}" type="slidenum">
              <a:rPr lang="en-US"/>
              <a:pPr/>
              <a:t>52</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889692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r>
              <a:rPr lang="en-US" smtClean="0"/>
              <a:t>For users of COX-2 inhibitors, the odds of breast cancer were 29% that of those who did not use COX-2 inhibitors. </a:t>
            </a:r>
          </a:p>
          <a:p>
            <a:pPr eaLnBrk="1" hangingPunct="1"/>
            <a:endParaRPr lang="en-US" smtClean="0"/>
          </a:p>
          <a:p>
            <a:pPr eaLnBrk="1" hangingPunct="1"/>
            <a:r>
              <a:rPr lang="en-US" smtClean="0"/>
              <a:t>Over-interpretation:  </a:t>
            </a:r>
          </a:p>
          <a:p>
            <a:pPr eaLnBrk="1" hangingPunct="1"/>
            <a:endParaRPr lang="en-US" smtClean="0"/>
          </a:p>
          <a:p>
            <a:pPr eaLnBrk="1" hangingPunct="1"/>
            <a:r>
              <a:rPr lang="en-US" smtClean="0"/>
              <a:t>Acetaminophen might have increased the odds by more than two-fold.</a:t>
            </a:r>
          </a:p>
          <a:p>
            <a:pPr eaLnBrk="1" hangingPunct="1"/>
            <a:endParaRPr lang="en-US" smtClean="0"/>
          </a:p>
          <a:p>
            <a:pPr eaLnBrk="1" hangingPunct="1"/>
            <a:r>
              <a:rPr lang="en-US" smtClean="0"/>
              <a:t>Baby aspirin might have reduced the risk to 42% that of non-users.  </a:t>
            </a:r>
          </a:p>
        </p:txBody>
      </p:sp>
      <p:sp>
        <p:nvSpPr>
          <p:cNvPr id="69636" name="Slide Number Placeholder 3"/>
          <p:cNvSpPr>
            <a:spLocks noGrp="1"/>
          </p:cNvSpPr>
          <p:nvPr>
            <p:ph type="sldNum" sz="quarter" idx="5"/>
          </p:nvPr>
        </p:nvSpPr>
        <p:spPr>
          <a:noFill/>
        </p:spPr>
        <p:txBody>
          <a:bodyPr/>
          <a:lstStyle/>
          <a:p>
            <a:fld id="{D98619D2-15B7-471B-99CD-C71CB2B0F513}" type="slidenum">
              <a:rPr lang="en-US"/>
              <a:pPr/>
              <a:t>53</a:t>
            </a:fld>
            <a:endParaRPr lang="en-US"/>
          </a:p>
        </p:txBody>
      </p:sp>
    </p:spTree>
    <p:extLst>
      <p:ext uri="{BB962C8B-B14F-4D97-AF65-F5344CB8AC3E}">
        <p14:creationId xmlns:p14="http://schemas.microsoft.com/office/powerpoint/2010/main" val="32330219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endParaRPr lang="en-US" dirty="0" smtClean="0"/>
          </a:p>
        </p:txBody>
      </p:sp>
      <p:sp>
        <p:nvSpPr>
          <p:cNvPr id="60420" name="Slide Number Placeholder 3"/>
          <p:cNvSpPr>
            <a:spLocks noGrp="1"/>
          </p:cNvSpPr>
          <p:nvPr>
            <p:ph type="sldNum" sz="quarter" idx="5"/>
          </p:nvPr>
        </p:nvSpPr>
        <p:spPr>
          <a:noFill/>
        </p:spPr>
        <p:txBody>
          <a:bodyPr/>
          <a:lstStyle/>
          <a:p>
            <a:fld id="{F4C48233-FC70-4B2F-B3D0-4A6448ECCEBD}" type="slidenum">
              <a:rPr lang="en-US"/>
              <a:pPr/>
              <a:t>54</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endParaRPr lang="en-US" dirty="0" smtClean="0"/>
          </a:p>
        </p:txBody>
      </p:sp>
      <p:sp>
        <p:nvSpPr>
          <p:cNvPr id="70660" name="Slide Number Placeholder 3"/>
          <p:cNvSpPr>
            <a:spLocks noGrp="1"/>
          </p:cNvSpPr>
          <p:nvPr>
            <p:ph type="sldNum" sz="quarter" idx="5"/>
          </p:nvPr>
        </p:nvSpPr>
        <p:spPr>
          <a:noFill/>
        </p:spPr>
        <p:txBody>
          <a:bodyPr/>
          <a:lstStyle/>
          <a:p>
            <a:fld id="{5AF08999-4A59-4254-8EC2-6A094B744666}" type="slidenum">
              <a:rPr lang="en-US"/>
              <a:pPr/>
              <a:t>55</a:t>
            </a:fld>
            <a:endParaRPr lang="en-US"/>
          </a:p>
        </p:txBody>
      </p:sp>
    </p:spTree>
    <p:extLst>
      <p:ext uri="{BB962C8B-B14F-4D97-AF65-F5344CB8AC3E}">
        <p14:creationId xmlns:p14="http://schemas.microsoft.com/office/powerpoint/2010/main" val="71227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latin typeface="Times New Roman" pitchFamily="18" charset="0"/>
                <a:ea typeface="+mn-ea"/>
                <a:cs typeface="+mn-cs"/>
              </a:rPr>
              <a:t>As </a:t>
            </a:r>
            <a:r>
              <a:rPr lang="en-US" sz="1200" i="1" kern="1200" dirty="0" smtClean="0">
                <a:solidFill>
                  <a:schemeClr val="tx1"/>
                </a:solidFill>
                <a:latin typeface="Times New Roman" pitchFamily="18" charset="0"/>
                <a:ea typeface="+mn-ea"/>
                <a:cs typeface="+mn-cs"/>
              </a:rPr>
              <a:t>n → ∞, the mean </a:t>
            </a:r>
            <a:r>
              <a:rPr lang="en-US" sz="1200" b="1" i="1" kern="1200" baseline="0" dirty="0" err="1" smtClean="0">
                <a:solidFill>
                  <a:schemeClr val="tx1"/>
                </a:solidFill>
                <a:latin typeface="Times New Roman" pitchFamily="18" charset="0"/>
                <a:ea typeface="+mn-ea"/>
                <a:cs typeface="+mn-cs"/>
              </a:rPr>
              <a:t>X</a:t>
            </a:r>
            <a:r>
              <a:rPr lang="en-US" sz="1200" b="1" i="1" u="none" kern="1200" baseline="-25000" dirty="0" err="1" smtClean="0">
                <a:solidFill>
                  <a:schemeClr val="tx1"/>
                </a:solidFill>
                <a:latin typeface="Times New Roman" pitchFamily="18" charset="0"/>
                <a:ea typeface="+mn-ea"/>
                <a:cs typeface="+mn-cs"/>
              </a:rPr>
              <a:t>n</a:t>
            </a:r>
            <a:r>
              <a:rPr lang="en-US" sz="1200" b="1" i="1" u="none" kern="1200" baseline="-25000" dirty="0" smtClean="0">
                <a:solidFill>
                  <a:schemeClr val="tx1"/>
                </a:solidFill>
                <a:latin typeface="Times New Roman" pitchFamily="18" charset="0"/>
                <a:ea typeface="+mn-ea"/>
                <a:cs typeface="+mn-cs"/>
              </a:rPr>
              <a:t> </a:t>
            </a:r>
            <a:r>
              <a:rPr lang="en-US" sz="1200" i="1" kern="1200" dirty="0" smtClean="0">
                <a:solidFill>
                  <a:schemeClr val="tx1"/>
                </a:solidFill>
                <a:latin typeface="Times New Roman" pitchFamily="18" charset="0"/>
                <a:ea typeface="+mn-ea"/>
                <a:cs typeface="+mn-cs"/>
              </a:rPr>
              <a:t>of n independent identically distributed variables</a:t>
            </a:r>
            <a:r>
              <a:rPr lang="en-US" sz="1200" i="1" u="none" kern="1200" baseline="-25000" dirty="0" smtClean="0">
                <a:solidFill>
                  <a:schemeClr val="tx1"/>
                </a:solidFill>
                <a:latin typeface="Times New Roman" pitchFamily="18" charset="0"/>
                <a:ea typeface="+mn-ea"/>
                <a:cs typeface="+mn-cs"/>
              </a:rPr>
              <a:t>, </a:t>
            </a:r>
            <a:r>
              <a:rPr lang="en-US" sz="1200" i="1" kern="1200" baseline="0" dirty="0" smtClean="0">
                <a:solidFill>
                  <a:schemeClr val="tx1"/>
                </a:solidFill>
                <a:latin typeface="Times New Roman" pitchFamily="18" charset="0"/>
                <a:ea typeface="+mn-ea"/>
                <a:cs typeface="+mn-cs"/>
              </a:rPr>
              <a:t>X</a:t>
            </a:r>
            <a:r>
              <a:rPr lang="en-US" sz="1200" i="1" u="none" kern="1200" baseline="-25000" dirty="0" smtClean="0">
                <a:solidFill>
                  <a:schemeClr val="tx1"/>
                </a:solidFill>
                <a:latin typeface="Times New Roman" pitchFamily="18" charset="0"/>
                <a:ea typeface="+mn-ea"/>
                <a:cs typeface="+mn-cs"/>
              </a:rPr>
              <a:t>1, , </a:t>
            </a:r>
            <a:r>
              <a:rPr lang="en-US" sz="1200" i="1" kern="1200" baseline="0" dirty="0" smtClean="0">
                <a:solidFill>
                  <a:schemeClr val="tx1"/>
                </a:solidFill>
                <a:latin typeface="Times New Roman" pitchFamily="18" charset="0"/>
                <a:ea typeface="+mn-ea"/>
                <a:cs typeface="+mn-cs"/>
              </a:rPr>
              <a:t>X</a:t>
            </a:r>
            <a:r>
              <a:rPr lang="en-US" sz="1200" i="1" u="none" kern="1200" baseline="-25000" dirty="0" smtClean="0">
                <a:solidFill>
                  <a:schemeClr val="tx1"/>
                </a:solidFill>
                <a:latin typeface="Times New Roman" pitchFamily="18" charset="0"/>
                <a:ea typeface="+mn-ea"/>
                <a:cs typeface="+mn-cs"/>
              </a:rPr>
              <a:t>2…</a:t>
            </a:r>
            <a:r>
              <a:rPr lang="en-US" sz="1200" i="1" kern="1200" dirty="0" smtClean="0">
                <a:solidFill>
                  <a:schemeClr val="tx1"/>
                </a:solidFill>
                <a:latin typeface="Times New Roman" pitchFamily="18" charset="0"/>
                <a:ea typeface="+mn-ea"/>
                <a:cs typeface="+mn-cs"/>
              </a:rPr>
              <a:t>,</a:t>
            </a:r>
            <a:r>
              <a:rPr lang="en-US" sz="1200" i="1" kern="1200" baseline="0" dirty="0" smtClean="0">
                <a:solidFill>
                  <a:schemeClr val="tx1"/>
                </a:solidFill>
                <a:latin typeface="Times New Roman" pitchFamily="18" charset="0"/>
                <a:ea typeface="+mn-ea"/>
                <a:cs typeface="+mn-cs"/>
              </a:rPr>
              <a:t> approaches the normal distribution with mean μ and variance σ</a:t>
            </a:r>
            <a:r>
              <a:rPr lang="en-US" sz="1200" i="1" kern="1200" baseline="30000" dirty="0" smtClean="0">
                <a:solidFill>
                  <a:schemeClr val="tx1"/>
                </a:solidFill>
                <a:latin typeface="Times New Roman" pitchFamily="18" charset="0"/>
                <a:ea typeface="+mn-ea"/>
                <a:cs typeface="+mn-cs"/>
              </a:rPr>
              <a:t>2</a:t>
            </a:r>
            <a:r>
              <a:rPr lang="en-US" sz="1200" i="1" kern="1200" baseline="0" dirty="0" smtClean="0">
                <a:solidFill>
                  <a:schemeClr val="tx1"/>
                </a:solidFill>
                <a:latin typeface="Times New Roman" pitchFamily="18" charset="0"/>
                <a:ea typeface="+mn-ea"/>
                <a:cs typeface="+mn-cs"/>
              </a:rPr>
              <a:t>/n</a:t>
            </a:r>
          </a:p>
          <a:p>
            <a:pPr lvl="1"/>
            <a:r>
              <a:rPr lang="en-US" sz="1200" i="1" kern="1200" baseline="0" dirty="0" smtClean="0">
                <a:solidFill>
                  <a:schemeClr val="tx1"/>
                </a:solidFill>
                <a:latin typeface="Times New Roman" pitchFamily="18" charset="0"/>
                <a:ea typeface="+mn-ea"/>
                <a:cs typeface="+mn-cs"/>
              </a:rPr>
              <a:t>Regardless of the distribution of X</a:t>
            </a:r>
            <a:r>
              <a:rPr lang="en-US" sz="1200" i="1" u="none" kern="1200" baseline="-25000" dirty="0" smtClean="0">
                <a:solidFill>
                  <a:schemeClr val="tx1"/>
                </a:solidFill>
                <a:latin typeface="Times New Roman" pitchFamily="18" charset="0"/>
                <a:ea typeface="+mn-ea"/>
                <a:cs typeface="+mn-cs"/>
              </a:rPr>
              <a:t>1, , </a:t>
            </a:r>
            <a:r>
              <a:rPr lang="en-US" sz="1200" i="1" kern="1200" baseline="0" dirty="0" smtClean="0">
                <a:solidFill>
                  <a:schemeClr val="tx1"/>
                </a:solidFill>
                <a:latin typeface="Times New Roman" pitchFamily="18" charset="0"/>
                <a:ea typeface="+mn-ea"/>
                <a:cs typeface="+mn-cs"/>
              </a:rPr>
              <a:t>X</a:t>
            </a:r>
            <a:r>
              <a:rPr lang="en-US" sz="1200" i="1" u="none" kern="1200" baseline="-25000" dirty="0" smtClean="0">
                <a:solidFill>
                  <a:schemeClr val="tx1"/>
                </a:solidFill>
                <a:latin typeface="Times New Roman" pitchFamily="18" charset="0"/>
                <a:ea typeface="+mn-ea"/>
                <a:cs typeface="+mn-cs"/>
              </a:rPr>
              <a:t>2, …</a:t>
            </a:r>
            <a:endParaRPr lang="en-US" sz="1200" i="1" kern="1200" dirty="0" smtClean="0">
              <a:solidFill>
                <a:schemeClr val="tx1"/>
              </a:solidFill>
              <a:latin typeface="Times New Roman" pitchFamily="18" charset="0"/>
              <a:ea typeface="+mn-ea"/>
              <a:cs typeface="+mn-cs"/>
            </a:endParaRPr>
          </a:p>
          <a:p>
            <a:pPr lvl="1"/>
            <a:endParaRPr lang="en-US" sz="1200" kern="1200" dirty="0" smtClean="0">
              <a:solidFill>
                <a:schemeClr val="tx1"/>
              </a:solidFill>
              <a:latin typeface="Times New Roman" pitchFamily="18"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5</a:t>
            </a:fld>
            <a:endParaRPr lang="en-US"/>
          </a:p>
        </p:txBody>
      </p:sp>
    </p:spTree>
    <p:extLst>
      <p:ext uri="{BB962C8B-B14F-4D97-AF65-F5344CB8AC3E}">
        <p14:creationId xmlns:p14="http://schemas.microsoft.com/office/powerpoint/2010/main" val="1567966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latin typeface="Times New Roman" pitchFamily="18" charset="0"/>
                <a:ea typeface="+mn-ea"/>
                <a:cs typeface="+mn-cs"/>
              </a:rPr>
              <a:t>Box plot: median, 25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percentile, 75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percentile, min and max, unless min and max are outliers.  Outliers are more than 1.5 x interquartile range below 25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and above 75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percentile.  Then you put the whiskers at the lowest and highest non-outliers.  Suspected outliers are between 1.5 and 3.0 x IQR above/below the 75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/25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percentile.  They are supposed to be open circles.  Outliers are &gt; 3.0 x IQR fro, 75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/25</a:t>
            </a:r>
            <a:r>
              <a:rPr lang="en-US" sz="1200" kern="1200" baseline="30000" dirty="0" smtClean="0">
                <a:solidFill>
                  <a:schemeClr val="tx1"/>
                </a:solidFill>
                <a:latin typeface="Times New Roman" pitchFamily="18" charset="0"/>
                <a:ea typeface="+mn-ea"/>
                <a:cs typeface="+mn-cs"/>
              </a:rPr>
              <a:t>th</a:t>
            </a:r>
            <a:r>
              <a:rPr lang="en-US" sz="1200" kern="1200" baseline="0" dirty="0" smtClean="0">
                <a:solidFill>
                  <a:schemeClr val="tx1"/>
                </a:solidFill>
                <a:latin typeface="Times New Roman" pitchFamily="18" charset="0"/>
                <a:ea typeface="+mn-ea"/>
                <a:cs typeface="+mn-cs"/>
              </a:rPr>
              <a:t>  percentile.  Use closed circles.  That convention was not used here.</a:t>
            </a:r>
            <a:endParaRPr lang="en-US" sz="1200" kern="1200" dirty="0" smtClean="0">
              <a:solidFill>
                <a:schemeClr val="tx1"/>
              </a:solidFill>
              <a:latin typeface="Times New Roman" pitchFamily="18"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6</a:t>
            </a:fld>
            <a:endParaRPr lang="en-US"/>
          </a:p>
        </p:txBody>
      </p:sp>
    </p:spTree>
    <p:extLst>
      <p:ext uri="{BB962C8B-B14F-4D97-AF65-F5344CB8AC3E}">
        <p14:creationId xmlns:p14="http://schemas.microsoft.com/office/powerpoint/2010/main" val="1567966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About the Doll-Hill study …</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7</a:t>
            </a:fld>
            <a:endParaRPr lang="en-US"/>
          </a:p>
        </p:txBody>
      </p:sp>
    </p:spTree>
    <p:extLst>
      <p:ext uri="{BB962C8B-B14F-4D97-AF65-F5344CB8AC3E}">
        <p14:creationId xmlns:p14="http://schemas.microsoft.com/office/powerpoint/2010/main" val="2537412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BC5CB3-E8D0-4B14-BCF4-38CC9D5883FC}" type="slidenum">
              <a:rPr lang="en-US" altLang="en-US"/>
              <a:pPr/>
              <a:t>9</a:t>
            </a:fld>
            <a:endParaRPr lang="en-US" altLang="en-US"/>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7803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BB127D-58DB-4EBA-AC4D-5930D16A6244}" type="slidenum">
              <a:rPr lang="en-US" altLang="en-US"/>
              <a:pPr/>
              <a:t>10</a:t>
            </a:fld>
            <a:endParaRPr lang="en-US" altLang="en-US"/>
          </a:p>
        </p:txBody>
      </p:sp>
      <p:sp>
        <p:nvSpPr>
          <p:cNvPr id="345090" name="Rectangle 2"/>
          <p:cNvSpPr>
            <a:spLocks noGrp="1" noRot="1" noChangeAspect="1" noChangeArrowheads="1" noTextEdit="1"/>
          </p:cNvSpPr>
          <p:nvPr>
            <p:ph type="sldImg"/>
          </p:nvPr>
        </p:nvSpPr>
        <p:spPr>
          <a:ln/>
        </p:spPr>
      </p:sp>
      <p:sp>
        <p:nvSpPr>
          <p:cNvPr id="3450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4742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grpSp>
        <p:nvGrpSpPr>
          <p:cNvPr id="6" name="Group 151"/>
          <p:cNvGrpSpPr>
            <a:grpSpLocks/>
          </p:cNvGrpSpPr>
          <p:nvPr/>
        </p:nvGrpSpPr>
        <p:grpSpPr bwMode="auto">
          <a:xfrm>
            <a:off x="7315200" y="3124200"/>
            <a:ext cx="1676400" cy="2057400"/>
            <a:chOff x="2928" y="2256"/>
            <a:chExt cx="1411" cy="1581"/>
          </a:xfrm>
        </p:grpSpPr>
        <p:pic>
          <p:nvPicPr>
            <p:cNvPr id="7" name="Picture 149"/>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 name="Picture 150"/>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
        <p:nvSpPr>
          <p:cNvPr id="83971"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839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9"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10"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11" name="Rectangle 7"/>
          <p:cNvSpPr>
            <a:spLocks noGrp="1" noChangeArrowheads="1"/>
          </p:cNvSpPr>
          <p:nvPr>
            <p:ph type="sldNum" sz="quarter" idx="12"/>
          </p:nvPr>
        </p:nvSpPr>
        <p:spPr/>
        <p:txBody>
          <a:bodyPr/>
          <a:lstStyle>
            <a:lvl1pPr>
              <a:defRPr smtClean="0"/>
            </a:lvl1pPr>
          </a:lstStyle>
          <a:p>
            <a:pPr>
              <a:defRPr/>
            </a:pPr>
            <a:fld id="{1188F891-A744-45A0-AB43-7C0B41C3D681}"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9B662E3-1C43-4F58-922C-5F7BB7327510}"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1A3EE130-3A25-4FB3-BFFE-567E0938D0E0}"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719263"/>
            <a:ext cx="8229600" cy="4411662"/>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58BAEBA-F128-4BF1-B0FB-CEF1AD1B07D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C81163C-9973-40A3-87DB-2F2F8DE5892B}"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58EB955-B3D8-41ED-A1CB-B78B45CB1B4F}"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41D58975-E919-45BC-950A-70950E2575A1}"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3399C7A9-5222-4306-8219-1ED596A6637F}"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1A124EBE-B14F-453D-88FD-07E3E1EAECDA}"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2CFA70-1C0A-40FE-9700-A25CFED45374}"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A512B6CC-27A0-439F-8C26-169F4A7652E6}"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34E2E7D-758B-4450-BDC9-EAA524408711}"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205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05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29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SzTx/>
              <a:buFontTx/>
              <a:buNone/>
              <a:defRPr sz="1000" smtClean="0"/>
            </a:lvl1pPr>
          </a:lstStyle>
          <a:p>
            <a:pPr>
              <a:defRPr/>
            </a:pPr>
            <a:endParaRPr lang="en-US" altLang="en-US"/>
          </a:p>
        </p:txBody>
      </p:sp>
      <p:sp>
        <p:nvSpPr>
          <p:cNvPr id="829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smtClean="0"/>
            </a:lvl1pPr>
          </a:lstStyle>
          <a:p>
            <a:pPr>
              <a:defRPr/>
            </a:pPr>
            <a:endParaRPr lang="en-US" altLang="en-US"/>
          </a:p>
        </p:txBody>
      </p:sp>
      <p:sp>
        <p:nvSpPr>
          <p:cNvPr id="8295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smtClean="0"/>
            </a:lvl1pPr>
          </a:lstStyle>
          <a:p>
            <a:pPr>
              <a:defRPr/>
            </a:pPr>
            <a:fld id="{E2CD52D0-8AA3-4B0B-B4EA-A969ACE811A2}" type="slidenum">
              <a:rPr lang="en-US" altLang="en-US"/>
              <a:pPr>
                <a:defRPr/>
              </a:pPr>
              <a:t>‹#›</a:t>
            </a:fld>
            <a:endParaRPr lang="en-US" altLang="en-US"/>
          </a:p>
        </p:txBody>
      </p:sp>
      <p:grpSp>
        <p:nvGrpSpPr>
          <p:cNvPr id="2056" name="Group 44"/>
          <p:cNvGrpSpPr>
            <a:grpSpLocks/>
          </p:cNvGrpSpPr>
          <p:nvPr/>
        </p:nvGrpSpPr>
        <p:grpSpPr bwMode="auto">
          <a:xfrm>
            <a:off x="8077200" y="304800"/>
            <a:ext cx="914400" cy="1219200"/>
            <a:chOff x="2928" y="2256"/>
            <a:chExt cx="1411" cy="1581"/>
          </a:xfrm>
        </p:grpSpPr>
        <p:pic>
          <p:nvPicPr>
            <p:cNvPr id="2057" name="Picture 45"/>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2058" name="Picture 46"/>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oleObject" Target="../embeddings/oleObject1.bin"/><Relationship Id="rId5" Type="http://schemas.openxmlformats.org/officeDocument/2006/relationships/image" Target="../media/image7.w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9.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www.youtube.com/watch?v=k2BB0p8byGA&amp;list=EC2SOU6wwxB0uwwH80KTQ6ht66KWxbzTIo"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hyperlink" Target="https://www.youtube.com/watch?v=k2BB0p8byGA&amp;list=EC2SOU6wwxB0uwwH80KTQ6ht66KWxbzTIo"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7.xml"/><Relationship Id="rId4" Type="http://schemas.openxmlformats.org/officeDocument/2006/relationships/oleObject" Target="../embeddings/oleObject2.bin"/><Relationship Id="rId5" Type="http://schemas.openxmlformats.org/officeDocument/2006/relationships/image" Target="../media/image12.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8.xml"/><Relationship Id="rId4" Type="http://schemas.openxmlformats.org/officeDocument/2006/relationships/oleObject" Target="../embeddings/oleObject3.bin"/><Relationship Id="rId5" Type="http://schemas.openxmlformats.org/officeDocument/2006/relationships/image" Target="../media/image12.emf"/><Relationship Id="rId6" Type="http://schemas.openxmlformats.org/officeDocument/2006/relationships/image" Target="../media/image13.png"/><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10.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image" Target="../media/image11.jpg"/></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8.xml"/><Relationship Id="rId4" Type="http://schemas.openxmlformats.org/officeDocument/2006/relationships/package" Target="../embeddings/Microsoft_Excel_Sheet1.xlsx"/><Relationship Id="rId5" Type="http://schemas.openxmlformats.org/officeDocument/2006/relationships/image" Target="../media/image14.e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 y="1295400"/>
            <a:ext cx="7086600" cy="1447800"/>
          </a:xfrm>
        </p:spPr>
        <p:txBody>
          <a:bodyPr/>
          <a:lstStyle/>
          <a:p>
            <a:pPr algn="ctr" eaLnBrk="1" hangingPunct="1"/>
            <a:r>
              <a:rPr lang="en-US" sz="4400" dirty="0" smtClean="0"/>
              <a:t>Mostly Harmless Statistics  </a:t>
            </a:r>
            <a:r>
              <a:rPr lang="en-US" sz="4400" dirty="0"/>
              <a:t/>
            </a:r>
            <a:br>
              <a:rPr lang="en-US" sz="4400" dirty="0"/>
            </a:br>
            <a:r>
              <a:rPr lang="en-US" sz="4400" dirty="0" smtClean="0"/>
              <a:t>For Clinical Research</a:t>
            </a:r>
            <a:endParaRPr lang="en-US" sz="4000" dirty="0" smtClean="0"/>
          </a:p>
        </p:txBody>
      </p:sp>
      <p:sp>
        <p:nvSpPr>
          <p:cNvPr id="4099" name="Rectangle 3"/>
          <p:cNvSpPr>
            <a:spLocks noGrp="1" noChangeArrowheads="1"/>
          </p:cNvSpPr>
          <p:nvPr>
            <p:ph type="subTitle" idx="1"/>
          </p:nvPr>
        </p:nvSpPr>
        <p:spPr>
          <a:xfrm>
            <a:off x="228600" y="5181600"/>
            <a:ext cx="8839200" cy="1524000"/>
          </a:xfrm>
        </p:spPr>
        <p:txBody>
          <a:bodyPr/>
          <a:lstStyle/>
          <a:p>
            <a:pPr marL="609600" indent="-609600" algn="ctr" eaLnBrk="1" hangingPunct="1">
              <a:lnSpc>
                <a:spcPct val="90000"/>
              </a:lnSpc>
            </a:pPr>
            <a:r>
              <a:rPr lang="en-US" sz="2400" b="1" i="1" dirty="0" smtClean="0">
                <a:solidFill>
                  <a:srgbClr val="CC0000"/>
                </a:solidFill>
              </a:rPr>
              <a:t>DCR, 2015</a:t>
            </a:r>
          </a:p>
          <a:p>
            <a:pPr marL="609600" indent="-609600" algn="ctr" eaLnBrk="1" hangingPunct="1">
              <a:lnSpc>
                <a:spcPct val="90000"/>
              </a:lnSpc>
            </a:pPr>
            <a:r>
              <a:rPr lang="en-US" sz="2400" i="1" dirty="0" smtClean="0"/>
              <a:t>Acknowledgments: Charles E. McCulloch’s 2014 presentation, Angrist and </a:t>
            </a:r>
            <a:r>
              <a:rPr lang="en-US" sz="2400" i="1" dirty="0" err="1" smtClean="0"/>
              <a:t>Pischke’s</a:t>
            </a:r>
            <a:r>
              <a:rPr lang="en-US" sz="2400" i="1" dirty="0" smtClean="0"/>
              <a:t> “Mostly Harmless Econometrics,” and the 5</a:t>
            </a:r>
            <a:r>
              <a:rPr lang="en-US" sz="2400" i="1" baseline="30000" dirty="0" smtClean="0"/>
              <a:t>th</a:t>
            </a:r>
            <a:r>
              <a:rPr lang="en-US" sz="2400" i="1" dirty="0" smtClean="0"/>
              <a:t> book in Douglas Adams’s “Hitchhiker's Trilogy”</a:t>
            </a:r>
          </a:p>
        </p:txBody>
      </p:sp>
      <p:sp>
        <p:nvSpPr>
          <p:cNvPr id="4100" name="Text Box 4"/>
          <p:cNvSpPr txBox="1">
            <a:spLocks noChangeArrowheads="1"/>
          </p:cNvSpPr>
          <p:nvPr/>
        </p:nvSpPr>
        <p:spPr bwMode="auto">
          <a:xfrm>
            <a:off x="7696200" y="990600"/>
            <a:ext cx="457200" cy="366713"/>
          </a:xfrm>
          <a:prstGeom prst="rect">
            <a:avLst/>
          </a:prstGeom>
          <a:noFill/>
          <a:ln w="9525">
            <a:noFill/>
            <a:miter lim="800000"/>
            <a:headEnd/>
            <a:tailEnd/>
          </a:ln>
        </p:spPr>
        <p:txBody>
          <a:bodyPr>
            <a:spAutoFit/>
          </a:bodyPr>
          <a:lstStyle/>
          <a:p>
            <a:pPr>
              <a:lnSpc>
                <a:spcPct val="100000"/>
              </a:lnSpc>
              <a:spcBef>
                <a:spcPct val="50000"/>
              </a:spcBef>
              <a:buClrTx/>
              <a:buSzTx/>
              <a:buFontTx/>
              <a:buNone/>
            </a:pPr>
            <a:endParaRPr lang="en-US" sz="1800"/>
          </a:p>
        </p:txBody>
      </p:sp>
      <p:sp>
        <p:nvSpPr>
          <p:cNvPr id="4101" name="Text Box 8"/>
          <p:cNvSpPr txBox="1">
            <a:spLocks noChangeArrowheads="1"/>
          </p:cNvSpPr>
          <p:nvPr/>
        </p:nvSpPr>
        <p:spPr bwMode="auto">
          <a:xfrm>
            <a:off x="1219200" y="2895600"/>
            <a:ext cx="5791200" cy="1569660"/>
          </a:xfrm>
          <a:prstGeom prst="rect">
            <a:avLst/>
          </a:prstGeom>
          <a:noFill/>
          <a:ln w="9525">
            <a:noFill/>
            <a:miter lim="800000"/>
            <a:headEnd/>
            <a:tailEnd/>
          </a:ln>
        </p:spPr>
        <p:txBody>
          <a:bodyPr wrap="square">
            <a:spAutoFit/>
          </a:bodyPr>
          <a:lstStyle/>
          <a:p>
            <a:pPr>
              <a:lnSpc>
                <a:spcPct val="100000"/>
              </a:lnSpc>
              <a:spcBef>
                <a:spcPct val="0"/>
              </a:spcBef>
              <a:buClrTx/>
              <a:buSzTx/>
              <a:buFontTx/>
              <a:buNone/>
            </a:pPr>
            <a:r>
              <a:rPr lang="en-US" sz="3200" i="1" dirty="0" smtClean="0"/>
              <a:t>Michael A. Kohn, MD, MPP</a:t>
            </a:r>
            <a:endParaRPr lang="en-US" sz="3200" i="1" dirty="0"/>
          </a:p>
          <a:p>
            <a:pPr>
              <a:lnSpc>
                <a:spcPct val="100000"/>
              </a:lnSpc>
              <a:spcBef>
                <a:spcPct val="0"/>
              </a:spcBef>
              <a:buClrTx/>
              <a:buSzTx/>
              <a:buFontTx/>
              <a:buNone/>
            </a:pPr>
            <a:r>
              <a:rPr lang="en-US" sz="3200" i="1" dirty="0" smtClean="0"/>
              <a:t>Dept. of Epidemiology and Biostatistics, UCSF</a:t>
            </a:r>
            <a:endParaRPr lang="en-US" sz="32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p:txBody>
          <a:bodyPr/>
          <a:lstStyle/>
          <a:p>
            <a:r>
              <a:rPr lang="en-US" altLang="en-US" dirty="0"/>
              <a:t>Study </a:t>
            </a:r>
            <a:r>
              <a:rPr lang="en-US" altLang="en-US" dirty="0" smtClean="0"/>
              <a:t>Designs</a:t>
            </a:r>
            <a:endParaRPr lang="en-US" altLang="en-US" dirty="0"/>
          </a:p>
        </p:txBody>
      </p:sp>
      <p:sp>
        <p:nvSpPr>
          <p:cNvPr id="344067" name="Rectangle 3"/>
          <p:cNvSpPr>
            <a:spLocks noGrp="1" noChangeArrowheads="1"/>
          </p:cNvSpPr>
          <p:nvPr>
            <p:ph type="body" idx="1"/>
          </p:nvPr>
        </p:nvSpPr>
        <p:spPr/>
        <p:txBody>
          <a:bodyPr/>
          <a:lstStyle/>
          <a:p>
            <a:r>
              <a:rPr lang="en-US" altLang="en-US" dirty="0"/>
              <a:t>Experimental</a:t>
            </a:r>
          </a:p>
          <a:p>
            <a:pPr lvl="1">
              <a:buFont typeface="Wingdings" panose="05000000000000000000" pitchFamily="2" charset="2"/>
              <a:buNone/>
            </a:pPr>
            <a:r>
              <a:rPr lang="en-US" altLang="en-US" dirty="0" smtClean="0"/>
              <a:t>-- </a:t>
            </a:r>
            <a:r>
              <a:rPr lang="en-US" altLang="en-US" dirty="0"/>
              <a:t>Randomized controlled trial</a:t>
            </a:r>
          </a:p>
          <a:p>
            <a:r>
              <a:rPr lang="en-US" altLang="en-US" dirty="0" smtClean="0"/>
              <a:t>Observational</a:t>
            </a:r>
            <a:endParaRPr lang="en-US" altLang="en-US" dirty="0"/>
          </a:p>
          <a:p>
            <a:pPr lvl="1">
              <a:buFont typeface="Wingdings" panose="05000000000000000000" pitchFamily="2" charset="2"/>
              <a:buNone/>
            </a:pPr>
            <a:r>
              <a:rPr lang="en-US" altLang="en-US" dirty="0"/>
              <a:t>-- Cohort </a:t>
            </a:r>
          </a:p>
          <a:p>
            <a:pPr lvl="1">
              <a:buFont typeface="Wingdings" panose="05000000000000000000" pitchFamily="2" charset="2"/>
              <a:buNone/>
            </a:pPr>
            <a:r>
              <a:rPr lang="en-US" altLang="en-US" dirty="0"/>
              <a:t>-- Double Cohort (exposed-unexposed)</a:t>
            </a:r>
          </a:p>
          <a:p>
            <a:pPr lvl="1">
              <a:buFont typeface="Wingdings" panose="05000000000000000000" pitchFamily="2" charset="2"/>
              <a:buNone/>
            </a:pPr>
            <a:r>
              <a:rPr lang="en-US" altLang="en-US" dirty="0"/>
              <a:t>-- Case-control</a:t>
            </a:r>
          </a:p>
          <a:p>
            <a:pPr lvl="1">
              <a:buFont typeface="Wingdings" panose="05000000000000000000" pitchFamily="2" charset="2"/>
              <a:buNone/>
            </a:pPr>
            <a:r>
              <a:rPr lang="en-US" altLang="en-US" dirty="0"/>
              <a:t>-- Cross-sectional</a:t>
            </a:r>
          </a:p>
        </p:txBody>
      </p:sp>
    </p:spTree>
    <p:extLst>
      <p:ext uri="{BB962C8B-B14F-4D97-AF65-F5344CB8AC3E}">
        <p14:creationId xmlns:p14="http://schemas.microsoft.com/office/powerpoint/2010/main" val="23129284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219200" y="533400"/>
            <a:ext cx="8229600" cy="1066800"/>
          </a:xfrm>
        </p:spPr>
        <p:txBody>
          <a:bodyPr/>
          <a:lstStyle/>
          <a:p>
            <a:r>
              <a:rPr lang="en-US" altLang="en-US" sz="4000" dirty="0"/>
              <a:t>Study </a:t>
            </a:r>
            <a:r>
              <a:rPr lang="en-US" altLang="en-US" sz="4000" dirty="0" smtClean="0"/>
              <a:t>Design*</a:t>
            </a:r>
            <a:endParaRPr lang="en-US" altLang="en-US" sz="4000" dirty="0"/>
          </a:p>
        </p:txBody>
      </p:sp>
      <p:sp>
        <p:nvSpPr>
          <p:cNvPr id="109571" name="Rectangle 3"/>
          <p:cNvSpPr>
            <a:spLocks noGrp="1" noChangeArrowheads="1"/>
          </p:cNvSpPr>
          <p:nvPr>
            <p:ph type="body" idx="1"/>
          </p:nvPr>
        </p:nvSpPr>
        <p:spPr>
          <a:xfrm>
            <a:off x="1182688" y="2225675"/>
            <a:ext cx="7772400" cy="3048000"/>
          </a:xfrm>
        </p:spPr>
        <p:txBody>
          <a:bodyPr/>
          <a:lstStyle/>
          <a:p>
            <a:r>
              <a:rPr lang="en-US" altLang="en-US" dirty="0"/>
              <a:t>Not just a matter of semantics</a:t>
            </a:r>
          </a:p>
          <a:p>
            <a:r>
              <a:rPr lang="en-US" altLang="en-US" dirty="0"/>
              <a:t>Weaknesses and strengths associated with each study design</a:t>
            </a:r>
          </a:p>
          <a:p>
            <a:r>
              <a:rPr lang="en-US" altLang="en-US" dirty="0"/>
              <a:t>Different measures of </a:t>
            </a:r>
            <a:r>
              <a:rPr lang="en-US" altLang="en-US" dirty="0" smtClean="0"/>
              <a:t>association between predictor and outcome</a:t>
            </a:r>
            <a:endParaRPr lang="en-US" altLang="en-US" dirty="0"/>
          </a:p>
          <a:p>
            <a:r>
              <a:rPr lang="en-US" altLang="en-US" dirty="0"/>
              <a:t>Worth getting right or at least thinking about</a:t>
            </a:r>
          </a:p>
        </p:txBody>
      </p:sp>
      <p:sp>
        <p:nvSpPr>
          <p:cNvPr id="2" name="TextBox 1"/>
          <p:cNvSpPr txBox="1"/>
          <p:nvPr/>
        </p:nvSpPr>
        <p:spPr>
          <a:xfrm>
            <a:off x="3048000" y="6248400"/>
            <a:ext cx="5486400" cy="348813"/>
          </a:xfrm>
          <a:prstGeom prst="rect">
            <a:avLst/>
          </a:prstGeom>
          <a:noFill/>
        </p:spPr>
        <p:txBody>
          <a:bodyPr wrap="square" rtlCol="0">
            <a:spAutoFit/>
          </a:bodyPr>
          <a:lstStyle/>
          <a:p>
            <a:pPr>
              <a:buNone/>
            </a:pPr>
            <a:r>
              <a:rPr lang="en-US" sz="2000" dirty="0" smtClean="0"/>
              <a:t>*Kirsten </a:t>
            </a:r>
            <a:r>
              <a:rPr lang="en-US" sz="2000" dirty="0" err="1" smtClean="0"/>
              <a:t>Bibbens</a:t>
            </a:r>
            <a:r>
              <a:rPr lang="en-US" sz="2000" dirty="0" smtClean="0"/>
              <a:t>-Domingo Lecture 8/10</a:t>
            </a:r>
            <a:endParaRPr lang="en-US" sz="2000" dirty="0"/>
          </a:p>
        </p:txBody>
      </p:sp>
    </p:spTree>
    <p:extLst>
      <p:ext uri="{BB962C8B-B14F-4D97-AF65-F5344CB8AC3E}">
        <p14:creationId xmlns:p14="http://schemas.microsoft.com/office/powerpoint/2010/main" val="1763239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F15AAC6B-C5CB-154D-8509-633943FA8B06}" type="slidenum">
              <a:rPr lang="en-US" smtClean="0"/>
              <a:pPr>
                <a:defRPr/>
              </a:pPr>
              <a:t>12</a:t>
            </a:fld>
            <a:endParaRPr lang="en-US" smtClean="0"/>
          </a:p>
        </p:txBody>
      </p:sp>
      <p:sp>
        <p:nvSpPr>
          <p:cNvPr id="90115" name="Rectangle 2"/>
          <p:cNvSpPr>
            <a:spLocks noGrp="1" noChangeArrowheads="1"/>
          </p:cNvSpPr>
          <p:nvPr>
            <p:ph type="title" idx="4294967295"/>
          </p:nvPr>
        </p:nvSpPr>
        <p:spPr>
          <a:xfrm>
            <a:off x="1066800" y="304800"/>
            <a:ext cx="7793038" cy="852488"/>
          </a:xfrm>
        </p:spPr>
        <p:txBody>
          <a:bodyPr anchor="b"/>
          <a:lstStyle/>
          <a:p>
            <a:pPr eaLnBrk="1" hangingPunct="1">
              <a:defRPr/>
            </a:pPr>
            <a:r>
              <a:rPr lang="en-US" dirty="0" smtClean="0">
                <a:cs typeface="+mj-cs"/>
              </a:rPr>
              <a:t>Measures of Association</a:t>
            </a:r>
            <a:br>
              <a:rPr lang="en-US" dirty="0" smtClean="0">
                <a:cs typeface="+mj-cs"/>
              </a:rPr>
            </a:br>
            <a:r>
              <a:rPr lang="en-US" sz="2400" dirty="0" smtClean="0"/>
              <a:t>(Dichotomous Predictor and Outcome)</a:t>
            </a:r>
          </a:p>
        </p:txBody>
      </p:sp>
      <p:sp>
        <p:nvSpPr>
          <p:cNvPr id="159747" name="Rectangle 3"/>
          <p:cNvSpPr>
            <a:spLocks noGrp="1" noChangeArrowheads="1"/>
          </p:cNvSpPr>
          <p:nvPr>
            <p:ph type="body" sz="half" idx="4294967295"/>
          </p:nvPr>
        </p:nvSpPr>
        <p:spPr>
          <a:xfrm>
            <a:off x="381000" y="4572000"/>
            <a:ext cx="8382000" cy="21336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buFontTx/>
              <a:buNone/>
            </a:pPr>
            <a:r>
              <a:rPr lang="en-US" sz="2800" b="1" dirty="0">
                <a:latin typeface="Arial" charset="0"/>
                <a:ea typeface="ＭＳ Ｐゴシック" charset="0"/>
              </a:rPr>
              <a:t>RR= Risk Ratio =  </a:t>
            </a:r>
            <a:endParaRPr lang="en-US" sz="2800" dirty="0">
              <a:latin typeface="Arial" charset="0"/>
              <a:ea typeface="ＭＳ Ｐゴシック" charset="0"/>
            </a:endParaRPr>
          </a:p>
          <a:p>
            <a:pPr eaLnBrk="1" hangingPunct="1">
              <a:buFontTx/>
              <a:buNone/>
            </a:pPr>
            <a:endParaRPr lang="en-US" sz="2800" dirty="0">
              <a:latin typeface="Arial" charset="0"/>
              <a:ea typeface="ＭＳ Ｐゴシック" charset="0"/>
            </a:endParaRPr>
          </a:p>
          <a:p>
            <a:pPr eaLnBrk="1" hangingPunct="1">
              <a:buFontTx/>
              <a:buNone/>
            </a:pPr>
            <a:r>
              <a:rPr lang="en-US" sz="2800" dirty="0">
                <a:latin typeface="Arial" charset="0"/>
                <a:ea typeface="ＭＳ Ｐゴシック" charset="0"/>
              </a:rPr>
              <a:t>RR </a:t>
            </a:r>
            <a:r>
              <a:rPr lang="en-US" sz="2800" dirty="0" smtClean="0">
                <a:latin typeface="Arial" charset="0"/>
                <a:ea typeface="ＭＳ Ｐゴシック" charset="0"/>
              </a:rPr>
              <a:t>&gt; </a:t>
            </a:r>
            <a:r>
              <a:rPr lang="en-US" sz="2800" dirty="0">
                <a:latin typeface="Arial" charset="0"/>
                <a:ea typeface="ＭＳ Ｐゴシック" charset="0"/>
              </a:rPr>
              <a:t>1 means </a:t>
            </a:r>
            <a:r>
              <a:rPr lang="en-US" sz="2800" dirty="0" smtClean="0">
                <a:latin typeface="Arial" charset="0"/>
                <a:ea typeface="ＭＳ Ｐゴシック" charset="0"/>
              </a:rPr>
              <a:t>presence of predictor </a:t>
            </a:r>
            <a:r>
              <a:rPr lang="en-US" sz="2800" dirty="0">
                <a:latin typeface="Arial" charset="0"/>
                <a:ea typeface="ＭＳ Ｐゴシック" charset="0"/>
              </a:rPr>
              <a:t>is </a:t>
            </a:r>
            <a:r>
              <a:rPr lang="en-US" sz="2800" dirty="0" smtClean="0">
                <a:latin typeface="Arial" charset="0"/>
                <a:ea typeface="ＭＳ Ｐゴシック" charset="0"/>
              </a:rPr>
              <a:t>harmful</a:t>
            </a:r>
          </a:p>
          <a:p>
            <a:pPr eaLnBrk="1" hangingPunct="1">
              <a:buFontTx/>
              <a:buNone/>
            </a:pPr>
            <a:r>
              <a:rPr lang="en-US" sz="2800" dirty="0" smtClean="0">
                <a:latin typeface="Arial" charset="0"/>
                <a:ea typeface="ＭＳ Ｐゴシック" charset="0"/>
              </a:rPr>
              <a:t>Null effect: RR = 1</a:t>
            </a:r>
            <a:endParaRPr lang="en-US" sz="2800" dirty="0">
              <a:latin typeface="Arial" charset="0"/>
              <a:ea typeface="ＭＳ Ｐゴシック" charset="0"/>
            </a:endParaRPr>
          </a:p>
          <a:p>
            <a:pPr eaLnBrk="1" hangingPunct="1">
              <a:buFontTx/>
              <a:buNone/>
            </a:pPr>
            <a:endParaRPr lang="en-US" sz="2800" dirty="0">
              <a:latin typeface="Arial" charset="0"/>
              <a:ea typeface="ＭＳ Ｐゴシック" charset="0"/>
            </a:endParaRPr>
          </a:p>
        </p:txBody>
      </p:sp>
      <p:sp>
        <p:nvSpPr>
          <p:cNvPr id="9011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159749" name="Object 5"/>
          <p:cNvGraphicFramePr>
            <a:graphicFrameLocks noChangeAspect="1"/>
          </p:cNvGraphicFramePr>
          <p:nvPr>
            <p:extLst>
              <p:ext uri="{D42A27DB-BD31-4B8C-83A1-F6EECF244321}">
                <p14:modId xmlns:p14="http://schemas.microsoft.com/office/powerpoint/2010/main" val="1735917077"/>
              </p:ext>
            </p:extLst>
          </p:nvPr>
        </p:nvGraphicFramePr>
        <p:xfrm>
          <a:off x="3581400" y="4343400"/>
          <a:ext cx="1219200" cy="928688"/>
        </p:xfrm>
        <a:graphic>
          <a:graphicData uri="http://schemas.openxmlformats.org/presentationml/2006/ole">
            <mc:AlternateContent xmlns:mc="http://schemas.openxmlformats.org/markup-compatibility/2006">
              <mc:Choice xmlns:v="urn:schemas-microsoft-com:vml" Requires="v">
                <p:oleObj spid="_x0000_s4253" name="Equation" r:id="rId4" imgW="596900" imgH="457200" progId="Equation.3">
                  <p:embed/>
                </p:oleObj>
              </mc:Choice>
              <mc:Fallback>
                <p:oleObj name="Equation" r:id="rId4" imgW="5969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4343400"/>
                        <a:ext cx="1219200"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74" name="Group 58"/>
          <p:cNvGraphicFramePr>
            <a:graphicFrameLocks noGrp="1"/>
          </p:cNvGraphicFramePr>
          <p:nvPr>
            <p:ph sz="half" idx="4294967295"/>
            <p:extLst>
              <p:ext uri="{D42A27DB-BD31-4B8C-83A1-F6EECF244321}">
                <p14:modId xmlns:p14="http://schemas.microsoft.com/office/powerpoint/2010/main" val="3752345679"/>
              </p:ext>
            </p:extLst>
          </p:nvPr>
        </p:nvGraphicFramePr>
        <p:xfrm>
          <a:off x="304800" y="1447800"/>
          <a:ext cx="8534400" cy="2594153"/>
        </p:xfrm>
        <a:graphic>
          <a:graphicData uri="http://schemas.openxmlformats.org/drawingml/2006/table">
            <a:tbl>
              <a:tblPr/>
              <a:tblGrid>
                <a:gridCol w="2057400"/>
                <a:gridCol w="1524000"/>
                <a:gridCol w="2057400"/>
                <a:gridCol w="2895600"/>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01992850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3DF8EB54-A88A-C541-A74D-19E54F4F0965}" type="slidenum">
              <a:rPr lang="en-US" smtClean="0"/>
              <a:pPr>
                <a:defRPr/>
              </a:pPr>
              <a:t>13</a:t>
            </a:fld>
            <a:endParaRPr lang="en-US" smtClean="0"/>
          </a:p>
        </p:txBody>
      </p:sp>
      <p:sp>
        <p:nvSpPr>
          <p:cNvPr id="161795" name="Rectangle 3"/>
          <p:cNvSpPr>
            <a:spLocks noGrp="1" noChangeArrowheads="1"/>
          </p:cNvSpPr>
          <p:nvPr>
            <p:ph type="body" sz="half" idx="4294967295"/>
          </p:nvPr>
        </p:nvSpPr>
        <p:spPr>
          <a:xfrm>
            <a:off x="457200" y="3962400"/>
            <a:ext cx="8382000" cy="2667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buFontTx/>
              <a:buNone/>
            </a:pPr>
            <a:r>
              <a:rPr lang="en-US" sz="2800" b="1" dirty="0">
                <a:latin typeface="Arial" charset="0"/>
                <a:ea typeface="ＭＳ Ｐゴシック" charset="0"/>
              </a:rPr>
              <a:t>	</a:t>
            </a:r>
            <a:r>
              <a:rPr lang="en-US" sz="2400" dirty="0">
                <a:latin typeface="Arial" charset="0"/>
                <a:ea typeface="ＭＳ Ｐゴシック" charset="0"/>
              </a:rPr>
              <a:t>			</a:t>
            </a:r>
            <a:r>
              <a:rPr lang="en-US" sz="2400" dirty="0" smtClean="0">
                <a:latin typeface="Arial" charset="0"/>
                <a:ea typeface="ＭＳ Ｐゴシック" charset="0"/>
              </a:rPr>
              <a:t> (</a:t>
            </a:r>
            <a:r>
              <a:rPr lang="en-US" sz="2400" dirty="0">
                <a:latin typeface="Arial" charset="0"/>
                <a:ea typeface="ＭＳ Ｐゴシック" charset="0"/>
              </a:rPr>
              <a:t>a/b)	     (a/c)</a:t>
            </a:r>
          </a:p>
          <a:p>
            <a:pPr eaLnBrk="1" hangingPunct="1">
              <a:buFontTx/>
              <a:buNone/>
            </a:pPr>
            <a:r>
              <a:rPr lang="en-US" sz="2400" b="1" dirty="0">
                <a:latin typeface="Arial" charset="0"/>
                <a:ea typeface="ＭＳ Ｐゴシック" charset="0"/>
              </a:rPr>
              <a:t>OR = Odds Ratio </a:t>
            </a:r>
            <a:r>
              <a:rPr lang="en-US" sz="2400" dirty="0">
                <a:latin typeface="Arial" charset="0"/>
                <a:ea typeface="ＭＳ Ｐゴシック" charset="0"/>
              </a:rPr>
              <a:t>=  -------  =  -------- = ad/</a:t>
            </a:r>
            <a:r>
              <a:rPr lang="en-US" sz="2400" dirty="0" err="1">
                <a:latin typeface="Arial" charset="0"/>
                <a:ea typeface="ＭＳ Ｐゴシック" charset="0"/>
              </a:rPr>
              <a:t>bc</a:t>
            </a:r>
            <a:endParaRPr lang="en-US" sz="2400" dirty="0">
              <a:latin typeface="Arial" charset="0"/>
              <a:ea typeface="ＭＳ Ｐゴシック" charset="0"/>
            </a:endParaRPr>
          </a:p>
          <a:p>
            <a:pPr eaLnBrk="1" hangingPunct="1">
              <a:buFontTx/>
              <a:buNone/>
            </a:pPr>
            <a:r>
              <a:rPr lang="en-US" sz="2400" dirty="0">
                <a:latin typeface="Arial" charset="0"/>
                <a:ea typeface="ＭＳ Ｐゴシック" charset="0"/>
              </a:rPr>
              <a:t>				</a:t>
            </a:r>
            <a:r>
              <a:rPr lang="en-US" sz="2400" dirty="0" smtClean="0">
                <a:latin typeface="Arial" charset="0"/>
                <a:ea typeface="ＭＳ Ｐゴシック" charset="0"/>
              </a:rPr>
              <a:t> (</a:t>
            </a:r>
            <a:r>
              <a:rPr lang="en-US" sz="2400" dirty="0">
                <a:latin typeface="Arial" charset="0"/>
                <a:ea typeface="ＭＳ Ｐゴシック" charset="0"/>
              </a:rPr>
              <a:t>c/d)         (b/d)</a:t>
            </a:r>
          </a:p>
          <a:p>
            <a:pPr eaLnBrk="1" hangingPunct="1">
              <a:buFontTx/>
              <a:buNone/>
            </a:pPr>
            <a:r>
              <a:rPr lang="en-US" sz="2400" dirty="0" smtClean="0">
                <a:latin typeface="Arial" charset="0"/>
                <a:ea typeface="ＭＳ Ｐゴシック" charset="0"/>
              </a:rPr>
              <a:t>Null Effect: Odds Ratio = 1</a:t>
            </a:r>
          </a:p>
          <a:p>
            <a:pPr eaLnBrk="1" hangingPunct="1">
              <a:buFontTx/>
              <a:buNone/>
            </a:pPr>
            <a:r>
              <a:rPr lang="en-US" sz="2400" dirty="0" smtClean="0">
                <a:latin typeface="Arial" charset="0"/>
                <a:ea typeface="ＭＳ Ｐゴシック" charset="0"/>
              </a:rPr>
              <a:t>(Best reserved for case-control studies or studies using multiple logistic regression.)  </a:t>
            </a:r>
            <a:endParaRPr lang="en-US" sz="2400" dirty="0">
              <a:latin typeface="Arial" charset="0"/>
              <a:ea typeface="ＭＳ Ｐゴシック" charset="0"/>
            </a:endParaRPr>
          </a:p>
        </p:txBody>
      </p:sp>
      <p:sp>
        <p:nvSpPr>
          <p:cNvPr id="9114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91172" name="Group 36"/>
          <p:cNvGraphicFramePr>
            <a:graphicFrameLocks noGrp="1"/>
          </p:cNvGraphicFramePr>
          <p:nvPr>
            <p:ph sz="half" idx="4294967295"/>
            <p:extLst>
              <p:ext uri="{D42A27DB-BD31-4B8C-83A1-F6EECF244321}">
                <p14:modId xmlns:p14="http://schemas.microsoft.com/office/powerpoint/2010/main" val="2636408263"/>
              </p:ext>
            </p:extLst>
          </p:nvPr>
        </p:nvGraphicFramePr>
        <p:xfrm>
          <a:off x="304800" y="1219200"/>
          <a:ext cx="8534400" cy="2594153"/>
        </p:xfrm>
        <a:graphic>
          <a:graphicData uri="http://schemas.openxmlformats.org/drawingml/2006/table">
            <a:tbl>
              <a:tblPr/>
              <a:tblGrid>
                <a:gridCol w="2057400"/>
                <a:gridCol w="1524000"/>
                <a:gridCol w="2057400"/>
                <a:gridCol w="2895600"/>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smtClean="0"/>
              <a:t>Measures of Association</a:t>
            </a:r>
            <a:br>
              <a:rPr lang="en-US" dirty="0" smtClean="0"/>
            </a:br>
            <a:r>
              <a:rPr lang="en-US" sz="2400" dirty="0" smtClean="0"/>
              <a:t>(Dichotomous Predictor and Outcome)</a:t>
            </a:r>
          </a:p>
        </p:txBody>
      </p:sp>
    </p:spTree>
    <p:extLst>
      <p:ext uri="{BB962C8B-B14F-4D97-AF65-F5344CB8AC3E}">
        <p14:creationId xmlns:p14="http://schemas.microsoft.com/office/powerpoint/2010/main" val="336120804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Beware of the Odds Ratio</a:t>
            </a:r>
            <a:endParaRPr lang="en-US" dirty="0"/>
          </a:p>
        </p:txBody>
      </p:sp>
      <p:sp>
        <p:nvSpPr>
          <p:cNvPr id="3" name="Content Placeholder 2"/>
          <p:cNvSpPr>
            <a:spLocks noGrp="1"/>
          </p:cNvSpPr>
          <p:nvPr>
            <p:ph idx="1"/>
          </p:nvPr>
        </p:nvSpPr>
        <p:spPr/>
        <p:txBody>
          <a:bodyPr/>
          <a:lstStyle/>
          <a:p>
            <a:r>
              <a:rPr lang="en-US" dirty="0" smtClean="0"/>
              <a:t>RR is more natural and intuitive</a:t>
            </a:r>
          </a:p>
          <a:p>
            <a:r>
              <a:rPr lang="en-US" dirty="0" smtClean="0"/>
              <a:t>OR is always farther from 1 than RR (unless OR = RR = 1)</a:t>
            </a:r>
          </a:p>
          <a:p>
            <a:r>
              <a:rPr lang="en-US" dirty="0" smtClean="0"/>
              <a:t>Misinterpretations frequent</a:t>
            </a:r>
          </a:p>
          <a:p>
            <a:pPr marL="349250" lvl="1" indent="0">
              <a:buNone/>
            </a:pPr>
            <a:r>
              <a:rPr lang="en-US" sz="1600" dirty="0" smtClean="0"/>
              <a:t>Misunderstandings </a:t>
            </a:r>
            <a:r>
              <a:rPr lang="en-US" sz="1600" dirty="0"/>
              <a:t>about the Effects of Race and Sex on Physicians' Referrals for Cardiac </a:t>
            </a:r>
            <a:r>
              <a:rPr lang="en-US" sz="1600" dirty="0" smtClean="0"/>
              <a:t>Catheterization. N </a:t>
            </a:r>
            <a:r>
              <a:rPr lang="en-US" sz="1600" dirty="0" err="1"/>
              <a:t>Engl</a:t>
            </a:r>
            <a:r>
              <a:rPr lang="en-US" sz="1600" dirty="0"/>
              <a:t> J Med 1999; 341:279-</a:t>
            </a:r>
            <a:r>
              <a:rPr lang="en-US" sz="1600" dirty="0" smtClean="0"/>
              <a:t>283 (Referral Rates Black = 0.85, </a:t>
            </a:r>
            <a:r>
              <a:rPr lang="en-US" sz="1600" dirty="0"/>
              <a:t>White = </a:t>
            </a:r>
            <a:r>
              <a:rPr lang="en-US" sz="1600" dirty="0" smtClean="0"/>
              <a:t>0.91, RR = 0.85/0.91 =0.93, OR = 0.85/0.15 ÷ 0.93/0.07 = 0.57)</a:t>
            </a:r>
            <a:endParaRPr lang="en-US" sz="1600" dirty="0"/>
          </a:p>
          <a:p>
            <a:r>
              <a:rPr lang="en-US" sz="3200" dirty="0">
                <a:latin typeface="Arial" charset="0"/>
                <a:ea typeface="ＭＳ Ｐゴシック" charset="0"/>
              </a:rPr>
              <a:t>Best reserved for case-control studies or studies using multiple logistic regression</a:t>
            </a:r>
            <a:endParaRPr lang="en-US" dirty="0" smtClean="0"/>
          </a:p>
        </p:txBody>
      </p:sp>
    </p:spTree>
    <p:extLst>
      <p:ext uri="{BB962C8B-B14F-4D97-AF65-F5344CB8AC3E}">
        <p14:creationId xmlns:p14="http://schemas.microsoft.com/office/powerpoint/2010/main" val="313815950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6D67D132-EFF1-9D44-9EBD-F3B054C14979}" type="slidenum">
              <a:rPr lang="en-US" smtClean="0"/>
              <a:pPr>
                <a:defRPr/>
              </a:pPr>
              <a:t>15</a:t>
            </a:fld>
            <a:endParaRPr lang="en-US" smtClean="0"/>
          </a:p>
        </p:txBody>
      </p:sp>
      <p:sp>
        <p:nvSpPr>
          <p:cNvPr id="942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sp>
        <p:nvSpPr>
          <p:cNvPr id="94213" name="Rectangle 34"/>
          <p:cNvSpPr>
            <a:spLocks noChangeArrowheads="1"/>
          </p:cNvSpPr>
          <p:nvPr/>
        </p:nvSpPr>
        <p:spPr bwMode="auto">
          <a:xfrm>
            <a:off x="609600" y="4518035"/>
            <a:ext cx="8077200"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buNone/>
              <a:defRPr/>
            </a:pPr>
            <a:r>
              <a:rPr lang="en-US" sz="2400" b="1" dirty="0" smtClean="0">
                <a:latin typeface="Arial" charset="0"/>
              </a:rPr>
              <a:t>Risk Difference = </a:t>
            </a:r>
            <a:r>
              <a:rPr lang="en-US" sz="2400" dirty="0" smtClean="0">
                <a:latin typeface="Arial" charset="0"/>
              </a:rPr>
              <a:t>a</a:t>
            </a:r>
            <a:r>
              <a:rPr lang="en-US" sz="2400" dirty="0">
                <a:latin typeface="Arial" charset="0"/>
              </a:rPr>
              <a:t>/(</a:t>
            </a:r>
            <a:r>
              <a:rPr lang="en-US" sz="2400" dirty="0" err="1">
                <a:latin typeface="Arial" charset="0"/>
              </a:rPr>
              <a:t>a+b</a:t>
            </a:r>
            <a:r>
              <a:rPr lang="en-US" sz="2400" dirty="0" smtClean="0">
                <a:latin typeface="Arial" charset="0"/>
              </a:rPr>
              <a:t>) - c/(</a:t>
            </a:r>
            <a:r>
              <a:rPr lang="en-US" sz="2400" dirty="0" err="1" smtClean="0">
                <a:latin typeface="Arial" charset="0"/>
              </a:rPr>
              <a:t>c+d</a:t>
            </a:r>
            <a:r>
              <a:rPr lang="en-US" sz="2400" dirty="0" smtClean="0">
                <a:latin typeface="Arial" charset="0"/>
              </a:rPr>
              <a:t>)</a:t>
            </a:r>
          </a:p>
          <a:p>
            <a:pPr eaLnBrk="1" hangingPunct="1">
              <a:buNone/>
              <a:defRPr/>
            </a:pPr>
            <a:endParaRPr lang="en-US" sz="2400" dirty="0"/>
          </a:p>
          <a:p>
            <a:pPr eaLnBrk="1" hangingPunct="1">
              <a:buNone/>
              <a:defRPr/>
            </a:pPr>
            <a:r>
              <a:rPr lang="en-US" sz="2400" dirty="0" smtClean="0">
                <a:latin typeface="Arial" charset="0"/>
              </a:rPr>
              <a:t>Null Effect: Risk Difference = 0</a:t>
            </a:r>
            <a:endParaRPr lang="en-US" sz="2400" dirty="0">
              <a:latin typeface="Arial" charset="0"/>
            </a:endParaRPr>
          </a:p>
          <a:p>
            <a:pPr eaLnBrk="1" hangingPunct="1">
              <a:buNone/>
              <a:defRPr/>
            </a:pPr>
            <a:endParaRPr lang="en-US" sz="2400" b="1" dirty="0">
              <a:latin typeface="Arial" charset="0"/>
            </a:endParaRPr>
          </a:p>
        </p:txBody>
      </p:sp>
      <p:graphicFrame>
        <p:nvGraphicFramePr>
          <p:cNvPr id="94242" name="Group 34"/>
          <p:cNvGraphicFramePr>
            <a:graphicFrameLocks noGrp="1"/>
          </p:cNvGraphicFramePr>
          <p:nvPr>
            <p:ph sz="half" idx="4294967295"/>
            <p:extLst>
              <p:ext uri="{D42A27DB-BD31-4B8C-83A1-F6EECF244321}">
                <p14:modId xmlns:p14="http://schemas.microsoft.com/office/powerpoint/2010/main" val="4075821127"/>
              </p:ext>
            </p:extLst>
          </p:nvPr>
        </p:nvGraphicFramePr>
        <p:xfrm>
          <a:off x="304800" y="1524000"/>
          <a:ext cx="8534400" cy="2594153"/>
        </p:xfrm>
        <a:graphic>
          <a:graphicData uri="http://schemas.openxmlformats.org/drawingml/2006/table">
            <a:tbl>
              <a:tblPr/>
              <a:tblGrid>
                <a:gridCol w="2057400"/>
                <a:gridCol w="1524000"/>
                <a:gridCol w="2057400"/>
                <a:gridCol w="2895600"/>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ＭＳ Ｐゴシック" charset="0"/>
                        </a:rPr>
                        <a:t>Predictor -</a:t>
                      </a: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smtClean="0"/>
              <a:t>Measures of Association</a:t>
            </a:r>
            <a:br>
              <a:rPr lang="en-US" dirty="0" smtClean="0"/>
            </a:br>
            <a:r>
              <a:rPr lang="en-US" sz="2400" dirty="0" smtClean="0"/>
              <a:t>(Dichotomous Predictor and Outcome)</a:t>
            </a:r>
          </a:p>
        </p:txBody>
      </p:sp>
    </p:spTree>
    <p:extLst>
      <p:ext uri="{BB962C8B-B14F-4D97-AF65-F5344CB8AC3E}">
        <p14:creationId xmlns:p14="http://schemas.microsoft.com/office/powerpoint/2010/main" val="128919783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smtClean="0"/>
              <a:t>Measures of Association</a:t>
            </a:r>
            <a:br>
              <a:rPr lang="en-US" dirty="0" smtClean="0"/>
            </a:br>
            <a:r>
              <a:rPr lang="en-US" sz="2400" dirty="0" smtClean="0"/>
              <a:t>(Dichotomous Predictor and Outcome)</a:t>
            </a:r>
          </a:p>
        </p:txBody>
      </p:sp>
      <p:sp>
        <p:nvSpPr>
          <p:cNvPr id="3" name="TextBox 2"/>
          <p:cNvSpPr txBox="1"/>
          <p:nvPr/>
        </p:nvSpPr>
        <p:spPr>
          <a:xfrm>
            <a:off x="609600" y="1828800"/>
            <a:ext cx="8001000" cy="3708708"/>
          </a:xfrm>
          <a:prstGeom prst="rect">
            <a:avLst/>
          </a:prstGeom>
          <a:noFill/>
        </p:spPr>
        <p:txBody>
          <a:bodyPr wrap="square" rtlCol="0">
            <a:spAutoFit/>
          </a:bodyPr>
          <a:lstStyle/>
          <a:p>
            <a:r>
              <a:rPr lang="en-US" dirty="0"/>
              <a:t> </a:t>
            </a:r>
            <a:r>
              <a:rPr lang="en-US" dirty="0" smtClean="0"/>
              <a:t> Cohort</a:t>
            </a:r>
          </a:p>
          <a:p>
            <a:pPr lvl="1">
              <a:buNone/>
            </a:pPr>
            <a:r>
              <a:rPr lang="en-US" dirty="0" smtClean="0"/>
              <a:t>-</a:t>
            </a:r>
            <a:r>
              <a:rPr lang="en-US" dirty="0"/>
              <a:t>- relative risk (RR) or relative hazard (RH</a:t>
            </a:r>
            <a:r>
              <a:rPr lang="en-US" dirty="0" smtClean="0"/>
              <a:t>)</a:t>
            </a:r>
          </a:p>
          <a:p>
            <a:pPr marL="457200" indent="-457200"/>
            <a:r>
              <a:rPr lang="en-US" dirty="0" smtClean="0"/>
              <a:t>Double Cohort (Exposed-Unexposed)</a:t>
            </a:r>
          </a:p>
          <a:p>
            <a:pPr lvl="1">
              <a:buNone/>
            </a:pPr>
            <a:r>
              <a:rPr lang="en-US" dirty="0" smtClean="0"/>
              <a:t>-- relative </a:t>
            </a:r>
            <a:r>
              <a:rPr lang="en-US" dirty="0"/>
              <a:t>risk (RR) or relative hazard (RH)</a:t>
            </a:r>
            <a:endParaRPr lang="en-US" dirty="0" smtClean="0"/>
          </a:p>
          <a:p>
            <a:r>
              <a:rPr lang="en-US" dirty="0" smtClean="0"/>
              <a:t> Case-Control</a:t>
            </a:r>
          </a:p>
          <a:p>
            <a:pPr lvl="1">
              <a:buNone/>
            </a:pPr>
            <a:r>
              <a:rPr lang="en-US" dirty="0" smtClean="0"/>
              <a:t>-- odds ratio (OR)</a:t>
            </a:r>
          </a:p>
          <a:p>
            <a:r>
              <a:rPr lang="en-US" dirty="0" smtClean="0"/>
              <a:t> Cross-Sectional</a:t>
            </a:r>
          </a:p>
          <a:p>
            <a:pPr lvl="1">
              <a:buNone/>
            </a:pPr>
            <a:r>
              <a:rPr lang="en-US" dirty="0" smtClean="0"/>
              <a:t>-- relative prevalence (RP)</a:t>
            </a:r>
            <a:endParaRPr lang="en-US" dirty="0"/>
          </a:p>
        </p:txBody>
      </p:sp>
      <p:sp>
        <p:nvSpPr>
          <p:cNvPr id="4" name="TextBox 3"/>
          <p:cNvSpPr txBox="1"/>
          <p:nvPr/>
        </p:nvSpPr>
        <p:spPr>
          <a:xfrm>
            <a:off x="838200" y="5867400"/>
            <a:ext cx="8077200" cy="695575"/>
          </a:xfrm>
          <a:prstGeom prst="rect">
            <a:avLst/>
          </a:prstGeom>
          <a:noFill/>
        </p:spPr>
        <p:txBody>
          <a:bodyPr wrap="square" rtlCol="0">
            <a:spAutoFit/>
          </a:bodyPr>
          <a:lstStyle/>
          <a:p>
            <a:pPr>
              <a:buNone/>
            </a:pPr>
            <a:r>
              <a:rPr lang="en-US" sz="2400" dirty="0" smtClean="0"/>
              <a:t>RCTs*: RR, RH, risk </a:t>
            </a:r>
            <a:r>
              <a:rPr lang="en-US" sz="2400" dirty="0"/>
              <a:t>d</a:t>
            </a:r>
            <a:r>
              <a:rPr lang="en-US" sz="2400" dirty="0" smtClean="0"/>
              <a:t>ifference and its inverse, number needed to treat/harm             *Deborah Grady 8/12</a:t>
            </a:r>
            <a:endParaRPr lang="en-US" sz="2400" dirty="0"/>
          </a:p>
        </p:txBody>
      </p:sp>
    </p:spTree>
    <p:extLst>
      <p:ext uri="{BB962C8B-B14F-4D97-AF65-F5344CB8AC3E}">
        <p14:creationId xmlns:p14="http://schemas.microsoft.com/office/powerpoint/2010/main" val="267420432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ChangeArrowheads="1"/>
          </p:cNvSpPr>
          <p:nvPr>
            <p:ph type="body" idx="1"/>
          </p:nvPr>
        </p:nvSpPr>
        <p:spPr>
          <a:xfrm>
            <a:off x="533400" y="3429000"/>
            <a:ext cx="8229600" cy="2057400"/>
          </a:xfrm>
        </p:spPr>
        <p:txBody>
          <a:bodyPr/>
          <a:lstStyle/>
          <a:p>
            <a:pPr>
              <a:lnSpc>
                <a:spcPct val="90000"/>
              </a:lnSpc>
              <a:buFont typeface="Wingdings" panose="05000000000000000000" pitchFamily="2" charset="2"/>
              <a:buNone/>
            </a:pPr>
            <a:r>
              <a:rPr lang="en-US" altLang="en-US" sz="2800" dirty="0" smtClean="0"/>
              <a:t>Case-control study </a:t>
            </a:r>
            <a:r>
              <a:rPr lang="en-US" altLang="en-US" sz="2800" dirty="0"/>
              <a:t>of the </a:t>
            </a:r>
            <a:r>
              <a:rPr lang="en-US" altLang="en-US" sz="2800" dirty="0" smtClean="0"/>
              <a:t>association </a:t>
            </a:r>
            <a:r>
              <a:rPr lang="en-US" altLang="en-US" sz="2800" dirty="0"/>
              <a:t>between </a:t>
            </a:r>
            <a:r>
              <a:rPr lang="en-US" altLang="en-US" sz="2800" dirty="0" smtClean="0"/>
              <a:t>smoking history </a:t>
            </a:r>
            <a:r>
              <a:rPr lang="en-US" altLang="en-US" sz="2800" dirty="0"/>
              <a:t>and </a:t>
            </a:r>
            <a:r>
              <a:rPr lang="en-US" altLang="en-US" sz="2800" dirty="0" smtClean="0"/>
              <a:t>lung cancer in patients hospitalized in London”</a:t>
            </a:r>
          </a:p>
          <a:p>
            <a:pPr>
              <a:lnSpc>
                <a:spcPct val="90000"/>
              </a:lnSpc>
              <a:buFont typeface="Wingdings" panose="05000000000000000000" pitchFamily="2" charset="2"/>
              <a:buNone/>
            </a:pPr>
            <a:r>
              <a:rPr lang="en-US" altLang="en-US" sz="2800" dirty="0" smtClean="0"/>
              <a:t>	</a:t>
            </a:r>
            <a:r>
              <a:rPr lang="en-US" altLang="en-US" sz="2000" dirty="0" smtClean="0"/>
              <a:t>(Cases were hospitalized with lung cancer; controls were sex- and age-matched patients hospitalized for another reason.)</a:t>
            </a:r>
          </a:p>
          <a:p>
            <a:pPr>
              <a:lnSpc>
                <a:spcPct val="90000"/>
              </a:lnSpc>
              <a:buFont typeface="Wingdings" panose="05000000000000000000" pitchFamily="2" charset="2"/>
              <a:buNone/>
            </a:pPr>
            <a:endParaRPr lang="en-US" altLang="en-US" sz="2000" dirty="0"/>
          </a:p>
          <a:p>
            <a:pPr>
              <a:lnSpc>
                <a:spcPct val="90000"/>
              </a:lnSpc>
              <a:buFont typeface="Wingdings" panose="05000000000000000000" pitchFamily="2" charset="2"/>
              <a:buNone/>
            </a:pPr>
            <a:endParaRPr lang="en-US" altLang="en-US" sz="2800" dirty="0"/>
          </a:p>
        </p:txBody>
      </p:sp>
      <p:pic>
        <p:nvPicPr>
          <p:cNvPr id="5" name="Picture 4" descr="DollandHill195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28600"/>
            <a:ext cx="6722494" cy="2743200"/>
          </a:xfrm>
          <a:prstGeom prst="rect">
            <a:avLst/>
          </a:prstGeom>
        </p:spPr>
      </p:pic>
      <p:sp>
        <p:nvSpPr>
          <p:cNvPr id="2" name="TextBox 1"/>
          <p:cNvSpPr txBox="1"/>
          <p:nvPr/>
        </p:nvSpPr>
        <p:spPr>
          <a:xfrm>
            <a:off x="533400" y="5943600"/>
            <a:ext cx="8229600" cy="477054"/>
          </a:xfrm>
          <a:prstGeom prst="rect">
            <a:avLst/>
          </a:prstGeom>
          <a:noFill/>
        </p:spPr>
        <p:txBody>
          <a:bodyPr wrap="square" rtlCol="0">
            <a:spAutoFit/>
          </a:bodyPr>
          <a:lstStyle/>
          <a:p>
            <a:pPr>
              <a:buNone/>
            </a:pPr>
            <a:r>
              <a:rPr lang="en-US" dirty="0" smtClean="0"/>
              <a:t>Start with “Table 1”…</a:t>
            </a:r>
            <a:endParaRPr lang="en-US" dirty="0"/>
          </a:p>
        </p:txBody>
      </p:sp>
    </p:spTree>
    <p:extLst>
      <p:ext uri="{BB962C8B-B14F-4D97-AF65-F5344CB8AC3E}">
        <p14:creationId xmlns:p14="http://schemas.microsoft.com/office/powerpoint/2010/main" val="174209662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a:t>
            </a:r>
            <a:br>
              <a:rPr lang="en-US" dirty="0" smtClean="0"/>
            </a:br>
            <a:r>
              <a:rPr lang="en-US" dirty="0" smtClean="0"/>
              <a:t>Randomized Trials</a:t>
            </a:r>
            <a:endParaRPr lang="en-US" dirty="0"/>
          </a:p>
        </p:txBody>
      </p:sp>
      <p:sp>
        <p:nvSpPr>
          <p:cNvPr id="3" name="Content Placeholder 2"/>
          <p:cNvSpPr>
            <a:spLocks noGrp="1"/>
          </p:cNvSpPr>
          <p:nvPr>
            <p:ph idx="1"/>
          </p:nvPr>
        </p:nvSpPr>
        <p:spPr>
          <a:xfrm>
            <a:off x="381000" y="1600200"/>
            <a:ext cx="8229600" cy="4411662"/>
          </a:xfrm>
        </p:spPr>
        <p:txBody>
          <a:bodyPr/>
          <a:lstStyle/>
          <a:p>
            <a:pPr marL="0" indent="0">
              <a:buNone/>
            </a:pPr>
            <a:r>
              <a:rPr lang="en-US" dirty="0" smtClean="0"/>
              <a:t>Compares the active treatment group to the control group on demographic and clinical characteristics</a:t>
            </a:r>
          </a:p>
          <a:p>
            <a:pPr marL="0" indent="0">
              <a:buNone/>
            </a:pPr>
            <a:endParaRPr lang="en-US" dirty="0"/>
          </a:p>
          <a:p>
            <a:pPr marL="0" indent="0">
              <a:buNone/>
            </a:pPr>
            <a:r>
              <a:rPr lang="en-US" dirty="0" smtClean="0"/>
              <a:t>Randomization means groups should be roughly balanced</a:t>
            </a:r>
          </a:p>
        </p:txBody>
      </p:sp>
    </p:spTree>
    <p:extLst>
      <p:ext uri="{BB962C8B-B14F-4D97-AF65-F5344CB8AC3E}">
        <p14:creationId xmlns:p14="http://schemas.microsoft.com/office/powerpoint/2010/main" val="163825133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a:t>
            </a:r>
            <a:br>
              <a:rPr lang="en-US" dirty="0" smtClean="0"/>
            </a:br>
            <a:r>
              <a:rPr lang="en-US" dirty="0" smtClean="0"/>
              <a:t>Observational Studies</a:t>
            </a:r>
            <a:endParaRPr lang="en-US" dirty="0"/>
          </a:p>
        </p:txBody>
      </p:sp>
      <p:sp>
        <p:nvSpPr>
          <p:cNvPr id="3" name="Content Placeholder 2"/>
          <p:cNvSpPr>
            <a:spLocks noGrp="1"/>
          </p:cNvSpPr>
          <p:nvPr>
            <p:ph idx="1"/>
          </p:nvPr>
        </p:nvSpPr>
        <p:spPr>
          <a:xfrm>
            <a:off x="457200" y="1752600"/>
            <a:ext cx="8229600" cy="4419600"/>
          </a:xfrm>
        </p:spPr>
        <p:txBody>
          <a:bodyPr/>
          <a:lstStyle/>
          <a:p>
            <a:pPr marL="0" indent="0">
              <a:buNone/>
            </a:pPr>
            <a:r>
              <a:rPr lang="en-US" dirty="0" smtClean="0"/>
              <a:t>Cohort </a:t>
            </a:r>
            <a:r>
              <a:rPr lang="en-US" dirty="0"/>
              <a:t>Study: compares the predictor positive group to the predictor negative group</a:t>
            </a:r>
          </a:p>
          <a:p>
            <a:pPr marL="349250" lvl="1" indent="0">
              <a:buNone/>
            </a:pPr>
            <a:r>
              <a:rPr lang="en-US" dirty="0"/>
              <a:t>-- what else is different between these groups?</a:t>
            </a:r>
          </a:p>
          <a:p>
            <a:pPr marL="0" indent="0">
              <a:buNone/>
            </a:pPr>
            <a:endParaRPr lang="en-US" dirty="0" smtClean="0"/>
          </a:p>
          <a:p>
            <a:pPr marL="0" indent="0">
              <a:buNone/>
            </a:pPr>
            <a:r>
              <a:rPr lang="en-US" dirty="0" smtClean="0"/>
              <a:t>Case-Control Study: compares the cases (with the outcome) to the controls (without the outcome)</a:t>
            </a:r>
          </a:p>
        </p:txBody>
      </p:sp>
    </p:spTree>
    <p:extLst>
      <p:ext uri="{BB962C8B-B14F-4D97-AF65-F5344CB8AC3E}">
        <p14:creationId xmlns:p14="http://schemas.microsoft.com/office/powerpoint/2010/main" val="25061461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t>Statistics – Mostly Harmless</a:t>
            </a:r>
          </a:p>
        </p:txBody>
      </p:sp>
      <p:sp>
        <p:nvSpPr>
          <p:cNvPr id="5123" name="Rectangle 3"/>
          <p:cNvSpPr>
            <a:spLocks noGrp="1" noChangeArrowheads="1"/>
          </p:cNvSpPr>
          <p:nvPr>
            <p:ph type="body" idx="1"/>
          </p:nvPr>
        </p:nvSpPr>
        <p:spPr>
          <a:xfrm>
            <a:off x="457200" y="2057400"/>
            <a:ext cx="8229600" cy="3843337"/>
          </a:xfrm>
        </p:spPr>
        <p:txBody>
          <a:bodyPr/>
          <a:lstStyle/>
          <a:p>
            <a:pPr eaLnBrk="1" hangingPunct="1"/>
            <a:r>
              <a:rPr lang="en-US" sz="2800" dirty="0" smtClean="0"/>
              <a:t>Review variable types and descriptive </a:t>
            </a:r>
            <a:r>
              <a:rPr lang="en-US" sz="2800" dirty="0"/>
              <a:t>statistics</a:t>
            </a:r>
          </a:p>
          <a:p>
            <a:pPr eaLnBrk="1" hangingPunct="1"/>
            <a:r>
              <a:rPr lang="en-US" sz="2800" dirty="0" smtClean="0"/>
              <a:t>Example:  smoking and carcinoma of the lung</a:t>
            </a:r>
          </a:p>
          <a:p>
            <a:pPr eaLnBrk="1" hangingPunct="1"/>
            <a:r>
              <a:rPr lang="en-US" sz="2800" dirty="0" smtClean="0"/>
              <a:t>Review study designs and measures of association</a:t>
            </a:r>
          </a:p>
          <a:p>
            <a:pPr eaLnBrk="1" hangingPunct="1"/>
            <a:r>
              <a:rPr lang="en-US" sz="2800" dirty="0" smtClean="0"/>
              <a:t>P-values</a:t>
            </a:r>
          </a:p>
          <a:p>
            <a:pPr eaLnBrk="1" hangingPunct="1"/>
            <a:r>
              <a:rPr lang="en-US" sz="2800" dirty="0" smtClean="0"/>
              <a:t>Confidence intervals</a:t>
            </a:r>
          </a:p>
          <a:p>
            <a:pPr eaLnBrk="1" hangingPunct="1"/>
            <a:r>
              <a:rPr lang="en-US" sz="2800" dirty="0" smtClean="0"/>
              <a:t>Excel demonstration</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3400" y="0"/>
            <a:ext cx="6858000" cy="792163"/>
          </a:xfrm>
        </p:spPr>
        <p:txBody>
          <a:bodyPr/>
          <a:lstStyle/>
          <a:p>
            <a:pPr eaLnBrk="1" hangingPunct="1"/>
            <a:r>
              <a:rPr lang="en-US" sz="3500" dirty="0" smtClean="0"/>
              <a:t>Doll/Hill – Table 1</a:t>
            </a:r>
          </a:p>
        </p:txBody>
      </p:sp>
      <p:pic>
        <p:nvPicPr>
          <p:cNvPr id="2" name="Picture 1" descr="DollandHill1950Tabl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914400"/>
            <a:ext cx="6705600" cy="5181600"/>
          </a:xfrm>
          <a:prstGeom prst="rect">
            <a:avLst/>
          </a:prstGeom>
        </p:spPr>
      </p:pic>
    </p:spTree>
    <p:extLst>
      <p:ext uri="{BB962C8B-B14F-4D97-AF65-F5344CB8AC3E}">
        <p14:creationId xmlns:p14="http://schemas.microsoft.com/office/powerpoint/2010/main" val="9806170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Doll/Hill – Results Table</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pic>
        <p:nvPicPr>
          <p:cNvPr id="2" name="Picture 1" descr="DollandHill1950Resul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2286000"/>
            <a:ext cx="8304431" cy="2667000"/>
          </a:xfrm>
          <a:prstGeom prst="rect">
            <a:avLst/>
          </a:prstGeom>
        </p:spPr>
      </p:pic>
    </p:spTree>
    <p:extLst>
      <p:ext uri="{BB962C8B-B14F-4D97-AF65-F5344CB8AC3E}">
        <p14:creationId xmlns:p14="http://schemas.microsoft.com/office/powerpoint/2010/main" val="51823917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Results Table:</a:t>
            </a:r>
            <a:br>
              <a:rPr lang="en-US" dirty="0" smtClean="0"/>
            </a:br>
            <a:r>
              <a:rPr lang="en-US" dirty="0" smtClean="0"/>
              <a:t>Smoking/lung cancer </a:t>
            </a:r>
          </a:p>
        </p:txBody>
      </p:sp>
      <p:graphicFrame>
        <p:nvGraphicFramePr>
          <p:cNvPr id="3" name="Table 2"/>
          <p:cNvGraphicFramePr>
            <a:graphicFrameLocks noGrp="1"/>
          </p:cNvGraphicFramePr>
          <p:nvPr>
            <p:extLst>
              <p:ext uri="{D42A27DB-BD31-4B8C-83A1-F6EECF244321}">
                <p14:modId xmlns:p14="http://schemas.microsoft.com/office/powerpoint/2010/main" val="1864773366"/>
              </p:ext>
            </p:extLst>
          </p:nvPr>
        </p:nvGraphicFramePr>
        <p:xfrm>
          <a:off x="457200" y="1752600"/>
          <a:ext cx="8001000" cy="3592284"/>
        </p:xfrm>
        <a:graphic>
          <a:graphicData uri="http://schemas.openxmlformats.org/drawingml/2006/table">
            <a:tbl>
              <a:tblPr/>
              <a:tblGrid>
                <a:gridCol w="2286000"/>
                <a:gridCol w="2362200"/>
                <a:gridCol w="2286000"/>
                <a:gridCol w="1066800"/>
              </a:tblGrid>
              <a:tr h="598714">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3200" b="1" i="0" u="none" strike="noStrike" dirty="0" smtClean="0">
                          <a:solidFill>
                            <a:srgbClr val="000000"/>
                          </a:solidFill>
                          <a:effectLst/>
                          <a:latin typeface="Calibri"/>
                        </a:rPr>
                        <a:t>Male Patient</a:t>
                      </a:r>
                      <a:endParaRPr lang="en-US" sz="32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r>
              <a:tr h="598714">
                <a:tc>
                  <a:txBody>
                    <a:bodyPr/>
                    <a:lstStyle/>
                    <a:p>
                      <a:pPr algn="l" fontAlgn="b"/>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3200" b="1" i="0" u="none" strike="noStrike" dirty="0">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32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r>
              <a:tr h="598714">
                <a:tc>
                  <a:txBody>
                    <a:bodyPr/>
                    <a:lstStyle/>
                    <a:p>
                      <a:pPr algn="l" fontAlgn="b"/>
                      <a:r>
                        <a:rPr lang="en-US" sz="32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32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32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98714">
                <a:tc>
                  <a:txBody>
                    <a:bodyPr/>
                    <a:lstStyle/>
                    <a:p>
                      <a:pPr algn="l" fontAlgn="b"/>
                      <a:r>
                        <a:rPr lang="en-US" sz="32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32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32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98714">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32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32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3200" b="1" i="0" u="none" strike="noStrike">
                          <a:solidFill>
                            <a:srgbClr val="000000"/>
                          </a:solidFill>
                          <a:effectLst/>
                          <a:latin typeface="Calibri"/>
                        </a:rPr>
                        <a:t>1298</a:t>
                      </a:r>
                    </a:p>
                  </a:txBody>
                  <a:tcPr marL="12700" marR="12700" marT="12700" marB="0" anchor="b">
                    <a:lnL>
                      <a:noFill/>
                    </a:lnL>
                    <a:lnR>
                      <a:noFill/>
                    </a:lnR>
                    <a:lnT>
                      <a:noFill/>
                    </a:lnT>
                    <a:lnB>
                      <a:noFill/>
                    </a:lnB>
                  </a:tcPr>
                </a:tc>
              </a:tr>
              <a:tr h="598714">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
        <p:nvSpPr>
          <p:cNvPr id="8" name="Text Box 81"/>
          <p:cNvSpPr txBox="1">
            <a:spLocks noChangeArrowheads="1"/>
          </p:cNvSpPr>
          <p:nvPr/>
        </p:nvSpPr>
        <p:spPr bwMode="auto">
          <a:xfrm>
            <a:off x="533400" y="5334000"/>
            <a:ext cx="3048000" cy="549275"/>
          </a:xfrm>
          <a:prstGeom prst="rect">
            <a:avLst/>
          </a:prstGeom>
          <a:noFill/>
          <a:ln w="9525" algn="ctr">
            <a:noFill/>
            <a:miter lim="800000"/>
            <a:headEnd/>
            <a:tailEnd/>
          </a:ln>
        </p:spPr>
        <p:txBody>
          <a:bodyPr>
            <a:spAutoFit/>
          </a:bodyPr>
          <a:lstStyle/>
          <a:p>
            <a:pPr>
              <a:lnSpc>
                <a:spcPct val="100000"/>
              </a:lnSpc>
              <a:spcBef>
                <a:spcPct val="50000"/>
              </a:spcBef>
              <a:buFont typeface="Wingdings" pitchFamily="2" charset="2"/>
              <a:buNone/>
            </a:pPr>
            <a:r>
              <a:rPr lang="en-US" dirty="0" smtClean="0"/>
              <a:t>Conclusions?</a:t>
            </a:r>
            <a:endParaRPr lang="en-US" dirty="0"/>
          </a:p>
        </p:txBody>
      </p:sp>
    </p:spTree>
    <p:extLst>
      <p:ext uri="{BB962C8B-B14F-4D97-AF65-F5344CB8AC3E}">
        <p14:creationId xmlns:p14="http://schemas.microsoft.com/office/powerpoint/2010/main" val="18695841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Results Table:</a:t>
            </a:r>
            <a:br>
              <a:rPr lang="en-US" dirty="0" smtClean="0"/>
            </a:br>
            <a:r>
              <a:rPr lang="en-US" dirty="0" smtClean="0"/>
              <a:t>Smoking/lung cancer </a:t>
            </a:r>
          </a:p>
        </p:txBody>
      </p:sp>
      <p:graphicFrame>
        <p:nvGraphicFramePr>
          <p:cNvPr id="2" name="Table 1"/>
          <p:cNvGraphicFramePr>
            <a:graphicFrameLocks noGrp="1"/>
          </p:cNvGraphicFramePr>
          <p:nvPr>
            <p:extLst>
              <p:ext uri="{D42A27DB-BD31-4B8C-83A1-F6EECF244321}">
                <p14:modId xmlns:p14="http://schemas.microsoft.com/office/powerpoint/2010/main" val="3974515809"/>
              </p:ext>
            </p:extLst>
          </p:nvPr>
        </p:nvGraphicFramePr>
        <p:xfrm>
          <a:off x="609600" y="1904999"/>
          <a:ext cx="7772400" cy="4066539"/>
        </p:xfrm>
        <a:graphic>
          <a:graphicData uri="http://schemas.openxmlformats.org/drawingml/2006/table">
            <a:tbl>
              <a:tblPr/>
              <a:tblGrid>
                <a:gridCol w="2057400"/>
                <a:gridCol w="1752600"/>
                <a:gridCol w="1752600"/>
                <a:gridCol w="990600"/>
                <a:gridCol w="1219200"/>
              </a:tblGrid>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Male</a:t>
                      </a:r>
                      <a:r>
                        <a:rPr lang="en-US" sz="2800" b="1" i="0" u="none" strike="noStrike" baseline="0" dirty="0" smtClean="0">
                          <a:solidFill>
                            <a:srgbClr val="000000"/>
                          </a:solidFill>
                          <a:effectLst/>
                          <a:latin typeface="Calibri"/>
                        </a:rPr>
                        <a:t> </a:t>
                      </a:r>
                      <a:r>
                        <a:rPr lang="en-US" sz="2800" b="1" i="0" u="none" strike="noStrike" dirty="0" smtClean="0">
                          <a:solidFill>
                            <a:srgbClr val="000000"/>
                          </a:solidFill>
                          <a:effectLst/>
                          <a:latin typeface="Calibri"/>
                        </a:rPr>
                        <a:t>Patients</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1298</a:t>
                      </a:r>
                    </a:p>
                  </a:txBody>
                  <a:tcPr marL="12700" marR="12700" marT="12700" marB="0" anchor="b">
                    <a:lnL>
                      <a:noFill/>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Odds</a:t>
                      </a: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323.5</a:t>
                      </a: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23.0</a:t>
                      </a: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14.0</a:t>
                      </a:r>
                    </a:p>
                  </a:txBody>
                  <a:tcPr marL="12700" marR="12700" marT="12700" marB="0" anchor="b">
                    <a:lnL>
                      <a:noFill/>
                    </a:lnL>
                    <a:lnR>
                      <a:noFill/>
                    </a:lnR>
                    <a:lnT>
                      <a:noFill/>
                    </a:lnT>
                    <a:lnB>
                      <a:noFill/>
                    </a:lnB>
                  </a:tcPr>
                </a:tc>
                <a:tc>
                  <a:txBody>
                    <a:bodyPr/>
                    <a:lstStyle/>
                    <a:p>
                      <a:pPr algn="l" fontAlgn="b"/>
                      <a:r>
                        <a:rPr lang="en-US" sz="2800" b="0" i="0" u="none" strike="noStrike" dirty="0">
                          <a:solidFill>
                            <a:srgbClr val="000000"/>
                          </a:solidFill>
                          <a:effectLst/>
                          <a:latin typeface="Calibri"/>
                        </a:rPr>
                        <a:t>=OR</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280273539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Doll/Hill – Results Table</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pic>
        <p:nvPicPr>
          <p:cNvPr id="2" name="Picture 1" descr="DollandHill1950Resul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2286000"/>
            <a:ext cx="8304431" cy="2667000"/>
          </a:xfrm>
          <a:prstGeom prst="rect">
            <a:avLst/>
          </a:prstGeom>
        </p:spPr>
      </p:pic>
      <p:sp>
        <p:nvSpPr>
          <p:cNvPr id="780296" name="Oval 8"/>
          <p:cNvSpPr>
            <a:spLocks noChangeArrowheads="1"/>
          </p:cNvSpPr>
          <p:nvPr/>
        </p:nvSpPr>
        <p:spPr bwMode="auto">
          <a:xfrm>
            <a:off x="6629400" y="3886200"/>
            <a:ext cx="2133600" cy="990600"/>
          </a:xfrm>
          <a:prstGeom prst="ellipse">
            <a:avLst/>
          </a:prstGeom>
          <a:noFill/>
          <a:ln w="22225" algn="ctr">
            <a:solidFill>
              <a:srgbClr val="FF0000"/>
            </a:solidFill>
            <a:round/>
            <a:headEnd/>
            <a:tailEnd/>
          </a:ln>
        </p:spPr>
        <p:txBody>
          <a:bodyPr wrap="none" anchor="ctr"/>
          <a:lstStyle/>
          <a:p>
            <a:endParaRPr lang="en-US"/>
          </a:p>
        </p:txBody>
      </p:sp>
    </p:spTree>
    <p:extLst>
      <p:ext uri="{BB962C8B-B14F-4D97-AF65-F5344CB8AC3E}">
        <p14:creationId xmlns:p14="http://schemas.microsoft.com/office/powerpoint/2010/main" val="2662685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2" nodeType="clickEffect">
                                  <p:stCondLst>
                                    <p:cond delay="0"/>
                                  </p:stCondLst>
                                  <p:childTnLst>
                                    <p:set>
                                      <p:cBhvr>
                                        <p:cTn id="6" dur="1" fill="hold">
                                          <p:stCondLst>
                                            <p:cond delay="0"/>
                                          </p:stCondLst>
                                        </p:cTn>
                                        <p:tgtEl>
                                          <p:spTgt spid="780296"/>
                                        </p:tgtEl>
                                        <p:attrNameLst>
                                          <p:attrName>style.visibility</p:attrName>
                                        </p:attrNameLst>
                                      </p:cBhvr>
                                      <p:to>
                                        <p:strVal val="visible"/>
                                      </p:to>
                                    </p:set>
                                    <p:anim calcmode="lin" valueType="num">
                                      <p:cBhvr additive="base">
                                        <p:cTn id="7" dur="500" fill="hold"/>
                                        <p:tgtEl>
                                          <p:spTgt spid="780296"/>
                                        </p:tgtEl>
                                        <p:attrNameLst>
                                          <p:attrName>ppt_x</p:attrName>
                                        </p:attrNameLst>
                                      </p:cBhvr>
                                      <p:tavLst>
                                        <p:tav tm="0">
                                          <p:val>
                                            <p:strVal val="#ppt_x"/>
                                          </p:val>
                                        </p:tav>
                                        <p:tav tm="100000">
                                          <p:val>
                                            <p:strVal val="#ppt_x"/>
                                          </p:val>
                                        </p:tav>
                                      </p:tavLst>
                                    </p:anim>
                                    <p:anim calcmode="lin" valueType="num">
                                      <p:cBhvr additive="base">
                                        <p:cTn id="8" dur="500" fill="hold"/>
                                        <p:tgtEl>
                                          <p:spTgt spid="7802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6" grpId="2"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Doll/Hill – Results Table</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sp>
        <p:nvSpPr>
          <p:cNvPr id="780296" name="Oval 8"/>
          <p:cNvSpPr>
            <a:spLocks noChangeArrowheads="1"/>
          </p:cNvSpPr>
          <p:nvPr/>
        </p:nvSpPr>
        <p:spPr bwMode="auto">
          <a:xfrm>
            <a:off x="3810000" y="5410200"/>
            <a:ext cx="3352800" cy="762000"/>
          </a:xfrm>
          <a:prstGeom prst="ellipse">
            <a:avLst/>
          </a:prstGeom>
          <a:noFill/>
          <a:ln w="22225" algn="ctr">
            <a:solidFill>
              <a:srgbClr val="FF0000"/>
            </a:solidFill>
            <a:round/>
            <a:headEnd/>
            <a:tailEnd/>
          </a:ln>
        </p:spPr>
        <p:txBody>
          <a:bodyPr wrap="none" anchor="ct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311090797"/>
              </p:ext>
            </p:extLst>
          </p:nvPr>
        </p:nvGraphicFramePr>
        <p:xfrm>
          <a:off x="685800" y="1905000"/>
          <a:ext cx="7772400" cy="4038601"/>
        </p:xfrm>
        <a:graphic>
          <a:graphicData uri="http://schemas.openxmlformats.org/drawingml/2006/table">
            <a:tbl>
              <a:tblPr/>
              <a:tblGrid>
                <a:gridCol w="1887582"/>
                <a:gridCol w="2276202"/>
                <a:gridCol w="2160816"/>
                <a:gridCol w="1447800"/>
              </a:tblGrid>
              <a:tr h="57694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Male Patients</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7694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76943">
                <a:tc>
                  <a:txBody>
                    <a:bodyPr/>
                    <a:lstStyle/>
                    <a:p>
                      <a:pPr algn="l" fontAlgn="b"/>
                      <a:r>
                        <a:rPr lang="en-US" sz="28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76943">
                <a:tc>
                  <a:txBody>
                    <a:bodyPr/>
                    <a:lstStyle/>
                    <a:p>
                      <a:pPr algn="l" fontAlgn="b"/>
                      <a:r>
                        <a:rPr lang="en-US" sz="28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7694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1298</a:t>
                      </a:r>
                    </a:p>
                  </a:txBody>
                  <a:tcPr marL="12700" marR="12700" marT="12700" marB="0" anchor="b">
                    <a:lnL>
                      <a:noFill/>
                    </a:lnL>
                    <a:lnR>
                      <a:noFill/>
                    </a:lnR>
                    <a:lnT>
                      <a:noFill/>
                    </a:lnT>
                    <a:lnB>
                      <a:noFill/>
                    </a:lnB>
                  </a:tcPr>
                </a:tc>
              </a:tr>
              <a:tr h="57694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7694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P =</a:t>
                      </a: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6.40337E-07</a:t>
                      </a: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19762001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0296"/>
                                        </p:tgtEl>
                                        <p:attrNameLst>
                                          <p:attrName>style.visibility</p:attrName>
                                        </p:attrNameLst>
                                      </p:cBhvr>
                                      <p:to>
                                        <p:strVal val="visible"/>
                                      </p:to>
                                    </p:set>
                                    <p:anim calcmode="lin" valueType="num">
                                      <p:cBhvr additive="base">
                                        <p:cTn id="7" dur="500" fill="hold"/>
                                        <p:tgtEl>
                                          <p:spTgt spid="780296"/>
                                        </p:tgtEl>
                                        <p:attrNameLst>
                                          <p:attrName>ppt_x</p:attrName>
                                        </p:attrNameLst>
                                      </p:cBhvr>
                                      <p:tavLst>
                                        <p:tav tm="0">
                                          <p:val>
                                            <p:strVal val="#ppt_x"/>
                                          </p:val>
                                        </p:tav>
                                        <p:tav tm="100000">
                                          <p:val>
                                            <p:strVal val="#ppt_x"/>
                                          </p:val>
                                        </p:tav>
                                      </p:tavLst>
                                    </p:anim>
                                    <p:anim calcmode="lin" valueType="num">
                                      <p:cBhvr additive="base">
                                        <p:cTn id="8" dur="500" fill="hold"/>
                                        <p:tgtEl>
                                          <p:spTgt spid="7802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81000"/>
            <a:ext cx="7543800" cy="1295400"/>
          </a:xfrm>
        </p:spPr>
        <p:txBody>
          <a:bodyPr/>
          <a:lstStyle/>
          <a:p>
            <a:pPr eaLnBrk="1" hangingPunct="1"/>
            <a:r>
              <a:rPr lang="en-US" sz="3600" dirty="0" smtClean="0"/>
              <a:t>Under the null hypothesis:</a:t>
            </a:r>
            <a:br>
              <a:rPr lang="en-US" sz="3600" dirty="0" smtClean="0"/>
            </a:br>
            <a:r>
              <a:rPr lang="en-US" sz="3600" dirty="0" smtClean="0"/>
              <a:t>P = the chance of a result at least as extreme as observed</a:t>
            </a:r>
          </a:p>
        </p:txBody>
      </p:sp>
      <p:sp>
        <p:nvSpPr>
          <p:cNvPr id="770051" name="Rectangle 3"/>
          <p:cNvSpPr>
            <a:spLocks noGrp="1" noChangeArrowheads="1"/>
          </p:cNvSpPr>
          <p:nvPr>
            <p:ph type="body" idx="1"/>
          </p:nvPr>
        </p:nvSpPr>
        <p:spPr>
          <a:xfrm>
            <a:off x="381000" y="2667000"/>
            <a:ext cx="8229600" cy="3081337"/>
          </a:xfrm>
        </p:spPr>
        <p:txBody>
          <a:bodyPr/>
          <a:lstStyle/>
          <a:p>
            <a:pPr marL="571500" indent="-571500" eaLnBrk="1" hangingPunct="1">
              <a:buFontTx/>
              <a:buChar char="•"/>
            </a:pPr>
            <a:r>
              <a:rPr lang="en-US" dirty="0" smtClean="0"/>
              <a:t>Assume null hypothesis true</a:t>
            </a:r>
          </a:p>
          <a:p>
            <a:pPr marL="644525" lvl="2" indent="0" eaLnBrk="1" hangingPunct="1">
              <a:buNone/>
            </a:pPr>
            <a:r>
              <a:rPr lang="en-US" dirty="0" smtClean="0"/>
              <a:t>(that lung cancer patients are just as likely to be non-smokers as non-cancer patients)</a:t>
            </a:r>
          </a:p>
          <a:p>
            <a:pPr marL="571500" indent="-571500" eaLnBrk="1" hangingPunct="1">
              <a:buFontTx/>
              <a:buChar char="•"/>
            </a:pPr>
            <a:r>
              <a:rPr lang="en-US" dirty="0" smtClean="0"/>
              <a:t>Calculate the probability of a result as extreme as </a:t>
            </a:r>
            <a:r>
              <a:rPr lang="en-US" u="sng" dirty="0" smtClean="0"/>
              <a:t>or more extreme than </a:t>
            </a:r>
            <a:r>
              <a:rPr lang="en-US" dirty="0" smtClean="0"/>
              <a:t>observed</a:t>
            </a:r>
          </a:p>
          <a:p>
            <a:pPr marL="571500" indent="-571500" eaLnBrk="1" hangingPunct="1">
              <a:buFontTx/>
              <a:buChar char="•"/>
            </a:pPr>
            <a:r>
              <a:rPr lang="en-US" dirty="0" smtClean="0"/>
              <a:t>Call this the </a:t>
            </a:r>
            <a:r>
              <a:rPr lang="en-US" i="1" dirty="0" smtClean="0"/>
              <a:t>p-value.</a:t>
            </a:r>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70051">
                                            <p:txEl>
                                              <p:pRg st="3" end="3"/>
                                            </p:txEl>
                                          </p:spTgt>
                                        </p:tgtEl>
                                        <p:attrNameLst>
                                          <p:attrName>style.visibility</p:attrName>
                                        </p:attrNameLst>
                                      </p:cBhvr>
                                      <p:to>
                                        <p:strVal val="visible"/>
                                      </p:to>
                                    </p:set>
                                    <p:anim calcmode="lin" valueType="num">
                                      <p:cBhvr additive="base">
                                        <p:cTn id="7" dur="500" fill="hold"/>
                                        <p:tgtEl>
                                          <p:spTgt spid="770051">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7005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Marble “Story”</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61465962"/>
              </p:ext>
            </p:extLst>
          </p:nvPr>
        </p:nvGraphicFramePr>
        <p:xfrm>
          <a:off x="838200" y="3581400"/>
          <a:ext cx="6781801" cy="2351315"/>
        </p:xfrm>
        <a:graphic>
          <a:graphicData uri="http://schemas.openxmlformats.org/drawingml/2006/table">
            <a:tbl>
              <a:tblPr/>
              <a:tblGrid>
                <a:gridCol w="1647008"/>
                <a:gridCol w="1986098"/>
                <a:gridCol w="1885418"/>
                <a:gridCol w="1263277"/>
              </a:tblGrid>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Marble Color</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ctr" fontAlgn="b"/>
                      <a:r>
                        <a:rPr lang="en-US" sz="2800" b="1" i="0" u="none" strike="noStrike" dirty="0" smtClean="0">
                          <a:solidFill>
                            <a:srgbClr val="000000"/>
                          </a:solidFill>
                          <a:effectLst/>
                          <a:latin typeface="Calibri"/>
                        </a:rPr>
                        <a:t>Red</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1" i="0" u="none" strike="noStrike" dirty="0" smtClean="0">
                          <a:solidFill>
                            <a:srgbClr val="000000"/>
                          </a:solidFill>
                          <a:effectLst/>
                          <a:latin typeface="Calibri"/>
                        </a:rPr>
                        <a:t>Green</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No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a:solidFill>
                            <a:srgbClr val="000000"/>
                          </a:solidFill>
                          <a:effectLst/>
                          <a:latin typeface="Calibri"/>
                        </a:rPr>
                        <a:t>1269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White</a:t>
                      </a:r>
                      <a:r>
                        <a:rPr lang="en-US" sz="2800" b="1" i="0" u="none" strike="noStrike" baseline="0" dirty="0" smtClean="0">
                          <a:solidFill>
                            <a:srgbClr val="000000"/>
                          </a:solidFill>
                          <a:effectLst/>
                          <a:latin typeface="Calibri"/>
                        </a:rPr>
                        <a:t>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dirty="0">
                          <a:solidFill>
                            <a:srgbClr val="000000"/>
                          </a:solidFill>
                          <a:effectLst/>
                          <a:latin typeface="Calibri"/>
                        </a:rPr>
                        <a:t>29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a:solidFill>
                            <a:srgbClr val="000000"/>
                          </a:solidFill>
                          <a:effectLst/>
                          <a:latin typeface="Calibri"/>
                        </a:rPr>
                        <a:t>1298</a:t>
                      </a:r>
                    </a:p>
                  </a:txBody>
                  <a:tcPr marL="12700" marR="12700" marT="12700" marB="0" anchor="b">
                    <a:lnL>
                      <a:noFill/>
                    </a:lnL>
                    <a:lnR>
                      <a:noFill/>
                    </a:lnR>
                    <a:lnT>
                      <a:noFill/>
                    </a:lnT>
                    <a:lnB>
                      <a:noFill/>
                    </a:lnB>
                  </a:tcPr>
                </a:tc>
              </a:tr>
            </a:tbl>
          </a:graphicData>
        </a:graphic>
      </p:graphicFrame>
      <p:sp>
        <p:nvSpPr>
          <p:cNvPr id="2" name="TextBox 1"/>
          <p:cNvSpPr txBox="1"/>
          <p:nvPr/>
        </p:nvSpPr>
        <p:spPr>
          <a:xfrm>
            <a:off x="457200" y="990600"/>
            <a:ext cx="7391400" cy="2508379"/>
          </a:xfrm>
          <a:prstGeom prst="rect">
            <a:avLst/>
          </a:prstGeom>
          <a:noFill/>
        </p:spPr>
        <p:txBody>
          <a:bodyPr wrap="square" rtlCol="0">
            <a:spAutoFit/>
          </a:bodyPr>
          <a:lstStyle/>
          <a:p>
            <a:pPr>
              <a:buNone/>
            </a:pPr>
            <a:r>
              <a:rPr lang="en-US" dirty="0" smtClean="0"/>
              <a:t>Urn contains 649 red marbles and 649 green marbles.</a:t>
            </a:r>
          </a:p>
          <a:p>
            <a:pPr>
              <a:buNone/>
            </a:pPr>
            <a:r>
              <a:rPr lang="en-US" dirty="0" smtClean="0"/>
              <a:t>Randomly select (without replacement) 29 marbles and put a white dot on them.</a:t>
            </a:r>
          </a:p>
          <a:p>
            <a:pPr>
              <a:buNone/>
            </a:pPr>
            <a:r>
              <a:rPr lang="en-US" dirty="0" smtClean="0"/>
              <a:t>How likely is it that </a:t>
            </a:r>
            <a:r>
              <a:rPr lang="en-US" u="sng" dirty="0" smtClean="0"/>
              <a:t>exactly</a:t>
            </a:r>
            <a:r>
              <a:rPr lang="en-US" dirty="0" smtClean="0"/>
              <a:t> 2 of the 649 red marbles will have a white dot?</a:t>
            </a:r>
            <a:endParaRPr lang="en-US" dirty="0"/>
          </a:p>
        </p:txBody>
      </p:sp>
      <p:sp>
        <p:nvSpPr>
          <p:cNvPr id="4" name="TextBox 3"/>
          <p:cNvSpPr txBox="1"/>
          <p:nvPr/>
        </p:nvSpPr>
        <p:spPr>
          <a:xfrm>
            <a:off x="228600" y="6043951"/>
            <a:ext cx="8229600" cy="477054"/>
          </a:xfrm>
          <a:prstGeom prst="rect">
            <a:avLst/>
          </a:prstGeom>
          <a:noFill/>
        </p:spPr>
        <p:txBody>
          <a:bodyPr wrap="square" rtlCol="0">
            <a:spAutoFit/>
          </a:bodyPr>
          <a:lstStyle/>
          <a:p>
            <a:pPr>
              <a:buNone/>
            </a:pPr>
            <a:r>
              <a:rPr lang="en-US" b="1" dirty="0" smtClean="0"/>
              <a:t>Probability = 0.000000598</a:t>
            </a:r>
            <a:endParaRPr lang="en-US" dirty="0">
              <a:solidFill>
                <a:srgbClr val="FF0000"/>
              </a:solidFill>
            </a:endParaRPr>
          </a:p>
        </p:txBody>
      </p:sp>
      <p:sp>
        <p:nvSpPr>
          <p:cNvPr id="8" name="TextBox 7"/>
          <p:cNvSpPr txBox="1"/>
          <p:nvPr/>
        </p:nvSpPr>
        <p:spPr>
          <a:xfrm>
            <a:off x="914400" y="6477000"/>
            <a:ext cx="7848600" cy="246221"/>
          </a:xfrm>
          <a:prstGeom prst="rect">
            <a:avLst/>
          </a:prstGeom>
          <a:noFill/>
        </p:spPr>
        <p:txBody>
          <a:bodyPr wrap="square" rtlCol="0">
            <a:spAutoFit/>
          </a:bodyPr>
          <a:lstStyle/>
          <a:p>
            <a:pPr>
              <a:buNone/>
            </a:pPr>
            <a:r>
              <a:rPr lang="en-US" sz="1200" dirty="0">
                <a:hlinkClick r:id="rId3"/>
              </a:rPr>
              <a:t>https://</a:t>
            </a:r>
            <a:r>
              <a:rPr lang="en-US" sz="1200" dirty="0" err="1">
                <a:hlinkClick r:id="rId3"/>
              </a:rPr>
              <a:t>www.youtube.com</a:t>
            </a:r>
            <a:r>
              <a:rPr lang="en-US" sz="1200" dirty="0">
                <a:hlinkClick r:id="rId3"/>
              </a:rPr>
              <a:t>/</a:t>
            </a:r>
            <a:r>
              <a:rPr lang="en-US" sz="1200" dirty="0" err="1">
                <a:hlinkClick r:id="rId3"/>
              </a:rPr>
              <a:t>watch?v</a:t>
            </a:r>
            <a:r>
              <a:rPr lang="en-US" sz="1200" dirty="0">
                <a:hlinkClick r:id="rId3"/>
              </a:rPr>
              <a:t>=k2BB0p8byGA&amp;list=EC2SOU6wwxB0uwwH80KTQ6ht66KWxbzTIo</a:t>
            </a:r>
            <a:endParaRPr lang="en-US" sz="1200" dirty="0"/>
          </a:p>
        </p:txBody>
      </p:sp>
    </p:spTree>
    <p:extLst>
      <p:ext uri="{BB962C8B-B14F-4D97-AF65-F5344CB8AC3E}">
        <p14:creationId xmlns:p14="http://schemas.microsoft.com/office/powerpoint/2010/main" val="253125065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Marble “Story”</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915501200"/>
              </p:ext>
            </p:extLst>
          </p:nvPr>
        </p:nvGraphicFramePr>
        <p:xfrm>
          <a:off x="838200" y="3581400"/>
          <a:ext cx="6781801" cy="2351315"/>
        </p:xfrm>
        <a:graphic>
          <a:graphicData uri="http://schemas.openxmlformats.org/drawingml/2006/table">
            <a:tbl>
              <a:tblPr/>
              <a:tblGrid>
                <a:gridCol w="1647008"/>
                <a:gridCol w="1986098"/>
                <a:gridCol w="1885418"/>
                <a:gridCol w="1263277"/>
              </a:tblGrid>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Marble Color</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dirty="0" smtClean="0">
                          <a:solidFill>
                            <a:srgbClr val="000000"/>
                          </a:solidFill>
                          <a:effectLst/>
                          <a:latin typeface="Calibri"/>
                        </a:rPr>
                        <a:t>Red</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dirty="0" smtClean="0">
                          <a:solidFill>
                            <a:srgbClr val="000000"/>
                          </a:solidFill>
                          <a:effectLst/>
                          <a:latin typeface="Calibri"/>
                        </a:rPr>
                        <a:t>Green</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No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a:solidFill>
                            <a:srgbClr val="000000"/>
                          </a:solidFill>
                          <a:effectLst/>
                          <a:latin typeface="Calibri"/>
                        </a:rPr>
                        <a:t>1269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White</a:t>
                      </a:r>
                      <a:r>
                        <a:rPr lang="en-US" sz="2800" b="1" i="0" u="none" strike="noStrike" baseline="0" dirty="0" smtClean="0">
                          <a:solidFill>
                            <a:srgbClr val="000000"/>
                          </a:solidFill>
                          <a:effectLst/>
                          <a:latin typeface="Calibri"/>
                        </a:rPr>
                        <a:t>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dirty="0">
                          <a:solidFill>
                            <a:srgbClr val="000000"/>
                          </a:solidFill>
                          <a:effectLst/>
                          <a:latin typeface="Calibri"/>
                        </a:rPr>
                        <a:t>29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a:solidFill>
                            <a:srgbClr val="000000"/>
                          </a:solidFill>
                          <a:effectLst/>
                          <a:latin typeface="Calibri"/>
                        </a:rPr>
                        <a:t>1298</a:t>
                      </a:r>
                    </a:p>
                  </a:txBody>
                  <a:tcPr marL="12700" marR="12700" marT="12700" marB="0" anchor="b">
                    <a:lnL>
                      <a:noFill/>
                    </a:lnL>
                    <a:lnR>
                      <a:noFill/>
                    </a:lnR>
                    <a:lnT>
                      <a:noFill/>
                    </a:lnT>
                    <a:lnB>
                      <a:noFill/>
                    </a:lnB>
                  </a:tcPr>
                </a:tc>
              </a:tr>
            </a:tbl>
          </a:graphicData>
        </a:graphic>
      </p:graphicFrame>
      <p:sp>
        <p:nvSpPr>
          <p:cNvPr id="2" name="TextBox 1"/>
          <p:cNvSpPr txBox="1"/>
          <p:nvPr/>
        </p:nvSpPr>
        <p:spPr>
          <a:xfrm>
            <a:off x="457200" y="990600"/>
            <a:ext cx="7391400" cy="2508379"/>
          </a:xfrm>
          <a:prstGeom prst="rect">
            <a:avLst/>
          </a:prstGeom>
          <a:noFill/>
        </p:spPr>
        <p:txBody>
          <a:bodyPr wrap="square" rtlCol="0">
            <a:spAutoFit/>
          </a:bodyPr>
          <a:lstStyle/>
          <a:p>
            <a:pPr>
              <a:buNone/>
            </a:pPr>
            <a:r>
              <a:rPr lang="en-US" dirty="0" smtClean="0"/>
              <a:t>Urn contains 649 red marbles and 649 green marbles.</a:t>
            </a:r>
          </a:p>
          <a:p>
            <a:pPr>
              <a:buNone/>
            </a:pPr>
            <a:r>
              <a:rPr lang="en-US" dirty="0" smtClean="0"/>
              <a:t>Randomly select (without replacement) 29 marbles and put a white dot on them.</a:t>
            </a:r>
          </a:p>
          <a:p>
            <a:pPr>
              <a:buNone/>
            </a:pPr>
            <a:r>
              <a:rPr lang="en-US" dirty="0" smtClean="0"/>
              <a:t>How likely is it that </a:t>
            </a:r>
            <a:r>
              <a:rPr lang="en-US" u="sng" dirty="0" smtClean="0"/>
              <a:t>exactly</a:t>
            </a:r>
            <a:r>
              <a:rPr lang="en-US" dirty="0" smtClean="0"/>
              <a:t> 2 of the 649 red marbles will have a white dot?</a:t>
            </a:r>
            <a:endParaRPr lang="en-US" dirty="0"/>
          </a:p>
        </p:txBody>
      </p:sp>
      <p:sp>
        <p:nvSpPr>
          <p:cNvPr id="4" name="TextBox 3"/>
          <p:cNvSpPr txBox="1"/>
          <p:nvPr/>
        </p:nvSpPr>
        <p:spPr>
          <a:xfrm>
            <a:off x="228600" y="6043951"/>
            <a:ext cx="8229600" cy="477054"/>
          </a:xfrm>
          <a:prstGeom prst="rect">
            <a:avLst/>
          </a:prstGeom>
          <a:noFill/>
        </p:spPr>
        <p:txBody>
          <a:bodyPr wrap="square" rtlCol="0">
            <a:spAutoFit/>
          </a:bodyPr>
          <a:lstStyle/>
          <a:p>
            <a:pPr>
              <a:buNone/>
            </a:pPr>
            <a:r>
              <a:rPr lang="en-US" b="1" dirty="0" smtClean="0"/>
              <a:t>Probability = 0.000000598 </a:t>
            </a:r>
            <a:r>
              <a:rPr lang="en-US" b="1" dirty="0" smtClean="0">
                <a:solidFill>
                  <a:srgbClr val="FF0000"/>
                </a:solidFill>
              </a:rPr>
              <a:t>≠ 0.000000640 = P </a:t>
            </a:r>
            <a:r>
              <a:rPr lang="en-US" dirty="0" smtClean="0">
                <a:solidFill>
                  <a:srgbClr val="FF0000"/>
                </a:solidFill>
              </a:rPr>
              <a:t> </a:t>
            </a:r>
            <a:endParaRPr lang="en-US" dirty="0">
              <a:solidFill>
                <a:srgbClr val="FF0000"/>
              </a:solidFill>
            </a:endParaRPr>
          </a:p>
        </p:txBody>
      </p:sp>
      <p:sp>
        <p:nvSpPr>
          <p:cNvPr id="5" name="TextBox 4"/>
          <p:cNvSpPr txBox="1"/>
          <p:nvPr/>
        </p:nvSpPr>
        <p:spPr>
          <a:xfrm>
            <a:off x="914400" y="6459379"/>
            <a:ext cx="7848600" cy="246221"/>
          </a:xfrm>
          <a:prstGeom prst="rect">
            <a:avLst/>
          </a:prstGeom>
          <a:noFill/>
        </p:spPr>
        <p:txBody>
          <a:bodyPr wrap="square" rtlCol="0">
            <a:spAutoFit/>
          </a:bodyPr>
          <a:lstStyle/>
          <a:p>
            <a:pPr>
              <a:buNone/>
            </a:pPr>
            <a:r>
              <a:rPr lang="en-US" sz="1200" dirty="0">
                <a:hlinkClick r:id="rId3"/>
              </a:rPr>
              <a:t>https://</a:t>
            </a:r>
            <a:r>
              <a:rPr lang="en-US" sz="1200" dirty="0" err="1">
                <a:hlinkClick r:id="rId3"/>
              </a:rPr>
              <a:t>www.youtube.com</a:t>
            </a:r>
            <a:r>
              <a:rPr lang="en-US" sz="1200" dirty="0">
                <a:hlinkClick r:id="rId3"/>
              </a:rPr>
              <a:t>/</a:t>
            </a:r>
            <a:r>
              <a:rPr lang="en-US" sz="1200" dirty="0" err="1">
                <a:hlinkClick r:id="rId3"/>
              </a:rPr>
              <a:t>watch?v</a:t>
            </a:r>
            <a:r>
              <a:rPr lang="en-US" sz="1200" dirty="0">
                <a:hlinkClick r:id="rId3"/>
              </a:rPr>
              <a:t>=k2BB0p8byGA&amp;list=EC2SOU6wwxB0uwwH80KTQ6ht66KWxbzTIo</a:t>
            </a:r>
            <a:endParaRPr lang="en-US" sz="1200" dirty="0"/>
          </a:p>
        </p:txBody>
      </p:sp>
    </p:spTree>
    <p:extLst>
      <p:ext uri="{BB962C8B-B14F-4D97-AF65-F5344CB8AC3E}">
        <p14:creationId xmlns:p14="http://schemas.microsoft.com/office/powerpoint/2010/main" val="31161657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Marble “Story”</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691956373"/>
              </p:ext>
            </p:extLst>
          </p:nvPr>
        </p:nvGraphicFramePr>
        <p:xfrm>
          <a:off x="838200" y="3581400"/>
          <a:ext cx="6781801" cy="2351315"/>
        </p:xfrm>
        <a:graphic>
          <a:graphicData uri="http://schemas.openxmlformats.org/drawingml/2006/table">
            <a:tbl>
              <a:tblPr/>
              <a:tblGrid>
                <a:gridCol w="1647008"/>
                <a:gridCol w="1986098"/>
                <a:gridCol w="1885418"/>
                <a:gridCol w="1263277"/>
              </a:tblGrid>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Marble Color</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dirty="0" smtClean="0">
                          <a:solidFill>
                            <a:srgbClr val="000000"/>
                          </a:solidFill>
                          <a:effectLst/>
                          <a:latin typeface="Calibri"/>
                        </a:rPr>
                        <a:t>Red</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dirty="0" smtClean="0">
                          <a:solidFill>
                            <a:srgbClr val="000000"/>
                          </a:solidFill>
                          <a:effectLst/>
                          <a:latin typeface="Calibri"/>
                        </a:rPr>
                        <a:t>Green</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No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FF0000"/>
                          </a:solidFill>
                          <a:effectLst/>
                          <a:latin typeface="Calibri"/>
                        </a:rPr>
                        <a:t>648</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FF0000"/>
                          </a:solidFill>
                          <a:effectLst/>
                          <a:latin typeface="Calibri"/>
                        </a:rPr>
                        <a:t>621</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a:solidFill>
                            <a:srgbClr val="000000"/>
                          </a:solidFill>
                          <a:effectLst/>
                          <a:latin typeface="Calibri"/>
                        </a:rPr>
                        <a:t>1269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White</a:t>
                      </a:r>
                      <a:r>
                        <a:rPr lang="en-US" sz="2800" b="1" i="0" u="none" strike="noStrike" baseline="0" dirty="0" smtClean="0">
                          <a:solidFill>
                            <a:srgbClr val="000000"/>
                          </a:solidFill>
                          <a:effectLst/>
                          <a:latin typeface="Calibri"/>
                        </a:rPr>
                        <a:t>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FF0000"/>
                          </a:solidFill>
                          <a:effectLst/>
                          <a:latin typeface="Calibri"/>
                        </a:rPr>
                        <a:t>1</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FF0000"/>
                          </a:solidFill>
                          <a:effectLst/>
                          <a:latin typeface="Calibri"/>
                        </a:rPr>
                        <a:t>28</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dirty="0">
                          <a:solidFill>
                            <a:srgbClr val="000000"/>
                          </a:solidFill>
                          <a:effectLst/>
                          <a:latin typeface="Calibri"/>
                        </a:rPr>
                        <a:t>29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a:solidFill>
                            <a:srgbClr val="000000"/>
                          </a:solidFill>
                          <a:effectLst/>
                          <a:latin typeface="Calibri"/>
                        </a:rPr>
                        <a:t>1298</a:t>
                      </a:r>
                    </a:p>
                  </a:txBody>
                  <a:tcPr marL="12700" marR="12700" marT="12700" marB="0" anchor="b">
                    <a:lnL>
                      <a:noFill/>
                    </a:lnL>
                    <a:lnR>
                      <a:noFill/>
                    </a:lnR>
                    <a:lnT>
                      <a:noFill/>
                    </a:lnT>
                    <a:lnB>
                      <a:noFill/>
                    </a:lnB>
                  </a:tcPr>
                </a:tc>
              </a:tr>
            </a:tbl>
          </a:graphicData>
        </a:graphic>
      </p:graphicFrame>
      <p:sp>
        <p:nvSpPr>
          <p:cNvPr id="2" name="TextBox 1"/>
          <p:cNvSpPr txBox="1"/>
          <p:nvPr/>
        </p:nvSpPr>
        <p:spPr>
          <a:xfrm>
            <a:off x="457200" y="990600"/>
            <a:ext cx="7391400" cy="2508379"/>
          </a:xfrm>
          <a:prstGeom prst="rect">
            <a:avLst/>
          </a:prstGeom>
          <a:noFill/>
        </p:spPr>
        <p:txBody>
          <a:bodyPr wrap="square" rtlCol="0">
            <a:spAutoFit/>
          </a:bodyPr>
          <a:lstStyle/>
          <a:p>
            <a:pPr>
              <a:buNone/>
            </a:pPr>
            <a:r>
              <a:rPr lang="en-US" dirty="0" smtClean="0"/>
              <a:t>Urn contains 649 red marbles and 649 green marbles.</a:t>
            </a:r>
          </a:p>
          <a:p>
            <a:pPr>
              <a:buNone/>
            </a:pPr>
            <a:r>
              <a:rPr lang="en-US" dirty="0" smtClean="0"/>
              <a:t>Randomly select (without replacement) 29 marbles and put a white dot on them.</a:t>
            </a:r>
          </a:p>
          <a:p>
            <a:pPr>
              <a:buNone/>
            </a:pPr>
            <a:r>
              <a:rPr lang="en-US" dirty="0" smtClean="0"/>
              <a:t>How likely is it that </a:t>
            </a:r>
            <a:r>
              <a:rPr lang="en-US" u="sng" dirty="0" smtClean="0"/>
              <a:t>exactly</a:t>
            </a:r>
            <a:r>
              <a:rPr lang="en-US" dirty="0" smtClean="0"/>
              <a:t> </a:t>
            </a:r>
            <a:r>
              <a:rPr lang="en-US" dirty="0" smtClean="0">
                <a:solidFill>
                  <a:srgbClr val="FF0000"/>
                </a:solidFill>
              </a:rPr>
              <a:t>1</a:t>
            </a:r>
            <a:r>
              <a:rPr lang="en-US" dirty="0" smtClean="0"/>
              <a:t> of the 649 red marbles will have a white dot?</a:t>
            </a:r>
            <a:endParaRPr lang="en-US" dirty="0"/>
          </a:p>
        </p:txBody>
      </p:sp>
      <p:sp>
        <p:nvSpPr>
          <p:cNvPr id="4" name="TextBox 3"/>
          <p:cNvSpPr txBox="1"/>
          <p:nvPr/>
        </p:nvSpPr>
        <p:spPr>
          <a:xfrm>
            <a:off x="533400" y="6248400"/>
            <a:ext cx="8001000" cy="477054"/>
          </a:xfrm>
          <a:prstGeom prst="rect">
            <a:avLst/>
          </a:prstGeom>
          <a:noFill/>
        </p:spPr>
        <p:txBody>
          <a:bodyPr wrap="square" rtlCol="0">
            <a:spAutoFit/>
          </a:bodyPr>
          <a:lstStyle/>
          <a:p>
            <a:pPr>
              <a:buNone/>
            </a:pPr>
            <a:r>
              <a:rPr lang="en-US" b="1" dirty="0" smtClean="0"/>
              <a:t>Probability = 0.000000041</a:t>
            </a:r>
            <a:r>
              <a:rPr lang="en-US" dirty="0" smtClean="0"/>
              <a:t> </a:t>
            </a:r>
            <a:endParaRPr lang="en-US" dirty="0"/>
          </a:p>
        </p:txBody>
      </p:sp>
    </p:spTree>
    <p:extLst>
      <p:ext uri="{BB962C8B-B14F-4D97-AF65-F5344CB8AC3E}">
        <p14:creationId xmlns:p14="http://schemas.microsoft.com/office/powerpoint/2010/main" val="18909656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dirty="0" smtClean="0"/>
              <a:t>Roles of statistics</a:t>
            </a:r>
            <a:br>
              <a:rPr lang="en-US" dirty="0" smtClean="0"/>
            </a:br>
            <a:r>
              <a:rPr lang="en-US" dirty="0" smtClean="0"/>
              <a:t>in clinical research </a:t>
            </a:r>
          </a:p>
        </p:txBody>
      </p:sp>
      <p:sp>
        <p:nvSpPr>
          <p:cNvPr id="6147" name="Rectangle 3"/>
          <p:cNvSpPr>
            <a:spLocks noGrp="1" noChangeArrowheads="1"/>
          </p:cNvSpPr>
          <p:nvPr>
            <p:ph type="body" idx="1"/>
          </p:nvPr>
        </p:nvSpPr>
        <p:spPr/>
        <p:txBody>
          <a:bodyPr/>
          <a:lstStyle/>
          <a:p>
            <a:pPr eaLnBrk="1" hangingPunct="1"/>
            <a:r>
              <a:rPr lang="en-US" dirty="0" smtClean="0"/>
              <a:t>Designing studies</a:t>
            </a:r>
          </a:p>
          <a:p>
            <a:pPr lvl="1" eaLnBrk="1" hangingPunct="1"/>
            <a:r>
              <a:rPr lang="en-US" dirty="0" smtClean="0"/>
              <a:t>Sample size choice</a:t>
            </a:r>
          </a:p>
          <a:p>
            <a:pPr eaLnBrk="1" hangingPunct="1"/>
            <a:r>
              <a:rPr lang="en-US" dirty="0" smtClean="0"/>
              <a:t>Descriptive statistics</a:t>
            </a:r>
          </a:p>
          <a:p>
            <a:pPr lvl="1" eaLnBrk="1" hangingPunct="1"/>
            <a:r>
              <a:rPr lang="en-US" dirty="0" smtClean="0"/>
              <a:t>Describe the data in the sample </a:t>
            </a:r>
          </a:p>
          <a:p>
            <a:pPr eaLnBrk="1" hangingPunct="1"/>
            <a:r>
              <a:rPr lang="en-US" dirty="0" smtClean="0"/>
              <a:t>Inferential statistics</a:t>
            </a:r>
          </a:p>
          <a:p>
            <a:pPr lvl="1" eaLnBrk="1" hangingPunct="1"/>
            <a:r>
              <a:rPr lang="en-US" dirty="0" smtClean="0"/>
              <a:t>What the results in the sample tell you about the population.  </a:t>
            </a:r>
          </a:p>
        </p:txBody>
      </p:sp>
      <p:pic>
        <p:nvPicPr>
          <p:cNvPr id="2" name="Picture 1" descr="DCRFigur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4844473"/>
            <a:ext cx="5638800" cy="1708727"/>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Marble “Story”</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004676819"/>
              </p:ext>
            </p:extLst>
          </p:nvPr>
        </p:nvGraphicFramePr>
        <p:xfrm>
          <a:off x="838200" y="3581400"/>
          <a:ext cx="6781801" cy="2351315"/>
        </p:xfrm>
        <a:graphic>
          <a:graphicData uri="http://schemas.openxmlformats.org/drawingml/2006/table">
            <a:tbl>
              <a:tblPr/>
              <a:tblGrid>
                <a:gridCol w="1647008"/>
                <a:gridCol w="1986098"/>
                <a:gridCol w="1885418"/>
                <a:gridCol w="1263277"/>
              </a:tblGrid>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Marble Color</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dirty="0" smtClean="0">
                          <a:solidFill>
                            <a:srgbClr val="000000"/>
                          </a:solidFill>
                          <a:effectLst/>
                          <a:latin typeface="Calibri"/>
                        </a:rPr>
                        <a:t>Red</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dirty="0" smtClean="0">
                          <a:solidFill>
                            <a:srgbClr val="000000"/>
                          </a:solidFill>
                          <a:effectLst/>
                          <a:latin typeface="Calibri"/>
                        </a:rPr>
                        <a:t>Green</a:t>
                      </a:r>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No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FF0000"/>
                          </a:solidFill>
                          <a:effectLst/>
                          <a:latin typeface="Calibri"/>
                        </a:rPr>
                        <a:t>649</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FF0000"/>
                          </a:solidFill>
                          <a:effectLst/>
                          <a:latin typeface="Calibri"/>
                        </a:rPr>
                        <a:t>620</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a:solidFill>
                            <a:srgbClr val="000000"/>
                          </a:solidFill>
                          <a:effectLst/>
                          <a:latin typeface="Calibri"/>
                        </a:rPr>
                        <a:t>1269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r>
                        <a:rPr lang="en-US" sz="2800" b="1" i="0" u="none" strike="noStrike" dirty="0" smtClean="0">
                          <a:solidFill>
                            <a:srgbClr val="000000"/>
                          </a:solidFill>
                          <a:effectLst/>
                          <a:latin typeface="Calibri"/>
                        </a:rPr>
                        <a:t>White</a:t>
                      </a:r>
                      <a:r>
                        <a:rPr lang="en-US" sz="2800" b="1" i="0" u="none" strike="noStrike" baseline="0" dirty="0" smtClean="0">
                          <a:solidFill>
                            <a:srgbClr val="000000"/>
                          </a:solidFill>
                          <a:effectLst/>
                          <a:latin typeface="Calibri"/>
                        </a:rPr>
                        <a:t> Dot</a:t>
                      </a:r>
                      <a:endParaRPr lang="en-US" sz="2800" b="1" i="0" u="none" strike="noStrike" dirty="0">
                        <a:solidFill>
                          <a:srgbClr val="000000"/>
                        </a:solidFill>
                        <a:effectLst/>
                        <a:latin typeface="Calibri"/>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FF0000"/>
                          </a:solidFill>
                          <a:effectLst/>
                          <a:latin typeface="Calibri"/>
                        </a:rPr>
                        <a:t>0</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FF0000"/>
                          </a:solidFill>
                          <a:effectLst/>
                          <a:latin typeface="Calibri"/>
                        </a:rPr>
                        <a:t>29</a:t>
                      </a:r>
                      <a:endParaRPr lang="en-US" sz="2800" b="0" i="0" u="none" strike="noStrike" dirty="0">
                        <a:solidFill>
                          <a:srgbClr val="FF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1" i="0" u="none" strike="noStrike" dirty="0">
                          <a:solidFill>
                            <a:srgbClr val="000000"/>
                          </a:solidFill>
                          <a:effectLst/>
                          <a:latin typeface="Calibri"/>
                        </a:rPr>
                        <a:t>29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470263">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a:solidFill>
                            <a:srgbClr val="000000"/>
                          </a:solidFill>
                          <a:effectLst/>
                          <a:latin typeface="Calibri"/>
                        </a:rPr>
                        <a:t>1298</a:t>
                      </a:r>
                    </a:p>
                  </a:txBody>
                  <a:tcPr marL="12700" marR="12700" marT="12700" marB="0" anchor="b">
                    <a:lnL>
                      <a:noFill/>
                    </a:lnL>
                    <a:lnR>
                      <a:noFill/>
                    </a:lnR>
                    <a:lnT>
                      <a:noFill/>
                    </a:lnT>
                    <a:lnB>
                      <a:noFill/>
                    </a:lnB>
                  </a:tcPr>
                </a:tc>
              </a:tr>
            </a:tbl>
          </a:graphicData>
        </a:graphic>
      </p:graphicFrame>
      <p:sp>
        <p:nvSpPr>
          <p:cNvPr id="2" name="TextBox 1"/>
          <p:cNvSpPr txBox="1"/>
          <p:nvPr/>
        </p:nvSpPr>
        <p:spPr>
          <a:xfrm>
            <a:off x="457200" y="990600"/>
            <a:ext cx="7391400" cy="2508379"/>
          </a:xfrm>
          <a:prstGeom prst="rect">
            <a:avLst/>
          </a:prstGeom>
          <a:noFill/>
        </p:spPr>
        <p:txBody>
          <a:bodyPr wrap="square" rtlCol="0">
            <a:spAutoFit/>
          </a:bodyPr>
          <a:lstStyle/>
          <a:p>
            <a:pPr>
              <a:buNone/>
            </a:pPr>
            <a:r>
              <a:rPr lang="en-US" dirty="0" smtClean="0"/>
              <a:t>Urn contains 649 red marbles and 649 green marbles.</a:t>
            </a:r>
          </a:p>
          <a:p>
            <a:pPr>
              <a:buNone/>
            </a:pPr>
            <a:r>
              <a:rPr lang="en-US" dirty="0" smtClean="0"/>
              <a:t>Randomly select (without replacement) 29 marbles and put a white dot on them.</a:t>
            </a:r>
          </a:p>
          <a:p>
            <a:pPr>
              <a:buNone/>
            </a:pPr>
            <a:r>
              <a:rPr lang="en-US" dirty="0" smtClean="0"/>
              <a:t>How likely is it that </a:t>
            </a:r>
            <a:r>
              <a:rPr lang="en-US" u="sng" dirty="0" smtClean="0"/>
              <a:t>exactly</a:t>
            </a:r>
            <a:r>
              <a:rPr lang="en-US" dirty="0" smtClean="0"/>
              <a:t> </a:t>
            </a:r>
            <a:r>
              <a:rPr lang="en-US" dirty="0">
                <a:solidFill>
                  <a:srgbClr val="FF0000"/>
                </a:solidFill>
              </a:rPr>
              <a:t>0</a:t>
            </a:r>
            <a:r>
              <a:rPr lang="en-US" dirty="0" smtClean="0"/>
              <a:t> of the 649 red marbles will have a white dot?</a:t>
            </a:r>
            <a:endParaRPr lang="en-US" dirty="0"/>
          </a:p>
        </p:txBody>
      </p:sp>
      <p:sp>
        <p:nvSpPr>
          <p:cNvPr id="4" name="TextBox 3"/>
          <p:cNvSpPr txBox="1"/>
          <p:nvPr/>
        </p:nvSpPr>
        <p:spPr>
          <a:xfrm>
            <a:off x="533400" y="6248400"/>
            <a:ext cx="8001000" cy="477054"/>
          </a:xfrm>
          <a:prstGeom prst="rect">
            <a:avLst/>
          </a:prstGeom>
          <a:noFill/>
        </p:spPr>
        <p:txBody>
          <a:bodyPr wrap="square" rtlCol="0">
            <a:spAutoFit/>
          </a:bodyPr>
          <a:lstStyle/>
          <a:p>
            <a:pPr>
              <a:buNone/>
            </a:pPr>
            <a:r>
              <a:rPr lang="en-US" b="1" dirty="0" smtClean="0"/>
              <a:t>Probability = 0.00000001</a:t>
            </a:r>
            <a:r>
              <a:rPr lang="en-US" dirty="0" smtClean="0"/>
              <a:t>  </a:t>
            </a:r>
            <a:endParaRPr lang="en-US" dirty="0"/>
          </a:p>
        </p:txBody>
      </p:sp>
    </p:spTree>
    <p:extLst>
      <p:ext uri="{BB962C8B-B14F-4D97-AF65-F5344CB8AC3E}">
        <p14:creationId xmlns:p14="http://schemas.microsoft.com/office/powerpoint/2010/main" val="20110100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 Value (at least as extreme as)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93242063"/>
              </p:ext>
            </p:extLst>
          </p:nvPr>
        </p:nvGraphicFramePr>
        <p:xfrm>
          <a:off x="533400" y="1676400"/>
          <a:ext cx="5562600" cy="4919980"/>
        </p:xfrm>
        <a:graphic>
          <a:graphicData uri="http://schemas.openxmlformats.org/drawingml/2006/table">
            <a:tbl>
              <a:tblPr/>
              <a:tblGrid>
                <a:gridCol w="1388848"/>
                <a:gridCol w="1550341"/>
                <a:gridCol w="839767"/>
                <a:gridCol w="1783644"/>
              </a:tblGrid>
              <a:tr h="344798">
                <a:tc>
                  <a:txBody>
                    <a:bodyPr/>
                    <a:lstStyle/>
                    <a:p>
                      <a:pPr algn="r" fontAlgn="b"/>
                      <a:r>
                        <a:rPr lang="en-US" sz="24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r" fontAlgn="b"/>
                      <a:r>
                        <a:rPr lang="en-US" sz="2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2400" b="0" i="0" u="none" strike="noStrike">
                          <a:solidFill>
                            <a:srgbClr val="000000"/>
                          </a:solidFill>
                          <a:effectLst/>
                          <a:latin typeface="Calibri"/>
                        </a:rPr>
                        <a:t>0.000000598</a:t>
                      </a:r>
                    </a:p>
                  </a:txBody>
                  <a:tcPr marL="12700" marR="12700" marT="12700" marB="0" anchor="b">
                    <a:lnL>
                      <a:noFill/>
                    </a:lnL>
                    <a:lnR>
                      <a:noFill/>
                    </a:lnR>
                    <a:lnT>
                      <a:noFill/>
                    </a:lnT>
                    <a:lnB>
                      <a:noFill/>
                    </a:lnB>
                  </a:tcPr>
                </a:tc>
              </a:tr>
              <a:tr h="344798">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r" fontAlgn="b"/>
                      <a:r>
                        <a:rPr lang="en-US" sz="2400" b="0" i="0" u="none" strike="noStrike">
                          <a:solidFill>
                            <a:srgbClr val="000000"/>
                          </a:solidFill>
                          <a:effectLst/>
                          <a:latin typeface="Calibri"/>
                        </a:rPr>
                        <a:t>648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621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r" fontAlgn="b"/>
                      <a:r>
                        <a:rPr lang="en-US" sz="2400" b="0" i="0" u="none" strike="noStrike" dirty="0">
                          <a:solidFill>
                            <a:srgbClr val="FF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28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2400" b="0" i="0" u="none" strike="noStrike">
                          <a:solidFill>
                            <a:srgbClr val="000000"/>
                          </a:solidFill>
                          <a:effectLst/>
                          <a:latin typeface="Calibri"/>
                        </a:rPr>
                        <a:t>0.000000041</a:t>
                      </a:r>
                    </a:p>
                  </a:txBody>
                  <a:tcPr marL="12700" marR="12700" marT="12700" marB="0" anchor="b">
                    <a:lnL>
                      <a:noFill/>
                    </a:lnL>
                    <a:lnR>
                      <a:noFill/>
                    </a:lnR>
                    <a:lnT>
                      <a:noFill/>
                    </a:lnT>
                    <a:lnB>
                      <a:noFill/>
                    </a:lnB>
                  </a:tcPr>
                </a:tc>
              </a:tr>
              <a:tr h="344798">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r" fontAlgn="b"/>
                      <a:r>
                        <a:rPr lang="en-US" sz="24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r>
              <a:tr h="344798">
                <a:tc>
                  <a:txBody>
                    <a:bodyPr/>
                    <a:lstStyle/>
                    <a:p>
                      <a:pPr algn="r" fontAlgn="b"/>
                      <a:r>
                        <a:rPr lang="en-US" sz="2400" b="0" i="0" u="none" strike="noStrike" dirty="0">
                          <a:solidFill>
                            <a:srgbClr val="FF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400" b="0" i="0" u="none" strike="noStrike">
                          <a:solidFill>
                            <a:srgbClr val="000000"/>
                          </a:solidFill>
                          <a:effectLst/>
                          <a:latin typeface="Calibri"/>
                        </a:rPr>
                        <a:t>29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2400" b="0" i="0" u="none" strike="noStrike">
                          <a:solidFill>
                            <a:srgbClr val="000000"/>
                          </a:solidFill>
                          <a:effectLst/>
                          <a:latin typeface="Calibri"/>
                        </a:rPr>
                        <a:t>0.000000001</a:t>
                      </a:r>
                    </a:p>
                  </a:txBody>
                  <a:tcPr marL="12700" marR="12700" marT="12700" marB="0" anchor="b">
                    <a:lnL>
                      <a:noFill/>
                    </a:lnL>
                    <a:lnR>
                      <a:noFill/>
                    </a:lnR>
                    <a:lnT>
                      <a:noFill/>
                    </a:lnT>
                    <a:lnB>
                      <a:noFill/>
                    </a:lnB>
                  </a:tcPr>
                </a:tc>
              </a:tr>
              <a:tr h="358231">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24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 </a:t>
                      </a:r>
                    </a:p>
                  </a:txBody>
                  <a:tcPr marL="12700" marR="12700" marT="127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 </a:t>
                      </a:r>
                    </a:p>
                  </a:txBody>
                  <a:tcPr marL="12700" marR="12700" marT="12700" marB="0" anchor="b">
                    <a:lnL>
                      <a:noFill/>
                    </a:lnL>
                    <a:lnR>
                      <a:noFill/>
                    </a:lnR>
                    <a:lnT>
                      <a:noFill/>
                    </a:lnT>
                    <a:lnB w="12700" cap="flat" cmpd="sng" algn="ctr">
                      <a:solidFill>
                        <a:srgbClr val="000000"/>
                      </a:solidFill>
                      <a:prstDash val="solid"/>
                      <a:round/>
                      <a:headEnd type="none" w="med" len="med"/>
                      <a:tailEnd type="none" w="med" len="med"/>
                    </a:lnB>
                  </a:tcPr>
                </a:tc>
              </a:tr>
              <a:tr h="344798">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w="12700" cap="flat" cmpd="sng" algn="ctr">
                      <a:solidFill>
                        <a:srgbClr val="000000"/>
                      </a:solidFill>
                      <a:prstDash val="solid"/>
                      <a:round/>
                      <a:headEnd type="none" w="med" len="med"/>
                      <a:tailEnd type="none" w="med" len="med"/>
                    </a:lnT>
                    <a:lnB>
                      <a:noFill/>
                    </a:lnB>
                  </a:tcPr>
                </a:tc>
              </a:tr>
              <a:tr h="344798">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4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400" b="1" i="0" u="none" strike="noStrike">
                          <a:solidFill>
                            <a:srgbClr val="000000"/>
                          </a:solidFill>
                          <a:effectLst/>
                          <a:latin typeface="Calibri"/>
                        </a:rPr>
                        <a:t>Sum</a:t>
                      </a:r>
                    </a:p>
                  </a:txBody>
                  <a:tcPr marL="12700" marR="12700" marT="12700" marB="0" anchor="b">
                    <a:lnL>
                      <a:noFill/>
                    </a:lnL>
                    <a:lnR>
                      <a:noFill/>
                    </a:lnR>
                    <a:lnT>
                      <a:noFill/>
                    </a:lnT>
                    <a:lnB>
                      <a:noFill/>
                    </a:lnB>
                  </a:tcPr>
                </a:tc>
                <a:tc>
                  <a:txBody>
                    <a:bodyPr/>
                    <a:lstStyle/>
                    <a:p>
                      <a:pPr algn="r" fontAlgn="b"/>
                      <a:r>
                        <a:rPr lang="en-US" sz="2400" b="1" i="0" u="none" strike="noStrike" dirty="0">
                          <a:solidFill>
                            <a:srgbClr val="000000"/>
                          </a:solidFill>
                          <a:effectLst/>
                          <a:latin typeface="Calibri"/>
                        </a:rPr>
                        <a:t>0.000000640</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54019647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229600" cy="2819400"/>
          </a:xfrm>
        </p:spPr>
        <p:txBody>
          <a:bodyPr/>
          <a:lstStyle/>
          <a:p>
            <a:pPr marL="0" indent="0">
              <a:buNone/>
            </a:pPr>
            <a:r>
              <a:rPr lang="en-US" sz="2400" dirty="0"/>
              <a:t>Correct Definition: A P-value is the probability of observing a value of the test statistic at least as extreme as that observed in the study, if in fact the null hypothesis is true. </a:t>
            </a:r>
            <a:endParaRPr lang="en-US" sz="2400" dirty="0" smtClean="0"/>
          </a:p>
          <a:p>
            <a:pPr marL="0" indent="0">
              <a:buNone/>
            </a:pPr>
            <a:endParaRPr lang="en-US" sz="2400" dirty="0" smtClean="0"/>
          </a:p>
          <a:p>
            <a:pPr marL="0" indent="0">
              <a:buNone/>
            </a:pPr>
            <a:r>
              <a:rPr lang="en-US" sz="2400" dirty="0" smtClean="0"/>
              <a:t>Incorrect </a:t>
            </a:r>
            <a:r>
              <a:rPr lang="en-US" sz="2400" dirty="0"/>
              <a:t>Definition: A P-value is the probability that the null hypothesis is true (i.e., that there is no difference between the groups, no relationship between the variables, etc.), given the results of the study. </a:t>
            </a:r>
          </a:p>
        </p:txBody>
      </p:sp>
      <p:sp>
        <p:nvSpPr>
          <p:cNvPr id="4" name="Rectangle 3"/>
          <p:cNvSpPr/>
          <p:nvPr/>
        </p:nvSpPr>
        <p:spPr>
          <a:xfrm>
            <a:off x="3352800" y="5943600"/>
            <a:ext cx="5638800" cy="766364"/>
          </a:xfrm>
          <a:prstGeom prst="rect">
            <a:avLst/>
          </a:prstGeom>
        </p:spPr>
        <p:txBody>
          <a:bodyPr wrap="square">
            <a:spAutoFit/>
          </a:bodyPr>
          <a:lstStyle/>
          <a:p>
            <a:pPr marL="0" indent="0">
              <a:buNone/>
            </a:pPr>
            <a:r>
              <a:rPr lang="en-US" sz="1800" dirty="0" smtClean="0"/>
              <a:t>Newman</a:t>
            </a:r>
            <a:r>
              <a:rPr lang="en-US" sz="1800" dirty="0"/>
              <a:t> </a:t>
            </a:r>
            <a:r>
              <a:rPr lang="en-US" sz="1800" dirty="0" smtClean="0"/>
              <a:t>and Kohn</a:t>
            </a:r>
            <a:r>
              <a:rPr lang="en-US" sz="1800" dirty="0"/>
              <a:t>, </a:t>
            </a:r>
            <a:r>
              <a:rPr lang="en-US" sz="1800" dirty="0" smtClean="0"/>
              <a:t>Evidence</a:t>
            </a:r>
            <a:r>
              <a:rPr lang="en-US" sz="1800" dirty="0"/>
              <a:t>-Based </a:t>
            </a:r>
            <a:r>
              <a:rPr lang="en-US" sz="1800" dirty="0" smtClean="0"/>
              <a:t>Diagnosis. Chapter 11: Understanding P Values and Confidence Intervals. Cambridge </a:t>
            </a:r>
            <a:r>
              <a:rPr lang="en-US" sz="1800" dirty="0"/>
              <a:t>University </a:t>
            </a:r>
            <a:r>
              <a:rPr lang="en-US" sz="1800" dirty="0" smtClean="0"/>
              <a:t>Press 2009. </a:t>
            </a:r>
            <a:endParaRPr lang="en-US" sz="1800" dirty="0"/>
          </a:p>
        </p:txBody>
      </p:sp>
      <p:sp>
        <p:nvSpPr>
          <p:cNvPr id="2" name="TextBox 1"/>
          <p:cNvSpPr txBox="1"/>
          <p:nvPr/>
        </p:nvSpPr>
        <p:spPr>
          <a:xfrm>
            <a:off x="457200" y="457200"/>
            <a:ext cx="7010400" cy="50270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spcBef>
                <a:spcPct val="0"/>
              </a:spcBef>
              <a:defRPr sz="3200" b="1">
                <a:solidFill>
                  <a:schemeClr val="tx2"/>
                </a:solidFill>
                <a:latin typeface="+mj-lt"/>
                <a:ea typeface="+mj-ea"/>
                <a:cs typeface="+mj-cs"/>
              </a:defRPr>
            </a:lvl1pPr>
            <a:lvl2pPr eaLnBrk="0" hangingPunct="0">
              <a:spcBef>
                <a:spcPct val="0"/>
              </a:spcBef>
              <a:defRPr sz="3900" b="1">
                <a:solidFill>
                  <a:schemeClr val="tx2"/>
                </a:solidFill>
              </a:defRPr>
            </a:lvl2pPr>
            <a:lvl3pPr eaLnBrk="0" hangingPunct="0">
              <a:spcBef>
                <a:spcPct val="0"/>
              </a:spcBef>
              <a:defRPr sz="3900" b="1">
                <a:solidFill>
                  <a:schemeClr val="tx2"/>
                </a:solidFill>
              </a:defRPr>
            </a:lvl3pPr>
            <a:lvl4pPr eaLnBrk="0" hangingPunct="0">
              <a:spcBef>
                <a:spcPct val="0"/>
              </a:spcBef>
              <a:defRPr sz="3900" b="1">
                <a:solidFill>
                  <a:schemeClr val="tx2"/>
                </a:solidFill>
              </a:defRPr>
            </a:lvl4pPr>
            <a:lvl5pPr eaLnBrk="0" hangingPunct="0">
              <a:spcBef>
                <a:spcPct val="0"/>
              </a:spcBef>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pPr>
              <a:buNone/>
            </a:pPr>
            <a:r>
              <a:rPr lang="en-US" dirty="0" smtClean="0"/>
              <a:t>P Values</a:t>
            </a:r>
            <a:endParaRPr lang="en-US" dirty="0"/>
          </a:p>
        </p:txBody>
      </p:sp>
      <p:sp>
        <p:nvSpPr>
          <p:cNvPr id="6" name="Oval 5"/>
          <p:cNvSpPr/>
          <p:nvPr/>
        </p:nvSpPr>
        <p:spPr bwMode="auto">
          <a:xfrm>
            <a:off x="228600" y="3124200"/>
            <a:ext cx="8382000" cy="2057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
        <p:nvSpPr>
          <p:cNvPr id="7" name="Oval 6"/>
          <p:cNvSpPr/>
          <p:nvPr/>
        </p:nvSpPr>
        <p:spPr bwMode="auto">
          <a:xfrm>
            <a:off x="0" y="2895600"/>
            <a:ext cx="8686800" cy="2286000"/>
          </a:xfrm>
          <a:prstGeom prst="ellipse">
            <a:avLst/>
          </a:prstGeom>
          <a:noFill/>
          <a:ln w="9525" cap="flat" cmpd="sng" algn="ctr">
            <a:solidFill>
              <a:srgbClr val="FF66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pic>
        <p:nvPicPr>
          <p:cNvPr id="8" name="Picture 7" descr="InfectiousWast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800600"/>
            <a:ext cx="1522116" cy="2103546"/>
          </a:xfrm>
          <a:prstGeom prst="rect">
            <a:avLst/>
          </a:prstGeom>
        </p:spPr>
      </p:pic>
    </p:spTree>
    <p:extLst>
      <p:ext uri="{BB962C8B-B14F-4D97-AF65-F5344CB8AC3E}">
        <p14:creationId xmlns:p14="http://schemas.microsoft.com/office/powerpoint/2010/main" val="22369597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smtClean="0"/>
              <a:t>Small P-value</a:t>
            </a:r>
            <a:r>
              <a:rPr lang="en-US" dirty="0"/>
              <a:t/>
            </a:r>
            <a:br>
              <a:rPr lang="en-US" dirty="0"/>
            </a:br>
            <a:endParaRPr lang="en-US" dirty="0" smtClean="0"/>
          </a:p>
        </p:txBody>
      </p:sp>
      <p:sp>
        <p:nvSpPr>
          <p:cNvPr id="820227" name="Rectangle 3"/>
          <p:cNvSpPr>
            <a:spLocks noGrp="1" noChangeArrowheads="1"/>
          </p:cNvSpPr>
          <p:nvPr>
            <p:ph type="body" idx="1"/>
          </p:nvPr>
        </p:nvSpPr>
        <p:spPr/>
        <p:txBody>
          <a:bodyPr/>
          <a:lstStyle/>
          <a:p>
            <a:pPr marL="571500" indent="-571500" eaLnBrk="1" hangingPunct="1">
              <a:buFontTx/>
              <a:buNone/>
            </a:pPr>
            <a:r>
              <a:rPr lang="en-US" dirty="0" smtClean="0"/>
              <a:t>If the p-value is small, then there are two possibilities:</a:t>
            </a:r>
          </a:p>
          <a:p>
            <a:pPr marL="571500" indent="-571500" eaLnBrk="1" hangingPunct="1">
              <a:buFontTx/>
              <a:buChar char="•"/>
            </a:pPr>
            <a:endParaRPr lang="en-US" sz="1200" dirty="0" smtClean="0"/>
          </a:p>
          <a:p>
            <a:pPr marL="571500" indent="-571500" eaLnBrk="1" hangingPunct="1">
              <a:buFontTx/>
              <a:buChar char="•"/>
            </a:pPr>
            <a:r>
              <a:rPr lang="en-US" dirty="0" smtClean="0"/>
              <a:t>The null hypothesis is true and something highly unusual occurred,</a:t>
            </a:r>
          </a:p>
          <a:p>
            <a:pPr marL="571500" indent="-571500" eaLnBrk="1" hangingPunct="1">
              <a:buFontTx/>
              <a:buNone/>
            </a:pPr>
            <a:r>
              <a:rPr lang="en-US" dirty="0" smtClean="0"/>
              <a:t>OR</a:t>
            </a:r>
          </a:p>
          <a:p>
            <a:pPr marL="571500" indent="-571500" eaLnBrk="1" hangingPunct="1">
              <a:buFontTx/>
              <a:buChar char="•"/>
            </a:pPr>
            <a:r>
              <a:rPr lang="en-US" dirty="0" smtClean="0"/>
              <a:t>The null hypothesis is false, and we can conclude there is an association or difference.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0227">
                                            <p:txEl>
                                              <p:pRg st="2" end="2"/>
                                            </p:txEl>
                                          </p:spTgt>
                                        </p:tgtEl>
                                        <p:attrNameLst>
                                          <p:attrName>style.visibility</p:attrName>
                                        </p:attrNameLst>
                                      </p:cBhvr>
                                      <p:to>
                                        <p:strVal val="visible"/>
                                      </p:to>
                                    </p:set>
                                    <p:anim calcmode="lin" valueType="num">
                                      <p:cBhvr additive="base">
                                        <p:cTn id="7" dur="500" fill="hold"/>
                                        <p:tgtEl>
                                          <p:spTgt spid="8202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02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820227">
                                            <p:txEl>
                                              <p:pRg st="4" end="4"/>
                                            </p:txEl>
                                          </p:spTgt>
                                        </p:tgtEl>
                                        <p:attrNameLst>
                                          <p:attrName>style.visibility</p:attrName>
                                        </p:attrNameLst>
                                      </p:cBhvr>
                                      <p:to>
                                        <p:strVal val="visible"/>
                                      </p:to>
                                    </p:set>
                                    <p:anim calcmode="lin" valueType="num">
                                      <p:cBhvr additive="base">
                                        <p:cTn id="13" dur="500" fill="hold"/>
                                        <p:tgtEl>
                                          <p:spTgt spid="820227">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20227">
                                            <p:txEl>
                                              <p:pRg st="4" end="4"/>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820227">
                                            <p:txEl>
                                              <p:pRg st="3" end="3"/>
                                            </p:txEl>
                                          </p:spTgt>
                                        </p:tgtEl>
                                        <p:attrNameLst>
                                          <p:attrName>style.visibility</p:attrName>
                                        </p:attrNameLst>
                                      </p:cBhvr>
                                      <p:to>
                                        <p:strVal val="visible"/>
                                      </p:to>
                                    </p:set>
                                    <p:anim calcmode="lin" valueType="num">
                                      <p:cBhvr additive="base">
                                        <p:cTn id="17" dur="500" fill="hold"/>
                                        <p:tgtEl>
                                          <p:spTgt spid="820227">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202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52400" y="-304800"/>
            <a:ext cx="7543800" cy="1295400"/>
          </a:xfrm>
        </p:spPr>
        <p:txBody>
          <a:bodyPr/>
          <a:lstStyle/>
          <a:p>
            <a:pPr eaLnBrk="1" hangingPunct="1"/>
            <a:r>
              <a:rPr lang="en-US" sz="3200" dirty="0" smtClean="0"/>
              <a:t>Interpreting p-values</a:t>
            </a:r>
            <a:br>
              <a:rPr lang="en-US" sz="3200" dirty="0" smtClean="0"/>
            </a:br>
            <a:r>
              <a:rPr lang="en-US" sz="3200" dirty="0" smtClean="0"/>
              <a:t>McCulloch’s rules of thumb</a:t>
            </a:r>
          </a:p>
        </p:txBody>
      </p:sp>
      <p:sp>
        <p:nvSpPr>
          <p:cNvPr id="17411" name="Rectangle 3"/>
          <p:cNvSpPr>
            <a:spLocks noGrp="1" noChangeArrowheads="1"/>
          </p:cNvSpPr>
          <p:nvPr>
            <p:ph type="body" idx="1"/>
          </p:nvPr>
        </p:nvSpPr>
        <p:spPr>
          <a:xfrm>
            <a:off x="228600" y="1219200"/>
            <a:ext cx="8229600" cy="4411663"/>
          </a:xfrm>
          <a:solidFill>
            <a:schemeClr val="bg1"/>
          </a:solidFill>
        </p:spPr>
        <p:txBody>
          <a:bodyPr/>
          <a:lstStyle/>
          <a:p>
            <a:pPr eaLnBrk="1" hangingPunct="1">
              <a:lnSpc>
                <a:spcPct val="90000"/>
              </a:lnSpc>
            </a:pPr>
            <a:r>
              <a:rPr lang="en-US" sz="2800" dirty="0" smtClean="0"/>
              <a:t>P&lt;0.05 is </a:t>
            </a:r>
            <a:r>
              <a:rPr lang="en-US" sz="2800" dirty="0" smtClean="0">
                <a:solidFill>
                  <a:srgbClr val="000000"/>
                </a:solidFill>
                <a:cs typeface="Times New Roman" pitchFamily="18" charset="0"/>
              </a:rPr>
              <a:t>widely accepted as the cut-off point for rejecting the null hypothesis.  Values less than 0.05 are commonly described as </a:t>
            </a:r>
            <a:r>
              <a:rPr lang="en-US" sz="2800" i="1" dirty="0" smtClean="0">
                <a:solidFill>
                  <a:srgbClr val="000000"/>
                </a:solidFill>
                <a:cs typeface="Times New Roman" pitchFamily="18" charset="0"/>
              </a:rPr>
              <a:t>statistically significant</a:t>
            </a:r>
            <a:r>
              <a:rPr lang="en-US" sz="2800" dirty="0" smtClean="0">
                <a:solidFill>
                  <a:srgbClr val="000000"/>
                </a:solidFill>
                <a:cs typeface="Times New Roman" pitchFamily="18" charset="0"/>
              </a:rPr>
              <a:t>. </a:t>
            </a:r>
          </a:p>
          <a:p>
            <a:pPr eaLnBrk="1" hangingPunct="1">
              <a:lnSpc>
                <a:spcPct val="90000"/>
              </a:lnSpc>
            </a:pPr>
            <a:r>
              <a:rPr lang="en-US" sz="2800" dirty="0" smtClean="0">
                <a:solidFill>
                  <a:srgbClr val="000000"/>
                </a:solidFill>
                <a:cs typeface="Times New Roman" pitchFamily="18" charset="0"/>
              </a:rPr>
              <a:t>P&gt;0.10: consistent with the null hypothesis.</a:t>
            </a:r>
          </a:p>
          <a:p>
            <a:pPr lvl="1" eaLnBrk="1" hangingPunct="1">
              <a:lnSpc>
                <a:spcPct val="90000"/>
              </a:lnSpc>
            </a:pPr>
            <a:r>
              <a:rPr lang="en-US" sz="2400" dirty="0" smtClean="0">
                <a:solidFill>
                  <a:srgbClr val="000000"/>
                </a:solidFill>
                <a:cs typeface="Times New Roman" pitchFamily="18" charset="0"/>
              </a:rPr>
              <a:t>But doesn’t prove it.</a:t>
            </a:r>
          </a:p>
          <a:p>
            <a:pPr eaLnBrk="1" hangingPunct="1">
              <a:lnSpc>
                <a:spcPct val="90000"/>
              </a:lnSpc>
            </a:pPr>
            <a:r>
              <a:rPr lang="en-US" sz="2800" dirty="0" smtClean="0">
                <a:solidFill>
                  <a:srgbClr val="000000"/>
                </a:solidFill>
                <a:cs typeface="Times New Roman" pitchFamily="18" charset="0"/>
              </a:rPr>
              <a:t>0.05&lt;P&lt;0.10:  suggestive that the alternative </a:t>
            </a:r>
            <a:r>
              <a:rPr lang="en-US" sz="2800" dirty="0" smtClean="0">
                <a:solidFill>
                  <a:srgbClr val="000000"/>
                </a:solidFill>
                <a:cs typeface="Times New Roman" pitchFamily="18" charset="0"/>
              </a:rPr>
              <a:t>hypothesis* </a:t>
            </a:r>
            <a:r>
              <a:rPr lang="en-US" sz="2800" dirty="0" smtClean="0">
                <a:solidFill>
                  <a:srgbClr val="000000"/>
                </a:solidFill>
                <a:cs typeface="Times New Roman" pitchFamily="18" charset="0"/>
              </a:rPr>
              <a:t>is true.</a:t>
            </a:r>
          </a:p>
          <a:p>
            <a:pPr eaLnBrk="1" hangingPunct="1">
              <a:lnSpc>
                <a:spcPct val="90000"/>
              </a:lnSpc>
            </a:pPr>
            <a:r>
              <a:rPr lang="en-US" sz="2800" dirty="0" smtClean="0">
                <a:solidFill>
                  <a:srgbClr val="000000"/>
                </a:solidFill>
                <a:cs typeface="Times New Roman" pitchFamily="18" charset="0"/>
              </a:rPr>
              <a:t>0.01&lt;P&lt;0.05:  supportive of the alternative </a:t>
            </a:r>
            <a:r>
              <a:rPr lang="en-US" sz="2800" dirty="0" smtClean="0">
                <a:solidFill>
                  <a:srgbClr val="000000"/>
                </a:solidFill>
                <a:cs typeface="Times New Roman" pitchFamily="18" charset="0"/>
              </a:rPr>
              <a:t>hypothesis*.  </a:t>
            </a:r>
            <a:r>
              <a:rPr lang="en-US" sz="2800" dirty="0" smtClean="0">
                <a:solidFill>
                  <a:srgbClr val="FF0000"/>
                </a:solidFill>
                <a:cs typeface="Times New Roman" pitchFamily="18" charset="0"/>
              </a:rPr>
              <a:t>Statistically significant.</a:t>
            </a:r>
            <a:r>
              <a:rPr lang="en-US" sz="2800" dirty="0" smtClean="0">
                <a:solidFill>
                  <a:srgbClr val="000000"/>
                </a:solidFill>
                <a:cs typeface="Times New Roman" pitchFamily="18" charset="0"/>
              </a:rPr>
              <a:t> </a:t>
            </a:r>
          </a:p>
          <a:p>
            <a:pPr eaLnBrk="1" hangingPunct="1">
              <a:lnSpc>
                <a:spcPct val="90000"/>
              </a:lnSpc>
            </a:pPr>
            <a:r>
              <a:rPr lang="en-US" sz="2800" dirty="0" smtClean="0">
                <a:solidFill>
                  <a:srgbClr val="000000"/>
                </a:solidFill>
                <a:cs typeface="Times New Roman" pitchFamily="18" charset="0"/>
              </a:rPr>
              <a:t>P&lt;0.01:  strongly supportive of the alternative </a:t>
            </a:r>
            <a:r>
              <a:rPr lang="en-US" sz="2800" dirty="0" smtClean="0">
                <a:solidFill>
                  <a:srgbClr val="000000"/>
                </a:solidFill>
                <a:cs typeface="Times New Roman" pitchFamily="18" charset="0"/>
              </a:rPr>
              <a:t>hypothesis*.  </a:t>
            </a:r>
            <a:r>
              <a:rPr lang="en-US" sz="2800" dirty="0" smtClean="0">
                <a:solidFill>
                  <a:srgbClr val="FF0000"/>
                </a:solidFill>
                <a:cs typeface="Times New Roman" pitchFamily="18" charset="0"/>
              </a:rPr>
              <a:t>Statistically significant.</a:t>
            </a:r>
            <a:endParaRPr lang="en-US" sz="2800" dirty="0" smtClean="0">
              <a:solidFill>
                <a:srgbClr val="FF0000"/>
              </a:solidFill>
            </a:endParaRPr>
          </a:p>
        </p:txBody>
      </p:sp>
      <p:sp>
        <p:nvSpPr>
          <p:cNvPr id="2" name="TextBox 1"/>
          <p:cNvSpPr txBox="1"/>
          <p:nvPr/>
        </p:nvSpPr>
        <p:spPr>
          <a:xfrm>
            <a:off x="2362200" y="4343400"/>
            <a:ext cx="385724" cy="477054"/>
          </a:xfrm>
          <a:prstGeom prst="rect">
            <a:avLst/>
          </a:prstGeom>
          <a:noFill/>
        </p:spPr>
        <p:txBody>
          <a:bodyPr wrap="none" rtlCol="0">
            <a:spAutoFit/>
          </a:bodyPr>
          <a:lstStyle/>
          <a:p>
            <a:endParaRPr lang="en-US" dirty="0"/>
          </a:p>
        </p:txBody>
      </p:sp>
      <p:sp>
        <p:nvSpPr>
          <p:cNvPr id="3" name="TextBox 2"/>
          <p:cNvSpPr txBox="1"/>
          <p:nvPr/>
        </p:nvSpPr>
        <p:spPr>
          <a:xfrm>
            <a:off x="5486400" y="6400800"/>
            <a:ext cx="2895600" cy="348813"/>
          </a:xfrm>
          <a:prstGeom prst="rect">
            <a:avLst/>
          </a:prstGeom>
          <a:noFill/>
        </p:spPr>
        <p:txBody>
          <a:bodyPr wrap="square" rtlCol="0">
            <a:spAutoFit/>
          </a:bodyPr>
          <a:lstStyle/>
          <a:p>
            <a:pPr>
              <a:buNone/>
            </a:pPr>
            <a:r>
              <a:rPr lang="en-US" sz="2000" dirty="0" smtClean="0"/>
              <a:t>*But H</a:t>
            </a:r>
            <a:r>
              <a:rPr lang="en-US" sz="2000" baseline="-25000" dirty="0" smtClean="0"/>
              <a:t>A</a:t>
            </a:r>
            <a:r>
              <a:rPr lang="en-US" sz="2000" dirty="0" smtClean="0"/>
              <a:t> = Not(H</a:t>
            </a:r>
            <a:r>
              <a:rPr lang="en-US" sz="2000" baseline="-25000" dirty="0" smtClean="0"/>
              <a:t>0</a:t>
            </a:r>
            <a:r>
              <a:rPr lang="en-US" sz="2000" dirty="0" smtClean="0"/>
              <a:t>), so …</a:t>
            </a:r>
            <a:endParaRPr lang="en-US" sz="2000"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8600" y="-76200"/>
            <a:ext cx="7543800" cy="1295400"/>
          </a:xfrm>
        </p:spPr>
        <p:txBody>
          <a:bodyPr/>
          <a:lstStyle/>
          <a:p>
            <a:pPr eaLnBrk="1" hangingPunct="1"/>
            <a:r>
              <a:rPr lang="en-US" sz="2400" dirty="0" smtClean="0"/>
              <a:t>Interpreting p-values:</a:t>
            </a:r>
            <a:br>
              <a:rPr lang="en-US" sz="2400" dirty="0" smtClean="0"/>
            </a:br>
            <a:r>
              <a:rPr lang="en-US" sz="2400" dirty="0" smtClean="0"/>
              <a:t>Chuck’s rules of thumb (with Michael’s edits)</a:t>
            </a:r>
          </a:p>
        </p:txBody>
      </p:sp>
      <p:sp>
        <p:nvSpPr>
          <p:cNvPr id="17411" name="Rectangle 3"/>
          <p:cNvSpPr>
            <a:spLocks noGrp="1" noChangeArrowheads="1"/>
          </p:cNvSpPr>
          <p:nvPr>
            <p:ph type="body" idx="1"/>
          </p:nvPr>
        </p:nvSpPr>
        <p:spPr>
          <a:xfrm>
            <a:off x="228600" y="1219200"/>
            <a:ext cx="8229600" cy="4411663"/>
          </a:xfrm>
          <a:solidFill>
            <a:schemeClr val="bg1"/>
          </a:solidFill>
        </p:spPr>
        <p:txBody>
          <a:bodyPr/>
          <a:lstStyle/>
          <a:p>
            <a:pPr eaLnBrk="1" hangingPunct="1">
              <a:lnSpc>
                <a:spcPct val="90000"/>
              </a:lnSpc>
            </a:pPr>
            <a:r>
              <a:rPr lang="en-US" sz="2800" dirty="0" smtClean="0"/>
              <a:t>P&lt;0.05 is </a:t>
            </a:r>
            <a:r>
              <a:rPr lang="en-US" sz="2800" dirty="0" smtClean="0">
                <a:solidFill>
                  <a:srgbClr val="000000"/>
                </a:solidFill>
                <a:cs typeface="Times New Roman" pitchFamily="18" charset="0"/>
              </a:rPr>
              <a:t>widely accepted as the cut-off point for rejecting the null hypothesis.  Values &lt; 0.05 are commonly described as </a:t>
            </a:r>
            <a:r>
              <a:rPr lang="en-US" sz="2800" i="1" dirty="0" smtClean="0">
                <a:solidFill>
                  <a:srgbClr val="000000"/>
                </a:solidFill>
                <a:cs typeface="Times New Roman" pitchFamily="18" charset="0"/>
              </a:rPr>
              <a:t>statistically significant</a:t>
            </a:r>
            <a:r>
              <a:rPr lang="en-US" sz="2800" dirty="0" smtClean="0">
                <a:solidFill>
                  <a:srgbClr val="000000"/>
                </a:solidFill>
                <a:cs typeface="Times New Roman" pitchFamily="18" charset="0"/>
              </a:rPr>
              <a:t>. </a:t>
            </a:r>
          </a:p>
          <a:p>
            <a:pPr eaLnBrk="1" hangingPunct="1">
              <a:lnSpc>
                <a:spcPct val="90000"/>
              </a:lnSpc>
            </a:pPr>
            <a:r>
              <a:rPr lang="en-US" sz="2800" dirty="0" smtClean="0">
                <a:solidFill>
                  <a:srgbClr val="000000"/>
                </a:solidFill>
                <a:cs typeface="Times New Roman" pitchFamily="18" charset="0"/>
              </a:rPr>
              <a:t>P&gt;0.10: consistent with the null hypothesis.</a:t>
            </a:r>
          </a:p>
          <a:p>
            <a:pPr lvl="1" eaLnBrk="1" hangingPunct="1">
              <a:lnSpc>
                <a:spcPct val="90000"/>
              </a:lnSpc>
            </a:pPr>
            <a:r>
              <a:rPr lang="en-US" sz="2400" dirty="0" smtClean="0">
                <a:solidFill>
                  <a:srgbClr val="000000"/>
                </a:solidFill>
                <a:cs typeface="Times New Roman" pitchFamily="18" charset="0"/>
              </a:rPr>
              <a:t>But doesn’t prove it.</a:t>
            </a:r>
          </a:p>
          <a:p>
            <a:pPr eaLnBrk="1" hangingPunct="1">
              <a:lnSpc>
                <a:spcPct val="90000"/>
              </a:lnSpc>
            </a:pPr>
            <a:r>
              <a:rPr lang="en-US" sz="2800" dirty="0" smtClean="0">
                <a:solidFill>
                  <a:srgbClr val="000000"/>
                </a:solidFill>
                <a:cs typeface="Times New Roman" pitchFamily="18" charset="0"/>
              </a:rPr>
              <a:t>0.05&lt;P&lt;0.10: suggestive that the </a:t>
            </a:r>
            <a:r>
              <a:rPr lang="en-US" sz="2800" strike="sngStrike" dirty="0" smtClean="0">
                <a:solidFill>
                  <a:srgbClr val="000000"/>
                </a:solidFill>
                <a:cs typeface="Times New Roman" pitchFamily="18" charset="0"/>
              </a:rPr>
              <a:t>alternative hypothesis is true</a:t>
            </a:r>
            <a:r>
              <a:rPr lang="en-US" sz="2800" dirty="0" smtClean="0">
                <a:solidFill>
                  <a:srgbClr val="000000"/>
                </a:solidFill>
                <a:cs typeface="Times New Roman" pitchFamily="18" charset="0"/>
              </a:rPr>
              <a:t> </a:t>
            </a:r>
            <a:r>
              <a:rPr lang="en-US" sz="2800" dirty="0" smtClean="0">
                <a:solidFill>
                  <a:srgbClr val="0000FF"/>
                </a:solidFill>
                <a:cs typeface="Times New Roman" pitchFamily="18" charset="0"/>
              </a:rPr>
              <a:t>null hypothesis is false</a:t>
            </a:r>
            <a:r>
              <a:rPr lang="en-US" sz="2800" dirty="0" smtClean="0">
                <a:solidFill>
                  <a:srgbClr val="000000"/>
                </a:solidFill>
                <a:cs typeface="Times New Roman" pitchFamily="18" charset="0"/>
              </a:rPr>
              <a:t>.</a:t>
            </a:r>
          </a:p>
          <a:p>
            <a:pPr eaLnBrk="1" hangingPunct="1">
              <a:lnSpc>
                <a:spcPct val="90000"/>
              </a:lnSpc>
            </a:pPr>
            <a:r>
              <a:rPr lang="en-US" sz="2800" dirty="0" smtClean="0">
                <a:solidFill>
                  <a:srgbClr val="000000"/>
                </a:solidFill>
                <a:cs typeface="Times New Roman" pitchFamily="18" charset="0"/>
              </a:rPr>
              <a:t>0.01&lt;P&lt;0.05:  </a:t>
            </a:r>
            <a:r>
              <a:rPr lang="en-US" sz="2800" strike="sngStrike" dirty="0" smtClean="0">
                <a:solidFill>
                  <a:srgbClr val="000000"/>
                </a:solidFill>
                <a:cs typeface="Times New Roman" pitchFamily="18" charset="0"/>
              </a:rPr>
              <a:t>supportive of the alternative hypothesis</a:t>
            </a:r>
            <a:r>
              <a:rPr lang="en-US" sz="2800" dirty="0" smtClean="0">
                <a:solidFill>
                  <a:srgbClr val="000000"/>
                </a:solidFill>
                <a:cs typeface="Times New Roman" pitchFamily="18" charset="0"/>
              </a:rPr>
              <a:t>  </a:t>
            </a:r>
            <a:r>
              <a:rPr lang="en-US" sz="2800" dirty="0" smtClean="0">
                <a:solidFill>
                  <a:srgbClr val="0000FF"/>
                </a:solidFill>
                <a:cs typeface="Times New Roman" pitchFamily="18" charset="0"/>
              </a:rPr>
              <a:t>even more suggestive that the null hypothesis is false. </a:t>
            </a:r>
            <a:r>
              <a:rPr lang="en-US" sz="2800" dirty="0">
                <a:solidFill>
                  <a:srgbClr val="FF0000"/>
                </a:solidFill>
                <a:cs typeface="Times New Roman" pitchFamily="18" charset="0"/>
              </a:rPr>
              <a:t>Statistically </a:t>
            </a:r>
            <a:r>
              <a:rPr lang="en-US" sz="2800" dirty="0" smtClean="0">
                <a:solidFill>
                  <a:srgbClr val="FF0000"/>
                </a:solidFill>
                <a:cs typeface="Times New Roman" pitchFamily="18" charset="0"/>
              </a:rPr>
              <a:t>significant.</a:t>
            </a:r>
            <a:endParaRPr lang="en-US" sz="2800" dirty="0">
              <a:solidFill>
                <a:srgbClr val="0000FF"/>
              </a:solidFill>
              <a:cs typeface="Times New Roman" pitchFamily="18" charset="0"/>
            </a:endParaRPr>
          </a:p>
          <a:p>
            <a:pPr eaLnBrk="1" hangingPunct="1">
              <a:lnSpc>
                <a:spcPct val="90000"/>
              </a:lnSpc>
            </a:pPr>
            <a:r>
              <a:rPr lang="en-US" sz="2800" dirty="0" smtClean="0">
                <a:solidFill>
                  <a:srgbClr val="000000"/>
                </a:solidFill>
                <a:cs typeface="Times New Roman" pitchFamily="18" charset="0"/>
              </a:rPr>
              <a:t>P&lt;0.01:  strongly </a:t>
            </a:r>
            <a:r>
              <a:rPr lang="en-US" sz="2800" strike="sngStrike" dirty="0" smtClean="0">
                <a:solidFill>
                  <a:srgbClr val="000000"/>
                </a:solidFill>
                <a:cs typeface="Times New Roman" pitchFamily="18" charset="0"/>
              </a:rPr>
              <a:t>supportive of the alternative hypothesis. </a:t>
            </a:r>
            <a:r>
              <a:rPr lang="en-US" sz="2800" dirty="0">
                <a:solidFill>
                  <a:srgbClr val="0000FF"/>
                </a:solidFill>
                <a:cs typeface="Times New Roman" pitchFamily="18" charset="0"/>
              </a:rPr>
              <a:t>suggestive that the null hypothesis is false</a:t>
            </a:r>
            <a:r>
              <a:rPr lang="en-US" sz="2800" dirty="0" smtClean="0">
                <a:solidFill>
                  <a:srgbClr val="0000FF"/>
                </a:solidFill>
                <a:cs typeface="Times New Roman" pitchFamily="18" charset="0"/>
              </a:rPr>
              <a:t>. </a:t>
            </a:r>
            <a:r>
              <a:rPr lang="en-US" sz="2800" dirty="0">
                <a:solidFill>
                  <a:srgbClr val="FF0000"/>
                </a:solidFill>
                <a:cs typeface="Times New Roman" pitchFamily="18" charset="0"/>
              </a:rPr>
              <a:t>Statistically </a:t>
            </a:r>
            <a:r>
              <a:rPr lang="en-US" sz="2800" dirty="0" smtClean="0">
                <a:solidFill>
                  <a:srgbClr val="FF0000"/>
                </a:solidFill>
                <a:cs typeface="Times New Roman" pitchFamily="18" charset="0"/>
              </a:rPr>
              <a:t>significant.</a:t>
            </a:r>
            <a:endParaRPr lang="en-US" sz="2800" strike="sngStrike" dirty="0" smtClean="0">
              <a:solidFill>
                <a:srgbClr val="FF0000"/>
              </a:solidFill>
            </a:endParaRPr>
          </a:p>
        </p:txBody>
      </p:sp>
    </p:spTree>
    <p:extLst>
      <p:ext uri="{BB962C8B-B14F-4D97-AF65-F5344CB8AC3E}">
        <p14:creationId xmlns:p14="http://schemas.microsoft.com/office/powerpoint/2010/main" val="140606051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152400"/>
            <a:ext cx="7543800" cy="1295400"/>
          </a:xfrm>
        </p:spPr>
        <p:txBody>
          <a:bodyPr/>
          <a:lstStyle/>
          <a:p>
            <a:pPr eaLnBrk="1" hangingPunct="1"/>
            <a:r>
              <a:rPr lang="en-US" sz="3600" dirty="0" smtClean="0"/>
              <a:t>McCulloch’s PPPs</a:t>
            </a:r>
          </a:p>
        </p:txBody>
      </p:sp>
      <p:sp>
        <p:nvSpPr>
          <p:cNvPr id="781315" name="Rectangle 3"/>
          <p:cNvSpPr>
            <a:spLocks noGrp="1" noChangeArrowheads="1"/>
          </p:cNvSpPr>
          <p:nvPr>
            <p:ph type="body" idx="1"/>
          </p:nvPr>
        </p:nvSpPr>
        <p:spPr>
          <a:xfrm>
            <a:off x="228600" y="1676400"/>
            <a:ext cx="8229600" cy="4411663"/>
          </a:xfrm>
        </p:spPr>
        <p:txBody>
          <a:bodyPr/>
          <a:lstStyle/>
          <a:p>
            <a:pPr eaLnBrk="1" hangingPunct="1">
              <a:lnSpc>
                <a:spcPct val="90000"/>
              </a:lnSpc>
            </a:pPr>
            <a:r>
              <a:rPr lang="en-US" sz="2400" u="sng" dirty="0" smtClean="0">
                <a:solidFill>
                  <a:srgbClr val="000000"/>
                </a:solidFill>
                <a:cs typeface="Times New Roman" pitchFamily="18" charset="0"/>
              </a:rPr>
              <a:t>P-value Pet Peeve1</a:t>
            </a:r>
            <a:r>
              <a:rPr lang="en-US" sz="2400" dirty="0" smtClean="0">
                <a:solidFill>
                  <a:srgbClr val="000000"/>
                </a:solidFill>
                <a:cs typeface="Times New Roman" pitchFamily="18" charset="0"/>
              </a:rPr>
              <a:t>:  Authors who describe a statistically significant result as “significant” without the “statistically” qualifier.</a:t>
            </a:r>
          </a:p>
          <a:p>
            <a:pPr lvl="1" eaLnBrk="1" hangingPunct="1">
              <a:lnSpc>
                <a:spcPct val="90000"/>
              </a:lnSpc>
            </a:pPr>
            <a:r>
              <a:rPr lang="en-US" sz="2200" dirty="0" smtClean="0">
                <a:solidFill>
                  <a:srgbClr val="000000"/>
                </a:solidFill>
                <a:cs typeface="Times New Roman" pitchFamily="18" charset="0"/>
              </a:rPr>
              <a:t>Statistically significant = detectable difference (of any magnitude)</a:t>
            </a:r>
          </a:p>
          <a:p>
            <a:pPr lvl="1" eaLnBrk="1" hangingPunct="1">
              <a:lnSpc>
                <a:spcPct val="90000"/>
              </a:lnSpc>
            </a:pPr>
            <a:r>
              <a:rPr lang="en-US" sz="2200" dirty="0" smtClean="0">
                <a:solidFill>
                  <a:srgbClr val="000000"/>
                </a:solidFill>
                <a:cs typeface="Times New Roman" pitchFamily="18" charset="0"/>
              </a:rPr>
              <a:t>Significant difference = difference of important magnitude.</a:t>
            </a:r>
          </a:p>
          <a:p>
            <a:pPr lvl="1" eaLnBrk="1" hangingPunct="1">
              <a:lnSpc>
                <a:spcPct val="90000"/>
              </a:lnSpc>
            </a:pPr>
            <a:endParaRPr lang="en-US" sz="900" dirty="0" smtClean="0">
              <a:solidFill>
                <a:srgbClr val="000000"/>
              </a:solidFill>
              <a:cs typeface="Times New Roman" pitchFamily="18" charset="0"/>
            </a:endParaRPr>
          </a:p>
          <a:p>
            <a:pPr eaLnBrk="1" hangingPunct="1">
              <a:lnSpc>
                <a:spcPct val="90000"/>
              </a:lnSpc>
            </a:pPr>
            <a:r>
              <a:rPr lang="en-US" sz="2400" u="sng" dirty="0" smtClean="0">
                <a:solidFill>
                  <a:srgbClr val="000000"/>
                </a:solidFill>
                <a:cs typeface="Times New Roman" pitchFamily="18" charset="0"/>
              </a:rPr>
              <a:t>P-value Pet Peeve2</a:t>
            </a:r>
            <a:r>
              <a:rPr lang="en-US" sz="2400" dirty="0" smtClean="0">
                <a:solidFill>
                  <a:srgbClr val="000000"/>
                </a:solidFill>
                <a:cs typeface="Times New Roman" pitchFamily="18" charset="0"/>
              </a:rPr>
              <a:t>:  Authors who describe a lack of a statistically significant result as no effect or no association.</a:t>
            </a:r>
          </a:p>
          <a:p>
            <a:pPr lvl="1" eaLnBrk="1" hangingPunct="1">
              <a:lnSpc>
                <a:spcPct val="90000"/>
              </a:lnSpc>
            </a:pPr>
            <a:r>
              <a:rPr lang="en-US" sz="2200" dirty="0" smtClean="0">
                <a:solidFill>
                  <a:srgbClr val="000000"/>
                </a:solidFill>
                <a:cs typeface="Times New Roman" pitchFamily="18" charset="0"/>
              </a:rPr>
              <a:t>Absence of evidence is not the same as evidence of absence. </a:t>
            </a:r>
            <a:r>
              <a:rPr lang="en-US" sz="2000" dirty="0" smtClean="0">
                <a:solidFill>
                  <a:srgbClr val="000000"/>
                </a:solidFill>
                <a:cs typeface="Times New Roman" pitchFamily="18" charset="0"/>
              </a:rPr>
              <a:t>(</a:t>
            </a:r>
            <a:r>
              <a:rPr lang="en-US" sz="2000" dirty="0"/>
              <a:t>Altman and Bland. </a:t>
            </a:r>
            <a:r>
              <a:rPr lang="en-US" sz="2000" kern="1200" dirty="0">
                <a:latin typeface="Times New Roman" pitchFamily="18" charset="0"/>
              </a:rPr>
              <a:t>BMJ 1995;311:</a:t>
            </a:r>
            <a:r>
              <a:rPr lang="en-US" sz="2000" kern="1200" dirty="0" smtClean="0">
                <a:latin typeface="Times New Roman" pitchFamily="18" charset="0"/>
              </a:rPr>
              <a:t>485)</a:t>
            </a:r>
            <a:endParaRPr lang="en-US" sz="2000" dirty="0" smtClean="0">
              <a:solidFill>
                <a:srgbClr val="000000"/>
              </a:solidFill>
              <a:cs typeface="Times New Roman" pitchFamily="18" charset="0"/>
            </a:endParaRPr>
          </a:p>
          <a:p>
            <a:pPr lvl="1" eaLnBrk="1" hangingPunct="1">
              <a:lnSpc>
                <a:spcPct val="90000"/>
              </a:lnSpc>
            </a:pPr>
            <a:r>
              <a:rPr lang="en-US" sz="2200" dirty="0" smtClean="0">
                <a:solidFill>
                  <a:srgbClr val="000000"/>
                </a:solidFill>
                <a:cs typeface="Times New Roman" pitchFamily="18" charset="0"/>
              </a:rPr>
              <a:t>Need to consider confidence intervals to assert the latter.</a:t>
            </a:r>
          </a:p>
          <a:p>
            <a:pPr lvl="1" eaLnBrk="1" hangingPunct="1">
              <a:lnSpc>
                <a:spcPct val="90000"/>
              </a:lnSpc>
            </a:pPr>
            <a:endParaRPr lang="en-US" sz="2200" dirty="0" smtClean="0">
              <a:solidFill>
                <a:srgbClr val="000000"/>
              </a:solidFill>
              <a:cs typeface="Times New Roman" pitchFamily="18" charset="0"/>
            </a:endParaRPr>
          </a:p>
          <a:p>
            <a:pPr eaLnBrk="1" hangingPunct="1">
              <a:lnSpc>
                <a:spcPct val="90000"/>
              </a:lnSpc>
            </a:pPr>
            <a:endParaRPr lang="en-US" sz="2000"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81315">
                                            <p:txEl>
                                              <p:pRg st="0" end="0"/>
                                            </p:txEl>
                                          </p:spTgt>
                                        </p:tgtEl>
                                        <p:attrNameLst>
                                          <p:attrName>style.visibility</p:attrName>
                                        </p:attrNameLst>
                                      </p:cBhvr>
                                      <p:to>
                                        <p:strVal val="visible"/>
                                      </p:to>
                                    </p:set>
                                    <p:anim calcmode="lin" valueType="num">
                                      <p:cBhvr additive="base">
                                        <p:cTn id="7" dur="500" fill="hold"/>
                                        <p:tgtEl>
                                          <p:spTgt spid="7813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813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781315">
                                            <p:txEl>
                                              <p:pRg st="1" end="1"/>
                                            </p:txEl>
                                          </p:spTgt>
                                        </p:tgtEl>
                                        <p:attrNameLst>
                                          <p:attrName>style.visibility</p:attrName>
                                        </p:attrNameLst>
                                      </p:cBhvr>
                                      <p:to>
                                        <p:strVal val="visible"/>
                                      </p:to>
                                    </p:set>
                                    <p:anim calcmode="lin" valueType="num">
                                      <p:cBhvr additive="base">
                                        <p:cTn id="11" dur="500" fill="hold"/>
                                        <p:tgtEl>
                                          <p:spTgt spid="781315">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78131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781315">
                                            <p:txEl>
                                              <p:pRg st="2" end="2"/>
                                            </p:txEl>
                                          </p:spTgt>
                                        </p:tgtEl>
                                        <p:attrNameLst>
                                          <p:attrName>style.visibility</p:attrName>
                                        </p:attrNameLst>
                                      </p:cBhvr>
                                      <p:to>
                                        <p:strVal val="visible"/>
                                      </p:to>
                                    </p:set>
                                    <p:anim calcmode="lin" valueType="num">
                                      <p:cBhvr additive="base">
                                        <p:cTn id="15" dur="500" fill="hold"/>
                                        <p:tgtEl>
                                          <p:spTgt spid="781315">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7813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781315">
                                            <p:txEl>
                                              <p:pRg st="4" end="4"/>
                                            </p:txEl>
                                          </p:spTgt>
                                        </p:tgtEl>
                                        <p:attrNameLst>
                                          <p:attrName>style.visibility</p:attrName>
                                        </p:attrNameLst>
                                      </p:cBhvr>
                                      <p:to>
                                        <p:strVal val="visible"/>
                                      </p:to>
                                    </p:set>
                                    <p:anim calcmode="lin" valueType="num">
                                      <p:cBhvr additive="base">
                                        <p:cTn id="21" dur="500" fill="hold"/>
                                        <p:tgtEl>
                                          <p:spTgt spid="781315">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781315">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781315">
                                            <p:txEl>
                                              <p:pRg st="5" end="5"/>
                                            </p:txEl>
                                          </p:spTgt>
                                        </p:tgtEl>
                                        <p:attrNameLst>
                                          <p:attrName>style.visibility</p:attrName>
                                        </p:attrNameLst>
                                      </p:cBhvr>
                                      <p:to>
                                        <p:strVal val="visible"/>
                                      </p:to>
                                    </p:set>
                                    <p:anim calcmode="lin" valueType="num">
                                      <p:cBhvr additive="base">
                                        <p:cTn id="25" dur="500" fill="hold"/>
                                        <p:tgtEl>
                                          <p:spTgt spid="781315">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81315">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781315">
                                            <p:txEl>
                                              <p:pRg st="6" end="6"/>
                                            </p:txEl>
                                          </p:spTgt>
                                        </p:tgtEl>
                                        <p:attrNameLst>
                                          <p:attrName>style.visibility</p:attrName>
                                        </p:attrNameLst>
                                      </p:cBhvr>
                                      <p:to>
                                        <p:strVal val="visible"/>
                                      </p:to>
                                    </p:set>
                                    <p:anim calcmode="lin" valueType="num">
                                      <p:cBhvr additive="base">
                                        <p:cTn id="29" dur="500" fill="hold"/>
                                        <p:tgtEl>
                                          <p:spTgt spid="781315">
                                            <p:txEl>
                                              <p:pRg st="6" end="6"/>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8131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smtClean="0"/>
              <a:t>Generating p-values</a:t>
            </a:r>
            <a:r>
              <a:rPr lang="en-US" dirty="0" smtClean="0"/>
              <a:t> </a:t>
            </a:r>
          </a:p>
        </p:txBody>
      </p:sp>
      <p:sp>
        <p:nvSpPr>
          <p:cNvPr id="24579" name="Rectangle 3"/>
          <p:cNvSpPr>
            <a:spLocks noGrp="1" noChangeArrowheads="1"/>
          </p:cNvSpPr>
          <p:nvPr>
            <p:ph type="body" idx="1"/>
          </p:nvPr>
        </p:nvSpPr>
        <p:spPr>
          <a:xfrm>
            <a:off x="228600" y="1905000"/>
            <a:ext cx="8686800" cy="1752600"/>
          </a:xfrm>
          <a:solidFill>
            <a:schemeClr val="bg1"/>
          </a:solidFill>
        </p:spPr>
        <p:txBody>
          <a:bodyPr/>
          <a:lstStyle/>
          <a:p>
            <a:pPr eaLnBrk="1" hangingPunct="1">
              <a:lnSpc>
                <a:spcPct val="80000"/>
              </a:lnSpc>
            </a:pPr>
            <a:r>
              <a:rPr lang="en-US" sz="3600" dirty="0" smtClean="0"/>
              <a:t>Statistical hypothesis tests generate p-values, sometimes via arcane calculations.</a:t>
            </a:r>
          </a:p>
          <a:p>
            <a:pPr eaLnBrk="1" hangingPunct="1">
              <a:lnSpc>
                <a:spcPct val="80000"/>
              </a:lnSpc>
            </a:pPr>
            <a:r>
              <a:rPr lang="en-US" sz="3600" dirty="0" smtClean="0"/>
              <a:t>Appropriate test depends on nature of the variable studied as the outcome, and</a:t>
            </a:r>
          </a:p>
          <a:p>
            <a:pPr eaLnBrk="1" hangingPunct="1">
              <a:lnSpc>
                <a:spcPct val="80000"/>
              </a:lnSpc>
            </a:pPr>
            <a:r>
              <a:rPr lang="en-US" sz="3600" dirty="0"/>
              <a:t>w</a:t>
            </a:r>
            <a:r>
              <a:rPr lang="en-US" sz="3600" dirty="0" smtClean="0"/>
              <a:t>hether adjusting for other potential predictors</a:t>
            </a:r>
          </a:p>
          <a:p>
            <a:pPr eaLnBrk="1" hangingPunct="1">
              <a:lnSpc>
                <a:spcPct val="80000"/>
              </a:lnSpc>
              <a:buFont typeface="Wingdings" pitchFamily="2" charset="2"/>
              <a:buNone/>
            </a:pPr>
            <a:endParaRPr lang="en-US" sz="3600" dirty="0" smtClean="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smtClean="0"/>
              <a:t>Comparing Groups</a:t>
            </a:r>
            <a:endParaRPr lang="en-US" dirty="0" smtClean="0"/>
          </a:p>
        </p:txBody>
      </p:sp>
      <p:sp>
        <p:nvSpPr>
          <p:cNvPr id="24579" name="Rectangle 3"/>
          <p:cNvSpPr>
            <a:spLocks noGrp="1" noChangeArrowheads="1"/>
          </p:cNvSpPr>
          <p:nvPr>
            <p:ph type="body" idx="1"/>
          </p:nvPr>
        </p:nvSpPr>
        <p:spPr>
          <a:xfrm>
            <a:off x="152400" y="5638800"/>
            <a:ext cx="8686800" cy="838200"/>
          </a:xfrm>
          <a:solidFill>
            <a:schemeClr val="bg1"/>
          </a:solidFill>
        </p:spPr>
        <p:txBody>
          <a:bodyPr/>
          <a:lstStyle/>
          <a:p>
            <a:pPr marL="0" indent="0" eaLnBrk="1" hangingPunct="1">
              <a:lnSpc>
                <a:spcPct val="80000"/>
              </a:lnSpc>
              <a:buNone/>
            </a:pPr>
            <a:r>
              <a:rPr lang="en-US" sz="2400" dirty="0" smtClean="0"/>
              <a:t>They all generate a p-value, so the key is to figure out what the null hypothesis is and interpret the p-value. </a:t>
            </a:r>
          </a:p>
          <a:p>
            <a:pPr eaLnBrk="1" hangingPunct="1">
              <a:lnSpc>
                <a:spcPct val="80000"/>
              </a:lnSpc>
              <a:buFont typeface="Wingdings" pitchFamily="2" charset="2"/>
              <a:buNone/>
            </a:pPr>
            <a:endParaRPr lang="en-US" sz="2400" dirty="0" smtClean="0"/>
          </a:p>
        </p:txBody>
      </p:sp>
      <p:graphicFrame>
        <p:nvGraphicFramePr>
          <p:cNvPr id="2" name="Table 1"/>
          <p:cNvGraphicFramePr>
            <a:graphicFrameLocks noGrp="1"/>
          </p:cNvGraphicFramePr>
          <p:nvPr>
            <p:extLst>
              <p:ext uri="{D42A27DB-BD31-4B8C-83A1-F6EECF244321}">
                <p14:modId xmlns:p14="http://schemas.microsoft.com/office/powerpoint/2010/main" val="1378902918"/>
              </p:ext>
            </p:extLst>
          </p:nvPr>
        </p:nvGraphicFramePr>
        <p:xfrm>
          <a:off x="457200" y="1142999"/>
          <a:ext cx="7543800" cy="4191001"/>
        </p:xfrm>
        <a:graphic>
          <a:graphicData uri="http://schemas.openxmlformats.org/drawingml/2006/table">
            <a:tbl>
              <a:tblPr/>
              <a:tblGrid>
                <a:gridCol w="2053342"/>
                <a:gridCol w="2633635"/>
                <a:gridCol w="2856823"/>
              </a:tblGrid>
              <a:tr h="437866">
                <a:tc>
                  <a:txBody>
                    <a:bodyPr/>
                    <a:lstStyle/>
                    <a:p>
                      <a:pPr algn="l" fontAlgn="b"/>
                      <a:endParaRPr lang="en-US" sz="20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000" b="1" i="0" u="none" strike="noStrike">
                          <a:solidFill>
                            <a:srgbClr val="000000"/>
                          </a:solidFill>
                          <a:effectLst/>
                          <a:latin typeface="Calibri"/>
                        </a:rPr>
                        <a:t>Adjustment for Confounding</a:t>
                      </a:r>
                    </a:p>
                  </a:txBody>
                  <a:tcPr marL="12700" marR="12700" marT="12700" marB="0" anchor="b">
                    <a:lnL>
                      <a:noFill/>
                    </a:lnL>
                    <a:lnR>
                      <a:noFill/>
                    </a:lnR>
                    <a:lnT>
                      <a:noFill/>
                    </a:lnT>
                    <a:lnB>
                      <a:noFill/>
                    </a:lnB>
                  </a:tcPr>
                </a:tc>
                <a:tc hMerge="1">
                  <a:txBody>
                    <a:bodyPr/>
                    <a:lstStyle/>
                    <a:p>
                      <a:endParaRPr lang="en-US"/>
                    </a:p>
                  </a:txBody>
                  <a:tcPr/>
                </a:tc>
              </a:tr>
              <a:tr h="710821">
                <a:tc>
                  <a:txBody>
                    <a:bodyPr/>
                    <a:lstStyle/>
                    <a:p>
                      <a:pPr algn="ctr" fontAlgn="b"/>
                      <a:r>
                        <a:rPr lang="en-US" sz="2000" b="1" i="0" u="none" strike="noStrike">
                          <a:solidFill>
                            <a:srgbClr val="000000"/>
                          </a:solidFill>
                          <a:effectLst/>
                          <a:latin typeface="Calibri"/>
                        </a:rPr>
                        <a:t>Outcome</a:t>
                      </a:r>
                    </a:p>
                  </a:txBody>
                  <a:tcPr marL="12700" marR="12700" marT="1270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Unadjusted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alibri"/>
                        </a:rPr>
                        <a:t>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r>
              <a:tr h="995149">
                <a:tc>
                  <a:txBody>
                    <a:bodyPr/>
                    <a:lstStyle/>
                    <a:p>
                      <a:pPr algn="ctr" fontAlgn="ctr"/>
                      <a:r>
                        <a:rPr lang="en-US" sz="2000" b="0" i="0" u="none" strike="noStrike">
                          <a:solidFill>
                            <a:srgbClr val="000000"/>
                          </a:solidFill>
                          <a:effectLst/>
                          <a:latin typeface="Calibri"/>
                        </a:rPr>
                        <a:t>Binary</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Chi-squared Test, (Fisher's) Exact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Logistic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52986">
                <a:tc>
                  <a:txBody>
                    <a:bodyPr/>
                    <a:lstStyle/>
                    <a:p>
                      <a:pPr algn="ctr" fontAlgn="ctr"/>
                      <a:r>
                        <a:rPr lang="en-US" sz="2000" b="0" i="0" u="none" strike="noStrike">
                          <a:solidFill>
                            <a:srgbClr val="000000"/>
                          </a:solidFill>
                          <a:effectLst/>
                          <a:latin typeface="Calibri"/>
                        </a:rPr>
                        <a:t>Continuous/ Numerical</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t-test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Linear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4179">
                <a:tc>
                  <a:txBody>
                    <a:bodyPr/>
                    <a:lstStyle/>
                    <a:p>
                      <a:pPr algn="ctr" fontAlgn="ctr"/>
                      <a:r>
                        <a:rPr lang="en-US" sz="2000" b="0" i="0" u="none" strike="noStrike" dirty="0" err="1" smtClean="0">
                          <a:solidFill>
                            <a:srgbClr val="000000"/>
                          </a:solidFill>
                          <a:effectLst/>
                          <a:latin typeface="Calibri"/>
                        </a:rPr>
                        <a:t>Surival</a:t>
                      </a:r>
                      <a:r>
                        <a:rPr lang="en-US" sz="2000" b="0" i="0" u="none" strike="noStrike" dirty="0" smtClean="0">
                          <a:solidFill>
                            <a:srgbClr val="000000"/>
                          </a:solidFill>
                          <a:effectLst/>
                          <a:latin typeface="Calibri"/>
                        </a:rPr>
                        <a:t> </a:t>
                      </a:r>
                      <a:r>
                        <a:rPr lang="en-US" sz="2000" b="0" i="0" u="none" strike="noStrike" dirty="0">
                          <a:solidFill>
                            <a:srgbClr val="000000"/>
                          </a:solidFill>
                          <a:effectLst/>
                          <a:latin typeface="Calibri"/>
                        </a:rPr>
                        <a:t>Analysis (Time to Event)</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Kaplan-Meier Curves, Log-Rank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a:rPr>
                        <a:t>Cox Proportional Hazards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5726397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smtClean="0"/>
              <a:t>Doll/Hill – Results Table</a:t>
            </a:r>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pic>
        <p:nvPicPr>
          <p:cNvPr id="3" name="Picture 2" descr="DollandHill1950FemaleResul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828800"/>
            <a:ext cx="8146694" cy="3962400"/>
          </a:xfrm>
          <a:prstGeom prst="rect">
            <a:avLst/>
          </a:prstGeom>
        </p:spPr>
      </p:pic>
      <p:sp>
        <p:nvSpPr>
          <p:cNvPr id="780296" name="Oval 8"/>
          <p:cNvSpPr>
            <a:spLocks noChangeArrowheads="1"/>
          </p:cNvSpPr>
          <p:nvPr/>
        </p:nvSpPr>
        <p:spPr bwMode="auto">
          <a:xfrm>
            <a:off x="381000" y="4419600"/>
            <a:ext cx="8763000" cy="1295400"/>
          </a:xfrm>
          <a:prstGeom prst="ellipse">
            <a:avLst/>
          </a:prstGeom>
          <a:noFill/>
          <a:ln w="22225" algn="ctr">
            <a:solidFill>
              <a:srgbClr val="FF0000"/>
            </a:solidFill>
            <a:round/>
            <a:headEnd/>
            <a:tailEnd/>
          </a:ln>
        </p:spPr>
        <p:txBody>
          <a:bodyPr wrap="none" anchor="ctr"/>
          <a:lstStyle/>
          <a:p>
            <a:endParaRPr lang="en-US"/>
          </a:p>
        </p:txBody>
      </p:sp>
    </p:spTree>
    <p:extLst>
      <p:ext uri="{BB962C8B-B14F-4D97-AF65-F5344CB8AC3E}">
        <p14:creationId xmlns:p14="http://schemas.microsoft.com/office/powerpoint/2010/main" val="126482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0296"/>
                                        </p:tgtEl>
                                        <p:attrNameLst>
                                          <p:attrName>style.visibility</p:attrName>
                                        </p:attrNameLst>
                                      </p:cBhvr>
                                      <p:to>
                                        <p:strVal val="visible"/>
                                      </p:to>
                                    </p:set>
                                    <p:anim calcmode="lin" valueType="num">
                                      <p:cBhvr additive="base">
                                        <p:cTn id="7" dur="500" fill="hold"/>
                                        <p:tgtEl>
                                          <p:spTgt spid="780296"/>
                                        </p:tgtEl>
                                        <p:attrNameLst>
                                          <p:attrName>ppt_x</p:attrName>
                                        </p:attrNameLst>
                                      </p:cBhvr>
                                      <p:tavLst>
                                        <p:tav tm="0">
                                          <p:val>
                                            <p:strVal val="#ppt_x"/>
                                          </p:val>
                                        </p:tav>
                                        <p:tav tm="100000">
                                          <p:val>
                                            <p:strVal val="#ppt_x"/>
                                          </p:val>
                                        </p:tav>
                                      </p:tavLst>
                                    </p:anim>
                                    <p:anim calcmode="lin" valueType="num">
                                      <p:cBhvr additive="base">
                                        <p:cTn id="8" dur="500" fill="hold"/>
                                        <p:tgtEl>
                                          <p:spTgt spid="7802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r>
              <a:rPr lang="en-US" dirty="0">
                <a:latin typeface="Garamond" charset="0"/>
              </a:rPr>
              <a:t>General Variable </a:t>
            </a:r>
            <a:r>
              <a:rPr lang="en-US" dirty="0" smtClean="0">
                <a:latin typeface="Garamond" charset="0"/>
              </a:rPr>
              <a:t>Types*</a:t>
            </a:r>
            <a:endParaRPr lang="en-US" dirty="0">
              <a:latin typeface="Garamond" charset="0"/>
            </a:endParaRPr>
          </a:p>
        </p:txBody>
      </p:sp>
      <p:sp>
        <p:nvSpPr>
          <p:cNvPr id="26627" name="Rectangle 3"/>
          <p:cNvSpPr>
            <a:spLocks noGrp="1" noChangeArrowheads="1"/>
          </p:cNvSpPr>
          <p:nvPr>
            <p:ph sz="half" idx="1"/>
          </p:nvPr>
        </p:nvSpPr>
        <p:spPr>
          <a:xfrm>
            <a:off x="304800" y="1193800"/>
            <a:ext cx="4267200" cy="4267200"/>
          </a:xfrm>
        </p:spPr>
        <p:txBody>
          <a:bodyPr/>
          <a:lstStyle/>
          <a:p>
            <a:pPr eaLnBrk="1" hangingPunct="1">
              <a:buFont typeface="Wingdings" charset="0"/>
              <a:buNone/>
            </a:pPr>
            <a:r>
              <a:rPr lang="en-US" b="1" dirty="0">
                <a:latin typeface="Garamond" charset="0"/>
              </a:rPr>
              <a:t>	 </a:t>
            </a:r>
            <a:r>
              <a:rPr lang="en-US" b="1" u="sng" dirty="0" smtClean="0">
                <a:latin typeface="Garamond" charset="0"/>
              </a:rPr>
              <a:t>Continuous/Numeric</a:t>
            </a:r>
            <a:endParaRPr lang="en-US" b="1" u="sng" dirty="0">
              <a:latin typeface="Garamond" charset="0"/>
            </a:endParaRPr>
          </a:p>
          <a:p>
            <a:pPr lvl="1" eaLnBrk="1" hangingPunct="1"/>
            <a:r>
              <a:rPr lang="en-US" b="1" dirty="0">
                <a:latin typeface="Garamond" charset="0"/>
              </a:rPr>
              <a:t>Quantitative intervals with typical ranking</a:t>
            </a:r>
          </a:p>
          <a:p>
            <a:pPr lvl="1" eaLnBrk="1" hangingPunct="1"/>
            <a:r>
              <a:rPr lang="en-US" b="1" dirty="0">
                <a:latin typeface="Garamond" charset="0"/>
              </a:rPr>
              <a:t>Examples:</a:t>
            </a:r>
          </a:p>
          <a:p>
            <a:pPr lvl="2" eaLnBrk="1" hangingPunct="1"/>
            <a:r>
              <a:rPr lang="en-US" b="1" dirty="0">
                <a:solidFill>
                  <a:srgbClr val="E46C0A"/>
                </a:solidFill>
                <a:latin typeface="Garamond" charset="0"/>
              </a:rPr>
              <a:t>Cholesterol level</a:t>
            </a:r>
          </a:p>
          <a:p>
            <a:pPr lvl="2" eaLnBrk="1" hangingPunct="1"/>
            <a:r>
              <a:rPr lang="en-US" b="1" dirty="0" smtClean="0">
                <a:solidFill>
                  <a:srgbClr val="E46C0A"/>
                </a:solidFill>
                <a:latin typeface="Garamond" charset="0"/>
              </a:rPr>
              <a:t>Waist </a:t>
            </a:r>
            <a:r>
              <a:rPr lang="en-US" b="1" dirty="0">
                <a:solidFill>
                  <a:srgbClr val="E46C0A"/>
                </a:solidFill>
                <a:latin typeface="Garamond" charset="0"/>
              </a:rPr>
              <a:t>size</a:t>
            </a:r>
          </a:p>
          <a:p>
            <a:pPr lvl="2" eaLnBrk="1" hangingPunct="1"/>
            <a:r>
              <a:rPr lang="en-US" b="1" dirty="0" smtClean="0">
                <a:solidFill>
                  <a:srgbClr val="E46C0A"/>
                </a:solidFill>
                <a:latin typeface="Garamond" charset="0"/>
              </a:rPr>
              <a:t>BMD</a:t>
            </a:r>
          </a:p>
          <a:p>
            <a:pPr lvl="2" eaLnBrk="1" hangingPunct="1"/>
            <a:r>
              <a:rPr lang="en-US" b="1" dirty="0">
                <a:solidFill>
                  <a:srgbClr val="E46C0A"/>
                </a:solidFill>
                <a:latin typeface="Garamond" charset="0"/>
              </a:rPr>
              <a:t>Number of </a:t>
            </a:r>
            <a:r>
              <a:rPr lang="en-US" b="1" dirty="0" smtClean="0">
                <a:solidFill>
                  <a:srgbClr val="E46C0A"/>
                </a:solidFill>
                <a:latin typeface="Garamond" charset="0"/>
              </a:rPr>
              <a:t>drinks (discrete, but with quantitative intervals and typical ranking)</a:t>
            </a:r>
            <a:endParaRPr lang="en-US" b="1" dirty="0">
              <a:solidFill>
                <a:srgbClr val="E46C0A"/>
              </a:solidFill>
              <a:latin typeface="Garamond" charset="0"/>
            </a:endParaRPr>
          </a:p>
          <a:p>
            <a:pPr lvl="2" eaLnBrk="1" hangingPunct="1"/>
            <a:endParaRPr lang="en-US" b="1" dirty="0">
              <a:solidFill>
                <a:srgbClr val="E46C0A"/>
              </a:solidFill>
              <a:latin typeface="Garamond" charset="0"/>
            </a:endParaRPr>
          </a:p>
        </p:txBody>
      </p:sp>
      <p:sp>
        <p:nvSpPr>
          <p:cNvPr id="26628" name="Rectangle 4"/>
          <p:cNvSpPr>
            <a:spLocks noGrp="1" noChangeArrowheads="1"/>
          </p:cNvSpPr>
          <p:nvPr>
            <p:ph sz="half" idx="2"/>
          </p:nvPr>
        </p:nvSpPr>
        <p:spPr>
          <a:xfrm>
            <a:off x="4267200" y="1295400"/>
            <a:ext cx="4724400" cy="4114800"/>
          </a:xfrm>
        </p:spPr>
        <p:txBody>
          <a:bodyPr/>
          <a:lstStyle/>
          <a:p>
            <a:pPr eaLnBrk="1" hangingPunct="1">
              <a:buFont typeface="Wingdings" charset="0"/>
              <a:buNone/>
            </a:pPr>
            <a:r>
              <a:rPr lang="en-US" b="1" dirty="0">
                <a:latin typeface="Garamond" charset="0"/>
              </a:rPr>
              <a:t>	 </a:t>
            </a:r>
            <a:r>
              <a:rPr lang="en-US" b="1" u="sng" dirty="0">
                <a:latin typeface="Garamond" charset="0"/>
              </a:rPr>
              <a:t>Categorical</a:t>
            </a:r>
          </a:p>
          <a:p>
            <a:pPr lvl="1" eaLnBrk="1" hangingPunct="1"/>
            <a:r>
              <a:rPr lang="en-US" b="1" dirty="0">
                <a:latin typeface="Garamond" charset="0"/>
              </a:rPr>
              <a:t>Dichotomous (yes/no)     </a:t>
            </a:r>
            <a:r>
              <a:rPr lang="en-US" sz="2000" b="1" dirty="0">
                <a:solidFill>
                  <a:srgbClr val="E46C0A"/>
                </a:solidFill>
                <a:latin typeface="Garamond" charset="0"/>
              </a:rPr>
              <a:t>(e.g., death, fracture, DM)</a:t>
            </a: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Nominal (no order) </a:t>
            </a:r>
            <a:r>
              <a:rPr lang="en-US" b="1" dirty="0" smtClean="0">
                <a:latin typeface="Garamond" charset="0"/>
              </a:rPr>
              <a:t> </a:t>
            </a:r>
            <a:r>
              <a:rPr lang="en-US" sz="2000" b="1" dirty="0">
                <a:solidFill>
                  <a:srgbClr val="E46C0A"/>
                </a:solidFill>
                <a:latin typeface="Garamond" charset="0"/>
              </a:rPr>
              <a:t>(e.g., ethnicity, </a:t>
            </a:r>
            <a:r>
              <a:rPr lang="en-US" sz="2000" b="1" dirty="0" smtClean="0">
                <a:solidFill>
                  <a:srgbClr val="E46C0A"/>
                </a:solidFill>
                <a:latin typeface="Garamond" charset="0"/>
              </a:rPr>
              <a:t>occupation, blood type)</a:t>
            </a:r>
            <a:endParaRPr lang="en-US" sz="2000" b="1" dirty="0">
              <a:solidFill>
                <a:srgbClr val="E46C0A"/>
              </a:solidFill>
              <a:latin typeface="Garamond" charset="0"/>
            </a:endParaRP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Ordinal (ordered rank)     </a:t>
            </a:r>
            <a:r>
              <a:rPr lang="en-US" sz="2000" b="1" dirty="0">
                <a:solidFill>
                  <a:srgbClr val="E46C0A"/>
                </a:solidFill>
                <a:latin typeface="Garamond" charset="0"/>
              </a:rPr>
              <a:t>(e.g., NYHA HF Class I-</a:t>
            </a:r>
            <a:r>
              <a:rPr lang="en-US" sz="2000" b="1" dirty="0" smtClean="0">
                <a:solidFill>
                  <a:srgbClr val="E46C0A"/>
                </a:solidFill>
                <a:latin typeface="Garamond" charset="0"/>
              </a:rPr>
              <a:t>IV, Modified Rankin Scale)</a:t>
            </a:r>
            <a:r>
              <a:rPr lang="en-US" b="1" dirty="0" smtClean="0">
                <a:solidFill>
                  <a:srgbClr val="E46C0A"/>
                </a:solidFill>
                <a:latin typeface="Garamond" charset="0"/>
              </a:rPr>
              <a:t>  </a:t>
            </a:r>
            <a:endParaRPr lang="en-US" b="1" dirty="0">
              <a:solidFill>
                <a:srgbClr val="E46C0A"/>
              </a:solidFill>
              <a:latin typeface="Garamond" charset="0"/>
            </a:endParaRPr>
          </a:p>
        </p:txBody>
      </p:sp>
      <p:sp>
        <p:nvSpPr>
          <p:cNvPr id="225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2FEBC2E6-6F16-494A-AFE4-47901E643EAE}" type="slidenum">
              <a:rPr lang="en-US" sz="1200">
                <a:latin typeface="Arial" charset="0"/>
              </a:rPr>
              <a:pPr/>
              <a:t>4</a:t>
            </a:fld>
            <a:endParaRPr lang="en-US" sz="1200">
              <a:latin typeface="Arial" charset="0"/>
            </a:endParaRPr>
          </a:p>
        </p:txBody>
      </p:sp>
      <p:sp>
        <p:nvSpPr>
          <p:cNvPr id="2" name="TextBox 1"/>
          <p:cNvSpPr txBox="1"/>
          <p:nvPr/>
        </p:nvSpPr>
        <p:spPr>
          <a:xfrm>
            <a:off x="3810000" y="5715000"/>
            <a:ext cx="3276600" cy="348813"/>
          </a:xfrm>
          <a:prstGeom prst="rect">
            <a:avLst/>
          </a:prstGeom>
          <a:noFill/>
        </p:spPr>
        <p:txBody>
          <a:bodyPr wrap="square" rtlCol="0">
            <a:spAutoFit/>
          </a:bodyPr>
          <a:lstStyle/>
          <a:p>
            <a:pPr>
              <a:buNone/>
            </a:pPr>
            <a:r>
              <a:rPr lang="en-US" sz="2000" dirty="0" smtClean="0"/>
              <a:t>*Doug Bauer’s lecture 8/5</a:t>
            </a:r>
            <a:endParaRPr lang="en-US" sz="2000" dirty="0"/>
          </a:p>
        </p:txBody>
      </p:sp>
      <p:sp>
        <p:nvSpPr>
          <p:cNvPr id="3" name="Oval 2"/>
          <p:cNvSpPr/>
          <p:nvPr/>
        </p:nvSpPr>
        <p:spPr bwMode="auto">
          <a:xfrm>
            <a:off x="381000" y="1371600"/>
            <a:ext cx="34290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
        <p:nvSpPr>
          <p:cNvPr id="4" name="Oval 3"/>
          <p:cNvSpPr/>
          <p:nvPr/>
        </p:nvSpPr>
        <p:spPr bwMode="auto">
          <a:xfrm>
            <a:off x="11024" y="1219200"/>
            <a:ext cx="4560975" cy="12954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
        <p:nvSpPr>
          <p:cNvPr id="9" name="Oval 8"/>
          <p:cNvSpPr/>
          <p:nvPr/>
        </p:nvSpPr>
        <p:spPr bwMode="auto">
          <a:xfrm>
            <a:off x="4419600" y="1752600"/>
            <a:ext cx="4114800" cy="990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919638385"/>
      </p:ext>
    </p:extLst>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Results Table:</a:t>
            </a:r>
            <a:br>
              <a:rPr lang="en-US" dirty="0" smtClean="0"/>
            </a:br>
            <a:r>
              <a:rPr lang="en-US" dirty="0" smtClean="0"/>
              <a:t>Smoking/lung cancer </a:t>
            </a:r>
          </a:p>
        </p:txBody>
      </p:sp>
      <p:graphicFrame>
        <p:nvGraphicFramePr>
          <p:cNvPr id="2" name="Table 1"/>
          <p:cNvGraphicFramePr>
            <a:graphicFrameLocks noGrp="1"/>
          </p:cNvGraphicFramePr>
          <p:nvPr>
            <p:extLst>
              <p:ext uri="{D42A27DB-BD31-4B8C-83A1-F6EECF244321}">
                <p14:modId xmlns:p14="http://schemas.microsoft.com/office/powerpoint/2010/main" val="653202405"/>
              </p:ext>
            </p:extLst>
          </p:nvPr>
        </p:nvGraphicFramePr>
        <p:xfrm>
          <a:off x="533400" y="1600200"/>
          <a:ext cx="7772400" cy="4066539"/>
        </p:xfrm>
        <a:graphic>
          <a:graphicData uri="http://schemas.openxmlformats.org/drawingml/2006/table">
            <a:tbl>
              <a:tblPr/>
              <a:tblGrid>
                <a:gridCol w="2057400"/>
                <a:gridCol w="1752600"/>
                <a:gridCol w="1752600"/>
                <a:gridCol w="990600"/>
                <a:gridCol w="1219200"/>
              </a:tblGrid>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Female</a:t>
                      </a:r>
                      <a:r>
                        <a:rPr lang="en-US" sz="2800" b="1" i="0" u="none" strike="noStrike" baseline="0" dirty="0" smtClean="0">
                          <a:solidFill>
                            <a:srgbClr val="000000"/>
                          </a:solidFill>
                          <a:effectLst/>
                          <a:latin typeface="Calibri"/>
                        </a:rPr>
                        <a:t> </a:t>
                      </a:r>
                      <a:r>
                        <a:rPr lang="en-US" sz="2800" b="1" i="0" u="none" strike="noStrike" dirty="0" smtClean="0">
                          <a:solidFill>
                            <a:srgbClr val="000000"/>
                          </a:solidFill>
                          <a:effectLst/>
                          <a:latin typeface="Calibri"/>
                        </a:rPr>
                        <a:t>Patients</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41</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000000"/>
                          </a:solidFill>
                          <a:effectLst/>
                          <a:latin typeface="Calibri"/>
                        </a:rPr>
                        <a:t>28</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19</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000000"/>
                          </a:solidFill>
                          <a:effectLst/>
                          <a:latin typeface="Calibri"/>
                        </a:rPr>
                        <a:t>32</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60</a:t>
                      </a:r>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smtClean="0">
                          <a:solidFill>
                            <a:srgbClr val="000000"/>
                          </a:solidFill>
                          <a:effectLst/>
                          <a:latin typeface="Calibri"/>
                        </a:rPr>
                        <a:t>60</a:t>
                      </a:r>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smtClean="0">
                          <a:solidFill>
                            <a:srgbClr val="000000"/>
                          </a:solidFill>
                          <a:effectLst/>
                          <a:latin typeface="Calibri"/>
                        </a:rPr>
                        <a:t>120</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dirty="0">
                          <a:solidFill>
                            <a:srgbClr val="000000"/>
                          </a:solidFill>
                          <a:effectLst/>
                          <a:latin typeface="Calibri"/>
                        </a:rPr>
                        <a:t>Odds</a:t>
                      </a: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2.2</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0.9</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2.5</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0" i="0" u="none" strike="noStrike" dirty="0">
                          <a:solidFill>
                            <a:srgbClr val="000000"/>
                          </a:solidFill>
                          <a:effectLst/>
                          <a:latin typeface="Calibri"/>
                        </a:rPr>
                        <a:t>=OR</a:t>
                      </a:r>
                    </a:p>
                  </a:txBody>
                  <a:tcPr marL="12700" marR="12700" marT="12700" marB="0" anchor="b">
                    <a:lnL>
                      <a:noFill/>
                    </a:lnL>
                    <a:lnR>
                      <a:noFill/>
                    </a:lnR>
                    <a:lnT>
                      <a:noFill/>
                    </a:lnT>
                    <a:lnB>
                      <a:noFill/>
                    </a:lnB>
                  </a:tcPr>
                </a:tc>
              </a:tr>
            </a:tbl>
          </a:graphicData>
        </a:graphic>
      </p:graphicFrame>
      <p:sp>
        <p:nvSpPr>
          <p:cNvPr id="3" name="TextBox 2"/>
          <p:cNvSpPr txBox="1"/>
          <p:nvPr/>
        </p:nvSpPr>
        <p:spPr>
          <a:xfrm>
            <a:off x="3886200" y="6096000"/>
            <a:ext cx="4267200" cy="477054"/>
          </a:xfrm>
          <a:prstGeom prst="rect">
            <a:avLst/>
          </a:prstGeom>
          <a:noFill/>
        </p:spPr>
        <p:txBody>
          <a:bodyPr wrap="square" rtlCol="0">
            <a:spAutoFit/>
          </a:bodyPr>
          <a:lstStyle/>
          <a:p>
            <a:pPr>
              <a:buNone/>
            </a:pPr>
            <a:r>
              <a:rPr lang="en-US" dirty="0" smtClean="0"/>
              <a:t>P = 0.016 (Χ</a:t>
            </a:r>
            <a:r>
              <a:rPr lang="en-US" baseline="30000" dirty="0" smtClean="0"/>
              <a:t>2</a:t>
            </a:r>
            <a:r>
              <a:rPr lang="en-US" dirty="0" smtClean="0"/>
              <a:t> test) </a:t>
            </a:r>
            <a:endParaRPr lang="en-US" dirty="0"/>
          </a:p>
        </p:txBody>
      </p:sp>
    </p:spTree>
    <p:extLst>
      <p:ext uri="{BB962C8B-B14F-4D97-AF65-F5344CB8AC3E}">
        <p14:creationId xmlns:p14="http://schemas.microsoft.com/office/powerpoint/2010/main" val="245346622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Results Table:</a:t>
            </a:r>
            <a:br>
              <a:rPr lang="en-US" dirty="0" smtClean="0"/>
            </a:br>
            <a:r>
              <a:rPr lang="en-US" dirty="0" smtClean="0"/>
              <a:t>Smoking/lung cancer </a:t>
            </a:r>
          </a:p>
        </p:txBody>
      </p:sp>
      <p:graphicFrame>
        <p:nvGraphicFramePr>
          <p:cNvPr id="2" name="Table 1"/>
          <p:cNvGraphicFramePr>
            <a:graphicFrameLocks noGrp="1"/>
          </p:cNvGraphicFramePr>
          <p:nvPr>
            <p:extLst>
              <p:ext uri="{D42A27DB-BD31-4B8C-83A1-F6EECF244321}">
                <p14:modId xmlns:p14="http://schemas.microsoft.com/office/powerpoint/2010/main" val="1788700858"/>
              </p:ext>
            </p:extLst>
          </p:nvPr>
        </p:nvGraphicFramePr>
        <p:xfrm>
          <a:off x="533400" y="1600200"/>
          <a:ext cx="7772400" cy="4066539"/>
        </p:xfrm>
        <a:graphic>
          <a:graphicData uri="http://schemas.openxmlformats.org/drawingml/2006/table">
            <a:tbl>
              <a:tblPr/>
              <a:tblGrid>
                <a:gridCol w="2057400"/>
                <a:gridCol w="1752600"/>
                <a:gridCol w="1752600"/>
                <a:gridCol w="990600"/>
                <a:gridCol w="1219200"/>
              </a:tblGrid>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Female</a:t>
                      </a:r>
                      <a:r>
                        <a:rPr lang="en-US" sz="2800" b="1" i="0" u="none" strike="noStrike" baseline="0" dirty="0" smtClean="0">
                          <a:solidFill>
                            <a:srgbClr val="000000"/>
                          </a:solidFill>
                          <a:effectLst/>
                          <a:latin typeface="Calibri"/>
                        </a:rPr>
                        <a:t> </a:t>
                      </a:r>
                      <a:r>
                        <a:rPr lang="en-US" sz="2800" b="1" i="0" u="none" strike="noStrike" dirty="0" smtClean="0">
                          <a:solidFill>
                            <a:srgbClr val="000000"/>
                          </a:solidFill>
                          <a:effectLst/>
                          <a:latin typeface="Calibri"/>
                        </a:rPr>
                        <a:t>Patients</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w="6350" cap="flat" cmpd="sng" algn="ctr">
                      <a:noFill/>
                      <a:prstDash val="solid"/>
                      <a:round/>
                      <a:headEnd type="none" w="med" len="med"/>
                      <a:tailEnd type="none" w="med" len="med"/>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41</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smtClean="0">
                          <a:solidFill>
                            <a:srgbClr val="000000"/>
                          </a:solidFill>
                          <a:effectLst/>
                          <a:latin typeface="Calibri"/>
                        </a:rPr>
                        <a:t>68%</a:t>
                      </a:r>
                    </a:p>
                  </a:txBody>
                  <a:tcPr marL="12700" marR="12700" marT="12700" marB="0" anchor="b">
                    <a:lnL w="12700" cap="flat" cmpd="sng" algn="ctr">
                      <a:solidFill>
                        <a:scrgbClr r="0" g="0" b="0"/>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no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19</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smtClean="0">
                          <a:solidFill>
                            <a:srgbClr val="000000"/>
                          </a:solidFill>
                          <a:effectLst/>
                          <a:latin typeface="Calibri"/>
                        </a:rPr>
                        <a:t>32%</a:t>
                      </a:r>
                      <a:endParaRPr lang="en-US" sz="2800" b="0" i="0" u="none" strike="noStrike" dirty="0">
                        <a:solidFill>
                          <a:srgbClr val="000000"/>
                        </a:solidFill>
                        <a:effectLst/>
                        <a:latin typeface="Calibri"/>
                      </a:endParaRPr>
                    </a:p>
                  </a:txBody>
                  <a:tcPr marL="12700" marR="12700" marT="12700" marB="0" anchor="b">
                    <a:lnL w="12700" cap="flat" cmpd="sng" algn="ctr">
                      <a:solidFill>
                        <a:scrgbClr r="0" g="0" b="0"/>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no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60</a:t>
                      </a:r>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noFill/>
                      <a:prstDash val="solid"/>
                      <a:round/>
                      <a:headEnd type="none" w="med" len="med"/>
                      <a:tailEnd type="none" w="med" len="med"/>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
        <p:nvSpPr>
          <p:cNvPr id="3" name="TextBox 2"/>
          <p:cNvSpPr txBox="1"/>
          <p:nvPr/>
        </p:nvSpPr>
        <p:spPr>
          <a:xfrm>
            <a:off x="2667000" y="5257800"/>
            <a:ext cx="5257800" cy="477054"/>
          </a:xfrm>
          <a:prstGeom prst="rect">
            <a:avLst/>
          </a:prstGeom>
          <a:noFill/>
        </p:spPr>
        <p:txBody>
          <a:bodyPr wrap="square" rtlCol="0">
            <a:spAutoFit/>
          </a:bodyPr>
          <a:lstStyle/>
          <a:p>
            <a:pPr>
              <a:buNone/>
            </a:pPr>
            <a:r>
              <a:rPr lang="en-US" dirty="0" smtClean="0">
                <a:solidFill>
                  <a:srgbClr val="FF0000"/>
                </a:solidFill>
              </a:rPr>
              <a:t>41/60 = 0.68  SE=0.06 </a:t>
            </a:r>
            <a:endParaRPr lang="en-US" dirty="0">
              <a:solidFill>
                <a:srgbClr val="FF0000"/>
              </a:solidFill>
            </a:endParaRPr>
          </a:p>
        </p:txBody>
      </p:sp>
      <p:sp>
        <p:nvSpPr>
          <p:cNvPr id="4" name="Oval 3"/>
          <p:cNvSpPr/>
          <p:nvPr/>
        </p:nvSpPr>
        <p:spPr bwMode="auto">
          <a:xfrm>
            <a:off x="3429000" y="2971800"/>
            <a:ext cx="1219200" cy="17526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54399742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500" smtClean="0"/>
              <a:t>Standard errors – understanding the accuracy of data from samples</a:t>
            </a:r>
          </a:p>
        </p:txBody>
      </p:sp>
      <p:sp>
        <p:nvSpPr>
          <p:cNvPr id="25603" name="Rectangle 3"/>
          <p:cNvSpPr>
            <a:spLocks noGrp="1" noChangeArrowheads="1"/>
          </p:cNvSpPr>
          <p:nvPr>
            <p:ph type="body" idx="1"/>
          </p:nvPr>
        </p:nvSpPr>
        <p:spPr/>
        <p:txBody>
          <a:bodyPr/>
          <a:lstStyle/>
          <a:p>
            <a:pPr eaLnBrk="1" hangingPunct="1"/>
            <a:r>
              <a:rPr lang="en-US" dirty="0" smtClean="0"/>
              <a:t>A key ingredient in statistics is the </a:t>
            </a:r>
            <a:r>
              <a:rPr lang="en-US" i="1" dirty="0" smtClean="0"/>
              <a:t>standard error or SE</a:t>
            </a:r>
            <a:r>
              <a:rPr lang="en-US" dirty="0" smtClean="0"/>
              <a:t>.  From sample to sample, calculated statistics approximate their average value in the population, </a:t>
            </a:r>
            <a:r>
              <a:rPr lang="en-US" i="1" dirty="0" smtClean="0"/>
              <a:t>give or take a standard error or two.</a:t>
            </a:r>
          </a:p>
          <a:p>
            <a:pPr eaLnBrk="1" hangingPunct="1"/>
            <a:r>
              <a:rPr lang="en-US" dirty="0" smtClean="0"/>
              <a:t>By knowing the SE you can delineate reasonable or unreasonable values of the unknown population averages. </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228600" y="-152400"/>
            <a:ext cx="7543800" cy="1295400"/>
          </a:xfrm>
        </p:spPr>
        <p:txBody>
          <a:bodyPr/>
          <a:lstStyle/>
          <a:p>
            <a:pPr eaLnBrk="1" hangingPunct="1"/>
            <a:r>
              <a:rPr lang="en-US" dirty="0" smtClean="0"/>
              <a:t>Using standard errors</a:t>
            </a:r>
          </a:p>
        </p:txBody>
      </p:sp>
      <p:sp>
        <p:nvSpPr>
          <p:cNvPr id="744451" name="Rectangle 3"/>
          <p:cNvSpPr>
            <a:spLocks noGrp="1" noChangeArrowheads="1"/>
          </p:cNvSpPr>
          <p:nvPr>
            <p:ph type="body" idx="1"/>
          </p:nvPr>
        </p:nvSpPr>
        <p:spPr>
          <a:xfrm>
            <a:off x="457200" y="1219200"/>
            <a:ext cx="8458200" cy="4953000"/>
          </a:xfrm>
          <a:solidFill>
            <a:schemeClr val="bg1"/>
          </a:solidFill>
        </p:spPr>
        <p:txBody>
          <a:bodyPr/>
          <a:lstStyle/>
          <a:p>
            <a:pPr eaLnBrk="1" hangingPunct="1"/>
            <a:r>
              <a:rPr lang="en-US" sz="2400" dirty="0" smtClean="0"/>
              <a:t>Suppose a sample of 60 women with lung cancer gives a proportion of 0.68 (41/60) smokers with a SE of 0.06. </a:t>
            </a:r>
          </a:p>
          <a:p>
            <a:pPr eaLnBrk="1" hangingPunct="1"/>
            <a:r>
              <a:rPr lang="en-US" sz="2400" dirty="0" smtClean="0"/>
              <a:t>What can we say about the possibility that the true value (if we evaluated all hospitalized women with lung cancer) is as low as 0.50?</a:t>
            </a:r>
          </a:p>
          <a:p>
            <a:pPr eaLnBrk="1" hangingPunct="1"/>
            <a:r>
              <a:rPr lang="en-US" sz="2400" dirty="0" smtClean="0"/>
              <a:t>Range of reasonable values is 0.68 plus or minus 2</a:t>
            </a:r>
            <a:r>
              <a:rPr lang="en-US" sz="2400" dirty="0" smtClean="0">
                <a:cs typeface="Arial" charset="0"/>
              </a:rPr>
              <a:t>×(0.06) or (0.56, 0.80).  </a:t>
            </a:r>
          </a:p>
          <a:p>
            <a:pPr eaLnBrk="1" hangingPunct="1"/>
            <a:r>
              <a:rPr lang="en-US" sz="2400" dirty="0" smtClean="0">
                <a:cs typeface="Arial" charset="0"/>
              </a:rPr>
              <a:t>0.50 is not reasonable for a population value.  </a:t>
            </a:r>
          </a:p>
          <a:p>
            <a:pPr eaLnBrk="1" hangingPunct="1"/>
            <a:r>
              <a:rPr lang="en-US" sz="2400" dirty="0" smtClean="0">
                <a:cs typeface="Arial" charset="0"/>
              </a:rPr>
              <a:t>For a binary outcome with a sample size of n and a proportion of p, the SE is given by</a:t>
            </a:r>
          </a:p>
        </p:txBody>
      </p:sp>
      <p:sp>
        <p:nvSpPr>
          <p:cNvPr id="1029" name="Rectangle 10"/>
          <p:cNvSpPr>
            <a:spLocks noChangeArrowheads="1"/>
          </p:cNvSpPr>
          <p:nvPr/>
        </p:nvSpPr>
        <p:spPr bwMode="auto">
          <a:xfrm>
            <a:off x="0" y="3213100"/>
            <a:ext cx="9144000" cy="0"/>
          </a:xfrm>
          <a:prstGeom prst="rect">
            <a:avLst/>
          </a:prstGeom>
          <a:noFill/>
          <a:ln w="9525" algn="ctr">
            <a:noFill/>
            <a:miter lim="800000"/>
            <a:headEnd/>
            <a:tailEnd/>
          </a:ln>
        </p:spPr>
        <p:txBody>
          <a:bodyPr wrap="none" anchor="ctr">
            <a:spAutoFit/>
          </a:bodyPr>
          <a:lstStyle/>
          <a:p>
            <a:endParaRPr lang="en-US"/>
          </a:p>
        </p:txBody>
      </p:sp>
      <p:sp>
        <p:nvSpPr>
          <p:cNvPr id="1030" name="Rectangle 12"/>
          <p:cNvSpPr>
            <a:spLocks noChangeArrowheads="1"/>
          </p:cNvSpPr>
          <p:nvPr/>
        </p:nvSpPr>
        <p:spPr bwMode="auto">
          <a:xfrm>
            <a:off x="0" y="3213100"/>
            <a:ext cx="9144000" cy="0"/>
          </a:xfrm>
          <a:prstGeom prst="rect">
            <a:avLst/>
          </a:prstGeom>
          <a:noFill/>
          <a:ln w="9525" algn="ctr">
            <a:noFill/>
            <a:miter lim="800000"/>
            <a:headEnd/>
            <a:tailEnd/>
          </a:ln>
        </p:spPr>
        <p:txBody>
          <a:bodyPr wrap="none" anchor="ctr">
            <a:spAutoFit/>
          </a:bodyPr>
          <a:lstStyle/>
          <a:p>
            <a:endParaRPr lang="en-US"/>
          </a:p>
        </p:txBody>
      </p:sp>
      <p:graphicFrame>
        <p:nvGraphicFramePr>
          <p:cNvPr id="744459" name="Object 11"/>
          <p:cNvGraphicFramePr>
            <a:graphicFrameLocks noChangeAspect="1"/>
          </p:cNvGraphicFramePr>
          <p:nvPr>
            <p:extLst>
              <p:ext uri="{D42A27DB-BD31-4B8C-83A1-F6EECF244321}">
                <p14:modId xmlns:p14="http://schemas.microsoft.com/office/powerpoint/2010/main" val="3305955194"/>
              </p:ext>
            </p:extLst>
          </p:nvPr>
        </p:nvGraphicFramePr>
        <p:xfrm>
          <a:off x="1066800" y="5486400"/>
          <a:ext cx="6624531" cy="609600"/>
        </p:xfrm>
        <a:graphic>
          <a:graphicData uri="http://schemas.openxmlformats.org/presentationml/2006/ole">
            <mc:AlternateContent xmlns:mc="http://schemas.openxmlformats.org/markup-compatibility/2006">
              <mc:Choice xmlns:v="urn:schemas-microsoft-com:vml" Requires="v">
                <p:oleObj spid="_x0000_s1201" name="Equation" r:id="rId4" imgW="2755900" imgH="254000" progId="Equation.3">
                  <p:embed/>
                </p:oleObj>
              </mc:Choice>
              <mc:Fallback>
                <p:oleObj name="Equation" r:id="rId4" imgW="2755900" imgH="254000" progId="Equation.3">
                  <p:embed/>
                  <p:pic>
                    <p:nvPicPr>
                      <p:cNvPr id="0" name="Object 11"/>
                      <p:cNvPicPr>
                        <a:picLocks noChangeAspect="1" noChangeArrowheads="1"/>
                      </p:cNvPicPr>
                      <p:nvPr/>
                    </p:nvPicPr>
                    <p:blipFill>
                      <a:blip r:embed="rId5"/>
                      <a:srcRect/>
                      <a:stretch>
                        <a:fillRect/>
                      </a:stretch>
                    </p:blipFill>
                    <p:spPr bwMode="auto">
                      <a:xfrm>
                        <a:off x="1066800" y="5486400"/>
                        <a:ext cx="6624531" cy="609600"/>
                      </a:xfrm>
                      <a:prstGeom prst="rect">
                        <a:avLst/>
                      </a:prstGeom>
                      <a:noFill/>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4451">
                                            <p:txEl>
                                              <p:pRg st="2" end="2"/>
                                            </p:txEl>
                                          </p:spTgt>
                                        </p:tgtEl>
                                        <p:attrNameLst>
                                          <p:attrName>style.visibility</p:attrName>
                                        </p:attrNameLst>
                                      </p:cBhvr>
                                      <p:to>
                                        <p:strVal val="visible"/>
                                      </p:to>
                                    </p:set>
                                    <p:anim calcmode="lin" valueType="num">
                                      <p:cBhvr additive="base">
                                        <p:cTn id="7" dur="500" fill="hold"/>
                                        <p:tgtEl>
                                          <p:spTgt spid="74445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44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44451">
                                            <p:txEl>
                                              <p:pRg st="3" end="3"/>
                                            </p:txEl>
                                          </p:spTgt>
                                        </p:tgtEl>
                                        <p:attrNameLst>
                                          <p:attrName>style.visibility</p:attrName>
                                        </p:attrNameLst>
                                      </p:cBhvr>
                                      <p:to>
                                        <p:strVal val="visible"/>
                                      </p:to>
                                    </p:set>
                                    <p:anim calcmode="lin" valueType="num">
                                      <p:cBhvr additive="base">
                                        <p:cTn id="13" dur="500" fill="hold"/>
                                        <p:tgtEl>
                                          <p:spTgt spid="744451">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444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44451">
                                            <p:txEl>
                                              <p:pRg st="4" end="4"/>
                                            </p:txEl>
                                          </p:spTgt>
                                        </p:tgtEl>
                                        <p:attrNameLst>
                                          <p:attrName>style.visibility</p:attrName>
                                        </p:attrNameLst>
                                      </p:cBhvr>
                                      <p:to>
                                        <p:strVal val="visible"/>
                                      </p:to>
                                    </p:set>
                                    <p:anim calcmode="lin" valueType="num">
                                      <p:cBhvr additive="base">
                                        <p:cTn id="19" dur="500" fill="hold"/>
                                        <p:tgtEl>
                                          <p:spTgt spid="744451">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444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744459"/>
                                        </p:tgtEl>
                                        <p:attrNameLst>
                                          <p:attrName>style.visibility</p:attrName>
                                        </p:attrNameLst>
                                      </p:cBhvr>
                                      <p:to>
                                        <p:strVal val="visible"/>
                                      </p:to>
                                    </p:set>
                                    <p:anim calcmode="lin" valueType="num">
                                      <p:cBhvr additive="base">
                                        <p:cTn id="25" dur="500" fill="hold"/>
                                        <p:tgtEl>
                                          <p:spTgt spid="744459"/>
                                        </p:tgtEl>
                                        <p:attrNameLst>
                                          <p:attrName>ppt_x</p:attrName>
                                        </p:attrNameLst>
                                      </p:cBhvr>
                                      <p:tavLst>
                                        <p:tav tm="0">
                                          <p:val>
                                            <p:strVal val="1+#ppt_w/2"/>
                                          </p:val>
                                        </p:tav>
                                        <p:tav tm="100000">
                                          <p:val>
                                            <p:strVal val="#ppt_x"/>
                                          </p:val>
                                        </p:tav>
                                      </p:tavLst>
                                    </p:anim>
                                    <p:anim calcmode="lin" valueType="num">
                                      <p:cBhvr additive="base">
                                        <p:cTn id="26" dur="500" fill="hold"/>
                                        <p:tgtEl>
                                          <p:spTgt spid="74445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228600" y="-152400"/>
            <a:ext cx="7543800" cy="1295400"/>
          </a:xfrm>
        </p:spPr>
        <p:txBody>
          <a:bodyPr/>
          <a:lstStyle/>
          <a:p>
            <a:pPr eaLnBrk="1" hangingPunct="1"/>
            <a:r>
              <a:rPr lang="en-US" dirty="0" smtClean="0"/>
              <a:t>Using standard errors</a:t>
            </a:r>
          </a:p>
        </p:txBody>
      </p:sp>
      <p:sp>
        <p:nvSpPr>
          <p:cNvPr id="1029" name="Rectangle 10"/>
          <p:cNvSpPr>
            <a:spLocks noChangeArrowheads="1"/>
          </p:cNvSpPr>
          <p:nvPr/>
        </p:nvSpPr>
        <p:spPr bwMode="auto">
          <a:xfrm>
            <a:off x="0" y="3213100"/>
            <a:ext cx="9144000" cy="0"/>
          </a:xfrm>
          <a:prstGeom prst="rect">
            <a:avLst/>
          </a:prstGeom>
          <a:noFill/>
          <a:ln w="9525" algn="ctr">
            <a:noFill/>
            <a:miter lim="800000"/>
            <a:headEnd/>
            <a:tailEnd/>
          </a:ln>
        </p:spPr>
        <p:txBody>
          <a:bodyPr wrap="none" anchor="ctr">
            <a:spAutoFit/>
          </a:bodyPr>
          <a:lstStyle/>
          <a:p>
            <a:endParaRPr lang="en-US"/>
          </a:p>
        </p:txBody>
      </p:sp>
      <p:sp>
        <p:nvSpPr>
          <p:cNvPr id="1030" name="Rectangle 12"/>
          <p:cNvSpPr>
            <a:spLocks noChangeArrowheads="1"/>
          </p:cNvSpPr>
          <p:nvPr/>
        </p:nvSpPr>
        <p:spPr bwMode="auto">
          <a:xfrm>
            <a:off x="0" y="3213100"/>
            <a:ext cx="9144000" cy="0"/>
          </a:xfrm>
          <a:prstGeom prst="rect">
            <a:avLst/>
          </a:prstGeom>
          <a:noFill/>
          <a:ln w="9525" algn="ctr">
            <a:noFill/>
            <a:miter lim="800000"/>
            <a:headEnd/>
            <a:tailEnd/>
          </a:ln>
        </p:spPr>
        <p:txBody>
          <a:bodyPr wrap="none" anchor="ctr">
            <a:spAutoFit/>
          </a:bodyPr>
          <a:lstStyle/>
          <a:p>
            <a:endParaRPr lang="en-US"/>
          </a:p>
        </p:txBody>
      </p:sp>
      <p:graphicFrame>
        <p:nvGraphicFramePr>
          <p:cNvPr id="744459" name="Object 11"/>
          <p:cNvGraphicFramePr>
            <a:graphicFrameLocks noChangeAspect="1"/>
          </p:cNvGraphicFramePr>
          <p:nvPr>
            <p:extLst>
              <p:ext uri="{D42A27DB-BD31-4B8C-83A1-F6EECF244321}">
                <p14:modId xmlns:p14="http://schemas.microsoft.com/office/powerpoint/2010/main" val="2527589431"/>
              </p:ext>
            </p:extLst>
          </p:nvPr>
        </p:nvGraphicFramePr>
        <p:xfrm>
          <a:off x="533400" y="1219200"/>
          <a:ext cx="6624531" cy="609600"/>
        </p:xfrm>
        <a:graphic>
          <a:graphicData uri="http://schemas.openxmlformats.org/presentationml/2006/ole">
            <mc:AlternateContent xmlns:mc="http://schemas.openxmlformats.org/markup-compatibility/2006">
              <mc:Choice xmlns:v="urn:schemas-microsoft-com:vml" Requires="v">
                <p:oleObj spid="_x0000_s6170" name="Equation" r:id="rId4" imgW="2755900" imgH="254000" progId="Equation.3">
                  <p:embed/>
                </p:oleObj>
              </mc:Choice>
              <mc:Fallback>
                <p:oleObj name="Equation" r:id="rId4" imgW="2755900" imgH="254000" progId="Equation.3">
                  <p:embed/>
                  <p:pic>
                    <p:nvPicPr>
                      <p:cNvPr id="0" name=""/>
                      <p:cNvPicPr>
                        <a:picLocks noChangeAspect="1" noChangeArrowheads="1"/>
                      </p:cNvPicPr>
                      <p:nvPr/>
                    </p:nvPicPr>
                    <p:blipFill>
                      <a:blip r:embed="rId5"/>
                      <a:srcRect/>
                      <a:stretch>
                        <a:fillRect/>
                      </a:stretch>
                    </p:blipFill>
                    <p:spPr bwMode="auto">
                      <a:xfrm>
                        <a:off x="533400" y="1219200"/>
                        <a:ext cx="6624531" cy="609600"/>
                      </a:xfrm>
                      <a:prstGeom prst="rect">
                        <a:avLst/>
                      </a:prstGeom>
                      <a:noFill/>
                      <a:extLst/>
                    </p:spPr>
                  </p:pic>
                </p:oleObj>
              </mc:Fallback>
            </mc:AlternateContent>
          </a:graphicData>
        </a:graphic>
      </p:graphicFrame>
      <p:pic>
        <p:nvPicPr>
          <p:cNvPr id="5" name="Picture 4"/>
          <p:cNvPicPr>
            <a:picLocks noChangeAspect="1"/>
          </p:cNvPicPr>
          <p:nvPr/>
        </p:nvPicPr>
        <p:blipFill rotWithShape="1">
          <a:blip r:embed="rId6"/>
          <a:srcRect l="10465" t="8359" r="1425" b="3055"/>
          <a:stretch/>
        </p:blipFill>
        <p:spPr>
          <a:xfrm>
            <a:off x="1292802" y="1739172"/>
            <a:ext cx="5972059" cy="4702628"/>
          </a:xfrm>
          <a:prstGeom prst="rect">
            <a:avLst/>
          </a:prstGeom>
        </p:spPr>
      </p:pic>
      <p:sp>
        <p:nvSpPr>
          <p:cNvPr id="6" name="Rectangle 5"/>
          <p:cNvSpPr/>
          <p:nvPr/>
        </p:nvSpPr>
        <p:spPr>
          <a:xfrm>
            <a:off x="4495800" y="2590800"/>
            <a:ext cx="4495800" cy="1140825"/>
          </a:xfrm>
          <a:prstGeom prst="rect">
            <a:avLst/>
          </a:prstGeom>
          <a:solidFill>
            <a:schemeClr val="bg1"/>
          </a:solidFill>
        </p:spPr>
        <p:txBody>
          <a:bodyPr wrap="square">
            <a:spAutoFit/>
          </a:bodyPr>
          <a:lstStyle/>
          <a:p>
            <a:pPr eaLnBrk="1" hangingPunct="1">
              <a:buNone/>
            </a:pPr>
            <a:r>
              <a:rPr lang="en-US" sz="2800" dirty="0"/>
              <a:t>Range of reasonable </a:t>
            </a:r>
            <a:r>
              <a:rPr lang="en-US" sz="2800" dirty="0" smtClean="0"/>
              <a:t>values: </a:t>
            </a:r>
            <a:r>
              <a:rPr lang="en-US" sz="2800" dirty="0"/>
              <a:t>0.68 </a:t>
            </a:r>
            <a:r>
              <a:rPr lang="en-US" sz="2800" dirty="0" smtClean="0"/>
              <a:t>± 2</a:t>
            </a:r>
            <a:r>
              <a:rPr lang="en-US" sz="2800" dirty="0">
                <a:cs typeface="Arial" charset="0"/>
              </a:rPr>
              <a:t>×(0.06</a:t>
            </a:r>
            <a:r>
              <a:rPr lang="en-US" sz="2800" dirty="0" smtClean="0">
                <a:cs typeface="Arial" charset="0"/>
              </a:rPr>
              <a:t>) or  </a:t>
            </a:r>
            <a:r>
              <a:rPr lang="en-US" sz="2800" dirty="0">
                <a:cs typeface="Arial" charset="0"/>
              </a:rPr>
              <a:t>(</a:t>
            </a:r>
            <a:r>
              <a:rPr lang="en-US" sz="2800" dirty="0" smtClean="0">
                <a:cs typeface="Arial" charset="0"/>
              </a:rPr>
              <a:t>0.56 - 0.80</a:t>
            </a:r>
            <a:r>
              <a:rPr lang="en-US" sz="2800" dirty="0">
                <a:cs typeface="Arial" charset="0"/>
              </a:rPr>
              <a:t>).  </a:t>
            </a:r>
          </a:p>
        </p:txBody>
      </p:sp>
    </p:spTree>
    <p:extLst>
      <p:ext uri="{BB962C8B-B14F-4D97-AF65-F5344CB8AC3E}">
        <p14:creationId xmlns:p14="http://schemas.microsoft.com/office/powerpoint/2010/main" val="410715437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04800" y="228600"/>
            <a:ext cx="7543800" cy="1143000"/>
          </a:xfrm>
        </p:spPr>
        <p:txBody>
          <a:bodyPr/>
          <a:lstStyle/>
          <a:p>
            <a:pPr eaLnBrk="1" hangingPunct="1"/>
            <a:r>
              <a:rPr lang="en-US" sz="3600" smtClean="0"/>
              <a:t>Standard Errors (SE) vs. SD</a:t>
            </a:r>
            <a:endParaRPr lang="en-US" sz="3000" smtClean="0"/>
          </a:p>
        </p:txBody>
      </p:sp>
      <p:sp>
        <p:nvSpPr>
          <p:cNvPr id="26627" name="Rectangle 3"/>
          <p:cNvSpPr>
            <a:spLocks noGrp="1" noChangeArrowheads="1"/>
          </p:cNvSpPr>
          <p:nvPr>
            <p:ph type="body" idx="1"/>
          </p:nvPr>
        </p:nvSpPr>
        <p:spPr>
          <a:xfrm>
            <a:off x="304800" y="1676400"/>
            <a:ext cx="8534400" cy="4572000"/>
          </a:xfrm>
        </p:spPr>
        <p:txBody>
          <a:bodyPr/>
          <a:lstStyle/>
          <a:p>
            <a:pPr marL="0" indent="0" eaLnBrk="1" hangingPunct="1">
              <a:lnSpc>
                <a:spcPct val="90000"/>
              </a:lnSpc>
              <a:buFont typeface="Wingdings" pitchFamily="2" charset="2"/>
              <a:buNone/>
            </a:pPr>
            <a:r>
              <a:rPr lang="en-US" sz="2800" u="sng" dirty="0" smtClean="0">
                <a:solidFill>
                  <a:srgbClr val="000000"/>
                </a:solidFill>
                <a:cs typeface="Times New Roman" pitchFamily="18" charset="0"/>
              </a:rPr>
              <a:t>Tip</a:t>
            </a:r>
            <a:r>
              <a:rPr lang="en-US" sz="2800" dirty="0" smtClean="0">
                <a:solidFill>
                  <a:srgbClr val="000000"/>
                </a:solidFill>
                <a:cs typeface="Times New Roman" pitchFamily="18" charset="0"/>
              </a:rPr>
              <a:t>:  </a:t>
            </a:r>
          </a:p>
          <a:p>
            <a:pPr marL="0" indent="0" eaLnBrk="1" hangingPunct="1">
              <a:lnSpc>
                <a:spcPct val="90000"/>
              </a:lnSpc>
              <a:buFont typeface="Wingdings" pitchFamily="2" charset="2"/>
              <a:buNone/>
            </a:pPr>
            <a:r>
              <a:rPr lang="en-US" sz="2800" dirty="0" smtClean="0">
                <a:solidFill>
                  <a:srgbClr val="000000"/>
                </a:solidFill>
                <a:cs typeface="Times New Roman" pitchFamily="18" charset="0"/>
              </a:rPr>
              <a:t>Use standard deviations (SDs) to quantify the spread of data values in a sample or population.   </a:t>
            </a:r>
          </a:p>
          <a:p>
            <a:pPr marL="0" indent="0" eaLnBrk="1" hangingPunct="1">
              <a:lnSpc>
                <a:spcPct val="90000"/>
              </a:lnSpc>
              <a:buFont typeface="Wingdings" pitchFamily="2" charset="2"/>
              <a:buNone/>
            </a:pPr>
            <a:r>
              <a:rPr lang="en-US" sz="2800" dirty="0" smtClean="0">
                <a:solidFill>
                  <a:srgbClr val="000000"/>
                </a:solidFill>
                <a:cs typeface="Times New Roman" pitchFamily="18" charset="0"/>
              </a:rPr>
              <a:t> </a:t>
            </a:r>
          </a:p>
          <a:p>
            <a:pPr marL="0" indent="0" eaLnBrk="1" hangingPunct="1">
              <a:lnSpc>
                <a:spcPct val="90000"/>
              </a:lnSpc>
              <a:buFont typeface="Wingdings" pitchFamily="2" charset="2"/>
              <a:buNone/>
            </a:pPr>
            <a:r>
              <a:rPr lang="en-US" sz="2800" dirty="0" smtClean="0">
                <a:solidFill>
                  <a:srgbClr val="000000"/>
                </a:solidFill>
                <a:cs typeface="Times New Roman" pitchFamily="18" charset="0"/>
              </a:rPr>
              <a:t>Use standard errors (SEs) to quantify the precision of a sample estimate of a population quantity. </a:t>
            </a:r>
          </a:p>
          <a:p>
            <a:pPr marL="0" indent="0" eaLnBrk="1" hangingPunct="1">
              <a:lnSpc>
                <a:spcPct val="90000"/>
              </a:lnSpc>
              <a:buFont typeface="Wingdings" pitchFamily="2" charset="2"/>
              <a:buNone/>
            </a:pPr>
            <a:endParaRPr lang="en-US" sz="1600" dirty="0" smtClean="0">
              <a:solidFill>
                <a:srgbClr val="000000"/>
              </a:solidFill>
              <a:cs typeface="Times New Roman" pitchFamily="18" charset="0"/>
            </a:endParaRPr>
          </a:p>
          <a:p>
            <a:pPr marL="0" indent="0" eaLnBrk="1" hangingPunct="1">
              <a:lnSpc>
                <a:spcPct val="90000"/>
              </a:lnSpc>
              <a:buFont typeface="Wingdings" pitchFamily="2" charset="2"/>
              <a:buNone/>
            </a:pPr>
            <a:r>
              <a:rPr lang="en-US" sz="2800" dirty="0" smtClean="0">
                <a:solidFill>
                  <a:srgbClr val="000000"/>
                </a:solidFill>
                <a:cs typeface="Times New Roman" pitchFamily="18" charset="0"/>
              </a:rPr>
              <a:t>For example, if the purpose of a table or graph is to describe the variability of the data use SD.  If the purpose is to suggest that the true average values in the population may differ use the SE (or go straight to confidence intervals).</a:t>
            </a:r>
          </a:p>
          <a:p>
            <a:pPr marL="0" indent="0" eaLnBrk="1" hangingPunct="1">
              <a:lnSpc>
                <a:spcPct val="90000"/>
              </a:lnSpc>
              <a:buFont typeface="Wingdings" pitchFamily="2" charset="2"/>
              <a:buNone/>
            </a:pPr>
            <a:endParaRPr lang="en-US" sz="2600" dirty="0" smtClean="0">
              <a:solidFill>
                <a:srgbClr val="000000"/>
              </a:solidFill>
              <a:cs typeface="Times New Roman" pitchFamily="18" charset="0"/>
            </a:endParaRPr>
          </a:p>
          <a:p>
            <a:pPr marL="0" indent="0" eaLnBrk="1" hangingPunct="1">
              <a:lnSpc>
                <a:spcPct val="90000"/>
              </a:lnSpc>
              <a:buFont typeface="Wingdings" pitchFamily="2" charset="2"/>
              <a:buNone/>
            </a:pPr>
            <a:endParaRPr lang="en-US" sz="2200" dirty="0" smtClean="0">
              <a:solidFill>
                <a:srgbClr val="000000"/>
              </a:solidFill>
              <a:cs typeface="Times New Roman" pitchFamily="18" charset="0"/>
            </a:endParaRPr>
          </a:p>
          <a:p>
            <a:pPr marL="0" indent="0" eaLnBrk="1" hangingPunct="1">
              <a:lnSpc>
                <a:spcPct val="90000"/>
              </a:lnSpc>
              <a:buFontTx/>
              <a:buNone/>
            </a:pPr>
            <a:endParaRPr lang="en-US" sz="2200" dirty="0" smtClean="0">
              <a:solidFill>
                <a:srgbClr val="000000"/>
              </a:solidFill>
              <a:cs typeface="Times New Roman" pitchFamily="18" charset="0"/>
            </a:endParaRPr>
          </a:p>
          <a:p>
            <a:pPr marL="0" indent="0" eaLnBrk="1" hangingPunct="1">
              <a:lnSpc>
                <a:spcPct val="90000"/>
              </a:lnSpc>
              <a:buFont typeface="Wingdings" pitchFamily="2" charset="2"/>
              <a:buNone/>
            </a:pPr>
            <a:endParaRPr lang="en-US" sz="2200" dirty="0" smtClean="0">
              <a:solidFill>
                <a:srgbClr val="000000"/>
              </a:solidFill>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4800" y="457200"/>
            <a:ext cx="7543800" cy="457200"/>
          </a:xfrm>
        </p:spPr>
        <p:txBody>
          <a:bodyPr/>
          <a:lstStyle/>
          <a:p>
            <a:pPr eaLnBrk="1" hangingPunct="1"/>
            <a:r>
              <a:rPr lang="en-US" sz="3200" smtClean="0"/>
              <a:t>Confidence Intervals</a:t>
            </a:r>
          </a:p>
        </p:txBody>
      </p:sp>
      <p:sp>
        <p:nvSpPr>
          <p:cNvPr id="27651" name="Rectangle 3"/>
          <p:cNvSpPr>
            <a:spLocks noGrp="1" noChangeArrowheads="1"/>
          </p:cNvSpPr>
          <p:nvPr>
            <p:ph type="body" idx="1"/>
          </p:nvPr>
        </p:nvSpPr>
        <p:spPr>
          <a:xfrm>
            <a:off x="304800" y="1143000"/>
            <a:ext cx="8305800" cy="5257800"/>
          </a:xfrm>
          <a:solidFill>
            <a:schemeClr val="bg1"/>
          </a:solidFill>
        </p:spPr>
        <p:txBody>
          <a:bodyPr/>
          <a:lstStyle/>
          <a:p>
            <a:pPr marL="0" indent="0" eaLnBrk="1" hangingPunct="1">
              <a:buNone/>
            </a:pPr>
            <a:r>
              <a:rPr lang="en-US" dirty="0">
                <a:solidFill>
                  <a:srgbClr val="000000"/>
                </a:solidFill>
                <a:cs typeface="Times New Roman" pitchFamily="18" charset="0"/>
              </a:rPr>
              <a:t>Confidence intervals do </a:t>
            </a:r>
            <a:r>
              <a:rPr lang="en-US" u="sng" dirty="0">
                <a:solidFill>
                  <a:srgbClr val="000000"/>
                </a:solidFill>
                <a:cs typeface="Times New Roman" pitchFamily="18" charset="0"/>
              </a:rPr>
              <a:t>not</a:t>
            </a:r>
            <a:r>
              <a:rPr lang="en-US" dirty="0">
                <a:solidFill>
                  <a:srgbClr val="000000"/>
                </a:solidFill>
                <a:cs typeface="Times New Roman" pitchFamily="18" charset="0"/>
              </a:rPr>
              <a:t> indicate a range with a 95% probability of including the true </a:t>
            </a:r>
            <a:r>
              <a:rPr lang="en-US" dirty="0" smtClean="0">
                <a:solidFill>
                  <a:srgbClr val="000000"/>
                </a:solidFill>
                <a:cs typeface="Times New Roman" pitchFamily="18" charset="0"/>
              </a:rPr>
              <a:t>value.</a:t>
            </a:r>
          </a:p>
          <a:p>
            <a:pPr marL="0" indent="0" eaLnBrk="1" hangingPunct="1">
              <a:buNone/>
            </a:pPr>
            <a:endParaRPr lang="en-US" dirty="0" smtClean="0">
              <a:solidFill>
                <a:srgbClr val="000000"/>
              </a:solidFill>
              <a:cs typeface="Times New Roman" pitchFamily="18" charset="0"/>
            </a:endParaRPr>
          </a:p>
          <a:p>
            <a:pPr marL="0" indent="0" eaLnBrk="1" hangingPunct="1">
              <a:buNone/>
            </a:pPr>
            <a:r>
              <a:rPr lang="en-US" dirty="0" err="1" smtClean="0">
                <a:solidFill>
                  <a:srgbClr val="000000"/>
                </a:solidFill>
                <a:cs typeface="Times New Roman" pitchFamily="18" charset="0"/>
              </a:rPr>
              <a:t>Nonquantitative</a:t>
            </a:r>
            <a:r>
              <a:rPr lang="en-US" dirty="0" smtClean="0">
                <a:solidFill>
                  <a:srgbClr val="000000"/>
                </a:solidFill>
                <a:cs typeface="Times New Roman" pitchFamily="18" charset="0"/>
              </a:rPr>
              <a:t> </a:t>
            </a:r>
            <a:r>
              <a:rPr lang="en-US" dirty="0">
                <a:solidFill>
                  <a:srgbClr val="000000"/>
                </a:solidFill>
                <a:cs typeface="Times New Roman" pitchFamily="18" charset="0"/>
              </a:rPr>
              <a:t>definition works best</a:t>
            </a:r>
            <a:r>
              <a:rPr lang="en-US" dirty="0" smtClean="0">
                <a:solidFill>
                  <a:srgbClr val="000000"/>
                </a:solidFill>
                <a:cs typeface="Times New Roman" pitchFamily="18" charset="0"/>
              </a:rPr>
              <a:t>:</a:t>
            </a:r>
          </a:p>
          <a:p>
            <a:pPr marL="0" indent="0" eaLnBrk="1" hangingPunct="1">
              <a:buNone/>
            </a:pPr>
            <a:r>
              <a:rPr lang="en-US" dirty="0" smtClean="0">
                <a:solidFill>
                  <a:srgbClr val="000000"/>
                </a:solidFill>
                <a:cs typeface="Times New Roman" pitchFamily="18" charset="0"/>
              </a:rPr>
              <a:t>The </a:t>
            </a:r>
            <a:r>
              <a:rPr lang="en-US" dirty="0">
                <a:solidFill>
                  <a:srgbClr val="000000"/>
                </a:solidFill>
                <a:cs typeface="Times New Roman" pitchFamily="18" charset="0"/>
              </a:rPr>
              <a:t>confidence interval indicates a range of values consistent with what was observed in the </a:t>
            </a:r>
            <a:r>
              <a:rPr lang="en-US" dirty="0" smtClean="0">
                <a:solidFill>
                  <a:srgbClr val="000000"/>
                </a:solidFill>
                <a:cs typeface="Times New Roman" pitchFamily="18" charset="0"/>
              </a:rPr>
              <a:t>study.</a:t>
            </a:r>
          </a:p>
          <a:p>
            <a:pPr marL="0" indent="0" eaLnBrk="1" hangingPunct="1">
              <a:buNone/>
            </a:pPr>
            <a:endParaRPr lang="en-US" dirty="0">
              <a:solidFill>
                <a:srgbClr val="000000"/>
              </a:solidFill>
              <a:cs typeface="Times New Roman" pitchFamily="18" charset="0"/>
            </a:endParaRPr>
          </a:p>
          <a:p>
            <a:pPr marL="0" indent="0" eaLnBrk="1" hangingPunct="1">
              <a:buNone/>
            </a:pPr>
            <a:r>
              <a:rPr lang="en-US" dirty="0" smtClean="0">
                <a:solidFill>
                  <a:srgbClr val="000000"/>
                </a:solidFill>
                <a:cs typeface="Times New Roman" pitchFamily="18" charset="0"/>
              </a:rPr>
              <a:t>CI is often given by: </a:t>
            </a:r>
            <a:r>
              <a:rPr lang="en-US" i="1" dirty="0" smtClean="0">
                <a:solidFill>
                  <a:srgbClr val="000000"/>
                </a:solidFill>
                <a:cs typeface="Times New Roman" pitchFamily="18" charset="0"/>
              </a:rPr>
              <a:t>estimate </a:t>
            </a:r>
            <a:r>
              <a:rPr lang="en-US" i="1" dirty="0" smtClean="0">
                <a:solidFill>
                  <a:srgbClr val="000000"/>
                </a:solidFill>
                <a:latin typeface="Times New Roman" pitchFamily="18" charset="0"/>
                <a:cs typeface="Times New Roman" pitchFamily="18" charset="0"/>
                <a:sym typeface="Symbol" pitchFamily="18" charset="2"/>
              </a:rPr>
              <a:t></a:t>
            </a:r>
            <a:r>
              <a:rPr lang="en-US" i="1" dirty="0" smtClean="0">
                <a:solidFill>
                  <a:srgbClr val="000000"/>
                </a:solidFill>
                <a:cs typeface="Times New Roman" pitchFamily="18" charset="0"/>
              </a:rPr>
              <a:t> 2(SE)</a:t>
            </a:r>
            <a:r>
              <a:rPr lang="en-US" dirty="0" smtClean="0">
                <a:solidFill>
                  <a:srgbClr val="000000"/>
                </a:solidFill>
                <a:cs typeface="Times New Roman" pitchFamily="18" charset="0"/>
              </a:rPr>
              <a:t>.</a:t>
            </a:r>
          </a:p>
          <a:p>
            <a:pPr marL="0" indent="0" eaLnBrk="1" hangingPunct="1">
              <a:buFont typeface="Wingdings" pitchFamily="2" charset="2"/>
              <a:buNone/>
            </a:pPr>
            <a:endParaRPr lang="en-US" sz="1200" dirty="0" smtClean="0">
              <a:solidFill>
                <a:srgbClr val="000000"/>
              </a:solidFill>
              <a:cs typeface="Times New Roman" pitchFamily="18" charset="0"/>
            </a:endParaRPr>
          </a:p>
          <a:p>
            <a:pPr marL="0" indent="0" eaLnBrk="1" hangingPunct="1">
              <a:buFont typeface="Wingdings" pitchFamily="2" charset="2"/>
              <a:buNone/>
            </a:pPr>
            <a:endParaRPr lang="en-US" dirty="0" smtClean="0">
              <a:solidFill>
                <a:srgbClr val="000000"/>
              </a:solidFill>
              <a:cs typeface="Times New Roman" pitchFamily="18" charset="0"/>
            </a:endParaRPr>
          </a:p>
        </p:txBody>
      </p:sp>
      <p:sp>
        <p:nvSpPr>
          <p:cNvPr id="4" name="Oval 3"/>
          <p:cNvSpPr/>
          <p:nvPr/>
        </p:nvSpPr>
        <p:spPr bwMode="auto">
          <a:xfrm>
            <a:off x="-36381" y="762000"/>
            <a:ext cx="8686800" cy="2286000"/>
          </a:xfrm>
          <a:prstGeom prst="ellipse">
            <a:avLst/>
          </a:prstGeom>
          <a:noFill/>
          <a:ln w="9525" cap="flat" cmpd="sng" algn="ctr">
            <a:solidFill>
              <a:srgbClr val="FF66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pic>
        <p:nvPicPr>
          <p:cNvPr id="5" name="Picture 4" descr="InfectiousWast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1884" y="1752600"/>
            <a:ext cx="1522116" cy="2103546"/>
          </a:xfrm>
          <a:prstGeom prst="rect">
            <a:avLst/>
          </a:prstGeom>
        </p:spPr>
      </p:pic>
    </p:spTree>
    <p:extLst>
      <p:ext uri="{BB962C8B-B14F-4D97-AF65-F5344CB8AC3E}">
        <p14:creationId xmlns:p14="http://schemas.microsoft.com/office/powerpoint/2010/main" val="29269210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Reductio</a:t>
            </a:r>
            <a:r>
              <a:rPr lang="en-US" dirty="0" smtClean="0"/>
              <a:t> Ad Unlikely</a:t>
            </a:r>
            <a:endParaRPr lang="en-US" dirty="0"/>
          </a:p>
        </p:txBody>
      </p:sp>
      <p:sp>
        <p:nvSpPr>
          <p:cNvPr id="4" name="Rectangle 3"/>
          <p:cNvSpPr/>
          <p:nvPr/>
        </p:nvSpPr>
        <p:spPr>
          <a:xfrm>
            <a:off x="609600" y="2057400"/>
            <a:ext cx="7848600" cy="3611245"/>
          </a:xfrm>
          <a:prstGeom prst="rect">
            <a:avLst/>
          </a:prstGeom>
        </p:spPr>
        <p:txBody>
          <a:bodyPr wrap="square">
            <a:spAutoFit/>
          </a:bodyPr>
          <a:lstStyle/>
          <a:p>
            <a:r>
              <a:rPr lang="en-US" dirty="0"/>
              <a:t>Suppose </a:t>
            </a:r>
            <a:r>
              <a:rPr lang="en-US" dirty="0" smtClean="0"/>
              <a:t>that hypothesis H</a:t>
            </a:r>
            <a:r>
              <a:rPr lang="en-US" baseline="-25000" dirty="0" smtClean="0"/>
              <a:t>0</a:t>
            </a:r>
            <a:r>
              <a:rPr lang="en-US" dirty="0" smtClean="0"/>
              <a:t> </a:t>
            </a:r>
            <a:r>
              <a:rPr lang="en-US" dirty="0"/>
              <a:t>is true. </a:t>
            </a:r>
            <a:endParaRPr lang="en-US" dirty="0" smtClean="0"/>
          </a:p>
          <a:p>
            <a:r>
              <a:rPr lang="en-US" dirty="0" smtClean="0"/>
              <a:t>It </a:t>
            </a:r>
            <a:r>
              <a:rPr lang="en-US" dirty="0"/>
              <a:t>follows from H</a:t>
            </a:r>
            <a:r>
              <a:rPr lang="en-US" baseline="-25000" dirty="0"/>
              <a:t>0</a:t>
            </a:r>
            <a:r>
              <a:rPr lang="en-US" dirty="0" smtClean="0"/>
              <a:t> </a:t>
            </a:r>
            <a:r>
              <a:rPr lang="en-US" dirty="0"/>
              <a:t>that a certain outcome O is very improbable (say, less than Fisher’s 0.05 threshold). </a:t>
            </a:r>
            <a:endParaRPr lang="en-US" dirty="0" smtClean="0"/>
          </a:p>
          <a:p>
            <a:r>
              <a:rPr lang="en-US" dirty="0" smtClean="0"/>
              <a:t>But </a:t>
            </a:r>
            <a:r>
              <a:rPr lang="en-US" dirty="0"/>
              <a:t>O was actually observed. </a:t>
            </a:r>
            <a:endParaRPr lang="en-US" dirty="0" smtClean="0"/>
          </a:p>
          <a:p>
            <a:r>
              <a:rPr lang="en-US" dirty="0" smtClean="0"/>
              <a:t>Therefore</a:t>
            </a:r>
            <a:r>
              <a:rPr lang="en-US" dirty="0"/>
              <a:t>, H</a:t>
            </a:r>
            <a:r>
              <a:rPr lang="en-US" baseline="-25000" dirty="0"/>
              <a:t>0</a:t>
            </a:r>
            <a:r>
              <a:rPr lang="en-US" dirty="0" smtClean="0"/>
              <a:t> </a:t>
            </a:r>
            <a:r>
              <a:rPr lang="en-US" dirty="0"/>
              <a:t>is very improbable</a:t>
            </a:r>
            <a:r>
              <a:rPr lang="en-US" dirty="0" smtClean="0"/>
              <a:t>.</a:t>
            </a:r>
          </a:p>
          <a:p>
            <a:pPr>
              <a:buNone/>
            </a:pPr>
            <a:endParaRPr lang="en-US" dirty="0"/>
          </a:p>
          <a:p>
            <a:pPr>
              <a:buNone/>
            </a:pPr>
            <a:r>
              <a:rPr lang="en-US" sz="2000" dirty="0" err="1" smtClean="0"/>
              <a:t>Ellenberg</a:t>
            </a:r>
            <a:r>
              <a:rPr lang="en-US" sz="2000" dirty="0"/>
              <a:t>, </a:t>
            </a:r>
            <a:r>
              <a:rPr lang="en-US" sz="2000" dirty="0" smtClean="0"/>
              <a:t>Jordan. How </a:t>
            </a:r>
            <a:r>
              <a:rPr lang="en-US" sz="2000" dirty="0"/>
              <a:t>Not to Be Wrong: The Power of Mathematical Thinking (p. 133). Penguin Group US. Kindle Edition. </a:t>
            </a:r>
          </a:p>
        </p:txBody>
      </p:sp>
    </p:spTree>
    <p:extLst>
      <p:ext uri="{BB962C8B-B14F-4D97-AF65-F5344CB8AC3E}">
        <p14:creationId xmlns:p14="http://schemas.microsoft.com/office/powerpoint/2010/main" val="198092537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543800" cy="1295400"/>
          </a:xfrm>
        </p:spPr>
        <p:txBody>
          <a:bodyPr/>
          <a:lstStyle/>
          <a:p>
            <a:r>
              <a:rPr lang="en-US" sz="3200" dirty="0" smtClean="0"/>
              <a:t>CI: H</a:t>
            </a:r>
            <a:r>
              <a:rPr lang="en-US" sz="3200" baseline="-25000" dirty="0" smtClean="0"/>
              <a:t>0</a:t>
            </a:r>
            <a:r>
              <a:rPr lang="en-US" sz="3200" dirty="0" smtClean="0"/>
              <a:t>s that our study results would NOT reject*</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1244158429"/>
              </p:ext>
            </p:extLst>
          </p:nvPr>
        </p:nvGraphicFramePr>
        <p:xfrm>
          <a:off x="3048000" y="1600200"/>
          <a:ext cx="2730500" cy="5041900"/>
        </p:xfrm>
        <a:graphic>
          <a:graphicData uri="http://schemas.openxmlformats.org/drawingml/2006/table">
            <a:tbl>
              <a:tblPr/>
              <a:tblGrid>
                <a:gridCol w="1079500"/>
                <a:gridCol w="825500"/>
                <a:gridCol w="825500"/>
              </a:tblGrid>
              <a:tr h="393700">
                <a:tc>
                  <a:txBody>
                    <a:bodyPr/>
                    <a:lstStyle/>
                    <a:p>
                      <a:pPr algn="ctr" fontAlgn="ctr"/>
                      <a:r>
                        <a:rPr lang="en-US" sz="2000" b="1" i="0" u="none" strike="noStrike" dirty="0" smtClean="0">
                          <a:solidFill>
                            <a:srgbClr val="000000"/>
                          </a:solidFill>
                          <a:effectLst/>
                          <a:latin typeface="Calibri"/>
                        </a:rPr>
                        <a:t>H</a:t>
                      </a:r>
                      <a:r>
                        <a:rPr lang="en-US" sz="2000" b="1" i="0" u="none" strike="noStrike" baseline="-25000" dirty="0" smtClean="0">
                          <a:solidFill>
                            <a:srgbClr val="000000"/>
                          </a:solidFill>
                          <a:effectLst/>
                          <a:latin typeface="Calibri"/>
                        </a:rPr>
                        <a:t>0</a:t>
                      </a:r>
                      <a:r>
                        <a:rPr lang="en-US" sz="2000" b="1" i="0" u="none" strike="noStrike" dirty="0" smtClean="0">
                          <a:solidFill>
                            <a:srgbClr val="000000"/>
                          </a:solidFill>
                          <a:effectLst/>
                          <a:latin typeface="Calibri"/>
                        </a:rPr>
                        <a:t>: </a:t>
                      </a:r>
                      <a:r>
                        <a:rPr lang="en-US" sz="2000" b="1" i="0" u="none" strike="noStrike" dirty="0">
                          <a:solidFill>
                            <a:srgbClr val="000000"/>
                          </a:solidFill>
                          <a:effectLst/>
                          <a:latin typeface="Calibri"/>
                        </a:rPr>
                        <a:t>True </a:t>
                      </a:r>
                      <a:r>
                        <a:rPr lang="en-US" sz="2000" b="1" i="0" u="none" strike="noStrike" dirty="0" err="1">
                          <a:solidFill>
                            <a:srgbClr val="000000"/>
                          </a:solidFill>
                          <a:effectLst/>
                          <a:latin typeface="Calibri"/>
                        </a:rPr>
                        <a:t>Propotion</a:t>
                      </a:r>
                      <a:endParaRPr lang="en-US" sz="2000" b="1" i="0" u="none" strike="noStrike" dirty="0">
                        <a:solidFill>
                          <a:srgbClr val="000000"/>
                        </a:solidFill>
                        <a:effectLst/>
                        <a:latin typeface="Calibri"/>
                      </a:endParaRPr>
                    </a:p>
                  </a:txBody>
                  <a:tcPr marL="12700" marR="12700" marT="12700" marB="0" anchor="ctr">
                    <a:lnL>
                      <a:noFill/>
                    </a:lnL>
                    <a:lnR>
                      <a:noFill/>
                    </a:lnR>
                    <a:lnT>
                      <a:noFill/>
                    </a:lnT>
                    <a:lnB>
                      <a:noFill/>
                    </a:lnB>
                  </a:tcPr>
                </a:tc>
                <a:tc>
                  <a:txBody>
                    <a:bodyPr/>
                    <a:lstStyle/>
                    <a:p>
                      <a:pPr algn="ctr" fontAlgn="b"/>
                      <a:r>
                        <a:rPr lang="en-US" sz="2000" b="1" i="0" u="none" strike="noStrike">
                          <a:solidFill>
                            <a:srgbClr val="000000"/>
                          </a:solidFill>
                          <a:effectLst/>
                          <a:latin typeface="Calibri"/>
                        </a:rPr>
                        <a:t>P-Value for 41/60</a:t>
                      </a:r>
                    </a:p>
                  </a:txBody>
                  <a:tcPr marL="12700" marR="12700" marT="12700" marB="0" anchor="b">
                    <a:lnL>
                      <a:noFill/>
                    </a:lnL>
                    <a:lnR>
                      <a:noFill/>
                    </a:lnR>
                    <a:lnT>
                      <a:noFill/>
                    </a:lnT>
                    <a:lnB>
                      <a:noFill/>
                    </a:lnB>
                  </a:tcPr>
                </a:tc>
                <a:tc>
                  <a:txBody>
                    <a:bodyPr/>
                    <a:lstStyle/>
                    <a:p>
                      <a:pPr algn="ctr" fontAlgn="b"/>
                      <a:r>
                        <a:rPr lang="en-US" sz="2000" b="1" i="0" u="none" strike="noStrike" dirty="0">
                          <a:solidFill>
                            <a:srgbClr val="000000"/>
                          </a:solidFill>
                          <a:effectLst/>
                          <a:latin typeface="Calibri"/>
                        </a:rPr>
                        <a:t>Reject </a:t>
                      </a:r>
                      <a:r>
                        <a:rPr lang="en-US" sz="2000" b="1" i="0" u="none" strike="noStrike" dirty="0" smtClean="0">
                          <a:solidFill>
                            <a:srgbClr val="000000"/>
                          </a:solidFill>
                          <a:effectLst/>
                          <a:latin typeface="Calibri"/>
                        </a:rPr>
                        <a:t>H</a:t>
                      </a:r>
                      <a:r>
                        <a:rPr lang="en-US" sz="2000" b="1" i="0" u="none" strike="noStrike" baseline="-25000" dirty="0" smtClean="0">
                          <a:solidFill>
                            <a:srgbClr val="000000"/>
                          </a:solidFill>
                          <a:effectLst/>
                          <a:latin typeface="Calibri"/>
                        </a:rPr>
                        <a:t>0</a:t>
                      </a:r>
                      <a:r>
                        <a:rPr lang="en-US" sz="2000" b="1" i="0" u="none" strike="noStrike" dirty="0" smtClean="0">
                          <a:solidFill>
                            <a:srgbClr val="000000"/>
                          </a:solidFill>
                          <a:effectLst/>
                          <a:latin typeface="Calibri"/>
                        </a:rPr>
                        <a:t>?</a:t>
                      </a:r>
                      <a:endParaRPr lang="en-US" sz="2000" b="1" i="0" u="none" strike="noStrike" dirty="0">
                        <a:solidFill>
                          <a:srgbClr val="000000"/>
                        </a:solidFill>
                        <a:effectLst/>
                        <a:latin typeface="Calibri"/>
                      </a:endParaRP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FF0000"/>
                          </a:solidFill>
                          <a:effectLst/>
                          <a:latin typeface="Calibri"/>
                        </a:rPr>
                        <a:t>0.50</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Yes</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FF0000"/>
                          </a:solidFill>
                          <a:effectLst/>
                          <a:latin typeface="Calibri"/>
                        </a:rPr>
                        <a:t>0.53</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Yes</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0.56</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0.054</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0.59</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0.142</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0.62</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0.312</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0.65</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0.588</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0.68</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0.956</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0.71</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0.649</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0.74</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0.317</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000000"/>
                          </a:solidFill>
                          <a:effectLst/>
                          <a:latin typeface="Calibri"/>
                        </a:rPr>
                        <a:t>0.78</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0.078</a:t>
                      </a:r>
                    </a:p>
                  </a:txBody>
                  <a:tcPr marL="12700" marR="12700" marT="12700"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No</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FF0000"/>
                          </a:solidFill>
                          <a:effectLst/>
                          <a:latin typeface="Calibri"/>
                        </a:rPr>
                        <a:t>0.80</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0.024</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Yes</a:t>
                      </a:r>
                    </a:p>
                  </a:txBody>
                  <a:tcPr marL="12700" marR="12700" marT="12700" marB="0" anchor="b">
                    <a:lnL>
                      <a:noFill/>
                    </a:lnL>
                    <a:lnR>
                      <a:noFill/>
                    </a:lnR>
                    <a:lnT>
                      <a:noFill/>
                    </a:lnT>
                    <a:lnB>
                      <a:noFill/>
                    </a:lnB>
                  </a:tcPr>
                </a:tc>
              </a:tr>
              <a:tr h="190500">
                <a:tc>
                  <a:txBody>
                    <a:bodyPr/>
                    <a:lstStyle/>
                    <a:p>
                      <a:pPr algn="ctr" fontAlgn="b"/>
                      <a:r>
                        <a:rPr lang="en-US" sz="2000" b="0" i="0" u="none" strike="noStrike">
                          <a:solidFill>
                            <a:srgbClr val="FF0000"/>
                          </a:solidFill>
                          <a:effectLst/>
                          <a:latin typeface="Calibri"/>
                        </a:rPr>
                        <a:t>0.83</a:t>
                      </a:r>
                    </a:p>
                  </a:txBody>
                  <a:tcPr marL="12700" marR="12700" marT="12700" marB="0" anchor="b">
                    <a:lnL>
                      <a:noFill/>
                    </a:lnL>
                    <a:lnR>
                      <a:noFill/>
                    </a:lnR>
                    <a:lnT>
                      <a:noFill/>
                    </a:lnT>
                    <a:lnB>
                      <a:noFill/>
                    </a:lnB>
                  </a:tcPr>
                </a:tc>
                <a:tc>
                  <a:txBody>
                    <a:bodyPr/>
                    <a:lstStyle/>
                    <a:p>
                      <a:pPr algn="ctr" fontAlgn="b"/>
                      <a:r>
                        <a:rPr lang="en-US" sz="2000" b="0" i="0" u="none" strike="noStrike">
                          <a:solidFill>
                            <a:srgbClr val="FF0000"/>
                          </a:solidFill>
                          <a:effectLst/>
                          <a:latin typeface="Calibri"/>
                        </a:rPr>
                        <a:t>0.002</a:t>
                      </a:r>
                    </a:p>
                  </a:txBody>
                  <a:tcPr marL="12700" marR="12700" marT="12700" marB="0" anchor="b">
                    <a:lnL>
                      <a:noFill/>
                    </a:lnL>
                    <a:lnR>
                      <a:noFill/>
                    </a:lnR>
                    <a:lnT>
                      <a:noFill/>
                    </a:lnT>
                    <a:lnB>
                      <a:noFill/>
                    </a:lnB>
                  </a:tcPr>
                </a:tc>
                <a:tc>
                  <a:txBody>
                    <a:bodyPr/>
                    <a:lstStyle/>
                    <a:p>
                      <a:pPr algn="ctr" fontAlgn="b"/>
                      <a:r>
                        <a:rPr lang="en-US" sz="2000" b="0" i="0" u="none" strike="noStrike" dirty="0">
                          <a:solidFill>
                            <a:srgbClr val="FF0000"/>
                          </a:solidFill>
                          <a:effectLst/>
                          <a:latin typeface="Calibri"/>
                        </a:rPr>
                        <a:t>Yes</a:t>
                      </a:r>
                    </a:p>
                  </a:txBody>
                  <a:tcPr marL="12700" marR="12700" marT="12700" marB="0" anchor="b">
                    <a:lnL>
                      <a:noFill/>
                    </a:lnL>
                    <a:lnR>
                      <a:noFill/>
                    </a:lnR>
                    <a:lnT>
                      <a:noFill/>
                    </a:lnT>
                    <a:lnB>
                      <a:noFill/>
                    </a:lnB>
                  </a:tcPr>
                </a:tc>
              </a:tr>
            </a:tbl>
          </a:graphicData>
        </a:graphic>
      </p:graphicFrame>
      <p:sp>
        <p:nvSpPr>
          <p:cNvPr id="3" name="TextBox 2"/>
          <p:cNvSpPr txBox="1"/>
          <p:nvPr/>
        </p:nvSpPr>
        <p:spPr>
          <a:xfrm>
            <a:off x="5410200" y="1524000"/>
            <a:ext cx="2286000" cy="348813"/>
          </a:xfrm>
          <a:prstGeom prst="rect">
            <a:avLst/>
          </a:prstGeom>
          <a:noFill/>
        </p:spPr>
        <p:txBody>
          <a:bodyPr wrap="square" rtlCol="0">
            <a:spAutoFit/>
          </a:bodyPr>
          <a:lstStyle/>
          <a:p>
            <a:pPr>
              <a:buNone/>
            </a:pPr>
            <a:r>
              <a:rPr lang="en-US" sz="2000" dirty="0" smtClean="0"/>
              <a:t>*roughly speaking</a:t>
            </a:r>
            <a:endParaRPr lang="en-US" sz="2000" dirty="0"/>
          </a:p>
        </p:txBody>
      </p:sp>
    </p:spTree>
    <p:extLst>
      <p:ext uri="{BB962C8B-B14F-4D97-AF65-F5344CB8AC3E}">
        <p14:creationId xmlns:p14="http://schemas.microsoft.com/office/powerpoint/2010/main" val="358810012"/>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04800" y="457200"/>
            <a:ext cx="7620000" cy="457200"/>
          </a:xfrm>
        </p:spPr>
        <p:txBody>
          <a:bodyPr/>
          <a:lstStyle/>
          <a:p>
            <a:pPr eaLnBrk="1" hangingPunct="1"/>
            <a:r>
              <a:rPr lang="en-US" sz="2800" dirty="0" smtClean="0"/>
              <a:t>Confidence Intervals and Hypothesis Tests*</a:t>
            </a:r>
          </a:p>
        </p:txBody>
      </p:sp>
      <p:sp>
        <p:nvSpPr>
          <p:cNvPr id="804867" name="Rectangle 3"/>
          <p:cNvSpPr>
            <a:spLocks noGrp="1" noChangeArrowheads="1"/>
          </p:cNvSpPr>
          <p:nvPr>
            <p:ph type="body" idx="1"/>
          </p:nvPr>
        </p:nvSpPr>
        <p:spPr>
          <a:xfrm>
            <a:off x="228600" y="1219200"/>
            <a:ext cx="8305800" cy="5029200"/>
          </a:xfrm>
        </p:spPr>
        <p:txBody>
          <a:bodyPr/>
          <a:lstStyle/>
          <a:p>
            <a:pPr marL="0" indent="0" eaLnBrk="1" hangingPunct="1">
              <a:buFont typeface="Wingdings" pitchFamily="2" charset="2"/>
              <a:buNone/>
            </a:pPr>
            <a:r>
              <a:rPr lang="en-US" sz="2600" dirty="0" smtClean="0">
                <a:solidFill>
                  <a:srgbClr val="000000"/>
                </a:solidFill>
                <a:cs typeface="Times New Roman" pitchFamily="18" charset="0"/>
              </a:rPr>
              <a:t>The value of 1 for a relative risk or odds ratio corresponds to the special case of equal risk.  </a:t>
            </a:r>
          </a:p>
          <a:p>
            <a:pPr marL="0" indent="0" eaLnBrk="1" hangingPunct="1">
              <a:buFont typeface="Wingdings" pitchFamily="2" charset="2"/>
              <a:buNone/>
            </a:pPr>
            <a:endParaRPr lang="en-US" sz="1000" dirty="0" smtClean="0">
              <a:solidFill>
                <a:srgbClr val="000000"/>
              </a:solidFill>
              <a:cs typeface="Times New Roman" pitchFamily="18" charset="0"/>
            </a:endParaRPr>
          </a:p>
          <a:p>
            <a:pPr marL="0" indent="0" eaLnBrk="1" hangingPunct="1">
              <a:buFont typeface="Wingdings" pitchFamily="2" charset="2"/>
              <a:buNone/>
            </a:pPr>
            <a:r>
              <a:rPr lang="en-US" sz="2600" i="1" dirty="0" smtClean="0">
                <a:solidFill>
                  <a:srgbClr val="000000"/>
                </a:solidFill>
                <a:cs typeface="Times New Roman" pitchFamily="18" charset="0"/>
              </a:rPr>
              <a:t>A </a:t>
            </a:r>
            <a:r>
              <a:rPr lang="en-US" sz="2600" i="1" dirty="0" smtClean="0">
                <a:solidFill>
                  <a:srgbClr val="000000"/>
                </a:solidFill>
                <a:cs typeface="Times New Roman" pitchFamily="18" charset="0"/>
              </a:rPr>
              <a:t>confidence interval for a relative risk or odds ratio contains the value 1 if </a:t>
            </a:r>
            <a:r>
              <a:rPr lang="en-US" sz="2600" i="1" dirty="0" smtClean="0">
                <a:solidFill>
                  <a:srgbClr val="000000"/>
                </a:solidFill>
                <a:cs typeface="Times New Roman" pitchFamily="18" charset="0"/>
              </a:rPr>
              <a:t>the </a:t>
            </a:r>
            <a:r>
              <a:rPr lang="en-US" sz="2600" i="1" dirty="0" smtClean="0">
                <a:solidFill>
                  <a:srgbClr val="000000"/>
                </a:solidFill>
                <a:cs typeface="Times New Roman" pitchFamily="18" charset="0"/>
              </a:rPr>
              <a:t>hypothesis test </a:t>
            </a:r>
            <a:r>
              <a:rPr lang="en-US" sz="2600" i="1" u="sng" dirty="0" smtClean="0">
                <a:solidFill>
                  <a:srgbClr val="000000"/>
                </a:solidFill>
                <a:cs typeface="Times New Roman" pitchFamily="18" charset="0"/>
              </a:rPr>
              <a:t>cannot</a:t>
            </a:r>
            <a:r>
              <a:rPr lang="en-US" sz="2600" i="1" dirty="0" smtClean="0">
                <a:solidFill>
                  <a:srgbClr val="000000"/>
                </a:solidFill>
                <a:cs typeface="Times New Roman" pitchFamily="18" charset="0"/>
              </a:rPr>
              <a:t> reject the null hypothesis</a:t>
            </a:r>
            <a:r>
              <a:rPr lang="en-US" sz="2600" dirty="0" smtClean="0">
                <a:solidFill>
                  <a:srgbClr val="000000"/>
                </a:solidFill>
                <a:cs typeface="Times New Roman" pitchFamily="18" charset="0"/>
              </a:rPr>
              <a:t> </a:t>
            </a:r>
            <a:r>
              <a:rPr lang="en-US" sz="2600" i="1" dirty="0" smtClean="0">
                <a:solidFill>
                  <a:srgbClr val="000000"/>
                </a:solidFill>
                <a:cs typeface="Times New Roman" pitchFamily="18" charset="0"/>
              </a:rPr>
              <a:t>(using 95% confidence and p-value cutoff of 0.05).</a:t>
            </a:r>
          </a:p>
          <a:p>
            <a:pPr marL="0" indent="0" eaLnBrk="1" hangingPunct="1">
              <a:buFont typeface="Wingdings" pitchFamily="2" charset="2"/>
              <a:buNone/>
            </a:pPr>
            <a:endParaRPr lang="en-US" sz="1000" i="1" dirty="0" smtClean="0">
              <a:solidFill>
                <a:srgbClr val="000000"/>
              </a:solidFill>
              <a:cs typeface="Times New Roman" pitchFamily="18" charset="0"/>
            </a:endParaRPr>
          </a:p>
          <a:p>
            <a:pPr marL="0" indent="0" eaLnBrk="1" hangingPunct="1">
              <a:buFont typeface="Wingdings" pitchFamily="2" charset="2"/>
              <a:buNone/>
            </a:pPr>
            <a:r>
              <a:rPr lang="en-US" sz="2600" i="1" dirty="0" smtClean="0">
                <a:solidFill>
                  <a:srgbClr val="000000"/>
                </a:solidFill>
                <a:cs typeface="Times New Roman" pitchFamily="18" charset="0"/>
              </a:rPr>
              <a:t>A </a:t>
            </a:r>
            <a:r>
              <a:rPr lang="en-US" sz="2600" i="1" dirty="0" smtClean="0">
                <a:solidFill>
                  <a:srgbClr val="000000"/>
                </a:solidFill>
                <a:cs typeface="Times New Roman" pitchFamily="18" charset="0"/>
              </a:rPr>
              <a:t>confidence interval for a difference contains 0 if </a:t>
            </a:r>
            <a:r>
              <a:rPr lang="en-US" sz="2600" i="1" dirty="0" smtClean="0">
                <a:solidFill>
                  <a:srgbClr val="000000"/>
                </a:solidFill>
                <a:cs typeface="Times New Roman" pitchFamily="18" charset="0"/>
              </a:rPr>
              <a:t>the </a:t>
            </a:r>
            <a:r>
              <a:rPr lang="en-US" sz="2600" i="1" dirty="0" smtClean="0">
                <a:solidFill>
                  <a:srgbClr val="000000"/>
                </a:solidFill>
                <a:cs typeface="Times New Roman" pitchFamily="18" charset="0"/>
              </a:rPr>
              <a:t>hypothesis test cannot reject the null hypothesis of the difference being 0 (equal values).  </a:t>
            </a:r>
            <a:endParaRPr lang="en-US" sz="2600" i="1" dirty="0" smtClean="0"/>
          </a:p>
        </p:txBody>
      </p:sp>
      <p:sp>
        <p:nvSpPr>
          <p:cNvPr id="2" name="TextBox 1"/>
          <p:cNvSpPr txBox="1"/>
          <p:nvPr/>
        </p:nvSpPr>
        <p:spPr>
          <a:xfrm>
            <a:off x="4800600" y="6324600"/>
            <a:ext cx="3962400" cy="323165"/>
          </a:xfrm>
          <a:prstGeom prst="rect">
            <a:avLst/>
          </a:prstGeom>
          <a:noFill/>
        </p:spPr>
        <p:txBody>
          <a:bodyPr wrap="square" rtlCol="0">
            <a:spAutoFit/>
          </a:bodyPr>
          <a:lstStyle/>
          <a:p>
            <a:pPr>
              <a:buNone/>
            </a:pPr>
            <a:r>
              <a:rPr lang="en-US" sz="1800" dirty="0" smtClean="0"/>
              <a:t>*Fine point: CIs must be “test-based”</a:t>
            </a:r>
            <a:endParaRPr lang="en-US" sz="1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04867">
                                            <p:txEl>
                                              <p:pRg st="2" end="2"/>
                                            </p:txEl>
                                          </p:spTgt>
                                        </p:tgtEl>
                                        <p:attrNameLst>
                                          <p:attrName>style.visibility</p:attrName>
                                        </p:attrNameLst>
                                      </p:cBhvr>
                                      <p:to>
                                        <p:strVal val="visible"/>
                                      </p:to>
                                    </p:set>
                                    <p:anim calcmode="lin" valueType="num">
                                      <p:cBhvr additive="base">
                                        <p:cTn id="7" dur="500" fill="hold"/>
                                        <p:tgtEl>
                                          <p:spTgt spid="80486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048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804867">
                                            <p:txEl>
                                              <p:pRg st="4" end="4"/>
                                            </p:txEl>
                                          </p:spTgt>
                                        </p:tgtEl>
                                        <p:attrNameLst>
                                          <p:attrName>style.visibility</p:attrName>
                                        </p:attrNameLst>
                                      </p:cBhvr>
                                      <p:to>
                                        <p:strVal val="visible"/>
                                      </p:to>
                                    </p:set>
                                    <p:anim calcmode="lin" valueType="num">
                                      <p:cBhvr additive="base">
                                        <p:cTn id="13" dur="500" fill="hold"/>
                                        <p:tgtEl>
                                          <p:spTgt spid="804867">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048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04800"/>
            <a:ext cx="7467600" cy="868362"/>
          </a:xfrm>
        </p:spPr>
        <p:txBody>
          <a:bodyPr/>
          <a:lstStyle/>
          <a:p>
            <a:pPr eaLnBrk="1" hangingPunct="1"/>
            <a:r>
              <a:rPr lang="en-US" dirty="0" smtClean="0"/>
              <a:t>Descriptive statistics:</a:t>
            </a:r>
            <a:br>
              <a:rPr lang="en-US" dirty="0" smtClean="0"/>
            </a:br>
            <a:r>
              <a:rPr lang="en-US" dirty="0" smtClean="0"/>
              <a:t>Continuous/</a:t>
            </a:r>
            <a:r>
              <a:rPr lang="en-US" dirty="0"/>
              <a:t>n</a:t>
            </a:r>
            <a:r>
              <a:rPr lang="en-US" dirty="0" smtClean="0"/>
              <a:t>umeric variables</a:t>
            </a:r>
          </a:p>
        </p:txBody>
      </p:sp>
      <p:sp>
        <p:nvSpPr>
          <p:cNvPr id="9219" name="Rectangle 3"/>
          <p:cNvSpPr>
            <a:spLocks noGrp="1" noChangeArrowheads="1"/>
          </p:cNvSpPr>
          <p:nvPr>
            <p:ph type="body" idx="1"/>
          </p:nvPr>
        </p:nvSpPr>
        <p:spPr>
          <a:xfrm>
            <a:off x="381000" y="1371601"/>
            <a:ext cx="8229600" cy="990600"/>
          </a:xfrm>
        </p:spPr>
        <p:txBody>
          <a:bodyPr/>
          <a:lstStyle/>
          <a:p>
            <a:pPr marL="344487" lvl="1" indent="0" eaLnBrk="1" hangingPunct="1">
              <a:buNone/>
            </a:pPr>
            <a:r>
              <a:rPr lang="en-US" dirty="0" smtClean="0"/>
              <a:t>Mean and standard deviation (SD)</a:t>
            </a:r>
          </a:p>
          <a:p>
            <a:pPr marL="693737" lvl="2" indent="0" eaLnBrk="1" hangingPunct="1">
              <a:buNone/>
            </a:pPr>
            <a:r>
              <a:rPr lang="en-US" dirty="0" smtClean="0"/>
              <a:t>+/- 2 SDs contain about 95% of the data values</a:t>
            </a:r>
          </a:p>
        </p:txBody>
      </p:sp>
      <p:pic>
        <p:nvPicPr>
          <p:cNvPr id="2" name="Picture 1" descr="normal_distribution.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286000"/>
            <a:ext cx="6934200" cy="3561945"/>
          </a:xfrm>
          <a:prstGeom prst="rect">
            <a:avLst/>
          </a:prstGeom>
        </p:spPr>
      </p:pic>
      <p:sp>
        <p:nvSpPr>
          <p:cNvPr id="3" name="Rectangle 2"/>
          <p:cNvSpPr/>
          <p:nvPr/>
        </p:nvSpPr>
        <p:spPr>
          <a:xfrm>
            <a:off x="381000" y="6096000"/>
            <a:ext cx="8229600" cy="400110"/>
          </a:xfrm>
          <a:prstGeom prst="rect">
            <a:avLst/>
          </a:prstGeom>
        </p:spPr>
        <p:txBody>
          <a:bodyPr wrap="square">
            <a:spAutoFit/>
          </a:bodyPr>
          <a:lstStyle/>
          <a:p>
            <a:pPr>
              <a:buNone/>
            </a:pPr>
            <a:r>
              <a:rPr lang="en-US" sz="2400" dirty="0" smtClean="0"/>
              <a:t>Symmetric, “68</a:t>
            </a:r>
            <a:r>
              <a:rPr lang="en-US" sz="2400" dirty="0"/>
              <a:t>-95-99.7% </a:t>
            </a:r>
            <a:r>
              <a:rPr lang="en-US" sz="2400" dirty="0" smtClean="0"/>
              <a:t>rule”, central </a:t>
            </a:r>
            <a:r>
              <a:rPr lang="en-US" sz="2400" dirty="0"/>
              <a:t>limit </a:t>
            </a:r>
            <a:r>
              <a:rPr lang="en-US" sz="2400" dirty="0" smtClean="0"/>
              <a:t>theorem</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Results Table:</a:t>
            </a:r>
            <a:br>
              <a:rPr lang="en-US" dirty="0" smtClean="0"/>
            </a:br>
            <a:r>
              <a:rPr lang="en-US" dirty="0" smtClean="0"/>
              <a:t>Smoking/lung cancer </a:t>
            </a:r>
          </a:p>
        </p:txBody>
      </p:sp>
      <p:graphicFrame>
        <p:nvGraphicFramePr>
          <p:cNvPr id="2" name="Table 1"/>
          <p:cNvGraphicFramePr>
            <a:graphicFrameLocks noGrp="1"/>
          </p:cNvGraphicFramePr>
          <p:nvPr>
            <p:extLst>
              <p:ext uri="{D42A27DB-BD31-4B8C-83A1-F6EECF244321}">
                <p14:modId xmlns:p14="http://schemas.microsoft.com/office/powerpoint/2010/main" val="3368463018"/>
              </p:ext>
            </p:extLst>
          </p:nvPr>
        </p:nvGraphicFramePr>
        <p:xfrm>
          <a:off x="457201" y="1600200"/>
          <a:ext cx="7848600" cy="4066539"/>
        </p:xfrm>
        <a:graphic>
          <a:graphicData uri="http://schemas.openxmlformats.org/drawingml/2006/table">
            <a:tbl>
              <a:tblPr/>
              <a:tblGrid>
                <a:gridCol w="2133600"/>
                <a:gridCol w="1752600"/>
                <a:gridCol w="1752600"/>
                <a:gridCol w="990600"/>
                <a:gridCol w="1219200"/>
              </a:tblGrid>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800" b="1" i="0" u="none" strike="noStrike" dirty="0" smtClean="0">
                          <a:solidFill>
                            <a:srgbClr val="000000"/>
                          </a:solidFill>
                          <a:effectLst/>
                          <a:latin typeface="Calibri"/>
                        </a:rPr>
                        <a:t>Female</a:t>
                      </a:r>
                      <a:r>
                        <a:rPr lang="en-US" sz="2800" b="1" i="0" u="none" strike="noStrike" baseline="0" dirty="0" smtClean="0">
                          <a:solidFill>
                            <a:srgbClr val="000000"/>
                          </a:solidFill>
                          <a:effectLst/>
                          <a:latin typeface="Calibri"/>
                        </a:rPr>
                        <a:t> </a:t>
                      </a:r>
                      <a:r>
                        <a:rPr lang="en-US" sz="2800" b="1" i="0" u="none" strike="noStrike" dirty="0" smtClean="0">
                          <a:solidFill>
                            <a:srgbClr val="000000"/>
                          </a:solidFill>
                          <a:effectLst/>
                          <a:latin typeface="Calibri"/>
                        </a:rPr>
                        <a:t>Patients</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2800" b="1" i="0" u="none" strike="noStrike">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8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41</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000000"/>
                          </a:solidFill>
                          <a:effectLst/>
                          <a:latin typeface="Calibri"/>
                        </a:rPr>
                        <a:t>28</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r>
                        <a:rPr lang="en-US" sz="28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2800" b="0" i="0" u="none" strike="noStrike" dirty="0" smtClean="0">
                          <a:solidFill>
                            <a:srgbClr val="000000"/>
                          </a:solidFill>
                          <a:effectLst/>
                          <a:latin typeface="Calibri"/>
                        </a:rPr>
                        <a:t>19</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800" b="0" i="0" u="none" strike="noStrike" dirty="0" smtClean="0">
                          <a:solidFill>
                            <a:srgbClr val="000000"/>
                          </a:solidFill>
                          <a:effectLst/>
                          <a:latin typeface="Calibri"/>
                        </a:rPr>
                        <a:t>32</a:t>
                      </a:r>
                      <a:endParaRPr lang="en-US" sz="2800" b="0"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60</a:t>
                      </a:r>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smtClean="0">
                          <a:solidFill>
                            <a:srgbClr val="000000"/>
                          </a:solidFill>
                          <a:effectLst/>
                          <a:latin typeface="Calibri"/>
                        </a:rPr>
                        <a:t>60</a:t>
                      </a:r>
                      <a:endParaRPr lang="en-US" sz="2800" b="1" i="0" u="none" strike="noStrike" dirty="0">
                        <a:solidFill>
                          <a:srgbClr val="000000"/>
                        </a:solidFill>
                        <a:effectLst/>
                        <a:latin typeface="Calibri"/>
                      </a:endParaRP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2800" b="1" i="0" u="none" strike="noStrike" dirty="0" smtClean="0">
                          <a:solidFill>
                            <a:srgbClr val="000000"/>
                          </a:solidFill>
                          <a:effectLst/>
                          <a:latin typeface="Calibri"/>
                        </a:rPr>
                        <a:t>120</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1"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r h="533400">
                <a:tc>
                  <a:txBody>
                    <a:bodyPr/>
                    <a:lstStyle/>
                    <a:p>
                      <a:pPr algn="l"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Odds Ratio</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2800" b="1" i="0" u="none" strike="noStrike" dirty="0" smtClean="0">
                          <a:solidFill>
                            <a:srgbClr val="000000"/>
                          </a:solidFill>
                          <a:effectLst/>
                          <a:latin typeface="Calibri"/>
                        </a:rPr>
                        <a:t>2.5</a:t>
                      </a:r>
                      <a:endParaRPr lang="en-US" sz="2800" b="1"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28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
        <p:nvSpPr>
          <p:cNvPr id="3" name="TextBox 2"/>
          <p:cNvSpPr txBox="1"/>
          <p:nvPr/>
        </p:nvSpPr>
        <p:spPr>
          <a:xfrm>
            <a:off x="4343400" y="5791200"/>
            <a:ext cx="4267200" cy="400110"/>
          </a:xfrm>
          <a:prstGeom prst="rect">
            <a:avLst/>
          </a:prstGeom>
          <a:noFill/>
        </p:spPr>
        <p:txBody>
          <a:bodyPr wrap="square" rtlCol="0">
            <a:spAutoFit/>
          </a:bodyPr>
          <a:lstStyle/>
          <a:p>
            <a:pPr>
              <a:buNone/>
            </a:pPr>
            <a:r>
              <a:rPr lang="en-US" sz="2400" dirty="0" smtClean="0"/>
              <a:t>95% CI: 1.2 – 5.2</a:t>
            </a:r>
          </a:p>
        </p:txBody>
      </p:sp>
      <p:sp>
        <p:nvSpPr>
          <p:cNvPr id="4" name="TextBox 3"/>
          <p:cNvSpPr txBox="1"/>
          <p:nvPr/>
        </p:nvSpPr>
        <p:spPr>
          <a:xfrm>
            <a:off x="4419600" y="6248400"/>
            <a:ext cx="2819400" cy="400110"/>
          </a:xfrm>
          <a:prstGeom prst="rect">
            <a:avLst/>
          </a:prstGeom>
          <a:noFill/>
        </p:spPr>
        <p:txBody>
          <a:bodyPr wrap="square" rtlCol="0">
            <a:spAutoFit/>
          </a:bodyPr>
          <a:lstStyle/>
          <a:p>
            <a:pPr>
              <a:buNone/>
            </a:pPr>
            <a:r>
              <a:rPr lang="en-US" sz="2400" dirty="0"/>
              <a:t>(P =  0.016 Χ</a:t>
            </a:r>
            <a:r>
              <a:rPr lang="en-US" sz="2400" baseline="30000" dirty="0"/>
              <a:t>2</a:t>
            </a:r>
            <a:r>
              <a:rPr lang="en-US" sz="2400" dirty="0"/>
              <a:t> test)</a:t>
            </a:r>
          </a:p>
        </p:txBody>
      </p:sp>
    </p:spTree>
    <p:extLst>
      <p:ext uri="{BB962C8B-B14F-4D97-AF65-F5344CB8AC3E}">
        <p14:creationId xmlns:p14="http://schemas.microsoft.com/office/powerpoint/2010/main" val="42433406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304800"/>
            <a:ext cx="7543800" cy="1295400"/>
          </a:xfrm>
        </p:spPr>
        <p:txBody>
          <a:bodyPr/>
          <a:lstStyle/>
          <a:p>
            <a:pPr eaLnBrk="1" hangingPunct="1"/>
            <a:r>
              <a:rPr lang="en-US" sz="3200" smtClean="0"/>
              <a:t>Adjustment using multivariate models</a:t>
            </a:r>
          </a:p>
        </p:txBody>
      </p:sp>
      <p:sp>
        <p:nvSpPr>
          <p:cNvPr id="30723" name="Rectangle 3"/>
          <p:cNvSpPr>
            <a:spLocks noGrp="1" noChangeArrowheads="1"/>
          </p:cNvSpPr>
          <p:nvPr>
            <p:ph type="body" idx="1"/>
          </p:nvPr>
        </p:nvSpPr>
        <p:spPr>
          <a:xfrm>
            <a:off x="381000" y="2209800"/>
            <a:ext cx="8229600" cy="3192463"/>
          </a:xfrm>
        </p:spPr>
        <p:txBody>
          <a:bodyPr/>
          <a:lstStyle/>
          <a:p>
            <a:pPr eaLnBrk="1" hangingPunct="1"/>
            <a:r>
              <a:rPr lang="en-US" dirty="0" smtClean="0"/>
              <a:t>A key reason to use multivariate models is to allow adjustment for confounders.  </a:t>
            </a:r>
          </a:p>
          <a:p>
            <a:pPr eaLnBrk="1" hangingPunct="1"/>
            <a:r>
              <a:rPr lang="en-US" dirty="0" smtClean="0"/>
              <a:t>Doll and Hill used matching.</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04800" y="457200"/>
            <a:ext cx="7543800" cy="457200"/>
          </a:xfrm>
        </p:spPr>
        <p:txBody>
          <a:bodyPr/>
          <a:lstStyle/>
          <a:p>
            <a:pPr eaLnBrk="1" hangingPunct="1"/>
            <a:r>
              <a:rPr lang="en-US" sz="2800" smtClean="0"/>
              <a:t>Confidence Intervals in “Negative” Studies</a:t>
            </a:r>
          </a:p>
        </p:txBody>
      </p:sp>
      <p:sp>
        <p:nvSpPr>
          <p:cNvPr id="31747" name="Rectangle 3"/>
          <p:cNvSpPr>
            <a:spLocks noGrp="1" noChangeArrowheads="1"/>
          </p:cNvSpPr>
          <p:nvPr>
            <p:ph type="body" idx="1"/>
          </p:nvPr>
        </p:nvSpPr>
        <p:spPr>
          <a:xfrm>
            <a:off x="304800" y="1371600"/>
            <a:ext cx="7772400" cy="5105400"/>
          </a:xfrm>
        </p:spPr>
        <p:txBody>
          <a:bodyPr/>
          <a:lstStyle/>
          <a:p>
            <a:pPr marL="0" indent="0" eaLnBrk="1" hangingPunct="1">
              <a:buFont typeface="Wingdings" pitchFamily="2" charset="2"/>
              <a:buNone/>
            </a:pPr>
            <a:r>
              <a:rPr lang="en-US" dirty="0" smtClean="0">
                <a:solidFill>
                  <a:srgbClr val="000000"/>
                </a:solidFill>
                <a:cs typeface="Times New Roman" pitchFamily="18" charset="0"/>
              </a:rPr>
              <a:t>When H</a:t>
            </a:r>
            <a:r>
              <a:rPr lang="en-US" baseline="-30000" dirty="0">
                <a:solidFill>
                  <a:srgbClr val="000000"/>
                </a:solidFill>
                <a:cs typeface="Times New Roman" pitchFamily="18" charset="0"/>
              </a:rPr>
              <a:t>0</a:t>
            </a:r>
            <a:r>
              <a:rPr lang="en-US" dirty="0" smtClean="0">
                <a:solidFill>
                  <a:srgbClr val="000000"/>
                </a:solidFill>
                <a:cs typeface="Times New Roman" pitchFamily="18" charset="0"/>
              </a:rPr>
              <a:t> is not rejected, the confidence interval gives additional information about the magnitude of the </a:t>
            </a:r>
            <a:r>
              <a:rPr lang="en-US" dirty="0" smtClean="0">
                <a:solidFill>
                  <a:srgbClr val="000000"/>
                </a:solidFill>
                <a:cs typeface="Times New Roman" pitchFamily="18" charset="0"/>
              </a:rPr>
              <a:t>differences.</a:t>
            </a:r>
          </a:p>
          <a:p>
            <a:pPr marL="0" indent="0" eaLnBrk="1" hangingPunct="1">
              <a:buFont typeface="Wingdings" pitchFamily="2" charset="2"/>
              <a:buNone/>
            </a:pPr>
            <a:r>
              <a:rPr lang="en-US" dirty="0" smtClean="0">
                <a:solidFill>
                  <a:srgbClr val="000000"/>
                </a:solidFill>
                <a:cs typeface="Times New Roman" pitchFamily="18" charset="0"/>
              </a:rPr>
              <a:t>If </a:t>
            </a:r>
            <a:r>
              <a:rPr lang="en-US" dirty="0" smtClean="0">
                <a:solidFill>
                  <a:srgbClr val="000000"/>
                </a:solidFill>
                <a:cs typeface="Times New Roman" pitchFamily="18" charset="0"/>
              </a:rPr>
              <a:t>the confidence interval is narrow and excludes clinically significant differences, then the study does provide evidence of absence. </a:t>
            </a:r>
            <a:endParaRPr lang="en-US" dirty="0" smtClean="0">
              <a:solidFill>
                <a:srgbClr val="000000"/>
              </a:solidFill>
              <a:cs typeface="Times New Roman" pitchFamily="18" charset="0"/>
            </a:endParaRPr>
          </a:p>
          <a:p>
            <a:pPr marL="0" indent="0" eaLnBrk="1" hangingPunct="1">
              <a:buFont typeface="Wingdings" pitchFamily="2" charset="2"/>
              <a:buNone/>
            </a:pPr>
            <a:r>
              <a:rPr lang="en-US" dirty="0" smtClean="0">
                <a:solidFill>
                  <a:srgbClr val="000000"/>
                </a:solidFill>
                <a:cs typeface="Times New Roman" pitchFamily="18" charset="0"/>
              </a:rPr>
              <a:t>If </a:t>
            </a:r>
            <a:r>
              <a:rPr lang="en-US" dirty="0" smtClean="0">
                <a:solidFill>
                  <a:srgbClr val="000000"/>
                </a:solidFill>
                <a:cs typeface="Times New Roman" pitchFamily="18" charset="0"/>
              </a:rPr>
              <a:t>it is wide, the study might be uninformative.</a:t>
            </a:r>
          </a:p>
          <a:p>
            <a:pPr marL="0" indent="0" eaLnBrk="1" hangingPunct="1">
              <a:buFont typeface="Wingdings" pitchFamily="2" charset="2"/>
              <a:buNone/>
            </a:pPr>
            <a:endParaRPr lang="en-US" dirty="0" smtClean="0">
              <a:solidFill>
                <a:srgbClr val="000000"/>
              </a:solidFill>
              <a:cs typeface="Times New Roman" pitchFamily="18" charset="0"/>
            </a:endParaRPr>
          </a:p>
          <a:p>
            <a:pPr marL="0" indent="0" eaLnBrk="1" hangingPunct="1">
              <a:buFont typeface="Wingdings" pitchFamily="2" charset="2"/>
              <a:buNone/>
            </a:pPr>
            <a:endParaRPr lang="en-US" sz="3400" dirty="0" smtClean="0">
              <a:solidFill>
                <a:srgbClr val="000000"/>
              </a:solidFill>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3058" name="Text Box 2"/>
          <p:cNvSpPr txBox="1">
            <a:spLocks noChangeArrowheads="1"/>
          </p:cNvSpPr>
          <p:nvPr/>
        </p:nvSpPr>
        <p:spPr bwMode="auto">
          <a:xfrm>
            <a:off x="609600" y="1219200"/>
            <a:ext cx="7620000" cy="5099050"/>
          </a:xfrm>
          <a:prstGeom prst="rect">
            <a:avLst/>
          </a:prstGeom>
          <a:noFill/>
          <a:ln w="9525" algn="ctr">
            <a:noFill/>
            <a:miter lim="800000"/>
            <a:headEnd/>
            <a:tailEnd/>
          </a:ln>
        </p:spPr>
        <p:txBody>
          <a:bodyPr>
            <a:spAutoFit/>
          </a:bodyPr>
          <a:lstStyle/>
          <a:p>
            <a:pPr>
              <a:lnSpc>
                <a:spcPct val="90000"/>
              </a:lnSpc>
              <a:buFont typeface="Wingdings" pitchFamily="2" charset="2"/>
              <a:buNone/>
            </a:pPr>
            <a:r>
              <a:rPr lang="en-US" sz="2600" u="sng"/>
              <a:t>Example</a:t>
            </a:r>
            <a:r>
              <a:rPr lang="en-US" sz="2600"/>
              <a:t>: Harris, Bebe-Donk and Alshafie (</a:t>
            </a:r>
            <a:r>
              <a:rPr lang="en-US" sz="2600" i="1"/>
              <a:t>BMC Cancer </a:t>
            </a:r>
            <a:r>
              <a:rPr lang="en-US" sz="2600"/>
              <a:t>6: 27, 2006) study the relationship of breast cancer to use of COX-2 inhibitors in a case-control study at a single hospital. They find (their Table 2) the following odds ratios and 95% confidence intervals (CI): </a:t>
            </a:r>
          </a:p>
          <a:p>
            <a:pPr>
              <a:lnSpc>
                <a:spcPct val="90000"/>
              </a:lnSpc>
              <a:buFont typeface="Wingdings" pitchFamily="2" charset="2"/>
              <a:buNone/>
            </a:pPr>
            <a:endParaRPr lang="en-US" sz="1200"/>
          </a:p>
          <a:p>
            <a:pPr>
              <a:lnSpc>
                <a:spcPct val="90000"/>
              </a:lnSpc>
              <a:buFont typeface="Wingdings" pitchFamily="2" charset="2"/>
              <a:buNone/>
            </a:pPr>
            <a:r>
              <a:rPr lang="en-US" sz="2600"/>
              <a:t>COX-2 		OR = 0.29,   CI  (0.15, 0.59)</a:t>
            </a:r>
          </a:p>
          <a:p>
            <a:pPr>
              <a:lnSpc>
                <a:spcPct val="90000"/>
              </a:lnSpc>
              <a:buFont typeface="Wingdings" pitchFamily="2" charset="2"/>
              <a:buNone/>
            </a:pPr>
            <a:r>
              <a:rPr lang="en-US" sz="2600"/>
              <a:t>Acetaminophen	OR = 1.02, 	 CI  (0.39, 2.20)</a:t>
            </a:r>
          </a:p>
          <a:p>
            <a:pPr>
              <a:lnSpc>
                <a:spcPct val="90000"/>
              </a:lnSpc>
              <a:buFont typeface="Wingdings" pitchFamily="2" charset="2"/>
              <a:buNone/>
            </a:pPr>
            <a:r>
              <a:rPr lang="en-US" sz="2600"/>
              <a:t>Baby aspirin		OR = 0.77,   CI  (0.42, 1.41)</a:t>
            </a:r>
          </a:p>
          <a:p>
            <a:pPr>
              <a:lnSpc>
                <a:spcPct val="90000"/>
              </a:lnSpc>
              <a:buFont typeface="Wingdings" pitchFamily="2" charset="2"/>
              <a:buNone/>
            </a:pPr>
            <a:endParaRPr lang="en-US" sz="1200"/>
          </a:p>
          <a:p>
            <a:pPr>
              <a:lnSpc>
                <a:spcPct val="90000"/>
              </a:lnSpc>
              <a:buFont typeface="Wingdings" pitchFamily="2" charset="2"/>
              <a:buNone/>
            </a:pPr>
            <a:r>
              <a:rPr lang="en-US" sz="2600"/>
              <a:t>“Neither acetaminophen nor baby aspirin (81 mg) had any effect on the relative risk of breast cancer.”</a:t>
            </a:r>
          </a:p>
        </p:txBody>
      </p:sp>
      <p:sp>
        <p:nvSpPr>
          <p:cNvPr id="813066" name="Oval 10"/>
          <p:cNvSpPr>
            <a:spLocks noChangeArrowheads="1"/>
          </p:cNvSpPr>
          <p:nvPr/>
        </p:nvSpPr>
        <p:spPr bwMode="auto">
          <a:xfrm>
            <a:off x="3200400" y="3276600"/>
            <a:ext cx="4876800" cy="1219200"/>
          </a:xfrm>
          <a:prstGeom prst="ellipse">
            <a:avLst/>
          </a:prstGeom>
          <a:noFill/>
          <a:ln w="22225" algn="ctr">
            <a:solidFill>
              <a:srgbClr val="FF0000"/>
            </a:solidFill>
            <a:round/>
            <a:headEnd/>
            <a:tailEnd/>
          </a:ln>
        </p:spPr>
        <p:txBody>
          <a:bodyPr wrap="none" anchor="ctr"/>
          <a:lstStyle/>
          <a:p>
            <a:endParaRPr lang="en-US"/>
          </a:p>
        </p:txBody>
      </p:sp>
      <p:sp>
        <p:nvSpPr>
          <p:cNvPr id="813067" name="Oval 11"/>
          <p:cNvSpPr>
            <a:spLocks noChangeArrowheads="1"/>
          </p:cNvSpPr>
          <p:nvPr/>
        </p:nvSpPr>
        <p:spPr bwMode="auto">
          <a:xfrm>
            <a:off x="2971800" y="3886200"/>
            <a:ext cx="5334000" cy="1371600"/>
          </a:xfrm>
          <a:prstGeom prst="ellipse">
            <a:avLst/>
          </a:prstGeom>
          <a:noFill/>
          <a:ln w="22225" algn="ctr">
            <a:solidFill>
              <a:srgbClr val="FF0000"/>
            </a:solidFill>
            <a:round/>
            <a:headEnd/>
            <a:tailEnd/>
          </a:ln>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3066"/>
                                        </p:tgtEl>
                                        <p:attrNameLst>
                                          <p:attrName>style.visibility</p:attrName>
                                        </p:attrNameLst>
                                      </p:cBhvr>
                                      <p:to>
                                        <p:strVal val="visible"/>
                                      </p:to>
                                    </p:set>
                                    <p:animEffect transition="in" filter="fade">
                                      <p:cBhvr>
                                        <p:cTn id="7" dur="500"/>
                                        <p:tgtEl>
                                          <p:spTgt spid="8130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3067"/>
                                        </p:tgtEl>
                                        <p:attrNameLst>
                                          <p:attrName>style.visibility</p:attrName>
                                        </p:attrNameLst>
                                      </p:cBhvr>
                                      <p:to>
                                        <p:strVal val="visible"/>
                                      </p:to>
                                    </p:set>
                                    <p:animEffect transition="in" filter="fade">
                                      <p:cBhvr>
                                        <p:cTn id="12" dur="500"/>
                                        <p:tgtEl>
                                          <p:spTgt spid="813067"/>
                                        </p:tgtEl>
                                      </p:cBhvr>
                                    </p:animEffect>
                                  </p:childTnLst>
                                </p:cTn>
                              </p:par>
                              <p:par>
                                <p:cTn id="13" presetID="10" presetClass="exit" presetSubtype="0" fill="hold" grpId="1" nodeType="withEffect">
                                  <p:stCondLst>
                                    <p:cond delay="0"/>
                                  </p:stCondLst>
                                  <p:childTnLst>
                                    <p:animEffect transition="out" filter="fade">
                                      <p:cBhvr>
                                        <p:cTn id="14" dur="500"/>
                                        <p:tgtEl>
                                          <p:spTgt spid="813066"/>
                                        </p:tgtEl>
                                      </p:cBhvr>
                                    </p:animEffect>
                                    <p:set>
                                      <p:cBhvr>
                                        <p:cTn id="15" dur="1" fill="hold">
                                          <p:stCondLst>
                                            <p:cond delay="499"/>
                                          </p:stCondLst>
                                        </p:cTn>
                                        <p:tgtEl>
                                          <p:spTgt spid="81306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813058">
                                            <p:txEl>
                                              <p:pRg st="6" end="6"/>
                                            </p:txEl>
                                          </p:spTgt>
                                        </p:tgtEl>
                                        <p:attrNameLst>
                                          <p:attrName>style.visibility</p:attrName>
                                        </p:attrNameLst>
                                      </p:cBhvr>
                                      <p:to>
                                        <p:strVal val="visible"/>
                                      </p:to>
                                    </p:set>
                                    <p:anim calcmode="lin" valueType="num">
                                      <p:cBhvr additive="base">
                                        <p:cTn id="20" dur="500" fill="hold"/>
                                        <p:tgtEl>
                                          <p:spTgt spid="813058">
                                            <p:txEl>
                                              <p:pRg st="6" end="6"/>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813058">
                                            <p:txEl>
                                              <p:pRg st="6" end="6"/>
                                            </p:txEl>
                                          </p:spTgt>
                                        </p:tgtEl>
                                        <p:attrNameLst>
                                          <p:attrName>ppt_y</p:attrName>
                                        </p:attrNameLst>
                                      </p:cBhvr>
                                      <p:tavLst>
                                        <p:tav tm="0">
                                          <p:val>
                                            <p:strVal val="#ppt_y"/>
                                          </p:val>
                                        </p:tav>
                                        <p:tav tm="100000">
                                          <p:val>
                                            <p:strVal val="#ppt_y"/>
                                          </p:val>
                                        </p:tav>
                                      </p:tavLst>
                                    </p:anim>
                                  </p:childTnLst>
                                </p:cTn>
                              </p:par>
                              <p:par>
                                <p:cTn id="22" presetID="10" presetClass="exit" presetSubtype="0" fill="hold" grpId="1" nodeType="withEffect">
                                  <p:stCondLst>
                                    <p:cond delay="0"/>
                                  </p:stCondLst>
                                  <p:childTnLst>
                                    <p:animEffect transition="out" filter="fade">
                                      <p:cBhvr>
                                        <p:cTn id="23" dur="500"/>
                                        <p:tgtEl>
                                          <p:spTgt spid="813067"/>
                                        </p:tgtEl>
                                      </p:cBhvr>
                                    </p:animEffect>
                                    <p:set>
                                      <p:cBhvr>
                                        <p:cTn id="24" dur="1" fill="hold">
                                          <p:stCondLst>
                                            <p:cond delay="499"/>
                                          </p:stCondLst>
                                        </p:cTn>
                                        <p:tgtEl>
                                          <p:spTgt spid="8130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3066" grpId="0" animBg="1"/>
      <p:bldP spid="813066" grpId="1" animBg="1"/>
      <p:bldP spid="813067" grpId="0" animBg="1"/>
      <p:bldP spid="813067" grpId="1"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6858000" cy="792162"/>
          </a:xfrm>
        </p:spPr>
        <p:txBody>
          <a:bodyPr/>
          <a:lstStyle/>
          <a:p>
            <a:pPr eaLnBrk="1" hangingPunct="1"/>
            <a:r>
              <a:rPr lang="en-US" dirty="0"/>
              <a:t>Excel demonstration</a:t>
            </a:r>
            <a:endParaRPr lang="en-US" dirty="0" smtClean="0"/>
          </a:p>
        </p:txBody>
      </p:sp>
      <p:sp>
        <p:nvSpPr>
          <p:cNvPr id="23556" name="Oval 6"/>
          <p:cNvSpPr>
            <a:spLocks noChangeArrowheads="1"/>
          </p:cNvSpPr>
          <p:nvPr/>
        </p:nvSpPr>
        <p:spPr bwMode="auto">
          <a:xfrm>
            <a:off x="7162800" y="4038600"/>
            <a:ext cx="1371600" cy="914400"/>
          </a:xfrm>
          <a:prstGeom prst="ellipse">
            <a:avLst/>
          </a:prstGeom>
          <a:noFill/>
          <a:ln w="9525" algn="ctr">
            <a:noFill/>
            <a:round/>
            <a:headEnd/>
            <a:tailEnd/>
          </a:ln>
        </p:spPr>
        <p:txBody>
          <a:bodyPr wrap="none" anchor="ctr"/>
          <a:lstStyle/>
          <a:p>
            <a:endParaRPr lang="en-US"/>
          </a:p>
        </p:txBody>
      </p:sp>
      <p:sp>
        <p:nvSpPr>
          <p:cNvPr id="23557" name="Oval 7"/>
          <p:cNvSpPr>
            <a:spLocks noChangeArrowheads="1"/>
          </p:cNvSpPr>
          <p:nvPr/>
        </p:nvSpPr>
        <p:spPr bwMode="auto">
          <a:xfrm>
            <a:off x="4191000" y="4191000"/>
            <a:ext cx="2209800" cy="1143000"/>
          </a:xfrm>
          <a:prstGeom prst="ellipse">
            <a:avLst/>
          </a:prstGeom>
          <a:noFill/>
          <a:ln w="9525" algn="ctr">
            <a:noFill/>
            <a:round/>
            <a:headEnd/>
            <a:tailEnd/>
          </a:ln>
        </p:spPr>
        <p:txBody>
          <a:bodyPr wrap="none" anchor="ctr"/>
          <a:lstStyle/>
          <a:p>
            <a:endParaRPr lang="en-US"/>
          </a:p>
        </p:txBody>
      </p:sp>
      <p:pic>
        <p:nvPicPr>
          <p:cNvPr id="3" name="Picture 2" descr="DollandHill1950FemaleResul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828800"/>
            <a:ext cx="8146694" cy="3962400"/>
          </a:xfrm>
          <a:prstGeom prst="rect">
            <a:avLst/>
          </a:prstGeom>
        </p:spPr>
      </p:pic>
      <p:sp>
        <p:nvSpPr>
          <p:cNvPr id="780296" name="Oval 8"/>
          <p:cNvSpPr>
            <a:spLocks noChangeArrowheads="1"/>
          </p:cNvSpPr>
          <p:nvPr/>
        </p:nvSpPr>
        <p:spPr bwMode="auto">
          <a:xfrm>
            <a:off x="381000" y="4419600"/>
            <a:ext cx="8763000" cy="1295400"/>
          </a:xfrm>
          <a:prstGeom prst="ellipse">
            <a:avLst/>
          </a:prstGeom>
          <a:noFill/>
          <a:ln w="22225" algn="ctr">
            <a:solidFill>
              <a:srgbClr val="FF0000"/>
            </a:solidFill>
            <a:round/>
            <a:headEnd/>
            <a:tailEnd/>
          </a:ln>
        </p:spPr>
        <p:txBody>
          <a:bodyPr wrap="none" anchor="ctr"/>
          <a:lstStyle/>
          <a:p>
            <a:endParaRPr lang="en-US"/>
          </a:p>
        </p:txBody>
      </p:sp>
    </p:spTree>
    <p:extLst>
      <p:ext uri="{BB962C8B-B14F-4D97-AF65-F5344CB8AC3E}">
        <p14:creationId xmlns:p14="http://schemas.microsoft.com/office/powerpoint/2010/main" val="1509799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0296"/>
                                        </p:tgtEl>
                                        <p:attrNameLst>
                                          <p:attrName>style.visibility</p:attrName>
                                        </p:attrNameLst>
                                      </p:cBhvr>
                                      <p:to>
                                        <p:strVal val="visible"/>
                                      </p:to>
                                    </p:set>
                                    <p:anim calcmode="lin" valueType="num">
                                      <p:cBhvr additive="base">
                                        <p:cTn id="7" dur="500" fill="hold"/>
                                        <p:tgtEl>
                                          <p:spTgt spid="780296"/>
                                        </p:tgtEl>
                                        <p:attrNameLst>
                                          <p:attrName>ppt_x</p:attrName>
                                        </p:attrNameLst>
                                      </p:cBhvr>
                                      <p:tavLst>
                                        <p:tav tm="0">
                                          <p:val>
                                            <p:strVal val="#ppt_x"/>
                                          </p:val>
                                        </p:tav>
                                        <p:tav tm="100000">
                                          <p:val>
                                            <p:strVal val="#ppt_x"/>
                                          </p:val>
                                        </p:tav>
                                      </p:tavLst>
                                    </p:anim>
                                    <p:anim calcmode="lin" valueType="num">
                                      <p:cBhvr additive="base">
                                        <p:cTn id="8" dur="500" fill="hold"/>
                                        <p:tgtEl>
                                          <p:spTgt spid="7802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dirty="0" smtClean="0"/>
              <a:t>Excel demonstration</a:t>
            </a:r>
          </a:p>
        </p:txBody>
      </p:sp>
      <p:graphicFrame>
        <p:nvGraphicFramePr>
          <p:cNvPr id="3" name="Object 2"/>
          <p:cNvGraphicFramePr>
            <a:graphicFrameLocks noChangeAspect="1"/>
          </p:cNvGraphicFramePr>
          <p:nvPr>
            <p:extLst>
              <p:ext uri="{D42A27DB-BD31-4B8C-83A1-F6EECF244321}">
                <p14:modId xmlns:p14="http://schemas.microsoft.com/office/powerpoint/2010/main" val="4128410086"/>
              </p:ext>
            </p:extLst>
          </p:nvPr>
        </p:nvGraphicFramePr>
        <p:xfrm>
          <a:off x="973138" y="2133600"/>
          <a:ext cx="7221537" cy="3505200"/>
        </p:xfrm>
        <a:graphic>
          <a:graphicData uri="http://schemas.openxmlformats.org/presentationml/2006/ole">
            <mc:AlternateContent xmlns:mc="http://schemas.openxmlformats.org/markup-compatibility/2006">
              <mc:Choice xmlns:v="urn:schemas-microsoft-com:vml" Requires="v">
                <p:oleObj spid="_x0000_s5185" name="Worksheet" r:id="rId4" imgW="4343400" imgH="2108200" progId="Excel.Sheet.12">
                  <p:embed/>
                </p:oleObj>
              </mc:Choice>
              <mc:Fallback>
                <p:oleObj name="Worksheet" r:id="rId4" imgW="4343400" imgH="2108200" progId="Excel.Sheet.12">
                  <p:embed/>
                  <p:pic>
                    <p:nvPicPr>
                      <p:cNvPr id="0" name=""/>
                      <p:cNvPicPr/>
                      <p:nvPr/>
                    </p:nvPicPr>
                    <p:blipFill>
                      <a:blip r:embed="rId5"/>
                      <a:stretch>
                        <a:fillRect/>
                      </a:stretch>
                    </p:blipFill>
                    <p:spPr>
                      <a:xfrm>
                        <a:off x="973138" y="2133600"/>
                        <a:ext cx="7221537" cy="3505200"/>
                      </a:xfrm>
                      <a:prstGeom prst="rect">
                        <a:avLst/>
                      </a:prstGeom>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Summary</a:t>
            </a:r>
          </a:p>
        </p:txBody>
      </p:sp>
      <p:sp>
        <p:nvSpPr>
          <p:cNvPr id="37891" name="Rectangle 3"/>
          <p:cNvSpPr>
            <a:spLocks noGrp="1" noChangeArrowheads="1"/>
          </p:cNvSpPr>
          <p:nvPr>
            <p:ph type="body" idx="1"/>
          </p:nvPr>
        </p:nvSpPr>
        <p:spPr/>
        <p:txBody>
          <a:bodyPr/>
          <a:lstStyle/>
          <a:p>
            <a:pPr eaLnBrk="1" hangingPunct="1"/>
            <a:r>
              <a:rPr lang="en-US" smtClean="0"/>
              <a:t>Roles of statistics.</a:t>
            </a:r>
          </a:p>
          <a:p>
            <a:pPr eaLnBrk="1" hangingPunct="1"/>
            <a:r>
              <a:rPr lang="en-US" smtClean="0"/>
              <a:t>Inferential: p-values, standard errors, confidence intervals.</a:t>
            </a:r>
          </a:p>
          <a:p>
            <a:pPr eaLnBrk="1" hangingPunct="1"/>
            <a:r>
              <a:rPr lang="en-US" smtClean="0"/>
              <a:t>P&lt;0.05. Statistically significant.  Detectable difference, not necessarily important.</a:t>
            </a:r>
          </a:p>
          <a:p>
            <a:pPr eaLnBrk="1" hangingPunct="1"/>
            <a:r>
              <a:rPr lang="en-US" smtClean="0"/>
              <a:t>Use confidence intervals to interpret “negative” studies and importance. </a:t>
            </a:r>
          </a:p>
          <a:p>
            <a:pPr eaLnBrk="1" hangingPunct="1"/>
            <a:r>
              <a:rPr lang="en-US" smtClean="0"/>
              <a:t>Use multivariate adjustment for confounders.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04800"/>
            <a:ext cx="7467600" cy="868362"/>
          </a:xfrm>
        </p:spPr>
        <p:txBody>
          <a:bodyPr/>
          <a:lstStyle/>
          <a:p>
            <a:pPr eaLnBrk="1" hangingPunct="1"/>
            <a:r>
              <a:rPr lang="en-US" dirty="0" smtClean="0"/>
              <a:t>Descriptive statistics:</a:t>
            </a:r>
            <a:br>
              <a:rPr lang="en-US" dirty="0" smtClean="0"/>
            </a:br>
            <a:r>
              <a:rPr lang="en-US" dirty="0" smtClean="0"/>
              <a:t>Continuous/</a:t>
            </a:r>
            <a:r>
              <a:rPr lang="en-US" dirty="0"/>
              <a:t>n</a:t>
            </a:r>
            <a:r>
              <a:rPr lang="en-US" dirty="0" smtClean="0"/>
              <a:t>umeric variables</a:t>
            </a:r>
          </a:p>
        </p:txBody>
      </p:sp>
      <p:sp>
        <p:nvSpPr>
          <p:cNvPr id="9219" name="Rectangle 3"/>
          <p:cNvSpPr>
            <a:spLocks noGrp="1" noChangeArrowheads="1"/>
          </p:cNvSpPr>
          <p:nvPr>
            <p:ph type="body" idx="1"/>
          </p:nvPr>
        </p:nvSpPr>
        <p:spPr>
          <a:xfrm>
            <a:off x="381000" y="1143000"/>
            <a:ext cx="8229600" cy="990600"/>
          </a:xfrm>
        </p:spPr>
        <p:txBody>
          <a:bodyPr/>
          <a:lstStyle/>
          <a:p>
            <a:pPr marL="344487" lvl="1" indent="0" eaLnBrk="1" hangingPunct="1">
              <a:buNone/>
            </a:pPr>
            <a:r>
              <a:rPr lang="en-US" dirty="0" smtClean="0"/>
              <a:t>If skewed, median and interquartile range.</a:t>
            </a:r>
          </a:p>
          <a:p>
            <a:pPr lvl="2" eaLnBrk="1" hangingPunct="1"/>
            <a:r>
              <a:rPr lang="en-US" dirty="0"/>
              <a:t>Median: 50/50 above and below (50</a:t>
            </a:r>
            <a:r>
              <a:rPr lang="en-US" baseline="30000" dirty="0"/>
              <a:t>th</a:t>
            </a:r>
            <a:r>
              <a:rPr lang="en-US" dirty="0"/>
              <a:t> percentile)</a:t>
            </a:r>
          </a:p>
          <a:p>
            <a:pPr lvl="2" eaLnBrk="1" hangingPunct="1"/>
            <a:r>
              <a:rPr lang="en-US" dirty="0"/>
              <a:t>IQR:  75</a:t>
            </a:r>
            <a:r>
              <a:rPr lang="en-US" baseline="30000" dirty="0"/>
              <a:t>th</a:t>
            </a:r>
            <a:r>
              <a:rPr lang="en-US" dirty="0"/>
              <a:t> percentile – 25</a:t>
            </a:r>
            <a:r>
              <a:rPr lang="en-US" baseline="30000" dirty="0"/>
              <a:t>th</a:t>
            </a:r>
            <a:r>
              <a:rPr lang="en-US" dirty="0"/>
              <a:t> percentile</a:t>
            </a:r>
          </a:p>
          <a:p>
            <a:pPr marL="344487" lvl="1" indent="0" eaLnBrk="1" hangingPunct="1">
              <a:buNone/>
            </a:pPr>
            <a:endParaRPr lang="en-US" dirty="0" smtClean="0"/>
          </a:p>
        </p:txBody>
      </p:sp>
      <p:pic>
        <p:nvPicPr>
          <p:cNvPr id="4" name="Picture 3" descr="skewness-by-boxplot.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514600"/>
            <a:ext cx="8210747" cy="3962400"/>
          </a:xfrm>
          <a:prstGeom prst="rect">
            <a:avLst/>
          </a:prstGeom>
        </p:spPr>
      </p:pic>
      <p:sp>
        <p:nvSpPr>
          <p:cNvPr id="5" name="Rectangle 4"/>
          <p:cNvSpPr/>
          <p:nvPr/>
        </p:nvSpPr>
        <p:spPr>
          <a:xfrm>
            <a:off x="228600" y="6477000"/>
            <a:ext cx="8763000" cy="271869"/>
          </a:xfrm>
          <a:prstGeom prst="rect">
            <a:avLst/>
          </a:prstGeom>
        </p:spPr>
        <p:txBody>
          <a:bodyPr wrap="square">
            <a:spAutoFit/>
          </a:bodyPr>
          <a:lstStyle/>
          <a:p>
            <a:pPr>
              <a:buNone/>
            </a:pPr>
            <a:r>
              <a:rPr lang="en-US" sz="1400" dirty="0"/>
              <a:t>http://</a:t>
            </a:r>
            <a:r>
              <a:rPr lang="en-US" sz="1400" dirty="0" err="1"/>
              <a:t>www.bindichen.co.uk</a:t>
            </a:r>
            <a:r>
              <a:rPr lang="en-US" sz="1400" dirty="0"/>
              <a:t>/post/Notes/data-analysis-and-statistical-inference/visualizing-numerical-</a:t>
            </a:r>
            <a:r>
              <a:rPr lang="en-US" sz="1400" dirty="0" err="1"/>
              <a:t>data.html</a:t>
            </a:r>
            <a:endParaRPr lang="en-US" sz="1400" dirty="0"/>
          </a:p>
        </p:txBody>
      </p:sp>
    </p:spTree>
    <p:extLst>
      <p:ext uri="{BB962C8B-B14F-4D97-AF65-F5344CB8AC3E}">
        <p14:creationId xmlns:p14="http://schemas.microsoft.com/office/powerpoint/2010/main" val="18274986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04800"/>
            <a:ext cx="7467600" cy="868362"/>
          </a:xfrm>
        </p:spPr>
        <p:txBody>
          <a:bodyPr/>
          <a:lstStyle/>
          <a:p>
            <a:pPr eaLnBrk="1" hangingPunct="1"/>
            <a:r>
              <a:rPr lang="en-US" dirty="0" smtClean="0"/>
              <a:t>Descriptive statistics:</a:t>
            </a:r>
            <a:br>
              <a:rPr lang="en-US" dirty="0" smtClean="0"/>
            </a:br>
            <a:r>
              <a:rPr lang="en-US" dirty="0" smtClean="0"/>
              <a:t>Categorical (dichotomous)</a:t>
            </a:r>
          </a:p>
        </p:txBody>
      </p:sp>
      <p:sp>
        <p:nvSpPr>
          <p:cNvPr id="9219" name="Rectangle 3"/>
          <p:cNvSpPr>
            <a:spLocks noGrp="1" noChangeArrowheads="1"/>
          </p:cNvSpPr>
          <p:nvPr>
            <p:ph type="body" idx="1"/>
          </p:nvPr>
        </p:nvSpPr>
        <p:spPr>
          <a:xfrm>
            <a:off x="304800" y="1295401"/>
            <a:ext cx="7543800" cy="533400"/>
          </a:xfrm>
        </p:spPr>
        <p:txBody>
          <a:bodyPr/>
          <a:lstStyle/>
          <a:p>
            <a:pPr marL="344487" lvl="1" indent="0" eaLnBrk="1" hangingPunct="1">
              <a:buNone/>
            </a:pPr>
            <a:r>
              <a:rPr lang="en-US" dirty="0" smtClean="0"/>
              <a:t>Frequencies (proportion with the finding</a:t>
            </a:r>
            <a:r>
              <a:rPr lang="en-US" dirty="0"/>
              <a:t>)</a:t>
            </a:r>
            <a:endParaRPr lang="en-US" dirty="0" smtClean="0"/>
          </a:p>
          <a:p>
            <a:pPr eaLnBrk="1" hangingPunct="1">
              <a:buFont typeface="Wingdings" pitchFamily="2" charset="2"/>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694602140"/>
              </p:ext>
            </p:extLst>
          </p:nvPr>
        </p:nvGraphicFramePr>
        <p:xfrm>
          <a:off x="457200" y="2057400"/>
          <a:ext cx="8001000" cy="3592284"/>
        </p:xfrm>
        <a:graphic>
          <a:graphicData uri="http://schemas.openxmlformats.org/drawingml/2006/table">
            <a:tbl>
              <a:tblPr/>
              <a:tblGrid>
                <a:gridCol w="2514600"/>
                <a:gridCol w="2133600"/>
                <a:gridCol w="2286000"/>
                <a:gridCol w="1066800"/>
              </a:tblGrid>
              <a:tr h="598714">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3200" b="1" i="0" u="none" strike="noStrike" dirty="0" smtClean="0">
                          <a:solidFill>
                            <a:srgbClr val="000000"/>
                          </a:solidFill>
                          <a:effectLst/>
                          <a:latin typeface="Calibri"/>
                        </a:rPr>
                        <a:t>Male Patient</a:t>
                      </a:r>
                      <a:endParaRPr lang="en-US" sz="3200" b="1" i="0" u="none" strike="noStrike" dirty="0">
                        <a:solidFill>
                          <a:srgbClr val="000000"/>
                        </a:solidFill>
                        <a:effectLst/>
                        <a:latin typeface="Calibri"/>
                      </a:endParaRP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r>
              <a:tr h="598714">
                <a:tc>
                  <a:txBody>
                    <a:bodyPr/>
                    <a:lstStyle/>
                    <a:p>
                      <a:pPr algn="l" fontAlgn="b"/>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r>
                        <a:rPr lang="en-US" sz="3200" b="1" i="0" u="none" strike="noStrike" dirty="0">
                          <a:solidFill>
                            <a:srgbClr val="000000"/>
                          </a:solidFill>
                          <a:effectLst/>
                          <a:latin typeface="Calibri"/>
                        </a:rPr>
                        <a:t>Lung 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3200" b="1" i="0" u="none" strike="noStrike">
                          <a:solidFill>
                            <a:srgbClr val="000000"/>
                          </a:solidFill>
                          <a:effectLst/>
                          <a:latin typeface="Calibri"/>
                        </a:rPr>
                        <a:t>Non-cancer</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r>
              <a:tr h="598714">
                <a:tc>
                  <a:txBody>
                    <a:bodyPr/>
                    <a:lstStyle/>
                    <a:p>
                      <a:pPr algn="l" fontAlgn="b"/>
                      <a:r>
                        <a:rPr lang="en-US" sz="3200" b="1" i="0" u="none" strike="noStrike">
                          <a:solidFill>
                            <a:srgbClr val="000000"/>
                          </a:solidFill>
                          <a:effectLst/>
                          <a:latin typeface="Calibri"/>
                        </a:rPr>
                        <a:t>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3200" b="0" i="0" u="none" strike="noStrike">
                          <a:solidFill>
                            <a:srgbClr val="000000"/>
                          </a:solidFill>
                          <a:effectLst/>
                          <a:latin typeface="Calibri"/>
                        </a:rPr>
                        <a:t>647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a:solidFill>
                            <a:srgbClr val="000000"/>
                          </a:solidFill>
                          <a:effectLst/>
                          <a:latin typeface="Calibri"/>
                        </a:rPr>
                        <a:t>622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32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98714">
                <a:tc>
                  <a:txBody>
                    <a:bodyPr/>
                    <a:lstStyle/>
                    <a:p>
                      <a:pPr algn="l" fontAlgn="b"/>
                      <a:r>
                        <a:rPr lang="en-US" sz="3200" b="1" i="0" u="none" strike="noStrike">
                          <a:solidFill>
                            <a:srgbClr val="000000"/>
                          </a:solidFill>
                          <a:effectLst/>
                          <a:latin typeface="Calibri"/>
                        </a:rPr>
                        <a:t>Non-Smoker</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32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32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32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tcPr>
                </a:tc>
              </a:tr>
              <a:tr h="598714">
                <a:tc>
                  <a:txBody>
                    <a:bodyPr/>
                    <a:lstStyle/>
                    <a:p>
                      <a:pPr algn="l" fontAlgn="b"/>
                      <a:endParaRPr lang="en-US" sz="3200" b="0" i="0" u="none" strike="noStrike">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32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3200" b="1" i="0" u="none" strike="noStrike">
                          <a:solidFill>
                            <a:srgbClr val="000000"/>
                          </a:solidFill>
                          <a:effectLst/>
                          <a:latin typeface="Calibri"/>
                        </a:rPr>
                        <a:t>649</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3200" b="1" i="0" u="none" strike="noStrike">
                          <a:solidFill>
                            <a:srgbClr val="000000"/>
                          </a:solidFill>
                          <a:effectLst/>
                          <a:latin typeface="Calibri"/>
                        </a:rPr>
                        <a:t>1298</a:t>
                      </a:r>
                    </a:p>
                  </a:txBody>
                  <a:tcPr marL="12700" marR="12700" marT="12700" marB="0" anchor="b">
                    <a:lnL>
                      <a:noFill/>
                    </a:lnL>
                    <a:lnR>
                      <a:noFill/>
                    </a:lnR>
                    <a:lnT>
                      <a:noFill/>
                    </a:lnT>
                    <a:lnB>
                      <a:noFill/>
                    </a:lnB>
                  </a:tcPr>
                </a:tc>
              </a:tr>
              <a:tr h="598714">
                <a:tc>
                  <a:txBody>
                    <a:bodyPr/>
                    <a:lstStyle/>
                    <a:p>
                      <a:pPr algn="l" fontAlgn="b"/>
                      <a:r>
                        <a:rPr lang="en-US" sz="3200" b="0" i="0" u="none" strike="noStrike" dirty="0" smtClean="0">
                          <a:solidFill>
                            <a:srgbClr val="000000"/>
                          </a:solidFill>
                          <a:effectLst/>
                          <a:latin typeface="Calibri"/>
                        </a:rPr>
                        <a:t>% Non-Smoker</a:t>
                      </a:r>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3200" b="0" i="0" u="none" strike="noStrike" dirty="0" smtClean="0">
                          <a:solidFill>
                            <a:srgbClr val="000000"/>
                          </a:solidFill>
                          <a:effectLst/>
                          <a:latin typeface="Calibri"/>
                        </a:rPr>
                        <a:t>0.3%</a:t>
                      </a:r>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r" fontAlgn="b"/>
                      <a:r>
                        <a:rPr lang="en-US" sz="3200" b="0" i="0" u="none" strike="noStrike" dirty="0" smtClean="0">
                          <a:solidFill>
                            <a:srgbClr val="000000"/>
                          </a:solidFill>
                          <a:effectLst/>
                          <a:latin typeface="Calibri"/>
                        </a:rPr>
                        <a:t>4.2%</a:t>
                      </a:r>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c>
                  <a:txBody>
                    <a:bodyPr/>
                    <a:lstStyle/>
                    <a:p>
                      <a:pPr algn="l" fontAlgn="b"/>
                      <a:endParaRPr lang="en-US" sz="32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
        <p:nvSpPr>
          <p:cNvPr id="2" name="Oval 1"/>
          <p:cNvSpPr/>
          <p:nvPr/>
        </p:nvSpPr>
        <p:spPr bwMode="auto">
          <a:xfrm>
            <a:off x="0" y="5029200"/>
            <a:ext cx="8534400" cy="990600"/>
          </a:xfrm>
          <a:prstGeom prst="ellipse">
            <a:avLst/>
          </a:prstGeom>
          <a:noFill/>
          <a:ln w="2540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0251668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descr="SmokingCanc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789238"/>
            <a:ext cx="4876800" cy="390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222" name="Text Box 6"/>
          <p:cNvSpPr txBox="1">
            <a:spLocks noChangeArrowheads="1"/>
          </p:cNvSpPr>
          <p:nvPr/>
        </p:nvSpPr>
        <p:spPr bwMode="auto">
          <a:xfrm>
            <a:off x="1066800" y="4495800"/>
            <a:ext cx="3352800" cy="10874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2000" b="1" dirty="0"/>
              <a:t>England, </a:t>
            </a:r>
            <a:r>
              <a:rPr lang="en-US" sz="2000" b="1" dirty="0" smtClean="0"/>
              <a:t>1950 </a:t>
            </a:r>
            <a:r>
              <a:rPr lang="en-US" sz="2000" b="1" dirty="0"/>
              <a:t>– Does smoking cause lung cancer? Richard Doll and Austin Bradford Hill</a:t>
            </a:r>
          </a:p>
        </p:txBody>
      </p:sp>
      <p:pic>
        <p:nvPicPr>
          <p:cNvPr id="2" name="Picture 1" descr="DollandHill195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304800"/>
            <a:ext cx="6722494" cy="2743200"/>
          </a:xfrm>
          <a:prstGeom prst="rect">
            <a:avLst/>
          </a:prstGeom>
        </p:spPr>
      </p:pic>
    </p:spTree>
    <p:extLst>
      <p:ext uri="{BB962C8B-B14F-4D97-AF65-F5344CB8AC3E}">
        <p14:creationId xmlns:p14="http://schemas.microsoft.com/office/powerpoint/2010/main" val="39690766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990600" y="609600"/>
            <a:ext cx="7467600" cy="838200"/>
          </a:xfrm>
        </p:spPr>
        <p:txBody>
          <a:bodyPr/>
          <a:lstStyle/>
          <a:p>
            <a:pPr algn="ctr"/>
            <a:r>
              <a:rPr lang="en-US" altLang="en-US" sz="3600"/>
              <a:t>Single-Sentence Study Description</a:t>
            </a:r>
            <a:br>
              <a:rPr lang="en-US" altLang="en-US" sz="3600"/>
            </a:br>
            <a:r>
              <a:rPr lang="en-US" altLang="en-US" sz="2400"/>
              <a:t>(Unless Studying a Medical Test)</a:t>
            </a:r>
          </a:p>
        </p:txBody>
      </p:sp>
      <p:sp>
        <p:nvSpPr>
          <p:cNvPr id="71684" name="Rectangle 4"/>
          <p:cNvSpPr>
            <a:spLocks noGrp="1" noChangeArrowheads="1"/>
          </p:cNvSpPr>
          <p:nvPr>
            <p:ph type="body" idx="1"/>
          </p:nvPr>
        </p:nvSpPr>
        <p:spPr>
          <a:xfrm>
            <a:off x="381000" y="1828800"/>
            <a:ext cx="8229600" cy="4800600"/>
          </a:xfrm>
        </p:spPr>
        <p:txBody>
          <a:bodyPr/>
          <a:lstStyle/>
          <a:p>
            <a:pPr>
              <a:lnSpc>
                <a:spcPct val="90000"/>
              </a:lnSpc>
              <a:buFont typeface="Wingdings" panose="05000000000000000000" pitchFamily="2" charset="2"/>
              <a:buNone/>
            </a:pPr>
            <a:r>
              <a:rPr lang="en-US" altLang="en-US" sz="2800" dirty="0"/>
              <a:t>“The [cute acronym] study is a </a:t>
            </a:r>
            <a:r>
              <a:rPr lang="en-US" altLang="en-US" sz="2800" b="1" dirty="0"/>
              <a:t>[DESIGN]</a:t>
            </a:r>
            <a:r>
              <a:rPr lang="en-US" altLang="en-US" sz="2800" dirty="0"/>
              <a:t> study of the association* between [predictor] and [outcome] in [study population].”</a:t>
            </a:r>
          </a:p>
          <a:p>
            <a:pPr>
              <a:lnSpc>
                <a:spcPct val="90000"/>
              </a:lnSpc>
              <a:buFont typeface="Wingdings" panose="05000000000000000000" pitchFamily="2" charset="2"/>
              <a:buNone/>
            </a:pPr>
            <a:endParaRPr lang="en-US" altLang="en-US" sz="2800" dirty="0"/>
          </a:p>
          <a:p>
            <a:pPr>
              <a:lnSpc>
                <a:spcPct val="90000"/>
              </a:lnSpc>
              <a:buFont typeface="Wingdings" panose="05000000000000000000" pitchFamily="2" charset="2"/>
              <a:buNone/>
            </a:pPr>
            <a:r>
              <a:rPr lang="en-US" altLang="en-US" sz="2800" dirty="0" smtClean="0"/>
              <a:t>“Doll and Hill’s 1950 </a:t>
            </a:r>
            <a:r>
              <a:rPr lang="en-US" altLang="en-US" sz="2800" dirty="0"/>
              <a:t>s</a:t>
            </a:r>
            <a:r>
              <a:rPr lang="en-US" altLang="en-US" sz="2800" dirty="0" smtClean="0"/>
              <a:t>tudy </a:t>
            </a:r>
            <a:r>
              <a:rPr lang="en-US" altLang="en-US" sz="2800" dirty="0"/>
              <a:t>is a </a:t>
            </a:r>
            <a:r>
              <a:rPr lang="en-US" altLang="en-US" sz="2800" dirty="0" smtClean="0"/>
              <a:t>case-control study </a:t>
            </a:r>
            <a:r>
              <a:rPr lang="en-US" altLang="en-US" sz="2800" dirty="0"/>
              <a:t>of the </a:t>
            </a:r>
            <a:r>
              <a:rPr lang="en-US" altLang="en-US" sz="2800" dirty="0" smtClean="0"/>
              <a:t>association </a:t>
            </a:r>
            <a:r>
              <a:rPr lang="en-US" altLang="en-US" sz="2800" dirty="0"/>
              <a:t>between </a:t>
            </a:r>
            <a:r>
              <a:rPr lang="en-US" altLang="en-US" sz="2800" dirty="0" smtClean="0"/>
              <a:t>smoking history </a:t>
            </a:r>
            <a:r>
              <a:rPr lang="en-US" altLang="en-US" sz="2800" dirty="0"/>
              <a:t>and </a:t>
            </a:r>
            <a:r>
              <a:rPr lang="en-US" altLang="en-US" sz="2800" dirty="0" smtClean="0"/>
              <a:t>lung cancer in patients hospitalized in London”</a:t>
            </a:r>
          </a:p>
          <a:p>
            <a:pPr>
              <a:lnSpc>
                <a:spcPct val="90000"/>
              </a:lnSpc>
              <a:buFont typeface="Wingdings" panose="05000000000000000000" pitchFamily="2" charset="2"/>
              <a:buNone/>
            </a:pPr>
            <a:r>
              <a:rPr lang="en-US" altLang="en-US" sz="2800" dirty="0" smtClean="0"/>
              <a:t>	</a:t>
            </a:r>
            <a:r>
              <a:rPr lang="en-US" altLang="en-US" sz="2000" dirty="0" smtClean="0"/>
              <a:t>(Cases were hospitalized with lung cancer; controls were sex- and age-matched patients hospitalized for another reason.)</a:t>
            </a:r>
          </a:p>
          <a:p>
            <a:pPr>
              <a:lnSpc>
                <a:spcPct val="90000"/>
              </a:lnSpc>
              <a:buFont typeface="Wingdings" panose="05000000000000000000" pitchFamily="2" charset="2"/>
              <a:buNone/>
            </a:pPr>
            <a:endParaRPr lang="en-US" altLang="en-US" sz="2000" dirty="0"/>
          </a:p>
          <a:p>
            <a:pPr>
              <a:lnSpc>
                <a:spcPct val="90000"/>
              </a:lnSpc>
              <a:buFont typeface="Wingdings" panose="05000000000000000000" pitchFamily="2" charset="2"/>
              <a:buNone/>
            </a:pPr>
            <a:r>
              <a:rPr lang="en-US" altLang="en-US" sz="2800" dirty="0" smtClean="0"/>
              <a:t>* </a:t>
            </a:r>
            <a:r>
              <a:rPr lang="en-US" altLang="en-US" sz="2800" dirty="0"/>
              <a:t>Interested in causal association.</a:t>
            </a:r>
          </a:p>
          <a:p>
            <a:pPr>
              <a:lnSpc>
                <a:spcPct val="90000"/>
              </a:lnSpc>
              <a:buFont typeface="Wingdings" panose="05000000000000000000" pitchFamily="2" charset="2"/>
              <a:buNone/>
            </a:pPr>
            <a:endParaRPr lang="en-US" altLang="en-US" sz="2800" dirty="0"/>
          </a:p>
        </p:txBody>
      </p:sp>
    </p:spTree>
    <p:extLst>
      <p:ext uri="{BB962C8B-B14F-4D97-AF65-F5344CB8AC3E}">
        <p14:creationId xmlns:p14="http://schemas.microsoft.com/office/powerpoint/2010/main" val="274357670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a:themeElements>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blan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blan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blan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blan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blan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blan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blan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blan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4706</TotalTime>
  <Words>3943</Words>
  <Application>Microsoft Macintosh PowerPoint</Application>
  <PresentationFormat>On-screen Show (4:3)</PresentationFormat>
  <Paragraphs>646</Paragraphs>
  <Slides>56</Slides>
  <Notes>48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56</vt:i4>
      </vt:variant>
    </vt:vector>
  </HeadingPairs>
  <TitlesOfParts>
    <vt:vector size="59" baseType="lpstr">
      <vt:lpstr>blank</vt:lpstr>
      <vt:lpstr>Equation</vt:lpstr>
      <vt:lpstr>Worksheet</vt:lpstr>
      <vt:lpstr>Mostly Harmless Statistics   For Clinical Research</vt:lpstr>
      <vt:lpstr>Statistics – Mostly Harmless</vt:lpstr>
      <vt:lpstr>Roles of statistics in clinical research </vt:lpstr>
      <vt:lpstr>General Variable Types*</vt:lpstr>
      <vt:lpstr>Descriptive statistics: Continuous/numeric variables</vt:lpstr>
      <vt:lpstr>Descriptive statistics: Continuous/numeric variables</vt:lpstr>
      <vt:lpstr>Descriptive statistics: Categorical (dichotomous)</vt:lpstr>
      <vt:lpstr>PowerPoint Presentation</vt:lpstr>
      <vt:lpstr>Single-Sentence Study Description (Unless Studying a Medical Test)</vt:lpstr>
      <vt:lpstr>Study Designs</vt:lpstr>
      <vt:lpstr>Study Design*</vt:lpstr>
      <vt:lpstr>Measures of Association (Dichotomous Predictor and Outcome)</vt:lpstr>
      <vt:lpstr>PowerPoint Presentation</vt:lpstr>
      <vt:lpstr>Beware of the Odds Ratio</vt:lpstr>
      <vt:lpstr>PowerPoint Presentation</vt:lpstr>
      <vt:lpstr>PowerPoint Presentation</vt:lpstr>
      <vt:lpstr>PowerPoint Presentation</vt:lpstr>
      <vt:lpstr>Table 1 Randomized Trials</vt:lpstr>
      <vt:lpstr>Table 1 Observational Studies</vt:lpstr>
      <vt:lpstr>Doll/Hill – Table 1</vt:lpstr>
      <vt:lpstr>Doll/Hill – Results Table</vt:lpstr>
      <vt:lpstr>Results Table: Smoking/lung cancer </vt:lpstr>
      <vt:lpstr>Results Table: Smoking/lung cancer </vt:lpstr>
      <vt:lpstr>Doll/Hill – Results Table</vt:lpstr>
      <vt:lpstr>Doll/Hill – Results Table</vt:lpstr>
      <vt:lpstr>Under the null hypothesis: P = the chance of a result at least as extreme as observed</vt:lpstr>
      <vt:lpstr>Marble “Story”</vt:lpstr>
      <vt:lpstr>Marble “Story”</vt:lpstr>
      <vt:lpstr>Marble “Story”</vt:lpstr>
      <vt:lpstr>Marble “Story”</vt:lpstr>
      <vt:lpstr>P Value (at least as extreme as)</vt:lpstr>
      <vt:lpstr>PowerPoint Presentation</vt:lpstr>
      <vt:lpstr>Small P-value </vt:lpstr>
      <vt:lpstr>Interpreting p-values McCulloch’s rules of thumb</vt:lpstr>
      <vt:lpstr>Interpreting p-values: Chuck’s rules of thumb (with Michael’s edits)</vt:lpstr>
      <vt:lpstr>McCulloch’s PPPs</vt:lpstr>
      <vt:lpstr>Generating p-values </vt:lpstr>
      <vt:lpstr>Comparing Groups</vt:lpstr>
      <vt:lpstr>Doll/Hill – Results Table</vt:lpstr>
      <vt:lpstr>Results Table: Smoking/lung cancer </vt:lpstr>
      <vt:lpstr>Results Table: Smoking/lung cancer </vt:lpstr>
      <vt:lpstr>Standard errors – understanding the accuracy of data from samples</vt:lpstr>
      <vt:lpstr>Using standard errors</vt:lpstr>
      <vt:lpstr>Using standard errors</vt:lpstr>
      <vt:lpstr>Standard Errors (SE) vs. SD</vt:lpstr>
      <vt:lpstr>Confidence Intervals</vt:lpstr>
      <vt:lpstr>Reductio Ad Unlikely</vt:lpstr>
      <vt:lpstr>CI: H0s that our study results would NOT reject*</vt:lpstr>
      <vt:lpstr>Confidence Intervals and Hypothesis Tests*</vt:lpstr>
      <vt:lpstr>Results Table: Smoking/lung cancer </vt:lpstr>
      <vt:lpstr>Adjustment using multivariate models</vt:lpstr>
      <vt:lpstr>Confidence Intervals in “Negative” Studies</vt:lpstr>
      <vt:lpstr>PowerPoint Presentation</vt:lpstr>
      <vt:lpstr>Excel demonstration</vt:lpstr>
      <vt:lpstr>Excel demonstration</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Designing Clinical Research</dc:title>
  <dc:creator>CMcCulloch</dc:creator>
  <cp:lastModifiedBy>Michael Kohn</cp:lastModifiedBy>
  <cp:revision>233</cp:revision>
  <dcterms:created xsi:type="dcterms:W3CDTF">2007-08-08T15:54:14Z</dcterms:created>
  <dcterms:modified xsi:type="dcterms:W3CDTF">2015-08-30T16:52:00Z</dcterms:modified>
</cp:coreProperties>
</file>