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5"/>
  </p:notesMasterIdLst>
  <p:sldIdLst>
    <p:sldId id="258" r:id="rId2"/>
    <p:sldId id="313" r:id="rId3"/>
    <p:sldId id="283" r:id="rId4"/>
    <p:sldId id="306" r:id="rId5"/>
    <p:sldId id="307" r:id="rId6"/>
    <p:sldId id="284" r:id="rId7"/>
    <p:sldId id="310" r:id="rId8"/>
    <p:sldId id="311" r:id="rId9"/>
    <p:sldId id="312" r:id="rId10"/>
    <p:sldId id="308" r:id="rId11"/>
    <p:sldId id="309" r:id="rId12"/>
    <p:sldId id="285" r:id="rId13"/>
    <p:sldId id="286" r:id="rId14"/>
    <p:sldId id="289" r:id="rId15"/>
    <p:sldId id="290" r:id="rId16"/>
    <p:sldId id="314" r:id="rId17"/>
    <p:sldId id="291" r:id="rId18"/>
    <p:sldId id="292" r:id="rId19"/>
    <p:sldId id="287" r:id="rId20"/>
    <p:sldId id="288" r:id="rId21"/>
    <p:sldId id="294" r:id="rId22"/>
    <p:sldId id="315" r:id="rId23"/>
    <p:sldId id="316" r:id="rId24"/>
    <p:sldId id="259" r:id="rId25"/>
    <p:sldId id="305" r:id="rId26"/>
    <p:sldId id="317" r:id="rId27"/>
    <p:sldId id="318" r:id="rId28"/>
    <p:sldId id="319" r:id="rId29"/>
    <p:sldId id="320" r:id="rId30"/>
    <p:sldId id="302" r:id="rId31"/>
    <p:sldId id="303" r:id="rId32"/>
    <p:sldId id="304" r:id="rId33"/>
    <p:sldId id="260" r:id="rId34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91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21C0-591C-7743-AA1E-0420821414B0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8975"/>
            <a:ext cx="4594225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5625"/>
            <a:ext cx="5486400" cy="4135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1BE-9813-4944-96C4-1913740E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132D-F011-45D9-8AAA-172328C8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7C13-FE1C-4404-8107-60CEB994C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D423-5EAC-4955-9369-49500C7F7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80B8-4CA1-4248-A939-B7523C6A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29A3-915F-4B75-A99C-142267082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C9E2-70A6-4F43-B75E-2FFF1767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B818-604D-41C5-98D8-649727CEF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30874-7160-4BD6-82E2-170F8DF4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9F43-F9CB-4881-8281-5235E14CD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0AD0-1F85-4C9E-A96B-513B1D63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F11B-E95B-4459-AD39-798693EA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DCE7-280D-447D-8EDC-8CC33DF4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Photo" r:id="rId15" imgW="3048426" imgH="2285714" progId="">
                  <p:embed/>
                </p:oleObj>
              </mc:Choice>
              <mc:Fallback>
                <p:oleObj name="Photo Editor Photo" r:id="rId15" imgW="3048426" imgH="2285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26D9D13-1951-4A3D-9EBF-F617A4CC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xmlns:p14="http://schemas.microsoft.com/office/powerpoint/2010/main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hyperlink" Target="http://www.plosmedicine.org/article/info:doi/10.1371/journal.pmed.100145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520700"/>
            <a:ext cx="63754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5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13" y="1121047"/>
            <a:ext cx="85583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baseline="30000" dirty="0">
                <a:solidFill>
                  <a:schemeClr val="accent1"/>
                </a:solidFill>
              </a:rPr>
              <a:t>Systematic Review and Meta-analysis of the </a:t>
            </a:r>
            <a:r>
              <a:rPr lang="en-US" sz="2400" i="1" baseline="30000" dirty="0" smtClean="0">
                <a:solidFill>
                  <a:schemeClr val="accent1"/>
                </a:solidFill>
              </a:rPr>
              <a:t>Literature Regarding </a:t>
            </a:r>
            <a:r>
              <a:rPr lang="en-US" sz="2400" i="1" baseline="30000" dirty="0">
                <a:solidFill>
                  <a:schemeClr val="accent1"/>
                </a:solidFill>
              </a:rPr>
              <a:t>the Diagnosis of Sleep </a:t>
            </a:r>
            <a:r>
              <a:rPr lang="en-US" sz="2400" i="1" baseline="30000" dirty="0" smtClean="0">
                <a:solidFill>
                  <a:schemeClr val="accent1"/>
                </a:solidFill>
              </a:rPr>
              <a:t>Apnea  </a:t>
            </a:r>
            <a:r>
              <a:rPr lang="en-US" baseline="30000" dirty="0" smtClean="0"/>
              <a:t>Susan </a:t>
            </a:r>
            <a:r>
              <a:rPr lang="en-US" baseline="30000" dirty="0"/>
              <a:t>D. Ross MD, FRCPC</a:t>
            </a:r>
            <a:r>
              <a:rPr lang="en-US" baseline="30000" dirty="0" smtClean="0"/>
              <a:t>, </a:t>
            </a:r>
            <a:r>
              <a:rPr lang="en-US" baseline="30000" dirty="0"/>
              <a:t>Iris A. </a:t>
            </a:r>
            <a:r>
              <a:rPr lang="en-US" baseline="30000" dirty="0" err="1"/>
              <a:t>Sheinhait</a:t>
            </a:r>
            <a:r>
              <a:rPr lang="en-US" baseline="30000" dirty="0"/>
              <a:t> MA</a:t>
            </a:r>
            <a:r>
              <a:rPr lang="en-US" baseline="30000" dirty="0" smtClean="0"/>
              <a:t>, </a:t>
            </a:r>
            <a:r>
              <a:rPr lang="en-US" baseline="30000" dirty="0"/>
              <a:t>Katherine J. Harrison </a:t>
            </a:r>
            <a:r>
              <a:rPr lang="en-US" baseline="30000" dirty="0" err="1"/>
              <a:t>BA</a:t>
            </a:r>
            <a:r>
              <a:rPr lang="en-US" baseline="30000" dirty="0" err="1" smtClean="0"/>
              <a:t>,Marion</a:t>
            </a:r>
            <a:r>
              <a:rPr lang="en-US" baseline="30000" dirty="0" smtClean="0"/>
              <a:t> </a:t>
            </a:r>
            <a:r>
              <a:rPr lang="en-US" baseline="30000" dirty="0" err="1"/>
              <a:t>Kvasz</a:t>
            </a:r>
            <a:r>
              <a:rPr lang="en-US" baseline="30000" dirty="0"/>
              <a:t> MD, MPH</a:t>
            </a:r>
            <a:r>
              <a:rPr lang="en-US" baseline="30000" dirty="0" smtClean="0"/>
              <a:t>, Janet </a:t>
            </a:r>
            <a:r>
              <a:rPr lang="en-US" baseline="30000" dirty="0"/>
              <a:t>E. Connelly BS</a:t>
            </a:r>
            <a:r>
              <a:rPr lang="en-US" baseline="30000" dirty="0" smtClean="0"/>
              <a:t>, </a:t>
            </a:r>
            <a:r>
              <a:rPr lang="en-US" baseline="30000" dirty="0"/>
              <a:t>Steven A. Shea PhD</a:t>
            </a:r>
            <a:r>
              <a:rPr lang="en-US" baseline="30000" dirty="0" smtClean="0"/>
              <a:t>, </a:t>
            </a:r>
            <a:r>
              <a:rPr lang="en-US" baseline="30000" dirty="0"/>
              <a:t>and I. Elaine Allen </a:t>
            </a:r>
            <a:r>
              <a:rPr lang="en-US" baseline="30000" dirty="0" smtClean="0"/>
              <a:t>PhD    </a:t>
            </a:r>
            <a:r>
              <a:rPr lang="en-US" sz="1400" i="1" dirty="0" smtClean="0"/>
              <a:t>SLEEP</a:t>
            </a:r>
            <a:r>
              <a:rPr lang="en-US" sz="1400" i="1" dirty="0"/>
              <a:t>, Vol. 23, No. 4, 2000 </a:t>
            </a:r>
            <a:endParaRPr lang="en-US" sz="1400" dirty="0"/>
          </a:p>
          <a:p>
            <a:endParaRPr lang="en-US" baseline="30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5" y="258763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Screen Shot 2015-04-27 at 2.5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3" y="2316497"/>
            <a:ext cx="8683987" cy="32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8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2.5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5" y="1130083"/>
            <a:ext cx="3323223" cy="4083279"/>
          </a:xfrm>
          <a:prstGeom prst="rect">
            <a:avLst/>
          </a:prstGeom>
        </p:spPr>
      </p:pic>
      <p:pic>
        <p:nvPicPr>
          <p:cNvPr id="3" name="Picture 2" descr="Screen Shot 2015-04-27 at 2.5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71" y="2688372"/>
            <a:ext cx="3287876" cy="411190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72908" y="138754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Screen Shot 2015-04-27 at 3.25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12" y="967291"/>
            <a:ext cx="3265660" cy="1327177"/>
          </a:xfrm>
          <a:prstGeom prst="rect">
            <a:avLst/>
          </a:prstGeom>
        </p:spPr>
      </p:pic>
      <p:pic>
        <p:nvPicPr>
          <p:cNvPr id="8" name="Picture 7" descr="Screen Shot 2015-04-27 at 3.28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32" y="2294468"/>
            <a:ext cx="3489080" cy="40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3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04800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34798" y="1711632"/>
            <a:ext cx="8610600" cy="25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lvl="0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Evidence includes studies of two treatments: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one to the other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each to a placebo</a:t>
            </a:r>
          </a:p>
          <a:p>
            <a:pPr lvl="1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comparing each to a third comparator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or any combination of these</a:t>
            </a:r>
          </a:p>
        </p:txBody>
      </p:sp>
    </p:spTree>
    <p:extLst>
      <p:ext uri="{BB962C8B-B14F-4D97-AF65-F5344CB8AC3E}">
        <p14:creationId xmlns:p14="http://schemas.microsoft.com/office/powerpoint/2010/main" val="2539638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70002" y="1355362"/>
            <a:ext cx="9073998" cy="76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r>
              <a:rPr lang="en-US" sz="2800" dirty="0">
                <a:solidFill>
                  <a:srgbClr val="F6BF6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Estimating Missing Effect </a:t>
            </a:r>
            <a:r>
              <a:rPr lang="en-US" sz="2800" dirty="0" smtClean="0">
                <a:solidFill>
                  <a:srgbClr val="F6BF6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Sizes</a:t>
            </a:r>
            <a:endParaRPr lang="en-US" sz="2800" dirty="0">
              <a:solidFill>
                <a:srgbClr val="F6BF6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228600" y="2340171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TYPE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OF INTERVENTION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	</a:t>
            </a:r>
            <a:r>
              <a:rPr lang="en-US" sz="2000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Standard		Type1	       Type2	      Type3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Region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A	   	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   X			        X		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E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    	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   X	      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T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	   	  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   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	     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endParaRPr lang="en-US" sz="20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04800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53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0003" y="914886"/>
            <a:ext cx="8843992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cs typeface="Times New Roman" charset="0"/>
              </a:rPr>
              <a:t>Testing Treatment Differences </a:t>
            </a:r>
            <a:r>
              <a:rPr lang="en-US" sz="2400" dirty="0" smtClean="0">
                <a:cs typeface="Times New Roman" charset="0"/>
              </a:rPr>
              <a:t>in Placebo </a:t>
            </a:r>
            <a:r>
              <a:rPr lang="en-US" sz="2400" dirty="0">
                <a:cs typeface="Times New Roman" charset="0"/>
              </a:rPr>
              <a:t>Controlled Studies</a:t>
            </a:r>
            <a:r>
              <a:rPr lang="en-US" sz="2400" i="1" dirty="0">
                <a:cs typeface="Times New Roman" charset="0"/>
              </a:rPr>
              <a:t/>
            </a:r>
            <a:br>
              <a:rPr lang="en-US" sz="2400" i="1" dirty="0">
                <a:cs typeface="Times New Roman" charset="0"/>
              </a:rPr>
            </a:br>
            <a:endParaRPr lang="en-US" sz="2400" i="1" dirty="0">
              <a:cs typeface="Times New Roman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idx="1"/>
          </p:nvPr>
        </p:nvSpPr>
        <p:spPr>
          <a:xfrm>
            <a:off x="330009" y="1939864"/>
            <a:ext cx="8360228" cy="4191000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charset="0"/>
              </a:rPr>
              <a:t>Outcomes at 30 Days Composite (Death or MI)</a:t>
            </a:r>
          </a:p>
          <a:p>
            <a:endParaRPr lang="en-US" sz="2400" b="1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u="sng" dirty="0">
                <a:cs typeface="Times New Roman" charset="0"/>
              </a:rPr>
              <a:t>Study Drug	# of Patients    # </a:t>
            </a:r>
            <a:r>
              <a:rPr lang="en-US" sz="2000" u="sng" dirty="0" smtClean="0">
                <a:cs typeface="Times New Roman" charset="0"/>
              </a:rPr>
              <a:t>Studies  Odds </a:t>
            </a:r>
            <a:r>
              <a:rPr lang="en-US" sz="2000" u="sng" dirty="0">
                <a:cs typeface="Times New Roman" charset="0"/>
              </a:rPr>
              <a:t>Ratio   	  95% </a:t>
            </a:r>
            <a:r>
              <a:rPr lang="en-US" sz="2000" u="sng" dirty="0" smtClean="0">
                <a:cs typeface="Times New Roman" charset="0"/>
              </a:rPr>
              <a:t>CI</a:t>
            </a: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A		    9,606	</a:t>
            </a:r>
            <a:r>
              <a:rPr lang="en-US" sz="2000" dirty="0" smtClean="0">
                <a:cs typeface="Times New Roman" charset="0"/>
              </a:rPr>
              <a:t>5</a:t>
            </a:r>
            <a:r>
              <a:rPr lang="en-US" sz="2000" dirty="0">
                <a:cs typeface="Times New Roman" charset="0"/>
              </a:rPr>
              <a:t>	   0.45		(0.37, 0.55)</a:t>
            </a:r>
          </a:p>
          <a:p>
            <a:pPr>
              <a:buFontTx/>
              <a:buNone/>
            </a:pP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E		    5,834	</a:t>
            </a:r>
            <a:r>
              <a:rPr lang="en-US" sz="2000" dirty="0" smtClean="0">
                <a:cs typeface="Times New Roman" charset="0"/>
              </a:rPr>
              <a:t>4</a:t>
            </a:r>
            <a:r>
              <a:rPr lang="en-US" sz="2000" dirty="0">
                <a:cs typeface="Times New Roman" charset="0"/>
              </a:rPr>
              <a:t>	   0.82		(0.69, 0.98)</a:t>
            </a:r>
          </a:p>
          <a:p>
            <a:pPr>
              <a:buFontTx/>
              <a:buNone/>
            </a:pP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T		    3,634 	</a:t>
            </a:r>
            <a:r>
              <a:rPr lang="en-US" sz="2000" dirty="0" smtClean="0">
                <a:cs typeface="Times New Roman" charset="0"/>
              </a:rPr>
              <a:t>3</a:t>
            </a:r>
            <a:r>
              <a:rPr lang="en-US" sz="2000" dirty="0">
                <a:cs typeface="Times New Roman" charset="0"/>
              </a:rPr>
              <a:t>	   0.73		(0.57, 0.92)</a:t>
            </a: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 </a:t>
            </a:r>
          </a:p>
          <a:p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56348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846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262912" y="2209800"/>
            <a:ext cx="8111067" cy="25717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One-way ANOVA comparing treatments:  </a:t>
            </a:r>
          </a:p>
          <a:p>
            <a:pPr>
              <a:buFontTx/>
              <a:buNone/>
            </a:pPr>
            <a:endParaRPr lang="en-US" sz="24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E				p &lt; 0.001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T				p &lt; 0.01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E vs. Drug T				p &gt; 0.05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56348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0003" y="1194907"/>
            <a:ext cx="8843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sz="2400" smtClean="0">
                <a:cs typeface="Times New Roman" charset="0"/>
              </a:rPr>
              <a:t>Testing Treatment Differences in Placebo Controlled Studies</a:t>
            </a:r>
            <a:r>
              <a:rPr lang="en-US" sz="2400" i="1" smtClean="0">
                <a:cs typeface="Times New Roman" charset="0"/>
              </a:rPr>
              <a:t/>
            </a:r>
            <a:br>
              <a:rPr lang="en-US" sz="2400" i="1" smtClean="0">
                <a:cs typeface="Times New Roman" charset="0"/>
              </a:rPr>
            </a:br>
            <a:endParaRPr lang="en-US" sz="2400" i="1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09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04792"/>
            <a:ext cx="9144001" cy="11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  <a:p>
            <a:pPr algn="ctr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Network Meta-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analyses &amp; Hierarchical Modeling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1979339"/>
            <a:ext cx="8610600" cy="20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lvl="0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Evidence includes studies of two treatments: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one to the other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each to a placebo</a:t>
            </a:r>
          </a:p>
          <a:p>
            <a:pPr lvl="1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comparing each to a third comparator</a:t>
            </a:r>
          </a:p>
        </p:txBody>
      </p:sp>
    </p:spTree>
    <p:extLst>
      <p:ext uri="{BB962C8B-B14F-4D97-AF65-F5344CB8AC3E}">
        <p14:creationId xmlns:p14="http://schemas.microsoft.com/office/powerpoint/2010/main" val="2536741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77765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4267200"/>
            <a:ext cx="762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/>
              <a:t>Similarity </a:t>
            </a:r>
            <a:r>
              <a:rPr lang="en-US" sz="2000" dirty="0"/>
              <a:t>assumption in an indirect treatment comparison. AB trials and the AC trials are comparable on effect modifiers, and an unbiased indirect estimate for the relative effect of C versus B can be obtained from the estimates of the effect of B ...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err="1"/>
              <a:t>Jeroen</a:t>
            </a:r>
            <a:r>
              <a:rPr lang="en-US" sz="1400" dirty="0"/>
              <a:t> P.  Jansen , Rachael  </a:t>
            </a:r>
            <a:r>
              <a:rPr lang="en-US" sz="1400" dirty="0" err="1"/>
              <a:t>Fleurence</a:t>
            </a:r>
            <a:r>
              <a:rPr lang="en-US" sz="1400" dirty="0"/>
              <a:t> , </a:t>
            </a:r>
            <a:r>
              <a:rPr lang="en-US" sz="1400" dirty="0" smtClean="0"/>
              <a:t>et al, </a:t>
            </a:r>
            <a:r>
              <a:rPr lang="en-US" sz="1400" dirty="0"/>
              <a:t>Value in Health, Volume 14, Issue 4, 2011, 417 - 428</a:t>
            </a:r>
          </a:p>
          <a:p>
            <a:pPr eaLnBrk="1" hangingPunct="1"/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1828800" y="381000"/>
            <a:ext cx="533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Types of Indirect Effects (1)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652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17178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4800600"/>
            <a:ext cx="762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/>
              <a:t>Consistency </a:t>
            </a:r>
            <a:r>
              <a:rPr lang="en-US" sz="2000" dirty="0"/>
              <a:t>assumption in a mixed treatment comparison. AB trials, AC trials, and BC trials are comparable in effect modifiers, and for each pairwise comparison, the direct and indirect estimates are consistent.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4065" y="639633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err="1"/>
              <a:t>Jeroen</a:t>
            </a:r>
            <a:r>
              <a:rPr lang="en-US" sz="1400" dirty="0"/>
              <a:t> P.  Jansen , Rachael  </a:t>
            </a:r>
            <a:r>
              <a:rPr lang="en-US" sz="1400" dirty="0" err="1"/>
              <a:t>Fleurence</a:t>
            </a:r>
            <a:r>
              <a:rPr lang="en-US" sz="1400" dirty="0"/>
              <a:t> , </a:t>
            </a:r>
            <a:r>
              <a:rPr lang="en-US" sz="1400" dirty="0" smtClean="0"/>
              <a:t>et al, </a:t>
            </a:r>
            <a:r>
              <a:rPr lang="en-US" sz="1400" dirty="0"/>
              <a:t>Value in Health, Volume 14, Issue 4, 2011, 417 - 428</a:t>
            </a:r>
          </a:p>
          <a:p>
            <a:pPr eaLnBrk="1" hangingPunct="1"/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533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Types of Indirect Effects (2)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297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0105"/>
            <a:ext cx="8963995" cy="61241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  <a:cs typeface="Times New Roman" charset="0"/>
              </a:rPr>
              <a:t>Estimating Missing Effect Sizes With Complete Patient Data</a:t>
            </a:r>
            <a:br>
              <a:rPr lang="en-US" sz="2400" dirty="0">
                <a:latin typeface="+mn-lt"/>
                <a:cs typeface="Times New Roman" charset="0"/>
              </a:rPr>
            </a:br>
            <a:endParaRPr lang="en-US" sz="2400" dirty="0">
              <a:latin typeface="+mn-lt"/>
              <a:cs typeface="Times New Roman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615798" y="2351227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i="1" dirty="0">
                <a:cs typeface="Times New Roman" charset="0"/>
              </a:rPr>
              <a:t>Use Hierarchical Modeling Techniques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i="1" dirty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err="1">
                <a:cs typeface="Times New Roman" charset="0"/>
              </a:rPr>
              <a:t>y</a:t>
            </a:r>
            <a:r>
              <a:rPr lang="en-US" sz="2800" baseline="-30000" dirty="0" err="1">
                <a:cs typeface="Times New Roman" charset="0"/>
              </a:rPr>
              <a:t>ijk</a:t>
            </a:r>
            <a:r>
              <a:rPr lang="en-US" sz="2800" dirty="0">
                <a:cs typeface="Times New Roman" charset="0"/>
              </a:rPr>
              <a:t> = m</a:t>
            </a:r>
            <a:r>
              <a:rPr lang="en-US" sz="2800" baseline="-30000" dirty="0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+ </a:t>
            </a:r>
            <a:r>
              <a:rPr lang="en-US" sz="2800" dirty="0" err="1">
                <a:cs typeface="Times New Roman" charset="0"/>
              </a:rPr>
              <a:t>t</a:t>
            </a:r>
            <a:r>
              <a:rPr lang="en-US" sz="2800" baseline="-30000" dirty="0" err="1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+ </a:t>
            </a:r>
            <a:r>
              <a:rPr lang="en-US" sz="2800" dirty="0" err="1">
                <a:cs typeface="Times New Roman" charset="0"/>
              </a:rPr>
              <a:t>L</a:t>
            </a:r>
            <a:r>
              <a:rPr lang="en-US" sz="2800" baseline="-30000" dirty="0" err="1">
                <a:cs typeface="Times New Roman" charset="0"/>
              </a:rPr>
              <a:t>j</a:t>
            </a:r>
            <a:r>
              <a:rPr lang="en-US" sz="2800" dirty="0">
                <a:cs typeface="Times New Roman" charset="0"/>
              </a:rPr>
              <a:t> + R(L)</a:t>
            </a:r>
            <a:r>
              <a:rPr lang="en-US" sz="2800" baseline="-30000" dirty="0" err="1">
                <a:cs typeface="Times New Roman" charset="0"/>
              </a:rPr>
              <a:t>jk</a:t>
            </a:r>
            <a:r>
              <a:rPr lang="en-US" sz="2800" dirty="0">
                <a:cs typeface="Times New Roman" charset="0"/>
              </a:rPr>
              <a:t> + (</a:t>
            </a:r>
            <a:r>
              <a:rPr lang="en-US" sz="2800" dirty="0" err="1">
                <a:cs typeface="Times New Roman" charset="0"/>
              </a:rPr>
              <a:t>tL</a:t>
            </a:r>
            <a:r>
              <a:rPr lang="en-US" sz="2800" dirty="0">
                <a:cs typeface="Times New Roman" charset="0"/>
              </a:rPr>
              <a:t>)</a:t>
            </a:r>
            <a:r>
              <a:rPr lang="en-US" sz="2800" baseline="-30000" dirty="0" err="1">
                <a:cs typeface="Times New Roman" charset="0"/>
              </a:rPr>
              <a:t>ij</a:t>
            </a:r>
            <a:r>
              <a:rPr lang="en-US" sz="2800" dirty="0">
                <a:cs typeface="Times New Roman" charset="0"/>
              </a:rPr>
              <a:t> + </a:t>
            </a:r>
            <a:r>
              <a:rPr lang="en-US" sz="2800" dirty="0" err="1">
                <a:cs typeface="Times New Roman" charset="0"/>
              </a:rPr>
              <a:t>e</a:t>
            </a:r>
            <a:r>
              <a:rPr lang="en-US" sz="2800" baseline="-30000" dirty="0" err="1">
                <a:cs typeface="Times New Roman" charset="0"/>
              </a:rPr>
              <a:t>ijk</a:t>
            </a:r>
            <a:r>
              <a:rPr lang="en-US" sz="2800" dirty="0">
                <a:cs typeface="Times New Roman" charset="0"/>
              </a:rPr>
              <a:t> ,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charset="0"/>
              </a:rPr>
              <a:t>where  </a:t>
            </a:r>
            <a:r>
              <a:rPr lang="en-US" sz="2400" i="1" dirty="0" err="1">
                <a:cs typeface="Times New Roman" charset="0"/>
              </a:rPr>
              <a:t>y</a:t>
            </a:r>
            <a:r>
              <a:rPr lang="en-US" sz="2400" baseline="-30000" dirty="0" err="1">
                <a:cs typeface="Times New Roman" charset="0"/>
              </a:rPr>
              <a:t>ijk</a:t>
            </a:r>
            <a:r>
              <a:rPr lang="en-US" sz="2400" baseline="-30000" dirty="0">
                <a:cs typeface="Times New Roman" charset="0"/>
              </a:rPr>
              <a:t> </a:t>
            </a:r>
            <a:r>
              <a:rPr lang="en-US" sz="2400" dirty="0">
                <a:cs typeface="Times New Roman" charset="0"/>
              </a:rPr>
              <a:t>is the outcome for the </a:t>
            </a:r>
            <a:r>
              <a:rPr lang="en-US" sz="2400" dirty="0" err="1">
                <a:cs typeface="Times New Roman" charset="0"/>
              </a:rPr>
              <a:t>ijk</a:t>
            </a:r>
            <a:r>
              <a:rPr lang="en-US" sz="2400" baseline="30000" dirty="0" err="1">
                <a:cs typeface="Times New Roman" charset="0"/>
              </a:rPr>
              <a:t>th</a:t>
            </a:r>
            <a:r>
              <a:rPr lang="en-US" sz="2400" dirty="0">
                <a:cs typeface="Times New Roman" charset="0"/>
              </a:rPr>
              <a:t> patient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cs typeface="Times New Roman" charset="0"/>
              </a:rPr>
              <a:t>m</a:t>
            </a:r>
            <a:r>
              <a:rPr lang="en-US" sz="2800" baseline="-30000" dirty="0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is the </a:t>
            </a:r>
            <a:r>
              <a:rPr lang="en-US" sz="2800" dirty="0" err="1">
                <a:cs typeface="Times New Roman" charset="0"/>
              </a:rPr>
              <a:t>i</a:t>
            </a:r>
            <a:r>
              <a:rPr lang="en-US" sz="2800" baseline="30000" dirty="0" err="1">
                <a:cs typeface="Times New Roman" charset="0"/>
              </a:rPr>
              <a:t>th</a:t>
            </a:r>
            <a:r>
              <a:rPr lang="en-US" sz="2800" dirty="0">
                <a:cs typeface="Times New Roman" charset="0"/>
              </a:rPr>
              <a:t>  intervention mean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>
                <a:cs typeface="Times New Roman" charset="0"/>
              </a:rPr>
              <a:t>t</a:t>
            </a:r>
            <a:r>
              <a:rPr lang="en-US" sz="2800" baseline="-30000" dirty="0" err="1">
                <a:cs typeface="Times New Roman" charset="0"/>
              </a:rPr>
              <a:t>i</a:t>
            </a:r>
            <a:r>
              <a:rPr lang="en-US" sz="2800" baseline="-30000" dirty="0">
                <a:cs typeface="Times New Roman" charset="0"/>
              </a:rPr>
              <a:t> </a:t>
            </a:r>
            <a:r>
              <a:rPr lang="en-US" sz="2800" dirty="0">
                <a:cs typeface="Times New Roman" charset="0"/>
              </a:rPr>
              <a:t>  is the intervention effect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>
                <a:cs typeface="Times New Roman" charset="0"/>
              </a:rPr>
              <a:t>L</a:t>
            </a:r>
            <a:r>
              <a:rPr lang="en-US" sz="2800" baseline="-30000" dirty="0" err="1">
                <a:cs typeface="Times New Roman" charset="0"/>
              </a:rPr>
              <a:t>j</a:t>
            </a:r>
            <a:r>
              <a:rPr lang="en-US" sz="2800" dirty="0">
                <a:cs typeface="Times New Roman" charset="0"/>
              </a:rPr>
              <a:t> is the region effect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001" y="134787"/>
            <a:ext cx="9144001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Effects, Network </a:t>
            </a:r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analyses &amp; Hierarchical Modeling</a:t>
            </a:r>
            <a:endParaRPr lang="en-US" sz="32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380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09" y="228600"/>
            <a:ext cx="8900244" cy="914400"/>
          </a:xfrm>
        </p:spPr>
        <p:txBody>
          <a:bodyPr/>
          <a:lstStyle/>
          <a:p>
            <a:r>
              <a:rPr lang="en-US" sz="3600" dirty="0" smtClean="0"/>
              <a:t>Advanced Techniques for Meta-Analysis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Survival Analysis</a:t>
            </a:r>
          </a:p>
          <a:p>
            <a:r>
              <a:rPr lang="en-US" dirty="0" smtClean="0"/>
              <a:t>Diagnostic Tests &amp; ROC curves</a:t>
            </a:r>
          </a:p>
          <a:p>
            <a:r>
              <a:rPr lang="en-US" dirty="0" smtClean="0"/>
              <a:t>Indirect Meta-Analysis</a:t>
            </a:r>
          </a:p>
          <a:p>
            <a:r>
              <a:rPr lang="en-US" dirty="0" smtClean="0"/>
              <a:t>Network Meta-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Meta-Regression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5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06" y="247650"/>
            <a:ext cx="875024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n-lt"/>
                <a:cs typeface="Times New Roman" charset="0"/>
              </a:rPr>
              <a:t>Estimating Missing Effect Sizes With Complete Patient Data</a:t>
            </a:r>
            <a:br>
              <a:rPr lang="en-US" sz="2800" dirty="0">
                <a:latin typeface="+mn-lt"/>
                <a:cs typeface="Times New Roman" charset="0"/>
              </a:rPr>
            </a:br>
            <a:endParaRPr lang="en-US" sz="2800" dirty="0">
              <a:latin typeface="+mn-lt"/>
              <a:cs typeface="Times New Roman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615799" y="161222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i="1" dirty="0">
                <a:cs typeface="Times New Roman" charset="0"/>
              </a:rPr>
              <a:t>Testing the Hierarchical Model.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R(L)</a:t>
            </a:r>
            <a:r>
              <a:rPr lang="en-US" sz="2400" baseline="-30000" dirty="0" err="1">
                <a:cs typeface="Times New Roman" charset="0"/>
              </a:rPr>
              <a:t>jk</a:t>
            </a:r>
            <a:r>
              <a:rPr lang="en-US" sz="2400" baseline="-30000" dirty="0">
                <a:cs typeface="Times New Roman" charset="0"/>
              </a:rPr>
              <a:t>	</a:t>
            </a:r>
            <a:r>
              <a:rPr lang="en-US" sz="2400" dirty="0">
                <a:cs typeface="Times New Roman" charset="0"/>
              </a:rPr>
              <a:t>is the effect of subject within a region.</a:t>
            </a:r>
          </a:p>
          <a:p>
            <a:pPr>
              <a:buFontTx/>
              <a:buNone/>
            </a:pPr>
            <a:r>
              <a:rPr lang="en-US" sz="2400" dirty="0">
                <a:latin typeface="Symbol" charset="0"/>
                <a:cs typeface="Times New Roman" charset="0"/>
              </a:rPr>
              <a:t>(</a:t>
            </a:r>
            <a:r>
              <a:rPr lang="en-US" sz="2400" dirty="0" err="1">
                <a:latin typeface="Symbol" charset="0"/>
                <a:cs typeface="Times New Roman" charset="0"/>
              </a:rPr>
              <a:t>t</a:t>
            </a:r>
            <a:r>
              <a:rPr lang="en-US" sz="2400" dirty="0" err="1">
                <a:cs typeface="Times New Roman" charset="0"/>
              </a:rPr>
              <a:t>L</a:t>
            </a:r>
            <a:r>
              <a:rPr lang="en-US" sz="2400" dirty="0">
                <a:cs typeface="Times New Roman" charset="0"/>
              </a:rPr>
              <a:t>)</a:t>
            </a:r>
            <a:r>
              <a:rPr lang="en-US" sz="2400" baseline="-30000" dirty="0" err="1">
                <a:cs typeface="Times New Roman" charset="0"/>
              </a:rPr>
              <a:t>ij</a:t>
            </a:r>
            <a:r>
              <a:rPr lang="en-US" sz="2400" dirty="0">
                <a:cs typeface="Times New Roman" charset="0"/>
              </a:rPr>
              <a:t> 	is the intervention-by-region effect.</a:t>
            </a:r>
          </a:p>
          <a:p>
            <a:pPr>
              <a:buFontTx/>
              <a:buNone/>
            </a:pPr>
            <a:r>
              <a:rPr lang="en-US" sz="2400" dirty="0" err="1">
                <a:cs typeface="Times New Roman" charset="0"/>
              </a:rPr>
              <a:t>e</a:t>
            </a:r>
            <a:r>
              <a:rPr lang="en-US" sz="2400" baseline="-30000" dirty="0" err="1">
                <a:cs typeface="Times New Roman" charset="0"/>
              </a:rPr>
              <a:t>ijk</a:t>
            </a:r>
            <a:r>
              <a:rPr lang="en-US" sz="2400" dirty="0">
                <a:cs typeface="Times New Roman" charset="0"/>
              </a:rPr>
              <a:t> 		is the error and the k-subscript 			indicates patient within region</a:t>
            </a:r>
            <a:r>
              <a:rPr lang="en-US" sz="2400" dirty="0" smtClean="0">
                <a:cs typeface="Times New Roman" charset="0"/>
              </a:rPr>
              <a:t>.</a:t>
            </a:r>
          </a:p>
          <a:p>
            <a:pPr>
              <a:buFontTx/>
              <a:buNone/>
            </a:pPr>
            <a:endParaRPr lang="en-US" sz="24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Intervention effects are then tested using,    		 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F = 	</a:t>
            </a:r>
            <a:r>
              <a:rPr lang="en-US" sz="2400" u="sng" dirty="0">
                <a:cs typeface="Times New Roman" charset="0"/>
              </a:rPr>
              <a:t>MS(intervention)</a:t>
            </a:r>
            <a:r>
              <a:rPr lang="en-US" sz="2400" dirty="0">
                <a:cs typeface="Times New Roman" charset="0"/>
              </a:rPr>
              <a:t>		    			MS(region*intervention).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792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65325" y="334963"/>
            <a:ext cx="409176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1524000"/>
            <a:ext cx="6251711" cy="38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dirty="0"/>
              <a:t> 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Subgroup analyses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Examining the control rate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Identification of important covariates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baseline differences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bias or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sponsorship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heterogeneity</a:t>
            </a:r>
          </a:p>
        </p:txBody>
      </p:sp>
    </p:spTree>
    <p:extLst>
      <p:ext uri="{BB962C8B-B14F-4D97-AF65-F5344CB8AC3E}">
        <p14:creationId xmlns:p14="http://schemas.microsoft.com/office/powerpoint/2010/main" val="685807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4"/>
          <p:cNvSpPr>
            <a:spLocks/>
          </p:cNvSpPr>
          <p:nvPr/>
        </p:nvSpPr>
        <p:spPr bwMode="auto">
          <a:xfrm>
            <a:off x="244475" y="1181100"/>
            <a:ext cx="8645525" cy="1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/>
              <a:t>Only appropriate in meta-analyses of 10 or more </a:t>
            </a:r>
            <a:r>
              <a:rPr lang="en-US" sz="2400" dirty="0" smtClean="0"/>
              <a:t>studies</a:t>
            </a:r>
            <a:endParaRPr lang="en-US" sz="2400" dirty="0"/>
          </a:p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/>
              <a:t>The outcome </a:t>
            </a:r>
            <a:r>
              <a:rPr lang="en-US" sz="2400" dirty="0" smtClean="0"/>
              <a:t>is </a:t>
            </a:r>
            <a:r>
              <a:rPr lang="en-US" sz="2400" dirty="0"/>
              <a:t>the effect </a:t>
            </a:r>
            <a:r>
              <a:rPr lang="en-US" sz="2400" dirty="0" smtClean="0"/>
              <a:t>estimate</a:t>
            </a:r>
          </a:p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 smtClean="0"/>
              <a:t>Predictors are characteristics </a:t>
            </a:r>
            <a:r>
              <a:rPr lang="en-US" sz="2400" dirty="0"/>
              <a:t>of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9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pic>
        <p:nvPicPr>
          <p:cNvPr id="9" name="Picture 8" descr="Screen Shot 2015-04-27 at 4.5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3" y="2780436"/>
            <a:ext cx="6398467" cy="3255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574" y="2780436"/>
            <a:ext cx="23971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How effective are second-generation antipsychotic drugs? A meta-analysis of placebo-controlled </a:t>
            </a:r>
            <a:r>
              <a:rPr lang="en-US" i="1" dirty="0" smtClean="0">
                <a:solidFill>
                  <a:schemeClr val="accent1"/>
                </a:solidFill>
              </a:rPr>
              <a:t>trials  </a:t>
            </a:r>
            <a:r>
              <a:rPr lang="en-US" sz="1400" dirty="0" smtClean="0"/>
              <a:t>S </a:t>
            </a:r>
            <a:r>
              <a:rPr lang="en-US" sz="1400" dirty="0" err="1" smtClean="0"/>
              <a:t>Leucht</a:t>
            </a:r>
            <a:r>
              <a:rPr lang="en-US" sz="1400" dirty="0" smtClean="0"/>
              <a:t>, </a:t>
            </a:r>
            <a:r>
              <a:rPr lang="en-US" sz="1400" dirty="0"/>
              <a:t>D </a:t>
            </a:r>
            <a:r>
              <a:rPr lang="en-US" sz="1400" dirty="0" err="1" smtClean="0"/>
              <a:t>Arbter</a:t>
            </a:r>
            <a:r>
              <a:rPr lang="en-US" sz="1400" dirty="0" smtClean="0"/>
              <a:t>, </a:t>
            </a:r>
            <a:r>
              <a:rPr lang="en-US" sz="1400" dirty="0"/>
              <a:t>R R </a:t>
            </a:r>
            <a:r>
              <a:rPr lang="en-US" sz="1400" dirty="0" smtClean="0"/>
              <a:t>Engel, </a:t>
            </a:r>
            <a:r>
              <a:rPr lang="en-US" sz="1400" dirty="0"/>
              <a:t>W </a:t>
            </a:r>
            <a:r>
              <a:rPr lang="en-US" sz="1400" dirty="0" err="1" smtClean="0"/>
              <a:t>Kissling</a:t>
            </a:r>
            <a:r>
              <a:rPr lang="en-US" sz="1400" dirty="0" smtClean="0"/>
              <a:t> &amp; </a:t>
            </a:r>
            <a:r>
              <a:rPr lang="en-US" sz="1400" dirty="0"/>
              <a:t>J M </a:t>
            </a:r>
            <a:r>
              <a:rPr lang="en-US" sz="1400" dirty="0" smtClean="0"/>
              <a:t>Davis, </a:t>
            </a:r>
            <a:r>
              <a:rPr lang="en-US" sz="1400" dirty="0" err="1" smtClean="0"/>
              <a:t>Moleular</a:t>
            </a:r>
            <a:r>
              <a:rPr lang="en-US" sz="1400" dirty="0" smtClean="0"/>
              <a:t> Psychiatry ,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5645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900"/>
            <a:ext cx="9004300" cy="1193800"/>
          </a:xfrm>
        </p:spPr>
        <p:txBody>
          <a:bodyPr/>
          <a:lstStyle/>
          <a:p>
            <a:r>
              <a:rPr lang="en-US" sz="1600" i="1" dirty="0">
                <a:solidFill>
                  <a:srgbClr val="FF9900"/>
                </a:solidFill>
              </a:rPr>
              <a:t>Risk profile and benefits from </a:t>
            </a:r>
            <a:r>
              <a:rPr lang="en-US" sz="1600" i="1" dirty="0" err="1">
                <a:solidFill>
                  <a:srgbClr val="FF9900"/>
                </a:solidFill>
              </a:rPr>
              <a:t>Gp</a:t>
            </a:r>
            <a:r>
              <a:rPr lang="en-US" sz="1600" i="1" dirty="0">
                <a:solidFill>
                  <a:srgbClr val="FF9900"/>
                </a:solidFill>
              </a:rPr>
              <a:t> </a:t>
            </a:r>
            <a:r>
              <a:rPr lang="en-US" sz="1600" i="1" dirty="0" err="1">
                <a:solidFill>
                  <a:srgbClr val="FF9900"/>
                </a:solidFill>
              </a:rPr>
              <a:t>IIb-IIIa</a:t>
            </a:r>
            <a:r>
              <a:rPr lang="en-US" sz="1600" i="1" dirty="0">
                <a:solidFill>
                  <a:srgbClr val="FF9900"/>
                </a:solidFill>
              </a:rPr>
              <a:t> inhibitors among patients with ST-segment elevation myocardial infarction treated with primary angioplasty: a meta-regression analysis of randomized trials   </a:t>
            </a:r>
            <a:r>
              <a:rPr lang="en-US" sz="1600" dirty="0" smtClean="0">
                <a:solidFill>
                  <a:schemeClr val="tx1"/>
                </a:solidFill>
              </a:rPr>
              <a:t>Giuseppe </a:t>
            </a:r>
            <a:r>
              <a:rPr lang="en-US" sz="1600" dirty="0">
                <a:solidFill>
                  <a:schemeClr val="tx1"/>
                </a:solidFill>
              </a:rPr>
              <a:t>De Luca , </a:t>
            </a:r>
            <a:r>
              <a:rPr lang="en-US" sz="1600" dirty="0" err="1">
                <a:solidFill>
                  <a:schemeClr val="tx1"/>
                </a:solidFill>
              </a:rPr>
              <a:t>Eliano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Navarese</a:t>
            </a:r>
            <a:r>
              <a:rPr lang="en-US" sz="1600" dirty="0">
                <a:solidFill>
                  <a:schemeClr val="tx1"/>
                </a:solidFill>
              </a:rPr>
              <a:t> , Paolo </a:t>
            </a:r>
            <a:r>
              <a:rPr lang="en-US" sz="1600" dirty="0" smtClean="0">
                <a:solidFill>
                  <a:schemeClr val="tx1"/>
                </a:solidFill>
              </a:rPr>
              <a:t>Marino</a:t>
            </a:r>
            <a:r>
              <a:rPr lang="en-US" sz="1600" dirty="0">
                <a:solidFill>
                  <a:srgbClr val="FF9900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European Heart Journal</a:t>
            </a:r>
            <a:r>
              <a:rPr lang="en-US" sz="1600" dirty="0" smtClean="0">
                <a:solidFill>
                  <a:srgbClr val="FF9900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October </a:t>
            </a:r>
            <a:r>
              <a:rPr lang="en-US" sz="1600" dirty="0">
                <a:solidFill>
                  <a:srgbClr val="FFFFFF"/>
                </a:solidFill>
              </a:rPr>
              <a:t>2009</a:t>
            </a:r>
          </a:p>
        </p:txBody>
      </p:sp>
      <p:pic>
        <p:nvPicPr>
          <p:cNvPr id="4" name="Picture 3" descr="Screen Shot 2015-04-27 at 4.4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1885144"/>
            <a:ext cx="6893694" cy="3956856"/>
          </a:xfrm>
          <a:prstGeom prst="rect">
            <a:avLst/>
          </a:prstGeom>
        </p:spPr>
      </p:pic>
      <p:pic>
        <p:nvPicPr>
          <p:cNvPr id="5" name="Picture 4" descr="Screen Shot 2015-04-27 at 4.5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952392"/>
            <a:ext cx="5384800" cy="67780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00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644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4-13 at 10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026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6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14" y="177800"/>
            <a:ext cx="9067800" cy="941387"/>
          </a:xfrm>
        </p:spPr>
        <p:txBody>
          <a:bodyPr/>
          <a:lstStyle/>
          <a:p>
            <a:r>
              <a:rPr lang="en-US" sz="3600" dirty="0" smtClean="0"/>
              <a:t>Special Issues in Meta-Analysis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41" y="1473200"/>
            <a:ext cx="7682159" cy="3429000"/>
          </a:xfrm>
        </p:spPr>
        <p:txBody>
          <a:bodyPr/>
          <a:lstStyle/>
          <a:p>
            <a:r>
              <a:rPr lang="en-US" sz="2800" dirty="0" smtClean="0"/>
              <a:t>Meta-</a:t>
            </a:r>
            <a:r>
              <a:rPr lang="en-US" sz="2800" dirty="0" smtClean="0"/>
              <a:t>Analysis </a:t>
            </a:r>
            <a:r>
              <a:rPr lang="en-US" sz="2800" dirty="0"/>
              <a:t>of transition </a:t>
            </a:r>
            <a:r>
              <a:rPr lang="en-US" sz="2800" dirty="0" smtClean="0"/>
              <a:t>probabilities</a:t>
            </a:r>
          </a:p>
          <a:p>
            <a:r>
              <a:rPr lang="en-US" sz="2800" dirty="0" smtClean="0"/>
              <a:t>Meta-Analysis of rates</a:t>
            </a:r>
          </a:p>
          <a:p>
            <a:r>
              <a:rPr lang="en-US" sz="2800" dirty="0" err="1" smtClean="0"/>
              <a:t>Pharmocoeconomic</a:t>
            </a:r>
            <a:r>
              <a:rPr lang="en-US" sz="2800" dirty="0" smtClean="0"/>
              <a:t> </a:t>
            </a:r>
            <a:r>
              <a:rPr lang="en-US" sz="2800" dirty="0" smtClean="0"/>
              <a:t>Meta-Analysis</a:t>
            </a:r>
            <a:endParaRPr lang="en-US" sz="2800" dirty="0" smtClean="0"/>
          </a:p>
          <a:p>
            <a:r>
              <a:rPr lang="en-US" sz="2800" dirty="0" smtClean="0"/>
              <a:t>Meta-Analysis of zero events</a:t>
            </a:r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61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317500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Markov Chain Meta-Analyses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0" y="1066800"/>
            <a:ext cx="7010400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Where is it being applied?</a:t>
            </a: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olicy analyses in mental health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transition probabilities within a 	mental health system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-probability of transition to outpatient or 	readmission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Genome analyses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likelihood of gene pairings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				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758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8200"/>
            <a:ext cx="5829300" cy="52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40500" y="1130300"/>
            <a:ext cx="2463800" cy="1477970"/>
          </a:xfrm>
          <a:noFill/>
          <a:ln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FF9900"/>
                </a:solidFill>
              </a:rPr>
              <a:t>Relative </a:t>
            </a:r>
            <a:r>
              <a:rPr lang="en-US" sz="1800" dirty="0">
                <a:solidFill>
                  <a:srgbClr val="FF9900"/>
                </a:solidFill>
              </a:rPr>
              <a:t>effect sizes (and 95% credibility intervals) </a:t>
            </a:r>
            <a:endParaRPr lang="en-US" sz="1800" dirty="0" smtClean="0">
              <a:solidFill>
                <a:srgbClr val="FF99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FF9900"/>
                </a:solidFill>
              </a:rPr>
              <a:t>of </a:t>
            </a:r>
            <a:r>
              <a:rPr lang="en-US" sz="1800" dirty="0">
                <a:solidFill>
                  <a:srgbClr val="FF9900"/>
                </a:solidFill>
              </a:rPr>
              <a:t>psychotherapeutic </a:t>
            </a:r>
            <a:r>
              <a:rPr lang="en-US" sz="1800" dirty="0" smtClean="0">
                <a:solidFill>
                  <a:srgbClr val="FF9900"/>
                </a:solidFill>
              </a:rPr>
              <a:t>interventions</a:t>
            </a:r>
            <a:endParaRPr lang="en-US" sz="1800" dirty="0">
              <a:solidFill>
                <a:srgbClr val="FF99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267309"/>
            <a:ext cx="8347364" cy="63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Barth J,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Munder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Gerger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Nüesch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E, et al. (2013) Comparative Efficacy of Seven Psychotherapeutic Interventions for Patients with Depression: A Network Meta-Analysis.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PLoS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Med 10(5): e1001454. doi:10.1371/journal.pmed.1001454</a:t>
            </a:r>
          </a:p>
          <a:p>
            <a:pPr eaLnBrk="1" hangingPunct="1"/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http://www.plosmedicine.org/article/info:doi/10.1371/journal.pmed.1001454</a:t>
            </a: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700" y="102969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Markov Chain Meta-Analyses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004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900" y="215900"/>
            <a:ext cx="43586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EBCC"/>
                </a:solidFill>
              </a:rPr>
              <a:t>Meta Analysis of Rates</a:t>
            </a:r>
            <a:endParaRPr lang="en-US" sz="3200" dirty="0">
              <a:solidFill>
                <a:srgbClr val="FFEB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500" y="940952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chemeClr val="accent1"/>
                </a:solidFill>
              </a:rPr>
              <a:t>Efficacy and Safety of Erythropoiesis-Stimulating Proteins in </a:t>
            </a:r>
            <a:r>
              <a:rPr lang="en-US" baseline="30000" dirty="0" err="1">
                <a:solidFill>
                  <a:schemeClr val="accent1"/>
                </a:solidFill>
              </a:rPr>
              <a:t>Myelodysplastic</a:t>
            </a:r>
            <a:r>
              <a:rPr lang="en-US" baseline="30000" dirty="0">
                <a:solidFill>
                  <a:schemeClr val="accent1"/>
                </a:solidFill>
              </a:rPr>
              <a:t> Syndrome: A Systematic Review and Meta-</a:t>
            </a:r>
            <a:r>
              <a:rPr lang="en-US" baseline="30000" dirty="0" smtClean="0">
                <a:solidFill>
                  <a:schemeClr val="accent1"/>
                </a:solidFill>
              </a:rPr>
              <a:t>Analysis </a:t>
            </a:r>
            <a:r>
              <a:rPr lang="en-US" baseline="30000" dirty="0" smtClean="0"/>
              <a:t>Susan </a:t>
            </a:r>
            <a:r>
              <a:rPr lang="en-US" baseline="30000" dirty="0"/>
              <a:t>D. Ross, I. Elaine Allen, Corey A. </a:t>
            </a:r>
            <a:r>
              <a:rPr lang="en-US" baseline="30000" dirty="0" err="1"/>
              <a:t>Probst</a:t>
            </a:r>
            <a:r>
              <a:rPr lang="en-US" baseline="30000" dirty="0"/>
              <a:t>, Brian </a:t>
            </a:r>
            <a:r>
              <a:rPr lang="en-US" baseline="30000" dirty="0" err="1"/>
              <a:t>Sercus</a:t>
            </a:r>
            <a:r>
              <a:rPr lang="en-US" baseline="30000" dirty="0"/>
              <a:t>, Sheila M. </a:t>
            </a:r>
            <a:r>
              <a:rPr lang="en-US" baseline="30000" dirty="0" err="1"/>
              <a:t>Crean</a:t>
            </a:r>
            <a:r>
              <a:rPr lang="en-US" baseline="30000" dirty="0"/>
              <a:t> and </a:t>
            </a:r>
            <a:r>
              <a:rPr lang="en-US" baseline="30000" dirty="0" err="1"/>
              <a:t>Gayatri</a:t>
            </a:r>
            <a:r>
              <a:rPr lang="en-US" baseline="30000" dirty="0"/>
              <a:t> </a:t>
            </a:r>
            <a:r>
              <a:rPr lang="en-US" baseline="30000" dirty="0" err="1" smtClean="0"/>
              <a:t>Ranganathan</a:t>
            </a:r>
            <a:r>
              <a:rPr lang="en-US" baseline="30000" dirty="0" smtClean="0"/>
              <a:t> </a:t>
            </a:r>
            <a:r>
              <a:rPr lang="de-DE" i="1" baseline="30000" dirty="0" smtClean="0"/>
              <a:t>Oncologist </a:t>
            </a:r>
            <a:r>
              <a:rPr lang="de-DE" baseline="30000" dirty="0"/>
              <a:t>2007;12;1264-1273</a:t>
            </a:r>
            <a:endParaRPr lang="en-US" dirty="0"/>
          </a:p>
        </p:txBody>
      </p:sp>
      <p:pic>
        <p:nvPicPr>
          <p:cNvPr id="5" name="Picture 4" descr="Screen Shot 2015-04-27 at 5.3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26983"/>
            <a:ext cx="4127500" cy="4751552"/>
          </a:xfrm>
          <a:prstGeom prst="rect">
            <a:avLst/>
          </a:prstGeom>
        </p:spPr>
      </p:pic>
      <p:pic>
        <p:nvPicPr>
          <p:cNvPr id="6" name="Picture 5" descr="Screen Shot 2015-04-27 at 5.3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587283"/>
            <a:ext cx="3302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72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77800"/>
            <a:ext cx="74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Pharmacoeconomic</a:t>
            </a:r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Meta-Analysis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73205"/>
            <a:ext cx="852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9900"/>
                </a:solidFill>
              </a:rPr>
              <a:t>Effect of postmenopausal hormone replacement therapy on dental outcomes: systematic review of the literature and </a:t>
            </a:r>
            <a:r>
              <a:rPr lang="en-US" i="1" dirty="0" err="1">
                <a:solidFill>
                  <a:srgbClr val="FF9900"/>
                </a:solidFill>
              </a:rPr>
              <a:t>pharmacoeconomic</a:t>
            </a:r>
            <a:r>
              <a:rPr lang="en-US" i="1" dirty="0">
                <a:solidFill>
                  <a:srgbClr val="FF9900"/>
                </a:solidFill>
              </a:rPr>
              <a:t> analysis.</a:t>
            </a:r>
          </a:p>
          <a:p>
            <a:r>
              <a:rPr lang="en-US" sz="1600" dirty="0"/>
              <a:t>Allen </a:t>
            </a:r>
            <a:r>
              <a:rPr lang="en-US" sz="1600" dirty="0" smtClean="0"/>
              <a:t>IE, </a:t>
            </a:r>
            <a:r>
              <a:rPr lang="en-US" sz="1600" dirty="0"/>
              <a:t>Monroe M, Connelly J, </a:t>
            </a:r>
            <a:r>
              <a:rPr lang="en-US" sz="1600" dirty="0" err="1"/>
              <a:t>Cintron</a:t>
            </a:r>
            <a:r>
              <a:rPr lang="en-US" sz="1600" dirty="0"/>
              <a:t> R, Ross SD</a:t>
            </a:r>
            <a:r>
              <a:rPr lang="en-US" sz="1600" dirty="0" smtClean="0"/>
              <a:t>. Managed Care Interface, 2000</a:t>
            </a:r>
            <a:endParaRPr lang="en-US" sz="1600" dirty="0"/>
          </a:p>
        </p:txBody>
      </p:sp>
      <p:pic>
        <p:nvPicPr>
          <p:cNvPr id="4" name="Picture 3" descr="Screen Shot 2015-04-27 at 6.0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739"/>
            <a:ext cx="5461000" cy="2456620"/>
          </a:xfrm>
          <a:prstGeom prst="rect">
            <a:avLst/>
          </a:prstGeom>
        </p:spPr>
      </p:pic>
      <p:pic>
        <p:nvPicPr>
          <p:cNvPr id="5" name="Picture 4" descr="Screen Shot 2015-04-27 at 6.03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56" y="3898900"/>
            <a:ext cx="5630956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5300" y="2211507"/>
            <a:ext cx="332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Overall, the annualized excess cost associated with these two dental outcomes in non-HRT users is estimated to be between $ 14,000 and $ 300,000 with a mean of $ 100,000 per thousand untreated postmenopausal women per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8262" y="1729719"/>
            <a:ext cx="7760628" cy="38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actuarial life tables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impute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interim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timepoints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 rank statistics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need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p-values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curves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using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ruler, 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‘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graph mapping software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’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Combine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into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meta-analysis of median survival time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36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dirty="0" err="1" smtClean="0"/>
              <a:t>Bracco</a:t>
            </a:r>
            <a:r>
              <a:rPr lang="en-US" sz="2800" dirty="0" smtClean="0"/>
              <a:t> v. </a:t>
            </a:r>
            <a:r>
              <a:rPr lang="en-US" sz="2800" dirty="0" err="1" smtClean="0"/>
              <a:t>Amersham</a:t>
            </a:r>
            <a:r>
              <a:rPr lang="en-US" sz="2800" dirty="0" smtClean="0"/>
              <a:t> (X-Ray Contrast Media)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43101"/>
            <a:ext cx="8686800" cy="3987800"/>
          </a:xfrm>
        </p:spPr>
        <p:txBody>
          <a:bodyPr/>
          <a:lstStyle/>
          <a:p>
            <a:r>
              <a:rPr lang="en-US" sz="2400" dirty="0" smtClean="0"/>
              <a:t>Dueling Marketing Claims each based on a meta-analysis</a:t>
            </a:r>
          </a:p>
          <a:p>
            <a:endParaRPr lang="en-US" sz="2400" dirty="0"/>
          </a:p>
          <a:p>
            <a:r>
              <a:rPr lang="en-US" sz="2400" dirty="0" smtClean="0"/>
              <a:t>Re-analysis of both meta-analyses by each company</a:t>
            </a:r>
          </a:p>
          <a:p>
            <a:endParaRPr lang="en-US" sz="2400" dirty="0" smtClean="0"/>
          </a:p>
          <a:p>
            <a:r>
              <a:rPr lang="en-US" sz="2400" dirty="0" smtClean="0"/>
              <a:t>Most fun: Teaching the judge (she was an English major) about statistics, odds ratios, meta-analyses, and Bayes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066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D-McCulloug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" y="1924447"/>
            <a:ext cx="6423685" cy="43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5" y="79254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Safety of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Iodixanol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(IOCM) v.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Iopamidol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(LOCM) on the incidence of Contrast Induced Nephropathy</a:t>
            </a:r>
          </a:p>
          <a:p>
            <a:endParaRPr lang="en-US" sz="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63500"/>
            <a:ext cx="8686800" cy="8255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88095" y="2273300"/>
            <a:ext cx="2327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Fixed effects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 protocol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Omits 6 studies with zero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8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-McCullough_z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038803"/>
            <a:ext cx="6609443" cy="48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100919"/>
            <a:ext cx="4267200" cy="5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657975"/>
            <a:ext cx="50673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657" y="187903"/>
            <a:ext cx="8686800" cy="8255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58214" y="1765300"/>
            <a:ext cx="19612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Reanalysis using all the studies, intent-to-treat population, and random-effects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06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92" y="1218168"/>
            <a:ext cx="4948008" cy="4508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500" y="361434"/>
            <a:ext cx="5537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   Final Thoughts?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7800" y="1212334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8677" y="5790168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xkcd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0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77" y="987132"/>
            <a:ext cx="85583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baseline="30000" dirty="0" smtClean="0">
                <a:solidFill>
                  <a:srgbClr val="FF9900"/>
                </a:solidFill>
              </a:rPr>
              <a:t>Meta-Analysis of Survival of Patients with Stage IV Colorectal Cancer Managed with Surgical Resection Versus Chemotherapy Alone  </a:t>
            </a:r>
            <a:r>
              <a:rPr lang="en-US" sz="1600" baseline="30000" dirty="0" smtClean="0"/>
              <a:t>P. Stillwell • P. G. </a:t>
            </a:r>
            <a:r>
              <a:rPr lang="en-US" sz="1600" baseline="30000" dirty="0" err="1" smtClean="0"/>
              <a:t>Buettner</a:t>
            </a:r>
            <a:r>
              <a:rPr lang="en-US" sz="1600" baseline="30000" dirty="0" smtClean="0"/>
              <a:t> • Y-H. Ho   </a:t>
            </a:r>
            <a:r>
              <a:rPr lang="en-US" sz="1200" dirty="0" smtClean="0"/>
              <a:t>World J </a:t>
            </a:r>
            <a:r>
              <a:rPr lang="en-US" sz="1200" dirty="0" err="1" smtClean="0"/>
              <a:t>Surg</a:t>
            </a:r>
            <a:r>
              <a:rPr lang="en-US" sz="1200" dirty="0" smtClean="0"/>
              <a:t> (2010) 34:797–807</a:t>
            </a:r>
            <a:endParaRPr lang="en-US" sz="1200" baseline="30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5" y="169472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pic>
        <p:nvPicPr>
          <p:cNvPr id="5" name="Picture 4" descr="Screen Shot 2015-04-27 at 2.4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0" y="1993519"/>
            <a:ext cx="8038626" cy="39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07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93925" y="18746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pic>
        <p:nvPicPr>
          <p:cNvPr id="4" name="Picture 3" descr="Screen Shot 2015-04-27 at 2.4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" y="727274"/>
            <a:ext cx="8470232" cy="3028208"/>
          </a:xfrm>
          <a:prstGeom prst="rect">
            <a:avLst/>
          </a:prstGeom>
        </p:spPr>
      </p:pic>
      <p:pic>
        <p:nvPicPr>
          <p:cNvPr id="5" name="Picture 4" descr="Screen Shot 2015-04-27 at 2.4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7" y="4220307"/>
            <a:ext cx="6900188" cy="1239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02" y="3850975"/>
            <a:ext cx="389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Analysis of Heterogeneity</a:t>
            </a:r>
            <a:endParaRPr lang="en-US" dirty="0"/>
          </a:p>
        </p:txBody>
      </p:sp>
      <p:pic>
        <p:nvPicPr>
          <p:cNvPr id="7" name="Picture 6" descr="Screen Shot 2015-04-27 at 3.23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24" y="5560183"/>
            <a:ext cx="4443871" cy="11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9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754682"/>
            <a:ext cx="8610600" cy="34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Objective may be diagnosis, imaging modalities, 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evaluation vs.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gold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standard</a:t>
            </a:r>
          </a:p>
          <a:p>
            <a:pPr lvl="0"/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Studies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may use different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thresholds</a:t>
            </a: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compute 2 x 2 tables for each study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Compare areas under the ROC curve using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logit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1849400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12" y="825217"/>
            <a:ext cx="8717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baseline="30000" dirty="0" smtClean="0">
                <a:solidFill>
                  <a:srgbClr val="FF9900"/>
                </a:solidFill>
              </a:rPr>
              <a:t>Meta</a:t>
            </a:r>
            <a:r>
              <a:rPr lang="en-US" sz="2400" i="1" baseline="30000" dirty="0">
                <a:solidFill>
                  <a:srgbClr val="FF9900"/>
                </a:solidFill>
              </a:rPr>
              <a:t>-Analysis: Accuracy of Quantitative Ultrasound for </a:t>
            </a:r>
            <a:r>
              <a:rPr lang="en-US" sz="2400" i="1" baseline="30000" dirty="0" smtClean="0">
                <a:solidFill>
                  <a:srgbClr val="FF9900"/>
                </a:solidFill>
              </a:rPr>
              <a:t>Identifying Patients </a:t>
            </a:r>
            <a:r>
              <a:rPr lang="en-US" sz="2400" i="1" baseline="30000" dirty="0">
                <a:solidFill>
                  <a:srgbClr val="FF9900"/>
                </a:solidFill>
              </a:rPr>
              <a:t>with </a:t>
            </a:r>
            <a:r>
              <a:rPr lang="en-US" sz="2400" i="1" baseline="30000" dirty="0" smtClean="0">
                <a:solidFill>
                  <a:srgbClr val="FF9900"/>
                </a:solidFill>
              </a:rPr>
              <a:t>Osteoporosis  </a:t>
            </a:r>
            <a:r>
              <a:rPr lang="en-US" baseline="30000" dirty="0" err="1" smtClean="0"/>
              <a:t>Smita</a:t>
            </a:r>
            <a:r>
              <a:rPr lang="en-US" baseline="30000" dirty="0" smtClean="0"/>
              <a:t> </a:t>
            </a:r>
            <a:r>
              <a:rPr lang="en-US" baseline="30000" dirty="0" err="1"/>
              <a:t>Nayak</a:t>
            </a:r>
            <a:r>
              <a:rPr lang="en-US" baseline="30000" dirty="0"/>
              <a:t>, MD; Ingram </a:t>
            </a:r>
            <a:r>
              <a:rPr lang="en-US" baseline="30000" dirty="0" err="1"/>
              <a:t>Olkin</a:t>
            </a:r>
            <a:r>
              <a:rPr lang="en-US" baseline="30000" dirty="0"/>
              <a:t>, PhD; </a:t>
            </a:r>
            <a:r>
              <a:rPr lang="en-US" baseline="30000" dirty="0" err="1"/>
              <a:t>Hau</a:t>
            </a:r>
            <a:r>
              <a:rPr lang="en-US" baseline="30000" dirty="0"/>
              <a:t> Liu, MD, MPH, MBA; Michael </a:t>
            </a:r>
            <a:r>
              <a:rPr lang="en-US" baseline="30000" dirty="0" err="1"/>
              <a:t>Grabe</a:t>
            </a:r>
            <a:r>
              <a:rPr lang="en-US" baseline="30000" dirty="0"/>
              <a:t>, PhD; Michael K. Gould, MD, MS; I. Elaine Allen, PhD; Douglas K. Owens, MD, MS; and Dena M. </a:t>
            </a:r>
            <a:r>
              <a:rPr lang="en-US" baseline="30000" dirty="0" err="1"/>
              <a:t>Bravata</a:t>
            </a:r>
            <a:r>
              <a:rPr lang="en-US" baseline="30000" dirty="0"/>
              <a:t>, MD, </a:t>
            </a:r>
            <a:r>
              <a:rPr lang="en-US" baseline="30000" dirty="0" smtClean="0"/>
              <a:t>MS</a:t>
            </a:r>
          </a:p>
          <a:p>
            <a:r>
              <a:rPr lang="en-US" sz="1200" dirty="0"/>
              <a:t>6 June 2006 Annals of Internal Medicine Volume 144 • Number 11 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Screen Shot 2015-04-27 at 3.1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5" y="1836029"/>
            <a:ext cx="7853272" cy="48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4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0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2222025"/>
            <a:ext cx="4100112" cy="3925639"/>
          </a:xfrm>
          <a:prstGeom prst="rect">
            <a:avLst/>
          </a:prstGeom>
        </p:spPr>
      </p:pic>
      <p:pic>
        <p:nvPicPr>
          <p:cNvPr id="3" name="Picture 2" descr="Screen Shot 2015-04-27 at 3.09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22" y="2199703"/>
            <a:ext cx="4328218" cy="3947961"/>
          </a:xfrm>
          <a:prstGeom prst="rect">
            <a:avLst/>
          </a:prstGeom>
        </p:spPr>
      </p:pic>
      <p:pic>
        <p:nvPicPr>
          <p:cNvPr id="4" name="Picture 3" descr="Screen Shot 2015-04-27 at 3.1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72" y="889558"/>
            <a:ext cx="4737100" cy="11811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179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1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1156085"/>
            <a:ext cx="5510127" cy="518600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Screen Shot 2015-04-27 at 3.1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24" y="1725484"/>
            <a:ext cx="4724400" cy="1346200"/>
          </a:xfrm>
          <a:prstGeom prst="rect">
            <a:avLst/>
          </a:prstGeom>
        </p:spPr>
      </p:pic>
      <p:pic>
        <p:nvPicPr>
          <p:cNvPr id="5" name="Picture 4" descr="Screen Shot 2015-04-27 at 3.16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90" y="4818276"/>
            <a:ext cx="3711144" cy="20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a Mining the Genome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Mining the Genome.thmx</Template>
  <TotalTime>271</TotalTime>
  <Words>1102</Words>
  <Application>Microsoft Macintosh PowerPoint</Application>
  <PresentationFormat>On-screen Show (4:3)</PresentationFormat>
  <Paragraphs>164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Data Mining the Genome</vt:lpstr>
      <vt:lpstr>Photo Editor Photo</vt:lpstr>
      <vt:lpstr>PowerPoint Presentation</vt:lpstr>
      <vt:lpstr>Advanced Techniques for Meta-Analysis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Treatment Differences in Placebo Controlled Studies </vt:lpstr>
      <vt:lpstr>PowerPoint Presentation</vt:lpstr>
      <vt:lpstr>PowerPoint Presentation</vt:lpstr>
      <vt:lpstr>PowerPoint Presentation</vt:lpstr>
      <vt:lpstr>PowerPoint Presentation</vt:lpstr>
      <vt:lpstr>Estimating Missing Effect Sizes With Complete Patient Data </vt:lpstr>
      <vt:lpstr>Estimating Missing Effect Sizes With Complete Patient Data </vt:lpstr>
      <vt:lpstr>PowerPoint Presentation</vt:lpstr>
      <vt:lpstr>Meta-Regression</vt:lpstr>
      <vt:lpstr>Risk profile and benefits from Gp IIb-IIIa inhibitors among patients with ST-segment elevation myocardial infarction treated with primary angioplasty: a meta-regression analysis of randomized trials   Giuseppe De Luca , Eliano Navarese , Paolo Marino European Heart Journal October 2009</vt:lpstr>
      <vt:lpstr>PowerPoint Presentation</vt:lpstr>
      <vt:lpstr>Special Issues in Meta-Analysis  </vt:lpstr>
      <vt:lpstr>PowerPoint Presentation</vt:lpstr>
      <vt:lpstr>PowerPoint Presentation</vt:lpstr>
      <vt:lpstr>PowerPoint Presentation</vt:lpstr>
      <vt:lpstr>PowerPoint Presentation</vt:lpstr>
      <vt:lpstr>What to do with zero events?  Bracco v. Amersham (X-Ray Contrast Media)</vt:lpstr>
      <vt:lpstr>What to do with zero events? </vt:lpstr>
      <vt:lpstr>What to do with zero events?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Allen</dc:creator>
  <cp:lastModifiedBy>Isabel Allen</cp:lastModifiedBy>
  <cp:revision>31</cp:revision>
  <dcterms:created xsi:type="dcterms:W3CDTF">2015-04-14T05:27:30Z</dcterms:created>
  <dcterms:modified xsi:type="dcterms:W3CDTF">2015-04-28T17:49:50Z</dcterms:modified>
</cp:coreProperties>
</file>