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64"/>
  </p:notesMasterIdLst>
  <p:sldIdLst>
    <p:sldId id="291" r:id="rId2"/>
    <p:sldId id="258" r:id="rId3"/>
    <p:sldId id="338" r:id="rId4"/>
    <p:sldId id="313" r:id="rId5"/>
    <p:sldId id="347" r:id="rId6"/>
    <p:sldId id="348" r:id="rId7"/>
    <p:sldId id="293" r:id="rId8"/>
    <p:sldId id="337" r:id="rId9"/>
    <p:sldId id="349" r:id="rId10"/>
    <p:sldId id="350" r:id="rId11"/>
    <p:sldId id="340" r:id="rId12"/>
    <p:sldId id="341" r:id="rId13"/>
    <p:sldId id="339" r:id="rId14"/>
    <p:sldId id="319" r:id="rId15"/>
    <p:sldId id="322" r:id="rId16"/>
    <p:sldId id="323" r:id="rId17"/>
    <p:sldId id="325" r:id="rId18"/>
    <p:sldId id="326" r:id="rId19"/>
    <p:sldId id="294" r:id="rId20"/>
    <p:sldId id="315" r:id="rId21"/>
    <p:sldId id="342" r:id="rId22"/>
    <p:sldId id="343" r:id="rId23"/>
    <p:sldId id="316" r:id="rId24"/>
    <p:sldId id="327" r:id="rId25"/>
    <p:sldId id="328" r:id="rId26"/>
    <p:sldId id="329" r:id="rId27"/>
    <p:sldId id="283" r:id="rId28"/>
    <p:sldId id="306" r:id="rId29"/>
    <p:sldId id="307" r:id="rId30"/>
    <p:sldId id="284" r:id="rId31"/>
    <p:sldId id="311" r:id="rId32"/>
    <p:sldId id="312" r:id="rId33"/>
    <p:sldId id="308" r:id="rId34"/>
    <p:sldId id="332" r:id="rId35"/>
    <p:sldId id="331" r:id="rId36"/>
    <p:sldId id="345" r:id="rId37"/>
    <p:sldId id="344" r:id="rId38"/>
    <p:sldId id="346" r:id="rId39"/>
    <p:sldId id="285" r:id="rId40"/>
    <p:sldId id="289" r:id="rId41"/>
    <p:sldId id="290" r:id="rId42"/>
    <p:sldId id="314" r:id="rId43"/>
    <p:sldId id="333" r:id="rId44"/>
    <p:sldId id="334" r:id="rId45"/>
    <p:sldId id="335" r:id="rId46"/>
    <p:sldId id="305" r:id="rId47"/>
    <p:sldId id="317" r:id="rId48"/>
    <p:sldId id="320" r:id="rId49"/>
    <p:sldId id="302" r:id="rId50"/>
    <p:sldId id="303" r:id="rId51"/>
    <p:sldId id="304" r:id="rId52"/>
    <p:sldId id="351" r:id="rId53"/>
    <p:sldId id="256" r:id="rId54"/>
    <p:sldId id="267" r:id="rId55"/>
    <p:sldId id="268" r:id="rId56"/>
    <p:sldId id="269" r:id="rId57"/>
    <p:sldId id="271" r:id="rId58"/>
    <p:sldId id="270" r:id="rId59"/>
    <p:sldId id="352" r:id="rId60"/>
    <p:sldId id="353" r:id="rId61"/>
    <p:sldId id="336" r:id="rId62"/>
    <p:sldId id="259" r:id="rId63"/>
  </p:sldIdLst>
  <p:sldSz cx="9144000" cy="6858000" type="screen4x3"/>
  <p:notesSz cx="6858000" cy="91900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38" autoAdjust="0"/>
    <p:restoredTop sz="91382"/>
  </p:normalViewPr>
  <p:slideViewPr>
    <p:cSldViewPr snapToGrid="0" snapToObjects="1">
      <p:cViewPr varScale="1">
        <p:scale>
          <a:sx n="86" d="100"/>
          <a:sy n="86" d="100"/>
        </p:scale>
        <p:origin x="7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621C0-591C-7743-AA1E-0420821414B0}" type="datetimeFigureOut">
              <a:rPr lang="en-US" smtClean="0"/>
              <a:t>4/19/18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31888" y="688975"/>
            <a:ext cx="4594225" cy="3446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65625"/>
            <a:ext cx="5486400" cy="4135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2966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2966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921BE-9813-4944-96C4-1913740E4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0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21BE-9813-4944-96C4-1913740E41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14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30599-EE96-7F46-A16E-CFFE02CB125C}" type="slidenum">
              <a:rPr lang="en-US"/>
              <a:pPr/>
              <a:t>60</a:t>
            </a:fld>
            <a:endParaRPr lang="en-US"/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3959226" y="0"/>
            <a:ext cx="3025775" cy="46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959226" y="8818482"/>
            <a:ext cx="3025775" cy="4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391" tIns="0" rIns="19391" bIns="0" anchor="b"/>
          <a:lstStyle/>
          <a:p>
            <a:pPr algn="r" defTabSz="931863"/>
            <a:r>
              <a:rPr lang="en-US" sz="1000" i="1"/>
              <a:t>7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1" y="8818482"/>
            <a:ext cx="3025775" cy="4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1" y="0"/>
            <a:ext cx="3025775" cy="46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21213" cy="3465513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1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30275" y="4407654"/>
            <a:ext cx="5124450" cy="4179014"/>
          </a:xfrm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111" tIns="45247" rIns="92111" bIns="4524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02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F2CDE1-682C-3E4A-BD1D-87E124AAB575}" type="slidenum">
              <a:rPr lang="en-US"/>
              <a:pPr/>
              <a:t>61</a:t>
            </a:fld>
            <a:endParaRPr lang="en-US"/>
          </a:p>
        </p:txBody>
      </p:sp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3959226" y="0"/>
            <a:ext cx="3025775" cy="46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3959226" y="8818482"/>
            <a:ext cx="3025775" cy="4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394" tIns="0" rIns="19394" bIns="0" anchor="b"/>
          <a:lstStyle/>
          <a:p>
            <a:pPr algn="r" defTabSz="931863"/>
            <a:r>
              <a:rPr lang="en-US" sz="1000" i="1"/>
              <a:t>11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1" y="8818482"/>
            <a:ext cx="3025775" cy="4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1" y="0"/>
            <a:ext cx="3025775" cy="46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21213" cy="3465513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30275" y="4407654"/>
            <a:ext cx="5124450" cy="4179014"/>
          </a:xfrm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122" tIns="45253" rIns="92122" bIns="4525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48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87E24-FED6-4E1C-8879-BC380FEBEA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5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7AAD91-BA39-46D6-8481-9D1963714DA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92150"/>
            <a:ext cx="4584700" cy="3440113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62077"/>
            <a:ext cx="5029200" cy="41371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Amgen GHE Training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87E24-FED6-4E1C-8879-BC380FEBEA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8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173F66"/>
                </a:solidFill>
                <a:latin typeface="HelveticaNeue BoldCond" charset="0"/>
              </a:defRPr>
            </a:lvl1pPr>
            <a:lvl2pPr marL="732846" indent="-281864">
              <a:defRPr>
                <a:solidFill>
                  <a:srgbClr val="173F66"/>
                </a:solidFill>
                <a:latin typeface="HelveticaNeue BoldCond" charset="0"/>
              </a:defRPr>
            </a:lvl2pPr>
            <a:lvl3pPr marL="1127455" indent="-225491">
              <a:defRPr>
                <a:solidFill>
                  <a:srgbClr val="173F66"/>
                </a:solidFill>
                <a:latin typeface="HelveticaNeue BoldCond" charset="0"/>
              </a:defRPr>
            </a:lvl3pPr>
            <a:lvl4pPr marL="1578437" indent="-225491">
              <a:defRPr>
                <a:solidFill>
                  <a:srgbClr val="173F66"/>
                </a:solidFill>
                <a:latin typeface="HelveticaNeue BoldCond" charset="0"/>
              </a:defRPr>
            </a:lvl4pPr>
            <a:lvl5pPr marL="2029419" indent="-225491">
              <a:defRPr>
                <a:solidFill>
                  <a:srgbClr val="173F66"/>
                </a:solidFill>
                <a:latin typeface="HelveticaNeue BoldCond" charset="0"/>
              </a:defRPr>
            </a:lvl5pPr>
            <a:lvl6pPr marL="2480401" indent="-225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3F66"/>
                </a:solidFill>
                <a:latin typeface="HelveticaNeue BoldCond" charset="0"/>
              </a:defRPr>
            </a:lvl6pPr>
            <a:lvl7pPr marL="2931384" indent="-225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3F66"/>
                </a:solidFill>
                <a:latin typeface="HelveticaNeue BoldCond" charset="0"/>
              </a:defRPr>
            </a:lvl7pPr>
            <a:lvl8pPr marL="3382366" indent="-225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3F66"/>
                </a:solidFill>
                <a:latin typeface="HelveticaNeue BoldCond" charset="0"/>
              </a:defRPr>
            </a:lvl8pPr>
            <a:lvl9pPr marL="3833348" indent="-225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173F66"/>
                </a:solidFill>
                <a:latin typeface="HelveticaNeue BoldCond" charset="0"/>
              </a:defRPr>
            </a:lvl9pPr>
          </a:lstStyle>
          <a:p>
            <a:fld id="{FE24A62F-679D-4610-B561-5C54F9DC701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21BE-9813-4944-96C4-1913740E41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11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21BE-9813-4944-96C4-1913740E413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29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87E24-FED6-4E1C-8879-BC380FEBEA7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1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54C0F5-DD5E-994E-BFEA-41C5C96822CD}" type="slidenum">
              <a:rPr lang="en-US"/>
              <a:pPr/>
              <a:t>59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33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B132D-F011-45D9-8AAA-172328C85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17C13-FE1C-4404-8107-60CEB994C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D423-5EAC-4955-9369-49500C7F7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A80B8-4CA1-4248-A939-B7523C6A8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429A3-915F-4B75-A99C-142267082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C9E2-70A6-4F43-B75E-2FFF17674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2B818-604D-41C5-98D8-649727CEF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30874-7160-4BD6-82E2-170F8DF41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69F43-F9CB-4881-8281-5235E14CD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90AD0-1F85-4C9E-A96B-513B1D638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4F11B-E95B-4459-AD39-798693EAC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4DCE7-280D-447D-8EDC-8CC33DF40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Photo Editor Photo" r:id="rId15" imgW="3048426" imgH="2285714" progId="">
                  <p:embed/>
                </p:oleObj>
              </mc:Choice>
              <mc:Fallback>
                <p:oleObj name="Photo Editor Photo" r:id="rId15" imgW="3048426" imgH="22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99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63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63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63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63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B26D9D13-1951-4A3D-9EBF-F617A4CCD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CC99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CC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CC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CC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CC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CC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CC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CC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CC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Isabel.allen@ucsf.edu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0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839200" cy="457200"/>
          </a:xfrm>
          <a:noFill/>
        </p:spPr>
        <p:txBody>
          <a:bodyPr/>
          <a:lstStyle/>
          <a:p>
            <a:r>
              <a:rPr lang="en-US" sz="3600" dirty="0">
                <a:solidFill>
                  <a:srgbClr val="EDD3B6"/>
                </a:solidFill>
              </a:rPr>
              <a:t>Using Meta-Analyses for Decision-Making</a:t>
            </a:r>
            <a:br>
              <a:rPr lang="en-US" sz="3600" dirty="0">
                <a:solidFill>
                  <a:srgbClr val="EDD3B6"/>
                </a:solidFill>
              </a:rPr>
            </a:br>
            <a:endParaRPr lang="en-US" sz="3600" dirty="0">
              <a:solidFill>
                <a:srgbClr val="EDD3B6"/>
              </a:solidFill>
            </a:endParaRPr>
          </a:p>
        </p:txBody>
      </p:sp>
      <p:sp>
        <p:nvSpPr>
          <p:cNvPr id="6147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763000" cy="3505200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400" i="1" dirty="0"/>
              <a:t>“... the outlook for thrombolysis in unstable angina has dimmed considerably.  The ballgame is in late innings and the home team is losing badly.  Soon the meta-analysts will arrive, like sportscasters, to announce the final score.”</a:t>
            </a:r>
            <a:endParaRPr lang="en-US" sz="2400" dirty="0"/>
          </a:p>
          <a:p>
            <a:pPr marL="0" indent="0" eaLnBrk="1" hangingPunct="1">
              <a:buFontTx/>
              <a:buNone/>
            </a:pPr>
            <a:r>
              <a:rPr lang="en-US" sz="2400" dirty="0"/>
              <a:t>			</a:t>
            </a:r>
          </a:p>
          <a:p>
            <a:pPr marL="0" indent="0" eaLnBrk="1" hangingPunct="1">
              <a:buFontTx/>
              <a:buNone/>
            </a:pPr>
            <a:r>
              <a:rPr lang="en-US" sz="2400" dirty="0"/>
              <a:t>			David Waters and Jules Lam, Circulation  			86: 1642-1644, 1992</a:t>
            </a:r>
          </a:p>
        </p:txBody>
      </p:sp>
    </p:spTree>
    <p:extLst>
      <p:ext uri="{BB962C8B-B14F-4D97-AF65-F5344CB8AC3E}">
        <p14:creationId xmlns:p14="http://schemas.microsoft.com/office/powerpoint/2010/main" val="401852099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57400" y="381000"/>
            <a:ext cx="426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 sz="36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Bayesian Models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1295400"/>
            <a:ext cx="872394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Conceptual Model:  Evidence (or likelihood) </a:t>
            </a:r>
          </a:p>
          <a:p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= What the data say</a:t>
            </a:r>
          </a:p>
          <a:p>
            <a:endParaRPr lang="en-US" sz="16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Inference or Bayesian analysis:</a:t>
            </a:r>
          </a:p>
          <a:p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What the data say + What you know (Prior 	information)</a:t>
            </a:r>
          </a:p>
          <a:p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= What you believe (Posterior information)</a:t>
            </a:r>
          </a:p>
          <a:p>
            <a:endParaRPr lang="en-US" sz="16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Action or Decision analysis:</a:t>
            </a:r>
          </a:p>
          <a:p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What you believe + Consequences (utility, cost)</a:t>
            </a:r>
          </a:p>
          <a:p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= What you DO</a:t>
            </a:r>
          </a:p>
          <a:p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3850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F5C433-0ADA-FD49-8D48-024A48601D36}"/>
              </a:ext>
            </a:extLst>
          </p:cNvPr>
          <p:cNvSpPr txBox="1"/>
          <p:nvPr/>
        </p:nvSpPr>
        <p:spPr>
          <a:xfrm>
            <a:off x="620733" y="191348"/>
            <a:ext cx="8372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Using the dialog box in STATA: install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metadialog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A4463-9A45-D04F-BBAB-BA27B2DE8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4" y="714568"/>
            <a:ext cx="5150361" cy="2492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AA04A-A161-9E4B-9206-DCB6614AB4BA}"/>
              </a:ext>
            </a:extLst>
          </p:cNvPr>
          <p:cNvSpPr txBox="1"/>
          <p:nvPr/>
        </p:nvSpPr>
        <p:spPr>
          <a:xfrm>
            <a:off x="5468606" y="979417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db</a:t>
            </a:r>
            <a:r>
              <a:rPr lang="en-US" sz="2400" dirty="0"/>
              <a:t> </a:t>
            </a:r>
            <a:r>
              <a:rPr lang="en-US" sz="2400" dirty="0" err="1"/>
              <a:t>metan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B6E90C-18D6-4B44-B0ED-6073E21C0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4" y="3207403"/>
            <a:ext cx="4202552" cy="3593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DF1BE7-E12A-0842-9AE9-F31A4FBF0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82" y="3469432"/>
            <a:ext cx="3821201" cy="32867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6F1C44-0224-8944-977D-E5A31F0710AE}"/>
              </a:ext>
            </a:extLst>
          </p:cNvPr>
          <p:cNvSpPr txBox="1"/>
          <p:nvPr/>
        </p:nvSpPr>
        <p:spPr>
          <a:xfrm>
            <a:off x="5462649" y="1700291"/>
            <a:ext cx="3363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Download </a:t>
            </a:r>
          </a:p>
          <a:p>
            <a:r>
              <a:rPr lang="en-US" sz="2400" dirty="0"/>
              <a:t>streptokinase </a:t>
            </a:r>
            <a:r>
              <a:rPr lang="en-US" sz="2400" dirty="0" err="1"/>
              <a:t>data.dta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856576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8BF45D-B3B1-FF4D-8178-99EE9403B060}"/>
              </a:ext>
            </a:extLst>
          </p:cNvPr>
          <p:cNvSpPr/>
          <p:nvPr/>
        </p:nvSpPr>
        <p:spPr>
          <a:xfrm>
            <a:off x="0" y="770400"/>
            <a:ext cx="89911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  <a:r>
              <a:rPr lang="en-US" sz="1600" dirty="0" err="1"/>
              <a:t>metan</a:t>
            </a:r>
            <a:r>
              <a:rPr lang="en-US" sz="1600" dirty="0"/>
              <a:t> </a:t>
            </a:r>
            <a:r>
              <a:rPr lang="en-US" sz="1600" dirty="0" err="1"/>
              <a:t>AETx</a:t>
            </a:r>
            <a:r>
              <a:rPr lang="en-US" sz="1600" dirty="0"/>
              <a:t> </a:t>
            </a:r>
            <a:r>
              <a:rPr lang="en-US" sz="1600" dirty="0" err="1"/>
              <a:t>noAETx</a:t>
            </a:r>
            <a:r>
              <a:rPr lang="en-US" sz="1600" dirty="0"/>
              <a:t> </a:t>
            </a:r>
            <a:r>
              <a:rPr lang="en-US" sz="1600" dirty="0" err="1"/>
              <a:t>AEControl</a:t>
            </a:r>
            <a:r>
              <a:rPr lang="en-US" sz="1600" dirty="0"/>
              <a:t> </a:t>
            </a:r>
            <a:r>
              <a:rPr lang="en-US" sz="1600" dirty="0" err="1"/>
              <a:t>noAEControl</a:t>
            </a:r>
            <a:r>
              <a:rPr lang="en-US" sz="1600" dirty="0"/>
              <a:t>, label(</a:t>
            </a:r>
            <a:r>
              <a:rPr lang="en-US" sz="1600" dirty="0" err="1"/>
              <a:t>namevar</a:t>
            </a:r>
            <a:r>
              <a:rPr lang="en-US" sz="1600" dirty="0"/>
              <a:t>=Author, </a:t>
            </a:r>
            <a:r>
              <a:rPr lang="en-US" sz="1600" dirty="0" err="1"/>
              <a:t>yearvar</a:t>
            </a:r>
            <a:r>
              <a:rPr lang="en-US" sz="1600" dirty="0"/>
              <a:t>=Year) </a:t>
            </a:r>
            <a:r>
              <a:rPr lang="en-US" sz="1600" dirty="0" err="1"/>
              <a:t>randomi</a:t>
            </a:r>
            <a:r>
              <a:rPr lang="en-US" sz="1600" dirty="0"/>
              <a:t> 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117A2-F0C6-534A-BA56-43522BCCE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1320887"/>
            <a:ext cx="6222860" cy="5461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9BA642-C735-3045-BED7-14CFDD8CFBD0}"/>
              </a:ext>
            </a:extLst>
          </p:cNvPr>
          <p:cNvSpPr txBox="1"/>
          <p:nvPr/>
        </p:nvSpPr>
        <p:spPr>
          <a:xfrm>
            <a:off x="513855" y="141214"/>
            <a:ext cx="8372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Using the dialog box in STATA: install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metadialog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9495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2787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EDD3B6"/>
                </a:solidFill>
              </a:rPr>
              <a:t>Heterogeneity is your friend!</a:t>
            </a:r>
          </a:p>
        </p:txBody>
      </p:sp>
      <p:sp>
        <p:nvSpPr>
          <p:cNvPr id="21507" name="Rectangle 6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162800" cy="2133600"/>
          </a:xfrm>
        </p:spPr>
        <p:txBody>
          <a:bodyPr/>
          <a:lstStyle/>
          <a:p>
            <a:pPr lvl="1" eaLnBrk="1" hangingPunct="1">
              <a:buFont typeface="Arial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diversity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Methodological diversity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 heterogeneity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Statistics or Cochran’s Q 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Bias testing or adjustment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sponsorship adjustment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Meta-regression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or grouped Jackknife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Subgroup analyses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Funnel plots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NNT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 safe number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219200" y="2817813"/>
            <a:ext cx="733901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sz="1400" b="1">
              <a:solidFill>
                <a:schemeClr val="hlin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4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0900" y="215900"/>
            <a:ext cx="43586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EBCC"/>
                </a:solidFill>
              </a:rPr>
              <a:t>Meta Analysis of Rates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17500" y="940952"/>
            <a:ext cx="858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>
                <a:solidFill>
                  <a:schemeClr val="accent1"/>
                </a:solidFill>
              </a:rPr>
              <a:t>Efficacy and Safety of Erythropoiesis-Stimulating Proteins in </a:t>
            </a:r>
            <a:r>
              <a:rPr lang="en-US" baseline="30000" dirty="0" err="1">
                <a:solidFill>
                  <a:schemeClr val="accent1"/>
                </a:solidFill>
              </a:rPr>
              <a:t>Myelodysplastic</a:t>
            </a:r>
            <a:r>
              <a:rPr lang="en-US" baseline="30000" dirty="0">
                <a:solidFill>
                  <a:schemeClr val="accent1"/>
                </a:solidFill>
              </a:rPr>
              <a:t> Syndrome: A Systematic Review and Meta-Analysis </a:t>
            </a:r>
            <a:r>
              <a:rPr lang="en-US" baseline="30000" dirty="0"/>
              <a:t>Susan D. Ross, I. Elaine Allen, Corey A. </a:t>
            </a:r>
            <a:r>
              <a:rPr lang="en-US" baseline="30000" dirty="0" err="1"/>
              <a:t>Probst</a:t>
            </a:r>
            <a:r>
              <a:rPr lang="en-US" baseline="30000" dirty="0"/>
              <a:t>, Brian </a:t>
            </a:r>
            <a:r>
              <a:rPr lang="en-US" baseline="30000" dirty="0" err="1"/>
              <a:t>Sercus</a:t>
            </a:r>
            <a:r>
              <a:rPr lang="en-US" baseline="30000" dirty="0"/>
              <a:t>, Sheila M. </a:t>
            </a:r>
            <a:r>
              <a:rPr lang="en-US" baseline="30000" dirty="0" err="1"/>
              <a:t>Crean</a:t>
            </a:r>
            <a:r>
              <a:rPr lang="en-US" baseline="30000" dirty="0"/>
              <a:t> and </a:t>
            </a:r>
            <a:r>
              <a:rPr lang="en-US" baseline="30000" dirty="0" err="1"/>
              <a:t>Gayatri</a:t>
            </a:r>
            <a:r>
              <a:rPr lang="en-US" baseline="30000" dirty="0"/>
              <a:t> </a:t>
            </a:r>
            <a:r>
              <a:rPr lang="en-US" baseline="30000" dirty="0" err="1"/>
              <a:t>Ranganathan</a:t>
            </a:r>
            <a:r>
              <a:rPr lang="en-US" baseline="30000" dirty="0"/>
              <a:t> </a:t>
            </a:r>
            <a:r>
              <a:rPr lang="de-DE" i="1" baseline="30000" dirty="0"/>
              <a:t>Oncologist </a:t>
            </a:r>
            <a:r>
              <a:rPr lang="de-DE" baseline="30000" dirty="0"/>
              <a:t>2007;12;1264-1273</a:t>
            </a:r>
            <a:endParaRPr lang="en-US" dirty="0"/>
          </a:p>
        </p:txBody>
      </p:sp>
      <p:pic>
        <p:nvPicPr>
          <p:cNvPr id="5" name="Picture 4" descr="Screen Shot 2015-04-27 at 5.36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726983"/>
            <a:ext cx="4127500" cy="4751552"/>
          </a:xfrm>
          <a:prstGeom prst="rect">
            <a:avLst/>
          </a:prstGeom>
        </p:spPr>
      </p:pic>
      <p:pic>
        <p:nvPicPr>
          <p:cNvPr id="6" name="Picture 5" descr="Screen Shot 2015-04-27 at 5.38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587283"/>
            <a:ext cx="33020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7225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r>
              <a:rPr lang="en-US" sz="2400" dirty="0">
                <a:effectLst/>
              </a:rPr>
              <a:t>SINGLE ARM META-ANALYSIS in STATA:  </a:t>
            </a:r>
            <a:r>
              <a:rPr lang="en-US" sz="2000" dirty="0">
                <a:effectLst/>
              </a:rPr>
              <a:t>Diagnostic performance of two-phase and four-dimensional computed tomography for parathyroid localization; a systematic review and meta-analysis*</a:t>
            </a:r>
            <a:br>
              <a:rPr lang="en-US" sz="2000" dirty="0">
                <a:effectLst/>
              </a:rPr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384300"/>
            <a:ext cx="8293100" cy="4927600"/>
          </a:xfrm>
        </p:spPr>
        <p:txBody>
          <a:bodyPr/>
          <a:lstStyle/>
          <a:p>
            <a:r>
              <a:rPr lang="en-US" sz="2000" dirty="0"/>
              <a:t>35 arms from 30 studies from 2000-2016</a:t>
            </a:r>
          </a:p>
          <a:p>
            <a:r>
              <a:rPr lang="en-US" sz="2000" dirty="0"/>
              <a:t>Only outcomes from one type of contrast per study</a:t>
            </a:r>
          </a:p>
          <a:p>
            <a:r>
              <a:rPr lang="en-US" sz="2000" dirty="0"/>
              <a:t>Sample of the data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965450"/>
            <a:ext cx="8636000" cy="2146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24100" y="6311900"/>
            <a:ext cx="6819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*Use of PET tracers for parathyroid localization: a systematic review and meta-analysis</a:t>
            </a:r>
          </a:p>
          <a:p>
            <a:r>
              <a:rPr lang="en-US" baseline="30000" dirty="0" err="1"/>
              <a:t>Wouter</a:t>
            </a:r>
            <a:r>
              <a:rPr lang="en-US" baseline="30000" dirty="0"/>
              <a:t> P. </a:t>
            </a:r>
            <a:r>
              <a:rPr lang="en-US" baseline="30000" dirty="0" err="1"/>
              <a:t>Kluijfhout</a:t>
            </a:r>
            <a:r>
              <a:rPr lang="en-US" baseline="30000" dirty="0"/>
              <a:t> et al, Arch Surgery 2016</a:t>
            </a:r>
          </a:p>
        </p:txBody>
      </p:sp>
    </p:spTree>
    <p:extLst>
      <p:ext uri="{BB962C8B-B14F-4D97-AF65-F5344CB8AC3E}">
        <p14:creationId xmlns:p14="http://schemas.microsoft.com/office/powerpoint/2010/main" val="121722013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52400"/>
            <a:ext cx="8877300" cy="1447800"/>
          </a:xfrm>
        </p:spPr>
        <p:txBody>
          <a:bodyPr/>
          <a:lstStyle/>
          <a:p>
            <a:r>
              <a:rPr lang="en-US" sz="2400" dirty="0"/>
              <a:t>SINGLE ARM META-ANALYSIS:  STATA </a:t>
            </a:r>
            <a:r>
              <a:rPr lang="en-US" sz="2400" dirty="0" err="1"/>
              <a:t>Metaprop</a:t>
            </a:r>
            <a:r>
              <a:rPr lang="en-US" sz="2400" dirty="0"/>
              <a:t> command:</a:t>
            </a:r>
            <a:br>
              <a:rPr lang="en-US" sz="2400" dirty="0"/>
            </a:br>
            <a:br>
              <a:rPr lang="en-US" sz="1000" dirty="0"/>
            </a:br>
            <a:r>
              <a:rPr lang="en-US" sz="2000" dirty="0"/>
              <a:t>. </a:t>
            </a:r>
            <a:r>
              <a:rPr lang="en-US" sz="2000" dirty="0" err="1">
                <a:effectLst/>
              </a:rPr>
              <a:t>metaprop</a:t>
            </a:r>
            <a:r>
              <a:rPr lang="en-US" sz="2000" dirty="0">
                <a:effectLst/>
              </a:rPr>
              <a:t> TP </a:t>
            </a:r>
            <a:r>
              <a:rPr lang="en-US" sz="2000" dirty="0" err="1">
                <a:effectLst/>
              </a:rPr>
              <a:t>SensDenom</a:t>
            </a:r>
            <a:r>
              <a:rPr lang="en-US" sz="2000" dirty="0">
                <a:effectLst/>
              </a:rPr>
              <a:t>, random </a:t>
            </a:r>
            <a:r>
              <a:rPr lang="en-US" sz="2000" dirty="0" err="1">
                <a:effectLst/>
              </a:rPr>
              <a:t>cimethod</a:t>
            </a:r>
            <a:r>
              <a:rPr lang="en-US" sz="2000" dirty="0">
                <a:effectLst/>
              </a:rPr>
              <a:t>(exact)  label(</a:t>
            </a:r>
            <a:r>
              <a:rPr lang="en-US" sz="2000" dirty="0" err="1">
                <a:effectLst/>
              </a:rPr>
              <a:t>namevar</a:t>
            </a:r>
            <a:r>
              <a:rPr lang="en-US" sz="2000" dirty="0">
                <a:effectLst/>
              </a:rPr>
              <a:t>=Author, </a:t>
            </a:r>
            <a:r>
              <a:rPr lang="en-US" sz="2000" dirty="0" err="1">
                <a:effectLst/>
              </a:rPr>
              <a:t>yearvar</a:t>
            </a:r>
            <a:r>
              <a:rPr lang="en-US" sz="2000" dirty="0">
                <a:effectLst/>
              </a:rPr>
              <a:t>=Year) 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18" y="1597231"/>
            <a:ext cx="5773799" cy="4827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68083" y="2466822"/>
            <a:ext cx="27959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Considerable heterogeneity </a:t>
            </a:r>
            <a:r>
              <a:rPr lang="mr-IN" sz="1600" dirty="0"/>
              <a:t>–</a:t>
            </a:r>
            <a:r>
              <a:rPr lang="en-US" sz="1600" dirty="0"/>
              <a:t> will subgroups help?</a:t>
            </a:r>
          </a:p>
        </p:txBody>
      </p:sp>
    </p:spTree>
    <p:extLst>
      <p:ext uri="{BB962C8B-B14F-4D97-AF65-F5344CB8AC3E}">
        <p14:creationId xmlns:p14="http://schemas.microsoft.com/office/powerpoint/2010/main" val="399541069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034367"/>
            <a:ext cx="4279900" cy="55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023797" y="1824326"/>
            <a:ext cx="36703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Separating by contrast phase does not help so the next step was a cumulative meta-analysis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900" y="111037"/>
            <a:ext cx="8851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C266"/>
                </a:solidFill>
              </a:rPr>
              <a:t>. </a:t>
            </a:r>
            <a:r>
              <a:rPr lang="en-US" sz="2000" dirty="0" err="1">
                <a:solidFill>
                  <a:srgbClr val="FFC266"/>
                </a:solidFill>
              </a:rPr>
              <a:t>metaprop</a:t>
            </a:r>
            <a:r>
              <a:rPr lang="en-US" sz="2000" dirty="0">
                <a:solidFill>
                  <a:srgbClr val="FFC266"/>
                </a:solidFill>
              </a:rPr>
              <a:t> TP </a:t>
            </a:r>
            <a:r>
              <a:rPr lang="en-US" sz="2000" dirty="0" err="1">
                <a:solidFill>
                  <a:srgbClr val="FFC266"/>
                </a:solidFill>
              </a:rPr>
              <a:t>SensDenom</a:t>
            </a:r>
            <a:r>
              <a:rPr lang="en-US" sz="2000" dirty="0">
                <a:solidFill>
                  <a:srgbClr val="FFC266"/>
                </a:solidFill>
              </a:rPr>
              <a:t>, random </a:t>
            </a:r>
            <a:r>
              <a:rPr lang="en-US" sz="2000" dirty="0" err="1">
                <a:solidFill>
                  <a:srgbClr val="FFC266"/>
                </a:solidFill>
              </a:rPr>
              <a:t>cimethod</a:t>
            </a:r>
            <a:r>
              <a:rPr lang="en-US" sz="2000" dirty="0">
                <a:solidFill>
                  <a:srgbClr val="FFC266"/>
                </a:solidFill>
              </a:rPr>
              <a:t>(exact) by(Phase) label(</a:t>
            </a:r>
            <a:r>
              <a:rPr lang="en-US" sz="2000" dirty="0" err="1">
                <a:solidFill>
                  <a:srgbClr val="FFC266"/>
                </a:solidFill>
              </a:rPr>
              <a:t>namevar</a:t>
            </a:r>
            <a:r>
              <a:rPr lang="en-US" sz="2000" dirty="0">
                <a:solidFill>
                  <a:srgbClr val="FFC266"/>
                </a:solidFill>
              </a:rPr>
              <a:t>=Author, </a:t>
            </a:r>
            <a:r>
              <a:rPr lang="en-US" sz="2000" dirty="0" err="1">
                <a:solidFill>
                  <a:srgbClr val="FFC266"/>
                </a:solidFill>
              </a:rPr>
              <a:t>yearvar</a:t>
            </a:r>
            <a:r>
              <a:rPr lang="en-US" sz="2000" dirty="0">
                <a:solidFill>
                  <a:srgbClr val="FFC266"/>
                </a:solidFill>
              </a:rPr>
              <a:t>=Year) </a:t>
            </a:r>
            <a:br>
              <a:rPr lang="en-US" sz="2000" dirty="0">
                <a:solidFill>
                  <a:srgbClr val="FFC266"/>
                </a:solidFill>
              </a:rPr>
            </a:br>
            <a:endParaRPr lang="en-US" sz="2000" dirty="0">
              <a:solidFill>
                <a:srgbClr val="FFC2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461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28600"/>
            <a:ext cx="8940800" cy="914400"/>
          </a:xfrm>
        </p:spPr>
        <p:txBody>
          <a:bodyPr/>
          <a:lstStyle/>
          <a:p>
            <a:r>
              <a:rPr lang="en-US" dirty="0"/>
              <a:t>Cumulative Meta-Analysis: STATA</a:t>
            </a:r>
            <a:br>
              <a:rPr lang="en-US" dirty="0"/>
            </a:br>
            <a:r>
              <a:rPr lang="en-US" sz="2000" dirty="0"/>
              <a:t>. </a:t>
            </a:r>
            <a:r>
              <a:rPr lang="en-US" sz="2000" dirty="0" err="1"/>
              <a:t>metacum</a:t>
            </a:r>
            <a:r>
              <a:rPr lang="en-US" sz="2000" dirty="0"/>
              <a:t> TP </a:t>
            </a:r>
            <a:r>
              <a:rPr lang="en-US" sz="2000" dirty="0" err="1"/>
              <a:t>SensDenom</a:t>
            </a:r>
            <a:r>
              <a:rPr lang="en-US" sz="2000" dirty="0"/>
              <a:t>, random label(</a:t>
            </a:r>
            <a:r>
              <a:rPr lang="en-US" sz="2000" dirty="0" err="1"/>
              <a:t>namevar</a:t>
            </a:r>
            <a:r>
              <a:rPr lang="en-US" sz="2000" dirty="0"/>
              <a:t>=Author, </a:t>
            </a:r>
            <a:r>
              <a:rPr lang="en-US" sz="2000" dirty="0" err="1"/>
              <a:t>yearvar</a:t>
            </a:r>
            <a:r>
              <a:rPr lang="en-US" sz="2000" dirty="0"/>
              <a:t>=Year)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1" y="1282700"/>
            <a:ext cx="5159728" cy="5410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28991" y="2309566"/>
            <a:ext cx="3188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we had more information, we could have looked at a meta-regression</a:t>
            </a:r>
          </a:p>
        </p:txBody>
      </p:sp>
    </p:spTree>
    <p:extLst>
      <p:ext uri="{BB962C8B-B14F-4D97-AF65-F5344CB8AC3E}">
        <p14:creationId xmlns:p14="http://schemas.microsoft.com/office/powerpoint/2010/main" val="159385056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65325" y="334963"/>
            <a:ext cx="4091765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40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Meta-Regression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78069" y="1150773"/>
            <a:ext cx="8356600" cy="52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dirty="0"/>
              <a:t>   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Subgroup analyses</a:t>
            </a:r>
          </a:p>
          <a:p>
            <a:pPr>
              <a:lnSpc>
                <a:spcPct val="80000"/>
              </a:lnSpc>
            </a:pP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Examining the control rate</a:t>
            </a:r>
          </a:p>
          <a:p>
            <a:pPr>
              <a:lnSpc>
                <a:spcPct val="80000"/>
              </a:lnSpc>
            </a:pP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Identification of important covariates</a:t>
            </a:r>
          </a:p>
          <a:p>
            <a:pPr>
              <a:lnSpc>
                <a:spcPct val="80000"/>
              </a:lnSpc>
            </a:pP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Control for baseline differences</a:t>
            </a:r>
          </a:p>
          <a:p>
            <a:pPr>
              <a:lnSpc>
                <a:spcPct val="80000"/>
              </a:lnSpc>
            </a:pP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Control for bias or sponsorship</a:t>
            </a:r>
          </a:p>
          <a:p>
            <a:pPr>
              <a:lnSpc>
                <a:spcPct val="80000"/>
              </a:lnSpc>
            </a:pP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Control for heterogeneity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STATA command does not work for single-arm analyses but you could perform a regression with the effect size as the outcome.</a:t>
            </a:r>
          </a:p>
        </p:txBody>
      </p:sp>
    </p:spTree>
    <p:extLst>
      <p:ext uri="{BB962C8B-B14F-4D97-AF65-F5344CB8AC3E}">
        <p14:creationId xmlns:p14="http://schemas.microsoft.com/office/powerpoint/2010/main" val="68580787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520700"/>
            <a:ext cx="63754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051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4"/>
          <p:cNvSpPr>
            <a:spLocks/>
          </p:cNvSpPr>
          <p:nvPr/>
        </p:nvSpPr>
        <p:spPr bwMode="auto">
          <a:xfrm>
            <a:off x="244475" y="1079500"/>
            <a:ext cx="8645525" cy="110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57799" bIns="0">
            <a:spAutoFit/>
          </a:bodyPr>
          <a:lstStyle/>
          <a:p>
            <a:pPr marL="311150" indent="-254000">
              <a:buFontTx/>
              <a:buChar char="•"/>
              <a:tabLst>
                <a:tab pos="3360738" algn="l"/>
                <a:tab pos="3360738" algn="l"/>
                <a:tab pos="3360738" algn="l"/>
                <a:tab pos="3360738" algn="l"/>
              </a:tabLst>
            </a:pPr>
            <a:r>
              <a:rPr lang="en-US" sz="2400" dirty="0"/>
              <a:t>Only appropriate in meta-analyses of 10 or more studies</a:t>
            </a:r>
          </a:p>
          <a:p>
            <a:pPr marL="311150" indent="-254000">
              <a:buFontTx/>
              <a:buChar char="•"/>
              <a:tabLst>
                <a:tab pos="3360738" algn="l"/>
                <a:tab pos="3360738" algn="l"/>
                <a:tab pos="3360738" algn="l"/>
                <a:tab pos="3360738" algn="l"/>
              </a:tabLst>
            </a:pPr>
            <a:r>
              <a:rPr lang="en-US" sz="2400" dirty="0"/>
              <a:t>The outcome is the effect estimate</a:t>
            </a:r>
          </a:p>
          <a:p>
            <a:pPr marL="311150" indent="-254000">
              <a:buFontTx/>
              <a:buChar char="•"/>
              <a:tabLst>
                <a:tab pos="3360738" algn="l"/>
                <a:tab pos="3360738" algn="l"/>
                <a:tab pos="3360738" algn="l"/>
                <a:tab pos="3360738" algn="l"/>
              </a:tabLst>
            </a:pPr>
            <a:r>
              <a:rPr lang="en-US" sz="2400" dirty="0"/>
              <a:t>Predictors are characteristics of study design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794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40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Meta-Regression</a:t>
            </a:r>
          </a:p>
        </p:txBody>
      </p:sp>
      <p:pic>
        <p:nvPicPr>
          <p:cNvPr id="9" name="Picture 8" descr="Screen Shot 2015-04-27 at 4.5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533" y="2780436"/>
            <a:ext cx="6398467" cy="32557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5574" y="2780436"/>
            <a:ext cx="23971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How effective are second-generation antipsychotic drugs? A meta-analysis of placebo-controlled trials  </a:t>
            </a:r>
            <a:r>
              <a:rPr lang="en-US" sz="1400" dirty="0"/>
              <a:t>S </a:t>
            </a:r>
            <a:r>
              <a:rPr lang="en-US" sz="1400" dirty="0" err="1"/>
              <a:t>Leucht</a:t>
            </a:r>
            <a:r>
              <a:rPr lang="en-US" sz="1400" dirty="0"/>
              <a:t>, D </a:t>
            </a:r>
            <a:r>
              <a:rPr lang="en-US" sz="1400" dirty="0" err="1"/>
              <a:t>Arbter</a:t>
            </a:r>
            <a:r>
              <a:rPr lang="en-US" sz="1400" dirty="0"/>
              <a:t>, R R Engel, W </a:t>
            </a:r>
            <a:r>
              <a:rPr lang="en-US" sz="1400" dirty="0" err="1"/>
              <a:t>Kissling</a:t>
            </a:r>
            <a:r>
              <a:rPr lang="en-US" sz="1400" dirty="0"/>
              <a:t> &amp; J M Davis, </a:t>
            </a:r>
            <a:r>
              <a:rPr lang="en-US" sz="1400" dirty="0" err="1"/>
              <a:t>Molelar</a:t>
            </a:r>
            <a:r>
              <a:rPr lang="en-US" sz="1400" dirty="0"/>
              <a:t> Psychiatry , 2008</a:t>
            </a:r>
          </a:p>
        </p:txBody>
      </p:sp>
    </p:spTree>
    <p:extLst>
      <p:ext uri="{BB962C8B-B14F-4D97-AF65-F5344CB8AC3E}">
        <p14:creationId xmlns:p14="http://schemas.microsoft.com/office/powerpoint/2010/main" val="354564520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4A3415-2FB8-FA40-901B-02FEB3096403}"/>
              </a:ext>
            </a:extLst>
          </p:cNvPr>
          <p:cNvSpPr txBox="1"/>
          <p:nvPr/>
        </p:nvSpPr>
        <p:spPr>
          <a:xfrm>
            <a:off x="406977" y="226974"/>
            <a:ext cx="8372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Using the dialog box in STATA: install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metadialog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161B6E-0FEF-B84C-AC3E-BEACE0043D37}"/>
              </a:ext>
            </a:extLst>
          </p:cNvPr>
          <p:cNvSpPr txBox="1"/>
          <p:nvPr/>
        </p:nvSpPr>
        <p:spPr>
          <a:xfrm>
            <a:off x="676894" y="997527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db</a:t>
            </a:r>
            <a:r>
              <a:rPr lang="en-US" sz="2400" dirty="0"/>
              <a:t> </a:t>
            </a:r>
            <a:r>
              <a:rPr lang="en-US" sz="2400" dirty="0" err="1"/>
              <a:t>metareg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23650C-91DD-7E4B-9C22-6A89C410A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41" y="830399"/>
            <a:ext cx="3972404" cy="3216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F80C23-870F-164E-917A-AEB787126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3" y="4006221"/>
            <a:ext cx="6709054" cy="273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8083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1F1530-5CEA-6945-85D6-060CBD71B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246" y="1199406"/>
            <a:ext cx="6782012" cy="49282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7ED4E5-A444-5E40-9CFC-20A0F3200532}"/>
              </a:ext>
            </a:extLst>
          </p:cNvPr>
          <p:cNvSpPr/>
          <p:nvPr/>
        </p:nvSpPr>
        <p:spPr>
          <a:xfrm>
            <a:off x="130629" y="362415"/>
            <a:ext cx="83483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. </a:t>
            </a:r>
            <a:r>
              <a:rPr lang="en-US" sz="2400" dirty="0" err="1"/>
              <a:t>metareg</a:t>
            </a:r>
            <a:r>
              <a:rPr lang="en-US" sz="2400" dirty="0"/>
              <a:t> OR Year, </a:t>
            </a:r>
            <a:r>
              <a:rPr lang="en-US" sz="2400" dirty="0" err="1"/>
              <a:t>wsse</a:t>
            </a:r>
            <a:r>
              <a:rPr lang="en-US" sz="2400" dirty="0"/>
              <a:t>(SEOR) </a:t>
            </a:r>
            <a:r>
              <a:rPr lang="en-US" sz="2400" dirty="0" err="1"/>
              <a:t>bsest</a:t>
            </a:r>
            <a:r>
              <a:rPr lang="en-US" sz="2400" dirty="0"/>
              <a:t>(</a:t>
            </a:r>
            <a:r>
              <a:rPr lang="en-US" sz="2400" dirty="0" err="1"/>
              <a:t>reml</a:t>
            </a:r>
            <a:r>
              <a:rPr lang="en-US" sz="2400" dirty="0"/>
              <a:t>) level(95) graph</a:t>
            </a:r>
          </a:p>
        </p:txBody>
      </p:sp>
    </p:spTree>
    <p:extLst>
      <p:ext uri="{BB962C8B-B14F-4D97-AF65-F5344CB8AC3E}">
        <p14:creationId xmlns:p14="http://schemas.microsoft.com/office/powerpoint/2010/main" val="191687805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27100" y="254000"/>
            <a:ext cx="6298199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Meta-Regression STATA example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9" y="1110614"/>
            <a:ext cx="5753101" cy="45535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159500" y="1473200"/>
            <a:ext cx="2882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Meta-analysis comparing CABG to PCI*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23 studies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Slight benefit to CABG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</a:t>
            </a:r>
            <a:r>
              <a:rPr lang="en-US" sz="2000" baseline="30000" dirty="0"/>
              <a:t>2 =</a:t>
            </a:r>
            <a:r>
              <a:rPr lang="en-US" sz="2000" dirty="0"/>
              <a:t> 86%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5100" y="6123801"/>
            <a:ext cx="863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Ashok </a:t>
            </a:r>
            <a:r>
              <a:rPr lang="en-US" baseline="30000" dirty="0" err="1"/>
              <a:t>Krishnaswami</a:t>
            </a:r>
            <a:r>
              <a:rPr lang="en-US" baseline="30000" dirty="0"/>
              <a:t>, MD; Anne C H </a:t>
            </a:r>
            <a:r>
              <a:rPr lang="en-US" baseline="30000" dirty="0" err="1"/>
              <a:t>Goh</a:t>
            </a:r>
            <a:r>
              <a:rPr lang="en-US" baseline="30000" dirty="0"/>
              <a:t>, MD; Alan S Go, MD; Robert J </a:t>
            </a:r>
            <a:r>
              <a:rPr lang="en-US" baseline="30000" dirty="0" err="1"/>
              <a:t>Lundstrom</a:t>
            </a:r>
            <a:r>
              <a:rPr lang="en-US" baseline="30000" dirty="0"/>
              <a:t>, MD; Jonathan </a:t>
            </a:r>
            <a:r>
              <a:rPr lang="en-US" baseline="30000" dirty="0" err="1"/>
              <a:t>Zaroff</a:t>
            </a:r>
            <a:r>
              <a:rPr lang="en-US" baseline="30000" dirty="0"/>
              <a:t>, MD; James J Jang, MD; Elaine Allen, PhD, Journal of Cardiology,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64454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981200"/>
            <a:ext cx="7772400" cy="546100"/>
          </a:xfrm>
        </p:spPr>
        <p:txBody>
          <a:bodyPr/>
          <a:lstStyle/>
          <a:p>
            <a:r>
              <a:rPr lang="en-US" sz="2000" dirty="0"/>
              <a:t>STATA:  </a:t>
            </a:r>
            <a:r>
              <a:rPr lang="en-US" sz="2000" dirty="0" err="1"/>
              <a:t>metareg</a:t>
            </a:r>
            <a:r>
              <a:rPr lang="en-US" sz="2000" dirty="0"/>
              <a:t> _ES </a:t>
            </a:r>
            <a:r>
              <a:rPr lang="en-US" sz="2000" dirty="0" err="1"/>
              <a:t>yrpublished</a:t>
            </a:r>
            <a:r>
              <a:rPr lang="en-US" sz="2000" dirty="0"/>
              <a:t>, </a:t>
            </a:r>
            <a:r>
              <a:rPr lang="en-US" sz="2000" dirty="0" err="1"/>
              <a:t>wsse</a:t>
            </a:r>
            <a:r>
              <a:rPr lang="en-US" sz="2000" dirty="0"/>
              <a:t>(_</a:t>
            </a:r>
            <a:r>
              <a:rPr lang="en-US" sz="2000" dirty="0" err="1"/>
              <a:t>selogES</a:t>
            </a:r>
            <a:r>
              <a:rPr lang="en-US" sz="2000" dirty="0"/>
              <a:t>)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054100"/>
            <a:ext cx="7772400" cy="82550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_SS	_ES	_</a:t>
            </a:r>
            <a:r>
              <a:rPr lang="en-US" sz="1400" dirty="0" err="1"/>
              <a:t>selogES</a:t>
            </a:r>
            <a:r>
              <a:rPr lang="en-US" sz="1400" dirty="0"/>
              <a:t>	 	 _LCI		_UCI	_WT</a:t>
            </a:r>
          </a:p>
          <a:p>
            <a:pPr marL="0" indent="0">
              <a:buNone/>
            </a:pPr>
            <a:r>
              <a:rPr lang="en-US" sz="1400" dirty="0"/>
              <a:t>25	.75	1.154701	 	.0780151		7.210147	.0681302</a:t>
            </a:r>
          </a:p>
          <a:p>
            <a:pPr>
              <a:buAutoNum type="arabicPlain" startAt="84"/>
            </a:pPr>
            <a:r>
              <a:rPr lang="en-US" sz="1400" dirty="0"/>
              <a:t>          1.06	.2371708		.6701138		1.697887	1.475598</a:t>
            </a:r>
          </a:p>
          <a:p>
            <a:pPr marL="514350" indent="-514350">
              <a:buAutoNum type="arabicPlain" startAt="84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9400" y="196334"/>
            <a:ext cx="7416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Meta-Regression</a:t>
            </a:r>
          </a:p>
          <a:p>
            <a:r>
              <a:rPr lang="en-US" sz="20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Notice that you have new variables after your meta-analysis: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0" y="2639704"/>
            <a:ext cx="8509000" cy="3652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aseline="30000" dirty="0"/>
              <a:t>Meta-regression</a:t>
            </a:r>
          </a:p>
          <a:p>
            <a:r>
              <a:rPr lang="en-US" sz="2000" b="1" baseline="30000" dirty="0"/>
              <a:t>REML </a:t>
            </a:r>
            <a:r>
              <a:rPr lang="en-US" sz="2000" baseline="30000" dirty="0"/>
              <a:t>estimate of between-study variance</a:t>
            </a:r>
          </a:p>
          <a:p>
            <a:r>
              <a:rPr lang="en-US" sz="2000" baseline="30000" dirty="0"/>
              <a:t>% residual variation due to heterogeneity </a:t>
            </a:r>
          </a:p>
          <a:p>
            <a:r>
              <a:rPr lang="en-US" sz="2000" baseline="30000" dirty="0"/>
              <a:t>Proportion of between-study variance explained </a:t>
            </a:r>
            <a:r>
              <a:rPr lang="en-US" sz="2000" b="1" baseline="30000" dirty="0"/>
              <a:t>With </a:t>
            </a:r>
            <a:r>
              <a:rPr lang="en-US" sz="2000" baseline="30000" dirty="0"/>
              <a:t>Knapp-</a:t>
            </a:r>
            <a:r>
              <a:rPr lang="en-US" sz="2000" baseline="30000" dirty="0" err="1"/>
              <a:t>Hartung</a:t>
            </a:r>
            <a:r>
              <a:rPr lang="en-US" sz="2000" baseline="30000" dirty="0"/>
              <a:t> modification</a:t>
            </a:r>
          </a:p>
          <a:p>
            <a:endParaRPr lang="en-US" sz="2000" baseline="30000" dirty="0"/>
          </a:p>
          <a:p>
            <a:r>
              <a:rPr lang="en-US" sz="2000" baseline="30000" dirty="0"/>
              <a:t>Number of </a:t>
            </a:r>
            <a:r>
              <a:rPr lang="en-US" sz="2000" baseline="30000" dirty="0" err="1"/>
              <a:t>obs</a:t>
            </a:r>
            <a:r>
              <a:rPr lang="en-US" sz="2000" baseline="30000" dirty="0"/>
              <a:t> = </a:t>
            </a:r>
            <a:r>
              <a:rPr lang="en-US" sz="2000" b="1" baseline="30000" dirty="0"/>
              <a:t>22 </a:t>
            </a:r>
          </a:p>
          <a:p>
            <a:r>
              <a:rPr lang="en-US" sz="2000" baseline="30000" dirty="0"/>
              <a:t>tau2 = </a:t>
            </a:r>
            <a:r>
              <a:rPr lang="en-US" sz="2000" b="1" baseline="30000" dirty="0"/>
              <a:t>.01639 </a:t>
            </a:r>
          </a:p>
          <a:p>
            <a:r>
              <a:rPr lang="en-US" sz="2000" baseline="30000" dirty="0"/>
              <a:t>I-</a:t>
            </a:r>
            <a:r>
              <a:rPr lang="en-US" sz="2000" baseline="30000" dirty="0" err="1"/>
              <a:t>squared_res</a:t>
            </a:r>
            <a:r>
              <a:rPr lang="en-US" sz="2000" baseline="30000" dirty="0"/>
              <a:t> = </a:t>
            </a:r>
            <a:r>
              <a:rPr lang="en-US" sz="2000" b="1" baseline="30000" dirty="0"/>
              <a:t>78.80% </a:t>
            </a:r>
          </a:p>
          <a:p>
            <a:r>
              <a:rPr lang="en-US" sz="2000" baseline="30000" dirty="0" err="1"/>
              <a:t>Adj</a:t>
            </a:r>
            <a:r>
              <a:rPr lang="en-US" sz="2000" baseline="30000" dirty="0"/>
              <a:t> R-squared = </a:t>
            </a:r>
            <a:r>
              <a:rPr lang="en-US" sz="2000" b="1" baseline="30000" dirty="0"/>
              <a:t>25.32%</a:t>
            </a:r>
          </a:p>
          <a:p>
            <a:r>
              <a:rPr lang="en-US" sz="2000" b="1" baseline="30000" dirty="0"/>
              <a:t>			</a:t>
            </a:r>
          </a:p>
          <a:p>
            <a:r>
              <a:rPr lang="en-US" sz="2000" b="1" baseline="30000" dirty="0"/>
              <a:t>_ES			</a:t>
            </a:r>
            <a:r>
              <a:rPr lang="en-US" sz="2000" b="1" baseline="30000" dirty="0" err="1"/>
              <a:t>Coef</a:t>
            </a:r>
            <a:r>
              <a:rPr lang="en-US" sz="2000" b="1" baseline="30000" dirty="0"/>
              <a:t>.	Std. Err.	t	P&gt;t	[95% Conf.	Interval]</a:t>
            </a:r>
          </a:p>
          <a:p>
            <a:r>
              <a:rPr lang="en-US" sz="2000" b="1" baseline="30000" dirty="0"/>
              <a:t>						</a:t>
            </a:r>
          </a:p>
          <a:p>
            <a:r>
              <a:rPr lang="en-US" sz="2000" b="1" baseline="30000" dirty="0" err="1"/>
              <a:t>yrpublished</a:t>
            </a:r>
            <a:r>
              <a:rPr lang="en-US" sz="2000" b="1" baseline="30000" dirty="0"/>
              <a:t>		-.0015316	.0071283	-0.21	0.832	-.0164008	.0133377</a:t>
            </a:r>
          </a:p>
          <a:p>
            <a:r>
              <a:rPr lang="en-US" sz="2000" b="1" baseline="30000" dirty="0"/>
              <a:t>_cons			4.02446	14.30124	0.28	0.781	-25.80741	33.85633</a:t>
            </a:r>
          </a:p>
          <a:p>
            <a:r>
              <a:rPr lang="en-US" sz="2000" b="1" baseline="30000" dirty="0"/>
              <a:t>						</a:t>
            </a:r>
          </a:p>
          <a:p>
            <a:endParaRPr lang="en-US" sz="2000" b="1" baseline="30000" dirty="0"/>
          </a:p>
          <a:p>
            <a:r>
              <a:rPr lang="de-DE" b="1" baseline="30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88835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3" b="13603"/>
          <a:stretch>
            <a:fillRect/>
          </a:stretch>
        </p:blipFill>
        <p:spPr bwMode="auto">
          <a:xfrm>
            <a:off x="469900" y="1524000"/>
            <a:ext cx="7683500" cy="45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63600" y="609600"/>
            <a:ext cx="497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PUBLICATION YEAR – heterogeneity still 80%</a:t>
            </a:r>
          </a:p>
        </p:txBody>
      </p:sp>
    </p:spTree>
    <p:extLst>
      <p:ext uri="{BB962C8B-B14F-4D97-AF65-F5344CB8AC3E}">
        <p14:creationId xmlns:p14="http://schemas.microsoft.com/office/powerpoint/2010/main" val="170344344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3" b="13603"/>
          <a:stretch>
            <a:fillRect/>
          </a:stretch>
        </p:blipFill>
        <p:spPr bwMode="auto">
          <a:xfrm>
            <a:off x="355600" y="1803400"/>
            <a:ext cx="77724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85800" y="1205468"/>
            <a:ext cx="585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HYPERTENSION – reduces heterogeneity to 50% but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0" y="342900"/>
            <a:ext cx="7772400" cy="546100"/>
          </a:xfrm>
        </p:spPr>
        <p:txBody>
          <a:bodyPr/>
          <a:lstStyle/>
          <a:p>
            <a:r>
              <a:rPr lang="en-US" sz="2000" dirty="0"/>
              <a:t>STATA:  </a:t>
            </a:r>
            <a:r>
              <a:rPr lang="en-US" sz="2000" dirty="0" err="1"/>
              <a:t>metareg</a:t>
            </a:r>
            <a:r>
              <a:rPr lang="en-US" sz="2000" dirty="0"/>
              <a:t> _ES hypertension, </a:t>
            </a:r>
            <a:r>
              <a:rPr lang="en-US" sz="2000" dirty="0" err="1"/>
              <a:t>wsse</a:t>
            </a:r>
            <a:r>
              <a:rPr lang="en-US" sz="2000" dirty="0"/>
              <a:t>(_</a:t>
            </a:r>
            <a:r>
              <a:rPr lang="en-US" sz="2000" dirty="0" err="1"/>
              <a:t>selogES</a:t>
            </a:r>
            <a:r>
              <a:rPr lang="en-US" sz="2000" dirty="0"/>
              <a:t>) graph</a:t>
            </a:r>
          </a:p>
        </p:txBody>
      </p:sp>
    </p:spTree>
    <p:extLst>
      <p:ext uri="{BB962C8B-B14F-4D97-AF65-F5344CB8AC3E}">
        <p14:creationId xmlns:p14="http://schemas.microsoft.com/office/powerpoint/2010/main" val="231861381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193925" y="258763"/>
            <a:ext cx="4205979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40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Survival Analyses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669925" y="1722438"/>
            <a:ext cx="185948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n-US" sz="240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78262" y="1361419"/>
            <a:ext cx="7760628" cy="389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Reconstruct actuarial life tables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- impute interim </a:t>
            </a:r>
            <a:r>
              <a:rPr lang="en-US" sz="28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timepoints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Reconstruct log rank statistics 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- need p-values</a:t>
            </a:r>
          </a:p>
          <a:p>
            <a:pPr>
              <a:lnSpc>
                <a:spcPct val="80000"/>
              </a:lnSpc>
            </a:pP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Deconstruct survival curves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- using a ruler, </a:t>
            </a:r>
            <a:r>
              <a:rPr lang="ja-JP" alt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‘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graph mapping software</a:t>
            </a:r>
            <a:r>
              <a:rPr lang="ja-JP" alt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’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Combine into meta-analysis of median survival time</a:t>
            </a:r>
          </a:p>
        </p:txBody>
      </p:sp>
    </p:spTree>
    <p:extLst>
      <p:ext uri="{BB962C8B-B14F-4D97-AF65-F5344CB8AC3E}">
        <p14:creationId xmlns:p14="http://schemas.microsoft.com/office/powerpoint/2010/main" val="205436235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677" y="987132"/>
            <a:ext cx="855831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baseline="30000" dirty="0">
                <a:solidFill>
                  <a:srgbClr val="FF9900"/>
                </a:solidFill>
              </a:rPr>
              <a:t>Meta-Analysis of Survival of Patients with Stage IV Colorectal Cancer Managed with Surgical Resection Versus Chemotherapy Alone  </a:t>
            </a:r>
            <a:r>
              <a:rPr lang="en-US" sz="1600" baseline="30000" dirty="0"/>
              <a:t>P. Stillwell • P. G. </a:t>
            </a:r>
            <a:r>
              <a:rPr lang="en-US" sz="1600" baseline="30000" dirty="0" err="1"/>
              <a:t>Buettner</a:t>
            </a:r>
            <a:r>
              <a:rPr lang="en-US" sz="1600" baseline="30000" dirty="0"/>
              <a:t> • Y-H. Ho   </a:t>
            </a:r>
            <a:r>
              <a:rPr lang="en-US" sz="1200" dirty="0"/>
              <a:t>World J </a:t>
            </a:r>
            <a:r>
              <a:rPr lang="en-US" sz="1200" dirty="0" err="1"/>
              <a:t>Surg</a:t>
            </a:r>
            <a:r>
              <a:rPr lang="en-US" sz="1200" dirty="0"/>
              <a:t> (2010) 34:797–807</a:t>
            </a:r>
            <a:endParaRPr lang="en-US" sz="1200" baseline="30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193925" y="169472"/>
            <a:ext cx="4205979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40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Survival Analyses</a:t>
            </a:r>
          </a:p>
        </p:txBody>
      </p:sp>
      <p:pic>
        <p:nvPicPr>
          <p:cNvPr id="5" name="Picture 4" descr="Screen Shot 2015-04-27 at 2.4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0" y="1866519"/>
            <a:ext cx="8038626" cy="397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0733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93925" y="18746"/>
            <a:ext cx="4205979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40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Survival Analyses</a:t>
            </a:r>
          </a:p>
        </p:txBody>
      </p:sp>
      <p:pic>
        <p:nvPicPr>
          <p:cNvPr id="4" name="Picture 3" descr="Screen Shot 2015-04-27 at 2.4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" y="727274"/>
            <a:ext cx="8470232" cy="3028208"/>
          </a:xfrm>
          <a:prstGeom prst="rect">
            <a:avLst/>
          </a:prstGeom>
        </p:spPr>
      </p:pic>
      <p:pic>
        <p:nvPicPr>
          <p:cNvPr id="5" name="Picture 4" descr="Screen Shot 2015-04-27 at 2.45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7" y="4220307"/>
            <a:ext cx="6900188" cy="1239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02" y="3850975"/>
            <a:ext cx="389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Sensitivity Analysis of Heterogeneity</a:t>
            </a:r>
          </a:p>
        </p:txBody>
      </p:sp>
      <p:pic>
        <p:nvPicPr>
          <p:cNvPr id="7" name="Picture 6" descr="Screen Shot 2015-04-27 at 3.23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24" y="5560183"/>
            <a:ext cx="4443871" cy="119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1964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0"/>
            <a:ext cx="3175000" cy="210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33400"/>
            <a:ext cx="7569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DD3B6"/>
                </a:solidFill>
              </a:rPr>
              <a:t>Do you want Apples &amp; Oranges or Fruit Salad?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600200"/>
            <a:ext cx="30480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24384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D3B6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41296544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193925" y="258763"/>
            <a:ext cx="4434407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40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Diagnostic Studies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669925" y="1722438"/>
            <a:ext cx="185948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n-US" sz="240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52400" y="1513382"/>
            <a:ext cx="8610600" cy="345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457200" lvl="0" indent="-457200">
              <a:buFont typeface="Arial"/>
              <a:buChar char="•"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Objective may be diagnosis, imaging modalities, </a:t>
            </a:r>
          </a:p>
          <a:p>
            <a:pPr lvl="0"/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evaluation vs. a gold standard</a:t>
            </a:r>
          </a:p>
          <a:p>
            <a:pPr lvl="0"/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Studies may use different thresholds</a:t>
            </a:r>
          </a:p>
          <a:p>
            <a:pPr lvl="0"/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 - compute 2 x 2 tables for each study</a:t>
            </a:r>
          </a:p>
          <a:p>
            <a:pPr>
              <a:lnSpc>
                <a:spcPct val="80000"/>
              </a:lnSpc>
            </a:pP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Compare areas under the ROC curve using </a:t>
            </a:r>
            <a:r>
              <a:rPr lang="en-US" sz="28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logit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models</a:t>
            </a:r>
          </a:p>
        </p:txBody>
      </p:sp>
    </p:spTree>
    <p:extLst>
      <p:ext uri="{BB962C8B-B14F-4D97-AF65-F5344CB8AC3E}">
        <p14:creationId xmlns:p14="http://schemas.microsoft.com/office/powerpoint/2010/main" val="184940023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27 at 3.08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5" y="1172758"/>
            <a:ext cx="4100112" cy="3925639"/>
          </a:xfrm>
          <a:prstGeom prst="rect">
            <a:avLst/>
          </a:prstGeom>
        </p:spPr>
      </p:pic>
      <p:pic>
        <p:nvPicPr>
          <p:cNvPr id="3" name="Picture 2" descr="Screen Shot 2015-04-27 at 3.09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22" y="1477928"/>
            <a:ext cx="4328218" cy="3947961"/>
          </a:xfrm>
          <a:prstGeom prst="rect">
            <a:avLst/>
          </a:prstGeom>
        </p:spPr>
      </p:pic>
      <p:pic>
        <p:nvPicPr>
          <p:cNvPr id="4" name="Picture 3" descr="Screen Shot 2015-04-27 at 3.10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71" y="119867"/>
            <a:ext cx="4222885" cy="1052891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0005" y="119867"/>
            <a:ext cx="4434407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40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Diagnostic Studies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3302" y="6024096"/>
            <a:ext cx="75077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FFFFFF"/>
                </a:solidFill>
              </a:rPr>
              <a:t>Meta-Analysis: Accuracy of Quantitative Ultrasound for Identifying Patients with Osteoporosis  </a:t>
            </a:r>
            <a:r>
              <a:rPr lang="en-US" sz="1100" dirty="0" err="1">
                <a:solidFill>
                  <a:srgbClr val="FFFFFF"/>
                </a:solidFill>
              </a:rPr>
              <a:t>Smita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Nayak</a:t>
            </a:r>
            <a:r>
              <a:rPr lang="en-US" sz="1100" dirty="0">
                <a:solidFill>
                  <a:srgbClr val="FFFFFF"/>
                </a:solidFill>
              </a:rPr>
              <a:t>, MD; Ingram </a:t>
            </a:r>
            <a:r>
              <a:rPr lang="en-US" sz="1100" dirty="0" err="1">
                <a:solidFill>
                  <a:srgbClr val="FFFFFF"/>
                </a:solidFill>
              </a:rPr>
              <a:t>Olkin</a:t>
            </a:r>
            <a:r>
              <a:rPr lang="en-US" sz="1100" dirty="0">
                <a:solidFill>
                  <a:srgbClr val="FFFFFF"/>
                </a:solidFill>
              </a:rPr>
              <a:t>, PhD; </a:t>
            </a:r>
            <a:r>
              <a:rPr lang="en-US" sz="1100" dirty="0" err="1">
                <a:solidFill>
                  <a:srgbClr val="FFFFFF"/>
                </a:solidFill>
              </a:rPr>
              <a:t>Hau</a:t>
            </a:r>
            <a:r>
              <a:rPr lang="en-US" sz="1100" dirty="0">
                <a:solidFill>
                  <a:srgbClr val="FFFFFF"/>
                </a:solidFill>
              </a:rPr>
              <a:t> Liu, MD, MPH, MBA; Michael </a:t>
            </a:r>
            <a:r>
              <a:rPr lang="en-US" sz="1100" dirty="0" err="1">
                <a:solidFill>
                  <a:srgbClr val="FFFFFF"/>
                </a:solidFill>
              </a:rPr>
              <a:t>Grabe</a:t>
            </a:r>
            <a:r>
              <a:rPr lang="en-US" sz="1100" dirty="0">
                <a:solidFill>
                  <a:srgbClr val="FFFFFF"/>
                </a:solidFill>
              </a:rPr>
              <a:t>, PhD; Michael K. Gould, MD, MS; I. Elaine Allen, PhD; Douglas K. Owens, MD, MS; and Dena M. </a:t>
            </a:r>
            <a:r>
              <a:rPr lang="en-US" sz="1100" dirty="0" err="1">
                <a:solidFill>
                  <a:srgbClr val="FFFFFF"/>
                </a:solidFill>
              </a:rPr>
              <a:t>Bravata</a:t>
            </a:r>
            <a:r>
              <a:rPr lang="en-US" sz="1100" dirty="0">
                <a:solidFill>
                  <a:srgbClr val="FFFFFF"/>
                </a:solidFill>
              </a:rPr>
              <a:t>, MD, MS  6 June 2006 Annals of Internal Medicine Volume 144 • Number 11 </a:t>
            </a:r>
          </a:p>
        </p:txBody>
      </p:sp>
    </p:spTree>
    <p:extLst>
      <p:ext uri="{BB962C8B-B14F-4D97-AF65-F5344CB8AC3E}">
        <p14:creationId xmlns:p14="http://schemas.microsoft.com/office/powerpoint/2010/main" val="157217940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27 at 3.13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5" y="1156085"/>
            <a:ext cx="5510127" cy="5186002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193925" y="119867"/>
            <a:ext cx="4434407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40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Diagnostic Studies</a:t>
            </a:r>
          </a:p>
        </p:txBody>
      </p:sp>
      <p:pic>
        <p:nvPicPr>
          <p:cNvPr id="4" name="Picture 3" descr="Screen Shot 2015-04-27 at 3.14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24" y="1725484"/>
            <a:ext cx="4724400" cy="1346200"/>
          </a:xfrm>
          <a:prstGeom prst="rect">
            <a:avLst/>
          </a:prstGeom>
        </p:spPr>
      </p:pic>
      <p:pic>
        <p:nvPicPr>
          <p:cNvPr id="5" name="Picture 4" descr="Screen Shot 2015-04-27 at 3.16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90" y="4775994"/>
            <a:ext cx="3711144" cy="20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3636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5685" y="6283001"/>
            <a:ext cx="85583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FFFFFF"/>
                </a:solidFill>
              </a:rPr>
              <a:t>Systematic Review and Meta-analysis of the Literature Regarding the Diagnosis of Sleep Apnea  </a:t>
            </a:r>
            <a:r>
              <a:rPr lang="en-US" sz="900" dirty="0">
                <a:solidFill>
                  <a:srgbClr val="FFFFFF"/>
                </a:solidFill>
              </a:rPr>
              <a:t>Susan D. Ross MD, FRCPC, Iris A. </a:t>
            </a:r>
            <a:r>
              <a:rPr lang="en-US" sz="900" dirty="0" err="1">
                <a:solidFill>
                  <a:srgbClr val="FFFFFF"/>
                </a:solidFill>
              </a:rPr>
              <a:t>Sheinhait</a:t>
            </a:r>
            <a:r>
              <a:rPr lang="en-US" sz="900" dirty="0">
                <a:solidFill>
                  <a:srgbClr val="FFFFFF"/>
                </a:solidFill>
              </a:rPr>
              <a:t> MA, Katherine J. Harrison </a:t>
            </a:r>
            <a:r>
              <a:rPr lang="en-US" sz="900" dirty="0" err="1">
                <a:solidFill>
                  <a:srgbClr val="FFFFFF"/>
                </a:solidFill>
              </a:rPr>
              <a:t>BA,Marion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Kvasz</a:t>
            </a:r>
            <a:r>
              <a:rPr lang="en-US" sz="900" dirty="0">
                <a:solidFill>
                  <a:srgbClr val="FFFFFF"/>
                </a:solidFill>
              </a:rPr>
              <a:t> MD, MPH, Janet E. Connelly BS, Steven A. Shea PhD, and I. Elaine Allen PhD    </a:t>
            </a:r>
            <a:r>
              <a:rPr lang="en-US" sz="900" i="1" dirty="0">
                <a:solidFill>
                  <a:srgbClr val="FFFFFF"/>
                </a:solidFill>
              </a:rPr>
              <a:t>SLEEP, Vol. 23, No. 4, 2000 </a:t>
            </a:r>
            <a:endParaRPr lang="en-US" sz="900" dirty="0">
              <a:solidFill>
                <a:srgbClr val="FFFFFF"/>
              </a:solidFill>
            </a:endParaRPr>
          </a:p>
          <a:p>
            <a:endParaRPr lang="en-US" baseline="30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03225" y="263526"/>
            <a:ext cx="8311420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40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STATA example: Diagnostic Studies</a:t>
            </a:r>
          </a:p>
        </p:txBody>
      </p:sp>
      <p:pic>
        <p:nvPicPr>
          <p:cNvPr id="5" name="Picture 4" descr="Screen Shot 2015-04-27 at 2.51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3" y="1512494"/>
            <a:ext cx="8683987" cy="328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685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27 at 11.20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838200"/>
            <a:ext cx="6935776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7032" y="176768"/>
            <a:ext cx="550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C266"/>
                </a:solidFill>
              </a:rPr>
              <a:t>STATA:  </a:t>
            </a:r>
            <a:r>
              <a:rPr lang="en-US" sz="2800" dirty="0" err="1">
                <a:solidFill>
                  <a:srgbClr val="FFC266"/>
                </a:solidFill>
              </a:rPr>
              <a:t>metandi</a:t>
            </a:r>
            <a:r>
              <a:rPr lang="en-US" sz="2800" dirty="0">
                <a:solidFill>
                  <a:srgbClr val="FFC266"/>
                </a:solidFill>
              </a:rPr>
              <a:t> TP FP FN TN</a:t>
            </a:r>
          </a:p>
        </p:txBody>
      </p:sp>
    </p:spTree>
    <p:extLst>
      <p:ext uri="{BB962C8B-B14F-4D97-AF65-F5344CB8AC3E}">
        <p14:creationId xmlns:p14="http://schemas.microsoft.com/office/powerpoint/2010/main" val="165988276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242" y="105201"/>
            <a:ext cx="6647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metandi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TP FP FN TN,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nobivariate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nohsroc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plot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16" y="663700"/>
            <a:ext cx="4419600" cy="5524500"/>
          </a:xfrm>
          <a:prstGeom prst="rect">
            <a:avLst/>
          </a:prstGeom>
        </p:spPr>
      </p:pic>
      <p:pic>
        <p:nvPicPr>
          <p:cNvPr id="2" name="Picture 1" descr="Screen Shot 2016-04-27 at 11.18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07" y="663700"/>
            <a:ext cx="5799914" cy="2129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1955" y="3308156"/>
            <a:ext cx="37985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Easy to use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Results can be used in other models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Can get prediction plots</a:t>
            </a:r>
          </a:p>
        </p:txBody>
      </p:sp>
    </p:spTree>
    <p:extLst>
      <p:ext uri="{BB962C8B-B14F-4D97-AF65-F5344CB8AC3E}">
        <p14:creationId xmlns:p14="http://schemas.microsoft.com/office/powerpoint/2010/main" val="240097683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8CABA36-163B-D34A-B95D-2BAD96DE1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647" y="235013"/>
            <a:ext cx="7141379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8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Diagnostic Studies – Stata </a:t>
            </a:r>
            <a:r>
              <a:rPr lang="en-US" sz="2800" dirty="0" err="1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midas</a:t>
            </a:r>
            <a:r>
              <a:rPr lang="en-US" sz="28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command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E850B-4C85-1B49-8322-A3D7B033AA15}"/>
              </a:ext>
            </a:extLst>
          </p:cNvPr>
          <p:cNvSpPr txBox="1"/>
          <p:nvPr/>
        </p:nvSpPr>
        <p:spPr>
          <a:xfrm>
            <a:off x="451263" y="758875"/>
            <a:ext cx="1896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Install </a:t>
            </a:r>
            <a:r>
              <a:rPr lang="en-US" sz="2400" dirty="0" err="1"/>
              <a:t>midas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A932E7-58A5-4046-86F4-6396889F7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28" y="2889899"/>
            <a:ext cx="5142016" cy="3736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95562-F6BF-EC41-B33F-6BC0FC2FA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80" y="1398670"/>
            <a:ext cx="3485174" cy="52277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212C63-7CC7-F543-A4A5-CEDCCA14235F}"/>
              </a:ext>
            </a:extLst>
          </p:cNvPr>
          <p:cNvSpPr/>
          <p:nvPr/>
        </p:nvSpPr>
        <p:spPr>
          <a:xfrm>
            <a:off x="3788228" y="1398670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. </a:t>
            </a:r>
            <a:r>
              <a:rPr lang="en-US" dirty="0" err="1"/>
              <a:t>midas</a:t>
            </a:r>
            <a:r>
              <a:rPr lang="en-US" dirty="0"/>
              <a:t> </a:t>
            </a:r>
            <a:r>
              <a:rPr lang="en-US" dirty="0" err="1"/>
              <a:t>tp</a:t>
            </a:r>
            <a:r>
              <a:rPr lang="en-US" dirty="0"/>
              <a:t> </a:t>
            </a:r>
            <a:r>
              <a:rPr lang="en-US" dirty="0" err="1"/>
              <a:t>fp</a:t>
            </a:r>
            <a:r>
              <a:rPr lang="en-US" dirty="0"/>
              <a:t> </a:t>
            </a:r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tn</a:t>
            </a:r>
            <a:r>
              <a:rPr lang="en-US" dirty="0"/>
              <a:t>, </a:t>
            </a:r>
            <a:r>
              <a:rPr lang="en-US" dirty="0" err="1"/>
              <a:t>fagan</a:t>
            </a:r>
            <a:r>
              <a:rPr lang="en-US" dirty="0"/>
              <a:t>(.2)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0ABE5A-73D6-8B47-8C69-29D7692866E5}"/>
              </a:ext>
            </a:extLst>
          </p:cNvPr>
          <p:cNvSpPr txBox="1"/>
          <p:nvPr/>
        </p:nvSpPr>
        <p:spPr>
          <a:xfrm>
            <a:off x="4857007" y="2520567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midas</a:t>
            </a:r>
            <a:r>
              <a:rPr lang="en-US" dirty="0"/>
              <a:t> </a:t>
            </a:r>
            <a:r>
              <a:rPr lang="en-US" dirty="0" err="1"/>
              <a:t>tp</a:t>
            </a:r>
            <a:r>
              <a:rPr lang="en-US" dirty="0"/>
              <a:t> </a:t>
            </a:r>
            <a:r>
              <a:rPr lang="en-US" dirty="0" err="1"/>
              <a:t>fp</a:t>
            </a:r>
            <a:r>
              <a:rPr lang="en-US" dirty="0"/>
              <a:t> </a:t>
            </a:r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tn</a:t>
            </a:r>
            <a:r>
              <a:rPr lang="en-US" dirty="0"/>
              <a:t>, </a:t>
            </a:r>
            <a:r>
              <a:rPr lang="en-US" dirty="0" err="1"/>
              <a:t>modchk</a:t>
            </a:r>
            <a:r>
              <a:rPr lang="en-US" dirty="0"/>
              <a:t>(all)</a:t>
            </a:r>
          </a:p>
        </p:txBody>
      </p:sp>
    </p:spTree>
    <p:extLst>
      <p:ext uri="{BB962C8B-B14F-4D97-AF65-F5344CB8AC3E}">
        <p14:creationId xmlns:p14="http://schemas.microsoft.com/office/powerpoint/2010/main" val="323706163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36C873-E9EA-C741-8046-A492F4934B8B}"/>
              </a:ext>
            </a:extLst>
          </p:cNvPr>
          <p:cNvSpPr txBox="1"/>
          <p:nvPr/>
        </p:nvSpPr>
        <p:spPr>
          <a:xfrm>
            <a:off x="807522" y="356260"/>
            <a:ext cx="8170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Diagnostic studies with multiple </a:t>
            </a: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cutpoints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A6216-FCE7-8A4B-97B0-E394CF53F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14" y="1034283"/>
            <a:ext cx="4662219" cy="5569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653751-378F-8945-93A0-ED2B2925E67D}"/>
              </a:ext>
            </a:extLst>
          </p:cNvPr>
          <p:cNvSpPr txBox="1"/>
          <p:nvPr/>
        </p:nvSpPr>
        <p:spPr>
          <a:xfrm>
            <a:off x="4987636" y="1413163"/>
            <a:ext cx="38832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Suppose you want to model and examine the difference between each studies ROC curve and then meta-analyze them?</a:t>
            </a:r>
          </a:p>
          <a:p>
            <a:endParaRPr lang="en-US" dirty="0"/>
          </a:p>
          <a:p>
            <a:r>
              <a:rPr lang="en-US" dirty="0"/>
              <a:t>STATA does not have a procedure but R has a package to do this</a:t>
            </a:r>
          </a:p>
          <a:p>
            <a:endParaRPr lang="en-US" dirty="0"/>
          </a:p>
          <a:p>
            <a:r>
              <a:rPr lang="en-US" dirty="0"/>
              <a:t>Data from Kevin Selby, MD (Fellow, TICR student, </a:t>
            </a:r>
            <a:r>
              <a:rPr lang="en-US" dirty="0" err="1"/>
              <a:t>ULausanne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47868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35261-DAF7-F14F-9174-FEB63E597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2" y="1142460"/>
            <a:ext cx="8087096" cy="45502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C24D2-2D0B-8F49-B28C-A870242441DC}"/>
              </a:ext>
            </a:extLst>
          </p:cNvPr>
          <p:cNvSpPr txBox="1"/>
          <p:nvPr/>
        </p:nvSpPr>
        <p:spPr>
          <a:xfrm>
            <a:off x="475012" y="415637"/>
            <a:ext cx="5509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 Studio – use </a:t>
            </a:r>
            <a:r>
              <a:rPr lang="en-US" sz="2400" dirty="0" err="1"/>
              <a:t>devtools</a:t>
            </a:r>
            <a:r>
              <a:rPr lang="en-US" sz="2400" dirty="0"/>
              <a:t> and </a:t>
            </a:r>
            <a:r>
              <a:rPr lang="en-US" sz="2400" dirty="0" err="1"/>
              <a:t>diagmeta</a:t>
            </a:r>
            <a:r>
              <a:rPr lang="en-US" sz="2400" dirty="0"/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B8BB8-EB42-FC4B-8C56-F1B73FCE611F}"/>
              </a:ext>
            </a:extLst>
          </p:cNvPr>
          <p:cNvSpPr txBox="1"/>
          <p:nvPr/>
        </p:nvSpPr>
        <p:spPr>
          <a:xfrm>
            <a:off x="475012" y="5957851"/>
            <a:ext cx="7378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Steinhauser</a:t>
            </a:r>
            <a:r>
              <a:rPr lang="en-US" dirty="0"/>
              <a:t> </a:t>
            </a:r>
            <a:r>
              <a:rPr lang="en-US" i="1" dirty="0"/>
              <a:t>et al. BMC Medical Research Methodology </a:t>
            </a:r>
            <a:r>
              <a:rPr lang="en-US" dirty="0"/>
              <a:t>(2016) 16:97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93291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304800"/>
            <a:ext cx="9144001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sz="40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Evaluating Indirect Effects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669925" y="1722438"/>
            <a:ext cx="185948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n-US" sz="240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34798" y="1533832"/>
            <a:ext cx="8610600" cy="255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lvl="0"/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Evidence includes studies of two treatments:</a:t>
            </a:r>
          </a:p>
          <a:p>
            <a:pPr lvl="1"/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comparing one to the other</a:t>
            </a:r>
          </a:p>
          <a:p>
            <a:pPr lvl="1"/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comparing each to a placebo</a:t>
            </a:r>
          </a:p>
          <a:p>
            <a:pPr lvl="1"/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comparing each to a third comparator</a:t>
            </a:r>
          </a:p>
          <a:p>
            <a:pPr lvl="1"/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or any combination of these</a:t>
            </a:r>
          </a:p>
        </p:txBody>
      </p:sp>
    </p:spTree>
    <p:extLst>
      <p:ext uri="{BB962C8B-B14F-4D97-AF65-F5344CB8AC3E}">
        <p14:creationId xmlns:p14="http://schemas.microsoft.com/office/powerpoint/2010/main" val="253963880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009" y="228600"/>
            <a:ext cx="8900244" cy="914400"/>
          </a:xfrm>
        </p:spPr>
        <p:txBody>
          <a:bodyPr/>
          <a:lstStyle/>
          <a:p>
            <a:r>
              <a:rPr lang="en-US" sz="3600" dirty="0"/>
              <a:t>Advanced Techniques for Meta-Analysis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33500"/>
            <a:ext cx="7772400" cy="4114800"/>
          </a:xfrm>
        </p:spPr>
        <p:txBody>
          <a:bodyPr/>
          <a:lstStyle/>
          <a:p>
            <a:r>
              <a:rPr lang="en-US" dirty="0"/>
              <a:t>A few follow-ups </a:t>
            </a:r>
          </a:p>
          <a:p>
            <a:r>
              <a:rPr lang="en-US" dirty="0"/>
              <a:t>Single arm Meta-Analysis of Rates</a:t>
            </a:r>
          </a:p>
          <a:p>
            <a:r>
              <a:rPr lang="en-US" dirty="0"/>
              <a:t>Meta-Regression</a:t>
            </a:r>
          </a:p>
          <a:p>
            <a:r>
              <a:rPr lang="en-US" dirty="0"/>
              <a:t>Survival Analysis</a:t>
            </a:r>
          </a:p>
          <a:p>
            <a:r>
              <a:rPr lang="en-US" dirty="0"/>
              <a:t>Diagnostic Tests &amp; ROC curves</a:t>
            </a:r>
          </a:p>
          <a:p>
            <a:r>
              <a:rPr lang="en-US" dirty="0"/>
              <a:t>Indirect/Network Meta-Analyses</a:t>
            </a:r>
          </a:p>
        </p:txBody>
      </p:sp>
    </p:spTree>
    <p:extLst>
      <p:ext uri="{BB962C8B-B14F-4D97-AF65-F5344CB8AC3E}">
        <p14:creationId xmlns:p14="http://schemas.microsoft.com/office/powerpoint/2010/main" val="195465056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120003" y="914886"/>
            <a:ext cx="8843992" cy="114300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cs typeface="Times New Roman" charset="0"/>
              </a:rPr>
              <a:t>Testing Treatment Differences in Placebo Controlled Studies</a:t>
            </a:r>
            <a:br>
              <a:rPr lang="en-US" sz="2400" i="1" dirty="0">
                <a:cs typeface="Times New Roman" charset="0"/>
              </a:rPr>
            </a:br>
            <a:endParaRPr lang="en-US" sz="2400" i="1" dirty="0">
              <a:cs typeface="Times New Roman" charset="0"/>
            </a:endParaRPr>
          </a:p>
        </p:txBody>
      </p:sp>
      <p:sp>
        <p:nvSpPr>
          <p:cNvPr id="190470" name="Rectangle 6"/>
          <p:cNvSpPr>
            <a:spLocks noGrp="1" noChangeArrowheads="1"/>
          </p:cNvSpPr>
          <p:nvPr>
            <p:ph idx="1"/>
          </p:nvPr>
        </p:nvSpPr>
        <p:spPr>
          <a:xfrm>
            <a:off x="330009" y="1673164"/>
            <a:ext cx="8360228" cy="4191000"/>
          </a:xfrm>
        </p:spPr>
        <p:txBody>
          <a:bodyPr>
            <a:normAutofit/>
          </a:bodyPr>
          <a:lstStyle/>
          <a:p>
            <a:r>
              <a:rPr lang="en-US" sz="2400" dirty="0">
                <a:cs typeface="Times New Roman" charset="0"/>
              </a:rPr>
              <a:t>Outcomes at 30 Days Composite (Death or MI)</a:t>
            </a:r>
          </a:p>
          <a:p>
            <a:endParaRPr lang="en-US" sz="2400" b="1" dirty="0">
              <a:cs typeface="Times New Roman" charset="0"/>
            </a:endParaRPr>
          </a:p>
          <a:p>
            <a:pPr>
              <a:buFontTx/>
              <a:buNone/>
            </a:pPr>
            <a:r>
              <a:rPr lang="en-US" sz="2000" u="sng" dirty="0">
                <a:cs typeface="Times New Roman" charset="0"/>
              </a:rPr>
              <a:t>Study Drug	# of Patients    # Studies  Odds Ratio   	  95% CI</a:t>
            </a:r>
            <a:endParaRPr lang="en-US" sz="2000" dirty="0">
              <a:cs typeface="Times New Roman" charset="0"/>
            </a:endParaRPr>
          </a:p>
          <a:p>
            <a:pPr>
              <a:buFontTx/>
              <a:buNone/>
            </a:pPr>
            <a:r>
              <a:rPr lang="en-US" sz="2000" dirty="0">
                <a:cs typeface="Times New Roman" charset="0"/>
              </a:rPr>
              <a:t>Drug A		    9,606	5	   0.45		(0.37, 0.55)</a:t>
            </a:r>
          </a:p>
          <a:p>
            <a:pPr>
              <a:buFontTx/>
              <a:buNone/>
            </a:pPr>
            <a:endParaRPr lang="en-US" sz="2000" dirty="0">
              <a:cs typeface="Times New Roman" charset="0"/>
            </a:endParaRPr>
          </a:p>
          <a:p>
            <a:pPr>
              <a:buFontTx/>
              <a:buNone/>
            </a:pPr>
            <a:r>
              <a:rPr lang="en-US" sz="2000" dirty="0">
                <a:cs typeface="Times New Roman" charset="0"/>
              </a:rPr>
              <a:t>Drug E		    5,834	4	   0.82		(0.69, 0.98)</a:t>
            </a:r>
          </a:p>
          <a:p>
            <a:pPr>
              <a:buFontTx/>
              <a:buNone/>
            </a:pPr>
            <a:endParaRPr lang="en-US" sz="2000" dirty="0">
              <a:cs typeface="Times New Roman" charset="0"/>
            </a:endParaRPr>
          </a:p>
          <a:p>
            <a:pPr>
              <a:buFontTx/>
              <a:buNone/>
            </a:pPr>
            <a:r>
              <a:rPr lang="en-US" sz="2000" dirty="0">
                <a:cs typeface="Times New Roman" charset="0"/>
              </a:rPr>
              <a:t>Drug T		    3,634 	3	   0.73		(0.57, 0.92)</a:t>
            </a:r>
          </a:p>
          <a:p>
            <a:pPr>
              <a:buFontTx/>
              <a:buNone/>
            </a:pPr>
            <a:r>
              <a:rPr lang="en-US" sz="2000" dirty="0">
                <a:cs typeface="Times New Roman" charset="0"/>
              </a:rPr>
              <a:t> </a:t>
            </a:r>
          </a:p>
          <a:p>
            <a:endParaRPr lang="en-US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" y="56348"/>
            <a:ext cx="9144001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sz="40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Evaluating Indirect Effects</a:t>
            </a:r>
          </a:p>
        </p:txBody>
      </p:sp>
    </p:spTree>
    <p:extLst>
      <p:ext uri="{BB962C8B-B14F-4D97-AF65-F5344CB8AC3E}">
        <p14:creationId xmlns:p14="http://schemas.microsoft.com/office/powerpoint/2010/main" val="62384619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262912" y="1384300"/>
            <a:ext cx="8111067" cy="18034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cs typeface="Times New Roman" charset="0"/>
              </a:rPr>
              <a:t>One-way ANOVA comparing treatments:  </a:t>
            </a:r>
          </a:p>
          <a:p>
            <a:pPr>
              <a:buFontTx/>
              <a:buNone/>
            </a:pPr>
            <a:r>
              <a:rPr lang="en-US" sz="2400" dirty="0">
                <a:cs typeface="Times New Roman" charset="0"/>
              </a:rPr>
              <a:t>		Drug A vs. Drug E				p &lt; 0.001</a:t>
            </a:r>
          </a:p>
          <a:p>
            <a:pPr>
              <a:buFontTx/>
              <a:buNone/>
            </a:pPr>
            <a:r>
              <a:rPr lang="en-US" sz="2400" dirty="0">
                <a:cs typeface="Times New Roman" charset="0"/>
              </a:rPr>
              <a:t>		Drug A vs. Drug T				p &lt; 0.01</a:t>
            </a:r>
          </a:p>
          <a:p>
            <a:pPr>
              <a:buFontTx/>
              <a:buNone/>
            </a:pPr>
            <a:r>
              <a:rPr lang="en-US" sz="2400" dirty="0">
                <a:cs typeface="Times New Roman" charset="0"/>
              </a:rPr>
              <a:t>		Drug E vs. Drug T				p &gt; 0.05</a:t>
            </a:r>
          </a:p>
          <a:p>
            <a:pPr>
              <a:buFontTx/>
              <a:buNone/>
            </a:pPr>
            <a:endParaRPr lang="en-US" sz="2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" y="56348"/>
            <a:ext cx="9144001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sz="36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Evaluating Indirect Effects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20003" y="794685"/>
            <a:ext cx="8843992" cy="105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n-US" sz="2400" dirty="0">
                <a:cs typeface="Times New Roman" charset="0"/>
              </a:rPr>
              <a:t>Testing Treatment Differences in Placebo Controlled Studies</a:t>
            </a:r>
            <a:br>
              <a:rPr lang="en-US" sz="2400" i="1" dirty="0">
                <a:cs typeface="Times New Roman" charset="0"/>
              </a:rPr>
            </a:br>
            <a:endParaRPr lang="en-US" sz="2400" i="1" dirty="0">
              <a:cs typeface="Times New Roman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1" y="3187699"/>
            <a:ext cx="8600121" cy="350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40977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204792"/>
            <a:ext cx="9144001" cy="107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sz="32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Beyond ANOVA: Evaluating Indirect Effects</a:t>
            </a:r>
          </a:p>
          <a:p>
            <a:pPr algn="ctr"/>
            <a:r>
              <a:rPr lang="en-US" sz="32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And Network Analyses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669925" y="1722438"/>
            <a:ext cx="185948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n-US" sz="240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 descr="ne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73" y="1471026"/>
            <a:ext cx="7137400" cy="51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4119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27 at 12.30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8" y="1890117"/>
            <a:ext cx="6934200" cy="351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300" y="1263283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Raw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928" y="5767509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C266"/>
                </a:solidFill>
              </a:rPr>
              <a:t>STATA: indirect </a:t>
            </a:r>
            <a:r>
              <a:rPr lang="en-US" sz="2000" dirty="0" err="1">
                <a:solidFill>
                  <a:srgbClr val="FFC266"/>
                </a:solidFill>
              </a:rPr>
              <a:t>lnHR</a:t>
            </a:r>
            <a:r>
              <a:rPr lang="en-US" sz="2000" dirty="0">
                <a:solidFill>
                  <a:srgbClr val="FFC266"/>
                </a:solidFill>
              </a:rPr>
              <a:t> </a:t>
            </a:r>
            <a:r>
              <a:rPr lang="en-US" sz="2000" dirty="0" err="1">
                <a:solidFill>
                  <a:srgbClr val="FFC266"/>
                </a:solidFill>
              </a:rPr>
              <a:t>selnHR</a:t>
            </a:r>
            <a:r>
              <a:rPr lang="en-US" sz="2000" dirty="0">
                <a:solidFill>
                  <a:srgbClr val="FFC266"/>
                </a:solidFill>
              </a:rPr>
              <a:t> Study ORDER, random </a:t>
            </a:r>
            <a:r>
              <a:rPr lang="en-US" sz="2000" dirty="0" err="1">
                <a:solidFill>
                  <a:srgbClr val="FFC266"/>
                </a:solidFill>
              </a:rPr>
              <a:t>eff</a:t>
            </a:r>
            <a:r>
              <a:rPr lang="en-US" sz="2000" dirty="0">
                <a:solidFill>
                  <a:srgbClr val="FFC266"/>
                </a:solidFill>
              </a:rPr>
              <a:t>(HR) </a:t>
            </a:r>
            <a:r>
              <a:rPr lang="en-US" sz="2000" dirty="0" err="1">
                <a:solidFill>
                  <a:srgbClr val="FFC266"/>
                </a:solidFill>
              </a:rPr>
              <a:t>eform</a:t>
            </a:r>
            <a:r>
              <a:rPr lang="en-US" sz="2000" dirty="0">
                <a:solidFill>
                  <a:srgbClr val="FFC266"/>
                </a:solidFill>
              </a:rPr>
              <a:t> </a:t>
            </a:r>
            <a:r>
              <a:rPr lang="en-US" sz="2000" dirty="0" err="1">
                <a:solidFill>
                  <a:srgbClr val="FFC266"/>
                </a:solidFill>
              </a:rPr>
              <a:t>trta</a:t>
            </a:r>
            <a:r>
              <a:rPr lang="en-US" sz="2000" dirty="0">
                <a:solidFill>
                  <a:srgbClr val="FFC266"/>
                </a:solidFill>
              </a:rPr>
              <a:t>(Active) </a:t>
            </a:r>
            <a:r>
              <a:rPr lang="en-US" sz="2000" dirty="0" err="1">
                <a:solidFill>
                  <a:srgbClr val="FFC266"/>
                </a:solidFill>
              </a:rPr>
              <a:t>trtb</a:t>
            </a:r>
            <a:r>
              <a:rPr lang="en-US" sz="2000" dirty="0">
                <a:solidFill>
                  <a:srgbClr val="FFC266"/>
                </a:solidFill>
              </a:rPr>
              <a:t>(Control)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0863" y="221734"/>
            <a:ext cx="55138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Evaluating Indirect Effects</a:t>
            </a:r>
          </a:p>
        </p:txBody>
      </p:sp>
    </p:spTree>
    <p:extLst>
      <p:ext uri="{BB962C8B-B14F-4D97-AF65-F5344CB8AC3E}">
        <p14:creationId xmlns:p14="http://schemas.microsoft.com/office/powerpoint/2010/main" val="4066725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4-27 at 12.35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1079500"/>
            <a:ext cx="8234503" cy="4483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094" y="374134"/>
            <a:ext cx="58106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C2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Evaluating Indirect Effects</a:t>
            </a:r>
          </a:p>
        </p:txBody>
      </p:sp>
    </p:spTree>
    <p:extLst>
      <p:ext uri="{BB962C8B-B14F-4D97-AF65-F5344CB8AC3E}">
        <p14:creationId xmlns:p14="http://schemas.microsoft.com/office/powerpoint/2010/main" val="48065240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0494" y="247134"/>
            <a:ext cx="58106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C2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Evaluating Indirect Effects</a:t>
            </a:r>
          </a:p>
        </p:txBody>
      </p:sp>
      <p:pic>
        <p:nvPicPr>
          <p:cNvPr id="2" name="Picture 1" descr="Screen Shot 2016-04-27 at 12.35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4" y="958910"/>
            <a:ext cx="6845300" cy="5137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200" y="6241534"/>
            <a:ext cx="2322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no I vs. Z?</a:t>
            </a:r>
          </a:p>
        </p:txBody>
      </p:sp>
    </p:spTree>
    <p:extLst>
      <p:ext uri="{BB962C8B-B14F-4D97-AF65-F5344CB8AC3E}">
        <p14:creationId xmlns:p14="http://schemas.microsoft.com/office/powerpoint/2010/main" val="273672058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114" y="177800"/>
            <a:ext cx="9067800" cy="941387"/>
          </a:xfrm>
        </p:spPr>
        <p:txBody>
          <a:bodyPr/>
          <a:lstStyle/>
          <a:p>
            <a:r>
              <a:rPr lang="en-US" sz="3600" dirty="0"/>
              <a:t>Special Issues in Meta-Analysis</a:t>
            </a:r>
            <a:br>
              <a:rPr lang="en-US" sz="3600" dirty="0"/>
            </a:br>
            <a:r>
              <a:rPr lang="en-US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941" y="1119187"/>
            <a:ext cx="7682159" cy="3429000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Meta-Analysis of transition probabilities</a:t>
            </a:r>
          </a:p>
          <a:p>
            <a:endParaRPr lang="en-US" sz="2800" dirty="0"/>
          </a:p>
          <a:p>
            <a:r>
              <a:rPr lang="en-US" sz="2800" dirty="0" err="1"/>
              <a:t>Pharmocoeconomic</a:t>
            </a:r>
            <a:r>
              <a:rPr lang="en-US" sz="2800" dirty="0"/>
              <a:t> Meta-Analysis</a:t>
            </a:r>
          </a:p>
          <a:p>
            <a:endParaRPr lang="en-US" sz="2800" dirty="0"/>
          </a:p>
          <a:p>
            <a:r>
              <a:rPr lang="en-US" sz="2800" dirty="0"/>
              <a:t>Meta-Analysis of zero events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6137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0" y="317500"/>
            <a:ext cx="657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Markov Chain Meta-Analyses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4700" y="1066800"/>
            <a:ext cx="7010400" cy="569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Where is it being applied?</a:t>
            </a:r>
          </a:p>
          <a:p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Policy analyses in mental health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-modeling transition probabilities within a 	mental health system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-probability of transition to outpatient or 	readmission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	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Genome analyses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-modeling likelihood of gene pairings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					</a:t>
            </a:r>
          </a:p>
          <a:p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675809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900" y="177800"/>
            <a:ext cx="744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Pharmacoeconomic</a:t>
            </a:r>
            <a:r>
              <a:rPr lang="en-US" sz="36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Meta-Analysis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873205"/>
            <a:ext cx="8521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9900"/>
                </a:solidFill>
              </a:rPr>
              <a:t>Effect of postmenopausal hormone replacement therapy on dental outcomes: systematic review of the literature and </a:t>
            </a:r>
            <a:r>
              <a:rPr lang="en-US" i="1" dirty="0" err="1">
                <a:solidFill>
                  <a:srgbClr val="FF9900"/>
                </a:solidFill>
              </a:rPr>
              <a:t>pharmacoeconomic</a:t>
            </a:r>
            <a:r>
              <a:rPr lang="en-US" i="1" dirty="0">
                <a:solidFill>
                  <a:srgbClr val="FF9900"/>
                </a:solidFill>
              </a:rPr>
              <a:t> analysis.</a:t>
            </a:r>
          </a:p>
          <a:p>
            <a:r>
              <a:rPr lang="en-US" sz="1600" dirty="0"/>
              <a:t>Allen IE, Monroe M, Connelly J, </a:t>
            </a:r>
            <a:r>
              <a:rPr lang="en-US" sz="1600" dirty="0" err="1"/>
              <a:t>Cintron</a:t>
            </a:r>
            <a:r>
              <a:rPr lang="en-US" sz="1600" dirty="0"/>
              <a:t> R, Ross SD. Managed Care Interface, 2000</a:t>
            </a:r>
          </a:p>
        </p:txBody>
      </p:sp>
      <p:pic>
        <p:nvPicPr>
          <p:cNvPr id="4" name="Picture 3" descr="Screen Shot 2015-04-27 at 6.0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739"/>
            <a:ext cx="5461000" cy="2456620"/>
          </a:xfrm>
          <a:prstGeom prst="rect">
            <a:avLst/>
          </a:prstGeom>
        </p:spPr>
      </p:pic>
      <p:pic>
        <p:nvPicPr>
          <p:cNvPr id="5" name="Picture 4" descr="Screen Shot 2015-04-27 at 6.03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56" y="3898900"/>
            <a:ext cx="5630956" cy="2857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75300" y="2211507"/>
            <a:ext cx="3168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Overall, the annualized excess cost associated with these two dental outcomes in non-HRT users is estimated to be between $ 14,000 and $ 300,000 with a mean of $ 100,000 per thousand untreated postmenopausal women per year.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0706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to do with zero events?</a:t>
            </a:r>
            <a:b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br>
              <a:rPr lang="en-US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800" dirty="0" err="1"/>
              <a:t>Bracco</a:t>
            </a:r>
            <a:r>
              <a:rPr lang="en-US" sz="2800" dirty="0"/>
              <a:t> v. </a:t>
            </a:r>
            <a:r>
              <a:rPr lang="en-US" sz="2800" dirty="0" err="1"/>
              <a:t>Amersham</a:t>
            </a:r>
            <a:r>
              <a:rPr lang="en-US" sz="2800" dirty="0"/>
              <a:t> (X-Ray Contrast Media)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43101"/>
            <a:ext cx="8686800" cy="3987800"/>
          </a:xfrm>
        </p:spPr>
        <p:txBody>
          <a:bodyPr/>
          <a:lstStyle/>
          <a:p>
            <a:r>
              <a:rPr lang="en-US" sz="2400" dirty="0"/>
              <a:t>Dueling Marketing Claims each based on a meta-analysis</a:t>
            </a:r>
          </a:p>
          <a:p>
            <a:endParaRPr lang="en-US" sz="2400" dirty="0"/>
          </a:p>
          <a:p>
            <a:r>
              <a:rPr lang="en-US" sz="2400" dirty="0"/>
              <a:t>Re-analysis of both meta-analyses by each company</a:t>
            </a:r>
          </a:p>
          <a:p>
            <a:endParaRPr lang="en-US" sz="2400" dirty="0"/>
          </a:p>
          <a:p>
            <a:r>
              <a:rPr lang="en-US" sz="2400" dirty="0"/>
              <a:t>Most fun: Teaching the judge (she was an English major) about statistics, odds ratios, meta-analyses, and Bayes</a:t>
            </a:r>
          </a:p>
          <a:p>
            <a:endParaRPr lang="en-US" sz="2400" dirty="0"/>
          </a:p>
          <a:p>
            <a:r>
              <a:rPr lang="en-US" sz="2400" dirty="0"/>
              <a:t>STATA has two fixes here</a:t>
            </a:r>
          </a:p>
          <a:p>
            <a:pPr lvl="1"/>
            <a:r>
              <a:rPr lang="en-US" sz="2000" dirty="0"/>
              <a:t>Easy – adds 0.5 to each outcome</a:t>
            </a:r>
          </a:p>
          <a:p>
            <a:pPr lvl="1"/>
            <a:r>
              <a:rPr lang="en-US" sz="2000" dirty="0"/>
              <a:t>Hard – imputes the missing data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9906601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143000"/>
          </a:xfrm>
        </p:spPr>
        <p:txBody>
          <a:bodyPr/>
          <a:lstStyle/>
          <a:p>
            <a:r>
              <a:rPr lang="en-US" sz="3600" dirty="0">
                <a:solidFill>
                  <a:srgbClr val="EDD3B6"/>
                </a:solidFill>
              </a:rPr>
              <a:t>Background – How much do you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458200" cy="453072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of Variance vs. Meta-analysis</a:t>
            </a:r>
          </a:p>
          <a:p>
            <a:pPr marL="0" indent="0">
              <a:buNone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ANOVA is used with individual patient data to understand differences between trials or subgroups within a trial.  Meta-analysis is used to find the overall effect, synthesizing similar outcomes either on a study (publication) basis or using individual data.</a:t>
            </a:r>
          </a:p>
        </p:txBody>
      </p:sp>
    </p:spTree>
    <p:extLst>
      <p:ext uri="{BB962C8B-B14F-4D97-AF65-F5344CB8AC3E}">
        <p14:creationId xmlns:p14="http://schemas.microsoft.com/office/powerpoint/2010/main" val="17178479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D-McCulloug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" y="1924447"/>
            <a:ext cx="6423685" cy="432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15" y="79254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Renal Safety of </a:t>
            </a:r>
            <a:r>
              <a:rPr lang="en-US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Iodixanol</a:t>
            </a:r>
            <a: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(IOCM) v. </a:t>
            </a:r>
            <a:r>
              <a:rPr lang="en-US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Iopamidol</a:t>
            </a:r>
            <a: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(LOCM) on the incidence of Contrast Induced Nephropathy</a:t>
            </a:r>
          </a:p>
          <a:p>
            <a:endParaRPr lang="en-US" sz="8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63500"/>
            <a:ext cx="8686800" cy="8255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to do with zero events?</a:t>
            </a:r>
            <a:b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588095" y="2273300"/>
            <a:ext cx="2327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Fixed effects models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Per protocol analysis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Omits 6 studies with zero outcomes</a:t>
            </a:r>
          </a:p>
        </p:txBody>
      </p:sp>
    </p:spTree>
    <p:extLst>
      <p:ext uri="{BB962C8B-B14F-4D97-AF65-F5344CB8AC3E}">
        <p14:creationId xmlns:p14="http://schemas.microsoft.com/office/powerpoint/2010/main" val="131544878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R-McCullough_ze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1038803"/>
            <a:ext cx="6609443" cy="481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6100919"/>
            <a:ext cx="4267200" cy="50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6657975"/>
            <a:ext cx="50673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657" y="187903"/>
            <a:ext cx="8686800" cy="8255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to do with zero events?</a:t>
            </a:r>
            <a:b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758214" y="1765300"/>
            <a:ext cx="196124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Reanalysis using all the studies, intent-to-treat population, and random-effects models</a:t>
            </a:r>
          </a:p>
        </p:txBody>
      </p:sp>
    </p:spTree>
    <p:extLst>
      <p:ext uri="{BB962C8B-B14F-4D97-AF65-F5344CB8AC3E}">
        <p14:creationId xmlns:p14="http://schemas.microsoft.com/office/powerpoint/2010/main" val="151220660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863013" cy="4940300"/>
          </a:xfrm>
          <a:prstGeom prst="rect">
            <a:avLst/>
          </a:prstGeom>
          <a:noFill/>
          <a:ln w="9525">
            <a:solidFill>
              <a:srgbClr val="173F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800600" y="4648200"/>
            <a:ext cx="41100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3FDEB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charset="0"/>
              </a:rPr>
              <a:t>Look Fred, This seems to be the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charset="0"/>
              </a:rPr>
              <a:t>same thing…SUMMARIZED</a:t>
            </a:r>
          </a:p>
        </p:txBody>
      </p:sp>
    </p:spTree>
    <p:extLst>
      <p:ext uri="{BB962C8B-B14F-4D97-AF65-F5344CB8AC3E}">
        <p14:creationId xmlns:p14="http://schemas.microsoft.com/office/powerpoint/2010/main" val="133207593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1219200"/>
            <a:ext cx="81387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Aredia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– </a:t>
            </a:r>
            <a:r>
              <a:rPr lang="en-US" sz="1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Zometa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Deutsch v. Novartis Pharm. 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(E.D.N.Y. 2011)</a:t>
            </a:r>
          </a:p>
          <a:p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Avandia 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re Avandia Marketing 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(E.D. Pa. 2011)</a:t>
            </a:r>
          </a:p>
          <a:p>
            <a:r>
              <a:rPr lang="en-US" sz="1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Baycol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re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Baycol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Prods. 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(D. Minn. 2007)</a:t>
            </a:r>
          </a:p>
          <a:p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Benzodiazepine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Vinitski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v. Adler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(</a:t>
            </a:r>
            <a:r>
              <a:rPr lang="en-US" sz="1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PhilaCt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Common Pleas 2004)</a:t>
            </a:r>
          </a:p>
          <a:p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Celebrex – </a:t>
            </a:r>
            <a:r>
              <a:rPr lang="en-US" sz="12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Bextra</a:t>
            </a:r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re </a:t>
            </a:r>
            <a:r>
              <a:rPr lang="en-US" sz="12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Bextra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&amp; Celebrex Marketing 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(2007)</a:t>
            </a:r>
          </a:p>
          <a:p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E5 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(anti-endotoxin monoclonal antibody for sepsis)</a:t>
            </a:r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(1996)</a:t>
            </a:r>
          </a:p>
          <a:p>
            <a:r>
              <a:rPr lang="en-US" sz="12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Fenfluramine</a:t>
            </a:r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Phentermine 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re Diet Drugs Prod. 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E.D.Pa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2000)</a:t>
            </a:r>
          </a:p>
          <a:p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Fosamax 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re Fosamax Prods.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Liab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Litig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.,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 (S.D.N.Y. 2009)</a:t>
            </a:r>
          </a:p>
          <a:p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Gadolinium 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re Gadolinium-Based Contrast Agents 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(N.D. Ohio 2010)</a:t>
            </a:r>
          </a:p>
          <a:p>
            <a:r>
              <a:rPr lang="en-US" sz="12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Hydroxycut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</a:t>
            </a:r>
            <a:r>
              <a:rPr lang="en-US" sz="12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Bechler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v. </a:t>
            </a:r>
            <a:r>
              <a:rPr lang="en-US" sz="12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MuscleTech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(2003 &amp; 2006)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Neurontin 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re Neurontin Marketing, Sales Practices 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(D. Mass. 2009)</a:t>
            </a:r>
          </a:p>
          <a:p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Paxil (SSRI)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Tucker v.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Smithkline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Beecham Corp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</a:t>
            </a:r>
            <a:r>
              <a:rPr lang="en-US" sz="1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S.D.Ind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2010)</a:t>
            </a:r>
          </a:p>
          <a:p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Procrit 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Amgen v. </a:t>
            </a:r>
            <a:r>
              <a:rPr lang="en-US" sz="12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OrthoBiotech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(2009)</a:t>
            </a:r>
          </a:p>
          <a:p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Prozac (SSRI) 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Rimberg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v. Eli Lilly &amp; Co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(2009)</a:t>
            </a:r>
          </a:p>
          <a:p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(RIAA) 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</a:t>
            </a:r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A&amp;M Records, Inc. v. Napster, Inc., 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239 F.3d 1004 (2001, 2007)</a:t>
            </a:r>
          </a:p>
          <a:p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Seroquel 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re Seroquel Products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Liab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(M.D. Fla. 2009)</a:t>
            </a:r>
          </a:p>
          <a:p>
            <a:r>
              <a:rPr lang="en-US" sz="1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Thimerosal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– Vaccine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Salmond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v.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Sec’y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Dep’t of HHS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(</a:t>
            </a:r>
            <a:r>
              <a:rPr lang="en-US" sz="1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Fed.Cl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1999)</a:t>
            </a:r>
          </a:p>
          <a:p>
            <a:r>
              <a:rPr lang="en-US" sz="1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Trasylol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re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Trasylol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Prods.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Liab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Litig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.,(S.D. Fla. 2010)</a:t>
            </a:r>
          </a:p>
          <a:p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Ultra Dawn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Proctor &amp; Gamble class action suit  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(2002)</a:t>
            </a:r>
          </a:p>
          <a:p>
            <a:r>
              <a:rPr lang="en-US" sz="12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Vioxx</a:t>
            </a:r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Merck &amp; Co v. Ernst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(Tex. Ct. App. 2009) (Tex. 2011)</a:t>
            </a:r>
          </a:p>
          <a:p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X-Ray Contrast Media </a:t>
            </a:r>
            <a:r>
              <a:rPr lang="en-US" sz="12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Bracco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v. </a:t>
            </a:r>
            <a:r>
              <a:rPr lang="en-US" sz="12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Amersham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(D.N.J. 2009, 2012)</a:t>
            </a:r>
          </a:p>
          <a:p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Zoloft (SSRI) 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Miller v. Pfizer, Inc.,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(10th Cir. 2004)</a:t>
            </a:r>
          </a:p>
          <a:p>
            <a:r>
              <a:rPr lang="en-US" sz="1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Zymar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Senju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Pharmaceutical Co. Ltd. v. </a:t>
            </a:r>
            <a:r>
              <a:rPr lang="en-US" sz="12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Apotex</a:t>
            </a:r>
            <a:r>
              <a:rPr 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Inc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(</a:t>
            </a:r>
            <a:r>
              <a:rPr lang="en-US" sz="12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D.Del</a:t>
            </a:r>
            <a:r>
              <a:rPr lang="en-US" sz="1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2011)</a:t>
            </a:r>
          </a:p>
          <a:p>
            <a:r>
              <a:rPr lang="en-US" sz="12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Zyprexa</a:t>
            </a:r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re </a:t>
            </a:r>
            <a:r>
              <a:rPr lang="en-US" sz="12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Zyprexa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Products </a:t>
            </a:r>
            <a:r>
              <a:rPr lang="en-US" sz="12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Liab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(E.D.N.Y. 2007)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228600"/>
            <a:ext cx="8519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DD3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Using Meta-Analysis as a Primary Evidence Tool*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6471753"/>
            <a:ext cx="1519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*Cases I worked on</a:t>
            </a:r>
          </a:p>
        </p:txBody>
      </p:sp>
    </p:spTree>
    <p:extLst>
      <p:ext uri="{BB962C8B-B14F-4D97-AF65-F5344CB8AC3E}">
        <p14:creationId xmlns:p14="http://schemas.microsoft.com/office/powerpoint/2010/main" val="332551846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rgbClr val="EDD3B6"/>
                </a:solidFill>
              </a:rPr>
              <a:t>Does Ultra Dawn Live Up to Its Name?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4114800"/>
          </a:xfrm>
        </p:spPr>
        <p:txBody>
          <a:bodyPr/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Consumer Reports that Ultra Dawn may not be a ‘significant’ improvement over regular Dawn</a:t>
            </a:r>
          </a:p>
          <a:p>
            <a:pPr lvl="1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 policy is that it does not release its experimental results or design or the tests it performs</a:t>
            </a:r>
          </a:p>
          <a:p>
            <a:pPr lvl="1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‘significant’ mean?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 firm in California files a class action suit to reimburse users of Ultra Dawn for the difference in price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Proctor &amp; Gamble law firm hires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MetaWorks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reproduce P&amp;G’s analysis and also produce a meta-analysis of all the (internal) trials comparing Ultra Dawn to regular Dawn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Exhaustive internal protocol of analyses but only select pertinent information given to Ingram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Olkin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Stanford, who will testify for P&amp;G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308925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7813"/>
            <a:ext cx="8915400" cy="1017587"/>
          </a:xfrm>
        </p:spPr>
        <p:txBody>
          <a:bodyPr/>
          <a:lstStyle/>
          <a:p>
            <a:r>
              <a:rPr lang="en-US" sz="3200" dirty="0">
                <a:solidFill>
                  <a:srgbClr val="EDD3B6"/>
                </a:solidFill>
              </a:rPr>
              <a:t>Overall Summary Provided to Ingram &amp; to P&amp;G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13716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the experiments carried out by Procter &amp; Gamble comparing Ultra Dawn to Standard Dawn  were reviewed.  The test procedures and statistical methodologies used to establish the superiority of Ultra Dawn vs. Standard Dawn were statistically rigorous.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the statistical analyses were replicated with increase in fat dissolved as the primary outcome.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Meta-analyses performed of the experiments conducted by Procter &amp; Gamble comparing Ultra Dawn with Standard Dawn.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Meta-analysis showed the superiority of Ultra Dawn vs. Standard Dawn. </a:t>
            </a: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Size	95% Confidence Interval	Significance Level</a:t>
            </a:r>
          </a:p>
          <a:p>
            <a:r>
              <a:rPr lang="en-US" sz="16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0.85</a:t>
            </a:r>
            <a:r>
              <a:rPr lang="en-US" sz="1600" baseline="300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en-US" sz="16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  [0.65 to 1.06]		      p &lt; 0.001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6477000"/>
            <a:ext cx="3894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*Ultra Dawn  **Regular Dawn  </a:t>
            </a:r>
            <a:r>
              <a:rPr lang="en-US" sz="1200" baseline="30000" dirty="0"/>
              <a:t>&amp;</a:t>
            </a:r>
            <a:r>
              <a:rPr lang="en-US" sz="1200" dirty="0"/>
              <a:t>in favor of Ultra Dawn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202" y="5257800"/>
            <a:ext cx="7571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type of meta-analysis model is appropriate? What was the outcome of the lawsuit?</a:t>
            </a:r>
          </a:p>
        </p:txBody>
      </p:sp>
    </p:spTree>
    <p:extLst>
      <p:ext uri="{BB962C8B-B14F-4D97-AF65-F5344CB8AC3E}">
        <p14:creationId xmlns:p14="http://schemas.microsoft.com/office/powerpoint/2010/main" val="61850762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7813"/>
            <a:ext cx="8915400" cy="941387"/>
          </a:xfrm>
        </p:spPr>
        <p:txBody>
          <a:bodyPr/>
          <a:lstStyle/>
          <a:p>
            <a:r>
              <a:rPr lang="en-US" sz="3200" dirty="0">
                <a:solidFill>
                  <a:srgbClr val="EDD3B6"/>
                </a:solidFill>
              </a:rPr>
              <a:t>Safety of Ephedrine Weight Loss Supplements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530725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action suits after deaths linked to ephedrine and FDA issuing new regulations for the supplement</a:t>
            </a:r>
          </a:p>
          <a:p>
            <a:pPr>
              <a:buFont typeface="Arial"/>
              <a:buChar char="•"/>
            </a:pPr>
            <a:endParaRPr lang="en-US" sz="2000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/>
              <a:buChar char="•"/>
            </a:pPr>
            <a:r>
              <a:rPr lang="en-US" sz="20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Objective:  Q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uantify selected efficacy and safety outcomes of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Hydroxycut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™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when used as indicated as a dietary supplement, with or without caloric restriction and exercise, in overweight healthy adults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Efficacy in Weight Loss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in no excessive increase in BP or pulse</a:t>
            </a:r>
          </a:p>
          <a:p>
            <a:pPr>
              <a:buFont typeface="Arial"/>
              <a:buChar char="•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/>
              <a:buChar char="•"/>
            </a:pP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Hydroxycut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 marketed by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MuscleTech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Canadian company, for several years, and was tested for selected efficacy and safety outcomes in 6 randomized controlled trials (RCTs) sponsored by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MuscleTech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since 1999</a:t>
            </a:r>
          </a:p>
          <a:p>
            <a:pPr lvl="1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i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                  </a:t>
            </a:r>
            <a:r>
              <a:rPr lang="en-US" sz="2400" i="1" dirty="0">
                <a:solidFill>
                  <a:srgbClr val="FFFF00"/>
                </a:solidFill>
              </a:rPr>
              <a:t>What meta-analysis model is appropriate here?</a:t>
            </a:r>
          </a:p>
        </p:txBody>
      </p:sp>
    </p:spTree>
    <p:extLst>
      <p:ext uri="{BB962C8B-B14F-4D97-AF65-F5344CB8AC3E}">
        <p14:creationId xmlns:p14="http://schemas.microsoft.com/office/powerpoint/2010/main" val="48708034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" y="1524000"/>
            <a:ext cx="908760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6562" y="3810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DD3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Modest Weight Loss Overall -   (at 8 weeks or LOCF) </a:t>
            </a:r>
          </a:p>
        </p:txBody>
      </p:sp>
    </p:spTree>
    <p:extLst>
      <p:ext uri="{BB962C8B-B14F-4D97-AF65-F5344CB8AC3E}">
        <p14:creationId xmlns:p14="http://schemas.microsoft.com/office/powerpoint/2010/main" val="88004689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484187"/>
          </a:xfrm>
        </p:spPr>
        <p:txBody>
          <a:bodyPr/>
          <a:lstStyle/>
          <a:p>
            <a:r>
              <a:rPr lang="en-US" sz="2800" dirty="0">
                <a:solidFill>
                  <a:srgbClr val="EDD3B6"/>
                </a:solidFill>
              </a:rPr>
              <a:t>Safety Analyses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31227" y="742456"/>
          <a:ext cx="8283600" cy="53273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04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04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979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97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956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4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k</a:t>
                      </a:r>
                      <a:endParaRPr lang="en-US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</a:t>
                      </a:r>
                      <a:endParaRPr lang="en-US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Baseline</a:t>
                      </a:r>
                      <a:endParaRPr lang="en-US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8 Weeks</a:t>
                      </a:r>
                      <a:endParaRPr lang="en-US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Effect size for MD (95%CI)</a:t>
                      </a:r>
                      <a:endParaRPr lang="en-US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MD (95% CI)*</a:t>
                      </a:r>
                      <a:endParaRPr lang="en-US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7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Control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Intervention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Control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Intervention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Average SBP (mmHg)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LOCF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150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122.1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122.1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120.2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121.8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0.90 (-.35, 2.15) p = 0.156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-1.95 (-5.05, 1.14)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Completers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124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122.7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122.5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119.2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122.5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-0.15 (-1.66, 1.36) p = 0.845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-3.07 (-6.71, 0.57)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Average DBP (mmHg)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LOCF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150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78.5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77.8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75.6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75.7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0.75 (-1.01, 2.25) p = 0.400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-0.53 (-3.65, 2.58)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Completers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124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74.9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76.8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74.9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76.7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1.46 (-0.26, 3.18) p = 0.097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-1.28 (-4.97, 1.06)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Average Pulse (bpm)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LOCF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132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77.6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76.5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74.1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76.0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0.11 (-1.32, 1.55) p=0.880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-2.21 (-5.76, 1.34)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Completers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2286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107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77.3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77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73.7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76.0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0.46 (-0.14, 1.06) p=0.129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-3.13 (-6.97, 1.34)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k = number of studies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42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 = total number of subjects in group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42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SBP = systolic blood pressure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42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DBP = diastolic blood pressure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42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mmHg = millimeters of mercury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87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bpm = beats per minute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42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LOCF = last observation carried forward (includes all subjects who started for whom any follow-up data were available)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7418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Completers = only subjects completing at least 8 weeks on study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7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MD = mean difference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7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CI = confidence interval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7418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* Mean difference of test change - control change (kg)</a:t>
                      </a:r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53000" y="61722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</a:rPr>
              <a:t>FDA &amp; Trial Outcomes?</a:t>
            </a:r>
          </a:p>
        </p:txBody>
      </p:sp>
    </p:spTree>
    <p:extLst>
      <p:ext uri="{BB962C8B-B14F-4D97-AF65-F5344CB8AC3E}">
        <p14:creationId xmlns:p14="http://schemas.microsoft.com/office/powerpoint/2010/main" val="2787784108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602133" cy="685800"/>
          </a:xfrm>
          <a:noFill/>
          <a:ln/>
        </p:spPr>
        <p:txBody>
          <a:bodyPr/>
          <a:lstStyle/>
          <a:p>
            <a:pPr marL="2570163" indent="-2570163"/>
            <a:r>
              <a:rPr lang="en-US" sz="3600" dirty="0">
                <a:solidFill>
                  <a:srgbClr val="EDD3B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Clinical Trial Feasibility: Asthma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7686323" cy="3867150"/>
          </a:xfrm>
          <a:noFill/>
          <a:ln/>
        </p:spPr>
        <p:txBody>
          <a:bodyPr/>
          <a:lstStyle/>
          <a:p>
            <a:pPr marL="0" indent="0" defTabSz="971550">
              <a:buFontTx/>
              <a:buNone/>
              <a:tabLst>
                <a:tab pos="4008438" algn="l"/>
              </a:tabLst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Question: Will a planned multicenter phase 4 trial ($10 million estimate) succeed in proving that drug P is better than drug Z?</a:t>
            </a:r>
          </a:p>
          <a:p>
            <a:pPr marL="0" indent="0" defTabSz="971550">
              <a:buFontTx/>
              <a:buNone/>
              <a:tabLst>
                <a:tab pos="4008438" algn="l"/>
              </a:tabLst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defTabSz="971550">
              <a:buFontTx/>
              <a:buNone/>
              <a:tabLst>
                <a:tab pos="4008438" algn="l"/>
              </a:tabLst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EBMI tool: Meta-analysis of all sponsor</a:t>
            </a:r>
            <a:r>
              <a:rPr lang="ja-JP" alt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 trials of drug P vs. SBA drug Z.</a:t>
            </a:r>
          </a:p>
        </p:txBody>
      </p:sp>
    </p:spTree>
    <p:extLst>
      <p:ext uri="{BB962C8B-B14F-4D97-AF65-F5344CB8AC3E}">
        <p14:creationId xmlns:p14="http://schemas.microsoft.com/office/powerpoint/2010/main" val="208027061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1143000"/>
          </a:xfrm>
        </p:spPr>
        <p:txBody>
          <a:bodyPr/>
          <a:lstStyle/>
          <a:p>
            <a:r>
              <a:rPr lang="en-US" sz="3600" dirty="0">
                <a:solidFill>
                  <a:srgbClr val="EDD3B6"/>
                </a:solidFill>
              </a:rPr>
              <a:t>Background – How much do you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54102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How long does a meta-analysis take?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4478318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685800" y="5867400"/>
            <a:ext cx="449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Allen &amp; </a:t>
            </a:r>
            <a:r>
              <a:rPr lang="en-US" sz="1200" dirty="0" err="1">
                <a:latin typeface="Helvetica" charset="0"/>
                <a:cs typeface="Helvetica" charset="0"/>
              </a:rPr>
              <a:t>Olkin</a:t>
            </a:r>
            <a:r>
              <a:rPr lang="en-US" sz="1200" dirty="0">
                <a:latin typeface="Helvetica" charset="0"/>
                <a:cs typeface="Helvetica" charset="0"/>
              </a:rPr>
              <a:t>, JAMA. 1999;282(7):634-635. doi:10-1001/pubs.JAMA-ISSN-0098-7484-282-7-jbk0818</a:t>
            </a:r>
          </a:p>
        </p:txBody>
      </p:sp>
      <p:sp>
        <p:nvSpPr>
          <p:cNvPr id="2" name="Rectangle 1"/>
          <p:cNvSpPr/>
          <p:nvPr/>
        </p:nvSpPr>
        <p:spPr>
          <a:xfrm>
            <a:off x="5105400" y="2514600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Mean total number of hours = 1139 Median = 1110, Range =216 to 2518 </a:t>
            </a:r>
          </a:p>
        </p:txBody>
      </p:sp>
    </p:spTree>
    <p:extLst>
      <p:ext uri="{BB962C8B-B14F-4D97-AF65-F5344CB8AC3E}">
        <p14:creationId xmlns:p14="http://schemas.microsoft.com/office/powerpoint/2010/main" val="361735883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3886200" y="2514600"/>
            <a:ext cx="4714523" cy="257968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841022" y="6083300"/>
            <a:ext cx="18979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3279422" y="60833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602133" cy="685800"/>
          </a:xfrm>
          <a:noFill/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2570163" indent="-2570163"/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Drug P or Z Vs. Placebo: All Outcomes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2167" name="Group 7"/>
          <p:cNvGrpSpPr>
            <a:grpSpLocks/>
          </p:cNvGrpSpPr>
          <p:nvPr/>
        </p:nvGrpSpPr>
        <p:grpSpPr bwMode="auto">
          <a:xfrm>
            <a:off x="4001911" y="2636838"/>
            <a:ext cx="59267" cy="2401887"/>
            <a:chOff x="2934" y="1737"/>
            <a:chExt cx="30" cy="1110"/>
          </a:xfrm>
        </p:grpSpPr>
        <p:sp>
          <p:nvSpPr>
            <p:cNvPr id="92168" name="Line 8"/>
            <p:cNvSpPr>
              <a:spLocks noChangeShapeType="1"/>
            </p:cNvSpPr>
            <p:nvPr/>
          </p:nvSpPr>
          <p:spPr bwMode="auto">
            <a:xfrm flipH="1">
              <a:off x="2934" y="1737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69" name="Line 9"/>
            <p:cNvSpPr>
              <a:spLocks noChangeShapeType="1"/>
            </p:cNvSpPr>
            <p:nvPr/>
          </p:nvSpPr>
          <p:spPr bwMode="auto">
            <a:xfrm flipH="1">
              <a:off x="2934" y="1857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0" name="Line 10"/>
            <p:cNvSpPr>
              <a:spLocks noChangeShapeType="1"/>
            </p:cNvSpPr>
            <p:nvPr/>
          </p:nvSpPr>
          <p:spPr bwMode="auto">
            <a:xfrm flipH="1">
              <a:off x="2934" y="1968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1" name="Line 11"/>
            <p:cNvSpPr>
              <a:spLocks noChangeShapeType="1"/>
            </p:cNvSpPr>
            <p:nvPr/>
          </p:nvSpPr>
          <p:spPr bwMode="auto">
            <a:xfrm flipH="1">
              <a:off x="2934" y="2073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2" name="Line 12"/>
            <p:cNvSpPr>
              <a:spLocks noChangeShapeType="1"/>
            </p:cNvSpPr>
            <p:nvPr/>
          </p:nvSpPr>
          <p:spPr bwMode="auto">
            <a:xfrm flipH="1">
              <a:off x="2934" y="2178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3" name="Line 13"/>
            <p:cNvSpPr>
              <a:spLocks noChangeShapeType="1"/>
            </p:cNvSpPr>
            <p:nvPr/>
          </p:nvSpPr>
          <p:spPr bwMode="auto">
            <a:xfrm flipH="1">
              <a:off x="2934" y="2298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4" name="Line 14"/>
            <p:cNvSpPr>
              <a:spLocks noChangeShapeType="1"/>
            </p:cNvSpPr>
            <p:nvPr/>
          </p:nvSpPr>
          <p:spPr bwMode="auto">
            <a:xfrm flipH="1">
              <a:off x="2934" y="2298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5" name="Line 15"/>
            <p:cNvSpPr>
              <a:spLocks noChangeShapeType="1"/>
            </p:cNvSpPr>
            <p:nvPr/>
          </p:nvSpPr>
          <p:spPr bwMode="auto">
            <a:xfrm flipH="1">
              <a:off x="2934" y="2406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6" name="Line 16"/>
            <p:cNvSpPr>
              <a:spLocks noChangeShapeType="1"/>
            </p:cNvSpPr>
            <p:nvPr/>
          </p:nvSpPr>
          <p:spPr bwMode="auto">
            <a:xfrm flipH="1">
              <a:off x="2934" y="2517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7" name="Line 17"/>
            <p:cNvSpPr>
              <a:spLocks noChangeShapeType="1"/>
            </p:cNvSpPr>
            <p:nvPr/>
          </p:nvSpPr>
          <p:spPr bwMode="auto">
            <a:xfrm flipH="1">
              <a:off x="2934" y="2631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8" name="Line 18"/>
            <p:cNvSpPr>
              <a:spLocks noChangeShapeType="1"/>
            </p:cNvSpPr>
            <p:nvPr/>
          </p:nvSpPr>
          <p:spPr bwMode="auto">
            <a:xfrm flipH="1">
              <a:off x="2934" y="2739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9" name="Line 19"/>
            <p:cNvSpPr>
              <a:spLocks noChangeShapeType="1"/>
            </p:cNvSpPr>
            <p:nvPr/>
          </p:nvSpPr>
          <p:spPr bwMode="auto">
            <a:xfrm flipH="1">
              <a:off x="2934" y="2847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80" name="Line 20"/>
          <p:cNvSpPr>
            <a:spLocks noChangeShapeType="1"/>
          </p:cNvSpPr>
          <p:nvPr/>
        </p:nvSpPr>
        <p:spPr bwMode="auto">
          <a:xfrm>
            <a:off x="4124678" y="5137150"/>
            <a:ext cx="0" cy="96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1" name="Line 21"/>
          <p:cNvSpPr>
            <a:spLocks noChangeShapeType="1"/>
          </p:cNvSpPr>
          <p:nvPr/>
        </p:nvSpPr>
        <p:spPr bwMode="auto">
          <a:xfrm>
            <a:off x="4889500" y="5137150"/>
            <a:ext cx="0" cy="96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2" name="Line 22"/>
          <p:cNvSpPr>
            <a:spLocks noChangeShapeType="1"/>
          </p:cNvSpPr>
          <p:nvPr/>
        </p:nvSpPr>
        <p:spPr bwMode="auto">
          <a:xfrm>
            <a:off x="5651500" y="5137150"/>
            <a:ext cx="0" cy="96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3" name="Line 23"/>
          <p:cNvSpPr>
            <a:spLocks noChangeShapeType="1"/>
          </p:cNvSpPr>
          <p:nvPr/>
        </p:nvSpPr>
        <p:spPr bwMode="auto">
          <a:xfrm>
            <a:off x="6420556" y="5137150"/>
            <a:ext cx="0" cy="96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4" name="Line 24"/>
          <p:cNvSpPr>
            <a:spLocks noChangeShapeType="1"/>
          </p:cNvSpPr>
          <p:nvPr/>
        </p:nvSpPr>
        <p:spPr bwMode="auto">
          <a:xfrm>
            <a:off x="7192434" y="5137150"/>
            <a:ext cx="0" cy="96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5" name="Line 25"/>
          <p:cNvSpPr>
            <a:spLocks noChangeShapeType="1"/>
          </p:cNvSpPr>
          <p:nvPr/>
        </p:nvSpPr>
        <p:spPr bwMode="auto">
          <a:xfrm>
            <a:off x="7954434" y="5137150"/>
            <a:ext cx="0" cy="96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6" name="Line 26"/>
          <p:cNvSpPr>
            <a:spLocks noChangeShapeType="1"/>
          </p:cNvSpPr>
          <p:nvPr/>
        </p:nvSpPr>
        <p:spPr bwMode="auto">
          <a:xfrm>
            <a:off x="8727723" y="5137150"/>
            <a:ext cx="0" cy="96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87" name="Group 27"/>
          <p:cNvGrpSpPr>
            <a:grpSpLocks/>
          </p:cNvGrpSpPr>
          <p:nvPr/>
        </p:nvGrpSpPr>
        <p:grpSpPr bwMode="auto">
          <a:xfrm>
            <a:off x="4203701" y="5137150"/>
            <a:ext cx="611011" cy="44450"/>
            <a:chOff x="3030" y="2892"/>
            <a:chExt cx="318" cy="21"/>
          </a:xfrm>
        </p:grpSpPr>
        <p:sp>
          <p:nvSpPr>
            <p:cNvPr id="92188" name="Line 28"/>
            <p:cNvSpPr>
              <a:spLocks noChangeShapeType="1"/>
            </p:cNvSpPr>
            <p:nvPr/>
          </p:nvSpPr>
          <p:spPr bwMode="auto">
            <a:xfrm>
              <a:off x="3030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9" name="Line 29"/>
            <p:cNvSpPr>
              <a:spLocks noChangeShapeType="1"/>
            </p:cNvSpPr>
            <p:nvPr/>
          </p:nvSpPr>
          <p:spPr bwMode="auto">
            <a:xfrm>
              <a:off x="3074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0" name="Line 30"/>
            <p:cNvSpPr>
              <a:spLocks noChangeShapeType="1"/>
            </p:cNvSpPr>
            <p:nvPr/>
          </p:nvSpPr>
          <p:spPr bwMode="auto">
            <a:xfrm>
              <a:off x="3111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1" name="Line 31"/>
            <p:cNvSpPr>
              <a:spLocks noChangeShapeType="1"/>
            </p:cNvSpPr>
            <p:nvPr/>
          </p:nvSpPr>
          <p:spPr bwMode="auto">
            <a:xfrm>
              <a:off x="3150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2" name="Line 32"/>
            <p:cNvSpPr>
              <a:spLocks noChangeShapeType="1"/>
            </p:cNvSpPr>
            <p:nvPr/>
          </p:nvSpPr>
          <p:spPr bwMode="auto">
            <a:xfrm>
              <a:off x="3187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3" name="Line 33"/>
            <p:cNvSpPr>
              <a:spLocks noChangeShapeType="1"/>
            </p:cNvSpPr>
            <p:nvPr/>
          </p:nvSpPr>
          <p:spPr bwMode="auto">
            <a:xfrm>
              <a:off x="3233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4" name="Line 34"/>
            <p:cNvSpPr>
              <a:spLocks noChangeShapeType="1"/>
            </p:cNvSpPr>
            <p:nvPr/>
          </p:nvSpPr>
          <p:spPr bwMode="auto">
            <a:xfrm>
              <a:off x="3272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5" name="Line 35"/>
            <p:cNvSpPr>
              <a:spLocks noChangeShapeType="1"/>
            </p:cNvSpPr>
            <p:nvPr/>
          </p:nvSpPr>
          <p:spPr bwMode="auto">
            <a:xfrm>
              <a:off x="3311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6" name="Line 36"/>
            <p:cNvSpPr>
              <a:spLocks noChangeShapeType="1"/>
            </p:cNvSpPr>
            <p:nvPr/>
          </p:nvSpPr>
          <p:spPr bwMode="auto">
            <a:xfrm>
              <a:off x="3348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197" name="Group 37"/>
          <p:cNvGrpSpPr>
            <a:grpSpLocks/>
          </p:cNvGrpSpPr>
          <p:nvPr/>
        </p:nvGrpSpPr>
        <p:grpSpPr bwMode="auto">
          <a:xfrm>
            <a:off x="4968523" y="5137150"/>
            <a:ext cx="613833" cy="44450"/>
            <a:chOff x="3030" y="2892"/>
            <a:chExt cx="318" cy="21"/>
          </a:xfrm>
        </p:grpSpPr>
        <p:sp>
          <p:nvSpPr>
            <p:cNvPr id="92198" name="Line 38"/>
            <p:cNvSpPr>
              <a:spLocks noChangeShapeType="1"/>
            </p:cNvSpPr>
            <p:nvPr/>
          </p:nvSpPr>
          <p:spPr bwMode="auto">
            <a:xfrm>
              <a:off x="3030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9" name="Line 39"/>
            <p:cNvSpPr>
              <a:spLocks noChangeShapeType="1"/>
            </p:cNvSpPr>
            <p:nvPr/>
          </p:nvSpPr>
          <p:spPr bwMode="auto">
            <a:xfrm>
              <a:off x="3074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0" name="Line 40"/>
            <p:cNvSpPr>
              <a:spLocks noChangeShapeType="1"/>
            </p:cNvSpPr>
            <p:nvPr/>
          </p:nvSpPr>
          <p:spPr bwMode="auto">
            <a:xfrm>
              <a:off x="3111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1" name="Line 41"/>
            <p:cNvSpPr>
              <a:spLocks noChangeShapeType="1"/>
            </p:cNvSpPr>
            <p:nvPr/>
          </p:nvSpPr>
          <p:spPr bwMode="auto">
            <a:xfrm>
              <a:off x="3150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2" name="Line 42"/>
            <p:cNvSpPr>
              <a:spLocks noChangeShapeType="1"/>
            </p:cNvSpPr>
            <p:nvPr/>
          </p:nvSpPr>
          <p:spPr bwMode="auto">
            <a:xfrm>
              <a:off x="3187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3" name="Line 43"/>
            <p:cNvSpPr>
              <a:spLocks noChangeShapeType="1"/>
            </p:cNvSpPr>
            <p:nvPr/>
          </p:nvSpPr>
          <p:spPr bwMode="auto">
            <a:xfrm>
              <a:off x="3233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4" name="Line 44"/>
            <p:cNvSpPr>
              <a:spLocks noChangeShapeType="1"/>
            </p:cNvSpPr>
            <p:nvPr/>
          </p:nvSpPr>
          <p:spPr bwMode="auto">
            <a:xfrm>
              <a:off x="3272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5" name="Line 45"/>
            <p:cNvSpPr>
              <a:spLocks noChangeShapeType="1"/>
            </p:cNvSpPr>
            <p:nvPr/>
          </p:nvSpPr>
          <p:spPr bwMode="auto">
            <a:xfrm>
              <a:off x="3311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6" name="Line 46"/>
            <p:cNvSpPr>
              <a:spLocks noChangeShapeType="1"/>
            </p:cNvSpPr>
            <p:nvPr/>
          </p:nvSpPr>
          <p:spPr bwMode="auto">
            <a:xfrm>
              <a:off x="3348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07" name="Group 47"/>
          <p:cNvGrpSpPr>
            <a:grpSpLocks/>
          </p:cNvGrpSpPr>
          <p:nvPr/>
        </p:nvGrpSpPr>
        <p:grpSpPr bwMode="auto">
          <a:xfrm>
            <a:off x="5730523" y="5137150"/>
            <a:ext cx="613833" cy="44450"/>
            <a:chOff x="3030" y="2892"/>
            <a:chExt cx="318" cy="21"/>
          </a:xfrm>
        </p:grpSpPr>
        <p:sp>
          <p:nvSpPr>
            <p:cNvPr id="92208" name="Line 48"/>
            <p:cNvSpPr>
              <a:spLocks noChangeShapeType="1"/>
            </p:cNvSpPr>
            <p:nvPr/>
          </p:nvSpPr>
          <p:spPr bwMode="auto">
            <a:xfrm>
              <a:off x="3030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9" name="Line 49"/>
            <p:cNvSpPr>
              <a:spLocks noChangeShapeType="1"/>
            </p:cNvSpPr>
            <p:nvPr/>
          </p:nvSpPr>
          <p:spPr bwMode="auto">
            <a:xfrm>
              <a:off x="3074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0" name="Line 50"/>
            <p:cNvSpPr>
              <a:spLocks noChangeShapeType="1"/>
            </p:cNvSpPr>
            <p:nvPr/>
          </p:nvSpPr>
          <p:spPr bwMode="auto">
            <a:xfrm>
              <a:off x="3111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1" name="Line 51"/>
            <p:cNvSpPr>
              <a:spLocks noChangeShapeType="1"/>
            </p:cNvSpPr>
            <p:nvPr/>
          </p:nvSpPr>
          <p:spPr bwMode="auto">
            <a:xfrm>
              <a:off x="3150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2" name="Line 52"/>
            <p:cNvSpPr>
              <a:spLocks noChangeShapeType="1"/>
            </p:cNvSpPr>
            <p:nvPr/>
          </p:nvSpPr>
          <p:spPr bwMode="auto">
            <a:xfrm>
              <a:off x="3187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3" name="Line 53"/>
            <p:cNvSpPr>
              <a:spLocks noChangeShapeType="1"/>
            </p:cNvSpPr>
            <p:nvPr/>
          </p:nvSpPr>
          <p:spPr bwMode="auto">
            <a:xfrm>
              <a:off x="3233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4" name="Line 54"/>
            <p:cNvSpPr>
              <a:spLocks noChangeShapeType="1"/>
            </p:cNvSpPr>
            <p:nvPr/>
          </p:nvSpPr>
          <p:spPr bwMode="auto">
            <a:xfrm>
              <a:off x="3272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5" name="Line 55"/>
            <p:cNvSpPr>
              <a:spLocks noChangeShapeType="1"/>
            </p:cNvSpPr>
            <p:nvPr/>
          </p:nvSpPr>
          <p:spPr bwMode="auto">
            <a:xfrm>
              <a:off x="3311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6" name="Line 56"/>
            <p:cNvSpPr>
              <a:spLocks noChangeShapeType="1"/>
            </p:cNvSpPr>
            <p:nvPr/>
          </p:nvSpPr>
          <p:spPr bwMode="auto">
            <a:xfrm>
              <a:off x="3348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17" name="Group 57"/>
          <p:cNvGrpSpPr>
            <a:grpSpLocks/>
          </p:cNvGrpSpPr>
          <p:nvPr/>
        </p:nvGrpSpPr>
        <p:grpSpPr bwMode="auto">
          <a:xfrm>
            <a:off x="6503812" y="5137150"/>
            <a:ext cx="612422" cy="44450"/>
            <a:chOff x="3030" y="2892"/>
            <a:chExt cx="318" cy="21"/>
          </a:xfrm>
        </p:grpSpPr>
        <p:sp>
          <p:nvSpPr>
            <p:cNvPr id="92218" name="Line 58"/>
            <p:cNvSpPr>
              <a:spLocks noChangeShapeType="1"/>
            </p:cNvSpPr>
            <p:nvPr/>
          </p:nvSpPr>
          <p:spPr bwMode="auto">
            <a:xfrm>
              <a:off x="3030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9" name="Line 59"/>
            <p:cNvSpPr>
              <a:spLocks noChangeShapeType="1"/>
            </p:cNvSpPr>
            <p:nvPr/>
          </p:nvSpPr>
          <p:spPr bwMode="auto">
            <a:xfrm>
              <a:off x="3074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0" name="Line 60"/>
            <p:cNvSpPr>
              <a:spLocks noChangeShapeType="1"/>
            </p:cNvSpPr>
            <p:nvPr/>
          </p:nvSpPr>
          <p:spPr bwMode="auto">
            <a:xfrm>
              <a:off x="3111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1" name="Line 61"/>
            <p:cNvSpPr>
              <a:spLocks noChangeShapeType="1"/>
            </p:cNvSpPr>
            <p:nvPr/>
          </p:nvSpPr>
          <p:spPr bwMode="auto">
            <a:xfrm>
              <a:off x="3150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2" name="Line 62"/>
            <p:cNvSpPr>
              <a:spLocks noChangeShapeType="1"/>
            </p:cNvSpPr>
            <p:nvPr/>
          </p:nvSpPr>
          <p:spPr bwMode="auto">
            <a:xfrm>
              <a:off x="3187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3" name="Line 63"/>
            <p:cNvSpPr>
              <a:spLocks noChangeShapeType="1"/>
            </p:cNvSpPr>
            <p:nvPr/>
          </p:nvSpPr>
          <p:spPr bwMode="auto">
            <a:xfrm>
              <a:off x="3233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4" name="Line 64"/>
            <p:cNvSpPr>
              <a:spLocks noChangeShapeType="1"/>
            </p:cNvSpPr>
            <p:nvPr/>
          </p:nvSpPr>
          <p:spPr bwMode="auto">
            <a:xfrm>
              <a:off x="3272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5" name="Line 65"/>
            <p:cNvSpPr>
              <a:spLocks noChangeShapeType="1"/>
            </p:cNvSpPr>
            <p:nvPr/>
          </p:nvSpPr>
          <p:spPr bwMode="auto">
            <a:xfrm>
              <a:off x="3311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6" name="Line 66"/>
            <p:cNvSpPr>
              <a:spLocks noChangeShapeType="1"/>
            </p:cNvSpPr>
            <p:nvPr/>
          </p:nvSpPr>
          <p:spPr bwMode="auto">
            <a:xfrm>
              <a:off x="3348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27" name="Group 67"/>
          <p:cNvGrpSpPr>
            <a:grpSpLocks/>
          </p:cNvGrpSpPr>
          <p:nvPr/>
        </p:nvGrpSpPr>
        <p:grpSpPr bwMode="auto">
          <a:xfrm>
            <a:off x="7271456" y="5137150"/>
            <a:ext cx="611011" cy="44450"/>
            <a:chOff x="3030" y="2892"/>
            <a:chExt cx="318" cy="21"/>
          </a:xfrm>
        </p:grpSpPr>
        <p:sp>
          <p:nvSpPr>
            <p:cNvPr id="92228" name="Line 68"/>
            <p:cNvSpPr>
              <a:spLocks noChangeShapeType="1"/>
            </p:cNvSpPr>
            <p:nvPr/>
          </p:nvSpPr>
          <p:spPr bwMode="auto">
            <a:xfrm>
              <a:off x="3030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9" name="Line 69"/>
            <p:cNvSpPr>
              <a:spLocks noChangeShapeType="1"/>
            </p:cNvSpPr>
            <p:nvPr/>
          </p:nvSpPr>
          <p:spPr bwMode="auto">
            <a:xfrm>
              <a:off x="3074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0" name="Line 70"/>
            <p:cNvSpPr>
              <a:spLocks noChangeShapeType="1"/>
            </p:cNvSpPr>
            <p:nvPr/>
          </p:nvSpPr>
          <p:spPr bwMode="auto">
            <a:xfrm>
              <a:off x="3111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1" name="Line 71"/>
            <p:cNvSpPr>
              <a:spLocks noChangeShapeType="1"/>
            </p:cNvSpPr>
            <p:nvPr/>
          </p:nvSpPr>
          <p:spPr bwMode="auto">
            <a:xfrm>
              <a:off x="3150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2" name="Line 72"/>
            <p:cNvSpPr>
              <a:spLocks noChangeShapeType="1"/>
            </p:cNvSpPr>
            <p:nvPr/>
          </p:nvSpPr>
          <p:spPr bwMode="auto">
            <a:xfrm>
              <a:off x="3187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3" name="Line 73"/>
            <p:cNvSpPr>
              <a:spLocks noChangeShapeType="1"/>
            </p:cNvSpPr>
            <p:nvPr/>
          </p:nvSpPr>
          <p:spPr bwMode="auto">
            <a:xfrm>
              <a:off x="3233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4" name="Line 74"/>
            <p:cNvSpPr>
              <a:spLocks noChangeShapeType="1"/>
            </p:cNvSpPr>
            <p:nvPr/>
          </p:nvSpPr>
          <p:spPr bwMode="auto">
            <a:xfrm>
              <a:off x="3272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5" name="Line 75"/>
            <p:cNvSpPr>
              <a:spLocks noChangeShapeType="1"/>
            </p:cNvSpPr>
            <p:nvPr/>
          </p:nvSpPr>
          <p:spPr bwMode="auto">
            <a:xfrm>
              <a:off x="3311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6" name="Line 76"/>
            <p:cNvSpPr>
              <a:spLocks noChangeShapeType="1"/>
            </p:cNvSpPr>
            <p:nvPr/>
          </p:nvSpPr>
          <p:spPr bwMode="auto">
            <a:xfrm>
              <a:off x="3348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37" name="Group 77"/>
          <p:cNvGrpSpPr>
            <a:grpSpLocks/>
          </p:cNvGrpSpPr>
          <p:nvPr/>
        </p:nvGrpSpPr>
        <p:grpSpPr bwMode="auto">
          <a:xfrm>
            <a:off x="8030634" y="5137150"/>
            <a:ext cx="613833" cy="44450"/>
            <a:chOff x="3030" y="2892"/>
            <a:chExt cx="318" cy="21"/>
          </a:xfrm>
        </p:grpSpPr>
        <p:sp>
          <p:nvSpPr>
            <p:cNvPr id="92238" name="Line 78"/>
            <p:cNvSpPr>
              <a:spLocks noChangeShapeType="1"/>
            </p:cNvSpPr>
            <p:nvPr/>
          </p:nvSpPr>
          <p:spPr bwMode="auto">
            <a:xfrm>
              <a:off x="3030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9" name="Line 79"/>
            <p:cNvSpPr>
              <a:spLocks noChangeShapeType="1"/>
            </p:cNvSpPr>
            <p:nvPr/>
          </p:nvSpPr>
          <p:spPr bwMode="auto">
            <a:xfrm>
              <a:off x="3074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0" name="Line 80"/>
            <p:cNvSpPr>
              <a:spLocks noChangeShapeType="1"/>
            </p:cNvSpPr>
            <p:nvPr/>
          </p:nvSpPr>
          <p:spPr bwMode="auto">
            <a:xfrm>
              <a:off x="3111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1" name="Line 81"/>
            <p:cNvSpPr>
              <a:spLocks noChangeShapeType="1"/>
            </p:cNvSpPr>
            <p:nvPr/>
          </p:nvSpPr>
          <p:spPr bwMode="auto">
            <a:xfrm>
              <a:off x="3150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2" name="Line 82"/>
            <p:cNvSpPr>
              <a:spLocks noChangeShapeType="1"/>
            </p:cNvSpPr>
            <p:nvPr/>
          </p:nvSpPr>
          <p:spPr bwMode="auto">
            <a:xfrm>
              <a:off x="3187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3" name="Line 83"/>
            <p:cNvSpPr>
              <a:spLocks noChangeShapeType="1"/>
            </p:cNvSpPr>
            <p:nvPr/>
          </p:nvSpPr>
          <p:spPr bwMode="auto">
            <a:xfrm>
              <a:off x="3233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4" name="Line 84"/>
            <p:cNvSpPr>
              <a:spLocks noChangeShapeType="1"/>
            </p:cNvSpPr>
            <p:nvPr/>
          </p:nvSpPr>
          <p:spPr bwMode="auto">
            <a:xfrm>
              <a:off x="3272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5" name="Line 85"/>
            <p:cNvSpPr>
              <a:spLocks noChangeShapeType="1"/>
            </p:cNvSpPr>
            <p:nvPr/>
          </p:nvSpPr>
          <p:spPr bwMode="auto">
            <a:xfrm>
              <a:off x="3311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6" name="Line 86"/>
            <p:cNvSpPr>
              <a:spLocks noChangeShapeType="1"/>
            </p:cNvSpPr>
            <p:nvPr/>
          </p:nvSpPr>
          <p:spPr bwMode="auto">
            <a:xfrm>
              <a:off x="3348" y="2892"/>
              <a:ext cx="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47" name="Rectangle 87"/>
          <p:cNvSpPr>
            <a:spLocks noChangeArrowheads="1"/>
          </p:cNvSpPr>
          <p:nvPr/>
        </p:nvSpPr>
        <p:spPr bwMode="auto">
          <a:xfrm>
            <a:off x="3886200" y="1981200"/>
            <a:ext cx="4871156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marL="233363" indent="-233363" algn="ctr">
              <a:lnSpc>
                <a:spcPct val="75000"/>
              </a:lnSpc>
              <a:spcBef>
                <a:spcPct val="50000"/>
              </a:spcBef>
              <a:buClr>
                <a:srgbClr val="FF6633"/>
              </a:buClr>
            </a:pP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Odds Ratio and 95% C.I.</a:t>
            </a:r>
          </a:p>
        </p:txBody>
      </p:sp>
      <p:sp>
        <p:nvSpPr>
          <p:cNvPr id="92248" name="Rectangle 88"/>
          <p:cNvSpPr>
            <a:spLocks noChangeArrowheads="1"/>
          </p:cNvSpPr>
          <p:nvPr/>
        </p:nvSpPr>
        <p:spPr bwMode="auto">
          <a:xfrm>
            <a:off x="7023101" y="5208589"/>
            <a:ext cx="340077" cy="24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33363" indent="-233363" algn="ctr">
              <a:lnSpc>
                <a:spcPct val="75000"/>
              </a:lnSpc>
              <a:spcBef>
                <a:spcPct val="50000"/>
              </a:spcBef>
              <a:buClr>
                <a:srgbClr val="FF6633"/>
              </a:buClr>
            </a:pPr>
            <a:r>
              <a:rPr lang="en-US" sz="1300">
                <a:latin typeface="Arial" charset="0"/>
              </a:rPr>
              <a:t>2</a:t>
            </a:r>
          </a:p>
        </p:txBody>
      </p:sp>
      <p:sp>
        <p:nvSpPr>
          <p:cNvPr id="92249" name="Rectangle 89"/>
          <p:cNvSpPr>
            <a:spLocks noChangeArrowheads="1"/>
          </p:cNvSpPr>
          <p:nvPr/>
        </p:nvSpPr>
        <p:spPr bwMode="auto">
          <a:xfrm>
            <a:off x="7785101" y="5208589"/>
            <a:ext cx="340077" cy="24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33363" indent="-233363" algn="ctr">
              <a:lnSpc>
                <a:spcPct val="75000"/>
              </a:lnSpc>
              <a:spcBef>
                <a:spcPct val="50000"/>
              </a:spcBef>
              <a:buClr>
                <a:srgbClr val="FF6633"/>
              </a:buClr>
            </a:pPr>
            <a:r>
              <a:rPr lang="en-US" sz="1300">
                <a:latin typeface="Arial" charset="0"/>
              </a:rPr>
              <a:t>4</a:t>
            </a:r>
          </a:p>
        </p:txBody>
      </p:sp>
      <p:sp>
        <p:nvSpPr>
          <p:cNvPr id="92250" name="Rectangle 90"/>
          <p:cNvSpPr>
            <a:spLocks noChangeArrowheads="1"/>
          </p:cNvSpPr>
          <p:nvPr/>
        </p:nvSpPr>
        <p:spPr bwMode="auto">
          <a:xfrm>
            <a:off x="8564034" y="5208589"/>
            <a:ext cx="340077" cy="24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33363" indent="-233363" algn="ctr">
              <a:lnSpc>
                <a:spcPct val="75000"/>
              </a:lnSpc>
              <a:spcBef>
                <a:spcPct val="50000"/>
              </a:spcBef>
              <a:buClr>
                <a:srgbClr val="FF6633"/>
              </a:buClr>
            </a:pPr>
            <a:r>
              <a:rPr lang="en-US" sz="1300">
                <a:latin typeface="Arial" charset="0"/>
              </a:rPr>
              <a:t>6</a:t>
            </a:r>
          </a:p>
        </p:txBody>
      </p:sp>
      <p:sp>
        <p:nvSpPr>
          <p:cNvPr id="92251" name="Rectangle 91"/>
          <p:cNvSpPr>
            <a:spLocks noChangeArrowheads="1"/>
          </p:cNvSpPr>
          <p:nvPr/>
        </p:nvSpPr>
        <p:spPr bwMode="auto">
          <a:xfrm>
            <a:off x="6261101" y="5208589"/>
            <a:ext cx="340077" cy="24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33363" indent="-233363" algn="ctr">
              <a:lnSpc>
                <a:spcPct val="75000"/>
              </a:lnSpc>
              <a:spcBef>
                <a:spcPct val="50000"/>
              </a:spcBef>
              <a:buClr>
                <a:srgbClr val="FF6633"/>
              </a:buClr>
            </a:pPr>
            <a:r>
              <a:rPr lang="en-US" sz="1300">
                <a:latin typeface="Arial" charset="0"/>
              </a:rPr>
              <a:t>0</a:t>
            </a:r>
          </a:p>
        </p:txBody>
      </p:sp>
      <p:sp>
        <p:nvSpPr>
          <p:cNvPr id="92252" name="Rectangle 92"/>
          <p:cNvSpPr>
            <a:spLocks noChangeArrowheads="1"/>
          </p:cNvSpPr>
          <p:nvPr/>
        </p:nvSpPr>
        <p:spPr bwMode="auto">
          <a:xfrm>
            <a:off x="6567311" y="5383214"/>
            <a:ext cx="2008012" cy="24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33363" indent="-233363" algn="ctr">
              <a:lnSpc>
                <a:spcPct val="75000"/>
              </a:lnSpc>
              <a:spcBef>
                <a:spcPct val="50000"/>
              </a:spcBef>
              <a:buClr>
                <a:srgbClr val="FF6633"/>
              </a:buClr>
            </a:pPr>
            <a:r>
              <a:rPr lang="en-US" sz="1300" b="1">
                <a:latin typeface="Arial" charset="0"/>
              </a:rPr>
              <a:t>Favors Treatment</a:t>
            </a:r>
          </a:p>
        </p:txBody>
      </p:sp>
      <p:sp>
        <p:nvSpPr>
          <p:cNvPr id="92253" name="Rectangle 93"/>
          <p:cNvSpPr>
            <a:spLocks noChangeArrowheads="1"/>
          </p:cNvSpPr>
          <p:nvPr/>
        </p:nvSpPr>
        <p:spPr bwMode="auto">
          <a:xfrm>
            <a:off x="3934178" y="5208589"/>
            <a:ext cx="340078" cy="24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33363" indent="-233363" algn="ctr">
              <a:lnSpc>
                <a:spcPct val="75000"/>
              </a:lnSpc>
              <a:spcBef>
                <a:spcPct val="50000"/>
              </a:spcBef>
              <a:buClr>
                <a:srgbClr val="FF6633"/>
              </a:buClr>
            </a:pPr>
            <a:r>
              <a:rPr lang="en-US" sz="1300">
                <a:latin typeface="Arial" charset="0"/>
              </a:rPr>
              <a:t>-6</a:t>
            </a:r>
          </a:p>
        </p:txBody>
      </p:sp>
      <p:sp>
        <p:nvSpPr>
          <p:cNvPr id="92254" name="Rectangle 94"/>
          <p:cNvSpPr>
            <a:spLocks noChangeArrowheads="1"/>
          </p:cNvSpPr>
          <p:nvPr/>
        </p:nvSpPr>
        <p:spPr bwMode="auto">
          <a:xfrm>
            <a:off x="4696178" y="5208589"/>
            <a:ext cx="340078" cy="24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33363" indent="-233363" algn="ctr">
              <a:lnSpc>
                <a:spcPct val="75000"/>
              </a:lnSpc>
              <a:spcBef>
                <a:spcPct val="50000"/>
              </a:spcBef>
              <a:buClr>
                <a:srgbClr val="FF6633"/>
              </a:buClr>
            </a:pPr>
            <a:r>
              <a:rPr lang="en-US" sz="1300">
                <a:latin typeface="Arial" charset="0"/>
              </a:rPr>
              <a:t>-4</a:t>
            </a:r>
          </a:p>
        </p:txBody>
      </p:sp>
      <p:sp>
        <p:nvSpPr>
          <p:cNvPr id="92255" name="Rectangle 95"/>
          <p:cNvSpPr>
            <a:spLocks noChangeArrowheads="1"/>
          </p:cNvSpPr>
          <p:nvPr/>
        </p:nvSpPr>
        <p:spPr bwMode="auto">
          <a:xfrm>
            <a:off x="5458178" y="5208589"/>
            <a:ext cx="340078" cy="24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33363" indent="-233363" algn="ctr">
              <a:lnSpc>
                <a:spcPct val="75000"/>
              </a:lnSpc>
              <a:spcBef>
                <a:spcPct val="50000"/>
              </a:spcBef>
              <a:buClr>
                <a:srgbClr val="FF6633"/>
              </a:buClr>
            </a:pPr>
            <a:r>
              <a:rPr lang="en-US" sz="1300">
                <a:latin typeface="Arial" charset="0"/>
              </a:rPr>
              <a:t>-2</a:t>
            </a:r>
          </a:p>
        </p:txBody>
      </p:sp>
      <p:sp>
        <p:nvSpPr>
          <p:cNvPr id="92256" name="Rectangle 96"/>
          <p:cNvSpPr>
            <a:spLocks noChangeArrowheads="1"/>
          </p:cNvSpPr>
          <p:nvPr/>
        </p:nvSpPr>
        <p:spPr bwMode="auto">
          <a:xfrm>
            <a:off x="4267200" y="5383214"/>
            <a:ext cx="2008012" cy="24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33363" indent="-233363" algn="ctr">
              <a:lnSpc>
                <a:spcPct val="75000"/>
              </a:lnSpc>
              <a:spcBef>
                <a:spcPct val="50000"/>
              </a:spcBef>
              <a:buClr>
                <a:srgbClr val="FF6633"/>
              </a:buClr>
            </a:pPr>
            <a:r>
              <a:rPr lang="en-US" sz="1300" b="1">
                <a:latin typeface="Arial" charset="0"/>
              </a:rPr>
              <a:t>Favors Placebo</a:t>
            </a:r>
          </a:p>
        </p:txBody>
      </p:sp>
      <p:sp>
        <p:nvSpPr>
          <p:cNvPr id="92257" name="Rectangle 97"/>
          <p:cNvSpPr>
            <a:spLocks noChangeArrowheads="1"/>
          </p:cNvSpPr>
          <p:nvPr/>
        </p:nvSpPr>
        <p:spPr bwMode="auto">
          <a:xfrm>
            <a:off x="4332112" y="5649914"/>
            <a:ext cx="4175478" cy="24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33363" indent="-233363" algn="ctr">
              <a:lnSpc>
                <a:spcPct val="75000"/>
              </a:lnSpc>
              <a:spcBef>
                <a:spcPct val="50000"/>
              </a:spcBef>
              <a:buClr>
                <a:srgbClr val="FF6633"/>
              </a:buClr>
            </a:pPr>
            <a:r>
              <a:rPr lang="en-US" sz="1300" dirty="0">
                <a:latin typeface="Arial" charset="0"/>
              </a:rPr>
              <a:t>Random Effects Model</a:t>
            </a:r>
          </a:p>
        </p:txBody>
      </p:sp>
      <p:sp>
        <p:nvSpPr>
          <p:cNvPr id="92258" name="Line 98"/>
          <p:cNvSpPr>
            <a:spLocks noChangeShapeType="1"/>
          </p:cNvSpPr>
          <p:nvPr/>
        </p:nvSpPr>
        <p:spPr bwMode="auto">
          <a:xfrm flipV="1">
            <a:off x="6420556" y="2547939"/>
            <a:ext cx="0" cy="2586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9" name="Line 99"/>
          <p:cNvSpPr>
            <a:spLocks noChangeShapeType="1"/>
          </p:cNvSpPr>
          <p:nvPr/>
        </p:nvSpPr>
        <p:spPr bwMode="auto">
          <a:xfrm>
            <a:off x="5777089" y="2882900"/>
            <a:ext cx="2682523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0" name="Line 100"/>
          <p:cNvSpPr>
            <a:spLocks noChangeShapeType="1"/>
          </p:cNvSpPr>
          <p:nvPr/>
        </p:nvSpPr>
        <p:spPr bwMode="auto">
          <a:xfrm>
            <a:off x="6574367" y="2633663"/>
            <a:ext cx="1236133" cy="0"/>
          </a:xfrm>
          <a:prstGeom prst="line">
            <a:avLst/>
          </a:prstGeom>
          <a:noFill/>
          <a:ln w="38100">
            <a:solidFill>
              <a:srgbClr val="80206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1" name="Line 101"/>
          <p:cNvSpPr>
            <a:spLocks noChangeShapeType="1"/>
          </p:cNvSpPr>
          <p:nvPr/>
        </p:nvSpPr>
        <p:spPr bwMode="auto">
          <a:xfrm>
            <a:off x="6249812" y="3367088"/>
            <a:ext cx="1435100" cy="0"/>
          </a:xfrm>
          <a:prstGeom prst="line">
            <a:avLst/>
          </a:prstGeom>
          <a:noFill/>
          <a:ln w="38100">
            <a:solidFill>
              <a:srgbClr val="80206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2" name="Line 102"/>
          <p:cNvSpPr>
            <a:spLocks noChangeShapeType="1"/>
          </p:cNvSpPr>
          <p:nvPr/>
        </p:nvSpPr>
        <p:spPr bwMode="auto">
          <a:xfrm>
            <a:off x="5726289" y="3600450"/>
            <a:ext cx="18415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3" name="Line 103"/>
          <p:cNvSpPr>
            <a:spLocks noChangeShapeType="1"/>
          </p:cNvSpPr>
          <p:nvPr/>
        </p:nvSpPr>
        <p:spPr bwMode="auto">
          <a:xfrm>
            <a:off x="6407856" y="4084638"/>
            <a:ext cx="794455" cy="0"/>
          </a:xfrm>
          <a:prstGeom prst="line">
            <a:avLst/>
          </a:prstGeom>
          <a:noFill/>
          <a:ln w="38100">
            <a:solidFill>
              <a:srgbClr val="80206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4" name="Line 104"/>
          <p:cNvSpPr>
            <a:spLocks noChangeShapeType="1"/>
          </p:cNvSpPr>
          <p:nvPr/>
        </p:nvSpPr>
        <p:spPr bwMode="auto">
          <a:xfrm>
            <a:off x="5534378" y="4316413"/>
            <a:ext cx="2414412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5" name="Line 105"/>
          <p:cNvSpPr>
            <a:spLocks noChangeShapeType="1"/>
          </p:cNvSpPr>
          <p:nvPr/>
        </p:nvSpPr>
        <p:spPr bwMode="auto">
          <a:xfrm>
            <a:off x="6855178" y="5046663"/>
            <a:ext cx="1128889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6" name="Line 106"/>
          <p:cNvSpPr>
            <a:spLocks noChangeShapeType="1"/>
          </p:cNvSpPr>
          <p:nvPr/>
        </p:nvSpPr>
        <p:spPr bwMode="auto">
          <a:xfrm>
            <a:off x="6966656" y="4803775"/>
            <a:ext cx="1279877" cy="0"/>
          </a:xfrm>
          <a:prstGeom prst="line">
            <a:avLst/>
          </a:prstGeom>
          <a:noFill/>
          <a:ln w="38100">
            <a:solidFill>
              <a:srgbClr val="80206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7" name="Rectangle 107"/>
          <p:cNvSpPr>
            <a:spLocks noChangeArrowheads="1"/>
          </p:cNvSpPr>
          <p:nvPr/>
        </p:nvSpPr>
        <p:spPr bwMode="auto">
          <a:xfrm>
            <a:off x="304800" y="2057400"/>
            <a:ext cx="4044244" cy="320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457200" defTabSz="422275">
              <a:lnSpc>
                <a:spcPct val="85000"/>
              </a:lnSpc>
              <a:spcBef>
                <a:spcPct val="40000"/>
              </a:spcBef>
              <a:buClr>
                <a:srgbClr val="FF6633"/>
              </a:buClr>
              <a:tabLst>
                <a:tab pos="1663700" algn="ctr"/>
                <a:tab pos="2400300" algn="ctr"/>
                <a:tab pos="3149600" algn="r"/>
              </a:tabLst>
            </a:pPr>
            <a:r>
              <a:rPr lang="en-US" sz="1300" dirty="0">
                <a:latin typeface="Arial" charset="0"/>
              </a:rPr>
              <a:t>		</a:t>
            </a:r>
            <a:r>
              <a:rPr lang="en-US" sz="1300" b="1" dirty="0">
                <a:latin typeface="Arial" charset="0"/>
              </a:rPr>
              <a:t>#Study/	</a:t>
            </a:r>
          </a:p>
          <a:p>
            <a:pPr marL="457200" defTabSz="422275">
              <a:lnSpc>
                <a:spcPct val="85000"/>
              </a:lnSpc>
              <a:spcBef>
                <a:spcPct val="40000"/>
              </a:spcBef>
              <a:buClr>
                <a:srgbClr val="FF6633"/>
              </a:buClr>
              <a:tabLst>
                <a:tab pos="1663700" algn="ctr"/>
                <a:tab pos="2400300" algn="ctr"/>
                <a:tab pos="3149600" algn="r"/>
              </a:tabLst>
            </a:pPr>
            <a:r>
              <a:rPr lang="en-US" sz="1300" b="1" dirty="0">
                <a:latin typeface="Arial" charset="0"/>
              </a:rPr>
              <a:t>Outcome	Treatment	Arms	#</a:t>
            </a:r>
            <a:r>
              <a:rPr lang="en-US" sz="1300" b="1" dirty="0" err="1">
                <a:latin typeface="Arial" charset="0"/>
              </a:rPr>
              <a:t>Pts</a:t>
            </a:r>
            <a:endParaRPr lang="en-US" sz="1300" b="1" dirty="0">
              <a:latin typeface="Arial" charset="0"/>
            </a:endParaRPr>
          </a:p>
          <a:p>
            <a:pPr marL="457200" defTabSz="422275">
              <a:lnSpc>
                <a:spcPct val="85000"/>
              </a:lnSpc>
              <a:spcBef>
                <a:spcPct val="35000"/>
              </a:spcBef>
              <a:buClr>
                <a:srgbClr val="FF6633"/>
              </a:buClr>
              <a:tabLst>
                <a:tab pos="1663700" algn="ctr"/>
                <a:tab pos="2400300" algn="ctr"/>
                <a:tab pos="3149600" algn="r"/>
              </a:tabLst>
            </a:pPr>
            <a:r>
              <a:rPr lang="en-US" sz="1300" dirty="0">
                <a:latin typeface="Arial" charset="0"/>
              </a:rPr>
              <a:t>FEV 1	Z</a:t>
            </a:r>
            <a:r>
              <a:rPr lang="en-US" sz="1300" baseline="-25000" dirty="0">
                <a:latin typeface="Arial" charset="0"/>
              </a:rPr>
              <a:t>1</a:t>
            </a:r>
            <a:r>
              <a:rPr lang="en-US" sz="1300" dirty="0">
                <a:latin typeface="Arial" charset="0"/>
              </a:rPr>
              <a:t>	3	1042</a:t>
            </a:r>
          </a:p>
          <a:p>
            <a:pPr marL="457200" defTabSz="422275">
              <a:lnSpc>
                <a:spcPct val="85000"/>
              </a:lnSpc>
              <a:spcBef>
                <a:spcPct val="35000"/>
              </a:spcBef>
              <a:buClr>
                <a:srgbClr val="FF6633"/>
              </a:buClr>
              <a:tabLst>
                <a:tab pos="1663700" algn="ctr"/>
                <a:tab pos="2400300" algn="ctr"/>
                <a:tab pos="3149600" algn="r"/>
              </a:tabLst>
            </a:pPr>
            <a:r>
              <a:rPr lang="en-US" sz="1300" dirty="0">
                <a:latin typeface="Arial" charset="0"/>
              </a:rPr>
              <a:t>FEV 1	P</a:t>
            </a:r>
            <a:r>
              <a:rPr lang="en-US" sz="1300" baseline="-25000" dirty="0">
                <a:latin typeface="Arial" charset="0"/>
              </a:rPr>
              <a:t>1</a:t>
            </a:r>
            <a:r>
              <a:rPr lang="en-US" sz="1300" dirty="0">
                <a:latin typeface="Arial" charset="0"/>
              </a:rPr>
              <a:t>	4	805</a:t>
            </a:r>
          </a:p>
          <a:p>
            <a:pPr marL="457200" defTabSz="422275">
              <a:lnSpc>
                <a:spcPct val="85000"/>
              </a:lnSpc>
              <a:spcBef>
                <a:spcPct val="35000"/>
              </a:spcBef>
              <a:buClr>
                <a:srgbClr val="FF6633"/>
              </a:buClr>
              <a:tabLst>
                <a:tab pos="1663700" algn="ctr"/>
                <a:tab pos="2400300" algn="ctr"/>
                <a:tab pos="3149600" algn="r"/>
              </a:tabLst>
            </a:pPr>
            <a:endParaRPr lang="en-US" sz="1300" dirty="0">
              <a:latin typeface="Arial" charset="0"/>
            </a:endParaRPr>
          </a:p>
          <a:p>
            <a:pPr marL="457200" defTabSz="422275">
              <a:lnSpc>
                <a:spcPct val="85000"/>
              </a:lnSpc>
              <a:spcBef>
                <a:spcPct val="35000"/>
              </a:spcBef>
              <a:buClr>
                <a:srgbClr val="FF6633"/>
              </a:buClr>
              <a:tabLst>
                <a:tab pos="1663700" algn="ctr"/>
                <a:tab pos="2400300" algn="ctr"/>
                <a:tab pos="3149600" algn="r"/>
              </a:tabLst>
            </a:pPr>
            <a:r>
              <a:rPr lang="en-US" sz="1300" dirty="0">
                <a:latin typeface="Arial" charset="0"/>
              </a:rPr>
              <a:t>AM PEFR	Z	3	1042</a:t>
            </a:r>
          </a:p>
          <a:p>
            <a:pPr marL="457200" defTabSz="422275">
              <a:lnSpc>
                <a:spcPct val="85000"/>
              </a:lnSpc>
              <a:spcBef>
                <a:spcPct val="35000"/>
              </a:spcBef>
              <a:buClr>
                <a:srgbClr val="FF6633"/>
              </a:buClr>
              <a:tabLst>
                <a:tab pos="1663700" algn="ctr"/>
                <a:tab pos="2400300" algn="ctr"/>
                <a:tab pos="3149600" algn="r"/>
              </a:tabLst>
            </a:pPr>
            <a:r>
              <a:rPr lang="en-US" sz="1300" dirty="0">
                <a:latin typeface="Arial" charset="0"/>
              </a:rPr>
              <a:t>AM PEFR	P</a:t>
            </a:r>
            <a:r>
              <a:rPr lang="en-US" sz="1300" baseline="-25000" dirty="0">
                <a:latin typeface="Arial" charset="0"/>
              </a:rPr>
              <a:t>1</a:t>
            </a:r>
            <a:r>
              <a:rPr lang="en-US" sz="1300" dirty="0">
                <a:latin typeface="Arial" charset="0"/>
              </a:rPr>
              <a:t>	4	805</a:t>
            </a:r>
          </a:p>
          <a:p>
            <a:pPr marL="457200" defTabSz="422275">
              <a:lnSpc>
                <a:spcPct val="85000"/>
              </a:lnSpc>
              <a:spcBef>
                <a:spcPct val="35000"/>
              </a:spcBef>
              <a:buClr>
                <a:srgbClr val="FF6633"/>
              </a:buClr>
              <a:tabLst>
                <a:tab pos="1663700" algn="ctr"/>
                <a:tab pos="2400300" algn="ctr"/>
                <a:tab pos="3149600" algn="r"/>
              </a:tabLst>
            </a:pPr>
            <a:endParaRPr lang="en-US" sz="1300" dirty="0">
              <a:latin typeface="Arial" charset="0"/>
            </a:endParaRPr>
          </a:p>
          <a:p>
            <a:pPr marL="457200" defTabSz="422275">
              <a:lnSpc>
                <a:spcPct val="85000"/>
              </a:lnSpc>
              <a:spcBef>
                <a:spcPct val="35000"/>
              </a:spcBef>
              <a:buClr>
                <a:srgbClr val="FF6633"/>
              </a:buClr>
              <a:tabLst>
                <a:tab pos="1663700" algn="ctr"/>
                <a:tab pos="2400300" algn="ctr"/>
                <a:tab pos="3149600" algn="r"/>
              </a:tabLst>
            </a:pPr>
            <a:r>
              <a:rPr lang="en-US" sz="1300" dirty="0">
                <a:latin typeface="Arial" charset="0"/>
              </a:rPr>
              <a:t>PM PEFR	Z</a:t>
            </a:r>
            <a:r>
              <a:rPr lang="en-US" sz="1300" baseline="-25000" dirty="0">
                <a:latin typeface="Arial" charset="0"/>
              </a:rPr>
              <a:t>1</a:t>
            </a:r>
            <a:r>
              <a:rPr lang="en-US" sz="1300" dirty="0">
                <a:latin typeface="Arial" charset="0"/>
              </a:rPr>
              <a:t>	3	1042</a:t>
            </a:r>
          </a:p>
          <a:p>
            <a:pPr marL="457200" defTabSz="422275">
              <a:lnSpc>
                <a:spcPct val="85000"/>
              </a:lnSpc>
              <a:spcBef>
                <a:spcPct val="60000"/>
              </a:spcBef>
              <a:buClr>
                <a:srgbClr val="FF6633"/>
              </a:buClr>
              <a:tabLst>
                <a:tab pos="1663700" algn="ctr"/>
                <a:tab pos="2400300" algn="ctr"/>
                <a:tab pos="3149600" algn="r"/>
              </a:tabLst>
            </a:pPr>
            <a:r>
              <a:rPr lang="en-US" sz="1300" dirty="0">
                <a:latin typeface="Arial" charset="0"/>
              </a:rPr>
              <a:t>PM PEFR	P</a:t>
            </a:r>
            <a:r>
              <a:rPr lang="en-US" sz="1300" baseline="-25000" dirty="0">
                <a:latin typeface="Arial" charset="0"/>
              </a:rPr>
              <a:t>1</a:t>
            </a:r>
            <a:r>
              <a:rPr lang="en-US" sz="1300" dirty="0">
                <a:latin typeface="Arial" charset="0"/>
              </a:rPr>
              <a:t>	4	2805</a:t>
            </a:r>
          </a:p>
          <a:p>
            <a:pPr marL="457200" defTabSz="422275">
              <a:lnSpc>
                <a:spcPct val="65000"/>
              </a:lnSpc>
              <a:spcBef>
                <a:spcPct val="60000"/>
              </a:spcBef>
              <a:buClr>
                <a:srgbClr val="FF6633"/>
              </a:buClr>
              <a:tabLst>
                <a:tab pos="1663700" algn="ctr"/>
                <a:tab pos="2400300" algn="ctr"/>
                <a:tab pos="3149600" algn="r"/>
              </a:tabLst>
            </a:pPr>
            <a:r>
              <a:rPr lang="en-US" sz="1300" dirty="0">
                <a:latin typeface="Arial" charset="0"/>
              </a:rPr>
              <a:t> </a:t>
            </a:r>
            <a:r>
              <a:rPr lang="en-US" sz="2400" dirty="0">
                <a:latin typeface="Symbol" charset="0"/>
              </a:rPr>
              <a:t>b </a:t>
            </a:r>
            <a:r>
              <a:rPr lang="en-US" sz="1300" dirty="0">
                <a:latin typeface="Arial" charset="0"/>
              </a:rPr>
              <a:t>agonist	Z	3	1042</a:t>
            </a:r>
          </a:p>
          <a:p>
            <a:pPr marL="457200" defTabSz="422275">
              <a:lnSpc>
                <a:spcPct val="65000"/>
              </a:lnSpc>
              <a:buClr>
                <a:srgbClr val="FF6633"/>
              </a:buClr>
              <a:tabLst>
                <a:tab pos="1663700" algn="ctr"/>
                <a:tab pos="2400300" algn="ctr"/>
                <a:tab pos="3149600" algn="r"/>
              </a:tabLst>
            </a:pPr>
            <a:r>
              <a:rPr lang="en-US" sz="1300" dirty="0">
                <a:latin typeface="Arial" charset="0"/>
              </a:rPr>
              <a:t> </a:t>
            </a:r>
            <a:r>
              <a:rPr lang="en-US" sz="2400" dirty="0">
                <a:latin typeface="Symbol" charset="0"/>
              </a:rPr>
              <a:t>b </a:t>
            </a:r>
            <a:r>
              <a:rPr lang="en-US" sz="1300" dirty="0">
                <a:latin typeface="Arial" charset="0"/>
              </a:rPr>
              <a:t>agonist	P</a:t>
            </a:r>
            <a:r>
              <a:rPr lang="en-US" sz="1300" baseline="-25000" dirty="0">
                <a:latin typeface="Arial" charset="0"/>
              </a:rPr>
              <a:t>1</a:t>
            </a:r>
            <a:r>
              <a:rPr lang="en-US" sz="1300" dirty="0">
                <a:latin typeface="Arial" charset="0"/>
              </a:rPr>
              <a:t>	4	805</a:t>
            </a:r>
          </a:p>
        </p:txBody>
      </p:sp>
      <p:sp>
        <p:nvSpPr>
          <p:cNvPr id="92268" name="Oval 108"/>
          <p:cNvSpPr>
            <a:spLocks noChangeArrowheads="1"/>
          </p:cNvSpPr>
          <p:nvPr/>
        </p:nvSpPr>
        <p:spPr bwMode="auto">
          <a:xfrm>
            <a:off x="7145867" y="2581275"/>
            <a:ext cx="88900" cy="103188"/>
          </a:xfrm>
          <a:prstGeom prst="ellipse">
            <a:avLst/>
          </a:prstGeom>
          <a:solidFill>
            <a:srgbClr val="802060"/>
          </a:solidFill>
          <a:ln w="12700">
            <a:solidFill>
              <a:srgbClr val="80206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9" name="Oval 109"/>
          <p:cNvSpPr>
            <a:spLocks noChangeArrowheads="1"/>
          </p:cNvSpPr>
          <p:nvPr/>
        </p:nvSpPr>
        <p:spPr bwMode="auto">
          <a:xfrm>
            <a:off x="7093656" y="2828926"/>
            <a:ext cx="91722" cy="1063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0" name="Oval 110"/>
          <p:cNvSpPr>
            <a:spLocks noChangeArrowheads="1"/>
          </p:cNvSpPr>
          <p:nvPr/>
        </p:nvSpPr>
        <p:spPr bwMode="auto">
          <a:xfrm>
            <a:off x="6944079" y="3309939"/>
            <a:ext cx="93133" cy="104775"/>
          </a:xfrm>
          <a:prstGeom prst="ellipse">
            <a:avLst/>
          </a:prstGeom>
          <a:solidFill>
            <a:srgbClr val="802060"/>
          </a:solidFill>
          <a:ln w="12700">
            <a:solidFill>
              <a:srgbClr val="80206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1" name="Oval 111"/>
          <p:cNvSpPr>
            <a:spLocks noChangeArrowheads="1"/>
          </p:cNvSpPr>
          <p:nvPr/>
        </p:nvSpPr>
        <p:spPr bwMode="auto">
          <a:xfrm>
            <a:off x="6575778" y="3549650"/>
            <a:ext cx="91723" cy="10318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2" name="Oval 112"/>
          <p:cNvSpPr>
            <a:spLocks noChangeArrowheads="1"/>
          </p:cNvSpPr>
          <p:nvPr/>
        </p:nvSpPr>
        <p:spPr bwMode="auto">
          <a:xfrm>
            <a:off x="6746522" y="4025900"/>
            <a:ext cx="95956" cy="101600"/>
          </a:xfrm>
          <a:prstGeom prst="ellipse">
            <a:avLst/>
          </a:prstGeom>
          <a:solidFill>
            <a:srgbClr val="802060"/>
          </a:solidFill>
          <a:ln w="12700">
            <a:solidFill>
              <a:srgbClr val="80206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3" name="Oval 113"/>
          <p:cNvSpPr>
            <a:spLocks noChangeArrowheads="1"/>
          </p:cNvSpPr>
          <p:nvPr/>
        </p:nvSpPr>
        <p:spPr bwMode="auto">
          <a:xfrm>
            <a:off x="6728178" y="4262438"/>
            <a:ext cx="88900" cy="101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4" name="Oval 114"/>
          <p:cNvSpPr>
            <a:spLocks noChangeArrowheads="1"/>
          </p:cNvSpPr>
          <p:nvPr/>
        </p:nvSpPr>
        <p:spPr bwMode="auto">
          <a:xfrm>
            <a:off x="7545212" y="4752975"/>
            <a:ext cx="90311" cy="101600"/>
          </a:xfrm>
          <a:prstGeom prst="ellipse">
            <a:avLst/>
          </a:prstGeom>
          <a:solidFill>
            <a:srgbClr val="802060"/>
          </a:solidFill>
          <a:ln w="12700">
            <a:solidFill>
              <a:srgbClr val="80206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5" name="Oval 115"/>
          <p:cNvSpPr>
            <a:spLocks noChangeArrowheads="1"/>
          </p:cNvSpPr>
          <p:nvPr/>
        </p:nvSpPr>
        <p:spPr bwMode="auto">
          <a:xfrm>
            <a:off x="7394222" y="4995863"/>
            <a:ext cx="90311" cy="101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9082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711200" y="6248400"/>
            <a:ext cx="18965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02133" cy="685800"/>
          </a:xfrm>
          <a:noFill/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2570163" indent="-2570163"/>
            <a:r>
              <a:rPr lang="en-US" sz="3600" dirty="0">
                <a:solidFill>
                  <a:srgbClr val="EDD3B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Sample Size:</a:t>
            </a: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609600" y="6324600"/>
            <a:ext cx="261337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-Narrow" charset="0"/>
              </a:rPr>
              <a:t>** 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0"/>
              </a:rPr>
              <a:t>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-Narrow" charset="0"/>
              </a:rPr>
              <a:t> = 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0.05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-Narrow" charset="0"/>
              </a:rPr>
              <a:t>, 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1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-Narrow" charset="0"/>
              </a:rPr>
              <a:t>-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0"/>
              </a:rPr>
              <a:t>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-Narrow" charset="0"/>
              </a:rPr>
              <a:t> = 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0.80</a:t>
            </a:r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304800" y="1981200"/>
            <a:ext cx="7882467" cy="391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tabLst>
                <a:tab pos="3200400" algn="ctr"/>
                <a:tab pos="4114800" algn="ctr"/>
                <a:tab pos="5943600" algn="ctr"/>
              </a:tabLst>
            </a:pPr>
            <a:r>
              <a:rPr lang="en-US" sz="18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Outcome</a:t>
            </a: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	A	B	Required Sample Size</a:t>
            </a:r>
            <a:b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</a:b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			per Group**</a:t>
            </a:r>
          </a:p>
          <a:p>
            <a:pPr>
              <a:lnSpc>
                <a:spcPct val="90000"/>
              </a:lnSpc>
              <a:spcBef>
                <a:spcPct val="40000"/>
              </a:spcBef>
              <a:tabLst>
                <a:tab pos="3200400" algn="ctr"/>
                <a:tab pos="4114800" algn="ctr"/>
                <a:tab pos="5943600" algn="ctr"/>
              </a:tabLst>
            </a:pPr>
            <a:r>
              <a:rPr lang="en-US" sz="18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FEV1</a:t>
            </a: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	</a:t>
            </a:r>
            <a:b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</a:b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Overall	0.069	0.068	27,000</a:t>
            </a:r>
            <a:b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</a:b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Recommended Dose*	0.066	0.077	7,000	</a:t>
            </a:r>
          </a:p>
          <a:p>
            <a:pPr>
              <a:lnSpc>
                <a:spcPct val="90000"/>
              </a:lnSpc>
              <a:spcBef>
                <a:spcPct val="40000"/>
              </a:spcBef>
              <a:tabLst>
                <a:tab pos="3200400" algn="ctr"/>
                <a:tab pos="4114800" algn="ctr"/>
                <a:tab pos="5943600" algn="ctr"/>
              </a:tabLst>
            </a:pPr>
            <a:r>
              <a:rPr lang="en-US" sz="18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Morning PEFR</a:t>
            </a: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				</a:t>
            </a:r>
            <a:b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</a:b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Overall	0.054	0.062	1,700 </a:t>
            </a:r>
            <a:b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</a:b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Recommended Dose*	0.053	0.055	10,500 </a:t>
            </a:r>
          </a:p>
          <a:p>
            <a:pPr>
              <a:lnSpc>
                <a:spcPct val="90000"/>
              </a:lnSpc>
              <a:spcBef>
                <a:spcPct val="20000"/>
              </a:spcBef>
              <a:tabLst>
                <a:tab pos="3200400" algn="ctr"/>
                <a:tab pos="4114800" algn="ctr"/>
                <a:tab pos="5943600" algn="ctr"/>
              </a:tabLst>
            </a:pPr>
            <a:r>
              <a:rPr lang="en-US" sz="18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Evening PEFR</a:t>
            </a: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	</a:t>
            </a:r>
            <a:b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</a:b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Overall	0.051	0.039	3,700</a:t>
            </a:r>
            <a:b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</a:b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Recommended Dose*	0.051	0.036	2,500</a:t>
            </a:r>
          </a:p>
          <a:p>
            <a:pPr>
              <a:lnSpc>
                <a:spcPct val="90000"/>
              </a:lnSpc>
              <a:spcBef>
                <a:spcPct val="20000"/>
              </a:spcBef>
              <a:tabLst>
                <a:tab pos="3200400" algn="ctr"/>
                <a:tab pos="4114800" algn="ctr"/>
                <a:tab pos="5943600" algn="ctr"/>
              </a:tabLst>
            </a:pPr>
            <a:r>
              <a:rPr lang="en-US" sz="18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Beta-Agonist Use</a:t>
            </a:r>
            <a:b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</a:b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Overall	0.299	0.245	2,000</a:t>
            </a:r>
            <a:b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</a:b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Recommended Dose*	0.321	0.250	2,300</a:t>
            </a: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990600" y="1143000"/>
            <a:ext cx="7044267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tabLst>
                <a:tab pos="3263900" algn="ctr"/>
                <a:tab pos="4178300" algn="ctr"/>
                <a:tab pos="5943600" algn="ctr"/>
              </a:tabLst>
            </a:pP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Roman" charset="0"/>
              </a:rPr>
              <a:t>Estimated Clinical Trial Sample Size</a:t>
            </a:r>
          </a:p>
        </p:txBody>
      </p:sp>
    </p:spTree>
    <p:extLst>
      <p:ext uri="{BB962C8B-B14F-4D97-AF65-F5344CB8AC3E}">
        <p14:creationId xmlns:p14="http://schemas.microsoft.com/office/powerpoint/2010/main" val="31230577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4-13 at 10.0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" y="282675"/>
            <a:ext cx="5975945" cy="4340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04632" y="788339"/>
            <a:ext cx="25858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working on meta-analyses in the future, you can certainly find me if you have questions. For more detailed help you can get a free hour or 2 of CTSI consulting with me for your project,</a:t>
            </a:r>
          </a:p>
        </p:txBody>
      </p:sp>
      <p:sp>
        <p:nvSpPr>
          <p:cNvPr id="3" name="Rectangle 2"/>
          <p:cNvSpPr/>
          <p:nvPr/>
        </p:nvSpPr>
        <p:spPr>
          <a:xfrm>
            <a:off x="3282607" y="6322170"/>
            <a:ext cx="5742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=QUW0Q8tXVUc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2000" y="4991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54004" y="3786650"/>
            <a:ext cx="263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3"/>
              </a:rPr>
              <a:t>Isabel.allen@ucsf.edu</a:t>
            </a:r>
            <a:r>
              <a:rPr lang="en-US" dirty="0">
                <a:solidFill>
                  <a:srgbClr val="FFFFFF"/>
                </a:solidFill>
              </a:rPr>
              <a:t>      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Floor Mission Hall</a:t>
            </a:r>
          </a:p>
        </p:txBody>
      </p:sp>
    </p:spTree>
    <p:extLst>
      <p:ext uri="{BB962C8B-B14F-4D97-AF65-F5344CB8AC3E}">
        <p14:creationId xmlns:p14="http://schemas.microsoft.com/office/powerpoint/2010/main" val="411646613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3072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do we perform a meta-analysis?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our trials are too small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We’re applying for a new indication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We want to make a marketing claim or rebut a marketing claim from a competitor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We want to show superiority of our treatment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Concisely communicate findings/great background for grants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Identifies areas for future study</a:t>
            </a:r>
          </a:p>
          <a:p>
            <a:pPr marL="0" indent="0">
              <a:buNone/>
            </a:pP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sz="3600" dirty="0">
                <a:solidFill>
                  <a:srgbClr val="EDD3B6"/>
                </a:solidFill>
              </a:rPr>
              <a:t>Background – How much do you know?</a:t>
            </a:r>
          </a:p>
        </p:txBody>
      </p:sp>
    </p:spTree>
    <p:extLst>
      <p:ext uri="{BB962C8B-B14F-4D97-AF65-F5344CB8AC3E}">
        <p14:creationId xmlns:p14="http://schemas.microsoft.com/office/powerpoint/2010/main" val="364192014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4656" y="76200"/>
            <a:ext cx="7772400" cy="3048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EDD3B6"/>
                </a:solidFill>
              </a:rPr>
              <a:t>The Meta-Analysis that started EBM</a:t>
            </a:r>
          </a:p>
        </p:txBody>
      </p:sp>
      <p:pic>
        <p:nvPicPr>
          <p:cNvPr id="8195" name="Picture 4" descr="Image F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700" y="736598"/>
            <a:ext cx="7874000" cy="570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744829" y="6234796"/>
            <a:ext cx="44312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sz="1400" i="1" dirty="0"/>
              <a:t>Lau, Chalmers et al. NEJM 1992; 327:250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4799" y="6527184"/>
            <a:ext cx="38971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Streptokinase was finally approved by the FDA in 1988</a:t>
            </a:r>
          </a:p>
        </p:txBody>
      </p:sp>
    </p:spTree>
    <p:extLst>
      <p:ext uri="{BB962C8B-B14F-4D97-AF65-F5344CB8AC3E}">
        <p14:creationId xmlns:p14="http://schemas.microsoft.com/office/powerpoint/2010/main" val="197373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20"/>
    </mc:Choice>
    <mc:Fallback xmlns="">
      <p:transition spd="slow" advTm="14322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3505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Fixed-</a:t>
            </a:r>
            <a:r>
              <a:rPr lang="en-US" sz="32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effects</a:t>
            </a:r>
            <a:r>
              <a:rPr lang="en-US" sz="28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model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4648200" y="228600"/>
            <a:ext cx="4191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Random</a:t>
            </a:r>
            <a:r>
              <a:rPr lang="en-US" sz="2800" dirty="0">
                <a:solidFill>
                  <a:srgbClr val="EDD3B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-effects model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9190" y="4267200"/>
            <a:ext cx="40472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Fixed-effects meta-analysis assumes that the intervention has a single true effect.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3066" y="4343400"/>
            <a:ext cx="4152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Random-effects meta-analysis assumes that the effect of the intervention varies across studies.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990600" y="5029200"/>
          <a:ext cx="1192219" cy="105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Equation" r:id="rId4" imgW="749300" imgH="660400" progId="Equation.DSMT4">
                  <p:embed/>
                </p:oleObj>
              </mc:Choice>
              <mc:Fallback>
                <p:oleObj name="Equation" r:id="rId4" imgW="749300" imgH="6604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029200"/>
                        <a:ext cx="1192219" cy="1051035"/>
                      </a:xfrm>
                      <a:prstGeom prst="rect">
                        <a:avLst/>
                      </a:prstGeom>
                      <a:solidFill>
                        <a:srgbClr val="80808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514601" y="5334000"/>
          <a:ext cx="911220" cy="737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533169" imgH="431613" progId="Equation.DSMT4">
                  <p:embed/>
                </p:oleObj>
              </mc:Choice>
              <mc:Fallback>
                <p:oleObj name="Equation" r:id="rId6" imgW="533169" imgH="431613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1" y="5334000"/>
                        <a:ext cx="911220" cy="737890"/>
                      </a:xfrm>
                      <a:prstGeom prst="rect">
                        <a:avLst/>
                      </a:prstGeom>
                      <a:solidFill>
                        <a:srgbClr val="80808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1" y="990600"/>
            <a:ext cx="4047259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066" y="990600"/>
            <a:ext cx="3923733" cy="316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4953000" y="5410200"/>
          <a:ext cx="1300044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10" imgW="990170" imgH="431613" progId="Equation.3">
                  <p:embed/>
                </p:oleObj>
              </mc:Choice>
              <mc:Fallback>
                <p:oleObj name="Equation" r:id="rId10" imgW="990170" imgH="431613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5410200"/>
                        <a:ext cx="1300044" cy="566738"/>
                      </a:xfrm>
                      <a:prstGeom prst="rect">
                        <a:avLst/>
                      </a:prstGeom>
                      <a:solidFill>
                        <a:srgbClr val="80808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7086600" y="5410200"/>
          <a:ext cx="1389671" cy="9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2" imgW="939392" imgH="660113" progId="Equation.3">
                  <p:embed/>
                </p:oleObj>
              </mc:Choice>
              <mc:Fallback>
                <p:oleObj name="Equation" r:id="rId12" imgW="939392" imgH="660113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5410200"/>
                        <a:ext cx="1389671" cy="976389"/>
                      </a:xfrm>
                      <a:prstGeom prst="rect">
                        <a:avLst/>
                      </a:prstGeom>
                      <a:solidFill>
                        <a:srgbClr val="80808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553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81"/>
    </mc:Choice>
    <mc:Fallback xmlns="">
      <p:transition spd="slow" advTm="44881"/>
    </mc:Fallback>
  </mc:AlternateContent>
</p:sld>
</file>

<file path=ppt/theme/theme1.xml><?xml version="1.0" encoding="utf-8"?>
<a:theme xmlns:a="http://schemas.openxmlformats.org/drawingml/2006/main" name="Data Mining the Genome">
  <a:themeElements>
    <a:clrScheme name="">
      <a:dk1>
        <a:srgbClr val="000000"/>
      </a:dk1>
      <a:lt1>
        <a:srgbClr val="FFFFFF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Data Mining the Genome.thmx</Template>
  <TotalTime>742</TotalTime>
  <Words>2497</Words>
  <Application>Microsoft Macintosh PowerPoint</Application>
  <PresentationFormat>On-screen Show (4:3)</PresentationFormat>
  <Paragraphs>454</Paragraphs>
  <Slides>62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ＭＳ Ｐゴシック</vt:lpstr>
      <vt:lpstr>Arial</vt:lpstr>
      <vt:lpstr>Calibri</vt:lpstr>
      <vt:lpstr>Helvetica</vt:lpstr>
      <vt:lpstr>Helvetica-Narrow</vt:lpstr>
      <vt:lpstr>HelveticaNeue BoldCond</vt:lpstr>
      <vt:lpstr>Symbol</vt:lpstr>
      <vt:lpstr>Times New Roman</vt:lpstr>
      <vt:lpstr>Times Roman</vt:lpstr>
      <vt:lpstr>Data Mining the Genome</vt:lpstr>
      <vt:lpstr>Photo Editor Photo</vt:lpstr>
      <vt:lpstr>Equation</vt:lpstr>
      <vt:lpstr>Using Meta-Analyses for Decision-Making </vt:lpstr>
      <vt:lpstr>PowerPoint Presentation</vt:lpstr>
      <vt:lpstr>PowerPoint Presentation</vt:lpstr>
      <vt:lpstr>Advanced Techniques for Meta-Analysis</vt:lpstr>
      <vt:lpstr>Background – How much do you know?</vt:lpstr>
      <vt:lpstr>Background – How much do you know?</vt:lpstr>
      <vt:lpstr>PowerPoint Presentation</vt:lpstr>
      <vt:lpstr>The Meta-Analysis that started EBM</vt:lpstr>
      <vt:lpstr>PowerPoint Presentation</vt:lpstr>
      <vt:lpstr>PowerPoint Presentation</vt:lpstr>
      <vt:lpstr>PowerPoint Presentation</vt:lpstr>
      <vt:lpstr>PowerPoint Presentation</vt:lpstr>
      <vt:lpstr>Heterogeneity is your friend!</vt:lpstr>
      <vt:lpstr>PowerPoint Presentation</vt:lpstr>
      <vt:lpstr>SINGLE ARM META-ANALYSIS in STATA:  Diagnostic performance of two-phase and four-dimensional computed tomography for parathyroid localization; a systematic review and meta-analysis* </vt:lpstr>
      <vt:lpstr>SINGLE ARM META-ANALYSIS:  STATA Metaprop command:  . metaprop TP SensDenom, random cimethod(exact)  label(namevar=Author, yearvar=Year)  </vt:lpstr>
      <vt:lpstr>PowerPoint Presentation</vt:lpstr>
      <vt:lpstr>Cumulative Meta-Analysis: STATA . metacum TP SensDenom, random label(namevar=Author, yearvar=Year)</vt:lpstr>
      <vt:lpstr>PowerPoint Presentation</vt:lpstr>
      <vt:lpstr>Meta-Regression</vt:lpstr>
      <vt:lpstr>PowerPoint Presentation</vt:lpstr>
      <vt:lpstr>PowerPoint Presentation</vt:lpstr>
      <vt:lpstr>PowerPoint Presentation</vt:lpstr>
      <vt:lpstr>STATA:  metareg _ES yrpublished, wsse(_selogES) graph</vt:lpstr>
      <vt:lpstr>PowerPoint Presentation</vt:lpstr>
      <vt:lpstr>STATA:  metareg _ES hypertension, wsse(_selogES)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Treatment Differences in Placebo Controlled Studies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Issues in Meta-Analysis  </vt:lpstr>
      <vt:lpstr>PowerPoint Presentation</vt:lpstr>
      <vt:lpstr>PowerPoint Presentation</vt:lpstr>
      <vt:lpstr>What to do with zero events?  Bracco v. Amersham (X-Ray Contrast Media)</vt:lpstr>
      <vt:lpstr>What to do with zero events? </vt:lpstr>
      <vt:lpstr>What to do with zero events? </vt:lpstr>
      <vt:lpstr>PowerPoint Presentation</vt:lpstr>
      <vt:lpstr>PowerPoint Presentation</vt:lpstr>
      <vt:lpstr>Does Ultra Dawn Live Up to Its Name?</vt:lpstr>
      <vt:lpstr>Overall Summary Provided to Ingram &amp; to P&amp;G</vt:lpstr>
      <vt:lpstr>Safety of Ephedrine Weight Loss Supplements</vt:lpstr>
      <vt:lpstr>PowerPoint Presentation</vt:lpstr>
      <vt:lpstr>Safety Analyses</vt:lpstr>
      <vt:lpstr>Clinical Trial Feasibility: Asthma</vt:lpstr>
      <vt:lpstr>Drug P or Z Vs. Placebo: All Outcomes</vt:lpstr>
      <vt:lpstr>Sample Size: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Allen</dc:creator>
  <cp:lastModifiedBy>Isabel Allen</cp:lastModifiedBy>
  <cp:revision>88</cp:revision>
  <dcterms:created xsi:type="dcterms:W3CDTF">2015-04-14T05:27:30Z</dcterms:created>
  <dcterms:modified xsi:type="dcterms:W3CDTF">2018-04-19T20:31:08Z</dcterms:modified>
</cp:coreProperties>
</file>