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ink/inkAction1.xml" ContentType="application/vnd.ms-office.inkAction+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73"/>
  </p:notesMasterIdLst>
  <p:handoutMasterIdLst>
    <p:handoutMasterId r:id="rId74"/>
  </p:handoutMasterIdLst>
  <p:sldIdLst>
    <p:sldId id="841" r:id="rId5"/>
    <p:sldId id="280" r:id="rId6"/>
    <p:sldId id="321" r:id="rId7"/>
    <p:sldId id="323" r:id="rId8"/>
    <p:sldId id="324" r:id="rId9"/>
    <p:sldId id="843" r:id="rId10"/>
    <p:sldId id="258" r:id="rId11"/>
    <p:sldId id="259" r:id="rId12"/>
    <p:sldId id="326" r:id="rId13"/>
    <p:sldId id="840" r:id="rId14"/>
    <p:sldId id="327" r:id="rId15"/>
    <p:sldId id="844" r:id="rId16"/>
    <p:sldId id="845" r:id="rId17"/>
    <p:sldId id="846" r:id="rId18"/>
    <p:sldId id="847" r:id="rId19"/>
    <p:sldId id="848" r:id="rId20"/>
    <p:sldId id="849" r:id="rId21"/>
    <p:sldId id="850" r:id="rId22"/>
    <p:sldId id="851" r:id="rId23"/>
    <p:sldId id="852" r:id="rId24"/>
    <p:sldId id="853" r:id="rId25"/>
    <p:sldId id="854" r:id="rId26"/>
    <p:sldId id="855" r:id="rId27"/>
    <p:sldId id="856" r:id="rId28"/>
    <p:sldId id="857" r:id="rId29"/>
    <p:sldId id="858" r:id="rId30"/>
    <p:sldId id="859" r:id="rId31"/>
    <p:sldId id="860" r:id="rId32"/>
    <p:sldId id="861" r:id="rId33"/>
    <p:sldId id="862" r:id="rId34"/>
    <p:sldId id="863" r:id="rId35"/>
    <p:sldId id="825" r:id="rId36"/>
    <p:sldId id="864" r:id="rId37"/>
    <p:sldId id="318" r:id="rId38"/>
    <p:sldId id="826" r:id="rId39"/>
    <p:sldId id="261" r:id="rId40"/>
    <p:sldId id="268" r:id="rId41"/>
    <p:sldId id="263" r:id="rId42"/>
    <p:sldId id="269" r:id="rId43"/>
    <p:sldId id="279" r:id="rId44"/>
    <p:sldId id="842" r:id="rId45"/>
    <p:sldId id="828" r:id="rId46"/>
    <p:sldId id="829" r:id="rId47"/>
    <p:sldId id="830" r:id="rId48"/>
    <p:sldId id="281" r:id="rId49"/>
    <p:sldId id="285" r:id="rId50"/>
    <p:sldId id="287" r:id="rId51"/>
    <p:sldId id="290" r:id="rId52"/>
    <p:sldId id="288" r:id="rId53"/>
    <p:sldId id="291" r:id="rId54"/>
    <p:sldId id="831" r:id="rId55"/>
    <p:sldId id="293" r:id="rId56"/>
    <p:sldId id="294" r:id="rId57"/>
    <p:sldId id="295" r:id="rId58"/>
    <p:sldId id="296" r:id="rId59"/>
    <p:sldId id="297" r:id="rId60"/>
    <p:sldId id="298" r:id="rId61"/>
    <p:sldId id="299" r:id="rId62"/>
    <p:sldId id="301" r:id="rId63"/>
    <p:sldId id="300" r:id="rId64"/>
    <p:sldId id="302" r:id="rId65"/>
    <p:sldId id="260" r:id="rId66"/>
    <p:sldId id="865" r:id="rId67"/>
    <p:sldId id="833" r:id="rId68"/>
    <p:sldId id="305" r:id="rId69"/>
    <p:sldId id="317" r:id="rId70"/>
    <p:sldId id="304" r:id="rId71"/>
    <p:sldId id="30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1"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0"/>
    <p:restoredTop sz="84820" autoAdjust="0"/>
  </p:normalViewPr>
  <p:slideViewPr>
    <p:cSldViewPr snapToGrid="0" snapToObjects="1">
      <p:cViewPr varScale="1">
        <p:scale>
          <a:sx n="106" d="100"/>
          <a:sy n="106" d="100"/>
        </p:scale>
        <p:origin x="1816"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9085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3215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0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36788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87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941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1163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343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649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5"/>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2560A-A31E-4947-987D-DCD8C5BC066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6546" name="Rectangle 2"/>
          <p:cNvSpPr>
            <a:spLocks noGrp="1" noRot="1" noChangeAspect="1" noChangeArrowheads="1" noTextEdit="1"/>
          </p:cNvSpPr>
          <p:nvPr>
            <p:ph type="sldImg"/>
          </p:nvPr>
        </p:nvSpPr>
        <p:spPr>
          <a:xfrm>
            <a:off x="1152525" y="706438"/>
            <a:ext cx="4641850" cy="3481387"/>
          </a:xfrm>
          <a:ln/>
        </p:spPr>
      </p:sp>
      <p:sp>
        <p:nvSpPr>
          <p:cNvPr id="236547" name="Rectangle 3"/>
          <p:cNvSpPr>
            <a:spLocks noGrp="1" noChangeArrowheads="1"/>
          </p:cNvSpPr>
          <p:nvPr>
            <p:ph type="body" idx="1"/>
          </p:nvPr>
        </p:nvSpPr>
        <p:spPr>
          <a:noFill/>
          <a:ln/>
        </p:spPr>
        <p:txBody>
          <a:bodyPr>
            <a:normAutofit fontScale="92500" lnSpcReduction="20000"/>
          </a:bodyPr>
          <a:lstStyle/>
          <a:p>
            <a:r>
              <a:rPr lang="en-US" altLang="en-US" dirty="0"/>
              <a:t>Fr </a:t>
            </a:r>
            <a:r>
              <a:rPr lang="en-US" altLang="en-US" dirty="0" err="1"/>
              <a:t>Epid</a:t>
            </a:r>
            <a:r>
              <a:rPr lang="en-US" altLang="en-US" dirty="0"/>
              <a:t> Methods</a:t>
            </a:r>
            <a:r>
              <a:rPr lang="en-US" altLang="en-US" baseline="0" dirty="0"/>
              <a:t> 1, J  martin 2017</a:t>
            </a:r>
            <a:endParaRPr lang="en-US" altLang="en-US" dirty="0"/>
          </a:p>
          <a:p>
            <a:endParaRPr lang="en-US" altLang="en-US" dirty="0"/>
          </a:p>
          <a:p>
            <a:r>
              <a:rPr lang="en-US" altLang="en-US" dirty="0"/>
              <a:t>So, you may not have known it, but we are always striving for the counterfactual in our analytic work.  We cannot ever get to the counterfactual per se so the next best thing is to have our two distinct populations to be “exchangeable”, in other words, identical in their “other influences” except for the exposure under study.  After all, this is what we would have if we had the counterfactual situation.  </a:t>
            </a:r>
          </a:p>
          <a:p>
            <a:endParaRPr lang="en-US" altLang="en-US" dirty="0"/>
          </a:p>
          <a:p>
            <a:r>
              <a:rPr lang="en-US" altLang="en-US" dirty="0"/>
              <a:t>Whenever our TWO distinct populations are not exchangeable, confounding will be present.  It therefore follows that all of our strategies to manage confounding are attempts to make our populations under</a:t>
            </a:r>
            <a:r>
              <a:rPr lang="en-US" altLang="en-US" baseline="0" dirty="0"/>
              <a:t> study (exposed and unexposed) </a:t>
            </a:r>
            <a:r>
              <a:rPr lang="en-US" altLang="en-US" dirty="0"/>
              <a:t>exchangeable.   It is important to note that exchangeable</a:t>
            </a:r>
            <a:r>
              <a:rPr lang="en-US" altLang="en-US" baseline="0" dirty="0"/>
              <a:t> populations are, in theory, achievable, but we cannot prove, in practice, that any two populations are exchangeable.  Yet, in practice, in order for us to be able to move on and conduct science and make causal inferences that have implications for public health and clinical practice, we have to work under the belief or assumption that we have achieved exchangeability.  </a:t>
            </a:r>
            <a:endParaRPr lang="en-US" altLang="en-US" dirty="0"/>
          </a:p>
          <a:p>
            <a:endParaRPr lang="en-US" altLang="en-US" dirty="0"/>
          </a:p>
          <a:p>
            <a:r>
              <a:rPr lang="en-US" altLang="en-US" dirty="0"/>
              <a:t>Some students upon</a:t>
            </a:r>
            <a:r>
              <a:rPr lang="en-US" altLang="en-US" baseline="0" dirty="0"/>
              <a:t> initially learning about counterfactuals express some skepticism and wonder about the relevance because it sounds like make believe.  Counterfactual theory, however,</a:t>
            </a:r>
            <a:r>
              <a:rPr lang="en-US" altLang="en-US" dirty="0"/>
              <a:t> is now the dominant paradigm</a:t>
            </a:r>
            <a:r>
              <a:rPr lang="en-US" altLang="en-US" baseline="0" dirty="0"/>
              <a:t> </a:t>
            </a:r>
            <a:r>
              <a:rPr lang="en-US" altLang="en-US" dirty="0"/>
              <a:t>in epidemiology and the dominant theory in the field of causal inference.  The reason is because it</a:t>
            </a:r>
            <a:r>
              <a:rPr lang="en-US" altLang="en-US" baseline="0" dirty="0"/>
              <a:t> clarifies the meaning of some heretofore vague concepts, and it also provides a framework for expressing important metrics in research and resolving some complex analytic issues.  </a:t>
            </a:r>
            <a:r>
              <a:rPr lang="en-US" altLang="en-US" dirty="0"/>
              <a:t>It is gaining traction</a:t>
            </a:r>
            <a:r>
              <a:rPr lang="en-US" altLang="en-US" baseline="0" dirty="0"/>
              <a:t> in all aspects of human subjects-based health-related research.  </a:t>
            </a:r>
            <a:r>
              <a:rPr lang="en-US" altLang="en-US" dirty="0"/>
              <a:t>Everyone</a:t>
            </a:r>
            <a:r>
              <a:rPr lang="en-US" altLang="en-US" baseline="0" dirty="0"/>
              <a:t> </a:t>
            </a:r>
            <a:r>
              <a:rPr lang="en-US" altLang="en-US" dirty="0"/>
              <a:t>should all be familiar with this concept.   I encourage everyone to think it over in a quiet room.  </a:t>
            </a:r>
          </a:p>
          <a:p>
            <a:endParaRPr lang="en-US" altLang="en-US" dirty="0"/>
          </a:p>
          <a:p>
            <a:r>
              <a:rPr lang="en-US" altLang="en-US" dirty="0"/>
              <a:t>(Jewell Chapt 8 explains exchangeability in terms of the “randomization assumption”.)</a:t>
            </a:r>
          </a:p>
          <a:p>
            <a:endParaRPr lang="en-US" altLang="en-US" dirty="0"/>
          </a:p>
          <a:p>
            <a:endParaRPr lang="en-US" altLang="en-US" dirty="0"/>
          </a:p>
        </p:txBody>
      </p:sp>
    </p:spTree>
    <p:extLst>
      <p:ext uri="{BB962C8B-B14F-4D97-AF65-F5344CB8AC3E}">
        <p14:creationId xmlns:p14="http://schemas.microsoft.com/office/powerpoint/2010/main" val="3186844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03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4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4367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686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p:txBody>
      </p:sp>
    </p:spTree>
    <p:extLst>
      <p:ext uri="{BB962C8B-B14F-4D97-AF65-F5344CB8AC3E}">
        <p14:creationId xmlns:p14="http://schemas.microsoft.com/office/powerpoint/2010/main" val="313199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a:p>
            <a:endParaRPr lang="en-US" dirty="0"/>
          </a:p>
          <a:p>
            <a:r>
              <a:rPr lang="en-US" dirty="0"/>
              <a:t>Because Risk is the Average for a population, we also can also write the following relationship, where E denotes expectation or average for the population:</a:t>
            </a:r>
          </a:p>
          <a:p>
            <a:r>
              <a:rPr lang="en-US" dirty="0"/>
              <a:t>	E[</a:t>
            </a:r>
            <a:r>
              <a:rPr lang="en-US" dirty="0" err="1"/>
              <a:t>Y</a:t>
            </a:r>
            <a:r>
              <a:rPr lang="en-US" baseline="30000" dirty="0" err="1"/>
              <a:t>a</a:t>
            </a:r>
            <a:r>
              <a:rPr lang="en-US" baseline="30000" dirty="0"/>
              <a:t>=1</a:t>
            </a:r>
            <a:r>
              <a:rPr lang="en-US" dirty="0"/>
              <a:t>] </a:t>
            </a:r>
            <a:r>
              <a:rPr lang="en-US" altLang="en-US" b="1" dirty="0"/>
              <a:t>≠</a:t>
            </a:r>
            <a:r>
              <a:rPr lang="en-US" altLang="en-US" dirty="0"/>
              <a:t> E[</a:t>
            </a:r>
            <a:r>
              <a:rPr lang="en-US" dirty="0" err="1"/>
              <a:t>Y</a:t>
            </a:r>
            <a:r>
              <a:rPr lang="en-US" baseline="30000" dirty="0" err="1"/>
              <a:t>a</a:t>
            </a:r>
            <a:r>
              <a:rPr lang="en-US" baseline="30000" dirty="0"/>
              <a:t>=0</a:t>
            </a:r>
            <a:r>
              <a:rPr lang="en-US" dirty="0"/>
              <a:t>] to denote a causal effect</a:t>
            </a:r>
            <a:r>
              <a:rPr lang="en-US" baseline="0" dirty="0"/>
              <a:t> for dichotomous and non-dichotomous outcomes</a:t>
            </a:r>
            <a:endParaRPr lang="en-US" dirty="0"/>
          </a:p>
        </p:txBody>
      </p:sp>
    </p:spTree>
    <p:extLst>
      <p:ext uri="{BB962C8B-B14F-4D97-AF65-F5344CB8AC3E}">
        <p14:creationId xmlns:p14="http://schemas.microsoft.com/office/powerpoint/2010/main" val="497617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harm in 6 and benefit in 6 is not an accident. This exact opposite effect in an equivalent number of people is what makes the average causal effect 0 or null.</a:t>
            </a:r>
            <a:endParaRPr lang="en-US" dirty="0"/>
          </a:p>
        </p:txBody>
      </p:sp>
    </p:spTree>
    <p:extLst>
      <p:ext uri="{BB962C8B-B14F-4D97-AF65-F5344CB8AC3E}">
        <p14:creationId xmlns:p14="http://schemas.microsoft.com/office/powerpoint/2010/main" val="2054289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9637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92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7783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33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7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16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10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15643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252605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595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61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At this point I’d like to circle back to counterfactuals to make a few clarifications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657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Capital letters denote random variables, so variables that may have different values for different individuals</a:t>
            </a:r>
          </a:p>
          <a:p>
            <a:pPr marL="171450" indent="-171450">
              <a:buFontTx/>
              <a:buChar char="-"/>
            </a:pPr>
            <a:r>
              <a:rPr lang="en-US" dirty="0"/>
              <a:t>A, Y, the outcome Y had everyone been untreated, and the outcome had everyone been treated are all examples of random variables.</a:t>
            </a:r>
          </a:p>
          <a:p>
            <a:pPr marL="628650" lvl="1" indent="-171450">
              <a:buFontTx/>
              <a:buChar char="-"/>
            </a:pPr>
            <a:r>
              <a:rPr lang="en-US" dirty="0"/>
              <a:t>The latter two, the outcome had everyone been treated and the outcome had everyone been treated, are random variables since they can take on different values for different individuals.</a:t>
            </a:r>
          </a:p>
          <a:p>
            <a:pPr marL="628650" lvl="1" indent="-171450">
              <a:buFontTx/>
              <a:buChar char="-"/>
            </a:pPr>
            <a:r>
              <a:rPr lang="en-US" dirty="0"/>
              <a:t>It just happens that we’re evaluating the random variable Y under a certain condition of another variable A.</a:t>
            </a:r>
          </a:p>
          <a:p>
            <a:pPr marL="171450" lvl="0" indent="-171450">
              <a:buFontTx/>
              <a:buChar char="-"/>
            </a:pPr>
            <a:r>
              <a:rPr lang="en-US" dirty="0"/>
              <a:t>Lowercase letters on the other hand, denote possible values or realization of random variables.</a:t>
            </a:r>
          </a:p>
          <a:p>
            <a:pPr marL="628650" lvl="1" indent="-171450">
              <a:buFontTx/>
              <a:buChar char="-"/>
            </a:pPr>
            <a:r>
              <a:rPr lang="en-US" dirty="0"/>
              <a:t>So </a:t>
            </a:r>
            <a:r>
              <a:rPr lang="en-US" i="1" dirty="0"/>
              <a:t>a</a:t>
            </a:r>
            <a:r>
              <a:rPr lang="en-US" i="0" dirty="0"/>
              <a:t> is a value value (0 or 1) of the random variable capital A</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511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473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previous lecture, you learned about individual vs. average causal effects, and Dr. Chan showed you the data on the right hand side of this slide.</a:t>
            </a:r>
          </a:p>
          <a:p>
            <a:pPr marL="171450" indent="-171450">
              <a:buFontTx/>
              <a:buChar char="-"/>
            </a:pPr>
            <a:r>
              <a:rPr lang="en-US" dirty="0"/>
              <a:t>She also showed you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lvl="0" indent="-171450">
              <a:buFontTx/>
              <a:buChar char="-"/>
            </a:pPr>
            <a:r>
              <a:rPr lang="en-US" dirty="0"/>
              <a:t>The average causal null hypothesis holds if the probability of the outcome had everyone been treated is equal to the probability of the outcome had everyone been untreated </a:t>
            </a:r>
          </a:p>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706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 for the individuals in the population on the previous slide.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 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90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71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But 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610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973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69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82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160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 </a:t>
            </a:r>
            <a:r>
              <a:rPr lang="en-US" i="1" dirty="0"/>
              <a:t>ideal</a:t>
            </a:r>
            <a:r>
              <a:rPr lang="en-US" dirty="0"/>
              <a:t> randomized experiment has some key features relative to randomized experiments in general that help us set a foundation to think about causal inference</a:t>
            </a:r>
          </a:p>
          <a:p>
            <a:pPr marL="171450" indent="-171450">
              <a:buFontTx/>
              <a:buChar char="-"/>
            </a:pPr>
            <a:r>
              <a:rPr lang="en-US" dirty="0"/>
              <a:t>Essentially what we’re trying to guarantee is no random variability and a lack of bias</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260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267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How then does that differ from independence between the observed outcome and the observed treatment?</a:t>
            </a:r>
          </a:p>
          <a:p>
            <a:pPr marL="628650" lvl="1" indent="-171450">
              <a:buFontTx/>
              <a:buChar char="-"/>
            </a:pPr>
            <a:r>
              <a:rPr lang="en-US" dirty="0"/>
              <a:t>Independence between the counterfactual outcome and the observed treatment does not imply independence between the observed outcome and the observed treatment</a:t>
            </a:r>
          </a:p>
          <a:p>
            <a:pPr marL="628650" lvl="1" indent="-171450">
              <a:buFontTx/>
              <a:buChar char="-"/>
            </a:pPr>
            <a:r>
              <a:rPr lang="en-US" dirty="0"/>
              <a:t>For example, in an ideal randomized experiment, randomization ensures that exchangeability holds, but the treatment may have a causal effect on the outcome, which in turn means that treatment and outcome are associated and not independent</a:t>
            </a:r>
          </a:p>
          <a:p>
            <a:pPr marL="171450" lvl="0" indent="-171450">
              <a:buFontTx/>
              <a:buChar char="-"/>
            </a:pPr>
            <a:r>
              <a:rPr lang="en-US" dirty="0"/>
              <a:t>Exchangeability is the first of three what are called identifiability conditions that enable inference of causal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87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second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then her counterfactual outcome had she been treated will be equal to her observed outcome</a:t>
            </a:r>
          </a:p>
          <a:p>
            <a:pPr marL="171450" indent="-171450">
              <a:buFontTx/>
              <a:buChar char="-"/>
            </a:pPr>
            <a:r>
              <a:rPr lang="en-US" dirty="0"/>
              <a:t>This equality can be expressed as is see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998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experiment</a:t>
            </a:r>
          </a:p>
          <a:p>
            <a:pPr marL="171450" indent="-171450">
              <a:buFontTx/>
              <a:buChar char="-"/>
            </a:pPr>
            <a:r>
              <a:rPr lang="en-US" dirty="0"/>
              <a:t>How can we figure out the risk had everyone been untreated just from looking at the population that was actually untreated?</a:t>
            </a:r>
          </a:p>
          <a:p>
            <a:pPr marL="171450" indent="-171450">
              <a:buFontTx/>
              <a:buChar char="-"/>
            </a:pPr>
            <a:r>
              <a:rPr lang="en-US" dirty="0"/>
              <a:t>First, because of consistency, we know that the counterfactual risk under lack of treatment is equal to the observed risk under lack of treatment among those who weren’t treated</a:t>
            </a:r>
          </a:p>
          <a:p>
            <a:pPr marL="171450"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4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848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Moving to the treated group in an ideal randomized experiment, we can again use the properties of consistency and exchangeability to show that the risk of the outcome among the exposed is equivalent to the risk of the outcome had everyone been exposed</a:t>
            </a:r>
          </a:p>
          <a:p>
            <a:pPr marL="171450" indent="-171450">
              <a:buFontTx/>
              <a:buChar char="-"/>
            </a:pPr>
            <a:r>
              <a:rPr lang="en-US" dirty="0"/>
              <a:t>In an ideal randomized experiment, causation is association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044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let’s now discuss why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414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33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remained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278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all </a:t>
            </a:r>
            <a:r>
              <a:rPr lang="en-US" i="1" dirty="0"/>
              <a:t>a</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Implies no confounding within levels of L</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66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How do we calculate the average causal effect given conditional exchangeability?</a:t>
            </a:r>
          </a:p>
          <a:p>
            <a:pPr marL="171450" indent="-171450">
              <a:buFontTx/>
              <a:buChar char="-"/>
            </a:pPr>
            <a:r>
              <a:rPr lang="en-US" i="0" dirty="0"/>
              <a:t>Let’s first consider the probability of the outcome had everyone been exposed</a:t>
            </a:r>
          </a:p>
          <a:p>
            <a:pPr marL="628650" lvl="1" indent="-171450">
              <a:buFontTx/>
              <a:buChar char="-"/>
            </a:pPr>
            <a:r>
              <a:rPr lang="en-US" i="0" dirty="0"/>
              <a:t>First, we compute the conditional risk if everyone had been exposed in each stratum of L</a:t>
            </a:r>
          </a:p>
          <a:p>
            <a:pPr marL="628650" lvl="1" indent="-171450">
              <a:buFontTx/>
              <a:buChar char="-"/>
            </a:pPr>
            <a:r>
              <a:rPr lang="en-US" i="0" dirty="0"/>
              <a:t>Second, we compute the weighted average of the conditional risks</a:t>
            </a:r>
          </a:p>
          <a:p>
            <a:pPr marL="171450" lvl="0" indent="-171450">
              <a:buFontTx/>
              <a:buChar char="-"/>
            </a:pPr>
            <a:r>
              <a:rPr lang="en-US" i="0" dirty="0"/>
              <a:t>The marginal probability is a weighted average</a:t>
            </a:r>
            <a:r>
              <a:rPr lang="en-US" i="0" baseline="0" dirty="0"/>
              <a:t> of the conditional probabilities</a:t>
            </a:r>
          </a:p>
          <a:p>
            <a:pPr marL="0" indent="0">
              <a:buFontTx/>
              <a:buNone/>
            </a:pPr>
            <a:endParaRPr lang="en-US" i="0" baseline="0" dirty="0"/>
          </a:p>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212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256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004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So let’s simulate a scenario in which everyone in the population is both treated and untreated</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814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86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47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9183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Here we’re back to our original population</a:t>
            </a:r>
          </a:p>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6791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963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607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667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lvl="1" indent="-171450">
              <a:buFontTx/>
              <a:buChar char="-"/>
            </a:pPr>
            <a:r>
              <a:rPr lang="en-US" sz="1200" b="0" i="0" u="none" strike="noStrike" kern="1200" baseline="0" dirty="0">
                <a:solidFill>
                  <a:schemeClr val="tx1"/>
                </a:solidFill>
                <a:latin typeface="+mn-lt"/>
                <a:ea typeface="+mn-ea"/>
                <a:cs typeface="+mn-cs"/>
              </a:rPr>
              <a:t>(Conditional) exchangeability: the conditional probability of receiving every value of treatment, though not decided by the investigators, depends only on measured covariates </a:t>
            </a:r>
          </a:p>
          <a:p>
            <a:pPr marL="628650" lvl="1" indent="-171450">
              <a:buFontTx/>
              <a:buChar char="-"/>
            </a:pPr>
            <a:r>
              <a:rPr lang="en-US" sz="1200" b="0" i="0" u="none" strike="noStrike" kern="1200" baseline="0" dirty="0">
                <a:solidFill>
                  <a:schemeClr val="tx1"/>
                </a:solidFill>
                <a:latin typeface="+mn-lt"/>
                <a:ea typeface="+mn-ea"/>
                <a:cs typeface="+mn-cs"/>
              </a:rPr>
              <a:t>Consistency: the values of treatment under comparison correspond to well-defined interventions that, in turn, correspond to the versions of treatment in the data</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765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4759985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420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21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800" dirty="0"/>
              <a:t>Strength: magnitude of the association size, wherein the criterion suggests that larger associations make causality more likely</a:t>
            </a:r>
          </a:p>
          <a:p>
            <a:pPr marL="171450" lvl="0" indent="-171450">
              <a:buFontTx/>
              <a:buChar char="-"/>
            </a:pPr>
            <a:r>
              <a:rPr lang="en-US" sz="800" dirty="0"/>
              <a:t>Consistency: consistent findings observed by different persons from different places with different samples strengthens the likelihood of an effect</a:t>
            </a:r>
          </a:p>
          <a:p>
            <a:pPr marL="171450" lvl="0" indent="-171450">
              <a:buFontTx/>
              <a:buChar char="-"/>
            </a:pPr>
            <a:r>
              <a:rPr lang="en-US" sz="800" dirty="0"/>
              <a:t>Specificity: causation is likely if a particular factor gives rise to only one outcome</a:t>
            </a:r>
          </a:p>
          <a:p>
            <a:pPr marL="171450" lvl="0" indent="-171450">
              <a:buFontTx/>
              <a:buChar char="-"/>
            </a:pPr>
            <a:r>
              <a:rPr lang="en-US" sz="800" dirty="0"/>
              <a:t>Temporality: exposure must precede disease</a:t>
            </a:r>
          </a:p>
          <a:p>
            <a:pPr marL="171450" lvl="0" indent="-171450">
              <a:buFontTx/>
              <a:buChar char="-"/>
            </a:pPr>
            <a:r>
              <a:rPr lang="en-US" sz="800" dirty="0"/>
              <a:t>Biological gradient: greater exposure generally leads to greater incidence of the effect</a:t>
            </a:r>
          </a:p>
          <a:p>
            <a:pPr marL="171450" lvl="0" indent="-171450">
              <a:buFontTx/>
              <a:buChar char="-"/>
            </a:pPr>
            <a:r>
              <a:rPr lang="en-US" sz="800" dirty="0"/>
              <a:t>Plausibility: plausible mechanism between cause and effect</a:t>
            </a:r>
          </a:p>
          <a:p>
            <a:pPr marL="171450" lvl="0" indent="-171450">
              <a:buFontTx/>
              <a:buChar char="-"/>
            </a:pPr>
            <a:r>
              <a:rPr lang="en-US" sz="800" dirty="0"/>
              <a:t>Coherence: a cause and effect interpretation for an association does not conflict with what is known of the natural history and biology of disease</a:t>
            </a:r>
          </a:p>
          <a:p>
            <a:pPr marL="171450" lvl="0" indent="-171450">
              <a:buFontTx/>
              <a:buChar char="-"/>
            </a:pPr>
            <a:r>
              <a:rPr lang="en-US" sz="800" dirty="0"/>
              <a:t>Experiment: cessation of exposure should result in cessation of the outcome</a:t>
            </a:r>
          </a:p>
          <a:p>
            <a:pPr marL="171450" lvl="0" indent="-171450">
              <a:buFontTx/>
              <a:buChar char="-"/>
            </a:pPr>
            <a:r>
              <a:rPr lang="en-US" sz="800" dirty="0"/>
              <a:t>Analogy: similar exposures should be associated with similar outcomes</a:t>
            </a:r>
          </a:p>
          <a:p>
            <a:pPr marL="171450" lvl="0" indent="-171450">
              <a:buFontTx/>
              <a:buChar char="-"/>
            </a:pPr>
            <a:endParaRPr lang="en-US" sz="800" dirty="0"/>
          </a:p>
          <a:p>
            <a:pPr marL="171450" lvl="0" indent="-171450">
              <a:buFontTx/>
              <a:buChar char="-"/>
            </a:pPr>
            <a:r>
              <a:rPr lang="en-US" sz="800" dirty="0"/>
              <a:t>Only temporality is necessary for a relationship to be a causal one</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146827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Sufficient cause: a set of minimal conditions or events that inevitably result in disease</a:t>
            </a:r>
          </a:p>
          <a:p>
            <a:pPr marL="628650" lvl="1" indent="-171450">
              <a:buFontTx/>
              <a:buChar char="-"/>
            </a:pPr>
            <a:r>
              <a:rPr lang="en-US" dirty="0"/>
              <a:t>Each individual instance of disease occurs through a single sufficient cause</a:t>
            </a:r>
          </a:p>
          <a:p>
            <a:pPr marL="171450" lvl="0" indent="-171450">
              <a:buFontTx/>
              <a:buChar char="-"/>
            </a:pPr>
            <a:r>
              <a:rPr lang="en-US" dirty="0"/>
              <a:t>Component cause: any one of a set of conditions that is necessary for the completion of a sufficient cause</a:t>
            </a:r>
          </a:p>
          <a:p>
            <a:pPr marL="628650" lvl="1" indent="-171450">
              <a:buFontTx/>
              <a:buChar char="-"/>
            </a:pPr>
            <a:r>
              <a:rPr lang="en-US" dirty="0"/>
              <a:t>Strong component cause: component cause that plays a role in disease in a high proportion of a population</a:t>
            </a:r>
          </a:p>
          <a:p>
            <a:pPr marL="171450" lvl="0" indent="-171450">
              <a:buFontTx/>
              <a:buChar char="-"/>
            </a:pPr>
            <a:r>
              <a:rPr lang="en-US" dirty="0"/>
              <a:t>Necessary component cause: a component cause that plays a role in every instance of disease in a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309079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185765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295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575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E8EEDDD-082B-5546-B825-69448448F6D4}" type="datetime1">
              <a:rPr kumimoji="0" lang="en-US" sz="675"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1/7/21</a:t>
            </a:fld>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675"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587851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1/7/21</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94360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theme" Target="../theme/theme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78" r:id="rId28"/>
    <p:sldLayoutId id="2147483779" r:id="rId29"/>
    <p:sldLayoutId id="2147483780"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 id="2147483781"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notesSlide" Target="../notesSlides/notesSlide20.xml"/><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slideLayout" Target="../slideLayouts/slideLayout29.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3.xml"/><Relationship Id="rId6" Type="http://schemas.openxmlformats.org/officeDocument/2006/relationships/image" Target="../media/image22.png"/><Relationship Id="rId11" Type="http://schemas.openxmlformats.org/officeDocument/2006/relationships/image" Target="../media/image26.png"/><Relationship Id="rId24" Type="http://schemas.microsoft.com/office/2011/relationships/inkAction" Target="../ink/inkAction1.xml"/><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 Id="rId30"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1.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2.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4.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8.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42.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44.png"/><Relationship Id="rId2" Type="http://schemas.openxmlformats.org/officeDocument/2006/relationships/notesSlide" Target="../notesSlides/notesSlide30.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42.xml"/><Relationship Id="rId5" Type="http://schemas.openxmlformats.org/officeDocument/2006/relationships/image" Target="../media/image55.jpeg"/><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45498171"/>
      </p:ext>
    </p:extLst>
  </p:cSld>
  <p:clrMapOvr>
    <a:masterClrMapping/>
  </p:clrMapOvr>
  <p:transition advTm="975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nchor="t"/>
          <a:lstStyle/>
          <a:p>
            <a:pPr lvl="0">
              <a:buClr>
                <a:srgbClr val="0093D0"/>
              </a:buClr>
            </a:pPr>
            <a:endParaRPr lang="en-US" dirty="0">
              <a:solidFill>
                <a:srgbClr val="FFFFFF"/>
              </a:solidFill>
            </a:endParaRPr>
          </a:p>
          <a:p>
            <a:pPr lvl="0">
              <a:buClr>
                <a:srgbClr val="0093D0"/>
              </a:buClr>
            </a:pPr>
            <a:r>
              <a:rPr lang="en-US" dirty="0">
                <a:solidFill>
                  <a:srgbClr val="FFFFFF"/>
                </a:solidFill>
              </a:rPr>
              <a:t>June M. Chan, ScD</a:t>
            </a:r>
          </a:p>
          <a:p>
            <a:pPr lvl="0">
              <a:buClr>
                <a:srgbClr val="0093D0"/>
              </a:buClr>
            </a:pPr>
            <a:r>
              <a:rPr lang="en-US" dirty="0">
                <a:solidFill>
                  <a:srgbClr val="FFFFFF"/>
                </a:solidFill>
              </a:rPr>
              <a:t>Professor, Epidemiology &amp; Biostatistics and Urology</a:t>
            </a:r>
          </a:p>
          <a:p>
            <a:pPr lvl="0">
              <a:buClr>
                <a:srgbClr val="0093D0"/>
              </a:buClr>
            </a:pPr>
            <a:r>
              <a:rPr lang="en-US" dirty="0">
                <a:solidFill>
                  <a:srgbClr val="FFFFFF"/>
                </a:solidFill>
              </a:rPr>
              <a:t>Steven &amp; Christine </a:t>
            </a:r>
            <a:r>
              <a:rPr lang="en-US" dirty="0" err="1">
                <a:solidFill>
                  <a:srgbClr val="FFFFFF"/>
                </a:solidFill>
              </a:rPr>
              <a:t>Burd</a:t>
            </a:r>
            <a:r>
              <a:rPr lang="en-US" dirty="0">
                <a:solidFill>
                  <a:srgbClr val="FFFFFF"/>
                </a:solidFill>
              </a:rPr>
              <a:t> Safeway Distinguished Professor</a:t>
            </a:r>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6" name="Picture 5">
            <a:extLst>
              <a:ext uri="{FF2B5EF4-FFF2-40B4-BE49-F238E27FC236}">
                <a16:creationId xmlns:a16="http://schemas.microsoft.com/office/drawing/2014/main" id="{E7B86069-DB9E-EB4E-AB2E-B18A630EEC2B}"/>
              </a:ext>
            </a:extLst>
          </p:cNvPr>
          <p:cNvPicPr>
            <a:picLocks noChangeAspect="1"/>
          </p:cNvPicPr>
          <p:nvPr/>
        </p:nvPicPr>
        <p:blipFill rotWithShape="1">
          <a:blip r:embed="rId3">
            <a:extLst>
              <a:ext uri="{28A0092B-C50C-407E-A947-70E740481C1C}">
                <a14:useLocalDpi xmlns:a14="http://schemas.microsoft.com/office/drawing/2010/main" val="0"/>
              </a:ext>
            </a:extLst>
          </a:blip>
          <a:srcRect l="13406" t="1421" r="30219" b="18699"/>
          <a:stretch/>
        </p:blipFill>
        <p:spPr>
          <a:xfrm>
            <a:off x="4876246" y="163188"/>
            <a:ext cx="1113566" cy="1616626"/>
          </a:xfrm>
          <a:prstGeom prst="rect">
            <a:avLst/>
          </a:prstGeom>
        </p:spPr>
      </p:pic>
    </p:spTree>
    <p:extLst>
      <p:ext uri="{BB962C8B-B14F-4D97-AF65-F5344CB8AC3E}">
        <p14:creationId xmlns:p14="http://schemas.microsoft.com/office/powerpoint/2010/main" val="256604108"/>
      </p:ext>
    </p:extLst>
  </p:cSld>
  <p:clrMapOvr>
    <a:masterClrMapping/>
  </p:clrMapOvr>
  <p:transition advTm="8865">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828728969"/>
      </p:ext>
    </p:extLst>
  </p:cSld>
  <p:clrMapOvr>
    <a:masterClrMapping/>
  </p:clrMapOvr>
  <p:transition advTm="10357">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lstStyle/>
          <a:p>
            <a:r>
              <a:rPr lang="en-US" dirty="0"/>
              <a:t>Counterfactual Heuristic</a:t>
            </a:r>
          </a:p>
        </p:txBody>
      </p:sp>
      <p:sp>
        <p:nvSpPr>
          <p:cNvPr id="7" name="Content Placeholder 6"/>
          <p:cNvSpPr>
            <a:spLocks noGrp="1"/>
          </p:cNvSpPr>
          <p:nvPr>
            <p:ph idx="1"/>
          </p:nvPr>
        </p:nvSpPr>
        <p:spPr/>
        <p:txBody>
          <a:bodyPr/>
          <a:lstStyle/>
          <a:p>
            <a:r>
              <a:rPr lang="en-US" dirty="0"/>
              <a:t>What is a counterfactual?</a:t>
            </a:r>
          </a:p>
          <a:p>
            <a:r>
              <a:rPr lang="en-US" dirty="0"/>
              <a:t>Individual causal effect and average causal effect</a:t>
            </a:r>
          </a:p>
          <a:p>
            <a:r>
              <a:rPr lang="en-US" dirty="0"/>
              <a:t>What do we calculate using counterfactuals and idea of average causal effect?</a:t>
            </a:r>
          </a:p>
          <a:p>
            <a:r>
              <a:rPr lang="en-US" dirty="0"/>
              <a:t>How does what we calculate using counterfactuals compare to what we calculate when using observed data?</a:t>
            </a:r>
          </a:p>
          <a:p>
            <a:r>
              <a:rPr lang="en-US" dirty="0"/>
              <a:t>Causation </a:t>
            </a:r>
            <a:r>
              <a:rPr lang="en-US" altLang="en-US" sz="2400" dirty="0"/>
              <a:t>≠ </a:t>
            </a:r>
            <a:r>
              <a:rPr lang="en-US" dirty="0"/>
              <a:t>Association</a:t>
            </a:r>
          </a:p>
        </p:txBody>
      </p:sp>
    </p:spTree>
    <p:extLst>
      <p:ext uri="{BB962C8B-B14F-4D97-AF65-F5344CB8AC3E}">
        <p14:creationId xmlns:p14="http://schemas.microsoft.com/office/powerpoint/2010/main" val="2385172545"/>
      </p:ext>
    </p:extLst>
  </p:cSld>
  <p:clrMapOvr>
    <a:masterClrMapping/>
  </p:clrMapOvr>
  <p:transition advTm="2956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Text Placeholder 4"/>
          <p:cNvSpPr>
            <a:spLocks noGrp="1"/>
          </p:cNvSpPr>
          <p:nvPr>
            <p:ph type="body" sz="quarter" idx="13"/>
          </p:nvPr>
        </p:nvSpPr>
        <p:spPr/>
        <p:txBody>
          <a:bodyPr>
            <a:normAutofit/>
          </a:bodyPr>
          <a:lstStyle/>
          <a:p>
            <a:r>
              <a:rPr lang="en-US" sz="4000" i="1" dirty="0">
                <a:solidFill>
                  <a:schemeClr val="accent2"/>
                </a:solidFill>
              </a:rPr>
              <a:t>What is a counterfactual?</a:t>
            </a:r>
          </a:p>
        </p:txBody>
      </p:sp>
    </p:spTree>
    <p:extLst>
      <p:ext uri="{BB962C8B-B14F-4D97-AF65-F5344CB8AC3E}">
        <p14:creationId xmlns:p14="http://schemas.microsoft.com/office/powerpoint/2010/main" val="89291792"/>
      </p:ext>
    </p:extLst>
  </p:cSld>
  <p:clrMapOvr>
    <a:masterClrMapping/>
  </p:clrMapOvr>
  <p:transition advTm="4381">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52049"/>
                </a:solidFill>
                <a:effectLst/>
                <a:uLnTx/>
                <a:uFillTx/>
                <a:latin typeface="Arial"/>
                <a:ea typeface="+mn-ea"/>
                <a:cs typeface="+mn-cs"/>
              </a:rPr>
              <a:t>Acknowledgement: Matteo Allen, graphical assistance</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ext Placeholder 3"/>
          <p:cNvSpPr>
            <a:spLocks noGrp="1"/>
          </p:cNvSpPr>
          <p:nvPr>
            <p:ph type="body" sz="quarter" idx="13"/>
          </p:nvPr>
        </p:nvSpPr>
        <p:spPr/>
        <p:txBody>
          <a:bodyPr>
            <a:normAutofit fontScale="85000" lnSpcReduction="20000"/>
          </a:bodyPr>
          <a:lstStyle/>
          <a:p>
            <a:pPr>
              <a:lnSpc>
                <a:spcPct val="120000"/>
              </a:lnSpc>
            </a:pPr>
            <a:r>
              <a:rPr lang="en-US" dirty="0"/>
              <a:t>"Zeus is a patient waiting for a heart transplant. On January 1, he receives a new heart. Five days later, he dies. Imagine that we can somehow know, perhaps by </a:t>
            </a:r>
            <a:r>
              <a:rPr lang="en-US" b="1" i="1" dirty="0">
                <a:solidFill>
                  <a:schemeClr val="accent2"/>
                </a:solidFill>
              </a:rPr>
              <a:t>divine revelation</a:t>
            </a:r>
            <a:r>
              <a:rPr lang="en-US" dirty="0"/>
              <a:t>, that had Zeus not received a heart transplant on January 1, he would have been alive five days later. Equipped with this information most would agree that the transplant caused Zeus’s death. The heart transplant intervention had a causal effect on Zeus’s five-day survival.”</a:t>
            </a:r>
          </a:p>
        </p:txBody>
      </p:sp>
      <p:sp>
        <p:nvSpPr>
          <p:cNvPr id="5" name="Text Placeholder 4"/>
          <p:cNvSpPr>
            <a:spLocks noGrp="1"/>
          </p:cNvSpPr>
          <p:nvPr>
            <p:ph type="body" sz="quarter" idx="14"/>
          </p:nvPr>
        </p:nvSpPr>
        <p:spPr/>
        <p:txBody>
          <a:bodyPr/>
          <a:lstStyle/>
          <a:p>
            <a:r>
              <a:rPr lang="en-US" dirty="0"/>
              <a:t>Hernan &amp; Robins</a:t>
            </a:r>
          </a:p>
        </p:txBody>
      </p:sp>
      <p:sp>
        <p:nvSpPr>
          <p:cNvPr id="6" name="Text Placeholder 5"/>
          <p:cNvSpPr>
            <a:spLocks noGrp="1"/>
          </p:cNvSpPr>
          <p:nvPr>
            <p:ph type="body" sz="quarter" idx="15"/>
          </p:nvPr>
        </p:nvSpPr>
        <p:spPr/>
        <p:txBody>
          <a:bodyPr/>
          <a:lstStyle/>
          <a:p>
            <a:r>
              <a:rPr lang="en-US" dirty="0"/>
              <a:t>Causal Inference, 2017</a:t>
            </a:r>
          </a:p>
        </p:txBody>
      </p:sp>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1" name="Straight Connector 10"/>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552"/>
      </p:ext>
    </p:extLst>
  </p:cSld>
  <p:clrMapOvr>
    <a:masterClrMapping/>
  </p:clrMapOvr>
  <p:transition advTm="43416">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the idea of a “counterfactual”</a:t>
            </a:r>
          </a:p>
        </p:txBody>
      </p:sp>
      <p:sp>
        <p:nvSpPr>
          <p:cNvPr id="6" name="Content Placeholder 5"/>
          <p:cNvSpPr>
            <a:spLocks noGrp="1"/>
          </p:cNvSpPr>
          <p:nvPr>
            <p:ph idx="1"/>
          </p:nvPr>
        </p:nvSpPr>
        <p:spPr>
          <a:xfrm>
            <a:off x="459686" y="1273629"/>
            <a:ext cx="8137665" cy="2307771"/>
          </a:xfrm>
        </p:spPr>
        <p:txBody>
          <a:bodyPr/>
          <a:lstStyle/>
          <a:p>
            <a:r>
              <a:rPr lang="en-US" altLang="en-US" sz="2000" dirty="0"/>
              <a:t>Zeus had a heart transplant and dies after 5 days.</a:t>
            </a:r>
          </a:p>
          <a:p>
            <a:r>
              <a:rPr lang="en-US" altLang="en-US" sz="2000" dirty="0"/>
              <a:t>In an ideal experiment, you could rewind time, NOT give Zeus the heart transplant and observe what happens.</a:t>
            </a:r>
          </a:p>
          <a:p>
            <a:r>
              <a:rPr lang="en-US" altLang="en-US" sz="2000" dirty="0"/>
              <a:t>Then you could compare the outcome when Zeus had the transplant vs. did not have the transplant, and draw an inference about whether the transplant caused his death</a:t>
            </a:r>
          </a:p>
          <a:p>
            <a:endParaRPr lang="en-US" sz="1800" dirty="0"/>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pSp>
        <p:nvGrpSpPr>
          <p:cNvPr id="12" name="Group 11"/>
          <p:cNvGrpSpPr/>
          <p:nvPr/>
        </p:nvGrpSpPr>
        <p:grpSpPr>
          <a:xfrm>
            <a:off x="3563613" y="3372986"/>
            <a:ext cx="4571552" cy="1166358"/>
            <a:chOff x="1728721" y="172585"/>
            <a:chExt cx="5749317" cy="1423487"/>
          </a:xfrm>
        </p:grpSpPr>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0" name="Straight Connector 9"/>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563613" y="4900103"/>
            <a:ext cx="4412473" cy="1169199"/>
            <a:chOff x="1728721" y="172585"/>
            <a:chExt cx="5549254" cy="1426954"/>
          </a:xfrm>
        </p:grpSpPr>
        <p:pic>
          <p:nvPicPr>
            <p:cNvPr id="14"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15" name="Picture 14"/>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16" name="Shape 136"/>
            <p:cNvPicPr preferRelativeResize="0"/>
            <p:nvPr/>
          </p:nvPicPr>
          <p:blipFill rotWithShape="1">
            <a:blip r:embed="rId3">
              <a:alphaModFix/>
            </a:blip>
            <a:srcRect l="1643" t="4554" r="2634" b="4965"/>
            <a:stretch/>
          </p:blipFill>
          <p:spPr>
            <a:xfrm>
              <a:off x="5932190" y="286602"/>
              <a:ext cx="1345785" cy="1312937"/>
            </a:xfrm>
            <a:prstGeom prst="rect">
              <a:avLst/>
            </a:prstGeom>
            <a:noFill/>
            <a:ln>
              <a:noFill/>
            </a:ln>
          </p:spPr>
        </p:pic>
        <p:cxnSp>
          <p:nvCxnSpPr>
            <p:cNvPr id="17" name="Straight Connector 16"/>
            <p:cNvCxnSpPr/>
            <p:nvPr/>
          </p:nvCxnSpPr>
          <p:spPr>
            <a:xfrm>
              <a:off x="3490270" y="226499"/>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01249" y="326765"/>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flipV="1">
            <a:off x="6750721" y="4757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7630608" y="4593632"/>
            <a:ext cx="208879" cy="323693"/>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flipV="1">
            <a:off x="6603995" y="5093928"/>
            <a:ext cx="367748" cy="186566"/>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6603469" y="5885428"/>
            <a:ext cx="421706" cy="18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6515981" y="5687193"/>
            <a:ext cx="410656" cy="1387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flipV="1">
            <a:off x="7512721" y="5519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flipV="1">
            <a:off x="7759304" y="5707724"/>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7839487" y="5494436"/>
            <a:ext cx="295678" cy="24621"/>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flipV="1">
            <a:off x="7199442" y="4525300"/>
            <a:ext cx="82848" cy="367822"/>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bwMode="auto">
          <a:xfrm>
            <a:off x="794657" y="3581400"/>
            <a:ext cx="1869004" cy="92333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Scenario 1: Zeus </a:t>
            </a:r>
            <a:r>
              <a:rPr kumimoji="0" lang="en-US" sz="2000" b="0" i="0" u="none" strike="noStrike" kern="1200" cap="none" spc="0" normalizeH="0" baseline="0" noProof="0">
                <a:ln>
                  <a:noFill/>
                </a:ln>
                <a:solidFill>
                  <a:srgbClr val="052049"/>
                </a:solidFill>
                <a:effectLst/>
                <a:uLnTx/>
                <a:uFillTx/>
                <a:latin typeface="Arial"/>
                <a:ea typeface="+mn-ea"/>
                <a:cs typeface="+mn-cs"/>
              </a:rPr>
              <a:t>has transplant and dies in 5 days</a:t>
            </a:r>
            <a:endParaRPr kumimoji="0" lang="en-US" sz="2000" b="0" i="0" u="none" strike="noStrike" kern="1200" cap="none" spc="0" normalizeH="0" baseline="0" noProof="0" dirty="0" err="1">
              <a:ln>
                <a:noFill/>
              </a:ln>
              <a:solidFill>
                <a:srgbClr val="052049"/>
              </a:solidFill>
              <a:effectLst/>
              <a:uLnTx/>
              <a:uFillTx/>
              <a:latin typeface="Arial"/>
              <a:ea typeface="+mn-ea"/>
              <a:cs typeface="+mn-cs"/>
            </a:endParaRPr>
          </a:p>
        </p:txBody>
      </p:sp>
      <p:sp>
        <p:nvSpPr>
          <p:cNvPr id="39" name="TextBox 38"/>
          <p:cNvSpPr txBox="1"/>
          <p:nvPr/>
        </p:nvSpPr>
        <p:spPr bwMode="auto">
          <a:xfrm>
            <a:off x="751114" y="4887686"/>
            <a:ext cx="2410526"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Scenario 2: Zeus does NOT have transplant and is still alive 5 days later</a:t>
            </a:r>
          </a:p>
        </p:txBody>
      </p:sp>
      <p:sp>
        <p:nvSpPr>
          <p:cNvPr id="40"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Tree>
    <p:extLst>
      <p:ext uri="{BB962C8B-B14F-4D97-AF65-F5344CB8AC3E}">
        <p14:creationId xmlns:p14="http://schemas.microsoft.com/office/powerpoint/2010/main" val="3420821085"/>
      </p:ext>
    </p:extLst>
  </p:cSld>
  <p:clrMapOvr>
    <a:masterClrMapping/>
  </p:clrMapOvr>
  <p:transition advTm="56233">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Motivating the idea of a “counterfactual” continued</a:t>
            </a:r>
            <a:r>
              <a:rPr lang="mr-IN"/>
              <a:t>…</a:t>
            </a:r>
            <a:endParaRPr lang="en-US" dirty="0"/>
          </a:p>
        </p:txBody>
      </p:sp>
      <p:sp>
        <p:nvSpPr>
          <p:cNvPr id="6" name="Content Placeholder 5"/>
          <p:cNvSpPr>
            <a:spLocks noGrp="1"/>
          </p:cNvSpPr>
          <p:nvPr>
            <p:ph idx="1"/>
          </p:nvPr>
        </p:nvSpPr>
        <p:spPr>
          <a:xfrm>
            <a:off x="453585" y="1171872"/>
            <a:ext cx="8385615" cy="3909393"/>
          </a:xfrm>
        </p:spPr>
        <p:txBody>
          <a:bodyPr/>
          <a:lstStyle/>
          <a:p>
            <a:r>
              <a:rPr lang="en-US" altLang="en-US" sz="2000" dirty="0"/>
              <a:t>Notation:</a:t>
            </a:r>
          </a:p>
          <a:p>
            <a:pPr lvl="1"/>
            <a:r>
              <a:rPr lang="en-US" altLang="en-US" sz="1800" dirty="0"/>
              <a:t>Let A reflect an action taken, like having a heart transplant</a:t>
            </a:r>
          </a:p>
          <a:p>
            <a:pPr lvl="1"/>
            <a:r>
              <a:rPr lang="en-US" altLang="en-US" sz="1800" dirty="0"/>
              <a:t>A=1 means treated; A=0 means not treated</a:t>
            </a:r>
          </a:p>
          <a:p>
            <a:pPr lvl="1"/>
            <a:r>
              <a:rPr lang="en-US" altLang="en-US" sz="1800" dirty="0"/>
              <a:t>Let Y reflect an outcome, Y=1 dead, Y= 0 alive</a:t>
            </a:r>
          </a:p>
          <a:p>
            <a:r>
              <a:rPr lang="en-US" altLang="en-US" sz="2000" dirty="0"/>
              <a:t>Revise this statement:  Then you could compare outcome (Y) when Zeus had the transplant (</a:t>
            </a:r>
            <a:r>
              <a:rPr lang="en-US" altLang="en-US" sz="2000" dirty="0" err="1"/>
              <a:t>Y</a:t>
            </a:r>
            <a:r>
              <a:rPr lang="en-US" altLang="en-US" sz="2000" baseline="30000" dirty="0" err="1"/>
              <a:t>a</a:t>
            </a:r>
            <a:r>
              <a:rPr lang="en-US" altLang="en-US" sz="2000" baseline="30000" dirty="0"/>
              <a:t>=1</a:t>
            </a:r>
            <a:r>
              <a:rPr lang="en-US" altLang="en-US" sz="2000" dirty="0"/>
              <a:t>) vs. did not have the transplant (</a:t>
            </a:r>
            <a:r>
              <a:rPr lang="en-US" altLang="en-US" sz="2000" dirty="0" err="1"/>
              <a:t>Y</a:t>
            </a:r>
            <a:r>
              <a:rPr lang="en-US" altLang="en-US" sz="2000" baseline="30000" dirty="0" err="1"/>
              <a:t>a</a:t>
            </a:r>
            <a:r>
              <a:rPr lang="en-US" altLang="en-US" sz="2000" baseline="30000" dirty="0"/>
              <a:t>=0</a:t>
            </a:r>
            <a:r>
              <a:rPr lang="en-US" altLang="en-US" sz="2000" dirty="0"/>
              <a:t>), and draw an inference about whether the transplant caused his death.</a:t>
            </a:r>
          </a:p>
          <a:p>
            <a:r>
              <a:rPr lang="en-US" altLang="en-US" sz="2000" dirty="0"/>
              <a:t>These two potential outcomes (</a:t>
            </a:r>
            <a:r>
              <a:rPr lang="en-US" altLang="en-US" sz="2000" dirty="0" err="1"/>
              <a:t>Y</a:t>
            </a:r>
            <a:r>
              <a:rPr lang="en-US" altLang="en-US" sz="2000" baseline="30000" dirty="0" err="1"/>
              <a:t>a</a:t>
            </a:r>
            <a:r>
              <a:rPr lang="en-US" altLang="en-US" sz="2000" baseline="30000" dirty="0"/>
              <a:t>=1</a:t>
            </a:r>
            <a:r>
              <a:rPr lang="en-US" altLang="en-US" sz="2000" dirty="0"/>
              <a:t> and </a:t>
            </a:r>
            <a:r>
              <a:rPr lang="en-US" altLang="en-US" sz="2000" dirty="0" err="1"/>
              <a:t>Y</a:t>
            </a:r>
            <a:r>
              <a:rPr lang="en-US" altLang="en-US" sz="2000" baseline="30000" dirty="0" err="1"/>
              <a:t>a</a:t>
            </a:r>
            <a:r>
              <a:rPr lang="en-US" altLang="en-US" sz="2000" baseline="30000" dirty="0"/>
              <a:t>=0</a:t>
            </a:r>
            <a:r>
              <a:rPr lang="en-US" altLang="en-US" sz="2000" dirty="0"/>
              <a:t>) are “counterfactuals”</a:t>
            </a:r>
          </a:p>
          <a:p>
            <a:r>
              <a:rPr lang="en-US" altLang="en-US" sz="2000" dirty="0"/>
              <a:t>If the counterfactual outcome under the condition a=1 is dead, and the counterfactual outcome under the condition of a=0 is alive, then we infer that the transplant (A) caused Zeus’s death.</a:t>
            </a:r>
          </a:p>
          <a:p>
            <a:pPr lvl="1"/>
            <a:r>
              <a:rPr lang="en-US" altLang="en-US" sz="1800" dirty="0"/>
              <a:t>If </a:t>
            </a:r>
            <a:r>
              <a:rPr lang="en-US" altLang="en-US" sz="1800" dirty="0" err="1"/>
              <a:t>Y</a:t>
            </a:r>
            <a:r>
              <a:rPr lang="en-US" altLang="en-US" sz="1800" baseline="30000" dirty="0" err="1"/>
              <a:t>a</a:t>
            </a:r>
            <a:r>
              <a:rPr lang="en-US" altLang="en-US" sz="1800" baseline="30000" dirty="0"/>
              <a:t>=1</a:t>
            </a:r>
            <a:r>
              <a:rPr lang="en-US" altLang="en-US" sz="1800" dirty="0"/>
              <a:t> = 1 ≠ 0 = </a:t>
            </a:r>
            <a:r>
              <a:rPr lang="en-US" altLang="en-US" sz="1800" dirty="0" err="1"/>
              <a:t>Y</a:t>
            </a:r>
            <a:r>
              <a:rPr lang="en-US" altLang="en-US" sz="1800" baseline="30000" dirty="0" err="1"/>
              <a:t>a</a:t>
            </a:r>
            <a:r>
              <a:rPr lang="en-US" altLang="en-US" sz="1800" baseline="30000" dirty="0"/>
              <a:t>=0</a:t>
            </a:r>
            <a:r>
              <a:rPr lang="en-US" altLang="en-US" sz="1800" dirty="0"/>
              <a:t> then we infer that A has causal effect on the individual</a:t>
            </a:r>
          </a:p>
          <a:p>
            <a:r>
              <a:rPr lang="en-US" altLang="en-US" sz="2000" dirty="0"/>
              <a:t>General definition of a </a:t>
            </a:r>
            <a:r>
              <a:rPr lang="en-US" altLang="en-US" sz="2000" i="1" u="sng" dirty="0"/>
              <a:t>causal effect for individual “</a:t>
            </a:r>
            <a:r>
              <a:rPr lang="en-US" altLang="en-US" sz="2000" i="1" u="sng" dirty="0" err="1"/>
              <a:t>i</a:t>
            </a:r>
            <a:r>
              <a:rPr lang="en-US" altLang="en-US" sz="2000" i="1" u="sng" dirty="0"/>
              <a:t>”</a:t>
            </a:r>
            <a:r>
              <a:rPr lang="en-US" altLang="en-US" sz="2000" dirty="0"/>
              <a:t>: </a:t>
            </a:r>
            <a:r>
              <a:rPr lang="en-US" altLang="en-US" sz="2000" dirty="0" err="1"/>
              <a:t>Y</a:t>
            </a:r>
            <a:r>
              <a:rPr lang="en-US" altLang="en-US" sz="2000" baseline="-25000" dirty="0" err="1"/>
              <a:t>i</a:t>
            </a:r>
            <a:r>
              <a:rPr lang="en-US" altLang="en-US" sz="2000" baseline="30000" dirty="0" err="1"/>
              <a:t>a</a:t>
            </a:r>
            <a:r>
              <a:rPr lang="en-US" altLang="en-US" sz="2000" baseline="30000" dirty="0"/>
              <a:t>=1</a:t>
            </a:r>
            <a:r>
              <a:rPr lang="en-US" altLang="en-US" sz="2000" dirty="0"/>
              <a:t> ≠ </a:t>
            </a:r>
            <a:r>
              <a:rPr lang="en-US" altLang="en-US" sz="2000" dirty="0" err="1"/>
              <a:t>Y</a:t>
            </a:r>
            <a:r>
              <a:rPr lang="en-US" altLang="en-US" sz="2000" baseline="-25000" dirty="0" err="1"/>
              <a:t>i</a:t>
            </a:r>
            <a:r>
              <a:rPr lang="en-US" altLang="en-US" sz="2000" baseline="30000" dirty="0" err="1"/>
              <a:t>a</a:t>
            </a:r>
            <a:r>
              <a:rPr lang="en-US" altLang="en-US" sz="2000" baseline="30000" dirty="0"/>
              <a:t>=0</a:t>
            </a:r>
            <a:endParaRPr lang="en-US" altLang="en-US" sz="2000" dirty="0"/>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0870449"/>
      </p:ext>
    </p:extLst>
  </p:cSld>
  <p:clrMapOvr>
    <a:masterClrMapping/>
  </p:clrMapOvr>
  <p:transition advTm="123385">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ext Placeholder 3"/>
          <p:cNvSpPr>
            <a:spLocks noGrp="1"/>
          </p:cNvSpPr>
          <p:nvPr>
            <p:ph type="body" sz="quarter" idx="13"/>
          </p:nvPr>
        </p:nvSpPr>
        <p:spPr/>
        <p:txBody>
          <a:bodyPr>
            <a:normAutofit/>
          </a:bodyPr>
          <a:lstStyle/>
          <a:p>
            <a:r>
              <a:rPr lang="en-US" sz="3600" i="1" dirty="0">
                <a:solidFill>
                  <a:schemeClr val="accent2"/>
                </a:solidFill>
              </a:rPr>
              <a:t>How is this concept of a counterfactual used in epidemiology?</a:t>
            </a:r>
          </a:p>
        </p:txBody>
      </p:sp>
    </p:spTree>
    <p:extLst>
      <p:ext uri="{BB962C8B-B14F-4D97-AF65-F5344CB8AC3E}">
        <p14:creationId xmlns:p14="http://schemas.microsoft.com/office/powerpoint/2010/main" val="945735164"/>
      </p:ext>
    </p:extLst>
  </p:cSld>
  <p:clrMapOvr>
    <a:masterClrMapping/>
  </p:clrMapOvr>
  <p:transition advTm="576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r>
              <a:rPr lang="en-US" altLang="en-US"/>
              <a:t>Striving for the Counterfactual</a:t>
            </a:r>
            <a:endParaRPr lang="en-US" altLang="en-US" dirty="0"/>
          </a:p>
        </p:txBody>
      </p:sp>
      <p:sp>
        <p:nvSpPr>
          <p:cNvPr id="235522" name="Rectangle 3"/>
          <p:cNvSpPr>
            <a:spLocks noGrp="1" noChangeArrowheads="1"/>
          </p:cNvSpPr>
          <p:nvPr>
            <p:ph type="body" idx="1"/>
          </p:nvPr>
        </p:nvSpPr>
        <p:spPr>
          <a:xfrm>
            <a:off x="459686" y="1189973"/>
            <a:ext cx="8137665" cy="4587977"/>
          </a:xfrm>
        </p:spPr>
        <p:txBody>
          <a:bodyPr/>
          <a:lstStyle/>
          <a:p>
            <a:r>
              <a:rPr lang="en-US" altLang="en-US" sz="1800" dirty="0"/>
              <a:t>In the real (observable) world all of our strategies in analytic studies to eliminate confounding are striving to simulate the counterfactual</a:t>
            </a:r>
          </a:p>
          <a:p>
            <a:r>
              <a:rPr lang="en-US" altLang="en-US" sz="1800" dirty="0"/>
              <a:t>We strive for our TWO distinct populations (exposed &amp; unexposed) to be “exchangeable”</a:t>
            </a:r>
          </a:p>
          <a:p>
            <a:pPr lvl="1"/>
            <a:r>
              <a:rPr lang="en-US" altLang="en-US" sz="1600" dirty="0"/>
              <a:t>i.e., identical in the “other influences” upon them</a:t>
            </a:r>
          </a:p>
          <a:p>
            <a:pPr lvl="1"/>
            <a:endParaRPr lang="en-US" altLang="en-US" sz="1600" dirty="0"/>
          </a:p>
          <a:p>
            <a:r>
              <a:rPr lang="en-US" altLang="en-US" sz="1800" dirty="0"/>
              <a:t>Whenever the TWO distinct populations are “non-exchangeable”, confounding will occur</a:t>
            </a:r>
          </a:p>
          <a:p>
            <a:endParaRPr lang="en-US" altLang="en-US" sz="1800" dirty="0"/>
          </a:p>
          <a:p>
            <a:r>
              <a:rPr lang="en-US" altLang="en-US" sz="1800" dirty="0"/>
              <a:t>Our strategies to manage confounding are attempts to make populations exchangeable</a:t>
            </a:r>
          </a:p>
          <a:p>
            <a:pPr lvl="1"/>
            <a:r>
              <a:rPr lang="en-US" altLang="en-US" sz="1600" dirty="0"/>
              <a:t>Exchangeable populations are, in theory, achievable</a:t>
            </a:r>
          </a:p>
          <a:p>
            <a:pPr lvl="1"/>
            <a:r>
              <a:rPr lang="en-US" altLang="en-US" sz="1600" dirty="0"/>
              <a:t>In practice, however, we cannot prove that we have achieved exchangeability</a:t>
            </a:r>
          </a:p>
          <a:p>
            <a:pPr lvl="1"/>
            <a:r>
              <a:rPr lang="en-US" altLang="en-US" sz="1600" dirty="0"/>
              <a:t>For our work to move forward, we nonetheless have to assume that we have achieved exchangeability</a:t>
            </a:r>
          </a:p>
        </p:txBody>
      </p:sp>
      <p:sp>
        <p:nvSpPr>
          <p:cNvPr id="1201156" name="Line 4"/>
          <p:cNvSpPr>
            <a:spLocks noChangeShapeType="1"/>
          </p:cNvSpPr>
          <p:nvPr/>
        </p:nvSpPr>
        <p:spPr bwMode="auto">
          <a:xfrm>
            <a:off x="3371850" y="3257550"/>
            <a:ext cx="2343150" cy="0"/>
          </a:xfrm>
          <a:prstGeom prst="line">
            <a:avLst/>
          </a:prstGeom>
          <a:noFill/>
          <a:ln w="76200">
            <a:noFill/>
            <a:round/>
            <a:headEnd/>
            <a:tailEnd type="triangle" w="med" len="med"/>
          </a:ln>
          <a:effectLst>
            <a:outerShdw dist="107763" dir="2700000" algn="ctr" rotWithShape="0">
              <a:schemeClr val="bg2"/>
            </a:outerShdw>
          </a:effectLst>
        </p:spPr>
        <p:txBody>
          <a:bodyPr anchor="ct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pitchFamily="34" charset="0"/>
              <a:ea typeface="+mn-ea"/>
              <a:cs typeface="+mn-cs"/>
            </a:endParaRPr>
          </a:p>
        </p:txBody>
      </p:sp>
      <p:sp>
        <p:nvSpPr>
          <p:cNvPr id="7" name="TextBox 6"/>
          <p:cNvSpPr txBox="1"/>
          <p:nvPr/>
        </p:nvSpPr>
        <p:spPr bwMode="auto">
          <a:xfrm>
            <a:off x="101600" y="174171"/>
            <a:ext cx="5156200"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mn-ea"/>
                <a:cs typeface="+mn-cs"/>
              </a:rPr>
              <a:t>Recap of </a:t>
            </a:r>
            <a:r>
              <a:rPr kumimoji="0" lang="en-US" sz="2000" b="0" i="0" u="none" strike="noStrike" kern="1200" cap="none" spc="0" normalizeH="0" baseline="0" noProof="0" dirty="0" err="1">
                <a:ln>
                  <a:noFill/>
                </a:ln>
                <a:solidFill>
                  <a:srgbClr val="C00000"/>
                </a:solidFill>
                <a:effectLst/>
                <a:uLnTx/>
                <a:uFillTx/>
                <a:latin typeface="Arial"/>
                <a:ea typeface="+mn-ea"/>
                <a:cs typeface="+mn-cs"/>
              </a:rPr>
              <a:t>Epid</a:t>
            </a:r>
            <a:r>
              <a:rPr kumimoji="0" lang="en-US" sz="2000" b="0" i="0" u="none" strike="noStrike" kern="1200" cap="none" spc="0" normalizeH="0" baseline="0" noProof="0" dirty="0">
                <a:ln>
                  <a:noFill/>
                </a:ln>
                <a:solidFill>
                  <a:srgbClr val="C00000"/>
                </a:solidFill>
                <a:effectLst/>
                <a:uLnTx/>
                <a:uFillTx/>
                <a:latin typeface="Arial"/>
                <a:ea typeface="+mn-ea"/>
                <a:cs typeface="+mn-cs"/>
              </a:rPr>
              <a:t> Methods I </a:t>
            </a:r>
            <a:r>
              <a:rPr kumimoji="0" lang="mr-IN" sz="2000" b="0" i="0" u="none" strike="noStrike" kern="1200" cap="none" spc="0" normalizeH="0" baseline="0" noProof="0" dirty="0">
                <a:ln>
                  <a:noFill/>
                </a:ln>
                <a:solidFill>
                  <a:srgbClr val="C00000"/>
                </a:solidFill>
                <a:effectLst/>
                <a:uLnTx/>
                <a:uFillTx/>
                <a:latin typeface="Arial"/>
                <a:ea typeface="+mn-ea"/>
                <a:cs typeface="+mn-cs"/>
              </a:rPr>
              <a:t>–</a:t>
            </a:r>
            <a:r>
              <a:rPr kumimoji="0" lang="en-US" sz="2000" b="0" i="0" u="none" strike="noStrike" kern="1200" cap="none" spc="0" normalizeH="0" baseline="0" noProof="0" dirty="0">
                <a:ln>
                  <a:noFill/>
                </a:ln>
                <a:solidFill>
                  <a:srgbClr val="C00000"/>
                </a:solidFill>
                <a:effectLst/>
                <a:uLnTx/>
                <a:uFillTx/>
                <a:latin typeface="Arial"/>
                <a:ea typeface="+mn-ea"/>
                <a:cs typeface="+mn-cs"/>
              </a:rPr>
              <a:t> Confounding I</a:t>
            </a:r>
          </a:p>
        </p:txBody>
      </p:sp>
    </p:spTree>
    <p:extLst>
      <p:ext uri="{BB962C8B-B14F-4D97-AF65-F5344CB8AC3E}">
        <p14:creationId xmlns:p14="http://schemas.microsoft.com/office/powerpoint/2010/main" val="2911015900"/>
      </p:ext>
    </p:extLst>
  </p:cSld>
  <p:clrMapOvr>
    <a:masterClrMapping/>
  </p:clrMapOvr>
  <p:transition advTm="57483">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of counterfactuals for causal inference</a:t>
            </a:r>
          </a:p>
        </p:txBody>
      </p:sp>
      <p:sp>
        <p:nvSpPr>
          <p:cNvPr id="3" name="Content Placeholder 2"/>
          <p:cNvSpPr>
            <a:spLocks noGrp="1"/>
          </p:cNvSpPr>
          <p:nvPr>
            <p:ph idx="1"/>
          </p:nvPr>
        </p:nvSpPr>
        <p:spPr/>
        <p:txBody>
          <a:bodyPr/>
          <a:lstStyle/>
          <a:p>
            <a:r>
              <a:rPr lang="en-US" dirty="0"/>
              <a:t>In real life, for each individual, only </a:t>
            </a:r>
            <a:r>
              <a:rPr lang="en-US" b="1" i="1" dirty="0"/>
              <a:t>one</a:t>
            </a:r>
            <a:r>
              <a:rPr lang="en-US" dirty="0"/>
              <a:t> of the outcomes is actually observed </a:t>
            </a:r>
          </a:p>
          <a:p>
            <a:r>
              <a:rPr lang="en-US" dirty="0"/>
              <a:t>However, in an ideal setting, to evaluate causation, we would want to observe and compare the counterfactual outcomes under the different possible treatment actions.</a:t>
            </a:r>
          </a:p>
          <a:p>
            <a:r>
              <a:rPr lang="en-US" dirty="0"/>
              <a:t>While we cannot do this in real life, this counterfactual concept helps us think about confounding and has led to methods that attempt to simulate this kind of “experiment”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05172932"/>
      </p:ext>
    </p:extLst>
  </p:cSld>
  <p:clrMapOvr>
    <a:masterClrMapping/>
  </p:clrMapOvr>
  <p:transition advTm="35325">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63429521"/>
      </p:ext>
    </p:extLst>
  </p:cSld>
  <p:clrMapOvr>
    <a:masterClrMapping/>
  </p:clrMapOvr>
  <p:transition advTm="1956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srgbClr val="000000"/>
                    </a:solidFill>
                    <a:effectLst/>
                    <a:uLnTx/>
                    <a:uFillTx/>
                    <a:latin typeface="Germania One"/>
                    <a:ea typeface="Germania One"/>
                    <a:cs typeface="Germania One"/>
                    <a:sym typeface="Germania One"/>
                  </a:rPr>
                  <a:t>Leto</a:t>
                </a:r>
                <a:endParaRPr kumimoji="0" lang="en" sz="18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867"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
        <p:nvSpPr>
          <p:cNvPr id="10" name="TextBox 9"/>
          <p:cNvSpPr txBox="1"/>
          <p:nvPr/>
        </p:nvSpPr>
        <p:spPr bwMode="auto">
          <a:xfrm>
            <a:off x="6021271" y="1813361"/>
            <a:ext cx="2460858" cy="1292662"/>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Zeus</a:t>
            </a:r>
            <a:r>
              <a:rPr kumimoji="0" lang="mr-IN" sz="2800" b="0" i="0" u="none" strike="noStrike" kern="1200" cap="none" spc="0" normalizeH="0" baseline="0" noProof="0" dirty="0">
                <a:ln>
                  <a:noFill/>
                </a:ln>
                <a:solidFill>
                  <a:srgbClr val="052049"/>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 &amp; his extended family!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1207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30"/>
              <a:stretch>
                <a:fillRect/>
              </a:stretch>
            </p:blipFill>
            <p:spPr>
              <a:xfrm>
                <a:off x="114848" y="1514194"/>
                <a:ext cx="1077935" cy="126751"/>
              </a:xfrm>
              <a:prstGeom prst="rect">
                <a:avLst/>
              </a:prstGeom>
            </p:spPr>
          </p:pic>
        </mc:Fallback>
      </mc:AlternateContent>
    </p:spTree>
    <p:extLst>
      <p:ext uri="{BB962C8B-B14F-4D97-AF65-F5344CB8AC3E}">
        <p14:creationId xmlns:p14="http://schemas.microsoft.com/office/powerpoint/2010/main" val="557383517"/>
      </p:ext>
    </p:extLst>
  </p:cSld>
  <p:clrMapOvr>
    <a:masterClrMapping/>
  </p:clrMapOvr>
  <p:transition advTm="2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md type="call" cmd="playFrom(0.0)">
                                      <p:cBhvr>
                                        <p:cTn id="7" dur="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3" y="675696"/>
            <a:ext cx="5127417" cy="4467886"/>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srgbClr val="000000"/>
                    </a:solidFill>
                    <a:effectLst/>
                    <a:uLnTx/>
                    <a:uFillTx/>
                    <a:latin typeface="Germania One"/>
                    <a:ea typeface="Germania One"/>
                    <a:cs typeface="Germania One"/>
                    <a:sym typeface="Germania One"/>
                  </a:rPr>
                  <a:t>Leto</a:t>
                </a:r>
                <a:endParaRPr kumimoji="0" lang="en" sz="18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6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5412259"/>
            <a:ext cx="4811395" cy="615553"/>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Probability of death when a=1 is 10/20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Probability of death when a=0 is 10/20</a:t>
            </a: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1446437596"/>
      </p:ext>
    </p:extLst>
  </p:cSld>
  <p:clrMapOvr>
    <a:masterClrMapping/>
  </p:clrMapOvr>
  <p:transition advTm="9194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4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2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78634"/>
            <a:ext cx="5752541" cy="1661993"/>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Probability of death when a=1 is 10/20: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Probability of death when a=0 is 10/20: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16FB3"/>
                </a:solidFill>
                <a:effectLst/>
                <a:uLnTx/>
                <a:uFillTx/>
                <a:latin typeface="Arial"/>
                <a:ea typeface="+mn-ea"/>
                <a:cs typeface="+mn-cs"/>
              </a:rPr>
              <a:t>We infer that on average, in this population, </a:t>
            </a:r>
            <a:r>
              <a:rPr kumimoji="0" lang="en-US" sz="1800" b="1" i="1" u="sng" strike="noStrike" kern="1200" cap="none" spc="0" normalizeH="0" baseline="0" noProof="0" dirty="0">
                <a:ln>
                  <a:noFill/>
                </a:ln>
                <a:solidFill>
                  <a:srgbClr val="716FB3"/>
                </a:solidFill>
                <a:effectLst/>
                <a:uLnTx/>
                <a:uFillTx/>
                <a:latin typeface="Arial"/>
                <a:ea typeface="+mn-ea"/>
                <a:cs typeface="+mn-cs"/>
              </a:rPr>
              <a:t>heart transplant does </a:t>
            </a:r>
            <a:r>
              <a:rPr kumimoji="0" lang="en-US" sz="1800" b="1" i="0" u="sng" strike="noStrike" kern="1200" cap="none" spc="0" normalizeH="0" baseline="0" noProof="0" dirty="0">
                <a:ln>
                  <a:noFill/>
                </a:ln>
                <a:solidFill>
                  <a:srgbClr val="716FB3"/>
                </a:solidFill>
                <a:effectLst/>
                <a:uLnTx/>
                <a:uFillTx/>
                <a:latin typeface="Arial"/>
                <a:ea typeface="+mn-ea"/>
                <a:cs typeface="+mn-cs"/>
              </a:rPr>
              <a:t>not</a:t>
            </a:r>
            <a:r>
              <a:rPr kumimoji="0" lang="en-US" sz="1800" b="1" i="1" u="sng" strike="noStrike" kern="1200" cap="none" spc="0" normalizeH="0" baseline="0" noProof="0" dirty="0">
                <a:ln>
                  <a:noFill/>
                </a:ln>
                <a:solidFill>
                  <a:srgbClr val="716FB3"/>
                </a:solidFill>
                <a:effectLst/>
                <a:uLnTx/>
                <a:uFillTx/>
                <a:latin typeface="Arial"/>
                <a:ea typeface="+mn-ea"/>
                <a:cs typeface="+mn-cs"/>
              </a:rPr>
              <a:t> cause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614189398"/>
      </p:ext>
    </p:extLst>
  </p:cSld>
  <p:clrMapOvr>
    <a:masterClrMapping/>
  </p:clrMapOvr>
  <p:transition advTm="4143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2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41563"/>
            <a:ext cx="5752541" cy="2215991"/>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We infer that there is an average causal effect if: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altLang="en-US" sz="1800" b="0" i="0" u="none" strike="noStrike" kern="1200" cap="none" spc="0" normalizeH="0" baseline="0" noProof="0" dirty="0">
                <a:ln>
                  <a:noFill/>
                </a:ln>
                <a:solidFill>
                  <a:srgbClr val="052049"/>
                </a:solidFill>
                <a:effectLst/>
                <a:uLnTx/>
                <a:uFillTx/>
                <a:latin typeface="Arial"/>
                <a:ea typeface="+mn-ea"/>
                <a:cs typeface="+mn-cs"/>
              </a:rPr>
              <a:t>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There is an average causal effect if the probabilities of the counterfactual outcomes is different.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3750232708"/>
      </p:ext>
    </p:extLst>
  </p:cSld>
  <p:clrMapOvr>
    <a:masterClrMapping/>
  </p:clrMapOvr>
  <p:transition advTm="29152">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1688"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67" name="Group 66"/>
          <p:cNvGrpSpPr/>
          <p:nvPr/>
        </p:nvGrpSpPr>
        <p:grpSpPr>
          <a:xfrm>
            <a:off x="1188307" y="3523990"/>
            <a:ext cx="3670754" cy="2727439"/>
            <a:chOff x="37707" y="30723"/>
            <a:chExt cx="5749822" cy="5895260"/>
          </a:xfrm>
        </p:grpSpPr>
        <p:pic>
          <p:nvPicPr>
            <p:cNvPr id="6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4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1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320461" y="731162"/>
            <a:ext cx="5829393" cy="2462213"/>
          </a:xfrm>
          <a:prstGeom prst="rect">
            <a:avLst/>
          </a:prstGeom>
          <a:noFill/>
          <a:ln w="19050" algn="ctr">
            <a:noFill/>
            <a:miter lim="800000"/>
            <a:headEnd/>
            <a:tailEnd/>
          </a:ln>
        </p:spPr>
        <p:txBody>
          <a:bodyPr wrap="square" lIns="0" tIns="0" rIns="0" bIns="0"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1.1, there was no average causal effect in this population: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However, in Table 1.1, we can observe an individual causal effect in 12 members.</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6 members, the action caused </a:t>
            </a:r>
            <a:r>
              <a:rPr kumimoji="0" lang="en-US" sz="2000" b="0" i="0" u="none" strike="noStrike" kern="1200" cap="none" spc="0" normalizeH="0" baseline="0" noProof="0" dirty="0">
                <a:ln>
                  <a:noFill/>
                </a:ln>
                <a:solidFill>
                  <a:srgbClr val="F58024"/>
                </a:solidFill>
                <a:effectLst/>
                <a:uLnTx/>
                <a:uFillTx/>
                <a:latin typeface="Arial"/>
                <a:ea typeface="+mn-ea"/>
                <a:cs typeface="+mn-cs"/>
              </a:rPr>
              <a:t>harm</a:t>
            </a:r>
            <a:r>
              <a:rPr kumimoji="0" lang="en-US" sz="2000" b="0" i="0" u="none" strike="noStrike" kern="1200" cap="none" spc="0" normalizeH="0" baseline="0" noProof="0" dirty="0">
                <a:ln>
                  <a:noFill/>
                </a:ln>
                <a:solidFill>
                  <a:srgbClr val="052049"/>
                </a:solidFill>
                <a:effectLst/>
                <a:uLnTx/>
                <a:uFillTx/>
                <a:latin typeface="Arial"/>
                <a:ea typeface="+mn-ea"/>
                <a:cs typeface="+mn-cs"/>
              </a:rPr>
              <a:t>; in 6 members it was </a:t>
            </a:r>
            <a:r>
              <a:rPr kumimoji="0" lang="en-US" sz="2000" b="0" i="0" u="none" strike="noStrike" kern="1200" cap="none" spc="0" normalizeH="0" baseline="0" noProof="0" dirty="0">
                <a:ln>
                  <a:noFill/>
                </a:ln>
                <a:solidFill>
                  <a:srgbClr val="0093D0"/>
                </a:solidFill>
                <a:effectLst/>
                <a:uLnTx/>
                <a:uFillTx/>
                <a:latin typeface="Arial"/>
                <a:ea typeface="+mn-ea"/>
                <a:cs typeface="+mn-cs"/>
              </a:rPr>
              <a:t>beneficial</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the other 8 members, the outcome was the same regardless of the action taken.</a:t>
            </a:r>
          </a:p>
        </p:txBody>
      </p:sp>
      <p:sp>
        <p:nvSpPr>
          <p:cNvPr id="7" name="Oval 6"/>
          <p:cNvSpPr/>
          <p:nvPr/>
        </p:nvSpPr>
        <p:spPr bwMode="auto">
          <a:xfrm>
            <a:off x="7703360" y="1235675"/>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8" name="Oval 37"/>
          <p:cNvSpPr/>
          <p:nvPr/>
        </p:nvSpPr>
        <p:spPr bwMode="auto">
          <a:xfrm>
            <a:off x="7744548" y="1462217"/>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9" name="Oval 38"/>
          <p:cNvSpPr/>
          <p:nvPr/>
        </p:nvSpPr>
        <p:spPr bwMode="auto">
          <a:xfrm>
            <a:off x="7686881" y="2417806"/>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0" name="Oval 39"/>
          <p:cNvSpPr/>
          <p:nvPr/>
        </p:nvSpPr>
        <p:spPr bwMode="auto">
          <a:xfrm>
            <a:off x="7711594" y="2899720"/>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1" name="Oval 40"/>
          <p:cNvSpPr/>
          <p:nvPr/>
        </p:nvSpPr>
        <p:spPr bwMode="auto">
          <a:xfrm>
            <a:off x="7728068" y="3398109"/>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2" name="Oval 41"/>
          <p:cNvSpPr/>
          <p:nvPr/>
        </p:nvSpPr>
        <p:spPr bwMode="auto">
          <a:xfrm>
            <a:off x="7777495" y="3632889"/>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3" name="Oval 42"/>
          <p:cNvSpPr/>
          <p:nvPr/>
        </p:nvSpPr>
        <p:spPr bwMode="auto">
          <a:xfrm>
            <a:off x="7752781" y="4349581"/>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4" name="Oval 43"/>
          <p:cNvSpPr/>
          <p:nvPr/>
        </p:nvSpPr>
        <p:spPr bwMode="auto">
          <a:xfrm>
            <a:off x="7695114" y="4600836"/>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5" name="Oval 44"/>
          <p:cNvSpPr/>
          <p:nvPr/>
        </p:nvSpPr>
        <p:spPr bwMode="auto">
          <a:xfrm>
            <a:off x="7736301" y="4827378"/>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6" name="Oval 45"/>
          <p:cNvSpPr/>
          <p:nvPr/>
        </p:nvSpPr>
        <p:spPr bwMode="auto">
          <a:xfrm>
            <a:off x="7715707" y="5301056"/>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7" name="Oval 46"/>
          <p:cNvSpPr/>
          <p:nvPr/>
        </p:nvSpPr>
        <p:spPr bwMode="auto">
          <a:xfrm>
            <a:off x="7740419" y="5560547"/>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8" name="Oval 47"/>
          <p:cNvSpPr/>
          <p:nvPr/>
        </p:nvSpPr>
        <p:spPr bwMode="auto">
          <a:xfrm>
            <a:off x="7769249" y="5811802"/>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 name="TextBox 2"/>
          <p:cNvSpPr txBox="1"/>
          <p:nvPr/>
        </p:nvSpPr>
        <p:spPr bwMode="auto">
          <a:xfrm>
            <a:off x="7391892" y="640079"/>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1361789936"/>
      </p:ext>
    </p:extLst>
  </p:cSld>
  <p:clrMapOvr>
    <a:masterClrMapping/>
  </p:clrMapOvr>
  <p:transition advTm="84194">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15443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Recall that in real life, we only observe one action taken (A) and one outcome (Y).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Zeus’s family, this is shown in Table 1.2.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20281"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454509"/>
      </p:ext>
    </p:extLst>
  </p:cSld>
  <p:clrMapOvr>
    <a:masterClrMapping/>
  </p:clrMapOvr>
  <p:transition advTm="71402">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301621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13 members Treated, 7 deaths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7 were Not Treated, 3 deaths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a:t>
            </a:r>
            <a:r>
              <a:rPr kumimoji="0" lang="en-US" sz="2000" b="0" i="0" u="none" strike="noStrike" kern="1200" cap="none" spc="0" normalizeH="0" baseline="0" noProof="0" dirty="0" err="1">
                <a:ln>
                  <a:noFill/>
                </a:ln>
                <a:solidFill>
                  <a:srgbClr val="052049"/>
                </a:solidFill>
                <a:effectLst/>
                <a:uLnTx/>
                <a:uFillTx/>
                <a:latin typeface="Arial"/>
                <a:ea typeface="+mn-ea"/>
                <a:cs typeface="+mn-cs"/>
              </a:rPr>
              <a:t>Tx</a:t>
            </a:r>
            <a:r>
              <a:rPr kumimoji="0" lang="en-US" sz="2000" b="0" i="0" u="none" strike="noStrike" kern="1200" cap="none" spc="0" normalizeH="0" baseline="0" noProof="0" dirty="0">
                <a:ln>
                  <a:noFill/>
                </a:ln>
                <a:solidFill>
                  <a:srgbClr val="052049"/>
                </a:solidFill>
                <a:effectLst/>
                <a:uLnTx/>
                <a:uFillTx/>
                <a:latin typeface="Arial"/>
                <a:ea typeface="+mn-ea"/>
                <a:cs typeface="+mn-cs"/>
              </a:rPr>
              <a:t>: (7/13) / (3/7)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        = 49/39 = 1.26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931296"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388561"/>
      </p:ext>
    </p:extLst>
  </p:cSld>
  <p:clrMapOvr>
    <a:masterClrMapping/>
  </p:clrMapOvr>
  <p:transition advTm="8618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53327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307776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So, based on observed data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Tx = 1.26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an association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But, recall from Table 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NO average causal effect</a:t>
            </a:r>
          </a:p>
        </p:txBody>
      </p:sp>
      <p:sp>
        <p:nvSpPr>
          <p:cNvPr id="7" name="TextBox 6"/>
          <p:cNvSpPr txBox="1"/>
          <p:nvPr/>
        </p:nvSpPr>
        <p:spPr bwMode="auto">
          <a:xfrm>
            <a:off x="2847332" y="513509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70762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73464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73876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38289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69937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73232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95764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99070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74467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509388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509799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66755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2645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2623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2233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0174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1385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0141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4"/>
            <a:ext cx="4720281"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97774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500035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501707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59919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1979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65109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36742"/>
      </p:ext>
    </p:extLst>
  </p:cSld>
  <p:clrMapOvr>
    <a:masterClrMapping/>
  </p:clrMapOvr>
  <p:transition advTm="52464">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839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171" y="664793"/>
            <a:ext cx="2393126" cy="5525945"/>
          </a:xfrm>
          <a:prstGeom prst="rect">
            <a:avLst/>
          </a:prstGeom>
        </p:spPr>
      </p:pic>
      <p:grpSp>
        <p:nvGrpSpPr>
          <p:cNvPr id="67" name="Group 66"/>
          <p:cNvGrpSpPr/>
          <p:nvPr/>
        </p:nvGrpSpPr>
        <p:grpSpPr>
          <a:xfrm>
            <a:off x="50995" y="3586030"/>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a:t>
            </a:r>
            <a:r>
              <a:rPr kumimoji="0" lang="en-US" sz="2000" b="0" i="0" u="none" strike="noStrike" kern="1200" cap="none" spc="0" normalizeH="0" baseline="0" noProof="0" dirty="0" err="1">
                <a:ln>
                  <a:noFill/>
                </a:ln>
                <a:solidFill>
                  <a:srgbClr val="052049"/>
                </a:solidFill>
                <a:effectLst/>
                <a:uLnTx/>
                <a:uFillTx/>
                <a:latin typeface="Arial"/>
                <a:ea typeface="+mn-ea"/>
                <a:cs typeface="+mn-cs"/>
              </a:rPr>
              <a:t>Tx</a:t>
            </a:r>
            <a:r>
              <a:rPr kumimoji="0" lang="en-US" sz="2000" b="0" i="0" u="none" strike="noStrike" kern="1200" cap="none" spc="0" normalizeH="0" baseline="0" noProof="0" dirty="0">
                <a:ln>
                  <a:noFill/>
                </a:ln>
                <a:solidFill>
                  <a:srgbClr val="052049"/>
                </a:solidFill>
                <a:effectLst/>
                <a:uLnTx/>
                <a:uFillTx/>
                <a:latin typeface="Arial"/>
                <a:ea typeface="+mn-ea"/>
                <a:cs typeface="+mn-cs"/>
              </a:rPr>
              <a:t> = 1.26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an association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BUT: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NO average causal effect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52049"/>
                </a:solidFill>
                <a:effectLst/>
                <a:uLnTx/>
                <a:uFillTx/>
                <a:latin typeface="Arial"/>
                <a:ea typeface="+mn-ea"/>
                <a:cs typeface="+mn-cs"/>
              </a:rPr>
              <a:t>This is an example of how association does NOT equal causation!</a:t>
            </a:r>
          </a:p>
        </p:txBody>
      </p:sp>
      <p:sp>
        <p:nvSpPr>
          <p:cNvPr id="7" name="TextBox 6"/>
          <p:cNvSpPr txBox="1"/>
          <p:nvPr/>
        </p:nvSpPr>
        <p:spPr bwMode="auto">
          <a:xfrm>
            <a:off x="2847332" y="518784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76037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787404"/>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791522"/>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43564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75213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785080"/>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5010402"/>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5043456"/>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79743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514663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5150754"/>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720305"/>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79205"/>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78986"/>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75089"/>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54495"/>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66611"/>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54169"/>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38983"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     Observed                   Counterfactuals</a:t>
            </a:r>
          </a:p>
        </p:txBody>
      </p:sp>
      <p:sp>
        <p:nvSpPr>
          <p:cNvPr id="137" name="TextBox 136"/>
          <p:cNvSpPr txBox="1"/>
          <p:nvPr/>
        </p:nvSpPr>
        <p:spPr bwMode="auto">
          <a:xfrm>
            <a:off x="2822409" y="503049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505311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506983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651952"/>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72549"/>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703848"/>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3215027"/>
      </p:ext>
    </p:extLst>
  </p:cSld>
  <p:clrMapOvr>
    <a:masterClrMapping/>
  </p:clrMapOvr>
  <p:transition advTm="11503">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24542" y="4980175"/>
            <a:ext cx="340913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[Y=1</a:t>
            </a:r>
            <a:r>
              <a:rPr kumimoji="0" 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A=1]   vs.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[Y=1</a:t>
            </a:r>
            <a:r>
              <a:rPr kumimoji="0" 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A=0]</a:t>
            </a:r>
          </a:p>
        </p:txBody>
      </p:sp>
      <p:sp>
        <p:nvSpPr>
          <p:cNvPr id="111" name="Rectangle 110"/>
          <p:cNvSpPr/>
          <p:nvPr/>
        </p:nvSpPr>
        <p:spPr>
          <a:xfrm>
            <a:off x="1661630" y="4980175"/>
            <a:ext cx="283911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vs.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a:t>
            </a:r>
          </a:p>
        </p:txBody>
      </p:sp>
    </p:spTree>
    <p:extLst>
      <p:ext uri="{BB962C8B-B14F-4D97-AF65-F5344CB8AC3E}">
        <p14:creationId xmlns:p14="http://schemas.microsoft.com/office/powerpoint/2010/main" val="1530073719"/>
      </p:ext>
    </p:extLst>
  </p:cSld>
  <p:clrMapOvr>
    <a:masterClrMapping/>
  </p:clrMapOvr>
  <p:transition advTm="103263">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What is Causal Inference?</a:t>
            </a:r>
          </a:p>
        </p:txBody>
      </p:sp>
    </p:spTree>
    <p:extLst>
      <p:ext uri="{BB962C8B-B14F-4D97-AF65-F5344CB8AC3E}">
        <p14:creationId xmlns:p14="http://schemas.microsoft.com/office/powerpoint/2010/main" val="2406632531"/>
      </p:ext>
    </p:extLst>
  </p:cSld>
  <p:clrMapOvr>
    <a:masterClrMapping/>
  </p:clrMapOvr>
  <p:transition advTm="3019">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81" y="389810"/>
            <a:ext cx="2743200" cy="1943100"/>
          </a:xfrm>
          <a:prstGeom prst="rect">
            <a:avLst/>
          </a:prstGeom>
        </p:spPr>
      </p:pic>
      <p:pic>
        <p:nvPicPr>
          <p:cNvPr id="224" name="Picture 223"/>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3733959" y="302796"/>
            <a:ext cx="2659369" cy="1654197"/>
          </a:xfrm>
          <a:prstGeom prst="rect">
            <a:avLst/>
          </a:prstGeom>
        </p:spPr>
      </p:pic>
      <p:grpSp>
        <p:nvGrpSpPr>
          <p:cNvPr id="7" name="Group 6"/>
          <p:cNvGrpSpPr/>
          <p:nvPr/>
        </p:nvGrpSpPr>
        <p:grpSpPr>
          <a:xfrm>
            <a:off x="208035" y="1754669"/>
            <a:ext cx="2627391" cy="2070518"/>
            <a:chOff x="37707" y="30723"/>
            <a:chExt cx="5749822" cy="5895260"/>
          </a:xfrm>
        </p:grpSpPr>
        <p:pic>
          <p:nvPicPr>
            <p:cNvPr id="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1" name="Group 10"/>
            <p:cNvGrpSpPr/>
            <p:nvPr/>
          </p:nvGrpSpPr>
          <p:grpSpPr>
            <a:xfrm>
              <a:off x="4339743" y="30723"/>
              <a:ext cx="1152949" cy="1449541"/>
              <a:chOff x="600891" y="1560036"/>
              <a:chExt cx="2133600" cy="2668615"/>
            </a:xfrm>
          </p:grpSpPr>
          <p:pic>
            <p:nvPicPr>
              <p:cNvPr id="3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3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8" name="Group 17"/>
            <p:cNvGrpSpPr/>
            <p:nvPr/>
          </p:nvGrpSpPr>
          <p:grpSpPr>
            <a:xfrm>
              <a:off x="3205654" y="1888285"/>
              <a:ext cx="981745" cy="1305707"/>
              <a:chOff x="233767" y="1581600"/>
              <a:chExt cx="1764506" cy="2680655"/>
            </a:xfrm>
          </p:grpSpPr>
          <p:pic>
            <p:nvPicPr>
              <p:cNvPr id="3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33" name="Shape 155"/>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5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5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2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2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2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23" name="Group 22"/>
            <p:cNvGrpSpPr/>
            <p:nvPr/>
          </p:nvGrpSpPr>
          <p:grpSpPr>
            <a:xfrm>
              <a:off x="268464" y="3092232"/>
              <a:ext cx="1024971" cy="1382597"/>
              <a:chOff x="669977" y="2139885"/>
              <a:chExt cx="1639590" cy="2076660"/>
            </a:xfrm>
          </p:grpSpPr>
          <p:pic>
            <p:nvPicPr>
              <p:cNvPr id="3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3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6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6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24" name="Group 23"/>
            <p:cNvGrpSpPr/>
            <p:nvPr/>
          </p:nvGrpSpPr>
          <p:grpSpPr>
            <a:xfrm>
              <a:off x="1342131" y="3205775"/>
              <a:ext cx="1112988" cy="1213092"/>
              <a:chOff x="835744" y="1565344"/>
              <a:chExt cx="1896771" cy="2403341"/>
            </a:xfrm>
          </p:grpSpPr>
          <p:pic>
            <p:nvPicPr>
              <p:cNvPr id="2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2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5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2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2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2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grpSp>
        <p:nvGrpSpPr>
          <p:cNvPr id="86" name="Group 85"/>
          <p:cNvGrpSpPr/>
          <p:nvPr/>
        </p:nvGrpSpPr>
        <p:grpSpPr>
          <a:xfrm>
            <a:off x="6617402" y="3719918"/>
            <a:ext cx="2249995" cy="1460027"/>
            <a:chOff x="37707" y="30723"/>
            <a:chExt cx="5749822" cy="5895260"/>
          </a:xfrm>
        </p:grpSpPr>
        <p:pic>
          <p:nvPicPr>
            <p:cNvPr id="87"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88"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89"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90" name="Group 89"/>
            <p:cNvGrpSpPr/>
            <p:nvPr/>
          </p:nvGrpSpPr>
          <p:grpSpPr>
            <a:xfrm>
              <a:off x="4339743" y="30723"/>
              <a:ext cx="1152949" cy="1449541"/>
              <a:chOff x="600891" y="1560036"/>
              <a:chExt cx="2133600" cy="2668615"/>
            </a:xfrm>
          </p:grpSpPr>
          <p:pic>
            <p:nvPicPr>
              <p:cNvPr id="113"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14"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91"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92"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93"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94"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95"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96"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97" name="Group 96"/>
            <p:cNvGrpSpPr/>
            <p:nvPr/>
          </p:nvGrpSpPr>
          <p:grpSpPr>
            <a:xfrm>
              <a:off x="3205654" y="1888285"/>
              <a:ext cx="981745" cy="1203947"/>
              <a:chOff x="233767" y="1581600"/>
              <a:chExt cx="1764506" cy="2471738"/>
            </a:xfrm>
          </p:grpSpPr>
          <p:pic>
            <p:nvPicPr>
              <p:cNvPr id="111"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12"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98"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99"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00"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01"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02" name="Group 101"/>
            <p:cNvGrpSpPr/>
            <p:nvPr/>
          </p:nvGrpSpPr>
          <p:grpSpPr>
            <a:xfrm>
              <a:off x="268464" y="3092232"/>
              <a:ext cx="1024971" cy="1382597"/>
              <a:chOff x="669977" y="2139885"/>
              <a:chExt cx="1639590" cy="2076660"/>
            </a:xfrm>
          </p:grpSpPr>
          <p:pic>
            <p:nvPicPr>
              <p:cNvPr id="109"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10"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3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103" name="Group 102"/>
            <p:cNvGrpSpPr/>
            <p:nvPr/>
          </p:nvGrpSpPr>
          <p:grpSpPr>
            <a:xfrm>
              <a:off x="1342131" y="3205775"/>
              <a:ext cx="1112988" cy="1213092"/>
              <a:chOff x="835744" y="1565344"/>
              <a:chExt cx="1896771" cy="2403341"/>
            </a:xfrm>
          </p:grpSpPr>
          <p:pic>
            <p:nvPicPr>
              <p:cNvPr id="107"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08"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104"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05" name="Shape 221"/>
            <p:cNvPicPr preferRelativeResize="0"/>
            <p:nvPr/>
          </p:nvPicPr>
          <p:blipFill rotWithShape="1">
            <a:blip r:embed="rId23">
              <a:alphaModFix/>
            </a:blip>
            <a:srcRect l="12087" t="1268" r="5848" b="8807"/>
            <a:stretch/>
          </p:blipFill>
          <p:spPr>
            <a:xfrm>
              <a:off x="2350783" y="3277578"/>
              <a:ext cx="930113" cy="1176004"/>
            </a:xfrm>
            <a:prstGeom prst="rect">
              <a:avLst/>
            </a:prstGeom>
            <a:noFill/>
            <a:ln>
              <a:noFill/>
            </a:ln>
          </p:spPr>
        </p:pic>
        <p:pic>
          <p:nvPicPr>
            <p:cNvPr id="106"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36" name="Straight Arrow Connector 35"/>
          <p:cNvCxnSpPr>
            <a:stCxn id="19" idx="3"/>
          </p:cNvCxnSpPr>
          <p:nvPr/>
        </p:nvCxnSpPr>
        <p:spPr>
          <a:xfrm flipV="1">
            <a:off x="2642870" y="1838633"/>
            <a:ext cx="1181525" cy="7583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2686420" y="3009232"/>
            <a:ext cx="1137975" cy="6109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bwMode="auto">
          <a:xfrm>
            <a:off x="3608173" y="2263773"/>
            <a:ext cx="4595935"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Assessing </a:t>
            </a:r>
            <a:r>
              <a:rPr kumimoji="0" lang="en-US" sz="2000" b="0" i="0" u="none" strike="noStrike" kern="1200" cap="none" spc="0" normalizeH="0" baseline="0" noProof="0">
                <a:ln>
                  <a:noFill/>
                </a:ln>
                <a:solidFill>
                  <a:srgbClr val="052049"/>
                </a:solidFill>
                <a:effectLst/>
                <a:uLnTx/>
                <a:uFillTx/>
                <a:latin typeface="Arial"/>
                <a:ea typeface="+mn-ea"/>
                <a:cs typeface="+mn-cs"/>
              </a:rPr>
              <a:t>Association via Observed Data</a:t>
            </a: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271" name="TextBox 270"/>
          <p:cNvSpPr txBox="1"/>
          <p:nvPr/>
        </p:nvSpPr>
        <p:spPr bwMode="auto">
          <a:xfrm>
            <a:off x="3758501" y="3169323"/>
            <a:ext cx="444560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Assessing Causation </a:t>
            </a:r>
            <a:r>
              <a:rPr kumimoji="0" lang="en-US" sz="2000" b="0" i="0" u="none" strike="noStrike" kern="1200" cap="none" spc="0" normalizeH="0" baseline="0" noProof="0">
                <a:ln>
                  <a:noFill/>
                </a:ln>
                <a:solidFill>
                  <a:srgbClr val="052049"/>
                </a:solidFill>
                <a:effectLst/>
                <a:uLnTx/>
                <a:uFillTx/>
                <a:latin typeface="Arial"/>
                <a:ea typeface="+mn-ea"/>
                <a:cs typeface="+mn-cs"/>
              </a:rPr>
              <a:t>via Counterfactuals</a:t>
            </a: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grpSp>
        <p:nvGrpSpPr>
          <p:cNvPr id="275" name="Group 274"/>
          <p:cNvGrpSpPr/>
          <p:nvPr/>
        </p:nvGrpSpPr>
        <p:grpSpPr>
          <a:xfrm>
            <a:off x="7064779" y="4165473"/>
            <a:ext cx="216839" cy="236612"/>
            <a:chOff x="6208675" y="2832617"/>
            <a:chExt cx="347500" cy="299016"/>
          </a:xfrm>
        </p:grpSpPr>
        <p:cxnSp>
          <p:nvCxnSpPr>
            <p:cNvPr id="276" name="Straight Connector 275"/>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225416" y="4882169"/>
            <a:ext cx="216839" cy="236612"/>
            <a:chOff x="6208675" y="2832617"/>
            <a:chExt cx="347500" cy="299016"/>
          </a:xfrm>
        </p:grpSpPr>
        <p:cxnSp>
          <p:nvCxnSpPr>
            <p:cNvPr id="279" name="Straight Connector 278"/>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7521977" y="3831842"/>
            <a:ext cx="216839" cy="236612"/>
            <a:chOff x="6208675" y="2832617"/>
            <a:chExt cx="347500" cy="299016"/>
          </a:xfrm>
        </p:grpSpPr>
        <p:cxnSp>
          <p:nvCxnSpPr>
            <p:cNvPr id="288" name="Straight Connector 287"/>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7501383" y="4169594"/>
            <a:ext cx="216839" cy="236612"/>
            <a:chOff x="6208675" y="2832617"/>
            <a:chExt cx="347500" cy="299016"/>
          </a:xfrm>
        </p:grpSpPr>
        <p:cxnSp>
          <p:nvCxnSpPr>
            <p:cNvPr id="291" name="Straight Connector 29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8329286" y="4194307"/>
            <a:ext cx="216839" cy="236612"/>
            <a:chOff x="6208675" y="2832617"/>
            <a:chExt cx="347500" cy="299016"/>
          </a:xfrm>
        </p:grpSpPr>
        <p:cxnSp>
          <p:nvCxnSpPr>
            <p:cNvPr id="300" name="Straight Connector 29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6801162" y="4890406"/>
            <a:ext cx="216839" cy="236612"/>
            <a:chOff x="6208675" y="2832617"/>
            <a:chExt cx="347500" cy="299016"/>
          </a:xfrm>
        </p:grpSpPr>
        <p:cxnSp>
          <p:nvCxnSpPr>
            <p:cNvPr id="303" name="Straight Connector 302"/>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7208939" y="4532052"/>
            <a:ext cx="216839" cy="236612"/>
            <a:chOff x="6208675" y="2832617"/>
            <a:chExt cx="347500" cy="299016"/>
          </a:xfrm>
        </p:grpSpPr>
        <p:cxnSp>
          <p:nvCxnSpPr>
            <p:cNvPr id="321" name="Straight Connector 32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8522875" y="4845092"/>
            <a:ext cx="216839" cy="236612"/>
            <a:chOff x="6208675" y="2832617"/>
            <a:chExt cx="347500" cy="299016"/>
          </a:xfrm>
        </p:grpSpPr>
        <p:cxnSp>
          <p:nvCxnSpPr>
            <p:cNvPr id="324" name="Straight Connector 323"/>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a:off x="8008003" y="4540288"/>
            <a:ext cx="216839" cy="236612"/>
            <a:chOff x="6208675" y="2832617"/>
            <a:chExt cx="347500" cy="299016"/>
          </a:xfrm>
        </p:grpSpPr>
        <p:cxnSp>
          <p:nvCxnSpPr>
            <p:cNvPr id="327" name="Straight Connector 326"/>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567275" y="4532048"/>
            <a:ext cx="216839" cy="236612"/>
            <a:chOff x="6208675" y="2832617"/>
            <a:chExt cx="347500" cy="299016"/>
          </a:xfrm>
        </p:grpSpPr>
        <p:cxnSp>
          <p:nvCxnSpPr>
            <p:cNvPr id="330" name="Straight Connector 32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
        <p:nvSpPr>
          <p:cNvPr id="2" name="TextBox 1"/>
          <p:cNvSpPr txBox="1"/>
          <p:nvPr/>
        </p:nvSpPr>
        <p:spPr bwMode="auto">
          <a:xfrm>
            <a:off x="5993611" y="1284748"/>
            <a:ext cx="601867"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2049"/>
                </a:solidFill>
                <a:effectLst/>
                <a:uLnTx/>
                <a:uFillTx/>
                <a:latin typeface="Arial"/>
                <a:ea typeface="+mn-ea"/>
                <a:cs typeface="+mn-cs"/>
              </a:rPr>
              <a:t>vs.</a:t>
            </a:r>
            <a:endParaRPr kumimoji="0" lang="en-US" sz="2000" b="1" i="0" u="none" strike="noStrike" kern="1200" cap="none" spc="0" normalizeH="0" baseline="0" noProof="0" dirty="0">
              <a:ln>
                <a:noFill/>
              </a:ln>
              <a:solidFill>
                <a:srgbClr val="052049"/>
              </a:solidFill>
              <a:effectLst/>
              <a:uLnTx/>
              <a:uFillTx/>
              <a:latin typeface="Arial"/>
              <a:ea typeface="+mn-ea"/>
              <a:cs typeface="+mn-cs"/>
            </a:endParaRPr>
          </a:p>
        </p:txBody>
      </p:sp>
      <p:sp>
        <p:nvSpPr>
          <p:cNvPr id="253" name="TextBox 252"/>
          <p:cNvSpPr txBox="1"/>
          <p:nvPr/>
        </p:nvSpPr>
        <p:spPr bwMode="auto">
          <a:xfrm>
            <a:off x="6199102" y="4256137"/>
            <a:ext cx="601867"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2049"/>
                </a:solidFill>
                <a:effectLst/>
                <a:uLnTx/>
                <a:uFillTx/>
                <a:latin typeface="Arial"/>
                <a:ea typeface="+mn-ea"/>
                <a:cs typeface="+mn-cs"/>
              </a:rPr>
              <a:t>vs.</a:t>
            </a:r>
            <a:endParaRPr kumimoji="0" lang="en-US" sz="2000" b="1" i="0" u="none" strike="noStrike" kern="1200" cap="none" spc="0" normalizeH="0" baseline="0" noProof="0" dirty="0">
              <a:ln>
                <a:noFill/>
              </a:ln>
              <a:solidFill>
                <a:srgbClr val="052049"/>
              </a:solidFill>
              <a:effectLst/>
              <a:uLnTx/>
              <a:uFillTx/>
              <a:latin typeface="Arial"/>
              <a:ea typeface="+mn-ea"/>
              <a:cs typeface="+mn-cs"/>
            </a:endParaRPr>
          </a:p>
        </p:txBody>
      </p:sp>
      <p:pic>
        <p:nvPicPr>
          <p:cNvPr id="6" name="Picture 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14088" y="3762765"/>
            <a:ext cx="2669827" cy="1877413"/>
          </a:xfrm>
          <a:prstGeom prst="rect">
            <a:avLst/>
          </a:prstGeom>
        </p:spPr>
      </p:pic>
    </p:spTree>
    <p:extLst>
      <p:ext uri="{BB962C8B-B14F-4D97-AF65-F5344CB8AC3E}">
        <p14:creationId xmlns:p14="http://schemas.microsoft.com/office/powerpoint/2010/main" val="2136252119"/>
      </p:ext>
    </p:extLst>
  </p:cSld>
  <p:clrMapOvr>
    <a:masterClrMapping/>
  </p:clrMapOvr>
  <p:transition advTm="17052">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lstStyle/>
          <a:p>
            <a:r>
              <a:rPr lang="en-US" dirty="0"/>
              <a:t>Summary - Counterfactual Heuristic</a:t>
            </a:r>
          </a:p>
        </p:txBody>
      </p:sp>
      <p:sp>
        <p:nvSpPr>
          <p:cNvPr id="7" name="Content Placeholder 6"/>
          <p:cNvSpPr>
            <a:spLocks noGrp="1"/>
          </p:cNvSpPr>
          <p:nvPr>
            <p:ph idx="1"/>
          </p:nvPr>
        </p:nvSpPr>
        <p:spPr>
          <a:xfrm>
            <a:off x="453585" y="1136822"/>
            <a:ext cx="8137665" cy="5053913"/>
          </a:xfrm>
        </p:spPr>
        <p:txBody>
          <a:bodyPr/>
          <a:lstStyle/>
          <a:p>
            <a:r>
              <a:rPr lang="en-US" sz="2000" dirty="0"/>
              <a:t>Individual counterfactual outcomes (sometimes just called counterfactuals) refer to the theoretical outcomes (</a:t>
            </a:r>
            <a:r>
              <a:rPr lang="en-US" sz="2000" dirty="0" err="1"/>
              <a:t>Y</a:t>
            </a:r>
            <a:r>
              <a:rPr lang="en-US" sz="2000" baseline="-25000" dirty="0" err="1"/>
              <a:t>i</a:t>
            </a:r>
            <a:r>
              <a:rPr lang="en-US" sz="2000" baseline="30000" dirty="0" err="1"/>
              <a:t>a</a:t>
            </a:r>
            <a:r>
              <a:rPr lang="en-US" sz="2000" dirty="0"/>
              <a:t>) we would observe if the individual experienced treatment (</a:t>
            </a:r>
            <a:r>
              <a:rPr lang="en-US" sz="2000" dirty="0" err="1"/>
              <a:t>Y</a:t>
            </a:r>
            <a:r>
              <a:rPr lang="en-US" sz="2000" baseline="-25000" dirty="0" err="1"/>
              <a:t>i</a:t>
            </a:r>
            <a:r>
              <a:rPr lang="en-US" sz="2000" baseline="30000" dirty="0" err="1"/>
              <a:t>a</a:t>
            </a:r>
            <a:r>
              <a:rPr lang="en-US" sz="2000" baseline="30000" dirty="0"/>
              <a:t>=1</a:t>
            </a:r>
            <a:r>
              <a:rPr lang="en-US" sz="2000" dirty="0"/>
              <a:t>) or if s/he did not experience treatment (</a:t>
            </a:r>
            <a:r>
              <a:rPr lang="en-US" sz="2000" dirty="0" err="1"/>
              <a:t>Y</a:t>
            </a:r>
            <a:r>
              <a:rPr lang="en-US" sz="2000" baseline="-25000" dirty="0" err="1"/>
              <a:t>i</a:t>
            </a:r>
            <a:r>
              <a:rPr lang="en-US" sz="2000" baseline="30000" dirty="0" err="1"/>
              <a:t>a</a:t>
            </a:r>
            <a:r>
              <a:rPr lang="en-US" sz="2000" baseline="30000" dirty="0"/>
              <a:t>=0</a:t>
            </a:r>
            <a:r>
              <a:rPr lang="en-US" sz="2000" dirty="0"/>
              <a:t>)</a:t>
            </a:r>
          </a:p>
          <a:p>
            <a:r>
              <a:rPr lang="en-US" sz="2000" dirty="0"/>
              <a:t>Individual causal effect: </a:t>
            </a:r>
            <a:r>
              <a:rPr lang="en-US" sz="2000" dirty="0" err="1"/>
              <a:t>Y</a:t>
            </a:r>
            <a:r>
              <a:rPr lang="en-US" sz="2000" baseline="-25000" dirty="0" err="1"/>
              <a:t>i</a:t>
            </a:r>
            <a:r>
              <a:rPr lang="en-US" sz="2000" baseline="30000" dirty="0" err="1"/>
              <a:t>a</a:t>
            </a:r>
            <a:r>
              <a:rPr lang="en-US" sz="2000" baseline="30000" dirty="0"/>
              <a:t>=0 </a:t>
            </a:r>
            <a:r>
              <a:rPr lang="en-US" altLang="en-US" sz="2000" b="1" dirty="0"/>
              <a:t>≠  </a:t>
            </a:r>
            <a:r>
              <a:rPr lang="en-US" sz="2000" dirty="0" err="1"/>
              <a:t>Y</a:t>
            </a:r>
            <a:r>
              <a:rPr lang="en-US" sz="2000" baseline="-25000" dirty="0" err="1"/>
              <a:t>i</a:t>
            </a:r>
            <a:r>
              <a:rPr lang="en-US" sz="2000" baseline="30000" dirty="0" err="1"/>
              <a:t>a</a:t>
            </a:r>
            <a:r>
              <a:rPr lang="en-US" sz="2000" baseline="30000" dirty="0"/>
              <a:t>=1</a:t>
            </a:r>
            <a:endParaRPr lang="en-US" sz="2000" dirty="0"/>
          </a:p>
          <a:p>
            <a:r>
              <a:rPr lang="en-US" sz="2000" dirty="0"/>
              <a:t>Average causal effects are assessed in a population by comparing the probability of the outcome if everyone was treated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sz="2000" b="1" dirty="0"/>
              <a:t> </a:t>
            </a:r>
            <a:r>
              <a:rPr lang="en-US" sz="2000" dirty="0"/>
              <a:t>vs. probability of the outcome if everyone was not treated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Assessing a causal effect (using the concept of counterfactuals) is a comparison of two unconditional (or marginal) probabilities</a:t>
            </a:r>
          </a:p>
          <a:p>
            <a:pPr lvl="1"/>
            <a:r>
              <a:rPr lang="en-US" sz="1800" dirty="0"/>
              <a:t>Causal effect: </a:t>
            </a:r>
            <a:r>
              <a:rPr lang="en-US" sz="1800" dirty="0" err="1"/>
              <a:t>Pr</a:t>
            </a:r>
            <a:r>
              <a:rPr lang="en-US" sz="1800" dirty="0"/>
              <a:t>(</a:t>
            </a:r>
            <a:r>
              <a:rPr lang="en-US" sz="1800" dirty="0" err="1"/>
              <a:t>Y</a:t>
            </a:r>
            <a:r>
              <a:rPr lang="en-US" sz="1800" baseline="30000" dirty="0" err="1"/>
              <a:t>a</a:t>
            </a:r>
            <a:r>
              <a:rPr lang="en-US" sz="1800" baseline="30000" dirty="0"/>
              <a:t>=1</a:t>
            </a:r>
            <a:r>
              <a:rPr lang="en-US" sz="1800" dirty="0"/>
              <a:t>=1) </a:t>
            </a:r>
            <a:r>
              <a:rPr lang="en-US" altLang="en-US" sz="1800" b="1" dirty="0"/>
              <a:t>≠</a:t>
            </a:r>
            <a:r>
              <a:rPr lang="en-US" altLang="en-US" sz="1800" dirty="0"/>
              <a:t> </a:t>
            </a:r>
            <a:r>
              <a:rPr lang="en-US" sz="1800" dirty="0" err="1"/>
              <a:t>Pr</a:t>
            </a:r>
            <a:r>
              <a:rPr lang="en-US" sz="1800" dirty="0"/>
              <a:t>(</a:t>
            </a:r>
            <a:r>
              <a:rPr lang="en-US" sz="1800" dirty="0" err="1"/>
              <a:t>Y</a:t>
            </a:r>
            <a:r>
              <a:rPr lang="en-US" sz="1800" baseline="30000" dirty="0" err="1"/>
              <a:t>a</a:t>
            </a:r>
            <a:r>
              <a:rPr lang="en-US" sz="1800" baseline="30000" dirty="0"/>
              <a:t>=0</a:t>
            </a:r>
            <a:r>
              <a:rPr lang="en-US" sz="1800" dirty="0"/>
              <a:t>=1)</a:t>
            </a:r>
          </a:p>
          <a:p>
            <a:r>
              <a:rPr lang="en-US" sz="2000" dirty="0"/>
              <a:t>Assessing association (using observed data) is a comparison of two conditional probabilities.</a:t>
            </a:r>
          </a:p>
          <a:p>
            <a:pPr lvl="1"/>
            <a:r>
              <a:rPr lang="en-US" sz="1800" dirty="0"/>
              <a:t>Association: </a:t>
            </a:r>
            <a:r>
              <a:rPr lang="en-US" sz="1800" dirty="0" err="1"/>
              <a:t>Pr</a:t>
            </a:r>
            <a:r>
              <a:rPr lang="en-US" sz="1800" dirty="0"/>
              <a:t>[Y=1</a:t>
            </a:r>
            <a:r>
              <a:rPr lang="en-US" sz="1800" b="1" dirty="0"/>
              <a:t>|</a:t>
            </a:r>
            <a:r>
              <a:rPr lang="en-US" sz="1800" dirty="0"/>
              <a:t>A=1] </a:t>
            </a:r>
            <a:r>
              <a:rPr lang="en-US" altLang="en-US" sz="1800" b="1" dirty="0"/>
              <a:t>≠ </a:t>
            </a:r>
            <a:r>
              <a:rPr lang="en-US" sz="1800" dirty="0" err="1"/>
              <a:t>Pr</a:t>
            </a:r>
            <a:r>
              <a:rPr lang="en-US" sz="1800" dirty="0"/>
              <a:t>[Y=1</a:t>
            </a:r>
            <a:r>
              <a:rPr lang="en-US" sz="1800" b="1" dirty="0"/>
              <a:t>|</a:t>
            </a:r>
            <a:r>
              <a:rPr lang="en-US" sz="1800" dirty="0"/>
              <a:t>A=0]</a:t>
            </a:r>
          </a:p>
          <a:p>
            <a:r>
              <a:rPr lang="en-US" sz="2000" dirty="0"/>
              <a:t>Causation </a:t>
            </a:r>
            <a:r>
              <a:rPr lang="en-US" altLang="en-US" sz="2000" dirty="0"/>
              <a:t>≠ </a:t>
            </a:r>
            <a:r>
              <a:rPr lang="en-US" sz="2000" dirty="0"/>
              <a:t>Association</a:t>
            </a:r>
          </a:p>
        </p:txBody>
      </p:sp>
    </p:spTree>
    <p:extLst>
      <p:ext uri="{BB962C8B-B14F-4D97-AF65-F5344CB8AC3E}">
        <p14:creationId xmlns:p14="http://schemas.microsoft.com/office/powerpoint/2010/main" val="4045175459"/>
      </p:ext>
    </p:extLst>
  </p:cSld>
  <p:clrMapOvr>
    <a:masterClrMapping/>
  </p:clrMapOvr>
  <p:transition advTm="815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689800451"/>
      </p:ext>
    </p:extLst>
  </p:cSld>
  <p:clrMapOvr>
    <a:masterClrMapping/>
  </p:clrMapOvr>
  <p:transition advTm="7523">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25805007"/>
      </p:ext>
    </p:extLst>
  </p:cSld>
  <p:clrMapOvr>
    <a:masterClrMapping/>
  </p:clrMapOvr>
  <p:transition advTm="195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rgbClr val="AAAAAA"/>
                                      </p:to>
                                    </p:animClr>
                                  </p:childTnLst>
                                </p:cTn>
                              </p:par>
                              <p:par>
                                <p:cTn id="7" presetID="3" presetClass="emph" presetSubtype="2" fill="hold" nodeType="withEffect">
                                  <p:stCondLst>
                                    <p:cond delay="0"/>
                                  </p:stCondLst>
                                  <p:childTnLst>
                                    <p:animClr clrSpc="rgb" dir="cw">
                                      <p:cBhvr override="childStyle">
                                        <p:cTn id="8" dur="2000" fill="hold"/>
                                        <p:tgtEl>
                                          <p:spTgt spid="6">
                                            <p:txEl>
                                              <p:pRg st="1" end="1"/>
                                            </p:txEl>
                                          </p:spTgt>
                                        </p:tgtEl>
                                        <p:attrNameLst>
                                          <p:attrName>style.color</p:attrName>
                                        </p:attrNameLst>
                                      </p:cBhvr>
                                      <p:to>
                                        <a:srgbClr val="AAAAAA"/>
                                      </p:to>
                                    </p:animClr>
                                  </p:childTnLst>
                                </p:cTn>
                              </p:par>
                              <p:par>
                                <p:cTn id="9" presetID="3" presetClass="emph" presetSubtype="2" fill="hold" nodeType="withEffect">
                                  <p:stCondLst>
                                    <p:cond delay="0"/>
                                  </p:stCondLst>
                                  <p:childTnLst>
                                    <p:animClr clrSpc="rgb" dir="cw">
                                      <p:cBhvr override="childStyle">
                                        <p:cTn id="10" dur="2000" fill="hold"/>
                                        <p:tgtEl>
                                          <p:spTgt spid="6">
                                            <p:txEl>
                                              <p:pRg st="2" end="2"/>
                                            </p:txEl>
                                          </p:spTgt>
                                        </p:tgtEl>
                                        <p:attrNameLst>
                                          <p:attrName>style.color</p:attrName>
                                        </p:attrNameLst>
                                      </p:cBhvr>
                                      <p:to>
                                        <a:srgbClr val="AAAAAA"/>
                                      </p:to>
                                    </p:animClr>
                                  </p:childTnLst>
                                </p:cTn>
                              </p:par>
                              <p:par>
                                <p:cTn id="11" presetID="3" presetClass="emph" presetSubtype="2" fill="hold" nodeType="withEffect">
                                  <p:stCondLst>
                                    <p:cond delay="0"/>
                                  </p:stCondLst>
                                  <p:childTnLst>
                                    <p:animClr clrSpc="rgb" dir="cw">
                                      <p:cBhvr override="childStyle">
                                        <p:cTn id="12" dur="2000" fill="hold"/>
                                        <p:tgtEl>
                                          <p:spTgt spid="6">
                                            <p:txEl>
                                              <p:pRg st="3" end="3"/>
                                            </p:txEl>
                                          </p:spTgt>
                                        </p:tgtEl>
                                        <p:attrNameLst>
                                          <p:attrName>style.color</p:attrName>
                                        </p:attrNameLst>
                                      </p:cBhvr>
                                      <p:to>
                                        <a:srgbClr val="AAAAAA"/>
                                      </p:to>
                                    </p:animClr>
                                  </p:childTnLst>
                                </p:cTn>
                              </p:par>
                              <p:par>
                                <p:cTn id="13" presetID="3" presetClass="emph" presetSubtype="2" fill="hold" nodeType="withEffect">
                                  <p:stCondLst>
                                    <p:cond delay="0"/>
                                  </p:stCondLst>
                                  <p:childTnLst>
                                    <p:animClr clrSpc="rgb" dir="cw">
                                      <p:cBhvr override="childStyle">
                                        <p:cTn id="14" dur="2000" fill="hold"/>
                                        <p:tgtEl>
                                          <p:spTgt spid="6">
                                            <p:txEl>
                                              <p:pRg st="4" end="4"/>
                                            </p:txEl>
                                          </p:spTgt>
                                        </p:tgtEl>
                                        <p:attrNameLst>
                                          <p:attrName>style.color</p:attrName>
                                        </p:attrNameLst>
                                      </p:cBhvr>
                                      <p:to>
                                        <a:srgbClr val="AAAAAA"/>
                                      </p:to>
                                    </p:animClr>
                                  </p:childTnLst>
                                </p:cTn>
                              </p:par>
                              <p:par>
                                <p:cTn id="15" presetID="3" presetClass="emph" presetSubtype="2" fill="hold" nodeType="withEffect">
                                  <p:stCondLst>
                                    <p:cond delay="0"/>
                                  </p:stCondLst>
                                  <p:childTnLst>
                                    <p:animClr clrSpc="rgb" dir="cw">
                                      <p:cBhvr override="childStyle">
                                        <p:cTn id="16" dur="2000" fill="hold"/>
                                        <p:tgtEl>
                                          <p:spTgt spid="6">
                                            <p:txEl>
                                              <p:pRg st="5" end="5"/>
                                            </p:txEl>
                                          </p:spTgt>
                                        </p:tgtEl>
                                        <p:attrNameLst>
                                          <p:attrName>style.color</p:attrName>
                                        </p:attrNameLst>
                                      </p:cBhvr>
                                      <p:to>
                                        <a:srgbClr val="AAAA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Questions from the Recorded Lectures?</a:t>
            </a:r>
          </a:p>
        </p:txBody>
      </p:sp>
    </p:spTree>
    <p:extLst>
      <p:ext uri="{BB962C8B-B14F-4D97-AF65-F5344CB8AC3E}">
        <p14:creationId xmlns:p14="http://schemas.microsoft.com/office/powerpoint/2010/main" val="29280520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Back to Counterfactuals</a:t>
            </a:r>
          </a:p>
        </p:txBody>
      </p:sp>
    </p:spTree>
    <p:extLst>
      <p:ext uri="{BB962C8B-B14F-4D97-AF65-F5344CB8AC3E}">
        <p14:creationId xmlns:p14="http://schemas.microsoft.com/office/powerpoint/2010/main" val="64331821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Clarification on Notation</a:t>
            </a:r>
          </a:p>
        </p:txBody>
      </p:sp>
      <p:sp>
        <p:nvSpPr>
          <p:cNvPr id="6" name="Content Placeholder 5"/>
          <p:cNvSpPr>
            <a:spLocks noGrp="1"/>
          </p:cNvSpPr>
          <p:nvPr>
            <p:ph idx="1"/>
          </p:nvPr>
        </p:nvSpPr>
        <p:spPr>
          <a:xfrm>
            <a:off x="459686" y="1496816"/>
            <a:ext cx="8137665" cy="3909393"/>
          </a:xfrm>
        </p:spPr>
        <p:txBody>
          <a:bodyPr/>
          <a:lstStyle/>
          <a:p>
            <a:r>
              <a:rPr lang="en-US" dirty="0"/>
              <a:t>Capital letters denote random variables</a:t>
            </a:r>
          </a:p>
          <a:p>
            <a:pPr lvl="1"/>
            <a:r>
              <a:rPr lang="en-US" dirty="0"/>
              <a:t>Variables that may have different values for different individuals</a:t>
            </a:r>
          </a:p>
          <a:p>
            <a:pPr lvl="1"/>
            <a:r>
              <a:rPr lang="en-US" i="1" dirty="0"/>
              <a:t>A</a:t>
            </a:r>
            <a:r>
              <a:rPr lang="en-US" dirty="0"/>
              <a:t>, </a:t>
            </a:r>
            <a:r>
              <a:rPr lang="en-US" i="1" dirty="0"/>
              <a:t>Y</a:t>
            </a:r>
            <a:r>
              <a:rPr lang="en-US" dirty="0"/>
              <a:t>, </a:t>
            </a:r>
            <a:r>
              <a:rPr lang="en-US" i="1" dirty="0" err="1"/>
              <a:t>Y</a:t>
            </a:r>
            <a:r>
              <a:rPr lang="en-US" i="1" baseline="30000" dirty="0" err="1"/>
              <a:t>a</a:t>
            </a:r>
            <a:r>
              <a:rPr lang="en-US" i="1" baseline="30000" dirty="0"/>
              <a:t>=0</a:t>
            </a:r>
            <a:r>
              <a:rPr lang="en-US" dirty="0"/>
              <a:t>, </a:t>
            </a:r>
            <a:r>
              <a:rPr lang="en-US" i="1" dirty="0" err="1"/>
              <a:t>Y</a:t>
            </a:r>
            <a:r>
              <a:rPr lang="en-US" i="1" baseline="30000" dirty="0" err="1"/>
              <a:t>a</a:t>
            </a:r>
            <a:r>
              <a:rPr lang="en-US" i="1" baseline="30000" dirty="0"/>
              <a:t>=1</a:t>
            </a:r>
          </a:p>
          <a:p>
            <a:endParaRPr lang="en-US" dirty="0"/>
          </a:p>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8071904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2820471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vs. 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1599999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38578562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“Big 6”</a:t>
            </a:r>
          </a:p>
        </p:txBody>
      </p:sp>
      <p:sp>
        <p:nvSpPr>
          <p:cNvPr id="6" name="Content Placeholder 5"/>
          <p:cNvSpPr>
            <a:spLocks noGrp="1"/>
          </p:cNvSpPr>
          <p:nvPr>
            <p:ph idx="1"/>
          </p:nvPr>
        </p:nvSpPr>
        <p:spPr>
          <a:xfrm>
            <a:off x="459686" y="1496816"/>
            <a:ext cx="8137665" cy="3909393"/>
          </a:xfrm>
        </p:spPr>
        <p:txBody>
          <a:bodyPr/>
          <a:lstStyle/>
          <a:p>
            <a:r>
              <a:rPr lang="en-US" dirty="0">
                <a:solidFill>
                  <a:schemeClr val="bg1">
                    <a:lumMod val="75000"/>
                  </a:schemeClr>
                </a:solidFill>
              </a:rPr>
              <a:t>Description</a:t>
            </a:r>
          </a:p>
          <a:p>
            <a:r>
              <a:rPr lang="en-US" dirty="0"/>
              <a:t>Causation (“Causal Inference”)</a:t>
            </a:r>
          </a:p>
          <a:p>
            <a:r>
              <a:rPr lang="en-US" dirty="0">
                <a:solidFill>
                  <a:schemeClr val="bg1">
                    <a:lumMod val="75000"/>
                  </a:schemeClr>
                </a:solidFill>
              </a:rPr>
              <a:t>Attribution</a:t>
            </a:r>
          </a:p>
          <a:p>
            <a:r>
              <a:rPr lang="en-US" dirty="0">
                <a:solidFill>
                  <a:schemeClr val="bg1">
                    <a:lumMod val="75000"/>
                  </a:schemeClr>
                </a:solidFill>
              </a:rPr>
              <a:t>Mediation</a:t>
            </a:r>
          </a:p>
          <a:p>
            <a:r>
              <a:rPr lang="en-US" dirty="0">
                <a:solidFill>
                  <a:schemeClr val="bg1">
                    <a:lumMod val="75000"/>
                  </a:schemeClr>
                </a:solidFill>
              </a:rPr>
              <a:t>Interaction</a:t>
            </a:r>
          </a:p>
          <a:p>
            <a:r>
              <a:rPr lang="en-US" dirty="0">
                <a:solidFill>
                  <a:schemeClr val="bg1">
                    <a:lumMod val="75000"/>
                  </a:schemeClr>
                </a:solidFill>
              </a:rPr>
              <a:t>Prediction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1261405572"/>
      </p:ext>
    </p:extLst>
  </p:cSld>
  <p:clrMapOvr>
    <a:masterClrMapping/>
  </p:clrMapOvr>
  <p:transition advTm="193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
                                            <p:txEl>
                                              <p:pRg st="0" end="0"/>
                                            </p:txEl>
                                          </p:spTgt>
                                        </p:tgtEl>
                                        <p:attrNameLst>
                                          <p:attrName>style.color</p:attrName>
                                        </p:attrNameLst>
                                      </p:cBhvr>
                                      <p:to>
                                        <a:srgbClr val="C1C1C1"/>
                                      </p:to>
                                    </p:animClr>
                                  </p:childTnLst>
                                </p:cTn>
                              </p:par>
                              <p:par>
                                <p:cTn id="7" presetID="3" presetClass="emph" presetSubtype="2" fill="hold" nodeType="withEffect">
                                  <p:stCondLst>
                                    <p:cond delay="0"/>
                                  </p:stCondLst>
                                  <p:childTnLst>
                                    <p:animClr clrSpc="rgb" dir="cw">
                                      <p:cBhvr override="childStyle">
                                        <p:cTn id="8" dur="1000" fill="hold"/>
                                        <p:tgtEl>
                                          <p:spTgt spid="6">
                                            <p:txEl>
                                              <p:pRg st="2" end="2"/>
                                            </p:txEl>
                                          </p:spTgt>
                                        </p:tgtEl>
                                        <p:attrNameLst>
                                          <p:attrName>style.color</p:attrName>
                                        </p:attrNameLst>
                                      </p:cBhvr>
                                      <p:to>
                                        <a:srgbClr val="C1C1C1"/>
                                      </p:to>
                                    </p:animClr>
                                  </p:childTnLst>
                                </p:cTn>
                              </p:par>
                              <p:par>
                                <p:cTn id="9" presetID="3" presetClass="emph" presetSubtype="2" fill="hold" nodeType="withEffect">
                                  <p:stCondLst>
                                    <p:cond delay="0"/>
                                  </p:stCondLst>
                                  <p:childTnLst>
                                    <p:animClr clrSpc="rgb" dir="cw">
                                      <p:cBhvr override="childStyle">
                                        <p:cTn id="10" dur="1000" fill="hold"/>
                                        <p:tgtEl>
                                          <p:spTgt spid="6">
                                            <p:txEl>
                                              <p:pRg st="3" end="3"/>
                                            </p:txEl>
                                          </p:spTgt>
                                        </p:tgtEl>
                                        <p:attrNameLst>
                                          <p:attrName>style.color</p:attrName>
                                        </p:attrNameLst>
                                      </p:cBhvr>
                                      <p:to>
                                        <a:srgbClr val="C1C1C1"/>
                                      </p:to>
                                    </p:animClr>
                                  </p:childTnLst>
                                </p:cTn>
                              </p:par>
                              <p:par>
                                <p:cTn id="11" presetID="3" presetClass="emph" presetSubtype="2" fill="hold" nodeType="withEffect">
                                  <p:stCondLst>
                                    <p:cond delay="0"/>
                                  </p:stCondLst>
                                  <p:childTnLst>
                                    <p:animClr clrSpc="rgb" dir="cw">
                                      <p:cBhvr override="childStyle">
                                        <p:cTn id="12" dur="1000" fill="hold"/>
                                        <p:tgtEl>
                                          <p:spTgt spid="6">
                                            <p:txEl>
                                              <p:pRg st="4" end="4"/>
                                            </p:txEl>
                                          </p:spTgt>
                                        </p:tgtEl>
                                        <p:attrNameLst>
                                          <p:attrName>style.color</p:attrName>
                                        </p:attrNameLst>
                                      </p:cBhvr>
                                      <p:to>
                                        <a:srgbClr val="C1C1C1"/>
                                      </p:to>
                                    </p:animClr>
                                  </p:childTnLst>
                                </p:cTn>
                              </p:par>
                              <p:par>
                                <p:cTn id="13" presetID="3" presetClass="emph" presetSubtype="2" fill="hold" nodeType="withEffect">
                                  <p:stCondLst>
                                    <p:cond delay="0"/>
                                  </p:stCondLst>
                                  <p:childTnLst>
                                    <p:animClr clrSpc="rgb" dir="cw">
                                      <p:cBhvr override="childStyle">
                                        <p:cTn id="14" dur="1000" fill="hold"/>
                                        <p:tgtEl>
                                          <p:spTgt spid="6">
                                            <p:txEl>
                                              <p:pRg st="5" end="5"/>
                                            </p:txEl>
                                          </p:spTgt>
                                        </p:tgtEl>
                                        <p:attrNameLst>
                                          <p:attrName>style.color</p:attrName>
                                        </p:attrNameLst>
                                      </p:cBhvr>
                                      <p:to>
                                        <a:srgbClr val="C1C1C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03176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109361416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5801775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024644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computer-generated random numbers</a:t>
            </a:r>
          </a:p>
          <a:p>
            <a:pPr lvl="1"/>
            <a:r>
              <a:rPr lang="en-US" dirty="0"/>
              <a:t>That makes a randomized clinical trial a randomized experiment to study the effects of medications or devices in humans</a:t>
            </a:r>
          </a:p>
          <a:p>
            <a:endParaRPr lang="en-US" dirty="0"/>
          </a:p>
          <a:p>
            <a:r>
              <a:rPr lang="en-US" dirty="0"/>
              <a:t>In contrast, a nonrandomized experiment is an experiment in which the investigators follow some nonrandom procedure to assign treatment</a:t>
            </a:r>
          </a:p>
          <a:p>
            <a:pPr lvl="1"/>
            <a:r>
              <a:rPr lang="en-US" dirty="0"/>
              <a:t>E.g., give the pill to tall people only</a:t>
            </a:r>
          </a:p>
          <a:p>
            <a:pPr lvl="1"/>
            <a:endParaRPr lang="en-US" dirty="0"/>
          </a:p>
          <a:p>
            <a:pPr lvl="1"/>
            <a:endParaRPr lang="en-US" dirty="0"/>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506285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One version of treatment</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0381466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5823238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#1)</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a:p>
            <a:r>
              <a:rPr lang="en-US" dirty="0"/>
              <a:t>How does this differ from </a:t>
            </a:r>
            <a:r>
              <a:rPr lang="en-US" i="1" dirty="0"/>
              <a:t>Y       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262862195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#2)</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0382184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968693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Causal Inference</a:t>
            </a:r>
          </a:p>
        </p:txBody>
      </p:sp>
      <p:sp>
        <p:nvSpPr>
          <p:cNvPr id="6" name="Content Placeholder 5"/>
          <p:cNvSpPr>
            <a:spLocks noGrp="1"/>
          </p:cNvSpPr>
          <p:nvPr>
            <p:ph idx="1"/>
          </p:nvPr>
        </p:nvSpPr>
        <p:spPr>
          <a:xfrm>
            <a:off x="459686" y="1496816"/>
            <a:ext cx="8137665" cy="3909393"/>
          </a:xfrm>
        </p:spPr>
        <p:txBody>
          <a:bodyPr/>
          <a:lstStyle/>
          <a:p>
            <a:r>
              <a:rPr lang="en-US" dirty="0"/>
              <a:t>The science of establishing causal relationships among biological, behavioral, environmental, etc. factors. </a:t>
            </a:r>
          </a:p>
          <a:p>
            <a:pPr lvl="1"/>
            <a:r>
              <a:rPr lang="en-US" dirty="0"/>
              <a:t>Does A cause (or prevent) Y? </a:t>
            </a:r>
          </a:p>
          <a:p>
            <a:pPr lvl="1"/>
            <a:r>
              <a:rPr lang="en-US" dirty="0"/>
              <a:t>Will intervening upon A change occurrence of Y?</a:t>
            </a:r>
          </a:p>
          <a:p>
            <a:endParaRPr lang="en-US" sz="2400" dirty="0"/>
          </a:p>
          <a:p>
            <a:r>
              <a:rPr lang="en-US" sz="2400" dirty="0"/>
              <a:t>How do we establish what is a true cause?</a:t>
            </a:r>
            <a:endParaRPr lang="en-US" sz="5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3124662438"/>
      </p:ext>
    </p:extLst>
  </p:cSld>
  <p:clrMapOvr>
    <a:masterClrMapping/>
  </p:clrMapOvr>
  <p:transition advTm="442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0283994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152202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371364103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241647156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dirty="0"/>
          </a:p>
          <a:p>
            <a:pPr marL="0" indent="0" algn="ctr">
              <a:buNone/>
            </a:pPr>
            <a:r>
              <a:rPr lang="en-US" dirty="0"/>
              <a:t>or, equivalently:</a:t>
            </a:r>
          </a:p>
          <a:p>
            <a:pPr marL="0" indent="0" algn="ctr">
              <a:buNone/>
            </a:pPr>
            <a:endParaRPr lang="en-US"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62" y="53864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7315885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958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186978751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238354514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32" name="TextBox 31"/>
          <p:cNvSpPr txBox="1"/>
          <p:nvPr/>
        </p:nvSpPr>
        <p:spPr>
          <a:xfrm>
            <a:off x="7037942" y="1966887"/>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8" name="TextBox 37"/>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40" name="TextBox 39"/>
          <p:cNvSpPr txBox="1"/>
          <p:nvPr/>
        </p:nvSpPr>
        <p:spPr>
          <a:xfrm>
            <a:off x="7038174" y="328986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41" name="TextBox 40"/>
          <p:cNvSpPr txBox="1"/>
          <p:nvPr/>
        </p:nvSpPr>
        <p:spPr>
          <a:xfrm>
            <a:off x="7038174" y="374914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42" name="TextBox 41"/>
          <p:cNvSpPr txBox="1"/>
          <p:nvPr/>
        </p:nvSpPr>
        <p:spPr>
          <a:xfrm>
            <a:off x="7037942" y="457443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43" name="TextBox 42"/>
          <p:cNvSpPr txBox="1"/>
          <p:nvPr/>
        </p:nvSpPr>
        <p:spPr>
          <a:xfrm>
            <a:off x="7038174" y="506059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44" name="TextBox 43"/>
          <p:cNvSpPr txBox="1"/>
          <p:nvPr/>
        </p:nvSpPr>
        <p:spPr>
          <a:xfrm>
            <a:off x="7037942" y="588588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Tree>
    <p:extLst>
      <p:ext uri="{BB962C8B-B14F-4D97-AF65-F5344CB8AC3E}">
        <p14:creationId xmlns:p14="http://schemas.microsoft.com/office/powerpoint/2010/main" val="2204938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32" name="TextBox 31"/>
          <p:cNvSpPr txBox="1"/>
          <p:nvPr/>
        </p:nvSpPr>
        <p:spPr>
          <a:xfrm>
            <a:off x="7037942" y="1966887"/>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40" name="TextBox 39"/>
          <p:cNvSpPr txBox="1"/>
          <p:nvPr/>
        </p:nvSpPr>
        <p:spPr>
          <a:xfrm>
            <a:off x="7038174" y="328986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41" name="TextBox 40"/>
          <p:cNvSpPr txBox="1"/>
          <p:nvPr/>
        </p:nvSpPr>
        <p:spPr>
          <a:xfrm>
            <a:off x="7038174" y="374914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8</a:t>
            </a:r>
          </a:p>
        </p:txBody>
      </p:sp>
      <p:sp>
        <p:nvSpPr>
          <p:cNvPr id="42" name="TextBox 41"/>
          <p:cNvSpPr txBox="1"/>
          <p:nvPr/>
        </p:nvSpPr>
        <p:spPr>
          <a:xfrm>
            <a:off x="7037942" y="457443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4</a:t>
            </a:r>
          </a:p>
        </p:txBody>
      </p:sp>
      <p:sp>
        <p:nvSpPr>
          <p:cNvPr id="43" name="TextBox 42"/>
          <p:cNvSpPr txBox="1"/>
          <p:nvPr/>
        </p:nvSpPr>
        <p:spPr>
          <a:xfrm>
            <a:off x="7038174" y="506059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8</a:t>
            </a:r>
          </a:p>
        </p:txBody>
      </p:sp>
      <p:sp>
        <p:nvSpPr>
          <p:cNvPr id="44" name="TextBox 43"/>
          <p:cNvSpPr txBox="1"/>
          <p:nvPr/>
        </p:nvSpPr>
        <p:spPr>
          <a:xfrm>
            <a:off x="7037942" y="588588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12</a:t>
            </a:r>
          </a:p>
        </p:txBody>
      </p:sp>
    </p:spTree>
    <p:extLst>
      <p:ext uri="{BB962C8B-B14F-4D97-AF65-F5344CB8AC3E}">
        <p14:creationId xmlns:p14="http://schemas.microsoft.com/office/powerpoint/2010/main" val="1382530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Causal Models and Heuristics</a:t>
            </a:r>
          </a:p>
        </p:txBody>
      </p:sp>
    </p:spTree>
    <p:extLst>
      <p:ext uri="{BB962C8B-B14F-4D97-AF65-F5344CB8AC3E}">
        <p14:creationId xmlns:p14="http://schemas.microsoft.com/office/powerpoint/2010/main" val="1141747313"/>
      </p:ext>
    </p:extLst>
  </p:cSld>
  <p:clrMapOvr>
    <a:masterClrMapping/>
  </p:clrMapOvr>
  <p:transition advTm="7482">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=1</a:t>
            </a:r>
            <a:r>
              <a:rPr kumimoji="0" lang="en-US" sz="2200" b="0" i="0" u="none" strike="noStrike" kern="1200" cap="none" spc="0" normalizeH="0" baseline="0" noProof="0" dirty="0">
                <a:ln>
                  <a:noFill/>
                </a:ln>
                <a:solidFill>
                  <a:srgbClr val="052049"/>
                </a:solidFill>
                <a:effectLst/>
                <a:uLnTx/>
                <a:uFillTx/>
                <a:latin typeface="Arial"/>
                <a:ea typeface="+mn-ea"/>
                <a:cs typeface="+mn-cs"/>
              </a:rPr>
              <a:t> = 1) = 10/20</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=0</a:t>
            </a:r>
            <a:r>
              <a:rPr kumimoji="0" lang="en-US" sz="2200" b="0" i="0" u="none" strike="noStrike" kern="1200" cap="none" spc="0" normalizeH="0" baseline="0" noProof="0" dirty="0">
                <a:ln>
                  <a:noFill/>
                </a:ln>
                <a:solidFill>
                  <a:srgbClr val="052049"/>
                </a:solidFill>
                <a:effectLst/>
                <a:uLnTx/>
                <a:uFillTx/>
                <a:latin typeface="Arial"/>
                <a:ea typeface="+mn-ea"/>
                <a:cs typeface="+mn-cs"/>
              </a:rPr>
              <a:t> = 1) = 10/20</a:t>
            </a:r>
          </a:p>
          <a:p>
            <a:pPr marL="511162" marR="0" lvl="2"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ctr"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3000" b="1" i="0" u="none" strike="noStrike" kern="1200" cap="none" spc="0" normalizeH="0" baseline="0" noProof="0" dirty="0">
                <a:ln>
                  <a:noFill/>
                </a:ln>
                <a:solidFill>
                  <a:srgbClr val="052049"/>
                </a:solidFill>
                <a:effectLst/>
                <a:uLnTx/>
                <a:uFillTx/>
                <a:latin typeface="Arial"/>
                <a:ea typeface="+mn-ea"/>
                <a:cs typeface="+mn-cs"/>
              </a:rPr>
              <a:t>Inverse Probability Weighting!</a:t>
            </a:r>
          </a:p>
          <a:p>
            <a:pPr marL="511162" marR="0" lvl="2"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968362" marR="0" lvl="2" indent="-457200" algn="l" defTabSz="640064" rtl="0" eaLnBrk="1" fontAlgn="auto" latinLnBrk="0" hangingPunct="1">
              <a:lnSpc>
                <a:spcPct val="100000"/>
              </a:lnSpc>
              <a:spcBef>
                <a:spcPts val="0"/>
              </a:spcBef>
              <a:spcAft>
                <a:spcPts val="600"/>
              </a:spcAft>
              <a:buClr>
                <a:srgbClr val="0093D0"/>
              </a:buClr>
              <a:buSzPct val="80000"/>
              <a:buFont typeface="+mj-lt"/>
              <a:buAutoNum type="alphaLcPeriod"/>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graphicFrame>
        <p:nvGraphicFramePr>
          <p:cNvPr id="4" name="Table 3"/>
          <p:cNvGraphicFramePr>
            <a:graphicFrameLocks noGrp="1"/>
          </p:cNvGraphicFramePr>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21425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2049"/>
                </a:solidFill>
                <a:effectLst/>
                <a:uLnTx/>
                <a:uFillTx/>
                <a:latin typeface="Arial"/>
                <a:ea typeface="+mn-ea"/>
                <a:cs typeface="+mn-cs"/>
              </a:rPr>
              <a:t>W</a:t>
            </a:r>
            <a:r>
              <a:rPr kumimoji="0" lang="en-US" sz="1800" b="0" i="1" u="sng" strike="noStrike" kern="1200" cap="none" spc="0" normalizeH="0" baseline="3000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1/</a:t>
            </a:r>
            <a:r>
              <a:rPr kumimoji="0" lang="en-US" sz="1800" b="0" i="1" u="sng" strike="noStrike" kern="1200" cap="none" spc="0" normalizeH="0" baseline="0" noProof="0" dirty="0">
                <a:ln>
                  <a:noFill/>
                </a:ln>
                <a:solidFill>
                  <a:srgbClr val="052049"/>
                </a:solidFill>
                <a:effectLst/>
                <a:uLnTx/>
                <a:uFillTx/>
                <a:latin typeface="Arial"/>
                <a:ea typeface="+mn-ea"/>
                <a:cs typeface="+mn-cs"/>
              </a:rPr>
              <a:t>f</a:t>
            </a:r>
            <a:r>
              <a:rPr kumimoji="0" lang="en-US" sz="1800" b="0" i="0" u="sng" strike="noStrike" kern="1200" cap="none" spc="0" normalizeH="0" baseline="0" noProof="0" dirty="0">
                <a:ln>
                  <a:noFill/>
                </a:ln>
                <a:solidFill>
                  <a:srgbClr val="052049"/>
                </a:solidFill>
                <a:effectLst/>
                <a:uLnTx/>
                <a:uFillTx/>
                <a:latin typeface="Arial"/>
                <a:ea typeface="+mn-ea"/>
                <a:cs typeface="+mn-cs"/>
              </a:rPr>
              <a:t>(</a:t>
            </a:r>
            <a:r>
              <a:rPr kumimoji="0" lang="en-US" sz="1800" b="0" i="1" u="sng" strike="noStrike" kern="1200" cap="none" spc="0" normalizeH="0" baseline="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a:t>
            </a:r>
            <a:r>
              <a:rPr kumimoji="0" lang="en-US" sz="1800" b="0" i="1" u="sng" strike="noStrike" kern="1200" cap="none" spc="0" normalizeH="0" baseline="0" noProof="0" dirty="0">
                <a:ln>
                  <a:noFill/>
                </a:ln>
                <a:solidFill>
                  <a:srgbClr val="052049"/>
                </a:solidFill>
                <a:effectLst/>
                <a:uLnTx/>
                <a:uFillTx/>
                <a:latin typeface="Arial"/>
                <a:ea typeface="+mn-ea"/>
                <a:cs typeface="+mn-cs"/>
              </a:rPr>
              <a:t>L</a:t>
            </a:r>
            <a:r>
              <a:rPr kumimoji="0" lang="en-US" sz="1800" b="0" i="0" u="sng" strike="noStrike" kern="1200" cap="none" spc="0" normalizeH="0" baseline="0" noProof="0" dirty="0">
                <a:ln>
                  <a:noFill/>
                </a:ln>
                <a:solidFill>
                  <a:srgbClr val="052049"/>
                </a:solidFill>
                <a:effectLst/>
                <a:uLnTx/>
                <a:uFillTx/>
                <a:latin typeface="Arial"/>
                <a:ea typeface="+mn-ea"/>
                <a:cs typeface="+mn-cs"/>
              </a:rPr>
              <a:t>)</a:t>
            </a:r>
          </a:p>
        </p:txBody>
      </p:sp>
      <p:sp>
        <p:nvSpPr>
          <p:cNvPr id="92" name="TextBox 91"/>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Tree>
    <p:extLst>
      <p:ext uri="{BB962C8B-B14F-4D97-AF65-F5344CB8AC3E}">
        <p14:creationId xmlns:p14="http://schemas.microsoft.com/office/powerpoint/2010/main" val="181298389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4" name="Content Placeholder 3"/>
          <p:cNvGraphicFramePr>
            <a:graphicFrameLocks noGrp="1"/>
          </p:cNvGraphicFramePr>
          <p:nvPr>
            <p:ph idx="1"/>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Original Data:   	  		    </a:t>
            </a:r>
          </a:p>
          <a:p>
            <a:pPr marL="0" marR="0" lvl="0" indent="0" algn="l" defTabSz="640064" rtl="0" eaLnBrk="1" fontAlgn="auto" latinLnBrk="0" hangingPunct="1">
              <a:lnSpc>
                <a:spcPct val="100000"/>
              </a:lnSpc>
              <a:spcBef>
                <a:spcPts val="0"/>
              </a:spcBef>
              <a:spcAft>
                <a:spcPts val="0"/>
              </a:spcAft>
              <a:buClr>
                <a:srgbClr val="0093D0"/>
              </a:buClr>
              <a:buSzPct val="80000"/>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1) = (6+3)/(6+3+2+1) = 0.75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0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1) = (2+1)/(6+3+2+1) = 0.25</a:t>
            </a: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0) = (1+3)/(1+3+1+3) = 0.5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0) = (1+3)/(1+3+1+3) = 0.5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Inverse Probability Weights:</a:t>
            </a:r>
          </a:p>
        </p:txBody>
      </p:sp>
    </p:spTree>
    <p:extLst>
      <p:ext uri="{BB962C8B-B14F-4D97-AF65-F5344CB8AC3E}">
        <p14:creationId xmlns:p14="http://schemas.microsoft.com/office/powerpoint/2010/main" val="231547890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9" name="Content Placeholder 3"/>
          <p:cNvGraphicFramePr>
            <a:graphicFrameLocks/>
          </p:cNvGraphicFramePr>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Application of Inverse Probability Weights:</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Pseudopopulation</a:t>
            </a:r>
            <a:r>
              <a:rPr kumimoji="0" lang="en-US" sz="2200" b="0" i="0" u="none" strike="noStrike" kern="1200" cap="none" spc="0" normalizeH="0" baseline="0" noProof="0" dirty="0">
                <a:ln>
                  <a:noFill/>
                </a:ln>
                <a:solidFill>
                  <a:srgbClr val="052049"/>
                </a:solidFill>
                <a:effectLst/>
                <a:uLnTx/>
                <a:uFillTx/>
                <a:latin typeface="Arial"/>
                <a:ea typeface="+mn-ea"/>
                <a:cs typeface="+mn-cs"/>
              </a:rPr>
              <a:t> (having removed the effect of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p>
        </p:txBody>
      </p:sp>
      <p:graphicFrame>
        <p:nvGraphicFramePr>
          <p:cNvPr id="12" name="Content Placeholder 3"/>
          <p:cNvGraphicFramePr>
            <a:graphicFrameLocks/>
          </p:cNvGraphicFramePr>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4643115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65727893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Exchangeability</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Consistency</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Positivity:</a:t>
            </a:r>
          </a:p>
          <a:p>
            <a:pPr marL="579424" marR="0" lvl="1" indent="-284156" algn="l" defTabSz="640064" rtl="0" eaLnBrk="1" fontAlgn="auto" latinLnBrk="0" hangingPunct="1">
              <a:lnSpc>
                <a:spcPct val="100000"/>
              </a:lnSpc>
              <a:spcBef>
                <a:spcPts val="0"/>
              </a:spcBef>
              <a:spcAft>
                <a:spcPts val="600"/>
              </a:spcAft>
              <a:buClr>
                <a:srgbClr val="C7CED1">
                  <a:lumMod val="50000"/>
                </a:srgbClr>
              </a:buClr>
              <a:buSzPct val="100000"/>
              <a:buFont typeface=".AppleSystemUIFont"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The probability of receiving every value of treatment conditional on </a:t>
            </a:r>
            <a:r>
              <a:rPr kumimoji="0" lang="en-US" sz="2000" b="0" i="1" u="none" strike="noStrike" kern="1200" cap="none" spc="0" normalizeH="0" baseline="0" noProof="0" dirty="0">
                <a:ln>
                  <a:noFill/>
                </a:ln>
                <a:solidFill>
                  <a:srgbClr val="052049"/>
                </a:solidFill>
                <a:effectLst/>
                <a:uLnTx/>
                <a:uFillTx/>
                <a:latin typeface="Arial"/>
                <a:ea typeface="+mn-ea"/>
                <a:cs typeface="+mn-cs"/>
              </a:rPr>
              <a:t>L </a:t>
            </a:r>
            <a:r>
              <a:rPr kumimoji="0" lang="en-US" sz="2000" b="0" i="0" u="none" strike="noStrike" kern="1200" cap="none" spc="0" normalizeH="0" baseline="0" noProof="0" dirty="0">
                <a:ln>
                  <a:noFill/>
                </a:ln>
                <a:solidFill>
                  <a:srgbClr val="052049"/>
                </a:solidFill>
                <a:effectLst/>
                <a:uLnTx/>
                <a:uFillTx/>
                <a:latin typeface="Arial"/>
                <a:ea typeface="+mn-ea"/>
                <a:cs typeface="+mn-cs"/>
              </a:rPr>
              <a:t>is greater than zero (i.e., positive)</a:t>
            </a:r>
          </a:p>
        </p:txBody>
      </p:sp>
    </p:spTree>
    <p:extLst>
      <p:ext uri="{BB962C8B-B14F-4D97-AF65-F5344CB8AC3E}">
        <p14:creationId xmlns:p14="http://schemas.microsoft.com/office/powerpoint/2010/main" val="33917860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sz="3600" dirty="0">
                <a:solidFill>
                  <a:srgbClr val="052049"/>
                </a:solidFill>
              </a:rPr>
              <a:t>Identifiability Conditions in Practice</a:t>
            </a:r>
            <a:endParaRPr lang="en-US" dirty="0"/>
          </a:p>
        </p:txBody>
      </p:sp>
      <p:sp>
        <p:nvSpPr>
          <p:cNvPr id="3" name="Content Placeholder 2"/>
          <p:cNvSpPr>
            <a:spLocks noGrp="1"/>
          </p:cNvSpPr>
          <p:nvPr>
            <p:ph idx="1"/>
          </p:nvPr>
        </p:nvSpPr>
        <p:spPr>
          <a:xfrm>
            <a:off x="459686" y="1085847"/>
            <a:ext cx="8137665" cy="5082724"/>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mr-IN" dirty="0"/>
              <a:t>…</a:t>
            </a:r>
            <a:r>
              <a:rPr lang="en-US" dirty="0"/>
              <a:t>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21204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June Chan</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Miguel </a:t>
            </a:r>
            <a:r>
              <a:rPr kumimoji="0" lang="en-US" sz="2200" b="0" i="0" u="none" strike="noStrike" kern="1200" cap="none" spc="0" normalizeH="0" baseline="0" noProof="0" dirty="0" err="1">
                <a:ln>
                  <a:noFill/>
                </a:ln>
                <a:solidFill>
                  <a:srgbClr val="052049"/>
                </a:solidFill>
                <a:effectLst/>
                <a:uLnTx/>
                <a:uFillTx/>
                <a:latin typeface="Arial"/>
                <a:ea typeface="+mn-ea"/>
                <a:cs typeface="+mn-cs"/>
              </a:rPr>
              <a:t>Hernán</a:t>
            </a: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Dan Kelly</a:t>
            </a:r>
          </a:p>
        </p:txBody>
      </p:sp>
      <p:pic>
        <p:nvPicPr>
          <p:cNvPr id="9" name="Picture 8" descr="Miguel.jpg">
            <a:extLst>
              <a:ext uri="{FF2B5EF4-FFF2-40B4-BE49-F238E27FC236}">
                <a16:creationId xmlns:a16="http://schemas.microsoft.com/office/drawing/2014/main" id="{DBADFCDD-A014-F944-A3B2-1A6D353DB7B4}"/>
              </a:ext>
            </a:extLst>
          </p:cNvPr>
          <p:cNvPicPr>
            <a:picLocks noChangeAspect="1"/>
          </p:cNvPicPr>
          <p:nvPr/>
        </p:nvPicPr>
        <p:blipFill rotWithShape="1">
          <a:blip r:embed="rId3">
            <a:extLst>
              <a:ext uri="{28A0092B-C50C-407E-A947-70E740481C1C}">
                <a14:useLocalDpi xmlns:a14="http://schemas.microsoft.com/office/drawing/2010/main" val="0"/>
              </a:ext>
            </a:extLst>
          </a:blip>
          <a:srcRect l="15293" r="16471" b="41764"/>
          <a:stretch/>
        </p:blipFill>
        <p:spPr>
          <a:xfrm>
            <a:off x="3556012" y="3163820"/>
            <a:ext cx="1088559" cy="1238706"/>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3556012" y="4740143"/>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3556012" y="1569944"/>
            <a:ext cx="1088559" cy="1256259"/>
          </a:xfrm>
          <a:prstGeom prst="rect">
            <a:avLst/>
          </a:prstGeom>
        </p:spPr>
      </p:pic>
    </p:spTree>
    <p:extLst>
      <p:ext uri="{BB962C8B-B14F-4D97-AF65-F5344CB8AC3E}">
        <p14:creationId xmlns:p14="http://schemas.microsoft.com/office/powerpoint/2010/main" val="81679450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2405288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Bradford Hill Criteria</a:t>
            </a:r>
          </a:p>
        </p:txBody>
      </p:sp>
      <p:sp>
        <p:nvSpPr>
          <p:cNvPr id="6" name="Content Placeholder 5"/>
          <p:cNvSpPr>
            <a:spLocks noGrp="1"/>
          </p:cNvSpPr>
          <p:nvPr>
            <p:ph idx="1"/>
          </p:nvPr>
        </p:nvSpPr>
        <p:spPr>
          <a:xfrm>
            <a:off x="459686" y="1496816"/>
            <a:ext cx="8137665" cy="4771462"/>
          </a:xfrm>
        </p:spPr>
        <p:txBody>
          <a:bodyPr/>
          <a:lstStyle/>
          <a:p>
            <a:pPr marL="457200" indent="-457200">
              <a:buFont typeface="+mj-lt"/>
              <a:buAutoNum type="arabicPeriod"/>
            </a:pPr>
            <a:r>
              <a:rPr lang="en-US" dirty="0"/>
              <a:t>Strength</a:t>
            </a:r>
          </a:p>
          <a:p>
            <a:pPr marL="457200" indent="-457200">
              <a:buFont typeface="+mj-lt"/>
              <a:buAutoNum type="arabicPeriod"/>
            </a:pPr>
            <a:r>
              <a:rPr lang="en-US" dirty="0"/>
              <a:t>Consistency</a:t>
            </a:r>
          </a:p>
          <a:p>
            <a:pPr marL="457200" indent="-457200">
              <a:buFont typeface="+mj-lt"/>
              <a:buAutoNum type="arabicPeriod"/>
            </a:pPr>
            <a:r>
              <a:rPr lang="en-US" dirty="0"/>
              <a:t>Specificity</a:t>
            </a:r>
          </a:p>
          <a:p>
            <a:pPr marL="457200" indent="-457200">
              <a:buFont typeface="+mj-lt"/>
              <a:buAutoNum type="arabicPeriod"/>
            </a:pPr>
            <a:r>
              <a:rPr lang="en-US" dirty="0"/>
              <a:t>Temporality</a:t>
            </a:r>
          </a:p>
          <a:p>
            <a:pPr marL="457200" indent="-457200">
              <a:buFont typeface="+mj-lt"/>
              <a:buAutoNum type="arabicPeriod"/>
            </a:pPr>
            <a:r>
              <a:rPr lang="en-US" dirty="0"/>
              <a:t>Biological gradient</a:t>
            </a:r>
          </a:p>
          <a:p>
            <a:pPr marL="457200" indent="-457200">
              <a:buFont typeface="+mj-lt"/>
              <a:buAutoNum type="arabicPeriod"/>
            </a:pPr>
            <a:r>
              <a:rPr lang="en-US" dirty="0"/>
              <a:t>Plausibility</a:t>
            </a:r>
          </a:p>
          <a:p>
            <a:pPr marL="457200" indent="-457200">
              <a:buFont typeface="+mj-lt"/>
              <a:buAutoNum type="arabicPeriod"/>
            </a:pPr>
            <a:r>
              <a:rPr lang="en-US" dirty="0"/>
              <a:t>Coherence</a:t>
            </a:r>
          </a:p>
          <a:p>
            <a:pPr marL="457200" indent="-457200">
              <a:buFont typeface="+mj-lt"/>
              <a:buAutoNum type="arabicPeriod"/>
            </a:pPr>
            <a:r>
              <a:rPr lang="en-US" dirty="0"/>
              <a:t>Experiment</a:t>
            </a:r>
          </a:p>
          <a:p>
            <a:pPr marL="457200" indent="-457200">
              <a:buFont typeface="+mj-lt"/>
              <a:buAutoNum type="arabicPeriod"/>
            </a:pPr>
            <a:r>
              <a:rPr lang="en-US" dirty="0"/>
              <a:t>Analogy</a:t>
            </a:r>
          </a:p>
          <a:p>
            <a:pPr marL="0" indent="0">
              <a:buNone/>
            </a:pPr>
            <a:endParaRPr lang="en-US" dirty="0"/>
          </a:p>
          <a:p>
            <a:pPr marL="0" indent="0">
              <a:buNone/>
            </a:pPr>
            <a:endParaRPr lang="en-US" sz="1600" dirty="0"/>
          </a:p>
          <a:p>
            <a:pPr marL="0" indent="0">
              <a:buNone/>
            </a:pPr>
            <a:r>
              <a:rPr lang="en-US" sz="1400" dirty="0"/>
              <a:t>For more on the Bradford Hill Criteria, see the optional lecture on the course website</a:t>
            </a:r>
          </a:p>
        </p:txBody>
      </p:sp>
      <p:pic>
        <p:nvPicPr>
          <p:cNvPr id="4" name="Picture 9" descr="http://t3.gstatic.com/images?q=tbn:ANd9GcQrD7p8tXOoxQ9eY7R8p4oO2gRJ3ZH84Obc_Ego6p2LyoMj2e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70" y="1496816"/>
            <a:ext cx="2684021" cy="3631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8" name="Text Box 5"/>
          <p:cNvSpPr txBox="1">
            <a:spLocks noChangeArrowheads="1"/>
          </p:cNvSpPr>
          <p:nvPr/>
        </p:nvSpPr>
        <p:spPr bwMode="auto">
          <a:xfrm>
            <a:off x="5741269" y="5164126"/>
            <a:ext cx="2684021"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itchFamily="2" charset="2"/>
              <a:buChar char="l"/>
              <a:defRPr sz="2400" b="1">
                <a:solidFill>
                  <a:schemeClr val="tx1"/>
                </a:solidFill>
                <a:latin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cs typeface="Arial" charset="0"/>
              </a:defRPr>
            </a:lvl2pPr>
            <a:lvl3pPr marL="1143000"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marL="342900" indent="-342900" algn="ctr" defTabSz="914400">
              <a:spcBef>
                <a:spcPts val="0"/>
              </a:spcBef>
              <a:buClrTx/>
              <a:buSzTx/>
              <a:buFontTx/>
              <a:buAutoNum type="alphaUcPeriod"/>
              <a:defRPr/>
            </a:pPr>
            <a:r>
              <a:rPr lang="en-US" altLang="en-US" sz="1800" dirty="0">
                <a:solidFill>
                  <a:srgbClr val="052049"/>
                </a:solidFill>
              </a:rPr>
              <a:t>Bradford Hill</a:t>
            </a:r>
          </a:p>
          <a:p>
            <a:pPr algn="ctr" defTabSz="914400">
              <a:spcBef>
                <a:spcPts val="0"/>
              </a:spcBef>
              <a:buClrTx/>
              <a:buSzTx/>
              <a:buFont typeface="Wingdings" pitchFamily="2" charset="2"/>
              <a:buNone/>
              <a:defRPr/>
            </a:pPr>
            <a:r>
              <a:rPr lang="en-US" altLang="en-US" sz="1800" dirty="0">
                <a:solidFill>
                  <a:srgbClr val="052049"/>
                </a:solidFill>
              </a:rPr>
              <a:t>(1897 – 1991)</a:t>
            </a:r>
          </a:p>
        </p:txBody>
      </p:sp>
    </p:spTree>
    <p:extLst>
      <p:ext uri="{BB962C8B-B14F-4D97-AF65-F5344CB8AC3E}">
        <p14:creationId xmlns:p14="http://schemas.microsoft.com/office/powerpoint/2010/main" val="3981688878"/>
      </p:ext>
    </p:extLst>
  </p:cSld>
  <p:clrMapOvr>
    <a:masterClrMapping/>
  </p:clrMapOvr>
  <p:transition advTm="164341">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 name="Title 2"/>
          <p:cNvSpPr>
            <a:spLocks noGrp="1"/>
          </p:cNvSpPr>
          <p:nvPr>
            <p:ph type="title"/>
          </p:nvPr>
        </p:nvSpPr>
        <p:spPr/>
        <p:txBody>
          <a:bodyPr/>
          <a:lstStyle/>
          <a:p>
            <a:r>
              <a:rPr lang="en-US" dirty="0"/>
              <a:t>Sufficient &amp; Component Cause Model</a:t>
            </a:r>
          </a:p>
        </p:txBody>
      </p:sp>
      <p:sp>
        <p:nvSpPr>
          <p:cNvPr id="5" name="Content Placeholder 4"/>
          <p:cNvSpPr>
            <a:spLocks noGrp="1"/>
          </p:cNvSpPr>
          <p:nvPr>
            <p:ph idx="1"/>
          </p:nvPr>
        </p:nvSpPr>
        <p:spPr>
          <a:xfrm>
            <a:off x="459686" y="1499616"/>
            <a:ext cx="8551792" cy="4689149"/>
          </a:xfrm>
        </p:spPr>
        <p:txBody>
          <a:bodyPr/>
          <a:lstStyle/>
          <a:p>
            <a:r>
              <a:rPr lang="en-US" dirty="0"/>
              <a:t>Sufficient cause</a:t>
            </a:r>
          </a:p>
          <a:p>
            <a:r>
              <a:rPr lang="en-US" dirty="0"/>
              <a:t>Component cause</a:t>
            </a:r>
          </a:p>
          <a:p>
            <a:pPr lvl="1"/>
            <a:r>
              <a:rPr lang="en-US" dirty="0"/>
              <a:t>Strong component cause</a:t>
            </a:r>
          </a:p>
          <a:p>
            <a:r>
              <a:rPr lang="en-US" dirty="0"/>
              <a:t>Necessary cause</a:t>
            </a:r>
          </a:p>
          <a:p>
            <a:endParaRPr lang="en-US" dirty="0"/>
          </a:p>
          <a:p>
            <a:endParaRPr lang="en-US" dirty="0"/>
          </a:p>
          <a:p>
            <a:endParaRPr lang="en-US" dirty="0"/>
          </a:p>
          <a:p>
            <a:endParaRPr lang="en-US" dirty="0"/>
          </a:p>
          <a:p>
            <a:endParaRPr lang="en-US" dirty="0"/>
          </a:p>
          <a:p>
            <a:endParaRPr lang="en-US" dirty="0"/>
          </a:p>
          <a:p>
            <a:endParaRPr lang="en-US" sz="1600" dirty="0"/>
          </a:p>
          <a:p>
            <a:pPr marL="0" lvl="0" indent="0">
              <a:buClr>
                <a:srgbClr val="0093D0"/>
              </a:buClr>
              <a:buNone/>
            </a:pPr>
            <a:r>
              <a:rPr lang="en-US" sz="1400" dirty="0">
                <a:solidFill>
                  <a:srgbClr val="052049"/>
                </a:solidFill>
              </a:rPr>
              <a:t>For more on the Sufficient &amp; Component Cause Model, see the optional lecture on the course website</a:t>
            </a:r>
          </a:p>
        </p:txBody>
      </p:sp>
      <p:pic>
        <p:nvPicPr>
          <p:cNvPr id="6" name="Picture 9" descr="http://www.rti.org/images/K_Rothman_P2752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0" y="1501845"/>
            <a:ext cx="2453990" cy="343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6027440" y="4971691"/>
            <a:ext cx="245399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eaLnBrk="1" hangingPunct="1">
              <a:spcBef>
                <a:spcPct val="50000"/>
              </a:spcBef>
              <a:defRPr/>
            </a:pPr>
            <a:r>
              <a:rPr lang="en-US" altLang="en-US" b="1" dirty="0">
                <a:latin typeface="Arial" charset="0"/>
                <a:ea typeface="Arial" charset="0"/>
                <a:cs typeface="Arial" charset="0"/>
              </a:rPr>
              <a:t>Kenneth Rothman</a:t>
            </a:r>
          </a:p>
        </p:txBody>
      </p:sp>
      <p:grpSp>
        <p:nvGrpSpPr>
          <p:cNvPr id="8" name="Group 3"/>
          <p:cNvGrpSpPr>
            <a:grpSpLocks/>
          </p:cNvGrpSpPr>
          <p:nvPr/>
        </p:nvGrpSpPr>
        <p:grpSpPr bwMode="auto">
          <a:xfrm>
            <a:off x="3112083" y="3592316"/>
            <a:ext cx="1905000" cy="1752600"/>
            <a:chOff x="432" y="2400"/>
            <a:chExt cx="1200" cy="1104"/>
          </a:xfrm>
        </p:grpSpPr>
        <p:grpSp>
          <p:nvGrpSpPr>
            <p:cNvPr id="9" name="Group 4"/>
            <p:cNvGrpSpPr>
              <a:grpSpLocks/>
            </p:cNvGrpSpPr>
            <p:nvPr/>
          </p:nvGrpSpPr>
          <p:grpSpPr bwMode="auto">
            <a:xfrm>
              <a:off x="432" y="2400"/>
              <a:ext cx="1200" cy="1104"/>
              <a:chOff x="336" y="2304"/>
              <a:chExt cx="1200" cy="1104"/>
            </a:xfrm>
          </p:grpSpPr>
          <p:sp>
            <p:nvSpPr>
              <p:cNvPr id="13" name="Oval 5"/>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14" name="Line 6"/>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5" name="Line 7"/>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0" name="Text Box 8"/>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T</a:t>
              </a:r>
            </a:p>
          </p:txBody>
        </p:sp>
        <p:sp>
          <p:nvSpPr>
            <p:cNvPr id="11" name="Text Box 9"/>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12" name="Text Box 10"/>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X</a:t>
              </a:r>
            </a:p>
          </p:txBody>
        </p:sp>
      </p:grpSp>
      <p:grpSp>
        <p:nvGrpSpPr>
          <p:cNvPr id="16" name="Group 11"/>
          <p:cNvGrpSpPr>
            <a:grpSpLocks/>
          </p:cNvGrpSpPr>
          <p:nvPr/>
        </p:nvGrpSpPr>
        <p:grpSpPr bwMode="auto">
          <a:xfrm>
            <a:off x="619873" y="3592316"/>
            <a:ext cx="1905000" cy="1752600"/>
            <a:chOff x="432" y="2400"/>
            <a:chExt cx="1200" cy="1104"/>
          </a:xfrm>
        </p:grpSpPr>
        <p:grpSp>
          <p:nvGrpSpPr>
            <p:cNvPr id="17" name="Group 12"/>
            <p:cNvGrpSpPr>
              <a:grpSpLocks/>
            </p:cNvGrpSpPr>
            <p:nvPr/>
          </p:nvGrpSpPr>
          <p:grpSpPr bwMode="auto">
            <a:xfrm>
              <a:off x="432" y="2400"/>
              <a:ext cx="1200" cy="1104"/>
              <a:chOff x="336" y="2304"/>
              <a:chExt cx="1200" cy="1104"/>
            </a:xfrm>
          </p:grpSpPr>
          <p:sp>
            <p:nvSpPr>
              <p:cNvPr id="21" name="Oval 13"/>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22" name="Line 14"/>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3" name="Line 15"/>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8" name="Text Box 16"/>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U</a:t>
              </a:r>
            </a:p>
          </p:txBody>
        </p:sp>
        <p:sp>
          <p:nvSpPr>
            <p:cNvPr id="19" name="Text Box 17"/>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20" name="Text Box 18"/>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A</a:t>
              </a:r>
            </a:p>
          </p:txBody>
        </p:sp>
      </p:grpSp>
    </p:spTree>
    <p:extLst>
      <p:ext uri="{BB962C8B-B14F-4D97-AF65-F5344CB8AC3E}">
        <p14:creationId xmlns:p14="http://schemas.microsoft.com/office/powerpoint/2010/main" val="709608978"/>
      </p:ext>
    </p:extLst>
  </p:cSld>
  <p:clrMapOvr>
    <a:masterClrMapping/>
  </p:clrMapOvr>
  <p:transition advTm="132175">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Counterfactuals</a:t>
            </a:r>
          </a:p>
        </p:txBody>
      </p:sp>
      <p:sp>
        <p:nvSpPr>
          <p:cNvPr id="6" name="Content Placeholder 5"/>
          <p:cNvSpPr>
            <a:spLocks noGrp="1"/>
          </p:cNvSpPr>
          <p:nvPr>
            <p:ph idx="1"/>
          </p:nvPr>
        </p:nvSpPr>
        <p:spPr>
          <a:xfrm>
            <a:off x="459686" y="1496816"/>
            <a:ext cx="8137665" cy="3909393"/>
          </a:xfrm>
        </p:spPr>
        <p:txBody>
          <a:bodyPr/>
          <a:lstStyle/>
          <a:p>
            <a:r>
              <a:rPr lang="en-US" dirty="0"/>
              <a:t>Potential outcomes resulting from a particular exposure</a:t>
            </a:r>
          </a:p>
          <a:p>
            <a:pPr lvl="1"/>
            <a:r>
              <a:rPr lang="en-US" dirty="0"/>
              <a:t>More than one of which is counter-to-the-fact for any given individual</a:t>
            </a:r>
          </a:p>
          <a:p>
            <a:endParaRPr lang="en-US" dirty="0"/>
          </a:p>
          <a:p>
            <a:r>
              <a:rPr lang="en-US" dirty="0"/>
              <a:t>For more on counterfactual theory, please continue on to the second recorded lecture in this series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Tree>
    <p:extLst>
      <p:ext uri="{BB962C8B-B14F-4D97-AF65-F5344CB8AC3E}">
        <p14:creationId xmlns:p14="http://schemas.microsoft.com/office/powerpoint/2010/main" val="3727427725"/>
      </p:ext>
    </p:extLst>
  </p:cSld>
  <p:clrMapOvr>
    <a:masterClrMapping/>
  </p:clrMapOvr>
  <p:transition advTm="30194">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TIMING" val="|35.1"/>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6930</TotalTime>
  <Words>7281</Words>
  <Application>Microsoft Macintosh PowerPoint</Application>
  <PresentationFormat>On-screen Show (4:3)</PresentationFormat>
  <Paragraphs>961</Paragraphs>
  <Slides>68</Slides>
  <Notes>68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68</vt:i4>
      </vt:variant>
    </vt:vector>
  </HeadingPairs>
  <TitlesOfParts>
    <vt:vector size="81" baseType="lpstr">
      <vt:lpstr>Arial Unicode MS</vt:lpstr>
      <vt:lpstr>.AppleSystemUIFont</vt:lpstr>
      <vt:lpstr>Arial</vt:lpstr>
      <vt:lpstr>Calibri</vt:lpstr>
      <vt:lpstr>Garamond</vt:lpstr>
      <vt:lpstr>Germania One</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t:lpstr>
      <vt:lpstr>Learning Objectives</vt:lpstr>
      <vt:lpstr>What is Causal Inference?</vt:lpstr>
      <vt:lpstr>The “Big 6”</vt:lpstr>
      <vt:lpstr>Causal Inference</vt:lpstr>
      <vt:lpstr>Causal Models and Heuristics</vt:lpstr>
      <vt:lpstr>Bradford Hill Criteria</vt:lpstr>
      <vt:lpstr>Sufficient &amp; Component Cause Model</vt:lpstr>
      <vt:lpstr>Counterfactuals</vt:lpstr>
      <vt:lpstr>Conceptual Frameworks for Causal Inference – Part II</vt:lpstr>
      <vt:lpstr>In-Depth on Counterfactuals</vt:lpstr>
      <vt:lpstr>Counterfactual Heuristic</vt:lpstr>
      <vt:lpstr>PowerPoint Presentation</vt:lpstr>
      <vt:lpstr>PowerPoint Presentation</vt:lpstr>
      <vt:lpstr>Motivating the idea of a “counterfactual”</vt:lpstr>
      <vt:lpstr>Motivating the idea of a “counterfactual” continued…</vt:lpstr>
      <vt:lpstr>PowerPoint Presentation</vt:lpstr>
      <vt:lpstr>Striving for the Counterfactual</vt:lpstr>
      <vt:lpstr>Usage of counterfactuals for causal inference</vt:lpstr>
      <vt:lpstr>PowerPoint Presentation</vt:lpstr>
      <vt:lpstr>Average Causal Effects</vt:lpstr>
      <vt:lpstr>Average Causal Effects</vt:lpstr>
      <vt:lpstr>Average Causal Effects</vt:lpstr>
      <vt:lpstr>Average Causal Effects vs Individual Effects</vt:lpstr>
      <vt:lpstr>Observed Actions and Txs vs Counterfactuals</vt:lpstr>
      <vt:lpstr>Observed Actions and Txs vs Counterfactuals</vt:lpstr>
      <vt:lpstr>Observed Actions and Txs vs Counterfactuals</vt:lpstr>
      <vt:lpstr>Observed Actions and Txs vs Counterfactuals</vt:lpstr>
      <vt:lpstr>Causation vs. Association</vt:lpstr>
      <vt:lpstr>PowerPoint Presentation</vt:lpstr>
      <vt:lpstr>Summary - Counterfactual Heuristic</vt:lpstr>
      <vt:lpstr>Conceptual Frameworks for Causal Inference – Part III</vt:lpstr>
      <vt:lpstr>Learning Objectives</vt:lpstr>
      <vt:lpstr>Questions from the Recorded Lectures?</vt:lpstr>
      <vt:lpstr>Back to Counterfactuals</vt:lpstr>
      <vt:lpstr>A Clarification on Notation</vt:lpstr>
      <vt:lpstr>Unconditional vs. Conditional Probabilities</vt:lpstr>
      <vt:lpstr>Sharp vs. Average Causal Null Hypothesis</vt:lpstr>
      <vt:lpstr>Independence</vt:lpstr>
      <vt:lpstr>Effect vs. Association Measures</vt:lpstr>
      <vt:lpstr>Interpreting Effect vs. Association Measures</vt:lpstr>
      <vt:lpstr>Ideal Randomized Experiments</vt:lpstr>
      <vt:lpstr>What is an Experiment?</vt:lpstr>
      <vt:lpstr>What is a Randomized Experiment?</vt:lpstr>
      <vt:lpstr>Features of Ideal Randomized Experiments</vt:lpstr>
      <vt:lpstr>The Data</vt:lpstr>
      <vt:lpstr>Exchangeability (Identifiability Condition #1)</vt:lpstr>
      <vt:lpstr>Consistency (Identifiability Condition #2)</vt:lpstr>
      <vt:lpstr>Outcome Had Everyone Been Untreated</vt:lpstr>
      <vt:lpstr>Outcome Had Everyone Been Treated</vt:lpstr>
      <vt:lpstr>Does Exchangeability Hold?</vt:lpstr>
      <vt:lpstr>Conditional Randomization</vt:lpstr>
      <vt:lpstr>The Data</vt:lpstr>
      <vt:lpstr>Conditional Exchangeability</vt:lpstr>
      <vt:lpstr>Computing the Average Causal Effect</vt:lpstr>
      <vt:lpstr>In Our Data</vt:lpstr>
      <vt:lpstr>Exercise</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One More Identifiability Condition</vt:lpstr>
      <vt:lpstr>Identifiability Conditions in Practice</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359</cp:revision>
  <dcterms:created xsi:type="dcterms:W3CDTF">2019-12-18T01:32:47Z</dcterms:created>
  <dcterms:modified xsi:type="dcterms:W3CDTF">2021-01-07T23:22:45Z</dcterms:modified>
</cp:coreProperties>
</file>