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Lst>
  <p:notesMasterIdLst>
    <p:notesMasterId r:id="rId19"/>
  </p:notesMasterIdLst>
  <p:handoutMasterIdLst>
    <p:handoutMasterId r:id="rId20"/>
  </p:handoutMasterIdLst>
  <p:sldIdLst>
    <p:sldId id="256" r:id="rId3"/>
    <p:sldId id="353" r:id="rId4"/>
    <p:sldId id="344" r:id="rId5"/>
    <p:sldId id="354" r:id="rId6"/>
    <p:sldId id="345" r:id="rId7"/>
    <p:sldId id="355" r:id="rId8"/>
    <p:sldId id="270" r:id="rId9"/>
    <p:sldId id="356" r:id="rId10"/>
    <p:sldId id="352" r:id="rId11"/>
    <p:sldId id="357" r:id="rId12"/>
    <p:sldId id="360" r:id="rId13"/>
    <p:sldId id="346" r:id="rId14"/>
    <p:sldId id="347" r:id="rId15"/>
    <p:sldId id="348" r:id="rId16"/>
    <p:sldId id="349" r:id="rId17"/>
    <p:sldId id="350" r:id="rId18"/>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240">
          <p15:clr>
            <a:srgbClr val="A4A3A4"/>
          </p15:clr>
        </p15:guide>
      </p15:sldGuideLst>
    </p:ext>
    <p:ext uri="{2D200454-40CA-4A62-9FC3-DE9A4176ACB9}">
      <p15:notesGuideLst xmlns=""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363" autoAdjust="0"/>
    <p:restoredTop sz="89209" autoAdjust="0"/>
  </p:normalViewPr>
  <p:slideViewPr>
    <p:cSldViewPr>
      <p:cViewPr>
        <p:scale>
          <a:sx n="74" d="100"/>
          <a:sy n="74" d="100"/>
        </p:scale>
        <p:origin x="-816" y="-180"/>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r>
              <a:rPr lang="en-US" dirty="0"/>
              <a:t>Welcome to Epidemiologic Methods.  Here is our roadmap for the quarter, the next </a:t>
            </a:r>
            <a:r>
              <a:rPr lang="en-US" dirty="0" smtClean="0"/>
              <a:t>three</a:t>
            </a:r>
            <a:r>
              <a:rPr lang="en-US" baseline="0" dirty="0" smtClean="0"/>
              <a:t> </a:t>
            </a:r>
            <a:r>
              <a:rPr lang="en-US" dirty="0" smtClean="0"/>
              <a:t>months</a:t>
            </a:r>
            <a:r>
              <a:rPr lang="en-US" dirty="0"/>
              <a:t>.  </a:t>
            </a:r>
            <a:r>
              <a:rPr lang="en-US" dirty="0" smtClean="0"/>
              <a:t>Ann </a:t>
            </a:r>
            <a:r>
              <a:rPr lang="en-US" dirty="0"/>
              <a:t>Schwartz from our Department of Epidemiology and Biostatistics </a:t>
            </a:r>
            <a:r>
              <a:rPr lang="en-US" dirty="0" smtClean="0"/>
              <a:t>will start us off with a series </a:t>
            </a:r>
            <a:r>
              <a:rPr lang="en-US" dirty="0"/>
              <a:t>of 5 lectures.  </a:t>
            </a:r>
            <a:r>
              <a:rPr lang="en-US" dirty="0" smtClean="0"/>
              <a:t>The</a:t>
            </a:r>
            <a:r>
              <a:rPr lang="en-US" baseline="0" dirty="0" smtClean="0"/>
              <a:t> first is a</a:t>
            </a:r>
            <a:r>
              <a:rPr lang="en-US" dirty="0" smtClean="0"/>
              <a:t> </a:t>
            </a:r>
            <a:r>
              <a:rPr lang="en-US" dirty="0"/>
              <a:t>lecture on study design </a:t>
            </a:r>
            <a:r>
              <a:rPr lang="en-US" dirty="0" smtClean="0"/>
              <a:t>in which the</a:t>
            </a:r>
            <a:r>
              <a:rPr lang="en-US" baseline="0" dirty="0" smtClean="0"/>
              <a:t> emphasis will be </a:t>
            </a:r>
            <a:r>
              <a:rPr lang="en-US" dirty="0" smtClean="0"/>
              <a:t>on </a:t>
            </a:r>
            <a:r>
              <a:rPr lang="en-US" dirty="0"/>
              <a:t>a unifying </a:t>
            </a:r>
            <a:r>
              <a:rPr lang="en-US" dirty="0" smtClean="0"/>
              <a:t>concept– </a:t>
            </a:r>
            <a:r>
              <a:rPr lang="en-US" dirty="0"/>
              <a:t>the study base-- that will hopefully make it easier, rather than harder, to understand the various options we have in designing our studies.  Then, Ann will focus on the most basic parameters that we estimate in human subjects studies - the measurement of disease occurrence and the </a:t>
            </a:r>
            <a:r>
              <a:rPr lang="en-US" dirty="0" smtClean="0"/>
              <a:t>relationship between certain measurements (called</a:t>
            </a:r>
            <a:r>
              <a:rPr lang="en-US" baseline="0" dirty="0" smtClean="0"/>
              <a:t> “</a:t>
            </a:r>
            <a:r>
              <a:rPr lang="en-US" dirty="0" smtClean="0"/>
              <a:t>exposures” </a:t>
            </a:r>
            <a:r>
              <a:rPr lang="en-US" dirty="0"/>
              <a:t>or predictor variables) to disease outcomes, what we call measures of disease association.  At that point, I will take over to give a series of 6 lectures about the various threats we face in getting the right answer in our work, in other words, selection bias, measurement bias, and confounding, with a major emphasis on confounding, because with the exception of randomized designs, confounding is generally our biggest </a:t>
            </a:r>
            <a:r>
              <a:rPr lang="en-US" dirty="0" smtClean="0"/>
              <a:t>threat.  </a:t>
            </a:r>
          </a:p>
          <a:p>
            <a:endParaRPr lang="en-US" dirty="0" smtClean="0"/>
          </a:p>
          <a:p>
            <a:r>
              <a:rPr lang="en-US" dirty="0" smtClean="0"/>
              <a:t>Beginning</a:t>
            </a:r>
            <a:r>
              <a:rPr lang="en-US" baseline="0" dirty="0" smtClean="0"/>
              <a:t> in the 2</a:t>
            </a:r>
            <a:r>
              <a:rPr lang="en-US" baseline="30000" dirty="0" smtClean="0"/>
              <a:t>nd</a:t>
            </a:r>
            <a:r>
              <a:rPr lang="en-US" baseline="0" dirty="0" smtClean="0"/>
              <a:t> week, we will have our weekly small group discussion session where we will review the weekly homework.  </a:t>
            </a:r>
            <a:r>
              <a:rPr lang="en-US" dirty="0" smtClean="0"/>
              <a:t>You </a:t>
            </a:r>
            <a:r>
              <a:rPr lang="en-US" dirty="0"/>
              <a:t>will notice that on week 3, we begin to sprinkle in Journal Clubs where we apply what we have learned in lecture to the critical dissection of the contemporary literature.  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real life papers.</a:t>
            </a:r>
          </a:p>
          <a:p>
            <a:endParaRPr lang="en-US" dirty="0"/>
          </a:p>
        </p:txBody>
      </p:sp>
    </p:spTree>
    <p:extLst>
      <p:ext uri="{BB962C8B-B14F-4D97-AF65-F5344CB8AC3E}">
        <p14:creationId xmlns:p14="http://schemas.microsoft.com/office/powerpoint/2010/main" val="2822063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smtClean="0"/>
              <a:t>From a domain and graphical perspective, what do practicing epidemiologists, or rather</a:t>
            </a:r>
            <a:r>
              <a:rPr lang="en-US" baseline="0" dirty="0" smtClean="0"/>
              <a:t> – good – practicing epidemiologists know?  What are their skills and how is this differentiated from other professionals in the arena.   In the green are the people who understand the subject matter and the facts.   These people know the facts.  Clinician or biologists are such persons.  Statisticians, in the red, are experts in sampling of populations and advanced statistical analysis, generation of new analytic methods, as well as a variety of basic research domains.  Where does this put epidemiologists?  Here, in the blue.  Epidemiologists do need to be subject matter experts for what they are studying but what sets them apart is their expertise in research study design, measurement, avoidance of bias, basic statistical analysis, scientific dissemination, and practical field implementation.   In the blue boxes are what we are going to cover in this course.  Of note, we will not turn you into subject matter experts; you need to get that elsewhere.   This is also not a course in practical field implementation of projects, which we do not feel can be taught in class.  It needs to be learned in a mentored hands-on field setting.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3899252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11</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Now that we have discussed what we will cover, let’s finish with why this material should matter</a:t>
            </a:r>
            <a:r>
              <a:rPr lang="en-US" baseline="0" dirty="0" smtClean="0"/>
              <a:t> to you.  Perhaps this is axiomatic.  Of course, for most of you, your intrinsic values of wanting your research to be valid (i.e. true) and impactful is all you need to motivate you.  For others of you, you have been told or recommended to take the course or it is a requirement for you from someone or some program.  This is all fine but what you may not have realized is that what is becoming increasingly relevant is that “knowing what you doing” in research, i.e., knowing your stuff, being a master at the methods matters in getting funding.   The need for good work seems obvious but it is being spelled out in detail by the NIH in its rigor and reproducibility campaign.   </a:t>
            </a:r>
            <a:r>
              <a:rPr lang="en-US" dirty="0" smtClean="0"/>
              <a:t>https://www.nih.gov/research-training/rigor-reproducibility</a:t>
            </a:r>
          </a:p>
          <a:p>
            <a:endParaRPr lang="en-US" dirty="0" smtClean="0"/>
          </a:p>
          <a:p>
            <a:r>
              <a:rPr lang="en-US" dirty="0" smtClean="0"/>
              <a:t>Moreover, these are not just idle</a:t>
            </a:r>
            <a:r>
              <a:rPr lang="en-US" baseline="0" dirty="0" smtClean="0"/>
              <a:t> threats.  This is being borne out in reality.  In a recent study of over 123,000 grants submitted to the NIH, each was scored by reviewers in the usual fashion on 5 individual elements and 1 overall impact score.  The overall impact score is the one that is used to determine funding.  Reviewers are told to score the individual elements separately and then come up with an overall impact score in any way they like, giving weight to the individual elements as they see fit.   When looking the correlation between individual elements scores and overall impact score, here by Pearson correlation, it was the approach that far and way had the most influence.  In other words, the better your approach – the more you know what you are doing – the better the chance at funding.  It is not good enough to just have a good idea.  </a:t>
            </a:r>
          </a:p>
          <a:p>
            <a:endParaRPr lang="en-US" dirty="0" smtClean="0"/>
          </a:p>
          <a:p>
            <a:endParaRPr lang="en-US" dirty="0" smtClean="0"/>
          </a:p>
          <a:p>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12</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r>
              <a:rPr lang="en-US" dirty="0"/>
              <a:t>Let’s end with having the first quiz of the </a:t>
            </a:r>
            <a:r>
              <a:rPr lang="en-US" dirty="0" smtClean="0"/>
              <a:t>course. </a:t>
            </a:r>
          </a:p>
          <a:p>
            <a:endParaRPr lang="en-US" dirty="0" smtClean="0"/>
          </a:p>
          <a:p>
            <a:r>
              <a:rPr lang="en-US" dirty="0" smtClean="0"/>
              <a:t>Which </a:t>
            </a:r>
            <a:r>
              <a:rPr lang="en-US" dirty="0"/>
              <a:t>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extLst>
      <p:ext uri="{BB962C8B-B14F-4D97-AF65-F5344CB8AC3E}">
        <p14:creationId xmlns:p14="http://schemas.microsoft.com/office/powerpoint/2010/main" val="2109455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13</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r>
              <a:rPr lang="en-US" dirty="0"/>
              <a:t>The answer:  Well, it is not clinical practice.  This takes a degree and a license to start.  It is also not laboratory research.  You need physical lab space and equipment; you just cannot start this in your garage on a weekend.  So, the answer is clearly epidemiologic research:  all you need is an idea, a </a:t>
            </a:r>
            <a:r>
              <a:rPr lang="en-US" dirty="0" smtClean="0"/>
              <a:t>dataset (which these</a:t>
            </a:r>
            <a:r>
              <a:rPr lang="en-US" baseline="0" dirty="0" smtClean="0"/>
              <a:t> days you can just pull down from the web)</a:t>
            </a:r>
            <a:r>
              <a:rPr lang="en-US" dirty="0" smtClean="0"/>
              <a:t>, </a:t>
            </a:r>
            <a:r>
              <a:rPr lang="en-US" dirty="0"/>
              <a:t>and a calculator and you could start your project.  </a:t>
            </a:r>
            <a:r>
              <a:rPr lang="en-US" dirty="0" smtClean="0"/>
              <a:t>Today.  This </a:t>
            </a:r>
            <a:r>
              <a:rPr lang="en-US" dirty="0"/>
              <a:t>ease of start time often gives the impression that </a:t>
            </a:r>
            <a:r>
              <a:rPr lang="en-US" dirty="0" smtClean="0"/>
              <a:t>clinical/epidemiologic  </a:t>
            </a:r>
            <a:r>
              <a:rPr lang="en-US" dirty="0"/>
              <a:t>research is child’s play and </a:t>
            </a:r>
            <a:r>
              <a:rPr lang="en-US" dirty="0" smtClean="0"/>
              <a:t>that </a:t>
            </a:r>
            <a:r>
              <a:rPr lang="en-US" dirty="0"/>
              <a:t>anyone can easily do it.  </a:t>
            </a:r>
          </a:p>
        </p:txBody>
      </p:sp>
    </p:spTree>
    <p:extLst>
      <p:ext uri="{BB962C8B-B14F-4D97-AF65-F5344CB8AC3E}">
        <p14:creationId xmlns:p14="http://schemas.microsoft.com/office/powerpoint/2010/main" val="250172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14</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r>
              <a:rPr lang="en-US"/>
              <a:t>But, the more relevant question is which is the easiest to perform well?</a:t>
            </a:r>
          </a:p>
        </p:txBody>
      </p:sp>
    </p:spTree>
    <p:extLst>
      <p:ext uri="{BB962C8B-B14F-4D97-AF65-F5344CB8AC3E}">
        <p14:creationId xmlns:p14="http://schemas.microsoft.com/office/powerpoint/2010/main" val="1307253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15</a:t>
            </a:fld>
            <a:endParaRPr lang="en-US"/>
          </a:p>
        </p:txBody>
      </p:sp>
      <p:sp>
        <p:nvSpPr>
          <p:cNvPr id="309250" name="Rectangle 2050"/>
          <p:cNvSpPr>
            <a:spLocks noGrp="1" noRot="1" noChangeAspect="1" noChangeArrowheads="1" noTextEdit="1"/>
          </p:cNvSpPr>
          <p:nvPr>
            <p:ph type="sldImg"/>
          </p:nvPr>
        </p:nvSpPr>
        <p:spPr>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a:t>
            </a:r>
            <a:r>
              <a:rPr lang="en-US" dirty="0" smtClean="0"/>
              <a:t>thought clinical practice</a:t>
            </a:r>
            <a:r>
              <a:rPr lang="en-US" baseline="0" dirty="0" smtClean="0"/>
              <a:t> or </a:t>
            </a:r>
            <a:r>
              <a:rPr lang="en-US" dirty="0" smtClean="0"/>
              <a:t>laboratory research was too</a:t>
            </a:r>
            <a:r>
              <a:rPr lang="en-US" baseline="0" dirty="0" smtClean="0"/>
              <a:t> difficult</a:t>
            </a:r>
            <a:r>
              <a:rPr lang="en-US" dirty="0" smtClean="0"/>
              <a:t>.  </a:t>
            </a:r>
            <a:r>
              <a:rPr lang="en-US" dirty="0"/>
              <a:t>Indeed, what we hope to show you in this course (and for many of you, throughout our entire program) is despite how easy it is to get started in epidemiologic research, there is a quite a bit to know to do it well and to get what we want in the end – the right answer.  </a:t>
            </a:r>
          </a:p>
        </p:txBody>
      </p:sp>
    </p:spTree>
    <p:extLst>
      <p:ext uri="{BB962C8B-B14F-4D97-AF65-F5344CB8AC3E}">
        <p14:creationId xmlns:p14="http://schemas.microsoft.com/office/powerpoint/2010/main" val="37365638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a:t>
            </a:r>
            <a:r>
              <a:rPr lang="en-US" baseline="0" dirty="0" smtClean="0"/>
              <a:t> look forward to working with everyone throughout the course </a:t>
            </a:r>
            <a:r>
              <a:rPr lang="en-US" dirty="0" smtClean="0"/>
              <a:t>for the next step on this journey.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16</a:t>
            </a:fld>
            <a:endParaRPr lang="en-US"/>
          </a:p>
        </p:txBody>
      </p:sp>
    </p:spTree>
    <p:extLst>
      <p:ext uri="{BB962C8B-B14F-4D97-AF65-F5344CB8AC3E}">
        <p14:creationId xmlns:p14="http://schemas.microsoft.com/office/powerpoint/2010/main" val="719648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are listed on the course </a:t>
            </a:r>
            <a:r>
              <a:rPr lang="en-US" dirty="0" smtClean="0"/>
              <a:t>website.</a:t>
            </a:r>
          </a:p>
          <a:p>
            <a:endParaRPr lang="en-US" dirty="0"/>
          </a:p>
          <a:p>
            <a:r>
              <a:rPr lang="en-US" dirty="0"/>
              <a:t>All lectures will be here on Tuesdays at 8:45 am and will last 90 minutes.    Note that we have a lot to cover and will start on time.  Lectures will also be available online, usually within about 60 minutes of the completion of the lecture.  </a:t>
            </a:r>
            <a:endParaRPr lang="en-US" dirty="0" smtClean="0"/>
          </a:p>
          <a:p>
            <a:endParaRPr lang="en-US" dirty="0"/>
          </a:p>
          <a:p>
            <a:r>
              <a:rPr lang="en-US" dirty="0"/>
              <a:t>Each Tuesday afternoon at 1:30 pm we will have our small group </a:t>
            </a:r>
            <a:r>
              <a:rPr lang="en-US" dirty="0" smtClean="0"/>
              <a:t>sections</a:t>
            </a:r>
            <a:r>
              <a:rPr lang="en-US" baseline="0" dirty="0" smtClean="0"/>
              <a:t>, led by </a:t>
            </a:r>
            <a:r>
              <a:rPr lang="en-US" dirty="0" smtClean="0"/>
              <a:t>Kristen Aiemjoy, Stephen Asiimwe, Luis Rodriguez, Michelle Roh, and James Salazar </a:t>
            </a:r>
            <a:r>
              <a:rPr lang="en-US" baseline="0" dirty="0" smtClean="0"/>
              <a:t>here in the U.S. in our in-person sessions, and Aggrey Semeere in Uganda and Vivian Avelino-Silva in Brazil leading small group sessions.</a:t>
            </a:r>
            <a:r>
              <a:rPr lang="en-US" dirty="0" smtClean="0"/>
              <a:t>  Hence,</a:t>
            </a:r>
            <a:r>
              <a:rPr lang="en-US" baseline="0" dirty="0" smtClean="0"/>
              <a:t> this is truly an international course.  </a:t>
            </a:r>
            <a:r>
              <a:rPr lang="en-US" dirty="0" smtClean="0"/>
              <a:t>Our section </a:t>
            </a:r>
            <a:r>
              <a:rPr lang="en-US" dirty="0"/>
              <a:t>leaders are scholars who took the course </a:t>
            </a:r>
            <a:r>
              <a:rPr lang="en-US" dirty="0" smtClean="0"/>
              <a:t>in</a:t>
            </a:r>
            <a:r>
              <a:rPr lang="en-US" baseline="0" dirty="0" smtClean="0"/>
              <a:t> the past</a:t>
            </a:r>
            <a:r>
              <a:rPr lang="en-US" dirty="0" smtClean="0"/>
              <a:t> </a:t>
            </a:r>
            <a:r>
              <a:rPr lang="en-US" dirty="0"/>
              <a:t>and who because of their exemplary performance were asked to help us teach the course this year.  As has been our tradition, we always look to those who excel in understanding our material to </a:t>
            </a:r>
            <a:r>
              <a:rPr lang="en-US" dirty="0" smtClean="0"/>
              <a:t>help us </a:t>
            </a:r>
            <a:r>
              <a:rPr lang="en-US" dirty="0"/>
              <a:t>in teaching the following year.  These teaching </a:t>
            </a:r>
            <a:r>
              <a:rPr lang="en-US" dirty="0" smtClean="0"/>
              <a:t>assistants here in the U.S. </a:t>
            </a:r>
            <a:r>
              <a:rPr lang="en-US" dirty="0"/>
              <a:t>will be joined by one of the members of </a:t>
            </a:r>
            <a:r>
              <a:rPr lang="en-US" dirty="0" smtClean="0"/>
              <a:t>our faculty small group overseers, </a:t>
            </a:r>
            <a:r>
              <a:rPr lang="en-US" dirty="0"/>
              <a:t>either </a:t>
            </a:r>
            <a:r>
              <a:rPr lang="en-US" baseline="0" dirty="0" smtClean="0"/>
              <a:t>Trisha Hue, Megha Mehrotra</a:t>
            </a:r>
            <a:r>
              <a:rPr lang="en-US" dirty="0" smtClean="0"/>
              <a:t>, Ann Schwartz,</a:t>
            </a:r>
            <a:r>
              <a:rPr lang="en-US" baseline="0" dirty="0" smtClean="0"/>
              <a:t>, or Kristen Aiemjoy.  </a:t>
            </a:r>
            <a:r>
              <a:rPr lang="en-US" dirty="0" smtClean="0"/>
              <a:t>The </a:t>
            </a:r>
            <a:r>
              <a:rPr lang="en-US" dirty="0"/>
              <a:t>content of the small group sections will be to review 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 </a:t>
            </a:r>
            <a:r>
              <a:rPr lang="en-US" dirty="0" smtClean="0"/>
              <a:t> </a:t>
            </a:r>
            <a:r>
              <a:rPr lang="en-US" dirty="0"/>
              <a:t>You have each been assigned to one of the </a:t>
            </a:r>
            <a:r>
              <a:rPr lang="en-US" dirty="0" smtClean="0"/>
              <a:t>sections.  </a:t>
            </a:r>
            <a:r>
              <a:rPr lang="en-US" dirty="0"/>
              <a:t>Please see your group assignment on the course website</a:t>
            </a:r>
            <a:r>
              <a:rPr lang="en-US" dirty="0" smtClean="0"/>
              <a:t>.  Traditionally,</a:t>
            </a:r>
            <a:r>
              <a:rPr lang="en-US" baseline="0" dirty="0" smtClean="0"/>
              <a:t> the small groups sections are where a lot of questions are clarified and a lot learning takes place.  We are not taking attendance but given that you took the time to enroll in the course, we would  very much expect that you will attend.</a:t>
            </a:r>
            <a:endParaRPr lang="en-US" dirty="0" smtClean="0"/>
          </a:p>
          <a:p>
            <a:endParaRPr lang="en-US" dirty="0"/>
          </a:p>
          <a:p>
            <a:r>
              <a:rPr lang="en-US" dirty="0"/>
              <a:t>We will also have at </a:t>
            </a:r>
            <a:r>
              <a:rPr lang="en-US" dirty="0" smtClean="0"/>
              <a:t>6 </a:t>
            </a:r>
            <a:r>
              <a:rPr lang="en-US" dirty="0"/>
              <a:t>journal clubs throughout the course.  They will be from 3:15 to 4:15 in the same room as your small group sections, beginning </a:t>
            </a:r>
            <a:r>
              <a:rPr lang="en-US" dirty="0" smtClean="0"/>
              <a:t>in week</a:t>
            </a:r>
            <a:r>
              <a:rPr lang="en-US" baseline="0" dirty="0" smtClean="0"/>
              <a:t> 3 of the course</a:t>
            </a:r>
            <a:r>
              <a:rPr lang="en-US" dirty="0" smtClean="0"/>
              <a:t>.  </a:t>
            </a:r>
            <a:r>
              <a:rPr lang="en-US" dirty="0"/>
              <a:t>As mentioned, the purpose of these sessions is to apply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 LOT.</a:t>
            </a:r>
          </a:p>
          <a:p>
            <a:endParaRPr lang="en-US" dirty="0"/>
          </a:p>
        </p:txBody>
      </p:sp>
    </p:spTree>
    <p:extLst>
      <p:ext uri="{BB962C8B-B14F-4D97-AF65-F5344CB8AC3E}">
        <p14:creationId xmlns:p14="http://schemas.microsoft.com/office/powerpoint/2010/main" val="651007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3</a:t>
            </a:fld>
            <a:endParaRPr lang="en-US"/>
          </a:p>
        </p:txBody>
      </p:sp>
      <p:sp>
        <p:nvSpPr>
          <p:cNvPr id="194562" name="Rectangle 1026"/>
          <p:cNvSpPr>
            <a:spLocks noGrp="1" noRot="1" noChangeAspect="1"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will draw upon one main textbook.  It is Epidemiology: Beyond the Basics by </a:t>
            </a:r>
            <a:r>
              <a:rPr lang="en-US" dirty="0" err="1"/>
              <a:t>Szklo</a:t>
            </a:r>
            <a:r>
              <a:rPr lang="en-US" dirty="0"/>
              <a:t> and Nieto (show</a:t>
            </a:r>
            <a:r>
              <a:rPr lang="en-US" dirty="0" smtClean="0"/>
              <a:t>),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a:t>
            </a:r>
            <a:r>
              <a:rPr lang="en-US" dirty="0" smtClean="0"/>
              <a:t>In general, doing the reading before the lecture will really help you get the most out of lecture.</a:t>
            </a:r>
          </a:p>
          <a:p>
            <a:r>
              <a:rPr lang="en-US" baseline="0" dirty="0" smtClean="0"/>
              <a:t> </a:t>
            </a:r>
          </a:p>
          <a:p>
            <a:r>
              <a:rPr lang="en-US" baseline="0" dirty="0" smtClean="0"/>
              <a:t>The book is a fine resource but it becomes less and less relevant as the course progresses.  Instead, the single most important resource is our slide sets and their accompanying notes; these can be found and downloaded from the course syllabus website.   I will note that whenever there is a difference between our lectures and the text (or some other reading), our lectures trump everything else.</a:t>
            </a:r>
            <a:r>
              <a:rPr lang="en-US" dirty="0" smtClean="0"/>
              <a:t>  For example, there is a lot of confusion</a:t>
            </a:r>
            <a:r>
              <a:rPr lang="en-US" baseline="0" dirty="0" smtClean="0"/>
              <a:t> and non-reproducibility in terminology and language in epidemiology.  What we use in class trumps other terminology.  </a:t>
            </a:r>
            <a:r>
              <a:rPr lang="en-US" dirty="0" smtClean="0"/>
              <a:t>In </a:t>
            </a:r>
            <a:r>
              <a:rPr lang="en-US" dirty="0"/>
              <a:t>addition, we have selected several other </a:t>
            </a:r>
            <a:r>
              <a:rPr lang="en-US" dirty="0" smtClean="0"/>
              <a:t>recommended and </a:t>
            </a:r>
            <a:r>
              <a:rPr lang="en-US" dirty="0"/>
              <a:t>optional passages, which are </a:t>
            </a:r>
            <a:r>
              <a:rPr lang="en-US" dirty="0" smtClean="0"/>
              <a:t> also posted </a:t>
            </a:r>
            <a:r>
              <a:rPr lang="en-US" dirty="0"/>
              <a:t>on the website</a:t>
            </a:r>
            <a:r>
              <a:rPr lang="en-US" dirty="0" smtClean="0"/>
              <a:t>.</a:t>
            </a:r>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I say that</a:t>
            </a:r>
            <a:r>
              <a:rPr lang="en-US" baseline="0" dirty="0" smtClean="0"/>
              <a:t> the resources are available on the course website, what I really mean is what is called the Collaborative Learning Environment or CLE syllabus.  As those of who have already taken one of our courses know, you can reach the this CLE site by clicking on Syllabus on the course’s main homepage.  Or, you can go there through the campus CLE main website.  All of our course materials will be placed on our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4</a:t>
            </a:fld>
            <a:endParaRPr lang="en-US"/>
          </a:p>
        </p:txBody>
      </p:sp>
    </p:spTree>
    <p:extLst>
      <p:ext uri="{BB962C8B-B14F-4D97-AF65-F5344CB8AC3E}">
        <p14:creationId xmlns:p14="http://schemas.microsoft.com/office/powerpoint/2010/main" val="3375574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5</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dirty="0"/>
              <a:t>Grades are based on homework and the final exam.  </a:t>
            </a:r>
            <a:r>
              <a:rPr lang="en-US" dirty="0" smtClean="0"/>
              <a:t>They</a:t>
            </a:r>
            <a:r>
              <a:rPr lang="en-US" baseline="0" dirty="0" smtClean="0"/>
              <a:t> are based approximately 75% on homework, after we allow you to drop your lowest weekly score, and 25% on the final.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a:t>
            </a:r>
            <a:r>
              <a:rPr lang="en-US" dirty="0" smtClean="0"/>
              <a:t>do not accept late </a:t>
            </a:r>
            <a:r>
              <a:rPr lang="en-US" dirty="0"/>
              <a:t>assignments, but because we have plenty of points in this </a:t>
            </a:r>
            <a:r>
              <a:rPr lang="en-US" dirty="0" smtClean="0"/>
              <a:t>course and we</a:t>
            </a:r>
            <a:r>
              <a:rPr lang="en-US" baseline="0" dirty="0" smtClean="0"/>
              <a:t> drop your lowest score</a:t>
            </a:r>
            <a:r>
              <a:rPr lang="en-US" dirty="0" smtClean="0"/>
              <a:t>, </a:t>
            </a:r>
            <a:r>
              <a:rPr lang="en-US" dirty="0"/>
              <a:t>missing one or two homework assignments, won’t jeopardize your passing the course, assuming satisfactory performance on the rest of the material.  If you </a:t>
            </a:r>
            <a:r>
              <a:rPr lang="en-US" dirty="0" smtClean="0"/>
              <a:t>going</a:t>
            </a:r>
            <a:r>
              <a:rPr lang="en-US" baseline="0" dirty="0" smtClean="0"/>
              <a:t> to be </a:t>
            </a:r>
            <a:r>
              <a:rPr lang="en-US" dirty="0" smtClean="0"/>
              <a:t>absent from the small</a:t>
            </a:r>
            <a:r>
              <a:rPr lang="en-US" baseline="0" dirty="0" smtClean="0"/>
              <a:t> group section</a:t>
            </a:r>
            <a:r>
              <a:rPr lang="en-US" dirty="0" smtClean="0"/>
              <a:t>, </a:t>
            </a:r>
            <a:r>
              <a:rPr lang="en-US" dirty="0"/>
              <a:t>then we expect you to email your assignment to your section leader by 1:30 pm.</a:t>
            </a:r>
          </a:p>
          <a:p>
            <a:endParaRPr lang="en-US" dirty="0"/>
          </a:p>
          <a:p>
            <a:r>
              <a:rPr lang="en-US" dirty="0" smtClean="0"/>
              <a:t>Regarding</a:t>
            </a:r>
            <a:r>
              <a:rPr lang="en-US" baseline="0" dirty="0" smtClean="0"/>
              <a:t> attendance, we don’t formally require that you attend any of the sessions.  Lectures in particular are a personal choice in terms of whether you want to attend in person or watch the video or both.  The Small Groups and Journal Club, on the other hand, although not required, are highly recommended.  This is because it is at these sessions where we will actively discuss the material, and this is where most people really learn the material.</a:t>
            </a:r>
            <a:endParaRPr lang="en-US" dirty="0"/>
          </a:p>
        </p:txBody>
      </p:sp>
    </p:spTree>
    <p:extLst>
      <p:ext uri="{BB962C8B-B14F-4D97-AF65-F5344CB8AC3E}">
        <p14:creationId xmlns:p14="http://schemas.microsoft.com/office/powerpoint/2010/main" val="4232090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brings us to a</a:t>
            </a:r>
            <a:r>
              <a:rPr lang="en-US" baseline="0" dirty="0" smtClean="0"/>
              <a:t> statement regarding our philosophy of teaching:  </a:t>
            </a:r>
            <a:r>
              <a:rPr lang="en-US" dirty="0" smtClean="0"/>
              <a:t>what we do and why we do it? </a:t>
            </a:r>
          </a:p>
          <a:p>
            <a:endParaRPr lang="en-US" dirty="0" smtClean="0"/>
          </a:p>
          <a:p>
            <a:endParaRPr lang="en-US" dirty="0" smtClean="0"/>
          </a:p>
          <a:p>
            <a:r>
              <a:rPr lang="en-US" dirty="0" smtClean="0"/>
              <a:t>This</a:t>
            </a:r>
            <a:r>
              <a:rPr lang="en-US" baseline="0" dirty="0" smtClean="0"/>
              <a:t> is why while you might think you fully understand the problem sets by working through them on your own, it is likely you can learn even the material more deeply if you attend the Small Groups and Journal Clubs and listen to your classmates and discuss the material.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6</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7</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Finally, what we really have not said is what</a:t>
            </a:r>
            <a:r>
              <a:rPr lang="en-US" baseline="0" dirty="0" smtClean="0"/>
              <a:t> is this course about?  W</a:t>
            </a:r>
            <a:r>
              <a:rPr lang="en-US" dirty="0" smtClean="0"/>
              <a:t>e </a:t>
            </a:r>
            <a:r>
              <a:rPr lang="en-US" dirty="0"/>
              <a:t>should take a moment to define what we mean by epidemiology.  These days, epidemiology really has two meanings.  The first is the traditional definition where epidemiology means the study of the distribution or determinants of disease.  For example, a cardiovascular epidemiologist would study patterns of occurrence of heart disease and the </a:t>
            </a:r>
            <a:r>
              <a:rPr lang="en-US" dirty="0" smtClean="0"/>
              <a:t>“risk factors” </a:t>
            </a:r>
            <a:r>
              <a:rPr lang="en-US" dirty="0"/>
              <a:t>for heart disease.  More broadly, the second definition is a more recent definition that I actually think is more appropriate today.  In this definition, epidemiology stands for the body of methods used to conduct any type of research where individual humans or groups of human are the unit of observation.  In other words, epidemiology is the basic science, or basic foundation, for all human subject research.  I wish there was a better way to describe this basic science, but I don’t think there is one.  Some people think this is what biostatistics is, but  biostatistics is only a component of what I am talking about here.  Our intent with this course is not to impart knowledge that is useful only for studies of the distribution or risk factors of disease.  In other words, we don’t expect all of you will become epidemiologists in the traditional sense.  Instead, we feel </a:t>
            </a:r>
            <a:r>
              <a:rPr lang="en-US" dirty="0" smtClean="0"/>
              <a:t>the material</a:t>
            </a:r>
            <a:r>
              <a:rPr lang="en-US" baseline="0" dirty="0" smtClean="0"/>
              <a:t> we teach in this course</a:t>
            </a:r>
            <a:r>
              <a:rPr lang="en-US" dirty="0" smtClean="0"/>
              <a:t> </a:t>
            </a:r>
            <a:r>
              <a:rPr lang="en-US" dirty="0"/>
              <a:t>are the basic building blocks no matter if you think of yourself as a risk factor epidemiologist, clinical </a:t>
            </a:r>
            <a:r>
              <a:rPr lang="en-US" dirty="0" err="1"/>
              <a:t>trialist</a:t>
            </a:r>
            <a:r>
              <a:rPr lang="en-US" dirty="0"/>
              <a:t>, health services or policy researcher, or a meta-analyst.  </a:t>
            </a:r>
          </a:p>
        </p:txBody>
      </p:sp>
    </p:spTree>
    <p:extLst>
      <p:ext uri="{BB962C8B-B14F-4D97-AF65-F5344CB8AC3E}">
        <p14:creationId xmlns:p14="http://schemas.microsoft.com/office/powerpoint/2010/main" val="475298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8</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Sometimes people are phobic</a:t>
            </a:r>
            <a:r>
              <a:rPr lang="en-US" baseline="0" dirty="0" smtClean="0"/>
              <a:t> to the term epidemiology or epidemiologist, thinking this in only done foodborne illness epidemic outbreak investigations or public health departments.  This is unfortunately a very narrow view because epidemiologic methodologic principles are the basic science of a variety of human subject-based health-related research, fields which go under a variety names such as ….</a:t>
            </a:r>
          </a:p>
          <a:p>
            <a:endParaRPr lang="en-US" baseline="0" dirty="0" smtClean="0"/>
          </a:p>
          <a:p>
            <a:r>
              <a:rPr lang="en-US" baseline="0" dirty="0" smtClean="0"/>
              <a:t>Also, epidemiology is agnostic to health or disease.  It is the basic science to study health broadly, which, by the way, has been best defined by the WHO in 1948, when it was founded.  Health is a state of complete physical, mental, and social well-being and not merely the absence of disease or infirmity.  In other words, in this class we are not just studying the methods of understanding some physical medical illness.  Instead, we are teaching the methods to understand a variety of physical, mental, or social conditions, including their origins and outcomes.  Again, this should therefore apply to each of you.</a:t>
            </a:r>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9</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dirty="0" smtClean="0"/>
              <a:t>A few more specifics on what we cover.  Just what does epidemiology</a:t>
            </a:r>
            <a:r>
              <a:rPr lang="en-US" baseline="0" dirty="0" smtClean="0"/>
              <a:t> do?  What kinds of questions does epidemiology answer?  The answer is many, and each of them is highly relevant.</a:t>
            </a:r>
          </a:p>
          <a:p>
            <a:endParaRPr lang="en-US" baseline="0" dirty="0" smtClean="0"/>
          </a:p>
          <a:p>
            <a:r>
              <a:rPr lang="en-US" baseline="0" dirty="0" smtClean="0"/>
              <a:t>First, is description….</a:t>
            </a:r>
          </a:p>
          <a:p>
            <a:endParaRPr lang="en-US" baseline="0" dirty="0" smtClean="0"/>
          </a:p>
          <a:p>
            <a:endParaRPr lang="en-US" baseline="0" dirty="0" smtClean="0"/>
          </a:p>
          <a:p>
            <a:endParaRPr lang="en-US" baseline="0" dirty="0" smtClean="0"/>
          </a:p>
          <a:p>
            <a:r>
              <a:rPr lang="en-US" baseline="0" dirty="0" smtClean="0"/>
              <a:t>Lastly,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smtClean="0"/>
          </a:p>
          <a:p>
            <a:r>
              <a:rPr lang="en-US" baseline="0" dirty="0" smtClean="0"/>
              <a:t>I’m guessing that each of you is working at least one of these questions.  If true, then this is course is for you.</a:t>
            </a:r>
            <a:endParaRPr lang="en-US" dirty="0"/>
          </a:p>
        </p:txBody>
      </p:sp>
    </p:spTree>
    <p:extLst>
      <p:ext uri="{BB962C8B-B14F-4D97-AF65-F5344CB8AC3E}">
        <p14:creationId xmlns:p14="http://schemas.microsoft.com/office/powerpoint/2010/main" val="2029460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40664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a:solidFill>
                <a:srgbClr val="000000"/>
              </a:solidFill>
              <a:latin typeface="Times New Roman"/>
            </a:endParaRPr>
          </a:p>
        </p:txBody>
      </p:sp>
    </p:spTree>
    <p:extLst>
      <p:ext uri="{BB962C8B-B14F-4D97-AF65-F5344CB8AC3E}">
        <p14:creationId xmlns:p14="http://schemas.microsoft.com/office/powerpoint/2010/main" val="334912570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a:t>
            </a:r>
            <a:r>
              <a:rPr lang="en-US" i="1" dirty="0" smtClean="0"/>
              <a:t>Methods</a:t>
            </a:r>
            <a:r>
              <a:rPr lang="en-US" dirty="0"/>
              <a:t> </a:t>
            </a:r>
            <a:r>
              <a:rPr lang="en-US" dirty="0" smtClean="0"/>
              <a:t>(EPI 203)</a:t>
            </a:r>
            <a:endParaRPr lang="en-US" dirty="0"/>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50" y="746125"/>
          <a:ext cx="7893050" cy="6340475"/>
        </p:xfrm>
        <a:graphic>
          <a:graphicData uri="http://schemas.openxmlformats.org/presentationml/2006/ole">
            <mc:AlternateContent xmlns:mc="http://schemas.openxmlformats.org/markup-compatibility/2006">
              <mc:Choice xmlns:v="urn:schemas-microsoft-com:vml" Requires="v">
                <p:oleObj spid="_x0000_s2079" name="Document" r:id="rId4" imgW="10258848" imgH="8241399" progId="Word.Document.8">
                  <p:embed/>
                </p:oleObj>
              </mc:Choice>
              <mc:Fallback>
                <p:oleObj name="Document" r:id="rId4" imgW="10258848" imgH="8241399" progId="Word.Document.8">
                  <p:embed/>
                  <p:pic>
                    <p:nvPicPr>
                      <p:cNvPr id="0" name="Picture 3"/>
                      <p:cNvPicPr>
                        <a:picLocks noChangeAspect="1" noChangeArrowheads="1"/>
                      </p:cNvPicPr>
                      <p:nvPr/>
                    </p:nvPicPr>
                    <p:blipFill>
                      <a:blip r:embed="rId5"/>
                      <a:srcRect/>
                      <a:stretch>
                        <a:fillRect/>
                      </a:stretch>
                    </p:blipFill>
                    <p:spPr bwMode="auto">
                      <a:xfrm>
                        <a:off x="1289050" y="746125"/>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smtClean="0">
                <a:latin typeface="Arial" panose="020B0604020202020204" pitchFamily="34" charset="0"/>
                <a:cs typeface="Arial" panose="020B0604020202020204" pitchFamily="34" charset="0"/>
              </a:rPr>
              <a:t>What Do (Good) Practicing Epidemiologists Know? </a:t>
            </a:r>
            <a:endParaRPr lang="en-US" sz="3200" dirty="0">
              <a:latin typeface="Arial" panose="020B0604020202020204" pitchFamily="34" charset="0"/>
              <a:cs typeface="Arial" panose="020B0604020202020204" pitchFamily="34" charset="0"/>
            </a:endParaRPr>
          </a:p>
        </p:txBody>
      </p:sp>
      <p:sp>
        <p:nvSpPr>
          <p:cNvPr id="8" name="Oval 7"/>
          <p:cNvSpPr/>
          <p:nvPr/>
        </p:nvSpPr>
        <p:spPr bwMode="auto">
          <a:xfrm>
            <a:off x="2228850" y="914404"/>
            <a:ext cx="7458075" cy="4686299"/>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7" name="Oval 6"/>
          <p:cNvSpPr/>
          <p:nvPr/>
        </p:nvSpPr>
        <p:spPr bwMode="auto">
          <a:xfrm>
            <a:off x="428630" y="914400"/>
            <a:ext cx="6857997" cy="4648200"/>
          </a:xfrm>
          <a:prstGeom prst="ellipse">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6" name="Oval 5"/>
          <p:cNvSpPr/>
          <p:nvPr/>
        </p:nvSpPr>
        <p:spPr bwMode="auto">
          <a:xfrm>
            <a:off x="428625" y="2133604"/>
            <a:ext cx="2828925" cy="1981199"/>
          </a:xfrm>
          <a:prstGeom prst="ellipse">
            <a:avLst/>
          </a:prstGeom>
          <a:noFill/>
          <a:ln w="381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9" name="TextBox 8"/>
          <p:cNvSpPr txBox="1"/>
          <p:nvPr/>
        </p:nvSpPr>
        <p:spPr>
          <a:xfrm>
            <a:off x="400050" y="289561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Subject matter and content knowledge</a:t>
            </a:r>
            <a:endParaRPr lang="en-US" sz="1800" dirty="0">
              <a:solidFill>
                <a:srgbClr val="000000"/>
              </a:solidFill>
              <a:latin typeface="Arial" pitchFamily="34" charset="0"/>
              <a:cs typeface="Arial" panose="020B0604020202020204" pitchFamily="34" charset="0"/>
            </a:endParaRPr>
          </a:p>
        </p:txBody>
      </p:sp>
      <p:sp>
        <p:nvSpPr>
          <p:cNvPr id="10" name="TextBox 9"/>
          <p:cNvSpPr txBox="1"/>
          <p:nvPr/>
        </p:nvSpPr>
        <p:spPr>
          <a:xfrm>
            <a:off x="2019299" y="1371601"/>
            <a:ext cx="259080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Research study design</a:t>
            </a:r>
            <a:endParaRPr lang="en-US" sz="1800" dirty="0">
              <a:solidFill>
                <a:srgbClr val="000000"/>
              </a:solidFill>
              <a:latin typeface="Arial" pitchFamily="34" charset="0"/>
              <a:cs typeface="Arial" panose="020B0604020202020204" pitchFamily="34" charset="0"/>
            </a:endParaRPr>
          </a:p>
        </p:txBody>
      </p:sp>
      <p:sp>
        <p:nvSpPr>
          <p:cNvPr id="11" name="TextBox 10"/>
          <p:cNvSpPr txBox="1"/>
          <p:nvPr/>
        </p:nvSpPr>
        <p:spPr>
          <a:xfrm>
            <a:off x="1543050" y="457921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Practical field implementation</a:t>
            </a:r>
            <a:endParaRPr lang="en-US" sz="1800" dirty="0">
              <a:solidFill>
                <a:srgbClr val="000000"/>
              </a:solidFill>
              <a:latin typeface="Arial" pitchFamily="34" charset="0"/>
              <a:cs typeface="Arial" panose="020B0604020202020204" pitchFamily="34" charset="0"/>
            </a:endParaRPr>
          </a:p>
        </p:txBody>
      </p:sp>
      <p:sp>
        <p:nvSpPr>
          <p:cNvPr id="12" name="TextBox 11"/>
          <p:cNvSpPr txBox="1"/>
          <p:nvPr/>
        </p:nvSpPr>
        <p:spPr>
          <a:xfrm>
            <a:off x="3848100" y="1905000"/>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Measurement</a:t>
            </a:r>
            <a:endParaRPr lang="en-US" sz="1800" dirty="0">
              <a:solidFill>
                <a:srgbClr val="000000"/>
              </a:solidFill>
              <a:latin typeface="Arial" pitchFamily="34" charset="0"/>
              <a:cs typeface="Arial" panose="020B0604020202020204" pitchFamily="34" charset="0"/>
            </a:endParaRPr>
          </a:p>
        </p:txBody>
      </p:sp>
      <p:sp>
        <p:nvSpPr>
          <p:cNvPr id="13" name="TextBox 12"/>
          <p:cNvSpPr txBox="1"/>
          <p:nvPr/>
        </p:nvSpPr>
        <p:spPr>
          <a:xfrm>
            <a:off x="4047087" y="3276600"/>
            <a:ext cx="277281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statistical analysis</a:t>
            </a:r>
            <a:endParaRPr lang="en-US" sz="1800" dirty="0">
              <a:solidFill>
                <a:srgbClr val="000000"/>
              </a:solidFill>
              <a:latin typeface="Arial" pitchFamily="34" charset="0"/>
              <a:cs typeface="Arial" panose="020B0604020202020204" pitchFamily="34" charset="0"/>
            </a:endParaRPr>
          </a:p>
        </p:txBody>
      </p:sp>
      <p:sp>
        <p:nvSpPr>
          <p:cNvPr id="14" name="TextBox 13"/>
          <p:cNvSpPr txBox="1"/>
          <p:nvPr/>
        </p:nvSpPr>
        <p:spPr>
          <a:xfrm>
            <a:off x="3295650" y="39740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Scientific dissemination</a:t>
            </a:r>
            <a:endParaRPr lang="en-US" sz="1800" dirty="0">
              <a:solidFill>
                <a:srgbClr val="000000"/>
              </a:solidFill>
              <a:latin typeface="Arial" pitchFamily="34" charset="0"/>
              <a:cs typeface="Arial" panose="020B0604020202020204" pitchFamily="34" charset="0"/>
            </a:endParaRPr>
          </a:p>
        </p:txBody>
      </p:sp>
      <p:sp>
        <p:nvSpPr>
          <p:cNvPr id="15" name="TextBox 14"/>
          <p:cNvSpPr txBox="1"/>
          <p:nvPr/>
        </p:nvSpPr>
        <p:spPr>
          <a:xfrm>
            <a:off x="6591300" y="2762082"/>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 statistical analysis</a:t>
            </a:r>
            <a:endParaRPr lang="en-US" sz="1800" dirty="0">
              <a:solidFill>
                <a:srgbClr val="000000"/>
              </a:solidFill>
              <a:latin typeface="Arial" pitchFamily="34" charset="0"/>
              <a:cs typeface="Arial" panose="020B0604020202020204" pitchFamily="34" charset="0"/>
            </a:endParaRPr>
          </a:p>
        </p:txBody>
      </p:sp>
      <p:sp>
        <p:nvSpPr>
          <p:cNvPr id="16" name="TextBox 15"/>
          <p:cNvSpPr txBox="1"/>
          <p:nvPr/>
        </p:nvSpPr>
        <p:spPr>
          <a:xfrm>
            <a:off x="6419846" y="4424065"/>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Generation of new research methods</a:t>
            </a:r>
            <a:endParaRPr lang="en-US" sz="1800" dirty="0">
              <a:solidFill>
                <a:srgbClr val="000000"/>
              </a:solidFill>
              <a:latin typeface="Arial" pitchFamily="34" charset="0"/>
              <a:cs typeface="Arial" panose="020B0604020202020204" pitchFamily="34" charset="0"/>
            </a:endParaRPr>
          </a:p>
        </p:txBody>
      </p:sp>
      <p:cxnSp>
        <p:nvCxnSpPr>
          <p:cNvPr id="18" name="Straight Connector 17"/>
          <p:cNvCxnSpPr/>
          <p:nvPr/>
        </p:nvCxnSpPr>
        <p:spPr bwMode="auto">
          <a:xfrm>
            <a:off x="3671413" y="6248400"/>
            <a:ext cx="938689" cy="0"/>
          </a:xfrm>
          <a:prstGeom prst="line">
            <a:avLst/>
          </a:prstGeom>
          <a:solidFill>
            <a:schemeClr val="accent1"/>
          </a:solidFill>
          <a:ln w="381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7286625" y="6248400"/>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20" name="TextBox 19"/>
          <p:cNvSpPr txBox="1"/>
          <p:nvPr/>
        </p:nvSpPr>
        <p:spPr>
          <a:xfrm>
            <a:off x="5314950" y="1371601"/>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sampling</a:t>
            </a:r>
            <a:endParaRPr lang="en-US" sz="1800" dirty="0">
              <a:solidFill>
                <a:srgbClr val="000000"/>
              </a:solidFill>
              <a:latin typeface="Arial" pitchFamily="34" charset="0"/>
              <a:cs typeface="Arial" panose="020B0604020202020204" pitchFamily="34" charset="0"/>
            </a:endParaRPr>
          </a:p>
        </p:txBody>
      </p:sp>
      <p:sp>
        <p:nvSpPr>
          <p:cNvPr id="21" name="TextBox 20"/>
          <p:cNvSpPr txBox="1"/>
          <p:nvPr/>
        </p:nvSpPr>
        <p:spPr>
          <a:xfrm>
            <a:off x="4229100" y="601980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Clinical Researcher</a:t>
            </a:r>
            <a:endParaRPr lang="en-US" sz="1800" dirty="0">
              <a:solidFill>
                <a:srgbClr val="3333CC">
                  <a:lumMod val="75000"/>
                </a:srgbClr>
              </a:solidFill>
              <a:latin typeface="Arial" pitchFamily="34" charset="0"/>
              <a:cs typeface="Arial" panose="020B0604020202020204" pitchFamily="34" charset="0"/>
            </a:endParaRPr>
          </a:p>
        </p:txBody>
      </p:sp>
      <p:sp>
        <p:nvSpPr>
          <p:cNvPr id="22" name="TextBox 21"/>
          <p:cNvSpPr txBox="1"/>
          <p:nvPr/>
        </p:nvSpPr>
        <p:spPr>
          <a:xfrm>
            <a:off x="8143875" y="6096000"/>
            <a:ext cx="205740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FF0000"/>
                </a:solidFill>
                <a:latin typeface="Arial" pitchFamily="34" charset="0"/>
                <a:cs typeface="Arial" panose="020B0604020202020204" pitchFamily="34" charset="0"/>
              </a:rPr>
              <a:t>Biostatistician</a:t>
            </a:r>
            <a:endParaRPr lang="en-US" sz="1800" dirty="0">
              <a:solidFill>
                <a:srgbClr val="FF0000"/>
              </a:solidFill>
              <a:latin typeface="Arial" pitchFamily="34" charset="0"/>
              <a:cs typeface="Arial" panose="020B0604020202020204" pitchFamily="34" charset="0"/>
            </a:endParaRPr>
          </a:p>
        </p:txBody>
      </p:sp>
      <p:cxnSp>
        <p:nvCxnSpPr>
          <p:cNvPr id="23" name="Straight Connector 22"/>
          <p:cNvCxnSpPr/>
          <p:nvPr/>
        </p:nvCxnSpPr>
        <p:spPr bwMode="auto">
          <a:xfrm>
            <a:off x="342901" y="6248400"/>
            <a:ext cx="938689" cy="0"/>
          </a:xfrm>
          <a:prstGeom prst="line">
            <a:avLst/>
          </a:prstGeom>
          <a:solidFill>
            <a:schemeClr val="accent1"/>
          </a:solidFill>
          <a:ln w="381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952500" y="5867400"/>
            <a:ext cx="2578657" cy="923330"/>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(e.g., clinician or biologist)</a:t>
            </a:r>
            <a:endParaRPr lang="en-US" sz="1800" dirty="0">
              <a:solidFill>
                <a:srgbClr val="00CC99">
                  <a:lumMod val="50000"/>
                </a:srgbClr>
              </a:solidFill>
              <a:latin typeface="Arial" pitchFamily="34" charset="0"/>
              <a:cs typeface="Arial" panose="020B0604020202020204" pitchFamily="34" charset="0"/>
            </a:endParaRPr>
          </a:p>
        </p:txBody>
      </p:sp>
      <p:sp>
        <p:nvSpPr>
          <p:cNvPr id="25" name="TextBox 24"/>
          <p:cNvSpPr txBox="1"/>
          <p:nvPr/>
        </p:nvSpPr>
        <p:spPr>
          <a:xfrm>
            <a:off x="3781178" y="26024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Avoidance of bias</a:t>
            </a:r>
            <a:endParaRPr lang="en-US" sz="1800" dirty="0">
              <a:solidFill>
                <a:srgbClr val="000000"/>
              </a:solidFill>
              <a:latin typeface="Arial" pitchFamily="34" charset="0"/>
              <a:cs typeface="Arial" panose="020B0604020202020204" pitchFamily="34" charset="0"/>
            </a:endParaRPr>
          </a:p>
        </p:txBody>
      </p:sp>
      <p:sp>
        <p:nvSpPr>
          <p:cNvPr id="2" name="TextBox 1"/>
          <p:cNvSpPr txBox="1"/>
          <p:nvPr/>
        </p:nvSpPr>
        <p:spPr>
          <a:xfrm>
            <a:off x="2019299" y="1367135"/>
            <a:ext cx="2590803" cy="461665"/>
          </a:xfrm>
          <a:prstGeom prst="rect">
            <a:avLst/>
          </a:prstGeom>
          <a:noFill/>
          <a:ln w="25400">
            <a:noFill/>
          </a:ln>
        </p:spPr>
        <p:txBody>
          <a:bodyPr wrap="square" rtlCol="0">
            <a:spAutoFit/>
          </a:bodyPr>
          <a:lstStyle/>
          <a:p>
            <a:endParaRPr lang="en-US" dirty="0"/>
          </a:p>
        </p:txBody>
      </p:sp>
      <p:sp>
        <p:nvSpPr>
          <p:cNvPr id="26" name="TextBox 25"/>
          <p:cNvSpPr txBox="1"/>
          <p:nvPr/>
        </p:nvSpPr>
        <p:spPr>
          <a:xfrm>
            <a:off x="3781178" y="762000"/>
            <a:ext cx="1752847" cy="461665"/>
          </a:xfrm>
          <a:prstGeom prst="rect">
            <a:avLst/>
          </a:prstGeom>
          <a:noFill/>
          <a:ln w="25400">
            <a:noFill/>
          </a:ln>
        </p:spPr>
        <p:txBody>
          <a:bodyPr wrap="square" rtlCol="0">
            <a:spAutoFit/>
          </a:bodyPr>
          <a:lstStyle/>
          <a:p>
            <a:endParaRPr lang="en-US" dirty="0"/>
          </a:p>
        </p:txBody>
      </p:sp>
      <p:sp>
        <p:nvSpPr>
          <p:cNvPr id="27" name="TextBox 26"/>
          <p:cNvSpPr txBox="1"/>
          <p:nvPr/>
        </p:nvSpPr>
        <p:spPr>
          <a:xfrm>
            <a:off x="2030185" y="1371600"/>
            <a:ext cx="2590803" cy="461665"/>
          </a:xfrm>
          <a:prstGeom prst="rect">
            <a:avLst/>
          </a:prstGeom>
          <a:noFill/>
          <a:ln w="38100">
            <a:solidFill>
              <a:schemeClr val="accent2"/>
            </a:solidFill>
          </a:ln>
        </p:spPr>
        <p:txBody>
          <a:bodyPr wrap="square" rtlCol="0">
            <a:spAutoFit/>
          </a:bodyPr>
          <a:lstStyle/>
          <a:p>
            <a:endParaRPr lang="en-US" dirty="0"/>
          </a:p>
        </p:txBody>
      </p:sp>
      <p:sp>
        <p:nvSpPr>
          <p:cNvPr id="28" name="TextBox 27"/>
          <p:cNvSpPr txBox="1"/>
          <p:nvPr/>
        </p:nvSpPr>
        <p:spPr>
          <a:xfrm>
            <a:off x="3792064" y="1900535"/>
            <a:ext cx="1752847" cy="461665"/>
          </a:xfrm>
          <a:prstGeom prst="rect">
            <a:avLst/>
          </a:prstGeom>
          <a:noFill/>
          <a:ln w="38100">
            <a:solidFill>
              <a:schemeClr val="accent2"/>
            </a:solidFill>
          </a:ln>
        </p:spPr>
        <p:txBody>
          <a:bodyPr wrap="square" rtlCol="0">
            <a:spAutoFit/>
          </a:bodyPr>
          <a:lstStyle/>
          <a:p>
            <a:endParaRPr lang="en-US" dirty="0"/>
          </a:p>
        </p:txBody>
      </p:sp>
      <p:sp>
        <p:nvSpPr>
          <p:cNvPr id="29" name="TextBox 28"/>
          <p:cNvSpPr txBox="1"/>
          <p:nvPr/>
        </p:nvSpPr>
        <p:spPr>
          <a:xfrm>
            <a:off x="4205040" y="2590800"/>
            <a:ext cx="2005260" cy="461665"/>
          </a:xfrm>
          <a:prstGeom prst="rect">
            <a:avLst/>
          </a:prstGeom>
          <a:noFill/>
          <a:ln w="38100">
            <a:solidFill>
              <a:schemeClr val="accent2"/>
            </a:solidFill>
          </a:ln>
        </p:spPr>
        <p:txBody>
          <a:bodyPr wrap="square" rtlCol="0">
            <a:spAutoFit/>
          </a:bodyPr>
          <a:lstStyle/>
          <a:p>
            <a:endParaRPr lang="en-US" dirty="0"/>
          </a:p>
        </p:txBody>
      </p:sp>
      <p:sp>
        <p:nvSpPr>
          <p:cNvPr id="30" name="TextBox 29"/>
          <p:cNvSpPr txBox="1"/>
          <p:nvPr/>
        </p:nvSpPr>
        <p:spPr>
          <a:xfrm>
            <a:off x="3429123" y="3962400"/>
            <a:ext cx="2647703" cy="461665"/>
          </a:xfrm>
          <a:prstGeom prst="rect">
            <a:avLst/>
          </a:prstGeom>
          <a:noFill/>
          <a:ln w="38100">
            <a:solidFill>
              <a:schemeClr val="accent2"/>
            </a:solidFill>
          </a:ln>
        </p:spPr>
        <p:txBody>
          <a:bodyPr wrap="square" rtlCol="0">
            <a:spAutoFit/>
          </a:bodyPr>
          <a:lstStyle/>
          <a:p>
            <a:endParaRPr lang="en-US" dirty="0"/>
          </a:p>
        </p:txBody>
      </p:sp>
      <p:sp>
        <p:nvSpPr>
          <p:cNvPr id="32" name="TextBox 31"/>
          <p:cNvSpPr txBox="1"/>
          <p:nvPr/>
        </p:nvSpPr>
        <p:spPr>
          <a:xfrm>
            <a:off x="4125610" y="3276600"/>
            <a:ext cx="2647703" cy="461665"/>
          </a:xfrm>
          <a:prstGeom prst="rect">
            <a:avLst/>
          </a:prstGeom>
          <a:noFill/>
          <a:ln w="38100">
            <a:solidFill>
              <a:schemeClr val="accent2"/>
            </a:solidFill>
          </a:ln>
        </p:spPr>
        <p:txBody>
          <a:bodyPr wrap="square" rtlCol="0">
            <a:spAutoFit/>
          </a:bodyPr>
          <a:lstStyle/>
          <a:p>
            <a:endParaRPr lang="en-US" dirty="0"/>
          </a:p>
        </p:txBody>
      </p:sp>
    </p:spTree>
    <p:extLst>
      <p:ext uri="{BB962C8B-B14F-4D97-AF65-F5344CB8AC3E}">
        <p14:creationId xmlns:p14="http://schemas.microsoft.com/office/powerpoint/2010/main" val="29779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21" grpId="0"/>
      <p:bldP spid="22" grpId="0"/>
      <p:bldP spid="24" grpId="0"/>
      <p:bldP spid="27" grpId="0" animBg="1"/>
      <p:bldP spid="28" grpId="0" animBg="1"/>
      <p:bldP spid="29" grpId="0" animBg="1"/>
      <p:bldP spid="30" grpId="0" animBg="1"/>
      <p:bldP spid="3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66700" y="152400"/>
            <a:ext cx="9906000" cy="533400"/>
          </a:xfrm>
        </p:spPr>
        <p:txBody>
          <a:bodyPr/>
          <a:lstStyle/>
          <a:p>
            <a:r>
              <a:rPr lang="en-US" sz="3000" dirty="0" smtClean="0"/>
              <a:t>Why Should Knowing This Material Matter to You?</a:t>
            </a:r>
            <a:endParaRPr lang="en-US" sz="3000" dirty="0"/>
          </a:p>
        </p:txBody>
      </p:sp>
      <p:sp>
        <p:nvSpPr>
          <p:cNvPr id="18435" name="Rectangle 3"/>
          <p:cNvSpPr>
            <a:spLocks noGrp="1" noChangeArrowheads="1"/>
          </p:cNvSpPr>
          <p:nvPr>
            <p:ph type="body" idx="1"/>
          </p:nvPr>
        </p:nvSpPr>
        <p:spPr>
          <a:xfrm>
            <a:off x="114300" y="457200"/>
            <a:ext cx="10096500" cy="4953000"/>
          </a:xfrm>
        </p:spPr>
        <p:txBody>
          <a:bodyPr/>
          <a:lstStyle/>
          <a:p>
            <a:pPr lvl="1"/>
            <a:endParaRPr lang="en-US" sz="1000" dirty="0"/>
          </a:p>
          <a:p>
            <a:r>
              <a:rPr lang="en-US" sz="2400" dirty="0" smtClean="0"/>
              <a:t>Usual intrinsic virtues</a:t>
            </a:r>
          </a:p>
          <a:p>
            <a:pPr lvl="1"/>
            <a:r>
              <a:rPr lang="en-US" sz="2000" dirty="0"/>
              <a:t>Y</a:t>
            </a:r>
            <a:r>
              <a:rPr lang="en-US" sz="2000" dirty="0" smtClean="0"/>
              <a:t>ou want your research to be valid (true) and impactful</a:t>
            </a:r>
          </a:p>
          <a:p>
            <a:pPr lvl="1">
              <a:spcBef>
                <a:spcPts val="0"/>
              </a:spcBef>
            </a:pPr>
            <a:endParaRPr lang="en-US" sz="1000" dirty="0" smtClean="0"/>
          </a:p>
          <a:p>
            <a:pPr>
              <a:spcBef>
                <a:spcPts val="0"/>
              </a:spcBef>
            </a:pPr>
            <a:r>
              <a:rPr lang="en-US" sz="2400" dirty="0" smtClean="0"/>
              <a:t>Someone told you to take the course or it is </a:t>
            </a:r>
            <a:r>
              <a:rPr lang="en-US" sz="2400" dirty="0" smtClean="0"/>
              <a:t>a requirement</a:t>
            </a:r>
            <a:endParaRPr lang="en-US" sz="2400" dirty="0" smtClean="0"/>
          </a:p>
          <a:p>
            <a:pPr>
              <a:spcBef>
                <a:spcPts val="0"/>
              </a:spcBef>
            </a:pPr>
            <a:endParaRPr lang="en-US" sz="400" dirty="0" smtClean="0"/>
          </a:p>
          <a:p>
            <a:r>
              <a:rPr lang="en-US" sz="2400" dirty="0" smtClean="0"/>
              <a:t>What is becoming increasingly relevant</a:t>
            </a:r>
          </a:p>
          <a:p>
            <a:pPr marL="914400" lvl="2" indent="0">
              <a:buNone/>
            </a:pPr>
            <a:endParaRPr lang="en-US" sz="1600" dirty="0" smtClean="0"/>
          </a:p>
          <a:p>
            <a:pPr lvl="1"/>
            <a:endParaRPr lang="en-US" i="1" dirty="0"/>
          </a:p>
          <a:p>
            <a:pPr lvl="1"/>
            <a:endParaRPr lang="en-US" dirty="0"/>
          </a:p>
        </p:txBody>
      </p:sp>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700" y="3429000"/>
            <a:ext cx="3676791"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txBox="1">
            <a:spLocks noChangeArrowheads="1"/>
          </p:cNvSpPr>
          <p:nvPr/>
        </p:nvSpPr>
        <p:spPr bwMode="auto">
          <a:xfrm>
            <a:off x="38100" y="2286000"/>
            <a:ext cx="5956838"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1000" kern="0" dirty="0" smtClean="0"/>
          </a:p>
          <a:p>
            <a:pPr lvl="1"/>
            <a:r>
              <a:rPr lang="en-US" sz="2000" kern="0" dirty="0" smtClean="0"/>
              <a:t>“Knowing what you are doing” in research matters in getting </a:t>
            </a:r>
            <a:r>
              <a:rPr lang="en-US" sz="2000" u="sng" kern="0" dirty="0" smtClean="0"/>
              <a:t>funding</a:t>
            </a:r>
          </a:p>
          <a:p>
            <a:pPr lvl="1"/>
            <a:r>
              <a:rPr lang="en-US" sz="2000" kern="0" dirty="0" smtClean="0"/>
              <a:t>NIH’s “Rigor and Reproducibility” campaign </a:t>
            </a:r>
          </a:p>
          <a:p>
            <a:pPr lvl="1"/>
            <a:r>
              <a:rPr lang="en-US" sz="2000" kern="0" dirty="0" err="1" smtClean="0"/>
              <a:t>Eblen</a:t>
            </a:r>
            <a:r>
              <a:rPr lang="en-US" sz="2000" kern="0" dirty="0" smtClean="0"/>
              <a:t> et al. </a:t>
            </a:r>
            <a:r>
              <a:rPr lang="en-US" sz="2000" kern="0" dirty="0" err="1" smtClean="0"/>
              <a:t>PLoS</a:t>
            </a:r>
            <a:r>
              <a:rPr lang="en-US" sz="2000" kern="0" dirty="0" smtClean="0"/>
              <a:t> One, 2016</a:t>
            </a:r>
          </a:p>
          <a:p>
            <a:pPr marL="1030288" lvl="2" indent="-282575"/>
            <a:r>
              <a:rPr lang="en-US" sz="2000" kern="0" dirty="0" smtClean="0"/>
              <a:t>123,707 submitted NIH grants 2010-2013, each scored on a 1 to 9 scale</a:t>
            </a:r>
            <a:r>
              <a:rPr lang="en-US" sz="2000" kern="0" dirty="0" smtClean="0"/>
              <a:t>:</a:t>
            </a:r>
          </a:p>
          <a:p>
            <a:pPr marL="1030288" lvl="2" indent="-282575"/>
            <a:endParaRPr lang="en-US" sz="500" kern="0" dirty="0" smtClean="0"/>
          </a:p>
          <a:p>
            <a:pPr marL="1196975" lvl="3" indent="-282575"/>
            <a:r>
              <a:rPr lang="en-US" kern="0" dirty="0" smtClean="0"/>
              <a:t>5 individual element </a:t>
            </a:r>
            <a:r>
              <a:rPr lang="en-US" kern="0" dirty="0" smtClean="0"/>
              <a:t>scores:</a:t>
            </a:r>
          </a:p>
          <a:p>
            <a:pPr marL="1196975" lvl="3" indent="0">
              <a:buNone/>
            </a:pPr>
            <a:r>
              <a:rPr lang="en-US" sz="1800" b="1" kern="0" dirty="0" smtClean="0"/>
              <a:t>Approach </a:t>
            </a:r>
            <a:r>
              <a:rPr lang="en-US" sz="1800" b="1" kern="0" dirty="0" smtClean="0"/>
              <a:t>(</a:t>
            </a:r>
            <a:r>
              <a:rPr lang="en-US" sz="1800" b="1" kern="0" dirty="0" smtClean="0"/>
              <a:t>i.e., </a:t>
            </a:r>
            <a:r>
              <a:rPr lang="en-US" sz="1800" b="1" kern="0" dirty="0" smtClean="0"/>
              <a:t>methods), Significance, Innovation, Investigators, </a:t>
            </a:r>
            <a:r>
              <a:rPr lang="en-US" sz="1800" b="1" kern="0" dirty="0" smtClean="0"/>
              <a:t>&amp; Environmen</a:t>
            </a:r>
            <a:r>
              <a:rPr lang="en-US" b="1" kern="0" dirty="0" smtClean="0"/>
              <a:t>t</a:t>
            </a:r>
          </a:p>
          <a:p>
            <a:pPr marL="914400" lvl="3" indent="0">
              <a:spcBef>
                <a:spcPts val="0"/>
              </a:spcBef>
              <a:buNone/>
            </a:pPr>
            <a:r>
              <a:rPr lang="en-US" sz="1000" b="1" kern="0" dirty="0" smtClean="0"/>
              <a:t> </a:t>
            </a:r>
          </a:p>
          <a:p>
            <a:pPr marL="1196975" lvl="3" indent="-282575"/>
            <a:r>
              <a:rPr lang="en-US" kern="0" dirty="0" smtClean="0"/>
              <a:t>1 </a:t>
            </a:r>
            <a:r>
              <a:rPr lang="en-US" b="1" kern="0" dirty="0" smtClean="0"/>
              <a:t>Overall </a:t>
            </a:r>
            <a:r>
              <a:rPr lang="en-US" b="1" kern="0" dirty="0"/>
              <a:t>I</a:t>
            </a:r>
            <a:r>
              <a:rPr lang="en-US" b="1" kern="0" dirty="0" smtClean="0"/>
              <a:t>mpact </a:t>
            </a:r>
            <a:r>
              <a:rPr lang="en-US" kern="0" dirty="0" smtClean="0"/>
              <a:t>score, which is used to make final funding decision</a:t>
            </a:r>
          </a:p>
          <a:p>
            <a:pPr lvl="2"/>
            <a:endParaRPr lang="en-US" sz="1600" kern="0" dirty="0" smtClean="0"/>
          </a:p>
          <a:p>
            <a:pPr lvl="1"/>
            <a:endParaRPr lang="en-US" i="1" kern="0" dirty="0" smtClean="0"/>
          </a:p>
          <a:p>
            <a:pPr lvl="1"/>
            <a:endParaRPr lang="en-US" kern="0" dirty="0"/>
          </a:p>
        </p:txBody>
      </p:sp>
      <p:sp>
        <p:nvSpPr>
          <p:cNvPr id="2" name="TextBox 1"/>
          <p:cNvSpPr txBox="1"/>
          <p:nvPr/>
        </p:nvSpPr>
        <p:spPr>
          <a:xfrm>
            <a:off x="5981700" y="2858869"/>
            <a:ext cx="4419600" cy="646331"/>
          </a:xfrm>
          <a:prstGeom prst="rect">
            <a:avLst/>
          </a:prstGeom>
          <a:noFill/>
        </p:spPr>
        <p:txBody>
          <a:bodyPr wrap="square" rtlCol="0">
            <a:spAutoFit/>
          </a:bodyPr>
          <a:lstStyle/>
          <a:p>
            <a:pPr algn="ctr"/>
            <a:r>
              <a:rPr lang="en-US" sz="1800" b="1" dirty="0">
                <a:latin typeface="+mn-lt"/>
              </a:rPr>
              <a:t>C</a:t>
            </a:r>
            <a:r>
              <a:rPr lang="en-US" sz="1800" b="1" dirty="0" smtClean="0">
                <a:latin typeface="+mn-lt"/>
              </a:rPr>
              <a:t>orrelation between individual element &amp; overall impact scores</a:t>
            </a:r>
            <a:endParaRPr lang="en-US" sz="1800" b="1" dirty="0">
              <a:latin typeface="+mn-lt"/>
            </a:endParaRPr>
          </a:p>
        </p:txBody>
      </p:sp>
      <p:sp>
        <p:nvSpPr>
          <p:cNvPr id="3" name="TextBox 2"/>
          <p:cNvSpPr txBox="1"/>
          <p:nvPr/>
        </p:nvSpPr>
        <p:spPr>
          <a:xfrm>
            <a:off x="6362700" y="4648200"/>
            <a:ext cx="3733800" cy="461665"/>
          </a:xfrm>
          <a:prstGeom prst="rect">
            <a:avLst/>
          </a:prstGeom>
          <a:noFill/>
          <a:ln w="3810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638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000" dirty="0"/>
              <a:t>(e.g., medicine, nursing, dentistry, pharmacy)</a:t>
            </a:r>
          </a:p>
          <a:p>
            <a:pPr>
              <a:buFontTx/>
              <a:buNone/>
            </a:pPr>
            <a:r>
              <a:rPr lang="en-US" dirty="0">
                <a:cs typeface="Times New Roman" pitchFamily="18" charset="0"/>
              </a:rPr>
              <a:t>	</a:t>
            </a:r>
            <a:r>
              <a:rPr lang="en-US" dirty="0" smtClean="0"/>
              <a:t> Epidemiologic (Clinical)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a:p>
        </p:txBody>
      </p:sp>
      <p:sp>
        <p:nvSpPr>
          <p:cNvPr id="302088" name="Text Box 8"/>
          <p:cNvSpPr txBox="1">
            <a:spLocks noChangeArrowheads="1"/>
          </p:cNvSpPr>
          <p:nvPr/>
        </p:nvSpPr>
        <p:spPr bwMode="auto">
          <a:xfrm>
            <a:off x="5029200" y="4816475"/>
            <a:ext cx="4543425" cy="822325"/>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physical lab space and equipment</a:t>
            </a:r>
            <a:r>
              <a:rPr lang="en-US"/>
              <a:t> </a:t>
            </a:r>
          </a:p>
        </p:txBody>
      </p:sp>
      <p:sp>
        <p:nvSpPr>
          <p:cNvPr id="302090" name="Line 10"/>
          <p:cNvSpPr>
            <a:spLocks noChangeShapeType="1"/>
          </p:cNvSpPr>
          <p:nvPr/>
        </p:nvSpPr>
        <p:spPr bwMode="auto">
          <a:xfrm>
            <a:off x="1219200" y="4800600"/>
            <a:ext cx="3686175" cy="457200"/>
          </a:xfrm>
          <a:prstGeom prst="line">
            <a:avLst/>
          </a:prstGeom>
          <a:noFill/>
          <a:ln w="25400">
            <a:solidFill>
              <a:srgbClr val="FF0000"/>
            </a:solidFill>
            <a:round/>
            <a:headEnd/>
            <a:tailEnd/>
          </a:ln>
          <a:effectLst/>
        </p:spPr>
        <p:txBody>
          <a:bodyPr/>
          <a:lstStyle/>
          <a:p>
            <a:endParaRPr lang="en-US"/>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302092" name="Text Box 12"/>
          <p:cNvSpPr txBox="1">
            <a:spLocks noChangeArrowheads="1"/>
          </p:cNvSpPr>
          <p:nvPr/>
        </p:nvSpPr>
        <p:spPr bwMode="auto">
          <a:xfrm>
            <a:off x="5105400"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02082">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2">
                                            <p:txEl>
                                              <p:pRg st="2" end="2"/>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2">
                                            <p:txEl>
                                              <p:pRg st="3" end="3"/>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02082">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302083"/>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302084"/>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0208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302086"/>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499"/>
                                          </p:stCondLst>
                                        </p:cTn>
                                        <p:tgtEl>
                                          <p:spTgt spid="302088"/>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0209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302091"/>
                                        </p:tgtEl>
                                        <p:attrNameLst>
                                          <p:attrName>style.visibility</p:attrName>
                                        </p:attrNameLst>
                                      </p:cBhvr>
                                      <p:to>
                                        <p:strVal val="visible"/>
                                      </p:to>
                                    </p:se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uiExpand="1" build="p" autoUpdateAnimBg="0" advAuto="0"/>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smtClean="0"/>
              <a:t>(i.e., </a:t>
            </a:r>
            <a:r>
              <a:rPr lang="en-US" dirty="0"/>
              <a:t>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smtClean="0"/>
              <a:t>  All </a:t>
            </a:r>
            <a:r>
              <a:rPr lang="en-US" dirty="0"/>
              <a:t>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a:p>
        </p:txBody>
      </p:sp>
      <p:sp>
        <p:nvSpPr>
          <p:cNvPr id="304137" name="Rectangle 9"/>
          <p:cNvSpPr>
            <a:spLocks noChangeArrowheads="1"/>
          </p:cNvSpPr>
          <p:nvPr/>
        </p:nvSpPr>
        <p:spPr bwMode="auto">
          <a:xfrm>
            <a:off x="542924"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743200"/>
            <a:ext cx="9601199" cy="533400"/>
          </a:xfrm>
        </p:spPr>
        <p:txBody>
          <a:bodyPr/>
          <a:lstStyle/>
          <a:p>
            <a:r>
              <a:rPr lang="en-US" dirty="0" smtClean="0"/>
              <a:t>We</a:t>
            </a:r>
            <a:r>
              <a:rPr lang="en-US" baseline="0" dirty="0" smtClean="0"/>
              <a:t> look forward to working with everyone throughout the course </a:t>
            </a:r>
            <a:r>
              <a:rPr lang="en-US" dirty="0" smtClean="0"/>
              <a:t>on the journey towards performing epidemiologic/clinical research </a:t>
            </a:r>
            <a:r>
              <a:rPr lang="en-US" u="sng" dirty="0" smtClean="0"/>
              <a:t>well</a:t>
            </a: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dirty="0"/>
              <a:t>Course Administration</a:t>
            </a:r>
          </a:p>
        </p:txBody>
      </p:sp>
      <p:sp>
        <p:nvSpPr>
          <p:cNvPr id="193539" name="Rectangle 3"/>
          <p:cNvSpPr>
            <a:spLocks noGrp="1" noChangeArrowheads="1"/>
          </p:cNvSpPr>
          <p:nvPr>
            <p:ph type="body" idx="1"/>
          </p:nvPr>
        </p:nvSpPr>
        <p:spPr>
          <a:xfrm>
            <a:off x="0" y="762000"/>
            <a:ext cx="10287000" cy="5562600"/>
          </a:xfrm>
        </p:spPr>
        <p:txBody>
          <a:bodyPr/>
          <a:lstStyle/>
          <a:p>
            <a:pPr marL="533400" indent="-533400">
              <a:lnSpc>
                <a:spcPct val="80000"/>
              </a:lnSpc>
            </a:pPr>
            <a:r>
              <a:rPr lang="en-US" sz="2400" b="1" dirty="0"/>
              <a:t>Format</a:t>
            </a:r>
          </a:p>
          <a:p>
            <a:pPr marL="914400" lvl="1" indent="-457200">
              <a:lnSpc>
                <a:spcPct val="80000"/>
              </a:lnSpc>
            </a:pPr>
            <a:r>
              <a:rPr lang="en-US" sz="2400" b="1" dirty="0">
                <a:cs typeface="Times New Roman" pitchFamily="18" charset="0"/>
              </a:rPr>
              <a:t>Lectures: </a:t>
            </a:r>
            <a:r>
              <a:rPr lang="en-US" sz="2400" dirty="0">
                <a:cs typeface="Times New Roman" pitchFamily="18" charset="0"/>
              </a:rPr>
              <a:t>Tuesdays 8:45 – 10:15 am.  A</a:t>
            </a:r>
            <a:r>
              <a:rPr lang="en-US" sz="2400" dirty="0" smtClean="0">
                <a:cs typeface="Times New Roman" pitchFamily="18" charset="0"/>
              </a:rPr>
              <a:t>vailable on website.</a:t>
            </a:r>
          </a:p>
          <a:p>
            <a:pPr marL="914400" lvl="1" indent="-457200">
              <a:lnSpc>
                <a:spcPct val="80000"/>
              </a:lnSpc>
            </a:pPr>
            <a:endParaRPr lang="en-US" sz="800" b="1" dirty="0">
              <a:cs typeface="Times New Roman" pitchFamily="18" charset="0"/>
            </a:endParaRPr>
          </a:p>
          <a:p>
            <a:pPr marL="914400" lvl="1" indent="-457200">
              <a:lnSpc>
                <a:spcPct val="80000"/>
              </a:lnSpc>
            </a:pPr>
            <a:r>
              <a:rPr lang="en-US" sz="2400" b="1" dirty="0">
                <a:cs typeface="Times New Roman" pitchFamily="18" charset="0"/>
              </a:rPr>
              <a:t>Small Group Sections: </a:t>
            </a:r>
            <a:r>
              <a:rPr lang="en-US" sz="2400" dirty="0">
                <a:cs typeface="Times New Roman" pitchFamily="18" charset="0"/>
              </a:rPr>
              <a:t>Tuesdays 1:30 pm. Begin W</a:t>
            </a:r>
            <a:r>
              <a:rPr lang="en-US" sz="2400" dirty="0" smtClean="0">
                <a:cs typeface="Times New Roman" pitchFamily="18" charset="0"/>
              </a:rPr>
              <a:t>eek 2.</a:t>
            </a:r>
            <a:endParaRPr lang="en-US" sz="2400" dirty="0">
              <a:cs typeface="Times New Roman" pitchFamily="18" charset="0"/>
            </a:endParaRPr>
          </a:p>
          <a:p>
            <a:pPr marL="1295400" lvl="2" indent="-381000">
              <a:lnSpc>
                <a:spcPct val="80000"/>
              </a:lnSpc>
            </a:pPr>
            <a:r>
              <a:rPr lang="en-US" dirty="0">
                <a:cs typeface="Times New Roman" pitchFamily="18" charset="0"/>
              </a:rPr>
              <a:t>Overview of lectures, review of </a:t>
            </a:r>
            <a:r>
              <a:rPr lang="en-US" dirty="0" smtClean="0">
                <a:cs typeface="Times New Roman" pitchFamily="18" charset="0"/>
              </a:rPr>
              <a:t>assignments </a:t>
            </a:r>
            <a:endParaRPr lang="en-US" dirty="0">
              <a:cs typeface="Times New Roman" pitchFamily="18" charset="0"/>
            </a:endParaRPr>
          </a:p>
          <a:p>
            <a:pPr marL="1295400" lvl="2" indent="-381000">
              <a:lnSpc>
                <a:spcPct val="80000"/>
              </a:lnSpc>
            </a:pPr>
            <a:r>
              <a:rPr lang="en-US" dirty="0" smtClean="0">
                <a:cs typeface="Times New Roman" pitchFamily="18" charset="0"/>
              </a:rPr>
              <a:t>Location: MH 2105, 2106, 2107, 2108 or online </a:t>
            </a:r>
            <a:r>
              <a:rPr lang="en-US" dirty="0">
                <a:cs typeface="Times New Roman" pitchFamily="18" charset="0"/>
              </a:rPr>
              <a:t>(see website) </a:t>
            </a:r>
            <a:endParaRPr lang="en-US" dirty="0" smtClean="0">
              <a:cs typeface="Times New Roman" pitchFamily="18" charset="0"/>
            </a:endParaRPr>
          </a:p>
          <a:p>
            <a:pPr marL="1295400" lvl="2" indent="-381000">
              <a:lnSpc>
                <a:spcPct val="80000"/>
              </a:lnSpc>
            </a:pPr>
            <a:endParaRPr lang="en-US" sz="800" dirty="0">
              <a:cs typeface="Times New Roman" pitchFamily="18" charset="0"/>
            </a:endParaRPr>
          </a:p>
          <a:p>
            <a:pPr marL="914400" lvl="1" indent="-457200">
              <a:lnSpc>
                <a:spcPct val="80000"/>
              </a:lnSpc>
            </a:pPr>
            <a:r>
              <a:rPr lang="en-US" sz="2400" b="1" dirty="0">
                <a:cs typeface="Times New Roman" pitchFamily="18" charset="0"/>
              </a:rPr>
              <a:t>Journal Clubs:</a:t>
            </a:r>
            <a:r>
              <a:rPr lang="en-US" dirty="0">
                <a:cs typeface="Times New Roman" pitchFamily="18" charset="0"/>
              </a:rPr>
              <a:t> </a:t>
            </a:r>
            <a:r>
              <a:rPr lang="en-US" sz="2400" dirty="0">
                <a:cs typeface="Times New Roman" pitchFamily="18" charset="0"/>
              </a:rPr>
              <a:t>Tuesdays 3:15 to 4:15 pm.  Begin </a:t>
            </a:r>
            <a:r>
              <a:rPr lang="en-US" sz="2400" dirty="0" smtClean="0">
                <a:cs typeface="Times New Roman" pitchFamily="18" charset="0"/>
              </a:rPr>
              <a:t>in Week 3.</a:t>
            </a:r>
            <a:endParaRPr lang="en-US" sz="2400" dirty="0">
              <a:cs typeface="Times New Roman" pitchFamily="18" charset="0"/>
            </a:endParaRPr>
          </a:p>
          <a:p>
            <a:pPr marL="1295400" lvl="2" indent="-381000">
              <a:lnSpc>
                <a:spcPct val="80000"/>
              </a:lnSpc>
            </a:pPr>
            <a:r>
              <a:rPr lang="en-US" dirty="0">
                <a:cs typeface="Times New Roman" pitchFamily="18" charset="0"/>
              </a:rPr>
              <a:t>Application of lecture concepts to contemporary literature</a:t>
            </a: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400" b="1" dirty="0" smtClean="0"/>
              <a:t>Instructors</a:t>
            </a:r>
            <a:endParaRPr lang="en-US" sz="2400" b="1" dirty="0"/>
          </a:p>
          <a:p>
            <a:pPr marL="914400" lvl="1" indent="-457200">
              <a:lnSpc>
                <a:spcPct val="80000"/>
              </a:lnSpc>
            </a:pPr>
            <a:r>
              <a:rPr lang="en-US" sz="2400" b="1" dirty="0" smtClean="0">
                <a:cs typeface="Times New Roman" pitchFamily="18" charset="0"/>
              </a:rPr>
              <a:t>Small Group Section Leaders:</a:t>
            </a:r>
          </a:p>
          <a:p>
            <a:pPr marL="1314450" lvl="2" indent="-457200">
              <a:lnSpc>
                <a:spcPct val="80000"/>
              </a:lnSpc>
            </a:pPr>
            <a:r>
              <a:rPr lang="en-US" b="1" dirty="0" smtClean="0">
                <a:cs typeface="Times New Roman" pitchFamily="18" charset="0"/>
              </a:rPr>
              <a:t>U.S.:  </a:t>
            </a:r>
            <a:r>
              <a:rPr lang="en-US" dirty="0"/>
              <a:t>Kristen </a:t>
            </a:r>
            <a:r>
              <a:rPr lang="en-US" dirty="0" smtClean="0"/>
              <a:t>Aiemjoy, Stephen Asiimwe, Luis Rodriguez, Michelle Roh, and James Salazar</a:t>
            </a:r>
            <a:endParaRPr lang="en-US" b="1" dirty="0" smtClean="0">
              <a:cs typeface="Times New Roman" pitchFamily="18" charset="0"/>
            </a:endParaRPr>
          </a:p>
          <a:p>
            <a:pPr marL="1314450" lvl="2" indent="-457200">
              <a:lnSpc>
                <a:spcPct val="80000"/>
              </a:lnSpc>
            </a:pPr>
            <a:r>
              <a:rPr lang="en-US" b="1" dirty="0" smtClean="0">
                <a:cs typeface="Times New Roman" pitchFamily="18" charset="0"/>
              </a:rPr>
              <a:t>Brazil: </a:t>
            </a:r>
            <a:r>
              <a:rPr lang="en-US" dirty="0"/>
              <a:t>Vivian Avelino-Silva </a:t>
            </a:r>
            <a:r>
              <a:rPr lang="en-US" dirty="0" smtClean="0"/>
              <a:t>   </a:t>
            </a:r>
            <a:r>
              <a:rPr lang="en-US" b="1" dirty="0" smtClean="0">
                <a:cs typeface="Times New Roman" pitchFamily="18" charset="0"/>
              </a:rPr>
              <a:t>Uganda:  </a:t>
            </a:r>
            <a:r>
              <a:rPr lang="en-US" dirty="0"/>
              <a:t>Aggrey Semeere </a:t>
            </a:r>
            <a:endParaRPr lang="en-US" dirty="0" smtClean="0"/>
          </a:p>
          <a:p>
            <a:pPr marL="1314450" lvl="2" indent="-457200">
              <a:lnSpc>
                <a:spcPct val="80000"/>
              </a:lnSpc>
            </a:pPr>
            <a:endParaRPr lang="en-US" sz="1100" dirty="0" smtClean="0"/>
          </a:p>
          <a:p>
            <a:pPr marL="914400" lvl="1" indent="-457200">
              <a:lnSpc>
                <a:spcPct val="80000"/>
              </a:lnSpc>
            </a:pPr>
            <a:r>
              <a:rPr lang="en-US" sz="2400" b="1" dirty="0" smtClean="0"/>
              <a:t>Faculty Small Group Overseers: </a:t>
            </a:r>
          </a:p>
          <a:p>
            <a:pPr marL="1314450" lvl="2" indent="-457200">
              <a:lnSpc>
                <a:spcPct val="80000"/>
              </a:lnSpc>
            </a:pPr>
            <a:r>
              <a:rPr lang="en-US" dirty="0" smtClean="0"/>
              <a:t>Trisha Hue</a:t>
            </a:r>
            <a:r>
              <a:rPr lang="en-US" dirty="0"/>
              <a:t>,</a:t>
            </a:r>
            <a:r>
              <a:rPr lang="en-US" dirty="0" smtClean="0"/>
              <a:t> J. Martin, Megha Mehrotra and Ann Schwartz </a:t>
            </a:r>
            <a:endParaRPr lang="en-US" dirty="0"/>
          </a:p>
          <a:p>
            <a:pPr marL="914400" lvl="1" indent="-457200">
              <a:lnSpc>
                <a:spcPct val="80000"/>
              </a:lnSpc>
              <a:buFontTx/>
              <a:buNone/>
            </a:pPr>
            <a:endParaRPr lang="en-US" sz="2400" dirty="0"/>
          </a:p>
          <a:p>
            <a:pPr marL="914400" lvl="1" indent="-457200">
              <a:lnSpc>
                <a:spcPct val="80000"/>
              </a:lnSpc>
            </a:pPr>
            <a:r>
              <a:rPr lang="en-US" sz="800" dirty="0"/>
              <a:t>Ann Schwartz</a:t>
            </a:r>
          </a:p>
        </p:txBody>
      </p:sp>
    </p:spTree>
    <p:extLst>
      <p:ext uri="{BB962C8B-B14F-4D97-AF65-F5344CB8AC3E}">
        <p14:creationId xmlns:p14="http://schemas.microsoft.com/office/powerpoint/2010/main" val="600053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dirty="0" smtClean="0"/>
              <a:t>Resources</a:t>
            </a:r>
            <a:endParaRPr lang="en-US" dirty="0"/>
          </a:p>
        </p:txBody>
      </p:sp>
      <p:sp>
        <p:nvSpPr>
          <p:cNvPr id="193539" name="Rectangle 3"/>
          <p:cNvSpPr>
            <a:spLocks noGrp="1" noChangeArrowheads="1"/>
          </p:cNvSpPr>
          <p:nvPr>
            <p:ph type="body" idx="1"/>
          </p:nvPr>
        </p:nvSpPr>
        <p:spPr>
          <a:xfrm>
            <a:off x="0" y="6096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600" b="1" dirty="0" smtClean="0"/>
              <a:t>Textbook</a:t>
            </a:r>
          </a:p>
          <a:p>
            <a:pPr marL="933450" lvl="1" indent="-533400"/>
            <a:r>
              <a:rPr lang="en-US" sz="2400" b="1" dirty="0" smtClean="0">
                <a:cs typeface="Times New Roman" pitchFamily="18" charset="0"/>
              </a:rPr>
              <a:t>Epidemiology</a:t>
            </a:r>
            <a:r>
              <a:rPr lang="en-US" sz="2400" b="1" dirty="0">
                <a:cs typeface="Times New Roman" pitchFamily="18" charset="0"/>
              </a:rPr>
              <a:t>: Beyond the Basics</a:t>
            </a:r>
            <a:r>
              <a:rPr lang="en-US" sz="2400" dirty="0">
                <a:cs typeface="Times New Roman" pitchFamily="18" charset="0"/>
              </a:rPr>
              <a:t> by </a:t>
            </a:r>
            <a:r>
              <a:rPr lang="en-US" sz="2400" dirty="0" err="1">
                <a:cs typeface="Times New Roman" pitchFamily="18" charset="0"/>
              </a:rPr>
              <a:t>Szklo</a:t>
            </a:r>
            <a:r>
              <a:rPr lang="en-US" sz="2400" dirty="0">
                <a:cs typeface="Times New Roman" pitchFamily="18" charset="0"/>
              </a:rPr>
              <a:t> and Nieto (S &amp; N).</a:t>
            </a:r>
            <a:r>
              <a:rPr lang="en-US" sz="2400" dirty="0"/>
              <a:t> </a:t>
            </a:r>
            <a:r>
              <a:rPr lang="en-US" sz="2400" dirty="0" smtClean="0"/>
              <a:t> 3</a:t>
            </a:r>
            <a:r>
              <a:rPr lang="en-US" sz="2400" baseline="30000" dirty="0" smtClean="0"/>
              <a:t>rd</a:t>
            </a:r>
            <a:r>
              <a:rPr lang="en-US" sz="2400" dirty="0" smtClean="0"/>
              <a:t> edition.</a:t>
            </a:r>
          </a:p>
          <a:p>
            <a:pPr marL="914400" lvl="1" indent="-457200">
              <a:lnSpc>
                <a:spcPct val="80000"/>
              </a:lnSpc>
            </a:pPr>
            <a:endParaRPr lang="en-US" sz="2400" dirty="0" smtClean="0"/>
          </a:p>
          <a:p>
            <a:pPr marL="514350" indent="-457200">
              <a:lnSpc>
                <a:spcPct val="80000"/>
              </a:lnSpc>
            </a:pPr>
            <a:r>
              <a:rPr lang="en-US" sz="2600" b="1" dirty="0" smtClean="0"/>
              <a:t>Other Reading</a:t>
            </a:r>
            <a:endParaRPr lang="en-US" sz="2600" b="1" dirty="0"/>
          </a:p>
          <a:p>
            <a:pPr marL="914400" lvl="1" indent="-457200">
              <a:lnSpc>
                <a:spcPct val="80000"/>
              </a:lnSpc>
            </a:pPr>
            <a:r>
              <a:rPr lang="en-US" sz="2400" b="1" dirty="0"/>
              <a:t>Slide </a:t>
            </a:r>
            <a:r>
              <a:rPr lang="en-US" sz="2400" b="1" dirty="0" smtClean="0"/>
              <a:t>sets (and narrative notes) </a:t>
            </a:r>
            <a:r>
              <a:rPr lang="en-US" sz="2400" dirty="0" smtClean="0"/>
              <a:t>from </a:t>
            </a:r>
            <a:r>
              <a:rPr lang="en-US" sz="2400" dirty="0"/>
              <a:t>each lecture (website)</a:t>
            </a:r>
          </a:p>
          <a:p>
            <a:pPr marL="1295400" lvl="2" indent="-381000">
              <a:lnSpc>
                <a:spcPct val="80000"/>
              </a:lnSpc>
            </a:pPr>
            <a:r>
              <a:rPr lang="en-US" sz="2000" u="sng" dirty="0" smtClean="0"/>
              <a:t>Single</a:t>
            </a:r>
            <a:r>
              <a:rPr lang="en-US" sz="2000" dirty="0" smtClean="0"/>
              <a:t> most important resource</a:t>
            </a:r>
          </a:p>
          <a:p>
            <a:pPr marL="1295400" lvl="2" indent="-381000">
              <a:lnSpc>
                <a:spcPct val="80000"/>
              </a:lnSpc>
            </a:pPr>
            <a:r>
              <a:rPr lang="en-US" sz="2000" dirty="0" smtClean="0"/>
              <a:t>In </a:t>
            </a:r>
            <a:r>
              <a:rPr lang="en-US" sz="2000" dirty="0"/>
              <a:t>view of the </a:t>
            </a:r>
            <a:r>
              <a:rPr lang="en-US" sz="2000" dirty="0" smtClean="0"/>
              <a:t>non-reproducibility in </a:t>
            </a:r>
            <a:r>
              <a:rPr lang="en-US" sz="2000" dirty="0"/>
              <a:t>language, our lectures trump </a:t>
            </a:r>
            <a:r>
              <a:rPr lang="en-US" sz="2000" dirty="0" smtClean="0"/>
              <a:t>all else</a:t>
            </a:r>
          </a:p>
          <a:p>
            <a:pPr marL="1295400" lvl="2" indent="-381000">
              <a:lnSpc>
                <a:spcPct val="80000"/>
              </a:lnSpc>
            </a:pPr>
            <a:endParaRPr lang="en-US" sz="800" dirty="0"/>
          </a:p>
          <a:p>
            <a:pPr marL="914400" lvl="1" indent="-457200">
              <a:lnSpc>
                <a:spcPct val="80000"/>
              </a:lnSpc>
            </a:pPr>
            <a:r>
              <a:rPr lang="en-US" sz="2400" dirty="0" smtClean="0"/>
              <a:t>Selected </a:t>
            </a:r>
            <a:r>
              <a:rPr lang="en-US" sz="2400" b="1" dirty="0"/>
              <a:t>other</a:t>
            </a:r>
            <a:r>
              <a:rPr lang="en-US" sz="2400" dirty="0"/>
              <a:t> </a:t>
            </a:r>
            <a:r>
              <a:rPr lang="en-US" sz="2400" u="sng" dirty="0" smtClean="0"/>
              <a:t>recommended</a:t>
            </a:r>
            <a:r>
              <a:rPr lang="en-US" sz="2400" dirty="0" smtClean="0"/>
              <a:t> and </a:t>
            </a:r>
            <a:r>
              <a:rPr lang="en-US" sz="2400" dirty="0"/>
              <a:t>optional </a:t>
            </a:r>
            <a:r>
              <a:rPr lang="en-US" sz="2400" b="1" dirty="0" smtClean="0"/>
              <a:t>articles </a:t>
            </a:r>
            <a:r>
              <a:rPr lang="en-US" sz="2400" dirty="0" smtClean="0"/>
              <a:t>(website</a:t>
            </a:r>
            <a:r>
              <a:rPr lang="en-US" sz="2400" dirty="0"/>
              <a:t>)</a:t>
            </a:r>
          </a:p>
          <a:p>
            <a:pPr marL="1295400" lvl="2" indent="-381000">
              <a:lnSpc>
                <a:spcPct val="80000"/>
              </a:lnSpc>
            </a:pPr>
            <a:endParaRPr lang="en-US" sz="2000" dirty="0"/>
          </a:p>
          <a:p>
            <a:pPr marL="514350" indent="-457200">
              <a:lnSpc>
                <a:spcPct val="80000"/>
              </a:lnSpc>
            </a:pPr>
            <a:r>
              <a:rPr lang="en-US" sz="2600" b="1" dirty="0" smtClean="0"/>
              <a:t>Software</a:t>
            </a:r>
          </a:p>
          <a:p>
            <a:pPr marL="914400" lvl="1" indent="-457200">
              <a:lnSpc>
                <a:spcPct val="80000"/>
              </a:lnSpc>
            </a:pPr>
            <a:r>
              <a:rPr lang="en-US" sz="2400" b="1" dirty="0" smtClean="0"/>
              <a:t>Statistical </a:t>
            </a:r>
            <a:r>
              <a:rPr lang="en-US" sz="2400" b="1" dirty="0"/>
              <a:t>software</a:t>
            </a:r>
            <a:r>
              <a:rPr lang="en-US" sz="2400" dirty="0"/>
              <a:t>: Stata version </a:t>
            </a:r>
            <a:r>
              <a:rPr lang="en-US" sz="2400" dirty="0" smtClean="0"/>
              <a:t>13 or higher</a:t>
            </a:r>
          </a:p>
          <a:p>
            <a:pPr marL="1314450" lvl="2" indent="-457200">
              <a:lnSpc>
                <a:spcPct val="80000"/>
              </a:lnSpc>
            </a:pPr>
            <a:r>
              <a:rPr lang="en-US" sz="2000" dirty="0" smtClean="0"/>
              <a:t>Beginning Week 2</a:t>
            </a:r>
          </a:p>
          <a:p>
            <a:pPr marL="1314450" lvl="2" indent="-457200">
              <a:lnSpc>
                <a:spcPct val="80000"/>
              </a:lnSpc>
            </a:pPr>
            <a:r>
              <a:rPr lang="en-US" sz="2000" dirty="0" smtClean="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smtClean="0"/>
              <a:t>dagitty.net</a:t>
            </a:r>
            <a:r>
              <a:rPr lang="en-US" sz="2400" dirty="0" smtClean="0"/>
              <a:t> </a:t>
            </a:r>
            <a:r>
              <a:rPr lang="en-US" sz="2400" dirty="0"/>
              <a:t>– free web-based software for DAGs</a:t>
            </a:r>
          </a:p>
          <a:p>
            <a:pPr marL="914400" lvl="1" indent="-457200">
              <a:lnSpc>
                <a:spcPct val="80000"/>
              </a:lnSpc>
              <a:buFontTx/>
              <a:buNone/>
            </a:pPr>
            <a:endParaRPr lang="en-US" sz="2400" dirty="0"/>
          </a:p>
          <a:p>
            <a:pPr marL="914400" lvl="1" indent="-457200">
              <a:lnSpc>
                <a:spcPct val="80000"/>
              </a:lnSpc>
            </a:pPr>
            <a:endParaRPr lang="en-US"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7481"/>
          <a:stretch/>
        </p:blipFill>
        <p:spPr bwMode="auto">
          <a:xfrm>
            <a:off x="266700" y="256274"/>
            <a:ext cx="4934952" cy="3706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22324" r="8117"/>
          <a:stretch/>
        </p:blipFill>
        <p:spPr bwMode="auto">
          <a:xfrm>
            <a:off x="5143500" y="2568980"/>
            <a:ext cx="4737281" cy="3908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bwMode="auto">
          <a:xfrm>
            <a:off x="-114300" y="3997611"/>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smtClean="0"/>
              <a:t>Course Homepage</a:t>
            </a:r>
            <a:endParaRPr lang="en-US" kern="0" dirty="0"/>
          </a:p>
        </p:txBody>
      </p:sp>
      <p:sp>
        <p:nvSpPr>
          <p:cNvPr id="2" name="Title 1"/>
          <p:cNvSpPr>
            <a:spLocks noGrp="1"/>
          </p:cNvSpPr>
          <p:nvPr>
            <p:ph type="title"/>
          </p:nvPr>
        </p:nvSpPr>
        <p:spPr>
          <a:xfrm>
            <a:off x="5981700" y="5867400"/>
            <a:ext cx="4800600" cy="533400"/>
          </a:xfrm>
        </p:spPr>
        <p:txBody>
          <a:bodyPr/>
          <a:lstStyle/>
          <a:p>
            <a:r>
              <a:rPr lang="en-US" dirty="0" smtClean="0"/>
              <a:t>“CLE” (Syllabus)</a:t>
            </a:r>
            <a:endParaRPr lang="en-US" dirty="0"/>
          </a:p>
        </p:txBody>
      </p:sp>
      <p:sp>
        <p:nvSpPr>
          <p:cNvPr id="4" name="Oval 3"/>
          <p:cNvSpPr/>
          <p:nvPr/>
        </p:nvSpPr>
        <p:spPr bwMode="auto">
          <a:xfrm>
            <a:off x="190500" y="990600"/>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Freeform 4"/>
          <p:cNvSpPr/>
          <p:nvPr/>
        </p:nvSpPr>
        <p:spPr bwMode="auto">
          <a:xfrm>
            <a:off x="1162373" y="1176895"/>
            <a:ext cx="6995629" cy="1442319"/>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70573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p:txBody>
          <a:bodyPr/>
          <a:lstStyle/>
          <a:p>
            <a:endParaRPr lang="en-US"/>
          </a:p>
        </p:txBody>
      </p:sp>
      <p:sp>
        <p:nvSpPr>
          <p:cNvPr id="300035" name="Rectangle 1027"/>
          <p:cNvSpPr>
            <a:spLocks noGrp="1" noChangeArrowheads="1"/>
          </p:cNvSpPr>
          <p:nvPr>
            <p:ph type="body" idx="1"/>
          </p:nvPr>
        </p:nvSpPr>
        <p:spPr>
          <a:xfrm>
            <a:off x="76200" y="457200"/>
            <a:ext cx="10248900" cy="5791200"/>
          </a:xfrm>
        </p:spPr>
        <p:txBody>
          <a:bodyPr/>
          <a:lstStyle/>
          <a:p>
            <a:r>
              <a:rPr lang="en-US" sz="2800" b="1" dirty="0"/>
              <a:t>Grading</a:t>
            </a:r>
          </a:p>
          <a:p>
            <a:pPr lvl="1"/>
            <a:r>
              <a:rPr lang="en-US" sz="2600" dirty="0">
                <a:cs typeface="Times New Roman" pitchFamily="18" charset="0"/>
              </a:rPr>
              <a:t>Based on points achieved </a:t>
            </a:r>
            <a:r>
              <a:rPr lang="en-US" sz="2600" dirty="0" smtClean="0">
                <a:cs typeface="Times New Roman" pitchFamily="18" charset="0"/>
              </a:rPr>
              <a:t>on weekly homework </a:t>
            </a:r>
            <a:r>
              <a:rPr lang="en-US" sz="2600" dirty="0">
                <a:cs typeface="Times New Roman" pitchFamily="18" charset="0"/>
              </a:rPr>
              <a:t>(~75</a:t>
            </a:r>
            <a:r>
              <a:rPr lang="en-US" sz="2600" dirty="0" smtClean="0">
                <a:cs typeface="Times New Roman" pitchFamily="18" charset="0"/>
              </a:rPr>
              <a:t>%, after dropping lowest score) </a:t>
            </a:r>
            <a:r>
              <a:rPr lang="en-US" sz="2600" dirty="0">
                <a:cs typeface="Times New Roman" pitchFamily="18" charset="0"/>
              </a:rPr>
              <a:t>&amp; final (~25%). </a:t>
            </a:r>
            <a:r>
              <a:rPr lang="en-US" sz="2600" dirty="0" smtClean="0">
                <a:cs typeface="Times New Roman" pitchFamily="18" charset="0"/>
              </a:rPr>
              <a:t> </a:t>
            </a:r>
            <a:endParaRPr lang="en-US" sz="2600" dirty="0">
              <a:cs typeface="Times New Roman" pitchFamily="18" charset="0"/>
            </a:endParaRP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a:t>
            </a:r>
            <a:r>
              <a:rPr lang="en-US" sz="2600" dirty="0" smtClean="0">
                <a:cs typeface="Times New Roman" pitchFamily="18" charset="0"/>
              </a:rPr>
              <a:t>pts + 1 drop)</a:t>
            </a:r>
            <a:endParaRPr lang="en-US" sz="2600" dirty="0">
              <a:cs typeface="Times New Roman" pitchFamily="18" charset="0"/>
            </a:endParaRPr>
          </a:p>
          <a:p>
            <a:pPr lvl="1"/>
            <a:r>
              <a:rPr lang="en-US" sz="2600" dirty="0">
                <a:cs typeface="Times New Roman" pitchFamily="18" charset="0"/>
              </a:rPr>
              <a:t>Weekly Problem Sets: </a:t>
            </a:r>
          </a:p>
          <a:p>
            <a:pPr lvl="2"/>
            <a:r>
              <a:rPr lang="en-US" dirty="0">
                <a:solidFill>
                  <a:srgbClr val="FF0000"/>
                </a:solidFill>
                <a:cs typeface="Times New Roman" pitchFamily="18" charset="0"/>
              </a:rPr>
              <a:t>files should be pulled from website</a:t>
            </a:r>
          </a:p>
          <a:p>
            <a:pPr lvl="2"/>
            <a:r>
              <a:rPr lang="en-US" dirty="0">
                <a:cs typeface="Times New Roman" pitchFamily="18" charset="0"/>
              </a:rPr>
              <a:t>word process your </a:t>
            </a:r>
            <a:r>
              <a:rPr lang="en-US" dirty="0" smtClean="0">
                <a:cs typeface="Times New Roman" pitchFamily="18" charset="0"/>
              </a:rPr>
              <a:t>responses (OK to handwrite some equations)</a:t>
            </a:r>
            <a:endParaRPr lang="en-US" dirty="0">
              <a:cs typeface="Times New Roman" pitchFamily="18" charset="0"/>
            </a:endParaRPr>
          </a:p>
          <a:p>
            <a:pPr lvl="2"/>
            <a:r>
              <a:rPr lang="en-US" dirty="0">
                <a:cs typeface="Times New Roman" pitchFamily="18" charset="0"/>
              </a:rPr>
              <a:t>documents are all-inclusive; no need to lookup articles</a:t>
            </a:r>
          </a:p>
          <a:p>
            <a:pPr lvl="2"/>
            <a:r>
              <a:rPr lang="en-US" dirty="0">
                <a:cs typeface="Times New Roman" pitchFamily="18" charset="0"/>
              </a:rPr>
              <a:t>due at start of </a:t>
            </a:r>
            <a:r>
              <a:rPr lang="en-US" dirty="0" smtClean="0">
                <a:cs typeface="Times New Roman" pitchFamily="18" charset="0"/>
              </a:rPr>
              <a:t>Small Group Section</a:t>
            </a:r>
            <a:endParaRPr lang="en-US" dirty="0">
              <a:cs typeface="Times New Roman" pitchFamily="18" charset="0"/>
            </a:endParaRPr>
          </a:p>
          <a:p>
            <a:pPr lvl="2"/>
            <a:r>
              <a:rPr lang="en-US" dirty="0">
                <a:cs typeface="Times New Roman" pitchFamily="18" charset="0"/>
              </a:rPr>
              <a:t>If absent, e-mail to section leader by </a:t>
            </a:r>
            <a:r>
              <a:rPr lang="en-US" dirty="0" smtClean="0">
                <a:cs typeface="Times New Roman" pitchFamily="18" charset="0"/>
              </a:rPr>
              <a:t>start of session (eg,1:30 pm)</a:t>
            </a:r>
            <a:endParaRPr lang="en-US" dirty="0">
              <a:cs typeface="Times New Roman" pitchFamily="18" charset="0"/>
            </a:endParaRPr>
          </a:p>
          <a:p>
            <a:endParaRPr lang="en-US" sz="1000" dirty="0"/>
          </a:p>
          <a:p>
            <a:r>
              <a:rPr lang="en-US" sz="2800" b="1" dirty="0" smtClean="0"/>
              <a:t>Attendance</a:t>
            </a:r>
            <a:endParaRPr lang="en-US" sz="2800" b="1" dirty="0"/>
          </a:p>
          <a:p>
            <a:pPr lvl="1"/>
            <a:r>
              <a:rPr lang="en-US" sz="2600" dirty="0" smtClean="0"/>
              <a:t>Lectures: Live attendance not required.  Personal choice.</a:t>
            </a:r>
          </a:p>
          <a:p>
            <a:pPr lvl="1"/>
            <a:r>
              <a:rPr lang="en-US" sz="2600" dirty="0" smtClean="0"/>
              <a:t>Small Groups/J. Clubs: Not required, but highly recommended.  </a:t>
            </a:r>
            <a:endParaRPr lang="en-US" sz="2600"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152400"/>
            <a:ext cx="8743950" cy="533400"/>
          </a:xfrm>
        </p:spPr>
        <p:txBody>
          <a:bodyPr/>
          <a:lstStyle/>
          <a:p>
            <a:r>
              <a:rPr lang="en-US" dirty="0" smtClean="0"/>
              <a:t>What We Do and Why We Do It</a:t>
            </a:r>
            <a:endParaRPr lang="en-US" dirty="0"/>
          </a:p>
        </p:txBody>
      </p:sp>
      <p:sp>
        <p:nvSpPr>
          <p:cNvPr id="3" name="Content Placeholder 2"/>
          <p:cNvSpPr>
            <a:spLocks noGrp="1"/>
          </p:cNvSpPr>
          <p:nvPr>
            <p:ph idx="1"/>
          </p:nvPr>
        </p:nvSpPr>
        <p:spPr>
          <a:xfrm>
            <a:off x="38100" y="685800"/>
            <a:ext cx="10172700" cy="5181600"/>
          </a:xfrm>
        </p:spPr>
        <p:txBody>
          <a:bodyPr/>
          <a:lstStyle/>
          <a:p>
            <a:r>
              <a:rPr lang="en-US" sz="2600" b="1" dirty="0" smtClean="0"/>
              <a:t>Spectrum of content</a:t>
            </a:r>
          </a:p>
          <a:p>
            <a:pPr lvl="1"/>
            <a:r>
              <a:rPr lang="en-US" sz="2400" dirty="0"/>
              <a:t>Each week, new </a:t>
            </a:r>
            <a:r>
              <a:rPr lang="en-US" sz="2400" dirty="0" smtClean="0"/>
              <a:t>content outlined via lecture/recommended readings</a:t>
            </a:r>
          </a:p>
          <a:p>
            <a:pPr lvl="1"/>
            <a:endParaRPr lang="en-US" sz="600" dirty="0" smtClean="0"/>
          </a:p>
          <a:p>
            <a:r>
              <a:rPr lang="en-US" sz="2600" b="1" dirty="0" smtClean="0"/>
              <a:t>Learning the material</a:t>
            </a:r>
          </a:p>
          <a:p>
            <a:pPr lvl="1"/>
            <a:r>
              <a:rPr lang="en-US" sz="2400" dirty="0" smtClean="0"/>
              <a:t>Listen to lectures; read slide annotations &amp; recommended readings</a:t>
            </a:r>
          </a:p>
          <a:p>
            <a:pPr lvl="1"/>
            <a:r>
              <a:rPr lang="en-US" sz="2400" dirty="0" smtClean="0"/>
              <a:t>Work through the weekly problem sets (hands on keyboard)</a:t>
            </a:r>
          </a:p>
          <a:p>
            <a:pPr lvl="1"/>
            <a:r>
              <a:rPr lang="en-US" sz="2400" dirty="0" smtClean="0"/>
              <a:t>Discuss the problem sets at Small Group section</a:t>
            </a:r>
          </a:p>
          <a:p>
            <a:pPr lvl="1"/>
            <a:r>
              <a:rPr lang="en-US" sz="2400" dirty="0" smtClean="0"/>
              <a:t>Read and discuss the Journal Club articles</a:t>
            </a:r>
          </a:p>
          <a:p>
            <a:pPr lvl="1"/>
            <a:r>
              <a:rPr lang="en-US" sz="2400" dirty="0" smtClean="0"/>
              <a:t>Many </a:t>
            </a:r>
            <a:r>
              <a:rPr lang="en-US" sz="2400" dirty="0"/>
              <a:t>students have also </a:t>
            </a:r>
            <a:r>
              <a:rPr lang="en-US" sz="2400" dirty="0" smtClean="0"/>
              <a:t>benefited from student-run study groups</a:t>
            </a:r>
          </a:p>
          <a:p>
            <a:pPr lvl="1"/>
            <a:endParaRPr lang="en-US" sz="600" dirty="0" smtClean="0"/>
          </a:p>
          <a:p>
            <a:r>
              <a:rPr lang="en-US" sz="2600" b="1" dirty="0" smtClean="0"/>
              <a:t>Philosophy</a:t>
            </a:r>
          </a:p>
          <a:p>
            <a:pPr lvl="1"/>
            <a:r>
              <a:rPr lang="en-US" sz="2400" dirty="0" smtClean="0"/>
              <a:t>Steadily </a:t>
            </a:r>
            <a:r>
              <a:rPr lang="en-US" sz="2400" dirty="0"/>
              <a:t>build a knowledge base over the course of </a:t>
            </a:r>
            <a:r>
              <a:rPr lang="en-US" sz="2400" dirty="0" smtClean="0"/>
              <a:t>quarter</a:t>
            </a:r>
          </a:p>
          <a:p>
            <a:pPr lvl="1"/>
            <a:r>
              <a:rPr lang="en-US" sz="2400" dirty="0"/>
              <a:t>T</a:t>
            </a:r>
            <a:r>
              <a:rPr lang="en-US" sz="2400" dirty="0" smtClean="0"/>
              <a:t>ime needed </a:t>
            </a:r>
            <a:r>
              <a:rPr lang="en-US" sz="2400" dirty="0"/>
              <a:t>between each </a:t>
            </a:r>
            <a:r>
              <a:rPr lang="en-US" sz="2400" dirty="0" smtClean="0"/>
              <a:t>installment to </a:t>
            </a:r>
            <a:r>
              <a:rPr lang="en-US" sz="2400" dirty="0"/>
              <a:t>optimize </a:t>
            </a:r>
            <a:r>
              <a:rPr lang="en-US" sz="2400" dirty="0" smtClean="0"/>
              <a:t>comprehension</a:t>
            </a:r>
            <a:r>
              <a:rPr lang="en-US" sz="2400" dirty="0"/>
              <a:t>  </a:t>
            </a:r>
            <a:endParaRPr lang="en-US" sz="2400" dirty="0" smtClean="0"/>
          </a:p>
          <a:p>
            <a:pPr lvl="1"/>
            <a:r>
              <a:rPr lang="en-US" sz="2400" dirty="0" smtClean="0"/>
              <a:t>Learning </a:t>
            </a:r>
            <a:r>
              <a:rPr lang="en-US" sz="2400" dirty="0"/>
              <a:t>is facilitated by engaging a variety of senses and motor </a:t>
            </a:r>
            <a:r>
              <a:rPr lang="en-US" sz="2400" dirty="0" smtClean="0"/>
              <a:t>functions (following “multiple intelligences” educational theory)</a:t>
            </a:r>
            <a:endParaRPr lang="en-US" sz="2000" dirty="0"/>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a:t>Definitions of Epidemiology</a:t>
            </a:r>
          </a:p>
        </p:txBody>
      </p:sp>
      <p:sp>
        <p:nvSpPr>
          <p:cNvPr id="18435" name="Rectangle 3"/>
          <p:cNvSpPr>
            <a:spLocks noGrp="1" noChangeArrowheads="1"/>
          </p:cNvSpPr>
          <p:nvPr>
            <p:ph type="body" idx="1"/>
          </p:nvPr>
        </p:nvSpPr>
        <p:spPr>
          <a:xfrm>
            <a:off x="342900" y="990600"/>
            <a:ext cx="97536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a:t>
            </a:r>
            <a:r>
              <a:rPr lang="en-US" dirty="0" smtClean="0"/>
              <a:t>frequency and risk </a:t>
            </a:r>
            <a:r>
              <a:rPr lang="en-US" dirty="0"/>
              <a:t>for various heart diseases</a:t>
            </a:r>
          </a:p>
          <a:p>
            <a:pPr lvl="1"/>
            <a:endParaRPr lang="en-US" sz="1000" dirty="0"/>
          </a:p>
          <a:p>
            <a:r>
              <a:rPr lang="en-US" u="sng" dirty="0"/>
              <a:t>Contemporary</a:t>
            </a:r>
            <a:r>
              <a:rPr lang="en-US" dirty="0"/>
              <a:t>: Method used to conduct human </a:t>
            </a:r>
            <a:r>
              <a:rPr lang="en-US" dirty="0" smtClean="0"/>
              <a:t>subject-based health-related </a:t>
            </a:r>
            <a:r>
              <a:rPr lang="en-US" dirty="0"/>
              <a:t>research</a:t>
            </a:r>
          </a:p>
          <a:p>
            <a:pPr lvl="1"/>
            <a:r>
              <a:rPr lang="en-US" dirty="0"/>
              <a:t>the </a:t>
            </a:r>
            <a:r>
              <a:rPr lang="en-US" dirty="0" err="1"/>
              <a:t>methodologic</a:t>
            </a:r>
            <a:r>
              <a:rPr lang="en-US" dirty="0"/>
              <a:t> foundation (“basic science”) of any research (experimental, observational, “translational”, etc.) where individual humans or groups of humans are the unit of observation</a:t>
            </a:r>
          </a:p>
          <a:p>
            <a:pPr lvl="2"/>
            <a:r>
              <a:rPr lang="en-US" i="1" dirty="0"/>
              <a:t>This means everything that each of you are doing!</a:t>
            </a:r>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smtClean="0"/>
              <a:t>Some Other Names</a:t>
            </a:r>
            <a:endParaRPr lang="en-US" dirty="0"/>
          </a:p>
        </p:txBody>
      </p:sp>
      <p:sp>
        <p:nvSpPr>
          <p:cNvPr id="18435" name="Rectangle 3"/>
          <p:cNvSpPr>
            <a:spLocks noGrp="1" noChangeArrowheads="1"/>
          </p:cNvSpPr>
          <p:nvPr>
            <p:ph type="body" idx="1"/>
          </p:nvPr>
        </p:nvSpPr>
        <p:spPr>
          <a:xfrm>
            <a:off x="190500" y="914400"/>
            <a:ext cx="10096500" cy="4953000"/>
          </a:xfrm>
        </p:spPr>
        <p:txBody>
          <a:bodyPr/>
          <a:lstStyle/>
          <a:p>
            <a:r>
              <a:rPr lang="en-US" sz="2400" dirty="0" smtClean="0"/>
              <a:t>Epidemiologic principles are the basic science of a variety of human subject-based health-related research, which go by various names</a:t>
            </a:r>
            <a:endParaRPr lang="en-US" sz="2400" dirty="0"/>
          </a:p>
          <a:p>
            <a:pPr lvl="1"/>
            <a:r>
              <a:rPr lang="en-US" sz="2400" dirty="0" smtClean="0"/>
              <a:t>e.g., patient-oriented, clinical, translational, </a:t>
            </a:r>
            <a:r>
              <a:rPr lang="en-US" sz="2400" dirty="0" smtClean="0"/>
              <a:t>comparative </a:t>
            </a:r>
            <a:r>
              <a:rPr lang="en-US" sz="2400" dirty="0" smtClean="0"/>
              <a:t>effectiveness, behavioral, outcomes, or health services research </a:t>
            </a:r>
          </a:p>
          <a:p>
            <a:pPr lvl="1"/>
            <a:endParaRPr lang="en-US" sz="1000" dirty="0"/>
          </a:p>
          <a:p>
            <a:r>
              <a:rPr lang="en-US" sz="2400" dirty="0" smtClean="0"/>
              <a:t>Epidemiology is agnostic to health or disease.  It is the basic science to study health broadly, as defined by the WHO (1948):</a:t>
            </a:r>
          </a:p>
          <a:p>
            <a:endParaRPr lang="en-US" sz="500" dirty="0" smtClean="0"/>
          </a:p>
          <a:p>
            <a:pPr lvl="1"/>
            <a:r>
              <a:rPr lang="en-US" sz="2400" i="1" dirty="0"/>
              <a:t>"Health is a state of complete physical, mental, and social well-being and not merely the absence of disease or </a:t>
            </a:r>
            <a:r>
              <a:rPr lang="en-US" sz="2400" i="1" dirty="0" smtClean="0"/>
              <a:t>infirmity.“</a:t>
            </a:r>
          </a:p>
          <a:p>
            <a:pPr lvl="1"/>
            <a:endParaRPr lang="en-US" sz="400" i="1" dirty="0" smtClean="0"/>
          </a:p>
          <a:p>
            <a:pPr lvl="1"/>
            <a:r>
              <a:rPr lang="en-US" sz="2400" dirty="0" smtClean="0"/>
              <a:t>In this class, we </a:t>
            </a:r>
            <a:r>
              <a:rPr lang="en-US" sz="2400" dirty="0"/>
              <a:t>are not just studying the methods of understanding some physical medical </a:t>
            </a:r>
            <a:r>
              <a:rPr lang="en-US" sz="2400" dirty="0" smtClean="0"/>
              <a:t>illness  </a:t>
            </a:r>
          </a:p>
          <a:p>
            <a:pPr lvl="1"/>
            <a:endParaRPr lang="en-US" sz="400" dirty="0" smtClean="0"/>
          </a:p>
          <a:p>
            <a:pPr lvl="1"/>
            <a:r>
              <a:rPr lang="en-US" sz="2400" dirty="0" smtClean="0"/>
              <a:t>Instead</a:t>
            </a:r>
            <a:r>
              <a:rPr lang="en-US" sz="2400" dirty="0"/>
              <a:t>, we are teaching </a:t>
            </a:r>
            <a:r>
              <a:rPr lang="en-US" sz="2400" dirty="0" smtClean="0"/>
              <a:t>methods </a:t>
            </a:r>
            <a:r>
              <a:rPr lang="en-US" sz="2400" dirty="0"/>
              <a:t>to understand a variety of physical, mental, or social conditions, including </a:t>
            </a:r>
            <a:r>
              <a:rPr lang="en-US" sz="2400" dirty="0" smtClean="0"/>
              <a:t>origins &amp; outcomes</a:t>
            </a:r>
            <a:endParaRPr lang="en-US" sz="2400" i="1" dirty="0"/>
          </a:p>
          <a:p>
            <a:pPr lvl="2"/>
            <a:endParaRPr lang="en-US" i="1" dirty="0"/>
          </a:p>
          <a:p>
            <a:pPr lvl="1"/>
            <a:endParaRPr lang="en-US" dirty="0"/>
          </a:p>
        </p:txBody>
      </p:sp>
    </p:spTree>
    <p:extLst>
      <p:ext uri="{BB962C8B-B14F-4D97-AF65-F5344CB8AC3E}">
        <p14:creationId xmlns:p14="http://schemas.microsoft.com/office/powerpoint/2010/main" val="14102315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152400"/>
            <a:ext cx="10058400" cy="533400"/>
          </a:xfrm>
        </p:spPr>
        <p:txBody>
          <a:bodyPr/>
          <a:lstStyle/>
          <a:p>
            <a:r>
              <a:rPr lang="en-US" sz="2400" dirty="0" smtClean="0"/>
              <a:t>What Kinds of Questions Does Epidemiology Answer?</a:t>
            </a:r>
            <a:endParaRPr lang="en-US" sz="2400" dirty="0"/>
          </a:p>
        </p:txBody>
      </p:sp>
      <p:sp>
        <p:nvSpPr>
          <p:cNvPr id="18435" name="Rectangle 3"/>
          <p:cNvSpPr>
            <a:spLocks noGrp="1" noChangeArrowheads="1"/>
          </p:cNvSpPr>
          <p:nvPr>
            <p:ph type="body" idx="1"/>
          </p:nvPr>
        </p:nvSpPr>
        <p:spPr>
          <a:xfrm>
            <a:off x="38100" y="381000"/>
            <a:ext cx="10248900" cy="4953000"/>
          </a:xfrm>
        </p:spPr>
        <p:txBody>
          <a:bodyPr/>
          <a:lstStyle/>
          <a:p>
            <a:pPr lvl="1"/>
            <a:endParaRPr lang="en-US" sz="1000" dirty="0"/>
          </a:p>
          <a:p>
            <a:r>
              <a:rPr lang="en-US" sz="2200" b="1" dirty="0" smtClean="0"/>
              <a:t>Description</a:t>
            </a:r>
            <a:r>
              <a:rPr lang="en-US" sz="2600" dirty="0" smtClean="0"/>
              <a:t> </a:t>
            </a:r>
          </a:p>
          <a:p>
            <a:pPr lvl="1"/>
            <a:r>
              <a:rPr lang="en-US" sz="2000" dirty="0"/>
              <a:t>How frequent/common are risk </a:t>
            </a:r>
            <a:r>
              <a:rPr lang="en-US" sz="2000" dirty="0" smtClean="0"/>
              <a:t>factors/exposures/conditions/diseases</a:t>
            </a:r>
            <a:r>
              <a:rPr lang="en-US" sz="2000" dirty="0"/>
              <a:t>?</a:t>
            </a:r>
            <a:endParaRPr lang="en-US" sz="2000" dirty="0" smtClean="0"/>
          </a:p>
          <a:p>
            <a:pPr lvl="1"/>
            <a:endParaRPr lang="en-US" sz="500" dirty="0" smtClean="0"/>
          </a:p>
          <a:p>
            <a:r>
              <a:rPr lang="en-US" sz="2200" b="1" dirty="0" smtClean="0"/>
              <a:t>Causation</a:t>
            </a:r>
          </a:p>
          <a:p>
            <a:pPr lvl="1"/>
            <a:r>
              <a:rPr lang="en-US" sz="2000" dirty="0" smtClean="0"/>
              <a:t>The </a:t>
            </a:r>
            <a:r>
              <a:rPr lang="en-US" sz="2000" dirty="0"/>
              <a:t>science of establishing causal relationships among biological, behavioral, environmental (etc.) factors among </a:t>
            </a:r>
            <a:r>
              <a:rPr lang="en-US" sz="2000" dirty="0" smtClean="0"/>
              <a:t>humans</a:t>
            </a:r>
          </a:p>
          <a:p>
            <a:pPr lvl="1"/>
            <a:r>
              <a:rPr lang="en-US" sz="2000" dirty="0" smtClean="0"/>
              <a:t>Does </a:t>
            </a:r>
            <a:r>
              <a:rPr lang="en-US" sz="2000" dirty="0"/>
              <a:t>X </a:t>
            </a:r>
            <a:r>
              <a:rPr lang="en-US" sz="2000" dirty="0" smtClean="0"/>
              <a:t>cause </a:t>
            </a:r>
            <a:r>
              <a:rPr lang="en-US" sz="2000" dirty="0"/>
              <a:t>Y</a:t>
            </a:r>
            <a:r>
              <a:rPr lang="en-US" sz="2000" dirty="0" smtClean="0"/>
              <a:t>?</a:t>
            </a:r>
          </a:p>
          <a:p>
            <a:pPr lvl="1"/>
            <a:endParaRPr lang="en-US" sz="400" dirty="0" smtClean="0"/>
          </a:p>
          <a:p>
            <a:r>
              <a:rPr lang="en-US" sz="2200" b="1" dirty="0" smtClean="0"/>
              <a:t>Attribution</a:t>
            </a:r>
          </a:p>
          <a:p>
            <a:pPr lvl="1"/>
            <a:r>
              <a:rPr lang="en-US" sz="2000" dirty="0" smtClean="0"/>
              <a:t>What fraction of disease Y can be eliminated if a causal exposure X is eliminated?</a:t>
            </a:r>
          </a:p>
          <a:p>
            <a:pPr lvl="1"/>
            <a:endParaRPr lang="en-US" sz="500" dirty="0" smtClean="0"/>
          </a:p>
          <a:p>
            <a:r>
              <a:rPr lang="en-US" sz="2200" b="1" dirty="0" smtClean="0"/>
              <a:t>Mediation</a:t>
            </a:r>
            <a:endParaRPr lang="en-US" sz="2200" b="1" dirty="0"/>
          </a:p>
          <a:p>
            <a:pPr lvl="1"/>
            <a:r>
              <a:rPr lang="en-US" sz="2000" dirty="0" smtClean="0"/>
              <a:t>Understanding the mechanisms of causation</a:t>
            </a:r>
          </a:p>
          <a:p>
            <a:pPr lvl="1"/>
            <a:r>
              <a:rPr lang="en-US" sz="2000" dirty="0" smtClean="0"/>
              <a:t>How does X cause Y?</a:t>
            </a:r>
          </a:p>
          <a:p>
            <a:pPr lvl="1"/>
            <a:endParaRPr lang="en-US" sz="500" dirty="0" smtClean="0"/>
          </a:p>
          <a:p>
            <a:r>
              <a:rPr lang="en-US" sz="2200" b="1" dirty="0" smtClean="0"/>
              <a:t>Interaction</a:t>
            </a:r>
          </a:p>
          <a:p>
            <a:pPr lvl="1"/>
            <a:r>
              <a:rPr lang="en-US" sz="2000" dirty="0" smtClean="0"/>
              <a:t>When and for whom does X cause Y?</a:t>
            </a:r>
          </a:p>
          <a:p>
            <a:pPr lvl="1"/>
            <a:endParaRPr lang="en-US" sz="500" dirty="0" smtClean="0"/>
          </a:p>
          <a:p>
            <a:pPr>
              <a:spcBef>
                <a:spcPts val="0"/>
              </a:spcBef>
            </a:pPr>
            <a:r>
              <a:rPr lang="en-US" sz="2200" b="1" dirty="0" smtClean="0"/>
              <a:t>Prediction </a:t>
            </a:r>
          </a:p>
          <a:p>
            <a:pPr lvl="1"/>
            <a:r>
              <a:rPr lang="en-US" sz="2000" dirty="0" smtClean="0"/>
              <a:t>Do A, B, and C predict occurrence of Y? (e.g., </a:t>
            </a:r>
            <a:r>
              <a:rPr lang="en-US" sz="2000" dirty="0"/>
              <a:t>d</a:t>
            </a:r>
            <a:r>
              <a:rPr lang="en-US" sz="2000" dirty="0" smtClean="0"/>
              <a:t>iagnosis or prognosis)</a:t>
            </a:r>
          </a:p>
          <a:p>
            <a:pPr lvl="1"/>
            <a:endParaRPr lang="en-US" sz="2200" dirty="0"/>
          </a:p>
          <a:p>
            <a:pPr lvl="3"/>
            <a:endParaRPr lang="en-US" sz="1000" dirty="0"/>
          </a:p>
          <a:p>
            <a:pPr lvl="1"/>
            <a:endParaRPr lang="en-US" dirty="0"/>
          </a:p>
        </p:txBody>
      </p:sp>
      <p:sp>
        <p:nvSpPr>
          <p:cNvPr id="2" name="TextBox 1"/>
          <p:cNvSpPr txBox="1"/>
          <p:nvPr/>
        </p:nvSpPr>
        <p:spPr>
          <a:xfrm>
            <a:off x="6239933" y="1352490"/>
            <a:ext cx="3038396" cy="400110"/>
          </a:xfrm>
          <a:prstGeom prst="rect">
            <a:avLst/>
          </a:prstGeom>
          <a:noFill/>
        </p:spPr>
        <p:txBody>
          <a:bodyPr wrap="none" rtlCol="0">
            <a:spAutoFit/>
          </a:bodyPr>
          <a:lstStyle/>
          <a:p>
            <a:r>
              <a:rPr lang="en-US" sz="2000" dirty="0" smtClean="0">
                <a:latin typeface="+mn-lt"/>
              </a:rPr>
              <a:t>How often does Y occur?</a:t>
            </a:r>
            <a:endParaRPr lang="en-US" sz="2000" dirty="0">
              <a:latin typeface="+mn-lt"/>
            </a:endParaRPr>
          </a:p>
        </p:txBody>
      </p:sp>
    </p:spTree>
    <p:extLst>
      <p:ext uri="{BB962C8B-B14F-4D97-AF65-F5344CB8AC3E}">
        <p14:creationId xmlns:p14="http://schemas.microsoft.com/office/powerpoint/2010/main" val="573554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13436</TotalTime>
  <Words>3844</Words>
  <Application>Microsoft Office PowerPoint</Application>
  <PresentationFormat>35mm Slides</PresentationFormat>
  <Paragraphs>241</Paragraphs>
  <Slides>16</Slides>
  <Notes>16</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19" baseType="lpstr">
      <vt:lpstr>Default Design</vt:lpstr>
      <vt:lpstr>1_Default Design</vt:lpstr>
      <vt:lpstr>Document</vt:lpstr>
      <vt:lpstr>Epidemiologic Methods (EPI 203)</vt:lpstr>
      <vt:lpstr>Course Administration</vt:lpstr>
      <vt:lpstr>Resources</vt:lpstr>
      <vt:lpstr>“CLE” (Syllabus)</vt:lpstr>
      <vt:lpstr>PowerPoint Presentation</vt:lpstr>
      <vt:lpstr>What We Do and Why We Do It</vt:lpstr>
      <vt:lpstr>Definitions of Epidemiology</vt:lpstr>
      <vt:lpstr>Some Other Names</vt:lpstr>
      <vt:lpstr>What Kinds of Questions Does Epidemiology Answer?</vt:lpstr>
      <vt:lpstr>What Do (Good) Practicing Epidemiologists Know? </vt:lpstr>
      <vt:lpstr>Why Should Knowing This Material Matter to You?</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146</cp:revision>
  <cp:lastPrinted>2001-09-24T19:01:03Z</cp:lastPrinted>
  <dcterms:created xsi:type="dcterms:W3CDTF">1999-10-19T18:58:44Z</dcterms:created>
  <dcterms:modified xsi:type="dcterms:W3CDTF">2016-09-02T17:20:24Z</dcterms:modified>
</cp:coreProperties>
</file>