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sldIdLst>
    <p:sldId id="256" r:id="rId2"/>
    <p:sldId id="259" r:id="rId3"/>
    <p:sldId id="266" r:id="rId4"/>
    <p:sldId id="260" r:id="rId5"/>
    <p:sldId id="264" r:id="rId6"/>
    <p:sldId id="265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85224"/>
  </p:normalViewPr>
  <p:slideViewPr>
    <p:cSldViewPr snapToGrid="0">
      <p:cViewPr>
        <p:scale>
          <a:sx n="80" d="100"/>
          <a:sy n="80" d="100"/>
        </p:scale>
        <p:origin x="15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8012-F9E6-224B-9AF5-1DAC7DB3DA58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4201-815C-4249-B122-B514F70E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6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84201-815C-4249-B122-B514F70E9E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4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happens when your brain looks at itself?">
            <a:extLst>
              <a:ext uri="{FF2B5EF4-FFF2-40B4-BE49-F238E27FC236}">
                <a16:creationId xmlns:a16="http://schemas.microsoft.com/office/drawing/2014/main" id="{E084AE5E-3600-CC0F-E0BF-B90403C3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83" y="-2286"/>
            <a:ext cx="9262833" cy="68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03B4A-2427-0C94-C408-54027E6E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837556"/>
            <a:ext cx="8991600" cy="1239894"/>
          </a:xfrm>
          <a:solidFill>
            <a:srgbClr val="FFFFFF">
              <a:alpha val="49000"/>
            </a:srgbClr>
          </a:solidFill>
        </p:spPr>
        <p:txBody>
          <a:bodyPr/>
          <a:lstStyle/>
          <a:p>
            <a:r>
              <a:rPr lang="en-US" dirty="0"/>
              <a:t>Creating a Peripheral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BA7ED-7065-6A5B-07B6-E7309EAB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5869857"/>
            <a:ext cx="6801612" cy="12398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Vanessa Evers, CNM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D4D26-1503-7BEF-B2AE-61D8698353EC}"/>
              </a:ext>
            </a:extLst>
          </p:cNvPr>
          <p:cNvSpPr txBox="1"/>
          <p:nvPr/>
        </p:nvSpPr>
        <p:spPr>
          <a:xfrm>
            <a:off x="1169324" y="988143"/>
            <a:ext cx="609797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dirty="0"/>
              <a:t>🧠</a:t>
            </a:r>
          </a:p>
        </p:txBody>
      </p:sp>
    </p:spTree>
    <p:extLst>
      <p:ext uri="{BB962C8B-B14F-4D97-AF65-F5344CB8AC3E}">
        <p14:creationId xmlns:p14="http://schemas.microsoft.com/office/powerpoint/2010/main" val="255722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4434-A409-469D-7609-4A4558BF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4825"/>
            <a:ext cx="7729728" cy="899734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C1136-C1E1-7F16-AB53-4AFFEA62B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04698"/>
            <a:ext cx="7729728" cy="3762756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It’s a resource you can reference while you’re in clinic/L&amp;D to quickly look up information you don’t have memorized</a:t>
            </a:r>
          </a:p>
          <a:p>
            <a:pPr lvl="1"/>
            <a:r>
              <a:rPr lang="en-US" sz="2000" dirty="0"/>
              <a:t>It’s primarily meant to be a cheat sheet for clinical management; not a study tool</a:t>
            </a:r>
          </a:p>
        </p:txBody>
      </p:sp>
    </p:spTree>
    <p:extLst>
      <p:ext uri="{BB962C8B-B14F-4D97-AF65-F5344CB8AC3E}">
        <p14:creationId xmlns:p14="http://schemas.microsoft.com/office/powerpoint/2010/main" val="38341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87F8-1C0F-AAAE-A55D-A781E796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6B79-8D63-F534-8A1A-321D3333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200" b="1" dirty="0"/>
          </a:p>
          <a:p>
            <a:pPr lvl="1"/>
            <a:r>
              <a:rPr lang="en-US" sz="2000" dirty="0"/>
              <a:t>Faster than using </a:t>
            </a:r>
            <a:r>
              <a:rPr lang="en-US" sz="2000" dirty="0" err="1"/>
              <a:t>UptoDate</a:t>
            </a:r>
            <a:endParaRPr lang="en-US" sz="2000" dirty="0"/>
          </a:p>
          <a:p>
            <a:pPr lvl="1"/>
            <a:r>
              <a:rPr lang="en-US" sz="2000" dirty="0"/>
              <a:t>Your preceptors expect you to come with reference materials so you can be prepared and look your clinical questions up before asking them</a:t>
            </a:r>
          </a:p>
          <a:p>
            <a:pPr lvl="1"/>
            <a:r>
              <a:rPr lang="en-US" sz="2000" dirty="0"/>
              <a:t>If done well, you can use it to study for exams, the boards, and in your clinical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5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860A-456D-EC13-BA7A-8FC578D8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96072"/>
            <a:ext cx="7729728" cy="780981"/>
          </a:xfrm>
        </p:spPr>
        <p:txBody>
          <a:bodyPr/>
          <a:lstStyle/>
          <a:p>
            <a:r>
              <a:rPr lang="en-US" dirty="0"/>
              <a:t>What should be included?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755B-E76B-C7C2-2EC2-98E610AA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583" y="1696006"/>
            <a:ext cx="7729728" cy="3101983"/>
          </a:xfrm>
        </p:spPr>
        <p:txBody>
          <a:bodyPr>
            <a:noAutofit/>
          </a:bodyPr>
          <a:lstStyle/>
          <a:p>
            <a:r>
              <a:rPr lang="en-US" sz="2200" dirty="0"/>
              <a:t>Most helpful if it’s in SOAP format. Include key subjective and objective information, differential diagnoses, key patient education topics, and follow up plan</a:t>
            </a:r>
          </a:p>
          <a:p>
            <a:pPr lvl="2"/>
            <a:r>
              <a:rPr lang="en-US" sz="2000" dirty="0"/>
              <a:t>Examples: bacterial vaginosis, breech presentation, abnormal uterine bleeding</a:t>
            </a:r>
          </a:p>
          <a:p>
            <a:r>
              <a:rPr lang="en-US" sz="2200" dirty="0"/>
              <a:t>Useful, quick clinical pearls</a:t>
            </a:r>
          </a:p>
          <a:p>
            <a:pPr lvl="2"/>
            <a:r>
              <a:rPr lang="en-US" sz="2000" dirty="0"/>
              <a:t>Fundal heights at different gestational ages</a:t>
            </a:r>
          </a:p>
          <a:p>
            <a:pPr lvl="2"/>
            <a:r>
              <a:rPr lang="en-US" sz="2000" dirty="0"/>
              <a:t>What labs need to be drawn when in pregnancy</a:t>
            </a:r>
          </a:p>
          <a:p>
            <a:pPr lvl="2"/>
            <a:r>
              <a:rPr lang="en-US" sz="2000" dirty="0"/>
              <a:t>ACOG dating criteria chart</a:t>
            </a:r>
          </a:p>
          <a:p>
            <a:pPr lvl="2"/>
            <a:r>
              <a:rPr lang="en-US" sz="2000" dirty="0"/>
              <a:t>Key counseling points for genetic testing</a:t>
            </a:r>
          </a:p>
          <a:p>
            <a:r>
              <a:rPr lang="en-US" sz="2200" dirty="0"/>
              <a:t>Citation is helpful! Especially if it’s new research or controversial</a:t>
            </a:r>
          </a:p>
          <a:p>
            <a:pPr lvl="2"/>
            <a:r>
              <a:rPr lang="en-US" sz="2000" dirty="0"/>
              <a:t>It’s also helpful to keep track of where you got the information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95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FEC9-D790-317D-DFBF-6B97E43A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77D3-6981-83C2-B553-8A1421B22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000" dirty="0"/>
              <a:t>Try to make it not too dense so it’s easy to use</a:t>
            </a:r>
          </a:p>
          <a:p>
            <a:pPr lvl="1"/>
            <a:r>
              <a:rPr lang="en-US" sz="2000" dirty="0"/>
              <a:t>It can be electronic or a hard copy. Think about how it will be easiest to quickly reference and search within it</a:t>
            </a:r>
          </a:p>
          <a:p>
            <a:pPr lvl="2"/>
            <a:r>
              <a:rPr lang="en-US" sz="2000" dirty="0"/>
              <a:t>Highly recommend </a:t>
            </a:r>
            <a:r>
              <a:rPr lang="en-US" sz="2000" b="1" dirty="0"/>
              <a:t>Evernote </a:t>
            </a:r>
          </a:p>
          <a:p>
            <a:pPr lvl="1"/>
            <a:r>
              <a:rPr lang="en-US" sz="2000" dirty="0"/>
              <a:t>I recommend taking screenshots of key slides from lectures and saving them in a folder on your computer to add to your peripheral brain</a:t>
            </a:r>
          </a:p>
          <a:p>
            <a:pPr lvl="2"/>
            <a:r>
              <a:rPr lang="en-US" sz="2000" dirty="0"/>
              <a:t>Keep an eye out for the 🧠 symbol!</a:t>
            </a:r>
          </a:p>
          <a:p>
            <a:pPr lvl="1"/>
            <a:r>
              <a:rPr lang="en-US" sz="2000" dirty="0"/>
              <a:t>Start making it now!</a:t>
            </a:r>
          </a:p>
          <a:p>
            <a:pPr marL="228600" lvl="1" indent="0">
              <a:buNone/>
            </a:pPr>
            <a:endParaRPr lang="en-US" sz="2000" dirty="0"/>
          </a:p>
          <a:p>
            <a:endParaRPr lang="en-US" sz="2000" b="1" dirty="0"/>
          </a:p>
        </p:txBody>
      </p:sp>
      <p:pic>
        <p:nvPicPr>
          <p:cNvPr id="1028" name="Picture 4" descr="Evernote (@evernote) / X">
            <a:extLst>
              <a:ext uri="{FF2B5EF4-FFF2-40B4-BE49-F238E27FC236}">
                <a16:creationId xmlns:a16="http://schemas.microsoft.com/office/drawing/2014/main" id="{EA1C551D-DB14-5C59-4589-2D0BE4596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10371" r="15189" b="9882"/>
          <a:stretch/>
        </p:blipFill>
        <p:spPr bwMode="auto">
          <a:xfrm>
            <a:off x="6233208" y="3834063"/>
            <a:ext cx="330859" cy="3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6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915F-9713-BD10-EE91-66BDF247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964692"/>
            <a:ext cx="8404039" cy="1188720"/>
          </a:xfrm>
        </p:spPr>
        <p:txBody>
          <a:bodyPr/>
          <a:lstStyle/>
          <a:p>
            <a:r>
              <a:rPr lang="en-US" dirty="0"/>
              <a:t>Using your peripheral brain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B91E-B008-C6A8-2C0C-E2FA975F4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Remember to update it with more current information (i.e. with new research re: limited utility of progesterone to prevent preterm birth– include citation!)</a:t>
            </a:r>
          </a:p>
          <a:p>
            <a:r>
              <a:rPr lang="en-US" sz="2000" dirty="0"/>
              <a:t>You may only need to reference certain items in the beginning before committing them to memory (i.e. vulvovaginal candidiasis)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76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10245-D068-FE95-D21C-D2E0FC3D5548}"/>
              </a:ext>
            </a:extLst>
          </p:cNvPr>
          <p:cNvSpPr txBox="1">
            <a:spLocks/>
          </p:cNvSpPr>
          <p:nvPr/>
        </p:nvSpPr>
        <p:spPr>
          <a:xfrm>
            <a:off x="4750308" y="225395"/>
            <a:ext cx="2691384" cy="5518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#1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BC813-225C-073B-26F4-9BA33B86348A}"/>
              </a:ext>
            </a:extLst>
          </p:cNvPr>
          <p:cNvSpPr txBox="1"/>
          <p:nvPr/>
        </p:nvSpPr>
        <p:spPr>
          <a:xfrm>
            <a:off x="1796716" y="1732547"/>
            <a:ext cx="92562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Intrahepatic cholestasis of pregnancy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S: </a:t>
            </a:r>
            <a:r>
              <a:rPr lang="en-US" dirty="0"/>
              <a:t>Do you have a rash? How severe is the itching? Is it worse at night? Where is the itching? How long ago did the itching start?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</a:t>
            </a:r>
            <a:r>
              <a:rPr lang="en-US" dirty="0"/>
              <a:t>: check for 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dirty="0"/>
              <a:t>: ICP versus pruritis of pregnancy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P: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Dx : TBA (can take 3-10 days to get results; &gt;10 is diagnostic), AST/ALT (results available STAT)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Rx: Benadryl PRN and </a:t>
            </a:r>
            <a:r>
              <a:rPr lang="en-US" dirty="0" err="1"/>
              <a:t>Actigall</a:t>
            </a:r>
            <a:r>
              <a:rPr lang="en-US" dirty="0"/>
              <a:t> 300 mg BID-TID (up to 2 grams)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Ed: fetal kick counts, discuss possible IOL based on TBA levels (TBA &gt;100: IOL from 36 weeks on; &lt;100: IOL from 37-38w 6d)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F/u: consult MD if AST/ALT are elevated; offer ANT once </a:t>
            </a:r>
            <a:r>
              <a:rPr lang="en-US" dirty="0" err="1"/>
              <a:t>dx’d</a:t>
            </a:r>
            <a:r>
              <a:rPr lang="en-US" dirty="0"/>
              <a:t> (not evidence based)</a:t>
            </a:r>
          </a:p>
          <a:p>
            <a:pPr lvl="1" algn="r"/>
            <a:endParaRPr lang="en-US" dirty="0"/>
          </a:p>
          <a:p>
            <a:pPr lvl="1" algn="r"/>
            <a:endParaRPr lang="en-US" dirty="0"/>
          </a:p>
          <a:p>
            <a:pPr lvl="1" algn="r"/>
            <a:endParaRPr lang="en-US" dirty="0"/>
          </a:p>
          <a:p>
            <a:pPr lvl="1" algn="r"/>
            <a:r>
              <a:rPr lang="en-US" dirty="0"/>
              <a:t>Source: MD Ben Li, MFM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3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6A7179-FB53-8D21-8F0F-3E420F3BF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3592"/>
              </p:ext>
            </p:extLst>
          </p:nvPr>
        </p:nvGraphicFramePr>
        <p:xfrm>
          <a:off x="3995525" y="0"/>
          <a:ext cx="5011315" cy="685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8128000" progId="Word.Document.12">
                  <p:embed/>
                </p:oleObj>
              </mc:Choice>
              <mc:Fallback>
                <p:oleObj name="Document" r:id="rId2" imgW="5943600" imgH="812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95525" y="0"/>
                        <a:ext cx="5011315" cy="68524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F27B3D9-8844-A61E-89CD-DA110619C0F4}"/>
              </a:ext>
            </a:extLst>
          </p:cNvPr>
          <p:cNvSpPr txBox="1">
            <a:spLocks/>
          </p:cNvSpPr>
          <p:nvPr/>
        </p:nvSpPr>
        <p:spPr>
          <a:xfrm>
            <a:off x="646176" y="1673195"/>
            <a:ext cx="2691384" cy="5518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#2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6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346BAF-4422-2971-FCC4-897C5E90E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3267"/>
              </p:ext>
            </p:extLst>
          </p:nvPr>
        </p:nvGraphicFramePr>
        <p:xfrm>
          <a:off x="3643630" y="95692"/>
          <a:ext cx="4904740" cy="666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8077200" progId="Word.Document.12">
                  <p:embed/>
                </p:oleObj>
              </mc:Choice>
              <mc:Fallback>
                <p:oleObj name="Document" r:id="rId2" imgW="5943600" imgH="807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3630" y="95692"/>
                        <a:ext cx="4904740" cy="66666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D44F07F-7352-ED1F-F55D-0BC7E1237509}"/>
              </a:ext>
            </a:extLst>
          </p:cNvPr>
          <p:cNvSpPr txBox="1">
            <a:spLocks/>
          </p:cNvSpPr>
          <p:nvPr/>
        </p:nvSpPr>
        <p:spPr>
          <a:xfrm>
            <a:off x="646176" y="1673195"/>
            <a:ext cx="2691384" cy="5518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#3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8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1623</TotalTime>
  <Words>501</Words>
  <Application>Microsoft Macintosh PowerPoint</Application>
  <PresentationFormat>Widescreen</PresentationFormat>
  <Paragraphs>50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Document</vt:lpstr>
      <vt:lpstr>Creating a Peripheral brain</vt:lpstr>
      <vt:lpstr>What is it?</vt:lpstr>
      <vt:lpstr>Why?</vt:lpstr>
      <vt:lpstr>What should be included?</vt:lpstr>
      <vt:lpstr>How to make it?</vt:lpstr>
      <vt:lpstr>Using your peripheral brain Over time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Antepartum clinical rotations </dc:title>
  <dc:creator>Evers, Vanessa</dc:creator>
  <cp:lastModifiedBy>Evers, Vanessa</cp:lastModifiedBy>
  <cp:revision>10</cp:revision>
  <dcterms:created xsi:type="dcterms:W3CDTF">2022-11-17T00:59:32Z</dcterms:created>
  <dcterms:modified xsi:type="dcterms:W3CDTF">2023-10-02T21:38:38Z</dcterms:modified>
</cp:coreProperties>
</file>