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5"/>
  </p:notesMasterIdLst>
  <p:sldIdLst>
    <p:sldId id="256" r:id="rId2"/>
    <p:sldId id="287" r:id="rId3"/>
    <p:sldId id="259" r:id="rId4"/>
    <p:sldId id="260" r:id="rId5"/>
    <p:sldId id="261" r:id="rId6"/>
    <p:sldId id="262" r:id="rId7"/>
    <p:sldId id="263" r:id="rId8"/>
    <p:sldId id="257" r:id="rId9"/>
    <p:sldId id="258" r:id="rId10"/>
    <p:sldId id="265" r:id="rId11"/>
    <p:sldId id="290" r:id="rId12"/>
    <p:sldId id="292" r:id="rId13"/>
    <p:sldId id="302" r:id="rId14"/>
    <p:sldId id="305" r:id="rId15"/>
    <p:sldId id="307" r:id="rId16"/>
    <p:sldId id="294" r:id="rId17"/>
    <p:sldId id="296" r:id="rId18"/>
    <p:sldId id="298" r:id="rId19"/>
    <p:sldId id="299" r:id="rId20"/>
    <p:sldId id="300" r:id="rId21"/>
    <p:sldId id="288" r:id="rId22"/>
    <p:sldId id="264" r:id="rId23"/>
    <p:sldId id="266" r:id="rId24"/>
    <p:sldId id="267" r:id="rId25"/>
    <p:sldId id="268" r:id="rId26"/>
    <p:sldId id="269" r:id="rId27"/>
    <p:sldId id="270" r:id="rId28"/>
    <p:sldId id="271" r:id="rId29"/>
    <p:sldId id="272" r:id="rId30"/>
    <p:sldId id="273" r:id="rId31"/>
    <p:sldId id="277" r:id="rId32"/>
    <p:sldId id="274" r:id="rId33"/>
    <p:sldId id="275" r:id="rId34"/>
    <p:sldId id="276" r:id="rId35"/>
    <p:sldId id="278" r:id="rId36"/>
    <p:sldId id="279" r:id="rId37"/>
    <p:sldId id="281" r:id="rId38"/>
    <p:sldId id="280" r:id="rId39"/>
    <p:sldId id="282" r:id="rId40"/>
    <p:sldId id="284" r:id="rId41"/>
    <p:sldId id="283" r:id="rId42"/>
    <p:sldId id="285" r:id="rId43"/>
    <p:sldId id="286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91"/>
    <p:restoredTop sz="91452"/>
  </p:normalViewPr>
  <p:slideViewPr>
    <p:cSldViewPr snapToGrid="0" snapToObjects="1">
      <p:cViewPr varScale="1">
        <p:scale>
          <a:sx n="104" d="100"/>
          <a:sy n="104" d="100"/>
        </p:scale>
        <p:origin x="224" y="1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2FECDA-D420-40D8-8568-2ACC06EDD87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6E4F573-1281-4FAB-A259-B66F013A0124}">
      <dgm:prSet phldrT="[Text]"/>
      <dgm:spPr/>
      <dgm:t>
        <a:bodyPr/>
        <a:lstStyle/>
        <a:p>
          <a:r>
            <a:rPr lang="en-US" dirty="0" smtClean="0"/>
            <a:t>GLM – Generalized Linear Model</a:t>
          </a:r>
          <a:endParaRPr lang="en-US" dirty="0"/>
        </a:p>
      </dgm:t>
    </dgm:pt>
    <dgm:pt modelId="{94A7C06D-322D-47BC-B63D-CC19E7136035}" type="parTrans" cxnId="{5220412C-8A40-4AB5-819C-52099D24F9DA}">
      <dgm:prSet/>
      <dgm:spPr/>
      <dgm:t>
        <a:bodyPr/>
        <a:lstStyle/>
        <a:p>
          <a:endParaRPr lang="en-US"/>
        </a:p>
      </dgm:t>
    </dgm:pt>
    <dgm:pt modelId="{0D509378-9419-4234-9A0C-1FCC21C98611}" type="sibTrans" cxnId="{5220412C-8A40-4AB5-819C-52099D24F9DA}">
      <dgm:prSet/>
      <dgm:spPr/>
      <dgm:t>
        <a:bodyPr/>
        <a:lstStyle/>
        <a:p>
          <a:endParaRPr lang="en-US"/>
        </a:p>
      </dgm:t>
    </dgm:pt>
    <dgm:pt modelId="{12150F26-0E13-42E6-AA97-828CE25ADE20}">
      <dgm:prSet phldrT="[Text]"/>
      <dgm:spPr/>
      <dgm:t>
        <a:bodyPr/>
        <a:lstStyle/>
        <a:p>
          <a:r>
            <a:rPr lang="en-US" dirty="0" smtClean="0"/>
            <a:t>Linear Regression</a:t>
          </a:r>
          <a:endParaRPr lang="en-US" dirty="0"/>
        </a:p>
      </dgm:t>
    </dgm:pt>
    <dgm:pt modelId="{B00DCB13-2876-46FD-9B89-34DBC2CEC762}" type="parTrans" cxnId="{CE321BF2-81FC-427E-AE64-1FCDEEE1B3E5}">
      <dgm:prSet/>
      <dgm:spPr/>
      <dgm:t>
        <a:bodyPr/>
        <a:lstStyle/>
        <a:p>
          <a:endParaRPr lang="en-US"/>
        </a:p>
      </dgm:t>
    </dgm:pt>
    <dgm:pt modelId="{F2C05512-BB15-4C59-A86E-A3D09425D4F8}" type="sibTrans" cxnId="{CE321BF2-81FC-427E-AE64-1FCDEEE1B3E5}">
      <dgm:prSet/>
      <dgm:spPr/>
      <dgm:t>
        <a:bodyPr/>
        <a:lstStyle/>
        <a:p>
          <a:endParaRPr lang="en-US"/>
        </a:p>
      </dgm:t>
    </dgm:pt>
    <dgm:pt modelId="{39D97CC9-CD1E-41CA-A4E1-859EF0DF7C51}">
      <dgm:prSet phldrT="[Text]"/>
      <dgm:spPr/>
      <dgm:t>
        <a:bodyPr/>
        <a:lstStyle/>
        <a:p>
          <a:r>
            <a:rPr lang="en-US" dirty="0" smtClean="0"/>
            <a:t>Ordered Multinomial Logistic Regression</a:t>
          </a:r>
          <a:endParaRPr lang="en-US" dirty="0"/>
        </a:p>
      </dgm:t>
    </dgm:pt>
    <dgm:pt modelId="{F2C4B668-E920-476B-A7E2-56A6F41EE643}" type="parTrans" cxnId="{4F9D9A8E-829F-490A-A560-AA70F80C9F12}">
      <dgm:prSet/>
      <dgm:spPr/>
      <dgm:t>
        <a:bodyPr/>
        <a:lstStyle/>
        <a:p>
          <a:endParaRPr lang="en-US"/>
        </a:p>
      </dgm:t>
    </dgm:pt>
    <dgm:pt modelId="{00CEEE27-63DE-4BD5-8617-EDAFB914E998}" type="sibTrans" cxnId="{4F9D9A8E-829F-490A-A560-AA70F80C9F12}">
      <dgm:prSet/>
      <dgm:spPr/>
      <dgm:t>
        <a:bodyPr/>
        <a:lstStyle/>
        <a:p>
          <a:endParaRPr lang="en-US"/>
        </a:p>
      </dgm:t>
    </dgm:pt>
    <dgm:pt modelId="{EEC9C709-D7B6-45AE-B78D-1D3C679FF0F0}">
      <dgm:prSet phldrT="[Text]"/>
      <dgm:spPr/>
      <dgm:t>
        <a:bodyPr/>
        <a:lstStyle/>
        <a:p>
          <a:r>
            <a:rPr lang="en-US" dirty="0" smtClean="0"/>
            <a:t>Logistic Regression</a:t>
          </a:r>
        </a:p>
      </dgm:t>
    </dgm:pt>
    <dgm:pt modelId="{9E4E8179-2C1A-4E0C-92B5-12C6225B5F10}" type="sibTrans" cxnId="{0709275F-0FB4-486D-9C40-1427E329F086}">
      <dgm:prSet/>
      <dgm:spPr/>
      <dgm:t>
        <a:bodyPr/>
        <a:lstStyle/>
        <a:p>
          <a:endParaRPr lang="en-US"/>
        </a:p>
      </dgm:t>
    </dgm:pt>
    <dgm:pt modelId="{97814806-8A20-4941-85C3-6996A4B5FD30}" type="parTrans" cxnId="{0709275F-0FB4-486D-9C40-1427E329F086}">
      <dgm:prSet/>
      <dgm:spPr/>
      <dgm:t>
        <a:bodyPr/>
        <a:lstStyle/>
        <a:p>
          <a:endParaRPr lang="en-US"/>
        </a:p>
      </dgm:t>
    </dgm:pt>
    <dgm:pt modelId="{7A7495C1-C6B2-4172-9851-59C8EA61B6E4}">
      <dgm:prSet/>
      <dgm:spPr/>
      <dgm:t>
        <a:bodyPr/>
        <a:lstStyle/>
        <a:p>
          <a:r>
            <a:rPr lang="en-US" dirty="0" smtClean="0"/>
            <a:t>Unordered Multinomial Logistic Regression</a:t>
          </a:r>
          <a:endParaRPr lang="en-US" dirty="0"/>
        </a:p>
      </dgm:t>
    </dgm:pt>
    <dgm:pt modelId="{B39B8779-0289-4804-BAD7-FC066450CDCB}" type="parTrans" cxnId="{BCE166EF-D025-47D2-A913-6211483E8CC8}">
      <dgm:prSet/>
      <dgm:spPr/>
      <dgm:t>
        <a:bodyPr/>
        <a:lstStyle/>
        <a:p>
          <a:endParaRPr lang="en-US"/>
        </a:p>
      </dgm:t>
    </dgm:pt>
    <dgm:pt modelId="{D68CC298-4101-4F63-80B7-E70FB2D66397}" type="sibTrans" cxnId="{BCE166EF-D025-47D2-A913-6211483E8CC8}">
      <dgm:prSet/>
      <dgm:spPr/>
      <dgm:t>
        <a:bodyPr/>
        <a:lstStyle/>
        <a:p>
          <a:endParaRPr lang="en-US"/>
        </a:p>
      </dgm:t>
    </dgm:pt>
    <dgm:pt modelId="{0FD9C861-3BE5-46DA-A0FA-F50CCC3C6D98}" type="pres">
      <dgm:prSet presAssocID="{8E2FECDA-D420-40D8-8568-2ACC06EDD87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F7CC624-DD60-4E4A-984B-ECC8B9808C59}" type="pres">
      <dgm:prSet presAssocID="{F6E4F573-1281-4FAB-A259-B66F013A0124}" presName="hierRoot1" presStyleCnt="0"/>
      <dgm:spPr/>
    </dgm:pt>
    <dgm:pt modelId="{7EE02790-1F8B-4729-8D6C-A710CC2DECC4}" type="pres">
      <dgm:prSet presAssocID="{F6E4F573-1281-4FAB-A259-B66F013A0124}" presName="composite" presStyleCnt="0"/>
      <dgm:spPr/>
    </dgm:pt>
    <dgm:pt modelId="{806745A9-A56B-4468-92C1-BB21DDF295A3}" type="pres">
      <dgm:prSet presAssocID="{F6E4F573-1281-4FAB-A259-B66F013A0124}" presName="background" presStyleLbl="node0" presStyleIdx="0" presStyleCnt="1"/>
      <dgm:spPr/>
    </dgm:pt>
    <dgm:pt modelId="{A2DB47CD-B686-454F-B0EB-4C0184AED0D3}" type="pres">
      <dgm:prSet presAssocID="{F6E4F573-1281-4FAB-A259-B66F013A012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AD62C0-C870-4476-A4DC-27D16B536018}" type="pres">
      <dgm:prSet presAssocID="{F6E4F573-1281-4FAB-A259-B66F013A0124}" presName="hierChild2" presStyleCnt="0"/>
      <dgm:spPr/>
    </dgm:pt>
    <dgm:pt modelId="{A001DD7F-0E6D-47FC-95E2-A33589024D5E}" type="pres">
      <dgm:prSet presAssocID="{B00DCB13-2876-46FD-9B89-34DBC2CEC762}" presName="Name10" presStyleLbl="parChTrans1D2" presStyleIdx="0" presStyleCnt="2"/>
      <dgm:spPr/>
      <dgm:t>
        <a:bodyPr/>
        <a:lstStyle/>
        <a:p>
          <a:endParaRPr lang="en-US"/>
        </a:p>
      </dgm:t>
    </dgm:pt>
    <dgm:pt modelId="{1D3985BB-460E-4107-9AC0-157F2CB07F46}" type="pres">
      <dgm:prSet presAssocID="{12150F26-0E13-42E6-AA97-828CE25ADE20}" presName="hierRoot2" presStyleCnt="0"/>
      <dgm:spPr/>
    </dgm:pt>
    <dgm:pt modelId="{E523A614-6370-447E-A784-1E6B493519BB}" type="pres">
      <dgm:prSet presAssocID="{12150F26-0E13-42E6-AA97-828CE25ADE20}" presName="composite2" presStyleCnt="0"/>
      <dgm:spPr/>
    </dgm:pt>
    <dgm:pt modelId="{BEE23F11-1A9A-4B25-80C5-FCE20BB0950D}" type="pres">
      <dgm:prSet presAssocID="{12150F26-0E13-42E6-AA97-828CE25ADE20}" presName="background2" presStyleLbl="node2" presStyleIdx="0" presStyleCnt="2"/>
      <dgm:spPr/>
    </dgm:pt>
    <dgm:pt modelId="{B443E35C-0B77-47DF-801F-58E64BF31E97}" type="pres">
      <dgm:prSet presAssocID="{12150F26-0E13-42E6-AA97-828CE25ADE20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FC9F31-22C9-4BBF-97AC-3DF58BA7CA31}" type="pres">
      <dgm:prSet presAssocID="{12150F26-0E13-42E6-AA97-828CE25ADE20}" presName="hierChild3" presStyleCnt="0"/>
      <dgm:spPr/>
    </dgm:pt>
    <dgm:pt modelId="{1F93D309-31CE-4BFF-9290-88B43FC812D5}" type="pres">
      <dgm:prSet presAssocID="{97814806-8A20-4941-85C3-6996A4B5FD30}" presName="Name10" presStyleLbl="parChTrans1D2" presStyleIdx="1" presStyleCnt="2"/>
      <dgm:spPr/>
      <dgm:t>
        <a:bodyPr/>
        <a:lstStyle/>
        <a:p>
          <a:endParaRPr lang="en-US"/>
        </a:p>
      </dgm:t>
    </dgm:pt>
    <dgm:pt modelId="{4BD9895F-E650-4680-9979-AE02EF1F04EA}" type="pres">
      <dgm:prSet presAssocID="{EEC9C709-D7B6-45AE-B78D-1D3C679FF0F0}" presName="hierRoot2" presStyleCnt="0"/>
      <dgm:spPr/>
    </dgm:pt>
    <dgm:pt modelId="{97F6736F-8785-4712-B2BF-B54DFD2D119E}" type="pres">
      <dgm:prSet presAssocID="{EEC9C709-D7B6-45AE-B78D-1D3C679FF0F0}" presName="composite2" presStyleCnt="0"/>
      <dgm:spPr/>
    </dgm:pt>
    <dgm:pt modelId="{43C1358F-685E-455B-A5D8-85431B73A904}" type="pres">
      <dgm:prSet presAssocID="{EEC9C709-D7B6-45AE-B78D-1D3C679FF0F0}" presName="background2" presStyleLbl="node2" presStyleIdx="1" presStyleCnt="2"/>
      <dgm:spPr/>
    </dgm:pt>
    <dgm:pt modelId="{8182E256-4F3C-47B1-90AB-727620A7B666}" type="pres">
      <dgm:prSet presAssocID="{EEC9C709-D7B6-45AE-B78D-1D3C679FF0F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D4A172-FC41-45C1-86AC-2DB65413AF8E}" type="pres">
      <dgm:prSet presAssocID="{EEC9C709-D7B6-45AE-B78D-1D3C679FF0F0}" presName="hierChild3" presStyleCnt="0"/>
      <dgm:spPr/>
    </dgm:pt>
    <dgm:pt modelId="{9CE7257B-E0FF-4B4C-ABD7-22751905DF9A}" type="pres">
      <dgm:prSet presAssocID="{F2C4B668-E920-476B-A7E2-56A6F41EE643}" presName="Name17" presStyleLbl="parChTrans1D3" presStyleIdx="0" presStyleCnt="2"/>
      <dgm:spPr/>
      <dgm:t>
        <a:bodyPr/>
        <a:lstStyle/>
        <a:p>
          <a:endParaRPr lang="en-US"/>
        </a:p>
      </dgm:t>
    </dgm:pt>
    <dgm:pt modelId="{2B48FF98-5986-4B5C-B6AF-7AAAD9BCDAF5}" type="pres">
      <dgm:prSet presAssocID="{39D97CC9-CD1E-41CA-A4E1-859EF0DF7C51}" presName="hierRoot3" presStyleCnt="0"/>
      <dgm:spPr/>
    </dgm:pt>
    <dgm:pt modelId="{4D231017-FEAB-4404-87F1-A94C3045A405}" type="pres">
      <dgm:prSet presAssocID="{39D97CC9-CD1E-41CA-A4E1-859EF0DF7C51}" presName="composite3" presStyleCnt="0"/>
      <dgm:spPr/>
    </dgm:pt>
    <dgm:pt modelId="{A71B9AFB-2DB2-4013-A66A-B1BBF4081EF3}" type="pres">
      <dgm:prSet presAssocID="{39D97CC9-CD1E-41CA-A4E1-859EF0DF7C51}" presName="background3" presStyleLbl="node3" presStyleIdx="0" presStyleCnt="2"/>
      <dgm:spPr/>
    </dgm:pt>
    <dgm:pt modelId="{F5EB52DE-B41A-44E9-85CD-6750392B91E7}" type="pres">
      <dgm:prSet presAssocID="{39D97CC9-CD1E-41CA-A4E1-859EF0DF7C51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1B2C21-28E7-46FF-A2CE-8FCA24721209}" type="pres">
      <dgm:prSet presAssocID="{39D97CC9-CD1E-41CA-A4E1-859EF0DF7C51}" presName="hierChild4" presStyleCnt="0"/>
      <dgm:spPr/>
    </dgm:pt>
    <dgm:pt modelId="{840F2172-8C69-4CCF-8DC4-BF46A19F1393}" type="pres">
      <dgm:prSet presAssocID="{B39B8779-0289-4804-BAD7-FC066450CDCB}" presName="Name17" presStyleLbl="parChTrans1D3" presStyleIdx="1" presStyleCnt="2"/>
      <dgm:spPr/>
      <dgm:t>
        <a:bodyPr/>
        <a:lstStyle/>
        <a:p>
          <a:endParaRPr lang="en-US"/>
        </a:p>
      </dgm:t>
    </dgm:pt>
    <dgm:pt modelId="{EB20D92F-00F1-4F1B-B2EB-FBCEBE7E4A0F}" type="pres">
      <dgm:prSet presAssocID="{7A7495C1-C6B2-4172-9851-59C8EA61B6E4}" presName="hierRoot3" presStyleCnt="0"/>
      <dgm:spPr/>
    </dgm:pt>
    <dgm:pt modelId="{E24E9972-40C0-4229-9269-89155E47D45A}" type="pres">
      <dgm:prSet presAssocID="{7A7495C1-C6B2-4172-9851-59C8EA61B6E4}" presName="composite3" presStyleCnt="0"/>
      <dgm:spPr/>
    </dgm:pt>
    <dgm:pt modelId="{3C0B7A3A-D4F3-4546-AD2B-6E1B9F68457A}" type="pres">
      <dgm:prSet presAssocID="{7A7495C1-C6B2-4172-9851-59C8EA61B6E4}" presName="background3" presStyleLbl="node3" presStyleIdx="1" presStyleCnt="2"/>
      <dgm:spPr/>
    </dgm:pt>
    <dgm:pt modelId="{06686BDF-BEBC-4096-A05B-4BD5037A3771}" type="pres">
      <dgm:prSet presAssocID="{7A7495C1-C6B2-4172-9851-59C8EA61B6E4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C7775A-09DD-4E0B-ACFF-4995609F8C39}" type="pres">
      <dgm:prSet presAssocID="{7A7495C1-C6B2-4172-9851-59C8EA61B6E4}" presName="hierChild4" presStyleCnt="0"/>
      <dgm:spPr/>
    </dgm:pt>
  </dgm:ptLst>
  <dgm:cxnLst>
    <dgm:cxn modelId="{8A967509-FA59-EA4F-9A60-D8BA2B26E585}" type="presOf" srcId="{B00DCB13-2876-46FD-9B89-34DBC2CEC762}" destId="{A001DD7F-0E6D-47FC-95E2-A33589024D5E}" srcOrd="0" destOrd="0" presId="urn:microsoft.com/office/officeart/2005/8/layout/hierarchy1"/>
    <dgm:cxn modelId="{0709275F-0FB4-486D-9C40-1427E329F086}" srcId="{F6E4F573-1281-4FAB-A259-B66F013A0124}" destId="{EEC9C709-D7B6-45AE-B78D-1D3C679FF0F0}" srcOrd="1" destOrd="0" parTransId="{97814806-8A20-4941-85C3-6996A4B5FD30}" sibTransId="{9E4E8179-2C1A-4E0C-92B5-12C6225B5F10}"/>
    <dgm:cxn modelId="{CE321BF2-81FC-427E-AE64-1FCDEEE1B3E5}" srcId="{F6E4F573-1281-4FAB-A259-B66F013A0124}" destId="{12150F26-0E13-42E6-AA97-828CE25ADE20}" srcOrd="0" destOrd="0" parTransId="{B00DCB13-2876-46FD-9B89-34DBC2CEC762}" sibTransId="{F2C05512-BB15-4C59-A86E-A3D09425D4F8}"/>
    <dgm:cxn modelId="{40D2B069-98BF-1D41-A52F-795BC820229E}" type="presOf" srcId="{12150F26-0E13-42E6-AA97-828CE25ADE20}" destId="{B443E35C-0B77-47DF-801F-58E64BF31E97}" srcOrd="0" destOrd="0" presId="urn:microsoft.com/office/officeart/2005/8/layout/hierarchy1"/>
    <dgm:cxn modelId="{BCE166EF-D025-47D2-A913-6211483E8CC8}" srcId="{EEC9C709-D7B6-45AE-B78D-1D3C679FF0F0}" destId="{7A7495C1-C6B2-4172-9851-59C8EA61B6E4}" srcOrd="1" destOrd="0" parTransId="{B39B8779-0289-4804-BAD7-FC066450CDCB}" sibTransId="{D68CC298-4101-4F63-80B7-E70FB2D66397}"/>
    <dgm:cxn modelId="{AC68BA31-A782-F34B-9909-6480EB9F2222}" type="presOf" srcId="{97814806-8A20-4941-85C3-6996A4B5FD30}" destId="{1F93D309-31CE-4BFF-9290-88B43FC812D5}" srcOrd="0" destOrd="0" presId="urn:microsoft.com/office/officeart/2005/8/layout/hierarchy1"/>
    <dgm:cxn modelId="{3229C5F2-A0CB-8140-9DE6-83A17704EE92}" type="presOf" srcId="{B39B8779-0289-4804-BAD7-FC066450CDCB}" destId="{840F2172-8C69-4CCF-8DC4-BF46A19F1393}" srcOrd="0" destOrd="0" presId="urn:microsoft.com/office/officeart/2005/8/layout/hierarchy1"/>
    <dgm:cxn modelId="{5220412C-8A40-4AB5-819C-52099D24F9DA}" srcId="{8E2FECDA-D420-40D8-8568-2ACC06EDD872}" destId="{F6E4F573-1281-4FAB-A259-B66F013A0124}" srcOrd="0" destOrd="0" parTransId="{94A7C06D-322D-47BC-B63D-CC19E7136035}" sibTransId="{0D509378-9419-4234-9A0C-1FCC21C98611}"/>
    <dgm:cxn modelId="{4F9D9A8E-829F-490A-A560-AA70F80C9F12}" srcId="{EEC9C709-D7B6-45AE-B78D-1D3C679FF0F0}" destId="{39D97CC9-CD1E-41CA-A4E1-859EF0DF7C51}" srcOrd="0" destOrd="0" parTransId="{F2C4B668-E920-476B-A7E2-56A6F41EE643}" sibTransId="{00CEEE27-63DE-4BD5-8617-EDAFB914E998}"/>
    <dgm:cxn modelId="{845626D7-B64B-7F4F-A09E-CDA3D41F51DF}" type="presOf" srcId="{F6E4F573-1281-4FAB-A259-B66F013A0124}" destId="{A2DB47CD-B686-454F-B0EB-4C0184AED0D3}" srcOrd="0" destOrd="0" presId="urn:microsoft.com/office/officeart/2005/8/layout/hierarchy1"/>
    <dgm:cxn modelId="{4ABEDF49-4B99-EE44-887D-DEDDEA4F9CDE}" type="presOf" srcId="{39D97CC9-CD1E-41CA-A4E1-859EF0DF7C51}" destId="{F5EB52DE-B41A-44E9-85CD-6750392B91E7}" srcOrd="0" destOrd="0" presId="urn:microsoft.com/office/officeart/2005/8/layout/hierarchy1"/>
    <dgm:cxn modelId="{7931625C-6F6C-4442-9724-931566472E04}" type="presOf" srcId="{7A7495C1-C6B2-4172-9851-59C8EA61B6E4}" destId="{06686BDF-BEBC-4096-A05B-4BD5037A3771}" srcOrd="0" destOrd="0" presId="urn:microsoft.com/office/officeart/2005/8/layout/hierarchy1"/>
    <dgm:cxn modelId="{A3BED405-09C7-1F46-8279-05152FF5DF44}" type="presOf" srcId="{EEC9C709-D7B6-45AE-B78D-1D3C679FF0F0}" destId="{8182E256-4F3C-47B1-90AB-727620A7B666}" srcOrd="0" destOrd="0" presId="urn:microsoft.com/office/officeart/2005/8/layout/hierarchy1"/>
    <dgm:cxn modelId="{8EDBA99E-941D-EB41-86E7-094020429ECE}" type="presOf" srcId="{8E2FECDA-D420-40D8-8568-2ACC06EDD872}" destId="{0FD9C861-3BE5-46DA-A0FA-F50CCC3C6D98}" srcOrd="0" destOrd="0" presId="urn:microsoft.com/office/officeart/2005/8/layout/hierarchy1"/>
    <dgm:cxn modelId="{690CB1B1-EE9F-E840-9A2F-12A6A70C8427}" type="presOf" srcId="{F2C4B668-E920-476B-A7E2-56A6F41EE643}" destId="{9CE7257B-E0FF-4B4C-ABD7-22751905DF9A}" srcOrd="0" destOrd="0" presId="urn:microsoft.com/office/officeart/2005/8/layout/hierarchy1"/>
    <dgm:cxn modelId="{CC8A515E-2820-CE4D-AE1F-761BB8BA48A9}" type="presParOf" srcId="{0FD9C861-3BE5-46DA-A0FA-F50CCC3C6D98}" destId="{8F7CC624-DD60-4E4A-984B-ECC8B9808C59}" srcOrd="0" destOrd="0" presId="urn:microsoft.com/office/officeart/2005/8/layout/hierarchy1"/>
    <dgm:cxn modelId="{35EE5A2A-2CBB-3E4F-8DFA-867EC4EAA485}" type="presParOf" srcId="{8F7CC624-DD60-4E4A-984B-ECC8B9808C59}" destId="{7EE02790-1F8B-4729-8D6C-A710CC2DECC4}" srcOrd="0" destOrd="0" presId="urn:microsoft.com/office/officeart/2005/8/layout/hierarchy1"/>
    <dgm:cxn modelId="{56D94A80-1CF8-3441-B5ED-0B628393DE10}" type="presParOf" srcId="{7EE02790-1F8B-4729-8D6C-A710CC2DECC4}" destId="{806745A9-A56B-4468-92C1-BB21DDF295A3}" srcOrd="0" destOrd="0" presId="urn:microsoft.com/office/officeart/2005/8/layout/hierarchy1"/>
    <dgm:cxn modelId="{61EF62B7-4831-1340-A4D6-831788A39208}" type="presParOf" srcId="{7EE02790-1F8B-4729-8D6C-A710CC2DECC4}" destId="{A2DB47CD-B686-454F-B0EB-4C0184AED0D3}" srcOrd="1" destOrd="0" presId="urn:microsoft.com/office/officeart/2005/8/layout/hierarchy1"/>
    <dgm:cxn modelId="{78997885-CF26-F84F-ADE0-AFF3BC4CAF7E}" type="presParOf" srcId="{8F7CC624-DD60-4E4A-984B-ECC8B9808C59}" destId="{8BAD62C0-C870-4476-A4DC-27D16B536018}" srcOrd="1" destOrd="0" presId="urn:microsoft.com/office/officeart/2005/8/layout/hierarchy1"/>
    <dgm:cxn modelId="{20B6BB0A-8C86-0E44-BE81-252ECE432F9B}" type="presParOf" srcId="{8BAD62C0-C870-4476-A4DC-27D16B536018}" destId="{A001DD7F-0E6D-47FC-95E2-A33589024D5E}" srcOrd="0" destOrd="0" presId="urn:microsoft.com/office/officeart/2005/8/layout/hierarchy1"/>
    <dgm:cxn modelId="{CA3C162C-6DFE-EA40-895F-466CB132B40C}" type="presParOf" srcId="{8BAD62C0-C870-4476-A4DC-27D16B536018}" destId="{1D3985BB-460E-4107-9AC0-157F2CB07F46}" srcOrd="1" destOrd="0" presId="urn:microsoft.com/office/officeart/2005/8/layout/hierarchy1"/>
    <dgm:cxn modelId="{6D12ED06-BFF1-FF43-97D9-D18382DC47AF}" type="presParOf" srcId="{1D3985BB-460E-4107-9AC0-157F2CB07F46}" destId="{E523A614-6370-447E-A784-1E6B493519BB}" srcOrd="0" destOrd="0" presId="urn:microsoft.com/office/officeart/2005/8/layout/hierarchy1"/>
    <dgm:cxn modelId="{DDABEDBD-49D2-5B43-8523-9F9B6204ADE2}" type="presParOf" srcId="{E523A614-6370-447E-A784-1E6B493519BB}" destId="{BEE23F11-1A9A-4B25-80C5-FCE20BB0950D}" srcOrd="0" destOrd="0" presId="urn:microsoft.com/office/officeart/2005/8/layout/hierarchy1"/>
    <dgm:cxn modelId="{6A1A2759-B6C7-EE4F-9FA0-9B5719C933BE}" type="presParOf" srcId="{E523A614-6370-447E-A784-1E6B493519BB}" destId="{B443E35C-0B77-47DF-801F-58E64BF31E97}" srcOrd="1" destOrd="0" presId="urn:microsoft.com/office/officeart/2005/8/layout/hierarchy1"/>
    <dgm:cxn modelId="{6DB5C835-060E-E142-A7A6-8CF7165A617A}" type="presParOf" srcId="{1D3985BB-460E-4107-9AC0-157F2CB07F46}" destId="{6BFC9F31-22C9-4BBF-97AC-3DF58BA7CA31}" srcOrd="1" destOrd="0" presId="urn:microsoft.com/office/officeart/2005/8/layout/hierarchy1"/>
    <dgm:cxn modelId="{237AB1F3-49CF-1B4A-A466-D7A484B7D8D1}" type="presParOf" srcId="{8BAD62C0-C870-4476-A4DC-27D16B536018}" destId="{1F93D309-31CE-4BFF-9290-88B43FC812D5}" srcOrd="2" destOrd="0" presId="urn:microsoft.com/office/officeart/2005/8/layout/hierarchy1"/>
    <dgm:cxn modelId="{1241FE6C-DB99-D140-8144-A0018C8C2E14}" type="presParOf" srcId="{8BAD62C0-C870-4476-A4DC-27D16B536018}" destId="{4BD9895F-E650-4680-9979-AE02EF1F04EA}" srcOrd="3" destOrd="0" presId="urn:microsoft.com/office/officeart/2005/8/layout/hierarchy1"/>
    <dgm:cxn modelId="{C37E4917-E5FC-5D47-A9B6-889C282ED838}" type="presParOf" srcId="{4BD9895F-E650-4680-9979-AE02EF1F04EA}" destId="{97F6736F-8785-4712-B2BF-B54DFD2D119E}" srcOrd="0" destOrd="0" presId="urn:microsoft.com/office/officeart/2005/8/layout/hierarchy1"/>
    <dgm:cxn modelId="{4AEDC109-BE01-504E-936F-472BAA45690D}" type="presParOf" srcId="{97F6736F-8785-4712-B2BF-B54DFD2D119E}" destId="{43C1358F-685E-455B-A5D8-85431B73A904}" srcOrd="0" destOrd="0" presId="urn:microsoft.com/office/officeart/2005/8/layout/hierarchy1"/>
    <dgm:cxn modelId="{12210A56-CF27-D143-9934-60ED5437E965}" type="presParOf" srcId="{97F6736F-8785-4712-B2BF-B54DFD2D119E}" destId="{8182E256-4F3C-47B1-90AB-727620A7B666}" srcOrd="1" destOrd="0" presId="urn:microsoft.com/office/officeart/2005/8/layout/hierarchy1"/>
    <dgm:cxn modelId="{F18ABA44-D024-0E41-8D26-CE1702CA748A}" type="presParOf" srcId="{4BD9895F-E650-4680-9979-AE02EF1F04EA}" destId="{94D4A172-FC41-45C1-86AC-2DB65413AF8E}" srcOrd="1" destOrd="0" presId="urn:microsoft.com/office/officeart/2005/8/layout/hierarchy1"/>
    <dgm:cxn modelId="{B18397F3-EF24-0F4C-B54C-D599FBFF79EB}" type="presParOf" srcId="{94D4A172-FC41-45C1-86AC-2DB65413AF8E}" destId="{9CE7257B-E0FF-4B4C-ABD7-22751905DF9A}" srcOrd="0" destOrd="0" presId="urn:microsoft.com/office/officeart/2005/8/layout/hierarchy1"/>
    <dgm:cxn modelId="{E1E3E85A-5D25-4C49-A8BC-2B777405620E}" type="presParOf" srcId="{94D4A172-FC41-45C1-86AC-2DB65413AF8E}" destId="{2B48FF98-5986-4B5C-B6AF-7AAAD9BCDAF5}" srcOrd="1" destOrd="0" presId="urn:microsoft.com/office/officeart/2005/8/layout/hierarchy1"/>
    <dgm:cxn modelId="{D54C929A-2D38-0C45-885F-C4A354332DEC}" type="presParOf" srcId="{2B48FF98-5986-4B5C-B6AF-7AAAD9BCDAF5}" destId="{4D231017-FEAB-4404-87F1-A94C3045A405}" srcOrd="0" destOrd="0" presId="urn:microsoft.com/office/officeart/2005/8/layout/hierarchy1"/>
    <dgm:cxn modelId="{55D3C757-B2BC-9846-B3A3-CC8295A63CCE}" type="presParOf" srcId="{4D231017-FEAB-4404-87F1-A94C3045A405}" destId="{A71B9AFB-2DB2-4013-A66A-B1BBF4081EF3}" srcOrd="0" destOrd="0" presId="urn:microsoft.com/office/officeart/2005/8/layout/hierarchy1"/>
    <dgm:cxn modelId="{74743C7C-1028-2645-9DA8-E24C57E393C4}" type="presParOf" srcId="{4D231017-FEAB-4404-87F1-A94C3045A405}" destId="{F5EB52DE-B41A-44E9-85CD-6750392B91E7}" srcOrd="1" destOrd="0" presId="urn:microsoft.com/office/officeart/2005/8/layout/hierarchy1"/>
    <dgm:cxn modelId="{30430392-C2F7-3947-8B63-3891F4F58EE5}" type="presParOf" srcId="{2B48FF98-5986-4B5C-B6AF-7AAAD9BCDAF5}" destId="{E81B2C21-28E7-46FF-A2CE-8FCA24721209}" srcOrd="1" destOrd="0" presId="urn:microsoft.com/office/officeart/2005/8/layout/hierarchy1"/>
    <dgm:cxn modelId="{9B4C3487-6F0F-ED4F-96A6-DBBD1C87D85C}" type="presParOf" srcId="{94D4A172-FC41-45C1-86AC-2DB65413AF8E}" destId="{840F2172-8C69-4CCF-8DC4-BF46A19F1393}" srcOrd="2" destOrd="0" presId="urn:microsoft.com/office/officeart/2005/8/layout/hierarchy1"/>
    <dgm:cxn modelId="{A0F863B5-4089-7346-8290-EA85BD8CD412}" type="presParOf" srcId="{94D4A172-FC41-45C1-86AC-2DB65413AF8E}" destId="{EB20D92F-00F1-4F1B-B2EB-FBCEBE7E4A0F}" srcOrd="3" destOrd="0" presId="urn:microsoft.com/office/officeart/2005/8/layout/hierarchy1"/>
    <dgm:cxn modelId="{C8E89F12-DA34-AB4A-929A-81AAB88A8163}" type="presParOf" srcId="{EB20D92F-00F1-4F1B-B2EB-FBCEBE7E4A0F}" destId="{E24E9972-40C0-4229-9269-89155E47D45A}" srcOrd="0" destOrd="0" presId="urn:microsoft.com/office/officeart/2005/8/layout/hierarchy1"/>
    <dgm:cxn modelId="{FD735BE2-DE48-B541-B355-9561B42A9934}" type="presParOf" srcId="{E24E9972-40C0-4229-9269-89155E47D45A}" destId="{3C0B7A3A-D4F3-4546-AD2B-6E1B9F68457A}" srcOrd="0" destOrd="0" presId="urn:microsoft.com/office/officeart/2005/8/layout/hierarchy1"/>
    <dgm:cxn modelId="{A61DB641-0C4E-7B41-A186-B771C46B8DA5}" type="presParOf" srcId="{E24E9972-40C0-4229-9269-89155E47D45A}" destId="{06686BDF-BEBC-4096-A05B-4BD5037A3771}" srcOrd="1" destOrd="0" presId="urn:microsoft.com/office/officeart/2005/8/layout/hierarchy1"/>
    <dgm:cxn modelId="{F0861462-9976-7747-B7E9-AB6F0E7E8A85}" type="presParOf" srcId="{EB20D92F-00F1-4F1B-B2EB-FBCEBE7E4A0F}" destId="{F3C7775A-09DD-4E0B-ACFF-4995609F8C3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0F2172-8C69-4CCF-8DC4-BF46A19F1393}">
      <dsp:nvSpPr>
        <dsp:cNvPr id="0" name=""/>
        <dsp:cNvSpPr/>
      </dsp:nvSpPr>
      <dsp:spPr>
        <a:xfrm>
          <a:off x="5529481" y="3084845"/>
          <a:ext cx="1207601" cy="574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647"/>
              </a:lnTo>
              <a:lnTo>
                <a:pt x="1207601" y="391647"/>
              </a:lnTo>
              <a:lnTo>
                <a:pt x="1207601" y="57470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7257B-E0FF-4B4C-ABD7-22751905DF9A}">
      <dsp:nvSpPr>
        <dsp:cNvPr id="0" name=""/>
        <dsp:cNvSpPr/>
      </dsp:nvSpPr>
      <dsp:spPr>
        <a:xfrm>
          <a:off x="4321880" y="3084845"/>
          <a:ext cx="1207601" cy="574708"/>
        </a:xfrm>
        <a:custGeom>
          <a:avLst/>
          <a:gdLst/>
          <a:ahLst/>
          <a:cxnLst/>
          <a:rect l="0" t="0" r="0" b="0"/>
          <a:pathLst>
            <a:path>
              <a:moveTo>
                <a:pt x="1207601" y="0"/>
              </a:moveTo>
              <a:lnTo>
                <a:pt x="1207601" y="391647"/>
              </a:lnTo>
              <a:lnTo>
                <a:pt x="0" y="391647"/>
              </a:lnTo>
              <a:lnTo>
                <a:pt x="0" y="57470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3D309-31CE-4BFF-9290-88B43FC812D5}">
      <dsp:nvSpPr>
        <dsp:cNvPr id="0" name=""/>
        <dsp:cNvSpPr/>
      </dsp:nvSpPr>
      <dsp:spPr>
        <a:xfrm>
          <a:off x="4321880" y="1255329"/>
          <a:ext cx="1207601" cy="574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647"/>
              </a:lnTo>
              <a:lnTo>
                <a:pt x="1207601" y="391647"/>
              </a:lnTo>
              <a:lnTo>
                <a:pt x="1207601" y="5747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01DD7F-0E6D-47FC-95E2-A33589024D5E}">
      <dsp:nvSpPr>
        <dsp:cNvPr id="0" name=""/>
        <dsp:cNvSpPr/>
      </dsp:nvSpPr>
      <dsp:spPr>
        <a:xfrm>
          <a:off x="3114278" y="1255329"/>
          <a:ext cx="1207601" cy="574708"/>
        </a:xfrm>
        <a:custGeom>
          <a:avLst/>
          <a:gdLst/>
          <a:ahLst/>
          <a:cxnLst/>
          <a:rect l="0" t="0" r="0" b="0"/>
          <a:pathLst>
            <a:path>
              <a:moveTo>
                <a:pt x="1207601" y="0"/>
              </a:moveTo>
              <a:lnTo>
                <a:pt x="1207601" y="391647"/>
              </a:lnTo>
              <a:lnTo>
                <a:pt x="0" y="391647"/>
              </a:lnTo>
              <a:lnTo>
                <a:pt x="0" y="5747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6745A9-A56B-4468-92C1-BB21DDF295A3}">
      <dsp:nvSpPr>
        <dsp:cNvPr id="0" name=""/>
        <dsp:cNvSpPr/>
      </dsp:nvSpPr>
      <dsp:spPr>
        <a:xfrm>
          <a:off x="3333842" y="522"/>
          <a:ext cx="1976075" cy="12548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DB47CD-B686-454F-B0EB-4C0184AED0D3}">
      <dsp:nvSpPr>
        <dsp:cNvPr id="0" name=""/>
        <dsp:cNvSpPr/>
      </dsp:nvSpPr>
      <dsp:spPr>
        <a:xfrm>
          <a:off x="3553406" y="209107"/>
          <a:ext cx="1976075" cy="12548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GLM – Generalized Linear Model</a:t>
          </a:r>
          <a:endParaRPr lang="en-US" sz="1800" kern="1200" dirty="0"/>
        </a:p>
      </dsp:txBody>
      <dsp:txXfrm>
        <a:off x="3590158" y="245859"/>
        <a:ext cx="1902571" cy="1181303"/>
      </dsp:txXfrm>
    </dsp:sp>
    <dsp:sp modelId="{BEE23F11-1A9A-4B25-80C5-FCE20BB0950D}">
      <dsp:nvSpPr>
        <dsp:cNvPr id="0" name=""/>
        <dsp:cNvSpPr/>
      </dsp:nvSpPr>
      <dsp:spPr>
        <a:xfrm>
          <a:off x="2126241" y="1830038"/>
          <a:ext cx="1976075" cy="12548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43E35C-0B77-47DF-801F-58E64BF31E97}">
      <dsp:nvSpPr>
        <dsp:cNvPr id="0" name=""/>
        <dsp:cNvSpPr/>
      </dsp:nvSpPr>
      <dsp:spPr>
        <a:xfrm>
          <a:off x="2345805" y="2038624"/>
          <a:ext cx="1976075" cy="12548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Linear Regression</a:t>
          </a:r>
          <a:endParaRPr lang="en-US" sz="1800" kern="1200" dirty="0"/>
        </a:p>
      </dsp:txBody>
      <dsp:txXfrm>
        <a:off x="2382557" y="2075376"/>
        <a:ext cx="1902571" cy="1181303"/>
      </dsp:txXfrm>
    </dsp:sp>
    <dsp:sp modelId="{43C1358F-685E-455B-A5D8-85431B73A904}">
      <dsp:nvSpPr>
        <dsp:cNvPr id="0" name=""/>
        <dsp:cNvSpPr/>
      </dsp:nvSpPr>
      <dsp:spPr>
        <a:xfrm>
          <a:off x="4541444" y="1830038"/>
          <a:ext cx="1976075" cy="12548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82E256-4F3C-47B1-90AB-727620A7B666}">
      <dsp:nvSpPr>
        <dsp:cNvPr id="0" name=""/>
        <dsp:cNvSpPr/>
      </dsp:nvSpPr>
      <dsp:spPr>
        <a:xfrm>
          <a:off x="4761008" y="2038624"/>
          <a:ext cx="1976075" cy="12548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Logistic Regression</a:t>
          </a:r>
        </a:p>
      </dsp:txBody>
      <dsp:txXfrm>
        <a:off x="4797760" y="2075376"/>
        <a:ext cx="1902571" cy="1181303"/>
      </dsp:txXfrm>
    </dsp:sp>
    <dsp:sp modelId="{A71B9AFB-2DB2-4013-A66A-B1BBF4081EF3}">
      <dsp:nvSpPr>
        <dsp:cNvPr id="0" name=""/>
        <dsp:cNvSpPr/>
      </dsp:nvSpPr>
      <dsp:spPr>
        <a:xfrm>
          <a:off x="3333842" y="3659554"/>
          <a:ext cx="1976075" cy="12548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B52DE-B41A-44E9-85CD-6750392B91E7}">
      <dsp:nvSpPr>
        <dsp:cNvPr id="0" name=""/>
        <dsp:cNvSpPr/>
      </dsp:nvSpPr>
      <dsp:spPr>
        <a:xfrm>
          <a:off x="3553406" y="3868140"/>
          <a:ext cx="1976075" cy="12548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Ordered Multinomial Logistic Regression</a:t>
          </a:r>
          <a:endParaRPr lang="en-US" sz="1800" kern="1200" dirty="0"/>
        </a:p>
      </dsp:txBody>
      <dsp:txXfrm>
        <a:off x="3590158" y="3904892"/>
        <a:ext cx="1902571" cy="1181303"/>
      </dsp:txXfrm>
    </dsp:sp>
    <dsp:sp modelId="{3C0B7A3A-D4F3-4546-AD2B-6E1B9F68457A}">
      <dsp:nvSpPr>
        <dsp:cNvPr id="0" name=""/>
        <dsp:cNvSpPr/>
      </dsp:nvSpPr>
      <dsp:spPr>
        <a:xfrm>
          <a:off x="5749045" y="3659554"/>
          <a:ext cx="1976075" cy="12548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686BDF-BEBC-4096-A05B-4BD5037A3771}">
      <dsp:nvSpPr>
        <dsp:cNvPr id="0" name=""/>
        <dsp:cNvSpPr/>
      </dsp:nvSpPr>
      <dsp:spPr>
        <a:xfrm>
          <a:off x="5968609" y="3868140"/>
          <a:ext cx="1976075" cy="12548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Unordered Multinomial Logistic Regression</a:t>
          </a:r>
          <a:endParaRPr lang="en-US" sz="1800" kern="1200" dirty="0"/>
        </a:p>
      </dsp:txBody>
      <dsp:txXfrm>
        <a:off x="6005361" y="3904892"/>
        <a:ext cx="1902571" cy="11813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5DB21-07BE-3440-9B55-30B3A2D64342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6617E-BD10-234B-933D-83B9C193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359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*Can be written ==</a:t>
            </a:r>
          </a:p>
          <a:p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138680C-09EF-4093-9920-3A26BCB52FEC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173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some people</a:t>
            </a:r>
            <a:r>
              <a:rPr lang="en-US" baseline="0" dirty="0" smtClean="0"/>
              <a:t> want to do a t-test when they have a dichotomous dependent variable and one numerical independent variable. However, that is switching the outcomes 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3A4315-9080-4F59-AB53-78E76151A93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3249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87E24-FED6-4E1C-8879-BC380FEBEA7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76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7877D2E-45A3-564B-BF72-A2F505F9435D}" type="slidenum">
              <a:rPr lang="en-US" altLang="en-US">
                <a:latin typeface="Calibri" charset="0"/>
              </a:rPr>
              <a:pPr eaLnBrk="1" hangingPunct="1"/>
              <a:t>37</a:t>
            </a:fld>
            <a:endParaRPr lang="en-US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853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517E-54BD-6643-BC6D-47085BE36CD9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C9D2-A960-384F-B4B7-3F8CBA07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90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517E-54BD-6643-BC6D-47085BE36CD9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C9D2-A960-384F-B4B7-3F8CBA07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517E-54BD-6643-BC6D-47085BE36CD9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C9D2-A960-384F-B4B7-3F8CBA07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517E-54BD-6643-BC6D-47085BE36CD9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C9D2-A960-384F-B4B7-3F8CBA07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43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517E-54BD-6643-BC6D-47085BE36CD9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C9D2-A960-384F-B4B7-3F8CBA07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2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517E-54BD-6643-BC6D-47085BE36CD9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C9D2-A960-384F-B4B7-3F8CBA07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68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517E-54BD-6643-BC6D-47085BE36CD9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C9D2-A960-384F-B4B7-3F8CBA07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169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517E-54BD-6643-BC6D-47085BE36CD9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C9D2-A960-384F-B4B7-3F8CBA07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7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517E-54BD-6643-BC6D-47085BE36CD9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C9D2-A960-384F-B4B7-3F8CBA07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4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517E-54BD-6643-BC6D-47085BE36CD9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C9D2-A960-384F-B4B7-3F8CBA07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665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517E-54BD-6643-BC6D-47085BE36CD9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C9D2-A960-384F-B4B7-3F8CBA07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97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Check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B517E-54BD-6643-BC6D-47085BE36CD9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AC9D2-A960-384F-B4B7-3F8CBA07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93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4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5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4" Type="http://schemas.openxmlformats.org/officeDocument/2006/relationships/image" Target="../media/image12.wmf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emf"/><Relationship Id="rId3" Type="http://schemas.openxmlformats.org/officeDocument/2006/relationships/image" Target="../media/image16.e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48229"/>
            <a:ext cx="9144000" cy="2387600"/>
          </a:xfrm>
        </p:spPr>
        <p:txBody>
          <a:bodyPr/>
          <a:lstStyle/>
          <a:p>
            <a:r>
              <a:rPr lang="en-US" dirty="0" err="1" smtClean="0"/>
              <a:t>Biostat</a:t>
            </a:r>
            <a:r>
              <a:rPr lang="en-US" dirty="0" smtClean="0"/>
              <a:t> 200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Review &amp; Short Topics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1778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253" y="139656"/>
            <a:ext cx="10893318" cy="1325563"/>
          </a:xfrm>
        </p:spPr>
        <p:txBody>
          <a:bodyPr/>
          <a:lstStyle/>
          <a:p>
            <a:r>
              <a:rPr lang="en-US" dirty="0" smtClean="0"/>
              <a:t>Short Topic </a:t>
            </a:r>
            <a:r>
              <a:rPr lang="en-US" dirty="0" smtClean="0"/>
              <a:t>1: Transformations!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88533" y="1546578"/>
            <a:ext cx="537351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800" dirty="0" smtClean="0"/>
              <a:t>Getting Normal</a:t>
            </a:r>
          </a:p>
          <a:p>
            <a:pPr marL="285750" indent="-285750">
              <a:buFont typeface="Arial" charset="0"/>
              <a:buChar char="•"/>
            </a:pPr>
            <a:endParaRPr lang="en-US" sz="2800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2800" dirty="0" smtClean="0"/>
              <a:t>Using the Linear Model</a:t>
            </a:r>
          </a:p>
          <a:p>
            <a:pPr marL="285750" indent="-285750">
              <a:buFont typeface="Arial" charset="0"/>
              <a:buChar char="•"/>
            </a:pPr>
            <a:endParaRPr lang="en-US" sz="2800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2800" dirty="0" smtClean="0"/>
              <a:t>Do we need to?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7337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27" y="157735"/>
            <a:ext cx="10515600" cy="1325563"/>
          </a:xfrm>
        </p:spPr>
        <p:txBody>
          <a:bodyPr/>
          <a:lstStyle/>
          <a:p>
            <a:r>
              <a:rPr lang="en-US" dirty="0" smtClean="0"/>
              <a:t>Reasons </a:t>
            </a:r>
            <a:r>
              <a:rPr lang="en-US" dirty="0" smtClean="0"/>
              <a:t>to Transform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944" y="139199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+mj-lt"/>
              </a:rPr>
              <a:t>Variables do not fit a normal distribution and parametric tests are desired</a:t>
            </a:r>
          </a:p>
          <a:p>
            <a:r>
              <a:rPr lang="en-US" dirty="0" smtClean="0">
                <a:latin typeface="+mj-lt"/>
              </a:rPr>
              <a:t>A relationship between two variables is non-linear but transformation would allow the use of linear </a:t>
            </a:r>
            <a:r>
              <a:rPr lang="en-US" dirty="0" smtClean="0">
                <a:latin typeface="+mj-lt"/>
              </a:rPr>
              <a:t>regression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>
                <a:latin typeface="+mj-lt"/>
              </a:rPr>
              <a:t>Errors in measurement are multiplicative rather than additive, e.g. ± 2% rather than ± 2mm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>
                <a:latin typeface="+mj-lt"/>
              </a:rPr>
              <a:t>Measurements are products rather than sums of other measurements, e.g. area, volume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>
                <a:latin typeface="+mj-lt"/>
              </a:rPr>
              <a:t>Counts follow binomial, </a:t>
            </a:r>
            <a:r>
              <a:rPr lang="en-US" sz="2800" dirty="0" err="1">
                <a:latin typeface="+mj-lt"/>
              </a:rPr>
              <a:t>poisson</a:t>
            </a:r>
            <a:r>
              <a:rPr lang="en-US" sz="2800" dirty="0">
                <a:latin typeface="+mj-lt"/>
              </a:rPr>
              <a:t>, or negative binomial distributions which are often asymmetrical unless sample sizes are large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22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3394"/>
            <a:ext cx="10515600" cy="4351338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Use non-parametric methods that do not depend on the normality of the data (increasingly easy to do)</a:t>
            </a:r>
          </a:p>
          <a:p>
            <a:r>
              <a:rPr lang="en-US" dirty="0" smtClean="0">
                <a:latin typeface="+mj-lt"/>
              </a:rPr>
              <a:t>Use data transformations that shift the distribution to one that is </a:t>
            </a:r>
            <a:r>
              <a:rPr lang="en-US" dirty="0" smtClean="0">
                <a:latin typeface="+mj-lt"/>
              </a:rPr>
              <a:t>normal</a:t>
            </a:r>
          </a:p>
          <a:p>
            <a:r>
              <a:rPr lang="en-US" dirty="0">
                <a:latin typeface="+mj-lt"/>
              </a:rPr>
              <a:t>The transformation must preserve the order of the original data – we only change the spacing between data points</a:t>
            </a:r>
          </a:p>
          <a:p>
            <a:r>
              <a:rPr lang="en-US" dirty="0">
                <a:latin typeface="+mj-lt"/>
              </a:rPr>
              <a:t>Right skewed data with many zeros cannot be transformed effectively since nothing can stretch out observations that have the same value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4341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14-</a:t>
            </a:r>
            <a:fld id="{4F487499-A03E-E84B-AAA5-FF14F98FF79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7270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484282" y="259556"/>
            <a:ext cx="10612086" cy="588963"/>
          </a:xfr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smtClean="0"/>
              <a:t>Example: What </a:t>
            </a:r>
            <a:r>
              <a:rPr lang="en-US" altLang="en-US" sz="4000" dirty="0" smtClean="0"/>
              <a:t>do I need? Homoscedasticity</a:t>
            </a:r>
            <a:endParaRPr lang="en-US" altLang="en-US" sz="4000" dirty="0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2044701" y="1182688"/>
            <a:ext cx="5349875" cy="520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altLang="en-US" sz="2800" b="1" dirty="0">
                <a:latin typeface="+mj-lt"/>
              </a:rPr>
              <a:t>How do I know I have a problem?</a:t>
            </a: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6713539" y="1852614"/>
            <a:ext cx="3297237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altLang="en-US"/>
              <a:t>Plot predicted (fitted) values </a:t>
            </a:r>
          </a:p>
          <a:p>
            <a:r>
              <a:rPr lang="en-US" altLang="en-US"/>
              <a:t>versus residuals.</a:t>
            </a:r>
          </a:p>
        </p:txBody>
      </p:sp>
      <p:graphicFrame>
        <p:nvGraphicFramePr>
          <p:cNvPr id="72709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2868614" y="1830388"/>
          <a:ext cx="1914525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571320" imgH="228600" progId="Equation.3">
                  <p:embed/>
                </p:oleObj>
              </mc:Choice>
              <mc:Fallback>
                <p:oleObj name="Equation" r:id="rId3" imgW="571320" imgH="2286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614" y="1830388"/>
                        <a:ext cx="1914525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2057400" y="2667000"/>
            <a:ext cx="4278288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dirty="0"/>
              <a:t>What is the pattern of the spread in the</a:t>
            </a:r>
          </a:p>
          <a:p>
            <a:r>
              <a:rPr lang="en-US" altLang="en-US" dirty="0"/>
              <a:t>  residuals as the predicted values increase?</a:t>
            </a: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2112964" y="3698876"/>
            <a:ext cx="3406959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buFontTx/>
              <a:buChar char="•"/>
            </a:pPr>
            <a:r>
              <a:rPr lang="en-US" altLang="en-US"/>
              <a:t>Spread constant.</a:t>
            </a:r>
          </a:p>
          <a:p>
            <a:pPr>
              <a:buFontTx/>
              <a:buChar char="•"/>
            </a:pPr>
            <a:r>
              <a:rPr lang="en-US" altLang="en-US"/>
              <a:t>Spread increases.</a:t>
            </a:r>
          </a:p>
          <a:p>
            <a:pPr>
              <a:buFontTx/>
              <a:buChar char="•"/>
            </a:pPr>
            <a:r>
              <a:rPr lang="en-US" altLang="en-US"/>
              <a:t>Spread decreases then increases.</a:t>
            </a:r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6611938" y="3319464"/>
            <a:ext cx="3338512" cy="962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CFEB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>
            <a:off x="7213600" y="3490914"/>
            <a:ext cx="0" cy="676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4" name="Rectangle 10"/>
          <p:cNvSpPr>
            <a:spLocks noChangeArrowheads="1"/>
          </p:cNvSpPr>
          <p:nvPr/>
        </p:nvSpPr>
        <p:spPr bwMode="auto">
          <a:xfrm>
            <a:off x="7221538" y="5091114"/>
            <a:ext cx="2728912" cy="1476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5" name="Line 11"/>
          <p:cNvSpPr>
            <a:spLocks noChangeShapeType="1"/>
          </p:cNvSpPr>
          <p:nvPr/>
        </p:nvSpPr>
        <p:spPr bwMode="auto">
          <a:xfrm>
            <a:off x="7221539" y="3829050"/>
            <a:ext cx="2524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8" name="Line 14"/>
          <p:cNvSpPr>
            <a:spLocks noChangeShapeType="1"/>
          </p:cNvSpPr>
          <p:nvPr/>
        </p:nvSpPr>
        <p:spPr bwMode="auto">
          <a:xfrm>
            <a:off x="7315200" y="5370514"/>
            <a:ext cx="0" cy="1038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9" name="Line 15"/>
          <p:cNvSpPr>
            <a:spLocks noChangeShapeType="1"/>
          </p:cNvSpPr>
          <p:nvPr/>
        </p:nvSpPr>
        <p:spPr bwMode="auto">
          <a:xfrm>
            <a:off x="7323139" y="5829300"/>
            <a:ext cx="2320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20" name="Rectangle 16"/>
          <p:cNvSpPr>
            <a:spLocks noChangeArrowheads="1"/>
          </p:cNvSpPr>
          <p:nvPr/>
        </p:nvSpPr>
        <p:spPr bwMode="auto">
          <a:xfrm>
            <a:off x="2243138" y="5091114"/>
            <a:ext cx="4659312" cy="1476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FEF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23" name="Line 19"/>
          <p:cNvSpPr>
            <a:spLocks noChangeShapeType="1"/>
          </p:cNvSpPr>
          <p:nvPr/>
        </p:nvSpPr>
        <p:spPr bwMode="auto">
          <a:xfrm>
            <a:off x="2641600" y="5319714"/>
            <a:ext cx="0" cy="962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24" name="Line 20"/>
          <p:cNvSpPr>
            <a:spLocks noChangeShapeType="1"/>
          </p:cNvSpPr>
          <p:nvPr/>
        </p:nvSpPr>
        <p:spPr bwMode="auto">
          <a:xfrm>
            <a:off x="2649539" y="5829300"/>
            <a:ext cx="3946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30" name="Rectangle 26"/>
          <p:cNvSpPr>
            <a:spLocks noChangeArrowheads="1"/>
          </p:cNvSpPr>
          <p:nvPr/>
        </p:nvSpPr>
        <p:spPr bwMode="auto">
          <a:xfrm>
            <a:off x="7192964" y="3127376"/>
            <a:ext cx="1233287" cy="366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 i="1"/>
              <a:t>Acceptable</a:t>
            </a:r>
          </a:p>
        </p:txBody>
      </p:sp>
      <p:sp>
        <p:nvSpPr>
          <p:cNvPr id="72731" name="Rectangle 27"/>
          <p:cNvSpPr>
            <a:spLocks noChangeArrowheads="1"/>
          </p:cNvSpPr>
          <p:nvPr/>
        </p:nvSpPr>
        <p:spPr bwMode="auto">
          <a:xfrm>
            <a:off x="3740150" y="4899026"/>
            <a:ext cx="1078822" cy="366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 i="1"/>
              <a:t>Problems</a:t>
            </a:r>
          </a:p>
        </p:txBody>
      </p:sp>
      <p:sp>
        <p:nvSpPr>
          <p:cNvPr id="72732" name="Rectangle 28"/>
          <p:cNvSpPr>
            <a:spLocks noChangeArrowheads="1"/>
          </p:cNvSpPr>
          <p:nvPr/>
        </p:nvSpPr>
        <p:spPr bwMode="auto">
          <a:xfrm>
            <a:off x="7600950" y="4899026"/>
            <a:ext cx="1078822" cy="3667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 i="1"/>
              <a:t>Problems</a:t>
            </a:r>
          </a:p>
        </p:txBody>
      </p:sp>
      <p:graphicFrame>
        <p:nvGraphicFramePr>
          <p:cNvPr id="72733" name="Object 29">
            <a:hlinkClick r:id="" action="ppaction://ole?verb=0"/>
          </p:cNvPr>
          <p:cNvGraphicFramePr>
            <a:graphicFrameLocks/>
          </p:cNvGraphicFramePr>
          <p:nvPr/>
        </p:nvGraphicFramePr>
        <p:xfrm>
          <a:off x="9577389" y="3857626"/>
          <a:ext cx="822325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668160" imgH="295200" progId="Equation.2">
                  <p:embed/>
                </p:oleObj>
              </mc:Choice>
              <mc:Fallback>
                <p:oleObj name="Equation" r:id="rId5" imgW="668160" imgH="295200" progId="Equation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7389" y="3857626"/>
                        <a:ext cx="822325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34" name="Object 30">
            <a:hlinkClick r:id="" action="ppaction://ole?verb=0"/>
          </p:cNvPr>
          <p:cNvGraphicFramePr>
            <a:graphicFrameLocks/>
          </p:cNvGraphicFramePr>
          <p:nvPr/>
        </p:nvGraphicFramePr>
        <p:xfrm>
          <a:off x="9577389" y="5857876"/>
          <a:ext cx="822325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7" imgW="668160" imgH="295200" progId="Equation.2">
                  <p:embed/>
                </p:oleObj>
              </mc:Choice>
              <mc:Fallback>
                <p:oleObj name="Equation" r:id="rId7" imgW="668160" imgH="295200" progId="Equation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7389" y="5857876"/>
                        <a:ext cx="822325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35" name="Object 31">
            <a:hlinkClick r:id="" action="ppaction://ole?verb=0"/>
          </p:cNvPr>
          <p:cNvGraphicFramePr>
            <a:graphicFrameLocks/>
          </p:cNvGraphicFramePr>
          <p:nvPr/>
        </p:nvGraphicFramePr>
        <p:xfrm>
          <a:off x="6326188" y="5857876"/>
          <a:ext cx="823912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9" imgW="668160" imgH="295200" progId="Equation.2">
                  <p:embed/>
                </p:oleObj>
              </mc:Choice>
              <mc:Fallback>
                <p:oleObj name="Equation" r:id="rId9" imgW="668160" imgH="295200" progId="Equation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6188" y="5857876"/>
                        <a:ext cx="823912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36" name="Text Box 32"/>
          <p:cNvSpPr txBox="1">
            <a:spLocks noChangeArrowheads="1"/>
          </p:cNvSpPr>
          <p:nvPr/>
        </p:nvSpPr>
        <p:spPr bwMode="auto">
          <a:xfrm>
            <a:off x="7273925" y="3933825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37" name="Text Box 33"/>
          <p:cNvSpPr txBox="1">
            <a:spLocks noChangeArrowheads="1"/>
          </p:cNvSpPr>
          <p:nvPr/>
        </p:nvSpPr>
        <p:spPr bwMode="auto">
          <a:xfrm>
            <a:off x="7513638" y="352266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38" name="Text Box 34"/>
          <p:cNvSpPr txBox="1">
            <a:spLocks noChangeArrowheads="1"/>
          </p:cNvSpPr>
          <p:nvPr/>
        </p:nvSpPr>
        <p:spPr bwMode="auto">
          <a:xfrm>
            <a:off x="7910513" y="3544888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39" name="Text Box 35"/>
          <p:cNvSpPr txBox="1">
            <a:spLocks noChangeArrowheads="1"/>
          </p:cNvSpPr>
          <p:nvPr/>
        </p:nvSpPr>
        <p:spPr bwMode="auto">
          <a:xfrm>
            <a:off x="7861300" y="392906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40" name="Text Box 36"/>
          <p:cNvSpPr txBox="1">
            <a:spLocks noChangeArrowheads="1"/>
          </p:cNvSpPr>
          <p:nvPr/>
        </p:nvSpPr>
        <p:spPr bwMode="auto">
          <a:xfrm>
            <a:off x="8489950" y="3937000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41" name="Text Box 37"/>
          <p:cNvSpPr txBox="1">
            <a:spLocks noChangeArrowheads="1"/>
          </p:cNvSpPr>
          <p:nvPr/>
        </p:nvSpPr>
        <p:spPr bwMode="auto">
          <a:xfrm>
            <a:off x="8959850" y="3411538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42" name="Line 38"/>
          <p:cNvSpPr>
            <a:spLocks noChangeShapeType="1"/>
          </p:cNvSpPr>
          <p:nvPr/>
        </p:nvSpPr>
        <p:spPr bwMode="auto">
          <a:xfrm flipV="1">
            <a:off x="4179888" y="3565526"/>
            <a:ext cx="2424112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43" name="Text Box 39"/>
          <p:cNvSpPr txBox="1">
            <a:spLocks noChangeArrowheads="1"/>
          </p:cNvSpPr>
          <p:nvPr/>
        </p:nvSpPr>
        <p:spPr bwMode="auto">
          <a:xfrm>
            <a:off x="2874963" y="5608638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44" name="Text Box 40"/>
          <p:cNvSpPr txBox="1">
            <a:spLocks noChangeArrowheads="1"/>
          </p:cNvSpPr>
          <p:nvPr/>
        </p:nvSpPr>
        <p:spPr bwMode="auto">
          <a:xfrm>
            <a:off x="3646488" y="5486400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45" name="Text Box 41"/>
          <p:cNvSpPr txBox="1">
            <a:spLocks noChangeArrowheads="1"/>
          </p:cNvSpPr>
          <p:nvPr/>
        </p:nvSpPr>
        <p:spPr bwMode="auto">
          <a:xfrm>
            <a:off x="3251200" y="5754688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46" name="Text Box 42"/>
          <p:cNvSpPr txBox="1">
            <a:spLocks noChangeArrowheads="1"/>
          </p:cNvSpPr>
          <p:nvPr/>
        </p:nvSpPr>
        <p:spPr bwMode="auto">
          <a:xfrm>
            <a:off x="4011613" y="5748338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47" name="Text Box 43"/>
          <p:cNvSpPr txBox="1">
            <a:spLocks noChangeArrowheads="1"/>
          </p:cNvSpPr>
          <p:nvPr/>
        </p:nvSpPr>
        <p:spPr bwMode="auto">
          <a:xfrm>
            <a:off x="4567238" y="5324475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48" name="Text Box 44"/>
          <p:cNvSpPr txBox="1">
            <a:spLocks noChangeArrowheads="1"/>
          </p:cNvSpPr>
          <p:nvPr/>
        </p:nvSpPr>
        <p:spPr bwMode="auto">
          <a:xfrm>
            <a:off x="7421563" y="58404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49" name="Text Box 45"/>
          <p:cNvSpPr txBox="1">
            <a:spLocks noChangeArrowheads="1"/>
          </p:cNvSpPr>
          <p:nvPr/>
        </p:nvSpPr>
        <p:spPr bwMode="auto">
          <a:xfrm>
            <a:off x="7413625" y="519906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50" name="Text Box 46"/>
          <p:cNvSpPr txBox="1">
            <a:spLocks noChangeArrowheads="1"/>
          </p:cNvSpPr>
          <p:nvPr/>
        </p:nvSpPr>
        <p:spPr bwMode="auto">
          <a:xfrm>
            <a:off x="8229600" y="5595938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51" name="Text Box 47"/>
          <p:cNvSpPr txBox="1">
            <a:spLocks noChangeArrowheads="1"/>
          </p:cNvSpPr>
          <p:nvPr/>
        </p:nvSpPr>
        <p:spPr bwMode="auto">
          <a:xfrm>
            <a:off x="8758238" y="5473700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52" name="Text Box 48"/>
          <p:cNvSpPr txBox="1">
            <a:spLocks noChangeArrowheads="1"/>
          </p:cNvSpPr>
          <p:nvPr/>
        </p:nvSpPr>
        <p:spPr bwMode="auto">
          <a:xfrm>
            <a:off x="9185275" y="61325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53" name="Text Box 49"/>
          <p:cNvSpPr txBox="1">
            <a:spLocks noChangeArrowheads="1"/>
          </p:cNvSpPr>
          <p:nvPr/>
        </p:nvSpPr>
        <p:spPr bwMode="auto">
          <a:xfrm>
            <a:off x="9209088" y="5087938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54" name="Text Box 50"/>
          <p:cNvSpPr txBox="1">
            <a:spLocks noChangeArrowheads="1"/>
          </p:cNvSpPr>
          <p:nvPr/>
        </p:nvSpPr>
        <p:spPr bwMode="auto">
          <a:xfrm>
            <a:off x="5029200" y="60309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55" name="Text Box 51"/>
          <p:cNvSpPr txBox="1">
            <a:spLocks noChangeArrowheads="1"/>
          </p:cNvSpPr>
          <p:nvPr/>
        </p:nvSpPr>
        <p:spPr bwMode="auto">
          <a:xfrm>
            <a:off x="5584825" y="6186488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56" name="Text Box 52"/>
          <p:cNvSpPr txBox="1">
            <a:spLocks noChangeArrowheads="1"/>
          </p:cNvSpPr>
          <p:nvPr/>
        </p:nvSpPr>
        <p:spPr bwMode="auto">
          <a:xfrm>
            <a:off x="5622925" y="50657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57" name="Text Box 53"/>
          <p:cNvSpPr txBox="1">
            <a:spLocks noChangeArrowheads="1"/>
          </p:cNvSpPr>
          <p:nvPr/>
        </p:nvSpPr>
        <p:spPr bwMode="auto">
          <a:xfrm>
            <a:off x="5124450" y="5360988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cxnSp>
        <p:nvCxnSpPr>
          <p:cNvPr id="72758" name="AutoShape 54"/>
          <p:cNvCxnSpPr>
            <a:cxnSpLocks noChangeShapeType="1"/>
            <a:stCxn id="72711" idx="1"/>
            <a:endCxn id="72720" idx="1"/>
          </p:cNvCxnSpPr>
          <p:nvPr/>
        </p:nvCxnSpPr>
        <p:spPr bwMode="auto">
          <a:xfrm rot="10800000" flipH="1" flipV="1">
            <a:off x="2112963" y="4159258"/>
            <a:ext cx="130175" cy="1670043"/>
          </a:xfrm>
          <a:prstGeom prst="bentConnector3">
            <a:avLst>
              <a:gd name="adj1" fmla="val -17561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2759" name="Text Box 55"/>
          <p:cNvSpPr txBox="1">
            <a:spLocks noChangeArrowheads="1"/>
          </p:cNvSpPr>
          <p:nvPr/>
        </p:nvSpPr>
        <p:spPr bwMode="auto">
          <a:xfrm>
            <a:off x="5181600" y="61833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60" name="Text Box 56"/>
          <p:cNvSpPr txBox="1">
            <a:spLocks noChangeArrowheads="1"/>
          </p:cNvSpPr>
          <p:nvPr/>
        </p:nvSpPr>
        <p:spPr bwMode="auto">
          <a:xfrm>
            <a:off x="8382000" y="5748338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61" name="Text Box 57"/>
          <p:cNvSpPr txBox="1">
            <a:spLocks noChangeArrowheads="1"/>
          </p:cNvSpPr>
          <p:nvPr/>
        </p:nvSpPr>
        <p:spPr bwMode="auto">
          <a:xfrm>
            <a:off x="8520113" y="561181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62" name="Text Box 58"/>
          <p:cNvSpPr txBox="1">
            <a:spLocks noChangeArrowheads="1"/>
          </p:cNvSpPr>
          <p:nvPr/>
        </p:nvSpPr>
        <p:spPr bwMode="auto">
          <a:xfrm>
            <a:off x="7966075" y="5605463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63" name="Text Box 59"/>
          <p:cNvSpPr txBox="1">
            <a:spLocks noChangeArrowheads="1"/>
          </p:cNvSpPr>
          <p:nvPr/>
        </p:nvSpPr>
        <p:spPr bwMode="auto">
          <a:xfrm>
            <a:off x="9385300" y="4962525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64" name="Text Box 60"/>
          <p:cNvSpPr txBox="1">
            <a:spLocks noChangeArrowheads="1"/>
          </p:cNvSpPr>
          <p:nvPr/>
        </p:nvSpPr>
        <p:spPr bwMode="auto">
          <a:xfrm>
            <a:off x="7581900" y="6118225"/>
            <a:ext cx="2840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</a:t>
            </a:r>
          </a:p>
        </p:txBody>
      </p:sp>
      <p:sp>
        <p:nvSpPr>
          <p:cNvPr id="72765" name="Line 61"/>
          <p:cNvSpPr>
            <a:spLocks noChangeShapeType="1"/>
          </p:cNvSpPr>
          <p:nvPr/>
        </p:nvSpPr>
        <p:spPr bwMode="auto">
          <a:xfrm flipV="1">
            <a:off x="2620963" y="4878388"/>
            <a:ext cx="4083050" cy="9525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66" name="Line 62"/>
          <p:cNvSpPr>
            <a:spLocks noChangeShapeType="1"/>
          </p:cNvSpPr>
          <p:nvPr/>
        </p:nvSpPr>
        <p:spPr bwMode="auto">
          <a:xfrm>
            <a:off x="2659064" y="5810251"/>
            <a:ext cx="3621087" cy="87471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67" name="Freeform 63"/>
          <p:cNvSpPr>
            <a:spLocks/>
          </p:cNvSpPr>
          <p:nvPr/>
        </p:nvSpPr>
        <p:spPr bwMode="auto">
          <a:xfrm>
            <a:off x="7483476" y="4949826"/>
            <a:ext cx="2106613" cy="804863"/>
          </a:xfrm>
          <a:custGeom>
            <a:avLst/>
            <a:gdLst>
              <a:gd name="T0" fmla="*/ 0 w 1327"/>
              <a:gd name="T1" fmla="*/ 128 h 507"/>
              <a:gd name="T2" fmla="*/ 273 w 1327"/>
              <a:gd name="T3" fmla="*/ 364 h 507"/>
              <a:gd name="T4" fmla="*/ 636 w 1327"/>
              <a:gd name="T5" fmla="*/ 446 h 507"/>
              <a:gd name="T6" fmla="*/ 1327 w 1327"/>
              <a:gd name="T7" fmla="*/ 0 h 5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27" h="507">
                <a:moveTo>
                  <a:pt x="0" y="128"/>
                </a:moveTo>
                <a:cubicBezTo>
                  <a:pt x="83" y="219"/>
                  <a:pt x="167" y="311"/>
                  <a:pt x="273" y="364"/>
                </a:cubicBezTo>
                <a:cubicBezTo>
                  <a:pt x="379" y="417"/>
                  <a:pt x="460" y="507"/>
                  <a:pt x="636" y="446"/>
                </a:cubicBezTo>
                <a:cubicBezTo>
                  <a:pt x="812" y="385"/>
                  <a:pt x="1069" y="192"/>
                  <a:pt x="1327" y="0"/>
                </a:cubicBezTo>
              </a:path>
            </a:pathLst>
          </a:custGeom>
          <a:noFill/>
          <a:ln w="28575" cmpd="sng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68" name="Freeform 64"/>
          <p:cNvSpPr>
            <a:spLocks/>
          </p:cNvSpPr>
          <p:nvPr/>
        </p:nvSpPr>
        <p:spPr bwMode="auto">
          <a:xfrm rot="11127579">
            <a:off x="7216775" y="6018214"/>
            <a:ext cx="2332038" cy="865187"/>
          </a:xfrm>
          <a:custGeom>
            <a:avLst/>
            <a:gdLst>
              <a:gd name="T0" fmla="*/ 0 w 1327"/>
              <a:gd name="T1" fmla="*/ 128 h 507"/>
              <a:gd name="T2" fmla="*/ 273 w 1327"/>
              <a:gd name="T3" fmla="*/ 364 h 507"/>
              <a:gd name="T4" fmla="*/ 636 w 1327"/>
              <a:gd name="T5" fmla="*/ 446 h 507"/>
              <a:gd name="T6" fmla="*/ 1327 w 1327"/>
              <a:gd name="T7" fmla="*/ 0 h 5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27" h="507">
                <a:moveTo>
                  <a:pt x="0" y="128"/>
                </a:moveTo>
                <a:cubicBezTo>
                  <a:pt x="83" y="219"/>
                  <a:pt x="167" y="311"/>
                  <a:pt x="273" y="364"/>
                </a:cubicBezTo>
                <a:cubicBezTo>
                  <a:pt x="379" y="417"/>
                  <a:pt x="460" y="507"/>
                  <a:pt x="636" y="446"/>
                </a:cubicBezTo>
                <a:cubicBezTo>
                  <a:pt x="812" y="385"/>
                  <a:pt x="1069" y="192"/>
                  <a:pt x="1327" y="0"/>
                </a:cubicBezTo>
              </a:path>
            </a:pathLst>
          </a:custGeom>
          <a:noFill/>
          <a:ln w="28575" cmpd="sng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326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14-</a:t>
            </a:r>
            <a:fld id="{FF65B4A8-3107-DA48-8FCC-37729646068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3124201" y="1447801"/>
            <a:ext cx="1369671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dirty="0"/>
              <a:t>What to do?</a:t>
            </a: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6172201" y="1066800"/>
            <a:ext cx="3503845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buFontTx/>
              <a:buChar char="•"/>
            </a:pPr>
            <a:r>
              <a:rPr lang="en-US" altLang="en-US" dirty="0"/>
              <a:t> Attempt a transformation.</a:t>
            </a:r>
          </a:p>
          <a:p>
            <a:pPr>
              <a:buFontTx/>
              <a:buChar char="•"/>
            </a:pPr>
            <a:r>
              <a:rPr lang="en-US" altLang="en-US" dirty="0"/>
              <a:t> Weighted regression.</a:t>
            </a:r>
          </a:p>
          <a:p>
            <a:pPr>
              <a:buFontTx/>
              <a:buChar char="•"/>
            </a:pPr>
            <a:r>
              <a:rPr lang="en-US" altLang="en-US" dirty="0"/>
              <a:t> Incorporate additional covariates.</a:t>
            </a:r>
          </a:p>
          <a:p>
            <a:pPr>
              <a:buFontTx/>
              <a:buChar char="•"/>
            </a:pPr>
            <a:r>
              <a:rPr lang="en-US" altLang="en-US" dirty="0"/>
              <a:t> Non-linear regression.</a:t>
            </a:r>
          </a:p>
        </p:txBody>
      </p:sp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2057400" y="2590800"/>
            <a:ext cx="815340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altLang="en-US"/>
              <a:t>What to do if the spread of the residuals plotted versus </a:t>
            </a:r>
            <a:r>
              <a:rPr lang="en-US" altLang="en-US" b="1"/>
              <a:t>X</a:t>
            </a:r>
            <a:r>
              <a:rPr lang="en-US" altLang="en-US"/>
              <a:t> looks like this?</a:t>
            </a:r>
            <a:endParaRPr lang="en-US" altLang="en-US" i="1"/>
          </a:p>
        </p:txBody>
      </p:sp>
      <p:sp>
        <p:nvSpPr>
          <p:cNvPr id="73742" name="Rectangle 14"/>
          <p:cNvSpPr>
            <a:spLocks noChangeArrowheads="1"/>
          </p:cNvSpPr>
          <p:nvPr/>
        </p:nvSpPr>
        <p:spPr bwMode="auto">
          <a:xfrm>
            <a:off x="2547939" y="4932364"/>
            <a:ext cx="88005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dirty="0">
                <a:latin typeface="+mj-lt"/>
              </a:rPr>
              <a:t>or this?</a:t>
            </a:r>
          </a:p>
        </p:txBody>
      </p:sp>
      <p:grpSp>
        <p:nvGrpSpPr>
          <p:cNvPr id="73748" name="Group 20"/>
          <p:cNvGrpSpPr>
            <a:grpSpLocks/>
          </p:cNvGrpSpPr>
          <p:nvPr/>
        </p:nvGrpSpPr>
        <p:grpSpPr bwMode="auto">
          <a:xfrm>
            <a:off x="4191001" y="4800601"/>
            <a:ext cx="6080125" cy="1419225"/>
            <a:chOff x="1536" y="3120"/>
            <a:chExt cx="3830" cy="894"/>
          </a:xfrm>
        </p:grpSpPr>
        <p:sp>
          <p:nvSpPr>
            <p:cNvPr id="73737" name="Rectangle 9"/>
            <p:cNvSpPr>
              <a:spLocks noChangeArrowheads="1"/>
            </p:cNvSpPr>
            <p:nvPr/>
          </p:nvSpPr>
          <p:spPr bwMode="auto">
            <a:xfrm>
              <a:off x="1536" y="3120"/>
              <a:ext cx="3830" cy="894"/>
            </a:xfrm>
            <a:prstGeom prst="rect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8" name="Line 10"/>
            <p:cNvSpPr>
              <a:spLocks noChangeShapeType="1"/>
            </p:cNvSpPr>
            <p:nvPr/>
          </p:nvSpPr>
          <p:spPr bwMode="auto">
            <a:xfrm>
              <a:off x="1824" y="3216"/>
              <a:ext cx="0" cy="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9" name="Line 11"/>
            <p:cNvSpPr>
              <a:spLocks noChangeShapeType="1"/>
            </p:cNvSpPr>
            <p:nvPr/>
          </p:nvSpPr>
          <p:spPr bwMode="auto">
            <a:xfrm>
              <a:off x="1824" y="3600"/>
              <a:ext cx="331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1" name="Freeform 13"/>
            <p:cNvSpPr>
              <a:spLocks/>
            </p:cNvSpPr>
            <p:nvPr/>
          </p:nvSpPr>
          <p:spPr bwMode="auto">
            <a:xfrm>
              <a:off x="2160" y="3264"/>
              <a:ext cx="2881" cy="685"/>
            </a:xfrm>
            <a:custGeom>
              <a:avLst/>
              <a:gdLst>
                <a:gd name="T0" fmla="*/ 51 w 2305"/>
                <a:gd name="T1" fmla="*/ 576 h 913"/>
                <a:gd name="T2" fmla="*/ 205 w 2305"/>
                <a:gd name="T3" fmla="*/ 384 h 913"/>
                <a:gd name="T4" fmla="*/ 410 w 2305"/>
                <a:gd name="T5" fmla="*/ 240 h 913"/>
                <a:gd name="T6" fmla="*/ 563 w 2305"/>
                <a:gd name="T7" fmla="*/ 144 h 913"/>
                <a:gd name="T8" fmla="*/ 819 w 2305"/>
                <a:gd name="T9" fmla="*/ 48 h 913"/>
                <a:gd name="T10" fmla="*/ 1126 w 2305"/>
                <a:gd name="T11" fmla="*/ 0 h 913"/>
                <a:gd name="T12" fmla="*/ 1536 w 2305"/>
                <a:gd name="T13" fmla="*/ 48 h 913"/>
                <a:gd name="T14" fmla="*/ 1741 w 2305"/>
                <a:gd name="T15" fmla="*/ 144 h 913"/>
                <a:gd name="T16" fmla="*/ 2048 w 2305"/>
                <a:gd name="T17" fmla="*/ 288 h 913"/>
                <a:gd name="T18" fmla="*/ 2253 w 2305"/>
                <a:gd name="T19" fmla="*/ 432 h 913"/>
                <a:gd name="T20" fmla="*/ 2304 w 2305"/>
                <a:gd name="T21" fmla="*/ 816 h 913"/>
                <a:gd name="T22" fmla="*/ 1997 w 2305"/>
                <a:gd name="T23" fmla="*/ 672 h 913"/>
                <a:gd name="T24" fmla="*/ 1587 w 2305"/>
                <a:gd name="T25" fmla="*/ 480 h 913"/>
                <a:gd name="T26" fmla="*/ 1229 w 2305"/>
                <a:gd name="T27" fmla="*/ 336 h 913"/>
                <a:gd name="T28" fmla="*/ 819 w 2305"/>
                <a:gd name="T29" fmla="*/ 384 h 913"/>
                <a:gd name="T30" fmla="*/ 512 w 2305"/>
                <a:gd name="T31" fmla="*/ 576 h 913"/>
                <a:gd name="T32" fmla="*/ 256 w 2305"/>
                <a:gd name="T33" fmla="*/ 768 h 913"/>
                <a:gd name="T34" fmla="*/ 0 w 2305"/>
                <a:gd name="T35" fmla="*/ 912 h 913"/>
                <a:gd name="T36" fmla="*/ 51 w 2305"/>
                <a:gd name="T37" fmla="*/ 576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305" h="913">
                  <a:moveTo>
                    <a:pt x="51" y="576"/>
                  </a:moveTo>
                  <a:lnTo>
                    <a:pt x="205" y="384"/>
                  </a:lnTo>
                  <a:lnTo>
                    <a:pt x="410" y="240"/>
                  </a:lnTo>
                  <a:lnTo>
                    <a:pt x="563" y="144"/>
                  </a:lnTo>
                  <a:lnTo>
                    <a:pt x="819" y="48"/>
                  </a:lnTo>
                  <a:lnTo>
                    <a:pt x="1126" y="0"/>
                  </a:lnTo>
                  <a:lnTo>
                    <a:pt x="1536" y="48"/>
                  </a:lnTo>
                  <a:lnTo>
                    <a:pt x="1741" y="144"/>
                  </a:lnTo>
                  <a:lnTo>
                    <a:pt x="2048" y="288"/>
                  </a:lnTo>
                  <a:lnTo>
                    <a:pt x="2253" y="432"/>
                  </a:lnTo>
                  <a:lnTo>
                    <a:pt x="2304" y="816"/>
                  </a:lnTo>
                  <a:lnTo>
                    <a:pt x="1997" y="672"/>
                  </a:lnTo>
                  <a:lnTo>
                    <a:pt x="1587" y="480"/>
                  </a:lnTo>
                  <a:lnTo>
                    <a:pt x="1229" y="336"/>
                  </a:lnTo>
                  <a:lnTo>
                    <a:pt x="819" y="384"/>
                  </a:lnTo>
                  <a:lnTo>
                    <a:pt x="512" y="576"/>
                  </a:lnTo>
                  <a:lnTo>
                    <a:pt x="256" y="768"/>
                  </a:lnTo>
                  <a:lnTo>
                    <a:pt x="0" y="912"/>
                  </a:lnTo>
                  <a:lnTo>
                    <a:pt x="51" y="576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743" name="Rectangle 15"/>
            <p:cNvSpPr>
              <a:spLocks noChangeArrowheads="1"/>
            </p:cNvSpPr>
            <p:nvPr/>
          </p:nvSpPr>
          <p:spPr bwMode="auto">
            <a:xfrm>
              <a:off x="4468" y="3698"/>
              <a:ext cx="212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altLang="en-US" sz="2400">
                  <a:latin typeface="Times New Roman" charset="0"/>
                </a:rPr>
                <a:t>x</a:t>
              </a:r>
            </a:p>
          </p:txBody>
        </p:sp>
        <p:sp>
          <p:nvSpPr>
            <p:cNvPr id="73744" name="Rectangle 16"/>
            <p:cNvSpPr>
              <a:spLocks noChangeArrowheads="1"/>
            </p:cNvSpPr>
            <p:nvPr/>
          </p:nvSpPr>
          <p:spPr bwMode="auto">
            <a:xfrm>
              <a:off x="1536" y="3264"/>
              <a:ext cx="200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altLang="en-US" sz="2400">
                  <a:latin typeface="Symbol" charset="2"/>
                </a:rPr>
                <a:t>e</a:t>
              </a:r>
              <a:endParaRPr lang="en-US" altLang="en-US" sz="2400">
                <a:latin typeface="Times New Roman" charset="0"/>
              </a:endParaRPr>
            </a:p>
          </p:txBody>
        </p:sp>
      </p:grpSp>
      <p:grpSp>
        <p:nvGrpSpPr>
          <p:cNvPr id="73747" name="Group 19"/>
          <p:cNvGrpSpPr>
            <a:grpSpLocks/>
          </p:cNvGrpSpPr>
          <p:nvPr/>
        </p:nvGrpSpPr>
        <p:grpSpPr bwMode="auto">
          <a:xfrm>
            <a:off x="1905001" y="3276600"/>
            <a:ext cx="6080125" cy="1430338"/>
            <a:chOff x="1008" y="2016"/>
            <a:chExt cx="3830" cy="901"/>
          </a:xfrm>
        </p:grpSpPr>
        <p:sp>
          <p:nvSpPr>
            <p:cNvPr id="73733" name="Rectangle 5"/>
            <p:cNvSpPr>
              <a:spLocks noChangeArrowheads="1"/>
            </p:cNvSpPr>
            <p:nvPr/>
          </p:nvSpPr>
          <p:spPr bwMode="auto">
            <a:xfrm>
              <a:off x="1008" y="2016"/>
              <a:ext cx="3830" cy="894"/>
            </a:xfrm>
            <a:prstGeom prst="rect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4" name="Line 6"/>
            <p:cNvSpPr>
              <a:spLocks noChangeShapeType="1"/>
            </p:cNvSpPr>
            <p:nvPr/>
          </p:nvSpPr>
          <p:spPr bwMode="auto">
            <a:xfrm>
              <a:off x="1344" y="2055"/>
              <a:ext cx="0" cy="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5" name="Line 7"/>
            <p:cNvSpPr>
              <a:spLocks noChangeShapeType="1"/>
            </p:cNvSpPr>
            <p:nvPr/>
          </p:nvSpPr>
          <p:spPr bwMode="auto">
            <a:xfrm>
              <a:off x="1349" y="2448"/>
              <a:ext cx="331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6" name="Freeform 8"/>
            <p:cNvSpPr>
              <a:spLocks/>
            </p:cNvSpPr>
            <p:nvPr/>
          </p:nvSpPr>
          <p:spPr bwMode="auto">
            <a:xfrm>
              <a:off x="1344" y="2016"/>
              <a:ext cx="3457" cy="901"/>
            </a:xfrm>
            <a:custGeom>
              <a:avLst/>
              <a:gdLst>
                <a:gd name="T0" fmla="*/ 0 w 2766"/>
                <a:gd name="T1" fmla="*/ 1200 h 1201"/>
                <a:gd name="T2" fmla="*/ 1738 w 2766"/>
                <a:gd name="T3" fmla="*/ 0 h 1201"/>
                <a:gd name="T4" fmla="*/ 2765 w 2766"/>
                <a:gd name="T5" fmla="*/ 0 h 1201"/>
                <a:gd name="T6" fmla="*/ 1106 w 2766"/>
                <a:gd name="T7" fmla="*/ 1200 h 1201"/>
                <a:gd name="T8" fmla="*/ 0 w 2766"/>
                <a:gd name="T9" fmla="*/ 1200 h 1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66" h="1201">
                  <a:moveTo>
                    <a:pt x="0" y="1200"/>
                  </a:moveTo>
                  <a:lnTo>
                    <a:pt x="1738" y="0"/>
                  </a:lnTo>
                  <a:lnTo>
                    <a:pt x="2765" y="0"/>
                  </a:lnTo>
                  <a:lnTo>
                    <a:pt x="1106" y="1200"/>
                  </a:lnTo>
                  <a:lnTo>
                    <a:pt x="0" y="120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745" name="Rectangle 17"/>
            <p:cNvSpPr>
              <a:spLocks noChangeArrowheads="1"/>
            </p:cNvSpPr>
            <p:nvPr/>
          </p:nvSpPr>
          <p:spPr bwMode="auto">
            <a:xfrm>
              <a:off x="1011" y="2042"/>
              <a:ext cx="200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altLang="en-US" sz="2400">
                  <a:latin typeface="Symbol" charset="2"/>
                </a:rPr>
                <a:t>e</a:t>
              </a: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73746" name="Rectangle 18"/>
            <p:cNvSpPr>
              <a:spLocks noChangeArrowheads="1"/>
            </p:cNvSpPr>
            <p:nvPr/>
          </p:nvSpPr>
          <p:spPr bwMode="auto">
            <a:xfrm>
              <a:off x="4531" y="2438"/>
              <a:ext cx="255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altLang="en-US" sz="2400">
                  <a:latin typeface="Times New Roman" charset="0"/>
                </a:rPr>
                <a:t>X</a:t>
              </a:r>
            </a:p>
          </p:txBody>
        </p:sp>
      </p:grpSp>
      <p:sp>
        <p:nvSpPr>
          <p:cNvPr id="73749" name="Text Box 21"/>
          <p:cNvSpPr txBox="1">
            <a:spLocks noChangeArrowheads="1"/>
          </p:cNvSpPr>
          <p:nvPr/>
        </p:nvSpPr>
        <p:spPr bwMode="auto">
          <a:xfrm>
            <a:off x="8229601" y="3589339"/>
            <a:ext cx="22272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dirty="0"/>
              <a:t>Need another x variable.</a:t>
            </a:r>
          </a:p>
        </p:txBody>
      </p:sp>
      <p:graphicFrame>
        <p:nvGraphicFramePr>
          <p:cNvPr id="73750" name="Object 22"/>
          <p:cNvGraphicFramePr>
            <a:graphicFrameLocks noChangeAspect="1"/>
          </p:cNvGraphicFramePr>
          <p:nvPr/>
        </p:nvGraphicFramePr>
        <p:xfrm>
          <a:off x="1981200" y="5559426"/>
          <a:ext cx="1919288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396800" imgH="241200" progId="Equation.3">
                  <p:embed/>
                </p:oleObj>
              </mc:Choice>
              <mc:Fallback>
                <p:oleObj name="Equation" r:id="rId3" imgW="13968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559426"/>
                        <a:ext cx="1919288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"/>
          <p:cNvSpPr txBox="1">
            <a:spLocks noChangeArrowheads="1"/>
          </p:cNvSpPr>
          <p:nvPr/>
        </p:nvSpPr>
        <p:spPr bwMode="auto">
          <a:xfrm>
            <a:off x="546066" y="288253"/>
            <a:ext cx="10612086" cy="588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dirty="0" smtClean="0"/>
              <a:t>Example: What do I need? Homogeneity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903501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14-</a:t>
            </a:r>
            <a:fld id="{52DF7E83-99AB-F34D-AC1F-7ED13B08A4AF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6365" y="246560"/>
            <a:ext cx="10687435" cy="565150"/>
          </a:xfrm>
          <a:noFill/>
          <a:ln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altLang="en-US" sz="4000" dirty="0"/>
              <a:t>Transforming the Response to achieve Linearity</a:t>
            </a:r>
          </a:p>
        </p:txBody>
      </p:sp>
      <p:graphicFrame>
        <p:nvGraphicFramePr>
          <p:cNvPr id="972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34174"/>
              </p:ext>
            </p:extLst>
          </p:nvPr>
        </p:nvGraphicFramePr>
        <p:xfrm>
          <a:off x="943018" y="895349"/>
          <a:ext cx="6621462" cy="564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Scanned Photo" r:id="rId3" imgW="10240804" imgH="8723810" progId="MSPhotoEdScan.3">
                  <p:embed/>
                </p:oleObj>
              </mc:Choice>
              <mc:Fallback>
                <p:oleObj name="Scanned Photo" r:id="rId3" imgW="10240804" imgH="8723810" progId="MSPhotoEdSca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018" y="895349"/>
                        <a:ext cx="6621462" cy="564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7726363" y="1721587"/>
            <a:ext cx="3627437" cy="156966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dirty="0"/>
              <a:t>If a scatterplot of y versus x curves upward, proceed down on the scale to choose a transformation.</a:t>
            </a:r>
          </a:p>
        </p:txBody>
      </p:sp>
    </p:spTree>
    <p:extLst>
      <p:ext uri="{BB962C8B-B14F-4D97-AF65-F5344CB8AC3E}">
        <p14:creationId xmlns:p14="http://schemas.microsoft.com/office/powerpoint/2010/main" val="22822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Transformations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461" y="1594701"/>
            <a:ext cx="9601985" cy="4191000"/>
          </a:xfrm>
        </p:spPr>
        <p:txBody>
          <a:bodyPr/>
          <a:lstStyle/>
          <a:p>
            <a:r>
              <a:rPr lang="en-US" dirty="0" smtClean="0"/>
              <a:t>Tail to the right</a:t>
            </a:r>
          </a:p>
          <a:p>
            <a:pPr lvl="1"/>
            <a:r>
              <a:rPr lang="en-US" dirty="0" smtClean="0"/>
              <a:t>Natural or common (base 10) logarithm – no zero values</a:t>
            </a:r>
          </a:p>
          <a:p>
            <a:pPr lvl="1"/>
            <a:r>
              <a:rPr lang="en-US" dirty="0" smtClean="0"/>
              <a:t>Square root, cube root, etc – zeros ok</a:t>
            </a:r>
          </a:p>
          <a:p>
            <a:pPr lvl="1"/>
            <a:r>
              <a:rPr lang="en-US" dirty="0" smtClean="0"/>
              <a:t>Inverse, -1/x, -1/x</a:t>
            </a:r>
            <a:r>
              <a:rPr lang="en-US" baseline="30000" dirty="0" smtClean="0"/>
              <a:t>2</a:t>
            </a:r>
            <a:r>
              <a:rPr lang="en-US" dirty="0" smtClean="0"/>
              <a:t>, etc – no zero values</a:t>
            </a:r>
          </a:p>
          <a:p>
            <a:r>
              <a:rPr lang="en-US" dirty="0" smtClean="0"/>
              <a:t>Tail to the left</a:t>
            </a:r>
          </a:p>
          <a:p>
            <a:pPr lvl="1"/>
            <a:r>
              <a:rPr lang="en-US" dirty="0" smtClean="0"/>
              <a:t>Exponential e</a:t>
            </a:r>
            <a:r>
              <a:rPr lang="en-US" baseline="30000" dirty="0" smtClean="0"/>
              <a:t>x</a:t>
            </a:r>
            <a:r>
              <a:rPr lang="en-US" dirty="0" smtClean="0"/>
              <a:t>,10</a:t>
            </a:r>
            <a:r>
              <a:rPr lang="en-US" baseline="30000" dirty="0" smtClean="0"/>
              <a:t>x</a:t>
            </a:r>
            <a:r>
              <a:rPr lang="en-US" dirty="0" smtClean="0"/>
              <a:t> (low values)</a:t>
            </a:r>
            <a:endParaRPr lang="en-US" baseline="30000" dirty="0" smtClean="0"/>
          </a:p>
          <a:p>
            <a:pPr lvl="1"/>
            <a:r>
              <a:rPr lang="en-US" dirty="0" smtClean="0"/>
              <a:t>Square, cube, etc</a:t>
            </a:r>
          </a:p>
        </p:txBody>
      </p:sp>
    </p:spTree>
    <p:extLst>
      <p:ext uri="{BB962C8B-B14F-4D97-AF65-F5344CB8AC3E}">
        <p14:creationId xmlns:p14="http://schemas.microsoft.com/office/powerpoint/2010/main" val="93168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596" y="1649691"/>
            <a:ext cx="5208309" cy="520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5152" y="1649691"/>
            <a:ext cx="5208309" cy="520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Common Transformations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69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2320"/>
            <a:ext cx="10515600" cy="1325563"/>
          </a:xfrm>
        </p:spPr>
        <p:txBody>
          <a:bodyPr/>
          <a:lstStyle/>
          <a:p>
            <a:r>
              <a:rPr lang="en-US" dirty="0" smtClean="0"/>
              <a:t>Transforming to Linear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103" y="1125078"/>
            <a:ext cx="10549379" cy="4493296"/>
          </a:xfrm>
        </p:spPr>
        <p:txBody>
          <a:bodyPr/>
          <a:lstStyle/>
          <a:p>
            <a:r>
              <a:rPr lang="en-US" dirty="0" smtClean="0"/>
              <a:t>By transforming variables before using linear regression we can fit nonlinear equations</a:t>
            </a:r>
          </a:p>
          <a:p>
            <a:r>
              <a:rPr lang="en-US" dirty="0" smtClean="0"/>
              <a:t>In some cases we can express the fitted equation in terms of the original untransformed </a:t>
            </a:r>
            <a:r>
              <a:rPr lang="en-US" dirty="0" smtClean="0"/>
              <a:t>variables</a:t>
            </a:r>
          </a:p>
          <a:p>
            <a:r>
              <a:rPr lang="en-US" dirty="0" smtClean="0"/>
              <a:t>Polynomial: </a:t>
            </a:r>
            <a:r>
              <a:rPr lang="en-US" dirty="0"/>
              <a:t>Begin with linear and then work up to quadratic, cubic, and so on until the new terms are not significant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9132" y="3371726"/>
            <a:ext cx="3394435" cy="3394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270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2320"/>
            <a:ext cx="10515600" cy="1325563"/>
          </a:xfrm>
        </p:spPr>
        <p:txBody>
          <a:bodyPr/>
          <a:lstStyle/>
          <a:p>
            <a:r>
              <a:rPr lang="en-US" dirty="0" smtClean="0"/>
              <a:t>Transforming to Linear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421" y="1153359"/>
            <a:ext cx="10549379" cy="4493296"/>
          </a:xfrm>
        </p:spPr>
        <p:txBody>
          <a:bodyPr/>
          <a:lstStyle/>
          <a:p>
            <a:r>
              <a:rPr lang="en-US" dirty="0" smtClean="0"/>
              <a:t>Power Function</a:t>
            </a:r>
            <a:endParaRPr lang="en-US" dirty="0" smtClean="0"/>
          </a:p>
          <a:p>
            <a:r>
              <a:rPr lang="en-US" dirty="0"/>
              <a:t>Log-log transformation</a:t>
            </a:r>
          </a:p>
          <a:p>
            <a:r>
              <a:rPr lang="en-US" dirty="0"/>
              <a:t>Use log() to transform dependent and independent variables</a:t>
            </a:r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14480" y="2771480"/>
            <a:ext cx="4086520" cy="4086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6789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617"/>
          </a:xfrm>
        </p:spPr>
        <p:txBody>
          <a:bodyPr/>
          <a:lstStyle/>
          <a:p>
            <a:r>
              <a:rPr lang="en-US" dirty="0" smtClean="0"/>
              <a:t>          End of Semester Housekeeping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411" y="1570373"/>
            <a:ext cx="11085094" cy="4409322"/>
          </a:xfrm>
        </p:spPr>
        <p:txBody>
          <a:bodyPr/>
          <a:lstStyle/>
          <a:p>
            <a:r>
              <a:rPr lang="en-US" dirty="0" smtClean="0"/>
              <a:t>Nine </a:t>
            </a:r>
            <a:r>
              <a:rPr lang="en-US" dirty="0" err="1" smtClean="0"/>
              <a:t>Homeworks</a:t>
            </a:r>
            <a:r>
              <a:rPr lang="en-US" dirty="0" smtClean="0"/>
              <a:t> and one final lab assigned for turning in on the CLE</a:t>
            </a:r>
          </a:p>
          <a:p>
            <a:pPr lvl="1"/>
            <a:r>
              <a:rPr lang="en-US" dirty="0" smtClean="0"/>
              <a:t>Top 8 grades will be used for your overall HW grade</a:t>
            </a:r>
          </a:p>
          <a:p>
            <a:pPr lvl="1"/>
            <a:r>
              <a:rPr lang="en-US" dirty="0" smtClean="0"/>
              <a:t>This is 70% of your grade</a:t>
            </a:r>
          </a:p>
          <a:p>
            <a:r>
              <a:rPr lang="en-US" dirty="0" smtClean="0"/>
              <a:t>Final Exam is posted and due on December </a:t>
            </a:r>
            <a:r>
              <a:rPr lang="en-US" dirty="0" smtClean="0"/>
              <a:t>7</a:t>
            </a:r>
            <a:r>
              <a:rPr lang="en-US" baseline="30000" dirty="0" smtClean="0"/>
              <a:t>th </a:t>
            </a:r>
            <a:r>
              <a:rPr lang="en-US" dirty="0" smtClean="0"/>
              <a:t>on the CLE</a:t>
            </a:r>
          </a:p>
          <a:p>
            <a:pPr lvl="1"/>
            <a:r>
              <a:rPr lang="en-US" dirty="0" smtClean="0"/>
              <a:t>Office hours today and next Tuesday, December 4</a:t>
            </a:r>
            <a:r>
              <a:rPr lang="en-US" baseline="30000" dirty="0" smtClean="0"/>
              <a:t>th</a:t>
            </a:r>
            <a:r>
              <a:rPr lang="en-US" dirty="0" smtClean="0"/>
              <a:t> 10:30 AM </a:t>
            </a:r>
            <a:r>
              <a:rPr lang="mr-IN" dirty="0" smtClean="0"/>
              <a:t>–</a:t>
            </a:r>
            <a:r>
              <a:rPr lang="en-US" dirty="0" smtClean="0"/>
              <a:t> 12:00 PM in the classroom</a:t>
            </a:r>
          </a:p>
          <a:p>
            <a:pPr lvl="1"/>
            <a:r>
              <a:rPr lang="en-US" dirty="0" smtClean="0"/>
              <a:t>No virtual office hours tomorrow (DEB retreat) but contact me via email with questions or if you want to meet.</a:t>
            </a:r>
          </a:p>
          <a:p>
            <a:pPr lvl="1"/>
            <a:r>
              <a:rPr lang="en-US" dirty="0" smtClean="0"/>
              <a:t>This is 30% of your grade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48726" y="6220326"/>
            <a:ext cx="66566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What have you accomplished this semester?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4675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2320"/>
            <a:ext cx="10515600" cy="1325563"/>
          </a:xfrm>
        </p:spPr>
        <p:txBody>
          <a:bodyPr/>
          <a:lstStyle/>
          <a:p>
            <a:r>
              <a:rPr lang="en-US" dirty="0" smtClean="0"/>
              <a:t>Transforming to Linear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667" y="1530431"/>
            <a:ext cx="7971933" cy="4615846"/>
          </a:xfrm>
        </p:spPr>
        <p:txBody>
          <a:bodyPr/>
          <a:lstStyle/>
          <a:p>
            <a:r>
              <a:rPr lang="en-US" dirty="0"/>
              <a:t>Exponential Function: </a:t>
            </a:r>
            <a:endParaRPr lang="en-US" dirty="0" smtClean="0"/>
          </a:p>
          <a:p>
            <a:pPr lvl="1"/>
            <a:r>
              <a:rPr lang="en-US" dirty="0" smtClean="0"/>
              <a:t>Semi-log transformation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log() to transform dependent variable, y &gt; 0</a:t>
            </a:r>
          </a:p>
          <a:p>
            <a:r>
              <a:rPr lang="en-US" dirty="0" smtClean="0"/>
              <a:t>Inverse Function</a:t>
            </a:r>
          </a:p>
          <a:p>
            <a:pPr lvl="1"/>
            <a:r>
              <a:rPr lang="en-US" dirty="0" smtClean="0"/>
              <a:t>Reciprocal </a:t>
            </a:r>
            <a:r>
              <a:rPr lang="en-US" dirty="0"/>
              <a:t>transformation – 1/x where x ≠ 0</a:t>
            </a:r>
          </a:p>
          <a:p>
            <a:pPr lvl="1"/>
            <a:r>
              <a:rPr lang="en-US" dirty="0"/>
              <a:t>Used for distance models – marriage, trade, </a:t>
            </a:r>
            <a:r>
              <a:rPr lang="en-US" dirty="0" smtClean="0"/>
              <a:t>social </a:t>
            </a:r>
            <a:r>
              <a:rPr lang="en-US" dirty="0"/>
              <a:t>interaction declines with distance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39" y="1659118"/>
            <a:ext cx="4734448" cy="4734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744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253" y="139656"/>
            <a:ext cx="10893318" cy="1325563"/>
          </a:xfrm>
        </p:spPr>
        <p:txBody>
          <a:bodyPr/>
          <a:lstStyle/>
          <a:p>
            <a:r>
              <a:rPr lang="en-US" dirty="0" smtClean="0"/>
              <a:t>Short Topic </a:t>
            </a:r>
            <a:r>
              <a:rPr lang="en-US" dirty="0" smtClean="0"/>
              <a:t>2: </a:t>
            </a:r>
            <a:r>
              <a:rPr lang="en-US" dirty="0" smtClean="0"/>
              <a:t>Expanding the Modeling Options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9449838"/>
              </p:ext>
            </p:extLst>
          </p:nvPr>
        </p:nvGraphicFramePr>
        <p:xfrm>
          <a:off x="863253" y="1339960"/>
          <a:ext cx="10070926" cy="512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472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183" y="164708"/>
            <a:ext cx="11373633" cy="1000213"/>
          </a:xfrm>
        </p:spPr>
        <p:txBody>
          <a:bodyPr/>
          <a:lstStyle/>
          <a:p>
            <a:r>
              <a:rPr lang="en-US" dirty="0" smtClean="0"/>
              <a:t>Multinomial Logit </a:t>
            </a:r>
            <a:r>
              <a:rPr lang="en-US" sz="3600" dirty="0" smtClean="0"/>
              <a:t>(sometimes ordered)</a:t>
            </a:r>
            <a:endParaRPr lang="en-US" sz="36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72857" y="1164921"/>
            <a:ext cx="11309959" cy="556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Multinomial Logit strategy - Contrast outcomes with a common reference point</a:t>
            </a:r>
          </a:p>
          <a:p>
            <a:pPr lvl="2"/>
            <a:r>
              <a:rPr lang="en-US" altLang="en-US" sz="2400" dirty="0" smtClean="0"/>
              <a:t>Similar to conducting a series of 2-outcome logit models comparing pairs of categories</a:t>
            </a:r>
          </a:p>
          <a:p>
            <a:pPr lvl="2"/>
            <a:r>
              <a:rPr lang="en-US" altLang="en-US" sz="2400" dirty="0" smtClean="0"/>
              <a:t>The “reference category” is like the reference group when using dummy variables in regression</a:t>
            </a:r>
          </a:p>
          <a:p>
            <a:r>
              <a:rPr lang="en-US" altLang="en-US" dirty="0" smtClean="0"/>
              <a:t>It serves as the contrast point for all analyses  (use </a:t>
            </a:r>
            <a:r>
              <a:rPr lang="en-US" altLang="en-US" dirty="0" err="1" smtClean="0"/>
              <a:t>mlogit</a:t>
            </a:r>
            <a:r>
              <a:rPr lang="en-US" altLang="en-US" dirty="0" smtClean="0"/>
              <a:t> in Stata)</a:t>
            </a:r>
          </a:p>
          <a:p>
            <a:r>
              <a:rPr lang="en-US" altLang="en-US" dirty="0" smtClean="0"/>
              <a:t>Example: Multinomial Logit strategy for types of graduate schools</a:t>
            </a:r>
          </a:p>
          <a:p>
            <a:pPr lvl="1"/>
            <a:r>
              <a:rPr lang="en-US" altLang="en-US" dirty="0"/>
              <a:t>Analysis of 5 categories yields 4 tables of results:</a:t>
            </a:r>
          </a:p>
          <a:p>
            <a:pPr lvl="3"/>
            <a:r>
              <a:rPr lang="en-US" altLang="en-US" dirty="0"/>
              <a:t>No grad school vs. MA</a:t>
            </a:r>
          </a:p>
          <a:p>
            <a:pPr lvl="3"/>
            <a:r>
              <a:rPr lang="en-US" altLang="en-US" dirty="0"/>
              <a:t>No grad school vs. MBA</a:t>
            </a:r>
          </a:p>
          <a:p>
            <a:pPr lvl="3"/>
            <a:r>
              <a:rPr lang="en-US" altLang="en-US" dirty="0"/>
              <a:t>No grad school vs. </a:t>
            </a:r>
            <a:r>
              <a:rPr lang="en-US" altLang="en-US" dirty="0" err="1"/>
              <a:t>Prof’l</a:t>
            </a:r>
            <a:r>
              <a:rPr lang="en-US" altLang="en-US" dirty="0"/>
              <a:t> school</a:t>
            </a:r>
          </a:p>
          <a:p>
            <a:pPr lvl="3"/>
            <a:r>
              <a:rPr lang="en-US" altLang="en-US" dirty="0"/>
              <a:t>No grad school vs. PhD.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7696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41542" y="-150018"/>
            <a:ext cx="10515600" cy="1040010"/>
          </a:xfrm>
        </p:spPr>
        <p:txBody>
          <a:bodyPr>
            <a:normAutofit/>
          </a:bodyPr>
          <a:lstStyle/>
          <a:p>
            <a:r>
              <a:rPr lang="en-US" altLang="en-US" sz="4000" dirty="0" smtClean="0"/>
              <a:t>Multinomial Logit </a:t>
            </a:r>
            <a:r>
              <a:rPr lang="en-US" altLang="en-US" sz="4000" dirty="0"/>
              <a:t>Example:  Family Vacation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712887"/>
            <a:ext cx="9067800" cy="685800"/>
          </a:xfrm>
        </p:spPr>
        <p:txBody>
          <a:bodyPr/>
          <a:lstStyle/>
          <a:p>
            <a:r>
              <a:rPr lang="en-US" altLang="en-US" dirty="0"/>
              <a:t>Mode of Travel.  Reference category = Train</a:t>
            </a:r>
          </a:p>
        </p:txBody>
      </p:sp>
      <p:sp>
        <p:nvSpPr>
          <p:cNvPr id="421892" name="Text Box 4"/>
          <p:cNvSpPr txBox="1">
            <a:spLocks noChangeArrowheads="1"/>
          </p:cNvSpPr>
          <p:nvPr/>
        </p:nvSpPr>
        <p:spPr bwMode="auto">
          <a:xfrm>
            <a:off x="990600" y="1398687"/>
            <a:ext cx="8991600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b="1" dirty="0">
                <a:latin typeface="Lucida Console" charset="0"/>
              </a:rPr>
              <a:t>. </a:t>
            </a:r>
            <a:r>
              <a:rPr lang="en-US" altLang="en-US" sz="1400" b="1" dirty="0" err="1">
                <a:latin typeface="Lucida Console" charset="0"/>
              </a:rPr>
              <a:t>mlogit</a:t>
            </a:r>
            <a:r>
              <a:rPr lang="en-US" altLang="en-US" sz="1400" b="1" dirty="0">
                <a:latin typeface="Lucida Console" charset="0"/>
              </a:rPr>
              <a:t> mode income </a:t>
            </a:r>
            <a:r>
              <a:rPr lang="en-US" altLang="en-US" sz="1400" b="1" dirty="0" err="1">
                <a:latin typeface="Lucida Console" charset="0"/>
              </a:rPr>
              <a:t>familysize</a:t>
            </a:r>
            <a:endParaRPr lang="en-US" altLang="en-US" sz="1400" b="1" dirty="0">
              <a:latin typeface="Lucida Console" charset="0"/>
            </a:endParaRPr>
          </a:p>
          <a:p>
            <a:endParaRPr lang="en-US" altLang="en-US" sz="1400" b="1" dirty="0">
              <a:latin typeface="Lucida Console" charset="0"/>
            </a:endParaRPr>
          </a:p>
          <a:p>
            <a:r>
              <a:rPr lang="en-US" altLang="en-US" sz="1400" b="1" dirty="0">
                <a:latin typeface="Lucida Console" charset="0"/>
              </a:rPr>
              <a:t>Multinomial logistic regression                   Number of </a:t>
            </a:r>
            <a:r>
              <a:rPr lang="en-US" altLang="en-US" sz="1400" b="1" dirty="0" err="1">
                <a:latin typeface="Lucida Console" charset="0"/>
              </a:rPr>
              <a:t>obs</a:t>
            </a:r>
            <a:r>
              <a:rPr lang="en-US" altLang="en-US" sz="1400" b="1" dirty="0">
                <a:latin typeface="Lucida Console" charset="0"/>
              </a:rPr>
              <a:t>   =        152</a:t>
            </a:r>
          </a:p>
          <a:p>
            <a:r>
              <a:rPr lang="en-US" altLang="en-US" sz="1400" b="1" dirty="0">
                <a:latin typeface="Lucida Console" charset="0"/>
              </a:rPr>
              <a:t>                                                  LR chi2(4)      =      42.63</a:t>
            </a:r>
          </a:p>
          <a:p>
            <a:r>
              <a:rPr lang="en-US" altLang="en-US" sz="1400" b="1" dirty="0">
                <a:latin typeface="Lucida Console" charset="0"/>
              </a:rPr>
              <a:t>                                                  </a:t>
            </a:r>
            <a:r>
              <a:rPr lang="en-US" altLang="en-US" sz="1400" b="1" dirty="0" err="1">
                <a:latin typeface="Lucida Console" charset="0"/>
              </a:rPr>
              <a:t>Prob</a:t>
            </a:r>
            <a:r>
              <a:rPr lang="en-US" altLang="en-US" sz="1400" b="1" dirty="0">
                <a:latin typeface="Lucida Console" charset="0"/>
              </a:rPr>
              <a:t> &gt; chi2     =     0.0000</a:t>
            </a:r>
          </a:p>
          <a:p>
            <a:r>
              <a:rPr lang="en-US" altLang="en-US" sz="1400" b="1" dirty="0">
                <a:latin typeface="Lucida Console" charset="0"/>
              </a:rPr>
              <a:t>Log likelihood = -138.68742                       Pseudo R2       =     0.1332</a:t>
            </a:r>
          </a:p>
          <a:p>
            <a:endParaRPr lang="en-US" altLang="en-US" sz="1400" b="1" dirty="0">
              <a:latin typeface="Lucida Console" charset="0"/>
            </a:endParaRPr>
          </a:p>
          <a:p>
            <a:r>
              <a:rPr lang="en-US" altLang="en-US" sz="1400" b="1" dirty="0">
                <a:latin typeface="Lucida Console" charset="0"/>
              </a:rPr>
              <a:t>------------------------------------------------------------------------------</a:t>
            </a:r>
          </a:p>
          <a:p>
            <a:r>
              <a:rPr lang="en-US" altLang="en-US" sz="1400" b="1" dirty="0">
                <a:latin typeface="Lucida Console" charset="0"/>
              </a:rPr>
              <a:t>        mode |      </a:t>
            </a:r>
            <a:r>
              <a:rPr lang="en-US" altLang="en-US" sz="1400" b="1" dirty="0" err="1">
                <a:latin typeface="Lucida Console" charset="0"/>
              </a:rPr>
              <a:t>Coef</a:t>
            </a:r>
            <a:r>
              <a:rPr lang="en-US" altLang="en-US" sz="1400" b="1" dirty="0">
                <a:latin typeface="Lucida Console" charset="0"/>
              </a:rPr>
              <a:t>.   Std. Err.      z    P&gt;|z|     [95% Conf. Interval]</a:t>
            </a:r>
          </a:p>
          <a:p>
            <a:r>
              <a:rPr lang="en-US" altLang="en-US" sz="1400" b="1" dirty="0">
                <a:latin typeface="Lucida Console" charset="0"/>
              </a:rPr>
              <a:t>-------------+----------------------------------------------------------------</a:t>
            </a:r>
          </a:p>
          <a:p>
            <a:r>
              <a:rPr lang="en-US" altLang="en-US" sz="1400" b="1" dirty="0">
                <a:latin typeface="Lucida Console" charset="0"/>
              </a:rPr>
              <a:t>Bus          |</a:t>
            </a:r>
          </a:p>
          <a:p>
            <a:r>
              <a:rPr lang="en-US" altLang="en-US" sz="1400" b="1" dirty="0">
                <a:latin typeface="Lucida Console" charset="0"/>
              </a:rPr>
              <a:t>      income |   .0311874   .0141811     2.20   0.028     .0033929    .0589818</a:t>
            </a:r>
          </a:p>
          <a:p>
            <a:r>
              <a:rPr lang="en-US" altLang="en-US" sz="1400" b="1" dirty="0">
                <a:latin typeface="Lucida Console" charset="0"/>
              </a:rPr>
              <a:t> family size |  -.6731862   .3312153    -2.03   0.042    -1.322356   -.0240161</a:t>
            </a:r>
          </a:p>
          <a:p>
            <a:r>
              <a:rPr lang="en-US" altLang="en-US" sz="1400" b="1" dirty="0">
                <a:latin typeface="Lucida Console" charset="0"/>
              </a:rPr>
              <a:t>       _cons |  -.5659882    .580605    -0.97   0.330    -1.703953    .5719767</a:t>
            </a:r>
          </a:p>
          <a:p>
            <a:r>
              <a:rPr lang="en-US" altLang="en-US" sz="1400" b="1" dirty="0">
                <a:latin typeface="Lucida Console" charset="0"/>
              </a:rPr>
              <a:t>-------------+----------------------------------------------------------------</a:t>
            </a:r>
          </a:p>
          <a:p>
            <a:r>
              <a:rPr lang="en-US" altLang="en-US" sz="1400" b="1" dirty="0">
                <a:latin typeface="Lucida Console" charset="0"/>
              </a:rPr>
              <a:t>Car          |</a:t>
            </a:r>
          </a:p>
          <a:p>
            <a:r>
              <a:rPr lang="en-US" altLang="en-US" sz="1400" b="1" dirty="0">
                <a:latin typeface="Lucida Console" charset="0"/>
              </a:rPr>
              <a:t>      income |    .057199   .0125151     4.57   0.000     .0326698    .0817282</a:t>
            </a:r>
          </a:p>
          <a:p>
            <a:r>
              <a:rPr lang="en-US" altLang="en-US" sz="1400" b="1" dirty="0">
                <a:latin typeface="Lucida Console" charset="0"/>
              </a:rPr>
              <a:t> family size |   .1978772   .1989113     0.99   0.320    -.1919817    .5877361</a:t>
            </a:r>
          </a:p>
          <a:p>
            <a:r>
              <a:rPr lang="en-US" altLang="en-US" sz="1400" b="1" dirty="0">
                <a:latin typeface="Lucida Console" charset="0"/>
              </a:rPr>
              <a:t>       _cons |  -2.272809   .5201972    -4.37   0.000    -3.292377   -1.253241</a:t>
            </a:r>
          </a:p>
          <a:p>
            <a:r>
              <a:rPr lang="en-US" altLang="en-US" sz="1400" b="1" dirty="0">
                <a:latin typeface="Lucida Console" charset="0"/>
              </a:rPr>
              <a:t>------------------------------------------------------------------------------</a:t>
            </a:r>
          </a:p>
          <a:p>
            <a:r>
              <a:rPr lang="en-US" altLang="en-US" sz="1400" b="1" dirty="0">
                <a:latin typeface="Lucida Console" charset="0"/>
              </a:rPr>
              <a:t>(mode==Train is the base outcome)</a:t>
            </a:r>
          </a:p>
        </p:txBody>
      </p:sp>
      <p:grpSp>
        <p:nvGrpSpPr>
          <p:cNvPr id="421900" name="Group 12"/>
          <p:cNvGrpSpPr>
            <a:grpSpLocks/>
          </p:cNvGrpSpPr>
          <p:nvPr/>
        </p:nvGrpSpPr>
        <p:grpSpPr bwMode="auto">
          <a:xfrm>
            <a:off x="990600" y="1398687"/>
            <a:ext cx="8839200" cy="2819400"/>
            <a:chOff x="48" y="1008"/>
            <a:chExt cx="5568" cy="1776"/>
          </a:xfrm>
        </p:grpSpPr>
        <p:sp>
          <p:nvSpPr>
            <p:cNvPr id="421894" name="Rectangle 6"/>
            <p:cNvSpPr>
              <a:spLocks noChangeArrowheads="1"/>
            </p:cNvSpPr>
            <p:nvPr/>
          </p:nvSpPr>
          <p:spPr bwMode="auto">
            <a:xfrm>
              <a:off x="48" y="2640"/>
              <a:ext cx="3840" cy="14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421895" name="Text Box 7"/>
            <p:cNvSpPr txBox="1">
              <a:spLocks noChangeArrowheads="1"/>
            </p:cNvSpPr>
            <p:nvPr/>
          </p:nvSpPr>
          <p:spPr bwMode="auto">
            <a:xfrm>
              <a:off x="2352" y="1008"/>
              <a:ext cx="3264" cy="237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Large families less likely to take bus (vs. train)</a:t>
              </a:r>
            </a:p>
          </p:txBody>
        </p:sp>
      </p:grpSp>
      <p:sp>
        <p:nvSpPr>
          <p:cNvPr id="421901" name="Text Box 13"/>
          <p:cNvSpPr txBox="1">
            <a:spLocks noChangeArrowheads="1"/>
          </p:cNvSpPr>
          <p:nvPr/>
        </p:nvSpPr>
        <p:spPr bwMode="auto">
          <a:xfrm>
            <a:off x="2209800" y="6248400"/>
            <a:ext cx="6477000" cy="3762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Note:  It is hard to directly compare Car vs. Bus in this table</a:t>
            </a:r>
          </a:p>
        </p:txBody>
      </p:sp>
    </p:spTree>
    <p:extLst>
      <p:ext uri="{BB962C8B-B14F-4D97-AF65-F5344CB8AC3E}">
        <p14:creationId xmlns:p14="http://schemas.microsoft.com/office/powerpoint/2010/main" val="151175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1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1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1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1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1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1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2" grpId="0"/>
      <p:bldP spid="42190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3482" y="830542"/>
            <a:ext cx="9067800" cy="685800"/>
          </a:xfrm>
        </p:spPr>
        <p:txBody>
          <a:bodyPr/>
          <a:lstStyle/>
          <a:p>
            <a:r>
              <a:rPr lang="en-US" altLang="en-US" dirty="0"/>
              <a:t>Mode of Travel.  Reference category = Car</a:t>
            </a:r>
          </a:p>
        </p:txBody>
      </p:sp>
      <p:sp>
        <p:nvSpPr>
          <p:cNvPr id="423940" name="Text Box 4"/>
          <p:cNvSpPr txBox="1">
            <a:spLocks noChangeArrowheads="1"/>
          </p:cNvSpPr>
          <p:nvPr/>
        </p:nvSpPr>
        <p:spPr bwMode="auto">
          <a:xfrm>
            <a:off x="1261998" y="1456450"/>
            <a:ext cx="987886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1400" b="1" dirty="0">
                <a:latin typeface="Lucida Console" charset="0"/>
              </a:rPr>
              <a:t>. </a:t>
            </a:r>
            <a:r>
              <a:rPr lang="en-US" altLang="en-US" sz="1400" b="1" dirty="0" err="1">
                <a:latin typeface="Lucida Console" charset="0"/>
              </a:rPr>
              <a:t>mlogit</a:t>
            </a:r>
            <a:r>
              <a:rPr lang="en-US" altLang="en-US" sz="1400" b="1" dirty="0">
                <a:latin typeface="Lucida Console" charset="0"/>
              </a:rPr>
              <a:t> mode income </a:t>
            </a:r>
            <a:r>
              <a:rPr lang="en-US" altLang="en-US" sz="1400" b="1" dirty="0" err="1">
                <a:latin typeface="Lucida Console" charset="0"/>
              </a:rPr>
              <a:t>familysize</a:t>
            </a:r>
            <a:r>
              <a:rPr lang="en-US" altLang="en-US" sz="1400" b="1" dirty="0">
                <a:latin typeface="Lucida Console" charset="0"/>
              </a:rPr>
              <a:t>, base(3)</a:t>
            </a:r>
          </a:p>
          <a:p>
            <a:endParaRPr lang="en-US" altLang="en-US" sz="1400" b="1" dirty="0">
              <a:latin typeface="Lucida Console" charset="0"/>
            </a:endParaRPr>
          </a:p>
          <a:p>
            <a:r>
              <a:rPr lang="en-US" altLang="en-US" sz="1400" b="1" dirty="0">
                <a:latin typeface="Lucida Console" charset="0"/>
              </a:rPr>
              <a:t>Multinomial logistic regression                   Number of </a:t>
            </a:r>
            <a:r>
              <a:rPr lang="en-US" altLang="en-US" sz="1400" b="1" dirty="0" err="1">
                <a:latin typeface="Lucida Console" charset="0"/>
              </a:rPr>
              <a:t>obs</a:t>
            </a:r>
            <a:r>
              <a:rPr lang="en-US" altLang="en-US" sz="1400" b="1" dirty="0">
                <a:latin typeface="Lucida Console" charset="0"/>
              </a:rPr>
              <a:t>   =        152</a:t>
            </a:r>
          </a:p>
          <a:p>
            <a:r>
              <a:rPr lang="en-US" altLang="en-US" sz="1400" b="1" dirty="0">
                <a:latin typeface="Lucida Console" charset="0"/>
              </a:rPr>
              <a:t>                                                  LR chi2(4)      =      42.63</a:t>
            </a:r>
          </a:p>
          <a:p>
            <a:r>
              <a:rPr lang="en-US" altLang="en-US" sz="1400" b="1" dirty="0">
                <a:latin typeface="Lucida Console" charset="0"/>
              </a:rPr>
              <a:t>                                                  </a:t>
            </a:r>
            <a:r>
              <a:rPr lang="en-US" altLang="en-US" sz="1400" b="1" dirty="0" err="1">
                <a:latin typeface="Lucida Console" charset="0"/>
              </a:rPr>
              <a:t>Prob</a:t>
            </a:r>
            <a:r>
              <a:rPr lang="en-US" altLang="en-US" sz="1400" b="1" dirty="0">
                <a:latin typeface="Lucida Console" charset="0"/>
              </a:rPr>
              <a:t> &gt; chi2     =     0.0000</a:t>
            </a:r>
          </a:p>
          <a:p>
            <a:r>
              <a:rPr lang="en-US" altLang="en-US" sz="1400" b="1" dirty="0">
                <a:latin typeface="Lucida Console" charset="0"/>
              </a:rPr>
              <a:t>Log likelihood = -138.68742                       Pseudo R2       =     0.1332</a:t>
            </a:r>
          </a:p>
          <a:p>
            <a:endParaRPr lang="en-US" altLang="en-US" sz="1400" b="1" dirty="0">
              <a:latin typeface="Lucida Console" charset="0"/>
            </a:endParaRPr>
          </a:p>
          <a:p>
            <a:r>
              <a:rPr lang="en-US" altLang="en-US" sz="1400" b="1" dirty="0">
                <a:latin typeface="Lucida Console" charset="0"/>
              </a:rPr>
              <a:t>------------------------------------------------------------------------------</a:t>
            </a:r>
          </a:p>
          <a:p>
            <a:r>
              <a:rPr lang="en-US" altLang="en-US" sz="1400" b="1" dirty="0">
                <a:latin typeface="Lucida Console" charset="0"/>
              </a:rPr>
              <a:t>        mode |      </a:t>
            </a:r>
            <a:r>
              <a:rPr lang="en-US" altLang="en-US" sz="1400" b="1" dirty="0" err="1">
                <a:latin typeface="Lucida Console" charset="0"/>
              </a:rPr>
              <a:t>Coef</a:t>
            </a:r>
            <a:r>
              <a:rPr lang="en-US" altLang="en-US" sz="1400" b="1" dirty="0">
                <a:latin typeface="Lucida Console" charset="0"/>
              </a:rPr>
              <a:t>.   Std. Err.      z    P&gt;|z|     [95% Conf. Interval]</a:t>
            </a:r>
          </a:p>
          <a:p>
            <a:r>
              <a:rPr lang="en-US" altLang="en-US" sz="1400" b="1" dirty="0">
                <a:latin typeface="Lucida Console" charset="0"/>
              </a:rPr>
              <a:t>-------------+----------------------------------------------------------------</a:t>
            </a:r>
          </a:p>
          <a:p>
            <a:r>
              <a:rPr lang="en-US" altLang="en-US" sz="1400" b="1" dirty="0">
                <a:latin typeface="Lucida Console" charset="0"/>
              </a:rPr>
              <a:t>Train        |</a:t>
            </a:r>
          </a:p>
          <a:p>
            <a:r>
              <a:rPr lang="en-US" altLang="en-US" sz="1400" b="1" dirty="0">
                <a:latin typeface="Lucida Console" charset="0"/>
              </a:rPr>
              <a:t>      income |   -.057199   .0125151    -4.57   0.000    -.0817282   -.0326698</a:t>
            </a:r>
          </a:p>
          <a:p>
            <a:r>
              <a:rPr lang="en-US" altLang="en-US" sz="1400" b="1" dirty="0">
                <a:latin typeface="Lucida Console" charset="0"/>
              </a:rPr>
              <a:t> family size |  -.1978772   .1989113    -0.99   0.320    -.5877361    .1919817</a:t>
            </a:r>
          </a:p>
          <a:p>
            <a:r>
              <a:rPr lang="en-US" altLang="en-US" sz="1400" b="1" dirty="0">
                <a:latin typeface="Lucida Console" charset="0"/>
              </a:rPr>
              <a:t>       _cons |   2.272809   .5201972     4.37   0.000     1.253241    3.292377</a:t>
            </a:r>
          </a:p>
          <a:p>
            <a:r>
              <a:rPr lang="en-US" altLang="en-US" sz="1400" b="1" dirty="0">
                <a:latin typeface="Lucida Console" charset="0"/>
              </a:rPr>
              <a:t>-------------+----------------------------------------------------------------</a:t>
            </a:r>
          </a:p>
          <a:p>
            <a:r>
              <a:rPr lang="en-US" altLang="en-US" sz="1400" b="1" dirty="0">
                <a:latin typeface="Lucida Console" charset="0"/>
              </a:rPr>
              <a:t>Bus          |</a:t>
            </a:r>
          </a:p>
          <a:p>
            <a:r>
              <a:rPr lang="en-US" altLang="en-US" sz="1400" b="1" dirty="0">
                <a:latin typeface="Lucida Console" charset="0"/>
              </a:rPr>
              <a:t>      income |  -.0260117   .0139822    -1.86   0.063    -.0534164     .001393</a:t>
            </a:r>
          </a:p>
          <a:p>
            <a:r>
              <a:rPr lang="en-US" altLang="en-US" sz="1400" b="1" dirty="0">
                <a:latin typeface="Lucida Console" charset="0"/>
              </a:rPr>
              <a:t> family size |  -.8710634   .3275472    -2.66   0.008    -1.513044   -.2290827</a:t>
            </a:r>
          </a:p>
          <a:p>
            <a:r>
              <a:rPr lang="en-US" altLang="en-US" sz="1400" b="1" dirty="0">
                <a:latin typeface="Lucida Console" charset="0"/>
              </a:rPr>
              <a:t>       _cons |   1.706821   .6464476     2.64   0.008      .439807    2.973835</a:t>
            </a:r>
          </a:p>
          <a:p>
            <a:r>
              <a:rPr lang="en-US" altLang="en-US" sz="1400" b="1" dirty="0">
                <a:latin typeface="Lucida Console" charset="0"/>
              </a:rPr>
              <a:t>------------------------------------------------------------------------------</a:t>
            </a:r>
          </a:p>
          <a:p>
            <a:r>
              <a:rPr lang="en-US" altLang="en-US" sz="1400" b="1" dirty="0">
                <a:latin typeface="Lucida Console" charset="0"/>
              </a:rPr>
              <a:t>(mode==Car is the base outcome)</a:t>
            </a:r>
          </a:p>
          <a:p>
            <a:endParaRPr lang="en-US" altLang="en-US" sz="1400" b="1" dirty="0">
              <a:latin typeface="Lucida Console" charset="0"/>
            </a:endParaRPr>
          </a:p>
        </p:txBody>
      </p:sp>
      <p:grpSp>
        <p:nvGrpSpPr>
          <p:cNvPr id="423946" name="Group 10"/>
          <p:cNvGrpSpPr>
            <a:grpSpLocks/>
          </p:cNvGrpSpPr>
          <p:nvPr/>
        </p:nvGrpSpPr>
        <p:grpSpPr bwMode="auto">
          <a:xfrm>
            <a:off x="1464501" y="3872496"/>
            <a:ext cx="6781800" cy="2732088"/>
            <a:chOff x="144" y="2496"/>
            <a:chExt cx="4272" cy="1721"/>
          </a:xfrm>
        </p:grpSpPr>
        <p:sp>
          <p:nvSpPr>
            <p:cNvPr id="423942" name="Rectangle 6"/>
            <p:cNvSpPr>
              <a:spLocks noChangeArrowheads="1"/>
            </p:cNvSpPr>
            <p:nvPr/>
          </p:nvSpPr>
          <p:spPr bwMode="auto">
            <a:xfrm>
              <a:off x="144" y="2496"/>
              <a:ext cx="3696" cy="288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423943" name="Text Box 7"/>
            <p:cNvSpPr txBox="1">
              <a:spLocks noChangeArrowheads="1"/>
            </p:cNvSpPr>
            <p:nvPr/>
          </p:nvSpPr>
          <p:spPr bwMode="auto">
            <a:xfrm>
              <a:off x="144" y="3980"/>
              <a:ext cx="4272" cy="237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Here, the pattern is clearer:  Wealthy &amp; large families use cars</a:t>
              </a:r>
            </a:p>
          </p:txBody>
        </p:sp>
        <p:sp>
          <p:nvSpPr>
            <p:cNvPr id="423945" name="Rectangle 9"/>
            <p:cNvSpPr>
              <a:spLocks noChangeArrowheads="1"/>
            </p:cNvSpPr>
            <p:nvPr/>
          </p:nvSpPr>
          <p:spPr bwMode="auto">
            <a:xfrm>
              <a:off x="144" y="3168"/>
              <a:ext cx="3696" cy="288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</p:grp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466594" y="-43521"/>
            <a:ext cx="10515600" cy="10400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smtClean="0"/>
              <a:t>Multinomial Logit Example:  Family Vacation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6256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3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3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12940" y="211963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Multinomial Logit - Stata </a:t>
            </a:r>
            <a:r>
              <a:rPr lang="en-US" altLang="en-US" dirty="0"/>
              <a:t>Notes:  </a:t>
            </a:r>
            <a:r>
              <a:rPr lang="en-US" altLang="en-US" dirty="0" err="1"/>
              <a:t>mlogit</a:t>
            </a:r>
            <a:endParaRPr lang="en-US" altLang="en-US" dirty="0"/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5257" y="1437318"/>
            <a:ext cx="10923739" cy="4913378"/>
          </a:xfrm>
        </p:spPr>
        <p:txBody>
          <a:bodyPr>
            <a:normAutofit/>
          </a:bodyPr>
          <a:lstStyle/>
          <a:p>
            <a:r>
              <a:rPr lang="en-US" altLang="en-US" dirty="0"/>
              <a:t>Dependent variable:  any categorical variable</a:t>
            </a:r>
          </a:p>
          <a:p>
            <a:pPr lvl="2"/>
            <a:r>
              <a:rPr lang="en-US" altLang="en-US" sz="2800" dirty="0"/>
              <a:t>Don’t need to be positive or sequential</a:t>
            </a:r>
          </a:p>
          <a:p>
            <a:pPr lvl="2"/>
            <a:r>
              <a:rPr lang="en-US" altLang="en-US" sz="2800" dirty="0"/>
              <a:t>Ex:  Bus = 1, Train = 2, Car = 3</a:t>
            </a:r>
          </a:p>
          <a:p>
            <a:pPr lvl="3"/>
            <a:r>
              <a:rPr lang="en-US" altLang="en-US" sz="2800" dirty="0"/>
              <a:t>Or:  Bus = 0, Train = 10, Car = 35</a:t>
            </a:r>
          </a:p>
          <a:p>
            <a:r>
              <a:rPr lang="en-US" altLang="en-US" dirty="0"/>
              <a:t>Base category can be set with option:</a:t>
            </a:r>
          </a:p>
          <a:p>
            <a:pPr lvl="2"/>
            <a:r>
              <a:rPr lang="en-US" altLang="en-US" sz="2800" dirty="0" err="1"/>
              <a:t>mlogit</a:t>
            </a:r>
            <a:r>
              <a:rPr lang="en-US" altLang="en-US" sz="2800" dirty="0"/>
              <a:t> mode income </a:t>
            </a:r>
            <a:r>
              <a:rPr lang="en-US" altLang="en-US" sz="2800" dirty="0" err="1"/>
              <a:t>familysize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baseoutcome</a:t>
            </a:r>
            <a:r>
              <a:rPr lang="en-US" altLang="en-US" sz="2800" dirty="0"/>
              <a:t>(3)</a:t>
            </a:r>
          </a:p>
          <a:p>
            <a:r>
              <a:rPr lang="en-US" altLang="en-US" dirty="0" err="1"/>
              <a:t>Exponentiated</a:t>
            </a:r>
            <a:r>
              <a:rPr lang="en-US" altLang="en-US" dirty="0"/>
              <a:t> coefficients called “relative risk ratios”, rather than odds ratios</a:t>
            </a:r>
          </a:p>
          <a:p>
            <a:pPr lvl="2"/>
            <a:r>
              <a:rPr lang="en-US" altLang="en-US" sz="2800" dirty="0" err="1"/>
              <a:t>mlogit</a:t>
            </a:r>
            <a:r>
              <a:rPr lang="en-US" altLang="en-US" sz="2800" dirty="0"/>
              <a:t> mode income </a:t>
            </a:r>
            <a:r>
              <a:rPr lang="en-US" altLang="en-US" sz="2800" dirty="0" err="1"/>
              <a:t>familysize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rrr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34246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999930"/>
            <a:ext cx="9067800" cy="685800"/>
          </a:xfrm>
        </p:spPr>
        <p:txBody>
          <a:bodyPr/>
          <a:lstStyle/>
          <a:p>
            <a:r>
              <a:rPr lang="en-US" altLang="en-US" dirty="0" err="1"/>
              <a:t>Exponentiated</a:t>
            </a:r>
            <a:r>
              <a:rPr lang="en-US" altLang="en-US" dirty="0"/>
              <a:t> coefficients:  relative risk ratios</a:t>
            </a:r>
          </a:p>
        </p:txBody>
      </p:sp>
      <p:sp>
        <p:nvSpPr>
          <p:cNvPr id="430084" name="Text Box 4"/>
          <p:cNvSpPr txBox="1">
            <a:spLocks noChangeArrowheads="1"/>
          </p:cNvSpPr>
          <p:nvPr/>
        </p:nvSpPr>
        <p:spPr bwMode="auto">
          <a:xfrm>
            <a:off x="941953" y="1559794"/>
            <a:ext cx="8991600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b="1" dirty="0">
                <a:latin typeface="Lucida Console" charset="0"/>
              </a:rPr>
              <a:t>Multinomial logistic regression                   Number of </a:t>
            </a:r>
            <a:r>
              <a:rPr lang="en-US" altLang="en-US" sz="1400" b="1" dirty="0" err="1">
                <a:latin typeface="Lucida Console" charset="0"/>
              </a:rPr>
              <a:t>obs</a:t>
            </a:r>
            <a:r>
              <a:rPr lang="en-US" altLang="en-US" sz="1400" b="1" dirty="0">
                <a:latin typeface="Lucida Console" charset="0"/>
              </a:rPr>
              <a:t>   =        152</a:t>
            </a:r>
          </a:p>
          <a:p>
            <a:r>
              <a:rPr lang="en-US" altLang="en-US" sz="1400" b="1" dirty="0">
                <a:latin typeface="Lucida Console" charset="0"/>
              </a:rPr>
              <a:t>                                                  LR chi2(4)      =      42.63</a:t>
            </a:r>
          </a:p>
          <a:p>
            <a:r>
              <a:rPr lang="en-US" altLang="en-US" sz="1400" b="1" dirty="0">
                <a:latin typeface="Lucida Console" charset="0"/>
              </a:rPr>
              <a:t>                                                  </a:t>
            </a:r>
            <a:r>
              <a:rPr lang="en-US" altLang="en-US" sz="1400" b="1" dirty="0" err="1">
                <a:latin typeface="Lucida Console" charset="0"/>
              </a:rPr>
              <a:t>Prob</a:t>
            </a:r>
            <a:r>
              <a:rPr lang="en-US" altLang="en-US" sz="1400" b="1" dirty="0">
                <a:latin typeface="Lucida Console" charset="0"/>
              </a:rPr>
              <a:t> &gt; chi2     =     0.0000</a:t>
            </a:r>
          </a:p>
          <a:p>
            <a:r>
              <a:rPr lang="en-US" altLang="en-US" sz="1400" b="1" dirty="0">
                <a:latin typeface="Lucida Console" charset="0"/>
              </a:rPr>
              <a:t>Log likelihood = -138.68742                       Pseudo R2       =     0.1332</a:t>
            </a:r>
          </a:p>
          <a:p>
            <a:endParaRPr lang="en-US" altLang="en-US" sz="1400" b="1" dirty="0">
              <a:latin typeface="Lucida Console" charset="0"/>
            </a:endParaRPr>
          </a:p>
          <a:p>
            <a:r>
              <a:rPr lang="en-US" altLang="en-US" sz="1400" b="1" dirty="0">
                <a:latin typeface="Lucida Console" charset="0"/>
              </a:rPr>
              <a:t>------------------------------------------------------------------------------</a:t>
            </a:r>
          </a:p>
          <a:p>
            <a:r>
              <a:rPr lang="en-US" altLang="en-US" sz="1400" b="1" dirty="0">
                <a:latin typeface="Lucida Console" charset="0"/>
              </a:rPr>
              <a:t>        mode |        RRR   Std. Err.      z    P&gt;|z|     [95% Conf. Interval]</a:t>
            </a:r>
          </a:p>
          <a:p>
            <a:r>
              <a:rPr lang="en-US" altLang="en-US" sz="1400" b="1" dirty="0">
                <a:latin typeface="Lucida Console" charset="0"/>
              </a:rPr>
              <a:t>-------------+----------------------------------------------------------------</a:t>
            </a:r>
          </a:p>
          <a:p>
            <a:r>
              <a:rPr lang="en-US" altLang="en-US" sz="1400" b="1" dirty="0">
                <a:latin typeface="Lucida Console" charset="0"/>
              </a:rPr>
              <a:t>Train        |</a:t>
            </a:r>
          </a:p>
          <a:p>
            <a:r>
              <a:rPr lang="en-US" altLang="en-US" sz="1400" b="1" dirty="0">
                <a:latin typeface="Lucida Console" charset="0"/>
              </a:rPr>
              <a:t>      income |   .9444061   .0118194    -4.57   0.000     .9215224    .9678581</a:t>
            </a:r>
          </a:p>
          <a:p>
            <a:r>
              <a:rPr lang="en-US" altLang="en-US" sz="1400" b="1" dirty="0">
                <a:latin typeface="Lucida Console" charset="0"/>
              </a:rPr>
              <a:t>  </a:t>
            </a:r>
            <a:r>
              <a:rPr lang="en-US" altLang="en-US" sz="1400" b="1" dirty="0" err="1">
                <a:latin typeface="Lucida Console" charset="0"/>
              </a:rPr>
              <a:t>familysize</a:t>
            </a:r>
            <a:r>
              <a:rPr lang="en-US" altLang="en-US" sz="1400" b="1" dirty="0">
                <a:latin typeface="Lucida Console" charset="0"/>
              </a:rPr>
              <a:t> |   .8204706   .1632009    -0.99   0.320     .5555836    1.211648</a:t>
            </a:r>
          </a:p>
          <a:p>
            <a:r>
              <a:rPr lang="en-US" altLang="en-US" sz="1400" b="1" dirty="0">
                <a:latin typeface="Lucida Console" charset="0"/>
              </a:rPr>
              <a:t>-------------+----------------------------------------------------------------</a:t>
            </a:r>
          </a:p>
          <a:p>
            <a:r>
              <a:rPr lang="en-US" altLang="en-US" sz="1400" b="1" dirty="0">
                <a:latin typeface="Lucida Console" charset="0"/>
              </a:rPr>
              <a:t>Bus          |</a:t>
            </a:r>
          </a:p>
          <a:p>
            <a:r>
              <a:rPr lang="en-US" altLang="en-US" sz="1400" b="1" dirty="0">
                <a:latin typeface="Lucida Console" charset="0"/>
              </a:rPr>
              <a:t>      income |   .9743237   .0136232    -1.86   0.063     .9479852    1.001394</a:t>
            </a:r>
          </a:p>
          <a:p>
            <a:r>
              <a:rPr lang="en-US" altLang="en-US" sz="1400" b="1" dirty="0">
                <a:latin typeface="Lucida Console" charset="0"/>
              </a:rPr>
              <a:t>  </a:t>
            </a:r>
            <a:r>
              <a:rPr lang="en-US" altLang="en-US" sz="1400" b="1" dirty="0" err="1">
                <a:latin typeface="Lucida Console" charset="0"/>
              </a:rPr>
              <a:t>familysize</a:t>
            </a:r>
            <a:r>
              <a:rPr lang="en-US" altLang="en-US" sz="1400" b="1" dirty="0">
                <a:latin typeface="Lucida Console" charset="0"/>
              </a:rPr>
              <a:t> |   .4185063   .1370806    -2.66   0.008     .2202385    .7952627</a:t>
            </a:r>
          </a:p>
          <a:p>
            <a:r>
              <a:rPr lang="en-US" altLang="en-US" sz="1400" b="1" dirty="0">
                <a:latin typeface="Lucida Console" charset="0"/>
              </a:rPr>
              <a:t>------------------------------------------------------------------------------</a:t>
            </a:r>
          </a:p>
          <a:p>
            <a:r>
              <a:rPr lang="en-US" altLang="en-US" sz="1400" b="1" dirty="0">
                <a:latin typeface="Lucida Console" charset="0"/>
              </a:rPr>
              <a:t>(mode==Car is the base outcome)</a:t>
            </a:r>
          </a:p>
        </p:txBody>
      </p:sp>
      <p:grpSp>
        <p:nvGrpSpPr>
          <p:cNvPr id="430089" name="Group 9"/>
          <p:cNvGrpSpPr>
            <a:grpSpLocks/>
          </p:cNvGrpSpPr>
          <p:nvPr/>
        </p:nvGrpSpPr>
        <p:grpSpPr bwMode="auto">
          <a:xfrm>
            <a:off x="1336219" y="3524544"/>
            <a:ext cx="7820025" cy="3021013"/>
            <a:chOff x="288" y="2271"/>
            <a:chExt cx="4926" cy="1903"/>
          </a:xfrm>
        </p:grpSpPr>
        <p:sp>
          <p:nvSpPr>
            <p:cNvPr id="430087" name="Text Box 7"/>
            <p:cNvSpPr txBox="1">
              <a:spLocks noChangeArrowheads="1"/>
            </p:cNvSpPr>
            <p:nvPr/>
          </p:nvSpPr>
          <p:spPr bwMode="auto">
            <a:xfrm>
              <a:off x="288" y="3651"/>
              <a:ext cx="4926" cy="523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dirty="0" err="1"/>
                <a:t>exp</a:t>
              </a:r>
              <a:r>
                <a:rPr lang="en-US" altLang="en-US" sz="2400" dirty="0"/>
                <a:t>(-.057)=.94.  Interpretation is just like odds ratios… BUT comparison is with reference category.</a:t>
              </a:r>
            </a:p>
          </p:txBody>
        </p:sp>
        <p:sp>
          <p:nvSpPr>
            <p:cNvPr id="430088" name="Rectangle 8"/>
            <p:cNvSpPr>
              <a:spLocks noChangeArrowheads="1"/>
            </p:cNvSpPr>
            <p:nvPr/>
          </p:nvSpPr>
          <p:spPr bwMode="auto">
            <a:xfrm>
              <a:off x="1176" y="2271"/>
              <a:ext cx="704" cy="160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</p:grp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336219" y="0"/>
            <a:ext cx="9043987" cy="1219200"/>
          </a:xfrm>
        </p:spPr>
        <p:txBody>
          <a:bodyPr/>
          <a:lstStyle/>
          <a:p>
            <a:r>
              <a:rPr lang="en-US" altLang="en-US" sz="4000"/>
              <a:t>MLogit</a:t>
            </a:r>
            <a:r>
              <a:rPr lang="en-US" altLang="en-US" sz="4000" dirty="0"/>
              <a:t> Example:  Car vs. Bus vs. Train</a:t>
            </a:r>
          </a:p>
        </p:txBody>
      </p:sp>
    </p:spTree>
    <p:extLst>
      <p:ext uri="{BB962C8B-B14F-4D97-AF65-F5344CB8AC3E}">
        <p14:creationId xmlns:p14="http://schemas.microsoft.com/office/powerpoint/2010/main" val="105530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18269"/>
            <a:ext cx="10515600" cy="1325563"/>
          </a:xfrm>
        </p:spPr>
        <p:txBody>
          <a:bodyPr/>
          <a:lstStyle/>
          <a:p>
            <a:r>
              <a:rPr lang="en-US" altLang="en-US" smtClean="0"/>
              <a:t>Multinomial Logit: Predicted </a:t>
            </a:r>
            <a:r>
              <a:rPr lang="en-US" altLang="en-US" dirty="0"/>
              <a:t>Probabilities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4841" y="1329531"/>
            <a:ext cx="10515600" cy="4351338"/>
          </a:xfrm>
        </p:spPr>
        <p:txBody>
          <a:bodyPr/>
          <a:lstStyle/>
          <a:p>
            <a:r>
              <a:rPr lang="en-US" altLang="en-US"/>
              <a:t>You can predict probabilities for each case</a:t>
            </a:r>
          </a:p>
          <a:p>
            <a:pPr lvl="2"/>
            <a:r>
              <a:rPr lang="en-US" altLang="en-US" dirty="0"/>
              <a:t>Each outcome has its own probability (they add up to 1)</a:t>
            </a:r>
          </a:p>
        </p:txBody>
      </p:sp>
      <p:sp>
        <p:nvSpPr>
          <p:cNvPr id="424964" name="Text Box 4"/>
          <p:cNvSpPr txBox="1">
            <a:spLocks noChangeArrowheads="1"/>
          </p:cNvSpPr>
          <p:nvPr/>
        </p:nvSpPr>
        <p:spPr bwMode="auto">
          <a:xfrm>
            <a:off x="1537570" y="2365375"/>
            <a:ext cx="6705600" cy="449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600" b="1" dirty="0">
                <a:latin typeface="Lucida Console" charset="0"/>
              </a:rPr>
              <a:t>. predict </a:t>
            </a:r>
            <a:r>
              <a:rPr lang="en-US" altLang="en-US" sz="1600" b="1" dirty="0" err="1">
                <a:latin typeface="Lucida Console" charset="0"/>
              </a:rPr>
              <a:t>predtrain</a:t>
            </a:r>
            <a:r>
              <a:rPr lang="en-US" altLang="en-US" sz="1600" b="1" dirty="0">
                <a:latin typeface="Lucida Console" charset="0"/>
              </a:rPr>
              <a:t> </a:t>
            </a:r>
            <a:r>
              <a:rPr lang="en-US" altLang="en-US" sz="1600" b="1" dirty="0" err="1">
                <a:latin typeface="Lucida Console" charset="0"/>
              </a:rPr>
              <a:t>predbus</a:t>
            </a:r>
            <a:r>
              <a:rPr lang="en-US" altLang="en-US" sz="1600" b="1" dirty="0">
                <a:latin typeface="Lucida Console" charset="0"/>
              </a:rPr>
              <a:t> </a:t>
            </a:r>
            <a:r>
              <a:rPr lang="en-US" altLang="en-US" sz="1600" b="1" dirty="0" err="1">
                <a:latin typeface="Lucida Console" charset="0"/>
              </a:rPr>
              <a:t>predcar</a:t>
            </a:r>
            <a:r>
              <a:rPr lang="en-US" altLang="en-US" sz="1600" b="1" dirty="0">
                <a:latin typeface="Lucida Console" charset="0"/>
              </a:rPr>
              <a:t> if e(sample), </a:t>
            </a:r>
            <a:r>
              <a:rPr lang="en-US" altLang="en-US" sz="1600" b="1" dirty="0" err="1">
                <a:latin typeface="Lucida Console" charset="0"/>
              </a:rPr>
              <a:t>pr</a:t>
            </a:r>
            <a:endParaRPr lang="en-US" altLang="en-US" sz="1600" b="1" dirty="0">
              <a:latin typeface="Lucida Console" charset="0"/>
            </a:endParaRPr>
          </a:p>
          <a:p>
            <a:endParaRPr lang="en-US" altLang="en-US" sz="1600" b="1" dirty="0">
              <a:latin typeface="Lucida Console" charset="0"/>
            </a:endParaRPr>
          </a:p>
          <a:p>
            <a:r>
              <a:rPr lang="en-US" altLang="en-US" sz="1600" b="1" dirty="0">
                <a:latin typeface="Lucida Console" charset="0"/>
              </a:rPr>
              <a:t>. list </a:t>
            </a:r>
            <a:r>
              <a:rPr lang="en-US" altLang="en-US" sz="1600" b="1" dirty="0" err="1">
                <a:latin typeface="Lucida Console" charset="0"/>
              </a:rPr>
              <a:t>predtrain</a:t>
            </a:r>
            <a:r>
              <a:rPr lang="en-US" altLang="en-US" sz="1600" b="1" dirty="0">
                <a:latin typeface="Lucida Console" charset="0"/>
              </a:rPr>
              <a:t> </a:t>
            </a:r>
            <a:r>
              <a:rPr lang="en-US" altLang="en-US" sz="1600" b="1" dirty="0" err="1">
                <a:latin typeface="Lucida Console" charset="0"/>
              </a:rPr>
              <a:t>predbus</a:t>
            </a:r>
            <a:r>
              <a:rPr lang="en-US" altLang="en-US" sz="1600" b="1" dirty="0">
                <a:latin typeface="Lucida Console" charset="0"/>
              </a:rPr>
              <a:t> </a:t>
            </a:r>
            <a:r>
              <a:rPr lang="en-US" altLang="en-US" sz="1600" b="1" dirty="0" err="1">
                <a:latin typeface="Lucida Console" charset="0"/>
              </a:rPr>
              <a:t>predcar</a:t>
            </a:r>
            <a:endParaRPr lang="en-US" altLang="en-US" sz="1600" b="1" dirty="0">
              <a:latin typeface="Lucida Console" charset="0"/>
            </a:endParaRPr>
          </a:p>
          <a:p>
            <a:endParaRPr lang="en-US" altLang="en-US" sz="1600" b="1" dirty="0">
              <a:latin typeface="Lucida Console" charset="0"/>
            </a:endParaRPr>
          </a:p>
          <a:p>
            <a:r>
              <a:rPr lang="en-US" altLang="en-US" sz="1600" b="1" dirty="0">
                <a:latin typeface="Lucida Console" charset="0"/>
              </a:rPr>
              <a:t>     +--------------------------------+</a:t>
            </a:r>
          </a:p>
          <a:p>
            <a:r>
              <a:rPr lang="en-US" altLang="en-US" sz="1600" b="1" dirty="0">
                <a:latin typeface="Lucida Console" charset="0"/>
              </a:rPr>
              <a:t>     | </a:t>
            </a:r>
            <a:r>
              <a:rPr lang="en-US" altLang="en-US" sz="1600" b="1" dirty="0" err="1">
                <a:latin typeface="Lucida Console" charset="0"/>
              </a:rPr>
              <a:t>predtrain</a:t>
            </a:r>
            <a:r>
              <a:rPr lang="en-US" altLang="en-US" sz="1600" b="1" dirty="0">
                <a:latin typeface="Lucida Console" charset="0"/>
              </a:rPr>
              <a:t>   </a:t>
            </a:r>
            <a:r>
              <a:rPr lang="en-US" altLang="en-US" sz="1600" b="1" dirty="0" err="1">
                <a:latin typeface="Lucida Console" charset="0"/>
              </a:rPr>
              <a:t>predbus</a:t>
            </a:r>
            <a:r>
              <a:rPr lang="en-US" altLang="en-US" sz="1600" b="1" dirty="0">
                <a:latin typeface="Lucida Console" charset="0"/>
              </a:rPr>
              <a:t>    </a:t>
            </a:r>
            <a:r>
              <a:rPr lang="en-US" altLang="en-US" sz="1600" b="1" dirty="0" err="1">
                <a:latin typeface="Lucida Console" charset="0"/>
              </a:rPr>
              <a:t>predcar</a:t>
            </a:r>
            <a:r>
              <a:rPr lang="en-US" altLang="en-US" sz="1600" b="1" dirty="0">
                <a:latin typeface="Lucida Console" charset="0"/>
              </a:rPr>
              <a:t> |</a:t>
            </a:r>
          </a:p>
          <a:p>
            <a:r>
              <a:rPr lang="en-US" altLang="en-US" sz="1600" b="1" dirty="0">
                <a:latin typeface="Lucida Console" charset="0"/>
              </a:rPr>
              <a:t>     |--------------------------------|</a:t>
            </a:r>
          </a:p>
          <a:p>
            <a:r>
              <a:rPr lang="en-US" altLang="en-US" sz="1600" b="1" dirty="0">
                <a:latin typeface="Lucida Console" charset="0"/>
              </a:rPr>
              <a:t>  1. | .3581157   .3089684   .3329159 |</a:t>
            </a:r>
          </a:p>
          <a:p>
            <a:r>
              <a:rPr lang="en-US" altLang="en-US" sz="1600" b="1" dirty="0">
                <a:latin typeface="Lucida Console" charset="0"/>
              </a:rPr>
              <a:t>  2. |  .448882   .1690205   .3820975 |</a:t>
            </a:r>
          </a:p>
          <a:p>
            <a:r>
              <a:rPr lang="en-US" altLang="en-US" sz="1600" b="1" dirty="0">
                <a:latin typeface="Lucida Console" charset="0"/>
              </a:rPr>
              <a:t>  3. | .3080929   .3106668   .3812403 |</a:t>
            </a:r>
          </a:p>
          <a:p>
            <a:r>
              <a:rPr lang="en-US" altLang="en-US" sz="1600" b="1" dirty="0">
                <a:latin typeface="Lucida Console" charset="0"/>
              </a:rPr>
              <a:t>  4. | .0840841   .0562263   .8596895 |</a:t>
            </a:r>
          </a:p>
          <a:p>
            <a:r>
              <a:rPr lang="en-US" altLang="en-US" sz="1600" b="1" dirty="0">
                <a:latin typeface="Lucida Console" charset="0"/>
              </a:rPr>
              <a:t>  5. | .2771111   .1665822   .5563067 |</a:t>
            </a:r>
          </a:p>
          <a:p>
            <a:r>
              <a:rPr lang="en-US" altLang="en-US" sz="1600" b="1" dirty="0">
                <a:latin typeface="Lucida Console" charset="0"/>
              </a:rPr>
              <a:t>  6. | .5169058    .279341   .2037531 |</a:t>
            </a:r>
          </a:p>
          <a:p>
            <a:r>
              <a:rPr lang="en-US" altLang="en-US" sz="1600" b="1" dirty="0">
                <a:latin typeface="Lucida Console" charset="0"/>
              </a:rPr>
              <a:t>  7. | .5986157   .2520666   .1493177 |</a:t>
            </a:r>
          </a:p>
          <a:p>
            <a:r>
              <a:rPr lang="en-US" altLang="en-US" sz="1600" b="1" dirty="0">
                <a:latin typeface="Lucida Console" charset="0"/>
              </a:rPr>
              <a:t>  8. | .3080929   .3106668   .3812403 |</a:t>
            </a:r>
          </a:p>
          <a:p>
            <a:r>
              <a:rPr lang="en-US" altLang="en-US" sz="1600" b="1" dirty="0">
                <a:latin typeface="Lucida Console" charset="0"/>
              </a:rPr>
              <a:t>  9. | .0934616   .1225238   .7840146 |</a:t>
            </a:r>
          </a:p>
          <a:p>
            <a:r>
              <a:rPr lang="en-US" altLang="en-US" sz="1600" b="1" dirty="0">
                <a:latin typeface="Lucida Console" charset="0"/>
              </a:rPr>
              <a:t> 10. | .6262593   .1477046   .2260361 |</a:t>
            </a:r>
          </a:p>
          <a:p>
            <a:endParaRPr lang="en-US" altLang="en-US" sz="1600" b="1" dirty="0">
              <a:latin typeface="Lucida Console" charset="0"/>
            </a:endParaRPr>
          </a:p>
        </p:txBody>
      </p:sp>
      <p:grpSp>
        <p:nvGrpSpPr>
          <p:cNvPr id="424968" name="Group 8"/>
          <p:cNvGrpSpPr>
            <a:grpSpLocks/>
          </p:cNvGrpSpPr>
          <p:nvPr/>
        </p:nvGrpSpPr>
        <p:grpSpPr bwMode="auto">
          <a:xfrm>
            <a:off x="2514600" y="3454402"/>
            <a:ext cx="7467600" cy="1625600"/>
            <a:chOff x="624" y="2208"/>
            <a:chExt cx="4704" cy="1024"/>
          </a:xfrm>
        </p:grpSpPr>
        <p:sp>
          <p:nvSpPr>
            <p:cNvPr id="424966" name="Text Box 6"/>
            <p:cNvSpPr txBox="1">
              <a:spLocks noChangeArrowheads="1"/>
            </p:cNvSpPr>
            <p:nvPr/>
          </p:nvSpPr>
          <p:spPr bwMode="auto">
            <a:xfrm>
              <a:off x="3312" y="2208"/>
              <a:ext cx="2016" cy="754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/>
                <a:t>This case has a high predicted probability of traveling by car</a:t>
              </a:r>
            </a:p>
          </p:txBody>
        </p:sp>
        <p:sp>
          <p:nvSpPr>
            <p:cNvPr id="424967" name="Rectangle 7"/>
            <p:cNvSpPr>
              <a:spLocks noChangeArrowheads="1"/>
            </p:cNvSpPr>
            <p:nvPr/>
          </p:nvSpPr>
          <p:spPr bwMode="auto">
            <a:xfrm>
              <a:off x="624" y="3072"/>
              <a:ext cx="2400" cy="160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</p:grpSp>
      <p:grpSp>
        <p:nvGrpSpPr>
          <p:cNvPr id="424972" name="Group 12"/>
          <p:cNvGrpSpPr>
            <a:grpSpLocks/>
          </p:cNvGrpSpPr>
          <p:nvPr/>
        </p:nvGrpSpPr>
        <p:grpSpPr bwMode="auto">
          <a:xfrm>
            <a:off x="2514600" y="5203826"/>
            <a:ext cx="7467600" cy="892175"/>
            <a:chOff x="624" y="3278"/>
            <a:chExt cx="4704" cy="562"/>
          </a:xfrm>
        </p:grpSpPr>
        <p:sp>
          <p:nvSpPr>
            <p:cNvPr id="424970" name="Text Box 10"/>
            <p:cNvSpPr txBox="1">
              <a:spLocks noChangeArrowheads="1"/>
            </p:cNvSpPr>
            <p:nvPr/>
          </p:nvSpPr>
          <p:spPr bwMode="auto">
            <a:xfrm>
              <a:off x="3312" y="3278"/>
              <a:ext cx="2016" cy="524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/>
                <a:t>This probabilities are pretty similar here…</a:t>
              </a:r>
            </a:p>
          </p:txBody>
        </p:sp>
        <p:sp>
          <p:nvSpPr>
            <p:cNvPr id="424971" name="Rectangle 11"/>
            <p:cNvSpPr>
              <a:spLocks noChangeArrowheads="1"/>
            </p:cNvSpPr>
            <p:nvPr/>
          </p:nvSpPr>
          <p:spPr bwMode="auto">
            <a:xfrm>
              <a:off x="624" y="3680"/>
              <a:ext cx="2400" cy="160"/>
            </a:xfrm>
            <a:prstGeom prst="rect">
              <a:avLst/>
            </a:pr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38627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4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4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4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4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4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4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10591800" cy="5562600"/>
          </a:xfrm>
        </p:spPr>
        <p:txBody>
          <a:bodyPr/>
          <a:lstStyle/>
          <a:p>
            <a:r>
              <a:rPr lang="en-US" altLang="en-US" dirty="0" smtClean="0"/>
              <a:t>Similar to the logit command, </a:t>
            </a:r>
            <a:r>
              <a:rPr lang="en-US" altLang="en-US" dirty="0"/>
              <a:t>you can show how </a:t>
            </a:r>
            <a:r>
              <a:rPr lang="en-US" altLang="en-US" dirty="0" err="1"/>
              <a:t>probabilies</a:t>
            </a:r>
            <a:r>
              <a:rPr lang="en-US" altLang="en-US" dirty="0"/>
              <a:t> change across independent variables</a:t>
            </a:r>
          </a:p>
          <a:p>
            <a:pPr lvl="2"/>
            <a:r>
              <a:rPr lang="en-US" altLang="en-US" sz="2400" dirty="0" smtClean="0"/>
              <a:t>Manually </a:t>
            </a:r>
            <a:r>
              <a:rPr lang="en-US" altLang="en-US" sz="2400" dirty="0"/>
              <a:t>compute mean of predicted </a:t>
            </a:r>
            <a:r>
              <a:rPr lang="en-US" altLang="en-US" sz="2400" dirty="0" smtClean="0"/>
              <a:t>probabilities</a:t>
            </a:r>
          </a:p>
          <a:p>
            <a:pPr lvl="2"/>
            <a:r>
              <a:rPr lang="en-US" altLang="en-US" sz="2400" dirty="0" smtClean="0"/>
              <a:t>Other </a:t>
            </a:r>
            <a:r>
              <a:rPr lang="en-US" altLang="en-US" sz="2400" dirty="0"/>
              <a:t>variables will be left “as is” </a:t>
            </a:r>
            <a:r>
              <a:rPr lang="en-US" altLang="en-US" sz="2400" dirty="0" smtClean="0"/>
              <a:t>(ceteris paribus) unless </a:t>
            </a:r>
            <a:r>
              <a:rPr lang="en-US" altLang="en-US" sz="2400" dirty="0"/>
              <a:t>you set them manually before you use “predict”</a:t>
            </a:r>
          </a:p>
          <a:p>
            <a:pPr lvl="3"/>
            <a:endParaRPr lang="en-US" altLang="en-US" dirty="0"/>
          </a:p>
        </p:txBody>
      </p:sp>
      <p:sp>
        <p:nvSpPr>
          <p:cNvPr id="436228" name="Text Box 4"/>
          <p:cNvSpPr txBox="1">
            <a:spLocks noChangeArrowheads="1"/>
          </p:cNvSpPr>
          <p:nvPr/>
        </p:nvSpPr>
        <p:spPr bwMode="auto">
          <a:xfrm>
            <a:off x="1257300" y="3265695"/>
            <a:ext cx="4267200" cy="302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600" b="1" dirty="0">
                <a:latin typeface="Lucida Console" charset="0"/>
              </a:rPr>
              <a:t>. mean </a:t>
            </a:r>
            <a:r>
              <a:rPr lang="en-US" altLang="en-US" sz="1600" b="1" dirty="0" err="1">
                <a:latin typeface="Lucida Console" charset="0"/>
              </a:rPr>
              <a:t>predcar</a:t>
            </a:r>
            <a:r>
              <a:rPr lang="en-US" altLang="en-US" sz="1600" b="1" dirty="0">
                <a:latin typeface="Lucida Console" charset="0"/>
              </a:rPr>
              <a:t>, over(</a:t>
            </a:r>
            <a:r>
              <a:rPr lang="en-US" altLang="en-US" sz="1600" b="1" dirty="0" err="1">
                <a:latin typeface="Lucida Console" charset="0"/>
              </a:rPr>
              <a:t>familysize</a:t>
            </a:r>
            <a:r>
              <a:rPr lang="en-US" altLang="en-US" sz="1600" b="1" dirty="0">
                <a:latin typeface="Lucida Console" charset="0"/>
              </a:rPr>
              <a:t>)</a:t>
            </a:r>
          </a:p>
          <a:p>
            <a:endParaRPr lang="en-US" altLang="en-US" sz="1600" b="1" dirty="0">
              <a:latin typeface="Lucida Console" charset="0"/>
            </a:endParaRPr>
          </a:p>
          <a:p>
            <a:r>
              <a:rPr lang="en-US" altLang="en-US" sz="1600" b="1" dirty="0">
                <a:latin typeface="Lucida Console" charset="0"/>
              </a:rPr>
              <a:t>---------------------------</a:t>
            </a:r>
          </a:p>
          <a:p>
            <a:r>
              <a:rPr lang="en-US" altLang="en-US" sz="1600" b="1" dirty="0">
                <a:latin typeface="Lucida Console" charset="0"/>
              </a:rPr>
              <a:t>        Over |       Mean   </a:t>
            </a:r>
          </a:p>
          <a:p>
            <a:r>
              <a:rPr lang="en-US" altLang="en-US" sz="1600" b="1" dirty="0">
                <a:latin typeface="Lucida Console" charset="0"/>
              </a:rPr>
              <a:t>-------------+-------------</a:t>
            </a:r>
          </a:p>
          <a:p>
            <a:r>
              <a:rPr lang="en-US" altLang="en-US" sz="1600" b="1" dirty="0" err="1">
                <a:latin typeface="Lucida Console" charset="0"/>
              </a:rPr>
              <a:t>predcar</a:t>
            </a:r>
            <a:r>
              <a:rPr lang="en-US" altLang="en-US" sz="1600" b="1" dirty="0">
                <a:latin typeface="Lucida Console" charset="0"/>
              </a:rPr>
              <a:t>      |</a:t>
            </a:r>
          </a:p>
          <a:p>
            <a:r>
              <a:rPr lang="en-US" altLang="en-US" sz="1600" b="1" dirty="0">
                <a:latin typeface="Lucida Console" charset="0"/>
              </a:rPr>
              <a:t>           1 |   .2714656 </a:t>
            </a:r>
          </a:p>
          <a:p>
            <a:r>
              <a:rPr lang="en-US" altLang="en-US" sz="1600" b="1" dirty="0">
                <a:latin typeface="Lucida Console" charset="0"/>
              </a:rPr>
              <a:t>           2 |   .4240544 </a:t>
            </a:r>
          </a:p>
          <a:p>
            <a:r>
              <a:rPr lang="en-US" altLang="en-US" sz="1600" b="1" dirty="0">
                <a:latin typeface="Lucida Console" charset="0"/>
              </a:rPr>
              <a:t>           3 |   .6051399  </a:t>
            </a:r>
          </a:p>
          <a:p>
            <a:r>
              <a:rPr lang="en-US" altLang="en-US" sz="1600" b="1" dirty="0">
                <a:latin typeface="Lucida Console" charset="0"/>
              </a:rPr>
              <a:t>           4 |   .6232910   </a:t>
            </a:r>
          </a:p>
          <a:p>
            <a:r>
              <a:rPr lang="en-US" altLang="en-US" sz="1600" b="1" dirty="0">
                <a:latin typeface="Lucida Console" charset="0"/>
              </a:rPr>
              <a:t>           5 |   .8719671   </a:t>
            </a:r>
          </a:p>
          <a:p>
            <a:r>
              <a:rPr lang="en-US" altLang="en-US" sz="1600" b="1" dirty="0">
                <a:latin typeface="Lucida Console" charset="0"/>
              </a:rPr>
              <a:t>           6 |   .8097709   </a:t>
            </a:r>
          </a:p>
        </p:txBody>
      </p:sp>
      <p:grpSp>
        <p:nvGrpSpPr>
          <p:cNvPr id="436232" name="Group 8"/>
          <p:cNvGrpSpPr>
            <a:grpSpLocks/>
          </p:cNvGrpSpPr>
          <p:nvPr/>
        </p:nvGrpSpPr>
        <p:grpSpPr bwMode="auto">
          <a:xfrm>
            <a:off x="3390900" y="3700670"/>
            <a:ext cx="6840538" cy="2590800"/>
            <a:chOff x="1440" y="2640"/>
            <a:chExt cx="4309" cy="1632"/>
          </a:xfrm>
        </p:grpSpPr>
        <p:sp>
          <p:nvSpPr>
            <p:cNvPr id="436230" name="Text Box 6"/>
            <p:cNvSpPr txBox="1">
              <a:spLocks noChangeArrowheads="1"/>
            </p:cNvSpPr>
            <p:nvPr/>
          </p:nvSpPr>
          <p:spPr bwMode="auto">
            <a:xfrm>
              <a:off x="2832" y="2640"/>
              <a:ext cx="2917" cy="1415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dirty="0"/>
                <a:t>Probability of using car increases with family size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2000" dirty="0"/>
                <a:t>Note:  Values bounce around because other </a:t>
              </a:r>
              <a:r>
                <a:rPr lang="en-US" altLang="en-US" sz="2000" dirty="0" err="1"/>
                <a:t>vars</a:t>
              </a:r>
              <a:r>
                <a:rPr lang="en-US" altLang="en-US" sz="2000" dirty="0"/>
                <a:t> are not set to common value.  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2000" dirty="0"/>
                <a:t>Note 2:  Again, scatter plots aid in summarizing such results</a:t>
              </a:r>
            </a:p>
          </p:txBody>
        </p:sp>
        <p:sp>
          <p:nvSpPr>
            <p:cNvPr id="436231" name="Rectangle 7"/>
            <p:cNvSpPr>
              <a:spLocks noChangeArrowheads="1"/>
            </p:cNvSpPr>
            <p:nvPr/>
          </p:nvSpPr>
          <p:spPr bwMode="auto">
            <a:xfrm>
              <a:off x="1440" y="3168"/>
              <a:ext cx="864" cy="110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</p:grp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18269"/>
            <a:ext cx="10515600" cy="1325563"/>
          </a:xfrm>
        </p:spPr>
        <p:txBody>
          <a:bodyPr/>
          <a:lstStyle/>
          <a:p>
            <a:r>
              <a:rPr lang="en-US" altLang="en-US" smtClean="0"/>
              <a:t>Multinomial Logit: Predicted </a:t>
            </a:r>
            <a:r>
              <a:rPr lang="en-US" altLang="en-US" dirty="0"/>
              <a:t>Probabilities</a:t>
            </a:r>
          </a:p>
        </p:txBody>
      </p:sp>
    </p:spTree>
    <p:extLst>
      <p:ext uri="{BB962C8B-B14F-4D97-AF65-F5344CB8AC3E}">
        <p14:creationId xmlns:p14="http://schemas.microsoft.com/office/powerpoint/2010/main" val="157973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6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6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2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>
          <a:xfrm>
            <a:off x="798443" y="166342"/>
            <a:ext cx="10515600" cy="1325563"/>
          </a:xfrm>
        </p:spPr>
        <p:txBody>
          <a:bodyPr/>
          <a:lstStyle/>
          <a:p>
            <a:r>
              <a:rPr lang="en-US" altLang="en-US" dirty="0"/>
              <a:t>Multinomial Logit </a:t>
            </a:r>
            <a:r>
              <a:rPr lang="en-US" altLang="en-US" dirty="0" smtClean="0"/>
              <a:t>Assumptions</a:t>
            </a:r>
            <a:endParaRPr lang="en-US" altLang="en-US" dirty="0"/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146" y="1491905"/>
            <a:ext cx="11393557" cy="4351338"/>
          </a:xfrm>
        </p:spPr>
        <p:txBody>
          <a:bodyPr/>
          <a:lstStyle/>
          <a:p>
            <a:r>
              <a:rPr lang="en-US" altLang="en-US" dirty="0" smtClean="0"/>
              <a:t>Can also look at </a:t>
            </a:r>
            <a:r>
              <a:rPr lang="en-US" altLang="en-US" i="1" dirty="0" err="1" smtClean="0"/>
              <a:t>ologit</a:t>
            </a:r>
            <a:r>
              <a:rPr lang="en-US" altLang="en-US" dirty="0" smtClean="0"/>
              <a:t> (ordered outcomes) </a:t>
            </a:r>
            <a:r>
              <a:rPr lang="mr-IN" altLang="en-US" dirty="0" smtClean="0"/>
              <a:t>–</a:t>
            </a:r>
            <a:r>
              <a:rPr lang="en-US" altLang="en-US" dirty="0" smtClean="0"/>
              <a:t> similar setup in Stata</a:t>
            </a:r>
          </a:p>
          <a:p>
            <a:r>
              <a:rPr lang="en-US" altLang="en-US" dirty="0" smtClean="0"/>
              <a:t>Multinomial </a:t>
            </a:r>
            <a:r>
              <a:rPr lang="en-US" altLang="en-US" dirty="0"/>
              <a:t>logit is designed for outcomes that are </a:t>
            </a:r>
            <a:r>
              <a:rPr lang="en-US" altLang="en-US" b="1" dirty="0"/>
              <a:t>not complexly interrelated</a:t>
            </a:r>
          </a:p>
          <a:p>
            <a:r>
              <a:rPr lang="en-US" altLang="en-US" dirty="0"/>
              <a:t>Critical assumption:  Independence of Irrelevant Alternatives (IIA)</a:t>
            </a:r>
          </a:p>
          <a:p>
            <a:pPr lvl="2"/>
            <a:r>
              <a:rPr lang="en-US" altLang="en-US" sz="2400" dirty="0"/>
              <a:t>Odds of one outcome versus another should be </a:t>
            </a:r>
            <a:r>
              <a:rPr lang="en-US" altLang="en-US" sz="2400" b="1" dirty="0"/>
              <a:t>independent</a:t>
            </a:r>
            <a:r>
              <a:rPr lang="en-US" altLang="en-US" sz="2400" dirty="0"/>
              <a:t> of other </a:t>
            </a:r>
            <a:r>
              <a:rPr lang="en-US" altLang="en-US" sz="2400" dirty="0" smtClean="0"/>
              <a:t>alternatives</a:t>
            </a:r>
          </a:p>
          <a:p>
            <a:pPr lvl="2"/>
            <a:r>
              <a:rPr lang="en-US" altLang="en-US" sz="2400" dirty="0" smtClean="0"/>
              <a:t>Problems </a:t>
            </a:r>
            <a:r>
              <a:rPr lang="en-US" altLang="en-US" sz="2400" dirty="0"/>
              <a:t>often come up when dealing with individual </a:t>
            </a:r>
            <a:r>
              <a:rPr lang="en-US" altLang="en-US" sz="2400" dirty="0" smtClean="0"/>
              <a:t>choices…aren’t most of our choices somewhat interrelated?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1034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202" y="177234"/>
            <a:ext cx="11548998" cy="1325563"/>
          </a:xfrm>
        </p:spPr>
        <p:txBody>
          <a:bodyPr/>
          <a:lstStyle/>
          <a:p>
            <a:r>
              <a:rPr lang="en-US" dirty="0" smtClean="0"/>
              <a:t>What have you accomplished this semester? (1)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461" y="1299532"/>
            <a:ext cx="10515600" cy="4351338"/>
          </a:xfrm>
        </p:spPr>
        <p:txBody>
          <a:bodyPr/>
          <a:lstStyle/>
          <a:p>
            <a:r>
              <a:rPr lang="en-US" dirty="0" smtClean="0"/>
              <a:t>Understanding Data Types</a:t>
            </a:r>
          </a:p>
          <a:p>
            <a:pPr lvl="1"/>
            <a:r>
              <a:rPr lang="en-US" dirty="0" smtClean="0"/>
              <a:t>Nominal/Categorical</a:t>
            </a:r>
          </a:p>
          <a:p>
            <a:pPr lvl="1"/>
            <a:r>
              <a:rPr lang="en-US" dirty="0" smtClean="0"/>
              <a:t>Ordinal/Rank</a:t>
            </a:r>
          </a:p>
          <a:p>
            <a:pPr lvl="1"/>
            <a:r>
              <a:rPr lang="en-US" dirty="0" smtClean="0"/>
              <a:t>Continuous/Integer</a:t>
            </a:r>
          </a:p>
          <a:p>
            <a:pPr lvl="1"/>
            <a:r>
              <a:rPr lang="en-US" dirty="0" smtClean="0"/>
              <a:t>Continuous/Decimals</a:t>
            </a:r>
          </a:p>
          <a:p>
            <a:r>
              <a:rPr lang="en-US" dirty="0" smtClean="0"/>
              <a:t>Descriptive Statistics</a:t>
            </a:r>
          </a:p>
          <a:p>
            <a:pPr lvl="1"/>
            <a:r>
              <a:rPr lang="en-US" dirty="0" smtClean="0"/>
              <a:t>Summarizing Data</a:t>
            </a:r>
          </a:p>
          <a:p>
            <a:pPr lvl="1"/>
            <a:r>
              <a:rPr lang="en-US" dirty="0" smtClean="0"/>
              <a:t>Tabulating Data</a:t>
            </a:r>
          </a:p>
          <a:p>
            <a:pPr lvl="1"/>
            <a:r>
              <a:rPr lang="en-US" dirty="0" smtClean="0"/>
              <a:t>Graphing Data</a:t>
            </a:r>
          </a:p>
        </p:txBody>
      </p:sp>
    </p:spTree>
    <p:extLst>
      <p:ext uri="{BB962C8B-B14F-4D97-AF65-F5344CB8AC3E}">
        <p14:creationId xmlns:p14="http://schemas.microsoft.com/office/powerpoint/2010/main" val="97741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9982"/>
            <a:ext cx="10515600" cy="1325563"/>
          </a:xfrm>
        </p:spPr>
        <p:txBody>
          <a:bodyPr/>
          <a:lstStyle/>
          <a:p>
            <a:r>
              <a:rPr lang="en-US" dirty="0" smtClean="0"/>
              <a:t>Short Topic </a:t>
            </a:r>
            <a:r>
              <a:rPr lang="en-US" dirty="0" smtClean="0"/>
              <a:t>3: </a:t>
            </a:r>
            <a:r>
              <a:rPr lang="en-US" dirty="0" smtClean="0"/>
              <a:t>Fixed Effects vs. Random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5545"/>
            <a:ext cx="10990943" cy="4502603"/>
          </a:xfrm>
        </p:spPr>
        <p:txBody>
          <a:bodyPr/>
          <a:lstStyle/>
          <a:p>
            <a:r>
              <a:rPr lang="en-US" dirty="0" smtClean="0"/>
              <a:t>Our regression &amp; logistic models have been fixed </a:t>
            </a:r>
            <a:r>
              <a:rPr lang="en-US" dirty="0"/>
              <a:t>effect models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levels of each factor were fixed in advance of the </a:t>
            </a:r>
            <a:r>
              <a:rPr lang="en-US" dirty="0" smtClean="0"/>
              <a:t>experiment</a:t>
            </a:r>
          </a:p>
          <a:p>
            <a:pPr lvl="1"/>
            <a:r>
              <a:rPr lang="en-US" dirty="0" smtClean="0"/>
              <a:t>we </a:t>
            </a:r>
            <a:r>
              <a:rPr lang="en-US" dirty="0"/>
              <a:t>were interested in differences in response among those specific levels.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random effects model considers factors for which the factor levels are meant to be representative of a general population of possible levels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i="1" dirty="0" smtClean="0"/>
              <a:t>Will be covered in depth in the next </a:t>
            </a:r>
            <a:r>
              <a:rPr lang="en-US" i="1" dirty="0" err="1" smtClean="0"/>
              <a:t>Biostats</a:t>
            </a:r>
            <a:r>
              <a:rPr lang="en-US" i="1" dirty="0" smtClean="0"/>
              <a:t> class so this will give you an overview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026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715" y="132896"/>
            <a:ext cx="11165114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Fixed Effects vs. Random Effects: where do we use it?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86" y="1458459"/>
            <a:ext cx="10990943" cy="450260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Panel Data </a:t>
            </a:r>
            <a:r>
              <a:rPr lang="mr-IN" dirty="0" smtClean="0"/>
              <a:t>–</a:t>
            </a:r>
            <a:r>
              <a:rPr lang="en-US" dirty="0" smtClean="0"/>
              <a:t> individuals are observed at several points in time and also often grouped by location/diagnosis/</a:t>
            </a:r>
            <a:r>
              <a:rPr lang="en-US" dirty="0" err="1" smtClean="0"/>
              <a:t>etc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Cross-sectional time series data where sampling may be by group but different individuals at each time point</a:t>
            </a:r>
          </a:p>
          <a:p>
            <a:endParaRPr lang="en-US" dirty="0" smtClean="0"/>
          </a:p>
          <a:p>
            <a:r>
              <a:rPr lang="en-US" dirty="0" smtClean="0"/>
              <a:t>We have variables that are changing over time and others that are fixed</a:t>
            </a:r>
          </a:p>
          <a:p>
            <a:endParaRPr lang="en-US" dirty="0"/>
          </a:p>
          <a:p>
            <a:r>
              <a:rPr lang="en-US" i="1" dirty="0" smtClean="0"/>
              <a:t>In each case we have variability within and between groups and individuals (both random error and error due to individual differences)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6093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1147814" y="1412771"/>
            <a:ext cx="35052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Fixed-</a:t>
            </a:r>
            <a:r>
              <a:rPr lang="en-US" sz="3200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effects</a:t>
            </a:r>
            <a:r>
              <a:rPr lang="en-US" sz="2800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model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6298576" y="1412771"/>
            <a:ext cx="41910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Random</a:t>
            </a:r>
            <a:r>
              <a:rPr lang="en-US" sz="2800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-effects model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42" y="2143962"/>
            <a:ext cx="5019572" cy="3874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8576" y="2120772"/>
            <a:ext cx="4859905" cy="392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8942" y="-340416"/>
            <a:ext cx="12123058" cy="1325563"/>
          </a:xfrm>
        </p:spPr>
        <p:txBody>
          <a:bodyPr>
            <a:normAutofit/>
          </a:bodyPr>
          <a:lstStyle/>
          <a:p>
            <a:r>
              <a:rPr lang="en-US" sz="4400" dirty="0" smtClean="0"/>
              <a:t>Fixed Effects vs. Random Effects: Why is it important?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1936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881"/>
    </mc:Choice>
    <mc:Fallback xmlns="">
      <p:transition spd="slow" advTm="44881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07571" y="-238816"/>
            <a:ext cx="12123058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 smtClean="0"/>
              <a:t>Fixed Effects vs. Random Effects: Definitions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277255"/>
            <a:ext cx="111614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 fontAlgn="base">
              <a:buFont typeface="Arial" charset="0"/>
              <a:buChar char="•"/>
            </a:pPr>
            <a:r>
              <a:rPr lang="en-US" sz="2800" dirty="0"/>
              <a:t>Effects are fixed if they are interesting in themselves or random if there is interest in the underlying population.  </a:t>
            </a:r>
            <a:endParaRPr lang="en-US" sz="2800" dirty="0" smtClean="0"/>
          </a:p>
          <a:p>
            <a:pPr marL="285750" lvl="1" indent="-285750" fontAlgn="base">
              <a:buFont typeface="Arial" charset="0"/>
              <a:buChar char="•"/>
            </a:pPr>
            <a:endParaRPr lang="en-US" sz="2800" dirty="0"/>
          </a:p>
          <a:p>
            <a:pPr marL="285750" indent="-285750" fontAlgn="base">
              <a:buFont typeface="Arial" charset="0"/>
              <a:buChar char="•"/>
            </a:pPr>
            <a:r>
              <a:rPr lang="en-US" sz="2800" dirty="0" smtClean="0"/>
              <a:t>Fixed </a:t>
            </a:r>
            <a:r>
              <a:rPr lang="en-US" sz="2800" dirty="0"/>
              <a:t>effects are constant across individuals, and random effects vary. </a:t>
            </a:r>
            <a:endParaRPr lang="en-US" sz="2800" dirty="0" smtClean="0"/>
          </a:p>
          <a:p>
            <a:pPr marL="742950" lvl="1" indent="-285750" fontAlgn="base">
              <a:buFont typeface="Arial" charset="0"/>
              <a:buChar char="•"/>
            </a:pPr>
            <a:r>
              <a:rPr lang="en-US" sz="2400" dirty="0" smtClean="0"/>
              <a:t>in </a:t>
            </a:r>
            <a:r>
              <a:rPr lang="en-US" sz="2400" dirty="0"/>
              <a:t>a growth study, a model with random intercepts </a:t>
            </a:r>
            <a:r>
              <a:rPr lang="en-US" sz="2400" dirty="0" smtClean="0"/>
              <a:t>and </a:t>
            </a:r>
            <a:r>
              <a:rPr lang="en-US" sz="2400" dirty="0"/>
              <a:t>fixed slope </a:t>
            </a:r>
            <a:r>
              <a:rPr lang="en-US" sz="2400" dirty="0" smtClean="0"/>
              <a:t>corresponds </a:t>
            </a:r>
            <a:r>
              <a:rPr lang="en-US" sz="2400" dirty="0"/>
              <a:t>to parallel lines for different individuals </a:t>
            </a:r>
            <a:endParaRPr lang="en-US" sz="2400" dirty="0" smtClean="0"/>
          </a:p>
          <a:p>
            <a:pPr fontAlgn="base"/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2800" i="1" dirty="0" smtClean="0"/>
              <a:t>It is also possible to have mixed effects models where you have both fixed and random effects.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1569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4800" y="-224302"/>
            <a:ext cx="12123058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 smtClean="0"/>
              <a:t>Fixed Effects vs. Random Effects: Operationalizing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277255"/>
            <a:ext cx="11495314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 fontAlgn="base">
              <a:buFont typeface="Arial" charset="0"/>
              <a:buChar char="•"/>
            </a:pPr>
            <a:r>
              <a:rPr lang="en-US" sz="2800" dirty="0" smtClean="0"/>
              <a:t>Observations where you have uneven sampling across time</a:t>
            </a:r>
          </a:p>
          <a:p>
            <a:pPr marL="742950" lvl="2" indent="-285750" fontAlgn="base">
              <a:buFont typeface="Arial" charset="0"/>
              <a:buChar char="•"/>
            </a:pPr>
            <a:r>
              <a:rPr lang="en-US" sz="2400" dirty="0" smtClean="0"/>
              <a:t>Not all patients attend all visits </a:t>
            </a:r>
          </a:p>
          <a:p>
            <a:pPr marL="285750" lvl="1" indent="-285750" fontAlgn="base">
              <a:buFont typeface="Arial" charset="0"/>
              <a:buChar char="•"/>
            </a:pPr>
            <a:endParaRPr lang="en-US" sz="2800" dirty="0"/>
          </a:p>
          <a:p>
            <a:pPr marL="285750" indent="-285750" fontAlgn="base">
              <a:buFont typeface="Arial" charset="0"/>
              <a:buChar char="•"/>
            </a:pPr>
            <a:r>
              <a:rPr lang="en-US" sz="2800" dirty="0" smtClean="0"/>
              <a:t>Groups of observations with uneven numbers per group</a:t>
            </a:r>
          </a:p>
          <a:p>
            <a:pPr marL="742950" lvl="1" indent="-285750" fontAlgn="base">
              <a:buFont typeface="Arial" charset="0"/>
              <a:buChar char="•"/>
            </a:pPr>
            <a:r>
              <a:rPr lang="en-US" sz="2400" dirty="0" smtClean="0"/>
              <a:t>Sampling households with zip codes but unequal numbers of households per zip</a:t>
            </a:r>
            <a:r>
              <a:rPr lang="en-US" sz="2400" dirty="0"/>
              <a:t> </a:t>
            </a:r>
            <a:endParaRPr lang="en-US" sz="2400" dirty="0" smtClean="0"/>
          </a:p>
          <a:p>
            <a:pPr fontAlgn="base"/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2800" dirty="0" smtClean="0"/>
              <a:t>Multiple levels of variables: hierarchical models where you are interested in estimating the variability within and between levels</a:t>
            </a:r>
          </a:p>
          <a:p>
            <a:pPr marL="285750" indent="-285750">
              <a:buFont typeface="Arial" charset="0"/>
              <a:buChar char="•"/>
            </a:pPr>
            <a:endParaRPr lang="en-US" sz="2800" dirty="0"/>
          </a:p>
          <a:p>
            <a:pPr marL="285750" indent="-285750">
              <a:buFont typeface="Arial" charset="0"/>
              <a:buChar char="•"/>
            </a:pPr>
            <a:r>
              <a:rPr lang="en-US" sz="2800" i="1" dirty="0" smtClean="0"/>
              <a:t>Many ways to estimate with Stata:  </a:t>
            </a:r>
            <a:r>
              <a:rPr lang="en-US" sz="2800" i="1" dirty="0" err="1" smtClean="0"/>
              <a:t>xtlogit</a:t>
            </a:r>
            <a:r>
              <a:rPr lang="en-US" sz="2800" i="1" dirty="0" smtClean="0"/>
              <a:t> (binary outcomes) &amp; mixed (continuous outcomes)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04605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543" y="118382"/>
            <a:ext cx="10515600" cy="1325563"/>
          </a:xfrm>
        </p:spPr>
        <p:txBody>
          <a:bodyPr/>
          <a:lstStyle/>
          <a:p>
            <a:r>
              <a:rPr lang="en-US" dirty="0" smtClean="0"/>
              <a:t>Short Topic </a:t>
            </a:r>
            <a:r>
              <a:rPr lang="en-US" dirty="0" smtClean="0"/>
              <a:t>4: </a:t>
            </a:r>
            <a:r>
              <a:rPr lang="en-US" dirty="0" smtClean="0"/>
              <a:t>Survey Data in Stata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786" y="1327831"/>
            <a:ext cx="10657114" cy="4724626"/>
          </a:xfrm>
        </p:spPr>
        <p:txBody>
          <a:bodyPr>
            <a:normAutofit/>
          </a:bodyPr>
          <a:lstStyle/>
          <a:p>
            <a:r>
              <a:rPr lang="en-US" dirty="0" smtClean="0"/>
              <a:t>Most of our survey data is self contained </a:t>
            </a:r>
            <a:r>
              <a:rPr lang="mr-IN" dirty="0" smtClean="0"/>
              <a:t>–</a:t>
            </a:r>
            <a:r>
              <a:rPr lang="en-US" dirty="0" smtClean="0"/>
              <a:t> not going to be imputed to represent, for example, the population of the United States</a:t>
            </a:r>
          </a:p>
          <a:p>
            <a:endParaRPr lang="en-US" dirty="0" smtClean="0"/>
          </a:p>
          <a:p>
            <a:r>
              <a:rPr lang="en-US" dirty="0" smtClean="0"/>
              <a:t>Create survey, download data, analyze outcomes and make inferences</a:t>
            </a:r>
          </a:p>
          <a:p>
            <a:endParaRPr lang="en-US" dirty="0" smtClean="0"/>
          </a:p>
          <a:p>
            <a:r>
              <a:rPr lang="en-US" dirty="0" smtClean="0"/>
              <a:t>For generalizing your results (i.e.; for publication) do you need to create weights to make your survey representative?</a:t>
            </a:r>
          </a:p>
          <a:p>
            <a:endParaRPr lang="en-US" dirty="0"/>
          </a:p>
          <a:p>
            <a:r>
              <a:rPr lang="en-US" dirty="0" smtClean="0"/>
              <a:t>Alternatively, is your survey weighted (by strata in sampling) or by weights after gathering the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94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6028" y="118382"/>
            <a:ext cx="10515600" cy="1325563"/>
          </a:xfrm>
        </p:spPr>
        <p:txBody>
          <a:bodyPr/>
          <a:lstStyle/>
          <a:p>
            <a:r>
              <a:rPr lang="en-US" smtClean="0"/>
              <a:t>Survey </a:t>
            </a:r>
            <a:r>
              <a:rPr lang="en-US" dirty="0" smtClean="0"/>
              <a:t>Data in Stata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543" y="1443945"/>
            <a:ext cx="10990943" cy="4502603"/>
          </a:xfrm>
        </p:spPr>
        <p:txBody>
          <a:bodyPr/>
          <a:lstStyle/>
          <a:p>
            <a:r>
              <a:rPr lang="en-US" dirty="0" smtClean="0"/>
              <a:t>Most of our survey data is self contained </a:t>
            </a:r>
            <a:r>
              <a:rPr lang="mr-IN" dirty="0" smtClean="0"/>
              <a:t>–</a:t>
            </a:r>
            <a:r>
              <a:rPr lang="en-US" dirty="0" smtClean="0"/>
              <a:t> not going to be imputed to represent, for example, the population of the United States</a:t>
            </a:r>
          </a:p>
          <a:p>
            <a:endParaRPr lang="en-US" dirty="0" smtClean="0"/>
          </a:p>
          <a:p>
            <a:r>
              <a:rPr lang="en-US" dirty="0" smtClean="0"/>
              <a:t>Create survey, download data, analyze outcomes and make inferences</a:t>
            </a:r>
          </a:p>
          <a:p>
            <a:endParaRPr lang="en-US" dirty="0" smtClean="0"/>
          </a:p>
          <a:p>
            <a:r>
              <a:rPr lang="en-US" dirty="0" smtClean="0"/>
              <a:t>For generalizing your results (i.e.; for publication) do you need to create weights to make your survey representative?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2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" y="1502002"/>
            <a:ext cx="11814629" cy="435133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ea typeface="+mn-ea"/>
              </a:rPr>
              <a:t>A value assigned to each case in the data file to make statistics computed from the data more representative of the population</a:t>
            </a:r>
            <a:endParaRPr lang="en-US" dirty="0"/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 The value indicates how much each case will count in a statistical procedure</a:t>
            </a:r>
          </a:p>
          <a:p>
            <a:pPr lvl="1" eaLnBrk="1" hangingPunct="1">
              <a:defRPr/>
            </a:pPr>
            <a:r>
              <a:rPr lang="en-US" dirty="0" smtClean="0"/>
              <a:t>A weight of 2 means that the case counts in the dataset as two identical cases.</a:t>
            </a:r>
          </a:p>
          <a:p>
            <a:pPr lvl="1" eaLnBrk="1" hangingPunct="1">
              <a:defRPr/>
            </a:pPr>
            <a:r>
              <a:rPr lang="en-US" dirty="0" smtClean="0"/>
              <a:t>A weight of 1 means that the case only counts as one case in the dataset.</a:t>
            </a:r>
          </a:p>
          <a:p>
            <a:pPr lvl="1" eaLnBrk="1" hangingPunct="1">
              <a:defRPr/>
            </a:pPr>
            <a:r>
              <a:rPr lang="en-US" dirty="0" smtClean="0"/>
              <a:t>Weights can (and often are) fractions, but are always positive and non-zero.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In Stata, these are the </a:t>
            </a:r>
            <a:r>
              <a:rPr lang="en-US" i="1" dirty="0" err="1" smtClean="0">
                <a:ea typeface="+mn-ea"/>
              </a:rPr>
              <a:t>pweights</a:t>
            </a:r>
            <a:r>
              <a:rPr lang="en-US" i="1" dirty="0"/>
              <a:t>	</a:t>
            </a:r>
            <a:endParaRPr lang="en-US" i="1" dirty="0" smtClean="0"/>
          </a:p>
          <a:p>
            <a:pPr lvl="1">
              <a:defRPr/>
            </a:pPr>
            <a:r>
              <a:rPr lang="en-US" dirty="0" smtClean="0">
                <a:ea typeface="+mn-ea"/>
              </a:rPr>
              <a:t>Design weights vs Post-stratification weights</a:t>
            </a:r>
          </a:p>
          <a:p>
            <a:pPr lvl="1">
              <a:defRPr/>
            </a:pPr>
            <a:r>
              <a:rPr lang="en-US" dirty="0" smtClean="0"/>
              <a:t>If you know the sampling fraction for each case, Design Weight = 1/(sampling fraction)</a:t>
            </a:r>
            <a:endParaRPr lang="en-US" dirty="0">
              <a:ea typeface="+mn-e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6941" y="176439"/>
            <a:ext cx="1097642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Survey Data in Stata</a:t>
            </a:r>
            <a:r>
              <a:rPr lang="en-US" smtClean="0"/>
              <a:t>: what are survey weights?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6028" y="118382"/>
            <a:ext cx="10515600" cy="1325563"/>
          </a:xfrm>
        </p:spPr>
        <p:txBody>
          <a:bodyPr/>
          <a:lstStyle/>
          <a:p>
            <a:r>
              <a:rPr lang="en-US" smtClean="0"/>
              <a:t>Survey </a:t>
            </a:r>
            <a:r>
              <a:rPr lang="en-US" dirty="0" smtClean="0"/>
              <a:t>Data in Stata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543" y="1443945"/>
            <a:ext cx="10990943" cy="4502603"/>
          </a:xfrm>
        </p:spPr>
        <p:txBody>
          <a:bodyPr/>
          <a:lstStyle/>
          <a:p>
            <a:r>
              <a:rPr lang="en-US" dirty="0" smtClean="0"/>
              <a:t>In Stata: </a:t>
            </a:r>
            <a:r>
              <a:rPr lang="en-US" dirty="0" err="1" smtClean="0"/>
              <a:t>svyset</a:t>
            </a:r>
            <a:r>
              <a:rPr lang="en-US" dirty="0" smtClean="0"/>
              <a:t> [</a:t>
            </a:r>
            <a:r>
              <a:rPr lang="en-US" i="1" dirty="0" err="1" smtClean="0"/>
              <a:t>pweight</a:t>
            </a:r>
            <a:r>
              <a:rPr lang="en-US" i="1" dirty="0" smtClean="0"/>
              <a:t> = </a:t>
            </a:r>
            <a:r>
              <a:rPr lang="en-US" i="1" dirty="0" err="1" smtClean="0"/>
              <a:t>xxxx</a:t>
            </a:r>
            <a:r>
              <a:rPr lang="en-US" dirty="0" smtClean="0"/>
              <a:t>]</a:t>
            </a:r>
            <a:r>
              <a:rPr lang="en-US" i="1" dirty="0" smtClean="0"/>
              <a:t> </a:t>
            </a:r>
            <a:r>
              <a:rPr lang="en-US" dirty="0" smtClean="0"/>
              <a:t>sets the data to be a survey with weights for each observation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For each additional analysis you will use this prior to analyses</a:t>
            </a:r>
          </a:p>
          <a:p>
            <a:pPr lvl="1"/>
            <a:r>
              <a:rPr lang="en-US" dirty="0" err="1"/>
              <a:t>s</a:t>
            </a:r>
            <a:r>
              <a:rPr lang="en-US" dirty="0" err="1" smtClean="0"/>
              <a:t>vy</a:t>
            </a:r>
            <a:r>
              <a:rPr lang="en-US" dirty="0" smtClean="0"/>
              <a:t>:  </a:t>
            </a:r>
            <a:r>
              <a:rPr lang="en-US" i="1" dirty="0" smtClean="0"/>
              <a:t>command  variable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258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1628" y="118382"/>
            <a:ext cx="10515600" cy="1325563"/>
          </a:xfrm>
        </p:spPr>
        <p:txBody>
          <a:bodyPr/>
          <a:lstStyle/>
          <a:p>
            <a:r>
              <a:rPr lang="en-US" dirty="0" smtClean="0"/>
              <a:t>Survey Data in Stata: Example*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393" y="1322430"/>
            <a:ext cx="10990943" cy="4502603"/>
          </a:xfrm>
        </p:spPr>
        <p:txBody>
          <a:bodyPr/>
          <a:lstStyle/>
          <a:p>
            <a:r>
              <a:rPr lang="en-US" dirty="0" smtClean="0"/>
              <a:t>Survey on genital grooming: 5488 men between 18 &amp; 65 answered the survey</a:t>
            </a:r>
            <a:endParaRPr lang="en-US" i="1" dirty="0" smtClean="0"/>
          </a:p>
          <a:p>
            <a:r>
              <a:rPr lang="en-US" dirty="0" smtClean="0"/>
              <a:t>Post-data collection weights were calculated to ensure that the results were representative of non-institutionalized males.</a:t>
            </a:r>
          </a:p>
          <a:p>
            <a:r>
              <a:rPr lang="en-US" dirty="0" smtClean="0"/>
              <a:t>In Stata using the respondent identifier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CaseID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372053" y="6348781"/>
            <a:ext cx="107108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</a:rPr>
              <a:t>*Gaither et al, 2016 Characterization </a:t>
            </a:r>
            <a:r>
              <a:rPr lang="en-US" dirty="0">
                <a:latin typeface="+mj-lt"/>
              </a:rPr>
              <a:t>of Genital Dissatisfaction in a National Sample of U.S. </a:t>
            </a:r>
            <a:r>
              <a:rPr lang="en-US" dirty="0" smtClean="0">
                <a:latin typeface="+mj-lt"/>
              </a:rPr>
              <a:t>Men.  </a:t>
            </a:r>
            <a:r>
              <a:rPr lang="en-US" i="1" dirty="0">
                <a:latin typeface="+mj-lt"/>
              </a:rPr>
              <a:t>Arch Sex </a:t>
            </a:r>
            <a:r>
              <a:rPr lang="en-US" i="1" dirty="0" err="1" smtClean="0">
                <a:latin typeface="+mj-lt"/>
              </a:rPr>
              <a:t>Behav</a:t>
            </a:r>
            <a:r>
              <a:rPr lang="en-US" i="1" dirty="0" smtClean="0">
                <a:latin typeface="+mj-lt"/>
              </a:rPr>
              <a:t> </a:t>
            </a:r>
            <a:r>
              <a:rPr lang="en-US" i="1" dirty="0">
                <a:latin typeface="+mj-lt"/>
              </a:rPr>
              <a:t/>
            </a:r>
            <a:br>
              <a:rPr lang="en-US" i="1" dirty="0">
                <a:latin typeface="+mj-lt"/>
              </a:rPr>
            </a:br>
            <a:endParaRPr lang="en-US" i="1" dirty="0">
              <a:latin typeface="+mj-lt"/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563" y="3653333"/>
            <a:ext cx="915670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91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202" y="177234"/>
            <a:ext cx="11548998" cy="1325563"/>
          </a:xfrm>
        </p:spPr>
        <p:txBody>
          <a:bodyPr/>
          <a:lstStyle/>
          <a:p>
            <a:r>
              <a:rPr lang="en-US" dirty="0" smtClean="0"/>
              <a:t>What have you accomplished this semester? (2)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99739"/>
            <a:ext cx="10515600" cy="4351338"/>
          </a:xfrm>
        </p:spPr>
        <p:txBody>
          <a:bodyPr/>
          <a:lstStyle/>
          <a:p>
            <a:r>
              <a:rPr lang="en-US" dirty="0" smtClean="0"/>
              <a:t>Probability</a:t>
            </a:r>
          </a:p>
          <a:p>
            <a:pPr lvl="1"/>
            <a:r>
              <a:rPr lang="en-US" dirty="0" smtClean="0"/>
              <a:t>Union/Intersection</a:t>
            </a:r>
          </a:p>
          <a:p>
            <a:pPr lvl="1"/>
            <a:r>
              <a:rPr lang="en-US" dirty="0" smtClean="0"/>
              <a:t>Independence</a:t>
            </a:r>
          </a:p>
          <a:p>
            <a:pPr lvl="1"/>
            <a:r>
              <a:rPr lang="en-US" dirty="0" smtClean="0"/>
              <a:t>Mutually Exclusive</a:t>
            </a:r>
          </a:p>
          <a:p>
            <a:pPr lvl="1"/>
            <a:r>
              <a:rPr lang="en-US" dirty="0" smtClean="0"/>
              <a:t>Conditional (Bayes)</a:t>
            </a:r>
          </a:p>
          <a:p>
            <a:r>
              <a:rPr lang="en-US" dirty="0" smtClean="0"/>
              <a:t>Distributions</a:t>
            </a:r>
          </a:p>
          <a:p>
            <a:pPr lvl="1"/>
            <a:r>
              <a:rPr lang="en-US" dirty="0" smtClean="0"/>
              <a:t>Uniform/Binomial</a:t>
            </a:r>
          </a:p>
          <a:p>
            <a:pPr lvl="1"/>
            <a:r>
              <a:rPr lang="en-US" dirty="0" smtClean="0"/>
              <a:t>Normal</a:t>
            </a:r>
          </a:p>
          <a:p>
            <a:pPr lvl="1"/>
            <a:r>
              <a:rPr lang="en-US" dirty="0" smtClean="0"/>
              <a:t>Exponential/Poisson</a:t>
            </a:r>
          </a:p>
        </p:txBody>
      </p:sp>
    </p:spTree>
    <p:extLst>
      <p:ext uri="{BB962C8B-B14F-4D97-AF65-F5344CB8AC3E}">
        <p14:creationId xmlns:p14="http://schemas.microsoft.com/office/powerpoint/2010/main" val="98775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1628" y="118382"/>
            <a:ext cx="10515600" cy="1325563"/>
          </a:xfrm>
        </p:spPr>
        <p:txBody>
          <a:bodyPr/>
          <a:lstStyle/>
          <a:p>
            <a:r>
              <a:rPr lang="en-US" dirty="0" smtClean="0"/>
              <a:t>Survey Data in Stata: Example*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78" y="1645288"/>
            <a:ext cx="4687020" cy="4502150"/>
          </a:xfrm>
        </p:spPr>
      </p:pic>
      <p:sp>
        <p:nvSpPr>
          <p:cNvPr id="4" name="Rectangle 3"/>
          <p:cNvSpPr/>
          <p:nvPr/>
        </p:nvSpPr>
        <p:spPr>
          <a:xfrm>
            <a:off x="1372053" y="6348781"/>
            <a:ext cx="107108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</a:rPr>
              <a:t>*Gaither et al, 2016 Characterization </a:t>
            </a:r>
            <a:r>
              <a:rPr lang="en-US" dirty="0">
                <a:latin typeface="+mj-lt"/>
              </a:rPr>
              <a:t>of Genital Dissatisfaction in a National Sample of U.S. </a:t>
            </a:r>
            <a:r>
              <a:rPr lang="en-US" dirty="0" smtClean="0">
                <a:latin typeface="+mj-lt"/>
              </a:rPr>
              <a:t>Men.  </a:t>
            </a:r>
            <a:r>
              <a:rPr lang="en-US" i="1" dirty="0">
                <a:latin typeface="+mj-lt"/>
              </a:rPr>
              <a:t>Arch Sex </a:t>
            </a:r>
            <a:r>
              <a:rPr lang="en-US" i="1" dirty="0" err="1" smtClean="0">
                <a:latin typeface="+mj-lt"/>
              </a:rPr>
              <a:t>Behav</a:t>
            </a:r>
            <a:r>
              <a:rPr lang="en-US" i="1" dirty="0" smtClean="0">
                <a:latin typeface="+mj-lt"/>
              </a:rPr>
              <a:t> </a:t>
            </a:r>
            <a:r>
              <a:rPr lang="en-US" i="1" dirty="0">
                <a:latin typeface="+mj-lt"/>
              </a:rPr>
              <a:t/>
            </a:r>
            <a:br>
              <a:rPr lang="en-US" i="1" dirty="0">
                <a:latin typeface="+mj-lt"/>
              </a:rPr>
            </a:br>
            <a:endParaRPr lang="en-US" i="1" dirty="0">
              <a:latin typeface="+mj-lt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43563" y="1661800"/>
            <a:ext cx="57578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Weights are applied to each respondent based on age, ethnicity, education, region of the country, etc.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326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1628" y="118382"/>
            <a:ext cx="10515600" cy="1325563"/>
          </a:xfrm>
        </p:spPr>
        <p:txBody>
          <a:bodyPr/>
          <a:lstStyle/>
          <a:p>
            <a:r>
              <a:rPr lang="en-US" dirty="0" smtClean="0"/>
              <a:t>Survey Data in Stata: Example*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82" y="1451965"/>
            <a:ext cx="10990943" cy="4502603"/>
          </a:xfrm>
        </p:spPr>
        <p:txBody>
          <a:bodyPr/>
          <a:lstStyle/>
          <a:p>
            <a:r>
              <a:rPr lang="en-US" dirty="0" smtClean="0"/>
              <a:t>To tabulate the number of groomers in the dataset with and without the survey weighting</a:t>
            </a:r>
          </a:p>
          <a:p>
            <a:r>
              <a:rPr lang="en-US" dirty="0" smtClean="0"/>
              <a:t>Note that the </a:t>
            </a:r>
            <a:r>
              <a:rPr lang="en-US" dirty="0" err="1" smtClean="0"/>
              <a:t>percents</a:t>
            </a:r>
            <a:r>
              <a:rPr lang="en-US" dirty="0" smtClean="0"/>
              <a:t> are close but not equal to each other</a:t>
            </a:r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372053" y="6348781"/>
            <a:ext cx="107108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</a:rPr>
              <a:t>*Gaither et al, 2016 Characterization </a:t>
            </a:r>
            <a:r>
              <a:rPr lang="en-US" dirty="0">
                <a:latin typeface="+mj-lt"/>
              </a:rPr>
              <a:t>of Genital Dissatisfaction in a National Sample of U.S. </a:t>
            </a:r>
            <a:r>
              <a:rPr lang="en-US" dirty="0" smtClean="0">
                <a:latin typeface="+mj-lt"/>
              </a:rPr>
              <a:t>Men.  </a:t>
            </a:r>
            <a:r>
              <a:rPr lang="en-US" i="1" dirty="0">
                <a:latin typeface="+mj-lt"/>
              </a:rPr>
              <a:t>Arch Sex </a:t>
            </a:r>
            <a:r>
              <a:rPr lang="en-US" i="1" dirty="0" err="1" smtClean="0">
                <a:latin typeface="+mj-lt"/>
              </a:rPr>
              <a:t>Behav</a:t>
            </a:r>
            <a:r>
              <a:rPr lang="en-US" i="1" dirty="0" smtClean="0">
                <a:latin typeface="+mj-lt"/>
              </a:rPr>
              <a:t> </a:t>
            </a:r>
            <a:r>
              <a:rPr lang="en-US" i="1" dirty="0">
                <a:latin typeface="+mj-lt"/>
              </a:rPr>
              <a:t/>
            </a:r>
            <a:br>
              <a:rPr lang="en-US" i="1" dirty="0">
                <a:latin typeface="+mj-lt"/>
              </a:rPr>
            </a:br>
            <a:endParaRPr lang="en-US" i="1" dirty="0">
              <a:latin typeface="+mj-lt"/>
            </a:endParaRP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95" y="3012351"/>
            <a:ext cx="5348807" cy="26781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6802" y="3469551"/>
            <a:ext cx="6211888" cy="209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12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1628" y="118383"/>
            <a:ext cx="10515600" cy="1221836"/>
          </a:xfrm>
        </p:spPr>
        <p:txBody>
          <a:bodyPr/>
          <a:lstStyle/>
          <a:p>
            <a:r>
              <a:rPr lang="en-US" dirty="0" smtClean="0"/>
              <a:t>Survey Data in Stata: Example*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2053" y="6348781"/>
            <a:ext cx="107108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</a:rPr>
              <a:t>*Gaither et al, 2016 Characterization </a:t>
            </a:r>
            <a:r>
              <a:rPr lang="en-US" dirty="0">
                <a:latin typeface="+mj-lt"/>
              </a:rPr>
              <a:t>of Genital Dissatisfaction in a National Sample of U.S. </a:t>
            </a:r>
            <a:r>
              <a:rPr lang="en-US" dirty="0" smtClean="0">
                <a:latin typeface="+mj-lt"/>
              </a:rPr>
              <a:t>Men.  </a:t>
            </a:r>
            <a:r>
              <a:rPr lang="en-US" i="1" dirty="0">
                <a:latin typeface="+mj-lt"/>
              </a:rPr>
              <a:t>Arch Sex </a:t>
            </a:r>
            <a:r>
              <a:rPr lang="en-US" i="1" dirty="0" err="1" smtClean="0">
                <a:latin typeface="+mj-lt"/>
              </a:rPr>
              <a:t>Behav</a:t>
            </a:r>
            <a:r>
              <a:rPr lang="en-US" i="1" dirty="0" smtClean="0">
                <a:latin typeface="+mj-lt"/>
              </a:rPr>
              <a:t> </a:t>
            </a:r>
            <a:r>
              <a:rPr lang="en-US" i="1" dirty="0">
                <a:latin typeface="+mj-lt"/>
              </a:rPr>
              <a:t/>
            </a:r>
            <a:br>
              <a:rPr lang="en-US" i="1" dirty="0">
                <a:latin typeface="+mj-lt"/>
              </a:rPr>
            </a:br>
            <a:endParaRPr lang="en-US" i="1" dirty="0">
              <a:latin typeface="+mj-lt"/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053" y="1168768"/>
            <a:ext cx="9201560" cy="487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1628" y="0"/>
            <a:ext cx="10515600" cy="1221836"/>
          </a:xfrm>
        </p:spPr>
        <p:txBody>
          <a:bodyPr/>
          <a:lstStyle/>
          <a:p>
            <a:r>
              <a:rPr lang="en-US" dirty="0" smtClean="0"/>
              <a:t>Survey Data in Stata: Example*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2053" y="6348781"/>
            <a:ext cx="107108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</a:rPr>
              <a:t>*Gaither et al, 2016 Characterization </a:t>
            </a:r>
            <a:r>
              <a:rPr lang="en-US" dirty="0">
                <a:latin typeface="+mj-lt"/>
              </a:rPr>
              <a:t>of Genital Dissatisfaction in a National Sample of U.S. </a:t>
            </a:r>
            <a:r>
              <a:rPr lang="en-US" dirty="0" smtClean="0">
                <a:latin typeface="+mj-lt"/>
              </a:rPr>
              <a:t>Men.  </a:t>
            </a:r>
            <a:r>
              <a:rPr lang="en-US" i="1" dirty="0">
                <a:latin typeface="+mj-lt"/>
              </a:rPr>
              <a:t>Arch Sex </a:t>
            </a:r>
            <a:r>
              <a:rPr lang="en-US" i="1" dirty="0" err="1" smtClean="0">
                <a:latin typeface="+mj-lt"/>
              </a:rPr>
              <a:t>Behav</a:t>
            </a:r>
            <a:r>
              <a:rPr lang="en-US" i="1" dirty="0" smtClean="0">
                <a:latin typeface="+mj-lt"/>
              </a:rPr>
              <a:t> </a:t>
            </a:r>
            <a:r>
              <a:rPr lang="en-US" i="1" dirty="0">
                <a:latin typeface="+mj-lt"/>
              </a:rPr>
              <a:t/>
            </a:r>
            <a:br>
              <a:rPr lang="en-US" i="1" dirty="0">
                <a:latin typeface="+mj-lt"/>
              </a:rPr>
            </a:br>
            <a:endParaRPr lang="en-US" i="1" dirty="0">
              <a:latin typeface="+mj-lt"/>
            </a:endParaRP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053" y="1080238"/>
            <a:ext cx="8934450" cy="494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202" y="177234"/>
            <a:ext cx="11548998" cy="1325563"/>
          </a:xfrm>
        </p:spPr>
        <p:txBody>
          <a:bodyPr/>
          <a:lstStyle/>
          <a:p>
            <a:r>
              <a:rPr lang="en-US" dirty="0" smtClean="0"/>
              <a:t>What have you accomplished this semester? (3)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317" y="141511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Estimation &amp; Confidence Bounds</a:t>
            </a:r>
          </a:p>
          <a:p>
            <a:pPr lvl="1"/>
            <a:r>
              <a:rPr lang="en-US" dirty="0" smtClean="0"/>
              <a:t>Standardized values</a:t>
            </a:r>
          </a:p>
          <a:p>
            <a:r>
              <a:rPr lang="en-US" dirty="0" smtClean="0"/>
              <a:t>Hypothesis tests</a:t>
            </a:r>
          </a:p>
          <a:p>
            <a:pPr lvl="1"/>
            <a:r>
              <a:rPr lang="en-US" dirty="0" smtClean="0"/>
              <a:t>Normal z test</a:t>
            </a:r>
          </a:p>
          <a:p>
            <a:pPr lvl="1"/>
            <a:r>
              <a:rPr lang="en-US" dirty="0" smtClean="0"/>
              <a:t>Student’s t-test</a:t>
            </a:r>
          </a:p>
          <a:p>
            <a:r>
              <a:rPr lang="en-US" dirty="0" smtClean="0"/>
              <a:t>Sample Size &amp; Power</a:t>
            </a:r>
          </a:p>
          <a:p>
            <a:r>
              <a:rPr lang="en-US" dirty="0" smtClean="0"/>
              <a:t>Non-parametric tests </a:t>
            </a:r>
          </a:p>
          <a:p>
            <a:r>
              <a:rPr lang="en-US" dirty="0" smtClean="0"/>
              <a:t>Chi-squared test (</a:t>
            </a:r>
            <a:r>
              <a:rPr lang="en-US" dirty="0" err="1" smtClean="0"/>
              <a:t>McNemar’s</a:t>
            </a:r>
            <a:r>
              <a:rPr lang="en-US" dirty="0" smtClean="0"/>
              <a:t> test)</a:t>
            </a:r>
          </a:p>
          <a:p>
            <a:r>
              <a:rPr lang="en-US" dirty="0" smtClean="0"/>
              <a:t>ANOVA &amp; Multiple Comparisons</a:t>
            </a:r>
          </a:p>
        </p:txBody>
      </p:sp>
    </p:spTree>
    <p:extLst>
      <p:ext uri="{BB962C8B-B14F-4D97-AF65-F5344CB8AC3E}">
        <p14:creationId xmlns:p14="http://schemas.microsoft.com/office/powerpoint/2010/main" val="207463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254" y="51973"/>
            <a:ext cx="11548998" cy="1325563"/>
          </a:xfrm>
        </p:spPr>
        <p:txBody>
          <a:bodyPr/>
          <a:lstStyle/>
          <a:p>
            <a:r>
              <a:rPr lang="en-US" dirty="0" smtClean="0"/>
              <a:t>What have you accomplished this semester? (4)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7843" y="1239750"/>
            <a:ext cx="10380945" cy="5186101"/>
          </a:xfrm>
        </p:spPr>
        <p:txBody>
          <a:bodyPr>
            <a:normAutofit/>
          </a:bodyPr>
          <a:lstStyle/>
          <a:p>
            <a:r>
              <a:rPr lang="en-US" dirty="0" smtClean="0"/>
              <a:t>Correlation</a:t>
            </a:r>
          </a:p>
          <a:p>
            <a:pPr lvl="1"/>
            <a:r>
              <a:rPr lang="en-US" dirty="0" smtClean="0"/>
              <a:t>Linear relationship</a:t>
            </a:r>
          </a:p>
          <a:p>
            <a:pPr lvl="1"/>
            <a:r>
              <a:rPr lang="en-US" dirty="0" smtClean="0"/>
              <a:t>Pearson or Spearman?</a:t>
            </a:r>
          </a:p>
          <a:p>
            <a:r>
              <a:rPr lang="en-US" dirty="0" smtClean="0"/>
              <a:t>Simple Linear Regression</a:t>
            </a:r>
            <a:endParaRPr lang="en-US" dirty="0"/>
          </a:p>
          <a:p>
            <a:pPr lvl="1"/>
            <a:r>
              <a:rPr lang="en-US" dirty="0" smtClean="0"/>
              <a:t>Continuous Dependent variable</a:t>
            </a:r>
          </a:p>
          <a:p>
            <a:pPr lvl="1"/>
            <a:r>
              <a:rPr lang="en-US" dirty="0" smtClean="0"/>
              <a:t>Least Squares fit</a:t>
            </a:r>
            <a:endParaRPr lang="en-US" dirty="0"/>
          </a:p>
          <a:p>
            <a:pPr lvl="1"/>
            <a:r>
              <a:rPr lang="en-US" dirty="0" smtClean="0"/>
              <a:t>Slope &amp; Intercept Coefficients</a:t>
            </a:r>
            <a:endParaRPr lang="en-US" dirty="0"/>
          </a:p>
          <a:p>
            <a:pPr lvl="1"/>
            <a:r>
              <a:rPr lang="en-US" dirty="0" smtClean="0"/>
              <a:t>F-test and R</a:t>
            </a:r>
            <a:r>
              <a:rPr lang="en-US" baseline="30000" dirty="0" smtClean="0"/>
              <a:t>2</a:t>
            </a:r>
            <a:endParaRPr lang="en-US" dirty="0" smtClean="0"/>
          </a:p>
          <a:p>
            <a:r>
              <a:rPr lang="en-US" dirty="0" smtClean="0"/>
              <a:t>Logistic Regression</a:t>
            </a:r>
            <a:endParaRPr lang="en-US" dirty="0"/>
          </a:p>
          <a:p>
            <a:pPr lvl="1"/>
            <a:r>
              <a:rPr lang="en-US" dirty="0" smtClean="0"/>
              <a:t>Categorical Dependent variable</a:t>
            </a:r>
          </a:p>
          <a:p>
            <a:pPr lvl="1"/>
            <a:r>
              <a:rPr lang="en-US" dirty="0" smtClean="0"/>
              <a:t>Logit transformation</a:t>
            </a:r>
          </a:p>
          <a:p>
            <a:pPr lvl="1"/>
            <a:r>
              <a:rPr lang="en-US" dirty="0" smtClean="0"/>
              <a:t>Odds ratios coefficients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4758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254" y="51973"/>
            <a:ext cx="11548998" cy="1325563"/>
          </a:xfrm>
        </p:spPr>
        <p:txBody>
          <a:bodyPr/>
          <a:lstStyle/>
          <a:p>
            <a:r>
              <a:rPr lang="en-US" dirty="0" smtClean="0"/>
              <a:t>What have you accomplished this semester? (5)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0370" y="1214698"/>
            <a:ext cx="10380945" cy="5186101"/>
          </a:xfrm>
        </p:spPr>
        <p:txBody>
          <a:bodyPr>
            <a:normAutofit/>
          </a:bodyPr>
          <a:lstStyle/>
          <a:p>
            <a:r>
              <a:rPr lang="en-US" dirty="0" smtClean="0"/>
              <a:t>Heteroscedasticity</a:t>
            </a:r>
          </a:p>
          <a:p>
            <a:r>
              <a:rPr lang="en-US" dirty="0" smtClean="0"/>
              <a:t>Multicollinearity</a:t>
            </a:r>
          </a:p>
          <a:p>
            <a:r>
              <a:rPr lang="en-US" dirty="0" smtClean="0"/>
              <a:t>Multiple Regression</a:t>
            </a:r>
            <a:endParaRPr lang="en-US" dirty="0"/>
          </a:p>
          <a:p>
            <a:pPr lvl="1"/>
            <a:r>
              <a:rPr lang="en-US" dirty="0" smtClean="0"/>
              <a:t>Continuous Dependent variable</a:t>
            </a:r>
          </a:p>
          <a:p>
            <a:pPr lvl="1"/>
            <a:r>
              <a:rPr lang="en-US" dirty="0" smtClean="0"/>
              <a:t>Least Squares fit</a:t>
            </a:r>
            <a:endParaRPr lang="en-US" dirty="0"/>
          </a:p>
          <a:p>
            <a:pPr lvl="1"/>
            <a:r>
              <a:rPr lang="en-US" dirty="0" smtClean="0"/>
              <a:t>Continuous, ordinal, or binary independent variables</a:t>
            </a:r>
            <a:endParaRPr lang="en-US" dirty="0"/>
          </a:p>
          <a:p>
            <a:pPr lvl="1"/>
            <a:r>
              <a:rPr lang="en-US" dirty="0" smtClean="0"/>
              <a:t>F-test and R</a:t>
            </a:r>
            <a:r>
              <a:rPr lang="en-US" baseline="30000" dirty="0" smtClean="0"/>
              <a:t>2</a:t>
            </a:r>
            <a:endParaRPr lang="en-US" dirty="0" smtClean="0"/>
          </a:p>
          <a:p>
            <a:r>
              <a:rPr lang="en-US" dirty="0" smtClean="0"/>
              <a:t>Logistic Regression</a:t>
            </a:r>
            <a:endParaRPr lang="en-US" dirty="0"/>
          </a:p>
          <a:p>
            <a:pPr lvl="1"/>
            <a:r>
              <a:rPr lang="en-US" dirty="0" smtClean="0"/>
              <a:t>Categorical Dependent variable</a:t>
            </a:r>
          </a:p>
          <a:p>
            <a:pPr lvl="1"/>
            <a:r>
              <a:rPr lang="en-US" dirty="0" smtClean="0"/>
              <a:t>Logit transformation</a:t>
            </a:r>
          </a:p>
          <a:p>
            <a:pPr lvl="1"/>
            <a:r>
              <a:rPr lang="en-US" dirty="0" smtClean="0"/>
              <a:t>Continuous, ordinal or binary independent variables</a:t>
            </a:r>
          </a:p>
          <a:p>
            <a:pPr lvl="1"/>
            <a:r>
              <a:rPr lang="en-US" dirty="0" smtClean="0"/>
              <a:t>Odds ratios coefficients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709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82449" y="0"/>
            <a:ext cx="8229600" cy="113982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smtClean="0"/>
              <a:t>Statistical hypothesis tests</a:t>
            </a:r>
          </a:p>
        </p:txBody>
      </p:sp>
      <p:graphicFrame>
        <p:nvGraphicFramePr>
          <p:cNvPr id="472147" name="Group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569966"/>
              </p:ext>
            </p:extLst>
          </p:nvPr>
        </p:nvGraphicFramePr>
        <p:xfrm>
          <a:off x="194154" y="823715"/>
          <a:ext cx="11029167" cy="5756671"/>
        </p:xfrm>
        <a:graphic>
          <a:graphicData uri="http://schemas.openxmlformats.org/drawingml/2006/table">
            <a:tbl>
              <a:tblPr/>
              <a:tblGrid>
                <a:gridCol w="2805830"/>
                <a:gridCol w="1918570"/>
                <a:gridCol w="2784953"/>
                <a:gridCol w="3519814"/>
              </a:tblGrid>
              <a:tr h="909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Data and comparison type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Alternative hypotheses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Parametric test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Stata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command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Non-parametric test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Stata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command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Numerical; One mean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≠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(two-sided)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&gt;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&lt;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(one-sided) 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 or t-test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ttest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var1=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hypoth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val.*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13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Numerical; Two means, </a:t>
                      </a:r>
                      <a:r>
                        <a:rPr kumimoji="0" lang="en-US" sz="12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paired data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≠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(two-sided)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&gt;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&lt;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(one-sided)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Paired t-test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ttest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var1=var2*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Sign test  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signtest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var1=var2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Wilcoxon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Signed-Rank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signrank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var1=var2)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9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Numerical; Two means, independent data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≠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(two-sided)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&gt;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&lt;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(one-sided)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T-test (equal or unequal variance)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ttest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var1, by(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byvar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unequal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Wilcoxon rank-sum test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ranksum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var1, by(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byvar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2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Numerical, Two or more means, independent data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≠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≠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≠ </a:t>
                      </a:r>
                      <a:r>
                        <a:rPr kumimoji="0" lang="el-G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etc.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ANOVA 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oneway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var1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byvar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Kruskal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Wallis test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kwallis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var1, by(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byvar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32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Dichotomous; One proportion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p≠ 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(two-sided)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p&gt;p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 p&lt;p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(one-sided)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Proportion test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prtest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var1=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hypoth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value*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bitest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var1=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hypoth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value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Dichotomous; two proportions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≠ 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(two-sided)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&gt;p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(one-sided)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Proportion test (z-test)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prtest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var1, by(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byvar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Chi-square test  tab var1 var2, chi exact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McNemar’s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for paired data:  mcc var1 var2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1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Categorical by categorical (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nxk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12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The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rows not independent of the columns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Chi-square test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 var1 var2, chi exact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492876"/>
            <a:ext cx="2133600" cy="365125"/>
          </a:xfrm>
        </p:spPr>
        <p:txBody>
          <a:bodyPr/>
          <a:lstStyle/>
          <a:p>
            <a:pPr>
              <a:defRPr/>
            </a:pPr>
            <a:fld id="{8FE9DCAE-583F-4BA0-8032-69A98232D5A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78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459271" y="-2016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mtClean="0"/>
              <a:t>Further methods</a:t>
            </a:r>
          </a:p>
        </p:txBody>
      </p:sp>
      <p:graphicFrame>
        <p:nvGraphicFramePr>
          <p:cNvPr id="472147" name="Group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832715"/>
              </p:ext>
            </p:extLst>
          </p:nvPr>
        </p:nvGraphicFramePr>
        <p:xfrm>
          <a:off x="497909" y="1090641"/>
          <a:ext cx="10499943" cy="5160903"/>
        </p:xfrm>
        <a:graphic>
          <a:graphicData uri="http://schemas.openxmlformats.org/drawingml/2006/table">
            <a:tbl>
              <a:tblPr/>
              <a:tblGrid>
                <a:gridCol w="1981200"/>
                <a:gridCol w="2743200"/>
                <a:gridCol w="2530257"/>
                <a:gridCol w="3245286"/>
              </a:tblGrid>
              <a:tr h="6571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Dependent variable (y)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Independent variable(s) type(s) (x)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Methods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Non-parametric methods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Numerical/continuous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One numerical/continuous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variable</a:t>
                      </a:r>
                      <a:endParaRPr kumimoji="0" lang="en-US" sz="1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Pearson correlation; simple linear regression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Spearman rank correlation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3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Numerical/continuous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One categorical variable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Linear regression,  t-test, ANOVA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Sign test, Signed rank test,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Wilcoxon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rank sum,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Kruskal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-Wallis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15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Numerical/continuous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+mn-cs"/>
                        </a:rPr>
                        <a:t>Multiple variables/types of variables</a:t>
                      </a:r>
                      <a:endParaRPr kumimoji="0" lang="en-US" sz="1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Linear regression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2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Dichotomous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One categorical variable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Logistic regression (or proportion test for 2x2)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Chi-square test or Fisher exact test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2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Dichotomous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One numerical/continuous variable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Logistic regression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8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Dichotomous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Multiple variables/types of variables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Logistic regression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43638-C310-4CC0-AE83-2D420B5CBFA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7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3123</Words>
  <Application>Microsoft Macintosh PowerPoint</Application>
  <PresentationFormat>Widescreen</PresentationFormat>
  <Paragraphs>471</Paragraphs>
  <Slides>43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43</vt:i4>
      </vt:variant>
    </vt:vector>
  </HeadingPairs>
  <TitlesOfParts>
    <vt:vector size="55" baseType="lpstr">
      <vt:lpstr>Calibri</vt:lpstr>
      <vt:lpstr>Calibri Light</vt:lpstr>
      <vt:lpstr>Lucida Console</vt:lpstr>
      <vt:lpstr>Mangal</vt:lpstr>
      <vt:lpstr>Symbol</vt:lpstr>
      <vt:lpstr>Times New Roman</vt:lpstr>
      <vt:lpstr>Wingdings</vt:lpstr>
      <vt:lpstr>Arial</vt:lpstr>
      <vt:lpstr>Office Theme</vt:lpstr>
      <vt:lpstr>Microsoft Equation 3.0</vt:lpstr>
      <vt:lpstr>Equation</vt:lpstr>
      <vt:lpstr>Microsoft Photo Editor 3.0 Scan</vt:lpstr>
      <vt:lpstr>Biostat 200 </vt:lpstr>
      <vt:lpstr>          End of Semester Housekeeping </vt:lpstr>
      <vt:lpstr>What have you accomplished this semester? (1) </vt:lpstr>
      <vt:lpstr>What have you accomplished this semester? (2) </vt:lpstr>
      <vt:lpstr>What have you accomplished this semester? (3) </vt:lpstr>
      <vt:lpstr>What have you accomplished this semester? (4) </vt:lpstr>
      <vt:lpstr>What have you accomplished this semester? (5) </vt:lpstr>
      <vt:lpstr>Statistical hypothesis tests</vt:lpstr>
      <vt:lpstr>Further methods</vt:lpstr>
      <vt:lpstr>Short Topic 1: Transformations!</vt:lpstr>
      <vt:lpstr>Reasons to Transform</vt:lpstr>
      <vt:lpstr>Solutions</vt:lpstr>
      <vt:lpstr>Example: What do I need? Homoscedasticity</vt:lpstr>
      <vt:lpstr>PowerPoint Presentation</vt:lpstr>
      <vt:lpstr>Transforming the Response to achieve Linearity</vt:lpstr>
      <vt:lpstr>Common Transformations</vt:lpstr>
      <vt:lpstr>PowerPoint Presentation</vt:lpstr>
      <vt:lpstr>Transforming to Linear</vt:lpstr>
      <vt:lpstr>Transforming to Linear</vt:lpstr>
      <vt:lpstr>Transforming to Linear</vt:lpstr>
      <vt:lpstr>Short Topic 2: Expanding the Modeling Options</vt:lpstr>
      <vt:lpstr>Multinomial Logit (sometimes ordered)</vt:lpstr>
      <vt:lpstr>Multinomial Logit Example:  Family Vacation</vt:lpstr>
      <vt:lpstr>PowerPoint Presentation</vt:lpstr>
      <vt:lpstr>Multinomial Logit - Stata Notes:  mlogit</vt:lpstr>
      <vt:lpstr>MLogit Example:  Car vs. Bus vs. Train</vt:lpstr>
      <vt:lpstr>Multinomial Logit: Predicted Probabilities</vt:lpstr>
      <vt:lpstr>Multinomial Logit: Predicted Probabilities</vt:lpstr>
      <vt:lpstr>Multinomial Logit Assumptions</vt:lpstr>
      <vt:lpstr>Short Topic 3: Fixed Effects vs. Random Effects</vt:lpstr>
      <vt:lpstr>Fixed Effects vs. Random Effects: where do we use it?</vt:lpstr>
      <vt:lpstr>Fixed Effects vs. Random Effects: Why is it important?</vt:lpstr>
      <vt:lpstr>PowerPoint Presentation</vt:lpstr>
      <vt:lpstr>PowerPoint Presentation</vt:lpstr>
      <vt:lpstr>Short Topic 4: Survey Data in Stata</vt:lpstr>
      <vt:lpstr>Survey Data in Stata</vt:lpstr>
      <vt:lpstr>PowerPoint Presentation</vt:lpstr>
      <vt:lpstr>Survey Data in Stata</vt:lpstr>
      <vt:lpstr>Survey Data in Stata: Example*</vt:lpstr>
      <vt:lpstr>Survey Data in Stata: Example*</vt:lpstr>
      <vt:lpstr>Survey Data in Stata: Example*</vt:lpstr>
      <vt:lpstr>Survey Data in Stata: Example*</vt:lpstr>
      <vt:lpstr>Survey Data in Stata: Example*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Isabel Allen</dc:creator>
  <cp:lastModifiedBy>Isabel Allen</cp:lastModifiedBy>
  <cp:revision>39</cp:revision>
  <dcterms:created xsi:type="dcterms:W3CDTF">2017-11-06T21:08:09Z</dcterms:created>
  <dcterms:modified xsi:type="dcterms:W3CDTF">2017-11-27T19:37:13Z</dcterms:modified>
</cp:coreProperties>
</file>