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6" r:id="rId3"/>
    <p:sldId id="308" r:id="rId4"/>
    <p:sldId id="257" r:id="rId5"/>
    <p:sldId id="323" r:id="rId6"/>
    <p:sldId id="335" r:id="rId7"/>
    <p:sldId id="324" r:id="rId8"/>
    <p:sldId id="325" r:id="rId9"/>
    <p:sldId id="327" r:id="rId10"/>
    <p:sldId id="326" r:id="rId11"/>
    <p:sldId id="307" r:id="rId12"/>
    <p:sldId id="322" r:id="rId13"/>
    <p:sldId id="328" r:id="rId14"/>
    <p:sldId id="329" r:id="rId15"/>
    <p:sldId id="330" r:id="rId16"/>
    <p:sldId id="331" r:id="rId17"/>
    <p:sldId id="336" r:id="rId18"/>
    <p:sldId id="332" r:id="rId19"/>
    <p:sldId id="333" r:id="rId20"/>
    <p:sldId id="334" r:id="rId21"/>
    <p:sldId id="337" r:id="rId22"/>
    <p:sldId id="33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45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311E-C9EC-BC4F-B945-83CFD7BB34AC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2BE7-F66A-9344-9948-345AA704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09E-8EDF-2A45-A9D3-4E2EF5403D2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F77BA-7B77-EB44-857B-CE7BDFE4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Sometime Normal distribution can be used instead of Poisson and vice versa.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is common: No example of simultaneous accrual was presented, although 1 of 2 cluster randomized trials accrued blocks of PPTs.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Drivers of accrual:  Available PPT</a:t>
            </a:r>
            <a:r>
              <a:rPr lang="en-US" baseline="0" dirty="0" smtClean="0"/>
              <a:t> pool; consent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is common: No example of simultaneous accrual was presented, although 1 of 2 cluster randomized trials accrued blocks of PPTs.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Lineberry</a:t>
            </a:r>
            <a:r>
              <a:rPr lang="en-US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-org.ucsf.idm.oclc.org/10.1007/0-387-30107-0" TargetMode="External"/><Relationship Id="rId3" Type="http://schemas.openxmlformats.org/officeDocument/2006/relationships/hyperlink" Target="http://www.springer.com/us/book/978146141352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ohrp/regulations-and-policy/regulations/45-cfr-46/index.html" TargetMode="External"/><Relationship Id="rId4" Type="http://schemas.openxmlformats.org/officeDocument/2006/relationships/hyperlink" Target="http://www.fda.gov/downloads/Drugs/GuidanceComplianceRegulatoryInformation/Guidances/UCM07312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mansubjects.nih.gov/data_safet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unding.niaid.nih.gov/researchfunding/sci/human/pages/clintermguid.aspx" TargetMode="External"/><Relationship Id="rId3" Type="http://schemas.openxmlformats.org/officeDocument/2006/relationships/hyperlink" Target="http://www.niaid.nih.gov/researchfunding/sop/pages/default.aspx%23hum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Biostatistics 226, Winter </a:t>
            </a:r>
            <a:r>
              <a:rPr lang="en-US" sz="4200" b="1" dirty="0" smtClean="0"/>
              <a:t>2018</a:t>
            </a:r>
            <a:endParaRPr lang="en-US" sz="42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3800" u="sng" dirty="0"/>
              <a:t>Course Overview</a:t>
            </a:r>
            <a:endParaRPr lang="en-US" sz="38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</a:t>
            </a:r>
            <a:r>
              <a:rPr lang="en-US" sz="4000" dirty="0" smtClean="0"/>
              <a:t>9 – Design </a:t>
            </a:r>
            <a:r>
              <a:rPr lang="en-US" sz="4000" dirty="0"/>
              <a:t>of RCTs:  How to avoid bias and achieve valid results  </a:t>
            </a:r>
            <a:r>
              <a:rPr lang="en-US" sz="4000" i="1" dirty="0" smtClean="0"/>
              <a:t> </a:t>
            </a:r>
            <a:endParaRPr lang="en-US" sz="40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</a:t>
            </a:r>
            <a:r>
              <a:rPr lang="en-US" sz="4000" dirty="0" smtClean="0"/>
              <a:t>16 – Analyses:  Baseline, Efficacy, and Safety   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Jan 23 – Monitoring </a:t>
            </a:r>
            <a:r>
              <a:rPr lang="en-US" sz="4000" dirty="0">
                <a:solidFill>
                  <a:srgbClr val="FF0000"/>
                </a:solidFill>
              </a:rPr>
              <a:t>trials for efficacy, futility, and patient safety 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 smtClean="0"/>
              <a:t>Jan 30 </a:t>
            </a:r>
            <a:r>
              <a:rPr lang="en-US" sz="4000" dirty="0"/>
              <a:t>– Cluster Randomized </a:t>
            </a:r>
            <a:r>
              <a:rPr lang="en-US" sz="4000" dirty="0" smtClean="0"/>
              <a:t>Trials</a:t>
            </a:r>
            <a:endParaRPr lang="en-US" sz="4000" i="1" dirty="0" smtClean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 smtClean="0"/>
              <a:t>Feb 6 – Precision medicine I: SMART (Adaptive) </a:t>
            </a:r>
            <a:r>
              <a:rPr lang="en-US" sz="4000" dirty="0"/>
              <a:t>Trials </a:t>
            </a:r>
            <a:endParaRPr lang="en-US" sz="4000" i="1" dirty="0" smtClean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 smtClean="0"/>
              <a:t>Feb 13 </a:t>
            </a:r>
            <a:r>
              <a:rPr lang="en-US" sz="4000" dirty="0"/>
              <a:t>– Precision medicine </a:t>
            </a:r>
            <a:r>
              <a:rPr lang="en-US" sz="4000" dirty="0" smtClean="0"/>
              <a:t>II: N-of-1 Trials </a:t>
            </a:r>
            <a:endParaRPr lang="en-US" sz="4000" dirty="0"/>
          </a:p>
          <a:p>
            <a:pPr marL="457200" lvl="1" indent="0">
              <a:buNone/>
            </a:pPr>
            <a:endParaRPr lang="en-US" i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500" u="sng" dirty="0"/>
              <a:t>Textbook References</a:t>
            </a:r>
            <a:r>
              <a:rPr lang="en-US" sz="3500" dirty="0"/>
              <a:t>  </a:t>
            </a:r>
          </a:p>
          <a:p>
            <a:pPr marL="0" indent="0">
              <a:buNone/>
            </a:pPr>
            <a:r>
              <a:rPr lang="en-US" sz="3500" dirty="0"/>
              <a:t> </a:t>
            </a:r>
          </a:p>
          <a:p>
            <a:pPr marL="0" indent="0">
              <a:buNone/>
            </a:pPr>
            <a:r>
              <a:rPr lang="en-US" sz="3500" dirty="0"/>
              <a:t>Lawrence Friedman, Curt </a:t>
            </a:r>
            <a:r>
              <a:rPr lang="en-US" sz="3500" dirty="0" err="1"/>
              <a:t>Furburg</a:t>
            </a:r>
            <a:r>
              <a:rPr lang="en-US" sz="3500" dirty="0"/>
              <a:t>, David </a:t>
            </a:r>
            <a:r>
              <a:rPr lang="en-US" sz="3500" dirty="0" err="1"/>
              <a:t>DeMets</a:t>
            </a:r>
            <a:r>
              <a:rPr lang="en-US" sz="3500" dirty="0"/>
              <a:t>. </a:t>
            </a:r>
            <a:r>
              <a:rPr lang="en-US" sz="3500" i="1" dirty="0"/>
              <a:t>Fundamental of Clinical Trials, 5th edition</a:t>
            </a:r>
            <a:r>
              <a:rPr lang="en-US" sz="3500" dirty="0"/>
              <a:t>, 2015.  </a:t>
            </a:r>
          </a:p>
          <a:p>
            <a:pPr marL="0" indent="0">
              <a:buNone/>
            </a:pPr>
            <a:r>
              <a:rPr lang="en-US" sz="3500" dirty="0"/>
              <a:t>e-copy is available online to UCSF community  </a:t>
            </a:r>
          </a:p>
          <a:p>
            <a:pPr marL="0" indent="0">
              <a:buNone/>
            </a:pPr>
            <a:r>
              <a:rPr lang="en-US" sz="3500" dirty="0"/>
              <a:t> </a:t>
            </a:r>
          </a:p>
          <a:p>
            <a:pPr marL="0" indent="0">
              <a:buNone/>
            </a:pPr>
            <a:r>
              <a:rPr lang="en-US" sz="50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ADDED!</a:t>
            </a:r>
            <a:r>
              <a:rPr lang="en-US" sz="35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3500" dirty="0" smtClean="0"/>
              <a:t>	</a:t>
            </a:r>
            <a:r>
              <a:rPr lang="en-US" sz="3500" dirty="0" err="1" smtClean="0"/>
              <a:t>DeMets</a:t>
            </a:r>
            <a:r>
              <a:rPr lang="en-US" sz="3500" dirty="0"/>
              <a:t>, </a:t>
            </a:r>
            <a:r>
              <a:rPr lang="en-US" sz="3500" dirty="0" err="1" smtClean="0"/>
              <a:t>Furberg</a:t>
            </a:r>
            <a:r>
              <a:rPr lang="en-US" sz="3500" dirty="0"/>
              <a:t>, </a:t>
            </a:r>
            <a:r>
              <a:rPr lang="en-US" sz="3500" dirty="0" smtClean="0"/>
              <a:t>Friedman. </a:t>
            </a:r>
            <a:r>
              <a:rPr lang="en-US" sz="3500" i="1" dirty="0" smtClean="0"/>
              <a:t>Data </a:t>
            </a:r>
            <a:r>
              <a:rPr lang="en-US" sz="3500" i="1" dirty="0"/>
              <a:t>Monitoring in Clinical </a:t>
            </a:r>
            <a:r>
              <a:rPr lang="en-US" sz="3500" i="1" dirty="0" smtClean="0"/>
              <a:t>Trials, A </a:t>
            </a:r>
            <a:r>
              <a:rPr lang="en-US" sz="3500" i="1" dirty="0"/>
              <a:t>Case Studies </a:t>
            </a:r>
            <a:r>
              <a:rPr lang="en-US" sz="3500" i="1" dirty="0" smtClean="0"/>
              <a:t>Approach, </a:t>
            </a:r>
            <a:r>
              <a:rPr lang="en-US" sz="3500" dirty="0" smtClean="0"/>
              <a:t>2006</a:t>
            </a:r>
            <a:r>
              <a:rPr lang="en-US" sz="3500" i="1" dirty="0" smtClean="0"/>
              <a:t>.</a:t>
            </a:r>
          </a:p>
          <a:p>
            <a:pPr marL="0" indent="0">
              <a:buNone/>
            </a:pPr>
            <a:r>
              <a:rPr lang="en-US" sz="3500" i="1" dirty="0"/>
              <a:t>	</a:t>
            </a:r>
            <a:r>
              <a:rPr lang="en-US" sz="3500" i="1" dirty="0" smtClean="0"/>
              <a:t>	</a:t>
            </a:r>
            <a:r>
              <a:rPr lang="en-US" sz="3500" dirty="0" smtClean="0">
                <a:hlinkClick r:id="rId2"/>
              </a:rPr>
              <a:t>https</a:t>
            </a:r>
            <a:r>
              <a:rPr lang="en-US" sz="3500" dirty="0">
                <a:hlinkClick r:id="rId2"/>
              </a:rPr>
              <a:t>://doi-org.ucsf.idm.oclc.org/10.1007/0-387-30107-</a:t>
            </a:r>
            <a:r>
              <a:rPr lang="en-US" sz="3500" dirty="0" smtClean="0">
                <a:hlinkClick r:id="rId2"/>
              </a:rPr>
              <a:t>0</a:t>
            </a:r>
            <a:endParaRPr lang="en-US" sz="3500" dirty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err="1" smtClean="0"/>
              <a:t>Vittinghoff</a:t>
            </a:r>
            <a:r>
              <a:rPr lang="en-US" sz="3500" dirty="0"/>
              <a:t>, Glidden, </a:t>
            </a:r>
            <a:r>
              <a:rPr lang="en-US" sz="3500" dirty="0" err="1"/>
              <a:t>Shiboski</a:t>
            </a:r>
            <a:r>
              <a:rPr lang="en-US" sz="3500" dirty="0"/>
              <a:t>, McCulloch, </a:t>
            </a:r>
            <a:r>
              <a:rPr lang="en-US" sz="3500" i="1" dirty="0"/>
              <a:t>Regression Methods in Biostatistics</a:t>
            </a:r>
            <a:r>
              <a:rPr lang="en-US" sz="3500" dirty="0"/>
              <a:t>. 2012.</a:t>
            </a:r>
            <a:endParaRPr lang="en-US" sz="3500" b="1" dirty="0"/>
          </a:p>
          <a:p>
            <a:pPr marL="0" indent="0">
              <a:buNone/>
            </a:pPr>
            <a:r>
              <a:rPr lang="en-US" sz="3500" dirty="0"/>
              <a:t>e-copy:  </a:t>
            </a:r>
            <a:r>
              <a:rPr lang="en-US" sz="3500" u="sng" dirty="0">
                <a:hlinkClick r:id="rId3"/>
              </a:rPr>
              <a:t>http://www.springer.com/us/book/9781461413523</a:t>
            </a:r>
            <a:r>
              <a:rPr lang="en-US" sz="35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4F81BD"/>
                </a:solidFill>
              </a:rPr>
              <a:t>Clinical considerations in support of interim monitoring: </a:t>
            </a:r>
            <a:endParaRPr lang="en-US" sz="5000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  <a:p>
            <a:pPr marL="228600" indent="-228600"/>
            <a:r>
              <a:rPr lang="en-US" sz="4000" dirty="0" smtClean="0"/>
              <a:t>Ethics</a:t>
            </a:r>
            <a:r>
              <a:rPr lang="en-US" sz="4000" dirty="0"/>
              <a:t>: </a:t>
            </a:r>
            <a:r>
              <a:rPr lang="en-US" sz="4000" dirty="0" smtClean="0"/>
              <a:t> </a:t>
            </a:r>
          </a:p>
          <a:p>
            <a:pPr marL="628650" lvl="1" indent="-228600"/>
            <a:r>
              <a:rPr lang="en-US" sz="3400" dirty="0" smtClean="0"/>
              <a:t>Stop </a:t>
            </a:r>
            <a:r>
              <a:rPr lang="en-US" sz="3400" dirty="0"/>
              <a:t>early to avoid exposing patients to an inferior </a:t>
            </a:r>
            <a:r>
              <a:rPr lang="en-US" sz="3400" dirty="0" smtClean="0"/>
              <a:t>treatment (safety or efficacy) </a:t>
            </a:r>
            <a:r>
              <a:rPr lang="en-US" sz="3400" dirty="0"/>
              <a:t>– considering both trial participants (cut accrual target / cut treatment period) and future </a:t>
            </a:r>
            <a:r>
              <a:rPr lang="en-US" sz="3400" dirty="0" smtClean="0"/>
              <a:t>patients</a:t>
            </a:r>
          </a:p>
          <a:p>
            <a:pPr marL="628650" lvl="1" indent="-228600"/>
            <a:r>
              <a:rPr lang="en-US" sz="3400" dirty="0"/>
              <a:t>Stop early to </a:t>
            </a:r>
            <a:r>
              <a:rPr lang="en-US" sz="3400" dirty="0" smtClean="0"/>
              <a:t>provide patients with a superior </a:t>
            </a:r>
            <a:r>
              <a:rPr lang="en-US" sz="3400" dirty="0"/>
              <a:t>treatment </a:t>
            </a:r>
            <a:endParaRPr lang="en-US" sz="3400" dirty="0" smtClean="0"/>
          </a:p>
          <a:p>
            <a:pPr marL="228600" indent="-228600"/>
            <a:r>
              <a:rPr lang="en-US" sz="4000" dirty="0" smtClean="0"/>
              <a:t>Rapidly d</a:t>
            </a:r>
            <a:r>
              <a:rPr lang="en-US" sz="4000" dirty="0" smtClean="0"/>
              <a:t>isseminate </a:t>
            </a:r>
            <a:r>
              <a:rPr lang="en-US" sz="4000" dirty="0" smtClean="0"/>
              <a:t>results:</a:t>
            </a:r>
          </a:p>
          <a:p>
            <a:pPr marL="628650" lvl="1" indent="-228600"/>
            <a:r>
              <a:rPr lang="en-US" sz="3400" dirty="0" smtClean="0"/>
              <a:t>As </a:t>
            </a:r>
            <a:r>
              <a:rPr lang="en-US" sz="3400" dirty="0"/>
              <a:t>early as possible if a treatment change is </a:t>
            </a:r>
            <a:r>
              <a:rPr lang="en-US" sz="3400" dirty="0" smtClean="0"/>
              <a:t>indicated.</a:t>
            </a:r>
            <a:endParaRPr lang="en-US" sz="3400" dirty="0"/>
          </a:p>
          <a:p>
            <a:pPr marL="628650" lvl="1" indent="-228600"/>
            <a:r>
              <a:rPr lang="en-US" sz="3400" dirty="0" smtClean="0"/>
              <a:t>Keep </a:t>
            </a:r>
            <a:r>
              <a:rPr lang="en-US" sz="3400" dirty="0"/>
              <a:t>co-investigators abreast of progress; maintain motivation. </a:t>
            </a:r>
            <a:endParaRPr lang="en-US" sz="3400" dirty="0" smtClean="0"/>
          </a:p>
          <a:p>
            <a:pPr marL="628650" lvl="1" indent="-228600"/>
            <a:r>
              <a:rPr lang="en-US" sz="3400" dirty="0" smtClean="0"/>
              <a:t>Planning </a:t>
            </a:r>
            <a:r>
              <a:rPr lang="en-US" sz="3400" dirty="0"/>
              <a:t>subsequent </a:t>
            </a:r>
            <a:r>
              <a:rPr lang="en-US" sz="3400" dirty="0" smtClean="0"/>
              <a:t>trial. </a:t>
            </a:r>
          </a:p>
          <a:p>
            <a:pPr marL="628650" lvl="1" indent="-228600"/>
            <a:r>
              <a:rPr lang="en-US" sz="3400" dirty="0" smtClean="0"/>
              <a:t>Natural </a:t>
            </a:r>
            <a:r>
              <a:rPr lang="en-US" sz="3400" dirty="0"/>
              <a:t>curiosity: Investigators like to look at the data to see if there is a treatment difference.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4500" dirty="0" smtClean="0"/>
              <a:t>For </a:t>
            </a:r>
            <a:r>
              <a:rPr lang="en-US" sz="4500" dirty="0"/>
              <a:t>large RCTs, to minimize bias an </a:t>
            </a:r>
            <a:r>
              <a:rPr lang="en-US" sz="4500" i="1" dirty="0"/>
              <a:t>Independent DATA MONITORING COMMITTEE </a:t>
            </a:r>
            <a:r>
              <a:rPr lang="en-US" sz="4500" dirty="0"/>
              <a:t>is assembled.  </a:t>
            </a:r>
          </a:p>
          <a:p>
            <a:pPr lvl="0"/>
            <a:r>
              <a:rPr lang="en-US" sz="4000" dirty="0" smtClean="0"/>
              <a:t>Experts </a:t>
            </a:r>
            <a:r>
              <a:rPr lang="en-US" sz="4000" dirty="0"/>
              <a:t>not affiliated with the trial </a:t>
            </a:r>
            <a:r>
              <a:rPr lang="en-US" sz="4000" dirty="0" smtClean="0"/>
              <a:t>with no </a:t>
            </a:r>
            <a:r>
              <a:rPr lang="en-US" sz="4000" dirty="0"/>
              <a:t>conflicts of </a:t>
            </a:r>
            <a:r>
              <a:rPr lang="en-US" sz="4000" dirty="0" smtClean="0"/>
              <a:t>interest. Typically </a:t>
            </a:r>
            <a:r>
              <a:rPr lang="en-US" sz="4000" dirty="0" err="1" smtClean="0"/>
              <a:t>unblinded</a:t>
            </a:r>
            <a:r>
              <a:rPr lang="en-US" sz="4000" dirty="0" smtClean="0"/>
              <a:t>.</a:t>
            </a:r>
            <a:r>
              <a:rPr lang="en-US" sz="3400" dirty="0" smtClean="0"/>
              <a:t>   </a:t>
            </a:r>
            <a:endParaRPr lang="en-US" sz="3400" dirty="0"/>
          </a:p>
          <a:p>
            <a:pPr lvl="1"/>
            <a:r>
              <a:rPr lang="en-US" sz="3400" dirty="0"/>
              <a:t>Clinicians</a:t>
            </a:r>
          </a:p>
          <a:p>
            <a:pPr lvl="1"/>
            <a:r>
              <a:rPr lang="en-US" sz="3400" dirty="0"/>
              <a:t>Biostatisticians </a:t>
            </a:r>
          </a:p>
          <a:p>
            <a:pPr lvl="1"/>
            <a:r>
              <a:rPr lang="en-US" sz="3400" dirty="0"/>
              <a:t>Other experts </a:t>
            </a:r>
          </a:p>
          <a:p>
            <a:pPr marL="0" indent="0">
              <a:buNone/>
            </a:pPr>
            <a:endParaRPr lang="en-US" sz="3400" dirty="0"/>
          </a:p>
          <a:p>
            <a:pPr lvl="0"/>
            <a:r>
              <a:rPr lang="en-US" sz="4000" dirty="0"/>
              <a:t>Role:  Advise the sponsor (funder):  </a:t>
            </a:r>
          </a:p>
          <a:p>
            <a:pPr lvl="1"/>
            <a:r>
              <a:rPr lang="en-US" sz="3400" dirty="0" smtClean="0"/>
              <a:t>to </a:t>
            </a:r>
            <a:r>
              <a:rPr lang="en-US" sz="3400" dirty="0"/>
              <a:t>ensure the </a:t>
            </a:r>
            <a:r>
              <a:rPr lang="en-US" sz="3400" u="sng" dirty="0"/>
              <a:t>safety</a:t>
            </a:r>
            <a:r>
              <a:rPr lang="en-US" sz="3400" dirty="0"/>
              <a:t> of trial participants </a:t>
            </a:r>
          </a:p>
          <a:p>
            <a:pPr lvl="1"/>
            <a:r>
              <a:rPr lang="en-US" sz="3400" dirty="0"/>
              <a:t>to </a:t>
            </a:r>
            <a:r>
              <a:rPr lang="en-US" sz="3400" dirty="0" smtClean="0"/>
              <a:t>recommend stopping </a:t>
            </a:r>
            <a:r>
              <a:rPr lang="en-US" sz="3400" dirty="0"/>
              <a:t>the trial once experimental treatment is shown beneficial or harmful, or no longer likely to have clinically relevant </a:t>
            </a:r>
            <a:r>
              <a:rPr lang="en-US" sz="3400" u="sng" dirty="0"/>
              <a:t>efficacy</a:t>
            </a:r>
            <a:endParaRPr lang="en-US" sz="3400" dirty="0"/>
          </a:p>
          <a:p>
            <a:pPr lvl="1"/>
            <a:r>
              <a:rPr lang="en-US" sz="3400" dirty="0"/>
              <a:t>if accrual target is being achieved </a:t>
            </a:r>
          </a:p>
          <a:p>
            <a:pPr lvl="1"/>
            <a:r>
              <a:rPr lang="en-US" sz="3400" dirty="0" smtClean="0"/>
              <a:t>if </a:t>
            </a:r>
            <a:r>
              <a:rPr lang="en-US" sz="3400" dirty="0"/>
              <a:t>design modifications should be made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800" u="sng" dirty="0" smtClean="0"/>
              <a:t>Resources</a:t>
            </a:r>
            <a:endParaRPr lang="en-US" sz="1800" u="sng" dirty="0"/>
          </a:p>
          <a:p>
            <a:pPr>
              <a:spcBef>
                <a:spcPts val="1100"/>
              </a:spcBef>
            </a:pPr>
            <a:r>
              <a:rPr lang="en-US" sz="1800" dirty="0" err="1"/>
              <a:t>DeMets</a:t>
            </a:r>
            <a:r>
              <a:rPr lang="en-US" sz="1800" dirty="0"/>
              <a:t>, </a:t>
            </a:r>
            <a:r>
              <a:rPr lang="en-US" sz="1800" dirty="0" err="1"/>
              <a:t>Furberg</a:t>
            </a:r>
            <a:r>
              <a:rPr lang="en-US" sz="1800" dirty="0"/>
              <a:t>, Friedman textbook, especially Chapter 2 (HW3) </a:t>
            </a:r>
            <a:r>
              <a:rPr lang="mr-IN" sz="1800" i="1" dirty="0" smtClean="0"/>
              <a:t>–</a:t>
            </a:r>
            <a:r>
              <a:rPr lang="en-US" sz="1800" i="1" dirty="0" smtClean="0"/>
              <a:t> overview of 29 case studies (therapeutic</a:t>
            </a:r>
            <a:r>
              <a:rPr lang="en-US" sz="1800" i="1" dirty="0"/>
              <a:t> trials</a:t>
            </a:r>
            <a:r>
              <a:rPr lang="en-US" sz="1800" i="1" dirty="0" smtClean="0"/>
              <a:t>; prevention and treatment) </a:t>
            </a:r>
            <a:endParaRPr lang="en-US" sz="1800" i="1" dirty="0"/>
          </a:p>
          <a:p>
            <a:pPr>
              <a:spcBef>
                <a:spcPts val="1100"/>
              </a:spcBef>
            </a:pPr>
            <a:r>
              <a:rPr lang="en-US" sz="1800" dirty="0" smtClean="0"/>
              <a:t>NIH </a:t>
            </a:r>
            <a:r>
              <a:rPr lang="en-US" sz="1800" dirty="0"/>
              <a:t>: </a:t>
            </a:r>
            <a:r>
              <a:rPr lang="en-US" sz="1800" dirty="0" smtClean="0"/>
              <a:t>Overall policy and guidance by Institute/Center on data and safety monitoring.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://humansubjects.nih.gov/</a:t>
            </a:r>
            <a:r>
              <a:rPr lang="en-US" sz="1800" dirty="0" smtClean="0">
                <a:hlinkClick r:id="rId2"/>
              </a:rPr>
              <a:t>data_safety</a:t>
            </a:r>
            <a:r>
              <a:rPr lang="en-US" sz="1800" u="sng" dirty="0" smtClean="0"/>
              <a:t> </a:t>
            </a:r>
          </a:p>
          <a:p>
            <a:pPr marL="685800" lvl="1">
              <a:spcBef>
                <a:spcPts val="1100"/>
              </a:spcBef>
            </a:pPr>
            <a:r>
              <a:rPr lang="en-US" sz="1700" dirty="0" smtClean="0">
                <a:solidFill>
                  <a:srgbClr val="008000"/>
                </a:solidFill>
                <a:hlinkClick r:id="rId3"/>
              </a:rPr>
              <a:t>Code </a:t>
            </a:r>
            <a:r>
              <a:rPr lang="en-US" sz="1700" dirty="0">
                <a:solidFill>
                  <a:srgbClr val="008000"/>
                </a:solidFill>
                <a:hlinkClick r:id="rId3"/>
              </a:rPr>
              <a:t>of Federal Regulations (CFR) Title 45 Part 46</a:t>
            </a:r>
            <a:r>
              <a:rPr lang="en-US" sz="1700" dirty="0">
                <a:solidFill>
                  <a:srgbClr val="008000"/>
                </a:solidFill>
              </a:rPr>
              <a:t> </a:t>
            </a:r>
            <a:endParaRPr lang="en-US" sz="1700" dirty="0" smtClean="0">
              <a:solidFill>
                <a:srgbClr val="008000"/>
              </a:solidFill>
            </a:endParaRPr>
          </a:p>
          <a:p>
            <a:pPr marL="685800" lvl="1">
              <a:spcBef>
                <a:spcPts val="1100"/>
              </a:spcBef>
            </a:pPr>
            <a:r>
              <a:rPr lang="en-US" sz="1700" dirty="0" smtClean="0">
                <a:solidFill>
                  <a:srgbClr val="008000"/>
                </a:solidFill>
                <a:hlinkClick r:id="rId4"/>
              </a:rPr>
              <a:t>FDA Guidance </a:t>
            </a:r>
            <a:r>
              <a:rPr lang="en-US" sz="1700" dirty="0">
                <a:solidFill>
                  <a:srgbClr val="008000"/>
                </a:solidFill>
                <a:hlinkClick r:id="rId4"/>
              </a:rPr>
              <a:t>for Industry E6 Good Clinical Practice: Consolidated </a:t>
            </a:r>
            <a:r>
              <a:rPr lang="en-US" sz="1700" dirty="0" smtClean="0">
                <a:solidFill>
                  <a:srgbClr val="008000"/>
                </a:solidFill>
                <a:hlinkClick r:id="rId4"/>
              </a:rPr>
              <a:t>Guidance</a:t>
            </a:r>
            <a:r>
              <a:rPr lang="en-US" sz="1700" dirty="0" smtClean="0">
                <a:solidFill>
                  <a:srgbClr val="008000"/>
                </a:solidFill>
              </a:rPr>
              <a:t> </a:t>
            </a:r>
            <a:r>
              <a:rPr lang="en-US" sz="1700" dirty="0" smtClean="0">
                <a:solidFill>
                  <a:srgbClr val="008000"/>
                </a:solidFill>
                <a:sym typeface="Wingdings"/>
              </a:rPr>
              <a:t>: </a:t>
            </a:r>
            <a:r>
              <a:rPr lang="en-US" sz="1700" dirty="0" smtClean="0">
                <a:sym typeface="Wingdings"/>
              </a:rPr>
              <a:t> </a:t>
            </a:r>
          </a:p>
          <a:p>
            <a:pPr marL="800100" lvl="2" indent="0">
              <a:spcBef>
                <a:spcPts val="1100"/>
              </a:spcBef>
              <a:buNone/>
            </a:pPr>
            <a:r>
              <a:rPr lang="en-US" sz="1400" dirty="0" smtClean="0"/>
              <a:t>5.5.2  The </a:t>
            </a:r>
            <a:r>
              <a:rPr lang="en-US" sz="1400" dirty="0"/>
              <a:t>sponsor may consider establishing an independent data </a:t>
            </a:r>
            <a:r>
              <a:rPr lang="en-US" sz="1400" dirty="0" smtClean="0"/>
              <a:t>monitoring committee </a:t>
            </a:r>
            <a:r>
              <a:rPr lang="en-US" sz="1400" dirty="0"/>
              <a:t>(IDMC) to assess the progress of a clinical trial, including the </a:t>
            </a:r>
            <a:r>
              <a:rPr lang="en-US" sz="1400" dirty="0" smtClean="0"/>
              <a:t>safety data </a:t>
            </a:r>
            <a:r>
              <a:rPr lang="en-US" sz="1400" dirty="0"/>
              <a:t>and the critical efficacy endpoints at intervals, and to recommend to </a:t>
            </a:r>
            <a:r>
              <a:rPr lang="en-US" sz="1400" dirty="0" smtClean="0"/>
              <a:t>the sponsor </a:t>
            </a:r>
            <a:r>
              <a:rPr lang="en-US" sz="1400" dirty="0"/>
              <a:t>whether to continue, modify, or stop a trial. The IDMC should </a:t>
            </a:r>
            <a:r>
              <a:rPr lang="en-US" sz="1400" dirty="0" smtClean="0"/>
              <a:t>have written </a:t>
            </a:r>
            <a:r>
              <a:rPr lang="en-US" sz="1400" dirty="0"/>
              <a:t>operating procedures and maintain written records of all its meetings</a:t>
            </a:r>
            <a:r>
              <a:rPr lang="en-US" sz="1400" dirty="0" smtClean="0"/>
              <a:t>.</a:t>
            </a: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</a:rPr>
              <a:t>NIDDK </a:t>
            </a:r>
            <a:r>
              <a:rPr lang="mr-IN" sz="1800" dirty="0">
                <a:solidFill>
                  <a:srgbClr val="008000"/>
                </a:solidFill>
              </a:rPr>
              <a:t>–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  <a:sym typeface="Wingdings"/>
              </a:rPr>
              <a:t>addresses statistical issues related to </a:t>
            </a:r>
            <a:r>
              <a:rPr lang="en-US" sz="1800" dirty="0">
                <a:solidFill>
                  <a:srgbClr val="008000"/>
                </a:solidFill>
              </a:rPr>
              <a:t>efficacy monitoring </a:t>
            </a:r>
            <a:r>
              <a:rPr lang="en-US" sz="1600" i="1" dirty="0">
                <a:solidFill>
                  <a:srgbClr val="008000"/>
                </a:solidFill>
                <a:sym typeface="Wingdings"/>
              </a:rPr>
              <a:t> My role on independent DSMBs, including for NIAID, reflects this description</a:t>
            </a:r>
            <a:r>
              <a:rPr lang="en-US" sz="1800" i="1" dirty="0">
                <a:solidFill>
                  <a:srgbClr val="008000"/>
                </a:solidFill>
                <a:sym typeface="Wingdings"/>
              </a:rPr>
              <a:t>.</a:t>
            </a:r>
            <a:r>
              <a:rPr lang="en-US" sz="2000" i="1" dirty="0">
                <a:solidFill>
                  <a:srgbClr val="008000"/>
                </a:solidFill>
                <a:sym typeface="Wingdings"/>
              </a:rPr>
              <a:t> </a:t>
            </a:r>
            <a:endParaRPr lang="en-US" sz="2000" dirty="0">
              <a:solidFill>
                <a:srgbClr val="008000"/>
              </a:solidFill>
              <a:sym typeface="Wingdings"/>
            </a:endParaRP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 smtClean="0">
                <a:solidFill>
                  <a:srgbClr val="008000"/>
                </a:solidFill>
              </a:rPr>
              <a:t>NCI </a:t>
            </a:r>
            <a:r>
              <a:rPr lang="en-US" sz="1800" dirty="0">
                <a:solidFill>
                  <a:srgbClr val="008000"/>
                </a:solidFill>
              </a:rPr>
              <a:t>-- discusses site monitoring for protocol compliance; emphasizes safety over efficacy monitoring  </a:t>
            </a:r>
            <a:r>
              <a:rPr lang="en-US" sz="1600" i="1" dirty="0" smtClean="0">
                <a:solidFill>
                  <a:srgbClr val="008000"/>
                </a:solidFill>
                <a:sym typeface="Wingdings"/>
              </a:rPr>
              <a:t> My role on UCSF HDFCCC DSMB reflects this description. 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endParaRPr lang="en-US" sz="1800" dirty="0">
              <a:solidFill>
                <a:srgbClr val="008000"/>
              </a:solidFill>
            </a:endParaRP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 smtClean="0">
                <a:solidFill>
                  <a:srgbClr val="008000"/>
                </a:solidFill>
                <a:sym typeface="Wingdings"/>
              </a:rPr>
              <a:t>NIAID </a:t>
            </a:r>
            <a:r>
              <a:rPr lang="mr-IN" sz="1800" dirty="0" smtClean="0">
                <a:solidFill>
                  <a:srgbClr val="008000"/>
                </a:solidFill>
                <a:sym typeface="Wingdings"/>
              </a:rPr>
              <a:t>–</a:t>
            </a:r>
            <a:r>
              <a:rPr lang="en-US" sz="1800" dirty="0" smtClean="0">
                <a:solidFill>
                  <a:srgbClr val="008000"/>
                </a:solidFill>
                <a:sym typeface="Wingdings"/>
              </a:rPr>
              <a:t> see flowchart (next slide) on reporting requirements for safety </a:t>
            </a:r>
            <a:r>
              <a:rPr lang="en-US" sz="1400" dirty="0" smtClean="0"/>
              <a:t>	</a:t>
            </a:r>
            <a:endParaRPr lang="en-US" sz="18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AutoShape 4"/>
          <p:cNvCxnSpPr>
            <a:cxnSpLocks noChangeShapeType="1"/>
            <a:stCxn id="2052" idx="3"/>
            <a:endCxn id="2053" idx="1"/>
          </p:cNvCxnSpPr>
          <p:nvPr/>
        </p:nvCxnSpPr>
        <p:spPr bwMode="auto">
          <a:xfrm>
            <a:off x="3627438" y="3414713"/>
            <a:ext cx="525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49238" y="1601788"/>
            <a:ext cx="3378200" cy="1346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Before enrolling patients</a:t>
            </a:r>
            <a:endParaRPr lang="en-US" sz="1000">
              <a:latin typeface="Verdana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As part of the completed protocol, PI details safety monitoring plans and procedures including assessing, documenting, and reporting adverse events.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PI sends to program officer or medical officer for approval.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49238" y="3071813"/>
            <a:ext cx="3378200" cy="685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Program officer or medical officer review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Does the PO or MO have concerns about patient safety?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152900" y="2938463"/>
            <a:ext cx="2108200" cy="952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Yes, concerned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or MO sends recommendations to the PI for collaborative revisions.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49238" y="3895725"/>
            <a:ext cx="3378200" cy="720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No concerns </a:t>
            </a:r>
            <a:r>
              <a:rPr lang="en-US" sz="1200">
                <a:latin typeface="Verdana" charset="0"/>
                <a:cs typeface="Times New Roman" charset="0"/>
                <a:sym typeface="Wingdings" charset="0"/>
              </a:rPr>
              <a:t></a:t>
            </a:r>
            <a:r>
              <a:rPr lang="en-US" sz="1200">
                <a:latin typeface="Verdana" charset="0"/>
                <a:cs typeface="Times New Roman" charset="0"/>
              </a:rPr>
              <a:t> Approval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or MO approves safety plan and adverse event reporting plan.</a:t>
            </a:r>
          </a:p>
        </p:txBody>
      </p:sp>
      <p:cxnSp>
        <p:nvCxnSpPr>
          <p:cNvPr id="2055" name="AutoShape 10"/>
          <p:cNvCxnSpPr>
            <a:cxnSpLocks noChangeShapeType="1"/>
            <a:stCxn id="2053" idx="0"/>
            <a:endCxn id="2051" idx="3"/>
          </p:cNvCxnSpPr>
          <p:nvPr/>
        </p:nvCxnSpPr>
        <p:spPr bwMode="auto">
          <a:xfrm rot="5400000" flipH="1">
            <a:off x="4085431" y="1816895"/>
            <a:ext cx="663575" cy="15795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AutoShape 11"/>
          <p:cNvCxnSpPr>
            <a:cxnSpLocks noChangeShapeType="1"/>
            <a:stCxn id="2052" idx="2"/>
            <a:endCxn id="2054" idx="0"/>
          </p:cNvCxnSpPr>
          <p:nvPr/>
        </p:nvCxnSpPr>
        <p:spPr bwMode="auto">
          <a:xfrm rot="5400000">
            <a:off x="1869282" y="3826669"/>
            <a:ext cx="138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249238" y="4746625"/>
            <a:ext cx="3378200" cy="10080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Patients may be enrolled once the trial meets all approval requirements.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Needs IRB approval of complete protocol as well as approval by other parties such as the DSMB, FDA, and division regulatory staff.</a:t>
            </a:r>
          </a:p>
          <a:p>
            <a:pPr algn="ctr">
              <a:spcBef>
                <a:spcPct val="50000"/>
              </a:spcBef>
            </a:pPr>
            <a:endParaRPr lang="en-US" sz="900">
              <a:latin typeface="Verdana" charset="0"/>
              <a:cs typeface="Times New Roman" charset="0"/>
            </a:endParaRPr>
          </a:p>
        </p:txBody>
      </p:sp>
      <p:cxnSp>
        <p:nvCxnSpPr>
          <p:cNvPr id="2058" name="AutoShape 13"/>
          <p:cNvCxnSpPr>
            <a:cxnSpLocks noChangeShapeType="1"/>
            <a:stCxn id="2054" idx="2"/>
            <a:endCxn id="2057" idx="0"/>
          </p:cNvCxnSpPr>
          <p:nvPr/>
        </p:nvCxnSpPr>
        <p:spPr bwMode="auto">
          <a:xfrm rot="5400000">
            <a:off x="1873250" y="4681538"/>
            <a:ext cx="130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AutoShape 14"/>
          <p:cNvCxnSpPr>
            <a:cxnSpLocks noChangeShapeType="1"/>
            <a:stCxn id="2051" idx="2"/>
            <a:endCxn id="2052" idx="0"/>
          </p:cNvCxnSpPr>
          <p:nvPr/>
        </p:nvCxnSpPr>
        <p:spPr bwMode="auto">
          <a:xfrm rot="5400000">
            <a:off x="1876425" y="3009901"/>
            <a:ext cx="123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249238" y="1016000"/>
            <a:ext cx="3378200" cy="4937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</a:rPr>
              <a:t>After peer review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</a:rPr>
              <a:t>NIAID commits funds.</a:t>
            </a:r>
            <a:endParaRPr lang="en-US" sz="1000">
              <a:latin typeface="Verdana" charset="0"/>
              <a:cs typeface="Times New Roman" charset="0"/>
            </a:endParaRPr>
          </a:p>
        </p:txBody>
      </p:sp>
      <p:cxnSp>
        <p:nvCxnSpPr>
          <p:cNvPr id="2061" name="AutoShape 16"/>
          <p:cNvCxnSpPr>
            <a:cxnSpLocks noChangeShapeType="1"/>
            <a:stCxn id="2060" idx="2"/>
            <a:endCxn id="2051" idx="0"/>
          </p:cNvCxnSpPr>
          <p:nvPr/>
        </p:nvCxnSpPr>
        <p:spPr bwMode="auto">
          <a:xfrm rot="5400000">
            <a:off x="1892300" y="1555751"/>
            <a:ext cx="92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268288" y="5886450"/>
            <a:ext cx="3336925" cy="704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During a clinical trial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monitors compliance with </a:t>
            </a:r>
            <a:r>
              <a:rPr lang="en-US" sz="1000">
                <a:latin typeface="Verdana" charset="0"/>
              </a:rPr>
              <a:t>monitoring plan and adverse event reporting requirements.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6727825" y="4606925"/>
            <a:ext cx="2057400" cy="2057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IRB, FDA, and NIAID address DSMB and SAE reports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must email or fax PI  within 10 days and send official letter within 30 days of receipt.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NIAID can terminate award or take other action if PI does not comply with </a:t>
            </a:r>
            <a:r>
              <a:rPr lang="en-US" sz="1000">
                <a:latin typeface="Verdana" charset="0"/>
              </a:rPr>
              <a:t>monitoring plan</a:t>
            </a:r>
            <a:r>
              <a:rPr lang="en-US" sz="1000">
                <a:latin typeface="Verdana" charset="0"/>
                <a:cs typeface="Times New Roman" charset="0"/>
              </a:rPr>
              <a:t>.</a:t>
            </a:r>
          </a:p>
        </p:txBody>
      </p:sp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4114800" y="4759325"/>
            <a:ext cx="2133600" cy="175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Serious adverse events</a:t>
            </a:r>
            <a:endParaRPr lang="en-US" sz="1000">
              <a:latin typeface="Verdana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PI provides reports of serious adverse events following </a:t>
            </a:r>
            <a:r>
              <a:rPr lang="en-US" sz="1000">
                <a:latin typeface="Verdana" charset="0"/>
                <a:cs typeface="Times New Roman" charset="0"/>
                <a:hlinkClick r:id="rId2"/>
              </a:rPr>
              <a:t>Guidance for Complying with the NIAID Clinical Terms of Award</a:t>
            </a:r>
            <a:r>
              <a:rPr lang="en-US" sz="1000">
                <a:latin typeface="Verdana" charset="0"/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For multi-site trials, PI also sends DSMB summary reports to all IRBs and program officer. </a:t>
            </a:r>
          </a:p>
        </p:txBody>
      </p:sp>
      <p:cxnSp>
        <p:nvCxnSpPr>
          <p:cNvPr id="2065" name="AutoShape 21"/>
          <p:cNvCxnSpPr>
            <a:cxnSpLocks noChangeShapeType="1"/>
            <a:stCxn id="2064" idx="3"/>
            <a:endCxn id="2063" idx="1"/>
          </p:cNvCxnSpPr>
          <p:nvPr/>
        </p:nvCxnSpPr>
        <p:spPr bwMode="auto">
          <a:xfrm>
            <a:off x="6248400" y="5635625"/>
            <a:ext cx="479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AutoShape 22"/>
          <p:cNvCxnSpPr>
            <a:cxnSpLocks noChangeShapeType="1"/>
            <a:stCxn id="2057" idx="2"/>
            <a:endCxn id="2062" idx="0"/>
          </p:cNvCxnSpPr>
          <p:nvPr/>
        </p:nvCxnSpPr>
        <p:spPr bwMode="auto">
          <a:xfrm rot="5400000">
            <a:off x="1871663" y="5819775"/>
            <a:ext cx="131762" cy="1588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714375" y="123825"/>
            <a:ext cx="800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>
                <a:latin typeface="Verdana" charset="0"/>
              </a:rPr>
              <a:t>Last reviewed October 5, 2010</a:t>
            </a:r>
          </a:p>
          <a:p>
            <a:pPr algn="r">
              <a:spcBef>
                <a:spcPct val="50000"/>
              </a:spcBef>
            </a:pPr>
            <a:r>
              <a:rPr lang="en-US" sz="900" i="1">
                <a:latin typeface="Verdana" charset="0"/>
              </a:rPr>
              <a:t>Relevant Extramural SOPs: </a:t>
            </a:r>
            <a:r>
              <a:rPr lang="en-US" sz="900" i="1">
                <a:solidFill>
                  <a:schemeClr val="accent2"/>
                </a:solidFill>
                <a:latin typeface="Verdana" charset="0"/>
                <a:hlinkClick r:id="rId3"/>
              </a:rPr>
              <a:t>Human Subject Resources</a:t>
            </a:r>
            <a:endParaRPr lang="en-US" sz="900" i="1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152400" y="609600"/>
            <a:ext cx="872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 smtClean="0">
                <a:latin typeface="Verdana" charset="0"/>
              </a:rPr>
              <a:t>NIAID:  Clinical </a:t>
            </a:r>
            <a:r>
              <a:rPr lang="en-US" sz="1400" b="1" dirty="0">
                <a:latin typeface="Verdana" charset="0"/>
              </a:rPr>
              <a:t>Trial Safety Monitoring and Reporting Requirements</a:t>
            </a:r>
          </a:p>
        </p:txBody>
      </p:sp>
      <p:cxnSp>
        <p:nvCxnSpPr>
          <p:cNvPr id="2069" name="AutoShape 26"/>
          <p:cNvCxnSpPr>
            <a:cxnSpLocks noChangeShapeType="1"/>
            <a:stCxn id="2062" idx="3"/>
            <a:endCxn id="2064" idx="1"/>
          </p:cNvCxnSpPr>
          <p:nvPr/>
        </p:nvCxnSpPr>
        <p:spPr bwMode="auto">
          <a:xfrm flipV="1">
            <a:off x="3605213" y="5635625"/>
            <a:ext cx="509587" cy="603250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1-22 at 6.05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r="736"/>
          <a:stretch>
            <a:fillRect/>
          </a:stretch>
        </p:blipFill>
        <p:spPr>
          <a:xfrm>
            <a:off x="457200" y="457200"/>
            <a:ext cx="8229600" cy="58991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Screen Shot 2018-01-22 at 6.12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201083" y="508000"/>
            <a:ext cx="8741834" cy="5618163"/>
          </a:xfrm>
        </p:spPr>
      </p:pic>
    </p:spTree>
    <p:extLst>
      <p:ext uri="{BB962C8B-B14F-4D97-AF65-F5344CB8AC3E}">
        <p14:creationId xmlns:p14="http://schemas.microsoft.com/office/powerpoint/2010/main" val="26643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 descr="Screen Shot 2018-01-22 at 6.15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1185"/>
          <a:stretch/>
        </p:blipFill>
        <p:spPr>
          <a:xfrm>
            <a:off x="692087" y="497113"/>
            <a:ext cx="7759827" cy="5863774"/>
          </a:xfrm>
        </p:spPr>
      </p:pic>
    </p:spTree>
    <p:extLst>
      <p:ext uri="{BB962C8B-B14F-4D97-AF65-F5344CB8AC3E}">
        <p14:creationId xmlns:p14="http://schemas.microsoft.com/office/powerpoint/2010/main" val="223179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 descr="Screen Shot 2018-01-22 at 6.19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" b="81"/>
          <a:stretch/>
        </p:blipFill>
        <p:spPr>
          <a:xfrm>
            <a:off x="457200" y="476250"/>
            <a:ext cx="8229600" cy="5880100"/>
          </a:xfrm>
        </p:spPr>
      </p:pic>
    </p:spTree>
    <p:extLst>
      <p:ext uri="{BB962C8B-B14F-4D97-AF65-F5344CB8AC3E}">
        <p14:creationId xmlns:p14="http://schemas.microsoft.com/office/powerpoint/2010/main" val="184230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Example, from DFF textbook, Case 17 – HERS Trial: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400" b="1" dirty="0"/>
              <a:t>Figure </a:t>
            </a:r>
            <a:r>
              <a:rPr lang="en-US" sz="1400" b="1" dirty="0" smtClean="0"/>
              <a:t>1.  </a:t>
            </a:r>
            <a:r>
              <a:rPr lang="en-US" sz="1400" dirty="0" err="1"/>
              <a:t>Lan</a:t>
            </a:r>
            <a:r>
              <a:rPr lang="en-US" sz="1400" dirty="0"/>
              <a:t> and </a:t>
            </a:r>
            <a:r>
              <a:rPr lang="en-US" sz="1400" dirty="0" err="1"/>
              <a:t>DeMets</a:t>
            </a:r>
            <a:r>
              <a:rPr lang="en-US" sz="1400" dirty="0"/>
              <a:t> plots of Z-values over the first two-thirds of the study for interim looks at the relative hazard comparing hormone treatment to placebo for CHD </a:t>
            </a:r>
            <a:r>
              <a:rPr lang="en-US" sz="1400" dirty="0" smtClean="0"/>
              <a:t>deaths. </a:t>
            </a:r>
            <a:r>
              <a:rPr lang="en-US" sz="1400" dirty="0"/>
              <a:t>Positive values represent lower event rates in the hormone treatment group.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 descr="Screen Shot 2018-01-23 at 10.1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648883"/>
            <a:ext cx="5537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18</a:t>
            </a:fld>
            <a:endParaRPr lang="en-US"/>
          </a:p>
        </p:txBody>
      </p:sp>
      <p:pic>
        <p:nvPicPr>
          <p:cNvPr id="4" name="Content Placeholder 3" descr="Screen Shot 2018-01-23 at 8.41.4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" b="-559"/>
          <a:stretch/>
        </p:blipFill>
        <p:spPr>
          <a:xfrm>
            <a:off x="457200" y="158750"/>
            <a:ext cx="8229600" cy="6275917"/>
          </a:xfrm>
        </p:spPr>
      </p:pic>
    </p:spTree>
    <p:extLst>
      <p:ext uri="{BB962C8B-B14F-4D97-AF65-F5344CB8AC3E}">
        <p14:creationId xmlns:p14="http://schemas.microsoft.com/office/powerpoint/2010/main" val="243986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More </a:t>
            </a:r>
            <a:r>
              <a:rPr lang="en-US" b="1" dirty="0" smtClean="0">
                <a:solidFill>
                  <a:schemeClr val="accent1"/>
                </a:solidFill>
              </a:rPr>
              <a:t>comments on efficacy monitoring: </a:t>
            </a:r>
            <a:endParaRPr lang="en-US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formal significance test is only one factor in the decision to continue or stop a trial. DSMB may recommend stopping an arm or the whole trial or may choose to watch and wait.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Estimated efficacy is just that – an estimate, that is subject to variation.  At a particular interim analysis, it may be on a high or low “bounce.” </a:t>
            </a:r>
            <a:endParaRPr lang="en-US" sz="2800" dirty="0"/>
          </a:p>
          <a:p>
            <a:endParaRPr lang="en-US" sz="1900" dirty="0" smtClean="0"/>
          </a:p>
          <a:p>
            <a:r>
              <a:rPr lang="en-US" dirty="0" smtClean="0"/>
              <a:t>Stopping </a:t>
            </a:r>
            <a:r>
              <a:rPr lang="en-US" dirty="0"/>
              <a:t>for evidence in favor of H</a:t>
            </a:r>
            <a:r>
              <a:rPr lang="en-US" baseline="-25000" dirty="0"/>
              <a:t>A</a:t>
            </a:r>
            <a:r>
              <a:rPr lang="en-US" dirty="0"/>
              <a:t> (efficacy or harm): controls spending of α.  Stopping for evidence in favor of H</a:t>
            </a:r>
            <a:r>
              <a:rPr lang="en-US" baseline="-25000" dirty="0"/>
              <a:t>0</a:t>
            </a:r>
            <a:r>
              <a:rPr lang="en-US" dirty="0"/>
              <a:t> (futility): controls spending of β.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Evidence in support of benefit and harm needn’t be symmetrical.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pPr lvl="1">
              <a:buFont typeface="Courier New"/>
              <a:buChar char="o"/>
            </a:pPr>
            <a:r>
              <a:rPr lang="en-US" dirty="0"/>
              <a:t>The trial seeks to “prove” benefit:  direction of interest is one-sided, using </a:t>
            </a:r>
            <a:r>
              <a:rPr lang="en-US" u="sng" dirty="0"/>
              <a:t>one</a:t>
            </a:r>
            <a:r>
              <a:rPr lang="en-US" dirty="0"/>
              <a:t> primary endpoint. 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dirty="0"/>
              <a:t>The trial seek to “detect” harm:  direction of concern is one-sided, based on </a:t>
            </a:r>
            <a:r>
              <a:rPr lang="en-US" u="sng" dirty="0"/>
              <a:t>multiple</a:t>
            </a:r>
            <a:r>
              <a:rPr lang="en-US" dirty="0"/>
              <a:t> measures of harm (</a:t>
            </a:r>
            <a:r>
              <a:rPr lang="en-US" dirty="0" err="1"/>
              <a:t>eg</a:t>
            </a:r>
            <a:r>
              <a:rPr lang="en-US" dirty="0"/>
              <a:t>, organ/system classes of adverse events).  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62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10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Review:  Jan 16 – </a:t>
            </a:r>
            <a:r>
              <a:rPr lang="en-US" sz="2400" dirty="0" smtClean="0">
                <a:solidFill>
                  <a:schemeClr val="accent2"/>
                </a:solidFill>
              </a:rPr>
              <a:t>Analyses</a:t>
            </a:r>
            <a:r>
              <a:rPr lang="en-US" sz="2400" dirty="0">
                <a:solidFill>
                  <a:schemeClr val="accent2"/>
                </a:solidFill>
              </a:rPr>
              <a:t>:  Baseline, Efficacy, and Safety</a:t>
            </a:r>
            <a:r>
              <a:rPr lang="en-US" sz="2400" dirty="0"/>
              <a:t>   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1700" u="sng" dirty="0" smtClean="0"/>
              <a:t>HW Readings</a:t>
            </a:r>
            <a:endParaRPr lang="en-US" sz="17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Austin </a:t>
            </a:r>
            <a:r>
              <a:rPr lang="en-US" sz="1600" dirty="0">
                <a:solidFill>
                  <a:srgbClr val="0000FF"/>
                </a:solidFill>
              </a:rPr>
              <a:t>2010 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Baseline </a:t>
            </a:r>
            <a:r>
              <a:rPr lang="en-US" sz="1600" dirty="0" smtClean="0">
                <a:solidFill>
                  <a:srgbClr val="0000FF"/>
                </a:solidFill>
              </a:rPr>
              <a:t>Data </a:t>
            </a:r>
            <a:r>
              <a:rPr lang="en-US" sz="1600" dirty="0" smtClean="0">
                <a:solidFill>
                  <a:srgbClr val="0000FF"/>
                </a:solidFill>
              </a:rPr>
              <a:t>–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Altman writes that ‘‘performing a significance test to compare baseline variables is to assess </a:t>
            </a:r>
            <a:r>
              <a:rPr lang="en-US" sz="1600" dirty="0" smtClean="0"/>
              <a:t>the probability </a:t>
            </a:r>
            <a:r>
              <a:rPr lang="en-US" sz="1600" dirty="0"/>
              <a:t>of something having occurred by chance when we know that it did occur by chance</a:t>
            </a:r>
            <a:r>
              <a:rPr lang="en-US" sz="1600" dirty="0" smtClean="0"/>
              <a:t>.”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Although </a:t>
            </a:r>
            <a:r>
              <a:rPr lang="en-US" sz="1600" dirty="0"/>
              <a:t>randomization will, on average, balance covariates between treated and untreated subjects, it need not do so in any particular randomization. 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Adjustment -- Should adjusted regression model be </a:t>
            </a:r>
            <a:r>
              <a:rPr lang="en-US" sz="1600" dirty="0"/>
              <a:t>used when estimating the </a:t>
            </a:r>
            <a:r>
              <a:rPr lang="en-US" sz="1600" dirty="0" smtClean="0"/>
              <a:t>effect </a:t>
            </a:r>
            <a:r>
              <a:rPr lang="en-US" sz="1600" dirty="0"/>
              <a:t>of the </a:t>
            </a:r>
            <a:r>
              <a:rPr lang="en-US" sz="1600" dirty="0" smtClean="0"/>
              <a:t>treatment on </a:t>
            </a:r>
            <a:r>
              <a:rPr lang="en-US" sz="1600" dirty="0"/>
              <a:t>the </a:t>
            </a:r>
            <a:r>
              <a:rPr lang="en-US" sz="1600" dirty="0" smtClean="0"/>
              <a:t>outcome?  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700" dirty="0" smtClean="0"/>
              <a:t>To </a:t>
            </a:r>
            <a:r>
              <a:rPr lang="en-US" sz="1700" dirty="0"/>
              <a:t>adjust for chance </a:t>
            </a:r>
            <a:r>
              <a:rPr lang="en-US" sz="1700" dirty="0" smtClean="0"/>
              <a:t>imbalance </a:t>
            </a:r>
            <a:r>
              <a:rPr lang="en-US" sz="1700" dirty="0"/>
              <a:t>in </a:t>
            </a:r>
            <a:r>
              <a:rPr lang="en-US" sz="1700" u="sng" dirty="0" err="1"/>
              <a:t>prognostically</a:t>
            </a:r>
            <a:r>
              <a:rPr lang="en-US" sz="1700" u="sng" dirty="0"/>
              <a:t> important </a:t>
            </a:r>
            <a:r>
              <a:rPr lang="en-US" sz="1700" dirty="0"/>
              <a:t>baseline </a:t>
            </a:r>
            <a:r>
              <a:rPr lang="en-US" sz="1700" dirty="0" smtClean="0"/>
              <a:t>covariates (</a:t>
            </a:r>
            <a:r>
              <a:rPr lang="en-US" sz="1700" dirty="0"/>
              <a:t>selected a priori</a:t>
            </a:r>
            <a:r>
              <a:rPr lang="en-US" sz="1700" dirty="0" smtClean="0"/>
              <a:t>). </a:t>
            </a:r>
          </a:p>
          <a:p>
            <a:pPr lvl="2">
              <a:spcBef>
                <a:spcPts val="0"/>
              </a:spcBef>
            </a:pPr>
            <a:r>
              <a:rPr lang="en-US" sz="1700" dirty="0" smtClean="0"/>
              <a:t>To increase </a:t>
            </a:r>
            <a:r>
              <a:rPr lang="en-US" sz="1700" dirty="0"/>
              <a:t>precision when estimating the treatment </a:t>
            </a:r>
            <a:r>
              <a:rPr lang="en-US" sz="1700" dirty="0" smtClean="0"/>
              <a:t>effect. </a:t>
            </a:r>
            <a:endParaRPr lang="en-US" sz="1700" dirty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Vickers </a:t>
            </a:r>
            <a:r>
              <a:rPr lang="en-US" sz="1600" dirty="0">
                <a:solidFill>
                  <a:srgbClr val="0000FF"/>
                </a:solidFill>
              </a:rPr>
              <a:t>Altman 2013 </a:t>
            </a:r>
            <a:r>
              <a:rPr lang="en-US" sz="1600" dirty="0" err="1" smtClean="0">
                <a:solidFill>
                  <a:srgbClr val="0000FF"/>
                </a:solidFill>
              </a:rPr>
              <a:t>ChangeScores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– </a:t>
            </a:r>
          </a:p>
          <a:p>
            <a:pPr lvl="1"/>
            <a:r>
              <a:rPr lang="en-US" sz="1600" dirty="0" smtClean="0"/>
              <a:t>Continuous outcomes:  Analyzing within-PPT changes over time </a:t>
            </a:r>
            <a:r>
              <a:rPr lang="en-US" sz="1600" dirty="0"/>
              <a:t>does not control for baseline </a:t>
            </a:r>
            <a:r>
              <a:rPr lang="en-US" sz="1600" dirty="0" smtClean="0"/>
              <a:t>imbalance, but repeated measures (ANCOVA) model does.  </a:t>
            </a:r>
            <a:endParaRPr lang="en-US" sz="1600" dirty="0"/>
          </a:p>
          <a:p>
            <a:pPr lvl="1"/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Lineberry </a:t>
            </a:r>
            <a:r>
              <a:rPr lang="en-US" sz="1600" dirty="0">
                <a:solidFill>
                  <a:srgbClr val="0000FF"/>
                </a:solidFill>
              </a:rPr>
              <a:t>Berlin 2016 Safety </a:t>
            </a:r>
            <a:r>
              <a:rPr lang="en-US" sz="1600" dirty="0" smtClean="0">
                <a:solidFill>
                  <a:srgbClr val="0000FF"/>
                </a:solidFill>
              </a:rPr>
              <a:t>Data </a:t>
            </a:r>
            <a:r>
              <a:rPr lang="en-US" sz="1600" dirty="0" smtClean="0">
                <a:solidFill>
                  <a:srgbClr val="0000FF"/>
                </a:solidFill>
              </a:rPr>
              <a:t>-- </a:t>
            </a:r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spcBef>
                <a:spcPts val="1100"/>
              </a:spcBef>
              <a:buNone/>
            </a:pPr>
            <a:r>
              <a:rPr lang="en-US" sz="1600" u="sng" dirty="0" smtClean="0"/>
              <a:t>HW Exercise – Overview of a single RCT selected by each student</a:t>
            </a:r>
            <a:endParaRPr lang="en-US" sz="1600" u="sng" dirty="0"/>
          </a:p>
          <a:p>
            <a:pPr>
              <a:spcBef>
                <a:spcPts val="1100"/>
              </a:spcBef>
            </a:pPr>
            <a:r>
              <a:rPr lang="en-US" sz="1600" dirty="0" smtClean="0"/>
              <a:t>62% of interventions were therapeutic; 38% were behavioral</a:t>
            </a:r>
          </a:p>
          <a:p>
            <a:pPr>
              <a:spcBef>
                <a:spcPts val="1100"/>
              </a:spcBef>
            </a:pPr>
            <a:endParaRPr lang="en-US" sz="1800" u="sng" dirty="0" smtClean="0"/>
          </a:p>
          <a:p>
            <a:pPr>
              <a:spcBef>
                <a:spcPts val="1100"/>
              </a:spcBef>
            </a:pPr>
            <a:endParaRPr lang="en-US" sz="1800" u="sng" dirty="0" smtClean="0"/>
          </a:p>
          <a:p>
            <a:pPr marL="0" indent="0">
              <a:spcBef>
                <a:spcPts val="1100"/>
              </a:spcBef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F81BD"/>
                </a:solidFill>
              </a:rPr>
              <a:t>Monitoring Safety is Statistically </a:t>
            </a:r>
            <a:r>
              <a:rPr lang="en-US" sz="2000" b="1" dirty="0" smtClean="0">
                <a:solidFill>
                  <a:srgbClr val="4F81BD"/>
                </a:solidFill>
              </a:rPr>
              <a:t>Challenging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endParaRPr lang="en-US" sz="2000" b="1" dirty="0">
              <a:solidFill>
                <a:schemeClr val="accent1"/>
              </a:solidFill>
            </a:endParaRPr>
          </a:p>
          <a:p>
            <a:pPr lvl="0"/>
            <a:r>
              <a:rPr lang="en-US" sz="1800" dirty="0" smtClean="0"/>
              <a:t>Adverse event (AE) definitions must be consistent </a:t>
            </a:r>
            <a:endParaRPr lang="en-US" sz="1800" dirty="0"/>
          </a:p>
          <a:p>
            <a:pPr lvl="1"/>
            <a:r>
              <a:rPr lang="en-US" sz="1800" dirty="0" err="1"/>
              <a:t>MedDRA</a:t>
            </a:r>
            <a:r>
              <a:rPr lang="en-US" sz="1800" dirty="0"/>
              <a:t> = </a:t>
            </a:r>
            <a:r>
              <a:rPr lang="en-US" sz="1800" i="1" dirty="0"/>
              <a:t>Medical Dictionary for Regulatory Activities </a:t>
            </a:r>
            <a:r>
              <a:rPr lang="en-US" sz="1800" dirty="0"/>
              <a:t>is an adverse event classification dictionary used in the USA, European Union, and Japan, endorsed by the International Conference on </a:t>
            </a:r>
            <a:r>
              <a:rPr lang="en-US" sz="1800" dirty="0" err="1"/>
              <a:t>Harmonisation</a:t>
            </a:r>
            <a:r>
              <a:rPr lang="en-US" sz="1800" dirty="0"/>
              <a:t> (ICH)</a:t>
            </a:r>
          </a:p>
          <a:p>
            <a:r>
              <a:rPr lang="en-US" sz="2000" dirty="0"/>
              <a:t>AEs may be disease-related or treatment-related </a:t>
            </a:r>
            <a:endParaRPr lang="en-US" sz="2000" dirty="0" smtClean="0"/>
          </a:p>
          <a:p>
            <a:pPr lvl="1"/>
            <a:r>
              <a:rPr lang="en-US" sz="1800" dirty="0"/>
              <a:t>Adverse events that are rare and unexpected may signal harm 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 relies heavily on medical judgment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/>
              <a:t>AEs vary in frequency and in severity (mild to life-threatening). The threshold for harm depends on the context. </a:t>
            </a:r>
          </a:p>
          <a:p>
            <a:pPr lvl="2">
              <a:buFont typeface="Courier New"/>
              <a:buChar char="o"/>
            </a:pPr>
            <a:r>
              <a:rPr lang="en-US" sz="1500" dirty="0"/>
              <a:t>The threshold in a prevention study is lower than in a treatment trial. </a:t>
            </a:r>
          </a:p>
          <a:p>
            <a:pPr lvl="2">
              <a:buFont typeface="Courier New"/>
              <a:buChar char="o"/>
            </a:pPr>
            <a:r>
              <a:rPr lang="en-US" sz="1500" dirty="0"/>
              <a:t>Healthy people may be less willing to tolerate drowsiness than patients with metastatic cancer. </a:t>
            </a:r>
          </a:p>
          <a:p>
            <a:pPr lvl="1"/>
            <a:r>
              <a:rPr lang="en-US" sz="1800" dirty="0"/>
              <a:t>AEs may arise earlier or later than efficacy </a:t>
            </a:r>
            <a:r>
              <a:rPr lang="en-US" sz="1800" dirty="0" smtClean="0"/>
              <a:t>outcomes </a:t>
            </a:r>
            <a:r>
              <a:rPr lang="en-US" sz="1800" dirty="0" smtClean="0">
                <a:sym typeface="Wingdings"/>
              </a:rPr>
              <a:t> thus </a:t>
            </a:r>
            <a:r>
              <a:rPr lang="en-US" sz="1800" dirty="0" err="1" smtClean="0">
                <a:sym typeface="Wingdings"/>
              </a:rPr>
              <a:t>f’up</a:t>
            </a:r>
            <a:r>
              <a:rPr lang="en-US" sz="1800" dirty="0" smtClean="0">
                <a:sym typeface="Wingdings"/>
              </a:rPr>
              <a:t> periods for efficacy and safety outcomes can differ</a:t>
            </a:r>
            <a:r>
              <a:rPr lang="en-US" sz="1800" dirty="0" smtClean="0"/>
              <a:t>. </a:t>
            </a:r>
            <a:endParaRPr lang="en-US" sz="1800" dirty="0"/>
          </a:p>
          <a:p>
            <a:pPr lvl="2">
              <a:buFont typeface="Courier New"/>
              <a:buChar char="o"/>
            </a:pPr>
            <a:r>
              <a:rPr lang="en-US" sz="1600" dirty="0"/>
              <a:t>CHD versus breast cancer (WHI Trial). </a:t>
            </a:r>
          </a:p>
          <a:p>
            <a:pPr lvl="2">
              <a:buFont typeface="Courier New"/>
              <a:buChar char="o"/>
            </a:pPr>
            <a:r>
              <a:rPr lang="en-US" sz="1600" dirty="0"/>
              <a:t>Diabetes versus death (ACCORD Trial).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4F81BD"/>
                </a:solidFill>
              </a:rPr>
              <a:t>… Thus A Structured Approach Helps Identify Harm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1800" dirty="0"/>
              <a:t>A pre-specified safety boundary helps a DSMB make judgments about the endpoint of interest when the data are showing harm.  </a:t>
            </a:r>
          </a:p>
          <a:p>
            <a:pPr lvl="1"/>
            <a:r>
              <a:rPr lang="en-US" sz="1600" dirty="0"/>
              <a:t>It allows earlier termination of the study with a statistically based conclusion of harm.</a:t>
            </a:r>
          </a:p>
          <a:p>
            <a:r>
              <a:rPr lang="en-US" sz="1800" dirty="0"/>
              <a:t>Estimates of mean differences (95% CIs) are more useful than tests of differences between </a:t>
            </a:r>
            <a:r>
              <a:rPr lang="en-US" sz="1800" dirty="0" smtClean="0"/>
              <a:t>arms. Within-arm </a:t>
            </a:r>
            <a:r>
              <a:rPr lang="en-US" sz="1800" dirty="0"/>
              <a:t>reference is expected prevalence in study population.   </a:t>
            </a:r>
          </a:p>
          <a:p>
            <a:pPr marL="0" lv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553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21</a:t>
            </a:fld>
            <a:endParaRPr lang="en-US"/>
          </a:p>
        </p:txBody>
      </p:sp>
      <p:pic>
        <p:nvPicPr>
          <p:cNvPr id="5" name="Content Placeholder 4" descr="Macintosh HD:Users:joan:Djoan:Dclass:BiostatV:D2013:Lect3:ELITE_2012_SAEs.pd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" r="1029" b="46846"/>
          <a:stretch/>
        </p:blipFill>
        <p:spPr bwMode="auto">
          <a:xfrm>
            <a:off x="457200" y="465138"/>
            <a:ext cx="8229600" cy="566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0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22</a:t>
            </a:fld>
            <a:endParaRPr lang="en-US"/>
          </a:p>
        </p:txBody>
      </p:sp>
      <p:pic>
        <p:nvPicPr>
          <p:cNvPr id="4" name="Content Placeholder 3" descr="Screen Shot 2018-01-23 at 10.26.0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1" b="-3101"/>
          <a:stretch>
            <a:fillRect/>
          </a:stretch>
        </p:blipFill>
        <p:spPr>
          <a:xfrm>
            <a:off x="457200" y="550863"/>
            <a:ext cx="8229600" cy="5575300"/>
          </a:xfrm>
        </p:spPr>
      </p:pic>
    </p:spTree>
    <p:extLst>
      <p:ext uri="{BB962C8B-B14F-4D97-AF65-F5344CB8AC3E}">
        <p14:creationId xmlns:p14="http://schemas.microsoft.com/office/powerpoint/2010/main" val="18676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accent2"/>
                </a:solidFill>
              </a:rPr>
              <a:t>Jan 23 – Monitoring trials for efficacy, futility, &amp; patient safety </a:t>
            </a:r>
            <a:endParaRPr lang="en-US" sz="26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700" dirty="0" smtClean="0">
              <a:effectLst/>
            </a:endParaRPr>
          </a:p>
          <a:p>
            <a:pPr marL="0" indent="0">
              <a:buNone/>
            </a:pPr>
            <a:r>
              <a:rPr lang="en-US" sz="1700" dirty="0" smtClean="0">
                <a:effectLst/>
              </a:rPr>
              <a:t>Table:  Outcomes </a:t>
            </a:r>
            <a:r>
              <a:rPr lang="en-US" sz="1700" dirty="0" smtClean="0">
                <a:effectLst/>
              </a:rPr>
              <a:t>of </a:t>
            </a:r>
            <a:r>
              <a:rPr lang="en-US" sz="1700" dirty="0" smtClean="0">
                <a:effectLst/>
              </a:rPr>
              <a:t>RCTs and corresponding analysis methods, with examples presented </a:t>
            </a:r>
            <a:r>
              <a:rPr lang="en-US" sz="1700" dirty="0" smtClean="0">
                <a:effectLst/>
              </a:rPr>
              <a:t>by students </a:t>
            </a:r>
            <a:endParaRPr lang="en-US" sz="1700" dirty="0" smtClean="0">
              <a:effectLst/>
            </a:endParaRPr>
          </a:p>
          <a:p>
            <a:pPr marL="0" indent="0">
              <a:buNone/>
            </a:pPr>
            <a:endParaRPr lang="en-US" sz="1700" dirty="0" smtClean="0">
              <a:effectLst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800" b="1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700" dirty="0" smtClean="0"/>
              <a:t>*</a:t>
            </a:r>
            <a:r>
              <a:rPr lang="en-US" sz="1700" dirty="0" smtClean="0"/>
              <a:t> These binary events typically can only occur once per participant; is an “absorbing” state.  </a:t>
            </a:r>
            <a:r>
              <a:rPr lang="en-US" sz="1700" dirty="0" smtClean="0"/>
              <a:t>Timing of event </a:t>
            </a:r>
            <a:r>
              <a:rPr lang="en-US" sz="1700" dirty="0" smtClean="0"/>
              <a:t>is key, hence design is longitudinal.  Other outcome types are “transient” levels/states that </a:t>
            </a:r>
            <a:r>
              <a:rPr lang="en-US" sz="1700" dirty="0"/>
              <a:t>could be assessed </a:t>
            </a:r>
            <a:r>
              <a:rPr lang="en-US" sz="1700" dirty="0" smtClean="0"/>
              <a:t>once or repeatedly </a:t>
            </a:r>
            <a:r>
              <a:rPr lang="en-US" sz="1700" dirty="0"/>
              <a:t>during study follow-</a:t>
            </a:r>
            <a:r>
              <a:rPr lang="en-US" sz="1700" dirty="0" smtClean="0"/>
              <a:t>up, thus </a:t>
            </a:r>
            <a:r>
              <a:rPr lang="en-US" sz="1700" dirty="0"/>
              <a:t>definition of primary </a:t>
            </a:r>
            <a:r>
              <a:rPr lang="en-US" sz="1700" dirty="0" smtClean="0"/>
              <a:t>outcome should include a time/deadline for occurrence.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58704"/>
              </p:ext>
            </p:extLst>
          </p:nvPr>
        </p:nvGraphicFramePr>
        <p:xfrm>
          <a:off x="596897" y="931333"/>
          <a:ext cx="7922686" cy="4664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3"/>
                <a:gridCol w="1365250"/>
                <a:gridCol w="2286000"/>
                <a:gridCol w="2899833"/>
              </a:tblGrid>
              <a:tr h="424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Outcome Type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Distribution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Within- &amp; Between-arm parameters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Outcomes from students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</a:t>
                      </a:r>
                      <a:r>
                        <a:rPr lang="en-US" sz="1100" b="1" i="1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Behavioral</a:t>
                      </a: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 smtClean="0">
                          <a:solidFill>
                            <a:srgbClr val="0000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Therapeutic</a:t>
                      </a: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Other)</a:t>
                      </a:r>
                      <a:endParaRPr lang="en-US" sz="1100" i="1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Continuous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Normal (or </a:t>
                      </a:r>
                      <a:r>
                        <a:rPr lang="en-US" sz="1200" dirty="0" err="1">
                          <a:effectLst/>
                          <a:latin typeface="Helvetica"/>
                          <a:ea typeface="ＭＳ 明朝"/>
                          <a:cs typeface="Helvetica"/>
                        </a:rPr>
                        <a:t>Normalizable</a:t>
                      </a:r>
                      <a:r>
                        <a:rPr lang="en-US" sz="12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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-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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baseline="0" dirty="0" smtClean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6-mo changes in dietary intake </a:t>
                      </a:r>
                      <a:endParaRPr lang="en-US" sz="1100" i="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#</a:t>
                      </a:r>
                      <a:r>
                        <a:rPr lang="en-US" sz="1100" i="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minutes of physical activity </a:t>
                      </a:r>
                      <a:endParaRPr lang="en-US" sz="1100" b="0" i="0" u="none" strike="noStrike" baseline="0" dirty="0" smtClean="0">
                        <a:solidFill>
                          <a:srgbClr val="C0504D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Binary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Binomial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-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 smtClean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RR =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 smtClean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[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/(1-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)] / [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/(1-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)]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24-hr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cessation of symptoms</a:t>
                      </a:r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48-dy mortality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60-dy mortality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16-wk ACR20 response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36-mo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malaria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parasitemia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(clustered-R)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(Ordered) Categorical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(Ordinal) </a:t>
                      </a: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Multinomial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E1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E2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E3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E4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},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C1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C2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C3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C4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}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Within arm:  Categories are mutually exclusive and represent all outcomes, thus probabilities sum to 1</a:t>
                      </a:r>
                      <a:r>
                        <a:rPr lang="en-US" sz="10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100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Best clinical response </a:t>
                      </a:r>
                      <a:r>
                        <a:rPr lang="en-US" sz="1100" i="1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levels = {</a:t>
                      </a:r>
                      <a:r>
                        <a:rPr lang="en-US" sz="1100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progressed, stable, partial response, complete response}</a:t>
                      </a:r>
                      <a:endParaRPr lang="en-US" sz="1100" i="1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Counts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Can use offset to account for differing lengths of follow-up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Poisson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(or Negative Binomial)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RR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unprotected marital sex encounters, past 30 days </a:t>
                      </a: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days with substance use, past 90 days</a:t>
                      </a:r>
                      <a:r>
                        <a:rPr lang="en-US" sz="1100" i="0" baseline="0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 (clustered-R)</a:t>
                      </a: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symptom-free days, per 2-wk period (repeated measure)</a:t>
                      </a:r>
                      <a:endParaRPr lang="en-US" sz="1100" i="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Binary with censoring*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Exponential (or other)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HR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Time 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to first positive HIV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Incidence of cancer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Time to recurrent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VTE / bleeding</a:t>
                      </a:r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Time-</a:t>
            </a:r>
            <a:r>
              <a:rPr lang="en-US" sz="1800" b="1" dirty="0" smtClean="0">
                <a:solidFill>
                  <a:schemeClr val="accent1"/>
                </a:solidFill>
              </a:rPr>
              <a:t>frames </a:t>
            </a:r>
            <a:r>
              <a:rPr lang="en-US" sz="1800" b="1" dirty="0">
                <a:solidFill>
                  <a:srgbClr val="4F81BD"/>
                </a:solidFill>
              </a:rPr>
              <a:t>of </a:t>
            </a:r>
            <a:r>
              <a:rPr lang="en-US" sz="1800" b="1" dirty="0" smtClean="0">
                <a:solidFill>
                  <a:srgbClr val="4F81BD"/>
                </a:solidFill>
              </a:rPr>
              <a:t>RCTs, with examples </a:t>
            </a:r>
            <a:r>
              <a:rPr lang="en-US" sz="1800" b="1" dirty="0">
                <a:solidFill>
                  <a:srgbClr val="4F81BD"/>
                </a:solidFill>
              </a:rPr>
              <a:t>presented by students 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dirty="0" smtClean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50380"/>
              </p:ext>
            </p:extLst>
          </p:nvPr>
        </p:nvGraphicFramePr>
        <p:xfrm>
          <a:off x="457196" y="804334"/>
          <a:ext cx="7850720" cy="428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502"/>
                <a:gridCol w="2196858"/>
                <a:gridCol w="1681694"/>
                <a:gridCol w="2243666"/>
              </a:tblGrid>
              <a:tr h="392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Enrollment / Accrual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Outcome Assessment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Study </a:t>
                      </a:r>
                      <a:r>
                        <a:rPr lang="en-US" sz="1400" b="1" i="1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Design</a:t>
                      </a:r>
                      <a:r>
                        <a:rPr lang="en-US" sz="1400" b="1" i="1" baseline="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 &amp;</a:t>
                      </a:r>
                      <a:endParaRPr lang="en-US" sz="1400" b="1" i="1" dirty="0" smtClean="0">
                        <a:effectLst/>
                        <a:latin typeface="Helvetica"/>
                        <a:ea typeface="ＭＳ 明朝"/>
                        <a:cs typeface="Time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Outcomes </a:t>
                      </a:r>
                      <a:endParaRPr lang="en-US" sz="1600" b="1" i="1" dirty="0" smtClean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</a:t>
                      </a:r>
                      <a:r>
                        <a:rPr lang="en-US" sz="1100" b="1" i="1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Behavioral</a:t>
                      </a: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 smtClean="0">
                          <a:solidFill>
                            <a:srgbClr val="0000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Therapeutic</a:t>
                      </a: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 smtClean="0">
                          <a:solidFill>
                            <a:srgbClr val="00800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Either</a:t>
                      </a:r>
                      <a:r>
                        <a:rPr lang="en-US" sz="1100" b="1" i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  <a:endParaRPr lang="en-US" sz="1100" i="1" dirty="0" smtClean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Trial Duration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5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Non-sequential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Simultaneous for all PPTs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Single value per PPT, collected simultaneously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No </a:t>
                      </a:r>
                      <a:r>
                        <a:rPr lang="en-US" sz="1300" dirty="0" err="1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 period.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Cross-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sectional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All accrual and follow-up on the same day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Staggered over time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Single value per PPT, collected after fixed follow-up period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ＭＳ 明朝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Fixed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duration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Cross-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sectional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9 examples provided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by students, excluding 4 listed below</a:t>
                      </a:r>
                      <a:endParaRPr lang="en-US" sz="1100" b="0" i="0" u="none" strike="noStrike" dirty="0" smtClean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From accrual of initial PPT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to assessment of final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PPT</a:t>
                      </a:r>
                      <a:r>
                        <a:rPr lang="en-US" sz="1300" i="1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.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Staggered over time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i="1" dirty="0" err="1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Y,date</a:t>
                      </a: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}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Multiple values per PPT, collected over minimum intervals.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All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PPTs should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achieve minimum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; those accrued early could contribute longer </a:t>
                      </a:r>
                      <a:r>
                        <a:rPr lang="en-US" sz="1300" dirty="0" err="1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.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Longitudinal:  </a:t>
                      </a:r>
                      <a:r>
                        <a:rPr lang="en-US" sz="1300" u="sng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Repeated </a:t>
                      </a:r>
                      <a:r>
                        <a:rPr lang="en-US" sz="1300" u="sng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measures</a:t>
                      </a:r>
                    </a:p>
                    <a:p>
                      <a:pPr marL="137160" marR="0" indent="-13716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i="0" dirty="0" smtClean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symptom-free days, per 2-wk period </a:t>
                      </a:r>
                      <a:endParaRPr lang="en-US" sz="1100" i="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Time</a:t>
                      </a:r>
                      <a:r>
                        <a:rPr lang="en-US" sz="1300" u="sng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-to-</a:t>
                      </a:r>
                      <a:r>
                        <a:rPr lang="en-US" sz="1300" u="sng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event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First positive HIV test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Cancer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Recurrent VTE or major bleeding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From accrual of initial PPT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to final assessment of final </a:t>
                      </a:r>
                      <a:r>
                        <a:rPr lang="en-US" sz="1300" dirty="0" smtClean="0">
                          <a:effectLst/>
                          <a:latin typeface="Helvetica"/>
                          <a:ea typeface="ＭＳ 明朝"/>
                          <a:cs typeface="Times"/>
                        </a:rPr>
                        <a:t>PPT. 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12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Time-</a:t>
            </a:r>
            <a:r>
              <a:rPr lang="en-US" sz="1800" b="1" dirty="0" smtClean="0">
                <a:solidFill>
                  <a:schemeClr val="accent1"/>
                </a:solidFill>
              </a:rPr>
              <a:t>frames </a:t>
            </a:r>
            <a:r>
              <a:rPr lang="en-US" sz="1800" b="1" dirty="0" smtClean="0">
                <a:solidFill>
                  <a:srgbClr val="4F81BD"/>
                </a:solidFill>
              </a:rPr>
              <a:t>of </a:t>
            </a:r>
            <a:r>
              <a:rPr lang="en-US" sz="1800" b="1" dirty="0" smtClean="0">
                <a:solidFill>
                  <a:srgbClr val="4F81BD"/>
                </a:solidFill>
              </a:rPr>
              <a:t>RCT examples </a:t>
            </a:r>
            <a:r>
              <a:rPr lang="en-US" sz="1800" b="1" dirty="0">
                <a:solidFill>
                  <a:srgbClr val="4F81BD"/>
                </a:solidFill>
              </a:rPr>
              <a:t>presented by </a:t>
            </a:r>
            <a:r>
              <a:rPr lang="en-US" sz="1800" b="1" dirty="0" smtClean="0">
                <a:solidFill>
                  <a:srgbClr val="4F81BD"/>
                </a:solidFill>
              </a:rPr>
              <a:t>students; (B) denotes behavioral </a:t>
            </a:r>
            <a:r>
              <a:rPr lang="en-US" sz="1800" b="1" dirty="0" smtClean="0">
                <a:solidFill>
                  <a:srgbClr val="4F81BD"/>
                </a:solidFill>
              </a:rPr>
              <a:t>outcome  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1"/>
              </a:solidFill>
            </a:endParaRPr>
          </a:p>
          <a:p>
            <a:pPr marL="228600" indent="-228600">
              <a:buFontTx/>
              <a:buChar char="•"/>
            </a:pPr>
            <a:r>
              <a:rPr lang="en-US" sz="1500" dirty="0" smtClean="0"/>
              <a:t>Accrual </a:t>
            </a:r>
            <a:r>
              <a:rPr lang="en-US" sz="1500" dirty="0" smtClean="0"/>
              <a:t>period accounts for a large proportion of overall study time.</a:t>
            </a:r>
            <a:r>
              <a:rPr lang="en-US" sz="1500" i="1" dirty="0" smtClean="0">
                <a:solidFill>
                  <a:srgbClr val="0000FF"/>
                </a:solidFill>
              </a:rPr>
              <a:t> What are drivers of accrual duration? </a:t>
            </a:r>
            <a:r>
              <a:rPr lang="en-US" sz="1500" dirty="0" smtClean="0"/>
              <a:t> </a:t>
            </a:r>
          </a:p>
          <a:p>
            <a:pPr marL="228600" indent="-228600">
              <a:buFontTx/>
              <a:buChar char="•"/>
            </a:pPr>
            <a:r>
              <a:rPr lang="en-US" sz="1500" dirty="0"/>
              <a:t>“On-study” months:  exposure and assessment periods can be distinct or overlap. </a:t>
            </a:r>
            <a:r>
              <a:rPr lang="en-US" sz="1500" i="1" dirty="0">
                <a:solidFill>
                  <a:srgbClr val="0000FF"/>
                </a:solidFill>
              </a:rPr>
              <a:t>How decided? </a:t>
            </a:r>
            <a:endParaRPr lang="en-US" sz="1500" dirty="0"/>
          </a:p>
          <a:p>
            <a:pPr marL="228600" indent="-228600">
              <a:buFontTx/>
              <a:buChar char="•"/>
            </a:pPr>
            <a:r>
              <a:rPr lang="en-US" sz="1500" dirty="0" smtClean="0"/>
              <a:t>Of </a:t>
            </a:r>
            <a:r>
              <a:rPr lang="en-US" sz="1500" dirty="0" smtClean="0"/>
              <a:t>4 longest trials, 3 use time-to-event </a:t>
            </a:r>
            <a:r>
              <a:rPr lang="en-US" sz="1500" dirty="0" smtClean="0"/>
              <a:t>settings (when </a:t>
            </a:r>
            <a:r>
              <a:rPr lang="en-US" sz="1500" dirty="0" smtClean="0"/>
              <a:t>events are rare and longer follow-up time is used reduce # </a:t>
            </a:r>
            <a:r>
              <a:rPr lang="en-US" sz="1500" dirty="0" smtClean="0"/>
              <a:t>PPTs) </a:t>
            </a:r>
            <a:r>
              <a:rPr lang="en-US" sz="1500" dirty="0"/>
              <a:t>and </a:t>
            </a:r>
            <a:r>
              <a:rPr lang="en-US" sz="1500" dirty="0" smtClean="0"/>
              <a:t>1 </a:t>
            </a:r>
            <a:r>
              <a:rPr lang="en-US" sz="1500" dirty="0"/>
              <a:t>targeted a long-term public health </a:t>
            </a:r>
            <a:r>
              <a:rPr lang="en-US" sz="1500" dirty="0" smtClean="0"/>
              <a:t>intervention </a:t>
            </a:r>
            <a:r>
              <a:rPr lang="en-US" sz="1500" dirty="0" smtClean="0"/>
              <a:t>(with </a:t>
            </a:r>
            <a:r>
              <a:rPr lang="en-US" sz="1500" dirty="0" smtClean="0"/>
              <a:t>a small intervention </a:t>
            </a:r>
            <a:r>
              <a:rPr lang="en-US" sz="1500" dirty="0" smtClean="0"/>
              <a:t>effect). </a:t>
            </a:r>
            <a:endParaRPr lang="en-US" sz="1500" dirty="0" smtClean="0"/>
          </a:p>
          <a:p>
            <a:pPr marL="228600" indent="-228600">
              <a:buFontTx/>
              <a:buChar char="•"/>
            </a:pPr>
            <a:r>
              <a:rPr lang="en-US" sz="1500" dirty="0" smtClean="0"/>
              <a:t>Many RCTs fail to complete planned accrual. They then do not achieve planned power to detect hypothesized intervention effect.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Screen Shot 2018-01-22 at 3.2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132"/>
            <a:ext cx="6400800" cy="44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 descr="Macintosh HD:Users:joan:Desktop:Page18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r="-1847"/>
          <a:stretch>
            <a:fillRect/>
          </a:stretch>
        </p:blipFill>
        <p:spPr bwMode="auto">
          <a:xfrm>
            <a:off x="457200" y="241300"/>
            <a:ext cx="8229600" cy="617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72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 smtClean="0">
                <a:solidFill>
                  <a:schemeClr val="accent1"/>
                </a:solidFill>
              </a:rPr>
              <a:t>Sequential </a:t>
            </a:r>
            <a:r>
              <a:rPr lang="en-US" sz="1900" b="1" dirty="0" smtClean="0">
                <a:solidFill>
                  <a:schemeClr val="accent1"/>
                </a:solidFill>
              </a:rPr>
              <a:t>RCT:  </a:t>
            </a:r>
            <a:r>
              <a:rPr lang="en-US" sz="1900" dirty="0" smtClean="0"/>
              <a:t>If accrual is staggered over time, outcomes become available over time too. 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1600" dirty="0" smtClean="0"/>
              <a:t>Plots: Calendar dates of {accrual, last follow-up} for selected participants and analysis date for all. 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1400" dirty="0" smtClean="0">
              <a:effectLst/>
            </a:endParaRPr>
          </a:p>
          <a:p>
            <a:pPr marL="0" indent="0">
              <a:buNone/>
            </a:pPr>
            <a:endParaRPr lang="en-US" sz="1200" dirty="0" smtClean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600" u="sng" dirty="0" smtClean="0"/>
              <a:t>Left</a:t>
            </a:r>
            <a:r>
              <a:rPr lang="en-US" sz="1600" dirty="0"/>
              <a:t>:</a:t>
            </a:r>
            <a:r>
              <a:rPr lang="en-US" sz="1600" dirty="0" smtClean="0"/>
              <a:t>  Time to event outcome with no loss to </a:t>
            </a:r>
            <a:r>
              <a:rPr lang="en-US" sz="1600" dirty="0" err="1" smtClean="0"/>
              <a:t>f’up</a:t>
            </a:r>
            <a:r>
              <a:rPr lang="en-US" sz="1600" dirty="0" smtClean="0"/>
              <a:t> during study period; only censoring mechanism is end of RCT.  </a:t>
            </a:r>
            <a:r>
              <a:rPr lang="en-US" sz="1600" u="sng" dirty="0" smtClean="0"/>
              <a:t>Right</a:t>
            </a:r>
            <a:r>
              <a:rPr lang="en-US" sz="1600" dirty="0" smtClean="0"/>
              <a:t>:  (a) </a:t>
            </a:r>
            <a:r>
              <a:rPr lang="en-US" sz="1600" dirty="0"/>
              <a:t>Time to event outcome with </a:t>
            </a:r>
            <a:r>
              <a:rPr lang="en-US" sz="1600" dirty="0" smtClean="0"/>
              <a:t>some </a:t>
            </a:r>
            <a:r>
              <a:rPr lang="en-US" sz="1600" dirty="0"/>
              <a:t>loss </a:t>
            </a:r>
            <a:r>
              <a:rPr lang="en-US" sz="1600" dirty="0" smtClean="0"/>
              <a:t>during minimum </a:t>
            </a:r>
            <a:r>
              <a:rPr lang="en-US" sz="1600" dirty="0" err="1" smtClean="0"/>
              <a:t>f’up</a:t>
            </a:r>
            <a:r>
              <a:rPr lang="en-US" sz="1600" dirty="0" smtClean="0"/>
              <a:t> </a:t>
            </a:r>
            <a:r>
              <a:rPr lang="en-US" sz="1600" dirty="0"/>
              <a:t>period; </a:t>
            </a:r>
            <a:r>
              <a:rPr lang="en-US" sz="1600" dirty="0" smtClean="0"/>
              <a:t>or (b) fixed </a:t>
            </a:r>
            <a:r>
              <a:rPr lang="en-US" sz="1600" dirty="0" err="1" smtClean="0"/>
              <a:t>f’up</a:t>
            </a:r>
            <a:r>
              <a:rPr lang="en-US" sz="1600" dirty="0" smtClean="0"/>
              <a:t> times for all PPTs was planned, and was only partially achieved in some PPTs.  </a:t>
            </a:r>
            <a:endParaRPr lang="en-US" sz="16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b="1" dirty="0">
                <a:solidFill>
                  <a:srgbClr val="4F81BD"/>
                </a:solidFill>
              </a:rPr>
              <a:t>Data Monitoring:</a:t>
            </a:r>
            <a:r>
              <a:rPr lang="en-US" sz="1800" dirty="0"/>
              <a:t>  Plots show that at any date during the trial, investigators can capture </a:t>
            </a:r>
          </a:p>
          <a:p>
            <a:pPr lvl="0"/>
            <a:r>
              <a:rPr lang="en-US" sz="1800" dirty="0"/>
              <a:t>the number of participants enrolled and </a:t>
            </a:r>
          </a:p>
          <a:p>
            <a:pPr lvl="0"/>
            <a:r>
              <a:rPr lang="en-US" sz="1800" dirty="0"/>
              <a:t>the number of events that have occurred. </a:t>
            </a: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</a:t>
            </a:r>
            <a:r>
              <a:rPr lang="en-US" sz="1800" i="1" dirty="0"/>
              <a:t>These trial characteristics can be monitored over time, by arm.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Macintosh HD:Users:joan:Desktop:Screen Shot 2016-01-10 at 12.27.46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369"/>
            <a:ext cx="8229600" cy="26670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9693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  <a:ln>
            <a:solidFill>
              <a:srgbClr val="4F81BD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b="1" dirty="0">
                <a:solidFill>
                  <a:srgbClr val="4F81BD"/>
                </a:solidFill>
              </a:rPr>
              <a:t>Review:  </a:t>
            </a:r>
            <a:r>
              <a:rPr lang="en-US" sz="4900" dirty="0"/>
              <a:t>Recall </a:t>
            </a:r>
            <a:r>
              <a:rPr lang="en-US" sz="4900" dirty="0" smtClean="0"/>
              <a:t>that a plot </a:t>
            </a:r>
            <a:r>
              <a:rPr lang="en-US" sz="4900" dirty="0"/>
              <a:t>of the distribution of </a:t>
            </a:r>
            <a:r>
              <a:rPr lang="en-US" sz="4900" i="1" dirty="0" smtClean="0">
                <a:solidFill>
                  <a:srgbClr val="0000FF"/>
                </a:solidFill>
              </a:rPr>
              <a:t>d</a:t>
            </a:r>
            <a:r>
              <a:rPr lang="en-US" sz="4900" dirty="0" smtClean="0"/>
              <a:t> shows a </a:t>
            </a:r>
            <a:r>
              <a:rPr lang="en-US" sz="4900" dirty="0"/>
              <a:t>one-to-one relationship between data scale </a:t>
            </a:r>
            <a:r>
              <a:rPr lang="en-US" sz="4900" dirty="0" smtClean="0"/>
              <a:t>(x-axis) and </a:t>
            </a:r>
            <a:r>
              <a:rPr lang="en-US" sz="4900" dirty="0"/>
              <a:t>probability </a:t>
            </a:r>
            <a:r>
              <a:rPr lang="en-US" sz="4900" dirty="0" smtClean="0"/>
              <a:t>scale (y-axis).  </a:t>
            </a:r>
            <a:r>
              <a:rPr lang="en-US" sz="4900" i="1" dirty="0" smtClean="0"/>
              <a:t>Here</a:t>
            </a:r>
            <a:r>
              <a:rPr lang="en-US" sz="4900" i="1" dirty="0"/>
              <a:t>, </a:t>
            </a:r>
            <a:r>
              <a:rPr lang="en-US" sz="4900" i="1" dirty="0">
                <a:solidFill>
                  <a:srgbClr val="0000FF"/>
                </a:solidFill>
              </a:rPr>
              <a:t>d</a:t>
            </a:r>
            <a:r>
              <a:rPr lang="en-US" sz="4900" dirty="0"/>
              <a:t> represents the observed mean difference between active and control arms (data</a:t>
            </a:r>
            <a:r>
              <a:rPr lang="en-US" sz="4900" dirty="0" smtClean="0"/>
              <a:t>) and </a:t>
            </a:r>
            <a:r>
              <a:rPr lang="en-US" sz="4900" i="1" dirty="0"/>
              <a:t>δ</a:t>
            </a:r>
            <a:r>
              <a:rPr lang="en-US" sz="4900" i="1" baseline="-25000" dirty="0"/>
              <a:t>0</a:t>
            </a:r>
            <a:r>
              <a:rPr lang="en-US" sz="4900" dirty="0" smtClean="0"/>
              <a:t> represents the </a:t>
            </a:r>
            <a:r>
              <a:rPr lang="en-US" sz="4900" i="1" dirty="0" smtClean="0"/>
              <a:t>H</a:t>
            </a:r>
            <a:r>
              <a:rPr lang="en-US" sz="4900" i="1" baseline="-25000" dirty="0" smtClean="0"/>
              <a:t>0</a:t>
            </a:r>
            <a:r>
              <a:rPr lang="en-US" sz="4900" i="1" dirty="0" smtClean="0"/>
              <a:t> </a:t>
            </a:r>
            <a:r>
              <a:rPr lang="en-US" sz="4900" dirty="0" smtClean="0"/>
              <a:t>value the mean (parameter).</a:t>
            </a:r>
            <a:r>
              <a:rPr lang="en-US" sz="5400" dirty="0" smtClean="0"/>
              <a:t>  </a:t>
            </a:r>
            <a:endParaRPr lang="en-US" sz="5400" dirty="0"/>
          </a:p>
          <a:p>
            <a:pPr marL="0" indent="0">
              <a:buNone/>
            </a:pPr>
            <a:r>
              <a:rPr lang="en-US" sz="4900" dirty="0" smtClean="0"/>
              <a:t>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i="1" dirty="0"/>
              <a:t> </a:t>
            </a:r>
            <a:endParaRPr lang="en-US" sz="3500" dirty="0"/>
          </a:p>
          <a:p>
            <a:pPr marL="0" indent="0">
              <a:buNone/>
            </a:pPr>
            <a:endParaRPr lang="en-US" sz="3500" i="1" dirty="0" smtClean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 smtClean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 smtClean="0"/>
          </a:p>
          <a:p>
            <a:pPr marL="0" indent="0">
              <a:buNone/>
            </a:pPr>
            <a:endParaRPr lang="en-US" sz="3500" i="1" dirty="0" smtClean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 smtClean="0"/>
          </a:p>
          <a:p>
            <a:pPr marL="0" indent="0" algn="ctr">
              <a:buNone/>
            </a:pPr>
            <a:r>
              <a:rPr lang="en-US" sz="4300" dirty="0" smtClean="0"/>
              <a:t>Standard </a:t>
            </a:r>
            <a:r>
              <a:rPr lang="en-US" sz="4300" dirty="0"/>
              <a:t>normal probability density function (mean = 0, standard deviation = 1). </a:t>
            </a:r>
          </a:p>
          <a:p>
            <a:pPr marL="0" indent="0" algn="ctr">
              <a:buNone/>
            </a:pPr>
            <a:r>
              <a:rPr lang="en-US" sz="4300" b="1" dirty="0"/>
              <a:t>Horizontal </a:t>
            </a:r>
            <a:r>
              <a:rPr lang="en-US" sz="4300" b="1" dirty="0" smtClean="0"/>
              <a:t>axis</a:t>
            </a:r>
            <a:r>
              <a:rPr lang="en-US" sz="4300" b="1" dirty="0"/>
              <a:t>:  </a:t>
            </a:r>
            <a:r>
              <a:rPr lang="en-US" sz="4300" i="1" dirty="0">
                <a:solidFill>
                  <a:srgbClr val="0000FF"/>
                </a:solidFill>
              </a:rPr>
              <a:t>d</a:t>
            </a:r>
            <a:r>
              <a:rPr lang="en-US" sz="4300" i="1" dirty="0"/>
              <a:t>-δ</a:t>
            </a:r>
            <a:r>
              <a:rPr lang="en-US" sz="4300" i="1" baseline="-25000" dirty="0"/>
              <a:t>0</a:t>
            </a:r>
            <a:r>
              <a:rPr lang="en-US" sz="4300" b="1" dirty="0"/>
              <a:t>.  Vertical </a:t>
            </a:r>
            <a:r>
              <a:rPr lang="en-US" sz="4300" b="1" dirty="0" smtClean="0"/>
              <a:t>axis</a:t>
            </a:r>
            <a:r>
              <a:rPr lang="en-US" sz="4300" b="1" dirty="0"/>
              <a:t>: </a:t>
            </a:r>
            <a:r>
              <a:rPr lang="en-US" sz="4300" b="1" dirty="0" err="1"/>
              <a:t>Pr</a:t>
            </a:r>
            <a:r>
              <a:rPr lang="en-US" sz="4300" b="1" dirty="0"/>
              <a:t>{</a:t>
            </a:r>
            <a:r>
              <a:rPr lang="en-US" sz="4300" dirty="0"/>
              <a:t>|</a:t>
            </a:r>
            <a:r>
              <a:rPr lang="en-US" sz="4300" i="1" dirty="0">
                <a:solidFill>
                  <a:srgbClr val="0000FF"/>
                </a:solidFill>
              </a:rPr>
              <a:t>d</a:t>
            </a:r>
            <a:r>
              <a:rPr lang="en-US" sz="4300" i="1" dirty="0"/>
              <a:t>-</a:t>
            </a:r>
            <a:r>
              <a:rPr lang="en-US" sz="4300" i="1" dirty="0" smtClean="0"/>
              <a:t>δ</a:t>
            </a:r>
            <a:r>
              <a:rPr lang="en-US" sz="4300" i="1" baseline="-25000" dirty="0" smtClean="0"/>
              <a:t>0</a:t>
            </a:r>
            <a:r>
              <a:rPr lang="en-US" sz="4300" dirty="0" smtClean="0"/>
              <a:t>|</a:t>
            </a:r>
            <a:r>
              <a:rPr lang="en-US" sz="4300" b="1" dirty="0" smtClean="0"/>
              <a:t>}.  Shaded </a:t>
            </a:r>
            <a:r>
              <a:rPr lang="en-US" sz="4300" b="1" dirty="0"/>
              <a:t>areas: </a:t>
            </a:r>
            <a:r>
              <a:rPr lang="en-US" sz="4300" b="1" dirty="0" err="1"/>
              <a:t>Pr</a:t>
            </a:r>
            <a:r>
              <a:rPr lang="en-US" sz="4300" b="1" dirty="0"/>
              <a:t>{</a:t>
            </a:r>
            <a:r>
              <a:rPr lang="en-US" sz="4300" dirty="0"/>
              <a:t>|</a:t>
            </a:r>
            <a:r>
              <a:rPr lang="en-US" sz="4300" i="1" dirty="0">
                <a:solidFill>
                  <a:srgbClr val="0000FF"/>
                </a:solidFill>
              </a:rPr>
              <a:t>d</a:t>
            </a:r>
            <a:r>
              <a:rPr lang="en-US" sz="4300" i="1" dirty="0"/>
              <a:t>-</a:t>
            </a:r>
            <a:r>
              <a:rPr lang="en-US" sz="4300" i="1" dirty="0" smtClean="0"/>
              <a:t>δ</a:t>
            </a:r>
            <a:r>
              <a:rPr lang="en-US" sz="4300" i="1" baseline="-25000" dirty="0"/>
              <a:t>0</a:t>
            </a:r>
            <a:r>
              <a:rPr lang="en-US" sz="4300" dirty="0" smtClean="0"/>
              <a:t>|</a:t>
            </a:r>
            <a:r>
              <a:rPr lang="en-US" sz="4300" b="1" dirty="0" smtClean="0"/>
              <a:t>&gt; </a:t>
            </a:r>
            <a:r>
              <a:rPr lang="en-US" sz="4300" b="1" dirty="0" err="1" smtClean="0"/>
              <a:t>c</a:t>
            </a:r>
            <a:r>
              <a:rPr lang="en-US" sz="4300" b="1" baseline="-25000" dirty="0" err="1" smtClean="0"/>
              <a:t>n</a:t>
            </a:r>
            <a:r>
              <a:rPr lang="en-US" sz="4300" b="1" dirty="0" smtClean="0"/>
              <a:t> } = </a:t>
            </a:r>
            <a:r>
              <a:rPr lang="en-US" sz="4300" dirty="0"/>
              <a:t>α </a:t>
            </a:r>
            <a:r>
              <a:rPr lang="en-US" sz="4300" b="1" dirty="0" smtClean="0"/>
              <a:t>. </a:t>
            </a:r>
            <a:endParaRPr lang="en-US" sz="4300" dirty="0"/>
          </a:p>
          <a:p>
            <a:pPr marL="0" indent="0" algn="ctr">
              <a:buNone/>
            </a:pPr>
            <a:endParaRPr lang="en-US" sz="4300" dirty="0"/>
          </a:p>
          <a:p>
            <a:pPr marL="0" indent="0" algn="ctr">
              <a:buNone/>
            </a:pPr>
            <a:r>
              <a:rPr lang="en-US" sz="4300" b="1" dirty="0" smtClean="0"/>
              <a:t>Correspondence between common </a:t>
            </a:r>
            <a:r>
              <a:rPr lang="en-US" sz="4300" b="1" dirty="0"/>
              <a:t>benchmarks:  </a:t>
            </a:r>
            <a:r>
              <a:rPr lang="en-US" sz="4300" dirty="0"/>
              <a:t>When </a:t>
            </a:r>
            <a:r>
              <a:rPr lang="en-US" sz="4300" i="1" dirty="0">
                <a:sym typeface="Symbol"/>
              </a:rPr>
              <a:t></a:t>
            </a:r>
            <a:r>
              <a:rPr lang="en-US" sz="4300" i="1" dirty="0"/>
              <a:t> </a:t>
            </a:r>
            <a:r>
              <a:rPr lang="en-US" sz="4300" dirty="0"/>
              <a:t>= 0.05, </a:t>
            </a:r>
            <a:r>
              <a:rPr lang="en-US" sz="4300" dirty="0">
                <a:cs typeface="Arial"/>
              </a:rPr>
              <a:t>z</a:t>
            </a:r>
            <a:r>
              <a:rPr lang="en-US" sz="4300" baseline="-25000" dirty="0">
                <a:cs typeface="Arial"/>
              </a:rPr>
              <a:t>1-α/2</a:t>
            </a:r>
            <a:r>
              <a:rPr lang="en-US" sz="4300" dirty="0">
                <a:cs typeface="Arial"/>
              </a:rPr>
              <a:t>= 1.96 and z</a:t>
            </a:r>
            <a:r>
              <a:rPr lang="en-US" sz="4300" baseline="-25000" dirty="0">
                <a:cs typeface="Arial"/>
              </a:rPr>
              <a:t>1-α</a:t>
            </a:r>
            <a:r>
              <a:rPr lang="en-US" sz="4300" dirty="0">
                <a:cs typeface="Arial"/>
              </a:rPr>
              <a:t>= 1.645.</a:t>
            </a:r>
          </a:p>
          <a:p>
            <a:pPr marL="0" indent="0">
              <a:buNone/>
            </a:pPr>
            <a:endParaRPr lang="en-US" sz="4300" i="1" dirty="0"/>
          </a:p>
          <a:p>
            <a:pPr marL="0" indent="0">
              <a:buNone/>
            </a:pPr>
            <a:r>
              <a:rPr lang="en-US" sz="4300" i="1" dirty="0" smtClean="0"/>
              <a:t>A statistical </a:t>
            </a:r>
            <a:r>
              <a:rPr lang="en-US" sz="4300" i="1" dirty="0"/>
              <a:t>test </a:t>
            </a:r>
            <a:r>
              <a:rPr lang="en-US" sz="4300" i="1" dirty="0" smtClean="0"/>
              <a:t>is conducted </a:t>
            </a:r>
            <a:r>
              <a:rPr lang="en-US" sz="4300" i="1" dirty="0"/>
              <a:t>via comparison with either the x-axis </a:t>
            </a:r>
            <a:r>
              <a:rPr lang="en-US" sz="4300" i="1" dirty="0" smtClean="0"/>
              <a:t>or </a:t>
            </a:r>
            <a:r>
              <a:rPr lang="en-US" sz="4300" i="1" dirty="0"/>
              <a:t>an area of </a:t>
            </a:r>
            <a:r>
              <a:rPr lang="en-US" sz="4300" i="1" dirty="0" smtClean="0"/>
              <a:t>the </a:t>
            </a:r>
            <a:r>
              <a:rPr lang="en-US" sz="4300" i="1" dirty="0"/>
              <a:t>probability distribution. </a:t>
            </a:r>
            <a:endParaRPr lang="en-US" sz="4300" u="sng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i="1" dirty="0" smtClean="0"/>
              <a:t>For </a:t>
            </a:r>
            <a:r>
              <a:rPr lang="en-US" sz="4300" i="1" dirty="0"/>
              <a:t>2-sided test:</a:t>
            </a:r>
            <a:endParaRPr lang="en-US" sz="4300" dirty="0"/>
          </a:p>
          <a:p>
            <a:r>
              <a:rPr lang="en-US" sz="4300" dirty="0" smtClean="0"/>
              <a:t>On data </a:t>
            </a:r>
            <a:r>
              <a:rPr lang="en-US" sz="4300" dirty="0"/>
              <a:t>scale:  Reject H</a:t>
            </a:r>
            <a:r>
              <a:rPr lang="en-US" sz="4300" baseline="-25000" dirty="0"/>
              <a:t>0</a:t>
            </a:r>
            <a:r>
              <a:rPr lang="en-US" sz="4300" dirty="0"/>
              <a:t> if |</a:t>
            </a:r>
            <a:r>
              <a:rPr lang="en-US" sz="4300" dirty="0" err="1" smtClean="0"/>
              <a:t>z</a:t>
            </a:r>
            <a:r>
              <a:rPr lang="en-US" sz="4300" baseline="-25000" dirty="0" err="1" smtClean="0"/>
              <a:t>obs</a:t>
            </a:r>
            <a:r>
              <a:rPr lang="en-US" sz="4300" dirty="0" smtClean="0"/>
              <a:t>|</a:t>
            </a:r>
            <a:r>
              <a:rPr lang="en-US" sz="4300" dirty="0"/>
              <a:t>=</a:t>
            </a:r>
            <a:r>
              <a:rPr lang="en-US" sz="4300" dirty="0" smtClean="0"/>
              <a:t>|</a:t>
            </a:r>
            <a:r>
              <a:rPr lang="en-US" sz="4300" i="1" dirty="0" smtClean="0">
                <a:solidFill>
                  <a:srgbClr val="0000FF"/>
                </a:solidFill>
              </a:rPr>
              <a:t>d</a:t>
            </a:r>
            <a:r>
              <a:rPr lang="en-US" sz="4300" i="1" dirty="0"/>
              <a:t>-</a:t>
            </a:r>
            <a:r>
              <a:rPr lang="en-US" sz="4300" i="1" dirty="0" smtClean="0"/>
              <a:t>δ</a:t>
            </a:r>
            <a:r>
              <a:rPr lang="en-US" sz="4300" i="1" baseline="-25000" dirty="0" smtClean="0"/>
              <a:t>0</a:t>
            </a:r>
            <a:r>
              <a:rPr lang="en-US" sz="4300" dirty="0" smtClean="0"/>
              <a:t>|</a:t>
            </a:r>
            <a:r>
              <a:rPr lang="en-US" sz="4300" dirty="0" smtClean="0"/>
              <a:t>/ (</a:t>
            </a:r>
            <a:r>
              <a:rPr lang="en-US" sz="4300" i="1" dirty="0" smtClean="0"/>
              <a:t>2σ</a:t>
            </a:r>
            <a:r>
              <a:rPr lang="en-US" sz="4300" i="1" dirty="0"/>
              <a:t>/</a:t>
            </a:r>
            <a:r>
              <a:rPr lang="en-US" sz="4300" i="1" dirty="0" smtClean="0"/>
              <a:t>n)</a:t>
            </a:r>
            <a:r>
              <a:rPr lang="en-US" sz="4300" dirty="0" smtClean="0"/>
              <a:t> </a:t>
            </a:r>
            <a:r>
              <a:rPr lang="en-US" sz="4300" dirty="0"/>
              <a:t>&gt; </a:t>
            </a:r>
            <a:r>
              <a:rPr lang="en-US" sz="4300" dirty="0">
                <a:cs typeface="Arial"/>
              </a:rPr>
              <a:t>z</a:t>
            </a:r>
            <a:r>
              <a:rPr lang="en-US" sz="4300" baseline="-25000" dirty="0">
                <a:cs typeface="Arial"/>
              </a:rPr>
              <a:t>1-α/2</a:t>
            </a:r>
            <a:r>
              <a:rPr lang="en-US" sz="4300" dirty="0" smtClean="0"/>
              <a:t>.</a:t>
            </a:r>
            <a:endParaRPr lang="en-US" sz="4300" dirty="0"/>
          </a:p>
          <a:p>
            <a:r>
              <a:rPr lang="en-US" sz="4300" dirty="0"/>
              <a:t>Equivalent test on </a:t>
            </a:r>
            <a:r>
              <a:rPr lang="en-US" sz="4300" dirty="0" smtClean="0"/>
              <a:t>probability scale</a:t>
            </a:r>
            <a:r>
              <a:rPr lang="en-US" sz="4300" dirty="0"/>
              <a:t>: </a:t>
            </a:r>
            <a:r>
              <a:rPr lang="en-US" sz="4300" dirty="0" smtClean="0"/>
              <a:t>  Reject </a:t>
            </a:r>
            <a:r>
              <a:rPr lang="en-US" sz="4300" dirty="0"/>
              <a:t>H</a:t>
            </a:r>
            <a:r>
              <a:rPr lang="en-US" sz="4300" baseline="-25000" dirty="0"/>
              <a:t>0</a:t>
            </a:r>
            <a:r>
              <a:rPr lang="en-US" sz="4300" dirty="0"/>
              <a:t> if p-value &lt; </a:t>
            </a:r>
            <a:r>
              <a:rPr lang="en-US" sz="4300" i="1" dirty="0" smtClean="0">
                <a:sym typeface="Symbol"/>
              </a:rPr>
              <a:t></a:t>
            </a:r>
            <a:r>
              <a:rPr lang="en-US" sz="4300" i="1" dirty="0" smtClean="0"/>
              <a:t> </a:t>
            </a:r>
            <a:r>
              <a:rPr lang="en-US" sz="4300" dirty="0" smtClean="0"/>
              <a:t>. 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i="1" dirty="0" smtClean="0"/>
              <a:t>Note </a:t>
            </a:r>
            <a:r>
              <a:rPr lang="en-US" sz="4300" i="1" dirty="0"/>
              <a:t>that the test assumes </a:t>
            </a:r>
            <a:r>
              <a:rPr lang="en-US" sz="4300" i="1" dirty="0" smtClean="0"/>
              <a:t>H</a:t>
            </a:r>
            <a:r>
              <a:rPr lang="en-US" sz="4300" i="1" baseline="-25000" dirty="0" smtClean="0"/>
              <a:t>0 </a:t>
            </a:r>
            <a:r>
              <a:rPr lang="en-US" sz="4300" i="1" dirty="0" smtClean="0"/>
              <a:t> </a:t>
            </a:r>
            <a:r>
              <a:rPr lang="en-US" sz="4300" i="1" dirty="0"/>
              <a:t>is true; the results (data) </a:t>
            </a:r>
            <a:r>
              <a:rPr lang="en-US" sz="4300" i="1" u="sng" dirty="0"/>
              <a:t>reject</a:t>
            </a:r>
            <a:r>
              <a:rPr lang="en-US" sz="4300" i="1" dirty="0"/>
              <a:t> or </a:t>
            </a:r>
            <a:r>
              <a:rPr lang="en-US" sz="4300" i="1" u="sng" dirty="0"/>
              <a:t>do not </a:t>
            </a:r>
            <a:r>
              <a:rPr lang="en-US" sz="4300" i="1" u="sng" dirty="0" smtClean="0"/>
              <a:t>reject</a:t>
            </a:r>
            <a:r>
              <a:rPr lang="en-US" sz="4300" i="1" dirty="0" smtClean="0"/>
              <a:t> </a:t>
            </a:r>
            <a:r>
              <a:rPr lang="en-US" sz="4300" i="1" dirty="0"/>
              <a:t>H</a:t>
            </a:r>
            <a:r>
              <a:rPr lang="en-US" sz="4300" i="1" baseline="-25000" dirty="0"/>
              <a:t>0</a:t>
            </a:r>
            <a:r>
              <a:rPr lang="en-US" sz="4300" i="1" dirty="0"/>
              <a:t>. </a:t>
            </a:r>
            <a:endParaRPr lang="en-US" sz="4300" i="1" dirty="0" smtClean="0"/>
          </a:p>
          <a:p>
            <a:pPr marL="0" indent="0">
              <a:buNone/>
            </a:pPr>
            <a:endParaRPr lang="en-US" sz="43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0" y="1294871"/>
            <a:ext cx="436118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At the end of the RCT, we want to be able to draw a firm conclusion:  “reject H</a:t>
            </a:r>
            <a:r>
              <a:rPr lang="en-US" sz="2000" baseline="-25000" dirty="0"/>
              <a:t>0</a:t>
            </a:r>
            <a:r>
              <a:rPr lang="en-US" sz="2000" dirty="0"/>
              <a:t>” or “do not reject H</a:t>
            </a:r>
            <a:r>
              <a:rPr lang="en-US" sz="2000" baseline="-25000" dirty="0"/>
              <a:t>0</a:t>
            </a:r>
            <a:r>
              <a:rPr lang="en-US" sz="2000" dirty="0"/>
              <a:t>.”  </a:t>
            </a:r>
          </a:p>
          <a:p>
            <a:pPr marL="0" indent="0" algn="ctr">
              <a:buNone/>
            </a:pPr>
            <a:r>
              <a:rPr lang="en-US" sz="1800" dirty="0">
                <a:sym typeface="Wingdings"/>
              </a:rPr>
              <a:t> </a:t>
            </a:r>
            <a:r>
              <a:rPr lang="en-US" sz="1800" dirty="0"/>
              <a:t>However, our conclusion will be based on data, and errors can occur. </a:t>
            </a:r>
            <a:r>
              <a:rPr lang="en-US" sz="1800" dirty="0">
                <a:sym typeface="Wingdings"/>
              </a:rPr>
              <a:t></a:t>
            </a:r>
            <a:endParaRPr lang="en-US" sz="1600" dirty="0"/>
          </a:p>
          <a:p>
            <a:pPr marL="0" indent="0">
              <a:buNone/>
            </a:pPr>
            <a:endParaRPr lang="en-US" sz="1200" dirty="0" smtClean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914400" lvl="2" indent="0">
              <a:buNone/>
            </a:pPr>
            <a:r>
              <a:rPr lang="en-US" sz="1700" dirty="0"/>
              <a:t>When H</a:t>
            </a:r>
            <a:r>
              <a:rPr lang="en-US" sz="1700" baseline="-25000" dirty="0"/>
              <a:t>0</a:t>
            </a:r>
            <a:r>
              <a:rPr lang="en-US" sz="1700" dirty="0"/>
              <a:t> is true:  </a:t>
            </a:r>
            <a:r>
              <a:rPr lang="en-US" sz="1700" i="1" dirty="0"/>
              <a:t>Specificity</a:t>
            </a:r>
            <a:r>
              <a:rPr lang="en-US" sz="1700" dirty="0"/>
              <a:t> = 1-</a:t>
            </a:r>
            <a:r>
              <a:rPr lang="en-US" sz="1700" dirty="0">
                <a:sym typeface="Symbol"/>
              </a:rPr>
              <a:t></a:t>
            </a:r>
            <a:r>
              <a:rPr lang="en-US" sz="1700" dirty="0"/>
              <a:t> = </a:t>
            </a:r>
            <a:r>
              <a:rPr lang="en-US" sz="1700" dirty="0" err="1"/>
              <a:t>Pr</a:t>
            </a:r>
            <a:r>
              <a:rPr lang="en-US" sz="1700" dirty="0"/>
              <a:t>{Do no reject H</a:t>
            </a:r>
            <a:r>
              <a:rPr lang="en-US" sz="1700" baseline="-25000" dirty="0"/>
              <a:t>0</a:t>
            </a:r>
            <a:r>
              <a:rPr lang="en-US" sz="1700" dirty="0"/>
              <a:t>, when H</a:t>
            </a:r>
            <a:r>
              <a:rPr lang="en-US" sz="1700" baseline="-25000" dirty="0"/>
              <a:t>0</a:t>
            </a:r>
            <a:r>
              <a:rPr lang="en-US" sz="1700" dirty="0"/>
              <a:t> is true}</a:t>
            </a:r>
          </a:p>
          <a:p>
            <a:pPr marL="914400" lvl="2" indent="0">
              <a:buNone/>
            </a:pPr>
            <a:r>
              <a:rPr lang="en-US" sz="1700" dirty="0"/>
              <a:t>When H</a:t>
            </a:r>
            <a:r>
              <a:rPr lang="en-US" sz="1700" baseline="-25000" dirty="0"/>
              <a:t>A</a:t>
            </a:r>
            <a:r>
              <a:rPr lang="en-US" sz="1700" dirty="0"/>
              <a:t> is true:  </a:t>
            </a:r>
            <a:r>
              <a:rPr lang="en-US" sz="1700" i="1" dirty="0"/>
              <a:t>Sensitivity</a:t>
            </a:r>
            <a:r>
              <a:rPr lang="en-US" sz="1700" dirty="0"/>
              <a:t> = 1-</a:t>
            </a:r>
            <a:r>
              <a:rPr lang="en-US" sz="1700" dirty="0">
                <a:sym typeface="Symbol"/>
              </a:rPr>
              <a:t></a:t>
            </a:r>
            <a:r>
              <a:rPr lang="en-US" sz="1700" dirty="0"/>
              <a:t> = power = </a:t>
            </a:r>
            <a:r>
              <a:rPr lang="en-US" sz="1700" dirty="0" err="1"/>
              <a:t>Pr</a:t>
            </a:r>
            <a:r>
              <a:rPr lang="en-US" sz="1700" dirty="0"/>
              <a:t>{Reject H</a:t>
            </a:r>
            <a:r>
              <a:rPr lang="en-US" sz="1700" baseline="-25000" dirty="0"/>
              <a:t>0</a:t>
            </a:r>
            <a:r>
              <a:rPr lang="en-US" sz="1700" dirty="0"/>
              <a:t>, when H</a:t>
            </a:r>
            <a:r>
              <a:rPr lang="en-US" sz="1700" baseline="-25000" dirty="0"/>
              <a:t>0</a:t>
            </a:r>
            <a:r>
              <a:rPr lang="en-US" sz="1700" dirty="0"/>
              <a:t> is false} </a:t>
            </a:r>
          </a:p>
          <a:p>
            <a:pPr marL="0" indent="0">
              <a:buNone/>
            </a:pPr>
            <a:r>
              <a:rPr lang="en-US" sz="2100" dirty="0"/>
              <a:t> </a:t>
            </a:r>
          </a:p>
          <a:p>
            <a:pPr marL="0" indent="0">
              <a:buNone/>
            </a:pPr>
            <a:r>
              <a:rPr lang="en-US" sz="2100" i="1" dirty="0"/>
              <a:t>Risk of false-positive finding is </a:t>
            </a:r>
            <a:r>
              <a:rPr lang="en-US" sz="2100" i="1" dirty="0">
                <a:sym typeface="Symbol"/>
              </a:rPr>
              <a:t></a:t>
            </a:r>
            <a:r>
              <a:rPr lang="en-US" sz="2100" i="1" dirty="0"/>
              <a:t>.</a:t>
            </a:r>
            <a:r>
              <a:rPr lang="en-US" sz="2100" dirty="0"/>
              <a:t>   </a:t>
            </a:r>
          </a:p>
          <a:p>
            <a:pPr>
              <a:buFont typeface="Wingdings" charset="0"/>
              <a:buChar char="à"/>
            </a:pPr>
            <a:r>
              <a:rPr lang="en-US" sz="1700" dirty="0" smtClean="0"/>
              <a:t>Its </a:t>
            </a:r>
            <a:r>
              <a:rPr lang="en-US" sz="1700" dirty="0"/>
              <a:t>consequence: Claim that an intervention is effective when it isn’t. </a:t>
            </a:r>
          </a:p>
          <a:p>
            <a:pPr>
              <a:buFont typeface="Wingdings" charset="0"/>
              <a:buChar char="à"/>
            </a:pPr>
            <a:r>
              <a:rPr lang="en-US" sz="1700" dirty="0" smtClean="0"/>
              <a:t>Changes </a:t>
            </a:r>
            <a:r>
              <a:rPr lang="en-US" sz="1700" dirty="0"/>
              <a:t>standard from Control mode to Experimental mode in broader population.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2100" dirty="0"/>
              <a:t>We work hard to minimize this important error. 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3083"/>
              </p:ext>
            </p:extLst>
          </p:nvPr>
        </p:nvGraphicFramePr>
        <p:xfrm>
          <a:off x="1884890" y="1407584"/>
          <a:ext cx="5374221" cy="211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7"/>
                <a:gridCol w="1576916"/>
                <a:gridCol w="1565278"/>
              </a:tblGrid>
              <a:tr h="3926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Statistical test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Two possible true states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60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: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≠ 0</a:t>
                      </a: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: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= 0</a:t>
                      </a: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|</a:t>
                      </a:r>
                      <a:r>
                        <a:rPr lang="en-US" sz="1500" dirty="0" err="1" smtClean="0"/>
                        <a:t>z</a:t>
                      </a:r>
                      <a:r>
                        <a:rPr lang="en-US" sz="1500" baseline="-25000" dirty="0" err="1" smtClean="0"/>
                        <a:t>obs</a:t>
                      </a:r>
                      <a:r>
                        <a:rPr lang="en-US" sz="1500" dirty="0" smtClean="0"/>
                        <a:t>|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≠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0:  Reject H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… “positive trial”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TP =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1-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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FP =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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|</a:t>
                      </a:r>
                      <a:r>
                        <a:rPr lang="en-US" sz="1500" dirty="0" err="1" smtClean="0"/>
                        <a:t>z</a:t>
                      </a:r>
                      <a:r>
                        <a:rPr lang="en-US" sz="1500" baseline="-25000" dirty="0" err="1" smtClean="0"/>
                        <a:t>obs</a:t>
                      </a:r>
                      <a:r>
                        <a:rPr lang="en-US" sz="1500" dirty="0" smtClean="0"/>
                        <a:t>|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=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0:  Do not reject H</a:t>
                      </a:r>
                      <a:r>
                        <a:rPr lang="en-US" sz="1500" b="0" baseline="-2500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… “negative trial”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FN =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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TN =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1-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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7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2219</Words>
  <Application>Microsoft Macintosh PowerPoint</Application>
  <PresentationFormat>On-screen Show (4:3)</PresentationFormat>
  <Paragraphs>402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 Valid Trials The Critical (and Misunderstood) Roles  of Randomization and Complete Follow-Up  Society for Clinical Trials, May 15, 2016, Montréal, Québec </dc:title>
  <dc:creator>Joan Hilton</dc:creator>
  <cp:lastModifiedBy>Joan Hilton</cp:lastModifiedBy>
  <cp:revision>319</cp:revision>
  <cp:lastPrinted>2018-01-23T18:28:11Z</cp:lastPrinted>
  <dcterms:created xsi:type="dcterms:W3CDTF">2018-01-01T23:03:34Z</dcterms:created>
  <dcterms:modified xsi:type="dcterms:W3CDTF">2018-01-23T18:28:57Z</dcterms:modified>
</cp:coreProperties>
</file>