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vml" ContentType="application/vnd.openxmlformats-officedocument.vmlDrawing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embeddings/Microsoft_Equation1.bin" ContentType="application/vnd.openxmlformats-officedocument.oleObject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2" r:id="rId1"/>
  </p:sldMasterIdLst>
  <p:notesMasterIdLst>
    <p:notesMasterId r:id="rId11"/>
  </p:notesMasterIdLst>
  <p:handoutMasterIdLst>
    <p:handoutMasterId r:id="rId12"/>
  </p:handoutMasterIdLst>
  <p:sldIdLst>
    <p:sldId id="367" r:id="rId2"/>
    <p:sldId id="368" r:id="rId3"/>
    <p:sldId id="369" r:id="rId4"/>
    <p:sldId id="364" r:id="rId5"/>
    <p:sldId id="370" r:id="rId6"/>
    <p:sldId id="371" r:id="rId7"/>
    <p:sldId id="326" r:id="rId8"/>
    <p:sldId id="372" r:id="rId9"/>
    <p:sldId id="316" r:id="rId10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84824" autoAdjust="0"/>
  </p:normalViewPr>
  <p:slideViewPr>
    <p:cSldViewPr>
      <p:cViewPr varScale="1">
        <p:scale>
          <a:sx n="98" d="100"/>
          <a:sy n="98" d="100"/>
        </p:scale>
        <p:origin x="-1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26"/>
    </p:cViewPr>
  </p:sorterViewPr>
  <p:notesViewPr>
    <p:cSldViewPr>
      <p:cViewPr varScale="1">
        <p:scale>
          <a:sx n="56" d="100"/>
          <a:sy n="56" d="100"/>
        </p:scale>
        <p:origin x="-2574" y="-84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7153E9D-F623-467A-B22E-AA45F639CD21}" type="datetimeFigureOut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A1B4BD6-3A04-43FD-AFE3-4DC21CCDDF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0930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0567400-E09D-4EA2-9DD9-682FC9591923}" type="datetimeFigureOut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3514FBB-F363-49A8-AE6D-3ABC871DC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34511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514FBB-F363-49A8-AE6D-3ABC871DC2C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18082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</a:t>
            </a:r>
            <a:r>
              <a:rPr lang="en-US" dirty="0" err="1" smtClean="0"/>
              <a:t>t</a:t>
            </a:r>
            <a:r>
              <a:rPr lang="en-US" dirty="0" smtClean="0"/>
              <a:t> statistic</a:t>
            </a:r>
            <a:r>
              <a:rPr lang="en-US" baseline="0" dirty="0" smtClean="0"/>
              <a:t> if </a:t>
            </a:r>
            <a:r>
              <a:rPr lang="en-US" baseline="0" smtClean="0"/>
              <a:t>your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514FBB-F363-49A8-AE6D-3ABC871DC2C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514FBB-F363-49A8-AE6D-3ABC871DC2C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514FBB-F363-49A8-AE6D-3ABC871DC2C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Prtest</a:t>
            </a:r>
            <a:r>
              <a:rPr lang="en-US" dirty="0" smtClean="0"/>
              <a:t> command uses normal approximation;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bitest</a:t>
            </a:r>
            <a:r>
              <a:rPr lang="en-US" baseline="0" dirty="0" smtClean="0"/>
              <a:t> command uses binomial distribution so answers are not exactly the same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514FBB-F363-49A8-AE6D-3ABC871DC2C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8F319-3FB7-44B1-AC49-A70A9DE727D1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64243-D215-4FD2-B4D8-A49D63806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1099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2582A-F495-48DE-98E8-F754A567ECD7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09170-4975-4962-A663-557F9E225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9260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31A5F-F39C-4315-B5F6-09F46491CBB5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8FE85-F1AB-46B3-A001-3AC5C9A39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71558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243DA-7309-45BA-96A1-7B931A7F2035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2E346-E840-4C5A-87F4-98C8ADCBF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78728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7BD3-61D1-4B5D-8DC6-7B68586C0C32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2E76E-B5DD-4E9A-BA7D-C0656A785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6165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EDAEF-44EE-468E-9A75-4B92D900637D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44F73-CFE1-4861-BB8A-11556CC4F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6872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9E2B8-F7FE-4B73-BD8E-9047FCAAA02C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CC98D-CBB1-4642-B6A9-504E9E2FD3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10504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85EE9-2E22-4A3B-B18E-480C2AE34D81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4A177-7E59-40B7-AB9D-4A6838955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2677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D34AF-6FB6-40EB-A644-8618489391C6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AF4A1-A10C-469A-B668-401A2212DB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9610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52158-2DB4-480F-A3BD-50D4D7EFD919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12CE0-784F-4408-AFBD-76C2B1B6D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7807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9ECCF-4ECC-47E8-84CB-8D335925C2EA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433F7-2961-430E-859B-3C07E860E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71366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C6873-2855-4A6C-8251-724473E0A2E0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DCC40-6DD7-44DF-BE59-303840DEF1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9510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EE974-4E53-4BEF-B37D-3A4A5FC96BA0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F704E-AA06-4877-B260-292632B23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34817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3ED00DFD-800B-44B7-A856-4CB31EB781FE}" type="datetime1">
              <a:rPr lang="en-US"/>
              <a:pPr>
                <a:defRPr/>
              </a:pPr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ADB7CB98-354A-497E-953C-39981C131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Relationship Id="rId3" Type="http://schemas.openxmlformats.org/officeDocument/2006/relationships/oleObject" Target="../embeddings/Microsoft_Equation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Hypothesis testing (mean or proportion)</a:t>
            </a:r>
          </a:p>
          <a:p>
            <a:pPr lvl="1"/>
            <a:r>
              <a:rPr lang="en-US" dirty="0" smtClean="0"/>
              <a:t>One sided </a:t>
            </a:r>
          </a:p>
          <a:p>
            <a:pPr lvl="1"/>
            <a:r>
              <a:rPr lang="en-US" dirty="0" smtClean="0"/>
              <a:t>Two-sided </a:t>
            </a:r>
          </a:p>
          <a:p>
            <a:r>
              <a:rPr lang="en-US" dirty="0" smtClean="0"/>
              <a:t>Type I error </a:t>
            </a:r>
          </a:p>
          <a:p>
            <a:r>
              <a:rPr lang="en-US" dirty="0" smtClean="0"/>
              <a:t>Type II error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F44F73-CFE1-4861-BB8A-11556CC4F38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Hypothesis testing – Key Points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endParaRPr lang="en-US" alt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First specify your null and alternative hypotheses: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Null hypothesis H</a:t>
            </a:r>
            <a:r>
              <a:rPr lang="en-US" altLang="en-US" sz="2000" baseline="-25000" dirty="0" smtClean="0"/>
              <a:t>0</a:t>
            </a:r>
            <a:r>
              <a:rPr lang="en-US" altLang="en-US" sz="2000" dirty="0" smtClean="0"/>
              <a:t> : µ</a:t>
            </a:r>
            <a:r>
              <a:rPr lang="en-US" altLang="en-US" sz="2000" baseline="-25000" dirty="0" smtClean="0"/>
              <a:t> </a:t>
            </a:r>
            <a:r>
              <a:rPr lang="en-US" altLang="en-US" sz="2000" dirty="0" smtClean="0"/>
              <a:t>= µ</a:t>
            </a:r>
            <a:r>
              <a:rPr lang="en-US" altLang="en-US" sz="2000" baseline="-25000" dirty="0" smtClean="0"/>
              <a:t>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Alternative hypothesis : H</a:t>
            </a:r>
            <a:r>
              <a:rPr lang="en-US" altLang="en-US" sz="2000" baseline="-25000" dirty="0" smtClean="0"/>
              <a:t>A</a:t>
            </a:r>
            <a:r>
              <a:rPr lang="en-US" altLang="en-US" sz="2000" dirty="0" smtClean="0"/>
              <a:t> : µ</a:t>
            </a:r>
            <a:r>
              <a:rPr lang="en-US" altLang="en-US" sz="2000" baseline="-25000" dirty="0" smtClean="0"/>
              <a:t> </a:t>
            </a:r>
            <a:r>
              <a:rPr lang="en-US" altLang="en-US" sz="2000" dirty="0" smtClean="0"/>
              <a:t>≠ µ</a:t>
            </a:r>
            <a:r>
              <a:rPr lang="en-US" altLang="en-US" sz="2000" baseline="-25000" dirty="0" smtClean="0"/>
              <a:t>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H</a:t>
            </a:r>
            <a:r>
              <a:rPr lang="en-US" altLang="en-US" sz="2000" baseline="-25000" dirty="0" smtClean="0"/>
              <a:t>0 </a:t>
            </a:r>
            <a:r>
              <a:rPr lang="en-US" altLang="en-US" sz="2000" dirty="0" smtClean="0"/>
              <a:t>(the null) and H</a:t>
            </a:r>
            <a:r>
              <a:rPr lang="en-US" altLang="en-US" sz="2000" baseline="-25000" dirty="0" smtClean="0"/>
              <a:t>A </a:t>
            </a:r>
            <a:r>
              <a:rPr lang="en-US" altLang="en-US" sz="2000" dirty="0" smtClean="0"/>
              <a:t>(the alternative) must be MUTUALLY EXCLUSIVE</a:t>
            </a:r>
            <a:endParaRPr lang="en-US" altLang="en-US" sz="2400" baseline="-250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Run your test statistic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P-value:  probability of getting results as or more extreme as the results in the observed sample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600" dirty="0" smtClean="0"/>
              <a:t>If smaller than your preset significance level </a:t>
            </a:r>
            <a:r>
              <a:rPr lang="en-US" altLang="en-US" sz="1600" dirty="0" err="1" smtClean="0"/>
              <a:t>α</a:t>
            </a:r>
            <a:r>
              <a:rPr lang="en-US" altLang="en-US" sz="1600" dirty="0" smtClean="0"/>
              <a:t> then you reject the null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600" dirty="0" smtClean="0"/>
              <a:t>If </a:t>
            </a:r>
            <a:r>
              <a:rPr lang="en-US" altLang="en-US" sz="1600" dirty="0" err="1" smtClean="0"/>
              <a:t>p</a:t>
            </a:r>
            <a:r>
              <a:rPr lang="en-US" altLang="en-US" sz="1600" dirty="0" smtClean="0"/>
              <a:t>-value is ≥</a:t>
            </a:r>
            <a:r>
              <a:rPr lang="el-GR" altLang="en-US" sz="1600" dirty="0" smtClean="0"/>
              <a:t> α</a:t>
            </a:r>
            <a:r>
              <a:rPr lang="en-US" altLang="en-US" sz="1600" dirty="0" smtClean="0"/>
              <a:t>  then you fail to reject the null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Decide if you are going to either: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Reject the null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Fail to reject the null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b="1" dirty="0" smtClean="0"/>
              <a:t>Don’t know the truth so NEVER ACCEPT THE NULL</a:t>
            </a:r>
            <a:endParaRPr lang="en-US" altLang="en-US" sz="2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BF72FA-41B1-4198-BCC6-88CA32E66E15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One-sided versus Two-sided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One-sided 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Null hypothesis:</a:t>
            </a:r>
            <a:r>
              <a:rPr lang="en-US" sz="1800" dirty="0" smtClean="0"/>
              <a:t> 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: </a:t>
            </a:r>
            <a:r>
              <a:rPr lang="el-GR" sz="2400" dirty="0" smtClean="0">
                <a:cs typeface="Arial" charset="0"/>
              </a:rPr>
              <a:t>μ</a:t>
            </a:r>
            <a:r>
              <a:rPr lang="en-US" sz="2400" dirty="0" smtClean="0">
                <a:cs typeface="Arial" charset="0"/>
              </a:rPr>
              <a:t>≥</a:t>
            </a:r>
            <a:r>
              <a:rPr lang="el-GR" sz="2400" dirty="0" smtClean="0">
                <a:cs typeface="Arial" charset="0"/>
              </a:rPr>
              <a:t>μ</a:t>
            </a:r>
            <a:r>
              <a:rPr lang="en-US" sz="2400" baseline="-25000" dirty="0" smtClean="0">
                <a:cs typeface="Arial" charset="0"/>
              </a:rPr>
              <a:t>0 </a:t>
            </a:r>
            <a:r>
              <a:rPr lang="en-US" sz="2400" dirty="0" smtClean="0">
                <a:cs typeface="Arial" charset="0"/>
              </a:rPr>
              <a:t>or 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: </a:t>
            </a:r>
            <a:r>
              <a:rPr lang="el-GR" sz="2400" dirty="0" smtClean="0">
                <a:cs typeface="Arial" charset="0"/>
              </a:rPr>
              <a:t>μ</a:t>
            </a:r>
            <a:r>
              <a:rPr lang="en-US" sz="2400" dirty="0" smtClean="0">
                <a:cs typeface="Arial" charset="0"/>
              </a:rPr>
              <a:t>≤</a:t>
            </a:r>
            <a:r>
              <a:rPr lang="el-GR" sz="2400" dirty="0" smtClean="0">
                <a:cs typeface="Arial" charset="0"/>
              </a:rPr>
              <a:t>μ</a:t>
            </a:r>
            <a:r>
              <a:rPr lang="en-US" sz="2400" baseline="-25000" dirty="0" smtClean="0">
                <a:cs typeface="Arial" charset="0"/>
              </a:rPr>
              <a:t>0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>
                <a:cs typeface="Arial" charset="0"/>
              </a:rPr>
              <a:t>Alternative hypothesis: 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: </a:t>
            </a:r>
            <a:r>
              <a:rPr lang="el-GR" sz="2400" dirty="0" smtClean="0">
                <a:cs typeface="Arial" charset="0"/>
              </a:rPr>
              <a:t>μ</a:t>
            </a:r>
            <a:r>
              <a:rPr lang="en-US" sz="2400" dirty="0" smtClean="0">
                <a:cs typeface="Arial" charset="0"/>
              </a:rPr>
              <a:t>&lt;</a:t>
            </a:r>
            <a:r>
              <a:rPr lang="el-GR" sz="2400" dirty="0" smtClean="0">
                <a:cs typeface="Arial" charset="0"/>
              </a:rPr>
              <a:t>μ</a:t>
            </a:r>
            <a:r>
              <a:rPr lang="en-US" sz="2400" baseline="-25000" dirty="0" smtClean="0">
                <a:cs typeface="Arial" charset="0"/>
              </a:rPr>
              <a:t>0 </a:t>
            </a:r>
            <a:r>
              <a:rPr lang="en-US" sz="2400" dirty="0" smtClean="0">
                <a:cs typeface="Arial" charset="0"/>
              </a:rPr>
              <a:t>or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: </a:t>
            </a:r>
            <a:r>
              <a:rPr lang="el-GR" sz="2400" dirty="0" smtClean="0">
                <a:cs typeface="Arial" charset="0"/>
              </a:rPr>
              <a:t>μ</a:t>
            </a:r>
            <a:r>
              <a:rPr lang="en-US" sz="2400" dirty="0" smtClean="0">
                <a:cs typeface="Arial" charset="0"/>
              </a:rPr>
              <a:t>&gt;</a:t>
            </a:r>
            <a:r>
              <a:rPr lang="el-GR" sz="2400" dirty="0" smtClean="0">
                <a:cs typeface="Arial" charset="0"/>
              </a:rPr>
              <a:t>μ</a:t>
            </a:r>
            <a:r>
              <a:rPr lang="en-US" sz="2400" baseline="-25000" dirty="0" smtClean="0">
                <a:cs typeface="Arial" charset="0"/>
              </a:rPr>
              <a:t>0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en-US" sz="2400" dirty="0" smtClean="0"/>
              <a:t>P(Z&gt;</a:t>
            </a:r>
            <a:r>
              <a:rPr lang="en-US" altLang="en-US" sz="2400" dirty="0" err="1" smtClean="0"/>
              <a:t>z</a:t>
            </a:r>
            <a:r>
              <a:rPr lang="en-US" altLang="en-US" sz="2400" dirty="0" smtClean="0"/>
              <a:t>) to be &lt;0.05 (your typical </a:t>
            </a:r>
            <a:r>
              <a:rPr lang="en-US" altLang="en-US" sz="2400" dirty="0" err="1" smtClean="0"/>
              <a:t>α</a:t>
            </a:r>
            <a:r>
              <a:rPr lang="en-US" altLang="en-US" sz="2400" dirty="0" smtClean="0"/>
              <a:t>), the test statistic </a:t>
            </a:r>
            <a:r>
              <a:rPr lang="en-US" altLang="en-US" sz="2400" dirty="0" err="1" smtClean="0"/>
              <a:t>z</a:t>
            </a:r>
            <a:r>
              <a:rPr lang="en-US" altLang="en-US" sz="2400" baseline="-25000" dirty="0" err="1" smtClean="0"/>
              <a:t>stat</a:t>
            </a:r>
            <a:r>
              <a:rPr lang="en-US" altLang="en-US" sz="2400" dirty="0" smtClean="0"/>
              <a:t> must be &gt;1.645 </a:t>
            </a:r>
            <a:endParaRPr lang="en-US" sz="2400" dirty="0" smtClean="0">
              <a:cs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sz="2400" dirty="0" smtClean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en-US" sz="2400" b="1" dirty="0" smtClean="0"/>
              <a:t>Two-sided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Null hypothesis:  H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: </a:t>
            </a:r>
            <a:r>
              <a:rPr lang="el-GR" sz="2400" dirty="0" smtClean="0">
                <a:cs typeface="Arial" charset="0"/>
              </a:rPr>
              <a:t>μ</a:t>
            </a:r>
            <a:r>
              <a:rPr lang="en-US" sz="2400" dirty="0" smtClean="0">
                <a:cs typeface="Arial" charset="0"/>
              </a:rPr>
              <a:t>=</a:t>
            </a:r>
            <a:r>
              <a:rPr lang="el-GR" sz="2400" dirty="0" smtClean="0">
                <a:cs typeface="Arial" charset="0"/>
              </a:rPr>
              <a:t>μ</a:t>
            </a:r>
            <a:r>
              <a:rPr lang="en-US" sz="2400" baseline="-25000" dirty="0" smtClean="0">
                <a:cs typeface="Arial" charset="0"/>
              </a:rPr>
              <a:t>0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>
                <a:cs typeface="Arial" charset="0"/>
              </a:rPr>
              <a:t>Alternative hypothesis: </a:t>
            </a:r>
            <a:r>
              <a:rPr lang="en-US" altLang="en-US" sz="2400" dirty="0" smtClean="0"/>
              <a:t>H</a:t>
            </a:r>
            <a:r>
              <a:rPr lang="en-US" altLang="en-US" sz="2400" baseline="-25000" dirty="0" smtClean="0"/>
              <a:t>A</a:t>
            </a:r>
            <a:r>
              <a:rPr lang="en-US" altLang="en-US" sz="2400" dirty="0" smtClean="0"/>
              <a:t>: </a:t>
            </a:r>
            <a:r>
              <a:rPr lang="el-GR" altLang="en-US" sz="2400" dirty="0" smtClean="0">
                <a:cs typeface="Arial" charset="0"/>
              </a:rPr>
              <a:t>μ</a:t>
            </a:r>
            <a:r>
              <a:rPr lang="en-US" altLang="en-US" sz="2400" dirty="0" smtClean="0">
                <a:cs typeface="Arial" charset="0"/>
              </a:rPr>
              <a:t>≠</a:t>
            </a:r>
            <a:r>
              <a:rPr lang="el-GR" altLang="en-US" sz="2400" dirty="0" smtClean="0">
                <a:cs typeface="Arial" charset="0"/>
              </a:rPr>
              <a:t>μ</a:t>
            </a:r>
            <a:r>
              <a:rPr lang="en-US" altLang="en-US" sz="2400" baseline="-25000" dirty="0" smtClean="0">
                <a:cs typeface="Arial" charset="0"/>
              </a:rPr>
              <a:t>0 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P(Z&gt;</a:t>
            </a:r>
            <a:r>
              <a:rPr lang="en-US" sz="2400" dirty="0" err="1" smtClean="0"/>
              <a:t>z</a:t>
            </a:r>
            <a:r>
              <a:rPr lang="en-US" sz="2400" baseline="-25000" dirty="0" err="1" smtClean="0"/>
              <a:t>stat</a:t>
            </a:r>
            <a:r>
              <a:rPr lang="en-US" sz="2400" dirty="0" err="1" smtClean="0"/>
              <a:t>)+P(Z</a:t>
            </a:r>
            <a:r>
              <a:rPr lang="en-US" sz="2400" dirty="0" smtClean="0"/>
              <a:t>&lt;-</a:t>
            </a:r>
            <a:r>
              <a:rPr lang="en-US" sz="2400" dirty="0" err="1" smtClean="0"/>
              <a:t>z</a:t>
            </a:r>
            <a:r>
              <a:rPr lang="en-US" sz="2400" baseline="-25000" dirty="0" err="1" smtClean="0"/>
              <a:t>stat</a:t>
            </a:r>
            <a:r>
              <a:rPr lang="en-US" sz="2400" dirty="0" smtClean="0"/>
              <a:t>) = 2*P(Z&gt;</a:t>
            </a:r>
            <a:r>
              <a:rPr lang="en-US" sz="2400" dirty="0" err="1" smtClean="0"/>
              <a:t>z</a:t>
            </a:r>
            <a:r>
              <a:rPr lang="en-US" sz="2400" baseline="-25000" dirty="0" err="1" smtClean="0"/>
              <a:t>stat</a:t>
            </a:r>
            <a:r>
              <a:rPr lang="en-US" sz="2400" dirty="0" smtClean="0"/>
              <a:t>)</a:t>
            </a:r>
            <a:r>
              <a:rPr lang="en-US" altLang="en-US" sz="2400" dirty="0" smtClean="0"/>
              <a:t> &lt;0.05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more evidence is needed to reject the null for a one sided test in a two sided test</a:t>
            </a:r>
            <a:endParaRPr lang="en-US" altLang="en-US" sz="2400" dirty="0" smtClean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sz="1600" baseline="-25000" dirty="0" smtClean="0"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8C311B-66C5-4A32-B391-C4BD1DF79E58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7756" y="5791200"/>
            <a:ext cx="1455244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447799"/>
            <a:ext cx="1371600" cy="100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Test of one mean</a:t>
            </a:r>
          </a:p>
        </p:txBody>
      </p:sp>
      <p:sp>
        <p:nvSpPr>
          <p:cNvPr id="8" name="Content Placeholder 7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0" y="1554480"/>
            <a:ext cx="8778240" cy="4846320"/>
          </a:xfrm>
          <a:blipFill rotWithShape="1">
            <a:blip r:embed="rId3"/>
            <a:srcRect/>
            <a:stretch>
              <a:fillRect l="4067" t="-2078" r="-110" b="2646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en-US" sz="2800">
                <a:noFill/>
              </a:rPr>
              <a:t> 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1C59A1-9765-4A7F-8308-5DA70A97315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Commands to test your hypothesis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72000"/>
          </a:xfrm>
        </p:spPr>
        <p:txBody>
          <a:bodyPr/>
          <a:lstStyle/>
          <a:p>
            <a:r>
              <a:rPr lang="en-US" sz="2400" dirty="0" smtClean="0">
                <a:latin typeface=""/>
                <a:cs typeface=""/>
              </a:rPr>
              <a:t>For means </a:t>
            </a:r>
          </a:p>
          <a:p>
            <a:pPr lvl="2"/>
            <a:r>
              <a:rPr lang="en-US" sz="1600" dirty="0" err="1" smtClean="0">
                <a:latin typeface="Courier"/>
                <a:cs typeface="Courier"/>
              </a:rPr>
              <a:t>ttesti</a:t>
            </a:r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samplesize</a:t>
            </a:r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samplemean</a:t>
            </a:r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samplesd</a:t>
            </a:r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hypothesizedmean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</a:p>
          <a:p>
            <a:pPr lvl="2"/>
            <a:r>
              <a:rPr lang="en-US" altLang="en-US" sz="1600" dirty="0" err="1" smtClean="0">
                <a:latin typeface="Courier"/>
                <a:cs typeface="Courier"/>
              </a:rPr>
              <a:t>ttest</a:t>
            </a:r>
            <a:r>
              <a:rPr lang="en-US" altLang="en-US" sz="1600" dirty="0" smtClean="0">
                <a:latin typeface="Courier"/>
                <a:cs typeface="Courier"/>
              </a:rPr>
              <a:t> </a:t>
            </a:r>
            <a:r>
              <a:rPr lang="en-US" altLang="en-US" sz="1600" dirty="0" err="1" smtClean="0">
                <a:latin typeface="Courier"/>
                <a:cs typeface="Courier"/>
              </a:rPr>
              <a:t>varname</a:t>
            </a:r>
            <a:r>
              <a:rPr lang="en-US" altLang="en-US" sz="1600" dirty="0" smtClean="0">
                <a:latin typeface="Courier"/>
                <a:cs typeface="Courier"/>
              </a:rPr>
              <a:t>== hypothesized value</a:t>
            </a:r>
          </a:p>
          <a:p>
            <a:r>
              <a:rPr lang="en-US" altLang="en-US" sz="2400" dirty="0" smtClean="0">
                <a:latin typeface=""/>
                <a:cs typeface=""/>
              </a:rPr>
              <a:t>For proportions </a:t>
            </a:r>
          </a:p>
          <a:p>
            <a:pPr lvl="2"/>
            <a:r>
              <a:rPr lang="en-US" sz="1600" dirty="0" err="1" smtClean="0">
                <a:latin typeface="Courier"/>
                <a:cs typeface="Courier"/>
              </a:rPr>
              <a:t>prtesti</a:t>
            </a:r>
            <a:r>
              <a:rPr lang="en-US" sz="1600" dirty="0" smtClean="0">
                <a:latin typeface="Courier"/>
                <a:cs typeface="Courier"/>
              </a:rPr>
              <a:t>   </a:t>
            </a:r>
            <a:r>
              <a:rPr lang="en-US" sz="1600" dirty="0" err="1" smtClean="0">
                <a:latin typeface="Courier"/>
                <a:cs typeface="Courier"/>
              </a:rPr>
              <a:t>samplesize</a:t>
            </a:r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observedp</a:t>
            </a:r>
            <a:r>
              <a:rPr lang="en-US" sz="1600" dirty="0" smtClean="0">
                <a:latin typeface="Courier"/>
                <a:cs typeface="Courier"/>
              </a:rPr>
              <a:t>   </a:t>
            </a:r>
            <a:r>
              <a:rPr lang="en-US" sz="1600" dirty="0" err="1" smtClean="0">
                <a:latin typeface="Courier"/>
                <a:cs typeface="Courier"/>
              </a:rPr>
              <a:t>hypothpr</a:t>
            </a:r>
            <a:endParaRPr lang="en-US" sz="1600" dirty="0" smtClean="0">
              <a:latin typeface="Courier"/>
              <a:cs typeface="Courier"/>
            </a:endParaRPr>
          </a:p>
          <a:p>
            <a:pPr lvl="2"/>
            <a:r>
              <a:rPr lang="en-US" sz="1600" dirty="0" err="1" smtClean="0">
                <a:latin typeface="Courier"/>
                <a:cs typeface="Courier"/>
              </a:rPr>
              <a:t>bitesti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samplesize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observed_proportion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hypoth_proportion</a:t>
            </a:r>
            <a:endParaRPr lang="en-US" sz="1600" dirty="0" smtClean="0"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F44F73-CFE1-4861-BB8A-11556CC4F38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1"/>
            <a:ext cx="8229600" cy="1295399"/>
          </a:xfrm>
        </p:spPr>
        <p:txBody>
          <a:bodyPr/>
          <a:lstStyle/>
          <a:p>
            <a:r>
              <a:rPr lang="en-US" sz="2000" dirty="0" smtClean="0"/>
              <a:t>Example:  </a:t>
            </a:r>
          </a:p>
          <a:p>
            <a:pPr lvl="1"/>
            <a:r>
              <a:rPr lang="en-US" sz="2000" dirty="0" smtClean="0"/>
              <a:t>Null hypothesis:  The mean prevalence of obesity in states is &lt; 26% .  </a:t>
            </a:r>
          </a:p>
          <a:p>
            <a:pPr lvl="1"/>
            <a:r>
              <a:rPr lang="en-US" sz="2000" dirty="0" smtClean="0"/>
              <a:t>Alternative hypothesis:  Mean prevalence of obesity in states is ≥ 26%.  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F44F73-CFE1-4861-BB8A-11556CC4F38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9600" y="1524000"/>
            <a:ext cx="79248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 </a:t>
            </a:r>
            <a:r>
              <a:rPr lang="en-US" sz="1200" dirty="0" err="1" smtClean="0">
                <a:latin typeface="Courier"/>
                <a:cs typeface="Courier"/>
              </a:rPr>
              <a:t>ttest</a:t>
            </a:r>
            <a:r>
              <a:rPr lang="en-US" sz="1200" dirty="0" smtClean="0">
                <a:latin typeface="Courier"/>
                <a:cs typeface="Courier"/>
              </a:rPr>
              <a:t> obesity == 26</a:t>
            </a:r>
          </a:p>
          <a:p>
            <a:endParaRPr lang="en-US" sz="1200" dirty="0" smtClean="0">
              <a:latin typeface="Courier"/>
              <a:cs typeface="Courier"/>
            </a:endParaRPr>
          </a:p>
          <a:p>
            <a:r>
              <a:rPr lang="en-US" sz="1200" dirty="0" smtClean="0">
                <a:latin typeface="Courier"/>
                <a:cs typeface="Courier"/>
              </a:rPr>
              <a:t>One-sample </a:t>
            </a:r>
            <a:r>
              <a:rPr lang="en-US" sz="1200" dirty="0" err="1" smtClean="0">
                <a:latin typeface="Courier"/>
                <a:cs typeface="Courier"/>
              </a:rPr>
              <a:t>t</a:t>
            </a:r>
            <a:r>
              <a:rPr lang="en-US" sz="1200" dirty="0" smtClean="0">
                <a:latin typeface="Courier"/>
                <a:cs typeface="Courier"/>
              </a:rPr>
              <a:t> test</a:t>
            </a:r>
          </a:p>
          <a:p>
            <a:r>
              <a:rPr lang="en-US" sz="1200" dirty="0" smtClean="0">
                <a:latin typeface="Courier"/>
                <a:cs typeface="Courier"/>
              </a:rPr>
              <a:t>------------------------------------------------------------------------------</a:t>
            </a:r>
          </a:p>
          <a:p>
            <a:r>
              <a:rPr lang="en-US" sz="1200" dirty="0" smtClean="0">
                <a:latin typeface="Courier"/>
                <a:cs typeface="Courier"/>
              </a:rPr>
              <a:t>Variable |     </a:t>
            </a:r>
            <a:r>
              <a:rPr lang="en-US" sz="1200" dirty="0" err="1" smtClean="0">
                <a:latin typeface="Courier"/>
                <a:cs typeface="Courier"/>
              </a:rPr>
              <a:t>Obs</a:t>
            </a:r>
            <a:r>
              <a:rPr lang="en-US" sz="1200" dirty="0" smtClean="0">
                <a:latin typeface="Courier"/>
                <a:cs typeface="Courier"/>
              </a:rPr>
              <a:t>        Mean    Std. Err.   Std. Dev.   [95% Conf. Interval]</a:t>
            </a:r>
          </a:p>
          <a:p>
            <a:r>
              <a:rPr lang="en-US" sz="1200" dirty="0" smtClean="0">
                <a:latin typeface="Courier"/>
                <a:cs typeface="Courier"/>
              </a:rPr>
              <a:t>---------+--------------------------------------------------------------------</a:t>
            </a:r>
          </a:p>
          <a:p>
            <a:r>
              <a:rPr lang="en-US" sz="1200" dirty="0" smtClean="0">
                <a:latin typeface="Courier"/>
                <a:cs typeface="Courier"/>
              </a:rPr>
              <a:t> obesity |      50      26.748    .4252177    3.006743    25.89349    27.60251</a:t>
            </a:r>
          </a:p>
          <a:p>
            <a:r>
              <a:rPr lang="en-US" sz="1200" dirty="0" smtClean="0">
                <a:latin typeface="Courier"/>
                <a:cs typeface="Courier"/>
              </a:rPr>
              <a:t>------------------------------------------------------------------------------</a:t>
            </a:r>
          </a:p>
          <a:p>
            <a:r>
              <a:rPr lang="en-US" sz="1200" dirty="0" smtClean="0">
                <a:latin typeface="Courier"/>
                <a:cs typeface="Courier"/>
              </a:rPr>
              <a:t>    mean = </a:t>
            </a:r>
            <a:r>
              <a:rPr lang="en-US" sz="1200" dirty="0" err="1" smtClean="0">
                <a:latin typeface="Courier"/>
                <a:cs typeface="Courier"/>
              </a:rPr>
              <a:t>mean(obesity</a:t>
            </a:r>
            <a:r>
              <a:rPr lang="en-US" sz="1200" dirty="0" smtClean="0">
                <a:latin typeface="Courier"/>
                <a:cs typeface="Courier"/>
              </a:rPr>
              <a:t>)                                          </a:t>
            </a:r>
            <a:r>
              <a:rPr lang="en-US" sz="1200" dirty="0" err="1" smtClean="0">
                <a:latin typeface="Courier"/>
                <a:cs typeface="Courier"/>
              </a:rPr>
              <a:t>t</a:t>
            </a:r>
            <a:r>
              <a:rPr lang="en-US" sz="1200" dirty="0" smtClean="0">
                <a:latin typeface="Courier"/>
                <a:cs typeface="Courier"/>
              </a:rPr>
              <a:t> =   1.7591</a:t>
            </a:r>
          </a:p>
          <a:p>
            <a:r>
              <a:rPr lang="en-US" sz="1200" dirty="0" smtClean="0">
                <a:latin typeface="Courier"/>
                <a:cs typeface="Courier"/>
              </a:rPr>
              <a:t>Ho: mean = 26                                    degrees of freedom =       49</a:t>
            </a:r>
          </a:p>
          <a:p>
            <a:endParaRPr lang="en-US" sz="1200" dirty="0" smtClean="0">
              <a:latin typeface="Courier"/>
              <a:cs typeface="Courier"/>
            </a:endParaRPr>
          </a:p>
          <a:p>
            <a:r>
              <a:rPr lang="en-US" sz="1200" dirty="0" smtClean="0">
                <a:latin typeface="Courier"/>
                <a:cs typeface="Courier"/>
              </a:rPr>
              <a:t>    Ha: mean &lt; 26               Ha: mean != 26                 Ha: mean &gt; 26</a:t>
            </a:r>
          </a:p>
          <a:p>
            <a:r>
              <a:rPr lang="en-US" sz="1200" dirty="0" smtClean="0">
                <a:latin typeface="Courier"/>
                <a:cs typeface="Courier"/>
              </a:rPr>
              <a:t> </a:t>
            </a:r>
            <a:r>
              <a:rPr lang="en-US" sz="1200" dirty="0" err="1" smtClean="0">
                <a:latin typeface="Courier"/>
                <a:cs typeface="Courier"/>
              </a:rPr>
              <a:t>Pr(T</a:t>
            </a:r>
            <a:r>
              <a:rPr lang="en-US" sz="1200" dirty="0" smtClean="0">
                <a:latin typeface="Courier"/>
                <a:cs typeface="Courier"/>
              </a:rPr>
              <a:t> &lt; </a:t>
            </a:r>
            <a:r>
              <a:rPr lang="en-US" sz="1200" dirty="0" err="1" smtClean="0">
                <a:latin typeface="Courier"/>
                <a:cs typeface="Courier"/>
              </a:rPr>
              <a:t>t</a:t>
            </a:r>
            <a:r>
              <a:rPr lang="en-US" sz="1200" dirty="0" smtClean="0">
                <a:latin typeface="Courier"/>
                <a:cs typeface="Courier"/>
              </a:rPr>
              <a:t>) = 0.9576         </a:t>
            </a:r>
            <a:r>
              <a:rPr lang="en-US" sz="1200" dirty="0" err="1" smtClean="0">
                <a:latin typeface="Courier"/>
                <a:cs typeface="Courier"/>
              </a:rPr>
              <a:t>Pr(|T</a:t>
            </a:r>
            <a:r>
              <a:rPr lang="en-US" sz="1200" dirty="0" smtClean="0">
                <a:latin typeface="Courier"/>
                <a:cs typeface="Courier"/>
              </a:rPr>
              <a:t>| &gt; |</a:t>
            </a:r>
            <a:r>
              <a:rPr lang="en-US" sz="1200" dirty="0" err="1" smtClean="0">
                <a:latin typeface="Courier"/>
                <a:cs typeface="Courier"/>
              </a:rPr>
              <a:t>t</a:t>
            </a:r>
            <a:r>
              <a:rPr lang="en-US" sz="1200" dirty="0" smtClean="0">
                <a:latin typeface="Courier"/>
                <a:cs typeface="Courier"/>
              </a:rPr>
              <a:t>|) = 0.0848          </a:t>
            </a:r>
            <a:r>
              <a:rPr lang="en-US" sz="1200" dirty="0" err="1" smtClean="0">
                <a:latin typeface="Courier"/>
                <a:cs typeface="Courier"/>
              </a:rPr>
              <a:t>Pr(T</a:t>
            </a:r>
            <a:r>
              <a:rPr lang="en-US" sz="1200" dirty="0" smtClean="0">
                <a:latin typeface="Courier"/>
                <a:cs typeface="Courier"/>
              </a:rPr>
              <a:t> &gt; </a:t>
            </a:r>
            <a:r>
              <a:rPr lang="en-US" sz="1200" dirty="0" err="1" smtClean="0">
                <a:latin typeface="Courier"/>
                <a:cs typeface="Courier"/>
              </a:rPr>
              <a:t>t</a:t>
            </a:r>
            <a:r>
              <a:rPr lang="en-US" sz="1200" dirty="0" smtClean="0">
                <a:latin typeface="Courier"/>
                <a:cs typeface="Courier"/>
              </a:rPr>
              <a:t>) = 0.0424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4288810"/>
            <a:ext cx="8458200" cy="2492990"/>
          </a:xfrm>
          <a:prstGeom prst="rect">
            <a:avLst/>
          </a:prstGeom>
          <a:ln w="12700" cmpd="sng">
            <a:noFill/>
          </a:ln>
        </p:spPr>
        <p:txBody>
          <a:bodyPr wrap="square">
            <a:spAutoFit/>
          </a:bodyPr>
          <a:lstStyle/>
          <a:p>
            <a:r>
              <a:rPr lang="en-US" sz="1200" dirty="0" err="1" smtClean="0">
                <a:latin typeface="Courier"/>
                <a:cs typeface="Courier"/>
              </a:rPr>
              <a:t>ttesti</a:t>
            </a:r>
            <a:r>
              <a:rPr lang="en-US" sz="1200" dirty="0" smtClean="0">
                <a:latin typeface="Courier"/>
                <a:cs typeface="Courier"/>
              </a:rPr>
              <a:t> 50 26.748 3.006743  26</a:t>
            </a:r>
          </a:p>
          <a:p>
            <a:endParaRPr lang="en-US" sz="1200" dirty="0" smtClean="0">
              <a:latin typeface="Courier"/>
              <a:cs typeface="Courier"/>
            </a:endParaRPr>
          </a:p>
          <a:p>
            <a:r>
              <a:rPr lang="en-US" sz="1200" dirty="0" smtClean="0">
                <a:latin typeface="Courier"/>
                <a:cs typeface="Courier"/>
              </a:rPr>
              <a:t>One-sample </a:t>
            </a:r>
            <a:r>
              <a:rPr lang="en-US" sz="1200" dirty="0" err="1" smtClean="0">
                <a:latin typeface="Courier"/>
                <a:cs typeface="Courier"/>
              </a:rPr>
              <a:t>t</a:t>
            </a:r>
            <a:r>
              <a:rPr lang="en-US" sz="1200" dirty="0" smtClean="0">
                <a:latin typeface="Courier"/>
                <a:cs typeface="Courier"/>
              </a:rPr>
              <a:t> test</a:t>
            </a:r>
          </a:p>
          <a:p>
            <a:r>
              <a:rPr lang="en-US" sz="1200" dirty="0" smtClean="0">
                <a:latin typeface="Courier"/>
                <a:cs typeface="Courier"/>
              </a:rPr>
              <a:t>------------------------------------------------------------------------------</a:t>
            </a:r>
          </a:p>
          <a:p>
            <a:r>
              <a:rPr lang="en-US" sz="1200" dirty="0" smtClean="0">
                <a:latin typeface="Courier"/>
                <a:cs typeface="Courier"/>
              </a:rPr>
              <a:t>         |     </a:t>
            </a:r>
            <a:r>
              <a:rPr lang="en-US" sz="1200" dirty="0" err="1" smtClean="0">
                <a:latin typeface="Courier"/>
                <a:cs typeface="Courier"/>
              </a:rPr>
              <a:t>Obs</a:t>
            </a:r>
            <a:r>
              <a:rPr lang="en-US" sz="1200" dirty="0" smtClean="0">
                <a:latin typeface="Courier"/>
                <a:cs typeface="Courier"/>
              </a:rPr>
              <a:t>        Mean    Std. Err.   Std. Dev.   [95% Conf. Interval]</a:t>
            </a:r>
          </a:p>
          <a:p>
            <a:r>
              <a:rPr lang="en-US" sz="1200" dirty="0" smtClean="0">
                <a:latin typeface="Courier"/>
                <a:cs typeface="Courier"/>
              </a:rPr>
              <a:t>---------+--------------------------------------------------------------------</a:t>
            </a:r>
          </a:p>
          <a:p>
            <a:r>
              <a:rPr lang="en-US" sz="1200" dirty="0" smtClean="0">
                <a:latin typeface="Courier"/>
                <a:cs typeface="Courier"/>
              </a:rPr>
              <a:t>       </a:t>
            </a:r>
            <a:r>
              <a:rPr lang="en-US" sz="1200" dirty="0" err="1" smtClean="0">
                <a:latin typeface="Courier"/>
                <a:cs typeface="Courier"/>
              </a:rPr>
              <a:t>x</a:t>
            </a:r>
            <a:r>
              <a:rPr lang="en-US" sz="1200" dirty="0" smtClean="0">
                <a:latin typeface="Courier"/>
                <a:cs typeface="Courier"/>
              </a:rPr>
              <a:t> |      50      26.748    .4252177    3.006743    25.89349    27.60251</a:t>
            </a:r>
          </a:p>
          <a:p>
            <a:r>
              <a:rPr lang="en-US" sz="1200" dirty="0" smtClean="0">
                <a:latin typeface="Courier"/>
                <a:cs typeface="Courier"/>
              </a:rPr>
              <a:t>------------------------------------------------------------------------------</a:t>
            </a:r>
          </a:p>
          <a:p>
            <a:r>
              <a:rPr lang="en-US" sz="1200" dirty="0" smtClean="0">
                <a:latin typeface="Courier"/>
                <a:cs typeface="Courier"/>
              </a:rPr>
              <a:t>    mean = </a:t>
            </a:r>
            <a:r>
              <a:rPr lang="en-US" sz="1200" dirty="0" err="1" smtClean="0">
                <a:latin typeface="Courier"/>
                <a:cs typeface="Courier"/>
              </a:rPr>
              <a:t>mean(x</a:t>
            </a:r>
            <a:r>
              <a:rPr lang="en-US" sz="1200" dirty="0" smtClean="0">
                <a:latin typeface="Courier"/>
                <a:cs typeface="Courier"/>
              </a:rPr>
              <a:t>)                                                </a:t>
            </a:r>
            <a:r>
              <a:rPr lang="en-US" sz="1200" dirty="0" err="1" smtClean="0">
                <a:latin typeface="Courier"/>
                <a:cs typeface="Courier"/>
              </a:rPr>
              <a:t>t</a:t>
            </a:r>
            <a:r>
              <a:rPr lang="en-US" sz="1200" dirty="0" smtClean="0">
                <a:latin typeface="Courier"/>
                <a:cs typeface="Courier"/>
              </a:rPr>
              <a:t> =   1.7591</a:t>
            </a:r>
          </a:p>
          <a:p>
            <a:r>
              <a:rPr lang="en-US" sz="1200" dirty="0" smtClean="0">
                <a:latin typeface="Courier"/>
                <a:cs typeface="Courier"/>
              </a:rPr>
              <a:t>Ho: mean = 26                                    degrees of freedom =       49</a:t>
            </a:r>
          </a:p>
          <a:p>
            <a:endParaRPr lang="en-US" sz="1200" dirty="0" smtClean="0">
              <a:latin typeface="Courier"/>
              <a:cs typeface="Courier"/>
            </a:endParaRPr>
          </a:p>
          <a:p>
            <a:r>
              <a:rPr lang="en-US" sz="1200" dirty="0" smtClean="0">
                <a:latin typeface="Courier"/>
                <a:cs typeface="Courier"/>
              </a:rPr>
              <a:t>    Ha: mean &lt; 26               Ha: mean != 26                 Ha: mean &gt; 26</a:t>
            </a:r>
          </a:p>
          <a:p>
            <a:r>
              <a:rPr lang="en-US" sz="1200" dirty="0" smtClean="0">
                <a:latin typeface="Courier"/>
                <a:cs typeface="Courier"/>
              </a:rPr>
              <a:t> </a:t>
            </a:r>
            <a:r>
              <a:rPr lang="en-US" sz="1200" dirty="0" err="1" smtClean="0">
                <a:latin typeface="Courier"/>
                <a:cs typeface="Courier"/>
              </a:rPr>
              <a:t>Pr(T</a:t>
            </a:r>
            <a:r>
              <a:rPr lang="en-US" sz="1200" dirty="0" smtClean="0">
                <a:latin typeface="Courier"/>
                <a:cs typeface="Courier"/>
              </a:rPr>
              <a:t> &lt; </a:t>
            </a:r>
            <a:r>
              <a:rPr lang="en-US" sz="1200" dirty="0" err="1" smtClean="0">
                <a:latin typeface="Courier"/>
                <a:cs typeface="Courier"/>
              </a:rPr>
              <a:t>t</a:t>
            </a:r>
            <a:r>
              <a:rPr lang="en-US" sz="1200" dirty="0" smtClean="0">
                <a:latin typeface="Courier"/>
                <a:cs typeface="Courier"/>
              </a:rPr>
              <a:t>) = 0.9576         </a:t>
            </a:r>
            <a:r>
              <a:rPr lang="en-US" sz="1200" dirty="0" err="1" smtClean="0">
                <a:latin typeface="Courier"/>
                <a:cs typeface="Courier"/>
              </a:rPr>
              <a:t>Pr(|T</a:t>
            </a:r>
            <a:r>
              <a:rPr lang="en-US" sz="1200" dirty="0" smtClean="0">
                <a:latin typeface="Courier"/>
                <a:cs typeface="Courier"/>
              </a:rPr>
              <a:t>| &gt; |</a:t>
            </a:r>
            <a:r>
              <a:rPr lang="en-US" sz="1200" dirty="0" err="1" smtClean="0">
                <a:latin typeface="Courier"/>
                <a:cs typeface="Courier"/>
              </a:rPr>
              <a:t>t</a:t>
            </a:r>
            <a:r>
              <a:rPr lang="en-US" sz="1200" dirty="0" smtClean="0">
                <a:latin typeface="Courier"/>
                <a:cs typeface="Courier"/>
              </a:rPr>
              <a:t>|) = 0.0848          </a:t>
            </a:r>
            <a:r>
              <a:rPr lang="en-US" sz="1200" dirty="0" err="1" smtClean="0">
                <a:latin typeface="Courier"/>
                <a:cs typeface="Courier"/>
              </a:rPr>
              <a:t>Pr(T</a:t>
            </a:r>
            <a:r>
              <a:rPr lang="en-US" sz="1200" dirty="0" smtClean="0">
                <a:latin typeface="Courier"/>
                <a:cs typeface="Courier"/>
              </a:rPr>
              <a:t> &gt; </a:t>
            </a:r>
            <a:r>
              <a:rPr lang="en-US" sz="1200" dirty="0" err="1" smtClean="0">
                <a:latin typeface="Courier"/>
                <a:cs typeface="Courier"/>
              </a:rPr>
              <a:t>t</a:t>
            </a:r>
            <a:r>
              <a:rPr lang="en-US" sz="1200" dirty="0" smtClean="0">
                <a:latin typeface="Courier"/>
                <a:cs typeface="Courier"/>
              </a:rPr>
              <a:t>) = 0.0424</a:t>
            </a:r>
            <a:endParaRPr lang="en-US" sz="1200" dirty="0">
              <a:latin typeface="Courier"/>
              <a:cs typeface="Courier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33400" y="4114800"/>
            <a:ext cx="8001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Hypothesis test of a proportion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848600" cy="4525963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Therefore we can test that a sample proportion is equal to, greater than, or less than some </a:t>
            </a:r>
            <a:r>
              <a:rPr lang="en-US" altLang="en-US" sz="2800" u="sng" smtClean="0"/>
              <a:t>hypothesized p</a:t>
            </a:r>
            <a:r>
              <a:rPr lang="en-US" altLang="en-US" sz="2800" u="sng" baseline="-25000" smtClean="0"/>
              <a:t>0</a:t>
            </a:r>
            <a:r>
              <a:rPr lang="en-US" altLang="en-US" sz="2800" u="sng" smtClean="0"/>
              <a:t> </a:t>
            </a:r>
            <a:r>
              <a:rPr lang="en-US" altLang="en-US" sz="2800" smtClean="0"/>
              <a:t>using the z statistic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smtClean="0"/>
              <a:t>  </a:t>
            </a:r>
            <a:endParaRPr lang="en-US" altLang="en-US" sz="2800" smtClean="0">
              <a:cs typeface="Arial" charset="0"/>
            </a:endParaRPr>
          </a:p>
        </p:txBody>
      </p:sp>
      <p:graphicFrame>
        <p:nvGraphicFramePr>
          <p:cNvPr id="6144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286000" y="3168650"/>
          <a:ext cx="3427413" cy="1174750"/>
        </p:xfrm>
        <a:graphic>
          <a:graphicData uri="http://schemas.openxmlformats.org/presentationml/2006/ole">
            <p:oleObj spid="_x0000_s61469" name="Equation" r:id="rId3" imgW="1333500" imgH="45720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82AA99-398A-426C-9BE5-D7859DBA0346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117975"/>
            <a:ext cx="8229600" cy="1139825"/>
          </a:xfrm>
        </p:spPr>
        <p:txBody>
          <a:bodyPr/>
          <a:lstStyle/>
          <a:p>
            <a:pPr algn="l"/>
            <a:r>
              <a:rPr lang="en-US" sz="1200" dirty="0" err="1" smtClean="0">
                <a:latin typeface="Courier"/>
                <a:cs typeface="Courier"/>
              </a:rPr>
              <a:t>prtesti</a:t>
            </a:r>
            <a:r>
              <a:rPr lang="en-US" sz="1200" dirty="0" smtClean="0">
                <a:latin typeface="Courier"/>
                <a:cs typeface="Courier"/>
              </a:rPr>
              <a:t> 50 0.26748 0.26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/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One-sample test of proportion                      </a:t>
            </a:r>
            <a:r>
              <a:rPr lang="en-US" sz="1200" dirty="0" err="1" smtClean="0">
                <a:latin typeface="Courier"/>
                <a:cs typeface="Courier"/>
              </a:rPr>
              <a:t>x</a:t>
            </a:r>
            <a:r>
              <a:rPr lang="en-US" sz="1200" dirty="0" smtClean="0">
                <a:latin typeface="Courier"/>
                <a:cs typeface="Courier"/>
              </a:rPr>
              <a:t>: Number of </a:t>
            </a:r>
            <a:r>
              <a:rPr lang="en-US" sz="1200" dirty="0" err="1" smtClean="0">
                <a:latin typeface="Courier"/>
                <a:cs typeface="Courier"/>
              </a:rPr>
              <a:t>obs</a:t>
            </a:r>
            <a:r>
              <a:rPr lang="en-US" sz="1200" dirty="0" smtClean="0">
                <a:latin typeface="Courier"/>
                <a:cs typeface="Courier"/>
              </a:rPr>
              <a:t> =       50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------------------------------------------------------------------------------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    Variable |       Mean   Std. Err.                     [95% Conf. Interval]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-------------+----------------------------------------------------------------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           </a:t>
            </a:r>
            <a:r>
              <a:rPr lang="en-US" sz="1200" dirty="0" err="1" smtClean="0">
                <a:latin typeface="Courier"/>
                <a:cs typeface="Courier"/>
              </a:rPr>
              <a:t>x</a:t>
            </a:r>
            <a:r>
              <a:rPr lang="en-US" sz="1200" dirty="0" smtClean="0">
                <a:latin typeface="Courier"/>
                <a:cs typeface="Courier"/>
              </a:rPr>
              <a:t> |     .26748   .0625994                      .1447874    .3901726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------------------------------------------------------------------------------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    </a:t>
            </a:r>
            <a:r>
              <a:rPr lang="en-US" sz="1200" dirty="0" err="1" smtClean="0">
                <a:latin typeface="Courier"/>
                <a:cs typeface="Courier"/>
              </a:rPr>
              <a:t>p</a:t>
            </a:r>
            <a:r>
              <a:rPr lang="en-US" sz="1200" dirty="0" smtClean="0">
                <a:latin typeface="Courier"/>
                <a:cs typeface="Courier"/>
              </a:rPr>
              <a:t> = </a:t>
            </a:r>
            <a:r>
              <a:rPr lang="en-US" sz="1200" dirty="0" err="1" smtClean="0">
                <a:latin typeface="Courier"/>
                <a:cs typeface="Courier"/>
              </a:rPr>
              <a:t>proportion(x</a:t>
            </a:r>
            <a:r>
              <a:rPr lang="en-US" sz="1200" dirty="0" smtClean="0">
                <a:latin typeface="Courier"/>
                <a:cs typeface="Courier"/>
              </a:rPr>
              <a:t>)                                             </a:t>
            </a:r>
            <a:r>
              <a:rPr lang="en-US" sz="1200" dirty="0" err="1" smtClean="0">
                <a:latin typeface="Courier"/>
                <a:cs typeface="Courier"/>
              </a:rPr>
              <a:t>z</a:t>
            </a:r>
            <a:r>
              <a:rPr lang="en-US" sz="1200" dirty="0" smtClean="0">
                <a:latin typeface="Courier"/>
                <a:cs typeface="Courier"/>
              </a:rPr>
              <a:t> =   0.1206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Ho: </a:t>
            </a:r>
            <a:r>
              <a:rPr lang="en-US" sz="1200" dirty="0" err="1" smtClean="0">
                <a:latin typeface="Courier"/>
                <a:cs typeface="Courier"/>
              </a:rPr>
              <a:t>p</a:t>
            </a:r>
            <a:r>
              <a:rPr lang="en-US" sz="1200" dirty="0" smtClean="0">
                <a:latin typeface="Courier"/>
                <a:cs typeface="Courier"/>
              </a:rPr>
              <a:t> = 0.26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/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    Ha: </a:t>
            </a:r>
            <a:r>
              <a:rPr lang="en-US" sz="1200" dirty="0" err="1" smtClean="0">
                <a:latin typeface="Courier"/>
                <a:cs typeface="Courier"/>
              </a:rPr>
              <a:t>p</a:t>
            </a:r>
            <a:r>
              <a:rPr lang="en-US" sz="1200" dirty="0" smtClean="0">
                <a:latin typeface="Courier"/>
                <a:cs typeface="Courier"/>
              </a:rPr>
              <a:t> &lt; 0.26                 Ha: </a:t>
            </a:r>
            <a:r>
              <a:rPr lang="en-US" sz="1200" dirty="0" err="1" smtClean="0">
                <a:latin typeface="Courier"/>
                <a:cs typeface="Courier"/>
              </a:rPr>
              <a:t>p</a:t>
            </a:r>
            <a:r>
              <a:rPr lang="en-US" sz="1200" dirty="0" smtClean="0">
                <a:latin typeface="Courier"/>
                <a:cs typeface="Courier"/>
              </a:rPr>
              <a:t> != 0.26                 Ha: </a:t>
            </a:r>
            <a:r>
              <a:rPr lang="en-US" sz="1200" dirty="0" err="1" smtClean="0">
                <a:latin typeface="Courier"/>
                <a:cs typeface="Courier"/>
              </a:rPr>
              <a:t>p</a:t>
            </a:r>
            <a:r>
              <a:rPr lang="en-US" sz="1200" dirty="0" smtClean="0">
                <a:latin typeface="Courier"/>
                <a:cs typeface="Courier"/>
              </a:rPr>
              <a:t> &gt; 0.26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 </a:t>
            </a:r>
            <a:r>
              <a:rPr lang="en-US" sz="1200" dirty="0" err="1" smtClean="0">
                <a:latin typeface="Courier"/>
                <a:cs typeface="Courier"/>
              </a:rPr>
              <a:t>Pr(Z</a:t>
            </a:r>
            <a:r>
              <a:rPr lang="en-US" sz="1200" dirty="0" smtClean="0">
                <a:latin typeface="Courier"/>
                <a:cs typeface="Courier"/>
              </a:rPr>
              <a:t> &lt; </a:t>
            </a:r>
            <a:r>
              <a:rPr lang="en-US" sz="1200" dirty="0" err="1" smtClean="0">
                <a:latin typeface="Courier"/>
                <a:cs typeface="Courier"/>
              </a:rPr>
              <a:t>z</a:t>
            </a:r>
            <a:r>
              <a:rPr lang="en-US" sz="1200" dirty="0" smtClean="0">
                <a:latin typeface="Courier"/>
                <a:cs typeface="Courier"/>
              </a:rPr>
              <a:t>) = 0.5480         </a:t>
            </a:r>
            <a:r>
              <a:rPr lang="en-US" sz="1200" dirty="0" err="1" smtClean="0">
                <a:latin typeface="Courier"/>
                <a:cs typeface="Courier"/>
              </a:rPr>
              <a:t>Pr(|Z</a:t>
            </a:r>
            <a:r>
              <a:rPr lang="en-US" sz="1200" dirty="0" smtClean="0">
                <a:latin typeface="Courier"/>
                <a:cs typeface="Courier"/>
              </a:rPr>
              <a:t>| &gt; |</a:t>
            </a:r>
            <a:r>
              <a:rPr lang="en-US" sz="1200" dirty="0" err="1" smtClean="0">
                <a:latin typeface="Courier"/>
                <a:cs typeface="Courier"/>
              </a:rPr>
              <a:t>z</a:t>
            </a:r>
            <a:r>
              <a:rPr lang="en-US" sz="1200" dirty="0" smtClean="0">
                <a:latin typeface="Courier"/>
                <a:cs typeface="Courier"/>
              </a:rPr>
              <a:t>|) = 0.9040          </a:t>
            </a:r>
            <a:r>
              <a:rPr lang="en-US" sz="1200" dirty="0" err="1" smtClean="0">
                <a:latin typeface="Courier"/>
                <a:cs typeface="Courier"/>
              </a:rPr>
              <a:t>Pr(Z</a:t>
            </a:r>
            <a:r>
              <a:rPr lang="en-US" sz="1200" dirty="0" smtClean="0">
                <a:latin typeface="Courier"/>
                <a:cs typeface="Courier"/>
              </a:rPr>
              <a:t> &gt; </a:t>
            </a:r>
            <a:r>
              <a:rPr lang="en-US" sz="1200" dirty="0" err="1" smtClean="0">
                <a:latin typeface="Courier"/>
                <a:cs typeface="Courier"/>
              </a:rPr>
              <a:t>z</a:t>
            </a:r>
            <a:r>
              <a:rPr lang="en-US" sz="1200" dirty="0" smtClean="0">
                <a:latin typeface="Courier"/>
                <a:cs typeface="Courier"/>
              </a:rPr>
              <a:t>) = 0.4520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/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. </a:t>
            </a:r>
            <a:r>
              <a:rPr lang="en-US" sz="1200" dirty="0" err="1" smtClean="0">
                <a:latin typeface="Courier"/>
                <a:cs typeface="Courier"/>
              </a:rPr>
              <a:t>bitesti</a:t>
            </a:r>
            <a:r>
              <a:rPr lang="en-US" sz="1200" dirty="0" smtClean="0">
                <a:latin typeface="Courier"/>
                <a:cs typeface="Courier"/>
              </a:rPr>
              <a:t> 50 0.26748 0.26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/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        N   Observed </a:t>
            </a:r>
            <a:r>
              <a:rPr lang="en-US" sz="1200" dirty="0" err="1" smtClean="0">
                <a:latin typeface="Courier"/>
                <a:cs typeface="Courier"/>
              </a:rPr>
              <a:t>k</a:t>
            </a:r>
            <a:r>
              <a:rPr lang="en-US" sz="1200" dirty="0" smtClean="0">
                <a:latin typeface="Courier"/>
                <a:cs typeface="Courier"/>
              </a:rPr>
              <a:t>   Expected </a:t>
            </a:r>
            <a:r>
              <a:rPr lang="en-US" sz="1200" dirty="0" err="1" smtClean="0">
                <a:latin typeface="Courier"/>
                <a:cs typeface="Courier"/>
              </a:rPr>
              <a:t>k</a:t>
            </a:r>
            <a:r>
              <a:rPr lang="en-US" sz="1200" dirty="0" smtClean="0">
                <a:latin typeface="Courier"/>
                <a:cs typeface="Courier"/>
              </a:rPr>
              <a:t>   Assumed </a:t>
            </a:r>
            <a:r>
              <a:rPr lang="en-US" sz="1200" dirty="0" err="1" smtClean="0">
                <a:latin typeface="Courier"/>
                <a:cs typeface="Courier"/>
              </a:rPr>
              <a:t>p</a:t>
            </a:r>
            <a:r>
              <a:rPr lang="en-US" sz="1200" dirty="0" smtClean="0">
                <a:latin typeface="Courier"/>
                <a:cs typeface="Courier"/>
              </a:rPr>
              <a:t>   Observed </a:t>
            </a:r>
            <a:r>
              <a:rPr lang="en-US" sz="1200" dirty="0" err="1" smtClean="0">
                <a:latin typeface="Courier"/>
                <a:cs typeface="Courier"/>
              </a:rPr>
              <a:t>p</a:t>
            </a:r>
            <a:r>
              <a:rPr lang="en-US" sz="1200" dirty="0" smtClean="0">
                <a:latin typeface="Courier"/>
                <a:cs typeface="Courier"/>
              </a:rPr>
              <a:t/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------------------------------------------------------------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       50         13           13       0.26000      0.26000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/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  </a:t>
            </a:r>
            <a:r>
              <a:rPr lang="en-US" sz="1200" dirty="0" err="1" smtClean="0">
                <a:latin typeface="Courier"/>
                <a:cs typeface="Courier"/>
              </a:rPr>
              <a:t>Pr(k</a:t>
            </a:r>
            <a:r>
              <a:rPr lang="en-US" sz="1200" dirty="0" smtClean="0">
                <a:latin typeface="Courier"/>
                <a:cs typeface="Courier"/>
              </a:rPr>
              <a:t> &gt;= 13)            = 0.553851  (one-sided test)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  </a:t>
            </a:r>
            <a:r>
              <a:rPr lang="en-US" sz="1200" dirty="0" err="1" smtClean="0">
                <a:latin typeface="Courier"/>
                <a:cs typeface="Courier"/>
              </a:rPr>
              <a:t>Pr(k</a:t>
            </a:r>
            <a:r>
              <a:rPr lang="en-US" sz="1200" dirty="0" smtClean="0">
                <a:latin typeface="Courier"/>
                <a:cs typeface="Courier"/>
              </a:rPr>
              <a:t> &lt;= 13)            = 0.573877  (one-sided test)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  </a:t>
            </a:r>
            <a:r>
              <a:rPr lang="en-US" sz="1200" dirty="0" err="1" smtClean="0">
                <a:latin typeface="Courier"/>
                <a:cs typeface="Courier"/>
              </a:rPr>
              <a:t>Pr(k</a:t>
            </a:r>
            <a:r>
              <a:rPr lang="en-US" sz="1200" dirty="0" smtClean="0">
                <a:latin typeface="Courier"/>
                <a:cs typeface="Courier"/>
              </a:rPr>
              <a:t> &lt;= 13 or </a:t>
            </a:r>
            <a:r>
              <a:rPr lang="en-US" sz="1200" dirty="0" err="1" smtClean="0">
                <a:latin typeface="Courier"/>
                <a:cs typeface="Courier"/>
              </a:rPr>
              <a:t>k</a:t>
            </a:r>
            <a:r>
              <a:rPr lang="en-US" sz="1200" dirty="0" smtClean="0">
                <a:latin typeface="Courier"/>
                <a:cs typeface="Courier"/>
              </a:rPr>
              <a:t> &gt;= 14) = 1.000000  (two-sided test)</a:t>
            </a:r>
            <a:br>
              <a:rPr lang="en-US" sz="1200" dirty="0" smtClean="0">
                <a:latin typeface="Courier"/>
                <a:cs typeface="Courier"/>
              </a:rPr>
            </a:b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381001"/>
            <a:ext cx="7467600" cy="838200"/>
          </a:xfrm>
        </p:spPr>
        <p:txBody>
          <a:bodyPr/>
          <a:lstStyle/>
          <a:p>
            <a:r>
              <a:rPr lang="en-US" dirty="0" smtClean="0"/>
              <a:t>Example of testing for difference in proportions:  </a:t>
            </a:r>
          </a:p>
          <a:p>
            <a:pPr lvl="1"/>
            <a:r>
              <a:rPr lang="en-US" dirty="0" smtClean="0"/>
              <a:t>Null:  Proportion of states with obesity is &lt; 0.26   Alternative:  ≥ 0.26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42E76E-B5DD-4E9A-BA7D-C0656A7858E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4953000"/>
            <a:ext cx="822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Types of error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384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1-β = power = </a:t>
            </a:r>
            <a:r>
              <a:rPr lang="en-US" dirty="0" smtClean="0">
                <a:sym typeface="Symbol"/>
              </a:rPr>
              <a:t>the probability that you will reject the null hypothesis when you should </a:t>
            </a:r>
          </a:p>
          <a:p>
            <a:pPr lvl="1" eaLnBrk="1" hangingPunct="1">
              <a:defRPr/>
            </a:pPr>
            <a:r>
              <a:rPr lang="en-US" dirty="0" smtClean="0">
                <a:sym typeface="Symbol"/>
              </a:rPr>
              <a:t>Increase power by increasing N or increase </a:t>
            </a:r>
            <a:r>
              <a:rPr lang="en-US" dirty="0" err="1" smtClean="0"/>
              <a:t>α</a:t>
            </a:r>
            <a:r>
              <a:rPr lang="en-US" dirty="0" smtClean="0">
                <a:sym typeface="Symbol"/>
              </a:rPr>
              <a:t> </a:t>
            </a:r>
          </a:p>
          <a:p>
            <a:pPr lvl="1" eaLnBrk="1" hangingPunct="1">
              <a:defRPr/>
            </a:pPr>
            <a:r>
              <a:rPr lang="en-US" dirty="0" smtClean="0">
                <a:sym typeface="Symbol"/>
              </a:rPr>
              <a:t>Usually at least want power to be 80%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α</a:t>
            </a:r>
            <a:r>
              <a:rPr lang="en-US" dirty="0" smtClean="0"/>
              <a:t>= significance = probability of a type I error</a:t>
            </a:r>
          </a:p>
          <a:p>
            <a:pPr lvl="1" eaLnBrk="1" hangingPunct="1">
              <a:defRPr/>
            </a:pPr>
            <a:r>
              <a:rPr lang="en-US" dirty="0" smtClean="0"/>
              <a:t>In most cases will be 0.05 with two-sided tests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56324C-8AFD-4F67-B0E1-439E4E810AC2}" type="slidenum">
              <a:rPr lang="en-US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4267200"/>
          <a:ext cx="67818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0600"/>
                <a:gridCol w="2260600"/>
                <a:gridCol w="2260600"/>
              </a:tblGrid>
              <a:tr h="53340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True</a:t>
                      </a:r>
                      <a:r>
                        <a:rPr lang="en-US" sz="2400" baseline="0" dirty="0" smtClean="0"/>
                        <a:t> state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400" b="1" u="sng" dirty="0" smtClean="0"/>
                        <a:t>Decision</a:t>
                      </a:r>
                      <a:endParaRPr lang="en-US" sz="2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u="sng" dirty="0" smtClean="0"/>
                        <a:t>H</a:t>
                      </a:r>
                      <a:r>
                        <a:rPr lang="en-US" sz="2400" b="1" u="sng" baseline="-25000" dirty="0" smtClean="0"/>
                        <a:t>0</a:t>
                      </a:r>
                      <a:r>
                        <a:rPr lang="en-US" sz="2400" b="1" u="sng" baseline="0" dirty="0" smtClean="0"/>
                        <a:t> is true</a:t>
                      </a:r>
                      <a:endParaRPr lang="en-US" sz="2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u="sng" dirty="0" smtClean="0"/>
                        <a:t>H</a:t>
                      </a:r>
                      <a:r>
                        <a:rPr lang="en-US" sz="2400" b="1" u="sng" baseline="-25000" dirty="0" smtClean="0"/>
                        <a:t>0</a:t>
                      </a:r>
                      <a:r>
                        <a:rPr lang="en-US" sz="2400" b="1" u="sng" dirty="0" smtClean="0"/>
                        <a:t> is false</a:t>
                      </a:r>
                      <a:endParaRPr lang="en-US" sz="2400" b="1" u="sng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Fail to </a:t>
                      </a:r>
                      <a:r>
                        <a:rPr lang="en-US" sz="2400" baseline="0" dirty="0" smtClean="0"/>
                        <a:t>reject H</a:t>
                      </a:r>
                      <a:r>
                        <a:rPr lang="en-US" sz="2400" baseline="-250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Correct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Type</a:t>
                      </a:r>
                      <a:r>
                        <a:rPr lang="en-US" sz="2400" baseline="0" dirty="0" smtClean="0"/>
                        <a:t> II error=</a:t>
                      </a:r>
                      <a:r>
                        <a:rPr lang="en-US" sz="2400" baseline="0" dirty="0" smtClean="0">
                          <a:sym typeface="Symbol"/>
                        </a:rPr>
                        <a:t></a:t>
                      </a:r>
                      <a:endParaRPr lang="en-US" sz="24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/>
                        <a:t>Reject H</a:t>
                      </a:r>
                      <a:r>
                        <a:rPr lang="en-US" sz="2400" baseline="-25000" dirty="0" smtClean="0"/>
                        <a:t>0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Type I error=</a:t>
                      </a:r>
                      <a:r>
                        <a:rPr lang="en-US" sz="2400" dirty="0" smtClean="0">
                          <a:sym typeface="Symbol"/>
                        </a:rPr>
                        <a:t>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Correct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19200</TotalTime>
  <Words>1676</Words>
  <Application>Microsoft Macintosh PowerPoint</Application>
  <PresentationFormat>On-screen Show (4:3)</PresentationFormat>
  <Paragraphs>107</Paragraphs>
  <Slides>9</Slides>
  <Notes>5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Lab  5</vt:lpstr>
      <vt:lpstr>Hypothesis testing – Key Points</vt:lpstr>
      <vt:lpstr>One-sided versus Two-sided</vt:lpstr>
      <vt:lpstr>Test of one mean</vt:lpstr>
      <vt:lpstr>Commands to test your hypothesis </vt:lpstr>
      <vt:lpstr>Slide 6</vt:lpstr>
      <vt:lpstr>Hypothesis test of a proportion</vt:lpstr>
      <vt:lpstr>prtesti 50 0.26748 0.26  One-sample test of proportion                      x: Number of obs =       50 ------------------------------------------------------------------------------     Variable |       Mean   Std. Err.                     [95% Conf. Interval] -------------+----------------------------------------------------------------            x |     .26748   .0625994                      .1447874    .3901726 ------------------------------------------------------------------------------     p = proportion(x)                                             z =   0.1206 Ho: p = 0.26      Ha: p &lt; 0.26                 Ha: p != 0.26                 Ha: p &gt; 0.26  Pr(Z &lt; z) = 0.5480         Pr(|Z| &gt; |z|) = 0.9040          Pr(Z &gt; z) = 0.4520  . bitesti 50 0.26748 0.26          N   Observed k   Expected k   Assumed p   Observed p ------------------------------------------------------------        50         13           13       0.26000      0.26000    Pr(k &gt;= 13)            = 0.553851  (one-sided test)   Pr(k &lt;= 13)            = 0.573877  (one-sided test)   Pr(k &lt;= 13 or k &gt;= 14) = 1.000000  (two-sided test) </vt:lpstr>
      <vt:lpstr>Types of error</vt:lpstr>
    </vt:vector>
  </TitlesOfParts>
  <Company>UCSF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Judy Hahn</dc:creator>
  <cp:lastModifiedBy>Elaine Ku</cp:lastModifiedBy>
  <cp:revision>198</cp:revision>
  <cp:lastPrinted>2011-10-16T15:44:59Z</cp:lastPrinted>
  <dcterms:created xsi:type="dcterms:W3CDTF">2014-10-16T05:07:47Z</dcterms:created>
  <dcterms:modified xsi:type="dcterms:W3CDTF">2014-10-16T05:12:03Z</dcterms:modified>
</cp:coreProperties>
</file>