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0" r:id="rId1"/>
  </p:sldMasterIdLst>
  <p:notesMasterIdLst>
    <p:notesMasterId r:id="rId69"/>
  </p:notesMasterIdLst>
  <p:handoutMasterIdLst>
    <p:handoutMasterId r:id="rId70"/>
  </p:handoutMasterIdLst>
  <p:sldIdLst>
    <p:sldId id="256" r:id="rId2"/>
    <p:sldId id="323" r:id="rId3"/>
    <p:sldId id="259" r:id="rId4"/>
    <p:sldId id="707" r:id="rId5"/>
    <p:sldId id="257" r:id="rId6"/>
    <p:sldId id="656" r:id="rId7"/>
    <p:sldId id="657" r:id="rId8"/>
    <p:sldId id="668" r:id="rId9"/>
    <p:sldId id="680" r:id="rId10"/>
    <p:sldId id="691" r:id="rId11"/>
    <p:sldId id="258" r:id="rId12"/>
    <p:sldId id="677" r:id="rId13"/>
    <p:sldId id="708" r:id="rId14"/>
    <p:sldId id="478" r:id="rId15"/>
    <p:sldId id="709" r:id="rId16"/>
    <p:sldId id="260" r:id="rId17"/>
    <p:sldId id="678" r:id="rId18"/>
    <p:sldId id="710" r:id="rId19"/>
    <p:sldId id="711" r:id="rId20"/>
    <p:sldId id="261" r:id="rId21"/>
    <p:sldId id="667" r:id="rId22"/>
    <p:sldId id="683" r:id="rId23"/>
    <p:sldId id="262" r:id="rId24"/>
    <p:sldId id="684" r:id="rId25"/>
    <p:sldId id="669" r:id="rId26"/>
    <p:sldId id="692" r:id="rId27"/>
    <p:sldId id="704" r:id="rId28"/>
    <p:sldId id="685" r:id="rId29"/>
    <p:sldId id="686" r:id="rId30"/>
    <p:sldId id="264" r:id="rId31"/>
    <p:sldId id="687" r:id="rId32"/>
    <p:sldId id="265" r:id="rId33"/>
    <p:sldId id="268" r:id="rId34"/>
    <p:sldId id="705" r:id="rId35"/>
    <p:sldId id="671" r:id="rId36"/>
    <p:sldId id="689" r:id="rId37"/>
    <p:sldId id="690" r:id="rId38"/>
    <p:sldId id="269" r:id="rId39"/>
    <p:sldId id="681" r:id="rId40"/>
    <p:sldId id="267" r:id="rId41"/>
    <p:sldId id="694" r:id="rId42"/>
    <p:sldId id="682" r:id="rId43"/>
    <p:sldId id="670" r:id="rId44"/>
    <p:sldId id="712" r:id="rId45"/>
    <p:sldId id="272" r:id="rId46"/>
    <p:sldId id="348" r:id="rId47"/>
    <p:sldId id="479" r:id="rId48"/>
    <p:sldId id="274" r:id="rId49"/>
    <p:sldId id="270" r:id="rId50"/>
    <p:sldId id="696" r:id="rId51"/>
    <p:sldId id="697" r:id="rId52"/>
    <p:sldId id="280" r:id="rId53"/>
    <p:sldId id="655" r:id="rId54"/>
    <p:sldId id="698" r:id="rId55"/>
    <p:sldId id="276" r:id="rId56"/>
    <p:sldId id="266" r:id="rId57"/>
    <p:sldId id="654" r:id="rId58"/>
    <p:sldId id="278" r:id="rId59"/>
    <p:sldId id="706" r:id="rId60"/>
    <p:sldId id="673" r:id="rId61"/>
    <p:sldId id="699" r:id="rId62"/>
    <p:sldId id="700" r:id="rId63"/>
    <p:sldId id="701" r:id="rId64"/>
    <p:sldId id="702" r:id="rId65"/>
    <p:sldId id="703" r:id="rId66"/>
    <p:sldId id="676" r:id="rId67"/>
    <p:sldId id="381" r:id="rId6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9966"/>
    <a:srgbClr val="FFCC66"/>
    <a:srgbClr val="FF9933"/>
    <a:srgbClr val="CCECFF"/>
    <a:srgbClr val="6699FF"/>
    <a:srgbClr val="3333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79041" autoAdjust="0"/>
  </p:normalViewPr>
  <p:slideViewPr>
    <p:cSldViewPr>
      <p:cViewPr>
        <p:scale>
          <a:sx n="61" d="100"/>
          <a:sy n="61" d="100"/>
        </p:scale>
        <p:origin x="-2418" y="-6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1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1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7695458A-E5DE-4165-AF7A-D14A77B3C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8426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E3D3F0A1-B7D1-468D-8D07-3D12EFBF00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5728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l.nist.gov/div898/handbook/eda/section3/eda35b.htm" TargetMode="External"/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9410223-ADCB-4E80-9C9E-DA54B016B4A4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FED9339-A387-44DA-BDA0-891C64A240FA}" type="slidenum">
              <a:rPr lang="en-US" altLang="en-US" smtClean="0"/>
              <a:pPr eaLnBrk="1" hangingPunct="1">
                <a:spcBef>
                  <a:spcPct val="0"/>
                </a:spcBef>
              </a:pPr>
              <a:t>41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What do we learn from this histogram?  Min=?, max=?, most values</a:t>
            </a:r>
            <a:r>
              <a:rPr lang="en-US" altLang="en-US" baseline="0" dirty="0" smtClean="0"/>
              <a:t> in what range?</a:t>
            </a:r>
            <a:endParaRPr lang="en-US" altLang="en-US" dirty="0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2E9BE78-A43E-4540-8BCD-F0C9BEB2EDD2}" type="slidenum">
              <a:rPr lang="en-US" altLang="en-US" smtClean="0"/>
              <a:pPr eaLnBrk="1" hangingPunct="1">
                <a:spcBef>
                  <a:spcPct val="0"/>
                </a:spcBef>
              </a:pPr>
              <a:t>42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Here we know that 60% have CD4 cell counts from 0-350, another 25% have cell counts form 350-700</a:t>
            </a:r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658DBE5-391E-45F3-B1DE-405830E46AE5}" type="slidenum">
              <a:rPr lang="en-US" altLang="en-US" smtClean="0"/>
              <a:pPr eaLnBrk="1" hangingPunct="1">
                <a:spcBef>
                  <a:spcPct val="0"/>
                </a:spcBef>
              </a:pPr>
              <a:t>43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E276C2-70FE-40E4-AD15-75E3825FAAD8}" type="slidenum">
              <a:rPr lang="en-US" altLang="en-US" smtClean="0"/>
              <a:pPr eaLnBrk="1" hangingPunct="1">
                <a:spcBef>
                  <a:spcPct val="0"/>
                </a:spcBef>
              </a:pPr>
              <a:t>48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b="1" dirty="0" smtClean="0"/>
              <a:t>Additional facts:</a:t>
            </a:r>
          </a:p>
          <a:p>
            <a:endParaRPr lang="en-US" altLang="en-US" b="1" dirty="0" smtClean="0"/>
          </a:p>
          <a:p>
            <a:r>
              <a:rPr lang="en-US" altLang="en-US" b="1" dirty="0" smtClean="0"/>
              <a:t>Skewness</a:t>
            </a:r>
            <a:r>
              <a:rPr lang="en-US" altLang="en-US" dirty="0" smtClean="0"/>
              <a:t> - Skewness measures the degree and direction of asymmetry.  A symmetric distribution such as a normal distribution has a skewness of 0, and a distribution that is skewed to the left, e.g., when the mean is less than the median, has a negative skewness.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dirty="0" smtClean="0">
                <a:hlinkClick r:id="rId3"/>
              </a:rPr>
              <a:t>Also see:  http://www.itl.nist.gov/div898/handbook/eda/section3/eda35b.htm</a:t>
            </a:r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b="1" dirty="0" smtClean="0"/>
              <a:t>Kurtosis</a:t>
            </a:r>
            <a:r>
              <a:rPr lang="en-US" altLang="en-US" dirty="0" smtClean="0"/>
              <a:t> - Kurtosis is a measure of the heaviness of the tails of a distribution. A normal distribution has a kurtosis of 3. Heavy tailed distributions will have kurtosis greater than 3 and light tailed distributions will have kurtosis less than 3.  </a:t>
            </a: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BD6DB8C-2883-4832-B9EC-CA4CE28F8B07}" type="slidenum">
              <a:rPr lang="en-US" altLang="en-US" smtClean="0"/>
              <a:pPr eaLnBrk="1" hangingPunct="1">
                <a:spcBef>
                  <a:spcPct val="0"/>
                </a:spcBef>
              </a:pPr>
              <a:t>54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“Why do we divide by n-1 rather than n?  Because the sum of deviations is always zero, the last deviation can be found once we know the other n-1.  So we are not averaging n unrelated numbers. Only n-1 of the squared deviations can vary freely, and we average by dividing by the total by n-1.  So we have n-1 pieces of information.  The n-1 is called the degrees of freedom of the variance or standard deviation.”</a:t>
            </a:r>
          </a:p>
          <a:p>
            <a:r>
              <a:rPr lang="en-US" altLang="en-US" dirty="0" smtClean="0"/>
              <a:t> </a:t>
            </a:r>
          </a:p>
          <a:p>
            <a:r>
              <a:rPr lang="en-US" altLang="en-US" u="sng" dirty="0" smtClean="0"/>
              <a:t>The Practice of Statistics </a:t>
            </a:r>
            <a:r>
              <a:rPr lang="en-US" altLang="en-US" dirty="0" smtClean="0"/>
              <a:t> Yates, Moore, McCabe  </a:t>
            </a:r>
          </a:p>
          <a:p>
            <a:r>
              <a:rPr lang="en-US" altLang="en-US" dirty="0" smtClean="0"/>
              <a:t> </a:t>
            </a:r>
          </a:p>
          <a:p>
            <a:endParaRPr lang="en-US" altLang="en-US" dirty="0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6576137-7432-4B89-9FF6-7093128BAC0F}" type="slidenum">
              <a:rPr lang="en-US" altLang="en-US" smtClean="0"/>
              <a:pPr eaLnBrk="1" hangingPunct="1">
                <a:spcBef>
                  <a:spcPct val="0"/>
                </a:spcBef>
              </a:pPr>
              <a:t>58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“Why do we average by dividing by n-1 rather than n?  Because the sum of deviations is always zero, the last deviation can be found once we know the other n-1.  So we are not averaging n unrelated numbers.  Only n-1 of the squared deviations can cary freely, and we average by dividing by the total by n-1.  The n-1 is called the degrees of freedom of the variance or standard deviation.”</a:t>
            </a:r>
          </a:p>
          <a:p>
            <a:r>
              <a:rPr lang="en-US" altLang="en-US" smtClean="0"/>
              <a:t> </a:t>
            </a:r>
          </a:p>
          <a:p>
            <a:r>
              <a:rPr lang="en-US" altLang="en-US" u="sng" smtClean="0"/>
              <a:t>The Practice of Statistics </a:t>
            </a:r>
            <a:r>
              <a:rPr lang="en-US" altLang="en-US" smtClean="0"/>
              <a:t> Yates, Moore, McCabe  </a:t>
            </a:r>
          </a:p>
          <a:p>
            <a:r>
              <a:rPr lang="en-US" altLang="en-US" smtClean="0"/>
              <a:t> </a:t>
            </a:r>
          </a:p>
          <a:p>
            <a:endParaRPr lang="en-US" altLang="en-US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A6AECB1-F2A7-47B6-BEF1-9CCEFB35BBF8}" type="slidenum">
              <a:rPr lang="en-US" altLang="en-US" smtClean="0"/>
              <a:pPr eaLnBrk="1" hangingPunct="1">
                <a:spcBef>
                  <a:spcPct val="0"/>
                </a:spcBef>
              </a:pPr>
              <a:t>59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So the CV for cd4count is 266/329*100=80.9%</a:t>
            </a:r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1221BAA-A409-4794-A031-383FBFD487BE}" type="slidenum">
              <a:rPr lang="en-US" altLang="en-US" smtClean="0"/>
              <a:pPr eaLnBrk="1" hangingPunct="1">
                <a:spcBef>
                  <a:spcPct val="0"/>
                </a:spcBef>
              </a:pPr>
              <a:t>61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The CV for age is 9.9/31.7*100=31.2% . So CD4 count has more inherent variability as a measure.</a:t>
            </a:r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78B33AF-9B27-48FB-8B40-18B78DDADE8B}" type="slidenum">
              <a:rPr lang="en-US" altLang="en-US" smtClean="0"/>
              <a:pPr eaLnBrk="1" hangingPunct="1">
                <a:spcBef>
                  <a:spcPct val="0"/>
                </a:spcBef>
              </a:pPr>
              <a:t>62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9F8472F-9169-4B26-A25C-AECB95F94F34}" type="slidenum">
              <a:rPr lang="en-US" altLang="en-US" smtClean="0"/>
              <a:pPr eaLnBrk="1" hangingPunct="1">
                <a:spcBef>
                  <a:spcPct val="0"/>
                </a:spcBef>
              </a:pPr>
              <a:t>66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This came out during the ebola outbreak in Uganda in 2001…</a:t>
            </a:r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B5B8023-7416-40B5-B929-9BCF3E39CE9E}" type="slidenum">
              <a:rPr lang="en-US"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8A7754A-2D92-43DA-B0DC-143104C7E437}" type="slidenum">
              <a:rPr lang="en-US" altLang="en-US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Alcohol use perpetuates the HIV epidemic via both behavioral and biological routes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Variable types are not set in stone</a:t>
            </a:r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9C7E0BA-F8F5-4F17-92B9-0FE45240FAF7}" type="slidenum">
              <a:rPr lang="en-US" altLang="en-US" b="0" smtClean="0"/>
              <a:pPr eaLnBrk="1" hangingPunct="1"/>
              <a:t>29</a:t>
            </a:fld>
            <a:endParaRPr lang="en-US" altLang="en-US" b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proportion of this sample is female?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D3F0A1-B7D1-468D-8D07-3D12EFBF00E9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5658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121 is a frequency, 12.1 is a relative frequency</a:t>
            </a:r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07C7FA1-28CF-49A6-90D1-7A6F6A982031}" type="slidenum">
              <a:rPr lang="en-US" altLang="en-US" smtClean="0"/>
              <a:pPr eaLnBrk="1" hangingPunct="1">
                <a:spcBef>
                  <a:spcPct val="0"/>
                </a:spcBef>
              </a:pPr>
              <a:t>35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46B5F2F-E9BE-4331-94D1-C29279DDF380}" type="slidenum">
              <a:rPr lang="en-US" altLang="en-US" smtClean="0"/>
              <a:pPr eaLnBrk="1" hangingPunct="1">
                <a:spcBef>
                  <a:spcPct val="0"/>
                </a:spcBef>
              </a:pPr>
              <a:t>38</a:t>
            </a:fld>
            <a:endParaRPr lang="en-US" alt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Better to make this in STATA?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03F8A19-53FA-4F21-B666-8C8D90C50564}" type="slidenum">
              <a:rPr lang="en-US" altLang="en-US" smtClean="0"/>
              <a:pPr eaLnBrk="1" hangingPunct="1">
                <a:spcBef>
                  <a:spcPct val="0"/>
                </a:spcBef>
              </a:pPr>
              <a:t>39</a:t>
            </a:fld>
            <a:endParaRPr lang="en-US" altLang="en-US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It is possible but not easy to make bar charts look good in Stata.  I usually use excel for bar charts.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E43BB01-A797-4BD5-8AA2-0922CD1867E7}" type="slidenum">
              <a:rPr lang="en-US" altLang="en-US" smtClean="0"/>
              <a:pPr eaLnBrk="1" hangingPunct="1">
                <a:spcBef>
                  <a:spcPct val="0"/>
                </a:spcBef>
              </a:pPr>
              <a:t>40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3F82A-6A09-46D8-8123-233BBF3A38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19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F54FA-87F8-4733-906D-559FB1953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160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9AF16-1A79-42DB-8EBE-FFA76C277C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463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EAA61-6FE7-4DB4-9D3E-AD5B06D8D0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826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 rtlCol="0">
            <a:normAutofit/>
          </a:bodyPr>
          <a:lstStyle/>
          <a:p>
            <a:pPr lvl="0"/>
            <a:r>
              <a:rPr lang="en-US" noProof="0" smtClean="0"/>
              <a:t>Click icon to add chart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49037-BDC7-48A3-B10A-2DDB0D1CD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0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A25D9-B2A0-4C0B-958B-D7EC9DE26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651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21A00-1313-4D8E-9C33-3FBF29E0E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69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2CBED-3F4A-4DB1-96F4-66F0558E66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43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507C9-D2D6-42C4-A8B6-8DF8042AB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4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A476D-0884-4E1F-9D25-C0F313415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189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21C5F-135E-44FD-8A6C-A41F57CE05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847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C183B-CA81-4984-BCCF-3B68FFD391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052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8E696-79D4-498C-9D2A-F04B2F607E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891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5C908-1604-4DD6-90DF-F7768F26B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127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BC231CB0-C548-4AB3-B6AE-35BA56EE4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  <p:sldLayoutId id="2147483992" r:id="rId12"/>
    <p:sldLayoutId id="2147483993" r:id="rId13"/>
    <p:sldLayoutId id="2147483994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ses.ucsf.edu/mod/forum/view.php?id=173685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Judy.hahn@ucsf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ses.ucsf.edu/course/view.php?id=2437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4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6.wmf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7.wmf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5.bin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1.wmf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2.wmf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3.wmf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hyperlink" Target="https://ucsf.co1.qualtrics.com/SE/?SID=SV_8H9bBv0kGFOf2hD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ucsf.co1.qualtrics.com/SE/?SID=SV_3pG8FBLuMhMESfH" TargetMode="Externa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362200"/>
            <a:ext cx="7772400" cy="17367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rgbClr val="000000"/>
                </a:solidFill>
              </a:rPr>
              <a:t>Biostat 200</a:t>
            </a:r>
            <a:br>
              <a:rPr lang="en-US" sz="4800" dirty="0" smtClean="0">
                <a:solidFill>
                  <a:srgbClr val="000000"/>
                </a:solidFill>
              </a:rPr>
            </a:br>
            <a:r>
              <a:rPr lang="en-US" sz="4800" dirty="0" smtClean="0">
                <a:solidFill>
                  <a:srgbClr val="000000"/>
                </a:solidFill>
              </a:rPr>
              <a:t/>
            </a:r>
            <a:br>
              <a:rPr lang="en-US" sz="4800" dirty="0" smtClean="0">
                <a:solidFill>
                  <a:srgbClr val="000000"/>
                </a:solidFill>
              </a:rPr>
            </a:br>
            <a:r>
              <a:rPr lang="en-US" sz="4800" dirty="0" smtClean="0">
                <a:solidFill>
                  <a:srgbClr val="000000"/>
                </a:solidFill>
              </a:rPr>
              <a:t>Introduction to Biostatistics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EF09F6-464B-41C8-94C9-57BC1F3EAC6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Forum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hlinkClick r:id="rId2"/>
              </a:rPr>
              <a:t>https://</a:t>
            </a:r>
            <a:r>
              <a:rPr lang="en-US" altLang="en-US" dirty="0" smtClean="0">
                <a:hlinkClick r:id="rId2"/>
              </a:rPr>
              <a:t>courses.ucsf.edu/mod/forum/view.php?id=173685</a:t>
            </a:r>
            <a:endParaRPr lang="en-US" altLang="en-US" dirty="0" smtClean="0"/>
          </a:p>
          <a:p>
            <a:pPr>
              <a:defRPr/>
            </a:pPr>
            <a:endParaRPr lang="en-US" altLang="en-US" dirty="0" smtClean="0"/>
          </a:p>
          <a:p>
            <a:pPr>
              <a:defRPr/>
            </a:pPr>
            <a:r>
              <a:rPr lang="en-US" altLang="en-US" dirty="0" smtClean="0"/>
              <a:t>Will be used for class communications, like assignment clarifications, etc.</a:t>
            </a:r>
          </a:p>
          <a:p>
            <a:pPr marL="0" indent="0">
              <a:buFont typeface="Arial" charset="0"/>
              <a:buNone/>
              <a:defRPr/>
            </a:pPr>
            <a:endParaRPr lang="en-US" altLang="en-US" dirty="0" smtClean="0"/>
          </a:p>
          <a:p>
            <a:pPr>
              <a:defRPr/>
            </a:pPr>
            <a:r>
              <a:rPr lang="en-US" altLang="en-US" dirty="0" smtClean="0"/>
              <a:t>Please use for clarification questions that others in the class may also have</a:t>
            </a:r>
          </a:p>
          <a:p>
            <a:pPr>
              <a:buFont typeface="Arial" charset="0"/>
              <a:buNone/>
              <a:defRPr/>
            </a:pP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87C5C1-5251-4129-AA7E-46093504072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Grading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Assignments (70%)</a:t>
            </a:r>
          </a:p>
          <a:p>
            <a:pPr lvl="1" eaLnBrk="1" hangingPunct="1"/>
            <a:r>
              <a:rPr lang="en-US" altLang="en-US" dirty="0"/>
              <a:t>9</a:t>
            </a:r>
            <a:r>
              <a:rPr lang="en-US" altLang="en-US" dirty="0" smtClean="0"/>
              <a:t> assignments/problem sets</a:t>
            </a:r>
          </a:p>
          <a:p>
            <a:pPr lvl="1" eaLnBrk="1" hangingPunct="1"/>
            <a:r>
              <a:rPr lang="en-US" altLang="en-US" u="sng" dirty="0" smtClean="0"/>
              <a:t>All</a:t>
            </a:r>
            <a:r>
              <a:rPr lang="en-US" altLang="en-US" dirty="0" smtClean="0"/>
              <a:t> assignments count towards grade</a:t>
            </a:r>
          </a:p>
          <a:p>
            <a:pPr eaLnBrk="1" hangingPunct="1"/>
            <a:r>
              <a:rPr lang="en-US" altLang="en-US" dirty="0" smtClean="0"/>
              <a:t>Late assignments will not be graded</a:t>
            </a:r>
          </a:p>
          <a:p>
            <a:pPr lvl="1" eaLnBrk="1" hangingPunct="1"/>
            <a:r>
              <a:rPr lang="en-US" altLang="en-US" dirty="0" smtClean="0"/>
              <a:t>You may earn 60% credit if complete</a:t>
            </a:r>
          </a:p>
          <a:p>
            <a:pPr eaLnBrk="1" hangingPunct="1"/>
            <a:r>
              <a:rPr lang="en-US" altLang="en-US" dirty="0" smtClean="0"/>
              <a:t>Final exam (30%)</a:t>
            </a:r>
          </a:p>
          <a:p>
            <a:pPr eaLnBrk="1" hangingPunct="1"/>
            <a:r>
              <a:rPr lang="en-US" altLang="en-US" dirty="0" smtClean="0"/>
              <a:t>Grading is done by TAs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5BC0FA-7F66-4CC2-8EEF-94724C1B966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TICR Professional Conduct Statement</a:t>
            </a:r>
            <a:r>
              <a:rPr lang="en-US" altLang="en-US" sz="4000" smtClean="0"/>
              <a:t/>
            </a:r>
            <a:br>
              <a:rPr lang="en-US" altLang="en-US" sz="4000" smtClean="0"/>
            </a:br>
            <a:r>
              <a:rPr lang="en-US" altLang="en-US" sz="2400" smtClean="0"/>
              <a:t>Clarifications for this class</a:t>
            </a:r>
            <a:endParaRPr lang="en-US" altLang="en-US" sz="1600" smtClean="0"/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I will maintain the highest standards of academic honesty.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I am allowed to collaborate with my classmates on assignments, however I will work through each problem myself and turn in my own work (no cutting and pasting from others).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I will neither give nor receive help from other students on the final examination.  </a:t>
            </a:r>
            <a:endParaRPr lang="en-US" altLang="en-US" sz="240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I will not use questions or answer keys from prior years.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F95912-2540-477D-A1A9-1071CCCE02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Who am I?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228600" y="2103438"/>
            <a:ext cx="8229600" cy="4297362"/>
          </a:xfrm>
        </p:spPr>
        <p:txBody>
          <a:bodyPr/>
          <a:lstStyle/>
          <a:p>
            <a:r>
              <a:rPr lang="en-US" altLang="en-US" smtClean="0"/>
              <a:t>MA in Biostatistics, PhD in epidemiology</a:t>
            </a:r>
          </a:p>
          <a:p>
            <a:r>
              <a:rPr lang="en-US" altLang="en-US" smtClean="0"/>
              <a:t>At UCSF since 1992</a:t>
            </a:r>
          </a:p>
          <a:p>
            <a:r>
              <a:rPr lang="en-US" altLang="en-US" smtClean="0"/>
              <a:t>My research	</a:t>
            </a:r>
          </a:p>
          <a:p>
            <a:pPr lvl="1"/>
            <a:r>
              <a:rPr lang="en-US" altLang="en-US" smtClean="0"/>
              <a:t>Substance use and infectious disease</a:t>
            </a:r>
          </a:p>
          <a:p>
            <a:pPr lvl="2"/>
            <a:r>
              <a:rPr lang="en-US" altLang="en-US" smtClean="0"/>
              <a:t>Injecting drug use and HCV in San Francisco</a:t>
            </a:r>
          </a:p>
          <a:p>
            <a:pPr lvl="2"/>
            <a:r>
              <a:rPr lang="en-US" altLang="en-US" smtClean="0"/>
              <a:t>Unhealthy alcohol and HIV in sub-Saharan Africa</a:t>
            </a:r>
          </a:p>
          <a:p>
            <a:pPr lvl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57F315-2971-407A-8B84-724A7746B96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14341" name="Picture 2" descr="detective gir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81000"/>
            <a:ext cx="22669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81000"/>
            <a:ext cx="6400800" cy="604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8877BB-790C-41A3-BAE5-C86B734E22A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5246688" y="914400"/>
            <a:ext cx="2220912" cy="923925"/>
          </a:xfrm>
          <a:prstGeom prst="rect">
            <a:avLst/>
          </a:prstGeom>
          <a:solidFill>
            <a:schemeClr val="hlink"/>
          </a:solidFill>
          <a:ln w="12700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Tahoma" pitchFamily="34" charset="0"/>
                <a:cs typeface="Arial" charset="0"/>
              </a:rPr>
              <a:t>Sexual risk behavior / biologic factors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5475288" y="2224088"/>
            <a:ext cx="1828800" cy="379412"/>
          </a:xfrm>
          <a:prstGeom prst="rect">
            <a:avLst/>
          </a:prstGeom>
          <a:solidFill>
            <a:schemeClr val="hlink"/>
          </a:solidFill>
          <a:ln w="12700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Tahoma" pitchFamily="34" charset="0"/>
                <a:cs typeface="Arial" charset="0"/>
              </a:rPr>
              <a:t>HIV infection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5475288" y="2986088"/>
            <a:ext cx="1828800" cy="379412"/>
          </a:xfrm>
          <a:prstGeom prst="rect">
            <a:avLst/>
          </a:prstGeom>
          <a:solidFill>
            <a:schemeClr val="hlink"/>
          </a:solidFill>
          <a:ln w="12700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Tahoma" pitchFamily="34" charset="0"/>
                <a:cs typeface="Arial" charset="0"/>
              </a:rPr>
              <a:t>HIV diagnosis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5475288" y="3748088"/>
            <a:ext cx="1828800" cy="379412"/>
          </a:xfrm>
          <a:prstGeom prst="rect">
            <a:avLst/>
          </a:prstGeom>
          <a:solidFill>
            <a:schemeClr val="hlink"/>
          </a:solidFill>
          <a:ln w="12700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Tahoma" pitchFamily="34" charset="0"/>
                <a:cs typeface="Arial" charset="0"/>
              </a:rPr>
              <a:t>HIV care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5475288" y="4510088"/>
            <a:ext cx="1828800" cy="379412"/>
          </a:xfrm>
          <a:prstGeom prst="rect">
            <a:avLst/>
          </a:prstGeom>
          <a:solidFill>
            <a:schemeClr val="hlink"/>
          </a:solidFill>
          <a:ln w="12700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Tahoma" pitchFamily="34" charset="0"/>
                <a:cs typeface="Arial" charset="0"/>
              </a:rPr>
              <a:t>ART receipt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5322888" y="5195888"/>
            <a:ext cx="2209800" cy="379412"/>
          </a:xfrm>
          <a:prstGeom prst="rect">
            <a:avLst/>
          </a:prstGeom>
          <a:solidFill>
            <a:schemeClr val="hlink"/>
          </a:solidFill>
          <a:ln w="12700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Tahoma" pitchFamily="34" charset="0"/>
                <a:cs typeface="Arial" charset="0"/>
              </a:rPr>
              <a:t>ART adherence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5322888" y="5959475"/>
            <a:ext cx="2209800" cy="379413"/>
          </a:xfrm>
          <a:prstGeom prst="rect">
            <a:avLst/>
          </a:prstGeom>
          <a:solidFill>
            <a:schemeClr val="hlink"/>
          </a:solidFill>
          <a:ln w="12700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Tahoma" pitchFamily="34" charset="0"/>
                <a:cs typeface="Arial" charset="0"/>
              </a:rPr>
              <a:t>Viral suppression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8485188" y="2224088"/>
            <a:ext cx="430212" cy="4038600"/>
          </a:xfrm>
          <a:prstGeom prst="rect">
            <a:avLst/>
          </a:prstGeom>
          <a:solidFill>
            <a:srgbClr val="FF0066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Tahoma" pitchFamily="34" charset="0"/>
                <a:cs typeface="Arial" charset="0"/>
              </a:rPr>
              <a:t>   HIV transmission to others</a:t>
            </a:r>
          </a:p>
        </p:txBody>
      </p:sp>
      <p:sp>
        <p:nvSpPr>
          <p:cNvPr id="16394" name="Line 11"/>
          <p:cNvSpPr>
            <a:spLocks noChangeShapeType="1"/>
          </p:cNvSpPr>
          <p:nvPr/>
        </p:nvSpPr>
        <p:spPr bwMode="auto">
          <a:xfrm flipV="1">
            <a:off x="2743200" y="1538288"/>
            <a:ext cx="2503488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12"/>
          <p:cNvSpPr>
            <a:spLocks noChangeShapeType="1"/>
          </p:cNvSpPr>
          <p:nvPr/>
        </p:nvSpPr>
        <p:spPr bwMode="auto">
          <a:xfrm>
            <a:off x="6389688" y="1919288"/>
            <a:ext cx="0" cy="228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13"/>
          <p:cNvSpPr>
            <a:spLocks noChangeShapeType="1"/>
          </p:cNvSpPr>
          <p:nvPr/>
        </p:nvSpPr>
        <p:spPr bwMode="auto">
          <a:xfrm>
            <a:off x="6389688" y="260508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14"/>
          <p:cNvSpPr>
            <a:spLocks noChangeShapeType="1"/>
          </p:cNvSpPr>
          <p:nvPr/>
        </p:nvSpPr>
        <p:spPr bwMode="auto">
          <a:xfrm>
            <a:off x="6389688" y="336708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15"/>
          <p:cNvSpPr>
            <a:spLocks noChangeShapeType="1"/>
          </p:cNvSpPr>
          <p:nvPr/>
        </p:nvSpPr>
        <p:spPr bwMode="auto">
          <a:xfrm>
            <a:off x="2743200" y="2376488"/>
            <a:ext cx="533400" cy="5334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6"/>
          <p:cNvSpPr>
            <a:spLocks noChangeShapeType="1"/>
          </p:cNvSpPr>
          <p:nvPr/>
        </p:nvSpPr>
        <p:spPr bwMode="auto">
          <a:xfrm>
            <a:off x="3352800" y="2909888"/>
            <a:ext cx="20574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17"/>
          <p:cNvSpPr>
            <a:spLocks noChangeShapeType="1"/>
          </p:cNvSpPr>
          <p:nvPr/>
        </p:nvSpPr>
        <p:spPr bwMode="auto">
          <a:xfrm>
            <a:off x="6400800" y="412908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18"/>
          <p:cNvSpPr>
            <a:spLocks noChangeShapeType="1"/>
          </p:cNvSpPr>
          <p:nvPr/>
        </p:nvSpPr>
        <p:spPr bwMode="auto">
          <a:xfrm>
            <a:off x="6400800" y="489108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19"/>
          <p:cNvSpPr>
            <a:spLocks noChangeShapeType="1"/>
          </p:cNvSpPr>
          <p:nvPr/>
        </p:nvSpPr>
        <p:spPr bwMode="auto">
          <a:xfrm>
            <a:off x="6400800" y="557688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22"/>
          <p:cNvSpPr>
            <a:spLocks noChangeShapeType="1"/>
          </p:cNvSpPr>
          <p:nvPr/>
        </p:nvSpPr>
        <p:spPr bwMode="auto">
          <a:xfrm>
            <a:off x="3429000" y="2986088"/>
            <a:ext cx="198120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Line 24"/>
          <p:cNvSpPr>
            <a:spLocks noChangeShapeType="1"/>
          </p:cNvSpPr>
          <p:nvPr/>
        </p:nvSpPr>
        <p:spPr bwMode="auto">
          <a:xfrm>
            <a:off x="3429000" y="3062288"/>
            <a:ext cx="198120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AutoShape 25"/>
          <p:cNvSpPr>
            <a:spLocks noChangeArrowheads="1"/>
          </p:cNvSpPr>
          <p:nvPr/>
        </p:nvSpPr>
        <p:spPr bwMode="auto">
          <a:xfrm>
            <a:off x="7543800" y="4052888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</p:txBody>
      </p:sp>
      <p:sp>
        <p:nvSpPr>
          <p:cNvPr id="16406" name="Line 27"/>
          <p:cNvSpPr>
            <a:spLocks noChangeShapeType="1"/>
          </p:cNvSpPr>
          <p:nvPr/>
        </p:nvSpPr>
        <p:spPr bwMode="auto">
          <a:xfrm>
            <a:off x="2247900" y="3671888"/>
            <a:ext cx="3055938" cy="24542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7" name="Line 28"/>
          <p:cNvSpPr>
            <a:spLocks noChangeShapeType="1"/>
          </p:cNvSpPr>
          <p:nvPr/>
        </p:nvSpPr>
        <p:spPr bwMode="auto">
          <a:xfrm>
            <a:off x="2247900" y="3657600"/>
            <a:ext cx="3074988" cy="17287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49225"/>
            <a:ext cx="8686800" cy="1139825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Alcohol and the HIV cascade</a:t>
            </a:r>
          </a:p>
        </p:txBody>
      </p:sp>
      <p:pic>
        <p:nvPicPr>
          <p:cNvPr id="16409" name="Picture 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762000"/>
            <a:ext cx="2628900" cy="2895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410" name="Line 11"/>
          <p:cNvSpPr>
            <a:spLocks noChangeShapeType="1"/>
          </p:cNvSpPr>
          <p:nvPr/>
        </p:nvSpPr>
        <p:spPr bwMode="auto">
          <a:xfrm>
            <a:off x="3352800" y="2362200"/>
            <a:ext cx="21336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1" name="TextBox 1"/>
          <p:cNvSpPr txBox="1">
            <a:spLocks noChangeArrowheads="1"/>
          </p:cNvSpPr>
          <p:nvPr/>
        </p:nvSpPr>
        <p:spPr bwMode="auto">
          <a:xfrm>
            <a:off x="647700" y="3900488"/>
            <a:ext cx="1981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How to measure alcohol use?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Course goals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Knowledge of basic biostatistics terms and notation</a:t>
            </a:r>
          </a:p>
          <a:p>
            <a:pPr eaLnBrk="1" hangingPunct="1"/>
            <a:r>
              <a:rPr lang="en-US" altLang="en-US" sz="2800" smtClean="0"/>
              <a:t>Understanding of concepts underlying most statistical analyses, as a foundation for more advanced methods</a:t>
            </a:r>
          </a:p>
          <a:p>
            <a:pPr eaLnBrk="1" hangingPunct="1"/>
            <a:r>
              <a:rPr lang="en-US" altLang="en-US" sz="2800" smtClean="0"/>
              <a:t>Ability to summarize data and conduct basic statistical analyses using STATA</a:t>
            </a:r>
          </a:p>
          <a:p>
            <a:pPr eaLnBrk="1" hangingPunct="1"/>
            <a:r>
              <a:rPr lang="en-US" altLang="en-US" sz="2800" smtClean="0"/>
              <a:t>Ability to understand basic statistical analyses in published journals</a:t>
            </a:r>
          </a:p>
          <a:p>
            <a:pPr eaLnBrk="1" hangingPunct="1"/>
            <a:r>
              <a:rPr lang="en-US" altLang="en-US" sz="2800" smtClean="0"/>
              <a:t>Have a strong foundation for understanding more complex material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8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AD538F-301D-4014-8186-0FEAD0A6D19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/>
              <a:t>Have you read a journal article that reports p-values or 95% confidence intervals? </a:t>
            </a:r>
          </a:p>
          <a:p>
            <a:pPr eaLnBrk="1" hangingPunct="1">
              <a:defRPr/>
            </a:pPr>
            <a:r>
              <a:rPr lang="en-US" sz="2800" dirty="0" smtClean="0"/>
              <a:t>Have </a:t>
            </a:r>
            <a:r>
              <a:rPr lang="en-US" sz="2800" dirty="0"/>
              <a:t>you calculated  a p-value or a 95% confidence interval</a:t>
            </a:r>
            <a:r>
              <a:rPr lang="en-US" sz="2800" dirty="0" smtClean="0"/>
              <a:t>?</a:t>
            </a:r>
          </a:p>
          <a:p>
            <a:pPr marL="742950" lvl="2" indent="-342900" eaLnBrk="1" hangingPunct="1">
              <a:defRPr/>
            </a:pPr>
            <a:r>
              <a:rPr lang="en-US" sz="2800" dirty="0"/>
              <a:t>Do you know where that p-value came from?</a:t>
            </a:r>
          </a:p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endParaRPr lang="en-US" sz="2800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en-US" sz="2800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en-US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7662AC-B791-4D27-8C0E-0A5BCB14B22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09600" y="381000"/>
            <a:ext cx="75438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0" dirty="0">
                <a:latin typeface="+mn-lt"/>
              </a:rPr>
              <a:t>Course goals – deeper understanding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Stage in training</a:t>
            </a:r>
          </a:p>
          <a:p>
            <a:pPr lvl="1" eaLnBrk="1" hangingPunct="1">
              <a:defRPr/>
            </a:pPr>
            <a:r>
              <a:rPr lang="en-US" sz="2400" dirty="0" smtClean="0"/>
              <a:t>Resident</a:t>
            </a:r>
          </a:p>
          <a:p>
            <a:pPr lvl="1" eaLnBrk="1" hangingPunct="1">
              <a:defRPr/>
            </a:pPr>
            <a:r>
              <a:rPr lang="en-US" sz="2400" dirty="0" smtClean="0"/>
              <a:t>Fellow</a:t>
            </a:r>
          </a:p>
          <a:p>
            <a:pPr lvl="1" eaLnBrk="1" hangingPunct="1">
              <a:defRPr/>
            </a:pPr>
            <a:r>
              <a:rPr lang="en-US" sz="2400" dirty="0" smtClean="0"/>
              <a:t>Faculty</a:t>
            </a:r>
          </a:p>
          <a:p>
            <a:pPr lvl="1" eaLnBrk="1" hangingPunct="1">
              <a:defRPr/>
            </a:pPr>
            <a:r>
              <a:rPr lang="en-US" sz="2400" dirty="0" smtClean="0"/>
              <a:t>PhD Student</a:t>
            </a:r>
          </a:p>
          <a:p>
            <a:pPr eaLnBrk="1" hangingPunct="1">
              <a:defRPr/>
            </a:pPr>
            <a:r>
              <a:rPr lang="en-US" sz="2800" dirty="0" smtClean="0"/>
              <a:t>Do you have a data set that you are analyzing?</a:t>
            </a:r>
          </a:p>
          <a:p>
            <a:pPr eaLnBrk="1" hangingPunct="1">
              <a:defRPr/>
            </a:pPr>
            <a:r>
              <a:rPr lang="en-US" sz="2800" dirty="0" smtClean="0"/>
              <a:t>Are you in the process of collecting your own data?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sz="2800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en-US" sz="2800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en-US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7B2FC5-7491-423A-BCDA-FCE423E26ED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066800" y="533400"/>
            <a:ext cx="69342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400" b="0" dirty="0">
                <a:latin typeface="+mn-lt"/>
              </a:rPr>
              <a:t>Who are you?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will we cover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Syllabus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361E-49F8-44F6-B8CA-6736649080E1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Lecture 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4F0C94-B1F9-408A-8151-386CEEDD705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Today’s topics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Variables - numerical versus categorical</a:t>
            </a:r>
          </a:p>
          <a:p>
            <a:pPr eaLnBrk="1" hangingPunct="1"/>
            <a:r>
              <a:rPr lang="en-US" altLang="en-US" smtClean="0"/>
              <a:t>Tables (frequencies) </a:t>
            </a:r>
          </a:p>
          <a:p>
            <a:pPr eaLnBrk="1" hangingPunct="1"/>
            <a:r>
              <a:rPr lang="en-US" altLang="en-US" smtClean="0"/>
              <a:t>Graphs (histograms, box plots, scatter plots, line graphs) </a:t>
            </a:r>
          </a:p>
          <a:p>
            <a:pPr eaLnBrk="1" hangingPunct="1"/>
            <a:r>
              <a:rPr lang="en-US" altLang="en-US" smtClean="0"/>
              <a:t>Summaries of numerical variables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CB5178-F679-4D67-A7FE-158E2462F0A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Types of variables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smtClean="0"/>
              <a:t>Variables are what you are measuring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 smtClean="0"/>
              <a:t>Data sets are made up of a set of measured variables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800" smtClean="0"/>
          </a:p>
        </p:txBody>
      </p:sp>
      <p:graphicFrame>
        <p:nvGraphicFramePr>
          <p:cNvPr id="22532" name="Object 5"/>
          <p:cNvGraphicFramePr>
            <a:graphicFrameLocks noChangeAspect="1"/>
          </p:cNvGraphicFramePr>
          <p:nvPr/>
        </p:nvGraphicFramePr>
        <p:xfrm>
          <a:off x="838200" y="3276600"/>
          <a:ext cx="7239000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name="Organization Chart" r:id="rId3" imgW="3657600" imgH="1292420" progId="OrgPlusWOPX.4">
                  <p:embed followColorScheme="full"/>
                </p:oleObj>
              </mc:Choice>
              <mc:Fallback>
                <p:oleObj name="Organization Chart" r:id="rId3" imgW="3657600" imgH="1292420" progId="OrgPlusWOPX.4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276600"/>
                        <a:ext cx="7239000" cy="259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F75FB3-15ED-4F89-9288-6C81670E7DA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Types of variables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u="sng" smtClean="0"/>
              <a:t>Categorical variable</a:t>
            </a:r>
            <a:r>
              <a:rPr lang="en-US" altLang="en-US" sz="3600" smtClean="0"/>
              <a:t>: any variable that is not numerical (values have no numerical meaning)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 smtClean="0"/>
              <a:t>Examples: gender, race, drug, disease status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80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265FA0-793B-4D66-9AD0-5A28EE52F118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Types of variables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dirty="0" smtClean="0"/>
              <a:t>Categorical variables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u="sng" dirty="0" smtClean="0"/>
              <a:t>Nominal (from the French nom) variables</a:t>
            </a:r>
            <a:r>
              <a:rPr lang="en-US" altLang="en-US" sz="3200" dirty="0" smtClean="0"/>
              <a:t>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800" dirty="0" smtClean="0"/>
              <a:t>The data are unordered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800" dirty="0" smtClean="0"/>
              <a:t>For example:   RACE: 1=Caucasian, 2=Asian American, 3=African American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800" dirty="0" smtClean="0"/>
              <a:t>A subset of these variables are </a:t>
            </a:r>
            <a:r>
              <a:rPr lang="en-US" altLang="en-US" sz="2800" u="sng" dirty="0" smtClean="0"/>
              <a:t>binary or dichotomous variables</a:t>
            </a:r>
            <a:r>
              <a:rPr lang="en-US" altLang="en-US" sz="2800" dirty="0" smtClean="0"/>
              <a:t> 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2400" dirty="0" smtClean="0"/>
              <a:t>Binary variables have only two categories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2400" dirty="0" smtClean="0"/>
              <a:t>For example:     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en-US" sz="2400" dirty="0" smtClean="0"/>
              <a:t>Biological sex: 1=male, 2=female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en-US" sz="2400" dirty="0" smtClean="0"/>
              <a:t> 0=No 1=Yes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8DB52C-7CD9-425B-A314-DC039FDA0DA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Types of variables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Categorical variables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u="sng" smtClean="0"/>
              <a:t>Nominal variables</a:t>
            </a:r>
            <a:r>
              <a:rPr lang="en-US" altLang="en-US" smtClean="0"/>
              <a:t>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The data are unordered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u="sng" smtClean="0"/>
              <a:t>Ordinal variables</a:t>
            </a:r>
            <a:r>
              <a:rPr lang="en-US" altLang="en-US" smtClean="0"/>
              <a:t>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The data are ordered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For example: 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2400" smtClean="0"/>
              <a:t>AGE: 1=10-19 years, 2=20-29 years, 3=30-39 years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2400" smtClean="0"/>
              <a:t>Likelihood of participating in a vaccine trial  1=Not at all likely 2=somewhat likely 3=very likely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altLang="en-US" sz="280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97332-F286-4C85-B22E-882C8E2847AB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Types of variables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u="sng" dirty="0" smtClean="0"/>
              <a:t>Numerical (quantitative) variables</a:t>
            </a:r>
            <a:r>
              <a:rPr lang="en-US" altLang="en-US" sz="2800" dirty="0" smtClean="0"/>
              <a:t>:  naturally measured as numbers for which arithmetic operations are meaningful </a:t>
            </a:r>
          </a:p>
          <a:p>
            <a:pPr eaLnBrk="1" hangingPunct="1"/>
            <a:r>
              <a:rPr lang="en-US" altLang="en-US" sz="2800" dirty="0" smtClean="0"/>
              <a:t>E.g. height, weight, age, salary, viral load, CD4 cell counts</a:t>
            </a:r>
            <a:endParaRPr lang="en-US" altLang="en-US" sz="2400" u="sng" dirty="0" smtClean="0"/>
          </a:p>
          <a:p>
            <a:pPr lvl="1" eaLnBrk="1" hangingPunct="1"/>
            <a:r>
              <a:rPr lang="en-US" altLang="en-US" sz="2400" u="sng" dirty="0" smtClean="0"/>
              <a:t>Discrete variables</a:t>
            </a:r>
            <a:r>
              <a:rPr lang="en-US" altLang="en-US" sz="2400" dirty="0" smtClean="0"/>
              <a:t>: can be counted (e.g. number of goats owned by a household: 0, 1, 2, 3, etc.) but fractions do not make sense</a:t>
            </a:r>
            <a:endParaRPr lang="en-US" altLang="en-US" sz="2400" u="sng" dirty="0" smtClean="0"/>
          </a:p>
          <a:p>
            <a:pPr lvl="1" eaLnBrk="1" hangingPunct="1"/>
            <a:r>
              <a:rPr lang="en-US" altLang="en-US" sz="2400" u="sng" dirty="0" smtClean="0"/>
              <a:t>Continuous variables</a:t>
            </a:r>
            <a:r>
              <a:rPr lang="en-US" altLang="en-US" sz="2400" dirty="0" smtClean="0"/>
              <a:t>: can take any value within a given range (e.g. weight: 2974.5 g, 3012.6 g)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8A8B7-F9F0-49F8-9670-7304AF51C848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Grey zone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altLang="en-US" smtClean="0"/>
              <a:t>Dichotomous variables 0=No, 1=Yes</a:t>
            </a:r>
          </a:p>
          <a:p>
            <a:pPr lvl="1"/>
            <a:r>
              <a:rPr lang="en-US" altLang="en-US" smtClean="0"/>
              <a:t>Doing arithmetic operations actually does make sense</a:t>
            </a:r>
          </a:p>
          <a:p>
            <a:pPr lvl="1"/>
            <a:r>
              <a:rPr lang="en-US" altLang="en-US" smtClean="0"/>
              <a:t>If you take the mean of the 0’s and 1’s you get the proportion= yes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DD1E69-651F-446A-ACC6-17F99FFCB367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Grey zone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altLang="en-US" smtClean="0"/>
              <a:t>Continuous variables are always truncated at the level of the precision of the measurement.  </a:t>
            </a:r>
          </a:p>
          <a:p>
            <a:pPr lvl="1"/>
            <a:r>
              <a:rPr lang="en-US" altLang="en-US" smtClean="0"/>
              <a:t>They may be truncated at integer values but if a fraction makes sense it is still a continuous variable</a:t>
            </a:r>
          </a:p>
          <a:p>
            <a:pPr lvl="1"/>
            <a:r>
              <a:rPr lang="en-US" altLang="en-US" smtClean="0"/>
              <a:t>E.g. Age=33 years old (really 33 years, 17 days, 12 hours, 23 minutes, etc…)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9B0814-52D8-474D-BE26-B46BDB1F736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Why does it matter?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Knowing what type of variable you are dealing with will help you choose your method of statistical analysis</a:t>
            </a:r>
          </a:p>
          <a:p>
            <a:endParaRPr lang="en-US" altLang="en-US" smtClean="0"/>
          </a:p>
          <a:p>
            <a:r>
              <a:rPr lang="en-US" altLang="en-US" smtClean="0"/>
              <a:t>The most important/common distinction is between categorical and numerical</a:t>
            </a:r>
          </a:p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382F9A-71F3-4F1A-87F5-32ACB3FEAE7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Manipulation of variables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610600" cy="4525963"/>
          </a:xfrm>
        </p:spPr>
        <p:txBody>
          <a:bodyPr/>
          <a:lstStyle/>
          <a:p>
            <a:pPr eaLnBrk="1" hangingPunct="1"/>
            <a:r>
              <a:rPr lang="en-US" altLang="en-US" smtClean="0"/>
              <a:t>Continuous variables can be discretized </a:t>
            </a:r>
          </a:p>
          <a:p>
            <a:pPr lvl="1" eaLnBrk="1" hangingPunct="1"/>
            <a:r>
              <a:rPr lang="en-US" altLang="en-US" smtClean="0"/>
              <a:t>E.g., age can be rounded to whole numbers</a:t>
            </a:r>
          </a:p>
          <a:p>
            <a:pPr eaLnBrk="1" hangingPunct="1"/>
            <a:r>
              <a:rPr lang="en-US" altLang="en-US" smtClean="0"/>
              <a:t>Continuous or discrete variables can be categorized </a:t>
            </a:r>
          </a:p>
          <a:p>
            <a:pPr lvl="1" eaLnBrk="1" hangingPunct="1"/>
            <a:r>
              <a:rPr lang="en-US" altLang="en-US" smtClean="0"/>
              <a:t>E.g., age categories</a:t>
            </a:r>
          </a:p>
          <a:p>
            <a:pPr eaLnBrk="1" hangingPunct="1"/>
            <a:r>
              <a:rPr lang="en-US" altLang="en-US" smtClean="0"/>
              <a:t>Categorical variables can be re-categorized</a:t>
            </a:r>
          </a:p>
          <a:p>
            <a:pPr lvl="1" eaLnBrk="1" hangingPunct="1"/>
            <a:r>
              <a:rPr lang="en-US" altLang="en-US" smtClean="0"/>
              <a:t>E.g., lumping from 5 categories down to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8FF651-D77A-4C06-A15A-2956D91C82C1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Course instructors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 rtlCol="0">
            <a:normAutofit fontScale="9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4400" dirty="0" smtClean="0"/>
              <a:t>Course director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4400" b="1" dirty="0" smtClean="0"/>
              <a:t>     Judy Hahn, M.A., Ph.D. </a:t>
            </a:r>
            <a:endParaRPr lang="en-US" sz="4000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Associate Professor in Residence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Phone: (415) 476-5815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Office:  550 16</a:t>
            </a:r>
            <a:r>
              <a:rPr lang="en-US" baseline="30000" dirty="0" smtClean="0"/>
              <a:t>th</a:t>
            </a:r>
            <a:r>
              <a:rPr lang="en-US" dirty="0" smtClean="0"/>
              <a:t> St., 3</a:t>
            </a:r>
            <a:r>
              <a:rPr lang="en-US" baseline="30000" dirty="0" smtClean="0"/>
              <a:t>rd</a:t>
            </a:r>
            <a:r>
              <a:rPr lang="en-US" dirty="0" smtClean="0"/>
              <a:t> Floor, 3500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hlinkClick r:id="rId3"/>
              </a:rPr>
              <a:t>Judy.hahn@ucsf.edu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dirty="0" smtClean="0"/>
              <a:t>TAs</a:t>
            </a:r>
          </a:p>
          <a:p>
            <a:pPr>
              <a:defRPr/>
            </a:pPr>
            <a:r>
              <a:rPr lang="en-US" dirty="0" smtClean="0"/>
              <a:t>Kristen </a:t>
            </a:r>
            <a:r>
              <a:rPr lang="en-US" dirty="0" err="1" smtClean="0"/>
              <a:t>Aiemjoy</a:t>
            </a:r>
            <a:endParaRPr lang="en-US" dirty="0"/>
          </a:p>
          <a:p>
            <a:pPr>
              <a:defRPr/>
            </a:pPr>
            <a:r>
              <a:rPr lang="en-US" dirty="0" smtClean="0"/>
              <a:t>Melissa Fernandes</a:t>
            </a:r>
            <a:endParaRPr lang="en-US" dirty="0"/>
          </a:p>
          <a:p>
            <a:pPr>
              <a:defRPr/>
            </a:pPr>
            <a:r>
              <a:rPr lang="en-US" dirty="0" smtClean="0"/>
              <a:t>Simon Pollett</a:t>
            </a:r>
            <a:endParaRPr lang="en-US" dirty="0"/>
          </a:p>
          <a:p>
            <a:pPr>
              <a:defRPr/>
            </a:pPr>
            <a:r>
              <a:rPr lang="en-US" dirty="0" smtClean="0"/>
              <a:t>Kathryn Ray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21EEBF-5674-4FB6-9FC0-1CFB6C123B4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Manipulation of variables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610600" cy="4525963"/>
          </a:xfrm>
        </p:spPr>
        <p:txBody>
          <a:bodyPr/>
          <a:lstStyle/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Why discretize/categorize a continuous variable or re-categorize a categorical variable?</a:t>
            </a:r>
          </a:p>
          <a:p>
            <a:pPr lvl="1" eaLnBrk="1" hangingPunct="1"/>
            <a:r>
              <a:rPr lang="en-US" altLang="en-US" smtClean="0"/>
              <a:t>Ease of interpretation</a:t>
            </a:r>
          </a:p>
          <a:p>
            <a:pPr lvl="1" eaLnBrk="1" hangingPunct="1"/>
            <a:r>
              <a:rPr lang="en-US" altLang="en-US" smtClean="0"/>
              <a:t>Ease of statistical methodology</a:t>
            </a:r>
          </a:p>
          <a:p>
            <a:pPr lvl="1" eaLnBrk="1" hangingPunct="1"/>
            <a:r>
              <a:rPr lang="en-US" altLang="en-US" smtClean="0"/>
              <a:t>Some groups are too small to make conclusions about</a:t>
            </a:r>
          </a:p>
          <a:p>
            <a:pPr lvl="1" eaLnBrk="1" hangingPunct="1"/>
            <a:r>
              <a:rPr lang="en-US" altLang="en-US" smtClean="0"/>
              <a:t>But discretizing/categorizing or lumping can have a statistical cost – loss of information</a:t>
            </a:r>
          </a:p>
          <a:p>
            <a:pPr eaLnBrk="1" hangingPunct="1"/>
            <a:r>
              <a:rPr lang="en-US" altLang="en-US" smtClean="0"/>
              <a:t>We will do some of this in lab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288F2A-22B1-4C79-B551-DF23E2DD5DD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Tables to summarize data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DCB115-E1F1-4154-9C1E-20B3151DFD6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Frequency tables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524000"/>
            <a:ext cx="8382000" cy="1905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Categorical variables are summarized by</a:t>
            </a:r>
          </a:p>
          <a:p>
            <a:pPr lvl="1" eaLnBrk="1" hangingPunct="1"/>
            <a:r>
              <a:rPr lang="en-US" altLang="en-US" sz="2400" smtClean="0"/>
              <a:t>Frequency counts – how many are in each category</a:t>
            </a:r>
          </a:p>
          <a:p>
            <a:pPr lvl="1" eaLnBrk="1" hangingPunct="1"/>
            <a:r>
              <a:rPr lang="en-US" altLang="en-US" sz="2400" smtClean="0"/>
              <a:t>Relative frequency or percent (a number from 0 to 100)</a:t>
            </a:r>
          </a:p>
          <a:p>
            <a:pPr lvl="1" eaLnBrk="1" hangingPunct="1"/>
            <a:r>
              <a:rPr lang="en-US" altLang="en-US" sz="2400" smtClean="0"/>
              <a:t>Proportion (a number from 0 to 1)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800" smtClean="0"/>
          </a:p>
        </p:txBody>
      </p:sp>
      <p:graphicFrame>
        <p:nvGraphicFramePr>
          <p:cNvPr id="55385" name="Group 89"/>
          <p:cNvGraphicFramePr>
            <a:graphicFrameLocks noGrp="1"/>
          </p:cNvGraphicFramePr>
          <p:nvPr>
            <p:ph sz="quarter" idx="2"/>
          </p:nvPr>
        </p:nvGraphicFramePr>
        <p:xfrm>
          <a:off x="2057400" y="3581400"/>
          <a:ext cx="5486400" cy="2835276"/>
        </p:xfrm>
        <a:graphic>
          <a:graphicData uri="http://schemas.openxmlformats.org/drawingml/2006/table">
            <a:tbl>
              <a:tblPr/>
              <a:tblGrid>
                <a:gridCol w="3416300"/>
                <a:gridCol w="2070100"/>
              </a:tblGrid>
              <a:tr h="100591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Gender of persons receiving new HIV test,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Mulago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Hospital, Kampala, Uganda, 2008-2011.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3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(%)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3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Male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1553 (46)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3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Female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1836 (54) 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3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3389 (100)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BC2B19-92D5-4EF4-9825-5D4769AB8E64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Frequency tables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724400"/>
          </a:xfrm>
        </p:spPr>
        <p:txBody>
          <a:bodyPr/>
          <a:lstStyle/>
          <a:p>
            <a:pPr eaLnBrk="1" hangingPunct="1"/>
            <a:r>
              <a:rPr lang="en-US" altLang="en-US" smtClean="0"/>
              <a:t>Continuous variables can be summarized in frequency tables but must be categorized in meaningful ways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4A0F91-632D-41DA-AC62-6F4FBAA6DC54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Frequency tables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724400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dirty="0" smtClean="0"/>
              <a:t>Choice of </a:t>
            </a:r>
            <a:r>
              <a:rPr lang="en-US" dirty="0" err="1" smtClean="0"/>
              <a:t>cutpoints</a:t>
            </a:r>
            <a:r>
              <a:rPr lang="en-US" dirty="0" smtClean="0"/>
              <a:t> for categories</a:t>
            </a:r>
          </a:p>
          <a:p>
            <a:pPr lvl="1" eaLnBrk="1" hangingPunct="1">
              <a:defRPr/>
            </a:pPr>
            <a:r>
              <a:rPr lang="en-US" dirty="0" smtClean="0"/>
              <a:t>Even intervals </a:t>
            </a:r>
          </a:p>
          <a:p>
            <a:pPr lvl="2" eaLnBrk="1" hangingPunct="1">
              <a:defRPr/>
            </a:pPr>
            <a:r>
              <a:rPr lang="en-US" dirty="0" smtClean="0"/>
              <a:t>E.g. 10-year age categories</a:t>
            </a:r>
          </a:p>
          <a:p>
            <a:pPr lvl="1" eaLnBrk="1" hangingPunct="1">
              <a:defRPr/>
            </a:pPr>
            <a:r>
              <a:rPr lang="en-US" dirty="0" smtClean="0"/>
              <a:t>Meaningful </a:t>
            </a:r>
            <a:r>
              <a:rPr lang="en-US" dirty="0" err="1" smtClean="0"/>
              <a:t>cutpoints</a:t>
            </a:r>
            <a:r>
              <a:rPr lang="en-US" dirty="0" smtClean="0"/>
              <a:t> related to a health outcome or decision</a:t>
            </a:r>
          </a:p>
          <a:p>
            <a:pPr lvl="2" eaLnBrk="1" hangingPunct="1">
              <a:defRPr/>
            </a:pPr>
            <a:r>
              <a:rPr lang="en-US" dirty="0" smtClean="0"/>
              <a:t>E.g. CD4&lt;50 cells/mm</a:t>
            </a:r>
            <a:r>
              <a:rPr lang="en-US" baseline="30000" dirty="0" smtClean="0"/>
              <a:t>3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Equal percentage of the data falling into each category </a:t>
            </a:r>
          </a:p>
          <a:p>
            <a:pPr lvl="2" eaLnBrk="1" hangingPunct="1">
              <a:defRPr/>
            </a:pPr>
            <a:r>
              <a:rPr lang="en-US" dirty="0" err="1" smtClean="0"/>
              <a:t>Tertiles</a:t>
            </a:r>
            <a:r>
              <a:rPr lang="en-US" dirty="0" smtClean="0"/>
              <a:t> – 33% </a:t>
            </a:r>
          </a:p>
          <a:p>
            <a:pPr lvl="2" eaLnBrk="1" hangingPunct="1">
              <a:defRPr/>
            </a:pPr>
            <a:r>
              <a:rPr lang="en-US" dirty="0" smtClean="0"/>
              <a:t>Quartiles – 25%</a:t>
            </a:r>
          </a:p>
          <a:p>
            <a:pPr lvl="2" eaLnBrk="1" hangingPunct="1">
              <a:defRPr/>
            </a:pPr>
            <a:r>
              <a:rPr lang="en-US" dirty="0" err="1" smtClean="0"/>
              <a:t>Quantiles</a:t>
            </a:r>
            <a:r>
              <a:rPr lang="en-US" dirty="0" smtClean="0"/>
              <a:t> – </a:t>
            </a:r>
            <a:r>
              <a:rPr lang="en-US" smtClean="0"/>
              <a:t>20%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52EEC2-32DE-4A60-B0F7-08039CF98C47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Frequency tables</a:t>
            </a:r>
          </a:p>
        </p:txBody>
      </p:sp>
      <p:graphicFrame>
        <p:nvGraphicFramePr>
          <p:cNvPr id="63543" name="Group 55"/>
          <p:cNvGraphicFramePr>
            <a:graphicFrameLocks noGrp="1"/>
          </p:cNvGraphicFramePr>
          <p:nvPr>
            <p:ph sz="quarter" idx="2"/>
          </p:nvPr>
        </p:nvGraphicFramePr>
        <p:xfrm>
          <a:off x="1447800" y="1812925"/>
          <a:ext cx="6553200" cy="3673475"/>
        </p:xfrm>
        <a:graphic>
          <a:graphicData uri="http://schemas.openxmlformats.org/drawingml/2006/table">
            <a:tbl>
              <a:tblPr/>
              <a:tblGrid>
                <a:gridCol w="4562354"/>
                <a:gridCol w="1990846"/>
              </a:tblGrid>
              <a:tr h="123681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CD4 cell counts ( per mm</a:t>
                      </a:r>
                      <a:r>
                        <a:rPr kumimoji="0" lang="en-US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 of persons newly diagnosed with HIV at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Mulago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Hospital, Kampala (N=999)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7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(%)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≤50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121 (12.1)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51-250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339 (33.9)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251-500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339 (33.9)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≥500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 (20.0)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F4AEB8-89BC-44F8-BD5F-0AE78CEE35A1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Frequency tables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The cumulative frequency is the percentage of observations up to and including the current category</a:t>
            </a:r>
          </a:p>
        </p:txBody>
      </p:sp>
      <p:graphicFrame>
        <p:nvGraphicFramePr>
          <p:cNvPr id="4" name="Group 55"/>
          <p:cNvGraphicFramePr>
            <a:graphicFrameLocks/>
          </p:cNvGraphicFramePr>
          <p:nvPr/>
        </p:nvGraphicFramePr>
        <p:xfrm>
          <a:off x="1143000" y="3124200"/>
          <a:ext cx="7086600" cy="3292476"/>
        </p:xfrm>
        <a:graphic>
          <a:graphicData uri="http://schemas.openxmlformats.org/drawingml/2006/table">
            <a:tbl>
              <a:tblPr/>
              <a:tblGrid>
                <a:gridCol w="3784106"/>
                <a:gridCol w="1651247"/>
                <a:gridCol w="1651247"/>
              </a:tblGrid>
              <a:tr h="701221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CD4 cell counts ( per mm</a:t>
                      </a:r>
                      <a:r>
                        <a:rPr kumimoji="0" 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 of persons newly diagnosed with HIV at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Mulago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Hospital, Kampala (N=999)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058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(%)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Cumulative frequency (%)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3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≤50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121 (12.1)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3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51-250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339 (33.9)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46.1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3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251-500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339 (33.9)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80.0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3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≥500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 (20.0)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100.0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173E05-7F1C-483C-AEF1-2F26B4EFCD0E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 Stata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. tab cd4_cat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 RECODE of |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  cd4count |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(CD4Count) |      Freq.     Percent        Cum.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------------+-----------------------------------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    CD4&lt;50 |        121       12.11       12.11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CD4=51-250 |        339       33.93       46.05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CD4=251-500 |        339       33.93       79.98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   CD4&gt;500 |        200       20.02      100.00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------------+-----------------------------------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     Total |        999      100.00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63B360-AD36-4021-9037-E8882B43EDD8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38917" name="TextBox 1"/>
          <p:cNvSpPr txBox="1">
            <a:spLocks noChangeArrowheads="1"/>
          </p:cNvSpPr>
          <p:nvPr/>
        </p:nvSpPr>
        <p:spPr bwMode="auto">
          <a:xfrm>
            <a:off x="228599" y="5410200"/>
            <a:ext cx="8001001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 dirty="0">
                <a:latin typeface="Arial" charset="0"/>
              </a:rPr>
              <a:t>These data are posted on the class website and called: </a:t>
            </a:r>
            <a:r>
              <a:rPr lang="en-US" altLang="en-US" sz="1800" b="0" dirty="0" smtClean="0">
                <a:latin typeface="Arial" charset="0"/>
              </a:rPr>
              <a:t>vct_baseline_biostat200_v1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 dirty="0" smtClean="0">
                <a:latin typeface="Arial" charset="0"/>
              </a:rPr>
              <a:t>We will learn how to create a categorical variable from a continuous variable in Stata in Lab 2</a:t>
            </a:r>
            <a:endParaRPr lang="en-US" altLang="en-US" sz="1800" b="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Bar charts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7848600" cy="4525963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General graph for categorical variables</a:t>
            </a:r>
          </a:p>
          <a:p>
            <a:pPr eaLnBrk="1" hangingPunct="1"/>
            <a:r>
              <a:rPr lang="en-US" altLang="en-US" sz="2800" smtClean="0"/>
              <a:t>Graphical equivalent of a frequency table</a:t>
            </a:r>
          </a:p>
          <a:p>
            <a:pPr eaLnBrk="1" hangingPunct="1"/>
            <a:r>
              <a:rPr lang="en-US" altLang="en-US" sz="2800" smtClean="0"/>
              <a:t>The x-axis does not have to be numerical</a:t>
            </a:r>
          </a:p>
          <a:p>
            <a:pPr eaLnBrk="1" hangingPunct="1"/>
            <a:r>
              <a:rPr lang="en-US" altLang="en-US" sz="2800" smtClean="0"/>
              <a:t>The height of the bars should add up to 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C6C3A6-AB29-4E7E-86C7-41416E3CEE11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Bar charts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9C85CB-3D78-4FB1-B5CD-445FDCE02780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pic>
        <p:nvPicPr>
          <p:cNvPr id="40964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524000"/>
            <a:ext cx="7086600" cy="51863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Course web site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u="sng" dirty="0" smtClean="0">
                <a:hlinkClick r:id="rId2"/>
              </a:rPr>
              <a:t>https://courses.ucsf.edu/course/view.php?id=2437</a:t>
            </a:r>
            <a:endParaRPr lang="en-US" altLang="en-US" u="sng" dirty="0" smtClean="0"/>
          </a:p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5EC94F-6C58-4658-8C5B-4917DD7CB6F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Histograms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001000" cy="6858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Bar chart for numerical data</a:t>
            </a:r>
          </a:p>
          <a:p>
            <a:pPr eaLnBrk="1" hangingPunct="1"/>
            <a:r>
              <a:rPr lang="en-US" altLang="en-US" sz="2800" smtClean="0"/>
              <a:t>The number of bins and the bin width will make a difference in the appearance of this plot </a:t>
            </a:r>
          </a:p>
          <a:p>
            <a:pPr eaLnBrk="1" hangingPunct="1"/>
            <a:r>
              <a:rPr lang="en-US" altLang="en-US" sz="2800" smtClean="0"/>
              <a:t>Width and number of bins may affect interpretation</a:t>
            </a:r>
          </a:p>
          <a:p>
            <a:pPr eaLnBrk="1" hangingPunct="1"/>
            <a:r>
              <a:rPr lang="en-US" altLang="en-US" sz="2800" smtClean="0"/>
              <a:t>Options such as percent, frequency will change the y-axis</a:t>
            </a:r>
          </a:p>
          <a:p>
            <a:pPr eaLnBrk="1" hangingPunct="1"/>
            <a:endParaRPr lang="en-US" altLang="en-US" sz="280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23B6DD-8612-4B27-84D1-92761FF15C91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229600" cy="4525963"/>
          </a:xfrm>
        </p:spPr>
        <p:txBody>
          <a:bodyPr/>
          <a:lstStyle/>
          <a:p>
            <a:r>
              <a:rPr lang="en-US" altLang="en-US" smtClean="0"/>
              <a:t>Without specifying any options, your histogram will look like this. The bin width will be chosen automatically.</a:t>
            </a:r>
          </a:p>
          <a:p>
            <a:pPr>
              <a:buFont typeface="Arial" charset="0"/>
              <a:buNone/>
            </a:pPr>
            <a:endParaRPr lang="en-US" altLang="en-US" smtClean="0"/>
          </a:p>
        </p:txBody>
      </p:sp>
      <p:sp>
        <p:nvSpPr>
          <p:cNvPr id="43011" name="Rectangle 5"/>
          <p:cNvSpPr>
            <a:spLocks noChangeArrowheads="1"/>
          </p:cNvSpPr>
          <p:nvPr/>
        </p:nvSpPr>
        <p:spPr bwMode="auto">
          <a:xfrm>
            <a:off x="1219200" y="5562600"/>
            <a:ext cx="5943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urier New" pitchFamily="49" charset="0"/>
                <a:cs typeface="Courier New" pitchFamily="49" charset="0"/>
              </a:rPr>
              <a:t>** Stata code for this histogram **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urier New" pitchFamily="49" charset="0"/>
                <a:cs typeface="Courier New" pitchFamily="49" charset="0"/>
              </a:rPr>
              <a:t>histogram cd4count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urier New" pitchFamily="49" charset="0"/>
                <a:cs typeface="Courier New" pitchFamily="49" charset="0"/>
              </a:rPr>
              <a:t>(bin=29, start=1, width=66.586207)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7BDEAF-54BA-4076-85A8-7C630EF410B0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pic>
        <p:nvPicPr>
          <p:cNvPr id="43013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538" y="1819275"/>
            <a:ext cx="5114925" cy="37433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"/>
          <p:cNvSpPr>
            <a:spLocks noChangeArrowheads="1"/>
          </p:cNvSpPr>
          <p:nvPr/>
        </p:nvSpPr>
        <p:spPr bwMode="auto">
          <a:xfrm>
            <a:off x="809625" y="5105400"/>
            <a:ext cx="76485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pitchFamily="49" charset="0"/>
                <a:cs typeface="Courier New" pitchFamily="49" charset="0"/>
              </a:rPr>
              <a:t>** Stata code for this histogram **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pitchFamily="49" charset="0"/>
                <a:cs typeface="Courier New" pitchFamily="49" charset="0"/>
              </a:rPr>
              <a:t>histogram cd4count, fcolor(blue) lcolor(black) </a:t>
            </a:r>
            <a:r>
              <a:rPr lang="en-US" altLang="en-US" sz="160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width(50)</a:t>
            </a:r>
            <a:r>
              <a:rPr lang="en-US" altLang="en-US" sz="1600">
                <a:latin typeface="Courier New" pitchFamily="49" charset="0"/>
                <a:cs typeface="Courier New" pitchFamily="49" charset="0"/>
              </a:rPr>
              <a:t> title(CD4 among new HIV positives at Mulago) xtitle(CD4 cell count) </a:t>
            </a:r>
            <a:r>
              <a:rPr lang="en-US" altLang="en-US" sz="160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percent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FD7844-24F6-4ED9-AEAB-106968304B55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pic>
        <p:nvPicPr>
          <p:cNvPr id="4403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8600"/>
            <a:ext cx="6559550" cy="48006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Placeholder 7"/>
          <p:cNvSpPr>
            <a:spLocks noGrp="1"/>
          </p:cNvSpPr>
          <p:nvPr>
            <p:ph type="body" sz="half" idx="1"/>
          </p:nvPr>
        </p:nvSpPr>
        <p:spPr>
          <a:xfrm>
            <a:off x="457200" y="304800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n-US" smtClean="0"/>
              <a:t>This histogram has less detail but gives us the % of persons with CD4 &lt;350 cells/mm</a:t>
            </a:r>
            <a:r>
              <a:rPr lang="en-US" altLang="en-US" baseline="30000" smtClean="0"/>
              <a:t>3</a:t>
            </a:r>
            <a:r>
              <a:rPr lang="en-US" altLang="en-US" smtClean="0"/>
              <a:t> </a:t>
            </a:r>
          </a:p>
        </p:txBody>
      </p:sp>
      <p:sp>
        <p:nvSpPr>
          <p:cNvPr id="45059" name="Rectangle 11"/>
          <p:cNvSpPr>
            <a:spLocks noChangeArrowheads="1"/>
          </p:cNvSpPr>
          <p:nvPr/>
        </p:nvSpPr>
        <p:spPr bwMode="auto">
          <a:xfrm>
            <a:off x="685800" y="5570538"/>
            <a:ext cx="81534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pitchFamily="49" charset="0"/>
                <a:cs typeface="Courier New" pitchFamily="49" charset="0"/>
              </a:rPr>
              <a:t>histogram cd4count, fcolor(blue) lcolor(black) </a:t>
            </a:r>
            <a:r>
              <a:rPr lang="en-US" altLang="en-US" sz="160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width(350)</a:t>
            </a:r>
            <a:r>
              <a:rPr lang="en-US" altLang="en-US" sz="1600">
                <a:latin typeface="Courier New" pitchFamily="49" charset="0"/>
                <a:cs typeface="Courier New" pitchFamily="49" charset="0"/>
              </a:rPr>
              <a:t> title(CD4 among new HIV positives at Mulago) xtitle(CD4 cell count) percent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B19F12-EF4F-408D-87E5-349EF07A35A8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pic>
        <p:nvPicPr>
          <p:cNvPr id="45061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538" y="1558925"/>
            <a:ext cx="5114925" cy="37433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Box plots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524000"/>
            <a:ext cx="31242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200" dirty="0" smtClean="0"/>
              <a:t>Middle line=median (50</a:t>
            </a:r>
            <a:r>
              <a:rPr lang="en-US" altLang="en-US" sz="2200" baseline="30000" dirty="0" smtClean="0"/>
              <a:t>th</a:t>
            </a:r>
            <a:r>
              <a:rPr lang="en-US" altLang="en-US" sz="2200" dirty="0" smtClean="0"/>
              <a:t> percentile)</a:t>
            </a:r>
          </a:p>
          <a:p>
            <a:pPr eaLnBrk="1" hangingPunct="1">
              <a:defRPr/>
            </a:pPr>
            <a:endParaRPr lang="en-US" altLang="en-US" sz="2200" dirty="0" smtClean="0"/>
          </a:p>
          <a:p>
            <a:pPr eaLnBrk="1" hangingPunct="1">
              <a:defRPr/>
            </a:pPr>
            <a:r>
              <a:rPr lang="en-US" altLang="en-US" sz="2200" dirty="0" smtClean="0"/>
              <a:t>Box covers the 25</a:t>
            </a:r>
            <a:r>
              <a:rPr lang="en-US" altLang="en-US" sz="2200" baseline="30000" dirty="0" smtClean="0"/>
              <a:t>th</a:t>
            </a:r>
            <a:r>
              <a:rPr lang="en-US" altLang="en-US" sz="2200" dirty="0" smtClean="0"/>
              <a:t> to 75</a:t>
            </a:r>
            <a:r>
              <a:rPr lang="en-US" altLang="en-US" sz="2200" baseline="30000" dirty="0" smtClean="0"/>
              <a:t>th</a:t>
            </a:r>
            <a:r>
              <a:rPr lang="en-US" altLang="en-US" sz="2200" dirty="0" smtClean="0"/>
              <a:t> percentiles (interquartile range)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altLang="en-US" sz="2400" dirty="0" smtClean="0"/>
          </a:p>
          <a:p>
            <a:pPr lvl="1" eaLnBrk="1" hangingPunct="1">
              <a:buFont typeface="Wingdings" pitchFamily="2" charset="2"/>
              <a:buNone/>
              <a:defRPr/>
            </a:pPr>
            <a:endParaRPr lang="en-US" altLang="en-US" sz="2000" dirty="0" smtClean="0"/>
          </a:p>
          <a:p>
            <a:pPr lvl="1" eaLnBrk="1" hangingPunct="1">
              <a:defRPr/>
            </a:pPr>
            <a:endParaRPr lang="en-US" altLang="en-US" sz="24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en-US" sz="28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801040-019F-4E8E-9B85-9D976478DE45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pic>
        <p:nvPicPr>
          <p:cNvPr id="46085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524000"/>
            <a:ext cx="5114925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6" name="TextBox 1"/>
          <p:cNvSpPr txBox="1">
            <a:spLocks noChangeArrowheads="1"/>
          </p:cNvSpPr>
          <p:nvPr/>
        </p:nvSpPr>
        <p:spPr bwMode="auto">
          <a:xfrm>
            <a:off x="4067175" y="5297488"/>
            <a:ext cx="19034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 </a:t>
            </a:r>
            <a:r>
              <a:rPr lang="en-US" altLang="en-US" sz="1800">
                <a:latin typeface="Courier New" pitchFamily="49" charset="0"/>
                <a:cs typeface="Courier New" pitchFamily="49" charset="0"/>
              </a:rPr>
              <a:t>graph box e5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000000"/>
                </a:solidFill>
              </a:rPr>
              <a:t>Box plots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96900" y="4375150"/>
            <a:ext cx="8001000" cy="2254250"/>
          </a:xfrm>
        </p:spPr>
        <p:txBody>
          <a:bodyPr/>
          <a:lstStyle/>
          <a:p>
            <a:pPr eaLnBrk="1" hangingPunct="1"/>
            <a:r>
              <a:rPr lang="en-US" altLang="en-US" sz="2200" dirty="0" smtClean="0"/>
              <a:t>Bottom whisker: Data point at or above 25</a:t>
            </a:r>
            <a:r>
              <a:rPr lang="en-US" altLang="en-US" sz="2200" baseline="30000" dirty="0" smtClean="0"/>
              <a:t>th</a:t>
            </a:r>
            <a:r>
              <a:rPr lang="en-US" altLang="en-US" sz="2200" dirty="0" smtClean="0"/>
              <a:t> percentile – 1.5*IQR or the minimum, whichever is greater</a:t>
            </a:r>
          </a:p>
          <a:p>
            <a:pPr lvl="1" eaLnBrk="1" hangingPunct="1"/>
            <a:r>
              <a:rPr lang="en-US" altLang="en-US" sz="1800" dirty="0" smtClean="0"/>
              <a:t>25</a:t>
            </a:r>
            <a:r>
              <a:rPr lang="en-US" altLang="en-US" sz="1800" baseline="30000" dirty="0" smtClean="0"/>
              <a:t>th</a:t>
            </a:r>
            <a:r>
              <a:rPr lang="en-US" altLang="en-US" sz="1800" dirty="0" smtClean="0"/>
              <a:t> %</a:t>
            </a:r>
            <a:r>
              <a:rPr lang="en-US" altLang="en-US" sz="1800" dirty="0" err="1" smtClean="0"/>
              <a:t>ile</a:t>
            </a:r>
            <a:r>
              <a:rPr lang="en-US" altLang="en-US" sz="1800" dirty="0" smtClean="0"/>
              <a:t>=1, IQR=7    </a:t>
            </a:r>
            <a:r>
              <a:rPr lang="en-US" altLang="en-US" sz="1800" dirty="0" smtClean="0">
                <a:sym typeface="Wingdings" panose="05000000000000000000" pitchFamily="2" charset="2"/>
              </a:rPr>
              <a:t></a:t>
            </a:r>
            <a:r>
              <a:rPr lang="en-US" altLang="en-US" sz="1800" dirty="0" smtClean="0"/>
              <a:t> 1-1.5*7=-9.5</a:t>
            </a:r>
          </a:p>
          <a:p>
            <a:pPr eaLnBrk="1" hangingPunct="1"/>
            <a:r>
              <a:rPr lang="en-US" altLang="en-US" sz="2200" dirty="0" smtClean="0"/>
              <a:t>Top whisker: Data point at or below 75</a:t>
            </a:r>
            <a:r>
              <a:rPr lang="en-US" altLang="en-US" sz="2200" baseline="30000" dirty="0" smtClean="0"/>
              <a:t>th</a:t>
            </a:r>
            <a:r>
              <a:rPr lang="en-US" altLang="en-US" sz="2200" dirty="0" smtClean="0"/>
              <a:t> percentile  + 1.5*IQR or the maximum, whichever is greater</a:t>
            </a:r>
          </a:p>
          <a:p>
            <a:pPr lvl="1" eaLnBrk="1" hangingPunct="1"/>
            <a:r>
              <a:rPr lang="en-US" altLang="en-US" sz="1800" dirty="0" smtClean="0"/>
              <a:t>-75</a:t>
            </a:r>
            <a:r>
              <a:rPr lang="en-US" altLang="en-US" sz="1800" baseline="30000" dirty="0" smtClean="0"/>
              <a:t>th</a:t>
            </a:r>
            <a:r>
              <a:rPr lang="en-US" altLang="en-US" sz="1800" dirty="0" smtClean="0"/>
              <a:t> %</a:t>
            </a:r>
            <a:r>
              <a:rPr lang="en-US" altLang="en-US" sz="1800" dirty="0" err="1" smtClean="0"/>
              <a:t>ile</a:t>
            </a:r>
            <a:r>
              <a:rPr lang="en-US" altLang="en-US" sz="1800" dirty="0" smtClean="0"/>
              <a:t>=8, IQR=7   </a:t>
            </a:r>
            <a:r>
              <a:rPr lang="en-US" altLang="en-US" sz="1800" dirty="0" smtClean="0">
                <a:sym typeface="Wingdings" panose="05000000000000000000" pitchFamily="2" charset="2"/>
              </a:rPr>
              <a:t></a:t>
            </a:r>
            <a:r>
              <a:rPr lang="en-US" altLang="en-US" sz="1800" dirty="0" smtClean="0"/>
              <a:t> 8+1.5*7=18.5</a:t>
            </a:r>
          </a:p>
          <a:p>
            <a:pPr lvl="1" eaLnBrk="1" hangingPunct="1"/>
            <a:endParaRPr lang="en-US" altLang="en-US" sz="1800" dirty="0" smtClean="0"/>
          </a:p>
          <a:p>
            <a:pPr eaLnBrk="1" hangingPunct="1"/>
            <a:endParaRPr lang="en-US" altLang="en-US" sz="2400" dirty="0" smtClean="0"/>
          </a:p>
          <a:p>
            <a:pPr lvl="1" eaLnBrk="1" hangingPunct="1">
              <a:buFont typeface="Wingdings" pitchFamily="2" charset="2"/>
              <a:buNone/>
            </a:pPr>
            <a:endParaRPr lang="en-US" altLang="en-US" sz="2000" dirty="0" smtClean="0"/>
          </a:p>
          <a:p>
            <a:pPr lvl="1" eaLnBrk="1" hangingPunct="1"/>
            <a:endParaRPr lang="en-US" altLang="en-US" sz="2400" dirty="0" smtClean="0"/>
          </a:p>
          <a:p>
            <a:pPr eaLnBrk="1" hangingPunct="1">
              <a:buFont typeface="Wingdings" pitchFamily="2" charset="2"/>
              <a:buNone/>
            </a:pPr>
            <a:endParaRPr lang="en-US" altLang="en-US" sz="28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87B5E7-64CB-464A-9C05-2BC7CBB16AB5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pic>
        <p:nvPicPr>
          <p:cNvPr id="47109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524000"/>
            <a:ext cx="3895725" cy="285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Box plots</a:t>
            </a:r>
          </a:p>
        </p:txBody>
      </p:sp>
      <p:sp>
        <p:nvSpPr>
          <p:cNvPr id="48131" name="Rectangle 8"/>
          <p:cNvSpPr>
            <a:spLocks noChangeArrowheads="1"/>
          </p:cNvSpPr>
          <p:nvPr/>
        </p:nvSpPr>
        <p:spPr bwMode="auto">
          <a:xfrm>
            <a:off x="990600" y="5181600"/>
            <a:ext cx="7543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0">
                <a:latin typeface="Courier New" pitchFamily="49" charset="0"/>
                <a:cs typeface="Courier New" pitchFamily="49" charset="0"/>
              </a:rPr>
              <a:t>graph box cd4count, box(1, fcolor(blue) lcolor(black) fintensity(inten100)) title(CD4 count among new HIV positives at Mulago)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617D-644B-4334-B615-4FD2C11B7275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sp>
        <p:nvSpPr>
          <p:cNvPr id="48133" name="TextBox 1"/>
          <p:cNvSpPr txBox="1">
            <a:spLocks noChangeArrowheads="1"/>
          </p:cNvSpPr>
          <p:nvPr/>
        </p:nvSpPr>
        <p:spPr bwMode="auto">
          <a:xfrm>
            <a:off x="609600" y="6172200"/>
            <a:ext cx="7456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USE drop down menus in Stata to make your graphics look pretty!</a:t>
            </a:r>
          </a:p>
        </p:txBody>
      </p:sp>
      <p:pic>
        <p:nvPicPr>
          <p:cNvPr id="48134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762000"/>
            <a:ext cx="5910263" cy="432593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Box plots by another variable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838200"/>
            <a:ext cx="8458200" cy="46482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We can divide up our graphs by another variable</a:t>
            </a:r>
          </a:p>
          <a:p>
            <a:pPr eaLnBrk="1" hangingPunct="1"/>
            <a:r>
              <a:rPr lang="en-US" altLang="en-US" sz="2800" dirty="0" smtClean="0"/>
              <a:t>A way to describe the relationship between a numerical and categorical variable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800" dirty="0" smtClean="0"/>
          </a:p>
        </p:txBody>
      </p:sp>
      <p:sp>
        <p:nvSpPr>
          <p:cNvPr id="49156" name="Rectangle 5"/>
          <p:cNvSpPr>
            <a:spLocks noChangeArrowheads="1"/>
          </p:cNvSpPr>
          <p:nvPr/>
        </p:nvSpPr>
        <p:spPr bwMode="auto">
          <a:xfrm>
            <a:off x="838200" y="6027738"/>
            <a:ext cx="73914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graph box e5, by(, title(Days drank past 30) subtitle(Among current (prior 3 month) drinkers)) </a:t>
            </a:r>
            <a:r>
              <a:rPr lang="en-US" altLang="en-US" sz="1600" b="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by(sex)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 box(1, </a:t>
            </a:r>
            <a:r>
              <a:rPr lang="en-US" altLang="en-US" sz="1600" b="0" dirty="0" err="1">
                <a:latin typeface="Courier New" pitchFamily="49" charset="0"/>
                <a:cs typeface="Courier New" pitchFamily="49" charset="0"/>
              </a:rPr>
              <a:t>fcolor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(blue) </a:t>
            </a:r>
            <a:r>
              <a:rPr lang="en-US" altLang="en-US" sz="1600" b="0" dirty="0" err="1">
                <a:latin typeface="Courier New" pitchFamily="49" charset="0"/>
                <a:cs typeface="Courier New" pitchFamily="49" charset="0"/>
              </a:rPr>
              <a:t>lcolor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(black) </a:t>
            </a:r>
            <a:r>
              <a:rPr lang="en-US" altLang="en-US" sz="1600" b="0" dirty="0" err="1">
                <a:latin typeface="Courier New" pitchFamily="49" charset="0"/>
                <a:cs typeface="Courier New" pitchFamily="49" charset="0"/>
              </a:rPr>
              <a:t>fintensity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(inten100))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3D918-50D9-4C30-A372-055FA27F2544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  <p:pic>
        <p:nvPicPr>
          <p:cNvPr id="49158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538" y="2286000"/>
            <a:ext cx="4919662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Histograms by another variable</a:t>
            </a:r>
          </a:p>
        </p:txBody>
      </p:sp>
      <p:sp>
        <p:nvSpPr>
          <p:cNvPr id="50179" name="Rectangle 4"/>
          <p:cNvSpPr>
            <a:spLocks noChangeArrowheads="1"/>
          </p:cNvSpPr>
          <p:nvPr/>
        </p:nvSpPr>
        <p:spPr bwMode="auto">
          <a:xfrm>
            <a:off x="1219200" y="5410200"/>
            <a:ext cx="71628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charset="0"/>
              </a:rPr>
              <a:t> 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histogram e5, by(, title(Days drank past 30) subtitle(Among current (prior 3 month) drinkers)) </a:t>
            </a:r>
            <a:r>
              <a:rPr lang="en-US" altLang="en-US" sz="1600" b="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by(sex)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1600" b="0" dirty="0" err="1">
                <a:latin typeface="Courier New" pitchFamily="49" charset="0"/>
                <a:cs typeface="Courier New" pitchFamily="49" charset="0"/>
              </a:rPr>
              <a:t>fcolor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(blue) </a:t>
            </a:r>
            <a:r>
              <a:rPr lang="en-US" altLang="en-US" sz="1600" b="0" dirty="0" err="1">
                <a:latin typeface="Courier New" pitchFamily="49" charset="0"/>
                <a:cs typeface="Courier New" pitchFamily="49" charset="0"/>
              </a:rPr>
              <a:t>lcolor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(black)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63E5AD-5BEF-49BF-B2DC-107CB6F24D65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pic>
        <p:nvPicPr>
          <p:cNvPr id="50181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538" y="1295400"/>
            <a:ext cx="5475287" cy="400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Histograms help find the mode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66800"/>
            <a:ext cx="7467600" cy="46482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Mode – the value (or range of values) that occurs most frequently</a:t>
            </a:r>
          </a:p>
          <a:p>
            <a:pPr eaLnBrk="1" hangingPunct="1"/>
            <a:r>
              <a:rPr lang="en-US" altLang="en-US" sz="2800" dirty="0" smtClean="0"/>
              <a:t>Sometimes there is more than one mode, e.g. a bi-modal distribution (both modes do not have to be the same height)</a:t>
            </a:r>
          </a:p>
          <a:p>
            <a:pPr eaLnBrk="1" hangingPunct="1"/>
            <a:r>
              <a:rPr lang="en-US" altLang="en-US" sz="2800" dirty="0" smtClean="0"/>
              <a:t>The mode makes most sense for categorical data</a:t>
            </a:r>
          </a:p>
          <a:p>
            <a:pPr eaLnBrk="1" hangingPunct="1"/>
            <a:r>
              <a:rPr lang="en-US" altLang="en-US" sz="2800" dirty="0" smtClean="0"/>
              <a:t>For continuous data you can find the mode if you categorize the data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913670-193C-4DA8-BCAF-35A7015FB542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762000"/>
            <a:ext cx="8229600" cy="6096000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dirty="0" smtClean="0"/>
              <a:t>Lectures:  Tuesdays 10:30-12:30 </a:t>
            </a:r>
            <a:endParaRPr lang="en-US" dirty="0"/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dirty="0" smtClean="0"/>
              <a:t>Videos of lectures are posted usually within a few hours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dirty="0" smtClean="0"/>
              <a:t>11 lectures (Sept 15-Dec 1, no lecture Nov. 24)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dirty="0" smtClean="0"/>
              <a:t>Attendance encouraged but optional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 smtClean="0"/>
              <a:t>“Labs”: Thursday 10:30-12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 smtClean="0"/>
              <a:t>Hahn office hours: 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dirty="0" smtClean="0"/>
              <a:t>Tuesday 12:30-1:30 Room MH 1400 and by appointment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 smtClean="0"/>
              <a:t>Course credits: 3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 smtClean="0"/>
              <a:t>Some STATA in class – Please bring your laptop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9EA77-0271-4937-883E-800B3535223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4525963"/>
          </a:xfrm>
        </p:spPr>
        <p:txBody>
          <a:bodyPr/>
          <a:lstStyle/>
          <a:p>
            <a:r>
              <a:rPr lang="en-US" altLang="en-US" smtClean="0"/>
              <a:t>What type of variable is this?</a:t>
            </a:r>
          </a:p>
          <a:p>
            <a:r>
              <a:rPr lang="en-US" altLang="en-US" smtClean="0"/>
              <a:t>What is the mode?</a:t>
            </a:r>
          </a:p>
          <a:p>
            <a:r>
              <a:rPr lang="en-US" altLang="en-US" smtClean="0"/>
              <a:t>Is the distribution of this variable bi-modal?</a:t>
            </a:r>
          </a:p>
        </p:txBody>
      </p:sp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057400"/>
            <a:ext cx="5635625" cy="412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8" name="Rectangle 5"/>
          <p:cNvSpPr>
            <a:spLocks noChangeArrowheads="1"/>
          </p:cNvSpPr>
          <p:nvPr/>
        </p:nvSpPr>
        <p:spPr bwMode="auto">
          <a:xfrm>
            <a:off x="1447800" y="6096000"/>
            <a:ext cx="6553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0">
                <a:latin typeface="Courier New" pitchFamily="49" charset="0"/>
                <a:cs typeface="Courier New" pitchFamily="49" charset="0"/>
              </a:rPr>
              <a:t>hist d1 if d1&gt;=0 &amp; d1&lt;50, discrete fcolor(blue) title(Lifetime number of sex partners)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3882D4-9217-4F58-8160-D31FBE5F4994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229600" cy="4525963"/>
          </a:xfrm>
        </p:spPr>
        <p:txBody>
          <a:bodyPr/>
          <a:lstStyle/>
          <a:p>
            <a:r>
              <a:rPr lang="en-US" altLang="en-US" dirty="0" smtClean="0"/>
              <a:t>For numerical variables, the mode is dependent on the bin width (smoothing)</a:t>
            </a:r>
          </a:p>
        </p:txBody>
      </p:sp>
      <p:pic>
        <p:nvPicPr>
          <p:cNvPr id="5325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447800"/>
            <a:ext cx="5114925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533400" y="5380038"/>
            <a:ext cx="7848600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altLang="en-US" sz="1600" b="0" dirty="0" err="1">
                <a:latin typeface="Courier New" pitchFamily="49" charset="0"/>
                <a:cs typeface="Courier New" pitchFamily="49" charset="0"/>
              </a:rPr>
              <a:t>hist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 a4, width(2) </a:t>
            </a:r>
            <a:r>
              <a:rPr lang="en-US" altLang="en-US" sz="1600" b="0" dirty="0" err="1">
                <a:latin typeface="Courier New" pitchFamily="49" charset="0"/>
                <a:cs typeface="Courier New" pitchFamily="49" charset="0"/>
              </a:rPr>
              <a:t>fcolor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(blue) title(Age with bin width=</a:t>
            </a:r>
            <a:r>
              <a:rPr lang="en-US" altLang="en-US" sz="1600" b="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2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) name(age_2, replace)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altLang="en-US" sz="1600" b="0" dirty="0" err="1">
                <a:latin typeface="Courier New" pitchFamily="49" charset="0"/>
                <a:cs typeface="Courier New" pitchFamily="49" charset="0"/>
              </a:rPr>
              <a:t>hist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 a4, width(5) </a:t>
            </a:r>
            <a:r>
              <a:rPr lang="en-US" altLang="en-US" sz="1600" b="0" dirty="0" err="1">
                <a:latin typeface="Courier New" pitchFamily="49" charset="0"/>
                <a:cs typeface="Courier New" pitchFamily="49" charset="0"/>
              </a:rPr>
              <a:t>fcolor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(blue) title(Age with bin width=</a:t>
            </a:r>
            <a:r>
              <a:rPr lang="en-US" altLang="en-US" sz="1600" b="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5</a:t>
            </a: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) name(age_5, replace)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0" dirty="0">
                <a:latin typeface="Courier New" pitchFamily="49" charset="0"/>
                <a:cs typeface="Courier New" pitchFamily="49" charset="0"/>
              </a:rPr>
              <a:t>.graph combine age_2 age_5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46BAAE-7A5D-4D56-92DD-D3E5F855CD5C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49225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000000"/>
                </a:solidFill>
              </a:rPr>
              <a:t>Scatter plots – 2 numerical variables</a:t>
            </a:r>
          </a:p>
        </p:txBody>
      </p:sp>
      <p:sp>
        <p:nvSpPr>
          <p:cNvPr id="54275" name="Rectangle 1"/>
          <p:cNvSpPr>
            <a:spLocks noChangeArrowheads="1"/>
          </p:cNvSpPr>
          <p:nvPr/>
        </p:nvSpPr>
        <p:spPr bwMode="auto">
          <a:xfrm>
            <a:off x="838200" y="6121400"/>
            <a:ext cx="6858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0">
                <a:latin typeface="Courier New" pitchFamily="49" charset="0"/>
                <a:cs typeface="Courier New" pitchFamily="49" charset="0"/>
              </a:rPr>
              <a:t>twoway (scatter cd4count age, color(maroon)) (lowess cd4count age, lcolor(blue))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DCD5C8-AE6C-4AB2-A7A6-26209FE4DC03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pic>
        <p:nvPicPr>
          <p:cNvPr id="54277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825" y="762000"/>
            <a:ext cx="708025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Numerical variable summaries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524000"/>
            <a:ext cx="8077200" cy="46482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Measures of central tendency – where is the center of the data?</a:t>
            </a:r>
            <a:endParaRPr lang="en-US" altLang="en-US" sz="2000" dirty="0" smtClean="0"/>
          </a:p>
          <a:p>
            <a:pPr lvl="1" eaLnBrk="1" hangingPunct="1"/>
            <a:r>
              <a:rPr lang="en-US" altLang="en-US" sz="2400" dirty="0" smtClean="0"/>
              <a:t>Median – the 50</a:t>
            </a:r>
            <a:r>
              <a:rPr lang="en-US" altLang="en-US" sz="2400" baseline="30000" dirty="0" smtClean="0"/>
              <a:t>th</a:t>
            </a:r>
            <a:r>
              <a:rPr lang="en-US" altLang="en-US" sz="2400" dirty="0" smtClean="0"/>
              <a:t> percentile == the middle value</a:t>
            </a:r>
          </a:p>
          <a:p>
            <a:pPr lvl="2" eaLnBrk="1" hangingPunct="1"/>
            <a:r>
              <a:rPr lang="en-US" altLang="en-US" sz="2000" dirty="0" smtClean="0"/>
              <a:t>If n is odd:  the median is the (n+1)/2 observations (e.g. if n=31 then median is the 16</a:t>
            </a:r>
            <a:r>
              <a:rPr lang="en-US" altLang="en-US" sz="2000" baseline="30000" dirty="0" smtClean="0"/>
              <a:t>th</a:t>
            </a:r>
            <a:r>
              <a:rPr lang="en-US" altLang="en-US" sz="2000" dirty="0" smtClean="0"/>
              <a:t> highest observation)</a:t>
            </a:r>
          </a:p>
          <a:p>
            <a:pPr lvl="2" eaLnBrk="1" hangingPunct="1"/>
            <a:r>
              <a:rPr lang="en-US" altLang="en-US" sz="2000" dirty="0" smtClean="0"/>
              <a:t>If n is even:  the median is the average of the two middle observations (e.g. if n=30 then the median is the average of the 15</a:t>
            </a:r>
            <a:r>
              <a:rPr lang="en-US" altLang="en-US" sz="2000" baseline="30000" dirty="0" smtClean="0"/>
              <a:t>th</a:t>
            </a:r>
            <a:r>
              <a:rPr lang="en-US" altLang="en-US" sz="2000" dirty="0" smtClean="0"/>
              <a:t> and16th observation</a:t>
            </a:r>
          </a:p>
          <a:p>
            <a:pPr lvl="1" eaLnBrk="1" hangingPunct="1"/>
            <a:r>
              <a:rPr lang="en-US" altLang="en-US" dirty="0" smtClean="0"/>
              <a:t>Median CD4 cell count in previous data set = 283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9F8A5D-4C4A-4E05-8DB5-E3546877875E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 Stata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smtClean="0">
                <a:latin typeface="Courier New" pitchFamily="49" charset="0"/>
                <a:cs typeface="Courier New" pitchFamily="49" charset="0"/>
              </a:rPr>
              <a:t>. summarize cd4count, detail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60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smtClean="0">
                <a:latin typeface="Courier New" pitchFamily="49" charset="0"/>
                <a:cs typeface="Courier New" pitchFamily="49" charset="0"/>
              </a:rPr>
              <a:t>                          </a:t>
            </a: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CD4Count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-------------------------------------------------------------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      Percentiles      Smallest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 1%            5              1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 5%           14              2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10%           36              2       Obs                 999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25%          130              2       Sum of Wgt.         999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600" b="1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50%          283                      Mean           329.2332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                        Largest       Std. Dev.      266.1177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75%          463           1461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90%          659           1601       Variance       70818.64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95%          866           1804       Skewness       1.444705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 b="1" smtClean="0">
                <a:latin typeface="Courier New" pitchFamily="49" charset="0"/>
                <a:cs typeface="Courier New" pitchFamily="49" charset="0"/>
              </a:rPr>
              <a:t>99%         1182           1932       Kurtosis       6.518639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CAAC1F-2DFB-4CD5-A188-0DE68885CA6F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Numerical variable summaries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7467600" cy="46482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Range</a:t>
            </a:r>
          </a:p>
          <a:p>
            <a:pPr lvl="1" eaLnBrk="1" hangingPunct="1"/>
            <a:r>
              <a:rPr lang="en-US" altLang="en-US" sz="2400" dirty="0" smtClean="0"/>
              <a:t>Minimum to maximum or difference (e.g. age range 18-80 or range=62)</a:t>
            </a:r>
          </a:p>
          <a:p>
            <a:pPr lvl="2" eaLnBrk="1" hangingPunct="1"/>
            <a:r>
              <a:rPr lang="en-US" altLang="en-US" sz="2000" dirty="0" smtClean="0"/>
              <a:t>CD4 cell count range</a:t>
            </a:r>
            <a:r>
              <a:rPr lang="en-US" altLang="en-US" sz="2000" smtClean="0"/>
              <a:t>:  </a:t>
            </a:r>
            <a:r>
              <a:rPr lang="en-US" altLang="en-US" sz="2000" smtClean="0"/>
              <a:t>(1-1932</a:t>
            </a:r>
            <a:r>
              <a:rPr lang="en-US" altLang="en-US" sz="2000" dirty="0" smtClean="0"/>
              <a:t>)</a:t>
            </a:r>
          </a:p>
          <a:p>
            <a:pPr eaLnBrk="1" hangingPunct="1"/>
            <a:r>
              <a:rPr lang="en-US" altLang="en-US" sz="2800" dirty="0" smtClean="0"/>
              <a:t>Interquartile range (IQR)</a:t>
            </a:r>
          </a:p>
          <a:p>
            <a:pPr lvl="1" eaLnBrk="1" hangingPunct="1"/>
            <a:r>
              <a:rPr lang="en-US" altLang="en-US" sz="2400" dirty="0" smtClean="0"/>
              <a:t>25</a:t>
            </a:r>
            <a:r>
              <a:rPr lang="en-US" altLang="en-US" sz="2400" baseline="30000" dirty="0" smtClean="0"/>
              <a:t>th</a:t>
            </a:r>
            <a:r>
              <a:rPr lang="en-US" altLang="en-US" sz="2400" dirty="0" smtClean="0"/>
              <a:t> and 75</a:t>
            </a:r>
            <a:r>
              <a:rPr lang="en-US" altLang="en-US" sz="2400" baseline="30000" dirty="0" smtClean="0"/>
              <a:t>th</a:t>
            </a:r>
            <a:r>
              <a:rPr lang="en-US" altLang="en-US" sz="2400" dirty="0" smtClean="0"/>
              <a:t> percentiles (e.g. IQR for age: 24-38) or difference (e.g. 14)</a:t>
            </a:r>
          </a:p>
          <a:p>
            <a:pPr lvl="1" eaLnBrk="1" hangingPunct="1"/>
            <a:r>
              <a:rPr lang="en-US" altLang="en-US" sz="2400" dirty="0" smtClean="0"/>
              <a:t>Less sensitive to extreme values</a:t>
            </a:r>
          </a:p>
          <a:p>
            <a:pPr lvl="2" eaLnBrk="1" hangingPunct="1"/>
            <a:r>
              <a:rPr lang="en-US" altLang="en-US" sz="2000" dirty="0" smtClean="0"/>
              <a:t>CD4 cell count IQR: (130-463)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DEDE36-F44F-4423-A18A-B3D95C8989BD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Numerical variable summaries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524000"/>
            <a:ext cx="7467600" cy="46482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Measures of central tendency – where is the center of the data?</a:t>
            </a:r>
          </a:p>
          <a:p>
            <a:pPr lvl="1" eaLnBrk="1" hangingPunct="1"/>
            <a:r>
              <a:rPr lang="en-US" altLang="en-US" sz="2400" smtClean="0"/>
              <a:t>Mean – arithmetic average</a:t>
            </a:r>
          </a:p>
          <a:p>
            <a:pPr lvl="2" eaLnBrk="1" hangingPunct="1"/>
            <a:r>
              <a:rPr lang="en-US" altLang="en-US" sz="2000" smtClean="0"/>
              <a:t>Means are sensitive to very large or small values</a:t>
            </a:r>
          </a:p>
          <a:p>
            <a:pPr lvl="2" eaLnBrk="1" hangingPunct="1"/>
            <a:r>
              <a:rPr lang="en-US" altLang="en-US" sz="2000" smtClean="0"/>
              <a:t>Mean CD4 cell count:  329.2</a:t>
            </a:r>
          </a:p>
          <a:p>
            <a:pPr lvl="2" eaLnBrk="1" hangingPunct="1"/>
            <a:r>
              <a:rPr lang="en-US" altLang="en-US" sz="2000" smtClean="0"/>
              <a:t>Mean age: 31.7</a:t>
            </a:r>
          </a:p>
        </p:txBody>
      </p:sp>
      <p:graphicFrame>
        <p:nvGraphicFramePr>
          <p:cNvPr id="58372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81673491"/>
              </p:ext>
            </p:extLst>
          </p:nvPr>
        </p:nvGraphicFramePr>
        <p:xfrm>
          <a:off x="1447799" y="4191000"/>
          <a:ext cx="4208745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1" name="Equation" r:id="rId3" imgW="1358310" imgH="393529" progId="Equation.3">
                  <p:embed/>
                </p:oleObj>
              </mc:Choice>
              <mc:Fallback>
                <p:oleObj name="Equation" r:id="rId3" imgW="1358310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799" y="4191000"/>
                        <a:ext cx="4208745" cy="1219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FBF8E3-CD3E-4924-81BC-92A68B69D0F7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Interpreting the formula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524000"/>
            <a:ext cx="7467600" cy="4648200"/>
          </a:xfrm>
        </p:spPr>
        <p:txBody>
          <a:bodyPr/>
          <a:lstStyle/>
          <a:p>
            <a:pPr eaLnBrk="1" hangingPunct="1"/>
            <a:r>
              <a:rPr lang="en-US" altLang="en-US" sz="2000" i="1" smtClean="0"/>
              <a:t>∑ </a:t>
            </a:r>
            <a:r>
              <a:rPr lang="en-US" altLang="en-US" sz="2000" smtClean="0"/>
              <a:t> is the symbol for the sum of the elements immediately to the right of the symbol</a:t>
            </a:r>
          </a:p>
          <a:p>
            <a:pPr eaLnBrk="1" hangingPunct="1"/>
            <a:endParaRPr lang="en-US" altLang="en-US" sz="2000" smtClean="0"/>
          </a:p>
          <a:p>
            <a:pPr eaLnBrk="1" hangingPunct="1"/>
            <a:r>
              <a:rPr lang="en-US" altLang="en-US" sz="2000" smtClean="0"/>
              <a:t>These elements are indexed (i.e. subscripted) with the letter i </a:t>
            </a:r>
          </a:p>
          <a:p>
            <a:pPr lvl="1" eaLnBrk="1" hangingPunct="1"/>
            <a:r>
              <a:rPr lang="en-US" altLang="en-US" sz="1600" smtClean="0"/>
              <a:t>The index letter could be any letter, though i is commonly used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z="1600" i="1" smtClean="0"/>
          </a:p>
          <a:p>
            <a:pPr eaLnBrk="1" hangingPunct="1"/>
            <a:r>
              <a:rPr lang="en-US" altLang="en-US" sz="2000" smtClean="0"/>
              <a:t>The elements are lined up in a list, and the first one in the list is denoted as </a:t>
            </a:r>
            <a:r>
              <a:rPr lang="en-US" altLang="en-US" sz="2000" i="1" smtClean="0"/>
              <a:t>x</a:t>
            </a:r>
            <a:r>
              <a:rPr lang="en-US" altLang="en-US" sz="2000" i="1" baseline="-25000" smtClean="0"/>
              <a:t>1</a:t>
            </a:r>
            <a:r>
              <a:rPr lang="en-US" altLang="en-US" sz="2000" smtClean="0"/>
              <a:t> , the second one is </a:t>
            </a:r>
            <a:r>
              <a:rPr lang="en-US" altLang="en-US" sz="2000" i="1" smtClean="0"/>
              <a:t>x</a:t>
            </a:r>
            <a:r>
              <a:rPr lang="en-US" altLang="en-US" sz="2000" i="1" baseline="-25000" smtClean="0"/>
              <a:t>2</a:t>
            </a:r>
            <a:r>
              <a:rPr lang="en-US" altLang="en-US" sz="2000" i="1" smtClean="0"/>
              <a:t> , </a:t>
            </a:r>
            <a:r>
              <a:rPr lang="en-US" altLang="en-US" sz="2000" smtClean="0"/>
              <a:t>the third one is </a:t>
            </a:r>
            <a:r>
              <a:rPr lang="en-US" altLang="en-US" sz="2000" i="1" smtClean="0"/>
              <a:t>x</a:t>
            </a:r>
            <a:r>
              <a:rPr lang="en-US" altLang="en-US" sz="2000" i="1" baseline="-25000" smtClean="0"/>
              <a:t>3</a:t>
            </a:r>
            <a:r>
              <a:rPr lang="en-US" altLang="en-US" sz="2000" smtClean="0"/>
              <a:t> and the last one is </a:t>
            </a:r>
            <a:r>
              <a:rPr lang="en-US" altLang="en-US" sz="2000" i="1" smtClean="0"/>
              <a:t>x</a:t>
            </a:r>
            <a:r>
              <a:rPr lang="en-US" altLang="en-US" sz="2000" i="1" baseline="-25000" smtClean="0"/>
              <a:t>n</a:t>
            </a:r>
            <a:r>
              <a:rPr lang="en-US" altLang="en-US" sz="2000" i="1" smtClean="0"/>
              <a:t>  .  </a:t>
            </a:r>
            <a:endParaRPr lang="en-US" altLang="en-US" sz="2000" smtClean="0"/>
          </a:p>
          <a:p>
            <a:pPr eaLnBrk="1" hangingPunct="1"/>
            <a:endParaRPr lang="en-US" altLang="en-US" sz="2000" i="1" smtClean="0"/>
          </a:p>
          <a:p>
            <a:pPr eaLnBrk="1" hangingPunct="1"/>
            <a:r>
              <a:rPr lang="en-US" altLang="en-US" sz="2000" i="1" smtClean="0"/>
              <a:t>n </a:t>
            </a:r>
            <a:r>
              <a:rPr lang="en-US" altLang="en-US" sz="2000" smtClean="0"/>
              <a:t>is the number of elements in the list.</a:t>
            </a:r>
          </a:p>
          <a:p>
            <a:pPr eaLnBrk="1" hangingPunct="1"/>
            <a:endParaRPr lang="en-US" altLang="en-US" sz="2000" i="1" smtClean="0"/>
          </a:p>
          <a:p>
            <a:pPr eaLnBrk="1" hangingPunct="1"/>
            <a:endParaRPr lang="en-US" altLang="en-US" sz="2000" smtClean="0"/>
          </a:p>
        </p:txBody>
      </p:sp>
      <p:graphicFrame>
        <p:nvGraphicFramePr>
          <p:cNvPr id="5939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5257800" y="5397500"/>
          <a:ext cx="3200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32" name="Equation" r:id="rId3" imgW="1358310" imgH="393529" progId="Equation.3">
                  <p:embed/>
                </p:oleObj>
              </mc:Choice>
              <mc:Fallback>
                <p:oleObj name="Equation" r:id="rId3" imgW="1358310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397500"/>
                        <a:ext cx="3200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7" name="Object 3"/>
          <p:cNvGraphicFramePr>
            <a:graphicFrameLocks noChangeAspect="1"/>
          </p:cNvGraphicFramePr>
          <p:nvPr/>
        </p:nvGraphicFramePr>
        <p:xfrm>
          <a:off x="550863" y="5453063"/>
          <a:ext cx="3470275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33" name="Equation" r:id="rId5" imgW="1473200" imgH="292100" progId="Equation.3">
                  <p:embed/>
                </p:oleObj>
              </mc:Choice>
              <mc:Fallback>
                <p:oleObj name="Equation" r:id="rId5" imgW="1473200" imgH="2921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3" y="5453063"/>
                        <a:ext cx="3470275" cy="6889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593A91-D776-4F2C-B63D-B74D5B986743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7391400" y="5410200"/>
            <a:ext cx="12192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Numerical variable summaries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54864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Sample variance </a:t>
            </a:r>
          </a:p>
          <a:p>
            <a:pPr lvl="1" eaLnBrk="1" hangingPunct="1">
              <a:defRPr/>
            </a:pPr>
            <a:r>
              <a:rPr lang="en-US" sz="2400" dirty="0" smtClean="0"/>
              <a:t>Amount of spread around the mean</a:t>
            </a:r>
            <a:endParaRPr lang="en-US" sz="2000" dirty="0" smtClean="0"/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z="2000" dirty="0" smtClean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/>
          </a:p>
        </p:txBody>
      </p:sp>
      <p:graphicFrame>
        <p:nvGraphicFramePr>
          <p:cNvPr id="60420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981200" y="2743200"/>
          <a:ext cx="4191000" cy="223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9" name="Equation" r:id="rId4" imgW="1143000" imgH="609600" progId="Equation.3">
                  <p:embed/>
                </p:oleObj>
              </mc:Choice>
              <mc:Fallback>
                <p:oleObj name="Equation" r:id="rId4" imgW="1143000" imgH="609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743200"/>
                        <a:ext cx="4191000" cy="2235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60BE5E-3542-4AFB-B6DD-C29EEC8F28D7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Numerical variable summaries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9200"/>
            <a:ext cx="7848600" cy="4800600"/>
          </a:xfrm>
        </p:spPr>
        <p:txBody>
          <a:bodyPr/>
          <a:lstStyle/>
          <a:p>
            <a:pPr lvl="1" eaLnBrk="1" hangingPunct="1">
              <a:buFont typeface="Wingdings" pitchFamily="2" charset="2"/>
              <a:buNone/>
              <a:defRPr/>
            </a:pPr>
            <a:endParaRPr lang="en-US" sz="2000" dirty="0" smtClean="0"/>
          </a:p>
          <a:p>
            <a:pPr eaLnBrk="1" hangingPunct="1">
              <a:defRPr/>
            </a:pPr>
            <a:r>
              <a:rPr lang="en-US" dirty="0" smtClean="0"/>
              <a:t>Sample standard deviation </a:t>
            </a:r>
            <a:r>
              <a:rPr lang="en-US" sz="2800" dirty="0" smtClean="0"/>
              <a:t>(SD) is the square root of the variance</a:t>
            </a:r>
          </a:p>
          <a:p>
            <a:pPr lvl="1" eaLnBrk="1" hangingPunct="1">
              <a:defRPr/>
            </a:pPr>
            <a:r>
              <a:rPr lang="en-US" sz="2400" dirty="0" smtClean="0"/>
              <a:t>The standard deviation has the same units as the mean</a:t>
            </a:r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 smtClean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 smtClean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 smtClean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 smtClean="0"/>
          </a:p>
          <a:p>
            <a:pPr eaLnBrk="1" hangingPunct="1">
              <a:defRPr/>
            </a:pPr>
            <a:r>
              <a:rPr lang="en-US" sz="2400" dirty="0" smtClean="0"/>
              <a:t>SD of CD4 cell count = 266.1 cells/mm</a:t>
            </a:r>
            <a:r>
              <a:rPr lang="en-US" sz="2400" baseline="30000" dirty="0" smtClean="0"/>
              <a:t>3</a:t>
            </a: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SD of Age = 9.9 years</a:t>
            </a:r>
          </a:p>
          <a:p>
            <a:pPr lvl="1" eaLnBrk="1" hangingPunct="1">
              <a:defRPr/>
            </a:pPr>
            <a:endParaRPr lang="en-US" sz="20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/>
          </a:p>
        </p:txBody>
      </p:sp>
      <p:graphicFrame>
        <p:nvGraphicFramePr>
          <p:cNvPr id="61444" name="Object 9"/>
          <p:cNvGraphicFramePr>
            <a:graphicFrameLocks noChangeAspect="1"/>
          </p:cNvGraphicFramePr>
          <p:nvPr/>
        </p:nvGraphicFramePr>
        <p:xfrm>
          <a:off x="1828800" y="3276600"/>
          <a:ext cx="3505200" cy="185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2" name="Equation" r:id="rId4" imgW="1244600" imgH="660400" progId="Equation.3">
                  <p:embed/>
                </p:oleObj>
              </mc:Choice>
              <mc:Fallback>
                <p:oleObj name="Equation" r:id="rId4" imgW="1244600" imgH="660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76600"/>
                        <a:ext cx="3505200" cy="18573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78F8A6-8ADA-4D15-BBE5-CE3196F5CA8F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27037"/>
            <a:ext cx="8229600" cy="4525963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dirty="0" smtClean="0"/>
              <a:t>Readings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dirty="0" smtClean="0"/>
              <a:t>Required readings will be from </a:t>
            </a:r>
            <a:r>
              <a:rPr lang="en-US" altLang="en-US" b="1" i="1" dirty="0" smtClean="0"/>
              <a:t>Principles of Biostatistics</a:t>
            </a:r>
            <a:r>
              <a:rPr lang="en-US" altLang="en-US" dirty="0" smtClean="0"/>
              <a:t> by M. Pagano and K. </a:t>
            </a:r>
            <a:r>
              <a:rPr lang="en-US" altLang="en-US" dirty="0" err="1" smtClean="0"/>
              <a:t>Gauvreau</a:t>
            </a:r>
            <a:r>
              <a:rPr lang="en-US" altLang="en-US" dirty="0" smtClean="0"/>
              <a:t>. Duxbury. 2nd edition.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dirty="0" smtClean="0"/>
              <a:t>Please read the assigned chapters </a:t>
            </a:r>
            <a:r>
              <a:rPr lang="en-US" altLang="en-US" i="1" dirty="0" smtClean="0"/>
              <a:t>before</a:t>
            </a:r>
            <a:r>
              <a:rPr lang="en-US" altLang="en-US" dirty="0" smtClean="0"/>
              <a:t> lecture, and review them after lecture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dirty="0" smtClean="0"/>
              <a:t>Lectures will closely follow book chapters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800" dirty="0" smtClean="0"/>
          </a:p>
          <a:p>
            <a:pPr lvl="1" eaLnBrk="1" hangingPunct="1">
              <a:buFont typeface="Wingdings" pitchFamily="2" charset="2"/>
              <a:buNone/>
            </a:pPr>
            <a:endParaRPr lang="en-US" altLang="en-US" sz="24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9925B0-7694-4E0E-949B-8CCB6C6B41F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Numerical variable summaries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72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Coefficient of variation (CV)</a:t>
            </a:r>
          </a:p>
          <a:p>
            <a:pPr lvl="1" eaLnBrk="1" hangingPunct="1">
              <a:defRPr/>
            </a:pPr>
            <a:endParaRPr lang="en-US" sz="2400" dirty="0" smtClean="0"/>
          </a:p>
          <a:p>
            <a:pPr lvl="1" eaLnBrk="1" hangingPunct="1">
              <a:defRPr/>
            </a:pPr>
            <a:endParaRPr lang="en-US" sz="2400" dirty="0"/>
          </a:p>
          <a:p>
            <a:pPr lvl="1" eaLnBrk="1" hangingPunct="1">
              <a:defRPr/>
            </a:pPr>
            <a:endParaRPr lang="en-US" sz="2400" dirty="0" smtClean="0"/>
          </a:p>
          <a:p>
            <a:pPr lvl="1" eaLnBrk="1" hangingPunct="1">
              <a:defRPr/>
            </a:pPr>
            <a:endParaRPr lang="en-US" sz="2400" dirty="0"/>
          </a:p>
          <a:p>
            <a:pPr lvl="1" eaLnBrk="1" hangingPunct="1">
              <a:defRPr/>
            </a:pPr>
            <a:r>
              <a:rPr lang="en-US" sz="2400" dirty="0" smtClean="0"/>
              <a:t>For the same relative spread around a mean, the variance and standard deviation will be larger for a larger mean</a:t>
            </a:r>
          </a:p>
          <a:p>
            <a:pPr lvl="1" eaLnBrk="1" hangingPunct="1">
              <a:defRPr/>
            </a:pPr>
            <a:endParaRPr lang="en-US" sz="2400" dirty="0" smtClean="0"/>
          </a:p>
          <a:p>
            <a:pPr lvl="1" eaLnBrk="1" hangingPunct="1">
              <a:defRPr/>
            </a:pPr>
            <a:r>
              <a:rPr lang="en-US" sz="2400" dirty="0" smtClean="0"/>
              <a:t>Uses:  Can use CV to compare variability across measurements that are on a different scale (e.g. IQ and head circumference) </a:t>
            </a:r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sz="2000" dirty="0" smtClean="0"/>
          </a:p>
        </p:txBody>
      </p:sp>
      <p:graphicFrame>
        <p:nvGraphicFramePr>
          <p:cNvPr id="62468" name="Object 6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895600" y="2133600"/>
          <a:ext cx="246062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6" name="Equation" r:id="rId3" imgW="977476" imgH="393529" progId="Equation.3">
                  <p:embed/>
                </p:oleObj>
              </mc:Choice>
              <mc:Fallback>
                <p:oleObj name="Equation" r:id="rId3" imgW="977476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133600"/>
                        <a:ext cx="2460625" cy="990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67D1C3-5A94-425B-B7C7-AAB80BEB8455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CV for CD4 count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. summ cd4count, detail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40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                          CD4Count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-------------------------------------------------------------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      Percentiles      Smallest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 1%            5              1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 5%           14              2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10%           36              2       Obs                 999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25%          130              2       Sum of Wgt.         999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40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50%          283                      Mean           329.2332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                        Largest       Std. Dev.      266.1177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75%          463           1461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90%          659           1601       Variance       70818.64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95%          866           1804       Skewness       1.444705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99%         1182           1932       Kurtosis       6.518639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250EF3-3900-4AFA-9E05-D565855A5EE5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CV for age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. summ age, detail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40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                    A4. How old are you?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-------------------------------------------------------------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      Percentiles      Smallest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 1%           18             18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 5%           20             18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10%           21             18       Obs                3387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25%           24             18       Sum of Wgt.        3387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40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50%           30                      Mean           31.72808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                        Largest       Std. Dev.      9.850006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75%           38             75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90%           46             75       Variance       97.02261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95%           50             78       Skewness       1.030799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400" smtClean="0">
                <a:latin typeface="Courier New" pitchFamily="49" charset="0"/>
                <a:cs typeface="Courier New" pitchFamily="49" charset="0"/>
              </a:rPr>
              <a:t>99%           60             80       Kurtosis       3.975972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35C6BB-0B97-45F7-A816-71BFDC13732D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Grouped data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altLang="en-US" smtClean="0"/>
              <a:t>Sometimes you are given data in aggregate form</a:t>
            </a:r>
          </a:p>
          <a:p>
            <a:r>
              <a:rPr lang="en-US" altLang="en-US" smtClean="0"/>
              <a:t>The data consist of frequencies of each individual value or range of values</a:t>
            </a:r>
          </a:p>
          <a:p>
            <a:pPr>
              <a:buFont typeface="Arial" charset="0"/>
              <a:buNone/>
            </a:pPr>
            <a:r>
              <a:rPr lang="en-US" altLang="en-US" smtClean="0"/>
              <a:t> </a:t>
            </a:r>
          </a:p>
          <a:p>
            <a:endParaRPr lang="en-US" alt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54662-8AA4-49C6-AB87-47FB7923DFBC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  <p:graphicFrame>
        <p:nvGraphicFramePr>
          <p:cNvPr id="7" name="Group 55"/>
          <p:cNvGraphicFramePr>
            <a:graphicFrameLocks/>
          </p:cNvGraphicFramePr>
          <p:nvPr/>
        </p:nvGraphicFramePr>
        <p:xfrm>
          <a:off x="914400" y="3505200"/>
          <a:ext cx="7543800" cy="3124201"/>
        </p:xfrm>
        <a:graphic>
          <a:graphicData uri="http://schemas.openxmlformats.org/drawingml/2006/table">
            <a:tbl>
              <a:tblPr/>
              <a:tblGrid>
                <a:gridCol w="5252012"/>
                <a:gridCol w="2291788"/>
              </a:tblGrid>
              <a:tr h="74861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CD4 cell counts ( per mm</a:t>
                      </a:r>
                      <a:r>
                        <a:rPr kumimoji="0" lang="en-US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 of persons newly diagnosed with HIV at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Mulago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Hospital, Kampala (N=999)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 (%)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≤50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121 (12.1)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51-250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339 (33.9)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251-500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339 (33.9)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≥500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 (20.0)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Grouped mean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The mean uses the midpoint of each group</a:t>
            </a:r>
          </a:p>
          <a:p>
            <a:pPr>
              <a:defRPr/>
            </a:pPr>
            <a:r>
              <a:rPr lang="en-US" dirty="0" smtClean="0"/>
              <a:t>For the highest group, the use the midpoint between the </a:t>
            </a:r>
            <a:r>
              <a:rPr lang="en-US" dirty="0" err="1" smtClean="0"/>
              <a:t>cutpoint</a:t>
            </a:r>
            <a:r>
              <a:rPr lang="en-US" dirty="0" smtClean="0"/>
              <a:t> and the maximum</a:t>
            </a:r>
          </a:p>
          <a:p>
            <a:pPr>
              <a:defRPr/>
            </a:pPr>
            <a:r>
              <a:rPr lang="en-US" sz="2400" dirty="0" smtClean="0"/>
              <a:t>Grouped Mean </a:t>
            </a:r>
            <a:r>
              <a:rPr lang="en-US" sz="2400" i="1" dirty="0" smtClean="0"/>
              <a:t>m</a:t>
            </a:r>
            <a:r>
              <a:rPr lang="en-US" sz="2400" i="1" baseline="-25000" dirty="0" smtClean="0"/>
              <a:t>i</a:t>
            </a:r>
            <a:r>
              <a:rPr lang="en-US" sz="2400" i="1" dirty="0" smtClean="0"/>
              <a:t> = the midpoint of the </a:t>
            </a:r>
            <a:r>
              <a:rPr lang="en-US" sz="2400" i="1" dirty="0" err="1" smtClean="0"/>
              <a:t>i</a:t>
            </a:r>
            <a:r>
              <a:rPr lang="en-US" sz="2400" i="1" baseline="30000" dirty="0" err="1" smtClean="0"/>
              <a:t>th</a:t>
            </a:r>
            <a:r>
              <a:rPr lang="en-US" sz="2400" i="1" dirty="0" smtClean="0"/>
              <a:t> group 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400" i="1" dirty="0"/>
              <a:t>	</a:t>
            </a:r>
            <a:r>
              <a:rPr lang="en-US" sz="2400" i="1" dirty="0" smtClean="0"/>
              <a:t>	      f</a:t>
            </a:r>
            <a:r>
              <a:rPr lang="en-US" sz="2400" i="1" baseline="-25000" dirty="0" smtClean="0"/>
              <a:t>i </a:t>
            </a:r>
            <a:r>
              <a:rPr lang="en-US" sz="2400" i="1" dirty="0" smtClean="0"/>
              <a:t>= the frequency in the </a:t>
            </a:r>
            <a:r>
              <a:rPr lang="en-US" sz="2400" i="1" dirty="0" err="1" smtClean="0"/>
              <a:t>i</a:t>
            </a:r>
            <a:r>
              <a:rPr lang="en-US" sz="2400" i="1" baseline="30000" dirty="0" err="1" smtClean="0"/>
              <a:t>th</a:t>
            </a:r>
            <a:r>
              <a:rPr lang="en-US" sz="2400" i="1" dirty="0" smtClean="0"/>
              <a:t> group</a:t>
            </a:r>
          </a:p>
          <a:p>
            <a:pPr>
              <a:buFont typeface="Arial" charset="0"/>
              <a:buNone/>
              <a:defRPr/>
            </a:pPr>
            <a:r>
              <a:rPr lang="en-US" sz="2400" i="1" dirty="0" smtClean="0"/>
              <a:t>			</a:t>
            </a:r>
            <a:endParaRPr lang="en-US" sz="2400" dirty="0" smtClean="0"/>
          </a:p>
          <a:p>
            <a:pPr>
              <a:buFont typeface="Arial" charset="0"/>
              <a:buNone/>
              <a:defRPr/>
            </a:pPr>
            <a:r>
              <a:rPr lang="en-US" sz="2400" dirty="0" smtClean="0"/>
              <a:t>		= (25*121 + 150*339 + 375*339 + 1216*200) / 999 </a:t>
            </a:r>
          </a:p>
          <a:p>
            <a:pPr>
              <a:buFont typeface="Arial" charset="0"/>
              <a:buNone/>
              <a:defRPr/>
            </a:pPr>
            <a:r>
              <a:rPr lang="en-US" sz="2400" dirty="0" smtClean="0"/>
              <a:t>		= 424.6 cells/mm</a:t>
            </a:r>
            <a:r>
              <a:rPr lang="en-US" sz="2400" baseline="30000" dirty="0" smtClean="0"/>
              <a:t>3   </a:t>
            </a:r>
            <a:r>
              <a:rPr lang="en-US" sz="2400" dirty="0" smtClean="0"/>
              <a:t>(mean from original data was 329.2)</a:t>
            </a:r>
          </a:p>
          <a:p>
            <a:pPr>
              <a:buFont typeface="Arial" charset="0"/>
              <a:buNone/>
              <a:defRPr/>
            </a:pPr>
            <a:r>
              <a:rPr lang="en-US" dirty="0" smtClean="0"/>
              <a:t> </a:t>
            </a:r>
          </a:p>
          <a:p>
            <a:pPr>
              <a:defRPr/>
            </a:pPr>
            <a:endParaRPr lang="en-US" dirty="0" smtClean="0"/>
          </a:p>
        </p:txBody>
      </p:sp>
      <p:graphicFrame>
        <p:nvGraphicFramePr>
          <p:cNvPr id="66564" name="Object 2"/>
          <p:cNvGraphicFramePr>
            <a:graphicFrameLocks noChangeAspect="1"/>
          </p:cNvGraphicFramePr>
          <p:nvPr/>
        </p:nvGraphicFramePr>
        <p:xfrm>
          <a:off x="7086600" y="2895600"/>
          <a:ext cx="167163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82" name="Equation" r:id="rId3" imgW="876300" imgH="558800" progId="Equation.3">
                  <p:embed/>
                </p:oleObj>
              </mc:Choice>
              <mc:Fallback>
                <p:oleObj name="Equation" r:id="rId3" imgW="876300" imgH="558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895600"/>
                        <a:ext cx="167163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D996DE-5002-4421-9408-944CCA9946C4}" type="slidenum">
              <a:rPr lang="en-US" smtClean="0"/>
              <a:pPr>
                <a:defRPr/>
              </a:pPr>
              <a:t>64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Grouped standard deviation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altLang="en-US" smtClean="0"/>
              <a:t>The standard deviation</a:t>
            </a:r>
          </a:p>
          <a:p>
            <a:pPr>
              <a:buFont typeface="Arial" charset="0"/>
              <a:buNone/>
            </a:pPr>
            <a:r>
              <a:rPr lang="en-US" altLang="en-US" sz="2400" smtClean="0"/>
              <a:t>		</a:t>
            </a:r>
          </a:p>
          <a:p>
            <a:pPr>
              <a:buFont typeface="Arial" charset="0"/>
              <a:buNone/>
            </a:pPr>
            <a:r>
              <a:rPr lang="en-US" altLang="en-US" sz="2400" smtClean="0"/>
              <a:t>	</a:t>
            </a:r>
          </a:p>
          <a:p>
            <a:pPr>
              <a:buFont typeface="Arial" charset="0"/>
              <a:buNone/>
            </a:pPr>
            <a:endParaRPr lang="en-US" altLang="en-US" sz="2400" smtClean="0"/>
          </a:p>
          <a:p>
            <a:pPr>
              <a:buFont typeface="Arial" charset="0"/>
              <a:buNone/>
            </a:pPr>
            <a:r>
              <a:rPr lang="en-US" altLang="en-US" sz="2400" smtClean="0"/>
              <a:t>= sqrt ( (25-424.6)</a:t>
            </a:r>
            <a:r>
              <a:rPr lang="en-US" altLang="en-US" sz="2400" baseline="30000" smtClean="0"/>
              <a:t>2</a:t>
            </a:r>
            <a:r>
              <a:rPr lang="en-US" altLang="en-US" sz="2400" smtClean="0"/>
              <a:t>*121 + (150-424.6)</a:t>
            </a:r>
            <a:r>
              <a:rPr lang="en-US" altLang="en-US" sz="2400" baseline="30000" smtClean="0"/>
              <a:t>2</a:t>
            </a:r>
            <a:r>
              <a:rPr lang="en-US" altLang="en-US" sz="2400" smtClean="0"/>
              <a:t>*339 + (375-424.6)</a:t>
            </a:r>
            <a:r>
              <a:rPr lang="en-US" altLang="en-US" sz="2400" baseline="30000" smtClean="0"/>
              <a:t>2</a:t>
            </a:r>
            <a:r>
              <a:rPr lang="en-US" altLang="en-US" sz="2400" smtClean="0"/>
              <a:t>*339 + (1216-424.6)</a:t>
            </a:r>
            <a:r>
              <a:rPr lang="en-US" altLang="en-US" sz="2400" baseline="30000" smtClean="0"/>
              <a:t>2</a:t>
            </a:r>
            <a:r>
              <a:rPr lang="en-US" altLang="en-US" sz="2400" smtClean="0"/>
              <a:t>*200 ) / 998 ) = 413.9 cells/mm</a:t>
            </a:r>
            <a:r>
              <a:rPr lang="en-US" altLang="en-US" sz="2400" baseline="30000" smtClean="0"/>
              <a:t>3 </a:t>
            </a:r>
          </a:p>
          <a:p>
            <a:pPr>
              <a:buFont typeface="Arial" charset="0"/>
              <a:buNone/>
            </a:pPr>
            <a:r>
              <a:rPr lang="en-US" altLang="en-US" sz="2400" baseline="30000" smtClean="0"/>
              <a:t>		</a:t>
            </a:r>
            <a:r>
              <a:rPr lang="en-US" altLang="en-US" sz="2400" smtClean="0"/>
              <a:t>(SD</a:t>
            </a:r>
            <a:r>
              <a:rPr lang="en-US" altLang="en-US" sz="2400" baseline="30000" smtClean="0"/>
              <a:t> </a:t>
            </a:r>
            <a:r>
              <a:rPr lang="en-US" altLang="en-US" sz="2400" smtClean="0"/>
              <a:t>from original data was 266.1)</a:t>
            </a:r>
          </a:p>
          <a:p>
            <a:pPr>
              <a:buFont typeface="Arial" charset="0"/>
              <a:buNone/>
            </a:pPr>
            <a:r>
              <a:rPr lang="en-US" altLang="en-US" smtClean="0"/>
              <a:t> </a:t>
            </a:r>
          </a:p>
          <a:p>
            <a:endParaRPr lang="en-US" altLang="en-US" smtClean="0"/>
          </a:p>
        </p:txBody>
      </p:sp>
      <p:graphicFrame>
        <p:nvGraphicFramePr>
          <p:cNvPr id="67588" name="Object 2"/>
          <p:cNvGraphicFramePr>
            <a:graphicFrameLocks noChangeAspect="1"/>
          </p:cNvGraphicFramePr>
          <p:nvPr/>
        </p:nvGraphicFramePr>
        <p:xfrm>
          <a:off x="3352800" y="1905000"/>
          <a:ext cx="226695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06" name="Equation" r:id="rId3" imgW="1371600" imgH="596900" progId="Equation.3">
                  <p:embed/>
                </p:oleObj>
              </mc:Choice>
              <mc:Fallback>
                <p:oleObj name="Equation" r:id="rId3" imgW="1371600" imgH="5969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905000"/>
                        <a:ext cx="2266950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EA154C-AD9F-4F2D-B6A5-E33896C03DC9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Class survey data analysis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u="sng" dirty="0">
                <a:hlinkClick r:id="rId3"/>
              </a:rPr>
              <a:t>https://ucsf.co1.qualtrics.com/SE/?</a:t>
            </a:r>
            <a:r>
              <a:rPr lang="en-US" sz="2000" u="sng" dirty="0" smtClean="0">
                <a:hlinkClick r:id="rId3"/>
              </a:rPr>
              <a:t>SID=SV_8H9bBv0kGFOf2hD</a:t>
            </a:r>
            <a:endParaRPr lang="en-US" sz="2000" u="sng" dirty="0" smtClean="0"/>
          </a:p>
          <a:p>
            <a:pPr eaLnBrk="1" hangingPunct="1">
              <a:defRPr/>
            </a:pPr>
            <a:endParaRPr lang="en-US" altLang="en-US" sz="2000" u="sng" dirty="0" smtClean="0">
              <a:hlinkClick r:id="rId4"/>
            </a:endParaRPr>
          </a:p>
          <a:p>
            <a:pPr eaLnBrk="1" hangingPunct="1">
              <a:defRPr/>
            </a:pPr>
            <a:r>
              <a:rPr lang="en-US" altLang="en-US" sz="2000" dirty="0" smtClean="0"/>
              <a:t>  </a:t>
            </a:r>
          </a:p>
          <a:p>
            <a:pPr eaLnBrk="1" hangingPunct="1">
              <a:defRPr/>
            </a:pPr>
            <a:r>
              <a:rPr lang="en-US" altLang="en-US" sz="2000" dirty="0" smtClean="0"/>
              <a:t>Histogram , boxplot of </a:t>
            </a:r>
            <a:r>
              <a:rPr lang="en-US" altLang="en-US" sz="2000" dirty="0" err="1" smtClean="0"/>
              <a:t>coinvalue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/>
              <a:t>cashvalue</a:t>
            </a:r>
            <a:endParaRPr lang="en-US" altLang="en-US" sz="2000" dirty="0" smtClean="0"/>
          </a:p>
          <a:p>
            <a:pPr eaLnBrk="1" hangingPunct="1">
              <a:defRPr/>
            </a:pPr>
            <a:r>
              <a:rPr lang="en-US" altLang="en-US" sz="2000" dirty="0" smtClean="0"/>
              <a:t>Mode, Median, 25</a:t>
            </a:r>
            <a:r>
              <a:rPr lang="en-US" altLang="en-US" sz="2000" baseline="30000" dirty="0" smtClean="0"/>
              <a:t>th</a:t>
            </a:r>
            <a:r>
              <a:rPr lang="en-US" altLang="en-US" sz="2000" dirty="0" smtClean="0"/>
              <a:t> percentile, 75</a:t>
            </a:r>
            <a:r>
              <a:rPr lang="en-US" altLang="en-US" sz="2000" baseline="30000" dirty="0" smtClean="0"/>
              <a:t>th</a:t>
            </a:r>
            <a:r>
              <a:rPr lang="en-US" altLang="en-US" sz="2000" dirty="0" smtClean="0"/>
              <a:t> percentile</a:t>
            </a:r>
          </a:p>
          <a:p>
            <a:pPr eaLnBrk="1" hangingPunct="1">
              <a:defRPr/>
            </a:pPr>
            <a:r>
              <a:rPr lang="en-US" altLang="en-US" sz="2000" dirty="0" smtClean="0"/>
              <a:t>Mean, SD</a:t>
            </a:r>
          </a:p>
          <a:p>
            <a:pPr eaLnBrk="1" hangingPunct="1">
              <a:defRPr/>
            </a:pPr>
            <a:r>
              <a:rPr lang="en-US" altLang="en-US" sz="2000" dirty="0" smtClean="0"/>
              <a:t>Does cash on hand differ by gender? Smartphone ownership? Height?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alt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AB92F2-77E9-4FD0-9329-687097BF5B3B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For next time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Review today’s material</a:t>
            </a:r>
          </a:p>
          <a:p>
            <a:pPr lvl="1" eaLnBrk="1" hangingPunct="1"/>
            <a:r>
              <a:rPr lang="en-US" altLang="en-US" dirty="0" smtClean="0"/>
              <a:t>Read Pagano and </a:t>
            </a:r>
            <a:r>
              <a:rPr lang="en-US" altLang="en-US" dirty="0" err="1" smtClean="0"/>
              <a:t>Gauvreau</a:t>
            </a:r>
            <a:r>
              <a:rPr lang="en-US" altLang="en-US" dirty="0" smtClean="0"/>
              <a:t> Chapters 1-3</a:t>
            </a:r>
          </a:p>
          <a:p>
            <a:pPr eaLnBrk="1" hangingPunct="1"/>
            <a:r>
              <a:rPr lang="en-US" altLang="en-US" dirty="0" smtClean="0"/>
              <a:t>Next week’s material (Probability)</a:t>
            </a:r>
          </a:p>
          <a:p>
            <a:pPr lvl="1" eaLnBrk="1" hangingPunct="1"/>
            <a:r>
              <a:rPr lang="en-US" altLang="en-US" dirty="0" smtClean="0"/>
              <a:t>Read Chapter 6</a:t>
            </a:r>
          </a:p>
          <a:p>
            <a:pPr eaLnBrk="1" hangingPunct="1"/>
            <a:r>
              <a:rPr lang="en-US" altLang="en-US" dirty="0" smtClean="0"/>
              <a:t>Lab this Thursday – Stata review, exploratory data analysis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D22BD4-9E6E-4247-898E-E51B8D4A0303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Assignments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9</a:t>
            </a:r>
            <a:r>
              <a:rPr lang="en-US" dirty="0" smtClean="0"/>
              <a:t> assignments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Each assignment will be posted at least one week before it is due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Assignments will be due weekly on Thursdays at 10:30 a.m. starting </a:t>
            </a:r>
            <a:r>
              <a:rPr lang="en-US" dirty="0" smtClean="0"/>
              <a:t>9/24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Answers will be posted within one week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Assignment schedule in the syllabus file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Assignments will consist of: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Data analysis and interpretation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Exercises in the book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Reading and interpretation of scientific publications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800" dirty="0" smtClean="0"/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DD8385-0C33-454E-A292-189384F1CA3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Assignments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229600" cy="5211763"/>
          </a:xfrm>
        </p:spPr>
        <p:txBody>
          <a:bodyPr/>
          <a:lstStyle/>
          <a:p>
            <a:pPr lvl="1" eaLnBrk="1" hangingPunct="1">
              <a:buFont typeface="Wingdings" pitchFamily="2" charset="2"/>
              <a:buNone/>
            </a:pPr>
            <a:endParaRPr lang="en-US" alt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altLang="en-US" dirty="0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dirty="0" smtClean="0"/>
              <a:t>Post all assignments to the CLE where it is assigned.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dirty="0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dirty="0" smtClean="0"/>
              <a:t>Send your assignments as a word document.  Please do not forget to put your name on the document.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dirty="0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dirty="0" smtClean="0"/>
              <a:t>Name the file with assignment # and your last name: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dirty="0" smtClean="0"/>
              <a:t>e.g.   “Assignment 2_Hahn.doc”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EE5A46-4FA1-409D-AFEF-5FE828A82A7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“Labs”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 smtClean="0"/>
              <a:t>Labs will be every Thursday 10:30 -12</a:t>
            </a:r>
          </a:p>
          <a:p>
            <a:pPr>
              <a:defRPr/>
            </a:pPr>
            <a:r>
              <a:rPr lang="en-US" dirty="0" smtClean="0"/>
              <a:t>No lab 11/26</a:t>
            </a:r>
          </a:p>
          <a:p>
            <a:pPr>
              <a:defRPr/>
            </a:pPr>
            <a:r>
              <a:rPr lang="en-US" dirty="0" smtClean="0"/>
              <a:t> Lab content</a:t>
            </a:r>
          </a:p>
          <a:p>
            <a:pPr lvl="1">
              <a:defRPr/>
            </a:pPr>
            <a:r>
              <a:rPr lang="en-US" dirty="0" smtClean="0"/>
              <a:t>Labs 1-2: Stata familiarity, exploratory data analysis</a:t>
            </a:r>
          </a:p>
          <a:p>
            <a:pPr lvl="2">
              <a:defRPr/>
            </a:pPr>
            <a:r>
              <a:rPr lang="en-US" dirty="0" smtClean="0"/>
              <a:t>These lab exercises will not be turned in or graded</a:t>
            </a:r>
          </a:p>
          <a:p>
            <a:pPr lvl="1">
              <a:defRPr/>
            </a:pPr>
            <a:r>
              <a:rPr lang="en-US" dirty="0" smtClean="0"/>
              <a:t>“Labs” 3-11 </a:t>
            </a:r>
          </a:p>
          <a:p>
            <a:pPr lvl="2">
              <a:defRPr/>
            </a:pPr>
            <a:r>
              <a:rPr lang="en-US" dirty="0" smtClean="0"/>
              <a:t>Lecture review</a:t>
            </a:r>
          </a:p>
          <a:p>
            <a:pPr lvl="2">
              <a:defRPr/>
            </a:pPr>
            <a:r>
              <a:rPr lang="en-US" dirty="0" smtClean="0"/>
              <a:t>Examples from TAs own work or the literature</a:t>
            </a:r>
          </a:p>
          <a:p>
            <a:pPr lvl="2">
              <a:defRPr/>
            </a:pPr>
            <a:r>
              <a:rPr lang="en-US" dirty="0" smtClean="0"/>
              <a:t>Review of more challenging homework problems</a:t>
            </a:r>
          </a:p>
          <a:p>
            <a:pPr lvl="2">
              <a:defRPr/>
            </a:pPr>
            <a:r>
              <a:rPr lang="en-US" dirty="0" smtClean="0"/>
              <a:t>Time to get started and ask questions on new assignment</a:t>
            </a:r>
          </a:p>
          <a:p>
            <a:pPr marL="342900" lvl="1" indent="-342900">
              <a:buFont typeface="Arial" charset="0"/>
              <a:buChar char="•"/>
              <a:defRPr/>
            </a:pPr>
            <a:r>
              <a:rPr lang="en-US" dirty="0"/>
              <a:t>Attendance encouraged but optional</a:t>
            </a:r>
          </a:p>
          <a:p>
            <a:pPr marL="0" indent="0">
              <a:buNone/>
              <a:defRPr/>
            </a:pP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E852BF-5A60-457B-8DA8-ED5A10A9DD4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28009</TotalTime>
  <Words>3246</Words>
  <Application>Microsoft Office PowerPoint</Application>
  <PresentationFormat>On-screen Show (4:3)</PresentationFormat>
  <Paragraphs>575</Paragraphs>
  <Slides>67</Slides>
  <Notes>19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67</vt:i4>
      </vt:variant>
    </vt:vector>
  </HeadingPairs>
  <TitlesOfParts>
    <vt:vector size="70" baseType="lpstr">
      <vt:lpstr>Office Theme</vt:lpstr>
      <vt:lpstr>Organization Chart</vt:lpstr>
      <vt:lpstr>Equation</vt:lpstr>
      <vt:lpstr>Biostat 200  Introduction to Biostatistics </vt:lpstr>
      <vt:lpstr>Lecture 1</vt:lpstr>
      <vt:lpstr>Course instructors</vt:lpstr>
      <vt:lpstr>Course web site</vt:lpstr>
      <vt:lpstr>PowerPoint Presentation</vt:lpstr>
      <vt:lpstr>PowerPoint Presentation</vt:lpstr>
      <vt:lpstr>Assignments</vt:lpstr>
      <vt:lpstr>Assignments</vt:lpstr>
      <vt:lpstr>“Labs”</vt:lpstr>
      <vt:lpstr>Forum</vt:lpstr>
      <vt:lpstr>Grading</vt:lpstr>
      <vt:lpstr>TICR Professional Conduct Statement Clarifications for this class</vt:lpstr>
      <vt:lpstr>Who am I?</vt:lpstr>
      <vt:lpstr>PowerPoint Presentation</vt:lpstr>
      <vt:lpstr>Alcohol and the HIV cascade</vt:lpstr>
      <vt:lpstr>Course goals</vt:lpstr>
      <vt:lpstr>PowerPoint Presentation</vt:lpstr>
      <vt:lpstr>PowerPoint Presentation</vt:lpstr>
      <vt:lpstr>What will we cover</vt:lpstr>
      <vt:lpstr>Today’s topics</vt:lpstr>
      <vt:lpstr>Types of variables</vt:lpstr>
      <vt:lpstr>Types of variables</vt:lpstr>
      <vt:lpstr>Types of variables</vt:lpstr>
      <vt:lpstr>Types of variables</vt:lpstr>
      <vt:lpstr>Types of variables</vt:lpstr>
      <vt:lpstr>Grey zone</vt:lpstr>
      <vt:lpstr>Grey zone</vt:lpstr>
      <vt:lpstr>Why does it matter?</vt:lpstr>
      <vt:lpstr>Manipulation of variables</vt:lpstr>
      <vt:lpstr>Manipulation of variables</vt:lpstr>
      <vt:lpstr>Tables to summarize data</vt:lpstr>
      <vt:lpstr>Frequency tables</vt:lpstr>
      <vt:lpstr>Frequency tables</vt:lpstr>
      <vt:lpstr>Frequency tables</vt:lpstr>
      <vt:lpstr>Frequency tables</vt:lpstr>
      <vt:lpstr>Frequency tables</vt:lpstr>
      <vt:lpstr>In Stata</vt:lpstr>
      <vt:lpstr>Bar charts</vt:lpstr>
      <vt:lpstr>Bar charts</vt:lpstr>
      <vt:lpstr>Histograms</vt:lpstr>
      <vt:lpstr>PowerPoint Presentation</vt:lpstr>
      <vt:lpstr>PowerPoint Presentation</vt:lpstr>
      <vt:lpstr>PowerPoint Presentation</vt:lpstr>
      <vt:lpstr>Box plots</vt:lpstr>
      <vt:lpstr>Box plots</vt:lpstr>
      <vt:lpstr>Box plots</vt:lpstr>
      <vt:lpstr>Box plots by another variable</vt:lpstr>
      <vt:lpstr>Histograms by another variable</vt:lpstr>
      <vt:lpstr>Histograms help find the mode</vt:lpstr>
      <vt:lpstr>PowerPoint Presentation</vt:lpstr>
      <vt:lpstr>PowerPoint Presentation</vt:lpstr>
      <vt:lpstr>Scatter plots – 2 numerical variables</vt:lpstr>
      <vt:lpstr>Numerical variable summaries</vt:lpstr>
      <vt:lpstr>In Stata</vt:lpstr>
      <vt:lpstr>Numerical variable summaries</vt:lpstr>
      <vt:lpstr>Numerical variable summaries</vt:lpstr>
      <vt:lpstr>Interpreting the formula</vt:lpstr>
      <vt:lpstr>Numerical variable summaries</vt:lpstr>
      <vt:lpstr>Numerical variable summaries</vt:lpstr>
      <vt:lpstr>Numerical variable summaries</vt:lpstr>
      <vt:lpstr>CV for CD4 count</vt:lpstr>
      <vt:lpstr>CV for age</vt:lpstr>
      <vt:lpstr>Grouped data</vt:lpstr>
      <vt:lpstr>Grouped mean</vt:lpstr>
      <vt:lpstr>Grouped standard deviation</vt:lpstr>
      <vt:lpstr>Class survey data analysis</vt:lpstr>
      <vt:lpstr>For next time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Biostat 200  Introduction to Biostatistics</dc:title>
  <dc:creator>Judy Hahn</dc:creator>
  <cp:lastModifiedBy>jhahn</cp:lastModifiedBy>
  <cp:revision>177</cp:revision>
  <dcterms:created xsi:type="dcterms:W3CDTF">2010-09-17T11:26:19Z</dcterms:created>
  <dcterms:modified xsi:type="dcterms:W3CDTF">2015-09-15T20:17:13Z</dcterms:modified>
</cp:coreProperties>
</file>