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77"/>
  </p:notesMasterIdLst>
  <p:sldIdLst>
    <p:sldId id="264" r:id="rId3"/>
    <p:sldId id="397" r:id="rId4"/>
    <p:sldId id="398" r:id="rId5"/>
    <p:sldId id="399" r:id="rId6"/>
    <p:sldId id="400" r:id="rId7"/>
    <p:sldId id="401" r:id="rId8"/>
    <p:sldId id="402" r:id="rId9"/>
    <p:sldId id="445" r:id="rId10"/>
    <p:sldId id="446" r:id="rId11"/>
    <p:sldId id="455" r:id="rId12"/>
    <p:sldId id="404" r:id="rId13"/>
    <p:sldId id="405" r:id="rId14"/>
    <p:sldId id="406" r:id="rId15"/>
    <p:sldId id="407" r:id="rId16"/>
    <p:sldId id="408" r:id="rId17"/>
    <p:sldId id="409" r:id="rId18"/>
    <p:sldId id="410" r:id="rId19"/>
    <p:sldId id="411" r:id="rId20"/>
    <p:sldId id="414" r:id="rId21"/>
    <p:sldId id="415" r:id="rId22"/>
    <p:sldId id="416" r:id="rId23"/>
    <p:sldId id="457" r:id="rId24"/>
    <p:sldId id="417" r:id="rId25"/>
    <p:sldId id="420" r:id="rId26"/>
    <p:sldId id="418" r:id="rId27"/>
    <p:sldId id="419" r:id="rId28"/>
    <p:sldId id="448" r:id="rId29"/>
    <p:sldId id="449" r:id="rId30"/>
    <p:sldId id="450" r:id="rId31"/>
    <p:sldId id="451" r:id="rId32"/>
    <p:sldId id="452" r:id="rId33"/>
    <p:sldId id="453" r:id="rId34"/>
    <p:sldId id="454" r:id="rId35"/>
    <p:sldId id="422" r:id="rId36"/>
    <p:sldId id="285" r:id="rId37"/>
    <p:sldId id="383" r:id="rId38"/>
    <p:sldId id="384" r:id="rId39"/>
    <p:sldId id="385" r:id="rId40"/>
    <p:sldId id="386" r:id="rId41"/>
    <p:sldId id="381" r:id="rId42"/>
    <p:sldId id="364" r:id="rId43"/>
    <p:sldId id="423" r:id="rId44"/>
    <p:sldId id="442" r:id="rId45"/>
    <p:sldId id="443" r:id="rId46"/>
    <p:sldId id="444" r:id="rId47"/>
    <p:sldId id="424" r:id="rId48"/>
    <p:sldId id="339" r:id="rId49"/>
    <p:sldId id="338" r:id="rId50"/>
    <p:sldId id="389" r:id="rId51"/>
    <p:sldId id="340" r:id="rId52"/>
    <p:sldId id="362" r:id="rId53"/>
    <p:sldId id="388" r:id="rId54"/>
    <p:sldId id="458" r:id="rId55"/>
    <p:sldId id="336" r:id="rId56"/>
    <p:sldId id="363" r:id="rId57"/>
    <p:sldId id="337" r:id="rId58"/>
    <p:sldId id="365" r:id="rId59"/>
    <p:sldId id="393" r:id="rId60"/>
    <p:sldId id="345" r:id="rId61"/>
    <p:sldId id="352" r:id="rId62"/>
    <p:sldId id="348" r:id="rId63"/>
    <p:sldId id="349" r:id="rId64"/>
    <p:sldId id="311" r:id="rId65"/>
    <p:sldId id="395" r:id="rId66"/>
    <p:sldId id="459" r:id="rId67"/>
    <p:sldId id="394" r:id="rId68"/>
    <p:sldId id="461" r:id="rId69"/>
    <p:sldId id="392" r:id="rId70"/>
    <p:sldId id="319" r:id="rId71"/>
    <p:sldId id="379" r:id="rId72"/>
    <p:sldId id="462" r:id="rId73"/>
    <p:sldId id="331" r:id="rId74"/>
    <p:sldId id="447" r:id="rId75"/>
    <p:sldId id="37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88455" autoAdjust="0"/>
  </p:normalViewPr>
  <p:slideViewPr>
    <p:cSldViewPr>
      <p:cViewPr varScale="1">
        <p:scale>
          <a:sx n="130" d="100"/>
          <a:sy n="130" d="100"/>
        </p:scale>
        <p:origin x="-990" y="-84"/>
      </p:cViewPr>
      <p:guideLst>
        <p:guide orient="horz" pos="2160"/>
        <p:guide pos="2880"/>
      </p:guideLst>
    </p:cSldViewPr>
  </p:slideViewPr>
  <p:notesTextViewPr>
    <p:cViewPr>
      <p:scale>
        <a:sx n="1" d="1"/>
        <a:sy n="1" d="1"/>
      </p:scale>
      <p:origin x="0" y="0"/>
    </p:cViewPr>
  </p:notesTextViewPr>
  <p:sorterViewPr>
    <p:cViewPr>
      <p:scale>
        <a:sx n="100" d="100"/>
        <a:sy n="100" d="100"/>
      </p:scale>
      <p:origin x="0" y="13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2539682539687E-2"/>
          <c:y val="6.714628297362113E-2"/>
          <c:w val="0.59206349206349229"/>
          <c:h val="0.7937649880095925"/>
        </c:manualLayout>
      </c:layout>
      <c:barChart>
        <c:barDir val="col"/>
        <c:grouping val="clustered"/>
        <c:varyColors val="0"/>
        <c:ser>
          <c:idx val="0"/>
          <c:order val="0"/>
          <c:tx>
            <c:strRef>
              <c:f>Sheet1!$A$2</c:f>
              <c:strCache>
                <c:ptCount val="1"/>
                <c:pt idx="0">
                  <c:v>Female population</c:v>
                </c:pt>
              </c:strCache>
            </c:strRef>
          </c:tx>
          <c:spPr>
            <a:solidFill>
              <a:srgbClr val="00B0F0"/>
            </a:solidFill>
            <a:ln w="8797">
              <a:solidFill>
                <a:schemeClr val="tx1"/>
              </a:solidFill>
              <a:prstDash val="solid"/>
            </a:ln>
          </c:spPr>
          <c:invertIfNegative val="0"/>
          <c:cat>
            <c:strRef>
              <c:f>Sheet1!$B$1:$C$1</c:f>
              <c:strCache>
                <c:ptCount val="2"/>
                <c:pt idx="0">
                  <c:v>Breast Cancer</c:v>
                </c:pt>
                <c:pt idx="1">
                  <c:v>Ovarian Cancer</c:v>
                </c:pt>
              </c:strCache>
            </c:strRef>
          </c:cat>
          <c:val>
            <c:numRef>
              <c:f>Sheet1!$B$2:$C$2</c:f>
              <c:numCache>
                <c:formatCode>General</c:formatCode>
                <c:ptCount val="2"/>
                <c:pt idx="0">
                  <c:v>8</c:v>
                </c:pt>
                <c:pt idx="1">
                  <c:v>1.4</c:v>
                </c:pt>
              </c:numCache>
            </c:numRef>
          </c:val>
        </c:ser>
        <c:ser>
          <c:idx val="1"/>
          <c:order val="1"/>
          <c:tx>
            <c:strRef>
              <c:f>Sheet1!$A$3</c:f>
              <c:strCache>
                <c:ptCount val="1"/>
                <c:pt idx="0">
                  <c:v>BRCA1</c:v>
                </c:pt>
              </c:strCache>
            </c:strRef>
          </c:tx>
          <c:spPr>
            <a:solidFill>
              <a:srgbClr val="FFFF00"/>
            </a:solidFill>
            <a:ln w="8797">
              <a:solidFill>
                <a:srgbClr val="FFFFFF"/>
              </a:solidFill>
              <a:prstDash val="solid"/>
            </a:ln>
          </c:spPr>
          <c:invertIfNegative val="0"/>
          <c:cat>
            <c:strRef>
              <c:f>Sheet1!$B$1:$C$1</c:f>
              <c:strCache>
                <c:ptCount val="2"/>
                <c:pt idx="0">
                  <c:v>Breast Cancer</c:v>
                </c:pt>
                <c:pt idx="1">
                  <c:v>Ovarian Cancer</c:v>
                </c:pt>
              </c:strCache>
            </c:strRef>
          </c:cat>
          <c:val>
            <c:numRef>
              <c:f>Sheet1!$B$3:$C$3</c:f>
              <c:numCache>
                <c:formatCode>General</c:formatCode>
                <c:ptCount val="2"/>
                <c:pt idx="0">
                  <c:v>87</c:v>
                </c:pt>
                <c:pt idx="1">
                  <c:v>60</c:v>
                </c:pt>
              </c:numCache>
            </c:numRef>
          </c:val>
        </c:ser>
        <c:dLbls>
          <c:showLegendKey val="0"/>
          <c:showVal val="0"/>
          <c:showCatName val="0"/>
          <c:showSerName val="0"/>
          <c:showPercent val="0"/>
          <c:showBubbleSize val="0"/>
        </c:dLbls>
        <c:gapWidth val="150"/>
        <c:axId val="89683072"/>
        <c:axId val="89684608"/>
      </c:barChart>
      <c:catAx>
        <c:axId val="89683072"/>
        <c:scaling>
          <c:orientation val="minMax"/>
        </c:scaling>
        <c:delete val="0"/>
        <c:axPos val="b"/>
        <c:numFmt formatCode="General" sourceLinked="1"/>
        <c:majorTickMark val="out"/>
        <c:minorTickMark val="none"/>
        <c:tickLblPos val="nextTo"/>
        <c:spPr>
          <a:ln w="2199">
            <a:solidFill>
              <a:schemeClr val="tx1"/>
            </a:solidFill>
            <a:prstDash val="solid"/>
          </a:ln>
        </c:spPr>
        <c:txPr>
          <a:bodyPr rot="0" vert="horz"/>
          <a:lstStyle/>
          <a:p>
            <a:pPr>
              <a:defRPr sz="1108" b="1" i="0" u="none" strike="noStrike" baseline="0">
                <a:solidFill>
                  <a:schemeClr val="tx1"/>
                </a:solidFill>
                <a:latin typeface="Tahoma"/>
                <a:ea typeface="Tahoma"/>
                <a:cs typeface="Tahoma"/>
              </a:defRPr>
            </a:pPr>
            <a:endParaRPr lang="en-US"/>
          </a:p>
        </c:txPr>
        <c:crossAx val="89684608"/>
        <c:crosses val="autoZero"/>
        <c:auto val="1"/>
        <c:lblAlgn val="ctr"/>
        <c:lblOffset val="100"/>
        <c:tickLblSkip val="1"/>
        <c:tickMarkSkip val="1"/>
        <c:noMultiLvlLbl val="0"/>
      </c:catAx>
      <c:valAx>
        <c:axId val="89684608"/>
        <c:scaling>
          <c:orientation val="minMax"/>
        </c:scaling>
        <c:delete val="0"/>
        <c:axPos val="l"/>
        <c:numFmt formatCode="General" sourceLinked="1"/>
        <c:majorTickMark val="out"/>
        <c:minorTickMark val="none"/>
        <c:tickLblPos val="nextTo"/>
        <c:spPr>
          <a:ln w="2199">
            <a:solidFill>
              <a:schemeClr val="tx1"/>
            </a:solidFill>
            <a:prstDash val="solid"/>
          </a:ln>
        </c:spPr>
        <c:txPr>
          <a:bodyPr rot="0" vert="horz"/>
          <a:lstStyle/>
          <a:p>
            <a:pPr>
              <a:defRPr sz="970" b="0" i="0" u="none" strike="noStrike" baseline="0">
                <a:solidFill>
                  <a:schemeClr val="tx1"/>
                </a:solidFill>
                <a:latin typeface="Tahoma"/>
                <a:ea typeface="Tahoma"/>
                <a:cs typeface="Tahoma"/>
              </a:defRPr>
            </a:pPr>
            <a:endParaRPr lang="en-US"/>
          </a:p>
        </c:txPr>
        <c:crossAx val="89683072"/>
        <c:crosses val="autoZero"/>
        <c:crossBetween val="between"/>
      </c:valAx>
      <c:spPr>
        <a:noFill/>
        <a:ln w="17595">
          <a:noFill/>
        </a:ln>
      </c:spPr>
    </c:plotArea>
    <c:plotVisOnly val="1"/>
    <c:dispBlanksAs val="gap"/>
    <c:showDLblsOverMax val="0"/>
  </c:chart>
  <c:spPr>
    <a:noFill/>
    <a:ln>
      <a:noFill/>
    </a:ln>
  </c:spPr>
  <c:txPr>
    <a:bodyPr/>
    <a:lstStyle/>
    <a:p>
      <a:pPr>
        <a:defRPr sz="1247" b="1" i="0" u="none" strike="noStrike" baseline="0">
          <a:solidFill>
            <a:schemeClr val="tx1"/>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57150">
              <a:solidFill>
                <a:srgbClr val="00B0F0"/>
              </a:solidFill>
            </a:ln>
          </c:spPr>
          <c:marker>
            <c:symbol val="none"/>
          </c:marker>
          <c:cat>
            <c:numRef>
              <c:f>Sheet1!$A$2:$A$13</c:f>
              <c:numCache>
                <c:formatCode>General</c:formatCode>
                <c:ptCount val="12"/>
                <c:pt idx="0">
                  <c:v>25</c:v>
                </c:pt>
                <c:pt idx="1">
                  <c:v>30</c:v>
                </c:pt>
                <c:pt idx="2">
                  <c:v>35</c:v>
                </c:pt>
                <c:pt idx="3">
                  <c:v>40</c:v>
                </c:pt>
                <c:pt idx="4">
                  <c:v>45</c:v>
                </c:pt>
                <c:pt idx="5">
                  <c:v>50</c:v>
                </c:pt>
                <c:pt idx="6">
                  <c:v>55</c:v>
                </c:pt>
                <c:pt idx="7">
                  <c:v>60</c:v>
                </c:pt>
                <c:pt idx="8">
                  <c:v>65</c:v>
                </c:pt>
                <c:pt idx="9">
                  <c:v>70</c:v>
                </c:pt>
                <c:pt idx="10">
                  <c:v>75</c:v>
                </c:pt>
                <c:pt idx="11">
                  <c:v>80</c:v>
                </c:pt>
              </c:numCache>
            </c:numRef>
          </c:cat>
          <c:val>
            <c:numRef>
              <c:f>Sheet1!$B$2:$B$13</c:f>
              <c:numCache>
                <c:formatCode>General</c:formatCode>
                <c:ptCount val="12"/>
                <c:pt idx="0">
                  <c:v>0</c:v>
                </c:pt>
                <c:pt idx="1">
                  <c:v>0.2</c:v>
                </c:pt>
                <c:pt idx="2">
                  <c:v>0.35000000000000031</c:v>
                </c:pt>
                <c:pt idx="3">
                  <c:v>0.5</c:v>
                </c:pt>
                <c:pt idx="4">
                  <c:v>1</c:v>
                </c:pt>
                <c:pt idx="5">
                  <c:v>2</c:v>
                </c:pt>
                <c:pt idx="6">
                  <c:v>3</c:v>
                </c:pt>
                <c:pt idx="7">
                  <c:v>4</c:v>
                </c:pt>
                <c:pt idx="8">
                  <c:v>5.5</c:v>
                </c:pt>
                <c:pt idx="9">
                  <c:v>7</c:v>
                </c:pt>
                <c:pt idx="10">
                  <c:v>8.5</c:v>
                </c:pt>
                <c:pt idx="11">
                  <c:v>10</c:v>
                </c:pt>
              </c:numCache>
            </c:numRef>
          </c:val>
          <c:smooth val="0"/>
        </c:ser>
        <c:ser>
          <c:idx val="1"/>
          <c:order val="1"/>
          <c:tx>
            <c:strRef>
              <c:f>Sheet1!$C$1</c:f>
              <c:strCache>
                <c:ptCount val="1"/>
                <c:pt idx="0">
                  <c:v>Series 2</c:v>
                </c:pt>
              </c:strCache>
            </c:strRef>
          </c:tx>
          <c:spPr>
            <a:ln w="57150">
              <a:solidFill>
                <a:srgbClr val="FFFF00"/>
              </a:solidFill>
            </a:ln>
          </c:spPr>
          <c:marker>
            <c:symbol val="none"/>
          </c:marker>
          <c:cat>
            <c:numRef>
              <c:f>Sheet1!$A$2:$A$13</c:f>
              <c:numCache>
                <c:formatCode>General</c:formatCode>
                <c:ptCount val="12"/>
                <c:pt idx="0">
                  <c:v>25</c:v>
                </c:pt>
                <c:pt idx="1">
                  <c:v>30</c:v>
                </c:pt>
                <c:pt idx="2">
                  <c:v>35</c:v>
                </c:pt>
                <c:pt idx="3">
                  <c:v>40</c:v>
                </c:pt>
                <c:pt idx="4">
                  <c:v>45</c:v>
                </c:pt>
                <c:pt idx="5">
                  <c:v>50</c:v>
                </c:pt>
                <c:pt idx="6">
                  <c:v>55</c:v>
                </c:pt>
                <c:pt idx="7">
                  <c:v>60</c:v>
                </c:pt>
                <c:pt idx="8">
                  <c:v>65</c:v>
                </c:pt>
                <c:pt idx="9">
                  <c:v>70</c:v>
                </c:pt>
                <c:pt idx="10">
                  <c:v>75</c:v>
                </c:pt>
                <c:pt idx="11">
                  <c:v>80</c:v>
                </c:pt>
              </c:numCache>
            </c:numRef>
          </c:cat>
          <c:val>
            <c:numRef>
              <c:f>Sheet1!$C$2:$C$13</c:f>
              <c:numCache>
                <c:formatCode>General</c:formatCode>
                <c:ptCount val="12"/>
                <c:pt idx="0">
                  <c:v>1</c:v>
                </c:pt>
                <c:pt idx="1">
                  <c:v>19</c:v>
                </c:pt>
                <c:pt idx="2">
                  <c:v>35</c:v>
                </c:pt>
                <c:pt idx="3">
                  <c:v>45</c:v>
                </c:pt>
                <c:pt idx="4">
                  <c:v>52</c:v>
                </c:pt>
                <c:pt idx="5">
                  <c:v>58</c:v>
                </c:pt>
                <c:pt idx="6">
                  <c:v>62</c:v>
                </c:pt>
                <c:pt idx="7">
                  <c:v>65</c:v>
                </c:pt>
                <c:pt idx="8">
                  <c:v>68</c:v>
                </c:pt>
                <c:pt idx="9">
                  <c:v>69</c:v>
                </c:pt>
                <c:pt idx="10">
                  <c:v>70</c:v>
                </c:pt>
                <c:pt idx="11">
                  <c:v>71</c:v>
                </c:pt>
              </c:numCache>
            </c:numRef>
          </c:val>
          <c:smooth val="0"/>
        </c:ser>
        <c:dLbls>
          <c:showLegendKey val="0"/>
          <c:showVal val="0"/>
          <c:showCatName val="0"/>
          <c:showSerName val="0"/>
          <c:showPercent val="0"/>
          <c:showBubbleSize val="0"/>
        </c:dLbls>
        <c:marker val="1"/>
        <c:smooth val="0"/>
        <c:axId val="89655936"/>
        <c:axId val="106758528"/>
      </c:lineChart>
      <c:catAx>
        <c:axId val="89655936"/>
        <c:scaling>
          <c:orientation val="minMax"/>
        </c:scaling>
        <c:delete val="0"/>
        <c:axPos val="b"/>
        <c:numFmt formatCode="General" sourceLinked="1"/>
        <c:majorTickMark val="out"/>
        <c:minorTickMark val="none"/>
        <c:tickLblPos val="nextTo"/>
        <c:crossAx val="106758528"/>
        <c:crosses val="autoZero"/>
        <c:auto val="1"/>
        <c:lblAlgn val="ctr"/>
        <c:lblOffset val="100"/>
        <c:noMultiLvlLbl val="0"/>
      </c:catAx>
      <c:valAx>
        <c:axId val="106758528"/>
        <c:scaling>
          <c:orientation val="minMax"/>
        </c:scaling>
        <c:delete val="0"/>
        <c:axPos val="l"/>
        <c:numFmt formatCode="General" sourceLinked="1"/>
        <c:majorTickMark val="out"/>
        <c:minorTickMark val="none"/>
        <c:tickLblPos val="nextTo"/>
        <c:crossAx val="89655936"/>
        <c:crosses val="autoZero"/>
        <c:crossBetween val="between"/>
      </c:valAx>
    </c:plotArea>
    <c:plotVisOnly val="1"/>
    <c:dispBlanksAs val="gap"/>
    <c:showDLblsOverMax val="0"/>
  </c:chart>
  <c:txPr>
    <a:bodyPr/>
    <a:lstStyle/>
    <a:p>
      <a:pPr>
        <a:defRPr sz="1100">
          <a:latin typeface="Tahoma" pitchFamily="34" charset="0"/>
          <a:ea typeface="Tahoma" pitchFamily="34" charset="0"/>
          <a:cs typeface="Tahoma"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26550868486346E-2"/>
          <c:y val="5.3191489361702128E-2"/>
          <c:w val="0.75682382133995041"/>
          <c:h val="0.54893617021276597"/>
        </c:manualLayout>
      </c:layout>
      <c:barChart>
        <c:barDir val="col"/>
        <c:grouping val="clustered"/>
        <c:varyColors val="0"/>
        <c:ser>
          <c:idx val="0"/>
          <c:order val="0"/>
          <c:tx>
            <c:strRef>
              <c:f>Sheet1!$A$2</c:f>
              <c:strCache>
                <c:ptCount val="1"/>
                <c:pt idx="0">
                  <c:v>Female Carriers (n=79)</c:v>
                </c:pt>
              </c:strCache>
            </c:strRef>
          </c:tx>
          <c:spPr>
            <a:solidFill>
              <a:srgbClr val="FF0000"/>
            </a:solidFill>
            <a:ln w="15562">
              <a:solidFill>
                <a:schemeClr val="tx1"/>
              </a:solidFill>
              <a:prstDash val="solid"/>
            </a:ln>
          </c:spPr>
          <c:invertIfNegative val="0"/>
          <c:cat>
            <c:strRef>
              <c:f>Sheet1!$B$1:$J$1</c:f>
              <c:strCache>
                <c:ptCount val="9"/>
                <c:pt idx="0">
                  <c:v>Educational</c:v>
                </c:pt>
                <c:pt idx="1">
                  <c:v>Personal risk*</c:v>
                </c:pt>
                <c:pt idx="2">
                  <c:v>Children*</c:v>
                </c:pt>
                <c:pt idx="3">
                  <c:v>Family*</c:v>
                </c:pt>
                <c:pt idx="4">
                  <c:v>Support research</c:v>
                </c:pt>
                <c:pt idx="5">
                  <c:v>Surveillance</c:v>
                </c:pt>
                <c:pt idx="6">
                  <c:v>Genetic testing</c:v>
                </c:pt>
                <c:pt idx="7">
                  <c:v>Doctor's recommendation</c:v>
                </c:pt>
                <c:pt idx="8">
                  <c:v>Family's recommendation</c:v>
                </c:pt>
              </c:strCache>
            </c:strRef>
          </c:cat>
          <c:val>
            <c:numRef>
              <c:f>Sheet1!$B$2:$J$2</c:f>
              <c:numCache>
                <c:formatCode>0.00%</c:formatCode>
                <c:ptCount val="9"/>
                <c:pt idx="0">
                  <c:v>0.127</c:v>
                </c:pt>
                <c:pt idx="1">
                  <c:v>0.34200000000000003</c:v>
                </c:pt>
                <c:pt idx="2">
                  <c:v>0.16400000000000001</c:v>
                </c:pt>
                <c:pt idx="3">
                  <c:v>0.114</c:v>
                </c:pt>
                <c:pt idx="4">
                  <c:v>8.8999999999999996E-2</c:v>
                </c:pt>
                <c:pt idx="5">
                  <c:v>3.7999999999999999E-2</c:v>
                </c:pt>
                <c:pt idx="6">
                  <c:v>6.3E-2</c:v>
                </c:pt>
                <c:pt idx="7">
                  <c:v>2.5000000000000001E-2</c:v>
                </c:pt>
                <c:pt idx="8">
                  <c:v>3.7999999999999999E-2</c:v>
                </c:pt>
              </c:numCache>
            </c:numRef>
          </c:val>
        </c:ser>
        <c:ser>
          <c:idx val="1"/>
          <c:order val="1"/>
          <c:tx>
            <c:strRef>
              <c:f>Sheet1!$A$3</c:f>
              <c:strCache>
                <c:ptCount val="1"/>
                <c:pt idx="0">
                  <c:v>Male Carriers (n=59)</c:v>
                </c:pt>
              </c:strCache>
            </c:strRef>
          </c:tx>
          <c:spPr>
            <a:solidFill>
              <a:srgbClr val="99CCFF"/>
            </a:solidFill>
            <a:ln w="15562">
              <a:solidFill>
                <a:schemeClr val="tx1"/>
              </a:solidFill>
              <a:prstDash val="solid"/>
            </a:ln>
          </c:spPr>
          <c:invertIfNegative val="0"/>
          <c:cat>
            <c:strRef>
              <c:f>Sheet1!$B$1:$J$1</c:f>
              <c:strCache>
                <c:ptCount val="9"/>
                <c:pt idx="0">
                  <c:v>Educational</c:v>
                </c:pt>
                <c:pt idx="1">
                  <c:v>Personal risk*</c:v>
                </c:pt>
                <c:pt idx="2">
                  <c:v>Children*</c:v>
                </c:pt>
                <c:pt idx="3">
                  <c:v>Family*</c:v>
                </c:pt>
                <c:pt idx="4">
                  <c:v>Support research</c:v>
                </c:pt>
                <c:pt idx="5">
                  <c:v>Surveillance</c:v>
                </c:pt>
                <c:pt idx="6">
                  <c:v>Genetic testing</c:v>
                </c:pt>
                <c:pt idx="7">
                  <c:v>Doctor's recommendation</c:v>
                </c:pt>
                <c:pt idx="8">
                  <c:v>Family's recommendation</c:v>
                </c:pt>
              </c:strCache>
            </c:strRef>
          </c:cat>
          <c:val>
            <c:numRef>
              <c:f>Sheet1!$B$3:$J$3</c:f>
              <c:numCache>
                <c:formatCode>0%</c:formatCode>
                <c:ptCount val="9"/>
                <c:pt idx="0" formatCode="0.00%">
                  <c:v>8.5000000000000006E-2</c:v>
                </c:pt>
                <c:pt idx="1">
                  <c:v>0.17</c:v>
                </c:pt>
                <c:pt idx="2" formatCode="0.00%">
                  <c:v>0.27100000000000002</c:v>
                </c:pt>
                <c:pt idx="3" formatCode="0.00%">
                  <c:v>0.23699999999999999</c:v>
                </c:pt>
                <c:pt idx="4" formatCode="0.00%">
                  <c:v>6.8000000000000005E-2</c:v>
                </c:pt>
                <c:pt idx="5" formatCode="0.00%">
                  <c:v>3.4000000000000002E-2</c:v>
                </c:pt>
                <c:pt idx="6" formatCode="0.00%">
                  <c:v>3.4000000000000002E-2</c:v>
                </c:pt>
                <c:pt idx="7" formatCode="0.00%">
                  <c:v>3.4000000000000002E-2</c:v>
                </c:pt>
                <c:pt idx="8" formatCode="0.00%">
                  <c:v>6.8000000000000005E-2</c:v>
                </c:pt>
              </c:numCache>
            </c:numRef>
          </c:val>
        </c:ser>
        <c:dLbls>
          <c:showLegendKey val="0"/>
          <c:showVal val="0"/>
          <c:showCatName val="0"/>
          <c:showSerName val="0"/>
          <c:showPercent val="0"/>
          <c:showBubbleSize val="0"/>
        </c:dLbls>
        <c:gapWidth val="150"/>
        <c:axId val="188435456"/>
        <c:axId val="188441344"/>
      </c:barChart>
      <c:catAx>
        <c:axId val="188435456"/>
        <c:scaling>
          <c:orientation val="minMax"/>
        </c:scaling>
        <c:delete val="0"/>
        <c:axPos val="b"/>
        <c:numFmt formatCode="General" sourceLinked="1"/>
        <c:majorTickMark val="out"/>
        <c:minorTickMark val="none"/>
        <c:tickLblPos val="nextTo"/>
        <c:spPr>
          <a:ln w="3890">
            <a:solidFill>
              <a:schemeClr val="tx1"/>
            </a:solidFill>
            <a:prstDash val="solid"/>
          </a:ln>
        </c:spPr>
        <c:txPr>
          <a:bodyPr rot="-2700000" vert="horz"/>
          <a:lstStyle/>
          <a:p>
            <a:pPr>
              <a:defRPr sz="1470" b="1" i="0" u="none" strike="noStrike" baseline="0">
                <a:solidFill>
                  <a:schemeClr val="tx1"/>
                </a:solidFill>
                <a:latin typeface="Tahoma"/>
                <a:ea typeface="Tahoma"/>
                <a:cs typeface="Tahoma"/>
              </a:defRPr>
            </a:pPr>
            <a:endParaRPr lang="en-US"/>
          </a:p>
        </c:txPr>
        <c:crossAx val="188441344"/>
        <c:crosses val="autoZero"/>
        <c:auto val="1"/>
        <c:lblAlgn val="ctr"/>
        <c:lblOffset val="100"/>
        <c:tickLblSkip val="1"/>
        <c:tickMarkSkip val="1"/>
        <c:noMultiLvlLbl val="0"/>
      </c:catAx>
      <c:valAx>
        <c:axId val="188441344"/>
        <c:scaling>
          <c:orientation val="minMax"/>
          <c:max val="0.35"/>
        </c:scaling>
        <c:delete val="0"/>
        <c:axPos val="l"/>
        <c:majorGridlines>
          <c:spPr>
            <a:ln w="3890">
              <a:solidFill>
                <a:schemeClr val="tx1"/>
              </a:solidFill>
              <a:prstDash val="solid"/>
            </a:ln>
          </c:spPr>
        </c:majorGridlines>
        <c:numFmt formatCode="0%" sourceLinked="0"/>
        <c:majorTickMark val="out"/>
        <c:minorTickMark val="none"/>
        <c:tickLblPos val="nextTo"/>
        <c:spPr>
          <a:ln w="3890">
            <a:solidFill>
              <a:schemeClr val="tx1"/>
            </a:solidFill>
            <a:prstDash val="solid"/>
          </a:ln>
        </c:spPr>
        <c:txPr>
          <a:bodyPr rot="0" vert="horz"/>
          <a:lstStyle/>
          <a:p>
            <a:pPr>
              <a:defRPr sz="1470" b="1" i="0" u="none" strike="noStrike" baseline="0">
                <a:solidFill>
                  <a:schemeClr val="tx1"/>
                </a:solidFill>
                <a:latin typeface="Tahoma"/>
                <a:ea typeface="Tahoma"/>
                <a:cs typeface="Tahoma"/>
              </a:defRPr>
            </a:pPr>
            <a:endParaRPr lang="en-US"/>
          </a:p>
        </c:txPr>
        <c:crossAx val="188435456"/>
        <c:crosses val="autoZero"/>
        <c:crossBetween val="between"/>
      </c:valAx>
      <c:spPr>
        <a:noFill/>
        <a:ln w="31124">
          <a:noFill/>
        </a:ln>
      </c:spPr>
    </c:plotArea>
    <c:legend>
      <c:legendPos val="r"/>
      <c:layout>
        <c:manualLayout>
          <c:xMode val="edge"/>
          <c:yMode val="edge"/>
          <c:x val="0.57196029776674939"/>
          <c:y val="8.2978723404255314E-2"/>
          <c:w val="0.26923076923076922"/>
          <c:h val="0.10425531914893617"/>
        </c:manualLayout>
      </c:layout>
      <c:overlay val="0"/>
      <c:spPr>
        <a:noFill/>
        <a:ln w="31124">
          <a:noFill/>
        </a:ln>
      </c:spPr>
      <c:txPr>
        <a:bodyPr/>
        <a:lstStyle/>
        <a:p>
          <a:pPr>
            <a:defRPr sz="1348"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2206" b="1" i="0" u="none" strike="noStrike" baseline="0">
          <a:solidFill>
            <a:schemeClr val="tx1"/>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C888-57CD-4FF8-9E99-1479C8BD59C9}"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CA083-6930-4C40-B63A-4FD8B27DEC55}" type="slidenum">
              <a:rPr lang="en-US" smtClean="0"/>
              <a:t>‹#›</a:t>
            </a:fld>
            <a:endParaRPr lang="en-US"/>
          </a:p>
        </p:txBody>
      </p:sp>
    </p:spTree>
    <p:extLst>
      <p:ext uri="{BB962C8B-B14F-4D97-AF65-F5344CB8AC3E}">
        <p14:creationId xmlns:p14="http://schemas.microsoft.com/office/powerpoint/2010/main" val="148811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1</a:t>
            </a:fld>
            <a:endParaRPr lang="en-US"/>
          </a:p>
        </p:txBody>
      </p:sp>
    </p:spTree>
    <p:extLst>
      <p:ext uri="{BB962C8B-B14F-4D97-AF65-F5344CB8AC3E}">
        <p14:creationId xmlns:p14="http://schemas.microsoft.com/office/powerpoint/2010/main" val="3497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32</a:t>
            </a:fld>
            <a:endParaRPr lang="en-US"/>
          </a:p>
        </p:txBody>
      </p:sp>
    </p:spTree>
    <p:extLst>
      <p:ext uri="{BB962C8B-B14F-4D97-AF65-F5344CB8AC3E}">
        <p14:creationId xmlns:p14="http://schemas.microsoft.com/office/powerpoint/2010/main" val="212232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33</a:t>
            </a:fld>
            <a:endParaRPr lang="en-US"/>
          </a:p>
        </p:txBody>
      </p:sp>
    </p:spTree>
    <p:extLst>
      <p:ext uri="{BB962C8B-B14F-4D97-AF65-F5344CB8AC3E}">
        <p14:creationId xmlns:p14="http://schemas.microsoft.com/office/powerpoint/2010/main" val="214546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34</a:t>
            </a:fld>
            <a:endParaRPr lang="en-US"/>
          </a:p>
        </p:txBody>
      </p:sp>
    </p:spTree>
    <p:extLst>
      <p:ext uri="{BB962C8B-B14F-4D97-AF65-F5344CB8AC3E}">
        <p14:creationId xmlns:p14="http://schemas.microsoft.com/office/powerpoint/2010/main" val="3497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35</a:t>
            </a:fld>
            <a:endParaRPr lang="en-US"/>
          </a:p>
        </p:txBody>
      </p:sp>
    </p:spTree>
    <p:extLst>
      <p:ext uri="{BB962C8B-B14F-4D97-AF65-F5344CB8AC3E}">
        <p14:creationId xmlns:p14="http://schemas.microsoft.com/office/powerpoint/2010/main" val="1036223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36</a:t>
            </a:fld>
            <a:endParaRPr lang="en-US"/>
          </a:p>
        </p:txBody>
      </p:sp>
    </p:spTree>
    <p:extLst>
      <p:ext uri="{BB962C8B-B14F-4D97-AF65-F5344CB8AC3E}">
        <p14:creationId xmlns:p14="http://schemas.microsoft.com/office/powerpoint/2010/main" val="76198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37</a:t>
            </a:fld>
            <a:endParaRPr lang="en-US"/>
          </a:p>
        </p:txBody>
      </p:sp>
    </p:spTree>
    <p:extLst>
      <p:ext uri="{BB962C8B-B14F-4D97-AF65-F5344CB8AC3E}">
        <p14:creationId xmlns:p14="http://schemas.microsoft.com/office/powerpoint/2010/main" val="3112323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38</a:t>
            </a:fld>
            <a:endParaRPr lang="en-US"/>
          </a:p>
        </p:txBody>
      </p:sp>
    </p:spTree>
    <p:extLst>
      <p:ext uri="{BB962C8B-B14F-4D97-AF65-F5344CB8AC3E}">
        <p14:creationId xmlns:p14="http://schemas.microsoft.com/office/powerpoint/2010/main" val="423760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39</a:t>
            </a:fld>
            <a:endParaRPr lang="en-US"/>
          </a:p>
        </p:txBody>
      </p:sp>
    </p:spTree>
    <p:extLst>
      <p:ext uri="{BB962C8B-B14F-4D97-AF65-F5344CB8AC3E}">
        <p14:creationId xmlns:p14="http://schemas.microsoft.com/office/powerpoint/2010/main" val="373866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40</a:t>
            </a:fld>
            <a:endParaRPr lang="en-US"/>
          </a:p>
        </p:txBody>
      </p:sp>
    </p:spTree>
    <p:extLst>
      <p:ext uri="{BB962C8B-B14F-4D97-AF65-F5344CB8AC3E}">
        <p14:creationId xmlns:p14="http://schemas.microsoft.com/office/powerpoint/2010/main" val="3908254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41</a:t>
            </a:fld>
            <a:endParaRPr lang="en-US"/>
          </a:p>
        </p:txBody>
      </p:sp>
    </p:spTree>
    <p:extLst>
      <p:ext uri="{BB962C8B-B14F-4D97-AF65-F5344CB8AC3E}">
        <p14:creationId xmlns:p14="http://schemas.microsoft.com/office/powerpoint/2010/main" val="157476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a shared, reflective examination of ethical issues </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a:t>
            </a:fld>
            <a:endParaRPr lang="en-US"/>
          </a:p>
        </p:txBody>
      </p:sp>
    </p:spTree>
    <p:extLst>
      <p:ext uri="{BB962C8B-B14F-4D97-AF65-F5344CB8AC3E}">
        <p14:creationId xmlns:p14="http://schemas.microsoft.com/office/powerpoint/2010/main" val="161516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42</a:t>
            </a:fld>
            <a:endParaRPr lang="en-US"/>
          </a:p>
        </p:txBody>
      </p:sp>
    </p:spTree>
    <p:extLst>
      <p:ext uri="{BB962C8B-B14F-4D97-AF65-F5344CB8AC3E}">
        <p14:creationId xmlns:p14="http://schemas.microsoft.com/office/powerpoint/2010/main" val="2596381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altLang="en-US" dirty="0" smtClean="0">
              <a:ea typeface="ＭＳ Ｐゴシック" pitchFamily="30" charset="-128"/>
            </a:endParaRPr>
          </a:p>
          <a:p>
            <a:r>
              <a:rPr lang="en-US" altLang="en-US" dirty="0" smtClean="0">
                <a:ea typeface="ＭＳ Ｐゴシック" pitchFamily="30" charset="-128"/>
              </a:rPr>
              <a:t>How many people have seen these cells??</a:t>
            </a:r>
          </a:p>
          <a:p>
            <a:r>
              <a:rPr lang="en-US" altLang="en-US" dirty="0" smtClean="0">
                <a:ea typeface="ＭＳ Ｐゴシック" pitchFamily="30" charset="-128"/>
              </a:rPr>
              <a:t>Has anyone used them in research or class labs etc.?</a:t>
            </a:r>
          </a:p>
          <a:p>
            <a:r>
              <a:rPr lang="en-US" altLang="en-US" dirty="0" smtClean="0">
                <a:ea typeface="ＭＳ Ｐゴシック" pitchFamily="30" charset="-128"/>
              </a:rPr>
              <a:t>How many people know the story behind them?</a:t>
            </a:r>
          </a:p>
          <a:p>
            <a:endParaRPr lang="en-US" altLang="en-US" dirty="0" smtClean="0">
              <a:ea typeface="ＭＳ Ｐゴシック" pitchFamily="30" charset="-128"/>
            </a:endParaRPr>
          </a:p>
          <a:p>
            <a:r>
              <a:rPr lang="en-US" altLang="en-US" dirty="0" smtClean="0">
                <a:ea typeface="ＭＳ Ｐゴシック" pitchFamily="30" charset="-128"/>
              </a:rPr>
              <a:t>Henrietta Lacks was born into a black working class family in 1920 in Virginia.  She had 5 children.</a:t>
            </a:r>
          </a:p>
          <a:p>
            <a:endParaRPr lang="en-US" altLang="en-US" dirty="0" smtClean="0">
              <a:ea typeface="ＭＳ Ｐゴシック" pitchFamily="30" charset="-128"/>
            </a:endParaRPr>
          </a:p>
          <a:p>
            <a:r>
              <a:rPr lang="en-US" altLang="en-US" dirty="0" smtClean="0">
                <a:ea typeface="ＭＳ Ｐゴシック" pitchFamily="30" charset="-128"/>
              </a:rPr>
              <a:t>Story recently popularized with the publication of The Immortal Life of Henrietta Lacks by Rebecca </a:t>
            </a:r>
            <a:r>
              <a:rPr lang="en-US" altLang="en-US" dirty="0" err="1" smtClean="0">
                <a:ea typeface="ＭＳ Ｐゴシック" pitchFamily="30" charset="-128"/>
              </a:rPr>
              <a:t>Skloot</a:t>
            </a:r>
            <a:endParaRPr lang="en-US" altLang="en-US" dirty="0" smtClean="0">
              <a:ea typeface="ＭＳ Ｐゴシック" pitchFamily="30" charset="-128"/>
            </a:endParaRPr>
          </a:p>
          <a:p>
            <a:endParaRPr lang="en-US" altLang="en-US" dirty="0" smtClean="0">
              <a:ea typeface="ＭＳ Ｐゴシック" pitchFamily="30"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0" charset="0"/>
                <a:ea typeface="ＭＳ Ｐゴシック" pitchFamily="30" charset="-128"/>
              </a:defRPr>
            </a:lvl1pPr>
            <a:lvl2pPr marL="734852" indent="-282635" eaLnBrk="0" hangingPunct="0">
              <a:spcBef>
                <a:spcPct val="30000"/>
              </a:spcBef>
              <a:defRPr sz="1200">
                <a:solidFill>
                  <a:schemeClr val="tx1"/>
                </a:solidFill>
                <a:latin typeface="Calibri" pitchFamily="30" charset="0"/>
                <a:ea typeface="ＭＳ Ｐゴシック" pitchFamily="30" charset="-128"/>
              </a:defRPr>
            </a:lvl2pPr>
            <a:lvl3pPr marL="1130541" indent="-226108" eaLnBrk="0" hangingPunct="0">
              <a:spcBef>
                <a:spcPct val="30000"/>
              </a:spcBef>
              <a:defRPr sz="1200">
                <a:solidFill>
                  <a:schemeClr val="tx1"/>
                </a:solidFill>
                <a:latin typeface="Calibri" pitchFamily="30" charset="0"/>
                <a:ea typeface="ＭＳ Ｐゴシック" pitchFamily="30" charset="-128"/>
              </a:defRPr>
            </a:lvl3pPr>
            <a:lvl4pPr marL="1582758" indent="-226108" eaLnBrk="0" hangingPunct="0">
              <a:spcBef>
                <a:spcPct val="30000"/>
              </a:spcBef>
              <a:defRPr sz="1200">
                <a:solidFill>
                  <a:schemeClr val="tx1"/>
                </a:solidFill>
                <a:latin typeface="Calibri" pitchFamily="30" charset="0"/>
                <a:ea typeface="ＭＳ Ｐゴシック" pitchFamily="30" charset="-128"/>
              </a:defRPr>
            </a:lvl4pPr>
            <a:lvl5pPr marL="2034974" indent="-226108" eaLnBrk="0" hangingPunct="0">
              <a:spcBef>
                <a:spcPct val="30000"/>
              </a:spcBef>
              <a:defRPr sz="1200">
                <a:solidFill>
                  <a:schemeClr val="tx1"/>
                </a:solidFill>
                <a:latin typeface="Calibri" pitchFamily="30" charset="0"/>
                <a:ea typeface="ＭＳ Ｐゴシック" pitchFamily="30" charset="-128"/>
              </a:defRPr>
            </a:lvl5pPr>
            <a:lvl6pPr marL="2487191"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6pPr>
            <a:lvl7pPr marL="2939407"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7pPr>
            <a:lvl8pPr marL="3391624"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8pPr>
            <a:lvl9pPr marL="3843840"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9pPr>
          </a:lstStyle>
          <a:p>
            <a:pPr eaLnBrk="1" hangingPunct="1">
              <a:spcBef>
                <a:spcPct val="0"/>
              </a:spcBef>
            </a:pPr>
            <a:fld id="{9B891275-94F7-4C7D-BDB9-588FE1689190}" type="slidenum">
              <a:rPr lang="en-US" altLang="en-US" smtClean="0"/>
              <a:pPr eaLnBrk="1" hangingPunct="1">
                <a:spcBef>
                  <a:spcPct val="0"/>
                </a:spcBef>
              </a:pPr>
              <a:t>43</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altLang="en-US" dirty="0" smtClean="0">
              <a:ea typeface="ＭＳ Ｐゴシック" pitchFamily="30" charset="-128"/>
            </a:endParaRPr>
          </a:p>
          <a:p>
            <a:r>
              <a:rPr lang="en-US" altLang="en-US" dirty="0" smtClean="0">
                <a:ea typeface="ＭＳ Ｐゴシック" pitchFamily="30" charset="-128"/>
              </a:rPr>
              <a:t>-Discuss the issue of confidentiality and how the taking of the HeLa samples affected her family etc…</a:t>
            </a:r>
          </a:p>
          <a:p>
            <a:r>
              <a:rPr lang="en-US" altLang="en-US" dirty="0" smtClean="0">
                <a:ea typeface="ＭＳ Ｐゴシック" pitchFamily="30" charset="-128"/>
              </a:rPr>
              <a:t>-tell story about the families experience with the researcher who took their blood and left them to believe that they were getting a diagnostic test for cancer.  </a:t>
            </a:r>
          </a:p>
          <a:p>
            <a:r>
              <a:rPr lang="en-US" altLang="en-US" dirty="0" smtClean="0">
                <a:ea typeface="ＭＳ Ｐゴシック" pitchFamily="30" charset="-128"/>
              </a:rPr>
              <a:t>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0" charset="0"/>
                <a:ea typeface="ＭＳ Ｐゴシック" pitchFamily="30" charset="-128"/>
              </a:defRPr>
            </a:lvl1pPr>
            <a:lvl2pPr marL="734852" indent="-282635" eaLnBrk="0" hangingPunct="0">
              <a:spcBef>
                <a:spcPct val="30000"/>
              </a:spcBef>
              <a:defRPr sz="1200">
                <a:solidFill>
                  <a:schemeClr val="tx1"/>
                </a:solidFill>
                <a:latin typeface="Calibri" pitchFamily="30" charset="0"/>
                <a:ea typeface="ＭＳ Ｐゴシック" pitchFamily="30" charset="-128"/>
              </a:defRPr>
            </a:lvl2pPr>
            <a:lvl3pPr marL="1130541" indent="-226108" eaLnBrk="0" hangingPunct="0">
              <a:spcBef>
                <a:spcPct val="30000"/>
              </a:spcBef>
              <a:defRPr sz="1200">
                <a:solidFill>
                  <a:schemeClr val="tx1"/>
                </a:solidFill>
                <a:latin typeface="Calibri" pitchFamily="30" charset="0"/>
                <a:ea typeface="ＭＳ Ｐゴシック" pitchFamily="30" charset="-128"/>
              </a:defRPr>
            </a:lvl3pPr>
            <a:lvl4pPr marL="1582758" indent="-226108" eaLnBrk="0" hangingPunct="0">
              <a:spcBef>
                <a:spcPct val="30000"/>
              </a:spcBef>
              <a:defRPr sz="1200">
                <a:solidFill>
                  <a:schemeClr val="tx1"/>
                </a:solidFill>
                <a:latin typeface="Calibri" pitchFamily="30" charset="0"/>
                <a:ea typeface="ＭＳ Ｐゴシック" pitchFamily="30" charset="-128"/>
              </a:defRPr>
            </a:lvl4pPr>
            <a:lvl5pPr marL="2034974" indent="-226108" eaLnBrk="0" hangingPunct="0">
              <a:spcBef>
                <a:spcPct val="30000"/>
              </a:spcBef>
              <a:defRPr sz="1200">
                <a:solidFill>
                  <a:schemeClr val="tx1"/>
                </a:solidFill>
                <a:latin typeface="Calibri" pitchFamily="30" charset="0"/>
                <a:ea typeface="ＭＳ Ｐゴシック" pitchFamily="30" charset="-128"/>
              </a:defRPr>
            </a:lvl5pPr>
            <a:lvl6pPr marL="2487191"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6pPr>
            <a:lvl7pPr marL="2939407"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7pPr>
            <a:lvl8pPr marL="3391624"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8pPr>
            <a:lvl9pPr marL="3843840"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9pPr>
          </a:lstStyle>
          <a:p>
            <a:pPr eaLnBrk="1" hangingPunct="1">
              <a:spcBef>
                <a:spcPct val="0"/>
              </a:spcBef>
            </a:pPr>
            <a:fld id="{6DBE4262-E429-40D7-9FEC-17F07FFB3466}" type="slidenum">
              <a:rPr lang="en-US" altLang="en-US" smtClean="0"/>
              <a:pPr eaLnBrk="1" hangingPunct="1">
                <a:spcBef>
                  <a:spcPct val="0"/>
                </a:spcBef>
              </a:pPr>
              <a:t>44</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altLang="en-US" dirty="0" smtClean="0">
              <a:ea typeface="ＭＳ Ｐゴシック" pitchFamily="30" charset="-128"/>
            </a:endParaRPr>
          </a:p>
          <a:p>
            <a:r>
              <a:rPr lang="en-US" altLang="en-US" dirty="0" smtClean="0">
                <a:ea typeface="ＭＳ Ｐゴシック" pitchFamily="30" charset="-128"/>
              </a:rPr>
              <a:t>-Consent – common practice in the 1950s to take tissue samples for research without consent (still common but there is regulatory oversight that governs this)</a:t>
            </a:r>
          </a:p>
          <a:p>
            <a:r>
              <a:rPr lang="en-US" altLang="en-US" dirty="0" smtClean="0">
                <a:ea typeface="ＭＳ Ｐゴシック" pitchFamily="30" charset="-128"/>
              </a:rPr>
              <a:t>	-Do you think that it was “wrong” to take the cancer cells without consent.  Would this same situation bother you.</a:t>
            </a:r>
          </a:p>
          <a:p>
            <a:endParaRPr lang="en-US" altLang="en-US" dirty="0" smtClean="0">
              <a:ea typeface="ＭＳ Ｐゴシック" pitchFamily="30" charset="-128"/>
            </a:endParaRPr>
          </a:p>
          <a:p>
            <a:r>
              <a:rPr lang="en-US" altLang="en-US" dirty="0" smtClean="0">
                <a:ea typeface="ＭＳ Ｐゴシック" pitchFamily="30" charset="-128"/>
              </a:rPr>
              <a:t>-Individual rights versus Public benefit	</a:t>
            </a:r>
          </a:p>
          <a:p>
            <a:r>
              <a:rPr lang="en-US" altLang="en-US" dirty="0" smtClean="0">
                <a:ea typeface="ＭＳ Ｐゴシック" pitchFamily="30" charset="-128"/>
              </a:rPr>
              <a:t>	-What benefits did society get  - research and development, advances in healthcare (From R. </a:t>
            </a:r>
            <a:r>
              <a:rPr lang="en-US" altLang="en-US" dirty="0" err="1" smtClean="0">
                <a:ea typeface="ＭＳ Ｐゴシック" pitchFamily="30" charset="-128"/>
              </a:rPr>
              <a:t>Skloot</a:t>
            </a:r>
            <a:r>
              <a:rPr lang="en-US" altLang="en-US" dirty="0" smtClean="0">
                <a:ea typeface="ＭＳ Ｐゴシック" pitchFamily="30" charset="-128"/>
              </a:rPr>
              <a:t> without tissue research “we would have no tests for diseases like hepatitis and HIV; no vaccines for rabies, smallpox, measles; none of the promising new drugs for leukemia, breast cancer, colon cancer.”  The list goes on…. </a:t>
            </a:r>
          </a:p>
          <a:p>
            <a:r>
              <a:rPr lang="en-US" altLang="en-US" dirty="0" smtClean="0">
                <a:ea typeface="ＭＳ Ｐゴシック" pitchFamily="30" charset="-128"/>
              </a:rPr>
              <a:t>	-What benefits did Henrietta Lacks – What could have the benefits been: contributing to research </a:t>
            </a:r>
          </a:p>
          <a:p>
            <a:endParaRPr lang="en-US" altLang="en-US" dirty="0" smtClean="0">
              <a:ea typeface="ＭＳ Ｐゴシック" pitchFamily="30" charset="-128"/>
            </a:endParaRPr>
          </a:p>
          <a:p>
            <a:r>
              <a:rPr lang="en-US" altLang="en-US" dirty="0" smtClean="0">
                <a:ea typeface="ＭＳ Ｐゴシック" pitchFamily="30" charset="-128"/>
              </a:rPr>
              <a:t>-Confidentiality:  George </a:t>
            </a:r>
            <a:r>
              <a:rPr lang="en-US" altLang="en-US" dirty="0" err="1" smtClean="0">
                <a:ea typeface="ＭＳ Ｐゴシック" pitchFamily="30" charset="-128"/>
              </a:rPr>
              <a:t>Gey</a:t>
            </a:r>
            <a:r>
              <a:rPr lang="en-US" altLang="en-US" dirty="0" smtClean="0">
                <a:ea typeface="ＭＳ Ｐゴシック" pitchFamily="30" charset="-128"/>
              </a:rPr>
              <a:t> strongly believed in confidentiality so Henrietta Lack’s identity did not come out until after he died.  Impact on the family once it did come out.</a:t>
            </a:r>
          </a:p>
          <a:p>
            <a:endParaRPr lang="en-US" altLang="en-US" dirty="0" smtClean="0">
              <a:ea typeface="ＭＳ Ｐゴシック" pitchFamily="30" charset="-128"/>
            </a:endParaRPr>
          </a:p>
          <a:p>
            <a:r>
              <a:rPr lang="en-US" altLang="en-US" dirty="0" smtClean="0">
                <a:ea typeface="ＭＳ Ｐゴシック" pitchFamily="30" charset="-128"/>
              </a:rPr>
              <a:t>-Money – Henrietta Lack’s family cannot even access healthcare? Not sharing in the benefits of the research.  Who should benefit?</a:t>
            </a:r>
          </a:p>
          <a:p>
            <a:endParaRPr lang="en-US" altLang="en-US" dirty="0" smtClean="0">
              <a:ea typeface="ＭＳ Ｐゴシック" pitchFamily="30" charset="-128"/>
            </a:endParaRPr>
          </a:p>
          <a:p>
            <a:r>
              <a:rPr lang="en-US" altLang="en-US" dirty="0" smtClean="0">
                <a:ea typeface="ＭＳ Ｐゴシック" pitchFamily="30" charset="-128"/>
              </a:rPr>
              <a:t>Rebecca </a:t>
            </a:r>
            <a:r>
              <a:rPr lang="en-US" altLang="en-US" dirty="0" err="1" smtClean="0">
                <a:ea typeface="ＭＳ Ｐゴシック" pitchFamily="30" charset="-128"/>
              </a:rPr>
              <a:t>Skloot</a:t>
            </a:r>
            <a:r>
              <a:rPr lang="en-US" altLang="en-US" dirty="0" smtClean="0">
                <a:ea typeface="ＭＳ Ｐゴシック" pitchFamily="30" charset="-128"/>
              </a:rPr>
              <a:t> </a:t>
            </a:r>
            <a:r>
              <a:rPr lang="en-US" altLang="en-US" i="1" dirty="0" smtClean="0">
                <a:ea typeface="ＭＳ Ｐゴシック" pitchFamily="30" charset="-128"/>
              </a:rPr>
              <a:t>The Immortal Like of Henrietta Lacks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0" charset="0"/>
                <a:ea typeface="ＭＳ Ｐゴシック" pitchFamily="30" charset="-128"/>
              </a:defRPr>
            </a:lvl1pPr>
            <a:lvl2pPr marL="734852" indent="-282635" eaLnBrk="0" hangingPunct="0">
              <a:spcBef>
                <a:spcPct val="30000"/>
              </a:spcBef>
              <a:defRPr sz="1200">
                <a:solidFill>
                  <a:schemeClr val="tx1"/>
                </a:solidFill>
                <a:latin typeface="Calibri" pitchFamily="30" charset="0"/>
                <a:ea typeface="ＭＳ Ｐゴシック" pitchFamily="30" charset="-128"/>
              </a:defRPr>
            </a:lvl2pPr>
            <a:lvl3pPr marL="1130541" indent="-226108" eaLnBrk="0" hangingPunct="0">
              <a:spcBef>
                <a:spcPct val="30000"/>
              </a:spcBef>
              <a:defRPr sz="1200">
                <a:solidFill>
                  <a:schemeClr val="tx1"/>
                </a:solidFill>
                <a:latin typeface="Calibri" pitchFamily="30" charset="0"/>
                <a:ea typeface="ＭＳ Ｐゴシック" pitchFamily="30" charset="-128"/>
              </a:defRPr>
            </a:lvl3pPr>
            <a:lvl4pPr marL="1582758" indent="-226108" eaLnBrk="0" hangingPunct="0">
              <a:spcBef>
                <a:spcPct val="30000"/>
              </a:spcBef>
              <a:defRPr sz="1200">
                <a:solidFill>
                  <a:schemeClr val="tx1"/>
                </a:solidFill>
                <a:latin typeface="Calibri" pitchFamily="30" charset="0"/>
                <a:ea typeface="ＭＳ Ｐゴシック" pitchFamily="30" charset="-128"/>
              </a:defRPr>
            </a:lvl4pPr>
            <a:lvl5pPr marL="2034974" indent="-226108" eaLnBrk="0" hangingPunct="0">
              <a:spcBef>
                <a:spcPct val="30000"/>
              </a:spcBef>
              <a:defRPr sz="1200">
                <a:solidFill>
                  <a:schemeClr val="tx1"/>
                </a:solidFill>
                <a:latin typeface="Calibri" pitchFamily="30" charset="0"/>
                <a:ea typeface="ＭＳ Ｐゴシック" pitchFamily="30" charset="-128"/>
              </a:defRPr>
            </a:lvl5pPr>
            <a:lvl6pPr marL="2487191"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6pPr>
            <a:lvl7pPr marL="2939407"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7pPr>
            <a:lvl8pPr marL="3391624"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8pPr>
            <a:lvl9pPr marL="3843840" indent="-226108" eaLnBrk="0" fontAlgn="base" hangingPunct="0">
              <a:spcBef>
                <a:spcPct val="30000"/>
              </a:spcBef>
              <a:spcAft>
                <a:spcPct val="0"/>
              </a:spcAft>
              <a:defRPr sz="1200">
                <a:solidFill>
                  <a:schemeClr val="tx1"/>
                </a:solidFill>
                <a:latin typeface="Calibri" pitchFamily="30" charset="0"/>
                <a:ea typeface="ＭＳ Ｐゴシック" pitchFamily="30" charset="-128"/>
              </a:defRPr>
            </a:lvl9pPr>
          </a:lstStyle>
          <a:p>
            <a:pPr eaLnBrk="1" hangingPunct="1">
              <a:spcBef>
                <a:spcPct val="0"/>
              </a:spcBef>
            </a:pPr>
            <a:fld id="{57887AF4-73F6-4C74-A5A2-8A66F3461B28}" type="slidenum">
              <a:rPr lang="en-US" altLang="en-US" smtClean="0"/>
              <a:pPr eaLnBrk="1" hangingPunct="1">
                <a:spcBef>
                  <a:spcPct val="0"/>
                </a:spcBef>
              </a:pPr>
              <a:t>45</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to last year, the SRE market growth</a:t>
            </a:r>
            <a:r>
              <a:rPr lang="en-US" baseline="0" dirty="0" smtClean="0"/>
              <a:t> is flat or -1%. Another milestone was over 100,000 patients treated with XGEVA by 2013. However, the brand team plan anticipated about a 30% growth in SRE market and now CfOR and GHE are working to help provide a better understanding of the proportion of bone </a:t>
            </a:r>
            <a:r>
              <a:rPr lang="en-US" baseline="0" dirty="0" err="1" smtClean="0"/>
              <a:t>mets</a:t>
            </a:r>
            <a:r>
              <a:rPr lang="en-US" baseline="0" dirty="0" smtClean="0"/>
              <a:t> patients that remain untreated. To better understand the drivers and barriers of prescribing bone modifying agents to prevent skeletal complications.</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14E5-9524-49F0-9B14-1C9B35A0E9B2}" type="slidenum">
              <a:rPr lang="en-US">
                <a:solidFill>
                  <a:prstClr val="black"/>
                </a:solidFill>
              </a:rPr>
              <a:pPr/>
              <a:t>56</a:t>
            </a:fld>
            <a:endParaRPr lang="en-US">
              <a:solidFill>
                <a:prstClr val="black"/>
              </a:solidFill>
            </a:endParaRPr>
          </a:p>
        </p:txBody>
      </p:sp>
      <p:sp>
        <p:nvSpPr>
          <p:cNvPr id="582658" name="Rectangle 2"/>
          <p:cNvSpPr>
            <a:spLocks noGrp="1" noRot="1" noChangeAspect="1" noChangeArrowheads="1" noTextEdit="1"/>
          </p:cNvSpPr>
          <p:nvPr>
            <p:ph type="sldImg"/>
          </p:nvPr>
        </p:nvSpPr>
        <p:spPr>
          <a:xfrm>
            <a:off x="1143000" y="685800"/>
            <a:ext cx="4572000" cy="3429000"/>
          </a:xfrm>
          <a:ln/>
        </p:spPr>
      </p:sp>
      <p:sp>
        <p:nvSpPr>
          <p:cNvPr id="582659" name="Rectangle 3"/>
          <p:cNvSpPr>
            <a:spLocks noGrp="1" noChangeArrowheads="1"/>
          </p:cNvSpPr>
          <p:nvPr>
            <p:ph type="body" idx="1"/>
          </p:nvPr>
        </p:nvSpPr>
        <p:spPr>
          <a:xfrm>
            <a:off x="684544" y="4342457"/>
            <a:ext cx="5488912" cy="4116058"/>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D5A83-0108-4A7B-8090-EDF444BE1ECD}" type="slidenum">
              <a:rPr lang="en-US">
                <a:solidFill>
                  <a:prstClr val="black"/>
                </a:solidFill>
              </a:rPr>
              <a:pPr/>
              <a:t>57</a:t>
            </a:fld>
            <a:endParaRPr lang="en-US">
              <a:solidFill>
                <a:prstClr val="black"/>
              </a:solidFill>
            </a:endParaRPr>
          </a:p>
        </p:txBody>
      </p:sp>
      <p:sp>
        <p:nvSpPr>
          <p:cNvPr id="574466" name="Rectangle 2"/>
          <p:cNvSpPr>
            <a:spLocks noGrp="1" noRot="1" noChangeAspect="1" noChangeArrowheads="1" noTextEdit="1"/>
          </p:cNvSpPr>
          <p:nvPr>
            <p:ph type="sldImg"/>
          </p:nvPr>
        </p:nvSpPr>
        <p:spPr>
          <a:xfrm>
            <a:off x="1143000" y="687388"/>
            <a:ext cx="4568825" cy="3427412"/>
          </a:xfrm>
          <a:ln/>
        </p:spPr>
      </p:sp>
      <p:sp>
        <p:nvSpPr>
          <p:cNvPr id="574467" name="Rectangle 3"/>
          <p:cNvSpPr>
            <a:spLocks noGrp="1" noChangeArrowheads="1"/>
          </p:cNvSpPr>
          <p:nvPr>
            <p:ph type="body" idx="1"/>
          </p:nvPr>
        </p:nvSpPr>
        <p:spPr>
          <a:xfrm>
            <a:off x="913773" y="4342457"/>
            <a:ext cx="5028886" cy="4116058"/>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r>
              <a:rPr lang="en-US" baseline="0" dirty="0" smtClean="0"/>
              <a:t> to present</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8</a:t>
            </a:fld>
            <a:endParaRPr lang="en-US"/>
          </a:p>
        </p:txBody>
      </p:sp>
    </p:spTree>
    <p:extLst>
      <p:ext uri="{BB962C8B-B14F-4D97-AF65-F5344CB8AC3E}">
        <p14:creationId xmlns:p14="http://schemas.microsoft.com/office/powerpoint/2010/main" val="381449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310E-AF75-4D31-A62B-0FDDB8027A98}" type="slidenum">
              <a:rPr lang="en-US">
                <a:solidFill>
                  <a:prstClr val="black"/>
                </a:solidFill>
              </a:rPr>
              <a:pPr/>
              <a:t>58</a:t>
            </a:fld>
            <a:endParaRPr lang="en-US">
              <a:solidFill>
                <a:prstClr val="black"/>
              </a:solidFill>
            </a:endParaRPr>
          </a:p>
        </p:txBody>
      </p:sp>
      <p:sp>
        <p:nvSpPr>
          <p:cNvPr id="589826" name="Rectangle 2"/>
          <p:cNvSpPr>
            <a:spLocks noGrp="1" noRot="1" noChangeAspect="1" noChangeArrowheads="1" noTextEdit="1"/>
          </p:cNvSpPr>
          <p:nvPr>
            <p:ph type="sldImg"/>
          </p:nvPr>
        </p:nvSpPr>
        <p:spPr>
          <a:xfrm>
            <a:off x="1143000" y="685800"/>
            <a:ext cx="4572000" cy="3429000"/>
          </a:xfrm>
          <a:ln/>
        </p:spPr>
      </p:sp>
      <p:sp>
        <p:nvSpPr>
          <p:cNvPr id="589827" name="Rectangle 3"/>
          <p:cNvSpPr>
            <a:spLocks noGrp="1" noChangeArrowheads="1"/>
          </p:cNvSpPr>
          <p:nvPr>
            <p:ph type="body" idx="1"/>
          </p:nvPr>
        </p:nvSpPr>
        <p:spPr>
          <a:xfrm>
            <a:off x="686115" y="4344030"/>
            <a:ext cx="5485772" cy="4114485"/>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2ACD9-75FD-4F7F-8729-9BD97ECC671B}" type="slidenum">
              <a:rPr lang="en-US">
                <a:solidFill>
                  <a:prstClr val="black"/>
                </a:solidFill>
              </a:rPr>
              <a:pPr/>
              <a:t>59</a:t>
            </a:fld>
            <a:endParaRPr lang="en-US">
              <a:solidFill>
                <a:prstClr val="black"/>
              </a:solidFill>
            </a:endParaRP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to last year, the SRE market growth</a:t>
            </a:r>
            <a:r>
              <a:rPr lang="en-US" baseline="0" dirty="0" smtClean="0"/>
              <a:t> is flat or -1%. Another milestone was over 100,000 patients treated with XGEVA by 2013. However, the brand team plan anticipated about a 30% growth in SRE market and now CfOR and GHE are working to help provide a better understanding of the proportion of bone </a:t>
            </a:r>
            <a:r>
              <a:rPr lang="en-US" baseline="0" dirty="0" err="1" smtClean="0"/>
              <a:t>mets</a:t>
            </a:r>
            <a:r>
              <a:rPr lang="en-US" baseline="0" dirty="0" smtClean="0"/>
              <a:t> patients that remain untreated. To better understand the drivers and barriers of prescribing bone modifying agents to prevent skeletal complications.</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Amgen Corporate Template</a:t>
            </a:r>
            <a:endParaRPr lang="en-US">
              <a:solidFill>
                <a:prstClr val="black"/>
              </a:solidFill>
            </a:endParaRPr>
          </a:p>
        </p:txBody>
      </p:sp>
      <p:sp>
        <p:nvSpPr>
          <p:cNvPr id="5" name="Slide Number Placeholder 4"/>
          <p:cNvSpPr>
            <a:spLocks noGrp="1"/>
          </p:cNvSpPr>
          <p:nvPr>
            <p:ph type="sldNum" sz="quarter" idx="11"/>
          </p:nvPr>
        </p:nvSpPr>
        <p:spPr/>
        <p:txBody>
          <a:bodyPr/>
          <a:lstStyle/>
          <a:p>
            <a:fld id="{0556CBC9-EC64-43A8-8390-4D85FF9876BB}"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C27F-7890-48D9-AD3B-6BF068DBD27C}" type="slidenum">
              <a:rPr lang="en-US">
                <a:solidFill>
                  <a:prstClr val="black"/>
                </a:solidFill>
              </a:rPr>
              <a:pPr/>
              <a:t>61</a:t>
            </a:fld>
            <a:endParaRPr lang="en-US">
              <a:solidFill>
                <a:prstClr val="black"/>
              </a:solidFill>
            </a:endParaRPr>
          </a:p>
        </p:txBody>
      </p:sp>
      <p:sp>
        <p:nvSpPr>
          <p:cNvPr id="690178" name="Rectangle 2"/>
          <p:cNvSpPr>
            <a:spLocks noGrp="1" noRot="1" noChangeAspect="1" noChangeArrowheads="1" noTextEdit="1"/>
          </p:cNvSpPr>
          <p:nvPr>
            <p:ph type="sldImg"/>
          </p:nvPr>
        </p:nvSpPr>
        <p:spPr>
          <a:xfrm>
            <a:off x="1146175" y="687388"/>
            <a:ext cx="4567238" cy="3425825"/>
          </a:xfrm>
          <a:ln/>
        </p:spPr>
      </p:sp>
      <p:sp>
        <p:nvSpPr>
          <p:cNvPr id="690179" name="Rectangle 3"/>
          <p:cNvSpPr>
            <a:spLocks noGrp="1" noChangeArrowheads="1"/>
          </p:cNvSpPr>
          <p:nvPr>
            <p:ph type="body" idx="1"/>
          </p:nvPr>
        </p:nvSpPr>
        <p:spPr>
          <a:xfrm>
            <a:off x="913772" y="4344030"/>
            <a:ext cx="5030456" cy="4114485"/>
          </a:xfrm>
        </p:spPr>
        <p:txBody>
          <a:bodyPr/>
          <a:lstStyle/>
          <a:p>
            <a:r>
              <a:rPr lang="en-US"/>
              <a:t>From the follow-up of ten years available on this cohort of women, I was able to calculated the cumulative risk of cancer for BRCA1 mutation carriers versus non-carriers.  You may recall that all these women were “healthy” at the start of the program.  Women were censored if they were diagnosed with cancer, died, or at the date of their last appointment or date of oophorectomy for Kaplan-Meier survival analysis. </a:t>
            </a:r>
          </a:p>
          <a:p>
            <a:endParaRPr lang="en-US"/>
          </a:p>
          <a:p>
            <a:r>
              <a:rPr lang="en-US" b="1"/>
              <a:t>43 women had prophylactic oophorectomy.</a:t>
            </a:r>
            <a:endParaRPr lang="en-US"/>
          </a:p>
          <a:p>
            <a:endParaRPr lang="en-US"/>
          </a:p>
          <a:p>
            <a:r>
              <a:rPr lang="en-US"/>
              <a:t>Because we tested 100% of women who developed cancer and only 72% of women who did not develop cancer.  We reduced or adjusted our estimates by 24%.</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26C97-26EC-4A4B-A87E-0E2859B4E7BD}" type="slidenum">
              <a:rPr lang="en-US">
                <a:solidFill>
                  <a:prstClr val="black"/>
                </a:solidFill>
              </a:rPr>
              <a:pPr/>
              <a:t>62</a:t>
            </a:fld>
            <a:endParaRPr lang="en-US">
              <a:solidFill>
                <a:prstClr val="black"/>
              </a:solidFill>
            </a:endParaRPr>
          </a:p>
        </p:txBody>
      </p:sp>
      <p:sp>
        <p:nvSpPr>
          <p:cNvPr id="696322" name="Rectangle 2"/>
          <p:cNvSpPr>
            <a:spLocks noGrp="1" noRot="1" noChangeAspect="1" noChangeArrowheads="1" noTextEdit="1"/>
          </p:cNvSpPr>
          <p:nvPr>
            <p:ph type="sldImg"/>
          </p:nvPr>
        </p:nvSpPr>
        <p:spPr>
          <a:xfrm>
            <a:off x="1146175" y="687388"/>
            <a:ext cx="4567238" cy="3425825"/>
          </a:xfrm>
          <a:ln w="12700" cap="flat"/>
        </p:spPr>
      </p:sp>
      <p:sp>
        <p:nvSpPr>
          <p:cNvPr id="696323" name="Rectangle 3"/>
          <p:cNvSpPr>
            <a:spLocks noGrp="1" noChangeArrowheads="1"/>
          </p:cNvSpPr>
          <p:nvPr>
            <p:ph type="body" idx="1"/>
          </p:nvPr>
        </p:nvSpPr>
        <p:spPr>
          <a:xfrm>
            <a:off x="913772" y="4344030"/>
            <a:ext cx="5030456" cy="4114485"/>
          </a:xfrm>
          <a:noFill/>
          <a:ln/>
        </p:spPr>
        <p:txBody>
          <a:bodyPr lIns="92065" tIns="46033" rIns="92065" bIns="46033"/>
          <a:lstStyle/>
          <a:p>
            <a:r>
              <a:rPr lang="en-US"/>
              <a:t>The Gilda Radner Program allowed us to conduct the first prospective study on BRCA1 or BRCA2 mutation carriers.</a:t>
            </a:r>
          </a:p>
          <a:p>
            <a:endParaRPr lang="en-US"/>
          </a:p>
          <a:p>
            <a:r>
              <a:rPr lang="en-US"/>
              <a:t>We observed that….</a:t>
            </a:r>
          </a:p>
          <a:p>
            <a:endParaRPr lang="en-US"/>
          </a:p>
          <a:p>
            <a:r>
              <a:rPr lang="en-US"/>
              <a:t>Implications for surgical prevention of ovarian cancer - how do we reduce the risk of peritoneal cancer in carriers.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had to ask myself “Why are we doing a physician survey”</a:t>
            </a:r>
          </a:p>
          <a:p>
            <a:endParaRPr lang="en-US" dirty="0"/>
          </a:p>
          <a:p>
            <a:r>
              <a:rPr lang="en-US" dirty="0" smtClean="0"/>
              <a:t>Well, to measure knowledge… but isn’t the real goal to ensure safe use of our products.</a:t>
            </a:r>
          </a:p>
          <a:p>
            <a:endParaRPr lang="en-US" dirty="0"/>
          </a:p>
          <a:p>
            <a:r>
              <a:rPr lang="en-US" dirty="0" smtClean="0"/>
              <a:t>So how do we get from the product label safety language to </a:t>
            </a:r>
            <a:r>
              <a:rPr lang="en-US" dirty="0" smtClean="0">
                <a:sym typeface="Wingdings" panose="05000000000000000000" pitchFamily="2" charset="2"/>
              </a:rPr>
              <a:t> the survey  to ensuring safe use in practice</a:t>
            </a:r>
            <a:endParaRPr lang="en-US" dirty="0"/>
          </a:p>
        </p:txBody>
      </p:sp>
      <p:sp>
        <p:nvSpPr>
          <p:cNvPr id="4" name="Slide Number Placeholder 3"/>
          <p:cNvSpPr>
            <a:spLocks noGrp="1"/>
          </p:cNvSpPr>
          <p:nvPr>
            <p:ph type="sldNum" sz="quarter" idx="10"/>
          </p:nvPr>
        </p:nvSpPr>
        <p:spPr/>
        <p:txBody>
          <a:bodyPr/>
          <a:lstStyle/>
          <a:p>
            <a:fld id="{404886B4-B6B7-4192-A06A-A28CF606E279}" type="slidenum">
              <a:rPr lang="en-US" smtClean="0"/>
              <a:pPr/>
              <a:t>65</a:t>
            </a:fld>
            <a:endParaRPr lang="en-US"/>
          </a:p>
        </p:txBody>
      </p:sp>
    </p:spTree>
    <p:extLst>
      <p:ext uri="{BB962C8B-B14F-4D97-AF65-F5344CB8AC3E}">
        <p14:creationId xmlns:p14="http://schemas.microsoft.com/office/powerpoint/2010/main" val="1632075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42875"/>
            <a:ext cx="5486400" cy="4114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5180" y="8685256"/>
            <a:ext cx="2971290" cy="457200"/>
          </a:xfrm>
          <a:prstGeom prst="rect">
            <a:avLst/>
          </a:prstGeom>
        </p:spPr>
        <p:txBody>
          <a:bodyPr lIns="88624" tIns="44312" rIns="88624" bIns="44312"/>
          <a:lstStyle/>
          <a:p>
            <a:fld id="{7F891BF8-FDBE-49BD-94B1-17FA37CC334D}" type="slidenum">
              <a:rPr lang="en-US" smtClean="0">
                <a:solidFill>
                  <a:prstClr val="black"/>
                </a:solidFill>
              </a:rPr>
              <a:pPr/>
              <a:t>66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852" y="8685862"/>
            <a:ext cx="2971593" cy="456575"/>
          </a:xfrm>
          <a:prstGeom prst="rect">
            <a:avLst/>
          </a:prstGeom>
          <a:ln/>
        </p:spPr>
        <p:txBody>
          <a:bodyPr lIns="89867" tIns="44934" rIns="89867" bIns="44934"/>
          <a:lstStyle/>
          <a:p>
            <a:fld id="{13B6D283-EE77-4F5A-BB4B-A4A11FB83C7B}" type="slidenum">
              <a:rPr lang="en-US"/>
              <a:pPr/>
              <a:t>68</a:t>
            </a:fld>
            <a:endParaRPr lang="en-US"/>
          </a:p>
        </p:txBody>
      </p:sp>
      <p:sp>
        <p:nvSpPr>
          <p:cNvPr id="109570" name="Rectangle 2"/>
          <p:cNvSpPr>
            <a:spLocks noGrp="1" noRot="1" noChangeAspect="1" noChangeArrowheads="1" noTextEdit="1"/>
          </p:cNvSpPr>
          <p:nvPr>
            <p:ph type="sldImg"/>
          </p:nvPr>
        </p:nvSpPr>
        <p:spPr>
          <a:xfrm>
            <a:off x="1146175" y="685800"/>
            <a:ext cx="4570413" cy="3429000"/>
          </a:xfrm>
          <a:ln/>
        </p:spPr>
      </p:sp>
      <p:sp>
        <p:nvSpPr>
          <p:cNvPr id="109571" name="Rectangle 3"/>
          <p:cNvSpPr>
            <a:spLocks noGrp="1" noChangeArrowheads="1"/>
          </p:cNvSpPr>
          <p:nvPr>
            <p:ph type="body" idx="1"/>
          </p:nvPr>
        </p:nvSpPr>
        <p:spPr>
          <a:xfrm>
            <a:off x="686113" y="4344222"/>
            <a:ext cx="5485778" cy="4114096"/>
          </a:xfrm>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72</a:t>
            </a:fld>
            <a:endParaRPr lang="en-US"/>
          </a:p>
        </p:txBody>
      </p:sp>
    </p:spTree>
    <p:extLst>
      <p:ext uri="{BB962C8B-B14F-4D97-AF65-F5344CB8AC3E}">
        <p14:creationId xmlns:p14="http://schemas.microsoft.com/office/powerpoint/2010/main" val="115830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9</a:t>
            </a:fld>
            <a:endParaRPr lang="en-US"/>
          </a:p>
        </p:txBody>
      </p:sp>
    </p:spTree>
    <p:extLst>
      <p:ext uri="{BB962C8B-B14F-4D97-AF65-F5344CB8AC3E}">
        <p14:creationId xmlns:p14="http://schemas.microsoft.com/office/powerpoint/2010/main" val="333878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27</a:t>
            </a:fld>
            <a:endParaRPr lang="en-US"/>
          </a:p>
        </p:txBody>
      </p:sp>
    </p:spTree>
    <p:extLst>
      <p:ext uri="{BB962C8B-B14F-4D97-AF65-F5344CB8AC3E}">
        <p14:creationId xmlns:p14="http://schemas.microsoft.com/office/powerpoint/2010/main" val="21940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28</a:t>
            </a:fld>
            <a:endParaRPr lang="en-US"/>
          </a:p>
        </p:txBody>
      </p:sp>
    </p:spTree>
    <p:extLst>
      <p:ext uri="{BB962C8B-B14F-4D97-AF65-F5344CB8AC3E}">
        <p14:creationId xmlns:p14="http://schemas.microsoft.com/office/powerpoint/2010/main" val="208502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29</a:t>
            </a:fld>
            <a:endParaRPr lang="en-US"/>
          </a:p>
        </p:txBody>
      </p:sp>
    </p:spTree>
    <p:extLst>
      <p:ext uri="{BB962C8B-B14F-4D97-AF65-F5344CB8AC3E}">
        <p14:creationId xmlns:p14="http://schemas.microsoft.com/office/powerpoint/2010/main" val="81463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30</a:t>
            </a:fld>
            <a:endParaRPr lang="en-US"/>
          </a:p>
        </p:txBody>
      </p:sp>
    </p:spTree>
    <p:extLst>
      <p:ext uri="{BB962C8B-B14F-4D97-AF65-F5344CB8AC3E}">
        <p14:creationId xmlns:p14="http://schemas.microsoft.com/office/powerpoint/2010/main" val="134918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r>
              <a:rPr lang="en-US" baseline="0" dirty="0" smtClean="0"/>
              <a:t> to present</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t>31</a:t>
            </a:fld>
            <a:endParaRPr lang="en-US"/>
          </a:p>
        </p:txBody>
      </p:sp>
    </p:spTree>
    <p:extLst>
      <p:ext uri="{BB962C8B-B14F-4D97-AF65-F5344CB8AC3E}">
        <p14:creationId xmlns:p14="http://schemas.microsoft.com/office/powerpoint/2010/main" val="286561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white">
          <a:xfrm>
            <a:off x="0" y="0"/>
            <a:ext cx="9144000" cy="6858000"/>
          </a:xfrm>
          <a:prstGeom prst="rect">
            <a:avLst/>
          </a:prstGeom>
          <a:solidFill>
            <a:srgbClr val="1E60A2"/>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5" name="Rectangle 3"/>
          <p:cNvSpPr>
            <a:spLocks noChangeArrowheads="1"/>
          </p:cNvSpPr>
          <p:nvPr/>
        </p:nvSpPr>
        <p:spPr bwMode="white">
          <a:xfrm>
            <a:off x="0" y="5410200"/>
            <a:ext cx="9144000" cy="14478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6" name="Rectangle 4"/>
          <p:cNvSpPr>
            <a:spLocks noGrp="1" noChangeArrowheads="1"/>
          </p:cNvSpPr>
          <p:nvPr>
            <p:ph type="subTitle" idx="1"/>
          </p:nvPr>
        </p:nvSpPr>
        <p:spPr>
          <a:xfrm>
            <a:off x="838200" y="3817938"/>
            <a:ext cx="8137525" cy="1493837"/>
          </a:xfrm>
        </p:spPr>
        <p:txBody>
          <a:bodyPr/>
          <a:lstStyle>
            <a:lvl1pPr marL="0" indent="0">
              <a:spcBef>
                <a:spcPct val="10000"/>
              </a:spcBef>
              <a:buFontTx/>
              <a:buNone/>
              <a:defRPr sz="2800">
                <a:solidFill>
                  <a:schemeClr val="accent2"/>
                </a:solidFill>
              </a:defRPr>
            </a:lvl1pPr>
          </a:lstStyle>
          <a:p>
            <a:r>
              <a:rPr lang="en-US"/>
              <a:t>Click to edit Master subtitle style</a:t>
            </a:r>
          </a:p>
        </p:txBody>
      </p:sp>
      <p:sp>
        <p:nvSpPr>
          <p:cNvPr id="443397" name="Rectangle 5"/>
          <p:cNvSpPr>
            <a:spLocks noGrp="1" noChangeArrowheads="1"/>
          </p:cNvSpPr>
          <p:nvPr>
            <p:ph type="ctrTitle"/>
          </p:nvPr>
        </p:nvSpPr>
        <p:spPr>
          <a:xfrm>
            <a:off x="838200" y="1536700"/>
            <a:ext cx="8229600" cy="2028825"/>
          </a:xfrm>
        </p:spPr>
        <p:txBody>
          <a:bodyPr/>
          <a:lstStyle>
            <a:lvl1pPr>
              <a:defRPr sz="4400">
                <a:solidFill>
                  <a:schemeClr val="bg1"/>
                </a:solidFill>
              </a:defRPr>
            </a:lvl1pPr>
          </a:lstStyle>
          <a:p>
            <a:r>
              <a:rPr lang="en-US"/>
              <a:t>Click to edit Master title style</a:t>
            </a:r>
          </a:p>
        </p:txBody>
      </p:sp>
      <p:sp>
        <p:nvSpPr>
          <p:cNvPr id="443398" name="Rectangle 6"/>
          <p:cNvSpPr>
            <a:spLocks noChangeArrowheads="1"/>
          </p:cNvSpPr>
          <p:nvPr/>
        </p:nvSpPr>
        <p:spPr bwMode="white">
          <a:xfrm>
            <a:off x="0" y="0"/>
            <a:ext cx="9144000" cy="14478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44464995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82963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837251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Tree>
    <p:extLst>
      <p:ext uri="{BB962C8B-B14F-4D97-AF65-F5344CB8AC3E}">
        <p14:creationId xmlns:p14="http://schemas.microsoft.com/office/powerpoint/2010/main" val="105255130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192088"/>
            <a:ext cx="8162925" cy="590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7"/>
          <p:cNvSpPr>
            <a:spLocks noGrp="1" noChangeArrowheads="1"/>
          </p:cNvSpPr>
          <p:nvPr>
            <p:ph type="dt" sz="half" idx="10"/>
          </p:nvPr>
        </p:nvSpPr>
        <p:spPr>
          <a:xfrm>
            <a:off x="1152525" y="6286500"/>
            <a:ext cx="1905000" cy="457200"/>
          </a:xfrm>
          <a:prstGeom prst="rect">
            <a:avLst/>
          </a:prstGeom>
        </p:spPr>
        <p:txBody>
          <a:bodyPr/>
          <a:lstStyle>
            <a:lvl1pPr>
              <a:defRPr/>
            </a:lvl1pPr>
          </a:lstStyle>
          <a:p>
            <a:pPr>
              <a:defRPr/>
            </a:pPr>
            <a:endParaRPr lang="en-US"/>
          </a:p>
        </p:txBody>
      </p:sp>
      <p:sp>
        <p:nvSpPr>
          <p:cNvPr id="4" name="Rectangle 68"/>
          <p:cNvSpPr>
            <a:spLocks noGrp="1" noChangeArrowheads="1"/>
          </p:cNvSpPr>
          <p:nvPr>
            <p:ph type="ftr" sz="quarter" idx="11"/>
          </p:nvPr>
        </p:nvSpPr>
        <p:spPr>
          <a:xfrm>
            <a:off x="3590925" y="6286500"/>
            <a:ext cx="2895600" cy="457200"/>
          </a:xfrm>
          <a:prstGeom prst="rect">
            <a:avLst/>
          </a:prstGeom>
        </p:spPr>
        <p:txBody>
          <a:bodyPr/>
          <a:lstStyle>
            <a:lvl1pPr>
              <a:defRPr/>
            </a:lvl1pPr>
          </a:lstStyle>
          <a:p>
            <a:pPr>
              <a:defRPr/>
            </a:pPr>
            <a:endParaRPr lang="en-US"/>
          </a:p>
        </p:txBody>
      </p:sp>
      <p:sp>
        <p:nvSpPr>
          <p:cNvPr id="5" name="Rectangle 69"/>
          <p:cNvSpPr>
            <a:spLocks noGrp="1" noChangeArrowheads="1"/>
          </p:cNvSpPr>
          <p:nvPr>
            <p:ph type="sldNum" sz="quarter" idx="12"/>
          </p:nvPr>
        </p:nvSpPr>
        <p:spPr>
          <a:xfrm>
            <a:off x="7019925" y="6286500"/>
            <a:ext cx="1905000" cy="457200"/>
          </a:xfrm>
          <a:prstGeom prst="rect">
            <a:avLst/>
          </a:prstGeom>
        </p:spPr>
        <p:txBody>
          <a:bodyPr/>
          <a:lstStyle>
            <a:lvl1pPr>
              <a:defRPr/>
            </a:lvl1pPr>
          </a:lstStyle>
          <a:p>
            <a:pPr>
              <a:defRPr/>
            </a:pPr>
            <a:fld id="{E7222DDA-8297-4DE7-9EE7-CECF53A9F0A8}" type="slidenum">
              <a:rPr lang="en-US"/>
              <a:pPr>
                <a:defRPr/>
              </a:pPr>
              <a:t>‹#›</a:t>
            </a:fld>
            <a:endParaRPr lang="en-US"/>
          </a:p>
        </p:txBody>
      </p:sp>
    </p:spTree>
    <p:extLst>
      <p:ext uri="{BB962C8B-B14F-4D97-AF65-F5344CB8AC3E}">
        <p14:creationId xmlns:p14="http://schemas.microsoft.com/office/powerpoint/2010/main" val="36175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white">
          <a:xfrm>
            <a:off x="0" y="0"/>
            <a:ext cx="9144000" cy="6858000"/>
          </a:xfrm>
          <a:prstGeom prst="rect">
            <a:avLst/>
          </a:prstGeom>
          <a:solidFill>
            <a:srgbClr val="1E60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3395" name="Rectangle 3"/>
          <p:cNvSpPr>
            <a:spLocks noChangeArrowheads="1"/>
          </p:cNvSpPr>
          <p:nvPr/>
        </p:nvSpPr>
        <p:spPr bwMode="white">
          <a:xfrm>
            <a:off x="0" y="5410200"/>
            <a:ext cx="9144000" cy="14478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3396" name="Rectangle 4"/>
          <p:cNvSpPr>
            <a:spLocks noGrp="1" noChangeArrowheads="1"/>
          </p:cNvSpPr>
          <p:nvPr>
            <p:ph type="subTitle" idx="1"/>
          </p:nvPr>
        </p:nvSpPr>
        <p:spPr>
          <a:xfrm>
            <a:off x="838200" y="3817938"/>
            <a:ext cx="8137525" cy="1493837"/>
          </a:xfrm>
        </p:spPr>
        <p:txBody>
          <a:bodyPr/>
          <a:lstStyle>
            <a:lvl1pPr marL="0" indent="0">
              <a:spcBef>
                <a:spcPct val="10000"/>
              </a:spcBef>
              <a:buFontTx/>
              <a:buNone/>
              <a:defRPr sz="2800">
                <a:solidFill>
                  <a:schemeClr val="accent2"/>
                </a:solidFill>
              </a:defRPr>
            </a:lvl1pPr>
          </a:lstStyle>
          <a:p>
            <a:pPr lvl="0"/>
            <a:r>
              <a:rPr lang="en-US" noProof="0" smtClean="0"/>
              <a:t>Click to edit Master subtitle style</a:t>
            </a:r>
          </a:p>
        </p:txBody>
      </p:sp>
      <p:sp>
        <p:nvSpPr>
          <p:cNvPr id="443397" name="Rectangle 5"/>
          <p:cNvSpPr>
            <a:spLocks noGrp="1" noChangeArrowheads="1"/>
          </p:cNvSpPr>
          <p:nvPr>
            <p:ph type="ctrTitle"/>
          </p:nvPr>
        </p:nvSpPr>
        <p:spPr>
          <a:xfrm>
            <a:off x="838200" y="1536700"/>
            <a:ext cx="8229600" cy="2028825"/>
          </a:xfrm>
          <a:extLst>
            <a:ext uri="{AF507438-7753-43E0-B8FC-AC1667EBCBE1}">
              <a14:hiddenEffects xmlns:a14="http://schemas.microsoft.com/office/drawing/2010/main">
                <a:effectLst>
                  <a:outerShdw dist="28398" dir="1593903" algn="ctr" rotWithShape="0">
                    <a:srgbClr val="F8F8F8">
                      <a:alpha val="50000"/>
                    </a:srgbClr>
                  </a:outerShdw>
                </a:effectLst>
              </a14:hiddenEffects>
            </a:ext>
          </a:extLst>
        </p:spPr>
        <p:txBody>
          <a:bodyPr/>
          <a:lstStyle>
            <a:lvl1pPr>
              <a:defRPr sz="4400">
                <a:solidFill>
                  <a:schemeClr val="bg1"/>
                </a:solidFill>
              </a:defRPr>
            </a:lvl1pPr>
          </a:lstStyle>
          <a:p>
            <a:pPr lvl="0"/>
            <a:r>
              <a:rPr lang="en-US" noProof="0" smtClean="0"/>
              <a:t>Click to edit Master title style</a:t>
            </a:r>
          </a:p>
        </p:txBody>
      </p:sp>
      <p:sp>
        <p:nvSpPr>
          <p:cNvPr id="443398" name="Rectangle 6"/>
          <p:cNvSpPr>
            <a:spLocks noChangeArrowheads="1"/>
          </p:cNvSpPr>
          <p:nvPr/>
        </p:nvSpPr>
        <p:spPr bwMode="white">
          <a:xfrm>
            <a:off x="0" y="0"/>
            <a:ext cx="9144000" cy="14478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228246398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08675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590281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822971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60261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988586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51160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0963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747632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3519001"/>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08153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25900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Tree>
    <p:extLst>
      <p:ext uri="{BB962C8B-B14F-4D97-AF65-F5344CB8AC3E}">
        <p14:creationId xmlns:p14="http://schemas.microsoft.com/office/powerpoint/2010/main" val="171062147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86455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58231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127247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91676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7902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1536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930378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2370" name="Rectangle 2"/>
          <p:cNvSpPr>
            <a:spLocks noChangeArrowheads="1"/>
          </p:cNvSpPr>
          <p:nvPr/>
        </p:nvSpPr>
        <p:spPr bwMode="white">
          <a:xfrm>
            <a:off x="3175" y="0"/>
            <a:ext cx="9140825" cy="6858000"/>
          </a:xfrm>
          <a:prstGeom prst="rect">
            <a:avLst/>
          </a:prstGeom>
          <a:solidFill>
            <a:srgbClr val="1E60A2"/>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1" name="Rectangle 3"/>
          <p:cNvSpPr>
            <a:spLocks noChangeArrowheads="1"/>
          </p:cNvSpPr>
          <p:nvPr/>
        </p:nvSpPr>
        <p:spPr bwMode="white">
          <a:xfrm>
            <a:off x="0" y="0"/>
            <a:ext cx="9144000" cy="11430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2" name="Rectangle 4"/>
          <p:cNvSpPr>
            <a:spLocks noChangeArrowheads="1"/>
          </p:cNvSpPr>
          <p:nvPr/>
        </p:nvSpPr>
        <p:spPr bwMode="white">
          <a:xfrm>
            <a:off x="0" y="6248400"/>
            <a:ext cx="9144000" cy="609600"/>
          </a:xfrm>
          <a:prstGeom prst="rect">
            <a:avLst/>
          </a:prstGeom>
          <a:solidFill>
            <a:srgbClr val="092869"/>
          </a:solidFill>
          <a:ln w="952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3" name="Rectangle 5"/>
          <p:cNvSpPr>
            <a:spLocks noGrp="1" noChangeArrowheads="1"/>
          </p:cNvSpPr>
          <p:nvPr>
            <p:ph type="body" idx="1"/>
          </p:nvPr>
        </p:nvSpPr>
        <p:spPr bwMode="black">
          <a:xfrm>
            <a:off x="685800" y="15240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2374" name="Rectangle 6"/>
          <p:cNvSpPr>
            <a:spLocks noGrp="1" noChangeArrowheads="1"/>
          </p:cNvSpPr>
          <p:nvPr>
            <p:ph type="title"/>
          </p:nvPr>
        </p:nvSpPr>
        <p:spPr bwMode="black">
          <a:xfrm>
            <a:off x="685800" y="381000"/>
            <a:ext cx="77724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825583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2" r:id="rId13"/>
  </p:sldLayoutIdLst>
  <p:transition>
    <p:wipe dir="r"/>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p:titleStyle>
    <p:body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2370" name="Rectangle 2"/>
          <p:cNvSpPr>
            <a:spLocks noChangeArrowheads="1"/>
          </p:cNvSpPr>
          <p:nvPr/>
        </p:nvSpPr>
        <p:spPr bwMode="white">
          <a:xfrm>
            <a:off x="3175" y="0"/>
            <a:ext cx="9140825" cy="6858000"/>
          </a:xfrm>
          <a:prstGeom prst="rect">
            <a:avLst/>
          </a:prstGeom>
          <a:solidFill>
            <a:srgbClr val="1E60A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1" name="Rectangle 3"/>
          <p:cNvSpPr>
            <a:spLocks noChangeArrowheads="1"/>
          </p:cNvSpPr>
          <p:nvPr/>
        </p:nvSpPr>
        <p:spPr bwMode="white">
          <a:xfrm>
            <a:off x="0" y="0"/>
            <a:ext cx="9144000" cy="11430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2" name="Rectangle 4"/>
          <p:cNvSpPr>
            <a:spLocks noChangeArrowheads="1"/>
          </p:cNvSpPr>
          <p:nvPr/>
        </p:nvSpPr>
        <p:spPr bwMode="white">
          <a:xfrm>
            <a:off x="0" y="6248400"/>
            <a:ext cx="9144000" cy="609600"/>
          </a:xfrm>
          <a:prstGeom prst="rect">
            <a:avLst/>
          </a:prstGeom>
          <a:solidFill>
            <a:srgbClr val="09286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0" i="1" smtClean="0">
              <a:solidFill>
                <a:srgbClr val="FFFFFF"/>
              </a:solidFill>
              <a:effectLst>
                <a:outerShdw blurRad="38100" dist="38100" dir="2700000" algn="tl">
                  <a:srgbClr val="000000">
                    <a:alpha val="43137"/>
                  </a:srgbClr>
                </a:outerShdw>
              </a:effectLst>
              <a:latin typeface="Times New Roman" charset="0"/>
            </a:endParaRPr>
          </a:p>
        </p:txBody>
      </p:sp>
      <p:sp>
        <p:nvSpPr>
          <p:cNvPr id="442373" name="Rectangle 5"/>
          <p:cNvSpPr>
            <a:spLocks noGrp="1" noChangeArrowheads="1"/>
          </p:cNvSpPr>
          <p:nvPr>
            <p:ph type="body" idx="1"/>
          </p:nvPr>
        </p:nvSpPr>
        <p:spPr bwMode="black">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2374" name="Rectangle 6"/>
          <p:cNvSpPr>
            <a:spLocks noGrp="1" noChangeArrowheads="1"/>
          </p:cNvSpPr>
          <p:nvPr>
            <p:ph type="title"/>
          </p:nvPr>
        </p:nvSpPr>
        <p:spPr bwMode="black">
          <a:xfrm>
            <a:off x="685800" y="381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8499483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r"/>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p:titleStyle>
    <p:body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imdb.com/title/tt0195685/&amp;ei=Yhr1VLOsAZbSoASQooKgAQ&amp;bvm=bv.87519884,d.cGU&amp;psig=AFQjCNFPlypPnP5eM7DJb9YdALDOh3TNsA&amp;ust=1425435524464156"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www.google.com/url?sa=i&amp;rct=j&amp;q=&amp;esrc=s&amp;frm=1&amp;source=images&amp;cd=&amp;cad=rja&amp;uact=8&amp;ved=0CAcQjRw&amp;url=http://inspiral.ly/erin-brockovich-still-digging-for-dirt/&amp;ei=uxr1VMyRMYjuoAS9z4CQCw&amp;bvm=bv.87519884,d.cGU&amp;psig=AFQjCNFPlypPnP5eM7DJb9YdALDOh3TNsA&amp;ust=1425435524464156" TargetMode="Externa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tera.org/Publications/comparisontable.pdf" TargetMode="External"/><Relationship Id="rId3" Type="http://schemas.openxmlformats.org/officeDocument/2006/relationships/hyperlink" Target="http://www.pre.ethics.gc.ca/pdf/eng/tcps2/TCPS_2_FINAL_Web.pdf" TargetMode="External"/><Relationship Id="rId7" Type="http://schemas.openxmlformats.org/officeDocument/2006/relationships/hyperlink" Target="http://www.hhs.gov/ohrp/humansubjects/guidance/45cfr46.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unesdoc.unesco.org/images/0014/001461/146180E.pdf" TargetMode="External"/><Relationship Id="rId5" Type="http://schemas.openxmlformats.org/officeDocument/2006/relationships/hyperlink" Target="http://www.nuffieldbioethics.org/fileLibrary/pdf/HRRDC_Follow-up_Discussion_Paper001.pdf" TargetMode="External"/><Relationship Id="rId4" Type="http://schemas.openxmlformats.org/officeDocument/2006/relationships/hyperlink" Target="http://www.cioms.ch/frame_guidelines_nov_2002.ht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spe.org/certified-pharmaceutical-industry-professional/code-of-ethic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BRCA1%20discovery%20magazine%20breast%20cancer%20gene%201994&amp;source=images&amp;cd=&amp;cad=rja&amp;docid=PMKR2WmGa8CuXM&amp;tbnid=Ug3Ibh7Di2AOwM:&amp;ved=0CAUQjRw&amp;url=http://keep-a-breast.org/blog/author/miss-nixon/&amp;ei=tkrfUfzPLcTTiwLm1IHIDA&amp;bvm=bv.49147516,d.cGE&amp;psig=AFQjCNGte265zOgQc-OZ0Jj9qyRrxepctQ&amp;ust=1373674515414427"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uardian.co.u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orbes.com/sites/danmunro/2013/12/02/class-action-law-suit-filed-against-23andme/"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hyperlink" Target="http://www.cnbc.com/id/102231015"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myriadpro.com/glossary"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media.salon.com/2012/11/gilda_rosanna_rect.jpg"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28.png"/><Relationship Id="rId4" Type="http://schemas.openxmlformats.org/officeDocument/2006/relationships/image" Target="../media/image30.jpe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4.wmf"/><Relationship Id="rId5" Type="http://schemas.openxmlformats.org/officeDocument/2006/relationships/image" Target="../media/image33.e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3" Type="http://schemas.openxmlformats.org/officeDocument/2006/relationships/hyperlink" Target="http://www.gesetze-im-internet.de/sgb_10/BJNR114690980.html" TargetMode="External"/><Relationship Id="rId2" Type="http://schemas.openxmlformats.org/officeDocument/2006/relationships/hyperlink" Target="http://www.datatilsynet.dk/english/" TargetMode="External"/><Relationship Id="rId1" Type="http://schemas.openxmlformats.org/officeDocument/2006/relationships/slideLayout" Target="../slideLayouts/slideLayout2.xml"/><Relationship Id="rId4" Type="http://schemas.openxmlformats.org/officeDocument/2006/relationships/hyperlink" Target="http://eur-lex.europa.eu/LexUriServ/LexUriServ.do?uri=CELEX:31995L0046:en:HTM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icmje.org/recommendations/browse/roles-and-responsibilities/defining-the-role-of-authors-and-contributors.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2.xml.rels><?xml version="1.0" encoding="UTF-8" standalone="yes"?>
<Relationships xmlns="http://schemas.openxmlformats.org/package/2006/relationships"><Relationship Id="rId3" Type="http://schemas.openxmlformats.org/officeDocument/2006/relationships/hyperlink" Target="http://www.esomar.org/knowledge-and-standards/codes-and-guidelines.php"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155.97.32.9/~bbenham/Phil%207570%20Website/pdfs-Authorship/csAuthorship-Fall0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38200" y="4068763"/>
            <a:ext cx="8137525" cy="1493837"/>
          </a:xfrm>
        </p:spPr>
        <p:txBody>
          <a:bodyPr/>
          <a:lstStyle/>
          <a:p>
            <a:r>
              <a:rPr lang="en-US" sz="2000" dirty="0"/>
              <a:t>Alexander Liede, </a:t>
            </a:r>
            <a:r>
              <a:rPr lang="en-US" sz="2000" dirty="0" smtClean="0"/>
              <a:t>PhD</a:t>
            </a:r>
          </a:p>
          <a:p>
            <a:r>
              <a:rPr lang="en-US" sz="2000" dirty="0" smtClean="0"/>
              <a:t>Amgen </a:t>
            </a:r>
            <a:r>
              <a:rPr lang="en-US" sz="2000" dirty="0" smtClean="0"/>
              <a:t>Inc.</a:t>
            </a:r>
          </a:p>
          <a:p>
            <a:endParaRPr lang="en-US" sz="2000" dirty="0" smtClean="0"/>
          </a:p>
          <a:p>
            <a:r>
              <a:rPr lang="en-US" sz="2000" dirty="0" err="1" smtClean="0">
                <a:solidFill>
                  <a:schemeClr val="bg1"/>
                </a:solidFill>
              </a:rPr>
              <a:t>Pharmacoepidemiology</a:t>
            </a:r>
            <a:r>
              <a:rPr lang="en-US" sz="2000" dirty="0" smtClean="0">
                <a:solidFill>
                  <a:schemeClr val="bg1"/>
                </a:solidFill>
              </a:rPr>
              <a:t> Course</a:t>
            </a:r>
          </a:p>
          <a:p>
            <a:r>
              <a:rPr lang="en-US" sz="2000" dirty="0">
                <a:solidFill>
                  <a:schemeClr val="bg1"/>
                </a:solidFill>
              </a:rPr>
              <a:t>UCSF School of Public Health </a:t>
            </a:r>
          </a:p>
          <a:p>
            <a:r>
              <a:rPr lang="en-US" sz="2000" dirty="0" smtClean="0">
                <a:solidFill>
                  <a:schemeClr val="bg1"/>
                </a:solidFill>
              </a:rPr>
              <a:t>March 10, 2016</a:t>
            </a:r>
            <a:endParaRPr lang="en-US" sz="2000" dirty="0">
              <a:solidFill>
                <a:schemeClr val="bg1"/>
              </a:solidFill>
            </a:endParaRPr>
          </a:p>
          <a:p>
            <a:endParaRPr lang="en-US" sz="2000" dirty="0"/>
          </a:p>
        </p:txBody>
      </p:sp>
      <p:sp>
        <p:nvSpPr>
          <p:cNvPr id="2" name="Title 1"/>
          <p:cNvSpPr>
            <a:spLocks noGrp="1"/>
          </p:cNvSpPr>
          <p:nvPr>
            <p:ph type="ctrTitle"/>
          </p:nvPr>
        </p:nvSpPr>
        <p:spPr/>
        <p:txBody>
          <a:bodyPr/>
          <a:lstStyle/>
          <a:p>
            <a:r>
              <a:rPr lang="en-US" dirty="0"/>
              <a:t>Ethics and Conflict of Interest in the Pharmaceutical Industry</a:t>
            </a:r>
          </a:p>
        </p:txBody>
      </p:sp>
    </p:spTree>
    <p:extLst>
      <p:ext uri="{BB962C8B-B14F-4D97-AF65-F5344CB8AC3E}">
        <p14:creationId xmlns:p14="http://schemas.microsoft.com/office/powerpoint/2010/main" val="33920551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600" dirty="0" smtClean="0"/>
              <a:t>Conflict of Interest</a:t>
            </a:r>
          </a:p>
        </p:txBody>
      </p:sp>
      <p:sp>
        <p:nvSpPr>
          <p:cNvPr id="378883" name="Rectangle 3"/>
          <p:cNvSpPr>
            <a:spLocks noGrp="1" noChangeArrowheads="1"/>
          </p:cNvSpPr>
          <p:nvPr>
            <p:ph idx="1"/>
          </p:nvPr>
        </p:nvSpPr>
        <p:spPr/>
        <p:txBody>
          <a:bodyPr>
            <a:normAutofit/>
          </a:bodyPr>
          <a:lstStyle/>
          <a:p>
            <a:pPr eaLnBrk="1" hangingPunct="1">
              <a:buSzPct val="80000"/>
              <a:buFont typeface="Arial" panose="020B0604020202020204" pitchFamily="34" charset="0"/>
              <a:buChar char="•"/>
              <a:defRPr/>
            </a:pPr>
            <a:r>
              <a:rPr lang="en-US" sz="2400" i="1" dirty="0" smtClean="0"/>
              <a:t>Show me the money!</a:t>
            </a:r>
          </a:p>
          <a:p>
            <a:pPr eaLnBrk="1" hangingPunct="1">
              <a:buSzPct val="80000"/>
              <a:buFont typeface="Arial" panose="020B0604020202020204" pitchFamily="34" charset="0"/>
              <a:buChar char="•"/>
              <a:defRPr/>
            </a:pPr>
            <a:r>
              <a:rPr lang="en-US" sz="2400" dirty="0" smtClean="0"/>
              <a:t>Thomas Kuhn on objectivity</a:t>
            </a:r>
          </a:p>
          <a:p>
            <a:pPr eaLnBrk="1" hangingPunct="1">
              <a:buSzPct val="80000"/>
              <a:buFont typeface="Arial" panose="020B0604020202020204" pitchFamily="34" charset="0"/>
              <a:buChar char="•"/>
              <a:defRPr/>
            </a:pPr>
            <a:r>
              <a:rPr lang="en-US" sz="2400" dirty="0" smtClean="0"/>
              <a:t>Why focus on financial interests? </a:t>
            </a:r>
          </a:p>
          <a:p>
            <a:pPr eaLnBrk="1" hangingPunct="1">
              <a:buSzPct val="80000"/>
              <a:buFont typeface="Arial" panose="020B0604020202020204" pitchFamily="34" charset="0"/>
              <a:buChar char="•"/>
              <a:defRPr/>
            </a:pPr>
            <a:r>
              <a:rPr lang="en-US" sz="2400" dirty="0" smtClean="0"/>
              <a:t>Does the focus on financial interests detract from scientific evaluation?</a:t>
            </a:r>
          </a:p>
          <a:p>
            <a:pPr eaLnBrk="1" hangingPunct="1">
              <a:buSzPct val="80000"/>
              <a:buFont typeface="Arial" panose="020B0604020202020204" pitchFamily="34" charset="0"/>
              <a:buChar char="•"/>
              <a:defRPr/>
            </a:pPr>
            <a:r>
              <a:rPr lang="en-US" sz="2400" dirty="0" smtClean="0"/>
              <a:t>How best to deal with conflicts?</a:t>
            </a:r>
          </a:p>
          <a:p>
            <a:pPr eaLnBrk="1" hangingPunct="1">
              <a:lnSpc>
                <a:spcPts val="3200"/>
              </a:lnSpc>
              <a:buFont typeface="Arial" panose="020B0604020202020204" pitchFamily="34" charset="0"/>
              <a:buChar char="•"/>
              <a:defRPr/>
            </a:pPr>
            <a:endParaRPr lang="en-US" sz="2400" dirty="0" smtClean="0"/>
          </a:p>
        </p:txBody>
      </p:sp>
    </p:spTree>
    <p:extLst>
      <p:ext uri="{BB962C8B-B14F-4D97-AF65-F5344CB8AC3E}">
        <p14:creationId xmlns:p14="http://schemas.microsoft.com/office/powerpoint/2010/main" val="183967104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0" y="182880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170" y="18288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Show Me the Money!</a:t>
            </a:r>
            <a:endParaRPr lang="en-US" dirty="0"/>
          </a:p>
        </p:txBody>
      </p:sp>
    </p:spTree>
    <p:extLst>
      <p:ext uri="{BB962C8B-B14F-4D97-AF65-F5344CB8AC3E}">
        <p14:creationId xmlns:p14="http://schemas.microsoft.com/office/powerpoint/2010/main" val="1773568418"/>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Thomas Kuhn: The Challenge </a:t>
            </a:r>
            <a:r>
              <a:rPr lang="en-US" sz="3200" dirty="0"/>
              <a:t>of </a:t>
            </a:r>
            <a:r>
              <a:rPr lang="en-US" sz="3200" dirty="0" smtClean="0"/>
              <a:t>Scientific Objectivity</a:t>
            </a:r>
            <a:endParaRPr lang="en-US" sz="3200" dirty="0"/>
          </a:p>
        </p:txBody>
      </p:sp>
      <p:sp>
        <p:nvSpPr>
          <p:cNvPr id="3" name="Content Placeholder 2"/>
          <p:cNvSpPr>
            <a:spLocks noGrp="1"/>
          </p:cNvSpPr>
          <p:nvPr>
            <p:ph idx="1"/>
          </p:nvPr>
        </p:nvSpPr>
        <p:spPr/>
        <p:txBody>
          <a:bodyPr/>
          <a:lstStyle/>
          <a:p>
            <a:pPr>
              <a:defRPr/>
            </a:pPr>
            <a:r>
              <a:rPr lang="en-US" sz="2000" dirty="0" smtClean="0"/>
              <a:t>A scientist’s worldview influences what he or she researches and how results are interpreted</a:t>
            </a:r>
          </a:p>
          <a:p>
            <a:pPr>
              <a:defRPr/>
            </a:pPr>
            <a:r>
              <a:rPr lang="en-US" sz="2000" dirty="0" smtClean="0"/>
              <a:t>Our </a:t>
            </a:r>
            <a:r>
              <a:rPr lang="en-US" sz="2000" dirty="0"/>
              <a:t>comprehension of science can never rely wholly upon "objectivity" alone. </a:t>
            </a:r>
            <a:endParaRPr lang="en-US" sz="2000" dirty="0" smtClean="0"/>
          </a:p>
          <a:p>
            <a:pPr>
              <a:defRPr/>
            </a:pPr>
            <a:r>
              <a:rPr lang="en-US" sz="2000" dirty="0" smtClean="0"/>
              <a:t>Science </a:t>
            </a:r>
            <a:r>
              <a:rPr lang="en-US" sz="2000" dirty="0"/>
              <a:t>must account for subjective perspectives as well, since all objective conclusions are ultimately founded upon the subjective conditioning/worldview of its researchers and participants.</a:t>
            </a:r>
            <a:endParaRPr lang="en-US" sz="2000" dirty="0" smtClean="0"/>
          </a:p>
        </p:txBody>
      </p:sp>
    </p:spTree>
    <p:extLst>
      <p:ext uri="{BB962C8B-B14F-4D97-AF65-F5344CB8AC3E}">
        <p14:creationId xmlns:p14="http://schemas.microsoft.com/office/powerpoint/2010/main" val="82206093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Interests</a:t>
            </a:r>
            <a:endParaRPr lang="en-US" dirty="0"/>
          </a:p>
        </p:txBody>
      </p:sp>
      <p:sp>
        <p:nvSpPr>
          <p:cNvPr id="4" name="Content Placeholder 3"/>
          <p:cNvSpPr>
            <a:spLocks noGrp="1"/>
          </p:cNvSpPr>
          <p:nvPr>
            <p:ph idx="1"/>
          </p:nvPr>
        </p:nvSpPr>
        <p:spPr/>
        <p:txBody>
          <a:bodyPr/>
          <a:lstStyle/>
          <a:p>
            <a:r>
              <a:rPr lang="en-US" dirty="0"/>
              <a:t>Financial</a:t>
            </a:r>
          </a:p>
          <a:p>
            <a:pPr lvl="1"/>
            <a:r>
              <a:rPr lang="en-US" dirty="0"/>
              <a:t>Personal reward </a:t>
            </a:r>
          </a:p>
          <a:p>
            <a:pPr lvl="1"/>
            <a:r>
              <a:rPr lang="en-US" dirty="0"/>
              <a:t>Research funding</a:t>
            </a:r>
          </a:p>
          <a:p>
            <a:r>
              <a:rPr lang="en-US" dirty="0"/>
              <a:t>Sociopolitical &amp; ideological</a:t>
            </a:r>
          </a:p>
          <a:p>
            <a:pPr lvl="1"/>
            <a:r>
              <a:rPr lang="en-US" dirty="0" smtClean="0"/>
              <a:t>Environmentalism</a:t>
            </a:r>
          </a:p>
          <a:p>
            <a:r>
              <a:rPr lang="en-US" dirty="0" smtClean="0"/>
              <a:t>Professional</a:t>
            </a:r>
          </a:p>
          <a:p>
            <a:pPr lvl="1"/>
            <a:r>
              <a:rPr lang="en-US" dirty="0" smtClean="0"/>
              <a:t>Status</a:t>
            </a:r>
            <a:endParaRPr lang="en-US" dirty="0"/>
          </a:p>
          <a:p>
            <a:endParaRPr lang="en-US" dirty="0"/>
          </a:p>
        </p:txBody>
      </p:sp>
      <p:sp>
        <p:nvSpPr>
          <p:cNvPr id="5" name="Text Box 4"/>
          <p:cNvSpPr txBox="1">
            <a:spLocks noChangeArrowheads="1"/>
          </p:cNvSpPr>
          <p:nvPr/>
        </p:nvSpPr>
        <p:spPr bwMode="auto">
          <a:xfrm>
            <a:off x="457200" y="6428601"/>
            <a:ext cx="77818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a:spcBef>
                <a:spcPct val="0"/>
              </a:spcBef>
              <a:buClrTx/>
              <a:buFontTx/>
              <a:buNone/>
            </a:pPr>
            <a:r>
              <a:rPr lang="en-US" altLang="en-US" sz="1200" b="0" dirty="0" smtClean="0">
                <a:latin typeface="+mn-lt"/>
              </a:rPr>
              <a:t>Ref: </a:t>
            </a:r>
            <a:r>
              <a:rPr lang="en-US" altLang="en-US" sz="1200" b="0" dirty="0">
                <a:latin typeface="+mn-lt"/>
              </a:rPr>
              <a:t>Horton R. Conflicts of interest in clinical research: opprobrium </a:t>
            </a:r>
            <a:r>
              <a:rPr lang="en-US" altLang="en-US" sz="1200" b="0" dirty="0" smtClean="0">
                <a:latin typeface="+mn-lt"/>
              </a:rPr>
              <a:t>or obsession</a:t>
            </a:r>
            <a:r>
              <a:rPr lang="en-US" altLang="en-US" sz="1200" b="0" dirty="0">
                <a:latin typeface="+mn-lt"/>
              </a:rPr>
              <a:t>. Lancet 1997; </a:t>
            </a:r>
            <a:r>
              <a:rPr lang="en-US" altLang="en-US" sz="1200" b="0" dirty="0" smtClean="0">
                <a:latin typeface="+mn-lt"/>
              </a:rPr>
              <a:t>349:1112-3</a:t>
            </a:r>
            <a:r>
              <a:rPr lang="en-US" altLang="en-US" sz="1200" b="0" dirty="0">
                <a:latin typeface="+mn-lt"/>
              </a:rPr>
              <a:t>. </a:t>
            </a:r>
          </a:p>
        </p:txBody>
      </p:sp>
    </p:spTree>
    <p:extLst>
      <p:ext uri="{BB962C8B-B14F-4D97-AF65-F5344CB8AC3E}">
        <p14:creationId xmlns:p14="http://schemas.microsoft.com/office/powerpoint/2010/main" val="33276146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dirty="0" smtClean="0"/>
              <a:t>The Three Fallacies </a:t>
            </a:r>
          </a:p>
        </p:txBody>
      </p:sp>
      <p:sp>
        <p:nvSpPr>
          <p:cNvPr id="2" name="Content Placeholder 1"/>
          <p:cNvSpPr>
            <a:spLocks noGrp="1"/>
          </p:cNvSpPr>
          <p:nvPr>
            <p:ph idx="1"/>
          </p:nvPr>
        </p:nvSpPr>
        <p:spPr/>
        <p:txBody>
          <a:bodyPr/>
          <a:lstStyle/>
          <a:p>
            <a:r>
              <a:rPr lang="en-US" dirty="0"/>
              <a:t>Scientific writing can be free from biases</a:t>
            </a:r>
          </a:p>
          <a:p>
            <a:r>
              <a:rPr lang="en-US" dirty="0"/>
              <a:t>Financial conflicts cause the most concern</a:t>
            </a:r>
          </a:p>
          <a:p>
            <a:r>
              <a:rPr lang="en-US" dirty="0"/>
              <a:t>Disclosure heals the wound inflicted by a financial </a:t>
            </a:r>
            <a:r>
              <a:rPr lang="en-US" dirty="0" smtClean="0"/>
              <a:t>conflict</a:t>
            </a:r>
            <a:endParaRPr lang="en-US" dirty="0"/>
          </a:p>
        </p:txBody>
      </p:sp>
      <p:sp>
        <p:nvSpPr>
          <p:cNvPr id="6" name="Text Box 4"/>
          <p:cNvSpPr txBox="1">
            <a:spLocks noChangeArrowheads="1"/>
          </p:cNvSpPr>
          <p:nvPr/>
        </p:nvSpPr>
        <p:spPr bwMode="auto">
          <a:xfrm>
            <a:off x="762000" y="6428601"/>
            <a:ext cx="77818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a:spcBef>
                <a:spcPct val="0"/>
              </a:spcBef>
              <a:buClrTx/>
              <a:buFontTx/>
              <a:buNone/>
            </a:pPr>
            <a:r>
              <a:rPr lang="en-US" altLang="en-US" sz="1200" b="0" dirty="0" smtClean="0">
                <a:latin typeface="+mn-lt"/>
              </a:rPr>
              <a:t>Ref: </a:t>
            </a:r>
            <a:r>
              <a:rPr lang="en-US" altLang="en-US" sz="1200" b="0" dirty="0">
                <a:latin typeface="+mn-lt"/>
              </a:rPr>
              <a:t>Horton R. Conflicts of interest in clinical research: opprobrium </a:t>
            </a:r>
            <a:r>
              <a:rPr lang="en-US" altLang="en-US" sz="1200" b="0" dirty="0" smtClean="0">
                <a:latin typeface="+mn-lt"/>
              </a:rPr>
              <a:t>or obsession</a:t>
            </a:r>
            <a:r>
              <a:rPr lang="en-US" altLang="en-US" sz="1200" b="0" dirty="0">
                <a:latin typeface="+mn-lt"/>
              </a:rPr>
              <a:t>. Lancet 1997; </a:t>
            </a:r>
            <a:r>
              <a:rPr lang="en-US" altLang="en-US" sz="1200" b="0" dirty="0" smtClean="0">
                <a:latin typeface="+mn-lt"/>
              </a:rPr>
              <a:t>349:1112-3</a:t>
            </a:r>
            <a:r>
              <a:rPr lang="en-US" altLang="en-US" sz="1200" b="0" dirty="0">
                <a:latin typeface="+mn-lt"/>
              </a:rPr>
              <a:t>. </a:t>
            </a:r>
          </a:p>
        </p:txBody>
      </p:sp>
    </p:spTree>
    <p:extLst>
      <p:ext uri="{BB962C8B-B14F-4D97-AF65-F5344CB8AC3E}">
        <p14:creationId xmlns:p14="http://schemas.microsoft.com/office/powerpoint/2010/main" val="247645057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2209800" y="1255514"/>
            <a:ext cx="6629400" cy="1839158"/>
          </a:xfrm>
          <a:prstGeom prst="snipRoundRect">
            <a:avLst/>
          </a:prstGeom>
          <a:solidFill>
            <a:schemeClr val="bg1"/>
          </a:solidFill>
          <a:ln w="9525">
            <a:noFill/>
            <a:miter lim="800000"/>
            <a:headEnd/>
            <a:tailEnd/>
          </a:ln>
          <a:effectLst>
            <a:reflection blurRad="6350" stA="50000" endA="300" endPos="38500" dist="50800" dir="5400000" sy="-100000" algn="bl" rotWithShape="0"/>
          </a:effectLst>
          <a:extLst/>
        </p:spPr>
        <p:txBody>
          <a:bodyPr wrap="square">
            <a:spAutoFit/>
          </a:bodyPr>
          <a:lstStyle>
            <a:defPPr>
              <a:defRPr lang="en-US"/>
            </a:defPPr>
            <a:lvl1pPr algn="ctr">
              <a:defRPr sz="2400">
                <a:solidFill>
                  <a:schemeClr val="accent4">
                    <a:lumMod val="25000"/>
                  </a:schemeClr>
                </a:solidFill>
                <a:latin typeface="Franklin Gothic Medium" panose="020B0603020102020204" pitchFamily="34" charset="0"/>
                <a:cs typeface="Times New Roman" panose="02020603050405020304" pitchFamily="18" charset="0"/>
              </a:defRPr>
            </a:lvl1pPr>
          </a:lstStyle>
          <a:p>
            <a:pPr algn="l"/>
            <a:r>
              <a:rPr lang="en-US" altLang="en-US" sz="1800" dirty="0"/>
              <a:t>“Conflict-of-interest rules usually focus on financial gain, not because it is more pernicious than other secondary interests, but because it is more objective and more fungible.… Just because we cannot do much about other secondary interests, it does not follow that we should do little about financial gain”</a:t>
            </a:r>
          </a:p>
          <a:p>
            <a:pPr algn="l"/>
            <a:endParaRPr lang="en-US" altLang="en-US" sz="1800" dirty="0"/>
          </a:p>
        </p:txBody>
      </p:sp>
      <p:sp>
        <p:nvSpPr>
          <p:cNvPr id="4" name="Title 3"/>
          <p:cNvSpPr>
            <a:spLocks noGrp="1"/>
          </p:cNvSpPr>
          <p:nvPr>
            <p:ph type="title"/>
          </p:nvPr>
        </p:nvSpPr>
        <p:spPr/>
        <p:txBody>
          <a:bodyPr/>
          <a:lstStyle/>
          <a:p>
            <a:r>
              <a:rPr lang="en-US" dirty="0" smtClean="0"/>
              <a:t>Why focus on financial conflicts of interest?</a:t>
            </a:r>
            <a:endParaRPr lang="en-US" dirty="0"/>
          </a:p>
        </p:txBody>
      </p:sp>
      <p:sp>
        <p:nvSpPr>
          <p:cNvPr id="7" name="Content Placeholder 6"/>
          <p:cNvSpPr>
            <a:spLocks noGrp="1"/>
          </p:cNvSpPr>
          <p:nvPr>
            <p:ph idx="1"/>
          </p:nvPr>
        </p:nvSpPr>
        <p:spPr>
          <a:xfrm>
            <a:off x="685800" y="4038600"/>
            <a:ext cx="7772400" cy="2514600"/>
          </a:xfrm>
        </p:spPr>
        <p:txBody>
          <a:bodyPr>
            <a:normAutofit/>
          </a:bodyPr>
          <a:lstStyle/>
          <a:p>
            <a:pPr marL="342900" indent="-342900" eaLnBrk="1" hangingPunct="1">
              <a:spcBef>
                <a:spcPct val="0"/>
              </a:spcBef>
            </a:pPr>
            <a:r>
              <a:rPr lang="en-US" altLang="en-US" sz="2000" dirty="0"/>
              <a:t>Environmental and social activism are popular special interests; financial interests are not.</a:t>
            </a:r>
          </a:p>
          <a:p>
            <a:pPr marL="342900" indent="-342900" eaLnBrk="1" hangingPunct="1">
              <a:spcBef>
                <a:spcPct val="0"/>
              </a:spcBef>
              <a:buClrTx/>
            </a:pPr>
            <a:endParaRPr lang="en-US" altLang="en-US" sz="2000" dirty="0"/>
          </a:p>
          <a:p>
            <a:pPr marL="342900" indent="-342900" eaLnBrk="1" hangingPunct="1">
              <a:spcBef>
                <a:spcPct val="0"/>
              </a:spcBef>
            </a:pPr>
            <a:r>
              <a:rPr lang="en-US" altLang="en-US" sz="2000" dirty="0"/>
              <a:t>Questions: Since epidemiology is a science, shouldn’t all interests be treated as critically as possible? Is it true that we can’t do much about other secondary interests</a:t>
            </a:r>
            <a:r>
              <a:rPr lang="en-US" altLang="en-US" sz="2000" dirty="0" smtClean="0"/>
              <a:t>?</a:t>
            </a:r>
            <a:endParaRPr lang="en-US" altLang="en-US" sz="2000" dirty="0"/>
          </a:p>
        </p:txBody>
      </p:sp>
      <p:sp>
        <p:nvSpPr>
          <p:cNvPr id="2" name="Rectangle 1"/>
          <p:cNvSpPr/>
          <p:nvPr/>
        </p:nvSpPr>
        <p:spPr>
          <a:xfrm>
            <a:off x="597732" y="6400800"/>
            <a:ext cx="3033074" cy="276999"/>
          </a:xfrm>
          <a:prstGeom prst="rect">
            <a:avLst/>
          </a:prstGeom>
        </p:spPr>
        <p:txBody>
          <a:bodyPr wrap="none">
            <a:spAutoFit/>
          </a:bodyPr>
          <a:lstStyle/>
          <a:p>
            <a:r>
              <a:rPr lang="en-US" altLang="en-US" sz="1200" dirty="0" smtClean="0"/>
              <a:t>Ref: Thompson </a:t>
            </a:r>
            <a:r>
              <a:rPr lang="en-US" altLang="en-US" sz="1200" dirty="0"/>
              <a:t>DF. NEJM 1993;329:573-6</a:t>
            </a:r>
          </a:p>
        </p:txBody>
      </p:sp>
    </p:spTree>
    <p:extLst>
      <p:ext uri="{BB962C8B-B14F-4D97-AF65-F5344CB8AC3E}">
        <p14:creationId xmlns:p14="http://schemas.microsoft.com/office/powerpoint/2010/main" val="334255006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Conflict of Interest: Concerns expressed about at APHA 2004</a:t>
            </a:r>
            <a:endParaRPr lang="en-US" sz="3200" dirty="0"/>
          </a:p>
        </p:txBody>
      </p:sp>
      <p:pic>
        <p:nvPicPr>
          <p:cNvPr id="225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932" y="1813004"/>
            <a:ext cx="6236668" cy="4587796"/>
          </a:xfrm>
          <a:prstGeom prst="rect">
            <a:avLst/>
          </a:prstGeom>
          <a:noFill/>
          <a:ln w="38100">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2543" name="Picture 15" descr="http://ia.media-imdb.com/images/M/MV5BMjMyMDMzMDg4M15BMl5BanBnXkFtZTgwNDc3ODYxMTE@._V1_SX640_SY720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76475"/>
            <a:ext cx="2105098" cy="3133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1269198"/>
            <a:ext cx="6096000" cy="400110"/>
          </a:xfrm>
          <a:prstGeom prst="rect">
            <a:avLst/>
          </a:prstGeom>
        </p:spPr>
        <p:txBody>
          <a:bodyPr wrap="square">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American Public Health Association </a:t>
            </a:r>
            <a:r>
              <a:rPr lang="en-US" sz="2000" dirty="0" smtClean="0">
                <a:latin typeface="Tahoma" panose="020B0604030504040204" pitchFamily="34" charset="0"/>
                <a:ea typeface="Tahoma" panose="020B0604030504040204" pitchFamily="34" charset="0"/>
                <a:cs typeface="Tahoma" panose="020B0604030504040204" pitchFamily="34" charset="0"/>
              </a:rPr>
              <a:t>Keynote Address</a:t>
            </a:r>
            <a:endParaRPr lang="en-US" sz="2000" dirty="0"/>
          </a:p>
        </p:txBody>
      </p:sp>
      <p:sp>
        <p:nvSpPr>
          <p:cNvPr id="6" name="Rectangle 5"/>
          <p:cNvSpPr/>
          <p:nvPr/>
        </p:nvSpPr>
        <p:spPr bwMode="auto">
          <a:xfrm>
            <a:off x="6248400" y="1830492"/>
            <a:ext cx="2362200" cy="44598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endParaRPr>
          </a:p>
        </p:txBody>
      </p:sp>
      <p:pic>
        <p:nvPicPr>
          <p:cNvPr id="17" name="Picture 17" descr="http://inspiral.ly/wp-content/uploads/2014/12/erin-brockovich.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7730" y="1815502"/>
            <a:ext cx="1344842" cy="16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1517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869752"/>
            <a:ext cx="8077200" cy="4616648"/>
          </a:xfrm>
          <a:prstGeom prst="round1Rect">
            <a:avLst/>
          </a:prstGeom>
          <a:solidFill>
            <a:schemeClr val="accent5">
              <a:lumMod val="40000"/>
              <a:lumOff val="60000"/>
            </a:schemeClr>
          </a:solidFill>
          <a:ln w="9525">
            <a:noFill/>
            <a:miter lim="800000"/>
            <a:headEnd/>
            <a:tailEnd/>
          </a:ln>
          <a:effectLst>
            <a:reflection blurRad="6350" stA="50000" endA="300" endPos="55500" dist="101600" dir="5400000" sy="-100000" algn="bl" rotWithShape="0"/>
          </a:effectLst>
          <a:extLst/>
        </p:spPr>
        <p:txBody>
          <a:bodyPr wrap="square">
            <a:spAutoFit/>
          </a:bodyPr>
          <a:lstStyle>
            <a:defPPr>
              <a:defRPr lang="en-US"/>
            </a:defPPr>
            <a:lvl1pPr>
              <a:defRPr sz="2000">
                <a:solidFill>
                  <a:schemeClr val="accent4">
                    <a:lumMod val="25000"/>
                  </a:schemeClr>
                </a:solidFill>
                <a:latin typeface="Franklin Gothic Medium" panose="020B0603020102020204" pitchFamily="34" charset="0"/>
                <a:cs typeface="Times New Roman" panose="02020603050405020304" pitchFamily="18" charset="0"/>
              </a:defRPr>
            </a:lvl1pPr>
          </a:lstStyle>
          <a:p>
            <a:pPr algn="ctr"/>
            <a:r>
              <a:rPr lang="en-US" altLang="en-US" sz="2400" dirty="0"/>
              <a:t>“Sex, Not Science, </a:t>
            </a:r>
            <a:r>
              <a:rPr lang="en-US" altLang="en-US" sz="2400" dirty="0" smtClean="0"/>
              <a:t>Featured </a:t>
            </a:r>
            <a:r>
              <a:rPr lang="en-US" altLang="en-US" sz="2400" dirty="0"/>
              <a:t>at Public Health Meeting”</a:t>
            </a:r>
          </a:p>
          <a:p>
            <a:endParaRPr lang="en-US" altLang="en-US" sz="1800" dirty="0"/>
          </a:p>
          <a:p>
            <a:r>
              <a:rPr lang="en-US" altLang="en-US" sz="1800" dirty="0"/>
              <a:t>“I was just appalled to learn that Erin </a:t>
            </a:r>
            <a:r>
              <a:rPr lang="en-US" altLang="en-US" sz="1800" dirty="0" err="1"/>
              <a:t>Brockowich</a:t>
            </a:r>
            <a:r>
              <a:rPr lang="en-US" altLang="en-US" sz="1800" dirty="0"/>
              <a:t> has been named the keynote speaker for the upcoming convention.  This is like making the guy who advertises for malpractice business the keynote for the AMA convention… This lady is an anti-public health uneducated "researcher" who does nothing but work for a tort lawyer. Whether the case goes for the plaintiff or the defense (including the one that the movie is based on), there is no scientific merit to the claim.… She  routinely puts down and tries to prevent pertinent epidemiologic investigation. If she speaks, it means that APHA espouses anti-epidemiology.”</a:t>
            </a:r>
          </a:p>
          <a:p>
            <a:endParaRPr lang="en-US" altLang="en-US" sz="1800" dirty="0"/>
          </a:p>
          <a:p>
            <a:endParaRPr lang="en-US" altLang="en-US" sz="1800" dirty="0"/>
          </a:p>
          <a:p>
            <a:r>
              <a:rPr lang="en-US" altLang="en-US" sz="1600" dirty="0"/>
              <a:t>Tom Mack</a:t>
            </a:r>
          </a:p>
          <a:p>
            <a:r>
              <a:rPr lang="en-US" altLang="en-US" sz="1600" dirty="0"/>
              <a:t>Department of Preventive Medicine</a:t>
            </a:r>
          </a:p>
          <a:p>
            <a:r>
              <a:rPr lang="en-US" altLang="en-US" sz="1600" dirty="0"/>
              <a:t>University of Southern California</a:t>
            </a:r>
          </a:p>
        </p:txBody>
      </p:sp>
    </p:spTree>
    <p:extLst>
      <p:ext uri="{BB962C8B-B14F-4D97-AF65-F5344CB8AC3E}">
        <p14:creationId xmlns:p14="http://schemas.microsoft.com/office/powerpoint/2010/main" val="51088288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a:t>
            </a:r>
            <a:endParaRPr lang="en-US" dirty="0"/>
          </a:p>
        </p:txBody>
      </p:sp>
      <p:sp>
        <p:nvSpPr>
          <p:cNvPr id="3" name="Content Placeholder 2"/>
          <p:cNvSpPr>
            <a:spLocks noGrp="1"/>
          </p:cNvSpPr>
          <p:nvPr>
            <p:ph idx="1"/>
          </p:nvPr>
        </p:nvSpPr>
        <p:spPr/>
        <p:txBody>
          <a:bodyPr/>
          <a:lstStyle/>
          <a:p>
            <a:r>
              <a:rPr lang="en-US" dirty="0" smtClean="0"/>
              <a:t>The state of being preferred</a:t>
            </a:r>
          </a:p>
          <a:p>
            <a:r>
              <a:rPr lang="en-US" dirty="0" smtClean="0"/>
              <a:t>The act, fact, or principle of giving advantages to some over others</a:t>
            </a:r>
            <a:endParaRPr lang="en-US" dirty="0"/>
          </a:p>
        </p:txBody>
      </p:sp>
      <p:sp>
        <p:nvSpPr>
          <p:cNvPr id="4" name="Rectangle 3"/>
          <p:cNvSpPr/>
          <p:nvPr/>
        </p:nvSpPr>
        <p:spPr>
          <a:xfrm>
            <a:off x="609600" y="6400800"/>
            <a:ext cx="5943600" cy="276999"/>
          </a:xfrm>
          <a:prstGeom prst="rect">
            <a:avLst/>
          </a:prstGeom>
        </p:spPr>
        <p:txBody>
          <a:bodyPr wrap="square">
            <a:spAutoFit/>
          </a:bodyPr>
          <a:lstStyle/>
          <a:p>
            <a:pPr>
              <a:spcBef>
                <a:spcPct val="0"/>
              </a:spcBef>
            </a:pPr>
            <a:r>
              <a:rPr lang="en-US" altLang="en-US" sz="1200" dirty="0" smtClean="0"/>
              <a:t>Ref: </a:t>
            </a:r>
            <a:r>
              <a:rPr lang="en-US" altLang="en-US" sz="1200" dirty="0"/>
              <a:t>Merriam-Webster Online </a:t>
            </a:r>
            <a:r>
              <a:rPr lang="en-US" altLang="en-US" sz="1200" dirty="0" smtClean="0"/>
              <a:t>Dictionary. www.m-w.com</a:t>
            </a:r>
            <a:endParaRPr lang="en-US" altLang="en-US" sz="1200" dirty="0"/>
          </a:p>
        </p:txBody>
      </p:sp>
    </p:spTree>
    <p:extLst>
      <p:ext uri="{BB962C8B-B14F-4D97-AF65-F5344CB8AC3E}">
        <p14:creationId xmlns:p14="http://schemas.microsoft.com/office/powerpoint/2010/main" val="129509791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200" dirty="0" smtClean="0"/>
              <a:t>Does the focus on financial conflicts hinder scientific evaluation?</a:t>
            </a:r>
          </a:p>
        </p:txBody>
      </p:sp>
      <p:sp>
        <p:nvSpPr>
          <p:cNvPr id="2" name="Rectangle 1"/>
          <p:cNvSpPr/>
          <p:nvPr/>
        </p:nvSpPr>
        <p:spPr>
          <a:xfrm>
            <a:off x="717550" y="6400800"/>
            <a:ext cx="7816850" cy="276999"/>
          </a:xfrm>
          <a:prstGeom prst="rect">
            <a:avLst/>
          </a:prstGeom>
        </p:spPr>
        <p:txBody>
          <a:bodyPr wrap="square">
            <a:spAutoFit/>
          </a:bodyPr>
          <a:lstStyle/>
          <a:p>
            <a:r>
              <a:rPr lang="en-US" altLang="en-US" sz="1200" dirty="0" smtClean="0"/>
              <a:t>Ref: </a:t>
            </a:r>
            <a:r>
              <a:rPr lang="en-US" altLang="en-US" sz="1200" dirty="0" err="1" smtClean="0"/>
              <a:t>Raveendran</a:t>
            </a:r>
            <a:r>
              <a:rPr lang="en-US" altLang="en-US" sz="1200" dirty="0" smtClean="0"/>
              <a:t> </a:t>
            </a:r>
            <a:r>
              <a:rPr lang="en-US" altLang="en-US" sz="1200" dirty="0"/>
              <a:t>R, </a:t>
            </a:r>
            <a:r>
              <a:rPr lang="en-US" altLang="en-US" sz="1200" dirty="0" err="1"/>
              <a:t>Gitanjali</a:t>
            </a:r>
            <a:r>
              <a:rPr lang="en-US" altLang="en-US" sz="1200" dirty="0"/>
              <a:t> B. Letter to the Editor. Lancet 1997:349:1173-4.</a:t>
            </a:r>
          </a:p>
        </p:txBody>
      </p:sp>
      <p:sp>
        <p:nvSpPr>
          <p:cNvPr id="7" name="Content Placeholder 4"/>
          <p:cNvSpPr txBox="1">
            <a:spLocks/>
          </p:cNvSpPr>
          <p:nvPr/>
        </p:nvSpPr>
        <p:spPr bwMode="black">
          <a:xfrm>
            <a:off x="685800" y="1524000"/>
            <a:ext cx="7772400" cy="1774627"/>
          </a:xfrm>
          <a:prstGeom prst="snipRoundRect">
            <a:avLst/>
          </a:prstGeom>
          <a:solidFill>
            <a:schemeClr val="bg1"/>
          </a:solidFill>
          <a:ln w="9525">
            <a:noFill/>
            <a:miter lim="800000"/>
            <a:headEnd/>
            <a:tailEnd/>
          </a:ln>
          <a:effectLst>
            <a:reflection blurRad="6350" stA="50000" endA="295" endPos="92000" dist="101600" dir="5400000" sy="-100000" algn="bl" rotWithShape="0"/>
          </a:effectLst>
        </p:spPr>
        <p:txBody>
          <a:bodyPr vert="horz" wrap="square" lIns="91440" tIns="45720" rIns="91440" bIns="45720" numCol="1" anchor="t" anchorCtr="0" compatLnSpc="1">
            <a:prstTxWarp prst="textNoShape">
              <a:avLst/>
            </a:prstTxWarp>
            <a:spAutoFit/>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marL="0">
              <a:spcBef>
                <a:spcPct val="0"/>
              </a:spcBef>
              <a:buClrTx/>
              <a:buFontTx/>
              <a:buNone/>
            </a:pPr>
            <a:r>
              <a:rPr lang="en-US" sz="2000" dirty="0">
                <a:solidFill>
                  <a:schemeClr val="accent4">
                    <a:lumMod val="25000"/>
                  </a:schemeClr>
                </a:solidFill>
                <a:latin typeface="Franklin Gothic Medium" panose="020B0603020102020204" pitchFamily="34" charset="0"/>
              </a:rPr>
              <a:t>“We, like many others, give most credence to papers published in reputable journals by academics working in ‘Institutes of Excellence’. The credibility rating goes down when a project is funded by a drug company that has an interest in its outcome.” </a:t>
            </a:r>
          </a:p>
          <a:p>
            <a:pPr marL="0">
              <a:spcBef>
                <a:spcPct val="0"/>
              </a:spcBef>
              <a:buClrTx/>
              <a:buFontTx/>
              <a:buNone/>
            </a:pPr>
            <a:endParaRPr lang="en-US" sz="2000" kern="1200" dirty="0">
              <a:solidFill>
                <a:schemeClr val="accent4">
                  <a:lumMod val="25000"/>
                </a:schemeClr>
              </a:solidFill>
              <a:latin typeface="Franklin Gothic Medium" panose="020B0603020102020204" pitchFamily="34" charset="0"/>
            </a:endParaRPr>
          </a:p>
        </p:txBody>
      </p:sp>
    </p:spTree>
    <p:extLst>
      <p:ext uri="{BB962C8B-B14F-4D97-AF65-F5344CB8AC3E}">
        <p14:creationId xmlns:p14="http://schemas.microsoft.com/office/powerpoint/2010/main" val="69028935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dirty="0" smtClean="0"/>
              <a:t>Opening Questions</a:t>
            </a:r>
          </a:p>
        </p:txBody>
      </p:sp>
      <p:sp>
        <p:nvSpPr>
          <p:cNvPr id="378883" name="Rectangle 3"/>
          <p:cNvSpPr>
            <a:spLocks noGrp="1" noChangeArrowheads="1"/>
          </p:cNvSpPr>
          <p:nvPr>
            <p:ph idx="1"/>
          </p:nvPr>
        </p:nvSpPr>
        <p:spPr/>
        <p:txBody>
          <a:bodyPr/>
          <a:lstStyle/>
          <a:p>
            <a:pPr eaLnBrk="1" hangingPunct="1">
              <a:lnSpc>
                <a:spcPts val="3200"/>
              </a:lnSpc>
              <a:buFont typeface="Arial" charset="0"/>
              <a:buChar char="•"/>
              <a:defRPr/>
            </a:pPr>
            <a:r>
              <a:rPr lang="en-US" sz="2800" b="0" dirty="0" smtClean="0"/>
              <a:t>What is ethics?</a:t>
            </a:r>
          </a:p>
          <a:p>
            <a:pPr eaLnBrk="1" hangingPunct="1">
              <a:lnSpc>
                <a:spcPts val="3200"/>
              </a:lnSpc>
              <a:buFont typeface="Arial" charset="0"/>
              <a:buChar char="•"/>
              <a:defRPr/>
            </a:pPr>
            <a:r>
              <a:rPr lang="en-US" sz="2800" b="0" dirty="0" smtClean="0"/>
              <a:t>What does it mean to be ethical?</a:t>
            </a:r>
          </a:p>
        </p:txBody>
      </p:sp>
    </p:spTree>
    <p:extLst>
      <p:ext uri="{BB962C8B-B14F-4D97-AF65-F5344CB8AC3E}">
        <p14:creationId xmlns:p14="http://schemas.microsoft.com/office/powerpoint/2010/main" val="350431554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Are we developing a caste system in clinical epidemiology research?</a:t>
            </a:r>
            <a:endParaRPr lang="en-US" sz="3200" dirty="0"/>
          </a:p>
        </p:txBody>
      </p:sp>
      <p:sp>
        <p:nvSpPr>
          <p:cNvPr id="5" name="Content Placeholder 4"/>
          <p:cNvSpPr>
            <a:spLocks noGrp="1"/>
          </p:cNvSpPr>
          <p:nvPr>
            <p:ph idx="1"/>
          </p:nvPr>
        </p:nvSpPr>
        <p:spPr>
          <a:xfrm>
            <a:off x="685800" y="1524000"/>
            <a:ext cx="7772400" cy="1774627"/>
          </a:xfrm>
          <a:prstGeom prst="snipRoundRect">
            <a:avLst/>
          </a:prstGeom>
          <a:solidFill>
            <a:schemeClr val="bg1"/>
          </a:solidFill>
          <a:ln>
            <a:noFill/>
          </a:ln>
          <a:effectLst>
            <a:reflection blurRad="6350" stA="50000" endA="295" endPos="92000" dist="101600" dir="5400000" sy="-100000" algn="bl" rotWithShape="0"/>
          </a:effectLst>
        </p:spPr>
        <p:txBody>
          <a:bodyPr wrap="square">
            <a:spAutoFit/>
          </a:bodyPr>
          <a:lstStyle/>
          <a:p>
            <a:pPr marL="0">
              <a:spcBef>
                <a:spcPct val="0"/>
              </a:spcBef>
              <a:buClrTx/>
              <a:buFontTx/>
              <a:buNone/>
            </a:pPr>
            <a:r>
              <a:rPr lang="en-US" sz="2000" kern="1200" dirty="0">
                <a:solidFill>
                  <a:schemeClr val="accent4">
                    <a:lumMod val="25000"/>
                  </a:schemeClr>
                </a:solidFill>
                <a:latin typeface="Franklin Gothic Medium" panose="020B0603020102020204" pitchFamily="34" charset="0"/>
              </a:rPr>
              <a:t>“Under the new Policy, ASCO will not accept an abstract or paper describing company-funded original research if the first, last, or corresponding author has been the Company’s employee, investor, or paid speaker during the previous 2 years.”</a:t>
            </a:r>
          </a:p>
          <a:p>
            <a:pPr marL="0">
              <a:spcBef>
                <a:spcPct val="0"/>
              </a:spcBef>
              <a:buClrTx/>
              <a:buFontTx/>
              <a:buNone/>
            </a:pPr>
            <a:endParaRPr lang="en-US" sz="2000" kern="1200" dirty="0">
              <a:solidFill>
                <a:schemeClr val="accent4">
                  <a:lumMod val="25000"/>
                </a:schemeClr>
              </a:solidFill>
              <a:latin typeface="Franklin Gothic Medium" panose="020B0603020102020204" pitchFamily="34" charset="0"/>
            </a:endParaRPr>
          </a:p>
        </p:txBody>
      </p:sp>
      <p:sp>
        <p:nvSpPr>
          <p:cNvPr id="4" name="Rectangle 3"/>
          <p:cNvSpPr/>
          <p:nvPr/>
        </p:nvSpPr>
        <p:spPr>
          <a:xfrm>
            <a:off x="667062" y="6320135"/>
            <a:ext cx="7943538" cy="461665"/>
          </a:xfrm>
          <a:prstGeom prst="rect">
            <a:avLst/>
          </a:prstGeom>
        </p:spPr>
        <p:txBody>
          <a:bodyPr wrap="square">
            <a:spAutoFit/>
          </a:bodyPr>
          <a:lstStyle/>
          <a:p>
            <a:pPr>
              <a:defRPr/>
            </a:pPr>
            <a:r>
              <a:rPr lang="en-US" sz="1200" dirty="0">
                <a:solidFill>
                  <a:schemeClr val="bg1"/>
                </a:solidFill>
                <a:cs typeface="Times New Roman" panose="02020603050405020304" pitchFamily="18" charset="0"/>
              </a:rPr>
              <a:t>ASCO 2013. American Society of Clinical Oncology Policy for Relationships with Companies: Background and Rationale. J </a:t>
            </a:r>
            <a:r>
              <a:rPr lang="en-US" sz="1200" dirty="0" err="1">
                <a:solidFill>
                  <a:schemeClr val="bg1"/>
                </a:solidFill>
                <a:cs typeface="Times New Roman" panose="02020603050405020304" pitchFamily="18" charset="0"/>
              </a:rPr>
              <a:t>Clin</a:t>
            </a:r>
            <a:r>
              <a:rPr lang="en-US" sz="1200" dirty="0">
                <a:solidFill>
                  <a:schemeClr val="bg1"/>
                </a:solidFill>
                <a:cs typeface="Times New Roman" panose="02020603050405020304" pitchFamily="18" charset="0"/>
              </a:rPr>
              <a:t> </a:t>
            </a:r>
            <a:r>
              <a:rPr lang="en-US" sz="1200" dirty="0" err="1">
                <a:solidFill>
                  <a:schemeClr val="bg1"/>
                </a:solidFill>
                <a:cs typeface="Times New Roman" panose="02020603050405020304" pitchFamily="18" charset="0"/>
              </a:rPr>
              <a:t>Oncol</a:t>
            </a:r>
            <a:r>
              <a:rPr lang="en-US" sz="1200" dirty="0">
                <a:solidFill>
                  <a:schemeClr val="bg1"/>
                </a:solidFill>
                <a:cs typeface="Times New Roman" panose="02020603050405020304" pitchFamily="18" charset="0"/>
              </a:rPr>
              <a:t> Published Ahead of Print on April 22, 2013 as 10.1200/JCO.2013.49.4997</a:t>
            </a:r>
            <a:endParaRPr lang="en-US" sz="1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7184972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10239"/>
            <a:ext cx="7696200" cy="3466561"/>
          </a:xfrm>
          <a:prstGeom prst="rect">
            <a:avLst/>
          </a:prstGeom>
          <a:solidFill>
            <a:schemeClr val="bg2"/>
          </a:solidFill>
          <a:ln w="38100">
            <a:solidFill>
              <a:schemeClr val="tx2">
                <a:lumMod val="95000"/>
              </a:schemeClr>
            </a:solidFill>
          </a:ln>
          <a:effectLst>
            <a:outerShdw blurRad="50800" dist="38100" algn="l" rotWithShape="0">
              <a:prstClr val="black">
                <a:alpha val="40000"/>
              </a:prstClr>
            </a:outerShdw>
            <a:reflection blurRad="6350" stA="50000" endA="300" endPos="55500" dist="50800" dir="5400000" sy="-100000" algn="bl" rotWithShape="0"/>
          </a:effectLst>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33699590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ASCO Reconsiders its Policy</a:t>
            </a:r>
            <a:endParaRPr lang="en-US" sz="3200" dirty="0"/>
          </a:p>
        </p:txBody>
      </p:sp>
      <p:sp>
        <p:nvSpPr>
          <p:cNvPr id="5" name="Content Placeholder 4"/>
          <p:cNvSpPr>
            <a:spLocks noGrp="1"/>
          </p:cNvSpPr>
          <p:nvPr>
            <p:ph idx="1"/>
          </p:nvPr>
        </p:nvSpPr>
        <p:spPr>
          <a:xfrm>
            <a:off x="685800" y="1524000"/>
            <a:ext cx="7772400" cy="1774627"/>
          </a:xfrm>
          <a:prstGeom prst="snipRoundRect">
            <a:avLst/>
          </a:prstGeom>
          <a:solidFill>
            <a:schemeClr val="bg1"/>
          </a:solidFill>
          <a:ln>
            <a:noFill/>
          </a:ln>
          <a:effectLst>
            <a:reflection blurRad="6350" stA="50000" endA="295" endPos="92000" dist="101600" dir="5400000" sy="-100000" algn="bl" rotWithShape="0"/>
          </a:effectLst>
        </p:spPr>
        <p:txBody>
          <a:bodyPr wrap="square">
            <a:spAutoFit/>
          </a:bodyPr>
          <a:lstStyle/>
          <a:p>
            <a:pPr marL="0">
              <a:spcBef>
                <a:spcPct val="0"/>
              </a:spcBef>
              <a:buClrTx/>
              <a:buFontTx/>
              <a:buNone/>
            </a:pPr>
            <a:r>
              <a:rPr lang="en-US" sz="2000" kern="1200" dirty="0">
                <a:solidFill>
                  <a:schemeClr val="accent4">
                    <a:lumMod val="25000"/>
                  </a:schemeClr>
                </a:solidFill>
                <a:latin typeface="Franklin Gothic Medium" panose="020B0603020102020204" pitchFamily="34" charset="0"/>
              </a:rPr>
              <a:t>“ASCO leadership has carefully considered the concerns expressed by the biomedical community regarding the author restrictions in the 2013 COI policy and has decided to suspend enforcement of these restrictions for a period of at least 3 years.”</a:t>
            </a:r>
          </a:p>
          <a:p>
            <a:pPr marL="0">
              <a:spcBef>
                <a:spcPct val="0"/>
              </a:spcBef>
              <a:buClrTx/>
              <a:buFontTx/>
              <a:buNone/>
            </a:pPr>
            <a:endParaRPr lang="en-US" sz="2000" kern="1200" dirty="0">
              <a:solidFill>
                <a:schemeClr val="accent4">
                  <a:lumMod val="25000"/>
                </a:schemeClr>
              </a:solidFill>
              <a:latin typeface="Franklin Gothic Medium" panose="020B0603020102020204" pitchFamily="34" charset="0"/>
            </a:endParaRPr>
          </a:p>
        </p:txBody>
      </p:sp>
      <p:sp>
        <p:nvSpPr>
          <p:cNvPr id="6" name="TextBox 3"/>
          <p:cNvSpPr txBox="1">
            <a:spLocks noChangeArrowheads="1"/>
          </p:cNvSpPr>
          <p:nvPr/>
        </p:nvSpPr>
        <p:spPr bwMode="auto">
          <a:xfrm>
            <a:off x="457200" y="6211887"/>
            <a:ext cx="818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200" dirty="0" smtClean="0">
                <a:solidFill>
                  <a:schemeClr val="bg1"/>
                </a:solidFill>
                <a:latin typeface="+mn-lt"/>
              </a:rPr>
              <a:t>ASCO 2014</a:t>
            </a:r>
            <a:r>
              <a:rPr lang="en-US" altLang="en-US" sz="1200" dirty="0">
                <a:solidFill>
                  <a:schemeClr val="bg1"/>
                </a:solidFill>
                <a:latin typeface="+mn-lt"/>
              </a:rPr>
              <a:t>. The Changing Landscape of Conflict of Interest Supports Further Study of American Society of Clinical Oncology Authorship Restrictions for Research Studies J </a:t>
            </a:r>
            <a:r>
              <a:rPr lang="en-US" altLang="en-US" sz="1200" dirty="0" err="1">
                <a:solidFill>
                  <a:schemeClr val="bg1"/>
                </a:solidFill>
                <a:latin typeface="+mn-lt"/>
              </a:rPr>
              <a:t>Clin</a:t>
            </a:r>
            <a:r>
              <a:rPr lang="en-US" altLang="en-US" sz="1200" dirty="0">
                <a:solidFill>
                  <a:schemeClr val="bg1"/>
                </a:solidFill>
                <a:latin typeface="+mn-lt"/>
              </a:rPr>
              <a:t> </a:t>
            </a:r>
            <a:r>
              <a:rPr lang="en-US" altLang="en-US" sz="1200" dirty="0" err="1">
                <a:solidFill>
                  <a:schemeClr val="bg1"/>
                </a:solidFill>
                <a:latin typeface="+mn-lt"/>
              </a:rPr>
              <a:t>Oncol</a:t>
            </a:r>
            <a:r>
              <a:rPr lang="en-US" altLang="en-US" sz="1200" dirty="0">
                <a:solidFill>
                  <a:schemeClr val="bg1"/>
                </a:solidFill>
                <a:latin typeface="+mn-lt"/>
              </a:rPr>
              <a:t>: Published Ahead </a:t>
            </a:r>
            <a:r>
              <a:rPr lang="en-US" altLang="en-US" sz="1200" dirty="0" smtClean="0">
                <a:solidFill>
                  <a:schemeClr val="bg1"/>
                </a:solidFill>
                <a:latin typeface="+mn-lt"/>
              </a:rPr>
              <a:t>of </a:t>
            </a:r>
            <a:r>
              <a:rPr lang="en-US" altLang="en-US" sz="1200" dirty="0">
                <a:solidFill>
                  <a:schemeClr val="bg1"/>
                </a:solidFill>
                <a:latin typeface="+mn-lt"/>
              </a:rPr>
              <a:t>Print on February 10, 2014 as 10.1200/JCO.2014.55.4006</a:t>
            </a:r>
          </a:p>
        </p:txBody>
      </p:sp>
    </p:spTree>
    <p:extLst>
      <p:ext uri="{BB962C8B-B14F-4D97-AF65-F5344CB8AC3E}">
        <p14:creationId xmlns:p14="http://schemas.microsoft.com/office/powerpoint/2010/main" val="186650177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6200"/>
            <a:ext cx="8162925" cy="1066800"/>
          </a:xfrm>
        </p:spPr>
        <p:txBody>
          <a:bodyPr/>
          <a:lstStyle/>
          <a:p>
            <a:pPr eaLnBrk="1" hangingPunct="1">
              <a:defRPr/>
            </a:pPr>
            <a:r>
              <a:rPr lang="en-US" sz="3200" dirty="0" smtClean="0">
                <a:latin typeface="Tahoma" panose="020B0604030504040204" pitchFamily="34" charset="0"/>
                <a:ea typeface="Tahoma" panose="020B0604030504040204" pitchFamily="34" charset="0"/>
                <a:cs typeface="Tahoma" panose="020B0604030504040204" pitchFamily="34" charset="0"/>
              </a:rPr>
              <a:t>“Conflict of interest. The New McCarthyism in Science”</a:t>
            </a:r>
          </a:p>
        </p:txBody>
      </p:sp>
      <p:sp>
        <p:nvSpPr>
          <p:cNvPr id="25603" name="Text Box 3"/>
          <p:cNvSpPr txBox="1">
            <a:spLocks noChangeArrowheads="1"/>
          </p:cNvSpPr>
          <p:nvPr/>
        </p:nvSpPr>
        <p:spPr bwMode="auto">
          <a:xfrm>
            <a:off x="914400" y="1524000"/>
            <a:ext cx="7254875" cy="2355413"/>
          </a:xfrm>
          <a:prstGeom prst="snipRoundRect">
            <a:avLst/>
          </a:prstGeom>
          <a:solidFill>
            <a:schemeClr val="accent5">
              <a:lumMod val="40000"/>
              <a:lumOff val="60000"/>
            </a:schemeClr>
          </a:solidFill>
          <a:ln>
            <a:noFill/>
          </a:ln>
          <a:effectLst>
            <a:reflection blurRad="6350" stA="50000" endA="295" endPos="92000" dist="101600" dir="5400000" sy="-100000" algn="bl" rotWithShape="0"/>
          </a:effectLst>
          <a:extLst/>
        </p:spPr>
        <p:txBody>
          <a:bodyPr wrap="square">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r>
              <a:rPr lang="en-US" altLang="en-US" sz="2000" b="0" dirty="0">
                <a:solidFill>
                  <a:schemeClr val="accent4">
                    <a:lumMod val="25000"/>
                  </a:schemeClr>
                </a:solidFill>
                <a:latin typeface="Franklin Gothic Medium" panose="020B0603020102020204" pitchFamily="34" charset="0"/>
              </a:rPr>
              <a:t>“The objectivity of the [scientific] process depends on </a:t>
            </a:r>
            <a:r>
              <a:rPr lang="en-US" altLang="en-US" sz="2000" b="0" dirty="0" smtClean="0">
                <a:solidFill>
                  <a:schemeClr val="accent4">
                    <a:lumMod val="25000"/>
                  </a:schemeClr>
                </a:solidFill>
                <a:latin typeface="Franklin Gothic Medium" panose="020B0603020102020204" pitchFamily="34" charset="0"/>
              </a:rPr>
              <a:t>each </a:t>
            </a:r>
            <a:r>
              <a:rPr lang="en-US" altLang="en-US" sz="2000" b="0" dirty="0">
                <a:solidFill>
                  <a:schemeClr val="accent4">
                    <a:lumMod val="25000"/>
                  </a:schemeClr>
                </a:solidFill>
                <a:latin typeface="Franklin Gothic Medium" panose="020B0603020102020204" pitchFamily="34" charset="0"/>
              </a:rPr>
              <a:t>contribution receiving its due regard, whatever </a:t>
            </a:r>
            <a:r>
              <a:rPr lang="en-US" altLang="en-US" sz="2000" b="0" dirty="0" smtClean="0">
                <a:solidFill>
                  <a:schemeClr val="accent4">
                    <a:lumMod val="25000"/>
                  </a:schemeClr>
                </a:solidFill>
                <a:latin typeface="Franklin Gothic Medium" panose="020B0603020102020204" pitchFamily="34" charset="0"/>
              </a:rPr>
              <a:t>the motivations </a:t>
            </a:r>
            <a:r>
              <a:rPr lang="en-US" altLang="en-US" sz="2000" b="0" dirty="0">
                <a:solidFill>
                  <a:schemeClr val="accent4">
                    <a:lumMod val="25000"/>
                  </a:schemeClr>
                </a:solidFill>
                <a:latin typeface="Franklin Gothic Medium" panose="020B0603020102020204" pitchFamily="34" charset="0"/>
              </a:rPr>
              <a:t>for bringing it. It depends on judging a </a:t>
            </a:r>
            <a:r>
              <a:rPr lang="en-US" altLang="en-US" sz="2000" b="0" dirty="0" smtClean="0">
                <a:solidFill>
                  <a:schemeClr val="accent4">
                    <a:lumMod val="25000"/>
                  </a:schemeClr>
                </a:solidFill>
                <a:latin typeface="Franklin Gothic Medium" panose="020B0603020102020204" pitchFamily="34" charset="0"/>
              </a:rPr>
              <a:t>work on </a:t>
            </a:r>
            <a:r>
              <a:rPr lang="en-US" altLang="en-US" sz="2000" b="0" dirty="0">
                <a:solidFill>
                  <a:schemeClr val="accent4">
                    <a:lumMod val="25000"/>
                  </a:schemeClr>
                </a:solidFill>
                <a:latin typeface="Franklin Gothic Medium" panose="020B0603020102020204" pitchFamily="34" charset="0"/>
              </a:rPr>
              <a:t>its merits, rather than on the inferred state of mind </a:t>
            </a:r>
            <a:r>
              <a:rPr lang="en-US" altLang="en-US" sz="2000" b="0" dirty="0" smtClean="0">
                <a:solidFill>
                  <a:schemeClr val="accent4">
                    <a:lumMod val="25000"/>
                  </a:schemeClr>
                </a:solidFill>
                <a:latin typeface="Franklin Gothic Medium" panose="020B0603020102020204" pitchFamily="34" charset="0"/>
              </a:rPr>
              <a:t>of the </a:t>
            </a:r>
            <a:r>
              <a:rPr lang="en-US" altLang="en-US" sz="2000" b="0" dirty="0">
                <a:solidFill>
                  <a:schemeClr val="accent4">
                    <a:lumMod val="25000"/>
                  </a:schemeClr>
                </a:solidFill>
                <a:latin typeface="Franklin Gothic Medium" panose="020B0603020102020204" pitchFamily="34" charset="0"/>
              </a:rPr>
              <a:t>author</a:t>
            </a:r>
            <a:r>
              <a:rPr lang="en-US" altLang="en-US" sz="2000" b="0" dirty="0" smtClean="0">
                <a:solidFill>
                  <a:schemeClr val="accent4">
                    <a:lumMod val="25000"/>
                  </a:schemeClr>
                </a:solidFill>
                <a:latin typeface="Franklin Gothic Medium" panose="020B0603020102020204" pitchFamily="34" charset="0"/>
              </a:rPr>
              <a:t>.”</a:t>
            </a:r>
            <a:r>
              <a:rPr lang="en-US" altLang="en-US" sz="2000" b="0" i="1" dirty="0">
                <a:solidFill>
                  <a:schemeClr val="accent4">
                    <a:lumMod val="25000"/>
                  </a:schemeClr>
                </a:solidFill>
                <a:latin typeface="Franklin Gothic Medium" panose="020B0603020102020204" pitchFamily="34" charset="0"/>
              </a:rPr>
              <a:t> </a:t>
            </a:r>
            <a:endParaRPr lang="en-US" altLang="en-US" sz="2000" b="0" i="1" dirty="0" smtClean="0">
              <a:solidFill>
                <a:schemeClr val="accent4">
                  <a:lumMod val="25000"/>
                </a:schemeClr>
              </a:solidFill>
              <a:latin typeface="Franklin Gothic Medium" panose="020B0603020102020204" pitchFamily="34" charset="0"/>
            </a:endParaRPr>
          </a:p>
          <a:p>
            <a:pPr eaLnBrk="1" hangingPunct="1">
              <a:spcBef>
                <a:spcPct val="0"/>
              </a:spcBef>
              <a:buClrTx/>
              <a:buFontTx/>
              <a:buNone/>
            </a:pPr>
            <a:endParaRPr lang="en-US" altLang="en-US" sz="2000" b="0" i="1" dirty="0">
              <a:solidFill>
                <a:schemeClr val="accent4">
                  <a:lumMod val="25000"/>
                </a:schemeClr>
              </a:solidFill>
              <a:latin typeface="Franklin Gothic Medium" panose="020B0603020102020204" pitchFamily="34" charset="0"/>
            </a:endParaRPr>
          </a:p>
          <a:p>
            <a:pPr eaLnBrk="1" hangingPunct="1">
              <a:spcBef>
                <a:spcPct val="0"/>
              </a:spcBef>
              <a:buClrTx/>
              <a:buFontTx/>
              <a:buNone/>
            </a:pPr>
            <a:r>
              <a:rPr lang="en-US" altLang="en-US" sz="1800" b="0" dirty="0" smtClean="0">
                <a:solidFill>
                  <a:schemeClr val="accent4">
                    <a:lumMod val="25000"/>
                  </a:schemeClr>
                </a:solidFill>
                <a:latin typeface="Franklin Gothic Medium" panose="020B0603020102020204" pitchFamily="34" charset="0"/>
              </a:rPr>
              <a:t>Ken </a:t>
            </a:r>
            <a:r>
              <a:rPr lang="en-US" altLang="en-US" sz="1800" b="0" dirty="0">
                <a:solidFill>
                  <a:schemeClr val="accent4">
                    <a:lumMod val="25000"/>
                  </a:schemeClr>
                </a:solidFill>
                <a:latin typeface="Franklin Gothic Medium" panose="020B0603020102020204" pitchFamily="34" charset="0"/>
              </a:rPr>
              <a:t>J. Rothman </a:t>
            </a:r>
          </a:p>
        </p:txBody>
      </p:sp>
      <p:sp>
        <p:nvSpPr>
          <p:cNvPr id="6" name="Rectangle 5"/>
          <p:cNvSpPr/>
          <p:nvPr/>
        </p:nvSpPr>
        <p:spPr>
          <a:xfrm>
            <a:off x="717550" y="6400800"/>
            <a:ext cx="7816850" cy="276999"/>
          </a:xfrm>
          <a:prstGeom prst="rect">
            <a:avLst/>
          </a:prstGeom>
        </p:spPr>
        <p:txBody>
          <a:bodyPr wrap="square">
            <a:spAutoFit/>
          </a:bodyPr>
          <a:lstStyle/>
          <a:p>
            <a:r>
              <a:rPr lang="en-US" altLang="en-US" sz="1200" dirty="0"/>
              <a:t>Ref: </a:t>
            </a:r>
            <a:r>
              <a:rPr lang="en-US" altLang="en-US" sz="1200" dirty="0" smtClean="0"/>
              <a:t>Rothman KJ. JAMA </a:t>
            </a:r>
            <a:r>
              <a:rPr lang="en-US" altLang="en-US" sz="1200" dirty="0"/>
              <a:t>1993; </a:t>
            </a:r>
            <a:r>
              <a:rPr lang="en-US" altLang="en-US" sz="1200" dirty="0" smtClean="0"/>
              <a:t>269:2782-4</a:t>
            </a:r>
            <a:r>
              <a:rPr lang="en-US" altLang="en-US" sz="1200" dirty="0"/>
              <a:t>, p </a:t>
            </a:r>
            <a:r>
              <a:rPr lang="en-US" altLang="en-US" sz="1200" dirty="0" smtClean="0"/>
              <a:t>2783</a:t>
            </a:r>
            <a:endParaRPr lang="en-US" altLang="en-US" sz="1200" dirty="0"/>
          </a:p>
        </p:txBody>
      </p:sp>
    </p:spTree>
    <p:extLst>
      <p:ext uri="{BB962C8B-B14F-4D97-AF65-F5344CB8AC3E}">
        <p14:creationId xmlns:p14="http://schemas.microsoft.com/office/powerpoint/2010/main" val="303634702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defRPr/>
            </a:pPr>
            <a:r>
              <a:rPr lang="en-US" sz="3200" dirty="0" smtClean="0"/>
              <a:t>When You Are Looking for Jobs… Ask the Right Questions</a:t>
            </a:r>
          </a:p>
        </p:txBody>
      </p:sp>
      <p:sp>
        <p:nvSpPr>
          <p:cNvPr id="11268" name="Rectangle 3"/>
          <p:cNvSpPr>
            <a:spLocks noGrp="1" noChangeArrowheads="1"/>
          </p:cNvSpPr>
          <p:nvPr>
            <p:ph idx="1"/>
          </p:nvPr>
        </p:nvSpPr>
        <p:spPr/>
        <p:txBody>
          <a:bodyPr/>
          <a:lstStyle/>
          <a:p>
            <a:pPr eaLnBrk="1" hangingPunct="1">
              <a:lnSpc>
                <a:spcPct val="90000"/>
              </a:lnSpc>
              <a:defRPr/>
            </a:pPr>
            <a:r>
              <a:rPr lang="en-US" b="0" dirty="0" smtClean="0"/>
              <a:t>How do you limit commercial influence on epidemiologic research? S</a:t>
            </a:r>
            <a:r>
              <a:rPr lang="en-US" dirty="0" smtClean="0"/>
              <a:t>pecifically,</a:t>
            </a:r>
            <a:r>
              <a:rPr lang="en-US" b="0" dirty="0" smtClean="0"/>
              <a:t> does research get published regardless of outcome?</a:t>
            </a:r>
          </a:p>
          <a:p>
            <a:pPr eaLnBrk="1" hangingPunct="1">
              <a:lnSpc>
                <a:spcPct val="90000"/>
              </a:lnSpc>
              <a:defRPr/>
            </a:pPr>
            <a:r>
              <a:rPr lang="en-US" b="0" dirty="0" smtClean="0"/>
              <a:t>Do you have any examples of early career epidemiologists as first authors on published papers? </a:t>
            </a:r>
          </a:p>
        </p:txBody>
      </p:sp>
    </p:spTree>
    <p:extLst>
      <p:ext uri="{BB962C8B-B14F-4D97-AF65-F5344CB8AC3E}">
        <p14:creationId xmlns:p14="http://schemas.microsoft.com/office/powerpoint/2010/main" val="12756340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600" dirty="0" smtClean="0"/>
              <a:t>Beware of </a:t>
            </a:r>
            <a:r>
              <a:rPr lang="en-US" dirty="0" smtClean="0"/>
              <a:t>your own biases, Lead by example</a:t>
            </a:r>
            <a:endParaRPr lang="en-US" sz="3600" dirty="0" smtClean="0"/>
          </a:p>
        </p:txBody>
      </p:sp>
      <p:sp>
        <p:nvSpPr>
          <p:cNvPr id="19459" name="Rectangle 3"/>
          <p:cNvSpPr>
            <a:spLocks noGrp="1" noChangeArrowheads="1"/>
          </p:cNvSpPr>
          <p:nvPr>
            <p:ph idx="1"/>
          </p:nvPr>
        </p:nvSpPr>
        <p:spPr/>
        <p:txBody>
          <a:bodyPr/>
          <a:lstStyle/>
          <a:p>
            <a:pPr eaLnBrk="1" hangingPunct="1">
              <a:buSzPct val="80000"/>
              <a:buFont typeface="Wingdings" panose="05000000000000000000" pitchFamily="2" charset="2"/>
              <a:buChar char="§"/>
              <a:defRPr/>
            </a:pPr>
            <a:r>
              <a:rPr lang="en-US" sz="2400" b="0" dirty="0" smtClean="0"/>
              <a:t>Judge on merit, not on presumed conflict of interest</a:t>
            </a:r>
          </a:p>
          <a:p>
            <a:pPr eaLnBrk="1" hangingPunct="1">
              <a:buSzPct val="80000"/>
              <a:buFont typeface="Wingdings" panose="05000000000000000000" pitchFamily="2" charset="2"/>
              <a:buChar char="§"/>
              <a:defRPr/>
            </a:pPr>
            <a:r>
              <a:rPr lang="en-US" sz="2400" b="0" dirty="0" smtClean="0"/>
              <a:t>Advocate a more balanced perspective on conflict of interest</a:t>
            </a:r>
          </a:p>
          <a:p>
            <a:pPr eaLnBrk="1" hangingPunct="1">
              <a:buSzPct val="80000"/>
              <a:buFont typeface="Wingdings" panose="05000000000000000000" pitchFamily="2" charset="2"/>
              <a:buChar char="§"/>
              <a:defRPr/>
            </a:pPr>
            <a:r>
              <a:rPr lang="en-US" sz="2400" b="0" dirty="0" smtClean="0"/>
              <a:t>Engage financial and other interests to live up to highest standards of our profession </a:t>
            </a:r>
          </a:p>
          <a:p>
            <a:pPr eaLnBrk="1" hangingPunct="1">
              <a:buSzPct val="80000"/>
              <a:buFont typeface="Wingdings" panose="05000000000000000000" pitchFamily="2" charset="2"/>
              <a:buChar char="§"/>
              <a:defRPr/>
            </a:pPr>
            <a:r>
              <a:rPr lang="en-US" sz="2400" b="0" dirty="0" smtClean="0"/>
              <a:t>Help clean up irregularities that exist (e.g., ghostwriting, author shifting)</a:t>
            </a:r>
          </a:p>
        </p:txBody>
      </p:sp>
    </p:spTree>
    <p:extLst>
      <p:ext uri="{BB962C8B-B14F-4D97-AF65-F5344CB8AC3E}">
        <p14:creationId xmlns:p14="http://schemas.microsoft.com/office/powerpoint/2010/main" val="379804555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600" dirty="0" smtClean="0"/>
              <a:t>Beware </a:t>
            </a:r>
            <a:r>
              <a:rPr lang="en-US" dirty="0" smtClean="0"/>
              <a:t>of </a:t>
            </a:r>
            <a:r>
              <a:rPr lang="en-US" sz="3600" dirty="0" smtClean="0"/>
              <a:t>Scientific vs Sponsor Interests</a:t>
            </a:r>
          </a:p>
        </p:txBody>
      </p:sp>
      <p:sp>
        <p:nvSpPr>
          <p:cNvPr id="2" name="Content Placeholder 1"/>
          <p:cNvSpPr>
            <a:spLocks noGrp="1"/>
          </p:cNvSpPr>
          <p:nvPr>
            <p:ph idx="1"/>
          </p:nvPr>
        </p:nvSpPr>
        <p:spPr/>
        <p:txBody>
          <a:bodyPr>
            <a:normAutofit fontScale="92500" lnSpcReduction="20000"/>
          </a:bodyPr>
          <a:lstStyle/>
          <a:p>
            <a:r>
              <a:rPr lang="en-US" dirty="0"/>
              <a:t>All sponsors have an interest in the outcome</a:t>
            </a:r>
          </a:p>
          <a:p>
            <a:r>
              <a:rPr lang="en-US" dirty="0"/>
              <a:t>Beware that you can be influenced</a:t>
            </a:r>
          </a:p>
          <a:p>
            <a:r>
              <a:rPr lang="en-US" dirty="0"/>
              <a:t>Only get involved in projects where the scientific issue is clear and can be pre-specified in a protocol. Consider sponsor input at protocol stage.  </a:t>
            </a:r>
          </a:p>
          <a:p>
            <a:r>
              <a:rPr lang="en-US" dirty="0"/>
              <a:t>Be clear with the sponsor on the strengths and limitations of the proposed research </a:t>
            </a:r>
          </a:p>
          <a:p>
            <a:r>
              <a:rPr lang="en-US" dirty="0"/>
              <a:t>Insist on appropriate publication language in contracts</a:t>
            </a:r>
          </a:p>
          <a:p>
            <a:r>
              <a:rPr lang="en-US" dirty="0"/>
              <a:t>Consider sponsor suggestions and accept only those that make scientific sense </a:t>
            </a:r>
          </a:p>
        </p:txBody>
      </p:sp>
    </p:spTree>
    <p:extLst>
      <p:ext uri="{BB962C8B-B14F-4D97-AF65-F5344CB8AC3E}">
        <p14:creationId xmlns:p14="http://schemas.microsoft.com/office/powerpoint/2010/main" val="391549477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rPr>
              <a:t>Top Ten Misbehaviors </a:t>
            </a:r>
            <a:r>
              <a:rPr lang="en-US" altLang="en-US" dirty="0" smtClean="0">
                <a:solidFill>
                  <a:schemeClr val="bg1"/>
                </a:solidFill>
              </a:rPr>
              <a:t>by Scientists (1)</a:t>
            </a:r>
            <a:endParaRPr lang="en-US" dirty="0">
              <a:solidFill>
                <a:schemeClr val="bg1"/>
              </a:solidFill>
            </a:endParaRPr>
          </a:p>
        </p:txBody>
      </p:sp>
      <p:sp>
        <p:nvSpPr>
          <p:cNvPr id="3" name="Content Placeholder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20700" indent="-520700">
              <a:lnSpc>
                <a:spcPct val="80000"/>
              </a:lnSpc>
              <a:buFont typeface="+mj-lt"/>
              <a:buAutoNum type="arabicPeriod"/>
            </a:pPr>
            <a:r>
              <a:rPr lang="en-US" altLang="en-US" sz="2000" dirty="0" smtClean="0">
                <a:solidFill>
                  <a:schemeClr val="bg1"/>
                </a:solidFill>
              </a:rPr>
              <a:t>Falsifying </a:t>
            </a:r>
            <a:r>
              <a:rPr lang="en-US" altLang="en-US" sz="2000" dirty="0">
                <a:solidFill>
                  <a:schemeClr val="bg1"/>
                </a:solidFill>
              </a:rPr>
              <a:t>or ‘cooking’ research data.</a:t>
            </a:r>
          </a:p>
          <a:p>
            <a:pPr marL="520700" indent="-520700">
              <a:lnSpc>
                <a:spcPct val="80000"/>
              </a:lnSpc>
              <a:buFont typeface="+mj-lt"/>
              <a:buAutoNum type="arabicPeriod"/>
            </a:pPr>
            <a:r>
              <a:rPr lang="en-US" altLang="en-US" sz="2000" dirty="0">
                <a:solidFill>
                  <a:schemeClr val="bg1"/>
                </a:solidFill>
              </a:rPr>
              <a:t>Ignoring major aspects of human-subject requirements.</a:t>
            </a:r>
          </a:p>
          <a:p>
            <a:pPr marL="520700" indent="-520700">
              <a:lnSpc>
                <a:spcPct val="80000"/>
              </a:lnSpc>
              <a:buFont typeface="+mj-lt"/>
              <a:buAutoNum type="arabicPeriod"/>
            </a:pPr>
            <a:r>
              <a:rPr lang="en-US" altLang="en-US" sz="2000" dirty="0">
                <a:solidFill>
                  <a:schemeClr val="bg1"/>
                </a:solidFill>
              </a:rPr>
              <a:t>Not properly disclosing involvement in firms whose products are based on one’s own research.</a:t>
            </a:r>
          </a:p>
          <a:p>
            <a:pPr marL="520700" indent="-520700">
              <a:lnSpc>
                <a:spcPct val="80000"/>
              </a:lnSpc>
              <a:buFont typeface="+mj-lt"/>
              <a:buAutoNum type="arabicPeriod"/>
            </a:pPr>
            <a:r>
              <a:rPr lang="en-US" altLang="en-US" sz="2000" dirty="0">
                <a:solidFill>
                  <a:schemeClr val="bg1"/>
                </a:solidFill>
              </a:rPr>
              <a:t>Relationships with students, research subjects or clients that may be interpreted as questionable.</a:t>
            </a:r>
          </a:p>
          <a:p>
            <a:pPr marL="520700" indent="-520700">
              <a:lnSpc>
                <a:spcPct val="80000"/>
              </a:lnSpc>
              <a:buFont typeface="+mj-lt"/>
              <a:buAutoNum type="arabicPeriod"/>
            </a:pPr>
            <a:r>
              <a:rPr lang="en-US" altLang="en-US" sz="2000" dirty="0">
                <a:solidFill>
                  <a:schemeClr val="bg1"/>
                </a:solidFill>
              </a:rPr>
              <a:t>Using another’s ideas without obtaining permission or giving due credit.</a:t>
            </a:r>
          </a:p>
          <a:p>
            <a:pPr marL="520700" indent="-520700">
              <a:lnSpc>
                <a:spcPct val="80000"/>
              </a:lnSpc>
              <a:buFont typeface="+mj-lt"/>
              <a:buAutoNum type="arabicPeriod"/>
            </a:pPr>
            <a:endParaRPr lang="en-US" sz="2000" dirty="0">
              <a:solidFill>
                <a:schemeClr val="bg1"/>
              </a:solidFill>
            </a:endParaRPr>
          </a:p>
        </p:txBody>
      </p:sp>
      <p:sp>
        <p:nvSpPr>
          <p:cNvPr id="4" name="TextBox 3"/>
          <p:cNvSpPr txBox="1"/>
          <p:nvPr/>
        </p:nvSpPr>
        <p:spPr>
          <a:xfrm>
            <a:off x="533400" y="6400800"/>
            <a:ext cx="3612592" cy="276999"/>
          </a:xfrm>
          <a:prstGeom prst="rect">
            <a:avLst/>
          </a:prstGeom>
          <a:noFill/>
        </p:spPr>
        <p:txBody>
          <a:bodyPr wrap="none">
            <a:spAutoFit/>
          </a:bodyPr>
          <a:lstStyle/>
          <a:p>
            <a:pPr>
              <a:defRPr/>
            </a:pPr>
            <a:r>
              <a:rPr lang="en-US" sz="1200" dirty="0" smtClean="0"/>
              <a:t>Ref: </a:t>
            </a:r>
            <a:r>
              <a:rPr lang="en-US" sz="1200" b="0" dirty="0" smtClean="0">
                <a:latin typeface="+mn-lt"/>
              </a:rPr>
              <a:t>Martinson</a:t>
            </a:r>
            <a:r>
              <a:rPr lang="en-US" sz="1200" b="0" dirty="0">
                <a:latin typeface="+mn-lt"/>
              </a:rPr>
              <a:t>, Anderson, &amp; deVries, 2005, p. 737</a:t>
            </a:r>
          </a:p>
        </p:txBody>
      </p:sp>
    </p:spTree>
    <p:extLst>
      <p:ext uri="{BB962C8B-B14F-4D97-AF65-F5344CB8AC3E}">
        <p14:creationId xmlns:p14="http://schemas.microsoft.com/office/powerpoint/2010/main" val="348935753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rPr>
              <a:t>Top Ten Misbehaviors </a:t>
            </a:r>
            <a:r>
              <a:rPr lang="en-US" altLang="en-US" dirty="0" smtClean="0">
                <a:solidFill>
                  <a:schemeClr val="bg1"/>
                </a:solidFill>
              </a:rPr>
              <a:t>by Scientists (2)</a:t>
            </a:r>
            <a:endParaRPr lang="en-US" dirty="0">
              <a:solidFill>
                <a:schemeClr val="bg1"/>
              </a:solidFill>
            </a:endParaRPr>
          </a:p>
        </p:txBody>
      </p:sp>
      <p:sp>
        <p:nvSpPr>
          <p:cNvPr id="3" name="Content Placeholder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520700" indent="-520700">
              <a:lnSpc>
                <a:spcPct val="80000"/>
              </a:lnSpc>
              <a:buFont typeface="+mj-lt"/>
              <a:buAutoNum type="arabicPeriod" startAt="6"/>
            </a:pPr>
            <a:r>
              <a:rPr lang="en-US" altLang="en-US" sz="2000" dirty="0">
                <a:solidFill>
                  <a:schemeClr val="bg1"/>
                </a:solidFill>
              </a:rPr>
              <a:t>Unauthorized use of confidential information in connection with one’s own research.</a:t>
            </a:r>
          </a:p>
          <a:p>
            <a:pPr marL="520700" indent="-520700">
              <a:lnSpc>
                <a:spcPct val="80000"/>
              </a:lnSpc>
              <a:buFont typeface="+mj-lt"/>
              <a:buAutoNum type="arabicPeriod" startAt="6"/>
            </a:pPr>
            <a:r>
              <a:rPr lang="en-US" altLang="en-US" sz="2000" dirty="0">
                <a:solidFill>
                  <a:schemeClr val="bg1"/>
                </a:solidFill>
              </a:rPr>
              <a:t>Failing to present data that contradict one’s own previous research.</a:t>
            </a:r>
          </a:p>
          <a:p>
            <a:pPr marL="520700" indent="-520700">
              <a:lnSpc>
                <a:spcPct val="80000"/>
              </a:lnSpc>
              <a:buFont typeface="+mj-lt"/>
              <a:buAutoNum type="arabicPeriod" startAt="6"/>
            </a:pPr>
            <a:r>
              <a:rPr lang="en-US" altLang="en-US" sz="2000" dirty="0">
                <a:solidFill>
                  <a:schemeClr val="bg1"/>
                </a:solidFill>
              </a:rPr>
              <a:t>Circumventing certain minor aspects of human-subject requirements.</a:t>
            </a:r>
          </a:p>
          <a:p>
            <a:pPr marL="520700" indent="-520700">
              <a:lnSpc>
                <a:spcPct val="80000"/>
              </a:lnSpc>
              <a:buFont typeface="+mj-lt"/>
              <a:buAutoNum type="arabicPeriod" startAt="6"/>
            </a:pPr>
            <a:r>
              <a:rPr lang="en-US" altLang="en-US" sz="2000" dirty="0">
                <a:solidFill>
                  <a:schemeClr val="bg1"/>
                </a:solidFill>
              </a:rPr>
              <a:t>Overlooking others’ use of flawed data or questionable interpretation of data.</a:t>
            </a:r>
          </a:p>
          <a:p>
            <a:pPr marL="520700" indent="-520700">
              <a:lnSpc>
                <a:spcPct val="80000"/>
              </a:lnSpc>
              <a:buFont typeface="+mj-lt"/>
              <a:buAutoNum type="arabicPeriod" startAt="6"/>
            </a:pPr>
            <a:r>
              <a:rPr lang="en-US" altLang="en-US" sz="2000" dirty="0">
                <a:solidFill>
                  <a:schemeClr val="bg1"/>
                </a:solidFill>
              </a:rPr>
              <a:t>Changing the design, methodology or results of a study in response to pressure from a funding source</a:t>
            </a:r>
            <a:r>
              <a:rPr lang="en-US" altLang="en-US" sz="2000" dirty="0" smtClean="0">
                <a:solidFill>
                  <a:schemeClr val="bg1"/>
                </a:solidFill>
              </a:rPr>
              <a:t>.</a:t>
            </a:r>
            <a:endParaRPr lang="en-US" altLang="en-US" sz="2000" dirty="0">
              <a:solidFill>
                <a:schemeClr val="bg1"/>
              </a:solidFill>
            </a:endParaRPr>
          </a:p>
          <a:p>
            <a:pPr marL="520700" indent="-520700">
              <a:lnSpc>
                <a:spcPct val="80000"/>
              </a:lnSpc>
              <a:buFont typeface="+mj-lt"/>
              <a:buAutoNum type="arabicPeriod" startAt="6"/>
            </a:pPr>
            <a:endParaRPr lang="en-US" sz="2000" dirty="0">
              <a:solidFill>
                <a:schemeClr val="bg1"/>
              </a:solidFill>
            </a:endParaRPr>
          </a:p>
        </p:txBody>
      </p:sp>
      <p:sp>
        <p:nvSpPr>
          <p:cNvPr id="5" name="TextBox 4"/>
          <p:cNvSpPr txBox="1"/>
          <p:nvPr/>
        </p:nvSpPr>
        <p:spPr>
          <a:xfrm>
            <a:off x="533400" y="6400800"/>
            <a:ext cx="3612592" cy="276999"/>
          </a:xfrm>
          <a:prstGeom prst="rect">
            <a:avLst/>
          </a:prstGeom>
          <a:noFill/>
        </p:spPr>
        <p:txBody>
          <a:bodyPr wrap="none">
            <a:spAutoFit/>
          </a:bodyPr>
          <a:lstStyle/>
          <a:p>
            <a:pPr>
              <a:defRPr/>
            </a:pPr>
            <a:r>
              <a:rPr lang="en-US" sz="1200" dirty="0" smtClean="0"/>
              <a:t>Ref: </a:t>
            </a:r>
            <a:r>
              <a:rPr lang="en-US" sz="1200" b="0" dirty="0" smtClean="0">
                <a:latin typeface="+mn-lt"/>
              </a:rPr>
              <a:t>Martinson</a:t>
            </a:r>
            <a:r>
              <a:rPr lang="en-US" sz="1200" b="0" dirty="0">
                <a:latin typeface="+mn-lt"/>
              </a:rPr>
              <a:t>, Anderson, &amp; deVries, 2005, p. 737</a:t>
            </a:r>
          </a:p>
        </p:txBody>
      </p:sp>
    </p:spTree>
    <p:extLst>
      <p:ext uri="{BB962C8B-B14F-4D97-AF65-F5344CB8AC3E}">
        <p14:creationId xmlns:p14="http://schemas.microsoft.com/office/powerpoint/2010/main" val="268459525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Questionable Behaviors </a:t>
            </a:r>
            <a:endParaRPr lang="en-US" dirty="0"/>
          </a:p>
        </p:txBody>
      </p:sp>
      <p:sp>
        <p:nvSpPr>
          <p:cNvPr id="3" name="Content Placeholder 2"/>
          <p:cNvSpPr>
            <a:spLocks noGrp="1"/>
          </p:cNvSpPr>
          <p:nvPr>
            <p:ph idx="1"/>
          </p:nvPr>
        </p:nvSpPr>
        <p:spPr/>
        <p:txBody>
          <a:bodyPr/>
          <a:lstStyle/>
          <a:p>
            <a:pPr marL="520700" indent="-520700" eaLnBrk="1" hangingPunct="1">
              <a:lnSpc>
                <a:spcPct val="80000"/>
              </a:lnSpc>
              <a:buFont typeface="+mj-lt"/>
              <a:buAutoNum type="arabicPeriod" startAt="11"/>
              <a:defRPr/>
            </a:pPr>
            <a:r>
              <a:rPr lang="en-US" sz="2000" dirty="0" smtClean="0">
                <a:solidFill>
                  <a:schemeClr val="bg1"/>
                </a:solidFill>
              </a:rPr>
              <a:t>Publishing </a:t>
            </a:r>
            <a:r>
              <a:rPr lang="en-US" sz="2000" dirty="0">
                <a:solidFill>
                  <a:schemeClr val="bg1"/>
                </a:solidFill>
              </a:rPr>
              <a:t>the same data or results in two or </a:t>
            </a:r>
            <a:r>
              <a:rPr lang="en-US" sz="2000" dirty="0" smtClean="0">
                <a:solidFill>
                  <a:schemeClr val="bg1"/>
                </a:solidFill>
              </a:rPr>
              <a:t>more publications</a:t>
            </a:r>
            <a:endParaRPr lang="en-US" sz="2000" dirty="0">
              <a:solidFill>
                <a:schemeClr val="bg1"/>
              </a:solidFill>
            </a:endParaRPr>
          </a:p>
          <a:p>
            <a:pPr marL="520700" indent="-520700" eaLnBrk="1" hangingPunct="1">
              <a:lnSpc>
                <a:spcPct val="80000"/>
              </a:lnSpc>
              <a:buFont typeface="+mj-lt"/>
              <a:buAutoNum type="arabicPeriod" startAt="11"/>
              <a:defRPr/>
            </a:pPr>
            <a:r>
              <a:rPr lang="en-US" sz="2000" dirty="0" smtClean="0">
                <a:solidFill>
                  <a:schemeClr val="bg1"/>
                </a:solidFill>
              </a:rPr>
              <a:t>Inappropriately </a:t>
            </a:r>
            <a:r>
              <a:rPr lang="en-US" sz="2000" dirty="0">
                <a:solidFill>
                  <a:schemeClr val="bg1"/>
                </a:solidFill>
              </a:rPr>
              <a:t>assigning authorship credit</a:t>
            </a:r>
          </a:p>
          <a:p>
            <a:pPr marL="520700" indent="-520700" eaLnBrk="1" hangingPunct="1">
              <a:lnSpc>
                <a:spcPct val="80000"/>
              </a:lnSpc>
              <a:buFont typeface="+mj-lt"/>
              <a:buAutoNum type="arabicPeriod" startAt="11"/>
              <a:defRPr/>
            </a:pPr>
            <a:r>
              <a:rPr lang="en-US" sz="2000" dirty="0" smtClean="0">
                <a:solidFill>
                  <a:schemeClr val="bg1"/>
                </a:solidFill>
              </a:rPr>
              <a:t>Withholding </a:t>
            </a:r>
            <a:r>
              <a:rPr lang="en-US" sz="2000" dirty="0">
                <a:solidFill>
                  <a:schemeClr val="bg1"/>
                </a:solidFill>
              </a:rPr>
              <a:t>details of methodology or results in papers or </a:t>
            </a:r>
            <a:r>
              <a:rPr lang="en-US" sz="2000" dirty="0" smtClean="0">
                <a:solidFill>
                  <a:schemeClr val="bg1"/>
                </a:solidFill>
              </a:rPr>
              <a:t>proposals</a:t>
            </a:r>
            <a:endParaRPr lang="en-US" sz="2000" dirty="0">
              <a:solidFill>
                <a:schemeClr val="bg1"/>
              </a:solidFill>
            </a:endParaRPr>
          </a:p>
          <a:p>
            <a:pPr marL="520700" indent="-520700" eaLnBrk="1" hangingPunct="1">
              <a:lnSpc>
                <a:spcPct val="80000"/>
              </a:lnSpc>
              <a:buFont typeface="+mj-lt"/>
              <a:buAutoNum type="arabicPeriod" startAt="11"/>
              <a:defRPr/>
            </a:pPr>
            <a:r>
              <a:rPr lang="en-US" sz="2000" dirty="0" smtClean="0">
                <a:solidFill>
                  <a:schemeClr val="bg1"/>
                </a:solidFill>
              </a:rPr>
              <a:t>Using </a:t>
            </a:r>
            <a:r>
              <a:rPr lang="en-US" sz="2000" dirty="0">
                <a:solidFill>
                  <a:schemeClr val="bg1"/>
                </a:solidFill>
              </a:rPr>
              <a:t>inadequate or inappropriate research designs</a:t>
            </a:r>
          </a:p>
          <a:p>
            <a:pPr marL="520700" indent="-520700" eaLnBrk="1" hangingPunct="1">
              <a:lnSpc>
                <a:spcPct val="80000"/>
              </a:lnSpc>
              <a:buFont typeface="+mj-lt"/>
              <a:buAutoNum type="arabicPeriod" startAt="11"/>
              <a:defRPr/>
            </a:pPr>
            <a:r>
              <a:rPr lang="en-US" sz="2000" dirty="0" smtClean="0">
                <a:solidFill>
                  <a:schemeClr val="bg1"/>
                </a:solidFill>
              </a:rPr>
              <a:t>Dropping </a:t>
            </a:r>
            <a:r>
              <a:rPr lang="en-US" sz="2000" dirty="0">
                <a:solidFill>
                  <a:schemeClr val="bg1"/>
                </a:solidFill>
              </a:rPr>
              <a:t>observations or data points from analyses based </a:t>
            </a:r>
            <a:r>
              <a:rPr lang="en-US" sz="2000" dirty="0" smtClean="0">
                <a:solidFill>
                  <a:schemeClr val="bg1"/>
                </a:solidFill>
              </a:rPr>
              <a:t>on </a:t>
            </a:r>
            <a:r>
              <a:rPr lang="en-US" sz="2000" dirty="0">
                <a:solidFill>
                  <a:schemeClr val="bg1"/>
                </a:solidFill>
              </a:rPr>
              <a:t>a gut feeling that they were inaccurate</a:t>
            </a:r>
          </a:p>
          <a:p>
            <a:pPr marL="520700" indent="-520700" eaLnBrk="1" hangingPunct="1">
              <a:lnSpc>
                <a:spcPct val="80000"/>
              </a:lnSpc>
              <a:buFont typeface="+mj-lt"/>
              <a:buAutoNum type="arabicPeriod" startAt="11"/>
              <a:defRPr/>
            </a:pPr>
            <a:r>
              <a:rPr lang="en-US" sz="2000" dirty="0" smtClean="0">
                <a:solidFill>
                  <a:schemeClr val="bg1"/>
                </a:solidFill>
              </a:rPr>
              <a:t>Inadequate </a:t>
            </a:r>
            <a:r>
              <a:rPr lang="en-US" sz="2000" dirty="0">
                <a:solidFill>
                  <a:schemeClr val="bg1"/>
                </a:solidFill>
              </a:rPr>
              <a:t>record keeping related to research projects</a:t>
            </a:r>
          </a:p>
          <a:p>
            <a:pPr marL="520700" indent="-520700">
              <a:buFont typeface="+mj-lt"/>
              <a:buAutoNum type="arabicPeriod" startAt="11"/>
            </a:pPr>
            <a:endParaRPr lang="en-US" sz="2000" dirty="0"/>
          </a:p>
        </p:txBody>
      </p:sp>
      <p:sp>
        <p:nvSpPr>
          <p:cNvPr id="4" name="TextBox 3"/>
          <p:cNvSpPr txBox="1"/>
          <p:nvPr/>
        </p:nvSpPr>
        <p:spPr>
          <a:xfrm>
            <a:off x="685800" y="6400800"/>
            <a:ext cx="8305800" cy="276999"/>
          </a:xfrm>
          <a:prstGeom prst="rect">
            <a:avLst/>
          </a:prstGeom>
          <a:noFill/>
        </p:spPr>
        <p:txBody>
          <a:bodyPr wrap="square">
            <a:spAutoFit/>
          </a:bodyPr>
          <a:lstStyle/>
          <a:p>
            <a:pPr>
              <a:defRPr/>
            </a:pPr>
            <a:r>
              <a:rPr lang="en-US" sz="1200" dirty="0" smtClean="0"/>
              <a:t>Ref: </a:t>
            </a:r>
            <a:r>
              <a:rPr lang="en-US" sz="1200" dirty="0" err="1" smtClean="0"/>
              <a:t>Inzana</a:t>
            </a:r>
            <a:r>
              <a:rPr lang="en-US" sz="1200" dirty="0" smtClean="0"/>
              <a:t>, T. Presentation entitled “</a:t>
            </a:r>
            <a:r>
              <a:rPr lang="en-US" sz="1200" dirty="0"/>
              <a:t>Research </a:t>
            </a:r>
            <a:r>
              <a:rPr lang="en-US" sz="1200" dirty="0" smtClean="0"/>
              <a:t>Misconduct”</a:t>
            </a:r>
            <a:endParaRPr lang="en-US" sz="1200" dirty="0"/>
          </a:p>
        </p:txBody>
      </p:sp>
    </p:spTree>
    <p:extLst>
      <p:ext uri="{BB962C8B-B14F-4D97-AF65-F5344CB8AC3E}">
        <p14:creationId xmlns:p14="http://schemas.microsoft.com/office/powerpoint/2010/main" val="82129466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dirty="0"/>
              <a:t>Ethics and Conflict of Interest in the Pharmaceutical Industry</a:t>
            </a:r>
            <a:endParaRPr lang="en-US" sz="3600" dirty="0" smtClean="0"/>
          </a:p>
        </p:txBody>
      </p:sp>
      <p:sp>
        <p:nvSpPr>
          <p:cNvPr id="378883" name="Rectangle 3"/>
          <p:cNvSpPr>
            <a:spLocks noGrp="1" noChangeArrowheads="1"/>
          </p:cNvSpPr>
          <p:nvPr>
            <p:ph idx="1"/>
          </p:nvPr>
        </p:nvSpPr>
        <p:spPr/>
        <p:txBody>
          <a:bodyPr/>
          <a:lstStyle/>
          <a:p>
            <a:pPr eaLnBrk="1" hangingPunct="1">
              <a:lnSpc>
                <a:spcPts val="3200"/>
              </a:lnSpc>
              <a:buFont typeface="Arial" charset="0"/>
              <a:buChar char="•"/>
              <a:defRPr/>
            </a:pPr>
            <a:r>
              <a:rPr lang="en-US" b="0" dirty="0" smtClean="0"/>
              <a:t>Equipoise</a:t>
            </a:r>
          </a:p>
          <a:p>
            <a:pPr eaLnBrk="1" hangingPunct="1">
              <a:lnSpc>
                <a:spcPts val="3200"/>
              </a:lnSpc>
              <a:buFont typeface="Arial" charset="0"/>
              <a:buChar char="•"/>
              <a:defRPr/>
            </a:pPr>
            <a:r>
              <a:rPr lang="en-US" b="0" dirty="0" smtClean="0"/>
              <a:t>Authorship </a:t>
            </a:r>
            <a:r>
              <a:rPr lang="en-US" sz="2000" b="0" dirty="0" smtClean="0"/>
              <a:t>(esp. ghostwriting, author shifting)</a:t>
            </a:r>
            <a:endParaRPr lang="en-US" b="0" dirty="0" smtClean="0"/>
          </a:p>
          <a:p>
            <a:pPr eaLnBrk="1" hangingPunct="1">
              <a:lnSpc>
                <a:spcPts val="3200"/>
              </a:lnSpc>
              <a:buFont typeface="Arial" charset="0"/>
              <a:buChar char="•"/>
              <a:defRPr/>
            </a:pPr>
            <a:r>
              <a:rPr lang="en-US" b="0" dirty="0" smtClean="0"/>
              <a:t>Conflict of interest</a:t>
            </a:r>
          </a:p>
        </p:txBody>
      </p:sp>
      <p:sp>
        <p:nvSpPr>
          <p:cNvPr id="4" name="Rectangle 3"/>
          <p:cNvSpPr txBox="1">
            <a:spLocks noChangeArrowheads="1"/>
          </p:cNvSpPr>
          <p:nvPr/>
        </p:nvSpPr>
        <p:spPr bwMode="auto">
          <a:xfrm>
            <a:off x="990600" y="3659188"/>
            <a:ext cx="8110538" cy="1903412"/>
          </a:xfrm>
          <a:prstGeom prst="rect">
            <a:avLst/>
          </a:prstGeom>
          <a:noFill/>
          <a:ln w="9525">
            <a:noFill/>
            <a:miter lim="800000"/>
            <a:headEnd/>
            <a:tailEnd/>
          </a:ln>
          <a:effectLst/>
        </p:spPr>
        <p:txBody>
          <a:bodyPr/>
          <a:lstStyle/>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Show me the money!</a:t>
            </a:r>
          </a:p>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Thomas </a:t>
            </a:r>
            <a:r>
              <a:rPr lang="en-US" sz="1600" kern="0" dirty="0" smtClean="0">
                <a:solidFill>
                  <a:schemeClr val="bg1"/>
                </a:solidFill>
                <a:latin typeface="+mn-lt"/>
              </a:rPr>
              <a:t>Kuhn on objectivity</a:t>
            </a:r>
            <a:endParaRPr lang="en-US" sz="1600" kern="0" dirty="0">
              <a:solidFill>
                <a:schemeClr val="bg1"/>
              </a:solidFill>
              <a:latin typeface="+mn-lt"/>
            </a:endParaRPr>
          </a:p>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Why focus on financial interests? </a:t>
            </a:r>
          </a:p>
          <a:p>
            <a:pPr marL="342900" indent="-342900">
              <a:spcBef>
                <a:spcPct val="20000"/>
              </a:spcBef>
              <a:buClr>
                <a:srgbClr val="FFFF00"/>
              </a:buClr>
              <a:buSzPct val="80000"/>
              <a:buFont typeface="Wingdings" pitchFamily="2" charset="2"/>
              <a:buChar char="w"/>
              <a:defRPr/>
            </a:pPr>
            <a:r>
              <a:rPr lang="en-US" sz="1600" kern="0" dirty="0" smtClean="0">
                <a:solidFill>
                  <a:schemeClr val="bg1"/>
                </a:solidFill>
                <a:latin typeface="+mn-lt"/>
              </a:rPr>
              <a:t>Does </a:t>
            </a:r>
            <a:r>
              <a:rPr lang="en-US" sz="1600" kern="0" dirty="0">
                <a:solidFill>
                  <a:schemeClr val="bg1"/>
                </a:solidFill>
                <a:latin typeface="+mn-lt"/>
              </a:rPr>
              <a:t>the focus on financial interests detract from scientific evaluation?</a:t>
            </a:r>
          </a:p>
          <a:p>
            <a:pPr marL="342900" indent="-342900">
              <a:spcBef>
                <a:spcPct val="20000"/>
              </a:spcBef>
              <a:buClr>
                <a:srgbClr val="FFFF00"/>
              </a:buClr>
              <a:buSzPct val="80000"/>
              <a:buFont typeface="Wingdings" pitchFamily="2" charset="2"/>
              <a:buChar char="w"/>
              <a:defRPr/>
            </a:pPr>
            <a:r>
              <a:rPr lang="en-US" sz="1600" kern="0" dirty="0">
                <a:solidFill>
                  <a:schemeClr val="bg1"/>
                </a:solidFill>
                <a:latin typeface="+mn-lt"/>
              </a:rPr>
              <a:t>How best to deal with conflicts</a:t>
            </a:r>
          </a:p>
          <a:p>
            <a:pPr marL="342900" indent="-342900">
              <a:lnSpc>
                <a:spcPts val="3200"/>
              </a:lnSpc>
              <a:spcBef>
                <a:spcPct val="20000"/>
              </a:spcBef>
              <a:buClr>
                <a:srgbClr val="FFFF00"/>
              </a:buClr>
              <a:buFont typeface="Arial" charset="0"/>
              <a:buChar char="•"/>
              <a:defRPr/>
            </a:pPr>
            <a:endParaRPr lang="en-US" sz="1600" kern="0" dirty="0">
              <a:solidFill>
                <a:schemeClr val="bg1"/>
              </a:solidFill>
              <a:latin typeface="+mn-lt"/>
            </a:endParaRPr>
          </a:p>
        </p:txBody>
      </p:sp>
    </p:spTree>
    <p:extLst>
      <p:ext uri="{BB962C8B-B14F-4D97-AF65-F5344CB8AC3E}">
        <p14:creationId xmlns:p14="http://schemas.microsoft.com/office/powerpoint/2010/main" val="94807404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4-www-accel-pss.googleusercontent.com/gadgets/proxy?container=accel&amp;gadget=www.powerlineblog.com&amp;debug=0&amp;nocache=0&amp;v=rot0rbt4d31cgghsgiqdds5css&amp;rooe=1&amp;html_tag_context=img&amp;url=http%3A%2F%2Fpl-mgroup-akamai.powerlineblog.com%2Fadmin%2Fed-assets%2F2011%2F10%2FRetraction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8229600" cy="63246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6455262"/>
            <a:ext cx="9144000" cy="276999"/>
          </a:xfrm>
          <a:prstGeom prst="rect">
            <a:avLst/>
          </a:prstGeom>
          <a:noFill/>
        </p:spPr>
        <p:txBody>
          <a:bodyPr wrap="square">
            <a:spAutoFit/>
          </a:bodyPr>
          <a:lstStyle/>
          <a:p>
            <a:pPr>
              <a:defRPr/>
            </a:pPr>
            <a:r>
              <a:rPr lang="en-US" sz="1200" dirty="0" smtClean="0"/>
              <a:t>Ref: Van </a:t>
            </a:r>
            <a:r>
              <a:rPr lang="en-US" sz="1200" dirty="0" err="1"/>
              <a:t>Noorden</a:t>
            </a:r>
            <a:r>
              <a:rPr lang="en-US" sz="1200" dirty="0"/>
              <a:t>, R. (2011). Science publishing: The trouble with retractions. Nature, </a:t>
            </a:r>
            <a:r>
              <a:rPr lang="en-US" sz="1200" dirty="0" smtClean="0"/>
              <a:t>478:26-8</a:t>
            </a:r>
            <a:r>
              <a:rPr lang="en-US" sz="1200" dirty="0"/>
              <a:t>.</a:t>
            </a:r>
          </a:p>
        </p:txBody>
      </p:sp>
    </p:spTree>
    <p:extLst>
      <p:ext uri="{BB962C8B-B14F-4D97-AF65-F5344CB8AC3E}">
        <p14:creationId xmlns:p14="http://schemas.microsoft.com/office/powerpoint/2010/main" val="1377725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Potential Causes of Scientist Misconduct</a:t>
            </a:r>
            <a:endParaRPr lang="en-US" sz="3200" dirty="0"/>
          </a:p>
        </p:txBody>
      </p:sp>
      <p:sp>
        <p:nvSpPr>
          <p:cNvPr id="3" name="Content Placeholder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80000"/>
              </a:lnSpc>
            </a:pPr>
            <a:r>
              <a:rPr lang="en-US" altLang="en-US" sz="2000" dirty="0">
                <a:solidFill>
                  <a:schemeClr val="bg1"/>
                </a:solidFill>
              </a:rPr>
              <a:t>Pressure for professional advancement</a:t>
            </a:r>
          </a:p>
          <a:p>
            <a:pPr lvl="1"/>
            <a:r>
              <a:rPr lang="en-US" altLang="en-US" sz="1800" dirty="0"/>
              <a:t>Pressure to gain promotion and tenure</a:t>
            </a:r>
          </a:p>
          <a:p>
            <a:pPr>
              <a:lnSpc>
                <a:spcPct val="80000"/>
              </a:lnSpc>
            </a:pPr>
            <a:r>
              <a:rPr lang="en-US" altLang="en-US" sz="2000" dirty="0">
                <a:solidFill>
                  <a:schemeClr val="bg1"/>
                </a:solidFill>
              </a:rPr>
              <a:t>Ease of intentionally reporting inaccurate, incomplete, or more positive results</a:t>
            </a:r>
          </a:p>
          <a:p>
            <a:pPr>
              <a:lnSpc>
                <a:spcPct val="80000"/>
              </a:lnSpc>
            </a:pPr>
            <a:r>
              <a:rPr lang="en-US" altLang="en-US" sz="2000" dirty="0">
                <a:solidFill>
                  <a:schemeClr val="bg1"/>
                </a:solidFill>
              </a:rPr>
              <a:t>Failure to engage in rigorous academic research</a:t>
            </a:r>
          </a:p>
          <a:p>
            <a:pPr>
              <a:lnSpc>
                <a:spcPct val="80000"/>
              </a:lnSpc>
            </a:pPr>
            <a:r>
              <a:rPr lang="en-US" altLang="en-US" sz="2000" dirty="0">
                <a:solidFill>
                  <a:schemeClr val="bg1"/>
                </a:solidFill>
              </a:rPr>
              <a:t>Rationalization that everyone else does it</a:t>
            </a:r>
          </a:p>
          <a:p>
            <a:pPr>
              <a:lnSpc>
                <a:spcPct val="80000"/>
              </a:lnSpc>
            </a:pPr>
            <a:r>
              <a:rPr lang="en-US" altLang="en-US" sz="2000" dirty="0">
                <a:solidFill>
                  <a:schemeClr val="bg1"/>
                </a:solidFill>
              </a:rPr>
              <a:t>Belief that no one will ever find out about it</a:t>
            </a:r>
          </a:p>
          <a:p>
            <a:pPr>
              <a:lnSpc>
                <a:spcPct val="80000"/>
              </a:lnSpc>
            </a:pPr>
            <a:r>
              <a:rPr lang="en-US" altLang="en-US" sz="2000" dirty="0">
                <a:solidFill>
                  <a:schemeClr val="bg1"/>
                </a:solidFill>
              </a:rPr>
              <a:t>Claim that an unintentional or careless error was made rather than misconduct</a:t>
            </a:r>
          </a:p>
          <a:p>
            <a:pPr>
              <a:lnSpc>
                <a:spcPct val="80000"/>
              </a:lnSpc>
            </a:pPr>
            <a:endParaRPr lang="en-US" sz="2000" dirty="0">
              <a:solidFill>
                <a:schemeClr val="bg1"/>
              </a:solidFill>
            </a:endParaRPr>
          </a:p>
        </p:txBody>
      </p:sp>
      <p:sp>
        <p:nvSpPr>
          <p:cNvPr id="4" name="TextBox 3"/>
          <p:cNvSpPr txBox="1"/>
          <p:nvPr/>
        </p:nvSpPr>
        <p:spPr>
          <a:xfrm>
            <a:off x="381000" y="6311921"/>
            <a:ext cx="8610600" cy="461665"/>
          </a:xfrm>
          <a:prstGeom prst="rect">
            <a:avLst/>
          </a:prstGeom>
          <a:noFill/>
        </p:spPr>
        <p:txBody>
          <a:bodyPr wrap="square">
            <a:spAutoFit/>
          </a:bodyPr>
          <a:lstStyle/>
          <a:p>
            <a:pPr>
              <a:defRPr/>
            </a:pPr>
            <a:r>
              <a:rPr lang="en-US" sz="1200" dirty="0" smtClean="0"/>
              <a:t>Ref: Lumpkin, A from the University of Kansas. Presentation entitled “Responsible </a:t>
            </a:r>
            <a:r>
              <a:rPr lang="en-US" sz="1200" dirty="0"/>
              <a:t>Conduct in Research — Standards and Expectations for Ethical Conduct </a:t>
            </a:r>
            <a:r>
              <a:rPr lang="en-US" sz="1200" dirty="0" smtClean="0"/>
              <a:t>.”</a:t>
            </a:r>
            <a:endParaRPr lang="en-US" sz="1200" dirty="0"/>
          </a:p>
        </p:txBody>
      </p:sp>
    </p:spTree>
    <p:extLst>
      <p:ext uri="{BB962C8B-B14F-4D97-AF65-F5344CB8AC3E}">
        <p14:creationId xmlns:p14="http://schemas.microsoft.com/office/powerpoint/2010/main" val="60384486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Outliers</a:t>
            </a:r>
            <a:endParaRPr lang="en-US" dirty="0"/>
          </a:p>
        </p:txBody>
      </p:sp>
      <p:sp>
        <p:nvSpPr>
          <p:cNvPr id="3" name="Content Placeholder 2"/>
          <p:cNvSpPr>
            <a:spLocks noGrp="1"/>
          </p:cNvSpPr>
          <p:nvPr>
            <p:ph idx="1"/>
          </p:nvPr>
        </p:nvSpPr>
        <p:spPr>
          <a:xfrm>
            <a:off x="685800" y="1371600"/>
            <a:ext cx="7772400" cy="4572000"/>
          </a:xfrm>
        </p:spPr>
        <p:txBody>
          <a:bodyPr/>
          <a:lstStyle/>
          <a:p>
            <a:r>
              <a:rPr lang="en-US" altLang="en-US" sz="2000" dirty="0" smtClean="0"/>
              <a:t>A scientist developed </a:t>
            </a:r>
            <a:r>
              <a:rPr lang="en-US" altLang="en-US" sz="2000" dirty="0"/>
              <a:t>a new and promising theoretical model representing economic phenomena of interest, but needed empirical evidence to support the formulation. The data set needed to do this may exist. </a:t>
            </a:r>
            <a:endParaRPr lang="en-US" altLang="en-US" sz="2000" dirty="0" smtClean="0"/>
          </a:p>
          <a:p>
            <a:r>
              <a:rPr lang="en-US" altLang="en-US" sz="2000" dirty="0" smtClean="0"/>
              <a:t>However</a:t>
            </a:r>
            <a:r>
              <a:rPr lang="en-US" altLang="en-US" sz="2000" dirty="0"/>
              <a:t>, upon initial estimation of model parameters, the researcher discovers that the data do not provide parameter estimates consistent with a thorough and rigorously developed model specification. </a:t>
            </a:r>
            <a:endParaRPr lang="en-US" altLang="en-US" sz="2000" dirty="0" smtClean="0"/>
          </a:p>
          <a:p>
            <a:r>
              <a:rPr lang="en-US" altLang="en-US" sz="2000" dirty="0" smtClean="0"/>
              <a:t>Further </a:t>
            </a:r>
            <a:r>
              <a:rPr lang="en-US" altLang="en-US" sz="2000" dirty="0"/>
              <a:t>analysis traces the problem to one or two outliers in the data set, and removal of these outliers provides parameter estimates that, while perhaps not perfect, are largely consistent with the theoretical </a:t>
            </a:r>
            <a:r>
              <a:rPr lang="en-US" altLang="en-US" sz="2000" dirty="0" smtClean="0"/>
              <a:t>arguments</a:t>
            </a:r>
            <a:endParaRPr lang="en-US" altLang="en-US" sz="2000" dirty="0"/>
          </a:p>
          <a:p>
            <a:endParaRPr lang="en-US" sz="2000" dirty="0"/>
          </a:p>
        </p:txBody>
      </p:sp>
      <p:sp>
        <p:nvSpPr>
          <p:cNvPr id="4" name="TextBox 3"/>
          <p:cNvSpPr txBox="1"/>
          <p:nvPr/>
        </p:nvSpPr>
        <p:spPr>
          <a:xfrm>
            <a:off x="457200" y="6396335"/>
            <a:ext cx="8686800" cy="276999"/>
          </a:xfrm>
          <a:prstGeom prst="rect">
            <a:avLst/>
          </a:prstGeom>
          <a:noFill/>
        </p:spPr>
        <p:txBody>
          <a:bodyPr wrap="square">
            <a:spAutoFit/>
          </a:bodyPr>
          <a:lstStyle/>
          <a:p>
            <a:pPr>
              <a:defRPr/>
            </a:pPr>
            <a:r>
              <a:rPr lang="en-US" sz="1200" dirty="0" smtClean="0"/>
              <a:t>Adapted </a:t>
            </a:r>
            <a:r>
              <a:rPr lang="en-US" sz="1200" dirty="0"/>
              <a:t>from: </a:t>
            </a:r>
            <a:r>
              <a:rPr lang="en-US" sz="1200" dirty="0" err="1"/>
              <a:t>Debertin</a:t>
            </a:r>
            <a:r>
              <a:rPr lang="en-US" sz="1200" dirty="0"/>
              <a:t>, </a:t>
            </a:r>
            <a:r>
              <a:rPr lang="en-US" sz="1200" dirty="0" err="1"/>
              <a:t>Luzar</a:t>
            </a:r>
            <a:r>
              <a:rPr lang="en-US" sz="1200" dirty="0"/>
              <a:t> and Chambers, 1995. J of Ag and Resource Econ. 20(1):82-95</a:t>
            </a:r>
            <a:r>
              <a:rPr lang="en-US" sz="1200" dirty="0" smtClean="0"/>
              <a:t>. </a:t>
            </a:r>
            <a:endParaRPr lang="en-US" sz="1200" dirty="0"/>
          </a:p>
        </p:txBody>
      </p:sp>
    </p:spTree>
    <p:extLst>
      <p:ext uri="{BB962C8B-B14F-4D97-AF65-F5344CB8AC3E}">
        <p14:creationId xmlns:p14="http://schemas.microsoft.com/office/powerpoint/2010/main" val="3351817328"/>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Outliers Discussion Questions</a:t>
            </a:r>
            <a:endParaRPr lang="en-US" sz="3200" dirty="0"/>
          </a:p>
        </p:txBody>
      </p:sp>
      <p:sp>
        <p:nvSpPr>
          <p:cNvPr id="3" name="Content Placeholder 2"/>
          <p:cNvSpPr>
            <a:spLocks noGrp="1"/>
          </p:cNvSpPr>
          <p:nvPr>
            <p:ph idx="1"/>
          </p:nvPr>
        </p:nvSpPr>
        <p:spPr>
          <a:xfrm>
            <a:off x="685800" y="1371600"/>
            <a:ext cx="7772400" cy="4572000"/>
          </a:xfrm>
        </p:spPr>
        <p:txBody>
          <a:bodyPr/>
          <a:lstStyle/>
          <a:p>
            <a:pPr marL="457200" indent="-457200">
              <a:buFont typeface="+mj-lt"/>
              <a:buAutoNum type="arabicPeriod"/>
            </a:pPr>
            <a:r>
              <a:rPr lang="en-US" altLang="en-US" dirty="0" smtClean="0"/>
              <a:t>What </a:t>
            </a:r>
            <a:r>
              <a:rPr lang="en-US" altLang="en-US" dirty="0"/>
              <a:t>are the researcher’s options?</a:t>
            </a:r>
          </a:p>
          <a:p>
            <a:pPr marL="457200" indent="-457200">
              <a:buFont typeface="+mj-lt"/>
              <a:buAutoNum type="arabicPeriod"/>
            </a:pPr>
            <a:r>
              <a:rPr lang="en-US" altLang="en-US" dirty="0" smtClean="0"/>
              <a:t>What </a:t>
            </a:r>
            <a:r>
              <a:rPr lang="en-US" altLang="en-US" dirty="0"/>
              <a:t>should the researcher publish </a:t>
            </a:r>
            <a:r>
              <a:rPr lang="en-US" altLang="en-US" dirty="0" smtClean="0"/>
              <a:t>and why</a:t>
            </a:r>
            <a:r>
              <a:rPr lang="en-US" altLang="en-US" dirty="0"/>
              <a:t>?</a:t>
            </a:r>
          </a:p>
          <a:p>
            <a:pPr marL="0" indent="0">
              <a:buNone/>
            </a:pPr>
            <a:endParaRPr lang="en-US" sz="2000" dirty="0"/>
          </a:p>
        </p:txBody>
      </p:sp>
    </p:spTree>
    <p:extLst>
      <p:ext uri="{BB962C8B-B14F-4D97-AF65-F5344CB8AC3E}">
        <p14:creationId xmlns:p14="http://schemas.microsoft.com/office/powerpoint/2010/main" val="2658552868"/>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Perspectives in Bioethics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6271430"/>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in Bioethics</a:t>
            </a:r>
            <a:endParaRPr lang="en-US" dirty="0"/>
          </a:p>
        </p:txBody>
      </p:sp>
      <p:sp>
        <p:nvSpPr>
          <p:cNvPr id="3" name="Content Placeholder 2"/>
          <p:cNvSpPr>
            <a:spLocks noGrp="1"/>
          </p:cNvSpPr>
          <p:nvPr>
            <p:ph idx="1"/>
          </p:nvPr>
        </p:nvSpPr>
        <p:spPr>
          <a:xfrm>
            <a:off x="685800" y="1447800"/>
            <a:ext cx="7772400" cy="4572000"/>
          </a:xfrm>
        </p:spPr>
        <p:txBody>
          <a:bodyPr>
            <a:normAutofit/>
          </a:bodyPr>
          <a:lstStyle/>
          <a:p>
            <a:r>
              <a:rPr lang="en-US" dirty="0"/>
              <a:t>Historical </a:t>
            </a:r>
            <a:r>
              <a:rPr lang="en-US" dirty="0" smtClean="0"/>
              <a:t>Context: Protection of human </a:t>
            </a:r>
            <a:r>
              <a:rPr lang="en-US" dirty="0"/>
              <a:t>subjects </a:t>
            </a:r>
            <a:endParaRPr lang="en-US" dirty="0" smtClean="0"/>
          </a:p>
          <a:p>
            <a:r>
              <a:rPr lang="en-US" dirty="0" smtClean="0"/>
              <a:t>Ethics at Amgen</a:t>
            </a:r>
          </a:p>
          <a:p>
            <a:r>
              <a:rPr lang="en-US" dirty="0" smtClean="0"/>
              <a:t>From the Headlines: Case studies</a:t>
            </a:r>
          </a:p>
          <a:p>
            <a:r>
              <a:rPr lang="en-US" dirty="0" smtClean="0"/>
              <a:t>Ethical Dilemmas in the Digital Age: New technologies posing new challenges</a:t>
            </a:r>
          </a:p>
          <a:p>
            <a:pPr lvl="1"/>
            <a:endParaRPr lang="en-US" sz="2000" dirty="0" smtClean="0"/>
          </a:p>
        </p:txBody>
      </p:sp>
    </p:spTree>
    <p:extLst>
      <p:ext uri="{BB962C8B-B14F-4D97-AF65-F5344CB8AC3E}">
        <p14:creationId xmlns:p14="http://schemas.microsoft.com/office/powerpoint/2010/main" val="105664392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Laws to Protect Human Subjects: The </a:t>
            </a:r>
            <a:r>
              <a:rPr lang="en-US" sz="3200" dirty="0"/>
              <a:t>Nuremberg </a:t>
            </a:r>
            <a:r>
              <a:rPr lang="en-US" sz="3200" dirty="0" smtClean="0"/>
              <a:t>Code</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800" b="1" dirty="0">
                <a:solidFill>
                  <a:srgbClr val="FFFFFF"/>
                </a:solidFill>
              </a:rPr>
              <a:t>A Turning Point in </a:t>
            </a:r>
            <a:r>
              <a:rPr lang="en-US" sz="2800" b="1" dirty="0" smtClean="0">
                <a:solidFill>
                  <a:srgbClr val="FFFFFF"/>
                </a:solidFill>
              </a:rPr>
              <a:t>Bioethics</a:t>
            </a:r>
            <a:endParaRPr lang="en-US" sz="2800" b="1" dirty="0">
              <a:solidFill>
                <a:srgbClr val="FFFFFF"/>
              </a:solidFill>
            </a:endParaRPr>
          </a:p>
          <a:p>
            <a:r>
              <a:rPr lang="en-US" sz="2000" dirty="0" smtClean="0">
                <a:solidFill>
                  <a:srgbClr val="FFFFFF"/>
                </a:solidFill>
              </a:rPr>
              <a:t>1947 – Nuremberg Code established as part of the </a:t>
            </a:r>
            <a:r>
              <a:rPr lang="en-US" sz="2000" dirty="0">
                <a:solidFill>
                  <a:srgbClr val="FFFFFF"/>
                </a:solidFill>
              </a:rPr>
              <a:t>Nuremberg trials </a:t>
            </a:r>
            <a:r>
              <a:rPr lang="en-US" sz="2000" dirty="0" smtClean="0">
                <a:solidFill>
                  <a:srgbClr val="FFFFFF"/>
                </a:solidFill>
              </a:rPr>
              <a:t>after </a:t>
            </a:r>
            <a:r>
              <a:rPr lang="en-US" sz="2000" dirty="0">
                <a:solidFill>
                  <a:srgbClr val="FFFFFF"/>
                </a:solidFill>
              </a:rPr>
              <a:t>World War II, specifically related to the violation of rights of human subjects as part of medical experiments during Nazi </a:t>
            </a:r>
            <a:r>
              <a:rPr lang="en-US" sz="2000" dirty="0" smtClean="0">
                <a:solidFill>
                  <a:srgbClr val="FFFFFF"/>
                </a:solidFill>
              </a:rPr>
              <a:t>Germany</a:t>
            </a:r>
          </a:p>
          <a:p>
            <a:r>
              <a:rPr lang="en-US" sz="2000" dirty="0" smtClean="0">
                <a:solidFill>
                  <a:srgbClr val="FFFFFF"/>
                </a:solidFill>
              </a:rPr>
              <a:t>First document to specify ethical principles that should guide medical staff engaged in human research</a:t>
            </a:r>
          </a:p>
          <a:p>
            <a:r>
              <a:rPr lang="en-US" sz="2000" dirty="0" smtClean="0">
                <a:solidFill>
                  <a:srgbClr val="FFFFFF"/>
                </a:solidFill>
              </a:rPr>
              <a:t>Set the standard for the protection of human </a:t>
            </a:r>
            <a:r>
              <a:rPr lang="en-US" sz="2000" dirty="0">
                <a:solidFill>
                  <a:srgbClr val="FFFFFF"/>
                </a:solidFill>
              </a:rPr>
              <a:t>s</a:t>
            </a:r>
            <a:r>
              <a:rPr lang="en-US" sz="2000" dirty="0" smtClean="0">
                <a:solidFill>
                  <a:srgbClr val="FFFFFF"/>
                </a:solidFill>
              </a:rPr>
              <a:t>ubjects in medical research</a:t>
            </a:r>
          </a:p>
          <a:p>
            <a:r>
              <a:rPr lang="en-US" sz="2000" dirty="0">
                <a:solidFill>
                  <a:srgbClr val="FFFFFF"/>
                </a:solidFill>
              </a:rPr>
              <a:t>D</a:t>
            </a:r>
            <a:r>
              <a:rPr lang="en-US" sz="2000" dirty="0" smtClean="0">
                <a:solidFill>
                  <a:srgbClr val="FFFFFF"/>
                </a:solidFill>
              </a:rPr>
              <a:t>id </a:t>
            </a:r>
            <a:r>
              <a:rPr lang="en-US" sz="2000" dirty="0">
                <a:solidFill>
                  <a:srgbClr val="FFFFFF"/>
                </a:solidFill>
              </a:rPr>
              <a:t>not have the strength of law, it was created post hoc, and it applied to only non-therapeutic human subjects </a:t>
            </a:r>
            <a:r>
              <a:rPr lang="en-US" sz="2000" dirty="0" smtClean="0">
                <a:solidFill>
                  <a:srgbClr val="FFFFFF"/>
                </a:solidFill>
              </a:rPr>
              <a:t>research</a:t>
            </a:r>
          </a:p>
        </p:txBody>
      </p:sp>
      <p:pic>
        <p:nvPicPr>
          <p:cNvPr id="16386" name="Picture 2" descr="C:\Program Files (x86)\Microsoft Office\MEDIA\CAGCAT10\j0300840.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2716" y="762000"/>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382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Declaration of Helsinki (1964)</a:t>
            </a:r>
            <a:endParaRPr lang="en-US" sz="3200" dirty="0"/>
          </a:p>
        </p:txBody>
      </p:sp>
      <p:sp>
        <p:nvSpPr>
          <p:cNvPr id="3" name="Content Placeholder 2"/>
          <p:cNvSpPr>
            <a:spLocks noGrp="1"/>
          </p:cNvSpPr>
          <p:nvPr>
            <p:ph idx="1"/>
          </p:nvPr>
        </p:nvSpPr>
        <p:spPr>
          <a:xfrm>
            <a:off x="685800" y="1295400"/>
            <a:ext cx="7848600" cy="4953000"/>
          </a:xfrm>
        </p:spPr>
        <p:txBody>
          <a:bodyPr>
            <a:normAutofit/>
          </a:bodyPr>
          <a:lstStyle/>
          <a:p>
            <a:r>
              <a:rPr lang="en-US" sz="1800" dirty="0" smtClean="0"/>
              <a:t>A set </a:t>
            </a:r>
            <a:r>
              <a:rPr lang="en-US" sz="1800" dirty="0"/>
              <a:t>of ethical principles regarding human experimentation developed for the medical community by the </a:t>
            </a:r>
            <a:r>
              <a:rPr lang="en-US" sz="1800" b="1" dirty="0"/>
              <a:t>World Medical Association </a:t>
            </a:r>
            <a:r>
              <a:rPr lang="en-US" sz="1800" dirty="0"/>
              <a:t>(WMA).</a:t>
            </a:r>
          </a:p>
          <a:p>
            <a:pPr lvl="1"/>
            <a:r>
              <a:rPr lang="en-US" sz="1600" dirty="0"/>
              <a:t>The Declaration </a:t>
            </a:r>
            <a:r>
              <a:rPr lang="en-US" sz="1600" b="1" dirty="0"/>
              <a:t>more specifically addressed clinical </a:t>
            </a:r>
            <a:r>
              <a:rPr lang="en-US" sz="1600" b="1" dirty="0" smtClean="0"/>
              <a:t>research</a:t>
            </a:r>
            <a:r>
              <a:rPr lang="en-US" sz="1600" dirty="0" smtClean="0"/>
              <a:t>. </a:t>
            </a:r>
            <a:r>
              <a:rPr lang="en-US" sz="1600" dirty="0"/>
              <a:t>A notable change from the Nuremberg Code was a relaxation of the conditions of consent, which was 'absolutely essential' under Nuremberg. Now </a:t>
            </a:r>
            <a:r>
              <a:rPr lang="en-US" sz="1600" dirty="0" smtClean="0"/>
              <a:t>researchers are to obtain consent </a:t>
            </a:r>
            <a:r>
              <a:rPr lang="en-US" sz="1600" dirty="0"/>
              <a:t>'if at all possible' and research was allowed without consent where a proxy consent, such as a legal guardian, was </a:t>
            </a:r>
            <a:r>
              <a:rPr lang="en-US" sz="1600" dirty="0" smtClean="0"/>
              <a:t>available.</a:t>
            </a:r>
          </a:p>
          <a:p>
            <a:pPr lvl="1"/>
            <a:r>
              <a:rPr lang="en-US" sz="1600" dirty="0" smtClean="0"/>
              <a:t>Document </a:t>
            </a:r>
            <a:r>
              <a:rPr lang="en-US" sz="1600" dirty="0"/>
              <a:t>set the stage for the implementation of the Institutional Review Board (IRB) </a:t>
            </a:r>
            <a:r>
              <a:rPr lang="en-US" sz="1600" dirty="0" smtClean="0"/>
              <a:t>process. </a:t>
            </a:r>
          </a:p>
          <a:p>
            <a:r>
              <a:rPr lang="en-US" sz="1800" dirty="0" smtClean="0">
                <a:solidFill>
                  <a:srgbClr val="FFFF00"/>
                </a:solidFill>
              </a:rPr>
              <a:t>“Biomedical </a:t>
            </a:r>
            <a:r>
              <a:rPr lang="en-US" sz="1800" dirty="0">
                <a:solidFill>
                  <a:srgbClr val="FFFF00"/>
                </a:solidFill>
              </a:rPr>
              <a:t>research cannot </a:t>
            </a:r>
            <a:r>
              <a:rPr lang="en-US" sz="1800" dirty="0" smtClean="0">
                <a:solidFill>
                  <a:srgbClr val="FFFF00"/>
                </a:solidFill>
              </a:rPr>
              <a:t>be legitimately </a:t>
            </a:r>
            <a:r>
              <a:rPr lang="en-US" sz="1800" dirty="0">
                <a:solidFill>
                  <a:srgbClr val="FFFF00"/>
                </a:solidFill>
              </a:rPr>
              <a:t>carried out unless the importance and objective is in proportion to the inherent risk to the subject</a:t>
            </a:r>
            <a:r>
              <a:rPr lang="en-US" sz="1800" dirty="0" smtClean="0">
                <a:solidFill>
                  <a:srgbClr val="FFFF00"/>
                </a:solidFill>
              </a:rPr>
              <a:t>.”</a:t>
            </a:r>
          </a:p>
          <a:p>
            <a:pPr marL="285750" lvl="1">
              <a:spcBef>
                <a:spcPct val="100000"/>
              </a:spcBef>
              <a:buFontTx/>
              <a:buChar char="•"/>
            </a:pPr>
            <a:r>
              <a:rPr lang="en-US" sz="1800" dirty="0"/>
              <a:t>Widely regarded as the cornerstone document of human research </a:t>
            </a:r>
            <a:r>
              <a:rPr lang="en-US" sz="1800" dirty="0" smtClean="0"/>
              <a:t>ethics, and continually </a:t>
            </a:r>
            <a:r>
              <a:rPr lang="en-US" sz="1800" dirty="0"/>
              <a:t>revised, </a:t>
            </a:r>
            <a:r>
              <a:rPr lang="en-US" sz="1800" dirty="0" smtClean="0"/>
              <a:t>6th </a:t>
            </a:r>
            <a:r>
              <a:rPr lang="en-US" sz="1800" dirty="0"/>
              <a:t>revision cycle </a:t>
            </a:r>
            <a:r>
              <a:rPr lang="en-US" sz="1800" dirty="0" smtClean="0"/>
              <a:t>2007-2008</a:t>
            </a:r>
          </a:p>
        </p:txBody>
      </p:sp>
    </p:spTree>
    <p:extLst>
      <p:ext uri="{BB962C8B-B14F-4D97-AF65-F5344CB8AC3E}">
        <p14:creationId xmlns:p14="http://schemas.microsoft.com/office/powerpoint/2010/main" val="1281820043"/>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Codes and Guidelines</a:t>
            </a:r>
            <a:endParaRPr lang="en-US" dirty="0"/>
          </a:p>
        </p:txBody>
      </p:sp>
      <p:sp>
        <p:nvSpPr>
          <p:cNvPr id="3" name="Content Placeholder 2"/>
          <p:cNvSpPr>
            <a:spLocks noGrp="1"/>
          </p:cNvSpPr>
          <p:nvPr>
            <p:ph idx="1"/>
          </p:nvPr>
        </p:nvSpPr>
        <p:spPr>
          <a:xfrm>
            <a:off x="685800" y="1371600"/>
            <a:ext cx="7772400" cy="4876800"/>
          </a:xfrm>
        </p:spPr>
        <p:txBody>
          <a:bodyPr>
            <a:normAutofit/>
          </a:bodyPr>
          <a:lstStyle/>
          <a:p>
            <a:pPr marL="285750" lvl="1">
              <a:spcBef>
                <a:spcPct val="100000"/>
              </a:spcBef>
              <a:buFontTx/>
              <a:buChar char="•"/>
            </a:pPr>
            <a:r>
              <a:rPr lang="en-US" sz="2000" dirty="0"/>
              <a:t>Each country may also have local regulations – </a:t>
            </a:r>
            <a:r>
              <a:rPr lang="en-US" sz="2000" dirty="0" smtClean="0"/>
              <a:t>e.g., </a:t>
            </a:r>
            <a:r>
              <a:rPr lang="en-US" sz="2100" dirty="0" smtClean="0">
                <a:ea typeface="+mn-ea"/>
                <a:cs typeface="+mn-cs"/>
                <a:hlinkClick r:id="rId3"/>
              </a:rPr>
              <a:t>Tri-Council </a:t>
            </a:r>
            <a:r>
              <a:rPr lang="en-US" sz="2100" dirty="0">
                <a:ea typeface="+mn-ea"/>
                <a:cs typeface="+mn-cs"/>
                <a:hlinkClick r:id="rId3"/>
              </a:rPr>
              <a:t>Policy Statement</a:t>
            </a:r>
            <a:r>
              <a:rPr lang="en-US" sz="2100" dirty="0">
                <a:ea typeface="+mn-ea"/>
                <a:cs typeface="+mn-cs"/>
              </a:rPr>
              <a:t> in </a:t>
            </a:r>
            <a:r>
              <a:rPr lang="en-US" sz="2100" dirty="0" smtClean="0">
                <a:ea typeface="+mn-ea"/>
                <a:cs typeface="+mn-cs"/>
              </a:rPr>
              <a:t>Canada, or international </a:t>
            </a:r>
            <a:r>
              <a:rPr lang="en-US" sz="2100" dirty="0">
                <a:ea typeface="+mn-ea"/>
                <a:cs typeface="+mn-cs"/>
              </a:rPr>
              <a:t>guidelines </a:t>
            </a:r>
            <a:r>
              <a:rPr lang="en-US" sz="2100" dirty="0" smtClean="0">
                <a:ea typeface="+mn-ea"/>
                <a:cs typeface="+mn-cs"/>
              </a:rPr>
              <a:t>such as </a:t>
            </a:r>
            <a:r>
              <a:rPr lang="en-US" sz="2100" dirty="0" smtClean="0">
                <a:ea typeface="+mn-ea"/>
                <a:cs typeface="+mn-cs"/>
                <a:hlinkClick r:id="rId4"/>
              </a:rPr>
              <a:t>CIOMS</a:t>
            </a:r>
            <a:r>
              <a:rPr lang="en-US" sz="2100" dirty="0">
                <a:ea typeface="+mn-ea"/>
                <a:cs typeface="+mn-cs"/>
              </a:rPr>
              <a:t>, </a:t>
            </a:r>
            <a:r>
              <a:rPr lang="en-US" sz="2100" dirty="0">
                <a:ea typeface="+mn-ea"/>
                <a:cs typeface="+mn-cs"/>
                <a:hlinkClick r:id="rId5"/>
              </a:rPr>
              <a:t>Nuffield Council</a:t>
            </a:r>
            <a:r>
              <a:rPr lang="en-US" sz="2100" dirty="0">
                <a:ea typeface="+mn-ea"/>
                <a:cs typeface="+mn-cs"/>
              </a:rPr>
              <a:t> (UK) and </a:t>
            </a:r>
            <a:r>
              <a:rPr lang="en-US" sz="2100" dirty="0">
                <a:ea typeface="+mn-ea"/>
                <a:cs typeface="+mn-cs"/>
                <a:hlinkClick r:id="rId6"/>
              </a:rPr>
              <a:t>UNESCO</a:t>
            </a:r>
            <a:r>
              <a:rPr lang="en-US" sz="2100" dirty="0">
                <a:ea typeface="+mn-ea"/>
                <a:cs typeface="+mn-cs"/>
              </a:rPr>
              <a:t>.</a:t>
            </a:r>
          </a:p>
          <a:p>
            <a:pPr marL="285750" lvl="1">
              <a:spcBef>
                <a:spcPct val="100000"/>
              </a:spcBef>
              <a:buFontTx/>
              <a:buChar char="•"/>
            </a:pPr>
            <a:r>
              <a:rPr lang="en-US" sz="2000" dirty="0" smtClean="0"/>
              <a:t>1991: </a:t>
            </a:r>
            <a:r>
              <a:rPr lang="en-US" sz="2000" dirty="0">
                <a:hlinkClick r:id="rId7"/>
              </a:rPr>
              <a:t>Common Rule</a:t>
            </a:r>
            <a:r>
              <a:rPr lang="en-US" sz="2000" dirty="0"/>
              <a:t> in the </a:t>
            </a:r>
            <a:r>
              <a:rPr lang="en-US" sz="2000" dirty="0" smtClean="0"/>
              <a:t>U.S. – In </a:t>
            </a:r>
            <a:r>
              <a:rPr lang="en-US" sz="2000" dirty="0"/>
              <a:t>addition to the requirements of the FDA and Office for Human Research Protections (OHRP</a:t>
            </a:r>
            <a:r>
              <a:rPr lang="en-US" sz="2000" dirty="0" smtClean="0"/>
              <a:t>):</a:t>
            </a:r>
            <a:endParaRPr lang="en-US" sz="2000" dirty="0"/>
          </a:p>
          <a:p>
            <a:pPr lvl="1"/>
            <a:r>
              <a:rPr lang="en-US" sz="1800" dirty="0" smtClean="0">
                <a:solidFill>
                  <a:srgbClr val="FFFF00"/>
                </a:solidFill>
              </a:rPr>
              <a:t>“…</a:t>
            </a:r>
            <a:r>
              <a:rPr lang="en-US" sz="1800" dirty="0">
                <a:solidFill>
                  <a:srgbClr val="FFFF00"/>
                </a:solidFill>
              </a:rPr>
              <a:t>No investigator may involve a human being as a subject in research… unless the investigator has obtained the legally effective informed consent of the subject.”</a:t>
            </a:r>
          </a:p>
          <a:p>
            <a:r>
              <a:rPr lang="en-US" sz="2000" dirty="0" smtClean="0"/>
              <a:t>There </a:t>
            </a:r>
            <a:r>
              <a:rPr lang="en-US" sz="2000" dirty="0"/>
              <a:t>are a number of available tools which compare </a:t>
            </a:r>
            <a:r>
              <a:rPr lang="en-US" sz="2000" dirty="0" smtClean="0"/>
              <a:t>these</a:t>
            </a:r>
          </a:p>
          <a:p>
            <a:pPr lvl="1"/>
            <a:r>
              <a:rPr lang="en-US" sz="1800" dirty="0" smtClean="0"/>
              <a:t>e.g., </a:t>
            </a:r>
            <a:r>
              <a:rPr lang="en-US" sz="1800" dirty="0" smtClean="0">
                <a:hlinkClick r:id="rId8"/>
              </a:rPr>
              <a:t>"Comparison </a:t>
            </a:r>
            <a:r>
              <a:rPr lang="en-US" sz="1800" dirty="0">
                <a:hlinkClick r:id="rId8"/>
              </a:rPr>
              <a:t>of Common Rule with the Declaration of Helsinki and Good Clinical Practice"</a:t>
            </a:r>
            <a:r>
              <a:rPr lang="en-US" sz="1800" dirty="0"/>
              <a:t>. </a:t>
            </a:r>
            <a:r>
              <a:rPr lang="en-US" sz="1800" dirty="0" smtClean="0"/>
              <a:t>2012.</a:t>
            </a:r>
          </a:p>
        </p:txBody>
      </p:sp>
    </p:spTree>
    <p:extLst>
      <p:ext uri="{BB962C8B-B14F-4D97-AF65-F5344CB8AC3E}">
        <p14:creationId xmlns:p14="http://schemas.microsoft.com/office/powerpoint/2010/main" val="3718218232"/>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Good Clinical Practice, </a:t>
            </a:r>
            <a:r>
              <a:rPr lang="en-US" sz="3200" dirty="0"/>
              <a:t>an international </a:t>
            </a:r>
            <a:r>
              <a:rPr lang="en-US" sz="3200" dirty="0" smtClean="0"/>
              <a:t>standard</a:t>
            </a:r>
            <a:endParaRPr lang="en-US" sz="3200" dirty="0"/>
          </a:p>
        </p:txBody>
      </p:sp>
      <p:sp>
        <p:nvSpPr>
          <p:cNvPr id="3" name="Content Placeholder 2"/>
          <p:cNvSpPr>
            <a:spLocks noGrp="1"/>
          </p:cNvSpPr>
          <p:nvPr>
            <p:ph idx="1"/>
          </p:nvPr>
        </p:nvSpPr>
        <p:spPr/>
        <p:txBody>
          <a:bodyPr/>
          <a:lstStyle/>
          <a:p>
            <a:pPr marL="285750" lvl="1">
              <a:spcBef>
                <a:spcPct val="100000"/>
              </a:spcBef>
              <a:buFontTx/>
              <a:buChar char="•"/>
            </a:pPr>
            <a:r>
              <a:rPr lang="en-US" sz="2000" dirty="0" smtClean="0"/>
              <a:t>2008 – FDA issued a </a:t>
            </a:r>
            <a:r>
              <a:rPr lang="en-US" sz="2000" dirty="0"/>
              <a:t>final </a:t>
            </a:r>
            <a:r>
              <a:rPr lang="en-US" sz="2000" dirty="0" smtClean="0"/>
              <a:t>decision on </a:t>
            </a:r>
            <a:r>
              <a:rPr lang="en-US" sz="2000" dirty="0"/>
              <a:t>April 28, 2008 </a:t>
            </a:r>
            <a:r>
              <a:rPr lang="en-US" sz="2000" dirty="0" smtClean="0"/>
              <a:t>to replace </a:t>
            </a:r>
            <a:r>
              <a:rPr lang="en-US" sz="2000" dirty="0"/>
              <a:t>the Declaration of Helsinki with </a:t>
            </a:r>
            <a:r>
              <a:rPr lang="en-US" sz="2000" b="1" dirty="0" smtClean="0">
                <a:solidFill>
                  <a:srgbClr val="FFFF00"/>
                </a:solidFill>
              </a:rPr>
              <a:t>Good Clinical Practice (GCP) </a:t>
            </a:r>
            <a:r>
              <a:rPr lang="en-US" sz="2000" dirty="0" smtClean="0"/>
              <a:t>effective </a:t>
            </a:r>
            <a:r>
              <a:rPr lang="en-US" sz="2000" dirty="0"/>
              <a:t>October </a:t>
            </a:r>
            <a:r>
              <a:rPr lang="en-US" sz="2000" dirty="0" smtClean="0"/>
              <a:t>2008</a:t>
            </a:r>
          </a:p>
          <a:p>
            <a:pPr marL="285750" lvl="1">
              <a:spcBef>
                <a:spcPct val="100000"/>
              </a:spcBef>
              <a:buFontTx/>
              <a:buChar char="•"/>
            </a:pPr>
            <a:r>
              <a:rPr lang="en-US" sz="2000" dirty="0" smtClean="0"/>
              <a:t>GCP is </a:t>
            </a:r>
            <a:r>
              <a:rPr lang="en-US" sz="2000" dirty="0"/>
              <a:t>an international quality standard that is provided by </a:t>
            </a:r>
            <a:r>
              <a:rPr lang="en-US" sz="2000" b="1" dirty="0">
                <a:solidFill>
                  <a:srgbClr val="FFFF00"/>
                </a:solidFill>
              </a:rPr>
              <a:t>International Conference on </a:t>
            </a:r>
            <a:r>
              <a:rPr lang="en-US" sz="2000" b="1" dirty="0" err="1">
                <a:solidFill>
                  <a:srgbClr val="FFFF00"/>
                </a:solidFill>
              </a:rPr>
              <a:t>Harmonisation</a:t>
            </a:r>
            <a:r>
              <a:rPr lang="en-US" sz="2000" b="1" dirty="0">
                <a:solidFill>
                  <a:srgbClr val="FFFF00"/>
                </a:solidFill>
              </a:rPr>
              <a:t> (ICH), </a:t>
            </a:r>
            <a:r>
              <a:rPr lang="en-US" sz="2000" dirty="0"/>
              <a:t>an international body that defines standards, which governments can transpose into regulations for clinical trials involving human </a:t>
            </a:r>
            <a:r>
              <a:rPr lang="en-US" sz="2000" dirty="0" smtClean="0"/>
              <a:t>subjects</a:t>
            </a:r>
          </a:p>
          <a:p>
            <a:pPr marL="285750" lvl="1">
              <a:spcBef>
                <a:spcPct val="100000"/>
              </a:spcBef>
              <a:buFontTx/>
              <a:buChar char="•"/>
            </a:pPr>
            <a:r>
              <a:rPr lang="en-US" sz="2000" dirty="0" smtClean="0"/>
              <a:t>Today</a:t>
            </a:r>
            <a:r>
              <a:rPr lang="en-US" sz="2000" dirty="0"/>
              <a:t>, the </a:t>
            </a:r>
            <a:r>
              <a:rPr lang="en-US" sz="2000" dirty="0" smtClean="0"/>
              <a:t>GCP are </a:t>
            </a:r>
            <a:r>
              <a:rPr lang="en-US" sz="2000" dirty="0"/>
              <a:t>used in clinical trials throughout the globe with the main aim of protecting and preserving human </a:t>
            </a:r>
            <a:r>
              <a:rPr lang="en-US" sz="2000" dirty="0" smtClean="0"/>
              <a:t>rights</a:t>
            </a:r>
            <a:endParaRPr lang="en-US" sz="2000" dirty="0"/>
          </a:p>
        </p:txBody>
      </p:sp>
    </p:spTree>
    <p:extLst>
      <p:ext uri="{BB962C8B-B14F-4D97-AF65-F5344CB8AC3E}">
        <p14:creationId xmlns:p14="http://schemas.microsoft.com/office/powerpoint/2010/main" val="33083251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sz="3600" smtClean="0"/>
              <a:t>Equipoise</a:t>
            </a:r>
          </a:p>
        </p:txBody>
      </p:sp>
      <p:sp>
        <p:nvSpPr>
          <p:cNvPr id="379907" name="Rectangle 3"/>
          <p:cNvSpPr>
            <a:spLocks noGrp="1" noChangeArrowheads="1"/>
          </p:cNvSpPr>
          <p:nvPr>
            <p:ph idx="1"/>
          </p:nvPr>
        </p:nvSpPr>
        <p:spPr/>
        <p:txBody>
          <a:bodyPr/>
          <a:lstStyle/>
          <a:p>
            <a:pPr eaLnBrk="1" hangingPunct="1">
              <a:lnSpc>
                <a:spcPts val="3200"/>
              </a:lnSpc>
              <a:buFont typeface="Arial" charset="0"/>
              <a:buChar char="•"/>
              <a:defRPr/>
            </a:pPr>
            <a:r>
              <a:rPr lang="en-US" sz="2400" b="0" dirty="0" smtClean="0"/>
              <a:t>The state of being balanced or in equilibrium</a:t>
            </a:r>
          </a:p>
          <a:p>
            <a:pPr eaLnBrk="1" hangingPunct="1">
              <a:lnSpc>
                <a:spcPts val="3200"/>
              </a:lnSpc>
              <a:buFont typeface="Arial" charset="0"/>
              <a:buChar char="•"/>
              <a:defRPr/>
            </a:pPr>
            <a:r>
              <a:rPr lang="en-US" sz="2400" b="0" dirty="0" smtClean="0"/>
              <a:t>Randomized clinical trials should only be considered when there is genuine uncertainty about which treatment would benefit patients’ most</a:t>
            </a:r>
          </a:p>
          <a:p>
            <a:pPr eaLnBrk="1" hangingPunct="1">
              <a:lnSpc>
                <a:spcPts val="3200"/>
              </a:lnSpc>
              <a:buFont typeface="Arial" charset="0"/>
              <a:buChar char="•"/>
              <a:defRPr/>
            </a:pPr>
            <a:r>
              <a:rPr lang="en-US" sz="2400" b="0" dirty="0" smtClean="0"/>
              <a:t>Many gray areas</a:t>
            </a:r>
          </a:p>
          <a:p>
            <a:pPr marL="685800" lvl="2" indent="-342900">
              <a:lnSpc>
                <a:spcPts val="3200"/>
              </a:lnSpc>
              <a:spcBef>
                <a:spcPct val="20000"/>
              </a:spcBef>
              <a:buClr>
                <a:srgbClr val="FFFF00"/>
              </a:buClr>
              <a:buSzPct val="80000"/>
              <a:buFont typeface="Wingdings" pitchFamily="2" charset="2"/>
              <a:buChar char="w"/>
              <a:defRPr/>
            </a:pPr>
            <a:r>
              <a:rPr lang="en-US" dirty="0">
                <a:solidFill>
                  <a:schemeClr val="bg1"/>
                </a:solidFill>
                <a:ea typeface="+mn-ea"/>
                <a:cs typeface="+mn-cs"/>
              </a:rPr>
              <a:t>Definition of genuine uncertainty</a:t>
            </a:r>
          </a:p>
          <a:p>
            <a:pPr marL="685800" lvl="2" indent="-342900">
              <a:lnSpc>
                <a:spcPts val="3200"/>
              </a:lnSpc>
              <a:spcBef>
                <a:spcPct val="20000"/>
              </a:spcBef>
              <a:buClr>
                <a:srgbClr val="FFFF00"/>
              </a:buClr>
              <a:buSzPct val="80000"/>
              <a:buFont typeface="Wingdings" pitchFamily="2" charset="2"/>
              <a:buChar char="w"/>
              <a:defRPr/>
            </a:pPr>
            <a:r>
              <a:rPr lang="en-US" dirty="0">
                <a:solidFill>
                  <a:schemeClr val="bg1"/>
                </a:solidFill>
                <a:ea typeface="+mn-ea"/>
                <a:cs typeface="+mn-cs"/>
              </a:rPr>
              <a:t>Research involving “standard of care”</a:t>
            </a:r>
          </a:p>
          <a:p>
            <a:pPr marL="685800" lvl="2" indent="-342900">
              <a:lnSpc>
                <a:spcPts val="3200"/>
              </a:lnSpc>
              <a:spcBef>
                <a:spcPct val="20000"/>
              </a:spcBef>
              <a:buClr>
                <a:srgbClr val="FFFF00"/>
              </a:buClr>
              <a:buSzPct val="80000"/>
              <a:buFont typeface="Wingdings" pitchFamily="2" charset="2"/>
              <a:buChar char="w"/>
              <a:defRPr/>
            </a:pPr>
            <a:r>
              <a:rPr lang="en-US" dirty="0">
                <a:solidFill>
                  <a:schemeClr val="bg1"/>
                </a:solidFill>
                <a:ea typeface="+mn-ea"/>
                <a:cs typeface="+mn-cs"/>
              </a:rPr>
              <a:t>Research in lesser developed countries </a:t>
            </a:r>
          </a:p>
        </p:txBody>
      </p:sp>
    </p:spTree>
    <p:extLst>
      <p:ext uri="{BB962C8B-B14F-4D97-AF65-F5344CB8AC3E}">
        <p14:creationId xmlns:p14="http://schemas.microsoft.com/office/powerpoint/2010/main" val="595431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1" end="1"/>
                                            </p:txEl>
                                          </p:spTgt>
                                        </p:tgtEl>
                                        <p:attrNameLst>
                                          <p:attrName>style.visibility</p:attrName>
                                        </p:attrNameLst>
                                      </p:cBhvr>
                                      <p:to>
                                        <p:strVal val="visible"/>
                                      </p:to>
                                    </p:set>
                                    <p:anim calcmode="lin" valueType="num">
                                      <p:cBhvr additive="base">
                                        <p:cTn id="13"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2" end="2"/>
                                            </p:txEl>
                                          </p:spTgt>
                                        </p:tgtEl>
                                        <p:attrNameLst>
                                          <p:attrName>style.visibility</p:attrName>
                                        </p:attrNameLst>
                                      </p:cBhvr>
                                      <p:to>
                                        <p:strVal val="visible"/>
                                      </p:to>
                                    </p:set>
                                    <p:anim calcmode="lin" valueType="num">
                                      <p:cBhvr additive="base">
                                        <p:cTn id="19"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79907">
                                            <p:txEl>
                                              <p:pRg st="3" end="3"/>
                                            </p:txEl>
                                          </p:spTgt>
                                        </p:tgtEl>
                                        <p:attrNameLst>
                                          <p:attrName>style.visibility</p:attrName>
                                        </p:attrNameLst>
                                      </p:cBhvr>
                                      <p:to>
                                        <p:strVal val="visible"/>
                                      </p:to>
                                    </p:set>
                                    <p:anim calcmode="lin" valueType="num">
                                      <p:cBhvr additive="base">
                                        <p:cTn id="23"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7990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9907">
                                            <p:txEl>
                                              <p:pRg st="4" end="4"/>
                                            </p:txEl>
                                          </p:spTgt>
                                        </p:tgtEl>
                                        <p:attrNameLst>
                                          <p:attrName>style.visibility</p:attrName>
                                        </p:attrNameLst>
                                      </p:cBhvr>
                                      <p:to>
                                        <p:strVal val="visible"/>
                                      </p:to>
                                    </p:set>
                                    <p:anim calcmode="lin" valueType="num">
                                      <p:cBhvr additive="base">
                                        <p:cTn id="27"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990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9907">
                                            <p:txEl>
                                              <p:pRg st="5" end="5"/>
                                            </p:txEl>
                                          </p:spTgt>
                                        </p:tgtEl>
                                        <p:attrNameLst>
                                          <p:attrName>style.visibility</p:attrName>
                                        </p:attrNameLst>
                                      </p:cBhvr>
                                      <p:to>
                                        <p:strVal val="visible"/>
                                      </p:to>
                                    </p:set>
                                    <p:anim calcmode="lin" valueType="num">
                                      <p:cBhvr additive="base">
                                        <p:cTn id="31"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ISPE-</a:t>
            </a:r>
            <a:r>
              <a:rPr lang="en-US" sz="3200" dirty="0"/>
              <a:t>Professional Certification </a:t>
            </a:r>
            <a:r>
              <a:rPr lang="en-US" sz="3200" dirty="0" smtClean="0"/>
              <a:t>Commission (PCC) Code </a:t>
            </a:r>
            <a:r>
              <a:rPr lang="en-US" sz="3200" dirty="0"/>
              <a:t>of Ethics </a:t>
            </a:r>
          </a:p>
        </p:txBody>
      </p:sp>
      <p:sp>
        <p:nvSpPr>
          <p:cNvPr id="3" name="Content Placeholder 2"/>
          <p:cNvSpPr>
            <a:spLocks noGrp="1"/>
          </p:cNvSpPr>
          <p:nvPr>
            <p:ph idx="1"/>
          </p:nvPr>
        </p:nvSpPr>
        <p:spPr>
          <a:xfrm>
            <a:off x="685800" y="1371600"/>
            <a:ext cx="7772400" cy="4876800"/>
          </a:xfrm>
        </p:spPr>
        <p:txBody>
          <a:bodyPr>
            <a:normAutofit fontScale="62500" lnSpcReduction="20000"/>
          </a:bodyPr>
          <a:lstStyle/>
          <a:p>
            <a:r>
              <a:rPr lang="en-US" dirty="0" smtClean="0"/>
              <a:t>Our professional society, the International Society for </a:t>
            </a:r>
            <a:r>
              <a:rPr lang="en-US" dirty="0" err="1" smtClean="0"/>
              <a:t>Pharmacoepidemiology</a:t>
            </a:r>
            <a:r>
              <a:rPr lang="en-US" dirty="0" smtClean="0"/>
              <a:t>, has a certification that defines a set </a:t>
            </a:r>
            <a:r>
              <a:rPr lang="en-US" dirty="0"/>
              <a:t>of principles </a:t>
            </a:r>
            <a:r>
              <a:rPr lang="en-US" dirty="0" smtClean="0"/>
              <a:t>for the </a:t>
            </a:r>
            <a:r>
              <a:rPr lang="en-US" dirty="0"/>
              <a:t>professional conduct </a:t>
            </a:r>
            <a:r>
              <a:rPr lang="en-US" dirty="0" smtClean="0"/>
              <a:t>expects </a:t>
            </a:r>
            <a:r>
              <a:rPr lang="en-US" dirty="0"/>
              <a:t>from its </a:t>
            </a:r>
            <a:r>
              <a:rPr lang="en-US" dirty="0" err="1"/>
              <a:t>certificants</a:t>
            </a:r>
            <a:r>
              <a:rPr lang="en-US" dirty="0"/>
              <a:t> and candidates. </a:t>
            </a:r>
            <a:endParaRPr lang="en-US" dirty="0" smtClean="0"/>
          </a:p>
          <a:p>
            <a:r>
              <a:rPr lang="en-US" dirty="0" smtClean="0"/>
              <a:t>The </a:t>
            </a:r>
            <a:r>
              <a:rPr lang="en-US" dirty="0"/>
              <a:t>Code of Ethics works together with the </a:t>
            </a:r>
            <a:r>
              <a:rPr lang="en-US" b="1" dirty="0"/>
              <a:t>Standards of Professional Conduct </a:t>
            </a:r>
            <a:r>
              <a:rPr lang="en-US" dirty="0"/>
              <a:t>which provides guidance for </a:t>
            </a:r>
            <a:r>
              <a:rPr lang="en-US" dirty="0" err="1"/>
              <a:t>certificants</a:t>
            </a:r>
            <a:r>
              <a:rPr lang="en-US" dirty="0"/>
              <a:t> and candidates regarding ethical and fair professional practices. The </a:t>
            </a:r>
            <a:r>
              <a:rPr lang="en-US" dirty="0" err="1"/>
              <a:t>Certificants</a:t>
            </a:r>
            <a:r>
              <a:rPr lang="en-US" dirty="0"/>
              <a:t> and candidates shall:</a:t>
            </a:r>
          </a:p>
          <a:p>
            <a:pPr marL="457200" indent="-457200">
              <a:buFont typeface="+mj-lt"/>
              <a:buAutoNum type="arabicPeriod"/>
            </a:pPr>
            <a:r>
              <a:rPr lang="en-US" sz="2200" dirty="0"/>
              <a:t>Hold paramount the </a:t>
            </a:r>
            <a:r>
              <a:rPr lang="en-US" sz="2200" b="1" dirty="0"/>
              <a:t>health, welfare and safety </a:t>
            </a:r>
            <a:r>
              <a:rPr lang="en-US" sz="2200" dirty="0"/>
              <a:t>of the public, customers, colleagues and employers and protect the environment and property in the performance of the </a:t>
            </a:r>
            <a:r>
              <a:rPr lang="en-US" sz="2200" dirty="0" err="1"/>
              <a:t>certificants</a:t>
            </a:r>
            <a:r>
              <a:rPr lang="en-US" sz="2200" dirty="0"/>
              <a:t> professional duties.</a:t>
            </a:r>
          </a:p>
          <a:p>
            <a:pPr marL="457200" indent="-457200">
              <a:buFont typeface="+mj-lt"/>
              <a:buAutoNum type="arabicPeriod"/>
            </a:pPr>
            <a:r>
              <a:rPr lang="en-US" sz="2200" dirty="0"/>
              <a:t>Act with </a:t>
            </a:r>
            <a:r>
              <a:rPr lang="en-US" sz="2200" b="1" dirty="0"/>
              <a:t>objectivity, competence</a:t>
            </a:r>
            <a:r>
              <a:rPr lang="en-US" sz="2200" dirty="0"/>
              <a:t>, and in an ethical manner with colleagues in the pharmaceutical and related industries, the public, employers, clients and prospective clients worldwide.</a:t>
            </a:r>
          </a:p>
          <a:p>
            <a:pPr marL="457200" indent="-457200">
              <a:buFont typeface="+mj-lt"/>
              <a:buAutoNum type="arabicPeriod"/>
            </a:pPr>
            <a:r>
              <a:rPr lang="en-US" sz="2200" dirty="0"/>
              <a:t>Maintain all relationships with the highest standards of integrity and honesty.</a:t>
            </a:r>
          </a:p>
          <a:p>
            <a:pPr marL="457200" indent="-457200">
              <a:buFont typeface="+mj-lt"/>
              <a:buAutoNum type="arabicPeriod"/>
            </a:pPr>
            <a:r>
              <a:rPr lang="en-US" sz="2200" dirty="0"/>
              <a:t>Take reasonable steps to </a:t>
            </a:r>
            <a:r>
              <a:rPr lang="en-US" sz="2200" b="1" dirty="0"/>
              <a:t>ensure the privacy and safekeeping of confidential and proprietary information </a:t>
            </a:r>
            <a:r>
              <a:rPr lang="en-US" sz="2200" dirty="0"/>
              <a:t>concerning the business affairs and technical processes of any former or present employer or client or public body for which they serve.</a:t>
            </a:r>
          </a:p>
          <a:p>
            <a:pPr marL="457200" indent="-457200">
              <a:buFont typeface="+mj-lt"/>
              <a:buAutoNum type="arabicPeriod"/>
            </a:pPr>
            <a:r>
              <a:rPr lang="en-US" sz="2200" b="1" dirty="0"/>
              <a:t>Refrain from receiving or offering gratuities or inducements </a:t>
            </a:r>
            <a:r>
              <a:rPr lang="en-US" sz="2200" dirty="0"/>
              <a:t>that may compromise professional standards or independent judgment.</a:t>
            </a:r>
          </a:p>
          <a:p>
            <a:endParaRPr lang="en-US" dirty="0"/>
          </a:p>
        </p:txBody>
      </p:sp>
      <p:sp>
        <p:nvSpPr>
          <p:cNvPr id="4" name="Rectangle 3"/>
          <p:cNvSpPr/>
          <p:nvPr/>
        </p:nvSpPr>
        <p:spPr>
          <a:xfrm>
            <a:off x="533400" y="6385810"/>
            <a:ext cx="8153400" cy="276999"/>
          </a:xfrm>
          <a:prstGeom prst="rect">
            <a:avLst/>
          </a:prstGeom>
        </p:spPr>
        <p:txBody>
          <a:bodyPr wrap="square">
            <a:spAutoFit/>
          </a:bodyPr>
          <a:lstStyle/>
          <a:p>
            <a:r>
              <a:rPr lang="en-US" sz="1200" dirty="0" smtClean="0"/>
              <a:t>Ref: </a:t>
            </a:r>
            <a:r>
              <a:rPr lang="en-US" sz="1200" dirty="0" smtClean="0">
                <a:hlinkClick r:id="rId3"/>
              </a:rPr>
              <a:t>http</a:t>
            </a:r>
            <a:r>
              <a:rPr lang="en-US" sz="1200" dirty="0">
                <a:hlinkClick r:id="rId3"/>
              </a:rPr>
              <a:t>://</a:t>
            </a:r>
            <a:r>
              <a:rPr lang="en-US" sz="1200" dirty="0" smtClean="0">
                <a:hlinkClick r:id="rId3"/>
              </a:rPr>
              <a:t>www.ispe.org/certified-pharmaceutical-industry-professional/code-of-ethics</a:t>
            </a:r>
            <a:r>
              <a:rPr lang="en-US" sz="1200" dirty="0" smtClean="0"/>
              <a:t> </a:t>
            </a:r>
            <a:endParaRPr lang="en-US" sz="1200" dirty="0"/>
          </a:p>
        </p:txBody>
      </p:sp>
    </p:spTree>
    <p:extLst>
      <p:ext uri="{BB962C8B-B14F-4D97-AF65-F5344CB8AC3E}">
        <p14:creationId xmlns:p14="http://schemas.microsoft.com/office/powerpoint/2010/main" val="1973304058"/>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Bioethics?</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The study </a:t>
            </a:r>
            <a:r>
              <a:rPr lang="en-US" sz="2000" dirty="0"/>
              <a:t>of </a:t>
            </a:r>
            <a:r>
              <a:rPr lang="en-US" sz="2000" dirty="0" smtClean="0"/>
              <a:t>ethics or ethical implications of biological </a:t>
            </a:r>
            <a:r>
              <a:rPr lang="en-US" sz="2000" dirty="0"/>
              <a:t>research and </a:t>
            </a:r>
            <a:r>
              <a:rPr lang="en-US" sz="2000" dirty="0" smtClean="0"/>
              <a:t>its applications, </a:t>
            </a:r>
            <a:r>
              <a:rPr lang="en-US" sz="2000" dirty="0"/>
              <a:t>especially in </a:t>
            </a:r>
            <a:r>
              <a:rPr lang="en-US" sz="2000" dirty="0" smtClean="0"/>
              <a:t>medicine. </a:t>
            </a:r>
          </a:p>
          <a:p>
            <a:r>
              <a:rPr lang="en-US" sz="2000" dirty="0" smtClean="0"/>
              <a:t>It is </a:t>
            </a:r>
            <a:r>
              <a:rPr lang="en-US" sz="2000" dirty="0"/>
              <a:t>a shared, reflective examination of ethical issues in </a:t>
            </a:r>
            <a:r>
              <a:rPr lang="en-US" sz="2000" dirty="0" smtClean="0"/>
              <a:t>healthcare</a:t>
            </a:r>
            <a:r>
              <a:rPr lang="en-US" sz="2000" dirty="0"/>
              <a:t>, health science, and health policy</a:t>
            </a:r>
            <a:r>
              <a:rPr lang="en-US" sz="2000" dirty="0" smtClean="0"/>
              <a:t>.</a:t>
            </a:r>
            <a:r>
              <a:rPr lang="en-US" sz="2000" dirty="0"/>
              <a:t> </a:t>
            </a:r>
            <a:endParaRPr lang="en-US" sz="2000" dirty="0" smtClean="0"/>
          </a:p>
          <a:p>
            <a:r>
              <a:rPr lang="en-US" sz="2000" dirty="0"/>
              <a:t>Ethics is the systematic study of moral choices. </a:t>
            </a:r>
          </a:p>
          <a:p>
            <a:r>
              <a:rPr lang="en-US" sz="2000" dirty="0" smtClean="0"/>
              <a:t>Ethical </a:t>
            </a:r>
            <a:r>
              <a:rPr lang="en-US" sz="2000" dirty="0"/>
              <a:t>d</a:t>
            </a:r>
            <a:r>
              <a:rPr lang="en-US" sz="2000" dirty="0" smtClean="0"/>
              <a:t>ebate ensues with technological advances.</a:t>
            </a:r>
          </a:p>
          <a:p>
            <a:r>
              <a:rPr lang="en-US" sz="2000" dirty="0" smtClean="0"/>
              <a:t>Ethical </a:t>
            </a:r>
            <a:r>
              <a:rPr lang="en-US" sz="2000" dirty="0"/>
              <a:t>decision-making requires respect </a:t>
            </a:r>
            <a:r>
              <a:rPr lang="en-US" sz="2000" dirty="0" smtClean="0"/>
              <a:t>for individual </a:t>
            </a:r>
            <a:r>
              <a:rPr lang="en-US" sz="2000" dirty="0"/>
              <a:t>rights, neutrality, and concern for the consequences of intended actions. </a:t>
            </a:r>
            <a:endParaRPr lang="en-US" sz="2000" dirty="0" smtClean="0"/>
          </a:p>
          <a:p>
            <a:r>
              <a:rPr lang="en-US" sz="2000" dirty="0"/>
              <a:t>The moral basis for choices in biomedical research relies on the </a:t>
            </a:r>
            <a:r>
              <a:rPr lang="en-US" sz="2000" b="1" dirty="0"/>
              <a:t>four guiding principles of </a:t>
            </a:r>
            <a:r>
              <a:rPr lang="en-US" sz="2000" b="1" dirty="0" smtClean="0"/>
              <a:t>bioethics: </a:t>
            </a:r>
            <a:r>
              <a:rPr lang="en-US" sz="2000" dirty="0"/>
              <a:t>autonomy, </a:t>
            </a:r>
            <a:r>
              <a:rPr lang="en-US" sz="2000" dirty="0" smtClean="0"/>
              <a:t>justice, beneficence, and </a:t>
            </a:r>
            <a:r>
              <a:rPr lang="en-US" sz="2000" dirty="0" err="1" smtClean="0"/>
              <a:t>nonmaleficence</a:t>
            </a:r>
            <a:r>
              <a:rPr lang="en-US" sz="2000" dirty="0" smtClean="0"/>
              <a:t>. </a:t>
            </a:r>
          </a:p>
        </p:txBody>
      </p:sp>
    </p:spTree>
    <p:extLst>
      <p:ext uri="{BB962C8B-B14F-4D97-AF65-F5344CB8AC3E}">
        <p14:creationId xmlns:p14="http://schemas.microsoft.com/office/powerpoint/2010/main" val="2277114875"/>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Guidelines at Amgen </a:t>
            </a:r>
            <a:endParaRPr lang="en-US" dirty="0"/>
          </a:p>
        </p:txBody>
      </p:sp>
      <p:sp>
        <p:nvSpPr>
          <p:cNvPr id="7" name="Content Placeholder 6"/>
          <p:cNvSpPr>
            <a:spLocks noGrp="1"/>
          </p:cNvSpPr>
          <p:nvPr>
            <p:ph sz="half" idx="2"/>
          </p:nvPr>
        </p:nvSpPr>
        <p:spPr>
          <a:xfrm>
            <a:off x="5029200" y="1524000"/>
            <a:ext cx="3886200" cy="4800600"/>
          </a:xfrm>
        </p:spPr>
        <p:txBody>
          <a:bodyPr>
            <a:normAutofit/>
          </a:bodyPr>
          <a:lstStyle/>
          <a:p>
            <a:r>
              <a:rPr lang="en-US" sz="1600" dirty="0" smtClean="0"/>
              <a:t>Specific </a:t>
            </a:r>
            <a:r>
              <a:rPr lang="en-US" sz="1600" dirty="0"/>
              <a:t>ethical guidelines for observational researchers can be derived from </a:t>
            </a:r>
            <a:r>
              <a:rPr lang="en-US" sz="1600" dirty="0" smtClean="0"/>
              <a:t>the </a:t>
            </a:r>
            <a:r>
              <a:rPr lang="en-US" sz="1600" b="1" dirty="0" smtClean="0"/>
              <a:t>4 guiding </a:t>
            </a:r>
            <a:r>
              <a:rPr lang="en-US" sz="1600" b="1" dirty="0"/>
              <a:t>principles of </a:t>
            </a:r>
            <a:r>
              <a:rPr lang="en-US" sz="1600" b="1" dirty="0" smtClean="0"/>
              <a:t>bioethics: </a:t>
            </a:r>
          </a:p>
          <a:p>
            <a:pPr lvl="1">
              <a:buFont typeface="+mj-lt"/>
              <a:buAutoNum type="arabicPeriod"/>
            </a:pPr>
            <a:r>
              <a:rPr lang="en-US" sz="1400" b="1" dirty="0" smtClean="0"/>
              <a:t>Autonomy</a:t>
            </a:r>
            <a:r>
              <a:rPr lang="en-US" sz="1400" b="1" dirty="0"/>
              <a:t>: </a:t>
            </a:r>
            <a:r>
              <a:rPr lang="en-US" sz="1400" dirty="0"/>
              <a:t>Requires that the patient have autonomy of thought, intention, and action when making decisions regarding health care </a:t>
            </a:r>
            <a:r>
              <a:rPr lang="en-US" sz="1400" dirty="0" smtClean="0"/>
              <a:t>procedures</a:t>
            </a:r>
            <a:endParaRPr lang="en-US" sz="1400" dirty="0"/>
          </a:p>
          <a:p>
            <a:pPr lvl="1">
              <a:buFont typeface="+mj-lt"/>
              <a:buAutoNum type="arabicPeriod"/>
            </a:pPr>
            <a:r>
              <a:rPr lang="en-US" sz="1400" b="1" dirty="0"/>
              <a:t>Justice: </a:t>
            </a:r>
            <a:r>
              <a:rPr lang="en-US" sz="1400" dirty="0"/>
              <a:t>The idea that the burdens and benefits of new or experimental treatments must be distributed equally among all groups in </a:t>
            </a:r>
            <a:r>
              <a:rPr lang="en-US" sz="1400" dirty="0" smtClean="0"/>
              <a:t>society</a:t>
            </a:r>
            <a:endParaRPr lang="en-US" sz="1400" dirty="0"/>
          </a:p>
          <a:p>
            <a:pPr lvl="1">
              <a:buFont typeface="+mj-lt"/>
              <a:buAutoNum type="arabicPeriod"/>
            </a:pPr>
            <a:r>
              <a:rPr lang="en-US" sz="1400" b="1" dirty="0"/>
              <a:t>Beneficence: </a:t>
            </a:r>
            <a:r>
              <a:rPr lang="en-US" sz="1400" dirty="0"/>
              <a:t>Requires that the procedure be provided with the intent of doing good for the patient </a:t>
            </a:r>
            <a:r>
              <a:rPr lang="en-US" sz="1400" dirty="0" smtClean="0"/>
              <a:t>involved</a:t>
            </a:r>
            <a:endParaRPr lang="en-US" sz="1400" dirty="0"/>
          </a:p>
          <a:p>
            <a:pPr lvl="1">
              <a:buFont typeface="+mj-lt"/>
              <a:buAutoNum type="arabicPeriod"/>
            </a:pPr>
            <a:r>
              <a:rPr lang="en-US" sz="1400" b="1" dirty="0"/>
              <a:t>Non-</a:t>
            </a:r>
            <a:r>
              <a:rPr lang="en-US" sz="1400" b="1" dirty="0" err="1"/>
              <a:t>malificence</a:t>
            </a:r>
            <a:r>
              <a:rPr lang="en-US" sz="1400" b="1" dirty="0"/>
              <a:t>:</a:t>
            </a:r>
            <a:r>
              <a:rPr lang="en-US" sz="1400" dirty="0"/>
              <a:t> Requires that a procedure does not harm the patient involved or others in </a:t>
            </a:r>
            <a:r>
              <a:rPr lang="en-US" sz="1400" dirty="0" smtClean="0"/>
              <a:t>society</a:t>
            </a:r>
            <a:endParaRPr lang="en-US" sz="1400" dirty="0"/>
          </a:p>
        </p:txBody>
      </p:sp>
      <p:sp>
        <p:nvSpPr>
          <p:cNvPr id="3" name="Content Placeholder 2"/>
          <p:cNvSpPr>
            <a:spLocks noGrp="1"/>
          </p:cNvSpPr>
          <p:nvPr>
            <p:ph sz="half" idx="1"/>
          </p:nvPr>
        </p:nvSpPr>
        <p:spPr>
          <a:xfrm>
            <a:off x="609600" y="1524000"/>
            <a:ext cx="4495800" cy="2438400"/>
          </a:xfrm>
        </p:spPr>
        <p:txBody>
          <a:bodyPr/>
          <a:lstStyle/>
          <a:p>
            <a:r>
              <a:rPr lang="en-US" sz="2400" dirty="0" smtClean="0">
                <a:solidFill>
                  <a:schemeClr val="bg1"/>
                </a:solidFill>
              </a:rPr>
              <a:t>At Amgen, we learn about the importance of ethical conduct in clinical research</a:t>
            </a:r>
          </a:p>
          <a:p>
            <a:pPr lvl="1"/>
            <a:r>
              <a:rPr lang="en-US" sz="2000" dirty="0" smtClean="0">
                <a:solidFill>
                  <a:schemeClr val="bg1"/>
                </a:solidFill>
              </a:rPr>
              <a:t>History</a:t>
            </a:r>
          </a:p>
          <a:p>
            <a:pPr lvl="1"/>
            <a:r>
              <a:rPr lang="en-US" sz="2000" dirty="0" smtClean="0">
                <a:solidFill>
                  <a:schemeClr val="bg1"/>
                </a:solidFill>
              </a:rPr>
              <a:t>GCP standard</a:t>
            </a:r>
          </a:p>
          <a:p>
            <a:pPr lvl="1"/>
            <a:r>
              <a:rPr lang="en-US" sz="2000" dirty="0" smtClean="0">
                <a:solidFill>
                  <a:schemeClr val="bg1"/>
                </a:solidFill>
              </a:rPr>
              <a:t>“Do the right thing” training</a:t>
            </a:r>
          </a:p>
          <a:p>
            <a:pPr marL="0" indent="0">
              <a:buNone/>
            </a:pPr>
            <a:r>
              <a:rPr lang="en-US" sz="2000" dirty="0" smtClean="0">
                <a:solidFill>
                  <a:srgbClr val="003399"/>
                </a:solidFill>
              </a:rPr>
              <a:t/>
            </a:r>
            <a:br>
              <a:rPr lang="en-US" sz="2000" dirty="0" smtClean="0">
                <a:solidFill>
                  <a:srgbClr val="003399"/>
                </a:solidFill>
              </a:rPr>
            </a:br>
            <a:endParaRPr lang="en-US" sz="2000" dirty="0">
              <a:solidFill>
                <a:srgbClr val="003399"/>
              </a:solidFill>
            </a:endParaRPr>
          </a:p>
        </p:txBody>
      </p:sp>
      <p:grpSp>
        <p:nvGrpSpPr>
          <p:cNvPr id="10" name="Group 9"/>
          <p:cNvGrpSpPr/>
          <p:nvPr/>
        </p:nvGrpSpPr>
        <p:grpSpPr>
          <a:xfrm>
            <a:off x="152400" y="4114800"/>
            <a:ext cx="5181600" cy="1981200"/>
            <a:chOff x="0" y="2971800"/>
            <a:chExt cx="5486400" cy="2057400"/>
          </a:xfrm>
        </p:grpSpPr>
        <p:grpSp>
          <p:nvGrpSpPr>
            <p:cNvPr id="8" name="Group 7"/>
            <p:cNvGrpSpPr/>
            <p:nvPr/>
          </p:nvGrpSpPr>
          <p:grpSpPr>
            <a:xfrm>
              <a:off x="0" y="2971800"/>
              <a:ext cx="5486400" cy="2057400"/>
              <a:chOff x="159106" y="3810000"/>
              <a:chExt cx="6863750" cy="251460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106" y="3810000"/>
                <a:ext cx="6863750" cy="2514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4126380" y="5388255"/>
                <a:ext cx="1600200" cy="304800"/>
              </a:xfrm>
              <a:prstGeom prst="roundRect">
                <a:avLst/>
              </a:prstGeom>
              <a:noFill/>
              <a:ln w="12700" cap="flat" cmpd="sng" algn="ctr">
                <a:solidFill>
                  <a:schemeClr val="accent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endParaRPr>
              </a:p>
            </p:txBody>
          </p:sp>
        </p:grpSp>
        <p:sp>
          <p:nvSpPr>
            <p:cNvPr id="9" name="Rectangle 8"/>
            <p:cNvSpPr/>
            <p:nvPr/>
          </p:nvSpPr>
          <p:spPr>
            <a:xfrm>
              <a:off x="21204" y="3262894"/>
              <a:ext cx="2718648" cy="646331"/>
            </a:xfrm>
            <a:prstGeom prst="rect">
              <a:avLst/>
            </a:prstGeom>
          </p:spPr>
          <p:txBody>
            <a:bodyPr wrap="square">
              <a:spAutoFit/>
            </a:bodyPr>
            <a:lstStyle/>
            <a:p>
              <a:r>
                <a:rPr lang="en-US" dirty="0" smtClean="0">
                  <a:solidFill>
                    <a:srgbClr val="003399"/>
                  </a:solidFill>
                </a:rPr>
                <a:t>Center for Observational </a:t>
              </a:r>
              <a:r>
                <a:rPr lang="en-US" dirty="0">
                  <a:solidFill>
                    <a:srgbClr val="003399"/>
                  </a:solidFill>
                </a:rPr>
                <a:t>Research</a:t>
              </a:r>
            </a:p>
          </p:txBody>
        </p:sp>
      </p:grpSp>
    </p:spTree>
    <p:extLst>
      <p:ext uri="{BB962C8B-B14F-4D97-AF65-F5344CB8AC3E}">
        <p14:creationId xmlns:p14="http://schemas.microsoft.com/office/powerpoint/2010/main" val="1192016630"/>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0" charset="-128"/>
              </a:rPr>
              <a:t>Case Study: HeLa (1)</a:t>
            </a:r>
          </a:p>
        </p:txBody>
      </p:sp>
      <p:pic>
        <p:nvPicPr>
          <p:cNvPr id="5123"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600200"/>
            <a:ext cx="4125414" cy="4038600"/>
          </a:xfrm>
        </p:spPr>
      </p:pic>
      <p:sp>
        <p:nvSpPr>
          <p:cNvPr id="3" name="Content Placeholder 2"/>
          <p:cNvSpPr>
            <a:spLocks noGrp="1"/>
          </p:cNvSpPr>
          <p:nvPr>
            <p:ph sz="half" idx="2"/>
          </p:nvPr>
        </p:nvSpPr>
        <p:spPr/>
        <p:txBody>
          <a:bodyPr/>
          <a:lstStyle/>
          <a:p>
            <a:pPr>
              <a:buFont typeface="Wingdings" pitchFamily="30" charset="2"/>
              <a:buChar char="l"/>
              <a:defRPr/>
            </a:pPr>
            <a:endParaRPr lang="en-US" dirty="0" smtClean="0"/>
          </a:p>
          <a:p>
            <a:pPr>
              <a:buFont typeface="Wingdings" pitchFamily="30" charset="2"/>
              <a:buChar char="l"/>
              <a:defRPr/>
            </a:pPr>
            <a:endParaRPr lang="en-US" dirty="0"/>
          </a:p>
          <a:p>
            <a:pPr>
              <a:buFont typeface="Wingdings" pitchFamily="30" charset="2"/>
              <a:buChar char="l"/>
              <a:defRPr/>
            </a:pPr>
            <a:endParaRPr lang="en-US" dirty="0" smtClean="0"/>
          </a:p>
          <a:p>
            <a:pPr>
              <a:buFont typeface="Wingdings" pitchFamily="30" charset="2"/>
              <a:buChar char="l"/>
              <a:defRPr/>
            </a:pPr>
            <a:endParaRPr lang="en-US" dirty="0"/>
          </a:p>
          <a:p>
            <a:pPr>
              <a:buFont typeface="Wingdings" pitchFamily="30" charset="2"/>
              <a:buChar char="l"/>
              <a:defRPr/>
            </a:pPr>
            <a:endParaRPr lang="en-US" dirty="0" smtClean="0"/>
          </a:p>
          <a:p>
            <a:pPr marL="0" indent="0">
              <a:buNone/>
              <a:defRPr/>
            </a:pPr>
            <a:r>
              <a:rPr lang="en-US" sz="1800" dirty="0" smtClean="0">
                <a:ea typeface="ＭＳ Ｐゴシック" pitchFamily="30" charset="-128"/>
              </a:rPr>
              <a:t>            Henrietta </a:t>
            </a:r>
            <a:r>
              <a:rPr lang="en-US" sz="1800" dirty="0">
                <a:ea typeface="ＭＳ Ｐゴシック" pitchFamily="30" charset="-128"/>
              </a:rPr>
              <a:t>Lacks 1920-1951</a:t>
            </a:r>
          </a:p>
          <a:p>
            <a:pPr>
              <a:buFont typeface="Wingdings" pitchFamily="30" charset="2"/>
              <a:buChar char="l"/>
              <a:defRPr/>
            </a:pPr>
            <a:endParaRPr lang="en-US" dirty="0"/>
          </a:p>
          <a:p>
            <a:pPr>
              <a:buFont typeface="Wingdings" pitchFamily="30" charset="2"/>
              <a:buChar char="l"/>
              <a:defRPr/>
            </a:pPr>
            <a:endParaRPr lang="en-US" dirty="0" smtClean="0"/>
          </a:p>
          <a:p>
            <a:pPr marL="0" indent="0">
              <a:buFont typeface="Wingdings" pitchFamily="30" charset="2"/>
              <a:buNone/>
              <a:defRPr/>
            </a:pPr>
            <a:r>
              <a:rPr lang="en-US" dirty="0" smtClean="0">
                <a:ea typeface="ＭＳ Ｐゴシック" pitchFamily="30" charset="-128"/>
              </a:rPr>
              <a:t>   </a:t>
            </a:r>
            <a:endParaRPr lang="en-US" dirty="0"/>
          </a:p>
        </p:txBody>
      </p:sp>
      <p:pic>
        <p:nvPicPr>
          <p:cNvPr id="512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79550"/>
            <a:ext cx="27432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6383631"/>
            <a:ext cx="8610600" cy="276999"/>
          </a:xfrm>
          <a:prstGeom prst="rect">
            <a:avLst/>
          </a:prstGeom>
        </p:spPr>
        <p:txBody>
          <a:bodyPr wrap="square">
            <a:spAutoFit/>
          </a:bodyPr>
          <a:lstStyle/>
          <a:p>
            <a:r>
              <a:rPr lang="en-US" altLang="en-US" sz="1200" dirty="0" smtClean="0">
                <a:ea typeface="ＭＳ Ｐゴシック" pitchFamily="30" charset="-128"/>
              </a:rPr>
              <a:t>Ref: Ruiz J and Bell K. Presentation entitled “Research Ethics and Research Involving Humans”</a:t>
            </a:r>
            <a:endParaRPr lang="en-US" sz="1200" dirty="0"/>
          </a:p>
        </p:txBody>
      </p:sp>
    </p:spTree>
    <p:extLst>
      <p:ext uri="{BB962C8B-B14F-4D97-AF65-F5344CB8AC3E}">
        <p14:creationId xmlns:p14="http://schemas.microsoft.com/office/powerpoint/2010/main" val="24047595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ea typeface="ＭＳ Ｐゴシック" pitchFamily="30" charset="-128"/>
              </a:rPr>
              <a:t>Case Study: </a:t>
            </a:r>
            <a:r>
              <a:rPr lang="en-US" altLang="en-US" dirty="0" smtClean="0">
                <a:ea typeface="ＭＳ Ｐゴシック" pitchFamily="30" charset="-128"/>
              </a:rPr>
              <a:t>HeLa (2)</a:t>
            </a:r>
          </a:p>
        </p:txBody>
      </p:sp>
      <p:sp>
        <p:nvSpPr>
          <p:cNvPr id="6150" name="Content Placeholder 7"/>
          <p:cNvSpPr>
            <a:spLocks noGrp="1"/>
          </p:cNvSpPr>
          <p:nvPr>
            <p:ph idx="1"/>
          </p:nvPr>
        </p:nvSpPr>
        <p:spPr>
          <a:xfrm>
            <a:off x="457200" y="1295400"/>
            <a:ext cx="8305800" cy="4876800"/>
          </a:xfrm>
        </p:spPr>
        <p:txBody>
          <a:bodyPr>
            <a:normAutofit lnSpcReduction="10000"/>
          </a:bodyPr>
          <a:lstStyle/>
          <a:p>
            <a:r>
              <a:rPr lang="en-US" altLang="en-US" sz="1800" dirty="0" smtClean="0">
                <a:ea typeface="ＭＳ Ｐゴシック" pitchFamily="30" charset="-128"/>
              </a:rPr>
              <a:t>Standard diagnostic test reveals cervical cancer (1951)</a:t>
            </a:r>
          </a:p>
          <a:p>
            <a:r>
              <a:rPr lang="en-US" altLang="en-US" sz="1800" dirty="0" smtClean="0">
                <a:ea typeface="ＭＳ Ｐゴシック" pitchFamily="30" charset="-128"/>
              </a:rPr>
              <a:t>Cancer cells are removed for research purposes </a:t>
            </a:r>
            <a:r>
              <a:rPr lang="en-US" altLang="en-US" sz="1800" b="1" dirty="0" smtClean="0">
                <a:ea typeface="ＭＳ Ｐゴシック" pitchFamily="30" charset="-128"/>
              </a:rPr>
              <a:t>without consent </a:t>
            </a:r>
          </a:p>
          <a:p>
            <a:r>
              <a:rPr lang="en-US" altLang="en-US" sz="1800" dirty="0" smtClean="0">
                <a:ea typeface="ＭＳ Ｐゴシック" pitchFamily="30" charset="-128"/>
              </a:rPr>
              <a:t>George </a:t>
            </a:r>
            <a:r>
              <a:rPr lang="en-US" altLang="en-US" sz="1800" dirty="0" err="1" smtClean="0">
                <a:ea typeface="ＭＳ Ｐゴシック" pitchFamily="30" charset="-128"/>
              </a:rPr>
              <a:t>Gey</a:t>
            </a:r>
            <a:r>
              <a:rPr lang="en-US" altLang="en-US" sz="1800" dirty="0" smtClean="0">
                <a:ea typeface="ＭＳ Ｐゴシック" pitchFamily="30" charset="-128"/>
              </a:rPr>
              <a:t> created the first immortal cell line, and they were widely shared</a:t>
            </a:r>
          </a:p>
          <a:p>
            <a:r>
              <a:rPr lang="en-US" altLang="en-US" sz="1800" dirty="0" smtClean="0">
                <a:ea typeface="ＭＳ Ｐゴシック" pitchFamily="30" charset="-128"/>
              </a:rPr>
              <a:t>Creation of the cell line generated an increase in medical and biological research, including a vaccine for polio, cancer research, AIDS research, among others</a:t>
            </a:r>
          </a:p>
          <a:p>
            <a:r>
              <a:rPr lang="en-US" altLang="en-US" sz="1800" dirty="0" smtClean="0">
                <a:ea typeface="ＭＳ Ｐゴシック" pitchFamily="30" charset="-128"/>
              </a:rPr>
              <a:t>The identity of Henrietta Lacks remained confidential until the 1970s  </a:t>
            </a:r>
          </a:p>
          <a:p>
            <a:r>
              <a:rPr lang="en-US" altLang="en-US" sz="1800" dirty="0" smtClean="0">
                <a:ea typeface="ＭＳ Ｐゴシック" pitchFamily="30" charset="-128"/>
              </a:rPr>
              <a:t>After her identity was known, the family found out for the first time that Henrietta Lack’s cells were still “alive.”</a:t>
            </a:r>
          </a:p>
          <a:p>
            <a:r>
              <a:rPr lang="en-US" altLang="en-US" sz="1800" dirty="0" smtClean="0">
                <a:ea typeface="ＭＳ Ｐゴシック" pitchFamily="30" charset="-128"/>
              </a:rPr>
              <a:t>The family was approached to give blood for research</a:t>
            </a:r>
          </a:p>
          <a:p>
            <a:r>
              <a:rPr lang="en-US" altLang="en-US" sz="1800" dirty="0" smtClean="0">
                <a:ea typeface="ＭＳ Ｐゴシック" pitchFamily="30" charset="-128"/>
              </a:rPr>
              <a:t>The Lacks family did not have access to health care	</a:t>
            </a:r>
          </a:p>
        </p:txBody>
      </p:sp>
      <p:sp>
        <p:nvSpPr>
          <p:cNvPr id="7" name="Rectangle 6"/>
          <p:cNvSpPr/>
          <p:nvPr/>
        </p:nvSpPr>
        <p:spPr>
          <a:xfrm>
            <a:off x="381000" y="6383631"/>
            <a:ext cx="8610600" cy="276999"/>
          </a:xfrm>
          <a:prstGeom prst="rect">
            <a:avLst/>
          </a:prstGeom>
        </p:spPr>
        <p:txBody>
          <a:bodyPr wrap="square">
            <a:spAutoFit/>
          </a:bodyPr>
          <a:lstStyle/>
          <a:p>
            <a:r>
              <a:rPr lang="en-US" altLang="en-US" sz="1200" dirty="0" smtClean="0">
                <a:ea typeface="ＭＳ Ｐゴシック" pitchFamily="30" charset="-128"/>
              </a:rPr>
              <a:t>Ref: Ruiz J and Bell K. Presentation entitled “Research Ethics and Research Involving Humans”</a:t>
            </a:r>
            <a:endParaRPr lang="en-US" sz="1200" dirty="0"/>
          </a:p>
        </p:txBody>
      </p:sp>
    </p:spTree>
    <p:extLst>
      <p:ext uri="{BB962C8B-B14F-4D97-AF65-F5344CB8AC3E}">
        <p14:creationId xmlns:p14="http://schemas.microsoft.com/office/powerpoint/2010/main" val="24104578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ea typeface="ＭＳ Ｐゴシック" pitchFamily="30" charset="-128"/>
              </a:rPr>
              <a:t>Case Study: </a:t>
            </a:r>
            <a:r>
              <a:rPr lang="en-US" altLang="en-US" dirty="0" smtClean="0">
                <a:ea typeface="ＭＳ Ｐゴシック" pitchFamily="30" charset="-128"/>
              </a:rPr>
              <a:t>HeLa Discussion Questions</a:t>
            </a:r>
          </a:p>
        </p:txBody>
      </p:sp>
      <p:sp>
        <p:nvSpPr>
          <p:cNvPr id="2" name="Content Placeholder 1"/>
          <p:cNvSpPr>
            <a:spLocks noGrp="1"/>
          </p:cNvSpPr>
          <p:nvPr>
            <p:ph idx="1"/>
          </p:nvPr>
        </p:nvSpPr>
        <p:spPr/>
        <p:txBody>
          <a:bodyPr/>
          <a:lstStyle/>
          <a:p>
            <a:pPr marL="0" indent="0">
              <a:buNone/>
            </a:pPr>
            <a:r>
              <a:rPr lang="en-US" sz="2800" dirty="0" smtClean="0"/>
              <a:t>What </a:t>
            </a:r>
            <a:r>
              <a:rPr lang="en-US" sz="2800" dirty="0"/>
              <a:t>are the ethical issues?</a:t>
            </a:r>
          </a:p>
          <a:p>
            <a:r>
              <a:rPr lang="en-US" dirty="0"/>
              <a:t>Consent</a:t>
            </a:r>
          </a:p>
          <a:p>
            <a:r>
              <a:rPr lang="en-US" dirty="0"/>
              <a:t>Individual benefit versus societal benefit</a:t>
            </a:r>
          </a:p>
          <a:p>
            <a:r>
              <a:rPr lang="en-US" dirty="0"/>
              <a:t>Confidentiality</a:t>
            </a:r>
          </a:p>
          <a:p>
            <a:r>
              <a:rPr lang="en-US" dirty="0"/>
              <a:t>Commercialization</a:t>
            </a:r>
          </a:p>
          <a:p>
            <a:endParaRPr lang="en-US" dirty="0"/>
          </a:p>
        </p:txBody>
      </p:sp>
    </p:spTree>
    <p:extLst>
      <p:ext uri="{BB962C8B-B14F-4D97-AF65-F5344CB8AC3E}">
        <p14:creationId xmlns:p14="http://schemas.microsoft.com/office/powerpoint/2010/main" val="1743878949"/>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Priorities Change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Ongoing epidemiology studies in ovarian cancer</a:t>
            </a:r>
          </a:p>
          <a:p>
            <a:r>
              <a:rPr lang="en-US" dirty="0" smtClean="0"/>
              <a:t>Ethical commitment to complete work, often represent academic collaborations</a:t>
            </a:r>
            <a:r>
              <a:rPr lang="en-US" dirty="0"/>
              <a:t> </a:t>
            </a:r>
            <a:r>
              <a:rPr lang="en-US" dirty="0" smtClean="0"/>
              <a:t>(publication)</a:t>
            </a:r>
          </a:p>
        </p:txBody>
      </p:sp>
      <p:pic>
        <p:nvPicPr>
          <p:cNvPr id="133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666" y="1219200"/>
            <a:ext cx="6402371" cy="3048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568170"/>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33337"/>
            <a:ext cx="8116887" cy="1109663"/>
          </a:xfrm>
        </p:spPr>
        <p:txBody>
          <a:bodyPr/>
          <a:lstStyle/>
          <a:p>
            <a:r>
              <a:rPr lang="en-US" sz="2800" dirty="0" smtClean="0"/>
              <a:t>Case Studies: Events in 2013 Re-Ignited Interest in Genetic Testing and </a:t>
            </a:r>
            <a:r>
              <a:rPr lang="en-US" sz="2800" i="1" dirty="0" smtClean="0"/>
              <a:t>BRCA1/2</a:t>
            </a:r>
          </a:p>
        </p:txBody>
      </p:sp>
      <p:pic>
        <p:nvPicPr>
          <p:cNvPr id="352258" name="Picture 2" descr="http://keep-a-breast.org/media/blog/2013/06/13/KAB-gene_social-display.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133600"/>
            <a:ext cx="2971800" cy="2971800"/>
          </a:xfrm>
          <a:prstGeom prst="rect">
            <a:avLst/>
          </a:prstGeom>
          <a:noFill/>
          <a:effectLst>
            <a:reflection blurRad="6350" stA="50000" endA="300" endPos="38500" dist="50800" dir="5400000" sy="-100000" algn="bl" rotWithShape="0"/>
          </a:effectLst>
        </p:spPr>
      </p:pic>
      <p:pic>
        <p:nvPicPr>
          <p:cNvPr id="20" name="Picture 2" descr="http://img.timeinc.net/time/daily/2013/1305/360_cover_052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9201" y="1447800"/>
            <a:ext cx="2743199" cy="3657600"/>
          </a:xfrm>
          <a:prstGeom prst="rect">
            <a:avLst/>
          </a:prstGeom>
          <a:noFill/>
          <a:effectLst>
            <a:reflection blurRad="6350" stA="50000" endA="300" endPos="38500" dist="50800" dir="5400000" sy="-100000" algn="bl" rotWithShape="0"/>
          </a:effectLst>
        </p:spPr>
      </p:pic>
    </p:spTree>
    <p:extLst>
      <p:ext uri="{BB962C8B-B14F-4D97-AF65-F5344CB8AC3E}">
        <p14:creationId xmlns:p14="http://schemas.microsoft.com/office/powerpoint/2010/main" val="1540228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2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391400" cy="944562"/>
          </a:xfrm>
        </p:spPr>
        <p:txBody>
          <a:bodyPr/>
          <a:lstStyle/>
          <a:p>
            <a:pPr marL="0" indent="0"/>
            <a:r>
              <a:rPr lang="en-US" sz="3200" dirty="0">
                <a:solidFill>
                  <a:srgbClr val="FFFFFF"/>
                </a:solidFill>
                <a:ea typeface="Tahoma" pitchFamily="34" charset="0"/>
                <a:cs typeface="Tahoma" pitchFamily="34" charset="0"/>
              </a:rPr>
              <a:t>Association for Molecular Pathology v. Myriad </a:t>
            </a:r>
            <a:r>
              <a:rPr lang="en-US" sz="3200" dirty="0" smtClean="0">
                <a:solidFill>
                  <a:srgbClr val="FFFFFF"/>
                </a:solidFill>
                <a:ea typeface="Tahoma" pitchFamily="34" charset="0"/>
                <a:cs typeface="Tahoma" pitchFamily="34" charset="0"/>
              </a:rPr>
              <a:t>Genetics</a:t>
            </a:r>
            <a:endParaRPr lang="en-US" sz="3200" dirty="0">
              <a:solidFill>
                <a:srgbClr val="FFFFFF"/>
              </a:solidFill>
              <a:ea typeface="Tahoma" pitchFamily="34" charset="0"/>
              <a:cs typeface="Tahoma" pitchFamily="34" charset="0"/>
            </a:endParaRPr>
          </a:p>
        </p:txBody>
      </p:sp>
      <p:sp>
        <p:nvSpPr>
          <p:cNvPr id="12" name="Content Placeholder 11"/>
          <p:cNvSpPr>
            <a:spLocks noGrp="1"/>
          </p:cNvSpPr>
          <p:nvPr>
            <p:ph sz="half" idx="1"/>
          </p:nvPr>
        </p:nvSpPr>
        <p:spPr>
          <a:xfrm>
            <a:off x="4267200" y="1295400"/>
            <a:ext cx="4728028" cy="5181600"/>
          </a:xfrm>
        </p:spPr>
        <p:txBody>
          <a:bodyPr>
            <a:normAutofit/>
          </a:bodyPr>
          <a:lstStyle/>
          <a:p>
            <a:pPr>
              <a:lnSpc>
                <a:spcPct val="110000"/>
              </a:lnSpc>
              <a:spcBef>
                <a:spcPts val="1200"/>
              </a:spcBef>
            </a:pPr>
            <a:r>
              <a:rPr lang="en-US" sz="1600" dirty="0">
                <a:solidFill>
                  <a:srgbClr val="FFFFFF"/>
                </a:solidFill>
              </a:rPr>
              <a:t>1994 - </a:t>
            </a:r>
            <a:r>
              <a:rPr lang="en-US" sz="1600" i="1" dirty="0">
                <a:solidFill>
                  <a:srgbClr val="FFFFFF"/>
                </a:solidFill>
              </a:rPr>
              <a:t>BRCA1</a:t>
            </a:r>
            <a:r>
              <a:rPr lang="en-US" sz="1600" dirty="0">
                <a:solidFill>
                  <a:srgbClr val="FFFFFF"/>
                </a:solidFill>
              </a:rPr>
              <a:t> </a:t>
            </a:r>
            <a:r>
              <a:rPr lang="en-US" sz="1600" dirty="0" smtClean="0">
                <a:solidFill>
                  <a:srgbClr val="FFFFFF"/>
                </a:solidFill>
              </a:rPr>
              <a:t>cloned by </a:t>
            </a:r>
            <a:r>
              <a:rPr lang="en-US" sz="1600" b="1" dirty="0" smtClean="0">
                <a:solidFill>
                  <a:srgbClr val="FFFFFF"/>
                </a:solidFill>
              </a:rPr>
              <a:t>Myriad Genetics </a:t>
            </a:r>
            <a:r>
              <a:rPr lang="en-US" sz="1600" dirty="0" smtClean="0">
                <a:solidFill>
                  <a:srgbClr val="FFFFFF"/>
                </a:solidFill>
              </a:rPr>
              <a:t>and </a:t>
            </a:r>
            <a:r>
              <a:rPr lang="en-US" sz="1600" dirty="0">
                <a:solidFill>
                  <a:srgbClr val="FFFFFF"/>
                </a:solidFill>
              </a:rPr>
              <a:t>published by 40 </a:t>
            </a:r>
            <a:r>
              <a:rPr lang="en-US" sz="1600" dirty="0" smtClean="0">
                <a:solidFill>
                  <a:srgbClr val="FFFFFF"/>
                </a:solidFill>
              </a:rPr>
              <a:t>collaborators in </a:t>
            </a:r>
            <a:r>
              <a:rPr lang="en-US" sz="1600" i="1" dirty="0" smtClean="0">
                <a:solidFill>
                  <a:srgbClr val="FFFFFF"/>
                </a:solidFill>
              </a:rPr>
              <a:t>Science</a:t>
            </a:r>
          </a:p>
          <a:p>
            <a:pPr>
              <a:lnSpc>
                <a:spcPct val="110000"/>
              </a:lnSpc>
              <a:spcBef>
                <a:spcPts val="1200"/>
              </a:spcBef>
            </a:pPr>
            <a:r>
              <a:rPr lang="en-US" sz="1600" b="1" i="1" dirty="0" smtClean="0">
                <a:solidFill>
                  <a:srgbClr val="FFFFFF"/>
                </a:solidFill>
              </a:rPr>
              <a:t>BRCA1</a:t>
            </a:r>
            <a:r>
              <a:rPr lang="en-US" sz="1600" b="1" dirty="0" smtClean="0">
                <a:solidFill>
                  <a:srgbClr val="FFFFFF"/>
                </a:solidFill>
              </a:rPr>
              <a:t> patent </a:t>
            </a:r>
            <a:r>
              <a:rPr lang="en-US" sz="1600" dirty="0" smtClean="0">
                <a:solidFill>
                  <a:srgbClr val="FFFFFF"/>
                </a:solidFill>
              </a:rPr>
              <a:t>filed; Myriad develops process </a:t>
            </a:r>
            <a:r>
              <a:rPr lang="en-US" sz="1600" dirty="0">
                <a:solidFill>
                  <a:srgbClr val="FFFFFF"/>
                </a:solidFill>
              </a:rPr>
              <a:t>and laboratory to perform high throughput sequencing </a:t>
            </a:r>
            <a:endParaRPr lang="en-US" sz="1600" dirty="0" smtClean="0">
              <a:solidFill>
                <a:srgbClr val="FFFFFF"/>
              </a:solidFill>
            </a:endParaRPr>
          </a:p>
          <a:p>
            <a:pPr>
              <a:lnSpc>
                <a:spcPct val="110000"/>
              </a:lnSpc>
              <a:spcBef>
                <a:spcPts val="1200"/>
              </a:spcBef>
            </a:pPr>
            <a:r>
              <a:rPr lang="en-US" sz="1600" dirty="0" smtClean="0">
                <a:solidFill>
                  <a:srgbClr val="FFFFFF"/>
                </a:solidFill>
              </a:rPr>
              <a:t>1995 - </a:t>
            </a:r>
            <a:r>
              <a:rPr lang="en-US" sz="1600" b="1" i="1" dirty="0" smtClean="0">
                <a:solidFill>
                  <a:srgbClr val="FFFFFF"/>
                </a:solidFill>
              </a:rPr>
              <a:t>BRCA2</a:t>
            </a:r>
            <a:r>
              <a:rPr lang="en-US" sz="1600" b="1" dirty="0" smtClean="0">
                <a:solidFill>
                  <a:srgbClr val="FFFFFF"/>
                </a:solidFill>
              </a:rPr>
              <a:t> patent</a:t>
            </a:r>
            <a:r>
              <a:rPr lang="en-US" sz="1600" dirty="0" smtClean="0">
                <a:solidFill>
                  <a:srgbClr val="FFFFFF"/>
                </a:solidFill>
              </a:rPr>
              <a:t> filed </a:t>
            </a:r>
          </a:p>
          <a:p>
            <a:pPr>
              <a:lnSpc>
                <a:spcPct val="110000"/>
              </a:lnSpc>
              <a:spcBef>
                <a:spcPts val="1200"/>
              </a:spcBef>
            </a:pPr>
            <a:r>
              <a:rPr lang="en-US" sz="1600" dirty="0" smtClean="0">
                <a:solidFill>
                  <a:srgbClr val="FFFFFF"/>
                </a:solidFill>
              </a:rPr>
              <a:t>2010 – </a:t>
            </a:r>
            <a:r>
              <a:rPr lang="en-US" sz="1600" b="1" dirty="0" smtClean="0">
                <a:solidFill>
                  <a:srgbClr val="FFFFFF"/>
                </a:solidFill>
              </a:rPr>
              <a:t>Myriad’s patents </a:t>
            </a:r>
            <a:r>
              <a:rPr lang="en-US" sz="1600" dirty="0">
                <a:solidFill>
                  <a:srgbClr val="FFFFFF"/>
                </a:solidFill>
              </a:rPr>
              <a:t>on the BRCA1 and BRCA2 genes </a:t>
            </a:r>
            <a:r>
              <a:rPr lang="en-US" sz="1600" b="1" dirty="0">
                <a:solidFill>
                  <a:srgbClr val="FFFFFF"/>
                </a:solidFill>
              </a:rPr>
              <a:t>ruled invalid </a:t>
            </a:r>
            <a:r>
              <a:rPr lang="en-US" sz="1600" dirty="0">
                <a:solidFill>
                  <a:srgbClr val="FFFFFF"/>
                </a:solidFill>
              </a:rPr>
              <a:t>on March 29, 2010 </a:t>
            </a:r>
            <a:r>
              <a:rPr lang="en-US" sz="1600" dirty="0" smtClean="0">
                <a:solidFill>
                  <a:srgbClr val="FFFFFF"/>
                </a:solidFill>
              </a:rPr>
              <a:t>in </a:t>
            </a:r>
            <a:r>
              <a:rPr lang="en-US" sz="1600" dirty="0">
                <a:solidFill>
                  <a:srgbClr val="FFFFFF"/>
                </a:solidFill>
              </a:rPr>
              <a:t>the U.S. District Court for the Southern District of New </a:t>
            </a:r>
            <a:r>
              <a:rPr lang="en-US" sz="1600" dirty="0" smtClean="0">
                <a:solidFill>
                  <a:srgbClr val="FFFFFF"/>
                </a:solidFill>
              </a:rPr>
              <a:t>York</a:t>
            </a:r>
          </a:p>
          <a:p>
            <a:pPr>
              <a:lnSpc>
                <a:spcPct val="110000"/>
              </a:lnSpc>
            </a:pPr>
            <a:r>
              <a:rPr lang="en-US" sz="1600" dirty="0">
                <a:solidFill>
                  <a:srgbClr val="FFFFFF"/>
                </a:solidFill>
                <a:ea typeface="Tahoma" pitchFamily="34" charset="0"/>
                <a:cs typeface="Tahoma" pitchFamily="34" charset="0"/>
              </a:rPr>
              <a:t>Approximate costs before </a:t>
            </a:r>
            <a:r>
              <a:rPr lang="en-US" sz="1600" dirty="0" smtClean="0">
                <a:solidFill>
                  <a:srgbClr val="FFFFFF"/>
                </a:solidFill>
                <a:ea typeface="Tahoma" pitchFamily="34" charset="0"/>
                <a:cs typeface="Tahoma" pitchFamily="34" charset="0"/>
              </a:rPr>
              <a:t>Supreme Court ruling</a:t>
            </a:r>
            <a:r>
              <a:rPr lang="en-US" sz="1600" dirty="0">
                <a:solidFill>
                  <a:srgbClr val="FFFFFF"/>
                </a:solidFill>
                <a:ea typeface="Tahoma" pitchFamily="34" charset="0"/>
                <a:cs typeface="Tahoma" pitchFamily="34" charset="0"/>
              </a:rPr>
              <a:t>:</a:t>
            </a:r>
          </a:p>
          <a:p>
            <a:pPr lvl="1">
              <a:lnSpc>
                <a:spcPct val="110000"/>
              </a:lnSpc>
            </a:pPr>
            <a:r>
              <a:rPr lang="en-US" sz="1400" dirty="0">
                <a:solidFill>
                  <a:srgbClr val="FFFFFF"/>
                </a:solidFill>
                <a:ea typeface="Tahoma" pitchFamily="34" charset="0"/>
                <a:cs typeface="Tahoma" pitchFamily="34" charset="0"/>
              </a:rPr>
              <a:t>$3000 for full BRCA1/2 testing </a:t>
            </a:r>
          </a:p>
          <a:p>
            <a:pPr lvl="1">
              <a:lnSpc>
                <a:spcPct val="110000"/>
              </a:lnSpc>
            </a:pPr>
            <a:r>
              <a:rPr lang="en-US" sz="1400" dirty="0">
                <a:solidFill>
                  <a:srgbClr val="FFFFFF"/>
                </a:solidFill>
                <a:ea typeface="Tahoma" pitchFamily="34" charset="0"/>
                <a:cs typeface="Tahoma" pitchFamily="34" charset="0"/>
              </a:rPr>
              <a:t>$415 for 3 Jewish founder mutations</a:t>
            </a:r>
          </a:p>
          <a:p>
            <a:pPr lvl="1">
              <a:lnSpc>
                <a:spcPct val="110000"/>
              </a:lnSpc>
            </a:pPr>
            <a:r>
              <a:rPr lang="en-US" sz="1400" dirty="0">
                <a:solidFill>
                  <a:srgbClr val="FFFFFF"/>
                </a:solidFill>
                <a:ea typeface="Tahoma" pitchFamily="34" charset="0"/>
                <a:cs typeface="Tahoma" pitchFamily="34" charset="0"/>
              </a:rPr>
              <a:t>$350 for single site </a:t>
            </a:r>
            <a:r>
              <a:rPr lang="en-US" sz="1400" dirty="0" smtClean="0">
                <a:solidFill>
                  <a:srgbClr val="FFFFFF"/>
                </a:solidFill>
                <a:ea typeface="Tahoma" pitchFamily="34" charset="0"/>
                <a:cs typeface="Tahoma" pitchFamily="34" charset="0"/>
              </a:rPr>
              <a:t>analysis</a:t>
            </a:r>
            <a:endParaRPr lang="en-US" sz="1100" dirty="0">
              <a:solidFill>
                <a:srgbClr val="FFFFFF"/>
              </a:solidFill>
            </a:endParaRPr>
          </a:p>
        </p:txBody>
      </p:sp>
      <p:grpSp>
        <p:nvGrpSpPr>
          <p:cNvPr id="4" name="Group 3"/>
          <p:cNvGrpSpPr/>
          <p:nvPr/>
        </p:nvGrpSpPr>
        <p:grpSpPr>
          <a:xfrm>
            <a:off x="112059" y="1752600"/>
            <a:ext cx="4078941" cy="3454913"/>
            <a:chOff x="5257800" y="3048000"/>
            <a:chExt cx="3688846" cy="3213546"/>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048000"/>
              <a:ext cx="3688846" cy="3213546"/>
            </a:xfrm>
            <a:prstGeom prst="rect">
              <a:avLst/>
            </a:prstGeom>
            <a:noFill/>
            <a:ln w="28575">
              <a:solidFill>
                <a:schemeClr val="bg1"/>
              </a:solidFill>
              <a:miter lim="800000"/>
              <a:headEnd/>
              <a:tailEnd/>
            </a:ln>
          </p:spPr>
        </p:pic>
        <p:sp>
          <p:nvSpPr>
            <p:cNvPr id="3" name="Rectangle 2"/>
            <p:cNvSpPr/>
            <p:nvPr/>
          </p:nvSpPr>
          <p:spPr>
            <a:xfrm>
              <a:off x="7239000" y="3061340"/>
              <a:ext cx="1707646" cy="230832"/>
            </a:xfrm>
            <a:prstGeom prst="rect">
              <a:avLst/>
            </a:prstGeom>
            <a:solidFill>
              <a:schemeClr val="bg1"/>
            </a:solidFill>
          </p:spPr>
          <p:txBody>
            <a:bodyPr wrap="square">
              <a:spAutoFit/>
            </a:bodyPr>
            <a:lstStyle/>
            <a:p>
              <a:pPr algn="r"/>
              <a:r>
                <a:rPr lang="en-US" sz="900" i="1" dirty="0">
                  <a:solidFill>
                    <a:srgbClr val="000000"/>
                  </a:solidFill>
                  <a:latin typeface="Arial" panose="020B0604020202020204" pitchFamily="34" charset="0"/>
                  <a:ea typeface="Tahoma" pitchFamily="34" charset="0"/>
                  <a:cs typeface="Arial" panose="020B0604020202020204" pitchFamily="34" charset="0"/>
                </a:rPr>
                <a:t>Science</a:t>
              </a:r>
              <a:r>
                <a:rPr lang="en-US" sz="900" dirty="0">
                  <a:solidFill>
                    <a:srgbClr val="000000"/>
                  </a:solidFill>
                  <a:latin typeface="Arial" panose="020B0604020202020204" pitchFamily="34" charset="0"/>
                  <a:ea typeface="Tahoma" pitchFamily="34" charset="0"/>
                  <a:cs typeface="Arial" panose="020B0604020202020204" pitchFamily="34" charset="0"/>
                </a:rPr>
                <a:t> 7 October </a:t>
              </a:r>
              <a:r>
                <a:rPr lang="en-US" sz="900" dirty="0" smtClean="0">
                  <a:solidFill>
                    <a:srgbClr val="000000"/>
                  </a:solidFill>
                  <a:latin typeface="Arial" panose="020B0604020202020204" pitchFamily="34" charset="0"/>
                  <a:ea typeface="Tahoma" pitchFamily="34" charset="0"/>
                  <a:cs typeface="Arial" panose="020B0604020202020204" pitchFamily="34" charset="0"/>
                </a:rPr>
                <a:t>1994</a:t>
              </a:r>
              <a:endParaRPr lang="en-US" sz="900" dirty="0">
                <a:solidFill>
                  <a:srgbClr val="000000"/>
                </a:solidFill>
                <a:latin typeface="Arial" panose="020B0604020202020204" pitchFamily="34" charset="0"/>
                <a:cs typeface="Arial" panose="020B0604020202020204" pitchFamily="34" charset="0"/>
              </a:endParaRPr>
            </a:p>
          </p:txBody>
        </p:sp>
      </p:grpSp>
      <p:pic>
        <p:nvPicPr>
          <p:cNvPr id="10242" name="Picture 2" descr="Myriad Genetic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8600" y="152400"/>
            <a:ext cx="97155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3836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Supreme Court Ruling on Gene Patents</a:t>
            </a:r>
            <a:endParaRPr lang="en-US" sz="3200" i="1" dirty="0" smtClean="0"/>
          </a:p>
        </p:txBody>
      </p:sp>
      <p:sp>
        <p:nvSpPr>
          <p:cNvPr id="3" name="Content Placeholder 2"/>
          <p:cNvSpPr>
            <a:spLocks noGrp="1"/>
          </p:cNvSpPr>
          <p:nvPr>
            <p:ph idx="1"/>
          </p:nvPr>
        </p:nvSpPr>
        <p:spPr>
          <a:xfrm>
            <a:off x="457200" y="1524000"/>
            <a:ext cx="5562600" cy="4572000"/>
          </a:xfrm>
        </p:spPr>
        <p:txBody>
          <a:bodyPr/>
          <a:lstStyle/>
          <a:p>
            <a:pPr marL="0" indent="0">
              <a:buNone/>
            </a:pPr>
            <a:r>
              <a:rPr lang="en-US" sz="2200" dirty="0">
                <a:solidFill>
                  <a:srgbClr val="FFFFFF"/>
                </a:solidFill>
                <a:ea typeface="Tahoma" pitchFamily="34" charset="0"/>
                <a:cs typeface="Tahoma" pitchFamily="34" charset="0"/>
              </a:rPr>
              <a:t>June 13, 2013 - Association for Molecular Pathology v. Myriad Genetics (No. 12-398</a:t>
            </a:r>
            <a:r>
              <a:rPr lang="en-US" sz="2200" dirty="0" smtClean="0">
                <a:solidFill>
                  <a:srgbClr val="FFFFFF"/>
                </a:solidFill>
                <a:ea typeface="Tahoma" pitchFamily="34" charset="0"/>
                <a:cs typeface="Tahoma" pitchFamily="34" charset="0"/>
              </a:rPr>
              <a:t>)</a:t>
            </a:r>
          </a:p>
          <a:p>
            <a:r>
              <a:rPr lang="en-US" sz="1800" dirty="0" smtClean="0">
                <a:solidFill>
                  <a:srgbClr val="FFFFFF"/>
                </a:solidFill>
                <a:ea typeface="Tahoma" pitchFamily="34" charset="0"/>
                <a:cs typeface="Tahoma" pitchFamily="34" charset="0"/>
              </a:rPr>
              <a:t>U.S</a:t>
            </a:r>
            <a:r>
              <a:rPr lang="en-US" sz="1800" dirty="0">
                <a:solidFill>
                  <a:srgbClr val="FFFFFF"/>
                </a:solidFill>
                <a:ea typeface="Tahoma" pitchFamily="34" charset="0"/>
                <a:cs typeface="Tahoma" pitchFamily="34" charset="0"/>
              </a:rPr>
              <a:t>. Supreme Court unanimously ruled that, </a:t>
            </a:r>
            <a:r>
              <a:rPr lang="en-US" sz="1800" b="1" dirty="0">
                <a:solidFill>
                  <a:srgbClr val="FFFF00"/>
                </a:solidFill>
                <a:ea typeface="Tahoma" pitchFamily="34" charset="0"/>
                <a:cs typeface="Tahoma" pitchFamily="34" charset="0"/>
              </a:rPr>
              <a:t>"A naturally occurring DNA segment is a product of nature and not patent eligible merely because it has been isolated,"</a:t>
            </a:r>
            <a:r>
              <a:rPr lang="en-US" sz="1800" dirty="0">
                <a:solidFill>
                  <a:srgbClr val="FFFF00"/>
                </a:solidFill>
                <a:ea typeface="Tahoma" pitchFamily="34" charset="0"/>
                <a:cs typeface="Tahoma" pitchFamily="34" charset="0"/>
              </a:rPr>
              <a:t> </a:t>
            </a:r>
            <a:r>
              <a:rPr lang="en-US" sz="1800" dirty="0">
                <a:solidFill>
                  <a:srgbClr val="FFFFFF"/>
                </a:solidFill>
                <a:ea typeface="Tahoma" pitchFamily="34" charset="0"/>
                <a:cs typeface="Tahoma" pitchFamily="34" charset="0"/>
              </a:rPr>
              <a:t>invalidating Myriad's patents on the </a:t>
            </a:r>
            <a:r>
              <a:rPr lang="en-US" sz="1800" i="1" dirty="0">
                <a:solidFill>
                  <a:srgbClr val="FFFFFF"/>
                </a:solidFill>
                <a:ea typeface="Tahoma" pitchFamily="34" charset="0"/>
                <a:cs typeface="Tahoma" pitchFamily="34" charset="0"/>
              </a:rPr>
              <a:t>BRCA1</a:t>
            </a:r>
            <a:r>
              <a:rPr lang="en-US" sz="1800" dirty="0">
                <a:solidFill>
                  <a:srgbClr val="FFFFFF"/>
                </a:solidFill>
                <a:ea typeface="Tahoma" pitchFamily="34" charset="0"/>
                <a:cs typeface="Tahoma" pitchFamily="34" charset="0"/>
              </a:rPr>
              <a:t> and </a:t>
            </a:r>
            <a:r>
              <a:rPr lang="en-US" sz="1800" i="1" dirty="0">
                <a:solidFill>
                  <a:srgbClr val="FFFFFF"/>
                </a:solidFill>
                <a:ea typeface="Tahoma" pitchFamily="34" charset="0"/>
                <a:cs typeface="Tahoma" pitchFamily="34" charset="0"/>
              </a:rPr>
              <a:t>BRCA2</a:t>
            </a:r>
            <a:r>
              <a:rPr lang="en-US" sz="1800" dirty="0">
                <a:solidFill>
                  <a:srgbClr val="FFFFFF"/>
                </a:solidFill>
                <a:ea typeface="Tahoma" pitchFamily="34" charset="0"/>
                <a:cs typeface="Tahoma" pitchFamily="34" charset="0"/>
              </a:rPr>
              <a:t> </a:t>
            </a:r>
            <a:r>
              <a:rPr lang="en-US" sz="1800" dirty="0" smtClean="0">
                <a:solidFill>
                  <a:srgbClr val="FFFFFF"/>
                </a:solidFill>
                <a:ea typeface="Tahoma" pitchFamily="34" charset="0"/>
                <a:cs typeface="Tahoma" pitchFamily="34" charset="0"/>
              </a:rPr>
              <a:t>genes</a:t>
            </a:r>
          </a:p>
          <a:p>
            <a:r>
              <a:rPr lang="en-US" sz="1800" dirty="0">
                <a:solidFill>
                  <a:srgbClr val="FFFFFF"/>
                </a:solidFill>
                <a:ea typeface="Tahoma" pitchFamily="34" charset="0"/>
                <a:cs typeface="Tahoma" pitchFamily="34" charset="0"/>
              </a:rPr>
              <a:t>More competition, low cost, more access to genetic </a:t>
            </a:r>
            <a:r>
              <a:rPr lang="en-US" sz="1800" dirty="0" smtClean="0">
                <a:solidFill>
                  <a:srgbClr val="FFFFFF"/>
                </a:solidFill>
                <a:ea typeface="Tahoma" pitchFamily="34" charset="0"/>
                <a:cs typeface="Tahoma" pitchFamily="34" charset="0"/>
              </a:rPr>
              <a:t>testing</a:t>
            </a:r>
          </a:p>
          <a:p>
            <a:endParaRPr lang="en-US" sz="2000" dirty="0"/>
          </a:p>
        </p:txBody>
      </p:sp>
      <p:pic>
        <p:nvPicPr>
          <p:cNvPr id="14345" name="Picture 9" descr="C:\Users\aliede\AppData\Local\Microsoft\Windows\Temporary Internet Files\Content.IE5\6FEHKCF4\MP90040245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2954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908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96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Char char="•"/>
              <a:defRPr sz="2800" b="1">
                <a:solidFill>
                  <a:schemeClr val="bg1"/>
                </a:solidFill>
                <a:latin typeface="Arial" charset="0"/>
              </a:defRPr>
            </a:lvl1pPr>
            <a:lvl2pPr marL="742950" indent="-285750" eaLnBrk="0" hangingPunct="0">
              <a:spcBef>
                <a:spcPct val="20000"/>
              </a:spcBef>
              <a:buClr>
                <a:srgbClr val="FFFF00"/>
              </a:buClr>
              <a:buChar char="–"/>
              <a:defRPr sz="2400" b="1">
                <a:solidFill>
                  <a:schemeClr val="bg1"/>
                </a:solidFill>
                <a:latin typeface="Arial" charset="0"/>
              </a:defRPr>
            </a:lvl2pPr>
            <a:lvl3pPr marL="1143000" indent="-228600" eaLnBrk="0" hangingPunct="0">
              <a:spcBef>
                <a:spcPct val="20000"/>
              </a:spcBef>
              <a:buClr>
                <a:srgbClr val="FFFF00"/>
              </a:buClr>
              <a:buChar char="•"/>
              <a:defRPr sz="2000" b="1">
                <a:solidFill>
                  <a:schemeClr val="bg1"/>
                </a:solidFill>
                <a:latin typeface="Arial" charset="0"/>
              </a:defRPr>
            </a:lvl3pPr>
            <a:lvl4pPr marL="1600200" indent="-228600" eaLnBrk="0" hangingPunct="0">
              <a:spcBef>
                <a:spcPct val="20000"/>
              </a:spcBef>
              <a:buClr>
                <a:srgbClr val="FFFF00"/>
              </a:buClr>
              <a:buChar char="–"/>
              <a:defRPr b="1">
                <a:solidFill>
                  <a:schemeClr val="bg1"/>
                </a:solidFill>
                <a:latin typeface="Arial" charset="0"/>
              </a:defRPr>
            </a:lvl4pPr>
            <a:lvl5pPr marL="2057400" indent="-228600" eaLnBrk="0" hangingPunct="0">
              <a:spcBef>
                <a:spcPct val="20000"/>
              </a:spcBef>
              <a:buClr>
                <a:srgbClr val="FFFF00"/>
              </a:buClr>
              <a:buChar char="»"/>
              <a:defRPr b="1">
                <a:solidFill>
                  <a:schemeClr val="bg1"/>
                </a:solidFill>
                <a:latin typeface="Arial" charset="0"/>
              </a:defRPr>
            </a:lvl5pPr>
            <a:lvl6pPr marL="2514600" indent="-228600" eaLnBrk="0" fontAlgn="base" hangingPunct="0">
              <a:spcBef>
                <a:spcPct val="20000"/>
              </a:spcBef>
              <a:spcAft>
                <a:spcPct val="0"/>
              </a:spcAft>
              <a:buClr>
                <a:srgbClr val="FFFF00"/>
              </a:buClr>
              <a:buChar char="»"/>
              <a:defRPr b="1">
                <a:solidFill>
                  <a:schemeClr val="bg1"/>
                </a:solidFill>
                <a:latin typeface="Arial" charset="0"/>
              </a:defRPr>
            </a:lvl6pPr>
            <a:lvl7pPr marL="2971800" indent="-228600" eaLnBrk="0" fontAlgn="base" hangingPunct="0">
              <a:spcBef>
                <a:spcPct val="20000"/>
              </a:spcBef>
              <a:spcAft>
                <a:spcPct val="0"/>
              </a:spcAft>
              <a:buClr>
                <a:srgbClr val="FFFF00"/>
              </a:buClr>
              <a:buChar char="»"/>
              <a:defRPr b="1">
                <a:solidFill>
                  <a:schemeClr val="bg1"/>
                </a:solidFill>
                <a:latin typeface="Arial" charset="0"/>
              </a:defRPr>
            </a:lvl7pPr>
            <a:lvl8pPr marL="3429000" indent="-228600" eaLnBrk="0" fontAlgn="base" hangingPunct="0">
              <a:spcBef>
                <a:spcPct val="20000"/>
              </a:spcBef>
              <a:spcAft>
                <a:spcPct val="0"/>
              </a:spcAft>
              <a:buClr>
                <a:srgbClr val="FFFF00"/>
              </a:buClr>
              <a:buChar char="»"/>
              <a:defRPr b="1">
                <a:solidFill>
                  <a:schemeClr val="bg1"/>
                </a:solidFill>
                <a:latin typeface="Arial" charset="0"/>
              </a:defRPr>
            </a:lvl8pPr>
            <a:lvl9pPr marL="3886200" indent="-228600" eaLnBrk="0" fontAlgn="base" hangingPunct="0">
              <a:spcBef>
                <a:spcPct val="20000"/>
              </a:spcBef>
              <a:spcAft>
                <a:spcPct val="0"/>
              </a:spcAft>
              <a:buClr>
                <a:srgbClr val="FFFF00"/>
              </a:buClr>
              <a:buChar char="»"/>
              <a:defRPr b="1">
                <a:solidFill>
                  <a:schemeClr val="bg1"/>
                </a:solidFill>
                <a:latin typeface="Arial" charset="0"/>
              </a:defRPr>
            </a:lvl9pPr>
          </a:lstStyle>
          <a:p>
            <a:pPr eaLnBrk="1" hangingPunct="1">
              <a:spcBef>
                <a:spcPct val="0"/>
              </a:spcBef>
              <a:buClrTx/>
              <a:buFontTx/>
              <a:buNone/>
            </a:pPr>
            <a:endParaRPr lang="en-US" altLang="en-US" sz="2400" b="0">
              <a:solidFill>
                <a:schemeClr val="tx1"/>
              </a:solidFill>
            </a:endParaRPr>
          </a:p>
        </p:txBody>
      </p:sp>
      <p:sp>
        <p:nvSpPr>
          <p:cNvPr id="2" name="Title 1"/>
          <p:cNvSpPr>
            <a:spLocks noGrp="1"/>
          </p:cNvSpPr>
          <p:nvPr>
            <p:ph type="title"/>
          </p:nvPr>
        </p:nvSpPr>
        <p:spPr/>
        <p:txBody>
          <a:bodyPr/>
          <a:lstStyle/>
          <a:p>
            <a:r>
              <a:rPr lang="en-US" dirty="0" smtClean="0"/>
              <a:t>Ghostwriting</a:t>
            </a:r>
            <a:endParaRPr lang="en-US" dirty="0"/>
          </a:p>
        </p:txBody>
      </p:sp>
      <p:sp>
        <p:nvSpPr>
          <p:cNvPr id="3" name="Content Placeholder 2"/>
          <p:cNvSpPr>
            <a:spLocks noGrp="1"/>
          </p:cNvSpPr>
          <p:nvPr>
            <p:ph idx="1"/>
          </p:nvPr>
        </p:nvSpPr>
        <p:spPr>
          <a:xfrm>
            <a:off x="533400" y="1219200"/>
            <a:ext cx="8077200" cy="4801314"/>
          </a:xfrm>
          <a:prstGeom prst="round1Rect">
            <a:avLst/>
          </a:prstGeom>
          <a:solidFill>
            <a:schemeClr val="accent5">
              <a:lumMod val="60000"/>
              <a:lumOff val="40000"/>
            </a:schemeClr>
          </a:solidFill>
          <a:ln w="9525">
            <a:noFill/>
            <a:miter lim="800000"/>
            <a:headEnd/>
            <a:tailEnd/>
          </a:ln>
          <a:effectLst>
            <a:reflection blurRad="6350" stA="50000" endA="275" endPos="40000" dist="101600" dir="5400000" sy="-100000" algn="bl" rotWithShape="0"/>
          </a:effectLst>
        </p:spPr>
        <p:txBody>
          <a:bodyPr wrap="square">
            <a:spAutoFit/>
          </a:bodyPr>
          <a:lstStyle/>
          <a:p>
            <a:pPr marL="0" indent="0" algn="ctr">
              <a:buNone/>
            </a:pPr>
            <a:r>
              <a:rPr lang="en-US" altLang="en-US" kern="1200" dirty="0">
                <a:solidFill>
                  <a:schemeClr val="accent4">
                    <a:lumMod val="25000"/>
                  </a:schemeClr>
                </a:solidFill>
                <a:latin typeface="Franklin Gothic Medium" panose="020B0603020102020204" pitchFamily="34" charset="0"/>
                <a:cs typeface="Times New Roman" panose="02020603050405020304" pitchFamily="18" charset="0"/>
              </a:rPr>
              <a:t>How I was asked to “author” </a:t>
            </a:r>
            <a:br>
              <a:rPr lang="en-US" altLang="en-US"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kern="1200" dirty="0">
                <a:solidFill>
                  <a:schemeClr val="accent4">
                    <a:lumMod val="25000"/>
                  </a:schemeClr>
                </a:solidFill>
                <a:latin typeface="Franklin Gothic Medium" panose="020B0603020102020204" pitchFamily="34" charset="0"/>
                <a:cs typeface="Times New Roman" panose="02020603050405020304" pitchFamily="18" charset="0"/>
              </a:rPr>
              <a:t>a ghostwritten research paper</a:t>
            </a:r>
          </a:p>
          <a:p>
            <a:pPr marL="0"/>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					           </a:t>
            </a:r>
            <a:r>
              <a:rPr lang="en-US" altLang="en-US" sz="1600" kern="1200" dirty="0" smtClean="0">
                <a:solidFill>
                  <a:schemeClr val="accent4">
                    <a:lumMod val="25000"/>
                  </a:schemeClr>
                </a:solidFill>
                <a:latin typeface="Franklin Gothic Medium" panose="020B0603020102020204" pitchFamily="34" charset="0"/>
                <a:cs typeface="Times New Roman" panose="02020603050405020304" pitchFamily="18" charset="0"/>
              </a:rPr>
              <a:t>By </a:t>
            </a: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Adriane </a:t>
            </a:r>
            <a:r>
              <a:rPr lang="en-US" altLang="en-US" sz="1600" kern="1200" dirty="0" err="1">
                <a:solidFill>
                  <a:schemeClr val="accent4">
                    <a:lumMod val="25000"/>
                  </a:schemeClr>
                </a:solidFill>
                <a:latin typeface="Franklin Gothic Medium" panose="020B0603020102020204" pitchFamily="34" charset="0"/>
                <a:cs typeface="Times New Roman" panose="02020603050405020304" pitchFamily="18" charset="0"/>
              </a:rPr>
              <a:t>Fugh</a:t>
            </a: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-Berman </a:t>
            </a:r>
            <a:b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
            </a:r>
            <a:b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                                                   Thursday April 21, 2005</a:t>
            </a:r>
            <a:b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                                                   </a:t>
            </a: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hlinkClick r:id="rId2"/>
              </a:rPr>
              <a:t>The Guardian Newspaper</a:t>
            </a: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
            </a:r>
            <a:b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t/>
            </a:r>
            <a:br>
              <a:rPr lang="en-US" altLang="en-US" sz="1600" kern="1200" dirty="0">
                <a:solidFill>
                  <a:schemeClr val="accent4">
                    <a:lumMod val="25000"/>
                  </a:schemeClr>
                </a:solidFill>
                <a:latin typeface="Franklin Gothic Medium" panose="020B0603020102020204" pitchFamily="34" charset="0"/>
                <a:cs typeface="Times New Roman" panose="02020603050405020304" pitchFamily="18" charset="0"/>
              </a:rPr>
            </a:br>
            <a:r>
              <a:rPr lang="en-US" altLang="en-US" sz="1800" kern="1200" dirty="0">
                <a:solidFill>
                  <a:schemeClr val="accent4">
                    <a:lumMod val="25000"/>
                  </a:schemeClr>
                </a:solidFill>
                <a:latin typeface="Franklin Gothic Medium" panose="020B0603020102020204" pitchFamily="34" charset="0"/>
                <a:cs typeface="Times New Roman" panose="02020603050405020304" pitchFamily="18" charset="0"/>
              </a:rPr>
              <a:t>Recently, the House of Commons health select committee looked at the submission of ghostwritten articles to medical journals. Witnesses from two pharmaceutical groups, GlaxoSmithKline and AstraZeneca, "strongly denied that ghostwriting was </a:t>
            </a:r>
            <a:r>
              <a:rPr lang="en-US" altLang="en-US" sz="1800" kern="1200" dirty="0" err="1">
                <a:solidFill>
                  <a:schemeClr val="accent4">
                    <a:lumMod val="25000"/>
                  </a:schemeClr>
                </a:solidFill>
                <a:latin typeface="Franklin Gothic Medium" panose="020B0603020102020204" pitchFamily="34" charset="0"/>
                <a:cs typeface="Times New Roman" panose="02020603050405020304" pitchFamily="18" charset="0"/>
              </a:rPr>
              <a:t>practised</a:t>
            </a:r>
            <a:r>
              <a:rPr lang="en-US" altLang="en-US" sz="1800" kern="1200" dirty="0">
                <a:solidFill>
                  <a:schemeClr val="accent4">
                    <a:lumMod val="25000"/>
                  </a:schemeClr>
                </a:solidFill>
                <a:latin typeface="Franklin Gothic Medium" panose="020B0603020102020204" pitchFamily="34" charset="0"/>
                <a:cs typeface="Times New Roman" panose="02020603050405020304" pitchFamily="18" charset="0"/>
              </a:rPr>
              <a:t> in their respective companies". But such work can be hired out. Last summer, I was asked by </a:t>
            </a:r>
            <a:r>
              <a:rPr lang="en-US" altLang="en-US" sz="1800" kern="1200" dirty="0" err="1">
                <a:solidFill>
                  <a:schemeClr val="accent4">
                    <a:lumMod val="25000"/>
                  </a:schemeClr>
                </a:solidFill>
                <a:latin typeface="Franklin Gothic Medium" panose="020B0603020102020204" pitchFamily="34" charset="0"/>
                <a:cs typeface="Times New Roman" panose="02020603050405020304" pitchFamily="18" charset="0"/>
              </a:rPr>
              <a:t>RxComms</a:t>
            </a:r>
            <a:r>
              <a:rPr lang="en-US" altLang="en-US" sz="1800" kern="1200" dirty="0">
                <a:solidFill>
                  <a:schemeClr val="accent4">
                    <a:lumMod val="25000"/>
                  </a:schemeClr>
                </a:solidFill>
                <a:latin typeface="Franklin Gothic Medium" panose="020B0603020102020204" pitchFamily="34" charset="0"/>
                <a:cs typeface="Times New Roman" panose="02020603050405020304" pitchFamily="18" charset="0"/>
              </a:rPr>
              <a:t>, a British medical communication company, to author a review of interactions between herbs and warfarin (a generic anticoagulant prescribed to prevent strokes or blood clots). Well, not "author", exactly. The usual practice is for a complete article to be supplied; all I would have to do was review it and sign it off</a:t>
            </a:r>
            <a:r>
              <a:rPr lang="en-US" altLang="en-US" sz="1800" kern="1200" dirty="0" smtClean="0">
                <a:solidFill>
                  <a:schemeClr val="accent4">
                    <a:lumMod val="25000"/>
                  </a:schemeClr>
                </a:solidFill>
                <a:latin typeface="Franklin Gothic Medium" panose="020B0603020102020204" pitchFamily="34" charset="0"/>
                <a:cs typeface="Times New Roman" panose="02020603050405020304" pitchFamily="18" charset="0"/>
              </a:rPr>
              <a:t>.</a:t>
            </a:r>
            <a:endParaRPr lang="en-US" sz="1600" kern="1200" dirty="0">
              <a:solidFill>
                <a:schemeClr val="accent4">
                  <a:lumMod val="25000"/>
                </a:schemeClr>
              </a:solidFill>
              <a:latin typeface="Franklin Gothic Medium" panose="020B0603020102020204" pitchFamily="34" charset="0"/>
              <a:cs typeface="Times New Roman" panose="02020603050405020304" pitchFamily="18" charset="0"/>
            </a:endParaRPr>
          </a:p>
        </p:txBody>
      </p:sp>
    </p:spTree>
    <p:extLst>
      <p:ext uri="{BB962C8B-B14F-4D97-AF65-F5344CB8AC3E}">
        <p14:creationId xmlns:p14="http://schemas.microsoft.com/office/powerpoint/2010/main" val="378122398"/>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pPr lvl="1"/>
            <a:r>
              <a:rPr lang="en-US" sz="3200" dirty="0" smtClean="0"/>
              <a:t>Are the proper standards in place?</a:t>
            </a:r>
            <a:endParaRPr lang="en-US" sz="3200" dirty="0"/>
          </a:p>
        </p:txBody>
      </p:sp>
      <p:sp>
        <p:nvSpPr>
          <p:cNvPr id="3" name="Content Placeholder 2"/>
          <p:cNvSpPr>
            <a:spLocks noGrp="1"/>
          </p:cNvSpPr>
          <p:nvPr>
            <p:ph idx="1"/>
          </p:nvPr>
        </p:nvSpPr>
        <p:spPr/>
        <p:txBody>
          <a:bodyPr/>
          <a:lstStyle/>
          <a:p>
            <a:pPr marL="0" indent="0">
              <a:buNone/>
            </a:pPr>
            <a:r>
              <a:rPr lang="en-US" sz="2000" dirty="0" smtClean="0"/>
              <a:t>Genetic testing is </a:t>
            </a:r>
            <a:r>
              <a:rPr lang="en-US" sz="2000" dirty="0"/>
              <a:t>cheaper and easier than ever</a:t>
            </a:r>
            <a:endParaRPr lang="en-US" sz="2000"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286000"/>
            <a:ext cx="747861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70397"/>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vs 23andMe</a:t>
            </a:r>
            <a:endParaRPr lang="en-US" dirty="0"/>
          </a:p>
        </p:txBody>
      </p:sp>
      <p:sp>
        <p:nvSpPr>
          <p:cNvPr id="3" name="Content Placeholder 2"/>
          <p:cNvSpPr>
            <a:spLocks noGrp="1"/>
          </p:cNvSpPr>
          <p:nvPr>
            <p:ph idx="4294967295"/>
          </p:nvPr>
        </p:nvSpPr>
        <p:spPr>
          <a:xfrm>
            <a:off x="4267200" y="1600200"/>
            <a:ext cx="4724400" cy="4876800"/>
          </a:xfrm>
          <a:noFill/>
        </p:spPr>
        <p:txBody>
          <a:bodyPr>
            <a:noAutofit/>
          </a:bodyPr>
          <a:lstStyle/>
          <a:p>
            <a:pPr marL="0" indent="0">
              <a:buNone/>
            </a:pPr>
            <a:r>
              <a:rPr lang="en-US" sz="1800" b="1" dirty="0" smtClean="0"/>
              <a:t>November 25, 2013</a:t>
            </a:r>
          </a:p>
          <a:p>
            <a:r>
              <a:rPr lang="en-US" sz="1600" dirty="0" smtClean="0"/>
              <a:t>FDA issued a warning letter about the </a:t>
            </a:r>
            <a:r>
              <a:rPr lang="en-US" sz="1600" b="1" dirty="0" smtClean="0"/>
              <a:t>accuracy and standards</a:t>
            </a:r>
            <a:r>
              <a:rPr lang="en-US" sz="1600" dirty="0" smtClean="0"/>
              <a:t> of test results from the Personal Genome Service</a:t>
            </a:r>
          </a:p>
          <a:p>
            <a:r>
              <a:rPr lang="en-US" sz="1600" dirty="0" smtClean="0"/>
              <a:t>Of greatest concern was testing </a:t>
            </a:r>
            <a:r>
              <a:rPr lang="en-US" sz="1600" dirty="0"/>
              <a:t>for mutations </a:t>
            </a:r>
            <a:r>
              <a:rPr lang="en-US" sz="1600" dirty="0" smtClean="0"/>
              <a:t>in </a:t>
            </a:r>
            <a:r>
              <a:rPr lang="en-US" sz="1600" dirty="0">
                <a:solidFill>
                  <a:srgbClr val="FFFF00"/>
                </a:solidFill>
              </a:rPr>
              <a:t>g</a:t>
            </a:r>
            <a:r>
              <a:rPr lang="en-US" sz="1600" dirty="0" smtClean="0">
                <a:solidFill>
                  <a:srgbClr val="FFFF00"/>
                </a:solidFill>
              </a:rPr>
              <a:t>enes </a:t>
            </a:r>
            <a:r>
              <a:rPr lang="en-US" sz="1600" dirty="0">
                <a:solidFill>
                  <a:srgbClr val="FFFF00"/>
                </a:solidFill>
              </a:rPr>
              <a:t>linked to hereditary breast and ovarian cancer</a:t>
            </a:r>
            <a:r>
              <a:rPr lang="en-US" sz="1600" dirty="0" smtClean="0">
                <a:solidFill>
                  <a:srgbClr val="FFFF00"/>
                </a:solidFill>
              </a:rPr>
              <a:t>, </a:t>
            </a:r>
            <a:r>
              <a:rPr lang="en-US" sz="1600" dirty="0" smtClean="0"/>
              <a:t>stating that a </a:t>
            </a:r>
            <a:r>
              <a:rPr lang="en-US" sz="1600" dirty="0"/>
              <a:t>false positive </a:t>
            </a:r>
            <a:r>
              <a:rPr lang="en-US" sz="1600" dirty="0" smtClean="0"/>
              <a:t>could </a:t>
            </a:r>
            <a:r>
              <a:rPr lang="en-US" sz="1600" dirty="0"/>
              <a:t>lead to an </a:t>
            </a:r>
            <a:r>
              <a:rPr lang="en-US" sz="1600" b="1" dirty="0"/>
              <a:t>unnecessary preventive </a:t>
            </a:r>
            <a:r>
              <a:rPr lang="en-US" sz="1600" b="1" dirty="0" smtClean="0"/>
              <a:t>mastectomy</a:t>
            </a:r>
            <a:endParaRPr lang="en-US" sz="1600" b="1" dirty="0"/>
          </a:p>
          <a:p>
            <a:pPr lvl="1"/>
            <a:r>
              <a:rPr lang="en-US" sz="1400" dirty="0" smtClean="0"/>
              <a:t>Genetic testing for </a:t>
            </a:r>
            <a:r>
              <a:rPr lang="en-US" sz="1400" dirty="0"/>
              <a:t>breast cancer risk </a:t>
            </a:r>
            <a:r>
              <a:rPr lang="en-US" sz="1400" dirty="0" smtClean="0"/>
              <a:t>is one example where guidance </a:t>
            </a:r>
            <a:r>
              <a:rPr lang="en-US" sz="1400" dirty="0"/>
              <a:t>from doctors and genetic </a:t>
            </a:r>
            <a:r>
              <a:rPr lang="en-US" sz="1400" dirty="0" smtClean="0"/>
              <a:t>counselors is warranted, </a:t>
            </a:r>
            <a:r>
              <a:rPr lang="en-US" sz="1400" dirty="0"/>
              <a:t>and </a:t>
            </a:r>
            <a:r>
              <a:rPr lang="en-US" sz="1400" dirty="0" smtClean="0"/>
              <a:t>offering these results </a:t>
            </a:r>
            <a:r>
              <a:rPr lang="en-US" sz="1400" dirty="0"/>
              <a:t>directly to </a:t>
            </a:r>
            <a:r>
              <a:rPr lang="en-US" sz="1400" dirty="0" smtClean="0"/>
              <a:t>consumers is of concern</a:t>
            </a:r>
          </a:p>
          <a:p>
            <a:r>
              <a:rPr lang="en-US" sz="1600" b="1" dirty="0" smtClean="0">
                <a:hlinkClick r:id="rId2"/>
              </a:rPr>
              <a:t>Class-action </a:t>
            </a:r>
            <a:r>
              <a:rPr lang="en-US" sz="1600" b="1" dirty="0">
                <a:hlinkClick r:id="rId2"/>
              </a:rPr>
              <a:t>suit</a:t>
            </a:r>
            <a:r>
              <a:rPr lang="en-US" sz="1600" b="1" dirty="0"/>
              <a:t> </a:t>
            </a:r>
            <a:r>
              <a:rPr lang="en-US" sz="1600" dirty="0" smtClean="0"/>
              <a:t>followed</a:t>
            </a:r>
            <a:endParaRPr lang="en-US" sz="1600"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327416"/>
            <a:ext cx="3955176" cy="522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0"/>
            <a:ext cx="1097226" cy="1552575"/>
          </a:xfrm>
          <a:prstGeom prst="rect">
            <a:avLst/>
          </a:prstGeom>
        </p:spPr>
      </p:pic>
    </p:spTree>
    <p:extLst>
      <p:ext uri="{BB962C8B-B14F-4D97-AF65-F5344CB8AC3E}">
        <p14:creationId xmlns:p14="http://schemas.microsoft.com/office/powerpoint/2010/main" val="1684562429"/>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More Controversy</a:t>
            </a:r>
            <a:br>
              <a:rPr lang="en-US" sz="3200" dirty="0" smtClean="0"/>
            </a:br>
            <a:r>
              <a:rPr lang="en-US" sz="3200" dirty="0" smtClean="0"/>
              <a:t>“1 </a:t>
            </a:r>
            <a:r>
              <a:rPr lang="en-US" sz="3200" dirty="0"/>
              <a:t>step forward, 23 steps </a:t>
            </a:r>
            <a:r>
              <a:rPr lang="en-US" sz="3200" dirty="0" smtClean="0"/>
              <a:t>back”</a:t>
            </a:r>
            <a:endParaRPr lang="en-US" sz="3200" dirty="0"/>
          </a:p>
        </p:txBody>
      </p:sp>
      <p:sp>
        <p:nvSpPr>
          <p:cNvPr id="3" name="Content Placeholder 2"/>
          <p:cNvSpPr>
            <a:spLocks noGrp="1"/>
          </p:cNvSpPr>
          <p:nvPr>
            <p:ph idx="1"/>
          </p:nvPr>
        </p:nvSpPr>
        <p:spPr/>
        <p:txBody>
          <a:bodyPr>
            <a:normAutofit/>
          </a:bodyPr>
          <a:lstStyle/>
          <a:p>
            <a:pPr marL="285750" lvl="1">
              <a:spcBef>
                <a:spcPct val="100000"/>
              </a:spcBef>
              <a:buFontTx/>
              <a:buChar char="•"/>
            </a:pPr>
            <a:r>
              <a:rPr lang="en-US" sz="2000" dirty="0" smtClean="0"/>
              <a:t>Debate </a:t>
            </a:r>
            <a:r>
              <a:rPr lang="en-US" sz="2000" dirty="0"/>
              <a:t>ensues </a:t>
            </a:r>
            <a:r>
              <a:rPr lang="en-US" sz="2000" dirty="0" smtClean="0"/>
              <a:t> around 23andMe balancing the </a:t>
            </a:r>
            <a:r>
              <a:rPr lang="en-US" sz="2000" dirty="0" smtClean="0">
                <a:solidFill>
                  <a:srgbClr val="FFFF00"/>
                </a:solidFill>
              </a:rPr>
              <a:t>right to know vs. the right not to know </a:t>
            </a:r>
            <a:r>
              <a:rPr lang="en-US" sz="2000" dirty="0" smtClean="0"/>
              <a:t>for families tested</a:t>
            </a:r>
            <a:endParaRPr lang="en-US" sz="2000" dirty="0"/>
          </a:p>
          <a:p>
            <a:pPr marL="742950" lvl="2" indent="-342900">
              <a:spcBef>
                <a:spcPct val="100000"/>
              </a:spcBef>
              <a:buFont typeface="Tahoma" panose="020B0604030504040204" pitchFamily="34" charset="0"/>
              <a:buChar char="−"/>
            </a:pPr>
            <a:r>
              <a:rPr lang="en-US" sz="1600" dirty="0"/>
              <a:t>Close Relatives check box </a:t>
            </a:r>
            <a:r>
              <a:rPr lang="en-US" sz="1600" dirty="0" smtClean="0"/>
              <a:t>led to a </a:t>
            </a:r>
            <a:r>
              <a:rPr lang="en-US" sz="1600" dirty="0"/>
              <a:t>patient </a:t>
            </a:r>
            <a:r>
              <a:rPr lang="en-US" sz="1600" dirty="0" smtClean="0"/>
              <a:t>discovering that </a:t>
            </a:r>
            <a:r>
              <a:rPr lang="en-US" sz="1600" dirty="0"/>
              <a:t>his parents were not his biological parents by selecting to learn more about his ancestry by linking to </a:t>
            </a:r>
            <a:r>
              <a:rPr lang="en-US" sz="1600" dirty="0" smtClean="0"/>
              <a:t>family members who </a:t>
            </a:r>
            <a:r>
              <a:rPr lang="en-US" sz="1600" dirty="0"/>
              <a:t>were </a:t>
            </a:r>
            <a:r>
              <a:rPr lang="en-US" sz="1600" dirty="0" smtClean="0"/>
              <a:t>tested</a:t>
            </a:r>
            <a:endParaRPr lang="en-US" sz="1600" dirty="0"/>
          </a:p>
          <a:p>
            <a:pPr marL="285750" lvl="1">
              <a:spcBef>
                <a:spcPct val="100000"/>
              </a:spcBef>
              <a:buFontTx/>
              <a:buChar char="•"/>
            </a:pPr>
            <a:r>
              <a:rPr lang="en-US" sz="2000" dirty="0" smtClean="0"/>
              <a:t>Company to hire </a:t>
            </a:r>
            <a:r>
              <a:rPr lang="en-US" sz="2000" dirty="0">
                <a:solidFill>
                  <a:srgbClr val="FFFF00"/>
                </a:solidFill>
              </a:rPr>
              <a:t>C</a:t>
            </a:r>
            <a:r>
              <a:rPr lang="en-US" sz="2000" dirty="0" smtClean="0">
                <a:solidFill>
                  <a:srgbClr val="FFFF00"/>
                </a:solidFill>
              </a:rPr>
              <a:t>hief Privacy Officer </a:t>
            </a:r>
            <a:r>
              <a:rPr lang="en-US" sz="2000" dirty="0" smtClean="0">
                <a:solidFill>
                  <a:schemeClr val="bg1"/>
                </a:solidFill>
              </a:rPr>
              <a:t>to ensure </a:t>
            </a:r>
            <a:r>
              <a:rPr lang="en-US" sz="2000" dirty="0" smtClean="0"/>
              <a:t>informed</a:t>
            </a:r>
            <a:r>
              <a:rPr lang="en-US" sz="2000" dirty="0"/>
              <a:t>, conscious decisions </a:t>
            </a:r>
            <a:r>
              <a:rPr lang="en-US" sz="2000" dirty="0" smtClean="0"/>
              <a:t>made by customers about </a:t>
            </a:r>
            <a:r>
              <a:rPr lang="en-US" sz="2000" dirty="0"/>
              <a:t>whether and how to receive potentially overwhelming </a:t>
            </a:r>
            <a:r>
              <a:rPr lang="en-US" sz="2000" dirty="0" smtClean="0"/>
              <a:t>information</a:t>
            </a:r>
            <a:endParaRPr lang="en-US" sz="2000" dirty="0"/>
          </a:p>
          <a:p>
            <a:r>
              <a:rPr lang="en-US" sz="2000" dirty="0" smtClean="0"/>
              <a:t>Headline: </a:t>
            </a:r>
            <a:r>
              <a:rPr lang="en-US" sz="2000" b="1" dirty="0">
                <a:hlinkClick r:id="rId2"/>
              </a:rPr>
              <a:t>Expansion to UK sparks  privacy </a:t>
            </a:r>
            <a:r>
              <a:rPr lang="en-US" sz="2000" b="1" dirty="0" smtClean="0">
                <a:hlinkClick r:id="rId2"/>
              </a:rPr>
              <a:t>concerns</a:t>
            </a:r>
            <a:endParaRPr lang="en-US" sz="2000" b="1" dirty="0" smtClean="0"/>
          </a:p>
          <a:p>
            <a:pPr lvl="1"/>
            <a:r>
              <a:rPr lang="en-US" sz="1800" dirty="0" smtClean="0">
                <a:solidFill>
                  <a:srgbClr val="FFFF00"/>
                </a:solidFill>
              </a:rPr>
              <a:t>Will my data be sold to Google?</a:t>
            </a:r>
            <a:endParaRPr lang="en-US" sz="1800" dirty="0">
              <a:solidFill>
                <a:srgbClr val="FFFF00"/>
              </a:solidFill>
            </a:endParaRPr>
          </a:p>
        </p:txBody>
      </p:sp>
      <p:sp>
        <p:nvSpPr>
          <p:cNvPr id="4" name="Rounded Rectangular Callout 3"/>
          <p:cNvSpPr/>
          <p:nvPr/>
        </p:nvSpPr>
        <p:spPr bwMode="auto">
          <a:xfrm>
            <a:off x="6629400" y="5257800"/>
            <a:ext cx="2133600" cy="838200"/>
          </a:xfrm>
          <a:prstGeom prst="wedgeRoundRectCallout">
            <a:avLst>
              <a:gd name="adj1" fmla="val 16415"/>
              <a:gd name="adj2" fmla="val 13385"/>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FFFFFF"/>
                </a:solidFill>
                <a:effectLst>
                  <a:outerShdw blurRad="38100" dist="38100" dir="2700000" algn="tl">
                    <a:srgbClr val="000000">
                      <a:alpha val="43137"/>
                    </a:srgbClr>
                  </a:outerShdw>
                </a:effectLst>
              </a:rPr>
              <a:t>Ethical problem: patient autonomy, right not to know</a:t>
            </a:r>
          </a:p>
        </p:txBody>
      </p:sp>
    </p:spTree>
    <p:extLst>
      <p:ext uri="{BB962C8B-B14F-4D97-AF65-F5344CB8AC3E}">
        <p14:creationId xmlns:p14="http://schemas.microsoft.com/office/powerpoint/2010/main" val="3396783523"/>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Patient Autonomy and the Right Not to Know</a:t>
            </a:r>
            <a:endParaRPr lang="en-US" sz="3200" dirty="0"/>
          </a:p>
        </p:txBody>
      </p:sp>
      <p:sp>
        <p:nvSpPr>
          <p:cNvPr id="3" name="Content Placeholder 2"/>
          <p:cNvSpPr>
            <a:spLocks noGrp="1"/>
          </p:cNvSpPr>
          <p:nvPr>
            <p:ph idx="4294967295"/>
          </p:nvPr>
        </p:nvSpPr>
        <p:spPr>
          <a:xfrm>
            <a:off x="304800" y="1371600"/>
            <a:ext cx="4724400" cy="4800600"/>
          </a:xfrm>
        </p:spPr>
        <p:txBody>
          <a:bodyPr>
            <a:normAutofit/>
          </a:bodyPr>
          <a:lstStyle/>
          <a:p>
            <a:pPr marL="0" indent="0">
              <a:buNone/>
            </a:pPr>
            <a:r>
              <a:rPr lang="en-US" sz="1800" b="1" dirty="0" smtClean="0"/>
              <a:t>November 5, 2013</a:t>
            </a:r>
          </a:p>
          <a:p>
            <a:r>
              <a:rPr lang="en-US" sz="1600" b="1" dirty="0" smtClean="0"/>
              <a:t>American College of Medical Genetics and Genomics (ACMG) recommendation </a:t>
            </a:r>
            <a:r>
              <a:rPr lang="en-US" sz="1600" dirty="0" smtClean="0"/>
              <a:t>that 57 </a:t>
            </a:r>
            <a:r>
              <a:rPr lang="en-US" sz="1600" dirty="0"/>
              <a:t>genes </a:t>
            </a:r>
            <a:r>
              <a:rPr lang="en-US" sz="1600" dirty="0" smtClean="0"/>
              <a:t>should </a:t>
            </a:r>
            <a:r>
              <a:rPr lang="en-US" sz="1600" dirty="0"/>
              <a:t>be evaluated </a:t>
            </a:r>
            <a:r>
              <a:rPr lang="en-US" sz="1600" dirty="0">
                <a:solidFill>
                  <a:srgbClr val="FFFF00"/>
                </a:solidFill>
              </a:rPr>
              <a:t>any time </a:t>
            </a:r>
            <a:r>
              <a:rPr lang="en-US" sz="1600" dirty="0"/>
              <a:t>a physician orders a genetic test</a:t>
            </a:r>
          </a:p>
          <a:p>
            <a:pPr lvl="1"/>
            <a:r>
              <a:rPr lang="en-US" sz="1400" dirty="0"/>
              <a:t>Genes related to diseases such as Alzheimer’s or Huntington’s, with no known medical treatment, are not on the </a:t>
            </a:r>
            <a:r>
              <a:rPr lang="en-US" sz="1400" dirty="0" smtClean="0"/>
              <a:t>list</a:t>
            </a:r>
          </a:p>
          <a:p>
            <a:pPr lvl="1"/>
            <a:r>
              <a:rPr lang="en-US" sz="1400" b="1" dirty="0" smtClean="0">
                <a:solidFill>
                  <a:srgbClr val="FFFF00"/>
                </a:solidFill>
              </a:rPr>
              <a:t>Genes </a:t>
            </a:r>
            <a:r>
              <a:rPr lang="en-US" sz="1400" b="1" dirty="0">
                <a:solidFill>
                  <a:srgbClr val="FFFF00"/>
                </a:solidFill>
              </a:rPr>
              <a:t>linked to hereditary breast and ovarian cancer </a:t>
            </a:r>
            <a:r>
              <a:rPr lang="en-US" sz="1400" dirty="0">
                <a:solidFill>
                  <a:srgbClr val="FFFF00"/>
                </a:solidFill>
              </a:rPr>
              <a:t>are among the selected 57</a:t>
            </a:r>
          </a:p>
          <a:p>
            <a:r>
              <a:rPr lang="en-US" sz="1600" dirty="0" smtClean="0"/>
              <a:t>This </a:t>
            </a:r>
            <a:r>
              <a:rPr lang="en-US" sz="1600" dirty="0"/>
              <a:t>“duty to </a:t>
            </a:r>
            <a:r>
              <a:rPr lang="en-US" sz="1600" dirty="0" smtClean="0"/>
              <a:t>hunt” was surprising—caused heated debate at a recent </a:t>
            </a:r>
            <a:r>
              <a:rPr lang="en-US" sz="1600" b="1" dirty="0" smtClean="0"/>
              <a:t>American Society of Human Genetics (ASHG) meeting </a:t>
            </a:r>
            <a:r>
              <a:rPr lang="en-US" sz="1600" dirty="0" smtClean="0"/>
              <a:t>because </a:t>
            </a:r>
            <a:r>
              <a:rPr lang="en-US" sz="1600" dirty="0"/>
              <a:t>part of the recommendation </a:t>
            </a:r>
            <a:r>
              <a:rPr lang="en-US" sz="1600" dirty="0" smtClean="0"/>
              <a:t>said </a:t>
            </a:r>
            <a:r>
              <a:rPr lang="en-US" sz="1600" dirty="0"/>
              <a:t>these findings should be shared </a:t>
            </a:r>
            <a:r>
              <a:rPr lang="en-US" sz="1600" b="1" dirty="0"/>
              <a:t>even with patients who expressly do not want to know the </a:t>
            </a:r>
            <a:r>
              <a:rPr lang="en-US" sz="1600" b="1" dirty="0" smtClean="0"/>
              <a:t>results</a:t>
            </a:r>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371600"/>
            <a:ext cx="3810000" cy="459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24133" y="1994356"/>
            <a:ext cx="1276310" cy="215444"/>
          </a:xfrm>
          <a:prstGeom prst="rect">
            <a:avLst/>
          </a:prstGeom>
          <a:noFill/>
        </p:spPr>
        <p:txBody>
          <a:bodyPr wrap="none" rtlCol="0">
            <a:spAutoFit/>
          </a:bodyPr>
          <a:lstStyle/>
          <a:p>
            <a:pPr algn="r"/>
            <a:r>
              <a:rPr lang="en-US" sz="800" dirty="0" smtClean="0">
                <a:solidFill>
                  <a:srgbClr val="000000"/>
                </a:solidFill>
                <a:latin typeface="Arial" panose="020B0604020202020204" pitchFamily="34" charset="0"/>
                <a:cs typeface="Arial" panose="020B0604020202020204" pitchFamily="34" charset="0"/>
              </a:rPr>
              <a:t>Forbes.com 11/05/2013</a:t>
            </a:r>
            <a:endParaRPr lang="en-US" sz="800" dirty="0">
              <a:solidFill>
                <a:srgbClr val="000000"/>
              </a:solidFill>
              <a:latin typeface="Arial" panose="020B0604020202020204" pitchFamily="34" charset="0"/>
              <a:cs typeface="Arial" panose="020B0604020202020204" pitchFamily="34" charset="0"/>
            </a:endParaRPr>
          </a:p>
        </p:txBody>
      </p:sp>
      <p:sp>
        <p:nvSpPr>
          <p:cNvPr id="6" name="Rounded Rectangular Callout 5"/>
          <p:cNvSpPr/>
          <p:nvPr/>
        </p:nvSpPr>
        <p:spPr bwMode="auto">
          <a:xfrm>
            <a:off x="6096000" y="5181600"/>
            <a:ext cx="2133600" cy="838200"/>
          </a:xfrm>
          <a:prstGeom prst="wedgeRoundRectCallout">
            <a:avLst>
              <a:gd name="adj1" fmla="val 16415"/>
              <a:gd name="adj2" fmla="val 13385"/>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FFFFFF"/>
                </a:solidFill>
                <a:effectLst>
                  <a:outerShdw blurRad="38100" dist="38100" dir="2700000" algn="tl">
                    <a:srgbClr val="000000">
                      <a:alpha val="43137"/>
                    </a:srgbClr>
                  </a:outerShdw>
                </a:effectLst>
              </a:rPr>
              <a:t>Ethical problem: patient autonomy, right not to know</a:t>
            </a:r>
          </a:p>
        </p:txBody>
      </p:sp>
    </p:spTree>
    <p:extLst>
      <p:ext uri="{BB962C8B-B14F-4D97-AF65-F5344CB8AC3E}">
        <p14:creationId xmlns:p14="http://schemas.microsoft.com/office/powerpoint/2010/main" val="1672400528"/>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z="3200" dirty="0" smtClean="0"/>
              <a:t>Case Study: Hereditary Breast-Ovarian Cancer (HBOC)</a:t>
            </a:r>
          </a:p>
        </p:txBody>
      </p:sp>
      <p:sp>
        <p:nvSpPr>
          <p:cNvPr id="12" name="Content Placeholder 11"/>
          <p:cNvSpPr>
            <a:spLocks noGrp="1"/>
          </p:cNvSpPr>
          <p:nvPr>
            <p:ph sz="half" idx="1"/>
          </p:nvPr>
        </p:nvSpPr>
        <p:spPr>
          <a:xfrm>
            <a:off x="377372" y="1600200"/>
            <a:ext cx="4194628" cy="4587064"/>
          </a:xfrm>
        </p:spPr>
        <p:txBody>
          <a:bodyPr>
            <a:normAutofit/>
          </a:bodyPr>
          <a:lstStyle/>
          <a:p>
            <a:r>
              <a:rPr lang="en-US" sz="1600" dirty="0" smtClean="0">
                <a:latin typeface="Tahoma" pitchFamily="34" charset="0"/>
                <a:ea typeface="Tahoma" pitchFamily="34" charset="0"/>
                <a:cs typeface="Tahoma" pitchFamily="34" charset="0"/>
              </a:rPr>
              <a:t>1866 - Hereditary breast cancer syndrome first described by </a:t>
            </a:r>
            <a:r>
              <a:rPr lang="en-US" sz="1600" b="1" dirty="0" smtClean="0">
                <a:latin typeface="Tahoma" pitchFamily="34" charset="0"/>
                <a:ea typeface="Tahoma" pitchFamily="34" charset="0"/>
                <a:cs typeface="Tahoma" pitchFamily="34" charset="0"/>
              </a:rPr>
              <a:t>Paul </a:t>
            </a:r>
            <a:r>
              <a:rPr lang="en-US" sz="1600" b="1" dirty="0" err="1" smtClean="0">
                <a:latin typeface="Tahoma" pitchFamily="34" charset="0"/>
                <a:ea typeface="Tahoma" pitchFamily="34" charset="0"/>
                <a:cs typeface="Tahoma" pitchFamily="34" charset="0"/>
              </a:rPr>
              <a:t>Broca</a:t>
            </a:r>
            <a:r>
              <a:rPr lang="en-US" sz="1600" dirty="0" smtClean="0">
                <a:latin typeface="Tahoma" pitchFamily="34" charset="0"/>
                <a:ea typeface="Tahoma" pitchFamily="34" charset="0"/>
                <a:cs typeface="Tahoma" pitchFamily="34" charset="0"/>
              </a:rPr>
              <a:t>, in the form of a large pedigree with 10 breast cancer cases</a:t>
            </a:r>
          </a:p>
          <a:p>
            <a:r>
              <a:rPr lang="en-US" sz="1600" dirty="0" smtClean="0">
                <a:latin typeface="Tahoma" pitchFamily="34" charset="0"/>
                <a:ea typeface="Tahoma" pitchFamily="34" charset="0"/>
                <a:cs typeface="Tahoma" pitchFamily="34" charset="0"/>
              </a:rPr>
              <a:t>Late 1960s - </a:t>
            </a:r>
            <a:r>
              <a:rPr lang="en-US" sz="1600" b="1" dirty="0" smtClean="0">
                <a:latin typeface="Tahoma" pitchFamily="34" charset="0"/>
                <a:ea typeface="Tahoma" pitchFamily="34" charset="0"/>
                <a:cs typeface="Tahoma" pitchFamily="34" charset="0"/>
              </a:rPr>
              <a:t>Henry Lynch </a:t>
            </a:r>
            <a:r>
              <a:rPr lang="en-US" sz="1600" dirty="0" smtClean="0">
                <a:latin typeface="Tahoma" pitchFamily="34" charset="0"/>
                <a:ea typeface="Tahoma" pitchFamily="34" charset="0"/>
                <a:cs typeface="Tahoma" pitchFamily="34" charset="0"/>
              </a:rPr>
              <a:t>(Lynch syndromes I and II) started to describe families showing autosomal dominant inheritance patterns for breast cancer </a:t>
            </a:r>
          </a:p>
          <a:p>
            <a:r>
              <a:rPr lang="en-US" sz="1600" dirty="0" smtClean="0">
                <a:latin typeface="Tahoma" pitchFamily="34" charset="0"/>
                <a:ea typeface="Tahoma" pitchFamily="34" charset="0"/>
                <a:cs typeface="Tahoma" pitchFamily="34" charset="0"/>
              </a:rPr>
              <a:t>1990 - Mary-Claire King provided first convincing linkage data in early-onset breast cancer families which mapped the susceptibility gene, thereafter </a:t>
            </a:r>
            <a:r>
              <a:rPr lang="en-US" sz="1600" b="1" dirty="0" smtClean="0">
                <a:latin typeface="Tahoma" pitchFamily="34" charset="0"/>
                <a:ea typeface="Tahoma" pitchFamily="34" charset="0"/>
                <a:cs typeface="Tahoma" pitchFamily="34" charset="0"/>
              </a:rPr>
              <a:t>named </a:t>
            </a:r>
            <a:r>
              <a:rPr lang="en-US" sz="1600" b="1" i="1" dirty="0" smtClean="0">
                <a:latin typeface="Tahoma" pitchFamily="34" charset="0"/>
                <a:ea typeface="Tahoma" pitchFamily="34" charset="0"/>
                <a:cs typeface="Tahoma" pitchFamily="34" charset="0"/>
              </a:rPr>
              <a:t>BRCA1</a:t>
            </a:r>
            <a:r>
              <a:rPr lang="en-US" sz="1600" b="1" dirty="0" smtClean="0">
                <a:latin typeface="Tahoma" pitchFamily="34" charset="0"/>
                <a:ea typeface="Tahoma" pitchFamily="34" charset="0"/>
                <a:cs typeface="Tahoma" pitchFamily="34" charset="0"/>
              </a:rPr>
              <a:t> for Breast Cancer 1, </a:t>
            </a:r>
            <a:r>
              <a:rPr lang="en-US" sz="1600" dirty="0" smtClean="0">
                <a:latin typeface="Tahoma" pitchFamily="34" charset="0"/>
                <a:ea typeface="Tahoma" pitchFamily="34" charset="0"/>
                <a:cs typeface="Tahoma" pitchFamily="34" charset="0"/>
              </a:rPr>
              <a:t>to the long arm of chromosome 17</a:t>
            </a:r>
          </a:p>
        </p:txBody>
      </p:sp>
      <p:pic>
        <p:nvPicPr>
          <p:cNvPr id="14" name="Picture 4" descr="BrCa familynewsweek"/>
          <p:cNvPicPr>
            <a:picLocks noChangeAspect="1" noChangeArrowheads="1"/>
          </p:cNvPicPr>
          <p:nvPr/>
        </p:nvPicPr>
        <p:blipFill>
          <a:blip r:embed="rId3" cstate="print"/>
          <a:srcRect/>
          <a:stretch>
            <a:fillRect/>
          </a:stretch>
        </p:blipFill>
        <p:spPr bwMode="black">
          <a:xfrm>
            <a:off x="4572000" y="987353"/>
            <a:ext cx="4495800" cy="5565847"/>
          </a:xfrm>
          <a:prstGeom prst="rect">
            <a:avLst/>
          </a:prstGeom>
          <a:noFill/>
          <a:ln w="9525">
            <a:noFill/>
            <a:miter lim="800000"/>
            <a:headEnd/>
            <a:tailEnd/>
          </a:ln>
        </p:spPr>
      </p:pic>
    </p:spTree>
    <p:extLst>
      <p:ext uri="{BB962C8B-B14F-4D97-AF65-F5344CB8AC3E}">
        <p14:creationId xmlns:p14="http://schemas.microsoft.com/office/powerpoint/2010/main" val="265638671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z="2800" i="1" dirty="0" smtClean="0">
                <a:latin typeface="+mn-lt"/>
                <a:cs typeface="Arial" pitchFamily="34" charset="0"/>
              </a:rPr>
              <a:t>BRCA1</a:t>
            </a:r>
            <a:r>
              <a:rPr lang="en-US" sz="2800" dirty="0" smtClean="0">
                <a:latin typeface="+mn-lt"/>
                <a:cs typeface="Arial" pitchFamily="34" charset="0"/>
              </a:rPr>
              <a:t>: Highly Penetrant Gene and the Single Greatest Risk Factor for an Individual</a:t>
            </a:r>
            <a:endParaRPr lang="en-US" sz="2800" dirty="0">
              <a:latin typeface="+mn-lt"/>
              <a:cs typeface="Arial" pitchFamily="34" charset="0"/>
            </a:endParaRPr>
          </a:p>
        </p:txBody>
      </p:sp>
      <p:sp>
        <p:nvSpPr>
          <p:cNvPr id="47" name="Rectangle 46"/>
          <p:cNvSpPr/>
          <p:nvPr/>
        </p:nvSpPr>
        <p:spPr>
          <a:xfrm>
            <a:off x="228600" y="6173197"/>
            <a:ext cx="3693459" cy="707886"/>
          </a:xfrm>
          <a:prstGeom prst="rect">
            <a:avLst/>
          </a:prstGeom>
        </p:spPr>
        <p:txBody>
          <a:bodyPr wrap="square" anchor="b">
            <a:spAutoFit/>
          </a:bodyPr>
          <a:lstStyle/>
          <a:p>
            <a:pPr marL="228600" indent="-228600" algn="l">
              <a:buFont typeface="+mj-lt"/>
              <a:buAutoNum type="alphaLcPeriod"/>
            </a:pPr>
            <a:r>
              <a:rPr lang="en-US" sz="800" b="0" dirty="0" smtClean="0">
                <a:solidFill>
                  <a:srgbClr val="FFFFFF"/>
                </a:solidFill>
                <a:ea typeface="Tahoma" pitchFamily="34" charset="0"/>
                <a:cs typeface="Arial" pitchFamily="34" charset="0"/>
              </a:rPr>
              <a:t>Easton et al. Am J Hum Genet. 1995;56:265-71.</a:t>
            </a:r>
          </a:p>
          <a:p>
            <a:pPr marL="228600" indent="-228600" algn="l">
              <a:buFont typeface="+mj-lt"/>
              <a:buAutoNum type="alphaLcPeriod"/>
            </a:pPr>
            <a:r>
              <a:rPr lang="en-US" sz="800" b="0" dirty="0" smtClean="0">
                <a:solidFill>
                  <a:srgbClr val="FFFFFF"/>
                </a:solidFill>
                <a:ea typeface="Tahoma" pitchFamily="34" charset="0"/>
                <a:cs typeface="Arial" pitchFamily="34" charset="0"/>
              </a:rPr>
              <a:t>Ford et al. Lancet. 1994;343:692-695</a:t>
            </a:r>
          </a:p>
          <a:p>
            <a:pPr marL="228600" indent="-228600" algn="l">
              <a:buFont typeface="+mj-lt"/>
              <a:buAutoNum type="alphaLcPeriod"/>
            </a:pPr>
            <a:r>
              <a:rPr lang="en-US" sz="800" b="0" dirty="0" err="1" smtClean="0">
                <a:solidFill>
                  <a:srgbClr val="FFFFFF"/>
                </a:solidFill>
                <a:ea typeface="Tahoma" pitchFamily="34" charset="0"/>
                <a:cs typeface="Arial" pitchFamily="34" charset="0"/>
              </a:rPr>
              <a:t>Struewing</a:t>
            </a:r>
            <a:r>
              <a:rPr lang="en-US" sz="800" b="0" dirty="0" smtClean="0">
                <a:solidFill>
                  <a:srgbClr val="FFFFFF"/>
                </a:solidFill>
                <a:ea typeface="Tahoma" pitchFamily="34" charset="0"/>
                <a:cs typeface="Arial" pitchFamily="34" charset="0"/>
              </a:rPr>
              <a:t> et al. N </a:t>
            </a:r>
            <a:r>
              <a:rPr lang="en-US" sz="800" b="0" dirty="0" err="1" smtClean="0">
                <a:solidFill>
                  <a:srgbClr val="FFFFFF"/>
                </a:solidFill>
                <a:ea typeface="Tahoma" pitchFamily="34" charset="0"/>
                <a:cs typeface="Arial" pitchFamily="34" charset="0"/>
              </a:rPr>
              <a:t>Engl</a:t>
            </a:r>
            <a:r>
              <a:rPr lang="en-US" sz="800" b="0" dirty="0" smtClean="0">
                <a:solidFill>
                  <a:srgbClr val="FFFFFF"/>
                </a:solidFill>
                <a:ea typeface="Tahoma" pitchFamily="34" charset="0"/>
                <a:cs typeface="Arial" pitchFamily="34" charset="0"/>
              </a:rPr>
              <a:t> J Med. 1997;336:1401-8</a:t>
            </a:r>
          </a:p>
          <a:p>
            <a:pPr marL="228600" indent="-228600">
              <a:buFont typeface="+mj-lt"/>
              <a:buAutoNum type="alphaLcPeriod"/>
            </a:pPr>
            <a:r>
              <a:rPr lang="en-US" sz="800" dirty="0">
                <a:solidFill>
                  <a:srgbClr val="FFFFFF"/>
                </a:solidFill>
                <a:ea typeface="Tahoma" panose="020B0604030504040204" pitchFamily="34" charset="0"/>
                <a:cs typeface="Tahoma" panose="020B0604030504040204" pitchFamily="34" charset="0"/>
              </a:rPr>
              <a:t>Hereditary </a:t>
            </a:r>
            <a:r>
              <a:rPr lang="en-US" sz="800" dirty="0" smtClean="0">
                <a:solidFill>
                  <a:srgbClr val="FFFFFF"/>
                </a:solidFill>
                <a:ea typeface="Tahoma" panose="020B0604030504040204" pitchFamily="34" charset="0"/>
                <a:cs typeface="Tahoma" panose="020B0604030504040204" pitchFamily="34" charset="0"/>
              </a:rPr>
              <a:t>BC Study </a:t>
            </a:r>
            <a:r>
              <a:rPr lang="en-US" sz="800" dirty="0">
                <a:solidFill>
                  <a:srgbClr val="FFFFFF"/>
                </a:solidFill>
                <a:ea typeface="Tahoma" panose="020B0604030504040204" pitchFamily="34" charset="0"/>
                <a:cs typeface="Tahoma" panose="020B0604030504040204" pitchFamily="34" charset="0"/>
              </a:rPr>
              <a:t>Group (</a:t>
            </a:r>
            <a:r>
              <a:rPr lang="en-US" sz="800" i="1" dirty="0">
                <a:solidFill>
                  <a:srgbClr val="FFFFFF"/>
                </a:solidFill>
                <a:ea typeface="Tahoma" panose="020B0604030504040204" pitchFamily="34" charset="0"/>
                <a:cs typeface="Tahoma" panose="020B0604030504040204" pitchFamily="34" charset="0"/>
              </a:rPr>
              <a:t>BRCA1/2 </a:t>
            </a:r>
            <a:r>
              <a:rPr lang="en-US" sz="800" dirty="0">
                <a:solidFill>
                  <a:srgbClr val="FFFFFF"/>
                </a:solidFill>
                <a:ea typeface="Tahoma" panose="020B0604030504040204" pitchFamily="34" charset="0"/>
                <a:cs typeface="Tahoma" panose="020B0604030504040204" pitchFamily="34" charset="0"/>
              </a:rPr>
              <a:t>Registry </a:t>
            </a:r>
            <a:r>
              <a:rPr lang="en-US" sz="800" dirty="0" smtClean="0">
                <a:solidFill>
                  <a:srgbClr val="FFFFFF"/>
                </a:solidFill>
                <a:ea typeface="Tahoma" panose="020B0604030504040204" pitchFamily="34" charset="0"/>
                <a:cs typeface="Tahoma" panose="020B0604030504040204" pitchFamily="34" charset="0"/>
              </a:rPr>
              <a:t>n=13,584 per S. Narod</a:t>
            </a:r>
            <a:r>
              <a:rPr lang="en-US" sz="800" dirty="0">
                <a:solidFill>
                  <a:srgbClr val="FFFFFF"/>
                </a:solidFill>
                <a:ea typeface="Tahoma" panose="020B0604030504040204" pitchFamily="34" charset="0"/>
                <a:cs typeface="Tahoma" panose="020B0604030504040204" pitchFamily="34" charset="0"/>
              </a:rPr>
              <a:t>), n=3,985 BC among 10,017  </a:t>
            </a:r>
            <a:r>
              <a:rPr lang="en-US" sz="800" dirty="0" smtClean="0">
                <a:solidFill>
                  <a:srgbClr val="FFFFFF"/>
                </a:solidFill>
                <a:ea typeface="Tahoma" panose="020B0604030504040204" pitchFamily="34" charset="0"/>
                <a:cs typeface="Tahoma" panose="020B0604030504040204" pitchFamily="34" charset="0"/>
              </a:rPr>
              <a:t>(2013 not </a:t>
            </a:r>
            <a:r>
              <a:rPr lang="en-US" sz="800" dirty="0">
                <a:solidFill>
                  <a:srgbClr val="FFFFFF"/>
                </a:solidFill>
                <a:ea typeface="Tahoma" panose="020B0604030504040204" pitchFamily="34" charset="0"/>
                <a:cs typeface="Tahoma" panose="020B0604030504040204" pitchFamily="34" charset="0"/>
              </a:rPr>
              <a:t>published</a:t>
            </a:r>
            <a:r>
              <a:rPr lang="en-US" sz="800" dirty="0" smtClean="0">
                <a:solidFill>
                  <a:srgbClr val="FFFFFF"/>
                </a:solidFill>
                <a:ea typeface="Tahoma" panose="020B0604030504040204" pitchFamily="34" charset="0"/>
                <a:cs typeface="Tahoma" panose="020B0604030504040204" pitchFamily="34" charset="0"/>
              </a:rPr>
              <a:t>)</a:t>
            </a:r>
            <a:endParaRPr lang="en-US" sz="800" b="0" dirty="0" smtClean="0">
              <a:solidFill>
                <a:srgbClr val="FFFFFF"/>
              </a:solidFill>
              <a:ea typeface="Tahoma" pitchFamily="34" charset="0"/>
              <a:cs typeface="Arial" pitchFamily="34" charset="0"/>
            </a:endParaRPr>
          </a:p>
        </p:txBody>
      </p:sp>
      <p:sp>
        <p:nvSpPr>
          <p:cNvPr id="65" name="Content Placeholder 31"/>
          <p:cNvSpPr>
            <a:spLocks noGrp="1"/>
          </p:cNvSpPr>
          <p:nvPr>
            <p:ph sz="half" idx="1"/>
          </p:nvPr>
        </p:nvSpPr>
        <p:spPr>
          <a:xfrm>
            <a:off x="175232" y="1447800"/>
            <a:ext cx="3897305" cy="671285"/>
          </a:xfrm>
        </p:spPr>
        <p:txBody>
          <a:bodyPr/>
          <a:lstStyle/>
          <a:p>
            <a:pPr marL="0" indent="0" algn="ctr">
              <a:buNone/>
            </a:pPr>
            <a:r>
              <a:rPr lang="en-US" sz="1600" b="1" dirty="0" smtClean="0">
                <a:ea typeface="Tahoma" pitchFamily="34" charset="0"/>
                <a:cs typeface="Arial" pitchFamily="34" charset="0"/>
              </a:rPr>
              <a:t>Breast Cancer Risk to Age 70 </a:t>
            </a:r>
            <a:br>
              <a:rPr lang="en-US" sz="1600" b="1" dirty="0" smtClean="0">
                <a:ea typeface="Tahoma" pitchFamily="34" charset="0"/>
                <a:cs typeface="Arial" pitchFamily="34" charset="0"/>
              </a:rPr>
            </a:br>
            <a:r>
              <a:rPr lang="en-US" sz="1600" b="1" dirty="0" smtClean="0">
                <a:ea typeface="Tahoma" pitchFamily="34" charset="0"/>
                <a:cs typeface="Arial" pitchFamily="34" charset="0"/>
              </a:rPr>
              <a:t>Up To 10-Fold Higher </a:t>
            </a:r>
            <a:r>
              <a:rPr lang="en-US" sz="1600" b="1" dirty="0" err="1" smtClean="0">
                <a:ea typeface="Tahoma" pitchFamily="34" charset="0"/>
                <a:cs typeface="Arial" pitchFamily="34" charset="0"/>
              </a:rPr>
              <a:t>Risk</a:t>
            </a:r>
            <a:r>
              <a:rPr lang="en-US" sz="1600" b="1" baseline="30000" dirty="0" err="1" smtClean="0">
                <a:ea typeface="Tahoma" pitchFamily="34" charset="0"/>
                <a:cs typeface="Arial" pitchFamily="34" charset="0"/>
              </a:rPr>
              <a:t>a</a:t>
            </a:r>
            <a:r>
              <a:rPr lang="en-US" sz="1600" b="1" baseline="30000" dirty="0" smtClean="0">
                <a:ea typeface="Tahoma" pitchFamily="34" charset="0"/>
                <a:cs typeface="Arial" pitchFamily="34" charset="0"/>
              </a:rPr>
              <a:t>-c</a:t>
            </a:r>
            <a:endParaRPr lang="en-US" sz="1600" b="1" dirty="0" smtClean="0">
              <a:ea typeface="Tahoma" pitchFamily="34" charset="0"/>
              <a:cs typeface="Arial" pitchFamily="34" charset="0"/>
            </a:endParaRPr>
          </a:p>
          <a:p>
            <a:pPr>
              <a:buNone/>
            </a:pPr>
            <a:endParaRPr lang="en-US" sz="1600" b="1" dirty="0">
              <a:ea typeface="Tahoma" pitchFamily="34" charset="0"/>
              <a:cs typeface="Arial" pitchFamily="34" charset="0"/>
            </a:endParaRPr>
          </a:p>
        </p:txBody>
      </p:sp>
      <p:grpSp>
        <p:nvGrpSpPr>
          <p:cNvPr id="24" name="Group 23"/>
          <p:cNvGrpSpPr/>
          <p:nvPr/>
        </p:nvGrpSpPr>
        <p:grpSpPr>
          <a:xfrm>
            <a:off x="304800" y="2362200"/>
            <a:ext cx="4309897" cy="3072180"/>
            <a:chOff x="206834" y="2735679"/>
            <a:chExt cx="4309897" cy="3072180"/>
          </a:xfrm>
        </p:grpSpPr>
        <p:grpSp>
          <p:nvGrpSpPr>
            <p:cNvPr id="25" name="Group 24"/>
            <p:cNvGrpSpPr/>
            <p:nvPr/>
          </p:nvGrpSpPr>
          <p:grpSpPr>
            <a:xfrm>
              <a:off x="206834" y="2735679"/>
              <a:ext cx="4309897" cy="3072180"/>
              <a:chOff x="105236" y="2670366"/>
              <a:chExt cx="4309897" cy="3072180"/>
            </a:xfrm>
          </p:grpSpPr>
          <p:graphicFrame>
            <p:nvGraphicFramePr>
              <p:cNvPr id="27" name="Object 3"/>
              <p:cNvGraphicFramePr>
                <a:graphicFrameLocks noChangeAspect="1"/>
              </p:cNvGraphicFramePr>
              <p:nvPr>
                <p:extLst>
                  <p:ext uri="{D42A27DB-BD31-4B8C-83A1-F6EECF244321}">
                    <p14:modId xmlns:p14="http://schemas.microsoft.com/office/powerpoint/2010/main" val="2701991419"/>
                  </p:ext>
                </p:extLst>
              </p:nvPr>
            </p:nvGraphicFramePr>
            <p:xfrm>
              <a:off x="192283" y="2924314"/>
              <a:ext cx="4222850" cy="2818232"/>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p:cNvSpPr txBox="1"/>
              <p:nvPr/>
            </p:nvSpPr>
            <p:spPr>
              <a:xfrm>
                <a:off x="842959" y="2990838"/>
                <a:ext cx="1131465" cy="430887"/>
              </a:xfrm>
              <a:prstGeom prst="rect">
                <a:avLst/>
              </a:prstGeom>
              <a:noFill/>
            </p:spPr>
            <p:txBody>
              <a:bodyPr wrap="square" rtlCol="0">
                <a:spAutoFit/>
              </a:bodyPr>
              <a:lstStyle/>
              <a:p>
                <a:pPr algn="ctr"/>
                <a:r>
                  <a:rPr lang="en-US" sz="1100" dirty="0" smtClean="0">
                    <a:solidFill>
                      <a:srgbClr val="FFFFFF"/>
                    </a:solidFill>
                    <a:ea typeface="Tahoma" pitchFamily="34" charset="0"/>
                    <a:cs typeface="Tahoma" pitchFamily="34" charset="0"/>
                  </a:rPr>
                  <a:t>Up to </a:t>
                </a:r>
                <a:br>
                  <a:rPr lang="en-US" sz="1100" dirty="0" smtClean="0">
                    <a:solidFill>
                      <a:srgbClr val="FFFFFF"/>
                    </a:solidFill>
                    <a:ea typeface="Tahoma" pitchFamily="34" charset="0"/>
                    <a:cs typeface="Tahoma" pitchFamily="34" charset="0"/>
                  </a:rPr>
                </a:br>
                <a:r>
                  <a:rPr lang="en-US" sz="1100" dirty="0" smtClean="0">
                    <a:solidFill>
                      <a:srgbClr val="FFFFFF"/>
                    </a:solidFill>
                    <a:ea typeface="Tahoma" pitchFamily="34" charset="0"/>
                    <a:cs typeface="Tahoma" pitchFamily="34" charset="0"/>
                  </a:rPr>
                  <a:t>87%</a:t>
                </a:r>
                <a:endParaRPr lang="en-US" sz="1100" dirty="0">
                  <a:solidFill>
                    <a:srgbClr val="FFFFFF"/>
                  </a:solidFill>
                  <a:ea typeface="Tahoma" pitchFamily="34" charset="0"/>
                  <a:cs typeface="Tahoma" pitchFamily="34" charset="0"/>
                </a:endParaRPr>
              </a:p>
            </p:txBody>
          </p:sp>
          <p:sp>
            <p:nvSpPr>
              <p:cNvPr id="29" name="TextBox 28"/>
              <p:cNvSpPr txBox="1"/>
              <p:nvPr/>
            </p:nvSpPr>
            <p:spPr>
              <a:xfrm>
                <a:off x="2078104" y="3585875"/>
                <a:ext cx="1131465" cy="430887"/>
              </a:xfrm>
              <a:prstGeom prst="rect">
                <a:avLst/>
              </a:prstGeom>
              <a:noFill/>
            </p:spPr>
            <p:txBody>
              <a:bodyPr wrap="square" rtlCol="0">
                <a:spAutoFit/>
              </a:bodyPr>
              <a:lstStyle/>
              <a:p>
                <a:pPr algn="ctr"/>
                <a:r>
                  <a:rPr lang="en-US" sz="1100" dirty="0" smtClean="0">
                    <a:solidFill>
                      <a:srgbClr val="FFFFFF"/>
                    </a:solidFill>
                    <a:ea typeface="Tahoma" pitchFamily="34" charset="0"/>
                    <a:cs typeface="Tahoma" pitchFamily="34" charset="0"/>
                  </a:rPr>
                  <a:t>Up to </a:t>
                </a:r>
                <a:br>
                  <a:rPr lang="en-US" sz="1100" dirty="0" smtClean="0">
                    <a:solidFill>
                      <a:srgbClr val="FFFFFF"/>
                    </a:solidFill>
                    <a:ea typeface="Tahoma" pitchFamily="34" charset="0"/>
                    <a:cs typeface="Tahoma" pitchFamily="34" charset="0"/>
                  </a:rPr>
                </a:br>
                <a:r>
                  <a:rPr lang="en-US" sz="1100" dirty="0" smtClean="0">
                    <a:solidFill>
                      <a:srgbClr val="FFFFFF"/>
                    </a:solidFill>
                    <a:ea typeface="Tahoma" pitchFamily="34" charset="0"/>
                    <a:cs typeface="Tahoma" pitchFamily="34" charset="0"/>
                  </a:rPr>
                  <a:t>60%</a:t>
                </a:r>
                <a:endParaRPr lang="en-US" sz="1100" dirty="0">
                  <a:solidFill>
                    <a:srgbClr val="FFFFFF"/>
                  </a:solidFill>
                  <a:ea typeface="Tahoma" pitchFamily="34" charset="0"/>
                  <a:cs typeface="Tahoma" pitchFamily="34" charset="0"/>
                </a:endParaRPr>
              </a:p>
            </p:txBody>
          </p:sp>
          <p:sp>
            <p:nvSpPr>
              <p:cNvPr id="30" name="TextBox 29"/>
              <p:cNvSpPr txBox="1"/>
              <p:nvPr/>
            </p:nvSpPr>
            <p:spPr>
              <a:xfrm>
                <a:off x="1939133" y="5035853"/>
                <a:ext cx="719301" cy="261610"/>
              </a:xfrm>
              <a:prstGeom prst="rect">
                <a:avLst/>
              </a:prstGeom>
              <a:noFill/>
            </p:spPr>
            <p:txBody>
              <a:bodyPr wrap="square" rtlCol="0">
                <a:spAutoFit/>
              </a:bodyPr>
              <a:lstStyle/>
              <a:p>
                <a:pPr algn="ctr"/>
                <a:r>
                  <a:rPr lang="en-US" sz="1050" dirty="0" smtClean="0">
                    <a:solidFill>
                      <a:srgbClr val="FFFFFF"/>
                    </a:solidFill>
                    <a:ea typeface="Tahoma" pitchFamily="34" charset="0"/>
                    <a:cs typeface="Tahoma" pitchFamily="34" charset="0"/>
                  </a:rPr>
                  <a:t>&lt;2%</a:t>
                </a:r>
                <a:endParaRPr lang="en-US" sz="1050" dirty="0">
                  <a:solidFill>
                    <a:srgbClr val="FFFFFF"/>
                  </a:solidFill>
                  <a:ea typeface="Tahoma" pitchFamily="34" charset="0"/>
                  <a:cs typeface="Tahoma" pitchFamily="34" charset="0"/>
                </a:endParaRPr>
              </a:p>
            </p:txBody>
          </p:sp>
          <p:sp>
            <p:nvSpPr>
              <p:cNvPr id="31" name="TextBox 30"/>
              <p:cNvSpPr txBox="1"/>
              <p:nvPr/>
            </p:nvSpPr>
            <p:spPr>
              <a:xfrm>
                <a:off x="512295" y="4890006"/>
                <a:ext cx="1131465" cy="261610"/>
              </a:xfrm>
              <a:prstGeom prst="rect">
                <a:avLst/>
              </a:prstGeom>
              <a:noFill/>
            </p:spPr>
            <p:txBody>
              <a:bodyPr wrap="square" rtlCol="0">
                <a:spAutoFit/>
              </a:bodyPr>
              <a:lstStyle/>
              <a:p>
                <a:pPr algn="ctr"/>
                <a:r>
                  <a:rPr lang="en-US" sz="1050" dirty="0" smtClean="0">
                    <a:solidFill>
                      <a:srgbClr val="FFFFFF"/>
                    </a:solidFill>
                    <a:ea typeface="Tahoma" pitchFamily="34" charset="0"/>
                    <a:cs typeface="Tahoma" pitchFamily="34" charset="0"/>
                  </a:rPr>
                  <a:t>8%</a:t>
                </a:r>
                <a:endParaRPr lang="en-US" sz="1050" dirty="0">
                  <a:solidFill>
                    <a:srgbClr val="FFFFFF"/>
                  </a:solidFill>
                  <a:ea typeface="Tahoma" pitchFamily="34" charset="0"/>
                  <a:cs typeface="Tahoma" pitchFamily="34" charset="0"/>
                </a:endParaRPr>
              </a:p>
            </p:txBody>
          </p:sp>
          <p:sp>
            <p:nvSpPr>
              <p:cNvPr id="32" name="TextBox 31"/>
              <p:cNvSpPr txBox="1"/>
              <p:nvPr/>
            </p:nvSpPr>
            <p:spPr>
              <a:xfrm>
                <a:off x="851906" y="2670366"/>
                <a:ext cx="2357663" cy="276999"/>
              </a:xfrm>
              <a:prstGeom prst="rect">
                <a:avLst/>
              </a:prstGeom>
              <a:noFill/>
            </p:spPr>
            <p:txBody>
              <a:bodyPr wrap="square" rtlCol="0">
                <a:spAutoFit/>
              </a:bodyPr>
              <a:lstStyle/>
              <a:p>
                <a:pPr algn="ctr"/>
                <a:r>
                  <a:rPr lang="en-US" sz="1200" b="1" dirty="0" smtClean="0">
                    <a:solidFill>
                      <a:srgbClr val="FFFFFF"/>
                    </a:solidFill>
                    <a:ea typeface="Tahoma" pitchFamily="34" charset="0"/>
                    <a:cs typeface="Tahoma" pitchFamily="34" charset="0"/>
                  </a:rPr>
                  <a:t>Risks to Age 70</a:t>
                </a:r>
                <a:endParaRPr lang="en-US" sz="1200" b="1" dirty="0">
                  <a:solidFill>
                    <a:srgbClr val="FFFFFF"/>
                  </a:solidFill>
                  <a:ea typeface="Tahoma" pitchFamily="34" charset="0"/>
                  <a:cs typeface="Tahoma" pitchFamily="34" charset="0"/>
                </a:endParaRPr>
              </a:p>
            </p:txBody>
          </p:sp>
          <p:sp>
            <p:nvSpPr>
              <p:cNvPr id="33" name="TextBox 32"/>
              <p:cNvSpPr txBox="1"/>
              <p:nvPr/>
            </p:nvSpPr>
            <p:spPr>
              <a:xfrm rot="16200000">
                <a:off x="-531158" y="4122852"/>
                <a:ext cx="1503620" cy="230832"/>
              </a:xfrm>
              <a:prstGeom prst="rect">
                <a:avLst/>
              </a:prstGeom>
              <a:noFill/>
            </p:spPr>
            <p:txBody>
              <a:bodyPr wrap="square" rtlCol="0">
                <a:spAutoFit/>
              </a:bodyPr>
              <a:lstStyle/>
              <a:p>
                <a:pPr algn="ctr"/>
                <a:r>
                  <a:rPr lang="en-US" sz="900" b="1" dirty="0" smtClean="0">
                    <a:solidFill>
                      <a:srgbClr val="FFFFFF"/>
                    </a:solidFill>
                    <a:ea typeface="Tahoma" pitchFamily="34" charset="0"/>
                    <a:cs typeface="Tahoma" pitchFamily="34" charset="0"/>
                  </a:rPr>
                  <a:t>Cumulative risk (%)</a:t>
                </a:r>
                <a:endParaRPr lang="en-US" sz="900" b="1" dirty="0">
                  <a:solidFill>
                    <a:srgbClr val="FFFFFF"/>
                  </a:solidFill>
                  <a:ea typeface="Tahoma" pitchFamily="34" charset="0"/>
                  <a:cs typeface="Tahoma" pitchFamily="34" charset="0"/>
                </a:endParaRPr>
              </a:p>
            </p:txBody>
          </p:sp>
          <p:sp>
            <p:nvSpPr>
              <p:cNvPr id="34" name="Text Box 1029"/>
              <p:cNvSpPr txBox="1">
                <a:spLocks noChangeArrowheads="1"/>
              </p:cNvSpPr>
              <p:nvPr/>
            </p:nvSpPr>
            <p:spPr bwMode="auto">
              <a:xfrm rot="16200000">
                <a:off x="622967" y="4237940"/>
                <a:ext cx="1565741" cy="261610"/>
              </a:xfrm>
              <a:prstGeom prst="rect">
                <a:avLst/>
              </a:prstGeom>
              <a:noFill/>
              <a:ln w="28575">
                <a:noFill/>
                <a:miter lim="800000"/>
                <a:headEnd type="none" w="sm" len="sm"/>
                <a:tailEnd type="none" w="lg" len="med"/>
              </a:ln>
              <a:effectLst/>
            </p:spPr>
            <p:txBody>
              <a:bodyPr wrap="square">
                <a:spAutoFit/>
              </a:bodyPr>
              <a:lstStyle/>
              <a:p>
                <a:pPr algn="ctr" eaLnBrk="0" fontAlgn="base" hangingPunct="0">
                  <a:spcBef>
                    <a:spcPct val="0"/>
                  </a:spcBef>
                  <a:spcAft>
                    <a:spcPct val="0"/>
                  </a:spcAft>
                  <a:defRPr/>
                </a:pPr>
                <a:r>
                  <a:rPr lang="en-US" sz="1050" b="1" i="1" kern="0" dirty="0" smtClean="0">
                    <a:solidFill>
                      <a:srgbClr val="000000"/>
                    </a:solidFill>
                    <a:ea typeface="Tahoma" pitchFamily="34" charset="0"/>
                    <a:cs typeface="Tahoma" pitchFamily="34" charset="0"/>
                  </a:rPr>
                  <a:t>BRCA1</a:t>
                </a:r>
                <a:r>
                  <a:rPr lang="en-US" sz="1050" b="1" kern="0" dirty="0" smtClean="0">
                    <a:solidFill>
                      <a:srgbClr val="000000"/>
                    </a:solidFill>
                    <a:ea typeface="Tahoma" pitchFamily="34" charset="0"/>
                    <a:cs typeface="Tahoma" pitchFamily="34" charset="0"/>
                  </a:rPr>
                  <a:t> </a:t>
                </a:r>
              </a:p>
            </p:txBody>
          </p:sp>
        </p:grpSp>
        <p:sp>
          <p:nvSpPr>
            <p:cNvPr id="26" name="Text Box 1029"/>
            <p:cNvSpPr txBox="1">
              <a:spLocks noChangeArrowheads="1"/>
            </p:cNvSpPr>
            <p:nvPr/>
          </p:nvSpPr>
          <p:spPr bwMode="auto">
            <a:xfrm rot="16200000">
              <a:off x="2401938" y="4575128"/>
              <a:ext cx="703382" cy="261610"/>
            </a:xfrm>
            <a:prstGeom prst="rect">
              <a:avLst/>
            </a:prstGeom>
            <a:noFill/>
            <a:ln w="28575">
              <a:noFill/>
              <a:miter lim="800000"/>
              <a:headEnd type="none" w="sm" len="sm"/>
              <a:tailEnd type="none" w="lg" len="med"/>
            </a:ln>
            <a:effectLst/>
          </p:spPr>
          <p:txBody>
            <a:bodyPr wrap="square">
              <a:spAutoFit/>
            </a:bodyPr>
            <a:lstStyle/>
            <a:p>
              <a:pPr algn="ctr" eaLnBrk="0" fontAlgn="base" hangingPunct="0">
                <a:spcBef>
                  <a:spcPct val="0"/>
                </a:spcBef>
                <a:spcAft>
                  <a:spcPct val="0"/>
                </a:spcAft>
                <a:defRPr/>
              </a:pPr>
              <a:r>
                <a:rPr lang="en-US" sz="1050" b="1" i="1" kern="0" dirty="0" smtClean="0">
                  <a:solidFill>
                    <a:srgbClr val="000000"/>
                  </a:solidFill>
                  <a:ea typeface="Tahoma" pitchFamily="34" charset="0"/>
                  <a:cs typeface="Tahoma" pitchFamily="34" charset="0"/>
                </a:rPr>
                <a:t>BRCA1</a:t>
              </a:r>
              <a:r>
                <a:rPr lang="en-US" sz="1050" b="1" kern="0" dirty="0" smtClean="0">
                  <a:solidFill>
                    <a:srgbClr val="000000"/>
                  </a:solidFill>
                  <a:ea typeface="Tahoma" pitchFamily="34" charset="0"/>
                  <a:cs typeface="Tahoma" pitchFamily="34" charset="0"/>
                </a:rPr>
                <a:t> </a:t>
              </a:r>
            </a:p>
          </p:txBody>
        </p:sp>
      </p:grpSp>
      <p:grpSp>
        <p:nvGrpSpPr>
          <p:cNvPr id="22" name="Group 21"/>
          <p:cNvGrpSpPr/>
          <p:nvPr/>
        </p:nvGrpSpPr>
        <p:grpSpPr>
          <a:xfrm>
            <a:off x="3962400" y="1447800"/>
            <a:ext cx="4794561" cy="4419600"/>
            <a:chOff x="4106751" y="1190719"/>
            <a:chExt cx="4794561" cy="5062960"/>
          </a:xfrm>
        </p:grpSpPr>
        <p:graphicFrame>
          <p:nvGraphicFramePr>
            <p:cNvPr id="23" name="Chart 22"/>
            <p:cNvGraphicFramePr/>
            <p:nvPr>
              <p:extLst>
                <p:ext uri="{D42A27DB-BD31-4B8C-83A1-F6EECF244321}">
                  <p14:modId xmlns:p14="http://schemas.microsoft.com/office/powerpoint/2010/main" val="1547961165"/>
                </p:ext>
              </p:extLst>
            </p:nvPr>
          </p:nvGraphicFramePr>
          <p:xfrm>
            <a:off x="4376056" y="2113479"/>
            <a:ext cx="4525255"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p:cNvSpPr txBox="1"/>
            <p:nvPr/>
          </p:nvSpPr>
          <p:spPr>
            <a:xfrm>
              <a:off x="4486953" y="1190719"/>
              <a:ext cx="4414359" cy="669901"/>
            </a:xfrm>
            <a:prstGeom prst="rect">
              <a:avLst/>
            </a:prstGeom>
            <a:noFill/>
          </p:spPr>
          <p:txBody>
            <a:bodyPr wrap="square" rtlCol="0">
              <a:spAutoFit/>
            </a:bodyPr>
            <a:lstStyle/>
            <a:p>
              <a:pPr algn="ctr"/>
              <a:r>
                <a:rPr lang="en-US" sz="1600" b="1" dirty="0" smtClean="0">
                  <a:solidFill>
                    <a:srgbClr val="FFFFFF"/>
                  </a:solidFill>
                  <a:ea typeface="Tahoma" pitchFamily="34" charset="0"/>
                  <a:cs typeface="Arial" pitchFamily="34" charset="0"/>
                </a:rPr>
                <a:t>Prospective Data on Unaffected </a:t>
              </a:r>
              <a:r>
                <a:rPr lang="en-US" sz="1600" b="1" i="1" dirty="0" smtClean="0">
                  <a:solidFill>
                    <a:srgbClr val="FFFFFF"/>
                  </a:solidFill>
                  <a:ea typeface="Tahoma" pitchFamily="34" charset="0"/>
                  <a:cs typeface="Arial" pitchFamily="34" charset="0"/>
                </a:rPr>
                <a:t>BRCA1</a:t>
              </a:r>
              <a:r>
                <a:rPr lang="en-US" sz="1600" b="1" dirty="0" smtClean="0">
                  <a:solidFill>
                    <a:srgbClr val="FFFFFF"/>
                  </a:solidFill>
                  <a:ea typeface="Tahoma" pitchFamily="34" charset="0"/>
                  <a:cs typeface="Arial" pitchFamily="34" charset="0"/>
                </a:rPr>
                <a:t> Mutation Carriers Confirm High Risk</a:t>
              </a:r>
              <a:endParaRPr lang="en-US" sz="1200" b="1" dirty="0">
                <a:solidFill>
                  <a:srgbClr val="FFFFFF"/>
                </a:solidFill>
                <a:ea typeface="Tahoma" pitchFamily="34" charset="0"/>
                <a:cs typeface="Arial" pitchFamily="34" charset="0"/>
              </a:endParaRPr>
            </a:p>
          </p:txBody>
        </p:sp>
        <p:sp>
          <p:nvSpPr>
            <p:cNvPr id="41" name="Text Box 1028"/>
            <p:cNvSpPr txBox="1">
              <a:spLocks noChangeArrowheads="1"/>
            </p:cNvSpPr>
            <p:nvPr/>
          </p:nvSpPr>
          <p:spPr bwMode="auto">
            <a:xfrm>
              <a:off x="6996312" y="5026223"/>
              <a:ext cx="1721946" cy="317322"/>
            </a:xfrm>
            <a:prstGeom prst="rect">
              <a:avLst/>
            </a:prstGeom>
            <a:noFill/>
            <a:ln w="28575">
              <a:noFill/>
              <a:miter lim="800000"/>
              <a:headEnd type="none" w="sm" len="sm"/>
              <a:tailEnd type="none" w="lg" len="med"/>
            </a:ln>
            <a:effectLst/>
          </p:spPr>
          <p:txBody>
            <a:bodyPr wrap="none">
              <a:spAutoFit/>
            </a:bodyPr>
            <a:lstStyle/>
            <a:p>
              <a:pPr algn="l" eaLnBrk="0" hangingPunct="0">
                <a:defRPr/>
              </a:pPr>
              <a:r>
                <a:rPr lang="en-US" sz="1200" b="1" kern="0" dirty="0">
                  <a:solidFill>
                    <a:srgbClr val="FFFFFF"/>
                  </a:solidFill>
                  <a:ea typeface="Tahoma" pitchFamily="34" charset="0"/>
                  <a:cs typeface="Arial" pitchFamily="34" charset="0"/>
                </a:rPr>
                <a:t>General </a:t>
              </a:r>
              <a:r>
                <a:rPr lang="en-US" sz="1200" b="1" kern="0" dirty="0" smtClean="0">
                  <a:solidFill>
                    <a:srgbClr val="FFFFFF"/>
                  </a:solidFill>
                  <a:ea typeface="Tahoma" pitchFamily="34" charset="0"/>
                  <a:cs typeface="Arial" pitchFamily="34" charset="0"/>
                </a:rPr>
                <a:t>population</a:t>
              </a:r>
              <a:r>
                <a:rPr lang="en-US" sz="1200" b="1" kern="0" baseline="30000" dirty="0" smtClean="0">
                  <a:solidFill>
                    <a:srgbClr val="FFFFFF"/>
                  </a:solidFill>
                  <a:ea typeface="Tahoma" pitchFamily="34" charset="0"/>
                  <a:cs typeface="Arial" pitchFamily="34" charset="0"/>
                </a:rPr>
                <a:t>5</a:t>
              </a:r>
              <a:endParaRPr lang="en-US" sz="1200" b="1" kern="0" baseline="30000" dirty="0">
                <a:solidFill>
                  <a:srgbClr val="FFFFFF"/>
                </a:solidFill>
                <a:ea typeface="Tahoma" pitchFamily="34" charset="0"/>
                <a:cs typeface="Arial" pitchFamily="34" charset="0"/>
              </a:endParaRPr>
            </a:p>
          </p:txBody>
        </p:sp>
        <p:sp>
          <p:nvSpPr>
            <p:cNvPr id="42" name="Text Box 1029"/>
            <p:cNvSpPr txBox="1">
              <a:spLocks noChangeArrowheads="1"/>
            </p:cNvSpPr>
            <p:nvPr/>
          </p:nvSpPr>
          <p:spPr bwMode="auto">
            <a:xfrm>
              <a:off x="7301112" y="2404646"/>
              <a:ext cx="1600200" cy="352580"/>
            </a:xfrm>
            <a:prstGeom prst="rect">
              <a:avLst/>
            </a:prstGeom>
            <a:noFill/>
            <a:ln w="28575">
              <a:noFill/>
              <a:miter lim="800000"/>
              <a:headEnd type="none" w="sm" len="sm"/>
              <a:tailEnd type="none" w="lg" len="med"/>
            </a:ln>
            <a:effectLst/>
          </p:spPr>
          <p:txBody>
            <a:bodyPr wrap="square">
              <a:spAutoFit/>
            </a:bodyPr>
            <a:lstStyle/>
            <a:p>
              <a:pPr eaLnBrk="0" hangingPunct="0">
                <a:defRPr/>
              </a:pPr>
              <a:r>
                <a:rPr lang="en-US" sz="1400" b="1" i="1" kern="0" dirty="0" smtClean="0">
                  <a:solidFill>
                    <a:srgbClr val="FFFFFF"/>
                  </a:solidFill>
                  <a:ea typeface="Tahoma" pitchFamily="34" charset="0"/>
                  <a:cs typeface="Arial" pitchFamily="34" charset="0"/>
                </a:rPr>
                <a:t>BRCA1</a:t>
              </a:r>
              <a:r>
                <a:rPr lang="en-US" sz="1400" b="1" kern="0" dirty="0" smtClean="0">
                  <a:solidFill>
                    <a:srgbClr val="FFFFFF"/>
                  </a:solidFill>
                  <a:ea typeface="Tahoma" pitchFamily="34" charset="0"/>
                  <a:cs typeface="Arial" pitchFamily="34" charset="0"/>
                </a:rPr>
                <a:t> </a:t>
              </a:r>
            </a:p>
          </p:txBody>
        </p:sp>
        <p:sp>
          <p:nvSpPr>
            <p:cNvPr id="43" name="Rectangle 42"/>
            <p:cNvSpPr/>
            <p:nvPr/>
          </p:nvSpPr>
          <p:spPr>
            <a:xfrm>
              <a:off x="4746655" y="2173031"/>
              <a:ext cx="2311129" cy="1198770"/>
            </a:xfrm>
            <a:prstGeom prst="rect">
              <a:avLst/>
            </a:prstGeom>
          </p:spPr>
          <p:txBody>
            <a:bodyPr wrap="square">
              <a:spAutoFit/>
            </a:bodyPr>
            <a:lstStyle/>
            <a:p>
              <a:pPr algn="l" defTabSz="457200"/>
              <a:r>
                <a:rPr lang="en-US" sz="1100" b="0" dirty="0" smtClean="0">
                  <a:solidFill>
                    <a:srgbClr val="FFFFFF"/>
                  </a:solidFill>
                  <a:ea typeface="Tahoma" pitchFamily="34" charset="0"/>
                  <a:cs typeface="Arial" pitchFamily="34" charset="0"/>
                </a:rPr>
                <a:t>Breast cancer risk (prospective):</a:t>
              </a:r>
            </a:p>
            <a:p>
              <a:pPr marL="231775" indent="-231775" defTabSz="457200">
                <a:buFont typeface="Arial" pitchFamily="34" charset="0"/>
                <a:buChar char="•"/>
                <a:defRPr/>
              </a:pPr>
              <a:r>
                <a:rPr lang="en-US" sz="1000" dirty="0">
                  <a:solidFill>
                    <a:srgbClr val="FFFFFF"/>
                  </a:solidFill>
                  <a:ea typeface="Tahoma" pitchFamily="34" charset="0"/>
                  <a:cs typeface="Arial" pitchFamily="34" charset="0"/>
                </a:rPr>
                <a:t>60% U.K.</a:t>
              </a:r>
              <a:r>
                <a:rPr lang="en-US" sz="1000" baseline="30000" dirty="0">
                  <a:solidFill>
                    <a:srgbClr val="FFFFFF"/>
                  </a:solidFill>
                  <a:ea typeface="Tahoma" pitchFamily="34" charset="0"/>
                  <a:cs typeface="Arial" pitchFamily="34" charset="0"/>
                </a:rPr>
                <a:t>1</a:t>
              </a:r>
            </a:p>
            <a:p>
              <a:pPr marL="231775" indent="-231775" defTabSz="457200">
                <a:buFont typeface="Arial" pitchFamily="34" charset="0"/>
                <a:buChar char="•"/>
                <a:defRPr/>
              </a:pPr>
              <a:r>
                <a:rPr lang="en-US" sz="1000" dirty="0">
                  <a:solidFill>
                    <a:srgbClr val="FFFFFF"/>
                  </a:solidFill>
                  <a:ea typeface="Tahoma" pitchFamily="34" charset="0"/>
                  <a:cs typeface="Arial" pitchFamily="34" charset="0"/>
                </a:rPr>
                <a:t>61% Norway</a:t>
              </a:r>
              <a:r>
                <a:rPr lang="en-US" sz="1000" baseline="30000" dirty="0">
                  <a:solidFill>
                    <a:srgbClr val="FFFFFF"/>
                  </a:solidFill>
                  <a:ea typeface="Tahoma" pitchFamily="34" charset="0"/>
                  <a:cs typeface="Arial" pitchFamily="34" charset="0"/>
                </a:rPr>
                <a:t>2</a:t>
              </a:r>
              <a:r>
                <a:rPr lang="en-US" sz="1000" dirty="0">
                  <a:solidFill>
                    <a:srgbClr val="FFFFFF"/>
                  </a:solidFill>
                  <a:ea typeface="Tahoma" pitchFamily="34" charset="0"/>
                  <a:cs typeface="Arial" pitchFamily="34" charset="0"/>
                </a:rPr>
                <a:t> </a:t>
              </a:r>
            </a:p>
            <a:p>
              <a:pPr marL="231775" indent="-231775" algn="l" defTabSz="457200" fontAlgn="auto">
                <a:spcBef>
                  <a:spcPts val="0"/>
                </a:spcBef>
                <a:spcAft>
                  <a:spcPts val="0"/>
                </a:spcAft>
                <a:buFont typeface="Arial" pitchFamily="34" charset="0"/>
                <a:buChar char="•"/>
                <a:defRPr/>
              </a:pPr>
              <a:r>
                <a:rPr lang="en-US" sz="1000" b="0" dirty="0" smtClean="0">
                  <a:solidFill>
                    <a:srgbClr val="FFFFFF"/>
                  </a:solidFill>
                  <a:ea typeface="Tahoma" pitchFamily="34" charset="0"/>
                  <a:cs typeface="Arial" pitchFamily="34" charset="0"/>
                </a:rPr>
                <a:t>55% Poland</a:t>
              </a:r>
              <a:r>
                <a:rPr lang="en-US" sz="1000" baseline="30000" dirty="0" smtClean="0">
                  <a:solidFill>
                    <a:srgbClr val="FFFFFF"/>
                  </a:solidFill>
                  <a:ea typeface="Tahoma" pitchFamily="34" charset="0"/>
                  <a:cs typeface="Arial" pitchFamily="34" charset="0"/>
                </a:rPr>
                <a:t>3</a:t>
              </a:r>
              <a:endParaRPr lang="en-US" sz="1000" b="0" dirty="0" smtClean="0">
                <a:solidFill>
                  <a:srgbClr val="FFFFFF"/>
                </a:solidFill>
                <a:ea typeface="Tahoma" pitchFamily="34" charset="0"/>
                <a:cs typeface="Arial" pitchFamily="34" charset="0"/>
              </a:endParaRPr>
            </a:p>
            <a:p>
              <a:pPr marL="231775" indent="-231775" algn="l" defTabSz="457200" fontAlgn="auto">
                <a:spcBef>
                  <a:spcPts val="0"/>
                </a:spcBef>
                <a:spcAft>
                  <a:spcPts val="0"/>
                </a:spcAft>
                <a:buFont typeface="Arial" pitchFamily="34" charset="0"/>
                <a:buChar char="•"/>
                <a:defRPr/>
              </a:pPr>
              <a:r>
                <a:rPr lang="en-US" sz="1000" b="0" dirty="0" smtClean="0">
                  <a:solidFill>
                    <a:srgbClr val="FFFFFF"/>
                  </a:solidFill>
                  <a:ea typeface="Tahoma" pitchFamily="34" charset="0"/>
                  <a:cs typeface="Arial" pitchFamily="34" charset="0"/>
                </a:rPr>
                <a:t>69% North America (shown)</a:t>
              </a:r>
              <a:r>
                <a:rPr lang="en-US" sz="1000" baseline="30000" dirty="0" smtClean="0">
                  <a:solidFill>
                    <a:srgbClr val="FFFFFF"/>
                  </a:solidFill>
                  <a:ea typeface="Tahoma" pitchFamily="34" charset="0"/>
                  <a:cs typeface="Arial" pitchFamily="34" charset="0"/>
                </a:rPr>
                <a:t>3</a:t>
              </a:r>
              <a:endParaRPr lang="en-US" sz="1000" b="0" dirty="0" smtClean="0">
                <a:solidFill>
                  <a:srgbClr val="FFFFFF"/>
                </a:solidFill>
                <a:ea typeface="Tahoma" pitchFamily="34" charset="0"/>
                <a:cs typeface="Arial" pitchFamily="34" charset="0"/>
              </a:endParaRPr>
            </a:p>
            <a:p>
              <a:pPr marL="231775" indent="-231775" algn="l" defTabSz="457200" fontAlgn="auto">
                <a:spcBef>
                  <a:spcPts val="0"/>
                </a:spcBef>
                <a:spcAft>
                  <a:spcPts val="0"/>
                </a:spcAft>
                <a:defRPr/>
              </a:pPr>
              <a:endParaRPr lang="en-US" sz="1100" b="0" dirty="0" smtClean="0">
                <a:solidFill>
                  <a:srgbClr val="FFFFFF"/>
                </a:solidFill>
                <a:ea typeface="Tahoma" pitchFamily="34" charset="0"/>
                <a:cs typeface="Arial" pitchFamily="34" charset="0"/>
              </a:endParaRPr>
            </a:p>
          </p:txBody>
        </p:sp>
        <p:sp>
          <p:nvSpPr>
            <p:cNvPr id="44" name="Text Box 1027"/>
            <p:cNvSpPr txBox="1">
              <a:spLocks noChangeArrowheads="1"/>
            </p:cNvSpPr>
            <p:nvPr/>
          </p:nvSpPr>
          <p:spPr bwMode="auto">
            <a:xfrm rot="16200000">
              <a:off x="2327840" y="3968588"/>
              <a:ext cx="3819431" cy="261610"/>
            </a:xfrm>
            <a:prstGeom prst="rect">
              <a:avLst/>
            </a:prstGeom>
            <a:noFill/>
            <a:ln w="28575">
              <a:noFill/>
              <a:miter lim="800000"/>
              <a:headEnd type="none" w="sm" len="sm"/>
              <a:tailEnd type="none" w="lg" len="med"/>
            </a:ln>
            <a:effectLst/>
          </p:spPr>
          <p:txBody>
            <a:bodyPr wrap="square">
              <a:spAutoFit/>
            </a:bodyPr>
            <a:lstStyle/>
            <a:p>
              <a:pPr algn="ctr" eaLnBrk="0" hangingPunct="0">
                <a:defRPr/>
              </a:pPr>
              <a:r>
                <a:rPr lang="en-US" sz="1100" kern="0" dirty="0" smtClean="0">
                  <a:solidFill>
                    <a:srgbClr val="FFFFFF"/>
                  </a:solidFill>
                  <a:latin typeface="Arial" pitchFamily="34" charset="0"/>
                  <a:ea typeface="Tahoma" pitchFamily="34" charset="0"/>
                  <a:cs typeface="Arial" pitchFamily="34" charset="0"/>
                </a:rPr>
                <a:t>Cumulative incidence of breast cancer (%)</a:t>
              </a:r>
              <a:endParaRPr lang="en-US" sz="1100" kern="0" dirty="0">
                <a:solidFill>
                  <a:srgbClr val="FFFFFF"/>
                </a:solidFill>
                <a:latin typeface="Arial" pitchFamily="34" charset="0"/>
                <a:ea typeface="Tahoma" pitchFamily="34" charset="0"/>
                <a:cs typeface="Arial" pitchFamily="34" charset="0"/>
              </a:endParaRPr>
            </a:p>
          </p:txBody>
        </p:sp>
      </p:grpSp>
      <p:sp>
        <p:nvSpPr>
          <p:cNvPr id="45" name="Rectangle 44"/>
          <p:cNvSpPr/>
          <p:nvPr/>
        </p:nvSpPr>
        <p:spPr>
          <a:xfrm>
            <a:off x="1042523" y="5458163"/>
            <a:ext cx="2141782" cy="507831"/>
          </a:xfrm>
          <a:prstGeom prst="rect">
            <a:avLst/>
          </a:prstGeom>
          <a:solidFill>
            <a:schemeClr val="bg1"/>
          </a:solidFill>
        </p:spPr>
        <p:txBody>
          <a:bodyPr wrap="square">
            <a:spAutoFit/>
          </a:bodyPr>
          <a:lstStyle/>
          <a:p>
            <a:pPr algn="ctr"/>
            <a:r>
              <a:rPr lang="en-US" sz="900" b="1" dirty="0" smtClean="0">
                <a:solidFill>
                  <a:srgbClr val="00415A"/>
                </a:solidFill>
                <a:ea typeface="Tahoma" pitchFamily="34" charset="0"/>
                <a:cs typeface="Tahoma" pitchFamily="34" charset="0"/>
              </a:rPr>
              <a:t>mean age of breast ca 42.6 yrs (n=3,985 with BC among 10,017 </a:t>
            </a:r>
            <a:r>
              <a:rPr lang="en-US" sz="900" b="1" i="1" dirty="0" smtClean="0">
                <a:solidFill>
                  <a:srgbClr val="00415A"/>
                </a:solidFill>
                <a:ea typeface="Tahoma" pitchFamily="34" charset="0"/>
                <a:cs typeface="Tahoma" pitchFamily="34" charset="0"/>
              </a:rPr>
              <a:t>BRCA1</a:t>
            </a:r>
            <a:r>
              <a:rPr lang="en-US" sz="900" b="1" dirty="0" smtClean="0">
                <a:solidFill>
                  <a:srgbClr val="00415A"/>
                </a:solidFill>
                <a:ea typeface="Tahoma" pitchFamily="34" charset="0"/>
                <a:cs typeface="Tahoma" pitchFamily="34" charset="0"/>
              </a:rPr>
              <a:t> mutation carriers)</a:t>
            </a:r>
            <a:r>
              <a:rPr lang="en-US" sz="900" b="1" baseline="30000" dirty="0">
                <a:solidFill>
                  <a:srgbClr val="00415A"/>
                </a:solidFill>
                <a:ea typeface="Tahoma" pitchFamily="34" charset="0"/>
                <a:cs typeface="Tahoma" pitchFamily="34" charset="0"/>
              </a:rPr>
              <a:t>d</a:t>
            </a:r>
            <a:endParaRPr lang="en-US" sz="900" b="1" dirty="0">
              <a:solidFill>
                <a:srgbClr val="00415A"/>
              </a:solidFill>
              <a:ea typeface="Tahoma" pitchFamily="34" charset="0"/>
              <a:cs typeface="Tahoma" pitchFamily="34" charset="0"/>
            </a:endParaRPr>
          </a:p>
        </p:txBody>
      </p:sp>
      <p:sp>
        <p:nvSpPr>
          <p:cNvPr id="46" name="TextBox 45"/>
          <p:cNvSpPr txBox="1"/>
          <p:nvPr/>
        </p:nvSpPr>
        <p:spPr>
          <a:xfrm>
            <a:off x="3810000" y="6173197"/>
            <a:ext cx="5333999" cy="707886"/>
          </a:xfrm>
          <a:prstGeom prst="rect">
            <a:avLst/>
          </a:prstGeom>
          <a:noFill/>
        </p:spPr>
        <p:txBody>
          <a:bodyPr wrap="square" rtlCol="0" anchor="ctr">
            <a:spAutoFit/>
          </a:bodyPr>
          <a:lstStyle/>
          <a:p>
            <a:pPr marL="117475" indent="-117475">
              <a:buFontTx/>
              <a:buAutoNum type="arabicPeriod"/>
            </a:pPr>
            <a:r>
              <a:rPr lang="en-US" sz="800" dirty="0" err="1" smtClean="0">
                <a:solidFill>
                  <a:srgbClr val="FFFFFF"/>
                </a:solidFill>
                <a:ea typeface="Tahoma" panose="020B0604030504040204" pitchFamily="34" charset="0"/>
                <a:cs typeface="Tahoma" panose="020B0604030504040204" pitchFamily="34" charset="0"/>
              </a:rPr>
              <a:t>Mavaddat</a:t>
            </a:r>
            <a:r>
              <a:rPr lang="en-US" sz="800" dirty="0" smtClean="0">
                <a:solidFill>
                  <a:srgbClr val="FFFFFF"/>
                </a:solidFill>
                <a:ea typeface="Tahoma" panose="020B0604030504040204" pitchFamily="34" charset="0"/>
                <a:cs typeface="Tahoma" panose="020B0604030504040204" pitchFamily="34" charset="0"/>
              </a:rPr>
              <a:t> et al. </a:t>
            </a:r>
            <a:r>
              <a:rPr lang="en-US" sz="800" dirty="0" smtClean="0">
                <a:solidFill>
                  <a:srgbClr val="FFFFFF"/>
                </a:solidFill>
                <a:ea typeface="Tahoma" panose="020B0604030504040204" pitchFamily="34" charset="0"/>
                <a:cs typeface="Tahoma" panose="020B0604030504040204" pitchFamily="34" charset="0"/>
                <a:hlinkClick r:id="" action="ppaction://hlinkfile" tooltip="Journal of the National Cancer Institute."/>
              </a:rPr>
              <a:t>JNCI</a:t>
            </a:r>
            <a:r>
              <a:rPr lang="en-US" sz="800" dirty="0" smtClean="0">
                <a:solidFill>
                  <a:srgbClr val="FFFFFF"/>
                </a:solidFill>
                <a:ea typeface="Tahoma" panose="020B0604030504040204" pitchFamily="34" charset="0"/>
                <a:cs typeface="Tahoma" panose="020B0604030504040204" pitchFamily="34" charset="0"/>
              </a:rPr>
              <a:t> 2013 105(11):812-22. av. 1.8% (1.3-2.6%) per year; range 1.7% to 3.6% (30 to 59 yrs).</a:t>
            </a:r>
          </a:p>
          <a:p>
            <a:pPr marL="117475" indent="-117475">
              <a:buFontTx/>
              <a:buAutoNum type="arabicPeriod"/>
            </a:pPr>
            <a:r>
              <a:rPr lang="en-US" sz="800" dirty="0" err="1" smtClean="0">
                <a:solidFill>
                  <a:srgbClr val="FFFFFF"/>
                </a:solidFill>
                <a:ea typeface="Tahoma" panose="020B0604030504040204" pitchFamily="34" charset="0"/>
                <a:cs typeface="Tahoma" panose="020B0604030504040204" pitchFamily="34" charset="0"/>
              </a:rPr>
              <a:t>Moller</a:t>
            </a:r>
            <a:r>
              <a:rPr lang="en-US" sz="800" dirty="0" smtClean="0">
                <a:solidFill>
                  <a:srgbClr val="FFFFFF"/>
                </a:solidFill>
                <a:ea typeface="Tahoma" panose="020B0604030504040204" pitchFamily="34" charset="0"/>
                <a:cs typeface="Tahoma" panose="020B0604030504040204" pitchFamily="34" charset="0"/>
              </a:rPr>
              <a:t> et al. </a:t>
            </a:r>
            <a:r>
              <a:rPr lang="nl-NL" sz="800" dirty="0" smtClean="0">
                <a:solidFill>
                  <a:srgbClr val="FFFFFF"/>
                </a:solidFill>
                <a:ea typeface="Tahoma" panose="020B0604030504040204" pitchFamily="34" charset="0"/>
                <a:cs typeface="Tahoma" panose="020B0604030504040204" pitchFamily="34" charset="0"/>
              </a:rPr>
              <a:t>Clin Genet. 2013 Jan;83(1):88-91. </a:t>
            </a:r>
            <a:r>
              <a:rPr lang="en-US" sz="800" dirty="0" smtClean="0">
                <a:solidFill>
                  <a:srgbClr val="FFFFFF"/>
                </a:solidFill>
                <a:ea typeface="Tahoma" panose="020B0604030504040204" pitchFamily="34" charset="0"/>
                <a:cs typeface="Tahoma" panose="020B0604030504040204" pitchFamily="34" charset="0"/>
              </a:rPr>
              <a:t>av. 2.0% (95% CI 1.7–2.5%) per year.</a:t>
            </a:r>
          </a:p>
          <a:p>
            <a:pPr marL="117475" indent="-117475">
              <a:buFontTx/>
              <a:buAutoNum type="arabicPeriod"/>
            </a:pPr>
            <a:r>
              <a:rPr lang="en-US" sz="800" dirty="0" err="1" smtClean="0">
                <a:solidFill>
                  <a:srgbClr val="FFFFFF"/>
                </a:solidFill>
                <a:ea typeface="Tahoma" panose="020B0604030504040204" pitchFamily="34" charset="0"/>
                <a:cs typeface="Tahoma" panose="020B0604030504040204" pitchFamily="34" charset="0"/>
              </a:rPr>
              <a:t>Lubinski</a:t>
            </a:r>
            <a:r>
              <a:rPr lang="en-US" sz="800" dirty="0" smtClean="0">
                <a:solidFill>
                  <a:srgbClr val="FFFFFF"/>
                </a:solidFill>
                <a:ea typeface="Tahoma" panose="020B0604030504040204" pitchFamily="34" charset="0"/>
                <a:cs typeface="Tahoma" panose="020B0604030504040204" pitchFamily="34" charset="0"/>
              </a:rPr>
              <a:t> et al. </a:t>
            </a:r>
            <a:r>
              <a:rPr lang="sv-SE" sz="800" dirty="0" smtClean="0">
                <a:solidFill>
                  <a:srgbClr val="FFFFFF"/>
                </a:solidFill>
                <a:ea typeface="Tahoma" panose="020B0604030504040204" pitchFamily="34" charset="0"/>
                <a:cs typeface="Tahoma" panose="020B0604030504040204" pitchFamily="34" charset="0"/>
              </a:rPr>
              <a:t>Int J Cancer 2012 131(1):229-34</a:t>
            </a:r>
          </a:p>
          <a:p>
            <a:pPr marL="117475" indent="-117475">
              <a:buFontTx/>
              <a:buAutoNum type="arabicPeriod"/>
            </a:pPr>
            <a:r>
              <a:rPr lang="sv-SE" sz="800" dirty="0">
                <a:solidFill>
                  <a:srgbClr val="FFFFFF"/>
                </a:solidFill>
                <a:ea typeface="Tahoma" panose="020B0604030504040204" pitchFamily="34" charset="0"/>
                <a:cs typeface="Tahoma" panose="020B0604030504040204" pitchFamily="34" charset="0"/>
              </a:rPr>
              <a:t>Liede et al. JCO 2002 20(6):1570-7. n=213, mean 7.2 yrs f/u among BRCA; 2.1% per year </a:t>
            </a:r>
            <a:r>
              <a:rPr lang="sv-SE" sz="800" dirty="0" smtClean="0">
                <a:solidFill>
                  <a:srgbClr val="FFFFFF"/>
                </a:solidFill>
                <a:ea typeface="Tahoma" panose="020B0604030504040204" pitchFamily="34" charset="0"/>
                <a:cs typeface="Tahoma" panose="020B0604030504040204" pitchFamily="34" charset="0"/>
              </a:rPr>
              <a:t>BC</a:t>
            </a:r>
          </a:p>
          <a:p>
            <a:pPr marL="115888" indent="-115888">
              <a:buFont typeface="+mj-lt"/>
              <a:buAutoNum type="arabicPeriod"/>
            </a:pPr>
            <a:r>
              <a:rPr lang="en-US" sz="800" dirty="0" smtClean="0">
                <a:solidFill>
                  <a:srgbClr val="FFFFFF"/>
                </a:solidFill>
                <a:ea typeface="Tahoma" pitchFamily="34" charset="0"/>
                <a:cs typeface="Arial" pitchFamily="34" charset="0"/>
              </a:rPr>
              <a:t>American </a:t>
            </a:r>
            <a:r>
              <a:rPr lang="en-US" sz="800" dirty="0">
                <a:solidFill>
                  <a:srgbClr val="FFFFFF"/>
                </a:solidFill>
                <a:ea typeface="Tahoma" pitchFamily="34" charset="0"/>
                <a:cs typeface="Arial" pitchFamily="34" charset="0"/>
              </a:rPr>
              <a:t>Cancer Society. Cancer Facts &amp; Figures 2013. </a:t>
            </a:r>
          </a:p>
        </p:txBody>
      </p:sp>
      <p:sp>
        <p:nvSpPr>
          <p:cNvPr id="48" name="Rectangle 47"/>
          <p:cNvSpPr/>
          <p:nvPr/>
        </p:nvSpPr>
        <p:spPr>
          <a:xfrm>
            <a:off x="6615179" y="3552748"/>
            <a:ext cx="1690621" cy="369332"/>
          </a:xfrm>
          <a:prstGeom prst="rect">
            <a:avLst/>
          </a:prstGeom>
          <a:solidFill>
            <a:schemeClr val="bg1"/>
          </a:solidFill>
        </p:spPr>
        <p:txBody>
          <a:bodyPr wrap="square">
            <a:spAutoFit/>
          </a:bodyPr>
          <a:lstStyle/>
          <a:p>
            <a:pPr algn="ctr"/>
            <a:r>
              <a:rPr lang="en-US" sz="900" b="1" dirty="0" smtClean="0">
                <a:solidFill>
                  <a:srgbClr val="00415A"/>
                </a:solidFill>
                <a:ea typeface="Tahoma" pitchFamily="34" charset="0"/>
                <a:cs typeface="Tahoma" pitchFamily="34" charset="0"/>
              </a:rPr>
              <a:t>Breast </a:t>
            </a:r>
            <a:r>
              <a:rPr lang="en-US" sz="900" b="1" dirty="0">
                <a:solidFill>
                  <a:srgbClr val="00415A"/>
                </a:solidFill>
                <a:ea typeface="Tahoma" pitchFamily="34" charset="0"/>
                <a:cs typeface="Tahoma" pitchFamily="34" charset="0"/>
              </a:rPr>
              <a:t>Cancer Incidence: 2-4% Per </a:t>
            </a:r>
            <a:r>
              <a:rPr lang="en-US" sz="900" b="1" dirty="0" smtClean="0">
                <a:solidFill>
                  <a:srgbClr val="00415A"/>
                </a:solidFill>
                <a:ea typeface="Tahoma" pitchFamily="34" charset="0"/>
                <a:cs typeface="Tahoma" pitchFamily="34" charset="0"/>
              </a:rPr>
              <a:t>Year</a:t>
            </a:r>
            <a:r>
              <a:rPr lang="en-US" sz="900" b="1" baseline="30000" dirty="0" smtClean="0">
                <a:solidFill>
                  <a:srgbClr val="00415A"/>
                </a:solidFill>
                <a:ea typeface="Tahoma" pitchFamily="34" charset="0"/>
                <a:cs typeface="Tahoma" pitchFamily="34" charset="0"/>
              </a:rPr>
              <a:t>1-4</a:t>
            </a:r>
            <a:endParaRPr lang="en-US" sz="900" b="1" baseline="30000" dirty="0">
              <a:solidFill>
                <a:srgbClr val="00415A"/>
              </a:solidFill>
              <a:ea typeface="Tahoma" pitchFamily="34" charset="0"/>
              <a:cs typeface="Tahoma" pitchFamily="34" charset="0"/>
            </a:endParaRPr>
          </a:p>
        </p:txBody>
      </p:sp>
    </p:spTree>
    <p:extLst>
      <p:ext uri="{BB962C8B-B14F-4D97-AF65-F5344CB8AC3E}">
        <p14:creationId xmlns:p14="http://schemas.microsoft.com/office/powerpoint/2010/main" val="264438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4262438" y="223837"/>
            <a:ext cx="5184775" cy="6557963"/>
            <a:chOff x="4262438" y="104775"/>
            <a:chExt cx="5184775" cy="6557963"/>
          </a:xfrm>
        </p:grpSpPr>
        <p:grpSp>
          <p:nvGrpSpPr>
            <p:cNvPr id="16" name="Group 15"/>
            <p:cNvGrpSpPr/>
            <p:nvPr/>
          </p:nvGrpSpPr>
          <p:grpSpPr>
            <a:xfrm>
              <a:off x="4262438" y="104775"/>
              <a:ext cx="5184775" cy="6557963"/>
              <a:chOff x="4262438" y="104775"/>
              <a:chExt cx="5184775" cy="6557963"/>
            </a:xfrm>
          </p:grpSpPr>
          <p:grpSp>
            <p:nvGrpSpPr>
              <p:cNvPr id="14" name="Group 13"/>
              <p:cNvGrpSpPr/>
              <p:nvPr/>
            </p:nvGrpSpPr>
            <p:grpSpPr>
              <a:xfrm>
                <a:off x="4262438" y="104775"/>
                <a:ext cx="5184775" cy="6557963"/>
                <a:chOff x="4262438" y="104775"/>
                <a:chExt cx="5184775" cy="6557963"/>
              </a:xfrm>
            </p:grpSpPr>
            <p:grpSp>
              <p:nvGrpSpPr>
                <p:cNvPr id="2" name="Group 11"/>
                <p:cNvGrpSpPr>
                  <a:grpSpLocks/>
                </p:cNvGrpSpPr>
                <p:nvPr/>
              </p:nvGrpSpPr>
              <p:grpSpPr bwMode="auto">
                <a:xfrm>
                  <a:off x="4262438" y="104775"/>
                  <a:ext cx="5184775" cy="6557963"/>
                  <a:chOff x="2685" y="66"/>
                  <a:chExt cx="3266" cy="4131"/>
                </a:xfrm>
              </p:grpSpPr>
              <p:grpSp>
                <p:nvGrpSpPr>
                  <p:cNvPr id="3" name="Group 9"/>
                  <p:cNvGrpSpPr>
                    <a:grpSpLocks/>
                  </p:cNvGrpSpPr>
                  <p:nvPr/>
                </p:nvGrpSpPr>
                <p:grpSpPr bwMode="auto">
                  <a:xfrm>
                    <a:off x="2685" y="66"/>
                    <a:ext cx="3266" cy="4131"/>
                    <a:chOff x="2703" y="165"/>
                    <a:chExt cx="3266" cy="4131"/>
                  </a:xfrm>
                </p:grpSpPr>
                <p:pic>
                  <p:nvPicPr>
                    <p:cNvPr id="58163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3" y="250"/>
                      <a:ext cx="3266" cy="4046"/>
                    </a:xfrm>
                    <a:prstGeom prst="rect">
                      <a:avLst/>
                    </a:prstGeom>
                    <a:noFill/>
                    <a:ln w="12700">
                      <a:noFill/>
                      <a:miter lim="800000"/>
                      <a:headEnd type="none" w="sm" len="sm"/>
                      <a:tailEnd type="none" w="sm" len="sm"/>
                    </a:ln>
                    <a:effectLst/>
                  </p:spPr>
                </p:pic>
                <p:sp>
                  <p:nvSpPr>
                    <p:cNvPr id="581639" name="Rectangle 7"/>
                    <p:cNvSpPr>
                      <a:spLocks noChangeArrowheads="1"/>
                    </p:cNvSpPr>
                    <p:nvPr/>
                  </p:nvSpPr>
                  <p:spPr bwMode="auto">
                    <a:xfrm>
                      <a:off x="4471" y="165"/>
                      <a:ext cx="740" cy="640"/>
                    </a:xfrm>
                    <a:prstGeom prst="rect">
                      <a:avLst/>
                    </a:prstGeom>
                    <a:solidFill>
                      <a:schemeClr val="bg2"/>
                    </a:solidFill>
                    <a:ln w="2857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grpSp>
              <p:sp>
                <p:nvSpPr>
                  <p:cNvPr id="581642" name="Rectangle 10"/>
                  <p:cNvSpPr>
                    <a:spLocks noChangeArrowheads="1"/>
                  </p:cNvSpPr>
                  <p:nvPr/>
                </p:nvSpPr>
                <p:spPr bwMode="auto">
                  <a:xfrm>
                    <a:off x="4562" y="3136"/>
                    <a:ext cx="640" cy="375"/>
                  </a:xfrm>
                  <a:prstGeom prst="rect">
                    <a:avLst/>
                  </a:prstGeom>
                  <a:solidFill>
                    <a:schemeClr val="bg2"/>
                  </a:solidFill>
                  <a:ln w="28575">
                    <a:noFill/>
                    <a:miter lim="800000"/>
                    <a:headEnd/>
                    <a:tailEnd/>
                  </a:ln>
                  <a:effectLst/>
                </p:spPr>
                <p:txBody>
                  <a:bodyPr wrap="none" anchor="ctr"/>
                  <a:lstStyle/>
                  <a:p>
                    <a:pPr algn="ctr" eaLnBrk="0" fontAlgn="base" hangingPunct="0">
                      <a:spcBef>
                        <a:spcPct val="0"/>
                      </a:spcBef>
                      <a:spcAft>
                        <a:spcPct val="0"/>
                      </a:spcAft>
                    </a:pPr>
                    <a:endParaRPr lang="en-US" sz="4000" i="1">
                      <a:solidFill>
                        <a:srgbClr val="FFFFFF"/>
                      </a:solidFill>
                      <a:effectLst>
                        <a:outerShdw blurRad="38100" dist="38100" dir="2700000" algn="tl">
                          <a:srgbClr val="000000">
                            <a:alpha val="43137"/>
                          </a:srgbClr>
                        </a:outerShdw>
                      </a:effectLst>
                      <a:latin typeface="Times New Roman" charset="0"/>
                    </a:endParaRPr>
                  </a:p>
                </p:txBody>
              </p:sp>
            </p:grpSp>
            <p:sp>
              <p:nvSpPr>
                <p:cNvPr id="581645" name="Text Box 13"/>
                <p:cNvSpPr txBox="1">
                  <a:spLocks noChangeArrowheads="1"/>
                </p:cNvSpPr>
                <p:nvPr/>
              </p:nvSpPr>
              <p:spPr bwMode="auto">
                <a:xfrm>
                  <a:off x="7360396" y="4937125"/>
                  <a:ext cx="633508" cy="307777"/>
                </a:xfrm>
                <a:prstGeom prst="rect">
                  <a:avLst/>
                </a:prstGeom>
                <a:noFill/>
                <a:ln w="28575">
                  <a:noFill/>
                  <a:miter lim="800000"/>
                  <a:headEnd/>
                  <a:tailEnd/>
                </a:ln>
                <a:effectLst/>
              </p:spPr>
              <p:txBody>
                <a:bodyPr wrap="none">
                  <a:spAutoFit/>
                </a:bodyPr>
                <a:lstStyle/>
                <a:p>
                  <a:pPr algn="ctr" eaLnBrk="0" fontAlgn="base" hangingPunct="0">
                    <a:spcBef>
                      <a:spcPct val="0"/>
                    </a:spcBef>
                    <a:spcAft>
                      <a:spcPct val="0"/>
                    </a:spcAft>
                  </a:pPr>
                  <a:r>
                    <a:rPr lang="en-US" sz="1400" b="1" dirty="0">
                      <a:solidFill>
                        <a:srgbClr val="000000"/>
                      </a:solidFill>
                      <a:latin typeface="Arial" charset="0"/>
                    </a:rPr>
                    <a:t>Br </a:t>
                  </a:r>
                  <a:r>
                    <a:rPr lang="en-US" sz="1400" b="1" dirty="0" smtClean="0">
                      <a:solidFill>
                        <a:srgbClr val="000000"/>
                      </a:solidFill>
                      <a:latin typeface="Arial" charset="0"/>
                    </a:rPr>
                    <a:t>39</a:t>
                  </a:r>
                </a:p>
              </p:txBody>
            </p:sp>
            <p:sp>
              <p:nvSpPr>
                <p:cNvPr id="11" name="TextBox 10"/>
                <p:cNvSpPr txBox="1"/>
                <p:nvPr/>
              </p:nvSpPr>
              <p:spPr>
                <a:xfrm>
                  <a:off x="6400800" y="3443514"/>
                  <a:ext cx="487313" cy="523220"/>
                </a:xfrm>
                <a:prstGeom prst="rect">
                  <a:avLst/>
                </a:prstGeom>
                <a:solidFill>
                  <a:schemeClr val="bg2"/>
                </a:solidFill>
              </p:spPr>
              <p:txBody>
                <a:bodyPr wrap="none" lIns="0" rIns="0" rtlCol="0">
                  <a:spAutoFit/>
                </a:bodyPr>
                <a:lstStyle/>
                <a:p>
                  <a:pPr algn="ctr"/>
                  <a:r>
                    <a:rPr lang="en-US" sz="1400" b="1" dirty="0" smtClean="0">
                      <a:solidFill>
                        <a:srgbClr val="000000"/>
                      </a:solidFill>
                      <a:latin typeface="Arial" pitchFamily="34" charset="0"/>
                      <a:cs typeface="Arial" pitchFamily="34" charset="0"/>
                    </a:rPr>
                    <a:t>Br 49</a:t>
                  </a:r>
                </a:p>
                <a:p>
                  <a:pPr algn="ctr"/>
                  <a:r>
                    <a:rPr lang="en-US" sz="1400" b="1" dirty="0" err="1" smtClean="0">
                      <a:solidFill>
                        <a:srgbClr val="000000"/>
                      </a:solidFill>
                      <a:latin typeface="Arial" pitchFamily="34" charset="0"/>
                      <a:cs typeface="Arial" pitchFamily="34" charset="0"/>
                    </a:rPr>
                    <a:t>Ov</a:t>
                  </a:r>
                  <a:r>
                    <a:rPr lang="en-US" sz="1400" b="1" dirty="0" smtClean="0">
                      <a:solidFill>
                        <a:srgbClr val="000000"/>
                      </a:solidFill>
                      <a:latin typeface="Arial" pitchFamily="34" charset="0"/>
                      <a:cs typeface="Arial" pitchFamily="34" charset="0"/>
                    </a:rPr>
                    <a:t> 56</a:t>
                  </a:r>
                  <a:endParaRPr lang="en-US" sz="1400" b="1" dirty="0">
                    <a:solidFill>
                      <a:srgbClr val="000000"/>
                    </a:solidFill>
                    <a:latin typeface="Arial" pitchFamily="34" charset="0"/>
                    <a:cs typeface="Arial" pitchFamily="34" charset="0"/>
                  </a:endParaRPr>
                </a:p>
              </p:txBody>
            </p:sp>
            <p:sp>
              <p:nvSpPr>
                <p:cNvPr id="12" name="TextBox 11"/>
                <p:cNvSpPr txBox="1"/>
                <p:nvPr/>
              </p:nvSpPr>
              <p:spPr>
                <a:xfrm>
                  <a:off x="7482114" y="3443514"/>
                  <a:ext cx="487313" cy="307777"/>
                </a:xfrm>
                <a:prstGeom prst="rect">
                  <a:avLst/>
                </a:prstGeom>
                <a:solidFill>
                  <a:schemeClr val="bg2"/>
                </a:solidFill>
              </p:spPr>
              <p:txBody>
                <a:bodyPr wrap="none" lIns="0" rIns="0" rtlCol="0">
                  <a:spAutoFit/>
                </a:bodyPr>
                <a:lstStyle/>
                <a:p>
                  <a:pPr algn="ctr"/>
                  <a:r>
                    <a:rPr lang="en-US" sz="1400" b="1" dirty="0" err="1" smtClean="0">
                      <a:solidFill>
                        <a:srgbClr val="000000"/>
                      </a:solidFill>
                      <a:latin typeface="Arial" pitchFamily="34" charset="0"/>
                      <a:cs typeface="Arial" pitchFamily="34" charset="0"/>
                    </a:rPr>
                    <a:t>Ov</a:t>
                  </a:r>
                  <a:r>
                    <a:rPr lang="en-US" sz="1400" b="1" dirty="0" smtClean="0">
                      <a:solidFill>
                        <a:srgbClr val="000000"/>
                      </a:solidFill>
                      <a:latin typeface="Arial" pitchFamily="34" charset="0"/>
                      <a:cs typeface="Arial" pitchFamily="34" charset="0"/>
                    </a:rPr>
                    <a:t> 60</a:t>
                  </a:r>
                  <a:endParaRPr lang="en-US" sz="1400" b="1" dirty="0">
                    <a:solidFill>
                      <a:srgbClr val="000000"/>
                    </a:solidFill>
                    <a:latin typeface="Arial" pitchFamily="34" charset="0"/>
                    <a:cs typeface="Arial" pitchFamily="34" charset="0"/>
                  </a:endParaRPr>
                </a:p>
              </p:txBody>
            </p:sp>
            <p:sp>
              <p:nvSpPr>
                <p:cNvPr id="13" name="TextBox 12"/>
                <p:cNvSpPr txBox="1"/>
                <p:nvPr/>
              </p:nvSpPr>
              <p:spPr>
                <a:xfrm>
                  <a:off x="8049274" y="3443514"/>
                  <a:ext cx="448841" cy="307777"/>
                </a:xfrm>
                <a:prstGeom prst="rect">
                  <a:avLst/>
                </a:prstGeom>
                <a:solidFill>
                  <a:schemeClr val="bg2"/>
                </a:solidFill>
              </p:spPr>
              <p:txBody>
                <a:bodyPr wrap="none" lIns="0" rIns="0" rtlCol="0">
                  <a:spAutoFit/>
                </a:bodyPr>
                <a:lstStyle/>
                <a:p>
                  <a:pPr algn="ctr"/>
                  <a:r>
                    <a:rPr lang="en-US" sz="1400" b="1" dirty="0" smtClean="0">
                      <a:solidFill>
                        <a:srgbClr val="000000"/>
                      </a:solidFill>
                      <a:latin typeface="Arial" pitchFamily="34" charset="0"/>
                      <a:cs typeface="Arial" pitchFamily="34" charset="0"/>
                    </a:rPr>
                    <a:t>Br 42</a:t>
                  </a:r>
                  <a:endParaRPr lang="en-US" sz="1400" b="1" dirty="0">
                    <a:solidFill>
                      <a:srgbClr val="000000"/>
                    </a:solidFill>
                    <a:latin typeface="Arial" pitchFamily="34" charset="0"/>
                    <a:cs typeface="Arial" pitchFamily="34" charset="0"/>
                  </a:endParaRPr>
                </a:p>
              </p:txBody>
            </p:sp>
          </p:grpSp>
          <p:sp>
            <p:nvSpPr>
              <p:cNvPr id="15" name="TextBox 14"/>
              <p:cNvSpPr txBox="1"/>
              <p:nvPr/>
            </p:nvSpPr>
            <p:spPr>
              <a:xfrm>
                <a:off x="5843656" y="1890486"/>
                <a:ext cx="557144" cy="307777"/>
              </a:xfrm>
              <a:prstGeom prst="rect">
                <a:avLst/>
              </a:prstGeom>
              <a:solidFill>
                <a:schemeClr val="bg2"/>
              </a:solidFill>
            </p:spPr>
            <p:txBody>
              <a:bodyPr wrap="square" lIns="0" rIns="0" rtlCol="0">
                <a:spAutoFit/>
              </a:bodyPr>
              <a:lstStyle/>
              <a:p>
                <a:r>
                  <a:rPr lang="en-US" sz="1400" b="1" dirty="0" smtClean="0">
                    <a:solidFill>
                      <a:srgbClr val="000000"/>
                    </a:solidFill>
                    <a:latin typeface="Arial" pitchFamily="34" charset="0"/>
                    <a:cs typeface="Arial" pitchFamily="34" charset="0"/>
                  </a:rPr>
                  <a:t> Br 43</a:t>
                </a:r>
                <a:endParaRPr lang="en-US" sz="1400" b="1" dirty="0">
                  <a:solidFill>
                    <a:srgbClr val="000000"/>
                  </a:solidFill>
                  <a:latin typeface="Arial" pitchFamily="34" charset="0"/>
                  <a:cs typeface="Arial" pitchFamily="34" charset="0"/>
                </a:endParaRPr>
              </a:p>
            </p:txBody>
          </p:sp>
        </p:grpSp>
        <p:sp>
          <p:nvSpPr>
            <p:cNvPr id="17" name="TextBox 16"/>
            <p:cNvSpPr txBox="1"/>
            <p:nvPr/>
          </p:nvSpPr>
          <p:spPr>
            <a:xfrm>
              <a:off x="6462486" y="1676400"/>
              <a:ext cx="1447800" cy="461665"/>
            </a:xfrm>
            <a:prstGeom prst="rect">
              <a:avLst/>
            </a:prstGeom>
            <a:solidFill>
              <a:schemeClr val="bg2"/>
            </a:solidFill>
          </p:spPr>
          <p:txBody>
            <a:bodyPr wrap="square" lIns="0" rIns="0" rtlCol="0">
              <a:spAutoFit/>
            </a:bodyPr>
            <a:lstStyle/>
            <a:p>
              <a:pPr algn="ctr"/>
              <a:r>
                <a:rPr lang="en-US" sz="1200" b="1" i="1" dirty="0" smtClean="0">
                  <a:solidFill>
                    <a:srgbClr val="000000"/>
                  </a:solidFill>
                  <a:latin typeface="Arial" pitchFamily="34" charset="0"/>
                  <a:cs typeface="Arial" pitchFamily="34" charset="0"/>
                </a:rPr>
                <a:t>“female cancers”</a:t>
              </a:r>
            </a:p>
            <a:p>
              <a:pPr algn="ctr"/>
              <a:endParaRPr lang="en-US" sz="1200" b="1" i="1" dirty="0">
                <a:solidFill>
                  <a:srgbClr val="000000"/>
                </a:solidFill>
                <a:latin typeface="Arial" pitchFamily="34" charset="0"/>
                <a:cs typeface="Arial" pitchFamily="34" charset="0"/>
              </a:endParaRPr>
            </a:p>
          </p:txBody>
        </p:sp>
      </p:grpSp>
      <p:sp>
        <p:nvSpPr>
          <p:cNvPr id="581647" name="Rectangle 15"/>
          <p:cNvSpPr>
            <a:spLocks noChangeArrowheads="1"/>
          </p:cNvSpPr>
          <p:nvPr/>
        </p:nvSpPr>
        <p:spPr bwMode="auto">
          <a:xfrm>
            <a:off x="377030" y="6523268"/>
            <a:ext cx="8081170" cy="258532"/>
          </a:xfrm>
          <a:prstGeom prst="rect">
            <a:avLst/>
          </a:prstGeom>
          <a:noFill/>
          <a:ln w="9525">
            <a:noFill/>
            <a:miter lim="800000"/>
            <a:headEnd/>
            <a:tailEnd/>
          </a:ln>
          <a:effectLst/>
        </p:spPr>
        <p:txBody>
          <a:bodyPr wrap="square">
            <a:spAutoFit/>
          </a:bodyPr>
          <a:lstStyle/>
          <a:p>
            <a:pPr marL="228600" indent="-228600" eaLnBrk="0" fontAlgn="base" hangingPunct="0">
              <a:lnSpc>
                <a:spcPct val="90000"/>
              </a:lnSpc>
              <a:spcBef>
                <a:spcPct val="50000"/>
              </a:spcBef>
              <a:spcAft>
                <a:spcPct val="0"/>
              </a:spcAft>
            </a:pPr>
            <a:r>
              <a:rPr lang="en-US" sz="1200" i="1" dirty="0">
                <a:solidFill>
                  <a:srgbClr val="000066"/>
                </a:solidFill>
              </a:rPr>
              <a:t>BRCA1</a:t>
            </a:r>
            <a:r>
              <a:rPr lang="en-US" sz="1200" dirty="0">
                <a:solidFill>
                  <a:srgbClr val="000066"/>
                </a:solidFill>
              </a:rPr>
              <a:t> </a:t>
            </a:r>
            <a:r>
              <a:rPr lang="en-US" sz="1200" dirty="0" smtClean="0">
                <a:solidFill>
                  <a:srgbClr val="000066"/>
                </a:solidFill>
              </a:rPr>
              <a:t>Ashkenazi </a:t>
            </a:r>
            <a:r>
              <a:rPr lang="en-US" sz="1200" dirty="0">
                <a:solidFill>
                  <a:srgbClr val="000066"/>
                </a:solidFill>
              </a:rPr>
              <a:t>Jewish </a:t>
            </a:r>
            <a:r>
              <a:rPr lang="en-US" sz="1200" dirty="0" smtClean="0">
                <a:solidFill>
                  <a:srgbClr val="000066"/>
                </a:solidFill>
              </a:rPr>
              <a:t>family </a:t>
            </a:r>
            <a:r>
              <a:rPr lang="en-US" sz="1200" dirty="0">
                <a:solidFill>
                  <a:srgbClr val="000066"/>
                </a:solidFill>
              </a:rPr>
              <a:t>modified </a:t>
            </a:r>
            <a:r>
              <a:rPr lang="en-US" sz="1200" dirty="0" smtClean="0">
                <a:solidFill>
                  <a:srgbClr val="000066"/>
                </a:solidFill>
              </a:rPr>
              <a:t>from Liede </a:t>
            </a:r>
            <a:r>
              <a:rPr lang="en-US" sz="1200" dirty="0">
                <a:solidFill>
                  <a:srgbClr val="000066"/>
                </a:solidFill>
              </a:rPr>
              <a:t>et al. J </a:t>
            </a:r>
            <a:r>
              <a:rPr lang="en-US" sz="1200" dirty="0" err="1">
                <a:solidFill>
                  <a:srgbClr val="000066"/>
                </a:solidFill>
              </a:rPr>
              <a:t>Clin</a:t>
            </a:r>
            <a:r>
              <a:rPr lang="en-US" sz="1200" dirty="0">
                <a:solidFill>
                  <a:srgbClr val="000066"/>
                </a:solidFill>
              </a:rPr>
              <a:t> </a:t>
            </a:r>
            <a:r>
              <a:rPr lang="en-US" sz="1200" dirty="0" err="1">
                <a:solidFill>
                  <a:srgbClr val="000066"/>
                </a:solidFill>
              </a:rPr>
              <a:t>Oncol</a:t>
            </a:r>
            <a:r>
              <a:rPr lang="en-US" sz="1200" dirty="0">
                <a:solidFill>
                  <a:srgbClr val="000066"/>
                </a:solidFill>
              </a:rPr>
              <a:t> 2002 20(6):</a:t>
            </a:r>
            <a:r>
              <a:rPr lang="en-US" sz="1200" dirty="0" smtClean="0">
                <a:solidFill>
                  <a:srgbClr val="000066"/>
                </a:solidFill>
              </a:rPr>
              <a:t>1570-7</a:t>
            </a:r>
            <a:endParaRPr lang="en-US" sz="1200" dirty="0">
              <a:solidFill>
                <a:srgbClr val="000066"/>
              </a:solidFill>
            </a:endParaRPr>
          </a:p>
        </p:txBody>
      </p:sp>
      <p:sp>
        <p:nvSpPr>
          <p:cNvPr id="22" name="Text Box 13"/>
          <p:cNvSpPr txBox="1">
            <a:spLocks noChangeArrowheads="1"/>
          </p:cNvSpPr>
          <p:nvPr/>
        </p:nvSpPr>
        <p:spPr bwMode="auto">
          <a:xfrm>
            <a:off x="7788778" y="4796181"/>
            <a:ext cx="520992" cy="307777"/>
          </a:xfrm>
          <a:prstGeom prst="rect">
            <a:avLst/>
          </a:prstGeom>
          <a:solidFill>
            <a:schemeClr val="tx2">
              <a:lumMod val="75000"/>
            </a:schemeClr>
          </a:solidFill>
          <a:ln w="28575">
            <a:noFill/>
            <a:miter lim="800000"/>
            <a:headEnd/>
            <a:tailEnd/>
          </a:ln>
          <a:effectLst/>
        </p:spPr>
        <p:txBody>
          <a:bodyPr wrap="square">
            <a:spAutoFit/>
          </a:bodyPr>
          <a:lstStyle/>
          <a:p>
            <a:pPr algn="ctr" eaLnBrk="0" fontAlgn="base" hangingPunct="0">
              <a:spcBef>
                <a:spcPct val="0"/>
              </a:spcBef>
              <a:spcAft>
                <a:spcPct val="0"/>
              </a:spcAft>
            </a:pPr>
            <a:endParaRPr lang="en-US" sz="1400" b="1" dirty="0">
              <a:solidFill>
                <a:srgbClr val="000000"/>
              </a:solidFill>
              <a:latin typeface="Arial" charset="0"/>
            </a:endParaRPr>
          </a:p>
        </p:txBody>
      </p:sp>
      <p:cxnSp>
        <p:nvCxnSpPr>
          <p:cNvPr id="5" name="Straight Arrow Connector 4"/>
          <p:cNvCxnSpPr/>
          <p:nvPr/>
        </p:nvCxnSpPr>
        <p:spPr bwMode="auto">
          <a:xfrm flipH="1" flipV="1">
            <a:off x="7938781" y="4837041"/>
            <a:ext cx="334913" cy="333275"/>
          </a:xfrm>
          <a:prstGeom prst="straightConnector1">
            <a:avLst/>
          </a:prstGeom>
          <a:solidFill>
            <a:schemeClr val="accent1"/>
          </a:solidFill>
          <a:ln w="76200" cap="flat" cmpd="sng" algn="ctr">
            <a:solidFill>
              <a:srgbClr val="00206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32" name="Rectangle 3"/>
          <p:cNvSpPr txBox="1">
            <a:spLocks noChangeArrowheads="1"/>
          </p:cNvSpPr>
          <p:nvPr/>
        </p:nvSpPr>
        <p:spPr>
          <a:xfrm>
            <a:off x="352654" y="1381570"/>
            <a:ext cx="4524146" cy="1361630"/>
          </a:xfrm>
          <a:prstGeom prst="rect">
            <a:avLst/>
          </a:prstGeom>
        </p:spPr>
        <p:txBody>
          <a:bodyPr>
            <a:noAutofit/>
          </a:bodyPr>
          <a:lstStyle/>
          <a:p>
            <a:pPr marL="227013" indent="-227013" fontAlgn="base">
              <a:spcBef>
                <a:spcPts val="600"/>
              </a:spcBef>
              <a:spcAft>
                <a:spcPts val="600"/>
              </a:spcAft>
              <a:buClr>
                <a:srgbClr val="E25326"/>
              </a:buClr>
              <a:buFont typeface="Arial" pitchFamily="34" charset="0"/>
              <a:buChar char="•"/>
              <a:defRPr/>
            </a:pPr>
            <a:r>
              <a:rPr lang="en-US" kern="0" dirty="0">
                <a:solidFill>
                  <a:srgbClr val="002060"/>
                </a:solidFill>
                <a:ea typeface="Tahoma" pitchFamily="34" charset="0"/>
                <a:cs typeface="Tahoma" pitchFamily="34" charset="0"/>
              </a:rPr>
              <a:t>Exception: individuals from ethnic groups with higher </a:t>
            </a:r>
            <a:r>
              <a:rPr lang="en-US" kern="0" dirty="0" smtClean="0">
                <a:solidFill>
                  <a:srgbClr val="002060"/>
                </a:solidFill>
                <a:ea typeface="Tahoma" pitchFamily="34" charset="0"/>
                <a:cs typeface="Tahoma" pitchFamily="34" charset="0"/>
              </a:rPr>
              <a:t>prevalence (e.g</a:t>
            </a:r>
            <a:r>
              <a:rPr lang="en-US" kern="0" dirty="0">
                <a:solidFill>
                  <a:srgbClr val="002060"/>
                </a:solidFill>
                <a:ea typeface="Tahoma" pitchFamily="34" charset="0"/>
                <a:cs typeface="Tahoma" pitchFamily="34" charset="0"/>
              </a:rPr>
              <a:t>., Ashkenazi </a:t>
            </a:r>
            <a:r>
              <a:rPr lang="en-US" kern="0" dirty="0" smtClean="0">
                <a:solidFill>
                  <a:srgbClr val="002060"/>
                </a:solidFill>
                <a:ea typeface="Tahoma" pitchFamily="34" charset="0"/>
                <a:cs typeface="Tahoma" pitchFamily="34" charset="0"/>
              </a:rPr>
              <a:t>Jewish)</a:t>
            </a:r>
            <a:endParaRPr lang="en-US" sz="2000" kern="0" dirty="0">
              <a:solidFill>
                <a:srgbClr val="002060"/>
              </a:solidFill>
              <a:ea typeface="Tahoma" pitchFamily="34" charset="0"/>
              <a:cs typeface="Tahoma" pitchFamily="34" charset="0"/>
            </a:endParaRPr>
          </a:p>
          <a:p>
            <a:pPr marL="227013" indent="-227013" fontAlgn="base">
              <a:spcBef>
                <a:spcPts val="600"/>
              </a:spcBef>
              <a:spcAft>
                <a:spcPts val="600"/>
              </a:spcAft>
              <a:buClr>
                <a:srgbClr val="E25326"/>
              </a:buClr>
              <a:buFont typeface="Arial" pitchFamily="34" charset="0"/>
              <a:buChar char="•"/>
              <a:defRPr/>
            </a:pPr>
            <a:r>
              <a:rPr lang="en-US" kern="0" dirty="0" smtClean="0">
                <a:solidFill>
                  <a:srgbClr val="002060"/>
                </a:solidFill>
                <a:ea typeface="Tahoma" pitchFamily="34" charset="0"/>
                <a:cs typeface="Tahoma" pitchFamily="34" charset="0"/>
              </a:rPr>
              <a:t>Genetic counseling: 2-3 appointments</a:t>
            </a:r>
          </a:p>
          <a:p>
            <a:pPr marL="227013" indent="-227013" fontAlgn="base">
              <a:spcBef>
                <a:spcPts val="600"/>
              </a:spcBef>
              <a:spcAft>
                <a:spcPts val="600"/>
              </a:spcAft>
              <a:buClr>
                <a:srgbClr val="E25326"/>
              </a:buClr>
              <a:defRPr/>
            </a:pPr>
            <a:endParaRPr lang="en-US" sz="2000" kern="0" dirty="0" smtClean="0">
              <a:solidFill>
                <a:srgbClr val="002060"/>
              </a:solidFill>
              <a:ea typeface="Tahoma" pitchFamily="34" charset="0"/>
              <a:cs typeface="Tahoma" pitchFamily="34" charset="0"/>
            </a:endParaRPr>
          </a:p>
          <a:p>
            <a:pPr marL="227013" indent="-227013" fontAlgn="base">
              <a:spcBef>
                <a:spcPts val="600"/>
              </a:spcBef>
              <a:spcAft>
                <a:spcPts val="600"/>
              </a:spcAft>
              <a:buClr>
                <a:srgbClr val="E25326"/>
              </a:buClr>
              <a:buFont typeface="Arial" pitchFamily="34" charset="0"/>
              <a:buChar char="•"/>
              <a:defRPr/>
            </a:pPr>
            <a:endParaRPr lang="en-US" sz="2000" kern="0" dirty="0" smtClean="0">
              <a:solidFill>
                <a:srgbClr val="002060"/>
              </a:solidFill>
              <a:ea typeface="Tahoma" pitchFamily="34" charset="0"/>
              <a:cs typeface="Tahoma" pitchFamily="34" charset="0"/>
            </a:endParaRPr>
          </a:p>
        </p:txBody>
      </p:sp>
      <p:sp>
        <p:nvSpPr>
          <p:cNvPr id="33" name="Rectangle 3"/>
          <p:cNvSpPr txBox="1">
            <a:spLocks noChangeArrowheads="1"/>
          </p:cNvSpPr>
          <p:nvPr/>
        </p:nvSpPr>
        <p:spPr>
          <a:xfrm>
            <a:off x="693063" y="2953657"/>
            <a:ext cx="3650337" cy="3294743"/>
          </a:xfrm>
          <a:prstGeom prst="rect">
            <a:avLst/>
          </a:prstGeom>
          <a:solidFill>
            <a:schemeClr val="bg1"/>
          </a:solidFill>
          <a:effectLst>
            <a:outerShdw blurRad="50800" dist="38100" dir="2700000" algn="tl" rotWithShape="0">
              <a:prstClr val="black">
                <a:alpha val="40000"/>
              </a:prstClr>
            </a:outerShdw>
          </a:effectLst>
        </p:spPr>
        <p:txBody>
          <a:bodyPr lIns="137160" tIns="137160" rIns="137160">
            <a:normAutofit fontScale="92500" lnSpcReduction="20000"/>
          </a:bodyPr>
          <a:lstStyle/>
          <a:p>
            <a:pPr marL="234950" indent="-234950" algn="ctr" fontAlgn="base">
              <a:spcBef>
                <a:spcPts val="600"/>
              </a:spcBef>
              <a:spcAft>
                <a:spcPct val="0"/>
              </a:spcAft>
              <a:defRPr/>
            </a:pPr>
            <a:r>
              <a:rPr lang="en-US" sz="1400" b="1" u="sng" kern="0" dirty="0" smtClean="0">
                <a:solidFill>
                  <a:schemeClr val="accent4">
                    <a:lumMod val="25000"/>
                  </a:schemeClr>
                </a:solidFill>
                <a:ea typeface="Tahoma" pitchFamily="34" charset="0"/>
                <a:cs typeface="Tahoma" pitchFamily="34" charset="0"/>
              </a:rPr>
              <a:t>Major Phenotypic Features</a:t>
            </a:r>
          </a:p>
          <a:p>
            <a:pPr marL="234950" indent="-234950" fontAlgn="base">
              <a:spcBef>
                <a:spcPts val="600"/>
              </a:spcBef>
              <a:spcAft>
                <a:spcPct val="0"/>
              </a:spcAft>
              <a:buClr>
                <a:srgbClr val="E25326"/>
              </a:buClr>
              <a:buFont typeface="Arial" pitchFamily="34" charset="0"/>
              <a:buChar char="•"/>
              <a:defRPr/>
            </a:pPr>
            <a:r>
              <a:rPr lang="en-US" sz="1200" b="1" kern="0" dirty="0" err="1" smtClean="0">
                <a:solidFill>
                  <a:schemeClr val="accent4">
                    <a:lumMod val="25000"/>
                  </a:schemeClr>
                </a:solidFill>
                <a:ea typeface="Tahoma" pitchFamily="34" charset="0"/>
                <a:cs typeface="Tahoma" pitchFamily="34" charset="0"/>
              </a:rPr>
              <a:t>Autosomal</a:t>
            </a:r>
            <a:r>
              <a:rPr lang="en-US" sz="1200" b="1" kern="0" dirty="0" smtClean="0">
                <a:solidFill>
                  <a:schemeClr val="accent4">
                    <a:lumMod val="25000"/>
                  </a:schemeClr>
                </a:solidFill>
                <a:ea typeface="Tahoma" pitchFamily="34" charset="0"/>
                <a:cs typeface="Tahoma" pitchFamily="34" charset="0"/>
              </a:rPr>
              <a:t> dominant inheritance pattern</a:t>
            </a:r>
          </a:p>
          <a:p>
            <a:pPr marL="234950" indent="-234950" fontAlgn="base">
              <a:spcBef>
                <a:spcPts val="600"/>
              </a:spcBef>
              <a:spcAft>
                <a:spcPct val="0"/>
              </a:spcAft>
              <a:buClr>
                <a:srgbClr val="E25326"/>
              </a:buClr>
              <a:buFont typeface="Arial" pitchFamily="34" charset="0"/>
              <a:buChar char="•"/>
              <a:defRPr/>
            </a:pPr>
            <a:r>
              <a:rPr lang="en-US" sz="1200" b="1" kern="0" dirty="0" smtClean="0">
                <a:solidFill>
                  <a:schemeClr val="accent4">
                    <a:lumMod val="25000"/>
                  </a:schemeClr>
                </a:solidFill>
                <a:ea typeface="Tahoma" pitchFamily="34" charset="0"/>
                <a:cs typeface="Tahoma" pitchFamily="34" charset="0"/>
              </a:rPr>
              <a:t>Numb</a:t>
            </a:r>
            <a:r>
              <a:rPr lang="en-US" sz="1200" b="1" kern="0" dirty="0" err="1" smtClean="0">
                <a:solidFill>
                  <a:schemeClr val="accent4">
                    <a:lumMod val="25000"/>
                  </a:schemeClr>
                </a:solidFill>
                <a:ea typeface="Tahoma" pitchFamily="34" charset="0"/>
                <a:cs typeface="Tahoma" pitchFamily="34" charset="0"/>
              </a:rPr>
              <a:t>er</a:t>
            </a:r>
            <a:r>
              <a:rPr lang="en-US" sz="1200" b="1" kern="0" dirty="0" smtClean="0">
                <a:solidFill>
                  <a:schemeClr val="accent4">
                    <a:lumMod val="25000"/>
                  </a:schemeClr>
                </a:solidFill>
                <a:ea typeface="Tahoma" pitchFamily="34" charset="0"/>
                <a:cs typeface="Tahoma" pitchFamily="34" charset="0"/>
              </a:rPr>
              <a:t> of cancers, multiple generations</a:t>
            </a: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3+ relatives w/ breast ca at any age</a:t>
            </a: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2+ relatives w/ breast ca, one &lt;50 yrs</a:t>
            </a:r>
          </a:p>
          <a:p>
            <a:pPr marL="234950" indent="-234950" fontAlgn="base">
              <a:spcBef>
                <a:spcPts val="600"/>
              </a:spcBef>
              <a:spcAft>
                <a:spcPct val="0"/>
              </a:spcAft>
              <a:buClr>
                <a:srgbClr val="E25326"/>
              </a:buClr>
              <a:buFontTx/>
              <a:buChar char="•"/>
              <a:defRPr/>
            </a:pPr>
            <a:r>
              <a:rPr lang="en-US" sz="1200" b="1" kern="0" dirty="0" smtClean="0">
                <a:solidFill>
                  <a:schemeClr val="accent4">
                    <a:lumMod val="25000"/>
                  </a:schemeClr>
                </a:solidFill>
                <a:ea typeface="Tahoma" pitchFamily="34" charset="0"/>
                <a:cs typeface="Tahoma" pitchFamily="34" charset="0"/>
              </a:rPr>
              <a:t>Age of onset</a:t>
            </a: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Breast cancer &lt;50 </a:t>
            </a:r>
            <a:r>
              <a:rPr lang="en-US" sz="1100" kern="0" dirty="0" err="1" smtClean="0">
                <a:solidFill>
                  <a:schemeClr val="accent4">
                    <a:lumMod val="25000"/>
                  </a:schemeClr>
                </a:solidFill>
                <a:ea typeface="Tahoma" pitchFamily="34" charset="0"/>
                <a:cs typeface="Tahoma" pitchFamily="34" charset="0"/>
              </a:rPr>
              <a:t>yrs</a:t>
            </a:r>
            <a:endParaRPr lang="en-US" sz="1100" kern="0" baseline="30000" dirty="0" smtClean="0">
              <a:solidFill>
                <a:schemeClr val="accent4">
                  <a:lumMod val="25000"/>
                </a:schemeClr>
              </a:solidFill>
              <a:ea typeface="Tahoma" pitchFamily="34" charset="0"/>
              <a:cs typeface="Tahoma" pitchFamily="34" charset="0"/>
            </a:endParaRPr>
          </a:p>
          <a:p>
            <a:pPr marL="234950" indent="-234950" fontAlgn="base">
              <a:spcBef>
                <a:spcPts val="600"/>
              </a:spcBef>
              <a:spcAft>
                <a:spcPct val="0"/>
              </a:spcAft>
              <a:buClr>
                <a:srgbClr val="E25326"/>
              </a:buClr>
              <a:buFontTx/>
              <a:buChar char="•"/>
              <a:defRPr/>
            </a:pPr>
            <a:r>
              <a:rPr lang="en-US" sz="1200" b="1" kern="0" dirty="0" smtClean="0">
                <a:solidFill>
                  <a:schemeClr val="accent4">
                    <a:lumMod val="25000"/>
                  </a:schemeClr>
                </a:solidFill>
                <a:ea typeface="Tahoma" pitchFamily="34" charset="0"/>
                <a:cs typeface="Tahoma" pitchFamily="34" charset="0"/>
              </a:rPr>
              <a:t>Type of cancer</a:t>
            </a: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Ovarian cancer at any age</a:t>
            </a:r>
            <a:endParaRPr lang="en-US" sz="1100" kern="0" baseline="30000" dirty="0" smtClean="0">
              <a:solidFill>
                <a:schemeClr val="accent4">
                  <a:lumMod val="25000"/>
                </a:schemeClr>
              </a:solidFill>
              <a:ea typeface="Tahoma" pitchFamily="34" charset="0"/>
              <a:cs typeface="Tahoma" pitchFamily="34" charset="0"/>
            </a:endParaRP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Male breast cancer</a:t>
            </a: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Triple –</a:t>
            </a:r>
            <a:r>
              <a:rPr lang="en-US" sz="1100" kern="0" dirty="0" err="1" smtClean="0">
                <a:solidFill>
                  <a:schemeClr val="accent4">
                    <a:lumMod val="25000"/>
                  </a:schemeClr>
                </a:solidFill>
                <a:ea typeface="Tahoma" pitchFamily="34" charset="0"/>
                <a:cs typeface="Tahoma" pitchFamily="34" charset="0"/>
              </a:rPr>
              <a:t>ve</a:t>
            </a:r>
            <a:r>
              <a:rPr lang="en-US" sz="1100" kern="0" dirty="0" smtClean="0">
                <a:solidFill>
                  <a:schemeClr val="accent4">
                    <a:lumMod val="25000"/>
                  </a:schemeClr>
                </a:solidFill>
                <a:ea typeface="Tahoma" pitchFamily="34" charset="0"/>
                <a:cs typeface="Tahoma" pitchFamily="34" charset="0"/>
              </a:rPr>
              <a:t> breast cancer</a:t>
            </a:r>
            <a:endParaRPr lang="en-US" sz="1100" kern="0" baseline="30000" dirty="0" smtClean="0">
              <a:solidFill>
                <a:schemeClr val="accent4">
                  <a:lumMod val="25000"/>
                </a:schemeClr>
              </a:solidFill>
              <a:ea typeface="Tahoma" pitchFamily="34" charset="0"/>
              <a:cs typeface="Tahoma" pitchFamily="34" charset="0"/>
            </a:endParaRP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Pancreatic cancer w/ breast or ovarian </a:t>
            </a:r>
            <a:r>
              <a:rPr lang="en-US" sz="1100" kern="0" dirty="0" err="1" smtClean="0">
                <a:solidFill>
                  <a:schemeClr val="accent4">
                    <a:lumMod val="25000"/>
                  </a:schemeClr>
                </a:solidFill>
                <a:ea typeface="Tahoma" pitchFamily="34" charset="0"/>
                <a:cs typeface="Tahoma" pitchFamily="34" charset="0"/>
              </a:rPr>
              <a:t>ca</a:t>
            </a:r>
            <a:endParaRPr lang="en-US" sz="1100" kern="0" dirty="0" smtClean="0">
              <a:solidFill>
                <a:schemeClr val="accent4">
                  <a:lumMod val="25000"/>
                </a:schemeClr>
              </a:solidFill>
              <a:ea typeface="Tahoma" pitchFamily="34" charset="0"/>
              <a:cs typeface="Tahoma" pitchFamily="34" charset="0"/>
            </a:endParaRPr>
          </a:p>
          <a:p>
            <a:pPr marL="234950" indent="-234950" fontAlgn="base">
              <a:spcBef>
                <a:spcPts val="600"/>
              </a:spcBef>
              <a:spcAft>
                <a:spcPct val="0"/>
              </a:spcAft>
              <a:buClr>
                <a:srgbClr val="E25326"/>
              </a:buClr>
              <a:buFontTx/>
              <a:buChar char="•"/>
              <a:defRPr/>
            </a:pPr>
            <a:r>
              <a:rPr lang="en-US" sz="1200" b="1" kern="0" dirty="0" smtClean="0">
                <a:solidFill>
                  <a:schemeClr val="accent4">
                    <a:lumMod val="25000"/>
                  </a:schemeClr>
                </a:solidFill>
                <a:ea typeface="Tahoma" pitchFamily="34" charset="0"/>
                <a:cs typeface="Tahoma" pitchFamily="34" charset="0"/>
              </a:rPr>
              <a:t>Bilateral or multiple primaries</a:t>
            </a: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2 Primary breast cancers</a:t>
            </a:r>
            <a:endParaRPr lang="en-US" sz="1100" kern="0" baseline="30000" dirty="0" smtClean="0">
              <a:solidFill>
                <a:schemeClr val="accent4">
                  <a:lumMod val="25000"/>
                </a:schemeClr>
              </a:solidFill>
              <a:ea typeface="Tahoma" pitchFamily="34" charset="0"/>
              <a:cs typeface="Tahoma" pitchFamily="34" charset="0"/>
            </a:endParaRPr>
          </a:p>
          <a:p>
            <a:pPr marL="690563" lvl="1" indent="-239713" fontAlgn="base">
              <a:spcBef>
                <a:spcPts val="300"/>
              </a:spcBef>
              <a:spcAft>
                <a:spcPct val="0"/>
              </a:spcAft>
              <a:buFont typeface="Arial" pitchFamily="34" charset="0"/>
              <a:buChar char="−"/>
              <a:defRPr/>
            </a:pPr>
            <a:r>
              <a:rPr lang="en-US" sz="1100" kern="0" dirty="0" smtClean="0">
                <a:solidFill>
                  <a:schemeClr val="accent4">
                    <a:lumMod val="25000"/>
                  </a:schemeClr>
                </a:solidFill>
                <a:ea typeface="Tahoma" pitchFamily="34" charset="0"/>
                <a:cs typeface="Tahoma" pitchFamily="34" charset="0"/>
              </a:rPr>
              <a:t>Breast and ovarian ca in one individual</a:t>
            </a:r>
            <a:endParaRPr lang="en-US" sz="1100" kern="0" dirty="0" smtClean="0">
              <a:solidFill>
                <a:schemeClr val="accent4">
                  <a:lumMod val="25000"/>
                </a:schemeClr>
              </a:solidFill>
              <a:ea typeface="Tahoma" pitchFamily="34" charset="0"/>
              <a:cs typeface="Tahoma" pitchFamily="34" charset="0"/>
              <a:hlinkClick r:id="rId4"/>
            </a:endParaRPr>
          </a:p>
          <a:p>
            <a:pPr marL="234950" indent="-234950" fontAlgn="base">
              <a:spcBef>
                <a:spcPts val="600"/>
              </a:spcBef>
              <a:spcAft>
                <a:spcPct val="0"/>
              </a:spcAft>
              <a:buClr>
                <a:srgbClr val="E25326"/>
              </a:buClr>
              <a:buFontTx/>
              <a:buChar char="•"/>
              <a:defRPr/>
            </a:pPr>
            <a:r>
              <a:rPr lang="en-US" sz="1200" b="1" kern="0" dirty="0" smtClean="0">
                <a:solidFill>
                  <a:schemeClr val="accent4">
                    <a:lumMod val="25000"/>
                  </a:schemeClr>
                </a:solidFill>
                <a:ea typeface="Tahoma" pitchFamily="34" charset="0"/>
                <a:cs typeface="Tahoma" pitchFamily="34" charset="0"/>
              </a:rPr>
              <a:t>Ethnicity, founder effects</a:t>
            </a:r>
            <a:endParaRPr lang="en-US" sz="1200" b="1" kern="0" dirty="0" smtClean="0">
              <a:solidFill>
                <a:schemeClr val="accent4">
                  <a:lumMod val="25000"/>
                </a:schemeClr>
              </a:solidFill>
              <a:ea typeface="Tahoma" pitchFamily="34" charset="0"/>
              <a:cs typeface="Tahoma" pitchFamily="34" charset="0"/>
              <a:hlinkClick r:id="rId4"/>
            </a:endParaRPr>
          </a:p>
        </p:txBody>
      </p:sp>
      <p:sp>
        <p:nvSpPr>
          <p:cNvPr id="23" name="Rectangle 7"/>
          <p:cNvSpPr>
            <a:spLocks noChangeArrowheads="1"/>
          </p:cNvSpPr>
          <p:nvPr/>
        </p:nvSpPr>
        <p:spPr bwMode="black">
          <a:xfrm>
            <a:off x="381000" y="781050"/>
            <a:ext cx="83820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anchor="b"/>
          <a:lstStyle/>
          <a:p>
            <a:pPr fontAlgn="base">
              <a:lnSpc>
                <a:spcPct val="90000"/>
              </a:lnSpc>
              <a:spcBef>
                <a:spcPct val="0"/>
              </a:spcBef>
              <a:spcAft>
                <a:spcPct val="0"/>
              </a:spcAft>
            </a:pPr>
            <a:r>
              <a:rPr lang="en-US" sz="3200" b="1" dirty="0" smtClean="0">
                <a:solidFill>
                  <a:srgbClr val="000066"/>
                </a:solidFill>
              </a:rPr>
              <a:t>Genetic Testing for </a:t>
            </a:r>
            <a:r>
              <a:rPr lang="en-US" sz="3200" b="1" i="1" dirty="0" smtClean="0">
                <a:solidFill>
                  <a:srgbClr val="000066"/>
                </a:solidFill>
              </a:rPr>
              <a:t>BRCA1</a:t>
            </a:r>
            <a:r>
              <a:rPr lang="en-US" sz="3200" b="1" dirty="0" smtClean="0">
                <a:solidFill>
                  <a:srgbClr val="000066"/>
                </a:solidFill>
              </a:rPr>
              <a:t> Begins with Affected Family Member</a:t>
            </a:r>
          </a:p>
        </p:txBody>
      </p:sp>
    </p:spTree>
    <p:extLst>
      <p:ext uri="{BB962C8B-B14F-4D97-AF65-F5344CB8AC3E}">
        <p14:creationId xmlns:p14="http://schemas.microsoft.com/office/powerpoint/2010/main" val="2819113197"/>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47" name="Rectangle 7"/>
          <p:cNvSpPr>
            <a:spLocks noChangeArrowheads="1"/>
          </p:cNvSpPr>
          <p:nvPr/>
        </p:nvSpPr>
        <p:spPr bwMode="black">
          <a:xfrm>
            <a:off x="381000" y="781050"/>
            <a:ext cx="80772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anchor="b"/>
          <a:lstStyle/>
          <a:p>
            <a:pPr fontAlgn="base">
              <a:lnSpc>
                <a:spcPct val="90000"/>
              </a:lnSpc>
              <a:spcBef>
                <a:spcPct val="0"/>
              </a:spcBef>
              <a:spcAft>
                <a:spcPct val="0"/>
              </a:spcAft>
            </a:pPr>
            <a:r>
              <a:rPr lang="en-US" sz="3200" b="1" dirty="0" smtClean="0">
                <a:solidFill>
                  <a:srgbClr val="000066"/>
                </a:solidFill>
              </a:rPr>
              <a:t>Case Study: Genetic Counseling Issues (Family)</a:t>
            </a:r>
          </a:p>
        </p:txBody>
      </p:sp>
      <p:pic>
        <p:nvPicPr>
          <p:cNvPr id="573456"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1475" y="1790700"/>
            <a:ext cx="5233988"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txBox="1">
            <a:spLocks noChangeArrowheads="1"/>
          </p:cNvSpPr>
          <p:nvPr/>
        </p:nvSpPr>
        <p:spPr>
          <a:xfrm>
            <a:off x="304800" y="1828800"/>
            <a:ext cx="4191000" cy="3810000"/>
          </a:xfrm>
          <a:prstGeom prst="rect">
            <a:avLst/>
          </a:prstGeom>
          <a:noFill/>
          <a:ln/>
        </p:spPr>
        <p:txBody>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a:spcBef>
                <a:spcPct val="20000"/>
              </a:spcBef>
              <a:buClr>
                <a:srgbClr val="C00000"/>
              </a:buClr>
            </a:pPr>
            <a:r>
              <a:rPr lang="en-US" sz="1800" dirty="0" smtClean="0">
                <a:solidFill>
                  <a:srgbClr val="002060"/>
                </a:solidFill>
              </a:rPr>
              <a:t>Family involvement</a:t>
            </a:r>
          </a:p>
          <a:p>
            <a:pPr lvl="1">
              <a:spcBef>
                <a:spcPct val="20000"/>
              </a:spcBef>
              <a:buClr>
                <a:srgbClr val="C00000"/>
              </a:buClr>
            </a:pPr>
            <a:r>
              <a:rPr lang="en-US" sz="1600" dirty="0" smtClean="0">
                <a:solidFill>
                  <a:srgbClr val="002060"/>
                </a:solidFill>
              </a:rPr>
              <a:t>For accurate risk assessment or testing</a:t>
            </a:r>
          </a:p>
          <a:p>
            <a:pPr lvl="1">
              <a:spcBef>
                <a:spcPct val="20000"/>
              </a:spcBef>
              <a:buClr>
                <a:srgbClr val="C00000"/>
              </a:buClr>
            </a:pPr>
            <a:r>
              <a:rPr lang="en-US" sz="1600" dirty="0" smtClean="0">
                <a:solidFill>
                  <a:srgbClr val="002060"/>
                </a:solidFill>
              </a:rPr>
              <a:t>Communicating results</a:t>
            </a:r>
          </a:p>
          <a:p>
            <a:pPr>
              <a:spcBef>
                <a:spcPct val="20000"/>
              </a:spcBef>
              <a:buClr>
                <a:srgbClr val="C00000"/>
              </a:buClr>
            </a:pPr>
            <a:r>
              <a:rPr lang="en-US" sz="1800" dirty="0" smtClean="0">
                <a:solidFill>
                  <a:srgbClr val="002060"/>
                </a:solidFill>
              </a:rPr>
              <a:t>Confirmation of a “cancer gene” in family</a:t>
            </a:r>
          </a:p>
          <a:p>
            <a:pPr>
              <a:spcBef>
                <a:spcPct val="20000"/>
              </a:spcBef>
              <a:buClr>
                <a:srgbClr val="C00000"/>
              </a:buClr>
            </a:pPr>
            <a:r>
              <a:rPr lang="en-US" sz="1800" dirty="0" smtClean="0">
                <a:solidFill>
                  <a:srgbClr val="002060"/>
                </a:solidFill>
              </a:rPr>
              <a:t>Insurance concerns</a:t>
            </a:r>
          </a:p>
          <a:p>
            <a:pPr>
              <a:spcBef>
                <a:spcPct val="20000"/>
              </a:spcBef>
              <a:buClr>
                <a:srgbClr val="C00000"/>
              </a:buClr>
            </a:pPr>
            <a:r>
              <a:rPr lang="en-US" sz="1800" dirty="0" smtClean="0">
                <a:solidFill>
                  <a:srgbClr val="002060"/>
                </a:solidFill>
              </a:rPr>
              <a:t>Expectations of family members</a:t>
            </a:r>
          </a:p>
          <a:p>
            <a:pPr lvl="1">
              <a:spcBef>
                <a:spcPct val="20000"/>
              </a:spcBef>
              <a:buClr>
                <a:srgbClr val="C00000"/>
              </a:buClr>
            </a:pPr>
            <a:r>
              <a:rPr lang="en-US" sz="1600" dirty="0" smtClean="0">
                <a:solidFill>
                  <a:srgbClr val="002060"/>
                </a:solidFill>
              </a:rPr>
              <a:t>Family members may or may not wish to have testing or share results</a:t>
            </a:r>
          </a:p>
          <a:p>
            <a:pPr lvl="1">
              <a:spcBef>
                <a:spcPct val="20000"/>
              </a:spcBef>
              <a:buClr>
                <a:srgbClr val="C00000"/>
              </a:buClr>
            </a:pPr>
            <a:r>
              <a:rPr lang="en-US" sz="1600" dirty="0" smtClean="0">
                <a:solidFill>
                  <a:srgbClr val="002060"/>
                </a:solidFill>
              </a:rPr>
              <a:t>Strategy to inform relatives</a:t>
            </a:r>
          </a:p>
          <a:p>
            <a:pPr>
              <a:spcBef>
                <a:spcPct val="20000"/>
              </a:spcBef>
              <a:buClr>
                <a:srgbClr val="C00000"/>
              </a:buClr>
            </a:pPr>
            <a:r>
              <a:rPr lang="en-US" sz="1800" dirty="0" smtClean="0">
                <a:solidFill>
                  <a:srgbClr val="002060"/>
                </a:solidFill>
              </a:rPr>
              <a:t>What </a:t>
            </a:r>
            <a:r>
              <a:rPr lang="en-US" sz="1800" dirty="0">
                <a:solidFill>
                  <a:srgbClr val="002060"/>
                </a:solidFill>
              </a:rPr>
              <a:t>about the right not to know</a:t>
            </a:r>
            <a:r>
              <a:rPr lang="en-US" sz="1800" dirty="0" smtClean="0">
                <a:solidFill>
                  <a:srgbClr val="002060"/>
                </a:solidFill>
              </a:rPr>
              <a:t>?</a:t>
            </a:r>
          </a:p>
          <a:p>
            <a:pPr>
              <a:spcBef>
                <a:spcPct val="20000"/>
              </a:spcBef>
              <a:buClr>
                <a:srgbClr val="C00000"/>
              </a:buClr>
            </a:pPr>
            <a:r>
              <a:rPr lang="en-US" sz="1800" dirty="0">
                <a:solidFill>
                  <a:srgbClr val="002060"/>
                </a:solidFill>
              </a:rPr>
              <a:t>Genetic </a:t>
            </a:r>
            <a:r>
              <a:rPr lang="en-US" sz="1800" dirty="0" smtClean="0">
                <a:solidFill>
                  <a:srgbClr val="002060"/>
                </a:solidFill>
              </a:rPr>
              <a:t>guilt</a:t>
            </a:r>
            <a:endParaRPr lang="en-US" sz="1800" dirty="0">
              <a:solidFill>
                <a:srgbClr val="002060"/>
              </a:solidFill>
            </a:endParaRPr>
          </a:p>
          <a:p>
            <a:pPr lvl="1">
              <a:spcBef>
                <a:spcPct val="20000"/>
              </a:spcBef>
              <a:buClr>
                <a:srgbClr val="C00000"/>
              </a:buClr>
            </a:pPr>
            <a:endParaRPr lang="en-US" sz="1600" dirty="0" smtClean="0">
              <a:solidFill>
                <a:srgbClr val="002060"/>
              </a:solidFill>
            </a:endParaRPr>
          </a:p>
        </p:txBody>
      </p:sp>
      <p:sp>
        <p:nvSpPr>
          <p:cNvPr id="8" name="Rounded Rectangular Callout 7"/>
          <p:cNvSpPr/>
          <p:nvPr/>
        </p:nvSpPr>
        <p:spPr bwMode="auto">
          <a:xfrm>
            <a:off x="4343400" y="1790700"/>
            <a:ext cx="2209800" cy="506412"/>
          </a:xfrm>
          <a:prstGeom prst="wedgeRoundRectCallout">
            <a:avLst>
              <a:gd name="adj1" fmla="val 43279"/>
              <a:gd name="adj2" fmla="val 191203"/>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rgbClr val="FFFFFF"/>
                </a:solidFill>
                <a:effectLst>
                  <a:outerShdw blurRad="38100" dist="38100" dir="2700000" algn="tl">
                    <a:srgbClr val="000000">
                      <a:alpha val="43137"/>
                    </a:srgbClr>
                  </a:outerShdw>
                </a:effectLst>
              </a:rPr>
              <a:t>Ethical concern: patient autonomy, right not to know</a:t>
            </a:r>
          </a:p>
        </p:txBody>
      </p:sp>
      <p:sp>
        <p:nvSpPr>
          <p:cNvPr id="9" name="Rectangle 15"/>
          <p:cNvSpPr>
            <a:spLocks noChangeArrowheads="1"/>
          </p:cNvSpPr>
          <p:nvPr/>
        </p:nvSpPr>
        <p:spPr bwMode="auto">
          <a:xfrm>
            <a:off x="377030" y="6523268"/>
            <a:ext cx="8081170" cy="258532"/>
          </a:xfrm>
          <a:prstGeom prst="rect">
            <a:avLst/>
          </a:prstGeom>
          <a:noFill/>
          <a:ln w="9525">
            <a:noFill/>
            <a:miter lim="800000"/>
            <a:headEnd/>
            <a:tailEnd/>
          </a:ln>
          <a:effectLst/>
        </p:spPr>
        <p:txBody>
          <a:bodyPr wrap="square">
            <a:spAutoFit/>
          </a:bodyPr>
          <a:lstStyle/>
          <a:p>
            <a:pPr eaLnBrk="0" fontAlgn="base" hangingPunct="0">
              <a:lnSpc>
                <a:spcPct val="90000"/>
              </a:lnSpc>
              <a:spcBef>
                <a:spcPct val="50000"/>
              </a:spcBef>
              <a:spcAft>
                <a:spcPct val="0"/>
              </a:spcAft>
              <a:buClr>
                <a:srgbClr val="FF0000"/>
              </a:buClr>
            </a:pPr>
            <a:r>
              <a:rPr lang="en-US" sz="1200" i="1" dirty="0" smtClean="0">
                <a:solidFill>
                  <a:srgbClr val="000066"/>
                </a:solidFill>
              </a:rPr>
              <a:t>BRCA2 </a:t>
            </a:r>
            <a:r>
              <a:rPr lang="en-US" sz="1200" dirty="0" smtClean="0">
                <a:solidFill>
                  <a:srgbClr val="000066"/>
                </a:solidFill>
              </a:rPr>
              <a:t>family from the Philippines in </a:t>
            </a:r>
            <a:r>
              <a:rPr lang="en-US" sz="1200" dirty="0">
                <a:solidFill>
                  <a:srgbClr val="000066"/>
                </a:solidFill>
              </a:rPr>
              <a:t>De Leon Matsuda et al. Intl J Cancer 2002 98:596-603</a:t>
            </a:r>
          </a:p>
        </p:txBody>
      </p:sp>
    </p:spTree>
    <p:extLst>
      <p:ext uri="{BB962C8B-B14F-4D97-AF65-F5344CB8AC3E}">
        <p14:creationId xmlns:p14="http://schemas.microsoft.com/office/powerpoint/2010/main" val="1867262860"/>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ChangeArrowheads="1"/>
          </p:cNvSpPr>
          <p:nvPr/>
        </p:nvSpPr>
        <p:spPr bwMode="auto">
          <a:xfrm>
            <a:off x="383571" y="6447068"/>
            <a:ext cx="4264629"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lnSpc>
                <a:spcPct val="90000"/>
              </a:lnSpc>
              <a:spcBef>
                <a:spcPct val="50000"/>
              </a:spcBef>
              <a:spcAft>
                <a:spcPct val="0"/>
              </a:spcAft>
            </a:pPr>
            <a:r>
              <a:rPr lang="en-US" sz="1200" dirty="0" smtClean="0">
                <a:solidFill>
                  <a:schemeClr val="bg1"/>
                </a:solidFill>
                <a:latin typeface="Tahoma" pitchFamily="34" charset="0"/>
              </a:rPr>
              <a:t>Ref: Liede et al. Am J. Human Genetics 2000 67:1494-1504</a:t>
            </a:r>
          </a:p>
        </p:txBody>
      </p:sp>
      <p:graphicFrame>
        <p:nvGraphicFramePr>
          <p:cNvPr id="3" name="Object 3"/>
          <p:cNvGraphicFramePr>
            <a:graphicFrameLocks noChangeAspect="1"/>
          </p:cNvGraphicFramePr>
          <p:nvPr/>
        </p:nvGraphicFramePr>
        <p:xfrm>
          <a:off x="387350" y="1104900"/>
          <a:ext cx="9423400" cy="5500688"/>
        </p:xfrm>
        <a:graphic>
          <a:graphicData uri="http://schemas.openxmlformats.org/drawingml/2006/chart">
            <c:chart xmlns:c="http://schemas.openxmlformats.org/drawingml/2006/chart" xmlns:r="http://schemas.openxmlformats.org/officeDocument/2006/relationships" r:id="rId3"/>
          </a:graphicData>
        </a:graphic>
      </p:graphicFrame>
      <p:sp>
        <p:nvSpPr>
          <p:cNvPr id="588804" name="Rectangle 4"/>
          <p:cNvSpPr>
            <a:spLocks noChangeArrowheads="1"/>
          </p:cNvSpPr>
          <p:nvPr/>
        </p:nvSpPr>
        <p:spPr bwMode="black">
          <a:xfrm>
            <a:off x="349250" y="119063"/>
            <a:ext cx="82042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7497C1">
                      <a:alpha val="50000"/>
                    </a:srgbClr>
                  </a:outerShdw>
                </a:effectLst>
              </a14:hiddenEffects>
            </a:ext>
          </a:extLst>
        </p:spPr>
        <p:txBody>
          <a:bodyPr anchor="b"/>
          <a:lstStyle/>
          <a:p>
            <a:pPr fontAlgn="base">
              <a:spcBef>
                <a:spcPct val="0"/>
              </a:spcBef>
              <a:spcAft>
                <a:spcPct val="0"/>
              </a:spcAft>
            </a:pPr>
            <a:r>
              <a:rPr lang="en-US" sz="3600" b="1" dirty="0" smtClean="0">
                <a:solidFill>
                  <a:schemeClr val="bg1"/>
                </a:solidFill>
                <a:latin typeface="Tahoma" pitchFamily="34" charset="0"/>
              </a:rPr>
              <a:t>Motivations for genetic testing...</a:t>
            </a:r>
          </a:p>
        </p:txBody>
      </p:sp>
      <p:sp>
        <p:nvSpPr>
          <p:cNvPr id="2" name="Horizontal Scroll 1"/>
          <p:cNvSpPr/>
          <p:nvPr/>
        </p:nvSpPr>
        <p:spPr bwMode="auto">
          <a:xfrm>
            <a:off x="5257800" y="2362200"/>
            <a:ext cx="1676400" cy="914400"/>
          </a:xfrm>
          <a:prstGeom prst="horizontalScroll">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Doctor’s recommendation ranks low</a:t>
            </a:r>
          </a:p>
        </p:txBody>
      </p:sp>
    </p:spTree>
    <p:extLst>
      <p:ext uri="{BB962C8B-B14F-4D97-AF65-F5344CB8AC3E}">
        <p14:creationId xmlns:p14="http://schemas.microsoft.com/office/powerpoint/2010/main" val="2560701825"/>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z="4000"/>
              <a:t>Risk Management Strategies</a:t>
            </a:r>
          </a:p>
        </p:txBody>
      </p:sp>
      <p:sp>
        <p:nvSpPr>
          <p:cNvPr id="558083" name="Rectangle 3"/>
          <p:cNvSpPr>
            <a:spLocks noGrp="1" noChangeArrowheads="1"/>
          </p:cNvSpPr>
          <p:nvPr>
            <p:ph type="body" idx="1"/>
          </p:nvPr>
        </p:nvSpPr>
        <p:spPr>
          <a:xfrm>
            <a:off x="1571625" y="1944688"/>
            <a:ext cx="6886575" cy="4151312"/>
          </a:xfrm>
        </p:spPr>
        <p:txBody>
          <a:bodyPr/>
          <a:lstStyle/>
          <a:p>
            <a:pPr marL="457200" indent="-457200">
              <a:buFontTx/>
              <a:buAutoNum type="arabicPeriod"/>
            </a:pPr>
            <a:r>
              <a:rPr lang="en-US" sz="3200" dirty="0">
                <a:solidFill>
                  <a:schemeClr val="bg1"/>
                </a:solidFill>
              </a:rPr>
              <a:t>Early </a:t>
            </a:r>
            <a:r>
              <a:rPr lang="en-US" sz="3200" dirty="0" smtClean="0">
                <a:solidFill>
                  <a:schemeClr val="bg1"/>
                </a:solidFill>
              </a:rPr>
              <a:t>detection/screening</a:t>
            </a:r>
            <a:endParaRPr lang="en-US" sz="3200" dirty="0">
              <a:solidFill>
                <a:schemeClr val="bg1"/>
              </a:solidFill>
            </a:endParaRPr>
          </a:p>
          <a:p>
            <a:pPr marL="457200" indent="-457200">
              <a:buFontTx/>
              <a:buAutoNum type="arabicPeriod"/>
            </a:pPr>
            <a:r>
              <a:rPr lang="en-US" sz="3200" dirty="0">
                <a:solidFill>
                  <a:schemeClr val="bg1"/>
                </a:solidFill>
              </a:rPr>
              <a:t>Prophylactic surgery</a:t>
            </a:r>
          </a:p>
          <a:p>
            <a:pPr marL="457200" indent="-457200">
              <a:buFontTx/>
              <a:buAutoNum type="arabicPeriod"/>
            </a:pPr>
            <a:r>
              <a:rPr lang="en-US" sz="3200" dirty="0">
                <a:solidFill>
                  <a:schemeClr val="bg1"/>
                </a:solidFill>
              </a:rPr>
              <a:t>Chemoprevention</a:t>
            </a:r>
          </a:p>
        </p:txBody>
      </p:sp>
    </p:spTree>
    <p:extLst>
      <p:ext uri="{BB962C8B-B14F-4D97-AF65-F5344CB8AC3E}">
        <p14:creationId xmlns:p14="http://schemas.microsoft.com/office/powerpoint/2010/main" val="105352595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sz="3600" dirty="0" smtClean="0"/>
              <a:t>Author Shifting</a:t>
            </a:r>
          </a:p>
        </p:txBody>
      </p:sp>
      <p:sp>
        <p:nvSpPr>
          <p:cNvPr id="381955" name="Rectangle 3"/>
          <p:cNvSpPr>
            <a:spLocks noGrp="1" noChangeArrowheads="1"/>
          </p:cNvSpPr>
          <p:nvPr>
            <p:ph idx="1"/>
          </p:nvPr>
        </p:nvSpPr>
        <p:spPr/>
        <p:txBody>
          <a:bodyPr/>
          <a:lstStyle/>
          <a:p>
            <a:pPr eaLnBrk="1" hangingPunct="1">
              <a:lnSpc>
                <a:spcPts val="3200"/>
              </a:lnSpc>
              <a:buSzPct val="125000"/>
              <a:buFont typeface="Arial" charset="0"/>
              <a:buChar char="•"/>
              <a:defRPr/>
            </a:pPr>
            <a:r>
              <a:rPr lang="en-US" b="0" dirty="0" smtClean="0"/>
              <a:t>Shifting is more problematic than ghostwriting </a:t>
            </a:r>
          </a:p>
          <a:p>
            <a:pPr eaLnBrk="1" hangingPunct="1">
              <a:lnSpc>
                <a:spcPts val="3200"/>
              </a:lnSpc>
              <a:buSzPct val="125000"/>
              <a:buFont typeface="Arial" charset="0"/>
              <a:buChar char="•"/>
              <a:defRPr/>
            </a:pPr>
            <a:r>
              <a:rPr lang="en-US" b="0" dirty="0" smtClean="0"/>
              <a:t>Solutions:</a:t>
            </a:r>
          </a:p>
          <a:p>
            <a:pPr lvl="1" eaLnBrk="1" hangingPunct="1">
              <a:lnSpc>
                <a:spcPts val="3200"/>
              </a:lnSpc>
              <a:buSzPct val="70000"/>
              <a:buFont typeface="Wingdings" panose="05000000000000000000" pitchFamily="2" charset="2"/>
              <a:buChar char="§"/>
              <a:defRPr/>
            </a:pPr>
            <a:r>
              <a:rPr lang="en-US" sz="2000" b="0" dirty="0" smtClean="0"/>
              <a:t>Develop an explicit publication process that includes following ICMJE uniform guidelines</a:t>
            </a:r>
          </a:p>
          <a:p>
            <a:pPr lvl="1" eaLnBrk="1" hangingPunct="1">
              <a:lnSpc>
                <a:spcPts val="3200"/>
              </a:lnSpc>
              <a:buSzPct val="70000"/>
              <a:buFont typeface="Wingdings" panose="05000000000000000000" pitchFamily="2" charset="2"/>
              <a:buChar char="§"/>
              <a:defRPr/>
            </a:pPr>
            <a:r>
              <a:rPr lang="en-US" sz="2000" b="0" dirty="0" smtClean="0"/>
              <a:t>Gain agreement on order of authorship early in project</a:t>
            </a:r>
          </a:p>
          <a:p>
            <a:pPr lvl="1" eaLnBrk="1" hangingPunct="1">
              <a:lnSpc>
                <a:spcPts val="3200"/>
              </a:lnSpc>
              <a:buSzPct val="70000"/>
              <a:buFont typeface="Wingdings" panose="05000000000000000000" pitchFamily="2" charset="2"/>
              <a:buChar char="§"/>
              <a:defRPr/>
            </a:pPr>
            <a:r>
              <a:rPr lang="en-US" sz="2000" b="0" dirty="0" smtClean="0"/>
              <a:t>Work only with trusted academic colleagues who have a publication clause in their contracts</a:t>
            </a:r>
          </a:p>
        </p:txBody>
      </p:sp>
    </p:spTree>
    <p:extLst>
      <p:ext uri="{BB962C8B-B14F-4D97-AF65-F5344CB8AC3E}">
        <p14:creationId xmlns:p14="http://schemas.microsoft.com/office/powerpoint/2010/main" val="558709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additive="base">
                                        <p:cTn id="7" dur="500" fill="hold"/>
                                        <p:tgtEl>
                                          <p:spTgt spid="381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55">
                                            <p:txEl>
                                              <p:pRg st="1" end="1"/>
                                            </p:txEl>
                                          </p:spTgt>
                                        </p:tgtEl>
                                        <p:attrNameLst>
                                          <p:attrName>style.visibility</p:attrName>
                                        </p:attrNameLst>
                                      </p:cBhvr>
                                      <p:to>
                                        <p:strVal val="visible"/>
                                      </p:to>
                                    </p:set>
                                    <p:anim calcmode="lin" valueType="num">
                                      <p:cBhvr additive="base">
                                        <p:cTn id="13" dur="500" fill="hold"/>
                                        <p:tgtEl>
                                          <p:spTgt spid="381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81955">
                                            <p:txEl>
                                              <p:pRg st="2" end="2"/>
                                            </p:txEl>
                                          </p:spTgt>
                                        </p:tgtEl>
                                        <p:attrNameLst>
                                          <p:attrName>style.visibility</p:attrName>
                                        </p:attrNameLst>
                                      </p:cBhvr>
                                      <p:to>
                                        <p:strVal val="visible"/>
                                      </p:to>
                                    </p:set>
                                    <p:anim calcmode="lin" valueType="num">
                                      <p:cBhvr additive="base">
                                        <p:cTn id="17" dur="500" fill="hold"/>
                                        <p:tgtEl>
                                          <p:spTgt spid="3819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19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81955">
                                            <p:txEl>
                                              <p:pRg st="3" end="3"/>
                                            </p:txEl>
                                          </p:spTgt>
                                        </p:tgtEl>
                                        <p:attrNameLst>
                                          <p:attrName>style.visibility</p:attrName>
                                        </p:attrNameLst>
                                      </p:cBhvr>
                                      <p:to>
                                        <p:strVal val="visible"/>
                                      </p:to>
                                    </p:set>
                                    <p:anim calcmode="lin" valueType="num">
                                      <p:cBhvr additive="base">
                                        <p:cTn id="21" dur="500" fill="hold"/>
                                        <p:tgtEl>
                                          <p:spTgt spid="3819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195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1955">
                                            <p:txEl>
                                              <p:pRg st="4" end="4"/>
                                            </p:txEl>
                                          </p:spTgt>
                                        </p:tgtEl>
                                        <p:attrNameLst>
                                          <p:attrName>style.visibility</p:attrName>
                                        </p:attrNameLst>
                                      </p:cBhvr>
                                      <p:to>
                                        <p:strVal val="visible"/>
                                      </p:to>
                                    </p:set>
                                    <p:anim calcmode="lin" valueType="num">
                                      <p:cBhvr additive="base">
                                        <p:cTn id="25" dur="500" fill="hold"/>
                                        <p:tgtEl>
                                          <p:spTgt spid="3819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33337"/>
            <a:ext cx="8116887" cy="1109663"/>
          </a:xfrm>
        </p:spPr>
        <p:txBody>
          <a:bodyPr/>
          <a:lstStyle/>
          <a:p>
            <a:r>
              <a:rPr lang="en-US" sz="2800" dirty="0" smtClean="0"/>
              <a:t>What Options do Women With a </a:t>
            </a:r>
            <a:r>
              <a:rPr lang="en-US" sz="2800" i="1" dirty="0" smtClean="0"/>
              <a:t>BRCA1 </a:t>
            </a:r>
            <a:r>
              <a:rPr lang="en-US" sz="2800" dirty="0" smtClean="0"/>
              <a:t>Mutation Choose?</a:t>
            </a:r>
          </a:p>
        </p:txBody>
      </p:sp>
      <p:sp>
        <p:nvSpPr>
          <p:cNvPr id="7" name="AutoShape 3"/>
          <p:cNvSpPr>
            <a:spLocks noChangeArrowheads="1"/>
          </p:cNvSpPr>
          <p:nvPr/>
        </p:nvSpPr>
        <p:spPr bwMode="auto">
          <a:xfrm rot="5400000">
            <a:off x="4264819" y="2384425"/>
            <a:ext cx="1976437" cy="314325"/>
          </a:xfrm>
          <a:prstGeom prst="triangle">
            <a:avLst>
              <a:gd name="adj" fmla="val 50000"/>
            </a:avLst>
          </a:prstGeom>
          <a:solidFill>
            <a:schemeClr val="bg1">
              <a:lumMod val="65000"/>
            </a:schemeClr>
          </a:solidFill>
          <a:ln w="12700">
            <a:noFill/>
            <a:miter lim="800000"/>
            <a:headEnd/>
            <a:tailEnd/>
          </a:ln>
          <a:effectLst/>
        </p:spPr>
        <p:txBody>
          <a:bodyPr wrap="none" anchor="ctr"/>
          <a:lstStyle/>
          <a:p>
            <a:endParaRPr lang="en-US">
              <a:solidFill>
                <a:srgbClr val="FFFFFF"/>
              </a:solidFill>
            </a:endParaRPr>
          </a:p>
        </p:txBody>
      </p:sp>
      <p:sp>
        <p:nvSpPr>
          <p:cNvPr id="19" name="Rounded Rectangle 18"/>
          <p:cNvSpPr/>
          <p:nvPr/>
        </p:nvSpPr>
        <p:spPr bwMode="auto">
          <a:xfrm>
            <a:off x="5486400" y="1901389"/>
            <a:ext cx="3429000" cy="1284497"/>
          </a:xfrm>
          <a:prstGeom prst="round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r>
              <a:rPr lang="en-US" sz="1600" dirty="0" smtClean="0">
                <a:solidFill>
                  <a:srgbClr val="000000"/>
                </a:solidFill>
                <a:ea typeface="Tahoma" pitchFamily="34" charset="0"/>
                <a:cs typeface="Tahoma" pitchFamily="34" charset="0"/>
              </a:rPr>
              <a:t>Women with a sister or mother with breast or ovarian cancer are significantly more likely to have prophylactic surgical procedures</a:t>
            </a:r>
            <a:r>
              <a:rPr lang="en-US" sz="1600" baseline="30000" dirty="0" smtClean="0">
                <a:solidFill>
                  <a:srgbClr val="000000"/>
                </a:solidFill>
                <a:ea typeface="Tahoma" pitchFamily="34" charset="0"/>
                <a:cs typeface="Tahoma" pitchFamily="34" charset="0"/>
              </a:rPr>
              <a:t>1</a:t>
            </a:r>
            <a:endParaRPr lang="en-US" sz="1600" dirty="0" smtClean="0">
              <a:solidFill>
                <a:srgbClr val="000000"/>
              </a:solidFill>
              <a:ea typeface="Tahoma" pitchFamily="34" charset="0"/>
              <a:cs typeface="Tahoma" pitchFamily="34" charset="0"/>
            </a:endParaRPr>
          </a:p>
        </p:txBody>
      </p:sp>
      <p:sp>
        <p:nvSpPr>
          <p:cNvPr id="14" name="Rechteck 4"/>
          <p:cNvSpPr/>
          <p:nvPr/>
        </p:nvSpPr>
        <p:spPr>
          <a:xfrm>
            <a:off x="2253504" y="1331260"/>
            <a:ext cx="2775696" cy="26130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chorCtr="0"/>
          <a:lstStyle/>
          <a:p>
            <a:pPr marL="117475" indent="-117475">
              <a:spcBef>
                <a:spcPts val="600"/>
              </a:spcBef>
              <a:buFont typeface="Arial" pitchFamily="34" charset="0"/>
              <a:buChar char="•"/>
            </a:pPr>
            <a:r>
              <a:rPr lang="en-US" sz="1300" dirty="0" smtClean="0">
                <a:solidFill>
                  <a:srgbClr val="FFFFFF"/>
                </a:solidFill>
                <a:ea typeface="Tahoma" pitchFamily="34" charset="0"/>
                <a:cs typeface="Tahoma" pitchFamily="34" charset="0"/>
              </a:rPr>
              <a:t>Angelina Jolie, 37, underwent prophylactic bilateral mastectomy </a:t>
            </a:r>
          </a:p>
          <a:p>
            <a:pPr marL="117475" indent="-117475">
              <a:spcBef>
                <a:spcPts val="600"/>
              </a:spcBef>
              <a:buFont typeface="Arial" pitchFamily="34" charset="0"/>
              <a:buChar char="•"/>
            </a:pPr>
            <a:r>
              <a:rPr lang="en-US" sz="1300" dirty="0" smtClean="0">
                <a:solidFill>
                  <a:srgbClr val="FFFFFF"/>
                </a:solidFill>
                <a:ea typeface="Tahoma" pitchFamily="34" charset="0"/>
                <a:cs typeface="Tahoma" pitchFamily="34" charset="0"/>
              </a:rPr>
              <a:t>Mother, </a:t>
            </a:r>
            <a:r>
              <a:rPr lang="en-US" sz="1300" dirty="0" err="1" smtClean="0">
                <a:solidFill>
                  <a:srgbClr val="FFFFFF"/>
                </a:solidFill>
                <a:ea typeface="Tahoma" pitchFamily="34" charset="0"/>
                <a:cs typeface="Tahoma" pitchFamily="34" charset="0"/>
              </a:rPr>
              <a:t>Marcheline</a:t>
            </a:r>
            <a:r>
              <a:rPr lang="en-US" sz="1300" dirty="0" smtClean="0">
                <a:solidFill>
                  <a:srgbClr val="FFFFFF"/>
                </a:solidFill>
                <a:ea typeface="Tahoma" pitchFamily="34" charset="0"/>
                <a:cs typeface="Tahoma" pitchFamily="34" charset="0"/>
              </a:rPr>
              <a:t> Bertrand, died of ovarian cancer age 56 (French Canadian with a strong family history of HBOC)</a:t>
            </a:r>
          </a:p>
          <a:p>
            <a:pPr marL="117475" indent="-117475">
              <a:spcBef>
                <a:spcPts val="600"/>
              </a:spcBef>
              <a:buFont typeface="Arial" pitchFamily="34" charset="0"/>
              <a:buChar char="•"/>
            </a:pPr>
            <a:r>
              <a:rPr lang="en-US" sz="1300" dirty="0" smtClean="0">
                <a:solidFill>
                  <a:srgbClr val="FFFFFF"/>
                </a:solidFill>
                <a:ea typeface="Tahoma" pitchFamily="34" charset="0"/>
                <a:cs typeface="Tahoma" pitchFamily="34" charset="0"/>
              </a:rPr>
              <a:t>In 2015, underwent prophylactic bilateral </a:t>
            </a:r>
            <a:r>
              <a:rPr lang="en-US" sz="1300" dirty="0" err="1" smtClean="0">
                <a:solidFill>
                  <a:srgbClr val="FFFFFF"/>
                </a:solidFill>
                <a:ea typeface="Tahoma" pitchFamily="34" charset="0"/>
                <a:cs typeface="Tahoma" pitchFamily="34" charset="0"/>
              </a:rPr>
              <a:t>salpingo</a:t>
            </a:r>
            <a:r>
              <a:rPr lang="en-US" sz="1300" dirty="0" smtClean="0">
                <a:solidFill>
                  <a:srgbClr val="FFFFFF"/>
                </a:solidFill>
                <a:ea typeface="Tahoma" pitchFamily="34" charset="0"/>
                <a:cs typeface="Tahoma" pitchFamily="34" charset="0"/>
              </a:rPr>
              <a:t> oophorectomy to reduce her risk of ovarian cancer</a:t>
            </a:r>
            <a:endParaRPr lang="en-US" sz="1300" dirty="0">
              <a:solidFill>
                <a:srgbClr val="FFFFFF"/>
              </a:solidFill>
              <a:ea typeface="Tahoma" pitchFamily="34" charset="0"/>
              <a:cs typeface="Tahoma" pitchFamily="34" charset="0"/>
            </a:endParaRPr>
          </a:p>
        </p:txBody>
      </p:sp>
      <p:pic>
        <p:nvPicPr>
          <p:cNvPr id="26" name="Picture 2" descr="http://img.timeinc.net/time/daily/2013/1305/360_cover_05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863" y="1327418"/>
            <a:ext cx="1968640" cy="2624854"/>
          </a:xfrm>
          <a:prstGeom prst="rect">
            <a:avLst/>
          </a:prstGeom>
          <a:noFill/>
        </p:spPr>
      </p:pic>
      <p:graphicFrame>
        <p:nvGraphicFramePr>
          <p:cNvPr id="27" name="Table 26"/>
          <p:cNvGraphicFramePr>
            <a:graphicFrameLocks noGrp="1"/>
          </p:cNvGraphicFramePr>
          <p:nvPr>
            <p:extLst>
              <p:ext uri="{D42A27DB-BD31-4B8C-83A1-F6EECF244321}">
                <p14:modId xmlns:p14="http://schemas.microsoft.com/office/powerpoint/2010/main" val="1625900767"/>
              </p:ext>
            </p:extLst>
          </p:nvPr>
        </p:nvGraphicFramePr>
        <p:xfrm>
          <a:off x="284862" y="4556593"/>
          <a:ext cx="8493079" cy="1526880"/>
        </p:xfrm>
        <a:graphic>
          <a:graphicData uri="http://schemas.openxmlformats.org/drawingml/2006/table">
            <a:tbl>
              <a:tblPr firstRow="1" bandRow="1">
                <a:tableStyleId>{5C22544A-7EE6-4342-B048-85BDC9FD1C3A}</a:tableStyleId>
              </a:tblPr>
              <a:tblGrid>
                <a:gridCol w="1479944"/>
                <a:gridCol w="777616"/>
                <a:gridCol w="770119"/>
                <a:gridCol w="770119"/>
                <a:gridCol w="770119"/>
                <a:gridCol w="770119"/>
                <a:gridCol w="770119"/>
                <a:gridCol w="777040"/>
                <a:gridCol w="857250"/>
                <a:gridCol w="750634"/>
              </a:tblGrid>
              <a:tr h="201140">
                <a:tc>
                  <a:txBody>
                    <a:bodyPr/>
                    <a:lstStyle/>
                    <a:p>
                      <a:pPr algn="ctr"/>
                      <a:r>
                        <a:rPr lang="en-US" sz="1050" dirty="0" smtClean="0"/>
                        <a:t>Option</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Israel</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Norway</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Poland</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Italy</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Austria</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Canada</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France</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t>Netherlands</a:t>
                      </a:r>
                      <a:endParaRPr lang="en-US" sz="1050" b="1" dirty="0">
                        <a:solidFill>
                          <a:schemeClr val="bg1"/>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t>US</a:t>
                      </a:r>
                      <a:endParaRPr lang="en-US" sz="1050" b="1" dirty="0">
                        <a:solidFill>
                          <a:schemeClr val="bg1"/>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b="1" dirty="0" smtClean="0">
                          <a:solidFill>
                            <a:srgbClr val="000000"/>
                          </a:solidFill>
                        </a:rPr>
                        <a:t>Mastectomy* </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10%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20%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22%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25%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rPr>
                        <a:t>33%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b="1" dirty="0" smtClean="0">
                          <a:solidFill>
                            <a:srgbClr val="000000"/>
                          </a:solidFill>
                        </a:rPr>
                        <a:t>36%</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err="1" smtClean="0">
                          <a:solidFill>
                            <a:srgbClr val="000000"/>
                          </a:solidFill>
                        </a:rPr>
                        <a:t>Oophorectomy</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35%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50%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71%</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71%</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err="1" smtClean="0">
                          <a:solidFill>
                            <a:srgbClr val="000000"/>
                          </a:solidFill>
                        </a:rPr>
                        <a:t>Tamoxifen</a:t>
                      </a:r>
                      <a:r>
                        <a:rPr lang="en-US" sz="1050" baseline="0" dirty="0" smtClean="0">
                          <a:solidFill>
                            <a:srgbClr val="000000"/>
                          </a:solidFill>
                        </a:rPr>
                        <a:t> or </a:t>
                      </a:r>
                      <a:r>
                        <a:rPr lang="en-US" sz="1050" dirty="0" err="1" smtClean="0">
                          <a:solidFill>
                            <a:srgbClr val="000000"/>
                          </a:solidFill>
                        </a:rPr>
                        <a:t>raloxifene</a:t>
                      </a:r>
                      <a:r>
                        <a:rPr lang="en-US" sz="1050" dirty="0" smtClean="0">
                          <a:solidFill>
                            <a:srgbClr val="000000"/>
                          </a:solidFill>
                        </a:rPr>
                        <a:t>*</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11%</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0%</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12%</a:t>
                      </a:r>
                      <a:endParaRPr lang="en-US" sz="1050" b="1" dirty="0" smtClean="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solidFill>
                            <a:srgbClr val="000000"/>
                          </a:solidFill>
                          <a:effectLst/>
                          <a:uLnTx/>
                          <a:uFillTx/>
                        </a:rPr>
                        <a:t>Any risk-reducing measure (above)*</a:t>
                      </a:r>
                      <a:endParaRPr lang="en-US"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57%</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68%</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26%</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40%</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40%</a:t>
                      </a:r>
                      <a:endParaRPr lang="en-US" sz="1050" b="1" kern="1200"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59%</a:t>
                      </a:r>
                      <a:endParaRPr lang="en-US" sz="1050" b="1" kern="1200" dirty="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75%</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56%</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c>
                  <a:txBody>
                    <a:bodyPr/>
                    <a:lstStyle/>
                    <a:p>
                      <a:pPr marL="0" algn="ctr" defTabSz="457200" rtl="0" eaLnBrk="1" latinLnBrk="0" hangingPunct="1"/>
                      <a:r>
                        <a:rPr lang="en-US" sz="1050" kern="1200" dirty="0" smtClean="0">
                          <a:solidFill>
                            <a:srgbClr val="000000"/>
                          </a:solidFill>
                        </a:rPr>
                        <a:t>72%</a:t>
                      </a:r>
                      <a:endParaRPr lang="en-US" sz="1050" b="1" kern="1200" dirty="0" smtClean="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smtClean="0">
                          <a:solidFill>
                            <a:srgbClr val="000000"/>
                          </a:solidFill>
                        </a:rPr>
                        <a:t>Mammography</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96%</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93%</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66%</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100%</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98%</a:t>
                      </a:r>
                      <a:endParaRPr lang="en-US" sz="1050" b="1" dirty="0">
                        <a:solidFill>
                          <a:srgbClr val="000000"/>
                        </a:solidFill>
                        <a:latin typeface="Tahoma" pitchFamily="34" charset="0"/>
                        <a:ea typeface="Tahoma" pitchFamily="34" charset="0"/>
                        <a:cs typeface="Tahoma" pitchFamily="34" charset="0"/>
                      </a:endParaRPr>
                    </a:p>
                  </a:txBody>
                  <a:tcPr marL="0" marR="0" marT="0" marB="0"/>
                </a:tc>
              </a:tr>
              <a:tr h="201140">
                <a:tc>
                  <a:txBody>
                    <a:bodyPr/>
                    <a:lstStyle/>
                    <a:p>
                      <a:pPr algn="ctr"/>
                      <a:r>
                        <a:rPr lang="en-US" sz="1050" dirty="0" smtClean="0">
                          <a:solidFill>
                            <a:srgbClr val="000000"/>
                          </a:solidFill>
                        </a:rPr>
                        <a:t>MRI</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14%</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72%</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65%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48%</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67%</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rPr>
                        <a:t>95%</a:t>
                      </a:r>
                      <a:endParaRPr lang="en-US" sz="1050" b="1" dirty="0">
                        <a:solidFill>
                          <a:srgbClr val="000000"/>
                        </a:solidFill>
                        <a:latin typeface="Tahoma" pitchFamily="34" charset="0"/>
                        <a:ea typeface="Tahoma" pitchFamily="34" charset="0"/>
                        <a:cs typeface="Tahoma" pitchFamily="34" charset="0"/>
                      </a:endParaRPr>
                    </a:p>
                  </a:txBody>
                  <a:tcPr marL="0" marR="0" marT="0" marB="0"/>
                </a:tc>
                <a:tc>
                  <a:txBody>
                    <a:bodyPr/>
                    <a:lstStyle/>
                    <a:p>
                      <a:pPr algn="ctr"/>
                      <a:r>
                        <a:rPr lang="en-US" sz="1050" dirty="0" smtClean="0">
                          <a:solidFill>
                            <a:srgbClr val="000000"/>
                          </a:solidFill>
                        </a:rPr>
                        <a:t>24%</a:t>
                      </a:r>
                      <a:endParaRPr lang="en-US" sz="1050" b="1" dirty="0">
                        <a:solidFill>
                          <a:srgbClr val="000000"/>
                        </a:solidFill>
                        <a:latin typeface="Tahoma" pitchFamily="34" charset="0"/>
                        <a:ea typeface="Tahoma" pitchFamily="34" charset="0"/>
                        <a:cs typeface="Tahoma" pitchFamily="34" charset="0"/>
                      </a:endParaRPr>
                    </a:p>
                  </a:txBody>
                  <a:tcPr marL="0" marR="0" marT="0" marB="0"/>
                </a:tc>
              </a:tr>
            </a:tbl>
          </a:graphicData>
        </a:graphic>
      </p:graphicFrame>
      <p:sp>
        <p:nvSpPr>
          <p:cNvPr id="28" name="TextBox 27"/>
          <p:cNvSpPr txBox="1"/>
          <p:nvPr/>
        </p:nvSpPr>
        <p:spPr>
          <a:xfrm>
            <a:off x="286711" y="4294108"/>
            <a:ext cx="8498063" cy="261610"/>
          </a:xfrm>
          <a:prstGeom prst="rect">
            <a:avLst/>
          </a:prstGeom>
          <a:noFill/>
        </p:spPr>
        <p:txBody>
          <a:bodyPr wrap="square" rtlCol="0">
            <a:spAutoFit/>
          </a:bodyPr>
          <a:lstStyle/>
          <a:p>
            <a:r>
              <a:rPr lang="en-US" sz="1050" dirty="0" smtClean="0">
                <a:solidFill>
                  <a:srgbClr val="FFFFFF"/>
                </a:solidFill>
              </a:rPr>
              <a:t>Risk reducing options chosen by 2,677 </a:t>
            </a:r>
            <a:r>
              <a:rPr lang="en-US" sz="1050" i="1" dirty="0" smtClean="0">
                <a:solidFill>
                  <a:srgbClr val="FFFFFF"/>
                </a:solidFill>
              </a:rPr>
              <a:t>BRCA1/2</a:t>
            </a:r>
            <a:r>
              <a:rPr lang="en-US" sz="1050" dirty="0" smtClean="0">
                <a:solidFill>
                  <a:srgbClr val="FFFFFF"/>
                </a:solidFill>
              </a:rPr>
              <a:t> mutation carriers (2,051 </a:t>
            </a:r>
            <a:r>
              <a:rPr lang="en-US" sz="1050" i="1" dirty="0" smtClean="0">
                <a:solidFill>
                  <a:srgbClr val="FFFFFF"/>
                </a:solidFill>
              </a:rPr>
              <a:t>BRCA1</a:t>
            </a:r>
            <a:r>
              <a:rPr lang="en-US" sz="1050" dirty="0" smtClean="0">
                <a:solidFill>
                  <a:srgbClr val="FFFFFF"/>
                </a:solidFill>
              </a:rPr>
              <a:t>)</a:t>
            </a:r>
            <a:r>
              <a:rPr lang="en-US" sz="1050" baseline="30000" dirty="0" smtClean="0">
                <a:solidFill>
                  <a:srgbClr val="FFFFFF"/>
                </a:solidFill>
              </a:rPr>
              <a:t>2</a:t>
            </a:r>
            <a:endParaRPr lang="en-US" sz="1050" dirty="0">
              <a:solidFill>
                <a:srgbClr val="FFFFFF"/>
              </a:solidFill>
            </a:endParaRPr>
          </a:p>
        </p:txBody>
      </p:sp>
      <p:sp>
        <p:nvSpPr>
          <p:cNvPr id="29" name="Rectangle 28"/>
          <p:cNvSpPr/>
          <p:nvPr/>
        </p:nvSpPr>
        <p:spPr>
          <a:xfrm>
            <a:off x="208022" y="6056008"/>
            <a:ext cx="4572000" cy="215444"/>
          </a:xfrm>
          <a:prstGeom prst="rect">
            <a:avLst/>
          </a:prstGeom>
        </p:spPr>
        <p:txBody>
          <a:bodyPr>
            <a:spAutoFit/>
          </a:bodyPr>
          <a:lstStyle/>
          <a:p>
            <a:r>
              <a:rPr lang="en-US" sz="800" dirty="0" smtClean="0">
                <a:solidFill>
                  <a:srgbClr val="FFFFFF"/>
                </a:solidFill>
              </a:rPr>
              <a:t>*among women without breast cancer</a:t>
            </a:r>
            <a:endParaRPr lang="en-US" sz="800" dirty="0">
              <a:solidFill>
                <a:srgbClr val="FFFFFF"/>
              </a:solidFill>
            </a:endParaRPr>
          </a:p>
        </p:txBody>
      </p:sp>
      <p:sp>
        <p:nvSpPr>
          <p:cNvPr id="13" name="TextBox 12"/>
          <p:cNvSpPr txBox="1"/>
          <p:nvPr/>
        </p:nvSpPr>
        <p:spPr>
          <a:xfrm>
            <a:off x="321728" y="6301265"/>
            <a:ext cx="8060272" cy="507831"/>
          </a:xfrm>
          <a:prstGeom prst="rect">
            <a:avLst/>
          </a:prstGeom>
          <a:noFill/>
        </p:spPr>
        <p:txBody>
          <a:bodyPr wrap="square" rtlCol="0" anchor="b">
            <a:spAutoFit/>
          </a:bodyPr>
          <a:lstStyle/>
          <a:p>
            <a:pPr marL="119063" indent="-119063">
              <a:buFontTx/>
              <a:buAutoNum type="arabicPeriod"/>
            </a:pPr>
            <a:r>
              <a:rPr lang="en-US" sz="900" dirty="0" smtClean="0">
                <a:solidFill>
                  <a:srgbClr val="FFFFFF"/>
                </a:solidFill>
                <a:ea typeface="Tahoma" pitchFamily="34" charset="0"/>
                <a:cs typeface="Arial" pitchFamily="34" charset="0"/>
              </a:rPr>
              <a:t>Metcalfe et al. </a:t>
            </a:r>
            <a:r>
              <a:rPr lang="en-US" sz="900" dirty="0" smtClean="0">
                <a:solidFill>
                  <a:srgbClr val="FFFFFF"/>
                </a:solidFill>
                <a:ea typeface="Tahoma" pitchFamily="34" charset="0"/>
                <a:cs typeface="Arial" pitchFamily="34" charset="0"/>
                <a:hlinkClick r:id="" action="ppaction://hlinkfile" tooltip="Clinical genetics."/>
              </a:rPr>
              <a:t>Clin Genet.</a:t>
            </a:r>
            <a:r>
              <a:rPr lang="en-US" sz="900" dirty="0" smtClean="0">
                <a:solidFill>
                  <a:srgbClr val="FFFFFF"/>
                </a:solidFill>
                <a:ea typeface="Tahoma" pitchFamily="34" charset="0"/>
                <a:cs typeface="Arial" pitchFamily="34" charset="0"/>
              </a:rPr>
              <a:t> 2008;73(5):474-9.</a:t>
            </a:r>
          </a:p>
          <a:p>
            <a:pPr marL="119063" indent="-119063">
              <a:buFontTx/>
              <a:buAutoNum type="arabicPeriod"/>
            </a:pPr>
            <a:r>
              <a:rPr lang="en-US" sz="900" dirty="0" smtClean="0">
                <a:solidFill>
                  <a:srgbClr val="FFFFFF"/>
                </a:solidFill>
                <a:ea typeface="Tahoma" pitchFamily="34" charset="0"/>
                <a:cs typeface="Arial" pitchFamily="34" charset="0"/>
              </a:rPr>
              <a:t>Metcalfe et al. </a:t>
            </a:r>
            <a:r>
              <a:rPr lang="en-US" sz="900" dirty="0" err="1" smtClean="0">
                <a:solidFill>
                  <a:srgbClr val="FFFFFF"/>
                </a:solidFill>
                <a:ea typeface="Tahoma" pitchFamily="34" charset="0"/>
                <a:cs typeface="Arial" pitchFamily="34" charset="0"/>
              </a:rPr>
              <a:t>Int</a:t>
            </a:r>
            <a:r>
              <a:rPr lang="en-US" sz="900" dirty="0" smtClean="0">
                <a:solidFill>
                  <a:srgbClr val="FFFFFF"/>
                </a:solidFill>
                <a:ea typeface="Tahoma" pitchFamily="34" charset="0"/>
                <a:cs typeface="Arial" pitchFamily="34" charset="0"/>
              </a:rPr>
              <a:t> J Cancer. 2008; 122(9):2017–22.</a:t>
            </a:r>
          </a:p>
          <a:p>
            <a:pPr marL="119063" indent="-119063">
              <a:buFontTx/>
              <a:buAutoNum type="arabicPeriod"/>
            </a:pPr>
            <a:r>
              <a:rPr lang="en-US" sz="900" dirty="0" smtClean="0">
                <a:solidFill>
                  <a:srgbClr val="FFFFFF"/>
                </a:solidFill>
                <a:ea typeface="Tahoma" pitchFamily="34" charset="0"/>
                <a:cs typeface="Arial" pitchFamily="34" charset="0"/>
              </a:rPr>
              <a:t>Metcalfe et al. Breast Cancer Res Treat. 2012;133(2):735-40. n=19, mean age 46 yrs (28–67 </a:t>
            </a:r>
            <a:r>
              <a:rPr lang="en-US" sz="900" dirty="0" err="1" smtClean="0">
                <a:solidFill>
                  <a:srgbClr val="FFFFFF"/>
                </a:solidFill>
                <a:ea typeface="Tahoma" pitchFamily="34" charset="0"/>
                <a:cs typeface="Arial" pitchFamily="34" charset="0"/>
              </a:rPr>
              <a:t>yrs</a:t>
            </a:r>
            <a:r>
              <a:rPr lang="en-US" sz="900" dirty="0" smtClean="0">
                <a:solidFill>
                  <a:srgbClr val="FFFFFF"/>
                </a:solidFill>
                <a:ea typeface="Tahoma" pitchFamily="34" charset="0"/>
                <a:cs typeface="Arial" pitchFamily="34" charset="0"/>
              </a:rPr>
              <a:t>).</a:t>
            </a:r>
          </a:p>
        </p:txBody>
      </p:sp>
      <p:sp>
        <p:nvSpPr>
          <p:cNvPr id="12" name="Rounded Rectangular Callout 11"/>
          <p:cNvSpPr/>
          <p:nvPr/>
        </p:nvSpPr>
        <p:spPr bwMode="auto">
          <a:xfrm>
            <a:off x="6096000" y="3276600"/>
            <a:ext cx="2209800" cy="941308"/>
          </a:xfrm>
          <a:prstGeom prst="wedgeRoundRectCallout">
            <a:avLst>
              <a:gd name="adj1" fmla="val -45411"/>
              <a:gd name="adj2" fmla="val 79929"/>
              <a:gd name="adj3" fmla="val 16667"/>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000" dirty="0">
                <a:solidFill>
                  <a:schemeClr val="bg1"/>
                </a:solidFill>
              </a:rPr>
              <a:t>Only 11% of Jewish women who underwent population genetic testing in Canada had bilateral mastectomy within 2 years, and 90% had oophorectomy</a:t>
            </a:r>
            <a:r>
              <a:rPr lang="en-US" sz="1000" baseline="30000" dirty="0">
                <a:solidFill>
                  <a:schemeClr val="bg1"/>
                </a:solidFill>
              </a:rPr>
              <a:t>3</a:t>
            </a:r>
            <a:endParaRPr lang="en-US" sz="1000" dirty="0">
              <a:solidFill>
                <a:schemeClr val="bg1"/>
              </a:solidFill>
            </a:endParaRPr>
          </a:p>
        </p:txBody>
      </p:sp>
    </p:spTree>
    <p:extLst>
      <p:ext uri="{BB962C8B-B14F-4D97-AF65-F5344CB8AC3E}">
        <p14:creationId xmlns:p14="http://schemas.microsoft.com/office/powerpoint/2010/main" val="3185110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381000" y="6447068"/>
            <a:ext cx="58674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nSpc>
                <a:spcPct val="90000"/>
              </a:lnSpc>
              <a:spcBef>
                <a:spcPct val="50000"/>
              </a:spcBef>
            </a:pPr>
            <a:r>
              <a:rPr lang="en-US" sz="1200" dirty="0" smtClean="0">
                <a:solidFill>
                  <a:srgbClr val="FFFFFF"/>
                </a:solidFill>
              </a:rPr>
              <a:t>Ref: Liede </a:t>
            </a:r>
            <a:r>
              <a:rPr lang="en-US" sz="1200" dirty="0">
                <a:solidFill>
                  <a:srgbClr val="FFFFFF"/>
                </a:solidFill>
              </a:rPr>
              <a:t>et al. J </a:t>
            </a:r>
            <a:r>
              <a:rPr lang="en-US" sz="1200" dirty="0" err="1">
                <a:solidFill>
                  <a:srgbClr val="FFFFFF"/>
                </a:solidFill>
              </a:rPr>
              <a:t>Clin</a:t>
            </a:r>
            <a:r>
              <a:rPr lang="en-US" sz="1200" dirty="0">
                <a:solidFill>
                  <a:srgbClr val="FFFFFF"/>
                </a:solidFill>
              </a:rPr>
              <a:t> </a:t>
            </a:r>
            <a:r>
              <a:rPr lang="en-US" sz="1200" dirty="0" err="1">
                <a:solidFill>
                  <a:srgbClr val="FFFFFF"/>
                </a:solidFill>
              </a:rPr>
              <a:t>Oncol</a:t>
            </a:r>
            <a:r>
              <a:rPr lang="en-US" sz="1200" dirty="0">
                <a:solidFill>
                  <a:srgbClr val="FFFFFF"/>
                </a:solidFill>
              </a:rPr>
              <a:t> 2002 20(6):1570-1577</a:t>
            </a:r>
          </a:p>
        </p:txBody>
      </p:sp>
      <p:sp>
        <p:nvSpPr>
          <p:cNvPr id="10" name="Rectangle 4"/>
          <p:cNvSpPr txBox="1">
            <a:spLocks noChangeArrowheads="1"/>
          </p:cNvSpPr>
          <p:nvPr/>
        </p:nvSpPr>
        <p:spPr>
          <a:xfrm>
            <a:off x="576263" y="0"/>
            <a:ext cx="7586662" cy="1143000"/>
          </a:xfrm>
          <a:prstGeom prst="rect">
            <a:avLst/>
          </a:prstGeom>
          <a:noFill/>
          <a:ln/>
        </p:spPr>
        <p:txBody>
          <a:bodyPr lIns="92075" tIns="46038" rIns="92075" bIns="46038" anchor="b"/>
          <a:lst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a:lstStyle>
          <a:p>
            <a:r>
              <a:rPr lang="en-US" sz="3200" kern="0" dirty="0" smtClean="0"/>
              <a:t>Gilda </a:t>
            </a:r>
            <a:r>
              <a:rPr lang="en-US" sz="3200" kern="0" dirty="0" err="1" smtClean="0"/>
              <a:t>Radner</a:t>
            </a:r>
            <a:r>
              <a:rPr lang="en-US" sz="3200" kern="0" dirty="0" smtClean="0"/>
              <a:t> Ovarian Cancer Detection Program</a:t>
            </a:r>
            <a:endParaRPr lang="en-US" sz="3200" kern="0" dirty="0"/>
          </a:p>
        </p:txBody>
      </p:sp>
      <p:pic>
        <p:nvPicPr>
          <p:cNvPr id="11" name="Picture 42" descr="What do you mean, you don't know who Gilda Radner is? ">
            <a:hlinkClick r:id="rId3" tooltip="What do you mean, you don't know who Gilda Radner is? "/>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42276" y="1447800"/>
            <a:ext cx="3196924"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1"/>
          </p:nvPr>
        </p:nvSpPr>
        <p:spPr>
          <a:xfrm>
            <a:off x="685800" y="1524000"/>
            <a:ext cx="4747334" cy="4724400"/>
          </a:xfrm>
        </p:spPr>
        <p:txBody>
          <a:bodyPr>
            <a:normAutofit fontScale="92500" lnSpcReduction="20000"/>
          </a:bodyPr>
          <a:lstStyle/>
          <a:p>
            <a:pPr>
              <a:spcBef>
                <a:spcPts val="500"/>
              </a:spcBef>
              <a:spcAft>
                <a:spcPts val="500"/>
              </a:spcAft>
              <a:buClr>
                <a:srgbClr val="FFFF00"/>
              </a:buClr>
              <a:buFont typeface="Arial" panose="020B0604020202020204" pitchFamily="34" charset="0"/>
              <a:buChar char="•"/>
            </a:pPr>
            <a:r>
              <a:rPr lang="en-US" sz="2000" dirty="0"/>
              <a:t>Women at </a:t>
            </a:r>
            <a:r>
              <a:rPr lang="en-US" sz="2000" dirty="0" smtClean="0"/>
              <a:t>risk </a:t>
            </a:r>
            <a:r>
              <a:rPr lang="en-US" sz="2000" dirty="0"/>
              <a:t>of ovarian cancer in Los Angeles (n&gt;1,600); family history</a:t>
            </a:r>
          </a:p>
          <a:p>
            <a:pPr>
              <a:spcBef>
                <a:spcPts val="500"/>
              </a:spcBef>
              <a:spcAft>
                <a:spcPts val="500"/>
              </a:spcAft>
              <a:buClr>
                <a:srgbClr val="FFFF00"/>
              </a:buClr>
              <a:buFont typeface="Arial" panose="020B0604020202020204" pitchFamily="34" charset="0"/>
              <a:buChar char="•"/>
            </a:pPr>
            <a:r>
              <a:rPr lang="en-US" sz="2000" dirty="0"/>
              <a:t>Followed at Cedars-Sinai for 10 years (</a:t>
            </a:r>
            <a:r>
              <a:rPr lang="en-US" sz="2000" dirty="0" smtClean="0"/>
              <a:t>1991-2001)</a:t>
            </a:r>
          </a:p>
          <a:p>
            <a:pPr lvl="1">
              <a:buFont typeface="Arial" panose="020B0604020202020204" pitchFamily="34" charset="0"/>
              <a:buChar char="–"/>
            </a:pPr>
            <a:r>
              <a:rPr lang="en-US" sz="1900" dirty="0" smtClean="0"/>
              <a:t>Free </a:t>
            </a:r>
            <a:r>
              <a:rPr lang="en-US" sz="1900" dirty="0"/>
              <a:t>surveillance with CA125, TVS, color Doppler </a:t>
            </a:r>
            <a:endParaRPr lang="en-US" sz="1900" dirty="0" smtClean="0"/>
          </a:p>
          <a:p>
            <a:pPr>
              <a:spcBef>
                <a:spcPts val="500"/>
              </a:spcBef>
              <a:spcAft>
                <a:spcPts val="500"/>
              </a:spcAft>
              <a:buClr>
                <a:srgbClr val="FFFF00"/>
              </a:buClr>
              <a:buFont typeface="Arial" panose="020B0604020202020204" pitchFamily="34" charset="0"/>
              <a:buChar char="•"/>
            </a:pPr>
            <a:r>
              <a:rPr lang="en-US" sz="2000" dirty="0"/>
              <a:t>8 incident ovarian </a:t>
            </a:r>
            <a:r>
              <a:rPr lang="en-US" sz="2000" dirty="0" smtClean="0"/>
              <a:t>cancers</a:t>
            </a:r>
          </a:p>
          <a:p>
            <a:pPr>
              <a:spcBef>
                <a:spcPts val="500"/>
              </a:spcBef>
              <a:spcAft>
                <a:spcPts val="500"/>
              </a:spcAft>
              <a:buClr>
                <a:srgbClr val="FFFF00"/>
              </a:buClr>
              <a:buFont typeface="Arial" panose="020B0604020202020204" pitchFamily="34" charset="0"/>
              <a:buChar char="•"/>
            </a:pPr>
            <a:r>
              <a:rPr lang="en-US" sz="2000" dirty="0" smtClean="0"/>
              <a:t>Study </a:t>
            </a:r>
            <a:r>
              <a:rPr lang="en-US" sz="2000" dirty="0"/>
              <a:t>cohort</a:t>
            </a:r>
            <a:r>
              <a:rPr lang="en-US" sz="2000" dirty="0" smtClean="0"/>
              <a:t>:</a:t>
            </a:r>
            <a:endParaRPr lang="en-US" sz="1600" dirty="0" smtClean="0"/>
          </a:p>
          <a:p>
            <a:pPr lvl="1">
              <a:buFont typeface="Arial" panose="020B0604020202020204" pitchFamily="34" charset="0"/>
              <a:buChar char="–"/>
            </a:pPr>
            <a:r>
              <a:rPr lang="en-US" sz="1900" dirty="0" smtClean="0"/>
              <a:t>Ashkenazi Jewish; 290 </a:t>
            </a:r>
            <a:r>
              <a:rPr lang="en-US" sz="1900" dirty="0" err="1" smtClean="0"/>
              <a:t>eligibile</a:t>
            </a:r>
            <a:endParaRPr lang="en-US" sz="1900" dirty="0" smtClean="0"/>
          </a:p>
          <a:p>
            <a:pPr lvl="1">
              <a:buFont typeface="Arial" panose="020B0604020202020204" pitchFamily="34" charset="0"/>
              <a:buChar char="–"/>
            </a:pPr>
            <a:r>
              <a:rPr lang="en-US" sz="1900" dirty="0" smtClean="0"/>
              <a:t>Informed consent obtained and genetic counseling; n=213 (73.4%) tested in 1998</a:t>
            </a:r>
          </a:p>
          <a:p>
            <a:pPr>
              <a:spcBef>
                <a:spcPts val="500"/>
              </a:spcBef>
              <a:spcAft>
                <a:spcPts val="500"/>
              </a:spcAft>
              <a:buClr>
                <a:srgbClr val="FFFF00"/>
              </a:buClr>
              <a:buFont typeface="Arial" panose="020B0604020202020204" pitchFamily="34" charset="0"/>
              <a:buChar char="•"/>
            </a:pPr>
            <a:r>
              <a:rPr lang="en-US" sz="2000" dirty="0" smtClean="0"/>
              <a:t>Results</a:t>
            </a:r>
            <a:r>
              <a:rPr lang="en-US" sz="2000" dirty="0"/>
              <a:t>: </a:t>
            </a:r>
            <a:r>
              <a:rPr lang="en-US" sz="2100" dirty="0" smtClean="0"/>
              <a:t>16</a:t>
            </a:r>
            <a:r>
              <a:rPr lang="en-US" sz="2100" dirty="0"/>
              <a:t>% </a:t>
            </a:r>
            <a:r>
              <a:rPr lang="en-US" sz="2100" i="1" dirty="0"/>
              <a:t>BRCA</a:t>
            </a:r>
            <a:r>
              <a:rPr lang="en-US" sz="2100" dirty="0"/>
              <a:t>-positive </a:t>
            </a:r>
            <a:endParaRPr lang="en-US" sz="2100" dirty="0" smtClean="0"/>
          </a:p>
          <a:p>
            <a:pPr lvl="1">
              <a:buFont typeface="Arial" panose="020B0604020202020204" pitchFamily="34" charset="0"/>
              <a:buChar char="–"/>
            </a:pPr>
            <a:r>
              <a:rPr lang="en-US" sz="1900" dirty="0" smtClean="0"/>
              <a:t>31 </a:t>
            </a:r>
            <a:r>
              <a:rPr lang="en-US" sz="1900" i="1" dirty="0" smtClean="0"/>
              <a:t>BRCA1</a:t>
            </a:r>
          </a:p>
          <a:p>
            <a:pPr lvl="1">
              <a:buFont typeface="Arial" panose="020B0604020202020204" pitchFamily="34" charset="0"/>
              <a:buChar char="–"/>
            </a:pPr>
            <a:r>
              <a:rPr lang="en-US" sz="1900" dirty="0" smtClean="0"/>
              <a:t>2 </a:t>
            </a:r>
            <a:r>
              <a:rPr lang="en-US" sz="1900" i="1" dirty="0"/>
              <a:t>BRCA2</a:t>
            </a:r>
            <a:r>
              <a:rPr lang="en-US" sz="1900" dirty="0"/>
              <a:t> mutation </a:t>
            </a:r>
            <a:r>
              <a:rPr lang="en-US" sz="1900" dirty="0" smtClean="0"/>
              <a:t>carriers</a:t>
            </a:r>
            <a:endParaRPr lang="en-US" sz="1900" dirty="0"/>
          </a:p>
        </p:txBody>
      </p:sp>
    </p:spTree>
    <p:extLst>
      <p:ext uri="{BB962C8B-B14F-4D97-AF65-F5344CB8AC3E}">
        <p14:creationId xmlns:p14="http://schemas.microsoft.com/office/powerpoint/2010/main" val="1290634364"/>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noFill/>
          <a:ln/>
        </p:spPr>
        <p:txBody>
          <a:bodyPr lIns="92075" tIns="46038" rIns="92075" bIns="46038"/>
          <a:lstStyle/>
          <a:p>
            <a:r>
              <a:rPr lang="en-US" sz="3200" dirty="0" smtClean="0">
                <a:solidFill>
                  <a:srgbClr val="FFFFFF"/>
                </a:solidFill>
              </a:rPr>
              <a:t>Ethical Debate: Decision to Disband Program</a:t>
            </a:r>
            <a:endParaRPr lang="en-US" sz="3200" dirty="0">
              <a:solidFill>
                <a:srgbClr val="FFFFFF"/>
              </a:solidFill>
            </a:endParaRPr>
          </a:p>
        </p:txBody>
      </p:sp>
      <p:sp>
        <p:nvSpPr>
          <p:cNvPr id="2" name="Content Placeholder 1"/>
          <p:cNvSpPr>
            <a:spLocks noGrp="1"/>
          </p:cNvSpPr>
          <p:nvPr>
            <p:ph sz="half" idx="1"/>
          </p:nvPr>
        </p:nvSpPr>
        <p:spPr>
          <a:xfrm>
            <a:off x="381000" y="1600200"/>
            <a:ext cx="3962400" cy="4572000"/>
          </a:xfrm>
        </p:spPr>
        <p:txBody>
          <a:bodyPr/>
          <a:lstStyle/>
          <a:p>
            <a:pPr marL="0" indent="0">
              <a:buNone/>
            </a:pPr>
            <a:r>
              <a:rPr lang="en-US" sz="2000" dirty="0" smtClean="0"/>
              <a:t>Bottom Line: Screening </a:t>
            </a:r>
            <a:r>
              <a:rPr lang="en-US" sz="2000" dirty="0"/>
              <a:t>failed to detect early-stage ovarian cancers</a:t>
            </a:r>
          </a:p>
          <a:p>
            <a:r>
              <a:rPr lang="en-US" sz="1800" dirty="0"/>
              <a:t>All women who developed </a:t>
            </a:r>
            <a:r>
              <a:rPr lang="en-US" sz="1800" dirty="0" smtClean="0"/>
              <a:t>ovarian </a:t>
            </a:r>
            <a:r>
              <a:rPr lang="en-US" sz="1800" dirty="0"/>
              <a:t>cancers </a:t>
            </a:r>
            <a:r>
              <a:rPr lang="en-US" sz="1800" dirty="0" smtClean="0"/>
              <a:t>were stage </a:t>
            </a:r>
            <a:r>
              <a:rPr lang="en-US" sz="1800" dirty="0" err="1" smtClean="0"/>
              <a:t>IIIc</a:t>
            </a:r>
            <a:r>
              <a:rPr lang="en-US" sz="1800" dirty="0" smtClean="0"/>
              <a:t>, and </a:t>
            </a:r>
            <a:r>
              <a:rPr lang="en-US" sz="1800" dirty="0"/>
              <a:t>were </a:t>
            </a:r>
            <a:r>
              <a:rPr lang="en-US" sz="1800" i="1" dirty="0"/>
              <a:t>BRCA1</a:t>
            </a:r>
            <a:r>
              <a:rPr lang="en-US" sz="1800" dirty="0"/>
              <a:t> 185delAG mutation carriers </a:t>
            </a:r>
          </a:p>
          <a:p>
            <a:pPr lvl="1"/>
            <a:r>
              <a:rPr lang="en-US" sz="1600" dirty="0"/>
              <a:t>One stage </a:t>
            </a:r>
            <a:r>
              <a:rPr lang="en-US" sz="1600" dirty="0" err="1"/>
              <a:t>Ic</a:t>
            </a:r>
            <a:r>
              <a:rPr lang="en-US" sz="1600" dirty="0"/>
              <a:t> ovarian cancer identified, in a non-carrier </a:t>
            </a:r>
          </a:p>
          <a:p>
            <a:pPr lvl="1"/>
            <a:r>
              <a:rPr lang="en-US" sz="1600" dirty="0"/>
              <a:t>Risk of cancer in non-carriers &lt;3% in ten years </a:t>
            </a:r>
          </a:p>
          <a:p>
            <a:r>
              <a:rPr lang="en-US" sz="1800" dirty="0"/>
              <a:t>Program redesigned to focus on </a:t>
            </a:r>
            <a:r>
              <a:rPr lang="en-US" sz="1800" i="1" dirty="0"/>
              <a:t>BRCA1/2</a:t>
            </a:r>
            <a:r>
              <a:rPr lang="en-US" sz="1800" dirty="0"/>
              <a:t> mutation </a:t>
            </a:r>
            <a:r>
              <a:rPr lang="en-US" sz="1800" dirty="0" smtClean="0"/>
              <a:t>carriers 2002</a:t>
            </a:r>
            <a:endParaRPr lang="en-US" sz="1800" dirty="0"/>
          </a:p>
        </p:txBody>
      </p:sp>
      <p:sp>
        <p:nvSpPr>
          <p:cNvPr id="3" name="Content Placeholder 2"/>
          <p:cNvSpPr>
            <a:spLocks noGrp="1"/>
          </p:cNvSpPr>
          <p:nvPr>
            <p:ph sz="half" idx="2"/>
          </p:nvPr>
        </p:nvSpPr>
        <p:spPr>
          <a:xfrm>
            <a:off x="4910542" y="1565990"/>
            <a:ext cx="3499914" cy="4450949"/>
          </a:xfrm>
        </p:spPr>
        <p:txBody>
          <a:bodyPr/>
          <a:lstStyle/>
          <a:p>
            <a:endParaRPr lang="en-US"/>
          </a:p>
        </p:txBody>
      </p:sp>
      <p:graphicFrame>
        <p:nvGraphicFramePr>
          <p:cNvPr id="6" name="Object 4"/>
          <p:cNvGraphicFramePr>
            <a:graphicFrameLocks noChangeAspect="1"/>
          </p:cNvGraphicFramePr>
          <p:nvPr>
            <p:extLst>
              <p:ext uri="{D42A27DB-BD31-4B8C-83A1-F6EECF244321}">
                <p14:modId xmlns:p14="http://schemas.microsoft.com/office/powerpoint/2010/main" val="4054728075"/>
              </p:ext>
            </p:extLst>
          </p:nvPr>
        </p:nvGraphicFramePr>
        <p:xfrm>
          <a:off x="4495800" y="1292540"/>
          <a:ext cx="4557371" cy="4796728"/>
        </p:xfrm>
        <a:graphic>
          <a:graphicData uri="http://schemas.openxmlformats.org/presentationml/2006/ole">
            <mc:AlternateContent xmlns:mc="http://schemas.openxmlformats.org/markup-compatibility/2006">
              <mc:Choice xmlns:v="urn:schemas-microsoft-com:vml" Requires="v">
                <p:oleObj spid="_x0000_s21520" name="Picture" r:id="rId4" imgW="4535668" imgH="3628583" progId="StaticEnhancedMetafile">
                  <p:embed/>
                </p:oleObj>
              </mc:Choice>
              <mc:Fallback>
                <p:oleObj name="Picture" r:id="rId4" imgW="4535668" imgH="3628583"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292540"/>
                        <a:ext cx="4557371" cy="4796728"/>
                      </a:xfrm>
                      <a:prstGeom prst="rect">
                        <a:avLst/>
                      </a:prstGeom>
                      <a:noFill/>
                      <a:ln>
                        <a:noFill/>
                      </a:ln>
                      <a:effectLst/>
                      <a:extLst/>
                    </p:spPr>
                  </p:pic>
                </p:oleObj>
              </mc:Fallback>
            </mc:AlternateContent>
          </a:graphicData>
        </a:graphic>
      </p:graphicFrame>
      <p:sp>
        <p:nvSpPr>
          <p:cNvPr id="7" name="Text Box 5"/>
          <p:cNvSpPr txBox="1">
            <a:spLocks noChangeArrowheads="1"/>
          </p:cNvSpPr>
          <p:nvPr/>
        </p:nvSpPr>
        <p:spPr bwMode="auto">
          <a:xfrm>
            <a:off x="7315200" y="4650512"/>
            <a:ext cx="12494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solidFill>
                  <a:srgbClr val="66FFFF"/>
                </a:solidFill>
              </a:rPr>
              <a:t>Non-carriers</a:t>
            </a:r>
          </a:p>
        </p:txBody>
      </p:sp>
      <p:sp>
        <p:nvSpPr>
          <p:cNvPr id="8" name="Text Box 7"/>
          <p:cNvSpPr txBox="1">
            <a:spLocks noChangeArrowheads="1"/>
          </p:cNvSpPr>
          <p:nvPr/>
        </p:nvSpPr>
        <p:spPr bwMode="auto">
          <a:xfrm>
            <a:off x="7528535" y="3248950"/>
            <a:ext cx="10499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CA" sz="1600" dirty="0">
                <a:solidFill>
                  <a:srgbClr val="FFFFFF"/>
                </a:solidFill>
              </a:rPr>
              <a:t>P &lt; 10</a:t>
            </a:r>
            <a:r>
              <a:rPr lang="en-CA" sz="1600" baseline="30000" dirty="0">
                <a:solidFill>
                  <a:srgbClr val="FFFFFF"/>
                </a:solidFill>
              </a:rPr>
              <a:t>-6</a:t>
            </a:r>
            <a:endParaRPr lang="en-US" sz="1600" baseline="30000" dirty="0">
              <a:solidFill>
                <a:srgbClr val="FFFFFF"/>
              </a:solidFill>
            </a:endParaRPr>
          </a:p>
        </p:txBody>
      </p:sp>
      <p:sp>
        <p:nvSpPr>
          <p:cNvPr id="9" name="Text Box 3"/>
          <p:cNvSpPr txBox="1">
            <a:spLocks noChangeArrowheads="1"/>
          </p:cNvSpPr>
          <p:nvPr/>
        </p:nvSpPr>
        <p:spPr bwMode="auto">
          <a:xfrm>
            <a:off x="5564162" y="5860198"/>
            <a:ext cx="266543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050" dirty="0">
                <a:solidFill>
                  <a:srgbClr val="000000"/>
                </a:solidFill>
              </a:rPr>
              <a:t>Time since entry to program (years)</a:t>
            </a:r>
          </a:p>
        </p:txBody>
      </p:sp>
      <p:sp>
        <p:nvSpPr>
          <p:cNvPr id="10" name="Rectangle 9"/>
          <p:cNvSpPr/>
          <p:nvPr/>
        </p:nvSpPr>
        <p:spPr>
          <a:xfrm>
            <a:off x="5564161" y="1977104"/>
            <a:ext cx="2099948" cy="815608"/>
          </a:xfrm>
          <a:prstGeom prst="rect">
            <a:avLst/>
          </a:prstGeom>
        </p:spPr>
        <p:txBody>
          <a:bodyPr wrap="square">
            <a:spAutoFit/>
          </a:bodyPr>
          <a:lstStyle/>
          <a:p>
            <a:pPr>
              <a:buClr>
                <a:srgbClr val="FFFF00"/>
              </a:buClr>
            </a:pPr>
            <a:r>
              <a:rPr lang="en-US" sz="1400" b="1" i="1" dirty="0">
                <a:solidFill>
                  <a:srgbClr val="66FF66"/>
                </a:solidFill>
              </a:rPr>
              <a:t>BRCA1</a:t>
            </a:r>
            <a:r>
              <a:rPr lang="en-US" sz="1400" b="1" dirty="0">
                <a:solidFill>
                  <a:srgbClr val="66FF66"/>
                </a:solidFill>
              </a:rPr>
              <a:t> </a:t>
            </a:r>
            <a:r>
              <a:rPr lang="en-US" sz="1400" b="1" dirty="0" smtClean="0">
                <a:solidFill>
                  <a:srgbClr val="66FF66"/>
                </a:solidFill>
              </a:rPr>
              <a:t>carriers</a:t>
            </a:r>
          </a:p>
          <a:p>
            <a:pPr>
              <a:buClr>
                <a:srgbClr val="FFFF00"/>
              </a:buClr>
            </a:pPr>
            <a:r>
              <a:rPr lang="en-US" sz="1100" dirty="0" smtClean="0">
                <a:solidFill>
                  <a:srgbClr val="66FF66"/>
                </a:solidFill>
              </a:rPr>
              <a:t>Cumulative </a:t>
            </a:r>
            <a:r>
              <a:rPr lang="en-US" sz="1100" dirty="0">
                <a:solidFill>
                  <a:srgbClr val="66FF66"/>
                </a:solidFill>
              </a:rPr>
              <a:t>risk at 10 years:</a:t>
            </a:r>
          </a:p>
          <a:p>
            <a:pPr marL="168275" indent="-168275">
              <a:buClr>
                <a:srgbClr val="FFFF00"/>
              </a:buClr>
              <a:buFontTx/>
              <a:buChar char="•"/>
            </a:pPr>
            <a:r>
              <a:rPr lang="en-US" sz="1100" dirty="0">
                <a:solidFill>
                  <a:srgbClr val="66FF66"/>
                </a:solidFill>
              </a:rPr>
              <a:t>28% ovarian cancer</a:t>
            </a:r>
          </a:p>
          <a:p>
            <a:pPr marL="168275" indent="-168275">
              <a:buClr>
                <a:srgbClr val="FFFF00"/>
              </a:buClr>
              <a:buFontTx/>
              <a:buChar char="•"/>
            </a:pPr>
            <a:r>
              <a:rPr lang="en-US" sz="1100" dirty="0">
                <a:solidFill>
                  <a:srgbClr val="66FF66"/>
                </a:solidFill>
              </a:rPr>
              <a:t>21% (adjusted)</a:t>
            </a:r>
          </a:p>
        </p:txBody>
      </p:sp>
      <p:sp>
        <p:nvSpPr>
          <p:cNvPr id="12" name="Rectangle 5"/>
          <p:cNvSpPr>
            <a:spLocks noChangeArrowheads="1"/>
          </p:cNvSpPr>
          <p:nvPr/>
        </p:nvSpPr>
        <p:spPr bwMode="auto">
          <a:xfrm>
            <a:off x="381000" y="6447068"/>
            <a:ext cx="58674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lnSpc>
                <a:spcPct val="90000"/>
              </a:lnSpc>
              <a:spcBef>
                <a:spcPct val="50000"/>
              </a:spcBef>
            </a:pPr>
            <a:r>
              <a:rPr lang="en-US" sz="1200" dirty="0" smtClean="0">
                <a:solidFill>
                  <a:srgbClr val="FFFFFF"/>
                </a:solidFill>
              </a:rPr>
              <a:t>Ref: Liede </a:t>
            </a:r>
            <a:r>
              <a:rPr lang="en-US" sz="1200" dirty="0">
                <a:solidFill>
                  <a:srgbClr val="FFFFFF"/>
                </a:solidFill>
              </a:rPr>
              <a:t>et al. J </a:t>
            </a:r>
            <a:r>
              <a:rPr lang="en-US" sz="1200" dirty="0" err="1">
                <a:solidFill>
                  <a:srgbClr val="FFFFFF"/>
                </a:solidFill>
              </a:rPr>
              <a:t>Clin</a:t>
            </a:r>
            <a:r>
              <a:rPr lang="en-US" sz="1200" dirty="0">
                <a:solidFill>
                  <a:srgbClr val="FFFFFF"/>
                </a:solidFill>
              </a:rPr>
              <a:t> </a:t>
            </a:r>
            <a:r>
              <a:rPr lang="en-US" sz="1200" dirty="0" err="1">
                <a:solidFill>
                  <a:srgbClr val="FFFFFF"/>
                </a:solidFill>
              </a:rPr>
              <a:t>Oncol</a:t>
            </a:r>
            <a:r>
              <a:rPr lang="en-US" sz="1200" dirty="0">
                <a:solidFill>
                  <a:srgbClr val="FFFFFF"/>
                </a:solidFill>
              </a:rPr>
              <a:t> 2002 20(6):1570-1577</a:t>
            </a:r>
          </a:p>
        </p:txBody>
      </p:sp>
    </p:spTree>
    <p:extLst>
      <p:ext uri="{BB962C8B-B14F-4D97-AF65-F5344CB8AC3E}">
        <p14:creationId xmlns:p14="http://schemas.microsoft.com/office/powerpoint/2010/main" val="1884833700"/>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Health </a:t>
            </a:r>
            <a:r>
              <a:rPr lang="en-US" sz="2800" dirty="0"/>
              <a:t>Insurance Portability and Accountability </a:t>
            </a:r>
            <a:r>
              <a:rPr lang="en-US" sz="2800" dirty="0" smtClean="0"/>
              <a:t>Act (HIPAA) </a:t>
            </a:r>
            <a:r>
              <a:rPr lang="en-US" sz="2800" dirty="0"/>
              <a:t>of 1996</a:t>
            </a:r>
          </a:p>
        </p:txBody>
      </p:sp>
      <p:sp>
        <p:nvSpPr>
          <p:cNvPr id="3" name="Content Placeholder 2"/>
          <p:cNvSpPr>
            <a:spLocks noGrp="1"/>
          </p:cNvSpPr>
          <p:nvPr>
            <p:ph idx="1"/>
          </p:nvPr>
        </p:nvSpPr>
        <p:spPr>
          <a:xfrm>
            <a:off x="685800" y="1524000"/>
            <a:ext cx="7772400" cy="4876800"/>
          </a:xfrm>
        </p:spPr>
        <p:txBody>
          <a:bodyPr>
            <a:normAutofit fontScale="92500" lnSpcReduction="10000"/>
          </a:bodyPr>
          <a:lstStyle/>
          <a:p>
            <a:r>
              <a:rPr lang="en-US" sz="2000" dirty="0" smtClean="0"/>
              <a:t>Protects health insurance coverage </a:t>
            </a:r>
            <a:r>
              <a:rPr lang="en-US" sz="2000" dirty="0"/>
              <a:t>for workers and their families when they change or lose their jobs. </a:t>
            </a:r>
            <a:endParaRPr lang="en-US" sz="2000" dirty="0" smtClean="0"/>
          </a:p>
          <a:p>
            <a:r>
              <a:rPr lang="en-US" sz="2000" dirty="0" smtClean="0"/>
              <a:t>Administrative </a:t>
            </a:r>
            <a:r>
              <a:rPr lang="en-US" sz="2000" dirty="0"/>
              <a:t>Simplification (AS) </a:t>
            </a:r>
            <a:r>
              <a:rPr lang="en-US" sz="2000" dirty="0" smtClean="0"/>
              <a:t>provision </a:t>
            </a:r>
            <a:r>
              <a:rPr lang="en-US" sz="2000" dirty="0"/>
              <a:t>requires the establishment of national standards for </a:t>
            </a:r>
            <a:r>
              <a:rPr lang="en-US" sz="2000" dirty="0" smtClean="0"/>
              <a:t>electronic health care transactions </a:t>
            </a:r>
            <a:r>
              <a:rPr lang="en-US" sz="2000" dirty="0"/>
              <a:t>and national identifiers for providers, health insurance plans, and employers</a:t>
            </a:r>
            <a:r>
              <a:rPr lang="en-US" sz="2000" dirty="0" smtClean="0"/>
              <a:t>.</a:t>
            </a:r>
          </a:p>
          <a:p>
            <a:r>
              <a:rPr lang="en-US" sz="2000" dirty="0" smtClean="0"/>
              <a:t>Right to privacy to individuals from age 12-18. </a:t>
            </a:r>
          </a:p>
          <a:p>
            <a:pPr marL="285750" lvl="1">
              <a:spcBef>
                <a:spcPct val="100000"/>
              </a:spcBef>
              <a:buFontTx/>
              <a:buChar char="•"/>
            </a:pPr>
            <a:r>
              <a:rPr lang="en-US" sz="2000" dirty="0" smtClean="0"/>
              <a:t>The </a:t>
            </a:r>
            <a:r>
              <a:rPr lang="en-US" sz="2000" dirty="0"/>
              <a:t>provider must have a signed disclosure from the affected before giving out any information on provided health care to anyone, including </a:t>
            </a:r>
            <a:r>
              <a:rPr lang="en-US" sz="2000" dirty="0" smtClean="0"/>
              <a:t>parents.</a:t>
            </a:r>
            <a:r>
              <a:rPr lang="en-US" sz="1800" dirty="0">
                <a:solidFill>
                  <a:srgbClr val="FFFF00"/>
                </a:solidFill>
              </a:rPr>
              <a:t> </a:t>
            </a:r>
            <a:endParaRPr lang="en-US" sz="1800" dirty="0" smtClean="0">
              <a:solidFill>
                <a:srgbClr val="FFFF00"/>
              </a:solidFill>
            </a:endParaRPr>
          </a:p>
          <a:p>
            <a:pPr marL="285750" lvl="1">
              <a:spcBef>
                <a:spcPct val="100000"/>
              </a:spcBef>
              <a:buFontTx/>
              <a:buChar char="•"/>
            </a:pPr>
            <a:r>
              <a:rPr lang="en-US" sz="2000" dirty="0" smtClean="0">
                <a:solidFill>
                  <a:srgbClr val="FFFF00"/>
                </a:solidFill>
              </a:rPr>
              <a:t>Research </a:t>
            </a:r>
            <a:r>
              <a:rPr lang="en-US" sz="2000" dirty="0">
                <a:solidFill>
                  <a:srgbClr val="FFFF00"/>
                </a:solidFill>
              </a:rPr>
              <a:t>can be exempt from HIPAA’s Privacy Rule; HIPAA’s Privacy Rule only applies to </a:t>
            </a:r>
            <a:r>
              <a:rPr lang="en-US" sz="2000" dirty="0" smtClean="0">
                <a:solidFill>
                  <a:srgbClr val="FFFF00"/>
                </a:solidFill>
              </a:rPr>
              <a:t>personal health information (PHI) </a:t>
            </a:r>
            <a:r>
              <a:rPr lang="en-US" sz="2000" dirty="0">
                <a:solidFill>
                  <a:srgbClr val="FFFF00"/>
                </a:solidFill>
              </a:rPr>
              <a:t>gathered by or from covered entities </a:t>
            </a:r>
          </a:p>
          <a:p>
            <a:endParaRPr lang="en-US" sz="2000" dirty="0"/>
          </a:p>
          <a:p>
            <a:endParaRPr lang="en-US" sz="2000" dirty="0"/>
          </a:p>
        </p:txBody>
      </p:sp>
    </p:spTree>
    <p:extLst>
      <p:ext uri="{BB962C8B-B14F-4D97-AF65-F5344CB8AC3E}">
        <p14:creationId xmlns:p14="http://schemas.microsoft.com/office/powerpoint/2010/main" val="730526813"/>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8004" y="1219200"/>
            <a:ext cx="3953706" cy="5154651"/>
          </a:xfrm>
          <a:prstGeom prst="rect">
            <a:avLst/>
          </a:prstGeom>
        </p:spPr>
      </p:pic>
      <p:sp>
        <p:nvSpPr>
          <p:cNvPr id="2" name="Title 1"/>
          <p:cNvSpPr>
            <a:spLocks noGrp="1"/>
          </p:cNvSpPr>
          <p:nvPr>
            <p:ph type="title"/>
          </p:nvPr>
        </p:nvSpPr>
        <p:spPr/>
        <p:txBody>
          <a:bodyPr/>
          <a:lstStyle/>
          <a:p>
            <a:r>
              <a:rPr lang="en-US" sz="2800" dirty="0" smtClean="0"/>
              <a:t>HIPAA and Privacy Challenge: Much of the EMR Data Remains Untapped</a:t>
            </a:r>
            <a:endParaRPr lang="en-US" sz="2800" dirty="0"/>
          </a:p>
        </p:txBody>
      </p:sp>
      <p:sp>
        <p:nvSpPr>
          <p:cNvPr id="5" name="TextBox 4"/>
          <p:cNvSpPr txBox="1"/>
          <p:nvPr/>
        </p:nvSpPr>
        <p:spPr>
          <a:xfrm>
            <a:off x="5029199" y="1729770"/>
            <a:ext cx="3947998" cy="646331"/>
          </a:xfrm>
          <a:prstGeom prst="rect">
            <a:avLst/>
          </a:prstGeom>
          <a:solidFill>
            <a:schemeClr val="bg2">
              <a:lumMod val="20000"/>
              <a:lumOff val="80000"/>
            </a:schemeClr>
          </a:solidFill>
        </p:spPr>
        <p:txBody>
          <a:bodyPr wrap="square" rtlCol="0" anchor="ctr">
            <a:spAutoFit/>
          </a:bodyPr>
          <a:lstStyle/>
          <a:p>
            <a:pPr algn="ctr"/>
            <a:r>
              <a:rPr lang="en-US" sz="1800" dirty="0" smtClean="0">
                <a:solidFill>
                  <a:srgbClr val="002060"/>
                </a:solidFill>
                <a:latin typeface="Franklin Gothic Medium"/>
                <a:cs typeface="Franklin Gothic Medium"/>
              </a:rPr>
              <a:t>Structured data </a:t>
            </a:r>
          </a:p>
          <a:p>
            <a:pPr algn="ctr"/>
            <a:r>
              <a:rPr lang="en-US" sz="1800" dirty="0" smtClean="0">
                <a:solidFill>
                  <a:srgbClr val="002060"/>
                </a:solidFill>
                <a:latin typeface="Franklin Gothic Medium"/>
                <a:cs typeface="Franklin Gothic Medium"/>
              </a:rPr>
              <a:t>(e.g., demographics, stage, diagnosis)</a:t>
            </a:r>
            <a:endParaRPr lang="en-US" sz="1800" dirty="0">
              <a:solidFill>
                <a:srgbClr val="002060"/>
              </a:solidFill>
              <a:latin typeface="Franklin Gothic Medium"/>
              <a:cs typeface="Franklin Gothic Medium"/>
            </a:endParaRPr>
          </a:p>
        </p:txBody>
      </p:sp>
      <p:sp>
        <p:nvSpPr>
          <p:cNvPr id="6" name="Right Arrow 5"/>
          <p:cNvSpPr/>
          <p:nvPr/>
        </p:nvSpPr>
        <p:spPr>
          <a:xfrm>
            <a:off x="1219200" y="1693102"/>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Franklin Gothic Medium"/>
              <a:cs typeface="Franklin Gothic Medium"/>
            </a:endParaRPr>
          </a:p>
        </p:txBody>
      </p:sp>
      <p:sp>
        <p:nvSpPr>
          <p:cNvPr id="7" name="TextBox 6"/>
          <p:cNvSpPr txBox="1"/>
          <p:nvPr/>
        </p:nvSpPr>
        <p:spPr>
          <a:xfrm>
            <a:off x="0" y="1637436"/>
            <a:ext cx="1219200" cy="830997"/>
          </a:xfrm>
          <a:prstGeom prst="rect">
            <a:avLst/>
          </a:prstGeom>
          <a:noFill/>
        </p:spPr>
        <p:txBody>
          <a:bodyPr wrap="square" rtlCol="0" anchor="ctr">
            <a:spAutoFit/>
          </a:bodyPr>
          <a:lstStyle/>
          <a:p>
            <a:pPr algn="ctr"/>
            <a:r>
              <a:rPr lang="en-US" sz="1600" b="1" dirty="0" smtClean="0">
                <a:cs typeface="Franklin Gothic Medium"/>
              </a:rPr>
              <a:t>EMR  research to date</a:t>
            </a:r>
            <a:endParaRPr lang="en-US" sz="1600" b="1" dirty="0">
              <a:cs typeface="Franklin Gothic Medium"/>
            </a:endParaRPr>
          </a:p>
        </p:txBody>
      </p:sp>
      <p:sp>
        <p:nvSpPr>
          <p:cNvPr id="8" name="Right Arrow 7"/>
          <p:cNvSpPr/>
          <p:nvPr/>
        </p:nvSpPr>
        <p:spPr>
          <a:xfrm>
            <a:off x="1219200" y="3450737"/>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Franklin Gothic Medium"/>
              <a:cs typeface="Franklin Gothic Medium"/>
            </a:endParaRPr>
          </a:p>
        </p:txBody>
      </p:sp>
      <p:sp>
        <p:nvSpPr>
          <p:cNvPr id="9" name="TextBox 8"/>
          <p:cNvSpPr txBox="1"/>
          <p:nvPr/>
        </p:nvSpPr>
        <p:spPr>
          <a:xfrm>
            <a:off x="0" y="3343870"/>
            <a:ext cx="1219200" cy="830997"/>
          </a:xfrm>
          <a:prstGeom prst="rect">
            <a:avLst/>
          </a:prstGeom>
          <a:noFill/>
        </p:spPr>
        <p:txBody>
          <a:bodyPr wrap="square" rtlCol="0">
            <a:spAutoFit/>
          </a:bodyPr>
          <a:lstStyle/>
          <a:p>
            <a:pPr algn="ctr"/>
            <a:r>
              <a:rPr lang="en-US" sz="1600" b="1" dirty="0" smtClean="0">
                <a:cs typeface="Franklin Gothic Medium"/>
              </a:rPr>
              <a:t>There’s more to EMR</a:t>
            </a:r>
            <a:endParaRPr lang="en-US" sz="1600" b="1" dirty="0">
              <a:cs typeface="Franklin Gothic Medium"/>
            </a:endParaRPr>
          </a:p>
        </p:txBody>
      </p:sp>
      <p:sp>
        <p:nvSpPr>
          <p:cNvPr id="10" name="TextBox 9"/>
          <p:cNvSpPr txBox="1"/>
          <p:nvPr/>
        </p:nvSpPr>
        <p:spPr>
          <a:xfrm>
            <a:off x="5029200" y="3261620"/>
            <a:ext cx="3947998" cy="923330"/>
          </a:xfrm>
          <a:prstGeom prst="rect">
            <a:avLst/>
          </a:prstGeom>
          <a:solidFill>
            <a:schemeClr val="bg2"/>
          </a:solidFill>
        </p:spPr>
        <p:txBody>
          <a:bodyPr wrap="square" rtlCol="0">
            <a:spAutoFit/>
          </a:bodyPr>
          <a:lstStyle/>
          <a:p>
            <a:pPr algn="ctr"/>
            <a:r>
              <a:rPr lang="en-US" sz="1800" dirty="0" smtClean="0">
                <a:solidFill>
                  <a:srgbClr val="002060"/>
                </a:solidFill>
                <a:latin typeface="Franklin Gothic Medium"/>
                <a:cs typeface="Franklin Gothic Medium"/>
              </a:rPr>
              <a:t>Unstructured data </a:t>
            </a:r>
          </a:p>
          <a:p>
            <a:pPr algn="ctr"/>
            <a:r>
              <a:rPr lang="en-US" sz="1800" dirty="0" smtClean="0">
                <a:solidFill>
                  <a:srgbClr val="002060"/>
                </a:solidFill>
                <a:latin typeface="Franklin Gothic Medium"/>
                <a:cs typeface="Franklin Gothic Medium"/>
              </a:rPr>
              <a:t>(e.g., pathology, stage, biomarkers, physician notes)</a:t>
            </a:r>
            <a:endParaRPr lang="en-US" sz="1800" dirty="0">
              <a:solidFill>
                <a:srgbClr val="002060"/>
              </a:solidFill>
              <a:latin typeface="Franklin Gothic Medium"/>
              <a:cs typeface="Franklin Gothic Medium"/>
            </a:endParaRPr>
          </a:p>
        </p:txBody>
      </p:sp>
    </p:spTree>
    <p:extLst>
      <p:ext uri="{BB962C8B-B14F-4D97-AF65-F5344CB8AC3E}">
        <p14:creationId xmlns:p14="http://schemas.microsoft.com/office/powerpoint/2010/main" val="3131130133"/>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234" y="4343400"/>
            <a:ext cx="1761966" cy="112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981200"/>
            <a:ext cx="2985866" cy="615553"/>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Franklin Gothic Medium" panose="020B0603020102020204" pitchFamily="34" charset="0"/>
              </a:rPr>
              <a:t>How do we go from here? </a:t>
            </a:r>
            <a:r>
              <a:rPr lang="en-US" sz="1600" dirty="0" smtClean="0">
                <a:latin typeface="Franklin Gothic Medium" panose="020B0603020102020204" pitchFamily="34" charset="0"/>
              </a:rPr>
              <a:t/>
            </a:r>
            <a:br>
              <a:rPr lang="en-US" sz="1600" dirty="0" smtClean="0">
                <a:latin typeface="Franklin Gothic Medium" panose="020B0603020102020204" pitchFamily="34" charset="0"/>
              </a:rPr>
            </a:br>
            <a:r>
              <a:rPr lang="en-US" sz="1600" dirty="0" smtClean="0">
                <a:latin typeface="Franklin Gothic Medium" panose="020B0603020102020204" pitchFamily="34" charset="0"/>
              </a:rPr>
              <a:t>(site of care)</a:t>
            </a:r>
            <a:endParaRPr lang="en-US" sz="1600" dirty="0">
              <a:latin typeface="Franklin Gothic Medium" panose="020B0603020102020204" pitchFamily="34" charset="0"/>
            </a:endParaRPr>
          </a:p>
        </p:txBody>
      </p:sp>
      <p:sp>
        <p:nvSpPr>
          <p:cNvPr id="2" name="Title 1"/>
          <p:cNvSpPr>
            <a:spLocks noGrp="1"/>
          </p:cNvSpPr>
          <p:nvPr>
            <p:ph type="title"/>
          </p:nvPr>
        </p:nvSpPr>
        <p:spPr>
          <a:xfrm>
            <a:off x="685800" y="381000"/>
            <a:ext cx="8077200" cy="762000"/>
          </a:xfrm>
        </p:spPr>
        <p:txBody>
          <a:bodyPr/>
          <a:lstStyle/>
          <a:p>
            <a:r>
              <a:rPr lang="en-US" sz="3200" dirty="0" smtClean="0"/>
              <a:t>Is our </a:t>
            </a:r>
            <a:r>
              <a:rPr lang="en-US" sz="3200" dirty="0"/>
              <a:t>P</a:t>
            </a:r>
            <a:r>
              <a:rPr lang="en-US" sz="3200" dirty="0" smtClean="0"/>
              <a:t>ersonal </a:t>
            </a:r>
            <a:r>
              <a:rPr lang="en-US" sz="3200" dirty="0"/>
              <a:t>H</a:t>
            </a:r>
            <a:r>
              <a:rPr lang="en-US" sz="3200" dirty="0" smtClean="0"/>
              <a:t>ealth Information </a:t>
            </a:r>
            <a:r>
              <a:rPr lang="en-US" sz="3200" dirty="0"/>
              <a:t>P</a:t>
            </a:r>
            <a:r>
              <a:rPr lang="en-US" sz="3200" dirty="0" smtClean="0"/>
              <a:t>rotected?</a:t>
            </a:r>
            <a:endParaRPr lang="en-US" sz="3200" dirty="0"/>
          </a:p>
        </p:txBody>
      </p:sp>
      <p:sp>
        <p:nvSpPr>
          <p:cNvPr id="9" name="TextBox 8"/>
          <p:cNvSpPr txBox="1"/>
          <p:nvPr/>
        </p:nvSpPr>
        <p:spPr>
          <a:xfrm>
            <a:off x="3474152" y="1981200"/>
            <a:ext cx="2510117" cy="615553"/>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Franklin Gothic Medium" panose="020B0603020102020204" pitchFamily="34" charset="0"/>
              </a:rPr>
              <a:t>To here? </a:t>
            </a:r>
          </a:p>
          <a:p>
            <a:pPr algn="ctr"/>
            <a:r>
              <a:rPr lang="en-US" sz="1600" dirty="0" smtClean="0">
                <a:latin typeface="Franklin Gothic Medium" panose="020B0603020102020204" pitchFamily="34" charset="0"/>
              </a:rPr>
              <a:t>(electronic data)</a:t>
            </a:r>
            <a:endParaRPr lang="en-US" sz="1600" dirty="0">
              <a:latin typeface="Franklin Gothic Medium" panose="020B0603020102020204" pitchFamily="34" charset="0"/>
            </a:endParaRPr>
          </a:p>
        </p:txBody>
      </p:sp>
      <p:cxnSp>
        <p:nvCxnSpPr>
          <p:cNvPr id="6" name="Straight Arrow Connector 5"/>
          <p:cNvCxnSpPr/>
          <p:nvPr/>
        </p:nvCxnSpPr>
        <p:spPr bwMode="auto">
          <a:xfrm>
            <a:off x="2783869" y="3920860"/>
            <a:ext cx="878541" cy="0"/>
          </a:xfrm>
          <a:prstGeom prst="straightConnector1">
            <a:avLst/>
          </a:prstGeom>
          <a:solidFill>
            <a:schemeClr val="accent1"/>
          </a:solidFill>
          <a:ln w="10160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11" name="Straight Arrow Connector 10"/>
          <p:cNvCxnSpPr/>
          <p:nvPr/>
        </p:nvCxnSpPr>
        <p:spPr bwMode="auto">
          <a:xfrm>
            <a:off x="5723930" y="3920860"/>
            <a:ext cx="878541" cy="0"/>
          </a:xfrm>
          <a:prstGeom prst="straightConnector1">
            <a:avLst/>
          </a:prstGeom>
          <a:solidFill>
            <a:schemeClr val="accent1"/>
          </a:solidFill>
          <a:ln w="10160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57" name="TextBox 56"/>
          <p:cNvSpPr txBox="1"/>
          <p:nvPr/>
        </p:nvSpPr>
        <p:spPr>
          <a:xfrm>
            <a:off x="6293552" y="1981200"/>
            <a:ext cx="2510117" cy="615553"/>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Franklin Gothic Medium" panose="020B0603020102020204" pitchFamily="34" charset="0"/>
              </a:rPr>
              <a:t>To here? </a:t>
            </a:r>
          </a:p>
          <a:p>
            <a:pPr algn="ctr"/>
            <a:r>
              <a:rPr lang="en-US" sz="1600" dirty="0" smtClean="0">
                <a:latin typeface="Franklin Gothic Medium" panose="020B0603020102020204" pitchFamily="34" charset="0"/>
              </a:rPr>
              <a:t>(research use)</a:t>
            </a:r>
            <a:endParaRPr lang="en-US" sz="1600" dirty="0">
              <a:latin typeface="Franklin Gothic Medium" panose="020B0603020102020204" pitchFamily="34" charset="0"/>
            </a:endParaRPr>
          </a:p>
        </p:txBody>
      </p:sp>
      <p:pic>
        <p:nvPicPr>
          <p:cNvPr id="22" name="Picture 7" descr="C:\Users\aliede\AppData\Local\Microsoft\Windows\Temporary Internet Files\Content.IE5\PCUTLNH7\MP9004221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97" y="2859737"/>
            <a:ext cx="1650314" cy="24742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17257" y="3684061"/>
            <a:ext cx="1531695" cy="1996951"/>
          </a:xfrm>
          <a:prstGeom prst="rect">
            <a:avLst/>
          </a:prstGeom>
          <a:ln>
            <a:noFill/>
          </a:ln>
        </p:spPr>
      </p:pic>
      <p:pic>
        <p:nvPicPr>
          <p:cNvPr id="22532" name="Picture 4" descr="C:\Program Files (x86)\Microsoft Office\MEDIA\CAGCAT10\j030052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43200"/>
            <a:ext cx="976952" cy="840180"/>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gnetic Disk 23"/>
          <p:cNvSpPr/>
          <p:nvPr/>
        </p:nvSpPr>
        <p:spPr bwMode="auto">
          <a:xfrm>
            <a:off x="6853318" y="3048000"/>
            <a:ext cx="1447799"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rPr>
              <a:t>Electronic Database</a:t>
            </a:r>
          </a:p>
        </p:txBody>
      </p:sp>
    </p:spTree>
    <p:extLst>
      <p:ext uri="{BB962C8B-B14F-4D97-AF65-F5344CB8AC3E}">
        <p14:creationId xmlns:p14="http://schemas.microsoft.com/office/powerpoint/2010/main" val="2472688386"/>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21"/>
          <p:cNvSpPr>
            <a:spLocks noChangeArrowheads="1"/>
          </p:cNvSpPr>
          <p:nvPr/>
        </p:nvSpPr>
        <p:spPr bwMode="auto">
          <a:xfrm>
            <a:off x="2601193" y="2649312"/>
            <a:ext cx="1365148" cy="810396"/>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chemeClr val="bg1"/>
                </a:solidFill>
                <a:latin typeface="Tahoma" pitchFamily="34" charset="0"/>
                <a:ea typeface="Tahoma" pitchFamily="34" charset="0"/>
                <a:cs typeface="Tahoma" pitchFamily="34" charset="0"/>
              </a:rPr>
              <a:t>1M </a:t>
            </a:r>
            <a:r>
              <a:rPr kumimoji="0" lang="en-US" sz="1600" b="1" u="none" strike="noStrike" cap="none" normalizeH="0" baseline="0" dirty="0" smtClean="0">
                <a:ln>
                  <a:noFill/>
                </a:ln>
                <a:solidFill>
                  <a:schemeClr val="bg1"/>
                </a:solidFill>
                <a:effectLst/>
                <a:latin typeface="Tahoma" pitchFamily="34" charset="0"/>
                <a:ea typeface="Tahoma" pitchFamily="34" charset="0"/>
                <a:cs typeface="Tahoma" pitchFamily="34" charset="0"/>
              </a:rPr>
              <a:t>Cancer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latin typeface="Tahoma" pitchFamily="34" charset="0"/>
                <a:ea typeface="Tahoma" pitchFamily="34" charset="0"/>
                <a:cs typeface="Tahoma" pitchFamily="34" charset="0"/>
              </a:rPr>
              <a:t>Patients </a:t>
            </a:r>
          </a:p>
        </p:txBody>
      </p:sp>
      <p:sp>
        <p:nvSpPr>
          <p:cNvPr id="78" name="Rectangle 35"/>
          <p:cNvSpPr>
            <a:spLocks noChangeArrowheads="1"/>
          </p:cNvSpPr>
          <p:nvPr/>
        </p:nvSpPr>
        <p:spPr bwMode="auto">
          <a:xfrm>
            <a:off x="5410200" y="3406188"/>
            <a:ext cx="1521005" cy="716949"/>
          </a:xfrm>
          <a:prstGeom prst="roundRect">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Tumor Registry</a:t>
            </a:r>
          </a:p>
        </p:txBody>
      </p:sp>
      <p:sp>
        <p:nvSpPr>
          <p:cNvPr id="10" name="Rectangle 23"/>
          <p:cNvSpPr>
            <a:spLocks noChangeArrowheads="1"/>
          </p:cNvSpPr>
          <p:nvPr/>
        </p:nvSpPr>
        <p:spPr bwMode="auto">
          <a:xfrm>
            <a:off x="5416131" y="2590800"/>
            <a:ext cx="1509142" cy="671898"/>
          </a:xfrm>
          <a:prstGeom prst="roundRect">
            <a:avLst/>
          </a:prstGeom>
          <a:solidFill>
            <a:srgbClr val="00B05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Clearing House Medical Claims </a:t>
            </a:r>
            <a:r>
              <a:rPr lang="en-US" sz="1200" b="1" dirty="0">
                <a:solidFill>
                  <a:schemeClr val="bg1"/>
                </a:solidFill>
                <a:latin typeface="Tahoma" pitchFamily="34" charset="0"/>
                <a:ea typeface="Tahoma" pitchFamily="34" charset="0"/>
                <a:cs typeface="Tahoma" pitchFamily="34" charset="0"/>
              </a:rPr>
              <a:t>(1 out of 2</a:t>
            </a:r>
            <a:r>
              <a:rPr lang="en-US" sz="1200" b="1" dirty="0" smtClean="0">
                <a:solidFill>
                  <a:schemeClr val="bg1"/>
                </a:solidFill>
                <a:latin typeface="Tahoma" pitchFamily="34" charset="0"/>
                <a:ea typeface="Tahoma" pitchFamily="34" charset="0"/>
                <a:cs typeface="Tahoma" pitchFamily="34" charset="0"/>
              </a:rPr>
              <a:t>)</a:t>
            </a:r>
            <a:endParaRPr lang="en-US" sz="1200" b="1" dirty="0">
              <a:solidFill>
                <a:schemeClr val="bg1"/>
              </a:solidFill>
              <a:latin typeface="Tahoma" pitchFamily="34" charset="0"/>
              <a:ea typeface="Tahoma" pitchFamily="34" charset="0"/>
              <a:cs typeface="Tahoma" pitchFamily="34" charset="0"/>
            </a:endParaRPr>
          </a:p>
        </p:txBody>
      </p:sp>
      <p:cxnSp>
        <p:nvCxnSpPr>
          <p:cNvPr id="11" name="Elbow Connector 10"/>
          <p:cNvCxnSpPr/>
          <p:nvPr/>
        </p:nvCxnSpPr>
        <p:spPr>
          <a:xfrm rot="5400000" flipH="1" flipV="1">
            <a:off x="4348829" y="-223217"/>
            <a:ext cx="17812" cy="5594427"/>
          </a:xfrm>
          <a:prstGeom prst="bentConnector3">
            <a:avLst>
              <a:gd name="adj1" fmla="val 2583467"/>
            </a:avLst>
          </a:prstGeom>
          <a:ln w="381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200" dirty="0" smtClean="0"/>
              <a:t>Case Study: </a:t>
            </a:r>
            <a:r>
              <a:rPr lang="en-US" sz="3200" dirty="0"/>
              <a:t>Electronic Health Records (EHR) in Research</a:t>
            </a:r>
          </a:p>
        </p:txBody>
      </p:sp>
      <p:sp>
        <p:nvSpPr>
          <p:cNvPr id="48" name="Rectangle 35"/>
          <p:cNvSpPr>
            <a:spLocks noChangeArrowheads="1"/>
          </p:cNvSpPr>
          <p:nvPr/>
        </p:nvSpPr>
        <p:spPr bwMode="auto">
          <a:xfrm>
            <a:off x="7318195" y="3406188"/>
            <a:ext cx="1521005" cy="716949"/>
          </a:xfrm>
          <a:prstGeom prst="roundRect">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a:solidFill>
                  <a:schemeClr val="bg1"/>
                </a:solidFill>
                <a:latin typeface="Tahoma" pitchFamily="34" charset="0"/>
                <a:ea typeface="Tahoma" pitchFamily="34" charset="0"/>
                <a:cs typeface="Tahoma" pitchFamily="34" charset="0"/>
              </a:rPr>
              <a:t>Hospital charge master</a:t>
            </a:r>
          </a:p>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(400 hospitals)</a:t>
            </a:r>
            <a:endParaRPr lang="en-US" sz="1200" b="1" dirty="0">
              <a:solidFill>
                <a:schemeClr val="bg1"/>
              </a:solidFill>
              <a:latin typeface="Tahoma" pitchFamily="34" charset="0"/>
              <a:ea typeface="Tahoma" pitchFamily="34" charset="0"/>
              <a:cs typeface="Tahoma" pitchFamily="34" charset="0"/>
            </a:endParaRPr>
          </a:p>
        </p:txBody>
      </p:sp>
      <p:sp>
        <p:nvSpPr>
          <p:cNvPr id="49" name="Rectangle 23"/>
          <p:cNvSpPr>
            <a:spLocks noChangeArrowheads="1"/>
          </p:cNvSpPr>
          <p:nvPr/>
        </p:nvSpPr>
        <p:spPr bwMode="auto">
          <a:xfrm>
            <a:off x="7324126" y="2590800"/>
            <a:ext cx="1509142" cy="671898"/>
          </a:xfrm>
          <a:prstGeom prst="roundRect">
            <a:avLst/>
          </a:prstGeom>
          <a:solidFill>
            <a:srgbClr val="00B05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Pharmacy Prescriptions </a:t>
            </a:r>
          </a:p>
          <a:p>
            <a:pPr algn="ctr" fontAlgn="base">
              <a:spcBef>
                <a:spcPct val="0"/>
              </a:spcBef>
              <a:spcAft>
                <a:spcPct val="0"/>
              </a:spcAft>
            </a:pPr>
            <a:r>
              <a:rPr lang="en-US" sz="1200" b="1" dirty="0" smtClean="0">
                <a:solidFill>
                  <a:schemeClr val="bg1"/>
                </a:solidFill>
                <a:latin typeface="Tahoma" pitchFamily="34" charset="0"/>
                <a:ea typeface="Tahoma" pitchFamily="34" charset="0"/>
                <a:cs typeface="Tahoma" pitchFamily="34" charset="0"/>
              </a:rPr>
              <a:t>(3 out of 4)</a:t>
            </a:r>
            <a:endParaRPr lang="en-US" sz="1200" b="1" dirty="0">
              <a:solidFill>
                <a:schemeClr val="bg1"/>
              </a:solidFill>
              <a:latin typeface="Tahoma" pitchFamily="34" charset="0"/>
              <a:ea typeface="Tahoma" pitchFamily="34" charset="0"/>
              <a:cs typeface="Tahoma" pitchFamily="34" charset="0"/>
            </a:endParaRPr>
          </a:p>
        </p:txBody>
      </p:sp>
      <p:sp>
        <p:nvSpPr>
          <p:cNvPr id="50" name="Rectangle 35"/>
          <p:cNvSpPr>
            <a:spLocks noChangeArrowheads="1"/>
          </p:cNvSpPr>
          <p:nvPr/>
        </p:nvSpPr>
        <p:spPr bwMode="auto">
          <a:xfrm>
            <a:off x="7318195" y="4279179"/>
            <a:ext cx="1521005" cy="745342"/>
          </a:xfrm>
          <a:prstGeom prst="roundRect">
            <a:avLst/>
          </a:prstGeom>
          <a:solidFill>
            <a:schemeClr val="accent6">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err="1" smtClean="0">
                <a:solidFill>
                  <a:schemeClr val="bg1"/>
                </a:solidFill>
                <a:latin typeface="Tahoma" pitchFamily="34" charset="0"/>
                <a:ea typeface="Tahoma" pitchFamily="34" charset="0"/>
                <a:cs typeface="Tahoma" pitchFamily="34" charset="0"/>
              </a:rPr>
              <a:t>PharMetrics</a:t>
            </a:r>
            <a:r>
              <a:rPr lang="en-US" sz="1200" b="1" dirty="0" smtClean="0">
                <a:solidFill>
                  <a:schemeClr val="bg1"/>
                </a:solidFill>
                <a:latin typeface="Tahoma" pitchFamily="34" charset="0"/>
                <a:ea typeface="Tahoma" pitchFamily="34" charset="0"/>
                <a:cs typeface="Tahoma" pitchFamily="34" charset="0"/>
              </a:rPr>
              <a:t> Plus Claims</a:t>
            </a:r>
            <a:endParaRPr lang="en-US" sz="1200" b="1" dirty="0">
              <a:solidFill>
                <a:schemeClr val="bg1"/>
              </a:solidFill>
              <a:latin typeface="Tahoma" pitchFamily="34" charset="0"/>
              <a:ea typeface="Tahoma" pitchFamily="34" charset="0"/>
              <a:cs typeface="Tahoma" pitchFamily="34" charset="0"/>
            </a:endParaRPr>
          </a:p>
        </p:txBody>
      </p:sp>
      <p:sp>
        <p:nvSpPr>
          <p:cNvPr id="52" name="Rectangle 35"/>
          <p:cNvSpPr>
            <a:spLocks noChangeArrowheads="1"/>
          </p:cNvSpPr>
          <p:nvPr/>
        </p:nvSpPr>
        <p:spPr bwMode="auto">
          <a:xfrm>
            <a:off x="5410200" y="4279179"/>
            <a:ext cx="1521005" cy="745342"/>
          </a:xfrm>
          <a:prstGeom prst="roundRect">
            <a:avLst/>
          </a:prstGeom>
          <a:solidFill>
            <a:schemeClr val="accent6">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200" b="1" dirty="0">
                <a:solidFill>
                  <a:schemeClr val="bg1"/>
                </a:solidFill>
                <a:latin typeface="Tahoma" pitchFamily="34" charset="0"/>
                <a:ea typeface="Tahoma" pitchFamily="34" charset="0"/>
                <a:cs typeface="Tahoma" pitchFamily="34" charset="0"/>
              </a:rPr>
              <a:t>Death Records (Experian)</a:t>
            </a:r>
          </a:p>
        </p:txBody>
      </p:sp>
      <p:sp>
        <p:nvSpPr>
          <p:cNvPr id="8" name="Rectangle 7"/>
          <p:cNvSpPr/>
          <p:nvPr/>
        </p:nvSpPr>
        <p:spPr>
          <a:xfrm>
            <a:off x="457200" y="6333783"/>
            <a:ext cx="8176922" cy="461665"/>
          </a:xfrm>
          <a:prstGeom prst="rect">
            <a:avLst/>
          </a:prstGeom>
        </p:spPr>
        <p:txBody>
          <a:bodyPr wrap="square">
            <a:spAutoFit/>
          </a:bodyPr>
          <a:lstStyle/>
          <a:p>
            <a:r>
              <a:rPr lang="en-US" sz="1200" dirty="0" smtClean="0"/>
              <a:t>Adapted from: Quach et al (2013) presented at 29th </a:t>
            </a:r>
            <a:r>
              <a:rPr lang="en-US" sz="1200" dirty="0"/>
              <a:t>international </a:t>
            </a:r>
            <a:r>
              <a:rPr lang="en-US" sz="1200" dirty="0" smtClean="0"/>
              <a:t>conference on </a:t>
            </a:r>
            <a:r>
              <a:rPr lang="en-US" sz="1200" dirty="0" err="1" smtClean="0"/>
              <a:t>Pharmacoepidemiology</a:t>
            </a:r>
            <a:r>
              <a:rPr lang="en-US" sz="1200" dirty="0" smtClean="0"/>
              <a:t> and Therapeutic Risk Management, Montreal, Canada, August 25-28, 2013.</a:t>
            </a:r>
            <a:endParaRPr lang="en-US" sz="1200" dirty="0"/>
          </a:p>
        </p:txBody>
      </p:sp>
      <p:sp>
        <p:nvSpPr>
          <p:cNvPr id="9" name="Rectangle 8"/>
          <p:cNvSpPr/>
          <p:nvPr/>
        </p:nvSpPr>
        <p:spPr>
          <a:xfrm>
            <a:off x="3300753" y="1600200"/>
            <a:ext cx="2177198" cy="461665"/>
          </a:xfrm>
          <a:prstGeom prst="rect">
            <a:avLst/>
          </a:prstGeom>
        </p:spPr>
        <p:txBody>
          <a:bodyPr wrap="none">
            <a:spAutoFit/>
          </a:bodyPr>
          <a:lstStyle/>
          <a:p>
            <a:pPr marL="228600" indent="-228600" algn="ctr" eaLnBrk="0" fontAlgn="auto" hangingPunct="0">
              <a:lnSpc>
                <a:spcPct val="150000"/>
              </a:lnSpc>
              <a:spcBef>
                <a:spcPts val="0"/>
              </a:spcBef>
              <a:spcAft>
                <a:spcPts val="0"/>
              </a:spcAft>
              <a:buClr>
                <a:srgbClr val="000066"/>
              </a:buClr>
              <a:defRPr/>
            </a:pPr>
            <a:r>
              <a:rPr lang="en-US" sz="1600" b="1" dirty="0" smtClean="0">
                <a:solidFill>
                  <a:schemeClr val="bg1"/>
                </a:solidFill>
              </a:rPr>
              <a:t>Linkable Patient ID</a:t>
            </a:r>
            <a:endParaRPr lang="en-US" sz="1600" b="1" dirty="0">
              <a:solidFill>
                <a:schemeClr val="bg1"/>
              </a:solidFill>
            </a:endParaRP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5471" y="4114800"/>
            <a:ext cx="1130099" cy="1473369"/>
          </a:xfrm>
          <a:prstGeom prst="rect">
            <a:avLst/>
          </a:prstGeom>
          <a:ln>
            <a:noFill/>
          </a:ln>
        </p:spPr>
      </p:pic>
      <p:sp>
        <p:nvSpPr>
          <p:cNvPr id="3" name="Flowchart: Magnetic Disk 2"/>
          <p:cNvSpPr/>
          <p:nvPr/>
        </p:nvSpPr>
        <p:spPr bwMode="auto">
          <a:xfrm>
            <a:off x="838200" y="2362200"/>
            <a:ext cx="1447799" cy="11811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u="none" strike="noStrike" cap="none" normalizeH="0" baseline="0" dirty="0" smtClean="0">
                <a:ln>
                  <a:noFill/>
                </a:ln>
                <a:solidFill>
                  <a:schemeClr val="tx1"/>
                </a:solidFill>
              </a:rPr>
              <a:t>EHR Onc Database</a:t>
            </a:r>
          </a:p>
        </p:txBody>
      </p:sp>
      <p:cxnSp>
        <p:nvCxnSpPr>
          <p:cNvPr id="5" name="Straight Arrow Connector 4"/>
          <p:cNvCxnSpPr>
            <a:stCxn id="16" idx="0"/>
            <a:endCxn id="3" idx="3"/>
          </p:cNvCxnSpPr>
          <p:nvPr/>
        </p:nvCxnSpPr>
        <p:spPr bwMode="auto">
          <a:xfrm flipV="1">
            <a:off x="1560521" y="3543300"/>
            <a:ext cx="1579" cy="5715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1" name="Rectangle 21"/>
          <p:cNvSpPr>
            <a:spLocks noChangeArrowheads="1"/>
          </p:cNvSpPr>
          <p:nvPr/>
        </p:nvSpPr>
        <p:spPr bwMode="auto">
          <a:xfrm>
            <a:off x="1981200" y="3429000"/>
            <a:ext cx="2605135" cy="810396"/>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b="1" dirty="0">
                <a:solidFill>
                  <a:schemeClr val="bg1"/>
                </a:solidFill>
              </a:rPr>
              <a:t>HIPAA-compliant </a:t>
            </a:r>
            <a:r>
              <a:rPr lang="en-US" sz="1200" b="1" dirty="0" smtClean="0">
                <a:solidFill>
                  <a:schemeClr val="bg1"/>
                </a:solidFill>
                <a:latin typeface="Tahoma" pitchFamily="34" charset="0"/>
                <a:ea typeface="Tahoma" pitchFamily="34" charset="0"/>
                <a:cs typeface="Tahoma" pitchFamily="34" charset="0"/>
              </a:rPr>
              <a:t>data de-identification and encryption in storage and in transit</a:t>
            </a:r>
            <a:endParaRPr kumimoji="0" lang="en-US" sz="1200" b="1"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p:txBody>
      </p:sp>
      <p:cxnSp>
        <p:nvCxnSpPr>
          <p:cNvPr id="18" name="Straight Connector 17"/>
          <p:cNvCxnSpPr>
            <a:stCxn id="10" idx="3"/>
            <a:endCxn id="50" idx="1"/>
          </p:cNvCxnSpPr>
          <p:nvPr/>
        </p:nvCxnSpPr>
        <p:spPr bwMode="auto">
          <a:xfrm>
            <a:off x="6925273" y="2926749"/>
            <a:ext cx="392922" cy="172510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3" name="Straight Connector 22"/>
          <p:cNvCxnSpPr>
            <a:stCxn id="52" idx="3"/>
            <a:endCxn id="49" idx="1"/>
          </p:cNvCxnSpPr>
          <p:nvPr/>
        </p:nvCxnSpPr>
        <p:spPr bwMode="auto">
          <a:xfrm flipV="1">
            <a:off x="6931205" y="2926749"/>
            <a:ext cx="392921" cy="172510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a:stCxn id="78" idx="3"/>
            <a:endCxn id="48" idx="1"/>
          </p:cNvCxnSpPr>
          <p:nvPr/>
        </p:nvCxnSpPr>
        <p:spPr bwMode="auto">
          <a:xfrm>
            <a:off x="6931205" y="3764663"/>
            <a:ext cx="38699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7" name="Straight Connector 26"/>
          <p:cNvCxnSpPr>
            <a:stCxn id="10" idx="3"/>
            <a:endCxn id="49" idx="1"/>
          </p:cNvCxnSpPr>
          <p:nvPr/>
        </p:nvCxnSpPr>
        <p:spPr bwMode="auto">
          <a:xfrm>
            <a:off x="6925273" y="2926749"/>
            <a:ext cx="398853"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 name="Straight Connector 28"/>
          <p:cNvCxnSpPr>
            <a:stCxn id="52" idx="3"/>
            <a:endCxn id="50" idx="1"/>
          </p:cNvCxnSpPr>
          <p:nvPr/>
        </p:nvCxnSpPr>
        <p:spPr bwMode="auto">
          <a:xfrm>
            <a:off x="6931205" y="4651850"/>
            <a:ext cx="38699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1" name="Straight Connector 30"/>
          <p:cNvCxnSpPr>
            <a:stCxn id="10" idx="2"/>
            <a:endCxn id="78" idx="0"/>
          </p:cNvCxnSpPr>
          <p:nvPr/>
        </p:nvCxnSpPr>
        <p:spPr bwMode="auto">
          <a:xfrm>
            <a:off x="6170702" y="3262698"/>
            <a:ext cx="1" cy="14349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0" name="Straight Connector 39"/>
          <p:cNvCxnSpPr>
            <a:stCxn id="78" idx="2"/>
            <a:endCxn id="52" idx="0"/>
          </p:cNvCxnSpPr>
          <p:nvPr/>
        </p:nvCxnSpPr>
        <p:spPr bwMode="auto">
          <a:xfrm>
            <a:off x="6170703" y="4123137"/>
            <a:ext cx="0" cy="15604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Straight Connector 42"/>
          <p:cNvCxnSpPr>
            <a:stCxn id="49" idx="2"/>
            <a:endCxn id="48" idx="0"/>
          </p:cNvCxnSpPr>
          <p:nvPr/>
        </p:nvCxnSpPr>
        <p:spPr bwMode="auto">
          <a:xfrm>
            <a:off x="8078697" y="3262698"/>
            <a:ext cx="1" cy="14349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6" name="Straight Connector 45"/>
          <p:cNvCxnSpPr>
            <a:stCxn id="48" idx="2"/>
            <a:endCxn id="50" idx="0"/>
          </p:cNvCxnSpPr>
          <p:nvPr/>
        </p:nvCxnSpPr>
        <p:spPr bwMode="auto">
          <a:xfrm>
            <a:off x="8078698" y="4123137"/>
            <a:ext cx="0" cy="15604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1" name="Straight Connector 50"/>
          <p:cNvCxnSpPr>
            <a:stCxn id="10" idx="3"/>
            <a:endCxn id="48" idx="1"/>
          </p:cNvCxnSpPr>
          <p:nvPr/>
        </p:nvCxnSpPr>
        <p:spPr bwMode="auto">
          <a:xfrm>
            <a:off x="6925273" y="2926749"/>
            <a:ext cx="392922" cy="83791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a:stCxn id="78" idx="3"/>
            <a:endCxn id="50" idx="1"/>
          </p:cNvCxnSpPr>
          <p:nvPr/>
        </p:nvCxnSpPr>
        <p:spPr bwMode="auto">
          <a:xfrm>
            <a:off x="6931205" y="3764663"/>
            <a:ext cx="386990" cy="88718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6" name="Straight Connector 55"/>
          <p:cNvCxnSpPr>
            <a:stCxn id="49" idx="1"/>
            <a:endCxn id="78" idx="3"/>
          </p:cNvCxnSpPr>
          <p:nvPr/>
        </p:nvCxnSpPr>
        <p:spPr bwMode="auto">
          <a:xfrm flipH="1">
            <a:off x="6931205" y="2926749"/>
            <a:ext cx="392921" cy="83791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9" name="Straight Connector 58"/>
          <p:cNvCxnSpPr>
            <a:stCxn id="48" idx="1"/>
            <a:endCxn id="52" idx="3"/>
          </p:cNvCxnSpPr>
          <p:nvPr/>
        </p:nvCxnSpPr>
        <p:spPr bwMode="auto">
          <a:xfrm flipH="1">
            <a:off x="6931205" y="3764663"/>
            <a:ext cx="386990" cy="887187"/>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3825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linds(horizontal)">
                                      <p:cBhvr>
                                        <p:cTn id="7" dur="500"/>
                                        <p:tgtEl>
                                          <p:spTgt spid="7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linds(horizontal)">
                                      <p:cBhvr>
                                        <p:cTn id="11" dur="500"/>
                                        <p:tgtEl>
                                          <p:spTgt spid="4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linds(horizontal)">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48" grpId="0" animBg="1"/>
      <p:bldP spid="50" grpId="0" animBg="1"/>
      <p:bldP spid="5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Poses New Challenges</a:t>
            </a:r>
            <a:endParaRPr lang="en-US" dirty="0"/>
          </a:p>
        </p:txBody>
      </p:sp>
      <p:sp>
        <p:nvSpPr>
          <p:cNvPr id="5" name="TextBox 4"/>
          <p:cNvSpPr txBox="1"/>
          <p:nvPr/>
        </p:nvSpPr>
        <p:spPr>
          <a:xfrm>
            <a:off x="380999" y="2172997"/>
            <a:ext cx="4876801" cy="1938992"/>
          </a:xfrm>
          <a:prstGeom prst="rect">
            <a:avLst/>
          </a:prstGeom>
          <a:noFill/>
        </p:spPr>
        <p:txBody>
          <a:bodyPr wrap="square" rtlCol="0">
            <a:spAutoFit/>
          </a:bodyPr>
          <a:lstStyle/>
          <a:p>
            <a:pPr algn="l"/>
            <a:r>
              <a:rPr lang="en-US" sz="2000" dirty="0" smtClean="0"/>
              <a:t>Big Data: An </a:t>
            </a:r>
            <a:r>
              <a:rPr lang="en-US" sz="2000" dirty="0"/>
              <a:t>all-encompassing term for any collection </a:t>
            </a:r>
            <a:r>
              <a:rPr lang="en-US" sz="2000" dirty="0" smtClean="0"/>
              <a:t>of data sets so </a:t>
            </a:r>
            <a:r>
              <a:rPr lang="en-US" sz="2000" dirty="0"/>
              <a:t>large </a:t>
            </a:r>
            <a:r>
              <a:rPr lang="en-US" sz="2000" dirty="0" smtClean="0"/>
              <a:t>and </a:t>
            </a:r>
            <a:r>
              <a:rPr lang="en-US" sz="2000" dirty="0"/>
              <a:t>complex that it becomes difficult to process using on-hand data </a:t>
            </a:r>
            <a:r>
              <a:rPr lang="en-US" sz="2000" dirty="0" smtClean="0"/>
              <a:t>management </a:t>
            </a:r>
            <a:r>
              <a:rPr lang="en-US" sz="2000" dirty="0"/>
              <a:t>tools or traditional data processing applications.</a:t>
            </a:r>
          </a:p>
        </p:txBody>
      </p:sp>
      <p:sp>
        <p:nvSpPr>
          <p:cNvPr id="6" name="TextBox 5"/>
          <p:cNvSpPr txBox="1"/>
          <p:nvPr/>
        </p:nvSpPr>
        <p:spPr>
          <a:xfrm>
            <a:off x="875421" y="5184274"/>
            <a:ext cx="4786537" cy="646331"/>
          </a:xfrm>
          <a:prstGeom prst="rect">
            <a:avLst/>
          </a:prstGeom>
          <a:noFill/>
        </p:spPr>
        <p:txBody>
          <a:bodyPr wrap="square" rtlCol="0">
            <a:spAutoFit/>
          </a:bodyPr>
          <a:lstStyle/>
          <a:p>
            <a:r>
              <a:rPr lang="en-US" b="0" dirty="0"/>
              <a:t>From Wikipedia</a:t>
            </a:r>
            <a:r>
              <a:rPr lang="en-US" b="0" dirty="0" smtClean="0"/>
              <a:t>, accessed 8/22/14</a:t>
            </a:r>
            <a:endParaRPr lang="en-US" b="0" dirty="0"/>
          </a:p>
          <a:p>
            <a:endParaRPr lang="en-US" b="0" dirty="0"/>
          </a:p>
        </p:txBody>
      </p:sp>
      <p:pic>
        <p:nvPicPr>
          <p:cNvPr id="7" name="Picture 8" descr="https://encrypted-tbn2.gstatic.com/images?q=tbn:ANd9GcRyBETSo3_ExmdutY9FegKRfR6hNizt0clPMQVP0shVjbvOtSaq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53227"/>
            <a:ext cx="2819400" cy="363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84058"/>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p:spPr>
        <p:txBody>
          <a:bodyPr/>
          <a:lstStyle/>
          <a:p>
            <a:r>
              <a:rPr lang="en-US" sz="2800" dirty="0" smtClean="0"/>
              <a:t>In Scandinavia, Patient SSN can be </a:t>
            </a:r>
            <a:r>
              <a:rPr lang="en-US" sz="2800" dirty="0"/>
              <a:t>u</a:t>
            </a:r>
            <a:r>
              <a:rPr lang="en-US" sz="2800" dirty="0" smtClean="0"/>
              <a:t>sed to Link Across National Databases</a:t>
            </a:r>
            <a:endParaRPr lang="en-US" sz="2800" dirty="0"/>
          </a:p>
        </p:txBody>
      </p:sp>
      <p:graphicFrame>
        <p:nvGraphicFramePr>
          <p:cNvPr id="108547" name="Object 3"/>
          <p:cNvGraphicFramePr>
            <a:graphicFrameLocks noGrp="1" noChangeAspect="1"/>
          </p:cNvGraphicFramePr>
          <p:nvPr>
            <p:ph idx="4294967295"/>
            <p:extLst>
              <p:ext uri="{D42A27DB-BD31-4B8C-83A1-F6EECF244321}">
                <p14:modId xmlns:p14="http://schemas.microsoft.com/office/powerpoint/2010/main" val="126416493"/>
              </p:ext>
            </p:extLst>
          </p:nvPr>
        </p:nvGraphicFramePr>
        <p:xfrm>
          <a:off x="1981200" y="1384300"/>
          <a:ext cx="5264150" cy="3949700"/>
        </p:xfrm>
        <a:graphic>
          <a:graphicData uri="http://schemas.openxmlformats.org/presentationml/2006/ole">
            <mc:AlternateContent xmlns:mc="http://schemas.openxmlformats.org/markup-compatibility/2006">
              <mc:Choice xmlns:v="urn:schemas-microsoft-com:vml" Requires="v">
                <p:oleObj spid="_x0000_s20562" name="Slide" r:id="rId4" imgW="3281100" imgH="2462671" progId="PowerPoint.Slide.8">
                  <p:embed/>
                </p:oleObj>
              </mc:Choice>
              <mc:Fallback>
                <p:oleObj name="Slide" r:id="rId4" imgW="3281100" imgH="246267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384300"/>
                        <a:ext cx="5264150"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186550" y="5562600"/>
            <a:ext cx="6858000"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oAutofit/>
          </a:bodyPr>
          <a:lstStyle/>
          <a:p>
            <a:pPr algn="ctr"/>
            <a:r>
              <a:rPr lang="en-US" sz="1800" dirty="0" smtClean="0">
                <a:solidFill>
                  <a:schemeClr val="bg1"/>
                </a:solidFill>
              </a:rPr>
              <a:t>Linking gastric cancer specimens, </a:t>
            </a:r>
          </a:p>
          <a:p>
            <a:pPr algn="ctr"/>
            <a:r>
              <a:rPr lang="en-US" sz="1800" dirty="0" smtClean="0">
                <a:solidFill>
                  <a:schemeClr val="bg1"/>
                </a:solidFill>
              </a:rPr>
              <a:t>MET analysis, and mortality outcomes</a:t>
            </a:r>
          </a:p>
        </p:txBody>
      </p:sp>
      <p:sp>
        <p:nvSpPr>
          <p:cNvPr id="10" name="Notched Right Arrow 9"/>
          <p:cNvSpPr/>
          <p:nvPr/>
        </p:nvSpPr>
        <p:spPr>
          <a:xfrm>
            <a:off x="1764792" y="1877567"/>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11" name="Notched Right Arrow 10"/>
          <p:cNvSpPr/>
          <p:nvPr/>
        </p:nvSpPr>
        <p:spPr>
          <a:xfrm rot="10800000">
            <a:off x="6629400" y="1877568"/>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Notched Right Arrow 11"/>
          <p:cNvSpPr/>
          <p:nvPr/>
        </p:nvSpPr>
        <p:spPr>
          <a:xfrm>
            <a:off x="1764792" y="4038600"/>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rPr>
              <a:t>specimens</a:t>
            </a:r>
          </a:p>
        </p:txBody>
      </p:sp>
      <p:pic>
        <p:nvPicPr>
          <p:cNvPr id="13" name="Picture 2" descr="C:\Users\aliede\AppData\Local\Microsoft\Windows\Temporary Internet Files\Content.IE5\W8215SEK\MC90000120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6771" y="1143000"/>
            <a:ext cx="562429" cy="36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19489"/>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Each Country may have its own regulation</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In </a:t>
            </a:r>
            <a:r>
              <a:rPr lang="en-US" dirty="0"/>
              <a:t>Denmark, access to patient-level data is governed by </a:t>
            </a:r>
            <a:r>
              <a:rPr lang="en-US" dirty="0" smtClean="0"/>
              <a:t>the Danish </a:t>
            </a:r>
            <a:r>
              <a:rPr lang="en-US" dirty="0"/>
              <a:t>Data Protection </a:t>
            </a:r>
            <a:r>
              <a:rPr lang="en-US" dirty="0" smtClean="0"/>
              <a:t>Agency: </a:t>
            </a:r>
            <a:r>
              <a:rPr lang="en-US" u="sng" dirty="0" smtClean="0">
                <a:hlinkClick r:id="rId2"/>
              </a:rPr>
              <a:t>http</a:t>
            </a:r>
            <a:r>
              <a:rPr lang="en-US" u="sng" dirty="0">
                <a:hlinkClick r:id="rId2"/>
              </a:rPr>
              <a:t>://www.datatilsynet.dk/english/</a:t>
            </a:r>
            <a:endParaRPr lang="en-US" dirty="0"/>
          </a:p>
          <a:p>
            <a:pPr lvl="1"/>
            <a:r>
              <a:rPr lang="en-US" sz="2100" dirty="0"/>
              <a:t>Getting approval from this agency is the first step for each study. </a:t>
            </a:r>
          </a:p>
          <a:p>
            <a:pPr lvl="1"/>
            <a:r>
              <a:rPr lang="en-US" sz="2100" dirty="0"/>
              <a:t>To access patient medical records (as opposed to registry records), one needs informed consent of patients.</a:t>
            </a:r>
          </a:p>
          <a:p>
            <a:pPr lvl="1"/>
            <a:r>
              <a:rPr lang="en-US" sz="2100" dirty="0"/>
              <a:t>The procedure is more or less similar in other Nordic countries</a:t>
            </a:r>
            <a:r>
              <a:rPr lang="en-US" sz="2100" dirty="0" smtClean="0"/>
              <a:t>.</a:t>
            </a:r>
            <a:endParaRPr lang="en-US" sz="2100" dirty="0"/>
          </a:p>
          <a:p>
            <a:r>
              <a:rPr lang="en-US" dirty="0" smtClean="0"/>
              <a:t>In Germany, data access governed by laws: </a:t>
            </a:r>
            <a:r>
              <a:rPr lang="en-US" u="sng" dirty="0" smtClean="0">
                <a:hlinkClick r:id="rId3"/>
              </a:rPr>
              <a:t>http://www.gesetze-im-internet.de/sgb_10/BJNR114690980.html</a:t>
            </a:r>
          </a:p>
          <a:p>
            <a:r>
              <a:rPr lang="en-US" dirty="0" smtClean="0"/>
              <a:t>EU Data Protection Directive 95/46/EC is relevant: </a:t>
            </a:r>
            <a:r>
              <a:rPr lang="en-US" u="sng" dirty="0" smtClean="0">
                <a:hlinkClick r:id="rId4"/>
              </a:rPr>
              <a:t>http://eur-lex.europa.eu/LexUriServ/LexUriServ.do?uri=CELEX:31995L0046:en:HTML</a:t>
            </a:r>
            <a:endParaRPr lang="en-US" u="sng" dirty="0" smtClean="0"/>
          </a:p>
        </p:txBody>
      </p:sp>
    </p:spTree>
    <p:extLst>
      <p:ext uri="{BB962C8B-B14F-4D97-AF65-F5344CB8AC3E}">
        <p14:creationId xmlns:p14="http://schemas.microsoft.com/office/powerpoint/2010/main" val="244854006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z="3200" dirty="0"/>
              <a:t>International Committee of Medical Journal Editors (</a:t>
            </a:r>
            <a:r>
              <a:rPr lang="en-US" sz="3200" dirty="0" smtClean="0"/>
              <a:t>ICJME) Guidelines</a:t>
            </a:r>
          </a:p>
        </p:txBody>
      </p:sp>
      <p:sp>
        <p:nvSpPr>
          <p:cNvPr id="378883" name="Rectangle 3"/>
          <p:cNvSpPr>
            <a:spLocks noGrp="1" noChangeArrowheads="1"/>
          </p:cNvSpPr>
          <p:nvPr>
            <p:ph idx="1"/>
          </p:nvPr>
        </p:nvSpPr>
        <p:spPr>
          <a:xfrm>
            <a:off x="685800" y="1295400"/>
            <a:ext cx="7772400" cy="4876800"/>
          </a:xfrm>
        </p:spPr>
        <p:txBody>
          <a:bodyPr>
            <a:normAutofit/>
          </a:bodyPr>
          <a:lstStyle/>
          <a:p>
            <a:pPr eaLnBrk="1" hangingPunct="1">
              <a:lnSpc>
                <a:spcPts val="3200"/>
              </a:lnSpc>
              <a:buSzPct val="80000"/>
              <a:buFont typeface="Arial" charset="0"/>
              <a:buChar char="•"/>
              <a:defRPr/>
            </a:pPr>
            <a:r>
              <a:rPr lang="en-US" sz="2000" dirty="0">
                <a:solidFill>
                  <a:schemeClr val="bg1"/>
                </a:solidFill>
              </a:rPr>
              <a:t>Authorship credit should be based </a:t>
            </a:r>
            <a:r>
              <a:rPr lang="en-US" sz="2000" dirty="0" smtClean="0">
                <a:solidFill>
                  <a:schemeClr val="bg1"/>
                </a:solidFill>
              </a:rPr>
              <a:t>on: </a:t>
            </a:r>
            <a:endParaRPr lang="en-US" sz="2000" dirty="0">
              <a:solidFill>
                <a:schemeClr val="bg1"/>
              </a:solidFill>
            </a:endParaRPr>
          </a:p>
          <a:p>
            <a:pPr marL="742950" lvl="1" indent="-342900" eaLnBrk="1" hangingPunct="1">
              <a:buSzPct val="80000"/>
              <a:buFont typeface="+mj-lt"/>
              <a:buAutoNum type="arabicPeriod"/>
              <a:defRPr/>
            </a:pPr>
            <a:r>
              <a:rPr lang="en-US" sz="1800" dirty="0" smtClean="0">
                <a:solidFill>
                  <a:schemeClr val="bg1"/>
                </a:solidFill>
              </a:rPr>
              <a:t>Substantial contributions to conception and design, acquisition of data, or analysis and interpretation of data; </a:t>
            </a:r>
          </a:p>
          <a:p>
            <a:pPr marL="742950" lvl="1" indent="-342900" eaLnBrk="1" hangingPunct="1">
              <a:buSzPct val="80000"/>
              <a:buFont typeface="+mj-lt"/>
              <a:buAutoNum type="arabicPeriod"/>
              <a:defRPr/>
            </a:pPr>
            <a:r>
              <a:rPr lang="en-US" sz="1800" dirty="0">
                <a:solidFill>
                  <a:schemeClr val="bg1"/>
                </a:solidFill>
              </a:rPr>
              <a:t>D</a:t>
            </a:r>
            <a:r>
              <a:rPr lang="en-US" sz="1800" dirty="0" smtClean="0">
                <a:solidFill>
                  <a:schemeClr val="bg1"/>
                </a:solidFill>
              </a:rPr>
              <a:t>rafting the article or revising it critically for important intellectual content; and </a:t>
            </a:r>
          </a:p>
          <a:p>
            <a:pPr marL="742950" lvl="1" indent="-342900" eaLnBrk="1" hangingPunct="1">
              <a:buSzPct val="80000"/>
              <a:buFont typeface="+mj-lt"/>
              <a:buAutoNum type="arabicPeriod"/>
              <a:defRPr/>
            </a:pPr>
            <a:r>
              <a:rPr lang="en-US" sz="1800" dirty="0">
                <a:solidFill>
                  <a:schemeClr val="bg1"/>
                </a:solidFill>
              </a:rPr>
              <a:t>F</a:t>
            </a:r>
            <a:r>
              <a:rPr lang="en-US" sz="1800" dirty="0" smtClean="0">
                <a:solidFill>
                  <a:schemeClr val="bg1"/>
                </a:solidFill>
              </a:rPr>
              <a:t>inal approval of the version to be published</a:t>
            </a:r>
          </a:p>
          <a:p>
            <a:pPr marL="742950" lvl="1" indent="-342900" eaLnBrk="1" hangingPunct="1">
              <a:buSzPct val="80000"/>
              <a:buFont typeface="+mj-lt"/>
              <a:buAutoNum type="arabicPeriod"/>
              <a:defRPr/>
            </a:pPr>
            <a:r>
              <a:rPr lang="en-US" sz="1800" dirty="0" smtClean="0">
                <a:solidFill>
                  <a:schemeClr val="bg1"/>
                </a:solidFill>
              </a:rPr>
              <a:t>Agreement to be accountable for all aspects of the work in ensuring that questions related to the accuracy or integrity of any part of the work are appropriately investigated and resolved</a:t>
            </a:r>
          </a:p>
          <a:p>
            <a:pPr>
              <a:lnSpc>
                <a:spcPts val="3200"/>
              </a:lnSpc>
              <a:buFont typeface="Arial" charset="0"/>
              <a:buChar char="•"/>
              <a:defRPr/>
            </a:pPr>
            <a:r>
              <a:rPr lang="en-US" sz="2000" dirty="0" smtClean="0">
                <a:solidFill>
                  <a:schemeClr val="bg1"/>
                </a:solidFill>
              </a:rPr>
              <a:t>Acquisition </a:t>
            </a:r>
            <a:r>
              <a:rPr lang="en-US" sz="2000" dirty="0">
                <a:solidFill>
                  <a:schemeClr val="bg1"/>
                </a:solidFill>
              </a:rPr>
              <a:t>of funding, collection of data, or </a:t>
            </a:r>
            <a:r>
              <a:rPr lang="en-US" sz="2000" dirty="0" smtClean="0">
                <a:solidFill>
                  <a:schemeClr val="bg1"/>
                </a:solidFill>
              </a:rPr>
              <a:t>general supervision </a:t>
            </a:r>
            <a:r>
              <a:rPr lang="en-US" sz="2000" dirty="0">
                <a:solidFill>
                  <a:schemeClr val="bg1"/>
                </a:solidFill>
              </a:rPr>
              <a:t>of the research group alone does not constitute </a:t>
            </a:r>
            <a:r>
              <a:rPr lang="en-US" sz="2000" dirty="0" smtClean="0">
                <a:solidFill>
                  <a:schemeClr val="bg1"/>
                </a:solidFill>
              </a:rPr>
              <a:t>authorship</a:t>
            </a:r>
            <a:endParaRPr lang="en-US" sz="2000" dirty="0">
              <a:solidFill>
                <a:schemeClr val="bg1"/>
              </a:solidFill>
            </a:endParaRPr>
          </a:p>
        </p:txBody>
      </p:sp>
      <p:sp>
        <p:nvSpPr>
          <p:cNvPr id="2" name="Rectangle 1"/>
          <p:cNvSpPr/>
          <p:nvPr/>
        </p:nvSpPr>
        <p:spPr>
          <a:xfrm>
            <a:off x="533400" y="6248400"/>
            <a:ext cx="7848600" cy="442237"/>
          </a:xfrm>
          <a:prstGeom prst="rect">
            <a:avLst/>
          </a:prstGeom>
        </p:spPr>
        <p:txBody>
          <a:bodyPr wrap="square">
            <a:spAutoFit/>
          </a:bodyPr>
          <a:lstStyle/>
          <a:p>
            <a:pPr>
              <a:lnSpc>
                <a:spcPts val="3200"/>
              </a:lnSpc>
              <a:defRPr/>
            </a:pPr>
            <a:r>
              <a:rPr lang="en-US" sz="1200" dirty="0"/>
              <a:t>Ref: </a:t>
            </a:r>
            <a:r>
              <a:rPr lang="en-US" sz="1200" dirty="0">
                <a:hlinkClick r:id="rId2"/>
              </a:rPr>
              <a:t>Defining the Role of Authors and Contributors – ICJME</a:t>
            </a:r>
            <a:endParaRPr lang="en-US" sz="1600" dirty="0"/>
          </a:p>
        </p:txBody>
      </p:sp>
    </p:spTree>
    <p:extLst>
      <p:ext uri="{BB962C8B-B14F-4D97-AF65-F5344CB8AC3E}">
        <p14:creationId xmlns:p14="http://schemas.microsoft.com/office/powerpoint/2010/main" val="458673325"/>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Social Media Holds Promise…</a:t>
            </a:r>
            <a:endParaRPr lang="en-US" sz="3200" dirty="0"/>
          </a:p>
        </p:txBody>
      </p:sp>
      <p:sp>
        <p:nvSpPr>
          <p:cNvPr id="3" name="Content Placeholder 2"/>
          <p:cNvSpPr>
            <a:spLocks noGrp="1"/>
          </p:cNvSpPr>
          <p:nvPr>
            <p:ph idx="1"/>
          </p:nvPr>
        </p:nvSpPr>
        <p:spPr>
          <a:xfrm>
            <a:off x="228600" y="5257800"/>
            <a:ext cx="4271962" cy="838200"/>
          </a:xfrm>
        </p:spPr>
        <p:txBody>
          <a:bodyPr/>
          <a:lstStyle/>
          <a:p>
            <a:r>
              <a:rPr lang="en-US" sz="1800" dirty="0"/>
              <a:t>80% of serious AEs are reported by pharmaceutical companies</a:t>
            </a:r>
          </a:p>
        </p:txBody>
      </p:sp>
      <p:pic>
        <p:nvPicPr>
          <p:cNvPr id="10242" name="Picture 2" descr="http://image.slidesharecdn.com/dia-dasgupta-30-may-120809120105-phpapp02/95/slide-60-728.jpg?13445490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lidesharecdn.com/dia-dasgupta-30-may-120809120105-phpapp02/95/slide-8-728.jpg?1344549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p:cNvSpPr>
            <a:spLocks noChangeArrowheads="1"/>
          </p:cNvSpPr>
          <p:nvPr/>
        </p:nvSpPr>
        <p:spPr bwMode="auto">
          <a:xfrm rot="5400000">
            <a:off x="3588544" y="3345656"/>
            <a:ext cx="1976437" cy="314325"/>
          </a:xfrm>
          <a:prstGeom prst="triangle">
            <a:avLst>
              <a:gd name="adj" fmla="val 50000"/>
            </a:avLst>
          </a:prstGeom>
          <a:solidFill>
            <a:schemeClr val="bg1">
              <a:lumMod val="65000"/>
            </a:schemeClr>
          </a:solidFill>
          <a:ln w="12700">
            <a:noFill/>
            <a:miter lim="800000"/>
            <a:headEnd/>
            <a:tailEnd/>
          </a:ln>
          <a:effectLst/>
        </p:spPr>
        <p:txBody>
          <a:bodyPr wrap="none" anchor="ctr"/>
          <a:lstStyle/>
          <a:p>
            <a:endParaRPr lang="en-US"/>
          </a:p>
        </p:txBody>
      </p:sp>
      <p:sp>
        <p:nvSpPr>
          <p:cNvPr id="7" name="Rectangle 6"/>
          <p:cNvSpPr/>
          <p:nvPr/>
        </p:nvSpPr>
        <p:spPr>
          <a:xfrm>
            <a:off x="4733925" y="5029200"/>
            <a:ext cx="4181475" cy="1200329"/>
          </a:xfrm>
          <a:prstGeom prst="rect">
            <a:avLst/>
          </a:prstGeom>
        </p:spPr>
        <p:txBody>
          <a:bodyPr wrap="square">
            <a:spAutoFit/>
          </a:bodyPr>
          <a:lstStyle/>
          <a:p>
            <a:pPr marL="285750" indent="-285750">
              <a:buClr>
                <a:srgbClr val="FFFF00"/>
              </a:buClr>
              <a:buSzPct val="120000"/>
              <a:buFont typeface="Arial" panose="020B0604020202020204" pitchFamily="34" charset="0"/>
              <a:buChar char="•"/>
            </a:pPr>
            <a:r>
              <a:rPr lang="en-US" dirty="0">
                <a:solidFill>
                  <a:srgbClr val="F8F8F8"/>
                </a:solidFill>
              </a:rPr>
              <a:t>169M US adults (72% of all adults) went online to research a health question in 2010</a:t>
            </a:r>
            <a:r>
              <a:rPr lang="en-US" dirty="0" smtClean="0"/>
              <a:t>, compared with 63M in 2002</a:t>
            </a:r>
          </a:p>
        </p:txBody>
      </p:sp>
    </p:spTree>
    <p:extLst>
      <p:ext uri="{BB962C8B-B14F-4D97-AF65-F5344CB8AC3E}">
        <p14:creationId xmlns:p14="http://schemas.microsoft.com/office/powerpoint/2010/main" val="948342679"/>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77200" cy="762000"/>
          </a:xfrm>
        </p:spPr>
        <p:txBody>
          <a:bodyPr>
            <a:noAutofit/>
          </a:bodyPr>
          <a:lstStyle/>
          <a:p>
            <a:r>
              <a:rPr lang="en-US" sz="2800" dirty="0"/>
              <a:t>Ethical debate will follow Big </a:t>
            </a:r>
            <a:r>
              <a:rPr lang="en-US" sz="2800" dirty="0" smtClean="0"/>
              <a:t>Data and the integration of new sources of health data</a:t>
            </a:r>
            <a:endParaRPr lang="en-US" sz="2800" dirty="0"/>
          </a:p>
        </p:txBody>
      </p:sp>
      <p:sp>
        <p:nvSpPr>
          <p:cNvPr id="4" name="Content Placeholder 3"/>
          <p:cNvSpPr>
            <a:spLocks noGrp="1"/>
          </p:cNvSpPr>
          <p:nvPr>
            <p:ph idx="1"/>
          </p:nvPr>
        </p:nvSpPr>
        <p:spPr>
          <a:xfrm>
            <a:off x="381000" y="1359763"/>
            <a:ext cx="5663876" cy="5041037"/>
          </a:xfrm>
        </p:spPr>
        <p:txBody>
          <a:bodyPr>
            <a:normAutofit fontScale="92500" lnSpcReduction="20000"/>
          </a:bodyPr>
          <a:lstStyle/>
          <a:p>
            <a:r>
              <a:rPr lang="en-US" sz="1800" dirty="0">
                <a:ea typeface="Tahoma" panose="020B0604030504040204" pitchFamily="34" charset="0"/>
                <a:cs typeface="Tahoma" panose="020B0604030504040204" pitchFamily="34" charset="0"/>
              </a:rPr>
              <a:t>Big </a:t>
            </a:r>
            <a:r>
              <a:rPr lang="en-US" sz="1800" dirty="0" smtClean="0">
                <a:ea typeface="Tahoma" panose="020B0604030504040204" pitchFamily="34" charset="0"/>
                <a:cs typeface="Tahoma" panose="020B0604030504040204" pitchFamily="34" charset="0"/>
              </a:rPr>
              <a:t>Data </a:t>
            </a:r>
            <a:r>
              <a:rPr lang="en-US" sz="1800" dirty="0">
                <a:ea typeface="Tahoma" panose="020B0604030504040204" pitchFamily="34" charset="0"/>
                <a:cs typeface="Tahoma" panose="020B0604030504040204" pitchFamily="34" charset="0"/>
              </a:rPr>
              <a:t>refers to very large super-sets of data that include RWD </a:t>
            </a:r>
            <a:r>
              <a:rPr lang="en-US" sz="1800" dirty="0" smtClean="0">
                <a:ea typeface="Tahoma" panose="020B0604030504040204" pitchFamily="34" charset="0"/>
                <a:cs typeface="Tahoma" panose="020B0604030504040204" pitchFamily="34" charset="0"/>
              </a:rPr>
              <a:t>and data </a:t>
            </a:r>
            <a:r>
              <a:rPr lang="en-US" sz="1800" dirty="0">
                <a:ea typeface="Tahoma" panose="020B0604030504040204" pitchFamily="34" charset="0"/>
                <a:cs typeface="Tahoma" panose="020B0604030504040204" pitchFamily="34" charset="0"/>
              </a:rPr>
              <a:t>from other </a:t>
            </a:r>
            <a:r>
              <a:rPr lang="en-US" sz="1800" dirty="0" smtClean="0">
                <a:ea typeface="Tahoma" panose="020B0604030504040204" pitchFamily="34" charset="0"/>
                <a:cs typeface="Tahoma" panose="020B0604030504040204" pitchFamily="34" charset="0"/>
              </a:rPr>
              <a:t>sources</a:t>
            </a:r>
          </a:p>
          <a:p>
            <a:pPr lvl="1"/>
            <a:r>
              <a:rPr lang="en-US" sz="1600" dirty="0" smtClean="0">
                <a:ea typeface="Tahoma" panose="020B0604030504040204" pitchFamily="34" charset="0"/>
                <a:cs typeface="Tahoma" panose="020B0604030504040204" pitchFamily="34" charset="0"/>
              </a:rPr>
              <a:t>social </a:t>
            </a:r>
            <a:r>
              <a:rPr lang="en-US" sz="1600" dirty="0">
                <a:ea typeface="Tahoma" panose="020B0604030504040204" pitchFamily="34" charset="0"/>
                <a:cs typeface="Tahoma" panose="020B0604030504040204" pitchFamily="34" charset="0"/>
              </a:rPr>
              <a:t>media (Twitter, </a:t>
            </a:r>
            <a:r>
              <a:rPr lang="en-US" sz="1600" dirty="0" smtClean="0">
                <a:ea typeface="Tahoma" panose="020B0604030504040204" pitchFamily="34" charset="0"/>
                <a:cs typeface="Tahoma" panose="020B0604030504040204" pitchFamily="34" charset="0"/>
              </a:rPr>
              <a:t>Facebook)</a:t>
            </a:r>
          </a:p>
          <a:p>
            <a:pPr lvl="1"/>
            <a:r>
              <a:rPr lang="en-US" sz="1600" dirty="0" smtClean="0">
                <a:ea typeface="Tahoma" panose="020B0604030504040204" pitchFamily="34" charset="0"/>
                <a:cs typeface="Tahoma" panose="020B0604030504040204" pitchFamily="34" charset="0"/>
              </a:rPr>
              <a:t>consumer </a:t>
            </a:r>
            <a:r>
              <a:rPr lang="en-US" sz="1600" dirty="0">
                <a:ea typeface="Tahoma" panose="020B0604030504040204" pitchFamily="34" charset="0"/>
                <a:cs typeface="Tahoma" panose="020B0604030504040204" pitchFamily="34" charset="0"/>
              </a:rPr>
              <a:t>data (purchasing </a:t>
            </a:r>
            <a:r>
              <a:rPr lang="en-US" sz="1600" dirty="0" smtClean="0">
                <a:ea typeface="Tahoma" panose="020B0604030504040204" pitchFamily="34" charset="0"/>
                <a:cs typeface="Tahoma" panose="020B0604030504040204" pitchFamily="34" charset="0"/>
              </a:rPr>
              <a:t>habits)</a:t>
            </a:r>
          </a:p>
          <a:p>
            <a:pPr lvl="1"/>
            <a:r>
              <a:rPr lang="en-US" sz="1600" dirty="0" smtClean="0">
                <a:ea typeface="Tahoma" panose="020B0604030504040204" pitchFamily="34" charset="0"/>
                <a:cs typeface="Tahoma" panose="020B0604030504040204" pitchFamily="34" charset="0"/>
              </a:rPr>
              <a:t>health </a:t>
            </a:r>
            <a:r>
              <a:rPr lang="en-US" sz="1600" dirty="0">
                <a:ea typeface="Tahoma" panose="020B0604030504040204" pitchFamily="34" charset="0"/>
                <a:cs typeface="Tahoma" panose="020B0604030504040204" pitchFamily="34" charset="0"/>
              </a:rPr>
              <a:t>technologies (</a:t>
            </a:r>
            <a:r>
              <a:rPr lang="en-US" sz="1600" dirty="0" smtClean="0">
                <a:ea typeface="Tahoma" panose="020B0604030504040204" pitchFamily="34" charset="0"/>
                <a:cs typeface="Tahoma" panose="020B0604030504040204" pitchFamily="34" charset="0"/>
              </a:rPr>
              <a:t>Fitbit)</a:t>
            </a:r>
          </a:p>
          <a:p>
            <a:pPr lvl="1"/>
            <a:r>
              <a:rPr lang="en-US" sz="1600" dirty="0" smtClean="0">
                <a:ea typeface="Tahoma" panose="020B0604030504040204" pitchFamily="34" charset="0"/>
                <a:cs typeface="Tahoma" panose="020B0604030504040204" pitchFamily="34" charset="0"/>
              </a:rPr>
              <a:t>non-health </a:t>
            </a:r>
            <a:r>
              <a:rPr lang="en-US" sz="1600" dirty="0">
                <a:ea typeface="Tahoma" panose="020B0604030504040204" pitchFamily="34" charset="0"/>
                <a:cs typeface="Tahoma" panose="020B0604030504040204" pitchFamily="34" charset="0"/>
              </a:rPr>
              <a:t>behaviors</a:t>
            </a:r>
          </a:p>
          <a:p>
            <a:r>
              <a:rPr lang="en-US" sz="1800" dirty="0" smtClean="0">
                <a:ea typeface="Tahoma" panose="020B0604030504040204" pitchFamily="34" charset="0"/>
                <a:cs typeface="Tahoma" panose="020B0604030504040204" pitchFamily="34" charset="0"/>
              </a:rPr>
              <a:t>Big Data </a:t>
            </a:r>
            <a:r>
              <a:rPr lang="en-US" sz="1800" dirty="0">
                <a:ea typeface="Tahoma" panose="020B0604030504040204" pitchFamily="34" charset="0"/>
                <a:cs typeface="Tahoma" panose="020B0604030504040204" pitchFamily="34" charset="0"/>
              </a:rPr>
              <a:t>is also a conceptualization in which all of </a:t>
            </a:r>
            <a:r>
              <a:rPr lang="en-US" sz="1800" dirty="0" smtClean="0">
                <a:ea typeface="Tahoma" panose="020B0604030504040204" pitchFamily="34" charset="0"/>
                <a:cs typeface="Tahoma" panose="020B0604030504040204" pitchFamily="34" charset="0"/>
              </a:rPr>
              <a:t>these RWD </a:t>
            </a:r>
            <a:r>
              <a:rPr lang="en-US" sz="1800" dirty="0">
                <a:ea typeface="Tahoma" panose="020B0604030504040204" pitchFamily="34" charset="0"/>
                <a:cs typeface="Tahoma" panose="020B0604030504040204" pitchFamily="34" charset="0"/>
              </a:rPr>
              <a:t>sources </a:t>
            </a:r>
            <a:r>
              <a:rPr lang="en-US" sz="1800" dirty="0" smtClean="0">
                <a:ea typeface="Tahoma" panose="020B0604030504040204" pitchFamily="34" charset="0"/>
                <a:cs typeface="Tahoma" panose="020B0604030504040204" pitchFamily="34" charset="0"/>
              </a:rPr>
              <a:t>may </a:t>
            </a:r>
            <a:r>
              <a:rPr lang="en-US" sz="1800" dirty="0">
                <a:ea typeface="Tahoma" panose="020B0604030504040204" pitchFamily="34" charset="0"/>
                <a:cs typeface="Tahoma" panose="020B0604030504040204" pitchFamily="34" charset="0"/>
              </a:rPr>
              <a:t>be integrated and used for healthcare decision-making</a:t>
            </a:r>
          </a:p>
          <a:p>
            <a:r>
              <a:rPr lang="en-US" sz="1800" dirty="0" smtClean="0"/>
              <a:t>Technological </a:t>
            </a:r>
            <a:r>
              <a:rPr lang="en-US" sz="1800" dirty="0"/>
              <a:t>advances are being made to help FDA monitor social media to identify safety </a:t>
            </a:r>
            <a:r>
              <a:rPr lang="en-US" sz="1800" dirty="0" smtClean="0"/>
              <a:t>signals/adverse events</a:t>
            </a:r>
          </a:p>
          <a:p>
            <a:r>
              <a:rPr lang="en-US" sz="1800" dirty="0"/>
              <a:t>ICPE 2013 Plenary Session: </a:t>
            </a:r>
            <a:r>
              <a:rPr lang="en-US" sz="1800" dirty="0" smtClean="0"/>
              <a:t>“How </a:t>
            </a:r>
            <a:r>
              <a:rPr lang="en-US" sz="1800" dirty="0"/>
              <a:t>the FDA Uses Mobile Apps and Social Media Monitoring to Identify </a:t>
            </a:r>
            <a:r>
              <a:rPr lang="en-US" sz="1800" dirty="0" smtClean="0"/>
              <a:t>AEs” (</a:t>
            </a:r>
            <a:r>
              <a:rPr lang="en-US" sz="1800" dirty="0" err="1" smtClean="0"/>
              <a:t>Nabarun</a:t>
            </a:r>
            <a:r>
              <a:rPr lang="en-US" sz="1800" dirty="0" smtClean="0"/>
              <a:t> </a:t>
            </a:r>
            <a:r>
              <a:rPr lang="en-US" sz="1800" dirty="0" err="1"/>
              <a:t>Dasgupta</a:t>
            </a:r>
            <a:r>
              <a:rPr lang="en-US" sz="1800" dirty="0"/>
              <a:t>)</a:t>
            </a:r>
          </a:p>
          <a:p>
            <a:r>
              <a:rPr lang="en-US" sz="1800" dirty="0" smtClean="0"/>
              <a:t>MedWatcher.org </a:t>
            </a:r>
            <a:r>
              <a:rPr lang="en-US" sz="1800" dirty="0"/>
              <a:t>and app allow individuals</a:t>
            </a:r>
            <a:br>
              <a:rPr lang="en-US" sz="1800" dirty="0"/>
            </a:br>
            <a:r>
              <a:rPr lang="en-US" sz="1800" dirty="0"/>
              <a:t>to report </a:t>
            </a:r>
            <a:r>
              <a:rPr lang="en-US" sz="1800" dirty="0" smtClean="0"/>
              <a:t>adverse events</a:t>
            </a:r>
            <a:endParaRPr lang="en-US" sz="1800" dirty="0">
              <a:ea typeface="Tahoma" panose="020B0604030504040204" pitchFamily="34" charset="0"/>
              <a:cs typeface="Tahoma" panose="020B0604030504040204" pitchFamily="34" charset="0"/>
            </a:endParaRPr>
          </a:p>
          <a:p>
            <a:endParaRPr lang="en-US" sz="1800" dirty="0"/>
          </a:p>
        </p:txBody>
      </p:sp>
      <p:pic>
        <p:nvPicPr>
          <p:cNvPr id="8" name="Picture 7" descr="http://cnet4.cbsistatic.com/hub/i/2013/10/11/c71fd3a3-a5e1-11e3-a24e-d4ae52e62bcc/1e07ab3f7350206a2618cd766272460a/Fitbit_Force_35828458_35_610x4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9165" y="1364777"/>
            <a:ext cx="2652692" cy="1896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9594" y="5104365"/>
            <a:ext cx="3281574" cy="114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tore.storeimages.cdn-apple.com/4758/as-images.apple.com/is/image/AppleInc/aos/published/images/s/42/s42yg/sbmb/s42yg-sbmb-sel-201509_GEO_US?wid=424&amp;hei=424&amp;fmt=jpeg&amp;qlt=95&amp;op_sharpen=0&amp;resMode=bicub&amp;op_usm=0.5,0.5,0,0&amp;iccEmbed=0&amp;layer=comp&amp;.v=14417986855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2137" y="3328269"/>
            <a:ext cx="1531938" cy="153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627625"/>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smtClean="0"/>
              <a:t>Physician As Research Participants</a:t>
            </a:r>
            <a:endParaRPr lang="en-US" sz="3200" dirty="0"/>
          </a:p>
        </p:txBody>
      </p:sp>
      <p:sp>
        <p:nvSpPr>
          <p:cNvPr id="3" name="Content Placeholder 2"/>
          <p:cNvSpPr>
            <a:spLocks noGrp="1"/>
          </p:cNvSpPr>
          <p:nvPr>
            <p:ph sz="half" idx="1"/>
          </p:nvPr>
        </p:nvSpPr>
        <p:spPr>
          <a:xfrm>
            <a:off x="457200" y="1524000"/>
            <a:ext cx="4267200" cy="4038600"/>
          </a:xfrm>
        </p:spPr>
        <p:txBody>
          <a:bodyPr>
            <a:normAutofit/>
          </a:bodyPr>
          <a:lstStyle/>
          <a:p>
            <a:pPr marL="0" lvl="1" indent="0">
              <a:spcBef>
                <a:spcPts val="600"/>
              </a:spcBef>
              <a:buNone/>
            </a:pPr>
            <a:r>
              <a:rPr lang="en-US" sz="1800" dirty="0"/>
              <a:t>Ensuring the rights </a:t>
            </a:r>
            <a:r>
              <a:rPr lang="en-US" sz="1800" dirty="0" smtClean="0"/>
              <a:t>of </a:t>
            </a:r>
            <a:r>
              <a:rPr lang="en-US" sz="1800" dirty="0"/>
              <a:t>participants while encouraging research </a:t>
            </a:r>
            <a:r>
              <a:rPr lang="en-US" sz="1800" dirty="0" smtClean="0"/>
              <a:t>enrollment</a:t>
            </a:r>
          </a:p>
          <a:p>
            <a:pPr marL="0" lvl="1" indent="0">
              <a:spcBef>
                <a:spcPts val="600"/>
              </a:spcBef>
              <a:buNone/>
            </a:pPr>
            <a:r>
              <a:rPr lang="en-US" sz="1800" dirty="0" smtClean="0"/>
              <a:t>Law and regulations in place to prevent:</a:t>
            </a:r>
          </a:p>
          <a:p>
            <a:pPr>
              <a:spcBef>
                <a:spcPts val="600"/>
              </a:spcBef>
            </a:pPr>
            <a:r>
              <a:rPr lang="en-US" sz="1600" dirty="0" smtClean="0"/>
              <a:t>Coercion</a:t>
            </a:r>
          </a:p>
          <a:p>
            <a:pPr lvl="1">
              <a:spcBef>
                <a:spcPts val="600"/>
              </a:spcBef>
            </a:pPr>
            <a:r>
              <a:rPr lang="en-US" sz="1400" dirty="0" smtClean="0"/>
              <a:t>Incentives to participate</a:t>
            </a:r>
          </a:p>
          <a:p>
            <a:pPr>
              <a:spcBef>
                <a:spcPts val="600"/>
              </a:spcBef>
            </a:pPr>
            <a:r>
              <a:rPr lang="en-US" sz="1600" dirty="0" smtClean="0"/>
              <a:t>Undue </a:t>
            </a:r>
            <a:r>
              <a:rPr lang="en-US" sz="1600" dirty="0"/>
              <a:t>Influences</a:t>
            </a:r>
          </a:p>
          <a:p>
            <a:pPr lvl="1">
              <a:spcBef>
                <a:spcPts val="600"/>
              </a:spcBef>
            </a:pPr>
            <a:r>
              <a:rPr lang="en-US" sz="1400" dirty="0"/>
              <a:t>Payment</a:t>
            </a:r>
          </a:p>
          <a:p>
            <a:pPr>
              <a:spcBef>
                <a:spcPts val="600"/>
              </a:spcBef>
            </a:pPr>
            <a:r>
              <a:rPr lang="en-US" sz="1600" dirty="0"/>
              <a:t>Pressures</a:t>
            </a:r>
          </a:p>
          <a:p>
            <a:pPr lvl="1">
              <a:spcBef>
                <a:spcPts val="600"/>
              </a:spcBef>
            </a:pPr>
            <a:r>
              <a:rPr lang="en-US" sz="1400" dirty="0"/>
              <a:t>Manipulation and Persuasion</a:t>
            </a:r>
          </a:p>
          <a:p>
            <a:pPr>
              <a:spcBef>
                <a:spcPts val="600"/>
              </a:spcBef>
            </a:pPr>
            <a:r>
              <a:rPr lang="en-US" sz="1600" dirty="0"/>
              <a:t>Exploitation</a:t>
            </a:r>
          </a:p>
          <a:p>
            <a:pPr>
              <a:spcBef>
                <a:spcPts val="600"/>
              </a:spcBef>
            </a:pPr>
            <a:r>
              <a:rPr lang="en-US" sz="1600" dirty="0"/>
              <a:t>Conflict of interest</a:t>
            </a:r>
          </a:p>
          <a:p>
            <a:pPr lvl="1">
              <a:spcBef>
                <a:spcPts val="600"/>
              </a:spcBef>
            </a:pPr>
            <a:r>
              <a:rPr lang="en-US" sz="1400" dirty="0"/>
              <a:t>Increases the likelihood of the other ethical concerns</a:t>
            </a:r>
          </a:p>
          <a:p>
            <a:pPr>
              <a:spcBef>
                <a:spcPts val="600"/>
              </a:spcBef>
            </a:pPr>
            <a:endParaRPr lang="en-US" sz="1600" dirty="0" smtClean="0"/>
          </a:p>
        </p:txBody>
      </p:sp>
      <p:sp>
        <p:nvSpPr>
          <p:cNvPr id="5" name="Content Placeholder 4"/>
          <p:cNvSpPr>
            <a:spLocks noGrp="1"/>
          </p:cNvSpPr>
          <p:nvPr>
            <p:ph sz="half" idx="2"/>
          </p:nvPr>
        </p:nvSpPr>
        <p:spPr/>
        <p:txBody>
          <a:bodyPr/>
          <a:lstStyle/>
          <a:p>
            <a:r>
              <a:rPr lang="en-US" sz="1800" dirty="0"/>
              <a:t>Physician </a:t>
            </a:r>
            <a:r>
              <a:rPr lang="en-US" sz="1800" dirty="0" smtClean="0"/>
              <a:t>surveys as part of mandated PV </a:t>
            </a:r>
            <a:r>
              <a:rPr lang="en-US" sz="1800" dirty="0"/>
              <a:t>to measure prescribers’ understanding of risks associated with drug</a:t>
            </a:r>
          </a:p>
          <a:p>
            <a:pPr lvl="1"/>
            <a:r>
              <a:rPr lang="en-US" sz="1600" dirty="0" smtClean="0"/>
              <a:t>Ethical concern: How </a:t>
            </a:r>
            <a:r>
              <a:rPr lang="en-US" sz="1600" dirty="0"/>
              <a:t>to protect confidentiality with “test results” provided to regulatory agency</a:t>
            </a:r>
          </a:p>
          <a:p>
            <a:r>
              <a:rPr lang="en-US" sz="1800" dirty="0">
                <a:solidFill>
                  <a:schemeClr val="bg1"/>
                </a:solidFill>
              </a:rPr>
              <a:t>ICC/ESOMAR Code on Market and Social Research: </a:t>
            </a:r>
            <a:r>
              <a:rPr lang="en-US" sz="1800" dirty="0">
                <a:solidFill>
                  <a:schemeClr val="bg1"/>
                </a:solidFill>
                <a:hlinkClick r:id="rId3"/>
              </a:rPr>
              <a:t>http://www.esomar.org/knowledge-and-standards/codes-and-guidelines.php</a:t>
            </a:r>
            <a:r>
              <a:rPr lang="en-US" sz="1800" dirty="0">
                <a:solidFill>
                  <a:schemeClr val="bg1"/>
                </a:solidFill>
              </a:rPr>
              <a:t> </a:t>
            </a:r>
          </a:p>
          <a:p>
            <a:endParaRPr lang="en-US" sz="1800" dirty="0"/>
          </a:p>
        </p:txBody>
      </p:sp>
    </p:spTree>
    <p:extLst>
      <p:ext uri="{BB962C8B-B14F-4D97-AF65-F5344CB8AC3E}">
        <p14:creationId xmlns:p14="http://schemas.microsoft.com/office/powerpoint/2010/main" val="3192729870"/>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a:xfrm>
            <a:off x="685800" y="1371600"/>
            <a:ext cx="7772400" cy="4787921"/>
          </a:xfrm>
        </p:spPr>
        <p:txBody>
          <a:bodyPr>
            <a:normAutofit fontScale="92500" lnSpcReduction="10000"/>
          </a:bodyPr>
          <a:lstStyle/>
          <a:p>
            <a:r>
              <a:rPr lang="en-US" sz="2000" dirty="0"/>
              <a:t>Research integrity and research ethics characterize responsible conduct of research</a:t>
            </a:r>
          </a:p>
          <a:p>
            <a:r>
              <a:rPr lang="en-US" sz="2000" dirty="0"/>
              <a:t>Responsible conduct applies to all aspects of </a:t>
            </a:r>
            <a:r>
              <a:rPr lang="en-US" sz="2000" dirty="0" smtClean="0"/>
              <a:t>research, and researchers </a:t>
            </a:r>
            <a:r>
              <a:rPr lang="en-US" sz="2000" dirty="0"/>
              <a:t>must strictly conform to federal, institutional, and professional requirements</a:t>
            </a:r>
          </a:p>
          <a:p>
            <a:r>
              <a:rPr lang="en-US" sz="2000" dirty="0"/>
              <a:t>Every researcher must accept responsibility to call to the attention of appropriate individuals  any concerns about possible research misconduct</a:t>
            </a:r>
          </a:p>
          <a:p>
            <a:r>
              <a:rPr lang="en-US" sz="2000" dirty="0"/>
              <a:t>Engaging in research misconduct has and should have serious </a:t>
            </a:r>
            <a:r>
              <a:rPr lang="en-US" sz="2000" dirty="0" smtClean="0"/>
              <a:t>consequences</a:t>
            </a:r>
          </a:p>
          <a:p>
            <a:r>
              <a:rPr lang="en-US" sz="2000" dirty="0" smtClean="0"/>
              <a:t>Ethics is </a:t>
            </a:r>
            <a:r>
              <a:rPr lang="en-US" sz="2000" dirty="0"/>
              <a:t>a shared, reflective examination of ethical </a:t>
            </a:r>
            <a:r>
              <a:rPr lang="en-US" sz="2000" dirty="0" smtClean="0"/>
              <a:t>issues—issues that are continuously changing and challenging our assumptions of what may be considered ethical </a:t>
            </a:r>
            <a:endParaRPr lang="en-US" sz="2000" dirty="0"/>
          </a:p>
          <a:p>
            <a:endParaRPr lang="en-US" sz="2000" dirty="0"/>
          </a:p>
        </p:txBody>
      </p:sp>
      <p:sp>
        <p:nvSpPr>
          <p:cNvPr id="4" name="TextBox 3"/>
          <p:cNvSpPr txBox="1"/>
          <p:nvPr/>
        </p:nvSpPr>
        <p:spPr>
          <a:xfrm>
            <a:off x="381000" y="6311921"/>
            <a:ext cx="8763000" cy="461665"/>
          </a:xfrm>
          <a:prstGeom prst="rect">
            <a:avLst/>
          </a:prstGeom>
          <a:noFill/>
        </p:spPr>
        <p:txBody>
          <a:bodyPr wrap="square">
            <a:spAutoFit/>
          </a:bodyPr>
          <a:lstStyle/>
          <a:p>
            <a:pPr>
              <a:defRPr/>
            </a:pPr>
            <a:r>
              <a:rPr lang="en-US" sz="1200" dirty="0" smtClean="0"/>
              <a:t>Ref: Lumpkin</a:t>
            </a:r>
            <a:r>
              <a:rPr lang="en-US" sz="1200" dirty="0"/>
              <a:t>, </a:t>
            </a:r>
            <a:r>
              <a:rPr lang="en-US" sz="1200" dirty="0" smtClean="0"/>
              <a:t>A from the University of Kansas. Presentation entitled “Responsible </a:t>
            </a:r>
            <a:r>
              <a:rPr lang="en-US" sz="1200" dirty="0"/>
              <a:t>Conduct in Research — Standards and Expectations for Ethical Conduct </a:t>
            </a:r>
            <a:r>
              <a:rPr lang="en-US" sz="1200" dirty="0" smtClean="0"/>
              <a:t>.”</a:t>
            </a:r>
            <a:endParaRPr lang="en-US" sz="1200" dirty="0"/>
          </a:p>
        </p:txBody>
      </p:sp>
    </p:spTree>
    <p:extLst>
      <p:ext uri="{BB962C8B-B14F-4D97-AF65-F5344CB8AC3E}">
        <p14:creationId xmlns:p14="http://schemas.microsoft.com/office/powerpoint/2010/main" val="2392106183"/>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3607861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Authorship Credit</a:t>
            </a:r>
            <a:endParaRPr lang="en-US" dirty="0"/>
          </a:p>
        </p:txBody>
      </p:sp>
      <p:sp>
        <p:nvSpPr>
          <p:cNvPr id="5" name="Content Placeholder 4"/>
          <p:cNvSpPr>
            <a:spLocks noGrp="1"/>
          </p:cNvSpPr>
          <p:nvPr>
            <p:ph idx="1"/>
          </p:nvPr>
        </p:nvSpPr>
        <p:spPr>
          <a:xfrm>
            <a:off x="685800" y="1524000"/>
            <a:ext cx="7772400" cy="4724400"/>
          </a:xfrm>
        </p:spPr>
        <p:txBody>
          <a:bodyPr>
            <a:normAutofit lnSpcReduction="10000"/>
          </a:bodyPr>
          <a:lstStyle/>
          <a:p>
            <a:r>
              <a:rPr lang="en-US" sz="1800" dirty="0"/>
              <a:t>Samuel, a 2</a:t>
            </a:r>
            <a:r>
              <a:rPr lang="en-US" sz="1800" baseline="30000" dirty="0"/>
              <a:t>nd</a:t>
            </a:r>
            <a:r>
              <a:rPr lang="en-US" sz="1800" dirty="0"/>
              <a:t> year graduate student at </a:t>
            </a:r>
            <a:r>
              <a:rPr lang="en-US" sz="1800" dirty="0" err="1"/>
              <a:t>Miskatonic</a:t>
            </a:r>
            <a:r>
              <a:rPr lang="en-US" sz="1800" dirty="0"/>
              <a:t> University was outraged when he discovered that his name had been left off the penultimate draft of a journal article which he had worked hard at for the last year. </a:t>
            </a:r>
          </a:p>
          <a:p>
            <a:r>
              <a:rPr lang="en-US" sz="1800" dirty="0"/>
              <a:t>He helped design the experimental approach and even collected some of the initial data. “I was promised the </a:t>
            </a:r>
            <a:r>
              <a:rPr lang="en-US" sz="1800" dirty="0" smtClean="0"/>
              <a:t>2</a:t>
            </a:r>
            <a:r>
              <a:rPr lang="en-US" sz="1800" baseline="30000" dirty="0" smtClean="0"/>
              <a:t>nd</a:t>
            </a:r>
            <a:r>
              <a:rPr lang="en-US" sz="1800" dirty="0" smtClean="0"/>
              <a:t> author </a:t>
            </a:r>
            <a:r>
              <a:rPr lang="en-US" sz="1800" dirty="0"/>
              <a:t>slot,” complained Samuel. “I don’t know what happened. Maybe Professor Honest forgot, or something, but I barely made it on as fourth author after I complained.” </a:t>
            </a:r>
          </a:p>
          <a:p>
            <a:r>
              <a:rPr lang="en-US" sz="1800" dirty="0"/>
              <a:t>Samuel knew of other grad students that were collaborating with Prof. Honest on the project, but two of the co-authors listed on the final draft were added at the last minute. One was a graduate student just finishing up her degree. She was given </a:t>
            </a:r>
            <a:r>
              <a:rPr lang="en-US" sz="1800" dirty="0" smtClean="0"/>
              <a:t>2</a:t>
            </a:r>
            <a:r>
              <a:rPr lang="en-US" sz="1800" baseline="30000" dirty="0" smtClean="0"/>
              <a:t>nd</a:t>
            </a:r>
            <a:r>
              <a:rPr lang="en-US" sz="1800" dirty="0" smtClean="0"/>
              <a:t> authorship</a:t>
            </a:r>
            <a:r>
              <a:rPr lang="en-US" sz="1800" dirty="0"/>
              <a:t>. She was also expected to go on the job market in the coming year. The other was a professor who Samuel suspects did nothing except provide reagents for the experiment.</a:t>
            </a:r>
          </a:p>
          <a:p>
            <a:endParaRPr lang="en-US" sz="1800" dirty="0"/>
          </a:p>
        </p:txBody>
      </p:sp>
      <p:sp>
        <p:nvSpPr>
          <p:cNvPr id="4" name="TextBox 3"/>
          <p:cNvSpPr txBox="1"/>
          <p:nvPr/>
        </p:nvSpPr>
        <p:spPr>
          <a:xfrm>
            <a:off x="533400" y="6400800"/>
            <a:ext cx="8229600" cy="276999"/>
          </a:xfrm>
          <a:prstGeom prst="rect">
            <a:avLst/>
          </a:prstGeom>
          <a:noFill/>
        </p:spPr>
        <p:txBody>
          <a:bodyPr wrap="square">
            <a:spAutoFit/>
          </a:bodyPr>
          <a:lstStyle/>
          <a:p>
            <a:pPr>
              <a:defRPr/>
            </a:pPr>
            <a:r>
              <a:rPr lang="en-US" sz="1200" dirty="0" smtClean="0"/>
              <a:t>Ref: </a:t>
            </a:r>
            <a:r>
              <a:rPr lang="en-US" sz="1200" dirty="0" smtClean="0">
                <a:hlinkClick r:id="rId3"/>
              </a:rPr>
              <a:t>http</a:t>
            </a:r>
            <a:r>
              <a:rPr lang="en-US" sz="1200" dirty="0">
                <a:hlinkClick r:id="rId3"/>
              </a:rPr>
              <a:t>://155.97.32.9/~</a:t>
            </a:r>
            <a:r>
              <a:rPr lang="en-US" sz="1200" dirty="0" smtClean="0">
                <a:hlinkClick r:id="rId3"/>
              </a:rPr>
              <a:t>bbenham/Phil%207570%20Website/pdfs-Authorship/csAuthorship-Fall08.pdf</a:t>
            </a:r>
            <a:r>
              <a:rPr lang="en-US" sz="1200" dirty="0" smtClean="0"/>
              <a:t> </a:t>
            </a:r>
            <a:endParaRPr lang="en-US" sz="1200" dirty="0"/>
          </a:p>
        </p:txBody>
      </p:sp>
    </p:spTree>
    <p:extLst>
      <p:ext uri="{BB962C8B-B14F-4D97-AF65-F5344CB8AC3E}">
        <p14:creationId xmlns:p14="http://schemas.microsoft.com/office/powerpoint/2010/main" val="385298113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a:t>
            </a:r>
            <a:r>
              <a:rPr lang="en-US" sz="3200" dirty="0"/>
              <a:t>Authorship </a:t>
            </a:r>
            <a:r>
              <a:rPr lang="en-US" sz="3200" dirty="0" smtClean="0"/>
              <a:t>Credit Discussion Questions</a:t>
            </a:r>
            <a:endParaRPr lang="en-US" sz="3200" dirty="0"/>
          </a:p>
        </p:txBody>
      </p:sp>
      <p:sp>
        <p:nvSpPr>
          <p:cNvPr id="3" name="Content Placeholder 2"/>
          <p:cNvSpPr>
            <a:spLocks noGrp="1"/>
          </p:cNvSpPr>
          <p:nvPr>
            <p:ph idx="1"/>
          </p:nvPr>
        </p:nvSpPr>
        <p:spPr/>
        <p:txBody>
          <a:bodyPr/>
          <a:lstStyle/>
          <a:p>
            <a:pPr marL="457200" indent="-457200">
              <a:buFont typeface="+mj-lt"/>
              <a:buAutoNum type="arabicPeriod"/>
            </a:pPr>
            <a:r>
              <a:rPr lang="en-US" sz="1800" dirty="0" smtClean="0"/>
              <a:t>Is </a:t>
            </a:r>
            <a:r>
              <a:rPr lang="en-US" sz="1800" dirty="0"/>
              <a:t>Samuel justified in being upset about his place in the list of authors? What </a:t>
            </a:r>
            <a:r>
              <a:rPr lang="en-US" sz="1800" dirty="0" smtClean="0"/>
              <a:t>legitimate reasons </a:t>
            </a:r>
            <a:r>
              <a:rPr lang="en-US" sz="1800" dirty="0"/>
              <a:t>might Prof. Honest have for demoting Samuel from second to fourth author?</a:t>
            </a:r>
          </a:p>
          <a:p>
            <a:pPr marL="457200" indent="-457200">
              <a:buFont typeface="+mj-lt"/>
              <a:buAutoNum type="arabicPeriod"/>
            </a:pPr>
            <a:r>
              <a:rPr lang="en-US" sz="1800" dirty="0" smtClean="0"/>
              <a:t>If </a:t>
            </a:r>
            <a:r>
              <a:rPr lang="en-US" sz="1800" dirty="0"/>
              <a:t>Samuel’s suspicions about the graduate student and the professor added to the </a:t>
            </a:r>
            <a:r>
              <a:rPr lang="en-US" sz="1800" dirty="0" smtClean="0"/>
              <a:t>paper are </a:t>
            </a:r>
            <a:r>
              <a:rPr lang="en-US" sz="1800" dirty="0"/>
              <a:t>true, is this an appropriate use of authorship? Whose responsibility is it to </a:t>
            </a:r>
            <a:r>
              <a:rPr lang="en-US" sz="1800" dirty="0" smtClean="0"/>
              <a:t>determine authorship </a:t>
            </a:r>
            <a:r>
              <a:rPr lang="en-US" sz="1800" dirty="0"/>
              <a:t>on this paper?</a:t>
            </a:r>
          </a:p>
          <a:p>
            <a:pPr marL="457200" indent="-457200">
              <a:buFont typeface="+mj-lt"/>
              <a:buAutoNum type="arabicPeriod"/>
            </a:pPr>
            <a:r>
              <a:rPr lang="en-US" sz="1800" dirty="0" smtClean="0"/>
              <a:t>Did </a:t>
            </a:r>
            <a:r>
              <a:rPr lang="en-US" sz="1800" dirty="0"/>
              <a:t>Samuel do the right thing in complaining to Prof. Honest? How would you </a:t>
            </a:r>
            <a:r>
              <a:rPr lang="en-US" sz="1800" dirty="0" smtClean="0"/>
              <a:t>have handled </a:t>
            </a:r>
            <a:r>
              <a:rPr lang="en-US" sz="1800" dirty="0"/>
              <a:t>it if you were in the same position as Samuel?</a:t>
            </a:r>
          </a:p>
          <a:p>
            <a:pPr marL="457200" indent="-457200">
              <a:buFont typeface="+mj-lt"/>
              <a:buAutoNum type="arabicPeriod"/>
            </a:pPr>
            <a:r>
              <a:rPr lang="en-US" sz="1800" dirty="0" smtClean="0"/>
              <a:t>Imagine </a:t>
            </a:r>
            <a:r>
              <a:rPr lang="en-US" sz="1800" dirty="0"/>
              <a:t>that Samuel is himself about to graduate and plans to go on the job market in </a:t>
            </a:r>
            <a:r>
              <a:rPr lang="en-US" sz="1800" dirty="0" smtClean="0"/>
              <a:t>the next </a:t>
            </a:r>
            <a:r>
              <a:rPr lang="en-US" sz="1800" dirty="0"/>
              <a:t>year. Does this change your assessment of the fairness of this situation? Should it</a:t>
            </a:r>
            <a:r>
              <a:rPr lang="en-US" sz="1800" dirty="0" smtClean="0"/>
              <a:t>?</a:t>
            </a:r>
            <a:endParaRPr lang="en-US" sz="1800" dirty="0"/>
          </a:p>
        </p:txBody>
      </p:sp>
    </p:spTree>
    <p:extLst>
      <p:ext uri="{BB962C8B-B14F-4D97-AF65-F5344CB8AC3E}">
        <p14:creationId xmlns:p14="http://schemas.microsoft.com/office/powerpoint/2010/main" val="1806002063"/>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8660-J_ons_v7_TH">
  <a:themeElements>
    <a:clrScheme name="">
      <a:dk1>
        <a:srgbClr val="FFFFFF"/>
      </a:dk1>
      <a:lt1>
        <a:srgbClr val="FFFFFF"/>
      </a:lt1>
      <a:dk2>
        <a:srgbClr val="FFFFFF"/>
      </a:dk2>
      <a:lt2>
        <a:srgbClr val="C0C0C0"/>
      </a:lt2>
      <a:accent1>
        <a:srgbClr val="A5232A"/>
      </a:accent1>
      <a:accent2>
        <a:srgbClr val="FFEE00"/>
      </a:accent2>
      <a:accent3>
        <a:srgbClr val="FFFFFF"/>
      </a:accent3>
      <a:accent4>
        <a:srgbClr val="DADADA"/>
      </a:accent4>
      <a:accent5>
        <a:srgbClr val="CFACAC"/>
      </a:accent5>
      <a:accent6>
        <a:srgbClr val="E7D800"/>
      </a:accent6>
      <a:hlink>
        <a:srgbClr val="ABC0E9"/>
      </a:hlink>
      <a:folHlink>
        <a:srgbClr val="40A999"/>
      </a:folHlink>
    </a:clrScheme>
    <a:fontScheme name="18660-J_ons_v7_T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18660-J_ons_v7_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660-J_ons_v7_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660-J_ons_v7_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660-J_ons_v7_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660-J_ons_v7_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660-J_ons_v7_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660-J_ons_v7_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8660-J_ons_v7_TH">
  <a:themeElements>
    <a:clrScheme name="">
      <a:dk1>
        <a:srgbClr val="FFFFFF"/>
      </a:dk1>
      <a:lt1>
        <a:srgbClr val="FFFFFF"/>
      </a:lt1>
      <a:dk2>
        <a:srgbClr val="FFFFFF"/>
      </a:dk2>
      <a:lt2>
        <a:srgbClr val="C0C0C0"/>
      </a:lt2>
      <a:accent1>
        <a:srgbClr val="A5232A"/>
      </a:accent1>
      <a:accent2>
        <a:srgbClr val="FFEE00"/>
      </a:accent2>
      <a:accent3>
        <a:srgbClr val="FFFFFF"/>
      </a:accent3>
      <a:accent4>
        <a:srgbClr val="DADADA"/>
      </a:accent4>
      <a:accent5>
        <a:srgbClr val="CFACAC"/>
      </a:accent5>
      <a:accent6>
        <a:srgbClr val="E7D800"/>
      </a:accent6>
      <a:hlink>
        <a:srgbClr val="ABC0E9"/>
      </a:hlink>
      <a:folHlink>
        <a:srgbClr val="40A999"/>
      </a:folHlink>
    </a:clrScheme>
    <a:fontScheme name="18660-J_ons_v7_T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18660-J_ons_v7_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660-J_ons_v7_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660-J_ons_v7_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660-J_ons_v7_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660-J_ons_v7_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660-J_ons_v7_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660-J_ons_v7_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12816</TotalTime>
  <Words>6328</Words>
  <Application>Microsoft Office PowerPoint</Application>
  <PresentationFormat>On-screen Show (4:3)</PresentationFormat>
  <Paragraphs>675</Paragraphs>
  <Slides>74</Slides>
  <Notes>38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74</vt:i4>
      </vt:variant>
    </vt:vector>
  </HeadingPairs>
  <TitlesOfParts>
    <vt:vector size="78" baseType="lpstr">
      <vt:lpstr>18660-J_ons_v7_TH</vt:lpstr>
      <vt:lpstr>1_18660-J_ons_v7_TH</vt:lpstr>
      <vt:lpstr>Picture</vt:lpstr>
      <vt:lpstr>Slide</vt:lpstr>
      <vt:lpstr>Ethics and Conflict of Interest in the Pharmaceutical Industry</vt:lpstr>
      <vt:lpstr>Opening Questions</vt:lpstr>
      <vt:lpstr>Ethics and Conflict of Interest in the Pharmaceutical Industry</vt:lpstr>
      <vt:lpstr>Equipoise</vt:lpstr>
      <vt:lpstr>Ghostwriting</vt:lpstr>
      <vt:lpstr>Author Shifting</vt:lpstr>
      <vt:lpstr>International Committee of Medical Journal Editors (ICJME) Guidelines</vt:lpstr>
      <vt:lpstr>Case Study: Authorship Credit</vt:lpstr>
      <vt:lpstr>Case Study: Authorship Credit Discussion Questions</vt:lpstr>
      <vt:lpstr>Conflict of Interest</vt:lpstr>
      <vt:lpstr>Show Me the Money!</vt:lpstr>
      <vt:lpstr>Thomas Kuhn: The Challenge of Scientific Objectivity</vt:lpstr>
      <vt:lpstr>Interests</vt:lpstr>
      <vt:lpstr>The Three Fallacies </vt:lpstr>
      <vt:lpstr>Why focus on financial conflicts of interest?</vt:lpstr>
      <vt:lpstr>Conflict of Interest: Concerns expressed about at APHA 2004</vt:lpstr>
      <vt:lpstr>PowerPoint Presentation</vt:lpstr>
      <vt:lpstr>Preference</vt:lpstr>
      <vt:lpstr>Does the focus on financial conflicts hinder scientific evaluation?</vt:lpstr>
      <vt:lpstr>Are we developing a caste system in clinical epidemiology research?</vt:lpstr>
      <vt:lpstr>PowerPoint Presentation</vt:lpstr>
      <vt:lpstr>ASCO Reconsiders its Policy</vt:lpstr>
      <vt:lpstr>“Conflict of interest. The New McCarthyism in Science”</vt:lpstr>
      <vt:lpstr>When You Are Looking for Jobs… Ask the Right Questions</vt:lpstr>
      <vt:lpstr>Beware of your own biases, Lead by example</vt:lpstr>
      <vt:lpstr>Beware of Scientific vs Sponsor Interests</vt:lpstr>
      <vt:lpstr>Top Ten Misbehaviors by Scientists (1)</vt:lpstr>
      <vt:lpstr>Top Ten Misbehaviors by Scientists (2)</vt:lpstr>
      <vt:lpstr>Other Questionable Behaviors </vt:lpstr>
      <vt:lpstr>PowerPoint Presentation</vt:lpstr>
      <vt:lpstr>Potential Causes of Scientist Misconduct</vt:lpstr>
      <vt:lpstr>Case Study: Outliers</vt:lpstr>
      <vt:lpstr>Case Study: Outliers Discussion Questions</vt:lpstr>
      <vt:lpstr>Perspectives in Bioethics</vt:lpstr>
      <vt:lpstr>Perspectives in Bioethics</vt:lpstr>
      <vt:lpstr>Laws to Protect Human Subjects: The Nuremberg Code</vt:lpstr>
      <vt:lpstr>The Declaration of Helsinki (1964)</vt:lpstr>
      <vt:lpstr>Different Codes and Guidelines</vt:lpstr>
      <vt:lpstr>Good Clinical Practice, an international standard</vt:lpstr>
      <vt:lpstr>ISPE-Professional Certification Commission (PCC) Code of Ethics </vt:lpstr>
      <vt:lpstr>What is Bioethics?</vt:lpstr>
      <vt:lpstr>Ethical Guidelines at Amgen </vt:lpstr>
      <vt:lpstr>Case Study: HeLa (1)</vt:lpstr>
      <vt:lpstr>Case Study: HeLa (2)</vt:lpstr>
      <vt:lpstr>Case Study: HeLa Discussion Questions</vt:lpstr>
      <vt:lpstr>Sometimes Priorities Change</vt:lpstr>
      <vt:lpstr>Case Studies: Events in 2013 Re-Ignited Interest in Genetic Testing and BRCA1/2</vt:lpstr>
      <vt:lpstr>Association for Molecular Pathology v. Myriad Genetics</vt:lpstr>
      <vt:lpstr>Supreme Court Ruling on Gene Patents</vt:lpstr>
      <vt:lpstr>Are the proper standards in place?</vt:lpstr>
      <vt:lpstr>FDA vs 23andMe</vt:lpstr>
      <vt:lpstr>More Controversy “1 step forward, 23 steps back”</vt:lpstr>
      <vt:lpstr>Patient Autonomy and the Right Not to Know</vt:lpstr>
      <vt:lpstr>Case Study: Hereditary Breast-Ovarian Cancer (HBOC)</vt:lpstr>
      <vt:lpstr>BRCA1: Highly Penetrant Gene and the Single Greatest Risk Factor for an Individual</vt:lpstr>
      <vt:lpstr>PowerPoint Presentation</vt:lpstr>
      <vt:lpstr>PowerPoint Presentation</vt:lpstr>
      <vt:lpstr>PowerPoint Presentation</vt:lpstr>
      <vt:lpstr>Risk Management Strategies</vt:lpstr>
      <vt:lpstr>What Options do Women With a BRCA1 Mutation Choose?</vt:lpstr>
      <vt:lpstr>PowerPoint Presentation</vt:lpstr>
      <vt:lpstr>Ethical Debate: Decision to Disband Program</vt:lpstr>
      <vt:lpstr>Health Insurance Portability and Accountability Act (HIPAA) of 1996</vt:lpstr>
      <vt:lpstr>HIPAA and Privacy Challenge: Much of the EMR Data Remains Untapped</vt:lpstr>
      <vt:lpstr>Is our Personal Health Information Protected?</vt:lpstr>
      <vt:lpstr>Case Study: Electronic Health Records (EHR) in Research</vt:lpstr>
      <vt:lpstr>Big Data Poses New Challenges</vt:lpstr>
      <vt:lpstr>In Scandinavia, Patient SSN can be used to Link Across National Databases</vt:lpstr>
      <vt:lpstr>Each Country may have its own regulation</vt:lpstr>
      <vt:lpstr>Where Social Media Holds Promise…</vt:lpstr>
      <vt:lpstr>Ethical debate will follow Big Data and the integration of new sources of health data</vt:lpstr>
      <vt:lpstr>Physician As Research Participants</vt:lpstr>
      <vt:lpstr>Conclusions</vt:lpstr>
      <vt:lpstr>Thank you</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Perspectives in Ethics</dc:title>
  <dc:creator>liede</dc:creator>
  <cp:lastModifiedBy>liede</cp:lastModifiedBy>
  <cp:revision>142</cp:revision>
  <dcterms:created xsi:type="dcterms:W3CDTF">2013-11-26T23:17:56Z</dcterms:created>
  <dcterms:modified xsi:type="dcterms:W3CDTF">2016-03-09T15:58:39Z</dcterms:modified>
</cp:coreProperties>
</file>