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47" r:id="rId2"/>
    <p:sldMasterId id="2147484283" r:id="rId3"/>
  </p:sldMasterIdLst>
  <p:notesMasterIdLst>
    <p:notesMasterId r:id="rId17"/>
  </p:notesMasterIdLst>
  <p:handoutMasterIdLst>
    <p:handoutMasterId r:id="rId18"/>
  </p:handoutMasterIdLst>
  <p:sldIdLst>
    <p:sldId id="756" r:id="rId4"/>
    <p:sldId id="666" r:id="rId5"/>
    <p:sldId id="667" r:id="rId6"/>
    <p:sldId id="668" r:id="rId7"/>
    <p:sldId id="669" r:id="rId8"/>
    <p:sldId id="670" r:id="rId9"/>
    <p:sldId id="671" r:id="rId10"/>
    <p:sldId id="676" r:id="rId11"/>
    <p:sldId id="677" r:id="rId12"/>
    <p:sldId id="679" r:id="rId13"/>
    <p:sldId id="680" r:id="rId14"/>
    <p:sldId id="682" r:id="rId15"/>
    <p:sldId id="683" r:id="rId1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2">
          <p15:clr>
            <a:srgbClr val="A4A3A4"/>
          </p15:clr>
        </p15:guide>
        <p15:guide id="2" orient="horz" pos="3477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2183">
          <p15:clr>
            <a:srgbClr val="A4A3A4"/>
          </p15:clr>
        </p15:guide>
        <p15:guide id="5" orient="horz" pos="287">
          <p15:clr>
            <a:srgbClr val="A4A3A4"/>
          </p15:clr>
        </p15:guide>
        <p15:guide id="6" orient="horz" pos="1471">
          <p15:clr>
            <a:srgbClr val="A4A3A4"/>
          </p15:clr>
        </p15:guide>
        <p15:guide id="7" orient="horz" pos="535">
          <p15:clr>
            <a:srgbClr val="A4A3A4"/>
          </p15:clr>
        </p15:guide>
        <p15:guide id="8" orient="horz" pos="3938">
          <p15:clr>
            <a:srgbClr val="A4A3A4"/>
          </p15:clr>
        </p15:guide>
        <p15:guide id="9" pos="230">
          <p15:clr>
            <a:srgbClr val="A4A3A4"/>
          </p15:clr>
        </p15:guide>
        <p15:guide id="10" pos="5530">
          <p15:clr>
            <a:srgbClr val="A4A3A4"/>
          </p15:clr>
        </p15:guide>
        <p15:guide id="11" pos="2880">
          <p15:clr>
            <a:srgbClr val="A4A3A4"/>
          </p15:clr>
        </p15:guide>
        <p15:guide id="12" pos="776">
          <p15:clr>
            <a:srgbClr val="A4A3A4"/>
          </p15:clr>
        </p15:guide>
        <p15:guide id="13" pos="1411">
          <p15:clr>
            <a:srgbClr val="A4A3A4"/>
          </p15:clr>
        </p15:guide>
        <p15:guide id="14" pos="5287">
          <p15:clr>
            <a:srgbClr val="A4A3A4"/>
          </p15:clr>
        </p15:guide>
        <p15:guide id="15" pos="474">
          <p15:clr>
            <a:srgbClr val="A4A3A4"/>
          </p15:clr>
        </p15:guide>
        <p15:guide id="16" pos="45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7">
          <p15:clr>
            <a:srgbClr val="A4A3A4"/>
          </p15:clr>
        </p15:guide>
        <p15:guide id="2" orient="horz" pos="5724">
          <p15:clr>
            <a:srgbClr val="A4A3A4"/>
          </p15:clr>
        </p15:guide>
        <p15:guide id="3" orient="horz" pos="5966">
          <p15:clr>
            <a:srgbClr val="A4A3A4"/>
          </p15:clr>
        </p15:guide>
        <p15:guide id="4" pos="305">
          <p15:clr>
            <a:srgbClr val="A4A3A4"/>
          </p15:clr>
        </p15:guide>
        <p15:guide id="5" pos="430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049"/>
    <a:srgbClr val="CC99FF"/>
    <a:srgbClr val="178CCB"/>
    <a:srgbClr val="000000"/>
    <a:srgbClr val="F48024"/>
    <a:srgbClr val="90BD31"/>
    <a:srgbClr val="18A3AC"/>
    <a:srgbClr val="EC1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028" autoAdjust="0"/>
    <p:restoredTop sz="90280" autoAdjust="0"/>
  </p:normalViewPr>
  <p:slideViewPr>
    <p:cSldViewPr snapToGrid="0">
      <p:cViewPr varScale="1">
        <p:scale>
          <a:sx n="118" d="100"/>
          <a:sy n="118" d="100"/>
        </p:scale>
        <p:origin x="2440" y="192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535"/>
        <p:guide orient="horz" pos="3938"/>
        <p:guide pos="230"/>
        <p:guide pos="5530"/>
        <p:guide pos="2880"/>
        <p:guide pos="776"/>
        <p:guide pos="1411"/>
        <p:guide pos="5287"/>
        <p:guide pos="474"/>
        <p:guide pos="45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0968"/>
    </p:cViewPr>
  </p:sorterViewPr>
  <p:notesViewPr>
    <p:cSldViewPr snapToGrid="0">
      <p:cViewPr varScale="1">
        <p:scale>
          <a:sx n="80" d="100"/>
          <a:sy n="80" d="100"/>
        </p:scale>
        <p:origin x="3810" y="60"/>
      </p:cViewPr>
      <p:guideLst>
        <p:guide orient="horz" pos="2677"/>
        <p:guide orient="horz" pos="5724"/>
        <p:guide orient="horz" pos="5966"/>
        <p:guide pos="305"/>
        <p:guide pos="430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485775" y="9085263"/>
            <a:ext cx="63404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9156700"/>
            <a:ext cx="6397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350963" y="9226550"/>
            <a:ext cx="3170237" cy="2762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>
                <a:latin typeface="+mj-lt"/>
              </a:defRPr>
            </a:lvl1pPr>
          </a:lstStyle>
          <a:p>
            <a:pPr>
              <a:defRPr/>
            </a:pPr>
            <a:r>
              <a:rPr lang="en-US"/>
              <a:t>Week 1 – Causal Inference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4144963" y="119063"/>
            <a:ext cx="3170237" cy="481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BE1AF1F2-E55F-224F-B6E0-1FD5FC9495BD}" type="datetimeFigureOut">
              <a:rPr lang="en-US"/>
              <a:pPr>
                <a:defRPr/>
              </a:pPr>
              <a:t>12/30/20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44613" y="412750"/>
            <a:ext cx="4802187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566" tIns="48783" rIns="97566" bIns="4878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71488" y="4213225"/>
            <a:ext cx="6357937" cy="46291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376488" y="9153525"/>
            <a:ext cx="2841625" cy="142875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800" i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87463" y="9147175"/>
            <a:ext cx="938212" cy="150813"/>
          </a:xfrm>
          <a:prstGeom prst="rect">
            <a:avLst/>
          </a:prstGeom>
        </p:spPr>
        <p:txBody>
          <a:bodyPr vert="horz" lIns="0" tIns="0" rIns="0" bIns="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i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77838" y="9147175"/>
            <a:ext cx="590550" cy="109538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57468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800" i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2492204-C882-1F49-BB1D-EB85FAE8D3F3}" type="slidenum">
              <a:rPr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485775" y="9085263"/>
            <a:ext cx="63404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9156700"/>
            <a:ext cx="6397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114300" indent="-114300" algn="l" rtl="0" eaLnBrk="0" fontAlgn="base" hangingPunct="0">
      <a:spcBef>
        <a:spcPts val="8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1pPr>
    <a:lvl2pPr marL="285750" indent="-112713" algn="l" rtl="0" eaLnBrk="0" fontAlgn="base" hangingPunct="0">
      <a:spcBef>
        <a:spcPts val="200"/>
      </a:spcBef>
      <a:spcAft>
        <a:spcPct val="0"/>
      </a:spcAft>
      <a:buFont typeface="Arial" charset="0"/>
      <a:buChar char="•"/>
      <a:defRPr sz="11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2pPr>
    <a:lvl3pPr marL="403225" indent="-117475" algn="l" rtl="0" eaLnBrk="0" fontAlgn="base" hangingPunct="0">
      <a:spcBef>
        <a:spcPts val="200"/>
      </a:spcBef>
      <a:spcAft>
        <a:spcPct val="0"/>
      </a:spcAft>
      <a:buFont typeface="Arial" charset="0"/>
      <a:buChar char="•"/>
      <a:defRPr sz="10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3pPr>
    <a:lvl4pPr marL="569913" indent="-112713" algn="l" rtl="0" eaLnBrk="0" fontAlgn="base" hangingPunct="0">
      <a:spcBef>
        <a:spcPts val="200"/>
      </a:spcBef>
      <a:spcAft>
        <a:spcPct val="0"/>
      </a:spcAft>
      <a:buFont typeface="Arial" charset="0"/>
      <a:buChar char="•"/>
      <a:defRPr sz="10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4pPr>
    <a:lvl5pPr marL="457200" indent="11430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0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86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08025"/>
            <a:ext cx="4725988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486275"/>
            <a:ext cx="5365750" cy="4249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410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08025"/>
            <a:ext cx="4725988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486275"/>
            <a:ext cx="5365750" cy="4249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" charset="0"/>
                <a:cs typeface="Arial" charset="0"/>
              </a:rPr>
              <a:t>The draining of the swamp near a city would reduce the risk of yellow fever or malaria in the city the following summer, but it would not be a cause of the disease.</a:t>
            </a:r>
          </a:p>
        </p:txBody>
      </p:sp>
    </p:spTree>
    <p:extLst>
      <p:ext uri="{BB962C8B-B14F-4D97-AF65-F5344CB8AC3E}">
        <p14:creationId xmlns:p14="http://schemas.microsoft.com/office/powerpoint/2010/main" val="212728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08025"/>
            <a:ext cx="4725988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486275"/>
            <a:ext cx="5365750" cy="4249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27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08025"/>
            <a:ext cx="4725988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486275"/>
            <a:ext cx="5365750" cy="4249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Hill called them ‘viewpoints’</a:t>
            </a:r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Hill A.B. </a:t>
            </a:r>
            <a:r>
              <a:rPr lang="en-US" altLang="en-US" i="1" dirty="0">
                <a:latin typeface="Arial" charset="0"/>
                <a:ea typeface="Arial" charset="0"/>
                <a:cs typeface="Arial" charset="0"/>
              </a:rPr>
              <a:t>Proc Roy </a:t>
            </a:r>
            <a:r>
              <a:rPr lang="en-US" altLang="en-US" i="1" dirty="0" err="1">
                <a:latin typeface="Arial" charset="0"/>
                <a:ea typeface="Arial" charset="0"/>
                <a:cs typeface="Arial" charset="0"/>
              </a:rPr>
              <a:t>Soc</a:t>
            </a:r>
            <a:r>
              <a:rPr lang="en-US" altLang="en-US" i="1" dirty="0">
                <a:latin typeface="Arial" charset="0"/>
                <a:ea typeface="Arial" charset="0"/>
                <a:cs typeface="Arial" charset="0"/>
              </a:rPr>
              <a:t> Med 1965</a:t>
            </a:r>
          </a:p>
          <a:p>
            <a:pPr eaLnBrk="1" hangingPunct="1"/>
            <a:endParaRPr lang="en-US" altLang="en-US" dirty="0">
              <a:latin typeface="Arial" charset="0"/>
              <a:cs typeface="Arial" charset="0"/>
            </a:endParaRPr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Sine</a:t>
            </a:r>
            <a:r>
              <a:rPr lang="en-US" altLang="en-US" baseline="0" dirty="0">
                <a:latin typeface="Arial" charset="0"/>
                <a:cs typeface="Arial" charset="0"/>
              </a:rPr>
              <a:t> Qua Non: a necessary condition without which something is not possible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85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818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08025"/>
            <a:ext cx="4725988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486275"/>
            <a:ext cx="5365750" cy="4249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B Hill English epidemiologist and statistician.</a:t>
            </a:r>
            <a:r>
              <a:rPr lang="en-US" altLang="en-US" baseline="0" dirty="0">
                <a:latin typeface="Arial" charset="0"/>
                <a:cs typeface="Arial" charset="0"/>
              </a:rPr>
              <a:t>  Professor of medical statistics at London School of Hygiene and Tropical Medicine, </a:t>
            </a:r>
            <a:r>
              <a:rPr lang="en-US" altLang="en-US" baseline="0" dirty="0" err="1">
                <a:latin typeface="Arial" charset="0"/>
                <a:cs typeface="Arial" charset="0"/>
              </a:rPr>
              <a:t>startin</a:t>
            </a:r>
            <a:r>
              <a:rPr lang="en-US" altLang="en-US" baseline="0" dirty="0">
                <a:latin typeface="Arial" charset="0"/>
                <a:cs typeface="Arial" charset="0"/>
              </a:rPr>
              <a:t> gin 1947. </a:t>
            </a:r>
            <a:r>
              <a:rPr lang="en-US" altLang="en-US" dirty="0">
                <a:latin typeface="Arial" charset="0"/>
                <a:cs typeface="Arial" charset="0"/>
              </a:rPr>
              <a:t>With Sir Richard Doll demonstrated connection </a:t>
            </a:r>
            <a:r>
              <a:rPr lang="en-US" altLang="en-US" dirty="0" err="1">
                <a:latin typeface="Arial" charset="0"/>
                <a:cs typeface="Arial" charset="0"/>
              </a:rPr>
              <a:t>bt</a:t>
            </a:r>
            <a:r>
              <a:rPr lang="en-US" altLang="en-US" dirty="0">
                <a:latin typeface="Arial" charset="0"/>
                <a:cs typeface="Arial" charset="0"/>
              </a:rPr>
              <a:t> cigarette smoking and lung cancer in</a:t>
            </a:r>
            <a:r>
              <a:rPr lang="en-US" altLang="en-US" baseline="0" dirty="0">
                <a:latin typeface="Arial" charset="0"/>
                <a:cs typeface="Arial" charset="0"/>
              </a:rPr>
              <a:t> the 1950’s and 1960’s.</a:t>
            </a:r>
          </a:p>
          <a:p>
            <a:pPr eaLnBrk="1" hangingPunct="1"/>
            <a:r>
              <a:rPr lang="en-US" altLang="en-US" baseline="0" dirty="0">
                <a:latin typeface="Arial" charset="0"/>
                <a:cs typeface="Arial" charset="0"/>
              </a:rPr>
              <a:t>Knighted in 1961.</a:t>
            </a:r>
          </a:p>
          <a:p>
            <a:pPr eaLnBrk="1" hangingPunct="1"/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838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08025"/>
            <a:ext cx="4725988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486275"/>
            <a:ext cx="5365750" cy="4249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963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08025"/>
            <a:ext cx="4725988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486275"/>
            <a:ext cx="5365750" cy="4249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e.g. HIV infection during transfusion – not all transfusions cause HIV, HIV virus must be present</a:t>
            </a:r>
          </a:p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NOTE: this definition/usage of “consistency” is distinct from that used in counterfactual</a:t>
            </a:r>
            <a:r>
              <a:rPr lang="en-US" altLang="en-US" baseline="0" dirty="0">
                <a:latin typeface="Arial" charset="0"/>
                <a:cs typeface="Arial" charset="0"/>
              </a:rPr>
              <a:t> methodology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606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08025"/>
            <a:ext cx="4725988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486275"/>
            <a:ext cx="5365750" cy="4249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015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08025"/>
            <a:ext cx="4725988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486275"/>
            <a:ext cx="5365750" cy="4249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83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08025"/>
            <a:ext cx="4725988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486275"/>
            <a:ext cx="5365750" cy="4249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573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08025"/>
            <a:ext cx="4725988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486275"/>
            <a:ext cx="5365750" cy="4249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45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e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3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12/30/20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2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12/30/20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906722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304" y="2415131"/>
            <a:ext cx="1615440" cy="161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08" y="-437"/>
            <a:ext cx="3588792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9"/>
          <a:stretch/>
        </p:blipFill>
        <p:spPr>
          <a:xfrm>
            <a:off x="0" y="2415131"/>
            <a:ext cx="6664304" cy="444286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1828" cy="226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3106167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69888" y="6353175"/>
            <a:ext cx="504825" cy="3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AA74B69-70FD-A649-B131-F3438782C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670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63231"/>
          </a:xfrm>
        </p:spPr>
        <p:txBody>
          <a:bodyPr rtlCol="0"/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563752"/>
            <a:ext cx="8325548" cy="4011502"/>
          </a:xfrm>
        </p:spPr>
        <p:txBody>
          <a:bodyPr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65125" y="6380163"/>
            <a:ext cx="423863" cy="273050"/>
          </a:xfrm>
        </p:spPr>
        <p:txBody>
          <a:bodyPr/>
          <a:lstStyle>
            <a:lvl1pPr algn="l">
              <a:defRPr sz="14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46ACCE-8F13-C64C-8623-5F4A37EA21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872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3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12/30/20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315937" y="282638"/>
            <a:ext cx="8834029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12/30/20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2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12/30/20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315937" y="282638"/>
            <a:ext cx="8834029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12/30/20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3" y="297068"/>
            <a:ext cx="8828067" cy="6560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12/30/20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12/30/20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3" y="297068"/>
            <a:ext cx="8828067" cy="6560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12/30/20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12/30/20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906722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304" y="2415131"/>
            <a:ext cx="1615440" cy="161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08" y="-437"/>
            <a:ext cx="3588792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9"/>
          <a:stretch/>
        </p:blipFill>
        <p:spPr>
          <a:xfrm>
            <a:off x="0" y="2415131"/>
            <a:ext cx="6664304" cy="444286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1828" cy="226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3106167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52049"/>
                </a:solidFill>
              </a:rPr>
              <a:t>UCSF | Health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CC8D0D-EAEC-449D-9161-023DFF90F2E2}" type="slidenum">
              <a:rPr lang="en-US" smtClean="0">
                <a:solidFill>
                  <a:srgbClr val="052049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5204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924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  <p:sldLayoutId id="2147484259" r:id="rId12"/>
    <p:sldLayoutId id="2147484260" r:id="rId13"/>
    <p:sldLayoutId id="2147484261" r:id="rId14"/>
    <p:sldLayoutId id="2147484262" r:id="rId15"/>
    <p:sldLayoutId id="2147484263" r:id="rId16"/>
    <p:sldLayoutId id="2147484264" r:id="rId17"/>
    <p:sldLayoutId id="2147484265" r:id="rId18"/>
    <p:sldLayoutId id="2147484266" r:id="rId19"/>
    <p:sldLayoutId id="2147484267" r:id="rId20"/>
    <p:sldLayoutId id="2147484268" r:id="rId21"/>
    <p:sldLayoutId id="2147484269" r:id="rId22"/>
    <p:sldLayoutId id="2147484270" r:id="rId23"/>
    <p:sldLayoutId id="2147484271" r:id="rId24"/>
    <p:sldLayoutId id="2147484272" r:id="rId25"/>
    <p:sldLayoutId id="2147484273" r:id="rId26"/>
    <p:sldLayoutId id="2147484275" r:id="rId27"/>
    <p:sldLayoutId id="2147484276" r:id="rId28"/>
  </p:sldLayoutIdLst>
  <p:transition>
    <p:fade/>
  </p:transition>
  <p:hf hdr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52049"/>
                </a:solidFill>
              </a:rPr>
              <a:t>UCSF | Health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CC8D0D-EAEC-449D-9161-023DFF90F2E2}" type="slidenum">
              <a:rPr lang="en-US" smtClean="0">
                <a:solidFill>
                  <a:srgbClr val="052049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5204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383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  <p:sldLayoutId id="2147484295" r:id="rId12"/>
    <p:sldLayoutId id="2147484296" r:id="rId13"/>
    <p:sldLayoutId id="2147484297" r:id="rId14"/>
    <p:sldLayoutId id="2147484298" r:id="rId15"/>
    <p:sldLayoutId id="2147484299" r:id="rId16"/>
    <p:sldLayoutId id="2147484300" r:id="rId17"/>
    <p:sldLayoutId id="2147484301" r:id="rId18"/>
    <p:sldLayoutId id="2147484302" r:id="rId19"/>
    <p:sldLayoutId id="2147484303" r:id="rId20"/>
    <p:sldLayoutId id="2147484304" r:id="rId21"/>
    <p:sldLayoutId id="2147484305" r:id="rId22"/>
    <p:sldLayoutId id="2147484306" r:id="rId23"/>
    <p:sldLayoutId id="2147484307" r:id="rId24"/>
    <p:sldLayoutId id="2147484308" r:id="rId25"/>
    <p:sldLayoutId id="2147484309" r:id="rId26"/>
    <p:sldLayoutId id="2147484311" r:id="rId27"/>
  </p:sldLayoutIdLst>
  <p:transition>
    <p:fade/>
  </p:transition>
  <p:hf hdr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84277" y="3886201"/>
            <a:ext cx="5205535" cy="1156478"/>
          </a:xfrm>
        </p:spPr>
        <p:txBody>
          <a:bodyPr/>
          <a:lstStyle/>
          <a:p>
            <a:r>
              <a:rPr lang="en-US" dirty="0"/>
              <a:t>June M. Chan, ScD</a:t>
            </a:r>
          </a:p>
          <a:p>
            <a:r>
              <a:rPr lang="en-US" dirty="0"/>
              <a:t>Professor, Epidemiology &amp; Biostatistics and Urology</a:t>
            </a:r>
          </a:p>
          <a:p>
            <a:r>
              <a:rPr lang="en-US" dirty="0"/>
              <a:t>Steven &amp; Christine </a:t>
            </a:r>
            <a:r>
              <a:rPr lang="en-US" dirty="0" err="1"/>
              <a:t>Burd</a:t>
            </a:r>
            <a:r>
              <a:rPr lang="en-US" dirty="0"/>
              <a:t> Safeway Distinguished Professor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i="1" dirty="0"/>
              <a:t>Perspectives on Causal Inference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dirty="0"/>
              <a:t>Epidemiology 207 - Epidemiology Methods II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394" y="700165"/>
            <a:ext cx="1319418" cy="1991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2042808"/>
      </p:ext>
    </p:extLst>
  </p:cSld>
  <p:clrMapOvr>
    <a:masterClrMapping/>
  </p:clrMapOvr>
  <p:transition advTm="7657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7. Coherence with established “facts”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cause-and-effect interpretation for an association does not conflict with what is known of the natural history and biology of disease</a:t>
            </a:r>
          </a:p>
          <a:p>
            <a:r>
              <a:rPr lang="en-US" altLang="en-US"/>
              <a:t>Implications:</a:t>
            </a:r>
          </a:p>
          <a:p>
            <a:pPr lvl="1"/>
            <a:r>
              <a:rPr lang="en-US" altLang="en-US"/>
              <a:t>If a relation is causal, would expect observed findings to be consistent with other data</a:t>
            </a:r>
          </a:p>
          <a:p>
            <a:pPr lvl="1"/>
            <a:r>
              <a:rPr lang="en-US" altLang="en-US"/>
              <a:t>Hypothesized causal relations need to be consistent with epidemiologic and biologic knowledge</a:t>
            </a:r>
            <a:endParaRPr lang="en-US" altLang="en-US" dirty="0"/>
          </a:p>
        </p:txBody>
      </p:sp>
      <p:sp>
        <p:nvSpPr>
          <p:cNvPr id="10957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fld id="{F6393AB3-4121-574B-AA4C-C01FD3336ED2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381000" y="3886200"/>
            <a:ext cx="8534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85750" indent="-285750"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endParaRPr lang="en-US" altLang="en-US" sz="20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228600" y="4860097"/>
            <a:ext cx="8686800" cy="161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87338" indent="-287338">
              <a:tabLst>
                <a:tab pos="233363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tabLst>
                <a:tab pos="233363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tabLst>
                <a:tab pos="233363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tabLst>
                <a:tab pos="233363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tabLst>
                <a:tab pos="233363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400" b="1" dirty="0">
                <a:solidFill>
                  <a:schemeClr val="accent1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CAVEATS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•"/>
              <a:defRPr/>
            </a:pPr>
            <a:r>
              <a:rPr lang="en-US" altLang="en-US" dirty="0">
                <a:latin typeface="Arial Unicode MS" panose="020B0604020202020204" pitchFamily="34" charset="-128"/>
                <a:cs typeface="Arial" panose="020B0604020202020204" pitchFamily="34" charset="0"/>
              </a:rPr>
              <a:t>Data may not be available yet to directly support proposed mechanism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•"/>
              <a:defRPr/>
            </a:pPr>
            <a:r>
              <a:rPr lang="en-US" altLang="en-US" dirty="0">
                <a:latin typeface="Arial Unicode MS" panose="020B0604020202020204" pitchFamily="34" charset="-128"/>
                <a:cs typeface="Arial" panose="020B0604020202020204" pitchFamily="34" charset="0"/>
              </a:rPr>
              <a:t>Science must be prepared to reinterpret existing understanding of disease process in the face of new evidence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7492999"/>
      </p:ext>
    </p:extLst>
  </p:cSld>
  <p:clrMapOvr>
    <a:masterClrMapping/>
  </p:clrMapOvr>
  <p:transition advTm="8232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/>
      <p:bldP spid="1679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8. Experiment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In Hill’s article, refers to ‘cessation of exposure’</a:t>
            </a:r>
          </a:p>
          <a:p>
            <a:pPr lvl="1"/>
            <a:r>
              <a:rPr lang="en-US" altLang="en-US" dirty="0"/>
              <a:t>elimination of putative harmful exposure results in the decrease of the frequency of disease</a:t>
            </a:r>
          </a:p>
        </p:txBody>
      </p:sp>
      <p:sp>
        <p:nvSpPr>
          <p:cNvPr id="111621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fld id="{A702B397-4488-BA48-A3FA-ECCF6C1F35BE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369888" y="4076700"/>
            <a:ext cx="8305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457200" indent="-457200">
              <a:tabLst>
                <a:tab pos="407988" algn="l"/>
              </a:tabLst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tabLst>
                <a:tab pos="407988" algn="l"/>
              </a:tabLst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tabLst>
                <a:tab pos="407988" algn="l"/>
              </a:tabLst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tabLst>
                <a:tab pos="407988" algn="l"/>
              </a:tabLst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tabLst>
                <a:tab pos="407988" algn="l"/>
              </a:tabLst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7988" algn="l"/>
              </a:tabLs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7988" algn="l"/>
              </a:tabLs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7988" algn="l"/>
              </a:tabLs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7988" algn="l"/>
              </a:tabLs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charset="2"/>
              <a:buChar char="Ø"/>
              <a:defRPr/>
            </a:pPr>
            <a:r>
              <a:rPr lang="en-US" altLang="en-US" sz="20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en-US" altLang="en-US" sz="2800" b="1" dirty="0">
                <a:solidFill>
                  <a:schemeClr val="accent1"/>
                </a:solidFill>
                <a:latin typeface="Arial Unicode MS" charset="0"/>
                <a:ea typeface="Arial" charset="0"/>
                <a:cs typeface="Arial" charset="0"/>
              </a:rPr>
              <a:t>CAVEATS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/>
            </a:pP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If the pathogenic process has already started, removal of cause does not reduce disease risk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/>
            </a:pP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Reduction in disease frequency might not be for etiologic reason hypothesized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14375"/>
      </p:ext>
    </p:extLst>
  </p:cSld>
  <p:clrMapOvr>
    <a:masterClrMapping/>
  </p:clrMapOvr>
  <p:transition advTm="8508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9. Analogy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Similar exposures can cause similar effects</a:t>
            </a:r>
            <a:endParaRPr lang="en-US" altLang="en-US" dirty="0"/>
          </a:p>
        </p:txBody>
      </p:sp>
      <p:sp>
        <p:nvSpPr>
          <p:cNvPr id="11571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fld id="{FD666001-18AE-2444-B0A9-503F48E8D40E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443951" y="4267200"/>
            <a:ext cx="8153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tabLst>
                <a:tab pos="407988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tabLst>
                <a:tab pos="407988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tabLst>
                <a:tab pos="4079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tabLst>
                <a:tab pos="407988" algn="l"/>
              </a:tabLs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407988" algn="l"/>
              </a:tabLs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407988" algn="l"/>
              </a:tabLs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407988" algn="l"/>
              </a:tabLs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407988" algn="l"/>
              </a:tabLs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407988" algn="l"/>
              </a:tabLs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fontAlgn="auto" hangingPunct="1">
              <a:spcAft>
                <a:spcPts val="0"/>
              </a:spcAft>
              <a:buSzPct val="100000"/>
              <a:buFont typeface="Wingdings" pitchFamily="2" charset="2"/>
              <a:buChar char="Ø"/>
              <a:defRPr/>
            </a:pPr>
            <a:r>
              <a:rPr lang="en-US" altLang="en-US" sz="2000" b="0" dirty="0">
                <a:solidFill>
                  <a:schemeClr val="accent1"/>
                </a:solidFill>
                <a:latin typeface="+mn-lt"/>
              </a:rPr>
              <a:t>   </a:t>
            </a:r>
            <a:r>
              <a:rPr lang="en-US" altLang="en-US" sz="2800" dirty="0">
                <a:solidFill>
                  <a:schemeClr val="accent1"/>
                </a:solidFill>
                <a:latin typeface="+mn-lt"/>
              </a:rPr>
              <a:t>CAVEAT</a:t>
            </a:r>
          </a:p>
          <a:p>
            <a:pPr marL="342900" indent="-342900" eaLnBrk="1" fontAlgn="auto" hangingPunct="1">
              <a:spcAft>
                <a:spcPts val="0"/>
              </a:spcAft>
              <a:buSzPct val="100000"/>
              <a:buFont typeface="Arial" charset="0"/>
              <a:buChar char="•"/>
              <a:defRPr/>
            </a:pPr>
            <a:r>
              <a:rPr lang="en-US" altLang="en-US" sz="2000" b="0" dirty="0">
                <a:latin typeface="+mn-lt"/>
              </a:rPr>
              <a:t>Limited by the current knowledge</a:t>
            </a:r>
          </a:p>
        </p:txBody>
      </p:sp>
    </p:spTree>
    <p:extLst>
      <p:ext uri="{BB962C8B-B14F-4D97-AF65-F5344CB8AC3E}">
        <p14:creationId xmlns:p14="http://schemas.microsoft.com/office/powerpoint/2010/main" val="963173461"/>
      </p:ext>
    </p:extLst>
  </p:cSld>
  <p:clrMapOvr>
    <a:masterClrMapping/>
  </p:clrMapOvr>
  <p:transition advTm="5680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cs typeface="Arial" charset="0"/>
              </a:rPr>
              <a:t>Summary</a:t>
            </a:r>
            <a:endParaRPr altLang="en-US" dirty="0">
              <a:cs typeface="Arial" charset="0"/>
            </a:endParaRPr>
          </a:p>
        </p:txBody>
      </p:sp>
      <p:sp>
        <p:nvSpPr>
          <p:cNvPr id="9728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>
              <a:spcAft>
                <a:spcPts val="0"/>
              </a:spcAft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  <a:defRPr/>
            </a:pPr>
            <a:r>
              <a:rPr lang="en-US" altLang="en-US" dirty="0"/>
              <a:t>Hill “viewpoints” (criteria) provide a useful checklist for considering causal associations</a:t>
            </a:r>
          </a:p>
          <a:p>
            <a:pPr>
              <a:spcAft>
                <a:spcPts val="0"/>
              </a:spcAft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  <a:defRPr/>
            </a:pPr>
            <a:r>
              <a:rPr lang="en-US" altLang="en-US" dirty="0"/>
              <a:t>Several of the criteria have important caveats, which make it inaccurate to consider these as “rules” or ”requirements”</a:t>
            </a:r>
          </a:p>
          <a:p>
            <a:pPr>
              <a:spcAft>
                <a:spcPts val="0"/>
              </a:spcAft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  <a:defRPr/>
            </a:pPr>
            <a:r>
              <a:rPr lang="en-US" altLang="en-US" dirty="0"/>
              <a:t>Nevertheless, thoughtful consideration of these points when assessing a hypothesis or interpreting results may be helpful</a:t>
            </a:r>
          </a:p>
          <a:p>
            <a:pPr>
              <a:spcAft>
                <a:spcPts val="0"/>
              </a:spcAft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  <a:defRPr/>
            </a:pPr>
            <a:r>
              <a:rPr lang="en-US" altLang="en-US" dirty="0"/>
              <a:t>Hill: </a:t>
            </a:r>
            <a:r>
              <a:rPr altLang="en-US" i="1" dirty="0"/>
              <a:t>“None of my ... [criteria] can bring undisputable evidence for or against the cause-and-effect hypothesis and none can be required as a </a:t>
            </a:r>
            <a:r>
              <a:rPr altLang="en-US" i="1" dirty="0">
                <a:solidFill>
                  <a:schemeClr val="accent1"/>
                </a:solidFill>
              </a:rPr>
              <a:t>sine qua non</a:t>
            </a:r>
            <a:r>
              <a:rPr altLang="en-US" i="1" dirty="0">
                <a:solidFill>
                  <a:schemeClr val="folHlink"/>
                </a:solidFill>
              </a:rPr>
              <a:t>.”</a:t>
            </a:r>
            <a:endParaRPr lang="en-US" altLang="en-US" i="1" dirty="0">
              <a:solidFill>
                <a:schemeClr val="folHlink"/>
              </a:solidFill>
            </a:endParaRPr>
          </a:p>
          <a:p>
            <a:pPr lvl="1">
              <a:spcAft>
                <a:spcPts val="0"/>
              </a:spcAft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  <a:defRPr/>
            </a:pPr>
            <a:r>
              <a:rPr lang="en-US" altLang="en-US" i="1" dirty="0">
                <a:solidFill>
                  <a:schemeClr val="bg1">
                    <a:lumMod val="65000"/>
                  </a:schemeClr>
                </a:solidFill>
              </a:rPr>
              <a:t>Perhaps temporality?</a:t>
            </a:r>
            <a:endParaRPr altLang="en-US" i="1" dirty="0">
              <a:solidFill>
                <a:schemeClr val="bg1">
                  <a:lumMod val="65000"/>
                </a:schemeClr>
              </a:solidFill>
            </a:endParaRPr>
          </a:p>
          <a:p>
            <a:pPr marL="1588" indent="-1588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  <a:defRPr/>
            </a:pPr>
            <a:endParaRPr altLang="en-US" i="1" dirty="0">
              <a:solidFill>
                <a:srgbClr val="FFFF00"/>
              </a:solidFill>
            </a:endParaRPr>
          </a:p>
          <a:p>
            <a:pPr marL="0" indent="0" algn="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  <a:defRPr/>
            </a:pPr>
            <a:endParaRPr altLang="en-US" i="1" dirty="0">
              <a:solidFill>
                <a:schemeClr val="folHlink"/>
              </a:solidFill>
            </a:endParaRPr>
          </a:p>
        </p:txBody>
      </p:sp>
      <p:sp>
        <p:nvSpPr>
          <p:cNvPr id="11776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1DE61C-8285-AC40-BE79-A4AAA8885164}" type="slidenum">
              <a:rPr lang="en-US" altLang="en-US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41007"/>
      </p:ext>
    </p:extLst>
  </p:cSld>
  <p:clrMapOvr>
    <a:masterClrMapping/>
  </p:clrMapOvr>
  <p:transition advTm="68874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Brief Overview of Causal Models and Heuristics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Causal guidelines (B. Hill)</a:t>
            </a:r>
          </a:p>
          <a:p>
            <a:r>
              <a:rPr lang="en-US" altLang="en-US" dirty="0"/>
              <a:t>Sufficient cause &amp; Causal Pies (Rothman, Ch. 2)</a:t>
            </a:r>
          </a:p>
          <a:p>
            <a:r>
              <a:rPr lang="en-US" altLang="en-US" dirty="0"/>
              <a:t>Counterfactual model and causation vs. association (Hernan &amp; Robbins Ch. 2)</a:t>
            </a:r>
          </a:p>
          <a:p>
            <a:endParaRPr lang="en-US" altLang="en-US" dirty="0"/>
          </a:p>
        </p:txBody>
      </p:sp>
      <p:sp>
        <p:nvSpPr>
          <p:cNvPr id="8294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fld id="{6205255A-A358-4E41-AD8A-223A7125B42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425888"/>
      </p:ext>
    </p:extLst>
  </p:cSld>
  <p:clrMapOvr>
    <a:masterClrMapping/>
  </p:clrMapOvr>
  <p:transition advTm="15576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utoShape 2"/>
          <p:cNvSpPr>
            <a:spLocks noGrp="1" noChangeArrowheads="1"/>
          </p:cNvSpPr>
          <p:nvPr>
            <p:ph type="title"/>
          </p:nvPr>
        </p:nvSpPr>
        <p:spPr>
          <a:xfrm>
            <a:off x="369888" y="266700"/>
            <a:ext cx="8305800" cy="990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altLang="en-US" dirty="0">
                <a:cs typeface="Arial" charset="0"/>
              </a:rPr>
              <a:t>Criteria for Causal Inference </a:t>
            </a:r>
            <a:r>
              <a:rPr lang="en-US" altLang="en-US" dirty="0">
                <a:cs typeface="Arial" charset="0"/>
              </a:rPr>
              <a:t>–</a:t>
            </a:r>
            <a:r>
              <a:rPr altLang="en-US" dirty="0">
                <a:cs typeface="Arial" charset="0"/>
              </a:rPr>
              <a:t> "Hill criteria for causation"</a:t>
            </a:r>
            <a:endParaRPr altLang="en-US" sz="1800" dirty="0">
              <a:cs typeface="Arial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73188"/>
            <a:ext cx="7229475" cy="349885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Tx/>
              <a:buAutoNum type="arabicPeriod"/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</a:pPr>
            <a:r>
              <a:rPr altLang="en-US" sz="2000" dirty="0"/>
              <a:t>Strength </a:t>
            </a:r>
          </a:p>
          <a:p>
            <a:pPr marL="457200" indent="-457200" eaLnBrk="1" hangingPunct="1">
              <a:lnSpc>
                <a:spcPct val="110000"/>
              </a:lnSpc>
              <a:buFontTx/>
              <a:buAutoNum type="arabicPeriod"/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</a:pPr>
            <a:r>
              <a:rPr altLang="en-US" sz="2000" dirty="0"/>
              <a:t>Consistency </a:t>
            </a:r>
          </a:p>
          <a:p>
            <a:pPr marL="457200" indent="-457200" eaLnBrk="1" hangingPunct="1">
              <a:lnSpc>
                <a:spcPct val="110000"/>
              </a:lnSpc>
              <a:buFontTx/>
              <a:buAutoNum type="arabicPeriod"/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</a:pPr>
            <a:r>
              <a:rPr altLang="en-US" sz="2000" dirty="0"/>
              <a:t>Specificity </a:t>
            </a:r>
          </a:p>
          <a:p>
            <a:pPr marL="457200" indent="-457200" eaLnBrk="1" hangingPunct="1">
              <a:lnSpc>
                <a:spcPct val="110000"/>
              </a:lnSpc>
              <a:buFontTx/>
              <a:buAutoNum type="arabicPeriod"/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</a:pPr>
            <a:r>
              <a:rPr altLang="en-US" sz="2000" dirty="0"/>
              <a:t>Temporality </a:t>
            </a:r>
          </a:p>
          <a:p>
            <a:pPr marL="457200" indent="-457200" eaLnBrk="1" hangingPunct="1">
              <a:lnSpc>
                <a:spcPct val="110000"/>
              </a:lnSpc>
              <a:buFontTx/>
              <a:buAutoNum type="arabicPeriod"/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</a:pPr>
            <a:r>
              <a:rPr altLang="en-US" sz="2000" dirty="0"/>
              <a:t>Biological gradient </a:t>
            </a:r>
          </a:p>
          <a:p>
            <a:pPr marL="457200" indent="-457200" eaLnBrk="1" hangingPunct="1">
              <a:lnSpc>
                <a:spcPct val="110000"/>
              </a:lnSpc>
              <a:buFontTx/>
              <a:buAutoNum type="arabicPeriod"/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</a:pPr>
            <a:r>
              <a:rPr altLang="en-US" sz="2000" dirty="0"/>
              <a:t>Plausibility</a:t>
            </a:r>
          </a:p>
          <a:p>
            <a:pPr marL="457200" indent="-457200" eaLnBrk="1" hangingPunct="1">
              <a:lnSpc>
                <a:spcPct val="110000"/>
              </a:lnSpc>
              <a:buFontTx/>
              <a:buAutoNum type="arabicPeriod"/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</a:pPr>
            <a:r>
              <a:rPr altLang="en-US" sz="2000" dirty="0"/>
              <a:t>Coherence </a:t>
            </a:r>
          </a:p>
          <a:p>
            <a:pPr marL="457200" indent="-457200" eaLnBrk="1" hangingPunct="1">
              <a:lnSpc>
                <a:spcPct val="110000"/>
              </a:lnSpc>
              <a:buFontTx/>
              <a:buAutoNum type="arabicPeriod"/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</a:pPr>
            <a:r>
              <a:rPr altLang="en-US" sz="2000" dirty="0"/>
              <a:t>Experiment </a:t>
            </a:r>
          </a:p>
          <a:p>
            <a:pPr marL="457200" indent="-457200" eaLnBrk="1" hangingPunct="1">
              <a:lnSpc>
                <a:spcPct val="110000"/>
              </a:lnSpc>
              <a:buFontTx/>
              <a:buAutoNum type="arabicPeriod"/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</a:pPr>
            <a:r>
              <a:rPr altLang="en-US" sz="2000" dirty="0"/>
              <a:t>Analogy</a:t>
            </a:r>
          </a:p>
          <a:p>
            <a:pPr marL="457200" indent="-457200" eaLnBrk="1" hangingPunct="1">
              <a:lnSpc>
                <a:spcPct val="110000"/>
              </a:lnSpc>
              <a:buFontTx/>
              <a:buAutoNum type="arabicPeriod"/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</a:pPr>
            <a:endParaRPr altLang="en-US" sz="2000" dirty="0"/>
          </a:p>
        </p:txBody>
      </p:sp>
      <p:sp>
        <p:nvSpPr>
          <p:cNvPr id="55303" name="Text Box 5"/>
          <p:cNvSpPr txBox="1">
            <a:spLocks noChangeArrowheads="1"/>
          </p:cNvSpPr>
          <p:nvPr/>
        </p:nvSpPr>
        <p:spPr bwMode="auto">
          <a:xfrm>
            <a:off x="6661150" y="5562600"/>
            <a:ext cx="22987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defRPr/>
            </a:pPr>
            <a:r>
              <a:rPr lang="en-US" altLang="en-US" sz="1800" dirty="0"/>
              <a:t>Bradford Hill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en-US" altLang="en-US" sz="1800" dirty="0"/>
              <a:t>(1897 – 1991)</a:t>
            </a:r>
          </a:p>
        </p:txBody>
      </p:sp>
      <p:sp>
        <p:nvSpPr>
          <p:cNvPr id="84998" name="TextBox 9"/>
          <p:cNvSpPr txBox="1">
            <a:spLocks noChangeArrowheads="1"/>
          </p:cNvSpPr>
          <p:nvPr/>
        </p:nvSpPr>
        <p:spPr bwMode="auto">
          <a:xfrm>
            <a:off x="698500" y="6353175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charset="0"/>
                <a:ea typeface="Arial" charset="0"/>
                <a:cs typeface="Arial" charset="0"/>
              </a:rPr>
              <a:t>Hill A.B. </a:t>
            </a:r>
            <a:r>
              <a:rPr lang="en-US" altLang="en-US" i="1">
                <a:latin typeface="Arial" charset="0"/>
                <a:ea typeface="Arial" charset="0"/>
                <a:cs typeface="Arial" charset="0"/>
              </a:rPr>
              <a:t>Proc Roy Soc Med 1965</a:t>
            </a:r>
          </a:p>
        </p:txBody>
      </p:sp>
      <p:sp>
        <p:nvSpPr>
          <p:cNvPr id="84999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4FF4BE-1476-1740-B0B3-F78389085144}" type="slidenum">
              <a:rPr lang="en-US" altLang="en-US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9" descr="http://t3.gstatic.com/images?q=tbn:ANd9GcQrD7p8tXOoxQ9eY7R8p4oO2gRJ3ZH84Obc_Ego6p2LyoMj2eK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1809750"/>
            <a:ext cx="23653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43754"/>
      </p:ext>
    </p:extLst>
  </p:cSld>
  <p:clrMapOvr>
    <a:masterClrMapping/>
  </p:clrMapOvr>
  <p:transition advTm="61833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1. Strength of association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9687" y="1868557"/>
            <a:ext cx="7619602" cy="3909393"/>
          </a:xfrm>
        </p:spPr>
        <p:txBody>
          <a:bodyPr/>
          <a:lstStyle/>
          <a:p>
            <a:r>
              <a:rPr lang="en-US" altLang="en-US" dirty="0"/>
              <a:t>Strong associations are less likely to be caused by chance or bias</a:t>
            </a:r>
          </a:p>
          <a:p>
            <a:r>
              <a:rPr lang="en-US" altLang="en-US" dirty="0"/>
              <a:t>A strong association means a very high or very low relative risk</a:t>
            </a:r>
          </a:p>
        </p:txBody>
      </p:sp>
      <p:sp>
        <p:nvSpPr>
          <p:cNvPr id="8704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fld id="{F6683450-2229-4342-B9A5-2E42DA4F09B6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838200" y="4419600"/>
            <a:ext cx="78803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solidFill>
                  <a:schemeClr val="folHlin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altLang="en-US" sz="2800" b="1" dirty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CAVEAT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Environmental associations with very low relative risks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354399"/>
      </p:ext>
    </p:extLst>
  </p:cSld>
  <p:clrMapOvr>
    <a:masterClrMapping/>
  </p:clrMapOvr>
  <p:transition advTm="665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2. Consistency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Replication of findings in different populations under different circumstances, in different times, with different study designs</a:t>
            </a:r>
          </a:p>
        </p:txBody>
      </p:sp>
      <p:sp>
        <p:nvSpPr>
          <p:cNvPr id="8909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fld id="{E9D3D311-B86E-F24C-BD85-CED074E219AC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762000" y="3238500"/>
            <a:ext cx="7956550" cy="273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4488" indent="-344488"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solidFill>
                  <a:srgbClr val="FFFF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  </a:t>
            </a:r>
            <a:r>
              <a:rPr lang="en-US" altLang="en-US" sz="2800" b="1" dirty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CAVEATS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Lack of consistency does not rule out a causal association, because some effects are produced by their causes only under unusual circumstances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Publication bias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Contradictory findings across different studies are not unusual in studies of weak effects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5884862"/>
      </p:ext>
    </p:extLst>
  </p:cSld>
  <p:clrMapOvr>
    <a:masterClrMapping/>
  </p:clrMapOvr>
  <p:transition advTm="9294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3. Specificity of the association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Specific exposure associated with only one disease</a:t>
            </a:r>
          </a:p>
          <a:p>
            <a:r>
              <a:rPr lang="en-US" altLang="en-US"/>
              <a:t>Effect has one cause, not multiple causes</a:t>
            </a:r>
          </a:p>
          <a:p>
            <a:endParaRPr lang="en-US" altLang="en-US" dirty="0"/>
          </a:p>
        </p:txBody>
      </p:sp>
      <p:sp>
        <p:nvSpPr>
          <p:cNvPr id="91141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fld id="{47F5530B-F4F9-9D40-BB45-AE19E4E4D0BD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838200" y="4648200"/>
            <a:ext cx="7772400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charset="2"/>
              <a:buChar char="Ø"/>
            </a:pPr>
            <a:r>
              <a:rPr lang="en-US" altLang="en-US" sz="2800" b="1" dirty="0">
                <a:solidFill>
                  <a:srgbClr val="FFFF00"/>
                </a:solidFill>
                <a:latin typeface="Arial Unicode MS" charset="0"/>
                <a:ea typeface="Arial" charset="0"/>
                <a:cs typeface="Arial" charset="0"/>
              </a:rPr>
              <a:t>  </a:t>
            </a:r>
            <a:r>
              <a:rPr lang="en-US" altLang="en-US" sz="2800" b="1" dirty="0">
                <a:solidFill>
                  <a:schemeClr val="accent1"/>
                </a:solidFill>
                <a:latin typeface="Arial Unicode MS" charset="0"/>
                <a:ea typeface="Arial Unicode MS" charset="0"/>
              </a:rPr>
              <a:t>CAVEATS</a:t>
            </a:r>
          </a:p>
          <a:p>
            <a:pPr eaLnBrk="1" hangingPunct="1"/>
            <a:endParaRPr lang="en-US" altLang="en-US" sz="1000" b="1" dirty="0">
              <a:solidFill>
                <a:schemeClr val="folHlink"/>
              </a:solidFill>
              <a:latin typeface="Arial Unicode MS" charset="0"/>
              <a:ea typeface="Arial" charset="0"/>
              <a:cs typeface="Arial" charset="0"/>
            </a:endParaRPr>
          </a:p>
          <a:p>
            <a:pPr eaLnBrk="1" hangingPunct="1">
              <a:buClr>
                <a:schemeClr val="tx1"/>
              </a:buClr>
              <a:buSzPct val="150000"/>
              <a:buFontTx/>
              <a:buChar char="•"/>
            </a:pP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Many exposures are linked to multiple diseases</a:t>
            </a:r>
          </a:p>
          <a:p>
            <a:pPr eaLnBrk="1" hangingPunct="1">
              <a:buClr>
                <a:schemeClr val="tx1"/>
              </a:buClr>
              <a:buSzPct val="150000"/>
              <a:buFontTx/>
              <a:buChar char="•"/>
            </a:pP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Many diseases have multiple causes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274395"/>
      </p:ext>
    </p:extLst>
  </p:cSld>
  <p:clrMapOvr>
    <a:masterClrMapping/>
  </p:clrMapOvr>
  <p:transition advTm="5999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4. Temporality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Exposure must precede disease (cause must precede effect)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9318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fld id="{C7B43217-A06C-F54E-9576-3ADCE9A7D23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965268"/>
      </p:ext>
    </p:extLst>
  </p:cSld>
  <p:clrMapOvr>
    <a:masterClrMapping/>
  </p:clrMapOvr>
  <p:transition advTm="31447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5. Biologic gradient (dose-response relationship)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Presence of a dose-response or exposure-response curve with an expected shape</a:t>
            </a:r>
          </a:p>
          <a:p>
            <a:r>
              <a:rPr lang="en-US" altLang="en-US" dirty="0"/>
              <a:t>Changes in exposure are related to trend in risk of disease</a:t>
            </a:r>
          </a:p>
          <a:p>
            <a:r>
              <a:rPr lang="en-US" altLang="en-US" dirty="0"/>
              <a:t>Strong evidence for causal relation suggesting biologic relation</a:t>
            </a:r>
          </a:p>
          <a:p>
            <a:endParaRPr lang="en-US" altLang="en-US" dirty="0"/>
          </a:p>
        </p:txBody>
      </p:sp>
      <p:sp>
        <p:nvSpPr>
          <p:cNvPr id="103429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fld id="{64804E4B-4B0F-FB47-B69B-E66CD951FEDE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3585" y="4354513"/>
            <a:ext cx="83820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4163" indent="-284163"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charset="2"/>
              <a:buChar char="Ø"/>
            </a:pPr>
            <a:r>
              <a:rPr lang="en-US" altLang="en-US" sz="2800" b="1" dirty="0">
                <a:solidFill>
                  <a:srgbClr val="FFFF00"/>
                </a:solidFill>
                <a:latin typeface="Arial Unicode MS" charset="0"/>
                <a:ea typeface="Arial" charset="0"/>
                <a:cs typeface="Arial" charset="0"/>
              </a:rPr>
              <a:t>   </a:t>
            </a:r>
            <a:r>
              <a:rPr lang="en-US" altLang="en-US" sz="2800" b="1" dirty="0">
                <a:solidFill>
                  <a:schemeClr val="accent1"/>
                </a:solidFill>
                <a:latin typeface="Arial Unicode MS" charset="0"/>
                <a:ea typeface="Arial" charset="0"/>
                <a:cs typeface="Arial" charset="0"/>
              </a:rPr>
              <a:t>CAVEATS</a:t>
            </a:r>
          </a:p>
          <a:p>
            <a:pPr eaLnBrk="1" hangingPunct="1"/>
            <a:endParaRPr lang="en-US" altLang="en-US" sz="500" b="1" dirty="0">
              <a:solidFill>
                <a:schemeClr val="tx2"/>
              </a:solidFill>
              <a:latin typeface="Arial Unicode MS" charset="0"/>
              <a:ea typeface="Arial" charset="0"/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66CCFF"/>
              </a:buClr>
              <a:buSzPct val="80000"/>
              <a:buFont typeface="Arial" charset="0"/>
              <a:buChar char="•"/>
            </a:pPr>
            <a:r>
              <a:rPr lang="en-US" altLang="en-US" sz="2000" dirty="0">
                <a:latin typeface="+mn-lt"/>
                <a:ea typeface="Arial" charset="0"/>
                <a:cs typeface="Arial" charset="0"/>
              </a:rPr>
              <a:t>Thresholds, i.e., no increase in disease past certain level of exposure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66CCFF"/>
              </a:buClr>
              <a:buSzPct val="80000"/>
              <a:buFont typeface="Arial" charset="0"/>
              <a:buChar char="•"/>
            </a:pPr>
            <a:r>
              <a:rPr lang="en-US" altLang="en-US" sz="2000" dirty="0">
                <a:latin typeface="+mn-lt"/>
              </a:rPr>
              <a:t>Range of exposure assessed may be narrow and miss any effect</a:t>
            </a:r>
            <a:endParaRPr lang="en-US" altLang="en-US" sz="2000" dirty="0"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492691"/>
      </p:ext>
    </p:extLst>
  </p:cSld>
  <p:clrMapOvr>
    <a:masterClrMapping/>
  </p:clrMapOvr>
  <p:transition advTm="616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6. Plausibility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proposed mechanism should be biologically (etiologically) plausible</a:t>
            </a:r>
          </a:p>
          <a:p>
            <a:r>
              <a:rPr lang="en-US" altLang="en-US"/>
              <a:t>Reference to a “coherent” body of knowledge</a:t>
            </a:r>
          </a:p>
          <a:p>
            <a:endParaRPr lang="en-US" altLang="en-US"/>
          </a:p>
        </p:txBody>
      </p:sp>
      <p:sp>
        <p:nvSpPr>
          <p:cNvPr id="10547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fld id="{958AF130-70F8-0848-A6FE-4BEAF30ADE66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762000" y="4495800"/>
            <a:ext cx="8153400" cy="15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6538" indent="-236538"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marL="457200" indent="-457200" eaLnBrk="1" hangingPunct="1">
              <a:buClr>
                <a:schemeClr val="tx1"/>
              </a:buClr>
              <a:buFont typeface="Wingdings" charset="2"/>
              <a:buChar char="Ø"/>
            </a:pPr>
            <a:r>
              <a:rPr lang="en-US" altLang="en-US" sz="2800" b="1" dirty="0">
                <a:solidFill>
                  <a:srgbClr val="FFFF00"/>
                </a:solidFill>
                <a:latin typeface="+mn-lt"/>
                <a:ea typeface="Arial" charset="0"/>
                <a:cs typeface="Arial" charset="0"/>
              </a:rPr>
              <a:t>   </a:t>
            </a:r>
            <a:r>
              <a:rPr lang="en-US" altLang="en-US" sz="2800" b="1" dirty="0">
                <a:solidFill>
                  <a:srgbClr val="0093D0"/>
                </a:solidFill>
                <a:latin typeface="+mn-lt"/>
                <a:ea typeface="Arial" charset="0"/>
                <a:cs typeface="Arial" charset="0"/>
              </a:rPr>
              <a:t>CAVEATS</a:t>
            </a:r>
            <a:endParaRPr lang="en-US" altLang="en-US" sz="2800" b="1" dirty="0">
              <a:solidFill>
                <a:schemeClr val="folHlink"/>
              </a:solidFill>
              <a:latin typeface="+mn-lt"/>
              <a:ea typeface="Arial" charset="0"/>
              <a:cs typeface="Arial" charset="0"/>
            </a:endParaRPr>
          </a:p>
          <a:p>
            <a:pPr eaLnBrk="1" hangingPunct="1"/>
            <a:endParaRPr lang="en-US" altLang="en-US" sz="1000" b="1" dirty="0">
              <a:solidFill>
                <a:schemeClr val="folHlink"/>
              </a:solidFill>
              <a:latin typeface="+mn-lt"/>
              <a:ea typeface="Arial" charset="0"/>
              <a:cs typeface="Arial" charset="0"/>
            </a:endParaRPr>
          </a:p>
          <a:p>
            <a:pPr eaLnBrk="1" hangingPunct="1">
              <a:buClr>
                <a:schemeClr val="tx1"/>
              </a:buClr>
              <a:buSzPct val="80000"/>
              <a:buFont typeface="Wingdings" charset="2"/>
              <a:buChar char="§"/>
            </a:pPr>
            <a:r>
              <a:rPr lang="en-US" altLang="en-US" sz="2000" dirty="0">
                <a:latin typeface="+mn-lt"/>
                <a:ea typeface="Arial" charset="0"/>
                <a:cs typeface="Arial" charset="0"/>
              </a:rPr>
              <a:t>New diseases and new causes</a:t>
            </a:r>
          </a:p>
          <a:p>
            <a:pPr eaLnBrk="1" hangingPunct="1">
              <a:buClr>
                <a:schemeClr val="tx1"/>
              </a:buClr>
              <a:buSzPct val="80000"/>
              <a:buFont typeface="Wingdings" charset="2"/>
              <a:buChar char="§"/>
            </a:pPr>
            <a:r>
              <a:rPr lang="en-US" altLang="en-US" sz="2000" dirty="0">
                <a:latin typeface="+mn-lt"/>
                <a:ea typeface="Arial" charset="0"/>
                <a:cs typeface="Arial" charset="0"/>
              </a:rPr>
              <a:t>Theoretical plausibility</a:t>
            </a:r>
          </a:p>
          <a:p>
            <a:pPr eaLnBrk="1" hangingPunct="1">
              <a:buClr>
                <a:srgbClr val="66CCFF"/>
              </a:buClr>
              <a:buSzPct val="80000"/>
              <a:buFont typeface="Wingdings" charset="2"/>
              <a:buChar char="§"/>
            </a:pPr>
            <a:endParaRPr lang="en-US" altLang="en-US" sz="2000" b="1" dirty="0">
              <a:latin typeface="+mn-lt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962639"/>
      </p:ext>
    </p:extLst>
  </p:cSld>
  <p:clrMapOvr>
    <a:masterClrMapping/>
  </p:clrMapOvr>
  <p:transition advTm="6663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0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3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07"/>
</p:tagLst>
</file>

<file path=ppt/theme/theme1.xml><?xml version="1.0" encoding="utf-8"?>
<a:theme xmlns:a="http://schemas.openxmlformats.org/drawingml/2006/main" name="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eek 1 - Intro_Causal Inference_2018_Epid_II" id="{6773D6FE-AD69-2B41-A242-620BC64832FF}" vid="{0C6652C7-D0C3-B543-A998-E8F5228FF5A1}"/>
    </a:ext>
  </a:extLst>
</a:theme>
</file>

<file path=ppt/theme/theme2.xml><?xml version="1.0" encoding="utf-8"?>
<a:theme xmlns:a="http://schemas.openxmlformats.org/drawingml/2006/main" name="1_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eek 1 - Intro_Causal Inference_2018_Epid_II" id="{6773D6FE-AD69-2B41-A242-620BC64832FF}" vid="{0C6652C7-D0C3-B543-A998-E8F5228FF5A1}"/>
    </a:ext>
  </a:extLst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12022</TotalTime>
  <Words>767</Words>
  <Application>Microsoft Macintosh PowerPoint</Application>
  <PresentationFormat>On-screen Show (4:3)</PresentationFormat>
  <Paragraphs>103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 Unicode MS</vt:lpstr>
      <vt:lpstr>.AppleSystemUIFont</vt:lpstr>
      <vt:lpstr>Arial</vt:lpstr>
      <vt:lpstr>Garamond</vt:lpstr>
      <vt:lpstr>LucidaGrande</vt:lpstr>
      <vt:lpstr>Wingdings</vt:lpstr>
      <vt:lpstr>UCSF Contemporary</vt:lpstr>
      <vt:lpstr>1_UCSF Contemporary</vt:lpstr>
      <vt:lpstr> Perspectives on Causal Inference</vt:lpstr>
      <vt:lpstr>Brief Overview of Causal Models and Heuristics</vt:lpstr>
      <vt:lpstr>Criteria for Causal Inference – "Hill criteria for causation"</vt:lpstr>
      <vt:lpstr>1. Strength of association</vt:lpstr>
      <vt:lpstr>2. Consistency</vt:lpstr>
      <vt:lpstr>3. Specificity of the association</vt:lpstr>
      <vt:lpstr>4. Temporality</vt:lpstr>
      <vt:lpstr>5. Biologic gradient (dose-response relationship)</vt:lpstr>
      <vt:lpstr>6. Plausibility</vt:lpstr>
      <vt:lpstr>7. Coherence with established “facts”</vt:lpstr>
      <vt:lpstr>8. Experiment</vt:lpstr>
      <vt:lpstr>9. Analogy</vt:lpstr>
      <vt:lpstr>Summary</vt:lpstr>
    </vt:vector>
  </TitlesOfParts>
  <Company>UCSF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Rebecca Graff</cp:lastModifiedBy>
  <cp:revision>674</cp:revision>
  <cp:lastPrinted>2017-12-18T14:44:50Z</cp:lastPrinted>
  <dcterms:created xsi:type="dcterms:W3CDTF">2012-05-07T17:59:34Z</dcterms:created>
  <dcterms:modified xsi:type="dcterms:W3CDTF">2020-12-30T21:54:55Z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