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tags/tag16.xml" ContentType="application/vnd.openxmlformats-officedocument.presentationml.tags+xml"/>
  <Override PartName="/ppt/notesSlides/notesSlide12.xml" ContentType="application/vnd.openxmlformats-officedocument.presentationml.notesSlide+xml"/>
  <Override PartName="/ppt/charts/chart2.xml" ContentType="application/vnd.openxmlformats-officedocument.drawingml.chart+xml"/>
  <Override PartName="/ppt/tags/tag17.xml" ContentType="application/vnd.openxmlformats-officedocument.presentationml.tags+xml"/>
  <Override PartName="/ppt/notesSlides/notesSlide13.xml" ContentType="application/vnd.openxmlformats-officedocument.presentationml.notesSlide+xml"/>
  <Override PartName="/ppt/charts/chart3.xml" ContentType="application/vnd.openxmlformats-officedocument.drawingml.chart+xml"/>
  <Override PartName="/ppt/tags/tag18.xml" ContentType="application/vnd.openxmlformats-officedocument.presentationml.tags+xml"/>
  <Override PartName="/ppt/notesSlides/notesSlide14.xml" ContentType="application/vnd.openxmlformats-officedocument.presentationml.notesSlide+xml"/>
  <Override PartName="/ppt/charts/chart4.xml" ContentType="application/vnd.openxmlformats-officedocument.drawingml.chart+xml"/>
  <Override PartName="/ppt/tags/tag19.xml" ContentType="application/vnd.openxmlformats-officedocument.presentationml.tags+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notesSlides/notesSlide31.xml" ContentType="application/vnd.openxmlformats-officedocument.presentationml.notesSlide+xml"/>
  <Override PartName="/ppt/tags/tag40.xml" ContentType="application/vnd.openxmlformats-officedocument.presentationml.tags+xml"/>
  <Override PartName="/ppt/notesSlides/notesSlide32.xml" ContentType="application/vnd.openxmlformats-officedocument.presentationml.notesSlide+xml"/>
  <Override PartName="/ppt/tags/tag41.xml" ContentType="application/vnd.openxmlformats-officedocument.presentationml.tags+xml"/>
  <Override PartName="/ppt/notesSlides/notesSlide3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notesSlides/notesSlide35.xml" ContentType="application/vnd.openxmlformats-officedocument.presentationml.notesSlide+xml"/>
  <Override PartName="/ppt/tags/tag45.xml" ContentType="application/vnd.openxmlformats-officedocument.presentationml.tags+xml"/>
  <Override PartName="/ppt/notesSlides/notesSlide36.xml" ContentType="application/vnd.openxmlformats-officedocument.presentationml.notesSlide+xml"/>
  <Override PartName="/ppt/charts/chart5.xml" ContentType="application/vnd.openxmlformats-officedocument.drawingml.chart+xml"/>
  <Override PartName="/ppt/tags/tag46.xml" ContentType="application/vnd.openxmlformats-officedocument.presentationml.tags+xml"/>
  <Override PartName="/ppt/notesSlides/notesSlide37.xml" ContentType="application/vnd.openxmlformats-officedocument.presentationml.notesSlide+xml"/>
  <Override PartName="/ppt/tags/tag47.xml" ContentType="application/vnd.openxmlformats-officedocument.presentationml.tags+xml"/>
  <Override PartName="/ppt/notesSlides/notesSlide38.xml" ContentType="application/vnd.openxmlformats-officedocument.presentationml.notesSlide+xml"/>
  <Override PartName="/ppt/charts/chart6.xml" ContentType="application/vnd.openxmlformats-officedocument.drawingml.chart+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notesSlides/notesSlide40.xml" ContentType="application/vnd.openxmlformats-officedocument.presentationml.notesSlide+xml"/>
  <Override PartName="/ppt/charts/chart7.xml" ContentType="application/vnd.openxmlformats-officedocument.drawingml.chart+xml"/>
  <Override PartName="/ppt/tags/tag50.xml" ContentType="application/vnd.openxmlformats-officedocument.presentationml.tags+xml"/>
  <Override PartName="/ppt/notesSlides/notesSlide41.xml" ContentType="application/vnd.openxmlformats-officedocument.presentationml.notesSlide+xml"/>
  <Override PartName="/ppt/tags/tag51.xml" ContentType="application/vnd.openxmlformats-officedocument.presentationml.tags+xml"/>
  <Override PartName="/ppt/notesSlides/notesSlide42.xml" ContentType="application/vnd.openxmlformats-officedocument.presentationml.notesSlide+xml"/>
  <Override PartName="/ppt/tags/tag52.xml" ContentType="application/vnd.openxmlformats-officedocument.presentationml.tags+xml"/>
  <Override PartName="/ppt/notesSlides/notesSlide43.xml" ContentType="application/vnd.openxmlformats-officedocument.presentationml.notesSlide+xml"/>
  <Override PartName="/ppt/tags/tag53.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9"/>
  </p:notesMasterIdLst>
  <p:handoutMasterIdLst>
    <p:handoutMasterId r:id="rId60"/>
  </p:handoutMasterIdLst>
  <p:sldIdLst>
    <p:sldId id="414" r:id="rId2"/>
    <p:sldId id="551" r:id="rId3"/>
    <p:sldId id="626" r:id="rId4"/>
    <p:sldId id="627" r:id="rId5"/>
    <p:sldId id="449" r:id="rId6"/>
    <p:sldId id="597" r:id="rId7"/>
    <p:sldId id="454" r:id="rId8"/>
    <p:sldId id="531" r:id="rId9"/>
    <p:sldId id="457" r:id="rId10"/>
    <p:sldId id="460" r:id="rId11"/>
    <p:sldId id="532" r:id="rId12"/>
    <p:sldId id="533" r:id="rId13"/>
    <p:sldId id="464" r:id="rId14"/>
    <p:sldId id="534" r:id="rId15"/>
    <p:sldId id="549" r:id="rId16"/>
    <p:sldId id="470" r:id="rId17"/>
    <p:sldId id="465" r:id="rId18"/>
    <p:sldId id="535" r:id="rId19"/>
    <p:sldId id="539" r:id="rId20"/>
    <p:sldId id="542" r:id="rId21"/>
    <p:sldId id="553" r:id="rId22"/>
    <p:sldId id="529" r:id="rId23"/>
    <p:sldId id="548" r:id="rId24"/>
    <p:sldId id="488" r:id="rId25"/>
    <p:sldId id="545" r:id="rId26"/>
    <p:sldId id="582" r:id="rId27"/>
    <p:sldId id="583" r:id="rId28"/>
    <p:sldId id="544" r:id="rId29"/>
    <p:sldId id="612" r:id="rId30"/>
    <p:sldId id="613" r:id="rId31"/>
    <p:sldId id="614" r:id="rId32"/>
    <p:sldId id="615" r:id="rId33"/>
    <p:sldId id="629" r:id="rId34"/>
    <p:sldId id="616" r:id="rId35"/>
    <p:sldId id="617" r:id="rId36"/>
    <p:sldId id="618" r:id="rId37"/>
    <p:sldId id="619" r:id="rId38"/>
    <p:sldId id="620" r:id="rId39"/>
    <p:sldId id="621" r:id="rId40"/>
    <p:sldId id="622" r:id="rId41"/>
    <p:sldId id="623" r:id="rId42"/>
    <p:sldId id="624" r:id="rId43"/>
    <p:sldId id="625" r:id="rId44"/>
    <p:sldId id="628" r:id="rId45"/>
    <p:sldId id="584" r:id="rId46"/>
    <p:sldId id="585" r:id="rId47"/>
    <p:sldId id="586" r:id="rId48"/>
    <p:sldId id="587" r:id="rId49"/>
    <p:sldId id="588" r:id="rId50"/>
    <p:sldId id="589" r:id="rId51"/>
    <p:sldId id="590" r:id="rId52"/>
    <p:sldId id="591" r:id="rId53"/>
    <p:sldId id="592" r:id="rId54"/>
    <p:sldId id="593" r:id="rId55"/>
    <p:sldId id="594" r:id="rId56"/>
    <p:sldId id="595" r:id="rId57"/>
    <p:sldId id="596" r:id="rId58"/>
  </p:sldIdLst>
  <p:sldSz cx="9144000" cy="6858000" type="screen4x3"/>
  <p:notesSz cx="68580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sd" initials="sp" lastIdx="44" clrIdx="0"/>
  <p:cmAuthor id="1" name="jtice" initials="" lastIdx="0" clrIdx="1"/>
  <p:cmAuthor id="2" name=" DanO" initials="MSOffice" lastIdx="6" clrIdx="2">
    <p:extLst/>
  </p:cmAuthor>
  <p:cmAuthor id="3" name="Elliot Marseille" initials="EAM" lastIdx="25" clrIdx="3"/>
  <p:cmAuthor id="4" name="Karen Shore" initials="KS" lastIdx="5"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77"/>
    <a:srgbClr val="008F77"/>
    <a:srgbClr val="007799"/>
    <a:srgbClr val="06FABA"/>
    <a:srgbClr val="009963"/>
    <a:srgbClr val="009981"/>
    <a:srgbClr val="069977"/>
    <a:srgbClr val="00CC99"/>
    <a:srgbClr val="0AF6AD"/>
    <a:srgbClr val="05F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7471" autoAdjust="0"/>
  </p:normalViewPr>
  <p:slideViewPr>
    <p:cSldViewPr>
      <p:cViewPr varScale="1">
        <p:scale>
          <a:sx n="106" d="100"/>
          <a:sy n="106" d="100"/>
        </p:scale>
        <p:origin x="-12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44"/>
    </p:cViewPr>
  </p:sorterViewPr>
  <p:notesViewPr>
    <p:cSldViewPr>
      <p:cViewPr>
        <p:scale>
          <a:sx n="100" d="100"/>
          <a:sy n="100" d="100"/>
        </p:scale>
        <p:origin x="-864" y="202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K:\Hepatitis%20C%20December%202014\report\Data%20for%20figures%20kks.xlsx" TargetMode="External"/><Relationship Id="rId2" Type="http://schemas.microsoft.com/office/2011/relationships/chartColorStyle" Target="colors1.xml"/><Relationship Id="rId3"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K:\Hepatitis%20C%20December%202014\report\Data%20for%20figures%20kks.xlsx" TargetMode="External"/><Relationship Id="rId2" Type="http://schemas.microsoft.com/office/2011/relationships/chartColorStyle" Target="colors2.xml"/><Relationship Id="rId3"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K:\Hepatitis%20C%20December%202014\report\Data%20for%20figures%20kks.xlsx" TargetMode="External"/><Relationship Id="rId2" Type="http://schemas.microsoft.com/office/2011/relationships/chartColorStyle" Target="colors3.xml"/><Relationship Id="rId3"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K:\Hepatitis%20C%20December%202014\report\Data%20for%20figures%20kks.xlsx" TargetMode="External"/><Relationship Id="rId2" Type="http://schemas.microsoft.com/office/2011/relationships/chartColorStyle" Target="colors4.xml"/><Relationship Id="rId3"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ColorStyle" Target="colors5.xml"/><Relationship Id="rId3"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Sheet1!$B$2</c:f>
              <c:strCache>
                <c:ptCount val="1"/>
                <c:pt idx="0">
                  <c:v>SVR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1"/>
            <c:plus>
              <c:numRef>
                <c:f>Sheet1!$F$3:$F$9</c:f>
                <c:numCache>
                  <c:formatCode>General</c:formatCode>
                  <c:ptCount val="7"/>
                  <c:pt idx="0">
                    <c:v>3.299999999999997</c:v>
                  </c:pt>
                  <c:pt idx="1">
                    <c:v>2.799999999999997</c:v>
                  </c:pt>
                  <c:pt idx="2">
                    <c:v>6.900000000000006</c:v>
                  </c:pt>
                  <c:pt idx="3">
                    <c:v>0.0</c:v>
                  </c:pt>
                  <c:pt idx="4">
                    <c:v>1.200000000000003</c:v>
                  </c:pt>
                  <c:pt idx="5">
                    <c:v>0.0</c:v>
                  </c:pt>
                  <c:pt idx="6">
                    <c:v>1.0</c:v>
                  </c:pt>
                </c:numCache>
              </c:numRef>
            </c:plus>
            <c:minus>
              <c:numRef>
                <c:f>Sheet1!$E$3:$E$9</c:f>
                <c:numCache>
                  <c:formatCode>General</c:formatCode>
                  <c:ptCount val="7"/>
                  <c:pt idx="0">
                    <c:v>3.599999999999994</c:v>
                  </c:pt>
                  <c:pt idx="1">
                    <c:v>3.200000000000003</c:v>
                  </c:pt>
                  <c:pt idx="2">
                    <c:v>7.5</c:v>
                  </c:pt>
                  <c:pt idx="3">
                    <c:v>60.2</c:v>
                  </c:pt>
                  <c:pt idx="4">
                    <c:v>1.700000000000003</c:v>
                  </c:pt>
                  <c:pt idx="5">
                    <c:v>10.0</c:v>
                  </c:pt>
                  <c:pt idx="6">
                    <c:v>1.299999999999997</c:v>
                  </c:pt>
                </c:numCache>
              </c:numRef>
            </c:minus>
            <c:spPr>
              <a:solidFill>
                <a:schemeClr val="tx1"/>
              </a:solidFill>
              <a:ln w="9525" cap="flat" cmpd="sng" algn="ctr">
                <a:solidFill>
                  <a:schemeClr val="tx1">
                    <a:shade val="95000"/>
                    <a:satMod val="105000"/>
                  </a:schemeClr>
                </a:solidFill>
                <a:prstDash val="solid"/>
                <a:round/>
              </a:ln>
              <a:effectLst/>
            </c:spPr>
          </c:errBars>
          <c:cat>
            <c:strRef>
              <c:f>Sheet1!$A$3:$A$9</c:f>
              <c:strCache>
                <c:ptCount val="7"/>
                <c:pt idx="0">
                  <c:v>SMV + PR</c:v>
                </c:pt>
                <c:pt idx="1">
                  <c:v>SOF + PR</c:v>
                </c:pt>
                <c:pt idx="2">
                  <c:v>SOF + R</c:v>
                </c:pt>
                <c:pt idx="3">
                  <c:v>SMV + SOF</c:v>
                </c:pt>
                <c:pt idx="4">
                  <c:v>LDV/SOF</c:v>
                </c:pt>
                <c:pt idx="5">
                  <c:v>DCV + SOF</c:v>
                </c:pt>
                <c:pt idx="6">
                  <c:v>3D + R</c:v>
                </c:pt>
              </c:strCache>
            </c:strRef>
          </c:cat>
          <c:val>
            <c:numRef>
              <c:f>Sheet1!$B$3:$B$9</c:f>
              <c:numCache>
                <c:formatCode>General</c:formatCode>
                <c:ptCount val="7"/>
                <c:pt idx="0">
                  <c:v>82.5</c:v>
                </c:pt>
                <c:pt idx="1">
                  <c:v>92.0</c:v>
                </c:pt>
                <c:pt idx="2">
                  <c:v>75.0</c:v>
                </c:pt>
                <c:pt idx="3">
                  <c:v>100.0</c:v>
                </c:pt>
                <c:pt idx="4">
                  <c:v>98.5</c:v>
                </c:pt>
                <c:pt idx="5">
                  <c:v>100.0</c:v>
                </c:pt>
                <c:pt idx="6">
                  <c:v>97.6</c:v>
                </c:pt>
              </c:numCache>
            </c:numRef>
          </c:val>
        </c:ser>
        <c:dLbls>
          <c:showLegendKey val="0"/>
          <c:showVal val="0"/>
          <c:showCatName val="0"/>
          <c:showSerName val="0"/>
          <c:showPercent val="0"/>
          <c:showBubbleSize val="0"/>
        </c:dLbls>
        <c:gapWidth val="150"/>
        <c:axId val="2086804760"/>
        <c:axId val="2086820808"/>
      </c:barChart>
      <c:catAx>
        <c:axId val="20868047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086820808"/>
        <c:crosses val="autoZero"/>
        <c:auto val="1"/>
        <c:lblAlgn val="ctr"/>
        <c:lblOffset val="100"/>
        <c:noMultiLvlLbl val="0"/>
      </c:catAx>
      <c:valAx>
        <c:axId val="2086820808"/>
        <c:scaling>
          <c:orientation val="minMax"/>
          <c:max val="100.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08680476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Sheet1!$B$16</c:f>
              <c:strCache>
                <c:ptCount val="1"/>
                <c:pt idx="0">
                  <c:v>SVR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1"/>
            <c:plus>
              <c:numRef>
                <c:f>Sheet1!$F$17:$F$23</c:f>
                <c:numCache>
                  <c:formatCode>General</c:formatCode>
                  <c:ptCount val="7"/>
                  <c:pt idx="0">
                    <c:v>13.7</c:v>
                  </c:pt>
                  <c:pt idx="1">
                    <c:v>10.2</c:v>
                  </c:pt>
                  <c:pt idx="2">
                    <c:v>30.29999999999999</c:v>
                  </c:pt>
                  <c:pt idx="3">
                    <c:v>0.0</c:v>
                  </c:pt>
                  <c:pt idx="4">
                    <c:v>8.200000000000001</c:v>
                  </c:pt>
                  <c:pt idx="5">
                    <c:v>0.0</c:v>
                  </c:pt>
                  <c:pt idx="6">
                    <c:v>3.899999999999991</c:v>
                  </c:pt>
                </c:numCache>
              </c:numRef>
            </c:plus>
            <c:minus>
              <c:numRef>
                <c:f>Sheet1!$E$17:$E$23</c:f>
                <c:numCache>
                  <c:formatCode>General</c:formatCode>
                  <c:ptCount val="7"/>
                  <c:pt idx="0">
                    <c:v>14.6</c:v>
                  </c:pt>
                  <c:pt idx="1">
                    <c:v>14.80000000000001</c:v>
                  </c:pt>
                  <c:pt idx="2">
                    <c:v>31.8</c:v>
                  </c:pt>
                  <c:pt idx="3">
                    <c:v>45.9</c:v>
                  </c:pt>
                  <c:pt idx="4">
                    <c:v>11.40000000000001</c:v>
                  </c:pt>
                  <c:pt idx="5">
                    <c:v>45.9</c:v>
                  </c:pt>
                  <c:pt idx="6">
                    <c:v>7.200000000000003</c:v>
                  </c:pt>
                </c:numCache>
              </c:numRef>
            </c:minus>
            <c:spPr>
              <a:solidFill>
                <a:schemeClr val="tx1"/>
              </a:solidFill>
              <a:ln w="9525" cap="flat" cmpd="sng" algn="ctr">
                <a:solidFill>
                  <a:schemeClr val="tx1">
                    <a:shade val="95000"/>
                    <a:satMod val="105000"/>
                  </a:schemeClr>
                </a:solidFill>
                <a:prstDash val="solid"/>
                <a:round/>
              </a:ln>
              <a:effectLst/>
            </c:spPr>
          </c:errBars>
          <c:cat>
            <c:strRef>
              <c:f>Sheet1!$A$17:$A$23</c:f>
              <c:strCache>
                <c:ptCount val="7"/>
                <c:pt idx="0">
                  <c:v>SMV + PR</c:v>
                </c:pt>
                <c:pt idx="1">
                  <c:v>SOF + PR</c:v>
                </c:pt>
                <c:pt idx="2">
                  <c:v>SOF + R</c:v>
                </c:pt>
                <c:pt idx="3">
                  <c:v>SMV + SOF</c:v>
                </c:pt>
                <c:pt idx="4">
                  <c:v>LDV/SOF</c:v>
                </c:pt>
                <c:pt idx="5">
                  <c:v>DCV + SOF</c:v>
                </c:pt>
                <c:pt idx="6">
                  <c:v>3D + R</c:v>
                </c:pt>
              </c:strCache>
            </c:strRef>
          </c:cat>
          <c:val>
            <c:numRef>
              <c:f>Sheet1!$B$17:$B$23</c:f>
              <c:numCache>
                <c:formatCode>General</c:formatCode>
                <c:ptCount val="7"/>
                <c:pt idx="0">
                  <c:v>60.5</c:v>
                </c:pt>
                <c:pt idx="1">
                  <c:v>81.4</c:v>
                </c:pt>
                <c:pt idx="2">
                  <c:v>54.5</c:v>
                </c:pt>
                <c:pt idx="3">
                  <c:v>100.0</c:v>
                </c:pt>
                <c:pt idx="4">
                  <c:v>89.2</c:v>
                </c:pt>
                <c:pt idx="5">
                  <c:v>100.0</c:v>
                </c:pt>
                <c:pt idx="6">
                  <c:v>94.2</c:v>
                </c:pt>
              </c:numCache>
            </c:numRef>
          </c:val>
        </c:ser>
        <c:dLbls>
          <c:showLegendKey val="0"/>
          <c:showVal val="0"/>
          <c:showCatName val="0"/>
          <c:showSerName val="0"/>
          <c:showPercent val="0"/>
          <c:showBubbleSize val="0"/>
        </c:dLbls>
        <c:gapWidth val="150"/>
        <c:axId val="2127409528"/>
        <c:axId val="2127413128"/>
      </c:barChart>
      <c:catAx>
        <c:axId val="2127409528"/>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127413128"/>
        <c:crosses val="autoZero"/>
        <c:auto val="1"/>
        <c:lblAlgn val="ctr"/>
        <c:lblOffset val="100"/>
        <c:noMultiLvlLbl val="0"/>
      </c:catAx>
      <c:valAx>
        <c:axId val="2127413128"/>
        <c:scaling>
          <c:orientation val="minMax"/>
          <c:max val="100.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12740952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Sheet1!$B$30</c:f>
              <c:strCache>
                <c:ptCount val="1"/>
                <c:pt idx="0">
                  <c:v>SVR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1"/>
            <c:plus>
              <c:numRef>
                <c:f>Sheet1!$F$31:$F$37</c:f>
                <c:numCache>
                  <c:formatCode>General</c:formatCode>
                  <c:ptCount val="7"/>
                  <c:pt idx="0">
                    <c:v>4.799999999999997</c:v>
                  </c:pt>
                  <c:pt idx="1">
                    <c:v>0.0</c:v>
                  </c:pt>
                  <c:pt idx="2">
                    <c:v>0.0</c:v>
                  </c:pt>
                  <c:pt idx="3">
                    <c:v>3.0</c:v>
                  </c:pt>
                  <c:pt idx="4">
                    <c:v>2.299999999999997</c:v>
                  </c:pt>
                  <c:pt idx="5">
                    <c:v>0.0</c:v>
                  </c:pt>
                  <c:pt idx="6">
                    <c:v>1.700000000000003</c:v>
                  </c:pt>
                </c:numCache>
              </c:numRef>
            </c:plus>
            <c:minus>
              <c:numRef>
                <c:f>Sheet1!$E$31:$E$37</c:f>
                <c:numCache>
                  <c:formatCode>General</c:formatCode>
                  <c:ptCount val="7"/>
                  <c:pt idx="0">
                    <c:v>5.200000000000003</c:v>
                  </c:pt>
                  <c:pt idx="1">
                    <c:v>0.0</c:v>
                  </c:pt>
                  <c:pt idx="2">
                    <c:v>0.0</c:v>
                  </c:pt>
                  <c:pt idx="3">
                    <c:v>18.90000000000001</c:v>
                  </c:pt>
                  <c:pt idx="4">
                    <c:v>5.299999999999997</c:v>
                  </c:pt>
                  <c:pt idx="5">
                    <c:v>18.5</c:v>
                  </c:pt>
                  <c:pt idx="6">
                    <c:v>2.200000000000003</c:v>
                  </c:pt>
                </c:numCache>
              </c:numRef>
            </c:minus>
            <c:spPr>
              <a:solidFill>
                <a:schemeClr val="tx1"/>
              </a:solidFill>
              <a:ln w="9525" cap="flat" cmpd="sng" algn="ctr">
                <a:solidFill>
                  <a:schemeClr val="tx1">
                    <a:shade val="95000"/>
                    <a:satMod val="105000"/>
                  </a:schemeClr>
                </a:solidFill>
                <a:prstDash val="solid"/>
                <a:round/>
              </a:ln>
              <a:effectLst/>
            </c:spPr>
          </c:errBars>
          <c:cat>
            <c:strRef>
              <c:f>Sheet1!$A$31:$A$37</c:f>
              <c:strCache>
                <c:ptCount val="7"/>
                <c:pt idx="0">
                  <c:v>SMV + PR</c:v>
                </c:pt>
                <c:pt idx="1">
                  <c:v>SOF + PR</c:v>
                </c:pt>
                <c:pt idx="2">
                  <c:v>SOF + R</c:v>
                </c:pt>
                <c:pt idx="3">
                  <c:v>SMV + SOF</c:v>
                </c:pt>
                <c:pt idx="4">
                  <c:v>LDV/SOF</c:v>
                </c:pt>
                <c:pt idx="5">
                  <c:v>DCV + SOF</c:v>
                </c:pt>
                <c:pt idx="6">
                  <c:v>3D + R</c:v>
                </c:pt>
              </c:strCache>
            </c:strRef>
          </c:cat>
          <c:val>
            <c:numRef>
              <c:f>Sheet1!$B$31:$B$37</c:f>
              <c:numCache>
                <c:formatCode>General</c:formatCode>
                <c:ptCount val="7"/>
                <c:pt idx="0">
                  <c:v>77.7</c:v>
                </c:pt>
                <c:pt idx="3">
                  <c:v>97.0</c:v>
                </c:pt>
                <c:pt idx="4">
                  <c:v>97.7</c:v>
                </c:pt>
                <c:pt idx="5">
                  <c:v>100.0</c:v>
                </c:pt>
                <c:pt idx="6">
                  <c:v>96.7</c:v>
                </c:pt>
              </c:numCache>
            </c:numRef>
          </c:val>
        </c:ser>
        <c:dLbls>
          <c:showLegendKey val="0"/>
          <c:showVal val="0"/>
          <c:showCatName val="0"/>
          <c:showSerName val="0"/>
          <c:showPercent val="0"/>
          <c:showBubbleSize val="0"/>
        </c:dLbls>
        <c:gapWidth val="150"/>
        <c:axId val="2085589896"/>
        <c:axId val="2069261624"/>
      </c:barChart>
      <c:catAx>
        <c:axId val="208558989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069261624"/>
        <c:crosses val="autoZero"/>
        <c:auto val="1"/>
        <c:lblAlgn val="ctr"/>
        <c:lblOffset val="100"/>
        <c:noMultiLvlLbl val="0"/>
      </c:catAx>
      <c:valAx>
        <c:axId val="2069261624"/>
        <c:scaling>
          <c:orientation val="minMax"/>
          <c:max val="100.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08558989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latin typeface="+mj-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Sheet1!$B$44</c:f>
              <c:strCache>
                <c:ptCount val="1"/>
                <c:pt idx="0">
                  <c:v>SVR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1"/>
            <c:plus>
              <c:numRef>
                <c:f>Sheet1!$F$45:$F$51</c:f>
                <c:numCache>
                  <c:formatCode>General</c:formatCode>
                  <c:ptCount val="7"/>
                  <c:pt idx="0">
                    <c:v>11.6</c:v>
                  </c:pt>
                  <c:pt idx="1">
                    <c:v>0.0</c:v>
                  </c:pt>
                  <c:pt idx="2">
                    <c:v>0.0</c:v>
                  </c:pt>
                  <c:pt idx="3">
                    <c:v>0.0</c:v>
                  </c:pt>
                  <c:pt idx="4">
                    <c:v>0.0</c:v>
                  </c:pt>
                  <c:pt idx="5">
                    <c:v>0.0</c:v>
                  </c:pt>
                  <c:pt idx="6">
                    <c:v>2.5</c:v>
                  </c:pt>
                </c:numCache>
              </c:numRef>
            </c:plus>
            <c:minus>
              <c:numRef>
                <c:f>Sheet1!$E$45:$E$51</c:f>
                <c:numCache>
                  <c:formatCode>General</c:formatCode>
                  <c:ptCount val="7"/>
                  <c:pt idx="0">
                    <c:v>13.3</c:v>
                  </c:pt>
                  <c:pt idx="1">
                    <c:v>0.0</c:v>
                  </c:pt>
                  <c:pt idx="2">
                    <c:v>0.0</c:v>
                  </c:pt>
                  <c:pt idx="3">
                    <c:v>60.2</c:v>
                  </c:pt>
                  <c:pt idx="4">
                    <c:v>15.40000000000001</c:v>
                  </c:pt>
                  <c:pt idx="5">
                    <c:v>70.8</c:v>
                  </c:pt>
                  <c:pt idx="6">
                    <c:v>5.600000000000008</c:v>
                  </c:pt>
                </c:numCache>
              </c:numRef>
            </c:minus>
            <c:spPr>
              <a:solidFill>
                <a:schemeClr val="tx1"/>
              </a:solidFill>
              <a:ln w="9525" cap="flat" cmpd="sng" algn="ctr">
                <a:solidFill>
                  <a:schemeClr val="tx1">
                    <a:shade val="95000"/>
                    <a:satMod val="105000"/>
                  </a:schemeClr>
                </a:solidFill>
                <a:prstDash val="solid"/>
                <a:round/>
              </a:ln>
              <a:effectLst/>
            </c:spPr>
          </c:errBars>
          <c:cat>
            <c:strRef>
              <c:f>Sheet1!$A$45:$A$51</c:f>
              <c:strCache>
                <c:ptCount val="7"/>
                <c:pt idx="0">
                  <c:v>SMV + PR</c:v>
                </c:pt>
                <c:pt idx="1">
                  <c:v>SOF + PR</c:v>
                </c:pt>
                <c:pt idx="2">
                  <c:v>SOF + R</c:v>
                </c:pt>
                <c:pt idx="3">
                  <c:v>SMV + SOF</c:v>
                </c:pt>
                <c:pt idx="4">
                  <c:v>LDV/SOF</c:v>
                </c:pt>
                <c:pt idx="5">
                  <c:v>DCV + SOF</c:v>
                </c:pt>
                <c:pt idx="6">
                  <c:v>3D + R</c:v>
                </c:pt>
              </c:strCache>
            </c:strRef>
          </c:cat>
          <c:val>
            <c:numRef>
              <c:f>Sheet1!$B$45:$B$51</c:f>
              <c:numCache>
                <c:formatCode>General</c:formatCode>
                <c:ptCount val="7"/>
                <c:pt idx="0">
                  <c:v>73.4</c:v>
                </c:pt>
                <c:pt idx="3">
                  <c:v>100.0</c:v>
                </c:pt>
                <c:pt idx="4">
                  <c:v>100.0</c:v>
                </c:pt>
                <c:pt idx="5">
                  <c:v>100.0</c:v>
                </c:pt>
                <c:pt idx="6">
                  <c:v>96.9</c:v>
                </c:pt>
              </c:numCache>
            </c:numRef>
          </c:val>
        </c:ser>
        <c:dLbls>
          <c:showLegendKey val="0"/>
          <c:showVal val="0"/>
          <c:showCatName val="0"/>
          <c:showSerName val="0"/>
          <c:showPercent val="0"/>
          <c:showBubbleSize val="0"/>
        </c:dLbls>
        <c:gapWidth val="150"/>
        <c:axId val="2124669320"/>
        <c:axId val="2124672840"/>
      </c:barChart>
      <c:catAx>
        <c:axId val="212466932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124672840"/>
        <c:crosses val="autoZero"/>
        <c:auto val="1"/>
        <c:lblAlgn val="ctr"/>
        <c:lblOffset val="100"/>
        <c:noMultiLvlLbl val="0"/>
      </c:catAx>
      <c:valAx>
        <c:axId val="2124672840"/>
        <c:scaling>
          <c:orientation val="minMax"/>
          <c:max val="100.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12466932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latin typeface="+mj-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1" dirty="0" smtClean="0"/>
              <a:t>Total Costs of Hepatitis</a:t>
            </a:r>
            <a:r>
              <a:rPr lang="en-US" sz="1600" b="1" i="1" baseline="0" dirty="0" smtClean="0"/>
              <a:t> C Care, Per Patient, GT1</a:t>
            </a:r>
            <a:endParaRPr lang="en-US" sz="1600" b="1" i="1"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LDV/SOF</c:v>
                </c:pt>
              </c:strCache>
            </c:strRef>
          </c:tx>
          <c:spPr>
            <a:solidFill>
              <a:schemeClr val="accent2"/>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 Year</c:v>
                </c:pt>
                <c:pt idx="1">
                  <c:v>5 Years</c:v>
                </c:pt>
                <c:pt idx="2">
                  <c:v>20 Years</c:v>
                </c:pt>
              </c:strCache>
            </c:strRef>
          </c:cat>
          <c:val>
            <c:numRef>
              <c:f>Sheet1!$B$2:$B$4</c:f>
              <c:numCache>
                <c:formatCode>General</c:formatCode>
                <c:ptCount val="3"/>
                <c:pt idx="0">
                  <c:v>85037.0</c:v>
                </c:pt>
                <c:pt idx="1">
                  <c:v>87601.0</c:v>
                </c:pt>
                <c:pt idx="2">
                  <c:v>94555.0</c:v>
                </c:pt>
              </c:numCache>
            </c:numRef>
          </c:val>
        </c:ser>
        <c:ser>
          <c:idx val="1"/>
          <c:order val="1"/>
          <c:tx>
            <c:strRef>
              <c:f>Sheet1!$C$1</c:f>
              <c:strCache>
                <c:ptCount val="1"/>
                <c:pt idx="0">
                  <c:v>PR</c:v>
                </c:pt>
              </c:strCache>
            </c:strRef>
          </c:tx>
          <c:spPr>
            <a:solidFill>
              <a:srgbClr val="FF6565"/>
            </a:solidFill>
            <a:ln>
              <a:noFill/>
            </a:ln>
            <a:effectLst/>
          </c:spPr>
          <c:invertIfNegative val="0"/>
          <c:cat>
            <c:strRef>
              <c:f>Sheet1!$A$2:$A$4</c:f>
              <c:strCache>
                <c:ptCount val="3"/>
                <c:pt idx="0">
                  <c:v>1 Year</c:v>
                </c:pt>
                <c:pt idx="1">
                  <c:v>5 Years</c:v>
                </c:pt>
                <c:pt idx="2">
                  <c:v>20 Years</c:v>
                </c:pt>
              </c:strCache>
            </c:strRef>
          </c:cat>
          <c:val>
            <c:numRef>
              <c:f>Sheet1!$C$2:$C$4</c:f>
              <c:numCache>
                <c:formatCode>General</c:formatCode>
                <c:ptCount val="3"/>
                <c:pt idx="0">
                  <c:v>36602.0</c:v>
                </c:pt>
                <c:pt idx="1">
                  <c:v>41647.0</c:v>
                </c:pt>
                <c:pt idx="2">
                  <c:v>58409.0</c:v>
                </c:pt>
              </c:numCache>
            </c:numRef>
          </c:val>
        </c:ser>
        <c:dLbls>
          <c:showLegendKey val="0"/>
          <c:showVal val="0"/>
          <c:showCatName val="0"/>
          <c:showSerName val="0"/>
          <c:showPercent val="0"/>
          <c:showBubbleSize val="0"/>
        </c:dLbls>
        <c:gapWidth val="219"/>
        <c:overlap val="-27"/>
        <c:axId val="2067348296"/>
        <c:axId val="2067337192"/>
      </c:barChart>
      <c:catAx>
        <c:axId val="2067348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7337192"/>
        <c:crosses val="autoZero"/>
        <c:auto val="1"/>
        <c:lblAlgn val="ctr"/>
        <c:lblOffset val="100"/>
        <c:noMultiLvlLbl val="0"/>
      </c:catAx>
      <c:valAx>
        <c:axId val="20673371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7348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264045798623"/>
          <c:y val="0.0436507936507937"/>
          <c:w val="0.890431240252577"/>
          <c:h val="0.900838987107744"/>
        </c:manualLayout>
      </c:layout>
      <c:barChart>
        <c:barDir val="col"/>
        <c:grouping val="clustered"/>
        <c:varyColors val="0"/>
        <c:ser>
          <c:idx val="0"/>
          <c:order val="0"/>
          <c:tx>
            <c:strRef>
              <c:f>Sheet1!$B$1</c:f>
              <c:strCache>
                <c:ptCount val="1"/>
                <c:pt idx="0">
                  <c:v>New Rx $</c:v>
                </c:pt>
              </c:strCache>
            </c:strRef>
          </c:tx>
          <c:spPr>
            <a:solidFill>
              <a:schemeClr val="accent2"/>
            </a:solidFill>
          </c:spPr>
          <c:invertIfNegative val="0"/>
          <c:cat>
            <c:strRef>
              <c:f>Sheet1!$A$2:$A$5</c:f>
              <c:strCache>
                <c:ptCount val="4"/>
                <c:pt idx="0">
                  <c:v>Genotype 1</c:v>
                </c:pt>
                <c:pt idx="1">
                  <c:v>Genotype 2</c:v>
                </c:pt>
                <c:pt idx="2">
                  <c:v>Genotype 3</c:v>
                </c:pt>
                <c:pt idx="3">
                  <c:v>TOTAL</c:v>
                </c:pt>
              </c:strCache>
            </c:strRef>
          </c:cat>
          <c:val>
            <c:numRef>
              <c:f>Sheet1!$B$2:$B$5</c:f>
              <c:numCache>
                <c:formatCode>_("$"* #,##0_);_("$"* \(#,##0\);_("$"* "-"??_);_(@_)</c:formatCode>
                <c:ptCount val="4"/>
                <c:pt idx="0">
                  <c:v>1.607150391E9</c:v>
                </c:pt>
                <c:pt idx="1">
                  <c:v>5.4471216E8</c:v>
                </c:pt>
                <c:pt idx="2">
                  <c:v>9.005562E8</c:v>
                </c:pt>
                <c:pt idx="3" formatCode="General">
                  <c:v>3.052418751E9</c:v>
                </c:pt>
              </c:numCache>
            </c:numRef>
          </c:val>
        </c:ser>
        <c:ser>
          <c:idx val="1"/>
          <c:order val="1"/>
          <c:tx>
            <c:strRef>
              <c:f>Sheet1!$C$1</c:f>
              <c:strCache>
                <c:ptCount val="1"/>
                <c:pt idx="0">
                  <c:v>New Rx $ w/5-yr Offset</c:v>
                </c:pt>
              </c:strCache>
            </c:strRef>
          </c:tx>
          <c:spPr>
            <a:solidFill>
              <a:srgbClr val="FF6565"/>
            </a:solidFill>
          </c:spPr>
          <c:invertIfNegative val="0"/>
          <c:cat>
            <c:strRef>
              <c:f>Sheet1!$A$2:$A$5</c:f>
              <c:strCache>
                <c:ptCount val="4"/>
                <c:pt idx="0">
                  <c:v>Genotype 1</c:v>
                </c:pt>
                <c:pt idx="1">
                  <c:v>Genotype 2</c:v>
                </c:pt>
                <c:pt idx="2">
                  <c:v>Genotype 3</c:v>
                </c:pt>
                <c:pt idx="3">
                  <c:v>TOTAL</c:v>
                </c:pt>
              </c:strCache>
            </c:strRef>
          </c:cat>
          <c:val>
            <c:numRef>
              <c:f>Sheet1!$C$2:$C$5</c:f>
              <c:numCache>
                <c:formatCode>_("$"* #,##0_);_("$"* \(#,##0\);_("$"* "-"??_);_(@_)</c:formatCode>
                <c:ptCount val="4"/>
                <c:pt idx="0">
                  <c:v>1.495787076E9</c:v>
                </c:pt>
                <c:pt idx="1">
                  <c:v>4.5959112E8</c:v>
                </c:pt>
                <c:pt idx="2">
                  <c:v>8.4305988E8</c:v>
                </c:pt>
                <c:pt idx="3" formatCode="General">
                  <c:v>2.798438076E9</c:v>
                </c:pt>
              </c:numCache>
            </c:numRef>
          </c:val>
        </c:ser>
        <c:ser>
          <c:idx val="2"/>
          <c:order val="2"/>
          <c:tx>
            <c:strRef>
              <c:f>Sheet1!$D$1</c:f>
              <c:strCache>
                <c:ptCount val="1"/>
                <c:pt idx="0">
                  <c:v>New Rx $ w/20-yr Offset</c:v>
                </c:pt>
              </c:strCache>
            </c:strRef>
          </c:tx>
          <c:spPr>
            <a:solidFill>
              <a:srgbClr val="695EFE"/>
            </a:solidFill>
            <a:ln>
              <a:noFill/>
              <a:prstDash val="sysDash"/>
            </a:ln>
          </c:spPr>
          <c:invertIfNegative val="0"/>
          <c:cat>
            <c:strRef>
              <c:f>Sheet1!$A$2:$A$5</c:f>
              <c:strCache>
                <c:ptCount val="4"/>
                <c:pt idx="0">
                  <c:v>Genotype 1</c:v>
                </c:pt>
                <c:pt idx="1">
                  <c:v>Genotype 2</c:v>
                </c:pt>
                <c:pt idx="2">
                  <c:v>Genotype 3</c:v>
                </c:pt>
                <c:pt idx="3">
                  <c:v>TOTAL</c:v>
                </c:pt>
              </c:strCache>
            </c:strRef>
          </c:cat>
          <c:val>
            <c:numRef>
              <c:f>Sheet1!$D$2:$D$5</c:f>
              <c:numCache>
                <c:formatCode>_("$"* #,##0_);_("$"* \(#,##0\);_("$"* "-"??_);_(@_)</c:formatCode>
                <c:ptCount val="4"/>
                <c:pt idx="0">
                  <c:v>1.1765578335E9</c:v>
                </c:pt>
                <c:pt idx="1">
                  <c:v>6.946728E7</c:v>
                </c:pt>
                <c:pt idx="2">
                  <c:v>5.795388E8</c:v>
                </c:pt>
                <c:pt idx="3" formatCode="General">
                  <c:v>1.8255639135E9</c:v>
                </c:pt>
              </c:numCache>
            </c:numRef>
          </c:val>
        </c:ser>
        <c:dLbls>
          <c:showLegendKey val="0"/>
          <c:showVal val="0"/>
          <c:showCatName val="0"/>
          <c:showSerName val="0"/>
          <c:showPercent val="0"/>
          <c:showBubbleSize val="0"/>
        </c:dLbls>
        <c:gapWidth val="150"/>
        <c:axId val="2067106408"/>
        <c:axId val="2067101304"/>
      </c:barChart>
      <c:catAx>
        <c:axId val="2067106408"/>
        <c:scaling>
          <c:orientation val="minMax"/>
        </c:scaling>
        <c:delete val="0"/>
        <c:axPos val="b"/>
        <c:numFmt formatCode="General" sourceLinked="0"/>
        <c:majorTickMark val="out"/>
        <c:minorTickMark val="none"/>
        <c:tickLblPos val="low"/>
        <c:txPr>
          <a:bodyPr/>
          <a:lstStyle/>
          <a:p>
            <a:pPr>
              <a:defRPr>
                <a:latin typeface="+mj-lt"/>
              </a:defRPr>
            </a:pPr>
            <a:endParaRPr lang="en-US"/>
          </a:p>
        </c:txPr>
        <c:crossAx val="2067101304"/>
        <c:crosses val="autoZero"/>
        <c:auto val="1"/>
        <c:lblAlgn val="ctr"/>
        <c:lblOffset val="100"/>
        <c:noMultiLvlLbl val="0"/>
      </c:catAx>
      <c:valAx>
        <c:axId val="2067101304"/>
        <c:scaling>
          <c:orientation val="minMax"/>
        </c:scaling>
        <c:delete val="0"/>
        <c:axPos val="l"/>
        <c:majorGridlines/>
        <c:numFmt formatCode="&quot;$&quot;#,##0" sourceLinked="0"/>
        <c:majorTickMark val="out"/>
        <c:minorTickMark val="none"/>
        <c:tickLblPos val="nextTo"/>
        <c:txPr>
          <a:bodyPr/>
          <a:lstStyle/>
          <a:p>
            <a:pPr>
              <a:defRPr>
                <a:latin typeface="+mj-lt"/>
              </a:defRPr>
            </a:pPr>
            <a:endParaRPr lang="en-US"/>
          </a:p>
        </c:txPr>
        <c:crossAx val="2067106408"/>
        <c:crosses val="autoZero"/>
        <c:crossBetween val="between"/>
        <c:dispUnits>
          <c:builtInUnit val="millions"/>
          <c:dispUnitsLbl>
            <c:layout>
              <c:manualLayout>
                <c:xMode val="edge"/>
                <c:yMode val="edge"/>
                <c:x val="0.0018783447523605"/>
                <c:y val="0.423211386046032"/>
              </c:manualLayout>
            </c:layout>
            <c:txPr>
              <a:bodyPr/>
              <a:lstStyle/>
              <a:p>
                <a:pPr>
                  <a:defRPr>
                    <a:latin typeface="+mj-lt"/>
                  </a:defRPr>
                </a:pPr>
                <a:endParaRPr lang="en-US"/>
              </a:p>
            </c:txPr>
          </c:dispUnitsLbl>
        </c:dispUnits>
      </c:valAx>
    </c:plotArea>
    <c:legend>
      <c:legendPos val="r"/>
      <c:layout>
        <c:manualLayout>
          <c:xMode val="edge"/>
          <c:yMode val="edge"/>
          <c:x val="0.390870061696833"/>
          <c:y val="0.0826881283574197"/>
          <c:w val="0.247769540171115"/>
          <c:h val="0.354536195796038"/>
        </c:manualLayout>
      </c:layout>
      <c:overlay val="0"/>
      <c:spPr>
        <a:solidFill>
          <a:schemeClr val="bg1"/>
        </a:solidFill>
        <a:ln>
          <a:solidFill>
            <a:schemeClr val="tx1"/>
          </a:solidFill>
        </a:ln>
      </c:spPr>
      <c:txPr>
        <a:bodyPr/>
        <a:lstStyle/>
        <a:p>
          <a:pPr>
            <a:defRPr>
              <a:latin typeface="+mj-lt"/>
            </a:defRPr>
          </a:pPr>
          <a:endParaRPr lang="en-US"/>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64597607117292"/>
          <c:y val="0.0148248567985606"/>
          <c:w val="0.88661195759621"/>
          <c:h val="0.898218442034368"/>
        </c:manualLayout>
      </c:layout>
      <c:barChart>
        <c:barDir val="col"/>
        <c:grouping val="clustered"/>
        <c:varyColors val="0"/>
        <c:ser>
          <c:idx val="0"/>
          <c:order val="0"/>
          <c:tx>
            <c:strRef>
              <c:f>Sheet1!$B$1</c:f>
              <c:strCache>
                <c:ptCount val="1"/>
                <c:pt idx="0">
                  <c:v>New Rx $</c:v>
                </c:pt>
              </c:strCache>
            </c:strRef>
          </c:tx>
          <c:spPr>
            <a:solidFill>
              <a:schemeClr val="accent2"/>
            </a:solidFill>
          </c:spPr>
          <c:invertIfNegative val="0"/>
          <c:cat>
            <c:strRef>
              <c:f>Sheet1!$A$2:$A$5</c:f>
              <c:strCache>
                <c:ptCount val="4"/>
                <c:pt idx="0">
                  <c:v>Genotype 1</c:v>
                </c:pt>
                <c:pt idx="1">
                  <c:v>Genotype 2</c:v>
                </c:pt>
                <c:pt idx="2">
                  <c:v>Genotype 3</c:v>
                </c:pt>
                <c:pt idx="3">
                  <c:v>TOTAL</c:v>
                </c:pt>
              </c:strCache>
            </c:strRef>
          </c:cat>
          <c:val>
            <c:numRef>
              <c:f>Sheet1!$B$2:$B$5</c:f>
              <c:numCache>
                <c:formatCode>_("$"* #,##0_);_("$"* \(#,##0\);_("$"* "-"??_);_(@_)</c:formatCode>
                <c:ptCount val="4"/>
                <c:pt idx="0">
                  <c:v>4.1785910166E8</c:v>
                </c:pt>
                <c:pt idx="1">
                  <c:v>1.416251616E8</c:v>
                </c:pt>
                <c:pt idx="2">
                  <c:v>2.34144612E8</c:v>
                </c:pt>
                <c:pt idx="3" formatCode="General">
                  <c:v>7.9362887526E8</c:v>
                </c:pt>
              </c:numCache>
            </c:numRef>
          </c:val>
        </c:ser>
        <c:ser>
          <c:idx val="1"/>
          <c:order val="1"/>
          <c:tx>
            <c:strRef>
              <c:f>Sheet1!$C$1</c:f>
              <c:strCache>
                <c:ptCount val="1"/>
                <c:pt idx="0">
                  <c:v>New Rx $ w/5-yr Offset</c:v>
                </c:pt>
              </c:strCache>
            </c:strRef>
          </c:tx>
          <c:spPr>
            <a:solidFill>
              <a:srgbClr val="FF6565"/>
            </a:solidFill>
          </c:spPr>
          <c:invertIfNegative val="0"/>
          <c:cat>
            <c:strRef>
              <c:f>Sheet1!$A$2:$A$5</c:f>
              <c:strCache>
                <c:ptCount val="4"/>
                <c:pt idx="0">
                  <c:v>Genotype 1</c:v>
                </c:pt>
                <c:pt idx="1">
                  <c:v>Genotype 2</c:v>
                </c:pt>
                <c:pt idx="2">
                  <c:v>Genotype 3</c:v>
                </c:pt>
                <c:pt idx="3">
                  <c:v>TOTAL</c:v>
                </c:pt>
              </c:strCache>
            </c:strRef>
          </c:cat>
          <c:val>
            <c:numRef>
              <c:f>Sheet1!$C$2:$C$5</c:f>
              <c:numCache>
                <c:formatCode>_("$"* #,##0_);_("$"* \(#,##0\);_("$"* "-"??_);_(@_)</c:formatCode>
                <c:ptCount val="4"/>
                <c:pt idx="0">
                  <c:v>3.8890463976E8</c:v>
                </c:pt>
                <c:pt idx="1">
                  <c:v>1.194936912E8</c:v>
                </c:pt>
                <c:pt idx="2">
                  <c:v>2.191955688E8</c:v>
                </c:pt>
                <c:pt idx="3" formatCode="General">
                  <c:v>7.2759389976E8</c:v>
                </c:pt>
              </c:numCache>
            </c:numRef>
          </c:val>
        </c:ser>
        <c:ser>
          <c:idx val="2"/>
          <c:order val="2"/>
          <c:tx>
            <c:strRef>
              <c:f>Sheet1!$D$1</c:f>
              <c:strCache>
                <c:ptCount val="1"/>
                <c:pt idx="0">
                  <c:v>New Rx $ w/20-yr Offset</c:v>
                </c:pt>
              </c:strCache>
            </c:strRef>
          </c:tx>
          <c:spPr>
            <a:solidFill>
              <a:srgbClr val="695EFE"/>
            </a:solidFill>
            <a:ln>
              <a:noFill/>
              <a:prstDash val="sysDash"/>
            </a:ln>
          </c:spPr>
          <c:invertIfNegative val="0"/>
          <c:cat>
            <c:strRef>
              <c:f>Sheet1!$A$2:$A$5</c:f>
              <c:strCache>
                <c:ptCount val="4"/>
                <c:pt idx="0">
                  <c:v>Genotype 1</c:v>
                </c:pt>
                <c:pt idx="1">
                  <c:v>Genotype 2</c:v>
                </c:pt>
                <c:pt idx="2">
                  <c:v>Genotype 3</c:v>
                </c:pt>
                <c:pt idx="3">
                  <c:v>TOTAL</c:v>
                </c:pt>
              </c:strCache>
            </c:strRef>
          </c:cat>
          <c:val>
            <c:numRef>
              <c:f>Sheet1!$D$2:$D$5</c:f>
              <c:numCache>
                <c:formatCode>_("$"* #,##0_);_("$"* \(#,##0\);_("$"* "-"??_);_(@_)</c:formatCode>
                <c:ptCount val="4"/>
                <c:pt idx="0">
                  <c:v>3.0590503671E8</c:v>
                </c:pt>
                <c:pt idx="1">
                  <c:v>1.80614928E7</c:v>
                </c:pt>
                <c:pt idx="2">
                  <c:v>1.50680088E8</c:v>
                </c:pt>
                <c:pt idx="3" formatCode="General">
                  <c:v>4.7464661751E8</c:v>
                </c:pt>
              </c:numCache>
            </c:numRef>
          </c:val>
        </c:ser>
        <c:dLbls>
          <c:showLegendKey val="0"/>
          <c:showVal val="0"/>
          <c:showCatName val="0"/>
          <c:showSerName val="0"/>
          <c:showPercent val="0"/>
          <c:showBubbleSize val="0"/>
        </c:dLbls>
        <c:gapWidth val="150"/>
        <c:axId val="2066996872"/>
        <c:axId val="2066980760"/>
      </c:barChart>
      <c:catAx>
        <c:axId val="2066996872"/>
        <c:scaling>
          <c:orientation val="minMax"/>
        </c:scaling>
        <c:delete val="0"/>
        <c:axPos val="b"/>
        <c:numFmt formatCode="General" sourceLinked="0"/>
        <c:majorTickMark val="out"/>
        <c:minorTickMark val="none"/>
        <c:tickLblPos val="low"/>
        <c:txPr>
          <a:bodyPr/>
          <a:lstStyle/>
          <a:p>
            <a:pPr>
              <a:defRPr>
                <a:latin typeface="+mj-lt"/>
              </a:defRPr>
            </a:pPr>
            <a:endParaRPr lang="en-US"/>
          </a:p>
        </c:txPr>
        <c:crossAx val="2066980760"/>
        <c:crosses val="autoZero"/>
        <c:auto val="1"/>
        <c:lblAlgn val="ctr"/>
        <c:lblOffset val="100"/>
        <c:noMultiLvlLbl val="0"/>
      </c:catAx>
      <c:valAx>
        <c:axId val="2066980760"/>
        <c:scaling>
          <c:orientation val="minMax"/>
          <c:max val="3.5E9"/>
        </c:scaling>
        <c:delete val="0"/>
        <c:axPos val="l"/>
        <c:majorGridlines/>
        <c:numFmt formatCode="&quot;$&quot;#,##0" sourceLinked="0"/>
        <c:majorTickMark val="out"/>
        <c:minorTickMark val="none"/>
        <c:tickLblPos val="nextTo"/>
        <c:txPr>
          <a:bodyPr/>
          <a:lstStyle/>
          <a:p>
            <a:pPr>
              <a:defRPr>
                <a:latin typeface="+mj-lt"/>
              </a:defRPr>
            </a:pPr>
            <a:endParaRPr lang="en-US"/>
          </a:p>
        </c:txPr>
        <c:crossAx val="2066996872"/>
        <c:crosses val="autoZero"/>
        <c:crossBetween val="between"/>
        <c:dispUnits>
          <c:builtInUnit val="millions"/>
          <c:dispUnitsLbl>
            <c:layout>
              <c:manualLayout>
                <c:xMode val="edge"/>
                <c:yMode val="edge"/>
                <c:x val="0.00036873787515691"/>
                <c:y val="0.38914434044801"/>
              </c:manualLayout>
            </c:layout>
            <c:txPr>
              <a:bodyPr/>
              <a:lstStyle/>
              <a:p>
                <a:pPr>
                  <a:defRPr>
                    <a:latin typeface="+mj-lt"/>
                  </a:defRPr>
                </a:pPr>
                <a:endParaRPr lang="en-US"/>
              </a:p>
            </c:txPr>
          </c:dispUnitsLbl>
        </c:dispUnits>
      </c:valAx>
    </c:plotArea>
    <c:legend>
      <c:legendPos val="r"/>
      <c:layout>
        <c:manualLayout>
          <c:xMode val="edge"/>
          <c:yMode val="edge"/>
          <c:x val="0.39736356819034"/>
          <c:y val="0.0826880827930697"/>
          <c:w val="0.247769540171115"/>
          <c:h val="0.354536195796038"/>
        </c:manualLayout>
      </c:layout>
      <c:overlay val="0"/>
      <c:spPr>
        <a:solidFill>
          <a:schemeClr val="bg1"/>
        </a:solidFill>
        <a:ln>
          <a:solidFill>
            <a:schemeClr val="tx1"/>
          </a:solidFill>
        </a:ln>
      </c:spPr>
      <c:txPr>
        <a:bodyPr/>
        <a:lstStyle/>
        <a:p>
          <a:pPr>
            <a:defRPr>
              <a:latin typeface="+mj-lt"/>
            </a:defRPr>
          </a:pPr>
          <a:endParaRPr lang="en-US"/>
        </a:p>
      </c:txPr>
    </c:legend>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EA2EF0EC-93B5-0A49-996B-65D238851484}" type="slidenum">
              <a:rPr lang="en-US" smtClean="0"/>
              <a:pPr/>
              <a:t>‹#›</a:t>
            </a:fld>
            <a:endParaRPr lang="en-US" dirty="0"/>
          </a:p>
        </p:txBody>
      </p:sp>
    </p:spTree>
    <p:extLst>
      <p:ext uri="{BB962C8B-B14F-4D97-AF65-F5344CB8AC3E}">
        <p14:creationId xmlns:p14="http://schemas.microsoft.com/office/powerpoint/2010/main" val="1628654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416425"/>
            <a:ext cx="5029200" cy="41830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5" name="Rectangle 3"/>
          <p:cNvSpPr>
            <a:spLocks noGrp="1" noRot="1" noChangeAspect="1" noChangeArrowheads="1" noTextEdit="1"/>
          </p:cNvSpPr>
          <p:nvPr>
            <p:ph type="sldImg" idx="2"/>
          </p:nvPr>
        </p:nvSpPr>
        <p:spPr bwMode="auto">
          <a:xfrm>
            <a:off x="1106488" y="698500"/>
            <a:ext cx="4645025" cy="34829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09698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08075" y="698500"/>
            <a:ext cx="4643438" cy="3482975"/>
          </a:xfrm>
          <a:ln/>
        </p:spPr>
      </p:sp>
      <p:sp>
        <p:nvSpPr>
          <p:cNvPr id="9219"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36406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Influences</a:t>
            </a:r>
            <a:r>
              <a:rPr lang="en-US" baseline="0" dirty="0" smtClean="0"/>
              <a:t> both treatment duration and SVR</a:t>
            </a:r>
            <a:endParaRPr lang="en-US" dirty="0"/>
          </a:p>
        </p:txBody>
      </p:sp>
    </p:spTree>
    <p:extLst>
      <p:ext uri="{BB962C8B-B14F-4D97-AF65-F5344CB8AC3E}">
        <p14:creationId xmlns:p14="http://schemas.microsoft.com/office/powerpoint/2010/main" val="2706319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orient you to this figure as there will be 3 more that are similar</a:t>
            </a:r>
            <a:r>
              <a:rPr lang="en-US" baseline="0" dirty="0" smtClean="0"/>
              <a:t> The height of each bar represents the SVR, the vertical black line is the 95% CI. The first 3 bars are single DAA regimens and the last 4 are the dual or triple DAA regimens</a:t>
            </a:r>
            <a:r>
              <a:rPr lang="en-US" dirty="0" smtClean="0"/>
              <a:t>. Single DAA SVR ranges from 75% for SOF+R to 92% for SOF + PR. Multiple</a:t>
            </a:r>
            <a:r>
              <a:rPr lang="en-US" baseline="0" dirty="0" smtClean="0"/>
              <a:t> DAA therapy 98-100%. Note wide CI for SMV/SOF: only 4 patients like this in COSMOS who received SMV/SOF for 12 weeks without ribavirin.</a:t>
            </a:r>
            <a:endParaRPr lang="en-US" dirty="0"/>
          </a:p>
        </p:txBody>
      </p:sp>
    </p:spTree>
    <p:extLst>
      <p:ext uri="{BB962C8B-B14F-4D97-AF65-F5344CB8AC3E}">
        <p14:creationId xmlns:p14="http://schemas.microsoft.com/office/powerpoint/2010/main" val="225070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SVRs for the multiple</a:t>
            </a:r>
            <a:r>
              <a:rPr lang="en-US" baseline="0" dirty="0" smtClean="0"/>
              <a:t> DAA regimens are higher than single DAA and the CI’s overlap. It is difficult to distinguish between them. </a:t>
            </a:r>
            <a:r>
              <a:rPr lang="en-US" dirty="0" smtClean="0"/>
              <a:t>Much wider</a:t>
            </a:r>
            <a:r>
              <a:rPr lang="en-US" baseline="0" dirty="0" smtClean="0"/>
              <a:t> CI’s because many fewer patients for each treatment group. Lower SVRs with cirrhosis. </a:t>
            </a:r>
            <a:r>
              <a:rPr lang="en-US" dirty="0" smtClean="0"/>
              <a:t>The benefits</a:t>
            </a:r>
            <a:r>
              <a:rPr lang="en-US" baseline="0" dirty="0" smtClean="0"/>
              <a:t> of the new regimens are more pronounced</a:t>
            </a:r>
            <a:r>
              <a:rPr lang="en-US" dirty="0" smtClean="0"/>
              <a:t>. Single DAA SVR ranges from 54% for SOF+R to 82% for SOF + PR. Multiple</a:t>
            </a:r>
            <a:r>
              <a:rPr lang="en-US" baseline="0" dirty="0" smtClean="0"/>
              <a:t> DAA therapy 89-100%.</a:t>
            </a:r>
            <a:endParaRPr lang="en-US" dirty="0"/>
          </a:p>
        </p:txBody>
      </p:sp>
    </p:spTree>
    <p:extLst>
      <p:ext uri="{BB962C8B-B14F-4D97-AF65-F5344CB8AC3E}">
        <p14:creationId xmlns:p14="http://schemas.microsoft.com/office/powerpoint/2010/main" val="225070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clinical trial</a:t>
            </a:r>
            <a:r>
              <a:rPr lang="en-US" baseline="0" dirty="0" smtClean="0"/>
              <a:t> data for SOF + PR or SOF + R in this subgroup. Simeprevir: 78%; multiple DAA therapy 97% to 100%.</a:t>
            </a:r>
            <a:endParaRPr lang="en-US" dirty="0"/>
          </a:p>
        </p:txBody>
      </p:sp>
    </p:spTree>
    <p:extLst>
      <p:ext uri="{BB962C8B-B14F-4D97-AF65-F5344CB8AC3E}">
        <p14:creationId xmlns:p14="http://schemas.microsoft.com/office/powerpoint/2010/main" val="2250700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wider</a:t>
            </a:r>
            <a:r>
              <a:rPr lang="en-US" baseline="0" dirty="0" smtClean="0"/>
              <a:t> CI’s because many fewer patients for each treatment group. Lower SVRs with cirrhosis</a:t>
            </a:r>
            <a:r>
              <a:rPr lang="en-US" dirty="0" smtClean="0"/>
              <a:t>. Single DAA 73% for simeprevir. Multiple</a:t>
            </a:r>
            <a:r>
              <a:rPr lang="en-US" baseline="0" dirty="0" smtClean="0"/>
              <a:t> DAA therapy 97-100%: better than treatment naïve as longer therapy.</a:t>
            </a:r>
            <a:endParaRPr lang="en-US" dirty="0"/>
          </a:p>
        </p:txBody>
      </p:sp>
    </p:spTree>
    <p:extLst>
      <p:ext uri="{BB962C8B-B14F-4D97-AF65-F5344CB8AC3E}">
        <p14:creationId xmlns:p14="http://schemas.microsoft.com/office/powerpoint/2010/main" val="225070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general: 12 weeks of therapy to permit comparisons.  SOF-R requires 24 weeks. Other 24 week regimens will have higher AE rates.</a:t>
            </a:r>
          </a:p>
          <a:p>
            <a:r>
              <a:rPr lang="en-US" baseline="0" dirty="0" smtClean="0"/>
              <a:t>Note low n for SMV+SOF and DCV+SOF</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SAE: significant adverse</a:t>
            </a:r>
            <a:r>
              <a:rPr lang="en-US" baseline="0" dirty="0" smtClean="0"/>
              <a:t> event. Stop AE: discontinued therapy due to AE. </a:t>
            </a:r>
            <a:r>
              <a:rPr lang="en-US" dirty="0" smtClean="0"/>
              <a:t>Anemia:</a:t>
            </a:r>
            <a:r>
              <a:rPr lang="en-US" baseline="0" dirty="0" smtClean="0"/>
              <a:t> &lt;10 g/dL).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These were low: SAE 1-4% versus 0-2%</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Discontinue due to AE 1-3% versus 0-1%</a:t>
            </a:r>
          </a:p>
          <a:p>
            <a:endParaRPr lang="en-US" dirty="0"/>
          </a:p>
        </p:txBody>
      </p:sp>
    </p:spTree>
    <p:extLst>
      <p:ext uri="{BB962C8B-B14F-4D97-AF65-F5344CB8AC3E}">
        <p14:creationId xmlns:p14="http://schemas.microsoft.com/office/powerpoint/2010/main" val="3931654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Breakthrough</a:t>
            </a:r>
            <a:r>
              <a:rPr lang="en-US" baseline="0" dirty="0" smtClean="0"/>
              <a:t> status: </a:t>
            </a:r>
            <a:r>
              <a:rPr lang="en-US" dirty="0" smtClean="0"/>
              <a:t>– not the usual evidence standard for drug therapy: ie usually have two RCTs comparing</a:t>
            </a:r>
            <a:r>
              <a:rPr lang="en-US" baseline="0" dirty="0" smtClean="0"/>
              <a:t> new therapy to old standard.</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Selection</a:t>
            </a:r>
            <a:r>
              <a:rPr lang="en-US" baseline="0" dirty="0" smtClean="0"/>
              <a:t> bias somewhat limited because we focused on the 4 key subgroups within GT1 only. Still age, race, 1a versus 1b, VL, etc differed across studies</a:t>
            </a:r>
            <a:endParaRPr lang="en-US" dirty="0" smtClean="0"/>
          </a:p>
          <a:p>
            <a:endParaRPr lang="en-US" dirty="0"/>
          </a:p>
        </p:txBody>
      </p:sp>
    </p:spTree>
    <p:extLst>
      <p:ext uri="{BB962C8B-B14F-4D97-AF65-F5344CB8AC3E}">
        <p14:creationId xmlns:p14="http://schemas.microsoft.com/office/powerpoint/2010/main" val="2559719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to drop this slide</a:t>
            </a:r>
            <a:r>
              <a:rPr lang="en-US" baseline="0" dirty="0" smtClean="0"/>
              <a:t> if needed for time.</a:t>
            </a:r>
            <a:endParaRPr lang="en-US" dirty="0"/>
          </a:p>
        </p:txBody>
      </p:sp>
    </p:spTree>
    <p:extLst>
      <p:ext uri="{BB962C8B-B14F-4D97-AF65-F5344CB8AC3E}">
        <p14:creationId xmlns:p14="http://schemas.microsoft.com/office/powerpoint/2010/main" val="129090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714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Moderate certainty of small to substantial</a:t>
            </a:r>
            <a:r>
              <a:rPr lang="en-US" baseline="0" dirty="0" smtClean="0"/>
              <a:t> net benefit</a:t>
            </a:r>
          </a:p>
          <a:p>
            <a:pPr marL="228600" indent="-228600">
              <a:buAutoNum type="arabicPeriod"/>
            </a:pPr>
            <a:r>
              <a:rPr lang="en-US" baseline="0" dirty="0" smtClean="0"/>
              <a:t>Insufficient evidence: no comparative studies, wide confidence intervals, grossly similar benefits and harms.</a:t>
            </a:r>
          </a:p>
          <a:p>
            <a:pPr marL="228600" indent="-228600">
              <a:buAutoNum type="arabicPeriod"/>
            </a:pPr>
            <a:r>
              <a:rPr lang="en-US" baseline="0" dirty="0" smtClean="0"/>
              <a:t>Among the FDA approved studies, ledipasvir/sofosbuvir has much more data than simeprevir + sofosbuvir</a:t>
            </a:r>
          </a:p>
          <a:p>
            <a:pPr marL="228600" indent="-228600">
              <a:buAutoNum type="arabicPeriod"/>
            </a:pPr>
            <a:r>
              <a:rPr lang="en-US" baseline="0" dirty="0" smtClean="0"/>
              <a:t>Difference between the two judgments: the size of the net benefit is moderate to large, even though there is considerable uncertainty.</a:t>
            </a:r>
            <a:endParaRPr lang="en-US" dirty="0"/>
          </a:p>
        </p:txBody>
      </p:sp>
    </p:spTree>
    <p:extLst>
      <p:ext uri="{BB962C8B-B14F-4D97-AF65-F5344CB8AC3E}">
        <p14:creationId xmlns:p14="http://schemas.microsoft.com/office/powerpoint/2010/main" val="53050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CTAF does not determine health plan benefit coverage</a:t>
            </a:r>
            <a:endParaRPr lang="en-US" dirty="0"/>
          </a:p>
        </p:txBody>
      </p:sp>
    </p:spTree>
    <p:extLst>
      <p:ext uri="{BB962C8B-B14F-4D97-AF65-F5344CB8AC3E}">
        <p14:creationId xmlns:p14="http://schemas.microsoft.com/office/powerpoint/2010/main" val="2432356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08075" y="698500"/>
            <a:ext cx="4643438" cy="3482975"/>
          </a:xfrm>
          <a:ln/>
        </p:spPr>
      </p:sp>
      <p:sp>
        <p:nvSpPr>
          <p:cNvPr id="9219" name="Rectangle 3"/>
          <p:cNvSpPr>
            <a:spLocks noGrp="1" noChangeArrowheads="1"/>
          </p:cNvSpPr>
          <p:nvPr>
            <p:ph type="body" idx="1"/>
          </p:nvPr>
        </p:nvSpPr>
        <p:spPr>
          <a:noFill/>
          <a:ln w="9525"/>
        </p:spPr>
        <p:txBody>
          <a:bodyPr/>
          <a:lstStyle/>
          <a:p>
            <a:r>
              <a:rPr lang="en-US" dirty="0" smtClean="0"/>
              <a:t>Be sure to acknowledge</a:t>
            </a:r>
            <a:r>
              <a:rPr lang="en-US" baseline="0" dirty="0" smtClean="0"/>
              <a:t> </a:t>
            </a:r>
            <a:r>
              <a:rPr lang="en-US" b="1" baseline="0" dirty="0" smtClean="0"/>
              <a:t>Rena Fox </a:t>
            </a:r>
            <a:r>
              <a:rPr lang="en-US" baseline="0" dirty="0" smtClean="0"/>
              <a:t>for providing her insight into clinical aspects of HCV.</a:t>
            </a:r>
            <a:endParaRPr lang="en-US" dirty="0" smtClean="0"/>
          </a:p>
        </p:txBody>
      </p:sp>
    </p:spTree>
    <p:extLst>
      <p:ext uri="{BB962C8B-B14F-4D97-AF65-F5344CB8AC3E}">
        <p14:creationId xmlns:p14="http://schemas.microsoft.com/office/powerpoint/2010/main" val="2864828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FYI only: </a:t>
            </a:r>
            <a:r>
              <a:rPr lang="en-US" dirty="0" smtClean="0"/>
              <a:t>Conflict = &gt;$10,000 invested</a:t>
            </a:r>
            <a:r>
              <a:rPr lang="en-US" baseline="0" dirty="0" smtClean="0"/>
              <a:t> in any one relevant company. </a:t>
            </a:r>
            <a:endParaRPr lang="en-US" dirty="0"/>
          </a:p>
        </p:txBody>
      </p:sp>
    </p:spTree>
    <p:extLst>
      <p:ext uri="{BB962C8B-B14F-4D97-AF65-F5344CB8AC3E}">
        <p14:creationId xmlns:p14="http://schemas.microsoft.com/office/powerpoint/2010/main" val="3212311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99891BFE-21C8-4DCF-96B3-F0575B0D905F}" type="slidenum">
              <a:rPr lang="en-US" smtClean="0"/>
              <a:pPr>
                <a:defRPr/>
              </a:pPr>
              <a:t>31</a:t>
            </a:fld>
            <a:endParaRPr lang="en-US" dirty="0"/>
          </a:p>
        </p:txBody>
      </p:sp>
    </p:spTree>
    <p:extLst>
      <p:ext uri="{BB962C8B-B14F-4D97-AF65-F5344CB8AC3E}">
        <p14:creationId xmlns:p14="http://schemas.microsoft.com/office/powerpoint/2010/main" val="2687671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99891BFE-21C8-4DCF-96B3-F0575B0D905F}" type="slidenum">
              <a:rPr lang="en-US" smtClean="0"/>
              <a:pPr>
                <a:defRPr/>
              </a:pPr>
              <a:t>32</a:t>
            </a:fld>
            <a:endParaRPr lang="en-US" dirty="0"/>
          </a:p>
        </p:txBody>
      </p:sp>
    </p:spTree>
    <p:extLst>
      <p:ext uri="{BB962C8B-B14F-4D97-AF65-F5344CB8AC3E}">
        <p14:creationId xmlns:p14="http://schemas.microsoft.com/office/powerpoint/2010/main" val="552421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Known CHC patients. Prevalent cohort of pts starting treatment at various F-stages</a:t>
            </a:r>
          </a:p>
          <a:p>
            <a:r>
              <a:rPr lang="en-US" dirty="0" smtClean="0">
                <a:solidFill>
                  <a:srgbClr val="FF0000"/>
                </a:solidFill>
              </a:rPr>
              <a:t>But model allows us to control when people start treatment and compares regimens. </a:t>
            </a:r>
            <a:endParaRPr lang="en-US" dirty="0">
              <a:solidFill>
                <a:srgbClr val="FF0000"/>
              </a:solidFill>
            </a:endParaRPr>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99891BFE-21C8-4DCF-96B3-F0575B0D905F}" type="slidenum">
              <a:rPr lang="en-US" smtClean="0"/>
              <a:pPr>
                <a:defRPr/>
              </a:pPr>
              <a:t>34</a:t>
            </a:fld>
            <a:endParaRPr lang="en-US" dirty="0"/>
          </a:p>
        </p:txBody>
      </p:sp>
    </p:spTree>
    <p:extLst>
      <p:ext uri="{BB962C8B-B14F-4D97-AF65-F5344CB8AC3E}">
        <p14:creationId xmlns:p14="http://schemas.microsoft.com/office/powerpoint/2010/main" val="2355745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a:t>
            </a:r>
            <a:r>
              <a:rPr lang="en-US" b="1" baseline="0" dirty="0" smtClean="0"/>
              <a:t>xplain what QALYS are </a:t>
            </a:r>
            <a:r>
              <a:rPr lang="en-US" baseline="0" dirty="0" smtClean="0"/>
              <a:t>– a useful metric that combines changes in both Quality of Life and Quantity of life (i.e., Life-Years).</a:t>
            </a:r>
          </a:p>
          <a:p>
            <a:r>
              <a:rPr lang="en-US" b="1" baseline="0" dirty="0" smtClean="0"/>
              <a:t>Explain what ICERs are: </a:t>
            </a:r>
            <a:r>
              <a:rPr lang="en-US" baseline="0" dirty="0" smtClean="0"/>
              <a:t>Something like, “CEA assumes comparison of one or more interventions. The ICER is a ratio that reflects the difference in cost between any two interventions and the difference in QALYS. It can be thought of as the ‘price’ of gaining an extra QALY as you go from a less costly to a more costly option.”</a:t>
            </a:r>
            <a:endParaRPr lang="en-US" dirty="0"/>
          </a:p>
        </p:txBody>
      </p:sp>
    </p:spTree>
    <p:extLst>
      <p:ext uri="{BB962C8B-B14F-4D97-AF65-F5344CB8AC3E}">
        <p14:creationId xmlns:p14="http://schemas.microsoft.com/office/powerpoint/2010/main" val="1756191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while the differences in ICERs are substantial, the differences in QALYs are limited. It is difficult to distinguish differences in benefits among the new treatments. Differences in ICERS mainly driven by cost.</a:t>
            </a:r>
          </a:p>
          <a:p>
            <a:r>
              <a:rPr lang="en-US" b="1" baseline="0" dirty="0" smtClean="0"/>
              <a:t>Be sure to mention:</a:t>
            </a:r>
            <a:r>
              <a:rPr lang="en-US" baseline="0" dirty="0" smtClean="0"/>
              <a:t> We </a:t>
            </a:r>
            <a:r>
              <a:rPr lang="en-US" baseline="0" dirty="0" err="1" smtClean="0"/>
              <a:t>didn’t,t</a:t>
            </a:r>
            <a:r>
              <a:rPr lang="en-US" baseline="0" dirty="0" smtClean="0"/>
              <a:t> model either daclatasvir (DAC) or 3D+R - similar benefits for both but no published price yet</a:t>
            </a:r>
          </a:p>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99891BFE-21C8-4DCF-96B3-F0575B0D905F}" type="slidenum">
              <a:rPr lang="en-US" smtClean="0"/>
              <a:pPr>
                <a:defRPr/>
              </a:pPr>
              <a:t>36</a:t>
            </a:fld>
            <a:endParaRPr lang="en-US" dirty="0"/>
          </a:p>
        </p:txBody>
      </p:sp>
    </p:spTree>
    <p:extLst>
      <p:ext uri="{BB962C8B-B14F-4D97-AF65-F5344CB8AC3E}">
        <p14:creationId xmlns:p14="http://schemas.microsoft.com/office/powerpoint/2010/main" val="3280456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QALYs gained are higher than in Tx-naïve</a:t>
            </a:r>
            <a:r>
              <a:rPr lang="en-US" baseline="0" dirty="0" smtClean="0"/>
              <a:t> b/c PR not very effective in treating experienced patients.</a:t>
            </a:r>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99891BFE-21C8-4DCF-96B3-F0575B0D905F}" type="slidenum">
              <a:rPr lang="en-US" smtClean="0"/>
              <a:pPr>
                <a:defRPr/>
              </a:pPr>
              <a:t>37</a:t>
            </a:fld>
            <a:endParaRPr lang="en-US" dirty="0"/>
          </a:p>
        </p:txBody>
      </p:sp>
    </p:spTree>
    <p:extLst>
      <p:ext uri="{BB962C8B-B14F-4D97-AF65-F5344CB8AC3E}">
        <p14:creationId xmlns:p14="http://schemas.microsoft.com/office/powerpoint/2010/main" val="3132888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almost all inputs varied from 50 / 150%. </a:t>
            </a:r>
          </a:p>
          <a:p>
            <a:r>
              <a:rPr lang="en-US" dirty="0" smtClean="0"/>
              <a:t>Not surprisingly cost of drugs is the big driver of ICERS.</a:t>
            </a:r>
          </a:p>
          <a:p>
            <a:r>
              <a:rPr lang="en-US" b="1" dirty="0" smtClean="0"/>
              <a:t>Important: </a:t>
            </a:r>
            <a:r>
              <a:rPr lang="en-US" b="0" dirty="0" smtClean="0"/>
              <a:t>Although</a:t>
            </a:r>
            <a:r>
              <a:rPr lang="en-US" b="0" baseline="0" dirty="0" smtClean="0"/>
              <a:t> the top bars look long, notice that the horizontal bar ends at $50,000 per QALY indicating even with unfavorable value, the intervention is CE by accepted standards.</a:t>
            </a:r>
            <a:endParaRPr lang="en-US" b="0" dirty="0"/>
          </a:p>
        </p:txBody>
      </p:sp>
    </p:spTree>
    <p:extLst>
      <p:ext uri="{BB962C8B-B14F-4D97-AF65-F5344CB8AC3E}">
        <p14:creationId xmlns:p14="http://schemas.microsoft.com/office/powerpoint/2010/main" val="3050227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160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pPr>
              <a:defRPr/>
            </a:pPr>
            <a:fld id="{99891BFE-21C8-4DCF-96B3-F0575B0D905F}" type="slidenum">
              <a:rPr lang="en-US" smtClean="0"/>
              <a:pPr>
                <a:defRPr/>
              </a:pPr>
              <a:t>4</a:t>
            </a:fld>
            <a:endParaRPr lang="en-US" dirty="0"/>
          </a:p>
        </p:txBody>
      </p:sp>
    </p:spTree>
    <p:extLst>
      <p:ext uri="{BB962C8B-B14F-4D97-AF65-F5344CB8AC3E}">
        <p14:creationId xmlns:p14="http://schemas.microsoft.com/office/powerpoint/2010/main" val="3697397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assumption: SVR is not a “cure” for all patients. A significant minority continue to progress post-SVR, F3. </a:t>
            </a:r>
            <a:r>
              <a:rPr lang="en-US" sz="1200" kern="1200" dirty="0" smtClean="0">
                <a:solidFill>
                  <a:schemeClr val="tx1"/>
                </a:solidFill>
                <a:effectLst/>
                <a:latin typeface="Arial" charset="0"/>
                <a:ea typeface="+mn-ea"/>
                <a:cs typeface="+mn-cs"/>
              </a:rPr>
              <a:t>Thus, you reduce that risk by preventing patients from reaching F3.</a:t>
            </a:r>
            <a:r>
              <a:rPr lang="en-US" baseline="0" dirty="0" smtClean="0"/>
              <a:t> </a:t>
            </a:r>
            <a:endParaRPr lang="en-US" dirty="0"/>
          </a:p>
        </p:txBody>
      </p:sp>
    </p:spTree>
    <p:extLst>
      <p:ext uri="{BB962C8B-B14F-4D97-AF65-F5344CB8AC3E}">
        <p14:creationId xmlns:p14="http://schemas.microsoft.com/office/powerpoint/2010/main" val="3325997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mj-lt"/>
              <a:buNone/>
            </a:pPr>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99891BFE-21C8-4DCF-96B3-F0575B0D905F}" type="slidenum">
              <a:rPr lang="en-US" smtClean="0"/>
              <a:pPr>
                <a:defRPr/>
              </a:pPr>
              <a:t>42</a:t>
            </a:fld>
            <a:endParaRPr lang="en-US" dirty="0"/>
          </a:p>
        </p:txBody>
      </p:sp>
    </p:spTree>
    <p:extLst>
      <p:ext uri="{BB962C8B-B14F-4D97-AF65-F5344CB8AC3E}">
        <p14:creationId xmlns:p14="http://schemas.microsoft.com/office/powerpoint/2010/main" val="3416106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99891BFE-21C8-4DCF-96B3-F0575B0D905F}" type="slidenum">
              <a:rPr lang="en-US" smtClean="0"/>
              <a:pPr>
                <a:defRPr/>
              </a:pPr>
              <a:t>43</a:t>
            </a:fld>
            <a:endParaRPr lang="en-US" dirty="0"/>
          </a:p>
        </p:txBody>
      </p:sp>
    </p:spTree>
    <p:extLst>
      <p:ext uri="{BB962C8B-B14F-4D97-AF65-F5344CB8AC3E}">
        <p14:creationId xmlns:p14="http://schemas.microsoft.com/office/powerpoint/2010/main" val="2718436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08075" y="698500"/>
            <a:ext cx="4643438" cy="3482975"/>
          </a:xfrm>
          <a:ln/>
        </p:spPr>
      </p:sp>
      <p:sp>
        <p:nvSpPr>
          <p:cNvPr id="9219"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59433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Extrapolated based on ExpressScripts</a:t>
            </a:r>
            <a:r>
              <a:rPr lang="en-US" sz="1000" baseline="0" dirty="0" smtClean="0"/>
              <a:t> analysis: (1) very conservative estimate of CHC pop’n size; (2) likely overestimate of costs (because we got no data on true costs in each system)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Explain these issues as rationale for conducting “thought experiment” on policy thresholds</a:t>
            </a: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Describe 0.5-1.0%</a:t>
            </a:r>
            <a:r>
              <a:rPr lang="en-US" sz="1000" baseline="0" dirty="0" smtClean="0"/>
              <a:t> PMPM threshold here</a:t>
            </a:r>
            <a:endParaRPr lang="en-US" sz="1000" dirty="0" smtClean="0"/>
          </a:p>
          <a:p>
            <a:endParaRPr lang="en-US" dirty="0"/>
          </a:p>
        </p:txBody>
      </p:sp>
    </p:spTree>
    <p:extLst>
      <p:ext uri="{BB962C8B-B14F-4D97-AF65-F5344CB8AC3E}">
        <p14:creationId xmlns:p14="http://schemas.microsoft.com/office/powerpoint/2010/main" val="1606308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 clinical benefits over</a:t>
            </a:r>
            <a:r>
              <a:rPr lang="en-US" baseline="0" dirty="0" smtClean="0"/>
              <a:t> 20 years of follow-up</a:t>
            </a:r>
          </a:p>
          <a:p>
            <a:r>
              <a:rPr lang="en-US" baseline="0" dirty="0" smtClean="0"/>
              <a:t>But make the point that clinical differences overstated, UCSF model was based on single course of treatment.  In reality, PR failures would get something else, and ultimate “cure” rates would be higher</a:t>
            </a:r>
            <a:endParaRPr lang="en-US" dirty="0"/>
          </a:p>
        </p:txBody>
      </p:sp>
    </p:spTree>
    <p:extLst>
      <p:ext uri="{BB962C8B-B14F-4D97-AF65-F5344CB8AC3E}">
        <p14:creationId xmlns:p14="http://schemas.microsoft.com/office/powerpoint/2010/main" val="1679704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LDV/SOF</a:t>
            </a:r>
            <a:r>
              <a:rPr lang="en-US" baseline="0" dirty="0" smtClean="0"/>
              <a:t> as the most cost-effective regimen from model, PR as the historical standard</a:t>
            </a:r>
          </a:p>
          <a:p>
            <a:pPr marL="0" indent="0">
              <a:buNone/>
            </a:pPr>
            <a:r>
              <a:rPr lang="en-US" baseline="0" dirty="0" smtClean="0"/>
              <a:t>As with previous assessment, while some of the difference in upfront treatment costs is offset after 20 years, from a budget impact perspective, we’re not looking at cost neutrality at any time point</a:t>
            </a:r>
            <a:endParaRPr lang="en-US" dirty="0"/>
          </a:p>
        </p:txBody>
      </p:sp>
    </p:spTree>
    <p:extLst>
      <p:ext uri="{BB962C8B-B14F-4D97-AF65-F5344CB8AC3E}">
        <p14:creationId xmlns:p14="http://schemas.microsoft.com/office/powerpoint/2010/main" val="878560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with CHC in Medi-Cal/corrections EXTREMELY conservative</a:t>
            </a:r>
            <a:endParaRPr lang="en-US" dirty="0" smtClean="0"/>
          </a:p>
          <a:p>
            <a:r>
              <a:rPr lang="en-US" dirty="0" smtClean="0"/>
              <a:t>Offset analysis the same as we did before</a:t>
            </a:r>
            <a:endParaRPr lang="en-US" dirty="0"/>
          </a:p>
        </p:txBody>
      </p:sp>
    </p:spTree>
    <p:extLst>
      <p:ext uri="{BB962C8B-B14F-4D97-AF65-F5344CB8AC3E}">
        <p14:creationId xmlns:p14="http://schemas.microsoft.com/office/powerpoint/2010/main" val="4168020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Note that offset is much greater for GT2 than</a:t>
            </a:r>
            <a:r>
              <a:rPr lang="en-US" baseline="0" dirty="0" smtClean="0"/>
              <a:t> GT3 because SOF+R regimen is twice as long.  But findings still driven in large part by GT1, the most prevalent.</a:t>
            </a:r>
          </a:p>
          <a:p>
            <a:pPr marL="0" indent="0">
              <a:buNone/>
            </a:pPr>
            <a:endParaRPr lang="en-US" dirty="0"/>
          </a:p>
        </p:txBody>
      </p:sp>
    </p:spTree>
    <p:extLst>
      <p:ext uri="{BB962C8B-B14F-4D97-AF65-F5344CB8AC3E}">
        <p14:creationId xmlns:p14="http://schemas.microsoft.com/office/powerpoint/2010/main" val="728656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opportunity cost</a:t>
            </a:r>
            <a:r>
              <a:rPr lang="en-US" baseline="0" dirty="0" smtClean="0"/>
              <a:t> associated with investment this large</a:t>
            </a:r>
          </a:p>
          <a:p>
            <a:endParaRPr lang="en-US" dirty="0"/>
          </a:p>
        </p:txBody>
      </p:sp>
    </p:spTree>
    <p:extLst>
      <p:ext uri="{BB962C8B-B14F-4D97-AF65-F5344CB8AC3E}">
        <p14:creationId xmlns:p14="http://schemas.microsoft.com/office/powerpoint/2010/main" val="2059025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08075" y="698500"/>
            <a:ext cx="4643438" cy="3482975"/>
          </a:xfrm>
          <a:ln/>
        </p:spPr>
      </p:sp>
      <p:sp>
        <p:nvSpPr>
          <p:cNvPr id="9219"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1050732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$800 million vs. $3 billion ($9 PMPM vs. $33, little more than 1% increase in PMPM vs. 5%)</a:t>
            </a:r>
          </a:p>
          <a:p>
            <a:pPr marL="0" indent="0">
              <a:buNone/>
            </a:pPr>
            <a:r>
              <a:rPr lang="en-US" dirty="0" smtClean="0"/>
              <a:t>But no cost-neutrality here; previous</a:t>
            </a:r>
            <a:r>
              <a:rPr lang="en-US" baseline="0" dirty="0" smtClean="0"/>
              <a:t> analysis used more assumptions that favored cost offsets (i.e., doubling of benefit for treating at F3/F4)</a:t>
            </a:r>
            <a:endParaRPr lang="en-US" dirty="0"/>
          </a:p>
        </p:txBody>
      </p:sp>
    </p:spTree>
    <p:extLst>
      <p:ext uri="{BB962C8B-B14F-4D97-AF65-F5344CB8AC3E}">
        <p14:creationId xmlns:p14="http://schemas.microsoft.com/office/powerpoint/2010/main" val="384601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Treated #=33,000</a:t>
            </a:r>
            <a:endParaRPr lang="en-US" dirty="0"/>
          </a:p>
        </p:txBody>
      </p:sp>
    </p:spTree>
    <p:extLst>
      <p:ext uri="{BB962C8B-B14F-4D97-AF65-F5344CB8AC3E}">
        <p14:creationId xmlns:p14="http://schemas.microsoft.com/office/powerpoint/2010/main" val="3700016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7656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42543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67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320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interferon-free</a:t>
            </a:r>
            <a:r>
              <a:rPr lang="en-US" baseline="0" dirty="0" smtClean="0"/>
              <a:t> DAA combinations have primarily been studied in GT1 and only have an FDA indication for GT1 – thus the updated clinical review focuses exclusively on GT1, which represents 70%-75% of chronic Hep C infections in the US.</a:t>
            </a:r>
          </a:p>
          <a:p>
            <a:r>
              <a:rPr lang="en-US" dirty="0" smtClean="0"/>
              <a:t>Surrogate outcomes: smaller,</a:t>
            </a:r>
            <a:r>
              <a:rPr lang="en-US" baseline="0" dirty="0" smtClean="0"/>
              <a:t> faster, cheaper and less informative studies.</a:t>
            </a:r>
            <a:endParaRPr lang="en-US" dirty="0"/>
          </a:p>
        </p:txBody>
      </p:sp>
    </p:spTree>
    <p:extLst>
      <p:ext uri="{BB962C8B-B14F-4D97-AF65-F5344CB8AC3E}">
        <p14:creationId xmlns:p14="http://schemas.microsoft.com/office/powerpoint/2010/main" val="186213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RCT participants are more likely to comply and complete treatment, hence have higher SVR than real-world patients.</a:t>
            </a:r>
            <a:endParaRPr lang="en-US" dirty="0"/>
          </a:p>
        </p:txBody>
      </p:sp>
    </p:spTree>
    <p:extLst>
      <p:ext uri="{BB962C8B-B14F-4D97-AF65-F5344CB8AC3E}">
        <p14:creationId xmlns:p14="http://schemas.microsoft.com/office/powerpoint/2010/main" val="2727376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highlight the % eligible for 8 weeks of therapy.</a:t>
            </a:r>
            <a:r>
              <a:rPr lang="en-US" baseline="0" dirty="0" smtClean="0"/>
              <a:t> </a:t>
            </a:r>
            <a:r>
              <a:rPr lang="en-US" dirty="0" smtClean="0"/>
              <a:t>Note that about 2/3 of patients appear to be eligible</a:t>
            </a:r>
            <a:r>
              <a:rPr lang="en-US" baseline="0" dirty="0" smtClean="0"/>
              <a:t> for 8 week therapy, but real world data are limited in the published literature.</a:t>
            </a:r>
            <a:endParaRPr lang="en-US" dirty="0"/>
          </a:p>
        </p:txBody>
      </p:sp>
    </p:spTree>
    <p:extLst>
      <p:ext uri="{BB962C8B-B14F-4D97-AF65-F5344CB8AC3E}">
        <p14:creationId xmlns:p14="http://schemas.microsoft.com/office/powerpoint/2010/main" val="37410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a:t>
            </a:r>
            <a:r>
              <a:rPr lang="en-US" baseline="0" dirty="0" smtClean="0"/>
              <a:t> comment: Should Daclatasvir be included?</a:t>
            </a:r>
            <a:endParaRPr lang="en-US" dirty="0"/>
          </a:p>
        </p:txBody>
      </p:sp>
    </p:spTree>
    <p:extLst>
      <p:ext uri="{BB962C8B-B14F-4D97-AF65-F5344CB8AC3E}">
        <p14:creationId xmlns:p14="http://schemas.microsoft.com/office/powerpoint/2010/main" val="234724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dirty="0"/>
          </a:p>
        </p:txBody>
      </p:sp>
      <p:sp>
        <p:nvSpPr>
          <p:cNvPr id="4" name="Line 7"/>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dirty="0"/>
          </a:p>
        </p:txBody>
      </p:sp>
      <p:sp>
        <p:nvSpPr>
          <p:cNvPr id="71373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000"/>
            </a:lvl1pPr>
          </a:lstStyle>
          <a:p>
            <a:r>
              <a:rPr lang="en-US" altLang="en-US"/>
              <a:t>Click to edit Master subtitle style</a:t>
            </a:r>
          </a:p>
        </p:txBody>
      </p:sp>
      <p:pic>
        <p:nvPicPr>
          <p:cNvPr id="9" name="Picture 8"/>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0" y="1219200"/>
            <a:ext cx="3200400" cy="1295400"/>
          </a:xfrm>
          <a:prstGeom prst="rect">
            <a:avLst/>
          </a:prstGeom>
          <a:noFill/>
          <a:ln>
            <a:noFill/>
          </a:ln>
        </p:spPr>
      </p:pic>
      <p:sp>
        <p:nvSpPr>
          <p:cNvPr id="7" name="Rectangle 6"/>
          <p:cNvSpPr txBox="1">
            <a:spLocks noChangeArrowheads="1"/>
          </p:cNvSpPr>
          <p:nvPr userDrawn="1"/>
        </p:nvSpPr>
        <p:spPr bwMode="auto">
          <a:xfrm>
            <a:off x="67818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C57E55A2-20BA-4F05-936B-A1375A069FCE}" type="slidenum">
              <a:rPr lang="en-US" altLang="en-US" smtClean="0"/>
              <a:pPr>
                <a:defRPr/>
              </a:pPr>
              <a:t>‹#›</a:t>
            </a:fld>
            <a:endParaRPr lang="en-US" alt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31A70DD6-988F-4BAA-B272-ED9B8A163949}" type="datetime1">
              <a:rPr lang="en-US" altLang="en-US" smtClean="0"/>
              <a:pPr>
                <a:defRPr/>
              </a:pPr>
              <a:t>1/22/15</a:t>
            </a:fld>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D26AB337-A365-41C9-9D3D-017C2C2977E0}" type="slidenum">
              <a:rPr lang="en-US" altLang="en-US"/>
              <a:pPr>
                <a:defRPr/>
              </a:pPr>
              <a:t>‹#›</a:t>
            </a:fld>
            <a:endParaRPr lang="en-US" alt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7AA0DA68-9B4A-4ACB-8AAD-4F2EB3C3D363}" type="datetime1">
              <a:rPr lang="en-US" altLang="en-US" smtClean="0"/>
              <a:pPr>
                <a:defRPr/>
              </a:pPr>
              <a:t>1/22/15</a:t>
            </a:fld>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8FE3D33-9657-40ED-BA53-55608158F43A}" type="slidenum">
              <a:rPr lang="en-US" altLang="en-US"/>
              <a:pPr>
                <a:defRPr/>
              </a:pPr>
              <a:t>‹#›</a:t>
            </a:fld>
            <a:endParaRPr lang="en-US" altLang="en-US" dirty="0"/>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50963" y="1289050"/>
            <a:ext cx="6769100" cy="6937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41438" y="2016125"/>
            <a:ext cx="3306762" cy="447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2016125"/>
            <a:ext cx="3308350" cy="447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730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EA075B7D-370D-4400-BDBA-0F1390AEE280}" type="datetime1">
              <a:rPr lang="en-US" altLang="en-US" smtClean="0"/>
              <a:pPr>
                <a:defRPr/>
              </a:pPr>
              <a:t>1/22/15</a:t>
            </a:fld>
            <a:endParaRPr lang="en-US" altLang="en-US" dirty="0"/>
          </a:p>
        </p:txBody>
      </p:sp>
      <p:sp>
        <p:nvSpPr>
          <p:cNvPr id="5" name="Rectangle 6"/>
          <p:cNvSpPr>
            <a:spLocks noGrp="1" noChangeArrowheads="1"/>
          </p:cNvSpPr>
          <p:nvPr>
            <p:ph type="sldNum" sz="quarter" idx="11"/>
          </p:nvPr>
        </p:nvSpPr>
        <p:spPr>
          <a:xfrm>
            <a:off x="7010400" y="6400800"/>
            <a:ext cx="2133600" cy="457200"/>
          </a:xfrm>
          <a:ln/>
        </p:spPr>
        <p:txBody>
          <a:bodyPr/>
          <a:lstStyle>
            <a:lvl1pPr>
              <a:defRPr/>
            </a:lvl1pPr>
          </a:lstStyle>
          <a:p>
            <a:pPr>
              <a:defRPr/>
            </a:pPr>
            <a:fld id="{C57E55A2-20BA-4F05-936B-A1375A069FCE}" type="slidenum">
              <a:rPr lang="en-US" altLang="en-US"/>
              <a:pPr>
                <a:defRPr/>
              </a:pPr>
              <a:t>‹#›</a:t>
            </a:fld>
            <a:endParaRPr lang="en-US" altLang="en-US" dirty="0"/>
          </a:p>
        </p:txBody>
      </p:sp>
      <p:sp>
        <p:nvSpPr>
          <p:cNvPr id="6" name="Rectangle 6"/>
          <p:cNvSpPr txBox="1">
            <a:spLocks noChangeArrowheads="1"/>
          </p:cNvSpPr>
          <p:nvPr userDrawn="1"/>
        </p:nvSpPr>
        <p:spPr bwMode="auto">
          <a:xfrm>
            <a:off x="6858000" y="64770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C57E55A2-20BA-4F05-936B-A1375A069FCE}" type="slidenum">
              <a:rPr lang="en-US" altLang="en-US" smtClean="0"/>
              <a:pPr>
                <a:defRPr/>
              </a:pPr>
              <a:t>‹#›</a:t>
            </a:fld>
            <a:endParaRPr lang="en-US" altLang="en-US" dirty="0"/>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77841FAB-A296-48A7-8059-E85B8227575A}" type="datetime1">
              <a:rPr lang="en-US" altLang="en-US" smtClean="0"/>
              <a:pPr>
                <a:defRPr/>
              </a:pPr>
              <a:t>1/22/15</a:t>
            </a:fld>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502E61-EC60-4506-85AE-88C49AB8233B}" type="slidenum">
              <a:rPr lang="en-US" altLang="en-US"/>
              <a:pPr>
                <a:defRPr/>
              </a:pPr>
              <a:t>‹#›</a:t>
            </a:fld>
            <a:endParaRPr lang="en-US" altLang="en-US" dirty="0"/>
          </a:p>
        </p:txBody>
      </p:sp>
      <p:sp>
        <p:nvSpPr>
          <p:cNvPr id="6" name="Slide Number Placeholder 3"/>
          <p:cNvSpPr txBox="1">
            <a:spLocks/>
          </p:cNvSpPr>
          <p:nvPr userDrawn="1"/>
        </p:nvSpPr>
        <p:spPr bwMode="auto">
          <a:xfrm>
            <a:off x="6858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C57E55A2-20BA-4F05-936B-A1375A069FCE}" type="slidenum">
              <a:rPr lang="en-US" altLang="en-US" smtClean="0"/>
              <a:pPr>
                <a:defRPr/>
              </a:pPr>
              <a:t>‹#›</a:t>
            </a:fld>
            <a:endParaRPr lang="en-US" alt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8F85D80F-EDBE-4D64-8983-71BC71DCDCFE}" type="datetime1">
              <a:rPr lang="en-US" altLang="en-US" smtClean="0"/>
              <a:pPr>
                <a:defRPr/>
              </a:pPr>
              <a:t>1/22/15</a:t>
            </a:fld>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F0BE4F5D-ED78-446B-82D0-1077279D3AD0}" type="slidenum">
              <a:rPr lang="en-US" altLang="en-US"/>
              <a:pPr>
                <a:defRPr/>
              </a:pPr>
              <a:t>‹#›</a:t>
            </a:fld>
            <a:endParaRPr lang="en-US" alt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F8E5327A-ECC4-46C2-8330-C7DD33463E3F}" type="datetime1">
              <a:rPr lang="en-US" altLang="en-US" smtClean="0"/>
              <a:pPr>
                <a:defRPr/>
              </a:pPr>
              <a:t>1/22/15</a:t>
            </a:fld>
            <a:endParaRPr lang="en-US" alt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AAB8031C-416D-42C8-9128-C26A5DFFEE4E}" type="slidenum">
              <a:rPr lang="en-US" altLang="en-US"/>
              <a:pPr>
                <a:defRPr/>
              </a:pPr>
              <a:t>‹#›</a:t>
            </a:fld>
            <a:endParaRPr lang="en-US" alt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66FC5F2D-5D16-472A-894D-E4BE5AB1981B}" type="datetime1">
              <a:rPr lang="en-US" altLang="en-US" smtClean="0"/>
              <a:pPr>
                <a:defRPr/>
              </a:pPr>
              <a:t>1/22/15</a:t>
            </a:fld>
            <a:endParaRPr lang="en-US" alt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2A15D8EF-D6C3-4EFD-B362-18AE226AB560}" type="slidenum">
              <a:rPr lang="en-US" altLang="en-US"/>
              <a:pPr>
                <a:defRPr/>
              </a:pPr>
              <a:t>‹#›</a:t>
            </a:fld>
            <a:endParaRPr lang="en-US" altLang="en-US" dirty="0"/>
          </a:p>
        </p:txBody>
      </p:sp>
      <p:sp>
        <p:nvSpPr>
          <p:cNvPr id="5" name="Slide Number Placeholder 3"/>
          <p:cNvSpPr txBox="1">
            <a:spLocks/>
          </p:cNvSpPr>
          <p:nvPr userDrawn="1"/>
        </p:nvSpPr>
        <p:spPr bwMode="auto">
          <a:xfrm>
            <a:off x="6858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C57E55A2-20BA-4F05-936B-A1375A069FCE}" type="slidenum">
              <a:rPr lang="en-US" altLang="en-US" smtClean="0"/>
              <a:pPr>
                <a:defRPr/>
              </a:pPr>
              <a:t>‹#›</a:t>
            </a:fld>
            <a:endParaRPr lang="en-US" alt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12E333F-64C8-4963-92DA-FBFD56CC7ABB}" type="datetime1">
              <a:rPr lang="en-US" altLang="en-US" smtClean="0"/>
              <a:pPr>
                <a:defRPr/>
              </a:pPr>
              <a:t>1/22/15</a:t>
            </a:fld>
            <a:endParaRPr lang="en-US" alt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3C7B58B2-E5BF-4655-9D5C-D8D9DBE9F996}" type="slidenum">
              <a:rPr lang="en-US" altLang="en-US"/>
              <a:pPr>
                <a:defRPr/>
              </a:pPr>
              <a:t>‹#›</a:t>
            </a:fld>
            <a:endParaRPr lang="en-US" alt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8A58EF2-4591-4C28-8207-D93CFB6F1C7C}" type="datetime1">
              <a:rPr lang="en-US" altLang="en-US" smtClean="0"/>
              <a:pPr>
                <a:defRPr/>
              </a:pPr>
              <a:t>1/22/15</a:t>
            </a:fld>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85C2FE6A-B4E0-438A-A7D4-5A285B9C4A97}" type="slidenum">
              <a:rPr lang="en-US" altLang="en-US"/>
              <a:pPr>
                <a:defRPr/>
              </a:pPr>
              <a:t>‹#›</a:t>
            </a:fld>
            <a:endParaRPr lang="en-US" altLang="en-US" dirty="0"/>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F565262-B201-4DC6-A725-05F7F11533D8}" type="datetime1">
              <a:rPr lang="en-US" altLang="en-US" smtClean="0"/>
              <a:pPr>
                <a:defRPr/>
              </a:pPr>
              <a:t>1/22/15</a:t>
            </a:fld>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15064264-F2AE-4200-B0E7-17B655531F50}" type="slidenum">
              <a:rPr lang="en-US" altLang="en-US"/>
              <a:pPr>
                <a:defRPr/>
              </a:pPr>
              <a:t>‹#›</a:t>
            </a:fld>
            <a:endParaRPr lang="en-US" alt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712708" name="Text Box 4"/>
          <p:cNvSpPr txBox="1">
            <a:spLocks noChangeArrowheads="1"/>
          </p:cNvSpPr>
          <p:nvPr userDrawn="1"/>
        </p:nvSpPr>
        <p:spPr bwMode="auto">
          <a:xfrm>
            <a:off x="76200" y="6324600"/>
            <a:ext cx="7467600" cy="304800"/>
          </a:xfrm>
          <a:prstGeom prst="rect">
            <a:avLst/>
          </a:prstGeom>
          <a:noFill/>
          <a:ln w="12700">
            <a:noFill/>
            <a:miter lim="800000"/>
            <a:headEnd/>
            <a:tailEnd/>
          </a:ln>
          <a:effectLst/>
        </p:spPr>
        <p:txBody>
          <a:bodyPr>
            <a:spAutoFit/>
          </a:bodyPr>
          <a:lstStyle/>
          <a:p>
            <a:pPr eaLnBrk="0" hangingPunct="0">
              <a:spcBef>
                <a:spcPct val="50000"/>
              </a:spcBef>
              <a:defRPr/>
            </a:pPr>
            <a:r>
              <a:rPr lang="en-US" sz="1400" dirty="0">
                <a:latin typeface="Arial" charset="0"/>
                <a:cs typeface="Arial" charset="0"/>
              </a:rPr>
              <a:t>		</a:t>
            </a:r>
          </a:p>
        </p:txBody>
      </p:sp>
      <p:sp>
        <p:nvSpPr>
          <p:cNvPr id="712709" name="Rectangle 5"/>
          <p:cNvSpPr>
            <a:spLocks noGrp="1" noChangeArrowheads="1"/>
          </p:cNvSpPr>
          <p:nvPr>
            <p:ph type="dt" sz="half" idx="2"/>
          </p:nvPr>
        </p:nvSpPr>
        <p:spPr bwMode="auto">
          <a:xfrm>
            <a:off x="457200" y="63246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cs typeface="Arial" charset="0"/>
              </a:defRPr>
            </a:lvl1pPr>
          </a:lstStyle>
          <a:p>
            <a:pPr>
              <a:defRPr/>
            </a:pPr>
            <a:fld id="{D6EF4BD1-9CA9-44D7-BA39-932550826079}" type="datetime1">
              <a:rPr lang="en-US" altLang="en-US" smtClean="0"/>
              <a:pPr>
                <a:defRPr/>
              </a:pPr>
              <a:t>1/22/15</a:t>
            </a:fld>
            <a:endParaRPr lang="en-US" altLang="en-US" dirty="0"/>
          </a:p>
        </p:txBody>
      </p:sp>
      <p:sp>
        <p:nvSpPr>
          <p:cNvPr id="712710" name="Rectangle 6"/>
          <p:cNvSpPr>
            <a:spLocks noGrp="1" noChangeArrowheads="1"/>
          </p:cNvSpPr>
          <p:nvPr>
            <p:ph type="sldNum" sz="quarter" idx="4"/>
          </p:nvPr>
        </p:nvSpPr>
        <p:spPr bwMode="auto">
          <a:xfrm>
            <a:off x="5334000" y="63246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C86F8339-82F6-44DD-A675-739D1081394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00" r:id="rId12"/>
  </p:sldLayoutIdLst>
  <p:transition xmlns:p14="http://schemas.microsoft.com/office/powerpoint/2010/main">
    <p:fade/>
  </p:transitio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b="1">
          <a:solidFill>
            <a:srgbClr val="009977"/>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50000"/>
        </a:spcBef>
        <a:spcAft>
          <a:spcPct val="0"/>
        </a:spcAft>
        <a:buClr>
          <a:schemeClr val="tx2"/>
        </a:buClr>
        <a:buSzPct val="70000"/>
        <a:buFont typeface="Wingdings" pitchFamily="2" charset="2"/>
        <a:buChar char="l"/>
        <a:defRPr sz="2600">
          <a:solidFill>
            <a:schemeClr val="tx1"/>
          </a:solidFill>
          <a:latin typeface="+mn-lt"/>
          <a:ea typeface="+mn-ea"/>
          <a:cs typeface="+mn-cs"/>
        </a:defRPr>
      </a:lvl1pPr>
      <a:lvl2pPr marL="692150" indent="-347663" algn="l" rtl="0" eaLnBrk="0" fontAlgn="base" hangingPunct="0">
        <a:spcBef>
          <a:spcPct val="50000"/>
        </a:spcBef>
        <a:spcAft>
          <a:spcPct val="0"/>
        </a:spcAft>
        <a:buClr>
          <a:schemeClr val="accent2"/>
        </a:buClr>
        <a:buSzPct val="70000"/>
        <a:buFont typeface="Wingdings" pitchFamily="2" charset="2"/>
        <a:buChar char="l"/>
        <a:defRPr sz="2200">
          <a:solidFill>
            <a:schemeClr val="tx1"/>
          </a:solidFill>
          <a:latin typeface="+mn-lt"/>
        </a:defRPr>
      </a:lvl2pPr>
      <a:lvl3pPr marL="987425" indent="-293688" algn="l" rtl="0" eaLnBrk="0" fontAlgn="base" hangingPunct="0">
        <a:spcBef>
          <a:spcPct val="50000"/>
        </a:spcBef>
        <a:spcAft>
          <a:spcPct val="0"/>
        </a:spcAft>
        <a:buClr>
          <a:schemeClr val="accent1"/>
        </a:buClr>
        <a:buSzPct val="70000"/>
        <a:buFont typeface="Wingdings" pitchFamily="2" charset="2"/>
        <a:buChar char="l"/>
        <a:defRPr sz="2000">
          <a:solidFill>
            <a:schemeClr val="tx1"/>
          </a:solidFill>
          <a:latin typeface="+mn-lt"/>
        </a:defRPr>
      </a:lvl3pPr>
      <a:lvl4pPr marL="1281113" indent="-292100" algn="l" rtl="0" eaLnBrk="0" fontAlgn="base" hangingPunct="0">
        <a:spcBef>
          <a:spcPct val="50000"/>
        </a:spcBef>
        <a:spcAft>
          <a:spcPct val="0"/>
        </a:spcAft>
        <a:buClr>
          <a:schemeClr val="tx2"/>
        </a:buClr>
        <a:buSzPct val="75000"/>
        <a:buFont typeface="Wingdings" pitchFamily="2" charset="2"/>
        <a:buChar char="§"/>
        <a:defRPr>
          <a:solidFill>
            <a:schemeClr val="tx1"/>
          </a:solidFill>
          <a:latin typeface="+mn-lt"/>
        </a:defRPr>
      </a:lvl4pPr>
      <a:lvl5pPr marL="1598613" indent="-315913" algn="l" rtl="0" eaLnBrk="0" fontAlgn="base" hangingPunct="0">
        <a:spcBef>
          <a:spcPct val="50000"/>
        </a:spcBef>
        <a:spcAft>
          <a:spcPct val="0"/>
        </a:spcAft>
        <a:buClr>
          <a:schemeClr val="folHlink"/>
        </a:buClr>
        <a:buSzPct val="80000"/>
        <a:buFont typeface="Wingdings" pitchFamily="2" charset="2"/>
        <a:buChar char="§"/>
        <a:defRPr sz="1600">
          <a:solidFill>
            <a:schemeClr val="tx1"/>
          </a:solidFill>
          <a:latin typeface="+mn-lt"/>
        </a:defRPr>
      </a:lvl5pPr>
      <a:lvl6pPr marL="2055813" indent="-315913" algn="l" rtl="0" fontAlgn="base">
        <a:spcBef>
          <a:spcPct val="50000"/>
        </a:spcBef>
        <a:spcAft>
          <a:spcPct val="0"/>
        </a:spcAft>
        <a:buClr>
          <a:schemeClr val="folHlink"/>
        </a:buClr>
        <a:buSzPct val="80000"/>
        <a:buFont typeface="Wingdings" pitchFamily="2" charset="2"/>
        <a:buChar char="§"/>
        <a:defRPr sz="1600">
          <a:solidFill>
            <a:schemeClr val="tx1"/>
          </a:solidFill>
          <a:latin typeface="+mn-lt"/>
        </a:defRPr>
      </a:lvl6pPr>
      <a:lvl7pPr marL="2513013" indent="-315913" algn="l" rtl="0" fontAlgn="base">
        <a:spcBef>
          <a:spcPct val="50000"/>
        </a:spcBef>
        <a:spcAft>
          <a:spcPct val="0"/>
        </a:spcAft>
        <a:buClr>
          <a:schemeClr val="folHlink"/>
        </a:buClr>
        <a:buSzPct val="80000"/>
        <a:buFont typeface="Wingdings" pitchFamily="2" charset="2"/>
        <a:buChar char="§"/>
        <a:defRPr sz="1600">
          <a:solidFill>
            <a:schemeClr val="tx1"/>
          </a:solidFill>
          <a:latin typeface="+mn-lt"/>
        </a:defRPr>
      </a:lvl7pPr>
      <a:lvl8pPr marL="2970213" indent="-315913" algn="l" rtl="0" fontAlgn="base">
        <a:spcBef>
          <a:spcPct val="50000"/>
        </a:spcBef>
        <a:spcAft>
          <a:spcPct val="0"/>
        </a:spcAft>
        <a:buClr>
          <a:schemeClr val="folHlink"/>
        </a:buClr>
        <a:buSzPct val="80000"/>
        <a:buFont typeface="Wingdings" pitchFamily="2" charset="2"/>
        <a:buChar char="§"/>
        <a:defRPr sz="1600">
          <a:solidFill>
            <a:schemeClr val="tx1"/>
          </a:solidFill>
          <a:latin typeface="+mn-lt"/>
        </a:defRPr>
      </a:lvl8pPr>
      <a:lvl9pPr marL="3427413" indent="-315913" algn="l" rtl="0" fontAlgn="base">
        <a:spcBef>
          <a:spcPct val="50000"/>
        </a:spcBef>
        <a:spcAft>
          <a:spcPct val="0"/>
        </a:spcAft>
        <a:buClr>
          <a:schemeClr val="folHlink"/>
        </a:buClr>
        <a:buSzPct val="80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chart" Target="../charts/chart1.xml"/><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chart" Target="../charts/chart2.xml"/><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chart" Target="../charts/chart3.xml"/><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chart" Target="../charts/chart4.xml"/><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3.xml"/><Relationship Id="rId3"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5.png"/><Relationship Id="rId1" Type="http://schemas.openxmlformats.org/officeDocument/2006/relationships/tags" Target="../tags/tag31.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6.emf"/><Relationship Id="rId1" Type="http://schemas.openxmlformats.org/officeDocument/2006/relationships/tags" Target="../tags/tag35.xml"/><Relationship Id="rId2"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7.png"/><Relationship Id="rId1" Type="http://schemas.openxmlformats.org/officeDocument/2006/relationships/tags" Target="../tags/tag36.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2.xml"/><Relationship Id="rId3"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1.xml"/><Relationship Id="rId3" Type="http://schemas.openxmlformats.org/officeDocument/2006/relationships/notesSlide" Target="../notesSlides/notesSlide33.xml"/></Relationships>
</file>

<file path=ppt/slides/_rels/slide46.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Layout" Target="../slideLayouts/slideLayout2.xml"/><Relationship Id="rId3"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2.xml"/><Relationship Id="rId3"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chart" Target="../charts/chart5.xml"/><Relationship Id="rId1" Type="http://schemas.openxmlformats.org/officeDocument/2006/relationships/tags" Target="../tags/tag45.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hyperlink" Target="http://lab.express-scripts.com/insights/specialty-medications/state-governments-may-spend-$55-billion-on-hepatitis-c-medications" TargetMode="External"/><Relationship Id="rId1" Type="http://schemas.openxmlformats.org/officeDocument/2006/relationships/tags" Target="../tags/tag46.x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chart" Target="../charts/chart6.xml"/><Relationship Id="rId1" Type="http://schemas.openxmlformats.org/officeDocument/2006/relationships/tags" Target="../tags/tag47.x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hyperlink" Target="http://www.dhcs.ca.gov/dataandstats/reports/Documents/MMCD_Fin_Rpts/Medicaid_ACA_Expansion_Rates.pdf" TargetMode="External"/><Relationship Id="rId1" Type="http://schemas.openxmlformats.org/officeDocument/2006/relationships/tags" Target="../tags/tag48.x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chart" Target="../charts/chart7.xml"/><Relationship Id="rId1" Type="http://schemas.openxmlformats.org/officeDocument/2006/relationships/tags" Target="../tags/tag49.x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slideLayout" Target="../slideLayouts/slideLayout2.xml"/><Relationship Id="rId3"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slideLayout" Target="../slideLayouts/slideLayout2.xml"/><Relationship Id="rId3" Type="http://schemas.openxmlformats.org/officeDocument/2006/relationships/notesSlide" Target="../notesSlides/notesSlide42.xml"/></Relationships>
</file>

<file path=ppt/slides/_rels/slide56.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slideLayout" Target="../slideLayouts/slideLayout2.xml"/><Relationship Id="rId3" Type="http://schemas.openxmlformats.org/officeDocument/2006/relationships/notesSlide" Target="../notesSlides/notesSlide43.xml"/></Relationships>
</file>

<file path=ppt/slides/_rels/slide57.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slideLayout" Target="../slideLayouts/slideLayout2.xml"/><Relationship Id="rId3" Type="http://schemas.openxmlformats.org/officeDocument/2006/relationships/notesSlide" Target="../notesSlides/notesSlide44.xml"/></Relationships>
</file>

<file path=ppt/slides/_rels/slide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3.xml"/><Relationship Id="rId3"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subTitle" idx="1"/>
          </p:nvPr>
        </p:nvSpPr>
        <p:spPr>
          <a:xfrm>
            <a:off x="609600" y="3048000"/>
            <a:ext cx="6411913" cy="2819400"/>
          </a:xfrm>
        </p:spPr>
        <p:txBody>
          <a:bodyPr/>
          <a:lstStyle/>
          <a:p>
            <a:pPr>
              <a:spcBef>
                <a:spcPct val="0"/>
              </a:spcBef>
              <a:buClrTx/>
              <a:buSzTx/>
            </a:pPr>
            <a:r>
              <a:rPr lang="en-US" sz="2400" b="1" dirty="0"/>
              <a:t>Novel Combination Therapies for </a:t>
            </a:r>
            <a:endParaRPr lang="en-US" sz="2400" b="1" dirty="0" smtClean="0"/>
          </a:p>
          <a:p>
            <a:pPr>
              <a:spcBef>
                <a:spcPct val="0"/>
              </a:spcBef>
              <a:buClrTx/>
              <a:buSzTx/>
            </a:pPr>
            <a:r>
              <a:rPr lang="en-US" sz="2400" b="1" dirty="0" smtClean="0"/>
              <a:t>the </a:t>
            </a:r>
            <a:r>
              <a:rPr lang="en-US" sz="2400" b="1" dirty="0"/>
              <a:t>Treatment of Patients </a:t>
            </a:r>
            <a:endParaRPr lang="en-US" sz="2400" b="1" dirty="0" smtClean="0"/>
          </a:p>
          <a:p>
            <a:pPr>
              <a:spcBef>
                <a:spcPct val="0"/>
              </a:spcBef>
              <a:buClrTx/>
              <a:buSzTx/>
            </a:pPr>
            <a:r>
              <a:rPr lang="en-US" sz="2400" b="1" dirty="0" smtClean="0"/>
              <a:t>with Genotype 1 </a:t>
            </a:r>
            <a:r>
              <a:rPr lang="en-US" sz="2400" b="1" dirty="0"/>
              <a:t>Hepatitis C</a:t>
            </a:r>
          </a:p>
          <a:p>
            <a:pPr>
              <a:spcBef>
                <a:spcPct val="0"/>
              </a:spcBef>
              <a:buClrTx/>
              <a:buSzTx/>
            </a:pPr>
            <a:endParaRPr lang="en-US" sz="1200" b="1" dirty="0"/>
          </a:p>
          <a:p>
            <a:pPr>
              <a:spcBef>
                <a:spcPct val="0"/>
              </a:spcBef>
              <a:buClrTx/>
              <a:buSzTx/>
            </a:pPr>
            <a:r>
              <a:rPr lang="en-US" sz="2400" b="1" dirty="0" smtClean="0"/>
              <a:t/>
            </a:r>
            <a:br>
              <a:rPr lang="en-US" sz="2400" b="1" dirty="0" smtClean="0"/>
            </a:br>
            <a:r>
              <a:rPr lang="en-US" sz="2400" b="1" dirty="0" smtClean="0"/>
              <a:t>Public Meeting </a:t>
            </a:r>
          </a:p>
          <a:p>
            <a:pPr>
              <a:spcBef>
                <a:spcPct val="0"/>
              </a:spcBef>
              <a:buClrTx/>
              <a:buSzTx/>
            </a:pPr>
            <a:endParaRPr lang="en-US" sz="3600" dirty="0" smtClean="0"/>
          </a:p>
          <a:p>
            <a:pPr>
              <a:spcBef>
                <a:spcPct val="0"/>
              </a:spcBef>
              <a:buClrTx/>
              <a:buSzTx/>
            </a:pPr>
            <a:r>
              <a:rPr lang="en-US" sz="2000" dirty="0" smtClean="0"/>
              <a:t>January </a:t>
            </a:r>
            <a:r>
              <a:rPr lang="en-US" sz="2000" dirty="0" smtClean="0"/>
              <a:t>22</a:t>
            </a:r>
            <a:r>
              <a:rPr lang="en-US" sz="2000" dirty="0" smtClean="0"/>
              <a:t>, 2015</a:t>
            </a:r>
            <a:endParaRPr lang="en-US" sz="2000" dirty="0" smtClean="0"/>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Direct acting anti-viral therapy</a:t>
            </a:r>
            <a:endParaRPr lang="en-US" dirty="0"/>
          </a:p>
        </p:txBody>
      </p:sp>
    </p:spTree>
    <p:custDataLst>
      <p:tags r:id="rId1"/>
    </p:custDataLst>
    <p:extLst>
      <p:ext uri="{BB962C8B-B14F-4D97-AF65-F5344CB8AC3E}">
        <p14:creationId xmlns:p14="http://schemas.microsoft.com/office/powerpoint/2010/main" val="16724480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554480"/>
          </a:xfrm>
        </p:spPr>
        <p:txBody>
          <a:bodyPr/>
          <a:lstStyle/>
          <a:p>
            <a:pPr marL="1371600" indent="-1371600"/>
            <a:r>
              <a:rPr lang="en-US" dirty="0" smtClean="0"/>
              <a:t>FDA:	Treatment of GT1 with</a:t>
            </a:r>
            <a:br>
              <a:rPr lang="en-US" dirty="0" smtClean="0"/>
            </a:br>
            <a:r>
              <a:rPr lang="en-US" dirty="0" smtClean="0"/>
              <a:t>Dual DAA Therapy</a:t>
            </a:r>
            <a:endParaRPr lang="en-US" dirty="0"/>
          </a:p>
        </p:txBody>
      </p:sp>
      <p:sp>
        <p:nvSpPr>
          <p:cNvPr id="3" name="Content Placeholder 2"/>
          <p:cNvSpPr>
            <a:spLocks noGrp="1"/>
          </p:cNvSpPr>
          <p:nvPr>
            <p:ph idx="1"/>
          </p:nvPr>
        </p:nvSpPr>
        <p:spPr>
          <a:xfrm>
            <a:off x="457200" y="1719262"/>
            <a:ext cx="8229600" cy="4757737"/>
          </a:xfrm>
        </p:spPr>
        <p:txBody>
          <a:bodyPr/>
          <a:lstStyle/>
          <a:p>
            <a:r>
              <a:rPr lang="en-US" dirty="0" smtClean="0"/>
              <a:t>Harvoni (single pill combination of ledipasvir 90 mg and sofosbuvir 400 mg)</a:t>
            </a:r>
          </a:p>
          <a:p>
            <a:pPr lvl="1"/>
            <a:r>
              <a:rPr lang="en-US" b="1" dirty="0" smtClean="0"/>
              <a:t>12</a:t>
            </a:r>
            <a:r>
              <a:rPr lang="en-US" dirty="0" smtClean="0"/>
              <a:t> weeks if treatment-naïve</a:t>
            </a:r>
          </a:p>
          <a:p>
            <a:pPr lvl="2">
              <a:buClr>
                <a:schemeClr val="tx2"/>
              </a:buClr>
            </a:pPr>
            <a:r>
              <a:rPr lang="en-US" b="1" dirty="0" smtClean="0"/>
              <a:t>8</a:t>
            </a:r>
            <a:r>
              <a:rPr lang="en-US" dirty="0" smtClean="0"/>
              <a:t> weeks if HCV RNA &lt; 6 million IU/ml</a:t>
            </a:r>
          </a:p>
          <a:p>
            <a:pPr lvl="1"/>
            <a:r>
              <a:rPr lang="en-US" b="1" dirty="0" smtClean="0"/>
              <a:t>24</a:t>
            </a:r>
            <a:r>
              <a:rPr lang="en-US" dirty="0" smtClean="0"/>
              <a:t> weeks </a:t>
            </a:r>
            <a:r>
              <a:rPr lang="en-US" dirty="0"/>
              <a:t>if </a:t>
            </a:r>
            <a:r>
              <a:rPr lang="en-US" dirty="0" smtClean="0"/>
              <a:t>treatment-experienced</a:t>
            </a:r>
          </a:p>
          <a:p>
            <a:r>
              <a:rPr lang="en-US" dirty="0" smtClean="0"/>
              <a:t>Simeprevir 150 mg + sofosbuvir 400 mg daily</a:t>
            </a:r>
          </a:p>
          <a:p>
            <a:pPr lvl="1"/>
            <a:r>
              <a:rPr lang="en-US" b="1" dirty="0" smtClean="0"/>
              <a:t>12</a:t>
            </a:r>
            <a:r>
              <a:rPr lang="en-US" dirty="0" smtClean="0"/>
              <a:t> weeks if no cirrhosis (naïve and experienced)</a:t>
            </a:r>
          </a:p>
          <a:p>
            <a:pPr lvl="1"/>
            <a:r>
              <a:rPr lang="en-US" b="1" dirty="0" smtClean="0"/>
              <a:t>24</a:t>
            </a:r>
            <a:r>
              <a:rPr lang="en-US" dirty="0" smtClean="0"/>
              <a:t> weeks </a:t>
            </a:r>
            <a:r>
              <a:rPr lang="en-US" dirty="0"/>
              <a:t>if </a:t>
            </a:r>
            <a:r>
              <a:rPr lang="en-US" dirty="0" smtClean="0"/>
              <a:t>cirrhosis (</a:t>
            </a:r>
            <a:r>
              <a:rPr lang="en-US" dirty="0"/>
              <a:t>naïve and experienced</a:t>
            </a:r>
            <a:r>
              <a:rPr lang="en-US" dirty="0" smtClean="0"/>
              <a:t>)</a:t>
            </a:r>
            <a:endParaRPr lang="en-US" dirty="0"/>
          </a:p>
        </p:txBody>
      </p:sp>
    </p:spTree>
    <p:custDataLst>
      <p:tags r:id="rId1"/>
    </p:custDataLst>
    <p:extLst>
      <p:ext uri="{BB962C8B-B14F-4D97-AF65-F5344CB8AC3E}">
        <p14:creationId xmlns:p14="http://schemas.microsoft.com/office/powerpoint/2010/main" val="23665824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554480"/>
          </a:xfrm>
        </p:spPr>
        <p:txBody>
          <a:bodyPr/>
          <a:lstStyle/>
          <a:p>
            <a:r>
              <a:rPr lang="en-US" dirty="0" smtClean="0"/>
              <a:t>Additional Multiple DAA Therapies Considered for the Treatment of GT1</a:t>
            </a:r>
            <a:endParaRPr lang="en-US" dirty="0"/>
          </a:p>
        </p:txBody>
      </p:sp>
      <p:sp>
        <p:nvSpPr>
          <p:cNvPr id="3" name="Content Placeholder 2"/>
          <p:cNvSpPr>
            <a:spLocks noGrp="1"/>
          </p:cNvSpPr>
          <p:nvPr>
            <p:ph idx="1"/>
          </p:nvPr>
        </p:nvSpPr>
        <p:spPr>
          <a:xfrm>
            <a:off x="457200" y="1719262"/>
            <a:ext cx="8229600" cy="4757737"/>
          </a:xfrm>
        </p:spPr>
        <p:txBody>
          <a:bodyPr/>
          <a:lstStyle/>
          <a:p>
            <a:r>
              <a:rPr lang="en-US" dirty="0" smtClean="0"/>
              <a:t>Daclatasvir 60 mg + sofosbuvir </a:t>
            </a:r>
            <a:r>
              <a:rPr lang="en-US" dirty="0"/>
              <a:t>400 mg daily x </a:t>
            </a:r>
            <a:r>
              <a:rPr lang="en-US" b="1" dirty="0" smtClean="0"/>
              <a:t>12 - 24</a:t>
            </a:r>
            <a:r>
              <a:rPr lang="en-US" dirty="0" smtClean="0"/>
              <a:t> </a:t>
            </a:r>
            <a:r>
              <a:rPr lang="en-US" dirty="0"/>
              <a:t>weeks </a:t>
            </a:r>
            <a:endParaRPr lang="en-US" dirty="0" smtClean="0"/>
          </a:p>
          <a:p>
            <a:pPr lvl="1"/>
            <a:r>
              <a:rPr lang="en-US" dirty="0" smtClean="0"/>
              <a:t>FDA requested additional data</a:t>
            </a:r>
          </a:p>
          <a:p>
            <a:r>
              <a:rPr lang="en-US" dirty="0" smtClean="0"/>
              <a:t>3D ± R: paritaprevir / ritonavir 150/100 mg with ombitasvir 25 mg in a single pill and dasabuvir 250 mg twice daily with or without weight-based ribavirin</a:t>
            </a:r>
          </a:p>
          <a:p>
            <a:pPr lvl="1"/>
            <a:r>
              <a:rPr lang="en-US" dirty="0" smtClean="0"/>
              <a:t>FDA decision expected soon</a:t>
            </a:r>
            <a:endParaRPr lang="en-US" dirty="0"/>
          </a:p>
        </p:txBody>
      </p:sp>
    </p:spTree>
    <p:custDataLst>
      <p:tags r:id="rId1"/>
    </p:custDataLst>
    <p:extLst>
      <p:ext uri="{BB962C8B-B14F-4D97-AF65-F5344CB8AC3E}">
        <p14:creationId xmlns:p14="http://schemas.microsoft.com/office/powerpoint/2010/main" val="2867729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Evidence review</a:t>
            </a:r>
            <a:endParaRPr lang="en-US" dirty="0"/>
          </a:p>
        </p:txBody>
      </p:sp>
    </p:spTree>
    <p:custDataLst>
      <p:tags r:id="rId1"/>
    </p:custDataLst>
    <p:extLst>
      <p:ext uri="{BB962C8B-B14F-4D97-AF65-F5344CB8AC3E}">
        <p14:creationId xmlns:p14="http://schemas.microsoft.com/office/powerpoint/2010/main" val="42882714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7543800" cy="1097280"/>
          </a:xfrm>
        </p:spPr>
        <p:txBody>
          <a:bodyPr/>
          <a:lstStyle/>
          <a:p>
            <a:r>
              <a:rPr lang="en-US" dirty="0" smtClean="0"/>
              <a:t>Four Subgroups within GT1</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45000535"/>
              </p:ext>
            </p:extLst>
          </p:nvPr>
        </p:nvGraphicFramePr>
        <p:xfrm>
          <a:off x="457200" y="2094072"/>
          <a:ext cx="8229600" cy="2669856"/>
        </p:xfrm>
        <a:graphic>
          <a:graphicData uri="http://schemas.openxmlformats.org/drawingml/2006/table">
            <a:tbl>
              <a:tblPr firstRow="1" bandRow="1">
                <a:tableStyleId>{5C22544A-7EE6-4342-B048-85BDC9FD1C3A}</a:tableStyleId>
              </a:tblPr>
              <a:tblGrid>
                <a:gridCol w="4114800"/>
                <a:gridCol w="4114800"/>
              </a:tblGrid>
              <a:tr h="1252537">
                <a:tc>
                  <a:txBody>
                    <a:bodyPr/>
                    <a:lstStyle/>
                    <a:p>
                      <a:pPr marL="0" marR="0" algn="ctr">
                        <a:spcBef>
                          <a:spcPts val="0"/>
                        </a:spcBef>
                        <a:spcAft>
                          <a:spcPts val="0"/>
                        </a:spcAft>
                      </a:pPr>
                      <a:r>
                        <a:rPr lang="en-US" sz="2800" b="0" dirty="0">
                          <a:solidFill>
                            <a:schemeClr val="tx1"/>
                          </a:solidFill>
                          <a:effectLst/>
                          <a:latin typeface="+mn-lt"/>
                          <a:ea typeface="MS ??"/>
                        </a:rPr>
                        <a:t>Treatment-naïve </a:t>
                      </a:r>
                      <a:r>
                        <a:rPr lang="en-US" sz="2800" b="0" dirty="0" smtClean="0">
                          <a:solidFill>
                            <a:schemeClr val="tx1"/>
                          </a:solidFill>
                          <a:effectLst/>
                          <a:latin typeface="+mn-lt"/>
                          <a:ea typeface="MS ??"/>
                        </a:rPr>
                        <a:t>/</a:t>
                      </a:r>
                    </a:p>
                    <a:p>
                      <a:pPr marL="0" marR="0" algn="ctr">
                        <a:spcBef>
                          <a:spcPts val="0"/>
                        </a:spcBef>
                        <a:spcAft>
                          <a:spcPts val="0"/>
                        </a:spcAft>
                      </a:pPr>
                      <a:r>
                        <a:rPr lang="en-US" sz="2800" b="0" dirty="0" smtClean="0">
                          <a:solidFill>
                            <a:schemeClr val="tx1"/>
                          </a:solidFill>
                          <a:effectLst/>
                          <a:latin typeface="+mn-lt"/>
                          <a:ea typeface="MS ??"/>
                        </a:rPr>
                        <a:t>non</a:t>
                      </a:r>
                      <a:r>
                        <a:rPr lang="en-US" sz="2800" b="0" dirty="0">
                          <a:solidFill>
                            <a:schemeClr val="tx1"/>
                          </a:solidFill>
                          <a:effectLst/>
                          <a:latin typeface="+mn-lt"/>
                          <a:ea typeface="MS ??"/>
                        </a:rPr>
                        <a:t>-</a:t>
                      </a:r>
                      <a:r>
                        <a:rPr lang="en-US" sz="2800" b="0" dirty="0" smtClean="0">
                          <a:solidFill>
                            <a:schemeClr val="tx1"/>
                          </a:solidFill>
                          <a:effectLst/>
                          <a:latin typeface="+mn-lt"/>
                          <a:ea typeface="MS ??"/>
                        </a:rPr>
                        <a:t>cirrhotic</a:t>
                      </a:r>
                    </a:p>
                    <a:p>
                      <a:pPr marL="0" marR="0" algn="ctr">
                        <a:spcBef>
                          <a:spcPts val="0"/>
                        </a:spcBef>
                        <a:spcAft>
                          <a:spcPts val="0"/>
                        </a:spcAft>
                      </a:pPr>
                      <a:r>
                        <a:rPr lang="en-US" sz="2800" b="0" dirty="0" smtClean="0">
                          <a:solidFill>
                            <a:schemeClr val="tx1"/>
                          </a:solidFill>
                          <a:effectLst/>
                          <a:latin typeface="+mn-lt"/>
                          <a:ea typeface="MS ??"/>
                        </a:rPr>
                        <a:t>69%</a:t>
                      </a:r>
                      <a:endParaRPr lang="en-US" sz="2800" b="0" dirty="0">
                        <a:solidFill>
                          <a:schemeClr val="tx1"/>
                        </a:solidFill>
                        <a:effectLst/>
                        <a:latin typeface="+mn-lt"/>
                        <a:ea typeface="Times New Roman"/>
                      </a:endParaRPr>
                    </a:p>
                  </a:txBody>
                  <a:tcPr marL="68580" marR="68580" marT="0" marB="0" anchor="ctr">
                    <a:solidFill>
                      <a:srgbClr val="008F77">
                        <a:alpha val="20000"/>
                      </a:srgbClr>
                    </a:solidFill>
                  </a:tcPr>
                </a:tc>
                <a:tc>
                  <a:txBody>
                    <a:bodyPr/>
                    <a:lstStyle/>
                    <a:p>
                      <a:pPr marL="0" marR="0" algn="ctr">
                        <a:spcBef>
                          <a:spcPts val="0"/>
                        </a:spcBef>
                        <a:spcAft>
                          <a:spcPts val="0"/>
                        </a:spcAft>
                      </a:pPr>
                      <a:r>
                        <a:rPr lang="en-US" sz="2800" b="0" dirty="0">
                          <a:solidFill>
                            <a:schemeClr val="tx1"/>
                          </a:solidFill>
                          <a:effectLst/>
                          <a:latin typeface="+mn-lt"/>
                          <a:ea typeface="MS ??"/>
                        </a:rPr>
                        <a:t>Treatment-naïve / </a:t>
                      </a:r>
                      <a:r>
                        <a:rPr lang="en-US" sz="2800" b="0" dirty="0" smtClean="0">
                          <a:solidFill>
                            <a:schemeClr val="tx1"/>
                          </a:solidFill>
                          <a:effectLst/>
                          <a:latin typeface="+mn-lt"/>
                          <a:ea typeface="MS ??"/>
                        </a:rPr>
                        <a:t>cirrhotic</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effectLst/>
                          <a:latin typeface="+mn-lt"/>
                          <a:ea typeface="MS ??"/>
                        </a:rPr>
                        <a:t>9%</a:t>
                      </a:r>
                      <a:endParaRPr lang="en-US" sz="2800" b="0" dirty="0" smtClean="0">
                        <a:solidFill>
                          <a:schemeClr val="tx1"/>
                        </a:solidFill>
                        <a:effectLst/>
                        <a:latin typeface="+mn-lt"/>
                        <a:ea typeface="Times New Roman"/>
                      </a:endParaRPr>
                    </a:p>
                  </a:txBody>
                  <a:tcPr marL="68580" marR="68580" marT="0" marB="0" anchor="ctr">
                    <a:solidFill>
                      <a:srgbClr val="008F77">
                        <a:alpha val="20000"/>
                      </a:srgbClr>
                    </a:solidFill>
                  </a:tcPr>
                </a:tc>
              </a:tr>
              <a:tr h="1389697">
                <a:tc>
                  <a:txBody>
                    <a:bodyPr/>
                    <a:lstStyle/>
                    <a:p>
                      <a:pPr marL="0" marR="0" algn="ctr">
                        <a:spcBef>
                          <a:spcPts val="0"/>
                        </a:spcBef>
                        <a:spcAft>
                          <a:spcPts val="0"/>
                        </a:spcAft>
                      </a:pPr>
                      <a:r>
                        <a:rPr lang="en-US" sz="2800" b="0" dirty="0">
                          <a:solidFill>
                            <a:schemeClr val="tx1"/>
                          </a:solidFill>
                          <a:effectLst/>
                          <a:latin typeface="+mn-lt"/>
                          <a:ea typeface="MS ??"/>
                        </a:rPr>
                        <a:t>Treatment-experienced /   non-</a:t>
                      </a:r>
                      <a:r>
                        <a:rPr lang="en-US" sz="2800" b="0" dirty="0" smtClean="0">
                          <a:solidFill>
                            <a:schemeClr val="tx1"/>
                          </a:solidFill>
                          <a:effectLst/>
                          <a:latin typeface="+mn-lt"/>
                          <a:ea typeface="MS ??"/>
                        </a:rPr>
                        <a:t>cirrhotic</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effectLst/>
                          <a:latin typeface="+mn-lt"/>
                          <a:ea typeface="MS ??"/>
                        </a:rPr>
                        <a:t>19%</a:t>
                      </a:r>
                      <a:endParaRPr lang="en-US" sz="2800" b="0" dirty="0" smtClean="0">
                        <a:solidFill>
                          <a:schemeClr val="tx1"/>
                        </a:solidFill>
                        <a:effectLst/>
                        <a:latin typeface="+mn-lt"/>
                        <a:ea typeface="Times New Roman"/>
                      </a:endParaRPr>
                    </a:p>
                  </a:txBody>
                  <a:tcPr marL="68580" marR="68580" marT="0" marB="0" anchor="ctr">
                    <a:solidFill>
                      <a:srgbClr val="008F77">
                        <a:alpha val="20000"/>
                      </a:srgbClr>
                    </a:solidFill>
                  </a:tcPr>
                </a:tc>
                <a:tc>
                  <a:txBody>
                    <a:bodyPr/>
                    <a:lstStyle/>
                    <a:p>
                      <a:pPr marL="0" marR="0" algn="ctr">
                        <a:spcBef>
                          <a:spcPts val="0"/>
                        </a:spcBef>
                        <a:spcAft>
                          <a:spcPts val="0"/>
                        </a:spcAft>
                      </a:pPr>
                      <a:r>
                        <a:rPr lang="en-US" sz="2800" b="0" dirty="0">
                          <a:solidFill>
                            <a:schemeClr val="tx1"/>
                          </a:solidFill>
                          <a:effectLst/>
                          <a:latin typeface="+mn-lt"/>
                          <a:ea typeface="MS ??"/>
                        </a:rPr>
                        <a:t>Treatment-experienced / </a:t>
                      </a:r>
                      <a:r>
                        <a:rPr lang="en-US" sz="2800" b="0" dirty="0" smtClean="0">
                          <a:solidFill>
                            <a:schemeClr val="tx1"/>
                          </a:solidFill>
                          <a:effectLst/>
                          <a:latin typeface="+mn-lt"/>
                          <a:ea typeface="MS ??"/>
                        </a:rPr>
                        <a:t>cirrhotic</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effectLst/>
                          <a:latin typeface="+mn-lt"/>
                          <a:ea typeface="MS ??"/>
                        </a:rPr>
                        <a:t>3%</a:t>
                      </a:r>
                      <a:endParaRPr lang="en-US" sz="2800" b="0" dirty="0" smtClean="0">
                        <a:solidFill>
                          <a:schemeClr val="tx1"/>
                        </a:solidFill>
                        <a:effectLst/>
                        <a:latin typeface="+mn-lt"/>
                        <a:ea typeface="Times New Roman"/>
                      </a:endParaRPr>
                    </a:p>
                  </a:txBody>
                  <a:tcPr marL="68580" marR="68580" marT="0" marB="0" anchor="ctr">
                    <a:solidFill>
                      <a:srgbClr val="008F77">
                        <a:alpha val="20000"/>
                      </a:srgbClr>
                    </a:solidFill>
                  </a:tcPr>
                </a:tc>
              </a:tr>
            </a:tbl>
          </a:graphicData>
        </a:graphic>
      </p:graphicFrame>
    </p:spTree>
    <p:custDataLst>
      <p:tags r:id="rId1"/>
    </p:custDataLst>
    <p:extLst>
      <p:ext uri="{BB962C8B-B14F-4D97-AF65-F5344CB8AC3E}">
        <p14:creationId xmlns:p14="http://schemas.microsoft.com/office/powerpoint/2010/main" val="12126585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914400"/>
          </a:xfrm>
        </p:spPr>
        <p:txBody>
          <a:bodyPr/>
          <a:lstStyle/>
          <a:p>
            <a:r>
              <a:rPr lang="en-US" dirty="0" smtClean="0"/>
              <a:t>Methods</a:t>
            </a:r>
            <a:endParaRPr lang="en-US" dirty="0"/>
          </a:p>
        </p:txBody>
      </p:sp>
      <p:sp>
        <p:nvSpPr>
          <p:cNvPr id="3" name="Content Placeholder 2"/>
          <p:cNvSpPr>
            <a:spLocks noGrp="1"/>
          </p:cNvSpPr>
          <p:nvPr>
            <p:ph idx="1"/>
          </p:nvPr>
        </p:nvSpPr>
        <p:spPr>
          <a:xfrm>
            <a:off x="457200" y="935831"/>
            <a:ext cx="8229600" cy="4986338"/>
          </a:xfrm>
        </p:spPr>
        <p:txBody>
          <a:bodyPr/>
          <a:lstStyle/>
          <a:p>
            <a:r>
              <a:rPr lang="en-US" dirty="0" smtClean="0"/>
              <a:t>Systematic review</a:t>
            </a:r>
          </a:p>
          <a:p>
            <a:pPr lvl="1">
              <a:spcBef>
                <a:spcPts val="600"/>
              </a:spcBef>
            </a:pPr>
            <a:r>
              <a:rPr lang="en-US" dirty="0" smtClean="0"/>
              <a:t>Professional librarian; published reviews; manufacturers; experts</a:t>
            </a:r>
          </a:p>
          <a:p>
            <a:pPr lvl="1">
              <a:spcBef>
                <a:spcPts val="600"/>
              </a:spcBef>
            </a:pPr>
            <a:r>
              <a:rPr lang="en-US" dirty="0" smtClean="0"/>
              <a:t>Phase 2 &amp; 3 trial data on FDA-approved dose and duration</a:t>
            </a:r>
          </a:p>
          <a:p>
            <a:pPr lvl="2">
              <a:spcBef>
                <a:spcPts val="600"/>
              </a:spcBef>
              <a:buClr>
                <a:schemeClr val="tx2"/>
              </a:buClr>
            </a:pPr>
            <a:r>
              <a:rPr lang="en-US" dirty="0" smtClean="0"/>
              <a:t>Exception to standard CTAF requirement </a:t>
            </a:r>
            <a:r>
              <a:rPr lang="en-US" dirty="0"/>
              <a:t>for only published data to </a:t>
            </a:r>
            <a:r>
              <a:rPr lang="en-US" dirty="0" smtClean="0"/>
              <a:t>allow consideration of all data relevant to the topic</a:t>
            </a:r>
          </a:p>
          <a:p>
            <a:pPr>
              <a:spcBef>
                <a:spcPts val="600"/>
              </a:spcBef>
            </a:pPr>
            <a:r>
              <a:rPr lang="en-US" dirty="0" smtClean="0"/>
              <a:t>Meta-analysis within 4 subgroups</a:t>
            </a:r>
          </a:p>
          <a:p>
            <a:pPr lvl="1">
              <a:spcBef>
                <a:spcPts val="600"/>
              </a:spcBef>
            </a:pPr>
            <a:r>
              <a:rPr lang="en-US" dirty="0" smtClean="0"/>
              <a:t>No shared comparison group: precluded network meta-analysis (NMA)</a:t>
            </a:r>
          </a:p>
          <a:p>
            <a:pPr lvl="1">
              <a:spcBef>
                <a:spcPts val="600"/>
              </a:spcBef>
            </a:pPr>
            <a:r>
              <a:rPr lang="en-US" dirty="0" smtClean="0"/>
              <a:t>Discontinuation rates included lost</a:t>
            </a:r>
            <a:r>
              <a:rPr lang="en-US" dirty="0"/>
              <a:t> </a:t>
            </a:r>
            <a:r>
              <a:rPr lang="en-US" dirty="0" smtClean="0"/>
              <a:t>to follow-up, withdrew consent, never treated, and discontinuations due to adverse events (AEs)</a:t>
            </a:r>
            <a:endParaRPr lang="en-US" dirty="0"/>
          </a:p>
        </p:txBody>
      </p:sp>
    </p:spTree>
    <p:custDataLst>
      <p:tags r:id="rId1"/>
    </p:custDataLst>
    <p:extLst>
      <p:ext uri="{BB962C8B-B14F-4D97-AF65-F5344CB8AC3E}">
        <p14:creationId xmlns:p14="http://schemas.microsoft.com/office/powerpoint/2010/main" val="36257868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841500"/>
          </a:xfrm>
        </p:spPr>
        <p:txBody>
          <a:bodyPr/>
          <a:lstStyle/>
          <a:p>
            <a:r>
              <a:rPr lang="en-US" dirty="0" smtClean="0"/>
              <a:t>Genotype 1</a:t>
            </a:r>
            <a:br>
              <a:rPr lang="en-US" dirty="0" smtClean="0"/>
            </a:br>
            <a:r>
              <a:rPr lang="en-US" dirty="0" smtClean="0"/>
              <a:t>	</a:t>
            </a:r>
            <a:r>
              <a:rPr lang="en-US" sz="3600" dirty="0" smtClean="0">
                <a:solidFill>
                  <a:srgbClr val="000090"/>
                </a:solidFill>
              </a:rPr>
              <a:t>SVR in each subgroup</a:t>
            </a:r>
            <a:r>
              <a:rPr lang="en-US" sz="3600" dirty="0">
                <a:solidFill>
                  <a:srgbClr val="000090"/>
                </a:solidFill>
              </a:rPr>
              <a:t/>
            </a:r>
            <a:br>
              <a:rPr lang="en-US" sz="3600" dirty="0">
                <a:solidFill>
                  <a:srgbClr val="000090"/>
                </a:solidFill>
              </a:rPr>
            </a:br>
            <a:endParaRPr lang="en-US" sz="3600" dirty="0">
              <a:solidFill>
                <a:srgbClr val="000090"/>
              </a:solidFill>
            </a:endParaRPr>
          </a:p>
        </p:txBody>
      </p:sp>
    </p:spTree>
    <p:custDataLst>
      <p:tags r:id="rId1"/>
    </p:custDataLst>
    <p:extLst>
      <p:ext uri="{BB962C8B-B14F-4D97-AF65-F5344CB8AC3E}">
        <p14:creationId xmlns:p14="http://schemas.microsoft.com/office/powerpoint/2010/main" val="3640672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554480"/>
          </a:xfrm>
        </p:spPr>
        <p:txBody>
          <a:bodyPr/>
          <a:lstStyle/>
          <a:p>
            <a:r>
              <a:rPr lang="en-US" dirty="0" smtClean="0"/>
              <a:t>Treatment-naïve, Non-cirrhotic: SVR</a:t>
            </a:r>
            <a:endParaRPr lang="en-US" dirty="0"/>
          </a:p>
        </p:txBody>
      </p:sp>
      <p:graphicFrame>
        <p:nvGraphicFramePr>
          <p:cNvPr id="6" name="Chart 5"/>
          <p:cNvGraphicFramePr/>
          <p:nvPr>
            <p:extLst>
              <p:ext uri="{D42A27DB-BD31-4B8C-83A1-F6EECF244321}">
                <p14:modId xmlns:p14="http://schemas.microsoft.com/office/powerpoint/2010/main" val="2665752461"/>
              </p:ext>
            </p:extLst>
          </p:nvPr>
        </p:nvGraphicFramePr>
        <p:xfrm>
          <a:off x="457200" y="1554480"/>
          <a:ext cx="8229600" cy="466344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724611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554480"/>
          </a:xfrm>
        </p:spPr>
        <p:txBody>
          <a:bodyPr/>
          <a:lstStyle/>
          <a:p>
            <a:r>
              <a:rPr lang="en-US" dirty="0" smtClean="0"/>
              <a:t>Treatment-naïve, Cirrhotic:</a:t>
            </a:r>
            <a:br>
              <a:rPr lang="en-US" dirty="0" smtClean="0"/>
            </a:br>
            <a:r>
              <a:rPr lang="en-US" dirty="0" smtClean="0"/>
              <a:t>SVR</a:t>
            </a:r>
            <a:endParaRPr lang="en-US" dirty="0"/>
          </a:p>
        </p:txBody>
      </p:sp>
      <p:graphicFrame>
        <p:nvGraphicFramePr>
          <p:cNvPr id="5" name="Chart 4"/>
          <p:cNvGraphicFramePr/>
          <p:nvPr>
            <p:extLst>
              <p:ext uri="{D42A27DB-BD31-4B8C-83A1-F6EECF244321}">
                <p14:modId xmlns:p14="http://schemas.microsoft.com/office/powerpoint/2010/main" val="3142332669"/>
              </p:ext>
            </p:extLst>
          </p:nvPr>
        </p:nvGraphicFramePr>
        <p:xfrm>
          <a:off x="457200" y="1536667"/>
          <a:ext cx="8229600" cy="466344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1518418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554480"/>
          </a:xfrm>
        </p:spPr>
        <p:txBody>
          <a:bodyPr/>
          <a:lstStyle/>
          <a:p>
            <a:r>
              <a:rPr lang="en-US" dirty="0" smtClean="0"/>
              <a:t>Treatment-experienced, Non-cirrhotic: SVR</a:t>
            </a:r>
            <a:endParaRPr lang="en-US" dirty="0"/>
          </a:p>
        </p:txBody>
      </p:sp>
      <p:graphicFrame>
        <p:nvGraphicFramePr>
          <p:cNvPr id="5" name="Chart 4"/>
          <p:cNvGraphicFramePr/>
          <p:nvPr>
            <p:extLst>
              <p:ext uri="{D42A27DB-BD31-4B8C-83A1-F6EECF244321}">
                <p14:modId xmlns:p14="http://schemas.microsoft.com/office/powerpoint/2010/main" val="4019052061"/>
              </p:ext>
            </p:extLst>
          </p:nvPr>
        </p:nvGraphicFramePr>
        <p:xfrm>
          <a:off x="457200" y="1554480"/>
          <a:ext cx="8229600" cy="466344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6186681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CTAF Overview</a:t>
            </a:r>
            <a:endParaRPr lang="en-US" dirty="0"/>
          </a:p>
        </p:txBody>
      </p:sp>
      <p:sp>
        <p:nvSpPr>
          <p:cNvPr id="3" name="Content Placeholder 2"/>
          <p:cNvSpPr>
            <a:spLocks noGrp="1"/>
          </p:cNvSpPr>
          <p:nvPr>
            <p:ph idx="1"/>
          </p:nvPr>
        </p:nvSpPr>
        <p:spPr>
          <a:xfrm>
            <a:off x="457200" y="1219200"/>
            <a:ext cx="8229600" cy="4411662"/>
          </a:xfrm>
        </p:spPr>
        <p:txBody>
          <a:bodyPr/>
          <a:lstStyle/>
          <a:p>
            <a:r>
              <a:rPr lang="en-US" sz="2200" dirty="0" smtClean="0"/>
              <a:t>Core program of the Institute for Clinical and Economic Review (ICER), </a:t>
            </a:r>
            <a:r>
              <a:rPr lang="en-US" sz="2200" dirty="0"/>
              <a:t>a</a:t>
            </a:r>
            <a:r>
              <a:rPr lang="en-US" sz="2200" dirty="0" smtClean="0"/>
              <a:t>n </a:t>
            </a:r>
            <a:r>
              <a:rPr lang="en-US" sz="2200" dirty="0"/>
              <a:t>independent non-profit research organization </a:t>
            </a:r>
            <a:r>
              <a:rPr lang="en-US" sz="2200" dirty="0" smtClean="0"/>
              <a:t>that </a:t>
            </a:r>
            <a:r>
              <a:rPr lang="en-US" sz="2200" dirty="0"/>
              <a:t>evaluates scientific evidence on the clinical effectiveness and cost implications of medical </a:t>
            </a:r>
            <a:r>
              <a:rPr lang="en-US" sz="2200" dirty="0" smtClean="0"/>
              <a:t>interventions</a:t>
            </a:r>
          </a:p>
          <a:p>
            <a:r>
              <a:rPr lang="en-US" sz="2200" dirty="0" smtClean="0"/>
              <a:t>Goal: Help patients</a:t>
            </a:r>
            <a:r>
              <a:rPr lang="en-US" sz="2200" dirty="0"/>
              <a:t>, clinicians, insurers, and policymakers </a:t>
            </a:r>
            <a:r>
              <a:rPr lang="en-US" sz="2200" dirty="0" smtClean="0"/>
              <a:t>apply </a:t>
            </a:r>
            <a:r>
              <a:rPr lang="en-US" sz="2200" dirty="0"/>
              <a:t>evidence to improve the quality and value of health care</a:t>
            </a:r>
            <a:endParaRPr lang="en-US" sz="2200" dirty="0" smtClean="0"/>
          </a:p>
          <a:p>
            <a:r>
              <a:rPr lang="en-US" sz="2200" dirty="0"/>
              <a:t>Deliberation and voting </a:t>
            </a:r>
            <a:r>
              <a:rPr lang="en-US" sz="2200" dirty="0" smtClean="0"/>
              <a:t>by </a:t>
            </a:r>
            <a:r>
              <a:rPr lang="en-US" sz="2200" dirty="0"/>
              <a:t>CTAF </a:t>
            </a:r>
            <a:r>
              <a:rPr lang="en-US" sz="2200" dirty="0" smtClean="0"/>
              <a:t>Panel – independent</a:t>
            </a:r>
            <a:r>
              <a:rPr lang="en-US" sz="2200" u="sng" dirty="0" smtClean="0"/>
              <a:t> </a:t>
            </a:r>
            <a:r>
              <a:rPr lang="en-US" sz="2200" dirty="0" smtClean="0"/>
              <a:t>clinicians</a:t>
            </a:r>
            <a:r>
              <a:rPr lang="en-US" sz="2200" dirty="0"/>
              <a:t>, methodologists, and leaders in patient engagement and </a:t>
            </a:r>
            <a:r>
              <a:rPr lang="en-US" sz="2200" dirty="0" smtClean="0"/>
              <a:t>advocacy</a:t>
            </a:r>
          </a:p>
          <a:p>
            <a:r>
              <a:rPr lang="en-US" sz="2200" dirty="0" smtClean="0"/>
              <a:t>Supported by a grant from the Blue Shield of California Foundation</a:t>
            </a:r>
            <a:endParaRPr lang="en-US" sz="2200" dirty="0"/>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554480"/>
          </a:xfrm>
        </p:spPr>
        <p:txBody>
          <a:bodyPr/>
          <a:lstStyle/>
          <a:p>
            <a:r>
              <a:rPr lang="en-US" dirty="0" smtClean="0"/>
              <a:t>Treatment-experienced</a:t>
            </a:r>
            <a:r>
              <a:rPr lang="en-US" dirty="0"/>
              <a:t>, C</a:t>
            </a:r>
            <a:r>
              <a:rPr lang="en-US" dirty="0" smtClean="0"/>
              <a:t>irrhotic:</a:t>
            </a:r>
            <a:br>
              <a:rPr lang="en-US" dirty="0" smtClean="0"/>
            </a:br>
            <a:r>
              <a:rPr lang="en-US" dirty="0" smtClean="0"/>
              <a:t>SVR</a:t>
            </a:r>
            <a:endParaRPr lang="en-US" dirty="0"/>
          </a:p>
        </p:txBody>
      </p:sp>
      <p:graphicFrame>
        <p:nvGraphicFramePr>
          <p:cNvPr id="6" name="Chart 5"/>
          <p:cNvGraphicFramePr/>
          <p:nvPr>
            <p:extLst>
              <p:ext uri="{D42A27DB-BD31-4B8C-83A1-F6EECF244321}">
                <p14:modId xmlns:p14="http://schemas.microsoft.com/office/powerpoint/2010/main" val="2001822434"/>
              </p:ext>
            </p:extLst>
          </p:nvPr>
        </p:nvGraphicFramePr>
        <p:xfrm>
          <a:off x="457200" y="1536667"/>
          <a:ext cx="8229600" cy="466344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2269646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841500"/>
          </a:xfrm>
        </p:spPr>
        <p:txBody>
          <a:bodyPr/>
          <a:lstStyle/>
          <a:p>
            <a:r>
              <a:rPr lang="en-US" dirty="0" smtClean="0"/>
              <a:t>Genotype 1</a:t>
            </a:r>
            <a:br>
              <a:rPr lang="en-US" dirty="0" smtClean="0"/>
            </a:br>
            <a:r>
              <a:rPr lang="en-US" dirty="0" smtClean="0"/>
              <a:t>	</a:t>
            </a:r>
            <a:r>
              <a:rPr lang="en-US" sz="3600" dirty="0" smtClean="0">
                <a:solidFill>
                  <a:srgbClr val="000090"/>
                </a:solidFill>
              </a:rPr>
              <a:t>Harms of treatment</a:t>
            </a:r>
            <a:r>
              <a:rPr lang="en-US" sz="3600" dirty="0">
                <a:solidFill>
                  <a:srgbClr val="000090"/>
                </a:solidFill>
              </a:rPr>
              <a:t/>
            </a:r>
            <a:br>
              <a:rPr lang="en-US" sz="3600" dirty="0">
                <a:solidFill>
                  <a:srgbClr val="000090"/>
                </a:solidFill>
              </a:rPr>
            </a:br>
            <a:endParaRPr lang="en-US" sz="3600" dirty="0">
              <a:solidFill>
                <a:srgbClr val="000090"/>
              </a:solidFill>
            </a:endParaRPr>
          </a:p>
        </p:txBody>
      </p:sp>
    </p:spTree>
    <p:custDataLst>
      <p:tags r:id="rId1"/>
    </p:custDataLst>
    <p:extLst>
      <p:ext uri="{BB962C8B-B14F-4D97-AF65-F5344CB8AC3E}">
        <p14:creationId xmlns:p14="http://schemas.microsoft.com/office/powerpoint/2010/main" val="27879412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Adverse Events (AEs)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72981268"/>
              </p:ext>
            </p:extLst>
          </p:nvPr>
        </p:nvGraphicFramePr>
        <p:xfrm>
          <a:off x="457200" y="1672997"/>
          <a:ext cx="8382000" cy="2518003"/>
        </p:xfrm>
        <a:graphic>
          <a:graphicData uri="http://schemas.openxmlformats.org/drawingml/2006/table">
            <a:tbl>
              <a:tblPr firstRow="1" bandRow="1">
                <a:tableStyleId>{5C22544A-7EE6-4342-B048-85BDC9FD1C3A}</a:tableStyleId>
              </a:tblPr>
              <a:tblGrid>
                <a:gridCol w="1143000"/>
                <a:gridCol w="952500"/>
                <a:gridCol w="1047750"/>
                <a:gridCol w="1047750"/>
                <a:gridCol w="1047750"/>
                <a:gridCol w="1047750"/>
                <a:gridCol w="1047750"/>
                <a:gridCol w="1047750"/>
              </a:tblGrid>
              <a:tr h="646168">
                <a:tc>
                  <a:txBody>
                    <a:bodyPr/>
                    <a:lstStyle/>
                    <a:p>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SMV12 PR24</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SOF12 PR12</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SOF24 R24</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SMV12 SOF12</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LDV12 SOF12</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DCV12 SOF 12</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3D12 R12</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r>
              <a:tr h="374367">
                <a:tc>
                  <a:txBody>
                    <a:bodyPr/>
                    <a:lstStyle/>
                    <a:p>
                      <a:r>
                        <a:rPr lang="en-US" dirty="0" smtClean="0"/>
                        <a:t>N</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781</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327</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566</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28</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539</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41</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1379</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r>
              <a:tr h="374367">
                <a:tc>
                  <a:txBody>
                    <a:bodyPr/>
                    <a:lstStyle/>
                    <a:p>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r>
              <a:tr h="374367">
                <a:tc>
                  <a:txBody>
                    <a:bodyPr/>
                    <a:lstStyle/>
                    <a:p>
                      <a:r>
                        <a:rPr lang="en-US" dirty="0" smtClean="0"/>
                        <a:t>Flu</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26%</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16%</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3%</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NR</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&lt;5%</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0%</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NR</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r>
              <a:tr h="374367">
                <a:tc>
                  <a:txBody>
                    <a:bodyPr/>
                    <a:lstStyle/>
                    <a:p>
                      <a:r>
                        <a:rPr lang="en-US" dirty="0" smtClean="0"/>
                        <a:t>Anemia</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12%</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23%</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9%</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0%</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0%</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0%</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3%</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r>
              <a:tr h="374367">
                <a:tc>
                  <a:txBody>
                    <a:bodyPr/>
                    <a:lstStyle/>
                    <a:p>
                      <a:r>
                        <a:rPr lang="en-US" dirty="0" smtClean="0"/>
                        <a:t>Rash</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28%</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18%</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8%</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11%</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4%</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5%</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11%</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r>
            </a:tbl>
          </a:graphicData>
        </a:graphic>
      </p:graphicFrame>
      <p:sp>
        <p:nvSpPr>
          <p:cNvPr id="3" name="TextBox 2"/>
          <p:cNvSpPr txBox="1"/>
          <p:nvPr/>
        </p:nvSpPr>
        <p:spPr>
          <a:xfrm>
            <a:off x="426373" y="4572000"/>
            <a:ext cx="5888150" cy="1354217"/>
          </a:xfrm>
          <a:prstGeom prst="rect">
            <a:avLst/>
          </a:prstGeom>
          <a:noFill/>
        </p:spPr>
        <p:txBody>
          <a:bodyPr wrap="none" rtlCol="0">
            <a:spAutoFit/>
          </a:bodyPr>
          <a:lstStyle/>
          <a:p>
            <a:pPr marL="342900" indent="-342900">
              <a:spcBef>
                <a:spcPts val="600"/>
              </a:spcBef>
              <a:buClr>
                <a:schemeClr val="tx2"/>
              </a:buClr>
              <a:buSzPct val="70000"/>
              <a:buFont typeface="Wingdings" panose="05000000000000000000" pitchFamily="2" charset="2"/>
              <a:buChar char="l"/>
            </a:pPr>
            <a:r>
              <a:rPr lang="en-US" dirty="0" smtClean="0">
                <a:latin typeface="+mn-lt"/>
              </a:rPr>
              <a:t>Flu-like symptoms with P</a:t>
            </a:r>
            <a:endParaRPr lang="en-US" dirty="0">
              <a:latin typeface="+mn-lt"/>
            </a:endParaRPr>
          </a:p>
          <a:p>
            <a:pPr marL="342900" indent="-342900">
              <a:spcBef>
                <a:spcPts val="600"/>
              </a:spcBef>
              <a:buClr>
                <a:schemeClr val="tx2"/>
              </a:buClr>
              <a:buSzPct val="70000"/>
              <a:buFont typeface="Wingdings" panose="05000000000000000000" pitchFamily="2" charset="2"/>
              <a:buChar char="l"/>
            </a:pPr>
            <a:r>
              <a:rPr lang="en-US" dirty="0" smtClean="0">
                <a:latin typeface="+mn-lt"/>
              </a:rPr>
              <a:t>Anemia </a:t>
            </a:r>
            <a:r>
              <a:rPr lang="en-US" dirty="0">
                <a:latin typeface="+mn-lt"/>
              </a:rPr>
              <a:t>with PR or </a:t>
            </a:r>
            <a:r>
              <a:rPr lang="en-US" dirty="0" smtClean="0">
                <a:latin typeface="+mn-lt"/>
              </a:rPr>
              <a:t>24 weeks R </a:t>
            </a:r>
            <a:r>
              <a:rPr lang="en-US" dirty="0">
                <a:latin typeface="+mn-lt"/>
              </a:rPr>
              <a:t>therapy</a:t>
            </a:r>
          </a:p>
          <a:p>
            <a:pPr marL="342900" indent="-342900">
              <a:spcBef>
                <a:spcPts val="600"/>
              </a:spcBef>
              <a:buClr>
                <a:schemeClr val="tx2"/>
              </a:buClr>
              <a:buSzPct val="70000"/>
              <a:buFont typeface="Wingdings" panose="05000000000000000000" pitchFamily="2" charset="2"/>
              <a:buChar char="l"/>
            </a:pPr>
            <a:r>
              <a:rPr lang="en-US" dirty="0" smtClean="0">
                <a:latin typeface="+mn-lt"/>
              </a:rPr>
              <a:t>Photosensitivity rashes with simeprevir</a:t>
            </a:r>
          </a:p>
        </p:txBody>
      </p:sp>
    </p:spTree>
    <p:custDataLst>
      <p:tags r:id="rId1"/>
    </p:custDataLst>
    <p:extLst>
      <p:ext uri="{BB962C8B-B14F-4D97-AF65-F5344CB8AC3E}">
        <p14:creationId xmlns:p14="http://schemas.microsoft.com/office/powerpoint/2010/main" val="24145262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841500"/>
          </a:xfrm>
        </p:spPr>
        <p:txBody>
          <a:bodyPr/>
          <a:lstStyle/>
          <a:p>
            <a:r>
              <a:rPr lang="en-US" dirty="0" smtClean="0"/>
              <a:t>Genotype 1</a:t>
            </a:r>
            <a:br>
              <a:rPr lang="en-US" dirty="0" smtClean="0"/>
            </a:br>
            <a:r>
              <a:rPr lang="en-US" dirty="0" smtClean="0"/>
              <a:t>	</a:t>
            </a:r>
            <a:r>
              <a:rPr lang="en-US" sz="3600" dirty="0" smtClean="0">
                <a:solidFill>
                  <a:srgbClr val="000090"/>
                </a:solidFill>
              </a:rPr>
              <a:t>summary</a:t>
            </a:r>
            <a:r>
              <a:rPr lang="en-US" sz="3600" dirty="0">
                <a:solidFill>
                  <a:srgbClr val="000090"/>
                </a:solidFill>
              </a:rPr>
              <a:t/>
            </a:r>
            <a:br>
              <a:rPr lang="en-US" sz="3600" dirty="0">
                <a:solidFill>
                  <a:srgbClr val="000090"/>
                </a:solidFill>
              </a:rPr>
            </a:br>
            <a:endParaRPr lang="en-US" sz="3600" dirty="0">
              <a:solidFill>
                <a:srgbClr val="000090"/>
              </a:solidFill>
            </a:endParaRPr>
          </a:p>
        </p:txBody>
      </p:sp>
    </p:spTree>
    <p:custDataLst>
      <p:tags r:id="rId1"/>
    </p:custDataLst>
    <p:extLst>
      <p:ext uri="{BB962C8B-B14F-4D97-AF65-F5344CB8AC3E}">
        <p14:creationId xmlns:p14="http://schemas.microsoft.com/office/powerpoint/2010/main" val="20719158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Limitations</a:t>
            </a:r>
            <a:endParaRPr lang="en-US" dirty="0"/>
          </a:p>
        </p:txBody>
      </p:sp>
      <p:sp>
        <p:nvSpPr>
          <p:cNvPr id="3" name="Content Placeholder 2"/>
          <p:cNvSpPr>
            <a:spLocks noGrp="1"/>
          </p:cNvSpPr>
          <p:nvPr>
            <p:ph idx="1"/>
          </p:nvPr>
        </p:nvSpPr>
        <p:spPr>
          <a:xfrm>
            <a:off x="457200" y="1223169"/>
            <a:ext cx="8229600" cy="4411662"/>
          </a:xfrm>
        </p:spPr>
        <p:txBody>
          <a:bodyPr/>
          <a:lstStyle/>
          <a:p>
            <a:r>
              <a:rPr lang="en-US" dirty="0" smtClean="0"/>
              <a:t>No direct comparisons, randomized or observational</a:t>
            </a:r>
          </a:p>
          <a:p>
            <a:pPr lvl="1"/>
            <a:r>
              <a:rPr lang="en-US" dirty="0" smtClean="0"/>
              <a:t>Possible selection bias</a:t>
            </a:r>
          </a:p>
          <a:p>
            <a:r>
              <a:rPr lang="en-US" dirty="0" smtClean="0"/>
              <a:t>Intermediate outcome: SVR12</a:t>
            </a:r>
          </a:p>
          <a:p>
            <a:pPr lvl="1"/>
            <a:r>
              <a:rPr lang="en-US" dirty="0" smtClean="0"/>
              <a:t>Imperfect measure of cure</a:t>
            </a:r>
          </a:p>
          <a:p>
            <a:pPr lvl="1"/>
            <a:r>
              <a:rPr lang="en-US" dirty="0" smtClean="0"/>
              <a:t>Residual risk for HCC</a:t>
            </a:r>
          </a:p>
          <a:p>
            <a:r>
              <a:rPr lang="en-US" dirty="0" smtClean="0"/>
              <a:t>Small numbers studied</a:t>
            </a:r>
          </a:p>
          <a:p>
            <a:pPr lvl="1"/>
            <a:r>
              <a:rPr lang="en-US" dirty="0" smtClean="0"/>
              <a:t>Great uncertainty around the estimates of SVR and harms</a:t>
            </a:r>
          </a:p>
          <a:p>
            <a:r>
              <a:rPr lang="en-US" dirty="0" smtClean="0"/>
              <a:t>Real world results likely not as impressive</a:t>
            </a:r>
            <a:endParaRPr lang="en-US" dirty="0"/>
          </a:p>
        </p:txBody>
      </p:sp>
    </p:spTree>
    <p:custDataLst>
      <p:tags r:id="rId1"/>
    </p:custDataLst>
    <p:extLst>
      <p:ext uri="{BB962C8B-B14F-4D97-AF65-F5344CB8AC3E}">
        <p14:creationId xmlns:p14="http://schemas.microsoft.com/office/powerpoint/2010/main" val="876609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Additional Studies Needed</a:t>
            </a:r>
            <a:endParaRPr lang="en-US" dirty="0"/>
          </a:p>
        </p:txBody>
      </p:sp>
      <p:sp>
        <p:nvSpPr>
          <p:cNvPr id="3" name="Content Placeholder 2"/>
          <p:cNvSpPr>
            <a:spLocks noGrp="1"/>
          </p:cNvSpPr>
          <p:nvPr>
            <p:ph idx="1"/>
          </p:nvPr>
        </p:nvSpPr>
        <p:spPr>
          <a:xfrm>
            <a:off x="457200" y="1338263"/>
            <a:ext cx="8229600" cy="4986337"/>
          </a:xfrm>
        </p:spPr>
        <p:txBody>
          <a:bodyPr/>
          <a:lstStyle/>
          <a:p>
            <a:pPr>
              <a:lnSpc>
                <a:spcPct val="90000"/>
              </a:lnSpc>
            </a:pPr>
            <a:r>
              <a:rPr lang="en-US" dirty="0" smtClean="0"/>
              <a:t>RCTs comparing therapies</a:t>
            </a:r>
          </a:p>
          <a:p>
            <a:pPr>
              <a:lnSpc>
                <a:spcPct val="90000"/>
              </a:lnSpc>
            </a:pPr>
            <a:r>
              <a:rPr lang="en-US" dirty="0" smtClean="0"/>
              <a:t>Large, well done observational studies</a:t>
            </a:r>
          </a:p>
          <a:p>
            <a:pPr lvl="1">
              <a:lnSpc>
                <a:spcPct val="90000"/>
              </a:lnSpc>
            </a:pPr>
            <a:r>
              <a:rPr lang="en-US" dirty="0" smtClean="0"/>
              <a:t>Real-world SVR</a:t>
            </a:r>
          </a:p>
          <a:p>
            <a:pPr lvl="1">
              <a:lnSpc>
                <a:spcPct val="90000"/>
              </a:lnSpc>
            </a:pPr>
            <a:r>
              <a:rPr lang="en-US" dirty="0" smtClean="0"/>
              <a:t>Comparing therapies</a:t>
            </a:r>
          </a:p>
          <a:p>
            <a:pPr lvl="1">
              <a:lnSpc>
                <a:spcPct val="90000"/>
              </a:lnSpc>
            </a:pPr>
            <a:r>
              <a:rPr lang="en-US" dirty="0" smtClean="0"/>
              <a:t>Uncommon AEs</a:t>
            </a:r>
          </a:p>
          <a:p>
            <a:pPr lvl="1">
              <a:lnSpc>
                <a:spcPct val="90000"/>
              </a:lnSpc>
            </a:pPr>
            <a:r>
              <a:rPr lang="en-US" dirty="0" smtClean="0"/>
              <a:t>Precise measures of AEs</a:t>
            </a:r>
          </a:p>
          <a:p>
            <a:pPr>
              <a:lnSpc>
                <a:spcPct val="90000"/>
              </a:lnSpc>
            </a:pPr>
            <a:r>
              <a:rPr lang="en-US" dirty="0" smtClean="0"/>
              <a:t>Special and under-represented populations</a:t>
            </a:r>
          </a:p>
          <a:p>
            <a:pPr lvl="1">
              <a:lnSpc>
                <a:spcPct val="90000"/>
              </a:lnSpc>
            </a:pPr>
            <a:r>
              <a:rPr lang="en-US" dirty="0" smtClean="0"/>
              <a:t>Co-infection: HIV, Hepatitis B</a:t>
            </a:r>
          </a:p>
          <a:p>
            <a:pPr lvl="1">
              <a:lnSpc>
                <a:spcPct val="90000"/>
              </a:lnSpc>
            </a:pPr>
            <a:r>
              <a:rPr lang="en-US" dirty="0" smtClean="0"/>
              <a:t>Decompensated liver disease, peri-transplant</a:t>
            </a:r>
          </a:p>
          <a:p>
            <a:pPr lvl="1">
              <a:lnSpc>
                <a:spcPct val="90000"/>
              </a:lnSpc>
            </a:pPr>
            <a:r>
              <a:rPr lang="en-US" dirty="0" smtClean="0"/>
              <a:t>African Americans, older adults, </a:t>
            </a:r>
            <a:r>
              <a:rPr lang="en-US" dirty="0"/>
              <a:t>injection drug users</a:t>
            </a:r>
            <a:endParaRPr lang="en-US" dirty="0" smtClean="0"/>
          </a:p>
        </p:txBody>
      </p:sp>
    </p:spTree>
    <p:custDataLst>
      <p:tags r:id="rId1"/>
    </p:custDataLst>
    <p:extLst>
      <p:ext uri="{BB962C8B-B14F-4D97-AF65-F5344CB8AC3E}">
        <p14:creationId xmlns:p14="http://schemas.microsoft.com/office/powerpoint/2010/main" val="6837208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Key Comments Received</a:t>
            </a:r>
            <a:endParaRPr lang="en-US" dirty="0"/>
          </a:p>
        </p:txBody>
      </p:sp>
      <p:sp>
        <p:nvSpPr>
          <p:cNvPr id="3" name="Content Placeholder 2"/>
          <p:cNvSpPr>
            <a:spLocks noGrp="1"/>
          </p:cNvSpPr>
          <p:nvPr>
            <p:ph idx="1"/>
          </p:nvPr>
        </p:nvSpPr>
        <p:spPr>
          <a:xfrm>
            <a:off x="457200" y="1262063"/>
            <a:ext cx="8229600" cy="4605337"/>
          </a:xfrm>
        </p:spPr>
        <p:txBody>
          <a:bodyPr/>
          <a:lstStyle/>
          <a:p>
            <a:r>
              <a:rPr lang="en-US" dirty="0"/>
              <a:t>Bristol-Myers Squibb</a:t>
            </a:r>
          </a:p>
          <a:p>
            <a:pPr lvl="1"/>
            <a:r>
              <a:rPr lang="en-US" dirty="0"/>
              <a:t>Recommend including daclatasvir regimens with ribavirin</a:t>
            </a:r>
          </a:p>
          <a:p>
            <a:pPr lvl="1"/>
            <a:r>
              <a:rPr lang="en-US" dirty="0" smtClean="0"/>
              <a:t>Asunaprevir</a:t>
            </a:r>
            <a:r>
              <a:rPr lang="en-US" dirty="0"/>
              <a:t>, but not </a:t>
            </a:r>
            <a:r>
              <a:rPr lang="en-US" dirty="0" smtClean="0"/>
              <a:t>daclatasvir, </a:t>
            </a:r>
            <a:r>
              <a:rPr lang="en-US" dirty="0"/>
              <a:t>withdrawn from FDA</a:t>
            </a:r>
          </a:p>
          <a:p>
            <a:r>
              <a:rPr lang="en-US" dirty="0"/>
              <a:t>Project Inform</a:t>
            </a:r>
          </a:p>
          <a:p>
            <a:pPr lvl="1"/>
            <a:r>
              <a:rPr lang="en-US" dirty="0"/>
              <a:t>Quality of life outcomes not included in evidence review</a:t>
            </a:r>
          </a:p>
          <a:p>
            <a:r>
              <a:rPr lang="en-US" dirty="0" smtClean="0"/>
              <a:t>Janssen</a:t>
            </a:r>
          </a:p>
          <a:p>
            <a:pPr lvl="1"/>
            <a:r>
              <a:rPr lang="en-US" dirty="0" smtClean="0"/>
              <a:t>Simeprevir + PR data should be limited to those without the Q80K polymorphism</a:t>
            </a:r>
          </a:p>
          <a:p>
            <a:pPr lvl="1"/>
            <a:r>
              <a:rPr lang="en-US" dirty="0" smtClean="0"/>
              <a:t>Phase 3 SMV + SOF OPTIMIST trials with results in 2015</a:t>
            </a:r>
            <a:endParaRPr lang="en-US" dirty="0"/>
          </a:p>
        </p:txBody>
      </p:sp>
    </p:spTree>
    <p:custDataLst>
      <p:tags r:id="rId1"/>
    </p:custDataLst>
    <p:extLst>
      <p:ext uri="{BB962C8B-B14F-4D97-AF65-F5344CB8AC3E}">
        <p14:creationId xmlns:p14="http://schemas.microsoft.com/office/powerpoint/2010/main" val="35466700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Key Comments Received #2</a:t>
            </a:r>
            <a:endParaRPr lang="en-US" dirty="0"/>
          </a:p>
        </p:txBody>
      </p:sp>
      <p:sp>
        <p:nvSpPr>
          <p:cNvPr id="3" name="Content Placeholder 2"/>
          <p:cNvSpPr>
            <a:spLocks noGrp="1"/>
          </p:cNvSpPr>
          <p:nvPr>
            <p:ph idx="1"/>
          </p:nvPr>
        </p:nvSpPr>
        <p:spPr>
          <a:xfrm>
            <a:off x="457200" y="1262063"/>
            <a:ext cx="8382000" cy="4833937"/>
          </a:xfrm>
        </p:spPr>
        <p:txBody>
          <a:bodyPr/>
          <a:lstStyle/>
          <a:p>
            <a:r>
              <a:rPr lang="en-US" dirty="0" smtClean="0"/>
              <a:t>Gilead</a:t>
            </a:r>
          </a:p>
          <a:p>
            <a:pPr lvl="1"/>
            <a:r>
              <a:rPr lang="en-US" dirty="0" smtClean="0"/>
              <a:t>ERADICATE trial (HIV/HCV co-infection): new results</a:t>
            </a:r>
          </a:p>
          <a:p>
            <a:pPr lvl="1"/>
            <a:r>
              <a:rPr lang="en-US" dirty="0" smtClean="0"/>
              <a:t>Patients with decompensated cirrhosis in the ELECTRON-2 trial should be excluded from SVR estimates</a:t>
            </a:r>
          </a:p>
          <a:p>
            <a:pPr lvl="1"/>
            <a:r>
              <a:rPr lang="en-US" dirty="0" smtClean="0"/>
              <a:t>Data on LDV/SOF + R for 12 weeks in treatment-experienced patients with cirrhosis at AASLD</a:t>
            </a:r>
          </a:p>
          <a:p>
            <a:r>
              <a:rPr lang="en-US" dirty="0" smtClean="0"/>
              <a:t>AbbVie</a:t>
            </a:r>
          </a:p>
          <a:p>
            <a:pPr lvl="1"/>
            <a:r>
              <a:rPr lang="en-US" dirty="0"/>
              <a:t>HCV-TARGET and TRIO real world data at AASLD</a:t>
            </a:r>
          </a:p>
          <a:p>
            <a:pPr lvl="1"/>
            <a:r>
              <a:rPr lang="en-US" dirty="0" smtClean="0"/>
              <a:t>CORAL trial (HIV) now published in NEJM</a:t>
            </a:r>
          </a:p>
        </p:txBody>
      </p:sp>
    </p:spTree>
    <p:custDataLst>
      <p:tags r:id="rId1"/>
    </p:custDataLst>
    <p:extLst>
      <p:ext uri="{BB962C8B-B14F-4D97-AF65-F5344CB8AC3E}">
        <p14:creationId xmlns:p14="http://schemas.microsoft.com/office/powerpoint/2010/main" val="23214904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Summary</a:t>
            </a:r>
            <a:endParaRPr lang="en-US" dirty="0"/>
          </a:p>
        </p:txBody>
      </p:sp>
      <p:sp>
        <p:nvSpPr>
          <p:cNvPr id="3" name="Content Placeholder 2"/>
          <p:cNvSpPr>
            <a:spLocks noGrp="1"/>
          </p:cNvSpPr>
          <p:nvPr>
            <p:ph idx="1"/>
          </p:nvPr>
        </p:nvSpPr>
        <p:spPr>
          <a:xfrm>
            <a:off x="457200" y="1223169"/>
            <a:ext cx="8229600" cy="4411662"/>
          </a:xfrm>
        </p:spPr>
        <p:txBody>
          <a:bodyPr/>
          <a:lstStyle/>
          <a:p>
            <a:r>
              <a:rPr lang="en-US" dirty="0" smtClean="0"/>
              <a:t>Multiple DAA therapy better than single DAA therapy</a:t>
            </a:r>
          </a:p>
          <a:p>
            <a:pPr lvl="1"/>
            <a:r>
              <a:rPr lang="en-US" dirty="0" smtClean="0"/>
              <a:t>Moderate certainty</a:t>
            </a:r>
          </a:p>
          <a:p>
            <a:pPr lvl="2">
              <a:buClr>
                <a:schemeClr val="tx2"/>
              </a:buClr>
            </a:pPr>
            <a:r>
              <a:rPr lang="en-US" dirty="0" smtClean="0"/>
              <a:t>Greater SVR12 (&gt;90%) with fewer side effects</a:t>
            </a:r>
          </a:p>
          <a:p>
            <a:pPr lvl="2">
              <a:buClr>
                <a:schemeClr val="tx2"/>
              </a:buClr>
            </a:pPr>
            <a:r>
              <a:rPr lang="en-US" dirty="0" smtClean="0"/>
              <a:t>Fewer pills, no injections</a:t>
            </a:r>
          </a:p>
          <a:p>
            <a:pPr lvl="2">
              <a:buClr>
                <a:schemeClr val="tx2"/>
              </a:buClr>
            </a:pPr>
            <a:r>
              <a:rPr lang="en-US" dirty="0" smtClean="0"/>
              <a:t>No direct comparisons</a:t>
            </a:r>
          </a:p>
          <a:p>
            <a:pPr lvl="2">
              <a:buClr>
                <a:schemeClr val="tx2"/>
              </a:buClr>
            </a:pPr>
            <a:r>
              <a:rPr lang="en-US" dirty="0" smtClean="0"/>
              <a:t>Small sample sizes in many subgroups</a:t>
            </a:r>
          </a:p>
          <a:p>
            <a:r>
              <a:rPr lang="en-US" dirty="0" smtClean="0"/>
              <a:t>Comparing the 4 multiple DAA therapies</a:t>
            </a:r>
          </a:p>
          <a:p>
            <a:pPr lvl="1"/>
            <a:r>
              <a:rPr lang="en-US" dirty="0" smtClean="0"/>
              <a:t>Insufficient evidence to distinguish</a:t>
            </a:r>
          </a:p>
          <a:p>
            <a:pPr lvl="2">
              <a:buClr>
                <a:schemeClr val="tx2"/>
              </a:buClr>
            </a:pPr>
            <a:r>
              <a:rPr lang="en-US" dirty="0" smtClean="0"/>
              <a:t>No direct comparisons</a:t>
            </a:r>
          </a:p>
          <a:p>
            <a:pPr lvl="2">
              <a:buClr>
                <a:schemeClr val="tx2"/>
              </a:buClr>
            </a:pPr>
            <a:r>
              <a:rPr lang="en-US" dirty="0" smtClean="0"/>
              <a:t>Small sample sizes in many subgroups</a:t>
            </a:r>
            <a:endParaRPr lang="en-US" dirty="0"/>
          </a:p>
        </p:txBody>
      </p:sp>
    </p:spTree>
    <p:custDataLst>
      <p:tags r:id="rId1"/>
    </p:custDataLst>
    <p:extLst>
      <p:ext uri="{BB962C8B-B14F-4D97-AF65-F5344CB8AC3E}">
        <p14:creationId xmlns:p14="http://schemas.microsoft.com/office/powerpoint/2010/main" val="5549025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subTitle" idx="1"/>
          </p:nvPr>
        </p:nvSpPr>
        <p:spPr>
          <a:xfrm>
            <a:off x="685800" y="3048000"/>
            <a:ext cx="6411913" cy="3810000"/>
          </a:xfrm>
        </p:spPr>
        <p:txBody>
          <a:bodyPr/>
          <a:lstStyle/>
          <a:p>
            <a:pPr>
              <a:spcBef>
                <a:spcPct val="0"/>
              </a:spcBef>
              <a:buClrTx/>
              <a:buSzTx/>
            </a:pPr>
            <a:r>
              <a:rPr lang="en-US" sz="2800" b="1" dirty="0" smtClean="0"/>
              <a:t>Care Value Analysis</a:t>
            </a:r>
          </a:p>
          <a:p>
            <a:pPr>
              <a:spcBef>
                <a:spcPct val="0"/>
              </a:spcBef>
              <a:buClrTx/>
              <a:buSzTx/>
            </a:pPr>
            <a:endParaRPr lang="en-US" sz="1200" b="1" dirty="0" smtClean="0"/>
          </a:p>
          <a:p>
            <a:pPr>
              <a:spcBef>
                <a:spcPct val="0"/>
              </a:spcBef>
              <a:buClrTx/>
              <a:buSzTx/>
            </a:pPr>
            <a:r>
              <a:rPr lang="en-US" sz="2000" dirty="0" smtClean="0"/>
              <a:t>James G Kahn, MD, MPH</a:t>
            </a:r>
          </a:p>
          <a:p>
            <a:pPr>
              <a:spcBef>
                <a:spcPct val="0"/>
              </a:spcBef>
              <a:buClrTx/>
              <a:buSzTx/>
            </a:pPr>
            <a:r>
              <a:rPr lang="en-US" sz="2000" dirty="0" smtClean="0"/>
              <a:t>Philip R. Lee Institute for Health Policy Studies</a:t>
            </a:r>
          </a:p>
          <a:p>
            <a:pPr>
              <a:spcBef>
                <a:spcPct val="0"/>
              </a:spcBef>
              <a:buClrTx/>
              <a:buSzTx/>
            </a:pPr>
            <a:r>
              <a:rPr lang="en-US" sz="2000" dirty="0" smtClean="0"/>
              <a:t>Department of Epidemiology and Biostatistics</a:t>
            </a:r>
          </a:p>
          <a:p>
            <a:pPr>
              <a:spcBef>
                <a:spcPct val="0"/>
              </a:spcBef>
              <a:buClrTx/>
              <a:buSzTx/>
            </a:pPr>
            <a:r>
              <a:rPr lang="en-US" sz="2000" dirty="0" smtClean="0"/>
              <a:t>University of California San Francisco</a:t>
            </a:r>
          </a:p>
          <a:p>
            <a:pPr>
              <a:spcBef>
                <a:spcPct val="0"/>
              </a:spcBef>
              <a:buClrTx/>
              <a:buSzTx/>
            </a:pPr>
            <a:endParaRPr lang="en-US" sz="2000" dirty="0"/>
          </a:p>
          <a:p>
            <a:pPr>
              <a:spcBef>
                <a:spcPct val="0"/>
              </a:spcBef>
              <a:buClrTx/>
              <a:buSzTx/>
            </a:pPr>
            <a:r>
              <a:rPr lang="en-US" sz="2000" dirty="0" smtClean="0"/>
              <a:t>Co-authors: Harinder Chahal, PharmD, MSc </a:t>
            </a:r>
          </a:p>
          <a:p>
            <a:pPr>
              <a:spcBef>
                <a:spcPct val="0"/>
              </a:spcBef>
              <a:buClrTx/>
              <a:buSzTx/>
            </a:pPr>
            <a:r>
              <a:rPr lang="en-US" sz="2000" dirty="0" smtClean="0"/>
              <a:t>and Elliot Marseille, DrPH, MPP</a:t>
            </a:r>
          </a:p>
          <a:p>
            <a:pPr>
              <a:spcBef>
                <a:spcPct val="0"/>
              </a:spcBef>
              <a:buClrTx/>
              <a:buSzTx/>
            </a:pPr>
            <a:endParaRPr lang="en-US" sz="2000" dirty="0" smtClean="0"/>
          </a:p>
          <a:p>
            <a:pPr>
              <a:spcBef>
                <a:spcPct val="0"/>
              </a:spcBef>
              <a:buClrTx/>
              <a:buSzTx/>
            </a:pPr>
            <a:r>
              <a:rPr lang="en-US" sz="2000" dirty="0" smtClean="0"/>
              <a:t>December 18, 2014</a:t>
            </a:r>
          </a:p>
        </p:txBody>
      </p:sp>
    </p:spTree>
    <p:custDataLst>
      <p:tags r:id="rId1"/>
    </p:custDataLst>
    <p:extLst>
      <p:ext uri="{BB962C8B-B14F-4D97-AF65-F5344CB8AC3E}">
        <p14:creationId xmlns:p14="http://schemas.microsoft.com/office/powerpoint/2010/main" val="37890105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94688" cy="928687"/>
          </a:xfrm>
        </p:spPr>
        <p:txBody>
          <a:bodyPr/>
          <a:lstStyle/>
          <a:p>
            <a:r>
              <a:rPr lang="en-US" dirty="0" smtClean="0"/>
              <a:t>Background – Hepatitis C</a:t>
            </a:r>
            <a:endParaRPr lang="en-US" dirty="0"/>
          </a:p>
        </p:txBody>
      </p:sp>
      <p:sp>
        <p:nvSpPr>
          <p:cNvPr id="4" name="Slide Number Placeholder 3"/>
          <p:cNvSpPr>
            <a:spLocks noGrp="1"/>
          </p:cNvSpPr>
          <p:nvPr>
            <p:ph type="sldNum" sz="quarter" idx="10"/>
          </p:nvPr>
        </p:nvSpPr>
        <p:spPr/>
        <p:txBody>
          <a:bodyPr/>
          <a:lstStyle/>
          <a:p>
            <a:pPr>
              <a:defRPr/>
            </a:pPr>
            <a:fld id="{4B79DBA5-6301-4680-B609-496D334B57BA}" type="slidenum">
              <a:rPr lang="en-US" altLang="en-US" smtClean="0"/>
              <a:pPr>
                <a:defRPr/>
              </a:pPr>
              <a:t>3</a:t>
            </a:fld>
            <a:endParaRPr lang="en-US" altLang="en-US" dirty="0"/>
          </a:p>
        </p:txBody>
      </p:sp>
      <p:pic>
        <p:nvPicPr>
          <p:cNvPr id="5" name="Content Placeholder 4" descr="CROI5.gif"/>
          <p:cNvPicPr>
            <a:picLocks noGrp="1"/>
          </p:cNvPicPr>
          <p:nvPr>
            <p:ph idx="1"/>
          </p:nvPr>
        </p:nvPicPr>
        <p:blipFill rotWithShape="1">
          <a:blip r:embed="rId2">
            <a:extLst>
              <a:ext uri="{28A0092B-C50C-407E-A947-70E740481C1C}">
                <a14:useLocalDpi xmlns:a14="http://schemas.microsoft.com/office/drawing/2010/main" val="0"/>
              </a:ext>
            </a:extLst>
          </a:blip>
          <a:srcRect l="3714" t="12386" r="7825" b="17127"/>
          <a:stretch/>
        </p:blipFill>
        <p:spPr bwMode="auto">
          <a:xfrm>
            <a:off x="533400" y="1143000"/>
            <a:ext cx="8442325" cy="4953000"/>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1670844" y="1203454"/>
            <a:ext cx="5867400" cy="4832092"/>
          </a:xfrm>
          <a:prstGeom prst="rect">
            <a:avLst/>
          </a:prstGeom>
          <a:solidFill>
            <a:schemeClr val="bg1">
              <a:lumMod val="85000"/>
            </a:schemeClr>
          </a:solidFill>
          <a:ln w="38100">
            <a:solidFill>
              <a:schemeClr val="accent5">
                <a:lumMod val="10000"/>
              </a:schemeClr>
            </a:solidFill>
          </a:ln>
        </p:spPr>
        <p:txBody>
          <a:bodyPr wrap="square" rtlCol="0">
            <a:spAutoFit/>
          </a:bodyPr>
          <a:lstStyle/>
          <a:p>
            <a:r>
              <a:rPr lang="en-US" sz="2200" u="sng" dirty="0" smtClean="0"/>
              <a:t>Clinical</a:t>
            </a:r>
            <a:r>
              <a:rPr lang="en-US" sz="2200" dirty="0" smtClean="0"/>
              <a:t>: </a:t>
            </a:r>
          </a:p>
          <a:p>
            <a:pPr marL="342900" indent="-342900">
              <a:buFont typeface="Arial" panose="020B0604020202020204" pitchFamily="34" charset="0"/>
              <a:buChar char="•"/>
            </a:pPr>
            <a:r>
              <a:rPr lang="en-US" sz="2200" dirty="0"/>
              <a:t>P</a:t>
            </a:r>
            <a:r>
              <a:rPr lang="en-US" sz="2200" dirty="0" smtClean="0"/>
              <a:t>rogresses slowly </a:t>
            </a:r>
          </a:p>
          <a:p>
            <a:pPr marL="342900" indent="-342900">
              <a:buFont typeface="Arial" panose="020B0604020202020204" pitchFamily="34" charset="0"/>
              <a:buChar char="•"/>
            </a:pPr>
            <a:r>
              <a:rPr lang="en-US" sz="2200" dirty="0"/>
              <a:t>C</a:t>
            </a:r>
            <a:r>
              <a:rPr lang="en-US" sz="2200" dirty="0" smtClean="0"/>
              <a:t>auses liver damage, cancer, death </a:t>
            </a:r>
            <a:endParaRPr lang="en-US" sz="2200" u="sng" dirty="0" smtClean="0"/>
          </a:p>
          <a:p>
            <a:endParaRPr lang="en-US" sz="2200" u="sng" dirty="0" smtClean="0"/>
          </a:p>
          <a:p>
            <a:r>
              <a:rPr lang="en-US" sz="2200" u="sng" dirty="0" smtClean="0"/>
              <a:t>World epi</a:t>
            </a:r>
            <a:r>
              <a:rPr lang="en-US" sz="2200" dirty="0" smtClean="0"/>
              <a:t>:</a:t>
            </a:r>
          </a:p>
          <a:p>
            <a:pPr marL="800100" lvl="1" indent="-342900">
              <a:buFont typeface="Arial" panose="020B0604020202020204" pitchFamily="34" charset="0"/>
              <a:buChar char="•"/>
            </a:pPr>
            <a:r>
              <a:rPr lang="en-US" sz="2200" dirty="0" smtClean="0"/>
              <a:t>170 million living with CHC</a:t>
            </a:r>
          </a:p>
          <a:p>
            <a:pPr marL="800100" lvl="1" indent="-342900">
              <a:buFont typeface="Arial" panose="020B0604020202020204" pitchFamily="34" charset="0"/>
              <a:buChar char="•"/>
            </a:pPr>
            <a:r>
              <a:rPr lang="en-US" sz="2200" dirty="0" smtClean="0"/>
              <a:t>350,000 deaths per year</a:t>
            </a:r>
          </a:p>
          <a:p>
            <a:pPr marL="800100" lvl="1" indent="-342900">
              <a:buFont typeface="Arial" panose="020B0604020202020204" pitchFamily="34" charset="0"/>
              <a:buChar char="•"/>
            </a:pPr>
            <a:r>
              <a:rPr lang="en-US" sz="2200" dirty="0"/>
              <a:t>6 genotypes</a:t>
            </a:r>
            <a:endParaRPr lang="en-US" sz="2200" dirty="0" smtClean="0"/>
          </a:p>
          <a:p>
            <a:endParaRPr lang="en-US" sz="2200" dirty="0" smtClean="0"/>
          </a:p>
          <a:p>
            <a:r>
              <a:rPr lang="en-US" sz="2200" u="sng" dirty="0" smtClean="0"/>
              <a:t>United States epi</a:t>
            </a:r>
            <a:r>
              <a:rPr lang="en-US" sz="2200" dirty="0" smtClean="0"/>
              <a:t>:</a:t>
            </a:r>
          </a:p>
          <a:p>
            <a:pPr marL="800100" lvl="1" indent="-342900">
              <a:buFont typeface="Arial" panose="020B0604020202020204" pitchFamily="34" charset="0"/>
              <a:buChar char="•"/>
            </a:pPr>
            <a:r>
              <a:rPr lang="en-US" sz="2200" dirty="0" smtClean="0"/>
              <a:t>2.3 million living with CHC</a:t>
            </a:r>
          </a:p>
          <a:p>
            <a:pPr marL="800100" lvl="1" indent="-342900">
              <a:buFont typeface="Arial" panose="020B0604020202020204" pitchFamily="34" charset="0"/>
              <a:buChar char="•"/>
            </a:pPr>
            <a:r>
              <a:rPr lang="en-US" sz="2200" dirty="0" smtClean="0"/>
              <a:t>16,500 new cases per year</a:t>
            </a:r>
          </a:p>
          <a:p>
            <a:pPr marL="800100" lvl="1" indent="-342900">
              <a:buFont typeface="Arial" panose="020B0604020202020204" pitchFamily="34" charset="0"/>
              <a:buChar char="•"/>
            </a:pPr>
            <a:r>
              <a:rPr lang="en-US" sz="2200" dirty="0"/>
              <a:t>1</a:t>
            </a:r>
            <a:r>
              <a:rPr lang="en-US" sz="2200" dirty="0" smtClean="0"/>
              <a:t>6,600 deaths per year</a:t>
            </a:r>
            <a:endParaRPr lang="en-US" sz="2200" dirty="0"/>
          </a:p>
          <a:p>
            <a:pPr marL="800100" lvl="1" indent="-342900">
              <a:buFont typeface="Arial" panose="020B0604020202020204" pitchFamily="34" charset="0"/>
              <a:buChar char="•"/>
            </a:pPr>
            <a:r>
              <a:rPr lang="en-US" sz="2200" dirty="0" smtClean="0"/>
              <a:t>Genotype 1 accounts for 70%</a:t>
            </a:r>
            <a:endParaRPr lang="en-US" sz="2200" dirty="0"/>
          </a:p>
        </p:txBody>
      </p:sp>
      <p:sp>
        <p:nvSpPr>
          <p:cNvPr id="3" name="TextBox 2"/>
          <p:cNvSpPr txBox="1"/>
          <p:nvPr/>
        </p:nvSpPr>
        <p:spPr>
          <a:xfrm>
            <a:off x="7937" y="2667000"/>
            <a:ext cx="9136063" cy="1371600"/>
          </a:xfrm>
          <a:prstGeom prst="rect">
            <a:avLst/>
          </a:prstGeom>
          <a:gradFill>
            <a:gsLst>
              <a:gs pos="0">
                <a:schemeClr val="tx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8000" b="1" dirty="0" smtClean="0">
                <a:solidFill>
                  <a:srgbClr val="002060"/>
                </a:solidFill>
                <a:effectLst>
                  <a:outerShdw blurRad="38100" dist="38100" dir="2700000" algn="tl">
                    <a:srgbClr val="000000">
                      <a:alpha val="43137"/>
                    </a:srgbClr>
                  </a:outerShdw>
                </a:effectLst>
              </a:rPr>
              <a:t>HCV is curable!</a:t>
            </a:r>
            <a:endParaRPr lang="en-US" sz="36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354377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841500"/>
          </a:xfrm>
        </p:spPr>
        <p:txBody>
          <a:bodyPr/>
          <a:lstStyle/>
          <a:p>
            <a:r>
              <a:rPr lang="en-US" cap="none" dirty="0" smtClean="0"/>
              <a:t>I have no conflicts of interest. </a:t>
            </a:r>
            <a:endParaRPr lang="en-US" sz="3600" dirty="0">
              <a:solidFill>
                <a:srgbClr val="000090"/>
              </a:solidFill>
            </a:endParaRPr>
          </a:p>
        </p:txBody>
      </p:sp>
    </p:spTree>
    <p:custDataLst>
      <p:tags r:id="rId1"/>
    </p:custDataLst>
    <p:extLst>
      <p:ext uri="{BB962C8B-B14F-4D97-AF65-F5344CB8AC3E}">
        <p14:creationId xmlns:p14="http://schemas.microsoft.com/office/powerpoint/2010/main" val="17484133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638800" cy="1097280"/>
          </a:xfrm>
        </p:spPr>
        <p:txBody>
          <a:bodyPr/>
          <a:lstStyle/>
          <a:p>
            <a:r>
              <a:rPr lang="en-US" dirty="0" smtClean="0"/>
              <a:t/>
            </a:r>
            <a:br>
              <a:rPr lang="en-US" dirty="0" smtClean="0"/>
            </a:br>
            <a:r>
              <a:rPr lang="en-US" dirty="0" smtClean="0"/>
              <a:t>Research Questions</a:t>
            </a:r>
            <a:endParaRPr lang="en-US" dirty="0"/>
          </a:p>
        </p:txBody>
      </p:sp>
      <p:sp>
        <p:nvSpPr>
          <p:cNvPr id="3" name="Content Placeholder 2"/>
          <p:cNvSpPr>
            <a:spLocks noGrp="1"/>
          </p:cNvSpPr>
          <p:nvPr>
            <p:ph idx="1"/>
          </p:nvPr>
        </p:nvSpPr>
        <p:spPr>
          <a:xfrm>
            <a:off x="457201" y="1219200"/>
            <a:ext cx="8229600" cy="4724400"/>
          </a:xfrm>
        </p:spPr>
        <p:txBody>
          <a:bodyPr/>
          <a:lstStyle/>
          <a:p>
            <a:pPr marL="457200" indent="-457200">
              <a:buSzPct val="100000"/>
              <a:buFont typeface="+mj-lt"/>
              <a:buAutoNum type="arabicPeriod"/>
            </a:pPr>
            <a:r>
              <a:rPr lang="en-US" sz="2400" dirty="0" smtClean="0"/>
              <a:t>What are the outcomes and costs of newer treatment regimens:</a:t>
            </a:r>
          </a:p>
          <a:p>
            <a:pPr lvl="1"/>
            <a:r>
              <a:rPr lang="en-US" dirty="0"/>
              <a:t>W</a:t>
            </a:r>
            <a:r>
              <a:rPr lang="en-US" dirty="0" smtClean="0"/>
              <a:t>hen compared with previous interferon + ribavirin therapy?</a:t>
            </a:r>
          </a:p>
          <a:p>
            <a:pPr lvl="1"/>
            <a:r>
              <a:rPr lang="en-US" dirty="0"/>
              <a:t>W</a:t>
            </a:r>
            <a:r>
              <a:rPr lang="en-US" dirty="0" smtClean="0"/>
              <a:t>hen compared with each other?</a:t>
            </a:r>
          </a:p>
          <a:p>
            <a:pPr marL="457200" indent="-457200">
              <a:buSzPct val="100000"/>
              <a:buFont typeface="+mj-lt"/>
              <a:buAutoNum type="arabicPeriod"/>
            </a:pPr>
            <a:r>
              <a:rPr lang="en-US" sz="2400" dirty="0" smtClean="0"/>
              <a:t>What are the relative costs and health gains of waiting until patients reach more advanced disease (fibrosis stages F3, F4) versus treating a “prevalent cohort” of all fibrosis stages (F0–F4)?</a:t>
            </a:r>
            <a:endParaRPr lang="en-US" sz="2400" dirty="0"/>
          </a:p>
        </p:txBody>
      </p:sp>
    </p:spTree>
    <p:custDataLst>
      <p:tags r:id="rId1"/>
    </p:custDataLst>
    <p:extLst>
      <p:ext uri="{BB962C8B-B14F-4D97-AF65-F5344CB8AC3E}">
        <p14:creationId xmlns:p14="http://schemas.microsoft.com/office/powerpoint/2010/main" val="39538346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94688" cy="716280"/>
          </a:xfrm>
        </p:spPr>
        <p:txBody>
          <a:bodyPr/>
          <a:lstStyle/>
          <a:p>
            <a:r>
              <a:rPr lang="en-US" dirty="0" smtClean="0"/>
              <a:t>Methods – Inputs</a:t>
            </a:r>
            <a:endParaRPr lang="en-US" dirty="0"/>
          </a:p>
        </p:txBody>
      </p:sp>
      <p:sp>
        <p:nvSpPr>
          <p:cNvPr id="3" name="Content Placeholder 2"/>
          <p:cNvSpPr>
            <a:spLocks noGrp="1"/>
          </p:cNvSpPr>
          <p:nvPr>
            <p:ph idx="1"/>
          </p:nvPr>
        </p:nvSpPr>
        <p:spPr>
          <a:xfrm>
            <a:off x="685801" y="1143000"/>
            <a:ext cx="8001000" cy="5181600"/>
          </a:xfrm>
        </p:spPr>
        <p:txBody>
          <a:bodyPr/>
          <a:lstStyle/>
          <a:p>
            <a:pPr marL="342900" lvl="1" indent="-342900">
              <a:buClr>
                <a:schemeClr val="tx2"/>
              </a:buClr>
            </a:pPr>
            <a:r>
              <a:rPr lang="en-US" sz="2400" dirty="0">
                <a:ea typeface="+mn-ea"/>
                <a:cs typeface="+mn-cs"/>
              </a:rPr>
              <a:t>Population: US, </a:t>
            </a:r>
            <a:r>
              <a:rPr lang="en-US" sz="2400" dirty="0" smtClean="0">
                <a:ea typeface="+mn-ea"/>
                <a:cs typeface="+mn-cs"/>
              </a:rPr>
              <a:t>60 years old, prevalent mix of fibrosis stages</a:t>
            </a:r>
            <a:endParaRPr lang="en-US" sz="2400" dirty="0">
              <a:ea typeface="+mn-ea"/>
              <a:cs typeface="+mn-cs"/>
            </a:endParaRPr>
          </a:p>
          <a:p>
            <a:r>
              <a:rPr lang="en-US" sz="2400" dirty="0" smtClean="0"/>
              <a:t>“All payer” perspective: direct medical care and drug costs</a:t>
            </a:r>
          </a:p>
          <a:p>
            <a:r>
              <a:rPr lang="en-US" sz="2400" dirty="0" smtClean="0"/>
              <a:t>Lifetime time horizon</a:t>
            </a:r>
          </a:p>
          <a:p>
            <a:r>
              <a:rPr lang="en-US" sz="2400" dirty="0" smtClean="0"/>
              <a:t>HCV natural course (Markov disease state model)</a:t>
            </a:r>
          </a:p>
          <a:p>
            <a:pPr lvl="1"/>
            <a:r>
              <a:rPr lang="en-US" sz="2000" dirty="0" smtClean="0"/>
              <a:t>Without treatment or treatment failure</a:t>
            </a:r>
          </a:p>
          <a:p>
            <a:pPr lvl="1"/>
            <a:r>
              <a:rPr lang="en-US" sz="2000" dirty="0" smtClean="0"/>
              <a:t>After successful treatment</a:t>
            </a:r>
          </a:p>
          <a:p>
            <a:r>
              <a:rPr lang="en-US" sz="2400" dirty="0" smtClean="0"/>
              <a:t>Costs: Drugs, ongoing HCV care, HCV complications </a:t>
            </a:r>
          </a:p>
          <a:p>
            <a:r>
              <a:rPr lang="en-US" sz="2400" dirty="0" smtClean="0"/>
              <a:t>Quality </a:t>
            </a:r>
            <a:r>
              <a:rPr lang="en-US" sz="2400" dirty="0"/>
              <a:t>of </a:t>
            </a:r>
            <a:r>
              <a:rPr lang="en-US" sz="2400" dirty="0" smtClean="0"/>
              <a:t>life: Utilities (measures quality of life) </a:t>
            </a:r>
            <a:endParaRPr lang="en-US" sz="2400" dirty="0"/>
          </a:p>
          <a:p>
            <a:r>
              <a:rPr lang="en-US" sz="2400" dirty="0" smtClean="0"/>
              <a:t>Efficacy data: ICER systematic review</a:t>
            </a:r>
          </a:p>
        </p:txBody>
      </p:sp>
    </p:spTree>
    <p:custDataLst>
      <p:tags r:id="rId1"/>
    </p:custDataLst>
    <p:extLst>
      <p:ext uri="{BB962C8B-B14F-4D97-AF65-F5344CB8AC3E}">
        <p14:creationId xmlns:p14="http://schemas.microsoft.com/office/powerpoint/2010/main" val="1622527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C57E55A2-20BA-4F05-936B-A1375A069FCE}" type="slidenum">
              <a:rPr lang="en-US" altLang="en-US" smtClean="0"/>
              <a:pPr>
                <a:defRPr/>
              </a:pPr>
              <a:t>33</a:t>
            </a:fld>
            <a:endParaRPr lang="en-US" altLang="en-US" dirty="0"/>
          </a:p>
        </p:txBody>
      </p:sp>
      <p:pic>
        <p:nvPicPr>
          <p:cNvPr id="6" name="Picture 5" descr="D:\Google Drive\Lucidchart\Natural History Markov model 9 CTAF - New P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8861"/>
            <a:ext cx="5257800" cy="6849701"/>
          </a:xfrm>
          <a:prstGeom prst="rect">
            <a:avLst/>
          </a:prstGeom>
          <a:noFill/>
          <a:ln>
            <a:noFill/>
          </a:ln>
        </p:spPr>
      </p:pic>
      <p:sp>
        <p:nvSpPr>
          <p:cNvPr id="7" name="Title 1"/>
          <p:cNvSpPr>
            <a:spLocks noGrp="1"/>
          </p:cNvSpPr>
          <p:nvPr>
            <p:ph type="title"/>
          </p:nvPr>
        </p:nvSpPr>
        <p:spPr>
          <a:xfrm>
            <a:off x="381000" y="685800"/>
            <a:ext cx="2438400" cy="1676400"/>
          </a:xfrm>
        </p:spPr>
        <p:txBody>
          <a:bodyPr/>
          <a:lstStyle/>
          <a:p>
            <a:r>
              <a:rPr lang="en-US" dirty="0" smtClean="0"/>
              <a:t>HCV Markov States</a:t>
            </a:r>
            <a:endParaRPr lang="en-US" dirty="0"/>
          </a:p>
        </p:txBody>
      </p:sp>
    </p:spTree>
    <p:extLst>
      <p:ext uri="{BB962C8B-B14F-4D97-AF65-F5344CB8AC3E}">
        <p14:creationId xmlns:p14="http://schemas.microsoft.com/office/powerpoint/2010/main" val="19732357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09800" y="609600"/>
            <a:ext cx="5393005" cy="5943600"/>
          </a:xfrm>
          <a:prstGeom prst="rect">
            <a:avLst/>
          </a:prstGeom>
        </p:spPr>
      </p:pic>
      <p:sp>
        <p:nvSpPr>
          <p:cNvPr id="2" name="Title 1"/>
          <p:cNvSpPr>
            <a:spLocks noGrp="1"/>
          </p:cNvSpPr>
          <p:nvPr>
            <p:ph type="title"/>
          </p:nvPr>
        </p:nvSpPr>
        <p:spPr>
          <a:xfrm>
            <a:off x="381000" y="0"/>
            <a:ext cx="5181600" cy="1554480"/>
          </a:xfrm>
        </p:spPr>
        <p:txBody>
          <a:bodyPr/>
          <a:lstStyle/>
          <a:p>
            <a:r>
              <a:rPr lang="en-US" dirty="0" smtClean="0"/>
              <a:t>Simplified Model Structure</a:t>
            </a:r>
            <a:endParaRPr lang="en-US" dirty="0"/>
          </a:p>
        </p:txBody>
      </p:sp>
    </p:spTree>
    <p:custDataLst>
      <p:tags r:id="rId1"/>
    </p:custDataLst>
    <p:extLst>
      <p:ext uri="{BB962C8B-B14F-4D97-AF65-F5344CB8AC3E}">
        <p14:creationId xmlns:p14="http://schemas.microsoft.com/office/powerpoint/2010/main" val="27143304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670" y="1227138"/>
            <a:ext cx="8229600" cy="4411662"/>
          </a:xfrm>
        </p:spPr>
        <p:txBody>
          <a:bodyPr/>
          <a:lstStyle/>
          <a:p>
            <a:r>
              <a:rPr lang="en-US" dirty="0" smtClean="0"/>
              <a:t>Costs</a:t>
            </a:r>
          </a:p>
          <a:p>
            <a:pPr lvl="1"/>
            <a:r>
              <a:rPr lang="en-US" dirty="0" smtClean="0"/>
              <a:t>Drug treatment</a:t>
            </a:r>
          </a:p>
          <a:p>
            <a:pPr lvl="1"/>
            <a:r>
              <a:rPr lang="en-US" dirty="0" smtClean="0"/>
              <a:t>Costs from complications and sequelae (e.g., hepatocellular carcinoma)</a:t>
            </a:r>
          </a:p>
          <a:p>
            <a:pPr lvl="1"/>
            <a:r>
              <a:rPr lang="en-US" dirty="0" smtClean="0"/>
              <a:t>Other ongoing HCV-related care (e.g., monitoring, treatment of extra-hepatic manifestations)</a:t>
            </a:r>
          </a:p>
          <a:p>
            <a:r>
              <a:rPr lang="en-US" dirty="0" smtClean="0"/>
              <a:t>Quality-adjusted life-years (QALYs) gained</a:t>
            </a:r>
          </a:p>
          <a:p>
            <a:r>
              <a:rPr lang="en-US" dirty="0" smtClean="0"/>
              <a:t>Incremental Cost-Effectiveness Ratio (ICER)</a:t>
            </a:r>
          </a:p>
          <a:p>
            <a:pPr lvl="1"/>
            <a:r>
              <a:rPr lang="en-US" dirty="0" smtClean="0"/>
              <a:t>Difference in costs divided by difference in QALYs</a:t>
            </a:r>
          </a:p>
        </p:txBody>
      </p:sp>
      <p:sp>
        <p:nvSpPr>
          <p:cNvPr id="5" name="Title 1"/>
          <p:cNvSpPr txBox="1">
            <a:spLocks/>
          </p:cNvSpPr>
          <p:nvPr/>
        </p:nvSpPr>
        <p:spPr bwMode="auto">
          <a:xfrm>
            <a:off x="452126" y="0"/>
            <a:ext cx="8294688"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lnSpc>
                <a:spcPct val="95000"/>
              </a:lnSpc>
              <a:spcBef>
                <a:spcPct val="0"/>
              </a:spcBef>
              <a:spcAft>
                <a:spcPct val="0"/>
              </a:spcAft>
              <a:defRPr sz="3200" b="1">
                <a:solidFill>
                  <a:schemeClr val="tx1"/>
                </a:solidFill>
                <a:latin typeface="+mj-lt"/>
                <a:ea typeface="+mj-ea"/>
                <a:cs typeface="+mj-cs"/>
              </a:defRPr>
            </a:lvl1pPr>
            <a:lvl2pPr algn="l" rtl="0" eaLnBrk="0" fontAlgn="base" hangingPunct="0">
              <a:lnSpc>
                <a:spcPct val="95000"/>
              </a:lnSpc>
              <a:spcBef>
                <a:spcPct val="0"/>
              </a:spcBef>
              <a:spcAft>
                <a:spcPct val="0"/>
              </a:spcAft>
              <a:defRPr sz="3200" b="1">
                <a:solidFill>
                  <a:schemeClr val="tx1"/>
                </a:solidFill>
                <a:latin typeface="Arial" charset="0"/>
              </a:defRPr>
            </a:lvl2pPr>
            <a:lvl3pPr algn="l" rtl="0" eaLnBrk="0" fontAlgn="base" hangingPunct="0">
              <a:lnSpc>
                <a:spcPct val="95000"/>
              </a:lnSpc>
              <a:spcBef>
                <a:spcPct val="0"/>
              </a:spcBef>
              <a:spcAft>
                <a:spcPct val="0"/>
              </a:spcAft>
              <a:defRPr sz="3200" b="1">
                <a:solidFill>
                  <a:schemeClr val="tx1"/>
                </a:solidFill>
                <a:latin typeface="Arial" charset="0"/>
              </a:defRPr>
            </a:lvl3pPr>
            <a:lvl4pPr algn="l" rtl="0" eaLnBrk="0" fontAlgn="base" hangingPunct="0">
              <a:lnSpc>
                <a:spcPct val="95000"/>
              </a:lnSpc>
              <a:spcBef>
                <a:spcPct val="0"/>
              </a:spcBef>
              <a:spcAft>
                <a:spcPct val="0"/>
              </a:spcAft>
              <a:defRPr sz="3200" b="1">
                <a:solidFill>
                  <a:schemeClr val="tx1"/>
                </a:solidFill>
                <a:latin typeface="Arial" charset="0"/>
              </a:defRPr>
            </a:lvl4pPr>
            <a:lvl5pPr algn="l" rtl="0" eaLnBrk="0" fontAlgn="base" hangingPunct="0">
              <a:lnSpc>
                <a:spcPct val="95000"/>
              </a:lnSpc>
              <a:spcBef>
                <a:spcPct val="0"/>
              </a:spcBef>
              <a:spcAft>
                <a:spcPct val="0"/>
              </a:spcAft>
              <a:defRPr sz="3200" b="1">
                <a:solidFill>
                  <a:schemeClr val="tx1"/>
                </a:solidFill>
                <a:latin typeface="Arial" charset="0"/>
              </a:defRPr>
            </a:lvl5pPr>
            <a:lvl6pPr marL="457200" algn="l" rtl="0" eaLnBrk="1" fontAlgn="base" hangingPunct="1">
              <a:lnSpc>
                <a:spcPct val="95000"/>
              </a:lnSpc>
              <a:spcBef>
                <a:spcPct val="0"/>
              </a:spcBef>
              <a:spcAft>
                <a:spcPct val="0"/>
              </a:spcAft>
              <a:defRPr sz="3200" b="1">
                <a:solidFill>
                  <a:schemeClr val="tx1"/>
                </a:solidFill>
                <a:latin typeface="Arial" charset="0"/>
              </a:defRPr>
            </a:lvl6pPr>
            <a:lvl7pPr marL="914400" algn="l" rtl="0" eaLnBrk="1" fontAlgn="base" hangingPunct="1">
              <a:lnSpc>
                <a:spcPct val="95000"/>
              </a:lnSpc>
              <a:spcBef>
                <a:spcPct val="0"/>
              </a:spcBef>
              <a:spcAft>
                <a:spcPct val="0"/>
              </a:spcAft>
              <a:defRPr sz="3200" b="1">
                <a:solidFill>
                  <a:schemeClr val="tx1"/>
                </a:solidFill>
                <a:latin typeface="Arial" charset="0"/>
              </a:defRPr>
            </a:lvl7pPr>
            <a:lvl8pPr marL="1371600" algn="l" rtl="0" eaLnBrk="1" fontAlgn="base" hangingPunct="1">
              <a:lnSpc>
                <a:spcPct val="95000"/>
              </a:lnSpc>
              <a:spcBef>
                <a:spcPct val="0"/>
              </a:spcBef>
              <a:spcAft>
                <a:spcPct val="0"/>
              </a:spcAft>
              <a:defRPr sz="3200" b="1">
                <a:solidFill>
                  <a:schemeClr val="tx1"/>
                </a:solidFill>
                <a:latin typeface="Arial" charset="0"/>
              </a:defRPr>
            </a:lvl8pPr>
            <a:lvl9pPr marL="1828800" algn="l" rtl="0" eaLnBrk="1" fontAlgn="base" hangingPunct="1">
              <a:lnSpc>
                <a:spcPct val="95000"/>
              </a:lnSpc>
              <a:spcBef>
                <a:spcPct val="0"/>
              </a:spcBef>
              <a:spcAft>
                <a:spcPct val="0"/>
              </a:spcAft>
              <a:defRPr sz="3200" b="1">
                <a:solidFill>
                  <a:schemeClr val="tx1"/>
                </a:solidFill>
                <a:latin typeface="Arial" charset="0"/>
              </a:defRPr>
            </a:lvl9pPr>
          </a:lstStyle>
          <a:p>
            <a:r>
              <a:rPr lang="en-US" sz="3600" dirty="0">
                <a:solidFill>
                  <a:srgbClr val="009977"/>
                </a:solidFill>
              </a:rPr>
              <a:t>Outcomes</a:t>
            </a:r>
          </a:p>
        </p:txBody>
      </p:sp>
    </p:spTree>
    <p:custDataLst>
      <p:tags r:id="rId1"/>
    </p:custDataLst>
    <p:extLst>
      <p:ext uri="{BB962C8B-B14F-4D97-AF65-F5344CB8AC3E}">
        <p14:creationId xmlns:p14="http://schemas.microsoft.com/office/powerpoint/2010/main" val="39975869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84" y="0"/>
            <a:ext cx="8245316" cy="1097280"/>
          </a:xfrm>
        </p:spPr>
        <p:txBody>
          <a:bodyPr/>
          <a:lstStyle/>
          <a:p>
            <a:r>
              <a:rPr lang="en-US" dirty="0" smtClean="0"/>
              <a:t>Results: Treatment-naïve </a:t>
            </a:r>
            <a:endParaRPr lang="en-US" dirty="0"/>
          </a:p>
        </p:txBody>
      </p:sp>
      <p:sp>
        <p:nvSpPr>
          <p:cNvPr id="3" name="Rectangle 2"/>
          <p:cNvSpPr/>
          <p:nvPr/>
        </p:nvSpPr>
        <p:spPr bwMode="auto">
          <a:xfrm>
            <a:off x="609600" y="1066800"/>
            <a:ext cx="106363" cy="16002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nvGrpSpPr>
          <p:cNvPr id="5" name="Group 4"/>
          <p:cNvGrpSpPr>
            <a:grpSpLocks noChangeAspect="1"/>
          </p:cNvGrpSpPr>
          <p:nvPr/>
        </p:nvGrpSpPr>
        <p:grpSpPr bwMode="auto">
          <a:xfrm>
            <a:off x="825500" y="1416049"/>
            <a:ext cx="6815138" cy="5137151"/>
            <a:chOff x="520" y="663"/>
            <a:chExt cx="4293" cy="3236"/>
          </a:xfrm>
        </p:grpSpPr>
        <p:sp>
          <p:nvSpPr>
            <p:cNvPr id="6" name="AutoShape 3"/>
            <p:cNvSpPr>
              <a:spLocks noChangeAspect="1" noChangeArrowheads="1" noTextEdit="1"/>
            </p:cNvSpPr>
            <p:nvPr/>
          </p:nvSpPr>
          <p:spPr bwMode="auto">
            <a:xfrm>
              <a:off x="528" y="672"/>
              <a:ext cx="4224" cy="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5"/>
            <p:cNvSpPr>
              <a:spLocks noChangeArrowheads="1"/>
            </p:cNvSpPr>
            <p:nvPr/>
          </p:nvSpPr>
          <p:spPr bwMode="auto">
            <a:xfrm>
              <a:off x="528" y="1468"/>
              <a:ext cx="4224" cy="18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6"/>
            <p:cNvSpPr>
              <a:spLocks noChangeArrowheads="1"/>
            </p:cNvSpPr>
            <p:nvPr/>
          </p:nvSpPr>
          <p:spPr bwMode="auto">
            <a:xfrm>
              <a:off x="528" y="2963"/>
              <a:ext cx="4224" cy="18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7"/>
            <p:cNvSpPr>
              <a:spLocks noChangeArrowheads="1"/>
            </p:cNvSpPr>
            <p:nvPr/>
          </p:nvSpPr>
          <p:spPr bwMode="auto">
            <a:xfrm>
              <a:off x="562" y="1022"/>
              <a:ext cx="1231"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smtClean="0">
                  <a:ln>
                    <a:noFill/>
                  </a:ln>
                  <a:solidFill>
                    <a:srgbClr val="002060"/>
                  </a:solidFill>
                  <a:effectLst/>
                  <a:latin typeface="Calibri" panose="020F0502020204030204" pitchFamily="34" charset="0"/>
                </a:rPr>
                <a:t>Tx naïve, treat all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2518" y="1048"/>
              <a:ext cx="59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 Net cost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3470" y="961"/>
              <a:ext cx="43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Effect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3411" y="1144"/>
              <a:ext cx="51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(QALYs)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1"/>
            <p:cNvSpPr>
              <a:spLocks noChangeArrowheads="1"/>
            </p:cNvSpPr>
            <p:nvPr/>
          </p:nvSpPr>
          <p:spPr bwMode="auto">
            <a:xfrm>
              <a:off x="4255" y="1048"/>
              <a:ext cx="32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ICER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2"/>
            <p:cNvSpPr>
              <a:spLocks noChangeArrowheads="1"/>
            </p:cNvSpPr>
            <p:nvPr/>
          </p:nvSpPr>
          <p:spPr bwMode="auto">
            <a:xfrm>
              <a:off x="553" y="131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6"/>
            <p:cNvSpPr>
              <a:spLocks noChangeArrowheads="1"/>
            </p:cNvSpPr>
            <p:nvPr/>
          </p:nvSpPr>
          <p:spPr bwMode="auto">
            <a:xfrm>
              <a:off x="553" y="1485"/>
              <a:ext cx="116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LDV/SOF(8/12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17"/>
            <p:cNvSpPr>
              <a:spLocks noChangeArrowheads="1"/>
            </p:cNvSpPr>
            <p:nvPr/>
          </p:nvSpPr>
          <p:spPr bwMode="auto">
            <a:xfrm>
              <a:off x="2282" y="1485"/>
              <a:ext cx="118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 $                    28,451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18"/>
            <p:cNvSpPr>
              <a:spLocks noChangeArrowheads="1"/>
            </p:cNvSpPr>
            <p:nvPr/>
          </p:nvSpPr>
          <p:spPr bwMode="auto">
            <a:xfrm>
              <a:off x="3487" y="1485"/>
              <a:ext cx="38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1.413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19"/>
            <p:cNvSpPr>
              <a:spLocks noChangeArrowheads="1"/>
            </p:cNvSpPr>
            <p:nvPr/>
          </p:nvSpPr>
          <p:spPr bwMode="auto">
            <a:xfrm>
              <a:off x="3936" y="1485"/>
              <a:ext cx="87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 $          20,132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0"/>
            <p:cNvSpPr>
              <a:spLocks noChangeArrowheads="1"/>
            </p:cNvSpPr>
            <p:nvPr/>
          </p:nvSpPr>
          <p:spPr bwMode="auto">
            <a:xfrm>
              <a:off x="553" y="1660"/>
              <a:ext cx="106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SOF + PR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1"/>
            <p:cNvSpPr>
              <a:spLocks noChangeArrowheads="1"/>
            </p:cNvSpPr>
            <p:nvPr/>
          </p:nvSpPr>
          <p:spPr bwMode="auto">
            <a:xfrm>
              <a:off x="2282" y="1660"/>
              <a:ext cx="117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45,402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2"/>
            <p:cNvSpPr>
              <a:spLocks noChangeArrowheads="1"/>
            </p:cNvSpPr>
            <p:nvPr/>
          </p:nvSpPr>
          <p:spPr bwMode="auto">
            <a:xfrm>
              <a:off x="3487" y="1660"/>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1.183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23"/>
            <p:cNvSpPr>
              <a:spLocks noChangeArrowheads="1"/>
            </p:cNvSpPr>
            <p:nvPr/>
          </p:nvSpPr>
          <p:spPr bwMode="auto">
            <a:xfrm>
              <a:off x="3936" y="1660"/>
              <a:ext cx="86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38,386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24"/>
            <p:cNvSpPr>
              <a:spLocks noChangeArrowheads="1"/>
            </p:cNvSpPr>
            <p:nvPr/>
          </p:nvSpPr>
          <p:spPr bwMode="auto">
            <a:xfrm>
              <a:off x="553" y="1835"/>
              <a:ext cx="10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smtClean="0">
                  <a:solidFill>
                    <a:srgbClr val="000000"/>
                  </a:solidFill>
                  <a:latin typeface="Calibri" panose="020F0502020204030204" pitchFamily="34" charset="0"/>
                </a:rPr>
                <a:t>LDV/SOF</a:t>
              </a:r>
              <a:r>
                <a:rPr kumimoji="0" lang="en-US" altLang="en-US" sz="1600" b="0" i="0" u="none" strike="noStrike" cap="none" normalizeH="0" baseline="0" dirty="0" smtClean="0">
                  <a:ln>
                    <a:noFill/>
                  </a:ln>
                  <a:solidFill>
                    <a:srgbClr val="000000"/>
                  </a:solidFill>
                  <a:effectLst/>
                  <a:latin typeface="Calibri" panose="020F0502020204030204" pitchFamily="34" charset="0"/>
                </a:rPr>
                <a:t>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2282" y="1835"/>
              <a:ext cx="117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46,079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6"/>
            <p:cNvSpPr>
              <a:spLocks noChangeArrowheads="1"/>
            </p:cNvSpPr>
            <p:nvPr/>
          </p:nvSpPr>
          <p:spPr bwMode="auto">
            <a:xfrm>
              <a:off x="3487" y="1835"/>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1.475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27"/>
            <p:cNvSpPr>
              <a:spLocks noChangeArrowheads="1"/>
            </p:cNvSpPr>
            <p:nvPr/>
          </p:nvSpPr>
          <p:spPr bwMode="auto">
            <a:xfrm>
              <a:off x="3936" y="1835"/>
              <a:ext cx="86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31,234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553" y="2010"/>
              <a:ext cx="116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SMV + SOF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 name="Rectangle 29"/>
            <p:cNvSpPr>
              <a:spLocks noChangeArrowheads="1"/>
            </p:cNvSpPr>
            <p:nvPr/>
          </p:nvSpPr>
          <p:spPr bwMode="auto">
            <a:xfrm>
              <a:off x="2282" y="2010"/>
              <a:ext cx="118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116,942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30"/>
            <p:cNvSpPr>
              <a:spLocks noChangeArrowheads="1"/>
            </p:cNvSpPr>
            <p:nvPr/>
          </p:nvSpPr>
          <p:spPr bwMode="auto">
            <a:xfrm>
              <a:off x="3487" y="2010"/>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1.474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 name="Rectangle 31"/>
            <p:cNvSpPr>
              <a:spLocks noChangeArrowheads="1"/>
            </p:cNvSpPr>
            <p:nvPr/>
          </p:nvSpPr>
          <p:spPr bwMode="auto">
            <a:xfrm>
              <a:off x="3936" y="2010"/>
              <a:ext cx="86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79,341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2"/>
            <p:cNvSpPr>
              <a:spLocks noChangeArrowheads="1"/>
            </p:cNvSpPr>
            <p:nvPr/>
          </p:nvSpPr>
          <p:spPr bwMode="auto">
            <a:xfrm>
              <a:off x="553" y="2185"/>
              <a:ext cx="9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SOF + R (24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3"/>
            <p:cNvSpPr>
              <a:spLocks noChangeArrowheads="1"/>
            </p:cNvSpPr>
            <p:nvPr/>
          </p:nvSpPr>
          <p:spPr bwMode="auto">
            <a:xfrm>
              <a:off x="2282" y="2185"/>
              <a:ext cx="118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123,972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 name="Rectangle 34"/>
            <p:cNvSpPr>
              <a:spLocks noChangeArrowheads="1"/>
            </p:cNvSpPr>
            <p:nvPr/>
          </p:nvSpPr>
          <p:spPr bwMode="auto">
            <a:xfrm>
              <a:off x="3487" y="2185"/>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0.655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 name="Rectangle 35"/>
            <p:cNvSpPr>
              <a:spLocks noChangeArrowheads="1"/>
            </p:cNvSpPr>
            <p:nvPr/>
          </p:nvSpPr>
          <p:spPr bwMode="auto">
            <a:xfrm>
              <a:off x="3936" y="2185"/>
              <a:ext cx="87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189,160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0" name="Rectangle 36"/>
            <p:cNvSpPr>
              <a:spLocks noChangeArrowheads="1"/>
            </p:cNvSpPr>
            <p:nvPr/>
          </p:nvSpPr>
          <p:spPr bwMode="auto">
            <a:xfrm>
              <a:off x="562" y="2438"/>
              <a:ext cx="145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smtClean="0">
                  <a:ln>
                    <a:noFill/>
                  </a:ln>
                  <a:solidFill>
                    <a:srgbClr val="002060"/>
                  </a:solidFill>
                  <a:effectLst/>
                  <a:latin typeface="Calibri" panose="020F0502020204030204" pitchFamily="34" charset="0"/>
                </a:rPr>
                <a:t>Tx Naive, treat F3/F4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37"/>
            <p:cNvSpPr>
              <a:spLocks noChangeArrowheads="1"/>
            </p:cNvSpPr>
            <p:nvPr/>
          </p:nvSpPr>
          <p:spPr bwMode="auto">
            <a:xfrm>
              <a:off x="2518" y="2456"/>
              <a:ext cx="59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 Net cost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38"/>
            <p:cNvSpPr>
              <a:spLocks noChangeArrowheads="1"/>
            </p:cNvSpPr>
            <p:nvPr/>
          </p:nvSpPr>
          <p:spPr bwMode="auto">
            <a:xfrm>
              <a:off x="3470" y="2368"/>
              <a:ext cx="43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Effect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3" name="Rectangle 39"/>
            <p:cNvSpPr>
              <a:spLocks noChangeArrowheads="1"/>
            </p:cNvSpPr>
            <p:nvPr/>
          </p:nvSpPr>
          <p:spPr bwMode="auto">
            <a:xfrm>
              <a:off x="3411" y="2552"/>
              <a:ext cx="51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(QALYs)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 name="Rectangle 40"/>
            <p:cNvSpPr>
              <a:spLocks noChangeArrowheads="1"/>
            </p:cNvSpPr>
            <p:nvPr/>
          </p:nvSpPr>
          <p:spPr bwMode="auto">
            <a:xfrm>
              <a:off x="4255" y="2456"/>
              <a:ext cx="32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ICER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45"/>
            <p:cNvSpPr>
              <a:spLocks noChangeArrowheads="1"/>
            </p:cNvSpPr>
            <p:nvPr/>
          </p:nvSpPr>
          <p:spPr bwMode="auto">
            <a:xfrm>
              <a:off x="553" y="2981"/>
              <a:ext cx="119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smtClean="0">
                  <a:solidFill>
                    <a:srgbClr val="000000"/>
                  </a:solidFill>
                  <a:latin typeface="Calibri" panose="020F0502020204030204" pitchFamily="34" charset="0"/>
                </a:rPr>
                <a:t>LDV/SOF</a:t>
              </a:r>
              <a:r>
                <a:rPr kumimoji="0" lang="en-US" altLang="en-US" sz="1600" b="1" i="0" u="none" strike="noStrike" cap="none" normalizeH="0" baseline="0" dirty="0" smtClean="0">
                  <a:ln>
                    <a:noFill/>
                  </a:ln>
                  <a:solidFill>
                    <a:srgbClr val="000000"/>
                  </a:solidFill>
                  <a:effectLst/>
                  <a:latin typeface="Calibri" panose="020F0502020204030204" pitchFamily="34" charset="0"/>
                </a:rPr>
                <a:t> (8/12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Rectangle 46"/>
            <p:cNvSpPr>
              <a:spLocks noChangeArrowheads="1"/>
            </p:cNvSpPr>
            <p:nvPr/>
          </p:nvSpPr>
          <p:spPr bwMode="auto">
            <a:xfrm>
              <a:off x="2265" y="2981"/>
              <a:ext cx="118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 $                    16,853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1" name="Rectangle 47"/>
            <p:cNvSpPr>
              <a:spLocks noChangeArrowheads="1"/>
            </p:cNvSpPr>
            <p:nvPr/>
          </p:nvSpPr>
          <p:spPr bwMode="auto">
            <a:xfrm>
              <a:off x="3487" y="2981"/>
              <a:ext cx="38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1.057</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2" name="Rectangle 48"/>
            <p:cNvSpPr>
              <a:spLocks noChangeArrowheads="1"/>
            </p:cNvSpPr>
            <p:nvPr/>
          </p:nvSpPr>
          <p:spPr bwMode="auto">
            <a:xfrm>
              <a:off x="3936" y="2981"/>
              <a:ext cx="87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 $          15,940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49"/>
            <p:cNvSpPr>
              <a:spLocks noChangeArrowheads="1"/>
            </p:cNvSpPr>
            <p:nvPr/>
          </p:nvSpPr>
          <p:spPr bwMode="auto">
            <a:xfrm>
              <a:off x="553" y="3156"/>
              <a:ext cx="106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SOF</a:t>
              </a:r>
              <a:r>
                <a:rPr kumimoji="0" lang="en-US" altLang="en-US" sz="1600" b="0" i="0" u="none" strike="noStrike" cap="none" normalizeH="0" dirty="0" smtClean="0">
                  <a:ln>
                    <a:noFill/>
                  </a:ln>
                  <a:solidFill>
                    <a:srgbClr val="000000"/>
                  </a:solidFill>
                  <a:effectLst/>
                  <a:latin typeface="Calibri" panose="020F0502020204030204" pitchFamily="34" charset="0"/>
                </a:rPr>
                <a:t> </a:t>
              </a:r>
              <a:r>
                <a:rPr kumimoji="0" lang="en-US" altLang="en-US" sz="1600" b="0" i="0" u="none" strike="noStrike" cap="none" normalizeH="0" baseline="0" dirty="0" smtClean="0">
                  <a:ln>
                    <a:noFill/>
                  </a:ln>
                  <a:solidFill>
                    <a:srgbClr val="000000"/>
                  </a:solidFill>
                  <a:effectLst/>
                  <a:latin typeface="Calibri" panose="020F0502020204030204" pitchFamily="34" charset="0"/>
                </a:rPr>
                <a:t>+ PR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50"/>
            <p:cNvSpPr>
              <a:spLocks noChangeArrowheads="1"/>
            </p:cNvSpPr>
            <p:nvPr/>
          </p:nvSpPr>
          <p:spPr bwMode="auto">
            <a:xfrm>
              <a:off x="2265" y="3156"/>
              <a:ext cx="117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22,266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5" name="Rectangle 51"/>
            <p:cNvSpPr>
              <a:spLocks noChangeArrowheads="1"/>
            </p:cNvSpPr>
            <p:nvPr/>
          </p:nvSpPr>
          <p:spPr bwMode="auto">
            <a:xfrm>
              <a:off x="3487" y="3156"/>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0.886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6" name="Rectangle 52"/>
            <p:cNvSpPr>
              <a:spLocks noChangeArrowheads="1"/>
            </p:cNvSpPr>
            <p:nvPr/>
          </p:nvSpPr>
          <p:spPr bwMode="auto">
            <a:xfrm>
              <a:off x="3936" y="3156"/>
              <a:ext cx="86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25,134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53"/>
            <p:cNvSpPr>
              <a:spLocks noChangeArrowheads="1"/>
            </p:cNvSpPr>
            <p:nvPr/>
          </p:nvSpPr>
          <p:spPr bwMode="auto">
            <a:xfrm>
              <a:off x="553" y="3330"/>
              <a:ext cx="10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LDV/SOF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8" name="Rectangle 54"/>
            <p:cNvSpPr>
              <a:spLocks noChangeArrowheads="1"/>
            </p:cNvSpPr>
            <p:nvPr/>
          </p:nvSpPr>
          <p:spPr bwMode="auto">
            <a:xfrm>
              <a:off x="2265" y="3330"/>
              <a:ext cx="117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32,218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9" name="Rectangle 55"/>
            <p:cNvSpPr>
              <a:spLocks noChangeArrowheads="1"/>
            </p:cNvSpPr>
            <p:nvPr/>
          </p:nvSpPr>
          <p:spPr bwMode="auto">
            <a:xfrm>
              <a:off x="3487" y="3330"/>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1.101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0" name="Rectangle 56"/>
            <p:cNvSpPr>
              <a:spLocks noChangeArrowheads="1"/>
            </p:cNvSpPr>
            <p:nvPr/>
          </p:nvSpPr>
          <p:spPr bwMode="auto">
            <a:xfrm>
              <a:off x="3936" y="3330"/>
              <a:ext cx="86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29,257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57"/>
            <p:cNvSpPr>
              <a:spLocks noChangeArrowheads="1"/>
            </p:cNvSpPr>
            <p:nvPr/>
          </p:nvSpPr>
          <p:spPr bwMode="auto">
            <a:xfrm>
              <a:off x="553" y="3505"/>
              <a:ext cx="116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SMV + SOF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2" name="Rectangle 58"/>
            <p:cNvSpPr>
              <a:spLocks noChangeArrowheads="1"/>
            </p:cNvSpPr>
            <p:nvPr/>
          </p:nvSpPr>
          <p:spPr bwMode="auto">
            <a:xfrm>
              <a:off x="2265" y="3505"/>
              <a:ext cx="117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66,566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3" name="Rectangle 59"/>
            <p:cNvSpPr>
              <a:spLocks noChangeArrowheads="1"/>
            </p:cNvSpPr>
            <p:nvPr/>
          </p:nvSpPr>
          <p:spPr bwMode="auto">
            <a:xfrm>
              <a:off x="3487" y="3505"/>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1.069</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4" name="Rectangle 60"/>
            <p:cNvSpPr>
              <a:spLocks noChangeArrowheads="1"/>
            </p:cNvSpPr>
            <p:nvPr/>
          </p:nvSpPr>
          <p:spPr bwMode="auto">
            <a:xfrm>
              <a:off x="3936" y="3505"/>
              <a:ext cx="86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62,261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5" name="Rectangle 61"/>
            <p:cNvSpPr>
              <a:spLocks noChangeArrowheads="1"/>
            </p:cNvSpPr>
            <p:nvPr/>
          </p:nvSpPr>
          <p:spPr bwMode="auto">
            <a:xfrm>
              <a:off x="553" y="3680"/>
              <a:ext cx="9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SOF + R (24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6" name="Rectangle 62"/>
            <p:cNvSpPr>
              <a:spLocks noChangeArrowheads="1"/>
            </p:cNvSpPr>
            <p:nvPr/>
          </p:nvSpPr>
          <p:spPr bwMode="auto">
            <a:xfrm>
              <a:off x="2265" y="3680"/>
              <a:ext cx="117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66,635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7" name="Rectangle 63"/>
            <p:cNvSpPr>
              <a:spLocks noChangeArrowheads="1"/>
            </p:cNvSpPr>
            <p:nvPr/>
          </p:nvSpPr>
          <p:spPr bwMode="auto">
            <a:xfrm>
              <a:off x="3487" y="3680"/>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0.455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8" name="Rectangle 64"/>
            <p:cNvSpPr>
              <a:spLocks noChangeArrowheads="1"/>
            </p:cNvSpPr>
            <p:nvPr/>
          </p:nvSpPr>
          <p:spPr bwMode="auto">
            <a:xfrm>
              <a:off x="3936" y="3680"/>
              <a:ext cx="87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146,472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9" name="Rectangle 65"/>
            <p:cNvSpPr>
              <a:spLocks noChangeArrowheads="1"/>
            </p:cNvSpPr>
            <p:nvPr/>
          </p:nvSpPr>
          <p:spPr bwMode="auto">
            <a:xfrm>
              <a:off x="1548" y="698"/>
              <a:ext cx="175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rgbClr val="002060"/>
                  </a:solidFill>
                  <a:effectLst/>
                  <a:latin typeface="Calibri" panose="020F0502020204030204" pitchFamily="34" charset="0"/>
                </a:rPr>
                <a:t>New treatments vs. PR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0" name="Rectangle 66"/>
            <p:cNvSpPr>
              <a:spLocks noChangeArrowheads="1"/>
            </p:cNvSpPr>
            <p:nvPr/>
          </p:nvSpPr>
          <p:spPr bwMode="auto">
            <a:xfrm>
              <a:off x="520" y="663"/>
              <a:ext cx="16" cy="31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67"/>
            <p:cNvSpPr>
              <a:spLocks noChangeArrowheads="1"/>
            </p:cNvSpPr>
            <p:nvPr/>
          </p:nvSpPr>
          <p:spPr bwMode="auto">
            <a:xfrm>
              <a:off x="4735" y="681"/>
              <a:ext cx="17" cy="3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68"/>
            <p:cNvSpPr>
              <a:spLocks noChangeArrowheads="1"/>
            </p:cNvSpPr>
            <p:nvPr/>
          </p:nvSpPr>
          <p:spPr bwMode="auto">
            <a:xfrm>
              <a:off x="536" y="663"/>
              <a:ext cx="421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Line 69"/>
            <p:cNvSpPr>
              <a:spLocks noChangeShapeType="1"/>
            </p:cNvSpPr>
            <p:nvPr/>
          </p:nvSpPr>
          <p:spPr bwMode="auto">
            <a:xfrm>
              <a:off x="536" y="943"/>
              <a:ext cx="41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70"/>
            <p:cNvSpPr>
              <a:spLocks noChangeArrowheads="1"/>
            </p:cNvSpPr>
            <p:nvPr/>
          </p:nvSpPr>
          <p:spPr bwMode="auto">
            <a:xfrm>
              <a:off x="536" y="943"/>
              <a:ext cx="419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71"/>
            <p:cNvSpPr>
              <a:spLocks noChangeArrowheads="1"/>
            </p:cNvSpPr>
            <p:nvPr/>
          </p:nvSpPr>
          <p:spPr bwMode="auto">
            <a:xfrm>
              <a:off x="536" y="2342"/>
              <a:ext cx="421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72"/>
            <p:cNvSpPr>
              <a:spLocks noChangeArrowheads="1"/>
            </p:cNvSpPr>
            <p:nvPr/>
          </p:nvSpPr>
          <p:spPr bwMode="auto">
            <a:xfrm>
              <a:off x="4752" y="2701"/>
              <a:ext cx="8"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73"/>
            <p:cNvSpPr>
              <a:spLocks noChangeArrowheads="1"/>
            </p:cNvSpPr>
            <p:nvPr/>
          </p:nvSpPr>
          <p:spPr bwMode="auto">
            <a:xfrm>
              <a:off x="4752" y="3129"/>
              <a:ext cx="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Rectangle 74"/>
            <p:cNvSpPr>
              <a:spLocks noChangeArrowheads="1"/>
            </p:cNvSpPr>
            <p:nvPr/>
          </p:nvSpPr>
          <p:spPr bwMode="auto">
            <a:xfrm>
              <a:off x="536" y="3838"/>
              <a:ext cx="4216"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Oval Callout 13"/>
          <p:cNvSpPr/>
          <p:nvPr/>
        </p:nvSpPr>
        <p:spPr bwMode="auto">
          <a:xfrm>
            <a:off x="1792684" y="3022135"/>
            <a:ext cx="3449241" cy="1906432"/>
          </a:xfrm>
          <a:prstGeom prst="wedgeEllipseCallout">
            <a:avLst>
              <a:gd name="adj1" fmla="val 91071"/>
              <a:gd name="adj2" fmla="val -58523"/>
            </a:avLst>
          </a:prstGeom>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Common criteria for evaluating incremental cost-effectiveness: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dirty="0" smtClean="0">
                <a:ln>
                  <a:noFill/>
                </a:ln>
                <a:solidFill>
                  <a:schemeClr val="tx1"/>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dirty="0" smtClean="0">
                <a:ln>
                  <a:noFill/>
                </a:ln>
                <a:solidFill>
                  <a:schemeClr val="tx1"/>
                </a:solidFill>
                <a:effectLst/>
                <a:latin typeface="Arial" charset="0"/>
              </a:rPr>
              <a:t>$50,000 - $150,000</a:t>
            </a:r>
            <a:r>
              <a:rPr kumimoji="0" lang="en-US" sz="1600" b="1" i="0" u="none" strike="noStrike" cap="none" normalizeH="0" baseline="0" dirty="0" smtClean="0">
                <a:ln>
                  <a:noFill/>
                </a:ln>
                <a:solidFill>
                  <a:schemeClr val="tx1"/>
                </a:solidFill>
                <a:effectLst/>
                <a:latin typeface="Arial" charset="0"/>
              </a:rPr>
              <a:t> per QALY gained</a:t>
            </a:r>
          </a:p>
          <a:p>
            <a:pPr marL="0" marR="0" indent="0" algn="ctr" defTabSz="914400" rtl="0" eaLnBrk="1" fontAlgn="base" latinLnBrk="0" hangingPunct="1">
              <a:lnSpc>
                <a:spcPct val="100000"/>
              </a:lnSpc>
              <a:spcBef>
                <a:spcPct val="0"/>
              </a:spcBef>
              <a:spcAft>
                <a:spcPct val="0"/>
              </a:spcAft>
              <a:buClrTx/>
              <a:buSzTx/>
              <a:buFontTx/>
              <a:buNone/>
              <a:tabLst/>
            </a:pPr>
            <a:endParaRPr lang="en-US" sz="2000" dirty="0" smtClean="0"/>
          </a:p>
        </p:txBody>
      </p:sp>
    </p:spTree>
    <p:custDataLst>
      <p:tags r:id="rId1"/>
    </p:custDataLst>
    <p:extLst>
      <p:ext uri="{BB962C8B-B14F-4D97-AF65-F5344CB8AC3E}">
        <p14:creationId xmlns:p14="http://schemas.microsoft.com/office/powerpoint/2010/main" val="85024955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84" y="0"/>
            <a:ext cx="8245316" cy="1097280"/>
          </a:xfrm>
        </p:spPr>
        <p:txBody>
          <a:bodyPr/>
          <a:lstStyle/>
          <a:p>
            <a:r>
              <a:rPr lang="en-US" dirty="0" smtClean="0"/>
              <a:t>Results: Treatment-experienced </a:t>
            </a:r>
            <a:endParaRPr lang="en-US" dirty="0"/>
          </a:p>
        </p:txBody>
      </p:sp>
      <p:sp>
        <p:nvSpPr>
          <p:cNvPr id="3" name="Rectangle 2"/>
          <p:cNvSpPr/>
          <p:nvPr/>
        </p:nvSpPr>
        <p:spPr bwMode="auto">
          <a:xfrm>
            <a:off x="609600" y="1066800"/>
            <a:ext cx="106363" cy="16002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nvGrpSpPr>
          <p:cNvPr id="5" name="Group 4"/>
          <p:cNvGrpSpPr>
            <a:grpSpLocks noChangeAspect="1"/>
          </p:cNvGrpSpPr>
          <p:nvPr/>
        </p:nvGrpSpPr>
        <p:grpSpPr bwMode="auto">
          <a:xfrm>
            <a:off x="823913" y="1230312"/>
            <a:ext cx="7616825" cy="4560888"/>
            <a:chOff x="519" y="642"/>
            <a:chExt cx="4798" cy="2873"/>
          </a:xfrm>
        </p:grpSpPr>
        <p:sp>
          <p:nvSpPr>
            <p:cNvPr id="6" name="AutoShape 3"/>
            <p:cNvSpPr>
              <a:spLocks noChangeAspect="1" noChangeArrowheads="1" noTextEdit="1"/>
            </p:cNvSpPr>
            <p:nvPr/>
          </p:nvSpPr>
          <p:spPr bwMode="auto">
            <a:xfrm>
              <a:off x="528" y="672"/>
              <a:ext cx="4780" cy="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5"/>
            <p:cNvSpPr>
              <a:spLocks noChangeArrowheads="1"/>
            </p:cNvSpPr>
            <p:nvPr/>
          </p:nvSpPr>
          <p:spPr bwMode="auto">
            <a:xfrm>
              <a:off x="528" y="1900"/>
              <a:ext cx="4780" cy="20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6"/>
            <p:cNvSpPr>
              <a:spLocks noChangeArrowheads="1"/>
            </p:cNvSpPr>
            <p:nvPr/>
          </p:nvSpPr>
          <p:spPr bwMode="auto">
            <a:xfrm>
              <a:off x="528" y="3079"/>
              <a:ext cx="4780" cy="20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7"/>
            <p:cNvSpPr>
              <a:spLocks noChangeArrowheads="1"/>
            </p:cNvSpPr>
            <p:nvPr/>
          </p:nvSpPr>
          <p:spPr bwMode="auto">
            <a:xfrm>
              <a:off x="566" y="969"/>
              <a:ext cx="1259"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2060"/>
                  </a:solidFill>
                  <a:effectLst/>
                  <a:latin typeface="Calibri" panose="020F0502020204030204" pitchFamily="34" charset="0"/>
                </a:rPr>
                <a:t>Tx exp, treat all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2874" y="999"/>
              <a:ext cx="59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rPr>
                <a:t> Net cost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3858" y="900"/>
              <a:ext cx="44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rPr>
                <a:t>Effect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3791" y="1108"/>
              <a:ext cx="54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rPr>
                <a:t>(QALYs)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4745" y="999"/>
              <a:ext cx="3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rPr>
                <a:t>ICER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557" y="1524"/>
              <a:ext cx="87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PR (48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557" y="1722"/>
              <a:ext cx="125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SOF + PR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2512" y="1722"/>
              <a:ext cx="125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                    39,922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a:off x="3877" y="1722"/>
              <a:ext cx="40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1.983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a:off x="4320" y="1722"/>
              <a:ext cx="93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          20,130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557" y="1920"/>
              <a:ext cx="149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900" b="1" dirty="0" smtClean="0">
                  <a:solidFill>
                    <a:srgbClr val="000000"/>
                  </a:solidFill>
                  <a:latin typeface="Calibri" panose="020F0502020204030204" pitchFamily="34" charset="0"/>
                </a:rPr>
                <a:t>LDV/SOF</a:t>
              </a:r>
              <a:r>
                <a:rPr kumimoji="0" lang="en-US" altLang="en-US" sz="1900" b="1" i="0" u="none" strike="noStrike" cap="none" normalizeH="0" baseline="0" dirty="0" smtClean="0">
                  <a:ln>
                    <a:noFill/>
                  </a:ln>
                  <a:solidFill>
                    <a:srgbClr val="000000"/>
                  </a:solidFill>
                  <a:effectLst/>
                  <a:latin typeface="Calibri" panose="020F0502020204030204" pitchFamily="34" charset="0"/>
                </a:rPr>
                <a:t> (12/24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2"/>
            <p:cNvSpPr>
              <a:spLocks noChangeArrowheads="1"/>
            </p:cNvSpPr>
            <p:nvPr/>
          </p:nvSpPr>
          <p:spPr bwMode="auto">
            <a:xfrm>
              <a:off x="2512" y="1920"/>
              <a:ext cx="125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rPr>
                <a:t> $                    47,298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3877" y="1920"/>
              <a:ext cx="41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rPr>
                <a:t>2.706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24"/>
            <p:cNvSpPr>
              <a:spLocks noChangeArrowheads="1"/>
            </p:cNvSpPr>
            <p:nvPr/>
          </p:nvSpPr>
          <p:spPr bwMode="auto">
            <a:xfrm>
              <a:off x="4320" y="1920"/>
              <a:ext cx="93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rPr>
                <a:t> $          17,477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25"/>
            <p:cNvSpPr>
              <a:spLocks noChangeArrowheads="1"/>
            </p:cNvSpPr>
            <p:nvPr/>
          </p:nvSpPr>
          <p:spPr bwMode="auto">
            <a:xfrm>
              <a:off x="557" y="2118"/>
              <a:ext cx="138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SMV + SOF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6"/>
            <p:cNvSpPr>
              <a:spLocks noChangeArrowheads="1"/>
            </p:cNvSpPr>
            <p:nvPr/>
          </p:nvSpPr>
          <p:spPr bwMode="auto">
            <a:xfrm>
              <a:off x="2512" y="2118"/>
              <a:ext cx="125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                  110,894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7"/>
            <p:cNvSpPr>
              <a:spLocks noChangeArrowheads="1"/>
            </p:cNvSpPr>
            <p:nvPr/>
          </p:nvSpPr>
          <p:spPr bwMode="auto">
            <a:xfrm>
              <a:off x="3877" y="2118"/>
              <a:ext cx="40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2.563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28"/>
            <p:cNvSpPr>
              <a:spLocks noChangeArrowheads="1"/>
            </p:cNvSpPr>
            <p:nvPr/>
          </p:nvSpPr>
          <p:spPr bwMode="auto">
            <a:xfrm>
              <a:off x="4320" y="2118"/>
              <a:ext cx="93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          43,267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29"/>
            <p:cNvSpPr>
              <a:spLocks noChangeArrowheads="1"/>
            </p:cNvSpPr>
            <p:nvPr/>
          </p:nvSpPr>
          <p:spPr bwMode="auto">
            <a:xfrm>
              <a:off x="566" y="2405"/>
              <a:ext cx="170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2060"/>
                  </a:solidFill>
                  <a:effectLst/>
                  <a:latin typeface="Calibri" panose="020F0502020204030204" pitchFamily="34" charset="0"/>
                </a:rPr>
                <a:t>Tx exp, treat at F3/F4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 name="Rectangle 30"/>
            <p:cNvSpPr>
              <a:spLocks noChangeArrowheads="1"/>
            </p:cNvSpPr>
            <p:nvPr/>
          </p:nvSpPr>
          <p:spPr bwMode="auto">
            <a:xfrm>
              <a:off x="2922" y="2425"/>
              <a:ext cx="63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rPr>
                <a:t> Net cost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31"/>
            <p:cNvSpPr>
              <a:spLocks noChangeArrowheads="1"/>
            </p:cNvSpPr>
            <p:nvPr/>
          </p:nvSpPr>
          <p:spPr bwMode="auto">
            <a:xfrm>
              <a:off x="3858" y="2326"/>
              <a:ext cx="44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rPr>
                <a:t>Effect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 name="Rectangle 32"/>
            <p:cNvSpPr>
              <a:spLocks noChangeArrowheads="1"/>
            </p:cNvSpPr>
            <p:nvPr/>
          </p:nvSpPr>
          <p:spPr bwMode="auto">
            <a:xfrm>
              <a:off x="3791" y="2534"/>
              <a:ext cx="54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rPr>
                <a:t>(QALYs)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3"/>
            <p:cNvSpPr>
              <a:spLocks noChangeArrowheads="1"/>
            </p:cNvSpPr>
            <p:nvPr/>
          </p:nvSpPr>
          <p:spPr bwMode="auto">
            <a:xfrm>
              <a:off x="4745" y="2425"/>
              <a:ext cx="3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rPr>
                <a:t>ICER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38"/>
            <p:cNvSpPr>
              <a:spLocks noChangeArrowheads="1"/>
            </p:cNvSpPr>
            <p:nvPr/>
          </p:nvSpPr>
          <p:spPr bwMode="auto">
            <a:xfrm>
              <a:off x="557" y="2891"/>
              <a:ext cx="125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900" dirty="0" smtClean="0">
                  <a:solidFill>
                    <a:srgbClr val="000000"/>
                  </a:solidFill>
                  <a:latin typeface="Calibri" panose="020F0502020204030204" pitchFamily="34" charset="0"/>
                </a:rPr>
                <a:t>SOF</a:t>
              </a:r>
              <a:r>
                <a:rPr kumimoji="0" lang="en-US" altLang="en-US" sz="1900" b="0" i="0" u="none" strike="noStrike" cap="none" normalizeH="0" baseline="0" dirty="0" smtClean="0">
                  <a:ln>
                    <a:noFill/>
                  </a:ln>
                  <a:solidFill>
                    <a:srgbClr val="000000"/>
                  </a:solidFill>
                  <a:effectLst/>
                  <a:latin typeface="Calibri" panose="020F0502020204030204" pitchFamily="34" charset="0"/>
                </a:rPr>
                <a:t> + PR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39"/>
            <p:cNvSpPr>
              <a:spLocks noChangeArrowheads="1"/>
            </p:cNvSpPr>
            <p:nvPr/>
          </p:nvSpPr>
          <p:spPr bwMode="auto">
            <a:xfrm>
              <a:off x="2512" y="2911"/>
              <a:ext cx="125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                    15,248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3" name="Rectangle 40"/>
            <p:cNvSpPr>
              <a:spLocks noChangeArrowheads="1"/>
            </p:cNvSpPr>
            <p:nvPr/>
          </p:nvSpPr>
          <p:spPr bwMode="auto">
            <a:xfrm>
              <a:off x="3877" y="2911"/>
              <a:ext cx="40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1.566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 name="Rectangle 41"/>
            <p:cNvSpPr>
              <a:spLocks noChangeArrowheads="1"/>
            </p:cNvSpPr>
            <p:nvPr/>
          </p:nvSpPr>
          <p:spPr bwMode="auto">
            <a:xfrm>
              <a:off x="4326" y="2911"/>
              <a:ext cx="95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             9,734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5" name="Rectangle 42"/>
            <p:cNvSpPr>
              <a:spLocks noChangeArrowheads="1"/>
            </p:cNvSpPr>
            <p:nvPr/>
          </p:nvSpPr>
          <p:spPr bwMode="auto">
            <a:xfrm>
              <a:off x="557" y="3099"/>
              <a:ext cx="149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900" b="1" dirty="0" smtClean="0">
                  <a:solidFill>
                    <a:srgbClr val="000000"/>
                  </a:solidFill>
                  <a:latin typeface="Calibri" panose="020F0502020204030204" pitchFamily="34" charset="0"/>
                </a:rPr>
                <a:t>LDV/SOF</a:t>
              </a:r>
              <a:r>
                <a:rPr kumimoji="0" lang="en-US" altLang="en-US" sz="1900" b="1" i="0" u="none" strike="noStrike" cap="none" normalizeH="0" baseline="0" dirty="0" smtClean="0">
                  <a:ln>
                    <a:noFill/>
                  </a:ln>
                  <a:solidFill>
                    <a:srgbClr val="000000"/>
                  </a:solidFill>
                  <a:effectLst/>
                  <a:latin typeface="Calibri" panose="020F0502020204030204" pitchFamily="34" charset="0"/>
                </a:rPr>
                <a:t> (12/24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6" name="Rectangle 43"/>
            <p:cNvSpPr>
              <a:spLocks noChangeArrowheads="1"/>
            </p:cNvSpPr>
            <p:nvPr/>
          </p:nvSpPr>
          <p:spPr bwMode="auto">
            <a:xfrm>
              <a:off x="2512" y="3099"/>
              <a:ext cx="125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rPr>
                <a:t> $                    20,509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Rectangle 44"/>
            <p:cNvSpPr>
              <a:spLocks noChangeArrowheads="1"/>
            </p:cNvSpPr>
            <p:nvPr/>
          </p:nvSpPr>
          <p:spPr bwMode="auto">
            <a:xfrm>
              <a:off x="3877" y="3099"/>
              <a:ext cx="41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rPr>
                <a:t>2.179</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45"/>
            <p:cNvSpPr>
              <a:spLocks noChangeArrowheads="1"/>
            </p:cNvSpPr>
            <p:nvPr/>
          </p:nvSpPr>
          <p:spPr bwMode="auto">
            <a:xfrm>
              <a:off x="4320" y="3099"/>
              <a:ext cx="95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rPr>
                <a:t> $             9,411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46"/>
            <p:cNvSpPr>
              <a:spLocks noChangeArrowheads="1"/>
            </p:cNvSpPr>
            <p:nvPr/>
          </p:nvSpPr>
          <p:spPr bwMode="auto">
            <a:xfrm>
              <a:off x="557" y="3297"/>
              <a:ext cx="138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SMV + SOF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Rectangle 47"/>
            <p:cNvSpPr>
              <a:spLocks noChangeArrowheads="1"/>
            </p:cNvSpPr>
            <p:nvPr/>
          </p:nvSpPr>
          <p:spPr bwMode="auto">
            <a:xfrm>
              <a:off x="2512" y="3297"/>
              <a:ext cx="125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                    58,484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1" name="Rectangle 48"/>
            <p:cNvSpPr>
              <a:spLocks noChangeArrowheads="1"/>
            </p:cNvSpPr>
            <p:nvPr/>
          </p:nvSpPr>
          <p:spPr bwMode="auto">
            <a:xfrm>
              <a:off x="3877" y="3297"/>
              <a:ext cx="40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2.074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2" name="Rectangle 49"/>
            <p:cNvSpPr>
              <a:spLocks noChangeArrowheads="1"/>
            </p:cNvSpPr>
            <p:nvPr/>
          </p:nvSpPr>
          <p:spPr bwMode="auto">
            <a:xfrm>
              <a:off x="4368" y="3297"/>
              <a:ext cx="88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28,202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50"/>
            <p:cNvSpPr>
              <a:spLocks noChangeArrowheads="1"/>
            </p:cNvSpPr>
            <p:nvPr/>
          </p:nvSpPr>
          <p:spPr bwMode="auto">
            <a:xfrm>
              <a:off x="1682" y="642"/>
              <a:ext cx="198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rgbClr val="002060"/>
                  </a:solidFill>
                  <a:effectLst/>
                  <a:latin typeface="Calibri" panose="020F0502020204030204" pitchFamily="34" charset="0"/>
                </a:rPr>
                <a:t>New treatments vs. PR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51"/>
            <p:cNvSpPr>
              <a:spLocks noChangeArrowheads="1"/>
            </p:cNvSpPr>
            <p:nvPr/>
          </p:nvSpPr>
          <p:spPr bwMode="auto">
            <a:xfrm>
              <a:off x="519" y="662"/>
              <a:ext cx="19" cy="28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52"/>
            <p:cNvSpPr>
              <a:spLocks noChangeArrowheads="1"/>
            </p:cNvSpPr>
            <p:nvPr/>
          </p:nvSpPr>
          <p:spPr bwMode="auto">
            <a:xfrm>
              <a:off x="5289" y="682"/>
              <a:ext cx="19"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53"/>
            <p:cNvSpPr>
              <a:spLocks noChangeArrowheads="1"/>
            </p:cNvSpPr>
            <p:nvPr/>
          </p:nvSpPr>
          <p:spPr bwMode="auto">
            <a:xfrm>
              <a:off x="538" y="662"/>
              <a:ext cx="4779"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54"/>
            <p:cNvSpPr>
              <a:spLocks noChangeShapeType="1"/>
            </p:cNvSpPr>
            <p:nvPr/>
          </p:nvSpPr>
          <p:spPr bwMode="auto">
            <a:xfrm>
              <a:off x="538" y="860"/>
              <a:ext cx="47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55"/>
            <p:cNvSpPr>
              <a:spLocks noChangeArrowheads="1"/>
            </p:cNvSpPr>
            <p:nvPr/>
          </p:nvSpPr>
          <p:spPr bwMode="auto">
            <a:xfrm>
              <a:off x="538" y="860"/>
              <a:ext cx="475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56"/>
            <p:cNvSpPr>
              <a:spLocks noChangeArrowheads="1"/>
            </p:cNvSpPr>
            <p:nvPr/>
          </p:nvSpPr>
          <p:spPr bwMode="auto">
            <a:xfrm>
              <a:off x="5308" y="1286"/>
              <a:ext cx="9"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57"/>
            <p:cNvSpPr>
              <a:spLocks noChangeArrowheads="1"/>
            </p:cNvSpPr>
            <p:nvPr/>
          </p:nvSpPr>
          <p:spPr bwMode="auto">
            <a:xfrm>
              <a:off x="538" y="2296"/>
              <a:ext cx="4770"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58"/>
            <p:cNvSpPr>
              <a:spLocks noChangeArrowheads="1"/>
            </p:cNvSpPr>
            <p:nvPr/>
          </p:nvSpPr>
          <p:spPr bwMode="auto">
            <a:xfrm>
              <a:off x="5308" y="2703"/>
              <a:ext cx="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59"/>
            <p:cNvSpPr>
              <a:spLocks noChangeArrowheads="1"/>
            </p:cNvSpPr>
            <p:nvPr/>
          </p:nvSpPr>
          <p:spPr bwMode="auto">
            <a:xfrm>
              <a:off x="5308" y="3069"/>
              <a:ext cx="9"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60"/>
            <p:cNvSpPr>
              <a:spLocks noChangeArrowheads="1"/>
            </p:cNvSpPr>
            <p:nvPr/>
          </p:nvSpPr>
          <p:spPr bwMode="auto">
            <a:xfrm>
              <a:off x="538" y="3475"/>
              <a:ext cx="4770"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41270809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0"/>
            <a:ext cx="8305800" cy="1280160"/>
          </a:xfrm>
        </p:spPr>
        <p:txBody>
          <a:bodyPr/>
          <a:lstStyle/>
          <a:p>
            <a:r>
              <a:rPr lang="en-US" sz="3600" dirty="0" smtClean="0"/>
              <a:t>One-way Sensitivity Analysis: Treatment-naïve, </a:t>
            </a:r>
            <a:r>
              <a:rPr lang="en-US" dirty="0"/>
              <a:t>T</a:t>
            </a:r>
            <a:r>
              <a:rPr lang="en-US" sz="3600" dirty="0" smtClean="0"/>
              <a:t>reat All</a:t>
            </a:r>
            <a:endParaRPr lang="en-US" sz="3600" dirty="0"/>
          </a:p>
        </p:txBody>
      </p:sp>
      <p:sp>
        <p:nvSpPr>
          <p:cNvPr id="4" name="Slide Number Placeholder 3"/>
          <p:cNvSpPr>
            <a:spLocks noGrp="1"/>
          </p:cNvSpPr>
          <p:nvPr>
            <p:ph type="sldNum" sz="quarter" idx="10"/>
          </p:nvPr>
        </p:nvSpPr>
        <p:spPr/>
        <p:txBody>
          <a:bodyPr/>
          <a:lstStyle/>
          <a:p>
            <a:pPr>
              <a:defRPr/>
            </a:pPr>
            <a:fld id="{4B79DBA5-6301-4680-B609-496D334B57BA}" type="slidenum">
              <a:rPr lang="en-US" altLang="en-US" smtClean="0"/>
              <a:pPr>
                <a:defRPr/>
              </a:pPr>
              <a:t>38</a:t>
            </a:fld>
            <a:endParaRPr lang="en-US" altLang="en-US" dirty="0"/>
          </a:p>
        </p:txBody>
      </p:sp>
      <p:pic>
        <p:nvPicPr>
          <p:cNvPr id="7" name="Picture 6"/>
          <p:cNvPicPr>
            <a:picLocks noChangeAspect="1"/>
          </p:cNvPicPr>
          <p:nvPr/>
        </p:nvPicPr>
        <p:blipFill>
          <a:blip r:embed="rId4"/>
          <a:stretch>
            <a:fillRect/>
          </a:stretch>
        </p:blipFill>
        <p:spPr>
          <a:xfrm>
            <a:off x="444062" y="1304652"/>
            <a:ext cx="7315200" cy="5477148"/>
          </a:xfrm>
          <a:prstGeom prst="rect">
            <a:avLst/>
          </a:prstGeom>
        </p:spPr>
      </p:pic>
      <p:sp>
        <p:nvSpPr>
          <p:cNvPr id="8" name="TextBox 7"/>
          <p:cNvSpPr txBox="1"/>
          <p:nvPr/>
        </p:nvSpPr>
        <p:spPr>
          <a:xfrm>
            <a:off x="7162800" y="1752600"/>
            <a:ext cx="1447800" cy="276999"/>
          </a:xfrm>
          <a:prstGeom prst="rect">
            <a:avLst/>
          </a:prstGeom>
          <a:noFill/>
        </p:spPr>
        <p:txBody>
          <a:bodyPr wrap="square" rtlCol="0">
            <a:spAutoFit/>
          </a:bodyPr>
          <a:lstStyle/>
          <a:p>
            <a:r>
              <a:rPr lang="en-US" sz="1200" b="1" i="1" dirty="0" smtClean="0">
                <a:latin typeface="+mj-lt"/>
              </a:rPr>
              <a:t>Cost of LDV/SOF</a:t>
            </a:r>
            <a:endParaRPr lang="en-US" sz="1200" b="1" i="1" dirty="0">
              <a:latin typeface="+mj-lt"/>
            </a:endParaRPr>
          </a:p>
        </p:txBody>
      </p:sp>
      <p:sp>
        <p:nvSpPr>
          <p:cNvPr id="9" name="TextBox 8"/>
          <p:cNvSpPr txBox="1"/>
          <p:nvPr/>
        </p:nvSpPr>
        <p:spPr>
          <a:xfrm>
            <a:off x="5334000" y="2161401"/>
            <a:ext cx="1447800" cy="276999"/>
          </a:xfrm>
          <a:prstGeom prst="rect">
            <a:avLst/>
          </a:prstGeom>
          <a:noFill/>
        </p:spPr>
        <p:txBody>
          <a:bodyPr wrap="square" rtlCol="0">
            <a:spAutoFit/>
          </a:bodyPr>
          <a:lstStyle/>
          <a:p>
            <a:r>
              <a:rPr lang="en-US" sz="1200" b="1" i="1" dirty="0" smtClean="0">
                <a:latin typeface="+mj-lt"/>
              </a:rPr>
              <a:t>Cost of PR</a:t>
            </a:r>
            <a:endParaRPr lang="en-US" sz="1200" b="1" i="1" dirty="0">
              <a:latin typeface="+mj-lt"/>
            </a:endParaRPr>
          </a:p>
        </p:txBody>
      </p:sp>
      <p:sp>
        <p:nvSpPr>
          <p:cNvPr id="10" name="TextBox 9"/>
          <p:cNvSpPr txBox="1"/>
          <p:nvPr/>
        </p:nvSpPr>
        <p:spPr>
          <a:xfrm>
            <a:off x="4876800" y="2514600"/>
            <a:ext cx="3505200" cy="276999"/>
          </a:xfrm>
          <a:prstGeom prst="rect">
            <a:avLst/>
          </a:prstGeom>
          <a:noFill/>
        </p:spPr>
        <p:txBody>
          <a:bodyPr wrap="square" rtlCol="0">
            <a:spAutoFit/>
          </a:bodyPr>
          <a:lstStyle/>
          <a:p>
            <a:r>
              <a:rPr lang="en-US" sz="1200" b="1" i="1" dirty="0" smtClean="0">
                <a:latin typeface="+mj-lt"/>
              </a:rPr>
              <a:t>% eligible for 8 weeks of LDV/SOF</a:t>
            </a:r>
            <a:endParaRPr lang="en-US" sz="1200" b="1" i="1" dirty="0">
              <a:latin typeface="+mj-lt"/>
            </a:endParaRPr>
          </a:p>
        </p:txBody>
      </p:sp>
      <p:sp>
        <p:nvSpPr>
          <p:cNvPr id="11" name="TextBox 10"/>
          <p:cNvSpPr txBox="1"/>
          <p:nvPr/>
        </p:nvSpPr>
        <p:spPr>
          <a:xfrm>
            <a:off x="4910295" y="2853699"/>
            <a:ext cx="3505200" cy="276999"/>
          </a:xfrm>
          <a:prstGeom prst="rect">
            <a:avLst/>
          </a:prstGeom>
          <a:noFill/>
        </p:spPr>
        <p:txBody>
          <a:bodyPr wrap="square" rtlCol="0">
            <a:spAutoFit/>
          </a:bodyPr>
          <a:lstStyle/>
          <a:p>
            <a:r>
              <a:rPr lang="en-US" sz="1200" b="1" i="1" dirty="0" smtClean="0">
                <a:latin typeface="+mj-lt"/>
              </a:rPr>
              <a:t>PR discontinuation rate</a:t>
            </a:r>
            <a:endParaRPr lang="en-US" sz="1200" b="1" i="1" dirty="0">
              <a:latin typeface="+mj-lt"/>
            </a:endParaRPr>
          </a:p>
        </p:txBody>
      </p:sp>
      <p:sp>
        <p:nvSpPr>
          <p:cNvPr id="2" name="TextBox 1"/>
          <p:cNvSpPr txBox="1"/>
          <p:nvPr/>
        </p:nvSpPr>
        <p:spPr>
          <a:xfrm>
            <a:off x="4199208" y="5715000"/>
            <a:ext cx="829992" cy="46166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4316688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554480"/>
          </a:xfrm>
        </p:spPr>
        <p:txBody>
          <a:bodyPr/>
          <a:lstStyle/>
          <a:p>
            <a:r>
              <a:rPr lang="en-US" sz="3200" dirty="0" smtClean="0"/>
              <a:t>Probabilistic Sensitivity Analysis:  LDV/SOF vs. PR, Treatment-naïve, Treat all</a:t>
            </a:r>
            <a:endParaRPr lang="en-US" sz="3200" dirty="0"/>
          </a:p>
        </p:txBody>
      </p:sp>
      <p:pic>
        <p:nvPicPr>
          <p:cNvPr id="9" name="Picture 8"/>
          <p:cNvPicPr>
            <a:picLocks noChangeAspect="1"/>
          </p:cNvPicPr>
          <p:nvPr/>
        </p:nvPicPr>
        <p:blipFill>
          <a:blip r:embed="rId4"/>
          <a:stretch>
            <a:fillRect/>
          </a:stretch>
        </p:blipFill>
        <p:spPr>
          <a:xfrm>
            <a:off x="422031" y="1747804"/>
            <a:ext cx="8153400" cy="4474857"/>
          </a:xfrm>
          <a:prstGeom prst="rect">
            <a:avLst/>
          </a:prstGeom>
        </p:spPr>
      </p:pic>
      <p:cxnSp>
        <p:nvCxnSpPr>
          <p:cNvPr id="5" name="Straight Connector 4"/>
          <p:cNvCxnSpPr/>
          <p:nvPr/>
        </p:nvCxnSpPr>
        <p:spPr bwMode="auto">
          <a:xfrm>
            <a:off x="3810000" y="1981200"/>
            <a:ext cx="0" cy="3200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8153400" y="1905000"/>
            <a:ext cx="0" cy="3200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 name="Oval Callout 6"/>
          <p:cNvSpPr/>
          <p:nvPr/>
        </p:nvSpPr>
        <p:spPr bwMode="auto">
          <a:xfrm>
            <a:off x="2305355" y="2514600"/>
            <a:ext cx="1143216" cy="1195080"/>
          </a:xfrm>
          <a:prstGeom prst="wedgeEllipseCallout">
            <a:avLst>
              <a:gd name="adj1" fmla="val 75110"/>
              <a:gd name="adj2" fmla="val -79274"/>
            </a:avLst>
          </a:prstGeom>
          <a:solidFill>
            <a:srgbClr val="008F77">
              <a:alpha val="3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$50,000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QALY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threshold</a:t>
            </a:r>
          </a:p>
        </p:txBody>
      </p:sp>
      <p:sp>
        <p:nvSpPr>
          <p:cNvPr id="10" name="Oval Callout 9"/>
          <p:cNvSpPr/>
          <p:nvPr/>
        </p:nvSpPr>
        <p:spPr bwMode="auto">
          <a:xfrm>
            <a:off x="6582292" y="2458497"/>
            <a:ext cx="1143216" cy="1195080"/>
          </a:xfrm>
          <a:prstGeom prst="wedgeEllipseCallout">
            <a:avLst>
              <a:gd name="adj1" fmla="val 75110"/>
              <a:gd name="adj2" fmla="val -79274"/>
            </a:avLst>
          </a:prstGeom>
          <a:solidFill>
            <a:srgbClr val="008F77">
              <a:alpha val="3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$150,000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QALY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threshold</a:t>
            </a:r>
          </a:p>
        </p:txBody>
      </p:sp>
    </p:spTree>
    <p:custDataLst>
      <p:tags r:id="rId1"/>
    </p:custDataLst>
    <p:extLst>
      <p:ext uri="{BB962C8B-B14F-4D97-AF65-F5344CB8AC3E}">
        <p14:creationId xmlns:p14="http://schemas.microsoft.com/office/powerpoint/2010/main" val="39492645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74" y="264856"/>
            <a:ext cx="8294688" cy="685800"/>
          </a:xfrm>
        </p:spPr>
        <p:txBody>
          <a:bodyPr/>
          <a:lstStyle/>
          <a:p>
            <a:r>
              <a:rPr lang="en-US" dirty="0" smtClean="0"/>
              <a:t>Background – Therapy</a:t>
            </a:r>
            <a:endParaRPr lang="en-US" dirty="0"/>
          </a:p>
        </p:txBody>
      </p:sp>
      <p:sp>
        <p:nvSpPr>
          <p:cNvPr id="4" name="Slide Number Placeholder 3"/>
          <p:cNvSpPr>
            <a:spLocks noGrp="1"/>
          </p:cNvSpPr>
          <p:nvPr>
            <p:ph type="sldNum" sz="quarter" idx="10"/>
          </p:nvPr>
        </p:nvSpPr>
        <p:spPr/>
        <p:txBody>
          <a:bodyPr/>
          <a:lstStyle/>
          <a:p>
            <a:pPr>
              <a:defRPr/>
            </a:pPr>
            <a:fld id="{4B79DBA5-6301-4680-B609-496D334B57BA}" type="slidenum">
              <a:rPr lang="en-US" altLang="en-US" smtClean="0"/>
              <a:pPr>
                <a:defRPr/>
              </a:pPr>
              <a:t>4</a:t>
            </a:fld>
            <a:endParaRPr lang="en-US" altLang="en-US" dirty="0"/>
          </a:p>
        </p:txBody>
      </p:sp>
      <p:sp>
        <p:nvSpPr>
          <p:cNvPr id="6" name="Content Placeholder 2"/>
          <p:cNvSpPr>
            <a:spLocks noGrp="1"/>
          </p:cNvSpPr>
          <p:nvPr>
            <p:ph idx="1"/>
          </p:nvPr>
        </p:nvSpPr>
        <p:spPr>
          <a:xfrm>
            <a:off x="457199" y="911634"/>
            <a:ext cx="8518525" cy="1676400"/>
          </a:xfrm>
        </p:spPr>
        <p:txBody>
          <a:bodyPr/>
          <a:lstStyle/>
          <a:p>
            <a:r>
              <a:rPr lang="en-US" sz="2400" dirty="0" smtClean="0"/>
              <a:t>New drugs &amp; new regimens including interferon-sparing</a:t>
            </a:r>
          </a:p>
          <a:p>
            <a:pPr lvl="1"/>
            <a:r>
              <a:rPr lang="en-US" sz="2400" dirty="0"/>
              <a:t>L</a:t>
            </a:r>
            <a:r>
              <a:rPr lang="en-US" sz="2400" dirty="0" smtClean="0"/>
              <a:t>edipasvir/sofosbuvir (October 2014)</a:t>
            </a:r>
          </a:p>
          <a:p>
            <a:pPr lvl="1"/>
            <a:r>
              <a:rPr lang="en-US" sz="2400" dirty="0"/>
              <a:t>S</a:t>
            </a:r>
            <a:r>
              <a:rPr lang="en-US" sz="2400" dirty="0" smtClean="0"/>
              <a:t>imeprevir/sofosbuvir  (November 2014)</a:t>
            </a:r>
          </a:p>
          <a:p>
            <a:pPr lvl="1"/>
            <a:endParaRPr lang="en-US" sz="2700" dirty="0" smtClean="0"/>
          </a:p>
        </p:txBody>
      </p:sp>
      <p:pic>
        <p:nvPicPr>
          <p:cNvPr id="3" name="Picture 2"/>
          <p:cNvPicPr>
            <a:picLocks noChangeAspect="1"/>
          </p:cNvPicPr>
          <p:nvPr/>
        </p:nvPicPr>
        <p:blipFill rotWithShape="1">
          <a:blip r:embed="rId3"/>
          <a:srcRect l="23333" t="8763" r="31667" b="8763"/>
          <a:stretch/>
        </p:blipFill>
        <p:spPr>
          <a:xfrm>
            <a:off x="7188642" y="3677070"/>
            <a:ext cx="1787082" cy="2647529"/>
          </a:xfrm>
          <a:prstGeom prst="rect">
            <a:avLst/>
          </a:prstGeom>
        </p:spPr>
      </p:pic>
      <p:sp>
        <p:nvSpPr>
          <p:cNvPr id="8" name="Content Placeholder 2"/>
          <p:cNvSpPr txBox="1">
            <a:spLocks/>
          </p:cNvSpPr>
          <p:nvPr/>
        </p:nvSpPr>
        <p:spPr bwMode="auto">
          <a:xfrm>
            <a:off x="422274" y="2588034"/>
            <a:ext cx="5292726"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8925" indent="-288925" algn="l" rtl="0" eaLnBrk="0" fontAlgn="base" hangingPunct="0">
              <a:lnSpc>
                <a:spcPct val="95000"/>
              </a:lnSpc>
              <a:spcBef>
                <a:spcPct val="20000"/>
              </a:spcBef>
              <a:spcAft>
                <a:spcPct val="20000"/>
              </a:spcAft>
              <a:buClr>
                <a:srgbClr val="D14B01"/>
              </a:buClr>
              <a:buChar char="•"/>
              <a:defRPr sz="2200" b="1">
                <a:solidFill>
                  <a:schemeClr val="tx1"/>
                </a:solidFill>
                <a:latin typeface="+mn-lt"/>
                <a:ea typeface="+mn-ea"/>
                <a:cs typeface="+mn-cs"/>
              </a:defRPr>
            </a:lvl1pPr>
            <a:lvl2pPr marL="742950" indent="-285750" algn="l" rtl="0" eaLnBrk="0" fontAlgn="base" hangingPunct="0">
              <a:lnSpc>
                <a:spcPct val="95000"/>
              </a:lnSpc>
              <a:spcBef>
                <a:spcPct val="20000"/>
              </a:spcBef>
              <a:spcAft>
                <a:spcPct val="20000"/>
              </a:spcAft>
              <a:buClr>
                <a:srgbClr val="D14B01"/>
              </a:buClr>
              <a:buChar char="–"/>
              <a:defRPr sz="2000">
                <a:solidFill>
                  <a:schemeClr val="tx1"/>
                </a:solidFill>
                <a:latin typeface="+mn-lt"/>
              </a:defRPr>
            </a:lvl2pPr>
            <a:lvl3pPr marL="1087438" indent="-173038" algn="l" rtl="0" eaLnBrk="0" fontAlgn="base" hangingPunct="0">
              <a:lnSpc>
                <a:spcPct val="95000"/>
              </a:lnSpc>
              <a:spcBef>
                <a:spcPct val="20000"/>
              </a:spcBef>
              <a:spcAft>
                <a:spcPct val="20000"/>
              </a:spcAft>
              <a:buClr>
                <a:srgbClr val="88BBBB"/>
              </a:buClr>
              <a:buChar char="•"/>
              <a:defRPr>
                <a:solidFill>
                  <a:schemeClr val="tx1"/>
                </a:solidFill>
                <a:latin typeface="+mn-lt"/>
              </a:defRPr>
            </a:lvl3pPr>
            <a:lvl4pPr marL="1600200" indent="-228600" algn="l" rtl="0" eaLnBrk="0" fontAlgn="base" hangingPunct="0">
              <a:lnSpc>
                <a:spcPct val="95000"/>
              </a:lnSpc>
              <a:spcBef>
                <a:spcPct val="20000"/>
              </a:spcBef>
              <a:spcAft>
                <a:spcPct val="20000"/>
              </a:spcAft>
              <a:buClr>
                <a:srgbClr val="88BBBB"/>
              </a:buClr>
              <a:buChar char="–"/>
              <a:defRPr sz="1600">
                <a:solidFill>
                  <a:schemeClr val="tx1"/>
                </a:solidFill>
                <a:latin typeface="+mn-lt"/>
              </a:defRPr>
            </a:lvl4pPr>
            <a:lvl5pPr marL="2001838" indent="-173038" algn="l" rtl="0" eaLnBrk="0" fontAlgn="base" hangingPunct="0">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5pPr>
            <a:lvl6pPr marL="2459038" indent="-173038" algn="l" rtl="0" eaLnBrk="1" fontAlgn="base" hangingPunct="1">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6pPr>
            <a:lvl7pPr marL="2916238" indent="-173038" algn="l" rtl="0" eaLnBrk="1" fontAlgn="base" hangingPunct="1">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7pPr>
            <a:lvl8pPr marL="3373438" indent="-173038" algn="l" rtl="0" eaLnBrk="1" fontAlgn="base" hangingPunct="1">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8pPr>
            <a:lvl9pPr marL="3830638" indent="-173038" algn="l" rtl="0" eaLnBrk="1" fontAlgn="base" hangingPunct="1">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9pPr>
          </a:lstStyle>
          <a:p>
            <a:r>
              <a:rPr lang="en-US" sz="2400" kern="0" dirty="0" smtClean="0"/>
              <a:t>Advantages </a:t>
            </a:r>
          </a:p>
          <a:p>
            <a:pPr lvl="1"/>
            <a:r>
              <a:rPr lang="en-US" sz="2400" kern="0" dirty="0" smtClean="0"/>
              <a:t>Less toxic</a:t>
            </a:r>
          </a:p>
          <a:p>
            <a:pPr lvl="1"/>
            <a:r>
              <a:rPr lang="en-US" sz="2400" kern="0" dirty="0" smtClean="0"/>
              <a:t>Shorter duration</a:t>
            </a:r>
          </a:p>
          <a:p>
            <a:pPr lvl="2"/>
            <a:r>
              <a:rPr lang="en-US" sz="2400" kern="0" dirty="0" smtClean="0"/>
              <a:t>12  weeks vs 48 weeks</a:t>
            </a:r>
          </a:p>
          <a:p>
            <a:pPr lvl="1"/>
            <a:r>
              <a:rPr lang="en-US" sz="2400" kern="0" dirty="0" smtClean="0"/>
              <a:t>Easy to dose/lower pill burden</a:t>
            </a:r>
          </a:p>
          <a:p>
            <a:pPr lvl="1"/>
            <a:r>
              <a:rPr lang="en-US" sz="2400" kern="0" dirty="0" smtClean="0"/>
              <a:t>Highly effective: </a:t>
            </a:r>
            <a:r>
              <a:rPr lang="en-US" sz="2200" kern="0" dirty="0" smtClean="0"/>
              <a:t>50% SVR for old vs &gt; </a:t>
            </a:r>
            <a:r>
              <a:rPr lang="en-US" sz="2200" b="1" kern="0" dirty="0" smtClean="0"/>
              <a:t>90%</a:t>
            </a:r>
            <a:r>
              <a:rPr lang="en-US" sz="2200" kern="0" dirty="0" smtClean="0"/>
              <a:t> SVR for new therapies</a:t>
            </a:r>
          </a:p>
        </p:txBody>
      </p:sp>
      <p:sp>
        <p:nvSpPr>
          <p:cNvPr id="9" name="Content Placeholder 2"/>
          <p:cNvSpPr txBox="1">
            <a:spLocks/>
          </p:cNvSpPr>
          <p:nvPr/>
        </p:nvSpPr>
        <p:spPr bwMode="auto">
          <a:xfrm>
            <a:off x="5013324" y="2686471"/>
            <a:ext cx="4114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8925" indent="-288925" algn="l" rtl="0" eaLnBrk="0" fontAlgn="base" hangingPunct="0">
              <a:lnSpc>
                <a:spcPct val="95000"/>
              </a:lnSpc>
              <a:spcBef>
                <a:spcPct val="20000"/>
              </a:spcBef>
              <a:spcAft>
                <a:spcPct val="20000"/>
              </a:spcAft>
              <a:buClr>
                <a:srgbClr val="D14B01"/>
              </a:buClr>
              <a:buChar char="•"/>
              <a:defRPr sz="2200" b="1">
                <a:solidFill>
                  <a:schemeClr val="tx1"/>
                </a:solidFill>
                <a:latin typeface="+mn-lt"/>
                <a:ea typeface="+mn-ea"/>
                <a:cs typeface="+mn-cs"/>
              </a:defRPr>
            </a:lvl1pPr>
            <a:lvl2pPr marL="742950" indent="-285750" algn="l" rtl="0" eaLnBrk="0" fontAlgn="base" hangingPunct="0">
              <a:lnSpc>
                <a:spcPct val="95000"/>
              </a:lnSpc>
              <a:spcBef>
                <a:spcPct val="20000"/>
              </a:spcBef>
              <a:spcAft>
                <a:spcPct val="20000"/>
              </a:spcAft>
              <a:buClr>
                <a:srgbClr val="D14B01"/>
              </a:buClr>
              <a:buChar char="–"/>
              <a:defRPr sz="2000">
                <a:solidFill>
                  <a:schemeClr val="tx1"/>
                </a:solidFill>
                <a:latin typeface="+mn-lt"/>
              </a:defRPr>
            </a:lvl2pPr>
            <a:lvl3pPr marL="1087438" indent="-173038" algn="l" rtl="0" eaLnBrk="0" fontAlgn="base" hangingPunct="0">
              <a:lnSpc>
                <a:spcPct val="95000"/>
              </a:lnSpc>
              <a:spcBef>
                <a:spcPct val="20000"/>
              </a:spcBef>
              <a:spcAft>
                <a:spcPct val="20000"/>
              </a:spcAft>
              <a:buClr>
                <a:srgbClr val="88BBBB"/>
              </a:buClr>
              <a:buChar char="•"/>
              <a:defRPr>
                <a:solidFill>
                  <a:schemeClr val="tx1"/>
                </a:solidFill>
                <a:latin typeface="+mn-lt"/>
              </a:defRPr>
            </a:lvl3pPr>
            <a:lvl4pPr marL="1600200" indent="-228600" algn="l" rtl="0" eaLnBrk="0" fontAlgn="base" hangingPunct="0">
              <a:lnSpc>
                <a:spcPct val="95000"/>
              </a:lnSpc>
              <a:spcBef>
                <a:spcPct val="20000"/>
              </a:spcBef>
              <a:spcAft>
                <a:spcPct val="20000"/>
              </a:spcAft>
              <a:buClr>
                <a:srgbClr val="88BBBB"/>
              </a:buClr>
              <a:buChar char="–"/>
              <a:defRPr sz="1600">
                <a:solidFill>
                  <a:schemeClr val="tx1"/>
                </a:solidFill>
                <a:latin typeface="+mn-lt"/>
              </a:defRPr>
            </a:lvl4pPr>
            <a:lvl5pPr marL="2001838" indent="-173038" algn="l" rtl="0" eaLnBrk="0" fontAlgn="base" hangingPunct="0">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5pPr>
            <a:lvl6pPr marL="2459038" indent="-173038" algn="l" rtl="0" eaLnBrk="1" fontAlgn="base" hangingPunct="1">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6pPr>
            <a:lvl7pPr marL="2916238" indent="-173038" algn="l" rtl="0" eaLnBrk="1" fontAlgn="base" hangingPunct="1">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7pPr>
            <a:lvl8pPr marL="3373438" indent="-173038" algn="l" rtl="0" eaLnBrk="1" fontAlgn="base" hangingPunct="1">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8pPr>
            <a:lvl9pPr marL="3830638" indent="-173038" algn="l" rtl="0" eaLnBrk="1" fontAlgn="base" hangingPunct="1">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9pPr>
          </a:lstStyle>
          <a:p>
            <a:r>
              <a:rPr lang="en-US" sz="2400" kern="0" dirty="0" smtClean="0">
                <a:solidFill>
                  <a:schemeClr val="accent2"/>
                </a:solidFill>
              </a:rPr>
              <a:t>Disadvantage</a:t>
            </a:r>
          </a:p>
          <a:p>
            <a:pPr lvl="1"/>
            <a:r>
              <a:rPr lang="en-US" sz="2400" b="1" i="1" u="sng" kern="0" dirty="0" smtClean="0">
                <a:solidFill>
                  <a:schemeClr val="accent2"/>
                </a:solidFill>
              </a:rPr>
              <a:t>Very</a:t>
            </a:r>
            <a:r>
              <a:rPr lang="en-US" sz="2400" kern="0" dirty="0" smtClean="0">
                <a:solidFill>
                  <a:schemeClr val="accent2"/>
                </a:solidFill>
              </a:rPr>
              <a:t> expensive</a:t>
            </a:r>
          </a:p>
          <a:p>
            <a:pPr lvl="1"/>
            <a:endParaRPr lang="en-US" kern="0" dirty="0" smtClean="0"/>
          </a:p>
        </p:txBody>
      </p:sp>
    </p:spTree>
    <p:extLst>
      <p:ext uri="{BB962C8B-B14F-4D97-AF65-F5344CB8AC3E}">
        <p14:creationId xmlns:p14="http://schemas.microsoft.com/office/powerpoint/2010/main" val="339701254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371600"/>
          </a:xfrm>
        </p:spPr>
        <p:txBody>
          <a:bodyPr/>
          <a:lstStyle/>
          <a:p>
            <a:r>
              <a:rPr lang="en-US" sz="3200" dirty="0" smtClean="0"/>
              <a:t>Results: Comparing “Treat all” with “Treat at F3, F4 only”</a:t>
            </a:r>
            <a:endParaRPr lang="en-US" sz="3200" dirty="0"/>
          </a:p>
        </p:txBody>
      </p:sp>
      <p:grpSp>
        <p:nvGrpSpPr>
          <p:cNvPr id="3" name="Group 4"/>
          <p:cNvGrpSpPr>
            <a:grpSpLocks noChangeAspect="1"/>
          </p:cNvGrpSpPr>
          <p:nvPr/>
        </p:nvGrpSpPr>
        <p:grpSpPr bwMode="auto">
          <a:xfrm>
            <a:off x="1565275" y="1403350"/>
            <a:ext cx="5513388" cy="5140324"/>
            <a:chOff x="986" y="884"/>
            <a:chExt cx="3473" cy="3238"/>
          </a:xfrm>
        </p:grpSpPr>
        <p:sp>
          <p:nvSpPr>
            <p:cNvPr id="4" name="AutoShape 3"/>
            <p:cNvSpPr>
              <a:spLocks noChangeAspect="1" noChangeArrowheads="1" noTextEdit="1"/>
            </p:cNvSpPr>
            <p:nvPr/>
          </p:nvSpPr>
          <p:spPr bwMode="auto">
            <a:xfrm>
              <a:off x="994" y="893"/>
              <a:ext cx="3465" cy="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a:spLocks noChangeArrowheads="1"/>
            </p:cNvSpPr>
            <p:nvPr/>
          </p:nvSpPr>
          <p:spPr bwMode="auto">
            <a:xfrm>
              <a:off x="994" y="1922"/>
              <a:ext cx="3465" cy="186"/>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a:spLocks noChangeArrowheads="1"/>
            </p:cNvSpPr>
            <p:nvPr/>
          </p:nvSpPr>
          <p:spPr bwMode="auto">
            <a:xfrm>
              <a:off x="994" y="3732"/>
              <a:ext cx="3465" cy="186"/>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7"/>
            <p:cNvSpPr>
              <a:spLocks noChangeArrowheads="1"/>
            </p:cNvSpPr>
            <p:nvPr/>
          </p:nvSpPr>
          <p:spPr bwMode="auto">
            <a:xfrm>
              <a:off x="1020" y="1310"/>
              <a:ext cx="950"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2060"/>
                  </a:solidFill>
                  <a:effectLst/>
                  <a:latin typeface="Calibri" panose="020F0502020204030204" pitchFamily="34" charset="0"/>
                </a:rPr>
                <a:t>Treatment naïve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2508" y="1310"/>
              <a:ext cx="565"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 Net cost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3278" y="1221"/>
              <a:ext cx="40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Effect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3218" y="1407"/>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(QALYs)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3997" y="1310"/>
              <a:ext cx="30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ICER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1020" y="1762"/>
              <a:ext cx="77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PR (48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2543" y="1762"/>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$14,106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3287" y="1762"/>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0.368</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3911" y="1762"/>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$38,282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1020" y="1940"/>
              <a:ext cx="12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LDV/SOF (8/12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2543" y="1940"/>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$25,703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3287" y="1940"/>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0.724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3911" y="1940"/>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$35,484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1020" y="2117"/>
              <a:ext cx="112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SOF + PR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2543" y="2117"/>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$37,241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3287" y="2117"/>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0.665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3911" y="2117"/>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$55,975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1020" y="2295"/>
              <a:ext cx="111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LDV/SOF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a:off x="2543" y="2295"/>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$27,966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3287" y="2295"/>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0.743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8"/>
            <p:cNvSpPr>
              <a:spLocks noChangeArrowheads="1"/>
            </p:cNvSpPr>
            <p:nvPr/>
          </p:nvSpPr>
          <p:spPr bwMode="auto">
            <a:xfrm>
              <a:off x="3911" y="2295"/>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$37,663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9"/>
            <p:cNvSpPr>
              <a:spLocks noChangeArrowheads="1"/>
            </p:cNvSpPr>
            <p:nvPr/>
          </p:nvSpPr>
          <p:spPr bwMode="auto">
            <a:xfrm>
              <a:off x="1020" y="2472"/>
              <a:ext cx="12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SMV + SOF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30"/>
            <p:cNvSpPr>
              <a:spLocks noChangeArrowheads="1"/>
            </p:cNvSpPr>
            <p:nvPr/>
          </p:nvSpPr>
          <p:spPr bwMode="auto">
            <a:xfrm>
              <a:off x="2543" y="2472"/>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$64,482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31"/>
            <p:cNvSpPr>
              <a:spLocks noChangeArrowheads="1"/>
            </p:cNvSpPr>
            <p:nvPr/>
          </p:nvSpPr>
          <p:spPr bwMode="auto">
            <a:xfrm>
              <a:off x="3287" y="2472"/>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0.773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 name="Rectangle 32"/>
            <p:cNvSpPr>
              <a:spLocks noChangeArrowheads="1"/>
            </p:cNvSpPr>
            <p:nvPr/>
          </p:nvSpPr>
          <p:spPr bwMode="auto">
            <a:xfrm>
              <a:off x="3911" y="2472"/>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$83,391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33"/>
            <p:cNvSpPr>
              <a:spLocks noChangeArrowheads="1"/>
            </p:cNvSpPr>
            <p:nvPr/>
          </p:nvSpPr>
          <p:spPr bwMode="auto">
            <a:xfrm>
              <a:off x="1020" y="2649"/>
              <a:ext cx="105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SOF + R (24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2543" y="2649"/>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$71,443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5"/>
            <p:cNvSpPr>
              <a:spLocks noChangeArrowheads="1"/>
            </p:cNvSpPr>
            <p:nvPr/>
          </p:nvSpPr>
          <p:spPr bwMode="auto">
            <a:xfrm>
              <a:off x="3287" y="2649"/>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0.569</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6"/>
            <p:cNvSpPr>
              <a:spLocks noChangeArrowheads="1"/>
            </p:cNvSpPr>
            <p:nvPr/>
          </p:nvSpPr>
          <p:spPr bwMode="auto">
            <a:xfrm>
              <a:off x="3886" y="2649"/>
              <a:ext cx="55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$125,577</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 name="Rectangle 37"/>
            <p:cNvSpPr>
              <a:spLocks noChangeArrowheads="1"/>
            </p:cNvSpPr>
            <p:nvPr/>
          </p:nvSpPr>
          <p:spPr bwMode="auto">
            <a:xfrm>
              <a:off x="1020" y="2924"/>
              <a:ext cx="131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2060"/>
                  </a:solidFill>
                  <a:effectLst/>
                  <a:latin typeface="Calibri" panose="020F0502020204030204" pitchFamily="34" charset="0"/>
                </a:rPr>
                <a:t>Treatment experienced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 name="Rectangle 38"/>
            <p:cNvSpPr>
              <a:spLocks noChangeArrowheads="1"/>
            </p:cNvSpPr>
            <p:nvPr/>
          </p:nvSpPr>
          <p:spPr bwMode="auto">
            <a:xfrm>
              <a:off x="2508" y="2924"/>
              <a:ext cx="565"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 Net cost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0" name="Rectangle 39"/>
            <p:cNvSpPr>
              <a:spLocks noChangeArrowheads="1"/>
            </p:cNvSpPr>
            <p:nvPr/>
          </p:nvSpPr>
          <p:spPr bwMode="auto">
            <a:xfrm>
              <a:off x="3278" y="2836"/>
              <a:ext cx="40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Effect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40"/>
            <p:cNvSpPr>
              <a:spLocks noChangeArrowheads="1"/>
            </p:cNvSpPr>
            <p:nvPr/>
          </p:nvSpPr>
          <p:spPr bwMode="auto">
            <a:xfrm>
              <a:off x="3218" y="3022"/>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(QALYs)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41"/>
            <p:cNvSpPr>
              <a:spLocks noChangeArrowheads="1"/>
            </p:cNvSpPr>
            <p:nvPr/>
          </p:nvSpPr>
          <p:spPr bwMode="auto">
            <a:xfrm>
              <a:off x="3997" y="2924"/>
              <a:ext cx="30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ICER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1020" y="3386"/>
              <a:ext cx="77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PR (48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5" name="Rectangle 44"/>
            <p:cNvSpPr>
              <a:spLocks noChangeArrowheads="1"/>
            </p:cNvSpPr>
            <p:nvPr/>
          </p:nvSpPr>
          <p:spPr bwMode="auto">
            <a:xfrm>
              <a:off x="2543" y="3394"/>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$12,432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6" name="Rectangle 45"/>
            <p:cNvSpPr>
              <a:spLocks noChangeArrowheads="1"/>
            </p:cNvSpPr>
            <p:nvPr/>
          </p:nvSpPr>
          <p:spPr bwMode="auto">
            <a:xfrm>
              <a:off x="3287" y="3394"/>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0.228</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Rectangle 46"/>
            <p:cNvSpPr>
              <a:spLocks noChangeArrowheads="1"/>
            </p:cNvSpPr>
            <p:nvPr/>
          </p:nvSpPr>
          <p:spPr bwMode="auto">
            <a:xfrm>
              <a:off x="3911" y="3394"/>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$54,421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47"/>
            <p:cNvSpPr>
              <a:spLocks noChangeArrowheads="1"/>
            </p:cNvSpPr>
            <p:nvPr/>
          </p:nvSpPr>
          <p:spPr bwMode="auto">
            <a:xfrm>
              <a:off x="1020" y="3572"/>
              <a:ext cx="112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SOF + PR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48"/>
            <p:cNvSpPr>
              <a:spLocks noChangeArrowheads="1"/>
            </p:cNvSpPr>
            <p:nvPr/>
          </p:nvSpPr>
          <p:spPr bwMode="auto">
            <a:xfrm>
              <a:off x="2543" y="3572"/>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$37,105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Rectangle 49"/>
            <p:cNvSpPr>
              <a:spLocks noChangeArrowheads="1"/>
            </p:cNvSpPr>
            <p:nvPr/>
          </p:nvSpPr>
          <p:spPr bwMode="auto">
            <a:xfrm>
              <a:off x="3287" y="3572"/>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0.645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1" name="Rectangle 50"/>
            <p:cNvSpPr>
              <a:spLocks noChangeArrowheads="1"/>
            </p:cNvSpPr>
            <p:nvPr/>
          </p:nvSpPr>
          <p:spPr bwMode="auto">
            <a:xfrm>
              <a:off x="3911" y="3572"/>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$57,510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2" name="Rectangle 51"/>
            <p:cNvSpPr>
              <a:spLocks noChangeArrowheads="1"/>
            </p:cNvSpPr>
            <p:nvPr/>
          </p:nvSpPr>
          <p:spPr bwMode="auto">
            <a:xfrm>
              <a:off x="1020" y="3749"/>
              <a:ext cx="13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LDV/SOF (12/24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52"/>
            <p:cNvSpPr>
              <a:spLocks noChangeArrowheads="1"/>
            </p:cNvSpPr>
            <p:nvPr/>
          </p:nvSpPr>
          <p:spPr bwMode="auto">
            <a:xfrm>
              <a:off x="2543" y="3749"/>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$39,221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3287" y="3749"/>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0.756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3911" y="3749"/>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$51,911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6" name="Rectangle 55"/>
            <p:cNvSpPr>
              <a:spLocks noChangeArrowheads="1"/>
            </p:cNvSpPr>
            <p:nvPr/>
          </p:nvSpPr>
          <p:spPr bwMode="auto">
            <a:xfrm>
              <a:off x="1020" y="3927"/>
              <a:ext cx="12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SMV + SOF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56"/>
            <p:cNvSpPr>
              <a:spLocks noChangeArrowheads="1"/>
            </p:cNvSpPr>
            <p:nvPr/>
          </p:nvSpPr>
          <p:spPr bwMode="auto">
            <a:xfrm>
              <a:off x="2543" y="3927"/>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$64,842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8" name="Rectangle 57"/>
            <p:cNvSpPr>
              <a:spLocks noChangeArrowheads="1"/>
            </p:cNvSpPr>
            <p:nvPr/>
          </p:nvSpPr>
          <p:spPr bwMode="auto">
            <a:xfrm>
              <a:off x="3287" y="3927"/>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0.718</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9" name="Rectangle 58"/>
            <p:cNvSpPr>
              <a:spLocks noChangeArrowheads="1"/>
            </p:cNvSpPr>
            <p:nvPr/>
          </p:nvSpPr>
          <p:spPr bwMode="auto">
            <a:xfrm>
              <a:off x="3911" y="3927"/>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$90,348</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0" name="Rectangle 59"/>
            <p:cNvSpPr>
              <a:spLocks noChangeArrowheads="1"/>
            </p:cNvSpPr>
            <p:nvPr/>
          </p:nvSpPr>
          <p:spPr bwMode="auto">
            <a:xfrm>
              <a:off x="1738" y="928"/>
              <a:ext cx="2173"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rgbClr val="002060"/>
                  </a:solidFill>
                  <a:effectLst/>
                  <a:latin typeface="Calibri" panose="020F0502020204030204" pitchFamily="34" charset="0"/>
                </a:rPr>
                <a:t>Treat All vs. Treat at F3, F4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60"/>
            <p:cNvSpPr>
              <a:spLocks noChangeArrowheads="1"/>
            </p:cNvSpPr>
            <p:nvPr/>
          </p:nvSpPr>
          <p:spPr bwMode="auto">
            <a:xfrm>
              <a:off x="986" y="884"/>
              <a:ext cx="17" cy="32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61"/>
            <p:cNvSpPr>
              <a:spLocks noChangeArrowheads="1"/>
            </p:cNvSpPr>
            <p:nvPr/>
          </p:nvSpPr>
          <p:spPr bwMode="auto">
            <a:xfrm>
              <a:off x="4442" y="902"/>
              <a:ext cx="17" cy="3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62"/>
            <p:cNvSpPr>
              <a:spLocks noChangeArrowheads="1"/>
            </p:cNvSpPr>
            <p:nvPr/>
          </p:nvSpPr>
          <p:spPr bwMode="auto">
            <a:xfrm>
              <a:off x="1003" y="884"/>
              <a:ext cx="345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63"/>
            <p:cNvSpPr>
              <a:spLocks noChangeShapeType="1"/>
            </p:cNvSpPr>
            <p:nvPr/>
          </p:nvSpPr>
          <p:spPr bwMode="auto">
            <a:xfrm>
              <a:off x="1003" y="1195"/>
              <a:ext cx="34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64"/>
            <p:cNvSpPr>
              <a:spLocks noChangeArrowheads="1"/>
            </p:cNvSpPr>
            <p:nvPr/>
          </p:nvSpPr>
          <p:spPr bwMode="auto">
            <a:xfrm>
              <a:off x="1003" y="1195"/>
              <a:ext cx="343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65"/>
            <p:cNvSpPr>
              <a:spLocks noChangeArrowheads="1"/>
            </p:cNvSpPr>
            <p:nvPr/>
          </p:nvSpPr>
          <p:spPr bwMode="auto">
            <a:xfrm>
              <a:off x="1003" y="2809"/>
              <a:ext cx="345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66"/>
            <p:cNvSpPr>
              <a:spLocks noChangeArrowheads="1"/>
            </p:cNvSpPr>
            <p:nvPr/>
          </p:nvSpPr>
          <p:spPr bwMode="auto">
            <a:xfrm>
              <a:off x="1003" y="4086"/>
              <a:ext cx="345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18205727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610600" cy="1554480"/>
          </a:xfrm>
        </p:spPr>
        <p:txBody>
          <a:bodyPr/>
          <a:lstStyle/>
          <a:p>
            <a:r>
              <a:rPr lang="en-US" dirty="0" smtClean="0"/>
              <a:t>Why More QALYs in the “Treat all” Approach vs. Waiting Until F3, F4?</a:t>
            </a:r>
            <a:endParaRPr lang="en-US" dirty="0"/>
          </a:p>
        </p:txBody>
      </p:sp>
      <p:sp>
        <p:nvSpPr>
          <p:cNvPr id="3" name="Content Placeholder 2"/>
          <p:cNvSpPr>
            <a:spLocks noGrp="1"/>
          </p:cNvSpPr>
          <p:nvPr>
            <p:ph idx="1"/>
          </p:nvPr>
        </p:nvSpPr>
        <p:spPr>
          <a:xfrm>
            <a:off x="457200" y="1752600"/>
            <a:ext cx="8229600" cy="4411662"/>
          </a:xfrm>
        </p:spPr>
        <p:txBody>
          <a:bodyPr/>
          <a:lstStyle/>
          <a:p>
            <a:r>
              <a:rPr lang="en-US" dirty="0" smtClean="0"/>
              <a:t>SVR </a:t>
            </a:r>
            <a:r>
              <a:rPr lang="en-US" b="1" dirty="0" smtClean="0"/>
              <a:t>improves</a:t>
            </a:r>
            <a:r>
              <a:rPr lang="en-US" dirty="0" smtClean="0"/>
              <a:t> </a:t>
            </a:r>
            <a:r>
              <a:rPr lang="en-US" b="1" dirty="0" smtClean="0"/>
              <a:t>quality of life </a:t>
            </a:r>
            <a:r>
              <a:rPr lang="en-US" dirty="0" smtClean="0"/>
              <a:t>for patients with F0-F2 fibrosis scores, especially due to regression to earlier stages.</a:t>
            </a:r>
          </a:p>
          <a:p>
            <a:r>
              <a:rPr lang="en-US" dirty="0" smtClean="0"/>
              <a:t>SVR </a:t>
            </a:r>
            <a:r>
              <a:rPr lang="en-US" b="1" dirty="0"/>
              <a:t>reduces</a:t>
            </a:r>
            <a:r>
              <a:rPr lang="en-US" dirty="0"/>
              <a:t> </a:t>
            </a:r>
            <a:r>
              <a:rPr lang="en-US" b="1" dirty="0"/>
              <a:t>mortality</a:t>
            </a:r>
            <a:r>
              <a:rPr lang="en-US" dirty="0"/>
              <a:t> </a:t>
            </a:r>
            <a:r>
              <a:rPr lang="en-US" dirty="0" smtClean="0"/>
              <a:t>by reducing the number of patients progressing to F3 and beyond (</a:t>
            </a:r>
            <a:r>
              <a:rPr lang="en-US" dirty="0" err="1" smtClean="0"/>
              <a:t>eg</a:t>
            </a:r>
            <a:r>
              <a:rPr lang="en-US" dirty="0" smtClean="0"/>
              <a:t> HCC).</a:t>
            </a:r>
            <a:br>
              <a:rPr lang="en-US" dirty="0" smtClean="0"/>
            </a:br>
            <a:r>
              <a:rPr lang="en-US" sz="2000" i="1" dirty="0" smtClean="0">
                <a:solidFill>
                  <a:srgbClr val="0070C0"/>
                </a:solidFill>
              </a:rPr>
              <a:t>NB – SVR does not fully stop progression. Thus want to slow the train (disease progression) early.</a:t>
            </a:r>
            <a:endParaRPr lang="en-US" sz="2000" i="1" dirty="0">
              <a:solidFill>
                <a:srgbClr val="0070C0"/>
              </a:solidFill>
            </a:endParaRPr>
          </a:p>
          <a:p>
            <a:pPr marL="0" indent="0" algn="ctr">
              <a:buNone/>
            </a:pPr>
            <a:r>
              <a:rPr lang="en-US" dirty="0" smtClean="0">
                <a:solidFill>
                  <a:srgbClr val="002060"/>
                </a:solidFill>
              </a:rPr>
              <a:t>Depending on regimen, 55-74</a:t>
            </a:r>
            <a:r>
              <a:rPr lang="en-US" dirty="0">
                <a:solidFill>
                  <a:srgbClr val="002060"/>
                </a:solidFill>
              </a:rPr>
              <a:t>% of benefit of early treatment is from </a:t>
            </a:r>
            <a:r>
              <a:rPr lang="en-US" dirty="0" smtClean="0">
                <a:solidFill>
                  <a:srgbClr val="002060"/>
                </a:solidFill>
              </a:rPr>
              <a:t>health status effect; </a:t>
            </a:r>
          </a:p>
          <a:p>
            <a:pPr marL="0" indent="0" algn="ctr">
              <a:spcBef>
                <a:spcPts val="0"/>
              </a:spcBef>
              <a:buNone/>
            </a:pPr>
            <a:r>
              <a:rPr lang="en-US" dirty="0" smtClean="0">
                <a:solidFill>
                  <a:srgbClr val="002060"/>
                </a:solidFill>
              </a:rPr>
              <a:t>26-45</a:t>
            </a:r>
            <a:r>
              <a:rPr lang="en-US" dirty="0">
                <a:solidFill>
                  <a:srgbClr val="002060"/>
                </a:solidFill>
              </a:rPr>
              <a:t>% </a:t>
            </a:r>
            <a:r>
              <a:rPr lang="en-US" dirty="0" smtClean="0">
                <a:solidFill>
                  <a:srgbClr val="002060"/>
                </a:solidFill>
              </a:rPr>
              <a:t>is from lower mortality.</a:t>
            </a:r>
          </a:p>
          <a:p>
            <a:pPr marL="0" indent="0" algn="ctr">
              <a:spcBef>
                <a:spcPts val="0"/>
              </a:spcBef>
              <a:buNone/>
            </a:pPr>
            <a:endParaRPr lang="en-US" i="1" dirty="0" smtClean="0">
              <a:solidFill>
                <a:srgbClr val="002060"/>
              </a:solidFill>
            </a:endParaRPr>
          </a:p>
          <a:p>
            <a:pPr marL="0" indent="0" algn="ctr">
              <a:spcBef>
                <a:spcPts val="0"/>
              </a:spcBef>
              <a:buNone/>
            </a:pPr>
            <a:endParaRPr lang="en-US" i="1" dirty="0">
              <a:solidFill>
                <a:srgbClr val="002060"/>
              </a:solidFill>
            </a:endParaRPr>
          </a:p>
        </p:txBody>
      </p:sp>
    </p:spTree>
    <p:custDataLst>
      <p:tags r:id="rId1"/>
    </p:custDataLst>
    <p:extLst>
      <p:ext uri="{BB962C8B-B14F-4D97-AF65-F5344CB8AC3E}">
        <p14:creationId xmlns:p14="http://schemas.microsoft.com/office/powerpoint/2010/main" val="16032075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94688" cy="1097280"/>
          </a:xfrm>
        </p:spPr>
        <p:txBody>
          <a:bodyPr/>
          <a:lstStyle/>
          <a:p>
            <a:r>
              <a:rPr lang="en-US" dirty="0" smtClean="0"/>
              <a:t>Key Model Limitations</a:t>
            </a:r>
            <a:endParaRPr lang="en-US" dirty="0"/>
          </a:p>
        </p:txBody>
      </p:sp>
      <p:sp>
        <p:nvSpPr>
          <p:cNvPr id="6" name="Content Placeholder 5"/>
          <p:cNvSpPr>
            <a:spLocks noGrp="1"/>
          </p:cNvSpPr>
          <p:nvPr>
            <p:ph idx="1"/>
          </p:nvPr>
        </p:nvSpPr>
        <p:spPr>
          <a:xfrm>
            <a:off x="457201" y="1219200"/>
            <a:ext cx="8458200" cy="5029200"/>
          </a:xfrm>
        </p:spPr>
        <p:txBody>
          <a:bodyPr/>
          <a:lstStyle/>
          <a:p>
            <a:r>
              <a:rPr lang="en-US" sz="2800" dirty="0">
                <a:latin typeface="+mj-lt"/>
                <a:cs typeface="Times New Roman" panose="02020603050405020304" pitchFamily="18" charset="0"/>
              </a:rPr>
              <a:t>Clinical trial data used; may not represent real-world </a:t>
            </a:r>
            <a:r>
              <a:rPr lang="en-US" sz="2800" dirty="0" smtClean="0">
                <a:latin typeface="+mj-lt"/>
                <a:cs typeface="Times New Roman" panose="02020603050405020304" pitchFamily="18" charset="0"/>
              </a:rPr>
              <a:t>results</a:t>
            </a:r>
            <a:endParaRPr lang="en-US" sz="2800" dirty="0">
              <a:latin typeface="+mj-lt"/>
              <a:cs typeface="Times New Roman" panose="02020603050405020304" pitchFamily="18" charset="0"/>
            </a:endParaRPr>
          </a:p>
          <a:p>
            <a:pPr marL="0" indent="0">
              <a:buNone/>
            </a:pPr>
            <a:r>
              <a:rPr lang="en-US" sz="3200" u="sng" dirty="0" smtClean="0">
                <a:latin typeface="+mj-lt"/>
                <a:cs typeface="Times New Roman" panose="02020603050405020304" pitchFamily="18" charset="0"/>
              </a:rPr>
              <a:t>Not considered</a:t>
            </a:r>
            <a:r>
              <a:rPr lang="en-US" sz="3200" dirty="0" smtClean="0">
                <a:latin typeface="+mj-lt"/>
                <a:cs typeface="Times New Roman" panose="02020603050405020304" pitchFamily="18" charset="0"/>
              </a:rPr>
              <a:t>: </a:t>
            </a:r>
          </a:p>
          <a:p>
            <a:pPr marL="342900" lvl="1" indent="-342900">
              <a:buClr>
                <a:schemeClr val="tx2"/>
              </a:buClr>
            </a:pPr>
            <a:r>
              <a:rPr lang="en-US" sz="2800" dirty="0">
                <a:latin typeface="+mj-lt"/>
                <a:ea typeface="+mn-ea"/>
                <a:cs typeface="Times New Roman" panose="02020603050405020304" pitchFamily="18" charset="0"/>
              </a:rPr>
              <a:t>Reduction in transmission from successful </a:t>
            </a:r>
            <a:r>
              <a:rPr lang="en-US" sz="2800" dirty="0" smtClean="0">
                <a:latin typeface="+mj-lt"/>
                <a:ea typeface="+mn-ea"/>
                <a:cs typeface="Times New Roman" panose="02020603050405020304" pitchFamily="18" charset="0"/>
              </a:rPr>
              <a:t>therapy</a:t>
            </a:r>
          </a:p>
          <a:p>
            <a:pPr marL="342900" lvl="1" indent="-342900">
              <a:buClr>
                <a:schemeClr val="tx2"/>
              </a:buClr>
            </a:pPr>
            <a:r>
              <a:rPr lang="en-US" sz="2800" dirty="0" smtClean="0">
                <a:latin typeface="+mj-lt"/>
                <a:ea typeface="+mn-ea"/>
                <a:cs typeface="Times New Roman" panose="02020603050405020304" pitchFamily="18" charset="0"/>
              </a:rPr>
              <a:t>Risk </a:t>
            </a:r>
            <a:r>
              <a:rPr lang="en-US" sz="2800" dirty="0">
                <a:latin typeface="+mj-lt"/>
                <a:ea typeface="+mn-ea"/>
                <a:cs typeface="Times New Roman" panose="02020603050405020304" pitchFamily="18" charset="0"/>
              </a:rPr>
              <a:t>of reinfection with HCV or SVR </a:t>
            </a:r>
            <a:r>
              <a:rPr lang="en-US" sz="2800" dirty="0" smtClean="0">
                <a:latin typeface="+mj-lt"/>
                <a:ea typeface="+mn-ea"/>
                <a:cs typeface="Times New Roman" panose="02020603050405020304" pitchFamily="18" charset="0"/>
              </a:rPr>
              <a:t>relapse</a:t>
            </a:r>
            <a:endParaRPr lang="en-US" sz="2800" dirty="0">
              <a:latin typeface="+mj-lt"/>
              <a:ea typeface="+mn-ea"/>
              <a:cs typeface="Times New Roman" panose="02020603050405020304" pitchFamily="18" charset="0"/>
            </a:endParaRPr>
          </a:p>
          <a:p>
            <a:pPr marL="342900" lvl="1" indent="-342900">
              <a:buClr>
                <a:schemeClr val="tx2"/>
              </a:buClr>
            </a:pPr>
            <a:r>
              <a:rPr lang="en-US" sz="2800" dirty="0">
                <a:latin typeface="+mj-lt"/>
                <a:ea typeface="+mn-ea"/>
                <a:cs typeface="Times New Roman" panose="02020603050405020304" pitchFamily="18" charset="0"/>
              </a:rPr>
              <a:t>Retreatment of patients who fail to achieve SVR – </a:t>
            </a:r>
            <a:r>
              <a:rPr lang="en-US" sz="2800" dirty="0" smtClean="0">
                <a:latin typeface="+mj-lt"/>
                <a:ea typeface="+mn-ea"/>
                <a:cs typeface="Times New Roman" panose="02020603050405020304" pitchFamily="18" charset="0"/>
              </a:rPr>
              <a:t>modeled </a:t>
            </a:r>
            <a:r>
              <a:rPr lang="en-US" sz="2800" dirty="0">
                <a:latin typeface="+mj-lt"/>
                <a:ea typeface="+mn-ea"/>
                <a:cs typeface="Times New Roman" panose="02020603050405020304" pitchFamily="18" charset="0"/>
              </a:rPr>
              <a:t>only one course of </a:t>
            </a:r>
            <a:r>
              <a:rPr lang="en-US" sz="2800" dirty="0" smtClean="0">
                <a:latin typeface="+mj-lt"/>
                <a:ea typeface="+mn-ea"/>
                <a:cs typeface="Times New Roman" panose="02020603050405020304" pitchFamily="18" charset="0"/>
              </a:rPr>
              <a:t>treatment</a:t>
            </a:r>
            <a:endParaRPr lang="en-US" sz="2800" dirty="0">
              <a:latin typeface="+mj-lt"/>
              <a:ea typeface="+mn-ea"/>
              <a:cs typeface="Times New Roman" panose="02020603050405020304" pitchFamily="18" charset="0"/>
            </a:endParaRPr>
          </a:p>
          <a:p>
            <a:pPr marL="342900" lvl="1" indent="-342900">
              <a:buClr>
                <a:schemeClr val="tx2"/>
              </a:buClr>
            </a:pPr>
            <a:r>
              <a:rPr lang="en-US" sz="2800" dirty="0">
                <a:latin typeface="+mj-lt"/>
                <a:ea typeface="+mn-ea"/>
                <a:cs typeface="Times New Roman" panose="02020603050405020304" pitchFamily="18" charset="0"/>
              </a:rPr>
              <a:t>Co-infection with hepatitis B or </a:t>
            </a:r>
            <a:r>
              <a:rPr lang="en-US" sz="2800" dirty="0" smtClean="0">
                <a:latin typeface="+mj-lt"/>
                <a:ea typeface="+mn-ea"/>
                <a:cs typeface="Times New Roman" panose="02020603050405020304" pitchFamily="18" charset="0"/>
              </a:rPr>
              <a:t>HIV</a:t>
            </a:r>
            <a:endParaRPr lang="en-US" sz="2800" dirty="0">
              <a:latin typeface="+mj-lt"/>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6796403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01" y="0"/>
            <a:ext cx="8245316" cy="1097280"/>
          </a:xfrm>
        </p:spPr>
        <p:txBody>
          <a:bodyPr/>
          <a:lstStyle/>
          <a:p>
            <a:r>
              <a:rPr lang="en-US" dirty="0" smtClean="0"/>
              <a:t>Conclusions</a:t>
            </a:r>
            <a:endParaRPr lang="en-US" dirty="0"/>
          </a:p>
        </p:txBody>
      </p:sp>
      <p:sp>
        <p:nvSpPr>
          <p:cNvPr id="3" name="Rectangle 2"/>
          <p:cNvSpPr/>
          <p:nvPr/>
        </p:nvSpPr>
        <p:spPr bwMode="auto">
          <a:xfrm>
            <a:off x="609600" y="1066800"/>
            <a:ext cx="106363" cy="16002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Content Placeholder 2"/>
          <p:cNvSpPr>
            <a:spLocks noGrp="1"/>
          </p:cNvSpPr>
          <p:nvPr>
            <p:ph idx="1"/>
          </p:nvPr>
        </p:nvSpPr>
        <p:spPr>
          <a:xfrm>
            <a:off x="502601" y="1219200"/>
            <a:ext cx="7955599" cy="4876800"/>
          </a:xfrm>
        </p:spPr>
        <p:txBody>
          <a:bodyPr/>
          <a:lstStyle/>
          <a:p>
            <a:r>
              <a:rPr lang="en-US" b="0" dirty="0" smtClean="0">
                <a:latin typeface="+mj-lt"/>
              </a:rPr>
              <a:t>Under a wide range of values for price and effectiveness, LDV/SOF and SMV/SOF show cost-effectiveness ratios (ICERs) below commonly accepted thresholds </a:t>
            </a:r>
          </a:p>
          <a:p>
            <a:r>
              <a:rPr lang="en-US" b="0" dirty="0" smtClean="0">
                <a:latin typeface="+mj-lt"/>
              </a:rPr>
              <a:t>Model appears to show that treating everyone rather than </a:t>
            </a:r>
            <a:r>
              <a:rPr lang="en-US" dirty="0" smtClean="0"/>
              <a:t>waiting </a:t>
            </a:r>
            <a:r>
              <a:rPr lang="en-US" dirty="0"/>
              <a:t>until </a:t>
            </a:r>
            <a:r>
              <a:rPr lang="en-US" dirty="0" smtClean="0"/>
              <a:t>F3/F4 </a:t>
            </a:r>
            <a:r>
              <a:rPr lang="en-US" dirty="0" smtClean="0">
                <a:latin typeface="+mj-lt"/>
              </a:rPr>
              <a:t>meets </a:t>
            </a:r>
            <a:r>
              <a:rPr lang="en-US" dirty="0" smtClean="0"/>
              <a:t>commonly </a:t>
            </a:r>
            <a:r>
              <a:rPr lang="en-US" dirty="0"/>
              <a:t>accepted cost-effectiveness </a:t>
            </a:r>
            <a:r>
              <a:rPr lang="en-US" dirty="0" smtClean="0"/>
              <a:t>thresholds </a:t>
            </a:r>
            <a:r>
              <a:rPr lang="en-US" b="0" dirty="0" smtClean="0">
                <a:latin typeface="+mj-lt"/>
              </a:rPr>
              <a:t>($50,000 to $150,000 per QALY gained)</a:t>
            </a:r>
          </a:p>
          <a:p>
            <a:pPr marL="0" indent="0">
              <a:buNone/>
            </a:pPr>
            <a:endParaRPr lang="en-US" sz="2400" b="0" dirty="0">
              <a:latin typeface="+mj-lt"/>
            </a:endParaRPr>
          </a:p>
          <a:p>
            <a:pPr marL="0" indent="0">
              <a:buNone/>
            </a:pPr>
            <a:endParaRPr lang="en-US" sz="2400" b="0" dirty="0" smtClean="0">
              <a:latin typeface="+mj-lt"/>
            </a:endParaRPr>
          </a:p>
        </p:txBody>
      </p:sp>
    </p:spTree>
    <p:custDataLst>
      <p:tags r:id="rId1"/>
    </p:custDataLst>
    <p:extLst>
      <p:ext uri="{BB962C8B-B14F-4D97-AF65-F5344CB8AC3E}">
        <p14:creationId xmlns:p14="http://schemas.microsoft.com/office/powerpoint/2010/main" val="46946488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458200" cy="1295400"/>
          </a:xfrm>
        </p:spPr>
        <p:txBody>
          <a:bodyPr/>
          <a:lstStyle/>
          <a:p>
            <a:pPr algn="ctr"/>
            <a:r>
              <a:rPr lang="en-US" sz="2800" dirty="0" smtClean="0"/>
              <a:t>Can the new HCV treatments be cost-effective in low and middle-income countries? </a:t>
            </a:r>
            <a:br>
              <a:rPr lang="en-US" sz="2800" dirty="0" smtClean="0"/>
            </a:br>
            <a:r>
              <a:rPr lang="en-US" sz="2400" dirty="0" smtClean="0"/>
              <a:t>Illustrative example assuming $1,000 per capita GDP</a:t>
            </a:r>
            <a:endParaRPr lang="en-US" sz="2400" dirty="0"/>
          </a:p>
        </p:txBody>
      </p:sp>
      <p:sp>
        <p:nvSpPr>
          <p:cNvPr id="4" name="Slide Number Placeholder 3"/>
          <p:cNvSpPr>
            <a:spLocks noGrp="1"/>
          </p:cNvSpPr>
          <p:nvPr>
            <p:ph type="sldNum" sz="quarter" idx="10"/>
          </p:nvPr>
        </p:nvSpPr>
        <p:spPr/>
        <p:txBody>
          <a:bodyPr/>
          <a:lstStyle/>
          <a:p>
            <a:pPr>
              <a:defRPr/>
            </a:pPr>
            <a:fld id="{4B79DBA5-6301-4680-B609-496D334B57BA}" type="slidenum">
              <a:rPr lang="en-US" altLang="en-US" smtClean="0"/>
              <a:pPr>
                <a:defRPr/>
              </a:pPr>
              <a:t>44</a:t>
            </a:fld>
            <a:endParaRPr lang="en-US" altLang="en-US" dirty="0"/>
          </a:p>
        </p:txBody>
      </p:sp>
      <p:pic>
        <p:nvPicPr>
          <p:cNvPr id="3" name="Content Placeholder 2"/>
          <p:cNvPicPr>
            <a:picLocks noGrp="1" noChangeAspect="1"/>
          </p:cNvPicPr>
          <p:nvPr>
            <p:ph idx="1"/>
          </p:nvPr>
        </p:nvPicPr>
        <p:blipFill>
          <a:blip r:embed="rId2"/>
          <a:stretch>
            <a:fillRect/>
          </a:stretch>
        </p:blipFill>
        <p:spPr>
          <a:xfrm>
            <a:off x="920792" y="1535112"/>
            <a:ext cx="7627103" cy="4838700"/>
          </a:xfrm>
          <a:prstGeom prst="rect">
            <a:avLst/>
          </a:prstGeom>
        </p:spPr>
      </p:pic>
    </p:spTree>
    <p:extLst>
      <p:ext uri="{BB962C8B-B14F-4D97-AF65-F5344CB8AC3E}">
        <p14:creationId xmlns:p14="http://schemas.microsoft.com/office/powerpoint/2010/main" val="36250429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subTitle" idx="1"/>
          </p:nvPr>
        </p:nvSpPr>
        <p:spPr>
          <a:xfrm>
            <a:off x="685800" y="3048000"/>
            <a:ext cx="6411913" cy="3810000"/>
          </a:xfrm>
        </p:spPr>
        <p:txBody>
          <a:bodyPr/>
          <a:lstStyle/>
          <a:p>
            <a:pPr>
              <a:spcBef>
                <a:spcPct val="0"/>
              </a:spcBef>
              <a:buClrTx/>
              <a:buSzTx/>
            </a:pPr>
            <a:r>
              <a:rPr lang="en-US" sz="2800" b="1" dirty="0" smtClean="0"/>
              <a:t>Health-System Value Analysis</a:t>
            </a:r>
          </a:p>
          <a:p>
            <a:pPr>
              <a:spcBef>
                <a:spcPct val="0"/>
              </a:spcBef>
              <a:buClrTx/>
              <a:buSzTx/>
            </a:pPr>
            <a:endParaRPr lang="en-US" sz="2400" b="1" dirty="0" smtClean="0"/>
          </a:p>
          <a:p>
            <a:pPr>
              <a:spcBef>
                <a:spcPct val="0"/>
              </a:spcBef>
              <a:buClrTx/>
              <a:buSzTx/>
            </a:pPr>
            <a:r>
              <a:rPr lang="en-US" sz="2000" dirty="0" smtClean="0"/>
              <a:t>Daniel A. Ollendorf, PhD</a:t>
            </a:r>
          </a:p>
          <a:p>
            <a:pPr>
              <a:spcBef>
                <a:spcPct val="0"/>
              </a:spcBef>
              <a:buClrTx/>
              <a:buSzTx/>
            </a:pPr>
            <a:r>
              <a:rPr lang="en-US" sz="2000" dirty="0" smtClean="0"/>
              <a:t>Chief Review Officer</a:t>
            </a:r>
          </a:p>
          <a:p>
            <a:pPr>
              <a:spcBef>
                <a:spcPct val="0"/>
              </a:spcBef>
              <a:buClrTx/>
              <a:buSzTx/>
            </a:pPr>
            <a:r>
              <a:rPr lang="en-US" sz="2000" dirty="0" smtClean="0"/>
              <a:t>Institute for Clinical and Economic Review</a:t>
            </a:r>
          </a:p>
          <a:p>
            <a:pPr>
              <a:spcBef>
                <a:spcPct val="0"/>
              </a:spcBef>
              <a:buClrTx/>
              <a:buSzTx/>
            </a:pPr>
            <a:endParaRPr lang="en-US" sz="2000" dirty="0" smtClean="0"/>
          </a:p>
          <a:p>
            <a:pPr>
              <a:spcBef>
                <a:spcPct val="0"/>
              </a:spcBef>
              <a:buClrTx/>
              <a:buSzTx/>
            </a:pPr>
            <a:r>
              <a:rPr lang="en-US" sz="2000" dirty="0" smtClean="0"/>
              <a:t>December 18, 2014</a:t>
            </a:r>
          </a:p>
        </p:txBody>
      </p:sp>
    </p:spTree>
    <p:custDataLst>
      <p:tags r:id="rId1"/>
    </p:custDataLst>
    <p:extLst>
      <p:ext uri="{BB962C8B-B14F-4D97-AF65-F5344CB8AC3E}">
        <p14:creationId xmlns:p14="http://schemas.microsoft.com/office/powerpoint/2010/main" val="18693930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841500"/>
          </a:xfrm>
        </p:spPr>
        <p:txBody>
          <a:bodyPr/>
          <a:lstStyle/>
          <a:p>
            <a:r>
              <a:rPr lang="en-US" cap="none" dirty="0" smtClean="0"/>
              <a:t>I have no conflicts of interest. </a:t>
            </a:r>
            <a:endParaRPr lang="en-US" sz="3600" dirty="0">
              <a:solidFill>
                <a:srgbClr val="000090"/>
              </a:solidFill>
            </a:endParaRPr>
          </a:p>
        </p:txBody>
      </p:sp>
    </p:spTree>
    <p:custDataLst>
      <p:tags r:id="rId1"/>
    </p:custDataLst>
    <p:extLst>
      <p:ext uri="{BB962C8B-B14F-4D97-AF65-F5344CB8AC3E}">
        <p14:creationId xmlns:p14="http://schemas.microsoft.com/office/powerpoint/2010/main" val="18169697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554480"/>
          </a:xfrm>
        </p:spPr>
        <p:txBody>
          <a:bodyPr/>
          <a:lstStyle/>
          <a:p>
            <a:r>
              <a:rPr lang="en-US" dirty="0" smtClean="0"/>
              <a:t>Health-System Value Analysis:</a:t>
            </a:r>
            <a:br>
              <a:rPr lang="en-US" dirty="0" smtClean="0"/>
            </a:br>
            <a:r>
              <a:rPr lang="en-US" dirty="0" smtClean="0"/>
              <a:t>3 Components</a:t>
            </a:r>
            <a:endParaRPr lang="en-US" dirty="0"/>
          </a:p>
        </p:txBody>
      </p:sp>
      <p:sp>
        <p:nvSpPr>
          <p:cNvPr id="3" name="Content Placeholder 2"/>
          <p:cNvSpPr>
            <a:spLocks noGrp="1"/>
          </p:cNvSpPr>
          <p:nvPr>
            <p:ph idx="1"/>
          </p:nvPr>
        </p:nvSpPr>
        <p:spPr>
          <a:xfrm>
            <a:off x="457200" y="1600200"/>
            <a:ext cx="8382000" cy="4724400"/>
          </a:xfrm>
        </p:spPr>
        <p:txBody>
          <a:bodyPr/>
          <a:lstStyle/>
          <a:p>
            <a:r>
              <a:rPr lang="en-US" sz="2200" dirty="0" smtClean="0"/>
              <a:t>Clinical outcomes/total costs at 1, 5, 20 years after treatment initiation in hypothetical cohort</a:t>
            </a:r>
          </a:p>
          <a:p>
            <a:pPr lvl="1"/>
            <a:r>
              <a:rPr lang="en-US" sz="1800" dirty="0" smtClean="0"/>
              <a:t>Based on outputs from cost-effectiveness analysis</a:t>
            </a:r>
          </a:p>
          <a:p>
            <a:r>
              <a:rPr lang="en-US" sz="2200" dirty="0" smtClean="0"/>
              <a:t>Budgetary impact of new therapy for GT1, 2, and 3</a:t>
            </a:r>
          </a:p>
          <a:p>
            <a:pPr lvl="1"/>
            <a:r>
              <a:rPr lang="en-US" sz="1800" dirty="0" smtClean="0"/>
              <a:t>Extrapolated to size of California Medi-Cal/Dept of Corrections population</a:t>
            </a:r>
          </a:p>
          <a:p>
            <a:pPr lvl="1"/>
            <a:r>
              <a:rPr lang="en-US" sz="1800" dirty="0" smtClean="0"/>
              <a:t>Budget impact compared to costs for common Medi-Cal service provided</a:t>
            </a:r>
          </a:p>
          <a:p>
            <a:r>
              <a:rPr lang="en-US" sz="2200" dirty="0" smtClean="0"/>
              <a:t>Threshold policy analysis</a:t>
            </a:r>
          </a:p>
          <a:p>
            <a:pPr lvl="1"/>
            <a:r>
              <a:rPr lang="en-US" sz="1800" dirty="0" smtClean="0"/>
              <a:t>Based on a 0.5%-1.0% “affordable” PMPM budget impact</a:t>
            </a:r>
          </a:p>
          <a:p>
            <a:pPr lvl="1"/>
            <a:r>
              <a:rPr lang="en-US" sz="1800" dirty="0" smtClean="0"/>
              <a:t>Implicitly considered by some payers as the threshold at which short-term budget impact of a single intervention often requires some policy effort to avoid negative effects of high costs on patients across the health system </a:t>
            </a:r>
          </a:p>
        </p:txBody>
      </p:sp>
    </p:spTree>
    <p:custDataLst>
      <p:tags r:id="rId1"/>
    </p:custDataLst>
    <p:extLst>
      <p:ext uri="{BB962C8B-B14F-4D97-AF65-F5344CB8AC3E}">
        <p14:creationId xmlns:p14="http://schemas.microsoft.com/office/powerpoint/2010/main" val="111141302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96200" cy="1554480"/>
          </a:xfrm>
        </p:spPr>
        <p:txBody>
          <a:bodyPr/>
          <a:lstStyle/>
          <a:p>
            <a:r>
              <a:rPr lang="en-US" dirty="0"/>
              <a:t>Cohort Analysis</a:t>
            </a:r>
            <a:r>
              <a:rPr lang="en-US" dirty="0" smtClean="0"/>
              <a:t>: </a:t>
            </a:r>
            <a:r>
              <a:rPr lang="en-US" dirty="0"/>
              <a:t>LDV/SOF vs. PR, </a:t>
            </a:r>
            <a:r>
              <a:rPr lang="en-US" dirty="0" smtClean="0"/>
              <a:t>Treatment-naïve</a:t>
            </a:r>
            <a:r>
              <a:rPr lang="en-US" dirty="0"/>
              <a:t>, </a:t>
            </a:r>
            <a:r>
              <a:rPr lang="en-US" dirty="0" smtClean="0"/>
              <a:t>Treat </a:t>
            </a:r>
            <a:r>
              <a:rPr lang="en-US" dirty="0"/>
              <a:t>all</a:t>
            </a:r>
          </a:p>
        </p:txBody>
      </p:sp>
      <p:sp>
        <p:nvSpPr>
          <p:cNvPr id="3" name="Content Placeholder 2"/>
          <p:cNvSpPr>
            <a:spLocks noGrp="1"/>
          </p:cNvSpPr>
          <p:nvPr>
            <p:ph idx="1"/>
          </p:nvPr>
        </p:nvSpPr>
        <p:spPr>
          <a:xfrm>
            <a:off x="457200" y="1643063"/>
            <a:ext cx="8229600" cy="4986337"/>
          </a:xfrm>
        </p:spPr>
        <p:txBody>
          <a:bodyPr/>
          <a:lstStyle/>
          <a:p>
            <a:pPr>
              <a:lnSpc>
                <a:spcPct val="90000"/>
              </a:lnSpc>
            </a:pPr>
            <a:r>
              <a:rPr lang="en-US" dirty="0" smtClean="0"/>
              <a:t>Hypothetical cohort of 1,000 HCV patients at a prevalent distribution of fibrosis stages</a:t>
            </a:r>
          </a:p>
          <a:p>
            <a:pPr>
              <a:lnSpc>
                <a:spcPct val="90000"/>
              </a:lnSpc>
            </a:pPr>
            <a:r>
              <a:rPr lang="en-US" dirty="0" smtClean="0"/>
              <a:t>Followed for 20 years </a:t>
            </a:r>
          </a:p>
          <a:p>
            <a:pPr>
              <a:lnSpc>
                <a:spcPct val="90000"/>
              </a:lnSpc>
            </a:pPr>
            <a:r>
              <a:rPr lang="en-US" dirty="0" smtClean="0"/>
              <a:t>Compared to historical PR, LDV/SOF would prevent:</a:t>
            </a:r>
          </a:p>
          <a:p>
            <a:pPr lvl="1">
              <a:lnSpc>
                <a:spcPct val="90000"/>
              </a:lnSpc>
            </a:pPr>
            <a:r>
              <a:rPr lang="en-US" dirty="0" smtClean="0"/>
              <a:t>150 cases of cirrhosis (55 decompensated)</a:t>
            </a:r>
          </a:p>
          <a:p>
            <a:pPr lvl="1">
              <a:lnSpc>
                <a:spcPct val="90000"/>
              </a:lnSpc>
            </a:pPr>
            <a:r>
              <a:rPr lang="en-US" dirty="0" smtClean="0"/>
              <a:t>20 cases of hepatocellular carcinoma</a:t>
            </a:r>
          </a:p>
          <a:p>
            <a:pPr lvl="1">
              <a:lnSpc>
                <a:spcPct val="90000"/>
              </a:lnSpc>
            </a:pPr>
            <a:r>
              <a:rPr lang="en-US" dirty="0" smtClean="0"/>
              <a:t>3 liver transplants</a:t>
            </a:r>
          </a:p>
        </p:txBody>
      </p:sp>
    </p:spTree>
    <p:custDataLst>
      <p:tags r:id="rId1"/>
    </p:custDataLst>
    <p:extLst>
      <p:ext uri="{BB962C8B-B14F-4D97-AF65-F5344CB8AC3E}">
        <p14:creationId xmlns:p14="http://schemas.microsoft.com/office/powerpoint/2010/main" val="26560120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7802977" cy="1554480"/>
          </a:xfrm>
        </p:spPr>
        <p:txBody>
          <a:bodyPr/>
          <a:lstStyle/>
          <a:p>
            <a:r>
              <a:rPr lang="en-US" dirty="0" smtClean="0"/>
              <a:t>Cohort Analysis: LDV/SOF vs. PR, Treatment-naïve, Treat all</a:t>
            </a:r>
            <a:endParaRPr lang="en-US" dirty="0"/>
          </a:p>
        </p:txBody>
      </p:sp>
      <p:graphicFrame>
        <p:nvGraphicFramePr>
          <p:cNvPr id="8" name="Chart 7"/>
          <p:cNvGraphicFramePr/>
          <p:nvPr>
            <p:extLst>
              <p:ext uri="{D42A27DB-BD31-4B8C-83A1-F6EECF244321}">
                <p14:modId xmlns:p14="http://schemas.microsoft.com/office/powerpoint/2010/main" val="3672571481"/>
              </p:ext>
            </p:extLst>
          </p:nvPr>
        </p:nvGraphicFramePr>
        <p:xfrm>
          <a:off x="762000" y="1600200"/>
          <a:ext cx="7543800" cy="46482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Arrow Connector 4"/>
          <p:cNvCxnSpPr/>
          <p:nvPr/>
        </p:nvCxnSpPr>
        <p:spPr bwMode="auto">
          <a:xfrm>
            <a:off x="2743200" y="2667000"/>
            <a:ext cx="228600" cy="1524000"/>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7" name="Straight Arrow Connector 6"/>
          <p:cNvCxnSpPr/>
          <p:nvPr/>
        </p:nvCxnSpPr>
        <p:spPr bwMode="auto">
          <a:xfrm>
            <a:off x="4953000" y="2590800"/>
            <a:ext cx="228600" cy="1524000"/>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9" name="Straight Arrow Connector 8"/>
          <p:cNvCxnSpPr/>
          <p:nvPr/>
        </p:nvCxnSpPr>
        <p:spPr bwMode="auto">
          <a:xfrm>
            <a:off x="7162800" y="2362200"/>
            <a:ext cx="228600" cy="1066800"/>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3" name="TextBox 2"/>
          <p:cNvSpPr txBox="1"/>
          <p:nvPr/>
        </p:nvSpPr>
        <p:spPr>
          <a:xfrm>
            <a:off x="2857500" y="3352800"/>
            <a:ext cx="830677" cy="307777"/>
          </a:xfrm>
          <a:prstGeom prst="rect">
            <a:avLst/>
          </a:prstGeom>
          <a:noFill/>
        </p:spPr>
        <p:txBody>
          <a:bodyPr wrap="none" rtlCol="0">
            <a:spAutoFit/>
          </a:bodyPr>
          <a:lstStyle/>
          <a:p>
            <a:r>
              <a:rPr lang="en-US" sz="1400" b="1" i="1" dirty="0" smtClean="0">
                <a:latin typeface="+mn-lt"/>
              </a:rPr>
              <a:t>$48,435</a:t>
            </a:r>
            <a:endParaRPr lang="en-US" sz="1400" b="1" i="1" dirty="0">
              <a:latin typeface="+mn-lt"/>
            </a:endParaRPr>
          </a:p>
        </p:txBody>
      </p:sp>
      <p:sp>
        <p:nvSpPr>
          <p:cNvPr id="10" name="TextBox 9"/>
          <p:cNvSpPr txBox="1"/>
          <p:nvPr/>
        </p:nvSpPr>
        <p:spPr>
          <a:xfrm>
            <a:off x="5067300" y="3121223"/>
            <a:ext cx="830677" cy="307777"/>
          </a:xfrm>
          <a:prstGeom prst="rect">
            <a:avLst/>
          </a:prstGeom>
          <a:noFill/>
        </p:spPr>
        <p:txBody>
          <a:bodyPr wrap="none" rtlCol="0">
            <a:spAutoFit/>
          </a:bodyPr>
          <a:lstStyle/>
          <a:p>
            <a:r>
              <a:rPr lang="en-US" sz="1400" b="1" i="1" dirty="0" smtClean="0">
                <a:latin typeface="+mn-lt"/>
              </a:rPr>
              <a:t>$45,954</a:t>
            </a:r>
            <a:endParaRPr lang="en-US" sz="1400" b="1" i="1" dirty="0">
              <a:latin typeface="+mn-lt"/>
            </a:endParaRPr>
          </a:p>
        </p:txBody>
      </p:sp>
      <p:sp>
        <p:nvSpPr>
          <p:cNvPr id="11" name="TextBox 10"/>
          <p:cNvSpPr txBox="1"/>
          <p:nvPr/>
        </p:nvSpPr>
        <p:spPr>
          <a:xfrm>
            <a:off x="7277100" y="2667000"/>
            <a:ext cx="830677" cy="307777"/>
          </a:xfrm>
          <a:prstGeom prst="rect">
            <a:avLst/>
          </a:prstGeom>
          <a:noFill/>
        </p:spPr>
        <p:txBody>
          <a:bodyPr wrap="none" rtlCol="0">
            <a:spAutoFit/>
          </a:bodyPr>
          <a:lstStyle/>
          <a:p>
            <a:r>
              <a:rPr lang="en-US" sz="1400" b="1" i="1" dirty="0" smtClean="0">
                <a:latin typeface="+mn-lt"/>
              </a:rPr>
              <a:t>$36,146</a:t>
            </a:r>
            <a:endParaRPr lang="en-US" sz="1400" b="1" i="1" dirty="0">
              <a:latin typeface="+mn-lt"/>
            </a:endParaRPr>
          </a:p>
        </p:txBody>
      </p:sp>
    </p:spTree>
    <p:custDataLst>
      <p:tags r:id="rId1"/>
    </p:custDataLst>
    <p:extLst>
      <p:ext uri="{BB962C8B-B14F-4D97-AF65-F5344CB8AC3E}">
        <p14:creationId xmlns:p14="http://schemas.microsoft.com/office/powerpoint/2010/main" val="393880492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subTitle" idx="1"/>
          </p:nvPr>
        </p:nvSpPr>
        <p:spPr>
          <a:xfrm>
            <a:off x="685801" y="3048000"/>
            <a:ext cx="6400800" cy="2743200"/>
          </a:xfrm>
        </p:spPr>
        <p:txBody>
          <a:bodyPr/>
          <a:lstStyle/>
          <a:p>
            <a:pPr>
              <a:spcBef>
                <a:spcPct val="0"/>
              </a:spcBef>
              <a:buClrTx/>
              <a:buSzTx/>
            </a:pPr>
            <a:r>
              <a:rPr lang="en-US" sz="2800" b="1" dirty="0" smtClean="0"/>
              <a:t>Evidence Review</a:t>
            </a:r>
          </a:p>
          <a:p>
            <a:pPr>
              <a:spcBef>
                <a:spcPct val="0"/>
              </a:spcBef>
              <a:buClrTx/>
              <a:buSzTx/>
            </a:pPr>
            <a:endParaRPr lang="en-US" sz="1200" b="1" dirty="0" smtClean="0"/>
          </a:p>
          <a:p>
            <a:pPr>
              <a:spcBef>
                <a:spcPct val="0"/>
              </a:spcBef>
              <a:buClrTx/>
              <a:buSzTx/>
            </a:pPr>
            <a:endParaRPr lang="en-US" sz="1200" b="1" dirty="0" smtClean="0"/>
          </a:p>
          <a:p>
            <a:pPr>
              <a:spcBef>
                <a:spcPct val="0"/>
              </a:spcBef>
              <a:buClrTx/>
              <a:buSzTx/>
            </a:pPr>
            <a:r>
              <a:rPr lang="en-US" sz="2000" dirty="0" smtClean="0"/>
              <a:t>Jeffrey A. Tice, MD</a:t>
            </a:r>
          </a:p>
          <a:p>
            <a:pPr>
              <a:spcBef>
                <a:spcPct val="0"/>
              </a:spcBef>
              <a:buClrTx/>
              <a:buSzTx/>
            </a:pPr>
            <a:r>
              <a:rPr lang="en-US" sz="2000" dirty="0" smtClean="0"/>
              <a:t>Division of General Internal Medicine</a:t>
            </a:r>
          </a:p>
          <a:p>
            <a:pPr>
              <a:spcBef>
                <a:spcPct val="0"/>
              </a:spcBef>
              <a:buClrTx/>
              <a:buSzTx/>
            </a:pPr>
            <a:r>
              <a:rPr lang="en-US" sz="2000" dirty="0" smtClean="0"/>
              <a:t>Department of Medicine</a:t>
            </a:r>
          </a:p>
          <a:p>
            <a:pPr>
              <a:spcBef>
                <a:spcPct val="0"/>
              </a:spcBef>
              <a:buClrTx/>
              <a:buSzTx/>
            </a:pPr>
            <a:r>
              <a:rPr lang="en-US" sz="2000" dirty="0" smtClean="0"/>
              <a:t>University of California San Francisco</a:t>
            </a:r>
          </a:p>
          <a:p>
            <a:pPr>
              <a:spcBef>
                <a:spcPct val="0"/>
              </a:spcBef>
              <a:buClrTx/>
              <a:buSzTx/>
            </a:pPr>
            <a:endParaRPr lang="en-US" sz="1200" dirty="0" smtClean="0"/>
          </a:p>
          <a:p>
            <a:pPr>
              <a:spcBef>
                <a:spcPct val="0"/>
              </a:spcBef>
              <a:buClrTx/>
              <a:buSzTx/>
            </a:pPr>
            <a:r>
              <a:rPr lang="en-US" sz="2000" dirty="0" smtClean="0"/>
              <a:t>December 18, 2014</a:t>
            </a:r>
          </a:p>
        </p:txBody>
      </p:sp>
    </p:spTree>
    <p:custDataLst>
      <p:tags r:id="rId1"/>
    </p:custDataLst>
    <p:extLst>
      <p:ext uri="{BB962C8B-B14F-4D97-AF65-F5344CB8AC3E}">
        <p14:creationId xmlns:p14="http://schemas.microsoft.com/office/powerpoint/2010/main" val="12879111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554480"/>
          </a:xfrm>
        </p:spPr>
        <p:txBody>
          <a:bodyPr/>
          <a:lstStyle/>
          <a:p>
            <a:r>
              <a:rPr lang="en-US" dirty="0" smtClean="0"/>
              <a:t>Budgetary Impact to </a:t>
            </a:r>
            <a:br>
              <a:rPr lang="en-US" dirty="0" smtClean="0"/>
            </a:br>
            <a:r>
              <a:rPr lang="en-US" dirty="0" smtClean="0"/>
              <a:t>Medi-Cal and Dept of Corrections</a:t>
            </a:r>
            <a:endParaRPr lang="en-US" dirty="0"/>
          </a:p>
        </p:txBody>
      </p:sp>
      <p:sp>
        <p:nvSpPr>
          <p:cNvPr id="3" name="Content Placeholder 2"/>
          <p:cNvSpPr>
            <a:spLocks noGrp="1"/>
          </p:cNvSpPr>
          <p:nvPr>
            <p:ph idx="1"/>
          </p:nvPr>
        </p:nvSpPr>
        <p:spPr>
          <a:xfrm>
            <a:off x="457200" y="1719262"/>
            <a:ext cx="8229600" cy="4605337"/>
          </a:xfrm>
        </p:spPr>
        <p:txBody>
          <a:bodyPr/>
          <a:lstStyle/>
          <a:p>
            <a:r>
              <a:rPr lang="en-US" dirty="0" smtClean="0"/>
              <a:t>Key Assumptions:</a:t>
            </a:r>
          </a:p>
          <a:p>
            <a:pPr lvl="1"/>
            <a:r>
              <a:rPr lang="en-US" dirty="0" smtClean="0"/>
              <a:t>Candidate population: 93,000 with chronic HCV*</a:t>
            </a:r>
          </a:p>
          <a:p>
            <a:pPr lvl="1"/>
            <a:r>
              <a:rPr lang="en-US" dirty="0" smtClean="0"/>
              <a:t>50% of infected individuals aware of infection and treated</a:t>
            </a:r>
          </a:p>
          <a:p>
            <a:pPr lvl="1"/>
            <a:r>
              <a:rPr lang="en-US" dirty="0" smtClean="0"/>
              <a:t>Most effective new therapies for GT1 (LDV/SOF) as well as GT2/GT3 (SOF + R)</a:t>
            </a:r>
          </a:p>
          <a:p>
            <a:pPr lvl="1"/>
            <a:r>
              <a:rPr lang="en-US" dirty="0" smtClean="0"/>
              <a:t>Presented as increased treatment costs over one year as well as with potential offsets after 5 and 20 years</a:t>
            </a:r>
          </a:p>
          <a:p>
            <a:pPr lvl="2">
              <a:buClr>
                <a:schemeClr val="tx2"/>
              </a:buClr>
            </a:pPr>
            <a:r>
              <a:rPr lang="en-US" dirty="0" smtClean="0"/>
              <a:t>Compared to cost of PR, weighted by % eligible for interferon-based therapy (60%)</a:t>
            </a:r>
            <a:endParaRPr lang="en-US" dirty="0"/>
          </a:p>
        </p:txBody>
      </p:sp>
      <p:sp>
        <p:nvSpPr>
          <p:cNvPr id="5" name="TextBox 4"/>
          <p:cNvSpPr txBox="1"/>
          <p:nvPr/>
        </p:nvSpPr>
        <p:spPr>
          <a:xfrm>
            <a:off x="152400" y="6172200"/>
            <a:ext cx="8534400" cy="523220"/>
          </a:xfrm>
          <a:prstGeom prst="rect">
            <a:avLst/>
          </a:prstGeom>
          <a:noFill/>
        </p:spPr>
        <p:txBody>
          <a:bodyPr wrap="square" rtlCol="0">
            <a:spAutoFit/>
          </a:bodyPr>
          <a:lstStyle/>
          <a:p>
            <a:r>
              <a:rPr lang="en-US" sz="1200" dirty="0" smtClean="0">
                <a:latin typeface="+mj-lt"/>
              </a:rPr>
              <a:t>* </a:t>
            </a:r>
            <a:r>
              <a:rPr lang="en-US" sz="1400" dirty="0" smtClean="0">
                <a:latin typeface="+mj-lt"/>
              </a:rPr>
              <a:t>Express Scripts 2014</a:t>
            </a:r>
            <a:r>
              <a:rPr lang="en-US" sz="1400" dirty="0">
                <a:latin typeface="+mj-lt"/>
              </a:rPr>
              <a:t>. </a:t>
            </a:r>
            <a:r>
              <a:rPr lang="en-US" sz="1400" dirty="0">
                <a:latin typeface="+mj-lt"/>
                <a:hlinkClick r:id="rId4"/>
              </a:rPr>
              <a:t>http://lab.express-scripts.com/insights/specialty-medications/state-governments-may-spend-$</a:t>
            </a:r>
            <a:r>
              <a:rPr lang="en-US" sz="1400" dirty="0" smtClean="0">
                <a:latin typeface="+mj-lt"/>
                <a:hlinkClick r:id="rId4"/>
              </a:rPr>
              <a:t>55-billion-on-hepatitis-c-medications</a:t>
            </a:r>
            <a:r>
              <a:rPr lang="en-US" sz="1400" dirty="0" smtClean="0">
                <a:latin typeface="+mj-lt"/>
              </a:rPr>
              <a:t>  </a:t>
            </a:r>
            <a:endParaRPr lang="en-US" sz="1400" dirty="0">
              <a:latin typeface="+mj-lt"/>
            </a:endParaRPr>
          </a:p>
        </p:txBody>
      </p:sp>
    </p:spTree>
    <p:custDataLst>
      <p:tags r:id="rId1"/>
    </p:custDataLst>
    <p:extLst>
      <p:ext uri="{BB962C8B-B14F-4D97-AF65-F5344CB8AC3E}">
        <p14:creationId xmlns:p14="http://schemas.microsoft.com/office/powerpoint/2010/main" val="32436858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554480"/>
          </a:xfrm>
        </p:spPr>
        <p:txBody>
          <a:bodyPr/>
          <a:lstStyle/>
          <a:p>
            <a:r>
              <a:rPr lang="en-US" dirty="0" smtClean="0"/>
              <a:t>Budgetary Impact to Medi-Cal/</a:t>
            </a:r>
            <a:br>
              <a:rPr lang="en-US" dirty="0" smtClean="0"/>
            </a:br>
            <a:r>
              <a:rPr lang="en-US" dirty="0" smtClean="0"/>
              <a:t>Dept of Corrections: All Patients</a:t>
            </a:r>
            <a:endParaRPr lang="en-US" dirty="0"/>
          </a:p>
        </p:txBody>
      </p:sp>
      <p:graphicFrame>
        <p:nvGraphicFramePr>
          <p:cNvPr id="5" name="Chart 4"/>
          <p:cNvGraphicFramePr/>
          <p:nvPr>
            <p:extLst>
              <p:ext uri="{D42A27DB-BD31-4B8C-83A1-F6EECF244321}">
                <p14:modId xmlns:p14="http://schemas.microsoft.com/office/powerpoint/2010/main" val="3323382489"/>
              </p:ext>
            </p:extLst>
          </p:nvPr>
        </p:nvGraphicFramePr>
        <p:xfrm>
          <a:off x="365760" y="1524000"/>
          <a:ext cx="8412480" cy="484632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170757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554480"/>
          </a:xfrm>
        </p:spPr>
        <p:txBody>
          <a:bodyPr/>
          <a:lstStyle/>
          <a:p>
            <a:r>
              <a:rPr lang="en-US" dirty="0" smtClean="0"/>
              <a:t>Budgetary Impact to Medi-Cal/ Dept of Corrections: All Patients</a:t>
            </a:r>
            <a:endParaRPr lang="en-US" dirty="0"/>
          </a:p>
        </p:txBody>
      </p:sp>
      <p:sp>
        <p:nvSpPr>
          <p:cNvPr id="3" name="Content Placeholder 2"/>
          <p:cNvSpPr>
            <a:spLocks noGrp="1"/>
          </p:cNvSpPr>
          <p:nvPr>
            <p:ph idx="1"/>
          </p:nvPr>
        </p:nvSpPr>
        <p:spPr>
          <a:xfrm>
            <a:off x="457200" y="1524000"/>
            <a:ext cx="8229600" cy="4605337"/>
          </a:xfrm>
        </p:spPr>
        <p:txBody>
          <a:bodyPr/>
          <a:lstStyle/>
          <a:p>
            <a:r>
              <a:rPr lang="en-US" dirty="0" smtClean="0"/>
              <a:t>First-year budgetary impact across the three common genotypes: </a:t>
            </a:r>
          </a:p>
          <a:p>
            <a:pPr lvl="1"/>
            <a:r>
              <a:rPr lang="en-US" dirty="0" smtClean="0"/>
              <a:t>~$3 billion ($33 PMPM)</a:t>
            </a:r>
          </a:p>
          <a:p>
            <a:pPr lvl="1"/>
            <a:r>
              <a:rPr lang="en-US" dirty="0" smtClean="0"/>
              <a:t>5% increase over current Medi-Cal base PMPM ($611)*</a:t>
            </a:r>
          </a:p>
          <a:p>
            <a:r>
              <a:rPr lang="en-US" dirty="0" smtClean="0"/>
              <a:t>Approximate Medi-Cal payment for well-child visits in established patients: $44</a:t>
            </a:r>
          </a:p>
          <a:p>
            <a:r>
              <a:rPr lang="en-US" dirty="0" smtClean="0"/>
              <a:t>Increased expenditure = ~70 million well-child visits</a:t>
            </a:r>
          </a:p>
          <a:p>
            <a:pPr lvl="1"/>
            <a:r>
              <a:rPr lang="en-US" dirty="0" smtClean="0"/>
              <a:t>~18 visits for each of the 3.9 million children currently enrolled in Medi-Cal</a:t>
            </a:r>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228600" y="6019800"/>
            <a:ext cx="8724900" cy="738664"/>
          </a:xfrm>
          <a:prstGeom prst="rect">
            <a:avLst/>
          </a:prstGeom>
          <a:noFill/>
        </p:spPr>
        <p:txBody>
          <a:bodyPr wrap="square" rtlCol="0">
            <a:spAutoFit/>
          </a:bodyPr>
          <a:lstStyle/>
          <a:p>
            <a:r>
              <a:rPr lang="en-US" sz="1400" dirty="0" smtClean="0">
                <a:latin typeface="+mn-lt"/>
              </a:rPr>
              <a:t>* DHCS, 2014: </a:t>
            </a:r>
            <a:r>
              <a:rPr lang="en-US" sz="1400" u="sng" dirty="0">
                <a:latin typeface="+mn-lt"/>
                <a:hlinkClick r:id="rId4"/>
              </a:rPr>
              <a:t>http://www.dhcs.ca.gov/dataandstats/reports/Documents/MMCD_Fin_Rpts/Medicaid_ACA_Expansion_Rates.pdf</a:t>
            </a:r>
            <a:endParaRPr lang="en-US" sz="1400" dirty="0">
              <a:latin typeface="+mn-lt"/>
            </a:endParaRPr>
          </a:p>
        </p:txBody>
      </p:sp>
    </p:spTree>
    <p:custDataLst>
      <p:tags r:id="rId1"/>
    </p:custDataLst>
    <p:extLst>
      <p:ext uri="{BB962C8B-B14F-4D97-AF65-F5344CB8AC3E}">
        <p14:creationId xmlns:p14="http://schemas.microsoft.com/office/powerpoint/2010/main" val="92791996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96200" cy="1554480"/>
          </a:xfrm>
        </p:spPr>
        <p:txBody>
          <a:bodyPr/>
          <a:lstStyle/>
          <a:p>
            <a:r>
              <a:rPr lang="en-US" dirty="0" smtClean="0"/>
              <a:t>Budgetary Impact to Medi-Cal/ Dept of Corrections: F3/F4 Only</a:t>
            </a:r>
            <a:endParaRPr lang="en-US" dirty="0"/>
          </a:p>
        </p:txBody>
      </p:sp>
      <p:graphicFrame>
        <p:nvGraphicFramePr>
          <p:cNvPr id="6" name="Chart 5"/>
          <p:cNvGraphicFramePr/>
          <p:nvPr>
            <p:extLst>
              <p:ext uri="{D42A27DB-BD31-4B8C-83A1-F6EECF244321}">
                <p14:modId xmlns:p14="http://schemas.microsoft.com/office/powerpoint/2010/main" val="2986879526"/>
              </p:ext>
            </p:extLst>
          </p:nvPr>
        </p:nvGraphicFramePr>
        <p:xfrm>
          <a:off x="365760" y="1676400"/>
          <a:ext cx="8412480" cy="484632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7224908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Policy Threshold Discussion</a:t>
            </a:r>
            <a:endParaRPr lang="en-US" dirty="0"/>
          </a:p>
        </p:txBody>
      </p:sp>
      <p:sp>
        <p:nvSpPr>
          <p:cNvPr id="3" name="Content Placeholder 2"/>
          <p:cNvSpPr>
            <a:spLocks noGrp="1"/>
          </p:cNvSpPr>
          <p:nvPr>
            <p:ph idx="1"/>
          </p:nvPr>
        </p:nvSpPr>
        <p:spPr>
          <a:xfrm>
            <a:off x="457200" y="1126332"/>
            <a:ext cx="8229600" cy="4605337"/>
          </a:xfrm>
        </p:spPr>
        <p:txBody>
          <a:bodyPr/>
          <a:lstStyle/>
          <a:p>
            <a:r>
              <a:rPr lang="en-US" dirty="0" smtClean="0"/>
              <a:t>Assumptions:</a:t>
            </a:r>
          </a:p>
          <a:p>
            <a:pPr lvl="1"/>
            <a:r>
              <a:rPr lang="en-US" dirty="0" smtClean="0"/>
              <a:t>Current Medi-Cal PMPM: $611</a:t>
            </a:r>
          </a:p>
          <a:p>
            <a:pPr lvl="1"/>
            <a:r>
              <a:rPr lang="en-US" dirty="0" smtClean="0"/>
              <a:t># of individuals with HCV GT1 in Medi-Cal/Dept of Corrections = ~65,000</a:t>
            </a:r>
          </a:p>
          <a:p>
            <a:pPr lvl="1"/>
            <a:r>
              <a:rPr lang="en-US" dirty="0" smtClean="0"/>
              <a:t>50% of infected individuals aware of infection and treated</a:t>
            </a:r>
          </a:p>
          <a:p>
            <a:r>
              <a:rPr lang="en-US" dirty="0" smtClean="0"/>
              <a:t>Cost of new therapy that would meet 0.5%-1% PMPM threshold:  </a:t>
            </a:r>
            <a:r>
              <a:rPr lang="en-US" b="1" i="1" dirty="0" smtClean="0"/>
              <a:t>$34,000 – $42,000</a:t>
            </a:r>
            <a:endParaRPr lang="en-US" dirty="0" smtClean="0"/>
          </a:p>
          <a:p>
            <a:pPr lvl="1"/>
            <a:endParaRPr lang="en-US" dirty="0" smtClean="0"/>
          </a:p>
          <a:p>
            <a:pPr marL="0" indent="0">
              <a:buNone/>
            </a:pPr>
            <a:endParaRPr lang="en-US" dirty="0"/>
          </a:p>
        </p:txBody>
      </p:sp>
    </p:spTree>
    <p:custDataLst>
      <p:tags r:id="rId1"/>
    </p:custDataLst>
    <p:extLst>
      <p:ext uri="{BB962C8B-B14F-4D97-AF65-F5344CB8AC3E}">
        <p14:creationId xmlns:p14="http://schemas.microsoft.com/office/powerpoint/2010/main" val="37491356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Policy Threshold Discussion (2)</a:t>
            </a:r>
            <a:endParaRPr lang="en-US" dirty="0"/>
          </a:p>
        </p:txBody>
      </p:sp>
      <p:sp>
        <p:nvSpPr>
          <p:cNvPr id="3" name="Content Placeholder 2"/>
          <p:cNvSpPr>
            <a:spLocks noGrp="1"/>
          </p:cNvSpPr>
          <p:nvPr>
            <p:ph idx="1"/>
          </p:nvPr>
        </p:nvSpPr>
        <p:spPr>
          <a:xfrm>
            <a:off x="457200" y="1126332"/>
            <a:ext cx="8229600" cy="4605337"/>
          </a:xfrm>
        </p:spPr>
        <p:txBody>
          <a:bodyPr/>
          <a:lstStyle/>
          <a:p>
            <a:r>
              <a:rPr lang="en-US" dirty="0" smtClean="0"/>
              <a:t>At current LDV/SOF prices, number of patients that could be treated with 8/12 regimen if expenditure increases held to:</a:t>
            </a:r>
          </a:p>
          <a:p>
            <a:pPr lvl="1"/>
            <a:r>
              <a:rPr lang="en-US" dirty="0" smtClean="0"/>
              <a:t>≤1% PMPM: ~16,500 (64%)</a:t>
            </a:r>
          </a:p>
          <a:p>
            <a:pPr lvl="1"/>
            <a:r>
              <a:rPr lang="en-US" dirty="0" smtClean="0"/>
              <a:t>≤0.5% PMPM: ~12,600 (49%)</a:t>
            </a:r>
          </a:p>
          <a:p>
            <a:r>
              <a:rPr lang="en-US" dirty="0" smtClean="0"/>
              <a:t>If treatment restricted to F3/F4, all patients could be treated at current prices and remain under 1% threshold (at 0.5% threshold, 91% could be treated)</a:t>
            </a:r>
          </a:p>
          <a:p>
            <a:pPr marL="0" indent="0">
              <a:buNone/>
            </a:pPr>
            <a:endParaRPr lang="en-US" dirty="0"/>
          </a:p>
        </p:txBody>
      </p:sp>
    </p:spTree>
    <p:custDataLst>
      <p:tags r:id="rId1"/>
    </p:custDataLst>
    <p:extLst>
      <p:ext uri="{BB962C8B-B14F-4D97-AF65-F5344CB8AC3E}">
        <p14:creationId xmlns:p14="http://schemas.microsoft.com/office/powerpoint/2010/main" val="29478241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1" cy="1097280"/>
          </a:xfrm>
        </p:spPr>
        <p:txBody>
          <a:bodyPr/>
          <a:lstStyle/>
          <a:p>
            <a:r>
              <a:rPr lang="en-US" dirty="0" smtClean="0"/>
              <a:t>Public </a:t>
            </a:r>
            <a:r>
              <a:rPr lang="en-US" dirty="0"/>
              <a:t>Comments </a:t>
            </a:r>
            <a:r>
              <a:rPr lang="en-US" dirty="0" smtClean="0"/>
              <a:t>Received: Model </a:t>
            </a:r>
            <a:endParaRPr lang="en-US" dirty="0"/>
          </a:p>
        </p:txBody>
      </p:sp>
      <p:sp>
        <p:nvSpPr>
          <p:cNvPr id="3" name="Content Placeholder 2"/>
          <p:cNvSpPr>
            <a:spLocks noGrp="1"/>
          </p:cNvSpPr>
          <p:nvPr>
            <p:ph idx="1"/>
          </p:nvPr>
        </p:nvSpPr>
        <p:spPr>
          <a:xfrm>
            <a:off x="420329" y="1262063"/>
            <a:ext cx="8229600" cy="4605337"/>
          </a:xfrm>
        </p:spPr>
        <p:txBody>
          <a:bodyPr/>
          <a:lstStyle/>
          <a:p>
            <a:r>
              <a:rPr lang="en-US" sz="2200" dirty="0" smtClean="0"/>
              <a:t>Estimate of % with known infection (50%) too high… or too low</a:t>
            </a:r>
          </a:p>
          <a:p>
            <a:r>
              <a:rPr lang="en-US" sz="2200" dirty="0" smtClean="0"/>
              <a:t>Drug prices do not take mandated/supplemental rebates into account</a:t>
            </a:r>
          </a:p>
          <a:p>
            <a:r>
              <a:rPr lang="en-US" sz="2200" dirty="0" smtClean="0"/>
              <a:t>Complication/HCV care costs underestimated</a:t>
            </a:r>
          </a:p>
          <a:p>
            <a:r>
              <a:rPr lang="en-US" sz="2200" dirty="0" smtClean="0"/>
              <a:t>Models do not consider benefits of “treatment as prevention”</a:t>
            </a:r>
          </a:p>
          <a:p>
            <a:r>
              <a:rPr lang="en-US" sz="2200" dirty="0" smtClean="0"/>
              <a:t>More clarity needed around:</a:t>
            </a:r>
          </a:p>
          <a:p>
            <a:pPr lvl="1"/>
            <a:r>
              <a:rPr lang="en-US" sz="1800" dirty="0" smtClean="0"/>
              <a:t>Medi-Cal PMPM calculation</a:t>
            </a:r>
          </a:p>
          <a:p>
            <a:pPr lvl="1"/>
            <a:r>
              <a:rPr lang="en-US" sz="1800" dirty="0" smtClean="0"/>
              <a:t>Rationale for 0.5%-1.0% PMPM thresholds</a:t>
            </a:r>
          </a:p>
          <a:p>
            <a:r>
              <a:rPr lang="en-US" sz="2200" dirty="0" smtClean="0"/>
              <a:t>Incremental costs/budget impact should be compared to “new” standard of care (e.g., SOF + PR, SMV + SOF)</a:t>
            </a:r>
          </a:p>
          <a:p>
            <a:pPr marL="0" indent="0">
              <a:buNone/>
            </a:pPr>
            <a:endParaRPr lang="en-US" sz="2200" dirty="0" smtClean="0"/>
          </a:p>
          <a:p>
            <a:endParaRPr lang="en-US" dirty="0"/>
          </a:p>
          <a:p>
            <a:endParaRPr lang="en-US" dirty="0" smtClean="0"/>
          </a:p>
          <a:p>
            <a:pPr marL="0" indent="0">
              <a:buNone/>
            </a:pPr>
            <a:endParaRPr lang="en-US" dirty="0"/>
          </a:p>
        </p:txBody>
      </p:sp>
    </p:spTree>
    <p:custDataLst>
      <p:tags r:id="rId1"/>
    </p:custDataLst>
    <p:extLst>
      <p:ext uri="{BB962C8B-B14F-4D97-AF65-F5344CB8AC3E}">
        <p14:creationId xmlns:p14="http://schemas.microsoft.com/office/powerpoint/2010/main" val="9769110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Summary</a:t>
            </a:r>
            <a:endParaRPr lang="en-US" dirty="0"/>
          </a:p>
        </p:txBody>
      </p:sp>
      <p:sp>
        <p:nvSpPr>
          <p:cNvPr id="3" name="Content Placeholder 2"/>
          <p:cNvSpPr>
            <a:spLocks noGrp="1"/>
          </p:cNvSpPr>
          <p:nvPr>
            <p:ph idx="1"/>
          </p:nvPr>
        </p:nvSpPr>
        <p:spPr>
          <a:xfrm>
            <a:off x="457200" y="1262063"/>
            <a:ext cx="8229600" cy="4605337"/>
          </a:xfrm>
        </p:spPr>
        <p:txBody>
          <a:bodyPr/>
          <a:lstStyle/>
          <a:p>
            <a:r>
              <a:rPr lang="en-US" sz="2200" dirty="0" smtClean="0"/>
              <a:t>LDV/SOF and other potential interferon-free regimens provide substantial clinical benefits over historical treatment</a:t>
            </a:r>
          </a:p>
          <a:p>
            <a:r>
              <a:rPr lang="en-US" sz="2200" dirty="0" smtClean="0"/>
              <a:t>Short-term budgetary impact to Medi-Cal/Dept of Corrections would be 5% PMPM under policy analysis of all eligible patients with known infection treated at current prices</a:t>
            </a:r>
          </a:p>
          <a:p>
            <a:r>
              <a:rPr lang="en-US" sz="2200" dirty="0" smtClean="0"/>
              <a:t>Limiting treatment to patients with F3/F4 fibrosis would allow all or almost all patients to be treated at current prices while remaining below 0.5%-1.0% PMPM budget impact</a:t>
            </a:r>
          </a:p>
          <a:p>
            <a:r>
              <a:rPr lang="en-US" sz="2200" dirty="0" smtClean="0"/>
              <a:t>Price of new drugs for HCV that would allow treatment of all infected individuals with known infection without exceeding 0.5%-1.0% PMPM increase: $34,000 – $42,000</a:t>
            </a:r>
          </a:p>
          <a:p>
            <a:endParaRPr lang="en-US" dirty="0"/>
          </a:p>
          <a:p>
            <a:endParaRPr lang="en-US" dirty="0" smtClean="0"/>
          </a:p>
          <a:p>
            <a:pPr marL="0" indent="0">
              <a:buNone/>
            </a:pPr>
            <a:endParaRPr lang="en-US" dirty="0"/>
          </a:p>
        </p:txBody>
      </p:sp>
    </p:spTree>
    <p:custDataLst>
      <p:tags r:id="rId1"/>
    </p:custDataLst>
    <p:extLst>
      <p:ext uri="{BB962C8B-B14F-4D97-AF65-F5344CB8AC3E}">
        <p14:creationId xmlns:p14="http://schemas.microsoft.com/office/powerpoint/2010/main" val="3086593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841500"/>
          </a:xfrm>
        </p:spPr>
        <p:txBody>
          <a:bodyPr/>
          <a:lstStyle/>
          <a:p>
            <a:r>
              <a:rPr lang="en-US" cap="none" dirty="0" smtClean="0"/>
              <a:t>I have no conflicts of interest. </a:t>
            </a:r>
            <a:endParaRPr lang="en-US" sz="3600" dirty="0">
              <a:solidFill>
                <a:srgbClr val="000090"/>
              </a:solidFill>
            </a:endParaRPr>
          </a:p>
        </p:txBody>
      </p:sp>
    </p:spTree>
    <p:custDataLst>
      <p:tags r:id="rId1"/>
    </p:custDataLst>
    <p:extLst>
      <p:ext uri="{BB962C8B-B14F-4D97-AF65-F5344CB8AC3E}">
        <p14:creationId xmlns:p14="http://schemas.microsoft.com/office/powerpoint/2010/main" val="22660309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7280"/>
          </a:xfrm>
        </p:spPr>
        <p:txBody>
          <a:bodyPr/>
          <a:lstStyle/>
          <a:p>
            <a:r>
              <a:rPr lang="en-US" dirty="0" smtClean="0"/>
              <a:t>Treatment of Chronic HCV Infection</a:t>
            </a:r>
            <a:endParaRPr lang="en-US" dirty="0"/>
          </a:p>
        </p:txBody>
      </p:sp>
      <p:sp>
        <p:nvSpPr>
          <p:cNvPr id="3" name="Content Placeholder 2"/>
          <p:cNvSpPr>
            <a:spLocks noGrp="1"/>
          </p:cNvSpPr>
          <p:nvPr>
            <p:ph idx="1"/>
          </p:nvPr>
        </p:nvSpPr>
        <p:spPr>
          <a:xfrm>
            <a:off x="457200" y="1185863"/>
            <a:ext cx="8229600" cy="4833937"/>
          </a:xfrm>
        </p:spPr>
        <p:txBody>
          <a:bodyPr/>
          <a:lstStyle/>
          <a:p>
            <a:r>
              <a:rPr lang="en-US" dirty="0" smtClean="0"/>
              <a:t>Rapid evolution of treatment for genotype 1</a:t>
            </a:r>
          </a:p>
          <a:p>
            <a:pPr lvl="1">
              <a:tabLst>
                <a:tab pos="5943600" algn="l"/>
              </a:tabLst>
            </a:pPr>
            <a:r>
              <a:rPr lang="en-US" dirty="0" smtClean="0"/>
              <a:t>Pegylated interferon + ribavirin (PR)	2001</a:t>
            </a:r>
          </a:p>
          <a:p>
            <a:pPr lvl="1">
              <a:tabLst>
                <a:tab pos="5943600" algn="l"/>
              </a:tabLst>
            </a:pPr>
            <a:r>
              <a:rPr lang="en-US" dirty="0" smtClean="0"/>
              <a:t>Boceprevir or telaprevir + PR	2011</a:t>
            </a:r>
          </a:p>
          <a:p>
            <a:pPr lvl="1">
              <a:tabLst>
                <a:tab pos="5943600" algn="l"/>
              </a:tabLst>
            </a:pPr>
            <a:r>
              <a:rPr lang="en-US" dirty="0" smtClean="0"/>
              <a:t>Simeprevir or sofosbuvir + PR	2013</a:t>
            </a:r>
          </a:p>
          <a:p>
            <a:pPr lvl="1">
              <a:tabLst>
                <a:tab pos="5943600" algn="l"/>
              </a:tabLst>
            </a:pPr>
            <a:r>
              <a:rPr lang="en-US" b="1" dirty="0" smtClean="0"/>
              <a:t>Interferon-free DAA combinations	2014</a:t>
            </a:r>
          </a:p>
          <a:p>
            <a:r>
              <a:rPr lang="en-US" dirty="0" smtClean="0"/>
              <a:t>Intermediate outcome</a:t>
            </a:r>
          </a:p>
          <a:p>
            <a:pPr lvl="1"/>
            <a:r>
              <a:rPr lang="en-US" dirty="0"/>
              <a:t>S</a:t>
            </a:r>
            <a:r>
              <a:rPr lang="en-US" dirty="0" smtClean="0"/>
              <a:t>ustained virologic response (SVR)</a:t>
            </a:r>
          </a:p>
          <a:p>
            <a:r>
              <a:rPr lang="en-US" dirty="0" smtClean="0"/>
              <a:t>Key patient oriented outcomes</a:t>
            </a:r>
          </a:p>
          <a:p>
            <a:pPr lvl="1"/>
            <a:r>
              <a:rPr lang="en-US" dirty="0" smtClean="0"/>
              <a:t>Cirrhosis, </a:t>
            </a:r>
            <a:r>
              <a:rPr lang="en-US" dirty="0"/>
              <a:t>hepatocellular </a:t>
            </a:r>
            <a:r>
              <a:rPr lang="en-US" dirty="0" smtClean="0"/>
              <a:t>carcinoma (HCC), </a:t>
            </a:r>
            <a:r>
              <a:rPr lang="en-US" dirty="0"/>
              <a:t>liver </a:t>
            </a:r>
            <a:r>
              <a:rPr lang="en-US" dirty="0" smtClean="0"/>
              <a:t>transplantation, death</a:t>
            </a:r>
          </a:p>
        </p:txBody>
      </p:sp>
    </p:spTree>
    <p:custDataLst>
      <p:tags r:id="rId1"/>
    </p:custDataLst>
    <p:extLst>
      <p:ext uri="{BB962C8B-B14F-4D97-AF65-F5344CB8AC3E}">
        <p14:creationId xmlns:p14="http://schemas.microsoft.com/office/powerpoint/2010/main" val="29855631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554480"/>
          </a:xfrm>
        </p:spPr>
        <p:txBody>
          <a:bodyPr/>
          <a:lstStyle/>
          <a:p>
            <a:pPr marL="1371600" indent="-1371600"/>
            <a:r>
              <a:rPr lang="en-US" dirty="0" smtClean="0"/>
              <a:t>FDA:	Treatment of GT1 with Single DAA Therapy</a:t>
            </a:r>
            <a:endParaRPr lang="en-US" dirty="0"/>
          </a:p>
        </p:txBody>
      </p:sp>
      <p:sp>
        <p:nvSpPr>
          <p:cNvPr id="3" name="Content Placeholder 2"/>
          <p:cNvSpPr>
            <a:spLocks noGrp="1"/>
          </p:cNvSpPr>
          <p:nvPr>
            <p:ph idx="1"/>
          </p:nvPr>
        </p:nvSpPr>
        <p:spPr/>
        <p:txBody>
          <a:bodyPr/>
          <a:lstStyle/>
          <a:p>
            <a:r>
              <a:rPr lang="en-US" dirty="0" smtClean="0"/>
              <a:t>Simeprevir + </a:t>
            </a:r>
            <a:r>
              <a:rPr lang="en-US" dirty="0"/>
              <a:t>PR </a:t>
            </a:r>
            <a:r>
              <a:rPr lang="en-US" dirty="0" smtClean="0"/>
              <a:t>daily x 12 weeks </a:t>
            </a:r>
          </a:p>
          <a:p>
            <a:pPr lvl="1"/>
            <a:r>
              <a:rPr lang="en-US" dirty="0" smtClean="0"/>
              <a:t>+ 12 more weeks of </a:t>
            </a:r>
            <a:r>
              <a:rPr lang="en-US" dirty="0"/>
              <a:t>PR </a:t>
            </a:r>
            <a:r>
              <a:rPr lang="en-US" dirty="0" smtClean="0"/>
              <a:t>for most</a:t>
            </a:r>
          </a:p>
          <a:p>
            <a:pPr lvl="1"/>
            <a:r>
              <a:rPr lang="en-US" dirty="0"/>
              <a:t>+ </a:t>
            </a:r>
            <a:r>
              <a:rPr lang="en-US" dirty="0" smtClean="0"/>
              <a:t>36 </a:t>
            </a:r>
            <a:r>
              <a:rPr lang="en-US" dirty="0"/>
              <a:t>more weeks of PR for </a:t>
            </a:r>
            <a:r>
              <a:rPr lang="en-US" dirty="0" smtClean="0"/>
              <a:t>prior partial or non-responders</a:t>
            </a:r>
          </a:p>
          <a:p>
            <a:r>
              <a:rPr lang="en-US" dirty="0" smtClean="0"/>
              <a:t>Sofosbuvir + PR daily x 12 weeks</a:t>
            </a:r>
          </a:p>
          <a:p>
            <a:r>
              <a:rPr lang="en-US" dirty="0" smtClean="0"/>
              <a:t>Sofosbuvir + R daily x 24 weeks if interferon-ineligible</a:t>
            </a:r>
            <a:endParaRPr lang="en-US" dirty="0"/>
          </a:p>
        </p:txBody>
      </p:sp>
    </p:spTree>
    <p:custDataLst>
      <p:tags r:id="rId1"/>
    </p:custDataLst>
    <p:extLst>
      <p:ext uri="{BB962C8B-B14F-4D97-AF65-F5344CB8AC3E}">
        <p14:creationId xmlns:p14="http://schemas.microsoft.com/office/powerpoint/2010/main" val="41585746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nchor="b"/>
          <a:lstStyle/>
          <a:p>
            <a:r>
              <a:rPr lang="en-US" dirty="0" smtClean="0"/>
              <a:t>Single DAA Treatment for GT 1</a:t>
            </a:r>
            <a:endParaRPr lang="en-US" dirty="0"/>
          </a:p>
        </p:txBody>
      </p:sp>
      <p:sp>
        <p:nvSpPr>
          <p:cNvPr id="3" name="Content Placeholder 2"/>
          <p:cNvSpPr>
            <a:spLocks noGrp="1"/>
          </p:cNvSpPr>
          <p:nvPr>
            <p:ph idx="1"/>
          </p:nvPr>
        </p:nvSpPr>
        <p:spPr>
          <a:xfrm>
            <a:off x="457200" y="1379538"/>
            <a:ext cx="8229600" cy="4411662"/>
          </a:xfrm>
        </p:spPr>
        <p:txBody>
          <a:bodyPr/>
          <a:lstStyle/>
          <a:p>
            <a:r>
              <a:rPr lang="en-US" sz="2800" dirty="0" smtClean="0"/>
              <a:t>Good SVR12: 55% to 92%</a:t>
            </a:r>
          </a:p>
          <a:p>
            <a:r>
              <a:rPr lang="en-US" sz="2800" dirty="0" smtClean="0"/>
              <a:t>Many contraindications due to interferon</a:t>
            </a:r>
          </a:p>
          <a:p>
            <a:pPr lvl="1"/>
            <a:r>
              <a:rPr lang="en-US" sz="2400" dirty="0" smtClean="0"/>
              <a:t>Psychiatric illness, autoimmune disease, advanced liver disease</a:t>
            </a:r>
          </a:p>
          <a:p>
            <a:r>
              <a:rPr lang="en-US" sz="2800" dirty="0" smtClean="0"/>
              <a:t>Many side effects due to interferon</a:t>
            </a:r>
          </a:p>
          <a:p>
            <a:pPr lvl="1"/>
            <a:r>
              <a:rPr lang="en-US" sz="2400" dirty="0" smtClean="0"/>
              <a:t>Fatigue, fever, anemia, depression, anxiety</a:t>
            </a:r>
            <a:endParaRPr lang="en-US" sz="2400" dirty="0"/>
          </a:p>
        </p:txBody>
      </p:sp>
    </p:spTree>
    <p:custDataLst>
      <p:tags r:id="rId1"/>
    </p:custDataLst>
    <p:extLst>
      <p:ext uri="{BB962C8B-B14F-4D97-AF65-F5344CB8AC3E}">
        <p14:creationId xmlns:p14="http://schemas.microsoft.com/office/powerpoint/2010/main" val="8094705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22257</TotalTime>
  <Pages>2</Pages>
  <Words>4143</Words>
  <Application>Microsoft Macintosh PowerPoint</Application>
  <PresentationFormat>On-screen Show (4:3)</PresentationFormat>
  <Paragraphs>552</Paragraphs>
  <Slides>57</Slides>
  <Notes>44</Notes>
  <HiddenSlides>8</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Network</vt:lpstr>
      <vt:lpstr>PowerPoint Presentation</vt:lpstr>
      <vt:lpstr>CTAF Overview</vt:lpstr>
      <vt:lpstr>Background – Hepatitis C</vt:lpstr>
      <vt:lpstr>Background – Therapy</vt:lpstr>
      <vt:lpstr>PowerPoint Presentation</vt:lpstr>
      <vt:lpstr>I have no conflicts of interest. </vt:lpstr>
      <vt:lpstr>Treatment of Chronic HCV Infection</vt:lpstr>
      <vt:lpstr>FDA: Treatment of GT1 with Single DAA Therapy</vt:lpstr>
      <vt:lpstr>Single DAA Treatment for GT 1</vt:lpstr>
      <vt:lpstr>New Direct acting anti-viral therapy</vt:lpstr>
      <vt:lpstr>FDA: Treatment of GT1 with Dual DAA Therapy</vt:lpstr>
      <vt:lpstr>Additional Multiple DAA Therapies Considered for the Treatment of GT1</vt:lpstr>
      <vt:lpstr>Evidence review</vt:lpstr>
      <vt:lpstr>Four Subgroups within GT1</vt:lpstr>
      <vt:lpstr>Methods</vt:lpstr>
      <vt:lpstr>Genotype 1  SVR in each subgroup </vt:lpstr>
      <vt:lpstr>Treatment-naïve, Non-cirrhotic: SVR</vt:lpstr>
      <vt:lpstr>Treatment-naïve, Cirrhotic: SVR</vt:lpstr>
      <vt:lpstr>Treatment-experienced, Non-cirrhotic: SVR</vt:lpstr>
      <vt:lpstr>Treatment-experienced, Cirrhotic: SVR</vt:lpstr>
      <vt:lpstr>Genotype 1  Harms of treatment </vt:lpstr>
      <vt:lpstr>Adverse Events (AEs)</vt:lpstr>
      <vt:lpstr>Genotype 1  summary </vt:lpstr>
      <vt:lpstr>Limitations</vt:lpstr>
      <vt:lpstr>Additional Studies Needed</vt:lpstr>
      <vt:lpstr>Key Comments Received</vt:lpstr>
      <vt:lpstr>Key Comments Received #2</vt:lpstr>
      <vt:lpstr>Summary</vt:lpstr>
      <vt:lpstr>PowerPoint Presentation</vt:lpstr>
      <vt:lpstr>I have no conflicts of interest. </vt:lpstr>
      <vt:lpstr> Research Questions</vt:lpstr>
      <vt:lpstr>Methods – Inputs</vt:lpstr>
      <vt:lpstr>HCV Markov States</vt:lpstr>
      <vt:lpstr>Simplified Model Structure</vt:lpstr>
      <vt:lpstr>PowerPoint Presentation</vt:lpstr>
      <vt:lpstr>Results: Treatment-naïve </vt:lpstr>
      <vt:lpstr>Results: Treatment-experienced </vt:lpstr>
      <vt:lpstr>One-way Sensitivity Analysis: Treatment-naïve, Treat All</vt:lpstr>
      <vt:lpstr>Probabilistic Sensitivity Analysis:  LDV/SOF vs. PR, Treatment-naïve, Treat all</vt:lpstr>
      <vt:lpstr>Results: Comparing “Treat all” with “Treat at F3, F4 only”</vt:lpstr>
      <vt:lpstr>Why More QALYs in the “Treat all” Approach vs. Waiting Until F3, F4?</vt:lpstr>
      <vt:lpstr>Key Model Limitations</vt:lpstr>
      <vt:lpstr>Conclusions</vt:lpstr>
      <vt:lpstr>Can the new HCV treatments be cost-effective in low and middle-income countries?  Illustrative example assuming $1,000 per capita GDP</vt:lpstr>
      <vt:lpstr>PowerPoint Presentation</vt:lpstr>
      <vt:lpstr>I have no conflicts of interest. </vt:lpstr>
      <vt:lpstr>Health-System Value Analysis: 3 Components</vt:lpstr>
      <vt:lpstr>Cohort Analysis: LDV/SOF vs. PR, Treatment-naïve, Treat all</vt:lpstr>
      <vt:lpstr>Cohort Analysis: LDV/SOF vs. PR, Treatment-naïve, Treat all</vt:lpstr>
      <vt:lpstr>Budgetary Impact to  Medi-Cal and Dept of Corrections</vt:lpstr>
      <vt:lpstr>Budgetary Impact to Medi-Cal/ Dept of Corrections: All Patients</vt:lpstr>
      <vt:lpstr>Budgetary Impact to Medi-Cal/ Dept of Corrections: All Patients</vt:lpstr>
      <vt:lpstr>Budgetary Impact to Medi-Cal/ Dept of Corrections: F3/F4 Only</vt:lpstr>
      <vt:lpstr>Policy Threshold Discussion</vt:lpstr>
      <vt:lpstr>Policy Threshold Discussion (2)</vt:lpstr>
      <vt:lpstr>Public Comments Received: Model </vt:lpstr>
      <vt:lpstr>Summary</vt:lpstr>
    </vt:vector>
  </TitlesOfParts>
  <Company>HPHC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Trust Through Rationing</dc:title>
  <dc:creator>Steve Pearson</dc:creator>
  <cp:lastModifiedBy>Betsy E. O'Donnell</cp:lastModifiedBy>
  <cp:revision>788</cp:revision>
  <cp:lastPrinted>2013-09-11T17:07:02Z</cp:lastPrinted>
  <dcterms:created xsi:type="dcterms:W3CDTF">1998-10-19T19:17:56Z</dcterms:created>
  <dcterms:modified xsi:type="dcterms:W3CDTF">2015-01-22T18:00:11Z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