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  <p:sldMasterId id="2147484550" r:id="rId2"/>
  </p:sldMasterIdLst>
  <p:notesMasterIdLst>
    <p:notesMasterId r:id="rId37"/>
  </p:notesMasterIdLst>
  <p:sldIdLst>
    <p:sldId id="257" r:id="rId3"/>
    <p:sldId id="372" r:id="rId4"/>
    <p:sldId id="373" r:id="rId5"/>
    <p:sldId id="414" r:id="rId6"/>
    <p:sldId id="416" r:id="rId7"/>
    <p:sldId id="365" r:id="rId8"/>
    <p:sldId id="412" r:id="rId9"/>
    <p:sldId id="364" r:id="rId10"/>
    <p:sldId id="376" r:id="rId11"/>
    <p:sldId id="377" r:id="rId12"/>
    <p:sldId id="378" r:id="rId13"/>
    <p:sldId id="379" r:id="rId14"/>
    <p:sldId id="411" r:id="rId15"/>
    <p:sldId id="409" r:id="rId16"/>
    <p:sldId id="415" r:id="rId17"/>
    <p:sldId id="406" r:id="rId18"/>
    <p:sldId id="384" r:id="rId19"/>
    <p:sldId id="392" r:id="rId20"/>
    <p:sldId id="393" r:id="rId21"/>
    <p:sldId id="388" r:id="rId22"/>
    <p:sldId id="386" r:id="rId23"/>
    <p:sldId id="389" r:id="rId24"/>
    <p:sldId id="407" r:id="rId25"/>
    <p:sldId id="408" r:id="rId26"/>
    <p:sldId id="390" r:id="rId27"/>
    <p:sldId id="396" r:id="rId28"/>
    <p:sldId id="391" r:id="rId29"/>
    <p:sldId id="397" r:id="rId30"/>
    <p:sldId id="405" r:id="rId31"/>
    <p:sldId id="413" r:id="rId32"/>
    <p:sldId id="394" r:id="rId33"/>
    <p:sldId id="395" r:id="rId34"/>
    <p:sldId id="537" r:id="rId35"/>
    <p:sldId id="533" r:id="rId3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human, Halemah" initials="SH" lastIdx="2" clrIdx="0">
    <p:extLst>
      <p:ext uri="{19B8F6BF-5375-455C-9EA6-DF929625EA0E}">
        <p15:presenceInfo xmlns:p15="http://schemas.microsoft.com/office/powerpoint/2012/main" userId="S::halemah.shuman@ucsf.edu::cc96209a-9d37-4a95-9ea6-81632ee9ce02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00"/>
    <a:srgbClr val="FFCC66"/>
    <a:srgbClr val="000000"/>
    <a:srgbClr val="FF0066"/>
    <a:srgbClr val="00FFFF"/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233" autoAdjust="0"/>
    <p:restoredTop sz="90196" autoAdjust="0"/>
  </p:normalViewPr>
  <p:slideViewPr>
    <p:cSldViewPr snapToGrid="0" snapToObjects="1">
      <p:cViewPr varScale="1">
        <p:scale>
          <a:sx n="103" d="100"/>
          <a:sy n="103" d="100"/>
        </p:scale>
        <p:origin x="1672" y="1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620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154" d="100"/>
          <a:sy n="154" d="100"/>
        </p:scale>
        <p:origin x="-6056" y="-11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presProps" Target="presProps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tableStyles" Target="tableStyles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notesMaster" Target="notesMasters/notesMaster1.xml"/><Relationship Id="rId40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8" Type="http://schemas.openxmlformats.org/officeDocument/2006/relationships/slide" Target="slides/slide6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FC5A4F-567A-B04C-A8E4-9B4BA21D8B87}" type="datetimeFigureOut">
              <a:rPr lang="en-US" smtClean="0"/>
              <a:t>3/25/22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70955E-2D55-5645-9F86-E26668306B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12567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70955E-2D55-5645-9F86-E26668306B8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878808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070955E-2D55-5645-9F86-E26668306B83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048509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All the </a:t>
            </a:r>
            <a:r>
              <a:rPr lang="en-US" dirty="0" err="1"/>
              <a:t>pico</a:t>
            </a:r>
            <a:r>
              <a:rPr lang="en-US" dirty="0"/>
              <a:t> components, those are the ones you are extracting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070955E-2D55-5645-9F86-E26668306B83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146395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Want some data that can help you calculate CI’s, effect size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070955E-2D55-5645-9F86-E26668306B83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25816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If you need to change or refine your </a:t>
            </a:r>
            <a:r>
              <a:rPr lang="en-US" dirty="0" err="1"/>
              <a:t>pico</a:t>
            </a:r>
            <a:r>
              <a:rPr lang="en-US" dirty="0"/>
              <a:t> during your data extraction but you must document it and include it in the appendixes saying what you started out as and why it changed </a:t>
            </a:r>
          </a:p>
          <a:p>
            <a:r>
              <a:rPr lang="en-US" dirty="0"/>
              <a:t>- It’s okay to change before your data extraction. But not during data analysis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070955E-2D55-5645-9F86-E26668306B83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886636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9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0C744196-E0DD-4234-BA24-CE7094E5271C}" type="slidenum">
              <a:rPr lang="en-US"/>
              <a:pPr/>
              <a:t>8</a:t>
            </a:fld>
            <a:endParaRPr lang="en-US"/>
          </a:p>
        </p:txBody>
      </p:sp>
      <p:sp>
        <p:nvSpPr>
          <p:cNvPr id="19459" name="Text Box 1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</p:spPr>
      </p:sp>
      <p:sp>
        <p:nvSpPr>
          <p:cNvPr id="19460" name="Text Box 2"/>
          <p:cNvSpPr txBox="1">
            <a:spLocks noGrp="1" noChangeArrowheads="1"/>
          </p:cNvSpPr>
          <p:nvPr>
            <p:ph type="body" idx="1"/>
          </p:nvPr>
        </p:nvSpPr>
        <p:spPr>
          <a:xfrm>
            <a:off x="685801" y="4343401"/>
            <a:ext cx="5483225" cy="4111625"/>
          </a:xfrm>
          <a:noFill/>
          <a:ln/>
        </p:spPr>
        <p:txBody>
          <a:bodyPr wrap="none" anchor="ctr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845699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Be specific about inclusion and exclusion criteria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070955E-2D55-5645-9F86-E26668306B83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57250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Explicitly say who is providing the intervention, how the intervention is being provided/applied,</a:t>
            </a:r>
          </a:p>
          <a:p>
            <a:endParaRPr lang="en-US" dirty="0"/>
          </a:p>
          <a:p>
            <a:r>
              <a:rPr lang="en-US" dirty="0"/>
              <a:t>Lumping would be multiple interventions that are related (ex: mental health programs)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070955E-2D55-5645-9F86-E26668306B83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551431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Want to make sure you include adverse effects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070955E-2D55-5645-9F86-E26668306B83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997811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Intersect defines search strategies, data synthesis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13318520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70955E-2D55-5645-9F86-E26668306B83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608404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More applicable to a more formal review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070955E-2D55-5645-9F86-E26668306B83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30130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17822-12B3-AD4C-8C29-1F632553333B}" type="datetimeFigureOut">
              <a:rPr lang="en-US" smtClean="0"/>
              <a:t>3/25/22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34E3E-9BEB-E346-90FD-19FA4B84F1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30344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17822-12B3-AD4C-8C29-1F632553333B}" type="datetimeFigureOut">
              <a:rPr lang="en-US" smtClean="0"/>
              <a:t>3/25/22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34E3E-9BEB-E346-90FD-19FA4B84F1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5084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17822-12B3-AD4C-8C29-1F632553333B}" type="datetimeFigureOut">
              <a:rPr lang="en-US" smtClean="0"/>
              <a:t>3/25/22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34E3E-9BEB-E346-90FD-19FA4B84F1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7756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 anchor="t">
            <a:normAutofit/>
          </a:bodyPr>
          <a:lstStyle>
            <a:lvl1pPr marL="0" indent="0" algn="ctr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22610-5B3A-4642-99B0-536A5FAD9F8C}" type="datetimeFigureOut">
              <a:rPr lang="en-US" smtClean="0"/>
              <a:t>3/25/22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22610-5B3A-4642-99B0-536A5FAD9F8C}" type="datetimeFigureOut">
              <a:rPr lang="en-US" smtClean="0"/>
              <a:t>3/25/22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3C70B-0213-174F-836F-505C55DA4C5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22610-5B3A-4642-99B0-536A5FAD9F8C}" type="datetimeFigureOut">
              <a:rPr lang="en-US" smtClean="0"/>
              <a:t>3/25/22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22610-5B3A-4642-99B0-536A5FAD9F8C}" type="datetimeFigureOut">
              <a:rPr lang="en-US" smtClean="0"/>
              <a:t>3/25/22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3C70B-0213-174F-836F-505C55DA4C5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t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t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22610-5B3A-4642-99B0-536A5FAD9F8C}" type="datetimeFigureOut">
              <a:rPr lang="en-US" smtClean="0"/>
              <a:t>3/25/22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3C70B-0213-174F-836F-505C55DA4C5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22610-5B3A-4642-99B0-536A5FAD9F8C}" type="datetimeFigureOut">
              <a:rPr lang="en-US" smtClean="0"/>
              <a:t>3/25/22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3C70B-0213-174F-836F-505C55DA4C5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22610-5B3A-4642-99B0-536A5FAD9F8C}" type="datetimeFigureOut">
              <a:rPr lang="en-US" smtClean="0"/>
              <a:t>3/25/22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3C70B-0213-174F-836F-505C55DA4C5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22610-5B3A-4642-99B0-536A5FAD9F8C}" type="datetimeFigureOut">
              <a:rPr lang="en-US" smtClean="0"/>
              <a:t>3/25/22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3C70B-0213-174F-836F-505C55DA4C5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5150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0711"/>
            <a:ext cx="8229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17822-12B3-AD4C-8C29-1F632553333B}" type="datetimeFigureOut">
              <a:rPr lang="en-US" smtClean="0"/>
              <a:t>3/25/22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34E3E-9BEB-E346-90FD-19FA4B84F1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536102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 anchor="t"/>
          <a:lstStyle>
            <a:lvl1pPr marL="0" indent="0">
              <a:buNone/>
              <a:defRPr sz="1400">
                <a:solidFill>
                  <a:schemeClr val="accent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22610-5B3A-4642-99B0-536A5FAD9F8C}" type="datetimeFigureOut">
              <a:rPr lang="en-US" smtClean="0"/>
              <a:t>3/25/22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3C70B-0213-174F-836F-505C55DA4C5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22610-5B3A-4642-99B0-536A5FAD9F8C}" type="datetimeFigureOut">
              <a:rPr lang="en-US" smtClean="0"/>
              <a:t>3/25/22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3C70B-0213-174F-836F-505C55DA4C5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22610-5B3A-4642-99B0-536A5FAD9F8C}" type="datetimeFigureOut">
              <a:rPr lang="en-US" smtClean="0"/>
              <a:t>3/25/22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3C70B-0213-174F-836F-505C55DA4C5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17822-12B3-AD4C-8C29-1F632553333B}" type="datetimeFigureOut">
              <a:rPr lang="en-US" smtClean="0"/>
              <a:t>3/25/22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34E3E-9BEB-E346-90FD-19FA4B84F1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52028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17822-12B3-AD4C-8C29-1F632553333B}" type="datetimeFigureOut">
              <a:rPr lang="en-US" smtClean="0"/>
              <a:t>3/25/22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34E3E-9BEB-E346-90FD-19FA4B84F1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32692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17822-12B3-AD4C-8C29-1F632553333B}" type="datetimeFigureOut">
              <a:rPr lang="en-US" smtClean="0"/>
              <a:t>3/25/22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34E3E-9BEB-E346-90FD-19FA4B84F1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1065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17822-12B3-AD4C-8C29-1F632553333B}" type="datetimeFigureOut">
              <a:rPr lang="en-US" smtClean="0"/>
              <a:t>3/25/22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34E3E-9BEB-E346-90FD-19FA4B84F1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70845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17822-12B3-AD4C-8C29-1F632553333B}" type="datetimeFigureOut">
              <a:rPr lang="en-US" smtClean="0"/>
              <a:t>3/25/22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34E3E-9BEB-E346-90FD-19FA4B84F1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40054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17822-12B3-AD4C-8C29-1F632553333B}" type="datetimeFigureOut">
              <a:rPr lang="en-US" smtClean="0"/>
              <a:t>3/25/22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34E3E-9BEB-E346-90FD-19FA4B84F1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16791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17822-12B3-AD4C-8C29-1F632553333B}" type="datetimeFigureOut">
              <a:rPr lang="en-US" smtClean="0"/>
              <a:t>3/25/22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34E3E-9BEB-E346-90FD-19FA4B84F1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62767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417822-12B3-AD4C-8C29-1F632553333B}" type="datetimeFigureOut">
              <a:rPr lang="en-US" smtClean="0"/>
              <a:t>3/25/22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934E3E-9BEB-E346-90FD-19FA4B84F1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55035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417822-12B3-AD4C-8C29-1F632553333B}" type="datetimeFigureOut">
              <a:rPr lang="en-US" smtClean="0"/>
              <a:t>3/25/22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934E3E-9BEB-E346-90FD-19FA4B84F1D5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4551" r:id="rId1"/>
    <p:sldLayoutId id="2147484552" r:id="rId2"/>
    <p:sldLayoutId id="2147484553" r:id="rId3"/>
    <p:sldLayoutId id="2147484554" r:id="rId4"/>
    <p:sldLayoutId id="2147484555" r:id="rId5"/>
    <p:sldLayoutId id="2147484556" r:id="rId6"/>
    <p:sldLayoutId id="2147484557" r:id="rId7"/>
    <p:sldLayoutId id="2147484558" r:id="rId8"/>
    <p:sldLayoutId id="2147484559" r:id="rId9"/>
    <p:sldLayoutId id="2147484560" r:id="rId10"/>
    <p:sldLayoutId id="214748456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0" hangingPunct="1">
        <a:lnSpc>
          <a:spcPct val="150000"/>
        </a:lnSpc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lnSpc>
          <a:spcPct val="150000"/>
        </a:lnSpc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50000"/>
        </a:lnSpc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50000"/>
        </a:lnSpc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50000"/>
        </a:lnSpc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8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8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8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8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3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8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5247" y="1449420"/>
            <a:ext cx="8878753" cy="2586539"/>
          </a:xfrm>
        </p:spPr>
        <p:txBody>
          <a:bodyPr>
            <a:normAutofit/>
          </a:bodyPr>
          <a:lstStyle/>
          <a:p>
            <a:r>
              <a:rPr lang="en-US" dirty="0"/>
              <a:t>Systematic Reviews</a:t>
            </a:r>
            <a:br>
              <a:rPr lang="en-US" dirty="0"/>
            </a:br>
            <a:r>
              <a:rPr lang="en-US" dirty="0"/>
              <a:t>EPI 214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448826"/>
            <a:ext cx="6400800" cy="175260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Module 1-C: PICO Protocol</a:t>
            </a:r>
          </a:p>
          <a:p>
            <a:r>
              <a:rPr lang="en-US" dirty="0"/>
              <a:t>Mohsen Malekinejad, MD, DrPH</a:t>
            </a:r>
          </a:p>
        </p:txBody>
      </p:sp>
    </p:spTree>
    <p:extLst>
      <p:ext uri="{BB962C8B-B14F-4D97-AF65-F5344CB8AC3E}">
        <p14:creationId xmlns:p14="http://schemas.microsoft.com/office/powerpoint/2010/main" val="26457506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Intervention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8364" y="1600200"/>
            <a:ext cx="8468436" cy="5005316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Decision: “Lumping” or “splitting” topics?</a:t>
            </a:r>
          </a:p>
          <a:p>
            <a:r>
              <a:rPr lang="en-US" dirty="0"/>
              <a:t>Lumping = covering several closely-related interventions in a review</a:t>
            </a:r>
          </a:p>
          <a:p>
            <a:r>
              <a:rPr lang="en-US" dirty="0"/>
              <a:t>Splitting = being very specific about the intervention</a:t>
            </a:r>
          </a:p>
          <a:p>
            <a:pPr lvl="1"/>
            <a:r>
              <a:rPr lang="en-US" dirty="0"/>
              <a:t>e.g. “Honey as a topical treatment for acute and chronic wounds”</a:t>
            </a:r>
          </a:p>
          <a:p>
            <a:r>
              <a:rPr lang="en-US" dirty="0"/>
              <a:t>One way to “lump” is through several “approaches” to an intervention</a:t>
            </a:r>
          </a:p>
          <a:p>
            <a:pPr lvl="1"/>
            <a:r>
              <a:rPr lang="en-US" dirty="0"/>
              <a:t>e.g. “Multi-faceted psychosocial interventions to improve ART retention”</a:t>
            </a:r>
          </a:p>
        </p:txBody>
      </p:sp>
    </p:spTree>
    <p:extLst>
      <p:ext uri="{BB962C8B-B14F-4D97-AF65-F5344CB8AC3E}">
        <p14:creationId xmlns:p14="http://schemas.microsoft.com/office/powerpoint/2010/main" val="25649457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Comparator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/>
              <a:t>Question comparing an intervention vs. control, usual care or “no intervention”</a:t>
            </a:r>
          </a:p>
          <a:p>
            <a:r>
              <a:rPr lang="en-US" dirty="0"/>
              <a:t>These are very different from comparisons of intervention A vs. intervention B</a:t>
            </a:r>
          </a:p>
          <a:p>
            <a:r>
              <a:rPr lang="en-US" dirty="0"/>
              <a:t>Choice has large implications for interpreting results</a:t>
            </a:r>
          </a:p>
          <a:p>
            <a:r>
              <a:rPr lang="en-US" dirty="0"/>
              <a:t>Suggest that you avoid head-to-head comparisons in this course – stick with the “neutral” comparators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33310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38836"/>
            <a:ext cx="8229600" cy="1143000"/>
          </a:xfrm>
        </p:spPr>
        <p:txBody>
          <a:bodyPr/>
          <a:lstStyle/>
          <a:p>
            <a:r>
              <a:rPr lang="en-US" dirty="0"/>
              <a:t>Outcomes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5535" y="1569493"/>
            <a:ext cx="8898340" cy="5117909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To the extent possible, outcomes should be “patient-important” outcomes</a:t>
            </a:r>
          </a:p>
          <a:p>
            <a:r>
              <a:rPr lang="en-US" dirty="0"/>
              <a:t>Outcomes should be as objective and direct as possible</a:t>
            </a:r>
          </a:p>
          <a:p>
            <a:r>
              <a:rPr lang="en-US" dirty="0"/>
              <a:t>Intermediate outcomes are often necessary</a:t>
            </a:r>
          </a:p>
          <a:p>
            <a:pPr lvl="1"/>
            <a:r>
              <a:rPr lang="en-US" dirty="0"/>
              <a:t>e.g. “undetectable viral load” as an indicator of adherence</a:t>
            </a:r>
          </a:p>
          <a:p>
            <a:r>
              <a:rPr lang="en-US" dirty="0"/>
              <a:t>Subjective outcomes are often necessary</a:t>
            </a:r>
          </a:p>
          <a:p>
            <a:pPr lvl="1"/>
            <a:r>
              <a:rPr lang="en-US" dirty="0"/>
              <a:t>e.g. “self-reported 95% adherence”</a:t>
            </a:r>
          </a:p>
          <a:p>
            <a:r>
              <a:rPr lang="en-US" dirty="0"/>
              <a:t>Should have all major outcomes associated with the intervention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872489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Outcomes (2)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“Secondary” outcomes may be necessary</a:t>
            </a:r>
          </a:p>
          <a:p>
            <a:pPr lvl="1"/>
            <a:r>
              <a:rPr lang="en-US" dirty="0"/>
              <a:t>e.g. subjective outcomes of a drug or other clinical intervention</a:t>
            </a:r>
          </a:p>
          <a:p>
            <a:r>
              <a:rPr lang="en-US" dirty="0"/>
              <a:t>Don’t forget adverse outcomes and harms</a:t>
            </a:r>
          </a:p>
          <a:p>
            <a:r>
              <a:rPr lang="en-US" dirty="0"/>
              <a:t>Don’t forget outcomes in regard to health equity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375872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27546" y="602615"/>
            <a:ext cx="8175421" cy="135421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4400" b="1" spc="-30" dirty="0">
                <a:cs typeface="Calibri"/>
              </a:rPr>
              <a:t>How</a:t>
            </a:r>
            <a:r>
              <a:rPr sz="4400" b="1" spc="-20" dirty="0">
                <a:cs typeface="Calibri"/>
              </a:rPr>
              <a:t> </a:t>
            </a:r>
            <a:r>
              <a:rPr sz="4400" b="1" spc="-5" dirty="0">
                <a:cs typeface="Calibri"/>
              </a:rPr>
              <a:t>PI</a:t>
            </a:r>
            <a:r>
              <a:rPr sz="4400" b="1" spc="-45" dirty="0">
                <a:cs typeface="Calibri"/>
              </a:rPr>
              <a:t>C</a:t>
            </a:r>
            <a:r>
              <a:rPr sz="4400" b="1" dirty="0">
                <a:cs typeface="Calibri"/>
              </a:rPr>
              <a:t>O</a:t>
            </a:r>
            <a:r>
              <a:rPr sz="4400" b="1" spc="-5" dirty="0">
                <a:cs typeface="Calibri"/>
              </a:rPr>
              <a:t> </a:t>
            </a:r>
            <a:r>
              <a:rPr sz="4400" b="1" spc="-15" dirty="0">
                <a:cs typeface="Calibri"/>
              </a:rPr>
              <a:t>i</a:t>
            </a:r>
            <a:r>
              <a:rPr sz="4400" b="1" spc="-40" dirty="0">
                <a:cs typeface="Calibri"/>
              </a:rPr>
              <a:t>n</a:t>
            </a:r>
            <a:r>
              <a:rPr sz="4400" b="1" spc="-55" dirty="0">
                <a:cs typeface="Calibri"/>
              </a:rPr>
              <a:t>f</a:t>
            </a:r>
            <a:r>
              <a:rPr sz="4400" b="1" dirty="0">
                <a:cs typeface="Calibri"/>
              </a:rPr>
              <a:t>orms</a:t>
            </a:r>
            <a:r>
              <a:rPr sz="4400" b="1" spc="-50" dirty="0">
                <a:cs typeface="Calibri"/>
              </a:rPr>
              <a:t> </a:t>
            </a:r>
            <a:r>
              <a:rPr lang="en-US" sz="4400" b="1" spc="-50" dirty="0">
                <a:cs typeface="Calibri"/>
              </a:rPr>
              <a:t>Protocol Development</a:t>
            </a:r>
            <a:endParaRPr sz="4400" dirty="0"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212975" y="3587750"/>
            <a:ext cx="1176655" cy="2794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000" b="1" spc="-45" dirty="0">
                <a:latin typeface="Calibri"/>
                <a:cs typeface="Calibri"/>
              </a:rPr>
              <a:t>P</a:t>
            </a:r>
            <a:r>
              <a:rPr sz="2000" b="1" spc="-15" dirty="0">
                <a:latin typeface="Calibri"/>
                <a:cs typeface="Calibri"/>
              </a:rPr>
              <a:t>o</a:t>
            </a:r>
            <a:r>
              <a:rPr sz="2000" b="1" spc="-10" dirty="0">
                <a:latin typeface="Calibri"/>
                <a:cs typeface="Calibri"/>
              </a:rPr>
              <a:t>p</a:t>
            </a:r>
            <a:r>
              <a:rPr sz="2000" b="1" spc="-15" dirty="0">
                <a:latin typeface="Calibri"/>
                <a:cs typeface="Calibri"/>
              </a:rPr>
              <a:t>u</a:t>
            </a:r>
            <a:r>
              <a:rPr sz="2000" b="1" dirty="0">
                <a:latin typeface="Calibri"/>
                <a:cs typeface="Calibri"/>
              </a:rPr>
              <a:t>l</a:t>
            </a:r>
            <a:r>
              <a:rPr sz="2000" b="1" spc="-40" dirty="0">
                <a:latin typeface="Calibri"/>
                <a:cs typeface="Calibri"/>
              </a:rPr>
              <a:t>a</a:t>
            </a:r>
            <a:r>
              <a:rPr sz="2000" b="1" spc="-10" dirty="0">
                <a:latin typeface="Calibri"/>
                <a:cs typeface="Calibri"/>
              </a:rPr>
              <a:t>t</a:t>
            </a:r>
            <a:r>
              <a:rPr sz="2000" b="1" spc="0" dirty="0">
                <a:latin typeface="Calibri"/>
                <a:cs typeface="Calibri"/>
              </a:rPr>
              <a:t>i</a:t>
            </a:r>
            <a:r>
              <a:rPr sz="2000" b="1" spc="-15" dirty="0">
                <a:latin typeface="Calibri"/>
                <a:cs typeface="Calibri"/>
              </a:rPr>
              <a:t>on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172970" y="4654946"/>
            <a:ext cx="1294130" cy="2800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000" b="1" spc="-5" dirty="0">
                <a:latin typeface="Calibri"/>
                <a:cs typeface="Calibri"/>
              </a:rPr>
              <a:t>Comp</a:t>
            </a:r>
            <a:r>
              <a:rPr sz="2000" b="1" spc="-10" dirty="0">
                <a:latin typeface="Calibri"/>
                <a:cs typeface="Calibri"/>
              </a:rPr>
              <a:t>a</a:t>
            </a:r>
            <a:r>
              <a:rPr sz="2000" b="1" spc="5" dirty="0">
                <a:latin typeface="Calibri"/>
                <a:cs typeface="Calibri"/>
              </a:rPr>
              <a:t>r</a:t>
            </a:r>
            <a:r>
              <a:rPr sz="2000" b="1" dirty="0">
                <a:latin typeface="Calibri"/>
                <a:cs typeface="Calibri"/>
              </a:rPr>
              <a:t>ison</a:t>
            </a:r>
            <a:endParaRPr sz="2000">
              <a:latin typeface="Calibri"/>
              <a:cs typeface="Calibri"/>
            </a:endParaRPr>
          </a:p>
        </p:txBody>
      </p:sp>
      <p:grpSp>
        <p:nvGrpSpPr>
          <p:cNvPr id="17" name="Group 16"/>
          <p:cNvGrpSpPr/>
          <p:nvPr/>
        </p:nvGrpSpPr>
        <p:grpSpPr>
          <a:xfrm>
            <a:off x="1219200" y="2133600"/>
            <a:ext cx="5181600" cy="3657600"/>
            <a:chOff x="1219200" y="2133600"/>
            <a:chExt cx="5181600" cy="3657600"/>
          </a:xfrm>
        </p:grpSpPr>
        <p:sp>
          <p:nvSpPr>
            <p:cNvPr id="4" name="object 4"/>
            <p:cNvSpPr/>
            <p:nvPr/>
          </p:nvSpPr>
          <p:spPr>
            <a:xfrm>
              <a:off x="1219200" y="2133600"/>
              <a:ext cx="2971800" cy="2286000"/>
            </a:xfrm>
            <a:custGeom>
              <a:avLst/>
              <a:gdLst/>
              <a:ahLst/>
              <a:cxnLst/>
              <a:rect l="l" t="t" r="r" b="b"/>
              <a:pathLst>
                <a:path w="2971800" h="2286000">
                  <a:moveTo>
                    <a:pt x="0" y="1143000"/>
                  </a:moveTo>
                  <a:lnTo>
                    <a:pt x="4925" y="1049248"/>
                  </a:lnTo>
                  <a:lnTo>
                    <a:pt x="19447" y="957585"/>
                  </a:lnTo>
                  <a:lnTo>
                    <a:pt x="43182" y="868305"/>
                  </a:lnTo>
                  <a:lnTo>
                    <a:pt x="75748" y="781702"/>
                  </a:lnTo>
                  <a:lnTo>
                    <a:pt x="116764" y="698069"/>
                  </a:lnTo>
                  <a:lnTo>
                    <a:pt x="165847" y="617701"/>
                  </a:lnTo>
                  <a:lnTo>
                    <a:pt x="222613" y="540891"/>
                  </a:lnTo>
                  <a:lnTo>
                    <a:pt x="286682" y="467935"/>
                  </a:lnTo>
                  <a:lnTo>
                    <a:pt x="357671" y="399125"/>
                  </a:lnTo>
                  <a:lnTo>
                    <a:pt x="435197" y="334756"/>
                  </a:lnTo>
                  <a:lnTo>
                    <a:pt x="518878" y="275121"/>
                  </a:lnTo>
                  <a:lnTo>
                    <a:pt x="608332" y="220516"/>
                  </a:lnTo>
                  <a:lnTo>
                    <a:pt x="703176" y="171234"/>
                  </a:lnTo>
                  <a:lnTo>
                    <a:pt x="803028" y="127569"/>
                  </a:lnTo>
                  <a:lnTo>
                    <a:pt x="907506" y="89814"/>
                  </a:lnTo>
                  <a:lnTo>
                    <a:pt x="1016227" y="58265"/>
                  </a:lnTo>
                  <a:lnTo>
                    <a:pt x="1128809" y="33215"/>
                  </a:lnTo>
                  <a:lnTo>
                    <a:pt x="1244871" y="14958"/>
                  </a:lnTo>
                  <a:lnTo>
                    <a:pt x="1364028" y="3788"/>
                  </a:lnTo>
                  <a:lnTo>
                    <a:pt x="1485900" y="0"/>
                  </a:lnTo>
                  <a:lnTo>
                    <a:pt x="1607771" y="3788"/>
                  </a:lnTo>
                  <a:lnTo>
                    <a:pt x="1726928" y="14958"/>
                  </a:lnTo>
                  <a:lnTo>
                    <a:pt x="1842990" y="33215"/>
                  </a:lnTo>
                  <a:lnTo>
                    <a:pt x="1955572" y="58265"/>
                  </a:lnTo>
                  <a:lnTo>
                    <a:pt x="2064293" y="89814"/>
                  </a:lnTo>
                  <a:lnTo>
                    <a:pt x="2168771" y="127569"/>
                  </a:lnTo>
                  <a:lnTo>
                    <a:pt x="2268623" y="171234"/>
                  </a:lnTo>
                  <a:lnTo>
                    <a:pt x="2363467" y="220516"/>
                  </a:lnTo>
                  <a:lnTo>
                    <a:pt x="2452921" y="275121"/>
                  </a:lnTo>
                  <a:lnTo>
                    <a:pt x="2536602" y="334756"/>
                  </a:lnTo>
                  <a:lnTo>
                    <a:pt x="2614128" y="399125"/>
                  </a:lnTo>
                  <a:lnTo>
                    <a:pt x="2685117" y="467935"/>
                  </a:lnTo>
                  <a:lnTo>
                    <a:pt x="2749186" y="540891"/>
                  </a:lnTo>
                  <a:lnTo>
                    <a:pt x="2805952" y="617701"/>
                  </a:lnTo>
                  <a:lnTo>
                    <a:pt x="2855035" y="698069"/>
                  </a:lnTo>
                  <a:lnTo>
                    <a:pt x="2896051" y="781702"/>
                  </a:lnTo>
                  <a:lnTo>
                    <a:pt x="2928617" y="868305"/>
                  </a:lnTo>
                  <a:lnTo>
                    <a:pt x="2952352" y="957585"/>
                  </a:lnTo>
                  <a:lnTo>
                    <a:pt x="2966874" y="1049248"/>
                  </a:lnTo>
                  <a:lnTo>
                    <a:pt x="2971800" y="1143000"/>
                  </a:lnTo>
                  <a:lnTo>
                    <a:pt x="2966874" y="1236751"/>
                  </a:lnTo>
                  <a:lnTo>
                    <a:pt x="2952352" y="1328414"/>
                  </a:lnTo>
                  <a:lnTo>
                    <a:pt x="2928617" y="1417694"/>
                  </a:lnTo>
                  <a:lnTo>
                    <a:pt x="2896051" y="1504297"/>
                  </a:lnTo>
                  <a:lnTo>
                    <a:pt x="2855035" y="1587930"/>
                  </a:lnTo>
                  <a:lnTo>
                    <a:pt x="2805952" y="1668298"/>
                  </a:lnTo>
                  <a:lnTo>
                    <a:pt x="2749186" y="1745108"/>
                  </a:lnTo>
                  <a:lnTo>
                    <a:pt x="2685117" y="1818064"/>
                  </a:lnTo>
                  <a:lnTo>
                    <a:pt x="2614128" y="1886874"/>
                  </a:lnTo>
                  <a:lnTo>
                    <a:pt x="2536602" y="1951243"/>
                  </a:lnTo>
                  <a:lnTo>
                    <a:pt x="2452921" y="2010878"/>
                  </a:lnTo>
                  <a:lnTo>
                    <a:pt x="2363467" y="2065483"/>
                  </a:lnTo>
                  <a:lnTo>
                    <a:pt x="2268623" y="2114765"/>
                  </a:lnTo>
                  <a:lnTo>
                    <a:pt x="2168771" y="2158430"/>
                  </a:lnTo>
                  <a:lnTo>
                    <a:pt x="2064293" y="2196185"/>
                  </a:lnTo>
                  <a:lnTo>
                    <a:pt x="1955572" y="2227734"/>
                  </a:lnTo>
                  <a:lnTo>
                    <a:pt x="1842990" y="2252784"/>
                  </a:lnTo>
                  <a:lnTo>
                    <a:pt x="1726928" y="2271041"/>
                  </a:lnTo>
                  <a:lnTo>
                    <a:pt x="1607771" y="2282211"/>
                  </a:lnTo>
                  <a:lnTo>
                    <a:pt x="1485900" y="2286000"/>
                  </a:lnTo>
                  <a:lnTo>
                    <a:pt x="1364028" y="2282211"/>
                  </a:lnTo>
                  <a:lnTo>
                    <a:pt x="1244871" y="2271041"/>
                  </a:lnTo>
                  <a:lnTo>
                    <a:pt x="1128809" y="2252784"/>
                  </a:lnTo>
                  <a:lnTo>
                    <a:pt x="1016227" y="2227734"/>
                  </a:lnTo>
                  <a:lnTo>
                    <a:pt x="907506" y="2196185"/>
                  </a:lnTo>
                  <a:lnTo>
                    <a:pt x="803028" y="2158430"/>
                  </a:lnTo>
                  <a:lnTo>
                    <a:pt x="703176" y="2114765"/>
                  </a:lnTo>
                  <a:lnTo>
                    <a:pt x="608332" y="2065483"/>
                  </a:lnTo>
                  <a:lnTo>
                    <a:pt x="518878" y="2010878"/>
                  </a:lnTo>
                  <a:lnTo>
                    <a:pt x="435197" y="1951243"/>
                  </a:lnTo>
                  <a:lnTo>
                    <a:pt x="357671" y="1886874"/>
                  </a:lnTo>
                  <a:lnTo>
                    <a:pt x="286682" y="1818064"/>
                  </a:lnTo>
                  <a:lnTo>
                    <a:pt x="222613" y="1745108"/>
                  </a:lnTo>
                  <a:lnTo>
                    <a:pt x="165847" y="1668298"/>
                  </a:lnTo>
                  <a:lnTo>
                    <a:pt x="116764" y="1587930"/>
                  </a:lnTo>
                  <a:lnTo>
                    <a:pt x="75748" y="1504297"/>
                  </a:lnTo>
                  <a:lnTo>
                    <a:pt x="43182" y="1417694"/>
                  </a:lnTo>
                  <a:lnTo>
                    <a:pt x="19447" y="1328414"/>
                  </a:lnTo>
                  <a:lnTo>
                    <a:pt x="4925" y="1236751"/>
                  </a:lnTo>
                  <a:lnTo>
                    <a:pt x="0" y="1143000"/>
                  </a:lnTo>
                  <a:close/>
                </a:path>
              </a:pathLst>
            </a:custGeom>
            <a:ln w="28575">
              <a:solidFill>
                <a:schemeClr val="tx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1219200" y="3124200"/>
              <a:ext cx="3048000" cy="2667000"/>
            </a:xfrm>
            <a:custGeom>
              <a:avLst/>
              <a:gdLst/>
              <a:ahLst/>
              <a:cxnLst/>
              <a:rect l="l" t="t" r="r" b="b"/>
              <a:pathLst>
                <a:path w="3048000" h="2667000">
                  <a:moveTo>
                    <a:pt x="0" y="1333500"/>
                  </a:moveTo>
                  <a:lnTo>
                    <a:pt x="5052" y="1224132"/>
                  </a:lnTo>
                  <a:lnTo>
                    <a:pt x="19948" y="1117199"/>
                  </a:lnTo>
                  <a:lnTo>
                    <a:pt x="44294" y="1013044"/>
                  </a:lnTo>
                  <a:lnTo>
                    <a:pt x="77699" y="912010"/>
                  </a:lnTo>
                  <a:lnTo>
                    <a:pt x="119770" y="814441"/>
                  </a:lnTo>
                  <a:lnTo>
                    <a:pt x="170116" y="720679"/>
                  </a:lnTo>
                  <a:lnTo>
                    <a:pt x="228342" y="631068"/>
                  </a:lnTo>
                  <a:lnTo>
                    <a:pt x="294058" y="545951"/>
                  </a:lnTo>
                  <a:lnTo>
                    <a:pt x="366871" y="465671"/>
                  </a:lnTo>
                  <a:lnTo>
                    <a:pt x="446389" y="390572"/>
                  </a:lnTo>
                  <a:lnTo>
                    <a:pt x="532218" y="320996"/>
                  </a:lnTo>
                  <a:lnTo>
                    <a:pt x="623968" y="257287"/>
                  </a:lnTo>
                  <a:lnTo>
                    <a:pt x="721245" y="199788"/>
                  </a:lnTo>
                  <a:lnTo>
                    <a:pt x="823657" y="148842"/>
                  </a:lnTo>
                  <a:lnTo>
                    <a:pt x="930812" y="104792"/>
                  </a:lnTo>
                  <a:lnTo>
                    <a:pt x="1042318" y="67982"/>
                  </a:lnTo>
                  <a:lnTo>
                    <a:pt x="1157782" y="38754"/>
                  </a:lnTo>
                  <a:lnTo>
                    <a:pt x="1276812" y="17453"/>
                  </a:lnTo>
                  <a:lnTo>
                    <a:pt x="1399015" y="4420"/>
                  </a:lnTo>
                  <a:lnTo>
                    <a:pt x="1524000" y="0"/>
                  </a:lnTo>
                  <a:lnTo>
                    <a:pt x="1648984" y="4420"/>
                  </a:lnTo>
                  <a:lnTo>
                    <a:pt x="1771187" y="17453"/>
                  </a:lnTo>
                  <a:lnTo>
                    <a:pt x="1890217" y="38754"/>
                  </a:lnTo>
                  <a:lnTo>
                    <a:pt x="2005681" y="67982"/>
                  </a:lnTo>
                  <a:lnTo>
                    <a:pt x="2117187" y="104792"/>
                  </a:lnTo>
                  <a:lnTo>
                    <a:pt x="2224342" y="148842"/>
                  </a:lnTo>
                  <a:lnTo>
                    <a:pt x="2326754" y="199788"/>
                  </a:lnTo>
                  <a:lnTo>
                    <a:pt x="2424031" y="257287"/>
                  </a:lnTo>
                  <a:lnTo>
                    <a:pt x="2515781" y="320996"/>
                  </a:lnTo>
                  <a:lnTo>
                    <a:pt x="2601610" y="390572"/>
                  </a:lnTo>
                  <a:lnTo>
                    <a:pt x="2681128" y="465671"/>
                  </a:lnTo>
                  <a:lnTo>
                    <a:pt x="2753941" y="545951"/>
                  </a:lnTo>
                  <a:lnTo>
                    <a:pt x="2819657" y="631068"/>
                  </a:lnTo>
                  <a:lnTo>
                    <a:pt x="2877883" y="720679"/>
                  </a:lnTo>
                  <a:lnTo>
                    <a:pt x="2928229" y="814441"/>
                  </a:lnTo>
                  <a:lnTo>
                    <a:pt x="2970300" y="912010"/>
                  </a:lnTo>
                  <a:lnTo>
                    <a:pt x="3003705" y="1013044"/>
                  </a:lnTo>
                  <a:lnTo>
                    <a:pt x="3028051" y="1117199"/>
                  </a:lnTo>
                  <a:lnTo>
                    <a:pt x="3042947" y="1224132"/>
                  </a:lnTo>
                  <a:lnTo>
                    <a:pt x="3048000" y="1333500"/>
                  </a:lnTo>
                  <a:lnTo>
                    <a:pt x="3042947" y="1442867"/>
                  </a:lnTo>
                  <a:lnTo>
                    <a:pt x="3028051" y="1549800"/>
                  </a:lnTo>
                  <a:lnTo>
                    <a:pt x="3003705" y="1653955"/>
                  </a:lnTo>
                  <a:lnTo>
                    <a:pt x="2970300" y="1754989"/>
                  </a:lnTo>
                  <a:lnTo>
                    <a:pt x="2928229" y="1852558"/>
                  </a:lnTo>
                  <a:lnTo>
                    <a:pt x="2877883" y="1946320"/>
                  </a:lnTo>
                  <a:lnTo>
                    <a:pt x="2819657" y="2035931"/>
                  </a:lnTo>
                  <a:lnTo>
                    <a:pt x="2753941" y="2121048"/>
                  </a:lnTo>
                  <a:lnTo>
                    <a:pt x="2681128" y="2201328"/>
                  </a:lnTo>
                  <a:lnTo>
                    <a:pt x="2601610" y="2276427"/>
                  </a:lnTo>
                  <a:lnTo>
                    <a:pt x="2515781" y="2346003"/>
                  </a:lnTo>
                  <a:lnTo>
                    <a:pt x="2424031" y="2409712"/>
                  </a:lnTo>
                  <a:lnTo>
                    <a:pt x="2326754" y="2467211"/>
                  </a:lnTo>
                  <a:lnTo>
                    <a:pt x="2224342" y="2518157"/>
                  </a:lnTo>
                  <a:lnTo>
                    <a:pt x="2117187" y="2562207"/>
                  </a:lnTo>
                  <a:lnTo>
                    <a:pt x="2005681" y="2599017"/>
                  </a:lnTo>
                  <a:lnTo>
                    <a:pt x="1890217" y="2628245"/>
                  </a:lnTo>
                  <a:lnTo>
                    <a:pt x="1771187" y="2649546"/>
                  </a:lnTo>
                  <a:lnTo>
                    <a:pt x="1648984" y="2662579"/>
                  </a:lnTo>
                  <a:lnTo>
                    <a:pt x="1524000" y="2667000"/>
                  </a:lnTo>
                  <a:lnTo>
                    <a:pt x="1399015" y="2662579"/>
                  </a:lnTo>
                  <a:lnTo>
                    <a:pt x="1276812" y="2649546"/>
                  </a:lnTo>
                  <a:lnTo>
                    <a:pt x="1157782" y="2628245"/>
                  </a:lnTo>
                  <a:lnTo>
                    <a:pt x="1042318" y="2599017"/>
                  </a:lnTo>
                  <a:lnTo>
                    <a:pt x="930812" y="2562207"/>
                  </a:lnTo>
                  <a:lnTo>
                    <a:pt x="823657" y="2518157"/>
                  </a:lnTo>
                  <a:lnTo>
                    <a:pt x="721245" y="2467211"/>
                  </a:lnTo>
                  <a:lnTo>
                    <a:pt x="623968" y="2409712"/>
                  </a:lnTo>
                  <a:lnTo>
                    <a:pt x="532218" y="2346003"/>
                  </a:lnTo>
                  <a:lnTo>
                    <a:pt x="446389" y="2276427"/>
                  </a:lnTo>
                  <a:lnTo>
                    <a:pt x="366871" y="2201328"/>
                  </a:lnTo>
                  <a:lnTo>
                    <a:pt x="294058" y="2121048"/>
                  </a:lnTo>
                  <a:lnTo>
                    <a:pt x="228342" y="2035931"/>
                  </a:lnTo>
                  <a:lnTo>
                    <a:pt x="170116" y="1946320"/>
                  </a:lnTo>
                  <a:lnTo>
                    <a:pt x="119770" y="1852558"/>
                  </a:lnTo>
                  <a:lnTo>
                    <a:pt x="77699" y="1754989"/>
                  </a:lnTo>
                  <a:lnTo>
                    <a:pt x="44294" y="1653955"/>
                  </a:lnTo>
                  <a:lnTo>
                    <a:pt x="19948" y="1549800"/>
                  </a:lnTo>
                  <a:lnTo>
                    <a:pt x="5052" y="1442867"/>
                  </a:lnTo>
                  <a:lnTo>
                    <a:pt x="0" y="1333500"/>
                  </a:lnTo>
                  <a:close/>
                </a:path>
              </a:pathLst>
            </a:custGeom>
            <a:ln w="28575">
              <a:solidFill>
                <a:schemeClr val="tx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3581400" y="2133600"/>
              <a:ext cx="2819400" cy="2286000"/>
            </a:xfrm>
            <a:custGeom>
              <a:avLst/>
              <a:gdLst/>
              <a:ahLst/>
              <a:cxnLst/>
              <a:rect l="l" t="t" r="r" b="b"/>
              <a:pathLst>
                <a:path w="2819400" h="2286000">
                  <a:moveTo>
                    <a:pt x="0" y="1143000"/>
                  </a:moveTo>
                  <a:lnTo>
                    <a:pt x="4673" y="1049248"/>
                  </a:lnTo>
                  <a:lnTo>
                    <a:pt x="18451" y="957585"/>
                  </a:lnTo>
                  <a:lnTo>
                    <a:pt x="40972" y="868305"/>
                  </a:lnTo>
                  <a:lnTo>
                    <a:pt x="71871" y="781702"/>
                  </a:lnTo>
                  <a:lnTo>
                    <a:pt x="110787" y="698069"/>
                  </a:lnTo>
                  <a:lnTo>
                    <a:pt x="157356" y="617701"/>
                  </a:lnTo>
                  <a:lnTo>
                    <a:pt x="211216" y="540891"/>
                  </a:lnTo>
                  <a:lnTo>
                    <a:pt x="272003" y="467935"/>
                  </a:lnTo>
                  <a:lnTo>
                    <a:pt x="339355" y="399125"/>
                  </a:lnTo>
                  <a:lnTo>
                    <a:pt x="412908" y="334756"/>
                  </a:lnTo>
                  <a:lnTo>
                    <a:pt x="492301" y="275121"/>
                  </a:lnTo>
                  <a:lnTo>
                    <a:pt x="577169" y="220516"/>
                  </a:lnTo>
                  <a:lnTo>
                    <a:pt x="667150" y="171234"/>
                  </a:lnTo>
                  <a:lnTo>
                    <a:pt x="761881" y="127569"/>
                  </a:lnTo>
                  <a:lnTo>
                    <a:pt x="861000" y="89814"/>
                  </a:lnTo>
                  <a:lnTo>
                    <a:pt x="964143" y="58265"/>
                  </a:lnTo>
                  <a:lnTo>
                    <a:pt x="1070947" y="33215"/>
                  </a:lnTo>
                  <a:lnTo>
                    <a:pt x="1181050" y="14958"/>
                  </a:lnTo>
                  <a:lnTo>
                    <a:pt x="1294088" y="3788"/>
                  </a:lnTo>
                  <a:lnTo>
                    <a:pt x="1409700" y="0"/>
                  </a:lnTo>
                  <a:lnTo>
                    <a:pt x="1525311" y="3788"/>
                  </a:lnTo>
                  <a:lnTo>
                    <a:pt x="1638349" y="14958"/>
                  </a:lnTo>
                  <a:lnTo>
                    <a:pt x="1748452" y="33215"/>
                  </a:lnTo>
                  <a:lnTo>
                    <a:pt x="1855256" y="58265"/>
                  </a:lnTo>
                  <a:lnTo>
                    <a:pt x="1958399" y="89814"/>
                  </a:lnTo>
                  <a:lnTo>
                    <a:pt x="2057518" y="127569"/>
                  </a:lnTo>
                  <a:lnTo>
                    <a:pt x="2152249" y="171234"/>
                  </a:lnTo>
                  <a:lnTo>
                    <a:pt x="2242230" y="220516"/>
                  </a:lnTo>
                  <a:lnTo>
                    <a:pt x="2327098" y="275121"/>
                  </a:lnTo>
                  <a:lnTo>
                    <a:pt x="2406491" y="334756"/>
                  </a:lnTo>
                  <a:lnTo>
                    <a:pt x="2480044" y="399125"/>
                  </a:lnTo>
                  <a:lnTo>
                    <a:pt x="2547396" y="467935"/>
                  </a:lnTo>
                  <a:lnTo>
                    <a:pt x="2608183" y="540891"/>
                  </a:lnTo>
                  <a:lnTo>
                    <a:pt x="2662043" y="617701"/>
                  </a:lnTo>
                  <a:lnTo>
                    <a:pt x="2708612" y="698069"/>
                  </a:lnTo>
                  <a:lnTo>
                    <a:pt x="2747528" y="781702"/>
                  </a:lnTo>
                  <a:lnTo>
                    <a:pt x="2778427" y="868305"/>
                  </a:lnTo>
                  <a:lnTo>
                    <a:pt x="2800948" y="957585"/>
                  </a:lnTo>
                  <a:lnTo>
                    <a:pt x="2814726" y="1049248"/>
                  </a:lnTo>
                  <a:lnTo>
                    <a:pt x="2819400" y="1143000"/>
                  </a:lnTo>
                  <a:lnTo>
                    <a:pt x="2814726" y="1236751"/>
                  </a:lnTo>
                  <a:lnTo>
                    <a:pt x="2800948" y="1328414"/>
                  </a:lnTo>
                  <a:lnTo>
                    <a:pt x="2778427" y="1417694"/>
                  </a:lnTo>
                  <a:lnTo>
                    <a:pt x="2747528" y="1504297"/>
                  </a:lnTo>
                  <a:lnTo>
                    <a:pt x="2708612" y="1587930"/>
                  </a:lnTo>
                  <a:lnTo>
                    <a:pt x="2662043" y="1668298"/>
                  </a:lnTo>
                  <a:lnTo>
                    <a:pt x="2608183" y="1745108"/>
                  </a:lnTo>
                  <a:lnTo>
                    <a:pt x="2547396" y="1818064"/>
                  </a:lnTo>
                  <a:lnTo>
                    <a:pt x="2480044" y="1886874"/>
                  </a:lnTo>
                  <a:lnTo>
                    <a:pt x="2406491" y="1951243"/>
                  </a:lnTo>
                  <a:lnTo>
                    <a:pt x="2327098" y="2010878"/>
                  </a:lnTo>
                  <a:lnTo>
                    <a:pt x="2242230" y="2065483"/>
                  </a:lnTo>
                  <a:lnTo>
                    <a:pt x="2152249" y="2114765"/>
                  </a:lnTo>
                  <a:lnTo>
                    <a:pt x="2057518" y="2158430"/>
                  </a:lnTo>
                  <a:lnTo>
                    <a:pt x="1958399" y="2196185"/>
                  </a:lnTo>
                  <a:lnTo>
                    <a:pt x="1855256" y="2227734"/>
                  </a:lnTo>
                  <a:lnTo>
                    <a:pt x="1748452" y="2252784"/>
                  </a:lnTo>
                  <a:lnTo>
                    <a:pt x="1638349" y="2271041"/>
                  </a:lnTo>
                  <a:lnTo>
                    <a:pt x="1525311" y="2282211"/>
                  </a:lnTo>
                  <a:lnTo>
                    <a:pt x="1409700" y="2286000"/>
                  </a:lnTo>
                  <a:lnTo>
                    <a:pt x="1294088" y="2282211"/>
                  </a:lnTo>
                  <a:lnTo>
                    <a:pt x="1181050" y="2271041"/>
                  </a:lnTo>
                  <a:lnTo>
                    <a:pt x="1070947" y="2252784"/>
                  </a:lnTo>
                  <a:lnTo>
                    <a:pt x="964143" y="2227734"/>
                  </a:lnTo>
                  <a:lnTo>
                    <a:pt x="861000" y="2196185"/>
                  </a:lnTo>
                  <a:lnTo>
                    <a:pt x="761881" y="2158430"/>
                  </a:lnTo>
                  <a:lnTo>
                    <a:pt x="667150" y="2114765"/>
                  </a:lnTo>
                  <a:lnTo>
                    <a:pt x="577169" y="2065483"/>
                  </a:lnTo>
                  <a:lnTo>
                    <a:pt x="492301" y="2010878"/>
                  </a:lnTo>
                  <a:lnTo>
                    <a:pt x="412908" y="1951243"/>
                  </a:lnTo>
                  <a:lnTo>
                    <a:pt x="339355" y="1886874"/>
                  </a:lnTo>
                  <a:lnTo>
                    <a:pt x="272003" y="1818064"/>
                  </a:lnTo>
                  <a:lnTo>
                    <a:pt x="211216" y="1745108"/>
                  </a:lnTo>
                  <a:lnTo>
                    <a:pt x="157356" y="1668298"/>
                  </a:lnTo>
                  <a:lnTo>
                    <a:pt x="110787" y="1587930"/>
                  </a:lnTo>
                  <a:lnTo>
                    <a:pt x="71871" y="1504297"/>
                  </a:lnTo>
                  <a:lnTo>
                    <a:pt x="40972" y="1417694"/>
                  </a:lnTo>
                  <a:lnTo>
                    <a:pt x="18451" y="1328414"/>
                  </a:lnTo>
                  <a:lnTo>
                    <a:pt x="4673" y="1236751"/>
                  </a:lnTo>
                  <a:lnTo>
                    <a:pt x="0" y="1143000"/>
                  </a:lnTo>
                  <a:close/>
                </a:path>
              </a:pathLst>
            </a:custGeom>
            <a:ln w="28575">
              <a:solidFill>
                <a:schemeClr val="tx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3505200" y="3200400"/>
              <a:ext cx="2895600" cy="2590800"/>
            </a:xfrm>
            <a:custGeom>
              <a:avLst/>
              <a:gdLst/>
              <a:ahLst/>
              <a:cxnLst/>
              <a:rect l="l" t="t" r="r" b="b"/>
              <a:pathLst>
                <a:path w="2895600" h="2590800">
                  <a:moveTo>
                    <a:pt x="0" y="1295400"/>
                  </a:moveTo>
                  <a:lnTo>
                    <a:pt x="4799" y="1189162"/>
                  </a:lnTo>
                  <a:lnTo>
                    <a:pt x="18949" y="1085288"/>
                  </a:lnTo>
                  <a:lnTo>
                    <a:pt x="42077" y="984112"/>
                  </a:lnTo>
                  <a:lnTo>
                    <a:pt x="73810" y="885968"/>
                  </a:lnTo>
                  <a:lnTo>
                    <a:pt x="113776" y="791188"/>
                  </a:lnTo>
                  <a:lnTo>
                    <a:pt x="161601" y="700106"/>
                  </a:lnTo>
                  <a:lnTo>
                    <a:pt x="216915" y="613055"/>
                  </a:lnTo>
                  <a:lnTo>
                    <a:pt x="279343" y="530370"/>
                  </a:lnTo>
                  <a:lnTo>
                    <a:pt x="348513" y="452383"/>
                  </a:lnTo>
                  <a:lnTo>
                    <a:pt x="424052" y="379428"/>
                  </a:lnTo>
                  <a:lnTo>
                    <a:pt x="505589" y="311838"/>
                  </a:lnTo>
                  <a:lnTo>
                    <a:pt x="592750" y="249948"/>
                  </a:lnTo>
                  <a:lnTo>
                    <a:pt x="685163" y="194089"/>
                  </a:lnTo>
                  <a:lnTo>
                    <a:pt x="782455" y="144597"/>
                  </a:lnTo>
                  <a:lnTo>
                    <a:pt x="884253" y="101804"/>
                  </a:lnTo>
                  <a:lnTo>
                    <a:pt x="990185" y="66044"/>
                  </a:lnTo>
                  <a:lnTo>
                    <a:pt x="1099878" y="37649"/>
                  </a:lnTo>
                  <a:lnTo>
                    <a:pt x="1212960" y="16955"/>
                  </a:lnTo>
                  <a:lnTo>
                    <a:pt x="1329058" y="4294"/>
                  </a:lnTo>
                  <a:lnTo>
                    <a:pt x="1447800" y="0"/>
                  </a:lnTo>
                  <a:lnTo>
                    <a:pt x="1566541" y="4294"/>
                  </a:lnTo>
                  <a:lnTo>
                    <a:pt x="1682639" y="16955"/>
                  </a:lnTo>
                  <a:lnTo>
                    <a:pt x="1795721" y="37649"/>
                  </a:lnTo>
                  <a:lnTo>
                    <a:pt x="1905414" y="66044"/>
                  </a:lnTo>
                  <a:lnTo>
                    <a:pt x="2011346" y="101804"/>
                  </a:lnTo>
                  <a:lnTo>
                    <a:pt x="2113144" y="144597"/>
                  </a:lnTo>
                  <a:lnTo>
                    <a:pt x="2210436" y="194089"/>
                  </a:lnTo>
                  <a:lnTo>
                    <a:pt x="2302849" y="249948"/>
                  </a:lnTo>
                  <a:lnTo>
                    <a:pt x="2390010" y="311838"/>
                  </a:lnTo>
                  <a:lnTo>
                    <a:pt x="2471547" y="379428"/>
                  </a:lnTo>
                  <a:lnTo>
                    <a:pt x="2547086" y="452383"/>
                  </a:lnTo>
                  <a:lnTo>
                    <a:pt x="2616256" y="530370"/>
                  </a:lnTo>
                  <a:lnTo>
                    <a:pt x="2678684" y="613055"/>
                  </a:lnTo>
                  <a:lnTo>
                    <a:pt x="2733998" y="700106"/>
                  </a:lnTo>
                  <a:lnTo>
                    <a:pt x="2781823" y="791188"/>
                  </a:lnTo>
                  <a:lnTo>
                    <a:pt x="2821789" y="885968"/>
                  </a:lnTo>
                  <a:lnTo>
                    <a:pt x="2853522" y="984112"/>
                  </a:lnTo>
                  <a:lnTo>
                    <a:pt x="2876650" y="1085288"/>
                  </a:lnTo>
                  <a:lnTo>
                    <a:pt x="2890800" y="1189162"/>
                  </a:lnTo>
                  <a:lnTo>
                    <a:pt x="2895600" y="1295400"/>
                  </a:lnTo>
                  <a:lnTo>
                    <a:pt x="2890800" y="1401637"/>
                  </a:lnTo>
                  <a:lnTo>
                    <a:pt x="2876650" y="1505511"/>
                  </a:lnTo>
                  <a:lnTo>
                    <a:pt x="2853522" y="1606687"/>
                  </a:lnTo>
                  <a:lnTo>
                    <a:pt x="2821789" y="1704831"/>
                  </a:lnTo>
                  <a:lnTo>
                    <a:pt x="2781823" y="1799611"/>
                  </a:lnTo>
                  <a:lnTo>
                    <a:pt x="2733998" y="1890693"/>
                  </a:lnTo>
                  <a:lnTo>
                    <a:pt x="2678684" y="1977744"/>
                  </a:lnTo>
                  <a:lnTo>
                    <a:pt x="2616256" y="2060429"/>
                  </a:lnTo>
                  <a:lnTo>
                    <a:pt x="2547086" y="2138416"/>
                  </a:lnTo>
                  <a:lnTo>
                    <a:pt x="2471547" y="2211371"/>
                  </a:lnTo>
                  <a:lnTo>
                    <a:pt x="2390010" y="2278961"/>
                  </a:lnTo>
                  <a:lnTo>
                    <a:pt x="2302849" y="2340851"/>
                  </a:lnTo>
                  <a:lnTo>
                    <a:pt x="2210436" y="2396710"/>
                  </a:lnTo>
                  <a:lnTo>
                    <a:pt x="2113144" y="2446202"/>
                  </a:lnTo>
                  <a:lnTo>
                    <a:pt x="2011346" y="2488995"/>
                  </a:lnTo>
                  <a:lnTo>
                    <a:pt x="1905414" y="2524755"/>
                  </a:lnTo>
                  <a:lnTo>
                    <a:pt x="1795721" y="2553150"/>
                  </a:lnTo>
                  <a:lnTo>
                    <a:pt x="1682639" y="2573844"/>
                  </a:lnTo>
                  <a:lnTo>
                    <a:pt x="1566541" y="2586505"/>
                  </a:lnTo>
                  <a:lnTo>
                    <a:pt x="1447800" y="2590800"/>
                  </a:lnTo>
                  <a:lnTo>
                    <a:pt x="1329058" y="2586505"/>
                  </a:lnTo>
                  <a:lnTo>
                    <a:pt x="1212960" y="2573844"/>
                  </a:lnTo>
                  <a:lnTo>
                    <a:pt x="1099878" y="2553150"/>
                  </a:lnTo>
                  <a:lnTo>
                    <a:pt x="990185" y="2524755"/>
                  </a:lnTo>
                  <a:lnTo>
                    <a:pt x="884253" y="2488995"/>
                  </a:lnTo>
                  <a:lnTo>
                    <a:pt x="782455" y="2446202"/>
                  </a:lnTo>
                  <a:lnTo>
                    <a:pt x="685163" y="2396710"/>
                  </a:lnTo>
                  <a:lnTo>
                    <a:pt x="592750" y="2340851"/>
                  </a:lnTo>
                  <a:lnTo>
                    <a:pt x="505589" y="2278961"/>
                  </a:lnTo>
                  <a:lnTo>
                    <a:pt x="424052" y="2211371"/>
                  </a:lnTo>
                  <a:lnTo>
                    <a:pt x="348513" y="2138416"/>
                  </a:lnTo>
                  <a:lnTo>
                    <a:pt x="279343" y="2060429"/>
                  </a:lnTo>
                  <a:lnTo>
                    <a:pt x="216915" y="1977744"/>
                  </a:lnTo>
                  <a:lnTo>
                    <a:pt x="161601" y="1890693"/>
                  </a:lnTo>
                  <a:lnTo>
                    <a:pt x="113776" y="1799611"/>
                  </a:lnTo>
                  <a:lnTo>
                    <a:pt x="73810" y="1704831"/>
                  </a:lnTo>
                  <a:lnTo>
                    <a:pt x="42077" y="1606687"/>
                  </a:lnTo>
                  <a:lnTo>
                    <a:pt x="18949" y="1505511"/>
                  </a:lnTo>
                  <a:lnTo>
                    <a:pt x="4799" y="1401637"/>
                  </a:lnTo>
                  <a:lnTo>
                    <a:pt x="0" y="1295400"/>
                  </a:lnTo>
                  <a:close/>
                </a:path>
              </a:pathLst>
            </a:custGeom>
            <a:ln w="28575">
              <a:solidFill>
                <a:schemeClr val="tx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" name="object 10"/>
          <p:cNvSpPr txBox="1"/>
          <p:nvPr/>
        </p:nvSpPr>
        <p:spPr>
          <a:xfrm>
            <a:off x="4271009" y="3663965"/>
            <a:ext cx="1339850" cy="2800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000" b="1" dirty="0">
                <a:latin typeface="Calibri"/>
                <a:cs typeface="Calibri"/>
              </a:rPr>
              <a:t>I</a:t>
            </a:r>
            <a:r>
              <a:rPr sz="2000" b="1" spc="-10" dirty="0">
                <a:latin typeface="Calibri"/>
                <a:cs typeface="Calibri"/>
              </a:rPr>
              <a:t>n</a:t>
            </a:r>
            <a:r>
              <a:rPr sz="2000" b="1" spc="-15" dirty="0">
                <a:latin typeface="Calibri"/>
                <a:cs typeface="Calibri"/>
              </a:rPr>
              <a:t>t</a:t>
            </a:r>
            <a:r>
              <a:rPr sz="2000" b="1" spc="-10" dirty="0">
                <a:latin typeface="Calibri"/>
                <a:cs typeface="Calibri"/>
              </a:rPr>
              <a:t>e</a:t>
            </a:r>
            <a:r>
              <a:rPr sz="2000" b="1" spc="25" dirty="0">
                <a:latin typeface="Calibri"/>
                <a:cs typeface="Calibri"/>
              </a:rPr>
              <a:t>r</a:t>
            </a:r>
            <a:r>
              <a:rPr sz="2000" b="1" spc="-30" dirty="0">
                <a:latin typeface="Calibri"/>
                <a:cs typeface="Calibri"/>
              </a:rPr>
              <a:t>v</a:t>
            </a:r>
            <a:r>
              <a:rPr sz="2000" b="1" spc="-10" dirty="0">
                <a:latin typeface="Calibri"/>
                <a:cs typeface="Calibri"/>
              </a:rPr>
              <a:t>e</a:t>
            </a:r>
            <a:r>
              <a:rPr sz="2000" b="1" spc="-20" dirty="0">
                <a:latin typeface="Calibri"/>
                <a:cs typeface="Calibri"/>
              </a:rPr>
              <a:t>n</a:t>
            </a:r>
            <a:r>
              <a:rPr sz="2000" b="1" dirty="0">
                <a:latin typeface="Calibri"/>
                <a:cs typeface="Calibri"/>
              </a:rPr>
              <a:t>t</a:t>
            </a:r>
            <a:r>
              <a:rPr sz="2000" b="1" spc="10" dirty="0">
                <a:latin typeface="Calibri"/>
                <a:cs typeface="Calibri"/>
              </a:rPr>
              <a:t>i</a:t>
            </a:r>
            <a:r>
              <a:rPr sz="2000" b="1" dirty="0">
                <a:latin typeface="Calibri"/>
                <a:cs typeface="Calibri"/>
              </a:rPr>
              <a:t>on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581525" y="4724796"/>
            <a:ext cx="897890" cy="2546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800" b="1" spc="-5" dirty="0">
                <a:latin typeface="Calibri"/>
                <a:cs typeface="Calibri"/>
              </a:rPr>
              <a:t>O</a:t>
            </a:r>
            <a:r>
              <a:rPr sz="1800" b="1" spc="-10" dirty="0">
                <a:latin typeface="Calibri"/>
                <a:cs typeface="Calibri"/>
              </a:rPr>
              <a:t>u</a:t>
            </a:r>
            <a:r>
              <a:rPr sz="1800" b="1" spc="-25" dirty="0">
                <a:latin typeface="Calibri"/>
                <a:cs typeface="Calibri"/>
              </a:rPr>
              <a:t>t</a:t>
            </a:r>
            <a:r>
              <a:rPr sz="1800" b="1" dirty="0">
                <a:latin typeface="Calibri"/>
                <a:cs typeface="Calibri"/>
              </a:rPr>
              <a:t>c</a:t>
            </a:r>
            <a:r>
              <a:rPr sz="1800" b="1" spc="-10" dirty="0">
                <a:latin typeface="Calibri"/>
                <a:cs typeface="Calibri"/>
              </a:rPr>
              <a:t>om</a:t>
            </a:r>
            <a:r>
              <a:rPr sz="1800" b="1" dirty="0">
                <a:latin typeface="Calibri"/>
                <a:cs typeface="Calibri"/>
              </a:rPr>
              <a:t>e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3810000" y="2497073"/>
            <a:ext cx="3055620" cy="1320800"/>
          </a:xfrm>
          <a:custGeom>
            <a:avLst/>
            <a:gdLst/>
            <a:ahLst/>
            <a:cxnLst/>
            <a:rect l="l" t="t" r="r" b="b"/>
            <a:pathLst>
              <a:path w="3055620" h="1320800">
                <a:moveTo>
                  <a:pt x="82803" y="1215644"/>
                </a:moveTo>
                <a:lnTo>
                  <a:pt x="0" y="1312926"/>
                </a:lnTo>
                <a:lnTo>
                  <a:pt x="127508" y="1320800"/>
                </a:lnTo>
                <a:lnTo>
                  <a:pt x="115792" y="1293240"/>
                </a:lnTo>
                <a:lnTo>
                  <a:pt x="95123" y="1293240"/>
                </a:lnTo>
                <a:lnTo>
                  <a:pt x="80263" y="1258189"/>
                </a:lnTo>
                <a:lnTo>
                  <a:pt x="97734" y="1250763"/>
                </a:lnTo>
                <a:lnTo>
                  <a:pt x="82803" y="1215644"/>
                </a:lnTo>
                <a:close/>
              </a:path>
              <a:path w="3055620" h="1320800">
                <a:moveTo>
                  <a:pt x="97734" y="1250763"/>
                </a:moveTo>
                <a:lnTo>
                  <a:pt x="80263" y="1258189"/>
                </a:lnTo>
                <a:lnTo>
                  <a:pt x="95123" y="1293240"/>
                </a:lnTo>
                <a:lnTo>
                  <a:pt x="112629" y="1285800"/>
                </a:lnTo>
                <a:lnTo>
                  <a:pt x="97734" y="1250763"/>
                </a:lnTo>
                <a:close/>
              </a:path>
              <a:path w="3055620" h="1320800">
                <a:moveTo>
                  <a:pt x="112629" y="1285800"/>
                </a:moveTo>
                <a:lnTo>
                  <a:pt x="95123" y="1293240"/>
                </a:lnTo>
                <a:lnTo>
                  <a:pt x="115792" y="1293240"/>
                </a:lnTo>
                <a:lnTo>
                  <a:pt x="112629" y="1285800"/>
                </a:lnTo>
                <a:close/>
              </a:path>
              <a:path w="3055620" h="1320800">
                <a:moveTo>
                  <a:pt x="3040506" y="0"/>
                </a:moveTo>
                <a:lnTo>
                  <a:pt x="97734" y="1250763"/>
                </a:lnTo>
                <a:lnTo>
                  <a:pt x="112629" y="1285800"/>
                </a:lnTo>
                <a:lnTo>
                  <a:pt x="3055493" y="35051"/>
                </a:lnTo>
                <a:lnTo>
                  <a:pt x="3040506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6835139" y="2263138"/>
            <a:ext cx="1765164" cy="1165861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7188200" y="2368295"/>
            <a:ext cx="944244" cy="92333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93980" marR="5080" indent="-81915">
              <a:lnSpc>
                <a:spcPct val="100000"/>
              </a:lnSpc>
            </a:pPr>
            <a:r>
              <a:rPr sz="2000" b="1" spc="-45" dirty="0">
                <a:latin typeface="Calibri"/>
                <a:cs typeface="Calibri"/>
              </a:rPr>
              <a:t>R</a:t>
            </a:r>
            <a:r>
              <a:rPr sz="2000" b="1" spc="-10" dirty="0">
                <a:latin typeface="Calibri"/>
                <a:cs typeface="Calibri"/>
              </a:rPr>
              <a:t>e</a:t>
            </a:r>
            <a:r>
              <a:rPr sz="2000" b="1" dirty="0">
                <a:latin typeface="Calibri"/>
                <a:cs typeface="Calibri"/>
              </a:rPr>
              <a:t>l</a:t>
            </a:r>
            <a:r>
              <a:rPr sz="2000" b="1" spc="-30" dirty="0">
                <a:latin typeface="Calibri"/>
                <a:cs typeface="Calibri"/>
              </a:rPr>
              <a:t>ev</a:t>
            </a:r>
            <a:r>
              <a:rPr sz="2000" b="1" spc="-20" dirty="0">
                <a:latin typeface="Calibri"/>
                <a:cs typeface="Calibri"/>
              </a:rPr>
              <a:t>a</a:t>
            </a:r>
            <a:r>
              <a:rPr sz="2000" b="1" spc="-30" dirty="0">
                <a:latin typeface="Calibri"/>
                <a:cs typeface="Calibri"/>
              </a:rPr>
              <a:t>n</a:t>
            </a:r>
            <a:r>
              <a:rPr sz="2000" b="1" spc="-10" dirty="0">
                <a:latin typeface="Calibri"/>
                <a:cs typeface="Calibri"/>
              </a:rPr>
              <a:t>t</a:t>
            </a:r>
            <a:r>
              <a:rPr sz="2000" b="1" spc="-5" dirty="0">
                <a:latin typeface="Calibri"/>
                <a:cs typeface="Calibri"/>
              </a:rPr>
              <a:t> </a:t>
            </a:r>
            <a:r>
              <a:rPr sz="2000" b="1" spc="-30" dirty="0">
                <a:latin typeface="Calibri"/>
                <a:cs typeface="Calibri"/>
              </a:rPr>
              <a:t>s</a:t>
            </a:r>
            <a:r>
              <a:rPr sz="2000" b="1" spc="-10" dirty="0">
                <a:latin typeface="Calibri"/>
                <a:cs typeface="Calibri"/>
              </a:rPr>
              <a:t>t</a:t>
            </a:r>
            <a:r>
              <a:rPr sz="2000" b="1" spc="-5" dirty="0">
                <a:latin typeface="Calibri"/>
                <a:cs typeface="Calibri"/>
              </a:rPr>
              <a:t>u</a:t>
            </a:r>
            <a:r>
              <a:rPr sz="2000" b="1" spc="-15" dirty="0">
                <a:latin typeface="Calibri"/>
                <a:cs typeface="Calibri"/>
              </a:rPr>
              <a:t>d</a:t>
            </a:r>
            <a:r>
              <a:rPr sz="2000" b="1" dirty="0">
                <a:latin typeface="Calibri"/>
                <a:cs typeface="Calibri"/>
              </a:rPr>
              <a:t>i</a:t>
            </a:r>
            <a:r>
              <a:rPr sz="2000" b="1" spc="-10" dirty="0">
                <a:latin typeface="Calibri"/>
                <a:cs typeface="Calibri"/>
              </a:rPr>
              <a:t>es</a:t>
            </a:r>
            <a:r>
              <a:rPr lang="en-US" sz="2000" b="1" spc="-10" dirty="0">
                <a:latin typeface="Calibri"/>
                <a:cs typeface="Calibri"/>
              </a:rPr>
              <a:t> &amp; data</a:t>
            </a:r>
            <a:endParaRPr sz="2000" b="1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2628760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Formulating PICO question as a title for your review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7484" y="1745673"/>
            <a:ext cx="8923780" cy="4871437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b="1" dirty="0"/>
              <a:t>Systematic review titles are generally rather formulaic. Capture PICO concepts.</a:t>
            </a:r>
          </a:p>
          <a:p>
            <a:r>
              <a:rPr lang="en-US" dirty="0">
                <a:solidFill>
                  <a:srgbClr val="FFCC66"/>
                </a:solidFill>
              </a:rPr>
              <a:t>Multifaceted psychosocial interventions </a:t>
            </a:r>
            <a:r>
              <a:rPr lang="en-US" dirty="0">
                <a:solidFill>
                  <a:srgbClr val="00FF00"/>
                </a:solidFill>
              </a:rPr>
              <a:t>[compared to usual care] </a:t>
            </a:r>
            <a:r>
              <a:rPr lang="en-US" dirty="0"/>
              <a:t>for improving </a:t>
            </a:r>
            <a:r>
              <a:rPr lang="en-US" dirty="0">
                <a:solidFill>
                  <a:srgbClr val="FFFF00"/>
                </a:solidFill>
              </a:rPr>
              <a:t>antiretroviral program retention and other outcomes </a:t>
            </a:r>
            <a:r>
              <a:rPr lang="en-US" dirty="0"/>
              <a:t>in </a:t>
            </a:r>
            <a:r>
              <a:rPr lang="en-US" dirty="0">
                <a:solidFill>
                  <a:srgbClr val="00FFFF"/>
                </a:solidFill>
              </a:rPr>
              <a:t>people living with HIV in low- and middle-income countries</a:t>
            </a:r>
            <a:r>
              <a:rPr lang="en-US" dirty="0"/>
              <a:t>: </a:t>
            </a:r>
            <a:r>
              <a:rPr lang="en-US" dirty="0">
                <a:ln w="635">
                  <a:solidFill>
                    <a:srgbClr val="FFCC66"/>
                  </a:solidFill>
                </a:ln>
              </a:rPr>
              <a:t>A systematic review</a:t>
            </a:r>
          </a:p>
          <a:p>
            <a:r>
              <a:rPr lang="en-US" dirty="0"/>
              <a:t>Multifaceted psychosocial interventions for improving </a:t>
            </a:r>
            <a:r>
              <a:rPr lang="en-US" dirty="0">
                <a:solidFill>
                  <a:srgbClr val="FFFF00"/>
                </a:solidFill>
              </a:rPr>
              <a:t>health outcomes </a:t>
            </a:r>
            <a:r>
              <a:rPr lang="en-US" dirty="0"/>
              <a:t>in people with HIV in LMIC: </a:t>
            </a:r>
            <a:r>
              <a:rPr lang="en-US" dirty="0">
                <a:ln w="635">
                  <a:solidFill>
                    <a:srgbClr val="FFCC66"/>
                  </a:solidFill>
                </a:ln>
              </a:rPr>
              <a:t>A systematic review</a:t>
            </a:r>
          </a:p>
          <a:p>
            <a:r>
              <a:rPr lang="en-US" dirty="0">
                <a:solidFill>
                  <a:srgbClr val="FFCC66"/>
                </a:solidFill>
              </a:rPr>
              <a:t>Adherence clubs </a:t>
            </a:r>
            <a:r>
              <a:rPr lang="en-US" dirty="0"/>
              <a:t>for improving health outcomes in people with HIV: </a:t>
            </a:r>
            <a:r>
              <a:rPr lang="en-US" dirty="0">
                <a:ln w="635">
                  <a:solidFill>
                    <a:srgbClr val="FFCC66"/>
                  </a:solidFill>
                </a:ln>
              </a:rPr>
              <a:t>A systematic review</a:t>
            </a:r>
          </a:p>
          <a:p>
            <a:r>
              <a:rPr lang="en-US" dirty="0">
                <a:solidFill>
                  <a:srgbClr val="FFCC66"/>
                </a:solidFill>
              </a:rPr>
              <a:t>Microfinance interventions</a:t>
            </a:r>
            <a:r>
              <a:rPr lang="en-US" dirty="0"/>
              <a:t> to improve ART program retention in people living with HIV in sub-Saharan Africa: </a:t>
            </a:r>
            <a:r>
              <a:rPr lang="en-US" dirty="0">
                <a:ln w="635">
                  <a:solidFill>
                    <a:srgbClr val="FFCC66"/>
                  </a:solidFill>
                </a:ln>
              </a:rPr>
              <a:t>A systematic review</a:t>
            </a:r>
          </a:p>
        </p:txBody>
      </p:sp>
    </p:spTree>
    <p:extLst>
      <p:ext uri="{BB962C8B-B14F-4D97-AF65-F5344CB8AC3E}">
        <p14:creationId xmlns:p14="http://schemas.microsoft.com/office/powerpoint/2010/main" val="361392490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Components of the protocol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0125" y="1446664"/>
            <a:ext cx="8789159" cy="5254388"/>
          </a:xfrm>
        </p:spPr>
        <p:txBody>
          <a:bodyPr>
            <a:normAutofit lnSpcReduction="10000"/>
          </a:bodyPr>
          <a:lstStyle/>
          <a:p>
            <a:pPr marL="355600">
              <a:lnSpc>
                <a:spcPct val="100000"/>
              </a:lnSpc>
              <a:buFont typeface="Arial"/>
              <a:buChar char="•"/>
              <a:tabLst>
                <a:tab pos="355600" algn="l"/>
              </a:tabLst>
            </a:pPr>
            <a:r>
              <a:rPr lang="en-US" sz="2400" spc="-15" dirty="0">
                <a:cs typeface="Calibri"/>
              </a:rPr>
              <a:t>Bac</a:t>
            </a:r>
            <a:r>
              <a:rPr lang="en-US" sz="2400" spc="-10" dirty="0">
                <a:cs typeface="Calibri"/>
              </a:rPr>
              <a:t>k</a:t>
            </a:r>
            <a:r>
              <a:rPr lang="en-US" sz="2400" spc="-15" dirty="0">
                <a:cs typeface="Calibri"/>
              </a:rPr>
              <a:t>g</a:t>
            </a:r>
            <a:r>
              <a:rPr lang="en-US" sz="2400" spc="-40" dirty="0">
                <a:cs typeface="Calibri"/>
              </a:rPr>
              <a:t>r</a:t>
            </a:r>
            <a:r>
              <a:rPr lang="en-US" sz="2400" spc="-5" dirty="0">
                <a:cs typeface="Calibri"/>
              </a:rPr>
              <a:t>o</a:t>
            </a:r>
            <a:r>
              <a:rPr lang="en-US" sz="2400" spc="5" dirty="0">
                <a:cs typeface="Calibri"/>
              </a:rPr>
              <a:t>u</a:t>
            </a:r>
            <a:r>
              <a:rPr lang="en-US" sz="2400" dirty="0">
                <a:cs typeface="Calibri"/>
              </a:rPr>
              <a:t>nd</a:t>
            </a:r>
          </a:p>
          <a:p>
            <a:pPr marL="355600">
              <a:lnSpc>
                <a:spcPct val="100000"/>
              </a:lnSpc>
              <a:buFont typeface="Arial"/>
              <a:buChar char="•"/>
              <a:tabLst>
                <a:tab pos="355600" algn="l"/>
              </a:tabLst>
            </a:pPr>
            <a:r>
              <a:rPr lang="en-US" sz="2400" spc="-55" dirty="0">
                <a:cs typeface="Calibri"/>
              </a:rPr>
              <a:t>R</a:t>
            </a:r>
            <a:r>
              <a:rPr lang="en-US" sz="2400" spc="-40" dirty="0">
                <a:cs typeface="Calibri"/>
              </a:rPr>
              <a:t>e</a:t>
            </a:r>
            <a:r>
              <a:rPr lang="en-US" sz="2400" spc="-25" dirty="0">
                <a:cs typeface="Calibri"/>
              </a:rPr>
              <a:t>v</a:t>
            </a:r>
            <a:r>
              <a:rPr lang="en-US" sz="2400" dirty="0">
                <a:cs typeface="Calibri"/>
              </a:rPr>
              <a:t>i</a:t>
            </a:r>
            <a:r>
              <a:rPr lang="en-US" sz="2400" spc="-20" dirty="0">
                <a:cs typeface="Calibri"/>
              </a:rPr>
              <a:t>ew</a:t>
            </a:r>
            <a:r>
              <a:rPr lang="en-US" sz="2400" spc="25" dirty="0">
                <a:cs typeface="Calibri"/>
              </a:rPr>
              <a:t> </a:t>
            </a:r>
            <a:r>
              <a:rPr lang="en-US" sz="2400" spc="-5" dirty="0">
                <a:cs typeface="Calibri"/>
              </a:rPr>
              <a:t>o</a:t>
            </a:r>
            <a:r>
              <a:rPr lang="en-US" sz="2400" spc="5" dirty="0">
                <a:cs typeface="Calibri"/>
              </a:rPr>
              <a:t>b</a:t>
            </a:r>
            <a:r>
              <a:rPr lang="en-US" sz="2400" spc="-15" dirty="0">
                <a:cs typeface="Calibri"/>
              </a:rPr>
              <a:t>jecti</a:t>
            </a:r>
            <a:r>
              <a:rPr lang="en-US" sz="2400" spc="-35" dirty="0">
                <a:cs typeface="Calibri"/>
              </a:rPr>
              <a:t>v</a:t>
            </a:r>
            <a:r>
              <a:rPr lang="en-US" sz="2400" spc="-15" dirty="0">
                <a:cs typeface="Calibri"/>
              </a:rPr>
              <a:t>es</a:t>
            </a:r>
            <a:endParaRPr lang="en-US" sz="2400" dirty="0">
              <a:cs typeface="Calibri"/>
            </a:endParaRPr>
          </a:p>
          <a:p>
            <a:pPr marL="355600">
              <a:lnSpc>
                <a:spcPct val="100000"/>
              </a:lnSpc>
              <a:buFont typeface="Arial"/>
              <a:buChar char="•"/>
              <a:tabLst>
                <a:tab pos="355600" algn="l"/>
              </a:tabLst>
            </a:pPr>
            <a:r>
              <a:rPr lang="en-US" sz="2400" spc="-5" dirty="0">
                <a:cs typeface="Calibri"/>
              </a:rPr>
              <a:t>Descr</a:t>
            </a:r>
            <a:r>
              <a:rPr lang="en-US" sz="2400" spc="10" dirty="0">
                <a:cs typeface="Calibri"/>
              </a:rPr>
              <a:t>i</a:t>
            </a:r>
            <a:r>
              <a:rPr lang="en-US" sz="2400" spc="-5" dirty="0">
                <a:cs typeface="Calibri"/>
              </a:rPr>
              <a:t>b</a:t>
            </a:r>
            <a:r>
              <a:rPr lang="en-US" sz="2400" dirty="0">
                <a:cs typeface="Calibri"/>
              </a:rPr>
              <a:t>e </a:t>
            </a:r>
            <a:r>
              <a:rPr lang="en-US" sz="2400" spc="-5" dirty="0">
                <a:cs typeface="Calibri"/>
              </a:rPr>
              <a:t>s</a:t>
            </a:r>
            <a:r>
              <a:rPr lang="en-US" sz="2400" spc="-10" dirty="0">
                <a:cs typeface="Calibri"/>
              </a:rPr>
              <a:t>e</a:t>
            </a:r>
            <a:r>
              <a:rPr lang="en-US" sz="2400" dirty="0">
                <a:cs typeface="Calibri"/>
              </a:rPr>
              <a:t>lection</a:t>
            </a:r>
            <a:r>
              <a:rPr lang="en-US" sz="2400" spc="5" dirty="0">
                <a:cs typeface="Calibri"/>
              </a:rPr>
              <a:t> </a:t>
            </a:r>
            <a:r>
              <a:rPr lang="en-US" sz="2400" dirty="0">
                <a:cs typeface="Calibri"/>
              </a:rPr>
              <a:t>cri</a:t>
            </a:r>
            <a:r>
              <a:rPr lang="en-US" sz="2400" spc="-15" dirty="0">
                <a:cs typeface="Calibri"/>
              </a:rPr>
              <a:t>t</a:t>
            </a:r>
            <a:r>
              <a:rPr lang="en-US" sz="2400" dirty="0">
                <a:cs typeface="Calibri"/>
              </a:rPr>
              <a:t>eria</a:t>
            </a:r>
          </a:p>
          <a:p>
            <a:pPr marL="355600">
              <a:lnSpc>
                <a:spcPct val="100000"/>
              </a:lnSpc>
              <a:buFont typeface="Arial"/>
              <a:buChar char="•"/>
              <a:tabLst>
                <a:tab pos="355600" algn="l"/>
              </a:tabLst>
            </a:pPr>
            <a:r>
              <a:rPr lang="en-US" sz="2400" spc="-20" dirty="0">
                <a:cs typeface="Calibri"/>
              </a:rPr>
              <a:t>Desc</a:t>
            </a:r>
            <a:r>
              <a:rPr lang="en-US" sz="2400" dirty="0">
                <a:cs typeface="Calibri"/>
              </a:rPr>
              <a:t>ri</a:t>
            </a:r>
            <a:r>
              <a:rPr lang="en-US" sz="2400" spc="5" dirty="0">
                <a:cs typeface="Calibri"/>
              </a:rPr>
              <a:t>b</a:t>
            </a:r>
            <a:r>
              <a:rPr lang="en-US" sz="2400" spc="-15" dirty="0">
                <a:cs typeface="Calibri"/>
              </a:rPr>
              <a:t>e</a:t>
            </a:r>
            <a:r>
              <a:rPr lang="en-US" sz="2400" spc="-10" dirty="0">
                <a:cs typeface="Calibri"/>
              </a:rPr>
              <a:t> </a:t>
            </a:r>
            <a:r>
              <a:rPr lang="en-US" sz="2400" dirty="0">
                <a:cs typeface="Calibri"/>
              </a:rPr>
              <a:t>p</a:t>
            </a:r>
            <a:r>
              <a:rPr lang="en-US" sz="2400" spc="-45" dirty="0">
                <a:cs typeface="Calibri"/>
              </a:rPr>
              <a:t>r</a:t>
            </a:r>
            <a:r>
              <a:rPr lang="en-US" sz="2400" spc="-5" dirty="0">
                <a:cs typeface="Calibri"/>
              </a:rPr>
              <a:t>o</a:t>
            </a:r>
            <a:r>
              <a:rPr lang="en-US" sz="2400" spc="5" dirty="0">
                <a:cs typeface="Calibri"/>
              </a:rPr>
              <a:t>p</a:t>
            </a:r>
            <a:r>
              <a:rPr lang="en-US" sz="2400" spc="-5" dirty="0">
                <a:cs typeface="Calibri"/>
              </a:rPr>
              <a:t>ose</a:t>
            </a:r>
            <a:r>
              <a:rPr lang="en-US" sz="2400" dirty="0">
                <a:cs typeface="Calibri"/>
              </a:rPr>
              <a:t>d</a:t>
            </a:r>
            <a:r>
              <a:rPr lang="en-US" sz="2400" spc="-40" dirty="0">
                <a:cs typeface="Calibri"/>
              </a:rPr>
              <a:t> </a:t>
            </a:r>
            <a:r>
              <a:rPr lang="en-US" sz="2400" spc="-20" dirty="0">
                <a:cs typeface="Calibri"/>
              </a:rPr>
              <a:t>sea</a:t>
            </a:r>
            <a:r>
              <a:rPr lang="en-US" sz="2400" spc="-40" dirty="0">
                <a:cs typeface="Calibri"/>
              </a:rPr>
              <a:t>r</a:t>
            </a:r>
            <a:r>
              <a:rPr lang="en-US" sz="2400" dirty="0">
                <a:cs typeface="Calibri"/>
              </a:rPr>
              <a:t>ch</a:t>
            </a:r>
            <a:r>
              <a:rPr lang="en-US" sz="2400" spc="5" dirty="0">
                <a:cs typeface="Calibri"/>
              </a:rPr>
              <a:t> </a:t>
            </a:r>
            <a:r>
              <a:rPr lang="en-US" sz="2400" spc="-20" dirty="0">
                <a:cs typeface="Calibri"/>
              </a:rPr>
              <a:t>m</a:t>
            </a:r>
            <a:r>
              <a:rPr lang="en-US" sz="2400" spc="-45" dirty="0">
                <a:cs typeface="Calibri"/>
              </a:rPr>
              <a:t>e</a:t>
            </a:r>
            <a:r>
              <a:rPr lang="en-US" sz="2400" dirty="0">
                <a:cs typeface="Calibri"/>
              </a:rPr>
              <a:t>t</a:t>
            </a:r>
            <a:r>
              <a:rPr lang="en-US" sz="2400" spc="5" dirty="0">
                <a:cs typeface="Calibri"/>
              </a:rPr>
              <a:t>h</a:t>
            </a:r>
            <a:r>
              <a:rPr lang="en-US" sz="2400" spc="-5" dirty="0">
                <a:cs typeface="Calibri"/>
              </a:rPr>
              <a:t>o</a:t>
            </a:r>
            <a:r>
              <a:rPr lang="en-US" sz="2400" spc="5" dirty="0">
                <a:cs typeface="Calibri"/>
              </a:rPr>
              <a:t>d</a:t>
            </a:r>
            <a:r>
              <a:rPr lang="en-US" sz="2400" dirty="0">
                <a:cs typeface="Calibri"/>
              </a:rPr>
              <a:t>s</a:t>
            </a:r>
            <a:r>
              <a:rPr lang="en-US" sz="2400" spc="-5" dirty="0">
                <a:cs typeface="Calibri"/>
              </a:rPr>
              <a:t> </a:t>
            </a:r>
            <a:r>
              <a:rPr lang="en-US" sz="2400" dirty="0">
                <a:cs typeface="Calibri"/>
              </a:rPr>
              <a:t>and</a:t>
            </a:r>
            <a:r>
              <a:rPr lang="en-US" sz="2400" spc="-25" dirty="0">
                <a:cs typeface="Calibri"/>
              </a:rPr>
              <a:t> </a:t>
            </a:r>
            <a:r>
              <a:rPr lang="en-US" sz="2400" spc="-20" dirty="0">
                <a:cs typeface="Calibri"/>
              </a:rPr>
              <a:t>s</a:t>
            </a:r>
            <a:r>
              <a:rPr lang="en-US" sz="2400" spc="-10" dirty="0">
                <a:cs typeface="Calibri"/>
              </a:rPr>
              <a:t>t</a:t>
            </a:r>
            <a:r>
              <a:rPr lang="en-US" sz="2400" spc="-60" dirty="0">
                <a:cs typeface="Calibri"/>
              </a:rPr>
              <a:t>r</a:t>
            </a:r>
            <a:r>
              <a:rPr lang="en-US" sz="2400" spc="-20" dirty="0">
                <a:cs typeface="Calibri"/>
              </a:rPr>
              <a:t>a</a:t>
            </a:r>
            <a:r>
              <a:rPr lang="en-US" sz="2400" spc="-30" dirty="0">
                <a:cs typeface="Calibri"/>
              </a:rPr>
              <a:t>t</a:t>
            </a:r>
            <a:r>
              <a:rPr lang="en-US" sz="2400" spc="-15" dirty="0">
                <a:cs typeface="Calibri"/>
              </a:rPr>
              <a:t>egy</a:t>
            </a:r>
            <a:r>
              <a:rPr lang="en-US" sz="2400" spc="-25" dirty="0">
                <a:cs typeface="Calibri"/>
              </a:rPr>
              <a:t> </a:t>
            </a:r>
            <a:r>
              <a:rPr lang="en-US" sz="2400" dirty="0">
                <a:cs typeface="Calibri"/>
              </a:rPr>
              <a:t>in</a:t>
            </a:r>
            <a:r>
              <a:rPr lang="en-US" sz="2400" spc="5" dirty="0">
                <a:cs typeface="Calibri"/>
              </a:rPr>
              <a:t> </a:t>
            </a:r>
            <a:r>
              <a:rPr lang="en-US" sz="2400" spc="-20" dirty="0">
                <a:cs typeface="Calibri"/>
              </a:rPr>
              <a:t>d</a:t>
            </a:r>
            <a:r>
              <a:rPr lang="en-US" sz="2400" spc="-40" dirty="0">
                <a:cs typeface="Calibri"/>
              </a:rPr>
              <a:t>e</a:t>
            </a:r>
            <a:r>
              <a:rPr lang="en-US" sz="2400" spc="-50" dirty="0">
                <a:cs typeface="Calibri"/>
              </a:rPr>
              <a:t>t</a:t>
            </a:r>
            <a:r>
              <a:rPr lang="en-US" sz="2400" dirty="0">
                <a:cs typeface="Calibri"/>
              </a:rPr>
              <a:t>a</a:t>
            </a:r>
            <a:r>
              <a:rPr lang="en-US" sz="2400" spc="5" dirty="0">
                <a:cs typeface="Calibri"/>
              </a:rPr>
              <a:t>i</a:t>
            </a:r>
            <a:r>
              <a:rPr lang="en-US" sz="2400" dirty="0">
                <a:cs typeface="Calibri"/>
              </a:rPr>
              <a:t>l</a:t>
            </a:r>
          </a:p>
          <a:p>
            <a:pPr marL="756285" lvl="1" indent="-286385">
              <a:lnSpc>
                <a:spcPts val="2700"/>
              </a:lnSpc>
              <a:buFont typeface="Arial"/>
              <a:buChar char="–"/>
              <a:tabLst>
                <a:tab pos="756920" algn="l"/>
              </a:tabLst>
            </a:pPr>
            <a:r>
              <a:rPr lang="en-US" sz="2400" spc="5" dirty="0">
                <a:cs typeface="Calibri"/>
              </a:rPr>
              <a:t>I</a:t>
            </a:r>
            <a:r>
              <a:rPr lang="en-US" sz="2400" dirty="0">
                <a:cs typeface="Calibri"/>
              </a:rPr>
              <a:t>mpor</a:t>
            </a:r>
            <a:r>
              <a:rPr lang="en-US" sz="2400" spc="-35" dirty="0">
                <a:cs typeface="Calibri"/>
              </a:rPr>
              <a:t>t</a:t>
            </a:r>
            <a:r>
              <a:rPr lang="en-US" sz="2400" dirty="0">
                <a:cs typeface="Calibri"/>
              </a:rPr>
              <a:t>a</a:t>
            </a:r>
            <a:r>
              <a:rPr lang="en-US" sz="2400" spc="-15" dirty="0">
                <a:cs typeface="Calibri"/>
              </a:rPr>
              <a:t>n</a:t>
            </a:r>
            <a:r>
              <a:rPr lang="en-US" sz="2400" dirty="0">
                <a:cs typeface="Calibri"/>
              </a:rPr>
              <a:t>t</a:t>
            </a:r>
            <a:r>
              <a:rPr lang="en-US" sz="2400" spc="-45" dirty="0">
                <a:cs typeface="Calibri"/>
              </a:rPr>
              <a:t> </a:t>
            </a:r>
            <a:r>
              <a:rPr lang="en-US" sz="2400" spc="-5" dirty="0">
                <a:cs typeface="Calibri"/>
              </a:rPr>
              <a:t>fi</a:t>
            </a:r>
            <a:r>
              <a:rPr lang="en-US" sz="2400" spc="-30" dirty="0">
                <a:cs typeface="Calibri"/>
              </a:rPr>
              <a:t>r</a:t>
            </a:r>
            <a:r>
              <a:rPr lang="en-US" sz="2400" spc="-20" dirty="0">
                <a:cs typeface="Calibri"/>
              </a:rPr>
              <a:t>s</a:t>
            </a:r>
            <a:r>
              <a:rPr lang="en-US" sz="2400" dirty="0">
                <a:cs typeface="Calibri"/>
              </a:rPr>
              <a:t>t</a:t>
            </a:r>
            <a:r>
              <a:rPr lang="en-US" sz="2400" spc="-25" dirty="0">
                <a:cs typeface="Calibri"/>
              </a:rPr>
              <a:t> </a:t>
            </a:r>
            <a:r>
              <a:rPr lang="en-US" sz="2400" spc="-20" dirty="0">
                <a:cs typeface="Calibri"/>
              </a:rPr>
              <a:t>t</a:t>
            </a:r>
            <a:r>
              <a:rPr lang="en-US" sz="2400" dirty="0">
                <a:cs typeface="Calibri"/>
              </a:rPr>
              <a:t>o</a:t>
            </a:r>
            <a:r>
              <a:rPr lang="en-US" sz="2400" spc="-30" dirty="0">
                <a:cs typeface="Calibri"/>
              </a:rPr>
              <a:t> </a:t>
            </a:r>
            <a:r>
              <a:rPr lang="en-US" sz="2400" spc="-5" dirty="0">
                <a:cs typeface="Calibri"/>
              </a:rPr>
              <a:t>o</a:t>
            </a:r>
            <a:r>
              <a:rPr lang="en-US" sz="2400" spc="-15" dirty="0">
                <a:cs typeface="Calibri"/>
              </a:rPr>
              <a:t>b</a:t>
            </a:r>
            <a:r>
              <a:rPr lang="en-US" sz="2400" spc="-40" dirty="0">
                <a:cs typeface="Calibri"/>
              </a:rPr>
              <a:t>t</a:t>
            </a:r>
            <a:r>
              <a:rPr lang="en-US" sz="2400" dirty="0">
                <a:cs typeface="Calibri"/>
              </a:rPr>
              <a:t>ain</a:t>
            </a:r>
            <a:r>
              <a:rPr lang="en-US" sz="2400" spc="10" dirty="0">
                <a:cs typeface="Calibri"/>
              </a:rPr>
              <a:t> </a:t>
            </a:r>
            <a:r>
              <a:rPr lang="en-US" sz="2400" dirty="0">
                <a:cs typeface="Calibri"/>
              </a:rPr>
              <a:t>gui</a:t>
            </a:r>
            <a:r>
              <a:rPr lang="en-US" sz="2400" spc="5" dirty="0">
                <a:cs typeface="Calibri"/>
              </a:rPr>
              <a:t>d</a:t>
            </a:r>
            <a:r>
              <a:rPr lang="en-US" sz="2400" dirty="0">
                <a:cs typeface="Calibri"/>
              </a:rPr>
              <a:t>an</a:t>
            </a:r>
            <a:r>
              <a:rPr lang="en-US" sz="2400" spc="5" dirty="0">
                <a:cs typeface="Calibri"/>
              </a:rPr>
              <a:t>c</a:t>
            </a:r>
            <a:r>
              <a:rPr lang="en-US" sz="2400" dirty="0">
                <a:cs typeface="Calibri"/>
              </a:rPr>
              <a:t>e</a:t>
            </a:r>
            <a:r>
              <a:rPr lang="en-US" sz="2400" spc="-35" dirty="0">
                <a:cs typeface="Calibri"/>
              </a:rPr>
              <a:t> </a:t>
            </a:r>
            <a:r>
              <a:rPr lang="en-US" sz="2400" spc="-5" dirty="0">
                <a:cs typeface="Calibri"/>
              </a:rPr>
              <a:t>f</a:t>
            </a:r>
            <a:r>
              <a:rPr lang="en-US" sz="2400" spc="-40" dirty="0">
                <a:cs typeface="Calibri"/>
              </a:rPr>
              <a:t>r</a:t>
            </a:r>
            <a:r>
              <a:rPr lang="en-US" sz="2400" spc="-5" dirty="0">
                <a:cs typeface="Calibri"/>
              </a:rPr>
              <a:t>o</a:t>
            </a:r>
            <a:r>
              <a:rPr lang="en-US" sz="2400" dirty="0">
                <a:cs typeface="Calibri"/>
              </a:rPr>
              <a:t>m </a:t>
            </a:r>
            <a:r>
              <a:rPr lang="en-US" sz="2400" spc="-5" dirty="0">
                <a:cs typeface="Calibri"/>
              </a:rPr>
              <a:t>specia</a:t>
            </a:r>
            <a:r>
              <a:rPr lang="en-US" sz="2400" spc="10" dirty="0">
                <a:cs typeface="Calibri"/>
              </a:rPr>
              <a:t>l</a:t>
            </a:r>
            <a:r>
              <a:rPr lang="en-US" sz="2400" dirty="0">
                <a:cs typeface="Calibri"/>
              </a:rPr>
              <a:t>i</a:t>
            </a:r>
            <a:r>
              <a:rPr lang="en-US" sz="2400" spc="-20" dirty="0">
                <a:cs typeface="Calibri"/>
              </a:rPr>
              <a:t>s</a:t>
            </a:r>
            <a:r>
              <a:rPr lang="en-US" sz="2400" dirty="0">
                <a:cs typeface="Calibri"/>
              </a:rPr>
              <a:t>t </a:t>
            </a:r>
            <a:r>
              <a:rPr lang="en-US" sz="2400" spc="-45" dirty="0">
                <a:cs typeface="Calibri"/>
              </a:rPr>
              <a:t>r</a:t>
            </a:r>
            <a:r>
              <a:rPr lang="en-US" sz="2400" spc="-15" dirty="0">
                <a:cs typeface="Calibri"/>
              </a:rPr>
              <a:t>es</a:t>
            </a:r>
            <a:r>
              <a:rPr lang="en-US" sz="2400" spc="-25" dirty="0">
                <a:cs typeface="Calibri"/>
              </a:rPr>
              <a:t>e</a:t>
            </a:r>
            <a:r>
              <a:rPr lang="en-US" sz="2400" spc="-15" dirty="0">
                <a:cs typeface="Calibri"/>
              </a:rPr>
              <a:t>a</a:t>
            </a:r>
            <a:r>
              <a:rPr lang="en-US" sz="2400" spc="-40" dirty="0">
                <a:cs typeface="Calibri"/>
              </a:rPr>
              <a:t>r</a:t>
            </a:r>
            <a:r>
              <a:rPr lang="en-US" sz="2400" dirty="0">
                <a:cs typeface="Calibri"/>
              </a:rPr>
              <a:t>ch</a:t>
            </a:r>
            <a:r>
              <a:rPr lang="en-US" sz="2400" spc="15" dirty="0">
                <a:cs typeface="Calibri"/>
              </a:rPr>
              <a:t> </a:t>
            </a:r>
            <a:r>
              <a:rPr lang="en-US" sz="2400" dirty="0">
                <a:cs typeface="Calibri"/>
              </a:rPr>
              <a:t>l</a:t>
            </a:r>
            <a:r>
              <a:rPr lang="en-US" sz="2400" spc="5" dirty="0">
                <a:cs typeface="Calibri"/>
              </a:rPr>
              <a:t>i</a:t>
            </a:r>
            <a:r>
              <a:rPr lang="en-US" sz="2400" dirty="0">
                <a:cs typeface="Calibri"/>
              </a:rPr>
              <a:t>b</a:t>
            </a:r>
            <a:r>
              <a:rPr lang="en-US" sz="2400" spc="-65" dirty="0">
                <a:cs typeface="Calibri"/>
              </a:rPr>
              <a:t>r</a:t>
            </a:r>
            <a:r>
              <a:rPr lang="en-US" sz="2400" spc="-15" dirty="0">
                <a:cs typeface="Calibri"/>
              </a:rPr>
              <a:t>a</a:t>
            </a:r>
            <a:r>
              <a:rPr lang="en-US" sz="2400" spc="-5" dirty="0">
                <a:cs typeface="Calibri"/>
              </a:rPr>
              <a:t>r</a:t>
            </a:r>
            <a:r>
              <a:rPr lang="en-US" sz="2400" dirty="0">
                <a:cs typeface="Calibri"/>
              </a:rPr>
              <a:t>i</a:t>
            </a:r>
            <a:r>
              <a:rPr lang="en-US" sz="2400" spc="5" dirty="0">
                <a:cs typeface="Calibri"/>
              </a:rPr>
              <a:t>a</a:t>
            </a:r>
            <a:r>
              <a:rPr lang="en-US" sz="2400" dirty="0">
                <a:cs typeface="Calibri"/>
              </a:rPr>
              <a:t>n</a:t>
            </a:r>
          </a:p>
          <a:p>
            <a:pPr marL="355600">
              <a:lnSpc>
                <a:spcPct val="100000"/>
              </a:lnSpc>
              <a:buFont typeface="Arial"/>
              <a:buChar char="•"/>
              <a:tabLst>
                <a:tab pos="355600" algn="l"/>
              </a:tabLst>
            </a:pPr>
            <a:r>
              <a:rPr lang="en-US" sz="2400" spc="-20" dirty="0">
                <a:cs typeface="Calibri"/>
              </a:rPr>
              <a:t>Desc</a:t>
            </a:r>
            <a:r>
              <a:rPr lang="en-US" sz="2400" dirty="0">
                <a:cs typeface="Calibri"/>
              </a:rPr>
              <a:t>ri</a:t>
            </a:r>
            <a:r>
              <a:rPr lang="en-US" sz="2400" spc="5" dirty="0">
                <a:cs typeface="Calibri"/>
              </a:rPr>
              <a:t>b</a:t>
            </a:r>
            <a:r>
              <a:rPr lang="en-US" sz="2400" spc="-15" dirty="0">
                <a:cs typeface="Calibri"/>
              </a:rPr>
              <a:t>e</a:t>
            </a:r>
            <a:r>
              <a:rPr lang="en-US" sz="2400" spc="-10" dirty="0">
                <a:cs typeface="Calibri"/>
              </a:rPr>
              <a:t> </a:t>
            </a:r>
            <a:r>
              <a:rPr lang="en-US" sz="2400" dirty="0">
                <a:cs typeface="Calibri"/>
              </a:rPr>
              <a:t>h</a:t>
            </a:r>
            <a:r>
              <a:rPr lang="en-US" sz="2400" spc="-20" dirty="0">
                <a:cs typeface="Calibri"/>
              </a:rPr>
              <a:t>ow</a:t>
            </a:r>
            <a:r>
              <a:rPr lang="en-US" sz="2400" spc="-10" dirty="0">
                <a:cs typeface="Calibri"/>
              </a:rPr>
              <a:t> </a:t>
            </a:r>
            <a:r>
              <a:rPr lang="en-US" sz="2400" spc="-35" dirty="0">
                <a:cs typeface="Calibri"/>
              </a:rPr>
              <a:t>y</a:t>
            </a:r>
            <a:r>
              <a:rPr lang="en-US" sz="2400" spc="-5" dirty="0">
                <a:cs typeface="Calibri"/>
              </a:rPr>
              <a:t>o</a:t>
            </a:r>
            <a:r>
              <a:rPr lang="en-US" sz="2400" dirty="0">
                <a:cs typeface="Calibri"/>
              </a:rPr>
              <a:t>u</a:t>
            </a:r>
            <a:r>
              <a:rPr lang="en-US" sz="2400" spc="-20" dirty="0">
                <a:cs typeface="Calibri"/>
              </a:rPr>
              <a:t> </a:t>
            </a:r>
            <a:r>
              <a:rPr lang="en-US" sz="2400" spc="-30" dirty="0">
                <a:cs typeface="Calibri"/>
              </a:rPr>
              <a:t>w</a:t>
            </a:r>
            <a:r>
              <a:rPr lang="en-US" sz="2400" dirty="0">
                <a:cs typeface="Calibri"/>
              </a:rPr>
              <a:t>i</a:t>
            </a:r>
            <a:r>
              <a:rPr lang="en-US" sz="2400" spc="5" dirty="0">
                <a:cs typeface="Calibri"/>
              </a:rPr>
              <a:t>l</a:t>
            </a:r>
            <a:r>
              <a:rPr lang="en-US" sz="2400" dirty="0">
                <a:cs typeface="Calibri"/>
              </a:rPr>
              <a:t>l </a:t>
            </a:r>
            <a:r>
              <a:rPr lang="en-US" sz="2400" spc="-40" dirty="0">
                <a:cs typeface="Calibri"/>
              </a:rPr>
              <a:t>s</a:t>
            </a:r>
            <a:r>
              <a:rPr lang="en-US" sz="2400" spc="-30" dirty="0">
                <a:cs typeface="Calibri"/>
              </a:rPr>
              <a:t>y</a:t>
            </a:r>
            <a:r>
              <a:rPr lang="en-US" sz="2400" spc="-20" dirty="0">
                <a:cs typeface="Calibri"/>
              </a:rPr>
              <a:t>s</a:t>
            </a:r>
            <a:r>
              <a:rPr lang="en-US" sz="2400" spc="-30" dirty="0">
                <a:cs typeface="Calibri"/>
              </a:rPr>
              <a:t>t</a:t>
            </a:r>
            <a:r>
              <a:rPr lang="en-US" sz="2400" spc="-20" dirty="0">
                <a:cs typeface="Calibri"/>
              </a:rPr>
              <a:t>em</a:t>
            </a:r>
            <a:r>
              <a:rPr lang="en-US" sz="2400" spc="-40" dirty="0">
                <a:cs typeface="Calibri"/>
              </a:rPr>
              <a:t>a</a:t>
            </a:r>
            <a:r>
              <a:rPr lang="en-US" sz="2400" dirty="0">
                <a:cs typeface="Calibri"/>
              </a:rPr>
              <a:t>t</a:t>
            </a:r>
            <a:r>
              <a:rPr lang="en-US" sz="2400" spc="5" dirty="0">
                <a:cs typeface="Calibri"/>
              </a:rPr>
              <a:t>i</a:t>
            </a:r>
            <a:r>
              <a:rPr lang="en-US" sz="2400" spc="-35" dirty="0">
                <a:cs typeface="Calibri"/>
              </a:rPr>
              <a:t>c</a:t>
            </a:r>
            <a:r>
              <a:rPr lang="en-US" sz="2400" dirty="0">
                <a:cs typeface="Calibri"/>
              </a:rPr>
              <a:t>a</a:t>
            </a:r>
            <a:r>
              <a:rPr lang="en-US" sz="2400" spc="5" dirty="0">
                <a:cs typeface="Calibri"/>
              </a:rPr>
              <a:t>l</a:t>
            </a:r>
            <a:r>
              <a:rPr lang="en-US" sz="2400" dirty="0">
                <a:cs typeface="Calibri"/>
              </a:rPr>
              <a:t>ly</a:t>
            </a:r>
            <a:r>
              <a:rPr lang="en-US" sz="2400" spc="-55" dirty="0">
                <a:cs typeface="Calibri"/>
              </a:rPr>
              <a:t> </a:t>
            </a:r>
            <a:r>
              <a:rPr lang="en-US" sz="2400" dirty="0">
                <a:cs typeface="Calibri"/>
              </a:rPr>
              <a:t>a</a:t>
            </a:r>
            <a:r>
              <a:rPr lang="en-US" sz="2400" spc="5" dirty="0">
                <a:cs typeface="Calibri"/>
              </a:rPr>
              <a:t>p</a:t>
            </a:r>
            <a:r>
              <a:rPr lang="en-US" sz="2400" dirty="0">
                <a:cs typeface="Calibri"/>
              </a:rPr>
              <a:t>ply</a:t>
            </a:r>
            <a:r>
              <a:rPr lang="en-US" sz="2400" spc="-15" dirty="0">
                <a:cs typeface="Calibri"/>
              </a:rPr>
              <a:t> </a:t>
            </a:r>
            <a:r>
              <a:rPr lang="en-US" sz="2400" spc="-5" dirty="0">
                <a:cs typeface="Calibri"/>
              </a:rPr>
              <a:t>select</a:t>
            </a:r>
            <a:r>
              <a:rPr lang="en-US" sz="2400" spc="10" dirty="0">
                <a:cs typeface="Calibri"/>
              </a:rPr>
              <a:t>i</a:t>
            </a:r>
            <a:r>
              <a:rPr lang="en-US" sz="2400" spc="-5" dirty="0">
                <a:cs typeface="Calibri"/>
              </a:rPr>
              <a:t>o</a:t>
            </a:r>
            <a:r>
              <a:rPr lang="en-US" sz="2400" dirty="0">
                <a:cs typeface="Calibri"/>
              </a:rPr>
              <a:t>n</a:t>
            </a:r>
            <a:r>
              <a:rPr lang="en-US" sz="2400" spc="5" dirty="0">
                <a:cs typeface="Calibri"/>
              </a:rPr>
              <a:t> </a:t>
            </a:r>
            <a:r>
              <a:rPr lang="en-US" sz="2400" spc="-10" dirty="0">
                <a:cs typeface="Calibri"/>
              </a:rPr>
              <a:t>cr</a:t>
            </a:r>
            <a:r>
              <a:rPr lang="en-US" sz="2400" spc="-5" dirty="0">
                <a:cs typeface="Calibri"/>
              </a:rPr>
              <a:t>i</a:t>
            </a:r>
            <a:r>
              <a:rPr lang="en-US" sz="2400" spc="-30" dirty="0">
                <a:cs typeface="Calibri"/>
              </a:rPr>
              <a:t>t</a:t>
            </a:r>
            <a:r>
              <a:rPr lang="en-US" sz="2400" spc="-15" dirty="0">
                <a:cs typeface="Calibri"/>
              </a:rPr>
              <a:t>er</a:t>
            </a:r>
            <a:r>
              <a:rPr lang="en-US" sz="2400" spc="-5" dirty="0">
                <a:cs typeface="Calibri"/>
              </a:rPr>
              <a:t>i</a:t>
            </a:r>
            <a:r>
              <a:rPr lang="en-US" sz="2400" dirty="0">
                <a:cs typeface="Calibri"/>
              </a:rPr>
              <a:t>a</a:t>
            </a:r>
          </a:p>
          <a:p>
            <a:pPr marL="756285" lvl="1" indent="-286385">
              <a:lnSpc>
                <a:spcPct val="100000"/>
              </a:lnSpc>
              <a:buFont typeface="Arial"/>
              <a:buChar char="–"/>
              <a:tabLst>
                <a:tab pos="756920" algn="l"/>
              </a:tabLst>
            </a:pPr>
            <a:r>
              <a:rPr lang="en-US" sz="2400" spc="-5" dirty="0">
                <a:cs typeface="Calibri"/>
              </a:rPr>
              <a:t>I</a:t>
            </a:r>
            <a:r>
              <a:rPr lang="en-US" sz="2400" dirty="0">
                <a:cs typeface="Calibri"/>
              </a:rPr>
              <a:t>n</a:t>
            </a:r>
            <a:r>
              <a:rPr lang="en-US" sz="2400" spc="-25" dirty="0">
                <a:cs typeface="Calibri"/>
              </a:rPr>
              <a:t> </a:t>
            </a:r>
            <a:r>
              <a:rPr lang="en-US" sz="2400" dirty="0">
                <a:cs typeface="Calibri"/>
              </a:rPr>
              <a:t>dupl</a:t>
            </a:r>
            <a:r>
              <a:rPr lang="en-US" sz="2400" spc="5" dirty="0">
                <a:cs typeface="Calibri"/>
              </a:rPr>
              <a:t>i</a:t>
            </a:r>
            <a:r>
              <a:rPr lang="en-US" sz="2400" spc="-35" dirty="0">
                <a:cs typeface="Calibri"/>
              </a:rPr>
              <a:t>c</a:t>
            </a:r>
            <a:r>
              <a:rPr lang="en-US" sz="2400" spc="-20" dirty="0">
                <a:cs typeface="Calibri"/>
              </a:rPr>
              <a:t>a</a:t>
            </a:r>
            <a:r>
              <a:rPr lang="en-US" sz="2400" spc="-30" dirty="0">
                <a:cs typeface="Calibri"/>
              </a:rPr>
              <a:t>t</a:t>
            </a:r>
            <a:r>
              <a:rPr lang="en-US" sz="2400" spc="-10" dirty="0">
                <a:cs typeface="Calibri"/>
              </a:rPr>
              <a:t>e,</a:t>
            </a:r>
            <a:r>
              <a:rPr lang="en-US" sz="2400" spc="-35" dirty="0">
                <a:cs typeface="Calibri"/>
              </a:rPr>
              <a:t> </a:t>
            </a:r>
            <a:r>
              <a:rPr lang="en-US" sz="2400" spc="-45" dirty="0">
                <a:cs typeface="Calibri"/>
              </a:rPr>
              <a:t>r</a:t>
            </a:r>
            <a:r>
              <a:rPr lang="en-US" sz="2400" spc="-15" dirty="0">
                <a:cs typeface="Calibri"/>
              </a:rPr>
              <a:t>ep</a:t>
            </a:r>
            <a:r>
              <a:rPr lang="en-US" sz="2400" spc="-45" dirty="0">
                <a:cs typeface="Calibri"/>
              </a:rPr>
              <a:t>r</a:t>
            </a:r>
            <a:r>
              <a:rPr lang="en-US" sz="2400" spc="-5" dirty="0">
                <a:cs typeface="Calibri"/>
              </a:rPr>
              <a:t>o</a:t>
            </a:r>
            <a:r>
              <a:rPr lang="en-US" sz="2400" spc="5" dirty="0">
                <a:cs typeface="Calibri"/>
              </a:rPr>
              <a:t>d</a:t>
            </a:r>
            <a:r>
              <a:rPr lang="en-US" sz="2400" dirty="0">
                <a:cs typeface="Calibri"/>
              </a:rPr>
              <a:t>uc</a:t>
            </a:r>
            <a:r>
              <a:rPr lang="en-US" sz="2400" spc="5" dirty="0">
                <a:cs typeface="Calibri"/>
              </a:rPr>
              <a:t>i</a:t>
            </a:r>
            <a:r>
              <a:rPr lang="en-US" sz="2400" dirty="0">
                <a:cs typeface="Calibri"/>
              </a:rPr>
              <a:t>b</a:t>
            </a:r>
            <a:r>
              <a:rPr lang="en-US" sz="2400" spc="-10" dirty="0">
                <a:cs typeface="Calibri"/>
              </a:rPr>
              <a:t>le,</a:t>
            </a:r>
            <a:r>
              <a:rPr lang="en-US" sz="2400" spc="-35" dirty="0">
                <a:cs typeface="Calibri"/>
              </a:rPr>
              <a:t> </a:t>
            </a:r>
            <a:r>
              <a:rPr lang="en-US" sz="2400" spc="-10" dirty="0">
                <a:cs typeface="Calibri"/>
              </a:rPr>
              <a:t>t</a:t>
            </a:r>
            <a:r>
              <a:rPr lang="en-US" sz="2400" spc="-60" dirty="0">
                <a:cs typeface="Calibri"/>
              </a:rPr>
              <a:t>r</a:t>
            </a:r>
            <a:r>
              <a:rPr lang="en-US" sz="2400" dirty="0">
                <a:cs typeface="Calibri"/>
              </a:rPr>
              <a:t>a</a:t>
            </a:r>
            <a:r>
              <a:rPr lang="en-US" sz="2400" spc="5" dirty="0">
                <a:cs typeface="Calibri"/>
              </a:rPr>
              <a:t>n</a:t>
            </a:r>
            <a:r>
              <a:rPr lang="en-US" sz="2400" spc="-5" dirty="0">
                <a:cs typeface="Calibri"/>
              </a:rPr>
              <a:t>s</a:t>
            </a:r>
            <a:r>
              <a:rPr lang="en-US" sz="2400" spc="5" dirty="0">
                <a:cs typeface="Calibri"/>
              </a:rPr>
              <a:t>p</a:t>
            </a:r>
            <a:r>
              <a:rPr lang="en-US" sz="2400" spc="-15" dirty="0">
                <a:cs typeface="Calibri"/>
              </a:rPr>
              <a:t>a</a:t>
            </a:r>
            <a:r>
              <a:rPr lang="en-US" sz="2400" spc="-40" dirty="0">
                <a:cs typeface="Calibri"/>
              </a:rPr>
              <a:t>r</a:t>
            </a:r>
            <a:r>
              <a:rPr lang="en-US" sz="2400" spc="-15" dirty="0">
                <a:cs typeface="Calibri"/>
              </a:rPr>
              <a:t>e</a:t>
            </a:r>
            <a:r>
              <a:rPr lang="en-US" sz="2400" spc="-35" dirty="0">
                <a:cs typeface="Calibri"/>
              </a:rPr>
              <a:t>n</a:t>
            </a:r>
            <a:r>
              <a:rPr lang="en-US" sz="2400" spc="-10" dirty="0">
                <a:cs typeface="Calibri"/>
              </a:rPr>
              <a:t>t</a:t>
            </a:r>
            <a:endParaRPr lang="en-US" sz="2400" dirty="0">
              <a:cs typeface="Calibri"/>
            </a:endParaRPr>
          </a:p>
          <a:p>
            <a:pPr marL="355600">
              <a:lnSpc>
                <a:spcPct val="100000"/>
              </a:lnSpc>
              <a:buFont typeface="Arial"/>
              <a:buChar char="•"/>
              <a:tabLst>
                <a:tab pos="355600" algn="l"/>
              </a:tabLst>
            </a:pPr>
            <a:r>
              <a:rPr lang="en-US" sz="2400" spc="-20" dirty="0">
                <a:cs typeface="Calibri"/>
              </a:rPr>
              <a:t>Desc</a:t>
            </a:r>
            <a:r>
              <a:rPr lang="en-US" sz="2400" dirty="0">
                <a:cs typeface="Calibri"/>
              </a:rPr>
              <a:t>ri</a:t>
            </a:r>
            <a:r>
              <a:rPr lang="en-US" sz="2400" spc="5" dirty="0">
                <a:cs typeface="Calibri"/>
              </a:rPr>
              <a:t>b</a:t>
            </a:r>
            <a:r>
              <a:rPr lang="en-US" sz="2400" spc="-15" dirty="0">
                <a:cs typeface="Calibri"/>
              </a:rPr>
              <a:t>e</a:t>
            </a:r>
            <a:r>
              <a:rPr lang="en-US" sz="2400" spc="-10" dirty="0">
                <a:cs typeface="Calibri"/>
              </a:rPr>
              <a:t> </a:t>
            </a:r>
            <a:r>
              <a:rPr lang="en-US" sz="2400" dirty="0">
                <a:cs typeface="Calibri"/>
              </a:rPr>
              <a:t>h</a:t>
            </a:r>
            <a:r>
              <a:rPr lang="en-US" sz="2400" spc="-20" dirty="0">
                <a:cs typeface="Calibri"/>
              </a:rPr>
              <a:t>ow</a:t>
            </a:r>
            <a:r>
              <a:rPr lang="en-US" sz="2400" spc="-10" dirty="0">
                <a:cs typeface="Calibri"/>
              </a:rPr>
              <a:t> </a:t>
            </a:r>
            <a:r>
              <a:rPr lang="en-US" sz="2400" spc="-35" dirty="0">
                <a:cs typeface="Calibri"/>
              </a:rPr>
              <a:t>y</a:t>
            </a:r>
            <a:r>
              <a:rPr lang="en-US" sz="2400" spc="-5" dirty="0">
                <a:cs typeface="Calibri"/>
              </a:rPr>
              <a:t>o</a:t>
            </a:r>
            <a:r>
              <a:rPr lang="en-US" sz="2400" dirty="0">
                <a:cs typeface="Calibri"/>
              </a:rPr>
              <a:t>u</a:t>
            </a:r>
            <a:r>
              <a:rPr lang="en-US" sz="2400" spc="-20" dirty="0">
                <a:cs typeface="Calibri"/>
              </a:rPr>
              <a:t> </a:t>
            </a:r>
            <a:r>
              <a:rPr lang="en-US" sz="2400" spc="-30" dirty="0">
                <a:cs typeface="Calibri"/>
              </a:rPr>
              <a:t>w</a:t>
            </a:r>
            <a:r>
              <a:rPr lang="en-US" sz="2400" dirty="0">
                <a:cs typeface="Calibri"/>
              </a:rPr>
              <a:t>i</a:t>
            </a:r>
            <a:r>
              <a:rPr lang="en-US" sz="2400" spc="5" dirty="0">
                <a:cs typeface="Calibri"/>
              </a:rPr>
              <a:t>l</a:t>
            </a:r>
            <a:r>
              <a:rPr lang="en-US" sz="2400" dirty="0">
                <a:cs typeface="Calibri"/>
              </a:rPr>
              <a:t>l assess</a:t>
            </a:r>
            <a:r>
              <a:rPr lang="en-US" sz="2400" spc="-20" dirty="0">
                <a:cs typeface="Calibri"/>
              </a:rPr>
              <a:t> </a:t>
            </a:r>
            <a:r>
              <a:rPr lang="en-US" sz="2400" dirty="0">
                <a:cs typeface="Calibri"/>
              </a:rPr>
              <a:t>r</a:t>
            </a:r>
            <a:r>
              <a:rPr lang="en-US" sz="2400" spc="10" dirty="0">
                <a:cs typeface="Calibri"/>
              </a:rPr>
              <a:t>i</a:t>
            </a:r>
            <a:r>
              <a:rPr lang="en-US" sz="2400" spc="-15" dirty="0">
                <a:cs typeface="Calibri"/>
              </a:rPr>
              <a:t>sk</a:t>
            </a:r>
            <a:r>
              <a:rPr lang="en-US" sz="2400" dirty="0">
                <a:cs typeface="Calibri"/>
              </a:rPr>
              <a:t> </a:t>
            </a:r>
            <a:r>
              <a:rPr lang="en-US" sz="2400" spc="-5" dirty="0">
                <a:cs typeface="Calibri"/>
              </a:rPr>
              <a:t>o</a:t>
            </a:r>
            <a:r>
              <a:rPr lang="en-US" sz="2400" dirty="0">
                <a:cs typeface="Calibri"/>
              </a:rPr>
              <a:t>f </a:t>
            </a:r>
            <a:r>
              <a:rPr lang="en-US" sz="2400" spc="-5" dirty="0">
                <a:cs typeface="Calibri"/>
              </a:rPr>
              <a:t>bi</a:t>
            </a:r>
            <a:r>
              <a:rPr lang="en-US" sz="2400" spc="5" dirty="0">
                <a:cs typeface="Calibri"/>
              </a:rPr>
              <a:t>a</a:t>
            </a:r>
            <a:r>
              <a:rPr lang="en-US" sz="2400" dirty="0">
                <a:cs typeface="Calibri"/>
              </a:rPr>
              <a:t>s</a:t>
            </a:r>
            <a:r>
              <a:rPr lang="en-US" sz="2400" spc="-25" dirty="0">
                <a:cs typeface="Calibri"/>
              </a:rPr>
              <a:t> </a:t>
            </a:r>
            <a:r>
              <a:rPr lang="en-US" sz="2400" dirty="0">
                <a:cs typeface="Calibri"/>
              </a:rPr>
              <a:t>in</a:t>
            </a:r>
            <a:r>
              <a:rPr lang="en-US" sz="2400" spc="-20" dirty="0">
                <a:cs typeface="Calibri"/>
              </a:rPr>
              <a:t> </a:t>
            </a:r>
            <a:r>
              <a:rPr lang="en-US" sz="2400" dirty="0">
                <a:cs typeface="Calibri"/>
              </a:rPr>
              <a:t>i</a:t>
            </a:r>
            <a:r>
              <a:rPr lang="en-US" sz="2400" spc="5" dirty="0">
                <a:cs typeface="Calibri"/>
              </a:rPr>
              <a:t>n</a:t>
            </a:r>
            <a:r>
              <a:rPr lang="en-US" sz="2400" dirty="0">
                <a:cs typeface="Calibri"/>
              </a:rPr>
              <a:t>c</a:t>
            </a:r>
            <a:r>
              <a:rPr lang="en-US" sz="2400" spc="5" dirty="0">
                <a:cs typeface="Calibri"/>
              </a:rPr>
              <a:t>l</a:t>
            </a:r>
            <a:r>
              <a:rPr lang="en-US" sz="2400" dirty="0">
                <a:cs typeface="Calibri"/>
              </a:rPr>
              <a:t>ud</a:t>
            </a:r>
            <a:r>
              <a:rPr lang="en-US" sz="2400" spc="-15" dirty="0">
                <a:cs typeface="Calibri"/>
              </a:rPr>
              <a:t>ed</a:t>
            </a:r>
            <a:r>
              <a:rPr lang="en-US" sz="2400" spc="-25" dirty="0">
                <a:cs typeface="Calibri"/>
              </a:rPr>
              <a:t> </a:t>
            </a:r>
            <a:r>
              <a:rPr lang="en-US" sz="2400" spc="-20" dirty="0">
                <a:cs typeface="Calibri"/>
              </a:rPr>
              <a:t>s</a:t>
            </a:r>
            <a:r>
              <a:rPr lang="en-US" sz="2400" dirty="0">
                <a:cs typeface="Calibri"/>
              </a:rPr>
              <a:t>t</a:t>
            </a:r>
            <a:r>
              <a:rPr lang="en-US" sz="2400" spc="5" dirty="0">
                <a:cs typeface="Calibri"/>
              </a:rPr>
              <a:t>u</a:t>
            </a:r>
            <a:r>
              <a:rPr lang="en-US" sz="2400" dirty="0">
                <a:cs typeface="Calibri"/>
              </a:rPr>
              <a:t>dies</a:t>
            </a:r>
          </a:p>
          <a:p>
            <a:pPr marL="355600">
              <a:lnSpc>
                <a:spcPts val="2700"/>
              </a:lnSpc>
              <a:buFont typeface="Arial"/>
              <a:buChar char="•"/>
              <a:tabLst>
                <a:tab pos="355600" algn="l"/>
              </a:tabLst>
            </a:pPr>
            <a:r>
              <a:rPr lang="en-US" sz="2400" spc="-5" dirty="0">
                <a:cs typeface="Calibri"/>
              </a:rPr>
              <a:t>Descr</a:t>
            </a:r>
            <a:r>
              <a:rPr lang="en-US" sz="2400" spc="10" dirty="0">
                <a:cs typeface="Calibri"/>
              </a:rPr>
              <a:t>i</a:t>
            </a:r>
            <a:r>
              <a:rPr lang="en-US" sz="2400" spc="-5" dirty="0">
                <a:cs typeface="Calibri"/>
              </a:rPr>
              <a:t>b</a:t>
            </a:r>
            <a:r>
              <a:rPr lang="en-US" sz="2400" dirty="0">
                <a:cs typeface="Calibri"/>
              </a:rPr>
              <a:t>e </a:t>
            </a:r>
            <a:r>
              <a:rPr lang="en-US" sz="2400" spc="-5" dirty="0">
                <a:cs typeface="Calibri"/>
              </a:rPr>
              <a:t>h</a:t>
            </a:r>
            <a:r>
              <a:rPr lang="en-US" sz="2400" spc="-20" dirty="0">
                <a:cs typeface="Calibri"/>
              </a:rPr>
              <a:t>o</a:t>
            </a:r>
            <a:r>
              <a:rPr lang="en-US" sz="2400" dirty="0">
                <a:cs typeface="Calibri"/>
              </a:rPr>
              <a:t>w</a:t>
            </a:r>
            <a:r>
              <a:rPr lang="en-US" sz="2400" spc="-10" dirty="0">
                <a:cs typeface="Calibri"/>
              </a:rPr>
              <a:t> </a:t>
            </a:r>
            <a:r>
              <a:rPr lang="en-US" sz="2400" spc="-20" dirty="0">
                <a:cs typeface="Calibri"/>
              </a:rPr>
              <a:t>y</a:t>
            </a:r>
            <a:r>
              <a:rPr lang="en-US" sz="2400" spc="-5" dirty="0">
                <a:cs typeface="Calibri"/>
              </a:rPr>
              <a:t>o</a:t>
            </a:r>
            <a:r>
              <a:rPr lang="en-US" sz="2400" dirty="0">
                <a:cs typeface="Calibri"/>
              </a:rPr>
              <a:t>u</a:t>
            </a:r>
            <a:r>
              <a:rPr lang="en-US" sz="2400" spc="-20" dirty="0">
                <a:cs typeface="Calibri"/>
              </a:rPr>
              <a:t> </a:t>
            </a:r>
            <a:r>
              <a:rPr lang="en-US" sz="2400" spc="-10" dirty="0">
                <a:cs typeface="Calibri"/>
              </a:rPr>
              <a:t>w</a:t>
            </a:r>
            <a:r>
              <a:rPr lang="en-US" sz="2400" dirty="0">
                <a:cs typeface="Calibri"/>
              </a:rPr>
              <a:t>i</a:t>
            </a:r>
            <a:r>
              <a:rPr lang="en-US" sz="2400" spc="5" dirty="0">
                <a:cs typeface="Calibri"/>
              </a:rPr>
              <a:t>l</a:t>
            </a:r>
            <a:r>
              <a:rPr lang="en-US" sz="2400" dirty="0">
                <a:cs typeface="Calibri"/>
              </a:rPr>
              <a:t>l anal</a:t>
            </a:r>
            <a:r>
              <a:rPr lang="en-US" sz="2400" spc="-10" dirty="0">
                <a:cs typeface="Calibri"/>
              </a:rPr>
              <a:t>y</a:t>
            </a:r>
            <a:r>
              <a:rPr lang="en-US" sz="2400" spc="-70" dirty="0">
                <a:cs typeface="Calibri"/>
              </a:rPr>
              <a:t>z</a:t>
            </a:r>
            <a:r>
              <a:rPr lang="en-US" sz="2400" dirty="0">
                <a:cs typeface="Calibri"/>
              </a:rPr>
              <a:t>e</a:t>
            </a:r>
            <a:r>
              <a:rPr lang="en-US" sz="2400" spc="-15" dirty="0">
                <a:cs typeface="Calibri"/>
              </a:rPr>
              <a:t> </a:t>
            </a:r>
            <a:r>
              <a:rPr lang="en-US" sz="2400" spc="-45" dirty="0">
                <a:cs typeface="Calibri"/>
              </a:rPr>
              <a:t>r</a:t>
            </a:r>
            <a:r>
              <a:rPr lang="en-US" sz="2400" dirty="0">
                <a:cs typeface="Calibri"/>
              </a:rPr>
              <a:t>esult</a:t>
            </a:r>
            <a:r>
              <a:rPr lang="en-US" sz="2400" spc="-5" dirty="0">
                <a:cs typeface="Calibri"/>
              </a:rPr>
              <a:t>s</a:t>
            </a:r>
            <a:r>
              <a:rPr lang="en-US" sz="2400" dirty="0">
                <a:cs typeface="Calibri"/>
              </a:rPr>
              <a:t>,</a:t>
            </a:r>
            <a:r>
              <a:rPr lang="en-US" sz="2400" spc="-10" dirty="0">
                <a:cs typeface="Calibri"/>
              </a:rPr>
              <a:t> </a:t>
            </a:r>
            <a:r>
              <a:rPr lang="en-US" sz="2400" spc="-5" dirty="0">
                <a:cs typeface="Calibri"/>
              </a:rPr>
              <a:t>u</a:t>
            </a:r>
            <a:r>
              <a:rPr lang="en-US" sz="2400" dirty="0">
                <a:cs typeface="Calibri"/>
              </a:rPr>
              <a:t>si</a:t>
            </a:r>
            <a:r>
              <a:rPr lang="en-US" sz="2400" spc="5" dirty="0">
                <a:cs typeface="Calibri"/>
              </a:rPr>
              <a:t>n</a:t>
            </a:r>
            <a:r>
              <a:rPr lang="en-US" sz="2400" dirty="0">
                <a:cs typeface="Calibri"/>
              </a:rPr>
              <a:t>g</a:t>
            </a:r>
            <a:r>
              <a:rPr lang="en-US" sz="2400" spc="-25" dirty="0">
                <a:cs typeface="Calibri"/>
              </a:rPr>
              <a:t> </a:t>
            </a:r>
            <a:r>
              <a:rPr lang="en-US" sz="2400" dirty="0">
                <a:cs typeface="Calibri"/>
              </a:rPr>
              <a:t>m</a:t>
            </a:r>
            <a:r>
              <a:rPr lang="en-US" sz="2400" spc="-25" dirty="0">
                <a:cs typeface="Calibri"/>
              </a:rPr>
              <a:t>e</a:t>
            </a:r>
            <a:r>
              <a:rPr lang="en-US" sz="2400" spc="-40" dirty="0">
                <a:cs typeface="Calibri"/>
              </a:rPr>
              <a:t>t</a:t>
            </a:r>
            <a:r>
              <a:rPr lang="en-US" sz="2400" spc="30" dirty="0">
                <a:cs typeface="Calibri"/>
              </a:rPr>
              <a:t>a</a:t>
            </a:r>
            <a:r>
              <a:rPr lang="en-US" sz="2400" spc="-5" dirty="0">
                <a:cs typeface="Calibri"/>
              </a:rPr>
              <a:t>-</a:t>
            </a:r>
            <a:r>
              <a:rPr lang="en-US" sz="2400" dirty="0">
                <a:cs typeface="Calibri"/>
              </a:rPr>
              <a:t>an</a:t>
            </a:r>
            <a:r>
              <a:rPr lang="en-US" sz="2400" spc="5" dirty="0">
                <a:cs typeface="Calibri"/>
              </a:rPr>
              <a:t>a</a:t>
            </a:r>
            <a:r>
              <a:rPr lang="en-US" sz="2400" dirty="0">
                <a:cs typeface="Calibri"/>
              </a:rPr>
              <a:t>l</a:t>
            </a:r>
            <a:r>
              <a:rPr lang="en-US" sz="2400" spc="-10" dirty="0">
                <a:cs typeface="Calibri"/>
              </a:rPr>
              <a:t>y</a:t>
            </a:r>
            <a:r>
              <a:rPr lang="en-US" sz="2400" spc="-5" dirty="0">
                <a:cs typeface="Calibri"/>
              </a:rPr>
              <a:t>si</a:t>
            </a:r>
            <a:r>
              <a:rPr lang="en-US" sz="2400" dirty="0">
                <a:cs typeface="Calibri"/>
              </a:rPr>
              <a:t>s</a:t>
            </a:r>
            <a:r>
              <a:rPr lang="en-US" sz="2400" spc="-20" dirty="0">
                <a:cs typeface="Calibri"/>
              </a:rPr>
              <a:t> </a:t>
            </a:r>
            <a:r>
              <a:rPr lang="en-US" sz="2400" dirty="0">
                <a:cs typeface="Calibri"/>
              </a:rPr>
              <a:t>if a</a:t>
            </a:r>
            <a:r>
              <a:rPr lang="en-US" sz="2400" spc="5" dirty="0">
                <a:cs typeface="Calibri"/>
              </a:rPr>
              <a:t>p</a:t>
            </a:r>
            <a:r>
              <a:rPr lang="en-US" sz="2400" dirty="0">
                <a:cs typeface="Calibri"/>
              </a:rPr>
              <a:t>p</a:t>
            </a:r>
            <a:r>
              <a:rPr lang="en-US" sz="2400" spc="-45" dirty="0">
                <a:cs typeface="Calibri"/>
              </a:rPr>
              <a:t>r</a:t>
            </a:r>
            <a:r>
              <a:rPr lang="en-US" sz="2400" spc="-5" dirty="0">
                <a:cs typeface="Calibri"/>
              </a:rPr>
              <a:t>o</a:t>
            </a:r>
            <a:r>
              <a:rPr lang="en-US" sz="2400" spc="5" dirty="0">
                <a:cs typeface="Calibri"/>
              </a:rPr>
              <a:t>p</a:t>
            </a:r>
            <a:r>
              <a:rPr lang="en-US" sz="2400" dirty="0">
                <a:cs typeface="Calibri"/>
              </a:rPr>
              <a:t>r</a:t>
            </a:r>
            <a:r>
              <a:rPr lang="en-US" sz="2400" spc="10" dirty="0">
                <a:cs typeface="Calibri"/>
              </a:rPr>
              <a:t>i</a:t>
            </a:r>
            <a:r>
              <a:rPr lang="en-US" sz="2400" spc="-20" dirty="0">
                <a:cs typeface="Calibri"/>
              </a:rPr>
              <a:t>a</a:t>
            </a:r>
            <a:r>
              <a:rPr lang="en-US" sz="2400" spc="-30" dirty="0">
                <a:cs typeface="Calibri"/>
              </a:rPr>
              <a:t>t</a:t>
            </a:r>
            <a:r>
              <a:rPr lang="en-US" sz="2400" spc="-15" dirty="0">
                <a:cs typeface="Calibri"/>
              </a:rPr>
              <a:t>e</a:t>
            </a:r>
            <a:r>
              <a:rPr lang="en-US" sz="2400" spc="-50" dirty="0">
                <a:cs typeface="Calibri"/>
              </a:rPr>
              <a:t> </a:t>
            </a:r>
            <a:r>
              <a:rPr lang="en-US" sz="2400" dirty="0">
                <a:cs typeface="Calibri"/>
              </a:rPr>
              <a:t>a</a:t>
            </a:r>
            <a:r>
              <a:rPr lang="en-US" sz="2400" spc="5" dirty="0">
                <a:cs typeface="Calibri"/>
              </a:rPr>
              <a:t>n</a:t>
            </a:r>
            <a:r>
              <a:rPr lang="en-US" sz="2400" dirty="0">
                <a:cs typeface="Calibri"/>
              </a:rPr>
              <a:t>d</a:t>
            </a:r>
            <a:r>
              <a:rPr lang="en-US" sz="2400" spc="-25" dirty="0">
                <a:cs typeface="Calibri"/>
              </a:rPr>
              <a:t> </a:t>
            </a:r>
            <a:r>
              <a:rPr lang="en-US" sz="2400" dirty="0">
                <a:cs typeface="Calibri"/>
              </a:rPr>
              <a:t>p</a:t>
            </a:r>
            <a:r>
              <a:rPr lang="en-US" sz="2400" spc="-5" dirty="0">
                <a:cs typeface="Calibri"/>
              </a:rPr>
              <a:t>os</a:t>
            </a:r>
            <a:r>
              <a:rPr lang="en-US" sz="2400" spc="5" dirty="0">
                <a:cs typeface="Calibri"/>
              </a:rPr>
              <a:t>s</a:t>
            </a:r>
            <a:r>
              <a:rPr lang="en-US" sz="2400" dirty="0">
                <a:cs typeface="Calibri"/>
              </a:rPr>
              <a:t>i</a:t>
            </a:r>
            <a:r>
              <a:rPr lang="en-US" sz="2400" spc="5" dirty="0">
                <a:cs typeface="Calibri"/>
              </a:rPr>
              <a:t>b</a:t>
            </a:r>
            <a:r>
              <a:rPr lang="en-US" sz="2400" dirty="0">
                <a:cs typeface="Calibri"/>
              </a:rPr>
              <a:t>le</a:t>
            </a:r>
          </a:p>
          <a:p>
            <a:pPr marL="756285" lvl="1" indent="-286385">
              <a:lnSpc>
                <a:spcPct val="100000"/>
              </a:lnSpc>
              <a:buFont typeface="Arial"/>
              <a:buChar char="–"/>
              <a:tabLst>
                <a:tab pos="756920" algn="l"/>
              </a:tabLst>
            </a:pPr>
            <a:r>
              <a:rPr lang="en-US" sz="2400" spc="-5" dirty="0">
                <a:cs typeface="Calibri"/>
              </a:rPr>
              <a:t>H</a:t>
            </a:r>
            <a:r>
              <a:rPr lang="en-US" sz="2400" spc="-20" dirty="0">
                <a:cs typeface="Calibri"/>
              </a:rPr>
              <a:t>o</a:t>
            </a:r>
            <a:r>
              <a:rPr lang="en-US" sz="2400" dirty="0">
                <a:cs typeface="Calibri"/>
              </a:rPr>
              <a:t>w </a:t>
            </a:r>
            <a:r>
              <a:rPr lang="en-US" sz="2400" spc="-15" dirty="0">
                <a:cs typeface="Calibri"/>
              </a:rPr>
              <a:t>y</a:t>
            </a:r>
            <a:r>
              <a:rPr lang="en-US" sz="2400" spc="-5" dirty="0">
                <a:cs typeface="Calibri"/>
              </a:rPr>
              <a:t>o</a:t>
            </a:r>
            <a:r>
              <a:rPr lang="en-US" sz="2400" dirty="0">
                <a:cs typeface="Calibri"/>
              </a:rPr>
              <a:t>u</a:t>
            </a:r>
            <a:r>
              <a:rPr lang="en-US" sz="2400" spc="-20" dirty="0">
                <a:cs typeface="Calibri"/>
              </a:rPr>
              <a:t> </a:t>
            </a:r>
            <a:r>
              <a:rPr lang="en-US" sz="2400" spc="-10" dirty="0">
                <a:cs typeface="Calibri"/>
              </a:rPr>
              <a:t>w</a:t>
            </a:r>
            <a:r>
              <a:rPr lang="en-US" sz="2400" dirty="0">
                <a:cs typeface="Calibri"/>
              </a:rPr>
              <a:t>i</a:t>
            </a:r>
            <a:r>
              <a:rPr lang="en-US" sz="2400" spc="5" dirty="0">
                <a:cs typeface="Calibri"/>
              </a:rPr>
              <a:t>l</a:t>
            </a:r>
            <a:r>
              <a:rPr lang="en-US" sz="2400" dirty="0">
                <a:cs typeface="Calibri"/>
              </a:rPr>
              <a:t>l</a:t>
            </a:r>
            <a:r>
              <a:rPr lang="en-US" sz="2400" spc="-20" dirty="0">
                <a:cs typeface="Calibri"/>
              </a:rPr>
              <a:t> </a:t>
            </a:r>
            <a:r>
              <a:rPr lang="en-US" sz="2400" dirty="0">
                <a:cs typeface="Calibri"/>
              </a:rPr>
              <a:t>i</a:t>
            </a:r>
            <a:r>
              <a:rPr lang="en-US" sz="2400" spc="-35" dirty="0">
                <a:cs typeface="Calibri"/>
              </a:rPr>
              <a:t>n</a:t>
            </a:r>
            <a:r>
              <a:rPr lang="en-US" sz="2400" spc="-30" dirty="0">
                <a:cs typeface="Calibri"/>
              </a:rPr>
              <a:t>v</a:t>
            </a:r>
            <a:r>
              <a:rPr lang="en-US" sz="2400" dirty="0">
                <a:cs typeface="Calibri"/>
              </a:rPr>
              <a:t>e</a:t>
            </a:r>
            <a:r>
              <a:rPr lang="en-US" sz="2400" spc="-30" dirty="0">
                <a:cs typeface="Calibri"/>
              </a:rPr>
              <a:t>s</a:t>
            </a:r>
            <a:r>
              <a:rPr lang="en-US" sz="2400" dirty="0">
                <a:cs typeface="Calibri"/>
              </a:rPr>
              <a:t>ti</a:t>
            </a:r>
            <a:r>
              <a:rPr lang="en-US" sz="2400" spc="-35" dirty="0">
                <a:cs typeface="Calibri"/>
              </a:rPr>
              <a:t>g</a:t>
            </a:r>
            <a:r>
              <a:rPr lang="en-US" sz="2400" spc="-20" dirty="0">
                <a:cs typeface="Calibri"/>
              </a:rPr>
              <a:t>at</a:t>
            </a:r>
            <a:r>
              <a:rPr lang="en-US" sz="2400" dirty="0">
                <a:cs typeface="Calibri"/>
              </a:rPr>
              <a:t>e</a:t>
            </a:r>
            <a:r>
              <a:rPr lang="en-US" sz="2400" spc="-35" dirty="0">
                <a:cs typeface="Calibri"/>
              </a:rPr>
              <a:t> </a:t>
            </a:r>
            <a:r>
              <a:rPr lang="en-US" sz="2400" spc="-5" dirty="0">
                <a:cs typeface="Calibri"/>
              </a:rPr>
              <a:t>h</a:t>
            </a:r>
            <a:r>
              <a:rPr lang="en-US" sz="2400" spc="-20" dirty="0">
                <a:cs typeface="Calibri"/>
              </a:rPr>
              <a:t>et</a:t>
            </a:r>
            <a:r>
              <a:rPr lang="en-US" sz="2400" dirty="0">
                <a:cs typeface="Calibri"/>
              </a:rPr>
              <a:t>e</a:t>
            </a:r>
            <a:r>
              <a:rPr lang="en-US" sz="2400" spc="-40" dirty="0">
                <a:cs typeface="Calibri"/>
              </a:rPr>
              <a:t>r</a:t>
            </a:r>
            <a:r>
              <a:rPr lang="en-US" sz="2400" spc="-5" dirty="0">
                <a:cs typeface="Calibri"/>
              </a:rPr>
              <a:t>o</a:t>
            </a:r>
            <a:r>
              <a:rPr lang="en-US" sz="2400" spc="-20" dirty="0">
                <a:cs typeface="Calibri"/>
              </a:rPr>
              <a:t>g</a:t>
            </a:r>
            <a:r>
              <a:rPr lang="en-US" sz="2400" dirty="0">
                <a:cs typeface="Calibri"/>
              </a:rPr>
              <a:t>eneit</a:t>
            </a:r>
            <a:r>
              <a:rPr lang="en-US" sz="2400" spc="-180" dirty="0">
                <a:cs typeface="Calibri"/>
              </a:rPr>
              <a:t>y</a:t>
            </a:r>
            <a:r>
              <a:rPr lang="en-US" sz="2400" spc="-10" dirty="0">
                <a:cs typeface="Calibri"/>
              </a:rPr>
              <a:t>, </a:t>
            </a:r>
            <a:r>
              <a:rPr lang="en-US" sz="2400" spc="-45" dirty="0">
                <a:cs typeface="Calibri"/>
              </a:rPr>
              <a:t>r</a:t>
            </a:r>
            <a:r>
              <a:rPr lang="en-US" sz="2400" dirty="0">
                <a:cs typeface="Calibri"/>
              </a:rPr>
              <a:t>eporti</a:t>
            </a:r>
            <a:r>
              <a:rPr lang="en-US" sz="2400" spc="10" dirty="0">
                <a:cs typeface="Calibri"/>
              </a:rPr>
              <a:t>n</a:t>
            </a:r>
            <a:r>
              <a:rPr lang="en-US" sz="2400" dirty="0">
                <a:cs typeface="Calibri"/>
              </a:rPr>
              <a:t>g</a:t>
            </a:r>
            <a:r>
              <a:rPr lang="en-US" sz="2400" spc="-45" dirty="0">
                <a:cs typeface="Calibri"/>
              </a:rPr>
              <a:t> </a:t>
            </a:r>
            <a:r>
              <a:rPr lang="en-US" sz="2400" spc="-5" dirty="0">
                <a:cs typeface="Calibri"/>
              </a:rPr>
              <a:t>b</a:t>
            </a:r>
            <a:r>
              <a:rPr lang="en-US" sz="2400" spc="5" dirty="0">
                <a:cs typeface="Calibri"/>
              </a:rPr>
              <a:t>i</a:t>
            </a:r>
            <a:r>
              <a:rPr lang="en-US" sz="2400" dirty="0">
                <a:cs typeface="Calibri"/>
              </a:rPr>
              <a:t>as</a:t>
            </a:r>
          </a:p>
          <a:p>
            <a:pPr marL="756285" lvl="1" indent="-286385">
              <a:lnSpc>
                <a:spcPct val="100000"/>
              </a:lnSpc>
              <a:buFont typeface="Arial"/>
              <a:buChar char="–"/>
              <a:tabLst>
                <a:tab pos="756920" algn="l"/>
              </a:tabLst>
            </a:pPr>
            <a:r>
              <a:rPr lang="en-US" sz="2400" spc="-5" dirty="0">
                <a:cs typeface="Calibri"/>
              </a:rPr>
              <a:t>H</a:t>
            </a:r>
            <a:r>
              <a:rPr lang="en-US" sz="2400" spc="-20" dirty="0">
                <a:cs typeface="Calibri"/>
              </a:rPr>
              <a:t>ow</a:t>
            </a:r>
            <a:r>
              <a:rPr lang="en-US" sz="2400" spc="5" dirty="0">
                <a:cs typeface="Calibri"/>
              </a:rPr>
              <a:t> </a:t>
            </a:r>
            <a:r>
              <a:rPr lang="en-US" sz="2400" spc="-30" dirty="0">
                <a:cs typeface="Calibri"/>
              </a:rPr>
              <a:t>y</a:t>
            </a:r>
            <a:r>
              <a:rPr lang="en-US" sz="2400" spc="-5" dirty="0">
                <a:cs typeface="Calibri"/>
              </a:rPr>
              <a:t>o</a:t>
            </a:r>
            <a:r>
              <a:rPr lang="en-US" sz="2400" dirty="0">
                <a:cs typeface="Calibri"/>
              </a:rPr>
              <a:t>u</a:t>
            </a:r>
            <a:r>
              <a:rPr lang="en-US" sz="2400" spc="-20" dirty="0">
                <a:cs typeface="Calibri"/>
              </a:rPr>
              <a:t> </a:t>
            </a:r>
            <a:r>
              <a:rPr lang="en-US" sz="2400" spc="-30" dirty="0">
                <a:cs typeface="Calibri"/>
              </a:rPr>
              <a:t>w</a:t>
            </a:r>
            <a:r>
              <a:rPr lang="en-US" sz="2400" dirty="0">
                <a:cs typeface="Calibri"/>
              </a:rPr>
              <a:t>i</a:t>
            </a:r>
            <a:r>
              <a:rPr lang="en-US" sz="2400" spc="5" dirty="0">
                <a:cs typeface="Calibri"/>
              </a:rPr>
              <a:t>l</a:t>
            </a:r>
            <a:r>
              <a:rPr lang="en-US" sz="2400" dirty="0">
                <a:cs typeface="Calibri"/>
              </a:rPr>
              <a:t>l</a:t>
            </a:r>
            <a:r>
              <a:rPr lang="en-US" sz="2400" spc="-20" dirty="0">
                <a:cs typeface="Calibri"/>
              </a:rPr>
              <a:t> </a:t>
            </a:r>
            <a:r>
              <a:rPr lang="en-US" sz="2400" dirty="0">
                <a:cs typeface="Calibri"/>
              </a:rPr>
              <a:t>p</a:t>
            </a:r>
            <a:r>
              <a:rPr lang="en-US" sz="2400" spc="-15" dirty="0">
                <a:cs typeface="Calibri"/>
              </a:rPr>
              <a:t>er</a:t>
            </a:r>
            <a:r>
              <a:rPr lang="en-US" sz="2400" spc="-75" dirty="0">
                <a:cs typeface="Calibri"/>
              </a:rPr>
              <a:t>f</a:t>
            </a:r>
            <a:r>
              <a:rPr lang="en-US" sz="2400" spc="-20" dirty="0">
                <a:cs typeface="Calibri"/>
              </a:rPr>
              <a:t>o</a:t>
            </a:r>
            <a:r>
              <a:rPr lang="en-US" sz="2400" spc="-5" dirty="0">
                <a:cs typeface="Calibri"/>
              </a:rPr>
              <a:t>r</a:t>
            </a:r>
            <a:r>
              <a:rPr lang="en-US" sz="2400" spc="-20" dirty="0">
                <a:cs typeface="Calibri"/>
              </a:rPr>
              <a:t>m</a:t>
            </a:r>
            <a:r>
              <a:rPr lang="en-US" sz="2400" dirty="0">
                <a:cs typeface="Calibri"/>
              </a:rPr>
              <a:t> </a:t>
            </a:r>
            <a:r>
              <a:rPr lang="en-US" sz="2400" spc="-5" dirty="0">
                <a:cs typeface="Calibri"/>
              </a:rPr>
              <a:t>sens</a:t>
            </a:r>
            <a:r>
              <a:rPr lang="en-US" sz="2400" spc="5" dirty="0">
                <a:cs typeface="Calibri"/>
              </a:rPr>
              <a:t>i</a:t>
            </a:r>
            <a:r>
              <a:rPr lang="en-US" sz="2400" dirty="0">
                <a:cs typeface="Calibri"/>
              </a:rPr>
              <a:t>t</a:t>
            </a:r>
            <a:r>
              <a:rPr lang="en-US" sz="2400" spc="5" dirty="0">
                <a:cs typeface="Calibri"/>
              </a:rPr>
              <a:t>i</a:t>
            </a:r>
            <a:r>
              <a:rPr lang="en-US" sz="2400" spc="-25" dirty="0">
                <a:cs typeface="Calibri"/>
              </a:rPr>
              <a:t>v</a:t>
            </a:r>
            <a:r>
              <a:rPr lang="en-US" sz="2400" dirty="0">
                <a:cs typeface="Calibri"/>
              </a:rPr>
              <a:t>i</a:t>
            </a:r>
            <a:r>
              <a:rPr lang="en-US" sz="2400" spc="5" dirty="0">
                <a:cs typeface="Calibri"/>
              </a:rPr>
              <a:t>t</a:t>
            </a:r>
            <a:r>
              <a:rPr lang="en-US" sz="2400" spc="-15" dirty="0">
                <a:cs typeface="Calibri"/>
              </a:rPr>
              <a:t>y</a:t>
            </a:r>
            <a:r>
              <a:rPr lang="en-US" sz="2400" spc="-20" dirty="0">
                <a:cs typeface="Calibri"/>
              </a:rPr>
              <a:t> </a:t>
            </a:r>
            <a:r>
              <a:rPr lang="en-US" sz="2400" dirty="0">
                <a:cs typeface="Calibri"/>
              </a:rPr>
              <a:t>a</a:t>
            </a:r>
            <a:r>
              <a:rPr lang="en-US" sz="2400" spc="5" dirty="0">
                <a:cs typeface="Calibri"/>
              </a:rPr>
              <a:t>n</a:t>
            </a:r>
            <a:r>
              <a:rPr lang="en-US" sz="2400" dirty="0">
                <a:cs typeface="Calibri"/>
              </a:rPr>
              <a:t>a</a:t>
            </a:r>
            <a:r>
              <a:rPr lang="en-US" sz="2400" spc="5" dirty="0">
                <a:cs typeface="Calibri"/>
              </a:rPr>
              <a:t>l</a:t>
            </a:r>
            <a:r>
              <a:rPr lang="en-US" sz="2400" spc="-30" dirty="0">
                <a:cs typeface="Calibri"/>
              </a:rPr>
              <a:t>y</a:t>
            </a:r>
            <a:r>
              <a:rPr lang="en-US" sz="2400" spc="-20" dirty="0">
                <a:cs typeface="Calibri"/>
              </a:rPr>
              <a:t>ses</a:t>
            </a:r>
            <a:r>
              <a:rPr lang="en-US" sz="2400" spc="-10" dirty="0">
                <a:cs typeface="Calibri"/>
              </a:rPr>
              <a:t>, </a:t>
            </a:r>
            <a:r>
              <a:rPr lang="en-US" sz="2400" dirty="0">
                <a:cs typeface="Calibri"/>
              </a:rPr>
              <a:t>if</a:t>
            </a:r>
            <a:r>
              <a:rPr lang="en-US" sz="2400" spc="-5" dirty="0">
                <a:cs typeface="Calibri"/>
              </a:rPr>
              <a:t> </a:t>
            </a:r>
            <a:r>
              <a:rPr lang="en-US" sz="2400" spc="-20" dirty="0">
                <a:cs typeface="Calibri"/>
              </a:rPr>
              <a:t>needed</a:t>
            </a:r>
            <a:endParaRPr lang="en-US" sz="2400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73386716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Background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Give a contextualizing, big picture overview of the problem</a:t>
            </a:r>
          </a:p>
          <a:p>
            <a:r>
              <a:rPr lang="en-US" dirty="0"/>
              <a:t>May include discussion of the importance or prevalence of the problem in the population and the results of similar (&amp; sometimes tangential) reviews conducted on the topic.</a:t>
            </a:r>
          </a:p>
          <a:p>
            <a:r>
              <a:rPr lang="en-US" dirty="0"/>
              <a:t>Explains why this review is necessary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952475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49994"/>
            <a:ext cx="9144000" cy="463096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32248" y="6061964"/>
            <a:ext cx="847950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Very small, I know – sorry -- please refer to the </a:t>
            </a:r>
            <a:r>
              <a:rPr lang="en-US" sz="2400" b="1" dirty="0" err="1"/>
              <a:t>Tambe</a:t>
            </a:r>
            <a:r>
              <a:rPr lang="en-US" sz="2400" b="1" dirty="0"/>
              <a:t> protocol </a:t>
            </a:r>
          </a:p>
        </p:txBody>
      </p:sp>
    </p:spTree>
    <p:extLst>
      <p:ext uri="{BB962C8B-B14F-4D97-AF65-F5344CB8AC3E}">
        <p14:creationId xmlns:p14="http://schemas.microsoft.com/office/powerpoint/2010/main" val="419892511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06286"/>
            <a:ext cx="9144000" cy="42454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46235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Assuming that your topic of interest has not recently been covered and would indeed be an important contribution in a </a:t>
            </a:r>
            <a:br>
              <a:rPr lang="en-US" dirty="0"/>
            </a:br>
            <a:r>
              <a:rPr lang="en-US" dirty="0"/>
              <a:t>high-priority area of research: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66452"/>
            <a:ext cx="8229600" cy="4159711"/>
          </a:xfrm>
        </p:spPr>
        <p:txBody>
          <a:bodyPr>
            <a:normAutofit/>
          </a:bodyPr>
          <a:lstStyle/>
          <a:p>
            <a:endParaRPr lang="en-US" dirty="0"/>
          </a:p>
          <a:p>
            <a:endParaRPr lang="en-US" dirty="0"/>
          </a:p>
          <a:p>
            <a:r>
              <a:rPr lang="en-US" dirty="0">
                <a:solidFill>
                  <a:srgbClr val="FFCC66"/>
                </a:solidFill>
              </a:rPr>
              <a:t>It’s time to define the exact parameters of your review</a:t>
            </a:r>
          </a:p>
        </p:txBody>
      </p:sp>
    </p:spTree>
    <p:extLst>
      <p:ext uri="{BB962C8B-B14F-4D97-AF65-F5344CB8AC3E}">
        <p14:creationId xmlns:p14="http://schemas.microsoft.com/office/powerpoint/2010/main" val="406903159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A brief statement of your goal in conducting the review. For example:</a:t>
            </a:r>
          </a:p>
          <a:p>
            <a:r>
              <a:rPr lang="en-US" dirty="0"/>
              <a:t>“To evaluate the effectiveness of antiretroviral resistance testing (genotypic, phenotypic, or virtual phenotypic) in reducing morbidity and mortality in treatment-naive people living with HIV”</a:t>
            </a:r>
          </a:p>
        </p:txBody>
      </p:sp>
    </p:spTree>
    <p:extLst>
      <p:ext uri="{BB962C8B-B14F-4D97-AF65-F5344CB8AC3E}">
        <p14:creationId xmlns:p14="http://schemas.microsoft.com/office/powerpoint/2010/main" val="409897197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Methods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/>
              <a:t>The most important section</a:t>
            </a:r>
          </a:p>
          <a:p>
            <a:r>
              <a:rPr lang="en-US" dirty="0"/>
              <a:t>Greatly-expanded PICO, with much more</a:t>
            </a:r>
          </a:p>
          <a:p>
            <a:r>
              <a:rPr lang="en-US" dirty="0"/>
              <a:t>Spells out in detail the criteria studies must meet to be included in the review</a:t>
            </a:r>
          </a:p>
          <a:p>
            <a:r>
              <a:rPr lang="en-US" dirty="0"/>
              <a:t>Explains in detail the search methods, screening methods, plans for data collection and analysis plans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51763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03455"/>
            <a:ext cx="9144000" cy="52510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91678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Types of studies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355600">
              <a:lnSpc>
                <a:spcPct val="100000"/>
              </a:lnSpc>
              <a:buFont typeface="Arial"/>
              <a:buChar char="•"/>
              <a:tabLst>
                <a:tab pos="355600" algn="l"/>
              </a:tabLst>
            </a:pPr>
            <a:r>
              <a:rPr lang="en-US" dirty="0">
                <a:cs typeface="Calibri"/>
              </a:rPr>
              <a:t>RCTs</a:t>
            </a:r>
          </a:p>
          <a:p>
            <a:pPr marL="355600">
              <a:lnSpc>
                <a:spcPct val="100000"/>
              </a:lnSpc>
              <a:buFont typeface="Arial"/>
              <a:buChar char="•"/>
              <a:tabLst>
                <a:tab pos="355600" algn="l"/>
              </a:tabLst>
            </a:pPr>
            <a:r>
              <a:rPr lang="en-US" dirty="0">
                <a:cs typeface="Calibri"/>
              </a:rPr>
              <a:t>Quasi-</a:t>
            </a:r>
            <a:r>
              <a:rPr lang="en-US" spc="-65" dirty="0">
                <a:cs typeface="Calibri"/>
              </a:rPr>
              <a:t>RCTs</a:t>
            </a:r>
            <a:endParaRPr lang="en-US" dirty="0">
              <a:cs typeface="Calibri"/>
            </a:endParaRPr>
          </a:p>
          <a:p>
            <a:pPr marL="355600">
              <a:lnSpc>
                <a:spcPct val="100000"/>
              </a:lnSpc>
              <a:buFont typeface="Arial"/>
              <a:buChar char="•"/>
              <a:tabLst>
                <a:tab pos="355600" algn="l"/>
              </a:tabLst>
            </a:pPr>
            <a:r>
              <a:rPr lang="en-US" spc="-15" dirty="0">
                <a:cs typeface="Calibri"/>
              </a:rPr>
              <a:t>P</a:t>
            </a:r>
            <a:r>
              <a:rPr lang="en-US" spc="-55" dirty="0">
                <a:cs typeface="Calibri"/>
              </a:rPr>
              <a:t>r</a:t>
            </a:r>
            <a:r>
              <a:rPr lang="en-US" spc="-5" dirty="0">
                <a:cs typeface="Calibri"/>
              </a:rPr>
              <a:t>o</a:t>
            </a:r>
            <a:r>
              <a:rPr lang="en-US" spc="5" dirty="0">
                <a:cs typeface="Calibri"/>
              </a:rPr>
              <a:t>sp</a:t>
            </a:r>
            <a:r>
              <a:rPr lang="en-US" spc="-15" dirty="0">
                <a:cs typeface="Calibri"/>
              </a:rPr>
              <a:t>ecti</a:t>
            </a:r>
            <a:r>
              <a:rPr lang="en-US" spc="-45" dirty="0">
                <a:cs typeface="Calibri"/>
              </a:rPr>
              <a:t>v</a:t>
            </a:r>
            <a:r>
              <a:rPr lang="en-US" spc="-15" dirty="0">
                <a:cs typeface="Calibri"/>
              </a:rPr>
              <a:t>e</a:t>
            </a:r>
            <a:r>
              <a:rPr lang="en-US" spc="-30" dirty="0">
                <a:cs typeface="Calibri"/>
              </a:rPr>
              <a:t> </a:t>
            </a:r>
            <a:r>
              <a:rPr lang="en-US" spc="-40" dirty="0">
                <a:cs typeface="Calibri"/>
              </a:rPr>
              <a:t>c</a:t>
            </a:r>
            <a:r>
              <a:rPr lang="en-US" spc="-5" dirty="0">
                <a:cs typeface="Calibri"/>
              </a:rPr>
              <a:t>o</a:t>
            </a:r>
            <a:r>
              <a:rPr lang="en-US" spc="10" dirty="0">
                <a:cs typeface="Calibri"/>
              </a:rPr>
              <a:t>h</a:t>
            </a:r>
            <a:r>
              <a:rPr lang="en-US" spc="-20" dirty="0">
                <a:cs typeface="Calibri"/>
              </a:rPr>
              <a:t>or</a:t>
            </a:r>
            <a:r>
              <a:rPr lang="en-US" spc="-10" dirty="0">
                <a:cs typeface="Calibri"/>
              </a:rPr>
              <a:t>t </a:t>
            </a:r>
            <a:r>
              <a:rPr lang="en-US" spc="-35" dirty="0">
                <a:cs typeface="Calibri"/>
              </a:rPr>
              <a:t>s</a:t>
            </a:r>
            <a:r>
              <a:rPr lang="en-US" dirty="0">
                <a:cs typeface="Calibri"/>
              </a:rPr>
              <a:t>t</a:t>
            </a:r>
            <a:r>
              <a:rPr lang="en-US" spc="5" dirty="0">
                <a:cs typeface="Calibri"/>
              </a:rPr>
              <a:t>ud</a:t>
            </a:r>
            <a:r>
              <a:rPr lang="en-US" dirty="0">
                <a:cs typeface="Calibri"/>
              </a:rPr>
              <a:t>ies</a:t>
            </a:r>
          </a:p>
          <a:p>
            <a:pPr marL="355600">
              <a:lnSpc>
                <a:spcPct val="100000"/>
              </a:lnSpc>
              <a:buFont typeface="Arial"/>
              <a:buChar char="•"/>
              <a:tabLst>
                <a:tab pos="355600" algn="l"/>
              </a:tabLst>
            </a:pPr>
            <a:r>
              <a:rPr lang="en-US" spc="-60" dirty="0">
                <a:cs typeface="Calibri"/>
              </a:rPr>
              <a:t>R</a:t>
            </a:r>
            <a:r>
              <a:rPr lang="en-US" spc="-30" dirty="0">
                <a:cs typeface="Calibri"/>
              </a:rPr>
              <a:t>e</a:t>
            </a:r>
            <a:r>
              <a:rPr lang="en-US" spc="-10" dirty="0">
                <a:cs typeface="Calibri"/>
              </a:rPr>
              <a:t>t</a:t>
            </a:r>
            <a:r>
              <a:rPr lang="en-US" spc="-50" dirty="0">
                <a:cs typeface="Calibri"/>
              </a:rPr>
              <a:t>r</a:t>
            </a:r>
            <a:r>
              <a:rPr lang="en-US" spc="-5" dirty="0">
                <a:cs typeface="Calibri"/>
              </a:rPr>
              <a:t>o</a:t>
            </a:r>
            <a:r>
              <a:rPr lang="en-US" spc="5" dirty="0">
                <a:cs typeface="Calibri"/>
              </a:rPr>
              <a:t>sp</a:t>
            </a:r>
            <a:r>
              <a:rPr lang="en-US" spc="-15" dirty="0">
                <a:cs typeface="Calibri"/>
              </a:rPr>
              <a:t>ecti</a:t>
            </a:r>
            <a:r>
              <a:rPr lang="en-US" spc="-45" dirty="0">
                <a:cs typeface="Calibri"/>
              </a:rPr>
              <a:t>v</a:t>
            </a:r>
            <a:r>
              <a:rPr lang="en-US" spc="-15" dirty="0">
                <a:cs typeface="Calibri"/>
              </a:rPr>
              <a:t>e</a:t>
            </a:r>
            <a:r>
              <a:rPr lang="en-US" spc="-50" dirty="0">
                <a:cs typeface="Calibri"/>
              </a:rPr>
              <a:t> </a:t>
            </a:r>
            <a:r>
              <a:rPr lang="en-US" spc="-40" dirty="0">
                <a:cs typeface="Calibri"/>
              </a:rPr>
              <a:t>c</a:t>
            </a:r>
            <a:r>
              <a:rPr lang="en-US" spc="-5" dirty="0">
                <a:cs typeface="Calibri"/>
              </a:rPr>
              <a:t>o</a:t>
            </a:r>
            <a:r>
              <a:rPr lang="en-US" spc="10" dirty="0">
                <a:cs typeface="Calibri"/>
              </a:rPr>
              <a:t>h</a:t>
            </a:r>
            <a:r>
              <a:rPr lang="en-US" spc="-20" dirty="0">
                <a:cs typeface="Calibri"/>
              </a:rPr>
              <a:t>or</a:t>
            </a:r>
            <a:r>
              <a:rPr lang="en-US" spc="-10" dirty="0">
                <a:cs typeface="Calibri"/>
              </a:rPr>
              <a:t>t </a:t>
            </a:r>
            <a:r>
              <a:rPr lang="en-US" spc="-35" dirty="0">
                <a:cs typeface="Calibri"/>
              </a:rPr>
              <a:t>s</a:t>
            </a:r>
            <a:r>
              <a:rPr lang="en-US" dirty="0">
                <a:cs typeface="Calibri"/>
              </a:rPr>
              <a:t>t</a:t>
            </a:r>
            <a:r>
              <a:rPr lang="en-US" spc="5" dirty="0">
                <a:cs typeface="Calibri"/>
              </a:rPr>
              <a:t>ud</a:t>
            </a:r>
            <a:r>
              <a:rPr lang="en-US" dirty="0">
                <a:cs typeface="Calibri"/>
              </a:rPr>
              <a:t>ies</a:t>
            </a:r>
          </a:p>
          <a:p>
            <a:pPr marL="355600">
              <a:lnSpc>
                <a:spcPct val="100000"/>
              </a:lnSpc>
              <a:buFont typeface="Arial"/>
              <a:buChar char="•"/>
              <a:tabLst>
                <a:tab pos="355600" algn="l"/>
              </a:tabLst>
            </a:pPr>
            <a:r>
              <a:rPr lang="en-US" spc="-5" dirty="0">
                <a:cs typeface="Calibri"/>
              </a:rPr>
              <a:t>C</a:t>
            </a:r>
            <a:r>
              <a:rPr lang="en-US" spc="5" dirty="0">
                <a:cs typeface="Calibri"/>
              </a:rPr>
              <a:t>o</a:t>
            </a:r>
            <a:r>
              <a:rPr lang="en-US" spc="-15" dirty="0">
                <a:cs typeface="Calibri"/>
              </a:rPr>
              <a:t>n</a:t>
            </a:r>
            <a:r>
              <a:rPr lang="en-US" spc="-10" dirty="0">
                <a:cs typeface="Calibri"/>
              </a:rPr>
              <a:t>t</a:t>
            </a:r>
            <a:r>
              <a:rPr lang="en-US" spc="-50" dirty="0">
                <a:cs typeface="Calibri"/>
              </a:rPr>
              <a:t>r</a:t>
            </a:r>
            <a:r>
              <a:rPr lang="en-US" spc="-5" dirty="0">
                <a:cs typeface="Calibri"/>
              </a:rPr>
              <a:t>olle</a:t>
            </a:r>
            <a:r>
              <a:rPr lang="en-US" dirty="0">
                <a:cs typeface="Calibri"/>
              </a:rPr>
              <a:t>d</a:t>
            </a:r>
            <a:r>
              <a:rPr lang="en-US" spc="-60" dirty="0">
                <a:cs typeface="Calibri"/>
              </a:rPr>
              <a:t> </a:t>
            </a:r>
            <a:r>
              <a:rPr lang="en-US" spc="5" dirty="0">
                <a:cs typeface="Calibri"/>
              </a:rPr>
              <a:t>b</a:t>
            </a:r>
            <a:r>
              <a:rPr lang="en-US" spc="-30" dirty="0">
                <a:cs typeface="Calibri"/>
              </a:rPr>
              <a:t>e</a:t>
            </a:r>
            <a:r>
              <a:rPr lang="en-US" spc="-55" dirty="0">
                <a:cs typeface="Calibri"/>
              </a:rPr>
              <a:t>f</a:t>
            </a:r>
            <a:r>
              <a:rPr lang="en-US" spc="-20" dirty="0">
                <a:cs typeface="Calibri"/>
              </a:rPr>
              <a:t>o</a:t>
            </a:r>
            <a:r>
              <a:rPr lang="en-US" spc="-45" dirty="0">
                <a:cs typeface="Calibri"/>
              </a:rPr>
              <a:t>r</a:t>
            </a:r>
            <a:r>
              <a:rPr lang="en-US" spc="-15" dirty="0">
                <a:cs typeface="Calibri"/>
              </a:rPr>
              <a:t>e</a:t>
            </a:r>
            <a:r>
              <a:rPr lang="en-US" spc="-30" dirty="0">
                <a:cs typeface="Calibri"/>
              </a:rPr>
              <a:t> </a:t>
            </a:r>
            <a:r>
              <a:rPr lang="en-US" dirty="0">
                <a:cs typeface="Calibri"/>
              </a:rPr>
              <a:t>and</a:t>
            </a:r>
            <a:r>
              <a:rPr lang="en-US" spc="-10" dirty="0">
                <a:cs typeface="Calibri"/>
              </a:rPr>
              <a:t> </a:t>
            </a:r>
            <a:r>
              <a:rPr lang="en-US" spc="-25" dirty="0">
                <a:cs typeface="Calibri"/>
              </a:rPr>
              <a:t>a</a:t>
            </a:r>
            <a:r>
              <a:rPr lang="en-US" spc="-5" dirty="0">
                <a:cs typeface="Calibri"/>
              </a:rPr>
              <a:t>f</a:t>
            </a:r>
            <a:r>
              <a:rPr lang="en-US" spc="-35" dirty="0">
                <a:cs typeface="Calibri"/>
              </a:rPr>
              <a:t>t</a:t>
            </a:r>
            <a:r>
              <a:rPr lang="en-US" spc="-15" dirty="0">
                <a:cs typeface="Calibri"/>
              </a:rPr>
              <a:t>er</a:t>
            </a:r>
            <a:r>
              <a:rPr lang="en-US" spc="20" dirty="0">
                <a:cs typeface="Calibri"/>
              </a:rPr>
              <a:t> </a:t>
            </a:r>
            <a:r>
              <a:rPr lang="en-US" spc="-35" dirty="0">
                <a:cs typeface="Calibri"/>
              </a:rPr>
              <a:t>s</a:t>
            </a:r>
            <a:r>
              <a:rPr lang="en-US" dirty="0">
                <a:cs typeface="Calibri"/>
              </a:rPr>
              <a:t>t</a:t>
            </a:r>
            <a:r>
              <a:rPr lang="en-US" spc="5" dirty="0">
                <a:cs typeface="Calibri"/>
              </a:rPr>
              <a:t>ud</a:t>
            </a:r>
            <a:r>
              <a:rPr lang="en-US" dirty="0">
                <a:cs typeface="Calibri"/>
              </a:rPr>
              <a:t>ies</a:t>
            </a:r>
          </a:p>
          <a:p>
            <a:pPr marL="355600">
              <a:lnSpc>
                <a:spcPct val="100000"/>
              </a:lnSpc>
              <a:buFont typeface="Arial"/>
              <a:buChar char="•"/>
              <a:tabLst>
                <a:tab pos="355600" algn="l"/>
              </a:tabLst>
            </a:pPr>
            <a:r>
              <a:rPr lang="en-US" spc="-20" dirty="0">
                <a:cs typeface="Calibri"/>
              </a:rPr>
              <a:t>U</a:t>
            </a:r>
            <a:r>
              <a:rPr lang="en-US" spc="-10" dirty="0">
                <a:cs typeface="Calibri"/>
              </a:rPr>
              <a:t>n</a:t>
            </a:r>
            <a:r>
              <a:rPr lang="en-US" spc="-40" dirty="0">
                <a:cs typeface="Calibri"/>
              </a:rPr>
              <a:t>c</a:t>
            </a:r>
            <a:r>
              <a:rPr lang="en-US" spc="-5" dirty="0">
                <a:cs typeface="Calibri"/>
              </a:rPr>
              <a:t>ont</a:t>
            </a:r>
            <a:r>
              <a:rPr lang="en-US" spc="-40" dirty="0">
                <a:cs typeface="Calibri"/>
              </a:rPr>
              <a:t>r</a:t>
            </a:r>
            <a:r>
              <a:rPr lang="en-US" spc="-5" dirty="0">
                <a:cs typeface="Calibri"/>
              </a:rPr>
              <a:t>olle</a:t>
            </a:r>
            <a:r>
              <a:rPr lang="en-US" dirty="0">
                <a:cs typeface="Calibri"/>
              </a:rPr>
              <a:t>d</a:t>
            </a:r>
            <a:r>
              <a:rPr lang="en-US" spc="-25" dirty="0">
                <a:cs typeface="Calibri"/>
              </a:rPr>
              <a:t> </a:t>
            </a:r>
            <a:r>
              <a:rPr lang="en-US" spc="5" dirty="0">
                <a:cs typeface="Calibri"/>
              </a:rPr>
              <a:t>b</a:t>
            </a:r>
            <a:r>
              <a:rPr lang="en-US" spc="-30" dirty="0">
                <a:cs typeface="Calibri"/>
              </a:rPr>
              <a:t>e</a:t>
            </a:r>
            <a:r>
              <a:rPr lang="en-US" spc="-55" dirty="0">
                <a:cs typeface="Calibri"/>
              </a:rPr>
              <a:t>f</a:t>
            </a:r>
            <a:r>
              <a:rPr lang="en-US" spc="-20" dirty="0">
                <a:cs typeface="Calibri"/>
              </a:rPr>
              <a:t>o</a:t>
            </a:r>
            <a:r>
              <a:rPr lang="en-US" spc="-45" dirty="0">
                <a:cs typeface="Calibri"/>
              </a:rPr>
              <a:t>r</a:t>
            </a:r>
            <a:r>
              <a:rPr lang="en-US" spc="-15" dirty="0">
                <a:cs typeface="Calibri"/>
              </a:rPr>
              <a:t>e</a:t>
            </a:r>
            <a:r>
              <a:rPr lang="en-US" spc="-50" dirty="0">
                <a:cs typeface="Calibri"/>
              </a:rPr>
              <a:t> </a:t>
            </a:r>
            <a:r>
              <a:rPr lang="en-US" dirty="0">
                <a:cs typeface="Calibri"/>
              </a:rPr>
              <a:t>and</a:t>
            </a:r>
            <a:r>
              <a:rPr lang="en-US" spc="5" dirty="0">
                <a:cs typeface="Calibri"/>
              </a:rPr>
              <a:t> </a:t>
            </a:r>
            <a:r>
              <a:rPr lang="en-US" spc="-15" dirty="0">
                <a:cs typeface="Calibri"/>
              </a:rPr>
              <a:t>a</a:t>
            </a:r>
            <a:r>
              <a:rPr lang="en-US" spc="-5" dirty="0">
                <a:cs typeface="Calibri"/>
              </a:rPr>
              <a:t>f</a:t>
            </a:r>
            <a:r>
              <a:rPr lang="en-US" spc="-35" dirty="0">
                <a:cs typeface="Calibri"/>
              </a:rPr>
              <a:t>t</a:t>
            </a:r>
            <a:r>
              <a:rPr lang="en-US" spc="-15" dirty="0">
                <a:cs typeface="Calibri"/>
              </a:rPr>
              <a:t>er</a:t>
            </a:r>
            <a:r>
              <a:rPr lang="en-US" spc="5" dirty="0">
                <a:cs typeface="Calibri"/>
              </a:rPr>
              <a:t> </a:t>
            </a:r>
            <a:r>
              <a:rPr lang="en-US" spc="-35" dirty="0">
                <a:cs typeface="Calibri"/>
              </a:rPr>
              <a:t>s</a:t>
            </a:r>
            <a:r>
              <a:rPr lang="en-US" dirty="0">
                <a:cs typeface="Calibri"/>
              </a:rPr>
              <a:t>t</a:t>
            </a:r>
            <a:r>
              <a:rPr lang="en-US" spc="5" dirty="0">
                <a:cs typeface="Calibri"/>
              </a:rPr>
              <a:t>ud</a:t>
            </a:r>
            <a:r>
              <a:rPr lang="en-US" dirty="0">
                <a:cs typeface="Calibri"/>
              </a:rPr>
              <a:t>ies</a:t>
            </a:r>
          </a:p>
          <a:p>
            <a:pPr marL="355600">
              <a:lnSpc>
                <a:spcPct val="100000"/>
              </a:lnSpc>
              <a:buFont typeface="Arial"/>
              <a:buChar char="•"/>
              <a:tabLst>
                <a:tab pos="355600" algn="l"/>
              </a:tabLst>
            </a:pPr>
            <a:r>
              <a:rPr lang="en-US" dirty="0">
                <a:cs typeface="Calibri"/>
              </a:rPr>
              <a:t>I</a:t>
            </a:r>
            <a:r>
              <a:rPr lang="en-US" spc="-20" dirty="0">
                <a:cs typeface="Calibri"/>
              </a:rPr>
              <a:t>n</a:t>
            </a:r>
            <a:r>
              <a:rPr lang="en-US" spc="-50" dirty="0">
                <a:cs typeface="Calibri"/>
              </a:rPr>
              <a:t>t</a:t>
            </a:r>
            <a:r>
              <a:rPr lang="en-US" spc="-15" dirty="0">
                <a:cs typeface="Calibri"/>
              </a:rPr>
              <a:t>e</a:t>
            </a:r>
            <a:r>
              <a:rPr lang="en-US" spc="-5" dirty="0">
                <a:cs typeface="Calibri"/>
              </a:rPr>
              <a:t>r</a:t>
            </a:r>
            <a:r>
              <a:rPr lang="en-US" dirty="0">
                <a:cs typeface="Calibri"/>
              </a:rPr>
              <a:t>r</a:t>
            </a:r>
            <a:r>
              <a:rPr lang="en-US" spc="10" dirty="0">
                <a:cs typeface="Calibri"/>
              </a:rPr>
              <a:t>u</a:t>
            </a:r>
            <a:r>
              <a:rPr lang="en-US" spc="-15" dirty="0">
                <a:cs typeface="Calibri"/>
              </a:rPr>
              <a:t>p</a:t>
            </a:r>
            <a:r>
              <a:rPr lang="en-US" spc="-50" dirty="0">
                <a:cs typeface="Calibri"/>
              </a:rPr>
              <a:t>t</a:t>
            </a:r>
            <a:r>
              <a:rPr lang="en-US" spc="-15" dirty="0">
                <a:cs typeface="Calibri"/>
              </a:rPr>
              <a:t>ed</a:t>
            </a:r>
            <a:r>
              <a:rPr lang="en-US" spc="-25" dirty="0">
                <a:cs typeface="Calibri"/>
              </a:rPr>
              <a:t> </a:t>
            </a:r>
            <a:r>
              <a:rPr lang="en-US" spc="-15" dirty="0">
                <a:cs typeface="Calibri"/>
              </a:rPr>
              <a:t>time</a:t>
            </a:r>
            <a:r>
              <a:rPr lang="en-US" spc="10" dirty="0">
                <a:cs typeface="Calibri"/>
              </a:rPr>
              <a:t> </a:t>
            </a:r>
            <a:r>
              <a:rPr lang="en-US" spc="-20" dirty="0">
                <a:cs typeface="Calibri"/>
              </a:rPr>
              <a:t>s</a:t>
            </a:r>
            <a:r>
              <a:rPr lang="en-US" spc="-10" dirty="0">
                <a:cs typeface="Calibri"/>
              </a:rPr>
              <a:t>e</a:t>
            </a:r>
            <a:r>
              <a:rPr lang="en-US" spc="-15" dirty="0">
                <a:cs typeface="Calibri"/>
              </a:rPr>
              <a:t>ries</a:t>
            </a:r>
            <a:endParaRPr lang="en-US" dirty="0">
              <a:cs typeface="Calibri"/>
            </a:endParaRPr>
          </a:p>
          <a:p>
            <a:pPr marL="355600" marR="5080">
              <a:lnSpc>
                <a:spcPct val="79800"/>
              </a:lnSpc>
              <a:spcBef>
                <a:spcPts val="680"/>
              </a:spcBef>
              <a:buFont typeface="Arial"/>
              <a:buChar char="•"/>
              <a:tabLst>
                <a:tab pos="355600" algn="l"/>
              </a:tabLst>
            </a:pPr>
            <a:r>
              <a:rPr lang="en-US" dirty="0">
                <a:cs typeface="Calibri"/>
              </a:rPr>
              <a:t>Quali</a:t>
            </a:r>
            <a:r>
              <a:rPr lang="en-US" spc="-45" dirty="0">
                <a:cs typeface="Calibri"/>
              </a:rPr>
              <a:t>t</a:t>
            </a:r>
            <a:r>
              <a:rPr lang="en-US" spc="-25" dirty="0">
                <a:cs typeface="Calibri"/>
              </a:rPr>
              <a:t>a</a:t>
            </a:r>
            <a:r>
              <a:rPr lang="en-US" dirty="0">
                <a:cs typeface="Calibri"/>
              </a:rPr>
              <a:t>ti</a:t>
            </a:r>
            <a:r>
              <a:rPr lang="en-US" spc="-30" dirty="0">
                <a:cs typeface="Calibri"/>
              </a:rPr>
              <a:t>v</a:t>
            </a:r>
            <a:r>
              <a:rPr lang="en-US" spc="-15" dirty="0">
                <a:cs typeface="Calibri"/>
              </a:rPr>
              <a:t>e</a:t>
            </a:r>
            <a:r>
              <a:rPr lang="en-US" spc="-30" dirty="0">
                <a:cs typeface="Calibri"/>
              </a:rPr>
              <a:t> </a:t>
            </a:r>
            <a:r>
              <a:rPr lang="en-US" spc="-50" dirty="0">
                <a:cs typeface="Calibri"/>
              </a:rPr>
              <a:t>r</a:t>
            </a:r>
            <a:r>
              <a:rPr lang="en-US" spc="-15" dirty="0">
                <a:cs typeface="Calibri"/>
              </a:rPr>
              <a:t>e</a:t>
            </a:r>
            <a:r>
              <a:rPr lang="en-US" spc="-10" dirty="0">
                <a:cs typeface="Calibri"/>
              </a:rPr>
              <a:t>s</a:t>
            </a:r>
            <a:r>
              <a:rPr lang="en-US" spc="-15" dirty="0">
                <a:cs typeface="Calibri"/>
              </a:rPr>
              <a:t>ea</a:t>
            </a:r>
            <a:r>
              <a:rPr lang="en-US" spc="-45" dirty="0">
                <a:cs typeface="Calibri"/>
              </a:rPr>
              <a:t>r</a:t>
            </a:r>
            <a:r>
              <a:rPr lang="en-US" dirty="0">
                <a:cs typeface="Calibri"/>
              </a:rPr>
              <a:t>ch</a:t>
            </a:r>
            <a:r>
              <a:rPr lang="en-US" spc="-30" dirty="0">
                <a:cs typeface="Calibri"/>
              </a:rPr>
              <a:t> </a:t>
            </a:r>
            <a:r>
              <a:rPr lang="en-US" spc="-10" dirty="0">
                <a:cs typeface="Calibri"/>
              </a:rPr>
              <a:t>(</a:t>
            </a:r>
            <a:r>
              <a:rPr lang="en-US" spc="5" dirty="0">
                <a:cs typeface="Calibri"/>
              </a:rPr>
              <a:t>u</a:t>
            </a:r>
            <a:r>
              <a:rPr lang="en-US" spc="-5" dirty="0">
                <a:cs typeface="Calibri"/>
              </a:rPr>
              <a:t>s</a:t>
            </a:r>
            <a:r>
              <a:rPr lang="en-US" spc="10" dirty="0">
                <a:cs typeface="Calibri"/>
              </a:rPr>
              <a:t>u</a:t>
            </a:r>
            <a:r>
              <a:rPr lang="en-US" dirty="0">
                <a:cs typeface="Calibri"/>
              </a:rPr>
              <a:t>al</a:t>
            </a:r>
            <a:r>
              <a:rPr lang="en-US" spc="-10" dirty="0">
                <a:cs typeface="Calibri"/>
              </a:rPr>
              <a:t>l</a:t>
            </a:r>
            <a:r>
              <a:rPr lang="en-US" spc="-15" dirty="0">
                <a:cs typeface="Calibri"/>
              </a:rPr>
              <a:t>y</a:t>
            </a:r>
            <a:r>
              <a:rPr lang="en-US" dirty="0">
                <a:cs typeface="Calibri"/>
              </a:rPr>
              <a:t> </a:t>
            </a:r>
            <a:r>
              <a:rPr lang="en-US" spc="-30" dirty="0">
                <a:cs typeface="Calibri"/>
              </a:rPr>
              <a:t>t</a:t>
            </a:r>
            <a:r>
              <a:rPr lang="en-US" dirty="0">
                <a:cs typeface="Calibri"/>
              </a:rPr>
              <a:t>o</a:t>
            </a:r>
            <a:r>
              <a:rPr lang="en-US" spc="-10" dirty="0">
                <a:cs typeface="Calibri"/>
              </a:rPr>
              <a:t> </a:t>
            </a:r>
            <a:r>
              <a:rPr lang="en-US" dirty="0">
                <a:cs typeface="Calibri"/>
              </a:rPr>
              <a:t>au</a:t>
            </a:r>
            <a:r>
              <a:rPr lang="en-US" spc="-20" dirty="0">
                <a:cs typeface="Calibri"/>
              </a:rPr>
              <a:t>gm</a:t>
            </a:r>
            <a:r>
              <a:rPr lang="en-US" spc="-10" dirty="0">
                <a:cs typeface="Calibri"/>
              </a:rPr>
              <a:t>e</a:t>
            </a:r>
            <a:r>
              <a:rPr lang="en-US" spc="-15" dirty="0">
                <a:cs typeface="Calibri"/>
              </a:rPr>
              <a:t>n</a:t>
            </a:r>
            <a:r>
              <a:rPr lang="en-US" spc="-10" dirty="0">
                <a:cs typeface="Calibri"/>
              </a:rPr>
              <a:t>t</a:t>
            </a:r>
            <a:r>
              <a:rPr lang="en-US" spc="-35" dirty="0">
                <a:cs typeface="Calibri"/>
              </a:rPr>
              <a:t> </a:t>
            </a:r>
            <a:r>
              <a:rPr lang="en-US" dirty="0">
                <a:cs typeface="Calibri"/>
              </a:rPr>
              <a:t>t</a:t>
            </a:r>
            <a:r>
              <a:rPr lang="en-US" spc="5" dirty="0">
                <a:cs typeface="Calibri"/>
              </a:rPr>
              <a:t>h</a:t>
            </a:r>
            <a:r>
              <a:rPr lang="en-US" spc="-15" dirty="0">
                <a:cs typeface="Calibri"/>
              </a:rPr>
              <a:t>e</a:t>
            </a:r>
            <a:r>
              <a:rPr lang="en-US" spc="-10" dirty="0">
                <a:cs typeface="Calibri"/>
              </a:rPr>
              <a:t> </a:t>
            </a:r>
            <a:r>
              <a:rPr lang="en-US" spc="-40" dirty="0">
                <a:cs typeface="Calibri"/>
              </a:rPr>
              <a:t>r</a:t>
            </a:r>
            <a:r>
              <a:rPr lang="en-US" spc="-15" dirty="0">
                <a:cs typeface="Calibri"/>
              </a:rPr>
              <a:t>e</a:t>
            </a:r>
            <a:r>
              <a:rPr lang="en-US" dirty="0">
                <a:cs typeface="Calibri"/>
              </a:rPr>
              <a:t>v</a:t>
            </a:r>
            <a:r>
              <a:rPr lang="en-US" spc="-10" dirty="0">
                <a:cs typeface="Calibri"/>
              </a:rPr>
              <a:t>i</a:t>
            </a:r>
            <a:r>
              <a:rPr lang="en-US" spc="-15" dirty="0">
                <a:cs typeface="Calibri"/>
              </a:rPr>
              <a:t>e</a:t>
            </a:r>
            <a:r>
              <a:rPr lang="en-US" spc="75" dirty="0">
                <a:cs typeface="Calibri"/>
              </a:rPr>
              <a:t>w</a:t>
            </a:r>
            <a:r>
              <a:rPr lang="en-US" spc="-180" dirty="0">
                <a:cs typeface="Calibri"/>
              </a:rPr>
              <a:t>’</a:t>
            </a:r>
            <a:r>
              <a:rPr lang="en-US" dirty="0">
                <a:cs typeface="Calibri"/>
              </a:rPr>
              <a:t>s</a:t>
            </a:r>
            <a:r>
              <a:rPr lang="en-US" spc="5" dirty="0">
                <a:cs typeface="Calibri"/>
              </a:rPr>
              <a:t> qu</a:t>
            </a:r>
            <a:r>
              <a:rPr lang="en-US" dirty="0">
                <a:cs typeface="Calibri"/>
              </a:rPr>
              <a:t>a</a:t>
            </a:r>
            <a:r>
              <a:rPr lang="en-US" spc="-15" dirty="0">
                <a:cs typeface="Calibri"/>
              </a:rPr>
              <a:t>n</a:t>
            </a:r>
            <a:r>
              <a:rPr lang="en-US" dirty="0">
                <a:cs typeface="Calibri"/>
              </a:rPr>
              <a:t>ti</a:t>
            </a:r>
            <a:r>
              <a:rPr lang="en-US" spc="-40" dirty="0">
                <a:cs typeface="Calibri"/>
              </a:rPr>
              <a:t>t</a:t>
            </a:r>
            <a:r>
              <a:rPr lang="en-US" spc="-25" dirty="0">
                <a:cs typeface="Calibri"/>
              </a:rPr>
              <a:t>a</a:t>
            </a:r>
            <a:r>
              <a:rPr lang="en-US" dirty="0">
                <a:cs typeface="Calibri"/>
              </a:rPr>
              <a:t>ti</a:t>
            </a:r>
            <a:r>
              <a:rPr lang="en-US" spc="-30" dirty="0">
                <a:cs typeface="Calibri"/>
              </a:rPr>
              <a:t>v</a:t>
            </a:r>
            <a:r>
              <a:rPr lang="en-US" dirty="0">
                <a:cs typeface="Calibri"/>
              </a:rPr>
              <a:t>e</a:t>
            </a:r>
            <a:r>
              <a:rPr lang="en-US" spc="-50" dirty="0">
                <a:cs typeface="Calibri"/>
              </a:rPr>
              <a:t> </a:t>
            </a:r>
            <a:r>
              <a:rPr lang="en-US" spc="-40" dirty="0">
                <a:cs typeface="Calibri"/>
              </a:rPr>
              <a:t>r</a:t>
            </a:r>
            <a:r>
              <a:rPr lang="en-US" dirty="0">
                <a:cs typeface="Calibri"/>
              </a:rPr>
              <a:t>e</a:t>
            </a:r>
            <a:r>
              <a:rPr lang="en-US" spc="5" dirty="0">
                <a:cs typeface="Calibri"/>
              </a:rPr>
              <a:t>s</a:t>
            </a:r>
            <a:r>
              <a:rPr lang="en-US" dirty="0">
                <a:cs typeface="Calibri"/>
              </a:rPr>
              <a:t>ea</a:t>
            </a:r>
            <a:r>
              <a:rPr lang="en-US" spc="-35" dirty="0">
                <a:cs typeface="Calibri"/>
              </a:rPr>
              <a:t>r</a:t>
            </a:r>
            <a:r>
              <a:rPr lang="en-US" dirty="0">
                <a:cs typeface="Calibri"/>
              </a:rPr>
              <a:t>ch)</a:t>
            </a:r>
          </a:p>
        </p:txBody>
      </p:sp>
    </p:spTree>
    <p:extLst>
      <p:ext uri="{BB962C8B-B14F-4D97-AF65-F5344CB8AC3E}">
        <p14:creationId xmlns:p14="http://schemas.microsoft.com/office/powerpoint/2010/main" val="111377119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Study design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7421" y="1733266"/>
            <a:ext cx="8734567" cy="4790363"/>
          </a:xfrm>
        </p:spPr>
        <p:txBody>
          <a:bodyPr>
            <a:noAutofit/>
          </a:bodyPr>
          <a:lstStyle/>
          <a:p>
            <a:r>
              <a:rPr lang="en-US" sz="2400" dirty="0"/>
              <a:t>If it’s likely that RCTs exist to address your question sufficiently well, there’s probably no need to include observational studies</a:t>
            </a:r>
          </a:p>
          <a:p>
            <a:r>
              <a:rPr lang="en-US" sz="2400" dirty="0"/>
              <a:t>If it’s unclear whether there are RCTs, you should probably include observational studies (with comparators)</a:t>
            </a:r>
          </a:p>
          <a:p>
            <a:r>
              <a:rPr lang="en-US" sz="2400" dirty="0"/>
              <a:t>If you’re pretty sure there are no RCTs, you should include observational studies (with comparators)</a:t>
            </a:r>
          </a:p>
          <a:p>
            <a:r>
              <a:rPr lang="en-US" sz="2400" dirty="0"/>
              <a:t>HOWEVER: Observational studies are often a better source of adverse event data or data that cannot be obtained through an RCT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12148110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78243"/>
            <a:ext cx="9144000" cy="63015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950366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note about search methods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authors of this protocol do not provide a draft search strategy. It’s increasingly common to do so, and it’s emerging as good practice, but it’s not always done.</a:t>
            </a:r>
          </a:p>
        </p:txBody>
      </p:sp>
    </p:spTree>
    <p:extLst>
      <p:ext uri="{BB962C8B-B14F-4D97-AF65-F5344CB8AC3E}">
        <p14:creationId xmlns:p14="http://schemas.microsoft.com/office/powerpoint/2010/main" val="395164576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89021"/>
            <a:ext cx="9144000" cy="60799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010238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note about data extraction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7421" y="1600200"/>
            <a:ext cx="8509379" cy="5018964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The authors of this protocol do not provide much detail about the types of data they will extract. They provide one sentence: </a:t>
            </a:r>
          </a:p>
          <a:p>
            <a:pPr lvl="1"/>
            <a:r>
              <a:rPr lang="en-US" dirty="0"/>
              <a:t>“We will collect </a:t>
            </a:r>
            <a:r>
              <a:rPr lang="en-US" dirty="0" err="1"/>
              <a:t>bibliometric</a:t>
            </a:r>
            <a:r>
              <a:rPr lang="en-US" dirty="0"/>
              <a:t> information, data on the participants, interventions, comparisons, outcomes and study duration.”</a:t>
            </a:r>
          </a:p>
          <a:p>
            <a:r>
              <a:rPr lang="en-US" dirty="0"/>
              <a:t>Many protocols are similar in this brevity. We prefer to have these components fleshed out a little better. </a:t>
            </a:r>
          </a:p>
          <a:p>
            <a:r>
              <a:rPr lang="en-US" dirty="0"/>
              <a:t>We will discuss this in detail another time! For now just FYI.</a:t>
            </a:r>
          </a:p>
        </p:txBody>
      </p:sp>
    </p:spTree>
    <p:extLst>
      <p:ext uri="{BB962C8B-B14F-4D97-AF65-F5344CB8AC3E}">
        <p14:creationId xmlns:p14="http://schemas.microsoft.com/office/powerpoint/2010/main" val="257783208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495300" y="228600"/>
            <a:ext cx="8250238" cy="1143000"/>
          </a:xfrm>
        </p:spPr>
        <p:txBody>
          <a:bodyPr/>
          <a:lstStyle/>
          <a:p>
            <a:pPr eaLnBrk="1" hangingPunct="1"/>
            <a:r>
              <a:rPr lang="en-CA" dirty="0"/>
              <a:t>Data items to consider</a:t>
            </a:r>
            <a:endParaRPr lang="en-US" dirty="0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95300" y="1066800"/>
            <a:ext cx="8291513" cy="41148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CA" sz="1800" dirty="0"/>
              <a:t>	</a:t>
            </a:r>
          </a:p>
        </p:txBody>
      </p:sp>
      <p:sp>
        <p:nvSpPr>
          <p:cNvPr id="22532" name="Text Box 4"/>
          <p:cNvSpPr txBox="1">
            <a:spLocks noChangeArrowheads="1"/>
          </p:cNvSpPr>
          <p:nvPr/>
        </p:nvSpPr>
        <p:spPr bwMode="auto">
          <a:xfrm>
            <a:off x="3357350" y="1371600"/>
            <a:ext cx="3439236" cy="47089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spcBef>
                <a:spcPct val="0"/>
              </a:spcBef>
            </a:pPr>
            <a:r>
              <a:rPr lang="en-US" sz="2000" b="1" dirty="0">
                <a:solidFill>
                  <a:srgbClr val="FFCC66"/>
                </a:solidFill>
              </a:rPr>
              <a:t>Source</a:t>
            </a:r>
          </a:p>
          <a:p>
            <a:pPr eaLnBrk="0" hangingPunct="0">
              <a:spcBef>
                <a:spcPct val="0"/>
              </a:spcBef>
            </a:pPr>
            <a:r>
              <a:rPr lang="en-US" sz="2000" dirty="0">
                <a:solidFill>
                  <a:schemeClr val="tx1"/>
                </a:solidFill>
              </a:rPr>
              <a:t>Study ID</a:t>
            </a:r>
          </a:p>
          <a:p>
            <a:pPr eaLnBrk="0" hangingPunct="0">
              <a:spcBef>
                <a:spcPct val="0"/>
              </a:spcBef>
            </a:pPr>
            <a:r>
              <a:rPr lang="en-US" sz="2000" dirty="0">
                <a:solidFill>
                  <a:schemeClr val="tx1"/>
                </a:solidFill>
              </a:rPr>
              <a:t>Review author initials</a:t>
            </a:r>
          </a:p>
          <a:p>
            <a:pPr eaLnBrk="0" hangingPunct="0">
              <a:spcBef>
                <a:spcPct val="0"/>
              </a:spcBef>
            </a:pPr>
            <a:r>
              <a:rPr lang="en-US" sz="2000" dirty="0">
                <a:solidFill>
                  <a:schemeClr val="tx1"/>
                </a:solidFill>
              </a:rPr>
              <a:t>Citation and contact details;</a:t>
            </a:r>
          </a:p>
          <a:p>
            <a:pPr eaLnBrk="0" hangingPunct="0">
              <a:spcBef>
                <a:spcPct val="0"/>
              </a:spcBef>
            </a:pPr>
            <a:endParaRPr lang="en-US" sz="2000" dirty="0">
              <a:solidFill>
                <a:srgbClr val="3333FF"/>
              </a:solidFill>
            </a:endParaRPr>
          </a:p>
          <a:p>
            <a:pPr eaLnBrk="0" hangingPunct="0">
              <a:spcBef>
                <a:spcPct val="0"/>
              </a:spcBef>
            </a:pPr>
            <a:r>
              <a:rPr lang="en-US" sz="2000" b="1" dirty="0">
                <a:solidFill>
                  <a:srgbClr val="FFCC66"/>
                </a:solidFill>
              </a:rPr>
              <a:t>Methods</a:t>
            </a:r>
          </a:p>
          <a:p>
            <a:pPr eaLnBrk="0" hangingPunct="0">
              <a:spcBef>
                <a:spcPct val="0"/>
              </a:spcBef>
            </a:pPr>
            <a:r>
              <a:rPr lang="en-US" sz="2000" dirty="0">
                <a:solidFill>
                  <a:schemeClr val="tx1"/>
                </a:solidFill>
              </a:rPr>
              <a:t>Study design;</a:t>
            </a:r>
          </a:p>
          <a:p>
            <a:pPr eaLnBrk="0" hangingPunct="0">
              <a:spcBef>
                <a:spcPct val="0"/>
              </a:spcBef>
            </a:pPr>
            <a:r>
              <a:rPr lang="en-US" sz="2000" dirty="0">
                <a:solidFill>
                  <a:schemeClr val="tx1"/>
                </a:solidFill>
              </a:rPr>
              <a:t>Total study duration;</a:t>
            </a:r>
          </a:p>
          <a:p>
            <a:pPr eaLnBrk="0" hangingPunct="0">
              <a:spcBef>
                <a:spcPct val="0"/>
              </a:spcBef>
            </a:pPr>
            <a:r>
              <a:rPr lang="en-US" sz="2000" dirty="0">
                <a:solidFill>
                  <a:schemeClr val="tx1"/>
                </a:solidFill>
              </a:rPr>
              <a:t>Sequence generation;</a:t>
            </a:r>
          </a:p>
          <a:p>
            <a:pPr eaLnBrk="0" hangingPunct="0">
              <a:spcBef>
                <a:spcPct val="0"/>
              </a:spcBef>
            </a:pPr>
            <a:r>
              <a:rPr lang="en-US" sz="2000" dirty="0">
                <a:solidFill>
                  <a:schemeClr val="tx1"/>
                </a:solidFill>
              </a:rPr>
              <a:t>Allocation sequence </a:t>
            </a:r>
            <a:br>
              <a:rPr lang="en-US" sz="2000" dirty="0">
                <a:solidFill>
                  <a:schemeClr val="tx1"/>
                </a:solidFill>
              </a:rPr>
            </a:br>
            <a:r>
              <a:rPr lang="en-US" sz="2000" dirty="0">
                <a:solidFill>
                  <a:schemeClr val="tx1"/>
                </a:solidFill>
              </a:rPr>
              <a:t>concealment;</a:t>
            </a:r>
          </a:p>
          <a:p>
            <a:pPr eaLnBrk="0" hangingPunct="0">
              <a:spcBef>
                <a:spcPct val="0"/>
              </a:spcBef>
            </a:pPr>
            <a:r>
              <a:rPr lang="en-US" sz="2000" dirty="0">
                <a:solidFill>
                  <a:schemeClr val="tx1"/>
                </a:solidFill>
              </a:rPr>
              <a:t>Blinding;</a:t>
            </a:r>
          </a:p>
          <a:p>
            <a:pPr eaLnBrk="0" hangingPunct="0">
              <a:spcBef>
                <a:spcPct val="0"/>
              </a:spcBef>
            </a:pPr>
            <a:r>
              <a:rPr lang="en-US" sz="2000" dirty="0">
                <a:solidFill>
                  <a:schemeClr val="tx1"/>
                </a:solidFill>
              </a:rPr>
              <a:t>Other concerns about </a:t>
            </a:r>
            <a:br>
              <a:rPr lang="en-US" sz="2000" dirty="0">
                <a:solidFill>
                  <a:schemeClr val="tx1"/>
                </a:solidFill>
              </a:rPr>
            </a:br>
            <a:r>
              <a:rPr lang="en-US" sz="2000" dirty="0">
                <a:solidFill>
                  <a:schemeClr val="tx1"/>
                </a:solidFill>
              </a:rPr>
              <a:t>bias;</a:t>
            </a:r>
          </a:p>
          <a:p>
            <a:pPr eaLnBrk="0" hangingPunct="0">
              <a:spcBef>
                <a:spcPct val="0"/>
              </a:spcBef>
            </a:pPr>
            <a:endParaRPr lang="en-US" sz="2000" b="1" dirty="0">
              <a:solidFill>
                <a:schemeClr val="tx1"/>
              </a:solidFill>
            </a:endParaRPr>
          </a:p>
        </p:txBody>
      </p:sp>
      <p:sp>
        <p:nvSpPr>
          <p:cNvPr id="22534" name="Text Box 6"/>
          <p:cNvSpPr txBox="1">
            <a:spLocks noChangeArrowheads="1"/>
          </p:cNvSpPr>
          <p:nvPr/>
        </p:nvSpPr>
        <p:spPr bwMode="auto">
          <a:xfrm>
            <a:off x="249071" y="1182190"/>
            <a:ext cx="2794380" cy="5232202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/>
            <a:r>
              <a:rPr lang="en-US" sz="2000" b="1" dirty="0">
                <a:solidFill>
                  <a:srgbClr val="FFCC66"/>
                </a:solidFill>
              </a:rPr>
              <a:t>Interventions</a:t>
            </a:r>
          </a:p>
          <a:p>
            <a:pPr indent="-342900"/>
            <a:r>
              <a:rPr lang="en-US" sz="2000" dirty="0">
                <a:solidFill>
                  <a:schemeClr val="tx1"/>
                </a:solidFill>
              </a:rPr>
              <a:t>Total number of intervention groups;</a:t>
            </a:r>
          </a:p>
          <a:p>
            <a:pPr indent="-342900"/>
            <a:r>
              <a:rPr lang="en-US" sz="2000" dirty="0">
                <a:solidFill>
                  <a:schemeClr val="tx1"/>
                </a:solidFill>
              </a:rPr>
              <a:t>For each intervention and comparison group of interest:</a:t>
            </a:r>
          </a:p>
          <a:p>
            <a:pPr marL="0" lvl="1"/>
            <a:r>
              <a:rPr lang="en-US" sz="2000" dirty="0">
                <a:solidFill>
                  <a:schemeClr val="tx1"/>
                </a:solidFill>
              </a:rPr>
              <a:t>1. Specific intervention;</a:t>
            </a:r>
          </a:p>
          <a:p>
            <a:pPr marL="0" lvl="1"/>
            <a:r>
              <a:rPr lang="en-US" sz="2000" dirty="0">
                <a:solidFill>
                  <a:schemeClr val="tx1"/>
                </a:solidFill>
              </a:rPr>
              <a:t>2. Intervention details (sufficient for replication, if feasible);</a:t>
            </a:r>
          </a:p>
          <a:p>
            <a:pPr marL="0" lvl="1"/>
            <a:r>
              <a:rPr lang="en-US" sz="2000" dirty="0">
                <a:solidFill>
                  <a:schemeClr val="tx1"/>
                </a:solidFill>
              </a:rPr>
              <a:t>3. [Integrity of intervention];</a:t>
            </a:r>
            <a:br>
              <a:rPr lang="en-US" sz="2000" dirty="0">
                <a:solidFill>
                  <a:schemeClr val="tx1"/>
                </a:solidFill>
              </a:rPr>
            </a:br>
            <a:r>
              <a:rPr lang="en-US" sz="2000" dirty="0">
                <a:solidFill>
                  <a:schemeClr val="tx1"/>
                </a:solidFill>
              </a:rPr>
              <a:t>Outcomes</a:t>
            </a:r>
          </a:p>
          <a:p>
            <a:pPr marL="0" lvl="1"/>
            <a:r>
              <a:rPr lang="en-US" sz="2000" dirty="0">
                <a:solidFill>
                  <a:schemeClr val="tx1"/>
                </a:solidFill>
              </a:rPr>
              <a:t>4. Outcomes and time points (</a:t>
            </a:r>
            <a:r>
              <a:rPr lang="en-US" sz="2000" dirty="0" err="1">
                <a:solidFill>
                  <a:schemeClr val="tx1"/>
                </a:solidFill>
              </a:rPr>
              <a:t>i</a:t>
            </a:r>
            <a:r>
              <a:rPr lang="en-US" sz="2000" dirty="0">
                <a:solidFill>
                  <a:schemeClr val="tx1"/>
                </a:solidFill>
              </a:rPr>
              <a:t>) collected; (ii) reported</a:t>
            </a:r>
          </a:p>
          <a:p>
            <a:pPr lvl="1"/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191231" y="2648313"/>
            <a:ext cx="2595582" cy="37548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eaLnBrk="0" hangingPunct="0">
              <a:spcBef>
                <a:spcPct val="0"/>
              </a:spcBef>
            </a:pPr>
            <a:r>
              <a:rPr lang="en-US" sz="2000" b="1" dirty="0">
                <a:solidFill>
                  <a:srgbClr val="FFCC66"/>
                </a:solidFill>
              </a:rPr>
              <a:t>Participants</a:t>
            </a:r>
          </a:p>
          <a:p>
            <a:pPr eaLnBrk="0" hangingPunct="0">
              <a:spcBef>
                <a:spcPct val="0"/>
              </a:spcBef>
            </a:pPr>
            <a:r>
              <a:rPr lang="en-US" sz="2000" dirty="0"/>
              <a:t>Total number;</a:t>
            </a:r>
          </a:p>
          <a:p>
            <a:pPr eaLnBrk="0" hangingPunct="0">
              <a:spcBef>
                <a:spcPct val="0"/>
              </a:spcBef>
            </a:pPr>
            <a:r>
              <a:rPr lang="en-US" sz="2000" dirty="0"/>
              <a:t>Setting;</a:t>
            </a:r>
          </a:p>
          <a:p>
            <a:pPr eaLnBrk="0" hangingPunct="0">
              <a:spcBef>
                <a:spcPct val="0"/>
              </a:spcBef>
            </a:pPr>
            <a:r>
              <a:rPr lang="en-US" sz="2000" dirty="0"/>
              <a:t>Diagnostic criteria;</a:t>
            </a:r>
          </a:p>
          <a:p>
            <a:pPr eaLnBrk="0" hangingPunct="0">
              <a:spcBef>
                <a:spcPct val="0"/>
              </a:spcBef>
            </a:pPr>
            <a:r>
              <a:rPr lang="en-US" sz="2000" dirty="0"/>
              <a:t>Age;</a:t>
            </a:r>
          </a:p>
          <a:p>
            <a:pPr eaLnBrk="0" hangingPunct="0">
              <a:spcBef>
                <a:spcPct val="0"/>
              </a:spcBef>
            </a:pPr>
            <a:r>
              <a:rPr lang="en-US" sz="2000" dirty="0"/>
              <a:t>Sex;</a:t>
            </a:r>
          </a:p>
          <a:p>
            <a:pPr eaLnBrk="0" hangingPunct="0">
              <a:spcBef>
                <a:spcPct val="0"/>
              </a:spcBef>
            </a:pPr>
            <a:r>
              <a:rPr lang="en-US" sz="2000" dirty="0"/>
              <a:t>Country;</a:t>
            </a:r>
          </a:p>
          <a:p>
            <a:pPr eaLnBrk="0" hangingPunct="0">
              <a:spcBef>
                <a:spcPct val="0"/>
              </a:spcBef>
            </a:pPr>
            <a:r>
              <a:rPr lang="en-US" sz="2000" dirty="0"/>
              <a:t>[Co-morbidity];</a:t>
            </a:r>
          </a:p>
          <a:p>
            <a:pPr eaLnBrk="0" hangingPunct="0">
              <a:spcBef>
                <a:spcPct val="0"/>
              </a:spcBef>
            </a:pPr>
            <a:r>
              <a:rPr lang="en-US" sz="2000" dirty="0"/>
              <a:t>[Socio-demographics];</a:t>
            </a:r>
          </a:p>
          <a:p>
            <a:pPr eaLnBrk="0" hangingPunct="0">
              <a:spcBef>
                <a:spcPct val="0"/>
              </a:spcBef>
            </a:pPr>
            <a:r>
              <a:rPr lang="en-US" sz="2000" dirty="0"/>
              <a:t>[Ethnicity];</a:t>
            </a:r>
          </a:p>
          <a:p>
            <a:pPr eaLnBrk="0" hangingPunct="0">
              <a:spcBef>
                <a:spcPct val="0"/>
              </a:spcBef>
            </a:pPr>
            <a:r>
              <a:rPr lang="en-US" sz="2000" dirty="0"/>
              <a:t> [Date of study];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415740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protocol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7421" y="1351128"/>
            <a:ext cx="8857397" cy="5322627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Protocol is a work-plan for the systematic review</a:t>
            </a:r>
          </a:p>
          <a:p>
            <a:r>
              <a:rPr lang="en-US" dirty="0"/>
              <a:t>Helps to focus thinking; allows tasks to be allocated</a:t>
            </a:r>
          </a:p>
          <a:p>
            <a:r>
              <a:rPr lang="en-US" dirty="0"/>
              <a:t>Also (when registered in </a:t>
            </a:r>
            <a:r>
              <a:rPr lang="en-US" dirty="0">
                <a:solidFill>
                  <a:srgbClr val="FFCC66"/>
                </a:solidFill>
              </a:rPr>
              <a:t>PROSPERO</a:t>
            </a:r>
            <a:r>
              <a:rPr lang="en-US" dirty="0"/>
              <a:t>) helps others to know that you are reviewing this topic</a:t>
            </a:r>
          </a:p>
          <a:p>
            <a:r>
              <a:rPr lang="en-US" dirty="0"/>
              <a:t>In the protocol, you will really “flesh out” all aspects of your PICO</a:t>
            </a:r>
          </a:p>
          <a:p>
            <a:r>
              <a:rPr lang="en-US" dirty="0"/>
              <a:t>Review methods must be decided </a:t>
            </a:r>
            <a:r>
              <a:rPr lang="en-US" i="1" dirty="0"/>
              <a:t>a priori</a:t>
            </a:r>
          </a:p>
          <a:p>
            <a:r>
              <a:rPr lang="en-US" dirty="0"/>
              <a:t>A very clear protocol up front saves a lot of work down the road</a:t>
            </a:r>
          </a:p>
        </p:txBody>
      </p:sp>
    </p:spTree>
    <p:extLst>
      <p:ext uri="{BB962C8B-B14F-4D97-AF65-F5344CB8AC3E}">
        <p14:creationId xmlns:p14="http://schemas.microsoft.com/office/powerpoint/2010/main" val="320047475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 items to consider (2)</a:t>
            </a:r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457199" y="1339756"/>
            <a:ext cx="6557749" cy="58631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spcBef>
                <a:spcPct val="0"/>
              </a:spcBef>
            </a:pPr>
            <a:r>
              <a:rPr lang="en-US" sz="2000" b="1" dirty="0">
                <a:solidFill>
                  <a:srgbClr val="FFCC66"/>
                </a:solidFill>
              </a:rPr>
              <a:t>For each outcome of interest:</a:t>
            </a:r>
          </a:p>
          <a:p>
            <a:pPr eaLnBrk="0" hangingPunct="0">
              <a:spcBef>
                <a:spcPct val="0"/>
              </a:spcBef>
            </a:pPr>
            <a:r>
              <a:rPr lang="en-US" sz="2000" dirty="0">
                <a:solidFill>
                  <a:schemeClr val="tx1"/>
                </a:solidFill>
              </a:rPr>
              <a:t>Outcome definition (with diagnostic criteria if relevant);</a:t>
            </a:r>
          </a:p>
          <a:p>
            <a:pPr eaLnBrk="0" hangingPunct="0">
              <a:spcBef>
                <a:spcPct val="0"/>
              </a:spcBef>
            </a:pPr>
            <a:r>
              <a:rPr lang="en-US" sz="2000" dirty="0">
                <a:solidFill>
                  <a:schemeClr val="tx1"/>
                </a:solidFill>
              </a:rPr>
              <a:t>Unit of measurement (if relevant);</a:t>
            </a:r>
          </a:p>
          <a:p>
            <a:pPr eaLnBrk="0" hangingPunct="0">
              <a:spcBef>
                <a:spcPct val="0"/>
              </a:spcBef>
            </a:pPr>
            <a:r>
              <a:rPr lang="en-US" sz="2000" dirty="0">
                <a:solidFill>
                  <a:schemeClr val="tx1"/>
                </a:solidFill>
              </a:rPr>
              <a:t>For scales: upper and lower limits, and whether high or low score is good</a:t>
            </a:r>
          </a:p>
          <a:p>
            <a:pPr eaLnBrk="0" hangingPunct="0">
              <a:spcBef>
                <a:spcPct val="0"/>
              </a:spcBef>
            </a:pPr>
            <a:endParaRPr lang="en-US" sz="2000" dirty="0">
              <a:solidFill>
                <a:schemeClr val="tx1"/>
              </a:solidFill>
            </a:endParaRPr>
          </a:p>
          <a:p>
            <a:pPr eaLnBrk="0" hangingPunct="0">
              <a:spcBef>
                <a:spcPct val="0"/>
              </a:spcBef>
            </a:pPr>
            <a:r>
              <a:rPr lang="en-US" sz="2000" b="1" dirty="0">
                <a:solidFill>
                  <a:srgbClr val="FFCC66"/>
                </a:solidFill>
              </a:rPr>
              <a:t>Results</a:t>
            </a:r>
          </a:p>
          <a:p>
            <a:pPr eaLnBrk="0" hangingPunct="0">
              <a:spcBef>
                <a:spcPct val="0"/>
              </a:spcBef>
            </a:pPr>
            <a:r>
              <a:rPr lang="en-US" sz="2000" dirty="0">
                <a:solidFill>
                  <a:schemeClr val="tx1"/>
                </a:solidFill>
              </a:rPr>
              <a:t>Number of participants allocated to each intervention </a:t>
            </a:r>
            <a:br>
              <a:rPr lang="en-US" sz="2000" dirty="0">
                <a:solidFill>
                  <a:schemeClr val="tx1"/>
                </a:solidFill>
              </a:rPr>
            </a:br>
            <a:r>
              <a:rPr lang="en-US" sz="2000" dirty="0">
                <a:solidFill>
                  <a:schemeClr val="tx1"/>
                </a:solidFill>
              </a:rPr>
              <a:t>group;</a:t>
            </a:r>
          </a:p>
          <a:p>
            <a:pPr eaLnBrk="0" hangingPunct="0">
              <a:spcBef>
                <a:spcPct val="0"/>
              </a:spcBef>
            </a:pPr>
            <a:r>
              <a:rPr lang="en-US" sz="2000" dirty="0">
                <a:solidFill>
                  <a:schemeClr val="tx1"/>
                </a:solidFill>
              </a:rPr>
              <a:t>For each outcome of interest:</a:t>
            </a:r>
          </a:p>
          <a:p>
            <a:pPr eaLnBrk="0" hangingPunct="0">
              <a:spcBef>
                <a:spcPct val="0"/>
              </a:spcBef>
              <a:buFont typeface="Wingdings" pitchFamily="2" charset="2"/>
              <a:buChar char="§"/>
            </a:pPr>
            <a:r>
              <a:rPr lang="en-US" sz="2000" dirty="0">
                <a:solidFill>
                  <a:schemeClr val="tx1"/>
                </a:solidFill>
              </a:rPr>
              <a:t> Sample size;</a:t>
            </a:r>
          </a:p>
          <a:p>
            <a:pPr eaLnBrk="0" hangingPunct="0">
              <a:spcBef>
                <a:spcPct val="0"/>
              </a:spcBef>
              <a:buFont typeface="Wingdings" pitchFamily="2" charset="2"/>
              <a:buChar char="§"/>
            </a:pPr>
            <a:r>
              <a:rPr lang="en-US" sz="2000" dirty="0">
                <a:solidFill>
                  <a:schemeClr val="tx1"/>
                </a:solidFill>
              </a:rPr>
              <a:t> Missing participants;</a:t>
            </a:r>
          </a:p>
          <a:p>
            <a:pPr eaLnBrk="0" hangingPunct="0">
              <a:spcBef>
                <a:spcPct val="0"/>
              </a:spcBef>
              <a:buFont typeface="Wingdings" pitchFamily="2" charset="2"/>
              <a:buChar char="§"/>
            </a:pPr>
            <a:r>
              <a:rPr lang="en-US" sz="2000" dirty="0">
                <a:solidFill>
                  <a:schemeClr val="tx1"/>
                </a:solidFill>
              </a:rPr>
              <a:t> Summary data for each intervention group </a:t>
            </a:r>
            <a:br>
              <a:rPr lang="en-US" sz="2000" dirty="0">
                <a:solidFill>
                  <a:schemeClr val="tx1"/>
                </a:solidFill>
              </a:rPr>
            </a:br>
            <a:r>
              <a:rPr lang="en-US" sz="2000" dirty="0">
                <a:solidFill>
                  <a:schemeClr val="tx1"/>
                </a:solidFill>
              </a:rPr>
              <a:t>(e.g. 2×2 table for dichotomous data; means and </a:t>
            </a:r>
            <a:br>
              <a:rPr lang="en-US" sz="2000" dirty="0">
                <a:solidFill>
                  <a:schemeClr val="tx1"/>
                </a:solidFill>
              </a:rPr>
            </a:br>
            <a:r>
              <a:rPr lang="en-US" sz="2000" dirty="0">
                <a:solidFill>
                  <a:schemeClr val="tx1"/>
                </a:solidFill>
              </a:rPr>
              <a:t>SDs for continuous data);</a:t>
            </a:r>
          </a:p>
          <a:p>
            <a:pPr eaLnBrk="0" hangingPunct="0">
              <a:spcBef>
                <a:spcPct val="0"/>
              </a:spcBef>
            </a:pPr>
            <a:r>
              <a:rPr lang="en-US" sz="2000" dirty="0">
                <a:solidFill>
                  <a:schemeClr val="tx1"/>
                </a:solidFill>
              </a:rPr>
              <a:t>[Estimate of effect with confidence interval; P value];</a:t>
            </a:r>
          </a:p>
          <a:p>
            <a:pPr eaLnBrk="0" hangingPunct="0">
              <a:spcBef>
                <a:spcPct val="0"/>
              </a:spcBef>
            </a:pPr>
            <a:r>
              <a:rPr lang="en-US" sz="2000" dirty="0">
                <a:solidFill>
                  <a:schemeClr val="tx1"/>
                </a:solidFill>
              </a:rPr>
              <a:t>[Subgroup analyses];</a:t>
            </a:r>
          </a:p>
          <a:p>
            <a:pPr eaLnBrk="0" hangingPunct="0">
              <a:spcBef>
                <a:spcPct val="0"/>
              </a:spcBef>
            </a:pPr>
            <a:endParaRPr lang="en-US" sz="1400" dirty="0">
              <a:solidFill>
                <a:schemeClr val="tx1"/>
              </a:solidFill>
            </a:endParaRPr>
          </a:p>
          <a:p>
            <a:pPr eaLnBrk="0" hangingPunct="0">
              <a:spcBef>
                <a:spcPct val="50000"/>
              </a:spcBef>
            </a:pP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291617" y="2807254"/>
            <a:ext cx="2688609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0" hangingPunct="0">
              <a:spcBef>
                <a:spcPct val="0"/>
              </a:spcBef>
            </a:pPr>
            <a:r>
              <a:rPr lang="en-US" b="1" dirty="0">
                <a:solidFill>
                  <a:srgbClr val="FFCC66"/>
                </a:solidFill>
              </a:rPr>
              <a:t>Miscellaneous</a:t>
            </a:r>
          </a:p>
          <a:p>
            <a:pPr eaLnBrk="0" hangingPunct="0">
              <a:spcBef>
                <a:spcPct val="0"/>
              </a:spcBef>
            </a:pPr>
            <a:r>
              <a:rPr lang="en-US" dirty="0"/>
              <a:t>Funding source;</a:t>
            </a:r>
          </a:p>
          <a:p>
            <a:pPr eaLnBrk="0" hangingPunct="0">
              <a:spcBef>
                <a:spcPct val="0"/>
              </a:spcBef>
            </a:pPr>
            <a:r>
              <a:rPr lang="en-US" dirty="0"/>
              <a:t>Key conclusions of the study authors;</a:t>
            </a:r>
          </a:p>
          <a:p>
            <a:pPr eaLnBrk="0" hangingPunct="0">
              <a:spcBef>
                <a:spcPct val="0"/>
              </a:spcBef>
            </a:pPr>
            <a:r>
              <a:rPr lang="en-US" dirty="0"/>
              <a:t>Miscellaneous comments from the study authors;</a:t>
            </a:r>
          </a:p>
          <a:p>
            <a:pPr eaLnBrk="0" hangingPunct="0">
              <a:spcBef>
                <a:spcPct val="0"/>
              </a:spcBef>
            </a:pPr>
            <a:r>
              <a:rPr lang="en-US" dirty="0"/>
              <a:t>References to other relevant studies;</a:t>
            </a:r>
          </a:p>
          <a:p>
            <a:pPr eaLnBrk="0" hangingPunct="0">
              <a:spcBef>
                <a:spcPct val="0"/>
              </a:spcBef>
            </a:pPr>
            <a:r>
              <a:rPr lang="en-US" dirty="0"/>
              <a:t>Correspondence required;</a:t>
            </a:r>
          </a:p>
          <a:p>
            <a:pPr eaLnBrk="0" hangingPunct="0">
              <a:spcBef>
                <a:spcPct val="0"/>
              </a:spcBef>
            </a:pPr>
            <a:r>
              <a:rPr lang="en-US" dirty="0"/>
              <a:t>Miscellaneous comments by the review authors.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251792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09246"/>
            <a:ext cx="9144000" cy="60395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924158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Final bits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Acknowledgements:  Note the names of anyone (e.g. medical librarians who  proved help with draft search strategy, colleagues suggesting edits, etc.</a:t>
            </a:r>
          </a:p>
          <a:p>
            <a:r>
              <a:rPr lang="en-US" dirty="0"/>
              <a:t>Sources of funding: Note any grants or other funding you have received to conduct the review. If none, just say “None.”</a:t>
            </a:r>
          </a:p>
          <a:p>
            <a:r>
              <a:rPr lang="en-US" dirty="0"/>
              <a:t>Declaration of interests: Note that you have no conflicts of interest (unless you do have one!)</a:t>
            </a:r>
          </a:p>
        </p:txBody>
      </p:sp>
    </p:spTree>
    <p:extLst>
      <p:ext uri="{BB962C8B-B14F-4D97-AF65-F5344CB8AC3E}">
        <p14:creationId xmlns:p14="http://schemas.microsoft.com/office/powerpoint/2010/main" val="146753505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555D835-E947-C942-A074-E0AA106218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4543" y="3118757"/>
            <a:ext cx="8229600" cy="2008413"/>
          </a:xfrm>
        </p:spPr>
        <p:txBody>
          <a:bodyPr>
            <a:normAutofit/>
          </a:bodyPr>
          <a:lstStyle/>
          <a:p>
            <a:r>
              <a:rPr lang="en-US" dirty="0"/>
              <a:t>Protocol / Eligibility PICO </a:t>
            </a:r>
            <a:br>
              <a:rPr lang="en-US" dirty="0"/>
            </a:br>
            <a:r>
              <a:rPr lang="en-US" dirty="0"/>
              <a:t>vs. Analysis PICO</a:t>
            </a:r>
          </a:p>
        </p:txBody>
      </p:sp>
    </p:spTree>
    <p:extLst>
      <p:ext uri="{BB962C8B-B14F-4D97-AF65-F5344CB8AC3E}">
        <p14:creationId xmlns:p14="http://schemas.microsoft.com/office/powerpoint/2010/main" val="111178109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8A89BDFE-B924-C043-A04B-D61F3CFF20D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252766"/>
            <a:ext cx="9144000" cy="3838367"/>
          </a:xfrm>
          <a:prstGeom prst="rect">
            <a:avLst/>
          </a:prstGeom>
        </p:spPr>
      </p:pic>
      <p:sp>
        <p:nvSpPr>
          <p:cNvPr id="6" name="Title 5">
            <a:extLst>
              <a:ext uri="{FF2B5EF4-FFF2-40B4-BE49-F238E27FC236}">
                <a16:creationId xmlns:a16="http://schemas.microsoft.com/office/drawing/2014/main" id="{0204D4B8-AD92-C247-A3F0-E2C9ED2EAC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Use of Logic Model</a:t>
            </a:r>
          </a:p>
        </p:txBody>
      </p:sp>
    </p:spTree>
    <p:extLst>
      <p:ext uri="{BB962C8B-B14F-4D97-AF65-F5344CB8AC3E}">
        <p14:creationId xmlns:p14="http://schemas.microsoft.com/office/powerpoint/2010/main" val="38043862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6640" y="367253"/>
            <a:ext cx="8711452" cy="60350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86141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Cochrane guidance on titles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[Intervention] for [health problem]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[Intervention A] versus [Intervention B/Control] for [health problem]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[Intervention] for [health problem] in [participant group/location]</a:t>
            </a:r>
          </a:p>
          <a:p>
            <a:pPr marL="0" indent="0">
              <a:buNone/>
            </a:pPr>
            <a:r>
              <a:rPr lang="en-US" dirty="0">
                <a:solidFill>
                  <a:srgbClr val="FFC000"/>
                </a:solidFill>
                <a:sym typeface="Wingdings 3" panose="05040102010807070707" pitchFamily="18" charset="2"/>
              </a:rPr>
              <a:t> </a:t>
            </a:r>
            <a:r>
              <a:rPr lang="en-US" dirty="0"/>
              <a:t>Be sure to add: “A systematic review”</a:t>
            </a:r>
          </a:p>
        </p:txBody>
      </p:sp>
    </p:spTree>
    <p:extLst>
      <p:ext uri="{BB962C8B-B14F-4D97-AF65-F5344CB8AC3E}">
        <p14:creationId xmlns:p14="http://schemas.microsoft.com/office/powerpoint/2010/main" val="26948701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PICO framework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773" y="1600200"/>
            <a:ext cx="8427027" cy="4998027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FFCC66"/>
                </a:solidFill>
              </a:rPr>
              <a:t>P</a:t>
            </a:r>
            <a:r>
              <a:rPr lang="en-US" dirty="0"/>
              <a:t>opulation, </a:t>
            </a:r>
            <a:r>
              <a:rPr lang="en-US" b="1" dirty="0">
                <a:solidFill>
                  <a:srgbClr val="FFCC66"/>
                </a:solidFill>
              </a:rPr>
              <a:t>I</a:t>
            </a:r>
            <a:r>
              <a:rPr lang="en-US" dirty="0"/>
              <a:t>ntervention, </a:t>
            </a:r>
            <a:r>
              <a:rPr lang="en-US" b="1" dirty="0">
                <a:solidFill>
                  <a:srgbClr val="FFCC66"/>
                </a:solidFill>
              </a:rPr>
              <a:t>C</a:t>
            </a:r>
            <a:r>
              <a:rPr lang="en-US" dirty="0"/>
              <a:t>omparator, </a:t>
            </a:r>
            <a:r>
              <a:rPr lang="en-US" b="1" dirty="0">
                <a:solidFill>
                  <a:srgbClr val="FFCC66"/>
                </a:solidFill>
              </a:rPr>
              <a:t>O</a:t>
            </a:r>
            <a:r>
              <a:rPr lang="en-US" dirty="0"/>
              <a:t>utcome</a:t>
            </a:r>
          </a:p>
          <a:p>
            <a:pPr lvl="1"/>
            <a:r>
              <a:rPr lang="en-US" dirty="0"/>
              <a:t>Some like to add a “</a:t>
            </a:r>
            <a:r>
              <a:rPr lang="en-US" dirty="0">
                <a:solidFill>
                  <a:srgbClr val="FFCC66"/>
                </a:solidFill>
              </a:rPr>
              <a:t>T</a:t>
            </a:r>
            <a:r>
              <a:rPr lang="en-US" dirty="0"/>
              <a:t>” , PICOT, for “time-frame” of interest (e.g. 1982-2018, 1996-2018, 2000-2018)</a:t>
            </a:r>
          </a:p>
          <a:p>
            <a:pPr lvl="1"/>
            <a:r>
              <a:rPr lang="en-US" dirty="0"/>
              <a:t>Some like to add an “S”, PICOS, for “study designs”</a:t>
            </a:r>
          </a:p>
          <a:p>
            <a:r>
              <a:rPr lang="en-US" dirty="0"/>
              <a:t>Main thing is to use the </a:t>
            </a:r>
            <a:r>
              <a:rPr lang="en-US" dirty="0">
                <a:solidFill>
                  <a:srgbClr val="FFCC66"/>
                </a:solidFill>
              </a:rPr>
              <a:t>P.I.C.O.</a:t>
            </a:r>
            <a:r>
              <a:rPr lang="en-US" dirty="0"/>
              <a:t> components!</a:t>
            </a:r>
          </a:p>
        </p:txBody>
      </p:sp>
    </p:spTree>
    <p:extLst>
      <p:ext uri="{BB962C8B-B14F-4D97-AF65-F5344CB8AC3E}">
        <p14:creationId xmlns:p14="http://schemas.microsoft.com/office/powerpoint/2010/main" val="20036934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5626" y="0"/>
            <a:ext cx="6692747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88892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1"/>
          <p:cNvSpPr txBox="1">
            <a:spLocks noChangeArrowheads="1"/>
          </p:cNvSpPr>
          <p:nvPr/>
        </p:nvSpPr>
        <p:spPr bwMode="auto">
          <a:xfrm>
            <a:off x="533400" y="152400"/>
            <a:ext cx="8250238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ctr"/>
          <a:lstStyle/>
          <a:p>
            <a:pPr algn="ctr">
              <a:spcBef>
                <a:spcPct val="0"/>
              </a:spcBef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CA" sz="4000" b="1" dirty="0"/>
              <a:t>PICO framework</a:t>
            </a:r>
          </a:p>
        </p:txBody>
      </p:sp>
      <p:sp>
        <p:nvSpPr>
          <p:cNvPr id="18435" name="Text Box 2"/>
          <p:cNvSpPr txBox="1">
            <a:spLocks noChangeArrowheads="1"/>
          </p:cNvSpPr>
          <p:nvPr/>
        </p:nvSpPr>
        <p:spPr bwMode="auto">
          <a:xfrm>
            <a:off x="533400" y="990600"/>
            <a:ext cx="8054975" cy="4191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marL="338138" indent="-338138">
              <a:spcBef>
                <a:spcPts val="500"/>
              </a:spcBef>
              <a:buSzPct val="85000"/>
              <a:buFont typeface="Wingdings" pitchFamily="-111" charset="2"/>
              <a:buChar char=""/>
              <a:tabLst>
                <a:tab pos="338138" algn="l"/>
                <a:tab pos="795338" algn="l"/>
                <a:tab pos="1252538" algn="l"/>
                <a:tab pos="1709738" algn="l"/>
                <a:tab pos="2166938" algn="l"/>
                <a:tab pos="2624138" algn="l"/>
                <a:tab pos="3081338" algn="l"/>
                <a:tab pos="3538538" algn="l"/>
                <a:tab pos="3995738" algn="l"/>
                <a:tab pos="4452938" algn="l"/>
                <a:tab pos="4910138" algn="l"/>
                <a:tab pos="5367338" algn="l"/>
                <a:tab pos="5824538" algn="l"/>
                <a:tab pos="6281738" algn="l"/>
                <a:tab pos="6738938" algn="l"/>
                <a:tab pos="7196138" algn="l"/>
                <a:tab pos="7653338" algn="l"/>
                <a:tab pos="8110538" algn="l"/>
                <a:tab pos="8567738" algn="l"/>
                <a:tab pos="9024938" algn="l"/>
                <a:tab pos="9482138" algn="l"/>
              </a:tabLst>
            </a:pPr>
            <a:r>
              <a:rPr lang="en-US" sz="1600" b="1" dirty="0">
                <a:solidFill>
                  <a:srgbClr val="000000"/>
                </a:solidFill>
              </a:rPr>
              <a:t>Treatment as prevention (individual-level and community-level outcomes)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136479" y="1295400"/>
          <a:ext cx="8913860" cy="3331912"/>
        </p:xfrm>
        <a:graphic>
          <a:graphicData uri="http://schemas.openxmlformats.org/drawingml/2006/table">
            <a:tbl>
              <a:tblPr firstRow="1" bandRow="1">
                <a:tableStyleId>{ED083AE6-46FA-4A59-8FB0-9F97EB10719F}</a:tableStyleId>
              </a:tblPr>
              <a:tblGrid>
                <a:gridCol w="22284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2846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2846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2846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61812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2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CA" sz="28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P</a:t>
                      </a:r>
                      <a:endParaRPr kumimoji="0" lang="en-CA" sz="28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11" charset="0"/>
                        <a:ea typeface="ＭＳ Ｐゴシック" pitchFamily="-111" charset="-128"/>
                        <a:cs typeface="Arial" charset="0"/>
                      </a:endParaRPr>
                    </a:p>
                  </a:txBody>
                  <a:tcPr marL="90000" marR="90000" marT="46800" marB="46800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2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CA" sz="28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I</a:t>
                      </a:r>
                      <a:endParaRPr kumimoji="0" lang="en-CA" sz="28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11" charset="0"/>
                        <a:ea typeface="ＭＳ Ｐゴシック" pitchFamily="-111" charset="-128"/>
                        <a:cs typeface="Arial" charset="0"/>
                      </a:endParaRPr>
                    </a:p>
                  </a:txBody>
                  <a:tcPr marL="90000" marR="90000" marT="46800" marB="46800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2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CA" sz="28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C</a:t>
                      </a:r>
                      <a:endParaRPr kumimoji="0" lang="en-CA" sz="28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11" charset="0"/>
                        <a:ea typeface="ＭＳ Ｐゴシック" pitchFamily="-111" charset="-128"/>
                        <a:cs typeface="Arial" charset="0"/>
                      </a:endParaRPr>
                    </a:p>
                  </a:txBody>
                  <a:tcPr marL="90000" marR="90000" marT="46800" marB="46800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2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CA" sz="28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O</a:t>
                      </a:r>
                      <a:endParaRPr kumimoji="0" lang="en-CA" sz="28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11" charset="0"/>
                        <a:ea typeface="ＭＳ Ｐゴシック" pitchFamily="-111" charset="-128"/>
                        <a:cs typeface="Arial" charset="0"/>
                      </a:endParaRPr>
                    </a:p>
                  </a:txBody>
                  <a:tcPr marL="90000" marR="90000" marT="46800" marB="46800" horzOverflow="overflow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61812">
                <a:tc>
                  <a:txBody>
                    <a:bodyPr/>
                    <a:lstStyle/>
                    <a:p>
                      <a:pPr marL="173038" marR="0" lvl="0" indent="-173038" algn="l" defTabSz="457200" rtl="0" eaLnBrk="1" fontAlgn="base" latinLnBrk="0" hangingPunct="1">
                        <a:lnSpc>
                          <a:spcPct val="102000"/>
                        </a:lnSpc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rgbClr val="FFCC66"/>
                        </a:buClr>
                        <a:buSzPct val="85000"/>
                        <a:buFont typeface="Wingdings" pitchFamily="-111" charset="2"/>
                        <a:buChar char=""/>
                        <a:tabLst>
                          <a:tab pos="173038" algn="l"/>
                          <a:tab pos="630238" algn="l"/>
                          <a:tab pos="1087438" algn="l"/>
                          <a:tab pos="1544638" algn="l"/>
                          <a:tab pos="2001838" algn="l"/>
                          <a:tab pos="2459038" algn="l"/>
                          <a:tab pos="2916238" algn="l"/>
                          <a:tab pos="3373438" algn="l"/>
                          <a:tab pos="3830638" algn="l"/>
                          <a:tab pos="4287838" algn="l"/>
                          <a:tab pos="4745038" algn="l"/>
                          <a:tab pos="5202238" algn="l"/>
                          <a:tab pos="5659438" algn="l"/>
                          <a:tab pos="6116638" algn="l"/>
                          <a:tab pos="6573838" algn="l"/>
                          <a:tab pos="7031038" algn="l"/>
                          <a:tab pos="7488238" algn="l"/>
                          <a:tab pos="7945438" algn="l"/>
                          <a:tab pos="8402638" algn="l"/>
                          <a:tab pos="8859838" algn="l"/>
                          <a:tab pos="9317038" algn="l"/>
                        </a:tabLst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Adults, adolescents  and children with HIV infection, on antiretroviral therapy (ART), living in resource-limited settings</a:t>
                      </a:r>
                      <a:endParaRPr kumimoji="0" lang="en-US" sz="2000" b="1" u="none" strike="noStrike" cap="none" normalizeH="0" baseline="0" dirty="0">
                        <a:ln>
                          <a:noFill/>
                        </a:ln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000" marR="90000" marT="46800" marB="46800" horzOverflow="overflow"/>
                </a:tc>
                <a:tc>
                  <a:txBody>
                    <a:bodyPr/>
                    <a:lstStyle/>
                    <a:p>
                      <a:pPr marL="173038" marR="0" lvl="0" indent="-173038" algn="l" defTabSz="457200" rtl="0" eaLnBrk="1" fontAlgn="base" latinLnBrk="0" hangingPunct="1">
                        <a:lnSpc>
                          <a:spcPct val="102000"/>
                        </a:lnSpc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rgbClr val="FFCC66"/>
                        </a:buClr>
                        <a:buSzPct val="85000"/>
                        <a:buFont typeface="Wingdings" pitchFamily="2" charset="2"/>
                        <a:buChar char="§"/>
                        <a:tabLst>
                          <a:tab pos="173038" algn="l"/>
                          <a:tab pos="630238" algn="l"/>
                          <a:tab pos="1087438" algn="l"/>
                          <a:tab pos="1544638" algn="l"/>
                          <a:tab pos="2001838" algn="l"/>
                          <a:tab pos="2459038" algn="l"/>
                          <a:tab pos="2916238" algn="l"/>
                          <a:tab pos="3373438" algn="l"/>
                          <a:tab pos="3830638" algn="l"/>
                          <a:tab pos="4287838" algn="l"/>
                          <a:tab pos="4745038" algn="l"/>
                          <a:tab pos="5202238" algn="l"/>
                          <a:tab pos="5659438" algn="l"/>
                          <a:tab pos="6116638" algn="l"/>
                          <a:tab pos="6573838" algn="l"/>
                          <a:tab pos="7031038" algn="l"/>
                          <a:tab pos="7488238" algn="l"/>
                          <a:tab pos="7945438" algn="l"/>
                          <a:tab pos="8402638" algn="l"/>
                          <a:tab pos="8859838" algn="l"/>
                          <a:tab pos="9317038" algn="l"/>
                        </a:tabLst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Multi-faceted psychosocial interventions (including e.g. patient navigator, microfinance, adherence clubs etc.)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 pitchFamily="-111" charset="-128"/>
                        <a:cs typeface="Arial" charset="0"/>
                      </a:endParaRPr>
                    </a:p>
                  </a:txBody>
                  <a:tcPr marL="90000" marR="90000" marT="46800" marB="46800" horzOverflow="overflow"/>
                </a:tc>
                <a:tc>
                  <a:txBody>
                    <a:bodyPr/>
                    <a:lstStyle/>
                    <a:p>
                      <a:pPr marL="173038" marR="0" lvl="0" indent="-173038" algn="l" defTabSz="457200" rtl="0" eaLnBrk="1" fontAlgn="base" latinLnBrk="0" hangingPunct="1">
                        <a:lnSpc>
                          <a:spcPct val="102000"/>
                        </a:lnSpc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rgbClr val="FFCC66"/>
                        </a:buClr>
                        <a:buSzPct val="85000"/>
                        <a:buFont typeface="Wingdings" pitchFamily="-111" charset="2"/>
                        <a:buChar char=""/>
                        <a:tabLst>
                          <a:tab pos="173038" algn="l"/>
                          <a:tab pos="630238" algn="l"/>
                          <a:tab pos="1087438" algn="l"/>
                          <a:tab pos="1544638" algn="l"/>
                          <a:tab pos="2001838" algn="l"/>
                          <a:tab pos="2459038" algn="l"/>
                          <a:tab pos="2916238" algn="l"/>
                          <a:tab pos="3373438" algn="l"/>
                          <a:tab pos="3830638" algn="l"/>
                          <a:tab pos="4287838" algn="l"/>
                          <a:tab pos="4745038" algn="l"/>
                          <a:tab pos="5202238" algn="l"/>
                          <a:tab pos="5659438" algn="l"/>
                          <a:tab pos="6116638" algn="l"/>
                          <a:tab pos="6573838" algn="l"/>
                          <a:tab pos="7031038" algn="l"/>
                          <a:tab pos="7488238" algn="l"/>
                          <a:tab pos="7945438" algn="l"/>
                          <a:tab pos="8402638" algn="l"/>
                          <a:tab pos="8859838" algn="l"/>
                          <a:tab pos="9317038" algn="l"/>
                        </a:tabLst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Usual care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 pitchFamily="-111" charset="-128"/>
                        <a:cs typeface="Arial" charset="0"/>
                      </a:endParaRPr>
                    </a:p>
                  </a:txBody>
                  <a:tcPr marL="90000" marR="90000" marT="46800" marB="46800" horzOverflow="overflow"/>
                </a:tc>
                <a:tc>
                  <a:txBody>
                    <a:bodyPr/>
                    <a:lstStyle/>
                    <a:p>
                      <a:pPr marL="457200" marR="0" lvl="0" indent="-457200" algn="l" defTabSz="457200" rtl="0" eaLnBrk="1" fontAlgn="base" latinLnBrk="0" hangingPunct="1">
                        <a:lnSpc>
                          <a:spcPct val="102000"/>
                        </a:lnSpc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rgbClr val="FFCC66"/>
                        </a:buClr>
                        <a:buSzPct val="85000"/>
                        <a:buFont typeface="+mj-lt"/>
                        <a:buAutoNum type="arabicPeriod"/>
                        <a:tabLst>
                          <a:tab pos="173038" algn="l"/>
                          <a:tab pos="630238" algn="l"/>
                          <a:tab pos="1087438" algn="l"/>
                          <a:tab pos="1544638" algn="l"/>
                          <a:tab pos="2001838" algn="l"/>
                          <a:tab pos="2459038" algn="l"/>
                          <a:tab pos="2916238" algn="l"/>
                          <a:tab pos="3373438" algn="l"/>
                          <a:tab pos="3830638" algn="l"/>
                          <a:tab pos="4287838" algn="l"/>
                          <a:tab pos="4745038" algn="l"/>
                          <a:tab pos="5202238" algn="l"/>
                          <a:tab pos="5659438" algn="l"/>
                          <a:tab pos="6116638" algn="l"/>
                          <a:tab pos="6573838" algn="l"/>
                          <a:tab pos="7031038" algn="l"/>
                          <a:tab pos="7488238" algn="l"/>
                          <a:tab pos="7945438" algn="l"/>
                          <a:tab pos="8402638" algn="l"/>
                          <a:tab pos="8859838" algn="l"/>
                          <a:tab pos="9317038" algn="l"/>
                        </a:tabLst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Retention in ART program</a:t>
                      </a:r>
                    </a:p>
                    <a:p>
                      <a:pPr marL="457200" marR="0" lvl="0" indent="-457200" algn="l" defTabSz="457200" rtl="0" eaLnBrk="1" fontAlgn="base" latinLnBrk="0" hangingPunct="1">
                        <a:lnSpc>
                          <a:spcPct val="102000"/>
                        </a:lnSpc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rgbClr val="FFCC66"/>
                        </a:buClr>
                        <a:buSzPct val="85000"/>
                        <a:buFont typeface="+mj-lt"/>
                        <a:buAutoNum type="arabicPeriod"/>
                        <a:tabLst>
                          <a:tab pos="173038" algn="l"/>
                          <a:tab pos="630238" algn="l"/>
                          <a:tab pos="1087438" algn="l"/>
                          <a:tab pos="1544638" algn="l"/>
                          <a:tab pos="2001838" algn="l"/>
                          <a:tab pos="2459038" algn="l"/>
                          <a:tab pos="2916238" algn="l"/>
                          <a:tab pos="3373438" algn="l"/>
                          <a:tab pos="3830638" algn="l"/>
                          <a:tab pos="4287838" algn="l"/>
                          <a:tab pos="4745038" algn="l"/>
                          <a:tab pos="5202238" algn="l"/>
                          <a:tab pos="5659438" algn="l"/>
                          <a:tab pos="6116638" algn="l"/>
                          <a:tab pos="6573838" algn="l"/>
                          <a:tab pos="7031038" algn="l"/>
                          <a:tab pos="7488238" algn="l"/>
                          <a:tab pos="7945438" algn="l"/>
                          <a:tab pos="8402638" algn="l"/>
                          <a:tab pos="8859838" algn="l"/>
                          <a:tab pos="9317038" algn="l"/>
                        </a:tabLst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Mortality</a:t>
                      </a:r>
                    </a:p>
                    <a:p>
                      <a:pPr marL="457200" marR="0" lvl="0" indent="-457200" algn="l" defTabSz="457200" rtl="0" eaLnBrk="1" fontAlgn="base" latinLnBrk="0" hangingPunct="1">
                        <a:lnSpc>
                          <a:spcPct val="102000"/>
                        </a:lnSpc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rgbClr val="FFCC66"/>
                        </a:buClr>
                        <a:buSzPct val="85000"/>
                        <a:buFont typeface="+mj-lt"/>
                        <a:buAutoNum type="arabicPeriod"/>
                        <a:tabLst>
                          <a:tab pos="173038" algn="l"/>
                          <a:tab pos="630238" algn="l"/>
                          <a:tab pos="1087438" algn="l"/>
                          <a:tab pos="1544638" algn="l"/>
                          <a:tab pos="2001838" algn="l"/>
                          <a:tab pos="2459038" algn="l"/>
                          <a:tab pos="2916238" algn="l"/>
                          <a:tab pos="3373438" algn="l"/>
                          <a:tab pos="3830638" algn="l"/>
                          <a:tab pos="4287838" algn="l"/>
                          <a:tab pos="4745038" algn="l"/>
                          <a:tab pos="5202238" algn="l"/>
                          <a:tab pos="5659438" algn="l"/>
                          <a:tab pos="6116638" algn="l"/>
                          <a:tab pos="6573838" algn="l"/>
                          <a:tab pos="7031038" algn="l"/>
                          <a:tab pos="7488238" algn="l"/>
                          <a:tab pos="7945438" algn="l"/>
                          <a:tab pos="8402638" algn="l"/>
                          <a:tab pos="8859838" algn="l"/>
                          <a:tab pos="9317038" algn="l"/>
                        </a:tabLst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Viral load suppression</a:t>
                      </a:r>
                    </a:p>
                    <a:p>
                      <a:pPr marL="457200" marR="0" lvl="0" indent="-457200" algn="l" defTabSz="457200" rtl="0" eaLnBrk="1" fontAlgn="base" latinLnBrk="0" hangingPunct="1">
                        <a:lnSpc>
                          <a:spcPct val="102000"/>
                        </a:lnSpc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rgbClr val="FFCC66"/>
                        </a:buClr>
                        <a:buSzPct val="85000"/>
                        <a:buFont typeface="+mj-lt"/>
                        <a:buAutoNum type="arabicPeriod"/>
                        <a:tabLst>
                          <a:tab pos="173038" algn="l"/>
                          <a:tab pos="630238" algn="l"/>
                          <a:tab pos="1087438" algn="l"/>
                          <a:tab pos="1544638" algn="l"/>
                          <a:tab pos="2001838" algn="l"/>
                          <a:tab pos="2459038" algn="l"/>
                          <a:tab pos="2916238" algn="l"/>
                          <a:tab pos="3373438" algn="l"/>
                          <a:tab pos="3830638" algn="l"/>
                          <a:tab pos="4287838" algn="l"/>
                          <a:tab pos="4745038" algn="l"/>
                          <a:tab pos="5202238" algn="l"/>
                          <a:tab pos="5659438" algn="l"/>
                          <a:tab pos="6116638" algn="l"/>
                          <a:tab pos="6573838" algn="l"/>
                          <a:tab pos="7031038" algn="l"/>
                          <a:tab pos="7488238" algn="l"/>
                          <a:tab pos="7945438" algn="l"/>
                          <a:tab pos="8402638" algn="l"/>
                          <a:tab pos="8859838" algn="l"/>
                          <a:tab pos="9317038" algn="l"/>
                        </a:tabLst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ART adherence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ＭＳ Ｐゴシック" pitchFamily="-111" charset="-128"/>
                        <a:cs typeface="Arial" charset="0"/>
                      </a:endParaRPr>
                    </a:p>
                  </a:txBody>
                  <a:tcPr marL="90000" marR="90000" marT="46800" marB="46800" horzOverflow="overflow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36478" y="4996934"/>
            <a:ext cx="864715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FFCC66"/>
                </a:solidFill>
              </a:rPr>
              <a:t>“PICO question”:</a:t>
            </a:r>
            <a:r>
              <a:rPr lang="en-US" b="1" dirty="0"/>
              <a:t> In adults and adolescents with HIV infection and on antiretroviral therapy (ART ), do multi-faceted psychosocial interventions (compared to usual care) lead to improved retention in care, reduced mortality, improved viral load suppression  and improved ART adherence?</a:t>
            </a:r>
          </a:p>
        </p:txBody>
      </p:sp>
    </p:spTree>
    <p:extLst>
      <p:ext uri="{BB962C8B-B14F-4D97-AF65-F5344CB8AC3E}">
        <p14:creationId xmlns:p14="http://schemas.microsoft.com/office/powerpoint/2010/main" val="29263911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Population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8364" y="1600200"/>
            <a:ext cx="8468436" cy="5005316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dirty="0"/>
              <a:t>Consider </a:t>
            </a:r>
            <a:r>
              <a:rPr lang="en-US" dirty="0">
                <a:solidFill>
                  <a:srgbClr val="FFCC66"/>
                </a:solidFill>
              </a:rPr>
              <a:t>how best </a:t>
            </a:r>
            <a:r>
              <a:rPr lang="en-US" dirty="0"/>
              <a:t>to define eligible populations. Some possibilities include:</a:t>
            </a:r>
          </a:p>
          <a:p>
            <a:r>
              <a:rPr lang="en-US" dirty="0"/>
              <a:t>Adults (standard age ≥18 years, but many LMIC studies start lower)</a:t>
            </a:r>
          </a:p>
          <a:p>
            <a:r>
              <a:rPr lang="en-US" dirty="0"/>
              <a:t>Adolescents (standard WHO age range is 10-19)</a:t>
            </a:r>
          </a:p>
          <a:p>
            <a:r>
              <a:rPr lang="en-US" dirty="0"/>
              <a:t>Children (but be specific about age range)</a:t>
            </a:r>
          </a:p>
          <a:p>
            <a:r>
              <a:rPr lang="en-US" dirty="0"/>
              <a:t>Males, or females, or both</a:t>
            </a:r>
          </a:p>
          <a:p>
            <a:r>
              <a:rPr lang="en-US" dirty="0"/>
              <a:t>Localized, e.g. children in Latin American countries, women in South Asian countries</a:t>
            </a:r>
          </a:p>
          <a:p>
            <a:r>
              <a:rPr lang="en-US" dirty="0"/>
              <a:t>Limited populations, e.g. “street youth,” “people who inject drugs,” “adults over age 50,” “pregnant women” etc. </a:t>
            </a:r>
          </a:p>
        </p:txBody>
      </p:sp>
    </p:spTree>
    <p:extLst>
      <p:ext uri="{BB962C8B-B14F-4D97-AF65-F5344CB8AC3E}">
        <p14:creationId xmlns:p14="http://schemas.microsoft.com/office/powerpoint/2010/main" val="978588480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wilight">
  <a:themeElements>
    <a:clrScheme name="Custom 5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0000FF"/>
      </a:hlink>
      <a:folHlink>
        <a:srgbClr val="4A2467"/>
      </a:folHlink>
    </a:clrScheme>
    <a:fontScheme name="Twilight">
      <a:majorFont>
        <a:latin typeface="Corbel"/>
        <a:ea typeface=""/>
        <a:cs typeface=""/>
        <a:font script="Jpan" typeface="ヒラギノ角ゴ Pro W3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ヒラギノ角ゴ Pro W3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wiligh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 fov="600000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300000"/>
              </a:schemeClr>
            </a:gs>
            <a:gs pos="31000">
              <a:schemeClr val="bg1">
                <a:tint val="100000"/>
                <a:satMod val="300000"/>
              </a:schemeClr>
            </a:gs>
            <a:gs pos="62000">
              <a:schemeClr val="phClr">
                <a:tint val="100000"/>
                <a:shade val="100000"/>
                <a:satMod val="100000"/>
              </a:schemeClr>
            </a:gs>
            <a:gs pos="100000">
              <a:schemeClr val="phClr">
                <a:shade val="100000"/>
                <a:hueMod val="93000"/>
                <a:satMod val="50000"/>
                <a:lumMod val="2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100000"/>
                <a:satMod val="100000"/>
              </a:schemeClr>
            </a:gs>
            <a:gs pos="100000">
              <a:schemeClr val="phClr">
                <a:tint val="100000"/>
                <a:shade val="100000"/>
                <a:alpha val="100000"/>
                <a:hueMod val="100000"/>
                <a:satMod val="150000"/>
                <a:lumMod val="5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2868</TotalTime>
  <Words>1776</Words>
  <Application>Microsoft Macintosh PowerPoint</Application>
  <PresentationFormat>On-screen Show (4:3)</PresentationFormat>
  <Paragraphs>210</Paragraphs>
  <Slides>34</Slides>
  <Notes>12</Notes>
  <HiddenSlides>9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34</vt:i4>
      </vt:variant>
    </vt:vector>
  </HeadingPairs>
  <TitlesOfParts>
    <vt:vector size="40" baseType="lpstr">
      <vt:lpstr>Arial</vt:lpstr>
      <vt:lpstr>Calibri</vt:lpstr>
      <vt:lpstr>Corbel</vt:lpstr>
      <vt:lpstr>Wingdings</vt:lpstr>
      <vt:lpstr>Custom Design</vt:lpstr>
      <vt:lpstr>Twilight</vt:lpstr>
      <vt:lpstr>Systematic Reviews EPI 214</vt:lpstr>
      <vt:lpstr>Assuming that your topic of interest has not recently been covered and would indeed be an important contribution in a  high-priority area of research:</vt:lpstr>
      <vt:lpstr>The protocol</vt:lpstr>
      <vt:lpstr>PowerPoint Presentation</vt:lpstr>
      <vt:lpstr>Cochrane guidance on titles</vt:lpstr>
      <vt:lpstr>PICO framework</vt:lpstr>
      <vt:lpstr>PowerPoint Presentation</vt:lpstr>
      <vt:lpstr>PowerPoint Presentation</vt:lpstr>
      <vt:lpstr>Population</vt:lpstr>
      <vt:lpstr>Intervention</vt:lpstr>
      <vt:lpstr>Comparator</vt:lpstr>
      <vt:lpstr>Outcomes</vt:lpstr>
      <vt:lpstr>Outcomes (2)</vt:lpstr>
      <vt:lpstr>PowerPoint Presentation</vt:lpstr>
      <vt:lpstr>Formulating PICO question as a title for your review</vt:lpstr>
      <vt:lpstr>Components of the protocol</vt:lpstr>
      <vt:lpstr>Background</vt:lpstr>
      <vt:lpstr>PowerPoint Presentation</vt:lpstr>
      <vt:lpstr>PowerPoint Presentation</vt:lpstr>
      <vt:lpstr>Objectives</vt:lpstr>
      <vt:lpstr>Methods</vt:lpstr>
      <vt:lpstr>PowerPoint Presentation</vt:lpstr>
      <vt:lpstr>Types of studies</vt:lpstr>
      <vt:lpstr>Study design</vt:lpstr>
      <vt:lpstr>PowerPoint Presentation</vt:lpstr>
      <vt:lpstr>A note about search methods</vt:lpstr>
      <vt:lpstr>PowerPoint Presentation</vt:lpstr>
      <vt:lpstr>A note about data extraction</vt:lpstr>
      <vt:lpstr>Data items to consider</vt:lpstr>
      <vt:lpstr>Data items to consider (2)</vt:lpstr>
      <vt:lpstr>PowerPoint Presentation</vt:lpstr>
      <vt:lpstr>Final bits</vt:lpstr>
      <vt:lpstr>Protocol / Eligibility PICO  vs. Analysis PICO</vt:lpstr>
      <vt:lpstr>Use of Logic Model</vt:lpstr>
    </vt:vector>
  </TitlesOfParts>
  <Company>UCSF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Mohsen Malekinejad</dc:creator>
  <cp:lastModifiedBy>Malekinejad, Mohsen</cp:lastModifiedBy>
  <cp:revision>512</cp:revision>
  <dcterms:created xsi:type="dcterms:W3CDTF">2016-01-04T14:56:55Z</dcterms:created>
  <dcterms:modified xsi:type="dcterms:W3CDTF">2022-03-26T00:28:44Z</dcterms:modified>
</cp:coreProperties>
</file>