
<file path=[Content_Types].xml><?xml version="1.0" encoding="utf-8"?>
<Types xmlns="http://schemas.openxmlformats.org/package/2006/content-types">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32"/>
  </p:notesMasterIdLst>
  <p:handoutMasterIdLst>
    <p:handoutMasterId r:id="rId33"/>
  </p:handoutMasterIdLst>
  <p:sldIdLst>
    <p:sldId id="406" r:id="rId2"/>
    <p:sldId id="407" r:id="rId3"/>
    <p:sldId id="550" r:id="rId4"/>
    <p:sldId id="553" r:id="rId5"/>
    <p:sldId id="554" r:id="rId6"/>
    <p:sldId id="540" r:id="rId7"/>
    <p:sldId id="552" r:id="rId8"/>
    <p:sldId id="565" r:id="rId9"/>
    <p:sldId id="566" r:id="rId10"/>
    <p:sldId id="551" r:id="rId11"/>
    <p:sldId id="558" r:id="rId12"/>
    <p:sldId id="557" r:id="rId13"/>
    <p:sldId id="541" r:id="rId14"/>
    <p:sldId id="555" r:id="rId15"/>
    <p:sldId id="543" r:id="rId16"/>
    <p:sldId id="544" r:id="rId17"/>
    <p:sldId id="545" r:id="rId18"/>
    <p:sldId id="546" r:id="rId19"/>
    <p:sldId id="559" r:id="rId20"/>
    <p:sldId id="569" r:id="rId21"/>
    <p:sldId id="568" r:id="rId22"/>
    <p:sldId id="561" r:id="rId23"/>
    <p:sldId id="562" r:id="rId24"/>
    <p:sldId id="547" r:id="rId25"/>
    <p:sldId id="548" r:id="rId26"/>
    <p:sldId id="571" r:id="rId27"/>
    <p:sldId id="572" r:id="rId28"/>
    <p:sldId id="573" r:id="rId29"/>
    <p:sldId id="570" r:id="rId30"/>
    <p:sldId id="440" r:id="rId31"/>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rles Mcculloch" initials="C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ECFF"/>
    <a:srgbClr val="FFFF00"/>
    <a:srgbClr val="339933"/>
    <a:srgbClr val="00CC00"/>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97" autoAdjust="0"/>
    <p:restoredTop sz="82674" autoAdjust="0"/>
  </p:normalViewPr>
  <p:slideViewPr>
    <p:cSldViewPr>
      <p:cViewPr>
        <p:scale>
          <a:sx n="60" d="100"/>
          <a:sy n="60" d="100"/>
        </p:scale>
        <p:origin x="679"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extLst>
            <c:ext xmlns:c16="http://schemas.microsoft.com/office/drawing/2014/chart" uri="{C3380CC4-5D6E-409C-BE32-E72D297353CC}">
              <c16:uniqueId val="{00000000-F734-4FAA-830A-93CA2D29E830}"/>
            </c:ext>
          </c:extLst>
        </c:ser>
        <c:dLbls>
          <c:showLegendKey val="0"/>
          <c:showVal val="0"/>
          <c:showCatName val="0"/>
          <c:showSerName val="0"/>
          <c:showPercent val="0"/>
          <c:showBubbleSize val="0"/>
        </c:dLbls>
        <c:axId val="204309632"/>
        <c:axId val="204311552"/>
      </c:scatterChart>
      <c:valAx>
        <c:axId val="204309632"/>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4311552"/>
        <c:crosses val="autoZero"/>
        <c:crossBetween val="midCat"/>
      </c:valAx>
      <c:valAx>
        <c:axId val="204311552"/>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4309632"/>
        <c:crosses val="autoZero"/>
        <c:crossBetween val="midCat"/>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extLst>
            <c:ext xmlns:c16="http://schemas.microsoft.com/office/drawing/2014/chart" uri="{C3380CC4-5D6E-409C-BE32-E72D297353CC}">
              <c16:uniqueId val="{00000000-C600-4877-B32F-B195D1F9522F}"/>
            </c:ext>
          </c:extLst>
        </c:ser>
        <c:dLbls>
          <c:showLegendKey val="0"/>
          <c:showVal val="0"/>
          <c:showCatName val="0"/>
          <c:showSerName val="0"/>
          <c:showPercent val="0"/>
          <c:showBubbleSize val="0"/>
        </c:dLbls>
        <c:axId val="206247040"/>
        <c:axId val="206248960"/>
      </c:scatterChart>
      <c:valAx>
        <c:axId val="206247040"/>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6248960"/>
        <c:crosses val="autoZero"/>
        <c:crossBetween val="midCat"/>
      </c:valAx>
      <c:valAx>
        <c:axId val="206248960"/>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6247040"/>
        <c:crosses val="autoZero"/>
        <c:crossBetween val="midCat"/>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a:effectLst/>
              </a:rPr>
              <a:t>Cognitive functioning (3MS)</a:t>
            </a:r>
            <a:endParaRPr lang="en-US">
              <a:effectLst/>
            </a:endParaRPr>
          </a:p>
        </c:rich>
      </c:tx>
      <c:layout>
        <c:manualLayout>
          <c:xMode val="edge"/>
          <c:yMode val="edge"/>
          <c:x val="0.36373046827090538"/>
          <c:y val="1.6129032258064516E-2"/>
        </c:manualLayout>
      </c:layout>
      <c:overlay val="0"/>
    </c:title>
    <c:autoTitleDeleted val="0"/>
    <c:plotArea>
      <c:layout/>
      <c:scatterChart>
        <c:scatterStyle val="lineMarker"/>
        <c:varyColors val="0"/>
        <c:ser>
          <c:idx val="0"/>
          <c:order val="0"/>
          <c:tx>
            <c:strRef>
              <c:f>Sheet1!$G$7</c:f>
              <c:strCache>
                <c:ptCount val="1"/>
                <c:pt idx="0">
                  <c:v>Subject 1</c:v>
                </c:pt>
              </c:strCache>
            </c:strRef>
          </c:tx>
          <c:xVal>
            <c:numRef>
              <c:f>Sheet1!$F$7:$F$8</c:f>
              <c:numCache>
                <c:formatCode>General</c:formatCode>
                <c:ptCount val="2"/>
                <c:pt idx="0">
                  <c:v>65</c:v>
                </c:pt>
                <c:pt idx="1">
                  <c:v>69</c:v>
                </c:pt>
              </c:numCache>
            </c:numRef>
          </c:xVal>
          <c:yVal>
            <c:numRef>
              <c:f>Sheet1!$D$7:$D$8</c:f>
              <c:numCache>
                <c:formatCode>General</c:formatCode>
                <c:ptCount val="2"/>
                <c:pt idx="0">
                  <c:v>85</c:v>
                </c:pt>
                <c:pt idx="1">
                  <c:v>81</c:v>
                </c:pt>
              </c:numCache>
            </c:numRef>
          </c:yVal>
          <c:smooth val="0"/>
          <c:extLst>
            <c:ext xmlns:c16="http://schemas.microsoft.com/office/drawing/2014/chart" uri="{C3380CC4-5D6E-409C-BE32-E72D297353CC}">
              <c16:uniqueId val="{00000000-1E73-487D-A7A7-73438A021E06}"/>
            </c:ext>
          </c:extLst>
        </c:ser>
        <c:ser>
          <c:idx val="1"/>
          <c:order val="1"/>
          <c:tx>
            <c:strRef>
              <c:f>Sheet1!$G$9</c:f>
              <c:strCache>
                <c:ptCount val="1"/>
                <c:pt idx="0">
                  <c:v>Subject 2</c:v>
                </c:pt>
              </c:strCache>
            </c:strRef>
          </c:tx>
          <c:xVal>
            <c:numRef>
              <c:f>Sheet1!$F$9:$F$10</c:f>
              <c:numCache>
                <c:formatCode>General</c:formatCode>
                <c:ptCount val="2"/>
                <c:pt idx="0">
                  <c:v>70</c:v>
                </c:pt>
                <c:pt idx="1">
                  <c:v>75</c:v>
                </c:pt>
              </c:numCache>
            </c:numRef>
          </c:xVal>
          <c:yVal>
            <c:numRef>
              <c:f>Sheet1!$D$9:$D$10</c:f>
              <c:numCache>
                <c:formatCode>General</c:formatCode>
                <c:ptCount val="2"/>
                <c:pt idx="0">
                  <c:v>89</c:v>
                </c:pt>
                <c:pt idx="1">
                  <c:v>87</c:v>
                </c:pt>
              </c:numCache>
            </c:numRef>
          </c:yVal>
          <c:smooth val="0"/>
          <c:extLst>
            <c:ext xmlns:c16="http://schemas.microsoft.com/office/drawing/2014/chart" uri="{C3380CC4-5D6E-409C-BE32-E72D297353CC}">
              <c16:uniqueId val="{00000001-1E73-487D-A7A7-73438A021E06}"/>
            </c:ext>
          </c:extLst>
        </c:ser>
        <c:ser>
          <c:idx val="2"/>
          <c:order val="2"/>
          <c:tx>
            <c:strRef>
              <c:f>Sheet1!$G$11</c:f>
              <c:strCache>
                <c:ptCount val="1"/>
                <c:pt idx="0">
                  <c:v>Subject 3</c:v>
                </c:pt>
              </c:strCache>
            </c:strRef>
          </c:tx>
          <c:spPr>
            <a:ln>
              <a:solidFill>
                <a:srgbClr val="0000FF"/>
              </a:solidFill>
            </a:ln>
          </c:spPr>
          <c:marker>
            <c:spPr>
              <a:solidFill>
                <a:srgbClr val="0000FF"/>
              </a:solidFill>
            </c:spPr>
          </c:marker>
          <c:xVal>
            <c:numRef>
              <c:f>Sheet1!$F$11:$F$12</c:f>
              <c:numCache>
                <c:formatCode>General</c:formatCode>
                <c:ptCount val="2"/>
                <c:pt idx="0">
                  <c:v>68</c:v>
                </c:pt>
                <c:pt idx="1">
                  <c:v>73</c:v>
                </c:pt>
              </c:numCache>
            </c:numRef>
          </c:xVal>
          <c:yVal>
            <c:numRef>
              <c:f>Sheet1!$D$11:$D$12</c:f>
              <c:numCache>
                <c:formatCode>General</c:formatCode>
                <c:ptCount val="2"/>
                <c:pt idx="0">
                  <c:v>88</c:v>
                </c:pt>
                <c:pt idx="1">
                  <c:v>88</c:v>
                </c:pt>
              </c:numCache>
            </c:numRef>
          </c:yVal>
          <c:smooth val="0"/>
          <c:extLst>
            <c:ext xmlns:c16="http://schemas.microsoft.com/office/drawing/2014/chart" uri="{C3380CC4-5D6E-409C-BE32-E72D297353CC}">
              <c16:uniqueId val="{00000002-1E73-487D-A7A7-73438A021E06}"/>
            </c:ext>
          </c:extLst>
        </c:ser>
        <c:ser>
          <c:idx val="3"/>
          <c:order val="3"/>
          <c:tx>
            <c:strRef>
              <c:f>Sheet1!$G$13</c:f>
              <c:strCache>
                <c:ptCount val="1"/>
                <c:pt idx="0">
                  <c:v>Subject 4</c:v>
                </c:pt>
              </c:strCache>
            </c:strRef>
          </c:tx>
          <c:xVal>
            <c:numRef>
              <c:f>Sheet1!$F$13:$F$14</c:f>
              <c:numCache>
                <c:formatCode>General</c:formatCode>
                <c:ptCount val="2"/>
                <c:pt idx="0">
                  <c:v>73</c:v>
                </c:pt>
                <c:pt idx="1">
                  <c:v>78</c:v>
                </c:pt>
              </c:numCache>
            </c:numRef>
          </c:xVal>
          <c:yVal>
            <c:numRef>
              <c:f>Sheet1!$D$13:$D$14</c:f>
              <c:numCache>
                <c:formatCode>General</c:formatCode>
                <c:ptCount val="2"/>
                <c:pt idx="0">
                  <c:v>86</c:v>
                </c:pt>
                <c:pt idx="1">
                  <c:v>85</c:v>
                </c:pt>
              </c:numCache>
            </c:numRef>
          </c:yVal>
          <c:smooth val="0"/>
          <c:extLst>
            <c:ext xmlns:c16="http://schemas.microsoft.com/office/drawing/2014/chart" uri="{C3380CC4-5D6E-409C-BE32-E72D297353CC}">
              <c16:uniqueId val="{00000003-1E73-487D-A7A7-73438A021E06}"/>
            </c:ext>
          </c:extLst>
        </c:ser>
        <c:ser>
          <c:idx val="4"/>
          <c:order val="4"/>
          <c:tx>
            <c:strRef>
              <c:f>Sheet1!$G$15</c:f>
              <c:strCache>
                <c:ptCount val="1"/>
                <c:pt idx="0">
                  <c:v>Subject 5</c:v>
                </c:pt>
              </c:strCache>
            </c:strRef>
          </c:tx>
          <c:spPr>
            <a:ln>
              <a:solidFill>
                <a:srgbClr val="C00000"/>
              </a:solidFill>
            </a:ln>
          </c:spPr>
          <c:marker>
            <c:spPr>
              <a:solidFill>
                <a:srgbClr val="C00000"/>
              </a:solidFill>
            </c:spPr>
          </c:marker>
          <c:xVal>
            <c:numRef>
              <c:f>Sheet1!$F$15:$F$16</c:f>
              <c:numCache>
                <c:formatCode>General</c:formatCode>
                <c:ptCount val="2"/>
                <c:pt idx="0">
                  <c:v>83</c:v>
                </c:pt>
                <c:pt idx="1">
                  <c:v>88</c:v>
                </c:pt>
              </c:numCache>
            </c:numRef>
          </c:xVal>
          <c:yVal>
            <c:numRef>
              <c:f>Sheet1!$D$15:$D$16</c:f>
              <c:numCache>
                <c:formatCode>General</c:formatCode>
                <c:ptCount val="2"/>
                <c:pt idx="0">
                  <c:v>92</c:v>
                </c:pt>
                <c:pt idx="1">
                  <c:v>88</c:v>
                </c:pt>
              </c:numCache>
            </c:numRef>
          </c:yVal>
          <c:smooth val="0"/>
          <c:extLst>
            <c:ext xmlns:c16="http://schemas.microsoft.com/office/drawing/2014/chart" uri="{C3380CC4-5D6E-409C-BE32-E72D297353CC}">
              <c16:uniqueId val="{00000004-1E73-487D-A7A7-73438A021E06}"/>
            </c:ext>
          </c:extLst>
        </c:ser>
        <c:dLbls>
          <c:showLegendKey val="0"/>
          <c:showVal val="0"/>
          <c:showCatName val="0"/>
          <c:showSerName val="0"/>
          <c:showPercent val="0"/>
          <c:showBubbleSize val="0"/>
        </c:dLbls>
        <c:axId val="206297344"/>
        <c:axId val="206373632"/>
      </c:scatterChart>
      <c:valAx>
        <c:axId val="206297344"/>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6373632"/>
        <c:crosses val="autoZero"/>
        <c:crossBetween val="midCat"/>
      </c:valAx>
      <c:valAx>
        <c:axId val="206373632"/>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6297344"/>
        <c:crosses val="autoZero"/>
        <c:crossBetween val="midCat"/>
      </c:valAx>
    </c:plotArea>
    <c:legend>
      <c:legendPos val="r"/>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B2584CD0-8478-4E17-B1CA-DB06CAFA73B6}" type="slidenum">
              <a:rPr lang="en-US"/>
              <a:pPr/>
              <a:t>‹#›</a:t>
            </a:fld>
            <a:endParaRPr lang="en-US"/>
          </a:p>
        </p:txBody>
      </p:sp>
    </p:spTree>
    <p:extLst>
      <p:ext uri="{BB962C8B-B14F-4D97-AF65-F5344CB8AC3E}">
        <p14:creationId xmlns:p14="http://schemas.microsoft.com/office/powerpoint/2010/main" val="3320688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22D8B181-F2DB-4314-84D1-0473164440DE}" type="slidenum">
              <a:rPr lang="en-US"/>
              <a:pPr/>
              <a:t>‹#›</a:t>
            </a:fld>
            <a:endParaRPr lang="en-US"/>
          </a:p>
        </p:txBody>
      </p:sp>
    </p:spTree>
    <p:extLst>
      <p:ext uri="{BB962C8B-B14F-4D97-AF65-F5344CB8AC3E}">
        <p14:creationId xmlns:p14="http://schemas.microsoft.com/office/powerpoint/2010/main" val="31918843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7169F7-B22D-4033-90D2-783A340C6A1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10</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11</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Start</a:t>
            </a:r>
            <a:r>
              <a:rPr lang="en-US" baseline="0" dirty="0" smtClean="0"/>
              <a:t> with the descriptive statistics we introduced last time.  </a:t>
            </a:r>
            <a:r>
              <a:rPr lang="en-US" baseline="0" dirty="0" smtClean="0"/>
              <a:t>Note visit names are relatively arbitrary (they aren’t years into the study).   And total BMD was not measured at each visit. </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12</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13</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a:t>Let’s look at </a:t>
            </a:r>
            <a:r>
              <a:rPr lang="en-US" dirty="0" smtClean="0"/>
              <a:t>the</a:t>
            </a:r>
            <a:r>
              <a:rPr lang="en-US" baseline="0" dirty="0" smtClean="0"/>
              <a:t> BMD example</a:t>
            </a:r>
            <a:r>
              <a:rPr lang="en-US" dirty="0" smtClean="0"/>
              <a:t>.  </a:t>
            </a:r>
            <a:r>
              <a:rPr lang="en-US" dirty="0"/>
              <a:t>Usually start with a scatterplot to assess linearity and distribution of outcome.  I like superimposing a LOWESS curve, which fits a smooth line, but does not make any further assumptions about the form of the relationship.  Differences between groups (on average) hard to see since small in relation to variance.  So let’s look at mean values.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14</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Here are the plots just of the mean values.  </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507C26-83A3-4080-AEDD-DA8C477B4C8F}" type="slidenum">
              <a:rPr lang="en-US"/>
              <a:pPr/>
              <a:t>15</a:t>
            </a:fld>
            <a:endParaRPr lang="en-US"/>
          </a:p>
        </p:txBody>
      </p:sp>
      <p:sp>
        <p:nvSpPr>
          <p:cNvPr id="950274" name="Rectangle 2"/>
          <p:cNvSpPr>
            <a:spLocks noGrp="1" noRot="1" noChangeAspect="1" noChangeArrowheads="1" noTextEdit="1"/>
          </p:cNvSpPr>
          <p:nvPr>
            <p:ph type="sldImg"/>
          </p:nvPr>
        </p:nvSpPr>
        <p:spPr>
          <a:ln/>
        </p:spPr>
      </p:sp>
      <p:sp>
        <p:nvSpPr>
          <p:cNvPr id="950275" name="Rectangle 3"/>
          <p:cNvSpPr>
            <a:spLocks noGrp="1" noChangeArrowheads="1"/>
          </p:cNvSpPr>
          <p:nvPr>
            <p:ph type="body" idx="1"/>
          </p:nvPr>
        </p:nvSpPr>
        <p:spPr/>
        <p:txBody>
          <a:bodyPr/>
          <a:lstStyle/>
          <a:p>
            <a:r>
              <a:rPr lang="en-US" dirty="0"/>
              <a:t>Average change per unit time is described by the coefficient of time (or per visit).  To see if a factor predicts change, include an interaction with time.  Does younger age at </a:t>
            </a:r>
            <a:r>
              <a:rPr lang="en-US" dirty="0" err="1"/>
              <a:t>meno</a:t>
            </a:r>
            <a:r>
              <a:rPr lang="en-US" dirty="0"/>
              <a:t> predict faster change?  Include an age at </a:t>
            </a:r>
            <a:r>
              <a:rPr lang="en-US" dirty="0" err="1"/>
              <a:t>meno</a:t>
            </a:r>
            <a:r>
              <a:rPr lang="en-US" dirty="0"/>
              <a:t> by time interaction. </a:t>
            </a:r>
          </a:p>
          <a:p>
            <a:endParaRPr lang="en-US" dirty="0"/>
          </a:p>
          <a:p>
            <a:r>
              <a:rPr lang="en-US" dirty="0"/>
              <a:t>More detail on time-varying predictor in a bit. </a:t>
            </a:r>
          </a:p>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356719-6912-41EF-9F9A-FAB6B4C7653D}" type="slidenum">
              <a:rPr lang="en-US"/>
              <a:pPr/>
              <a:t>16</a:t>
            </a:fld>
            <a:endParaRPr lang="en-US"/>
          </a:p>
        </p:txBody>
      </p:sp>
      <p:sp>
        <p:nvSpPr>
          <p:cNvPr id="946178" name="Rectangle 2"/>
          <p:cNvSpPr>
            <a:spLocks noGrp="1" noRot="1" noChangeAspect="1" noChangeArrowheads="1" noTextEdit="1"/>
          </p:cNvSpPr>
          <p:nvPr>
            <p:ph type="sldImg"/>
          </p:nvPr>
        </p:nvSpPr>
        <p:spPr>
          <a:ln/>
        </p:spPr>
      </p:sp>
      <p:sp>
        <p:nvSpPr>
          <p:cNvPr id="946179" name="Rectangle 3"/>
          <p:cNvSpPr>
            <a:spLocks noGrp="1" noChangeArrowheads="1"/>
          </p:cNvSpPr>
          <p:nvPr>
            <p:ph type="body" idx="1"/>
          </p:nvPr>
        </p:nvSpPr>
        <p:spPr/>
        <p:txBody>
          <a:bodyPr/>
          <a:lstStyle/>
          <a:p>
            <a:r>
              <a:rPr lang="en-US" dirty="0"/>
              <a:t>E.g., linear is easy to fit, easy to interpret, but highly restrictive. </a:t>
            </a:r>
          </a:p>
          <a:p>
            <a:endParaRPr lang="en-US" dirty="0"/>
          </a:p>
          <a:p>
            <a:r>
              <a:rPr lang="en-US" dirty="0"/>
              <a:t>Just test for </a:t>
            </a:r>
            <a:r>
              <a:rPr lang="en-US" dirty="0" smtClean="0"/>
              <a:t>statistical significance </a:t>
            </a:r>
            <a:r>
              <a:rPr lang="en-US" dirty="0"/>
              <a:t>of higher step on ladder.  </a:t>
            </a:r>
            <a:r>
              <a:rPr lang="en-US" dirty="0" smtClean="0"/>
              <a:t>For</a:t>
            </a:r>
            <a:r>
              <a:rPr lang="en-US" baseline="0" dirty="0" smtClean="0"/>
              <a:t> example, compare linear to spline.  If spline is statistically </a:t>
            </a:r>
            <a:r>
              <a:rPr lang="en-US" baseline="0" dirty="0" err="1" smtClean="0"/>
              <a:t>signficant</a:t>
            </a:r>
            <a:r>
              <a:rPr lang="en-US" baseline="0" dirty="0" smtClean="0"/>
              <a:t> then you need a nonlinear term in the model. </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17</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18</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19</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-0.0164 = BMD drops by</a:t>
            </a:r>
            <a:r>
              <a:rPr lang="en-US" baseline="0" dirty="0" smtClean="0"/>
              <a:t> 0.0164 between visits 2 and 4 for the non-obese (reference group)</a:t>
            </a:r>
          </a:p>
          <a:p>
            <a:r>
              <a:rPr lang="en-US" baseline="0" dirty="0" smtClean="0"/>
              <a:t>-0.0513 = BMD drops by 0.0513 between visits 2 and 8 for the non-obese</a:t>
            </a:r>
          </a:p>
          <a:p>
            <a:r>
              <a:rPr lang="en-US" baseline="0" dirty="0" smtClean="0"/>
              <a:t>0.03364 = BMD is higher by .0336 for the obese at visit 2 (reference group)</a:t>
            </a:r>
          </a:p>
          <a:p>
            <a:r>
              <a:rPr lang="en-US" baseline="0" dirty="0" smtClean="0"/>
              <a:t>0.0064615 = difference in the drops between visits 2 and 4 for obese compared to non-obese is 0.0065.  Drop in non-obese is 0.0165, so drop in obese must be 0.01 (from -0.0164933+0.0064715 = -0.01002 or by subtraction -0.01 – [-0.0165] = 0.0065) </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20</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9470311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21</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Margins command is very useful for getting mean predicted values adjusting for other covariates.  </a:t>
            </a:r>
            <a:endParaRPr lang="en-US" dirty="0"/>
          </a:p>
        </p:txBody>
      </p:sp>
    </p:spTree>
    <p:extLst>
      <p:ext uri="{BB962C8B-B14F-4D97-AF65-F5344CB8AC3E}">
        <p14:creationId xmlns:p14="http://schemas.microsoft.com/office/powerpoint/2010/main" val="34745820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22</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23</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r>
              <a:rPr lang="en-US" dirty="0" smtClean="0"/>
              <a:t>Here we include</a:t>
            </a:r>
            <a:r>
              <a:rPr lang="en-US" baseline="0" dirty="0" smtClean="0"/>
              <a:t> both a linear term (</a:t>
            </a:r>
            <a:r>
              <a:rPr lang="en-US" baseline="0" dirty="0" err="1" smtClean="0"/>
              <a:t>c.visit#obese</a:t>
            </a:r>
            <a:r>
              <a:rPr lang="en-US" baseline="0" dirty="0" smtClean="0"/>
              <a:t>) that is allowed to vary by obese/non-obese.  And a categorical visit term that makes no assumptions about the form of the changes over time (or its dependence on obesity).  As usual, the test of one term in the model is adjusted for all the others.  So, in particular, the categorical fit is adjusted for the linear.  Because it is still statistically significant when accounting for a linear relationship, there is evidence for nonlinearity.  Need to stick with a model with a categorical time variable and cannot simplify to linear. </a:t>
            </a:r>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you do</a:t>
            </a:r>
            <a:r>
              <a:rPr lang="en-US" baseline="0" dirty="0" smtClean="0"/>
              <a:t> not need to include interactions with time for a time-varying predictors (as distinct from a time-invariant predictor).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24</a:t>
            </a:fld>
            <a:endParaRPr lang="en-US"/>
          </a:p>
        </p:txBody>
      </p:sp>
    </p:spTree>
    <p:extLst>
      <p:ext uri="{BB962C8B-B14F-4D97-AF65-F5344CB8AC3E}">
        <p14:creationId xmlns:p14="http://schemas.microsoft.com/office/powerpoint/2010/main" val="39276699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A4BC29-D9E5-4CD7-959D-B384528FE94E}" type="slidenum">
              <a:rPr lang="en-US"/>
              <a:pPr/>
              <a:t>25</a:t>
            </a:fld>
            <a:endParaRPr lang="en-US"/>
          </a:p>
        </p:txBody>
      </p:sp>
      <p:sp>
        <p:nvSpPr>
          <p:cNvPr id="851970" name="Rectangle 2"/>
          <p:cNvSpPr>
            <a:spLocks noGrp="1" noRot="1" noChangeAspect="1" noChangeArrowheads="1" noTextEdit="1"/>
          </p:cNvSpPr>
          <p:nvPr>
            <p:ph type="sldImg"/>
          </p:nvPr>
        </p:nvSpPr>
        <p:spPr>
          <a:ln/>
        </p:spPr>
      </p:sp>
      <p:sp>
        <p:nvSpPr>
          <p:cNvPr id="851971" name="Rectangle 3"/>
          <p:cNvSpPr>
            <a:spLocks noGrp="1" noChangeArrowheads="1"/>
          </p:cNvSpPr>
          <p:nvPr>
            <p:ph type="body" idx="1"/>
          </p:nvPr>
        </p:nvSpPr>
        <p:spPr/>
        <p:txBody>
          <a:bodyPr/>
          <a:lstStyle/>
          <a:p>
            <a:r>
              <a:rPr lang="en-US"/>
              <a:t>Now turn to a time-varying predictor.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26</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Hard</a:t>
            </a:r>
            <a:r>
              <a:rPr lang="en-US" baseline="0" dirty="0" smtClean="0"/>
              <a:t> to interpret when you don’t know the units.  Highly statistically significant but large sample size.  Important?</a:t>
            </a:r>
            <a:endParaRPr lang="en-US" dirty="0"/>
          </a:p>
        </p:txBody>
      </p:sp>
    </p:spTree>
    <p:extLst>
      <p:ext uri="{BB962C8B-B14F-4D97-AF65-F5344CB8AC3E}">
        <p14:creationId xmlns:p14="http://schemas.microsoft.com/office/powerpoint/2010/main" val="10564486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27</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Note – no change in statistical significance</a:t>
            </a:r>
            <a:r>
              <a:rPr lang="en-US" baseline="0" dirty="0" smtClean="0"/>
              <a:t> since the association has the same strength with scaling. </a:t>
            </a:r>
          </a:p>
          <a:p>
            <a:endParaRPr lang="en-US" baseline="0" dirty="0" smtClean="0"/>
          </a:p>
        </p:txBody>
      </p:sp>
    </p:spTree>
    <p:extLst>
      <p:ext uri="{BB962C8B-B14F-4D97-AF65-F5344CB8AC3E}">
        <p14:creationId xmlns:p14="http://schemas.microsoft.com/office/powerpoint/2010/main" val="18641701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28</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1967726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29</a:t>
            </a:fld>
            <a:endParaRPr lang="en-US"/>
          </a:p>
        </p:txBody>
      </p:sp>
    </p:spTree>
    <p:extLst>
      <p:ext uri="{BB962C8B-B14F-4D97-AF65-F5344CB8AC3E}">
        <p14:creationId xmlns:p14="http://schemas.microsoft.com/office/powerpoint/2010/main" val="919286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3</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a:t>
            </a:r>
            <a:r>
              <a:rPr lang="en-US"/>
              <a:t>Stata </a:t>
            </a:r>
            <a:r>
              <a:rPr lang="en-US" smtClean="0"/>
              <a:t>(xtgee</a:t>
            </a:r>
            <a:r>
              <a:rPr lang="en-US" dirty="0" smtClean="0"/>
              <a:t> and mixed).  </a:t>
            </a:r>
            <a:r>
              <a:rPr lang="en-US" dirty="0"/>
              <a:t>There are many others.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30</a:t>
            </a:fld>
            <a:endParaRPr lang="en-US"/>
          </a:p>
        </p:txBody>
      </p:sp>
    </p:spTree>
    <p:extLst>
      <p:ext uri="{BB962C8B-B14F-4D97-AF65-F5344CB8AC3E}">
        <p14:creationId xmlns:p14="http://schemas.microsoft.com/office/powerpoint/2010/main" val="2989233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4</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smtClean="0"/>
              <a:t>Only works with</a:t>
            </a:r>
            <a:r>
              <a:rPr lang="en-US" baseline="0" dirty="0" smtClean="0"/>
              <a:t> a “single” level of clustering, but can loosen that by clustering at the “top” level.  For example with two compartments per two knees (and only one time point) can work with clusters of size 4 as long as we have, say, 50 people. </a:t>
            </a:r>
            <a:endParaRPr lang="en-US" dirty="0" smtClean="0"/>
          </a:p>
          <a:p>
            <a:endParaRPr lang="en-US" dirty="0" smtClean="0"/>
          </a:p>
          <a:p>
            <a:r>
              <a:rPr lang="en-US" dirty="0" smtClean="0"/>
              <a:t>Key</a:t>
            </a:r>
            <a:r>
              <a:rPr lang="en-US" baseline="0" dirty="0" smtClean="0"/>
              <a:t> is the second point. If we have 50 people, </a:t>
            </a:r>
            <a:r>
              <a:rPr lang="en-US" baseline="0" dirty="0" err="1" smtClean="0"/>
              <a:t>xtgee</a:t>
            </a:r>
            <a:r>
              <a:rPr lang="en-US" baseline="0" dirty="0" smtClean="0"/>
              <a:t> will be fine with two compartments per two knees per person as a cluster of size 4.  But would work less well with 7 visits within 16 compartments within two knees = 7*16*2 = 224 per person with only 50 people.  Now the number of observations per person is quite a bit larger than the number of people.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5</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smtClean="0"/>
              <a:t>Contrasting the advantages/disadvantages</a:t>
            </a:r>
            <a:r>
              <a:rPr lang="en-US" baseline="0" dirty="0" smtClean="0"/>
              <a:t> of mixed models.</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6</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What are the advantages of looking at change within individual</a:t>
            </a:r>
            <a:r>
              <a:rPr lang="en-US" baseline="0" dirty="0" smtClean="0"/>
              <a:t> with respect to causal inference?</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7</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Positive association between age and cognitive functioning??</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8</a:t>
            </a:fld>
            <a:endParaRPr lang="en-US"/>
          </a:p>
        </p:txBody>
      </p:sp>
    </p:spTree>
    <p:extLst>
      <p:ext uri="{BB962C8B-B14F-4D97-AF65-F5344CB8AC3E}">
        <p14:creationId xmlns:p14="http://schemas.microsoft.com/office/powerpoint/2010/main" val="2712316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9</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Same diagram, but now get a completely different impression.  Namely that functioning decreases with age. </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5038617A-5722-459E-B98B-844ACF7CC57E}"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66F7483-A273-41FC-8884-D1D65B5779DB}"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F03A21A-81C0-49D3-803A-4EE76AD073AA}"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38A0FA47-EEEB-4909-948F-21F2801D6FCB}"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1D51B42-EF23-4C1D-A7B8-C9349215426B}"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DBFF761-B768-4E79-AD5B-47FA290199AA}"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34CD4A1-3323-4068-994C-BBAEA53FCF04}"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CEC6848-545F-4744-8BA3-931D4DAAD357}"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AC741B52-0666-4625-8C55-3C61C60B7BAD}"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03BAEBC-16C0-4792-AAA9-8BE6079DAB08}"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BD2FD05-363B-4001-9A4E-616DF85875A2}"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D50EF18-1CBA-44A8-B1AB-0834E7783E9A}"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A90B5C0E-589F-4E14-B71E-B75129FFCB44}"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dirty="0"/>
              <a:t>Repeated Measures, </a:t>
            </a:r>
            <a:r>
              <a:rPr lang="en-US" sz="3800" dirty="0" smtClean="0"/>
              <a:t>Lectur</a:t>
            </a:r>
            <a:r>
              <a:rPr lang="en-US" sz="3800" dirty="0" smtClean="0"/>
              <a:t>e 2, Part 1</a:t>
            </a:r>
            <a:r>
              <a:rPr lang="en-US" sz="3800" dirty="0"/>
              <a:t/>
            </a:r>
            <a:br>
              <a:rPr lang="en-US" sz="3800" dirty="0"/>
            </a:br>
            <a:endParaRPr lang="en-US" sz="3800" dirty="0"/>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dirty="0"/>
              <a:t>Charles E. McCulloch, </a:t>
            </a:r>
          </a:p>
          <a:p>
            <a:pPr algn="l"/>
            <a:r>
              <a:rPr lang="en-US" sz="2800" i="1" dirty="0"/>
              <a:t>Division of Biostatistics,</a:t>
            </a:r>
          </a:p>
          <a:p>
            <a:pPr algn="l"/>
            <a:r>
              <a:rPr lang="en-US" sz="2800" i="1" dirty="0" err="1"/>
              <a:t>Dept</a:t>
            </a:r>
            <a:r>
              <a:rPr lang="en-US" sz="2800" i="1" dirty="0"/>
              <a:t> of Epidemiology and Biostatistics,</a:t>
            </a:r>
          </a:p>
          <a:p>
            <a:pPr algn="l"/>
            <a:r>
              <a:rPr lang="en-US" sz="2800" i="1" dirty="0"/>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10</a:t>
            </a:fld>
            <a:endParaRPr lang="en-US" altLang="en-US"/>
          </a:p>
        </p:txBody>
      </p:sp>
      <p:sp>
        <p:nvSpPr>
          <p:cNvPr id="936962" name="Rectangle 2"/>
          <p:cNvSpPr>
            <a:spLocks noGrp="1" noChangeArrowheads="1"/>
          </p:cNvSpPr>
          <p:nvPr>
            <p:ph type="title"/>
          </p:nvPr>
        </p:nvSpPr>
        <p:spPr/>
        <p:txBody>
          <a:bodyPr/>
          <a:lstStyle/>
          <a:p>
            <a:r>
              <a:rPr lang="en-US"/>
              <a:t>Analyzing change with longitudinal 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dirty="0"/>
              <a:t>Example (SOF): </a:t>
            </a:r>
            <a:r>
              <a:rPr lang="en-US" dirty="0" smtClean="0"/>
              <a:t>It is well known that women who are overweight and obese have higher bone density.  However, is </a:t>
            </a:r>
            <a:r>
              <a:rPr lang="en-US" dirty="0"/>
              <a:t>the </a:t>
            </a:r>
            <a:r>
              <a:rPr lang="en-US" i="1" dirty="0"/>
              <a:t>change</a:t>
            </a:r>
            <a:r>
              <a:rPr lang="en-US" dirty="0"/>
              <a:t> in bone mineral density </a:t>
            </a:r>
            <a:r>
              <a:rPr lang="en-US" dirty="0" smtClean="0"/>
              <a:t>related to whether a woman is obese at baseline?  </a:t>
            </a:r>
            <a:r>
              <a:rPr lang="en-US" dirty="0"/>
              <a:t>We will </a:t>
            </a:r>
            <a:r>
              <a:rPr lang="en-US" dirty="0" smtClean="0"/>
              <a:t>define obese as BMI &gt; 30. </a:t>
            </a:r>
          </a:p>
          <a:p>
            <a:pPr marL="0" indent="0">
              <a:buFont typeface="Wingdings" pitchFamily="2" charset="2"/>
              <a:buNone/>
            </a:pPr>
            <a:endParaRPr lang="en-US" dirty="0"/>
          </a:p>
          <a:p>
            <a:pPr marL="0" indent="0">
              <a:buFont typeface="Wingdings" pitchFamily="2" charset="2"/>
              <a:buNone/>
            </a:pPr>
            <a:r>
              <a:rPr lang="en-US" dirty="0" smtClean="0"/>
              <a:t>How should we get started? </a:t>
            </a:r>
            <a:endParaRPr lang="en-US" dirty="0"/>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4174399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11</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SOF basics</a:t>
            </a:r>
            <a:endParaRPr lang="en-US" dirty="0"/>
          </a:p>
        </p:txBody>
      </p:sp>
      <p:sp>
        <p:nvSpPr>
          <p:cNvPr id="3" name="TextBox 2"/>
          <p:cNvSpPr txBox="1"/>
          <p:nvPr/>
        </p:nvSpPr>
        <p:spPr>
          <a:xfrm>
            <a:off x="10886" y="762000"/>
            <a:ext cx="9056914" cy="6494085"/>
          </a:xfrm>
          <a:prstGeom prst="rect">
            <a:avLst/>
          </a:prstGeom>
          <a:noFill/>
        </p:spPr>
        <p:txBody>
          <a:bodyPr wrap="square" rtlCol="0">
            <a:spAutoFit/>
          </a:bodyPr>
          <a:lstStyle/>
          <a:p>
            <a:pPr algn="l"/>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xtset</a:t>
            </a:r>
            <a:r>
              <a:rPr lang="en-US" sz="1600" dirty="0">
                <a:latin typeface="Courier New" panose="02070309020205020404" pitchFamily="49" charset="0"/>
                <a:cs typeface="Courier New" panose="02070309020205020404" pitchFamily="49" charset="0"/>
              </a:rPr>
              <a:t> id visit</a:t>
            </a:r>
          </a:p>
          <a:p>
            <a:pPr algn="l"/>
            <a:r>
              <a:rPr lang="en-US" sz="1600" dirty="0">
                <a:latin typeface="Courier New" panose="02070309020205020404" pitchFamily="49" charset="0"/>
                <a:cs typeface="Courier New" panose="02070309020205020404" pitchFamily="49" charset="0"/>
              </a:rPr>
              <a:t>       panel variable:  id (unbalanced)</a:t>
            </a:r>
          </a:p>
          <a:p>
            <a:pPr algn="l"/>
            <a:r>
              <a:rPr lang="en-US" sz="1600" dirty="0">
                <a:latin typeface="Courier New" panose="02070309020205020404" pitchFamily="49" charset="0"/>
                <a:cs typeface="Courier New" panose="02070309020205020404" pitchFamily="49" charset="0"/>
              </a:rPr>
              <a:t>        time variable:  visit, 2 to 8, but with gaps</a:t>
            </a:r>
          </a:p>
          <a:p>
            <a:pPr algn="l"/>
            <a:r>
              <a:rPr lang="en-US" sz="1600" dirty="0">
                <a:latin typeface="Courier New" panose="02070309020205020404" pitchFamily="49" charset="0"/>
                <a:cs typeface="Courier New" panose="02070309020205020404" pitchFamily="49" charset="0"/>
              </a:rPr>
              <a:t>                delta:  1 unit</a:t>
            </a:r>
          </a:p>
          <a:p>
            <a:pPr algn="l"/>
            <a:r>
              <a:rPr lang="en-US" sz="1600" dirty="0" smtClean="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xtdes</a:t>
            </a:r>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id:  10001, 10002, ..., 42486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n =       8590</a:t>
            </a:r>
          </a:p>
          <a:p>
            <a:pPr algn="l"/>
            <a:r>
              <a:rPr lang="en-US" sz="1600" dirty="0">
                <a:latin typeface="Courier New" panose="02070309020205020404" pitchFamily="49" charset="0"/>
                <a:cs typeface="Courier New" panose="02070309020205020404" pitchFamily="49" charset="0"/>
              </a:rPr>
              <a:t>   visit:  2, 4, ..., 8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T =          5</a:t>
            </a:r>
          </a:p>
          <a:p>
            <a:pPr algn="l"/>
            <a:r>
              <a:rPr lang="en-US" sz="1600" dirty="0">
                <a:latin typeface="Courier New" panose="02070309020205020404" pitchFamily="49" charset="0"/>
                <a:cs typeface="Courier New" panose="02070309020205020404" pitchFamily="49" charset="0"/>
              </a:rPr>
              <a:t>           Delta(visit) = 1 </a:t>
            </a:r>
            <a:r>
              <a:rPr lang="en-US" sz="1600" dirty="0" smtClean="0">
                <a:latin typeface="Courier New" panose="02070309020205020404" pitchFamily="49" charset="0"/>
                <a:cs typeface="Courier New" panose="02070309020205020404" pitchFamily="49" charset="0"/>
              </a:rPr>
              <a:t>unit      </a:t>
            </a:r>
            <a:r>
              <a:rPr lang="en-US" sz="1600" dirty="0">
                <a:latin typeface="Courier New" panose="02070309020205020404" pitchFamily="49" charset="0"/>
                <a:cs typeface="Courier New" panose="02070309020205020404" pitchFamily="49" charset="0"/>
              </a:rPr>
              <a:t>Span(visit)  = 7 periods</a:t>
            </a:r>
          </a:p>
          <a:p>
            <a:pPr algn="l"/>
            <a:r>
              <a:rPr lang="en-US" sz="1600" dirty="0">
                <a:latin typeface="Courier New" panose="02070309020205020404" pitchFamily="49" charset="0"/>
                <a:cs typeface="Courier New" panose="02070309020205020404" pitchFamily="49" charset="0"/>
              </a:rPr>
              <a:t>           (id*visit uniquely identifies each observation</a:t>
            </a:r>
            <a:r>
              <a:rPr lang="en-US" sz="1600" dirty="0" smtClean="0">
                <a:latin typeface="Courier New" panose="02070309020205020404" pitchFamily="49" charset="0"/>
                <a:cs typeface="Courier New" panose="02070309020205020404" pitchFamily="49" charset="0"/>
              </a:rPr>
              <a:t>)</a:t>
            </a:r>
          </a:p>
          <a:p>
            <a:pPr algn="l"/>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Distribution </a:t>
            </a:r>
            <a:r>
              <a:rPr lang="en-US" sz="1600" dirty="0">
                <a:latin typeface="Courier New" panose="02070309020205020404" pitchFamily="49" charset="0"/>
                <a:cs typeface="Courier New" panose="02070309020205020404" pitchFamily="49" charset="0"/>
              </a:rPr>
              <a:t>of </a:t>
            </a:r>
            <a:r>
              <a:rPr lang="en-US" sz="1600" dirty="0" err="1">
                <a:latin typeface="Courier New" panose="02070309020205020404" pitchFamily="49" charset="0"/>
                <a:cs typeface="Courier New" panose="02070309020205020404" pitchFamily="49" charset="0"/>
              </a:rPr>
              <a:t>T_i</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min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25%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50% </a:t>
            </a:r>
            <a:r>
              <a:rPr lang="en-US" sz="1600" dirty="0" smtClean="0">
                <a:latin typeface="Courier New" panose="02070309020205020404" pitchFamily="49" charset="0"/>
                <a:cs typeface="Courier New" panose="02070309020205020404" pitchFamily="49" charset="0"/>
              </a:rPr>
              <a:t> 75%  95</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max</a:t>
            </a:r>
          </a:p>
          <a:p>
            <a:pPr algn="l"/>
            <a:r>
              <a:rPr lang="en-US" sz="1600" dirty="0">
                <a:latin typeface="Courier New" panose="02070309020205020404" pitchFamily="49" charset="0"/>
                <a:cs typeface="Courier New" panose="02070309020205020404" pitchFamily="49" charset="0"/>
              </a:rPr>
              <a:t>                         1  </a:t>
            </a:r>
            <a:r>
              <a:rPr lang="en-US" sz="1600" dirty="0" smtClean="0">
                <a:latin typeface="Courier New" panose="02070309020205020404" pitchFamily="49" charset="0"/>
                <a:cs typeface="Courier New" panose="02070309020205020404" pitchFamily="49" charset="0"/>
              </a:rPr>
              <a:t>1    </a:t>
            </a:r>
            <a:r>
              <a:rPr lang="en-US" sz="1600" dirty="0">
                <a:latin typeface="Courier New" panose="02070309020205020404" pitchFamily="49" charset="0"/>
                <a:cs typeface="Courier New" panose="02070309020205020404" pitchFamily="49" charset="0"/>
              </a:rPr>
              <a:t>2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3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a:t>
            </a: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Freq.  Percent    Cum. |  Pattern</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2275     26.48   26.48 |  1.111.1</a:t>
            </a:r>
          </a:p>
          <a:p>
            <a:pPr algn="l"/>
            <a:r>
              <a:rPr lang="en-US" sz="1600" dirty="0">
                <a:latin typeface="Courier New" panose="02070309020205020404" pitchFamily="49" charset="0"/>
                <a:cs typeface="Courier New" panose="02070309020205020404" pitchFamily="49" charset="0"/>
              </a:rPr>
              <a:t>     1734     20.19   46.67 |  1.111..</a:t>
            </a:r>
          </a:p>
          <a:p>
            <a:pPr algn="l"/>
            <a:r>
              <a:rPr lang="en-US" sz="1600" dirty="0">
                <a:latin typeface="Courier New" panose="02070309020205020404" pitchFamily="49" charset="0"/>
                <a:cs typeface="Courier New" panose="02070309020205020404" pitchFamily="49" charset="0"/>
              </a:rPr>
              <a:t>     1696     19.74   66.41 |  1......</a:t>
            </a:r>
          </a:p>
          <a:p>
            <a:pPr algn="l"/>
            <a:r>
              <a:rPr lang="en-US" sz="1600" dirty="0">
                <a:latin typeface="Courier New" panose="02070309020205020404" pitchFamily="49" charset="0"/>
                <a:cs typeface="Courier New" panose="02070309020205020404" pitchFamily="49" charset="0"/>
              </a:rPr>
              <a:t>      926     10.78   77.19 |  1.11...</a:t>
            </a:r>
          </a:p>
          <a:p>
            <a:pPr algn="l"/>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a:p>
            <a:pPr algn="l"/>
            <a:r>
              <a:rPr lang="en-US" sz="1600" dirty="0">
                <a:latin typeface="Courier New" panose="02070309020205020404" pitchFamily="49" charset="0"/>
                <a:cs typeface="Courier New" panose="02070309020205020404" pitchFamily="49" charset="0"/>
              </a:rPr>
              <a:t>       99      1.15   90.94 |  1.1.1..</a:t>
            </a:r>
          </a:p>
          <a:p>
            <a:pPr algn="l"/>
            <a:r>
              <a:rPr lang="en-US" sz="1600" dirty="0">
                <a:latin typeface="Courier New" panose="02070309020205020404" pitchFamily="49" charset="0"/>
                <a:cs typeface="Courier New" panose="02070309020205020404" pitchFamily="49" charset="0"/>
              </a:rPr>
              <a:t>       89      1.04   91.98 |  1..11.1</a:t>
            </a:r>
          </a:p>
          <a:p>
            <a:pPr algn="l"/>
            <a:r>
              <a:rPr lang="en-US" sz="1600" dirty="0">
                <a:latin typeface="Courier New" panose="02070309020205020404" pitchFamily="49" charset="0"/>
                <a:cs typeface="Courier New" panose="02070309020205020404" pitchFamily="49" charset="0"/>
              </a:rPr>
              <a:t>      689      8.02  100.00 | (other patterns)</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8590    100.00         |  X.XXX.X</a:t>
            </a:r>
          </a:p>
          <a:p>
            <a:pPr algn="l"/>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940832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12</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Individual BMD plots</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886"/>
            <a:ext cx="9144000" cy="6694227"/>
          </a:xfrm>
          <a:prstGeom prst="rect">
            <a:avLst/>
          </a:prstGeom>
        </p:spPr>
      </p:pic>
    </p:spTree>
    <p:extLst>
      <p:ext uri="{BB962C8B-B14F-4D97-AF65-F5344CB8AC3E}">
        <p14:creationId xmlns:p14="http://schemas.microsoft.com/office/powerpoint/2010/main" val="13615446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13</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990600"/>
            <a:ext cx="7924799" cy="5763490"/>
          </a:xfrm>
          <a:prstGeom prst="rect">
            <a:avLst/>
          </a:prstGeom>
        </p:spPr>
      </p:pic>
    </p:spTree>
    <p:extLst>
      <p:ext uri="{BB962C8B-B14F-4D97-AF65-F5344CB8AC3E}">
        <p14:creationId xmlns:p14="http://schemas.microsoft.com/office/powerpoint/2010/main" val="24961563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14</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122218"/>
            <a:ext cx="7886700" cy="5735782"/>
          </a:xfrm>
          <a:prstGeom prst="rect">
            <a:avLst/>
          </a:prstGeom>
        </p:spPr>
      </p:pic>
    </p:spTree>
    <p:extLst>
      <p:ext uri="{BB962C8B-B14F-4D97-AF65-F5344CB8AC3E}">
        <p14:creationId xmlns:p14="http://schemas.microsoft.com/office/powerpoint/2010/main" val="6208412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8E0616-B605-4692-B7EB-9122F545A2BC}" type="slidenum">
              <a:rPr lang="en-US" altLang="en-US"/>
              <a:pPr/>
              <a:t>15</a:t>
            </a:fld>
            <a:endParaRPr lang="en-US" altLang="en-US"/>
          </a:p>
        </p:txBody>
      </p:sp>
      <p:sp>
        <p:nvSpPr>
          <p:cNvPr id="949250" name="Rectangle 2"/>
          <p:cNvSpPr>
            <a:spLocks noGrp="1" noChangeArrowheads="1"/>
          </p:cNvSpPr>
          <p:nvPr>
            <p:ph type="title"/>
          </p:nvPr>
        </p:nvSpPr>
        <p:spPr>
          <a:xfrm>
            <a:off x="457200" y="304800"/>
            <a:ext cx="7543800" cy="1295400"/>
          </a:xfrm>
        </p:spPr>
        <p:txBody>
          <a:bodyPr/>
          <a:lstStyle/>
          <a:p>
            <a:r>
              <a:rPr lang="en-US"/>
              <a:t>Analyzing change with longitudinal data</a:t>
            </a:r>
          </a:p>
        </p:txBody>
      </p:sp>
      <p:sp>
        <p:nvSpPr>
          <p:cNvPr id="949251" name="Rectangle 3"/>
          <p:cNvSpPr>
            <a:spLocks noGrp="1" noChangeArrowheads="1"/>
          </p:cNvSpPr>
          <p:nvPr>
            <p:ph type="body" idx="1"/>
          </p:nvPr>
        </p:nvSpPr>
        <p:spPr/>
        <p:txBody>
          <a:bodyPr/>
          <a:lstStyle/>
          <a:p>
            <a:r>
              <a:rPr lang="en-US" dirty="0"/>
              <a:t>Including a variable for </a:t>
            </a:r>
            <a:r>
              <a:rPr lang="en-US" i="1" dirty="0"/>
              <a:t>time</a:t>
            </a:r>
            <a:r>
              <a:rPr lang="en-US" dirty="0"/>
              <a:t> (or </a:t>
            </a:r>
            <a:r>
              <a:rPr lang="en-US" i="1" dirty="0"/>
              <a:t>visit</a:t>
            </a:r>
            <a:r>
              <a:rPr lang="en-US" dirty="0"/>
              <a:t>) describes the change over time.  </a:t>
            </a:r>
          </a:p>
          <a:p>
            <a:r>
              <a:rPr lang="en-US" dirty="0"/>
              <a:t>Inclusion of </a:t>
            </a:r>
            <a:r>
              <a:rPr lang="en-US" i="1" dirty="0"/>
              <a:t>time</a:t>
            </a:r>
            <a:r>
              <a:rPr lang="en-US" dirty="0"/>
              <a:t> (or </a:t>
            </a:r>
            <a:r>
              <a:rPr lang="en-US" i="1" dirty="0"/>
              <a:t>visit</a:t>
            </a:r>
            <a:r>
              <a:rPr lang="en-US" dirty="0"/>
              <a:t>) interactions with baseline predictors allows analysis of whether baseline predictors are associated with change over time.  </a:t>
            </a:r>
          </a:p>
          <a:p>
            <a:r>
              <a:rPr lang="en-US" dirty="0"/>
              <a:t>Inclusion of a time-varying predictor (e.g., BMI at sequential visits) allows analysis of whether change in that predictor is associated with change in the outcome.</a:t>
            </a:r>
          </a:p>
          <a:p>
            <a:endParaRPr lang="en-US" dirty="0"/>
          </a:p>
          <a:p>
            <a:endParaRPr lang="en-US" dirty="0"/>
          </a:p>
          <a:p>
            <a:pPr lvl="1">
              <a:buFont typeface="Wingdings" pitchFamily="2" charset="2"/>
              <a:buNone/>
            </a:pPr>
            <a:endParaRPr lang="en-US" dirty="0"/>
          </a:p>
        </p:txBody>
      </p:sp>
    </p:spTree>
    <p:extLst>
      <p:ext uri="{BB962C8B-B14F-4D97-AF65-F5344CB8AC3E}">
        <p14:creationId xmlns:p14="http://schemas.microsoft.com/office/powerpoint/2010/main" val="1267666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7E4B5C3-0DC9-4BA2-8032-EB027218B0FF}" type="slidenum">
              <a:rPr lang="en-US" altLang="en-US"/>
              <a:pPr/>
              <a:t>16</a:t>
            </a:fld>
            <a:endParaRPr lang="en-US" altLang="en-US"/>
          </a:p>
        </p:txBody>
      </p:sp>
      <p:sp>
        <p:nvSpPr>
          <p:cNvPr id="945154" name="Rectangle 2"/>
          <p:cNvSpPr>
            <a:spLocks noGrp="1" noChangeArrowheads="1"/>
          </p:cNvSpPr>
          <p:nvPr>
            <p:ph type="title"/>
          </p:nvPr>
        </p:nvSpPr>
        <p:spPr/>
        <p:txBody>
          <a:bodyPr/>
          <a:lstStyle/>
          <a:p>
            <a:r>
              <a:rPr lang="en-US" dirty="0" smtClean="0"/>
              <a:t>How to handle “time” in a longitudinal analysis</a:t>
            </a:r>
            <a:endParaRPr lang="en-US" dirty="0"/>
          </a:p>
        </p:txBody>
      </p:sp>
      <p:sp>
        <p:nvSpPr>
          <p:cNvPr id="945155" name="Rectangle 3"/>
          <p:cNvSpPr>
            <a:spLocks noGrp="1" noChangeArrowheads="1"/>
          </p:cNvSpPr>
          <p:nvPr>
            <p:ph type="body" idx="1"/>
          </p:nvPr>
        </p:nvSpPr>
        <p:spPr/>
        <p:txBody>
          <a:bodyPr/>
          <a:lstStyle/>
          <a:p>
            <a:r>
              <a:rPr lang="en-US" dirty="0" smtClean="0"/>
              <a:t>We often try to model the shape of the change in the outcome over time. </a:t>
            </a:r>
            <a:endParaRPr lang="en-US" dirty="0"/>
          </a:p>
          <a:p>
            <a:r>
              <a:rPr lang="en-US" dirty="0"/>
              <a:t>There is a natural “ladder” of handling a time predictor like visit, moving from simpler (to model </a:t>
            </a:r>
            <a:r>
              <a:rPr lang="en-US" i="1" dirty="0"/>
              <a:t>and</a:t>
            </a:r>
            <a:r>
              <a:rPr lang="en-US" dirty="0"/>
              <a:t> interpret) and more restrictive to more flexible:  linear, quadratic, spline (flexible smooth fit), categorical.</a:t>
            </a:r>
          </a:p>
          <a:p>
            <a:r>
              <a:rPr lang="en-US" dirty="0"/>
              <a:t>Moving up the “ladder” is a simple way to test adequacy of the simpler model.  </a:t>
            </a:r>
          </a:p>
          <a:p>
            <a:pPr>
              <a:buFont typeface="Wingdings" pitchFamily="2" charset="2"/>
              <a:buNone/>
            </a:pPr>
            <a:endParaRPr lang="en-US" dirty="0"/>
          </a:p>
          <a:p>
            <a:endParaRPr lang="en-US" dirty="0"/>
          </a:p>
          <a:p>
            <a:pPr lvl="1">
              <a:buFont typeface="Wingdings" pitchFamily="2" charset="2"/>
              <a:buNone/>
            </a:pPr>
            <a:endParaRPr lang="en-US" dirty="0"/>
          </a:p>
        </p:txBody>
      </p:sp>
    </p:spTree>
    <p:extLst>
      <p:ext uri="{BB962C8B-B14F-4D97-AF65-F5344CB8AC3E}">
        <p14:creationId xmlns:p14="http://schemas.microsoft.com/office/powerpoint/2010/main" val="12786884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17</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a:t>Example</a:t>
            </a:r>
            <a:r>
              <a:rPr lang="en-US" dirty="0"/>
              <a:t>: </a:t>
            </a:r>
            <a:r>
              <a:rPr lang="en-US" dirty="0" smtClean="0"/>
              <a:t>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Tx/>
              <a:buChar char="•"/>
            </a:pPr>
            <a:r>
              <a:rPr lang="en-US" dirty="0"/>
              <a:t>Want to characterize the change over time and see if it is the same or different between the </a:t>
            </a:r>
            <a:r>
              <a:rPr lang="en-US" dirty="0" smtClean="0"/>
              <a:t>obese and non-obese.</a:t>
            </a:r>
            <a:endParaRPr lang="en-US" dirty="0"/>
          </a:p>
          <a:p>
            <a:pPr>
              <a:buSzTx/>
              <a:buFontTx/>
              <a:buChar char="•"/>
            </a:pPr>
            <a:r>
              <a:rPr lang="en-US" dirty="0"/>
              <a:t>Plot suggests </a:t>
            </a:r>
            <a:r>
              <a:rPr lang="en-US" dirty="0" smtClean="0"/>
              <a:t>that the trend might not be linear over time.  </a:t>
            </a:r>
          </a:p>
          <a:p>
            <a:pPr>
              <a:buSzTx/>
              <a:buFontTx/>
              <a:buChar char="•"/>
            </a:pPr>
            <a:r>
              <a:rPr lang="en-US" dirty="0" smtClean="0"/>
              <a:t>So we need to check. </a:t>
            </a:r>
            <a:endParaRPr lang="en-US" dirty="0"/>
          </a:p>
          <a:p>
            <a:pPr>
              <a:buSzTx/>
              <a:buFont typeface="Monotype Sorts" pitchFamily="2" charset="2"/>
              <a:buNone/>
            </a:pPr>
            <a:endParaRPr lang="en-US" dirty="0"/>
          </a:p>
        </p:txBody>
      </p:sp>
    </p:spTree>
    <p:extLst>
      <p:ext uri="{BB962C8B-B14F-4D97-AF65-F5344CB8AC3E}">
        <p14:creationId xmlns:p14="http://schemas.microsoft.com/office/powerpoint/2010/main" val="4625581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18</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xtgee</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visit##obese, i(id) robust</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GEE population-averaged model                   Number of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     26829</a:t>
            </a:r>
          </a:p>
          <a:p>
            <a:pPr marL="0" indent="0">
              <a:buNone/>
            </a:pPr>
            <a:r>
              <a:rPr lang="en-US" sz="1400" dirty="0">
                <a:latin typeface="Courier New" panose="02070309020205020404" pitchFamily="49" charset="0"/>
                <a:cs typeface="Courier New" panose="02070309020205020404" pitchFamily="49" charset="0"/>
              </a:rPr>
              <a:t>Group variable:                         id      Number of groups   =      8468</a:t>
            </a:r>
          </a:p>
          <a:p>
            <a:pPr marL="0" indent="0">
              <a:buNone/>
            </a:pPr>
            <a:r>
              <a:rPr lang="en-US" sz="1400" dirty="0">
                <a:latin typeface="Courier New" panose="02070309020205020404" pitchFamily="49" charset="0"/>
                <a:cs typeface="Courier New" panose="02070309020205020404" pitchFamily="49" charset="0"/>
              </a:rPr>
              <a:t>Link:                             identity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per group: min =         1</a:t>
            </a:r>
          </a:p>
          <a:p>
            <a:pPr marL="0" indent="0">
              <a:buNone/>
            </a:pPr>
            <a:r>
              <a:rPr lang="en-US" sz="1400" dirty="0">
                <a:latin typeface="Courier New" panose="02070309020205020404" pitchFamily="49" charset="0"/>
                <a:cs typeface="Courier New" panose="02070309020205020404" pitchFamily="49" charset="0"/>
              </a:rPr>
              <a:t>Family:                           Gaussian                     </a:t>
            </a:r>
            <a:r>
              <a:rPr lang="en-US" sz="1400" dirty="0" err="1">
                <a:latin typeface="Courier New" panose="02070309020205020404" pitchFamily="49" charset="0"/>
                <a:cs typeface="Courier New" panose="02070309020205020404" pitchFamily="49" charset="0"/>
              </a:rPr>
              <a:t>avg</a:t>
            </a:r>
            <a:r>
              <a:rPr lang="en-US" sz="1400" dirty="0">
                <a:latin typeface="Courier New" panose="02070309020205020404" pitchFamily="49" charset="0"/>
                <a:cs typeface="Courier New" panose="02070309020205020404" pitchFamily="49" charset="0"/>
              </a:rPr>
              <a:t> =       3.2</a:t>
            </a:r>
          </a:p>
          <a:p>
            <a:pPr marL="0" indent="0">
              <a:buNone/>
            </a:pPr>
            <a:r>
              <a:rPr lang="en-US" sz="1400" dirty="0">
                <a:latin typeface="Courier New" panose="02070309020205020404" pitchFamily="49" charset="0"/>
                <a:cs typeface="Courier New" panose="02070309020205020404" pitchFamily="49" charset="0"/>
              </a:rPr>
              <a:t>Correlation:                  exchangeable                     max =         5</a:t>
            </a:r>
          </a:p>
          <a:p>
            <a:pPr marL="0" indent="0">
              <a:buNone/>
            </a:pPr>
            <a:r>
              <a:rPr lang="en-US" sz="1400" dirty="0">
                <a:latin typeface="Courier New" panose="02070309020205020404" pitchFamily="49" charset="0"/>
                <a:cs typeface="Courier New" panose="02070309020205020404" pitchFamily="49" charset="0"/>
              </a:rPr>
              <a:t>                                                Wald chi2(9)       =   3733.60</a:t>
            </a:r>
          </a:p>
          <a:p>
            <a:pPr marL="0" indent="0">
              <a:buNone/>
            </a:pPr>
            <a:r>
              <a:rPr lang="en-US" sz="1400" dirty="0">
                <a:latin typeface="Courier New" panose="02070309020205020404" pitchFamily="49" charset="0"/>
                <a:cs typeface="Courier New" panose="02070309020205020404" pitchFamily="49" charset="0"/>
              </a:rPr>
              <a:t>Scale parameter:                  .0169246      </a:t>
            </a:r>
            <a:r>
              <a:rPr lang="en-US" sz="1400" dirty="0" err="1">
                <a:latin typeface="Courier New" panose="02070309020205020404" pitchFamily="49" charset="0"/>
                <a:cs typeface="Courier New" panose="02070309020205020404" pitchFamily="49" charset="0"/>
              </a:rPr>
              <a:t>Prob</a:t>
            </a:r>
            <a:r>
              <a:rPr lang="en-US" sz="1400" dirty="0">
                <a:latin typeface="Courier New" panose="02070309020205020404" pitchFamily="49" charset="0"/>
                <a:cs typeface="Courier New" panose="02070309020205020404" pitchFamily="49" charset="0"/>
              </a:rPr>
              <a:t> &gt; chi2        =    0.0000</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(Std. Err. adjusted for clustering on id)</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smtClean="0">
                <a:latin typeface="Courier New" panose="02070309020205020404" pitchFamily="49" charset="0"/>
                <a:cs typeface="Courier New" panose="02070309020205020404" pitchFamily="49" charset="0"/>
              </a:rPr>
              <a:t>etc.</a:t>
            </a:r>
            <a:endParaRPr lang="en-US" sz="1400" dirty="0">
              <a:latin typeface="Courier New" panose="02070309020205020404" pitchFamily="49" charset="0"/>
              <a:cs typeface="Courier New" panose="02070309020205020404" pitchFamily="49" charset="0"/>
            </a:endParaRPr>
          </a:p>
        </p:txBody>
      </p:sp>
      <p:grpSp>
        <p:nvGrpSpPr>
          <p:cNvPr id="5" name="Group 24"/>
          <p:cNvGrpSpPr>
            <a:grpSpLocks/>
          </p:cNvGrpSpPr>
          <p:nvPr/>
        </p:nvGrpSpPr>
        <p:grpSpPr bwMode="auto">
          <a:xfrm>
            <a:off x="457200" y="1600200"/>
            <a:ext cx="8534400" cy="1752600"/>
            <a:chOff x="384" y="528"/>
            <a:chExt cx="5376" cy="1104"/>
          </a:xfrm>
        </p:grpSpPr>
        <p:sp>
          <p:nvSpPr>
            <p:cNvPr id="6"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7" name="Text Box 16"/>
            <p:cNvSpPr txBox="1">
              <a:spLocks noChangeArrowheads="1"/>
            </p:cNvSpPr>
            <p:nvPr/>
          </p:nvSpPr>
          <p:spPr bwMode="auto">
            <a:xfrm>
              <a:off x="384" y="624"/>
              <a:ext cx="2516" cy="231"/>
            </a:xfrm>
            <a:prstGeom prst="rect">
              <a:avLst/>
            </a:prstGeom>
            <a:noFill/>
            <a:ln w="9525" algn="ctr">
              <a:noFill/>
              <a:miter lim="800000"/>
              <a:headEnd/>
              <a:tailEnd/>
            </a:ln>
            <a:effectLst/>
          </p:spPr>
          <p:txBody>
            <a:bodyPr wrap="none">
              <a:spAutoFit/>
            </a:bodyPr>
            <a:lstStyle/>
            <a:p>
              <a:pPr algn="l"/>
              <a:r>
                <a:rPr lang="en-US" dirty="0">
                  <a:solidFill>
                    <a:srgbClr val="CC0000"/>
                  </a:solidFill>
                </a:rPr>
                <a:t>Summary information about hierarchy</a:t>
              </a:r>
            </a:p>
          </p:txBody>
        </p:sp>
        <p:sp>
          <p:nvSpPr>
            <p:cNvPr id="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 name="Group 24"/>
          <p:cNvGrpSpPr>
            <a:grpSpLocks/>
          </p:cNvGrpSpPr>
          <p:nvPr/>
        </p:nvGrpSpPr>
        <p:grpSpPr bwMode="auto">
          <a:xfrm>
            <a:off x="590811" y="2629944"/>
            <a:ext cx="8534400" cy="1600200"/>
            <a:chOff x="384" y="624"/>
            <a:chExt cx="5376" cy="1008"/>
          </a:xfrm>
        </p:grpSpPr>
        <p:sp>
          <p:nvSpPr>
            <p:cNvPr id="10" name="Oval 12"/>
            <p:cNvSpPr>
              <a:spLocks noChangeArrowheads="1"/>
            </p:cNvSpPr>
            <p:nvPr/>
          </p:nvSpPr>
          <p:spPr bwMode="auto">
            <a:xfrm>
              <a:off x="3072" y="741"/>
              <a:ext cx="2688" cy="891"/>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1" name="Text Box 16"/>
            <p:cNvSpPr txBox="1">
              <a:spLocks noChangeArrowheads="1"/>
            </p:cNvSpPr>
            <p:nvPr/>
          </p:nvSpPr>
          <p:spPr bwMode="auto">
            <a:xfrm>
              <a:off x="384" y="624"/>
              <a:ext cx="2217" cy="233"/>
            </a:xfrm>
            <a:prstGeom prst="rect">
              <a:avLst/>
            </a:prstGeom>
            <a:noFill/>
            <a:ln w="9525" algn="ctr">
              <a:noFill/>
              <a:miter lim="800000"/>
              <a:headEnd/>
              <a:tailEnd/>
            </a:ln>
            <a:effectLst/>
          </p:spPr>
          <p:txBody>
            <a:bodyPr wrap="none">
              <a:spAutoFit/>
            </a:bodyPr>
            <a:lstStyle/>
            <a:p>
              <a:pPr algn="l"/>
              <a:r>
                <a:rPr lang="en-US" dirty="0" smtClean="0">
                  <a:solidFill>
                    <a:srgbClr val="CC0000"/>
                  </a:solidFill>
                </a:rPr>
                <a:t>Overall model test (rarely useful)</a:t>
              </a:r>
              <a:endParaRPr lang="en-US" dirty="0">
                <a:solidFill>
                  <a:srgbClr val="CC0000"/>
                </a:solidFill>
              </a:endParaRPr>
            </a:p>
          </p:txBody>
        </p:sp>
        <p:sp>
          <p:nvSpPr>
            <p:cNvPr id="12"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2120768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9"/>
                                          </p:stCondLst>
                                        </p:cTn>
                                        <p:tgtEl>
                                          <p:spTgt spid="5"/>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19</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smtClean="0">
                <a:latin typeface="Courier New" panose="02070309020205020404" pitchFamily="49" charset="0"/>
                <a:cs typeface="Courier New" panose="02070309020205020404" pitchFamily="49" charset="0"/>
              </a:rPr>
              <a:t>------------------------------------------------------------------------------</a:t>
            </a: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a:latin typeface="Courier New" panose="02070309020205020404" pitchFamily="49" charset="0"/>
                <a:cs typeface="Courier New" panose="02070309020205020404" pitchFamily="49" charset="0"/>
              </a:rPr>
              <a:t>          6  |  -.0383912   .0007898   -48.61   0.000    -.0399392   -.0368432</a:t>
            </a:r>
          </a:p>
          <a:p>
            <a:pPr marL="0" indent="0">
              <a:buNone/>
            </a:pPr>
            <a:r>
              <a:rPr lang="en-US" sz="1400" dirty="0">
                <a:latin typeface="Courier New" panose="02070309020205020404" pitchFamily="49" charset="0"/>
                <a:cs typeface="Courier New" panose="02070309020205020404" pitchFamily="49" charset="0"/>
              </a:rPr>
              <a:t>          8  |  -.0513558    .001284   -40.00   0.000    -.0538725   -.0488391</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1.obese |    .033644   .0018641    18.05   0.000     .0299904    .0372976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visit#obese</a:t>
            </a: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4 1  |   .0064715   .0014952     4.33   0.000     .0035411     .009402</a:t>
            </a:r>
          </a:p>
          <a:p>
            <a:pPr marL="0" indent="0">
              <a:buNone/>
            </a:pPr>
            <a:r>
              <a:rPr lang="en-US" sz="1400" dirty="0">
                <a:latin typeface="Courier New" panose="02070309020205020404" pitchFamily="49" charset="0"/>
                <a:cs typeface="Courier New" panose="02070309020205020404" pitchFamily="49" charset="0"/>
              </a:rPr>
              <a:t>        5 1  |   .0044571   .0017778     2.51   0.012     .0009727    .0079415</a:t>
            </a:r>
          </a:p>
          <a:p>
            <a:pPr marL="0" indent="0">
              <a:buNone/>
            </a:pPr>
            <a:r>
              <a:rPr lang="en-US" sz="1400" dirty="0">
                <a:latin typeface="Courier New" panose="02070309020205020404" pitchFamily="49" charset="0"/>
                <a:cs typeface="Courier New" panose="02070309020205020404" pitchFamily="49" charset="0"/>
              </a:rPr>
              <a:t>        6 1  |   .0057885   .0021825     2.65   0.008     .0015108    .0100661</a:t>
            </a:r>
          </a:p>
          <a:p>
            <a:pPr marL="0" indent="0">
              <a:buNone/>
            </a:pPr>
            <a:r>
              <a:rPr lang="en-US" sz="1400" dirty="0">
                <a:latin typeface="Courier New" panose="02070309020205020404" pitchFamily="49" charset="0"/>
                <a:cs typeface="Courier New" panose="02070309020205020404" pitchFamily="49" charset="0"/>
              </a:rPr>
              <a:t>        8 1  |   .0008468   .0032882     0.26   0.797     -.005598    .0072916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_cons |   .7410788   .0013913   532.65   0.000     .7383519    .7438057</a:t>
            </a:r>
          </a:p>
          <a:p>
            <a:pPr marL="0" indent="0">
              <a:buNone/>
            </a:pPr>
            <a:r>
              <a:rPr lang="en-US" sz="1400" dirty="0">
                <a:latin typeface="Courier New" panose="02070309020205020404" pitchFamily="49" charset="0"/>
                <a:cs typeface="Courier New" panose="02070309020205020404" pitchFamily="49" charset="0"/>
              </a:rPr>
              <a:t>------------------------------------------------------------------------------</a:t>
            </a:r>
          </a:p>
          <a:p>
            <a:pPr marL="0" indent="0">
              <a:buNone/>
            </a:pPr>
            <a:endParaRPr lang="en-US" sz="1400" dirty="0">
              <a:latin typeface="Courier New" panose="02070309020205020404" pitchFamily="49" charset="0"/>
              <a:cs typeface="Courier New" panose="02070309020205020404" pitchFamily="49" charset="0"/>
            </a:endParaRPr>
          </a:p>
        </p:txBody>
      </p:sp>
      <p:grpSp>
        <p:nvGrpSpPr>
          <p:cNvPr id="2" name="Group 1"/>
          <p:cNvGrpSpPr/>
          <p:nvPr/>
        </p:nvGrpSpPr>
        <p:grpSpPr>
          <a:xfrm>
            <a:off x="1611539" y="2642280"/>
            <a:ext cx="6531429" cy="2247523"/>
            <a:chOff x="2209800" y="3124200"/>
            <a:chExt cx="6531429" cy="2247523"/>
          </a:xfrm>
        </p:grpSpPr>
        <p:sp>
          <p:nvSpPr>
            <p:cNvPr id="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.0165 from visit 2 to visit 4 in the non-obese</a:t>
              </a:r>
              <a:endParaRPr lang="en-US" sz="2400" dirty="0">
                <a:solidFill>
                  <a:srgbClr val="CC0000"/>
                </a:solidFill>
              </a:endParaRPr>
            </a:p>
          </p:txBody>
        </p:sp>
        <p:sp>
          <p:nvSpPr>
            <p:cNvPr id="10"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
        <p:nvSpPr>
          <p:cNvPr id="12" name="Text Box 8"/>
          <p:cNvSpPr txBox="1">
            <a:spLocks noChangeArrowheads="1"/>
          </p:cNvSpPr>
          <p:nvPr/>
        </p:nvSpPr>
        <p:spPr bwMode="auto">
          <a:xfrm>
            <a:off x="381000" y="228600"/>
            <a:ext cx="7543800" cy="1200329"/>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sz="2400" dirty="0" smtClean="0">
                <a:solidFill>
                  <a:srgbClr val="CC0000"/>
                </a:solidFill>
              </a:rPr>
              <a:t>If there are interactions between two variables in the model, the “main effect” of each of those variables is the effect when the other is at its reference value. </a:t>
            </a:r>
            <a:endParaRPr lang="en-US" sz="2400" dirty="0">
              <a:solidFill>
                <a:srgbClr val="CC0000"/>
              </a:solidFill>
            </a:endParaRPr>
          </a:p>
        </p:txBody>
      </p:sp>
      <p:sp>
        <p:nvSpPr>
          <p:cNvPr id="3" name="Oval 2"/>
          <p:cNvSpPr/>
          <p:nvPr/>
        </p:nvSpPr>
        <p:spPr bwMode="auto">
          <a:xfrm>
            <a:off x="1535339" y="2587851"/>
            <a:ext cx="1524000" cy="533400"/>
          </a:xfrm>
          <a:prstGeom prst="ellipse">
            <a:avLst/>
          </a:prstGeom>
          <a:solidFill>
            <a:schemeClr val="bg1">
              <a:alpha val="0"/>
            </a:schemeClr>
          </a:solidFill>
          <a:ln w="19050" cap="flat" cmpd="sng" algn="ctr">
            <a:solidFill>
              <a:srgbClr val="C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p:nvGrpSpPr>
          <p:cNvPr id="18" name="Group 17"/>
          <p:cNvGrpSpPr/>
          <p:nvPr/>
        </p:nvGrpSpPr>
        <p:grpSpPr>
          <a:xfrm>
            <a:off x="1622878" y="3415166"/>
            <a:ext cx="6531429" cy="2247523"/>
            <a:chOff x="2209800" y="3124200"/>
            <a:chExt cx="6531429" cy="2247523"/>
          </a:xfrm>
        </p:grpSpPr>
        <p:sp>
          <p:nvSpPr>
            <p:cNvPr id="19"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0"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.051 from visit 2 to visit 8 in the non-obese</a:t>
              </a:r>
              <a:endParaRPr lang="en-US" sz="2400" dirty="0">
                <a:solidFill>
                  <a:srgbClr val="CC0000"/>
                </a:solidFill>
              </a:endParaRPr>
            </a:p>
          </p:txBody>
        </p:sp>
        <p:sp>
          <p:nvSpPr>
            <p:cNvPr id="21"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2" name="Group 21"/>
          <p:cNvGrpSpPr/>
          <p:nvPr/>
        </p:nvGrpSpPr>
        <p:grpSpPr>
          <a:xfrm>
            <a:off x="1678214" y="3948566"/>
            <a:ext cx="6531429" cy="1878192"/>
            <a:chOff x="2209800" y="3124200"/>
            <a:chExt cx="6531429" cy="1878192"/>
          </a:xfrm>
        </p:grpSpPr>
        <p:sp>
          <p:nvSpPr>
            <p:cNvPr id="23"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4" name="Text Box 8"/>
            <p:cNvSpPr txBox="1">
              <a:spLocks noChangeArrowheads="1"/>
            </p:cNvSpPr>
            <p:nvPr/>
          </p:nvSpPr>
          <p:spPr bwMode="auto">
            <a:xfrm>
              <a:off x="5334454" y="3802063"/>
              <a:ext cx="3406775" cy="1200329"/>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is higher by 0.033 for the obese at visit 2.</a:t>
              </a:r>
              <a:endParaRPr lang="en-US" sz="2400" dirty="0">
                <a:solidFill>
                  <a:srgbClr val="CC0000"/>
                </a:solidFill>
              </a:endParaRPr>
            </a:p>
          </p:txBody>
        </p:sp>
        <p:sp>
          <p:nvSpPr>
            <p:cNvPr id="25"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6" name="Group 25"/>
          <p:cNvGrpSpPr/>
          <p:nvPr/>
        </p:nvGrpSpPr>
        <p:grpSpPr>
          <a:xfrm>
            <a:off x="1722211" y="4626429"/>
            <a:ext cx="6531429" cy="2247523"/>
            <a:chOff x="2209800" y="3124200"/>
            <a:chExt cx="6531429" cy="2247523"/>
          </a:xfrm>
        </p:grpSpPr>
        <p:sp>
          <p:nvSpPr>
            <p:cNvPr id="2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The difference in the drop for obese v. non-obese between visits 2 and 4 is 0.0064</a:t>
              </a:r>
              <a:endParaRPr lang="en-US" sz="2400" dirty="0">
                <a:solidFill>
                  <a:srgbClr val="CC0000"/>
                </a:solidFill>
              </a:endParaRPr>
            </a:p>
          </p:txBody>
        </p:sp>
        <p:sp>
          <p:nvSpPr>
            <p:cNvPr id="29"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304580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
                                        <p:tgtEl>
                                          <p:spTgt spid="2"/>
                                        </p:tgtEl>
                                      </p:cBhvr>
                                    </p:animEffect>
                                  </p:childTnLst>
                                </p:cTn>
                              </p:par>
                              <p:par>
                                <p:cTn id="18" presetID="10" presetClass="exit" presetSubtype="0" fill="hold" grpId="1" nodeType="with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500"/>
                                        <p:tgtEl>
                                          <p:spTgt spid="18"/>
                                        </p:tgtEl>
                                      </p:cBhvr>
                                    </p:animEffect>
                                  </p:childTnLst>
                                </p:cTn>
                              </p:par>
                              <p:par>
                                <p:cTn id="26" presetID="10" presetClass="exit" presetSubtype="0" fill="hold" nodeType="with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500"/>
                                        <p:tgtEl>
                                          <p:spTgt spid="22"/>
                                        </p:tgtEl>
                                      </p:cBhvr>
                                    </p:animEffect>
                                  </p:childTnLst>
                                </p:cTn>
                              </p:par>
                              <p:par>
                                <p:cTn id="34" presetID="10" presetClass="exit" presetSubtype="0" fill="hold" nodeType="withEffect">
                                  <p:stCondLst>
                                    <p:cond delay="0"/>
                                  </p:stCondLst>
                                  <p:childTnLst>
                                    <p:animEffect transition="out" filter="fade">
                                      <p:cBhvr>
                                        <p:cTn id="35" dur="500"/>
                                        <p:tgtEl>
                                          <p:spTgt spid="18"/>
                                        </p:tgtEl>
                                      </p:cBhvr>
                                    </p:animEffect>
                                    <p:set>
                                      <p:cBhvr>
                                        <p:cTn id="36" dur="1" fill="hold">
                                          <p:stCondLst>
                                            <p:cond delay="499"/>
                                          </p:stCondLst>
                                        </p:cTn>
                                        <p:tgtEl>
                                          <p:spTgt spid="18"/>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500"/>
                                        <p:tgtEl>
                                          <p:spTgt spid="26"/>
                                        </p:tgtEl>
                                      </p:cBhvr>
                                    </p:animEffect>
                                  </p:childTnLst>
                                </p:cTn>
                              </p:par>
                              <p:par>
                                <p:cTn id="42" presetID="10" presetClass="exit" presetSubtype="0" fill="hold" nodeType="withEffect">
                                  <p:stCondLst>
                                    <p:cond delay="0"/>
                                  </p:stCondLst>
                                  <p:childTnLst>
                                    <p:animEffect transition="out" filter="fade">
                                      <p:cBhvr>
                                        <p:cTn id="43" dur="500"/>
                                        <p:tgtEl>
                                          <p:spTgt spid="22"/>
                                        </p:tgtEl>
                                      </p:cBhvr>
                                    </p:animEffect>
                                    <p:set>
                                      <p:cBhvr>
                                        <p:cTn id="44" dur="1" fill="hold">
                                          <p:stCondLst>
                                            <p:cond delay="4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 grpId="0" animBg="1"/>
      <p:bldP spid="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smtClean="0"/>
              <a:t>Two overarching analysis approaches to accommodating </a:t>
            </a:r>
            <a:r>
              <a:rPr lang="en-US" dirty="0" smtClean="0"/>
              <a:t>correlation:  Generalized estimating equations (GEE) and mixed models. </a:t>
            </a:r>
          </a:p>
          <a:p>
            <a:pPr marL="571500" indent="-571500">
              <a:lnSpc>
                <a:spcPct val="90000"/>
              </a:lnSpc>
              <a:buSzTx/>
              <a:buFont typeface="Monotype Sorts" pitchFamily="2" charset="2"/>
              <a:buAutoNum type="arabicPeriod"/>
            </a:pPr>
            <a:r>
              <a:rPr lang="en-US" dirty="0" smtClean="0"/>
              <a:t>Longitudinal designs</a:t>
            </a:r>
          </a:p>
          <a:p>
            <a:pPr marL="571500" indent="-571500">
              <a:lnSpc>
                <a:spcPct val="90000"/>
              </a:lnSpc>
              <a:buSzTx/>
              <a:buFont typeface="Monotype Sorts" pitchFamily="2" charset="2"/>
              <a:buAutoNum type="arabicPeriod"/>
            </a:pPr>
            <a:r>
              <a:rPr lang="en-US" dirty="0" smtClean="0"/>
              <a:t>Lecture 2 covers </a:t>
            </a:r>
            <a:r>
              <a:rPr lang="en-US" dirty="0"/>
              <a:t>numerical outcomes, so the analogs of linear regression. </a:t>
            </a:r>
            <a:endParaRPr lang="en-US" dirty="0"/>
          </a:p>
          <a:p>
            <a:pPr marL="571500" indent="-571500">
              <a:lnSpc>
                <a:spcPct val="90000"/>
              </a:lnSpc>
              <a:buSzTx/>
              <a:buFont typeface="Monotype Sorts" pitchFamily="2" charset="2"/>
              <a:buAutoNum type="arabicPeriod"/>
            </a:pPr>
            <a:r>
              <a:rPr lang="en-US" dirty="0" smtClean="0"/>
              <a:t>Part 1: GEE </a:t>
            </a:r>
            <a:r>
              <a:rPr lang="en-US" dirty="0" smtClean="0"/>
              <a:t>(</a:t>
            </a:r>
            <a:r>
              <a:rPr lang="en-US" dirty="0" err="1" smtClean="0">
                <a:latin typeface="Courier New" panose="02070309020205020404" pitchFamily="49" charset="0"/>
                <a:cs typeface="Courier New" panose="02070309020205020404" pitchFamily="49" charset="0"/>
              </a:rPr>
              <a:t>xtgee</a:t>
            </a:r>
            <a:r>
              <a:rPr lang="en-US" dirty="0" smtClean="0"/>
              <a:t>) </a:t>
            </a:r>
            <a:r>
              <a:rPr lang="en-US" dirty="0" smtClean="0"/>
              <a:t>methods </a:t>
            </a:r>
          </a:p>
          <a:p>
            <a:pPr marL="571500" indent="-571500">
              <a:lnSpc>
                <a:spcPct val="90000"/>
              </a:lnSpc>
              <a:buSzTx/>
              <a:buFont typeface="Monotype Sorts" pitchFamily="2" charset="2"/>
              <a:buAutoNum type="arabicPeriod"/>
            </a:pPr>
            <a:r>
              <a:rPr lang="en-US" dirty="0" smtClean="0"/>
              <a:t>Summary</a:t>
            </a:r>
            <a:endParaRPr lang="en-US" dirty="0"/>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22" name="Rectangle 2"/>
          <p:cNvSpPr>
            <a:spLocks noGrp="1" noChangeArrowheads="1"/>
          </p:cNvSpPr>
          <p:nvPr>
            <p:ph type="title"/>
          </p:nvPr>
        </p:nvSpPr>
        <p:spPr>
          <a:xfrm>
            <a:off x="457200" y="-381000"/>
            <a:ext cx="7543800" cy="1295400"/>
          </a:xfrm>
        </p:spPr>
        <p:txBody>
          <a:bodyPr/>
          <a:lstStyle/>
          <a:p>
            <a:r>
              <a:rPr lang="en-US" u="sng" dirty="0"/>
              <a:t>Example</a:t>
            </a:r>
            <a:r>
              <a:rPr lang="en-US" dirty="0"/>
              <a:t>: </a:t>
            </a:r>
            <a:r>
              <a:rPr lang="en-US" dirty="0" smtClean="0"/>
              <a:t>BMD/Obesity</a:t>
            </a:r>
            <a:endParaRPr lang="en-US" dirty="0"/>
          </a:p>
        </p:txBody>
      </p:sp>
      <p:pic>
        <p:nvPicPr>
          <p:cNvPr id="24" name="Picture 23"/>
          <p:cNvPicPr/>
          <p:nvPr/>
        </p:nvPicPr>
        <p:blipFill>
          <a:blip r:embed="rId3">
            <a:extLst>
              <a:ext uri="{28A0092B-C50C-407E-A947-70E740481C1C}">
                <a14:useLocalDpi xmlns:a14="http://schemas.microsoft.com/office/drawing/2010/main" val="0"/>
              </a:ext>
            </a:extLst>
          </a:blip>
          <a:srcRect/>
          <a:stretch>
            <a:fillRect/>
          </a:stretch>
        </p:blipFill>
        <p:spPr bwMode="auto">
          <a:xfrm>
            <a:off x="0" y="83820"/>
            <a:ext cx="9144000" cy="6690360"/>
          </a:xfrm>
          <a:prstGeom prst="rect">
            <a:avLst/>
          </a:prstGeom>
          <a:noFill/>
        </p:spPr>
      </p:pic>
      <p:sp>
        <p:nvSpPr>
          <p:cNvPr id="4" name="Slide Number Placeholder 6"/>
          <p:cNvSpPr>
            <a:spLocks noGrp="1"/>
          </p:cNvSpPr>
          <p:nvPr>
            <p:ph type="sldNum" sz="quarter" idx="12"/>
          </p:nvPr>
        </p:nvSpPr>
        <p:spPr/>
        <p:txBody>
          <a:bodyPr/>
          <a:lstStyle/>
          <a:p>
            <a:fld id="{49AAB779-D64B-4041-AE15-E2CC701A77BB}" type="slidenum">
              <a:rPr lang="en-US" altLang="en-US"/>
              <a:pPr/>
              <a:t>20</a:t>
            </a:fld>
            <a:endParaRPr lang="en-US" altLang="en-US" dirty="0"/>
          </a:p>
        </p:txBody>
      </p:sp>
      <p:grpSp>
        <p:nvGrpSpPr>
          <p:cNvPr id="11" name="Group 10"/>
          <p:cNvGrpSpPr/>
          <p:nvPr/>
        </p:nvGrpSpPr>
        <p:grpSpPr>
          <a:xfrm>
            <a:off x="723900" y="1143000"/>
            <a:ext cx="2628900" cy="1371600"/>
            <a:chOff x="723900" y="1143000"/>
            <a:chExt cx="2628900" cy="1371600"/>
          </a:xfrm>
        </p:grpSpPr>
        <p:cxnSp>
          <p:nvCxnSpPr>
            <p:cNvPr id="7" name="Straight Arrow Connector 6"/>
            <p:cNvCxnSpPr/>
            <p:nvPr/>
          </p:nvCxnSpPr>
          <p:spPr bwMode="auto">
            <a:xfrm flipV="1">
              <a:off x="1143000" y="1143000"/>
              <a:ext cx="0" cy="5334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9" name="Straight Arrow Connector 8"/>
            <p:cNvCxnSpPr/>
            <p:nvPr/>
          </p:nvCxnSpPr>
          <p:spPr bwMode="auto">
            <a:xfrm>
              <a:off x="1143000" y="2209800"/>
              <a:ext cx="0" cy="3048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0" name="TextBox 9"/>
            <p:cNvSpPr txBox="1"/>
            <p:nvPr/>
          </p:nvSpPr>
          <p:spPr>
            <a:xfrm>
              <a:off x="723900" y="1752600"/>
              <a:ext cx="2628900" cy="369332"/>
            </a:xfrm>
            <a:prstGeom prst="rect">
              <a:avLst/>
            </a:prstGeom>
            <a:solidFill>
              <a:schemeClr val="bg1"/>
            </a:solidFill>
          </p:spPr>
          <p:txBody>
            <a:bodyPr wrap="square" rtlCol="0">
              <a:spAutoFit/>
            </a:bodyPr>
            <a:lstStyle/>
            <a:p>
              <a:r>
                <a:rPr lang="en-US" dirty="0" smtClean="0">
                  <a:solidFill>
                    <a:srgbClr val="C00000"/>
                  </a:solidFill>
                </a:rPr>
                <a:t>0.033 = “obesity” effect</a:t>
              </a:r>
              <a:endParaRPr lang="en-US" dirty="0">
                <a:solidFill>
                  <a:srgbClr val="C00000"/>
                </a:solidFill>
              </a:endParaRPr>
            </a:p>
          </p:txBody>
        </p:sp>
      </p:grpSp>
      <p:grpSp>
        <p:nvGrpSpPr>
          <p:cNvPr id="14" name="Group 13"/>
          <p:cNvGrpSpPr/>
          <p:nvPr/>
        </p:nvGrpSpPr>
        <p:grpSpPr>
          <a:xfrm>
            <a:off x="3243970" y="1112282"/>
            <a:ext cx="3842630" cy="426926"/>
            <a:chOff x="710320" y="1143000"/>
            <a:chExt cx="3842630" cy="426926"/>
          </a:xfrm>
        </p:grpSpPr>
        <p:cxnSp>
          <p:nvCxnSpPr>
            <p:cNvPr id="15" name="Straight Arrow Connector 14"/>
            <p:cNvCxnSpPr/>
            <p:nvPr/>
          </p:nvCxnSpPr>
          <p:spPr bwMode="auto">
            <a:xfrm flipV="1">
              <a:off x="1143000" y="1143000"/>
              <a:ext cx="0" cy="2667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16" name="Straight Arrow Connector 15"/>
            <p:cNvCxnSpPr/>
            <p:nvPr/>
          </p:nvCxnSpPr>
          <p:spPr bwMode="auto">
            <a:xfrm>
              <a:off x="1143000" y="1416231"/>
              <a:ext cx="0" cy="153695"/>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7" name="TextBox 16"/>
            <p:cNvSpPr txBox="1"/>
            <p:nvPr/>
          </p:nvSpPr>
          <p:spPr>
            <a:xfrm>
              <a:off x="710320" y="1195441"/>
              <a:ext cx="3842630" cy="369332"/>
            </a:xfrm>
            <a:prstGeom prst="rect">
              <a:avLst/>
            </a:prstGeom>
            <a:solidFill>
              <a:schemeClr val="bg1">
                <a:alpha val="0"/>
              </a:schemeClr>
            </a:solidFill>
          </p:spPr>
          <p:txBody>
            <a:bodyPr wrap="square" rtlCol="0">
              <a:spAutoFit/>
            </a:bodyPr>
            <a:lstStyle/>
            <a:p>
              <a:r>
                <a:rPr lang="en-US" sz="1600" dirty="0" smtClean="0">
                  <a:solidFill>
                    <a:srgbClr val="C00000"/>
                  </a:solidFill>
                </a:rPr>
                <a:t>     </a:t>
              </a:r>
              <a:r>
                <a:rPr lang="en-US" dirty="0" smtClean="0">
                  <a:solidFill>
                    <a:srgbClr val="C00000"/>
                  </a:solidFill>
                </a:rPr>
                <a:t>0.0100 = visit </a:t>
              </a:r>
              <a:r>
                <a:rPr lang="en-US" dirty="0">
                  <a:solidFill>
                    <a:srgbClr val="C00000"/>
                  </a:solidFill>
                </a:rPr>
                <a:t>4</a:t>
              </a:r>
              <a:r>
                <a:rPr lang="en-US" dirty="0" smtClean="0">
                  <a:solidFill>
                    <a:srgbClr val="C00000"/>
                  </a:solidFill>
                </a:rPr>
                <a:t> effect in obese</a:t>
              </a:r>
              <a:endParaRPr lang="en-US" dirty="0">
                <a:solidFill>
                  <a:srgbClr val="C00000"/>
                </a:solidFill>
              </a:endParaRPr>
            </a:p>
          </p:txBody>
        </p:sp>
      </p:grpSp>
      <p:grpSp>
        <p:nvGrpSpPr>
          <p:cNvPr id="19" name="Group 18"/>
          <p:cNvGrpSpPr/>
          <p:nvPr/>
        </p:nvGrpSpPr>
        <p:grpSpPr>
          <a:xfrm>
            <a:off x="2971800" y="2591447"/>
            <a:ext cx="4223630" cy="684505"/>
            <a:chOff x="710320" y="1143000"/>
            <a:chExt cx="2628900" cy="684505"/>
          </a:xfrm>
        </p:grpSpPr>
        <p:cxnSp>
          <p:nvCxnSpPr>
            <p:cNvPr id="20" name="Straight Arrow Connector 19"/>
            <p:cNvCxnSpPr/>
            <p:nvPr/>
          </p:nvCxnSpPr>
          <p:spPr bwMode="auto">
            <a:xfrm flipV="1">
              <a:off x="1125836" y="1143000"/>
              <a:ext cx="0" cy="162773"/>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21" name="Straight Arrow Connector 20"/>
            <p:cNvCxnSpPr/>
            <p:nvPr/>
          </p:nvCxnSpPr>
          <p:spPr bwMode="auto">
            <a:xfrm>
              <a:off x="1125836" y="1599553"/>
              <a:ext cx="0" cy="227952"/>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22" name="TextBox 21"/>
            <p:cNvSpPr txBox="1"/>
            <p:nvPr/>
          </p:nvSpPr>
          <p:spPr>
            <a:xfrm>
              <a:off x="710320" y="1305773"/>
              <a:ext cx="2628900" cy="369332"/>
            </a:xfrm>
            <a:prstGeom prst="rect">
              <a:avLst/>
            </a:prstGeom>
            <a:solidFill>
              <a:schemeClr val="bg1">
                <a:alpha val="0"/>
              </a:schemeClr>
            </a:solidFill>
          </p:spPr>
          <p:txBody>
            <a:bodyPr wrap="square" rtlCol="0">
              <a:spAutoFit/>
            </a:bodyPr>
            <a:lstStyle/>
            <a:p>
              <a:r>
                <a:rPr lang="en-US" dirty="0" smtClean="0">
                  <a:solidFill>
                    <a:srgbClr val="C00000"/>
                  </a:solidFill>
                </a:rPr>
                <a:t>0.0165 = visit </a:t>
              </a:r>
              <a:r>
                <a:rPr lang="en-US" dirty="0">
                  <a:solidFill>
                    <a:srgbClr val="C00000"/>
                  </a:solidFill>
                </a:rPr>
                <a:t>4</a:t>
              </a:r>
              <a:r>
                <a:rPr lang="en-US" dirty="0" smtClean="0">
                  <a:solidFill>
                    <a:srgbClr val="C00000"/>
                  </a:solidFill>
                </a:rPr>
                <a:t> effect in non-obese</a:t>
              </a:r>
              <a:endParaRPr lang="en-US" dirty="0">
                <a:solidFill>
                  <a:srgbClr val="C00000"/>
                </a:solidFill>
              </a:endParaRPr>
            </a:p>
          </p:txBody>
        </p:sp>
      </p:grpSp>
      <p:sp>
        <p:nvSpPr>
          <p:cNvPr id="23" name="TextBox 22"/>
          <p:cNvSpPr txBox="1"/>
          <p:nvPr/>
        </p:nvSpPr>
        <p:spPr>
          <a:xfrm>
            <a:off x="1371600" y="3733800"/>
            <a:ext cx="3352800" cy="646331"/>
          </a:xfrm>
          <a:prstGeom prst="rect">
            <a:avLst/>
          </a:prstGeom>
          <a:noFill/>
        </p:spPr>
        <p:txBody>
          <a:bodyPr wrap="square" rtlCol="0">
            <a:spAutoFit/>
          </a:bodyPr>
          <a:lstStyle/>
          <a:p>
            <a:r>
              <a:rPr lang="en-US" dirty="0" smtClean="0">
                <a:solidFill>
                  <a:srgbClr val="C00000"/>
                </a:solidFill>
              </a:rPr>
              <a:t>Difference in drops is</a:t>
            </a:r>
          </a:p>
          <a:p>
            <a:r>
              <a:rPr lang="en-US" dirty="0" smtClean="0">
                <a:solidFill>
                  <a:srgbClr val="C00000"/>
                </a:solidFill>
              </a:rPr>
              <a:t> -0.010-(-0.0165)= 0.0065</a:t>
            </a:r>
            <a:endParaRPr lang="en-US" dirty="0">
              <a:solidFill>
                <a:srgbClr val="C00000"/>
              </a:solidFill>
            </a:endParaRPr>
          </a:p>
        </p:txBody>
      </p:sp>
    </p:spTree>
    <p:extLst>
      <p:ext uri="{BB962C8B-B14F-4D97-AF65-F5344CB8AC3E}">
        <p14:creationId xmlns:p14="http://schemas.microsoft.com/office/powerpoint/2010/main" val="1204049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10"/>
                                        <p:tgtEl>
                                          <p:spTgt spid="19"/>
                                        </p:tgtEl>
                                      </p:cBhvr>
                                    </p:animEffect>
                                  </p:childTnLst>
                                </p:cTn>
                              </p:par>
                              <p:par>
                                <p:cTn id="13" presetID="10" presetClass="exit" presetSubtype="0" fill="hold" nodeType="withEffect">
                                  <p:stCondLst>
                                    <p:cond delay="0"/>
                                  </p:stCondLst>
                                  <p:childTnLst>
                                    <p:animEffect transition="out" filter="fade">
                                      <p:cBhvr>
                                        <p:cTn id="14" dur="10"/>
                                        <p:tgtEl>
                                          <p:spTgt spid="11"/>
                                        </p:tgtEl>
                                      </p:cBhvr>
                                    </p:animEffect>
                                    <p:set>
                                      <p:cBhvr>
                                        <p:cTn id="15" dur="1" fill="hold">
                                          <p:stCondLst>
                                            <p:cond delay="9"/>
                                          </p:stCondLst>
                                        </p:cTn>
                                        <p:tgtEl>
                                          <p:spTgt spid="11"/>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1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3">
                                            <p:txEl>
                                              <p:pRg st="0" end="0"/>
                                            </p:txEl>
                                          </p:spTgt>
                                        </p:tgtEl>
                                        <p:attrNameLst>
                                          <p:attrName>style.visibility</p:attrName>
                                        </p:attrNameLst>
                                      </p:cBhvr>
                                      <p:to>
                                        <p:strVal val="visible"/>
                                      </p:to>
                                    </p:set>
                                    <p:animEffect transition="in" filter="fade">
                                      <p:cBhvr>
                                        <p:cTn id="25" dur="10"/>
                                        <p:tgtEl>
                                          <p:spTgt spid="23">
                                            <p:txEl>
                                              <p:pRg st="0" end="0"/>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3">
                                            <p:txEl>
                                              <p:pRg st="1" end="1"/>
                                            </p:txEl>
                                          </p:spTgt>
                                        </p:tgtEl>
                                        <p:attrNameLst>
                                          <p:attrName>style.visibility</p:attrName>
                                        </p:attrNameLst>
                                      </p:cBhvr>
                                      <p:to>
                                        <p:strVal val="visible"/>
                                      </p:to>
                                    </p:set>
                                    <p:animEffect transition="in" filter="fade">
                                      <p:cBhvr>
                                        <p:cTn id="28" dur="10"/>
                                        <p:tgtEl>
                                          <p:spTgt spid="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21</a:t>
            </a:fld>
            <a:endParaRPr lang="en-US" altLang="en-US" dirty="0"/>
          </a:p>
        </p:txBody>
      </p:sp>
      <p:sp>
        <p:nvSpPr>
          <p:cNvPr id="952322" name="Rectangle 2"/>
          <p:cNvSpPr>
            <a:spLocks noGrp="1" noChangeArrowheads="1"/>
          </p:cNvSpPr>
          <p:nvPr>
            <p:ph type="title"/>
          </p:nvPr>
        </p:nvSpPr>
        <p:spPr>
          <a:xfrm>
            <a:off x="228600" y="288836"/>
            <a:ext cx="7391400" cy="953133"/>
          </a:xfrm>
        </p:spPr>
        <p:txBody>
          <a:bodyPr/>
          <a:lstStyle/>
          <a:p>
            <a:r>
              <a:rPr lang="en-US" u="sng" dirty="0"/>
              <a:t>Example</a:t>
            </a:r>
            <a:r>
              <a:rPr lang="en-US" dirty="0" smtClean="0"/>
              <a:t>:  If you prefer tables</a:t>
            </a:r>
            <a:endParaRPr lang="en-US" dirty="0"/>
          </a:p>
        </p:txBody>
      </p:sp>
      <p:sp>
        <p:nvSpPr>
          <p:cNvPr id="2" name="Text Placeholder 1"/>
          <p:cNvSpPr>
            <a:spLocks noGrp="1"/>
          </p:cNvSpPr>
          <p:nvPr>
            <p:ph type="body" sz="half" idx="1"/>
          </p:nvPr>
        </p:nvSpPr>
        <p:spPr>
          <a:xfrm>
            <a:off x="228600" y="1241969"/>
            <a:ext cx="8686800" cy="4541293"/>
          </a:xfrm>
          <a:solidFill>
            <a:schemeClr val="bg1"/>
          </a:solidFill>
        </p:spPr>
        <p:txBody>
          <a:bodyPr/>
          <a:lstStyle/>
          <a:p>
            <a:pPr marL="0" indent="0">
              <a:buNone/>
            </a:pPr>
            <a:r>
              <a:rPr lang="en-US" sz="1200" dirty="0">
                <a:latin typeface="Courier New" panose="02070309020205020404" pitchFamily="49" charset="0"/>
                <a:cs typeface="Courier New" panose="02070309020205020404" pitchFamily="49" charset="0"/>
              </a:rPr>
              <a:t>. margins </a:t>
            </a:r>
            <a:r>
              <a:rPr lang="en-US" sz="1200" dirty="0" err="1">
                <a:latin typeface="Courier New" panose="02070309020205020404" pitchFamily="49" charset="0"/>
                <a:cs typeface="Courier New" panose="02070309020205020404" pitchFamily="49" charset="0"/>
              </a:rPr>
              <a:t>visit#obese</a:t>
            </a:r>
            <a:endParaRPr lang="en-US" sz="1200" dirty="0">
              <a:latin typeface="Courier New" panose="02070309020205020404" pitchFamily="49" charset="0"/>
              <a:cs typeface="Courier New" panose="02070309020205020404" pitchFamily="49" charset="0"/>
            </a:endParaRPr>
          </a:p>
          <a:p>
            <a:pPr marL="0" indent="0">
              <a:buNone/>
            </a:pP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Adjusted predictions                            Number of </a:t>
            </a:r>
            <a:r>
              <a:rPr lang="en-US" sz="1200" dirty="0" err="1">
                <a:latin typeface="Courier New" panose="02070309020205020404" pitchFamily="49" charset="0"/>
                <a:cs typeface="Courier New" panose="02070309020205020404" pitchFamily="49" charset="0"/>
              </a:rPr>
              <a:t>obs</a:t>
            </a:r>
            <a:r>
              <a:rPr lang="en-US" sz="1200" dirty="0">
                <a:latin typeface="Courier New" panose="02070309020205020404" pitchFamily="49" charset="0"/>
                <a:cs typeface="Courier New" panose="02070309020205020404" pitchFamily="49" charset="0"/>
              </a:rPr>
              <a:t>     =     26,829</a:t>
            </a:r>
          </a:p>
          <a:p>
            <a:pPr marL="0" indent="0">
              <a:buNone/>
            </a:pPr>
            <a:r>
              <a:rPr lang="en-US" sz="1200" dirty="0">
                <a:latin typeface="Courier New" panose="02070309020205020404" pitchFamily="49" charset="0"/>
                <a:cs typeface="Courier New" panose="02070309020205020404" pitchFamily="49" charset="0"/>
              </a:rPr>
              <a:t>Model VCE    : Robust</a:t>
            </a:r>
          </a:p>
          <a:p>
            <a:pPr marL="0" indent="0">
              <a:buNone/>
            </a:pP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Expression   : Linear prediction, predict</a:t>
            </a:r>
            <a:r>
              <a:rPr lang="en-US" sz="1200" dirty="0" smtClean="0">
                <a:latin typeface="Courier New" panose="02070309020205020404" pitchFamily="49" charset="0"/>
                <a:cs typeface="Courier New" panose="02070309020205020404" pitchFamily="49" charset="0"/>
              </a:rPr>
              <a:t>()</a:t>
            </a: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a:latin typeface="Courier New" panose="02070309020205020404" pitchFamily="49" charset="0"/>
                <a:cs typeface="Courier New" panose="02070309020205020404" pitchFamily="49" charset="0"/>
              </a:rPr>
              <a:t>             |            Delta-method</a:t>
            </a:r>
          </a:p>
          <a:p>
            <a:pPr marL="0" indent="0">
              <a:buNone/>
            </a:pPr>
            <a:r>
              <a:rPr lang="en-US" sz="1200" dirty="0">
                <a:latin typeface="Courier New" panose="02070309020205020404" pitchFamily="49" charset="0"/>
                <a:cs typeface="Courier New" panose="02070309020205020404" pitchFamily="49" charset="0"/>
              </a:rPr>
              <a:t>             |     Margin   Std. Err.      z    P&gt;|z|     [95% Conf. Interval]</a:t>
            </a: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visit#obese</a:t>
            </a:r>
            <a:r>
              <a:rPr lang="en-US" sz="1200" dirty="0">
                <a:latin typeface="Courier New" panose="02070309020205020404" pitchFamily="49" charset="0"/>
                <a:cs typeface="Courier New" panose="02070309020205020404" pitchFamily="49" charset="0"/>
              </a:rPr>
              <a:t> |</a:t>
            </a:r>
          </a:p>
          <a:p>
            <a:pPr marL="0" indent="0">
              <a:buNone/>
            </a:pPr>
            <a:r>
              <a:rPr lang="en-US" sz="1200" dirty="0">
                <a:latin typeface="Courier New" panose="02070309020205020404" pitchFamily="49" charset="0"/>
                <a:cs typeface="Courier New" panose="02070309020205020404" pitchFamily="49" charset="0"/>
              </a:rPr>
              <a:t>        2 0  |   .7410788   .0013913   532.65   0.000     .7383519    .7438057</a:t>
            </a:r>
          </a:p>
          <a:p>
            <a:pPr marL="0" indent="0">
              <a:buNone/>
            </a:pPr>
            <a:r>
              <a:rPr lang="en-US" sz="1200" dirty="0">
                <a:latin typeface="Courier New" panose="02070309020205020404" pitchFamily="49" charset="0"/>
                <a:cs typeface="Courier New" panose="02070309020205020404" pitchFamily="49" charset="0"/>
              </a:rPr>
              <a:t>        2 1  |   .7747228   .0021152   366.27   0.000     .7705771    .7788684</a:t>
            </a:r>
          </a:p>
          <a:p>
            <a:pPr marL="0" indent="0">
              <a:buNone/>
            </a:pPr>
            <a:r>
              <a:rPr lang="en-US" sz="1200" dirty="0">
                <a:latin typeface="Courier New" panose="02070309020205020404" pitchFamily="49" charset="0"/>
                <a:cs typeface="Courier New" panose="02070309020205020404" pitchFamily="49" charset="0"/>
              </a:rPr>
              <a:t>        4 0  |   .7245855   .0014573   497.22   0.000     .7217293    .7274418</a:t>
            </a:r>
          </a:p>
          <a:p>
            <a:pPr marL="0" indent="0">
              <a:buNone/>
            </a:pPr>
            <a:r>
              <a:rPr lang="en-US" sz="1200" dirty="0">
                <a:latin typeface="Courier New" panose="02070309020205020404" pitchFamily="49" charset="0"/>
                <a:cs typeface="Courier New" panose="02070309020205020404" pitchFamily="49" charset="0"/>
              </a:rPr>
              <a:t>        4 1  |    .764701   .0019559   390.97   0.000     .7608676    .7685345</a:t>
            </a:r>
          </a:p>
          <a:p>
            <a:pPr marL="0" indent="0">
              <a:buNone/>
            </a:pPr>
            <a:r>
              <a:rPr lang="en-US" sz="1200" dirty="0">
                <a:latin typeface="Courier New" panose="02070309020205020404" pitchFamily="49" charset="0"/>
                <a:cs typeface="Courier New" panose="02070309020205020404" pitchFamily="49" charset="0"/>
              </a:rPr>
              <a:t>        5 0  |   .7139946   .0015048   474.47   0.000     .7110452    .7169441</a:t>
            </a:r>
          </a:p>
          <a:p>
            <a:pPr marL="0" indent="0">
              <a:buNone/>
            </a:pPr>
            <a:r>
              <a:rPr lang="en-US" sz="1200" dirty="0">
                <a:latin typeface="Courier New" panose="02070309020205020404" pitchFamily="49" charset="0"/>
                <a:cs typeface="Courier New" panose="02070309020205020404" pitchFamily="49" charset="0"/>
              </a:rPr>
              <a:t>        5 1  |   .7520958   .0019877   378.37   0.000     .7481999    .7559916</a:t>
            </a:r>
          </a:p>
          <a:p>
            <a:pPr marL="0" indent="0">
              <a:buNone/>
            </a:pPr>
            <a:r>
              <a:rPr lang="en-US" sz="1200" dirty="0">
                <a:latin typeface="Courier New" panose="02070309020205020404" pitchFamily="49" charset="0"/>
                <a:cs typeface="Courier New" panose="02070309020205020404" pitchFamily="49" charset="0"/>
              </a:rPr>
              <a:t>        6 0  |   .7026876   .0015825   444.04   0.000      .699586    .7057892</a:t>
            </a:r>
          </a:p>
          <a:p>
            <a:pPr marL="0" indent="0">
              <a:buNone/>
            </a:pPr>
            <a:r>
              <a:rPr lang="en-US" sz="1200" dirty="0">
                <a:latin typeface="Courier New" panose="02070309020205020404" pitchFamily="49" charset="0"/>
                <a:cs typeface="Courier New" panose="02070309020205020404" pitchFamily="49" charset="0"/>
              </a:rPr>
              <a:t>        6 1  |   .7421201   .0021336   347.82   0.000     .7379382    .7463019</a:t>
            </a:r>
          </a:p>
          <a:p>
            <a:pPr marL="0" indent="0">
              <a:buNone/>
            </a:pPr>
            <a:r>
              <a:rPr lang="en-US" sz="1200" dirty="0">
                <a:latin typeface="Courier New" panose="02070309020205020404" pitchFamily="49" charset="0"/>
                <a:cs typeface="Courier New" panose="02070309020205020404" pitchFamily="49" charset="0"/>
              </a:rPr>
              <a:t>        8 0  |    .689723   .0018483   373.17   0.000     .6861005    .6933456</a:t>
            </a:r>
          </a:p>
          <a:p>
            <a:pPr marL="0" indent="0">
              <a:buNone/>
            </a:pPr>
            <a:r>
              <a:rPr lang="en-US" sz="1200" dirty="0">
                <a:latin typeface="Courier New" panose="02070309020205020404" pitchFamily="49" charset="0"/>
                <a:cs typeface="Courier New" panose="02070309020205020404" pitchFamily="49" charset="0"/>
              </a:rPr>
              <a:t>        8 1  |   .7242138   .0030273   239.22   0.000     .7182803    .7301473</a:t>
            </a: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*Drop in obese group from visit 2 to 4 is from .7747228 to .764701</a:t>
            </a:r>
          </a:p>
          <a:p>
            <a:pPr marL="0" indent="0">
              <a:buNone/>
            </a:pPr>
            <a:r>
              <a:rPr lang="en-US" sz="1200" dirty="0">
                <a:latin typeface="Courier New" panose="02070309020205020404" pitchFamily="49" charset="0"/>
                <a:cs typeface="Courier New" panose="02070309020205020404" pitchFamily="49" charset="0"/>
              </a:rPr>
              <a:t>. di .764701-.7747228</a:t>
            </a:r>
          </a:p>
          <a:p>
            <a:pPr marL="0" indent="0">
              <a:buNone/>
            </a:pPr>
            <a:r>
              <a:rPr lang="en-US" sz="1200" dirty="0">
                <a:latin typeface="Courier New" panose="02070309020205020404" pitchFamily="49" charset="0"/>
                <a:cs typeface="Courier New" panose="02070309020205020404" pitchFamily="49" charset="0"/>
              </a:rPr>
              <a:t>-.0100218</a:t>
            </a:r>
          </a:p>
          <a:p>
            <a:pPr marL="0" indent="0">
              <a:buNone/>
            </a:pPr>
            <a:endParaRPr lang="en-US" sz="1200" dirty="0">
              <a:latin typeface="Courier New" panose="02070309020205020404" pitchFamily="49" charset="0"/>
              <a:cs typeface="Courier New" panose="02070309020205020404" pitchFamily="49" charset="0"/>
            </a:endParaRPr>
          </a:p>
          <a:p>
            <a:pPr marL="0" indent="0">
              <a:buNone/>
            </a:pPr>
            <a:endParaRPr lang="en-US" sz="12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9309757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22</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( 4)  8.visit#1.obese = 0</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chi2(  4) =   22.20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a:t>
            </a:r>
            <a:r>
              <a:rPr lang="en-US" sz="1800" dirty="0" smtClean="0">
                <a:latin typeface="Courier New" panose="02070309020205020404" pitchFamily="49" charset="0"/>
                <a:cs typeface="Courier New" panose="02070309020205020404" pitchFamily="49" charset="0"/>
              </a:rPr>
              <a:t>0.0002</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marL="0" indent="0">
              <a:buSzTx/>
              <a:buFont typeface="Monotype Sorts" pitchFamily="2" charset="2"/>
              <a:buNone/>
            </a:pPr>
            <a:r>
              <a:rPr lang="en-US" sz="2400" dirty="0" smtClean="0">
                <a:cs typeface="Courier New" panose="02070309020205020404" pitchFamily="49" charset="0"/>
              </a:rPr>
              <a:t>The rate of change in BMD during the study is different for the obese and non-obese.  The obese change less (since all the interaction coefficients are &gt; 0).  </a:t>
            </a:r>
            <a:endParaRPr lang="en-US" sz="2400" dirty="0">
              <a:cs typeface="Courier New" panose="02070309020205020404" pitchFamily="49" charset="0"/>
            </a:endParaRPr>
          </a:p>
          <a:p>
            <a:pPr>
              <a:buSzTx/>
              <a:buFont typeface="Monotype Sorts" pitchFamily="2" charset="2"/>
              <a:buNone/>
            </a:pPr>
            <a:endParaRPr lang="en-US" dirty="0"/>
          </a:p>
        </p:txBody>
      </p:sp>
    </p:spTree>
    <p:extLst>
      <p:ext uri="{BB962C8B-B14F-4D97-AF65-F5344CB8AC3E}">
        <p14:creationId xmlns:p14="http://schemas.microsoft.com/office/powerpoint/2010/main" val="2384550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11" end="11"/>
                                            </p:txEl>
                                          </p:spTgt>
                                        </p:tgtEl>
                                        <p:attrNameLst>
                                          <p:attrName>style.visibility</p:attrName>
                                        </p:attrNameLst>
                                      </p:cBhvr>
                                      <p:to>
                                        <p:strVal val="visible"/>
                                      </p:to>
                                    </p:set>
                                    <p:anim calcmode="lin" valueType="num">
                                      <p:cBhvr additive="base">
                                        <p:cTn id="7" dur="500" fill="hold"/>
                                        <p:tgtEl>
                                          <p:spTgt spid="947203">
                                            <p:txEl>
                                              <p:pRg st="11" end="1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23</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a:t>
            </a:r>
            <a:r>
              <a:rPr lang="en-US" dirty="0" smtClean="0"/>
              <a:t/>
            </a:r>
            <a:br>
              <a:rPr lang="en-US" dirty="0" smtClean="0"/>
            </a:br>
            <a:r>
              <a:rPr lang="en-US" dirty="0" smtClean="0"/>
              <a:t>Checking the linearity assumption</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xtgee</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totbmd</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c.visit</a:t>
            </a:r>
            <a:r>
              <a:rPr lang="en-US" sz="1800" dirty="0">
                <a:latin typeface="Courier New" panose="02070309020205020404" pitchFamily="49" charset="0"/>
                <a:cs typeface="Courier New" panose="02070309020205020404" pitchFamily="49" charset="0"/>
              </a:rPr>
              <a:t>##obese visit##obese, i(id) robust</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chi2(  3) =   19.02</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0.0003</a:t>
            </a:r>
          </a:p>
          <a:p>
            <a:pPr marL="0" indent="0">
              <a:buSzTx/>
              <a:buFont typeface="Monotype Sorts" pitchFamily="2" charset="2"/>
              <a:buNone/>
            </a:pPr>
            <a:r>
              <a:rPr lang="en-US" dirty="0" smtClean="0"/>
              <a:t>The categorical interaction is statistically significant after fitting linear, therefore linear inadequate.  Stick with categorical visit variable.</a:t>
            </a:r>
            <a:endParaRPr lang="en-US" dirty="0"/>
          </a:p>
        </p:txBody>
      </p:sp>
    </p:spTree>
    <p:extLst>
      <p:ext uri="{BB962C8B-B14F-4D97-AF65-F5344CB8AC3E}">
        <p14:creationId xmlns:p14="http://schemas.microsoft.com/office/powerpoint/2010/main" val="1183793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9" end="9"/>
                                            </p:txEl>
                                          </p:spTgt>
                                        </p:tgtEl>
                                        <p:attrNameLst>
                                          <p:attrName>style.visibility</p:attrName>
                                        </p:attrNameLst>
                                      </p:cBhvr>
                                      <p:to>
                                        <p:strVal val="visible"/>
                                      </p:to>
                                    </p:set>
                                    <p:anim calcmode="lin" valueType="num">
                                      <p:cBhvr additive="base">
                                        <p:cTn id="7" dur="500" fill="hold"/>
                                        <p:tgtEl>
                                          <p:spTgt spid="947203">
                                            <p:txEl>
                                              <p:pRg st="9" end="9"/>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D9F0D89-8062-4B5A-9346-CF45B03622AE}" type="slidenum">
              <a:rPr lang="en-US" altLang="en-US"/>
              <a:pPr/>
              <a:t>24</a:t>
            </a:fld>
            <a:endParaRPr lang="en-US" altLang="en-US"/>
          </a:p>
        </p:txBody>
      </p:sp>
      <p:sp>
        <p:nvSpPr>
          <p:cNvPr id="951298" name="Rectangle 2"/>
          <p:cNvSpPr>
            <a:spLocks noGrp="1" noChangeArrowheads="1"/>
          </p:cNvSpPr>
          <p:nvPr>
            <p:ph type="title"/>
          </p:nvPr>
        </p:nvSpPr>
        <p:spPr/>
        <p:txBody>
          <a:bodyPr/>
          <a:lstStyle/>
          <a:p>
            <a:r>
              <a:rPr lang="en-US" u="sng"/>
              <a:t>Example</a:t>
            </a:r>
            <a:r>
              <a:rPr lang="en-US"/>
              <a:t>: BMD/BMI (time varying predictor)</a:t>
            </a:r>
          </a:p>
        </p:txBody>
      </p:sp>
      <p:sp>
        <p:nvSpPr>
          <p:cNvPr id="951299" name="Rectangle 3"/>
          <p:cNvSpPr>
            <a:spLocks noGrp="1" noChangeArrowheads="1"/>
          </p:cNvSpPr>
          <p:nvPr>
            <p:ph type="body" idx="1"/>
          </p:nvPr>
        </p:nvSpPr>
        <p:spPr/>
        <p:txBody>
          <a:bodyPr/>
          <a:lstStyle/>
          <a:p>
            <a:pPr marL="285750" indent="-285750"/>
            <a:r>
              <a:rPr lang="en-US" dirty="0"/>
              <a:t>Including a time-varying predictor automatically models a </a:t>
            </a:r>
            <a:r>
              <a:rPr lang="en-US" dirty="0" smtClean="0"/>
              <a:t>change over time</a:t>
            </a:r>
          </a:p>
          <a:p>
            <a:pPr marL="285750" indent="-285750"/>
            <a:endParaRPr lang="en-US" sz="1600" dirty="0"/>
          </a:p>
          <a:p>
            <a:pPr marL="0" indent="0">
              <a:buNone/>
            </a:pPr>
            <a:r>
              <a:rPr lang="en-US" dirty="0"/>
              <a:t>	</a:t>
            </a:r>
            <a:r>
              <a:rPr lang="en-US" dirty="0" err="1" smtClean="0"/>
              <a:t>BMD</a:t>
            </a:r>
            <a:r>
              <a:rPr lang="en-US" baseline="-25000" dirty="0" err="1" smtClean="0"/>
              <a:t>t</a:t>
            </a:r>
            <a:r>
              <a:rPr lang="en-US" dirty="0" smtClean="0"/>
              <a:t> </a:t>
            </a:r>
            <a:r>
              <a:rPr lang="en-US" dirty="0"/>
              <a:t>= b0+b1*</a:t>
            </a:r>
            <a:r>
              <a:rPr lang="en-US" dirty="0" err="1"/>
              <a:t>BMI</a:t>
            </a:r>
            <a:r>
              <a:rPr lang="en-US" baseline="-25000" dirty="0" err="1"/>
              <a:t>t</a:t>
            </a:r>
            <a:r>
              <a:rPr lang="en-US" dirty="0"/>
              <a:t> implies</a:t>
            </a:r>
          </a:p>
          <a:p>
            <a:pPr marL="285750" indent="-285750">
              <a:buFont typeface="Wingdings" pitchFamily="2" charset="2"/>
              <a:buNone/>
            </a:pPr>
            <a:endParaRPr lang="en-US" sz="1600" dirty="0"/>
          </a:p>
          <a:p>
            <a:pPr marL="285750" indent="-285750">
              <a:buFont typeface="Wingdings" pitchFamily="2" charset="2"/>
              <a:buNone/>
            </a:pPr>
            <a:r>
              <a:rPr lang="en-US" dirty="0"/>
              <a:t>	</a:t>
            </a:r>
            <a:r>
              <a:rPr lang="en-US" dirty="0" smtClean="0"/>
              <a:t>	</a:t>
            </a:r>
            <a:r>
              <a:rPr lang="en-US" dirty="0" err="1" smtClean="0"/>
              <a:t>BMD</a:t>
            </a:r>
            <a:r>
              <a:rPr lang="en-US" baseline="-25000" dirty="0" err="1" smtClean="0"/>
              <a:t>t</a:t>
            </a:r>
            <a:r>
              <a:rPr lang="en-US" dirty="0" smtClean="0"/>
              <a:t> </a:t>
            </a:r>
            <a:r>
              <a:rPr lang="en-US" dirty="0"/>
              <a:t>– BMD</a:t>
            </a:r>
            <a:r>
              <a:rPr lang="en-US" baseline="-25000" dirty="0"/>
              <a:t>t-1</a:t>
            </a:r>
            <a:r>
              <a:rPr lang="en-US" dirty="0"/>
              <a:t> = b1*(</a:t>
            </a:r>
            <a:r>
              <a:rPr lang="en-US" dirty="0" err="1"/>
              <a:t>BMI</a:t>
            </a:r>
            <a:r>
              <a:rPr lang="en-US" baseline="-25000" dirty="0" err="1"/>
              <a:t>t</a:t>
            </a:r>
            <a:r>
              <a:rPr lang="en-US" baseline="-25000" dirty="0"/>
              <a:t> </a:t>
            </a:r>
            <a:r>
              <a:rPr lang="en-US" dirty="0"/>
              <a:t>– BMI</a:t>
            </a:r>
            <a:r>
              <a:rPr lang="en-US" baseline="-25000" dirty="0"/>
              <a:t>t-1</a:t>
            </a:r>
            <a:r>
              <a:rPr lang="en-US" dirty="0"/>
              <a:t>)</a:t>
            </a:r>
          </a:p>
          <a:p>
            <a:pPr marL="285750" indent="-285750">
              <a:buFont typeface="Wingdings" pitchFamily="2" charset="2"/>
              <a:buNone/>
            </a:pPr>
            <a:endParaRPr lang="en-US" sz="1600" dirty="0"/>
          </a:p>
          <a:p>
            <a:pPr marL="285750" indent="-285750">
              <a:buFont typeface="Wingdings" pitchFamily="2" charset="2"/>
              <a:buNone/>
            </a:pPr>
            <a:r>
              <a:rPr lang="en-US" dirty="0"/>
              <a:t>So change in BMD is predicted by change in BMI.</a:t>
            </a:r>
            <a:endParaRPr lang="en-US" baseline="-25000" dirty="0"/>
          </a:p>
        </p:txBody>
      </p:sp>
    </p:spTree>
    <p:extLst>
      <p:ext uri="{BB962C8B-B14F-4D97-AF65-F5344CB8AC3E}">
        <p14:creationId xmlns:p14="http://schemas.microsoft.com/office/powerpoint/2010/main" val="1957772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51299">
                                            <p:txEl>
                                              <p:pRg st="6" end="6"/>
                                            </p:txEl>
                                          </p:spTgt>
                                        </p:tgtEl>
                                        <p:attrNameLst>
                                          <p:attrName>style.visibility</p:attrName>
                                        </p:attrNameLst>
                                      </p:cBhvr>
                                      <p:to>
                                        <p:strVal val="visible"/>
                                      </p:to>
                                    </p:set>
                                    <p:anim calcmode="lin" valueType="num">
                                      <p:cBhvr additive="base">
                                        <p:cTn id="7" dur="500" fill="hold"/>
                                        <p:tgtEl>
                                          <p:spTgt spid="951299">
                                            <p:txEl>
                                              <p:pRg st="6" end="6"/>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51299">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78CAB24C-39BA-4113-9192-1C68F5F2E8A8}" type="slidenum">
              <a:rPr lang="en-US" altLang="en-US"/>
              <a:pPr/>
              <a:t>25</a:t>
            </a:fld>
            <a:endParaRPr lang="en-US" altLang="en-US"/>
          </a:p>
        </p:txBody>
      </p:sp>
      <p:sp>
        <p:nvSpPr>
          <p:cNvPr id="850946" name="Rectangle 2"/>
          <p:cNvSpPr>
            <a:spLocks noGrp="1" noChangeArrowheads="1"/>
          </p:cNvSpPr>
          <p:nvPr>
            <p:ph type="title"/>
          </p:nvPr>
        </p:nvSpPr>
        <p:spPr>
          <a:xfrm>
            <a:off x="457200" y="-304800"/>
            <a:ext cx="7543800" cy="1295400"/>
          </a:xfrm>
        </p:spPr>
        <p:txBody>
          <a:bodyPr/>
          <a:lstStyle/>
          <a:p>
            <a:r>
              <a:rPr lang="en-US" sz="2800" u="sng"/>
              <a:t>Ex 2</a:t>
            </a:r>
            <a:r>
              <a:rPr lang="en-US" sz="2800"/>
              <a:t>: BMD/BMI (time varying predictor)</a:t>
            </a:r>
          </a:p>
        </p:txBody>
      </p:sp>
      <p:sp>
        <p:nvSpPr>
          <p:cNvPr id="850948" name="Rectangle 4"/>
          <p:cNvSpPr>
            <a:spLocks noGrp="1" noChangeArrowheads="1"/>
          </p:cNvSpPr>
          <p:nvPr>
            <p:ph type="body" sz="half" idx="1"/>
          </p:nvPr>
        </p:nvSpPr>
        <p:spPr>
          <a:xfrm>
            <a:off x="533400" y="1143000"/>
            <a:ext cx="7913688" cy="854075"/>
          </a:xfrm>
          <a:noFill/>
          <a:ln/>
        </p:spPr>
        <p:txBody>
          <a:bodyPr lIns="90487" tIns="44450" rIns="90487" bIns="44450"/>
          <a:lstStyle/>
          <a:p>
            <a:pPr>
              <a:buFont typeface="Wingdings" pitchFamily="2" charset="2"/>
              <a:buNone/>
            </a:pPr>
            <a:r>
              <a:rPr lang="en-US" sz="2600" dirty="0"/>
              <a:t>Does BMI predict total BMD?  </a:t>
            </a:r>
            <a:r>
              <a:rPr lang="en-US" sz="2600" smtClean="0"/>
              <a:t>LOWESS plot</a:t>
            </a:r>
            <a:endParaRPr lang="en-US" sz="2600"/>
          </a:p>
        </p:txBody>
      </p:sp>
      <p:pic>
        <p:nvPicPr>
          <p:cNvPr id="3" name="Picture 2"/>
          <p:cNvPicPr>
            <a:picLocks noChangeAspect="1"/>
          </p:cNvPicPr>
          <p:nvPr/>
        </p:nvPicPr>
        <p:blipFill>
          <a:blip r:embed="rId3"/>
          <a:stretch>
            <a:fillRect/>
          </a:stretch>
        </p:blipFill>
        <p:spPr>
          <a:xfrm>
            <a:off x="0" y="1600200"/>
            <a:ext cx="9144000" cy="5257800"/>
          </a:xfrm>
          <a:prstGeom prst="rect">
            <a:avLst/>
          </a:prstGeom>
        </p:spPr>
      </p:pic>
    </p:spTree>
    <p:extLst>
      <p:ext uri="{BB962C8B-B14F-4D97-AF65-F5344CB8AC3E}">
        <p14:creationId xmlns:p14="http://schemas.microsoft.com/office/powerpoint/2010/main" val="16319982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26</a:t>
            </a:fld>
            <a:endParaRPr lang="en-US" altLang="en-US" dirty="0"/>
          </a:p>
        </p:txBody>
      </p:sp>
      <p:sp>
        <p:nvSpPr>
          <p:cNvPr id="952322" name="Rectangle 2"/>
          <p:cNvSpPr>
            <a:spLocks noGrp="1" noChangeArrowheads="1"/>
          </p:cNvSpPr>
          <p:nvPr>
            <p:ph type="title"/>
          </p:nvPr>
        </p:nvSpPr>
        <p:spPr>
          <a:xfrm>
            <a:off x="228600" y="288836"/>
            <a:ext cx="7391400" cy="953133"/>
          </a:xfrm>
        </p:spPr>
        <p:txBody>
          <a:bodyPr/>
          <a:lstStyle/>
          <a:p>
            <a:r>
              <a:rPr lang="en-US" u="sng" dirty="0" smtClean="0"/>
              <a:t>Example 2</a:t>
            </a:r>
            <a:r>
              <a:rPr lang="en-US" dirty="0" smtClean="0"/>
              <a:t>:  </a:t>
            </a:r>
            <a:r>
              <a:rPr lang="en-US" dirty="0" err="1" smtClean="0"/>
              <a:t>xtgee</a:t>
            </a:r>
            <a:endParaRPr lang="en-US" dirty="0"/>
          </a:p>
        </p:txBody>
      </p:sp>
      <p:sp>
        <p:nvSpPr>
          <p:cNvPr id="2" name="Text Placeholder 1"/>
          <p:cNvSpPr>
            <a:spLocks noGrp="1"/>
          </p:cNvSpPr>
          <p:nvPr>
            <p:ph type="body" sz="half" idx="1"/>
          </p:nvPr>
        </p:nvSpPr>
        <p:spPr>
          <a:xfrm>
            <a:off x="228600" y="1241969"/>
            <a:ext cx="8686800" cy="4541293"/>
          </a:xfrm>
          <a:solidFill>
            <a:schemeClr val="bg1"/>
          </a:solidFill>
        </p:spPr>
        <p:txBody>
          <a:bodyPr/>
          <a:lstStyle/>
          <a:p>
            <a:pPr marL="0" indent="0">
              <a:buNone/>
            </a:pPr>
            <a:r>
              <a:rPr lang="en-US" sz="1400" dirty="0" smtClean="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xtgee</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bmi</a:t>
            </a:r>
            <a:r>
              <a:rPr lang="en-US" sz="1400" dirty="0">
                <a:latin typeface="Courier New" panose="02070309020205020404" pitchFamily="49" charset="0"/>
                <a:cs typeface="Courier New" panose="02070309020205020404" pitchFamily="49" charset="0"/>
              </a:rPr>
              <a:t>, i(id) robust</a:t>
            </a:r>
          </a:p>
          <a:p>
            <a:pPr marL="0" indent="0">
              <a:buNone/>
            </a:pPr>
            <a:endParaRPr lang="en-US" sz="1400" dirty="0">
              <a:latin typeface="Courier New" panose="02070309020205020404" pitchFamily="49" charset="0"/>
              <a:cs typeface="Courier New" panose="02070309020205020404" pitchFamily="49" charset="0"/>
            </a:endParaRPr>
          </a:p>
          <a:p>
            <a:pPr marL="0" indent="0">
              <a:buNone/>
            </a:pPr>
            <a:r>
              <a:rPr lang="en-US" sz="1400" dirty="0" smtClean="0">
                <a:latin typeface="Courier New" panose="02070309020205020404" pitchFamily="49" charset="0"/>
                <a:cs typeface="Courier New" panose="02070309020205020404" pitchFamily="49" charset="0"/>
              </a:rPr>
              <a:t>GEE </a:t>
            </a:r>
            <a:r>
              <a:rPr lang="en-US" sz="1400" dirty="0">
                <a:latin typeface="Courier New" panose="02070309020205020404" pitchFamily="49" charset="0"/>
                <a:cs typeface="Courier New" panose="02070309020205020404" pitchFamily="49" charset="0"/>
              </a:rPr>
              <a:t>population-averaged model                   Number of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     26,829</a:t>
            </a:r>
          </a:p>
          <a:p>
            <a:pPr marL="0" indent="0">
              <a:buNone/>
            </a:pPr>
            <a:r>
              <a:rPr lang="en-US" sz="1400" dirty="0">
                <a:latin typeface="Courier New" panose="02070309020205020404" pitchFamily="49" charset="0"/>
                <a:cs typeface="Courier New" panose="02070309020205020404" pitchFamily="49" charset="0"/>
              </a:rPr>
              <a:t>Group variable:                         id      Number of groups  =      8,468</a:t>
            </a:r>
          </a:p>
          <a:p>
            <a:pPr marL="0" indent="0">
              <a:buNone/>
            </a:pPr>
            <a:r>
              <a:rPr lang="en-US" sz="1400" dirty="0">
                <a:latin typeface="Courier New" panose="02070309020205020404" pitchFamily="49" charset="0"/>
                <a:cs typeface="Courier New" panose="02070309020205020404" pitchFamily="49" charset="0"/>
              </a:rPr>
              <a:t>Link:                             identity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per group:</a:t>
            </a:r>
          </a:p>
          <a:p>
            <a:pPr marL="0" indent="0">
              <a:buNone/>
            </a:pPr>
            <a:r>
              <a:rPr lang="en-US" sz="1400" dirty="0">
                <a:latin typeface="Courier New" panose="02070309020205020404" pitchFamily="49" charset="0"/>
                <a:cs typeface="Courier New" panose="02070309020205020404" pitchFamily="49" charset="0"/>
              </a:rPr>
              <a:t>Family:                           Gaussian                    min =          1</a:t>
            </a:r>
          </a:p>
          <a:p>
            <a:pPr marL="0" indent="0">
              <a:buNone/>
            </a:pPr>
            <a:r>
              <a:rPr lang="en-US" sz="1400" dirty="0">
                <a:latin typeface="Courier New" panose="02070309020205020404" pitchFamily="49" charset="0"/>
                <a:cs typeface="Courier New" panose="02070309020205020404" pitchFamily="49" charset="0"/>
              </a:rPr>
              <a:t>Correlation:                  exchangeable                    </a:t>
            </a:r>
            <a:r>
              <a:rPr lang="en-US" sz="1400" dirty="0" err="1">
                <a:latin typeface="Courier New" panose="02070309020205020404" pitchFamily="49" charset="0"/>
                <a:cs typeface="Courier New" panose="02070309020205020404" pitchFamily="49" charset="0"/>
              </a:rPr>
              <a:t>avg</a:t>
            </a:r>
            <a:r>
              <a:rPr lang="en-US" sz="1400" dirty="0">
                <a:latin typeface="Courier New" panose="02070309020205020404" pitchFamily="49" charset="0"/>
                <a:cs typeface="Courier New" panose="02070309020205020404" pitchFamily="49" charset="0"/>
              </a:rPr>
              <a:t> =        3.2</a:t>
            </a:r>
          </a:p>
          <a:p>
            <a:pPr marL="0" indent="0">
              <a:buNone/>
            </a:pPr>
            <a:r>
              <a:rPr lang="en-US" sz="1400" dirty="0">
                <a:latin typeface="Courier New" panose="02070309020205020404" pitchFamily="49" charset="0"/>
                <a:cs typeface="Courier New" panose="02070309020205020404" pitchFamily="49" charset="0"/>
              </a:rPr>
              <a:t>                                                              max =          5</a:t>
            </a:r>
          </a:p>
          <a:p>
            <a:pPr marL="0" indent="0">
              <a:buNone/>
            </a:pPr>
            <a:r>
              <a:rPr lang="en-US" sz="1400" dirty="0">
                <a:latin typeface="Courier New" panose="02070309020205020404" pitchFamily="49" charset="0"/>
                <a:cs typeface="Courier New" panose="02070309020205020404" pitchFamily="49" charset="0"/>
              </a:rPr>
              <a:t>                                                Wald chi2(1)      =    1639.11</a:t>
            </a:r>
          </a:p>
          <a:p>
            <a:pPr marL="0" indent="0">
              <a:buNone/>
            </a:pPr>
            <a:r>
              <a:rPr lang="en-US" sz="1400" dirty="0">
                <a:latin typeface="Courier New" panose="02070309020205020404" pitchFamily="49" charset="0"/>
                <a:cs typeface="Courier New" panose="02070309020205020404" pitchFamily="49" charset="0"/>
              </a:rPr>
              <a:t>Scale parameter:                  .0146148      </a:t>
            </a:r>
            <a:r>
              <a:rPr lang="en-US" sz="1400" dirty="0" err="1">
                <a:latin typeface="Courier New" panose="02070309020205020404" pitchFamily="49" charset="0"/>
                <a:cs typeface="Courier New" panose="02070309020205020404" pitchFamily="49" charset="0"/>
              </a:rPr>
              <a:t>Prob</a:t>
            </a:r>
            <a:r>
              <a:rPr lang="en-US" sz="1400" dirty="0">
                <a:latin typeface="Courier New" panose="02070309020205020404" pitchFamily="49" charset="0"/>
                <a:cs typeface="Courier New" panose="02070309020205020404" pitchFamily="49" charset="0"/>
              </a:rPr>
              <a:t> &gt; chi2       =     0.0000</a:t>
            </a:r>
          </a:p>
          <a:p>
            <a:pPr marL="0" indent="0">
              <a:buNone/>
            </a:pP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(Std. Err. adjusted for clustering on id)</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bmi</a:t>
            </a:r>
            <a:r>
              <a:rPr lang="en-US" sz="1400" dirty="0">
                <a:latin typeface="Courier New" panose="02070309020205020404" pitchFamily="49" charset="0"/>
                <a:cs typeface="Courier New" panose="02070309020205020404" pitchFamily="49" charset="0"/>
              </a:rPr>
              <a:t> |   .0091548   .0002261    40.49   0.000     .0087116     .009598</a:t>
            </a:r>
          </a:p>
          <a:p>
            <a:pPr marL="0" indent="0">
              <a:buNone/>
            </a:pPr>
            <a:r>
              <a:rPr lang="en-US" sz="1400" dirty="0">
                <a:latin typeface="Courier New" panose="02070309020205020404" pitchFamily="49" charset="0"/>
                <a:cs typeface="Courier New" panose="02070309020205020404" pitchFamily="49" charset="0"/>
              </a:rPr>
              <a:t>       _cons |   .4890844   .0060705    80.57   0.000     .4771865    .5009823</a:t>
            </a:r>
          </a:p>
          <a:p>
            <a:pPr marL="0" indent="0">
              <a:buNone/>
            </a:pPr>
            <a:r>
              <a:rPr lang="en-US" sz="1400" dirty="0">
                <a:latin typeface="Courier New" panose="02070309020205020404" pitchFamily="49" charset="0"/>
                <a:cs typeface="Courier New" panose="02070309020205020404" pitchFamily="49" charset="0"/>
              </a:rPr>
              <a:t>------------------------------------------------------------------------------</a:t>
            </a:r>
            <a:endParaRPr lang="en-US" sz="1400" dirty="0">
              <a:latin typeface="Courier New" panose="02070309020205020404" pitchFamily="49" charset="0"/>
              <a:cs typeface="Courier New" panose="02070309020205020404" pitchFamily="49" charset="0"/>
            </a:endParaRPr>
          </a:p>
          <a:p>
            <a:pPr marL="0" indent="0">
              <a:buNone/>
            </a:pPr>
            <a:endParaRPr lang="en-US" sz="12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6219029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27</a:t>
            </a:fld>
            <a:endParaRPr lang="en-US" altLang="en-US" dirty="0"/>
          </a:p>
        </p:txBody>
      </p:sp>
      <p:sp>
        <p:nvSpPr>
          <p:cNvPr id="952322" name="Rectangle 2"/>
          <p:cNvSpPr>
            <a:spLocks noGrp="1" noChangeArrowheads="1"/>
          </p:cNvSpPr>
          <p:nvPr>
            <p:ph type="title"/>
          </p:nvPr>
        </p:nvSpPr>
        <p:spPr>
          <a:xfrm>
            <a:off x="228600" y="288836"/>
            <a:ext cx="7391400" cy="953133"/>
          </a:xfrm>
        </p:spPr>
        <p:txBody>
          <a:bodyPr/>
          <a:lstStyle/>
          <a:p>
            <a:r>
              <a:rPr lang="en-US" u="sng" dirty="0" smtClean="0"/>
              <a:t>Example 2</a:t>
            </a:r>
            <a:r>
              <a:rPr lang="en-US" dirty="0" smtClean="0"/>
              <a:t>:  Standardize</a:t>
            </a:r>
            <a:endParaRPr lang="en-US" dirty="0"/>
          </a:p>
        </p:txBody>
      </p:sp>
      <p:sp>
        <p:nvSpPr>
          <p:cNvPr id="2" name="Text Placeholder 1"/>
          <p:cNvSpPr>
            <a:spLocks noGrp="1"/>
          </p:cNvSpPr>
          <p:nvPr>
            <p:ph type="body" sz="half" idx="1"/>
          </p:nvPr>
        </p:nvSpPr>
        <p:spPr>
          <a:xfrm>
            <a:off x="228600" y="1241969"/>
            <a:ext cx="8686800" cy="4541293"/>
          </a:xfrm>
          <a:solidFill>
            <a:schemeClr val="bg1"/>
          </a:solidFill>
        </p:spPr>
        <p:txBody>
          <a:bodyPr/>
          <a:lstStyle/>
          <a:p>
            <a:pPr marL="0" indent="0">
              <a:buNone/>
            </a:pPr>
            <a:r>
              <a:rPr lang="en-US" sz="1400" dirty="0" smtClean="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egen</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bmi_std</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std</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bmi</a:t>
            </a:r>
            <a:r>
              <a:rPr lang="en-US" sz="1400" dirty="0">
                <a:latin typeface="Courier New" panose="02070309020205020404" pitchFamily="49" charset="0"/>
                <a:cs typeface="Courier New" panose="02070309020205020404" pitchFamily="49" charset="0"/>
              </a:rPr>
              <a:t>)</a:t>
            </a:r>
          </a:p>
          <a:p>
            <a:pPr marL="0" indent="0">
              <a:buNone/>
            </a:pPr>
            <a:r>
              <a:rPr lang="en-US" sz="1400" dirty="0" smtClean="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egen</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totbmd_std</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std</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a:t>
            </a:r>
          </a:p>
          <a:p>
            <a:pPr marL="0" indent="0">
              <a:buNone/>
            </a:pP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xtgee</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totbmd_std</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bmi_std</a:t>
            </a:r>
            <a:r>
              <a:rPr lang="en-US" sz="1400" dirty="0">
                <a:latin typeface="Courier New" panose="02070309020205020404" pitchFamily="49" charset="0"/>
                <a:cs typeface="Courier New" panose="02070309020205020404" pitchFamily="49" charset="0"/>
              </a:rPr>
              <a:t>, i(id) robust</a:t>
            </a:r>
          </a:p>
          <a:p>
            <a:pPr marL="0" indent="0">
              <a:buNone/>
            </a:pP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(Std. Err. adjusted for clustering on id)</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totbmd_std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bmi_std</a:t>
            </a:r>
            <a:r>
              <a:rPr lang="en-US" sz="1400" dirty="0">
                <a:latin typeface="Courier New" panose="02070309020205020404" pitchFamily="49" charset="0"/>
                <a:cs typeface="Courier New" panose="02070309020205020404" pitchFamily="49" charset="0"/>
              </a:rPr>
              <a:t> |   .3218237    .007949    40.49   0.000     .3062439    .3374035</a:t>
            </a:r>
          </a:p>
          <a:p>
            <a:pPr marL="0" indent="0">
              <a:buNone/>
            </a:pPr>
            <a:r>
              <a:rPr lang="en-US" sz="1400" dirty="0">
                <a:latin typeface="Courier New" panose="02070309020205020404" pitchFamily="49" charset="0"/>
                <a:cs typeface="Courier New" panose="02070309020205020404" pitchFamily="49" charset="0"/>
              </a:rPr>
              <a:t>       _cons |  -.0317306   .0096224    -3.30   0.001    -.0505903    -.012871</a:t>
            </a:r>
          </a:p>
          <a:p>
            <a:pPr marL="0" indent="0">
              <a:buNone/>
            </a:pPr>
            <a:r>
              <a:rPr lang="en-US" sz="1400" dirty="0">
                <a:latin typeface="Courier New" panose="02070309020205020404" pitchFamily="49" charset="0"/>
                <a:cs typeface="Courier New" panose="02070309020205020404" pitchFamily="49" charset="0"/>
              </a:rPr>
              <a:t>------------------------------------------------------------------------------</a:t>
            </a:r>
          </a:p>
          <a:p>
            <a:r>
              <a:rPr lang="en-US" sz="2000" dirty="0"/>
              <a:t>A one standard deviation change in BMI is associated with a .3 standard deviation change in total BMD.  </a:t>
            </a:r>
            <a:endParaRPr lang="en-US" sz="2000" dirty="0" smtClean="0"/>
          </a:p>
          <a:p>
            <a:r>
              <a:rPr lang="en-US" sz="2000" dirty="0" smtClean="0"/>
              <a:t>So </a:t>
            </a:r>
            <a:r>
              <a:rPr lang="en-US" sz="2000" dirty="0"/>
              <a:t>a small to moderate sized </a:t>
            </a:r>
            <a:r>
              <a:rPr lang="en-US" sz="2000" dirty="0" smtClean="0"/>
              <a:t>effect using the usual rules of thumb </a:t>
            </a:r>
            <a:r>
              <a:rPr lang="en-US" sz="2000" dirty="0"/>
              <a:t>(0.2 = small, 0.5 = medium 0.8 = large). </a:t>
            </a:r>
            <a:endParaRPr lang="en-US" sz="2000" dirty="0"/>
          </a:p>
        </p:txBody>
      </p:sp>
    </p:spTree>
    <p:extLst>
      <p:ext uri="{BB962C8B-B14F-4D97-AF65-F5344CB8AC3E}">
        <p14:creationId xmlns:p14="http://schemas.microsoft.com/office/powerpoint/2010/main" val="42859784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28</a:t>
            </a:fld>
            <a:endParaRPr lang="en-US" altLang="en-US" dirty="0"/>
          </a:p>
        </p:txBody>
      </p:sp>
      <p:sp>
        <p:nvSpPr>
          <p:cNvPr id="952322" name="Rectangle 2"/>
          <p:cNvSpPr>
            <a:spLocks noGrp="1" noChangeArrowheads="1"/>
          </p:cNvSpPr>
          <p:nvPr>
            <p:ph type="title"/>
          </p:nvPr>
        </p:nvSpPr>
        <p:spPr>
          <a:xfrm>
            <a:off x="228600" y="288836"/>
            <a:ext cx="7391400" cy="953133"/>
          </a:xfrm>
        </p:spPr>
        <p:txBody>
          <a:bodyPr/>
          <a:lstStyle/>
          <a:p>
            <a:r>
              <a:rPr lang="en-US" u="sng" dirty="0" smtClean="0"/>
              <a:t>Example 2</a:t>
            </a:r>
            <a:r>
              <a:rPr lang="en-US" dirty="0" smtClean="0"/>
              <a:t>:  Check linearity</a:t>
            </a:r>
            <a:endParaRPr lang="en-US" dirty="0"/>
          </a:p>
        </p:txBody>
      </p:sp>
      <p:sp>
        <p:nvSpPr>
          <p:cNvPr id="2" name="Text Placeholder 1"/>
          <p:cNvSpPr>
            <a:spLocks noGrp="1"/>
          </p:cNvSpPr>
          <p:nvPr>
            <p:ph type="body" sz="half" idx="1"/>
          </p:nvPr>
        </p:nvSpPr>
        <p:spPr>
          <a:xfrm>
            <a:off x="228600" y="1241969"/>
            <a:ext cx="8686800" cy="4541293"/>
          </a:xfrm>
          <a:solidFill>
            <a:schemeClr val="bg1"/>
          </a:solidFill>
        </p:spPr>
        <p:txBody>
          <a:bodyPr/>
          <a:lstStyle/>
          <a:p>
            <a:pPr marL="0" indent="0">
              <a:buNone/>
            </a:pPr>
            <a:r>
              <a:rPr lang="en-US" sz="2000" dirty="0" smtClean="0"/>
              <a:t>Assess linearity in BMI</a:t>
            </a:r>
          </a:p>
          <a:p>
            <a:pPr marL="0" indent="0">
              <a:buNone/>
            </a:pPr>
            <a:endParaRPr lang="en-US" sz="1400" dirty="0">
              <a:latin typeface="Courier New" panose="02070309020205020404" pitchFamily="49" charset="0"/>
              <a:cs typeface="Courier New" panose="02070309020205020404" pitchFamily="49" charset="0"/>
            </a:endParaRPr>
          </a:p>
          <a:p>
            <a:pPr marL="0" indent="0">
              <a:buNone/>
            </a:pPr>
            <a:r>
              <a:rPr lang="en-US" sz="1200" dirty="0" smtClean="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xtgee</a:t>
            </a: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totbmd_std</a:t>
            </a: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c.bmi_std</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c.bmi_std</a:t>
            </a:r>
            <a:r>
              <a:rPr lang="en-US" sz="1200" dirty="0">
                <a:latin typeface="Courier New" panose="02070309020205020404" pitchFamily="49" charset="0"/>
                <a:cs typeface="Courier New" panose="02070309020205020404" pitchFamily="49" charset="0"/>
              </a:rPr>
              <a:t>, i(id) robust</a:t>
            </a:r>
          </a:p>
          <a:p>
            <a:pPr marL="0" indent="0">
              <a:buNone/>
            </a:pPr>
            <a:r>
              <a:rPr lang="en-US" sz="1200" dirty="0" smtClean="0">
                <a:latin typeface="Courier New" panose="02070309020205020404" pitchFamily="49" charset="0"/>
                <a:cs typeface="Courier New" panose="02070309020205020404" pitchFamily="49" charset="0"/>
              </a:rPr>
              <a:t>--------------------+----------------------------------------------------------------</a:t>
            </a: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bmi_std</a:t>
            </a:r>
            <a:r>
              <a:rPr lang="en-US" sz="1200" dirty="0">
                <a:latin typeface="Courier New" panose="02070309020205020404" pitchFamily="49" charset="0"/>
                <a:cs typeface="Courier New" panose="02070309020205020404" pitchFamily="49" charset="0"/>
              </a:rPr>
              <a:t> |   .3362406   .0077491    43.39   0.000     .3210527    .3514284</a:t>
            </a:r>
          </a:p>
          <a:p>
            <a:pPr marL="0" indent="0">
              <a:buNone/>
            </a:pPr>
            <a:r>
              <a:rPr lang="en-US" sz="1200" dirty="0">
                <a:latin typeface="Courier New" panose="02070309020205020404" pitchFamily="49" charset="0"/>
                <a:cs typeface="Courier New" panose="02070309020205020404" pitchFamily="49" charset="0"/>
              </a:rPr>
              <a:t>                    |</a:t>
            </a:r>
          </a:p>
          <a:p>
            <a:pPr marL="0" indent="0">
              <a:buNone/>
            </a:pPr>
            <a:r>
              <a:rPr lang="en-US" sz="1200" dirty="0" err="1">
                <a:latin typeface="Courier New" panose="02070309020205020404" pitchFamily="49" charset="0"/>
                <a:cs typeface="Courier New" panose="02070309020205020404" pitchFamily="49" charset="0"/>
              </a:rPr>
              <a:t>c.bmi_std#c.bmi_std</a:t>
            </a:r>
            <a:r>
              <a:rPr lang="en-US" sz="1200" dirty="0">
                <a:latin typeface="Courier New" panose="02070309020205020404" pitchFamily="49" charset="0"/>
                <a:cs typeface="Courier New" panose="02070309020205020404" pitchFamily="49" charset="0"/>
              </a:rPr>
              <a:t> |  -.0179974   .0041768    -4.31   0.000    -.0261838   -.0098111</a:t>
            </a:r>
          </a:p>
          <a:p>
            <a:pPr marL="0" indent="0">
              <a:buNone/>
            </a:pPr>
            <a:r>
              <a:rPr lang="en-US" sz="1200" dirty="0">
                <a:latin typeface="Courier New" panose="02070309020205020404" pitchFamily="49" charset="0"/>
                <a:cs typeface="Courier New" panose="02070309020205020404" pitchFamily="49" charset="0"/>
              </a:rPr>
              <a:t>                    |</a:t>
            </a:r>
          </a:p>
          <a:p>
            <a:pPr marL="0" indent="0">
              <a:buNone/>
            </a:pPr>
            <a:r>
              <a:rPr lang="en-US" sz="1200" dirty="0">
                <a:latin typeface="Courier New" panose="02070309020205020404" pitchFamily="49" charset="0"/>
                <a:cs typeface="Courier New" panose="02070309020205020404" pitchFamily="49" charset="0"/>
              </a:rPr>
              <a:t>              _cons |  -.0131305   .0103411    -1.27   0.204    -.0333986    .0071377</a:t>
            </a:r>
          </a:p>
          <a:p>
            <a:pPr marL="0" indent="0">
              <a:buNone/>
            </a:pPr>
            <a:r>
              <a:rPr lang="en-US" sz="1200" dirty="0">
                <a:latin typeface="Courier New" panose="02070309020205020404" pitchFamily="49" charset="0"/>
                <a:cs typeface="Courier New" panose="02070309020205020404" pitchFamily="49" charset="0"/>
              </a:rPr>
              <a:t>-------------------------------------------------------------------------------------</a:t>
            </a:r>
          </a:p>
          <a:p>
            <a:pPr marL="0" indent="0">
              <a:buNone/>
            </a:pPr>
            <a:endParaRPr lang="en-US" sz="1200" dirty="0" smtClean="0">
              <a:latin typeface="Courier New" panose="02070309020205020404" pitchFamily="49" charset="0"/>
              <a:cs typeface="Courier New" panose="02070309020205020404" pitchFamily="49" charset="0"/>
            </a:endParaRPr>
          </a:p>
          <a:p>
            <a:pPr marL="0" indent="0">
              <a:buNone/>
            </a:pPr>
            <a:r>
              <a:rPr lang="en-US" sz="2000" dirty="0" smtClean="0"/>
              <a:t>Since a quadratic term is statistically significant, the </a:t>
            </a:r>
            <a:r>
              <a:rPr lang="en-US" sz="2000" dirty="0"/>
              <a:t>linearity in </a:t>
            </a:r>
            <a:r>
              <a:rPr lang="en-US" sz="2000" dirty="0" smtClean="0"/>
              <a:t>BMI assumption is not correct.  Is it an important deviation?  A plot of the predicted values versus BMI shows that the quadratic effect is minimal. </a:t>
            </a:r>
            <a:endParaRPr lang="en-US" sz="2000" dirty="0"/>
          </a:p>
          <a:p>
            <a:pPr marL="0" indent="0">
              <a:buNone/>
            </a:pPr>
            <a:endParaRPr lang="en-US" sz="12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5096071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6CFCE0-AAC7-4FCC-B943-C78716A1A5B7}" type="slidenum">
              <a:rPr lang="en-US" altLang="en-US"/>
              <a:pPr/>
              <a:t>29</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dirty="0" smtClean="0"/>
              <a:t>Longitudinal analysis strategy</a:t>
            </a:r>
            <a:endParaRPr lang="en-US" dirty="0"/>
          </a:p>
        </p:txBody>
      </p:sp>
      <p:sp>
        <p:nvSpPr>
          <p:cNvPr id="813059" name="Rectangle 3"/>
          <p:cNvSpPr>
            <a:spLocks noGrp="1" noChangeArrowheads="1"/>
          </p:cNvSpPr>
          <p:nvPr>
            <p:ph type="body" idx="1"/>
          </p:nvPr>
        </p:nvSpPr>
        <p:spPr>
          <a:xfrm>
            <a:off x="457200" y="1415146"/>
            <a:ext cx="7924800" cy="5029200"/>
          </a:xfrm>
        </p:spPr>
        <p:txBody>
          <a:bodyPr/>
          <a:lstStyle/>
          <a:p>
            <a:pPr>
              <a:lnSpc>
                <a:spcPct val="80000"/>
              </a:lnSpc>
            </a:pPr>
            <a:r>
              <a:rPr lang="en-US" sz="2800" dirty="0" smtClean="0"/>
              <a:t>Assess if a predictor is time-varying or time-invariant (use </a:t>
            </a:r>
            <a:r>
              <a:rPr lang="en-US" sz="2800" dirty="0" err="1" smtClean="0">
                <a:latin typeface="Courier New" panose="02070309020205020404" pitchFamily="49" charset="0"/>
                <a:cs typeface="Courier New" panose="02070309020205020404" pitchFamily="49" charset="0"/>
              </a:rPr>
              <a:t>xtsum</a:t>
            </a:r>
            <a:r>
              <a:rPr lang="en-US" sz="2800" dirty="0" smtClean="0"/>
              <a:t> if you don’t know)</a:t>
            </a:r>
            <a:endParaRPr lang="en-US" sz="2800" dirty="0"/>
          </a:p>
          <a:p>
            <a:pPr>
              <a:lnSpc>
                <a:spcPct val="80000"/>
              </a:lnSpc>
            </a:pPr>
            <a:r>
              <a:rPr lang="en-US" sz="2800" dirty="0" smtClean="0"/>
              <a:t>Time-varying (like BMI) – just include it as a predictor.</a:t>
            </a:r>
          </a:p>
          <a:p>
            <a:pPr>
              <a:lnSpc>
                <a:spcPct val="80000"/>
              </a:lnSpc>
            </a:pPr>
            <a:r>
              <a:rPr lang="en-US" sz="2800" dirty="0" smtClean="0"/>
              <a:t>Time-invariant (like obesity at baseline) – include it in the model as well as the interaction of that variable with the time variable.  A longitudinal relationship is tested by testing the interaction. </a:t>
            </a:r>
            <a:endParaRPr lang="en-US" sz="2800" dirty="0"/>
          </a:p>
          <a:p>
            <a:pPr marL="0" indent="0">
              <a:lnSpc>
                <a:spcPct val="80000"/>
              </a:lnSpc>
              <a:buNone/>
            </a:pPr>
            <a:endParaRPr lang="en-US" sz="2000" dirty="0"/>
          </a:p>
        </p:txBody>
      </p:sp>
    </p:spTree>
    <p:extLst>
      <p:ext uri="{BB962C8B-B14F-4D97-AF65-F5344CB8AC3E}">
        <p14:creationId xmlns:p14="http://schemas.microsoft.com/office/powerpoint/2010/main" val="3178840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3</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xtgee</a:t>
            </a:r>
            <a:endParaRPr lang="en-US" dirty="0" smtClean="0">
              <a:latin typeface="Courier New" panose="02070309020205020404" pitchFamily="49" charset="0"/>
              <a:cs typeface="Courier New" panose="02070309020205020404" pitchFamily="49" charset="0"/>
            </a:endParaRPr>
          </a:p>
          <a:p>
            <a:pPr>
              <a:lnSpc>
                <a:spcPct val="90000"/>
              </a:lnSpc>
              <a:buSzTx/>
            </a:pPr>
            <a:r>
              <a:rPr lang="en-US" dirty="0" smtClean="0"/>
              <a:t>Mixed effects (ME) models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meglm</a:t>
            </a:r>
            <a:endParaRPr lang="en-US" dirty="0" smtClean="0">
              <a:latin typeface="Courier New" panose="02070309020205020404" pitchFamily="49" charset="0"/>
              <a:cs typeface="Courier New" panose="02070309020205020404" pitchFamily="49" charset="0"/>
            </a:endParaRPr>
          </a:p>
          <a:p>
            <a:pPr lvl="1">
              <a:lnSpc>
                <a:spcPct val="90000"/>
              </a:lnSpc>
              <a:buSzTx/>
            </a:pPr>
            <a:r>
              <a:rPr lang="en-US" dirty="0" smtClean="0"/>
              <a:t>Or specialized routines for different outcome types</a:t>
            </a:r>
          </a:p>
          <a:p>
            <a:pPr lvl="2">
              <a:lnSpc>
                <a:spcPct val="90000"/>
              </a:lnSpc>
              <a:buSzTx/>
            </a:pPr>
            <a:r>
              <a:rPr lang="en-US" dirty="0" smtClean="0"/>
              <a:t>Numeric (</a:t>
            </a:r>
            <a:r>
              <a:rPr lang="en-US" dirty="0" smtClean="0">
                <a:latin typeface="Courier New" panose="02070309020205020404" pitchFamily="49" charset="0"/>
                <a:cs typeface="Courier New" panose="02070309020205020404" pitchFamily="49" charset="0"/>
              </a:rPr>
              <a:t>mixed</a:t>
            </a:r>
            <a:r>
              <a:rPr lang="en-US" dirty="0" smtClean="0"/>
              <a:t>)</a:t>
            </a:r>
          </a:p>
          <a:p>
            <a:pPr lvl="2">
              <a:lnSpc>
                <a:spcPct val="90000"/>
              </a:lnSpc>
              <a:buSzTx/>
            </a:pPr>
            <a:r>
              <a:rPr lang="en-US" dirty="0" smtClean="0"/>
              <a:t>Binary (</a:t>
            </a:r>
            <a:r>
              <a:rPr lang="en-US" dirty="0" err="1" smtClean="0">
                <a:latin typeface="Courier New" panose="02070309020205020404" pitchFamily="49" charset="0"/>
                <a:cs typeface="Courier New" panose="02070309020205020404" pitchFamily="49" charset="0"/>
              </a:rPr>
              <a:t>melogit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meprobit</a:t>
            </a:r>
            <a:r>
              <a:rPr lang="en-US" dirty="0" smtClean="0"/>
              <a:t>)</a:t>
            </a:r>
          </a:p>
          <a:p>
            <a:pPr lvl="2">
              <a:lnSpc>
                <a:spcPct val="90000"/>
              </a:lnSpc>
              <a:buSzTx/>
            </a:pPr>
            <a:r>
              <a:rPr lang="en-US" dirty="0" smtClean="0"/>
              <a:t>Count (</a:t>
            </a:r>
            <a:r>
              <a:rPr lang="en-US" dirty="0" err="1" smtClean="0">
                <a:latin typeface="Courier New" panose="02070309020205020404" pitchFamily="49" charset="0"/>
                <a:cs typeface="Courier New" panose="02070309020205020404" pitchFamily="49" charset="0"/>
              </a:rPr>
              <a:t>mepoisson</a:t>
            </a:r>
            <a:r>
              <a:rPr lang="en-US" dirty="0" smtClean="0"/>
              <a:t>)</a:t>
            </a:r>
          </a:p>
          <a:p>
            <a:pPr lvl="2">
              <a:lnSpc>
                <a:spcPct val="90000"/>
              </a:lnSpc>
              <a:buSzTx/>
            </a:pPr>
            <a:r>
              <a:rPr lang="en-US" dirty="0" smtClean="0"/>
              <a:t>Ordered categorical (</a:t>
            </a:r>
            <a:r>
              <a:rPr lang="en-US" dirty="0" err="1" smtClean="0">
                <a:latin typeface="Courier New" panose="02070309020205020404" pitchFamily="49" charset="0"/>
                <a:cs typeface="Courier New" panose="02070309020205020404" pitchFamily="49" charset="0"/>
              </a:rPr>
              <a:t>meologit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meoprobit</a:t>
            </a:r>
            <a:r>
              <a:rPr lang="en-US" dirty="0" smtClean="0"/>
              <a:t>)</a:t>
            </a:r>
          </a:p>
          <a:p>
            <a:pPr>
              <a:lnSpc>
                <a:spcPct val="90000"/>
              </a:lnSpc>
              <a:buSzTx/>
            </a:pPr>
            <a:r>
              <a:rPr lang="en-US" i="1" dirty="0" smtClean="0"/>
              <a:t>Interpretations are virtually the same for  corresponding correlated and non-correlated analyses (linear/linear, </a:t>
            </a:r>
            <a:r>
              <a:rPr lang="en-US" i="1" dirty="0" err="1" smtClean="0"/>
              <a:t>logit</a:t>
            </a:r>
            <a:r>
              <a:rPr lang="en-US" i="1" dirty="0" smtClean="0"/>
              <a:t>/</a:t>
            </a:r>
            <a:r>
              <a:rPr lang="en-US" i="1" dirty="0" err="1" smtClean="0"/>
              <a:t>logit</a:t>
            </a:r>
            <a:r>
              <a:rPr lang="en-US" i="1" dirty="0" smtClean="0"/>
              <a:t>)</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3298151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28067">
                                            <p:txEl>
                                              <p:pRg st="9" end="9"/>
                                            </p:txEl>
                                          </p:spTgt>
                                        </p:tgtEl>
                                        <p:attrNameLst>
                                          <p:attrName>style.visibility</p:attrName>
                                        </p:attrNameLst>
                                      </p:cBhvr>
                                      <p:to>
                                        <p:strVal val="visible"/>
                                      </p:to>
                                    </p:set>
                                    <p:anim calcmode="lin" valueType="num">
                                      <p:cBhvr additive="base">
                                        <p:cTn id="7" dur="500" fill="hold"/>
                                        <p:tgtEl>
                                          <p:spTgt spid="728067">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2806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6CFCE0-AAC7-4FCC-B943-C78716A1A5B7}" type="slidenum">
              <a:rPr lang="en-US" altLang="en-US"/>
              <a:pPr/>
              <a:t>30</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7924800" cy="5029200"/>
          </a:xfrm>
        </p:spPr>
        <p:txBody>
          <a:bodyPr/>
          <a:lstStyle/>
          <a:p>
            <a:pPr>
              <a:lnSpc>
                <a:spcPct val="80000"/>
              </a:lnSpc>
            </a:pPr>
            <a:r>
              <a:rPr lang="en-US" sz="2400" dirty="0"/>
              <a:t>Approximately normally distributed outcomes can be handled with mixed models </a:t>
            </a:r>
            <a:r>
              <a:rPr lang="en-US" sz="2400" dirty="0" smtClean="0"/>
              <a:t>(</a:t>
            </a:r>
            <a:r>
              <a:rPr lang="en-US" sz="2400" dirty="0" smtClean="0">
                <a:latin typeface="Courier New" pitchFamily="49" charset="0"/>
              </a:rPr>
              <a:t>mixed</a:t>
            </a:r>
            <a:r>
              <a:rPr lang="en-US" sz="2400" dirty="0"/>
              <a:t>) or generalized estimating equations (</a:t>
            </a:r>
            <a:r>
              <a:rPr lang="en-US" sz="2400" dirty="0" err="1">
                <a:latin typeface="Courier New" pitchFamily="49" charset="0"/>
              </a:rPr>
              <a:t>xtgee</a:t>
            </a:r>
            <a:r>
              <a:rPr lang="en-US" sz="2400" dirty="0"/>
              <a:t>). </a:t>
            </a:r>
          </a:p>
          <a:p>
            <a:pPr>
              <a:lnSpc>
                <a:spcPct val="80000"/>
              </a:lnSpc>
            </a:pPr>
            <a:r>
              <a:rPr lang="en-US" sz="2400" dirty="0"/>
              <a:t>Mixed models have the advantage of handling multiple levels of clustering and more explicit modeling of sources of variability and correlation. </a:t>
            </a:r>
            <a:r>
              <a:rPr lang="en-US" sz="2400" dirty="0" smtClean="0"/>
              <a:t> Better with missing data. </a:t>
            </a:r>
            <a:endParaRPr lang="en-US" sz="2400" dirty="0"/>
          </a:p>
          <a:p>
            <a:pPr>
              <a:lnSpc>
                <a:spcPct val="80000"/>
              </a:lnSpc>
            </a:pPr>
            <a:r>
              <a:rPr lang="en-US" sz="2400" dirty="0"/>
              <a:t>Generalized estimating equations (when using the robust option) makes fewer assumptions. </a:t>
            </a:r>
          </a:p>
          <a:p>
            <a:pPr>
              <a:lnSpc>
                <a:spcPct val="80000"/>
              </a:lnSpc>
            </a:pPr>
            <a:endParaRPr 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4</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Only works for one level of clustering (e.g., patients).</a:t>
            </a:r>
          </a:p>
          <a:p>
            <a:pPr lvl="1">
              <a:lnSpc>
                <a:spcPct val="90000"/>
              </a:lnSpc>
              <a:buSzTx/>
            </a:pPr>
            <a:r>
              <a:rPr lang="en-US" dirty="0" smtClean="0"/>
              <a:t>Requires largish number of clusters (ideally &gt; 50) and works best when the number of clusters &gt;&gt; number of observations per cluster.</a:t>
            </a:r>
          </a:p>
          <a:p>
            <a:pPr lvl="1">
              <a:lnSpc>
                <a:spcPct val="90000"/>
              </a:lnSpc>
              <a:buSzTx/>
            </a:pPr>
            <a:r>
              <a:rPr lang="en-US" dirty="0" smtClean="0"/>
              <a:t>Does not require modeling of the correlation when using “robust” standard errors.</a:t>
            </a:r>
          </a:p>
          <a:p>
            <a:pPr lvl="1">
              <a:lnSpc>
                <a:spcPct val="90000"/>
              </a:lnSpc>
              <a:buSzTx/>
            </a:pPr>
            <a:r>
              <a:rPr lang="en-US" dirty="0" smtClean="0"/>
              <a:t>No overall measure of model fit like likelihood or R</a:t>
            </a:r>
            <a:r>
              <a:rPr lang="en-US" baseline="30000" dirty="0" smtClean="0"/>
              <a:t>2</a:t>
            </a:r>
            <a:r>
              <a:rPr lang="en-US" dirty="0" smtClean="0"/>
              <a:t>.</a:t>
            </a:r>
          </a:p>
          <a:p>
            <a:pPr lvl="1">
              <a:lnSpc>
                <a:spcPct val="90000"/>
              </a:lnSpc>
              <a:buSzTx/>
            </a:pPr>
            <a:r>
              <a:rPr lang="en-US" dirty="0" smtClean="0"/>
              <a:t>Less robust than mixed effects models to possible bias due to missing data or dropout. </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5</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Mixed models</a:t>
            </a:r>
          </a:p>
          <a:p>
            <a:pPr lvl="1">
              <a:lnSpc>
                <a:spcPct val="90000"/>
              </a:lnSpc>
              <a:buSzTx/>
            </a:pPr>
            <a:r>
              <a:rPr lang="en-US" dirty="0" smtClean="0"/>
              <a:t>Can handle a wider variety of data structures.  For example times within patients within doctors or compartments within knees within time within subjects.</a:t>
            </a:r>
          </a:p>
          <a:p>
            <a:pPr lvl="1">
              <a:lnSpc>
                <a:spcPct val="90000"/>
              </a:lnSpc>
              <a:buSzTx/>
            </a:pPr>
            <a:r>
              <a:rPr lang="en-US" dirty="0" smtClean="0"/>
              <a:t>Requires modeling the correlation.</a:t>
            </a:r>
          </a:p>
          <a:p>
            <a:pPr lvl="1">
              <a:lnSpc>
                <a:spcPct val="90000"/>
              </a:lnSpc>
              <a:buSzTx/>
            </a:pPr>
            <a:r>
              <a:rPr lang="en-US" dirty="0" smtClean="0"/>
              <a:t>Gives additional information about the correlation.</a:t>
            </a:r>
          </a:p>
          <a:p>
            <a:pPr lvl="1">
              <a:lnSpc>
                <a:spcPct val="90000"/>
              </a:lnSpc>
              <a:buSzTx/>
            </a:pPr>
            <a:r>
              <a:rPr lang="en-US" dirty="0" smtClean="0"/>
              <a:t>Based on likelihood fits, so can conduct likelihood ratio tests to compare two model fits.</a:t>
            </a:r>
          </a:p>
          <a:p>
            <a:pPr lvl="1">
              <a:lnSpc>
                <a:spcPct val="90000"/>
              </a:lnSpc>
              <a:buSzTx/>
            </a:pPr>
            <a:r>
              <a:rPr lang="en-US" dirty="0" smtClean="0"/>
              <a:t>More robust to potential bias due to missing data and dropout.  </a:t>
            </a:r>
            <a:endParaRPr lang="en-US" dirty="0"/>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6</a:t>
            </a:fld>
            <a:endParaRPr lang="en-US" altLang="en-US"/>
          </a:p>
        </p:txBody>
      </p:sp>
      <p:sp>
        <p:nvSpPr>
          <p:cNvPr id="936962" name="Rectangle 2"/>
          <p:cNvSpPr>
            <a:spLocks noGrp="1" noChangeArrowheads="1"/>
          </p:cNvSpPr>
          <p:nvPr>
            <p:ph type="title"/>
          </p:nvPr>
        </p:nvSpPr>
        <p:spPr/>
        <p:txBody>
          <a:bodyPr/>
          <a:lstStyle/>
          <a:p>
            <a:r>
              <a:rPr lang="en-US" dirty="0" smtClean="0"/>
              <a:t>Consider first longitudinal </a:t>
            </a:r>
            <a:r>
              <a:rPr lang="en-US" dirty="0"/>
              <a:t>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u="sng" dirty="0" smtClean="0"/>
              <a:t>Longitudinal design</a:t>
            </a:r>
            <a:r>
              <a:rPr lang="en-US" dirty="0" smtClean="0"/>
              <a:t>:  Individuals (interpreted broadly) are measured repeatedly over time. </a:t>
            </a:r>
          </a:p>
          <a:p>
            <a:pPr marL="0" indent="0">
              <a:buFont typeface="Wingdings" pitchFamily="2" charset="2"/>
              <a:buNone/>
            </a:pPr>
            <a:endParaRPr lang="en-US" sz="1200" dirty="0"/>
          </a:p>
          <a:p>
            <a:pPr marL="0" indent="0">
              <a:buFont typeface="Wingdings" pitchFamily="2" charset="2"/>
              <a:buNone/>
            </a:pPr>
            <a:r>
              <a:rPr lang="en-US" u="sng" dirty="0" smtClean="0"/>
              <a:t>Key features</a:t>
            </a:r>
            <a:r>
              <a:rPr lang="en-US" dirty="0" smtClean="0"/>
              <a:t>: Can analyze change over time within an individual.  </a:t>
            </a:r>
          </a:p>
          <a:p>
            <a:pPr marL="0" indent="0">
              <a:buFont typeface="Wingdings" pitchFamily="2" charset="2"/>
              <a:buNone/>
            </a:pPr>
            <a:endParaRPr lang="en-US" sz="1200" dirty="0"/>
          </a:p>
          <a:p>
            <a:pPr marL="0" indent="0">
              <a:buFont typeface="Wingdings" pitchFamily="2" charset="2"/>
              <a:buNone/>
            </a:pPr>
            <a:r>
              <a:rPr lang="en-US" dirty="0" smtClean="0"/>
              <a:t>GEE methods are a very common approach for longitudinal data when there are large numbers of individuals and not so many repeated measurements.  </a:t>
            </a:r>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3365337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640164779"/>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7</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3190460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8</a:t>
            </a:fld>
            <a:endParaRPr lang="en-US" altLang="en-US"/>
          </a:p>
        </p:txBody>
      </p:sp>
      <p:sp>
        <p:nvSpPr>
          <p:cNvPr id="1011714" name="Rectangle 2"/>
          <p:cNvSpPr>
            <a:spLocks noGrp="1" noChangeArrowheads="1"/>
          </p:cNvSpPr>
          <p:nvPr>
            <p:ph type="title"/>
          </p:nvPr>
        </p:nvSpPr>
        <p:spPr/>
        <p:txBody>
          <a:bodyPr/>
          <a:lstStyle/>
          <a:p>
            <a:r>
              <a:rPr lang="en-US" dirty="0" smtClean="0"/>
              <a:t>Modified Mini-mental </a:t>
            </a:r>
            <a:r>
              <a:rPr lang="en-US" dirty="0"/>
              <a:t>S</a:t>
            </a:r>
            <a:r>
              <a:rPr lang="en-US" dirty="0" smtClean="0"/>
              <a:t>tate </a:t>
            </a:r>
            <a:r>
              <a:rPr lang="en-US" dirty="0"/>
              <a:t>E</a:t>
            </a:r>
            <a:r>
              <a:rPr lang="en-US" dirty="0" smtClean="0"/>
              <a:t>xam</a:t>
            </a: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Numerical score from 0 to 100</a:t>
            </a:r>
            <a:endParaRPr lang="en-US" sz="2600" dirty="0"/>
          </a:p>
          <a:p>
            <a:pPr>
              <a:lnSpc>
                <a:spcPct val="80000"/>
              </a:lnSpc>
              <a:buFont typeface="Wingdings" pitchFamily="2" charset="2"/>
              <a:buNone/>
            </a:pPr>
            <a:endParaRPr lang="en-US" sz="2600" dirty="0"/>
          </a:p>
          <a:p>
            <a:pPr>
              <a:lnSpc>
                <a:spcPct val="80000"/>
              </a:lnSpc>
              <a:buFont typeface="Wingdings" pitchFamily="2" charset="2"/>
              <a:buNone/>
            </a:pPr>
            <a:r>
              <a:rPr lang="en-US" sz="2600" dirty="0"/>
              <a:t>Tell patient “I'd like to test your memory; say these words: boat, cucumber, wire”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“Begin with 100 and count backwards by 7”  (up to 5 points for five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“Can you name the three objects I named before?”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endParaRPr lang="en-US" sz="1800" dirty="0"/>
          </a:p>
        </p:txBody>
      </p:sp>
    </p:spTree>
    <p:extLst>
      <p:ext uri="{BB962C8B-B14F-4D97-AF65-F5344CB8AC3E}">
        <p14:creationId xmlns:p14="http://schemas.microsoft.com/office/powerpoint/2010/main" val="178924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1011715">
                                            <p:txEl>
                                              <p:pRg st="2" end="2"/>
                                            </p:txEl>
                                          </p:spTgt>
                                        </p:tgtEl>
                                      </p:cBhvr>
                                    </p:animEffect>
                                    <p:set>
                                      <p:cBhvr>
                                        <p:cTn id="7" dur="1" fill="hold">
                                          <p:stCondLst>
                                            <p:cond delay="999"/>
                                          </p:stCondLst>
                                        </p:cTn>
                                        <p:tgtEl>
                                          <p:spTgt spid="1011715">
                                            <p:txEl>
                                              <p:pRg st="2" end="2"/>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011715">
                                            <p:txEl>
                                              <p:pRg st="4" end="4"/>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0117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4010078347"/>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p:cNvGraphicFramePr>
          <p:nvPr>
            <p:extLst>
              <p:ext uri="{D42A27DB-BD31-4B8C-83A1-F6EECF244321}">
                <p14:modId xmlns:p14="http://schemas.microsoft.com/office/powerpoint/2010/main" val="1737767485"/>
              </p:ext>
            </p:extLst>
          </p:nvPr>
        </p:nvGraphicFramePr>
        <p:xfrm>
          <a:off x="0" y="1371600"/>
          <a:ext cx="81534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9</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296514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7"/>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7" grpId="0">
        <p:bldAsOne/>
      </p:bldGraphic>
    </p:bld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3309</TotalTime>
  <Words>2934</Words>
  <Application>Microsoft Office PowerPoint</Application>
  <PresentationFormat>On-screen Show (4:3)</PresentationFormat>
  <Paragraphs>366</Paragraphs>
  <Slides>30</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Book Antiqua</vt:lpstr>
      <vt:lpstr>Courier New</vt:lpstr>
      <vt:lpstr>Monotype Sorts</vt:lpstr>
      <vt:lpstr>Times New Roman</vt:lpstr>
      <vt:lpstr>Wingdings</vt:lpstr>
      <vt:lpstr>cem chi2</vt:lpstr>
      <vt:lpstr>Repeated Measures, Lecture 2, Part 1 </vt:lpstr>
      <vt:lpstr>Outline</vt:lpstr>
      <vt:lpstr>Analyses for correlated data</vt:lpstr>
      <vt:lpstr>Analyses for correlated data</vt:lpstr>
      <vt:lpstr>Analyses for correlated data</vt:lpstr>
      <vt:lpstr>Consider first longitudinal data</vt:lpstr>
      <vt:lpstr>Measuring change</vt:lpstr>
      <vt:lpstr>Modified Mini-mental State Exam</vt:lpstr>
      <vt:lpstr>Measuring change</vt:lpstr>
      <vt:lpstr>Analyzing change with longitudinal data</vt:lpstr>
      <vt:lpstr>Example: SOF basics</vt:lpstr>
      <vt:lpstr>Example: Individual BMD plots</vt:lpstr>
      <vt:lpstr>Example: BMD/Obesity</vt:lpstr>
      <vt:lpstr>Example: BMD/Obesity</vt:lpstr>
      <vt:lpstr>Analyzing change with longitudinal data</vt:lpstr>
      <vt:lpstr>How to handle “time” in a longitudinal analysis</vt:lpstr>
      <vt:lpstr>Example: BMD/Obesity</vt:lpstr>
      <vt:lpstr>Example: BMD/Obesity</vt:lpstr>
      <vt:lpstr>Example: BMD/Obesity</vt:lpstr>
      <vt:lpstr>Example: BMD/Obesity</vt:lpstr>
      <vt:lpstr>Example:  If you prefer tables</vt:lpstr>
      <vt:lpstr>Back to the science: BMD/Obesity</vt:lpstr>
      <vt:lpstr>Back to the science:  Checking the linearity assumption</vt:lpstr>
      <vt:lpstr>Example: BMD/BMI (time varying predictor)</vt:lpstr>
      <vt:lpstr>Ex 2: BMD/BMI (time varying predictor)</vt:lpstr>
      <vt:lpstr>Example 2:  xtgee</vt:lpstr>
      <vt:lpstr>Example 2:  Standardize</vt:lpstr>
      <vt:lpstr>Example 2:  Check linearity</vt:lpstr>
      <vt:lpstr>Longitudinal analysis strategy</vt:lpstr>
      <vt:lpstr>Summary</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McCulloch, Charles</cp:lastModifiedBy>
  <cp:revision>224</cp:revision>
  <dcterms:created xsi:type="dcterms:W3CDTF">2007-11-26T22:52:26Z</dcterms:created>
  <dcterms:modified xsi:type="dcterms:W3CDTF">2020-04-26T23:56:40Z</dcterms:modified>
</cp:coreProperties>
</file>