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9" r:id="rId1"/>
  </p:sldMasterIdLst>
  <p:notesMasterIdLst>
    <p:notesMasterId r:id="rId41"/>
  </p:notesMasterIdLst>
  <p:handoutMasterIdLst>
    <p:handoutMasterId r:id="rId42"/>
  </p:handoutMasterIdLst>
  <p:sldIdLst>
    <p:sldId id="847" r:id="rId2"/>
    <p:sldId id="666" r:id="rId3"/>
    <p:sldId id="868" r:id="rId4"/>
    <p:sldId id="869" r:id="rId5"/>
    <p:sldId id="871" r:id="rId6"/>
    <p:sldId id="693" r:id="rId7"/>
    <p:sldId id="874" r:id="rId8"/>
    <p:sldId id="873" r:id="rId9"/>
    <p:sldId id="882" r:id="rId10"/>
    <p:sldId id="876" r:id="rId11"/>
    <p:sldId id="884" r:id="rId12"/>
    <p:sldId id="877" r:id="rId13"/>
    <p:sldId id="880" r:id="rId14"/>
    <p:sldId id="862" r:id="rId15"/>
    <p:sldId id="881" r:id="rId16"/>
    <p:sldId id="861" r:id="rId17"/>
    <p:sldId id="891" r:id="rId18"/>
    <p:sldId id="875" r:id="rId19"/>
    <p:sldId id="887" r:id="rId20"/>
    <p:sldId id="888" r:id="rId21"/>
    <p:sldId id="895" r:id="rId22"/>
    <p:sldId id="837" r:id="rId23"/>
    <p:sldId id="900" r:id="rId24"/>
    <p:sldId id="899" r:id="rId25"/>
    <p:sldId id="890" r:id="rId26"/>
    <p:sldId id="892" r:id="rId27"/>
    <p:sldId id="889" r:id="rId28"/>
    <p:sldId id="908" r:id="rId29"/>
    <p:sldId id="901" r:id="rId30"/>
    <p:sldId id="909" r:id="rId31"/>
    <p:sldId id="705" r:id="rId32"/>
    <p:sldId id="905" r:id="rId33"/>
    <p:sldId id="906" r:id="rId34"/>
    <p:sldId id="902" r:id="rId35"/>
    <p:sldId id="903" r:id="rId36"/>
    <p:sldId id="759" r:id="rId37"/>
    <p:sldId id="848" r:id="rId38"/>
    <p:sldId id="907" r:id="rId39"/>
    <p:sldId id="910" r:id="rId40"/>
  </p:sldIdLst>
  <p:sldSz cx="9144000" cy="6858000" type="screen4x3"/>
  <p:notesSz cx="6831013" cy="91170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2">
          <p15:clr>
            <a:srgbClr val="A4A3A4"/>
          </p15:clr>
        </p15:guide>
        <p15:guide id="2" pos="215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rles Mcculloch" initials="CM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170981"/>
    <a:srgbClr val="D7FDF9"/>
    <a:srgbClr val="F6E6EA"/>
    <a:srgbClr val="FAE2F6"/>
    <a:srgbClr val="121328"/>
    <a:srgbClr val="003366"/>
    <a:srgbClr val="0066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89"/>
    <p:restoredTop sz="87010"/>
  </p:normalViewPr>
  <p:slideViewPr>
    <p:cSldViewPr>
      <p:cViewPr varScale="1">
        <p:scale>
          <a:sx n="91" d="100"/>
          <a:sy n="91" d="100"/>
        </p:scale>
        <p:origin x="10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530" y="-72"/>
      </p:cViewPr>
      <p:guideLst>
        <p:guide orient="horz" pos="2872"/>
        <p:guide pos="215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2.xml"/><Relationship Id="rId1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9" tIns="45565" rIns="91129" bIns="45565" numCol="1" anchor="t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0325" y="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9" tIns="45565" rIns="91129" bIns="45565" numCol="1" anchor="t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140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9" tIns="45565" rIns="91129" bIns="45565" numCol="1" anchor="b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0325" y="866140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9" tIns="45565" rIns="91129" bIns="45565" numCol="1" anchor="b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E3BDF4B-B672-42B6-AF83-560EF4F45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55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9" tIns="45565" rIns="91129" bIns="45565" numCol="1" anchor="t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0325" y="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9" tIns="45565" rIns="91129" bIns="45565" numCol="1" anchor="t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6650" y="684213"/>
            <a:ext cx="4557713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1225" y="4330700"/>
            <a:ext cx="5008563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9" tIns="45565" rIns="91129" bIns="455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6140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9" tIns="45565" rIns="91129" bIns="45565" numCol="1" anchor="b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0325" y="8661400"/>
            <a:ext cx="2960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9" tIns="45565" rIns="91129" bIns="45565" numCol="1" anchor="b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B16C7017-599B-4E3A-BC4E-BC04E31A9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80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ies.mit.edu/data-management/plan/why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cup-us.ahrq.gov/db/nation/nis/nisdbdocumentation.jsp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cup-us.ahrq.gov/db/nation/nis/nisdbdocumentation.jsp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mag.org/news/2020/06/two-elite-medical-journals-retract-coronavirus-papers-over-data-integrity-questions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ucsf.edu/research/data-management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ies.mit.edu/data-management/plan/why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vovermind.com/office-space-printer-scene-no-reason-whatsoever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ucsf.edu/research/data-management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ucsf.edu/research/data-management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cw.mit.edu/resources/res-str-002-data-management-spring-2016/workshop-materials/MITRES_STR002S16_IntroDM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cw.mit.edu/resources/res-str-002-data-management-spring-2016/workshop-materials/MITRES_STR002S16_IntroDM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ies.mit.edu/data-management/plan/why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ies.mit.edu/data-management/plan/why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ies.mit.edu/data-management/plan/why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80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 content: </a:t>
            </a:r>
            <a:r>
              <a:rPr lang="en-US" dirty="0">
                <a:hlinkClick r:id="rId3"/>
              </a:rPr>
              <a:t>https://libraries.mit.edu/data-management/plan/why/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69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NIS documentation: </a:t>
            </a:r>
            <a:r>
              <a:rPr lang="en-US" dirty="0">
                <a:hlinkClick r:id="rId3"/>
              </a:rPr>
              <a:t>https://www.hcup-us.ahrq.gov/db/nation/nis/nisdbdocumentation.jsp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33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NIS documentation: </a:t>
            </a:r>
            <a:r>
              <a:rPr lang="en-US" dirty="0">
                <a:hlinkClick r:id="rId3"/>
              </a:rPr>
              <a:t>https://www.hcup-us.ahrq.gov/db/nation/nis/nisdbdocumentation.jsp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20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61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31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up or </a:t>
            </a:r>
            <a:r>
              <a:rPr lang="en-US" dirty="0" err="1"/>
              <a:t>shutup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https://www.sciencemag.org/news/2020/06/two-elite-medical-journals-retract-coronavirus-papers-over-data-integrity-questions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88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Summary: </a:t>
            </a:r>
            <a:r>
              <a:rPr lang="en-US" dirty="0">
                <a:hlinkClick r:id="rId3"/>
              </a:rPr>
              <a:t>https://data.ucsf.edu/research/data-management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5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 content: </a:t>
            </a:r>
            <a:r>
              <a:rPr lang="en-US" dirty="0">
                <a:hlinkClick r:id="rId3"/>
              </a:rPr>
              <a:t>https://libraries.mit.edu/data-management/plan/why/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71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56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https://www.tvovermind.com/office-space-printer-scene-no-reason-whatsoever/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9FB4A2-4CF6-4148-8DC3-2B12856928EA}" type="slidenum">
              <a:rPr lang="en-US"/>
              <a:pPr/>
              <a:t>2</a:t>
            </a:fld>
            <a:endParaRPr lang="en-US"/>
          </a:p>
        </p:txBody>
      </p:sp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161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https://i2.wp.com/</a:t>
            </a:r>
            <a:r>
              <a:rPr lang="en-US" dirty="0" err="1"/>
              <a:t>www.opensourceforu.com</a:t>
            </a:r>
            <a:r>
              <a:rPr lang="en-US" dirty="0"/>
              <a:t>/wp-content/uploads/2019/02/</a:t>
            </a:r>
            <a:r>
              <a:rPr lang="en-US" dirty="0" err="1"/>
              <a:t>Data-Duplication-illustration.jpg?fit</a:t>
            </a:r>
            <a:r>
              <a:rPr lang="en-US" dirty="0"/>
              <a:t>=900%2C633&amp;ssl=1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63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74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67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Summary: </a:t>
            </a:r>
            <a:r>
              <a:rPr lang="en-US" dirty="0">
                <a:hlinkClick r:id="rId3"/>
              </a:rPr>
              <a:t>https://data.ucsf.edu/research/data-management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64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Summary: </a:t>
            </a:r>
            <a:r>
              <a:rPr lang="en-US" dirty="0">
                <a:hlinkClick r:id="rId3"/>
              </a:rPr>
              <a:t>https://data.ucsf.edu/research/data-management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323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https://wordtracker-swoop-uploads.s3.amazonaws.com/uploads/</a:t>
            </a:r>
            <a:r>
              <a:rPr lang="en-US" dirty="0" err="1"/>
              <a:t>ckeditor</a:t>
            </a:r>
            <a:r>
              <a:rPr lang="en-US" dirty="0"/>
              <a:t>/pictures/2694/</a:t>
            </a:r>
            <a:r>
              <a:rPr lang="en-US" dirty="0" err="1"/>
              <a:t>content_duplicate.png</a:t>
            </a: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73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https://</a:t>
            </a:r>
            <a:r>
              <a:rPr lang="en-US" dirty="0" err="1"/>
              <a:t>miro.medium.com</a:t>
            </a:r>
            <a:r>
              <a:rPr lang="en-US" dirty="0"/>
              <a:t>/max/1400/1*TbUF_HTQ6jOhO8EoPnmekQ.jpeg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350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88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Switching gears to thinking about creating, maintaining and curating our own datasets.</a:t>
            </a:r>
          </a:p>
          <a:p>
            <a:endParaRPr lang="en-US" dirty="0"/>
          </a:p>
          <a:p>
            <a:r>
              <a:rPr lang="en-US" dirty="0"/>
              <a:t>Identify UCSF resources throughout.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0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https://ocw.mit.edu/resources/res-str-002-data-management-spring-2016/workshop-materials/MITRES_STR002S16_IntroDM.pdf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28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https://ocw.mit.edu/resources/res-str-002-data-management-spring-2016/workshop-materials/MITRES_STR002S16_IntroDM.pdf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88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 content: </a:t>
            </a:r>
            <a:r>
              <a:rPr lang="en-US" dirty="0">
                <a:hlinkClick r:id="rId3"/>
              </a:rPr>
              <a:t>https://libraries.mit.edu/data-management/plan/why/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38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 content: </a:t>
            </a:r>
            <a:r>
              <a:rPr lang="en-US" dirty="0">
                <a:hlinkClick r:id="rId3"/>
              </a:rPr>
              <a:t>https://libraries.mit.edu/data-management/plan/why/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24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 content: </a:t>
            </a:r>
            <a:r>
              <a:rPr lang="en-US" dirty="0">
                <a:hlinkClick r:id="rId3"/>
              </a:rPr>
              <a:t>https://libraries.mit.edu/data-management/plan/why/</a:t>
            </a:r>
            <a:endParaRPr lang="en-US" dirty="0"/>
          </a:p>
          <a:p>
            <a:endParaRPr lang="en-US" dirty="0"/>
          </a:p>
          <a:p>
            <a:r>
              <a:rPr lang="en-US" dirty="0"/>
              <a:t>Software and data need to be ”in the same place”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34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7017-599B-4E3A-BC4E-BC04E31A9E8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7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54AD58-28BD-4876-8AD6-E135AAC71724}" type="datetime4">
              <a:rPr lang="en-US" smtClean="0"/>
              <a:pPr>
                <a:defRPr/>
              </a:pPr>
              <a:t>August 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DFACC4-D438-44D1-956A-3DEBAC02C2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70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5194B7-875E-4788-AD71-FD3819088A4D}" type="datetime4">
              <a:rPr lang="en-US" smtClean="0"/>
              <a:pPr>
                <a:defRPr/>
              </a:pPr>
              <a:t>August 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3B21E-98AB-4D59-82AD-00F6FDCA5E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3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0C22A-A5BD-4374-BE9A-2460E35F1C05}" type="datetime4">
              <a:rPr lang="en-US" smtClean="0"/>
              <a:pPr>
                <a:defRPr/>
              </a:pPr>
              <a:t>August 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7A04D7-D52F-44A1-B718-85553BAC65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53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AAB348-34BE-4549-A481-AD36BC20A7F6}" type="datetime4">
              <a:rPr lang="en-US" smtClean="0"/>
              <a:pPr>
                <a:defRPr/>
              </a:pPr>
              <a:t>August 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E17143-9179-4DC9-A590-F2AA58D231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93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BC2BC9-36FD-4DDC-BFAA-105285EC1E69}" type="datetime4">
              <a:rPr lang="en-US" smtClean="0"/>
              <a:pPr>
                <a:defRPr/>
              </a:pPr>
              <a:t>August 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524C1-BEFD-417C-96E3-EE0C305510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4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DB40A-C591-499B-8601-1A2CFBD60DE4}" type="datetime4">
              <a:rPr lang="en-US" smtClean="0"/>
              <a:pPr>
                <a:defRPr/>
              </a:pPr>
              <a:t>August 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FB8B2-8CED-40A5-89F3-AF934E143C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5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4FC86D-C071-409D-AB1A-3134831600EF}" type="datetime4">
              <a:rPr lang="en-US" smtClean="0"/>
              <a:pPr>
                <a:defRPr/>
              </a:pPr>
              <a:t>August 4,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C4667-FF0A-43C4-B198-F353F59963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42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350FA9-C0CD-49EF-87A7-D57CCE4E0FEB}" type="datetime4">
              <a:rPr lang="en-US" smtClean="0"/>
              <a:pPr>
                <a:defRPr/>
              </a:pPr>
              <a:t>August 4,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534D0-A38C-4842-B148-36414A731F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9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F020FC-00AC-4B94-800F-D11BCE33B7AF}" type="datetime4">
              <a:rPr lang="en-US" smtClean="0"/>
              <a:pPr>
                <a:defRPr/>
              </a:pPr>
              <a:t>August 4,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BD87D-BF90-48AE-8C91-8BA44030FE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61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93969A-DB59-4D7E-A109-DCB47B63F47A}" type="datetime4">
              <a:rPr lang="en-US" smtClean="0"/>
              <a:pPr>
                <a:defRPr/>
              </a:pPr>
              <a:t>August 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C30700-33CC-418D-B77C-210605D3EF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762B2-BCB3-45D6-A61C-182F0D647B63}" type="datetime4">
              <a:rPr lang="en-US" smtClean="0"/>
              <a:pPr>
                <a:defRPr/>
              </a:pPr>
              <a:t>August 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63C1CD-3B5E-4A72-8466-7877FC0B44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8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4FC86D-C071-409D-AB1A-3134831600EF}" type="datetime4">
              <a:rPr lang="en-US" smtClean="0"/>
              <a:pPr>
                <a:defRPr/>
              </a:pPr>
              <a:t>August 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2C4667-FF0A-43C4-B198-F353F59963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8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research.cornell.edu/content/readm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mptool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brary.ucsf.edu/ask-an-expert/data-scienc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t.ucsf.edu/service/cloud-storage-bo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t.ucsf.edu/service/backup-services" TargetMode="External"/><Relationship Id="rId4" Type="http://schemas.openxmlformats.org/officeDocument/2006/relationships/hyperlink" Target="https://myresearch.ucsf.edu/myresearch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ult.ucsf.edu/data-managemen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pibiostat.ucsf.edu/data-systems-services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9971" y="1783959"/>
            <a:ext cx="3483937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 err="1">
                <a:latin typeface="+mj-lt"/>
                <a:ea typeface="+mj-ea"/>
                <a:cs typeface="+mj-cs"/>
              </a:rPr>
              <a:t>Biostat</a:t>
            </a:r>
            <a:r>
              <a:rPr lang="en-US" sz="2400" b="1" dirty="0">
                <a:latin typeface="+mj-lt"/>
                <a:ea typeface="+mj-ea"/>
                <a:cs typeface="+mj-cs"/>
              </a:rPr>
              <a:t> 202: Data Management, Storage, &amp; Cleaning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+mj-lt"/>
                <a:ea typeface="+mj-ea"/>
                <a:cs typeface="+mj-cs"/>
              </a:rPr>
              <a:t>or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latin typeface="+mj-lt"/>
                <a:ea typeface="+mj-ea"/>
                <a:cs typeface="+mj-cs"/>
              </a:rPr>
              <a:t>The Many Lives of Research Data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E17259F-A738-2647-AD30-C4624639E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9970" y="4750893"/>
            <a:ext cx="3483937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1400" dirty="0"/>
              <a:t>Aaron Wolfe Scheffler</a:t>
            </a:r>
          </a:p>
          <a:p>
            <a:pPr algn="l"/>
            <a:r>
              <a:rPr lang="en-US" sz="1400" dirty="0"/>
              <a:t>Assistant Professor, Biostatistics &amp; Epidemiology</a:t>
            </a:r>
          </a:p>
          <a:p>
            <a:pPr algn="l"/>
            <a:r>
              <a:rPr lang="en-US" sz="1400" dirty="0" err="1"/>
              <a:t>aaron.scheffler@ucsf.edu</a:t>
            </a:r>
            <a:endParaRPr lang="en-US" sz="1400" dirty="0"/>
          </a:p>
          <a:p>
            <a:pPr algn="l"/>
            <a:endParaRPr lang="en-US" sz="14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450BE0-1E99-5D4D-ADA6-6124D6A686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42" r="39182" b="-1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0089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305800" cy="64633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/>
              <a:t>Ensure data integrity</a:t>
            </a:r>
          </a:p>
        </p:txBody>
      </p:sp>
      <p:sp>
        <p:nvSpPr>
          <p:cNvPr id="14339" name="Rectangle 2051"/>
          <p:cNvSpPr>
            <a:spLocks noGrp="1" noChangeArrowheads="1"/>
          </p:cNvSpPr>
          <p:nvPr>
            <p:ph idx="1"/>
          </p:nvPr>
        </p:nvSpPr>
        <p:spPr>
          <a:xfrm>
            <a:off x="261257" y="1447800"/>
            <a:ext cx="8882743" cy="575717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How would someone else use your data?</a:t>
            </a:r>
          </a:p>
          <a:p>
            <a:r>
              <a:rPr lang="en-US" sz="3200" dirty="0">
                <a:solidFill>
                  <a:srgbClr val="000000"/>
                </a:solidFill>
              </a:rPr>
              <a:t>Develop comprehensive data documentation, i.e. metadata</a:t>
            </a:r>
          </a:p>
          <a:p>
            <a:r>
              <a:rPr lang="en-US" sz="3200" dirty="0">
                <a:solidFill>
                  <a:srgbClr val="000000"/>
                </a:solidFill>
              </a:rPr>
              <a:t>Metadata should include</a:t>
            </a:r>
            <a:endParaRPr lang="en-US" sz="2800" dirty="0">
              <a:solidFill>
                <a:srgbClr val="000000"/>
              </a:solidFill>
            </a:endParaRP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Provenance/Lineage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Methodology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Codebooks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Cornell guide on data documentation</a:t>
            </a:r>
          </a:p>
          <a:p>
            <a:pPr marL="457200" lvl="1" indent="0">
              <a:buNone/>
            </a:pPr>
            <a:r>
              <a:rPr lang="en-US" sz="2800" dirty="0">
                <a:hlinkClick r:id="rId3"/>
              </a:rPr>
              <a:t>https://data.research.cornell.edu/content/readme</a:t>
            </a:r>
            <a:endParaRPr lang="en-US" sz="2800" dirty="0">
              <a:solidFill>
                <a:srgbClr val="000000"/>
              </a:solidFill>
            </a:endParaRPr>
          </a:p>
          <a:p>
            <a:pPr lvl="1"/>
            <a:endParaRPr lang="en-US" sz="2800" dirty="0">
              <a:solidFill>
                <a:srgbClr val="000000"/>
              </a:solidFill>
            </a:endParaRP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70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28649" y="-48986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Data provenance and processing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2E72FC-1576-1446-A6EB-BF597A0C1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26" y="990600"/>
            <a:ext cx="719234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29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914400" y="-5751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Example metadata and codebook: NIS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5411F-F6E1-8E40-A6E4-316918937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37" y="1348931"/>
            <a:ext cx="3148616" cy="5307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A0F3FC-3EBD-7A41-8D81-9B7EBFFC5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416" y="1348931"/>
            <a:ext cx="3214839" cy="3223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1DACFF-65DB-3247-9104-CD03A2046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483" y="4109357"/>
            <a:ext cx="5183155" cy="274864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892292-93D3-D440-8574-326BA2C359C0}"/>
              </a:ext>
            </a:extLst>
          </p:cNvPr>
          <p:cNvCxnSpPr/>
          <p:nvPr/>
        </p:nvCxnSpPr>
        <p:spPr>
          <a:xfrm flipV="1">
            <a:off x="2971800" y="1348931"/>
            <a:ext cx="1981200" cy="4442269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2661E-14A2-0C43-9267-867BAEDF6BD9}"/>
              </a:ext>
            </a:extLst>
          </p:cNvPr>
          <p:cNvSpPr/>
          <p:nvPr/>
        </p:nvSpPr>
        <p:spPr>
          <a:xfrm>
            <a:off x="5364936" y="2299328"/>
            <a:ext cx="1285124" cy="4557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BFEF7-CDBE-E541-AD91-17B2C58BD12A}"/>
              </a:ext>
            </a:extLst>
          </p:cNvPr>
          <p:cNvSpPr txBox="1"/>
          <p:nvPr/>
        </p:nvSpPr>
        <p:spPr>
          <a:xfrm>
            <a:off x="628650" y="762000"/>
            <a:ext cx="272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Metadata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05B82A-5273-4A47-BB11-D1E67168535C}"/>
              </a:ext>
            </a:extLst>
          </p:cNvPr>
          <p:cNvSpPr txBox="1"/>
          <p:nvPr/>
        </p:nvSpPr>
        <p:spPr>
          <a:xfrm>
            <a:off x="5336305" y="761999"/>
            <a:ext cx="272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Codebook</a:t>
            </a:r>
          </a:p>
        </p:txBody>
      </p:sp>
    </p:spTree>
    <p:extLst>
      <p:ext uri="{BB962C8B-B14F-4D97-AF65-F5344CB8AC3E}">
        <p14:creationId xmlns:p14="http://schemas.microsoft.com/office/powerpoint/2010/main" val="1118375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Retention </a:t>
            </a:r>
            <a:r>
              <a:rPr lang="en-US" sz="3600" b="1" dirty="0"/>
              <a:t>requirements</a:t>
            </a:r>
          </a:p>
        </p:txBody>
      </p:sp>
      <p:sp>
        <p:nvSpPr>
          <p:cNvPr id="14339" name="Rectangle 2051"/>
          <p:cNvSpPr>
            <a:spLocks noGrp="1" noChangeArrowheads="1"/>
          </p:cNvSpPr>
          <p:nvPr>
            <p:ph idx="1"/>
          </p:nvPr>
        </p:nvSpPr>
        <p:spPr>
          <a:xfrm>
            <a:off x="628650" y="1825624"/>
            <a:ext cx="8210550" cy="48037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Your data will have multiple “demands”: funding source, publisher, and data application.</a:t>
            </a:r>
          </a:p>
          <a:p>
            <a:r>
              <a:rPr lang="en-US" sz="3200" dirty="0">
                <a:solidFill>
                  <a:srgbClr val="000000"/>
                </a:solidFill>
              </a:rPr>
              <a:t>Many funding sources (NSF, NIH) require formal data management and sharing plans.</a:t>
            </a:r>
          </a:p>
          <a:p>
            <a:r>
              <a:rPr lang="en-US" sz="3200" dirty="0">
                <a:solidFill>
                  <a:srgbClr val="000000"/>
                </a:solidFill>
              </a:rPr>
              <a:t>In addition, you might be required to archive the data for some period of time.</a:t>
            </a:r>
          </a:p>
          <a:p>
            <a:endParaRPr lang="en-US" sz="3200" dirty="0">
              <a:solidFill>
                <a:srgbClr val="000000"/>
              </a:solidFill>
            </a:endParaRP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66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831D9-F98B-D644-9008-C84C17649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00" y="152400"/>
            <a:ext cx="8763000" cy="646331"/>
          </a:xfrm>
        </p:spPr>
        <p:txBody>
          <a:bodyPr>
            <a:normAutofit/>
          </a:bodyPr>
          <a:lstStyle/>
          <a:p>
            <a:r>
              <a:rPr lang="en-US" sz="3600" dirty="0"/>
              <a:t>Retention Best Practices: It Depends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8A41E-68EE-6D47-8629-F19443550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00" y="990600"/>
            <a:ext cx="8610600" cy="41910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IRB OHRP Requirements: 45 CFR 46  = </a:t>
            </a:r>
            <a:r>
              <a:rPr lang="en-US" sz="2000" i="1" dirty="0">
                <a:latin typeface="Microsoft Sans Serif" pitchFamily="34" charset="0"/>
                <a:cs typeface="Microsoft Sans Serif" pitchFamily="34" charset="0"/>
              </a:rPr>
              <a:t>3 years </a:t>
            </a: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from completion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NIH: = minimum of </a:t>
            </a:r>
            <a:r>
              <a:rPr lang="en-US" sz="2000" i="1" dirty="0">
                <a:latin typeface="Microsoft Sans Serif" pitchFamily="34" charset="0"/>
                <a:cs typeface="Microsoft Sans Serif" pitchFamily="34" charset="0"/>
              </a:rPr>
              <a:t>3 years </a:t>
            </a: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final report submission.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HIPAA Requirements: = minimum of </a:t>
            </a:r>
            <a:r>
              <a:rPr lang="en-US" sz="2000" i="1" dirty="0">
                <a:latin typeface="Microsoft Sans Serif" pitchFamily="34" charset="0"/>
                <a:cs typeface="Microsoft Sans Serif" pitchFamily="34" charset="0"/>
              </a:rPr>
              <a:t>6 years </a:t>
            </a: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from date of signed authorization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FDA Requirements 21 CFR 312.62.c  = </a:t>
            </a:r>
            <a:r>
              <a:rPr lang="en-US" sz="2000" i="1" dirty="0">
                <a:latin typeface="Microsoft Sans Serif" pitchFamily="34" charset="0"/>
                <a:cs typeface="Microsoft Sans Serif" pitchFamily="34" charset="0"/>
              </a:rPr>
              <a:t>2 years </a:t>
            </a: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following the date a marketing application is approved for the drug or the investigation is discontinued and FDA is notified.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VA Requirements: At present records for any research that involves the VA must </a:t>
            </a:r>
            <a:r>
              <a:rPr lang="en-US" sz="2000" i="1" dirty="0">
                <a:latin typeface="Microsoft Sans Serif" pitchFamily="34" charset="0"/>
                <a:cs typeface="Microsoft Sans Serif" pitchFamily="34" charset="0"/>
              </a:rPr>
              <a:t>be retained indefinitely </a:t>
            </a: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per VA federal regulatory requirements.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Intellectual Property Requirements - Any research data used to support a patent through must be </a:t>
            </a:r>
            <a:r>
              <a:rPr lang="en-US" sz="2000" i="1" dirty="0">
                <a:latin typeface="Microsoft Sans Serif" pitchFamily="34" charset="0"/>
                <a:cs typeface="Microsoft Sans Serif" pitchFamily="34" charset="0"/>
              </a:rPr>
              <a:t>retained for the life of the patent </a:t>
            </a: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in accordance with Intellectual Property Policy. 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Questions of data validity: </a:t>
            </a:r>
            <a:r>
              <a:rPr lang="en-US" sz="2000" i="1" dirty="0">
                <a:latin typeface="Microsoft Sans Serif" pitchFamily="34" charset="0"/>
                <a:cs typeface="Microsoft Sans Serif" pitchFamily="34" charset="0"/>
              </a:rPr>
              <a:t>you must retain all of the original research data until such questions or allegations have been completely resolved.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55225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Promote and protect yourself!</a:t>
            </a:r>
            <a:endParaRPr lang="en-US" sz="3600" b="1" dirty="0"/>
          </a:p>
        </p:txBody>
      </p:sp>
      <p:sp>
        <p:nvSpPr>
          <p:cNvPr id="14339" name="Rectangle 2051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Well documented data allows others to make use of your data collection - increases your research profile.</a:t>
            </a:r>
          </a:p>
          <a:p>
            <a:r>
              <a:rPr lang="en-US" sz="3200" dirty="0">
                <a:solidFill>
                  <a:srgbClr val="000000"/>
                </a:solidFill>
              </a:rPr>
              <a:t>Proper knowledge of data management and retention protects you against liability. </a:t>
            </a:r>
          </a:p>
          <a:p>
            <a:r>
              <a:rPr lang="en-US" sz="3200" dirty="0">
                <a:solidFill>
                  <a:srgbClr val="000000"/>
                </a:solidFill>
              </a:rPr>
              <a:t>Data integrity also protects you against questions of data validity. </a:t>
            </a:r>
          </a:p>
        </p:txBody>
      </p:sp>
    </p:spTree>
    <p:extLst>
      <p:ext uri="{BB962C8B-B14F-4D97-AF65-F5344CB8AC3E}">
        <p14:creationId xmlns:p14="http://schemas.microsoft.com/office/powerpoint/2010/main" val="149881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69509F-A375-6B49-8D74-EC7D490D0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825"/>
            <a:ext cx="7886700" cy="1325563"/>
          </a:xfrm>
        </p:spPr>
        <p:txBody>
          <a:bodyPr/>
          <a:lstStyle/>
          <a:p>
            <a:r>
              <a:rPr lang="en-US" dirty="0"/>
              <a:t>Show me the data!</a:t>
            </a:r>
          </a:p>
        </p:txBody>
      </p:sp>
      <p:pic>
        <p:nvPicPr>
          <p:cNvPr id="12" name="Picture 11" descr="A person sitting in a room&#10;&#10;Description automatically generated">
            <a:extLst>
              <a:ext uri="{FF2B5EF4-FFF2-40B4-BE49-F238E27FC236}">
                <a16:creationId xmlns:a16="http://schemas.microsoft.com/office/drawing/2014/main" id="{AB770C9B-FFF0-7149-BF1A-38D011351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77343"/>
            <a:ext cx="7772400" cy="55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1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FC0CF3-192F-AE4E-8A67-D7B3C00E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management at UCSF	-</a:t>
            </a:r>
            <a:br>
              <a:rPr lang="en-US" dirty="0"/>
            </a:br>
            <a:r>
              <a:rPr lang="en-US" dirty="0"/>
              <a:t>personal tools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74EC65-B4EB-A142-A764-EC8C8D5F6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DMPTool</a:t>
            </a:r>
            <a:r>
              <a:rPr lang="en-US" dirty="0"/>
              <a:t> (free)</a:t>
            </a:r>
          </a:p>
          <a:p>
            <a:pPr lvl="1"/>
            <a:r>
              <a:rPr lang="en-US" dirty="0"/>
              <a:t>Helps researchers generate data management plan</a:t>
            </a:r>
          </a:p>
          <a:p>
            <a:pPr lvl="1"/>
            <a:r>
              <a:rPr lang="en-US" dirty="0">
                <a:hlinkClick r:id="rId3"/>
              </a:rPr>
              <a:t>https://dmptool.org/ </a:t>
            </a:r>
            <a:endParaRPr lang="en-US" dirty="0"/>
          </a:p>
          <a:p>
            <a:r>
              <a:rPr lang="en-US" dirty="0"/>
              <a:t>UCSF Library Data Science Initiative (free)</a:t>
            </a:r>
          </a:p>
          <a:p>
            <a:pPr lvl="1"/>
            <a:r>
              <a:rPr lang="en-US" dirty="0"/>
              <a:t>Consultations, workshops and resources</a:t>
            </a:r>
          </a:p>
          <a:p>
            <a:pPr lvl="1"/>
            <a:r>
              <a:rPr lang="en-US" dirty="0">
                <a:hlinkClick r:id="rId4"/>
              </a:rPr>
              <a:t>https://www.library.ucsf.edu/ask-an-expert/data-science/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81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C02229-C203-4B4F-A85A-49C2DEC4A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1783959"/>
            <a:ext cx="306548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Data storage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802810-213D-4840-9766-E2680D018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459" y="4750893"/>
            <a:ext cx="3065478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7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D3A0B8-56A8-413F-B7DC-A6E3E6659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63" r="22238" b="2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6027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Protect and secure your data</a:t>
            </a:r>
            <a:endParaRPr lang="en-US" sz="3600" b="1" dirty="0"/>
          </a:p>
        </p:txBody>
      </p:sp>
      <p:sp>
        <p:nvSpPr>
          <p:cNvPr id="14339" name="Rectangle 2051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Data is like currency. Would you leave your money on the street?</a:t>
            </a:r>
          </a:p>
          <a:p>
            <a:r>
              <a:rPr lang="en-US" sz="3200" dirty="0">
                <a:solidFill>
                  <a:srgbClr val="000000"/>
                </a:solidFill>
              </a:rPr>
              <a:t>Proper data storage ensures that you will not lose your data.</a:t>
            </a:r>
          </a:p>
          <a:p>
            <a:r>
              <a:rPr lang="en-US" sz="3200">
                <a:solidFill>
                  <a:srgbClr val="000000"/>
                </a:solidFill>
              </a:rPr>
              <a:t>Data security </a:t>
            </a:r>
            <a:r>
              <a:rPr lang="en-US" sz="3200" dirty="0">
                <a:solidFill>
                  <a:srgbClr val="000000"/>
                </a:solidFill>
              </a:rPr>
              <a:t>is also needed to be compliant with IRB, funding agencies, </a:t>
            </a:r>
            <a:r>
              <a:rPr lang="en-US" sz="3200" dirty="0" err="1">
                <a:solidFill>
                  <a:srgbClr val="000000"/>
                </a:solidFill>
              </a:rPr>
              <a:t>etc</a:t>
            </a:r>
            <a:r>
              <a:rPr lang="en-US" sz="3200" dirty="0">
                <a:solidFill>
                  <a:srgbClr val="000000"/>
                </a:solidFill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760611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52D9-4819-4733-ADD5-75193A649211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280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52865" y="124801"/>
            <a:ext cx="7543800" cy="1036638"/>
          </a:xfrm>
        </p:spPr>
        <p:txBody>
          <a:bodyPr/>
          <a:lstStyle/>
          <a:p>
            <a:r>
              <a:rPr lang="en-US" dirty="0"/>
              <a:t>Last time – getting data</a:t>
            </a:r>
          </a:p>
        </p:txBody>
      </p:sp>
      <p:sp>
        <p:nvSpPr>
          <p:cNvPr id="7280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13825" y="1527175"/>
            <a:ext cx="8512342" cy="4411662"/>
          </a:xfrm>
          <a:solidFill>
            <a:schemeClr val="lt1"/>
          </a:solidFill>
        </p:spPr>
        <p:txBody>
          <a:bodyPr>
            <a:normAutofit lnSpcReduction="10000"/>
          </a:bodyPr>
          <a:lstStyle/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dirty="0"/>
              <a:t>It helps to know the format and layout of a dataset you want to analyze.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dirty="0"/>
              <a:t>Paying attention to data formatting issues can save LOTS of time later.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dirty="0"/>
              <a:t>Defining variable roles is important in Orange Data Mining.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dirty="0"/>
              <a:t>Access to rich data is easy.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dirty="0"/>
              <a:t>Finding your way around can be hard.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dirty="0"/>
              <a:t>Look for tools (tutorials, browsers),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dirty="0"/>
              <a:t>Or get professional help (Library, ARS and CTSI). </a:t>
            </a:r>
          </a:p>
        </p:txBody>
      </p:sp>
      <p:sp>
        <p:nvSpPr>
          <p:cNvPr id="728068" name="Text Box 1028"/>
          <p:cNvSpPr txBox="1">
            <a:spLocks noChangeArrowheads="1"/>
          </p:cNvSpPr>
          <p:nvPr/>
        </p:nvSpPr>
        <p:spPr bwMode="auto">
          <a:xfrm>
            <a:off x="381000" y="6324600"/>
            <a:ext cx="144780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en-US" sz="240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4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EDC6D1-B446-3B4F-A415-FB3CD9685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20" y="152400"/>
            <a:ext cx="7886700" cy="1325563"/>
          </a:xfrm>
        </p:spPr>
        <p:txBody>
          <a:bodyPr/>
          <a:lstStyle/>
          <a:p>
            <a:r>
              <a:rPr lang="en-US" dirty="0"/>
              <a:t>Your laptop is vulnerable:</a:t>
            </a:r>
            <a:br>
              <a:rPr lang="en-US" dirty="0"/>
            </a:br>
            <a:r>
              <a:rPr lang="en-US" sz="3600" dirty="0"/>
              <a:t>data loss and intrusions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9CA56-F24E-F74E-97C2-7613F3A08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77963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43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EDC6D1-B446-3B4F-A415-FB3CD9685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20" y="152400"/>
            <a:ext cx="7886700" cy="1325563"/>
          </a:xfrm>
        </p:spPr>
        <p:txBody>
          <a:bodyPr/>
          <a:lstStyle/>
          <a:p>
            <a:r>
              <a:rPr lang="en-US" dirty="0"/>
              <a:t>UCSF storage:</a:t>
            </a:r>
            <a:br>
              <a:rPr lang="en-US" dirty="0"/>
            </a:br>
            <a:r>
              <a:rPr lang="en-US" dirty="0"/>
              <a:t>redundant and secure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299237-2790-2B47-B384-DD93A1E17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52599"/>
            <a:ext cx="6705600" cy="47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07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EEFC5A63-68D6-4DC9-98B1-C2BDCE2E2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6">
            <a:extLst>
              <a:ext uri="{FF2B5EF4-FFF2-40B4-BE49-F238E27FC236}">
                <a16:creationId xmlns:a16="http://schemas.microsoft.com/office/drawing/2014/main" id="{98696089-5956-4C6A-B8CF-020E45F61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095660" y="900814"/>
            <a:ext cx="56971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7">
            <a:extLst>
              <a:ext uri="{FF2B5EF4-FFF2-40B4-BE49-F238E27FC236}">
                <a16:creationId xmlns:a16="http://schemas.microsoft.com/office/drawing/2014/main" id="{D2187C0E-E9DF-4786-B29C-0547C9F6F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094656" y="633165"/>
            <a:ext cx="361990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8">
            <a:extLst>
              <a:ext uri="{FF2B5EF4-FFF2-40B4-BE49-F238E27FC236}">
                <a16:creationId xmlns:a16="http://schemas.microsoft.com/office/drawing/2014/main" id="{FFFD7CA3-4CDC-48B8-9010-DDC3DF392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34080"/>
            <a:ext cx="545664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603150" y="951272"/>
            <a:ext cx="4612197" cy="105338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Does UCSF storage differ From data on your laptop?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297740" y="2310369"/>
            <a:ext cx="5367634" cy="34789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rgbClr val="FEFFFF"/>
                </a:solidFill>
              </a:rPr>
              <a:t>Size?</a:t>
            </a:r>
          </a:p>
          <a:p>
            <a:r>
              <a:rPr lang="en-US" sz="2400" dirty="0">
                <a:solidFill>
                  <a:srgbClr val="FEFFFF"/>
                </a:solidFill>
              </a:rPr>
              <a:t>Goals?</a:t>
            </a:r>
          </a:p>
          <a:p>
            <a:r>
              <a:rPr lang="en-US" sz="2400" dirty="0">
                <a:solidFill>
                  <a:srgbClr val="FEFFFF"/>
                </a:solidFill>
              </a:rPr>
              <a:t>Back-up?</a:t>
            </a:r>
          </a:p>
          <a:p>
            <a:r>
              <a:rPr lang="en-US" sz="2400" dirty="0">
                <a:solidFill>
                  <a:srgbClr val="FEFFFF"/>
                </a:solidFill>
              </a:rPr>
              <a:t>Version control?</a:t>
            </a:r>
          </a:p>
          <a:p>
            <a:r>
              <a:rPr lang="en-US" sz="2400" dirty="0">
                <a:solidFill>
                  <a:srgbClr val="FEFFFF"/>
                </a:solidFill>
              </a:rPr>
              <a:t>Privacy?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Anonymizing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HIPPA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Stored only on secure server</a:t>
            </a:r>
          </a:p>
          <a:p>
            <a:pPr marL="0" indent="0">
              <a:buNone/>
            </a:pPr>
            <a:endParaRPr lang="en-US" sz="2400" dirty="0">
              <a:solidFill>
                <a:srgbClr val="FEFFFF"/>
              </a:solidFill>
            </a:endParaRPr>
          </a:p>
        </p:txBody>
      </p:sp>
      <p:pic>
        <p:nvPicPr>
          <p:cNvPr id="3" name="Graphic 2" descr="Laptop">
            <a:extLst>
              <a:ext uri="{FF2B5EF4-FFF2-40B4-BE49-F238E27FC236}">
                <a16:creationId xmlns:a16="http://schemas.microsoft.com/office/drawing/2014/main" id="{D96D56AC-AA86-7D43-B781-72DDD7491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8398" y="2481526"/>
            <a:ext cx="2954061" cy="295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95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FC0CF3-192F-AE4E-8A67-D7B3C00E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storage: 3-2-1 rule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74EC65-B4EB-A142-A764-EC8C8D5F6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r>
              <a:rPr lang="en-US" sz="3200" dirty="0"/>
              <a:t>Three copies of your data</a:t>
            </a:r>
          </a:p>
          <a:p>
            <a:pPr lvl="1"/>
            <a:r>
              <a:rPr lang="en-US" sz="3200" dirty="0"/>
              <a:t>Two types of media (</a:t>
            </a:r>
            <a:r>
              <a:rPr lang="en-US" sz="3200" dirty="0" err="1"/>
              <a:t>hardrives</a:t>
            </a:r>
            <a:r>
              <a:rPr lang="en-US" sz="3200" dirty="0"/>
              <a:t>)</a:t>
            </a:r>
          </a:p>
          <a:p>
            <a:pPr lvl="1"/>
            <a:r>
              <a:rPr lang="en-US" sz="3200" dirty="0"/>
              <a:t>One offsite location</a:t>
            </a:r>
          </a:p>
          <a:p>
            <a:pPr lvl="1"/>
            <a:endParaRPr lang="en-US" sz="3200" dirty="0"/>
          </a:p>
          <a:p>
            <a:pPr marL="457200" lvl="1" indent="0">
              <a:buNone/>
            </a:pPr>
            <a:r>
              <a:rPr lang="en-US" sz="3200" i="1" dirty="0"/>
              <a:t>Many UCSF data services will offer forms of this in their subscription plans.</a:t>
            </a:r>
          </a:p>
        </p:txBody>
      </p:sp>
    </p:spTree>
    <p:extLst>
      <p:ext uri="{BB962C8B-B14F-4D97-AF65-F5344CB8AC3E}">
        <p14:creationId xmlns:p14="http://schemas.microsoft.com/office/powerpoint/2010/main" val="871353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FC0CF3-192F-AE4E-8A67-D7B3C00E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management at UCSF	-</a:t>
            </a:r>
            <a:br>
              <a:rPr lang="en-US" dirty="0"/>
            </a:br>
            <a:r>
              <a:rPr lang="en-US" dirty="0"/>
              <a:t>storage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74EC65-B4EB-A142-A764-EC8C8D5F6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8362950" cy="4803775"/>
          </a:xfrm>
        </p:spPr>
        <p:txBody>
          <a:bodyPr>
            <a:normAutofit/>
          </a:bodyPr>
          <a:lstStyle/>
          <a:p>
            <a:r>
              <a:rPr lang="en-US" dirty="0"/>
              <a:t>UCSF Box [free, not great for backup]</a:t>
            </a:r>
          </a:p>
          <a:p>
            <a:pPr lvl="1"/>
            <a:r>
              <a:rPr lang="en-US" dirty="0"/>
              <a:t>Secure, enterprise, cloud-based storage solution. Offers unlimited amounts of storage and an encrypted, HIPAA-compliant folder. </a:t>
            </a:r>
          </a:p>
          <a:p>
            <a:pPr lvl="1"/>
            <a:r>
              <a:rPr lang="en-US" dirty="0">
                <a:hlinkClick r:id="rId3"/>
              </a:rPr>
              <a:t>https://it.ucsf.edu/service/cloud-storage-box</a:t>
            </a:r>
          </a:p>
          <a:p>
            <a:r>
              <a:rPr lang="en-US" dirty="0" err="1"/>
              <a:t>MyResearch</a:t>
            </a:r>
            <a:r>
              <a:rPr lang="en-US" dirty="0"/>
              <a:t> ($)</a:t>
            </a:r>
          </a:p>
          <a:p>
            <a:pPr lvl="1"/>
            <a:r>
              <a:rPr lang="en-US" dirty="0"/>
              <a:t>Combined secure environment and software resources</a:t>
            </a:r>
          </a:p>
          <a:p>
            <a:pPr lvl="1"/>
            <a:r>
              <a:rPr lang="en-US" dirty="0"/>
              <a:t>Backed up automatically for a fee</a:t>
            </a:r>
          </a:p>
          <a:p>
            <a:pPr lvl="1"/>
            <a:r>
              <a:rPr lang="en-US" dirty="0">
                <a:hlinkClick r:id="rId4"/>
              </a:rPr>
              <a:t>https://myresearch.ucsf.edu/myresearch</a:t>
            </a:r>
            <a:endParaRPr lang="en-US" dirty="0"/>
          </a:p>
          <a:p>
            <a:r>
              <a:rPr lang="en-US" dirty="0"/>
              <a:t>UCSF Backup Services ($)</a:t>
            </a:r>
          </a:p>
          <a:p>
            <a:pPr lvl="1"/>
            <a:r>
              <a:rPr lang="en-US" dirty="0">
                <a:hlinkClick r:id="rId5"/>
              </a:rPr>
              <a:t>https://it.ucsf.edu/service/backup-services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04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FC0CF3-192F-AE4E-8A67-D7B3C00E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management at UCSF	-</a:t>
            </a:r>
            <a:br>
              <a:rPr lang="en-US" dirty="0"/>
            </a:br>
            <a:r>
              <a:rPr lang="en-US" dirty="0"/>
              <a:t>professional database help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74EC65-B4EB-A142-A764-EC8C8D5F6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Management Consultation ($) - EHR</a:t>
            </a:r>
          </a:p>
          <a:p>
            <a:pPr lvl="1"/>
            <a:r>
              <a:rPr lang="en-US" dirty="0">
                <a:hlinkClick r:id="rId3"/>
              </a:rPr>
              <a:t>https://consult.ucsf.edu/data-management</a:t>
            </a:r>
            <a:endParaRPr lang="en-US" dirty="0"/>
          </a:p>
          <a:p>
            <a:r>
              <a:rPr lang="en-US" dirty="0"/>
              <a:t>Data System Services, DEB ($)</a:t>
            </a:r>
          </a:p>
          <a:p>
            <a:pPr lvl="1"/>
            <a:r>
              <a:rPr lang="en-US" dirty="0"/>
              <a:t>REDCAP programming</a:t>
            </a:r>
          </a:p>
          <a:p>
            <a:pPr lvl="1"/>
            <a:r>
              <a:rPr lang="en-US" dirty="0">
                <a:hlinkClick r:id="rId4"/>
              </a:rPr>
              <a:t>https://epibiostat.ucsf.edu/data-systems-services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013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FC0CF3-192F-AE4E-8A67-D7B3C00E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UCSF work for you!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74EC65-B4EB-A142-A764-EC8C8D5F6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4000" i="1" dirty="0"/>
              <a:t>As members of this community, you have access and membership to many resources!</a:t>
            </a:r>
          </a:p>
        </p:txBody>
      </p:sp>
    </p:spTree>
    <p:extLst>
      <p:ext uri="{BB962C8B-B14F-4D97-AF65-F5344CB8AC3E}">
        <p14:creationId xmlns:p14="http://schemas.microsoft.com/office/powerpoint/2010/main" val="820576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100E31A-3D85-DF45-ACD0-7F3845319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026" y="2043663"/>
            <a:ext cx="4578895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 Cleaning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674782-3892-7E42-990A-D8B9CFD15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4026" y="4074718"/>
            <a:ext cx="4578895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474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0"/>
            <a:ext cx="7461504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E432DA-C70E-4346-BDC1-A193312DCC91}"/>
              </a:ext>
            </a:extLst>
          </p:cNvPr>
          <p:cNvSpPr txBox="1"/>
          <p:nvPr/>
        </p:nvSpPr>
        <p:spPr>
          <a:xfrm>
            <a:off x="1143002" y="1999615"/>
            <a:ext cx="6858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Garbage in, garbage out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0" y="5524786"/>
            <a:ext cx="356616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785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3110F-F229-DB42-A8A2-EE6A87F9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cleaning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2766D-01C5-584C-A453-C2C472C19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Major steps in data cleaning</a:t>
            </a:r>
          </a:p>
          <a:p>
            <a:r>
              <a:rPr lang="en-US" sz="3600" dirty="0"/>
              <a:t>Visualize the data</a:t>
            </a:r>
          </a:p>
          <a:p>
            <a:r>
              <a:rPr lang="en-US" sz="3600" dirty="0"/>
              <a:t>Outlier detection</a:t>
            </a:r>
          </a:p>
          <a:p>
            <a:r>
              <a:rPr lang="en-US" sz="3600" dirty="0"/>
              <a:t>Missingness</a:t>
            </a:r>
          </a:p>
        </p:txBody>
      </p:sp>
    </p:spTree>
    <p:extLst>
      <p:ext uri="{BB962C8B-B14F-4D97-AF65-F5344CB8AC3E}">
        <p14:creationId xmlns:p14="http://schemas.microsoft.com/office/powerpoint/2010/main" val="1379616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C0500-A32D-E847-8281-F1F686505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for today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7C36D-8FA4-FC46-9937-01A182874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Why discuss data management and storage?</a:t>
            </a:r>
          </a:p>
          <a:p>
            <a:r>
              <a:rPr lang="en-US" sz="3200" dirty="0"/>
              <a:t>Data management </a:t>
            </a:r>
          </a:p>
          <a:p>
            <a:r>
              <a:rPr lang="en-US" sz="3200" dirty="0"/>
              <a:t>Data storage</a:t>
            </a:r>
          </a:p>
          <a:p>
            <a:r>
              <a:rPr lang="en-US" sz="3200" dirty="0"/>
              <a:t>Data cleaning</a:t>
            </a:r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6787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8218E-1706-194C-8500-C76FB777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steps in data cleaning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91CEE-1165-9F44-88EE-5995DFF93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095750" cy="4351338"/>
          </a:xfrm>
        </p:spPr>
        <p:txBody>
          <a:bodyPr>
            <a:normAutofit/>
          </a:bodyPr>
          <a:lstStyle/>
          <a:p>
            <a:r>
              <a:rPr lang="en-US" b="1" dirty="0"/>
              <a:t>Visualize the data</a:t>
            </a:r>
          </a:p>
          <a:p>
            <a:r>
              <a:rPr lang="en-US" dirty="0"/>
              <a:t>Remove unwanted data (duplicate entries, irrelevant entries)</a:t>
            </a:r>
          </a:p>
          <a:p>
            <a:r>
              <a:rPr lang="en-US" dirty="0"/>
              <a:t>Fix structural errors</a:t>
            </a:r>
          </a:p>
          <a:p>
            <a:r>
              <a:rPr lang="en-US" dirty="0"/>
              <a:t>Resolve inconsistencies</a:t>
            </a:r>
          </a:p>
          <a:p>
            <a:r>
              <a:rPr lang="en-US" dirty="0"/>
              <a:t>Plausibility check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1AB9F2-438E-4D43-BE15-D21BD9198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3000" y="1836518"/>
            <a:ext cx="3886200" cy="4351338"/>
          </a:xfrm>
        </p:spPr>
        <p:txBody>
          <a:bodyPr>
            <a:normAutofit/>
          </a:bodyPr>
          <a:lstStyle/>
          <a:p>
            <a:r>
              <a:rPr lang="en-US" b="1" dirty="0"/>
              <a:t>Detect and filter outliers</a:t>
            </a:r>
          </a:p>
          <a:p>
            <a:r>
              <a:rPr lang="en-US" b="1" dirty="0"/>
              <a:t>Characterize and address missing data</a:t>
            </a:r>
            <a:endParaRPr lang="en-US" dirty="0"/>
          </a:p>
          <a:p>
            <a:r>
              <a:rPr lang="en-US" dirty="0"/>
              <a:t>Transform data</a:t>
            </a:r>
          </a:p>
          <a:p>
            <a:pPr lvl="1"/>
            <a:r>
              <a:rPr lang="en-US" dirty="0"/>
              <a:t>Derive new variables</a:t>
            </a:r>
          </a:p>
          <a:p>
            <a:pPr lvl="1"/>
            <a:r>
              <a:rPr lang="en-US" dirty="0"/>
              <a:t>Center/scale data</a:t>
            </a:r>
          </a:p>
          <a:p>
            <a:r>
              <a:rPr lang="en-US" dirty="0"/>
              <a:t>Reduce data, i.e. dimensional reduction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405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37457"/>
            <a:ext cx="7772400" cy="7016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Visualize the data – “Feature Statistics” widget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81A477-8C8E-DD45-8143-AB0EDF507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841"/>
            <a:ext cx="87123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82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6A527-5039-6142-806D-D1DD43BF7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100"/>
            <a:ext cx="7886700" cy="1325563"/>
          </a:xfrm>
        </p:spPr>
        <p:txBody>
          <a:bodyPr/>
          <a:lstStyle/>
          <a:p>
            <a:r>
              <a:rPr lang="en-US" dirty="0"/>
              <a:t>Outlier detection (1)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99781-2C48-0D4C-8B22-21EE3C881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50600"/>
            <a:ext cx="8458200" cy="4351338"/>
          </a:xfrm>
        </p:spPr>
        <p:txBody>
          <a:bodyPr>
            <a:normAutofit/>
          </a:bodyPr>
          <a:lstStyle/>
          <a:p>
            <a:r>
              <a:rPr lang="en-US" dirty="0"/>
              <a:t>An outlier is a data point that differs significantly from other observations.</a:t>
            </a:r>
          </a:p>
          <a:p>
            <a:r>
              <a:rPr lang="en-US" dirty="0"/>
              <a:t>Outliers can be detected visually, but in large datasets we need algorithmic methods to detect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854C16-C811-0C41-ADA9-C834889E5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429000"/>
            <a:ext cx="5715000" cy="315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96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6A527-5039-6142-806D-D1DD43BF7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816"/>
            <a:ext cx="7886700" cy="1325563"/>
          </a:xfrm>
        </p:spPr>
        <p:txBody>
          <a:bodyPr/>
          <a:lstStyle/>
          <a:p>
            <a:r>
              <a:rPr lang="en-US" dirty="0"/>
              <a:t>Outlier detection (2)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99781-2C48-0D4C-8B22-21EE3C881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18" y="1752600"/>
            <a:ext cx="8064681" cy="5486400"/>
          </a:xfrm>
        </p:spPr>
        <p:txBody>
          <a:bodyPr>
            <a:normAutofit/>
          </a:bodyPr>
          <a:lstStyle/>
          <a:p>
            <a:r>
              <a:rPr lang="en-US" dirty="0"/>
              <a:t>Outliers can be due chance or data corruption</a:t>
            </a:r>
          </a:p>
          <a:p>
            <a:r>
              <a:rPr lang="en-US" dirty="0"/>
              <a:t>Outliers can influence out algorithms, cause poor prediction or confusing results</a:t>
            </a:r>
          </a:p>
          <a:p>
            <a:r>
              <a:rPr lang="en-US" dirty="0"/>
              <a:t>Ultimately, you can choose to keep them, discard them, or transform them (think Fare variable in titanic).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MAKE SURE TO DOCUMENT YOUR DECISIONS!!!</a:t>
            </a:r>
          </a:p>
        </p:txBody>
      </p:sp>
    </p:spTree>
    <p:extLst>
      <p:ext uri="{BB962C8B-B14F-4D97-AF65-F5344CB8AC3E}">
        <p14:creationId xmlns:p14="http://schemas.microsoft.com/office/powerpoint/2010/main" val="3977857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943C-E518-4245-B6DE-37489082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1FF7C-F910-D04F-BD64-E8CB05D1A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Missing data may be due to </a:t>
            </a:r>
          </a:p>
          <a:p>
            <a:pPr lvl="1"/>
            <a:r>
              <a:rPr lang="en-US" sz="3000" dirty="0"/>
              <a:t>Refusal to answer</a:t>
            </a:r>
          </a:p>
          <a:p>
            <a:pPr lvl="1"/>
            <a:r>
              <a:rPr lang="en-US" sz="3000" dirty="0"/>
              <a:t>Equipment malfunction</a:t>
            </a:r>
          </a:p>
          <a:p>
            <a:pPr lvl="1"/>
            <a:r>
              <a:rPr lang="en-US" sz="3000" dirty="0"/>
              <a:t>Data not entered due to error</a:t>
            </a:r>
          </a:p>
          <a:p>
            <a:r>
              <a:rPr lang="en-US" sz="3000" dirty="0"/>
              <a:t>Blank entries are good to indicate missing</a:t>
            </a:r>
          </a:p>
          <a:p>
            <a:r>
              <a:rPr lang="en-US" sz="3000" dirty="0"/>
              <a:t>Missing data may need to be inferred or imputed to avoid bias</a:t>
            </a:r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96410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943C-E518-4245-B6DE-37489082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handle missing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1FF7C-F910-D04F-BD64-E8CB05D1A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68739"/>
            <a:ext cx="78867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Ignore the data (bad)</a:t>
            </a:r>
          </a:p>
          <a:p>
            <a:r>
              <a:rPr lang="en-US" sz="3200" dirty="0"/>
              <a:t>Fill in the missing values manually (e.g. call the patient, not viable generally)</a:t>
            </a:r>
          </a:p>
          <a:p>
            <a:r>
              <a:rPr lang="en-US" sz="3200" dirty="0"/>
              <a:t>“Impute” or fill in the missing values (best if original source cannot be verified)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7817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763000" cy="7016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/>
              <a:t>Missing data imputation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05800" cy="411480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dirty="0"/>
              <a:t>Use the mean to fill in the missing value (okay)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/>
              <a:t>Use the mean for all samples belonging to the same class to fill in the missing value: (smart)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/>
              <a:t>Use the most probable value to fill in the missing value: inference-based such as Bayesian formula or decision tree or regression (smarter)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/>
              <a:t>Multiple imputation techniques examining sensitivity of estimates to imputation (smartest?)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/>
              <a:t>What can Orange do for you? (</a:t>
            </a:r>
            <a:r>
              <a:rPr lang="en-US" i="1" dirty="0"/>
              <a:t>In class!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813" y="1905000"/>
            <a:ext cx="7316787" cy="4191000"/>
          </a:xfrm>
        </p:spPr>
        <p:txBody>
          <a:bodyPr/>
          <a:lstStyle/>
          <a:p>
            <a:r>
              <a:rPr lang="en-US" dirty="0"/>
              <a:t>Visualize data </a:t>
            </a:r>
          </a:p>
          <a:p>
            <a:r>
              <a:rPr lang="en-US" dirty="0"/>
              <a:t>Feature construction </a:t>
            </a:r>
          </a:p>
          <a:p>
            <a:r>
              <a:rPr lang="en-US" dirty="0"/>
              <a:t>Merging &amp; concatenating </a:t>
            </a:r>
          </a:p>
          <a:p>
            <a:r>
              <a:rPr lang="en-US" dirty="0"/>
              <a:t>Impute missing data</a:t>
            </a:r>
          </a:p>
          <a:p>
            <a:r>
              <a:rPr lang="en-US" dirty="0"/>
              <a:t>Detect outliers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D812172-BF27-FD44-A52B-3A9FFC75E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for data management and cleaning</a:t>
            </a:r>
          </a:p>
        </p:txBody>
      </p:sp>
    </p:spTree>
    <p:extLst>
      <p:ext uri="{BB962C8B-B14F-4D97-AF65-F5344CB8AC3E}">
        <p14:creationId xmlns:p14="http://schemas.microsoft.com/office/powerpoint/2010/main" val="4161842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2E132-CDC8-1745-9468-A414C198E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C113D-2AEA-2543-A4D9-670511D41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Data management and storage are necessary not only to protect your research efforts but also for compliance.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 integrity can help you and others use your data.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Don’t store important data on your laptop! Use 3-2-1 rule when possible.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Garbage in, garbage out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 cleaning decisions have critical impact on subsequent analysis and interpretation.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635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52E132-CDC8-1745-9468-A414C198E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Coming up…</a:t>
            </a:r>
          </a:p>
        </p:txBody>
      </p:sp>
      <p:sp>
        <p:nvSpPr>
          <p:cNvPr id="14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C113D-2AEA-2543-A4D9-670511D41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/>
              <a:t>Starting next week, we will begin a 3-week journey into machine learning and algorithms.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61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305800" cy="64633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Research data life cycle – dynamic!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E438565-28D1-8C4E-947F-1C0A776AA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3330"/>
            <a:ext cx="8305800" cy="5203059"/>
          </a:xfrm>
        </p:spPr>
      </p:pic>
    </p:spTree>
    <p:extLst>
      <p:ext uri="{BB962C8B-B14F-4D97-AF65-F5344CB8AC3E}">
        <p14:creationId xmlns:p14="http://schemas.microsoft.com/office/powerpoint/2010/main" val="1172199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What might your data look like?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78A4C-374E-D14F-9A8B-C6A98733D3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Survey responses</a:t>
            </a:r>
          </a:p>
          <a:p>
            <a:r>
              <a:rPr lang="en-US" dirty="0"/>
              <a:t>Demographics</a:t>
            </a:r>
          </a:p>
          <a:p>
            <a:r>
              <a:rPr lang="en-US" dirty="0"/>
              <a:t>Focus group interviews</a:t>
            </a:r>
          </a:p>
          <a:p>
            <a:r>
              <a:rPr lang="en-US" dirty="0"/>
              <a:t>Queried EHR data</a:t>
            </a:r>
          </a:p>
          <a:p>
            <a:r>
              <a:rPr lang="en-US" dirty="0"/>
              <a:t>Images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876A36-92C3-F24C-AEE8-925E7E7BA4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Laboratory measurements</a:t>
            </a:r>
          </a:p>
          <a:p>
            <a:r>
              <a:rPr lang="en-US" dirty="0"/>
              <a:t>Computer modeling</a:t>
            </a:r>
          </a:p>
          <a:p>
            <a:r>
              <a:rPr lang="en-US" dirty="0"/>
              <a:t>Simulations</a:t>
            </a:r>
          </a:p>
          <a:p>
            <a:r>
              <a:rPr lang="en-US" dirty="0"/>
              <a:t>Specimen samples</a:t>
            </a:r>
          </a:p>
        </p:txBody>
      </p:sp>
    </p:spTree>
    <p:extLst>
      <p:ext uri="{BB962C8B-B14F-4D97-AF65-F5344CB8AC3E}">
        <p14:creationId xmlns:p14="http://schemas.microsoft.com/office/powerpoint/2010/main" val="1089792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305800" cy="64633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/>
              <a:t>Why discuss data management and storage? </a:t>
            </a:r>
          </a:p>
        </p:txBody>
      </p:sp>
      <p:sp>
        <p:nvSpPr>
          <p:cNvPr id="14339" name="Rectangle 2051"/>
          <p:cNvSpPr>
            <a:spLocks noGrp="1" noChangeArrowheads="1"/>
          </p:cNvSpPr>
          <p:nvPr>
            <p:ph idx="1"/>
          </p:nvPr>
        </p:nvSpPr>
        <p:spPr>
          <a:xfrm>
            <a:off x="304800" y="1828800"/>
            <a:ext cx="8610600" cy="3733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000000"/>
                </a:solidFill>
              </a:rPr>
              <a:t>Save yourself time in the future</a:t>
            </a:r>
          </a:p>
          <a:p>
            <a:pPr eaLnBrk="1" hangingPunct="1"/>
            <a:r>
              <a:rPr lang="en-US" sz="3200" dirty="0">
                <a:solidFill>
                  <a:srgbClr val="000000"/>
                </a:solidFill>
              </a:rPr>
              <a:t>Ensure data integrity</a:t>
            </a:r>
          </a:p>
          <a:p>
            <a:r>
              <a:rPr lang="en-US" sz="3200" dirty="0"/>
              <a:t>Retention requirements</a:t>
            </a:r>
          </a:p>
          <a:p>
            <a:r>
              <a:rPr lang="en-US" sz="3200" dirty="0">
                <a:solidFill>
                  <a:srgbClr val="000000"/>
                </a:solidFill>
              </a:rPr>
              <a:t>Promote and protect yourself!</a:t>
            </a:r>
          </a:p>
          <a:p>
            <a:r>
              <a:rPr lang="en-US" sz="3200" dirty="0">
                <a:solidFill>
                  <a:srgbClr val="000000"/>
                </a:solidFill>
              </a:rPr>
              <a:t>Support open research</a:t>
            </a:r>
          </a:p>
          <a:p>
            <a:r>
              <a:rPr lang="en-US" sz="3200" dirty="0">
                <a:solidFill>
                  <a:srgbClr val="000000"/>
                </a:solidFill>
              </a:rPr>
              <a:t>Protect and secure your data</a:t>
            </a:r>
          </a:p>
          <a:p>
            <a:pPr eaLnBrk="1" hangingPunct="1"/>
            <a:endParaRPr 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C02229-C203-4B4F-A85A-49C2DEC4A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783959"/>
            <a:ext cx="3483937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Data management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802810-213D-4840-9766-E2680D018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9970" y="4750893"/>
            <a:ext cx="3483937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7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A641D8-48F2-4EC5-AB40-879F9C736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79" r="35045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4613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305800" cy="64633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/>
              <a:t>Save yourself time in the future</a:t>
            </a:r>
          </a:p>
        </p:txBody>
      </p:sp>
      <p:sp>
        <p:nvSpPr>
          <p:cNvPr id="14339" name="Rectangle 2051"/>
          <p:cNvSpPr>
            <a:spLocks noGrp="1" noChangeArrowheads="1"/>
          </p:cNvSpPr>
          <p:nvPr>
            <p:ph idx="1"/>
          </p:nvPr>
        </p:nvSpPr>
        <p:spPr>
          <a:xfrm>
            <a:off x="304800" y="1828800"/>
            <a:ext cx="8839200" cy="5486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000000"/>
                </a:solidFill>
              </a:rPr>
              <a:t>Earlier you consider data management issues, the better.</a:t>
            </a:r>
          </a:p>
          <a:p>
            <a:r>
              <a:rPr lang="en-US" sz="3200" dirty="0">
                <a:solidFill>
                  <a:srgbClr val="000000"/>
                </a:solidFill>
              </a:rPr>
              <a:t>Storage needs? </a:t>
            </a:r>
          </a:p>
          <a:p>
            <a:r>
              <a:rPr lang="en-US" sz="3200" dirty="0">
                <a:solidFill>
                  <a:srgbClr val="000000"/>
                </a:solidFill>
              </a:rPr>
              <a:t>Access needs? </a:t>
            </a:r>
          </a:p>
          <a:p>
            <a:r>
              <a:rPr lang="en-US" sz="3200" dirty="0">
                <a:solidFill>
                  <a:srgbClr val="000000"/>
                </a:solidFill>
              </a:rPr>
              <a:t>Software needs?</a:t>
            </a:r>
          </a:p>
          <a:p>
            <a:r>
              <a:rPr lang="en-US" sz="3200" dirty="0">
                <a:solidFill>
                  <a:srgbClr val="000000"/>
                </a:solidFill>
              </a:rPr>
              <a:t>Security needs? 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E.g. protected health information (PHI)</a:t>
            </a:r>
          </a:p>
          <a:p>
            <a:endParaRPr lang="en-US" sz="3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rgbClr val="000000"/>
                </a:solidFill>
              </a:rPr>
              <a:t>KEEP YOUR DATA NEAR YOUR SOFTWARE!</a:t>
            </a:r>
          </a:p>
          <a:p>
            <a:endParaRPr lang="en-US" sz="3200" dirty="0">
              <a:solidFill>
                <a:srgbClr val="000000"/>
              </a:solidFill>
            </a:endParaRP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69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704703-475C-0841-A9CA-6005A20C3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99088"/>
            <a:ext cx="7886700" cy="1325563"/>
          </a:xfrm>
        </p:spPr>
        <p:txBody>
          <a:bodyPr>
            <a:noAutofit/>
          </a:bodyPr>
          <a:lstStyle/>
          <a:p>
            <a:r>
              <a:rPr lang="en-US" sz="3200" dirty="0"/>
              <a:t>Case study from my work:</a:t>
            </a:r>
            <a:br>
              <a:rPr lang="en-US" sz="3200" dirty="0"/>
            </a:br>
            <a:r>
              <a:rPr lang="en-US" sz="3200" dirty="0"/>
              <a:t>Electronic fetal monitoring to predict hypoxic-ischemic encephalopathy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7E3428-C3CB-A341-B646-47ECA8ADE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326537"/>
            <a:ext cx="4419600" cy="5032375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/>
              <a:t>Storage needs? </a:t>
            </a:r>
            <a:r>
              <a:rPr lang="en-US" sz="2400" dirty="0">
                <a:solidFill>
                  <a:srgbClr val="FF0000"/>
                </a:solidFill>
              </a:rPr>
              <a:t>100 Gb for fetal heart rate signals alone </a:t>
            </a:r>
            <a:endParaRPr lang="en-US" sz="2400" dirty="0"/>
          </a:p>
          <a:p>
            <a:r>
              <a:rPr lang="en-US" dirty="0"/>
              <a:t>Access needs? </a:t>
            </a:r>
            <a:r>
              <a:rPr lang="en-US" sz="2400" dirty="0">
                <a:solidFill>
                  <a:srgbClr val="FF0000"/>
                </a:solidFill>
              </a:rPr>
              <a:t>Multisite team</a:t>
            </a:r>
          </a:p>
          <a:p>
            <a:r>
              <a:rPr lang="en-US" dirty="0"/>
              <a:t>Software needs? </a:t>
            </a:r>
            <a:r>
              <a:rPr lang="en-US" sz="2400" dirty="0">
                <a:solidFill>
                  <a:srgbClr val="FF0000"/>
                </a:solidFill>
              </a:rPr>
              <a:t>Statistical and machine learning software required</a:t>
            </a:r>
            <a:endParaRPr lang="en-US" sz="2400" dirty="0"/>
          </a:p>
          <a:p>
            <a:r>
              <a:rPr lang="en-US" dirty="0"/>
              <a:t>Security needs? </a:t>
            </a:r>
            <a:r>
              <a:rPr lang="en-US" sz="2400" dirty="0">
                <a:solidFill>
                  <a:srgbClr val="FF0000"/>
                </a:solidFill>
              </a:rPr>
              <a:t>Secure server located physically at Kaiser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C80E1FA-7163-7A48-A73D-07977A138B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705" r="7257" b="3"/>
          <a:stretch/>
        </p:blipFill>
        <p:spPr>
          <a:xfrm>
            <a:off x="4800600" y="2514600"/>
            <a:ext cx="3886200" cy="384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91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1760</Words>
  <Application>Microsoft Macintosh PowerPoint</Application>
  <PresentationFormat>On-screen Show (4:3)</PresentationFormat>
  <Paragraphs>248</Paragraphs>
  <Slides>39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Book Antiqua</vt:lpstr>
      <vt:lpstr>Calibri</vt:lpstr>
      <vt:lpstr>Microsoft Sans Serif</vt:lpstr>
      <vt:lpstr>Times New Roman</vt:lpstr>
      <vt:lpstr>Office Theme</vt:lpstr>
      <vt:lpstr>PowerPoint Presentation</vt:lpstr>
      <vt:lpstr>Last time – getting data</vt:lpstr>
      <vt:lpstr>Outline for today</vt:lpstr>
      <vt:lpstr>Research data life cycle – dynamic!</vt:lpstr>
      <vt:lpstr>What might your data look like?</vt:lpstr>
      <vt:lpstr>Why discuss data management and storage? </vt:lpstr>
      <vt:lpstr>Data management</vt:lpstr>
      <vt:lpstr>Save yourself time in the future</vt:lpstr>
      <vt:lpstr>Case study from my work: Electronic fetal monitoring to predict hypoxic-ischemic encephalopathy </vt:lpstr>
      <vt:lpstr>Ensure data integrity</vt:lpstr>
      <vt:lpstr>Data provenance and processing</vt:lpstr>
      <vt:lpstr>Example metadata and codebook: NIS </vt:lpstr>
      <vt:lpstr>Retention requirements</vt:lpstr>
      <vt:lpstr>Retention Best Practices: It Depends</vt:lpstr>
      <vt:lpstr>Promote and protect yourself!</vt:lpstr>
      <vt:lpstr>Show me the data!</vt:lpstr>
      <vt:lpstr>Data management at UCSF - personal tools</vt:lpstr>
      <vt:lpstr>Data storage</vt:lpstr>
      <vt:lpstr>Protect and secure your data</vt:lpstr>
      <vt:lpstr>Your laptop is vulnerable: data loss and intrusions</vt:lpstr>
      <vt:lpstr>UCSF storage: redundant and secure</vt:lpstr>
      <vt:lpstr>PowerPoint Presentation</vt:lpstr>
      <vt:lpstr>Data storage: 3-2-1 rule</vt:lpstr>
      <vt:lpstr>Data management at UCSF - storage</vt:lpstr>
      <vt:lpstr>Data management at UCSF - professional database help</vt:lpstr>
      <vt:lpstr>Make UCSF work for you!</vt:lpstr>
      <vt:lpstr>Data Cleaning</vt:lpstr>
      <vt:lpstr>PowerPoint Presentation</vt:lpstr>
      <vt:lpstr>Data cleaning </vt:lpstr>
      <vt:lpstr>Major steps in data cleaning</vt:lpstr>
      <vt:lpstr>Visualize the data – “Feature Statistics” widget</vt:lpstr>
      <vt:lpstr>Outlier detection (1) </vt:lpstr>
      <vt:lpstr>Outlier detection (2) </vt:lpstr>
      <vt:lpstr>Missing data </vt:lpstr>
      <vt:lpstr>How to handle missing data?</vt:lpstr>
      <vt:lpstr>Missing data imputation</vt:lpstr>
      <vt:lpstr>Orange for data management and cleaning</vt:lpstr>
      <vt:lpstr>Summary</vt:lpstr>
      <vt:lpstr>Coming up…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Scheffler, Aaron</dc:creator>
  <cp:lastModifiedBy>Scheffler, Aaron</cp:lastModifiedBy>
  <cp:revision>9</cp:revision>
  <dcterms:created xsi:type="dcterms:W3CDTF">2020-08-04T19:35:05Z</dcterms:created>
  <dcterms:modified xsi:type="dcterms:W3CDTF">2020-08-04T22:40:22Z</dcterms:modified>
</cp:coreProperties>
</file>