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42"/>
  </p:notesMasterIdLst>
  <p:handoutMasterIdLst>
    <p:handoutMasterId r:id="rId43"/>
  </p:handoutMasterIdLst>
  <p:sldIdLst>
    <p:sldId id="825" r:id="rId5"/>
    <p:sldId id="864" r:id="rId6"/>
    <p:sldId id="318" r:id="rId7"/>
    <p:sldId id="826" r:id="rId8"/>
    <p:sldId id="261" r:id="rId9"/>
    <p:sldId id="268" r:id="rId10"/>
    <p:sldId id="263" r:id="rId11"/>
    <p:sldId id="269" r:id="rId12"/>
    <p:sldId id="279" r:id="rId13"/>
    <p:sldId id="842" r:id="rId14"/>
    <p:sldId id="828" r:id="rId15"/>
    <p:sldId id="829" r:id="rId16"/>
    <p:sldId id="830" r:id="rId17"/>
    <p:sldId id="281" r:id="rId18"/>
    <p:sldId id="285" r:id="rId19"/>
    <p:sldId id="287" r:id="rId20"/>
    <p:sldId id="290" r:id="rId21"/>
    <p:sldId id="288" r:id="rId22"/>
    <p:sldId id="291" r:id="rId23"/>
    <p:sldId id="831" r:id="rId24"/>
    <p:sldId id="293" r:id="rId25"/>
    <p:sldId id="294" r:id="rId26"/>
    <p:sldId id="295" r:id="rId27"/>
    <p:sldId id="296" r:id="rId28"/>
    <p:sldId id="297" r:id="rId29"/>
    <p:sldId id="298" r:id="rId30"/>
    <p:sldId id="299" r:id="rId31"/>
    <p:sldId id="301" r:id="rId32"/>
    <p:sldId id="300" r:id="rId33"/>
    <p:sldId id="302" r:id="rId34"/>
    <p:sldId id="260" r:id="rId35"/>
    <p:sldId id="865" r:id="rId36"/>
    <p:sldId id="833" r:id="rId37"/>
    <p:sldId id="305" r:id="rId38"/>
    <p:sldId id="317" r:id="rId39"/>
    <p:sldId id="304" r:id="rId40"/>
    <p:sldId id="30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2"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39"/>
    <p:restoredTop sz="70839" autoAdjust="0"/>
  </p:normalViewPr>
  <p:slideViewPr>
    <p:cSldViewPr snapToGrid="0" snapToObjects="1">
      <p:cViewPr varScale="1">
        <p:scale>
          <a:sx n="91" d="100"/>
          <a:sy n="91" d="100"/>
        </p:scale>
        <p:origin x="2208"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90353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38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28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5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78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 </a:t>
            </a:r>
            <a:r>
              <a:rPr lang="en-US" i="1" dirty="0"/>
              <a:t>ideal</a:t>
            </a:r>
            <a:r>
              <a:rPr lang="en-US" dirty="0"/>
              <a:t> randomized experiment has some key features relative to randomized experiments in general that help us set a foundation to think about causal inference</a:t>
            </a:r>
          </a:p>
          <a:p>
            <a:pPr marL="171450" indent="-171450">
              <a:buFontTx/>
              <a:buChar char="-"/>
            </a:pPr>
            <a:r>
              <a:rPr lang="en-US" dirty="0"/>
              <a:t>Essentially what we’re trying to guarantee is no random variability and a lack of bias</a:t>
            </a:r>
          </a:p>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8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4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How then does that differ from independence between the observed outcome and the observed treatment?</a:t>
            </a:r>
          </a:p>
          <a:p>
            <a:pPr marL="628650" lvl="1" indent="-171450">
              <a:buFontTx/>
              <a:buChar char="-"/>
            </a:pPr>
            <a:r>
              <a:rPr lang="en-US" dirty="0"/>
              <a:t>Independence between the counterfactual outcome and the observed treatment does not imply independence between the observed outcome and the observed treatment</a:t>
            </a:r>
          </a:p>
          <a:p>
            <a:pPr marL="628650" lvl="1" indent="-171450">
              <a:buFontTx/>
              <a:buChar char="-"/>
            </a:pPr>
            <a:r>
              <a:rPr lang="en-US" dirty="0"/>
              <a:t>For example, in an ideal randomized experiment, randomization ensures that exchangeability holds, but the treatment may have a causal effect on the outcome, which in turn means that treatment and outcome are associated and not independent</a:t>
            </a:r>
          </a:p>
          <a:p>
            <a:pPr marL="171450" lvl="0" indent="-171450">
              <a:buFontTx/>
              <a:buChar char="-"/>
            </a:pPr>
            <a:r>
              <a:rPr lang="en-US" dirty="0"/>
              <a:t>Exchangeability is the first of three what are called identifiability conditions that enable inference of causal relationships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second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then her counterfactual outcome had she been treated will be equal to her observed outcome</a:t>
            </a:r>
          </a:p>
          <a:p>
            <a:pPr marL="171450" indent="-171450">
              <a:buFontTx/>
              <a:buChar char="-"/>
            </a:pPr>
            <a:r>
              <a:rPr lang="en-US" dirty="0"/>
              <a:t>This equality can be expressed as is see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55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experiment</a:t>
            </a:r>
          </a:p>
          <a:p>
            <a:pPr marL="171450" indent="-171450">
              <a:buFontTx/>
              <a:buChar char="-"/>
            </a:pPr>
            <a:r>
              <a:rPr lang="en-US" dirty="0"/>
              <a:t>How can we figure out the risk had everyone been untreated just from looking at the population that was actually untreated?</a:t>
            </a:r>
          </a:p>
          <a:p>
            <a:pPr marL="171450" indent="-171450">
              <a:buFontTx/>
              <a:buChar char="-"/>
            </a:pPr>
            <a:r>
              <a:rPr lang="en-US" dirty="0"/>
              <a:t>First, because of consistency, we know that the counterfactual risk under lack of treatment is equal to the observed risk under lack of treatment among those who weren’t treated</a:t>
            </a:r>
          </a:p>
          <a:p>
            <a:pPr marL="171450"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6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Moving to the treated group in an ideal randomized experiment, we can again use the properties of consistency and exchangeability to show that the risk of the outcome among the exposed is equivalent to the risk of the outcome had everyone been exposed</a:t>
            </a:r>
          </a:p>
          <a:p>
            <a:pPr marL="171450" indent="-171450">
              <a:buFontTx/>
              <a:buChar char="-"/>
            </a:pPr>
            <a:r>
              <a:rPr lang="en-US" dirty="0"/>
              <a:t>In an ideal randomized experiment, causation is association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212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let’s now discuss why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567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21</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r>
              <a:rPr lang="en-US" dirty="0"/>
              <a:t>We know that these data can’t be from a marginally randomized</a:t>
            </a:r>
            <a:r>
              <a:rPr lang="en-US" baseline="0" dirty="0"/>
              <a:t> experiment since exchangeability doesn’t hold</a:t>
            </a:r>
          </a:p>
          <a:p>
            <a:pPr marL="685800" marR="0" lvl="1"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We showed that the risk of death had everyone been untreated </a:t>
            </a:r>
            <a:r>
              <a:rPr lang="en-US" baseline="0" dirty="0" err="1"/>
              <a:t>wasn</a:t>
            </a:r>
            <a:r>
              <a:rPr lang="mr-IN" baseline="0" dirty="0"/>
              <a:t>’</a:t>
            </a:r>
            <a:r>
              <a:rPr lang="en-US" baseline="0" dirty="0"/>
              <a:t>t the same among the treated and untreated</a:t>
            </a:r>
          </a:p>
          <a:p>
            <a:pPr marL="685800" lvl="1" indent="-228600">
              <a:buFont typeface="Arial"/>
              <a:buChar char="•"/>
            </a:pPr>
            <a:r>
              <a:rPr lang="en-US" baseline="0" dirty="0"/>
              <a:t>In addition, we can now see that 9/13 of the exposed vs. 3/7 of the unexposed were in critical condition</a:t>
            </a:r>
          </a:p>
          <a:p>
            <a:pPr marL="1143000" lvl="2" indent="-228600">
              <a:buFont typeface="Arial"/>
              <a:buChar char="•"/>
            </a:pPr>
            <a:r>
              <a:rPr lang="en-US" sz="1200" b="0" i="0" u="none" strike="noStrike" kern="1200" baseline="0" dirty="0">
                <a:solidFill>
                  <a:schemeClr val="tx1"/>
                </a:solidFill>
                <a:latin typeface="+mn-lt"/>
                <a:ea typeface="+mn-ea"/>
                <a:cs typeface="+mn-cs"/>
              </a:rPr>
              <a:t>This imbalance indicates that the risk of death in the treated, had they remained untreated, would have been higher than the risk of death in the untreated</a:t>
            </a:r>
            <a:endParaRPr lang="en-US" baseline="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The data are consistent with conditional randomization, which is essentially</a:t>
            </a:r>
            <a:r>
              <a:rPr lang="en-US" baseline="0" dirty="0"/>
              <a:t> two marginally randomized experiments, one in L = 1 and one in L = 0</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Exchangeability is then conditional on L</a:t>
            </a: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22</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all </a:t>
            </a:r>
            <a:r>
              <a:rPr lang="en-US" i="1" dirty="0"/>
              <a:t>a</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Implies no confounding within levels of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23</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dirty="0"/>
              <a:t>How do we calculate the average causal effect given conditional exchangeability?</a:t>
            </a:r>
          </a:p>
          <a:p>
            <a:pPr marL="171450" indent="-171450">
              <a:buFontTx/>
              <a:buChar char="-"/>
            </a:pPr>
            <a:r>
              <a:rPr lang="en-US" i="0" dirty="0"/>
              <a:t>Let’s first consider the probability of the outcome had everyone been exposed</a:t>
            </a:r>
          </a:p>
          <a:p>
            <a:pPr marL="628650" lvl="1" indent="-171450">
              <a:buFontTx/>
              <a:buChar char="-"/>
            </a:pPr>
            <a:r>
              <a:rPr lang="en-US" i="0" dirty="0"/>
              <a:t>First, we compute the conditional risk if everyone had been exposed in each stratum of L</a:t>
            </a:r>
          </a:p>
          <a:p>
            <a:pPr marL="628650" lvl="1" indent="-171450">
              <a:buFontTx/>
              <a:buChar char="-"/>
            </a:pPr>
            <a:r>
              <a:rPr lang="en-US" i="0" dirty="0"/>
              <a:t>Second, we compute the weighted average of the conditional risks</a:t>
            </a:r>
          </a:p>
          <a:p>
            <a:pPr marL="171450" lvl="0" indent="-171450">
              <a:buFontTx/>
              <a:buChar char="-"/>
            </a:pPr>
            <a:r>
              <a:rPr lang="en-US" i="0" dirty="0"/>
              <a:t>The marginal probability is a weighted average</a:t>
            </a:r>
            <a:r>
              <a:rPr lang="en-US" i="0" baseline="0" dirty="0"/>
              <a:t> of the conditional probabilities</a:t>
            </a:r>
          </a:p>
          <a:p>
            <a:pPr marL="0" indent="0">
              <a:buFontTx/>
              <a:buNone/>
            </a:pPr>
            <a:endParaRPr lang="en-US" i="0" baseline="0" dirty="0"/>
          </a:p>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24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25</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26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To calculate causal quantities, we are essentially interested in comparing what would have happened had everyone been treated to what would have happened had everyone been untreated.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So let’s simulate a scenario in which everyone in the population is both treated and untreated</a:t>
            </a:r>
          </a:p>
          <a:p>
            <a:pPr marL="0" indent="0">
              <a:buFontTx/>
              <a:buNone/>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27</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These calculations rely on the condition that within levels of L, treated individuals would have had the same probability of the outcome as untreated individuals, had they too been untreated (and vice versa) </a:t>
            </a:r>
            <a:r>
              <a:rPr lang="en-US" i="0" dirty="0">
                <a:sym typeface="Wingdings" pitchFamily="2" charset="2"/>
              </a:rPr>
              <a:t> conditional exchangeability</a:t>
            </a:r>
            <a:endParaRPr lang="en-US" i="0" dirty="0"/>
          </a:p>
          <a:p>
            <a:pPr marL="171450" indent="-171450">
              <a:buFontTx/>
              <a:buChar char="-"/>
            </a:pPr>
            <a:r>
              <a:rPr lang="en-US" i="0" dirty="0"/>
              <a:t>We end up with a hypothetical population that is twice as large as the original population, since each individual is counted twice (i.e., as both treated and untreated)</a:t>
            </a:r>
          </a:p>
          <a:p>
            <a:pPr marL="171450" indent="-171450">
              <a:buFontTx/>
              <a:buChar char="-"/>
            </a:pPr>
            <a:r>
              <a:rPr lang="en-US" i="0" dirty="0"/>
              <a:t>And, in this pseudo-population, the treated and untreated are unconditionally exchangeable, since L is independent of A.</a:t>
            </a:r>
          </a:p>
        </p:txBody>
      </p:sp>
      <p:sp>
        <p:nvSpPr>
          <p:cNvPr id="4" name="Slide Number Placeholder 3"/>
          <p:cNvSpPr>
            <a:spLocks noGrp="1"/>
          </p:cNvSpPr>
          <p:nvPr>
            <p:ph type="sldNum" sz="quarter" idx="10"/>
          </p:nvPr>
        </p:nvSpPr>
        <p:spPr/>
        <p:txBody>
          <a:bodyPr/>
          <a:lstStyle/>
          <a:p>
            <a:fld id="{4A107E05-40DC-FD45-8388-749FC3D8F328}" type="slidenum">
              <a:rPr lang="en-US" smtClean="0"/>
              <a:t>28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171450" indent="-171450">
              <a:buFontTx/>
              <a:buChar char="-"/>
            </a:pPr>
            <a:r>
              <a:rPr lang="en-US" sz="1200" b="0" i="0" u="none" strike="noStrike" kern="1200" baseline="0" dirty="0">
                <a:solidFill>
                  <a:schemeClr val="tx1"/>
                </a:solidFill>
                <a:latin typeface="+mn-lt"/>
                <a:ea typeface="+mn-ea"/>
                <a:cs typeface="+mn-cs"/>
              </a:rPr>
              <a:t>The pseudo-population created by IP weighting looks like a marginally randomized experiment</a:t>
            </a:r>
          </a:p>
          <a:p>
            <a:pPr marL="628650" lvl="1" indent="-171450">
              <a:buFontTx/>
              <a:buChar char="-"/>
            </a:pPr>
            <a:r>
              <a:rPr lang="en-US" sz="1200" b="0" i="0" u="none" strike="noStrike" kern="1200" baseline="0" dirty="0">
                <a:solidFill>
                  <a:schemeClr val="tx1"/>
                </a:solidFill>
                <a:latin typeface="+mn-lt"/>
                <a:ea typeface="+mn-ea"/>
                <a:cs typeface="+mn-cs"/>
              </a:rPr>
              <a:t>Exposed and unexposed subjects are unconditionally exchangeable</a:t>
            </a:r>
          </a:p>
          <a:p>
            <a:pPr marL="628650" lvl="1" indent="-171450">
              <a:buFontTx/>
              <a:buChar char="-"/>
            </a:pPr>
            <a:r>
              <a:rPr lang="en-US" sz="1200" b="0" i="0" u="none" strike="noStrike" kern="1200" baseline="0" dirty="0">
                <a:solidFill>
                  <a:schemeClr val="tx1"/>
                </a:solidFill>
                <a:latin typeface="+mn-lt"/>
                <a:ea typeface="+mn-ea"/>
                <a:cs typeface="+mn-cs"/>
              </a:rPr>
              <a:t>Exposure is randomized, i.e., equally probable across levels of the covariate L</a:t>
            </a:r>
          </a:p>
          <a:p>
            <a:pPr marL="171450" lvl="0" indent="-171450">
              <a:buFontTx/>
              <a:buChar char="-"/>
            </a:pPr>
            <a:r>
              <a:rPr lang="en-US" sz="1200" b="0" i="0" u="none" strike="noStrike" kern="1200" baseline="0" dirty="0">
                <a:solidFill>
                  <a:schemeClr val="tx1"/>
                </a:solidFill>
                <a:latin typeface="+mn-lt"/>
                <a:ea typeface="+mn-ea"/>
                <a:cs typeface="+mn-cs"/>
              </a:rPr>
              <a:t>In the pseudo-population, no adjustments are necessary to compute the causal effect</a:t>
            </a:r>
          </a:p>
        </p:txBody>
      </p:sp>
      <p:sp>
        <p:nvSpPr>
          <p:cNvPr id="4" name="Slide Number Placeholder 3"/>
          <p:cNvSpPr>
            <a:spLocks noGrp="1"/>
          </p:cNvSpPr>
          <p:nvPr>
            <p:ph type="sldNum" sz="quarter" idx="10"/>
          </p:nvPr>
        </p:nvSpPr>
        <p:spPr/>
        <p:txBody>
          <a:bodyPr/>
          <a:lstStyle/>
          <a:p>
            <a:fld id="{4A107E05-40DC-FD45-8388-749FC3D8F328}" type="slidenum">
              <a:rPr lang="en-US" smtClean="0"/>
              <a:t>29</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a:t>
            </a:fld>
            <a:endParaRPr lang="en-US"/>
          </a:p>
        </p:txBody>
      </p:sp>
    </p:spTree>
    <p:extLst>
      <p:ext uri="{BB962C8B-B14F-4D97-AF65-F5344CB8AC3E}">
        <p14:creationId xmlns:p14="http://schemas.microsoft.com/office/powerpoint/2010/main" val="2420513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Here we’re back to our original population</a:t>
            </a:r>
          </a:p>
          <a:p>
            <a:pPr marL="171450" indent="-171450">
              <a:buFontTx/>
              <a:buChar char="-"/>
            </a:pPr>
            <a:r>
              <a:rPr lang="en-US" sz="1200" b="0" i="0" u="none" strike="noStrike" kern="1200" baseline="0" dirty="0">
                <a:solidFill>
                  <a:schemeClr val="tx1"/>
                </a:solidFill>
                <a:latin typeface="+mn-lt"/>
                <a:ea typeface="+mn-ea"/>
                <a:cs typeface="+mn-cs"/>
              </a:rPr>
              <a:t>An alternative to the tree method for creating your pseudo-population, is to apply inverse probability weights</a:t>
            </a:r>
          </a:p>
          <a:p>
            <a:pPr marL="171450" indent="-171450">
              <a:buFontTx/>
              <a:buChar char="-"/>
            </a:pPr>
            <a:r>
              <a:rPr lang="en-US" sz="1200" b="0" i="0" u="none" strike="noStrike" kern="1200" baseline="0" dirty="0">
                <a:solidFill>
                  <a:schemeClr val="tx1"/>
                </a:solidFill>
                <a:latin typeface="+mn-lt"/>
                <a:ea typeface="+mn-ea"/>
                <a:cs typeface="+mn-cs"/>
              </a:rPr>
              <a:t>The denominator of your 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Then, once again, you can collapse over L.</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30</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25164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241178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33</a:t>
            </a:fld>
            <a:endParaRPr lang="en-US"/>
          </a:p>
        </p:txBody>
      </p:sp>
    </p:spTree>
    <p:extLst>
      <p:ext uri="{BB962C8B-B14F-4D97-AF65-F5344CB8AC3E}">
        <p14:creationId xmlns:p14="http://schemas.microsoft.com/office/powerpoint/2010/main" val="1748984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In order for observational research to be conceptualized as conditionally randomized experiments, three conditions must hold</a:t>
            </a:r>
          </a:p>
          <a:p>
            <a:pPr marL="628650" lvl="1" indent="-171450">
              <a:buFontTx/>
              <a:buChar char="-"/>
            </a:pPr>
            <a:r>
              <a:rPr lang="en-US" sz="1200" b="0" i="0" u="none" strike="noStrike" kern="1200" baseline="0" dirty="0">
                <a:solidFill>
                  <a:schemeClr val="tx1"/>
                </a:solidFill>
                <a:latin typeface="+mn-lt"/>
                <a:ea typeface="+mn-ea"/>
                <a:cs typeface="+mn-cs"/>
              </a:rPr>
              <a:t>(Conditional) exchangeability: the conditional probability of receiving every value of treatment, though not decided by the investigators, depends only on measured covariates </a:t>
            </a:r>
          </a:p>
          <a:p>
            <a:pPr marL="628650" lvl="1" indent="-171450">
              <a:buFontTx/>
              <a:buChar char="-"/>
            </a:pPr>
            <a:r>
              <a:rPr lang="en-US" sz="1200" b="0" i="0" u="none" strike="noStrike" kern="1200" baseline="0" dirty="0">
                <a:solidFill>
                  <a:schemeClr val="tx1"/>
                </a:solidFill>
                <a:latin typeface="+mn-lt"/>
                <a:ea typeface="+mn-ea"/>
                <a:cs typeface="+mn-cs"/>
              </a:rPr>
              <a:t>Consistency: the values of treatment under comparison correspond to well-defined interventions that, in turn, correspond to the versions of treatment in the data</a:t>
            </a:r>
          </a:p>
          <a:p>
            <a:pPr marL="171450" lvl="0" indent="-171450">
              <a:buFontTx/>
              <a:buChar char="-"/>
            </a:pPr>
            <a:r>
              <a:rPr lang="en-US" sz="1200" b="0" i="0" u="none" strike="noStrike" kern="1200" baseline="0" dirty="0">
                <a:solidFill>
                  <a:schemeClr val="tx1"/>
                </a:solidFill>
                <a:latin typeface="+mn-lt"/>
                <a:ea typeface="+mn-ea"/>
                <a:cs typeface="+mn-cs"/>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34</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422076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36</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37</a:t>
            </a:fld>
            <a:endParaRPr lang="en-US"/>
          </a:p>
        </p:txBody>
      </p:sp>
    </p:spTree>
    <p:extLst>
      <p:ext uri="{BB962C8B-B14F-4D97-AF65-F5344CB8AC3E}">
        <p14:creationId xmlns:p14="http://schemas.microsoft.com/office/powerpoint/2010/main" val="1061072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At this point I’d like to circle back to counterfactuals to make a few clarifications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a:t>
            </a:fld>
            <a:endParaRPr lang="en-US"/>
          </a:p>
        </p:txBody>
      </p:sp>
    </p:spTree>
    <p:extLst>
      <p:ext uri="{BB962C8B-B14F-4D97-AF65-F5344CB8AC3E}">
        <p14:creationId xmlns:p14="http://schemas.microsoft.com/office/powerpoint/2010/main" val="89214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Capital letters denote random variables, so variables that may have different values for different individuals</a:t>
            </a:r>
          </a:p>
          <a:p>
            <a:pPr marL="171450" indent="-171450">
              <a:buFontTx/>
              <a:buChar char="-"/>
            </a:pPr>
            <a:r>
              <a:rPr lang="en-US" dirty="0"/>
              <a:t>A, Y, the outcome Y had everyone been untreated, and the outcome had everyone been treated are all examples of random variables.</a:t>
            </a:r>
          </a:p>
          <a:p>
            <a:pPr marL="628650" lvl="1" indent="-171450">
              <a:buFontTx/>
              <a:buChar char="-"/>
            </a:pPr>
            <a:r>
              <a:rPr lang="en-US" dirty="0"/>
              <a:t>The latter two, the outcome had everyone been treated and the outcome had everyone been treated, are random variables since they can take on different values for different individuals.</a:t>
            </a:r>
          </a:p>
          <a:p>
            <a:pPr marL="628650" lvl="1" indent="-171450">
              <a:buFontTx/>
              <a:buChar char="-"/>
            </a:pPr>
            <a:r>
              <a:rPr lang="en-US" dirty="0"/>
              <a:t>It just happens that we’re evaluating the random variable Y under a certain condition of another variable A.</a:t>
            </a:r>
          </a:p>
          <a:p>
            <a:pPr marL="171450" lvl="0" indent="-171450">
              <a:buFontTx/>
              <a:buChar char="-"/>
            </a:pPr>
            <a:r>
              <a:rPr lang="en-US" dirty="0"/>
              <a:t>Lowercase letters on the other hand, denote possible values or realization of random variables.</a:t>
            </a:r>
          </a:p>
          <a:p>
            <a:pPr marL="628650" lvl="1" indent="-171450">
              <a:buFontTx/>
              <a:buChar char="-"/>
            </a:pPr>
            <a:r>
              <a:rPr lang="en-US" dirty="0"/>
              <a:t>So </a:t>
            </a:r>
            <a:r>
              <a:rPr lang="en-US" i="1" dirty="0"/>
              <a:t>a</a:t>
            </a:r>
            <a:r>
              <a:rPr lang="en-US" i="0" dirty="0"/>
              <a:t> is a value value (0 or 1) of the random variable capital A</a:t>
            </a:r>
          </a:p>
          <a:p>
            <a:pPr marL="171450" lvl="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59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48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previous lecture, you learned about individual vs. average causal effects, and Dr. Chan showed you the data on the right hand side of this slide.</a:t>
            </a:r>
          </a:p>
          <a:p>
            <a:pPr marL="171450" indent="-171450">
              <a:buFontTx/>
              <a:buChar char="-"/>
            </a:pPr>
            <a:r>
              <a:rPr lang="en-US" dirty="0"/>
              <a:t>She also showed you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lvl="0" indent="-171450">
              <a:buFontTx/>
              <a:buChar char="-"/>
            </a:pPr>
            <a:r>
              <a:rPr lang="en-US" dirty="0"/>
              <a:t>The average causal null hypothesis holds if the probability of the outcome had everyone been treated is equal to the probability of the outcome had everyone been untreated </a:t>
            </a:r>
          </a:p>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32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 for the individuals in the population on the previous slide.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 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530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But 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73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812493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1/7/21</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1/7/21</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hyperlink" Target="https://www.ncbi.nlm.nih.gov/pubmed/27183032" TargetMode="External"/><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39.xml"/><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2803651618"/>
      </p:ext>
    </p:extLst>
  </p:cSld>
  <p:clrMapOvr>
    <a:masterClrMapping/>
  </p:clrMapOvr>
  <p:transition advTm="7523">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11294288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31631842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7486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computer-generated random numbers</a:t>
            </a:r>
          </a:p>
          <a:p>
            <a:pPr lvl="1"/>
            <a:r>
              <a:rPr lang="en-US" dirty="0"/>
              <a:t>That makes a randomized clinical trial a randomized experiment to study the effects of medications or devices in humans</a:t>
            </a:r>
          </a:p>
          <a:p>
            <a:endParaRPr lang="en-US" dirty="0"/>
          </a:p>
          <a:p>
            <a:r>
              <a:rPr lang="en-US" dirty="0"/>
              <a:t>In contrast, a nonrandomized experiment is an experiment in which the investigators follow some nonrandom procedure to assign treatment</a:t>
            </a:r>
          </a:p>
          <a:p>
            <a:pPr lvl="1"/>
            <a:r>
              <a:rPr lang="en-US" dirty="0"/>
              <a:t>E.g., give the pill to tall people only</a:t>
            </a:r>
          </a:p>
          <a:p>
            <a:pPr lvl="1"/>
            <a:endParaRPr lang="en-US" dirty="0"/>
          </a:p>
          <a:p>
            <a:pPr lvl="1"/>
            <a:endParaRPr lang="en-US" dirty="0"/>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38518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One version of treatment</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967980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40648130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#1)</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a:p>
            <a:r>
              <a:rPr lang="en-US" dirty="0"/>
              <a:t>How does this differ from </a:t>
            </a:r>
            <a:r>
              <a:rPr lang="en-US" i="1" dirty="0"/>
              <a:t>Y       A?</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118" y="3982681"/>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#2)</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754799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31147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7385168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pPr lvl="1"/>
            <a:r>
              <a:rPr lang="en-US" dirty="0"/>
              <a:t>Back to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80731504"/>
      </p:ext>
    </p:extLst>
  </p:cSld>
  <p:clrMapOvr>
    <a:masterClrMapping/>
  </p:clrMapOvr>
  <p:transition advTm="1956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0" end="0"/>
                                            </p:txEl>
                                          </p:spTgt>
                                        </p:tgtEl>
                                        <p:attrNameLst>
                                          <p:attrName>style.color</p:attrName>
                                        </p:attrNameLst>
                                      </p:cBhvr>
                                      <p:to>
                                        <a:srgbClr val="AAAAAA"/>
                                      </p:to>
                                    </p:animClr>
                                  </p:childTnLst>
                                </p:cTn>
                              </p:par>
                              <p:par>
                                <p:cTn id="7" presetID="3" presetClass="emph" presetSubtype="2" fill="hold" nodeType="withEffect">
                                  <p:stCondLst>
                                    <p:cond delay="0"/>
                                  </p:stCondLst>
                                  <p:childTnLst>
                                    <p:animClr clrSpc="rgb" dir="cw">
                                      <p:cBhvr override="childStyle">
                                        <p:cTn id="8" dur="2000" fill="hold"/>
                                        <p:tgtEl>
                                          <p:spTgt spid="6">
                                            <p:txEl>
                                              <p:pRg st="1" end="1"/>
                                            </p:txEl>
                                          </p:spTgt>
                                        </p:tgtEl>
                                        <p:attrNameLst>
                                          <p:attrName>style.color</p:attrName>
                                        </p:attrNameLst>
                                      </p:cBhvr>
                                      <p:to>
                                        <a:srgbClr val="AAAAAA"/>
                                      </p:to>
                                    </p:animClr>
                                  </p:childTnLst>
                                </p:cTn>
                              </p:par>
                              <p:par>
                                <p:cTn id="9" presetID="3" presetClass="emph" presetSubtype="2" fill="hold" nodeType="withEffect">
                                  <p:stCondLst>
                                    <p:cond delay="0"/>
                                  </p:stCondLst>
                                  <p:childTnLst>
                                    <p:animClr clrSpc="rgb" dir="cw">
                                      <p:cBhvr override="childStyle">
                                        <p:cTn id="10" dur="2000" fill="hold"/>
                                        <p:tgtEl>
                                          <p:spTgt spid="6">
                                            <p:txEl>
                                              <p:pRg st="2" end="2"/>
                                            </p:txEl>
                                          </p:spTgt>
                                        </p:tgtEl>
                                        <p:attrNameLst>
                                          <p:attrName>style.color</p:attrName>
                                        </p:attrNameLst>
                                      </p:cBhvr>
                                      <p:to>
                                        <a:srgbClr val="AAAAAA"/>
                                      </p:to>
                                    </p:animClr>
                                  </p:childTnLst>
                                </p:cTn>
                              </p:par>
                              <p:par>
                                <p:cTn id="11" presetID="3" presetClass="emph" presetSubtype="2" fill="hold" nodeType="withEffect">
                                  <p:stCondLst>
                                    <p:cond delay="0"/>
                                  </p:stCondLst>
                                  <p:childTnLst>
                                    <p:animClr clrSpc="rgb" dir="cw">
                                      <p:cBhvr override="childStyle">
                                        <p:cTn id="12" dur="2000" fill="hold"/>
                                        <p:tgtEl>
                                          <p:spTgt spid="6">
                                            <p:txEl>
                                              <p:pRg st="3" end="3"/>
                                            </p:txEl>
                                          </p:spTgt>
                                        </p:tgtEl>
                                        <p:attrNameLst>
                                          <p:attrName>style.color</p:attrName>
                                        </p:attrNameLst>
                                      </p:cBhvr>
                                      <p:to>
                                        <a:srgbClr val="AAAAAA"/>
                                      </p:to>
                                    </p:animClr>
                                  </p:childTnLst>
                                </p:cTn>
                              </p:par>
                              <p:par>
                                <p:cTn id="13" presetID="3" presetClass="emph" presetSubtype="2" fill="hold" nodeType="withEffect">
                                  <p:stCondLst>
                                    <p:cond delay="0"/>
                                  </p:stCondLst>
                                  <p:childTnLst>
                                    <p:animClr clrSpc="rgb" dir="cw">
                                      <p:cBhvr override="childStyle">
                                        <p:cTn id="14" dur="2000" fill="hold"/>
                                        <p:tgtEl>
                                          <p:spTgt spid="6">
                                            <p:txEl>
                                              <p:pRg st="4" end="4"/>
                                            </p:txEl>
                                          </p:spTgt>
                                        </p:tgtEl>
                                        <p:attrNameLst>
                                          <p:attrName>style.color</p:attrName>
                                        </p:attrNameLst>
                                      </p:cBhvr>
                                      <p:to>
                                        <a:srgbClr val="AAAAAA"/>
                                      </p:to>
                                    </p:animClr>
                                  </p:childTnLst>
                                </p:cTn>
                              </p:par>
                              <p:par>
                                <p:cTn id="15" presetID="3" presetClass="emph" presetSubtype="2" fill="hold" nodeType="withEffect">
                                  <p:stCondLst>
                                    <p:cond delay="0"/>
                                  </p:stCondLst>
                                  <p:childTnLst>
                                    <p:animClr clrSpc="rgb" dir="cw">
                                      <p:cBhvr override="childStyle">
                                        <p:cTn id="16" dur="2000" fill="hold"/>
                                        <p:tgtEl>
                                          <p:spTgt spid="6">
                                            <p:txEl>
                                              <p:pRg st="5" end="5"/>
                                            </p:txEl>
                                          </p:spTgt>
                                        </p:tgtEl>
                                        <p:attrNameLst>
                                          <p:attrName>style.color</p:attrName>
                                        </p:attrNameLst>
                                      </p:cBhvr>
                                      <p:to>
                                        <a:srgbClr val="AAAA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099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21</a:t>
            </a:fld>
            <a:endParaRPr lang="en-US" dirty="0">
              <a:solidFill>
                <a:srgbClr val="052049"/>
              </a:solidFill>
            </a:endParaRPr>
          </a:p>
        </p:txBody>
      </p:sp>
      <p:sp>
        <p:nvSpPr>
          <p:cNvPr id="4" name="Title 3"/>
          <p:cNvSpPr>
            <a:spLocks noGrp="1"/>
          </p:cNvSpPr>
          <p:nvPr>
            <p:ph type="title"/>
          </p:nvPr>
        </p:nvSpPr>
        <p:spPr/>
        <p:txBody>
          <a:bodyPr/>
          <a:lstStyle/>
          <a:p>
            <a:r>
              <a:rPr lang="en-US" dirty="0"/>
              <a:t>Conditional Randomization</a:t>
            </a:r>
          </a:p>
        </p:txBody>
      </p:sp>
    </p:spTree>
    <p:extLst>
      <p:ext uri="{BB962C8B-B14F-4D97-AF65-F5344CB8AC3E}">
        <p14:creationId xmlns:p14="http://schemas.microsoft.com/office/powerpoint/2010/main" val="186963019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Data</a:t>
            </a:r>
          </a:p>
        </p:txBody>
      </p:sp>
      <p:sp>
        <p:nvSpPr>
          <p:cNvPr id="6" name="Content Placeholder 5"/>
          <p:cNvSpPr>
            <a:spLocks noGrp="1"/>
          </p:cNvSpPr>
          <p:nvPr>
            <p:ph idx="1"/>
          </p:nvPr>
        </p:nvSpPr>
        <p:spPr>
          <a:xfrm>
            <a:off x="459686" y="1496816"/>
            <a:ext cx="6147905" cy="3909393"/>
          </a:xfrm>
        </p:spPr>
        <p:txBody>
          <a:bodyPr/>
          <a:lstStyle/>
          <a:p>
            <a:r>
              <a:rPr lang="en-US" i="1" dirty="0"/>
              <a:t>L</a:t>
            </a:r>
            <a:r>
              <a:rPr lang="en-US" dirty="0"/>
              <a:t> = 1 </a:t>
            </a:r>
            <a:r>
              <a:rPr lang="en-US" dirty="0">
                <a:latin typeface="Wingdings"/>
                <a:ea typeface="Wingdings"/>
                <a:cs typeface="Wingdings"/>
                <a:sym typeface="Wingdings"/>
              </a:rPr>
              <a:t></a:t>
            </a:r>
            <a:r>
              <a:rPr lang="en-US" dirty="0">
                <a:sym typeface="Wingdings"/>
              </a:rPr>
              <a:t> critical condition (e.g., hospitalization in ICU)</a:t>
            </a:r>
          </a:p>
          <a:p>
            <a:r>
              <a:rPr lang="en-US" dirty="0">
                <a:sym typeface="Wingdings"/>
              </a:rPr>
              <a:t>Goal: Estimate the effect of </a:t>
            </a:r>
            <a:r>
              <a:rPr lang="en-US" i="1" dirty="0">
                <a:sym typeface="Wingdings"/>
              </a:rPr>
              <a:t>A</a:t>
            </a:r>
            <a:r>
              <a:rPr lang="en-US" dirty="0">
                <a:sym typeface="Wingdings"/>
              </a:rPr>
              <a:t> on </a:t>
            </a:r>
            <a:r>
              <a:rPr lang="en-US" i="1" dirty="0">
                <a:sym typeface="Wingdings"/>
              </a:rPr>
              <a:t>Y</a:t>
            </a:r>
          </a:p>
          <a:p>
            <a:endParaRPr lang="en-US" i="1" dirty="0">
              <a:sym typeface="Wingdings"/>
            </a:endParaRPr>
          </a:p>
          <a:p>
            <a:r>
              <a:rPr lang="en-US" dirty="0">
                <a:sym typeface="Wingdings"/>
              </a:rPr>
              <a:t>Two Options:</a:t>
            </a:r>
          </a:p>
          <a:p>
            <a:pPr marL="752468" lvl="1" indent="-457200">
              <a:buFont typeface="+mj-lt"/>
              <a:buAutoNum type="arabicPeriod"/>
            </a:pPr>
            <a:r>
              <a:rPr lang="en-US" dirty="0">
                <a:sym typeface="Wingdings"/>
              </a:rPr>
              <a:t>Marginally randomized experiment exposing 65% of participants</a:t>
            </a:r>
          </a:p>
          <a:p>
            <a:pPr marL="752468" lvl="1" indent="-457200">
              <a:buFont typeface="+mj-lt"/>
              <a:buAutoNum type="arabicPeriod"/>
            </a:pPr>
            <a:r>
              <a:rPr lang="en-US" dirty="0">
                <a:sym typeface="Wingdings"/>
              </a:rPr>
              <a:t>Conditionally randomized experiment exposing 50% of non-critical participants and 75% of critical participants</a:t>
            </a:r>
          </a:p>
          <a:p>
            <a:pPr marL="979474" lvl="2" indent="-457200"/>
            <a:r>
              <a:rPr lang="en-US" dirty="0">
                <a:sym typeface="Wingdings"/>
              </a:rPr>
              <a:t>Randomization probabilities are conditional on the value of </a:t>
            </a:r>
            <a:r>
              <a:rPr lang="en-US" i="1" dirty="0">
                <a:sym typeface="Wingdings"/>
              </a:rPr>
              <a:t>L</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22</a:t>
            </a:fld>
            <a:endParaRPr lang="en-US" dirty="0">
              <a:solidFill>
                <a:srgbClr val="052049"/>
              </a:solidFill>
            </a:endParaRPr>
          </a:p>
        </p:txBody>
      </p:sp>
      <p:pic>
        <p:nvPicPr>
          <p:cNvPr id="7" name="Picture 6" descr="Screen Shot 2019-12-19 at 3.26.38 PM.png">
            <a:extLst>
              <a:ext uri="{FF2B5EF4-FFF2-40B4-BE49-F238E27FC236}">
                <a16:creationId xmlns:a16="http://schemas.microsoft.com/office/drawing/2014/main" id="{5D88C240-4D22-E84E-BB30-144C26CE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32147592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dirty="0"/>
          </a:p>
          <a:p>
            <a:pPr marL="0" indent="0" algn="ctr">
              <a:buNone/>
            </a:pPr>
            <a:r>
              <a:rPr lang="en-US" dirty="0"/>
              <a:t>or, equivalently:</a:t>
            </a:r>
          </a:p>
          <a:p>
            <a:pPr marL="0" indent="0" algn="ctr">
              <a:buNone/>
            </a:pPr>
            <a:endParaRPr lang="en-US"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162" y="53864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Tree>
    <p:extLst>
      <p:ext uri="{BB962C8B-B14F-4D97-AF65-F5344CB8AC3E}">
        <p14:creationId xmlns:p14="http://schemas.microsoft.com/office/powerpoint/2010/main" val="13558394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24</a:t>
            </a:fld>
            <a:endParaRPr lang="en-US" dirty="0">
              <a:solidFill>
                <a:srgbClr val="052049"/>
              </a:solidFill>
            </a:endParaRPr>
          </a:p>
        </p:txBody>
      </p:sp>
    </p:spTree>
    <p:extLst>
      <p:ext uri="{BB962C8B-B14F-4D97-AF65-F5344CB8AC3E}">
        <p14:creationId xmlns:p14="http://schemas.microsoft.com/office/powerpoint/2010/main" val="2042842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Risk in each level of </a:t>
            </a:r>
            <a:r>
              <a:rPr lang="en-US" i="1" dirty="0"/>
              <a:t>L</a:t>
            </a:r>
            <a:r>
              <a:rPr lang="en-US" dirty="0"/>
              <a:t>:</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 = 6/9</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 = 1/4</a:t>
            </a:r>
          </a:p>
          <a:p>
            <a:r>
              <a:rPr lang="en-US" dirty="0"/>
              <a:t>Proportion of subjects in each level of </a:t>
            </a:r>
            <a:r>
              <a:rPr lang="en-US" i="1" dirty="0"/>
              <a:t>L</a:t>
            </a:r>
            <a:r>
              <a:rPr lang="en-US" dirty="0"/>
              <a:t>:</a:t>
            </a:r>
          </a:p>
          <a:p>
            <a:pPr lvl="1"/>
            <a:r>
              <a:rPr lang="en-US" dirty="0" err="1"/>
              <a:t>Pr</a:t>
            </a:r>
            <a:r>
              <a:rPr lang="en-US" dirty="0"/>
              <a:t>(L = 1) = 12/20</a:t>
            </a:r>
          </a:p>
          <a:p>
            <a:pPr lvl="1"/>
            <a:r>
              <a:rPr lang="en-US" dirty="0" err="1"/>
              <a:t>Pr</a:t>
            </a:r>
            <a:r>
              <a:rPr lang="en-US" dirty="0"/>
              <a:t>(L = 0) = 8/20</a:t>
            </a:r>
          </a:p>
          <a:p>
            <a:r>
              <a:rPr lang="en-US" dirty="0"/>
              <a:t>Standardized risk in the exposed using the study population as the standard:</a:t>
            </a:r>
          </a:p>
          <a:p>
            <a:pPr lvl="1"/>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295268" lvl="1" indent="0">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 </a:t>
            </a:r>
          </a:p>
          <a:p>
            <a:pPr lvl="1">
              <a:buClr>
                <a:srgbClr val="C7CED1">
                  <a:lumMod val="50000"/>
                </a:srgbClr>
              </a:buClr>
            </a:pPr>
            <a:r>
              <a:rPr lang="en-US" dirty="0">
                <a:solidFill>
                  <a:srgbClr val="052049"/>
                </a:solidFill>
              </a:rPr>
              <a:t>(6/9)*(12/20) + (1/4)*(8/20) = 0.5</a:t>
            </a:r>
          </a:p>
          <a:p>
            <a:pPr marL="295268" lvl="1" indent="0">
              <a:buNone/>
            </a:pPr>
            <a:endParaRPr lang="en-US" dirty="0"/>
          </a:p>
          <a:p>
            <a:pPr marL="295268" lvl="1" indent="0">
              <a:buNone/>
            </a:pPr>
            <a:r>
              <a:rPr lang="en-US" dirty="0"/>
              <a:t>   </a:t>
            </a:r>
          </a:p>
          <a:p>
            <a:pPr lvl="1"/>
            <a:endParaRPr lang="en-US" dirty="0"/>
          </a:p>
        </p:txBody>
      </p:sp>
      <p:sp>
        <p:nvSpPr>
          <p:cNvPr id="5" name="Title 4"/>
          <p:cNvSpPr>
            <a:spLocks noGrp="1"/>
          </p:cNvSpPr>
          <p:nvPr>
            <p:ph type="title"/>
          </p:nvPr>
        </p:nvSpPr>
        <p:spPr/>
        <p:txBody>
          <a:bodyPr/>
          <a:lstStyle/>
          <a:p>
            <a:r>
              <a:rPr lang="en-US" dirty="0"/>
              <a:t>In Our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25</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DDD7ECA1-0323-D248-9D90-251FCE63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1671541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6147905" cy="3780740"/>
          </a:xfrm>
        </p:spPr>
        <p:txBody>
          <a:bodyPr/>
          <a:lstStyle/>
          <a:p>
            <a:r>
              <a:rPr lang="en-US" dirty="0"/>
              <a:t>Calculate the standardized risk in the unexposed</a:t>
            </a:r>
          </a:p>
          <a:p>
            <a:endParaRPr lang="en-US" dirty="0"/>
          </a:p>
          <a:p>
            <a:r>
              <a:rPr lang="en-US" dirty="0"/>
              <a:t>In this conditionally randomized experiment:</a:t>
            </a:r>
          </a:p>
          <a:p>
            <a:pPr lvl="1"/>
            <a:r>
              <a:rPr lang="en-US" dirty="0"/>
              <a:t>Does exchangeability hold?</a:t>
            </a:r>
          </a:p>
          <a:p>
            <a:pPr lvl="1"/>
            <a:r>
              <a:rPr lang="en-US" dirty="0"/>
              <a:t>Does conditional exchangeability given </a:t>
            </a:r>
            <a:r>
              <a:rPr lang="en-US" i="1" dirty="0"/>
              <a:t>L</a:t>
            </a:r>
            <a:r>
              <a:rPr lang="en-US" dirty="0"/>
              <a:t> hold?</a:t>
            </a:r>
          </a:p>
          <a:p>
            <a:pPr lvl="1"/>
            <a:r>
              <a:rPr lang="en-US" dirty="0"/>
              <a:t>Is there a null average causal effect of </a:t>
            </a:r>
            <a:r>
              <a:rPr lang="en-US" i="1" dirty="0"/>
              <a:t>A </a:t>
            </a:r>
            <a:r>
              <a:rPr lang="en-US" dirty="0"/>
              <a:t>on </a:t>
            </a:r>
            <a:r>
              <a:rPr lang="en-US" i="1" dirty="0"/>
              <a:t>Y</a:t>
            </a:r>
            <a:r>
              <a:rPr lang="en-US" dirty="0"/>
              <a:t>?</a:t>
            </a:r>
          </a:p>
          <a:p>
            <a:pPr lvl="1"/>
            <a:r>
              <a:rPr lang="en-US" dirty="0"/>
              <a:t>Is there a null association between </a:t>
            </a:r>
            <a:r>
              <a:rPr lang="en-US" i="1" dirty="0"/>
              <a:t>A</a:t>
            </a:r>
            <a:r>
              <a:rPr lang="en-US" dirty="0"/>
              <a:t> and </a:t>
            </a:r>
            <a:r>
              <a:rPr lang="en-US" i="1" dirty="0"/>
              <a:t>Y</a:t>
            </a:r>
            <a:r>
              <a:rPr lang="en-US" dirty="0"/>
              <a:t>?</a:t>
            </a:r>
          </a:p>
          <a:p>
            <a:pPr lvl="1"/>
            <a:endParaRPr lang="en-US" dirty="0"/>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26</a:t>
            </a:fld>
            <a:endParaRPr lang="en-US" dirty="0">
              <a:solidFill>
                <a:srgbClr val="052049"/>
              </a:solidFill>
            </a:endParaRPr>
          </a:p>
        </p:txBody>
      </p:sp>
      <p:pic>
        <p:nvPicPr>
          <p:cNvPr id="8" name="Picture 7" descr="Screen Shot 2019-12-19 at 3.26.38 PM.png">
            <a:extLst>
              <a:ext uri="{FF2B5EF4-FFF2-40B4-BE49-F238E27FC236}">
                <a16:creationId xmlns:a16="http://schemas.microsoft.com/office/drawing/2014/main" id="{50CB6AD9-9A58-834A-A7E5-0BF3623C4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91" y="1496816"/>
            <a:ext cx="2180807" cy="4714392"/>
          </a:xfrm>
          <a:prstGeom prst="rect">
            <a:avLst/>
          </a:prstGeom>
        </p:spPr>
      </p:pic>
    </p:spTree>
    <p:extLst>
      <p:ext uri="{BB962C8B-B14F-4D97-AF65-F5344CB8AC3E}">
        <p14:creationId xmlns:p14="http://schemas.microsoft.com/office/powerpoint/2010/main" val="37284845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View of the Data</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27</a:t>
            </a:fld>
            <a:endParaRPr lang="en-US" dirty="0">
              <a:solidFill>
                <a:srgbClr val="052049"/>
              </a:solidFill>
            </a:endParaRPr>
          </a:p>
        </p:txBody>
      </p:sp>
      <p:sp>
        <p:nvSpPr>
          <p:cNvPr id="7" name="TextBox 6"/>
          <p:cNvSpPr txBox="1"/>
          <p:nvPr/>
        </p:nvSpPr>
        <p:spPr>
          <a:xfrm rot="1403494">
            <a:off x="2139422" y="3645446"/>
            <a:ext cx="1152880" cy="307777"/>
          </a:xfrm>
          <a:prstGeom prst="rect">
            <a:avLst/>
          </a:prstGeom>
          <a:noFill/>
        </p:spPr>
        <p:txBody>
          <a:bodyPr wrap="none" rtlCol="0">
            <a:spAutoFit/>
          </a:bodyPr>
          <a:lstStyle/>
          <a:p>
            <a:r>
              <a:rPr lang="en-US" sz="1400" dirty="0"/>
              <a:t>L=1 (0.6) 12</a:t>
            </a: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1</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3</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1</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3</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6</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3</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2</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1</a:t>
            </a:r>
          </a:p>
        </p:txBody>
      </p:sp>
      <p:sp>
        <p:nvSpPr>
          <p:cNvPr id="45" name="TextBox 44"/>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46" name="TextBox 45"/>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47" name="TextBox 46"/>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48" name="TextBox 47"/>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Tree>
    <p:extLst>
      <p:ext uri="{BB962C8B-B14F-4D97-AF65-F5344CB8AC3E}">
        <p14:creationId xmlns:p14="http://schemas.microsoft.com/office/powerpoint/2010/main" val="3321479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28</a:t>
            </a:fld>
            <a:endParaRPr lang="en-US" dirty="0">
              <a:solidFill>
                <a:srgbClr val="052049"/>
              </a:solidFill>
            </a:endParaRPr>
          </a:p>
        </p:txBody>
      </p:sp>
      <p:cxnSp>
        <p:nvCxnSpPr>
          <p:cNvPr id="8" name="Straight Connector 7"/>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6" name="Straight Connector 15"/>
          <p:cNvCxnSpPr>
            <a:stCxn id="14" idx="2"/>
            <a:endCxn id="14"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endCxn id="13"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0"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4" idx="5"/>
            <a:endCxn id="11"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4" idx="5"/>
            <a:endCxn id="12"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30" name="TextBox 29"/>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31" name="TextBox 30"/>
          <p:cNvSpPr txBox="1"/>
          <p:nvPr/>
        </p:nvSpPr>
        <p:spPr>
          <a:xfrm>
            <a:off x="7038174" y="1141589"/>
            <a:ext cx="284052" cy="307777"/>
          </a:xfrm>
          <a:prstGeom prst="rect">
            <a:avLst/>
          </a:prstGeom>
          <a:noFill/>
        </p:spPr>
        <p:txBody>
          <a:bodyPr wrap="none" rtlCol="0">
            <a:spAutoFit/>
          </a:bodyPr>
          <a:lstStyle/>
          <a:p>
            <a:pPr algn="ctr"/>
            <a:r>
              <a:rPr lang="en-US" sz="1400" dirty="0"/>
              <a:t>2</a:t>
            </a:r>
          </a:p>
        </p:txBody>
      </p:sp>
      <p:sp>
        <p:nvSpPr>
          <p:cNvPr id="32" name="TextBox 31"/>
          <p:cNvSpPr txBox="1"/>
          <p:nvPr/>
        </p:nvSpPr>
        <p:spPr>
          <a:xfrm>
            <a:off x="7037942" y="1966887"/>
            <a:ext cx="284515" cy="307777"/>
          </a:xfrm>
          <a:prstGeom prst="rect">
            <a:avLst/>
          </a:prstGeom>
          <a:noFill/>
        </p:spPr>
        <p:txBody>
          <a:bodyPr wrap="none" rtlCol="0">
            <a:spAutoFit/>
          </a:bodyPr>
          <a:lstStyle/>
          <a:p>
            <a:pPr algn="ctr"/>
            <a:r>
              <a:rPr lang="en-US" sz="1400" dirty="0"/>
              <a:t>6</a:t>
            </a:r>
          </a:p>
        </p:txBody>
      </p:sp>
      <p:sp>
        <p:nvSpPr>
          <p:cNvPr id="33" name="TextBox 32"/>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34" name="TextBox 33"/>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35" name="TextBox 34"/>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36" name="TextBox 35"/>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37" name="TextBox 36"/>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38" name="TextBox 37"/>
          <p:cNvSpPr txBox="1"/>
          <p:nvPr/>
        </p:nvSpPr>
        <p:spPr>
          <a:xfrm rot="20406066">
            <a:off x="5955452" y="5112978"/>
            <a:ext cx="1024639" cy="307777"/>
          </a:xfrm>
          <a:prstGeom prst="rect">
            <a:avLst/>
          </a:prstGeom>
          <a:noFill/>
        </p:spPr>
        <p:txBody>
          <a:bodyPr wrap="none" rtlCol="0">
            <a:spAutoFit/>
          </a:bodyPr>
          <a:lstStyle/>
          <a:p>
            <a:pPr algn="ctr"/>
            <a:r>
              <a:rPr lang="en-US" sz="1400" dirty="0"/>
              <a:t>Y=1 (0.67)</a:t>
            </a:r>
          </a:p>
        </p:txBody>
      </p:sp>
      <p:sp>
        <p:nvSpPr>
          <p:cNvPr id="39" name="TextBox 38"/>
          <p:cNvSpPr txBox="1"/>
          <p:nvPr/>
        </p:nvSpPr>
        <p:spPr>
          <a:xfrm>
            <a:off x="7037942" y="2464562"/>
            <a:ext cx="284515" cy="307777"/>
          </a:xfrm>
          <a:prstGeom prst="rect">
            <a:avLst/>
          </a:prstGeom>
          <a:noFill/>
        </p:spPr>
        <p:txBody>
          <a:bodyPr wrap="none" rtlCol="0">
            <a:spAutoFit/>
          </a:bodyPr>
          <a:lstStyle/>
          <a:p>
            <a:pPr algn="ctr"/>
            <a:r>
              <a:rPr lang="en-US" sz="1400" dirty="0"/>
              <a:t>2</a:t>
            </a:r>
          </a:p>
        </p:txBody>
      </p:sp>
      <p:sp>
        <p:nvSpPr>
          <p:cNvPr id="40" name="TextBox 39"/>
          <p:cNvSpPr txBox="1"/>
          <p:nvPr/>
        </p:nvSpPr>
        <p:spPr>
          <a:xfrm>
            <a:off x="7038174" y="3289860"/>
            <a:ext cx="284052" cy="307777"/>
          </a:xfrm>
          <a:prstGeom prst="rect">
            <a:avLst/>
          </a:prstGeom>
          <a:noFill/>
        </p:spPr>
        <p:txBody>
          <a:bodyPr wrap="none" rtlCol="0">
            <a:spAutoFit/>
          </a:bodyPr>
          <a:lstStyle/>
          <a:p>
            <a:pPr algn="ctr"/>
            <a:r>
              <a:rPr lang="en-US" sz="1400" dirty="0"/>
              <a:t>6</a:t>
            </a:r>
          </a:p>
        </p:txBody>
      </p:sp>
      <p:sp>
        <p:nvSpPr>
          <p:cNvPr id="41" name="TextBox 40"/>
          <p:cNvSpPr txBox="1"/>
          <p:nvPr/>
        </p:nvSpPr>
        <p:spPr>
          <a:xfrm>
            <a:off x="7038174" y="3749140"/>
            <a:ext cx="284052" cy="307777"/>
          </a:xfrm>
          <a:prstGeom prst="rect">
            <a:avLst/>
          </a:prstGeom>
          <a:noFill/>
        </p:spPr>
        <p:txBody>
          <a:bodyPr wrap="none" rtlCol="0">
            <a:spAutoFit/>
          </a:bodyPr>
          <a:lstStyle/>
          <a:p>
            <a:pPr algn="ctr"/>
            <a:r>
              <a:rPr lang="en-US" sz="1400" dirty="0"/>
              <a:t>8</a:t>
            </a:r>
          </a:p>
        </p:txBody>
      </p:sp>
      <p:sp>
        <p:nvSpPr>
          <p:cNvPr id="42" name="TextBox 41"/>
          <p:cNvSpPr txBox="1"/>
          <p:nvPr/>
        </p:nvSpPr>
        <p:spPr>
          <a:xfrm>
            <a:off x="7037942" y="4574438"/>
            <a:ext cx="284515" cy="307777"/>
          </a:xfrm>
          <a:prstGeom prst="rect">
            <a:avLst/>
          </a:prstGeom>
          <a:noFill/>
        </p:spPr>
        <p:txBody>
          <a:bodyPr wrap="none" rtlCol="0">
            <a:spAutoFit/>
          </a:bodyPr>
          <a:lstStyle/>
          <a:p>
            <a:pPr algn="ctr"/>
            <a:r>
              <a:rPr lang="en-US" sz="1400" dirty="0"/>
              <a:t>4</a:t>
            </a:r>
          </a:p>
        </p:txBody>
      </p:sp>
      <p:sp>
        <p:nvSpPr>
          <p:cNvPr id="43" name="TextBox 42"/>
          <p:cNvSpPr txBox="1"/>
          <p:nvPr/>
        </p:nvSpPr>
        <p:spPr>
          <a:xfrm>
            <a:off x="7038174" y="5060590"/>
            <a:ext cx="284052" cy="307777"/>
          </a:xfrm>
          <a:prstGeom prst="rect">
            <a:avLst/>
          </a:prstGeom>
          <a:noFill/>
        </p:spPr>
        <p:txBody>
          <a:bodyPr wrap="none" rtlCol="0">
            <a:spAutoFit/>
          </a:bodyPr>
          <a:lstStyle/>
          <a:p>
            <a:pPr algn="ctr"/>
            <a:r>
              <a:rPr lang="en-US" sz="1400" dirty="0"/>
              <a:t>8</a:t>
            </a:r>
          </a:p>
        </p:txBody>
      </p:sp>
      <p:sp>
        <p:nvSpPr>
          <p:cNvPr id="44" name="TextBox 43"/>
          <p:cNvSpPr txBox="1"/>
          <p:nvPr/>
        </p:nvSpPr>
        <p:spPr>
          <a:xfrm>
            <a:off x="7037942" y="5885888"/>
            <a:ext cx="284515" cy="307777"/>
          </a:xfrm>
          <a:prstGeom prst="rect">
            <a:avLst/>
          </a:prstGeom>
          <a:noFill/>
        </p:spPr>
        <p:txBody>
          <a:bodyPr wrap="none" rtlCol="0">
            <a:spAutoFit/>
          </a:bodyPr>
          <a:lstStyle/>
          <a:p>
            <a:pPr algn="ctr"/>
            <a:r>
              <a:rPr lang="en-US" sz="1400" dirty="0"/>
              <a:t>4</a:t>
            </a:r>
          </a:p>
        </p:txBody>
      </p:sp>
      <p:sp>
        <p:nvSpPr>
          <p:cNvPr id="45" name="TextBox 44"/>
          <p:cNvSpPr txBox="1"/>
          <p:nvPr/>
        </p:nvSpPr>
        <p:spPr>
          <a:xfrm rot="19862759">
            <a:off x="4261058" y="2179771"/>
            <a:ext cx="658842" cy="307777"/>
          </a:xfrm>
          <a:prstGeom prst="rect">
            <a:avLst/>
          </a:prstGeom>
          <a:noFill/>
        </p:spPr>
        <p:txBody>
          <a:bodyPr wrap="none" rtlCol="0">
            <a:spAutoFit/>
          </a:bodyPr>
          <a:lstStyle/>
          <a:p>
            <a:r>
              <a:rPr lang="en-US" sz="1400" dirty="0"/>
              <a:t>A=1 8</a:t>
            </a:r>
          </a:p>
        </p:txBody>
      </p:sp>
      <p:sp>
        <p:nvSpPr>
          <p:cNvPr id="46" name="TextBox 45"/>
          <p:cNvSpPr txBox="1"/>
          <p:nvPr/>
        </p:nvSpPr>
        <p:spPr>
          <a:xfrm rot="21268154">
            <a:off x="4386184" y="2843912"/>
            <a:ext cx="658842" cy="307777"/>
          </a:xfrm>
          <a:prstGeom prst="rect">
            <a:avLst/>
          </a:prstGeom>
          <a:noFill/>
        </p:spPr>
        <p:txBody>
          <a:bodyPr wrap="none" rtlCol="0">
            <a:spAutoFit/>
          </a:bodyPr>
          <a:lstStyle/>
          <a:p>
            <a:r>
              <a:rPr lang="en-US" sz="1400" dirty="0"/>
              <a:t>A=0 8</a:t>
            </a:r>
          </a:p>
        </p:txBody>
      </p:sp>
      <p:sp>
        <p:nvSpPr>
          <p:cNvPr id="47" name="TextBox 46"/>
          <p:cNvSpPr txBox="1"/>
          <p:nvPr/>
        </p:nvSpPr>
        <p:spPr>
          <a:xfrm rot="239149">
            <a:off x="4336261" y="3911624"/>
            <a:ext cx="758691" cy="307777"/>
          </a:xfrm>
          <a:prstGeom prst="rect">
            <a:avLst/>
          </a:prstGeom>
          <a:noFill/>
        </p:spPr>
        <p:txBody>
          <a:bodyPr wrap="none" rtlCol="0">
            <a:spAutoFit/>
          </a:bodyPr>
          <a:lstStyle/>
          <a:p>
            <a:r>
              <a:rPr lang="en-US" sz="1400" dirty="0"/>
              <a:t>A=1 12</a:t>
            </a:r>
          </a:p>
        </p:txBody>
      </p:sp>
      <p:sp>
        <p:nvSpPr>
          <p:cNvPr id="48" name="TextBox 47"/>
          <p:cNvSpPr txBox="1"/>
          <p:nvPr/>
        </p:nvSpPr>
        <p:spPr>
          <a:xfrm rot="1656980">
            <a:off x="4154492" y="4536830"/>
            <a:ext cx="758691" cy="307777"/>
          </a:xfrm>
          <a:prstGeom prst="rect">
            <a:avLst/>
          </a:prstGeom>
          <a:noFill/>
        </p:spPr>
        <p:txBody>
          <a:bodyPr wrap="none" rtlCol="0">
            <a:spAutoFit/>
          </a:bodyPr>
          <a:lstStyle/>
          <a:p>
            <a:r>
              <a:rPr lang="en-US" sz="1400" dirty="0"/>
              <a:t>A=0 12</a:t>
            </a:r>
          </a:p>
        </p:txBody>
      </p:sp>
      <p:sp>
        <p:nvSpPr>
          <p:cNvPr id="49" name="TextBox 48">
            <a:extLst>
              <a:ext uri="{FF2B5EF4-FFF2-40B4-BE49-F238E27FC236}">
                <a16:creationId xmlns:a16="http://schemas.microsoft.com/office/drawing/2014/main" id="{A3B41B52-A1D7-EF43-B07B-1FA3C80DB2B8}"/>
              </a:ext>
            </a:extLst>
          </p:cNvPr>
          <p:cNvSpPr txBox="1"/>
          <p:nvPr/>
        </p:nvSpPr>
        <p:spPr>
          <a:xfrm rot="1403494">
            <a:off x="2139422" y="3645446"/>
            <a:ext cx="1152880" cy="307777"/>
          </a:xfrm>
          <a:prstGeom prst="rect">
            <a:avLst/>
          </a:prstGeom>
          <a:noFill/>
        </p:spPr>
        <p:txBody>
          <a:bodyPr wrap="none" rtlCol="0">
            <a:spAutoFit/>
          </a:bodyPr>
          <a:lstStyle/>
          <a:p>
            <a:r>
              <a:rPr lang="en-US" sz="1400" dirty="0"/>
              <a:t>L=1 (0.6) 12</a:t>
            </a:r>
          </a:p>
        </p:txBody>
      </p:sp>
      <p:sp>
        <p:nvSpPr>
          <p:cNvPr id="50" name="TextBox 49">
            <a:extLst>
              <a:ext uri="{FF2B5EF4-FFF2-40B4-BE49-F238E27FC236}">
                <a16:creationId xmlns:a16="http://schemas.microsoft.com/office/drawing/2014/main" id="{C29B747A-393E-CD41-8457-AD4E4E6BBF13}"/>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217179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Analysis in the Pseudo-population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29</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endParaRPr lang="en-US" dirty="0"/>
          </a:p>
          <a:p>
            <a:endParaRPr lang="en-US" dirty="0"/>
          </a:p>
          <a:p>
            <a:r>
              <a:rPr lang="en-US" dirty="0" err="1"/>
              <a:t>Pr</a:t>
            </a:r>
            <a:r>
              <a:rPr lang="en-US" dirty="0"/>
              <a:t>(</a:t>
            </a:r>
            <a:r>
              <a:rPr lang="en-US" i="1" dirty="0" err="1"/>
              <a:t>Y</a:t>
            </a:r>
            <a:r>
              <a:rPr lang="en-US" i="1" baseline="30000" dirty="0" err="1"/>
              <a:t>a</a:t>
            </a:r>
            <a:r>
              <a:rPr lang="en-US" baseline="30000" dirty="0"/>
              <a:t>=1</a:t>
            </a:r>
            <a:r>
              <a:rPr lang="en-US" dirty="0"/>
              <a:t> = 1) = 10/20</a:t>
            </a:r>
          </a:p>
          <a:p>
            <a:r>
              <a:rPr lang="en-US" dirty="0" err="1"/>
              <a:t>Pr</a:t>
            </a:r>
            <a:r>
              <a:rPr lang="en-US" dirty="0"/>
              <a:t>(</a:t>
            </a:r>
            <a:r>
              <a:rPr lang="en-US" i="1" dirty="0" err="1"/>
              <a:t>Y</a:t>
            </a:r>
            <a:r>
              <a:rPr lang="en-US" i="1" baseline="30000" dirty="0" err="1"/>
              <a:t>a</a:t>
            </a:r>
            <a:r>
              <a:rPr lang="en-US" baseline="30000" dirty="0"/>
              <a:t>=0</a:t>
            </a:r>
            <a:r>
              <a:rPr lang="en-US" dirty="0"/>
              <a:t> = 1) = 10/20</a:t>
            </a:r>
          </a:p>
          <a:p>
            <a:pPr marL="511162" lvl="2" indent="0">
              <a:buFont typeface="Wingdings" charset="2"/>
              <a:buNone/>
            </a:pPr>
            <a:endParaRPr lang="en-US" dirty="0"/>
          </a:p>
          <a:p>
            <a:pPr marL="0" indent="0" algn="ctr">
              <a:buClr>
                <a:srgbClr val="0093D0"/>
              </a:buClr>
              <a:buFont typeface="Wingdings" charset="2"/>
              <a:buNone/>
            </a:pPr>
            <a:r>
              <a:rPr lang="en-US" sz="3000" b="1" dirty="0">
                <a:solidFill>
                  <a:srgbClr val="052049"/>
                </a:solidFill>
              </a:rPr>
              <a:t>Inverse Probability Weighting!</a:t>
            </a:r>
          </a:p>
          <a:p>
            <a:pPr marL="511162" lvl="2" indent="0">
              <a:buFont typeface="Wingdings" charset="2"/>
              <a:buNone/>
            </a:pPr>
            <a:endParaRPr lang="en-US" dirty="0"/>
          </a:p>
          <a:p>
            <a:pPr marL="968362" lvl="2" indent="-457200">
              <a:buFont typeface="+mj-lt"/>
              <a:buAutoNum type="alphaLcPeriod"/>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0253400"/>
              </p:ext>
            </p:extLst>
          </p:nvPr>
        </p:nvGraphicFramePr>
        <p:xfrm>
          <a:off x="1524000" y="1397000"/>
          <a:ext cx="6096000" cy="111252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i="1" dirty="0"/>
                        <a:t>Y</a:t>
                      </a:r>
                      <a:r>
                        <a:rPr lang="en-US" dirty="0"/>
                        <a:t> = 1</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i="1" dirty="0"/>
                        <a:t>Y</a:t>
                      </a:r>
                      <a:r>
                        <a:rPr lang="en-US" dirty="0"/>
                        <a:t> = 0</a:t>
                      </a:r>
                    </a:p>
                  </a:txBody>
                  <a:tcPr/>
                </a:tc>
                <a:extLst>
                  <a:ext uri="{0D108BD9-81ED-4DB2-BD59-A6C34878D82A}">
                    <a16:rowId xmlns:a16="http://schemas.microsoft.com/office/drawing/2014/main" val="10000"/>
                  </a:ext>
                </a:extLst>
              </a:tr>
              <a:tr h="370840">
                <a:tc>
                  <a:txBody>
                    <a:bodyPr/>
                    <a:lstStyle/>
                    <a:p>
                      <a:r>
                        <a:rPr lang="en-US" i="1" dirty="0"/>
                        <a:t>A</a:t>
                      </a:r>
                      <a:r>
                        <a:rPr lang="en-US" dirty="0"/>
                        <a:t> = 1</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1"/>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i="1" dirty="0"/>
                        <a:t>A</a:t>
                      </a:r>
                      <a:r>
                        <a:rPr lang="en-US" dirty="0"/>
                        <a:t> = 0</a:t>
                      </a:r>
                    </a:p>
                  </a:txBody>
                  <a:tcPr/>
                </a:tc>
                <a:tc>
                  <a:txBody>
                    <a:bodyPr/>
                    <a:lstStyle/>
                    <a:p>
                      <a:pPr algn="ctr"/>
                      <a:r>
                        <a:rPr lang="en-US" dirty="0"/>
                        <a:t>10</a:t>
                      </a:r>
                    </a:p>
                  </a:txBody>
                  <a:tcPr/>
                </a:tc>
                <a:tc>
                  <a:txBody>
                    <a:bodyPr/>
                    <a:lstStyle/>
                    <a:p>
                      <a:pPr algn="ctr"/>
                      <a:r>
                        <a:rPr lang="en-US" dirty="0"/>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65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4" name="Title 3"/>
          <p:cNvSpPr>
            <a:spLocks noGrp="1"/>
          </p:cNvSpPr>
          <p:nvPr>
            <p:ph type="title"/>
          </p:nvPr>
        </p:nvSpPr>
        <p:spPr/>
        <p:txBody>
          <a:bodyPr/>
          <a:lstStyle/>
          <a:p>
            <a:r>
              <a:rPr lang="en-US" dirty="0"/>
              <a:t>Questions from the Recorded Lectures?</a:t>
            </a:r>
          </a:p>
        </p:txBody>
      </p:sp>
    </p:spTree>
    <p:extLst>
      <p:ext uri="{BB962C8B-B14F-4D97-AF65-F5344CB8AC3E}">
        <p14:creationId xmlns:p14="http://schemas.microsoft.com/office/powerpoint/2010/main" val="15721684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r>
              <a:rPr lang="en-US" sz="1400" dirty="0"/>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r>
              <a:rPr lang="en-US" sz="1400" dirty="0"/>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r>
              <a:rPr lang="en-US" sz="1400" dirty="0"/>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r>
              <a:rPr lang="en-US" sz="1400" dirty="0"/>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r>
              <a:rPr lang="en-US" sz="1400" dirty="0"/>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r>
              <a:rPr lang="en-US" sz="1400" dirty="0"/>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r>
              <a:rPr lang="en-US" sz="1400" dirty="0"/>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r>
              <a:rPr lang="en-US" sz="1400" dirty="0"/>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algn="ctr"/>
            <a:r>
              <a:rPr lang="en-US" i="1" u="sng" dirty="0"/>
              <a:t>W</a:t>
            </a:r>
            <a:r>
              <a:rPr lang="en-US" i="1" u="sng" baseline="30000" dirty="0"/>
              <a:t>A</a:t>
            </a:r>
            <a:r>
              <a:rPr lang="en-US" u="sng" dirty="0"/>
              <a:t> = 1/</a:t>
            </a:r>
            <a:r>
              <a:rPr lang="en-US" i="1" u="sng" dirty="0"/>
              <a:t>f</a:t>
            </a:r>
            <a:r>
              <a:rPr lang="en-US" u="sng" dirty="0"/>
              <a:t>(</a:t>
            </a:r>
            <a:r>
              <a:rPr lang="en-US" i="1" u="sng" dirty="0"/>
              <a:t>A</a:t>
            </a:r>
            <a:r>
              <a:rPr lang="en-US" u="sng" dirty="0"/>
              <a:t> | </a:t>
            </a:r>
            <a:r>
              <a:rPr lang="en-US" i="1" u="sng" dirty="0"/>
              <a:t>L</a:t>
            </a:r>
            <a:r>
              <a:rPr lang="en-US" u="sng" dirty="0"/>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1235024" y="3455615"/>
            <a:ext cx="704602" cy="369332"/>
          </a:xfrm>
          <a:prstGeom prst="rect">
            <a:avLst/>
          </a:prstGeom>
          <a:noFill/>
        </p:spPr>
        <p:txBody>
          <a:bodyPr wrap="none" rtlCol="0">
            <a:spAutoFit/>
          </a:bodyPr>
          <a:lstStyle/>
          <a:p>
            <a:r>
              <a:rPr lang="en-US" dirty="0"/>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r>
              <a:rPr lang="en-US" sz="1400" dirty="0"/>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algn="ctr"/>
            <a:r>
              <a:rPr lang="en-US" sz="1400" dirty="0"/>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r>
              <a:rPr lang="en-US" sz="1400" dirty="0"/>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algn="ctr"/>
            <a:r>
              <a:rPr lang="en-US" sz="1400" dirty="0"/>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r>
              <a:rPr lang="en-US" sz="1400" dirty="0"/>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algn="ctr"/>
            <a:r>
              <a:rPr lang="en-US" sz="1400" dirty="0"/>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r>
              <a:rPr lang="en-US" sz="1400" dirty="0"/>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algn="ctr"/>
            <a:r>
              <a:rPr lang="en-US" sz="1400" dirty="0"/>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r>
              <a:rPr lang="en-US" sz="1400" dirty="0"/>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r>
              <a:rPr lang="en-US" sz="1400" dirty="0"/>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r>
              <a:rPr lang="en-US" sz="1400" dirty="0"/>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r>
              <a:rPr lang="en-US" sz="1400" dirty="0"/>
              <a:t>A=0 (0.25) 3</a:t>
            </a:r>
          </a:p>
        </p:txBody>
      </p:sp>
      <p:sp>
        <p:nvSpPr>
          <p:cNvPr id="47" name="TextBox 46">
            <a:extLst>
              <a:ext uri="{FF2B5EF4-FFF2-40B4-BE49-F238E27FC236}">
                <a16:creationId xmlns:a16="http://schemas.microsoft.com/office/drawing/2014/main" id="{2737B6E3-FA73-0841-A777-CF05276DCD58}"/>
              </a:ext>
            </a:extLst>
          </p:cNvPr>
          <p:cNvSpPr txBox="1"/>
          <p:nvPr/>
        </p:nvSpPr>
        <p:spPr>
          <a:xfrm rot="1403494">
            <a:off x="2139422" y="3645446"/>
            <a:ext cx="1152880" cy="307777"/>
          </a:xfrm>
          <a:prstGeom prst="rect">
            <a:avLst/>
          </a:prstGeom>
          <a:noFill/>
        </p:spPr>
        <p:txBody>
          <a:bodyPr wrap="none" rtlCol="0">
            <a:spAutoFit/>
          </a:bodyPr>
          <a:lstStyle/>
          <a:p>
            <a:r>
              <a:rPr lang="en-US" sz="1400" dirty="0"/>
              <a:t>L=1 (0.6) 12</a:t>
            </a:r>
          </a:p>
        </p:txBody>
      </p:sp>
      <p:sp>
        <p:nvSpPr>
          <p:cNvPr id="48" name="TextBox 47">
            <a:extLst>
              <a:ext uri="{FF2B5EF4-FFF2-40B4-BE49-F238E27FC236}">
                <a16:creationId xmlns:a16="http://schemas.microsoft.com/office/drawing/2014/main" id="{6E428056-18E5-4149-B410-675B9640A3F6}"/>
              </a:ext>
            </a:extLst>
          </p:cNvPr>
          <p:cNvSpPr txBox="1"/>
          <p:nvPr/>
        </p:nvSpPr>
        <p:spPr>
          <a:xfrm rot="20406066">
            <a:off x="2069061" y="3208270"/>
            <a:ext cx="1057977" cy="307777"/>
          </a:xfrm>
          <a:prstGeom prst="rect">
            <a:avLst/>
          </a:prstGeom>
          <a:noFill/>
        </p:spPr>
        <p:txBody>
          <a:bodyPr wrap="none" rtlCol="0">
            <a:spAutoFit/>
          </a:bodyPr>
          <a:lstStyle/>
          <a:p>
            <a:r>
              <a:rPr lang="en-US" sz="1400" dirty="0"/>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98296"/>
              </p:ext>
            </p:extLst>
          </p:nvPr>
        </p:nvGraphicFramePr>
        <p:xfrm>
          <a:off x="460375" y="2004141"/>
          <a:ext cx="3784050" cy="1483360"/>
        </p:xfrm>
        <a:graphic>
          <a:graphicData uri="http://schemas.openxmlformats.org/drawingml/2006/table">
            <a:tbl>
              <a:tblPr firstRow="1" bandRow="1">
                <a:tableStyleId>{21E4AEA4-8DFA-4A89-87EB-49C32662AFE0}</a:tableStyleId>
              </a:tblPr>
              <a:tblGrid>
                <a:gridCol w="756810">
                  <a:extLst>
                    <a:ext uri="{9D8B030D-6E8A-4147-A177-3AD203B41FA5}">
                      <a16:colId xmlns:a16="http://schemas.microsoft.com/office/drawing/2014/main" val="20000"/>
                    </a:ext>
                  </a:extLst>
                </a:gridCol>
                <a:gridCol w="756810">
                  <a:extLst>
                    <a:ext uri="{9D8B030D-6E8A-4147-A177-3AD203B41FA5}">
                      <a16:colId xmlns:a16="http://schemas.microsoft.com/office/drawing/2014/main" val="20001"/>
                    </a:ext>
                  </a:extLst>
                </a:gridCol>
                <a:gridCol w="756810">
                  <a:extLst>
                    <a:ext uri="{9D8B030D-6E8A-4147-A177-3AD203B41FA5}">
                      <a16:colId xmlns:a16="http://schemas.microsoft.com/office/drawing/2014/main" val="20002"/>
                    </a:ext>
                  </a:extLst>
                </a:gridCol>
                <a:gridCol w="756810">
                  <a:extLst>
                    <a:ext uri="{9D8B030D-6E8A-4147-A177-3AD203B41FA5}">
                      <a16:colId xmlns:a16="http://schemas.microsoft.com/office/drawing/2014/main" val="20003"/>
                    </a:ext>
                  </a:extLst>
                </a:gridCol>
                <a:gridCol w="756810">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6</a:t>
                      </a:r>
                    </a:p>
                  </a:txBody>
                  <a:tcPr/>
                </a:tc>
                <a:tc>
                  <a:txBody>
                    <a:bodyPr/>
                    <a:lstStyle/>
                    <a:p>
                      <a:pPr algn="ctr"/>
                      <a:r>
                        <a:rPr lang="en-US" dirty="0">
                          <a:solidFill>
                            <a:schemeClr val="tx2"/>
                          </a:solidFill>
                        </a:rPr>
                        <a:t>3</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1</a:t>
                      </a:r>
                    </a:p>
                  </a:txBody>
                  <a:tcPr/>
                </a:tc>
                <a:tc>
                  <a:txBody>
                    <a:bodyPr/>
                    <a:lstStyle/>
                    <a:p>
                      <a:pPr algn="ctr"/>
                      <a:r>
                        <a:rPr lang="en-US" dirty="0">
                          <a:solidFill>
                            <a:schemeClr val="tx2"/>
                          </a:solidFill>
                        </a:rPr>
                        <a:t>3</a:t>
                      </a:r>
                    </a:p>
                  </a:txBody>
                  <a:tcPr/>
                </a:tc>
                <a:extLst>
                  <a:ext uri="{0D108BD9-81ED-4DB2-BD59-A6C34878D82A}">
                    <a16:rowId xmlns:a16="http://schemas.microsoft.com/office/drawing/2014/main" val="10003"/>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568913681"/>
              </p:ext>
            </p:extLst>
          </p:nvPr>
        </p:nvGraphicFramePr>
        <p:xfrm>
          <a:off x="453584" y="4239239"/>
          <a:ext cx="8372887" cy="1483360"/>
        </p:xfrm>
        <a:graphic>
          <a:graphicData uri="http://schemas.openxmlformats.org/drawingml/2006/table">
            <a:tbl>
              <a:tblPr firstRow="1" bandRow="1">
                <a:tableStyleId>{21E4AEA4-8DFA-4A89-87EB-49C32662AFE0}</a:tableStyleId>
              </a:tblPr>
              <a:tblGrid>
                <a:gridCol w="955603">
                  <a:extLst>
                    <a:ext uri="{9D8B030D-6E8A-4147-A177-3AD203B41FA5}">
                      <a16:colId xmlns:a16="http://schemas.microsoft.com/office/drawing/2014/main" val="20000"/>
                    </a:ext>
                  </a:extLst>
                </a:gridCol>
                <a:gridCol w="2143104">
                  <a:extLst>
                    <a:ext uri="{9D8B030D-6E8A-4147-A177-3AD203B41FA5}">
                      <a16:colId xmlns:a16="http://schemas.microsoft.com/office/drawing/2014/main" val="20001"/>
                    </a:ext>
                  </a:extLst>
                </a:gridCol>
                <a:gridCol w="2143104">
                  <a:extLst>
                    <a:ext uri="{9D8B030D-6E8A-4147-A177-3AD203B41FA5}">
                      <a16:colId xmlns:a16="http://schemas.microsoft.com/office/drawing/2014/main" val="20002"/>
                    </a:ext>
                  </a:extLst>
                </a:gridCol>
                <a:gridCol w="1565538">
                  <a:extLst>
                    <a:ext uri="{9D8B030D-6E8A-4147-A177-3AD203B41FA5}">
                      <a16:colId xmlns:a16="http://schemas.microsoft.com/office/drawing/2014/main" val="20003"/>
                    </a:ext>
                  </a:extLst>
                </a:gridCol>
                <a:gridCol w="1565538">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a:t>
                      </a:r>
                      <a:r>
                        <a:rPr lang="en-US" baseline="0" dirty="0">
                          <a:solidFill>
                            <a:schemeClr val="tx2"/>
                          </a:solidFill>
                        </a:rPr>
                        <a:t> / 0.75 = 1.33</a:t>
                      </a:r>
                      <a:endParaRPr lang="en-US" dirty="0">
                        <a:solidFill>
                          <a:schemeClr val="tx2"/>
                        </a:solidFill>
                      </a:endParaRP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 / 0.25 = 4</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 / 0.25 = 4</a:t>
                      </a:r>
                    </a:p>
                  </a:txBody>
                  <a:tcPr/>
                </a:tc>
                <a:tc>
                  <a:txBody>
                    <a:bodyPr/>
                    <a:lstStyle/>
                    <a:p>
                      <a:pPr algn="ctr"/>
                      <a:r>
                        <a:rPr lang="en-US" dirty="0">
                          <a:solidFill>
                            <a:schemeClr val="tx2"/>
                          </a:solidFill>
                        </a:rPr>
                        <a:t>1 / 0.5 = 2</a:t>
                      </a:r>
                    </a:p>
                  </a:txBody>
                  <a:tcPr/>
                </a:tc>
                <a:tc>
                  <a:txBody>
                    <a:bodyPr/>
                    <a:lstStyle/>
                    <a:p>
                      <a:pPr algn="ctr"/>
                      <a:r>
                        <a:rPr lang="en-US" dirty="0">
                          <a:solidFill>
                            <a:schemeClr val="tx2"/>
                          </a:solidFill>
                        </a:rPr>
                        <a:t>1 / 0.5 = 2</a:t>
                      </a:r>
                    </a:p>
                  </a:txBody>
                  <a:tcPr/>
                </a:tc>
                <a:extLst>
                  <a:ext uri="{0D108BD9-81ED-4DB2-BD59-A6C34878D82A}">
                    <a16:rowId xmlns:a16="http://schemas.microsoft.com/office/drawing/2014/main" val="10003"/>
                  </a:ext>
                </a:extLst>
              </a:tr>
            </a:tbl>
          </a:graphicData>
        </a:graphic>
      </p:graphicFrame>
      <p:sp>
        <p:nvSpPr>
          <p:cNvPr id="10" name="Content Placeholder 5"/>
          <p:cNvSpPr txBox="1">
            <a:spLocks/>
          </p:cNvSpPr>
          <p:nvPr/>
        </p:nvSpPr>
        <p:spPr>
          <a:xfrm>
            <a:off x="395138"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Original Data:   	  		    </a:t>
            </a:r>
          </a:p>
          <a:p>
            <a:pPr marL="0" indent="0">
              <a:spcAft>
                <a:spcPts val="0"/>
              </a:spcAft>
              <a:buClr>
                <a:srgbClr val="0093D0"/>
              </a:buClr>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1) = (6+3)/(6+3+2+1) = 0.75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0 | </a:t>
            </a:r>
            <a:r>
              <a:rPr lang="en-US" sz="1600" i="1" dirty="0">
                <a:solidFill>
                  <a:srgbClr val="052049"/>
                </a:solidFill>
              </a:rPr>
              <a:t>L</a:t>
            </a:r>
            <a:r>
              <a:rPr lang="en-US" sz="1600" dirty="0">
                <a:solidFill>
                  <a:srgbClr val="052049"/>
                </a:solidFill>
              </a:rPr>
              <a:t> = 1) = (2+1)/(6+3+2+1) = 0.25</a:t>
            </a:r>
            <a:endParaRPr lang="en-US" dirty="0">
              <a:solidFill>
                <a:srgbClr val="052049"/>
              </a:solidFill>
            </a:endParaRP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r>
              <a:rPr lang="en-US" sz="1600" dirty="0">
                <a:solidFill>
                  <a:srgbClr val="052049"/>
                </a:solidFill>
              </a:rPr>
              <a:t>									 </a:t>
            </a:r>
            <a:r>
              <a:rPr lang="en-US" sz="1600" dirty="0" err="1">
                <a:solidFill>
                  <a:srgbClr val="052049"/>
                </a:solidFill>
              </a:rPr>
              <a:t>Pr</a:t>
            </a:r>
            <a:r>
              <a:rPr lang="en-US" sz="1600" dirty="0">
                <a:solidFill>
                  <a:srgbClr val="052049"/>
                </a:solidFill>
              </a:rPr>
              <a:t>(</a:t>
            </a:r>
            <a:r>
              <a:rPr lang="en-US" sz="1600" i="1" dirty="0">
                <a:solidFill>
                  <a:srgbClr val="052049"/>
                </a:solidFill>
              </a:rPr>
              <a:t>A</a:t>
            </a:r>
            <a:r>
              <a:rPr lang="en-US" sz="1600" dirty="0">
                <a:solidFill>
                  <a:srgbClr val="052049"/>
                </a:solidFill>
              </a:rPr>
              <a:t> = 1 | </a:t>
            </a:r>
            <a:r>
              <a:rPr lang="en-US" sz="1600" i="1" dirty="0">
                <a:solidFill>
                  <a:srgbClr val="052049"/>
                </a:solidFill>
              </a:rPr>
              <a:t>L</a:t>
            </a:r>
            <a:r>
              <a:rPr lang="en-US" sz="1600" dirty="0">
                <a:solidFill>
                  <a:srgbClr val="052049"/>
                </a:solidFill>
              </a:rPr>
              <a:t> = 0) = (1+3)/(1+3+1+3) = 0.5</a:t>
            </a:r>
          </a:p>
          <a:p>
            <a:pPr marL="0" lvl="0" indent="0" defTabSz="457200">
              <a:spcAft>
                <a:spcPts val="0"/>
              </a:spcAft>
              <a:buClr>
                <a:srgbClr val="0093D0"/>
              </a:buClr>
              <a:buSzTx/>
              <a:buNone/>
            </a:pPr>
            <a:endParaRPr lang="en-US"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r>
              <a:rPr lang="en-US" dirty="0">
                <a:solidFill>
                  <a:srgbClr val="052049"/>
                </a:solidFill>
              </a:rPr>
              <a:t>Inverse Probability Weights:</a:t>
            </a:r>
            <a:endParaRPr lang="en-US" dirty="0"/>
          </a:p>
        </p:txBody>
      </p:sp>
    </p:spTree>
    <p:extLst>
      <p:ext uri="{BB962C8B-B14F-4D97-AF65-F5344CB8AC3E}">
        <p14:creationId xmlns:p14="http://schemas.microsoft.com/office/powerpoint/2010/main" val="361366375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Creating the </a:t>
            </a:r>
            <a:r>
              <a:rPr lang="en-US" dirty="0" err="1"/>
              <a:t>Pseudopopulation</a:t>
            </a:r>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32</a:t>
            </a:fld>
            <a:endParaRPr lang="en-US" dirty="0">
              <a:solidFill>
                <a:srgbClr val="052049"/>
              </a:solidFill>
            </a:endParaRPr>
          </a:p>
        </p:txBody>
      </p:sp>
      <p:graphicFrame>
        <p:nvGraphicFramePr>
          <p:cNvPr id="9" name="Content Placeholder 3"/>
          <p:cNvGraphicFramePr>
            <a:graphicFrameLocks/>
          </p:cNvGraphicFramePr>
          <p:nvPr>
            <p:extLst>
              <p:ext uri="{D42A27DB-BD31-4B8C-83A1-F6EECF244321}">
                <p14:modId xmlns:p14="http://schemas.microsoft.com/office/powerpoint/2010/main" val="3907399607"/>
              </p:ext>
            </p:extLst>
          </p:nvPr>
        </p:nvGraphicFramePr>
        <p:xfrm>
          <a:off x="453585" y="1988738"/>
          <a:ext cx="8173580" cy="148336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gridCol w="1528273">
                  <a:extLst>
                    <a:ext uri="{9D8B030D-6E8A-4147-A177-3AD203B41FA5}">
                      <a16:colId xmlns:a16="http://schemas.microsoft.com/office/drawing/2014/main" val="20003"/>
                    </a:ext>
                  </a:extLst>
                </a:gridCol>
                <a:gridCol w="1528273">
                  <a:extLst>
                    <a:ext uri="{9D8B030D-6E8A-4147-A177-3AD203B41FA5}">
                      <a16:colId xmlns:a16="http://schemas.microsoft.com/office/drawing/2014/main" val="20004"/>
                    </a:ext>
                  </a:extLst>
                </a:gridCol>
              </a:tblGrid>
              <a:tr h="370840">
                <a:tc>
                  <a:txBody>
                    <a:bodyPr/>
                    <a:lstStyle/>
                    <a:p>
                      <a:endParaRPr lang="en-US" dirty="0"/>
                    </a:p>
                  </a:txBody>
                  <a:tcPr/>
                </a:tc>
                <a:tc gridSpan="2">
                  <a:txBody>
                    <a:bodyPr/>
                    <a:lstStyle/>
                    <a:p>
                      <a:pPr algn="ctr"/>
                      <a:r>
                        <a:rPr lang="en-US" dirty="0"/>
                        <a:t>L = 1</a:t>
                      </a:r>
                    </a:p>
                  </a:txBody>
                  <a:tcPr/>
                </a:tc>
                <a:tc hMerge="1">
                  <a:txBody>
                    <a:bodyPr/>
                    <a:lstStyle/>
                    <a:p>
                      <a:endParaRPr lang="en-US" dirty="0"/>
                    </a:p>
                  </a:txBody>
                  <a:tcPr/>
                </a:tc>
                <a:tc gridSpan="2">
                  <a:txBody>
                    <a:bodyPr/>
                    <a:lstStyle/>
                    <a:p>
                      <a:pPr algn="ctr"/>
                      <a:r>
                        <a:rPr lang="en-US" dirty="0"/>
                        <a:t>L = 0</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solidFill>
                          <a:schemeClr val="tx2"/>
                        </a:solidFill>
                      </a:endParaRP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tc>
                  <a:txBody>
                    <a:bodyPr/>
                    <a:lstStyle/>
                    <a:p>
                      <a:pPr algn="ctr"/>
                      <a:r>
                        <a:rPr lang="en-US" b="1" dirty="0">
                          <a:solidFill>
                            <a:schemeClr val="tx2"/>
                          </a:solidFill>
                        </a:rPr>
                        <a:t>Y =</a:t>
                      </a:r>
                      <a:r>
                        <a:rPr lang="en-US" b="1" baseline="0" dirty="0">
                          <a:solidFill>
                            <a:schemeClr val="tx2"/>
                          </a:solidFill>
                        </a:rPr>
                        <a:t> 1</a:t>
                      </a:r>
                      <a:endParaRPr lang="en-US" b="1" dirty="0">
                        <a:solidFill>
                          <a:schemeClr val="tx2"/>
                        </a:solidFill>
                      </a:endParaRPr>
                    </a:p>
                  </a:txBody>
                  <a:tcPr/>
                </a:tc>
                <a:tc>
                  <a:txBody>
                    <a:bodyPr/>
                    <a:lstStyle/>
                    <a:p>
                      <a:pPr algn="ctr"/>
                      <a:r>
                        <a:rPr lang="en-US" b="1" dirty="0">
                          <a:solidFill>
                            <a:schemeClr val="tx2"/>
                          </a:solidFill>
                        </a:rPr>
                        <a:t>Y = 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6*1.33 = 8</a:t>
                      </a:r>
                      <a:endParaRPr lang="en-US" dirty="0">
                        <a:solidFill>
                          <a:schemeClr val="tx2"/>
                        </a:solidFill>
                      </a:endParaRPr>
                    </a:p>
                  </a:txBody>
                  <a:tcPr/>
                </a:tc>
                <a:tc>
                  <a:txBody>
                    <a:bodyPr/>
                    <a:lstStyle/>
                    <a:p>
                      <a:pPr algn="ctr"/>
                      <a:r>
                        <a:rPr lang="en-US" dirty="0">
                          <a:solidFill>
                            <a:schemeClr val="tx2"/>
                          </a:solidFill>
                        </a:rPr>
                        <a:t>3*1.33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2"/>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2*4 = 8</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1*4 = 4</a:t>
                      </a:r>
                    </a:p>
                  </a:txBody>
                  <a:tcPr/>
                </a:tc>
                <a:tc>
                  <a:txBody>
                    <a:bodyPr/>
                    <a:lstStyle/>
                    <a:p>
                      <a:pPr algn="ctr"/>
                      <a:r>
                        <a:rPr lang="en-US" dirty="0">
                          <a:solidFill>
                            <a:schemeClr val="tx2"/>
                          </a:solidFill>
                        </a:rPr>
                        <a:t>1*2 = 2</a:t>
                      </a:r>
                    </a:p>
                  </a:txBody>
                  <a:tcPr/>
                </a:tc>
                <a:tc>
                  <a:txBody>
                    <a:bodyPr/>
                    <a:lstStyle/>
                    <a:p>
                      <a:pPr algn="ctr"/>
                      <a:r>
                        <a:rPr lang="en-US" dirty="0">
                          <a:solidFill>
                            <a:schemeClr val="tx2"/>
                          </a:solidFill>
                        </a:rPr>
                        <a:t>3*2</a:t>
                      </a:r>
                      <a:r>
                        <a:rPr lang="en-US" baseline="0" dirty="0">
                          <a:solidFill>
                            <a:schemeClr val="tx2"/>
                          </a:solidFill>
                        </a:rPr>
                        <a:t> = 6</a:t>
                      </a:r>
                      <a:endParaRPr lang="en-US" dirty="0">
                        <a:solidFill>
                          <a:schemeClr val="tx2"/>
                        </a:solidFill>
                      </a:endParaRPr>
                    </a:p>
                  </a:txBody>
                  <a:tcPr/>
                </a:tc>
                <a:extLst>
                  <a:ext uri="{0D108BD9-81ED-4DB2-BD59-A6C34878D82A}">
                    <a16:rowId xmlns:a16="http://schemas.microsoft.com/office/drawing/2014/main" val="10003"/>
                  </a:ext>
                </a:extLst>
              </a:tr>
            </a:tbl>
          </a:graphicData>
        </a:graphic>
      </p:graphicFrame>
      <p:sp>
        <p:nvSpPr>
          <p:cNvPr id="11" name="Content Placeholder 5"/>
          <p:cNvSpPr txBox="1">
            <a:spLocks/>
          </p:cNvSpPr>
          <p:nvPr/>
        </p:nvSpPr>
        <p:spPr>
          <a:xfrm>
            <a:off x="453585" y="1496817"/>
            <a:ext cx="8160689" cy="1669959"/>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93D0"/>
              </a:buClr>
              <a:buNone/>
            </a:pPr>
            <a:r>
              <a:rPr lang="en-US" dirty="0">
                <a:solidFill>
                  <a:srgbClr val="052049"/>
                </a:solidFill>
              </a:rPr>
              <a:t>Application of Inverse Probability Weights:</a:t>
            </a: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sz="3000" dirty="0">
              <a:solidFill>
                <a:srgbClr val="052049"/>
              </a:solidFill>
            </a:endParaRPr>
          </a:p>
          <a:p>
            <a:pPr marL="0" indent="0">
              <a:buClr>
                <a:srgbClr val="0093D0"/>
              </a:buClr>
              <a:buNone/>
            </a:pPr>
            <a:endParaRPr lang="en-US" dirty="0">
              <a:solidFill>
                <a:srgbClr val="052049"/>
              </a:solidFill>
            </a:endParaRPr>
          </a:p>
          <a:p>
            <a:pPr marL="0" indent="0">
              <a:buClr>
                <a:srgbClr val="0093D0"/>
              </a:buClr>
              <a:buNone/>
            </a:pPr>
            <a:r>
              <a:rPr lang="en-US" dirty="0" err="1">
                <a:solidFill>
                  <a:srgbClr val="052049"/>
                </a:solidFill>
              </a:rPr>
              <a:t>Pseudopopulation</a:t>
            </a:r>
            <a:r>
              <a:rPr lang="en-US" dirty="0">
                <a:solidFill>
                  <a:srgbClr val="052049"/>
                </a:solidFill>
              </a:rPr>
              <a:t> (having removed the effect of </a:t>
            </a:r>
            <a:r>
              <a:rPr lang="en-US" i="1" dirty="0">
                <a:solidFill>
                  <a:srgbClr val="052049"/>
                </a:solidFill>
              </a:rPr>
              <a:t>L</a:t>
            </a:r>
            <a:r>
              <a:rPr lang="en-US" dirty="0">
                <a:solidFill>
                  <a:srgbClr val="052049"/>
                </a:solidFill>
              </a:rPr>
              <a:t>):</a:t>
            </a:r>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2765741553"/>
              </p:ext>
            </p:extLst>
          </p:nvPr>
        </p:nvGraphicFramePr>
        <p:xfrm>
          <a:off x="518169" y="4488089"/>
          <a:ext cx="5117034" cy="1112520"/>
        </p:xfrm>
        <a:graphic>
          <a:graphicData uri="http://schemas.openxmlformats.org/drawingml/2006/table">
            <a:tbl>
              <a:tblPr firstRow="1" bandRow="1">
                <a:tableStyleId>{21E4AEA4-8DFA-4A89-87EB-49C32662AFE0}</a:tableStyleId>
              </a:tblPr>
              <a:tblGrid>
                <a:gridCol w="932856">
                  <a:extLst>
                    <a:ext uri="{9D8B030D-6E8A-4147-A177-3AD203B41FA5}">
                      <a16:colId xmlns:a16="http://schemas.microsoft.com/office/drawing/2014/main" val="20000"/>
                    </a:ext>
                  </a:extLst>
                </a:gridCol>
                <a:gridCol w="2092089">
                  <a:extLst>
                    <a:ext uri="{9D8B030D-6E8A-4147-A177-3AD203B41FA5}">
                      <a16:colId xmlns:a16="http://schemas.microsoft.com/office/drawing/2014/main" val="20001"/>
                    </a:ext>
                  </a:extLst>
                </a:gridCol>
                <a:gridCol w="2092089">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b="1" dirty="0">
                          <a:solidFill>
                            <a:srgbClr val="FFFFFF"/>
                          </a:solidFill>
                        </a:rPr>
                        <a:t>Y =</a:t>
                      </a:r>
                      <a:r>
                        <a:rPr lang="en-US" b="1" baseline="0" dirty="0">
                          <a:solidFill>
                            <a:srgbClr val="FFFFFF"/>
                          </a:solidFill>
                        </a:rPr>
                        <a:t> 1</a:t>
                      </a:r>
                      <a:endParaRPr lang="en-US" b="1" dirty="0">
                        <a:solidFill>
                          <a:srgbClr val="FFFFFF"/>
                        </a:solidFill>
                      </a:endParaRPr>
                    </a:p>
                  </a:txBody>
                  <a:tcPr/>
                </a:tc>
                <a:tc>
                  <a:txBody>
                    <a:bodyPr/>
                    <a:lstStyle/>
                    <a:p>
                      <a:pPr algn="ctr"/>
                      <a:r>
                        <a:rPr lang="en-US" b="1" dirty="0">
                          <a:solidFill>
                            <a:srgbClr val="FFFFFF"/>
                          </a:solidFill>
                        </a:rPr>
                        <a:t>Y = 0</a:t>
                      </a:r>
                    </a:p>
                  </a:txBody>
                  <a:tcPr/>
                </a:tc>
                <a:extLst>
                  <a:ext uri="{0D108BD9-81ED-4DB2-BD59-A6C34878D82A}">
                    <a16:rowId xmlns:a16="http://schemas.microsoft.com/office/drawing/2014/main" val="10000"/>
                  </a:ext>
                </a:extLst>
              </a:tr>
              <a:tr h="370840">
                <a:tc>
                  <a:txBody>
                    <a:bodyPr/>
                    <a:lstStyle/>
                    <a:p>
                      <a:r>
                        <a:rPr lang="en-US" b="1" dirty="0">
                          <a:solidFill>
                            <a:schemeClr val="tx2"/>
                          </a:solidFill>
                        </a:rPr>
                        <a:t>A = 1</a:t>
                      </a:r>
                    </a:p>
                  </a:txBody>
                  <a:tcPr/>
                </a:tc>
                <a:tc>
                  <a:txBody>
                    <a:bodyPr/>
                    <a:lstStyle/>
                    <a:p>
                      <a:pPr algn="ctr"/>
                      <a:r>
                        <a:rPr lang="en-US" baseline="0" dirty="0">
                          <a:solidFill>
                            <a:schemeClr val="tx2"/>
                          </a:solidFill>
                        </a:rPr>
                        <a:t>10</a:t>
                      </a:r>
                      <a:endParaRPr lang="en-US" dirty="0">
                        <a:solidFill>
                          <a:schemeClr val="tx2"/>
                        </a:solidFill>
                      </a:endParaRPr>
                    </a:p>
                  </a:txBody>
                  <a:tcPr/>
                </a:tc>
                <a:tc>
                  <a:txBody>
                    <a:bodyPr/>
                    <a:lstStyle/>
                    <a:p>
                      <a:pPr algn="ctr"/>
                      <a:r>
                        <a:rPr lang="en-US" dirty="0">
                          <a:solidFill>
                            <a:schemeClr val="tx2"/>
                          </a:solidFill>
                        </a:rPr>
                        <a:t>10</a:t>
                      </a:r>
                    </a:p>
                  </a:txBody>
                  <a:tcPr/>
                </a:tc>
                <a:extLst>
                  <a:ext uri="{0D108BD9-81ED-4DB2-BD59-A6C34878D82A}">
                    <a16:rowId xmlns:a16="http://schemas.microsoft.com/office/drawing/2014/main" val="10001"/>
                  </a:ext>
                </a:extLst>
              </a:tr>
              <a:tr h="370840">
                <a:tc>
                  <a:txBody>
                    <a:bodyPr/>
                    <a:lstStyle/>
                    <a:p>
                      <a:r>
                        <a:rPr lang="en-US" b="1" dirty="0">
                          <a:solidFill>
                            <a:schemeClr val="tx2"/>
                          </a:solidFill>
                        </a:rPr>
                        <a:t>A = 0</a:t>
                      </a:r>
                    </a:p>
                  </a:txBody>
                  <a:tcPr/>
                </a:tc>
                <a:tc>
                  <a:txBody>
                    <a:bodyPr/>
                    <a:lstStyle/>
                    <a:p>
                      <a:pPr algn="ctr"/>
                      <a:r>
                        <a:rPr lang="en-US" dirty="0">
                          <a:solidFill>
                            <a:schemeClr val="tx2"/>
                          </a:solidFill>
                        </a:rPr>
                        <a:t>10</a:t>
                      </a:r>
                    </a:p>
                  </a:txBody>
                  <a:tcP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a:solidFill>
                            <a:schemeClr val="tx2"/>
                          </a:solidFill>
                        </a:rPr>
                        <a:t>10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308380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7531375" cy="3780740"/>
          </a:xfrm>
        </p:spPr>
        <p:txBody>
          <a:bodyPr/>
          <a:lstStyle/>
          <a:p>
            <a:r>
              <a:rPr lang="en-US" dirty="0"/>
              <a:t>Create the pseudo-population for the following data</a:t>
            </a:r>
          </a:p>
        </p:txBody>
      </p:sp>
      <p:sp>
        <p:nvSpPr>
          <p:cNvPr id="5" name="Title 4"/>
          <p:cNvSpPr>
            <a:spLocks noGrp="1"/>
          </p:cNvSpPr>
          <p:nvPr>
            <p:ph type="title"/>
          </p:nvPr>
        </p:nvSpPr>
        <p:spPr/>
        <p:txBody>
          <a:bodyPr/>
          <a:lstStyle/>
          <a:p>
            <a:r>
              <a:rPr lang="en-US" dirty="0"/>
              <a:t>Exercise</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33</a:t>
            </a:fld>
            <a:endParaRPr lang="en-US" dirty="0">
              <a:solidFill>
                <a:srgbClr val="052049"/>
              </a:solidFill>
            </a:endParaRPr>
          </a:p>
        </p:txBody>
      </p:sp>
      <p:graphicFrame>
        <p:nvGraphicFramePr>
          <p:cNvPr id="4" name="Table 3">
            <a:extLst>
              <a:ext uri="{FF2B5EF4-FFF2-40B4-BE49-F238E27FC236}">
                <a16:creationId xmlns:a16="http://schemas.microsoft.com/office/drawing/2014/main" id="{2EEFAF06-B7CF-D243-AE10-8E254909288C}"/>
              </a:ext>
            </a:extLst>
          </p:cNvPr>
          <p:cNvGraphicFramePr>
            <a:graphicFrameLocks noGrp="1"/>
          </p:cNvGraphicFramePr>
          <p:nvPr>
            <p:extLst>
              <p:ext uri="{D42A27DB-BD31-4B8C-83A1-F6EECF244321}">
                <p14:modId xmlns:p14="http://schemas.microsoft.com/office/powerpoint/2010/main" val="2177688719"/>
              </p:ext>
            </p:extLst>
          </p:nvPr>
        </p:nvGraphicFramePr>
        <p:xfrm>
          <a:off x="870088" y="2227646"/>
          <a:ext cx="7827776" cy="1812370"/>
        </p:xfrm>
        <a:graphic>
          <a:graphicData uri="http://schemas.openxmlformats.org/drawingml/2006/table">
            <a:tbl>
              <a:tblPr/>
              <a:tblGrid>
                <a:gridCol w="1365697">
                  <a:extLst>
                    <a:ext uri="{9D8B030D-6E8A-4147-A177-3AD203B41FA5}">
                      <a16:colId xmlns:a16="http://schemas.microsoft.com/office/drawing/2014/main" val="1302186066"/>
                    </a:ext>
                  </a:extLst>
                </a:gridCol>
                <a:gridCol w="1249113">
                  <a:extLst>
                    <a:ext uri="{9D8B030D-6E8A-4147-A177-3AD203B41FA5}">
                      <a16:colId xmlns:a16="http://schemas.microsoft.com/office/drawing/2014/main" val="2268122501"/>
                    </a:ext>
                  </a:extLst>
                </a:gridCol>
                <a:gridCol w="1282424">
                  <a:extLst>
                    <a:ext uri="{9D8B030D-6E8A-4147-A177-3AD203B41FA5}">
                      <a16:colId xmlns:a16="http://schemas.microsoft.com/office/drawing/2014/main" val="828134814"/>
                    </a:ext>
                  </a:extLst>
                </a:gridCol>
                <a:gridCol w="1332388">
                  <a:extLst>
                    <a:ext uri="{9D8B030D-6E8A-4147-A177-3AD203B41FA5}">
                      <a16:colId xmlns:a16="http://schemas.microsoft.com/office/drawing/2014/main" val="2785591262"/>
                    </a:ext>
                  </a:extLst>
                </a:gridCol>
                <a:gridCol w="1299077">
                  <a:extLst>
                    <a:ext uri="{9D8B030D-6E8A-4147-A177-3AD203B41FA5}">
                      <a16:colId xmlns:a16="http://schemas.microsoft.com/office/drawing/2014/main" val="2716460120"/>
                    </a:ext>
                  </a:extLst>
                </a:gridCol>
                <a:gridCol w="1299077">
                  <a:extLst>
                    <a:ext uri="{9D8B030D-6E8A-4147-A177-3AD203B41FA5}">
                      <a16:colId xmlns:a16="http://schemas.microsoft.com/office/drawing/2014/main" val="2353628612"/>
                    </a:ext>
                  </a:extLst>
                </a:gridCol>
              </a:tblGrid>
              <a:tr h="410748">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nchor="ctr">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0 (n = 30)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w="1905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tabLst>
                          <a:tab pos="735965" algn="ctr"/>
                          <a:tab pos="1472565" algn="r"/>
                        </a:tabLst>
                      </a:pPr>
                      <a:r>
                        <a:rPr lang="en-US" sz="1800" i="1" dirty="0">
                          <a:solidFill>
                            <a:srgbClr val="000000"/>
                          </a:solidFill>
                          <a:effectLst/>
                          <a:latin typeface="Times New Roman" panose="02020603050405020304" pitchFamily="18" charset="0"/>
                          <a:ea typeface="Times New Roman" panose="02020603050405020304" pitchFamily="18" charset="0"/>
                        </a:rPr>
                        <a:t>L </a:t>
                      </a:r>
                      <a:r>
                        <a:rPr lang="en-US" sz="1800" dirty="0">
                          <a:solidFill>
                            <a:srgbClr val="000000"/>
                          </a:solidFill>
                          <a:effectLst/>
                          <a:latin typeface="Times New Roman" panose="02020603050405020304" pitchFamily="18" charset="0"/>
                          <a:ea typeface="Times New Roman" panose="02020603050405020304" pitchFamily="18" charset="0"/>
                        </a:rPr>
                        <a:t>= 1 (n = 60)</a:t>
                      </a:r>
                      <a:endParaRPr lang="en-US" sz="2100" dirty="0">
                        <a:effectLst/>
                        <a:latin typeface="Times New Roman" panose="02020603050405020304" pitchFamily="18" charset="0"/>
                        <a:ea typeface="Calibri" panose="020F0502020204030204" pitchFamily="34" charset="0"/>
                      </a:endParaRPr>
                    </a:p>
                  </a:txBody>
                  <a:tcPr marL="161606" marR="161606" marT="80803" marB="80803">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2471469769"/>
                  </a:ext>
                </a:extLst>
              </a:tr>
              <a:tr h="525219">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Y </a:t>
                      </a:r>
                      <a:r>
                        <a:rPr lang="en-US" sz="1800" dirty="0">
                          <a:solidFill>
                            <a:srgbClr val="000000"/>
                          </a:solidFill>
                          <a:effectLst/>
                          <a:latin typeface="Times New Roman" panose="02020603050405020304" pitchFamily="18" charset="0"/>
                          <a:ea typeface="Times New Roman" panose="02020603050405020304" pitchFamily="18" charset="0"/>
                        </a:rPr>
                        <a:t>= 1</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 </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Y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3367329445"/>
                  </a:ext>
                </a:extLst>
              </a:tr>
              <a:tr h="447782">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1</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20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10</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a:noFill/>
                    </a:lnB>
                  </a:tcPr>
                </a:tc>
                <a:extLst>
                  <a:ext uri="{0D108BD9-81ED-4DB2-BD59-A6C34878D82A}">
                    <a16:rowId xmlns:a16="http://schemas.microsoft.com/office/drawing/2014/main" val="829240252"/>
                  </a:ext>
                </a:extLst>
              </a:tr>
              <a:tr h="404014">
                <a:tc>
                  <a:txBody>
                    <a:bodyPr/>
                    <a:lstStyle/>
                    <a:p>
                      <a:pPr marL="0" marR="0" algn="ctr">
                        <a:lnSpc>
                          <a:spcPct val="107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A </a:t>
                      </a:r>
                      <a:r>
                        <a:rPr lang="en-US" sz="1800">
                          <a:solidFill>
                            <a:srgbClr val="000000"/>
                          </a:solidFill>
                          <a:effectLst/>
                          <a:latin typeface="Times New Roman" panose="02020603050405020304" pitchFamily="18" charset="0"/>
                          <a:ea typeface="Times New Roman" panose="02020603050405020304" pitchFamily="18" charset="0"/>
                        </a:rPr>
                        <a:t>= 0</a:t>
                      </a:r>
                      <a:endParaRPr lang="en-US" sz="210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5</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18</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12</a:t>
                      </a:r>
                      <a:endParaRPr lang="en-US" sz="2100" dirty="0">
                        <a:effectLst/>
                        <a:latin typeface="Times New Roman" panose="02020603050405020304" pitchFamily="18" charset="0"/>
                        <a:ea typeface="Calibri" panose="020F0502020204030204" pitchFamily="34" charset="0"/>
                      </a:endParaRPr>
                    </a:p>
                  </a:txBody>
                  <a:tcPr marL="121204" marR="121204"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404984"/>
                  </a:ext>
                </a:extLst>
              </a:tr>
            </a:tbl>
          </a:graphicData>
        </a:graphic>
      </p:graphicFrame>
    </p:spTree>
    <p:extLst>
      <p:ext uri="{BB962C8B-B14F-4D97-AF65-F5344CB8AC3E}">
        <p14:creationId xmlns:p14="http://schemas.microsoft.com/office/powerpoint/2010/main" val="253694662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One More Identifiability Condition</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34</a:t>
            </a:fld>
            <a:endParaRPr lang="en-US" dirty="0">
              <a:solidFill>
                <a:srgbClr val="052049"/>
              </a:solidFill>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Exchangeability</a:t>
            </a:r>
          </a:p>
          <a:p>
            <a:r>
              <a:rPr lang="en-US" dirty="0"/>
              <a:t>Consistency</a:t>
            </a:r>
          </a:p>
          <a:p>
            <a:endParaRPr lang="en-US" dirty="0"/>
          </a:p>
          <a:p>
            <a:r>
              <a:rPr lang="en-US" dirty="0"/>
              <a:t>Positivity:</a:t>
            </a:r>
          </a:p>
          <a:p>
            <a:pPr lvl="1"/>
            <a:r>
              <a:rPr lang="en-US" dirty="0"/>
              <a:t>The probability of receiving every value of treatment conditional on </a:t>
            </a:r>
            <a:r>
              <a:rPr lang="en-US" i="1" dirty="0"/>
              <a:t>L </a:t>
            </a:r>
            <a:r>
              <a:rPr lang="en-US" dirty="0"/>
              <a:t>is greater than zero (i.e., positive)</a:t>
            </a:r>
          </a:p>
        </p:txBody>
      </p:sp>
    </p:spTree>
    <p:extLst>
      <p:ext uri="{BB962C8B-B14F-4D97-AF65-F5344CB8AC3E}">
        <p14:creationId xmlns:p14="http://schemas.microsoft.com/office/powerpoint/2010/main" val="170512789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82110"/>
            <a:ext cx="8173580" cy="611449"/>
          </a:xfrm>
        </p:spPr>
        <p:txBody>
          <a:bodyPr>
            <a:normAutofit/>
          </a:bodyPr>
          <a:lstStyle/>
          <a:p>
            <a:r>
              <a:rPr lang="en-US" sz="3600" dirty="0">
                <a:solidFill>
                  <a:srgbClr val="052049"/>
                </a:solidFill>
              </a:rPr>
              <a:t>Identifiability Conditions in Practice</a:t>
            </a:r>
            <a:endParaRPr lang="en-US" dirty="0"/>
          </a:p>
        </p:txBody>
      </p:sp>
      <p:sp>
        <p:nvSpPr>
          <p:cNvPr id="3" name="Content Placeholder 2"/>
          <p:cNvSpPr>
            <a:spLocks noGrp="1"/>
          </p:cNvSpPr>
          <p:nvPr>
            <p:ph idx="1"/>
          </p:nvPr>
        </p:nvSpPr>
        <p:spPr>
          <a:xfrm>
            <a:off x="459686" y="1085847"/>
            <a:ext cx="8137665" cy="5082724"/>
          </a:xfrm>
        </p:spPr>
        <p:txBody>
          <a:bodyPr/>
          <a:lstStyle/>
          <a:p>
            <a:pPr marL="0" indent="0">
              <a:buNone/>
            </a:pPr>
            <a:r>
              <a:rPr lang="en-US" dirty="0"/>
              <a:t>Association of Leisure-Time Physical Activity with Risk of 26 Types of Cancer in 1.44 Million Adults </a:t>
            </a:r>
            <a:r>
              <a:rPr lang="en-US" sz="1600" dirty="0">
                <a:hlinkClick r:id="rId3"/>
              </a:rPr>
              <a:t>https://www.ncbi.nlm.nih.gov/pubmed/27183032</a:t>
            </a:r>
            <a:endParaRPr lang="en-US" dirty="0"/>
          </a:p>
          <a:p>
            <a:r>
              <a:rPr lang="en-US" dirty="0"/>
              <a:t>“time per week in moderate and vigorous leisure-time physical activities</a:t>
            </a:r>
            <a:r>
              <a:rPr lang="mr-IN" dirty="0"/>
              <a:t>…</a:t>
            </a:r>
            <a:r>
              <a:rPr lang="en-US" dirty="0"/>
              <a:t>Assessed by asking about discrete activities such as walking, running, or swimming,</a:t>
            </a:r>
            <a:r>
              <a:rPr lang="en-US" baseline="30000" dirty="0"/>
              <a:t> </a:t>
            </a:r>
            <a:r>
              <a:rPr lang="en-US" dirty="0"/>
              <a:t>or, alternately, by inquiring about overall weekly participation in moderate- to vigorous-intensity activities.</a:t>
            </a:r>
            <a:r>
              <a:rPr lang="en-US" baseline="30000" dirty="0"/>
              <a:t> </a:t>
            </a:r>
            <a:r>
              <a:rPr lang="en-US" dirty="0"/>
              <a:t>The median activity level was 8 MET-h/</a:t>
            </a:r>
            <a:r>
              <a:rPr lang="en-US" dirty="0" err="1"/>
              <a:t>wk</a:t>
            </a:r>
            <a:r>
              <a:rPr lang="mr-IN" dirty="0"/>
              <a:t>…</a:t>
            </a:r>
            <a:r>
              <a:rPr lang="en-US" dirty="0"/>
              <a:t>equivalent to 150 minutes of moderate-intensity activity (eg, walking) per week, and </a:t>
            </a:r>
            <a:r>
              <a:rPr lang="en-US" dirty="0">
                <a:solidFill>
                  <a:schemeClr val="accent1"/>
                </a:solidFill>
              </a:rPr>
              <a:t>comparable to the median activity level for the US population</a:t>
            </a:r>
            <a:r>
              <a:rPr lang="en-US" dirty="0"/>
              <a:t>.”</a:t>
            </a:r>
          </a:p>
          <a:p>
            <a:r>
              <a:rPr lang="en-US" dirty="0"/>
              <a:t>“high vs low levels of leisure-time physical activity were associated with lower risks of 13 of 26 cancers.”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35</a:t>
            </a:fld>
            <a:endParaRPr lang="en-US" altLang="en-US">
              <a:solidFill>
                <a:srgbClr val="052049"/>
              </a:solidFill>
            </a:endParaRPr>
          </a:p>
        </p:txBody>
      </p:sp>
    </p:spTree>
    <p:extLst>
      <p:ext uri="{BB962C8B-B14F-4D97-AF65-F5344CB8AC3E}">
        <p14:creationId xmlns:p14="http://schemas.microsoft.com/office/powerpoint/2010/main" val="3899983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36</a:t>
            </a:fld>
            <a:endParaRPr lang="en-US" dirty="0">
              <a:solidFill>
                <a:srgbClr val="052049"/>
              </a:solidFill>
            </a:endParaRPr>
          </a:p>
        </p:txBody>
      </p:sp>
      <p:sp>
        <p:nvSpPr>
          <p:cNvPr id="3" name="Title 2"/>
          <p:cNvSpPr>
            <a:spLocks noGrp="1"/>
          </p:cNvSpPr>
          <p:nvPr>
            <p:ph type="title"/>
          </p:nvPr>
        </p:nvSpPr>
        <p:spPr/>
        <p:txBody>
          <a:bodyPr/>
          <a:lstStyle/>
          <a:p>
            <a:r>
              <a:rPr lang="en-US" dirty="0"/>
              <a:t>Acknowledgements</a:t>
            </a:r>
          </a:p>
        </p:txBody>
      </p:sp>
      <p:sp>
        <p:nvSpPr>
          <p:cNvPr id="8"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June Chan</a:t>
            </a:r>
          </a:p>
          <a:p>
            <a:endParaRPr lang="en-US" dirty="0"/>
          </a:p>
          <a:p>
            <a:endParaRPr lang="en-US" dirty="0"/>
          </a:p>
          <a:p>
            <a:endParaRPr lang="en-US" dirty="0"/>
          </a:p>
          <a:p>
            <a:r>
              <a:rPr lang="en-US" dirty="0"/>
              <a:t>Miguel </a:t>
            </a:r>
            <a:r>
              <a:rPr lang="en-US" dirty="0" err="1"/>
              <a:t>Hernán</a:t>
            </a:r>
            <a:endParaRPr lang="en-US" dirty="0"/>
          </a:p>
          <a:p>
            <a:endParaRPr lang="en-US" dirty="0"/>
          </a:p>
          <a:p>
            <a:endParaRPr lang="en-US" dirty="0"/>
          </a:p>
          <a:p>
            <a:endParaRPr lang="en-US" dirty="0"/>
          </a:p>
          <a:p>
            <a:r>
              <a:rPr lang="en-US" dirty="0"/>
              <a:t>Dan Kelly</a:t>
            </a:r>
          </a:p>
        </p:txBody>
      </p:sp>
      <p:pic>
        <p:nvPicPr>
          <p:cNvPr id="9" name="Picture 8" descr="Miguel.jpg">
            <a:extLst>
              <a:ext uri="{FF2B5EF4-FFF2-40B4-BE49-F238E27FC236}">
                <a16:creationId xmlns:a16="http://schemas.microsoft.com/office/drawing/2014/main" id="{DBADFCDD-A014-F944-A3B2-1A6D353DB7B4}"/>
              </a:ext>
            </a:extLst>
          </p:cNvPr>
          <p:cNvPicPr>
            <a:picLocks noChangeAspect="1"/>
          </p:cNvPicPr>
          <p:nvPr/>
        </p:nvPicPr>
        <p:blipFill rotWithShape="1">
          <a:blip r:embed="rId3">
            <a:extLst>
              <a:ext uri="{28A0092B-C50C-407E-A947-70E740481C1C}">
                <a14:useLocalDpi xmlns:a14="http://schemas.microsoft.com/office/drawing/2010/main" val="0"/>
              </a:ext>
            </a:extLst>
          </a:blip>
          <a:srcRect l="15293" r="16471" b="41764"/>
          <a:stretch/>
        </p:blipFill>
        <p:spPr>
          <a:xfrm>
            <a:off x="3556012" y="3163820"/>
            <a:ext cx="1088559" cy="1238706"/>
          </a:xfrm>
          <a:prstGeom prst="rect">
            <a:avLst/>
          </a:prstGeom>
        </p:spPr>
      </p:pic>
      <p:pic>
        <p:nvPicPr>
          <p:cNvPr id="10" name="Picture 9" descr="Dan.jpeg">
            <a:extLst>
              <a:ext uri="{FF2B5EF4-FFF2-40B4-BE49-F238E27FC236}">
                <a16:creationId xmlns:a16="http://schemas.microsoft.com/office/drawing/2014/main" id="{91D08B01-5558-3D4B-9835-4D8682EB59AA}"/>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r="19048"/>
          <a:stretch/>
        </p:blipFill>
        <p:spPr>
          <a:xfrm>
            <a:off x="3556012" y="4740143"/>
            <a:ext cx="1088559" cy="1256258"/>
          </a:xfrm>
          <a:prstGeom prst="rect">
            <a:avLst/>
          </a:prstGeom>
        </p:spPr>
      </p:pic>
      <p:pic>
        <p:nvPicPr>
          <p:cNvPr id="12" name="Picture 11">
            <a:extLst>
              <a:ext uri="{FF2B5EF4-FFF2-40B4-BE49-F238E27FC236}">
                <a16:creationId xmlns:a16="http://schemas.microsoft.com/office/drawing/2014/main" id="{56F4714E-CB09-1046-91E4-B4198C9E9BD0}"/>
              </a:ext>
            </a:extLst>
          </p:cNvPr>
          <p:cNvPicPr>
            <a:picLocks noChangeAspect="1"/>
          </p:cNvPicPr>
          <p:nvPr/>
        </p:nvPicPr>
        <p:blipFill rotWithShape="1">
          <a:blip r:embed="rId5"/>
          <a:srcRect l="6939" t="2839" r="18307" b="9074"/>
          <a:stretch/>
        </p:blipFill>
        <p:spPr>
          <a:xfrm>
            <a:off x="3556012" y="1569944"/>
            <a:ext cx="1088559" cy="1256259"/>
          </a:xfrm>
          <a:prstGeom prst="rect">
            <a:avLst/>
          </a:prstGeom>
        </p:spPr>
      </p:pic>
    </p:spTree>
    <p:extLst>
      <p:ext uri="{BB962C8B-B14F-4D97-AF65-F5344CB8AC3E}">
        <p14:creationId xmlns:p14="http://schemas.microsoft.com/office/powerpoint/2010/main" val="326565131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37</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9472974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4" name="Title 3"/>
          <p:cNvSpPr>
            <a:spLocks noGrp="1"/>
          </p:cNvSpPr>
          <p:nvPr>
            <p:ph type="title"/>
          </p:nvPr>
        </p:nvSpPr>
        <p:spPr/>
        <p:txBody>
          <a:bodyPr/>
          <a:lstStyle/>
          <a:p>
            <a:r>
              <a:rPr lang="en-US" dirty="0"/>
              <a:t>Back to Counterfactuals</a:t>
            </a:r>
          </a:p>
        </p:txBody>
      </p:sp>
    </p:spTree>
    <p:extLst>
      <p:ext uri="{BB962C8B-B14F-4D97-AF65-F5344CB8AC3E}">
        <p14:creationId xmlns:p14="http://schemas.microsoft.com/office/powerpoint/2010/main" val="21164925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Clarification on Notation</a:t>
            </a:r>
          </a:p>
        </p:txBody>
      </p:sp>
      <p:sp>
        <p:nvSpPr>
          <p:cNvPr id="6" name="Content Placeholder 5"/>
          <p:cNvSpPr>
            <a:spLocks noGrp="1"/>
          </p:cNvSpPr>
          <p:nvPr>
            <p:ph idx="1"/>
          </p:nvPr>
        </p:nvSpPr>
        <p:spPr>
          <a:xfrm>
            <a:off x="459686" y="1496816"/>
            <a:ext cx="8137665" cy="3909393"/>
          </a:xfrm>
        </p:spPr>
        <p:txBody>
          <a:bodyPr/>
          <a:lstStyle/>
          <a:p>
            <a:r>
              <a:rPr lang="en-US" dirty="0"/>
              <a:t>Capital letters denote random variables</a:t>
            </a:r>
          </a:p>
          <a:p>
            <a:pPr lvl="1"/>
            <a:r>
              <a:rPr lang="en-US" dirty="0"/>
              <a:t>Variables that may have different values for different individuals</a:t>
            </a:r>
          </a:p>
          <a:p>
            <a:pPr lvl="1"/>
            <a:r>
              <a:rPr lang="en-US" i="1" dirty="0"/>
              <a:t>A</a:t>
            </a:r>
            <a:r>
              <a:rPr lang="en-US" dirty="0"/>
              <a:t>, </a:t>
            </a:r>
            <a:r>
              <a:rPr lang="en-US" i="1" dirty="0"/>
              <a:t>Y</a:t>
            </a:r>
            <a:r>
              <a:rPr lang="en-US" dirty="0"/>
              <a:t>, </a:t>
            </a:r>
            <a:r>
              <a:rPr lang="en-US" i="1" dirty="0" err="1"/>
              <a:t>Y</a:t>
            </a:r>
            <a:r>
              <a:rPr lang="en-US" i="1" baseline="30000" dirty="0" err="1"/>
              <a:t>a</a:t>
            </a:r>
            <a:r>
              <a:rPr lang="en-US" i="1" baseline="30000" dirty="0"/>
              <a:t>=0</a:t>
            </a:r>
            <a:r>
              <a:rPr lang="en-US" dirty="0"/>
              <a:t>, </a:t>
            </a:r>
            <a:r>
              <a:rPr lang="en-US" i="1" dirty="0" err="1"/>
              <a:t>Y</a:t>
            </a:r>
            <a:r>
              <a:rPr lang="en-US" i="1" baseline="30000" dirty="0" err="1"/>
              <a:t>a</a:t>
            </a:r>
            <a:r>
              <a:rPr lang="en-US" i="1" baseline="30000" dirty="0"/>
              <a:t>=1</a:t>
            </a:r>
          </a:p>
          <a:p>
            <a:endParaRPr lang="en-US" dirty="0"/>
          </a:p>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74701504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3018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vs. 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684928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5718593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69980375"/>
      </p:ext>
    </p:extLst>
  </p:cSld>
  <p:clrMapOvr>
    <a:masterClrMapping/>
  </p:clrMapOvr>
  <p:transition>
    <p:fade/>
  </p:transition>
</p:sld>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11703</TotalTime>
  <Words>4686</Words>
  <Application>Microsoft Macintosh PowerPoint</Application>
  <PresentationFormat>On-screen Show (4:3)</PresentationFormat>
  <Paragraphs>561</Paragraphs>
  <Slides>37</Slides>
  <Notes>37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37</vt:i4>
      </vt:variant>
    </vt:vector>
  </HeadingPairs>
  <TitlesOfParts>
    <vt:vector size="48" baseType="lpstr">
      <vt:lpstr>.AppleSystemUIFont</vt:lpstr>
      <vt:lpstr>Arial</vt:lpstr>
      <vt:lpstr>Calibri</vt:lpstr>
      <vt:lpstr>Garamond</vt:lpstr>
      <vt:lpstr>LucidaGrande</vt:lpstr>
      <vt:lpstr>Times New Roman</vt:lpstr>
      <vt:lpstr>Wingdings</vt:lpstr>
      <vt:lpstr>1_UCSF Contemporary</vt:lpstr>
      <vt:lpstr>2_UCSF Contemporary</vt:lpstr>
      <vt:lpstr>3_UCSF Contemporary</vt:lpstr>
      <vt:lpstr>UCSF Contemporary</vt:lpstr>
      <vt:lpstr>Conceptual Frameworks for Causal Inference – Part III</vt:lpstr>
      <vt:lpstr>Learning Objectives</vt:lpstr>
      <vt:lpstr>Questions from the Recorded Lectures?</vt:lpstr>
      <vt:lpstr>Back to Counterfactuals</vt:lpstr>
      <vt:lpstr>A Clarification on Notation</vt:lpstr>
      <vt:lpstr>Unconditional vs. Conditional Probabilities</vt:lpstr>
      <vt:lpstr>Sharp vs. Average Causal Null Hypothesis</vt:lpstr>
      <vt:lpstr>Independence</vt:lpstr>
      <vt:lpstr>Effect vs. Association Measures</vt:lpstr>
      <vt:lpstr>Interpreting Effect vs. Association Measures</vt:lpstr>
      <vt:lpstr>Ideal Randomized Experiments</vt:lpstr>
      <vt:lpstr>What is an Experiment?</vt:lpstr>
      <vt:lpstr>What is a Randomized Experiment?</vt:lpstr>
      <vt:lpstr>Features of Ideal Randomized Experiments</vt:lpstr>
      <vt:lpstr>The Data</vt:lpstr>
      <vt:lpstr>Exchangeability (Identifiability Condition #1)</vt:lpstr>
      <vt:lpstr>Consistency (Identifiability Condition #2)</vt:lpstr>
      <vt:lpstr>Outcome Had Everyone Been Untreated</vt:lpstr>
      <vt:lpstr>Outcome Had Everyone Been Treated</vt:lpstr>
      <vt:lpstr>Does Exchangeability Hold?</vt:lpstr>
      <vt:lpstr>Conditional Randomization</vt:lpstr>
      <vt:lpstr>The Data</vt:lpstr>
      <vt:lpstr>Conditional Exchangeability</vt:lpstr>
      <vt:lpstr>Computing the Average Causal Effect</vt:lpstr>
      <vt:lpstr>In Our Data</vt:lpstr>
      <vt:lpstr>Exercise</vt:lpstr>
      <vt:lpstr>Alternative View of the Data</vt:lpstr>
      <vt:lpstr>The Pseudo-population</vt:lpstr>
      <vt:lpstr>Data Analysis in the Pseudo-population</vt:lpstr>
      <vt:lpstr>Inverse Probability Weights</vt:lpstr>
      <vt:lpstr>Inverse Probability Weights</vt:lpstr>
      <vt:lpstr>Creating the Pseudopopulation</vt:lpstr>
      <vt:lpstr>Exercise</vt:lpstr>
      <vt:lpstr>One More Identifiability Condition</vt:lpstr>
      <vt:lpstr>Identifiability Conditions in Practice</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447</cp:revision>
  <dcterms:created xsi:type="dcterms:W3CDTF">2019-12-18T01:32:47Z</dcterms:created>
  <dcterms:modified xsi:type="dcterms:W3CDTF">2021-01-07T23:29:48Z</dcterms:modified>
</cp:coreProperties>
</file>