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8" r:id="rId4"/>
    <p:sldMasterId id="2147483702" r:id="rId5"/>
  </p:sldMasterIdLst>
  <p:notesMasterIdLst>
    <p:notesMasterId r:id="rId80"/>
  </p:notesMasterIdLst>
  <p:sldIdLst>
    <p:sldId id="256" r:id="rId6"/>
    <p:sldId id="697" r:id="rId7"/>
    <p:sldId id="696" r:id="rId8"/>
    <p:sldId id="680" r:id="rId9"/>
    <p:sldId id="681" r:id="rId10"/>
    <p:sldId id="682" r:id="rId11"/>
    <p:sldId id="683" r:id="rId12"/>
    <p:sldId id="684" r:id="rId13"/>
    <p:sldId id="685" r:id="rId14"/>
    <p:sldId id="686" r:id="rId15"/>
    <p:sldId id="687" r:id="rId16"/>
    <p:sldId id="688" r:id="rId17"/>
    <p:sldId id="689" r:id="rId18"/>
    <p:sldId id="698" r:id="rId19"/>
    <p:sldId id="699" r:id="rId20"/>
    <p:sldId id="700" r:id="rId21"/>
    <p:sldId id="694" r:id="rId22"/>
    <p:sldId id="695" r:id="rId23"/>
    <p:sldId id="729" r:id="rId24"/>
    <p:sldId id="481" r:id="rId25"/>
    <p:sldId id="562" r:id="rId26"/>
    <p:sldId id="430" r:id="rId27"/>
    <p:sldId id="578" r:id="rId28"/>
    <p:sldId id="579" r:id="rId29"/>
    <p:sldId id="585" r:id="rId30"/>
    <p:sldId id="582" r:id="rId31"/>
    <p:sldId id="580" r:id="rId32"/>
    <p:sldId id="581" r:id="rId33"/>
    <p:sldId id="669" r:id="rId34"/>
    <p:sldId id="730" r:id="rId35"/>
    <p:sldId id="705" r:id="rId36"/>
    <p:sldId id="704" r:id="rId37"/>
    <p:sldId id="649" r:id="rId38"/>
    <p:sldId id="723" r:id="rId39"/>
    <p:sldId id="725" r:id="rId40"/>
    <p:sldId id="728" r:id="rId41"/>
    <p:sldId id="727" r:id="rId42"/>
    <p:sldId id="734" r:id="rId43"/>
    <p:sldId id="751" r:id="rId44"/>
    <p:sldId id="735" r:id="rId45"/>
    <p:sldId id="736" r:id="rId46"/>
    <p:sldId id="737" r:id="rId47"/>
    <p:sldId id="738" r:id="rId48"/>
    <p:sldId id="739" r:id="rId49"/>
    <p:sldId id="755" r:id="rId50"/>
    <p:sldId id="740" r:id="rId51"/>
    <p:sldId id="741" r:id="rId52"/>
    <p:sldId id="742" r:id="rId53"/>
    <p:sldId id="743" r:id="rId54"/>
    <p:sldId id="744" r:id="rId55"/>
    <p:sldId id="745" r:id="rId56"/>
    <p:sldId id="746" r:id="rId57"/>
    <p:sldId id="747" r:id="rId58"/>
    <p:sldId id="748" r:id="rId59"/>
    <p:sldId id="756" r:id="rId60"/>
    <p:sldId id="752" r:id="rId61"/>
    <p:sldId id="754" r:id="rId62"/>
    <p:sldId id="757" r:id="rId63"/>
    <p:sldId id="758" r:id="rId64"/>
    <p:sldId id="759" r:id="rId65"/>
    <p:sldId id="760" r:id="rId66"/>
    <p:sldId id="761" r:id="rId67"/>
    <p:sldId id="762" r:id="rId68"/>
    <p:sldId id="763" r:id="rId69"/>
    <p:sldId id="764" r:id="rId70"/>
    <p:sldId id="765" r:id="rId71"/>
    <p:sldId id="766" r:id="rId72"/>
    <p:sldId id="767" r:id="rId73"/>
    <p:sldId id="768" r:id="rId74"/>
    <p:sldId id="769" r:id="rId75"/>
    <p:sldId id="720" r:id="rId76"/>
    <p:sldId id="731" r:id="rId77"/>
    <p:sldId id="732" r:id="rId78"/>
    <p:sldId id="733"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7" autoAdjust="0"/>
    <p:restoredTop sz="87794" autoAdjust="0"/>
  </p:normalViewPr>
  <p:slideViewPr>
    <p:cSldViewPr snapToGrid="0" snapToObjects="1">
      <p:cViewPr>
        <p:scale>
          <a:sx n="108" d="100"/>
          <a:sy n="108" d="100"/>
        </p:scale>
        <p:origin x="336" y="3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notesMaster" Target="notesMasters/notes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51669-CE67-1B49-A3C3-136DC82332CD}" type="doc">
      <dgm:prSet loTypeId="urn:microsoft.com/office/officeart/2005/8/layout/gear1" loCatId="" qsTypeId="urn:microsoft.com/office/officeart/2005/8/quickstyle/simple4" qsCatId="simple" csTypeId="urn:microsoft.com/office/officeart/2005/8/colors/accent1_2" csCatId="accent1" phldr="1"/>
      <dgm:spPr/>
    </dgm:pt>
    <dgm:pt modelId="{216F1479-1DE1-E74A-A0BE-F4191ECE80D9}">
      <dgm:prSet phldrT="[Text]"/>
      <dgm:spPr/>
      <dgm:t>
        <a:bodyPr/>
        <a:lstStyle/>
        <a:p>
          <a:r>
            <a:rPr lang="en-US" dirty="0" smtClean="0"/>
            <a:t>geolocation</a:t>
          </a:r>
          <a:endParaRPr lang="en-US" dirty="0"/>
        </a:p>
      </dgm:t>
    </dgm:pt>
    <dgm:pt modelId="{0898CBFF-F42D-4243-885F-46C7CE7AA093}" type="parTrans" cxnId="{CCB8A1A5-6FAA-DE4C-A386-57418BA79C0B}">
      <dgm:prSet/>
      <dgm:spPr/>
      <dgm:t>
        <a:bodyPr/>
        <a:lstStyle/>
        <a:p>
          <a:endParaRPr lang="en-US"/>
        </a:p>
      </dgm:t>
    </dgm:pt>
    <dgm:pt modelId="{C6254B01-E277-CD4B-A3E1-FBDA0AAC7558}" type="sibTrans" cxnId="{CCB8A1A5-6FAA-DE4C-A386-57418BA79C0B}">
      <dgm:prSet/>
      <dgm:spPr/>
      <dgm:t>
        <a:bodyPr/>
        <a:lstStyle/>
        <a:p>
          <a:endParaRPr lang="en-US"/>
        </a:p>
      </dgm:t>
    </dgm:pt>
    <dgm:pt modelId="{8AC3FEF1-4D11-8A47-B92C-01AD52109919}">
      <dgm:prSet phldrT="[Text]"/>
      <dgm:spPr/>
      <dgm:t>
        <a:bodyPr/>
        <a:lstStyle/>
        <a:p>
          <a:r>
            <a:rPr lang="en-US" dirty="0" smtClean="0"/>
            <a:t>stress</a:t>
          </a:r>
          <a:endParaRPr lang="en-US" dirty="0"/>
        </a:p>
      </dgm:t>
    </dgm:pt>
    <dgm:pt modelId="{5238B8CF-C95A-9B45-B030-E4BFA5C1B6B2}" type="parTrans" cxnId="{AAE68563-3F4C-2D45-A085-C1C9B8B10D20}">
      <dgm:prSet/>
      <dgm:spPr/>
      <dgm:t>
        <a:bodyPr/>
        <a:lstStyle/>
        <a:p>
          <a:endParaRPr lang="en-US"/>
        </a:p>
      </dgm:t>
    </dgm:pt>
    <dgm:pt modelId="{BAE64062-1CAD-7943-AF89-999B09EC3600}" type="sibTrans" cxnId="{AAE68563-3F4C-2D45-A085-C1C9B8B10D20}">
      <dgm:prSet/>
      <dgm:spPr/>
      <dgm:t>
        <a:bodyPr/>
        <a:lstStyle/>
        <a:p>
          <a:endParaRPr lang="en-US"/>
        </a:p>
      </dgm:t>
    </dgm:pt>
    <dgm:pt modelId="{5C2FEC62-247A-6B4A-88BA-47B13A61E01A}">
      <dgm:prSet phldrT="[Text]"/>
      <dgm:spPr/>
      <dgm:t>
        <a:bodyPr/>
        <a:lstStyle/>
        <a:p>
          <a:r>
            <a:rPr lang="en-US" dirty="0" smtClean="0"/>
            <a:t>activity</a:t>
          </a:r>
          <a:endParaRPr lang="en-US" dirty="0"/>
        </a:p>
      </dgm:t>
    </dgm:pt>
    <dgm:pt modelId="{0A5A2CE3-3A2E-734C-8247-1C0BD09E9F40}" type="parTrans" cxnId="{02EBFDA8-C389-7443-B92F-773E9EE64127}">
      <dgm:prSet/>
      <dgm:spPr/>
      <dgm:t>
        <a:bodyPr/>
        <a:lstStyle/>
        <a:p>
          <a:endParaRPr lang="en-US"/>
        </a:p>
      </dgm:t>
    </dgm:pt>
    <dgm:pt modelId="{0ED1CBC0-A133-B84C-87B6-F9417DF1E10A}" type="sibTrans" cxnId="{02EBFDA8-C389-7443-B92F-773E9EE64127}">
      <dgm:prSet/>
      <dgm:spPr/>
      <dgm:t>
        <a:bodyPr/>
        <a:lstStyle/>
        <a:p>
          <a:endParaRPr lang="en-US"/>
        </a:p>
      </dgm:t>
    </dgm:pt>
    <dgm:pt modelId="{A30708C2-A72C-9F4F-9CE8-6B697B7716C7}" type="pres">
      <dgm:prSet presAssocID="{F1751669-CE67-1B49-A3C3-136DC82332CD}" presName="composite" presStyleCnt="0">
        <dgm:presLayoutVars>
          <dgm:chMax val="3"/>
          <dgm:animLvl val="lvl"/>
          <dgm:resizeHandles val="exact"/>
        </dgm:presLayoutVars>
      </dgm:prSet>
      <dgm:spPr/>
    </dgm:pt>
    <dgm:pt modelId="{0AE82BB4-101F-8A44-ADB3-59C10C0777D1}" type="pres">
      <dgm:prSet presAssocID="{216F1479-1DE1-E74A-A0BE-F4191ECE80D9}" presName="gear1" presStyleLbl="node1" presStyleIdx="0" presStyleCnt="3">
        <dgm:presLayoutVars>
          <dgm:chMax val="1"/>
          <dgm:bulletEnabled val="1"/>
        </dgm:presLayoutVars>
      </dgm:prSet>
      <dgm:spPr/>
      <dgm:t>
        <a:bodyPr/>
        <a:lstStyle/>
        <a:p>
          <a:endParaRPr lang="en-US"/>
        </a:p>
      </dgm:t>
    </dgm:pt>
    <dgm:pt modelId="{70552D4B-9E35-2644-896C-C451F7CD5AAB}" type="pres">
      <dgm:prSet presAssocID="{216F1479-1DE1-E74A-A0BE-F4191ECE80D9}" presName="gear1srcNode" presStyleLbl="node1" presStyleIdx="0" presStyleCnt="3"/>
      <dgm:spPr/>
      <dgm:t>
        <a:bodyPr/>
        <a:lstStyle/>
        <a:p>
          <a:endParaRPr lang="en-US"/>
        </a:p>
      </dgm:t>
    </dgm:pt>
    <dgm:pt modelId="{E750659D-D7EE-BE4D-BFBC-37B4EC3B5EA6}" type="pres">
      <dgm:prSet presAssocID="{216F1479-1DE1-E74A-A0BE-F4191ECE80D9}" presName="gear1dstNode" presStyleLbl="node1" presStyleIdx="0" presStyleCnt="3"/>
      <dgm:spPr/>
      <dgm:t>
        <a:bodyPr/>
        <a:lstStyle/>
        <a:p>
          <a:endParaRPr lang="en-US"/>
        </a:p>
      </dgm:t>
    </dgm:pt>
    <dgm:pt modelId="{52384A92-B417-1946-9F7C-2F549A6E0051}" type="pres">
      <dgm:prSet presAssocID="{8AC3FEF1-4D11-8A47-B92C-01AD52109919}" presName="gear2" presStyleLbl="node1" presStyleIdx="1" presStyleCnt="3">
        <dgm:presLayoutVars>
          <dgm:chMax val="1"/>
          <dgm:bulletEnabled val="1"/>
        </dgm:presLayoutVars>
      </dgm:prSet>
      <dgm:spPr/>
      <dgm:t>
        <a:bodyPr/>
        <a:lstStyle/>
        <a:p>
          <a:endParaRPr lang="en-US"/>
        </a:p>
      </dgm:t>
    </dgm:pt>
    <dgm:pt modelId="{254704A2-7D35-CE44-A25A-361187263AC1}" type="pres">
      <dgm:prSet presAssocID="{8AC3FEF1-4D11-8A47-B92C-01AD52109919}" presName="gear2srcNode" presStyleLbl="node1" presStyleIdx="1" presStyleCnt="3"/>
      <dgm:spPr/>
      <dgm:t>
        <a:bodyPr/>
        <a:lstStyle/>
        <a:p>
          <a:endParaRPr lang="en-US"/>
        </a:p>
      </dgm:t>
    </dgm:pt>
    <dgm:pt modelId="{43B5C4E9-293B-7740-B4DD-74FAA470AF75}" type="pres">
      <dgm:prSet presAssocID="{8AC3FEF1-4D11-8A47-B92C-01AD52109919}" presName="gear2dstNode" presStyleLbl="node1" presStyleIdx="1" presStyleCnt="3"/>
      <dgm:spPr/>
      <dgm:t>
        <a:bodyPr/>
        <a:lstStyle/>
        <a:p>
          <a:endParaRPr lang="en-US"/>
        </a:p>
      </dgm:t>
    </dgm:pt>
    <dgm:pt modelId="{83EF9C9F-6A8C-AA40-97FF-A3D219908C24}" type="pres">
      <dgm:prSet presAssocID="{5C2FEC62-247A-6B4A-88BA-47B13A61E01A}" presName="gear3" presStyleLbl="node1" presStyleIdx="2" presStyleCnt="3"/>
      <dgm:spPr/>
      <dgm:t>
        <a:bodyPr/>
        <a:lstStyle/>
        <a:p>
          <a:endParaRPr lang="en-US"/>
        </a:p>
      </dgm:t>
    </dgm:pt>
    <dgm:pt modelId="{4BA571EA-5570-DA47-B421-0342234AF581}" type="pres">
      <dgm:prSet presAssocID="{5C2FEC62-247A-6B4A-88BA-47B13A61E01A}" presName="gear3tx" presStyleLbl="node1" presStyleIdx="2" presStyleCnt="3">
        <dgm:presLayoutVars>
          <dgm:chMax val="1"/>
          <dgm:bulletEnabled val="1"/>
        </dgm:presLayoutVars>
      </dgm:prSet>
      <dgm:spPr/>
      <dgm:t>
        <a:bodyPr/>
        <a:lstStyle/>
        <a:p>
          <a:endParaRPr lang="en-US"/>
        </a:p>
      </dgm:t>
    </dgm:pt>
    <dgm:pt modelId="{C963ED00-FF5E-F94B-BB83-C8BD28CF2F4D}" type="pres">
      <dgm:prSet presAssocID="{5C2FEC62-247A-6B4A-88BA-47B13A61E01A}" presName="gear3srcNode" presStyleLbl="node1" presStyleIdx="2" presStyleCnt="3"/>
      <dgm:spPr/>
      <dgm:t>
        <a:bodyPr/>
        <a:lstStyle/>
        <a:p>
          <a:endParaRPr lang="en-US"/>
        </a:p>
      </dgm:t>
    </dgm:pt>
    <dgm:pt modelId="{4DE625A9-D905-024A-B28A-1F3E9653E965}" type="pres">
      <dgm:prSet presAssocID="{5C2FEC62-247A-6B4A-88BA-47B13A61E01A}" presName="gear3dstNode" presStyleLbl="node1" presStyleIdx="2" presStyleCnt="3"/>
      <dgm:spPr/>
      <dgm:t>
        <a:bodyPr/>
        <a:lstStyle/>
        <a:p>
          <a:endParaRPr lang="en-US"/>
        </a:p>
      </dgm:t>
    </dgm:pt>
    <dgm:pt modelId="{D75CC461-C7E1-F543-80B7-10A2F9BC556E}" type="pres">
      <dgm:prSet presAssocID="{C6254B01-E277-CD4B-A3E1-FBDA0AAC7558}" presName="connector1" presStyleLbl="sibTrans2D1" presStyleIdx="0" presStyleCnt="3"/>
      <dgm:spPr/>
      <dgm:t>
        <a:bodyPr/>
        <a:lstStyle/>
        <a:p>
          <a:endParaRPr lang="en-US"/>
        </a:p>
      </dgm:t>
    </dgm:pt>
    <dgm:pt modelId="{A8483597-9B22-734D-BF31-D78A79C50BAF}" type="pres">
      <dgm:prSet presAssocID="{BAE64062-1CAD-7943-AF89-999B09EC3600}" presName="connector2" presStyleLbl="sibTrans2D1" presStyleIdx="1" presStyleCnt="3"/>
      <dgm:spPr/>
      <dgm:t>
        <a:bodyPr/>
        <a:lstStyle/>
        <a:p>
          <a:endParaRPr lang="en-US"/>
        </a:p>
      </dgm:t>
    </dgm:pt>
    <dgm:pt modelId="{7E5FBEC0-4A99-C844-9ECD-E7771BBC8554}" type="pres">
      <dgm:prSet presAssocID="{0ED1CBC0-A133-B84C-87B6-F9417DF1E10A}" presName="connector3" presStyleLbl="sibTrans2D1" presStyleIdx="2" presStyleCnt="3"/>
      <dgm:spPr/>
      <dgm:t>
        <a:bodyPr/>
        <a:lstStyle/>
        <a:p>
          <a:endParaRPr lang="en-US"/>
        </a:p>
      </dgm:t>
    </dgm:pt>
  </dgm:ptLst>
  <dgm:cxnLst>
    <dgm:cxn modelId="{5630F076-5875-A146-8575-10A733215983}" type="presOf" srcId="{216F1479-1DE1-E74A-A0BE-F4191ECE80D9}" destId="{70552D4B-9E35-2644-896C-C451F7CD5AAB}" srcOrd="1" destOrd="0" presId="urn:microsoft.com/office/officeart/2005/8/layout/gear1"/>
    <dgm:cxn modelId="{D1EDAA59-C6ED-6449-A67B-CDC7747C0587}" type="presOf" srcId="{8AC3FEF1-4D11-8A47-B92C-01AD52109919}" destId="{52384A92-B417-1946-9F7C-2F549A6E0051}" srcOrd="0" destOrd="0" presId="urn:microsoft.com/office/officeart/2005/8/layout/gear1"/>
    <dgm:cxn modelId="{C56E3E1B-130A-2D47-81C4-0EF587C8FC6D}" type="presOf" srcId="{216F1479-1DE1-E74A-A0BE-F4191ECE80D9}" destId="{E750659D-D7EE-BE4D-BFBC-37B4EC3B5EA6}" srcOrd="2" destOrd="0" presId="urn:microsoft.com/office/officeart/2005/8/layout/gear1"/>
    <dgm:cxn modelId="{88055386-D58D-9B40-A9F4-99BFFADB560D}" type="presOf" srcId="{8AC3FEF1-4D11-8A47-B92C-01AD52109919}" destId="{254704A2-7D35-CE44-A25A-361187263AC1}" srcOrd="1" destOrd="0" presId="urn:microsoft.com/office/officeart/2005/8/layout/gear1"/>
    <dgm:cxn modelId="{6B6384E5-E81D-5D46-9712-D3F8EC6708F2}" type="presOf" srcId="{8AC3FEF1-4D11-8A47-B92C-01AD52109919}" destId="{43B5C4E9-293B-7740-B4DD-74FAA470AF75}" srcOrd="2" destOrd="0" presId="urn:microsoft.com/office/officeart/2005/8/layout/gear1"/>
    <dgm:cxn modelId="{32816E52-DAA9-124E-A2BC-78D569BBA328}" type="presOf" srcId="{F1751669-CE67-1B49-A3C3-136DC82332CD}" destId="{A30708C2-A72C-9F4F-9CE8-6B697B7716C7}" srcOrd="0" destOrd="0" presId="urn:microsoft.com/office/officeart/2005/8/layout/gear1"/>
    <dgm:cxn modelId="{CCB8A1A5-6FAA-DE4C-A386-57418BA79C0B}" srcId="{F1751669-CE67-1B49-A3C3-136DC82332CD}" destId="{216F1479-1DE1-E74A-A0BE-F4191ECE80D9}" srcOrd="0" destOrd="0" parTransId="{0898CBFF-F42D-4243-885F-46C7CE7AA093}" sibTransId="{C6254B01-E277-CD4B-A3E1-FBDA0AAC7558}"/>
    <dgm:cxn modelId="{38303ADF-C309-CD4E-91A9-5463F3A3F8C9}" type="presOf" srcId="{0ED1CBC0-A133-B84C-87B6-F9417DF1E10A}" destId="{7E5FBEC0-4A99-C844-9ECD-E7771BBC8554}" srcOrd="0" destOrd="0" presId="urn:microsoft.com/office/officeart/2005/8/layout/gear1"/>
    <dgm:cxn modelId="{80D720A6-2AF2-3047-A4F4-B9E954D2716C}" type="presOf" srcId="{5C2FEC62-247A-6B4A-88BA-47B13A61E01A}" destId="{4DE625A9-D905-024A-B28A-1F3E9653E965}" srcOrd="3" destOrd="0" presId="urn:microsoft.com/office/officeart/2005/8/layout/gear1"/>
    <dgm:cxn modelId="{85564166-A923-1543-9DF4-62BE5B93E814}" type="presOf" srcId="{5C2FEC62-247A-6B4A-88BA-47B13A61E01A}" destId="{83EF9C9F-6A8C-AA40-97FF-A3D219908C24}" srcOrd="0" destOrd="0" presId="urn:microsoft.com/office/officeart/2005/8/layout/gear1"/>
    <dgm:cxn modelId="{9FB6374E-74A9-8D4A-9D14-9671AA84A367}" type="presOf" srcId="{5C2FEC62-247A-6B4A-88BA-47B13A61E01A}" destId="{4BA571EA-5570-DA47-B421-0342234AF581}" srcOrd="1" destOrd="0" presId="urn:microsoft.com/office/officeart/2005/8/layout/gear1"/>
    <dgm:cxn modelId="{7F648836-0D8D-804D-88FD-99848213BC44}" type="presOf" srcId="{C6254B01-E277-CD4B-A3E1-FBDA0AAC7558}" destId="{D75CC461-C7E1-F543-80B7-10A2F9BC556E}" srcOrd="0" destOrd="0" presId="urn:microsoft.com/office/officeart/2005/8/layout/gear1"/>
    <dgm:cxn modelId="{02EBFDA8-C389-7443-B92F-773E9EE64127}" srcId="{F1751669-CE67-1B49-A3C3-136DC82332CD}" destId="{5C2FEC62-247A-6B4A-88BA-47B13A61E01A}" srcOrd="2" destOrd="0" parTransId="{0A5A2CE3-3A2E-734C-8247-1C0BD09E9F40}" sibTransId="{0ED1CBC0-A133-B84C-87B6-F9417DF1E10A}"/>
    <dgm:cxn modelId="{78CC450A-92DF-6C47-90AD-57312E972E77}" type="presOf" srcId="{216F1479-1DE1-E74A-A0BE-F4191ECE80D9}" destId="{0AE82BB4-101F-8A44-ADB3-59C10C0777D1}" srcOrd="0" destOrd="0" presId="urn:microsoft.com/office/officeart/2005/8/layout/gear1"/>
    <dgm:cxn modelId="{378C97FE-8D8C-394F-811A-116706164D0B}" type="presOf" srcId="{5C2FEC62-247A-6B4A-88BA-47B13A61E01A}" destId="{C963ED00-FF5E-F94B-BB83-C8BD28CF2F4D}" srcOrd="2" destOrd="0" presId="urn:microsoft.com/office/officeart/2005/8/layout/gear1"/>
    <dgm:cxn modelId="{AAE68563-3F4C-2D45-A085-C1C9B8B10D20}" srcId="{F1751669-CE67-1B49-A3C3-136DC82332CD}" destId="{8AC3FEF1-4D11-8A47-B92C-01AD52109919}" srcOrd="1" destOrd="0" parTransId="{5238B8CF-C95A-9B45-B030-E4BFA5C1B6B2}" sibTransId="{BAE64062-1CAD-7943-AF89-999B09EC3600}"/>
    <dgm:cxn modelId="{D28BDE3E-2BD2-2948-B622-257AD9A7F3D3}" type="presOf" srcId="{BAE64062-1CAD-7943-AF89-999B09EC3600}" destId="{A8483597-9B22-734D-BF31-D78A79C50BAF}" srcOrd="0" destOrd="0" presId="urn:microsoft.com/office/officeart/2005/8/layout/gear1"/>
    <dgm:cxn modelId="{210B0BD3-8B41-AB40-A0F6-68E3BE79A971}" type="presParOf" srcId="{A30708C2-A72C-9F4F-9CE8-6B697B7716C7}" destId="{0AE82BB4-101F-8A44-ADB3-59C10C0777D1}" srcOrd="0" destOrd="0" presId="urn:microsoft.com/office/officeart/2005/8/layout/gear1"/>
    <dgm:cxn modelId="{C14D24D9-888E-7441-8910-17AD3C7E003E}" type="presParOf" srcId="{A30708C2-A72C-9F4F-9CE8-6B697B7716C7}" destId="{70552D4B-9E35-2644-896C-C451F7CD5AAB}" srcOrd="1" destOrd="0" presId="urn:microsoft.com/office/officeart/2005/8/layout/gear1"/>
    <dgm:cxn modelId="{7BD4F391-8C3C-454E-9CA7-E891ECC0C1B4}" type="presParOf" srcId="{A30708C2-A72C-9F4F-9CE8-6B697B7716C7}" destId="{E750659D-D7EE-BE4D-BFBC-37B4EC3B5EA6}" srcOrd="2" destOrd="0" presId="urn:microsoft.com/office/officeart/2005/8/layout/gear1"/>
    <dgm:cxn modelId="{81DB5292-5184-BF4A-995A-706A83FCDF62}" type="presParOf" srcId="{A30708C2-A72C-9F4F-9CE8-6B697B7716C7}" destId="{52384A92-B417-1946-9F7C-2F549A6E0051}" srcOrd="3" destOrd="0" presId="urn:microsoft.com/office/officeart/2005/8/layout/gear1"/>
    <dgm:cxn modelId="{28863E7F-DD26-054A-B2B7-34D5C0D728E2}" type="presParOf" srcId="{A30708C2-A72C-9F4F-9CE8-6B697B7716C7}" destId="{254704A2-7D35-CE44-A25A-361187263AC1}" srcOrd="4" destOrd="0" presId="urn:microsoft.com/office/officeart/2005/8/layout/gear1"/>
    <dgm:cxn modelId="{59361016-6E84-C14E-AD7E-0A55B6565A96}" type="presParOf" srcId="{A30708C2-A72C-9F4F-9CE8-6B697B7716C7}" destId="{43B5C4E9-293B-7740-B4DD-74FAA470AF75}" srcOrd="5" destOrd="0" presId="urn:microsoft.com/office/officeart/2005/8/layout/gear1"/>
    <dgm:cxn modelId="{7DD6377F-7BAD-504E-90AF-A14FE6661C8E}" type="presParOf" srcId="{A30708C2-A72C-9F4F-9CE8-6B697B7716C7}" destId="{83EF9C9F-6A8C-AA40-97FF-A3D219908C24}" srcOrd="6" destOrd="0" presId="urn:microsoft.com/office/officeart/2005/8/layout/gear1"/>
    <dgm:cxn modelId="{3A3F6083-0586-1E43-AF46-D4C311BEC248}" type="presParOf" srcId="{A30708C2-A72C-9F4F-9CE8-6B697B7716C7}" destId="{4BA571EA-5570-DA47-B421-0342234AF581}" srcOrd="7" destOrd="0" presId="urn:microsoft.com/office/officeart/2005/8/layout/gear1"/>
    <dgm:cxn modelId="{88FD0BFB-A6C0-BD44-9ABD-2294B4056800}" type="presParOf" srcId="{A30708C2-A72C-9F4F-9CE8-6B697B7716C7}" destId="{C963ED00-FF5E-F94B-BB83-C8BD28CF2F4D}" srcOrd="8" destOrd="0" presId="urn:microsoft.com/office/officeart/2005/8/layout/gear1"/>
    <dgm:cxn modelId="{A0533473-2C41-BC46-B374-D41EB1860629}" type="presParOf" srcId="{A30708C2-A72C-9F4F-9CE8-6B697B7716C7}" destId="{4DE625A9-D905-024A-B28A-1F3E9653E965}" srcOrd="9" destOrd="0" presId="urn:microsoft.com/office/officeart/2005/8/layout/gear1"/>
    <dgm:cxn modelId="{98BF657F-EB0B-2749-A767-DD08EE4ACCF4}" type="presParOf" srcId="{A30708C2-A72C-9F4F-9CE8-6B697B7716C7}" destId="{D75CC461-C7E1-F543-80B7-10A2F9BC556E}" srcOrd="10" destOrd="0" presId="urn:microsoft.com/office/officeart/2005/8/layout/gear1"/>
    <dgm:cxn modelId="{831F4CA1-B866-9842-B984-A2395F2E2D1D}" type="presParOf" srcId="{A30708C2-A72C-9F4F-9CE8-6B697B7716C7}" destId="{A8483597-9B22-734D-BF31-D78A79C50BAF}" srcOrd="11" destOrd="0" presId="urn:microsoft.com/office/officeart/2005/8/layout/gear1"/>
    <dgm:cxn modelId="{41E8D61A-103B-8E40-88DA-E992B09EDCBD}" type="presParOf" srcId="{A30708C2-A72C-9F4F-9CE8-6B697B7716C7}" destId="{7E5FBEC0-4A99-C844-9ECD-E7771BBC8554}"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82BB4-101F-8A44-ADB3-59C10C0777D1}">
      <dsp:nvSpPr>
        <dsp:cNvPr id="0" name=""/>
        <dsp:cNvSpPr/>
      </dsp:nvSpPr>
      <dsp:spPr>
        <a:xfrm>
          <a:off x="664210" y="422910"/>
          <a:ext cx="516890" cy="516890"/>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geolocation</a:t>
          </a:r>
          <a:endParaRPr lang="en-US" sz="500" kern="1200" dirty="0"/>
        </a:p>
      </dsp:txBody>
      <dsp:txXfrm>
        <a:off x="768128" y="543989"/>
        <a:ext cx="309054" cy="265692"/>
      </dsp:txXfrm>
    </dsp:sp>
    <dsp:sp modelId="{52384A92-B417-1946-9F7C-2F549A6E0051}">
      <dsp:nvSpPr>
        <dsp:cNvPr id="0" name=""/>
        <dsp:cNvSpPr/>
      </dsp:nvSpPr>
      <dsp:spPr>
        <a:xfrm>
          <a:off x="363474" y="300736"/>
          <a:ext cx="375920" cy="375920"/>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stress</a:t>
          </a:r>
          <a:endParaRPr lang="en-US" sz="500" kern="1200" dirty="0"/>
        </a:p>
      </dsp:txBody>
      <dsp:txXfrm>
        <a:off x="458113" y="395947"/>
        <a:ext cx="186642" cy="185498"/>
      </dsp:txXfrm>
    </dsp:sp>
    <dsp:sp modelId="{83EF9C9F-6A8C-AA40-97FF-A3D219908C24}">
      <dsp:nvSpPr>
        <dsp:cNvPr id="0" name=""/>
        <dsp:cNvSpPr/>
      </dsp:nvSpPr>
      <dsp:spPr>
        <a:xfrm rot="20700000">
          <a:off x="574027" y="41389"/>
          <a:ext cx="368324" cy="368324"/>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activity</a:t>
          </a:r>
          <a:endParaRPr lang="en-US" sz="500" kern="1200" dirty="0"/>
        </a:p>
      </dsp:txBody>
      <dsp:txXfrm rot="-20700000">
        <a:off x="654812" y="122173"/>
        <a:ext cx="206756" cy="206756"/>
      </dsp:txXfrm>
    </dsp:sp>
    <dsp:sp modelId="{D75CC461-C7E1-F543-80B7-10A2F9BC556E}">
      <dsp:nvSpPr>
        <dsp:cNvPr id="0" name=""/>
        <dsp:cNvSpPr/>
      </dsp:nvSpPr>
      <dsp:spPr>
        <a:xfrm>
          <a:off x="596309" y="359107"/>
          <a:ext cx="661619" cy="661619"/>
        </a:xfrm>
        <a:prstGeom prst="circularArrow">
          <a:avLst>
            <a:gd name="adj1" fmla="val 4688"/>
            <a:gd name="adj2" fmla="val 299029"/>
            <a:gd name="adj3" fmla="val 2284048"/>
            <a:gd name="adj4" fmla="val 16510842"/>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483597-9B22-734D-BF31-D78A79C50BAF}">
      <dsp:nvSpPr>
        <dsp:cNvPr id="0" name=""/>
        <dsp:cNvSpPr/>
      </dsp:nvSpPr>
      <dsp:spPr>
        <a:xfrm>
          <a:off x="296899" y="231525"/>
          <a:ext cx="480707" cy="480707"/>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5FBEC0-4A99-C844-9ECD-E7771BBC8554}">
      <dsp:nvSpPr>
        <dsp:cNvPr id="0" name=""/>
        <dsp:cNvSpPr/>
      </dsp:nvSpPr>
      <dsp:spPr>
        <a:xfrm>
          <a:off x="488830" y="-25320"/>
          <a:ext cx="518299" cy="51829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77EDD-C346-014B-A321-FE8CAD201BE5}" type="datetimeFigureOut">
              <a:rPr lang="en-US" smtClean="0"/>
              <a:t>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31D57-5E1B-5F48-B1F0-C9D8C6F80EA4}" type="slidenum">
              <a:rPr lang="en-US" smtClean="0"/>
              <a:t>‹#›</a:t>
            </a:fld>
            <a:endParaRPr lang="en-US"/>
          </a:p>
        </p:txBody>
      </p:sp>
    </p:spTree>
    <p:extLst>
      <p:ext uri="{BB962C8B-B14F-4D97-AF65-F5344CB8AC3E}">
        <p14:creationId xmlns:p14="http://schemas.microsoft.com/office/powerpoint/2010/main" val="2574899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845ACE-F769-014D-8BED-2A55A5B35CE1}" type="slidenum">
              <a:rPr lang="en-US"/>
              <a:pPr>
                <a:defRPr/>
              </a:pPr>
              <a:t>1</a:t>
            </a:fld>
            <a:endParaRPr lang="en-US"/>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pPr>
              <a:defRPr/>
            </a:pPr>
            <a:r>
              <a:rPr lang="en-US" smtClean="0">
                <a:cs typeface="+mn-cs"/>
              </a:rPr>
              <a:t>prospects for ehealth and ePCRN</a:t>
            </a:r>
          </a:p>
          <a:p>
            <a:pPr>
              <a:defRPr/>
            </a:pPr>
            <a:r>
              <a:rPr lang="en-US" smtClean="0">
                <a:cs typeface="+mn-cs"/>
              </a:rPr>
              <a:t>if all data were </a:t>
            </a:r>
            <a:r>
              <a:rPr lang="ja-JP" altLang="en-US" smtClean="0">
                <a:latin typeface="Arial"/>
                <a:cs typeface="+mn-cs"/>
              </a:rPr>
              <a:t>“</a:t>
            </a:r>
            <a:r>
              <a:rPr lang="en-US" smtClean="0">
                <a:cs typeface="+mn-cs"/>
              </a:rPr>
              <a:t>free</a:t>
            </a:r>
            <a:r>
              <a:rPr lang="ja-JP" altLang="en-US" smtClean="0">
                <a:latin typeface="Arial"/>
                <a:cs typeface="+mn-cs"/>
              </a:rPr>
              <a:t>”</a:t>
            </a:r>
            <a:r>
              <a:rPr lang="en-US" smtClean="0">
                <a:cs typeface="+mn-cs"/>
              </a:rPr>
              <a:t> could ad hoc construct performance metrics as post-processing, not wired into data acquisition phase</a:t>
            </a:r>
          </a:p>
          <a:p>
            <a:pPr>
              <a:defRPr/>
            </a:pPr>
            <a:r>
              <a:rPr lang="en-US" smtClean="0">
                <a:cs typeface="+mn-cs"/>
              </a:rPr>
              <a:t>http://content.nejm.org/cgi/content/full/NEJMsa0802005</a:t>
            </a:r>
          </a:p>
          <a:p>
            <a:pPr>
              <a:defRPr/>
            </a:pPr>
            <a:endParaRPr lang="en-US" smtClean="0">
              <a:cs typeface="+mn-cs"/>
            </a:endParaRPr>
          </a:p>
          <a:p>
            <a:pPr>
              <a:defRPr/>
            </a:pPr>
            <a:r>
              <a:rPr lang="en-US" smtClean="0">
                <a:cs typeface="+mn-cs"/>
              </a:rPr>
              <a:t>OpenMRS</a:t>
            </a:r>
          </a:p>
          <a:p>
            <a:pPr>
              <a:defRPr/>
            </a:pPr>
            <a:endParaRPr lang="en-US" smtClean="0">
              <a:cs typeface="+mn-cs"/>
            </a:endParaRPr>
          </a:p>
          <a:p>
            <a:pPr>
              <a:defRPr/>
            </a:pPr>
            <a:r>
              <a:rPr lang="en-US" smtClean="0">
                <a:cs typeface="+mn-cs"/>
              </a:rPr>
              <a:t>Medicine 2.0; n of 1? evidence farming</a:t>
            </a:r>
          </a:p>
          <a:p>
            <a:pPr>
              <a:defRPr/>
            </a:pPr>
            <a:r>
              <a:rPr lang="en-US" smtClean="0">
                <a:cs typeface="+mn-cs"/>
              </a:rPr>
              <a:t>Health commons</a:t>
            </a:r>
          </a:p>
          <a:p>
            <a:pPr>
              <a:defRPr/>
            </a:pPr>
            <a:endParaRPr lang="en-US" smtClean="0">
              <a:cs typeface="+mn-cs"/>
            </a:endParaRPr>
          </a:p>
          <a:p>
            <a:pPr>
              <a:defRPr/>
            </a:pPr>
            <a:endParaRPr lang="en-US" smtClean="0">
              <a:cs typeface="+mn-cs"/>
            </a:endParaRPr>
          </a:p>
          <a:p>
            <a:pPr>
              <a:defRPr/>
            </a:pPr>
            <a:endParaRPr lang="en-US" smtClean="0">
              <a:cs typeface="+mn-cs"/>
            </a:endParaRPr>
          </a:p>
          <a:p>
            <a:pPr>
              <a:defRPr/>
            </a:pPr>
            <a:r>
              <a:rPr lang="en-US" smtClean="0">
                <a:cs typeface="+mn-cs"/>
              </a:rPr>
              <a:t>20 percent of physician groups in Arizona  are uninstalling HIT software, according to a June survey by HealthLeaders-InterStudy. In Britain, a $20 billion program to digitalize medicine across the National Health Service is five years behind schedule and heavily over budget. </a:t>
            </a:r>
          </a:p>
        </p:txBody>
      </p:sp>
    </p:spTree>
    <p:extLst>
      <p:ext uri="{BB962C8B-B14F-4D97-AF65-F5344CB8AC3E}">
        <p14:creationId xmlns:p14="http://schemas.microsoft.com/office/powerpoint/2010/main" val="190947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No one sees my RunKeeper log (private). Everyone sees my RunKeeper log but they don't know it's me. My RunKeeper log is </a:t>
            </a:r>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BA192A5-EC0E-3D46-820E-36F00B9B35AE}" type="slidenum">
              <a:rPr lang="en-US" altLang="en-US" sz="1200"/>
              <a:pPr/>
              <a:t>15</a:t>
            </a:fld>
            <a:endParaRPr lang="en-US" altLang="en-US" sz="1200"/>
          </a:p>
        </p:txBody>
      </p:sp>
    </p:spTree>
    <p:extLst>
      <p:ext uri="{BB962C8B-B14F-4D97-AF65-F5344CB8AC3E}">
        <p14:creationId xmlns:p14="http://schemas.microsoft.com/office/powerpoint/2010/main" val="17669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No one sees my RunKeeper log (private). Everyone sees my RunKeeper log but they don't know it's me. My RunKeeper log is </a:t>
            </a:r>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BA192A5-EC0E-3D46-820E-36F00B9B35AE}" type="slidenum">
              <a:rPr lang="en-US" altLang="en-US" sz="1200"/>
              <a:pPr/>
              <a:t>16</a:t>
            </a:fld>
            <a:endParaRPr lang="en-US" altLang="en-US" sz="1200"/>
          </a:p>
        </p:txBody>
      </p:sp>
    </p:spTree>
    <p:extLst>
      <p:ext uri="{BB962C8B-B14F-4D97-AF65-F5344CB8AC3E}">
        <p14:creationId xmlns:p14="http://schemas.microsoft.com/office/powerpoint/2010/main" val="54486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No one sees my RunKeeper log (private). Everyone sees my RunKeeper log but they don't know it's me. My RunKeeper log is </a:t>
            </a:r>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BA192A5-EC0E-3D46-820E-36F00B9B35AE}" type="slidenum">
              <a:rPr lang="en-US" altLang="en-US" sz="1200"/>
              <a:pPr/>
              <a:t>17</a:t>
            </a:fld>
            <a:endParaRPr lang="en-US" altLang="en-US" sz="1200"/>
          </a:p>
        </p:txBody>
      </p:sp>
    </p:spTree>
    <p:extLst>
      <p:ext uri="{BB962C8B-B14F-4D97-AF65-F5344CB8AC3E}">
        <p14:creationId xmlns:p14="http://schemas.microsoft.com/office/powerpoint/2010/main" val="101662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No one sees my RunKeeper log (private). Everyone sees my RunKeeper log but they don't know it's me. My RunKeeper log is </a:t>
            </a:r>
          </a:p>
        </p:txBody>
      </p:sp>
      <p:sp>
        <p:nvSpPr>
          <p:cNvPr id="1136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302C78A-6AC3-1047-B14A-E6A391A247DE}" type="slidenum">
              <a:rPr lang="en-US" altLang="en-US" sz="1200"/>
              <a:pPr/>
              <a:t>18</a:t>
            </a:fld>
            <a:endParaRPr lang="en-US" altLang="en-US" sz="1200"/>
          </a:p>
        </p:txBody>
      </p:sp>
    </p:spTree>
    <p:extLst>
      <p:ext uri="{BB962C8B-B14F-4D97-AF65-F5344CB8AC3E}">
        <p14:creationId xmlns:p14="http://schemas.microsoft.com/office/powerpoint/2010/main" val="20376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19</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7474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AFE0E4-A32E-4B43-A83C-BEA524A8AD64}" type="slidenum">
              <a:rPr lang="en-US">
                <a:solidFill>
                  <a:srgbClr val="000000"/>
                </a:solidFill>
                <a:latin typeface="Calibri"/>
              </a:rPr>
              <a:pPr>
                <a:defRPr/>
              </a:pPr>
              <a:t>23</a:t>
            </a:fld>
            <a:endParaRPr lang="en-US">
              <a:solidFill>
                <a:srgbClr val="000000"/>
              </a:solidFill>
              <a:latin typeface="Calibri"/>
            </a:endParaRPr>
          </a:p>
        </p:txBody>
      </p:sp>
      <p:sp>
        <p:nvSpPr>
          <p:cNvPr id="1047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7555"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09082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30</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43378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31</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r>
              <a:rPr lang="en-US" smtClean="0">
                <a:cs typeface="+mn-cs"/>
              </a:rPr>
              <a:t>customer acquisition costs</a:t>
            </a:r>
          </a:p>
        </p:txBody>
      </p:sp>
    </p:spTree>
    <p:extLst>
      <p:ext uri="{BB962C8B-B14F-4D97-AF65-F5344CB8AC3E}">
        <p14:creationId xmlns:p14="http://schemas.microsoft.com/office/powerpoint/2010/main" val="114713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do this study, we must be able to detect stress in real time. We're doing that using a chest band that infers stress from HR, HRV, and respiratory rate and pattern. If stress is detected, the person gets a buzz on their MS Band wristband, and they go to their phone and are </a:t>
            </a:r>
            <a:r>
              <a:rPr lang="en-US" baseline="0" dirty="0" err="1" smtClean="0"/>
              <a:t>microrandomized</a:t>
            </a:r>
            <a:r>
              <a:rPr lang="en-US" baseline="0" dirty="0" smtClean="0"/>
              <a:t> to a stress reduction exercise – could be music, guided imagery, or meditation. They are then monitored for whether they smoke again, through a wrist sensor to monitor arm and wrist movement correlated with a deep inhalation. </a:t>
            </a:r>
          </a:p>
          <a:p>
            <a:endParaRPr lang="en-US" baseline="0" dirty="0" smtClean="0"/>
          </a:p>
          <a:p>
            <a:r>
              <a:rPr lang="en-US" baseline="0" dirty="0" smtClean="0"/>
              <a:t>Our real-time computational platform crunches all this real-time data to build individualized models of smoking urge and to drive adaptive randomization through an individualized efficacy model. Remember just 10 hours of this monitoring is 3 Shakespeare's worth of data. </a:t>
            </a:r>
          </a:p>
          <a:p>
            <a:endParaRPr lang="en-US" dirty="0" smtClean="0"/>
          </a:p>
          <a:p>
            <a:r>
              <a:rPr lang="en-US" dirty="0" smtClean="0"/>
              <a:t>https://</a:t>
            </a:r>
            <a:r>
              <a:rPr lang="en-US" dirty="0" err="1" smtClean="0"/>
              <a:t>methodology.psu.edu</a:t>
            </a:r>
            <a:r>
              <a:rPr lang="en-US" dirty="0" smtClean="0"/>
              <a:t>/media/</a:t>
            </a:r>
            <a:r>
              <a:rPr lang="en-US" dirty="0" err="1" smtClean="0"/>
              <a:t>techreports</a:t>
            </a:r>
            <a:r>
              <a:rPr lang="en-US" dirty="0" smtClean="0"/>
              <a:t>/14-126.pdf</a:t>
            </a:r>
            <a:endParaRPr lang="en-US" dirty="0"/>
          </a:p>
        </p:txBody>
      </p:sp>
      <p:sp>
        <p:nvSpPr>
          <p:cNvPr id="4" name="Slide Number Placeholder 3"/>
          <p:cNvSpPr>
            <a:spLocks noGrp="1"/>
          </p:cNvSpPr>
          <p:nvPr>
            <p:ph type="sldNum" sz="quarter" idx="10"/>
          </p:nvPr>
        </p:nvSpPr>
        <p:spPr/>
        <p:txBody>
          <a:bodyPr/>
          <a:lstStyle/>
          <a:p>
            <a:fld id="{93863580-3442-2E4A-9A75-FB365206F028}" type="slidenum">
              <a:rPr lang="en-US" smtClean="0"/>
              <a:t>34</a:t>
            </a:fld>
            <a:endParaRPr lang="en-US"/>
          </a:p>
        </p:txBody>
      </p:sp>
    </p:spTree>
    <p:extLst>
      <p:ext uri="{BB962C8B-B14F-4D97-AF65-F5344CB8AC3E}">
        <p14:creationId xmlns:p14="http://schemas.microsoft.com/office/powerpoint/2010/main" val="103144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35</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r>
              <a:rPr lang="en-US" smtClean="0">
                <a:cs typeface="+mn-cs"/>
              </a:rPr>
              <a:t>customer acquisition costs</a:t>
            </a:r>
          </a:p>
        </p:txBody>
      </p:sp>
    </p:spTree>
    <p:extLst>
      <p:ext uri="{BB962C8B-B14F-4D97-AF65-F5344CB8AC3E}">
        <p14:creationId xmlns:p14="http://schemas.microsoft.com/office/powerpoint/2010/main" val="136404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07439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36</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r>
              <a:rPr lang="en-US" smtClean="0">
                <a:cs typeface="+mn-cs"/>
              </a:rPr>
              <a:t>customer acquisition costs</a:t>
            </a:r>
          </a:p>
        </p:txBody>
      </p:sp>
    </p:spTree>
    <p:extLst>
      <p:ext uri="{BB962C8B-B14F-4D97-AF65-F5344CB8AC3E}">
        <p14:creationId xmlns:p14="http://schemas.microsoft.com/office/powerpoint/2010/main" val="148050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37</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74160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38</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1941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So the question of the day is: How can digital health data be usable in clinical practice in a meaningful, effective way? Before we treat the problem, let’s diagnose it a bit further. </a:t>
            </a:r>
          </a:p>
          <a:p>
            <a:pPr lvl="0" rtl="0">
              <a:spcBef>
                <a:spcPts val="0"/>
              </a:spcBef>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lnSpc>
                <a:spcPct val="115000"/>
              </a:lnSpc>
              <a:spcBef>
                <a:spcPts val="0"/>
              </a:spcBef>
              <a:buNone/>
            </a:pPr>
            <a:endParaRPr>
              <a:solidFill>
                <a:schemeClr val="dk1"/>
              </a:solidFill>
            </a:endParaRPr>
          </a:p>
          <a:p>
            <a:pPr lvl="0" rtl="0">
              <a:spcBef>
                <a:spcPts val="0"/>
              </a:spcBef>
              <a:buNone/>
            </a:pPr>
            <a:endParaRPr/>
          </a:p>
        </p:txBody>
      </p:sp>
    </p:spTree>
    <p:extLst>
      <p:ext uri="{BB962C8B-B14F-4D97-AF65-F5344CB8AC3E}">
        <p14:creationId xmlns:p14="http://schemas.microsoft.com/office/powerpoint/2010/main" val="43731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effectLst/>
                <a:latin typeface="Candara"/>
                <a:ea typeface="ＭＳ Ｐゴシック" charset="0"/>
                <a:cs typeface="ＭＳ Ｐゴシック" charset="0"/>
              </a:rPr>
              <a:t>mHealth technologies address 3 crucial tasks of clinical</a:t>
            </a:r>
            <a:r>
              <a:rPr lang="en-US" sz="1600" b="0" kern="1200" baseline="0" dirty="0" smtClean="0">
                <a:solidFill>
                  <a:schemeClr val="tx1"/>
                </a:solidFill>
                <a:effectLst/>
                <a:latin typeface="Candara"/>
                <a:ea typeface="ＭＳ Ｐゴシック" charset="0"/>
                <a:cs typeface="ＭＳ Ｐゴシック" charset="0"/>
              </a:rPr>
              <a:t> care: diagnosis, treatment, and monitoring.</a:t>
            </a: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effectLst/>
                <a:latin typeface="Candara"/>
                <a:ea typeface="ＭＳ Ｐゴシック" charset="0"/>
                <a:cs typeface="ＭＳ Ｐゴシック" charset="0"/>
              </a:rPr>
              <a:t>By being eyes and ears beyond the walls of our clinics and hospitals,</a:t>
            </a:r>
            <a:r>
              <a:rPr lang="en-US" sz="1600" b="0" kern="1200" baseline="0" dirty="0" smtClean="0">
                <a:solidFill>
                  <a:schemeClr val="tx1"/>
                </a:solidFill>
                <a:effectLst/>
                <a:latin typeface="Candara"/>
                <a:ea typeface="ＭＳ Ｐゴシック" charset="0"/>
                <a:cs typeface="ＭＳ Ｐゴシック" charset="0"/>
              </a:rPr>
              <a:t> they can help us better characterize…</a:t>
            </a: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effectLst/>
                <a:latin typeface="Candara"/>
                <a:ea typeface="ＭＳ Ｐゴシック" charset="0"/>
                <a:cs typeface="ＭＳ Ｐゴシック" charset="0"/>
              </a:rPr>
              <a:t>By being able to  text you, buzz you, and reward,</a:t>
            </a:r>
            <a:r>
              <a:rPr lang="en-US" sz="1600" b="0" kern="1200" baseline="0" dirty="0" smtClean="0">
                <a:solidFill>
                  <a:schemeClr val="tx1"/>
                </a:solidFill>
                <a:effectLst/>
                <a:latin typeface="Candara"/>
                <a:ea typeface="ＭＳ Ｐゴシック" charset="0"/>
                <a:cs typeface="ＭＳ Ｐゴシック" charset="0"/>
              </a:rPr>
              <a:t> mHealth technologies can improve…</a:t>
            </a: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0" kern="1200" dirty="0" smtClean="0">
              <a:solidFill>
                <a:schemeClr val="tx1"/>
              </a:solidFill>
              <a:effectLst/>
              <a:latin typeface="Candara"/>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kern="1200" dirty="0" smtClean="0">
                <a:solidFill>
                  <a:schemeClr val="tx1"/>
                </a:solidFill>
                <a:effectLst/>
                <a:latin typeface="Candara"/>
                <a:ea typeface="ＭＳ Ｐゴシック" charset="0"/>
                <a:cs typeface="ＭＳ Ｐゴシック" charset="0"/>
              </a:rPr>
              <a:t>And</a:t>
            </a:r>
            <a:r>
              <a:rPr lang="en-US" sz="1600" b="0" kern="1200" baseline="0" dirty="0" smtClean="0">
                <a:solidFill>
                  <a:schemeClr val="tx1"/>
                </a:solidFill>
                <a:effectLst/>
                <a:latin typeface="Candara"/>
                <a:ea typeface="ＭＳ Ｐゴシック" charset="0"/>
                <a:cs typeface="ＭＳ Ｐゴシック" charset="0"/>
              </a:rPr>
              <a:t> by being able to monitor how you're doing, and giving you feedback, these technologies help us close the loop on what's working and what's not. </a:t>
            </a:r>
            <a:endParaRPr lang="en-US" sz="1600" b="0" kern="1200" dirty="0" smtClean="0">
              <a:solidFill>
                <a:schemeClr val="tx1"/>
              </a:solidFill>
              <a:effectLst/>
              <a:latin typeface="Candara"/>
              <a:ea typeface="ＭＳ Ｐゴシック" charset="0"/>
              <a:cs typeface="ＭＳ Ｐゴシック" charset="0"/>
            </a:endParaRPr>
          </a:p>
          <a:p>
            <a:endParaRPr lang="en-US" sz="1600" b="0" kern="1200" dirty="0" smtClean="0">
              <a:solidFill>
                <a:schemeClr val="tx1"/>
              </a:solidFill>
              <a:effectLst/>
              <a:latin typeface="Candara"/>
              <a:ea typeface="ＭＳ Ｐゴシック" charset="0"/>
              <a:cs typeface="ＭＳ Ｐゴシック" charset="0"/>
            </a:endParaRPr>
          </a:p>
          <a:p>
            <a:endParaRPr lang="en-US" sz="1600" b="0" kern="1200" dirty="0" smtClean="0">
              <a:solidFill>
                <a:schemeClr val="tx1"/>
              </a:solidFill>
              <a:effectLst/>
              <a:latin typeface="Candara"/>
              <a:ea typeface="ＭＳ Ｐゴシック" charset="0"/>
              <a:cs typeface="ＭＳ Ｐゴシック" charset="0"/>
            </a:endParaRPr>
          </a:p>
          <a:p>
            <a:pPr lvl="0" rtl="0">
              <a:spcBef>
                <a:spcPts val="0"/>
              </a:spcBef>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88172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mHealth technology</a:t>
            </a:r>
            <a:r>
              <a:rPr lang="en-US" baseline="0" dirty="0" smtClean="0"/>
              <a:t> can lead to better outcomes in 2 ways: through interventions that directly support better self care, such as behavior change and self-management of chronic diseases, and through mHealth data that provide feedback and data driven insight.</a:t>
            </a:r>
            <a:endParaRPr lang="en-US" dirty="0"/>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41</a:t>
            </a:fld>
            <a:endParaRPr lang="en-US" dirty="0"/>
          </a:p>
        </p:txBody>
      </p:sp>
    </p:spTree>
    <p:extLst>
      <p:ext uri="{BB962C8B-B14F-4D97-AF65-F5344CB8AC3E}">
        <p14:creationId xmlns:p14="http://schemas.microsoft.com/office/powerpoint/2010/main" val="860796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altLang="ja-JP" dirty="0" smtClean="0">
                <a:solidFill>
                  <a:srgbClr val="000000"/>
                </a:solidFill>
                <a:latin typeface="Symbol" charset="2"/>
                <a:ea typeface="Arial Unicode MS" charset="0"/>
                <a:cs typeface="Arial Unicode MS" charset="0"/>
              </a:rPr>
              <a:t>And this data will</a:t>
            </a:r>
            <a:r>
              <a:rPr lang="en-US" altLang="ja-JP" baseline="0" dirty="0" smtClean="0">
                <a:solidFill>
                  <a:srgbClr val="000000"/>
                </a:solidFill>
                <a:latin typeface="Symbol" charset="2"/>
                <a:ea typeface="Arial Unicode MS" charset="0"/>
                <a:cs typeface="Arial Unicode MS" charset="0"/>
              </a:rPr>
              <a:t> be captured through passive sensors and through active self report, using an app to report pain for example. </a:t>
            </a:r>
          </a:p>
          <a:p>
            <a:pPr>
              <a:spcAft>
                <a:spcPts val="1000"/>
              </a:spcAft>
            </a:pPr>
            <a:endParaRPr lang="en-US" altLang="ja-JP" baseline="0" dirty="0" smtClean="0">
              <a:solidFill>
                <a:srgbClr val="000000"/>
              </a:solidFill>
              <a:latin typeface="Symbol" charset="2"/>
              <a:ea typeface="Arial Unicode MS" charset="0"/>
              <a:cs typeface="Arial Unicode MS" charset="0"/>
            </a:endParaRPr>
          </a:p>
          <a:p>
            <a:pPr marL="0" marR="0" indent="0" algn="l" defTabSz="914400" rtl="0" eaLnBrk="0" fontAlgn="base" latinLnBrk="0" hangingPunct="0">
              <a:lnSpc>
                <a:spcPct val="100000"/>
              </a:lnSpc>
              <a:spcBef>
                <a:spcPct val="30000"/>
              </a:spcBef>
              <a:spcAft>
                <a:spcPts val="1000"/>
              </a:spcAft>
              <a:buClrTx/>
              <a:buSzTx/>
              <a:buFontTx/>
              <a:buNone/>
              <a:tabLst/>
              <a:defRPr/>
            </a:pPr>
            <a:r>
              <a:rPr lang="en-US" altLang="ja-JP" baseline="0" dirty="0" smtClean="0">
                <a:solidFill>
                  <a:srgbClr val="000000"/>
                </a:solidFill>
                <a:latin typeface="Symbol" charset="2"/>
                <a:ea typeface="Arial Unicode MS" charset="0"/>
                <a:cs typeface="Arial Unicode MS" charset="0"/>
              </a:rPr>
              <a:t>The problem is that of the 100,000 health apps, many address only a single disease, but 1 out of 4 Americans have 2 or more chronic diseases, and because health is so complex, and so individualized we'll all be needing to bring together our own unique combination of data, outside of any one app. </a:t>
            </a:r>
            <a:endParaRPr lang="en-US" dirty="0"/>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42</a:t>
            </a:fld>
            <a:endParaRPr lang="en-US" dirty="0"/>
          </a:p>
        </p:txBody>
      </p:sp>
    </p:spTree>
    <p:extLst>
      <p:ext uri="{BB962C8B-B14F-4D97-AF65-F5344CB8AC3E}">
        <p14:creationId xmlns:p14="http://schemas.microsoft.com/office/powerpoint/2010/main" val="1899220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Clr>
                <a:schemeClr val="dk1"/>
              </a:buClr>
              <a:buSzPct val="100000"/>
              <a:buFont typeface="Arial"/>
              <a:buNone/>
            </a:pPr>
            <a:r>
              <a:rPr lang="en-US" baseline="0" dirty="0" smtClean="0">
                <a:solidFill>
                  <a:schemeClr val="dk1"/>
                </a:solidFill>
              </a:rPr>
              <a:t>For example, it might make sense for you to monitor your sleep, activity and blood pressure. Maybe I would want to look at pain, anxiety, caloric intake.  </a:t>
            </a:r>
          </a:p>
          <a:p>
            <a:pPr lvl="0" rtl="0">
              <a:spcBef>
                <a:spcPts val="0"/>
              </a:spcBef>
              <a:buClr>
                <a:schemeClr val="dk1"/>
              </a:buClr>
              <a:buSzPct val="100000"/>
              <a:buFont typeface="Arial"/>
              <a:buNone/>
            </a:pPr>
            <a:endParaRPr lang="en-US" baseline="0" dirty="0" smtClean="0">
              <a:solidFill>
                <a:schemeClr val="dk1"/>
              </a:solidFill>
            </a:endParaRPr>
          </a:p>
          <a:p>
            <a:pPr lvl="0" rtl="0">
              <a:spcBef>
                <a:spcPts val="0"/>
              </a:spcBef>
              <a:buClr>
                <a:schemeClr val="dk1"/>
              </a:buClr>
              <a:buSzPct val="100000"/>
              <a:buFont typeface="Arial"/>
              <a:buNone/>
            </a:pPr>
            <a:r>
              <a:rPr lang="en-US" baseline="0" dirty="0" smtClean="0">
                <a:solidFill>
                  <a:schemeClr val="dk1"/>
                </a:solidFill>
              </a:rPr>
              <a:t>We need to be able to combine different data, regardless of what sensor or app they come from, to build smart sense-making to generate </a:t>
            </a:r>
            <a:r>
              <a:rPr lang="en" dirty="0" smtClean="0">
                <a:solidFill>
                  <a:schemeClr val="dk1"/>
                </a:solidFill>
              </a:rPr>
              <a:t>personalized</a:t>
            </a:r>
            <a:r>
              <a:rPr lang="en" dirty="0">
                <a:solidFill>
                  <a:schemeClr val="dk1"/>
                </a:solidFill>
              </a:rPr>
              <a:t>, </a:t>
            </a:r>
            <a:r>
              <a:rPr lang="en" b="1" dirty="0">
                <a:solidFill>
                  <a:schemeClr val="dk1"/>
                </a:solidFill>
              </a:rPr>
              <a:t>clinical</a:t>
            </a:r>
            <a:r>
              <a:rPr lang="en" dirty="0">
                <a:solidFill>
                  <a:schemeClr val="dk1"/>
                </a:solidFill>
              </a:rPr>
              <a:t> insights, that can be used by patients and doctors together to prevent and manage disease. </a:t>
            </a:r>
            <a:endParaRPr lang="en-US" dirty="0" smtClean="0">
              <a:solidFill>
                <a:schemeClr val="dk1"/>
              </a:solidFill>
            </a:endParaRPr>
          </a:p>
          <a:p>
            <a:pPr marL="0" marR="0" lvl="0" indent="0" algn="l" defTabSz="914400" rtl="0" eaLnBrk="0" fontAlgn="base" latinLnBrk="0" hangingPunct="0">
              <a:lnSpc>
                <a:spcPct val="100000"/>
              </a:lnSpc>
              <a:spcBef>
                <a:spcPts val="0"/>
              </a:spcBef>
              <a:spcAft>
                <a:spcPct val="0"/>
              </a:spcAft>
              <a:buClr>
                <a:schemeClr val="dk1"/>
              </a:buClr>
              <a:buSzPct val="100000"/>
              <a:buFont typeface="Arial"/>
              <a:buNone/>
              <a:tabLst/>
              <a:defRPr/>
            </a:pPr>
            <a:endParaRPr lang="en-US" dirty="0" smtClean="0">
              <a:solidFill>
                <a:schemeClr val="dk1"/>
              </a:solidFill>
            </a:endParaRP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endParaRPr dirty="0"/>
          </a:p>
        </p:txBody>
      </p:sp>
    </p:spTree>
    <p:extLst>
      <p:ext uri="{BB962C8B-B14F-4D97-AF65-F5344CB8AC3E}">
        <p14:creationId xmlns:p14="http://schemas.microsoft.com/office/powerpoint/2010/main" val="2015855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chemeClr val="dk1"/>
                </a:solidFill>
              </a:rPr>
              <a:t>So the </a:t>
            </a:r>
            <a:r>
              <a:rPr lang="en-US" baseline="0" dirty="0" smtClean="0">
                <a:solidFill>
                  <a:schemeClr val="dk1"/>
                </a:solidFill>
              </a:rPr>
              <a:t>flow from data to better outcomes now looks like this. Device-agnostic data capture, driving insight for both the clinician and patient, supporting behavior change and better disease management leading to better health outcomes. </a:t>
            </a:r>
          </a:p>
          <a:p>
            <a:endParaRPr lang="en-US" baseline="0" dirty="0" smtClean="0">
              <a:solidFill>
                <a:schemeClr val="dk1"/>
              </a:solidFill>
            </a:endParaRPr>
          </a:p>
          <a:p>
            <a:r>
              <a:rPr lang="en-US" baseline="0" dirty="0" smtClean="0">
                <a:solidFill>
                  <a:schemeClr val="dk1"/>
                </a:solidFill>
              </a:rPr>
              <a:t>It's data integration and data analytics that is at the heart of the digital health promise. But making good on this promise will require addressing 3 major barriers: data, workflow, and the patient-doctor user experience. </a:t>
            </a:r>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44</a:t>
            </a:fld>
            <a:endParaRPr lang="en-US" dirty="0"/>
          </a:p>
        </p:txBody>
      </p:sp>
    </p:spTree>
    <p:extLst>
      <p:ext uri="{BB962C8B-B14F-4D97-AF65-F5344CB8AC3E}">
        <p14:creationId xmlns:p14="http://schemas.microsoft.com/office/powerpoint/2010/main" val="128263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dk1"/>
                </a:solidFill>
              </a:rPr>
              <a:t>The general idea seems to be this: Let's get mHealth data into the EHR for use in clinical care. And I'd say: that's the wrong question. </a:t>
            </a:r>
          </a:p>
          <a:p>
            <a:endParaRPr lang="en-US" baseline="0" dirty="0" smtClean="0">
              <a:solidFill>
                <a:schemeClr val="dk1"/>
              </a:solidFill>
            </a:endParaRPr>
          </a:p>
          <a:p>
            <a:r>
              <a:rPr lang="en-US" baseline="0" dirty="0" smtClean="0">
                <a:solidFill>
                  <a:schemeClr val="dk1"/>
                </a:solidFill>
              </a:rPr>
              <a:t>The EHR is two quite different things: it's a database, and a workflow tool. The EHR is </a:t>
            </a:r>
            <a:r>
              <a:rPr lang="en-US" baseline="0" dirty="0" smtClean="0"/>
              <a:t>the dominant workflow tool for today's clinicians, so yes, to the extent we want to get mHealth into clinical care, we need integrate with the EHR, but the precise question isn't getting mHealth into the EHR, but "how do we integrate mHealth data into the clinical workflow?" and if that workflow is on an EHR, how do we integrate with that. </a:t>
            </a:r>
            <a:endParaRPr lang="en-US" baseline="0" dirty="0" smtClean="0">
              <a:solidFill>
                <a:schemeClr val="dk1"/>
              </a:solidFill>
            </a:endParaRPr>
          </a:p>
          <a:p>
            <a:endParaRPr lang="en-US" dirty="0" smtClean="0"/>
          </a:p>
          <a:p>
            <a:r>
              <a:rPr lang="en-US" dirty="0" smtClean="0"/>
              <a:t>I don't see an inherent reason for </a:t>
            </a:r>
            <a:r>
              <a:rPr lang="en-US" baseline="0" dirty="0" smtClean="0"/>
              <a:t>pouring all mHealth data into an EHR database. We've heard multiple times already today about how EHRs are silos, so why put the data there unless there's a compelling reason. </a:t>
            </a:r>
          </a:p>
          <a:p>
            <a:endParaRPr lang="en-US" baseline="0" dirty="0" smtClean="0"/>
          </a:p>
          <a:p>
            <a:r>
              <a:rPr lang="en-US" baseline="0" dirty="0" smtClean="0"/>
              <a:t> </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45</a:t>
            </a:fld>
            <a:endParaRPr lang="en-US" dirty="0"/>
          </a:p>
        </p:txBody>
      </p:sp>
    </p:spTree>
    <p:extLst>
      <p:ext uri="{BB962C8B-B14F-4D97-AF65-F5344CB8AC3E}">
        <p14:creationId xmlns:p14="http://schemas.microsoft.com/office/powerpoint/2010/main" val="141660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Enumerated list of types of activity. </a:t>
            </a:r>
          </a:p>
        </p:txBody>
      </p:sp>
      <p:sp>
        <p:nvSpPr>
          <p:cNvPr id="1187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9B58A70-ABC1-3641-8319-0C1A35691BFD}" type="slidenum">
              <a:rPr lang="en-US" altLang="en-US" sz="1200"/>
              <a:pPr/>
              <a:t>8</a:t>
            </a:fld>
            <a:endParaRPr lang="en-US" altLang="en-US" sz="1200"/>
          </a:p>
        </p:txBody>
      </p:sp>
    </p:spTree>
    <p:extLst>
      <p:ext uri="{BB962C8B-B14F-4D97-AF65-F5344CB8AC3E}">
        <p14:creationId xmlns:p14="http://schemas.microsoft.com/office/powerpoint/2010/main" val="301193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rtl="0">
              <a:spcBef>
                <a:spcPts val="0"/>
              </a:spcBef>
              <a:buNone/>
            </a:pPr>
            <a:r>
              <a:rPr lang="en-US" dirty="0" smtClean="0">
                <a:solidFill>
                  <a:schemeClr val="dk1"/>
                </a:solidFill>
              </a:rPr>
              <a:t>At Open mHealth, we've put these ideas into play with a product</a:t>
            </a:r>
            <a:r>
              <a:rPr lang="en-US" baseline="0" dirty="0" smtClean="0">
                <a:solidFill>
                  <a:schemeClr val="dk1"/>
                </a:solidFill>
              </a:rPr>
              <a:t> called Linq.</a:t>
            </a:r>
            <a:endParaRPr lang="en" dirty="0">
              <a:solidFill>
                <a:schemeClr val="dk1"/>
              </a:solidFill>
            </a:endParaRPr>
          </a:p>
        </p:txBody>
      </p:sp>
    </p:spTree>
    <p:extLst>
      <p:ext uri="{BB962C8B-B14F-4D97-AF65-F5344CB8AC3E}">
        <p14:creationId xmlns:p14="http://schemas.microsoft.com/office/powerpoint/2010/main" val="86200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lnSpc>
                <a:spcPct val="115000"/>
              </a:lnSpc>
              <a:spcBef>
                <a:spcPts val="0"/>
              </a:spcBef>
              <a:buClr>
                <a:schemeClr val="dk1"/>
              </a:buClr>
              <a:buFont typeface="Arial"/>
              <a:buNone/>
            </a:pPr>
            <a:r>
              <a:rPr lang="en-US" dirty="0" smtClean="0">
                <a:solidFill>
                  <a:schemeClr val="dk1"/>
                </a:solidFill>
              </a:rPr>
              <a:t>With</a:t>
            </a:r>
            <a:r>
              <a:rPr lang="en-US" baseline="0" dirty="0" smtClean="0">
                <a:solidFill>
                  <a:schemeClr val="dk1"/>
                </a:solidFill>
              </a:rPr>
              <a:t> Linq, I can prescribe BP data collection</a:t>
            </a: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lnSpc>
                <a:spcPct val="115000"/>
              </a:lnSpc>
              <a:spcBef>
                <a:spcPts val="0"/>
              </a:spcBef>
              <a:buClr>
                <a:schemeClr val="dk1"/>
              </a:buClr>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172911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rtl="0">
              <a:lnSpc>
                <a:spcPct val="115000"/>
              </a:lnSpc>
              <a:spcBef>
                <a:spcPts val="0"/>
              </a:spcBef>
              <a:buNone/>
            </a:pPr>
            <a:r>
              <a:rPr lang="en">
                <a:solidFill>
                  <a:schemeClr val="dk1"/>
                </a:solidFill>
              </a:rPr>
              <a:t>Sean really wants to minimize meds, so now he’s doubly interested in improving his physical activity. The good news is that Sean’s employer recently gave him a coupon for a FitBit, and we agree that it would be interesting to track his activity. The American Heart Association recommends 150 mins of ‘moderate activity’ every week but when I explain what it would take to reach this target, Sean tells me that there’s no way he can do that. He thinks maybe 80 minutes total, four 20 mins episodes a week, is a more reasonable goal, so we go with that. </a:t>
            </a:r>
          </a:p>
          <a:p>
            <a:pPr lvl="0" rtl="0">
              <a:lnSpc>
                <a:spcPct val="115000"/>
              </a:lnSpc>
              <a:spcBef>
                <a:spcPts val="0"/>
              </a:spcBef>
              <a:buNone/>
            </a:pPr>
            <a:endParaRPr/>
          </a:p>
        </p:txBody>
      </p:sp>
    </p:spTree>
    <p:extLst>
      <p:ext uri="{BB962C8B-B14F-4D97-AF65-F5344CB8AC3E}">
        <p14:creationId xmlns:p14="http://schemas.microsoft.com/office/powerpoint/2010/main" val="280889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r>
              <a:rPr lang="en">
                <a:solidFill>
                  <a:schemeClr val="dk1"/>
                </a:solidFill>
              </a:rPr>
              <a:t>When I saved the tracking plan, Sean was sent an email inviting him to download the Linq app. He downloads it, logs in and accepts the invitation</a:t>
            </a:r>
          </a:p>
        </p:txBody>
      </p:sp>
    </p:spTree>
    <p:extLst>
      <p:ext uri="{BB962C8B-B14F-4D97-AF65-F5344CB8AC3E}">
        <p14:creationId xmlns:p14="http://schemas.microsoft.com/office/powerpoint/2010/main" val="1468677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Clr>
                <a:schemeClr val="dk1"/>
              </a:buClr>
              <a:buSzPct val="100000"/>
              <a:buFont typeface="Arial"/>
              <a:buNone/>
            </a:pPr>
            <a:r>
              <a:rPr lang="en">
                <a:solidFill>
                  <a:schemeClr val="dk1"/>
                </a:solidFill>
              </a:rPr>
              <a:t>and he is able to “bring his own app” to fulfill the tracking plan. Linq provides some advice on devices, and Sean chooses to buy a Withings blood pressure cuff, a FitBit, and he sort of went on a spending spree and got an Aria wireless scale too. He selects and connects all these up to his Linq account. </a:t>
            </a:r>
          </a:p>
        </p:txBody>
      </p:sp>
    </p:spTree>
    <p:extLst>
      <p:ext uri="{BB962C8B-B14F-4D97-AF65-F5344CB8AC3E}">
        <p14:creationId xmlns:p14="http://schemas.microsoft.com/office/powerpoint/2010/main" val="1128642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r>
              <a:rPr lang="en" dirty="0">
                <a:solidFill>
                  <a:schemeClr val="dk1"/>
                </a:solidFill>
              </a:rPr>
              <a:t>So as Sean starts tracking, his data is automatically pulled into his Linq app, and if I want, I can go take a look at it too in my clinician view, </a:t>
            </a:r>
            <a:r>
              <a:rPr lang="en-US" dirty="0" smtClean="0">
                <a:solidFill>
                  <a:schemeClr val="dk1"/>
                </a:solidFill>
              </a:rPr>
              <a:t>where</a:t>
            </a:r>
            <a:r>
              <a:rPr lang="en-US" baseline="0" dirty="0" smtClean="0">
                <a:solidFill>
                  <a:schemeClr val="dk1"/>
                </a:solidFill>
              </a:rPr>
              <a:t> I can see minutes of moderate activity in a simple number, whether it's from FitBit or Jawbone or whatnot. </a:t>
            </a:r>
            <a:endParaRPr lang="en" dirty="0">
              <a:solidFill>
                <a:schemeClr val="dk1"/>
              </a:solidFill>
            </a:endParaRPr>
          </a:p>
        </p:txBody>
      </p:sp>
    </p:spTree>
    <p:extLst>
      <p:ext uri="{BB962C8B-B14F-4D97-AF65-F5344CB8AC3E}">
        <p14:creationId xmlns:p14="http://schemas.microsoft.com/office/powerpoint/2010/main" val="1777290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rtl="0">
              <a:spcBef>
                <a:spcPts val="0"/>
              </a:spcBef>
              <a:buNone/>
            </a:pPr>
            <a:r>
              <a:rPr lang="en">
                <a:solidFill>
                  <a:schemeClr val="dk1"/>
                </a:solidFill>
              </a:rPr>
              <a:t>After 3 weeks, I get a message in my medical record’s “In Box” that Sean’s average blood pressure is still over our goal of 140/90. This In Box is where I do all my clinical work, so this digital health data is coming to me just like any other test I order, which is what I need if I’m to use this type of data routinely. </a:t>
            </a:r>
          </a:p>
          <a:p>
            <a:pPr lvl="0" rtl="0">
              <a:spcBef>
                <a:spcPts val="0"/>
              </a:spcBef>
              <a:buNone/>
            </a:pPr>
            <a:endParaRPr/>
          </a:p>
        </p:txBody>
      </p:sp>
    </p:spTree>
    <p:extLst>
      <p:ext uri="{BB962C8B-B14F-4D97-AF65-F5344CB8AC3E}">
        <p14:creationId xmlns:p14="http://schemas.microsoft.com/office/powerpoint/2010/main" val="322400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Clr>
                <a:schemeClr val="dk1"/>
              </a:buClr>
              <a:buSzPct val="100000"/>
              <a:buFont typeface="Arial"/>
              <a:buNone/>
            </a:pPr>
            <a:r>
              <a:rPr lang="en" dirty="0">
                <a:solidFill>
                  <a:srgbClr val="333333"/>
                </a:solidFill>
              </a:rPr>
              <a:t>And I set Linq to notify me with his blood pressures in another 3 weeks</a:t>
            </a:r>
            <a:r>
              <a:rPr lang="en" dirty="0">
                <a:solidFill>
                  <a:schemeClr val="dk1"/>
                </a:solidFill>
              </a:rPr>
              <a:t>.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1740108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Here's a way then to have mHealth be used in real-time front</a:t>
            </a:r>
            <a:r>
              <a:rPr lang="en-US" baseline="0" dirty="0" smtClean="0"/>
              <a:t> line care. </a:t>
            </a:r>
            <a:endParaRPr lang="en-US" dirty="0" smtClean="0"/>
          </a:p>
          <a:p>
            <a:endParaRPr lang="en-US" dirty="0" smtClean="0"/>
          </a:p>
          <a:p>
            <a:r>
              <a:rPr lang="en-US" dirty="0" smtClean="0"/>
              <a:t>Set up an order tab to order data not apps. </a:t>
            </a:r>
          </a:p>
          <a:p>
            <a:r>
              <a:rPr lang="en-US" dirty="0" smtClean="0"/>
              <a:t>Let patients</a:t>
            </a:r>
            <a:r>
              <a:rPr lang="en-US" baseline="0" dirty="0" smtClean="0"/>
              <a:t> bring their own devices</a:t>
            </a:r>
          </a:p>
          <a:p>
            <a:r>
              <a:rPr lang="en-US" baseline="0" dirty="0" smtClean="0"/>
              <a:t>Support device-agnostic data capture through open standards, store the data outside of the EHR</a:t>
            </a:r>
          </a:p>
          <a:p>
            <a:r>
              <a:rPr lang="en-US" baseline="0" dirty="0" smtClean="0"/>
              <a:t>Allow 3</a:t>
            </a:r>
            <a:r>
              <a:rPr lang="en-US" baseline="30000" dirty="0" smtClean="0"/>
              <a:t>rd</a:t>
            </a:r>
            <a:r>
              <a:rPr lang="en-US" baseline="0" dirty="0" smtClean="0"/>
              <a:t> parties to use that data for visualizations, predictive modeling, etc. that touch clinician workflow through the in box and through windows that float over encounters during face to face visits. </a:t>
            </a:r>
          </a:p>
          <a:p>
            <a:r>
              <a:rPr lang="en-US" baseline="0" dirty="0" smtClean="0"/>
              <a:t>This will allow doctors to use mHealth data for treatment and monitoring in real-time frontline care, with mHealth data being nothing special, and allow patients to partner with their doctors in deciding what to track and why, and to improve their self-care and health outcomes. Thank you.</a:t>
            </a:r>
            <a:endParaRPr lang="en-US" dirty="0"/>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54</a:t>
            </a:fld>
            <a:endParaRPr lang="en-US" dirty="0"/>
          </a:p>
        </p:txBody>
      </p:sp>
    </p:spTree>
    <p:extLst>
      <p:ext uri="{BB962C8B-B14F-4D97-AF65-F5344CB8AC3E}">
        <p14:creationId xmlns:p14="http://schemas.microsoft.com/office/powerpoint/2010/main" val="190309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Here's a way then to have mHealth be used in real-time front</a:t>
            </a:r>
            <a:r>
              <a:rPr lang="en-US" baseline="0" dirty="0" smtClean="0"/>
              <a:t> line care. </a:t>
            </a:r>
            <a:endParaRPr lang="en-US" dirty="0" smtClean="0"/>
          </a:p>
          <a:p>
            <a:endParaRPr lang="en-US" dirty="0" smtClean="0"/>
          </a:p>
          <a:p>
            <a:r>
              <a:rPr lang="en-US" dirty="0" smtClean="0"/>
              <a:t>Set up an order tab to order data not apps. </a:t>
            </a:r>
          </a:p>
          <a:p>
            <a:r>
              <a:rPr lang="en-US" dirty="0" smtClean="0"/>
              <a:t>Let patients</a:t>
            </a:r>
            <a:r>
              <a:rPr lang="en-US" baseline="0" dirty="0" smtClean="0"/>
              <a:t> bring their own devices</a:t>
            </a:r>
          </a:p>
          <a:p>
            <a:r>
              <a:rPr lang="en-US" baseline="0" dirty="0" smtClean="0"/>
              <a:t>Support device-agnostic data capture through open standards, store the data outside of the EHR</a:t>
            </a:r>
          </a:p>
          <a:p>
            <a:r>
              <a:rPr lang="en-US" baseline="0" dirty="0" smtClean="0"/>
              <a:t>Allow 3</a:t>
            </a:r>
            <a:r>
              <a:rPr lang="en-US" baseline="30000" dirty="0" smtClean="0"/>
              <a:t>rd</a:t>
            </a:r>
            <a:r>
              <a:rPr lang="en-US" baseline="0" dirty="0" smtClean="0"/>
              <a:t> parties to use that data for visualizations, predictive modeling, etc. that touch clinician workflow through the in box and through windows that float over encounters during face to face visits. </a:t>
            </a:r>
          </a:p>
          <a:p>
            <a:r>
              <a:rPr lang="en-US" baseline="0" dirty="0" smtClean="0"/>
              <a:t>This will allow doctors to use mHealth data for treatment and monitoring in real-time frontline care, with mHealth data being nothing special, and allow patients to partner with their doctors in deciding what to track and why, and to improve their self-care and health outcomes. Thank you.</a:t>
            </a:r>
            <a:endParaRPr lang="en-US" dirty="0"/>
          </a:p>
        </p:txBody>
      </p:sp>
      <p:sp>
        <p:nvSpPr>
          <p:cNvPr id="4" name="Slide Number Placeholder 3"/>
          <p:cNvSpPr>
            <a:spLocks noGrp="1"/>
          </p:cNvSpPr>
          <p:nvPr>
            <p:ph type="sldNum" sz="quarter" idx="10"/>
          </p:nvPr>
        </p:nvSpPr>
        <p:spPr/>
        <p:txBody>
          <a:bodyPr/>
          <a:lstStyle/>
          <a:p>
            <a:pPr>
              <a:defRPr/>
            </a:pPr>
            <a:fld id="{C9E93FB9-A364-4829-8CC3-C155AAFA20B1}" type="slidenum">
              <a:rPr lang="en-US" smtClean="0"/>
              <a:pPr>
                <a:defRPr/>
              </a:pPr>
              <a:t>55</a:t>
            </a:fld>
            <a:endParaRPr lang="en-US" dirty="0"/>
          </a:p>
        </p:txBody>
      </p:sp>
    </p:spTree>
    <p:extLst>
      <p:ext uri="{BB962C8B-B14F-4D97-AF65-F5344CB8AC3E}">
        <p14:creationId xmlns:p14="http://schemas.microsoft.com/office/powerpoint/2010/main" val="282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What about Google? Google Fit provides activity type and duration, so we could infer the METS by looking up the type of activity in for example the 2011 Compendium of Physical Activities. But road biking is anywhere from 4 METS if you're cycling leisurely at under 10 mph to over 15 METS if you're racing over 20 mph, and not drafting, or it's 5 METS if you're unicycling at any speed. So just knowing you're road biking isn't enough. </a:t>
            </a:r>
          </a:p>
          <a:p>
            <a:endParaRPr lang="en-US" altLang="en-US">
              <a:ea typeface="ＭＳ Ｐゴシック" charset="-128"/>
            </a:endParaRPr>
          </a:p>
          <a:p>
            <a:r>
              <a:rPr lang="en-US" altLang="en-US">
                <a:ea typeface="ＭＳ Ｐゴシック" charset="-128"/>
              </a:rPr>
              <a:t>~~~~~~~~~~~~</a:t>
            </a:r>
          </a:p>
          <a:p>
            <a:r>
              <a:rPr lang="en-US" altLang="en-US">
                <a:ea typeface="ＭＳ Ｐゴシック" charset="-128"/>
              </a:rPr>
              <a:t>Android FIT has Distance delta, </a:t>
            </a:r>
            <a:r>
              <a:rPr lang="en-US" altLang="en-US" sz="1600">
                <a:latin typeface="Candara" charset="0"/>
                <a:ea typeface="ＭＳ Ｐゴシック" charset="-128"/>
              </a:rPr>
              <a:t>Distance covered since the last reading, in meters</a:t>
            </a:r>
            <a:endParaRPr lang="en-US" altLang="en-US">
              <a:ea typeface="ＭＳ Ｐゴシック" charset="-128"/>
            </a:endParaRPr>
          </a:p>
        </p:txBody>
      </p:sp>
      <p:sp>
        <p:nvSpPr>
          <p:cNvPr id="1208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D084703-5668-3044-9B79-8DEC0203690D}" type="slidenum">
              <a:rPr lang="en-US" altLang="en-US" sz="1200"/>
              <a:pPr/>
              <a:t>9</a:t>
            </a:fld>
            <a:endParaRPr lang="en-US" altLang="en-US" sz="1200"/>
          </a:p>
        </p:txBody>
      </p:sp>
    </p:spTree>
    <p:extLst>
      <p:ext uri="{BB962C8B-B14F-4D97-AF65-F5344CB8AC3E}">
        <p14:creationId xmlns:p14="http://schemas.microsoft.com/office/powerpoint/2010/main" val="1999076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UCSF Precision Medicine vision</a:t>
            </a:r>
          </a:p>
        </p:txBody>
      </p:sp>
      <p:sp>
        <p:nvSpPr>
          <p:cNvPr id="450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7DC120D-2F2E-2843-B0EF-9328F5A1A32B}" type="slidenum">
              <a:rPr lang="en-US" altLang="en-US" sz="1200"/>
              <a:pPr/>
              <a:t>56</a:t>
            </a:fld>
            <a:endParaRPr lang="en-US" altLang="en-US" sz="1200"/>
          </a:p>
        </p:txBody>
      </p:sp>
    </p:spTree>
    <p:extLst>
      <p:ext uri="{BB962C8B-B14F-4D97-AF65-F5344CB8AC3E}">
        <p14:creationId xmlns:p14="http://schemas.microsoft.com/office/powerpoint/2010/main" val="2075670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927A9B45-5F45-4301-8B59-F20B7A54C979}" type="slidenum">
              <a:rPr lang="en-US">
                <a:solidFill>
                  <a:srgbClr val="000000"/>
                </a:solidFill>
              </a:rPr>
              <a:pPr/>
              <a:t>58</a:t>
            </a:fld>
            <a:endParaRPr lang="en-US">
              <a:solidFill>
                <a:srgbClr val="000000"/>
              </a:solidFill>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Aft>
                <a:spcPts val="1000"/>
              </a:spcAft>
            </a:pPr>
            <a:r>
              <a:rPr lang="en-US" baseline="0" dirty="0" smtClean="0">
                <a:solidFill>
                  <a:srgbClr val="000000"/>
                </a:solidFill>
                <a:latin typeface="Lucida Sans" charset="0"/>
                <a:ea typeface="Arial Unicode MS" charset="0"/>
                <a:cs typeface="Arial Unicode MS" charset="0"/>
              </a:rPr>
              <a:t>Statistically, this is asking </a:t>
            </a:r>
            <a:r>
              <a:rPr lang="en-US" dirty="0" smtClean="0">
                <a:solidFill>
                  <a:srgbClr val="000000"/>
                </a:solidFill>
                <a:latin typeface="Lucida Sans" charset="0"/>
                <a:ea typeface="Arial Unicode MS" charset="0"/>
                <a:cs typeface="Arial Unicode MS" charset="0"/>
              </a:rPr>
              <a:t>about </a:t>
            </a:r>
            <a:r>
              <a:rPr lang="en-US" dirty="0">
                <a:solidFill>
                  <a:srgbClr val="000000"/>
                </a:solidFill>
                <a:latin typeface="Lucida Sans" charset="0"/>
                <a:ea typeface="Arial Unicode MS" charset="0"/>
                <a:cs typeface="Arial Unicode MS" charset="0"/>
              </a:rPr>
              <a:t>the strength of association between being "exposed" to </a:t>
            </a:r>
            <a:r>
              <a:rPr lang="en-US" dirty="0" smtClean="0">
                <a:solidFill>
                  <a:srgbClr val="000000"/>
                </a:solidFill>
                <a:latin typeface="Lucida Sans" charset="0"/>
                <a:ea typeface="Arial Unicode MS" charset="0"/>
                <a:cs typeface="Arial Unicode MS" charset="0"/>
              </a:rPr>
              <a:t>oxycodone or </a:t>
            </a:r>
            <a:r>
              <a:rPr lang="en-US" dirty="0" err="1" smtClean="0">
                <a:solidFill>
                  <a:srgbClr val="000000"/>
                </a:solidFill>
                <a:latin typeface="Lucida Sans" charset="0"/>
                <a:ea typeface="Arial Unicode MS" charset="0"/>
                <a:cs typeface="Arial Unicode MS" charset="0"/>
              </a:rPr>
              <a:t>percocet</a:t>
            </a:r>
            <a:r>
              <a:rPr lang="en-US" dirty="0" smtClean="0">
                <a:solidFill>
                  <a:srgbClr val="000000"/>
                </a:solidFill>
                <a:latin typeface="Lucida Sans" charset="0"/>
                <a:ea typeface="Arial Unicode MS" charset="0"/>
                <a:cs typeface="Arial Unicode MS" charset="0"/>
              </a:rPr>
              <a:t>,</a:t>
            </a:r>
            <a:r>
              <a:rPr lang="en-US" baseline="0" dirty="0" smtClean="0">
                <a:solidFill>
                  <a:srgbClr val="000000"/>
                </a:solidFill>
                <a:latin typeface="Lucida Sans" charset="0"/>
                <a:ea typeface="Arial Unicode MS" charset="0"/>
                <a:cs typeface="Arial Unicode MS" charset="0"/>
              </a:rPr>
              <a:t> say, an</a:t>
            </a:r>
            <a:r>
              <a:rPr lang="en-US" dirty="0" smtClean="0">
                <a:solidFill>
                  <a:srgbClr val="000000"/>
                </a:solidFill>
                <a:latin typeface="Lucida Sans" charset="0"/>
                <a:ea typeface="Arial Unicode MS" charset="0"/>
                <a:cs typeface="Arial Unicode MS" charset="0"/>
              </a:rPr>
              <a:t>d </a:t>
            </a:r>
            <a:r>
              <a:rPr lang="en-US" dirty="0">
                <a:solidFill>
                  <a:srgbClr val="000000"/>
                </a:solidFill>
                <a:latin typeface="Lucida Sans" charset="0"/>
                <a:ea typeface="Arial Unicode MS" charset="0"/>
                <a:cs typeface="Arial Unicode MS" charset="0"/>
              </a:rPr>
              <a:t>some outcome we care about, like </a:t>
            </a:r>
            <a:r>
              <a:rPr lang="en-US" dirty="0" smtClean="0">
                <a:solidFill>
                  <a:srgbClr val="000000"/>
                </a:solidFill>
                <a:latin typeface="Lucida Sans" charset="0"/>
                <a:ea typeface="Arial Unicode MS" charset="0"/>
                <a:cs typeface="Arial Unicode MS" charset="0"/>
              </a:rPr>
              <a:t>pain relief.  </a:t>
            </a:r>
            <a:endParaRPr lang="en-US" dirty="0">
              <a:solidFill>
                <a:srgbClr val="000000"/>
              </a:solidFill>
              <a:latin typeface="Lucida Sans" charset="0"/>
              <a:ea typeface="Arial Unicode MS" charset="0"/>
              <a:cs typeface="Arial Unicode MS" charset="0"/>
            </a:endParaRPr>
          </a:p>
          <a:p>
            <a:r>
              <a:rPr lang="en-US" dirty="0" smtClean="0">
                <a:solidFill>
                  <a:srgbClr val="000000"/>
                </a:solidFill>
                <a:latin typeface="Lucida Sans" charset="0"/>
                <a:ea typeface="Arial Unicode MS" charset="0"/>
                <a:cs typeface="Arial Unicode MS" charset="0"/>
              </a:rPr>
              <a:t>We </a:t>
            </a:r>
            <a:r>
              <a:rPr lang="en-US" dirty="0">
                <a:solidFill>
                  <a:srgbClr val="000000"/>
                </a:solidFill>
                <a:latin typeface="Lucida Sans" charset="0"/>
                <a:ea typeface="Arial Unicode MS" charset="0"/>
                <a:cs typeface="Arial Unicode MS" charset="0"/>
              </a:rPr>
              <a:t>can </a:t>
            </a:r>
            <a:r>
              <a:rPr lang="en-US" dirty="0" smtClean="0">
                <a:solidFill>
                  <a:srgbClr val="000000"/>
                </a:solidFill>
                <a:latin typeface="Lucida Sans" charset="0"/>
                <a:ea typeface="Arial Unicode MS" charset="0"/>
                <a:cs typeface="Arial Unicode MS" charset="0"/>
              </a:rPr>
              <a:t>ask whether oxycodone works </a:t>
            </a:r>
            <a:r>
              <a:rPr lang="en-US" dirty="0">
                <a:solidFill>
                  <a:srgbClr val="000000"/>
                </a:solidFill>
                <a:latin typeface="Lucida Sans" charset="0"/>
                <a:ea typeface="Arial Unicode MS" charset="0"/>
                <a:cs typeface="Arial Unicode MS" charset="0"/>
              </a:rPr>
              <a:t>at the population </a:t>
            </a:r>
            <a:r>
              <a:rPr lang="en-US" dirty="0" smtClean="0">
                <a:solidFill>
                  <a:srgbClr val="000000"/>
                </a:solidFill>
                <a:latin typeface="Lucida Sans" charset="0"/>
                <a:ea typeface="Arial Unicode MS" charset="0"/>
                <a:cs typeface="Arial Unicode MS" charset="0"/>
              </a:rPr>
              <a:t>level </a:t>
            </a:r>
            <a:r>
              <a:rPr lang="en-US" dirty="0">
                <a:solidFill>
                  <a:srgbClr val="000000"/>
                </a:solidFill>
                <a:latin typeface="Lucida Sans" charset="0"/>
                <a:ea typeface="Arial Unicode MS" charset="0"/>
                <a:cs typeface="Arial Unicode MS" charset="0"/>
              </a:rPr>
              <a:t>or whether it works for an individual (does it work </a:t>
            </a:r>
            <a:r>
              <a:rPr lang="en-US" i="1" dirty="0">
                <a:solidFill>
                  <a:srgbClr val="000000"/>
                </a:solidFill>
                <a:latin typeface="Lucida Sans" charset="0"/>
                <a:ea typeface="Arial Unicode MS" charset="0"/>
                <a:cs typeface="Arial Unicode MS" charset="0"/>
              </a:rPr>
              <a:t>for me</a:t>
            </a:r>
            <a:r>
              <a:rPr lang="en-US" dirty="0">
                <a:solidFill>
                  <a:srgbClr val="000000"/>
                </a:solidFill>
                <a:latin typeface="Lucida Sans" charset="0"/>
                <a:ea typeface="Arial Unicode MS" charset="0"/>
                <a:cs typeface="Arial Unicode MS" charset="0"/>
              </a:rPr>
              <a:t>).</a:t>
            </a:r>
          </a:p>
          <a:p>
            <a:pPr eaLnBrk="1" hangingPunct="1"/>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1342215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8447980-256C-4057-8DDD-A5E9D5C85671}" type="slidenum">
              <a:rPr lang="en-US" sz="1200">
                <a:solidFill>
                  <a:srgbClr val="000000"/>
                </a:solidFill>
                <a:latin typeface="Candara" charset="0"/>
                <a:ea typeface="ＭＳ Ｐゴシック" charset="0"/>
                <a:cs typeface="ＭＳ Ｐゴシック" charset="0"/>
              </a:rPr>
              <a:pPr algn="r" eaLnBrk="0" hangingPunct="0"/>
              <a:t>59</a:t>
            </a:fld>
            <a:endParaRPr lang="en-US" sz="1200">
              <a:solidFill>
                <a:srgbClr val="000000"/>
              </a:solidFill>
              <a:latin typeface="Candara" charset="0"/>
              <a:ea typeface="ＭＳ Ｐゴシック" charset="0"/>
              <a:cs typeface="ＭＳ Ｐゴシック" charset="0"/>
            </a:endParaRPr>
          </a:p>
        </p:txBody>
      </p:sp>
      <p:sp>
        <p:nvSpPr>
          <p:cNvPr id="56322" name="Rectangle 2"/>
          <p:cNvSpPr>
            <a:spLocks noGrp="1" noRot="1" noChangeAspect="1" noChangeArrowheads="1"/>
          </p:cNvSpPr>
          <p:nvPr>
            <p:ph type="sldImg"/>
          </p:nvPr>
        </p:nvSpPr>
        <p:spPr>
          <a:xfrm>
            <a:off x="0" y="0"/>
            <a:ext cx="0" cy="0"/>
          </a:xfrm>
          <a:solidFill>
            <a:srgbClr val="FFFFFF"/>
          </a:solidFill>
          <a:ln/>
        </p:spPr>
      </p:sp>
      <p:sp>
        <p:nvSpPr>
          <p:cNvPr id="56323"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marL="342900" indent="-342900">
              <a:spcAft>
                <a:spcPts val="1000"/>
              </a:spcAft>
            </a:pPr>
            <a:r>
              <a:rPr lang="en-US" dirty="0" smtClean="0">
                <a:solidFill>
                  <a:srgbClr val="000000"/>
                </a:solidFill>
                <a:latin typeface="Lucida Sans" charset="0"/>
                <a:ea typeface="Arial Unicode MS" charset="0"/>
                <a:cs typeface="Arial Unicode MS" charset="0"/>
              </a:rPr>
              <a:t>The standard thing to do would be to run an RCT,</a:t>
            </a:r>
            <a:r>
              <a:rPr lang="en-US" baseline="0" dirty="0" smtClean="0">
                <a:solidFill>
                  <a:srgbClr val="000000"/>
                </a:solidFill>
                <a:latin typeface="Lucida Sans" charset="0"/>
                <a:ea typeface="Arial Unicode MS" charset="0"/>
                <a:cs typeface="Arial Unicode MS" charset="0"/>
              </a:rPr>
              <a:t> and we will see </a:t>
            </a:r>
            <a:r>
              <a:rPr lang="en-US" i="1" dirty="0" smtClean="0">
                <a:solidFill>
                  <a:srgbClr val="000000"/>
                </a:solidFill>
                <a:latin typeface="Lucida Sans" charset="0"/>
                <a:ea typeface="Arial Unicode MS" charset="0"/>
                <a:cs typeface="Arial Unicode MS" charset="0"/>
              </a:rPr>
              <a:t>on </a:t>
            </a:r>
            <a:r>
              <a:rPr lang="en-US" i="1" dirty="0">
                <a:solidFill>
                  <a:srgbClr val="000000"/>
                </a:solidFill>
                <a:latin typeface="Lucida Sans" charset="0"/>
                <a:ea typeface="Arial Unicode MS" charset="0"/>
                <a:cs typeface="Arial Unicode MS" charset="0"/>
              </a:rPr>
              <a:t>average</a:t>
            </a:r>
            <a:r>
              <a:rPr lang="en-US" dirty="0">
                <a:solidFill>
                  <a:srgbClr val="000000"/>
                </a:solidFill>
                <a:latin typeface="Lucida Sans" charset="0"/>
                <a:ea typeface="Arial Unicode MS" charset="0"/>
                <a:cs typeface="Arial Unicode MS" charset="0"/>
              </a:rPr>
              <a:t> if </a:t>
            </a:r>
            <a:r>
              <a:rPr lang="en-US" dirty="0" smtClean="0">
                <a:solidFill>
                  <a:srgbClr val="000000"/>
                </a:solidFill>
                <a:latin typeface="Lucida Sans" charset="0"/>
                <a:ea typeface="Arial Unicode MS" charset="0"/>
                <a:cs typeface="Arial Unicode MS" charset="0"/>
              </a:rPr>
              <a:t>oxycodone</a:t>
            </a:r>
            <a:r>
              <a:rPr lang="en-US" baseline="0" dirty="0" smtClean="0">
                <a:solidFill>
                  <a:srgbClr val="000000"/>
                </a:solidFill>
                <a:latin typeface="Lucida Sans" charset="0"/>
                <a:ea typeface="Arial Unicode MS" charset="0"/>
                <a:cs typeface="Arial Unicode MS" charset="0"/>
              </a:rPr>
              <a:t> works better than say Percocet. </a:t>
            </a:r>
            <a:r>
              <a:rPr lang="en-US" dirty="0" smtClean="0">
                <a:solidFill>
                  <a:srgbClr val="000000"/>
                </a:solidFill>
                <a:latin typeface="Lucida Sans" charset="0"/>
                <a:ea typeface="Arial Unicode MS" charset="0"/>
                <a:cs typeface="Arial Unicode MS" charset="0"/>
              </a:rPr>
              <a:t>  </a:t>
            </a:r>
            <a:endParaRPr lang="en-US" dirty="0">
              <a:solidFill>
                <a:srgbClr val="000000"/>
              </a:solidFill>
              <a:latin typeface="Lucida Sans" charset="0"/>
              <a:ea typeface="Arial Unicode MS" charset="0"/>
              <a:cs typeface="Arial Unicode MS" charset="0"/>
            </a:endParaRPr>
          </a:p>
          <a:p>
            <a:pPr marL="342900" indent="-342900"/>
            <a:r>
              <a:rPr lang="en-US" dirty="0" smtClean="0">
                <a:solidFill>
                  <a:srgbClr val="000000"/>
                </a:solidFill>
                <a:latin typeface="Lucida Sans" charset="0"/>
                <a:ea typeface="Arial Unicode MS" charset="0"/>
                <a:cs typeface="Arial Unicode MS" charset="0"/>
              </a:rPr>
              <a:t>The </a:t>
            </a:r>
            <a:r>
              <a:rPr lang="en-US" dirty="0">
                <a:solidFill>
                  <a:srgbClr val="000000"/>
                </a:solidFill>
                <a:latin typeface="Lucida Sans" charset="0"/>
                <a:ea typeface="Arial Unicode MS" charset="0"/>
                <a:cs typeface="Arial Unicode MS" charset="0"/>
              </a:rPr>
              <a:t>problem though is that none of us are </a:t>
            </a:r>
            <a:r>
              <a:rPr lang="en-US" dirty="0" smtClean="0">
                <a:solidFill>
                  <a:srgbClr val="000000"/>
                </a:solidFill>
                <a:latin typeface="Lucida Sans" charset="0"/>
                <a:ea typeface="Arial Unicode MS" charset="0"/>
                <a:cs typeface="Arial Unicode MS" charset="0"/>
              </a:rPr>
              <a:t>average. </a:t>
            </a:r>
            <a:endParaRPr lang="en-US" dirty="0">
              <a:solidFill>
                <a:srgbClr val="000000"/>
              </a:solidFill>
              <a:latin typeface="Lucida Sans" charset="0"/>
              <a:ea typeface="Arial Unicode MS" charset="0"/>
              <a:cs typeface="Arial Unicode MS" charset="0"/>
            </a:endParaRPr>
          </a:p>
          <a:p>
            <a:pPr marL="342900" indent="-342900">
              <a:spcAft>
                <a:spcPts val="1000"/>
              </a:spcAft>
            </a:pPr>
            <a:endParaRPr lang="en-US" dirty="0">
              <a:solidFill>
                <a:srgbClr val="000000"/>
              </a:solidFill>
              <a:latin typeface="Lucida Sans" charset="0"/>
              <a:ea typeface="Arial Unicode MS" charset="0"/>
              <a:cs typeface="Arial Unicode MS" charset="0"/>
            </a:endParaRPr>
          </a:p>
          <a:p>
            <a:pPr marL="342900" indent="-342900">
              <a:spcBef>
                <a:spcPct val="20000"/>
              </a:spcBef>
            </a:pPr>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988062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8447980-256C-4057-8DDD-A5E9D5C85671}" type="slidenum">
              <a:rPr lang="en-US" sz="1200">
                <a:solidFill>
                  <a:srgbClr val="000000"/>
                </a:solidFill>
                <a:latin typeface="Candara" charset="0"/>
                <a:ea typeface="ＭＳ Ｐゴシック" charset="0"/>
                <a:cs typeface="ＭＳ Ｐゴシック" charset="0"/>
              </a:rPr>
              <a:pPr algn="r" eaLnBrk="0" hangingPunct="0"/>
              <a:t>60</a:t>
            </a:fld>
            <a:endParaRPr lang="en-US" sz="1200">
              <a:solidFill>
                <a:srgbClr val="000000"/>
              </a:solidFill>
              <a:latin typeface="Candara" charset="0"/>
              <a:ea typeface="ＭＳ Ｐゴシック" charset="0"/>
              <a:cs typeface="ＭＳ Ｐゴシック" charset="0"/>
            </a:endParaRPr>
          </a:p>
        </p:txBody>
      </p:sp>
      <p:sp>
        <p:nvSpPr>
          <p:cNvPr id="56322" name="Rectangle 2"/>
          <p:cNvSpPr>
            <a:spLocks noGrp="1" noRot="1" noChangeAspect="1" noChangeArrowheads="1"/>
          </p:cNvSpPr>
          <p:nvPr>
            <p:ph type="sldImg"/>
          </p:nvPr>
        </p:nvSpPr>
        <p:spPr>
          <a:xfrm>
            <a:off x="0" y="0"/>
            <a:ext cx="0" cy="0"/>
          </a:xfrm>
          <a:solidFill>
            <a:srgbClr val="FFFFFF"/>
          </a:solidFill>
          <a:ln/>
        </p:spPr>
      </p:sp>
      <p:sp>
        <p:nvSpPr>
          <p:cNvPr id="56323"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marL="342900" indent="-342900">
              <a:spcAft>
                <a:spcPts val="1000"/>
              </a:spcAft>
            </a:pPr>
            <a:r>
              <a:rPr lang="en-US" dirty="0" smtClean="0">
                <a:solidFill>
                  <a:srgbClr val="000000"/>
                </a:solidFill>
                <a:latin typeface="Lucida Sans" charset="0"/>
                <a:ea typeface="Arial Unicode MS" charset="0"/>
                <a:cs typeface="Arial Unicode MS" charset="0"/>
              </a:rPr>
              <a:t>The standard thing to do would be to run an RCT,</a:t>
            </a:r>
            <a:r>
              <a:rPr lang="en-US" baseline="0" dirty="0" smtClean="0">
                <a:solidFill>
                  <a:srgbClr val="000000"/>
                </a:solidFill>
                <a:latin typeface="Lucida Sans" charset="0"/>
                <a:ea typeface="Arial Unicode MS" charset="0"/>
                <a:cs typeface="Arial Unicode MS" charset="0"/>
              </a:rPr>
              <a:t> and we will see </a:t>
            </a:r>
            <a:r>
              <a:rPr lang="en-US" i="1" dirty="0" smtClean="0">
                <a:solidFill>
                  <a:srgbClr val="000000"/>
                </a:solidFill>
                <a:latin typeface="Lucida Sans" charset="0"/>
                <a:ea typeface="Arial Unicode MS" charset="0"/>
                <a:cs typeface="Arial Unicode MS" charset="0"/>
              </a:rPr>
              <a:t>on </a:t>
            </a:r>
            <a:r>
              <a:rPr lang="en-US" i="1" dirty="0">
                <a:solidFill>
                  <a:srgbClr val="000000"/>
                </a:solidFill>
                <a:latin typeface="Lucida Sans" charset="0"/>
                <a:ea typeface="Arial Unicode MS" charset="0"/>
                <a:cs typeface="Arial Unicode MS" charset="0"/>
              </a:rPr>
              <a:t>average</a:t>
            </a:r>
            <a:r>
              <a:rPr lang="en-US" dirty="0">
                <a:solidFill>
                  <a:srgbClr val="000000"/>
                </a:solidFill>
                <a:latin typeface="Lucida Sans" charset="0"/>
                <a:ea typeface="Arial Unicode MS" charset="0"/>
                <a:cs typeface="Arial Unicode MS" charset="0"/>
              </a:rPr>
              <a:t> if </a:t>
            </a:r>
            <a:r>
              <a:rPr lang="en-US" dirty="0" smtClean="0">
                <a:solidFill>
                  <a:srgbClr val="000000"/>
                </a:solidFill>
                <a:latin typeface="Lucida Sans" charset="0"/>
                <a:ea typeface="Arial Unicode MS" charset="0"/>
                <a:cs typeface="Arial Unicode MS" charset="0"/>
              </a:rPr>
              <a:t>oxycodone</a:t>
            </a:r>
            <a:r>
              <a:rPr lang="en-US" baseline="0" dirty="0" smtClean="0">
                <a:solidFill>
                  <a:srgbClr val="000000"/>
                </a:solidFill>
                <a:latin typeface="Lucida Sans" charset="0"/>
                <a:ea typeface="Arial Unicode MS" charset="0"/>
                <a:cs typeface="Arial Unicode MS" charset="0"/>
              </a:rPr>
              <a:t> works better than say Percocet. </a:t>
            </a:r>
            <a:r>
              <a:rPr lang="en-US" dirty="0" smtClean="0">
                <a:solidFill>
                  <a:srgbClr val="000000"/>
                </a:solidFill>
                <a:latin typeface="Lucida Sans" charset="0"/>
                <a:ea typeface="Arial Unicode MS" charset="0"/>
                <a:cs typeface="Arial Unicode MS" charset="0"/>
              </a:rPr>
              <a:t>  </a:t>
            </a:r>
            <a:endParaRPr lang="en-US" dirty="0">
              <a:solidFill>
                <a:srgbClr val="000000"/>
              </a:solidFill>
              <a:latin typeface="Lucida Sans" charset="0"/>
              <a:ea typeface="Arial Unicode MS" charset="0"/>
              <a:cs typeface="Arial Unicode MS" charset="0"/>
            </a:endParaRPr>
          </a:p>
          <a:p>
            <a:pPr marL="342900" indent="-342900"/>
            <a:r>
              <a:rPr lang="en-US" dirty="0" smtClean="0">
                <a:solidFill>
                  <a:srgbClr val="000000"/>
                </a:solidFill>
                <a:latin typeface="Lucida Sans" charset="0"/>
                <a:ea typeface="Arial Unicode MS" charset="0"/>
                <a:cs typeface="Arial Unicode MS" charset="0"/>
              </a:rPr>
              <a:t>The </a:t>
            </a:r>
            <a:r>
              <a:rPr lang="en-US" dirty="0">
                <a:solidFill>
                  <a:srgbClr val="000000"/>
                </a:solidFill>
                <a:latin typeface="Lucida Sans" charset="0"/>
                <a:ea typeface="Arial Unicode MS" charset="0"/>
                <a:cs typeface="Arial Unicode MS" charset="0"/>
              </a:rPr>
              <a:t>problem though is that none of us are </a:t>
            </a:r>
            <a:r>
              <a:rPr lang="en-US" dirty="0" smtClean="0">
                <a:solidFill>
                  <a:srgbClr val="000000"/>
                </a:solidFill>
                <a:latin typeface="Lucida Sans" charset="0"/>
                <a:ea typeface="Arial Unicode MS" charset="0"/>
                <a:cs typeface="Arial Unicode MS" charset="0"/>
              </a:rPr>
              <a:t>average. </a:t>
            </a:r>
            <a:endParaRPr lang="en-US" dirty="0">
              <a:solidFill>
                <a:srgbClr val="000000"/>
              </a:solidFill>
              <a:latin typeface="Lucida Sans" charset="0"/>
              <a:ea typeface="Arial Unicode MS" charset="0"/>
              <a:cs typeface="Arial Unicode MS" charset="0"/>
            </a:endParaRPr>
          </a:p>
          <a:p>
            <a:pPr marL="342900" indent="-342900">
              <a:spcAft>
                <a:spcPts val="1000"/>
              </a:spcAft>
            </a:pPr>
            <a:endParaRPr lang="en-US" dirty="0">
              <a:solidFill>
                <a:srgbClr val="000000"/>
              </a:solidFill>
              <a:latin typeface="Lucida Sans" charset="0"/>
              <a:ea typeface="Arial Unicode MS" charset="0"/>
              <a:cs typeface="Arial Unicode MS" charset="0"/>
            </a:endParaRPr>
          </a:p>
          <a:p>
            <a:pPr marL="342900" indent="-342900">
              <a:spcBef>
                <a:spcPct val="20000"/>
              </a:spcBef>
            </a:pPr>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85784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DA55EA-7653-E441-A241-83E67DC47021}" type="slidenum">
              <a:rPr lang="en-US">
                <a:solidFill>
                  <a:srgbClr val="000000"/>
                </a:solidFill>
                <a:latin typeface="Calibri"/>
              </a:rPr>
              <a:pPr>
                <a:defRPr/>
              </a:pPr>
              <a:t>61</a:t>
            </a:fld>
            <a:endParaRPr lang="en-US">
              <a:solidFill>
                <a:srgbClr val="000000"/>
              </a:solidFill>
              <a:latin typeface="Calibri"/>
            </a:endParaRPr>
          </a:p>
        </p:txBody>
      </p:sp>
      <p:sp>
        <p:nvSpPr>
          <p:cNvPr id="134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77261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30F943F-83C9-48FD-A513-7752EE831AE9}" type="slidenum">
              <a:rPr lang="en-US" sz="1200">
                <a:solidFill>
                  <a:srgbClr val="000000"/>
                </a:solidFill>
                <a:latin typeface="Candara" charset="0"/>
                <a:ea typeface="ＭＳ Ｐゴシック" charset="0"/>
                <a:cs typeface="ＭＳ Ｐゴシック" charset="0"/>
              </a:rPr>
              <a:pPr algn="r" eaLnBrk="0" hangingPunct="0"/>
              <a:t>62</a:t>
            </a:fld>
            <a:endParaRPr lang="en-US" sz="1200">
              <a:solidFill>
                <a:srgbClr val="000000"/>
              </a:solidFill>
              <a:latin typeface="Candara" charset="0"/>
              <a:ea typeface="ＭＳ Ｐゴシック" charset="0"/>
              <a:cs typeface="ＭＳ Ｐゴシック" charset="0"/>
            </a:endParaRPr>
          </a:p>
        </p:txBody>
      </p:sp>
      <p:sp>
        <p:nvSpPr>
          <p:cNvPr id="58370" name="Rectangle 2"/>
          <p:cNvSpPr>
            <a:spLocks noGrp="1" noRot="1" noChangeAspect="1" noChangeArrowheads="1"/>
          </p:cNvSpPr>
          <p:nvPr>
            <p:ph type="sldImg"/>
          </p:nvPr>
        </p:nvSpPr>
        <p:spPr>
          <a:xfrm>
            <a:off x="0" y="0"/>
            <a:ext cx="0" cy="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Aft>
                <a:spcPts val="1000"/>
              </a:spcAft>
            </a:pPr>
            <a:r>
              <a:rPr lang="en-US" dirty="0" smtClean="0">
                <a:solidFill>
                  <a:srgbClr val="000000"/>
                </a:solidFill>
                <a:latin typeface="Lucida Sans" charset="0"/>
                <a:ea typeface="Arial Unicode MS" charset="0"/>
                <a:cs typeface="Arial Unicode MS" charset="0"/>
              </a:rPr>
              <a:t>The </a:t>
            </a:r>
            <a:r>
              <a:rPr lang="en-US" dirty="0">
                <a:solidFill>
                  <a:srgbClr val="000000"/>
                </a:solidFill>
                <a:latin typeface="Lucida Sans" charset="0"/>
                <a:ea typeface="Arial Unicode MS" charset="0"/>
                <a:cs typeface="Arial Unicode MS" charset="0"/>
              </a:rPr>
              <a:t>only formal method for answering "does it work </a:t>
            </a:r>
            <a:r>
              <a:rPr lang="en-US" i="1" dirty="0">
                <a:solidFill>
                  <a:srgbClr val="000000"/>
                </a:solidFill>
                <a:latin typeface="Lucida Sans" charset="0"/>
                <a:ea typeface="Arial Unicode MS" charset="0"/>
                <a:cs typeface="Arial Unicode MS" charset="0"/>
              </a:rPr>
              <a:t>for me</a:t>
            </a:r>
            <a:r>
              <a:rPr lang="en-US" dirty="0">
                <a:solidFill>
                  <a:srgbClr val="000000"/>
                </a:solidFill>
                <a:latin typeface="Lucida Sans" charset="0"/>
                <a:ea typeface="Arial Unicode MS" charset="0"/>
                <a:cs typeface="Arial Unicode MS" charset="0"/>
              </a:rPr>
              <a:t>" is the N-of-1 study design. </a:t>
            </a:r>
          </a:p>
          <a:p>
            <a:pPr>
              <a:spcAft>
                <a:spcPts val="1000"/>
              </a:spcAft>
            </a:pPr>
            <a:r>
              <a:rPr lang="en-US" dirty="0" smtClean="0">
                <a:solidFill>
                  <a:srgbClr val="000000"/>
                </a:solidFill>
                <a:latin typeface="Lucida Sans" charset="0"/>
                <a:ea typeface="Arial Unicode MS" charset="0"/>
                <a:cs typeface="Arial Unicode MS" charset="0"/>
              </a:rPr>
              <a:t>In </a:t>
            </a:r>
            <a:r>
              <a:rPr lang="en-US" dirty="0">
                <a:solidFill>
                  <a:srgbClr val="000000"/>
                </a:solidFill>
                <a:latin typeface="Lucida Sans" charset="0"/>
                <a:ea typeface="Arial Unicode MS" charset="0"/>
                <a:cs typeface="Arial Unicode MS" charset="0"/>
              </a:rPr>
              <a:t>which there's only 1 person, 1 "n" in the study. So I would be randomized first to PTSD Coach, then usual care, and back and forth a few cycles, assessing my </a:t>
            </a:r>
            <a:r>
              <a:rPr lang="en-US" dirty="0" smtClean="0">
                <a:solidFill>
                  <a:srgbClr val="000000"/>
                </a:solidFill>
                <a:latin typeface="Lucida Sans" charset="0"/>
                <a:ea typeface="Arial Unicode MS" charset="0"/>
                <a:cs typeface="Arial Unicode MS" charset="0"/>
              </a:rPr>
              <a:t>depression symptoms </a:t>
            </a:r>
            <a:r>
              <a:rPr lang="en-US" dirty="0">
                <a:solidFill>
                  <a:srgbClr val="000000"/>
                </a:solidFill>
                <a:latin typeface="Lucida Sans" charset="0"/>
                <a:ea typeface="Arial Unicode MS" charset="0"/>
                <a:cs typeface="Arial Unicode MS" charset="0"/>
              </a:rPr>
              <a:t>along the way.  </a:t>
            </a:r>
          </a:p>
          <a:p>
            <a:pPr>
              <a:spcAft>
                <a:spcPts val="1000"/>
              </a:spcAft>
            </a:pPr>
            <a:r>
              <a:rPr lang="en-US" dirty="0" smtClean="0">
                <a:solidFill>
                  <a:srgbClr val="000000"/>
                </a:solidFill>
                <a:latin typeface="Lucida Sans" charset="0"/>
                <a:ea typeface="Arial Unicode MS" charset="0"/>
                <a:cs typeface="Arial Unicode MS" charset="0"/>
              </a:rPr>
              <a:t>This </a:t>
            </a:r>
            <a:r>
              <a:rPr lang="en-US" dirty="0">
                <a:solidFill>
                  <a:srgbClr val="000000"/>
                </a:solidFill>
                <a:latin typeface="Lucida Sans" charset="0"/>
                <a:ea typeface="Arial Unicode MS" charset="0"/>
                <a:cs typeface="Arial Unicode MS" charset="0"/>
              </a:rPr>
              <a:t>method is not widely known and is statistically complicated, but offers the kind of personal evidence we need to drive systematic but personalized learning across mHealth</a:t>
            </a:r>
          </a:p>
          <a:p>
            <a:pPr>
              <a:spcAft>
                <a:spcPts val="1000"/>
              </a:spcAft>
            </a:pPr>
            <a:endParaRPr lang="en-US" dirty="0">
              <a:solidFill>
                <a:srgbClr val="000000"/>
              </a:solidFill>
              <a:latin typeface="Lucida Sans" charset="0"/>
              <a:ea typeface="Arial Unicode MS" charset="0"/>
              <a:cs typeface="Arial Unicode MS" charset="0"/>
            </a:endParaRPr>
          </a:p>
          <a:p>
            <a:pPr eaLnBrk="1" hangingPunct="1">
              <a:lnSpc>
                <a:spcPct val="90000"/>
              </a:lnSpc>
            </a:pPr>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54372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8447980-256C-4057-8DDD-A5E9D5C85671}" type="slidenum">
              <a:rPr lang="en-US" sz="1200">
                <a:solidFill>
                  <a:srgbClr val="000000"/>
                </a:solidFill>
                <a:latin typeface="Candara" charset="0"/>
                <a:ea typeface="ＭＳ Ｐゴシック" charset="0"/>
                <a:cs typeface="ＭＳ Ｐゴシック" charset="0"/>
              </a:rPr>
              <a:pPr algn="r" eaLnBrk="0" hangingPunct="0"/>
              <a:t>63</a:t>
            </a:fld>
            <a:endParaRPr lang="en-US" sz="1200">
              <a:solidFill>
                <a:srgbClr val="000000"/>
              </a:solidFill>
              <a:latin typeface="Candara" charset="0"/>
              <a:ea typeface="ＭＳ Ｐゴシック" charset="0"/>
              <a:cs typeface="ＭＳ Ｐゴシック" charset="0"/>
            </a:endParaRPr>
          </a:p>
        </p:txBody>
      </p:sp>
      <p:sp>
        <p:nvSpPr>
          <p:cNvPr id="56322" name="Rectangle 2"/>
          <p:cNvSpPr>
            <a:spLocks noGrp="1" noRot="1" noChangeAspect="1" noChangeArrowheads="1"/>
          </p:cNvSpPr>
          <p:nvPr>
            <p:ph type="sldImg"/>
          </p:nvPr>
        </p:nvSpPr>
        <p:spPr>
          <a:xfrm>
            <a:off x="0" y="0"/>
            <a:ext cx="0" cy="0"/>
          </a:xfrm>
          <a:solidFill>
            <a:srgbClr val="FFFFFF"/>
          </a:solidFill>
          <a:ln/>
        </p:spPr>
      </p:sp>
      <p:sp>
        <p:nvSpPr>
          <p:cNvPr id="56323" name="Rectangle 3"/>
          <p:cNvSpPr>
            <a:spLocks noGrp="1" noChangeArrowheads="1"/>
          </p:cNvSpPr>
          <p:nvPr>
            <p:ph type="body" idx="1"/>
          </p:nvPr>
        </p:nvSpPr>
        <p:spPr>
          <a:xfrm>
            <a:off x="0" y="0"/>
            <a:ext cx="0" cy="0"/>
          </a:xfrm>
          <a:solidFill>
            <a:srgbClr val="FFFFFF"/>
          </a:solidFill>
          <a:ln>
            <a:solidFill>
              <a:srgbClr val="000000"/>
            </a:solidFill>
            <a:miter lim="800000"/>
            <a:headEnd/>
            <a:tailEnd/>
          </a:ln>
        </p:spPr>
        <p:txBody>
          <a:bodyPr/>
          <a:lstStyle/>
          <a:p>
            <a:pPr marL="342900" indent="-342900">
              <a:spcAft>
                <a:spcPts val="1000"/>
              </a:spcAft>
            </a:pPr>
            <a:r>
              <a:rPr lang="en-US" dirty="0" smtClean="0">
                <a:solidFill>
                  <a:srgbClr val="000000"/>
                </a:solidFill>
                <a:latin typeface="Lucida Sans" charset="0"/>
                <a:ea typeface="Arial Unicode MS" charset="0"/>
                <a:cs typeface="Arial Unicode MS" charset="0"/>
              </a:rPr>
              <a:t>The standard thing to do would be to run an RCT,</a:t>
            </a:r>
            <a:r>
              <a:rPr lang="en-US" baseline="0" dirty="0" smtClean="0">
                <a:solidFill>
                  <a:srgbClr val="000000"/>
                </a:solidFill>
                <a:latin typeface="Lucida Sans" charset="0"/>
                <a:ea typeface="Arial Unicode MS" charset="0"/>
                <a:cs typeface="Arial Unicode MS" charset="0"/>
              </a:rPr>
              <a:t> and we will see </a:t>
            </a:r>
            <a:r>
              <a:rPr lang="en-US" i="1" dirty="0" smtClean="0">
                <a:solidFill>
                  <a:srgbClr val="000000"/>
                </a:solidFill>
                <a:latin typeface="Lucida Sans" charset="0"/>
                <a:ea typeface="Arial Unicode MS" charset="0"/>
                <a:cs typeface="Arial Unicode MS" charset="0"/>
              </a:rPr>
              <a:t>on </a:t>
            </a:r>
            <a:r>
              <a:rPr lang="en-US" i="1" dirty="0">
                <a:solidFill>
                  <a:srgbClr val="000000"/>
                </a:solidFill>
                <a:latin typeface="Lucida Sans" charset="0"/>
                <a:ea typeface="Arial Unicode MS" charset="0"/>
                <a:cs typeface="Arial Unicode MS" charset="0"/>
              </a:rPr>
              <a:t>average</a:t>
            </a:r>
            <a:r>
              <a:rPr lang="en-US" dirty="0">
                <a:solidFill>
                  <a:srgbClr val="000000"/>
                </a:solidFill>
                <a:latin typeface="Lucida Sans" charset="0"/>
                <a:ea typeface="Arial Unicode MS" charset="0"/>
                <a:cs typeface="Arial Unicode MS" charset="0"/>
              </a:rPr>
              <a:t> if </a:t>
            </a:r>
            <a:r>
              <a:rPr lang="en-US" dirty="0" smtClean="0">
                <a:solidFill>
                  <a:srgbClr val="000000"/>
                </a:solidFill>
                <a:latin typeface="Lucida Sans" charset="0"/>
                <a:ea typeface="Arial Unicode MS" charset="0"/>
                <a:cs typeface="Arial Unicode MS" charset="0"/>
              </a:rPr>
              <a:t>oxycodone</a:t>
            </a:r>
            <a:r>
              <a:rPr lang="en-US" baseline="0" dirty="0" smtClean="0">
                <a:solidFill>
                  <a:srgbClr val="000000"/>
                </a:solidFill>
                <a:latin typeface="Lucida Sans" charset="0"/>
                <a:ea typeface="Arial Unicode MS" charset="0"/>
                <a:cs typeface="Arial Unicode MS" charset="0"/>
              </a:rPr>
              <a:t> works better than say Percocet. </a:t>
            </a:r>
            <a:r>
              <a:rPr lang="en-US" dirty="0" smtClean="0">
                <a:solidFill>
                  <a:srgbClr val="000000"/>
                </a:solidFill>
                <a:latin typeface="Lucida Sans" charset="0"/>
                <a:ea typeface="Arial Unicode MS" charset="0"/>
                <a:cs typeface="Arial Unicode MS" charset="0"/>
              </a:rPr>
              <a:t>  </a:t>
            </a:r>
            <a:endParaRPr lang="en-US" dirty="0">
              <a:solidFill>
                <a:srgbClr val="000000"/>
              </a:solidFill>
              <a:latin typeface="Lucida Sans" charset="0"/>
              <a:ea typeface="Arial Unicode MS" charset="0"/>
              <a:cs typeface="Arial Unicode MS" charset="0"/>
            </a:endParaRPr>
          </a:p>
          <a:p>
            <a:pPr marL="342900" indent="-342900"/>
            <a:r>
              <a:rPr lang="en-US" dirty="0" smtClean="0">
                <a:solidFill>
                  <a:srgbClr val="000000"/>
                </a:solidFill>
                <a:latin typeface="Lucida Sans" charset="0"/>
                <a:ea typeface="Arial Unicode MS" charset="0"/>
                <a:cs typeface="Arial Unicode MS" charset="0"/>
              </a:rPr>
              <a:t>The </a:t>
            </a:r>
            <a:r>
              <a:rPr lang="en-US" dirty="0">
                <a:solidFill>
                  <a:srgbClr val="000000"/>
                </a:solidFill>
                <a:latin typeface="Lucida Sans" charset="0"/>
                <a:ea typeface="Arial Unicode MS" charset="0"/>
                <a:cs typeface="Arial Unicode MS" charset="0"/>
              </a:rPr>
              <a:t>problem though is that none of us are </a:t>
            </a:r>
            <a:r>
              <a:rPr lang="en-US" dirty="0" smtClean="0">
                <a:solidFill>
                  <a:srgbClr val="000000"/>
                </a:solidFill>
                <a:latin typeface="Lucida Sans" charset="0"/>
                <a:ea typeface="Arial Unicode MS" charset="0"/>
                <a:cs typeface="Arial Unicode MS" charset="0"/>
              </a:rPr>
              <a:t>average. </a:t>
            </a:r>
            <a:endParaRPr lang="en-US" dirty="0">
              <a:solidFill>
                <a:srgbClr val="000000"/>
              </a:solidFill>
              <a:latin typeface="Lucida Sans" charset="0"/>
              <a:ea typeface="Arial Unicode MS" charset="0"/>
              <a:cs typeface="Arial Unicode MS" charset="0"/>
            </a:endParaRPr>
          </a:p>
          <a:p>
            <a:pPr marL="342900" indent="-342900">
              <a:spcAft>
                <a:spcPts val="1000"/>
              </a:spcAft>
            </a:pPr>
            <a:endParaRPr lang="en-US" dirty="0">
              <a:solidFill>
                <a:srgbClr val="000000"/>
              </a:solidFill>
              <a:latin typeface="Lucida Sans" charset="0"/>
              <a:ea typeface="Arial Unicode MS" charset="0"/>
              <a:cs typeface="Arial Unicode MS" charset="0"/>
            </a:endParaRPr>
          </a:p>
          <a:p>
            <a:pPr marL="342900" indent="-342900">
              <a:spcBef>
                <a:spcPct val="20000"/>
              </a:spcBef>
            </a:pPr>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1863645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a:spcAft>
                <a:spcPts val="1000"/>
              </a:spcAft>
            </a:pPr>
            <a:r>
              <a:rPr lang="en-US" altLang="ja-JP" dirty="0" smtClean="0">
                <a:solidFill>
                  <a:srgbClr val="000000"/>
                </a:solidFill>
                <a:latin typeface="Symbol" charset="2"/>
                <a:ea typeface="Arial Unicode MS" charset="0"/>
                <a:cs typeface="Arial Unicode MS" charset="0"/>
              </a:rPr>
              <a:t>In self-experimentation</a:t>
            </a:r>
            <a:r>
              <a:rPr lang="en-US" altLang="ja-JP" baseline="0" dirty="0" smtClean="0">
                <a:solidFill>
                  <a:srgbClr val="000000"/>
                </a:solidFill>
                <a:latin typeface="Symbol" charset="2"/>
                <a:ea typeface="Arial Unicode MS" charset="0"/>
                <a:cs typeface="Arial Unicode MS" charset="0"/>
              </a:rPr>
              <a:t>, n, the number of participants, is 1. The experiment may be quite casual, or lit may be more sophisticated in methodology like Ian and Michael have described, </a:t>
            </a:r>
            <a:endParaRPr lang="en-US" dirty="0" smtClean="0">
              <a:solidFill>
                <a:srgbClr val="000000"/>
              </a:solidFill>
              <a:latin typeface="Lucida Sans" charset="0"/>
              <a:ea typeface="Arial Unicode MS" charset="0"/>
              <a:cs typeface="Arial Unicode MS" charset="0"/>
            </a:endParaRPr>
          </a:p>
          <a:p>
            <a:endParaRPr lang="en-US" dirty="0">
              <a:latin typeface="Candara" charset="0"/>
              <a:ea typeface="ＭＳ Ｐゴシック" charset="-128"/>
              <a:cs typeface="ＭＳ Ｐゴシック" charset="-128"/>
            </a:endParaRPr>
          </a:p>
        </p:txBody>
      </p:sp>
      <p:sp>
        <p:nvSpPr>
          <p:cNvPr id="23555" name="Slide Number Placeholder 3"/>
          <p:cNvSpPr>
            <a:spLocks noGrp="1"/>
          </p:cNvSpPr>
          <p:nvPr>
            <p:ph type="sldNum" sz="quarter" idx="5"/>
          </p:nvPr>
        </p:nvSpPr>
        <p:spPr>
          <a:noFill/>
          <a:ln>
            <a:miter lim="800000"/>
            <a:headEnd/>
            <a:tailEnd/>
          </a:ln>
        </p:spPr>
        <p:txBody>
          <a:bodyPr/>
          <a:lstStyle/>
          <a:p>
            <a:fld id="{2CBBAB39-B5CC-4FD1-8D00-B41542932984}" type="slidenum">
              <a:rPr lang="en-US"/>
              <a:pPr/>
              <a:t>65</a:t>
            </a:fld>
            <a:endParaRPr lang="en-US" dirty="0"/>
          </a:p>
        </p:txBody>
      </p:sp>
    </p:spTree>
    <p:extLst>
      <p:ext uri="{BB962C8B-B14F-4D97-AF65-F5344CB8AC3E}">
        <p14:creationId xmlns:p14="http://schemas.microsoft.com/office/powerpoint/2010/main" val="935177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r>
              <a:rPr lang="en-US" dirty="0" smtClean="0">
                <a:latin typeface="Candara" charset="0"/>
                <a:ea typeface="ＭＳ Ｐゴシック" charset="-128"/>
                <a:cs typeface="ＭＳ Ｐゴシック" charset="-128"/>
              </a:rPr>
              <a:t>Scaling self-experimentation</a:t>
            </a:r>
            <a:r>
              <a:rPr lang="en-US" baseline="0" dirty="0" smtClean="0">
                <a:latin typeface="Candara" charset="0"/>
                <a:ea typeface="ＭＳ Ｐゴシック" charset="-128"/>
                <a:cs typeface="ＭＳ Ｐゴシック" charset="-128"/>
              </a:rPr>
              <a:t> means having more people do it, to the power of a much much bigger n, still with strong </a:t>
            </a:r>
            <a:r>
              <a:rPr lang="en-US" baseline="0" dirty="0" err="1" smtClean="0">
                <a:latin typeface="Candara" charset="0"/>
                <a:ea typeface="ＭＳ Ｐゴシック" charset="-128"/>
                <a:cs typeface="ＭＳ Ｐゴシック" charset="-128"/>
              </a:rPr>
              <a:t>methoology</a:t>
            </a:r>
            <a:r>
              <a:rPr lang="en-US" baseline="0" dirty="0" smtClean="0">
                <a:latin typeface="Candara" charset="0"/>
                <a:ea typeface="ＭＳ Ｐゴシック" charset="-128"/>
                <a:cs typeface="ＭＳ Ｐゴシック" charset="-128"/>
              </a:rPr>
              <a:t> so we can learn more and advance health more broadly. </a:t>
            </a:r>
          </a:p>
        </p:txBody>
      </p:sp>
      <p:sp>
        <p:nvSpPr>
          <p:cNvPr id="23555" name="Slide Number Placeholder 3"/>
          <p:cNvSpPr>
            <a:spLocks noGrp="1"/>
          </p:cNvSpPr>
          <p:nvPr>
            <p:ph type="sldNum" sz="quarter" idx="5"/>
          </p:nvPr>
        </p:nvSpPr>
        <p:spPr>
          <a:noFill/>
          <a:ln>
            <a:miter lim="800000"/>
            <a:headEnd/>
            <a:tailEnd/>
          </a:ln>
        </p:spPr>
        <p:txBody>
          <a:bodyPr/>
          <a:lstStyle/>
          <a:p>
            <a:fld id="{2CBBAB39-B5CC-4FD1-8D00-B41542932984}" type="slidenum">
              <a:rPr lang="en-US"/>
              <a:pPr/>
              <a:t>66</a:t>
            </a:fld>
            <a:endParaRPr lang="en-US" dirty="0"/>
          </a:p>
        </p:txBody>
      </p:sp>
    </p:spTree>
    <p:extLst>
      <p:ext uri="{BB962C8B-B14F-4D97-AF65-F5344CB8AC3E}">
        <p14:creationId xmlns:p14="http://schemas.microsoft.com/office/powerpoint/2010/main" val="2047882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r>
              <a:rPr lang="en-US" dirty="0" smtClean="0">
                <a:latin typeface="Candara" charset="0"/>
                <a:ea typeface="ＭＳ Ｐゴシック" charset="-128"/>
                <a:cs typeface="ＭＳ Ｐゴシック" charset="-128"/>
              </a:rPr>
              <a:t>But even better, we should sum the experiences of all of those experiments to achieve real scale. The question of course, is how. </a:t>
            </a:r>
            <a:endParaRPr lang="en-US" dirty="0">
              <a:latin typeface="Candara" charset="0"/>
              <a:ea typeface="ＭＳ Ｐゴシック" charset="-128"/>
              <a:cs typeface="ＭＳ Ｐゴシック" charset="-128"/>
            </a:endParaRPr>
          </a:p>
        </p:txBody>
      </p:sp>
      <p:sp>
        <p:nvSpPr>
          <p:cNvPr id="23555" name="Slide Number Placeholder 3"/>
          <p:cNvSpPr>
            <a:spLocks noGrp="1"/>
          </p:cNvSpPr>
          <p:nvPr>
            <p:ph type="sldNum" sz="quarter" idx="5"/>
          </p:nvPr>
        </p:nvSpPr>
        <p:spPr>
          <a:noFill/>
          <a:ln>
            <a:miter lim="800000"/>
            <a:headEnd/>
            <a:tailEnd/>
          </a:ln>
        </p:spPr>
        <p:txBody>
          <a:bodyPr/>
          <a:lstStyle/>
          <a:p>
            <a:fld id="{2CBBAB39-B5CC-4FD1-8D00-B41542932984}" type="slidenum">
              <a:rPr lang="en-US"/>
              <a:pPr/>
              <a:t>67</a:t>
            </a:fld>
            <a:endParaRPr lang="en-US" dirty="0"/>
          </a:p>
        </p:txBody>
      </p:sp>
    </p:spTree>
    <p:extLst>
      <p:ext uri="{BB962C8B-B14F-4D97-AF65-F5344CB8AC3E}">
        <p14:creationId xmlns:p14="http://schemas.microsoft.com/office/powerpoint/2010/main" val="145788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And HealthKit from Apple? We can calculate the duration of a workout using their definitions of start and endDate, and use known equations to calculate METS and add up the minutes at 3-6 METS. I've presented here a simplified story to make the point that something seemingly easy like getting at minutes of moderate activity isn't at all, and we're haven't gotten into more challenging data blood glucose (is it random, fasting or after a meal), or complicated variables to self-report and standardize like mood, or stress. </a:t>
            </a:r>
          </a:p>
          <a:p>
            <a:endParaRPr lang="en-US" altLang="en-US">
              <a:ea typeface="ＭＳ Ｐゴシック" charset="-128"/>
            </a:endParaRPr>
          </a:p>
          <a:p>
            <a:r>
              <a:rPr lang="en-US" altLang="en-US">
                <a:ea typeface="ＭＳ Ｐゴシック" charset="-128"/>
              </a:rPr>
              <a:t>Birth of the Apple Universe</a:t>
            </a:r>
          </a:p>
        </p:txBody>
      </p:sp>
      <p:sp>
        <p:nvSpPr>
          <p:cNvPr id="1228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881FAA4-0E30-6745-AF0C-C3ECEB60D52A}" type="slidenum">
              <a:rPr lang="en-US" altLang="en-US" sz="1200"/>
              <a:pPr/>
              <a:t>10</a:t>
            </a:fld>
            <a:endParaRPr lang="en-US" altLang="en-US" sz="1200"/>
          </a:p>
        </p:txBody>
      </p:sp>
    </p:spTree>
    <p:extLst>
      <p:ext uri="{BB962C8B-B14F-4D97-AF65-F5344CB8AC3E}">
        <p14:creationId xmlns:p14="http://schemas.microsoft.com/office/powerpoint/2010/main" val="543990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530F943F-83C9-48FD-A513-7752EE831AE9}" type="slidenum">
              <a:rPr lang="en-US" sz="1200">
                <a:solidFill>
                  <a:srgbClr val="000000"/>
                </a:solidFill>
                <a:latin typeface="Candara" charset="0"/>
                <a:ea typeface="ＭＳ Ｐゴシック" charset="0"/>
                <a:cs typeface="ＭＳ Ｐゴシック" charset="0"/>
              </a:rPr>
              <a:pPr algn="r" defTabSz="914400" eaLnBrk="0" fontAlgn="base" hangingPunct="0">
                <a:spcBef>
                  <a:spcPct val="0"/>
                </a:spcBef>
                <a:spcAft>
                  <a:spcPct val="0"/>
                </a:spcAft>
              </a:pPr>
              <a:t>68</a:t>
            </a:fld>
            <a:endParaRPr lang="en-US" sz="1200">
              <a:solidFill>
                <a:srgbClr val="000000"/>
              </a:solidFill>
              <a:latin typeface="Candara" charset="0"/>
              <a:ea typeface="ＭＳ Ｐゴシック" charset="0"/>
              <a:cs typeface="ＭＳ Ｐゴシック" charset="0"/>
            </a:endParaRPr>
          </a:p>
        </p:txBody>
      </p:sp>
      <p:sp>
        <p:nvSpPr>
          <p:cNvPr id="58370" name="Rectangle 2"/>
          <p:cNvSpPr>
            <a:spLocks noGrp="1" noRot="1" noChangeAspect="1" noChangeArrowheads="1"/>
          </p:cNvSpPr>
          <p:nvPr>
            <p:ph type="sldImg"/>
          </p:nvPr>
        </p:nvSpPr>
        <p:spPr>
          <a:xfrm>
            <a:off x="0" y="0"/>
            <a:ext cx="0" cy="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Aft>
                <a:spcPts val="1000"/>
              </a:spcAft>
            </a:pPr>
            <a:r>
              <a:rPr lang="en-US" dirty="0" smtClean="0">
                <a:solidFill>
                  <a:srgbClr val="000000"/>
                </a:solidFill>
                <a:latin typeface="Lucida Sans" charset="0"/>
                <a:ea typeface="Arial Unicode MS" charset="0"/>
                <a:cs typeface="Arial Unicode MS" charset="0"/>
              </a:rPr>
              <a:t>Once we get individual evidence, can aggregate</a:t>
            </a:r>
            <a:r>
              <a:rPr lang="en-US" baseline="0" dirty="0" smtClean="0">
                <a:solidFill>
                  <a:srgbClr val="000000"/>
                </a:solidFill>
                <a:latin typeface="Lucida Sans" charset="0"/>
                <a:ea typeface="Arial Unicode MS" charset="0"/>
                <a:cs typeface="Arial Unicode MS" charset="0"/>
              </a:rPr>
              <a:t> to population level evidence – VA/</a:t>
            </a:r>
            <a:r>
              <a:rPr lang="en-US" baseline="0" dirty="0" err="1" smtClean="0">
                <a:solidFill>
                  <a:srgbClr val="000000"/>
                </a:solidFill>
                <a:latin typeface="Lucida Sans" charset="0"/>
                <a:ea typeface="Arial Unicode MS" charset="0"/>
                <a:cs typeface="Arial Unicode MS" charset="0"/>
              </a:rPr>
              <a:t>DoD</a:t>
            </a:r>
            <a:r>
              <a:rPr lang="en-US" baseline="0" dirty="0" smtClean="0">
                <a:solidFill>
                  <a:srgbClr val="000000"/>
                </a:solidFill>
                <a:latin typeface="Lucida Sans" charset="0"/>
                <a:ea typeface="Arial Unicode MS" charset="0"/>
                <a:cs typeface="Arial Unicode MS" charset="0"/>
              </a:rPr>
              <a:t> should help build the evidence base for better care. </a:t>
            </a:r>
            <a:endParaRPr lang="en-US" dirty="0">
              <a:solidFill>
                <a:srgbClr val="000000"/>
              </a:solidFill>
              <a:latin typeface="Lucida Sans" charset="0"/>
              <a:ea typeface="Arial Unicode MS" charset="0"/>
              <a:cs typeface="Arial Unicode MS" charset="0"/>
            </a:endParaRPr>
          </a:p>
          <a:p>
            <a:pPr>
              <a:spcAft>
                <a:spcPts val="1000"/>
              </a:spcAft>
            </a:pPr>
            <a:endParaRPr lang="en-US" dirty="0">
              <a:solidFill>
                <a:srgbClr val="000000"/>
              </a:solidFill>
              <a:latin typeface="Lucida Sans" charset="0"/>
              <a:ea typeface="Arial Unicode MS" charset="0"/>
              <a:cs typeface="Arial Unicode MS" charset="0"/>
            </a:endParaRPr>
          </a:p>
          <a:p>
            <a:pPr eaLnBrk="1" hangingPunct="1">
              <a:lnSpc>
                <a:spcPct val="90000"/>
              </a:lnSpc>
            </a:pPr>
            <a:endParaRPr lang="en-US" dirty="0">
              <a:latin typeface="Candara" charset="0"/>
              <a:ea typeface="ＭＳ Ｐゴシック" charset="-128"/>
              <a:cs typeface="ＭＳ Ｐゴシック" charset="-128"/>
            </a:endParaRPr>
          </a:p>
        </p:txBody>
      </p:sp>
    </p:spTree>
    <p:extLst>
      <p:ext uri="{BB962C8B-B14F-4D97-AF65-F5344CB8AC3E}">
        <p14:creationId xmlns:p14="http://schemas.microsoft.com/office/powerpoint/2010/main" val="641507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p:txBody>
          <a:bodyPr/>
          <a:lstStyle/>
          <a:p>
            <a:pPr>
              <a:spcAft>
                <a:spcPts val="1000"/>
              </a:spcAft>
              <a:buFont typeface="Arial"/>
              <a:buNone/>
              <a:defRPr/>
            </a:pPr>
            <a:r>
              <a:rPr lang="en-US" dirty="0" smtClean="0">
                <a:solidFill>
                  <a:srgbClr val="000000"/>
                </a:solidFill>
                <a:latin typeface="Lucida Sans" charset="0"/>
                <a:ea typeface="Arial Unicode MS" charset="0"/>
                <a:cs typeface="Arial Unicode MS" charset="0"/>
              </a:rPr>
              <a:t>The </a:t>
            </a:r>
            <a:r>
              <a:rPr lang="en-US" b="1" dirty="0" smtClean="0">
                <a:solidFill>
                  <a:srgbClr val="000000"/>
                </a:solidFill>
                <a:latin typeface="Lucida Sans" charset="0"/>
                <a:ea typeface="Arial Unicode MS" charset="0"/>
                <a:cs typeface="Arial Unicode MS" charset="0"/>
              </a:rPr>
              <a:t>real excitement is aggregating findings </a:t>
            </a:r>
            <a:r>
              <a:rPr lang="en-US" dirty="0" smtClean="0">
                <a:solidFill>
                  <a:srgbClr val="000000"/>
                </a:solidFill>
                <a:latin typeface="Lucida Sans" charset="0"/>
                <a:ea typeface="Arial Unicode MS" charset="0"/>
                <a:cs typeface="Arial Unicode MS" charset="0"/>
              </a:rPr>
              <a:t>from many self-experiments. For that, we must first make the findings comparable. We are building libraries of standard measures, and working on way to index variables and results to standard vocabularies.  </a:t>
            </a:r>
          </a:p>
        </p:txBody>
      </p:sp>
    </p:spTree>
    <p:extLst>
      <p:ext uri="{BB962C8B-B14F-4D97-AF65-F5344CB8AC3E}">
        <p14:creationId xmlns:p14="http://schemas.microsoft.com/office/powerpoint/2010/main" val="887664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58C41B-E2B0-1B47-9131-F7A4E2D556A6}" type="slidenum">
              <a:rPr lang="en-US"/>
              <a:pPr>
                <a:defRPr/>
              </a:pPr>
              <a:t>72</a:t>
            </a:fld>
            <a:endParaRPr lang="en-US"/>
          </a:p>
        </p:txBody>
      </p:sp>
      <p:sp>
        <p:nvSpPr>
          <p:cNvPr id="8837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371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a:defRPr/>
            </a:pPr>
            <a:endParaRPr lang="en-US" dirty="0" smtClean="0">
              <a:cs typeface="+mn-cs"/>
            </a:endParaRPr>
          </a:p>
        </p:txBody>
      </p:sp>
    </p:spTree>
    <p:extLst>
      <p:ext uri="{BB962C8B-B14F-4D97-AF65-F5344CB8AC3E}">
        <p14:creationId xmlns:p14="http://schemas.microsoft.com/office/powerpoint/2010/main" val="56243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This is looking like déjà vu all over again. Silos, standards, headache!</a:t>
            </a:r>
          </a:p>
        </p:txBody>
      </p:sp>
      <p:sp>
        <p:nvSpPr>
          <p:cNvPr id="1249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2AABEC3-D75A-0E4E-95FB-A3A0CFE1E7EC}" type="slidenum">
              <a:rPr lang="en-US" altLang="en-US" sz="1200"/>
              <a:pPr/>
              <a:t>11</a:t>
            </a:fld>
            <a:endParaRPr lang="en-US" altLang="en-US" sz="1200"/>
          </a:p>
        </p:txBody>
      </p:sp>
    </p:spTree>
    <p:extLst>
      <p:ext uri="{BB962C8B-B14F-4D97-AF65-F5344CB8AC3E}">
        <p14:creationId xmlns:p14="http://schemas.microsoft.com/office/powerpoint/2010/main" val="134104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2199467-8239-AE4B-8862-2677B33B0B11}" type="slidenum">
              <a:rPr lang="en-US" altLang="en-US" sz="1200">
                <a:latin typeface="Arial" charset="0"/>
              </a:rPr>
              <a:pPr/>
              <a:t>12</a:t>
            </a:fld>
            <a:endParaRPr lang="en-US" altLang="en-US" sz="1200">
              <a:latin typeface="Arial"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27024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5" name="Shape 215"/>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29026" name="Shape 216"/>
          <p:cNvSpPr txBox="1">
            <a:spLocks noGrp="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p>
            <a:pPr>
              <a:spcBef>
                <a:spcPct val="0"/>
              </a:spcBef>
            </a:pPr>
            <a:r>
              <a:rPr lang="en-US" altLang="en-US">
                <a:ea typeface="ＭＳ Ｐゴシック" charset="-128"/>
              </a:rPr>
              <a:t>Need data standards for mHealth. 3 years ago cofounded OmH, read about it in our Science paper.</a:t>
            </a:r>
          </a:p>
          <a:p>
            <a:pPr>
              <a:spcBef>
                <a:spcPct val="0"/>
              </a:spcBef>
            </a:pPr>
            <a:r>
              <a:rPr lang="en-US" altLang="en-US">
                <a:ea typeface="ＭＳ Ｐゴシック" charset="-128"/>
              </a:rPr>
              <a:t>Working with industry on open source schemas…</a:t>
            </a:r>
          </a:p>
          <a:p>
            <a:pPr>
              <a:spcBef>
                <a:spcPct val="0"/>
              </a:spcBef>
            </a:pPr>
            <a:endParaRPr lang="en-US" altLang="en-US">
              <a:ea typeface="ＭＳ Ｐゴシック" charset="-128"/>
            </a:endParaRPr>
          </a:p>
          <a:p>
            <a:pPr>
              <a:spcBef>
                <a:spcPct val="0"/>
              </a:spcBef>
              <a:buClr>
                <a:srgbClr val="000000"/>
              </a:buClr>
            </a:pPr>
            <a:endParaRPr lang="en-US" altLang="en-US">
              <a:ea typeface="ＭＳ Ｐゴシック" charset="-128"/>
            </a:endParaRPr>
          </a:p>
        </p:txBody>
      </p:sp>
    </p:spTree>
    <p:extLst>
      <p:ext uri="{BB962C8B-B14F-4D97-AF65-F5344CB8AC3E}">
        <p14:creationId xmlns:p14="http://schemas.microsoft.com/office/powerpoint/2010/main" val="132054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1FD9298-9ACC-DF42-8C02-D14760C1851C}" type="slidenum">
              <a:rPr lang="en-US" altLang="en-US" sz="1200"/>
              <a:pPr/>
              <a:t>14</a:t>
            </a:fld>
            <a:endParaRPr lang="en-US" altLang="en-US" sz="1200"/>
          </a:p>
        </p:txBody>
      </p:sp>
      <p:sp>
        <p:nvSpPr>
          <p:cNvPr id="11673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04819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277648-414D-3B46-8C13-21A71B9CD342}"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244838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77648-414D-3B46-8C13-21A71B9CD342}"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10461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77648-414D-3B46-8C13-21A71B9CD342}"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307875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B49C92-DE74-4392-9BDF-C267346ABC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515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2E8B32-31DB-4153-A6C9-F5B3429AF9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464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F3CD8-0EDD-424C-97C4-53E0F703B9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48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A3DB20-0E1D-4A7B-815A-71A71D49D6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5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48518E-9D5A-4EC0-B0C1-90C8348DA8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490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85F835-5869-4CBE-BFCC-9B8628F517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137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361370-49F4-469A-AE8F-244B6360B9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327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3D6986-B151-4908-A3BE-DFAB31DED9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97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77648-414D-3B46-8C13-21A71B9CD342}"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544099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B4B061-71E0-45A6-B04B-1C75C5A18E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5913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2414A4-C2F2-41F6-B4F3-5BD7B58F3F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133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5191E3-82D7-4A22-9FB2-6E3DF0A267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8632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7A0AF2-B523-4278-91C0-2C3ACEB519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930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359714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400"/>
            </a:lvl1pPr>
          </a:lstStyle>
          <a:p>
            <a:pPr algn="ctr" defTabSz="914400"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88557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C203D2-139E-4546-A453-F5E2064362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49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9F6C428-3498-4912-8053-EEB78BFCB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2725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6F5FBFF-A650-4363-AF1C-BE3C04627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329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09B2A61-95FA-4D23-BDCE-216724F4AF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20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77648-414D-3B46-8C13-21A71B9CD342}" type="datetimeFigureOut">
              <a:rPr lang="en-US" smtClean="0"/>
              <a:t>2/12/16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980325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DC3C203-7A79-4449-ADCA-EAC2548C92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88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01AA16D-ED1C-43C7-A2C4-2C1E946580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5599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BD8F1C-D183-42C0-92AA-AB67DE54A8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739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A1DCB-82E3-4E3C-A935-FE91CECACB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818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A0BAA19-0F14-4B8F-9688-885962EE54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4341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477B75-8F7E-4C17-8ACA-2CF261A5C9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4527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0200" y="2708275"/>
            <a:ext cx="8489950" cy="345757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D834936B-2AB7-4FDB-9E1C-A87F8A0B9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403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9B1E7B-7F7E-4564-A324-5308BDF5D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08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cs typeface="+mn-cs"/>
              </a:defRPr>
            </a:lvl1pPr>
          </a:lstStyle>
          <a:p>
            <a:pPr defTabSz="914400"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1435442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C0BEE7-73DD-4955-8ED2-93E8B8D05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94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277648-414D-3B46-8C13-21A71B9CD342}"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3541014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53B2DB5-5D28-4914-950E-B461F111EB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609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02EED6E-4945-437F-BEEE-AF29B88484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098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9AFCED4-5A3B-4E47-9516-81539B3ED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288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1B5A074-DC1B-4CCF-911B-21019D09D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686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DEA564-AD9D-46FF-93BC-31A6719EB7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917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E4C17B5-5E1B-497C-8109-1FBCE1026C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42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7FBC17D-7906-49CD-9BB8-C28D2F3C9B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116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BFA7DF5-EFB1-42B1-B1FF-4449C216EF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607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EE696B2-9DAB-4012-B57E-FAC15AA34D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539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0200" y="2708275"/>
            <a:ext cx="8489950" cy="345757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1C1BE8A1-37C2-4E7B-ACC8-7640646688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44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277648-414D-3B46-8C13-21A71B9CD342}" type="datetimeFigureOut">
              <a:rPr lang="en-US" smtClean="0"/>
              <a:t>2/12/16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367468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9856AD4-F03C-42FB-ACEE-172E0C6D1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3016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400"/>
            </a:lvl1pPr>
          </a:lstStyle>
          <a:p>
            <a:pPr algn="ctr" defTabSz="914400"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3122839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C203D2-139E-4546-A453-F5E20643621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568389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9F6C428-3498-4912-8053-EEB78BFCB99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63329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6F5FBFF-A650-4363-AF1C-BE3C046277E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16606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09B2A61-95FA-4D23-BDCE-216724F4AF5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289519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DC3C203-7A79-4449-ADCA-EAC2548C92A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691473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01AA16D-ED1C-43C7-A2C4-2C1E946580C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27742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BD8F1C-D183-42C0-92AA-AB67DE54A8FD}"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572553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A1DCB-82E3-4E3C-A935-FE91CECACB30}"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9645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277648-414D-3B46-8C13-21A71B9CD342}" type="datetimeFigureOut">
              <a:rPr lang="en-US" smtClean="0"/>
              <a:t>2/12/16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204104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A0BAA19-0F14-4B8F-9688-885962EE545E}"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261700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477B75-8F7E-4C17-8ACA-2CF261A5C967}"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223085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0200" y="2708275"/>
            <a:ext cx="8489950" cy="3457575"/>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D834936B-2AB7-4FDB-9E1C-A87F8A0B932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764910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9B1E7B-7F7E-4564-A324-5308BDF5D9F1}"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2892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77648-414D-3B46-8C13-21A71B9CD342}" type="datetimeFigureOut">
              <a:rPr lang="en-US" smtClean="0"/>
              <a:t>2/12/16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325608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77648-414D-3B46-8C13-21A71B9CD342}"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225181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77648-414D-3B46-8C13-21A71B9CD342}" type="datetimeFigureOut">
              <a:rPr lang="en-US" smtClean="0"/>
              <a:t>2/12/16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6A91A-3650-6C41-9B78-9FCE9613A5C5}" type="slidenum">
              <a:rPr lang="en-US" smtClean="0"/>
              <a:t>‹#›</a:t>
            </a:fld>
            <a:endParaRPr lang="en-US"/>
          </a:p>
        </p:txBody>
      </p:sp>
    </p:spTree>
    <p:extLst>
      <p:ext uri="{BB962C8B-B14F-4D97-AF65-F5344CB8AC3E}">
        <p14:creationId xmlns:p14="http://schemas.microsoft.com/office/powerpoint/2010/main" val="30039891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77648-414D-3B46-8C13-21A71B9CD342}" type="datetimeFigureOut">
              <a:rPr lang="en-US" smtClean="0"/>
              <a:t>2/12/16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6A91A-3650-6C41-9B78-9FCE9613A5C5}" type="slidenum">
              <a:rPr lang="en-US" smtClean="0"/>
              <a:t>‹#›</a:t>
            </a:fld>
            <a:endParaRPr lang="en-US"/>
          </a:p>
        </p:txBody>
      </p:sp>
    </p:spTree>
    <p:extLst>
      <p:ext uri="{BB962C8B-B14F-4D97-AF65-F5344CB8AC3E}">
        <p14:creationId xmlns:p14="http://schemas.microsoft.com/office/powerpoint/2010/main" val="3132337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latin typeface="Candara" charset="0"/>
              </a:defRPr>
            </a:lvl1pPr>
          </a:lstStyle>
          <a:p>
            <a:pPr defTabSz="914400" fontAlgn="base">
              <a:spcBef>
                <a:spcPct val="0"/>
              </a:spcBef>
              <a:spcAft>
                <a:spcPct val="0"/>
              </a:spcAft>
              <a:defRPr/>
            </a:pPr>
            <a:endParaRPr lang="en-US" dirty="0">
              <a:solidFill>
                <a:srgbClr val="000000"/>
              </a:solidFill>
              <a:ea typeface="ＭＳ Ｐゴシック" charset="-128"/>
              <a:cs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latin typeface="Candara" charset="0"/>
              </a:defRPr>
            </a:lvl1pPr>
          </a:lstStyle>
          <a:p>
            <a:pPr defTabSz="914400" fontAlgn="base">
              <a:spcBef>
                <a:spcPct val="0"/>
              </a:spcBef>
              <a:spcAft>
                <a:spcPct val="0"/>
              </a:spcAft>
              <a:defRPr/>
            </a:pPr>
            <a:endParaRPr lang="en-US" dirty="0">
              <a:solidFill>
                <a:srgbClr val="000000"/>
              </a:solidFill>
              <a:ea typeface="ＭＳ Ｐゴシック" charset="-128"/>
              <a:cs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latin typeface="Candara" charset="0"/>
              </a:defRPr>
            </a:lvl1pPr>
          </a:lstStyle>
          <a:p>
            <a:pPr defTabSz="914400" fontAlgn="base">
              <a:spcBef>
                <a:spcPct val="0"/>
              </a:spcBef>
              <a:spcAft>
                <a:spcPct val="0"/>
              </a:spcAft>
              <a:defRPr/>
            </a:pPr>
            <a:fld id="{B0C97256-09DD-41D9-B14A-548B0DAA2DD4}" type="slidenum">
              <a:rPr lang="en-US">
                <a:solidFill>
                  <a:srgbClr val="000000"/>
                </a:solidFill>
                <a:ea typeface="ＭＳ Ｐゴシック" charset="-128"/>
                <a:cs typeface="ＭＳ Ｐゴシック" charset="-128"/>
              </a:rPr>
              <a:pPr defTabSz="914400" fontAlgn="base">
                <a:spcBef>
                  <a:spcPct val="0"/>
                </a:spcBef>
                <a:spcAft>
                  <a:spcPct val="0"/>
                </a:spcAft>
                <a:defRPr/>
              </a:pPr>
              <a:t>‹#›</a:t>
            </a:fld>
            <a:endParaRPr lang="en-US"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99994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1"/>
          </a:solidFill>
          <a:latin typeface="Candara"/>
          <a:ea typeface="+mj-ea"/>
          <a:cs typeface="+mj-cs"/>
        </a:defRPr>
      </a:lvl1pPr>
      <a:lvl2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orbel" charset="0"/>
          <a:ea typeface="ＭＳ Ｐゴシック" charset="0"/>
          <a:cs typeface="ＭＳ Ｐゴシック" charset="0"/>
        </a:defRPr>
      </a:lvl6pPr>
      <a:lvl7pPr marL="914400" algn="ctr" rtl="0" fontAlgn="base">
        <a:spcBef>
          <a:spcPct val="0"/>
        </a:spcBef>
        <a:spcAft>
          <a:spcPct val="0"/>
        </a:spcAft>
        <a:defRPr sz="4400">
          <a:solidFill>
            <a:schemeClr val="bg1"/>
          </a:solidFill>
          <a:latin typeface="Corbel" charset="0"/>
          <a:ea typeface="ＭＳ Ｐゴシック" charset="0"/>
          <a:cs typeface="ＭＳ Ｐゴシック" charset="0"/>
        </a:defRPr>
      </a:lvl7pPr>
      <a:lvl8pPr marL="1371600" algn="ctr" rtl="0" fontAlgn="base">
        <a:spcBef>
          <a:spcPct val="0"/>
        </a:spcBef>
        <a:spcAft>
          <a:spcPct val="0"/>
        </a:spcAft>
        <a:defRPr sz="4400">
          <a:solidFill>
            <a:schemeClr val="bg1"/>
          </a:solidFill>
          <a:latin typeface="Corbel" charset="0"/>
          <a:ea typeface="ＭＳ Ｐゴシック" charset="0"/>
          <a:cs typeface="ＭＳ Ｐゴシック" charset="0"/>
        </a:defRPr>
      </a:lvl8pPr>
      <a:lvl9pPr marL="1828800" algn="ctr" rtl="0" fontAlgn="base">
        <a:spcBef>
          <a:spcPct val="0"/>
        </a:spcBef>
        <a:spcAft>
          <a:spcPct val="0"/>
        </a:spcAft>
        <a:defRPr sz="4400">
          <a:solidFill>
            <a:schemeClr val="bg1"/>
          </a:solidFill>
          <a:latin typeface="Corbe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Candara"/>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dara"/>
          <a:ea typeface="+mn-ea"/>
        </a:defRPr>
      </a:lvl2pPr>
      <a:lvl3pPr marL="1143000" indent="-228600" algn="l" rtl="0" eaLnBrk="0" fontAlgn="base" hangingPunct="0">
        <a:spcBef>
          <a:spcPct val="20000"/>
        </a:spcBef>
        <a:spcAft>
          <a:spcPct val="0"/>
        </a:spcAft>
        <a:buChar char="•"/>
        <a:defRPr sz="2400">
          <a:solidFill>
            <a:schemeClr val="tx1"/>
          </a:solidFill>
          <a:latin typeface="Candara"/>
          <a:ea typeface="+mn-ea"/>
        </a:defRPr>
      </a:lvl3pPr>
      <a:lvl4pPr marL="1600200" indent="-228600" algn="l" rtl="0" eaLnBrk="0" fontAlgn="base" hangingPunct="0">
        <a:spcBef>
          <a:spcPct val="20000"/>
        </a:spcBef>
        <a:spcAft>
          <a:spcPct val="0"/>
        </a:spcAft>
        <a:buChar char="–"/>
        <a:defRPr sz="2000">
          <a:solidFill>
            <a:schemeClr val="tx1"/>
          </a:solidFill>
          <a:latin typeface="Candara"/>
          <a:ea typeface="+mn-ea"/>
        </a:defRPr>
      </a:lvl4pPr>
      <a:lvl5pPr marL="2057400" indent="-228600" algn="l" rtl="0" eaLnBrk="0" fontAlgn="base" hangingPunct="0">
        <a:spcBef>
          <a:spcPct val="20000"/>
        </a:spcBef>
        <a:spcAft>
          <a:spcPct val="0"/>
        </a:spcAft>
        <a:buChar char="»"/>
        <a:defRPr sz="2000">
          <a:solidFill>
            <a:schemeClr val="tx1"/>
          </a:solidFill>
          <a:latin typeface="Candara"/>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9FA03C65-9E3C-469C-A08F-AC8FA16CBA77}"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pic>
        <p:nvPicPr>
          <p:cNvPr id="1029" name="Picture 17" descr="MidBlue90"/>
          <p:cNvPicPr>
            <a:picLocks noChangeAspect="1" noChangeArrowheads="1"/>
          </p:cNvPicPr>
          <p:nvPr/>
        </p:nvPicPr>
        <p:blipFill>
          <a:blip r:embed="rId15" cstate="print"/>
          <a:srcRect/>
          <a:stretch>
            <a:fillRect/>
          </a:stretch>
        </p:blipFill>
        <p:spPr bwMode="auto">
          <a:xfrm>
            <a:off x="0" y="0"/>
            <a:ext cx="9144000" cy="514350"/>
          </a:xfrm>
          <a:prstGeom prst="rect">
            <a:avLst/>
          </a:prstGeom>
          <a:noFill/>
          <a:ln w="9525">
            <a:noFill/>
            <a:miter lim="800000"/>
            <a:headEnd/>
            <a:tailEnd/>
          </a:ln>
        </p:spPr>
      </p:pic>
    </p:spTree>
    <p:extLst>
      <p:ext uri="{BB962C8B-B14F-4D97-AF65-F5344CB8AC3E}">
        <p14:creationId xmlns:p14="http://schemas.microsoft.com/office/powerpoint/2010/main" val="41672466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400" fontAlgn="base">
              <a:spcBef>
                <a:spcPct val="0"/>
              </a:spcBef>
              <a:spcAft>
                <a:spcPct val="0"/>
              </a:spcAft>
              <a:defRPr/>
            </a:pPr>
            <a:fld id="{53557CF6-0AB3-4206-8F93-9C7672B348ED}"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pic>
        <p:nvPicPr>
          <p:cNvPr id="1029" name="Picture 17" descr="MidBlue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199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9FA03C65-9E3C-469C-A08F-AC8FA16CBA77}"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pic>
        <p:nvPicPr>
          <p:cNvPr id="1029" name="Picture 17" descr="MidBlue90"/>
          <p:cNvPicPr>
            <a:picLocks noChangeAspect="1" noChangeArrowheads="1"/>
          </p:cNvPicPr>
          <p:nvPr/>
        </p:nvPicPr>
        <p:blipFill>
          <a:blip r:embed="rId15" cstate="print"/>
          <a:srcRect/>
          <a:stretch>
            <a:fillRect/>
          </a:stretch>
        </p:blipFill>
        <p:spPr bwMode="auto">
          <a:xfrm>
            <a:off x="0" y="0"/>
            <a:ext cx="9144000" cy="514350"/>
          </a:xfrm>
          <a:prstGeom prst="rect">
            <a:avLst/>
          </a:prstGeom>
          <a:noFill/>
          <a:ln w="9525">
            <a:noFill/>
            <a:miter lim="800000"/>
            <a:headEnd/>
            <a:tailEnd/>
          </a:ln>
        </p:spPr>
      </p:pic>
    </p:spTree>
    <p:extLst>
      <p:ext uri="{BB962C8B-B14F-4D97-AF65-F5344CB8AC3E}">
        <p14:creationId xmlns:p14="http://schemas.microsoft.com/office/powerpoint/2010/main" val="4667235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3schools.com/browsers/browsers_os.asp" TargetMode="External"/><Relationship Id="rId4" Type="http://schemas.openxmlformats.org/officeDocument/2006/relationships/hyperlink" Target="SawyerA@orthosurg.ucsf.edu" TargetMode="External"/><Relationship Id="rId5" Type="http://schemas.openxmlformats.org/officeDocument/2006/relationships/hyperlink" Target="http://drupal.ucsf.edu/"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oflot.com/" TargetMode="External"/><Relationship Id="rId3" Type="http://schemas.openxmlformats.org/officeDocument/2006/relationships/hyperlink" Target="mailto:BerreanB@MEDSCH.UCSF.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ogleblog.blogspot.com/2008/08/search-experiments-large-and-small.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hyperlink" Target="https://pixabay.com/en/notes-music-silhouette-melody-145817/" TargetMode="External"/><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5.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adwrite.com/2013/09/19/api-defin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3" Type="http://schemas.openxmlformats.org/officeDocument/2006/relationships/hyperlink" Target="http://linqhealth.co/" TargetMode="External"/><Relationship Id="rId4" Type="http://schemas.openxmlformats.org/officeDocument/2006/relationships/image" Target="../media/image27.tif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s://www.flinto.com/p/c1216145" TargetMode="External"/><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s.google.com/fit/rest/v1/reference/parameters" TargetMode="External"/><Relationship Id="rId3" Type="http://schemas.openxmlformats.org/officeDocument/2006/relationships/hyperlink" Target="https://www.googleapis.com/fitness/v1/users/userId/dataSources/dataSourceI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s.google.com/fit/rest/v1/data-type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cdmc.ucdavis.edu/chpr/preempt/" TargetMode="External"/><Relationship Id="rId3"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tiff"/><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csf.co1.qualtrics.com/jfe/preview/SV_e3etXta0KuUQHg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evelopers.google.com/fit/rest/v1/reference/activity-typ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smtClean="0"/>
              <a:t>February 16, 2016: </a:t>
            </a:r>
            <a:r>
              <a:rPr lang="en-US" dirty="0"/>
              <a:t>I. Sim</a:t>
            </a:r>
            <a:endParaRPr lang="en-US" sz="1400" i="0" dirty="0">
              <a:latin typeface="Times" charset="0"/>
            </a:endParaRPr>
          </a:p>
        </p:txBody>
      </p:sp>
      <p:sp>
        <p:nvSpPr>
          <p:cNvPr id="6" name="Footer Placeholder 4"/>
          <p:cNvSpPr>
            <a:spLocks noGrp="1"/>
          </p:cNvSpPr>
          <p:nvPr>
            <p:ph type="ftr" sz="quarter" idx="11"/>
          </p:nvPr>
        </p:nvSpPr>
        <p:spPr/>
        <p:txBody>
          <a:bodyPr/>
          <a:lstStyle/>
          <a:p>
            <a:pPr>
              <a:defRPr/>
            </a:pPr>
            <a:r>
              <a:rPr lang="en-US" dirty="0" smtClean="0"/>
              <a:t>Tech Research Methods</a:t>
            </a:r>
            <a:endParaRPr lang="en-US" dirty="0"/>
          </a:p>
          <a:p>
            <a:pPr>
              <a:defRPr/>
            </a:pPr>
            <a:r>
              <a:rPr lang="en-US" dirty="0"/>
              <a:t>Epi – 206 Medical Informatics</a:t>
            </a:r>
          </a:p>
        </p:txBody>
      </p:sp>
      <p:sp>
        <p:nvSpPr>
          <p:cNvPr id="66562" name="Rectangle 2"/>
          <p:cNvSpPr>
            <a:spLocks noGrp="1" noChangeArrowheads="1"/>
          </p:cNvSpPr>
          <p:nvPr>
            <p:ph type="ctrTitle"/>
          </p:nvPr>
        </p:nvSpPr>
        <p:spPr>
          <a:xfrm>
            <a:off x="698500" y="1465263"/>
            <a:ext cx="7772400" cy="1143000"/>
          </a:xfrm>
        </p:spPr>
        <p:txBody>
          <a:bodyPr>
            <a:noAutofit/>
          </a:bodyPr>
          <a:lstStyle/>
          <a:p>
            <a:pPr>
              <a:defRPr/>
            </a:pPr>
            <a:r>
              <a:rPr lang="en-US" sz="4000" dirty="0" smtClean="0"/>
              <a:t>Precision Medicine: </a:t>
            </a:r>
            <a:br>
              <a:rPr lang="en-US" sz="4000" dirty="0" smtClean="0"/>
            </a:br>
            <a:r>
              <a:rPr lang="en-US" sz="4000" dirty="0" smtClean="0"/>
              <a:t>A Case Study (Part 2)</a:t>
            </a:r>
            <a:endParaRPr lang="en-US" sz="2400" dirty="0" smtClean="0">
              <a:solidFill>
                <a:schemeClr val="tx1"/>
              </a:solidFill>
              <a:cs typeface="+mj-cs"/>
            </a:endParaRPr>
          </a:p>
        </p:txBody>
      </p:sp>
      <p:sp>
        <p:nvSpPr>
          <p:cNvPr id="66563" name="Rectangle 3"/>
          <p:cNvSpPr>
            <a:spLocks noChangeArrowheads="1"/>
          </p:cNvSpPr>
          <p:nvPr/>
        </p:nvSpPr>
        <p:spPr bwMode="auto">
          <a:xfrm>
            <a:off x="987425" y="2863850"/>
            <a:ext cx="7058025" cy="2333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5817" tIns="42908" rIns="85817" bIns="42908">
            <a:spAutoFit/>
          </a:bodyPr>
          <a:lstStyle/>
          <a:p>
            <a:pPr algn="ctr" defTabSz="852488">
              <a:defRPr/>
            </a:pPr>
            <a:r>
              <a:rPr lang="en-US" sz="2100" b="1" dirty="0">
                <a:solidFill>
                  <a:srgbClr val="009688"/>
                </a:solidFill>
                <a:latin typeface="Helvetica" charset="0"/>
                <a:cs typeface="+mn-cs"/>
              </a:rPr>
              <a:t>Ida Sim, MD, PhD</a:t>
            </a:r>
          </a:p>
          <a:p>
            <a:pPr algn="ctr" defTabSz="852488">
              <a:defRPr/>
            </a:pPr>
            <a:endParaRPr lang="en-US" sz="1700" b="1" dirty="0">
              <a:solidFill>
                <a:srgbClr val="009688"/>
              </a:solidFill>
              <a:latin typeface="Helvetica" charset="0"/>
              <a:cs typeface="+mn-cs"/>
            </a:endParaRPr>
          </a:p>
          <a:p>
            <a:pPr algn="ctr" defTabSz="852488">
              <a:defRPr/>
            </a:pPr>
            <a:r>
              <a:rPr lang="en-US" sz="2100" b="1" dirty="0" smtClean="0">
                <a:solidFill>
                  <a:srgbClr val="009688"/>
                </a:solidFill>
                <a:latin typeface="Helvetica" charset="0"/>
              </a:rPr>
              <a:t>February 16, 2016</a:t>
            </a:r>
            <a:endParaRPr lang="en-US" sz="2100" b="1" dirty="0">
              <a:solidFill>
                <a:srgbClr val="009688"/>
              </a:solidFill>
              <a:latin typeface="Helvetica" charset="0"/>
              <a:cs typeface="+mn-cs"/>
            </a:endParaRPr>
          </a:p>
          <a:p>
            <a:pPr algn="ctr" defTabSz="852488">
              <a:defRPr/>
            </a:pPr>
            <a:endParaRPr lang="en-US" sz="1200" b="1" dirty="0">
              <a:solidFill>
                <a:srgbClr val="009688"/>
              </a:solidFill>
              <a:latin typeface="Helvetica" charset="0"/>
              <a:cs typeface="+mn-cs"/>
            </a:endParaRPr>
          </a:p>
          <a:p>
            <a:pPr algn="ctr" defTabSz="852488">
              <a:defRPr/>
            </a:pPr>
            <a:endParaRPr lang="en-US" sz="1200" b="1" dirty="0">
              <a:solidFill>
                <a:srgbClr val="009688"/>
              </a:solidFill>
              <a:latin typeface="Helvetica" charset="0"/>
              <a:cs typeface="+mn-cs"/>
            </a:endParaRPr>
          </a:p>
          <a:p>
            <a:pPr algn="ctr" defTabSz="852488">
              <a:defRPr/>
            </a:pPr>
            <a:r>
              <a:rPr lang="en-US" sz="2100" b="1" dirty="0">
                <a:solidFill>
                  <a:srgbClr val="009688"/>
                </a:solidFill>
                <a:latin typeface="Helvetica" charset="0"/>
                <a:cs typeface="+mn-cs"/>
              </a:rPr>
              <a:t>Division of General Internal Medicine, and </a:t>
            </a:r>
          </a:p>
          <a:p>
            <a:pPr algn="ctr" defTabSz="852488">
              <a:defRPr/>
            </a:pPr>
            <a:r>
              <a:rPr lang="en-US" sz="2100" b="1" dirty="0">
                <a:solidFill>
                  <a:srgbClr val="009688"/>
                </a:solidFill>
                <a:latin typeface="Helvetica" charset="0"/>
                <a:cs typeface="+mn-cs"/>
              </a:rPr>
              <a:t>Graduate Group in Biological and Medical Informatics</a:t>
            </a:r>
          </a:p>
          <a:p>
            <a:pPr algn="ctr" defTabSz="852488">
              <a:defRPr/>
            </a:pPr>
            <a:r>
              <a:rPr lang="en-US" sz="2100" b="1" dirty="0">
                <a:solidFill>
                  <a:srgbClr val="009688"/>
                </a:solidFill>
                <a:latin typeface="Helvetica" charset="0"/>
                <a:cs typeface="+mn-cs"/>
              </a:rPr>
              <a:t>UCSF</a:t>
            </a:r>
            <a:endParaRPr lang="en-US" sz="2100" b="1" dirty="0">
              <a:solidFill>
                <a:srgbClr val="009688"/>
              </a:solidFill>
              <a:latin typeface="Book Antiqua" charset="0"/>
              <a:cs typeface="+mn-cs"/>
            </a:endParaRPr>
          </a:p>
        </p:txBody>
      </p:sp>
      <p:sp>
        <p:nvSpPr>
          <p:cNvPr id="66564" name="Text Box 4"/>
          <p:cNvSpPr txBox="1">
            <a:spLocks noChangeArrowheads="1"/>
          </p:cNvSpPr>
          <p:nvPr/>
        </p:nvSpPr>
        <p:spPr bwMode="auto">
          <a:xfrm>
            <a:off x="1454150" y="5549900"/>
            <a:ext cx="62833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dirty="0">
                <a:latin typeface="Arial" charset="0"/>
                <a:cs typeface="+mn-cs"/>
              </a:rPr>
              <a:t>Copyright Ida Sim, </a:t>
            </a:r>
            <a:r>
              <a:rPr lang="en-US" sz="1000" dirty="0" smtClean="0">
                <a:latin typeface="Arial" charset="0"/>
                <a:cs typeface="+mn-cs"/>
              </a:rPr>
              <a:t>2016. </a:t>
            </a:r>
            <a:r>
              <a:rPr lang="en-US" sz="1000" dirty="0">
                <a:latin typeface="Arial" charset="0"/>
                <a:cs typeface="+mn-cs"/>
              </a:rPr>
              <a:t>All federal and state rights reserved for all original material presented in this course through any medium, including lecture or print.</a:t>
            </a:r>
          </a:p>
        </p:txBody>
      </p:sp>
    </p:spTree>
    <p:extLst>
      <p:ext uri="{BB962C8B-B14F-4D97-AF65-F5344CB8AC3E}">
        <p14:creationId xmlns:p14="http://schemas.microsoft.com/office/powerpoint/2010/main" val="49708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660400" y="533400"/>
            <a:ext cx="7772400" cy="508000"/>
          </a:xfrm>
        </p:spPr>
        <p:txBody>
          <a:bodyPr/>
          <a:lstStyle/>
          <a:p>
            <a:r>
              <a:rPr lang="en-US" altLang="en-US" sz="3800"/>
              <a:t>Minutes of Moderate Activity</a:t>
            </a:r>
          </a:p>
        </p:txBody>
      </p:sp>
      <p:graphicFrame>
        <p:nvGraphicFramePr>
          <p:cNvPr id="4" name="Content Placeholder 3"/>
          <p:cNvGraphicFramePr>
            <a:graphicFrameLocks noGrp="1"/>
          </p:cNvGraphicFramePr>
          <p:nvPr>
            <p:ph idx="1"/>
          </p:nvPr>
        </p:nvGraphicFramePr>
        <p:xfrm>
          <a:off x="520700" y="1520825"/>
          <a:ext cx="8102600" cy="4419705"/>
        </p:xfrm>
        <a:graphic>
          <a:graphicData uri="http://schemas.openxmlformats.org/drawingml/2006/table">
            <a:tbl>
              <a:tblPr firstRow="1" bandRow="1">
                <a:tableStyleId>{5C22544A-7EE6-4342-B048-85BDC9FD1C3A}</a:tableStyleId>
              </a:tblPr>
              <a:tblGrid>
                <a:gridCol w="1206500"/>
                <a:gridCol w="2741860"/>
                <a:gridCol w="4154240"/>
              </a:tblGrid>
              <a:tr h="365797">
                <a:tc>
                  <a:txBody>
                    <a:bodyPr/>
                    <a:lstStyle/>
                    <a:p>
                      <a:r>
                        <a:rPr lang="en-US" sz="1800" dirty="0" smtClean="0">
                          <a:solidFill>
                            <a:srgbClr val="000090"/>
                          </a:solidFill>
                        </a:rPr>
                        <a:t>Device</a:t>
                      </a:r>
                      <a:endParaRPr lang="en-US" sz="1800" dirty="0">
                        <a:solidFill>
                          <a:srgbClr val="000090"/>
                        </a:solidFill>
                      </a:endParaRPr>
                    </a:p>
                  </a:txBody>
                  <a:tcPr marT="45725" marB="45725">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800" dirty="0" smtClean="0">
                          <a:solidFill>
                            <a:srgbClr val="000090"/>
                          </a:solidFill>
                        </a:rPr>
                        <a:t>Data Element</a:t>
                      </a:r>
                      <a:r>
                        <a:rPr lang="en-US" sz="1800" baseline="0" dirty="0" smtClean="0">
                          <a:solidFill>
                            <a:srgbClr val="000090"/>
                          </a:solidFill>
                        </a:rPr>
                        <a:t> Name</a:t>
                      </a:r>
                      <a:endParaRPr lang="en-US" sz="1800" dirty="0">
                        <a:solidFill>
                          <a:srgbClr val="000090"/>
                        </a:solidFill>
                      </a:endParaRPr>
                    </a:p>
                  </a:txBody>
                  <a:tcPr marT="45725" marB="45725">
                    <a:lnT w="12700" cap="flat" cmpd="sng" algn="ctr">
                      <a:solidFill>
                        <a:scrgbClr r="0" g="0" b="0"/>
                      </a:solidFill>
                      <a:prstDash val="solid"/>
                      <a:round/>
                      <a:headEnd type="none" w="med" len="med"/>
                      <a:tailEnd type="none" w="med" len="med"/>
                    </a:lnT>
                  </a:tcPr>
                </a:tc>
                <a:tc>
                  <a:txBody>
                    <a:bodyPr/>
                    <a:lstStyle/>
                    <a:p>
                      <a:r>
                        <a:rPr lang="en-US" sz="1800" dirty="0" smtClean="0">
                          <a:solidFill>
                            <a:srgbClr val="000090"/>
                          </a:solidFill>
                        </a:rPr>
                        <a:t>Data</a:t>
                      </a:r>
                      <a:r>
                        <a:rPr lang="en-US" sz="1800" baseline="0" dirty="0" smtClean="0">
                          <a:solidFill>
                            <a:srgbClr val="000090"/>
                          </a:solidFill>
                        </a:rPr>
                        <a:t> Type/Value List</a:t>
                      </a:r>
                      <a:endParaRPr lang="en-US" sz="1800" dirty="0">
                        <a:solidFill>
                          <a:srgbClr val="000090"/>
                        </a:solidFill>
                      </a:endParaRPr>
                    </a:p>
                  </a:txBody>
                  <a:tcPr marT="45725" marB="45725">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35315">
                <a:tc>
                  <a:txBody>
                    <a:bodyPr/>
                    <a:lstStyle/>
                    <a:p>
                      <a:r>
                        <a:rPr lang="en-US" sz="1600" dirty="0" smtClean="0"/>
                        <a:t>FitBit</a:t>
                      </a:r>
                      <a:endParaRPr lang="en-US" sz="1600"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smtClean="0"/>
                        <a:t>Fairly active</a:t>
                      </a:r>
                      <a:r>
                        <a:rPr lang="en-US" sz="1600" baseline="0" dirty="0" smtClean="0"/>
                        <a:t> minutes</a:t>
                      </a:r>
                      <a:endParaRPr lang="en-US" sz="1600" dirty="0"/>
                    </a:p>
                  </a:txBody>
                  <a:tcPr marT="45725" marB="45725"/>
                </a:tc>
                <a:tc>
                  <a:txBody>
                    <a:bodyPr/>
                    <a:lstStyle/>
                    <a:p>
                      <a:r>
                        <a:rPr lang="en-US" sz="1600" dirty="0" smtClean="0"/>
                        <a:t>Number</a:t>
                      </a:r>
                      <a:endParaRPr lang="en-US" sz="1600" dirty="0"/>
                    </a:p>
                  </a:txBody>
                  <a:tcPr marT="45725" marB="45725">
                    <a:lnR w="12700" cap="flat" cmpd="sng" algn="ctr">
                      <a:solidFill>
                        <a:scrgbClr r="0" g="0" b="0"/>
                      </a:solidFill>
                      <a:prstDash val="solid"/>
                      <a:round/>
                      <a:headEnd type="none" w="med" len="med"/>
                      <a:tailEnd type="none" w="med" len="med"/>
                    </a:lnR>
                  </a:tcPr>
                </a:tc>
              </a:tr>
              <a:tr h="579104">
                <a:tc>
                  <a:txBody>
                    <a:bodyPr/>
                    <a:lstStyle/>
                    <a:p>
                      <a:r>
                        <a:rPr lang="en-US" sz="1600" dirty="0" err="1" smtClean="0"/>
                        <a:t>GoogleFit</a:t>
                      </a:r>
                      <a:endParaRPr lang="en-US" sz="1600"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smtClean="0"/>
                        <a:t>Activity</a:t>
                      </a:r>
                      <a:endParaRPr lang="en-US" sz="1600" dirty="0"/>
                    </a:p>
                  </a:txBody>
                  <a:tcPr marT="45725" marB="45725"/>
                </a:tc>
                <a:tc>
                  <a:txBody>
                    <a:bodyPr/>
                    <a:lstStyle/>
                    <a:p>
                      <a:r>
                        <a:rPr lang="en-US" sz="1600" dirty="0" smtClean="0"/>
                        <a:t>Aerobics,</a:t>
                      </a:r>
                      <a:r>
                        <a:rPr lang="en-US" sz="1600" baseline="0" dirty="0" smtClean="0"/>
                        <a:t> badminton, baseball, jogging, running, road biking, </a:t>
                      </a:r>
                      <a:r>
                        <a:rPr lang="en-US" sz="1600" baseline="0" dirty="0" err="1" smtClean="0"/>
                        <a:t>etc</a:t>
                      </a:r>
                      <a:endParaRPr lang="en-US" sz="1600" dirty="0"/>
                    </a:p>
                  </a:txBody>
                  <a:tcPr marT="45725" marB="45725">
                    <a:lnR w="12700" cap="flat" cmpd="sng" algn="ctr">
                      <a:solidFill>
                        <a:scrgbClr r="0" g="0" b="0"/>
                      </a:solidFill>
                      <a:prstDash val="solid"/>
                      <a:round/>
                      <a:headEnd type="none" w="med" len="med"/>
                      <a:tailEnd type="none" w="med" len="med"/>
                    </a:lnR>
                  </a:tcPr>
                </a:tc>
              </a:tr>
              <a:tr h="335315">
                <a:tc>
                  <a:txBody>
                    <a:bodyPr/>
                    <a:lstStyle/>
                    <a:p>
                      <a:endParaRPr lang="en-US" sz="1600"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smtClean="0"/>
                        <a:t>Duration</a:t>
                      </a:r>
                      <a:endParaRPr lang="en-US" sz="1600" dirty="0"/>
                    </a:p>
                  </a:txBody>
                  <a:tcPr marT="45725" marB="45725"/>
                </a:tc>
                <a:tc>
                  <a:txBody>
                    <a:bodyPr/>
                    <a:lstStyle/>
                    <a:p>
                      <a:r>
                        <a:rPr lang="en-US" sz="1600" dirty="0" smtClean="0"/>
                        <a:t>Integer (milliseconds)</a:t>
                      </a:r>
                      <a:endParaRPr lang="en-US" sz="1600" dirty="0"/>
                    </a:p>
                  </a:txBody>
                  <a:tcPr marT="45725" marB="45725">
                    <a:lnR w="12700" cap="flat" cmpd="sng" algn="ctr">
                      <a:solidFill>
                        <a:scrgbClr r="0" g="0" b="0"/>
                      </a:solidFill>
                      <a:prstDash val="solid"/>
                      <a:round/>
                      <a:headEnd type="none" w="med" len="med"/>
                      <a:tailEnd type="none" w="med" len="med"/>
                    </a:lnR>
                  </a:tcPr>
                </a:tc>
              </a:tr>
              <a:tr h="579104">
                <a:tc>
                  <a:txBody>
                    <a:bodyPr/>
                    <a:lstStyle/>
                    <a:p>
                      <a:r>
                        <a:rPr lang="en-US" sz="1600" b="1" dirty="0" smtClean="0"/>
                        <a:t>Health</a:t>
                      </a:r>
                      <a:r>
                        <a:rPr lang="en-US" sz="1600" b="1" baseline="0" dirty="0" smtClean="0"/>
                        <a:t> Kit</a:t>
                      </a:r>
                      <a:endParaRPr lang="en-US" sz="1600" b="1"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smtClean="0"/>
                        <a:t>Workout</a:t>
                      </a:r>
                      <a:r>
                        <a:rPr lang="en-US" sz="1600" baseline="0" dirty="0" smtClean="0"/>
                        <a:t> Activity Type</a:t>
                      </a:r>
                      <a:endParaRPr lang="en-US" sz="1600" dirty="0"/>
                    </a:p>
                  </a:txBody>
                  <a:tcPr marT="45725" marB="45725"/>
                </a:tc>
                <a:tc>
                  <a:txBody>
                    <a:bodyPr/>
                    <a:lstStyle/>
                    <a:p>
                      <a:r>
                        <a:rPr lang="en-US" sz="1600" dirty="0" smtClean="0"/>
                        <a:t>Elliptical, running, hiking, walking,</a:t>
                      </a:r>
                      <a:r>
                        <a:rPr lang="en-US" sz="1600" baseline="0" dirty="0" smtClean="0"/>
                        <a:t> cycling, etc. </a:t>
                      </a:r>
                      <a:endParaRPr lang="en-US" sz="1600" dirty="0"/>
                    </a:p>
                  </a:txBody>
                  <a:tcPr marT="45725" marB="45725">
                    <a:lnR w="12700" cap="flat" cmpd="sng" algn="ctr">
                      <a:solidFill>
                        <a:scrgbClr r="0" g="0" b="0"/>
                      </a:solidFill>
                      <a:prstDash val="solid"/>
                      <a:round/>
                      <a:headEnd type="none" w="med" len="med"/>
                      <a:tailEnd type="none" w="med" len="med"/>
                    </a:lnR>
                  </a:tcPr>
                </a:tc>
              </a:tr>
              <a:tr h="822931">
                <a:tc>
                  <a:txBody>
                    <a:bodyPr/>
                    <a:lstStyle/>
                    <a:p>
                      <a:endParaRPr lang="en-US" sz="1600"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err="1" smtClean="0"/>
                        <a:t>start</a:t>
                      </a:r>
                      <a:r>
                        <a:rPr lang="en-US" sz="1600" baseline="0" dirty="0" err="1" smtClean="0"/>
                        <a:t>Date</a:t>
                      </a:r>
                      <a:endParaRPr lang="en-US" sz="1600" dirty="0"/>
                    </a:p>
                  </a:txBody>
                  <a:tcPr marT="45725" marB="45725"/>
                </a:tc>
                <a:tc>
                  <a:txBody>
                    <a:bodyPr/>
                    <a:lstStyle/>
                    <a:p>
                      <a:r>
                        <a:rPr lang="en-US" sz="1600" dirty="0" smtClean="0"/>
                        <a:t>Number (</a:t>
                      </a:r>
                      <a:r>
                        <a:rPr lang="en-US" sz="1600" kern="1200" dirty="0" smtClean="0">
                          <a:solidFill>
                            <a:schemeClr val="dk1"/>
                          </a:solidFill>
                          <a:latin typeface="+mn-lt"/>
                          <a:ea typeface="+mn-ea"/>
                          <a:cs typeface="+mn-cs"/>
                        </a:rPr>
                        <a:t>a time value relative to an absolute reference date—the first instant of 1 January 2001, GMT)</a:t>
                      </a:r>
                      <a:endParaRPr lang="en-US" sz="1600" dirty="0"/>
                    </a:p>
                  </a:txBody>
                  <a:tcPr marT="45725" marB="45725">
                    <a:lnR w="12700" cap="flat" cmpd="sng" algn="ctr">
                      <a:solidFill>
                        <a:scrgbClr r="0" g="0" b="0"/>
                      </a:solidFill>
                      <a:prstDash val="solid"/>
                      <a:round/>
                      <a:headEnd type="none" w="med" len="med"/>
                      <a:tailEnd type="none" w="med" len="med"/>
                    </a:lnR>
                  </a:tcPr>
                </a:tc>
              </a:tr>
              <a:tr h="822931">
                <a:tc>
                  <a:txBody>
                    <a:bodyPr/>
                    <a:lstStyle/>
                    <a:p>
                      <a:endParaRPr lang="en-US" sz="1600" dirty="0"/>
                    </a:p>
                  </a:txBody>
                  <a:tcPr marT="45725" marB="45725">
                    <a:lnL w="12700" cap="flat" cmpd="sng" algn="ctr">
                      <a:solidFill>
                        <a:scrgbClr r="0" g="0" b="0"/>
                      </a:solidFill>
                      <a:prstDash val="solid"/>
                      <a:round/>
                      <a:headEnd type="none" w="med" len="med"/>
                      <a:tailEnd type="none" w="med" len="med"/>
                    </a:lnL>
                  </a:tcPr>
                </a:tc>
                <a:tc>
                  <a:txBody>
                    <a:bodyPr/>
                    <a:lstStyle/>
                    <a:p>
                      <a:r>
                        <a:rPr lang="en-US" sz="1600" dirty="0" err="1" smtClean="0"/>
                        <a:t>endDate</a:t>
                      </a:r>
                      <a:r>
                        <a:rPr lang="en-US" sz="1600" dirty="0" smtClean="0"/>
                        <a:t> </a:t>
                      </a:r>
                      <a:endParaRPr lang="en-US" sz="1600" dirty="0"/>
                    </a:p>
                  </a:txBody>
                  <a:tcPr marT="45725" marB="45725"/>
                </a:tc>
                <a:tc>
                  <a:txBody>
                    <a:bodyPr/>
                    <a:lstStyle/>
                    <a:p>
                      <a:r>
                        <a:rPr lang="en-US" sz="1600" dirty="0" smtClean="0"/>
                        <a:t>Number (</a:t>
                      </a:r>
                      <a:r>
                        <a:rPr lang="en-US" sz="1600" kern="1200" dirty="0" smtClean="0">
                          <a:solidFill>
                            <a:schemeClr val="dk1"/>
                          </a:solidFill>
                          <a:latin typeface="+mn-lt"/>
                          <a:ea typeface="+mn-ea"/>
                          <a:cs typeface="+mn-cs"/>
                        </a:rPr>
                        <a:t>a time value relative to an absolute reference date—the first instant of 1 January 2001, GMT)</a:t>
                      </a:r>
                      <a:endParaRPr lang="en-US" sz="1600" dirty="0"/>
                    </a:p>
                  </a:txBody>
                  <a:tcPr marT="45725" marB="45725">
                    <a:lnR w="12700" cap="flat" cmpd="sng" algn="ctr">
                      <a:solidFill>
                        <a:scrgbClr r="0" g="0" b="0"/>
                      </a:solidFill>
                      <a:prstDash val="solid"/>
                      <a:round/>
                      <a:headEnd type="none" w="med" len="med"/>
                      <a:tailEnd type="none" w="med" len="med"/>
                    </a:lnR>
                  </a:tcPr>
                </a:tc>
              </a:tr>
              <a:tr h="579104">
                <a:tc>
                  <a:txBody>
                    <a:bodyPr/>
                    <a:lstStyle/>
                    <a:p>
                      <a:endParaRPr lang="en-US" sz="1600" dirty="0"/>
                    </a:p>
                  </a:txBody>
                  <a:tcPr marT="45725" marB="45725">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600" dirty="0" smtClean="0"/>
                        <a:t>Total Distance (m, in, </a:t>
                      </a:r>
                      <a:r>
                        <a:rPr lang="en-US" sz="1600" dirty="0" err="1" smtClean="0"/>
                        <a:t>ft</a:t>
                      </a:r>
                      <a:r>
                        <a:rPr lang="en-US" sz="1600" dirty="0" smtClean="0"/>
                        <a:t>, or mi)</a:t>
                      </a:r>
                      <a:endParaRPr lang="en-US" sz="1600" dirty="0"/>
                    </a:p>
                  </a:txBody>
                  <a:tcPr marT="45725" marB="45725">
                    <a:lnB w="12700" cap="flat" cmpd="sng" algn="ctr">
                      <a:solidFill>
                        <a:scrgbClr r="0" g="0" b="0"/>
                      </a:solidFill>
                      <a:prstDash val="solid"/>
                      <a:round/>
                      <a:headEnd type="none" w="med" len="med"/>
                      <a:tailEnd type="none" w="med" len="med"/>
                    </a:lnB>
                  </a:tcPr>
                </a:tc>
                <a:tc>
                  <a:txBody>
                    <a:bodyPr/>
                    <a:lstStyle/>
                    <a:p>
                      <a:r>
                        <a:rPr lang="en-US" sz="1600" dirty="0" smtClean="0"/>
                        <a:t>Number</a:t>
                      </a:r>
                      <a:endParaRPr lang="en-US" sz="1600" dirty="0"/>
                    </a:p>
                  </a:txBody>
                  <a:tcPr marT="45725" marB="45725">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21896" name="TextBox 5"/>
          <p:cNvSpPr txBox="1">
            <a:spLocks noChangeArrowheads="1"/>
          </p:cNvSpPr>
          <p:nvPr/>
        </p:nvSpPr>
        <p:spPr bwMode="auto">
          <a:xfrm>
            <a:off x="1181100" y="6097588"/>
            <a:ext cx="673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gn="ctr">
              <a:lnSpc>
                <a:spcPct val="100000"/>
              </a:lnSpc>
              <a:spcBef>
                <a:spcPct val="0"/>
              </a:spcBef>
              <a:buFontTx/>
              <a:buNone/>
            </a:pPr>
            <a:r>
              <a:rPr lang="en-US" altLang="en-US" sz="1800"/>
              <a:t>Can convert duration and distance to METS (ml/kg/min) and add up minutes at 3-6 METS </a:t>
            </a:r>
            <a:endParaRPr lang="en-US" altLang="en-US" sz="2400"/>
          </a:p>
        </p:txBody>
      </p:sp>
    </p:spTree>
    <p:extLst>
      <p:ext uri="{BB962C8B-B14F-4D97-AF65-F5344CB8AC3E}">
        <p14:creationId xmlns:p14="http://schemas.microsoft.com/office/powerpoint/2010/main" val="110412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660400" y="533400"/>
            <a:ext cx="7772400" cy="508000"/>
          </a:xfrm>
        </p:spPr>
        <p:txBody>
          <a:bodyPr/>
          <a:lstStyle/>
          <a:p>
            <a:r>
              <a:rPr lang="en-US" altLang="en-US" sz="3600"/>
              <a:t>Déjà Vu</a:t>
            </a:r>
            <a:endParaRPr lang="en-US" altLang="en-US" sz="2800"/>
          </a:p>
        </p:txBody>
      </p:sp>
      <p:sp>
        <p:nvSpPr>
          <p:cNvPr id="13" name="TextBox 12"/>
          <p:cNvSpPr txBox="1">
            <a:spLocks noChangeArrowheads="1"/>
          </p:cNvSpPr>
          <p:nvPr/>
        </p:nvSpPr>
        <p:spPr bwMode="auto">
          <a:xfrm>
            <a:off x="660400" y="54483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ICD-9</a:t>
            </a:r>
          </a:p>
        </p:txBody>
      </p:sp>
      <p:sp>
        <p:nvSpPr>
          <p:cNvPr id="14" name="TextBox 13"/>
          <p:cNvSpPr txBox="1">
            <a:spLocks noChangeArrowheads="1"/>
          </p:cNvSpPr>
          <p:nvPr/>
        </p:nvSpPr>
        <p:spPr bwMode="auto">
          <a:xfrm>
            <a:off x="260350" y="4173538"/>
            <a:ext cx="118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ICD-10</a:t>
            </a:r>
          </a:p>
        </p:txBody>
      </p:sp>
      <p:sp>
        <p:nvSpPr>
          <p:cNvPr id="15" name="TextBox 14"/>
          <p:cNvSpPr txBox="1">
            <a:spLocks noChangeArrowheads="1"/>
          </p:cNvSpPr>
          <p:nvPr/>
        </p:nvSpPr>
        <p:spPr bwMode="auto">
          <a:xfrm>
            <a:off x="387350" y="2827338"/>
            <a:ext cx="156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SNOMED</a:t>
            </a:r>
          </a:p>
        </p:txBody>
      </p:sp>
      <p:sp>
        <p:nvSpPr>
          <p:cNvPr id="16" name="TextBox 15"/>
          <p:cNvSpPr txBox="1">
            <a:spLocks noChangeArrowheads="1"/>
          </p:cNvSpPr>
          <p:nvPr/>
        </p:nvSpPr>
        <p:spPr bwMode="auto">
          <a:xfrm>
            <a:off x="7346950" y="3830638"/>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CPT</a:t>
            </a:r>
          </a:p>
        </p:txBody>
      </p:sp>
      <p:sp>
        <p:nvSpPr>
          <p:cNvPr id="17" name="TextBox 16"/>
          <p:cNvSpPr txBox="1">
            <a:spLocks noChangeArrowheads="1"/>
          </p:cNvSpPr>
          <p:nvPr/>
        </p:nvSpPr>
        <p:spPr bwMode="auto">
          <a:xfrm>
            <a:off x="7473950" y="52276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LOINC</a:t>
            </a:r>
          </a:p>
        </p:txBody>
      </p:sp>
      <p:sp>
        <p:nvSpPr>
          <p:cNvPr id="18" name="TextBox 17"/>
          <p:cNvSpPr txBox="1">
            <a:spLocks noChangeArrowheads="1"/>
          </p:cNvSpPr>
          <p:nvPr/>
        </p:nvSpPr>
        <p:spPr bwMode="auto">
          <a:xfrm>
            <a:off x="7397750" y="282733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RxNORM</a:t>
            </a:r>
          </a:p>
        </p:txBody>
      </p:sp>
      <p:grpSp>
        <p:nvGrpSpPr>
          <p:cNvPr id="123912" name="Group 5"/>
          <p:cNvGrpSpPr>
            <a:grpSpLocks/>
          </p:cNvGrpSpPr>
          <p:nvPr/>
        </p:nvGrpSpPr>
        <p:grpSpPr bwMode="auto">
          <a:xfrm>
            <a:off x="1962150" y="1435100"/>
            <a:ext cx="5346700" cy="5003800"/>
            <a:chOff x="1898650" y="927100"/>
            <a:chExt cx="5346700" cy="5003800"/>
          </a:xfrm>
        </p:grpSpPr>
        <p:pic>
          <p:nvPicPr>
            <p:cNvPr id="1239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927100"/>
              <a:ext cx="53467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1962150"/>
              <a:ext cx="4686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715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109"/>
                                          </p:stCondLst>
                                        </p:cTn>
                                        <p:tgtEl>
                                          <p:spTgt spid="14"/>
                                        </p:tgtEl>
                                        <p:attrNameLst>
                                          <p:attrName>style.visibility</p:attrName>
                                        </p:attrNameLst>
                                      </p:cBhvr>
                                      <p:to>
                                        <p:strVal val="visible"/>
                                      </p:to>
                                    </p:set>
                                  </p:childTnLst>
                                </p:cTn>
                              </p:par>
                            </p:childTnLst>
                          </p:cTn>
                        </p:par>
                        <p:par>
                          <p:cTn id="10" fill="hold" nodeType="afterGroup">
                            <p:stCondLst>
                              <p:cond delay="110"/>
                            </p:stCondLst>
                            <p:childTnLst>
                              <p:par>
                                <p:cTn id="11" presetID="1" presetClass="entr" presetSubtype="0" fill="hold" grpId="0" nodeType="afterEffect">
                                  <p:stCondLst>
                                    <p:cond delay="0"/>
                                  </p:stCondLst>
                                  <p:childTnLst>
                                    <p:set>
                                      <p:cBhvr>
                                        <p:cTn id="12" dur="1" fill="hold">
                                          <p:stCondLst>
                                            <p:cond delay="99"/>
                                          </p:stCondLst>
                                        </p:cTn>
                                        <p:tgtEl>
                                          <p:spTgt spid="13"/>
                                        </p:tgtEl>
                                        <p:attrNameLst>
                                          <p:attrName>style.visibility</p:attrName>
                                        </p:attrNameLst>
                                      </p:cBhvr>
                                      <p:to>
                                        <p:strVal val="visible"/>
                                      </p:to>
                                    </p:set>
                                  </p:childTnLst>
                                </p:cTn>
                              </p:par>
                            </p:childTnLst>
                          </p:cTn>
                        </p:par>
                        <p:par>
                          <p:cTn id="13" fill="hold" nodeType="afterGroup">
                            <p:stCondLst>
                              <p:cond delay="210"/>
                            </p:stCondLst>
                            <p:childTnLst>
                              <p:par>
                                <p:cTn id="14" presetID="1" presetClass="entr" presetSubtype="0" fill="hold" grpId="0" nodeType="afterEffect">
                                  <p:stCondLst>
                                    <p:cond delay="0"/>
                                  </p:stCondLst>
                                  <p:childTnLst>
                                    <p:set>
                                      <p:cBhvr>
                                        <p:cTn id="15" dur="1" fill="hold">
                                          <p:stCondLst>
                                            <p:cond delay="99"/>
                                          </p:stCondLst>
                                        </p:cTn>
                                        <p:tgtEl>
                                          <p:spTgt spid="18"/>
                                        </p:tgtEl>
                                        <p:attrNameLst>
                                          <p:attrName>style.visibility</p:attrName>
                                        </p:attrNameLst>
                                      </p:cBhvr>
                                      <p:to>
                                        <p:strVal val="visible"/>
                                      </p:to>
                                    </p:set>
                                  </p:childTnLst>
                                </p:cTn>
                              </p:par>
                            </p:childTnLst>
                          </p:cTn>
                        </p:par>
                        <p:par>
                          <p:cTn id="16" fill="hold" nodeType="afterGroup">
                            <p:stCondLst>
                              <p:cond delay="310"/>
                            </p:stCondLst>
                            <p:childTnLst>
                              <p:par>
                                <p:cTn id="17" presetID="1" presetClass="entr" presetSubtype="0" fill="hold" grpId="0" nodeType="afterEffect">
                                  <p:stCondLst>
                                    <p:cond delay="0"/>
                                  </p:stCondLst>
                                  <p:childTnLst>
                                    <p:set>
                                      <p:cBhvr>
                                        <p:cTn id="18" dur="1" fill="hold">
                                          <p:stCondLst>
                                            <p:cond delay="99"/>
                                          </p:stCondLst>
                                        </p:cTn>
                                        <p:tgtEl>
                                          <p:spTgt spid="16"/>
                                        </p:tgtEl>
                                        <p:attrNameLst>
                                          <p:attrName>style.visibility</p:attrName>
                                        </p:attrNameLst>
                                      </p:cBhvr>
                                      <p:to>
                                        <p:strVal val="visible"/>
                                      </p:to>
                                    </p:set>
                                  </p:childTnLst>
                                </p:cTn>
                              </p:par>
                            </p:childTnLst>
                          </p:cTn>
                        </p:par>
                        <p:par>
                          <p:cTn id="19" fill="hold" nodeType="afterGroup">
                            <p:stCondLst>
                              <p:cond delay="410"/>
                            </p:stCondLst>
                            <p:childTnLst>
                              <p:par>
                                <p:cTn id="20" presetID="1" presetClass="entr" presetSubtype="0" fill="hold" grpId="0" nodeType="afterEffect">
                                  <p:stCondLst>
                                    <p:cond delay="0"/>
                                  </p:stCondLst>
                                  <p:childTnLst>
                                    <p:set>
                                      <p:cBhvr>
                                        <p:cTn id="21" dur="1" fill="hold">
                                          <p:stCondLst>
                                            <p:cond delay="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247650" y="304800"/>
            <a:ext cx="8801100" cy="1143000"/>
          </a:xfrm>
        </p:spPr>
        <p:txBody>
          <a:bodyPr/>
          <a:lstStyle/>
          <a:p>
            <a:pPr eaLnBrk="1" hangingPunct="1"/>
            <a:r>
              <a:rPr lang="en-US" altLang="en-US" sz="3200"/>
              <a:t>Why Can't Health Data Work Like an ATM?</a:t>
            </a:r>
          </a:p>
        </p:txBody>
      </p:sp>
      <p:sp>
        <p:nvSpPr>
          <p:cNvPr id="223235" name="Rectangle 3"/>
          <p:cNvSpPr>
            <a:spLocks noGrp="1" noChangeArrowheads="1"/>
          </p:cNvSpPr>
          <p:nvPr>
            <p:ph type="body" sz="half" idx="1"/>
          </p:nvPr>
        </p:nvSpPr>
        <p:spPr/>
        <p:txBody>
          <a:bodyPr/>
          <a:lstStyle/>
          <a:p>
            <a:pPr eaLnBrk="1" hangingPunct="1">
              <a:buFont typeface="Wingdings" charset="2"/>
              <a:buNone/>
            </a:pPr>
            <a:r>
              <a:rPr lang="en-US" altLang="en-US" sz="2600" b="1"/>
              <a:t>Banking</a:t>
            </a:r>
            <a:endParaRPr lang="en-US" altLang="en-US" sz="2600"/>
          </a:p>
          <a:p>
            <a:pPr eaLnBrk="1" hangingPunct="1"/>
            <a:r>
              <a:rPr lang="en-US" altLang="en-US" sz="2600"/>
              <a:t>ISO 8583 standard has 128 data items, &lt;80 used</a:t>
            </a:r>
          </a:p>
          <a:p>
            <a:pPr eaLnBrk="1" hangingPunct="1"/>
            <a:r>
              <a:rPr lang="en-US" altLang="en-US" sz="2600"/>
              <a:t>No ambiguities in meaning (e.g., a dollar)</a:t>
            </a:r>
          </a:p>
          <a:p>
            <a:pPr eaLnBrk="1" hangingPunct="1"/>
            <a:r>
              <a:rPr lang="en-US" altLang="en-US" sz="2600"/>
              <a:t>Only about 10 standard tasks (e.g., deposit)</a:t>
            </a:r>
          </a:p>
          <a:p>
            <a:pPr eaLnBrk="1" hangingPunct="1"/>
            <a:r>
              <a:rPr lang="en-US" altLang="en-US" sz="2600"/>
              <a:t>20 years for ATMs to interoperate widely	</a:t>
            </a:r>
          </a:p>
        </p:txBody>
      </p:sp>
      <p:sp>
        <p:nvSpPr>
          <p:cNvPr id="223236" name="Rectangle 4"/>
          <p:cNvSpPr>
            <a:spLocks noGrp="1" noChangeArrowheads="1"/>
          </p:cNvSpPr>
          <p:nvPr>
            <p:ph type="body" sz="half" idx="2"/>
          </p:nvPr>
        </p:nvSpPr>
        <p:spPr/>
        <p:txBody>
          <a:bodyPr/>
          <a:lstStyle/>
          <a:p>
            <a:pPr eaLnBrk="1" hangingPunct="1">
              <a:buFont typeface="Wingdings" charset="2"/>
              <a:buNone/>
            </a:pPr>
            <a:r>
              <a:rPr lang="en-US" altLang="en-US" sz="2600" b="1"/>
              <a:t>Health care</a:t>
            </a:r>
          </a:p>
          <a:p>
            <a:pPr eaLnBrk="1" hangingPunct="1"/>
            <a:r>
              <a:rPr lang="en-US" altLang="en-US" sz="2600"/>
              <a:t>ICD10 has 68,000 codes</a:t>
            </a:r>
          </a:p>
          <a:p>
            <a:pPr eaLnBrk="1" hangingPunct="1"/>
            <a:r>
              <a:rPr lang="en-US" altLang="en-US" sz="2600"/>
              <a:t>Concepts (e.g., diseases) not well understood</a:t>
            </a:r>
          </a:p>
          <a:p>
            <a:pPr eaLnBrk="1" hangingPunct="1"/>
            <a:r>
              <a:rPr lang="en-US" altLang="en-US" sz="2600"/>
              <a:t>Many complex, varying tasks</a:t>
            </a:r>
          </a:p>
          <a:p>
            <a:pPr eaLnBrk="1" hangingPunct="1"/>
            <a:r>
              <a:rPr lang="en-US" altLang="en-US" sz="2600"/>
              <a:t>Each </a:t>
            </a:r>
            <a:r>
              <a:rPr lang="ja-JP" altLang="en-US" sz="2600"/>
              <a:t>“</a:t>
            </a:r>
            <a:r>
              <a:rPr lang="en-US" altLang="en-US" sz="2600"/>
              <a:t>customer</a:t>
            </a:r>
            <a:r>
              <a:rPr lang="ja-JP" altLang="en-US" sz="2600"/>
              <a:t>”</a:t>
            </a:r>
            <a:r>
              <a:rPr lang="en-US" altLang="en-US" sz="2600"/>
              <a:t> is different, many </a:t>
            </a:r>
            <a:r>
              <a:rPr lang="ja-JP" altLang="en-US" sz="2600"/>
              <a:t>“</a:t>
            </a:r>
            <a:r>
              <a:rPr lang="en-US" altLang="en-US" sz="2600"/>
              <a:t>tellers</a:t>
            </a:r>
            <a:r>
              <a:rPr lang="ja-JP" altLang="en-US" sz="2600"/>
              <a:t>”</a:t>
            </a:r>
            <a:r>
              <a:rPr lang="en-US" altLang="en-US" sz="2600"/>
              <a:t> </a:t>
            </a:r>
          </a:p>
        </p:txBody>
      </p:sp>
    </p:spTree>
    <p:extLst>
      <p:ext uri="{BB962C8B-B14F-4D97-AF65-F5344CB8AC3E}">
        <p14:creationId xmlns:p14="http://schemas.microsoft.com/office/powerpoint/2010/main" val="109534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hape 203"/>
          <p:cNvSpPr>
            <a:spLocks noChangeArrowheads="1"/>
          </p:cNvSpPr>
          <p:nvPr/>
        </p:nvSpPr>
        <p:spPr bwMode="auto">
          <a:xfrm>
            <a:off x="369888" y="925513"/>
            <a:ext cx="8472487" cy="3670300"/>
          </a:xfrm>
          <a:prstGeom prst="rect">
            <a:avLst/>
          </a:prstGeom>
          <a:noFill/>
          <a:ln w="19050">
            <a:solidFill>
              <a:srgbClr val="B7B7B7"/>
            </a:solidFill>
            <a:prstDash val="dash"/>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128002" name="Shape 204"/>
          <p:cNvSpPr>
            <a:spLocks noChangeArrowheads="1"/>
          </p:cNvSpPr>
          <p:nvPr/>
        </p:nvSpPr>
        <p:spPr bwMode="auto">
          <a:xfrm>
            <a:off x="811213" y="1298575"/>
            <a:ext cx="600075" cy="600075"/>
          </a:xfrm>
          <a:prstGeom prst="ellipse">
            <a:avLst/>
          </a:pr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800">
                <a:solidFill>
                  <a:srgbClr val="FFFFFF"/>
                </a:solidFill>
                <a:latin typeface="Lato" charset="0"/>
                <a:ea typeface="Lato" charset="0"/>
                <a:cs typeface="Lato" charset="0"/>
                <a:sym typeface="Lato" charset="0"/>
              </a:rPr>
              <a:t>1</a:t>
            </a:r>
          </a:p>
        </p:txBody>
      </p:sp>
      <p:sp>
        <p:nvSpPr>
          <p:cNvPr id="128003" name="Shape 205"/>
          <p:cNvSpPr txBox="1">
            <a:spLocks noChangeArrowheads="1"/>
          </p:cNvSpPr>
          <p:nvPr/>
        </p:nvSpPr>
        <p:spPr bwMode="auto">
          <a:xfrm>
            <a:off x="1524000" y="1298575"/>
            <a:ext cx="72818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666666"/>
                </a:solidFill>
                <a:latin typeface="Calibri" charset="0"/>
                <a:ea typeface="Calibri" charset="0"/>
                <a:cs typeface="Calibri" charset="0"/>
                <a:sym typeface="Lato" charset="0"/>
              </a:rPr>
              <a:t>Open source data schemas: a common way to express e.g., minutes of moderate activity</a:t>
            </a:r>
          </a:p>
        </p:txBody>
      </p:sp>
      <p:sp>
        <p:nvSpPr>
          <p:cNvPr id="206" name="Shape 206"/>
          <p:cNvSpPr/>
          <p:nvPr/>
        </p:nvSpPr>
        <p:spPr>
          <a:xfrm>
            <a:off x="811213" y="2470150"/>
            <a:ext cx="600075" cy="600075"/>
          </a:xfrm>
          <a:prstGeom prst="ellipse">
            <a:avLst/>
          </a:prstGeom>
          <a:solidFill>
            <a:schemeClr val="accent5"/>
          </a:solidFill>
          <a:ln>
            <a:noFill/>
          </a:ln>
        </p:spPr>
        <p:txBody>
          <a:bodyPr lIns="91425" tIns="91425" rIns="91425" bIns="91425" anchor="ctr">
            <a:spAutoFit/>
          </a:bodyPr>
          <a:lstStyle/>
          <a:p>
            <a:pPr algn="ctr">
              <a:spcBef>
                <a:spcPts val="0"/>
              </a:spcBef>
              <a:defRPr/>
            </a:pPr>
            <a:r>
              <a:rPr lang="en" sz="1800">
                <a:solidFill>
                  <a:srgbClr val="FFFFFF"/>
                </a:solidFill>
                <a:latin typeface="Lato"/>
                <a:ea typeface="Lato"/>
                <a:cs typeface="Lato"/>
                <a:sym typeface="Lato"/>
              </a:rPr>
              <a:t>2</a:t>
            </a:r>
          </a:p>
        </p:txBody>
      </p:sp>
      <p:sp>
        <p:nvSpPr>
          <p:cNvPr id="128005" name="Shape 207"/>
          <p:cNvSpPr>
            <a:spLocks noChangeArrowheads="1"/>
          </p:cNvSpPr>
          <p:nvPr/>
        </p:nvSpPr>
        <p:spPr bwMode="auto">
          <a:xfrm>
            <a:off x="811213" y="3727450"/>
            <a:ext cx="600075" cy="600075"/>
          </a:xfrm>
          <a:prstGeom prst="ellipse">
            <a:avLst/>
          </a:prstGeom>
          <a:solidFill>
            <a:srgbClr val="E691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800">
                <a:solidFill>
                  <a:srgbClr val="FFFFFF"/>
                </a:solidFill>
                <a:latin typeface="Lato" charset="0"/>
                <a:ea typeface="Lato" charset="0"/>
                <a:cs typeface="Lato" charset="0"/>
                <a:sym typeface="Lato" charset="0"/>
              </a:rPr>
              <a:t>3</a:t>
            </a:r>
          </a:p>
        </p:txBody>
      </p:sp>
      <p:sp>
        <p:nvSpPr>
          <p:cNvPr id="128006" name="Shape 208"/>
          <p:cNvSpPr txBox="1">
            <a:spLocks noChangeArrowheads="1"/>
          </p:cNvSpPr>
          <p:nvPr/>
        </p:nvSpPr>
        <p:spPr bwMode="auto">
          <a:xfrm>
            <a:off x="1560513" y="2470150"/>
            <a:ext cx="72818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666666"/>
                </a:solidFill>
                <a:latin typeface="Calibri" charset="0"/>
                <a:ea typeface="Calibri" charset="0"/>
                <a:cs typeface="Calibri" charset="0"/>
                <a:sym typeface="Lato" charset="0"/>
              </a:rPr>
              <a:t>Building upon clinical data standards (e.g., SNOMED-CT) and integrating with EHR standards</a:t>
            </a:r>
          </a:p>
        </p:txBody>
      </p:sp>
      <p:sp>
        <p:nvSpPr>
          <p:cNvPr id="128007" name="Shape 209"/>
          <p:cNvSpPr txBox="1">
            <a:spLocks noChangeArrowheads="1"/>
          </p:cNvSpPr>
          <p:nvPr/>
        </p:nvSpPr>
        <p:spPr bwMode="auto">
          <a:xfrm>
            <a:off x="1560513" y="3727450"/>
            <a:ext cx="7283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666666"/>
                </a:solidFill>
                <a:latin typeface="Calibri" charset="0"/>
                <a:ea typeface="Calibri" charset="0"/>
                <a:cs typeface="Calibri" charset="0"/>
                <a:sym typeface="Lato" charset="0"/>
              </a:rPr>
              <a:t>Evolving and adapting to new fields and new methods in mobile health </a:t>
            </a:r>
          </a:p>
        </p:txBody>
      </p:sp>
      <p:sp>
        <p:nvSpPr>
          <p:cNvPr id="128008" name="Shape 210"/>
          <p:cNvSpPr txBox="1">
            <a:spLocks noChangeArrowheads="1"/>
          </p:cNvSpPr>
          <p:nvPr/>
        </p:nvSpPr>
        <p:spPr bwMode="auto">
          <a:xfrm>
            <a:off x="4427538" y="6230938"/>
            <a:ext cx="4373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a:r>
              <a:rPr lang="en-US" altLang="en-US" sz="1400" i="1">
                <a:solidFill>
                  <a:srgbClr val="595959"/>
                </a:solidFill>
                <a:latin typeface="Arial" charset="0"/>
                <a:ea typeface="Lato" charset="0"/>
                <a:cs typeface="Arial" charset="0"/>
                <a:sym typeface="Lato" charset="0"/>
              </a:rPr>
              <a:t>Estrin D, Sim I. Science 2010; 330:759-760  </a:t>
            </a:r>
          </a:p>
        </p:txBody>
      </p:sp>
      <p:cxnSp>
        <p:nvCxnSpPr>
          <p:cNvPr id="128009" name="Shape 211"/>
          <p:cNvCxnSpPr>
            <a:cxnSpLocks noChangeShapeType="1"/>
            <a:stCxn id="128001" idx="2"/>
          </p:cNvCxnSpPr>
          <p:nvPr/>
        </p:nvCxnSpPr>
        <p:spPr bwMode="auto">
          <a:xfrm>
            <a:off x="4606925" y="4595813"/>
            <a:ext cx="0" cy="427037"/>
          </a:xfrm>
          <a:prstGeom prst="straightConnector1">
            <a:avLst/>
          </a:prstGeom>
          <a:noFill/>
          <a:ln w="19050">
            <a:solidFill>
              <a:srgbClr val="B7B7B7"/>
            </a:solidFill>
            <a:prstDash val="dash"/>
            <a:round/>
            <a:headEnd type="none" w="lg" len="lg"/>
            <a:tailEnd type="triangle" w="lg" len="lg"/>
          </a:ln>
          <a:extLst>
            <a:ext uri="{909E8E84-426E-40DD-AFC4-6F175D3DCCD1}">
              <a14:hiddenFill xmlns:a14="http://schemas.microsoft.com/office/drawing/2010/main">
                <a:noFill/>
              </a14:hiddenFill>
            </a:ext>
          </a:extLst>
        </p:spPr>
      </p:cxnSp>
      <p:sp>
        <p:nvSpPr>
          <p:cNvPr id="128010" name="Shape 212"/>
          <p:cNvSpPr>
            <a:spLocks noChangeArrowheads="1"/>
          </p:cNvSpPr>
          <p:nvPr/>
        </p:nvSpPr>
        <p:spPr bwMode="auto">
          <a:xfrm>
            <a:off x="1319213" y="5165725"/>
            <a:ext cx="6692900" cy="885825"/>
          </a:xfrm>
          <a:prstGeom prst="roundRect">
            <a:avLst>
              <a:gd name="adj" fmla="val 16667"/>
            </a:avLst>
          </a:prstGeom>
          <a:solidFill>
            <a:srgbClr val="4FB1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buClr>
                <a:srgbClr val="000000"/>
              </a:buClr>
              <a:buSzPct val="55000"/>
              <a:buFont typeface="Arial" charset="0"/>
              <a:buNone/>
            </a:pPr>
            <a:r>
              <a:rPr lang="en-US" altLang="en-US" sz="2000">
                <a:solidFill>
                  <a:srgbClr val="FFFFFF"/>
                </a:solidFill>
                <a:latin typeface="Calibri" charset="0"/>
                <a:ea typeface="Calibri" charset="0"/>
                <a:cs typeface="Calibri" charset="0"/>
                <a:sym typeface="Lato" charset="0"/>
              </a:rPr>
              <a:t>Open mHealth</a:t>
            </a:r>
          </a:p>
          <a:p>
            <a:pPr algn="ctr">
              <a:buClr>
                <a:srgbClr val="000000"/>
              </a:buClr>
              <a:buSzPct val="55000"/>
              <a:buFont typeface="Arial" charset="0"/>
              <a:buNone/>
            </a:pPr>
            <a:r>
              <a:rPr lang="en-US" altLang="en-US" sz="2000">
                <a:solidFill>
                  <a:srgbClr val="FFFFFF"/>
                </a:solidFill>
                <a:latin typeface="Calibri" charset="0"/>
                <a:ea typeface="Calibri" charset="0"/>
                <a:cs typeface="Calibri" charset="0"/>
                <a:sym typeface="Lato" charset="0"/>
              </a:rPr>
              <a:t>a non-profit technology start-up</a:t>
            </a:r>
          </a:p>
        </p:txBody>
      </p:sp>
      <p:sp>
        <p:nvSpPr>
          <p:cNvPr id="213" name="Shape 213"/>
          <p:cNvSpPr txBox="1"/>
          <p:nvPr/>
        </p:nvSpPr>
        <p:spPr>
          <a:xfrm>
            <a:off x="368300" y="155575"/>
            <a:ext cx="8394700" cy="769938"/>
          </a:xfrm>
          <a:prstGeom prst="rect">
            <a:avLst/>
          </a:prstGeom>
          <a:noFill/>
          <a:ln>
            <a:noFill/>
          </a:ln>
        </p:spPr>
        <p:txBody>
          <a:bodyPr lIns="91425" tIns="91425" rIns="91425" bIns="91425">
            <a:spAutoFit/>
          </a:bodyPr>
          <a:lstStyle/>
          <a:p>
            <a:pPr algn="ctr">
              <a:spcBef>
                <a:spcPts val="0"/>
              </a:spcBef>
              <a:defRPr/>
            </a:pPr>
            <a:r>
              <a:rPr lang="en-US" sz="3800" dirty="0">
                <a:solidFill>
                  <a:schemeClr val="bg2">
                    <a:lumMod val="50000"/>
                  </a:schemeClr>
                </a:solidFill>
                <a:latin typeface="Candara"/>
                <a:ea typeface="Lato"/>
                <a:cs typeface="Candara"/>
                <a:sym typeface="Lato"/>
              </a:rPr>
              <a:t>Need mHealth Data Standards</a:t>
            </a:r>
            <a:endParaRPr lang="en" sz="3800" dirty="0">
              <a:solidFill>
                <a:schemeClr val="bg2">
                  <a:lumMod val="50000"/>
                </a:schemeClr>
              </a:solidFill>
              <a:latin typeface="Candara"/>
              <a:ea typeface="Lato"/>
              <a:cs typeface="Candara"/>
              <a:sym typeface="Lato"/>
            </a:endParaRPr>
          </a:p>
        </p:txBody>
      </p:sp>
      <p:pic>
        <p:nvPicPr>
          <p:cNvPr id="128012" name="Picture 12" descr="OmH Logo.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5232400"/>
            <a:ext cx="7762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72245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solidFill>
                  <a:schemeClr val="tx1">
                    <a:lumMod val="50000"/>
                    <a:lumOff val="50000"/>
                  </a:schemeClr>
                </a:solidFill>
                <a:cs typeface="+mn-cs"/>
              </a:rPr>
              <a:t>collecting and combining data</a:t>
            </a:r>
          </a:p>
          <a:p>
            <a:pPr lvl="1">
              <a:defRPr/>
            </a:pPr>
            <a:r>
              <a:rPr lang="en-US" sz="2000" dirty="0"/>
              <a:t>de-identification is more than just yes/no</a:t>
            </a:r>
            <a:endParaRPr lang="en-US" sz="2000" dirty="0" smtClean="0">
              <a:cs typeface="+mn-cs"/>
            </a:endParaRPr>
          </a:p>
          <a:p>
            <a:pPr lvl="1">
              <a:defRPr/>
            </a:pPr>
            <a:r>
              <a:rPr lang="en-US" sz="2000" dirty="0" smtClean="0">
                <a:solidFill>
                  <a:schemeClr val="tx1">
                    <a:lumMod val="50000"/>
                    <a:lumOff val="50000"/>
                  </a:schemeClr>
                </a:solidFill>
                <a:cs typeface="+mn-cs"/>
              </a:rPr>
              <a:t>developing and evaluating PMI mobile apps</a:t>
            </a:r>
          </a:p>
          <a:p>
            <a:pPr lvl="1">
              <a:defRPr/>
            </a:pPr>
            <a:r>
              <a:rPr lang="en-US" sz="2000" dirty="0" smtClean="0">
                <a:solidFill>
                  <a:schemeClr val="tx1">
                    <a:lumMod val="50000"/>
                    <a:lumOff val="50000"/>
                  </a:schemeClr>
                </a:solidFill>
                <a:cs typeface="+mn-cs"/>
              </a:rPr>
              <a:t>participant engagement / </a:t>
            </a:r>
            <a:r>
              <a:rPr lang="en-US" sz="2000" dirty="0">
                <a:solidFill>
                  <a:schemeClr val="tx1">
                    <a:lumMod val="50000"/>
                    <a:lumOff val="50000"/>
                  </a:schemeClr>
                </a:solidFill>
              </a:rPr>
              <a:t>just-in-time interventions</a:t>
            </a:r>
            <a:endParaRPr lang="en-US" sz="2000" dirty="0" smtClean="0">
              <a:solidFill>
                <a:schemeClr val="tx1">
                  <a:lumMod val="50000"/>
                  <a:lumOff val="50000"/>
                </a:schemeClr>
              </a:solidFill>
              <a:cs typeface="+mn-cs"/>
            </a:endParaRPr>
          </a:p>
          <a:p>
            <a:pPr>
              <a:defRPr/>
            </a:pPr>
            <a:r>
              <a:rPr lang="en-US" sz="2400" dirty="0">
                <a:solidFill>
                  <a:schemeClr val="tx1">
                    <a:lumMod val="50000"/>
                    <a:lumOff val="50000"/>
                  </a:schemeClr>
                </a:solidFill>
              </a:rPr>
              <a:t>N</a:t>
            </a:r>
            <a:r>
              <a:rPr lang="en-US" sz="2400" dirty="0">
                <a:solidFill>
                  <a:schemeClr val="tx1">
                    <a:lumMod val="50000"/>
                    <a:lumOff val="50000"/>
                  </a:schemeClr>
                </a:solidFill>
                <a:cs typeface="+mn-cs"/>
              </a:rPr>
              <a:t>-of-1</a:t>
            </a:r>
            <a:endParaRPr lang="en-US" sz="2400" dirty="0" smtClean="0">
              <a:solidFill>
                <a:schemeClr val="tx1">
                  <a:lumMod val="50000"/>
                  <a:lumOff val="50000"/>
                </a:schemeClr>
              </a:solidFill>
              <a:cs typeface="+mn-cs"/>
            </a:endParaRPr>
          </a:p>
          <a:p>
            <a:pPr>
              <a:defRPr/>
            </a:pPr>
            <a:r>
              <a:rPr lang="en-US" sz="2400" dirty="0">
                <a:solidFill>
                  <a:schemeClr val="tx1">
                    <a:lumMod val="50000"/>
                    <a:lumOff val="50000"/>
                  </a:schemeClr>
                </a:solidFill>
                <a:cs typeface="+mn-cs"/>
              </a:rPr>
              <a:t>Learning Health(care) System</a:t>
            </a:r>
          </a:p>
          <a:p>
            <a:pPr>
              <a:defRPr/>
            </a:pPr>
            <a:r>
              <a:rPr lang="en-US" sz="2400" dirty="0">
                <a:solidFill>
                  <a:schemeClr val="tx1">
                    <a:lumMod val="50000"/>
                    <a:lumOff val="50000"/>
                  </a:schemeClr>
                </a:solidFill>
                <a:cs typeface="+mn-cs"/>
              </a:rPr>
              <a:t>Class summary</a:t>
            </a:r>
            <a:endParaRPr lang="en-US" sz="2400" dirty="0" smtClean="0">
              <a:solidFill>
                <a:schemeClr val="tx1">
                  <a:lumMod val="50000"/>
                  <a:lumOff val="50000"/>
                </a:schemeClr>
              </a:solidFill>
              <a:cs typeface="+mn-cs"/>
            </a:endParaRPr>
          </a:p>
        </p:txBody>
      </p:sp>
    </p:spTree>
    <p:extLst>
      <p:ext uri="{BB962C8B-B14F-4D97-AF65-F5344CB8AC3E}">
        <p14:creationId xmlns:p14="http://schemas.microsoft.com/office/powerpoint/2010/main" val="156541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a:t>HIPAA Protection of PHI</a:t>
            </a:r>
          </a:p>
        </p:txBody>
      </p:sp>
      <p:sp>
        <p:nvSpPr>
          <p:cNvPr id="110594" name="Content Placeholder 2"/>
          <p:cNvSpPr>
            <a:spLocks noGrp="1"/>
          </p:cNvSpPr>
          <p:nvPr>
            <p:ph idx="1"/>
          </p:nvPr>
        </p:nvSpPr>
        <p:spPr>
          <a:xfrm>
            <a:off x="558800" y="1422400"/>
            <a:ext cx="8140700" cy="1485900"/>
          </a:xfrm>
        </p:spPr>
        <p:txBody>
          <a:bodyPr/>
          <a:lstStyle/>
          <a:p>
            <a:r>
              <a:rPr lang="en-US" altLang="en-US" sz="2200">
                <a:solidFill>
                  <a:srgbClr val="000000"/>
                </a:solidFill>
              </a:rPr>
              <a:t>Can be disclosed only with explicit agreement of subject or as a “limited data set,” with zip codes, dates of admission, ages, but without</a:t>
            </a:r>
          </a:p>
          <a:p>
            <a:pPr lvl="1"/>
            <a:endParaRPr lang="en-US" altLang="en-US" sz="1800">
              <a:solidFill>
                <a:srgbClr val="000000"/>
              </a:solidFill>
            </a:endParaRPr>
          </a:p>
          <a:p>
            <a:endParaRPr lang="en-US" altLang="en-US" sz="2400"/>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1059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6" name="Rectangle 3"/>
          <p:cNvSpPr txBox="1">
            <a:spLocks noChangeArrowheads="1"/>
          </p:cNvSpPr>
          <p:nvPr/>
        </p:nvSpPr>
        <p:spPr>
          <a:xfrm>
            <a:off x="844550" y="2493959"/>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names;</a:t>
            </a:r>
          </a:p>
          <a:p>
            <a:r>
              <a:rPr lang="en-US" sz="2000"/>
              <a:t>street addresses (other than town, city, state and zip code);</a:t>
            </a:r>
          </a:p>
          <a:p>
            <a:r>
              <a:rPr lang="en-US" sz="2000"/>
              <a:t>telephone numbers;</a:t>
            </a:r>
          </a:p>
          <a:p>
            <a:r>
              <a:rPr lang="en-US" sz="2000"/>
              <a:t>fax numbers;</a:t>
            </a:r>
          </a:p>
          <a:p>
            <a:r>
              <a:rPr lang="en-US" sz="2000"/>
              <a:t>e-mail addresses;</a:t>
            </a:r>
          </a:p>
          <a:p>
            <a:r>
              <a:rPr lang="en-US" sz="2000"/>
              <a:t>Social Security numbers;</a:t>
            </a:r>
          </a:p>
          <a:p>
            <a:r>
              <a:rPr lang="en-US" sz="2000"/>
              <a:t>medical records numbers;</a:t>
            </a:r>
          </a:p>
          <a:p>
            <a:r>
              <a:rPr lang="en-US" sz="2000"/>
              <a:t>health plan beneficiary numbers;</a:t>
            </a:r>
          </a:p>
          <a:p>
            <a:r>
              <a:rPr lang="en-US" sz="2000"/>
              <a:t>account numbers;</a:t>
            </a:r>
          </a:p>
          <a:p>
            <a:pPr>
              <a:buFont typeface="Wingdings" charset="2"/>
              <a:buNone/>
            </a:pPr>
            <a:endParaRPr lang="en-US" altLang="en-US" sz="2600"/>
          </a:p>
        </p:txBody>
      </p:sp>
      <p:sp>
        <p:nvSpPr>
          <p:cNvPr id="7" name="Rectangle 3"/>
          <p:cNvSpPr txBox="1">
            <a:spLocks noChangeArrowheads="1"/>
          </p:cNvSpPr>
          <p:nvPr/>
        </p:nvSpPr>
        <p:spPr>
          <a:xfrm>
            <a:off x="4883150" y="2493959"/>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certificate license numbers;</a:t>
            </a:r>
          </a:p>
          <a:p>
            <a:r>
              <a:rPr lang="en-US" sz="2000"/>
              <a:t>vehicle identifiers and serial numbers, including license plates;</a:t>
            </a:r>
          </a:p>
          <a:p>
            <a:r>
              <a:rPr lang="en-US" sz="2000"/>
              <a:t>device identifiers and serial numbers;</a:t>
            </a:r>
          </a:p>
          <a:p>
            <a:r>
              <a:rPr lang="en-US" sz="2000"/>
              <a:t>URLs;</a:t>
            </a:r>
          </a:p>
          <a:p>
            <a:r>
              <a:rPr lang="en-US" sz="2000"/>
              <a:t>IP address numbers;</a:t>
            </a:r>
          </a:p>
          <a:p>
            <a:r>
              <a:rPr lang="en-US" sz="2000"/>
              <a:t>biometric identifiers (including finger and voice prints); and</a:t>
            </a:r>
          </a:p>
          <a:p>
            <a:r>
              <a:rPr lang="en-US" sz="2000"/>
              <a:t>full face photos (or comparable images)</a:t>
            </a:r>
            <a:endParaRPr lang="en-US" altLang="en-US" sz="2000">
              <a:solidFill>
                <a:srgbClr val="000000"/>
              </a:solidFill>
            </a:endParaRPr>
          </a:p>
          <a:p>
            <a:pPr>
              <a:buFont typeface="Wingdings" charset="2"/>
              <a:buNone/>
            </a:pPr>
            <a:endParaRPr lang="en-US" altLang="en-US" sz="2600"/>
          </a:p>
        </p:txBody>
      </p:sp>
    </p:spTree>
    <p:extLst>
      <p:ext uri="{BB962C8B-B14F-4D97-AF65-F5344CB8AC3E}">
        <p14:creationId xmlns:p14="http://schemas.microsoft.com/office/powerpoint/2010/main" val="84944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a:t>HIPAA and De-Identified Data</a:t>
            </a:r>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1059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223" t="7215" r="6897" b="7218"/>
          <a:stretch/>
        </p:blipFill>
        <p:spPr>
          <a:xfrm>
            <a:off x="2349500" y="2400301"/>
            <a:ext cx="4559300" cy="3633192"/>
          </a:xfrm>
          <a:prstGeom prst="rect">
            <a:avLst/>
          </a:prstGeom>
        </p:spPr>
      </p:pic>
      <p:sp>
        <p:nvSpPr>
          <p:cNvPr id="5" name="TextBox 4"/>
          <p:cNvSpPr txBox="1"/>
          <p:nvPr/>
        </p:nvSpPr>
        <p:spPr>
          <a:xfrm>
            <a:off x="6651848" y="3547647"/>
            <a:ext cx="2304605" cy="338554"/>
          </a:xfrm>
          <a:prstGeom prst="rect">
            <a:avLst/>
          </a:prstGeom>
          <a:noFill/>
        </p:spPr>
        <p:txBody>
          <a:bodyPr wrap="none" rtlCol="0">
            <a:spAutoFit/>
          </a:bodyPr>
          <a:lstStyle/>
          <a:p>
            <a:r>
              <a:rPr lang="en-US" sz="1600" i="1"/>
              <a:t>no dates, zip codes, ages!</a:t>
            </a:r>
          </a:p>
        </p:txBody>
      </p:sp>
      <p:sp>
        <p:nvSpPr>
          <p:cNvPr id="11" name="TextBox 10"/>
          <p:cNvSpPr txBox="1"/>
          <p:nvPr/>
        </p:nvSpPr>
        <p:spPr>
          <a:xfrm>
            <a:off x="0" y="3547647"/>
            <a:ext cx="2377853" cy="1077218"/>
          </a:xfrm>
          <a:prstGeom prst="rect">
            <a:avLst/>
          </a:prstGeom>
          <a:noFill/>
        </p:spPr>
        <p:txBody>
          <a:bodyPr wrap="square" rtlCol="0">
            <a:spAutoFit/>
          </a:bodyPr>
          <a:lstStyle/>
          <a:p>
            <a:pPr algn="r"/>
            <a:r>
              <a:rPr lang="en-US" altLang="en-US" sz="1600">
                <a:solidFill>
                  <a:srgbClr val="000000"/>
                </a:solidFill>
              </a:rPr>
              <a:t>must use documented, generally accepted methods to ensure a "</a:t>
            </a:r>
            <a:r>
              <a:rPr lang="en-US" altLang="en-US" sz="1600" b="1">
                <a:solidFill>
                  <a:srgbClr val="000000"/>
                </a:solidFill>
              </a:rPr>
              <a:t>very small risk…”</a:t>
            </a:r>
            <a:endParaRPr lang="en-US" altLang="en-US" sz="1600">
              <a:solidFill>
                <a:srgbClr val="000000"/>
              </a:solidFill>
            </a:endParaRPr>
          </a:p>
        </p:txBody>
      </p:sp>
      <p:sp>
        <p:nvSpPr>
          <p:cNvPr id="110594" name="Content Placeholder 2"/>
          <p:cNvSpPr>
            <a:spLocks noGrp="1"/>
          </p:cNvSpPr>
          <p:nvPr>
            <p:ph idx="1"/>
          </p:nvPr>
        </p:nvSpPr>
        <p:spPr>
          <a:xfrm>
            <a:off x="558800" y="1422400"/>
            <a:ext cx="8140700" cy="1485900"/>
          </a:xfrm>
        </p:spPr>
        <p:txBody>
          <a:bodyPr/>
          <a:lstStyle/>
          <a:p>
            <a:r>
              <a:rPr lang="en-US" altLang="en-US" sz="2200">
                <a:solidFill>
                  <a:srgbClr val="000000"/>
                </a:solidFill>
              </a:rPr>
              <a:t>De-identified data is not PHI and can disclosed without restriction</a:t>
            </a:r>
          </a:p>
          <a:p>
            <a:r>
              <a:rPr lang="en-US" altLang="en-US" sz="2200">
                <a:solidFill>
                  <a:srgbClr val="000000"/>
                </a:solidFill>
              </a:rPr>
              <a:t>UC ReX, PMI, MRCT clinical trial data sharing Platform all aim for de-identified data</a:t>
            </a:r>
            <a:endParaRPr lang="en-US" altLang="en-US" sz="1800">
              <a:solidFill>
                <a:srgbClr val="000000"/>
              </a:solidFill>
            </a:endParaRPr>
          </a:p>
          <a:p>
            <a:endParaRPr lang="en-US" altLang="en-US" sz="2200">
              <a:solidFill>
                <a:srgbClr val="000000"/>
              </a:solidFill>
            </a:endParaRPr>
          </a:p>
          <a:p>
            <a:pPr lvl="1"/>
            <a:endParaRPr lang="en-US" altLang="en-US" sz="1800">
              <a:solidFill>
                <a:srgbClr val="000000"/>
              </a:solidFill>
            </a:endParaRPr>
          </a:p>
          <a:p>
            <a:endParaRPr lang="en-US" altLang="en-US" sz="2400"/>
          </a:p>
        </p:txBody>
      </p:sp>
    </p:spTree>
    <p:extLst>
      <p:ext uri="{BB962C8B-B14F-4D97-AF65-F5344CB8AC3E}">
        <p14:creationId xmlns:p14="http://schemas.microsoft.com/office/powerpoint/2010/main" val="419639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a:t>De-Identification</a:t>
            </a:r>
          </a:p>
        </p:txBody>
      </p:sp>
      <p:sp>
        <p:nvSpPr>
          <p:cNvPr id="110594" name="Content Placeholder 2"/>
          <p:cNvSpPr>
            <a:spLocks noGrp="1"/>
          </p:cNvSpPr>
          <p:nvPr>
            <p:ph idx="1"/>
          </p:nvPr>
        </p:nvSpPr>
        <p:spPr>
          <a:xfrm>
            <a:off x="558800" y="1422400"/>
            <a:ext cx="8140700" cy="4495800"/>
          </a:xfrm>
        </p:spPr>
        <p:txBody>
          <a:bodyPr/>
          <a:lstStyle/>
          <a:p>
            <a:r>
              <a:rPr lang="en-US" altLang="en-US" sz="2400">
                <a:solidFill>
                  <a:srgbClr val="000000"/>
                </a:solidFill>
              </a:rPr>
              <a:t>HIPAA implied allowed risk of re-identification is about 5-7%</a:t>
            </a:r>
          </a:p>
          <a:p>
            <a:pPr lvl="1"/>
            <a:r>
              <a:rPr lang="en-US" altLang="en-US" sz="2000">
                <a:solidFill>
                  <a:srgbClr val="000000"/>
                </a:solidFill>
              </a:rPr>
              <a:t>for information used alone or in combination with </a:t>
            </a:r>
            <a:r>
              <a:rPr lang="en-US" altLang="en-US" sz="2000" b="1">
                <a:solidFill>
                  <a:srgbClr val="000000"/>
                </a:solidFill>
              </a:rPr>
              <a:t>other reasonably available information</a:t>
            </a:r>
            <a:r>
              <a:rPr lang="en-US" altLang="en-US" sz="2000">
                <a:solidFill>
                  <a:srgbClr val="000000"/>
                </a:solidFill>
              </a:rPr>
              <a:t> by an </a:t>
            </a:r>
            <a:r>
              <a:rPr lang="en-US" altLang="en-US" sz="2000" b="1">
                <a:solidFill>
                  <a:srgbClr val="000000"/>
                </a:solidFill>
              </a:rPr>
              <a:t>anticipated recipient</a:t>
            </a:r>
          </a:p>
          <a:p>
            <a:pPr lvl="2"/>
            <a:r>
              <a:rPr lang="en-US" sz="1800"/>
              <a:t>e.g., using 1990 census data: 87 percent of U.S. population can be identified by just a ZIP code, date of birth, and gender (c.f., L. Sweeney and Governor Kennedy ID from voter and DMV database)</a:t>
            </a:r>
          </a:p>
          <a:p>
            <a:pPr lvl="2"/>
            <a:r>
              <a:rPr lang="en-US" altLang="en-US" sz="1800">
                <a:solidFill>
                  <a:srgbClr val="000000"/>
                </a:solidFill>
              </a:rPr>
              <a:t>e.g., data from African HIV trial "de-identified" but recipient knows which villages participated in this trial</a:t>
            </a:r>
            <a:endParaRPr lang="en-US" sz="1800"/>
          </a:p>
          <a:p>
            <a:pPr lvl="1"/>
            <a:r>
              <a:rPr lang="en-US" altLang="en-US" sz="2000">
                <a:solidFill>
                  <a:srgbClr val="000000"/>
                </a:solidFill>
              </a:rPr>
              <a:t>now there’s very personal digital traces on us everywhere</a:t>
            </a:r>
            <a:r>
              <a:rPr lang="en-US" altLang="en-US" sz="2000" b="1">
                <a:solidFill>
                  <a:srgbClr val="000000"/>
                </a:solidFill>
              </a:rPr>
              <a:t> </a:t>
            </a:r>
          </a:p>
          <a:p>
            <a:r>
              <a:rPr lang="en-US" altLang="en-US" sz="2400">
                <a:solidFill>
                  <a:srgbClr val="000000"/>
                </a:solidFill>
              </a:rPr>
              <a:t>De-identification is never 100% foolproof! </a:t>
            </a:r>
            <a:endParaRPr lang="en-US" altLang="en-US" sz="2000">
              <a:solidFill>
                <a:srgbClr val="000000"/>
              </a:solidFill>
            </a:endParaRPr>
          </a:p>
          <a:p>
            <a:r>
              <a:rPr lang="en-US" altLang="en-US" sz="2400">
                <a:solidFill>
                  <a:srgbClr val="000000"/>
                </a:solidFill>
              </a:rPr>
              <a:t>Risk of re-identification must be balanced against costs of de-identification</a:t>
            </a:r>
          </a:p>
          <a:p>
            <a:endParaRPr lang="en-US" altLang="en-US" sz="2400"/>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1059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Tree>
    <p:extLst>
      <p:ext uri="{BB962C8B-B14F-4D97-AF65-F5344CB8AC3E}">
        <p14:creationId xmlns:p14="http://schemas.microsoft.com/office/powerpoint/2010/main" val="962959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tLang="en-US"/>
              <a:t>Ways to De-id</a:t>
            </a:r>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12643"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pic>
        <p:nvPicPr>
          <p:cNvPr id="1126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479550"/>
            <a:ext cx="82296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25859" y="1727200"/>
            <a:ext cx="889001" cy="465138"/>
            <a:chOff x="519559" y="952500"/>
            <a:chExt cx="889001" cy="465138"/>
          </a:xfrm>
        </p:grpSpPr>
        <p:sp>
          <p:nvSpPr>
            <p:cNvPr id="2" name="Snip and Round Single Corner Rectangle 1"/>
            <p:cNvSpPr/>
            <p:nvPr/>
          </p:nvSpPr>
          <p:spPr>
            <a:xfrm>
              <a:off x="571499" y="952500"/>
              <a:ext cx="785123" cy="465138"/>
            </a:xfrm>
            <a:prstGeom prst="snipRoundRect">
              <a:avLst/>
            </a:prstGeom>
            <a:solidFill>
              <a:schemeClr val="bg2">
                <a:lumMod val="5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19559" y="977900"/>
              <a:ext cx="889001" cy="430887"/>
            </a:xfrm>
            <a:prstGeom prst="rect">
              <a:avLst/>
            </a:prstGeom>
            <a:noFill/>
          </p:spPr>
          <p:txBody>
            <a:bodyPr wrap="square" rtlCol="0">
              <a:spAutoFit/>
            </a:bodyPr>
            <a:lstStyle/>
            <a:p>
              <a:pPr algn="ctr"/>
              <a:r>
                <a:rPr lang="en-US" sz="1100">
                  <a:solidFill>
                    <a:schemeClr val="bg1"/>
                  </a:solidFill>
                </a:rPr>
                <a:t>Executable file</a:t>
              </a:r>
            </a:p>
          </p:txBody>
        </p:sp>
      </p:grpSp>
      <p:cxnSp>
        <p:nvCxnSpPr>
          <p:cNvPr id="7" name="Elbow Connector 6"/>
          <p:cNvCxnSpPr>
            <a:stCxn id="2" idx="1"/>
          </p:cNvCxnSpPr>
          <p:nvPr/>
        </p:nvCxnSpPr>
        <p:spPr>
          <a:xfrm rot="16200000" flipH="1">
            <a:off x="524099" y="2238599"/>
            <a:ext cx="461962" cy="369439"/>
          </a:xfrm>
          <a:prstGeom prst="bentConnector3">
            <a:avLst>
              <a:gd name="adj1" fmla="val 96735"/>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665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solidFill>
                  <a:schemeClr val="tx1">
                    <a:lumMod val="50000"/>
                    <a:lumOff val="50000"/>
                  </a:schemeClr>
                </a:solidFill>
                <a:cs typeface="+mn-cs"/>
              </a:rPr>
              <a:t>collecting and combining data</a:t>
            </a:r>
          </a:p>
          <a:p>
            <a:pPr lvl="1">
              <a:defRPr/>
            </a:pPr>
            <a:r>
              <a:rPr lang="en-US" sz="2000" dirty="0">
                <a:solidFill>
                  <a:schemeClr val="tx1">
                    <a:lumMod val="50000"/>
                    <a:lumOff val="50000"/>
                  </a:schemeClr>
                </a:solidFill>
              </a:rPr>
              <a:t>de-identification is more than just yes/no</a:t>
            </a:r>
            <a:endParaRPr lang="en-US" sz="2000" dirty="0" smtClean="0">
              <a:solidFill>
                <a:schemeClr val="tx1">
                  <a:lumMod val="50000"/>
                  <a:lumOff val="50000"/>
                </a:schemeClr>
              </a:solidFill>
            </a:endParaRPr>
          </a:p>
          <a:p>
            <a:pPr lvl="1">
              <a:defRPr/>
            </a:pPr>
            <a:r>
              <a:rPr lang="en-US" sz="2000" dirty="0" smtClean="0">
                <a:cs typeface="+mn-cs"/>
              </a:rPr>
              <a:t>developing and evaluating PMI mobile apps</a:t>
            </a:r>
          </a:p>
          <a:p>
            <a:pPr lvl="1">
              <a:defRPr/>
            </a:pPr>
            <a:r>
              <a:rPr lang="en-US" sz="2000" dirty="0" smtClean="0">
                <a:solidFill>
                  <a:schemeClr val="tx1">
                    <a:lumMod val="50000"/>
                    <a:lumOff val="50000"/>
                  </a:schemeClr>
                </a:solidFill>
                <a:cs typeface="+mn-cs"/>
              </a:rPr>
              <a:t>participant engagement / </a:t>
            </a:r>
            <a:r>
              <a:rPr lang="en-US" sz="2000" dirty="0">
                <a:solidFill>
                  <a:schemeClr val="tx1">
                    <a:lumMod val="50000"/>
                    <a:lumOff val="50000"/>
                  </a:schemeClr>
                </a:solidFill>
              </a:rPr>
              <a:t>just-in-time interventions</a:t>
            </a:r>
            <a:endParaRPr lang="en-US" sz="2000" dirty="0" smtClean="0">
              <a:solidFill>
                <a:schemeClr val="tx1">
                  <a:lumMod val="50000"/>
                  <a:lumOff val="50000"/>
                </a:schemeClr>
              </a:solidFill>
              <a:cs typeface="+mn-cs"/>
            </a:endParaRPr>
          </a:p>
          <a:p>
            <a:pPr>
              <a:defRPr/>
            </a:pPr>
            <a:r>
              <a:rPr lang="en-US" sz="2400" dirty="0">
                <a:solidFill>
                  <a:schemeClr val="tx1">
                    <a:lumMod val="50000"/>
                    <a:lumOff val="50000"/>
                  </a:schemeClr>
                </a:solidFill>
              </a:rPr>
              <a:t>N</a:t>
            </a:r>
            <a:r>
              <a:rPr lang="en-US" sz="2400" dirty="0">
                <a:solidFill>
                  <a:schemeClr val="tx1">
                    <a:lumMod val="50000"/>
                    <a:lumOff val="50000"/>
                  </a:schemeClr>
                </a:solidFill>
                <a:cs typeface="+mn-cs"/>
              </a:rPr>
              <a:t>-of-1</a:t>
            </a:r>
            <a:endParaRPr lang="en-US" sz="2400" dirty="0" smtClean="0">
              <a:solidFill>
                <a:schemeClr val="tx1">
                  <a:lumMod val="50000"/>
                  <a:lumOff val="50000"/>
                </a:schemeClr>
              </a:solidFill>
              <a:cs typeface="+mn-cs"/>
            </a:endParaRPr>
          </a:p>
          <a:p>
            <a:pPr>
              <a:defRPr/>
            </a:pPr>
            <a:r>
              <a:rPr lang="en-US" sz="2400" dirty="0">
                <a:solidFill>
                  <a:schemeClr val="tx1">
                    <a:lumMod val="50000"/>
                    <a:lumOff val="50000"/>
                  </a:schemeClr>
                </a:solidFill>
                <a:cs typeface="+mn-cs"/>
              </a:rPr>
              <a:t>Learning Health(care) System</a:t>
            </a:r>
          </a:p>
          <a:p>
            <a:pPr>
              <a:defRPr/>
            </a:pPr>
            <a:r>
              <a:rPr lang="en-US" sz="2400" dirty="0">
                <a:solidFill>
                  <a:schemeClr val="tx1">
                    <a:lumMod val="50000"/>
                    <a:lumOff val="50000"/>
                  </a:schemeClr>
                </a:solidFill>
                <a:cs typeface="+mn-cs"/>
              </a:rPr>
              <a:t>Class summary</a:t>
            </a:r>
            <a:endParaRPr lang="en-US" sz="2400" dirty="0" smtClean="0">
              <a:solidFill>
                <a:schemeClr val="tx1">
                  <a:lumMod val="50000"/>
                  <a:lumOff val="50000"/>
                </a:schemeClr>
              </a:solidFill>
              <a:cs typeface="+mn-cs"/>
            </a:endParaRPr>
          </a:p>
        </p:txBody>
      </p:sp>
    </p:spTree>
    <p:extLst>
      <p:ext uri="{BB962C8B-B14F-4D97-AF65-F5344CB8AC3E}">
        <p14:creationId xmlns:p14="http://schemas.microsoft.com/office/powerpoint/2010/main" val="214115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ltLang="en-US"/>
              <a:t>Last Class</a:t>
            </a:r>
          </a:p>
        </p:txBody>
      </p:sp>
      <p:sp>
        <p:nvSpPr>
          <p:cNvPr id="114690" name="Content Placeholder 2"/>
          <p:cNvSpPr>
            <a:spLocks noGrp="1"/>
          </p:cNvSpPr>
          <p:nvPr>
            <p:ph idx="1"/>
          </p:nvPr>
        </p:nvSpPr>
        <p:spPr/>
        <p:txBody>
          <a:bodyPr/>
          <a:lstStyle/>
          <a:p>
            <a:r>
              <a:rPr lang="en-US" altLang="en-US"/>
              <a:t>Precision Medicine and Learning Health(care) System are “big” ideas</a:t>
            </a:r>
          </a:p>
          <a:p>
            <a:r>
              <a:rPr lang="en-US" altLang="en-US"/>
              <a:t>PMI Cohort Program</a:t>
            </a:r>
          </a:p>
          <a:p>
            <a:pPr lvl="1"/>
            <a:r>
              <a:rPr lang="en-US" altLang="en-US"/>
              <a:t>recruiting 1 million: many digital divides</a:t>
            </a:r>
          </a:p>
          <a:p>
            <a:pPr lvl="1"/>
            <a:r>
              <a:rPr lang="en-US" altLang="en-US"/>
              <a:t>e-enrollment platforms available</a:t>
            </a:r>
          </a:p>
          <a:p>
            <a:pPr lvl="1"/>
            <a:r>
              <a:rPr lang="en-US" altLang="en-US"/>
              <a:t>open question what data can/should be collected</a:t>
            </a:r>
          </a:p>
          <a:p>
            <a:pPr lvl="1"/>
            <a:r>
              <a:rPr lang="en-US" altLang="en-US"/>
              <a:t>privacy is more than just yes/no</a:t>
            </a:r>
          </a:p>
          <a:p>
            <a:endParaRPr lang="en-US" altLang="en-US"/>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14692"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Tree>
    <p:extLst>
      <p:ext uri="{BB962C8B-B14F-4D97-AF65-F5344CB8AC3E}">
        <p14:creationId xmlns:p14="http://schemas.microsoft.com/office/powerpoint/2010/main" val="194026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Mismatched "Metabolic Rate" of Technology and Evaluation</a:t>
            </a:r>
            <a:endParaRPr lang="en-US" dirty="0"/>
          </a:p>
        </p:txBody>
      </p:sp>
      <p:pic>
        <p:nvPicPr>
          <p:cNvPr id="4" name="Picture 3" descr="timeline.tiff"/>
          <p:cNvPicPr>
            <a:picLocks noChangeAspect="1"/>
          </p:cNvPicPr>
          <p:nvPr/>
        </p:nvPicPr>
        <p:blipFill rotWithShape="1">
          <a:blip r:embed="rId2">
            <a:extLst>
              <a:ext uri="{28A0092B-C50C-407E-A947-70E740481C1C}">
                <a14:useLocalDpi xmlns:a14="http://schemas.microsoft.com/office/drawing/2010/main" val="0"/>
              </a:ext>
            </a:extLst>
          </a:blip>
          <a:srcRect l="23376" b="9041"/>
          <a:stretch/>
        </p:blipFill>
        <p:spPr>
          <a:xfrm>
            <a:off x="838475" y="1943100"/>
            <a:ext cx="7467049" cy="3302001"/>
          </a:xfrm>
          <a:prstGeom prst="rect">
            <a:avLst/>
          </a:prstGeom>
        </p:spPr>
      </p:pic>
      <p:sp>
        <p:nvSpPr>
          <p:cNvPr id="5" name="Rectangle 4"/>
          <p:cNvSpPr/>
          <p:nvPr/>
        </p:nvSpPr>
        <p:spPr>
          <a:xfrm>
            <a:off x="4572000" y="6228256"/>
            <a:ext cx="4572000" cy="307777"/>
          </a:xfrm>
          <a:prstGeom prst="rect">
            <a:avLst/>
          </a:prstGeom>
        </p:spPr>
        <p:txBody>
          <a:bodyPr>
            <a:spAutoFit/>
          </a:bodyPr>
          <a:lstStyle/>
          <a:p>
            <a:r>
              <a:rPr lang="en-US" sz="1400" dirty="0"/>
              <a:t>Riley et al. Clinical and Translational Medicine 2013, 2:10</a:t>
            </a:r>
          </a:p>
        </p:txBody>
      </p:sp>
      <p:pic>
        <p:nvPicPr>
          <p:cNvPr id="7" name="Picture 6" descr="timeline.tiff"/>
          <p:cNvPicPr>
            <a:picLocks noChangeAspect="1"/>
          </p:cNvPicPr>
          <p:nvPr/>
        </p:nvPicPr>
        <p:blipFill rotWithShape="1">
          <a:blip r:embed="rId2">
            <a:extLst>
              <a:ext uri="{28A0092B-C50C-407E-A947-70E740481C1C}">
                <a14:useLocalDpi xmlns:a14="http://schemas.microsoft.com/office/drawing/2010/main" val="0"/>
              </a:ext>
            </a:extLst>
          </a:blip>
          <a:srcRect t="92205" r="17622"/>
          <a:stretch/>
        </p:blipFill>
        <p:spPr>
          <a:xfrm>
            <a:off x="969177" y="5765800"/>
            <a:ext cx="7205646" cy="254000"/>
          </a:xfrm>
          <a:prstGeom prst="rect">
            <a:avLst/>
          </a:prstGeom>
        </p:spPr>
      </p:pic>
    </p:spTree>
    <p:extLst>
      <p:ext uri="{BB962C8B-B14F-4D97-AF65-F5344CB8AC3E}">
        <p14:creationId xmlns:p14="http://schemas.microsoft.com/office/powerpoint/2010/main" val="428562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Develop idea and prototype on your own</a:t>
            </a:r>
          </a:p>
          <a:p>
            <a:r>
              <a:rPr lang="en-US" dirty="0" smtClean="0"/>
              <a:t>Get it programmed</a:t>
            </a:r>
          </a:p>
          <a:p>
            <a:r>
              <a:rPr lang="en-US" dirty="0" smtClean="0"/>
              <a:t>Pilot test on a small group of patients</a:t>
            </a:r>
          </a:p>
          <a:p>
            <a:r>
              <a:rPr lang="en-US" dirty="0" smtClean="0"/>
              <a:t>Run an RCT</a:t>
            </a:r>
          </a:p>
          <a:p>
            <a:r>
              <a:rPr lang="en-US" dirty="0" smtClean="0"/>
              <a:t>Years later, results are negative, technology is far advanced, and/or "everything's changed"</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Participatory design</a:t>
            </a:r>
          </a:p>
          <a:p>
            <a:pPr lvl="1"/>
            <a:r>
              <a:rPr lang="en-US" dirty="0" smtClean="0"/>
              <a:t>develop idea and prototype </a:t>
            </a:r>
            <a:r>
              <a:rPr lang="en-US" i="1" dirty="0" smtClean="0"/>
              <a:t>with users and programmers</a:t>
            </a:r>
          </a:p>
          <a:p>
            <a:r>
              <a:rPr lang="en-US" dirty="0" smtClean="0"/>
              <a:t>Mock up and test iteratively</a:t>
            </a:r>
          </a:p>
          <a:p>
            <a:r>
              <a:rPr lang="en-US" dirty="0" smtClean="0"/>
              <a:t>Evaluate with increasing rigor</a:t>
            </a:r>
          </a:p>
          <a:p>
            <a:pPr lvl="1"/>
            <a:r>
              <a:rPr lang="en-US" dirty="0" smtClean="0"/>
              <a:t>qualitative</a:t>
            </a:r>
          </a:p>
          <a:p>
            <a:pPr lvl="1"/>
            <a:r>
              <a:rPr lang="en-US" dirty="0" smtClean="0"/>
              <a:t>observational</a:t>
            </a:r>
          </a:p>
          <a:p>
            <a:pPr lvl="1"/>
            <a:r>
              <a:rPr lang="en-US" dirty="0" smtClean="0"/>
              <a:t>interventional</a:t>
            </a:r>
          </a:p>
          <a:p>
            <a:r>
              <a:rPr lang="en-US" dirty="0" smtClean="0"/>
              <a:t>Never stop developing, never stop testing, never stop evaluating</a:t>
            </a:r>
            <a:endParaRPr lang="en-US" dirty="0"/>
          </a:p>
        </p:txBody>
      </p:sp>
    </p:spTree>
    <p:extLst>
      <p:ext uri="{BB962C8B-B14F-4D97-AF65-F5344CB8AC3E}">
        <p14:creationId xmlns:p14="http://schemas.microsoft.com/office/powerpoint/2010/main" val="19512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a:t>
            </a:r>
            <a:r>
              <a:rPr lang="en-US" dirty="0" err="1" smtClean="0"/>
              <a:t>wanna</a:t>
            </a:r>
            <a:r>
              <a:rPr lang="en-US" dirty="0" smtClean="0"/>
              <a:t> build an app?</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An app is not a </a:t>
            </a:r>
            <a:r>
              <a:rPr lang="en-US" sz="2400" dirty="0" err="1" smtClean="0"/>
              <a:t>uni</a:t>
            </a:r>
            <a:r>
              <a:rPr lang="en-US" sz="2400" dirty="0" smtClean="0"/>
              <a:t>-dimensional therapeutic like a drug</a:t>
            </a:r>
          </a:p>
          <a:p>
            <a:pPr lvl="1"/>
            <a:r>
              <a:rPr lang="en-US" sz="2000" dirty="0" smtClean="0"/>
              <a:t>multi-modal (e.g., attention focus, education, information)</a:t>
            </a:r>
          </a:p>
          <a:p>
            <a:pPr lvl="1"/>
            <a:r>
              <a:rPr lang="en-US" sz="2000" dirty="0" smtClean="0"/>
              <a:t>reminders (e.g., text prompts, notifications, calendar)</a:t>
            </a:r>
          </a:p>
          <a:p>
            <a:pPr lvl="1"/>
            <a:r>
              <a:rPr lang="en-US" sz="2000" dirty="0" smtClean="0"/>
              <a:t>rewards (</a:t>
            </a:r>
            <a:r>
              <a:rPr lang="en-US" sz="2000" dirty="0" err="1" smtClean="0"/>
              <a:t>e.g</a:t>
            </a:r>
            <a:r>
              <a:rPr lang="en-US" sz="2000" dirty="0" smtClean="0"/>
              <a:t>, leaderboard, badges, in-app purchases)</a:t>
            </a:r>
          </a:p>
          <a:p>
            <a:pPr>
              <a:lnSpc>
                <a:spcPct val="110000"/>
              </a:lnSpc>
            </a:pPr>
            <a:r>
              <a:rPr lang="en-US" sz="2400" dirty="0" smtClean="0"/>
              <a:t>Different platforms yield different experiences </a:t>
            </a:r>
          </a:p>
          <a:p>
            <a:pPr>
              <a:lnSpc>
                <a:spcPct val="110000"/>
              </a:lnSpc>
            </a:pPr>
            <a:r>
              <a:rPr lang="en-US" sz="2400" dirty="0" smtClean="0"/>
              <a:t>Many digital health interventions are behavioral (diet, exercise, stress, </a:t>
            </a:r>
            <a:r>
              <a:rPr lang="en-US" sz="2400" dirty="0" err="1" smtClean="0"/>
              <a:t>etc</a:t>
            </a:r>
            <a:r>
              <a:rPr lang="en-US" sz="2400" dirty="0" smtClean="0"/>
              <a:t>)</a:t>
            </a:r>
          </a:p>
          <a:p>
            <a:pPr lvl="1">
              <a:lnSpc>
                <a:spcPct val="110000"/>
              </a:lnSpc>
            </a:pPr>
            <a:r>
              <a:rPr lang="en-US" sz="2000" dirty="0" smtClean="0"/>
              <a:t>life context (social network, work, physical environment) is very important and very variable</a:t>
            </a:r>
            <a:endParaRPr lang="en-US" sz="2400" dirty="0" smtClean="0"/>
          </a:p>
        </p:txBody>
      </p:sp>
    </p:spTree>
    <p:extLst>
      <p:ext uri="{BB962C8B-B14F-4D97-AF65-F5344CB8AC3E}">
        <p14:creationId xmlns:p14="http://schemas.microsoft.com/office/powerpoint/2010/main" val="12005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smtClean="0">
                <a:solidFill>
                  <a:srgbClr val="000000"/>
                </a:solidFill>
                <a:latin typeface="Arial"/>
                <a:ea typeface="ＭＳ Ｐゴシック"/>
              </a:rPr>
              <a:t>February 16, 2016: </a:t>
            </a:r>
            <a:r>
              <a:rPr lang="en-US" dirty="0">
                <a:solidFill>
                  <a:srgbClr val="000000"/>
                </a:solidFill>
                <a:latin typeface="Arial"/>
                <a:ea typeface="ＭＳ Ｐゴシック"/>
              </a:rPr>
              <a:t>I. Sim</a:t>
            </a:r>
            <a:endParaRPr lang="en-US" sz="1400" i="0" dirty="0">
              <a:solidFill>
                <a:srgbClr val="000000"/>
              </a:solidFill>
              <a:latin typeface="Times" charset="0"/>
              <a:ea typeface="ＭＳ Ｐゴシック"/>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latin typeface="Arial"/>
                <a:ea typeface="ＭＳ Ｐゴシック"/>
              </a:rPr>
              <a:t>What Next?</a:t>
            </a:r>
            <a:endParaRPr lang="en-US" dirty="0">
              <a:solidFill>
                <a:srgbClr val="000000"/>
              </a:solidFill>
              <a:latin typeface="Arial"/>
              <a:ea typeface="ＭＳ Ｐゴシック"/>
            </a:endParaRPr>
          </a:p>
          <a:p>
            <a:pPr>
              <a:defRPr/>
            </a:pPr>
            <a:r>
              <a:rPr lang="en-US" dirty="0">
                <a:solidFill>
                  <a:srgbClr val="000000"/>
                </a:solidFill>
                <a:latin typeface="Arial"/>
                <a:ea typeface="ＭＳ Ｐゴシック"/>
              </a:rPr>
              <a:t>Epi 206 – Medical Informatics</a:t>
            </a:r>
          </a:p>
        </p:txBody>
      </p:sp>
      <p:sp>
        <p:nvSpPr>
          <p:cNvPr id="1034242" name="Rectangle 2"/>
          <p:cNvSpPr>
            <a:spLocks noGrp="1" noChangeArrowheads="1"/>
          </p:cNvSpPr>
          <p:nvPr>
            <p:ph type="title"/>
          </p:nvPr>
        </p:nvSpPr>
        <p:spPr/>
        <p:txBody>
          <a:bodyPr/>
          <a:lstStyle/>
          <a:p>
            <a:pPr>
              <a:defRPr/>
            </a:pPr>
            <a:r>
              <a:rPr lang="en-US" b="0" dirty="0" smtClean="0"/>
              <a:t>Development Decisions</a:t>
            </a:r>
            <a:endParaRPr lang="en-US" sz="4400" b="0" dirty="0" smtClean="0">
              <a:cs typeface="+mj-cs"/>
            </a:endParaRPr>
          </a:p>
        </p:txBody>
      </p:sp>
      <p:sp>
        <p:nvSpPr>
          <p:cNvPr id="1034243" name="Rectangle 3"/>
          <p:cNvSpPr>
            <a:spLocks noGrp="1" noChangeArrowheads="1"/>
          </p:cNvSpPr>
          <p:nvPr>
            <p:ph type="body" idx="1"/>
          </p:nvPr>
        </p:nvSpPr>
        <p:spPr>
          <a:xfrm>
            <a:off x="685800" y="1417638"/>
            <a:ext cx="8047038" cy="4495800"/>
          </a:xfrm>
        </p:spPr>
        <p:txBody>
          <a:bodyPr>
            <a:normAutofit fontScale="92500" lnSpcReduction="10000"/>
          </a:bodyPr>
          <a:lstStyle/>
          <a:p>
            <a:pPr>
              <a:lnSpc>
                <a:spcPct val="100000"/>
              </a:lnSpc>
              <a:defRPr/>
            </a:pPr>
            <a:r>
              <a:rPr lang="en-US" sz="2400" dirty="0" smtClean="0"/>
              <a:t>The “specs” (specifications)</a:t>
            </a:r>
          </a:p>
          <a:p>
            <a:pPr lvl="1">
              <a:lnSpc>
                <a:spcPct val="100000"/>
              </a:lnSpc>
              <a:defRPr/>
            </a:pPr>
            <a:r>
              <a:rPr lang="en-US" sz="2000" dirty="0" smtClean="0"/>
              <a:t>what is your system supposed to do? for whom? who will pay for/sustain it in the long run?</a:t>
            </a:r>
          </a:p>
          <a:p>
            <a:pPr lvl="1">
              <a:lnSpc>
                <a:spcPct val="100000"/>
              </a:lnSpc>
              <a:defRPr/>
            </a:pPr>
            <a:r>
              <a:rPr lang="en-US" sz="2000" dirty="0" smtClean="0"/>
              <a:t>what specific functions will it have? </a:t>
            </a:r>
          </a:p>
          <a:p>
            <a:pPr lvl="1">
              <a:lnSpc>
                <a:spcPct val="100000"/>
              </a:lnSpc>
              <a:defRPr/>
            </a:pPr>
            <a:r>
              <a:rPr lang="en-US" sz="2000" dirty="0" smtClean="0"/>
              <a:t>do use case scenarios (step-by-step, storyboards, </a:t>
            </a:r>
            <a:r>
              <a:rPr lang="en-US" sz="2000" dirty="0" err="1" smtClean="0"/>
              <a:t>etc</a:t>
            </a:r>
            <a:r>
              <a:rPr lang="en-US" sz="2000" dirty="0" smtClean="0"/>
              <a:t>)</a:t>
            </a:r>
          </a:p>
          <a:p>
            <a:pPr>
              <a:lnSpc>
                <a:spcPct val="100000"/>
              </a:lnSpc>
              <a:defRPr/>
            </a:pPr>
            <a:r>
              <a:rPr lang="en-US" sz="2400" dirty="0" smtClean="0"/>
              <a:t>Basic technical choices</a:t>
            </a:r>
          </a:p>
          <a:p>
            <a:pPr lvl="1">
              <a:lnSpc>
                <a:spcPct val="100000"/>
              </a:lnSpc>
              <a:defRPr/>
            </a:pPr>
            <a:r>
              <a:rPr lang="ja-JP" altLang="en-US" sz="2000" dirty="0" smtClean="0"/>
              <a:t>“</a:t>
            </a:r>
            <a:r>
              <a:rPr lang="en-US" sz="2000" dirty="0"/>
              <a:t>form factor</a:t>
            </a:r>
            <a:r>
              <a:rPr lang="ja-JP" altLang="en-US" sz="2000" dirty="0"/>
              <a:t>”</a:t>
            </a:r>
            <a:r>
              <a:rPr lang="en-US" sz="2000" dirty="0"/>
              <a:t>: kiosk, desktop, laptop, notebook, tablet, phone… </a:t>
            </a:r>
          </a:p>
          <a:p>
            <a:pPr lvl="1">
              <a:lnSpc>
                <a:spcPct val="100000"/>
              </a:lnSpc>
              <a:defRPr/>
            </a:pPr>
            <a:r>
              <a:rPr lang="en-US" sz="2000" dirty="0" smtClean="0"/>
              <a:t>operating </a:t>
            </a:r>
            <a:r>
              <a:rPr lang="en-US" sz="2000" dirty="0"/>
              <a:t>system (e.g., </a:t>
            </a:r>
            <a:r>
              <a:rPr lang="en-US" sz="2000" dirty="0" smtClean="0"/>
              <a:t>Mac </a:t>
            </a:r>
            <a:r>
              <a:rPr lang="en-US" sz="2000" dirty="0" err="1" smtClean="0"/>
              <a:t>vs</a:t>
            </a:r>
            <a:r>
              <a:rPr lang="en-US" sz="2000" dirty="0" smtClean="0"/>
              <a:t> PC, or Android </a:t>
            </a:r>
            <a:r>
              <a:rPr lang="en-US" sz="2000" dirty="0" err="1" smtClean="0"/>
              <a:t>vs</a:t>
            </a:r>
            <a:r>
              <a:rPr lang="en-US" sz="2000" dirty="0" smtClean="0"/>
              <a:t> iPhone </a:t>
            </a:r>
            <a:r>
              <a:rPr lang="en-US" sz="2000" dirty="0" err="1" smtClean="0"/>
              <a:t>vs</a:t>
            </a:r>
            <a:r>
              <a:rPr lang="en-US" sz="2000" dirty="0" smtClean="0"/>
              <a:t> mobile web) </a:t>
            </a:r>
          </a:p>
          <a:p>
            <a:pPr lvl="2">
              <a:lnSpc>
                <a:spcPct val="100000"/>
              </a:lnSpc>
              <a:defRPr/>
            </a:pPr>
            <a:r>
              <a:rPr lang="en-US" sz="1800" dirty="0" smtClean="0"/>
              <a:t>check browser </a:t>
            </a:r>
            <a:r>
              <a:rPr lang="en-US" sz="1800" dirty="0"/>
              <a:t>and platform </a:t>
            </a:r>
            <a:r>
              <a:rPr lang="en-US" sz="1800" dirty="0">
                <a:hlinkClick r:id="rId3"/>
              </a:rPr>
              <a:t>usage </a:t>
            </a:r>
            <a:r>
              <a:rPr lang="en-US" sz="1800" dirty="0" smtClean="0">
                <a:hlinkClick r:id="rId3"/>
              </a:rPr>
              <a:t>statistics</a:t>
            </a:r>
            <a:endParaRPr lang="en-US" sz="1800" dirty="0" smtClean="0"/>
          </a:p>
          <a:p>
            <a:pPr marL="457200">
              <a:lnSpc>
                <a:spcPct val="100000"/>
              </a:lnSpc>
              <a:defRPr/>
            </a:pPr>
            <a:r>
              <a:rPr lang="en-US" sz="2400" dirty="0" smtClean="0"/>
              <a:t>Find a developer</a:t>
            </a:r>
          </a:p>
          <a:p>
            <a:pPr marL="857250" lvl="1">
              <a:lnSpc>
                <a:spcPct val="100000"/>
              </a:lnSpc>
              <a:defRPr/>
            </a:pPr>
            <a:r>
              <a:rPr lang="en-US" sz="2000" dirty="0" smtClean="0"/>
              <a:t>external: contact </a:t>
            </a:r>
            <a:r>
              <a:rPr lang="en-US" sz="2000" dirty="0" smtClean="0">
                <a:hlinkClick r:id="rId4" action="ppaction://hlinkfile"/>
              </a:rPr>
              <a:t>Aenor Sawyer</a:t>
            </a:r>
            <a:r>
              <a:rPr lang="en-US" sz="2000" dirty="0" smtClean="0"/>
              <a:t> at Center for Digital Health Innovation for referrals and standard contracts</a:t>
            </a:r>
          </a:p>
          <a:p>
            <a:pPr marL="857250" lvl="1">
              <a:defRPr/>
            </a:pPr>
            <a:r>
              <a:rPr lang="en-US" sz="2000" dirty="0"/>
              <a:t>internal: UCSF Mobile </a:t>
            </a:r>
            <a:r>
              <a:rPr lang="en-US" sz="2000" dirty="0" smtClean="0"/>
              <a:t>Services or Telemedicine</a:t>
            </a:r>
          </a:p>
          <a:p>
            <a:pPr marL="857250" lvl="1">
              <a:defRPr/>
            </a:pPr>
            <a:r>
              <a:rPr lang="en-US" sz="2000" dirty="0" smtClean="0"/>
              <a:t>see </a:t>
            </a:r>
            <a:r>
              <a:rPr lang="en-US" sz="2100" dirty="0" smtClean="0">
                <a:hlinkClick r:id="rId5"/>
              </a:rPr>
              <a:t>http</a:t>
            </a:r>
            <a:r>
              <a:rPr lang="en-US" sz="2100" dirty="0">
                <a:hlinkClick r:id="rId5"/>
              </a:rPr>
              <a:t>://drupal.ucsf.edu</a:t>
            </a:r>
            <a:r>
              <a:rPr lang="en-US" sz="2100" dirty="0" smtClean="0">
                <a:hlinkClick r:id="rId5"/>
              </a:rPr>
              <a:t>/</a:t>
            </a:r>
            <a:r>
              <a:rPr lang="en-US" sz="2100" dirty="0" smtClean="0"/>
              <a:t> for website development</a:t>
            </a:r>
            <a:endParaRPr lang="en-US" sz="2100" dirty="0"/>
          </a:p>
          <a:p>
            <a:pPr marL="857250" lvl="1">
              <a:defRPr/>
            </a:pPr>
            <a:endParaRPr lang="en-US" sz="2000" dirty="0" smtClean="0"/>
          </a:p>
          <a:p>
            <a:pPr marL="857250" lvl="1">
              <a:lnSpc>
                <a:spcPct val="100000"/>
              </a:lnSpc>
              <a:defRPr/>
            </a:pPr>
            <a:endParaRPr lang="en-US" sz="1800" dirty="0"/>
          </a:p>
        </p:txBody>
      </p:sp>
    </p:spTree>
    <p:extLst>
      <p:ext uri="{BB962C8B-B14F-4D97-AF65-F5344CB8AC3E}">
        <p14:creationId xmlns:p14="http://schemas.microsoft.com/office/powerpoint/2010/main" val="2210976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t>User Interaction Design</a:t>
            </a:r>
            <a:endParaRPr lang="en-US" b="0" dirty="0"/>
          </a:p>
        </p:txBody>
      </p:sp>
      <p:sp>
        <p:nvSpPr>
          <p:cNvPr id="3" name="Content Placeholder 2"/>
          <p:cNvSpPr>
            <a:spLocks noGrp="1"/>
          </p:cNvSpPr>
          <p:nvPr>
            <p:ph idx="1"/>
          </p:nvPr>
        </p:nvSpPr>
        <p:spPr>
          <a:xfrm>
            <a:off x="584200" y="1412875"/>
            <a:ext cx="8102600" cy="4495800"/>
          </a:xfrm>
        </p:spPr>
        <p:txBody>
          <a:bodyPr>
            <a:normAutofit/>
          </a:bodyPr>
          <a:lstStyle/>
          <a:p>
            <a:r>
              <a:rPr lang="en-US" sz="2400" dirty="0" smtClean="0"/>
              <a:t>Thanks to Apple, consumers expect beautiful software</a:t>
            </a:r>
          </a:p>
          <a:p>
            <a:r>
              <a:rPr lang="en-US" sz="2400" dirty="0" smtClean="0"/>
              <a:t>Prioritize the explicit design of interactive digital experiences</a:t>
            </a:r>
          </a:p>
          <a:p>
            <a:pPr lvl="1">
              <a:defRPr/>
            </a:pPr>
            <a:r>
              <a:rPr lang="en-US" sz="2000" dirty="0" smtClean="0"/>
              <a:t>more than user interface, is the whole user experience, i.e., how iPhone feels different than Android</a:t>
            </a:r>
          </a:p>
          <a:p>
            <a:pPr>
              <a:defRPr/>
            </a:pPr>
            <a:r>
              <a:rPr lang="en-US" sz="2400" dirty="0" smtClean="0"/>
              <a:t>User interaction design expertise</a:t>
            </a:r>
          </a:p>
          <a:p>
            <a:pPr lvl="1">
              <a:defRPr/>
            </a:pPr>
            <a:r>
              <a:rPr lang="en-US" sz="2000" dirty="0" smtClean="0"/>
              <a:t>e.g., </a:t>
            </a:r>
            <a:r>
              <a:rPr lang="en-US" sz="2000" u="sng" dirty="0" smtClean="0">
                <a:hlinkClick r:id="rId2"/>
              </a:rPr>
              <a:t>http://www.coroflot.com/</a:t>
            </a:r>
            <a:r>
              <a:rPr lang="en-US" sz="2000" dirty="0" smtClean="0"/>
              <a:t> search for "user interaction"</a:t>
            </a:r>
          </a:p>
          <a:p>
            <a:pPr lvl="1">
              <a:defRPr/>
            </a:pPr>
            <a:r>
              <a:rPr lang="en-US" sz="2000" dirty="0" smtClean="0"/>
              <a:t>contact Beth </a:t>
            </a:r>
            <a:r>
              <a:rPr lang="en-US" sz="2000" dirty="0" err="1" smtClean="0"/>
              <a:t>Berrean</a:t>
            </a:r>
            <a:r>
              <a:rPr lang="en-US" sz="2000" dirty="0"/>
              <a:t> </a:t>
            </a:r>
            <a:r>
              <a:rPr lang="en-US" sz="1600" dirty="0" smtClean="0">
                <a:hlinkClick r:id="rId3"/>
              </a:rPr>
              <a:t>BerreanB</a:t>
            </a:r>
            <a:r>
              <a:rPr lang="en-US" sz="1600" dirty="0">
                <a:hlinkClick r:id="rId3"/>
              </a:rPr>
              <a:t>@</a:t>
            </a:r>
            <a:r>
              <a:rPr lang="en-US" sz="1600" dirty="0" smtClean="0">
                <a:hlinkClick r:id="rId3"/>
              </a:rPr>
              <a:t>MEDSCH.UCSF.EDU</a:t>
            </a:r>
            <a:r>
              <a:rPr lang="en-US" sz="1600" dirty="0" smtClean="0"/>
              <a:t>, </a:t>
            </a:r>
            <a:r>
              <a:rPr lang="en-US" sz="2000" dirty="0" smtClean="0"/>
              <a:t>UCSF Mobile Services</a:t>
            </a:r>
          </a:p>
          <a:p>
            <a:pPr>
              <a:defRPr/>
            </a:pPr>
            <a:r>
              <a:rPr lang="en-US" sz="2400" dirty="0" smtClean="0"/>
              <a:t>Participatory design</a:t>
            </a:r>
          </a:p>
          <a:p>
            <a:pPr lvl="1">
              <a:defRPr/>
            </a:pPr>
            <a:r>
              <a:rPr lang="en-US" sz="2000" dirty="0" smtClean="0"/>
              <a:t>involve your users in design right from the beginning</a:t>
            </a:r>
          </a:p>
        </p:txBody>
      </p:sp>
      <p:sp>
        <p:nvSpPr>
          <p:cNvPr id="4" name="Date Placeholder 3"/>
          <p:cNvSpPr>
            <a:spLocks noGrp="1"/>
          </p:cNvSpPr>
          <p:nvPr>
            <p:ph type="dt" sz="quarter" idx="10"/>
          </p:nvPr>
        </p:nvSpPr>
        <p:spPr/>
        <p:txBody>
          <a:bodyPr/>
          <a:lstStyle/>
          <a:p>
            <a:pPr>
              <a:defRPr/>
            </a:pPr>
            <a:r>
              <a:rPr lang="en-US" dirty="0" smtClean="0">
                <a:solidFill>
                  <a:srgbClr val="000000"/>
                </a:solidFill>
                <a:latin typeface="Arial"/>
                <a:ea typeface="ＭＳ Ｐゴシック"/>
              </a:rPr>
              <a:t>February 16, 2016: </a:t>
            </a:r>
            <a:r>
              <a:rPr lang="en-US" dirty="0">
                <a:solidFill>
                  <a:srgbClr val="000000"/>
                </a:solidFill>
                <a:latin typeface="Arial"/>
                <a:ea typeface="ＭＳ Ｐゴシック"/>
              </a:rPr>
              <a:t>I. Sim</a:t>
            </a:r>
            <a:endParaRPr lang="en-US" sz="1400" i="0" dirty="0">
              <a:solidFill>
                <a:srgbClr val="000000"/>
              </a:solidFill>
              <a:latin typeface="Times" charset="0"/>
              <a:ea typeface="ＭＳ Ｐゴシック"/>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latin typeface="Arial"/>
                <a:ea typeface="ＭＳ Ｐゴシック"/>
              </a:rPr>
              <a:t>What Next?</a:t>
            </a:r>
          </a:p>
          <a:p>
            <a:pPr>
              <a:defRPr/>
            </a:pPr>
            <a:r>
              <a:rPr lang="en-US" smtClean="0">
                <a:solidFill>
                  <a:srgbClr val="000000"/>
                </a:solidFill>
                <a:latin typeface="Arial"/>
                <a:ea typeface="ＭＳ Ｐゴシック"/>
              </a:rPr>
              <a:t>Epi 206 – Medical Informatics</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3137978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smtClean="0">
                <a:solidFill>
                  <a:srgbClr val="000000"/>
                </a:solidFill>
                <a:latin typeface="Arial"/>
                <a:ea typeface="ＭＳ Ｐゴシック"/>
              </a:rPr>
              <a:t>February 16, 2016: </a:t>
            </a:r>
            <a:r>
              <a:rPr lang="en-US" dirty="0">
                <a:solidFill>
                  <a:srgbClr val="000000"/>
                </a:solidFill>
                <a:latin typeface="Arial"/>
                <a:ea typeface="ＭＳ Ｐゴシック"/>
              </a:rPr>
              <a:t>I. Sim</a:t>
            </a:r>
            <a:endParaRPr lang="en-US" sz="1400" i="0" dirty="0">
              <a:solidFill>
                <a:srgbClr val="000000"/>
              </a:solidFill>
              <a:latin typeface="Times" charset="0"/>
              <a:ea typeface="ＭＳ Ｐゴシック"/>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latin typeface="Arial"/>
                <a:ea typeface="ＭＳ Ｐゴシック"/>
              </a:rPr>
              <a:t>What Next?</a:t>
            </a:r>
          </a:p>
          <a:p>
            <a:pPr>
              <a:defRPr/>
            </a:pPr>
            <a:r>
              <a:rPr lang="en-US" smtClean="0">
                <a:solidFill>
                  <a:srgbClr val="000000"/>
                </a:solidFill>
                <a:latin typeface="Arial"/>
                <a:ea typeface="ＭＳ Ｐゴシック"/>
              </a:rPr>
              <a:t>Epi 206 – Medical Informatics</a:t>
            </a:r>
            <a:endParaRPr lang="en-US" dirty="0">
              <a:solidFill>
                <a:srgbClr val="000000"/>
              </a:solidFill>
              <a:latin typeface="Arial"/>
              <a:ea typeface="ＭＳ Ｐゴシック"/>
            </a:endParaRPr>
          </a:p>
        </p:txBody>
      </p:sp>
      <p:pic>
        <p:nvPicPr>
          <p:cNvPr id="8" name="Picture 7" descr="UI_Jok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0455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Participatory Development and</a:t>
            </a:r>
            <a:br>
              <a:rPr lang="en-US" dirty="0" smtClean="0"/>
            </a:br>
            <a:r>
              <a:rPr lang="en-US" dirty="0" smtClean="0"/>
              <a:t>Evaluation Cycle</a:t>
            </a:r>
            <a:endParaRPr lang="en-US" dirty="0"/>
          </a:p>
        </p:txBody>
      </p:sp>
      <p:sp>
        <p:nvSpPr>
          <p:cNvPr id="6" name="TextBox 5"/>
          <p:cNvSpPr txBox="1"/>
          <p:nvPr/>
        </p:nvSpPr>
        <p:spPr>
          <a:xfrm>
            <a:off x="2506663" y="3083406"/>
            <a:ext cx="2225673" cy="646331"/>
          </a:xfrm>
          <a:prstGeom prst="rect">
            <a:avLst/>
          </a:prstGeom>
          <a:noFill/>
        </p:spPr>
        <p:txBody>
          <a:bodyPr wrap="square" rtlCol="0">
            <a:spAutoFit/>
          </a:bodyPr>
          <a:lstStyle/>
          <a:p>
            <a:pPr algn="ctr"/>
            <a:r>
              <a:rPr lang="en-US" dirty="0" smtClean="0">
                <a:solidFill>
                  <a:srgbClr val="3366FF"/>
                </a:solidFill>
              </a:rPr>
              <a:t>User Interaction Designer/Developer</a:t>
            </a:r>
            <a:endParaRPr lang="en-US" dirty="0">
              <a:solidFill>
                <a:srgbClr val="3366FF"/>
              </a:solidFill>
            </a:endParaRPr>
          </a:p>
        </p:txBody>
      </p:sp>
      <p:sp>
        <p:nvSpPr>
          <p:cNvPr id="7" name="TextBox 6"/>
          <p:cNvSpPr txBox="1"/>
          <p:nvPr/>
        </p:nvSpPr>
        <p:spPr>
          <a:xfrm>
            <a:off x="4867274" y="3260000"/>
            <a:ext cx="3978275" cy="369332"/>
          </a:xfrm>
          <a:prstGeom prst="rect">
            <a:avLst/>
          </a:prstGeom>
          <a:noFill/>
        </p:spPr>
        <p:txBody>
          <a:bodyPr wrap="square" rtlCol="0">
            <a:spAutoFit/>
          </a:bodyPr>
          <a:lstStyle/>
          <a:p>
            <a:pPr algn="ctr"/>
            <a:r>
              <a:rPr lang="en-US" dirty="0" smtClean="0">
                <a:solidFill>
                  <a:srgbClr val="3366FF"/>
                </a:solidFill>
              </a:rPr>
              <a:t>Developer/UX Designer/Ethnographer</a:t>
            </a:r>
            <a:endParaRPr lang="en-US" dirty="0">
              <a:solidFill>
                <a:srgbClr val="3366FF"/>
              </a:solidFill>
            </a:endParaRPr>
          </a:p>
        </p:txBody>
      </p:sp>
      <p:grpSp>
        <p:nvGrpSpPr>
          <p:cNvPr id="26" name="Group 25"/>
          <p:cNvGrpSpPr/>
          <p:nvPr/>
        </p:nvGrpSpPr>
        <p:grpSpPr>
          <a:xfrm>
            <a:off x="2687636" y="4083948"/>
            <a:ext cx="6506374" cy="1330790"/>
            <a:chOff x="2505075" y="3750152"/>
            <a:chExt cx="6506374" cy="1330790"/>
          </a:xfrm>
        </p:grpSpPr>
        <p:sp>
          <p:nvSpPr>
            <p:cNvPr id="5" name="TextBox 4"/>
            <p:cNvSpPr txBox="1"/>
            <p:nvPr/>
          </p:nvSpPr>
          <p:spPr>
            <a:xfrm>
              <a:off x="4168775" y="3750152"/>
              <a:ext cx="2044700" cy="369332"/>
            </a:xfrm>
            <a:prstGeom prst="rect">
              <a:avLst/>
            </a:prstGeom>
            <a:noFill/>
          </p:spPr>
          <p:txBody>
            <a:bodyPr wrap="square" rtlCol="0">
              <a:spAutoFit/>
            </a:bodyPr>
            <a:lstStyle/>
            <a:p>
              <a:pPr algn="ctr"/>
              <a:r>
                <a:rPr lang="en-US" dirty="0" smtClean="0"/>
                <a:t>Usability Testing</a:t>
              </a:r>
              <a:endParaRPr lang="en-US" dirty="0"/>
            </a:p>
          </p:txBody>
        </p:sp>
        <p:sp>
          <p:nvSpPr>
            <p:cNvPr id="9" name="TextBox 8"/>
            <p:cNvSpPr txBox="1"/>
            <p:nvPr/>
          </p:nvSpPr>
          <p:spPr>
            <a:xfrm>
              <a:off x="4208463" y="4230881"/>
              <a:ext cx="2273300" cy="369332"/>
            </a:xfrm>
            <a:prstGeom prst="rect">
              <a:avLst/>
            </a:prstGeom>
            <a:noFill/>
          </p:spPr>
          <p:txBody>
            <a:bodyPr wrap="square" rtlCol="0">
              <a:spAutoFit/>
            </a:bodyPr>
            <a:lstStyle/>
            <a:p>
              <a:pPr algn="ctr"/>
              <a:r>
                <a:rPr lang="en-US" dirty="0" smtClean="0"/>
                <a:t>Talk Aloud Protocols</a:t>
              </a:r>
              <a:endParaRPr lang="en-US" dirty="0"/>
            </a:p>
          </p:txBody>
        </p:sp>
        <p:sp>
          <p:nvSpPr>
            <p:cNvPr id="10" name="TextBox 9"/>
            <p:cNvSpPr txBox="1"/>
            <p:nvPr/>
          </p:nvSpPr>
          <p:spPr>
            <a:xfrm>
              <a:off x="2505075" y="4230881"/>
              <a:ext cx="1663700" cy="369332"/>
            </a:xfrm>
            <a:prstGeom prst="rect">
              <a:avLst/>
            </a:prstGeom>
            <a:noFill/>
          </p:spPr>
          <p:txBody>
            <a:bodyPr wrap="square" rtlCol="0">
              <a:spAutoFit/>
            </a:bodyPr>
            <a:lstStyle/>
            <a:p>
              <a:pPr algn="ctr"/>
              <a:r>
                <a:rPr lang="en-US" dirty="0" smtClean="0"/>
                <a:t>Focus groups</a:t>
              </a:r>
              <a:endParaRPr lang="en-US" dirty="0"/>
            </a:p>
          </p:txBody>
        </p:sp>
        <p:sp>
          <p:nvSpPr>
            <p:cNvPr id="11" name="TextBox 10"/>
            <p:cNvSpPr txBox="1"/>
            <p:nvPr/>
          </p:nvSpPr>
          <p:spPr>
            <a:xfrm>
              <a:off x="4168775" y="4711610"/>
              <a:ext cx="2273300" cy="369332"/>
            </a:xfrm>
            <a:prstGeom prst="rect">
              <a:avLst/>
            </a:prstGeom>
            <a:noFill/>
          </p:spPr>
          <p:txBody>
            <a:bodyPr wrap="square" rtlCol="0">
              <a:spAutoFit/>
            </a:bodyPr>
            <a:lstStyle/>
            <a:p>
              <a:pPr algn="ctr"/>
              <a:r>
                <a:rPr lang="en-US" dirty="0" smtClean="0"/>
                <a:t>Video observations</a:t>
              </a:r>
              <a:endParaRPr lang="en-US" dirty="0"/>
            </a:p>
          </p:txBody>
        </p:sp>
        <p:sp>
          <p:nvSpPr>
            <p:cNvPr id="12" name="TextBox 11"/>
            <p:cNvSpPr txBox="1"/>
            <p:nvPr/>
          </p:nvSpPr>
          <p:spPr>
            <a:xfrm>
              <a:off x="6368258" y="4250829"/>
              <a:ext cx="1611313" cy="369332"/>
            </a:xfrm>
            <a:prstGeom prst="rect">
              <a:avLst/>
            </a:prstGeom>
            <a:noFill/>
          </p:spPr>
          <p:txBody>
            <a:bodyPr wrap="square" rtlCol="0">
              <a:spAutoFit/>
            </a:bodyPr>
            <a:lstStyle/>
            <a:p>
              <a:pPr algn="ctr"/>
              <a:r>
                <a:rPr lang="en-US" dirty="0" smtClean="0"/>
                <a:t>Field pilot</a:t>
              </a:r>
              <a:endParaRPr lang="en-US" dirty="0"/>
            </a:p>
          </p:txBody>
        </p:sp>
        <p:sp>
          <p:nvSpPr>
            <p:cNvPr id="13" name="TextBox 12"/>
            <p:cNvSpPr txBox="1"/>
            <p:nvPr/>
          </p:nvSpPr>
          <p:spPr>
            <a:xfrm>
              <a:off x="6738149" y="4711610"/>
              <a:ext cx="2273300" cy="369332"/>
            </a:xfrm>
            <a:prstGeom prst="rect">
              <a:avLst/>
            </a:prstGeom>
            <a:noFill/>
          </p:spPr>
          <p:txBody>
            <a:bodyPr wrap="square" rtlCol="0">
              <a:spAutoFit/>
            </a:bodyPr>
            <a:lstStyle/>
            <a:p>
              <a:pPr algn="ctr"/>
              <a:r>
                <a:rPr lang="en-US" dirty="0" smtClean="0"/>
                <a:t>Interventional study</a:t>
              </a:r>
              <a:endParaRPr lang="en-US" dirty="0"/>
            </a:p>
          </p:txBody>
        </p:sp>
        <p:sp>
          <p:nvSpPr>
            <p:cNvPr id="28" name="TextBox 27"/>
            <p:cNvSpPr txBox="1"/>
            <p:nvPr/>
          </p:nvSpPr>
          <p:spPr>
            <a:xfrm>
              <a:off x="6213475" y="3750152"/>
              <a:ext cx="1611313" cy="369332"/>
            </a:xfrm>
            <a:prstGeom prst="rect">
              <a:avLst/>
            </a:prstGeom>
            <a:noFill/>
          </p:spPr>
          <p:txBody>
            <a:bodyPr wrap="square" rtlCol="0">
              <a:spAutoFit/>
            </a:bodyPr>
            <a:lstStyle/>
            <a:p>
              <a:pPr algn="ctr"/>
              <a:r>
                <a:rPr lang="en-US" dirty="0" smtClean="0"/>
                <a:t>A/B testing</a:t>
              </a:r>
              <a:endParaRPr lang="en-US" dirty="0"/>
            </a:p>
          </p:txBody>
        </p:sp>
      </p:grpSp>
      <p:grpSp>
        <p:nvGrpSpPr>
          <p:cNvPr id="17" name="Group 16"/>
          <p:cNvGrpSpPr/>
          <p:nvPr/>
        </p:nvGrpSpPr>
        <p:grpSpPr>
          <a:xfrm>
            <a:off x="298451" y="2218318"/>
            <a:ext cx="8547098" cy="707886"/>
            <a:chOff x="139702" y="2049622"/>
            <a:chExt cx="8547098" cy="707886"/>
          </a:xfrm>
        </p:grpSpPr>
        <p:sp>
          <p:nvSpPr>
            <p:cNvPr id="4" name="TextBox 3"/>
            <p:cNvSpPr txBox="1"/>
            <p:nvPr/>
          </p:nvSpPr>
          <p:spPr>
            <a:xfrm>
              <a:off x="2219327" y="2049622"/>
              <a:ext cx="1790699" cy="707886"/>
            </a:xfrm>
            <a:prstGeom prst="rect">
              <a:avLst/>
            </a:prstGeom>
            <a:noFill/>
          </p:spPr>
          <p:txBody>
            <a:bodyPr wrap="square" rtlCol="0">
              <a:spAutoFit/>
            </a:bodyPr>
            <a:lstStyle/>
            <a:p>
              <a:pPr algn="ctr"/>
              <a:r>
                <a:rPr lang="en-US" sz="2000" b="1" dirty="0" smtClean="0"/>
                <a:t>Storyboards &amp; Wireframes</a:t>
              </a:r>
              <a:endParaRPr lang="en-US" b="1" dirty="0"/>
            </a:p>
          </p:txBody>
        </p:sp>
        <p:sp>
          <p:nvSpPr>
            <p:cNvPr id="8" name="TextBox 7"/>
            <p:cNvSpPr txBox="1"/>
            <p:nvPr/>
          </p:nvSpPr>
          <p:spPr>
            <a:xfrm>
              <a:off x="4165602" y="2049622"/>
              <a:ext cx="1466850" cy="707886"/>
            </a:xfrm>
            <a:prstGeom prst="rect">
              <a:avLst/>
            </a:prstGeom>
            <a:noFill/>
          </p:spPr>
          <p:txBody>
            <a:bodyPr wrap="square" rtlCol="0">
              <a:spAutoFit/>
            </a:bodyPr>
            <a:lstStyle/>
            <a:p>
              <a:pPr algn="ctr"/>
              <a:r>
                <a:rPr lang="en-US" sz="2000" b="1" dirty="0" smtClean="0"/>
                <a:t>Alpha Prototype</a:t>
              </a:r>
              <a:endParaRPr lang="en-US" b="1" dirty="0"/>
            </a:p>
          </p:txBody>
        </p:sp>
        <p:sp>
          <p:nvSpPr>
            <p:cNvPr id="14" name="TextBox 13"/>
            <p:cNvSpPr txBox="1"/>
            <p:nvPr/>
          </p:nvSpPr>
          <p:spPr>
            <a:xfrm>
              <a:off x="5788028" y="2049622"/>
              <a:ext cx="1409699" cy="707886"/>
            </a:xfrm>
            <a:prstGeom prst="rect">
              <a:avLst/>
            </a:prstGeom>
            <a:noFill/>
          </p:spPr>
          <p:txBody>
            <a:bodyPr wrap="square" rtlCol="0">
              <a:spAutoFit/>
            </a:bodyPr>
            <a:lstStyle/>
            <a:p>
              <a:pPr algn="ctr"/>
              <a:r>
                <a:rPr lang="en-US" sz="2000" b="1" dirty="0" smtClean="0"/>
                <a:t>Beta Prototype</a:t>
              </a:r>
              <a:endParaRPr lang="en-US" b="1" dirty="0"/>
            </a:p>
          </p:txBody>
        </p:sp>
        <p:sp>
          <p:nvSpPr>
            <p:cNvPr id="15" name="TextBox 14"/>
            <p:cNvSpPr txBox="1"/>
            <p:nvPr/>
          </p:nvSpPr>
          <p:spPr>
            <a:xfrm>
              <a:off x="7353301" y="2049622"/>
              <a:ext cx="1333499" cy="707886"/>
            </a:xfrm>
            <a:prstGeom prst="rect">
              <a:avLst/>
            </a:prstGeom>
            <a:noFill/>
          </p:spPr>
          <p:txBody>
            <a:bodyPr wrap="square" rtlCol="0">
              <a:spAutoFit/>
            </a:bodyPr>
            <a:lstStyle/>
            <a:p>
              <a:pPr algn="ctr"/>
              <a:r>
                <a:rPr lang="en-US" sz="2000" b="1" dirty="0" smtClean="0"/>
                <a:t>Released Version</a:t>
              </a:r>
              <a:endParaRPr lang="en-US" b="1" dirty="0"/>
            </a:p>
          </p:txBody>
        </p:sp>
        <p:sp>
          <p:nvSpPr>
            <p:cNvPr id="16" name="TextBox 15"/>
            <p:cNvSpPr txBox="1"/>
            <p:nvPr/>
          </p:nvSpPr>
          <p:spPr>
            <a:xfrm>
              <a:off x="139702" y="2049622"/>
              <a:ext cx="1924049" cy="707886"/>
            </a:xfrm>
            <a:prstGeom prst="rect">
              <a:avLst/>
            </a:prstGeom>
            <a:noFill/>
          </p:spPr>
          <p:txBody>
            <a:bodyPr wrap="square" rtlCol="0">
              <a:spAutoFit/>
            </a:bodyPr>
            <a:lstStyle/>
            <a:p>
              <a:pPr algn="ctr"/>
              <a:r>
                <a:rPr lang="en-US" sz="2000" b="1" dirty="0" smtClean="0"/>
                <a:t>Requirements &amp; Specifications</a:t>
              </a:r>
              <a:endParaRPr lang="en-US" b="1" dirty="0"/>
            </a:p>
          </p:txBody>
        </p:sp>
      </p:grpSp>
      <p:sp>
        <p:nvSpPr>
          <p:cNvPr id="18" name="TextBox 17"/>
          <p:cNvSpPr txBox="1"/>
          <p:nvPr/>
        </p:nvSpPr>
        <p:spPr>
          <a:xfrm>
            <a:off x="114300" y="3083406"/>
            <a:ext cx="2573336" cy="646331"/>
          </a:xfrm>
          <a:prstGeom prst="rect">
            <a:avLst/>
          </a:prstGeom>
          <a:noFill/>
        </p:spPr>
        <p:txBody>
          <a:bodyPr wrap="square" rtlCol="0">
            <a:spAutoFit/>
          </a:bodyPr>
          <a:lstStyle/>
          <a:p>
            <a:pPr algn="ctr"/>
            <a:r>
              <a:rPr lang="en-US" dirty="0" smtClean="0">
                <a:solidFill>
                  <a:srgbClr val="3366FF"/>
                </a:solidFill>
              </a:rPr>
              <a:t>Informaticist/Developer/Ethnographer</a:t>
            </a:r>
            <a:endParaRPr lang="en-US" dirty="0">
              <a:solidFill>
                <a:srgbClr val="3366FF"/>
              </a:solidFill>
            </a:endParaRPr>
          </a:p>
        </p:txBody>
      </p:sp>
      <p:cxnSp>
        <p:nvCxnSpPr>
          <p:cNvPr id="20" name="Straight Arrow Connector 19"/>
          <p:cNvCxnSpPr/>
          <p:nvPr/>
        </p:nvCxnSpPr>
        <p:spPr>
          <a:xfrm flipV="1">
            <a:off x="2155827" y="2606171"/>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129087" y="2618660"/>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653092" y="2612701"/>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251704" y="2609436"/>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59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t>Agile Rapid Cycle Field Testing</a:t>
            </a:r>
            <a:endParaRPr lang="en-US" b="0" dirty="0"/>
          </a:p>
        </p:txBody>
      </p:sp>
      <p:sp>
        <p:nvSpPr>
          <p:cNvPr id="3" name="Content Placeholder 2"/>
          <p:cNvSpPr>
            <a:spLocks noGrp="1"/>
          </p:cNvSpPr>
          <p:nvPr>
            <p:ph idx="1"/>
          </p:nvPr>
        </p:nvSpPr>
        <p:spPr>
          <a:xfrm>
            <a:off x="457200" y="1654178"/>
            <a:ext cx="8229600" cy="4195762"/>
          </a:xfrm>
        </p:spPr>
        <p:txBody>
          <a:bodyPr>
            <a:normAutofit/>
          </a:bodyPr>
          <a:lstStyle/>
          <a:p>
            <a:pPr>
              <a:lnSpc>
                <a:spcPct val="100000"/>
              </a:lnSpc>
              <a:defRPr/>
            </a:pPr>
            <a:r>
              <a:rPr lang="en-US" sz="2400" dirty="0" smtClean="0"/>
              <a:t>Qualitative tests</a:t>
            </a:r>
          </a:p>
          <a:p>
            <a:pPr lvl="1">
              <a:lnSpc>
                <a:spcPct val="100000"/>
              </a:lnSpc>
              <a:defRPr/>
            </a:pPr>
            <a:r>
              <a:rPr lang="en-US" sz="2200" dirty="0" smtClean="0"/>
              <a:t>surveys, interviews, video recordings, “talk-aloud protocols”</a:t>
            </a:r>
          </a:p>
          <a:p>
            <a:pPr>
              <a:lnSpc>
                <a:spcPct val="100000"/>
              </a:lnSpc>
              <a:defRPr/>
            </a:pPr>
            <a:r>
              <a:rPr lang="en-US" sz="2400" dirty="0" smtClean="0"/>
              <a:t>Quantitative tests</a:t>
            </a:r>
          </a:p>
          <a:p>
            <a:pPr lvl="1">
              <a:lnSpc>
                <a:spcPct val="100000"/>
              </a:lnSpc>
              <a:defRPr/>
            </a:pPr>
            <a:r>
              <a:rPr lang="en-US" sz="2200" dirty="0" smtClean="0"/>
              <a:t>user analytics</a:t>
            </a:r>
          </a:p>
          <a:p>
            <a:pPr lvl="2">
              <a:lnSpc>
                <a:spcPct val="100000"/>
              </a:lnSpc>
              <a:defRPr/>
            </a:pPr>
            <a:r>
              <a:rPr lang="en-US" sz="2000" dirty="0" smtClean="0"/>
              <a:t>track</a:t>
            </a:r>
            <a:r>
              <a:rPr lang="en-US" sz="2000" dirty="0"/>
              <a:t> app </a:t>
            </a:r>
            <a:r>
              <a:rPr lang="en-US" sz="2000" dirty="0" smtClean="0"/>
              <a:t>launches, clicks, dwells, scrolls, links to web and back…e.g., </a:t>
            </a:r>
            <a:r>
              <a:rPr lang="en-US" sz="2000" dirty="0" err="1" smtClean="0"/>
              <a:t>Flurry.com</a:t>
            </a:r>
            <a:endParaRPr lang="en-US" sz="2000" dirty="0"/>
          </a:p>
          <a:p>
            <a:pPr lvl="1">
              <a:defRPr/>
            </a:pPr>
            <a:r>
              <a:rPr lang="en-US" sz="2200" dirty="0" smtClean="0"/>
              <a:t>A/B testing</a:t>
            </a:r>
          </a:p>
          <a:p>
            <a:pPr lvl="2">
              <a:defRPr/>
            </a:pPr>
            <a:r>
              <a:rPr lang="en-US" sz="2000" dirty="0" smtClean="0"/>
              <a:t>Google launched 450 search engine improvements in 2007, </a:t>
            </a:r>
            <a:r>
              <a:rPr lang="en-US" sz="2000" dirty="0" smtClean="0">
                <a:hlinkClick r:id="rId2"/>
              </a:rPr>
              <a:t>each one tested rigorously</a:t>
            </a:r>
            <a:r>
              <a:rPr lang="en-US" sz="2000" dirty="0"/>
              <a:t> </a:t>
            </a:r>
            <a:r>
              <a:rPr lang="en-US" sz="2000" dirty="0" smtClean="0"/>
              <a:t>through real-time user analytics</a:t>
            </a: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r>
              <a:rPr lang="en-US" dirty="0" smtClean="0">
                <a:solidFill>
                  <a:srgbClr val="000000"/>
                </a:solidFill>
                <a:latin typeface="Arial"/>
                <a:ea typeface="ＭＳ Ｐゴシック"/>
              </a:rPr>
              <a:t>February 16, 2016: </a:t>
            </a:r>
            <a:r>
              <a:rPr lang="en-US" dirty="0">
                <a:solidFill>
                  <a:srgbClr val="000000"/>
                </a:solidFill>
                <a:latin typeface="Arial"/>
                <a:ea typeface="ＭＳ Ｐゴシック"/>
              </a:rPr>
              <a:t>I. Sim</a:t>
            </a:r>
            <a:endParaRPr lang="en-US" sz="1400" i="0" dirty="0">
              <a:solidFill>
                <a:srgbClr val="000000"/>
              </a:solidFill>
              <a:latin typeface="Times" charset="0"/>
              <a:ea typeface="ＭＳ Ｐゴシック"/>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latin typeface="Arial"/>
                <a:ea typeface="ＭＳ Ｐゴシック"/>
              </a:rPr>
              <a:t>What Next?</a:t>
            </a:r>
          </a:p>
          <a:p>
            <a:pPr>
              <a:defRPr/>
            </a:pPr>
            <a:r>
              <a:rPr lang="en-US" smtClean="0">
                <a:solidFill>
                  <a:srgbClr val="000000"/>
                </a:solidFill>
                <a:latin typeface="Arial"/>
                <a:ea typeface="ＭＳ Ｐゴシック"/>
              </a:rPr>
              <a:t>Epi 206 – Medical Informatics</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2664556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t>A/B testing example</a:t>
            </a:r>
            <a:endParaRPr lang="en-US" b="0" dirty="0"/>
          </a:p>
        </p:txBody>
      </p:sp>
      <p:sp>
        <p:nvSpPr>
          <p:cNvPr id="3" name="Content Placeholder 2"/>
          <p:cNvSpPr>
            <a:spLocks noGrp="1"/>
          </p:cNvSpPr>
          <p:nvPr>
            <p:ph idx="1"/>
          </p:nvPr>
        </p:nvSpPr>
        <p:spPr/>
        <p:txBody>
          <a:bodyPr/>
          <a:lstStyle/>
          <a:p>
            <a:pPr>
              <a:defRPr/>
            </a:pPr>
            <a:r>
              <a:rPr lang="en-US" sz="2400" dirty="0"/>
              <a:t>Identify part of the system for testing (e.g., </a:t>
            </a:r>
            <a:r>
              <a:rPr lang="en-US" sz="2400" dirty="0" smtClean="0"/>
              <a:t>video </a:t>
            </a:r>
            <a:r>
              <a:rPr lang="en-US" sz="2400" dirty="0"/>
              <a:t>vs. text for explaining PMI)</a:t>
            </a:r>
          </a:p>
          <a:p>
            <a:pPr>
              <a:defRPr/>
            </a:pPr>
            <a:r>
              <a:rPr lang="en-US" sz="2400" dirty="0"/>
              <a:t>Randomly assign each person landing on the screen to </a:t>
            </a:r>
            <a:r>
              <a:rPr lang="en-US" sz="2400" dirty="0" smtClean="0"/>
              <a:t>video </a:t>
            </a:r>
            <a:r>
              <a:rPr lang="en-US" sz="2400" dirty="0"/>
              <a:t>or </a:t>
            </a:r>
            <a:r>
              <a:rPr lang="en-US" sz="2400" dirty="0" smtClean="0"/>
              <a:t>text</a:t>
            </a:r>
            <a:endParaRPr lang="en-US" sz="2400" dirty="0"/>
          </a:p>
          <a:p>
            <a:pPr>
              <a:defRPr/>
            </a:pPr>
            <a:r>
              <a:rPr lang="en-US" sz="2400" dirty="0"/>
              <a:t>Test for comprehension with </a:t>
            </a:r>
            <a:r>
              <a:rPr lang="en-US" sz="2400" dirty="0" smtClean="0"/>
              <a:t>a short </a:t>
            </a:r>
            <a:r>
              <a:rPr lang="en-US" sz="2400" dirty="0"/>
              <a:t>survey</a:t>
            </a:r>
          </a:p>
          <a:p>
            <a:pPr>
              <a:defRPr/>
            </a:pPr>
            <a:r>
              <a:rPr lang="en-US" sz="2400" dirty="0"/>
              <a:t>Compare % correct answers, set </a:t>
            </a:r>
            <a:r>
              <a:rPr lang="ja-JP" altLang="en-US" sz="2400" dirty="0"/>
              <a:t>“</a:t>
            </a:r>
            <a:r>
              <a:rPr lang="en-US" sz="2400" dirty="0"/>
              <a:t>stopping rule,</a:t>
            </a:r>
            <a:r>
              <a:rPr lang="ja-JP" altLang="en-US" sz="2400" dirty="0"/>
              <a:t>”</a:t>
            </a:r>
            <a:r>
              <a:rPr lang="en-US" sz="2400" dirty="0"/>
              <a:t> run study until answer clear or test is over</a:t>
            </a:r>
          </a:p>
          <a:p>
            <a:pPr>
              <a:defRPr/>
            </a:pPr>
            <a:r>
              <a:rPr lang="en-US" sz="2400" dirty="0"/>
              <a:t>Can run multiple embedded user interaction RCTs to optimize design features in </a:t>
            </a:r>
            <a:r>
              <a:rPr lang="en-US" sz="2400" dirty="0" smtClean="0"/>
              <a:t>parallel, e.g., </a:t>
            </a:r>
          </a:p>
          <a:p>
            <a:pPr lvl="1">
              <a:defRPr/>
            </a:pPr>
            <a:r>
              <a:rPr lang="en-US" sz="2000" dirty="0"/>
              <a:t>different motivational wording</a:t>
            </a:r>
          </a:p>
          <a:p>
            <a:pPr lvl="1">
              <a:defRPr/>
            </a:pPr>
            <a:r>
              <a:rPr lang="en-US" sz="2000" dirty="0" smtClean="0"/>
              <a:t>different reward levels</a:t>
            </a:r>
          </a:p>
        </p:txBody>
      </p:sp>
      <p:sp>
        <p:nvSpPr>
          <p:cNvPr id="4" name="Date Placeholder 3"/>
          <p:cNvSpPr>
            <a:spLocks noGrp="1"/>
          </p:cNvSpPr>
          <p:nvPr>
            <p:ph type="dt" sz="quarter" idx="10"/>
          </p:nvPr>
        </p:nvSpPr>
        <p:spPr/>
        <p:txBody>
          <a:bodyPr/>
          <a:lstStyle/>
          <a:p>
            <a:pPr>
              <a:defRPr/>
            </a:pPr>
            <a:r>
              <a:rPr lang="en-US" dirty="0" smtClean="0">
                <a:solidFill>
                  <a:srgbClr val="000000"/>
                </a:solidFill>
                <a:latin typeface="Arial"/>
                <a:ea typeface="ＭＳ Ｐゴシック"/>
              </a:rPr>
              <a:t>February 16, 2016: </a:t>
            </a:r>
            <a:r>
              <a:rPr lang="en-US" dirty="0">
                <a:solidFill>
                  <a:srgbClr val="000000"/>
                </a:solidFill>
                <a:latin typeface="Arial"/>
                <a:ea typeface="ＭＳ Ｐゴシック"/>
              </a:rPr>
              <a:t>I. Sim</a:t>
            </a:r>
            <a:endParaRPr lang="en-US" sz="1400" i="0" dirty="0">
              <a:solidFill>
                <a:srgbClr val="000000"/>
              </a:solidFill>
              <a:latin typeface="Times" charset="0"/>
              <a:ea typeface="ＭＳ Ｐゴシック"/>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latin typeface="Arial"/>
                <a:ea typeface="ＭＳ Ｐゴシック"/>
              </a:rPr>
              <a:t>What Next?</a:t>
            </a:r>
          </a:p>
          <a:p>
            <a:pPr>
              <a:defRPr/>
            </a:pPr>
            <a:r>
              <a:rPr lang="en-US" smtClean="0">
                <a:solidFill>
                  <a:srgbClr val="000000"/>
                </a:solidFill>
                <a:latin typeface="Arial"/>
                <a:ea typeface="ＭＳ Ｐゴシック"/>
              </a:rPr>
              <a:t>Epi 206 – Medical Informatics</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330650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Participatory Development and</a:t>
            </a:r>
            <a:br>
              <a:rPr lang="en-US" dirty="0" smtClean="0"/>
            </a:br>
            <a:r>
              <a:rPr lang="en-US" dirty="0" smtClean="0"/>
              <a:t>Evaluation Cycle</a:t>
            </a:r>
            <a:endParaRPr lang="en-US" dirty="0"/>
          </a:p>
        </p:txBody>
      </p:sp>
      <p:sp>
        <p:nvSpPr>
          <p:cNvPr id="6" name="TextBox 5"/>
          <p:cNvSpPr txBox="1"/>
          <p:nvPr/>
        </p:nvSpPr>
        <p:spPr>
          <a:xfrm>
            <a:off x="2506663" y="3083406"/>
            <a:ext cx="2225673" cy="646331"/>
          </a:xfrm>
          <a:prstGeom prst="rect">
            <a:avLst/>
          </a:prstGeom>
          <a:noFill/>
        </p:spPr>
        <p:txBody>
          <a:bodyPr wrap="square" rtlCol="0">
            <a:spAutoFit/>
          </a:bodyPr>
          <a:lstStyle/>
          <a:p>
            <a:pPr algn="ctr"/>
            <a:r>
              <a:rPr lang="en-US" dirty="0" smtClean="0">
                <a:solidFill>
                  <a:srgbClr val="3366FF"/>
                </a:solidFill>
              </a:rPr>
              <a:t>User Interaction Designer/Developer</a:t>
            </a:r>
            <a:endParaRPr lang="en-US" dirty="0">
              <a:solidFill>
                <a:srgbClr val="3366FF"/>
              </a:solidFill>
            </a:endParaRPr>
          </a:p>
        </p:txBody>
      </p:sp>
      <p:sp>
        <p:nvSpPr>
          <p:cNvPr id="7" name="TextBox 6"/>
          <p:cNvSpPr txBox="1"/>
          <p:nvPr/>
        </p:nvSpPr>
        <p:spPr>
          <a:xfrm>
            <a:off x="4867274" y="3260000"/>
            <a:ext cx="3978275" cy="369332"/>
          </a:xfrm>
          <a:prstGeom prst="rect">
            <a:avLst/>
          </a:prstGeom>
          <a:noFill/>
        </p:spPr>
        <p:txBody>
          <a:bodyPr wrap="square" rtlCol="0">
            <a:spAutoFit/>
          </a:bodyPr>
          <a:lstStyle/>
          <a:p>
            <a:pPr algn="ctr"/>
            <a:r>
              <a:rPr lang="en-US" dirty="0" smtClean="0">
                <a:solidFill>
                  <a:srgbClr val="3366FF"/>
                </a:solidFill>
              </a:rPr>
              <a:t>Developer/UX Designer/Ethnographer</a:t>
            </a:r>
            <a:endParaRPr lang="en-US" dirty="0">
              <a:solidFill>
                <a:srgbClr val="3366FF"/>
              </a:solidFill>
            </a:endParaRPr>
          </a:p>
        </p:txBody>
      </p:sp>
      <p:grpSp>
        <p:nvGrpSpPr>
          <p:cNvPr id="26" name="Group 25"/>
          <p:cNvGrpSpPr/>
          <p:nvPr/>
        </p:nvGrpSpPr>
        <p:grpSpPr>
          <a:xfrm>
            <a:off x="2687636" y="4083948"/>
            <a:ext cx="6506374" cy="1330790"/>
            <a:chOff x="2505075" y="3750152"/>
            <a:chExt cx="6506374" cy="1330790"/>
          </a:xfrm>
        </p:grpSpPr>
        <p:sp>
          <p:nvSpPr>
            <p:cNvPr id="5" name="TextBox 4"/>
            <p:cNvSpPr txBox="1"/>
            <p:nvPr/>
          </p:nvSpPr>
          <p:spPr>
            <a:xfrm>
              <a:off x="4168775" y="3750152"/>
              <a:ext cx="2044700" cy="369332"/>
            </a:xfrm>
            <a:prstGeom prst="rect">
              <a:avLst/>
            </a:prstGeom>
            <a:noFill/>
          </p:spPr>
          <p:txBody>
            <a:bodyPr wrap="square" rtlCol="0">
              <a:spAutoFit/>
            </a:bodyPr>
            <a:lstStyle/>
            <a:p>
              <a:pPr algn="ctr"/>
              <a:r>
                <a:rPr lang="en-US" dirty="0" smtClean="0"/>
                <a:t>Usability Testing</a:t>
              </a:r>
              <a:endParaRPr lang="en-US" dirty="0"/>
            </a:p>
          </p:txBody>
        </p:sp>
        <p:sp>
          <p:nvSpPr>
            <p:cNvPr id="9" name="TextBox 8"/>
            <p:cNvSpPr txBox="1"/>
            <p:nvPr/>
          </p:nvSpPr>
          <p:spPr>
            <a:xfrm>
              <a:off x="4208463" y="4230881"/>
              <a:ext cx="2273300" cy="369332"/>
            </a:xfrm>
            <a:prstGeom prst="rect">
              <a:avLst/>
            </a:prstGeom>
            <a:noFill/>
          </p:spPr>
          <p:txBody>
            <a:bodyPr wrap="square" rtlCol="0">
              <a:spAutoFit/>
            </a:bodyPr>
            <a:lstStyle/>
            <a:p>
              <a:pPr algn="ctr"/>
              <a:r>
                <a:rPr lang="en-US" dirty="0" smtClean="0"/>
                <a:t>Talk Aloud Protocols</a:t>
              </a:r>
              <a:endParaRPr lang="en-US" dirty="0"/>
            </a:p>
          </p:txBody>
        </p:sp>
        <p:sp>
          <p:nvSpPr>
            <p:cNvPr id="10" name="TextBox 9"/>
            <p:cNvSpPr txBox="1"/>
            <p:nvPr/>
          </p:nvSpPr>
          <p:spPr>
            <a:xfrm>
              <a:off x="2505075" y="4230881"/>
              <a:ext cx="1663700" cy="369332"/>
            </a:xfrm>
            <a:prstGeom prst="rect">
              <a:avLst/>
            </a:prstGeom>
            <a:noFill/>
          </p:spPr>
          <p:txBody>
            <a:bodyPr wrap="square" rtlCol="0">
              <a:spAutoFit/>
            </a:bodyPr>
            <a:lstStyle/>
            <a:p>
              <a:pPr algn="ctr"/>
              <a:r>
                <a:rPr lang="en-US" dirty="0" smtClean="0"/>
                <a:t>Focus groups</a:t>
              </a:r>
              <a:endParaRPr lang="en-US" dirty="0"/>
            </a:p>
          </p:txBody>
        </p:sp>
        <p:sp>
          <p:nvSpPr>
            <p:cNvPr id="11" name="TextBox 10"/>
            <p:cNvSpPr txBox="1"/>
            <p:nvPr/>
          </p:nvSpPr>
          <p:spPr>
            <a:xfrm>
              <a:off x="4168775" y="4711610"/>
              <a:ext cx="2273300" cy="369332"/>
            </a:xfrm>
            <a:prstGeom prst="rect">
              <a:avLst/>
            </a:prstGeom>
            <a:noFill/>
          </p:spPr>
          <p:txBody>
            <a:bodyPr wrap="square" rtlCol="0">
              <a:spAutoFit/>
            </a:bodyPr>
            <a:lstStyle/>
            <a:p>
              <a:pPr algn="ctr"/>
              <a:r>
                <a:rPr lang="en-US" dirty="0" smtClean="0"/>
                <a:t>Video observations</a:t>
              </a:r>
              <a:endParaRPr lang="en-US" dirty="0"/>
            </a:p>
          </p:txBody>
        </p:sp>
        <p:sp>
          <p:nvSpPr>
            <p:cNvPr id="12" name="TextBox 11"/>
            <p:cNvSpPr txBox="1"/>
            <p:nvPr/>
          </p:nvSpPr>
          <p:spPr>
            <a:xfrm>
              <a:off x="6368258" y="4250829"/>
              <a:ext cx="1611313" cy="369332"/>
            </a:xfrm>
            <a:prstGeom prst="rect">
              <a:avLst/>
            </a:prstGeom>
            <a:noFill/>
          </p:spPr>
          <p:txBody>
            <a:bodyPr wrap="square" rtlCol="0">
              <a:spAutoFit/>
            </a:bodyPr>
            <a:lstStyle/>
            <a:p>
              <a:pPr algn="ctr"/>
              <a:r>
                <a:rPr lang="en-US" dirty="0" smtClean="0"/>
                <a:t>Field pilot</a:t>
              </a:r>
              <a:endParaRPr lang="en-US" dirty="0"/>
            </a:p>
          </p:txBody>
        </p:sp>
        <p:sp>
          <p:nvSpPr>
            <p:cNvPr id="13" name="TextBox 12"/>
            <p:cNvSpPr txBox="1"/>
            <p:nvPr/>
          </p:nvSpPr>
          <p:spPr>
            <a:xfrm>
              <a:off x="6738149" y="4711610"/>
              <a:ext cx="2273300" cy="369332"/>
            </a:xfrm>
            <a:prstGeom prst="rect">
              <a:avLst/>
            </a:prstGeom>
            <a:noFill/>
          </p:spPr>
          <p:txBody>
            <a:bodyPr wrap="square" rtlCol="0">
              <a:spAutoFit/>
            </a:bodyPr>
            <a:lstStyle/>
            <a:p>
              <a:pPr algn="ctr"/>
              <a:r>
                <a:rPr lang="en-US" dirty="0" smtClean="0"/>
                <a:t>Interventional study</a:t>
              </a:r>
              <a:endParaRPr lang="en-US" dirty="0"/>
            </a:p>
          </p:txBody>
        </p:sp>
        <p:sp>
          <p:nvSpPr>
            <p:cNvPr id="28" name="TextBox 27"/>
            <p:cNvSpPr txBox="1"/>
            <p:nvPr/>
          </p:nvSpPr>
          <p:spPr>
            <a:xfrm>
              <a:off x="6213475" y="3750152"/>
              <a:ext cx="1611313" cy="369332"/>
            </a:xfrm>
            <a:prstGeom prst="rect">
              <a:avLst/>
            </a:prstGeom>
            <a:noFill/>
          </p:spPr>
          <p:txBody>
            <a:bodyPr wrap="square" rtlCol="0">
              <a:spAutoFit/>
            </a:bodyPr>
            <a:lstStyle/>
            <a:p>
              <a:pPr algn="ctr"/>
              <a:r>
                <a:rPr lang="en-US" dirty="0" smtClean="0"/>
                <a:t>A/B testing</a:t>
              </a:r>
              <a:endParaRPr lang="en-US" dirty="0"/>
            </a:p>
          </p:txBody>
        </p:sp>
      </p:grpSp>
      <p:grpSp>
        <p:nvGrpSpPr>
          <p:cNvPr id="17" name="Group 16"/>
          <p:cNvGrpSpPr/>
          <p:nvPr/>
        </p:nvGrpSpPr>
        <p:grpSpPr>
          <a:xfrm>
            <a:off x="298451" y="2218318"/>
            <a:ext cx="8547098" cy="707886"/>
            <a:chOff x="139702" y="2049622"/>
            <a:chExt cx="8547098" cy="707886"/>
          </a:xfrm>
        </p:grpSpPr>
        <p:sp>
          <p:nvSpPr>
            <p:cNvPr id="4" name="TextBox 3"/>
            <p:cNvSpPr txBox="1"/>
            <p:nvPr/>
          </p:nvSpPr>
          <p:spPr>
            <a:xfrm>
              <a:off x="2219327" y="2049622"/>
              <a:ext cx="1790699" cy="707886"/>
            </a:xfrm>
            <a:prstGeom prst="rect">
              <a:avLst/>
            </a:prstGeom>
            <a:noFill/>
          </p:spPr>
          <p:txBody>
            <a:bodyPr wrap="square" rtlCol="0">
              <a:spAutoFit/>
            </a:bodyPr>
            <a:lstStyle/>
            <a:p>
              <a:pPr algn="ctr"/>
              <a:r>
                <a:rPr lang="en-US" sz="2000" b="1" dirty="0" smtClean="0"/>
                <a:t>Storyboards &amp; Wireframes</a:t>
              </a:r>
              <a:endParaRPr lang="en-US" b="1" dirty="0"/>
            </a:p>
          </p:txBody>
        </p:sp>
        <p:sp>
          <p:nvSpPr>
            <p:cNvPr id="8" name="TextBox 7"/>
            <p:cNvSpPr txBox="1"/>
            <p:nvPr/>
          </p:nvSpPr>
          <p:spPr>
            <a:xfrm>
              <a:off x="4165602" y="2049622"/>
              <a:ext cx="1466850" cy="707886"/>
            </a:xfrm>
            <a:prstGeom prst="rect">
              <a:avLst/>
            </a:prstGeom>
            <a:noFill/>
          </p:spPr>
          <p:txBody>
            <a:bodyPr wrap="square" rtlCol="0">
              <a:spAutoFit/>
            </a:bodyPr>
            <a:lstStyle/>
            <a:p>
              <a:pPr algn="ctr"/>
              <a:r>
                <a:rPr lang="en-US" sz="2000" b="1" dirty="0" smtClean="0"/>
                <a:t>Alpha Prototype</a:t>
              </a:r>
              <a:endParaRPr lang="en-US" b="1" dirty="0"/>
            </a:p>
          </p:txBody>
        </p:sp>
        <p:sp>
          <p:nvSpPr>
            <p:cNvPr id="14" name="TextBox 13"/>
            <p:cNvSpPr txBox="1"/>
            <p:nvPr/>
          </p:nvSpPr>
          <p:spPr>
            <a:xfrm>
              <a:off x="5788028" y="2049622"/>
              <a:ext cx="1409699" cy="707886"/>
            </a:xfrm>
            <a:prstGeom prst="rect">
              <a:avLst/>
            </a:prstGeom>
            <a:noFill/>
          </p:spPr>
          <p:txBody>
            <a:bodyPr wrap="square" rtlCol="0">
              <a:spAutoFit/>
            </a:bodyPr>
            <a:lstStyle/>
            <a:p>
              <a:pPr algn="ctr"/>
              <a:r>
                <a:rPr lang="en-US" sz="2000" b="1" dirty="0" smtClean="0"/>
                <a:t>Beta Prototype</a:t>
              </a:r>
              <a:endParaRPr lang="en-US" b="1" dirty="0"/>
            </a:p>
          </p:txBody>
        </p:sp>
        <p:sp>
          <p:nvSpPr>
            <p:cNvPr id="15" name="TextBox 14"/>
            <p:cNvSpPr txBox="1"/>
            <p:nvPr/>
          </p:nvSpPr>
          <p:spPr>
            <a:xfrm>
              <a:off x="7353301" y="2049622"/>
              <a:ext cx="1333499" cy="707886"/>
            </a:xfrm>
            <a:prstGeom prst="rect">
              <a:avLst/>
            </a:prstGeom>
            <a:noFill/>
          </p:spPr>
          <p:txBody>
            <a:bodyPr wrap="square" rtlCol="0">
              <a:spAutoFit/>
            </a:bodyPr>
            <a:lstStyle/>
            <a:p>
              <a:pPr algn="ctr"/>
              <a:r>
                <a:rPr lang="en-US" sz="2000" b="1" dirty="0" smtClean="0"/>
                <a:t>Released Version</a:t>
              </a:r>
              <a:endParaRPr lang="en-US" b="1" dirty="0"/>
            </a:p>
          </p:txBody>
        </p:sp>
        <p:sp>
          <p:nvSpPr>
            <p:cNvPr id="16" name="TextBox 15"/>
            <p:cNvSpPr txBox="1"/>
            <p:nvPr/>
          </p:nvSpPr>
          <p:spPr>
            <a:xfrm>
              <a:off x="139702" y="2049622"/>
              <a:ext cx="1924049" cy="707886"/>
            </a:xfrm>
            <a:prstGeom prst="rect">
              <a:avLst/>
            </a:prstGeom>
            <a:noFill/>
          </p:spPr>
          <p:txBody>
            <a:bodyPr wrap="square" rtlCol="0">
              <a:spAutoFit/>
            </a:bodyPr>
            <a:lstStyle/>
            <a:p>
              <a:pPr algn="ctr"/>
              <a:r>
                <a:rPr lang="en-US" sz="2000" b="1" dirty="0" smtClean="0"/>
                <a:t>Requirements &amp; Specifications</a:t>
              </a:r>
              <a:endParaRPr lang="en-US" b="1" dirty="0"/>
            </a:p>
          </p:txBody>
        </p:sp>
      </p:grpSp>
      <p:sp>
        <p:nvSpPr>
          <p:cNvPr id="18" name="TextBox 17"/>
          <p:cNvSpPr txBox="1"/>
          <p:nvPr/>
        </p:nvSpPr>
        <p:spPr>
          <a:xfrm>
            <a:off x="114300" y="3083406"/>
            <a:ext cx="2573336" cy="646331"/>
          </a:xfrm>
          <a:prstGeom prst="rect">
            <a:avLst/>
          </a:prstGeom>
          <a:noFill/>
        </p:spPr>
        <p:txBody>
          <a:bodyPr wrap="square" rtlCol="0">
            <a:spAutoFit/>
          </a:bodyPr>
          <a:lstStyle/>
          <a:p>
            <a:pPr algn="ctr"/>
            <a:r>
              <a:rPr lang="en-US" dirty="0" smtClean="0">
                <a:solidFill>
                  <a:srgbClr val="3366FF"/>
                </a:solidFill>
              </a:rPr>
              <a:t>Informaticist/Developer/Ethnographer</a:t>
            </a:r>
            <a:endParaRPr lang="en-US" dirty="0">
              <a:solidFill>
                <a:srgbClr val="3366FF"/>
              </a:solidFill>
            </a:endParaRPr>
          </a:p>
        </p:txBody>
      </p:sp>
      <p:cxnSp>
        <p:nvCxnSpPr>
          <p:cNvPr id="20" name="Straight Arrow Connector 19"/>
          <p:cNvCxnSpPr/>
          <p:nvPr/>
        </p:nvCxnSpPr>
        <p:spPr>
          <a:xfrm flipV="1">
            <a:off x="2155827" y="2606171"/>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129087" y="2618660"/>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653092" y="2612701"/>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251704" y="2609436"/>
            <a:ext cx="350836" cy="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018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cs typeface="+mn-cs"/>
              </a:rPr>
              <a:t>collecting and combining data</a:t>
            </a:r>
          </a:p>
          <a:p>
            <a:pPr lvl="1">
              <a:defRPr/>
            </a:pPr>
            <a:r>
              <a:rPr lang="en-US" sz="2000" dirty="0"/>
              <a:t>de-identification is more than just yes/no</a:t>
            </a:r>
            <a:endParaRPr lang="en-US" sz="2000" dirty="0" smtClean="0">
              <a:cs typeface="+mn-cs"/>
            </a:endParaRPr>
          </a:p>
          <a:p>
            <a:pPr lvl="1">
              <a:defRPr/>
            </a:pPr>
            <a:r>
              <a:rPr lang="en-US" sz="2000" dirty="0" smtClean="0">
                <a:cs typeface="+mn-cs"/>
              </a:rPr>
              <a:t>developing and evaluating PMI mobile apps</a:t>
            </a:r>
          </a:p>
          <a:p>
            <a:pPr lvl="1">
              <a:defRPr/>
            </a:pPr>
            <a:r>
              <a:rPr lang="en-US" sz="2000" dirty="0" smtClean="0">
                <a:cs typeface="+mn-cs"/>
              </a:rPr>
              <a:t>participant engagement / </a:t>
            </a:r>
            <a:r>
              <a:rPr lang="en-US" sz="2000" dirty="0"/>
              <a:t>just-in-time interventions</a:t>
            </a:r>
          </a:p>
          <a:p>
            <a:pPr>
              <a:defRPr/>
            </a:pPr>
            <a:r>
              <a:rPr lang="en-US" sz="2400" dirty="0" smtClean="0">
                <a:cs typeface="+mn-cs"/>
              </a:rPr>
              <a:t>N-of-1 studies</a:t>
            </a:r>
          </a:p>
          <a:p>
            <a:pPr>
              <a:defRPr/>
            </a:pPr>
            <a:r>
              <a:rPr lang="en-US" sz="2400" dirty="0">
                <a:cs typeface="+mn-cs"/>
              </a:rPr>
              <a:t>Learning Health(care) System</a:t>
            </a:r>
          </a:p>
          <a:p>
            <a:pPr>
              <a:defRPr/>
            </a:pPr>
            <a:r>
              <a:rPr lang="en-US" sz="2400" dirty="0">
                <a:cs typeface="+mn-cs"/>
              </a:rPr>
              <a:t>Class summary</a:t>
            </a:r>
            <a:endParaRPr lang="en-US" sz="2400" dirty="0" smtClean="0">
              <a:cs typeface="+mn-cs"/>
            </a:endParaRPr>
          </a:p>
        </p:txBody>
      </p:sp>
    </p:spTree>
    <p:extLst>
      <p:ext uri="{BB962C8B-B14F-4D97-AF65-F5344CB8AC3E}">
        <p14:creationId xmlns:p14="http://schemas.microsoft.com/office/powerpoint/2010/main" val="1003211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solidFill>
                  <a:schemeClr val="tx1">
                    <a:lumMod val="50000"/>
                    <a:lumOff val="50000"/>
                  </a:schemeClr>
                </a:solidFill>
                <a:cs typeface="+mn-cs"/>
              </a:rPr>
              <a:t>collecting and combining data</a:t>
            </a:r>
          </a:p>
          <a:p>
            <a:pPr lvl="1">
              <a:defRPr/>
            </a:pPr>
            <a:r>
              <a:rPr lang="en-US" sz="2000" dirty="0">
                <a:solidFill>
                  <a:schemeClr val="tx1">
                    <a:lumMod val="50000"/>
                    <a:lumOff val="50000"/>
                  </a:schemeClr>
                </a:solidFill>
              </a:rPr>
              <a:t>de-identification is more than just yes/no</a:t>
            </a:r>
            <a:endParaRPr lang="en-US" sz="2000" dirty="0" smtClean="0">
              <a:solidFill>
                <a:schemeClr val="tx1">
                  <a:lumMod val="50000"/>
                  <a:lumOff val="50000"/>
                </a:schemeClr>
              </a:solidFill>
            </a:endParaRPr>
          </a:p>
          <a:p>
            <a:pPr lvl="1">
              <a:defRPr/>
            </a:pPr>
            <a:r>
              <a:rPr lang="en-US" sz="2000" dirty="0" smtClean="0">
                <a:solidFill>
                  <a:schemeClr val="tx1">
                    <a:lumMod val="50000"/>
                    <a:lumOff val="50000"/>
                  </a:schemeClr>
                </a:solidFill>
                <a:cs typeface="+mn-cs"/>
              </a:rPr>
              <a:t>developing and evaluating PMI mobile apps</a:t>
            </a:r>
          </a:p>
          <a:p>
            <a:pPr lvl="1">
              <a:defRPr/>
            </a:pPr>
            <a:r>
              <a:rPr lang="en-US" sz="2000" dirty="0" smtClean="0">
                <a:cs typeface="+mn-cs"/>
              </a:rPr>
              <a:t>participant engagement / </a:t>
            </a:r>
            <a:r>
              <a:rPr lang="en-US" sz="2000" dirty="0"/>
              <a:t>just-in-time interventions</a:t>
            </a:r>
            <a:endParaRPr lang="en-US" sz="2000" dirty="0" smtClean="0"/>
          </a:p>
          <a:p>
            <a:pPr>
              <a:defRPr/>
            </a:pPr>
            <a:r>
              <a:rPr lang="en-US" sz="2400" dirty="0">
                <a:solidFill>
                  <a:schemeClr val="tx1">
                    <a:lumMod val="50000"/>
                    <a:lumOff val="50000"/>
                  </a:schemeClr>
                </a:solidFill>
              </a:rPr>
              <a:t>N</a:t>
            </a:r>
            <a:r>
              <a:rPr lang="en-US" sz="2400" dirty="0">
                <a:solidFill>
                  <a:schemeClr val="tx1">
                    <a:lumMod val="50000"/>
                    <a:lumOff val="50000"/>
                  </a:schemeClr>
                </a:solidFill>
                <a:cs typeface="+mn-cs"/>
              </a:rPr>
              <a:t>-of-1</a:t>
            </a:r>
            <a:endParaRPr lang="en-US" sz="2400" dirty="0" smtClean="0">
              <a:solidFill>
                <a:schemeClr val="tx1">
                  <a:lumMod val="50000"/>
                  <a:lumOff val="50000"/>
                </a:schemeClr>
              </a:solidFill>
              <a:cs typeface="+mn-cs"/>
            </a:endParaRPr>
          </a:p>
          <a:p>
            <a:pPr>
              <a:defRPr/>
            </a:pPr>
            <a:r>
              <a:rPr lang="en-US" sz="2400" dirty="0">
                <a:solidFill>
                  <a:schemeClr val="tx1">
                    <a:lumMod val="50000"/>
                    <a:lumOff val="50000"/>
                  </a:schemeClr>
                </a:solidFill>
                <a:cs typeface="+mn-cs"/>
              </a:rPr>
              <a:t>Learning Health(care) System</a:t>
            </a:r>
          </a:p>
          <a:p>
            <a:pPr>
              <a:defRPr/>
            </a:pPr>
            <a:r>
              <a:rPr lang="en-US" sz="2400" dirty="0">
                <a:solidFill>
                  <a:schemeClr val="tx1">
                    <a:lumMod val="50000"/>
                    <a:lumOff val="50000"/>
                  </a:schemeClr>
                </a:solidFill>
                <a:cs typeface="+mn-cs"/>
              </a:rPr>
              <a:t>Class summary</a:t>
            </a:r>
            <a:endParaRPr lang="en-US" sz="2400" dirty="0" smtClean="0">
              <a:solidFill>
                <a:schemeClr val="tx1">
                  <a:lumMod val="50000"/>
                  <a:lumOff val="50000"/>
                </a:schemeClr>
              </a:solidFill>
              <a:cs typeface="+mn-cs"/>
            </a:endParaRPr>
          </a:p>
        </p:txBody>
      </p:sp>
    </p:spTree>
    <p:extLst>
      <p:ext uri="{BB962C8B-B14F-4D97-AF65-F5344CB8AC3E}">
        <p14:creationId xmlns:p14="http://schemas.microsoft.com/office/powerpoint/2010/main" val="122049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Engagement and Retention</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400" dirty="0"/>
              <a:t>Annual drop-out rate is 10-15% for longitudinal e-cohorts</a:t>
            </a:r>
          </a:p>
          <a:p>
            <a:pPr lvl="1">
              <a:defRPr/>
            </a:pPr>
            <a:r>
              <a:rPr lang="en-US" sz="2000" dirty="0"/>
              <a:t>marketing techniques: interest, rewards, social influence, meaning</a:t>
            </a:r>
          </a:p>
          <a:p>
            <a:pPr>
              <a:defRPr/>
            </a:pPr>
            <a:r>
              <a:rPr lang="en-US" sz="2400" dirty="0" smtClean="0">
                <a:cs typeface="+mn-cs"/>
              </a:rPr>
              <a:t>Individualized strategies</a:t>
            </a:r>
          </a:p>
          <a:p>
            <a:pPr lvl="1">
              <a:defRPr/>
            </a:pPr>
            <a:r>
              <a:rPr lang="en-US" sz="2000" dirty="0"/>
              <a:t>responsiveness to social networks, to financial incentives, to gain vs. loss, rewards for referring friends or continuing</a:t>
            </a:r>
            <a:endParaRPr lang="en-US" sz="2000" dirty="0" smtClean="0">
              <a:cs typeface="+mn-cs"/>
            </a:endParaRPr>
          </a:p>
          <a:p>
            <a:pPr>
              <a:defRPr/>
            </a:pPr>
            <a:r>
              <a:rPr lang="en-US" sz="2400" dirty="0" smtClean="0"/>
              <a:t>Personal insights</a:t>
            </a:r>
          </a:p>
          <a:p>
            <a:pPr lvl="1">
              <a:defRPr/>
            </a:pPr>
            <a:r>
              <a:rPr lang="en-US" sz="2000" dirty="0"/>
              <a:t>“</a:t>
            </a:r>
            <a:r>
              <a:rPr lang="en-US" sz="2000"/>
              <a:t>On days when you sleep more, you get more exercise"</a:t>
            </a:r>
            <a:endParaRPr lang="en-US" sz="2000" dirty="0" smtClean="0"/>
          </a:p>
          <a:p>
            <a:pPr>
              <a:defRPr/>
            </a:pPr>
            <a:r>
              <a:rPr lang="en-US" sz="2400" dirty="0">
                <a:cs typeface="+mn-cs"/>
              </a:rPr>
              <a:t>Social norming</a:t>
            </a:r>
          </a:p>
          <a:p>
            <a:pPr lvl="1">
              <a:defRPr/>
            </a:pPr>
            <a:r>
              <a:rPr lang="en-US" sz="2000"/>
              <a:t>“Your daily activity level is higher than 42% of PMI participants”</a:t>
            </a:r>
            <a:r>
              <a:rPr lang="en-US" sz="2000">
                <a:effectLst/>
              </a:rPr>
              <a:t> </a:t>
            </a:r>
            <a:endParaRPr lang="en-US" sz="2000" dirty="0">
              <a:cs typeface="+mn-cs"/>
            </a:endParaRPr>
          </a:p>
          <a:p>
            <a:pPr>
              <a:defRPr/>
            </a:pPr>
            <a:r>
              <a:rPr lang="en-US" sz="2400" dirty="0">
                <a:cs typeface="+mn-cs"/>
              </a:rPr>
              <a:t>Results return</a:t>
            </a:r>
          </a:p>
          <a:p>
            <a:pPr lvl="1">
              <a:defRPr/>
            </a:pPr>
            <a:r>
              <a:rPr lang="en-US" sz="2000" dirty="0"/>
              <a:t>“Your data has been used in 16 studies and has helped to discover…”</a:t>
            </a:r>
            <a:endParaRPr lang="en-US" sz="2000" dirty="0">
              <a:cs typeface="+mn-cs"/>
            </a:endParaRPr>
          </a:p>
          <a:p>
            <a:pPr lvl="1">
              <a:defRPr/>
            </a:pPr>
            <a:endParaRPr lang="en-US" sz="2000" dirty="0" smtClean="0">
              <a:cs typeface="+mn-cs"/>
            </a:endParaRPr>
          </a:p>
        </p:txBody>
      </p:sp>
    </p:spTree>
    <p:extLst>
      <p:ext uri="{BB962C8B-B14F-4D97-AF65-F5344CB8AC3E}">
        <p14:creationId xmlns:p14="http://schemas.microsoft.com/office/powerpoint/2010/main" val="101903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270000"/>
            <a:ext cx="6985000" cy="5007808"/>
          </a:xfrm>
          <a:prstGeom prst="rect">
            <a:avLst/>
          </a:prstGeom>
        </p:spPr>
      </p:pic>
      <p:sp>
        <p:nvSpPr>
          <p:cNvPr id="3" name="Rectangle 2"/>
          <p:cNvSpPr txBox="1">
            <a:spLocks noChangeArrowheads="1"/>
          </p:cNvSpPr>
          <p:nvPr/>
        </p:nvSpPr>
        <p:spPr>
          <a:xfrm>
            <a:off x="457200" y="274638"/>
            <a:ext cx="8229600" cy="8302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mtClean="0"/>
              <a:t>PMI Data Architecture</a:t>
            </a:r>
          </a:p>
        </p:txBody>
      </p:sp>
    </p:spTree>
    <p:extLst>
      <p:ext uri="{BB962C8B-B14F-4D97-AF65-F5344CB8AC3E}">
        <p14:creationId xmlns:p14="http://schemas.microsoft.com/office/powerpoint/2010/main" val="89232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mCerebrum</a:t>
            </a:r>
          </a:p>
        </p:txBody>
      </p:sp>
      <p:sp>
        <p:nvSpPr>
          <p:cNvPr id="3" name="Content Placeholder 2"/>
          <p:cNvSpPr>
            <a:spLocks noGrp="1"/>
          </p:cNvSpPr>
          <p:nvPr>
            <p:ph idx="1"/>
          </p:nvPr>
        </p:nvSpPr>
        <p:spPr/>
        <p:txBody>
          <a:bodyPr>
            <a:normAutofit/>
          </a:bodyPr>
          <a:lstStyle/>
          <a:p>
            <a:r>
              <a:rPr lang="en-US" sz="2800" dirty="0" smtClean="0"/>
              <a:t>MD2K mobile sensor data platform (Android only)</a:t>
            </a:r>
          </a:p>
          <a:p>
            <a:pPr lvl="1"/>
            <a:r>
              <a:rPr lang="en-US" sz="2400" dirty="0"/>
              <a:t>collects high-rate sensor data from phone and sensors (via ANT and bluetooth)</a:t>
            </a:r>
          </a:p>
          <a:p>
            <a:pPr lvl="1"/>
            <a:r>
              <a:rPr lang="en-US" sz="2400" dirty="0"/>
              <a:t>can run analytics on that data to detect digital biomarkers (e.g., stress, smoking event) in real-time</a:t>
            </a:r>
          </a:p>
          <a:p>
            <a:pPr lvl="1"/>
            <a:r>
              <a:rPr lang="en-US" sz="2400" dirty="0"/>
              <a:t>can trigger EMAs or interventions based on data</a:t>
            </a:r>
          </a:p>
          <a:p>
            <a:pPr lvl="2"/>
            <a:r>
              <a:rPr lang="en-US" sz="2000" dirty="0"/>
              <a:t>if stress high, EMA “what is your smoking urge level?”</a:t>
            </a:r>
          </a:p>
          <a:p>
            <a:pPr lvl="2"/>
            <a:r>
              <a:rPr lang="en-US" sz="2000" dirty="0"/>
              <a:t>if stress high, administer stress reduction exercise</a:t>
            </a:r>
          </a:p>
          <a:p>
            <a:r>
              <a:rPr lang="en-US" sz="2400" dirty="0"/>
              <a:t>Can be used for just-in-time adaptive interventions (JITAI)</a:t>
            </a:r>
          </a:p>
        </p:txBody>
      </p:sp>
    </p:spTree>
    <p:extLst>
      <p:ext uri="{BB962C8B-B14F-4D97-AF65-F5344CB8AC3E}">
        <p14:creationId xmlns:p14="http://schemas.microsoft.com/office/powerpoint/2010/main" val="2064652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Staying Quit – A JITAI Study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9610"/>
            <a:ext cx="9173721" cy="1066713"/>
          </a:xfrm>
          <a:prstGeom prst="rect">
            <a:avLst/>
          </a:prstGeom>
        </p:spPr>
      </p:pic>
      <p:grpSp>
        <p:nvGrpSpPr>
          <p:cNvPr id="50" name="Group 49"/>
          <p:cNvGrpSpPr/>
          <p:nvPr/>
        </p:nvGrpSpPr>
        <p:grpSpPr>
          <a:xfrm>
            <a:off x="508000" y="1559063"/>
            <a:ext cx="1558826" cy="2238237"/>
            <a:chOff x="723900" y="1559063"/>
            <a:chExt cx="1558826" cy="2238237"/>
          </a:xfrm>
        </p:grpSpPr>
        <p:pic>
          <p:nvPicPr>
            <p:cNvPr id="7" name="Picture 6"/>
            <p:cNvPicPr>
              <a:picLocks noChangeAspect="1"/>
            </p:cNvPicPr>
            <p:nvPr/>
          </p:nvPicPr>
          <p:blipFill rotWithShape="1">
            <a:blip r:embed="rId4"/>
            <a:srcRect l="4099"/>
            <a:stretch/>
          </p:blipFill>
          <p:spPr>
            <a:xfrm>
              <a:off x="723900" y="1559063"/>
              <a:ext cx="1558826" cy="1691062"/>
            </a:xfrm>
            <a:prstGeom prst="rect">
              <a:avLst/>
            </a:prstGeom>
            <a:ln>
              <a:solidFill>
                <a:schemeClr val="bg1">
                  <a:lumMod val="75000"/>
                </a:schemeClr>
              </a:solidFill>
            </a:ln>
          </p:spPr>
        </p:pic>
        <p:sp>
          <p:nvSpPr>
            <p:cNvPr id="9" name="TextBox 8"/>
            <p:cNvSpPr txBox="1"/>
            <p:nvPr/>
          </p:nvSpPr>
          <p:spPr>
            <a:xfrm>
              <a:off x="800100" y="3427968"/>
              <a:ext cx="1404313" cy="369332"/>
            </a:xfrm>
            <a:prstGeom prst="rect">
              <a:avLst/>
            </a:prstGeom>
            <a:noFill/>
          </p:spPr>
          <p:txBody>
            <a:bodyPr wrap="none" rtlCol="0">
              <a:spAutoFit/>
            </a:bodyPr>
            <a:lstStyle/>
            <a:p>
              <a:r>
                <a:rPr lang="en-US" dirty="0" smtClean="0"/>
                <a:t>Detect stress</a:t>
              </a:r>
              <a:endParaRPr lang="en-US" dirty="0"/>
            </a:p>
          </p:txBody>
        </p:sp>
      </p:grpSp>
      <p:grpSp>
        <p:nvGrpSpPr>
          <p:cNvPr id="70" name="Group 69"/>
          <p:cNvGrpSpPr/>
          <p:nvPr/>
        </p:nvGrpSpPr>
        <p:grpSpPr>
          <a:xfrm>
            <a:off x="5346700" y="1559063"/>
            <a:ext cx="3219864" cy="2238237"/>
            <a:chOff x="5346700" y="1559063"/>
            <a:chExt cx="3219864" cy="2238237"/>
          </a:xfrm>
        </p:grpSpPr>
        <p:pic>
          <p:nvPicPr>
            <p:cNvPr id="6" name="Picture 5" descr="microsoft_band_press_render.png"/>
            <p:cNvPicPr>
              <a:picLocks noChangeAspect="1"/>
            </p:cNvPicPr>
            <p:nvPr/>
          </p:nvPicPr>
          <p:blipFill rotWithShape="1">
            <a:blip r:embed="rId5">
              <a:extLst>
                <a:ext uri="{28A0092B-C50C-407E-A947-70E740481C1C}">
                  <a14:useLocalDpi xmlns:a14="http://schemas.microsoft.com/office/drawing/2010/main" val="0"/>
                </a:ext>
              </a:extLst>
            </a:blip>
            <a:srcRect l="8611" t="12261" r="9028" b="11302"/>
            <a:stretch/>
          </p:blipFill>
          <p:spPr>
            <a:xfrm>
              <a:off x="5994400" y="2139950"/>
              <a:ext cx="791697" cy="532693"/>
            </a:xfrm>
            <a:prstGeom prst="rect">
              <a:avLst/>
            </a:prstGeom>
          </p:spPr>
        </p:pic>
        <p:cxnSp>
          <p:nvCxnSpPr>
            <p:cNvPr id="15" name="Straight Arrow Connector 14"/>
            <p:cNvCxnSpPr/>
            <p:nvPr/>
          </p:nvCxnSpPr>
          <p:spPr>
            <a:xfrm>
              <a:off x="5346700" y="2520950"/>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6921500" y="1559063"/>
              <a:ext cx="1645064" cy="2238237"/>
              <a:chOff x="7137400" y="1559063"/>
              <a:chExt cx="1645064" cy="2238237"/>
            </a:xfrm>
          </p:grpSpPr>
          <p:sp>
            <p:nvSpPr>
              <p:cNvPr id="10" name="TextBox 9"/>
              <p:cNvSpPr txBox="1"/>
              <p:nvPr/>
            </p:nvSpPr>
            <p:spPr>
              <a:xfrm>
                <a:off x="7137400" y="3427968"/>
                <a:ext cx="1645064" cy="369332"/>
              </a:xfrm>
              <a:prstGeom prst="rect">
                <a:avLst/>
              </a:prstGeom>
              <a:noFill/>
            </p:spPr>
            <p:txBody>
              <a:bodyPr wrap="none" rtlCol="0">
                <a:spAutoFit/>
              </a:bodyPr>
              <a:lstStyle/>
              <a:p>
                <a:r>
                  <a:rPr lang="en-US" dirty="0" smtClean="0"/>
                  <a:t>Detect smoking</a:t>
                </a:r>
                <a:endParaRPr lang="en-US" dirty="0"/>
              </a:p>
            </p:txBody>
          </p:sp>
          <p:pic>
            <p:nvPicPr>
              <p:cNvPr id="47" name="Picture 46"/>
              <p:cNvPicPr>
                <a:picLocks noChangeAspect="1"/>
              </p:cNvPicPr>
              <p:nvPr/>
            </p:nvPicPr>
            <p:blipFill rotWithShape="1">
              <a:blip r:embed="rId4"/>
              <a:srcRect l="4099"/>
              <a:stretch/>
            </p:blipFill>
            <p:spPr>
              <a:xfrm>
                <a:off x="7188200" y="1559063"/>
                <a:ext cx="1558826" cy="1691062"/>
              </a:xfrm>
              <a:prstGeom prst="rect">
                <a:avLst/>
              </a:prstGeom>
              <a:ln>
                <a:solidFill>
                  <a:schemeClr val="bg1">
                    <a:lumMod val="75000"/>
                  </a:schemeClr>
                </a:solidFill>
              </a:ln>
            </p:spPr>
          </p:pic>
        </p:grpSp>
      </p:grpSp>
      <p:grpSp>
        <p:nvGrpSpPr>
          <p:cNvPr id="26" name="Group 25"/>
          <p:cNvGrpSpPr/>
          <p:nvPr/>
        </p:nvGrpSpPr>
        <p:grpSpPr>
          <a:xfrm>
            <a:off x="-127000" y="3771900"/>
            <a:ext cx="7882467" cy="1968500"/>
            <a:chOff x="-127000" y="3771900"/>
            <a:chExt cx="7882467" cy="1968500"/>
          </a:xfrm>
        </p:grpSpPr>
        <p:grpSp>
          <p:nvGrpSpPr>
            <p:cNvPr id="19" name="Group 18"/>
            <p:cNvGrpSpPr/>
            <p:nvPr/>
          </p:nvGrpSpPr>
          <p:grpSpPr>
            <a:xfrm>
              <a:off x="1206500" y="3797300"/>
              <a:ext cx="6548967" cy="901700"/>
              <a:chOff x="1206500" y="3797300"/>
              <a:chExt cx="6548967" cy="901700"/>
            </a:xfrm>
          </p:grpSpPr>
          <p:cxnSp>
            <p:nvCxnSpPr>
              <p:cNvPr id="28" name="Straight Connector 27"/>
              <p:cNvCxnSpPr/>
              <p:nvPr/>
            </p:nvCxnSpPr>
            <p:spPr>
              <a:xfrm flipH="1">
                <a:off x="1206500" y="4699000"/>
                <a:ext cx="6548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219200" y="3797300"/>
                <a:ext cx="0" cy="889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33" idx="2"/>
              </p:cNvCxnSpPr>
              <p:nvPr/>
            </p:nvCxnSpPr>
            <p:spPr>
              <a:xfrm flipV="1">
                <a:off x="4428067" y="4062631"/>
                <a:ext cx="4233" cy="636369"/>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47000" y="3797300"/>
                <a:ext cx="0" cy="8890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27000" y="3771900"/>
              <a:ext cx="6515099" cy="1968500"/>
              <a:chOff x="-127000" y="3771900"/>
              <a:chExt cx="6515099" cy="1968500"/>
            </a:xfrm>
          </p:grpSpPr>
          <p:graphicFrame>
            <p:nvGraphicFramePr>
              <p:cNvPr id="66" name="Diagram 65"/>
              <p:cNvGraphicFramePr/>
              <p:nvPr>
                <p:extLst/>
              </p:nvPr>
            </p:nvGraphicFramePr>
            <p:xfrm>
              <a:off x="-127000" y="3771900"/>
              <a:ext cx="1422400" cy="939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2" name="Group 21"/>
              <p:cNvGrpSpPr/>
              <p:nvPr/>
            </p:nvGrpSpPr>
            <p:grpSpPr>
              <a:xfrm>
                <a:off x="1346200" y="3987800"/>
                <a:ext cx="5041899" cy="1752600"/>
                <a:chOff x="1346200" y="3987800"/>
                <a:chExt cx="5041899" cy="1752600"/>
              </a:xfrm>
            </p:grpSpPr>
            <p:grpSp>
              <p:nvGrpSpPr>
                <p:cNvPr id="63" name="Group 62"/>
                <p:cNvGrpSpPr/>
                <p:nvPr/>
              </p:nvGrpSpPr>
              <p:grpSpPr>
                <a:xfrm>
                  <a:off x="2844800" y="4800600"/>
                  <a:ext cx="3429000" cy="939800"/>
                  <a:chOff x="2730500" y="4800600"/>
                  <a:chExt cx="3429000" cy="939800"/>
                </a:xfrm>
              </p:grpSpPr>
              <p:sp>
                <p:nvSpPr>
                  <p:cNvPr id="62" name="Cloud 61"/>
                  <p:cNvSpPr/>
                  <p:nvPr/>
                </p:nvSpPr>
                <p:spPr>
                  <a:xfrm>
                    <a:off x="2730500" y="4800600"/>
                    <a:ext cx="3429000" cy="939800"/>
                  </a:xfrm>
                  <a:prstGeom prst="cloud">
                    <a:avLst/>
                  </a:prstGeom>
                  <a:gradFill flip="none" rotWithShape="1">
                    <a:gsLst>
                      <a:gs pos="0">
                        <a:schemeClr val="bg1">
                          <a:lumMod val="75000"/>
                        </a:schemeClr>
                      </a:gs>
                      <a:gs pos="100000">
                        <a:srgbClr val="FFFFFF"/>
                      </a:gs>
                    </a:gsLst>
                    <a:lin ang="840000" scaled="0"/>
                    <a:tileRect/>
                  </a:gra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009900" y="5054600"/>
                    <a:ext cx="2831124" cy="369332"/>
                  </a:xfrm>
                  <a:prstGeom prst="rect">
                    <a:avLst/>
                  </a:prstGeom>
                  <a:noFill/>
                </p:spPr>
                <p:txBody>
                  <a:bodyPr wrap="none" rtlCol="0">
                    <a:spAutoFit/>
                  </a:bodyPr>
                  <a:lstStyle/>
                  <a:p>
                    <a:r>
                      <a:rPr lang="en-US" b="1" dirty="0" smtClean="0"/>
                      <a:t>MD2K Spark cloud platform</a:t>
                    </a:r>
                    <a:endParaRPr lang="en-US" b="1" dirty="0"/>
                  </a:p>
                </p:txBody>
              </p:sp>
            </p:grpSp>
            <p:sp>
              <p:nvSpPr>
                <p:cNvPr id="34" name="TextBox 33"/>
                <p:cNvSpPr txBox="1"/>
                <p:nvPr/>
              </p:nvSpPr>
              <p:spPr>
                <a:xfrm>
                  <a:off x="1346200" y="3987800"/>
                  <a:ext cx="1828799" cy="523220"/>
                </a:xfrm>
                <a:prstGeom prst="rect">
                  <a:avLst/>
                </a:prstGeom>
                <a:noFill/>
              </p:spPr>
              <p:txBody>
                <a:bodyPr wrap="square" rtlCol="0">
                  <a:spAutoFit/>
                </a:bodyPr>
                <a:lstStyle/>
                <a:p>
                  <a:r>
                    <a:rPr lang="en-US" sz="1400" i="1" dirty="0" smtClean="0"/>
                    <a:t>individualized smoking urge model</a:t>
                  </a:r>
                  <a:endParaRPr lang="en-US" sz="1400" i="1" dirty="0"/>
                </a:p>
              </p:txBody>
            </p:sp>
            <p:sp>
              <p:nvSpPr>
                <p:cNvPr id="67" name="TextBox 66"/>
                <p:cNvSpPr txBox="1"/>
                <p:nvPr/>
              </p:nvSpPr>
              <p:spPr>
                <a:xfrm>
                  <a:off x="4559300" y="4064000"/>
                  <a:ext cx="1828799" cy="523220"/>
                </a:xfrm>
                <a:prstGeom prst="rect">
                  <a:avLst/>
                </a:prstGeom>
                <a:noFill/>
              </p:spPr>
              <p:txBody>
                <a:bodyPr wrap="square" rtlCol="0">
                  <a:spAutoFit/>
                </a:bodyPr>
                <a:lstStyle/>
                <a:p>
                  <a:r>
                    <a:rPr lang="en-US" sz="1400" i="1" dirty="0" smtClean="0"/>
                    <a:t>individualized efficacy model</a:t>
                  </a:r>
                  <a:endParaRPr lang="en-US" sz="1400" i="1" dirty="0"/>
                </a:p>
              </p:txBody>
            </p:sp>
          </p:grpSp>
        </p:grpSp>
      </p:grpSp>
      <p:grpSp>
        <p:nvGrpSpPr>
          <p:cNvPr id="8" name="Group 7"/>
          <p:cNvGrpSpPr/>
          <p:nvPr/>
        </p:nvGrpSpPr>
        <p:grpSpPr>
          <a:xfrm>
            <a:off x="2222500" y="1701800"/>
            <a:ext cx="3263899" cy="2360831"/>
            <a:chOff x="2222500" y="1701800"/>
            <a:chExt cx="3263899" cy="2360831"/>
          </a:xfrm>
        </p:grpSpPr>
        <p:grpSp>
          <p:nvGrpSpPr>
            <p:cNvPr id="69" name="Group 68"/>
            <p:cNvGrpSpPr/>
            <p:nvPr/>
          </p:nvGrpSpPr>
          <p:grpSpPr>
            <a:xfrm>
              <a:off x="2222500" y="1701800"/>
              <a:ext cx="3263899" cy="2360831"/>
              <a:chOff x="2222500" y="1701800"/>
              <a:chExt cx="3263899" cy="2360831"/>
            </a:xfrm>
          </p:grpSpPr>
          <p:sp>
            <p:nvSpPr>
              <p:cNvPr id="33" name="TextBox 32"/>
              <p:cNvSpPr txBox="1"/>
              <p:nvPr/>
            </p:nvSpPr>
            <p:spPr>
              <a:xfrm>
                <a:off x="3378200" y="3416300"/>
                <a:ext cx="2108199" cy="646331"/>
              </a:xfrm>
              <a:prstGeom prst="rect">
                <a:avLst/>
              </a:prstGeom>
              <a:noFill/>
            </p:spPr>
            <p:txBody>
              <a:bodyPr wrap="square" rtlCol="0">
                <a:spAutoFit/>
              </a:bodyPr>
              <a:lstStyle/>
              <a:p>
                <a:pPr algn="ctr"/>
                <a:r>
                  <a:rPr lang="en-US" dirty="0" smtClean="0"/>
                  <a:t>adaptive </a:t>
                </a:r>
                <a:r>
                  <a:rPr lang="en-US" dirty="0" err="1" smtClean="0"/>
                  <a:t>microrandomization</a:t>
                </a:r>
                <a:endParaRPr lang="en-US" dirty="0"/>
              </a:p>
            </p:txBody>
          </p:sp>
          <p:pic>
            <p:nvPicPr>
              <p:cNvPr id="13" name="Picture 12" descr="microsoft_band_press_render.png"/>
              <p:cNvPicPr>
                <a:picLocks noChangeAspect="1"/>
              </p:cNvPicPr>
              <p:nvPr/>
            </p:nvPicPr>
            <p:blipFill rotWithShape="1">
              <a:blip r:embed="rId5">
                <a:extLst>
                  <a:ext uri="{28A0092B-C50C-407E-A947-70E740481C1C}">
                    <a14:useLocalDpi xmlns:a14="http://schemas.microsoft.com/office/drawing/2010/main" val="0"/>
                  </a:ext>
                </a:extLst>
              </a:blip>
              <a:srcRect l="8611" t="12261" r="9028" b="11302"/>
              <a:stretch/>
            </p:blipFill>
            <p:spPr>
              <a:xfrm>
                <a:off x="2971800" y="2197100"/>
                <a:ext cx="791697" cy="532693"/>
              </a:xfrm>
              <a:prstGeom prst="rect">
                <a:avLst/>
              </a:prstGeom>
            </p:spPr>
          </p:pic>
          <p:pic>
            <p:nvPicPr>
              <p:cNvPr id="23" name="Picture 22" descr="smartphone-655342_64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2951" y="1701800"/>
                <a:ext cx="441127" cy="723900"/>
              </a:xfrm>
              <a:prstGeom prst="rect">
                <a:avLst/>
              </a:prstGeom>
            </p:spPr>
          </p:pic>
          <p:pic>
            <p:nvPicPr>
              <p:cNvPr id="24" name="Picture 23" descr="smartphone-655342_64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2951" y="2597150"/>
                <a:ext cx="441127" cy="723900"/>
              </a:xfrm>
              <a:prstGeom prst="rect">
                <a:avLst/>
              </a:prstGeom>
            </p:spPr>
          </p:pic>
          <p:grpSp>
            <p:nvGrpSpPr>
              <p:cNvPr id="46" name="Group 45"/>
              <p:cNvGrpSpPr/>
              <p:nvPr/>
            </p:nvGrpSpPr>
            <p:grpSpPr>
              <a:xfrm>
                <a:off x="3845983" y="2165350"/>
                <a:ext cx="594784" cy="677334"/>
                <a:chOff x="3979333" y="2438400"/>
                <a:chExt cx="594784" cy="677334"/>
              </a:xfrm>
            </p:grpSpPr>
            <p:cxnSp>
              <p:nvCxnSpPr>
                <p:cNvPr id="20" name="Straight Connector 19"/>
                <p:cNvCxnSpPr/>
                <p:nvPr/>
              </p:nvCxnSpPr>
              <p:spPr>
                <a:xfrm>
                  <a:off x="4229100" y="2438400"/>
                  <a:ext cx="4233"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29101" y="2444750"/>
                  <a:ext cx="345016" cy="2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29100" y="2760134"/>
                  <a:ext cx="4233"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229101" y="3107267"/>
                  <a:ext cx="345016" cy="2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3979333" y="2777067"/>
                  <a:ext cx="2286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a:off x="2222500" y="2482850"/>
                <a:ext cx="495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 name="Picture 2" descr="notes.png">
              <a:hlinkClick r:id="rId12"/>
            </p:cNvPr>
            <p:cNvPicPr>
              <a:picLocks noChangeAspect="1"/>
            </p:cNvPicPr>
            <p:nvPr/>
          </p:nvPicPr>
          <p:blipFill>
            <a:blip r:embed="rId1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67251" y="1860550"/>
              <a:ext cx="215899" cy="431131"/>
            </a:xfrm>
            <a:prstGeom prst="rect">
              <a:avLst/>
            </a:prstGeom>
          </p:spPr>
        </p:pic>
        <p:pic>
          <p:nvPicPr>
            <p:cNvPr id="5" name="Picture 4" descr="meditation.png"/>
            <p:cNvPicPr>
              <a:picLocks noChangeAspect="1"/>
            </p:cNvPicPr>
            <p:nvPr/>
          </p:nvPicPr>
          <p:blipFill>
            <a:blip r:embed="rId1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35500" y="2755900"/>
              <a:ext cx="273050" cy="358953"/>
            </a:xfrm>
            <a:prstGeom prst="rect">
              <a:avLst/>
            </a:prstGeom>
          </p:spPr>
        </p:pic>
      </p:grpSp>
    </p:spTree>
    <p:extLst>
      <p:ext uri="{BB962C8B-B14F-4D97-AF65-F5344CB8AC3E}">
        <p14:creationId xmlns:p14="http://schemas.microsoft.com/office/powerpoint/2010/main" val="20943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February 16</a:t>
            </a:r>
            <a:r>
              <a:rPr lang="en-US" smtClean="0"/>
              <a:t>,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mCerebrum for PMI Engagement</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400" dirty="0" smtClean="0">
                <a:cs typeface="+mn-cs"/>
              </a:rPr>
              <a:t>Individualized strategies</a:t>
            </a:r>
          </a:p>
          <a:p>
            <a:pPr lvl="1">
              <a:defRPr/>
            </a:pPr>
            <a:r>
              <a:rPr lang="en-US" sz="2000" dirty="0"/>
              <a:t>randomize participants to different engagement strategies, test for effectiveness, then individualize</a:t>
            </a:r>
          </a:p>
          <a:p>
            <a:pPr lvl="2">
              <a:defRPr/>
            </a:pPr>
            <a:r>
              <a:rPr lang="en-US" sz="1600" dirty="0"/>
              <a:t>e.g., social influencing in older participants</a:t>
            </a:r>
          </a:p>
          <a:p>
            <a:pPr>
              <a:defRPr/>
            </a:pPr>
            <a:r>
              <a:rPr lang="en-US" sz="2400" dirty="0" smtClean="0"/>
              <a:t>Derive meaningful digital biomarkers</a:t>
            </a:r>
          </a:p>
          <a:p>
            <a:pPr lvl="1">
              <a:defRPr/>
            </a:pPr>
            <a:r>
              <a:rPr lang="en-US" sz="2000" dirty="0"/>
              <a:t>“When your commute is especially long, your stress level stays high for hours and your sleep is disrupted for 3 nights</a:t>
            </a:r>
            <a:r>
              <a:rPr lang="en-US" sz="2000"/>
              <a:t>"</a:t>
            </a:r>
            <a:endParaRPr lang="en-US" sz="2000" dirty="0" smtClean="0"/>
          </a:p>
          <a:p>
            <a:pPr>
              <a:defRPr/>
            </a:pPr>
            <a:r>
              <a:rPr lang="en-US" sz="2400">
                <a:effectLst/>
              </a:rPr>
              <a:t>Use machine learning to predict risk of dis-engagement </a:t>
            </a:r>
            <a:endParaRPr lang="en-US" sz="2400" dirty="0"/>
          </a:p>
          <a:p>
            <a:pPr>
              <a:defRPr/>
            </a:pPr>
            <a:r>
              <a:rPr lang="en-US" sz="2400" dirty="0"/>
              <a:t>To improve data quality</a:t>
            </a:r>
          </a:p>
          <a:p>
            <a:pPr lvl="1">
              <a:defRPr/>
            </a:pPr>
            <a:r>
              <a:rPr lang="en-US" sz="2000" dirty="0"/>
              <a:t>d</a:t>
            </a:r>
            <a:r>
              <a:rPr lang="en-US" sz="2000" dirty="0">
                <a:cs typeface="+mn-cs"/>
              </a:rPr>
              <a:t>etect real-time loss of data to prompt user to reattach sensor, change battery, etc.</a:t>
            </a:r>
          </a:p>
          <a:p>
            <a:pPr>
              <a:defRPr/>
            </a:pPr>
            <a:endParaRPr lang="en-US" sz="2000" dirty="0">
              <a:cs typeface="+mn-cs"/>
            </a:endParaRPr>
          </a:p>
          <a:p>
            <a:pPr lvl="1">
              <a:defRPr/>
            </a:pPr>
            <a:endParaRPr lang="en-US" sz="2000" dirty="0" smtClean="0">
              <a:cs typeface="+mn-cs"/>
            </a:endParaRPr>
          </a:p>
        </p:txBody>
      </p:sp>
    </p:spTree>
    <p:extLst>
      <p:ext uri="{BB962C8B-B14F-4D97-AF65-F5344CB8AC3E}">
        <p14:creationId xmlns:p14="http://schemas.microsoft.com/office/powerpoint/2010/main" val="2098883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February 16, </a:t>
            </a:r>
            <a:r>
              <a:rPr lang="en-US" smtClean="0"/>
              <a:t>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PMI Cohort Program Summary</a:t>
            </a:r>
          </a:p>
        </p:txBody>
      </p:sp>
      <p:sp>
        <p:nvSpPr>
          <p:cNvPr id="124931" name="Rectangle 3"/>
          <p:cNvSpPr>
            <a:spLocks noGrp="1" noChangeArrowheads="1"/>
          </p:cNvSpPr>
          <p:nvPr>
            <p:ph type="body" idx="1"/>
          </p:nvPr>
        </p:nvSpPr>
        <p:spPr>
          <a:xfrm>
            <a:off x="685800" y="1574800"/>
            <a:ext cx="7772400" cy="4495800"/>
          </a:xfrm>
        </p:spPr>
        <p:txBody>
          <a:bodyPr/>
          <a:lstStyle/>
          <a:p>
            <a:r>
              <a:rPr lang="en-US" altLang="en-US" sz="2400"/>
              <a:t>recruiting 1 million: many digital divides</a:t>
            </a:r>
          </a:p>
          <a:p>
            <a:r>
              <a:rPr lang="en-US" altLang="en-US" sz="2400"/>
              <a:t>e-enrollment platforms available</a:t>
            </a:r>
          </a:p>
          <a:p>
            <a:r>
              <a:rPr lang="en-US" altLang="en-US" sz="2400"/>
              <a:t>open question what data can/should be collected</a:t>
            </a:r>
          </a:p>
          <a:p>
            <a:pPr lvl="1"/>
            <a:r>
              <a:rPr lang="en-US" altLang="en-US" sz="2000"/>
              <a:t>mCerebrum and MD2K cloud optimized for deriving digital biomarkers from sensor data</a:t>
            </a:r>
          </a:p>
          <a:p>
            <a:r>
              <a:rPr lang="en-US" altLang="en-US" sz="2400"/>
              <a:t>will need APIs and careful data schemas</a:t>
            </a:r>
          </a:p>
          <a:p>
            <a:r>
              <a:rPr lang="en-US" altLang="en-US" sz="2400"/>
              <a:t>privacy is more than just yes/no</a:t>
            </a:r>
          </a:p>
          <a:p>
            <a:r>
              <a:rPr lang="en-US" altLang="en-US" sz="2400"/>
              <a:t>de-identification is more than just yes/no</a:t>
            </a:r>
          </a:p>
          <a:p>
            <a:r>
              <a:rPr lang="en-US" altLang="en-US" sz="2400"/>
              <a:t>engagement and retention need to be individualized</a:t>
            </a:r>
          </a:p>
          <a:p>
            <a:pPr lvl="1"/>
            <a:r>
              <a:rPr lang="en-US" altLang="en-US" sz="2000"/>
              <a:t>randomized real-time individualized testing and interventions can be done using mCerebrum</a:t>
            </a:r>
            <a:endParaRPr lang="en-US" altLang="en-US"/>
          </a:p>
          <a:p>
            <a:pPr lvl="1"/>
            <a:endParaRPr lang="en-US" altLang="en-US"/>
          </a:p>
          <a:p>
            <a:pPr>
              <a:defRPr/>
            </a:pPr>
            <a:endParaRPr lang="en-US" sz="2000" dirty="0">
              <a:cs typeface="+mn-cs"/>
            </a:endParaRPr>
          </a:p>
          <a:p>
            <a:pPr lvl="1">
              <a:defRPr/>
            </a:pPr>
            <a:endParaRPr lang="en-US" sz="2000" dirty="0" smtClean="0">
              <a:cs typeface="+mn-cs"/>
            </a:endParaRPr>
          </a:p>
        </p:txBody>
      </p:sp>
    </p:spTree>
    <p:extLst>
      <p:ext uri="{BB962C8B-B14F-4D97-AF65-F5344CB8AC3E}">
        <p14:creationId xmlns:p14="http://schemas.microsoft.com/office/powerpoint/2010/main" val="1003618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February 16</a:t>
            </a:r>
            <a:r>
              <a:rPr lang="en-US" smtClean="0"/>
              <a:t>,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solidFill>
                  <a:schemeClr val="tx1">
                    <a:lumMod val="50000"/>
                    <a:lumOff val="50000"/>
                  </a:schemeClr>
                </a:solidFill>
                <a:cs typeface="+mn-cs"/>
              </a:rPr>
              <a:t>collecting and combining data</a:t>
            </a:r>
          </a:p>
          <a:p>
            <a:pPr lvl="1">
              <a:defRPr/>
            </a:pPr>
            <a:r>
              <a:rPr lang="en-US" sz="2000" dirty="0">
                <a:solidFill>
                  <a:schemeClr val="tx1">
                    <a:lumMod val="50000"/>
                    <a:lumOff val="50000"/>
                  </a:schemeClr>
                </a:solidFill>
              </a:rPr>
              <a:t>de-identification is more than just yes/no</a:t>
            </a:r>
            <a:endParaRPr lang="en-US" sz="2000" dirty="0" smtClean="0">
              <a:solidFill>
                <a:schemeClr val="tx1">
                  <a:lumMod val="50000"/>
                  <a:lumOff val="50000"/>
                </a:schemeClr>
              </a:solidFill>
            </a:endParaRPr>
          </a:p>
          <a:p>
            <a:pPr lvl="1">
              <a:defRPr/>
            </a:pPr>
            <a:r>
              <a:rPr lang="en-US" sz="2000" dirty="0" smtClean="0">
                <a:solidFill>
                  <a:schemeClr val="tx1">
                    <a:lumMod val="50000"/>
                    <a:lumOff val="50000"/>
                  </a:schemeClr>
                </a:solidFill>
                <a:cs typeface="+mn-cs"/>
              </a:rPr>
              <a:t>developing and evaluating PMI mobile apps</a:t>
            </a:r>
          </a:p>
          <a:p>
            <a:pPr lvl="1">
              <a:defRPr/>
            </a:pPr>
            <a:r>
              <a:rPr lang="en-US" sz="2000" dirty="0" smtClean="0">
                <a:solidFill>
                  <a:schemeClr val="tx1">
                    <a:lumMod val="50000"/>
                    <a:lumOff val="50000"/>
                  </a:schemeClr>
                </a:solidFill>
                <a:cs typeface="+mn-cs"/>
              </a:rPr>
              <a:t>participant engagement / </a:t>
            </a:r>
            <a:r>
              <a:rPr lang="en-US" sz="2000" dirty="0">
                <a:solidFill>
                  <a:schemeClr val="tx1">
                    <a:lumMod val="50000"/>
                    <a:lumOff val="50000"/>
                  </a:schemeClr>
                </a:solidFill>
              </a:rPr>
              <a:t>just-in-time interventions</a:t>
            </a:r>
          </a:p>
          <a:p>
            <a:pPr>
              <a:defRPr/>
            </a:pPr>
            <a:r>
              <a:rPr lang="en-US" sz="2400" dirty="0">
                <a:solidFill>
                  <a:schemeClr val="tx1">
                    <a:lumMod val="50000"/>
                    <a:lumOff val="50000"/>
                  </a:schemeClr>
                </a:solidFill>
              </a:rPr>
              <a:t>Learning Health(care) System</a:t>
            </a:r>
          </a:p>
          <a:p>
            <a:pPr lvl="1">
              <a:defRPr/>
            </a:pPr>
            <a:r>
              <a:rPr lang="en-US" sz="2000" dirty="0">
                <a:solidFill>
                  <a:schemeClr val="tx1">
                    <a:lumMod val="50000"/>
                    <a:lumOff val="50000"/>
                  </a:schemeClr>
                </a:solidFill>
              </a:rPr>
              <a:t>workflow integration</a:t>
            </a:r>
          </a:p>
          <a:p>
            <a:pPr lvl="1">
              <a:defRPr/>
            </a:pPr>
            <a:r>
              <a:rPr lang="en-US" sz="2000" dirty="0">
                <a:solidFill>
                  <a:schemeClr val="tx1">
                    <a:lumMod val="50000"/>
                    <a:lumOff val="50000"/>
                  </a:schemeClr>
                </a:solidFill>
              </a:rPr>
              <a:t>novel study designs (N-of-1, PROMPT)</a:t>
            </a:r>
          </a:p>
          <a:p>
            <a:pPr>
              <a:defRPr/>
            </a:pPr>
            <a:r>
              <a:rPr lang="en-US" sz="2400" dirty="0">
                <a:solidFill>
                  <a:schemeClr val="tx1">
                    <a:lumMod val="50000"/>
                    <a:lumOff val="50000"/>
                  </a:schemeClr>
                </a:solidFill>
              </a:rPr>
              <a:t>Class summary</a:t>
            </a:r>
            <a:endParaRPr lang="en-US" sz="2400" dirty="0" smtClean="0">
              <a:solidFill>
                <a:schemeClr val="tx1">
                  <a:lumMod val="50000"/>
                  <a:lumOff val="50000"/>
                </a:schemeClr>
              </a:solidFill>
            </a:endParaRPr>
          </a:p>
        </p:txBody>
      </p:sp>
    </p:spTree>
    <p:extLst>
      <p:ext uri="{BB962C8B-B14F-4D97-AF65-F5344CB8AC3E}">
        <p14:creationId xmlns:p14="http://schemas.microsoft.com/office/powerpoint/2010/main" val="179348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a:t>
            </a:r>
            <a:r>
              <a:rPr lang="en-US" smtClean="0"/>
              <a:t>12, 2016: </a:t>
            </a:r>
            <a:r>
              <a:rPr lang="en-US"/>
              <a:t>I. Sim</a:t>
            </a:r>
            <a:endParaRPr lang="en-US" sz="1400" i="0"/>
          </a:p>
        </p:txBody>
      </p:sp>
      <p:sp>
        <p:nvSpPr>
          <p:cNvPr id="11571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
        <p:nvSpPr>
          <p:cNvPr id="124930" name="Rectangle 2"/>
          <p:cNvSpPr>
            <a:spLocks noGrp="1" noChangeArrowheads="1"/>
          </p:cNvSpPr>
          <p:nvPr>
            <p:ph type="title"/>
          </p:nvPr>
        </p:nvSpPr>
        <p:spPr/>
        <p:txBody>
          <a:bodyPr/>
          <a:lstStyle/>
          <a:p>
            <a:pPr>
              <a:defRPr/>
            </a:pPr>
            <a:r>
              <a:rPr lang="en-US" smtClean="0">
                <a:cs typeface="+mj-cs"/>
              </a:rPr>
              <a:t>This Class</a:t>
            </a:r>
          </a:p>
        </p:txBody>
      </p:sp>
      <p:sp>
        <p:nvSpPr>
          <p:cNvPr id="124931" name="Rectangle 3"/>
          <p:cNvSpPr>
            <a:spLocks noGrp="1" noChangeArrowheads="1"/>
          </p:cNvSpPr>
          <p:nvPr>
            <p:ph type="body" idx="1"/>
          </p:nvPr>
        </p:nvSpPr>
        <p:spPr>
          <a:xfrm>
            <a:off x="685800" y="1574800"/>
            <a:ext cx="7772400" cy="4495800"/>
          </a:xfrm>
        </p:spPr>
        <p:txBody>
          <a:bodyPr/>
          <a:lstStyle/>
          <a:p>
            <a:pPr>
              <a:defRPr/>
            </a:pPr>
            <a:r>
              <a:rPr lang="en-US" sz="2800" dirty="0" smtClean="0">
                <a:cs typeface="+mn-cs"/>
              </a:rPr>
              <a:t>PMI Cohort Program (Part 2)</a:t>
            </a:r>
          </a:p>
          <a:p>
            <a:pPr lvl="1">
              <a:defRPr/>
            </a:pPr>
            <a:r>
              <a:rPr lang="en-US" sz="2000" dirty="0" smtClean="0">
                <a:solidFill>
                  <a:schemeClr val="tx1">
                    <a:lumMod val="50000"/>
                    <a:lumOff val="50000"/>
                  </a:schemeClr>
                </a:solidFill>
                <a:cs typeface="+mn-cs"/>
              </a:rPr>
              <a:t>collecting and combining data</a:t>
            </a:r>
          </a:p>
          <a:p>
            <a:pPr lvl="1">
              <a:defRPr/>
            </a:pPr>
            <a:r>
              <a:rPr lang="en-US" sz="2000" dirty="0">
                <a:solidFill>
                  <a:schemeClr val="tx1">
                    <a:lumMod val="50000"/>
                    <a:lumOff val="50000"/>
                  </a:schemeClr>
                </a:solidFill>
              </a:rPr>
              <a:t>de-identification is more than just yes/no</a:t>
            </a:r>
            <a:endParaRPr lang="en-US" sz="2000" dirty="0" smtClean="0">
              <a:solidFill>
                <a:schemeClr val="tx1">
                  <a:lumMod val="50000"/>
                  <a:lumOff val="50000"/>
                </a:schemeClr>
              </a:solidFill>
            </a:endParaRPr>
          </a:p>
          <a:p>
            <a:pPr lvl="1">
              <a:defRPr/>
            </a:pPr>
            <a:r>
              <a:rPr lang="en-US" sz="2000" dirty="0" smtClean="0">
                <a:solidFill>
                  <a:schemeClr val="tx1">
                    <a:lumMod val="50000"/>
                    <a:lumOff val="50000"/>
                  </a:schemeClr>
                </a:solidFill>
                <a:cs typeface="+mn-cs"/>
              </a:rPr>
              <a:t>developing and evaluating PMI mobile apps</a:t>
            </a:r>
          </a:p>
          <a:p>
            <a:pPr lvl="1">
              <a:defRPr/>
            </a:pPr>
            <a:r>
              <a:rPr lang="en-US" sz="2000" dirty="0" smtClean="0">
                <a:solidFill>
                  <a:schemeClr val="tx1">
                    <a:lumMod val="50000"/>
                    <a:lumOff val="50000"/>
                  </a:schemeClr>
                </a:solidFill>
                <a:cs typeface="+mn-cs"/>
              </a:rPr>
              <a:t>participant engagement / </a:t>
            </a:r>
            <a:r>
              <a:rPr lang="en-US" sz="2000" dirty="0">
                <a:solidFill>
                  <a:schemeClr val="tx1">
                    <a:lumMod val="50000"/>
                    <a:lumOff val="50000"/>
                  </a:schemeClr>
                </a:solidFill>
              </a:rPr>
              <a:t>just-in-time interventions</a:t>
            </a:r>
          </a:p>
          <a:p>
            <a:pPr>
              <a:defRPr/>
            </a:pPr>
            <a:r>
              <a:rPr lang="en-US" sz="2400" dirty="0">
                <a:solidFill>
                  <a:schemeClr val="tx1">
                    <a:lumMod val="50000"/>
                    <a:lumOff val="50000"/>
                  </a:schemeClr>
                </a:solidFill>
              </a:rPr>
              <a:t>N</a:t>
            </a:r>
            <a:r>
              <a:rPr lang="en-US" sz="2400" dirty="0">
                <a:solidFill>
                  <a:schemeClr val="tx1">
                    <a:lumMod val="50000"/>
                    <a:lumOff val="50000"/>
                  </a:schemeClr>
                </a:solidFill>
                <a:cs typeface="+mn-cs"/>
              </a:rPr>
              <a:t>-of-1 studies</a:t>
            </a:r>
          </a:p>
          <a:p>
            <a:pPr>
              <a:defRPr/>
            </a:pPr>
            <a:r>
              <a:rPr lang="en-US" sz="2400" dirty="0"/>
              <a:t>Learning Health(care) System</a:t>
            </a:r>
          </a:p>
          <a:p>
            <a:pPr>
              <a:defRPr/>
            </a:pPr>
            <a:r>
              <a:rPr lang="en-US" sz="2400" dirty="0">
                <a:solidFill>
                  <a:schemeClr val="tx1">
                    <a:lumMod val="50000"/>
                    <a:lumOff val="50000"/>
                  </a:schemeClr>
                </a:solidFill>
              </a:rPr>
              <a:t>Class summary</a:t>
            </a:r>
            <a:endParaRPr lang="en-US" sz="2400" dirty="0" smtClean="0">
              <a:solidFill>
                <a:schemeClr val="tx1">
                  <a:lumMod val="50000"/>
                  <a:lumOff val="50000"/>
                </a:schemeClr>
              </a:solidFill>
            </a:endParaRPr>
          </a:p>
        </p:txBody>
      </p:sp>
    </p:spTree>
    <p:extLst>
      <p:ext uri="{BB962C8B-B14F-4D97-AF65-F5344CB8AC3E}">
        <p14:creationId xmlns:p14="http://schemas.microsoft.com/office/powerpoint/2010/main" val="1436863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378400" y="2586400"/>
            <a:ext cx="8257199" cy="152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666666"/>
                </a:solidFill>
                <a:latin typeface="Lato"/>
                <a:ea typeface="Lato"/>
                <a:cs typeface="Lato"/>
                <a:sym typeface="Lato"/>
              </a:rPr>
              <a:t>How can </a:t>
            </a:r>
            <a:r>
              <a:rPr lang="en-US" sz="3000">
                <a:solidFill>
                  <a:srgbClr val="666666"/>
                </a:solidFill>
                <a:latin typeface="Lato"/>
                <a:ea typeface="Lato"/>
                <a:cs typeface="Lato"/>
                <a:sym typeface="Lato"/>
              </a:rPr>
              <a:t>mobile and </a:t>
            </a:r>
            <a:r>
              <a:rPr lang="en" sz="3000">
                <a:solidFill>
                  <a:srgbClr val="666666"/>
                </a:solidFill>
                <a:latin typeface="Lato"/>
                <a:ea typeface="Lato"/>
                <a:cs typeface="Lato"/>
                <a:sym typeface="Lato"/>
              </a:rPr>
              <a:t>digital health data be usable in clinical practice in a meaningful, effective way?</a:t>
            </a:r>
          </a:p>
        </p:txBody>
      </p:sp>
    </p:spTree>
    <p:extLst>
      <p:ext uri="{BB962C8B-B14F-4D97-AF65-F5344CB8AC3E}">
        <p14:creationId xmlns:p14="http://schemas.microsoft.com/office/powerpoint/2010/main" val="70045511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sz="3200"/>
              <a:t>Obtaining Sensor Data: APIs</a:t>
            </a:r>
            <a:endParaRPr lang="en-US" altLang="en-US"/>
          </a:p>
        </p:txBody>
      </p:sp>
      <p:sp>
        <p:nvSpPr>
          <p:cNvPr id="100354" name="Content Placeholder 2"/>
          <p:cNvSpPr>
            <a:spLocks noGrp="1"/>
          </p:cNvSpPr>
          <p:nvPr>
            <p:ph idx="1"/>
          </p:nvPr>
        </p:nvSpPr>
        <p:spPr>
          <a:xfrm>
            <a:off x="685800" y="1536700"/>
            <a:ext cx="7772400" cy="4495800"/>
          </a:xfrm>
        </p:spPr>
        <p:txBody>
          <a:bodyPr/>
          <a:lstStyle/>
          <a:p>
            <a:pPr>
              <a:lnSpc>
                <a:spcPct val="100000"/>
              </a:lnSpc>
            </a:pPr>
            <a:r>
              <a:rPr lang="en-US" altLang="en-US" sz="2400"/>
              <a:t>API = </a:t>
            </a:r>
            <a:r>
              <a:rPr lang="en-US" altLang="en-US" sz="2400">
                <a:hlinkClick r:id="rId2"/>
              </a:rPr>
              <a:t>Applications Programming Interface</a:t>
            </a:r>
            <a:endParaRPr lang="en-US" altLang="en-US" sz="2400"/>
          </a:p>
          <a:p>
            <a:pPr lvl="1">
              <a:lnSpc>
                <a:spcPct val="100000"/>
              </a:lnSpc>
            </a:pPr>
            <a:r>
              <a:rPr lang="en-US" altLang="en-US" sz="2000"/>
              <a:t>a piece of software that sets of requirements on how one application can talk to another</a:t>
            </a:r>
          </a:p>
          <a:p>
            <a:pPr>
              <a:lnSpc>
                <a:spcPct val="100000"/>
              </a:lnSpc>
            </a:pPr>
            <a:r>
              <a:rPr lang="en-US" altLang="en-US" sz="2400"/>
              <a:t>Data repositories can expose their data via APIs</a:t>
            </a:r>
          </a:p>
          <a:p>
            <a:pPr lvl="1">
              <a:lnSpc>
                <a:spcPct val="100000"/>
              </a:lnSpc>
            </a:pPr>
            <a:r>
              <a:rPr lang="en-US" altLang="en-US" sz="2000"/>
              <a:t>some EHRs are just starting to offer APIs</a:t>
            </a:r>
          </a:p>
          <a:p>
            <a:pPr>
              <a:lnSpc>
                <a:spcPct val="100000"/>
              </a:lnSpc>
            </a:pPr>
            <a:r>
              <a:rPr lang="en-US" altLang="en-US" sz="2400"/>
              <a:t>Modern Internet APIs are usually RESTful and use JSON (but not always)</a:t>
            </a:r>
          </a:p>
          <a:p>
            <a:pPr lvl="1">
              <a:lnSpc>
                <a:spcPct val="100000"/>
              </a:lnSpc>
            </a:pPr>
            <a:r>
              <a:rPr lang="en-US" altLang="en-US" sz="2000"/>
              <a:t>no, Meaningful Use CCD is not a modern API</a:t>
            </a:r>
          </a:p>
          <a:p>
            <a:pPr>
              <a:lnSpc>
                <a:spcPct val="100000"/>
              </a:lnSpc>
            </a:pPr>
            <a:r>
              <a:rPr lang="en-US" altLang="en-US" sz="2400"/>
              <a:t>Many companies offer APIs for other systems to access their data</a:t>
            </a:r>
          </a:p>
          <a:p>
            <a:pPr lvl="1">
              <a:lnSpc>
                <a:spcPct val="100000"/>
              </a:lnSpc>
            </a:pPr>
            <a:r>
              <a:rPr lang="en-US" altLang="en-US" sz="2000"/>
              <a:t>e.g., 23&amp;Me, Jawbone, FitBit, GoogleFit, Apple HealthKit</a:t>
            </a:r>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0035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Tree>
    <p:extLst>
      <p:ext uri="{BB962C8B-B14F-4D97-AF65-F5344CB8AC3E}">
        <p14:creationId xmlns:p14="http://schemas.microsoft.com/office/powerpoint/2010/main" val="466879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 name="Shape 38"/>
          <p:cNvSpPr txBox="1"/>
          <p:nvPr/>
        </p:nvSpPr>
        <p:spPr>
          <a:xfrm>
            <a:off x="3344902" y="2586400"/>
            <a:ext cx="2453699" cy="1528500"/>
          </a:xfrm>
          <a:prstGeom prst="rect">
            <a:avLst/>
          </a:prstGeom>
          <a:noFill/>
          <a:ln>
            <a:noFill/>
          </a:ln>
        </p:spPr>
        <p:txBody>
          <a:bodyPr lIns="91425" tIns="91425" rIns="91425" bIns="91425" anchor="t" anchorCtr="0">
            <a:normAutofit/>
          </a:bodyPr>
          <a:lstStyle/>
          <a:p>
            <a:pPr lvl="0" algn="ctr" rtl="0">
              <a:spcBef>
                <a:spcPts val="0"/>
              </a:spcBef>
              <a:buNone/>
            </a:pPr>
            <a:r>
              <a:rPr lang="en-US" sz="3000" dirty="0">
                <a:solidFill>
                  <a:srgbClr val="666666"/>
                </a:solidFill>
                <a:latin typeface="Lato"/>
                <a:ea typeface="Lato"/>
                <a:cs typeface="Lato"/>
                <a:sym typeface="Lato"/>
              </a:rPr>
              <a:t>2</a:t>
            </a:r>
            <a:r>
              <a:rPr lang="en-US" sz="3000" dirty="0" smtClean="0">
                <a:solidFill>
                  <a:srgbClr val="666666"/>
                </a:solidFill>
                <a:latin typeface="Lato"/>
                <a:ea typeface="Lato"/>
                <a:cs typeface="Lato"/>
                <a:sym typeface="Lato"/>
              </a:rPr>
              <a:t>. Treatment</a:t>
            </a:r>
            <a:endParaRPr lang="en" sz="3000" dirty="0">
              <a:solidFill>
                <a:srgbClr val="666666"/>
              </a:solidFill>
              <a:latin typeface="Lato"/>
              <a:ea typeface="Lato"/>
              <a:cs typeface="Lato"/>
              <a:sym typeface="Lato"/>
            </a:endParaRPr>
          </a:p>
        </p:txBody>
      </p:sp>
      <p:sp>
        <p:nvSpPr>
          <p:cNvPr id="6" name="TextBox 5"/>
          <p:cNvSpPr txBox="1"/>
          <p:nvPr/>
        </p:nvSpPr>
        <p:spPr>
          <a:xfrm>
            <a:off x="3358901" y="3352800"/>
            <a:ext cx="2425700" cy="1323439"/>
          </a:xfrm>
          <a:prstGeom prst="rect">
            <a:avLst/>
          </a:prstGeom>
          <a:noFill/>
        </p:spPr>
        <p:txBody>
          <a:bodyPr wrap="square" rtlCol="0">
            <a:spAutoFit/>
          </a:bodyPr>
          <a:lstStyle/>
          <a:p>
            <a:pPr algn="ctr"/>
            <a:r>
              <a:rPr lang="en-US" sz="2000" dirty="0" smtClean="0">
                <a:solidFill>
                  <a:schemeClr val="tx1">
                    <a:lumMod val="65000"/>
                    <a:lumOff val="35000"/>
                  </a:schemeClr>
                </a:solidFill>
                <a:latin typeface="Lato"/>
                <a:cs typeface="Lato"/>
              </a:rPr>
              <a:t>24/7 personal tech to improve health behaviors, disease management</a:t>
            </a:r>
            <a:endParaRPr lang="en-US" sz="2000" dirty="0">
              <a:solidFill>
                <a:schemeClr val="tx1">
                  <a:lumMod val="65000"/>
                  <a:lumOff val="35000"/>
                </a:schemeClr>
              </a:solidFill>
              <a:latin typeface="Lato"/>
              <a:cs typeface="Lato"/>
            </a:endParaRPr>
          </a:p>
        </p:txBody>
      </p:sp>
      <p:sp>
        <p:nvSpPr>
          <p:cNvPr id="4" name="Shape 38"/>
          <p:cNvSpPr txBox="1"/>
          <p:nvPr/>
        </p:nvSpPr>
        <p:spPr>
          <a:xfrm>
            <a:off x="6131502" y="2586400"/>
            <a:ext cx="2453699" cy="1528500"/>
          </a:xfrm>
          <a:prstGeom prst="rect">
            <a:avLst/>
          </a:prstGeom>
          <a:noFill/>
          <a:ln>
            <a:noFill/>
          </a:ln>
        </p:spPr>
        <p:txBody>
          <a:bodyPr lIns="91425" tIns="91425" rIns="91425" bIns="91425" anchor="t" anchorCtr="0">
            <a:normAutofit/>
          </a:bodyPr>
          <a:lstStyle/>
          <a:p>
            <a:pPr lvl="0" algn="ctr" rtl="0">
              <a:spcBef>
                <a:spcPts val="0"/>
              </a:spcBef>
              <a:buNone/>
            </a:pPr>
            <a:r>
              <a:rPr lang="en-US" sz="3000" dirty="0">
                <a:solidFill>
                  <a:srgbClr val="666666"/>
                </a:solidFill>
                <a:latin typeface="Lato"/>
                <a:ea typeface="Lato"/>
                <a:cs typeface="Lato"/>
                <a:sym typeface="Lato"/>
              </a:rPr>
              <a:t>3</a:t>
            </a:r>
            <a:r>
              <a:rPr lang="en-US" sz="3000" dirty="0" smtClean="0">
                <a:solidFill>
                  <a:srgbClr val="666666"/>
                </a:solidFill>
                <a:latin typeface="Lato"/>
                <a:ea typeface="Lato"/>
                <a:cs typeface="Lato"/>
                <a:sym typeface="Lato"/>
              </a:rPr>
              <a:t>. Monitoring</a:t>
            </a:r>
            <a:endParaRPr lang="en" sz="3000" dirty="0">
              <a:solidFill>
                <a:srgbClr val="666666"/>
              </a:solidFill>
              <a:latin typeface="Lato"/>
              <a:ea typeface="Lato"/>
              <a:cs typeface="Lato"/>
              <a:sym typeface="Lato"/>
            </a:endParaRPr>
          </a:p>
        </p:txBody>
      </p:sp>
      <p:sp>
        <p:nvSpPr>
          <p:cNvPr id="7" name="TextBox 6"/>
          <p:cNvSpPr txBox="1"/>
          <p:nvPr/>
        </p:nvSpPr>
        <p:spPr>
          <a:xfrm>
            <a:off x="6145501" y="3352800"/>
            <a:ext cx="2425700" cy="1015663"/>
          </a:xfrm>
          <a:prstGeom prst="rect">
            <a:avLst/>
          </a:prstGeom>
          <a:noFill/>
        </p:spPr>
        <p:txBody>
          <a:bodyPr wrap="square" rtlCol="0">
            <a:spAutoFit/>
          </a:bodyPr>
          <a:lstStyle/>
          <a:p>
            <a:pPr algn="ctr"/>
            <a:r>
              <a:rPr lang="en-US" sz="2000" dirty="0" smtClean="0">
                <a:solidFill>
                  <a:schemeClr val="tx1">
                    <a:lumMod val="65000"/>
                    <a:lumOff val="35000"/>
                  </a:schemeClr>
                </a:solidFill>
                <a:latin typeface="Lato"/>
                <a:cs typeface="Lato"/>
              </a:rPr>
              <a:t>how am I doing? what's working? what's not? </a:t>
            </a:r>
            <a:endParaRPr lang="en-US" sz="2000" dirty="0">
              <a:solidFill>
                <a:schemeClr val="tx1">
                  <a:lumMod val="65000"/>
                  <a:lumOff val="35000"/>
                </a:schemeClr>
              </a:solidFill>
              <a:latin typeface="Lato"/>
              <a:cs typeface="Lato"/>
            </a:endParaRPr>
          </a:p>
        </p:txBody>
      </p:sp>
      <p:sp>
        <p:nvSpPr>
          <p:cNvPr id="38" name="Shape 38"/>
          <p:cNvSpPr txBox="1"/>
          <p:nvPr/>
        </p:nvSpPr>
        <p:spPr>
          <a:xfrm>
            <a:off x="561409" y="2586400"/>
            <a:ext cx="2450592" cy="1528500"/>
          </a:xfrm>
          <a:prstGeom prst="rect">
            <a:avLst/>
          </a:prstGeom>
          <a:noFill/>
          <a:ln>
            <a:noFill/>
          </a:ln>
        </p:spPr>
        <p:txBody>
          <a:bodyPr lIns="91425" tIns="91425" rIns="91425" bIns="91425" anchor="t" anchorCtr="0">
            <a:normAutofit/>
          </a:bodyPr>
          <a:lstStyle/>
          <a:p>
            <a:pPr marL="514350" lvl="0" indent="-514350" algn="ctr" rtl="0">
              <a:spcBef>
                <a:spcPts val="0"/>
              </a:spcBef>
              <a:buAutoNum type="arabicPeriod"/>
            </a:pPr>
            <a:r>
              <a:rPr lang="en-US" sz="3000" dirty="0" smtClean="0">
                <a:solidFill>
                  <a:srgbClr val="666666"/>
                </a:solidFill>
                <a:latin typeface="Lato"/>
                <a:ea typeface="Lato"/>
                <a:cs typeface="Lato"/>
                <a:sym typeface="Lato"/>
              </a:rPr>
              <a:t>Diagnosis</a:t>
            </a:r>
          </a:p>
          <a:p>
            <a:pPr lvl="0" algn="ctr" rtl="0">
              <a:spcBef>
                <a:spcPts val="0"/>
              </a:spcBef>
            </a:pPr>
            <a:endParaRPr lang="en" sz="2800" dirty="0">
              <a:solidFill>
                <a:srgbClr val="666666"/>
              </a:solidFill>
              <a:latin typeface="Lato"/>
              <a:ea typeface="Lato"/>
              <a:cs typeface="Lato"/>
              <a:sym typeface="Lato"/>
            </a:endParaRPr>
          </a:p>
        </p:txBody>
      </p:sp>
      <p:sp>
        <p:nvSpPr>
          <p:cNvPr id="10" name="TextBox 9"/>
          <p:cNvSpPr txBox="1"/>
          <p:nvPr/>
        </p:nvSpPr>
        <p:spPr>
          <a:xfrm>
            <a:off x="570334" y="3378200"/>
            <a:ext cx="2432743" cy="1015663"/>
          </a:xfrm>
          <a:prstGeom prst="rect">
            <a:avLst/>
          </a:prstGeom>
          <a:noFill/>
        </p:spPr>
        <p:txBody>
          <a:bodyPr wrap="square" rtlCol="0">
            <a:spAutoFit/>
          </a:bodyPr>
          <a:lstStyle/>
          <a:p>
            <a:pPr algn="ctr"/>
            <a:r>
              <a:rPr lang="en-US" sz="2000" dirty="0" smtClean="0">
                <a:solidFill>
                  <a:schemeClr val="tx1">
                    <a:lumMod val="65000"/>
                    <a:lumOff val="35000"/>
                  </a:schemeClr>
                </a:solidFill>
                <a:latin typeface="Lato"/>
                <a:cs typeface="Lato"/>
              </a:rPr>
              <a:t>better characterize disease phenotype and the exposome</a:t>
            </a:r>
            <a:endParaRPr lang="en-US" sz="2000" dirty="0">
              <a:solidFill>
                <a:schemeClr val="tx1">
                  <a:lumMod val="65000"/>
                  <a:lumOff val="35000"/>
                </a:schemeClr>
              </a:solidFill>
              <a:latin typeface="Lato"/>
              <a:cs typeface="Lato"/>
            </a:endParaRPr>
          </a:p>
        </p:txBody>
      </p:sp>
    </p:spTree>
    <p:extLst>
      <p:ext uri="{BB962C8B-B14F-4D97-AF65-F5344CB8AC3E}">
        <p14:creationId xmlns:p14="http://schemas.microsoft.com/office/powerpoint/2010/main" val="11974148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079999" y="1807666"/>
            <a:ext cx="3920744" cy="2992934"/>
          </a:xfrm>
          <a:prstGeom prst="rect">
            <a:avLst/>
          </a:prstGeom>
        </p:spPr>
      </p:pic>
      <p:sp>
        <p:nvSpPr>
          <p:cNvPr id="2" name="TextBox 1"/>
          <p:cNvSpPr txBox="1"/>
          <p:nvPr/>
        </p:nvSpPr>
        <p:spPr>
          <a:xfrm>
            <a:off x="5278735" y="1282700"/>
            <a:ext cx="1761636" cy="646331"/>
          </a:xfrm>
          <a:prstGeom prst="rect">
            <a:avLst/>
          </a:prstGeom>
          <a:noFill/>
        </p:spPr>
        <p:txBody>
          <a:bodyPr wrap="none" rtlCol="0">
            <a:spAutoFit/>
          </a:bodyPr>
          <a:lstStyle/>
          <a:p>
            <a:r>
              <a:rPr lang="en-US"/>
              <a:t>Other “Big” Data</a:t>
            </a:r>
          </a:p>
          <a:p>
            <a:pPr algn="ctr"/>
            <a:r>
              <a:rPr lang="en-US"/>
              <a:t>+</a:t>
            </a:r>
          </a:p>
        </p:txBody>
      </p:sp>
    </p:spTree>
    <p:extLst>
      <p:ext uri="{BB962C8B-B14F-4D97-AF65-F5344CB8AC3E}">
        <p14:creationId xmlns:p14="http://schemas.microsoft.com/office/powerpoint/2010/main" val="1507263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55600" y="5259388"/>
            <a:ext cx="7188200" cy="13446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ndara"/>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dara"/>
                <a:ea typeface="+mn-ea"/>
              </a:defRPr>
            </a:lvl2pPr>
            <a:lvl3pPr marL="1143000" indent="-228600" algn="l" rtl="0" eaLnBrk="0" fontAlgn="base" hangingPunct="0">
              <a:spcBef>
                <a:spcPct val="20000"/>
              </a:spcBef>
              <a:spcAft>
                <a:spcPct val="0"/>
              </a:spcAft>
              <a:buChar char="•"/>
              <a:defRPr sz="2400">
                <a:solidFill>
                  <a:schemeClr val="tx1"/>
                </a:solidFill>
                <a:latin typeface="Candara"/>
                <a:ea typeface="+mn-ea"/>
              </a:defRPr>
            </a:lvl3pPr>
            <a:lvl4pPr marL="1600200" indent="-228600" algn="l" rtl="0" eaLnBrk="0" fontAlgn="base" hangingPunct="0">
              <a:spcBef>
                <a:spcPct val="20000"/>
              </a:spcBef>
              <a:spcAft>
                <a:spcPct val="0"/>
              </a:spcAft>
              <a:buChar char="–"/>
              <a:defRPr sz="2000">
                <a:solidFill>
                  <a:schemeClr val="tx1"/>
                </a:solidFill>
                <a:latin typeface="Candara"/>
                <a:ea typeface="+mn-ea"/>
              </a:defRPr>
            </a:lvl4pPr>
            <a:lvl5pPr marL="2057400" indent="-228600" algn="l" rtl="0" eaLnBrk="0" fontAlgn="base" hangingPunct="0">
              <a:spcBef>
                <a:spcPct val="20000"/>
              </a:spcBef>
              <a:spcAft>
                <a:spcPct val="0"/>
              </a:spcAft>
              <a:buChar char="»"/>
              <a:defRPr sz="2000">
                <a:solidFill>
                  <a:schemeClr val="tx1"/>
                </a:solidFill>
                <a:latin typeface="Candara"/>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lnSpc>
                <a:spcPct val="110000"/>
              </a:lnSpc>
              <a:defRPr/>
            </a:pPr>
            <a:r>
              <a:rPr lang="en-US" sz="2000" dirty="0" smtClean="0">
                <a:latin typeface="Candara" charset="0"/>
              </a:rPr>
              <a:t>&gt; 100,000 apps many addressing only a single disease</a:t>
            </a:r>
            <a:endParaRPr lang="en-US" sz="2000" dirty="0">
              <a:latin typeface="Candara" charset="0"/>
            </a:endParaRPr>
          </a:p>
          <a:p>
            <a:pPr>
              <a:lnSpc>
                <a:spcPct val="110000"/>
              </a:lnSpc>
              <a:defRPr/>
            </a:pPr>
            <a:r>
              <a:rPr lang="en-US" sz="2000" dirty="0" smtClean="0">
                <a:latin typeface="Candara" charset="0"/>
              </a:rPr>
              <a:t>will often need </a:t>
            </a:r>
            <a:r>
              <a:rPr lang="en-US" sz="2000" dirty="0">
                <a:latin typeface="Candara" charset="0"/>
              </a:rPr>
              <a:t>to bring together </a:t>
            </a:r>
            <a:r>
              <a:rPr lang="en-US" sz="2000" dirty="0" smtClean="0">
                <a:latin typeface="Candara" charset="0"/>
              </a:rPr>
              <a:t>our own unique combinations of data</a:t>
            </a:r>
            <a:r>
              <a:rPr lang="en-US" sz="2000" dirty="0">
                <a:latin typeface="Candara" charset="0"/>
              </a:rPr>
              <a:t>, </a:t>
            </a:r>
            <a:r>
              <a:rPr lang="en-US" sz="2000" i="1" dirty="0">
                <a:latin typeface="Candara" charset="0"/>
              </a:rPr>
              <a:t>outside of any one app</a:t>
            </a:r>
          </a:p>
        </p:txBody>
      </p:sp>
      <p:pic>
        <p:nvPicPr>
          <p:cNvPr id="2" name="Picture 1"/>
          <p:cNvPicPr>
            <a:picLocks noChangeAspect="1"/>
          </p:cNvPicPr>
          <p:nvPr/>
        </p:nvPicPr>
        <p:blipFill>
          <a:blip r:embed="rId3"/>
          <a:stretch>
            <a:fillRect/>
          </a:stretch>
        </p:blipFill>
        <p:spPr>
          <a:xfrm>
            <a:off x="316801" y="1549400"/>
            <a:ext cx="8687499" cy="3276600"/>
          </a:xfrm>
          <a:prstGeom prst="rect">
            <a:avLst/>
          </a:prstGeom>
        </p:spPr>
      </p:pic>
      <p:sp>
        <p:nvSpPr>
          <p:cNvPr id="4" name="TextBox 3"/>
          <p:cNvSpPr txBox="1"/>
          <p:nvPr/>
        </p:nvSpPr>
        <p:spPr>
          <a:xfrm>
            <a:off x="5278735" y="1282700"/>
            <a:ext cx="1761636" cy="646331"/>
          </a:xfrm>
          <a:prstGeom prst="rect">
            <a:avLst/>
          </a:prstGeom>
          <a:noFill/>
        </p:spPr>
        <p:txBody>
          <a:bodyPr wrap="none" rtlCol="0">
            <a:spAutoFit/>
          </a:bodyPr>
          <a:lstStyle/>
          <a:p>
            <a:r>
              <a:rPr lang="en-US"/>
              <a:t>Other “Big” Data</a:t>
            </a:r>
          </a:p>
          <a:p>
            <a:pPr algn="ctr"/>
            <a:r>
              <a:rPr lang="en-US"/>
              <a:t>+</a:t>
            </a:r>
          </a:p>
        </p:txBody>
      </p:sp>
    </p:spTree>
    <p:extLst>
      <p:ext uri="{BB962C8B-B14F-4D97-AF65-F5344CB8AC3E}">
        <p14:creationId xmlns:p14="http://schemas.microsoft.com/office/powerpoint/2010/main" val="19584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Shape 38"/>
          <p:cNvPicPr preferRelativeResize="0"/>
          <p:nvPr/>
        </p:nvPicPr>
        <p:blipFill>
          <a:blip r:embed="rId3">
            <a:alphaModFix/>
          </a:blip>
          <a:stretch>
            <a:fillRect/>
          </a:stretch>
        </p:blipFill>
        <p:spPr>
          <a:xfrm>
            <a:off x="52400" y="2373500"/>
            <a:ext cx="9091600" cy="2108024"/>
          </a:xfrm>
          <a:prstGeom prst="rect">
            <a:avLst/>
          </a:prstGeom>
          <a:noFill/>
          <a:ln>
            <a:noFill/>
          </a:ln>
        </p:spPr>
      </p:pic>
      <p:sp>
        <p:nvSpPr>
          <p:cNvPr id="39" name="Shape 39"/>
          <p:cNvSpPr txBox="1"/>
          <p:nvPr/>
        </p:nvSpPr>
        <p:spPr>
          <a:xfrm>
            <a:off x="6626575" y="2006601"/>
            <a:ext cx="2085600" cy="738613"/>
          </a:xfrm>
          <a:prstGeom prst="rect">
            <a:avLst/>
          </a:prstGeom>
          <a:noFill/>
          <a:ln>
            <a:noFill/>
          </a:ln>
        </p:spPr>
        <p:txBody>
          <a:bodyPr lIns="91415" tIns="91415" rIns="91415" bIns="91415" anchor="t" anchorCtr="0">
            <a:spAutoFit/>
          </a:bodyPr>
          <a:lstStyle/>
          <a:p>
            <a:pPr algn="ctr">
              <a:spcBef>
                <a:spcPts val="0"/>
              </a:spcBef>
            </a:pPr>
            <a:r>
              <a:rPr lang="en" sz="1800" dirty="0">
                <a:solidFill>
                  <a:srgbClr val="666666"/>
                </a:solidFill>
                <a:latin typeface="Lato"/>
                <a:ea typeface="Lato"/>
                <a:cs typeface="Lato"/>
                <a:sym typeface="Lato"/>
              </a:rPr>
              <a:t>Personalized, </a:t>
            </a:r>
            <a:r>
              <a:rPr lang="en" sz="1800" dirty="0">
                <a:solidFill>
                  <a:srgbClr val="FF0000"/>
                </a:solidFill>
                <a:latin typeface="Lato"/>
                <a:ea typeface="Lato"/>
                <a:cs typeface="Lato"/>
                <a:sym typeface="Lato"/>
              </a:rPr>
              <a:t>clinical </a:t>
            </a:r>
            <a:r>
              <a:rPr lang="en" sz="1800" dirty="0">
                <a:solidFill>
                  <a:srgbClr val="666666"/>
                </a:solidFill>
                <a:latin typeface="Lato"/>
                <a:ea typeface="Lato"/>
                <a:cs typeface="Lato"/>
                <a:sym typeface="Lato"/>
              </a:rPr>
              <a:t>insights</a:t>
            </a:r>
          </a:p>
        </p:txBody>
      </p:sp>
      <p:sp>
        <p:nvSpPr>
          <p:cNvPr id="40" name="Shape 40"/>
          <p:cNvSpPr txBox="1"/>
          <p:nvPr/>
        </p:nvSpPr>
        <p:spPr>
          <a:xfrm>
            <a:off x="3287900" y="2006601"/>
            <a:ext cx="2284500" cy="738613"/>
          </a:xfrm>
          <a:prstGeom prst="rect">
            <a:avLst/>
          </a:prstGeom>
          <a:noFill/>
          <a:ln>
            <a:noFill/>
          </a:ln>
        </p:spPr>
        <p:txBody>
          <a:bodyPr lIns="91415" tIns="91415" rIns="91415" bIns="91415" anchor="t" anchorCtr="0">
            <a:spAutoFit/>
          </a:bodyPr>
          <a:lstStyle/>
          <a:p>
            <a:pPr algn="ctr">
              <a:spcBef>
                <a:spcPts val="0"/>
              </a:spcBef>
            </a:pPr>
            <a:r>
              <a:rPr lang="en" sz="1800" dirty="0" smtClean="0">
                <a:solidFill>
                  <a:srgbClr val="666666"/>
                </a:solidFill>
                <a:latin typeface="Lato"/>
                <a:ea typeface="Lato"/>
                <a:cs typeface="Lato"/>
                <a:sym typeface="Lato"/>
              </a:rPr>
              <a:t>Build </a:t>
            </a:r>
            <a:r>
              <a:rPr lang="en" sz="1800" dirty="0">
                <a:solidFill>
                  <a:srgbClr val="666666"/>
                </a:solidFill>
                <a:latin typeface="Lato"/>
                <a:ea typeface="Lato"/>
                <a:cs typeface="Lato"/>
                <a:sym typeface="Lato"/>
              </a:rPr>
              <a:t>smart-sensemaking</a:t>
            </a:r>
          </a:p>
        </p:txBody>
      </p:sp>
      <p:sp>
        <p:nvSpPr>
          <p:cNvPr id="41" name="Shape 41"/>
          <p:cNvSpPr txBox="1"/>
          <p:nvPr/>
        </p:nvSpPr>
        <p:spPr>
          <a:xfrm>
            <a:off x="122724" y="2006601"/>
            <a:ext cx="3064976" cy="738613"/>
          </a:xfrm>
          <a:prstGeom prst="rect">
            <a:avLst/>
          </a:prstGeom>
          <a:noFill/>
          <a:ln>
            <a:noFill/>
          </a:ln>
        </p:spPr>
        <p:txBody>
          <a:bodyPr wrap="square" lIns="91415" tIns="91415" rIns="91415" bIns="91415" anchor="t" anchorCtr="0">
            <a:spAutoFit/>
          </a:bodyPr>
          <a:lstStyle/>
          <a:p>
            <a:pPr algn="ctr">
              <a:spcBef>
                <a:spcPts val="0"/>
              </a:spcBef>
            </a:pPr>
            <a:r>
              <a:rPr lang="en-US" sz="1800" dirty="0" smtClean="0">
                <a:solidFill>
                  <a:srgbClr val="666666"/>
                </a:solidFill>
                <a:latin typeface="Lato"/>
                <a:ea typeface="Lato"/>
                <a:cs typeface="Lato"/>
                <a:sym typeface="Lato"/>
              </a:rPr>
              <a:t>Combine different data regardless of sensor or app</a:t>
            </a:r>
            <a:endParaRPr lang="en" sz="1800" dirty="0">
              <a:solidFill>
                <a:srgbClr val="666666"/>
              </a:solidFill>
              <a:latin typeface="Lato"/>
              <a:ea typeface="Lato"/>
              <a:cs typeface="Lato"/>
              <a:sym typeface="Lato"/>
            </a:endParaRPr>
          </a:p>
        </p:txBody>
      </p:sp>
      <p:sp>
        <p:nvSpPr>
          <p:cNvPr id="6" name="Rectangle 3"/>
          <p:cNvSpPr txBox="1">
            <a:spLocks noChangeArrowheads="1"/>
          </p:cNvSpPr>
          <p:nvPr/>
        </p:nvSpPr>
        <p:spPr bwMode="auto">
          <a:xfrm>
            <a:off x="1866900" y="5106989"/>
            <a:ext cx="5473700" cy="519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ndara"/>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dara"/>
                <a:ea typeface="+mn-ea"/>
              </a:defRPr>
            </a:lvl2pPr>
            <a:lvl3pPr marL="1143000" indent="-228600" algn="l" rtl="0" eaLnBrk="0" fontAlgn="base" hangingPunct="0">
              <a:spcBef>
                <a:spcPct val="20000"/>
              </a:spcBef>
              <a:spcAft>
                <a:spcPct val="0"/>
              </a:spcAft>
              <a:buChar char="•"/>
              <a:defRPr sz="2400">
                <a:solidFill>
                  <a:schemeClr val="tx1"/>
                </a:solidFill>
                <a:latin typeface="Candara"/>
                <a:ea typeface="+mn-ea"/>
              </a:defRPr>
            </a:lvl3pPr>
            <a:lvl4pPr marL="1600200" indent="-228600" algn="l" rtl="0" eaLnBrk="0" fontAlgn="base" hangingPunct="0">
              <a:spcBef>
                <a:spcPct val="20000"/>
              </a:spcBef>
              <a:spcAft>
                <a:spcPct val="0"/>
              </a:spcAft>
              <a:buChar char="–"/>
              <a:defRPr sz="2000">
                <a:solidFill>
                  <a:schemeClr val="tx1"/>
                </a:solidFill>
                <a:latin typeface="Candara"/>
                <a:ea typeface="+mn-ea"/>
              </a:defRPr>
            </a:lvl4pPr>
            <a:lvl5pPr marL="2057400" indent="-228600" algn="l" rtl="0" eaLnBrk="0" fontAlgn="base" hangingPunct="0">
              <a:spcBef>
                <a:spcPct val="20000"/>
              </a:spcBef>
              <a:spcAft>
                <a:spcPct val="0"/>
              </a:spcAft>
              <a:buChar char="»"/>
              <a:defRPr sz="2000">
                <a:solidFill>
                  <a:schemeClr val="tx1"/>
                </a:solidFill>
                <a:latin typeface="Candara"/>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lnSpc>
                <a:spcPct val="110000"/>
              </a:lnSpc>
              <a:defRPr/>
            </a:pPr>
            <a:r>
              <a:rPr lang="en-US" sz="2000" dirty="0">
                <a:latin typeface="Candara" charset="0"/>
              </a:rPr>
              <a:t>sleep, physical activity, blood pressure?</a:t>
            </a:r>
          </a:p>
          <a:p>
            <a:pPr>
              <a:lnSpc>
                <a:spcPct val="110000"/>
              </a:lnSpc>
              <a:defRPr/>
            </a:pPr>
            <a:r>
              <a:rPr lang="en-US" sz="2000" dirty="0">
                <a:latin typeface="Candara" charset="0"/>
              </a:rPr>
              <a:t>pain, anxiety, ambient noise, caloric intake?</a:t>
            </a:r>
          </a:p>
        </p:txBody>
      </p:sp>
    </p:spTree>
    <p:extLst>
      <p:ext uri="{BB962C8B-B14F-4D97-AF65-F5344CB8AC3E}">
        <p14:creationId xmlns:p14="http://schemas.microsoft.com/office/powerpoint/2010/main" val="2143514847"/>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1019"/>
          <a:stretch/>
        </p:blipFill>
        <p:spPr>
          <a:xfrm>
            <a:off x="2679700" y="1045214"/>
            <a:ext cx="6324600" cy="2282186"/>
          </a:xfrm>
          <a:prstGeom prst="rect">
            <a:avLst/>
          </a:prstGeom>
        </p:spPr>
      </p:pic>
      <p:pic>
        <p:nvPicPr>
          <p:cNvPr id="4" name="Picture 3"/>
          <p:cNvPicPr>
            <a:picLocks noChangeAspect="1"/>
          </p:cNvPicPr>
          <p:nvPr/>
        </p:nvPicPr>
        <p:blipFill rotWithShape="1">
          <a:blip r:embed="rId3"/>
          <a:srcRect r="79273"/>
          <a:stretch/>
        </p:blipFill>
        <p:spPr>
          <a:xfrm>
            <a:off x="0" y="1045214"/>
            <a:ext cx="2222500" cy="2282186"/>
          </a:xfrm>
          <a:prstGeom prst="rect">
            <a:avLst/>
          </a:prstGeom>
        </p:spPr>
      </p:pic>
      <p:sp>
        <p:nvSpPr>
          <p:cNvPr id="18" name="Freeform 17"/>
          <p:cNvSpPr/>
          <p:nvPr/>
        </p:nvSpPr>
        <p:spPr>
          <a:xfrm>
            <a:off x="876300" y="322655"/>
            <a:ext cx="1397000" cy="3985684"/>
          </a:xfrm>
          <a:custGeom>
            <a:avLst/>
            <a:gdLst>
              <a:gd name="connsiteX0" fmla="*/ 0 w 1397000"/>
              <a:gd name="connsiteY0" fmla="*/ 1087045 h 3985684"/>
              <a:gd name="connsiteX1" fmla="*/ 660400 w 1397000"/>
              <a:gd name="connsiteY1" fmla="*/ 147245 h 3985684"/>
              <a:gd name="connsiteX2" fmla="*/ 1003300 w 1397000"/>
              <a:gd name="connsiteY2" fmla="*/ 3842945 h 3985684"/>
              <a:gd name="connsiteX3" fmla="*/ 1397000 w 1397000"/>
              <a:gd name="connsiteY3" fmla="*/ 3284145 h 3985684"/>
            </a:gdLst>
            <a:ahLst/>
            <a:cxnLst>
              <a:cxn ang="0">
                <a:pos x="connsiteX0" y="connsiteY0"/>
              </a:cxn>
              <a:cxn ang="0">
                <a:pos x="connsiteX1" y="connsiteY1"/>
              </a:cxn>
              <a:cxn ang="0">
                <a:pos x="connsiteX2" y="connsiteY2"/>
              </a:cxn>
              <a:cxn ang="0">
                <a:pos x="connsiteX3" y="connsiteY3"/>
              </a:cxn>
            </a:cxnLst>
            <a:rect l="l" t="t" r="r" b="b"/>
            <a:pathLst>
              <a:path w="1397000" h="3985684">
                <a:moveTo>
                  <a:pt x="0" y="1087045"/>
                </a:moveTo>
                <a:cubicBezTo>
                  <a:pt x="246591" y="387486"/>
                  <a:pt x="493183" y="-312072"/>
                  <a:pt x="660400" y="147245"/>
                </a:cubicBezTo>
                <a:cubicBezTo>
                  <a:pt x="827617" y="606562"/>
                  <a:pt x="880533" y="3320128"/>
                  <a:pt x="1003300" y="3842945"/>
                </a:cubicBezTo>
                <a:cubicBezTo>
                  <a:pt x="1126067" y="4365762"/>
                  <a:pt x="1397000" y="3284145"/>
                  <a:pt x="1397000" y="3284145"/>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5" name="Picture 24"/>
          <p:cNvPicPr>
            <a:picLocks noChangeAspect="1"/>
          </p:cNvPicPr>
          <p:nvPr/>
        </p:nvPicPr>
        <p:blipFill>
          <a:blip r:embed="rId4"/>
          <a:stretch>
            <a:fillRect/>
          </a:stretch>
        </p:blipFill>
        <p:spPr>
          <a:xfrm>
            <a:off x="1270000" y="647700"/>
            <a:ext cx="2311400" cy="1460500"/>
          </a:xfrm>
          <a:prstGeom prst="rect">
            <a:avLst/>
          </a:prstGeom>
        </p:spPr>
      </p:pic>
      <p:pic>
        <p:nvPicPr>
          <p:cNvPr id="27" name="Picture 26"/>
          <p:cNvPicPr>
            <a:picLocks noChangeAspect="1"/>
          </p:cNvPicPr>
          <p:nvPr/>
        </p:nvPicPr>
        <p:blipFill>
          <a:blip r:embed="rId5"/>
          <a:stretch>
            <a:fillRect/>
          </a:stretch>
        </p:blipFill>
        <p:spPr>
          <a:xfrm>
            <a:off x="482600" y="1866900"/>
            <a:ext cx="2959100" cy="1054100"/>
          </a:xfrm>
          <a:prstGeom prst="rect">
            <a:avLst/>
          </a:prstGeom>
        </p:spPr>
      </p:pic>
      <p:pic>
        <p:nvPicPr>
          <p:cNvPr id="29" name="Picture 28"/>
          <p:cNvPicPr>
            <a:picLocks noChangeAspect="1"/>
          </p:cNvPicPr>
          <p:nvPr/>
        </p:nvPicPr>
        <p:blipFill>
          <a:blip r:embed="rId6"/>
          <a:stretch>
            <a:fillRect/>
          </a:stretch>
        </p:blipFill>
        <p:spPr>
          <a:xfrm>
            <a:off x="1092200" y="2159000"/>
            <a:ext cx="2578100" cy="939800"/>
          </a:xfrm>
          <a:prstGeom prst="rect">
            <a:avLst/>
          </a:prstGeom>
        </p:spPr>
      </p:pic>
      <p:sp>
        <p:nvSpPr>
          <p:cNvPr id="9" name="Rectangle 3"/>
          <p:cNvSpPr txBox="1">
            <a:spLocks noChangeArrowheads="1"/>
          </p:cNvSpPr>
          <p:nvPr/>
        </p:nvSpPr>
        <p:spPr bwMode="auto">
          <a:xfrm>
            <a:off x="762000" y="4205288"/>
            <a:ext cx="7988300" cy="22844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ndara"/>
                <a:ea typeface="+mn-ea"/>
                <a:cs typeface="+mn-cs"/>
              </a:defRPr>
            </a:lvl1pPr>
            <a:lvl2pPr marL="742950" indent="-285750" algn="l" rtl="0" eaLnBrk="0" fontAlgn="base" hangingPunct="0">
              <a:spcBef>
                <a:spcPct val="20000"/>
              </a:spcBef>
              <a:spcAft>
                <a:spcPct val="0"/>
              </a:spcAft>
              <a:buChar char="–"/>
              <a:defRPr sz="2800">
                <a:solidFill>
                  <a:schemeClr val="tx1"/>
                </a:solidFill>
                <a:latin typeface="Candara"/>
                <a:ea typeface="+mn-ea"/>
              </a:defRPr>
            </a:lvl2pPr>
            <a:lvl3pPr marL="1143000" indent="-228600" algn="l" rtl="0" eaLnBrk="0" fontAlgn="base" hangingPunct="0">
              <a:spcBef>
                <a:spcPct val="20000"/>
              </a:spcBef>
              <a:spcAft>
                <a:spcPct val="0"/>
              </a:spcAft>
              <a:buChar char="•"/>
              <a:defRPr sz="2400">
                <a:solidFill>
                  <a:schemeClr val="tx1"/>
                </a:solidFill>
                <a:latin typeface="Candara"/>
                <a:ea typeface="+mn-ea"/>
              </a:defRPr>
            </a:lvl3pPr>
            <a:lvl4pPr marL="1600200" indent="-228600" algn="l" rtl="0" eaLnBrk="0" fontAlgn="base" hangingPunct="0">
              <a:spcBef>
                <a:spcPct val="20000"/>
              </a:spcBef>
              <a:spcAft>
                <a:spcPct val="0"/>
              </a:spcAft>
              <a:buChar char="–"/>
              <a:defRPr sz="2000">
                <a:solidFill>
                  <a:schemeClr val="tx1"/>
                </a:solidFill>
                <a:latin typeface="Candara"/>
                <a:ea typeface="+mn-ea"/>
              </a:defRPr>
            </a:lvl4pPr>
            <a:lvl5pPr marL="2057400" indent="-228600" algn="l" rtl="0" eaLnBrk="0" fontAlgn="base" hangingPunct="0">
              <a:spcBef>
                <a:spcPct val="20000"/>
              </a:spcBef>
              <a:spcAft>
                <a:spcPct val="0"/>
              </a:spcAft>
              <a:buChar char="»"/>
              <a:defRPr sz="2000">
                <a:solidFill>
                  <a:schemeClr val="tx1"/>
                </a:solidFill>
                <a:latin typeface="Candara"/>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nSpc>
                <a:spcPct val="110000"/>
              </a:lnSpc>
              <a:buNone/>
              <a:defRPr/>
            </a:pPr>
            <a:r>
              <a:rPr lang="en-US" sz="2000" dirty="0">
                <a:solidFill>
                  <a:schemeClr val="dk1"/>
                </a:solidFill>
              </a:rPr>
              <a:t>data integration and data analytics is at the heart of the digital health promise</a:t>
            </a:r>
            <a:r>
              <a:rPr lang="en-US" sz="2000" dirty="0">
                <a:latin typeface="Candara" charset="0"/>
              </a:rPr>
              <a:t>; major barriers to implementation include</a:t>
            </a:r>
            <a:endParaRPr lang="en-US" sz="2000" dirty="0">
              <a:latin typeface="Candara" charset="0"/>
            </a:endParaRPr>
          </a:p>
          <a:p>
            <a:pPr>
              <a:lnSpc>
                <a:spcPct val="110000"/>
              </a:lnSpc>
              <a:defRPr/>
            </a:pPr>
            <a:r>
              <a:rPr lang="en-US" sz="2000" dirty="0">
                <a:latin typeface="Candara" charset="0"/>
              </a:rPr>
              <a:t>data – data standards, API, etc</a:t>
            </a:r>
          </a:p>
          <a:p>
            <a:pPr>
              <a:lnSpc>
                <a:spcPct val="110000"/>
              </a:lnSpc>
              <a:defRPr/>
            </a:pPr>
            <a:r>
              <a:rPr lang="en-US" sz="2000" dirty="0">
                <a:latin typeface="Candara" charset="0"/>
              </a:rPr>
              <a:t>workflow -- </a:t>
            </a:r>
          </a:p>
        </p:txBody>
      </p:sp>
    </p:spTree>
    <p:extLst>
      <p:ext uri="{BB962C8B-B14F-4D97-AF65-F5344CB8AC3E}">
        <p14:creationId xmlns:p14="http://schemas.microsoft.com/office/powerpoint/2010/main" val="17747178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27200"/>
            <a:ext cx="4064000" cy="2679700"/>
            <a:chOff x="0" y="3073400"/>
            <a:chExt cx="4064000" cy="2679700"/>
          </a:xfrm>
        </p:grpSpPr>
        <p:pic>
          <p:nvPicPr>
            <p:cNvPr id="4" name="Picture 3"/>
            <p:cNvPicPr>
              <a:picLocks noChangeAspect="1"/>
            </p:cNvPicPr>
            <p:nvPr/>
          </p:nvPicPr>
          <p:blipFill rotWithShape="1">
            <a:blip r:embed="rId3"/>
            <a:srcRect l="41019" t="34891" r="46072" b="42293"/>
            <a:stretch/>
          </p:blipFill>
          <p:spPr>
            <a:xfrm>
              <a:off x="2679700" y="4267200"/>
              <a:ext cx="1384300" cy="520700"/>
            </a:xfrm>
            <a:prstGeom prst="rect">
              <a:avLst/>
            </a:prstGeom>
          </p:spPr>
        </p:pic>
        <p:grpSp>
          <p:nvGrpSpPr>
            <p:cNvPr id="5" name="Group 4"/>
            <p:cNvGrpSpPr/>
            <p:nvPr/>
          </p:nvGrpSpPr>
          <p:grpSpPr>
            <a:xfrm>
              <a:off x="0" y="3073400"/>
              <a:ext cx="3670300" cy="2679700"/>
              <a:chOff x="0" y="3073400"/>
              <a:chExt cx="3670300" cy="2679700"/>
            </a:xfrm>
          </p:grpSpPr>
          <p:pic>
            <p:nvPicPr>
              <p:cNvPr id="6" name="Picture 5"/>
              <p:cNvPicPr>
                <a:picLocks noChangeAspect="1"/>
              </p:cNvPicPr>
              <p:nvPr/>
            </p:nvPicPr>
            <p:blipFill rotWithShape="1">
              <a:blip r:embed="rId3"/>
              <a:srcRect r="79273"/>
              <a:stretch/>
            </p:blipFill>
            <p:spPr>
              <a:xfrm>
                <a:off x="0" y="3470914"/>
                <a:ext cx="2222500" cy="2282186"/>
              </a:xfrm>
              <a:prstGeom prst="rect">
                <a:avLst/>
              </a:prstGeom>
            </p:spPr>
          </p:pic>
          <p:pic>
            <p:nvPicPr>
              <p:cNvPr id="7" name="Picture 6"/>
              <p:cNvPicPr>
                <a:picLocks noChangeAspect="1"/>
              </p:cNvPicPr>
              <p:nvPr/>
            </p:nvPicPr>
            <p:blipFill>
              <a:blip r:embed="rId4"/>
              <a:stretch>
                <a:fillRect/>
              </a:stretch>
            </p:blipFill>
            <p:spPr>
              <a:xfrm>
                <a:off x="1270000" y="3073400"/>
                <a:ext cx="2311400" cy="1460500"/>
              </a:xfrm>
              <a:prstGeom prst="rect">
                <a:avLst/>
              </a:prstGeom>
            </p:spPr>
          </p:pic>
          <p:pic>
            <p:nvPicPr>
              <p:cNvPr id="8" name="Picture 7"/>
              <p:cNvPicPr>
                <a:picLocks noChangeAspect="1"/>
              </p:cNvPicPr>
              <p:nvPr/>
            </p:nvPicPr>
            <p:blipFill>
              <a:blip r:embed="rId5"/>
              <a:stretch>
                <a:fillRect/>
              </a:stretch>
            </p:blipFill>
            <p:spPr>
              <a:xfrm>
                <a:off x="482600" y="4292600"/>
                <a:ext cx="2959100" cy="1054100"/>
              </a:xfrm>
              <a:prstGeom prst="rect">
                <a:avLst/>
              </a:prstGeom>
            </p:spPr>
          </p:pic>
          <p:pic>
            <p:nvPicPr>
              <p:cNvPr id="9" name="Picture 8"/>
              <p:cNvPicPr>
                <a:picLocks noChangeAspect="1"/>
              </p:cNvPicPr>
              <p:nvPr/>
            </p:nvPicPr>
            <p:blipFill>
              <a:blip r:embed="rId6"/>
              <a:stretch>
                <a:fillRect/>
              </a:stretch>
            </p:blipFill>
            <p:spPr>
              <a:xfrm>
                <a:off x="1092200" y="4584700"/>
                <a:ext cx="2578100" cy="939800"/>
              </a:xfrm>
              <a:prstGeom prst="rect">
                <a:avLst/>
              </a:prstGeom>
            </p:spPr>
          </p:pic>
        </p:grpSp>
      </p:grpSp>
      <p:sp>
        <p:nvSpPr>
          <p:cNvPr id="18" name="Rectangle 17"/>
          <p:cNvSpPr/>
          <p:nvPr/>
        </p:nvSpPr>
        <p:spPr bwMode="auto">
          <a:xfrm>
            <a:off x="4267200" y="2298700"/>
            <a:ext cx="3098800" cy="1625600"/>
          </a:xfrm>
          <a:prstGeom prst="rect">
            <a:avLst/>
          </a:prstGeom>
          <a:no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p:cNvSpPr txBox="1"/>
          <p:nvPr/>
        </p:nvSpPr>
        <p:spPr>
          <a:xfrm>
            <a:off x="5428110" y="2387600"/>
            <a:ext cx="726180" cy="400110"/>
          </a:xfrm>
          <a:prstGeom prst="rect">
            <a:avLst/>
          </a:prstGeom>
          <a:noFill/>
        </p:spPr>
        <p:txBody>
          <a:bodyPr wrap="none" rtlCol="0">
            <a:spAutoFit/>
          </a:bodyPr>
          <a:lstStyle/>
          <a:p>
            <a:r>
              <a:rPr lang="en-US" sz="2000" dirty="0" smtClean="0">
                <a:latin typeface="Lato"/>
                <a:cs typeface="Lato"/>
              </a:rPr>
              <a:t>EHR</a:t>
            </a:r>
            <a:endParaRPr lang="en-US" sz="2000" dirty="0">
              <a:latin typeface="Lato"/>
              <a:cs typeface="Lato"/>
            </a:endParaRPr>
          </a:p>
        </p:txBody>
      </p:sp>
      <p:sp>
        <p:nvSpPr>
          <p:cNvPr id="23" name="TextBox 22"/>
          <p:cNvSpPr txBox="1"/>
          <p:nvPr/>
        </p:nvSpPr>
        <p:spPr>
          <a:xfrm>
            <a:off x="7759701" y="2819400"/>
            <a:ext cx="1181100" cy="584776"/>
          </a:xfrm>
          <a:prstGeom prst="rect">
            <a:avLst/>
          </a:prstGeom>
          <a:noFill/>
        </p:spPr>
        <p:txBody>
          <a:bodyPr wrap="square" rtlCol="0">
            <a:spAutoFit/>
          </a:bodyPr>
          <a:lstStyle/>
          <a:p>
            <a:pPr algn="ctr"/>
            <a:r>
              <a:rPr lang="en-US" sz="1600" b="1" dirty="0" smtClean="0">
                <a:latin typeface="Lato"/>
                <a:cs typeface="Lato"/>
              </a:rPr>
              <a:t>Clinical Care</a:t>
            </a:r>
            <a:endParaRPr lang="en-US" sz="1600" b="1" dirty="0">
              <a:latin typeface="Lato"/>
              <a:cs typeface="Lato"/>
            </a:endParaRPr>
          </a:p>
        </p:txBody>
      </p:sp>
      <p:cxnSp>
        <p:nvCxnSpPr>
          <p:cNvPr id="26" name="Straight Arrow Connector 25"/>
          <p:cNvCxnSpPr>
            <a:stCxn id="18" idx="3"/>
            <a:endCxn id="23" idx="1"/>
          </p:cNvCxnSpPr>
          <p:nvPr/>
        </p:nvCxnSpPr>
        <p:spPr bwMode="auto">
          <a:xfrm>
            <a:off x="7366000" y="3111500"/>
            <a:ext cx="393701" cy="28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flipV="1">
            <a:off x="4064000" y="3231466"/>
            <a:ext cx="381001" cy="684"/>
          </a:xfrm>
          <a:prstGeom prst="straightConnector1">
            <a:avLst/>
          </a:prstGeom>
          <a:solidFill>
            <a:schemeClr val="accent1"/>
          </a:solidFill>
          <a:ln w="12700" cap="flat" cmpd="sng" algn="ctr">
            <a:solidFill>
              <a:schemeClr val="tx1"/>
            </a:solidFill>
            <a:prstDash val="dot"/>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oup 1"/>
          <p:cNvGrpSpPr/>
          <p:nvPr/>
        </p:nvGrpSpPr>
        <p:grpSpPr>
          <a:xfrm>
            <a:off x="3581400" y="2806700"/>
            <a:ext cx="3584622" cy="901699"/>
            <a:chOff x="3581400" y="2806700"/>
            <a:chExt cx="3584622" cy="901699"/>
          </a:xfrm>
        </p:grpSpPr>
        <p:grpSp>
          <p:nvGrpSpPr>
            <p:cNvPr id="29" name="Group 28"/>
            <p:cNvGrpSpPr/>
            <p:nvPr/>
          </p:nvGrpSpPr>
          <p:grpSpPr>
            <a:xfrm>
              <a:off x="4479878" y="2959100"/>
              <a:ext cx="1063011" cy="584200"/>
              <a:chOff x="4429078" y="3136900"/>
              <a:chExt cx="1063011" cy="584200"/>
            </a:xfrm>
          </p:grpSpPr>
          <p:sp>
            <p:nvSpPr>
              <p:cNvPr id="12" name="Can 11"/>
              <p:cNvSpPr/>
              <p:nvPr/>
            </p:nvSpPr>
            <p:spPr bwMode="auto">
              <a:xfrm>
                <a:off x="4432300" y="3136900"/>
                <a:ext cx="990600" cy="584200"/>
              </a:xfrm>
              <a:prstGeom prst="can">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TextBox 12"/>
              <p:cNvSpPr txBox="1"/>
              <p:nvPr/>
            </p:nvSpPr>
            <p:spPr>
              <a:xfrm>
                <a:off x="4429078" y="3302000"/>
                <a:ext cx="1063011" cy="338554"/>
              </a:xfrm>
              <a:prstGeom prst="rect">
                <a:avLst/>
              </a:prstGeom>
              <a:noFill/>
            </p:spPr>
            <p:txBody>
              <a:bodyPr wrap="none" rtlCol="0">
                <a:spAutoFit/>
              </a:bodyPr>
              <a:lstStyle/>
              <a:p>
                <a:r>
                  <a:rPr lang="en-US" sz="1600" dirty="0" smtClean="0">
                    <a:latin typeface="Lato"/>
                    <a:cs typeface="Lato"/>
                  </a:rPr>
                  <a:t>Database</a:t>
                </a:r>
                <a:endParaRPr lang="en-US" sz="1600" dirty="0">
                  <a:latin typeface="Lato"/>
                  <a:cs typeface="Lato"/>
                </a:endParaRPr>
              </a:p>
            </p:txBody>
          </p:sp>
        </p:grpSp>
        <p:grpSp>
          <p:nvGrpSpPr>
            <p:cNvPr id="20" name="Group 19"/>
            <p:cNvGrpSpPr/>
            <p:nvPr/>
          </p:nvGrpSpPr>
          <p:grpSpPr>
            <a:xfrm>
              <a:off x="5711778" y="2806700"/>
              <a:ext cx="1454244" cy="901699"/>
              <a:chOff x="5727700" y="4699000"/>
              <a:chExt cx="1454244" cy="901699"/>
            </a:xfrm>
          </p:grpSpPr>
          <p:pic>
            <p:nvPicPr>
              <p:cNvPr id="10" name="Picture 9"/>
              <p:cNvPicPr>
                <a:picLocks noChangeAspect="1"/>
              </p:cNvPicPr>
              <p:nvPr/>
            </p:nvPicPr>
            <p:blipFill>
              <a:blip r:embed="rId7"/>
              <a:stretch>
                <a:fillRect/>
              </a:stretch>
            </p:blipFill>
            <p:spPr>
              <a:xfrm>
                <a:off x="5765800" y="4699000"/>
                <a:ext cx="1384300" cy="901699"/>
              </a:xfrm>
              <a:prstGeom prst="rect">
                <a:avLst/>
              </a:prstGeom>
            </p:spPr>
          </p:pic>
          <p:sp>
            <p:nvSpPr>
              <p:cNvPr id="14" name="TextBox 13"/>
              <p:cNvSpPr txBox="1"/>
              <p:nvPr/>
            </p:nvSpPr>
            <p:spPr>
              <a:xfrm>
                <a:off x="5727700" y="4953000"/>
                <a:ext cx="1454244" cy="338554"/>
              </a:xfrm>
              <a:prstGeom prst="rect">
                <a:avLst/>
              </a:prstGeom>
              <a:noFill/>
            </p:spPr>
            <p:txBody>
              <a:bodyPr wrap="none" rtlCol="0">
                <a:spAutoFit/>
              </a:bodyPr>
              <a:lstStyle/>
              <a:p>
                <a:r>
                  <a:rPr lang="en-US" sz="1600" dirty="0" smtClean="0">
                    <a:latin typeface="Lato"/>
                    <a:cs typeface="Lato"/>
                  </a:rPr>
                  <a:t>Workflow Tool</a:t>
                </a:r>
                <a:endParaRPr lang="en-US" sz="1600" dirty="0">
                  <a:latin typeface="Lato"/>
                  <a:cs typeface="Lato"/>
                </a:endParaRPr>
              </a:p>
            </p:txBody>
          </p:sp>
        </p:grpSp>
        <p:cxnSp>
          <p:nvCxnSpPr>
            <p:cNvPr id="35" name="Elbow Connector 34"/>
            <p:cNvCxnSpPr>
              <a:endCxn id="10" idx="2"/>
            </p:cNvCxnSpPr>
            <p:nvPr/>
          </p:nvCxnSpPr>
          <p:spPr bwMode="auto">
            <a:xfrm>
              <a:off x="3581400" y="3302000"/>
              <a:ext cx="2860628" cy="406399"/>
            </a:xfrm>
            <a:prstGeom prst="bentConnector4">
              <a:avLst>
                <a:gd name="adj1" fmla="val 166"/>
                <a:gd name="adj2" fmla="val 19687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305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711200" y="2662701"/>
            <a:ext cx="7658100" cy="1569610"/>
          </a:xfrm>
          <a:prstGeom prst="rect">
            <a:avLst/>
          </a:prstGeom>
          <a:noFill/>
          <a:ln>
            <a:noFill/>
          </a:ln>
        </p:spPr>
        <p:txBody>
          <a:bodyPr wrap="square" lIns="91415" tIns="91415" rIns="91415" bIns="91415" anchor="t" anchorCtr="0">
            <a:spAutoFit/>
          </a:bodyPr>
          <a:lstStyle/>
          <a:p>
            <a:pPr algn="ctr">
              <a:spcBef>
                <a:spcPts val="0"/>
              </a:spcBef>
            </a:pPr>
            <a:r>
              <a:rPr lang="en-US" sz="3000" dirty="0">
                <a:solidFill>
                  <a:srgbClr val="666666"/>
                </a:solidFill>
                <a:latin typeface="Lato"/>
                <a:ea typeface="Lato"/>
                <a:cs typeface="Lato"/>
                <a:sym typeface="Lato"/>
              </a:rPr>
              <a:t>prescribing data, not apps</a:t>
            </a:r>
          </a:p>
          <a:p>
            <a:pPr algn="ctr">
              <a:spcBef>
                <a:spcPts val="0"/>
              </a:spcBef>
            </a:pPr>
            <a:r>
              <a:rPr lang="en-US" sz="1600" dirty="0" smtClean="0">
                <a:solidFill>
                  <a:srgbClr val="666666"/>
                </a:solidFill>
                <a:latin typeface="Lato"/>
                <a:ea typeface="Lato"/>
                <a:cs typeface="Lato"/>
                <a:sym typeface="Lato"/>
              </a:rPr>
              <a:t>e.g., </a:t>
            </a:r>
            <a:r>
              <a:rPr lang="en" sz="1600" dirty="0">
                <a:solidFill>
                  <a:srgbClr val="666666"/>
                </a:solidFill>
                <a:latin typeface="Lato"/>
                <a:ea typeface="Lato"/>
                <a:cs typeface="Lato"/>
                <a:sym typeface="Lato"/>
                <a:hlinkClick r:id="rId3"/>
              </a:rPr>
              <a:t>Linq</a:t>
            </a:r>
            <a:r>
              <a:rPr lang="en-US" sz="1600" dirty="0">
                <a:solidFill>
                  <a:srgbClr val="666666"/>
                </a:solidFill>
                <a:latin typeface="Lato"/>
                <a:ea typeface="Lato"/>
                <a:cs typeface="Lato"/>
                <a:sym typeface="Lato"/>
              </a:rPr>
              <a:t> </a:t>
            </a:r>
            <a:r>
              <a:rPr lang="en-US" sz="1600" dirty="0" smtClean="0">
                <a:solidFill>
                  <a:srgbClr val="666666"/>
                </a:solidFill>
                <a:latin typeface="Lato"/>
                <a:ea typeface="Lato"/>
                <a:cs typeface="Lato"/>
                <a:sym typeface="Lato"/>
              </a:rPr>
              <a:t>(in pilot testing at Stanford)</a:t>
            </a:r>
            <a:r>
              <a:rPr lang="en-US" sz="3000" dirty="0" smtClean="0">
                <a:solidFill>
                  <a:srgbClr val="666666"/>
                </a:solidFill>
                <a:latin typeface="Lato"/>
                <a:ea typeface="Lato"/>
                <a:cs typeface="Lato"/>
                <a:sym typeface="Lato"/>
              </a:rPr>
              <a:t> </a:t>
            </a:r>
            <a:endParaRPr lang="en" sz="3000" dirty="0">
              <a:solidFill>
                <a:srgbClr val="666666"/>
              </a:solidFill>
              <a:latin typeface="Lato"/>
              <a:ea typeface="Lato"/>
              <a:cs typeface="Lato"/>
              <a:sym typeface="Lato"/>
            </a:endParaRPr>
          </a:p>
          <a:p>
            <a:pPr algn="ctr">
              <a:spcBef>
                <a:spcPts val="0"/>
              </a:spcBef>
            </a:pPr>
            <a:endParaRPr sz="3000" dirty="0">
              <a:solidFill>
                <a:srgbClr val="666666"/>
              </a:solidFill>
              <a:latin typeface="Lato"/>
              <a:ea typeface="Lato"/>
              <a:cs typeface="Lato"/>
              <a:sym typeface="Lato"/>
            </a:endParaRPr>
          </a:p>
        </p:txBody>
      </p:sp>
      <p:pic>
        <p:nvPicPr>
          <p:cNvPr id="3" name="Picture 2" descr="OmH Logo.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5556251"/>
            <a:ext cx="533399" cy="514350"/>
          </a:xfrm>
          <a:prstGeom prst="rect">
            <a:avLst/>
          </a:prstGeom>
        </p:spPr>
      </p:pic>
      <p:sp>
        <p:nvSpPr>
          <p:cNvPr id="2" name="TextBox 1"/>
          <p:cNvSpPr txBox="1"/>
          <p:nvPr/>
        </p:nvSpPr>
        <p:spPr>
          <a:xfrm>
            <a:off x="1244600" y="5600700"/>
            <a:ext cx="2169133" cy="461665"/>
          </a:xfrm>
          <a:prstGeom prst="rect">
            <a:avLst/>
          </a:prstGeom>
          <a:noFill/>
        </p:spPr>
        <p:txBody>
          <a:bodyPr wrap="none" rtlCol="0">
            <a:spAutoFit/>
          </a:bodyPr>
          <a:lstStyle/>
          <a:p>
            <a:r>
              <a:rPr lang="en-US" dirty="0" smtClean="0">
                <a:solidFill>
                  <a:schemeClr val="bg2"/>
                </a:solidFill>
              </a:rPr>
              <a:t>Open mHealth</a:t>
            </a:r>
            <a:endParaRPr lang="en-US" dirty="0">
              <a:solidFill>
                <a:schemeClr val="bg2"/>
              </a:solidFill>
            </a:endParaRPr>
          </a:p>
        </p:txBody>
      </p:sp>
    </p:spTree>
    <p:extLst>
      <p:ext uri="{BB962C8B-B14F-4D97-AF65-F5344CB8AC3E}">
        <p14:creationId xmlns:p14="http://schemas.microsoft.com/office/powerpoint/2010/main" val="910690662"/>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b="17963"/>
          <a:stretch/>
        </p:blipFill>
        <p:spPr>
          <a:xfrm>
            <a:off x="287680" y="4"/>
            <a:ext cx="8568641" cy="5626097"/>
          </a:xfrm>
          <a:prstGeom prst="rect">
            <a:avLst/>
          </a:prstGeom>
          <a:noFill/>
          <a:ln>
            <a:noFill/>
          </a:ln>
          <a:effectLst>
            <a:outerShdw blurRad="50800" dist="38100" dir="2700000" algn="tl" rotWithShape="0">
              <a:srgbClr val="000000">
                <a:alpha val="43000"/>
              </a:srgbClr>
            </a:outerShdw>
          </a:effectLst>
        </p:spPr>
      </p:pic>
      <p:pic>
        <p:nvPicPr>
          <p:cNvPr id="3" name="Shape 101"/>
          <p:cNvPicPr preferRelativeResize="0"/>
          <p:nvPr/>
        </p:nvPicPr>
        <p:blipFill rotWithShape="1">
          <a:blip r:embed="rId4">
            <a:alphaModFix/>
          </a:blip>
          <a:srcRect l="4689" t="4111" r="4689" b="4489"/>
          <a:stretch/>
        </p:blipFill>
        <p:spPr>
          <a:xfrm>
            <a:off x="1600200" y="457200"/>
            <a:ext cx="5969000" cy="3898900"/>
          </a:xfrm>
          <a:prstGeom prst="rect">
            <a:avLst/>
          </a:prstGeom>
          <a:noFill/>
          <a:ln>
            <a:noFill/>
          </a:ln>
        </p:spPr>
      </p:pic>
      <p:sp>
        <p:nvSpPr>
          <p:cNvPr id="4" name="Shape 188"/>
          <p:cNvSpPr txBox="1"/>
          <p:nvPr/>
        </p:nvSpPr>
        <p:spPr>
          <a:xfrm>
            <a:off x="711200" y="5881132"/>
            <a:ext cx="7899399" cy="1267937"/>
          </a:xfrm>
          <a:prstGeom prst="rect">
            <a:avLst/>
          </a:prstGeom>
          <a:noFill/>
          <a:ln>
            <a:noFill/>
          </a:ln>
        </p:spPr>
        <p:txBody>
          <a:bodyPr lIns="91415" tIns="91415" rIns="91415" bIns="91415" anchor="t" anchorCtr="0">
            <a:noAutofit/>
          </a:bodyPr>
          <a:lstStyle/>
          <a:p>
            <a:pPr algn="ctr">
              <a:spcBef>
                <a:spcPts val="0"/>
              </a:spcBef>
            </a:pPr>
            <a:r>
              <a:rPr lang="en-US" sz="2800" dirty="0">
                <a:latin typeface="Candara"/>
                <a:ea typeface="Lato"/>
                <a:cs typeface="Candara"/>
                <a:sym typeface="Lato"/>
              </a:rPr>
              <a:t>a "data prescription" with automated notification</a:t>
            </a:r>
            <a:endParaRPr lang="en" sz="2800" dirty="0">
              <a:latin typeface="Candara"/>
              <a:ea typeface="Lato"/>
              <a:cs typeface="Candara"/>
              <a:sym typeface="Lato"/>
            </a:endParaRPr>
          </a:p>
        </p:txBody>
      </p:sp>
    </p:spTree>
    <p:extLst>
      <p:ext uri="{BB962C8B-B14F-4D97-AF65-F5344CB8AC3E}">
        <p14:creationId xmlns:p14="http://schemas.microsoft.com/office/powerpoint/2010/main" val="777637793"/>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583151" y="-3290"/>
            <a:ext cx="7977701" cy="5043190"/>
          </a:xfrm>
          <a:prstGeom prst="rect">
            <a:avLst/>
          </a:prstGeom>
          <a:noFill/>
          <a:ln>
            <a:noFill/>
          </a:ln>
        </p:spPr>
      </p:pic>
    </p:spTree>
    <p:extLst>
      <p:ext uri="{BB962C8B-B14F-4D97-AF65-F5344CB8AC3E}">
        <p14:creationId xmlns:p14="http://schemas.microsoft.com/office/powerpoint/2010/main" val="574995972"/>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2" name="Group 1"/>
          <p:cNvGrpSpPr/>
          <p:nvPr/>
        </p:nvGrpSpPr>
        <p:grpSpPr>
          <a:xfrm>
            <a:off x="751172" y="0"/>
            <a:ext cx="3780857" cy="6858002"/>
            <a:chOff x="2681571" y="0"/>
            <a:chExt cx="3780857" cy="6858002"/>
          </a:xfrm>
        </p:grpSpPr>
        <p:pic>
          <p:nvPicPr>
            <p:cNvPr id="116" name="Shape 116"/>
            <p:cNvPicPr preferRelativeResize="0"/>
            <p:nvPr/>
          </p:nvPicPr>
          <p:blipFill>
            <a:blip r:embed="rId3">
              <a:alphaModFix/>
            </a:blip>
            <a:stretch>
              <a:fillRect/>
            </a:stretch>
          </p:blipFill>
          <p:spPr>
            <a:xfrm>
              <a:off x="2681571" y="0"/>
              <a:ext cx="3780857" cy="6858002"/>
            </a:xfrm>
            <a:prstGeom prst="rect">
              <a:avLst/>
            </a:prstGeom>
            <a:noFill/>
            <a:ln>
              <a:noFill/>
            </a:ln>
          </p:spPr>
        </p:pic>
        <p:pic>
          <p:nvPicPr>
            <p:cNvPr id="3" name="Shape 90"/>
            <p:cNvPicPr preferRelativeResize="0"/>
            <p:nvPr/>
          </p:nvPicPr>
          <p:blipFill>
            <a:blip r:embed="rId4">
              <a:alphaModFix/>
            </a:blip>
            <a:stretch>
              <a:fillRect/>
            </a:stretch>
          </p:blipFill>
          <p:spPr>
            <a:xfrm>
              <a:off x="4267201" y="1765300"/>
              <a:ext cx="558800" cy="596900"/>
            </a:xfrm>
            <a:prstGeom prst="rect">
              <a:avLst/>
            </a:prstGeom>
            <a:noFill/>
            <a:ln>
              <a:noFill/>
            </a:ln>
          </p:spPr>
        </p:pic>
      </p:grpSp>
      <p:sp>
        <p:nvSpPr>
          <p:cNvPr id="5" name="Shape 194"/>
          <p:cNvSpPr txBox="1"/>
          <p:nvPr/>
        </p:nvSpPr>
        <p:spPr>
          <a:xfrm>
            <a:off x="4869325" y="1851475"/>
            <a:ext cx="3284075" cy="2937600"/>
          </a:xfrm>
          <a:prstGeom prst="rect">
            <a:avLst/>
          </a:prstGeom>
          <a:noFill/>
          <a:ln>
            <a:noFill/>
          </a:ln>
        </p:spPr>
        <p:txBody>
          <a:bodyPr lIns="91425" tIns="91425" rIns="91425" bIns="91425" anchor="t" anchorCtr="0">
            <a:noAutofit/>
          </a:bodyPr>
          <a:lstStyle/>
          <a:p>
            <a:pPr algn="ctr"/>
            <a:r>
              <a:rPr lang="en" sz="2800" u="sng" dirty="0" smtClean="0">
                <a:solidFill>
                  <a:srgbClr val="808080"/>
                </a:solidFill>
                <a:latin typeface="Candara"/>
                <a:ea typeface="Lato"/>
                <a:cs typeface="Candara"/>
                <a:sym typeface="Lato"/>
                <a:hlinkClick r:id="rId5"/>
              </a:rPr>
              <a:t>a </a:t>
            </a:r>
            <a:r>
              <a:rPr lang="en" sz="2800" u="sng" dirty="0">
                <a:solidFill>
                  <a:srgbClr val="808080"/>
                </a:solidFill>
                <a:latin typeface="Candara"/>
                <a:ea typeface="Lato"/>
                <a:cs typeface="Candara"/>
                <a:sym typeface="Lato"/>
                <a:hlinkClick r:id="rId5"/>
              </a:rPr>
              <a:t>patient-facing mobile app </a:t>
            </a:r>
          </a:p>
          <a:p>
            <a:pPr algn="ctr"/>
            <a:r>
              <a:rPr lang="en" sz="2800" dirty="0">
                <a:latin typeface="Candara"/>
                <a:ea typeface="Lato"/>
                <a:cs typeface="Candara"/>
                <a:sym typeface="Lato"/>
              </a:rPr>
              <a:t>available on iOS and Android</a:t>
            </a:r>
          </a:p>
        </p:txBody>
      </p:sp>
    </p:spTree>
    <p:extLst>
      <p:ext uri="{BB962C8B-B14F-4D97-AF65-F5344CB8AC3E}">
        <p14:creationId xmlns:p14="http://schemas.microsoft.com/office/powerpoint/2010/main" val="74756042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tLang="en-US" sz="3200"/>
              <a:t>Example API: GoogleFit</a:t>
            </a:r>
            <a:endParaRPr lang="en-US" altLang="en-US"/>
          </a:p>
        </p:txBody>
      </p:sp>
      <p:sp>
        <p:nvSpPr>
          <p:cNvPr id="101378" name="Content Placeholder 2"/>
          <p:cNvSpPr>
            <a:spLocks noGrp="1"/>
          </p:cNvSpPr>
          <p:nvPr>
            <p:ph idx="1"/>
          </p:nvPr>
        </p:nvSpPr>
        <p:spPr>
          <a:xfrm>
            <a:off x="685800" y="1536700"/>
            <a:ext cx="7772400" cy="4495800"/>
          </a:xfrm>
        </p:spPr>
        <p:txBody>
          <a:bodyPr/>
          <a:lstStyle/>
          <a:p>
            <a:pPr>
              <a:lnSpc>
                <a:spcPct val="100000"/>
              </a:lnSpc>
            </a:pPr>
            <a:r>
              <a:rPr lang="en-US" altLang="en-US" sz="2400"/>
              <a:t>Your machine has to connect to the GoogleFit cloud</a:t>
            </a:r>
          </a:p>
          <a:p>
            <a:pPr>
              <a:lnSpc>
                <a:spcPct val="100000"/>
              </a:lnSpc>
            </a:pPr>
            <a:r>
              <a:rPr lang="en-US" altLang="en-US" sz="2400"/>
              <a:t>You have to let it know who you are (identification), prove that you are who you are (authentication) and be given appropriate access (authorization)</a:t>
            </a:r>
          </a:p>
          <a:p>
            <a:pPr lvl="1">
              <a:lnSpc>
                <a:spcPct val="100000"/>
              </a:lnSpc>
              <a:spcAft>
                <a:spcPts val="600"/>
              </a:spcAft>
            </a:pPr>
            <a:r>
              <a:rPr lang="en-US" altLang="en-US" sz="2000"/>
              <a:t>this is usually done using OAuth 2.0</a:t>
            </a:r>
          </a:p>
          <a:p>
            <a:pPr>
              <a:lnSpc>
                <a:spcPct val="100000"/>
              </a:lnSpc>
            </a:pPr>
            <a:r>
              <a:rPr lang="en-US" altLang="en-US" sz="2400">
                <a:hlinkClick r:id="rId2"/>
              </a:rPr>
              <a:t>https://developers.google.com/fit/rest/v1/reference/parameters</a:t>
            </a:r>
            <a:r>
              <a:rPr lang="en-US" altLang="en-US" sz="2400"/>
              <a:t> lists a bunch of commands you can now issue to get at data, e.g., </a:t>
            </a:r>
          </a:p>
          <a:p>
            <a:pPr lvl="1">
              <a:lnSpc>
                <a:spcPct val="100000"/>
              </a:lnSpc>
            </a:pPr>
            <a:r>
              <a:rPr lang="en-US" altLang="en-US" sz="2000"/>
              <a:t>GET </a:t>
            </a:r>
            <a:r>
              <a:rPr lang="en-US" altLang="en-US" sz="2000">
                <a:hlinkClick r:id="rId3"/>
              </a:rPr>
              <a:t>https://www.googleapis.com/fitness/v1/users/</a:t>
            </a:r>
            <a:r>
              <a:rPr lang="en-US" altLang="en-US" sz="2000" b="1" i="1">
                <a:hlinkClick r:id="rId3"/>
              </a:rPr>
              <a:t>userId</a:t>
            </a:r>
            <a:r>
              <a:rPr lang="en-US" altLang="en-US" sz="2000">
                <a:hlinkClick r:id="rId3"/>
              </a:rPr>
              <a:t>/dataSources/</a:t>
            </a:r>
            <a:r>
              <a:rPr lang="en-US" altLang="en-US" sz="2000" b="1" i="1">
                <a:hlinkClick r:id="rId3"/>
              </a:rPr>
              <a:t>dataSourceId</a:t>
            </a:r>
            <a:r>
              <a:rPr lang="en-US" altLang="en-US" sz="2000" b="1" i="1"/>
              <a:t> </a:t>
            </a:r>
            <a:endParaRPr lang="en-US" altLang="en-US" sz="2000"/>
          </a:p>
          <a:p>
            <a:pPr>
              <a:lnSpc>
                <a:spcPts val="2400"/>
              </a:lnSpc>
              <a:buFontTx/>
              <a:buNone/>
            </a:pPr>
            <a:endParaRPr lang="en-US" altLang="en-US" sz="2000"/>
          </a:p>
          <a:p>
            <a:pPr>
              <a:lnSpc>
                <a:spcPts val="2400"/>
              </a:lnSpc>
              <a:buFontTx/>
              <a:buNone/>
            </a:pPr>
            <a:endParaRPr lang="en-US" altLang="en-US" sz="2200"/>
          </a:p>
          <a:p>
            <a:pPr>
              <a:lnSpc>
                <a:spcPct val="100000"/>
              </a:lnSpc>
            </a:pPr>
            <a:endParaRPr lang="en-US" altLang="en-US" sz="2000"/>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01380"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Tree>
    <p:extLst>
      <p:ext uri="{BB962C8B-B14F-4D97-AF65-F5344CB8AC3E}">
        <p14:creationId xmlns:p14="http://schemas.microsoft.com/office/powerpoint/2010/main" val="2086363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697952" y="0"/>
            <a:ext cx="3780857" cy="6858002"/>
          </a:xfrm>
          <a:prstGeom prst="rect">
            <a:avLst/>
          </a:prstGeom>
          <a:noFill/>
          <a:ln>
            <a:noFill/>
          </a:ln>
        </p:spPr>
      </p:pic>
      <p:sp>
        <p:nvSpPr>
          <p:cNvPr id="3" name="Shape 188"/>
          <p:cNvSpPr txBox="1"/>
          <p:nvPr/>
        </p:nvSpPr>
        <p:spPr>
          <a:xfrm>
            <a:off x="4878261" y="2645618"/>
            <a:ext cx="3618039" cy="1374732"/>
          </a:xfrm>
          <a:prstGeom prst="rect">
            <a:avLst/>
          </a:prstGeom>
          <a:noFill/>
          <a:ln>
            <a:noFill/>
          </a:ln>
        </p:spPr>
        <p:txBody>
          <a:bodyPr lIns="91425" tIns="91425" rIns="91425" bIns="91425" anchor="t" anchorCtr="0">
            <a:noAutofit/>
          </a:bodyPr>
          <a:lstStyle/>
          <a:p>
            <a:pPr lvl="0" algn="ctr" rtl="0">
              <a:spcBef>
                <a:spcPts val="0"/>
              </a:spcBef>
              <a:buNone/>
            </a:pPr>
            <a:r>
              <a:rPr lang="en-US" sz="2800" dirty="0" smtClean="0">
                <a:solidFill>
                  <a:srgbClr val="000000"/>
                </a:solidFill>
                <a:latin typeface="Candara"/>
                <a:ea typeface="Lato"/>
                <a:cs typeface="Candara"/>
                <a:sym typeface="Lato"/>
              </a:rPr>
              <a:t>patient gets help getting "on boarded" with apps/sensors</a:t>
            </a:r>
            <a:endParaRPr lang="en" sz="2800" dirty="0">
              <a:solidFill>
                <a:srgbClr val="000000"/>
              </a:solidFill>
              <a:latin typeface="Candara"/>
              <a:ea typeface="Lato"/>
              <a:cs typeface="Candara"/>
              <a:sym typeface="Lato"/>
            </a:endParaRPr>
          </a:p>
        </p:txBody>
      </p:sp>
    </p:spTree>
    <p:extLst>
      <p:ext uri="{BB962C8B-B14F-4D97-AF65-F5344CB8AC3E}">
        <p14:creationId xmlns:p14="http://schemas.microsoft.com/office/powerpoint/2010/main" val="887451810"/>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388799" y="386564"/>
            <a:ext cx="6955927" cy="5567243"/>
          </a:xfrm>
          <a:prstGeom prst="rect">
            <a:avLst/>
          </a:prstGeom>
          <a:noFill/>
          <a:ln>
            <a:noFill/>
          </a:ln>
        </p:spPr>
      </p:pic>
      <p:pic>
        <p:nvPicPr>
          <p:cNvPr id="132" name="Shape 132"/>
          <p:cNvPicPr preferRelativeResize="0"/>
          <p:nvPr/>
        </p:nvPicPr>
        <p:blipFill>
          <a:blip r:embed="rId4">
            <a:alphaModFix/>
          </a:blip>
          <a:stretch>
            <a:fillRect/>
          </a:stretch>
        </p:blipFill>
        <p:spPr>
          <a:xfrm>
            <a:off x="6224201" y="1505392"/>
            <a:ext cx="2505799" cy="4937815"/>
          </a:xfrm>
          <a:prstGeom prst="rect">
            <a:avLst/>
          </a:prstGeom>
          <a:noFill/>
          <a:ln>
            <a:noFill/>
          </a:ln>
        </p:spPr>
      </p:pic>
      <p:sp>
        <p:nvSpPr>
          <p:cNvPr id="4" name="Shape 188"/>
          <p:cNvSpPr txBox="1"/>
          <p:nvPr/>
        </p:nvSpPr>
        <p:spPr>
          <a:xfrm>
            <a:off x="802165" y="5852602"/>
            <a:ext cx="4205264" cy="1374732"/>
          </a:xfrm>
          <a:prstGeom prst="rect">
            <a:avLst/>
          </a:prstGeom>
          <a:noFill/>
          <a:ln>
            <a:noFill/>
          </a:ln>
        </p:spPr>
        <p:txBody>
          <a:bodyPr lIns="91425" tIns="91425" rIns="91425" bIns="91425" anchor="t" anchorCtr="0">
            <a:noAutofit/>
          </a:bodyPr>
          <a:lstStyle/>
          <a:p>
            <a:pPr lvl="0" algn="ctr" rtl="0">
              <a:spcBef>
                <a:spcPts val="0"/>
              </a:spcBef>
              <a:buNone/>
            </a:pPr>
            <a:r>
              <a:rPr lang="en-US" sz="2800" dirty="0" smtClean="0">
                <a:solidFill>
                  <a:srgbClr val="000000"/>
                </a:solidFill>
                <a:latin typeface="Candara"/>
                <a:ea typeface="Lato"/>
                <a:cs typeface="Candara"/>
                <a:sym typeface="Lato"/>
              </a:rPr>
              <a:t>both doc and patient get data displays</a:t>
            </a:r>
            <a:endParaRPr lang="en" sz="2800" dirty="0">
              <a:solidFill>
                <a:srgbClr val="000000"/>
              </a:solidFill>
              <a:latin typeface="Candara"/>
              <a:ea typeface="Lato"/>
              <a:cs typeface="Candara"/>
              <a:sym typeface="Lato"/>
            </a:endParaRPr>
          </a:p>
        </p:txBody>
      </p:sp>
    </p:spTree>
    <p:extLst>
      <p:ext uri="{BB962C8B-B14F-4D97-AF65-F5344CB8AC3E}">
        <p14:creationId xmlns:p14="http://schemas.microsoft.com/office/powerpoint/2010/main" val="367325834"/>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18650"/>
          <a:stretch/>
        </p:blipFill>
        <p:spPr>
          <a:xfrm>
            <a:off x="598700" y="248933"/>
            <a:ext cx="7946598" cy="5173968"/>
          </a:xfrm>
          <a:prstGeom prst="rect">
            <a:avLst/>
          </a:prstGeom>
          <a:noFill/>
          <a:ln>
            <a:noFill/>
          </a:ln>
        </p:spPr>
      </p:pic>
      <p:sp>
        <p:nvSpPr>
          <p:cNvPr id="3" name="Shape 188"/>
          <p:cNvSpPr txBox="1"/>
          <p:nvPr/>
        </p:nvSpPr>
        <p:spPr>
          <a:xfrm>
            <a:off x="1560534" y="5597568"/>
            <a:ext cx="5826027" cy="1146132"/>
          </a:xfrm>
          <a:prstGeom prst="rect">
            <a:avLst/>
          </a:prstGeom>
          <a:noFill/>
          <a:ln>
            <a:noFill/>
          </a:ln>
        </p:spPr>
        <p:txBody>
          <a:bodyPr lIns="91425" tIns="91425" rIns="91425" bIns="91425" anchor="t" anchorCtr="0">
            <a:noAutofit/>
          </a:bodyPr>
          <a:lstStyle/>
          <a:p>
            <a:pPr lvl="0" algn="ctr" rtl="0">
              <a:spcBef>
                <a:spcPts val="0"/>
              </a:spcBef>
              <a:buNone/>
            </a:pPr>
            <a:r>
              <a:rPr lang="en-US" sz="2800" dirty="0" smtClean="0">
                <a:latin typeface="Candara"/>
                <a:ea typeface="Lato"/>
                <a:cs typeface="Candara"/>
                <a:sym typeface="Lato"/>
              </a:rPr>
              <a:t>alerts go to docs via their EHR in-box</a:t>
            </a:r>
            <a:endParaRPr lang="en" sz="2800" dirty="0">
              <a:latin typeface="Candara"/>
              <a:ea typeface="Lato"/>
              <a:cs typeface="Candara"/>
              <a:sym typeface="Lato"/>
            </a:endParaRPr>
          </a:p>
        </p:txBody>
      </p:sp>
    </p:spTree>
    <p:extLst>
      <p:ext uri="{BB962C8B-B14F-4D97-AF65-F5344CB8AC3E}">
        <p14:creationId xmlns:p14="http://schemas.microsoft.com/office/powerpoint/2010/main" val="1572395797"/>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541265" y="59241"/>
            <a:ext cx="8061469" cy="6739518"/>
          </a:xfrm>
          <a:prstGeom prst="rect">
            <a:avLst/>
          </a:prstGeom>
          <a:noFill/>
          <a:ln>
            <a:noFill/>
          </a:ln>
        </p:spPr>
      </p:pic>
      <p:sp>
        <p:nvSpPr>
          <p:cNvPr id="148" name="Shape 148"/>
          <p:cNvSpPr/>
          <p:nvPr/>
        </p:nvSpPr>
        <p:spPr>
          <a:xfrm>
            <a:off x="200" y="-150"/>
            <a:ext cx="9144000" cy="6858000"/>
          </a:xfrm>
          <a:prstGeom prst="rect">
            <a:avLst/>
          </a:prstGeom>
          <a:solidFill>
            <a:schemeClr val="bg2">
              <a:lumMod val="40000"/>
              <a:lumOff val="60000"/>
              <a:alpha val="45000"/>
            </a:schemeClr>
          </a:solidFill>
          <a:ln>
            <a:noFill/>
          </a:ln>
        </p:spPr>
        <p:txBody>
          <a:bodyPr lIns="91425" tIns="91425" rIns="91425" bIns="91425" anchor="ctr" anchorCtr="0">
            <a:spAutoFit/>
          </a:bodyPr>
          <a:lstStyle/>
          <a:p>
            <a:endParaRPr/>
          </a:p>
        </p:txBody>
      </p:sp>
      <p:pic>
        <p:nvPicPr>
          <p:cNvPr id="149" name="Shape 149"/>
          <p:cNvPicPr preferRelativeResize="0"/>
          <p:nvPr/>
        </p:nvPicPr>
        <p:blipFill>
          <a:blip r:embed="rId4">
            <a:alphaModFix/>
          </a:blip>
          <a:stretch>
            <a:fillRect/>
          </a:stretch>
        </p:blipFill>
        <p:spPr>
          <a:xfrm>
            <a:off x="1176096" y="4821137"/>
            <a:ext cx="6886400" cy="1091550"/>
          </a:xfrm>
          <a:prstGeom prst="rect">
            <a:avLst/>
          </a:prstGeom>
          <a:noFill/>
          <a:ln>
            <a:noFill/>
          </a:ln>
        </p:spPr>
      </p:pic>
      <p:sp>
        <p:nvSpPr>
          <p:cNvPr id="5" name="Shape 188"/>
          <p:cNvSpPr txBox="1"/>
          <p:nvPr/>
        </p:nvSpPr>
        <p:spPr>
          <a:xfrm>
            <a:off x="1176096" y="2242319"/>
            <a:ext cx="7175100" cy="800999"/>
          </a:xfrm>
          <a:prstGeom prst="rect">
            <a:avLst/>
          </a:prstGeom>
          <a:noFill/>
          <a:ln>
            <a:noFill/>
          </a:ln>
        </p:spPr>
        <p:txBody>
          <a:bodyPr lIns="91425" tIns="91425" rIns="91425" bIns="91425" anchor="t" anchorCtr="0">
            <a:noAutofit/>
          </a:bodyPr>
          <a:lstStyle/>
          <a:p>
            <a:pPr lvl="0" algn="ctr" rtl="0">
              <a:spcBef>
                <a:spcPts val="0"/>
              </a:spcBef>
              <a:buNone/>
            </a:pPr>
            <a:r>
              <a:rPr lang="en-US" sz="2400" b="1" dirty="0">
                <a:latin typeface="Lato"/>
                <a:ea typeface="Lato"/>
                <a:cs typeface="Lato"/>
                <a:sym typeface="Lato"/>
              </a:rPr>
              <a:t>e</a:t>
            </a:r>
            <a:r>
              <a:rPr lang="en-US" sz="2400" b="1" dirty="0" smtClean="0">
                <a:latin typeface="Lato"/>
                <a:ea typeface="Lato"/>
                <a:cs typeface="Lato"/>
                <a:sym typeface="Lato"/>
              </a:rPr>
              <a:t>asily reset data prescription and notification parameters</a:t>
            </a:r>
            <a:endParaRPr lang="en" sz="2400" b="1" dirty="0">
              <a:latin typeface="Lato"/>
              <a:ea typeface="Lato"/>
              <a:cs typeface="Lato"/>
              <a:sym typeface="Lato"/>
            </a:endParaRPr>
          </a:p>
        </p:txBody>
      </p:sp>
    </p:spTree>
    <p:extLst>
      <p:ext uri="{BB962C8B-B14F-4D97-AF65-F5344CB8AC3E}">
        <p14:creationId xmlns:p14="http://schemas.microsoft.com/office/powerpoint/2010/main" val="478869598"/>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17500"/>
            <a:ext cx="8280400" cy="863600"/>
          </a:xfrm>
        </p:spPr>
        <p:txBody>
          <a:bodyPr/>
          <a:lstStyle/>
          <a:p>
            <a:r>
              <a:rPr lang="en-US" sz="3800" dirty="0" smtClean="0"/>
              <a:t>Prescribe Data, Not Apps</a:t>
            </a:r>
            <a:endParaRPr lang="en-US" sz="3800" dirty="0"/>
          </a:p>
        </p:txBody>
      </p:sp>
      <p:pic>
        <p:nvPicPr>
          <p:cNvPr id="5" name="Picture 4"/>
          <p:cNvPicPr>
            <a:picLocks noChangeAspect="1"/>
          </p:cNvPicPr>
          <p:nvPr/>
        </p:nvPicPr>
        <p:blipFill>
          <a:blip r:embed="rId3"/>
          <a:stretch>
            <a:fillRect/>
          </a:stretch>
        </p:blipFill>
        <p:spPr>
          <a:xfrm>
            <a:off x="914400" y="1138987"/>
            <a:ext cx="7188200" cy="5604713"/>
          </a:xfrm>
          <a:prstGeom prst="rect">
            <a:avLst/>
          </a:prstGeom>
        </p:spPr>
      </p:pic>
    </p:spTree>
    <p:extLst>
      <p:ext uri="{BB962C8B-B14F-4D97-AF65-F5344CB8AC3E}">
        <p14:creationId xmlns:p14="http://schemas.microsoft.com/office/powerpoint/2010/main" val="1567506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17500"/>
            <a:ext cx="8280400" cy="863600"/>
          </a:xfrm>
        </p:spPr>
        <p:txBody>
          <a:bodyPr/>
          <a:lstStyle/>
          <a:p>
            <a:r>
              <a:rPr lang="en-US" sz="3800" dirty="0" smtClean="0"/>
              <a:t>Epic Data Prescription</a:t>
            </a:r>
            <a:endParaRPr lang="en-US" sz="3800" dirty="0"/>
          </a:p>
        </p:txBody>
      </p:sp>
      <p:pic>
        <p:nvPicPr>
          <p:cNvPr id="3" name="Picture 2"/>
          <p:cNvPicPr>
            <a:picLocks noChangeAspect="1"/>
          </p:cNvPicPr>
          <p:nvPr/>
        </p:nvPicPr>
        <p:blipFill>
          <a:blip r:embed="rId3"/>
          <a:stretch>
            <a:fillRect/>
          </a:stretch>
        </p:blipFill>
        <p:spPr>
          <a:xfrm>
            <a:off x="990600" y="1181100"/>
            <a:ext cx="6959600" cy="5490124"/>
          </a:xfrm>
          <a:prstGeom prst="rect">
            <a:avLst/>
          </a:prstGeom>
        </p:spPr>
      </p:pic>
    </p:spTree>
    <p:extLst>
      <p:ext uri="{BB962C8B-B14F-4D97-AF65-F5344CB8AC3E}">
        <p14:creationId xmlns:p14="http://schemas.microsoft.com/office/powerpoint/2010/main" val="459472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3150" y="711200"/>
            <a:ext cx="6997700" cy="5248275"/>
          </a:xfrm>
        </p:spPr>
      </p:pic>
      <p:sp>
        <p:nvSpPr>
          <p:cNvPr id="4403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100">
                <a:solidFill>
                  <a:srgbClr val="000000"/>
                </a:solidFill>
              </a:rPr>
              <a:t>February 9, 2016: I. Sim</a:t>
            </a:r>
            <a:endParaRPr lang="en-US" altLang="en-US" sz="1400" i="0">
              <a:solidFill>
                <a:srgbClr val="000000"/>
              </a:solidFill>
              <a:latin typeface="Times" charset="0"/>
            </a:endParaRPr>
          </a:p>
        </p:txBody>
      </p:sp>
      <p:sp>
        <p:nvSpPr>
          <p:cNvPr id="44035"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solidFill>
                  <a:srgbClr val="000000"/>
                </a:solidFill>
              </a:rPr>
              <a:t>Epi 206 — Medical Informatics</a:t>
            </a:r>
          </a:p>
        </p:txBody>
      </p:sp>
    </p:spTree>
    <p:extLst>
      <p:ext uri="{BB962C8B-B14F-4D97-AF65-F5344CB8AC3E}">
        <p14:creationId xmlns:p14="http://schemas.microsoft.com/office/powerpoint/2010/main" val="1292421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Point-of-care Care/Research</a:t>
            </a:r>
            <a:endParaRPr lang="en-US" dirty="0"/>
          </a:p>
        </p:txBody>
      </p:sp>
      <p:sp>
        <p:nvSpPr>
          <p:cNvPr id="3" name="Content Placeholder 2"/>
          <p:cNvSpPr>
            <a:spLocks noGrp="1"/>
          </p:cNvSpPr>
          <p:nvPr>
            <p:ph idx="1"/>
          </p:nvPr>
        </p:nvSpPr>
        <p:spPr>
          <a:xfrm>
            <a:off x="457200" y="1430338"/>
            <a:ext cx="8229600" cy="5160962"/>
          </a:xfrm>
        </p:spPr>
        <p:txBody>
          <a:bodyPr>
            <a:normAutofit fontScale="70000" lnSpcReduction="20000"/>
          </a:bodyPr>
          <a:lstStyle/>
          <a:p>
            <a:pPr>
              <a:lnSpc>
                <a:spcPct val="120000"/>
              </a:lnSpc>
            </a:pPr>
            <a:r>
              <a:rPr lang="en-US" dirty="0" smtClean="0"/>
              <a:t>How can we use technology to learn at the point-of-care?</a:t>
            </a:r>
          </a:p>
          <a:p>
            <a:pPr>
              <a:lnSpc>
                <a:spcPct val="120000"/>
              </a:lnSpc>
            </a:pPr>
            <a:r>
              <a:rPr lang="en-US" dirty="0"/>
              <a:t>Observational / Big Data</a:t>
            </a:r>
          </a:p>
          <a:p>
            <a:pPr lvl="1">
              <a:lnSpc>
                <a:spcPct val="120000"/>
              </a:lnSpc>
            </a:pPr>
            <a:r>
              <a:rPr lang="en-US" dirty="0" smtClean="0"/>
              <a:t>machine learning of EHR, mobile, population, public health data</a:t>
            </a:r>
          </a:p>
          <a:p>
            <a:pPr lvl="2">
              <a:lnSpc>
                <a:spcPct val="120000"/>
              </a:lnSpc>
            </a:pPr>
            <a:r>
              <a:rPr lang="en-US" dirty="0"/>
              <a:t>e.g., refine predictive model of asthma triggers based on genomics, inflammatory markers, sensed PEFR, PM 2.5, smoking exposure, etc. </a:t>
            </a:r>
            <a:endParaRPr lang="en-US" dirty="0" smtClean="0"/>
          </a:p>
          <a:p>
            <a:pPr>
              <a:lnSpc>
                <a:spcPct val="120000"/>
              </a:lnSpc>
            </a:pPr>
            <a:r>
              <a:rPr lang="en-US" dirty="0" smtClean="0"/>
              <a:t>Embed traditional RCTs in care</a:t>
            </a:r>
          </a:p>
          <a:p>
            <a:pPr lvl="1">
              <a:lnSpc>
                <a:spcPct val="120000"/>
              </a:lnSpc>
            </a:pPr>
            <a:r>
              <a:rPr lang="en-US" dirty="0"/>
              <a:t>e.g., CTSI Learning Health System CFP to use APEX to screen, recruit, randomize, capture outcomes</a:t>
            </a:r>
          </a:p>
          <a:p>
            <a:pPr lvl="2">
              <a:lnSpc>
                <a:spcPct val="120000"/>
              </a:lnSpc>
            </a:pPr>
            <a:r>
              <a:rPr lang="en-US" dirty="0"/>
              <a:t>RCT of algorithm-driven real-time alert vs usual care for high risk of inpatient hypoglycemia</a:t>
            </a:r>
          </a:p>
          <a:p>
            <a:pPr lvl="2">
              <a:lnSpc>
                <a:spcPct val="120000"/>
              </a:lnSpc>
            </a:pPr>
            <a:r>
              <a:rPr lang="en-US" dirty="0"/>
              <a:t>RCT of guildeline-based COPD order set vs no order set </a:t>
            </a:r>
          </a:p>
          <a:p>
            <a:pPr>
              <a:lnSpc>
                <a:spcPct val="120000"/>
              </a:lnSpc>
            </a:pPr>
            <a:r>
              <a:rPr lang="en-US" dirty="0" smtClean="0"/>
              <a:t>Less traditional designs, e.g., </a:t>
            </a:r>
          </a:p>
          <a:p>
            <a:pPr lvl="1">
              <a:lnSpc>
                <a:spcPct val="120000"/>
              </a:lnSpc>
            </a:pPr>
            <a:r>
              <a:rPr lang="en-US" dirty="0" smtClean="0"/>
              <a:t>N-of-1 studies</a:t>
            </a:r>
          </a:p>
          <a:p>
            <a:pPr lvl="1">
              <a:lnSpc>
                <a:spcPct val="120000"/>
              </a:lnSpc>
            </a:pPr>
            <a:r>
              <a:rPr lang="en-US" dirty="0"/>
              <a:t>Prompted Optional Randomization Trial (PORT)</a:t>
            </a:r>
          </a:p>
        </p:txBody>
      </p:sp>
    </p:spTree>
    <p:extLst>
      <p:ext uri="{BB962C8B-B14F-4D97-AF65-F5344CB8AC3E}">
        <p14:creationId xmlns:p14="http://schemas.microsoft.com/office/powerpoint/2010/main" val="1169559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49300" y="1193800"/>
            <a:ext cx="7772400" cy="1143000"/>
          </a:xfrm>
        </p:spPr>
        <p:txBody>
          <a:bodyPr/>
          <a:lstStyle/>
          <a:p>
            <a:pPr eaLnBrk="1" hangingPunct="1"/>
            <a:r>
              <a:rPr lang="en-US" sz="4800" dirty="0">
                <a:latin typeface="Candara" charset="0"/>
              </a:rPr>
              <a:t>rephrasing </a:t>
            </a:r>
            <a:r>
              <a:rPr lang="en-US" altLang="ja-JP" sz="4800" dirty="0">
                <a:latin typeface="Candara" charset="0"/>
              </a:rPr>
              <a:t>‘does it work?’</a:t>
            </a:r>
            <a:endParaRPr lang="en-US" dirty="0">
              <a:latin typeface="Candara" charset="0"/>
            </a:endParaRPr>
          </a:p>
        </p:txBody>
      </p:sp>
      <p:sp>
        <p:nvSpPr>
          <p:cNvPr id="53293" name="Text Box 4"/>
          <p:cNvSpPr txBox="1">
            <a:spLocks noChangeArrowheads="1"/>
          </p:cNvSpPr>
          <p:nvPr/>
        </p:nvSpPr>
        <p:spPr bwMode="auto">
          <a:xfrm>
            <a:off x="492125" y="3178175"/>
            <a:ext cx="2759075" cy="830263"/>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2400" dirty="0">
                <a:solidFill>
                  <a:srgbClr val="000000"/>
                </a:solidFill>
                <a:latin typeface="Candara" charset="0"/>
                <a:ea typeface="ＭＳ Ｐゴシック" charset="0"/>
                <a:cs typeface="ＭＳ Ｐゴシック" charset="0"/>
              </a:rPr>
              <a:t>(Complexes of) Exposures</a:t>
            </a:r>
          </a:p>
        </p:txBody>
      </p:sp>
      <p:sp>
        <p:nvSpPr>
          <p:cNvPr id="53294" name="Text Box 5"/>
          <p:cNvSpPr txBox="1">
            <a:spLocks noChangeArrowheads="1"/>
          </p:cNvSpPr>
          <p:nvPr/>
        </p:nvSpPr>
        <p:spPr bwMode="auto">
          <a:xfrm>
            <a:off x="5762625" y="3360738"/>
            <a:ext cx="2759075" cy="457200"/>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2400">
                <a:solidFill>
                  <a:srgbClr val="000000"/>
                </a:solidFill>
                <a:latin typeface="Candara" charset="0"/>
                <a:ea typeface="ＭＳ Ｐゴシック" charset="0"/>
                <a:cs typeface="ＭＳ Ｐゴシック" charset="0"/>
              </a:rPr>
              <a:t>Outcome</a:t>
            </a:r>
          </a:p>
        </p:txBody>
      </p:sp>
      <p:sp>
        <p:nvSpPr>
          <p:cNvPr id="53295" name="AutoShape 6"/>
          <p:cNvSpPr>
            <a:spLocks noChangeArrowheads="1"/>
          </p:cNvSpPr>
          <p:nvPr/>
        </p:nvSpPr>
        <p:spPr bwMode="auto">
          <a:xfrm>
            <a:off x="3222625" y="3525838"/>
            <a:ext cx="2921000" cy="127000"/>
          </a:xfrm>
          <a:prstGeom prst="rightArrow">
            <a:avLst>
              <a:gd name="adj1" fmla="val 62500"/>
              <a:gd name="adj2" fmla="val 205722"/>
            </a:avLst>
          </a:prstGeom>
          <a:solidFill>
            <a:schemeClr val="accent1">
              <a:lumMod val="50000"/>
            </a:schemeClr>
          </a:solidFill>
          <a:ln w="9525">
            <a:solidFill>
              <a:schemeClr val="bg1">
                <a:lumMod val="65000"/>
              </a:schemeClr>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96" name="Text Box 7"/>
          <p:cNvSpPr txBox="1">
            <a:spLocks noChangeArrowheads="1"/>
          </p:cNvSpPr>
          <p:nvPr/>
        </p:nvSpPr>
        <p:spPr bwMode="auto">
          <a:xfrm>
            <a:off x="3203575" y="3705225"/>
            <a:ext cx="2962275" cy="396875"/>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2000">
                <a:solidFill>
                  <a:srgbClr val="000000"/>
                </a:solidFill>
                <a:latin typeface="Candara" charset="0"/>
                <a:ea typeface="ＭＳ Ｐゴシック" charset="0"/>
                <a:cs typeface="ＭＳ Ｐゴシック" charset="0"/>
              </a:rPr>
              <a:t>strength of association?</a:t>
            </a:r>
          </a:p>
        </p:txBody>
      </p:sp>
      <p:sp>
        <p:nvSpPr>
          <p:cNvPr id="53257" name="Text Box 45"/>
          <p:cNvSpPr txBox="1">
            <a:spLocks noChangeArrowheads="1"/>
          </p:cNvSpPr>
          <p:nvPr/>
        </p:nvSpPr>
        <p:spPr bwMode="auto">
          <a:xfrm>
            <a:off x="6080124" y="3971925"/>
            <a:ext cx="2333625" cy="461665"/>
          </a:xfrm>
          <a:prstGeom prst="rect">
            <a:avLst/>
          </a:prstGeom>
          <a:noFill/>
          <a:ln w="9525">
            <a:noFill/>
            <a:miter lim="800000"/>
            <a:headEnd/>
            <a:tailEnd/>
          </a:ln>
        </p:spPr>
        <p:txBody>
          <a:bodyPr wrap="square">
            <a:prstTxWarp prst="textNoShape">
              <a:avLst/>
            </a:prstTxWarp>
            <a:spAutoFit/>
          </a:bodyPr>
          <a:lstStyle/>
          <a:p>
            <a:pPr algn="ctr" defTabSz="914400" eaLnBrk="0" fontAlgn="base" hangingPunct="0">
              <a:spcBef>
                <a:spcPct val="0"/>
              </a:spcBef>
              <a:spcAft>
                <a:spcPct val="0"/>
              </a:spcAft>
            </a:pPr>
            <a:r>
              <a:rPr lang="en-US" sz="2400" dirty="0" smtClean="0">
                <a:solidFill>
                  <a:srgbClr val="FF00FF"/>
                </a:solidFill>
                <a:latin typeface="Candara" charset="0"/>
                <a:ea typeface="ＭＳ Ｐゴシック" charset="0"/>
                <a:cs typeface="ＭＳ Ｐゴシック" charset="0"/>
              </a:rPr>
              <a:t>mood</a:t>
            </a:r>
            <a:endParaRPr lang="en-US" sz="2400" dirty="0">
              <a:solidFill>
                <a:srgbClr val="FF00FF"/>
              </a:solidFill>
              <a:latin typeface="Candara" charset="0"/>
              <a:ea typeface="ＭＳ Ｐゴシック" charset="0"/>
              <a:cs typeface="ＭＳ Ｐゴシック" charset="0"/>
            </a:endParaRPr>
          </a:p>
        </p:txBody>
      </p:sp>
      <p:sp>
        <p:nvSpPr>
          <p:cNvPr id="53258" name="Text Box 46"/>
          <p:cNvSpPr txBox="1">
            <a:spLocks noChangeArrowheads="1"/>
          </p:cNvSpPr>
          <p:nvPr/>
        </p:nvSpPr>
        <p:spPr bwMode="auto">
          <a:xfrm>
            <a:off x="1025525" y="3971925"/>
            <a:ext cx="2208808" cy="46166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dirty="0" smtClean="0">
                <a:solidFill>
                  <a:srgbClr val="FF00FF"/>
                </a:solidFill>
                <a:latin typeface="Candara" charset="0"/>
                <a:ea typeface="ＭＳ Ｐゴシック" charset="0"/>
                <a:cs typeface="ＭＳ Ｐゴシック" charset="0"/>
              </a:rPr>
              <a:t>anti-depressant</a:t>
            </a:r>
            <a:endParaRPr lang="en-US" sz="2400" dirty="0">
              <a:solidFill>
                <a:srgbClr val="FF00FF"/>
              </a:solidFill>
              <a:latin typeface="Candara" charset="0"/>
              <a:ea typeface="ＭＳ Ｐゴシック" charset="0"/>
              <a:cs typeface="ＭＳ Ｐゴシック" charset="0"/>
            </a:endParaRPr>
          </a:p>
        </p:txBody>
      </p:sp>
      <p:grpSp>
        <p:nvGrpSpPr>
          <p:cNvPr id="2" name="Group 1"/>
          <p:cNvGrpSpPr/>
          <p:nvPr/>
        </p:nvGrpSpPr>
        <p:grpSpPr>
          <a:xfrm>
            <a:off x="381000" y="2895600"/>
            <a:ext cx="8483600" cy="3314700"/>
            <a:chOff x="381000" y="2895600"/>
            <a:chExt cx="8483600" cy="3314700"/>
          </a:xfrm>
        </p:grpSpPr>
        <p:sp>
          <p:nvSpPr>
            <p:cNvPr id="53259" name="AutoShape 15"/>
            <p:cNvSpPr>
              <a:spLocks noChangeArrowheads="1"/>
            </p:cNvSpPr>
            <p:nvPr/>
          </p:nvSpPr>
          <p:spPr bwMode="auto">
            <a:xfrm>
              <a:off x="381000" y="2895600"/>
              <a:ext cx="8483600" cy="2806700"/>
            </a:xfrm>
            <a:prstGeom prst="roundRect">
              <a:avLst>
                <a:gd name="adj" fmla="val 16667"/>
              </a:avLst>
            </a:prstGeom>
            <a:noFill/>
            <a:ln w="28575">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latin typeface="Candara" charset="0"/>
                <a:ea typeface="ＭＳ Ｐゴシック" charset="0"/>
                <a:cs typeface="ＭＳ Ｐゴシック" charset="0"/>
              </a:endParaRPr>
            </a:p>
          </p:txBody>
        </p:sp>
        <p:sp>
          <p:nvSpPr>
            <p:cNvPr id="53260" name="Text Box 16"/>
            <p:cNvSpPr txBox="1">
              <a:spLocks noChangeArrowheads="1"/>
            </p:cNvSpPr>
            <p:nvPr/>
          </p:nvSpPr>
          <p:spPr bwMode="auto">
            <a:xfrm>
              <a:off x="6130925" y="5226050"/>
              <a:ext cx="1352550" cy="39687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latin typeface="Candara" charset="0"/>
                  <a:ea typeface="ＭＳ Ｐゴシック" charset="0"/>
                  <a:cs typeface="ＭＳ Ｐゴシック" charset="0"/>
                </a:rPr>
                <a:t>population</a:t>
              </a:r>
            </a:p>
          </p:txBody>
        </p:sp>
        <p:grpSp>
          <p:nvGrpSpPr>
            <p:cNvPr id="53261" name="Group 17"/>
            <p:cNvGrpSpPr>
              <a:grpSpLocks/>
            </p:cNvGrpSpPr>
            <p:nvPr/>
          </p:nvGrpSpPr>
          <p:grpSpPr bwMode="auto">
            <a:xfrm>
              <a:off x="6356350" y="4749800"/>
              <a:ext cx="190500" cy="323850"/>
              <a:chOff x="1460" y="1232"/>
              <a:chExt cx="120" cy="204"/>
            </a:xfrm>
          </p:grpSpPr>
          <p:sp>
            <p:nvSpPr>
              <p:cNvPr id="53286" name="AutoShape 18"/>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87" name="AutoShape 19"/>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2" name="Group 20"/>
            <p:cNvGrpSpPr>
              <a:grpSpLocks/>
            </p:cNvGrpSpPr>
            <p:nvPr/>
          </p:nvGrpSpPr>
          <p:grpSpPr bwMode="auto">
            <a:xfrm>
              <a:off x="8235950" y="4826000"/>
              <a:ext cx="190500" cy="323850"/>
              <a:chOff x="1460" y="1232"/>
              <a:chExt cx="120" cy="204"/>
            </a:xfrm>
          </p:grpSpPr>
          <p:sp>
            <p:nvSpPr>
              <p:cNvPr id="53284" name="AutoShape 2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85" name="AutoShape 2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3" name="Group 23"/>
            <p:cNvGrpSpPr>
              <a:grpSpLocks/>
            </p:cNvGrpSpPr>
            <p:nvPr/>
          </p:nvGrpSpPr>
          <p:grpSpPr bwMode="auto">
            <a:xfrm>
              <a:off x="7461250" y="4902200"/>
              <a:ext cx="190500" cy="323850"/>
              <a:chOff x="1460" y="1232"/>
              <a:chExt cx="120" cy="204"/>
            </a:xfrm>
          </p:grpSpPr>
          <p:sp>
            <p:nvSpPr>
              <p:cNvPr id="53282" name="AutoShape 24"/>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83" name="AutoShape 25"/>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4" name="Group 26"/>
            <p:cNvGrpSpPr>
              <a:grpSpLocks/>
            </p:cNvGrpSpPr>
            <p:nvPr/>
          </p:nvGrpSpPr>
          <p:grpSpPr bwMode="auto">
            <a:xfrm>
              <a:off x="5416550" y="5080000"/>
              <a:ext cx="190500" cy="323850"/>
              <a:chOff x="1460" y="1232"/>
              <a:chExt cx="120" cy="204"/>
            </a:xfrm>
          </p:grpSpPr>
          <p:sp>
            <p:nvSpPr>
              <p:cNvPr id="53280" name="AutoShape 27"/>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81" name="AutoShape 28"/>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5" name="Group 29"/>
            <p:cNvGrpSpPr>
              <a:grpSpLocks/>
            </p:cNvGrpSpPr>
            <p:nvPr/>
          </p:nvGrpSpPr>
          <p:grpSpPr bwMode="auto">
            <a:xfrm>
              <a:off x="3054350" y="4838700"/>
              <a:ext cx="190500" cy="323850"/>
              <a:chOff x="1460" y="1232"/>
              <a:chExt cx="120" cy="204"/>
            </a:xfrm>
          </p:grpSpPr>
          <p:sp>
            <p:nvSpPr>
              <p:cNvPr id="53278" name="AutoShape 30"/>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79" name="AutoShape 31"/>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6" name="Group 32"/>
            <p:cNvGrpSpPr>
              <a:grpSpLocks/>
            </p:cNvGrpSpPr>
            <p:nvPr/>
          </p:nvGrpSpPr>
          <p:grpSpPr bwMode="auto">
            <a:xfrm>
              <a:off x="4146550" y="5143500"/>
              <a:ext cx="190500" cy="323850"/>
              <a:chOff x="1460" y="1232"/>
              <a:chExt cx="120" cy="204"/>
            </a:xfrm>
          </p:grpSpPr>
          <p:sp>
            <p:nvSpPr>
              <p:cNvPr id="53276" name="AutoShape 33"/>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77" name="AutoShape 34"/>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7" name="Group 35"/>
            <p:cNvGrpSpPr>
              <a:grpSpLocks/>
            </p:cNvGrpSpPr>
            <p:nvPr/>
          </p:nvGrpSpPr>
          <p:grpSpPr bwMode="auto">
            <a:xfrm>
              <a:off x="2051050" y="5143500"/>
              <a:ext cx="190500" cy="323850"/>
              <a:chOff x="1460" y="1232"/>
              <a:chExt cx="120" cy="204"/>
            </a:xfrm>
          </p:grpSpPr>
          <p:sp>
            <p:nvSpPr>
              <p:cNvPr id="53274" name="AutoShape 36"/>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75" name="AutoShape 37"/>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8" name="Group 38"/>
            <p:cNvGrpSpPr>
              <a:grpSpLocks/>
            </p:cNvGrpSpPr>
            <p:nvPr/>
          </p:nvGrpSpPr>
          <p:grpSpPr bwMode="auto">
            <a:xfrm>
              <a:off x="1136650" y="4864100"/>
              <a:ext cx="190500" cy="323850"/>
              <a:chOff x="1460" y="1232"/>
              <a:chExt cx="120" cy="204"/>
            </a:xfrm>
          </p:grpSpPr>
          <p:sp>
            <p:nvSpPr>
              <p:cNvPr id="53272" name="AutoShape 39"/>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73" name="AutoShape 40"/>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nvGrpSpPr>
            <p:cNvPr id="53269" name="Group 41"/>
            <p:cNvGrpSpPr>
              <a:grpSpLocks/>
            </p:cNvGrpSpPr>
            <p:nvPr/>
          </p:nvGrpSpPr>
          <p:grpSpPr bwMode="auto">
            <a:xfrm>
              <a:off x="4603750" y="4711700"/>
              <a:ext cx="190500" cy="323850"/>
              <a:chOff x="1460" y="1232"/>
              <a:chExt cx="120" cy="204"/>
            </a:xfrm>
          </p:grpSpPr>
          <p:sp>
            <p:nvSpPr>
              <p:cNvPr id="53270" name="AutoShape 42"/>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71" name="AutoShape 43"/>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sp>
          <p:nvSpPr>
            <p:cNvPr id="53252" name="Rectangle 47"/>
            <p:cNvSpPr>
              <a:spLocks noChangeArrowheads="1"/>
            </p:cNvSpPr>
            <p:nvPr/>
          </p:nvSpPr>
          <p:spPr bwMode="auto">
            <a:xfrm>
              <a:off x="749300" y="5676900"/>
              <a:ext cx="7835900" cy="5334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pPr>
              <a:endParaRPr lang="en-US" sz="2400">
                <a:solidFill>
                  <a:srgbClr val="FFFFFF"/>
                </a:solidFill>
                <a:latin typeface="Candara" charset="0"/>
                <a:ea typeface="ＭＳ Ｐゴシック" charset="0"/>
                <a:cs typeface="ＭＳ Ｐゴシック" charset="0"/>
              </a:endParaRPr>
            </a:p>
          </p:txBody>
        </p:sp>
      </p:grpSp>
      <p:grpSp>
        <p:nvGrpSpPr>
          <p:cNvPr id="4" name="Group 3"/>
          <p:cNvGrpSpPr/>
          <p:nvPr/>
        </p:nvGrpSpPr>
        <p:grpSpPr>
          <a:xfrm>
            <a:off x="584200" y="3124200"/>
            <a:ext cx="8089900" cy="1473200"/>
            <a:chOff x="584200" y="3124200"/>
            <a:chExt cx="8089900" cy="1473200"/>
          </a:xfrm>
        </p:grpSpPr>
        <p:sp>
          <p:nvSpPr>
            <p:cNvPr id="48" name="AutoShape 18"/>
            <p:cNvSpPr>
              <a:spLocks noChangeArrowheads="1"/>
            </p:cNvSpPr>
            <p:nvPr/>
          </p:nvSpPr>
          <p:spPr bwMode="auto">
            <a:xfrm rot="16200000">
              <a:off x="5422900" y="4271433"/>
              <a:ext cx="228600" cy="190500"/>
            </a:xfrm>
            <a:prstGeom prst="flowChartDelay">
              <a:avLst/>
            </a:prstGeom>
            <a:solidFill>
              <a:srgbClr val="0000FF"/>
            </a:solidFill>
            <a:ln w="9525">
              <a:solidFill>
                <a:schemeClr val="tx1"/>
              </a:solidFill>
              <a:miter lim="800000"/>
              <a:headEnd/>
              <a:tailEnd/>
            </a:ln>
          </p:spPr>
          <p:txBody>
            <a:bodyPr vert="eaVert"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nvGrpSpPr>
            <p:cNvPr id="3" name="Group 2"/>
            <p:cNvGrpSpPr/>
            <p:nvPr/>
          </p:nvGrpSpPr>
          <p:grpSpPr>
            <a:xfrm>
              <a:off x="584200" y="3124200"/>
              <a:ext cx="8089900" cy="1473200"/>
              <a:chOff x="584200" y="3124200"/>
              <a:chExt cx="8089900" cy="1473200"/>
            </a:xfrm>
          </p:grpSpPr>
          <p:sp>
            <p:nvSpPr>
              <p:cNvPr id="53288" name="AutoShape 9"/>
              <p:cNvSpPr>
                <a:spLocks noChangeArrowheads="1"/>
              </p:cNvSpPr>
              <p:nvPr/>
            </p:nvSpPr>
            <p:spPr bwMode="auto">
              <a:xfrm>
                <a:off x="584200" y="3124200"/>
                <a:ext cx="8089900" cy="1473200"/>
              </a:xfrm>
              <a:prstGeom prst="roundRect">
                <a:avLst>
                  <a:gd name="adj" fmla="val 16667"/>
                </a:avLst>
              </a:prstGeom>
              <a:noFill/>
              <a:ln w="19050">
                <a:solidFill>
                  <a:srgbClr val="606060"/>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sp>
            <p:nvSpPr>
              <p:cNvPr id="53289" name="Text Box 10"/>
              <p:cNvSpPr txBox="1">
                <a:spLocks noChangeArrowheads="1"/>
              </p:cNvSpPr>
              <p:nvPr/>
            </p:nvSpPr>
            <p:spPr bwMode="auto">
              <a:xfrm>
                <a:off x="3971925" y="4146550"/>
                <a:ext cx="1223412" cy="40011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solidFill>
                      <a:srgbClr val="0000FF"/>
                    </a:solidFill>
                    <a:latin typeface="Candara" charset="0"/>
                    <a:ea typeface="ＭＳ Ｐゴシック" charset="0"/>
                    <a:cs typeface="ＭＳ Ｐゴシック" charset="0"/>
                  </a:rPr>
                  <a:t>individual</a:t>
                </a:r>
              </a:p>
            </p:txBody>
          </p:sp>
          <p:sp>
            <p:nvSpPr>
              <p:cNvPr id="49" name="AutoShape 19"/>
              <p:cNvSpPr>
                <a:spLocks noChangeArrowheads="1"/>
              </p:cNvSpPr>
              <p:nvPr/>
            </p:nvSpPr>
            <p:spPr bwMode="auto">
              <a:xfrm>
                <a:off x="5454650" y="4157133"/>
                <a:ext cx="165100" cy="177800"/>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Candara" charset="0"/>
                  <a:ea typeface="ＭＳ Ｐゴシック" charset="0"/>
                  <a:cs typeface="ＭＳ Ｐゴシック" charset="0"/>
                </a:endParaRPr>
              </a:p>
            </p:txBody>
          </p:sp>
        </p:grpSp>
      </p:grpSp>
    </p:spTree>
    <p:extLst>
      <p:ext uri="{BB962C8B-B14F-4D97-AF65-F5344CB8AC3E}">
        <p14:creationId xmlns:p14="http://schemas.microsoft.com/office/powerpoint/2010/main" val="1753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64581" y="1016000"/>
            <a:ext cx="8483604" cy="1143000"/>
          </a:xfrm>
        </p:spPr>
        <p:txBody>
          <a:bodyPr>
            <a:noAutofit/>
          </a:bodyPr>
          <a:lstStyle/>
          <a:p>
            <a:pPr eaLnBrk="1" hangingPunct="1"/>
            <a:r>
              <a:rPr lang="en-US" altLang="ja-JP" sz="4000" dirty="0" smtClean="0">
                <a:latin typeface="Candara"/>
                <a:cs typeface="Candara"/>
              </a:rPr>
              <a:t>which works better: Zoloft or Prozac?</a:t>
            </a:r>
            <a:endParaRPr lang="en-US" sz="4000" dirty="0">
              <a:latin typeface="Candara"/>
              <a:cs typeface="Candara"/>
            </a:endParaRPr>
          </a:p>
        </p:txBody>
      </p:sp>
      <p:sp>
        <p:nvSpPr>
          <p:cNvPr id="55300" name="Rectangle 10"/>
          <p:cNvSpPr>
            <a:spLocks noChangeArrowheads="1"/>
          </p:cNvSpPr>
          <p:nvPr/>
        </p:nvSpPr>
        <p:spPr bwMode="auto">
          <a:xfrm>
            <a:off x="1735138" y="4919663"/>
            <a:ext cx="6248400" cy="1371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endParaRPr lang="en-US" sz="2200">
              <a:solidFill>
                <a:srgbClr val="808080"/>
              </a:solidFill>
              <a:latin typeface="Candara" charset="0"/>
              <a:ea typeface="ＭＳ Ｐゴシック" charset="0"/>
              <a:cs typeface="ＭＳ Ｐゴシック" charset="0"/>
            </a:endParaRPr>
          </a:p>
        </p:txBody>
      </p:sp>
      <p:grpSp>
        <p:nvGrpSpPr>
          <p:cNvPr id="3" name="Group 2"/>
          <p:cNvGrpSpPr/>
          <p:nvPr/>
        </p:nvGrpSpPr>
        <p:grpSpPr>
          <a:xfrm>
            <a:off x="321733" y="2743200"/>
            <a:ext cx="8483605" cy="2032000"/>
            <a:chOff x="321733" y="2743200"/>
            <a:chExt cx="8483605" cy="2032000"/>
          </a:xfrm>
        </p:grpSpPr>
        <p:sp>
          <p:nvSpPr>
            <p:cNvPr id="55301" name="AutoShape 5"/>
            <p:cNvSpPr>
              <a:spLocks noChangeArrowheads="1"/>
            </p:cNvSpPr>
            <p:nvPr/>
          </p:nvSpPr>
          <p:spPr bwMode="auto">
            <a:xfrm>
              <a:off x="321733" y="2743200"/>
              <a:ext cx="8483600" cy="2032000"/>
            </a:xfrm>
            <a:prstGeom prst="roundRect">
              <a:avLst>
                <a:gd name="adj" fmla="val 16667"/>
              </a:avLst>
            </a:prstGeom>
            <a:noFill/>
            <a:ln w="28575">
              <a:solidFill>
                <a:schemeClr val="tx1"/>
              </a:solidFill>
              <a:round/>
              <a:headEnd/>
              <a:tailEnd/>
            </a:ln>
          </p:spPr>
          <p:txBody>
            <a:bodyPr wrap="none" anchor="ctr">
              <a:prstTxWarp prst="textNoShape">
                <a:avLst/>
              </a:prstTxWarp>
            </a:bodyPr>
            <a:lstStyle/>
            <a:p>
              <a:pPr algn="ctr" eaLnBrk="0" hangingPunct="0"/>
              <a:endParaRPr lang="en-US">
                <a:solidFill>
                  <a:srgbClr val="00FFFF"/>
                </a:solidFill>
                <a:latin typeface="Candara" charset="0"/>
                <a:ea typeface="ＭＳ Ｐゴシック" charset="0"/>
                <a:cs typeface="ＭＳ Ｐゴシック" charset="0"/>
              </a:endParaRPr>
            </a:p>
          </p:txBody>
        </p:sp>
        <p:sp>
          <p:nvSpPr>
            <p:cNvPr id="55302" name="Text Box 7"/>
            <p:cNvSpPr txBox="1">
              <a:spLocks noChangeArrowheads="1"/>
            </p:cNvSpPr>
            <p:nvPr/>
          </p:nvSpPr>
          <p:spPr bwMode="auto">
            <a:xfrm>
              <a:off x="3431646" y="4300538"/>
              <a:ext cx="1257426" cy="400110"/>
            </a:xfrm>
            <a:prstGeom prst="rect">
              <a:avLst/>
            </a:prstGeom>
            <a:noFill/>
            <a:ln w="9525">
              <a:noFill/>
              <a:miter lim="800000"/>
              <a:headEnd/>
              <a:tailEnd/>
            </a:ln>
          </p:spPr>
          <p:txBody>
            <a:bodyPr wrap="none">
              <a:prstTxWarp prst="textNoShape">
                <a:avLst/>
              </a:prstTxWarp>
              <a:spAutoFit/>
            </a:bodyPr>
            <a:lstStyle/>
            <a:p>
              <a:pPr eaLnBrk="0" hangingPunct="0">
                <a:buClr>
                  <a:srgbClr val="FFFFFF"/>
                </a:buClr>
                <a:buSzPct val="100000"/>
                <a:buFont typeface="Times New Roman" charset="0"/>
                <a:buNone/>
              </a:pPr>
              <a:r>
                <a:rPr lang="en-US" sz="2000" dirty="0">
                  <a:solidFill>
                    <a:prstClr val="black"/>
                  </a:solidFill>
                  <a:latin typeface="Candara" charset="0"/>
                  <a:ea typeface="ＭＳ Ｐゴシック" charset="0"/>
                  <a:cs typeface="ＭＳ Ｐゴシック" charset="0"/>
                </a:rPr>
                <a:t>50 people</a:t>
              </a:r>
              <a:endParaRPr lang="en-US" sz="1800" dirty="0">
                <a:solidFill>
                  <a:prstClr val="black"/>
                </a:solidFill>
                <a:latin typeface="Times New Roman" charset="0"/>
                <a:ea typeface="ＭＳ Ｐゴシック" charset="0"/>
                <a:cs typeface="ＭＳ Ｐゴシック" charset="0"/>
              </a:endParaRPr>
            </a:p>
          </p:txBody>
        </p:sp>
        <p:grpSp>
          <p:nvGrpSpPr>
            <p:cNvPr id="55304" name="Group 9"/>
            <p:cNvGrpSpPr>
              <a:grpSpLocks/>
            </p:cNvGrpSpPr>
            <p:nvPr/>
          </p:nvGrpSpPr>
          <p:grpSpPr bwMode="auto">
            <a:xfrm>
              <a:off x="3185583" y="4318000"/>
              <a:ext cx="190500" cy="323850"/>
              <a:chOff x="1460" y="1232"/>
              <a:chExt cx="120" cy="204"/>
            </a:xfrm>
          </p:grpSpPr>
          <p:sp>
            <p:nvSpPr>
              <p:cNvPr id="55353" name="AutoShape 10"/>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54" name="AutoShape 11"/>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05" name="Group 12"/>
            <p:cNvGrpSpPr>
              <a:grpSpLocks/>
            </p:cNvGrpSpPr>
            <p:nvPr/>
          </p:nvGrpSpPr>
          <p:grpSpPr bwMode="auto">
            <a:xfrm>
              <a:off x="2829983" y="4114800"/>
              <a:ext cx="190500" cy="323850"/>
              <a:chOff x="1460" y="1232"/>
              <a:chExt cx="120" cy="204"/>
            </a:xfrm>
          </p:grpSpPr>
          <p:sp>
            <p:nvSpPr>
              <p:cNvPr id="55351" name="AutoShape 13"/>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52" name="AutoShape 14"/>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06" name="Group 15"/>
            <p:cNvGrpSpPr>
              <a:grpSpLocks/>
            </p:cNvGrpSpPr>
            <p:nvPr/>
          </p:nvGrpSpPr>
          <p:grpSpPr bwMode="auto">
            <a:xfrm>
              <a:off x="4722283" y="3200400"/>
              <a:ext cx="190500" cy="323850"/>
              <a:chOff x="1460" y="1232"/>
              <a:chExt cx="120" cy="204"/>
            </a:xfrm>
          </p:grpSpPr>
          <p:sp>
            <p:nvSpPr>
              <p:cNvPr id="55349" name="AutoShape 16"/>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50" name="AutoShape 17"/>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07" name="Group 18"/>
            <p:cNvGrpSpPr>
              <a:grpSpLocks/>
            </p:cNvGrpSpPr>
            <p:nvPr/>
          </p:nvGrpSpPr>
          <p:grpSpPr bwMode="auto">
            <a:xfrm>
              <a:off x="1801283" y="4038600"/>
              <a:ext cx="190500" cy="323850"/>
              <a:chOff x="1460" y="1232"/>
              <a:chExt cx="120" cy="204"/>
            </a:xfrm>
          </p:grpSpPr>
          <p:sp>
            <p:nvSpPr>
              <p:cNvPr id="55347" name="AutoShape 19"/>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8" name="AutoShape 20"/>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08" name="Group 21"/>
            <p:cNvGrpSpPr>
              <a:grpSpLocks/>
            </p:cNvGrpSpPr>
            <p:nvPr/>
          </p:nvGrpSpPr>
          <p:grpSpPr bwMode="auto">
            <a:xfrm>
              <a:off x="1458383" y="3835400"/>
              <a:ext cx="190500" cy="323850"/>
              <a:chOff x="1460" y="1232"/>
              <a:chExt cx="120" cy="204"/>
            </a:xfrm>
          </p:grpSpPr>
          <p:sp>
            <p:nvSpPr>
              <p:cNvPr id="55345" name="AutoShape 22"/>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6" name="AutoShape 23"/>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09" name="Group 24"/>
            <p:cNvGrpSpPr>
              <a:grpSpLocks/>
            </p:cNvGrpSpPr>
            <p:nvPr/>
          </p:nvGrpSpPr>
          <p:grpSpPr bwMode="auto">
            <a:xfrm>
              <a:off x="1356783" y="3022600"/>
              <a:ext cx="190500" cy="323850"/>
              <a:chOff x="1460" y="1232"/>
              <a:chExt cx="120" cy="204"/>
            </a:xfrm>
          </p:grpSpPr>
          <p:sp>
            <p:nvSpPr>
              <p:cNvPr id="55343" name="AutoShape 25"/>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4" name="AutoShape 26"/>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10" name="Group 27"/>
            <p:cNvGrpSpPr>
              <a:grpSpLocks/>
            </p:cNvGrpSpPr>
            <p:nvPr/>
          </p:nvGrpSpPr>
          <p:grpSpPr bwMode="auto">
            <a:xfrm>
              <a:off x="1852083" y="3098800"/>
              <a:ext cx="190500" cy="323850"/>
              <a:chOff x="1460" y="1232"/>
              <a:chExt cx="120" cy="204"/>
            </a:xfrm>
          </p:grpSpPr>
          <p:sp>
            <p:nvSpPr>
              <p:cNvPr id="55341" name="AutoShape 28"/>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2" name="AutoShape 29"/>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11" name="Group 30"/>
            <p:cNvGrpSpPr>
              <a:grpSpLocks/>
            </p:cNvGrpSpPr>
            <p:nvPr/>
          </p:nvGrpSpPr>
          <p:grpSpPr bwMode="auto">
            <a:xfrm>
              <a:off x="1013883" y="3975100"/>
              <a:ext cx="190500" cy="323850"/>
              <a:chOff x="1460" y="1232"/>
              <a:chExt cx="120" cy="204"/>
            </a:xfrm>
          </p:grpSpPr>
          <p:sp>
            <p:nvSpPr>
              <p:cNvPr id="5533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12" name="Group 33"/>
            <p:cNvGrpSpPr>
              <a:grpSpLocks/>
            </p:cNvGrpSpPr>
            <p:nvPr/>
          </p:nvGrpSpPr>
          <p:grpSpPr bwMode="auto">
            <a:xfrm>
              <a:off x="4303183" y="3898900"/>
              <a:ext cx="190500" cy="323850"/>
              <a:chOff x="1460" y="1232"/>
              <a:chExt cx="120" cy="204"/>
            </a:xfrm>
          </p:grpSpPr>
          <p:sp>
            <p:nvSpPr>
              <p:cNvPr id="55337" name="AutoShape 34"/>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8" name="AutoShape 35"/>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sp>
          <p:nvSpPr>
            <p:cNvPr id="55313" name="Oval 36"/>
            <p:cNvSpPr>
              <a:spLocks noChangeArrowheads="1"/>
            </p:cNvSpPr>
            <p:nvPr/>
          </p:nvSpPr>
          <p:spPr bwMode="auto">
            <a:xfrm>
              <a:off x="2288646" y="3494088"/>
              <a:ext cx="296863" cy="28098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14" name="Line 37"/>
            <p:cNvSpPr>
              <a:spLocks noChangeShapeType="1"/>
            </p:cNvSpPr>
            <p:nvPr/>
          </p:nvSpPr>
          <p:spPr bwMode="auto">
            <a:xfrm flipV="1">
              <a:off x="2518833" y="3082925"/>
              <a:ext cx="868363" cy="411163"/>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5315" name="Line 38"/>
            <p:cNvSpPr>
              <a:spLocks noChangeShapeType="1"/>
            </p:cNvSpPr>
            <p:nvPr/>
          </p:nvSpPr>
          <p:spPr bwMode="auto">
            <a:xfrm>
              <a:off x="2555346" y="3775075"/>
              <a:ext cx="893763" cy="320675"/>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5316" name="Text Box 39"/>
            <p:cNvSpPr txBox="1">
              <a:spLocks noChangeArrowheads="1"/>
            </p:cNvSpPr>
            <p:nvPr/>
          </p:nvSpPr>
          <p:spPr bwMode="auto">
            <a:xfrm>
              <a:off x="891646" y="3413125"/>
              <a:ext cx="1349375" cy="396875"/>
            </a:xfrm>
            <a:prstGeom prst="rect">
              <a:avLst/>
            </a:prstGeom>
            <a:noFill/>
            <a:ln w="9525">
              <a:noFill/>
              <a:miter lim="800000"/>
              <a:headEnd/>
              <a:tailEnd/>
            </a:ln>
          </p:spPr>
          <p:txBody>
            <a:bodyPr wrap="none">
              <a:prstTxWarp prst="textNoShape">
                <a:avLst/>
              </a:prstTxWarp>
              <a:spAutoFit/>
            </a:bodyPr>
            <a:lstStyle/>
            <a:p>
              <a:pPr eaLnBrk="0" hangingPunct="0">
                <a:buClr>
                  <a:srgbClr val="FFFFFF"/>
                </a:buClr>
                <a:buSzPct val="100000"/>
                <a:buFont typeface="Times New Roman" charset="0"/>
                <a:buNone/>
              </a:pPr>
              <a:r>
                <a:rPr lang="en-US" sz="2000" dirty="0">
                  <a:solidFill>
                    <a:srgbClr val="000000"/>
                  </a:solidFill>
                  <a:latin typeface="Candara" charset="0"/>
                  <a:ea typeface="ＭＳ Ｐゴシック" charset="0"/>
                  <a:cs typeface="ＭＳ Ｐゴシック" charset="0"/>
                </a:rPr>
                <a:t>100 people</a:t>
              </a:r>
              <a:endParaRPr lang="en-US" dirty="0">
                <a:solidFill>
                  <a:srgbClr val="000000"/>
                </a:solidFill>
                <a:latin typeface="Times New Roman" charset="0"/>
                <a:ea typeface="ＭＳ Ｐゴシック" charset="0"/>
                <a:cs typeface="ＭＳ Ｐゴシック" charset="0"/>
              </a:endParaRPr>
            </a:p>
          </p:txBody>
        </p:sp>
        <p:sp>
          <p:nvSpPr>
            <p:cNvPr id="55317" name="Rectangle 40"/>
            <p:cNvSpPr>
              <a:spLocks noChangeArrowheads="1"/>
            </p:cNvSpPr>
            <p:nvPr/>
          </p:nvSpPr>
          <p:spPr bwMode="auto">
            <a:xfrm>
              <a:off x="3418946" y="2887663"/>
              <a:ext cx="1217613" cy="398463"/>
            </a:xfrm>
            <a:prstGeom prst="rect">
              <a:avLst/>
            </a:prstGeom>
            <a:solidFill>
              <a:srgbClr val="8000FF"/>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FFFFFF"/>
                  </a:solidFill>
                  <a:latin typeface="Candara" charset="0"/>
                  <a:ea typeface="ＭＳ Ｐゴシック" charset="0"/>
                  <a:cs typeface="ＭＳ Ｐゴシック" charset="0"/>
                </a:rPr>
                <a:t>Zoloft</a:t>
              </a:r>
              <a:endParaRPr lang="en-US" sz="1900" dirty="0">
                <a:solidFill>
                  <a:srgbClr val="FFFFFF"/>
                </a:solidFill>
                <a:latin typeface="Candara" charset="0"/>
                <a:ea typeface="ＭＳ Ｐゴシック" charset="0"/>
                <a:cs typeface="ＭＳ Ｐゴシック" charset="0"/>
              </a:endParaRPr>
            </a:p>
          </p:txBody>
        </p:sp>
        <p:sp>
          <p:nvSpPr>
            <p:cNvPr id="55318" name="Line 41"/>
            <p:cNvSpPr>
              <a:spLocks noChangeShapeType="1"/>
            </p:cNvSpPr>
            <p:nvPr/>
          </p:nvSpPr>
          <p:spPr bwMode="auto">
            <a:xfrm flipV="1">
              <a:off x="4657197" y="3081867"/>
              <a:ext cx="1015470" cy="1058"/>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5335" name="Text Box 6"/>
            <p:cNvSpPr txBox="1">
              <a:spLocks noChangeArrowheads="1"/>
            </p:cNvSpPr>
            <p:nvPr/>
          </p:nvSpPr>
          <p:spPr bwMode="auto">
            <a:xfrm>
              <a:off x="5757331" y="3893942"/>
              <a:ext cx="3048002" cy="388281"/>
            </a:xfrm>
            <a:prstGeom prst="rect">
              <a:avLst/>
            </a:prstGeom>
            <a:noFill/>
            <a:ln w="9525">
              <a:noFill/>
              <a:miter lim="800000"/>
              <a:headEnd/>
              <a:tailEnd/>
            </a:ln>
          </p:spPr>
          <p:txBody>
            <a:bodyPr wrap="square" lIns="79727" tIns="39863" rIns="79727" bIns="39863">
              <a:prstTxWarp prst="textNoShape">
                <a:avLst/>
              </a:prstTxWarp>
              <a:spAutoFit/>
            </a:bodyPr>
            <a:lstStyle/>
            <a:p>
              <a:pPr defTabSz="398463" eaLnBrk="0" fontAlgn="auto" hangingPunct="0">
                <a:spcBef>
                  <a:spcPct val="50000"/>
                </a:spcBef>
                <a:spcAft>
                  <a:spcPts val="0"/>
                </a:spcAft>
              </a:pPr>
              <a:r>
                <a:rPr lang="en-US" sz="2000" dirty="0" smtClean="0">
                  <a:solidFill>
                    <a:srgbClr val="000000"/>
                  </a:solidFill>
                  <a:latin typeface="Candara" charset="0"/>
                  <a:ea typeface="ＭＳ Ｐゴシック" charset="0"/>
                  <a:cs typeface="ＭＳ Ｐゴシック" charset="0"/>
                </a:rPr>
                <a:t>Mood, social activity</a:t>
              </a:r>
              <a:endParaRPr lang="en-US" dirty="0">
                <a:solidFill>
                  <a:srgbClr val="000000"/>
                </a:solidFill>
                <a:latin typeface="Candara" charset="0"/>
                <a:ea typeface="ＭＳ Ｐゴシック" charset="0"/>
                <a:cs typeface="ＭＳ Ｐゴシック" charset="0"/>
              </a:endParaRPr>
            </a:p>
          </p:txBody>
        </p:sp>
        <p:sp>
          <p:nvSpPr>
            <p:cNvPr id="55320" name="Text Box 43"/>
            <p:cNvSpPr txBox="1">
              <a:spLocks noChangeArrowheads="1"/>
            </p:cNvSpPr>
            <p:nvPr/>
          </p:nvSpPr>
          <p:spPr bwMode="auto">
            <a:xfrm>
              <a:off x="3393546" y="3297238"/>
              <a:ext cx="1257426" cy="400110"/>
            </a:xfrm>
            <a:prstGeom prst="rect">
              <a:avLst/>
            </a:prstGeom>
            <a:noFill/>
            <a:ln w="9525">
              <a:noFill/>
              <a:miter lim="800000"/>
              <a:headEnd/>
              <a:tailEnd/>
            </a:ln>
          </p:spPr>
          <p:txBody>
            <a:bodyPr wrap="none">
              <a:prstTxWarp prst="textNoShape">
                <a:avLst/>
              </a:prstTxWarp>
              <a:spAutoFit/>
            </a:bodyPr>
            <a:lstStyle/>
            <a:p>
              <a:pPr eaLnBrk="0" hangingPunct="0">
                <a:buClr>
                  <a:srgbClr val="FFFFFF"/>
                </a:buClr>
                <a:buSzPct val="100000"/>
                <a:buFont typeface="Times New Roman" charset="0"/>
                <a:buNone/>
              </a:pPr>
              <a:r>
                <a:rPr lang="en-US" sz="2000" dirty="0">
                  <a:solidFill>
                    <a:prstClr val="black"/>
                  </a:solidFill>
                  <a:latin typeface="Candara" charset="0"/>
                  <a:ea typeface="ＭＳ Ｐゴシック" charset="0"/>
                  <a:cs typeface="ＭＳ Ｐゴシック" charset="0"/>
                </a:rPr>
                <a:t>50 people</a:t>
              </a:r>
              <a:endParaRPr lang="en-US" sz="1800" dirty="0">
                <a:solidFill>
                  <a:prstClr val="black"/>
                </a:solidFill>
                <a:latin typeface="Times New Roman" charset="0"/>
                <a:ea typeface="ＭＳ Ｐゴシック" charset="0"/>
                <a:cs typeface="ＭＳ Ｐゴシック" charset="0"/>
              </a:endParaRPr>
            </a:p>
          </p:txBody>
        </p:sp>
        <p:sp>
          <p:nvSpPr>
            <p:cNvPr id="55321" name="Rectangle 44"/>
            <p:cNvSpPr>
              <a:spLocks noChangeArrowheads="1"/>
            </p:cNvSpPr>
            <p:nvPr/>
          </p:nvSpPr>
          <p:spPr bwMode="auto">
            <a:xfrm>
              <a:off x="3458633" y="3871913"/>
              <a:ext cx="1217613" cy="400050"/>
            </a:xfrm>
            <a:prstGeom prst="rect">
              <a:avLst/>
            </a:prstGeom>
            <a:solidFill>
              <a:schemeClr val="accent1"/>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000000"/>
                  </a:solidFill>
                  <a:latin typeface="Candara" charset="0"/>
                  <a:ea typeface="ＭＳ Ｐゴシック" charset="0"/>
                  <a:cs typeface="ＭＳ Ｐゴシック" charset="0"/>
                </a:rPr>
                <a:t>Effexor</a:t>
              </a:r>
              <a:endParaRPr lang="en-US" sz="1900" dirty="0">
                <a:solidFill>
                  <a:srgbClr val="000000"/>
                </a:solidFill>
                <a:latin typeface="Candara" charset="0"/>
                <a:ea typeface="ＭＳ Ｐゴシック" charset="0"/>
                <a:cs typeface="ＭＳ Ｐゴシック" charset="0"/>
              </a:endParaRPr>
            </a:p>
          </p:txBody>
        </p:sp>
        <p:grpSp>
          <p:nvGrpSpPr>
            <p:cNvPr id="55323" name="Group 46"/>
            <p:cNvGrpSpPr>
              <a:grpSpLocks/>
            </p:cNvGrpSpPr>
            <p:nvPr/>
          </p:nvGrpSpPr>
          <p:grpSpPr bwMode="auto">
            <a:xfrm>
              <a:off x="3210983" y="3213100"/>
              <a:ext cx="190500" cy="323850"/>
              <a:chOff x="1460" y="1232"/>
              <a:chExt cx="120" cy="204"/>
            </a:xfrm>
          </p:grpSpPr>
          <p:sp>
            <p:nvSpPr>
              <p:cNvPr id="55333" name="AutoShape 47"/>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4" name="AutoShape 48"/>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24" name="Group 49"/>
            <p:cNvGrpSpPr>
              <a:grpSpLocks/>
            </p:cNvGrpSpPr>
            <p:nvPr/>
          </p:nvGrpSpPr>
          <p:grpSpPr bwMode="auto">
            <a:xfrm>
              <a:off x="759883" y="3162300"/>
              <a:ext cx="190500" cy="323850"/>
              <a:chOff x="1460" y="1232"/>
              <a:chExt cx="120" cy="204"/>
            </a:xfrm>
          </p:grpSpPr>
          <p:sp>
            <p:nvSpPr>
              <p:cNvPr id="55331" name="AutoShape 50"/>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2" name="AutoShape 51"/>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25" name="Group 52"/>
            <p:cNvGrpSpPr>
              <a:grpSpLocks/>
            </p:cNvGrpSpPr>
            <p:nvPr/>
          </p:nvGrpSpPr>
          <p:grpSpPr bwMode="auto">
            <a:xfrm>
              <a:off x="2868083" y="2870200"/>
              <a:ext cx="190500" cy="323850"/>
              <a:chOff x="1460" y="1232"/>
              <a:chExt cx="120" cy="204"/>
            </a:xfrm>
          </p:grpSpPr>
          <p:sp>
            <p:nvSpPr>
              <p:cNvPr id="55329" name="AutoShape 53"/>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0" name="AutoShape 54"/>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26" name="Group 55"/>
            <p:cNvGrpSpPr>
              <a:grpSpLocks/>
            </p:cNvGrpSpPr>
            <p:nvPr/>
          </p:nvGrpSpPr>
          <p:grpSpPr bwMode="auto">
            <a:xfrm>
              <a:off x="4747683" y="4140200"/>
              <a:ext cx="190500" cy="323850"/>
              <a:chOff x="1460" y="1232"/>
              <a:chExt cx="120" cy="204"/>
            </a:xfrm>
          </p:grpSpPr>
          <p:sp>
            <p:nvSpPr>
              <p:cNvPr id="55327" name="AutoShape 56"/>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28" name="AutoShape 57"/>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sp>
          <p:nvSpPr>
            <p:cNvPr id="59" name="Text Box 16"/>
            <p:cNvSpPr txBox="1">
              <a:spLocks noChangeArrowheads="1"/>
            </p:cNvSpPr>
            <p:nvPr/>
          </p:nvSpPr>
          <p:spPr bwMode="auto">
            <a:xfrm>
              <a:off x="6875991" y="4311650"/>
              <a:ext cx="13525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dirty="0">
                  <a:solidFill>
                    <a:prstClr val="black"/>
                  </a:solidFill>
                  <a:latin typeface="Candara" charset="0"/>
                  <a:ea typeface="ＭＳ Ｐゴシック" charset="0"/>
                  <a:cs typeface="ＭＳ Ｐゴシック" charset="0"/>
                </a:rPr>
                <a:t>population</a:t>
              </a:r>
            </a:p>
          </p:txBody>
        </p:sp>
        <p:sp>
          <p:nvSpPr>
            <p:cNvPr id="58" name="Line 41"/>
            <p:cNvSpPr>
              <a:spLocks noChangeShapeType="1"/>
            </p:cNvSpPr>
            <p:nvPr/>
          </p:nvSpPr>
          <p:spPr bwMode="auto">
            <a:xfrm flipV="1">
              <a:off x="4691064" y="4097867"/>
              <a:ext cx="1015470" cy="1058"/>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60" name="Text Box 6"/>
            <p:cNvSpPr txBox="1">
              <a:spLocks noChangeArrowheads="1"/>
            </p:cNvSpPr>
            <p:nvPr/>
          </p:nvSpPr>
          <p:spPr bwMode="auto">
            <a:xfrm>
              <a:off x="5757336" y="2887134"/>
              <a:ext cx="3048002" cy="403670"/>
            </a:xfrm>
            <a:prstGeom prst="rect">
              <a:avLst/>
            </a:prstGeom>
            <a:noFill/>
            <a:ln w="9525">
              <a:noFill/>
              <a:miter lim="800000"/>
              <a:headEnd/>
              <a:tailEnd/>
            </a:ln>
          </p:spPr>
          <p:txBody>
            <a:bodyPr wrap="square" lIns="79727" tIns="39863" rIns="79727" bIns="39863">
              <a:prstTxWarp prst="textNoShape">
                <a:avLst/>
              </a:prstTxWarp>
              <a:spAutoFit/>
            </a:bodyPr>
            <a:lstStyle/>
            <a:p>
              <a:pPr defTabSz="398463" eaLnBrk="0" fontAlgn="auto" hangingPunct="0">
                <a:spcBef>
                  <a:spcPct val="50000"/>
                </a:spcBef>
                <a:spcAft>
                  <a:spcPts val="0"/>
                </a:spcAft>
              </a:pPr>
              <a:r>
                <a:rPr lang="en-US" sz="2100" dirty="0" smtClean="0">
                  <a:solidFill>
                    <a:srgbClr val="000000"/>
                  </a:solidFill>
                  <a:latin typeface="Candara" charset="0"/>
                  <a:ea typeface="ＭＳ Ｐゴシック" charset="0"/>
                  <a:cs typeface="ＭＳ Ｐゴシック" charset="0"/>
                </a:rPr>
                <a:t>Mood, social activity</a:t>
              </a:r>
              <a:endParaRPr lang="en-US" sz="1800" dirty="0">
                <a:solidFill>
                  <a:srgbClr val="000000"/>
                </a:solidFill>
                <a:latin typeface="Candara" charset="0"/>
                <a:ea typeface="ＭＳ Ｐゴシック" charset="0"/>
                <a:cs typeface="ＭＳ Ｐゴシック" charset="0"/>
              </a:endParaRPr>
            </a:p>
          </p:txBody>
        </p:sp>
      </p:grpSp>
      <p:sp>
        <p:nvSpPr>
          <p:cNvPr id="61" name="Rectangle 2"/>
          <p:cNvSpPr txBox="1">
            <a:spLocks noChangeArrowheads="1"/>
          </p:cNvSpPr>
          <p:nvPr/>
        </p:nvSpPr>
        <p:spPr bwMode="auto">
          <a:xfrm>
            <a:off x="609600" y="50673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Candara"/>
                <a:ea typeface="+mj-ea"/>
                <a:cs typeface="+mj-cs"/>
              </a:defRPr>
            </a:lvl1pPr>
            <a:lvl2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orbel" charset="0"/>
                <a:ea typeface="ＭＳ Ｐゴシック" charset="0"/>
                <a:cs typeface="ＭＳ Ｐゴシック" charset="0"/>
              </a:defRPr>
            </a:lvl6pPr>
            <a:lvl7pPr marL="914400" algn="ctr" rtl="0" fontAlgn="base">
              <a:spcBef>
                <a:spcPct val="0"/>
              </a:spcBef>
              <a:spcAft>
                <a:spcPct val="0"/>
              </a:spcAft>
              <a:defRPr sz="4400">
                <a:solidFill>
                  <a:schemeClr val="bg1"/>
                </a:solidFill>
                <a:latin typeface="Corbel" charset="0"/>
                <a:ea typeface="ＭＳ Ｐゴシック" charset="0"/>
                <a:cs typeface="ＭＳ Ｐゴシック" charset="0"/>
              </a:defRPr>
            </a:lvl7pPr>
            <a:lvl8pPr marL="1371600" algn="ctr" rtl="0" fontAlgn="base">
              <a:spcBef>
                <a:spcPct val="0"/>
              </a:spcBef>
              <a:spcAft>
                <a:spcPct val="0"/>
              </a:spcAft>
              <a:defRPr sz="4400">
                <a:solidFill>
                  <a:schemeClr val="bg1"/>
                </a:solidFill>
                <a:latin typeface="Corbel" charset="0"/>
                <a:ea typeface="ＭＳ Ｐゴシック" charset="0"/>
                <a:cs typeface="ＭＳ Ｐゴシック" charset="0"/>
              </a:defRPr>
            </a:lvl8pPr>
            <a:lvl9pPr marL="1828800" algn="ctr" rtl="0" fontAlgn="base">
              <a:spcBef>
                <a:spcPct val="0"/>
              </a:spcBef>
              <a:spcAft>
                <a:spcPct val="0"/>
              </a:spcAft>
              <a:defRPr sz="4400">
                <a:solidFill>
                  <a:schemeClr val="bg1"/>
                </a:solidFill>
                <a:latin typeface="Corbel" charset="0"/>
                <a:ea typeface="ＭＳ Ｐゴシック" charset="0"/>
                <a:cs typeface="ＭＳ Ｐゴシック" charset="0"/>
              </a:defRPr>
            </a:lvl9pPr>
          </a:lstStyle>
          <a:p>
            <a:pPr marL="457200" indent="-457200" algn="l" eaLnBrk="1" hangingPunct="1">
              <a:buFont typeface="Arial"/>
              <a:buChar char="•"/>
            </a:pPr>
            <a:r>
              <a:rPr lang="en-US" altLang="ja-JP" sz="3200" dirty="0" smtClean="0">
                <a:solidFill>
                  <a:schemeClr val="tx1">
                    <a:lumMod val="65000"/>
                    <a:lumOff val="35000"/>
                  </a:schemeClr>
                </a:solidFill>
                <a:latin typeface="Calibri"/>
                <a:cs typeface="Calibri"/>
              </a:rPr>
              <a:t>tells us </a:t>
            </a:r>
            <a:r>
              <a:rPr lang="en-US" altLang="ja-JP" sz="3200" i="1" dirty="0" smtClean="0">
                <a:solidFill>
                  <a:schemeClr val="tx1">
                    <a:lumMod val="65000"/>
                    <a:lumOff val="35000"/>
                  </a:schemeClr>
                </a:solidFill>
                <a:latin typeface="Calibri"/>
                <a:cs typeface="Calibri"/>
              </a:rPr>
              <a:t>on average </a:t>
            </a:r>
            <a:r>
              <a:rPr lang="en-US" altLang="ja-JP" sz="3200" dirty="0" smtClean="0">
                <a:solidFill>
                  <a:schemeClr val="tx1">
                    <a:lumMod val="65000"/>
                    <a:lumOff val="35000"/>
                  </a:schemeClr>
                </a:solidFill>
                <a:latin typeface="Calibri"/>
                <a:cs typeface="Calibri"/>
              </a:rPr>
              <a:t>whether Zoloft or Effexor is better at improving mood, depression </a:t>
            </a:r>
            <a:endParaRPr lang="en-US" sz="32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4435122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sz="3200"/>
              <a:t>Obtaining the Data: Schemas</a:t>
            </a:r>
            <a:endParaRPr lang="en-US" altLang="en-US"/>
          </a:p>
        </p:txBody>
      </p:sp>
      <p:sp>
        <p:nvSpPr>
          <p:cNvPr id="102402" name="Content Placeholder 2"/>
          <p:cNvSpPr>
            <a:spLocks noGrp="1"/>
          </p:cNvSpPr>
          <p:nvPr>
            <p:ph idx="1"/>
          </p:nvPr>
        </p:nvSpPr>
        <p:spPr>
          <a:xfrm>
            <a:off x="685800" y="1536700"/>
            <a:ext cx="8229600" cy="4495800"/>
          </a:xfrm>
        </p:spPr>
        <p:txBody>
          <a:bodyPr/>
          <a:lstStyle/>
          <a:p>
            <a:pPr marL="342900" lvl="1" indent="-342900">
              <a:lnSpc>
                <a:spcPct val="100000"/>
              </a:lnSpc>
              <a:spcBef>
                <a:spcPct val="20000"/>
              </a:spcBef>
              <a:buFontTx/>
              <a:buChar char="•"/>
            </a:pPr>
            <a:r>
              <a:rPr lang="en-US" altLang="en-US"/>
              <a:t>e.g., https://www.googleapis.com/fitness/v1/users/</a:t>
            </a:r>
            <a:r>
              <a:rPr lang="en-US" altLang="en-US" b="1" i="1"/>
              <a:t>"me"</a:t>
            </a:r>
            <a:r>
              <a:rPr lang="en-US" altLang="en-US"/>
              <a:t>/dataSources/</a:t>
            </a:r>
            <a:r>
              <a:rPr lang="en-US" altLang="en-US" b="1" i="1"/>
              <a:t>dataSourceId </a:t>
            </a:r>
            <a:endParaRPr lang="en-US" altLang="en-US"/>
          </a:p>
          <a:p>
            <a:pPr>
              <a:lnSpc>
                <a:spcPct val="100000"/>
              </a:lnSpc>
            </a:pPr>
            <a:r>
              <a:rPr lang="en-US" altLang="en-US" sz="2400"/>
              <a:t>You can get data about instantaneous or aggregated </a:t>
            </a:r>
            <a:r>
              <a:rPr lang="en-US" altLang="en-US" sz="2400">
                <a:hlinkClick r:id="rId2"/>
              </a:rPr>
              <a:t>readings</a:t>
            </a:r>
            <a:r>
              <a:rPr lang="en-US" altLang="en-US" sz="2400"/>
              <a:t> using their schemas (or data models)</a:t>
            </a:r>
            <a:endParaRPr lang="en-US" altLang="en-US" sz="1600"/>
          </a:p>
          <a:p>
            <a:pPr marL="342900" lvl="1" indent="-342900">
              <a:lnSpc>
                <a:spcPct val="100000"/>
              </a:lnSpc>
            </a:pPr>
            <a:r>
              <a:rPr lang="en-US" altLang="en-US" sz="2000"/>
              <a:t>e.g., com.google.heart_rate.bpm </a:t>
            </a:r>
          </a:p>
          <a:p>
            <a:pPr lvl="2">
              <a:lnSpc>
                <a:spcPct val="100000"/>
              </a:lnSpc>
            </a:pPr>
            <a:r>
              <a:rPr lang="en-US" altLang="en-US"/>
              <a:t>bpm (float—bpm)	</a:t>
            </a:r>
          </a:p>
          <a:p>
            <a:pPr marL="342900" lvl="1" indent="-342900">
              <a:lnSpc>
                <a:spcPct val="100000"/>
              </a:lnSpc>
            </a:pPr>
            <a:r>
              <a:rPr lang="en-US" altLang="en-US" sz="2000"/>
              <a:t>com.google.heart_rate.summary</a:t>
            </a:r>
          </a:p>
          <a:p>
            <a:pPr lvl="2"/>
            <a:r>
              <a:rPr lang="en-US" altLang="en-US"/>
              <a:t>average (float—bpm)</a:t>
            </a:r>
          </a:p>
          <a:p>
            <a:pPr lvl="2"/>
            <a:r>
              <a:rPr lang="en-US" altLang="en-US"/>
              <a:t>max (float—bpm)</a:t>
            </a:r>
          </a:p>
          <a:p>
            <a:pPr lvl="2"/>
            <a:r>
              <a:rPr lang="en-US" altLang="en-US"/>
              <a:t>min (float—bpm)	</a:t>
            </a:r>
          </a:p>
          <a:p>
            <a:pPr lvl="2">
              <a:lnSpc>
                <a:spcPct val="100000"/>
              </a:lnSpc>
            </a:pPr>
            <a:endParaRPr lang="en-US" altLang="en-US" sz="1400"/>
          </a:p>
          <a:p>
            <a:pPr marL="342900" lvl="1" indent="-342900">
              <a:lnSpc>
                <a:spcPct val="100000"/>
              </a:lnSpc>
            </a:pPr>
            <a:endParaRPr lang="en-US" altLang="en-US" sz="1800"/>
          </a:p>
        </p:txBody>
      </p:sp>
      <p:sp>
        <p:nvSpPr>
          <p:cNvPr id="4" name="Date Placeholder 3"/>
          <p:cNvSpPr>
            <a:spLocks noGrp="1"/>
          </p:cNvSpPr>
          <p:nvPr>
            <p:ph type="dt" sz="quarter" idx="10"/>
          </p:nvPr>
        </p:nvSpPr>
        <p:spPr/>
        <p:txBody>
          <a:bodyPr/>
          <a:lstStyle/>
          <a:p>
            <a:pPr>
              <a:defRPr/>
            </a:pPr>
            <a:r>
              <a:rPr lang="en-US" smtClean="0"/>
              <a:t>February 9, 2016: I. Sim</a:t>
            </a:r>
            <a:endParaRPr lang="en-US" sz="1400" i="0">
              <a:latin typeface="Times" charset="0"/>
            </a:endParaRPr>
          </a:p>
        </p:txBody>
      </p:sp>
      <p:sp>
        <p:nvSpPr>
          <p:cNvPr id="10240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200"/>
              <a:t>Epi 206 — Medical Informatics</a:t>
            </a:r>
          </a:p>
        </p:txBody>
      </p:sp>
    </p:spTree>
    <p:extLst>
      <p:ext uri="{BB962C8B-B14F-4D97-AF65-F5344CB8AC3E}">
        <p14:creationId xmlns:p14="http://schemas.microsoft.com/office/powerpoint/2010/main" val="1402776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363133" y="440267"/>
            <a:ext cx="6540500" cy="1143000"/>
          </a:xfrm>
        </p:spPr>
        <p:txBody>
          <a:bodyPr/>
          <a:lstStyle/>
          <a:p>
            <a:pPr eaLnBrk="1" hangingPunct="1"/>
            <a:r>
              <a:rPr lang="en-US" altLang="ja-JP" sz="4000" b="1" dirty="0" smtClean="0">
                <a:solidFill>
                  <a:schemeClr val="tx1">
                    <a:lumMod val="65000"/>
                    <a:lumOff val="35000"/>
                  </a:schemeClr>
                </a:solidFill>
                <a:cs typeface="Candara"/>
              </a:rPr>
              <a:t>none of us are average</a:t>
            </a:r>
            <a:endParaRPr lang="en-US" sz="4000" b="1" dirty="0">
              <a:solidFill>
                <a:schemeClr val="tx1">
                  <a:lumMod val="65000"/>
                  <a:lumOff val="35000"/>
                </a:schemeClr>
              </a:solidFill>
              <a:cs typeface="Candara"/>
            </a:endParaRPr>
          </a:p>
        </p:txBody>
      </p:sp>
      <p:grpSp>
        <p:nvGrpSpPr>
          <p:cNvPr id="11" name="Group 10"/>
          <p:cNvGrpSpPr/>
          <p:nvPr/>
        </p:nvGrpSpPr>
        <p:grpSpPr>
          <a:xfrm>
            <a:off x="1066800" y="2065867"/>
            <a:ext cx="7027334" cy="3882198"/>
            <a:chOff x="1066800" y="2336800"/>
            <a:chExt cx="7027334" cy="3882198"/>
          </a:xfrm>
        </p:grpSpPr>
        <p:grpSp>
          <p:nvGrpSpPr>
            <p:cNvPr id="55311" name="Group 30"/>
            <p:cNvGrpSpPr>
              <a:grpSpLocks/>
            </p:cNvGrpSpPr>
            <p:nvPr/>
          </p:nvGrpSpPr>
          <p:grpSpPr bwMode="auto">
            <a:xfrm>
              <a:off x="2504016" y="4770974"/>
              <a:ext cx="190500" cy="323850"/>
              <a:chOff x="1460" y="1232"/>
              <a:chExt cx="120" cy="204"/>
            </a:xfrm>
          </p:grpSpPr>
          <p:sp>
            <p:nvSpPr>
              <p:cNvPr id="5533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24" name="Group 49"/>
            <p:cNvGrpSpPr>
              <a:grpSpLocks/>
            </p:cNvGrpSpPr>
            <p:nvPr/>
          </p:nvGrpSpPr>
          <p:grpSpPr bwMode="auto">
            <a:xfrm>
              <a:off x="1792816" y="4770974"/>
              <a:ext cx="190500" cy="323850"/>
              <a:chOff x="1460" y="1232"/>
              <a:chExt cx="120" cy="204"/>
            </a:xfrm>
          </p:grpSpPr>
          <p:sp>
            <p:nvSpPr>
              <p:cNvPr id="55331" name="AutoShape 50"/>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2" name="AutoShape 51"/>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cxnSp>
          <p:nvCxnSpPr>
            <p:cNvPr id="4" name="Straight Arrow Connector 3"/>
            <p:cNvCxnSpPr/>
            <p:nvPr/>
          </p:nvCxnSpPr>
          <p:spPr bwMode="auto">
            <a:xfrm>
              <a:off x="1066800" y="5283200"/>
              <a:ext cx="7027334" cy="1693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4453467" y="2336800"/>
              <a:ext cx="50800" cy="2946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5113867" y="5757333"/>
              <a:ext cx="1479892" cy="369332"/>
            </a:xfrm>
            <a:prstGeom prst="rect">
              <a:avLst/>
            </a:prstGeom>
            <a:noFill/>
          </p:spPr>
          <p:txBody>
            <a:bodyPr wrap="none" rtlCol="0">
              <a:spAutoFit/>
            </a:bodyPr>
            <a:lstStyle/>
            <a:p>
              <a:r>
                <a:rPr lang="en-US" dirty="0" smtClean="0"/>
                <a:t>Effexor better</a:t>
              </a:r>
              <a:endParaRPr lang="en-US" dirty="0"/>
            </a:p>
          </p:txBody>
        </p:sp>
        <p:sp>
          <p:nvSpPr>
            <p:cNvPr id="65" name="TextBox 64"/>
            <p:cNvSpPr txBox="1"/>
            <p:nvPr/>
          </p:nvSpPr>
          <p:spPr>
            <a:xfrm>
              <a:off x="2252134" y="5757333"/>
              <a:ext cx="1826942" cy="461665"/>
            </a:xfrm>
            <a:prstGeom prst="rect">
              <a:avLst/>
            </a:prstGeom>
            <a:noFill/>
          </p:spPr>
          <p:txBody>
            <a:bodyPr wrap="none" rtlCol="0">
              <a:spAutoFit/>
            </a:bodyPr>
            <a:lstStyle/>
            <a:p>
              <a:r>
                <a:rPr lang="en-US" dirty="0" smtClean="0"/>
                <a:t>Zoloft better</a:t>
              </a:r>
              <a:endParaRPr lang="en-US" dirty="0"/>
            </a:p>
          </p:txBody>
        </p:sp>
        <p:grpSp>
          <p:nvGrpSpPr>
            <p:cNvPr id="66" name="Group 30"/>
            <p:cNvGrpSpPr>
              <a:grpSpLocks/>
            </p:cNvGrpSpPr>
            <p:nvPr/>
          </p:nvGrpSpPr>
          <p:grpSpPr bwMode="auto">
            <a:xfrm>
              <a:off x="3181350" y="4770974"/>
              <a:ext cx="190500" cy="323850"/>
              <a:chOff x="1460" y="1232"/>
              <a:chExt cx="120" cy="204"/>
            </a:xfrm>
          </p:grpSpPr>
          <p:sp>
            <p:nvSpPr>
              <p:cNvPr id="6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6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69" name="Group 30"/>
            <p:cNvGrpSpPr>
              <a:grpSpLocks/>
            </p:cNvGrpSpPr>
            <p:nvPr/>
          </p:nvGrpSpPr>
          <p:grpSpPr bwMode="auto">
            <a:xfrm>
              <a:off x="3130550" y="4330707"/>
              <a:ext cx="190500" cy="323851"/>
              <a:chOff x="1460" y="1232"/>
              <a:chExt cx="120" cy="204"/>
            </a:xfrm>
          </p:grpSpPr>
          <p:sp>
            <p:nvSpPr>
              <p:cNvPr id="7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2" name="Group 30"/>
            <p:cNvGrpSpPr>
              <a:grpSpLocks/>
            </p:cNvGrpSpPr>
            <p:nvPr/>
          </p:nvGrpSpPr>
          <p:grpSpPr bwMode="auto">
            <a:xfrm>
              <a:off x="3604683" y="4770973"/>
              <a:ext cx="190500" cy="323851"/>
              <a:chOff x="1460" y="1232"/>
              <a:chExt cx="120" cy="204"/>
            </a:xfrm>
          </p:grpSpPr>
          <p:sp>
            <p:nvSpPr>
              <p:cNvPr id="7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5" name="Group 30"/>
            <p:cNvGrpSpPr>
              <a:grpSpLocks/>
            </p:cNvGrpSpPr>
            <p:nvPr/>
          </p:nvGrpSpPr>
          <p:grpSpPr bwMode="auto">
            <a:xfrm>
              <a:off x="4773084" y="3348573"/>
              <a:ext cx="190500" cy="323851"/>
              <a:chOff x="1460" y="1232"/>
              <a:chExt cx="120" cy="204"/>
            </a:xfrm>
          </p:grpSpPr>
          <p:sp>
            <p:nvSpPr>
              <p:cNvPr id="7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8" name="Group 30"/>
            <p:cNvGrpSpPr>
              <a:grpSpLocks/>
            </p:cNvGrpSpPr>
            <p:nvPr/>
          </p:nvGrpSpPr>
          <p:grpSpPr bwMode="auto">
            <a:xfrm>
              <a:off x="4688418" y="4212173"/>
              <a:ext cx="190500" cy="323851"/>
              <a:chOff x="1460" y="1232"/>
              <a:chExt cx="120" cy="204"/>
            </a:xfrm>
          </p:grpSpPr>
          <p:sp>
            <p:nvSpPr>
              <p:cNvPr id="7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2" name="Group 30"/>
            <p:cNvGrpSpPr>
              <a:grpSpLocks/>
            </p:cNvGrpSpPr>
            <p:nvPr/>
          </p:nvGrpSpPr>
          <p:grpSpPr bwMode="auto">
            <a:xfrm>
              <a:off x="4773083" y="4770973"/>
              <a:ext cx="190500" cy="323851"/>
              <a:chOff x="1460" y="1232"/>
              <a:chExt cx="120" cy="204"/>
            </a:xfrm>
          </p:grpSpPr>
          <p:sp>
            <p:nvSpPr>
              <p:cNvPr id="8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5" name="Group 30"/>
            <p:cNvGrpSpPr>
              <a:grpSpLocks/>
            </p:cNvGrpSpPr>
            <p:nvPr/>
          </p:nvGrpSpPr>
          <p:grpSpPr bwMode="auto">
            <a:xfrm>
              <a:off x="4790018" y="3771906"/>
              <a:ext cx="190500" cy="323851"/>
              <a:chOff x="1460" y="1232"/>
              <a:chExt cx="120" cy="204"/>
            </a:xfrm>
          </p:grpSpPr>
          <p:sp>
            <p:nvSpPr>
              <p:cNvPr id="8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8" name="Group 30"/>
            <p:cNvGrpSpPr>
              <a:grpSpLocks/>
            </p:cNvGrpSpPr>
            <p:nvPr/>
          </p:nvGrpSpPr>
          <p:grpSpPr bwMode="auto">
            <a:xfrm>
              <a:off x="5077884" y="3653373"/>
              <a:ext cx="190500" cy="323851"/>
              <a:chOff x="1460" y="1232"/>
              <a:chExt cx="120" cy="204"/>
            </a:xfrm>
          </p:grpSpPr>
          <p:sp>
            <p:nvSpPr>
              <p:cNvPr id="8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91" name="Group 30"/>
            <p:cNvGrpSpPr>
              <a:grpSpLocks/>
            </p:cNvGrpSpPr>
            <p:nvPr/>
          </p:nvGrpSpPr>
          <p:grpSpPr bwMode="auto">
            <a:xfrm>
              <a:off x="5975351" y="4279907"/>
              <a:ext cx="190500" cy="323851"/>
              <a:chOff x="1460" y="1232"/>
              <a:chExt cx="120" cy="204"/>
            </a:xfrm>
          </p:grpSpPr>
          <p:sp>
            <p:nvSpPr>
              <p:cNvPr id="9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94" name="Group 30"/>
            <p:cNvGrpSpPr>
              <a:grpSpLocks/>
            </p:cNvGrpSpPr>
            <p:nvPr/>
          </p:nvGrpSpPr>
          <p:grpSpPr bwMode="auto">
            <a:xfrm>
              <a:off x="5314951" y="4279906"/>
              <a:ext cx="190500" cy="323851"/>
              <a:chOff x="1460" y="1232"/>
              <a:chExt cx="120" cy="204"/>
            </a:xfrm>
          </p:grpSpPr>
          <p:sp>
            <p:nvSpPr>
              <p:cNvPr id="9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97" name="Group 30"/>
            <p:cNvGrpSpPr>
              <a:grpSpLocks/>
            </p:cNvGrpSpPr>
            <p:nvPr/>
          </p:nvGrpSpPr>
          <p:grpSpPr bwMode="auto">
            <a:xfrm>
              <a:off x="6212417" y="4770973"/>
              <a:ext cx="190500" cy="323851"/>
              <a:chOff x="1460" y="1232"/>
              <a:chExt cx="120" cy="204"/>
            </a:xfrm>
          </p:grpSpPr>
          <p:sp>
            <p:nvSpPr>
              <p:cNvPr id="9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0" name="Group 30"/>
            <p:cNvGrpSpPr>
              <a:grpSpLocks/>
            </p:cNvGrpSpPr>
            <p:nvPr/>
          </p:nvGrpSpPr>
          <p:grpSpPr bwMode="auto">
            <a:xfrm>
              <a:off x="5365750" y="4770973"/>
              <a:ext cx="190500" cy="323851"/>
              <a:chOff x="1460" y="1232"/>
              <a:chExt cx="120" cy="204"/>
            </a:xfrm>
          </p:grpSpPr>
          <p:sp>
            <p:nvSpPr>
              <p:cNvPr id="10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3" name="Group 30"/>
            <p:cNvGrpSpPr>
              <a:grpSpLocks/>
            </p:cNvGrpSpPr>
            <p:nvPr/>
          </p:nvGrpSpPr>
          <p:grpSpPr bwMode="auto">
            <a:xfrm>
              <a:off x="5772151" y="4770973"/>
              <a:ext cx="190500" cy="323851"/>
              <a:chOff x="1460" y="1232"/>
              <a:chExt cx="120" cy="204"/>
            </a:xfrm>
          </p:grpSpPr>
          <p:sp>
            <p:nvSpPr>
              <p:cNvPr id="10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6" name="Group 30"/>
            <p:cNvGrpSpPr>
              <a:grpSpLocks/>
            </p:cNvGrpSpPr>
            <p:nvPr/>
          </p:nvGrpSpPr>
          <p:grpSpPr bwMode="auto">
            <a:xfrm>
              <a:off x="3570817" y="4279908"/>
              <a:ext cx="190500" cy="323851"/>
              <a:chOff x="1460" y="1232"/>
              <a:chExt cx="120" cy="204"/>
            </a:xfrm>
          </p:grpSpPr>
          <p:sp>
            <p:nvSpPr>
              <p:cNvPr id="10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9" name="Group 30"/>
            <p:cNvGrpSpPr>
              <a:grpSpLocks/>
            </p:cNvGrpSpPr>
            <p:nvPr/>
          </p:nvGrpSpPr>
          <p:grpSpPr bwMode="auto">
            <a:xfrm>
              <a:off x="4942417" y="4330706"/>
              <a:ext cx="190500" cy="323851"/>
              <a:chOff x="1460" y="1232"/>
              <a:chExt cx="120" cy="204"/>
            </a:xfrm>
          </p:grpSpPr>
          <p:sp>
            <p:nvSpPr>
              <p:cNvPr id="11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2" name="Group 30"/>
            <p:cNvGrpSpPr>
              <a:grpSpLocks/>
            </p:cNvGrpSpPr>
            <p:nvPr/>
          </p:nvGrpSpPr>
          <p:grpSpPr bwMode="auto">
            <a:xfrm>
              <a:off x="3418417" y="3822708"/>
              <a:ext cx="190500" cy="323851"/>
              <a:chOff x="1460" y="1232"/>
              <a:chExt cx="120" cy="204"/>
            </a:xfrm>
          </p:grpSpPr>
          <p:sp>
            <p:nvSpPr>
              <p:cNvPr id="11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5" name="Group 30"/>
            <p:cNvGrpSpPr>
              <a:grpSpLocks/>
            </p:cNvGrpSpPr>
            <p:nvPr/>
          </p:nvGrpSpPr>
          <p:grpSpPr bwMode="auto">
            <a:xfrm>
              <a:off x="4129616" y="3162308"/>
              <a:ext cx="190500" cy="323851"/>
              <a:chOff x="1460" y="1232"/>
              <a:chExt cx="120" cy="204"/>
            </a:xfrm>
          </p:grpSpPr>
          <p:sp>
            <p:nvSpPr>
              <p:cNvPr id="11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8" name="Group 30"/>
            <p:cNvGrpSpPr>
              <a:grpSpLocks/>
            </p:cNvGrpSpPr>
            <p:nvPr/>
          </p:nvGrpSpPr>
          <p:grpSpPr bwMode="auto">
            <a:xfrm>
              <a:off x="3638550" y="3348574"/>
              <a:ext cx="190500" cy="323851"/>
              <a:chOff x="1460" y="1232"/>
              <a:chExt cx="120" cy="204"/>
            </a:xfrm>
          </p:grpSpPr>
          <p:sp>
            <p:nvSpPr>
              <p:cNvPr id="11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1" name="Group 30"/>
            <p:cNvGrpSpPr>
              <a:grpSpLocks/>
            </p:cNvGrpSpPr>
            <p:nvPr/>
          </p:nvGrpSpPr>
          <p:grpSpPr bwMode="auto">
            <a:xfrm>
              <a:off x="4180417" y="3585641"/>
              <a:ext cx="190500" cy="323851"/>
              <a:chOff x="1460" y="1232"/>
              <a:chExt cx="120" cy="204"/>
            </a:xfrm>
          </p:grpSpPr>
          <p:sp>
            <p:nvSpPr>
              <p:cNvPr id="12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4" name="Group 30"/>
            <p:cNvGrpSpPr>
              <a:grpSpLocks/>
            </p:cNvGrpSpPr>
            <p:nvPr/>
          </p:nvGrpSpPr>
          <p:grpSpPr bwMode="auto">
            <a:xfrm>
              <a:off x="3892550" y="3873508"/>
              <a:ext cx="190500" cy="323851"/>
              <a:chOff x="1460" y="1232"/>
              <a:chExt cx="120" cy="204"/>
            </a:xfrm>
          </p:grpSpPr>
          <p:sp>
            <p:nvSpPr>
              <p:cNvPr id="12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7" name="Group 30"/>
            <p:cNvGrpSpPr>
              <a:grpSpLocks/>
            </p:cNvGrpSpPr>
            <p:nvPr/>
          </p:nvGrpSpPr>
          <p:grpSpPr bwMode="auto">
            <a:xfrm>
              <a:off x="4095750" y="4770973"/>
              <a:ext cx="190500" cy="323851"/>
              <a:chOff x="1460" y="1232"/>
              <a:chExt cx="120" cy="204"/>
            </a:xfrm>
          </p:grpSpPr>
          <p:sp>
            <p:nvSpPr>
              <p:cNvPr id="12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0" name="Group 30"/>
            <p:cNvGrpSpPr>
              <a:grpSpLocks/>
            </p:cNvGrpSpPr>
            <p:nvPr/>
          </p:nvGrpSpPr>
          <p:grpSpPr bwMode="auto">
            <a:xfrm>
              <a:off x="4011083" y="4212174"/>
              <a:ext cx="190500" cy="323851"/>
              <a:chOff x="1460" y="1232"/>
              <a:chExt cx="120" cy="204"/>
            </a:xfrm>
          </p:grpSpPr>
          <p:sp>
            <p:nvSpPr>
              <p:cNvPr id="13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3" name="Group 30"/>
            <p:cNvGrpSpPr>
              <a:grpSpLocks/>
            </p:cNvGrpSpPr>
            <p:nvPr/>
          </p:nvGrpSpPr>
          <p:grpSpPr bwMode="auto">
            <a:xfrm>
              <a:off x="4400550" y="4110574"/>
              <a:ext cx="190500" cy="323851"/>
              <a:chOff x="1460" y="1232"/>
              <a:chExt cx="120" cy="204"/>
            </a:xfrm>
          </p:grpSpPr>
          <p:sp>
            <p:nvSpPr>
              <p:cNvPr id="13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6" name="Group 30"/>
            <p:cNvGrpSpPr>
              <a:grpSpLocks/>
            </p:cNvGrpSpPr>
            <p:nvPr/>
          </p:nvGrpSpPr>
          <p:grpSpPr bwMode="auto">
            <a:xfrm>
              <a:off x="4552950" y="3026841"/>
              <a:ext cx="190500" cy="323851"/>
              <a:chOff x="1460" y="1232"/>
              <a:chExt cx="120" cy="204"/>
            </a:xfrm>
          </p:grpSpPr>
          <p:sp>
            <p:nvSpPr>
              <p:cNvPr id="13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2" name="Group 30"/>
            <p:cNvGrpSpPr>
              <a:grpSpLocks/>
            </p:cNvGrpSpPr>
            <p:nvPr/>
          </p:nvGrpSpPr>
          <p:grpSpPr bwMode="auto">
            <a:xfrm>
              <a:off x="4823884" y="2772840"/>
              <a:ext cx="190500" cy="323851"/>
              <a:chOff x="1460" y="1232"/>
              <a:chExt cx="120" cy="204"/>
            </a:xfrm>
          </p:grpSpPr>
          <p:sp>
            <p:nvSpPr>
              <p:cNvPr id="14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4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5" name="Group 30"/>
            <p:cNvGrpSpPr>
              <a:grpSpLocks/>
            </p:cNvGrpSpPr>
            <p:nvPr/>
          </p:nvGrpSpPr>
          <p:grpSpPr bwMode="auto">
            <a:xfrm>
              <a:off x="5077884" y="3653373"/>
              <a:ext cx="190500" cy="323851"/>
              <a:chOff x="1460" y="1232"/>
              <a:chExt cx="120" cy="204"/>
            </a:xfrm>
          </p:grpSpPr>
          <p:sp>
            <p:nvSpPr>
              <p:cNvPr id="14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4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8" name="Group 30"/>
            <p:cNvGrpSpPr>
              <a:grpSpLocks/>
            </p:cNvGrpSpPr>
            <p:nvPr/>
          </p:nvGrpSpPr>
          <p:grpSpPr bwMode="auto">
            <a:xfrm>
              <a:off x="5365750" y="3839639"/>
              <a:ext cx="190500" cy="323851"/>
              <a:chOff x="1460" y="1232"/>
              <a:chExt cx="120" cy="204"/>
            </a:xfrm>
          </p:grpSpPr>
          <p:sp>
            <p:nvSpPr>
              <p:cNvPr id="14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1" name="Group 30"/>
            <p:cNvGrpSpPr>
              <a:grpSpLocks/>
            </p:cNvGrpSpPr>
            <p:nvPr/>
          </p:nvGrpSpPr>
          <p:grpSpPr bwMode="auto">
            <a:xfrm>
              <a:off x="5602817" y="4042840"/>
              <a:ext cx="190500" cy="323851"/>
              <a:chOff x="1460" y="1232"/>
              <a:chExt cx="120" cy="204"/>
            </a:xfrm>
          </p:grpSpPr>
          <p:sp>
            <p:nvSpPr>
              <p:cNvPr id="15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4" name="Group 30"/>
            <p:cNvGrpSpPr>
              <a:grpSpLocks/>
            </p:cNvGrpSpPr>
            <p:nvPr/>
          </p:nvGrpSpPr>
          <p:grpSpPr bwMode="auto">
            <a:xfrm>
              <a:off x="6805084" y="4770973"/>
              <a:ext cx="190500" cy="323851"/>
              <a:chOff x="1460" y="1232"/>
              <a:chExt cx="120" cy="204"/>
            </a:xfrm>
          </p:grpSpPr>
          <p:sp>
            <p:nvSpPr>
              <p:cNvPr id="15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7" name="Group 30"/>
            <p:cNvGrpSpPr>
              <a:grpSpLocks/>
            </p:cNvGrpSpPr>
            <p:nvPr/>
          </p:nvGrpSpPr>
          <p:grpSpPr bwMode="auto">
            <a:xfrm>
              <a:off x="5077884" y="2992973"/>
              <a:ext cx="190500" cy="323851"/>
              <a:chOff x="1460" y="1232"/>
              <a:chExt cx="120" cy="204"/>
            </a:xfrm>
          </p:grpSpPr>
          <p:sp>
            <p:nvSpPr>
              <p:cNvPr id="15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0" name="Group 30"/>
            <p:cNvGrpSpPr>
              <a:grpSpLocks/>
            </p:cNvGrpSpPr>
            <p:nvPr/>
          </p:nvGrpSpPr>
          <p:grpSpPr bwMode="auto">
            <a:xfrm>
              <a:off x="5298017" y="3230040"/>
              <a:ext cx="190500" cy="323851"/>
              <a:chOff x="1460" y="1232"/>
              <a:chExt cx="120" cy="204"/>
            </a:xfrm>
          </p:grpSpPr>
          <p:sp>
            <p:nvSpPr>
              <p:cNvPr id="16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3" name="Group 30"/>
            <p:cNvGrpSpPr>
              <a:grpSpLocks/>
            </p:cNvGrpSpPr>
            <p:nvPr/>
          </p:nvGrpSpPr>
          <p:grpSpPr bwMode="auto">
            <a:xfrm>
              <a:off x="5568951" y="3484039"/>
              <a:ext cx="190500" cy="323851"/>
              <a:chOff x="1460" y="1232"/>
              <a:chExt cx="120" cy="204"/>
            </a:xfrm>
          </p:grpSpPr>
          <p:sp>
            <p:nvSpPr>
              <p:cNvPr id="16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6" name="Group 30"/>
            <p:cNvGrpSpPr>
              <a:grpSpLocks/>
            </p:cNvGrpSpPr>
            <p:nvPr/>
          </p:nvGrpSpPr>
          <p:grpSpPr bwMode="auto">
            <a:xfrm>
              <a:off x="4603750" y="2569639"/>
              <a:ext cx="190500" cy="323851"/>
              <a:chOff x="1460" y="1232"/>
              <a:chExt cx="120" cy="204"/>
            </a:xfrm>
          </p:grpSpPr>
          <p:sp>
            <p:nvSpPr>
              <p:cNvPr id="16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9" name="Group 30"/>
            <p:cNvGrpSpPr>
              <a:grpSpLocks/>
            </p:cNvGrpSpPr>
            <p:nvPr/>
          </p:nvGrpSpPr>
          <p:grpSpPr bwMode="auto">
            <a:xfrm>
              <a:off x="5890684" y="3805773"/>
              <a:ext cx="190500" cy="323851"/>
              <a:chOff x="1460" y="1232"/>
              <a:chExt cx="120" cy="204"/>
            </a:xfrm>
          </p:grpSpPr>
          <p:sp>
            <p:nvSpPr>
              <p:cNvPr id="17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2" name="Group 30"/>
            <p:cNvGrpSpPr>
              <a:grpSpLocks/>
            </p:cNvGrpSpPr>
            <p:nvPr/>
          </p:nvGrpSpPr>
          <p:grpSpPr bwMode="auto">
            <a:xfrm>
              <a:off x="6330951" y="4229106"/>
              <a:ext cx="190500" cy="323851"/>
              <a:chOff x="1460" y="1232"/>
              <a:chExt cx="120" cy="204"/>
            </a:xfrm>
          </p:grpSpPr>
          <p:sp>
            <p:nvSpPr>
              <p:cNvPr id="17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5" name="Group 30"/>
            <p:cNvGrpSpPr>
              <a:grpSpLocks/>
            </p:cNvGrpSpPr>
            <p:nvPr/>
          </p:nvGrpSpPr>
          <p:grpSpPr bwMode="auto">
            <a:xfrm>
              <a:off x="6720417" y="4313774"/>
              <a:ext cx="190500" cy="323850"/>
              <a:chOff x="1460" y="1232"/>
              <a:chExt cx="120" cy="204"/>
            </a:xfrm>
          </p:grpSpPr>
          <p:sp>
            <p:nvSpPr>
              <p:cNvPr id="17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8" name="Group 30"/>
            <p:cNvGrpSpPr>
              <a:grpSpLocks/>
            </p:cNvGrpSpPr>
            <p:nvPr/>
          </p:nvGrpSpPr>
          <p:grpSpPr bwMode="auto">
            <a:xfrm>
              <a:off x="3824816" y="2925241"/>
              <a:ext cx="190500" cy="323850"/>
              <a:chOff x="1460" y="1232"/>
              <a:chExt cx="120" cy="204"/>
            </a:xfrm>
          </p:grpSpPr>
          <p:sp>
            <p:nvSpPr>
              <p:cNvPr id="17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81" name="Group 30"/>
            <p:cNvGrpSpPr>
              <a:grpSpLocks/>
            </p:cNvGrpSpPr>
            <p:nvPr/>
          </p:nvGrpSpPr>
          <p:grpSpPr bwMode="auto">
            <a:xfrm>
              <a:off x="2774950" y="4466174"/>
              <a:ext cx="190500" cy="323850"/>
              <a:chOff x="1460" y="1232"/>
              <a:chExt cx="120" cy="204"/>
            </a:xfrm>
          </p:grpSpPr>
          <p:sp>
            <p:nvSpPr>
              <p:cNvPr id="18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84" name="Group 30"/>
            <p:cNvGrpSpPr>
              <a:grpSpLocks/>
            </p:cNvGrpSpPr>
            <p:nvPr/>
          </p:nvGrpSpPr>
          <p:grpSpPr bwMode="auto">
            <a:xfrm>
              <a:off x="2165349" y="4550840"/>
              <a:ext cx="190500" cy="323850"/>
              <a:chOff x="1460" y="1232"/>
              <a:chExt cx="120" cy="204"/>
            </a:xfrm>
          </p:grpSpPr>
          <p:sp>
            <p:nvSpPr>
              <p:cNvPr id="18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2" name="Group 30"/>
            <p:cNvGrpSpPr>
              <a:grpSpLocks/>
            </p:cNvGrpSpPr>
            <p:nvPr/>
          </p:nvGrpSpPr>
          <p:grpSpPr bwMode="auto">
            <a:xfrm>
              <a:off x="4163483" y="2671240"/>
              <a:ext cx="190500" cy="323851"/>
              <a:chOff x="1460" y="1232"/>
              <a:chExt cx="120" cy="204"/>
            </a:xfrm>
          </p:grpSpPr>
          <p:sp>
            <p:nvSpPr>
              <p:cNvPr id="19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9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5" name="Group 30"/>
            <p:cNvGrpSpPr>
              <a:grpSpLocks/>
            </p:cNvGrpSpPr>
            <p:nvPr/>
          </p:nvGrpSpPr>
          <p:grpSpPr bwMode="auto">
            <a:xfrm>
              <a:off x="7076017" y="4483107"/>
              <a:ext cx="190500" cy="323851"/>
              <a:chOff x="1460" y="1232"/>
              <a:chExt cx="120" cy="204"/>
            </a:xfrm>
          </p:grpSpPr>
          <p:sp>
            <p:nvSpPr>
              <p:cNvPr id="19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9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8" name="Group 30"/>
            <p:cNvGrpSpPr>
              <a:grpSpLocks/>
            </p:cNvGrpSpPr>
            <p:nvPr/>
          </p:nvGrpSpPr>
          <p:grpSpPr bwMode="auto">
            <a:xfrm>
              <a:off x="7279217" y="4754040"/>
              <a:ext cx="190500" cy="323851"/>
              <a:chOff x="1460" y="1232"/>
              <a:chExt cx="120" cy="204"/>
            </a:xfrm>
          </p:grpSpPr>
          <p:sp>
            <p:nvSpPr>
              <p:cNvPr id="19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20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spTree>
    <p:extLst>
      <p:ext uri="{BB962C8B-B14F-4D97-AF65-F5344CB8AC3E}">
        <p14:creationId xmlns:p14="http://schemas.microsoft.com/office/powerpoint/2010/main" val="202410580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smtClean="0">
                <a:solidFill>
                  <a:srgbClr val="FFFFFF"/>
                </a:solidFill>
                <a:latin typeface="Arial"/>
                <a:ea typeface="ＭＳ Ｐゴシック"/>
              </a:rPr>
              <a:t>What Next?</a:t>
            </a:r>
            <a:endParaRPr lang="en-US" dirty="0">
              <a:solidFill>
                <a:srgbClr val="FFFFFF"/>
              </a:solidFill>
              <a:latin typeface="Arial"/>
              <a:ea typeface="ＭＳ Ｐゴシック"/>
            </a:endParaRPr>
          </a:p>
          <a:p>
            <a:pPr>
              <a:defRPr/>
            </a:pPr>
            <a:r>
              <a:rPr lang="en-US" dirty="0">
                <a:solidFill>
                  <a:srgbClr val="FFFFFF"/>
                </a:solidFill>
                <a:latin typeface="Arial"/>
                <a:ea typeface="ＭＳ Ｐゴシック"/>
              </a:rPr>
              <a:t>Epi – 206 Medical Informatics</a:t>
            </a:r>
          </a:p>
        </p:txBody>
      </p:sp>
      <p:sp>
        <p:nvSpPr>
          <p:cNvPr id="1317890" name="Rectangle 2"/>
          <p:cNvSpPr>
            <a:spLocks noGrp="1" noChangeArrowheads="1"/>
          </p:cNvSpPr>
          <p:nvPr>
            <p:ph type="title"/>
          </p:nvPr>
        </p:nvSpPr>
        <p:spPr/>
        <p:txBody>
          <a:bodyPr/>
          <a:lstStyle/>
          <a:p>
            <a:pPr>
              <a:defRPr/>
            </a:pPr>
            <a:r>
              <a:rPr lang="en-US" dirty="0" smtClean="0">
                <a:solidFill>
                  <a:srgbClr val="000000"/>
                </a:solidFill>
                <a:latin typeface="Candara"/>
                <a:cs typeface="Candara"/>
              </a:rPr>
              <a:t>Consider…</a:t>
            </a:r>
          </a:p>
        </p:txBody>
      </p:sp>
      <p:sp>
        <p:nvSpPr>
          <p:cNvPr id="1317891" name="Rectangle 3"/>
          <p:cNvSpPr>
            <a:spLocks noGrp="1" noChangeArrowheads="1"/>
          </p:cNvSpPr>
          <p:nvPr>
            <p:ph type="body" idx="1"/>
          </p:nvPr>
        </p:nvSpPr>
        <p:spPr>
          <a:xfrm>
            <a:off x="457200" y="1581150"/>
            <a:ext cx="8229600" cy="4775200"/>
          </a:xfrm>
        </p:spPr>
        <p:txBody>
          <a:bodyPr>
            <a:normAutofit/>
          </a:bodyPr>
          <a:lstStyle/>
          <a:p>
            <a:pPr>
              <a:defRPr/>
            </a:pPr>
            <a:r>
              <a:rPr lang="en-US" sz="2800" dirty="0" smtClean="0">
                <a:solidFill>
                  <a:srgbClr val="000000"/>
                </a:solidFill>
                <a:latin typeface="Candara"/>
                <a:cs typeface="Candara"/>
              </a:rPr>
              <a:t>8-week remission rate</a:t>
            </a:r>
            <a:r>
              <a:rPr lang="en-US" sz="2800" baseline="30000" dirty="0" smtClean="0">
                <a:solidFill>
                  <a:srgbClr val="000000"/>
                </a:solidFill>
                <a:latin typeface="Candara"/>
                <a:cs typeface="Candara"/>
              </a:rPr>
              <a:t>1</a:t>
            </a:r>
          </a:p>
          <a:p>
            <a:pPr>
              <a:defRPr/>
            </a:pPr>
            <a:endParaRPr lang="en-US" dirty="0">
              <a:solidFill>
                <a:srgbClr val="000000"/>
              </a:solidFill>
              <a:latin typeface="Candara"/>
              <a:cs typeface="Candara"/>
            </a:endParaRPr>
          </a:p>
          <a:p>
            <a:pPr marL="0" indent="0">
              <a:buNone/>
              <a:defRPr/>
            </a:pPr>
            <a:r>
              <a:rPr lang="en-US" baseline="30000" dirty="0" smtClean="0">
                <a:solidFill>
                  <a:srgbClr val="000000"/>
                </a:solidFill>
                <a:latin typeface="Candara"/>
                <a:cs typeface="Candara"/>
              </a:rPr>
              <a:t> </a:t>
            </a:r>
            <a:endParaRPr lang="en-US" dirty="0" smtClean="0">
              <a:solidFill>
                <a:srgbClr val="FF0000"/>
              </a:solidFill>
              <a:latin typeface="Candara"/>
              <a:cs typeface="Candara"/>
            </a:endParaRPr>
          </a:p>
          <a:p>
            <a:pPr>
              <a:defRPr/>
            </a:pPr>
            <a:endParaRPr lang="en-US" dirty="0" smtClean="0">
              <a:solidFill>
                <a:srgbClr val="000000"/>
              </a:solidFill>
              <a:latin typeface="Candara"/>
              <a:cs typeface="Candara"/>
            </a:endParaRPr>
          </a:p>
          <a:p>
            <a:pPr>
              <a:defRPr/>
            </a:pPr>
            <a:r>
              <a:rPr lang="en-US" sz="2800" dirty="0" smtClean="0">
                <a:solidFill>
                  <a:srgbClr val="000000"/>
                </a:solidFill>
                <a:latin typeface="Candara"/>
                <a:cs typeface="Candara"/>
              </a:rPr>
              <a:t>e.g., for the last 200 patients "like you" in APEX</a:t>
            </a:r>
            <a:endParaRPr lang="en-US" dirty="0" smtClean="0">
              <a:solidFill>
                <a:srgbClr val="000000"/>
              </a:solidFill>
              <a:latin typeface="Candara"/>
              <a:cs typeface="Candara"/>
            </a:endParaRPr>
          </a:p>
          <a:p>
            <a:pPr lvl="1">
              <a:lnSpc>
                <a:spcPct val="90000"/>
              </a:lnSpc>
              <a:defRPr/>
            </a:pPr>
            <a:r>
              <a:rPr lang="en-US" sz="2400" dirty="0" smtClean="0">
                <a:solidFill>
                  <a:srgbClr val="000000"/>
                </a:solidFill>
                <a:latin typeface="Candara"/>
                <a:cs typeface="Candara"/>
              </a:rPr>
              <a:t>60 Effexor patients, 30 remitted (50%)</a:t>
            </a:r>
          </a:p>
          <a:p>
            <a:pPr lvl="1">
              <a:lnSpc>
                <a:spcPct val="90000"/>
              </a:lnSpc>
              <a:defRPr/>
            </a:pPr>
            <a:r>
              <a:rPr lang="en-US" sz="2400" dirty="0" smtClean="0">
                <a:solidFill>
                  <a:srgbClr val="000000"/>
                </a:solidFill>
                <a:latin typeface="Candara"/>
                <a:cs typeface="Candara"/>
              </a:rPr>
              <a:t>140 Zoloft patients, 88 remitted (63%)</a:t>
            </a:r>
          </a:p>
          <a:p>
            <a:pPr>
              <a:defRPr/>
            </a:pPr>
            <a:r>
              <a:rPr lang="en-US" sz="2800" dirty="0" smtClean="0">
                <a:solidFill>
                  <a:srgbClr val="000000"/>
                </a:solidFill>
                <a:latin typeface="Candara"/>
                <a:cs typeface="Candara"/>
              </a:rPr>
              <a:t>Which should you take?</a:t>
            </a:r>
            <a:r>
              <a:rPr lang="en-US" dirty="0" smtClean="0">
                <a:solidFill>
                  <a:srgbClr val="000000"/>
                </a:solidFill>
                <a:latin typeface="Candara"/>
                <a:cs typeface="Candara"/>
              </a:rPr>
              <a:t> </a:t>
            </a:r>
          </a:p>
        </p:txBody>
      </p:sp>
      <p:sp>
        <p:nvSpPr>
          <p:cNvPr id="1317892" name="Text Box 4"/>
          <p:cNvSpPr txBox="1">
            <a:spLocks noChangeArrowheads="1"/>
          </p:cNvSpPr>
          <p:nvPr/>
        </p:nvSpPr>
        <p:spPr bwMode="auto">
          <a:xfrm>
            <a:off x="2019300" y="6048573"/>
            <a:ext cx="69977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defRPr/>
            </a:pPr>
            <a:r>
              <a:rPr lang="en-US" sz="1400" baseline="30000" dirty="0" smtClean="0">
                <a:solidFill>
                  <a:srgbClr val="000000"/>
                </a:solidFill>
                <a:latin typeface="Arial" charset="0"/>
                <a:ea typeface="ＭＳ Ｐゴシック" charset="0"/>
                <a:cs typeface="ＭＳ Ｐゴシック" charset="0"/>
              </a:rPr>
              <a:t>1</a:t>
            </a:r>
            <a:r>
              <a:rPr lang="en-US" sz="1400" dirty="0" smtClean="0">
                <a:solidFill>
                  <a:srgbClr val="000000"/>
                </a:solidFill>
                <a:latin typeface="Arial" charset="0"/>
                <a:ea typeface="ＭＳ Ｐゴシック" charset="0"/>
                <a:cs typeface="ＭＳ Ｐゴシック" charset="0"/>
              </a:rPr>
              <a:t>http</a:t>
            </a:r>
            <a:r>
              <a:rPr lang="en-US" sz="1400" dirty="0">
                <a:solidFill>
                  <a:srgbClr val="000000"/>
                </a:solidFill>
                <a:latin typeface="Arial" charset="0"/>
                <a:ea typeface="ＭＳ Ｐゴシック" charset="0"/>
                <a:cs typeface="ＭＳ Ｐゴシック" charset="0"/>
              </a:rPr>
              <a:t>://</a:t>
            </a:r>
            <a:r>
              <a:rPr lang="en-US" sz="1400" dirty="0" err="1">
                <a:solidFill>
                  <a:srgbClr val="000000"/>
                </a:solidFill>
                <a:latin typeface="Arial" charset="0"/>
                <a:ea typeface="ＭＳ Ｐゴシック" charset="0"/>
                <a:cs typeface="ＭＳ Ｐゴシック" charset="0"/>
              </a:rPr>
              <a:t>www.effectivehealthcare.ahrq.gov</a:t>
            </a:r>
            <a:r>
              <a:rPr lang="en-US" sz="1400" dirty="0">
                <a:solidFill>
                  <a:srgbClr val="000000"/>
                </a:solidFill>
                <a:latin typeface="Arial" charset="0"/>
                <a:ea typeface="ＭＳ Ｐゴシック" charset="0"/>
                <a:cs typeface="ＭＳ Ｐゴシック" charset="0"/>
              </a:rPr>
              <a:t>/</a:t>
            </a:r>
            <a:r>
              <a:rPr lang="en-US" sz="1400" dirty="0" err="1">
                <a:solidFill>
                  <a:srgbClr val="000000"/>
                </a:solidFill>
                <a:latin typeface="Arial" charset="0"/>
                <a:ea typeface="ＭＳ Ｐゴシック" charset="0"/>
                <a:cs typeface="ＭＳ Ｐゴシック" charset="0"/>
              </a:rPr>
              <a:t>repFiles</a:t>
            </a:r>
            <a:r>
              <a:rPr lang="en-US" sz="1400" dirty="0">
                <a:solidFill>
                  <a:srgbClr val="000000"/>
                </a:solidFill>
                <a:latin typeface="Arial" charset="0"/>
                <a:ea typeface="ＭＳ Ｐゴシック" charset="0"/>
                <a:cs typeface="ＭＳ Ｐゴシック" charset="0"/>
              </a:rPr>
              <a:t>/</a:t>
            </a:r>
            <a:r>
              <a:rPr lang="en-US" sz="1400" dirty="0" err="1">
                <a:solidFill>
                  <a:srgbClr val="000000"/>
                </a:solidFill>
                <a:latin typeface="Arial" charset="0"/>
                <a:ea typeface="ＭＳ Ｐゴシック" charset="0"/>
                <a:cs typeface="ＭＳ Ｐゴシック" charset="0"/>
              </a:rPr>
              <a:t>Antidepressants_Final_Report.pdf</a:t>
            </a:r>
            <a:r>
              <a:rPr lang="en-US" sz="1400" dirty="0">
                <a:solidFill>
                  <a:srgbClr val="000000"/>
                </a:solidFill>
                <a:latin typeface="Arial" charset="0"/>
                <a:ea typeface="ＭＳ Ｐゴシック" charset="0"/>
                <a:cs typeface="ＭＳ Ｐゴシック" charset="0"/>
              </a:rPr>
              <a:t> </a:t>
            </a:r>
          </a:p>
        </p:txBody>
      </p:sp>
      <p:graphicFrame>
        <p:nvGraphicFramePr>
          <p:cNvPr id="7" name="Table 6"/>
          <p:cNvGraphicFramePr>
            <a:graphicFrameLocks noGrp="1"/>
          </p:cNvGraphicFramePr>
          <p:nvPr>
            <p:extLst/>
          </p:nvPr>
        </p:nvGraphicFramePr>
        <p:xfrm>
          <a:off x="1168400" y="2284730"/>
          <a:ext cx="6680200" cy="1381760"/>
        </p:xfrm>
        <a:graphic>
          <a:graphicData uri="http://schemas.openxmlformats.org/drawingml/2006/table">
            <a:tbl>
              <a:tblPr bandRow="1">
                <a:tableStyleId>{5C22544A-7EE6-4342-B048-85BDC9FD1C3A}</a:tableStyleId>
              </a:tblPr>
              <a:tblGrid>
                <a:gridCol w="1670050"/>
                <a:gridCol w="1670050"/>
                <a:gridCol w="1670050"/>
                <a:gridCol w="1670050"/>
              </a:tblGrid>
              <a:tr h="370840">
                <a:tc>
                  <a:txBody>
                    <a:bodyPr/>
                    <a:lstStyle/>
                    <a:p>
                      <a:endParaRPr lang="en-US" dirty="0"/>
                    </a:p>
                  </a:txBody>
                  <a:tcPr/>
                </a:tc>
                <a:tc>
                  <a:txBody>
                    <a:bodyPr/>
                    <a:lstStyle/>
                    <a:p>
                      <a:pPr algn="ctr"/>
                      <a:r>
                        <a:rPr lang="en-US" b="1" dirty="0" smtClean="0"/>
                        <a:t>Effexor</a:t>
                      </a:r>
                      <a:endParaRPr lang="en-US" b="1" dirty="0"/>
                    </a:p>
                  </a:txBody>
                  <a:tcPr/>
                </a:tc>
                <a:tc>
                  <a:txBody>
                    <a:bodyPr/>
                    <a:lstStyle/>
                    <a:p>
                      <a:pPr algn="ctr"/>
                      <a:r>
                        <a:rPr lang="en-US" b="1" dirty="0" smtClean="0"/>
                        <a:t>Zoloft</a:t>
                      </a:r>
                      <a:endParaRPr lang="en-US" b="1" dirty="0"/>
                    </a:p>
                  </a:txBody>
                  <a:tcPr/>
                </a:tc>
                <a:tc>
                  <a:txBody>
                    <a:bodyPr/>
                    <a:lstStyle/>
                    <a:p>
                      <a:pPr algn="ctr"/>
                      <a:r>
                        <a:rPr lang="en-US" b="1" dirty="0" smtClean="0"/>
                        <a:t>p value</a:t>
                      </a:r>
                      <a:endParaRPr lang="en-US" b="1" dirty="0"/>
                    </a:p>
                  </a:txBody>
                  <a:tcPr/>
                </a:tc>
              </a:tr>
              <a:tr h="370840">
                <a:tc>
                  <a:txBody>
                    <a:bodyPr/>
                    <a:lstStyle/>
                    <a:p>
                      <a:r>
                        <a:rPr lang="en-US" b="1" dirty="0" err="1" smtClean="0"/>
                        <a:t>Mehtonen</a:t>
                      </a:r>
                      <a:r>
                        <a:rPr lang="en-US" b="1" dirty="0" smtClean="0"/>
                        <a:t>,</a:t>
                      </a:r>
                      <a:r>
                        <a:rPr lang="en-US" b="1" baseline="0" dirty="0" smtClean="0"/>
                        <a:t> et al. 2000</a:t>
                      </a:r>
                      <a:endParaRPr lang="en-US" b="1" dirty="0"/>
                    </a:p>
                  </a:txBody>
                  <a:tcPr/>
                </a:tc>
                <a:tc>
                  <a:txBody>
                    <a:bodyPr/>
                    <a:lstStyle/>
                    <a:p>
                      <a:pPr algn="ctr"/>
                      <a:r>
                        <a:rPr lang="en-US" dirty="0" smtClean="0"/>
                        <a:t>68</a:t>
                      </a:r>
                      <a:endParaRPr lang="en-US" dirty="0"/>
                    </a:p>
                  </a:txBody>
                  <a:tcPr/>
                </a:tc>
                <a:tc>
                  <a:txBody>
                    <a:bodyPr/>
                    <a:lstStyle/>
                    <a:p>
                      <a:pPr algn="ctr"/>
                      <a:r>
                        <a:rPr lang="en-US" dirty="0" smtClean="0"/>
                        <a:t>45</a:t>
                      </a:r>
                      <a:endParaRPr lang="en-US" dirty="0"/>
                    </a:p>
                  </a:txBody>
                  <a:tcPr/>
                </a:tc>
                <a:tc>
                  <a:txBody>
                    <a:bodyPr/>
                    <a:lstStyle/>
                    <a:p>
                      <a:pPr algn="ctr"/>
                      <a:r>
                        <a:rPr lang="en-US" dirty="0" smtClean="0"/>
                        <a:t>0.008</a:t>
                      </a:r>
                      <a:endParaRPr lang="en-US" dirty="0"/>
                    </a:p>
                  </a:txBody>
                  <a:tcPr/>
                </a:tc>
              </a:tr>
              <a:tr h="370840">
                <a:tc>
                  <a:txBody>
                    <a:bodyPr/>
                    <a:lstStyle/>
                    <a:p>
                      <a:r>
                        <a:rPr lang="en-US" b="1" dirty="0" smtClean="0"/>
                        <a:t>Sir, et al. 2005</a:t>
                      </a:r>
                      <a:endParaRPr lang="en-US" b="1" dirty="0"/>
                    </a:p>
                  </a:txBody>
                  <a:tcPr/>
                </a:tc>
                <a:tc>
                  <a:txBody>
                    <a:bodyPr/>
                    <a:lstStyle/>
                    <a:p>
                      <a:pPr algn="ctr"/>
                      <a:r>
                        <a:rPr lang="en-US" dirty="0" smtClean="0"/>
                        <a:t>54.4</a:t>
                      </a:r>
                      <a:endParaRPr lang="en-US" dirty="0"/>
                    </a:p>
                  </a:txBody>
                  <a:tcPr/>
                </a:tc>
                <a:tc>
                  <a:txBody>
                    <a:bodyPr/>
                    <a:lstStyle/>
                    <a:p>
                      <a:pPr algn="ctr"/>
                      <a:r>
                        <a:rPr lang="en-US" dirty="0" smtClean="0"/>
                        <a:t>59.5</a:t>
                      </a:r>
                      <a:endParaRPr lang="en-US" dirty="0"/>
                    </a:p>
                  </a:txBody>
                  <a:tcPr/>
                </a:tc>
                <a:tc>
                  <a:txBody>
                    <a:bodyPr/>
                    <a:lstStyle/>
                    <a:p>
                      <a:pPr algn="ctr"/>
                      <a:r>
                        <a:rPr lang="en-US" dirty="0" smtClean="0"/>
                        <a:t>0.47</a:t>
                      </a:r>
                      <a:endParaRPr lang="en-US" dirty="0"/>
                    </a:p>
                  </a:txBody>
                  <a:tcPr/>
                </a:tc>
              </a:tr>
            </a:tbl>
          </a:graphicData>
        </a:graphic>
      </p:graphicFrame>
    </p:spTree>
    <p:extLst>
      <p:ext uri="{BB962C8B-B14F-4D97-AF65-F5344CB8AC3E}">
        <p14:creationId xmlns:p14="http://schemas.microsoft.com/office/powerpoint/2010/main" val="1762050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73100" y="1041400"/>
            <a:ext cx="7772400" cy="1143000"/>
          </a:xfrm>
        </p:spPr>
        <p:txBody>
          <a:bodyPr>
            <a:normAutofit/>
          </a:bodyPr>
          <a:lstStyle/>
          <a:p>
            <a:pPr eaLnBrk="1" hangingPunct="1"/>
            <a:r>
              <a:rPr lang="en-US" altLang="ja-JP" sz="4000" dirty="0" smtClean="0">
                <a:latin typeface="Candara"/>
                <a:cs typeface="Candara"/>
              </a:rPr>
              <a:t>which works better </a:t>
            </a:r>
            <a:r>
              <a:rPr lang="en-US" altLang="ja-JP" sz="4000" i="1" dirty="0" smtClean="0">
                <a:latin typeface="Candara"/>
                <a:cs typeface="Candara"/>
              </a:rPr>
              <a:t>for you</a:t>
            </a:r>
            <a:r>
              <a:rPr lang="en-US" altLang="ja-JP" sz="4000" dirty="0" smtClean="0">
                <a:latin typeface="Candara"/>
                <a:cs typeface="Candara"/>
              </a:rPr>
              <a:t>?</a:t>
            </a:r>
            <a:endParaRPr lang="en-US" sz="4000" dirty="0">
              <a:latin typeface="Candara"/>
              <a:cs typeface="Candara"/>
            </a:endParaRPr>
          </a:p>
        </p:txBody>
      </p:sp>
      <p:sp>
        <p:nvSpPr>
          <p:cNvPr id="57369" name="Text Box 35"/>
          <p:cNvSpPr txBox="1">
            <a:spLocks noChangeArrowheads="1"/>
          </p:cNvSpPr>
          <p:nvPr/>
        </p:nvSpPr>
        <p:spPr bwMode="auto">
          <a:xfrm>
            <a:off x="427361" y="2583969"/>
            <a:ext cx="8592792" cy="400110"/>
          </a:xfrm>
          <a:prstGeom prst="rect">
            <a:avLst/>
          </a:prstGeom>
          <a:noFill/>
          <a:ln w="9525">
            <a:noFill/>
            <a:miter lim="800000"/>
            <a:headEnd/>
            <a:tailEnd/>
          </a:ln>
        </p:spPr>
        <p:txBody>
          <a:bodyPr wrap="none">
            <a:prstTxWarp prst="textNoShape">
              <a:avLst/>
            </a:prstTxWarp>
            <a:spAutoFit/>
          </a:bodyPr>
          <a:lstStyle/>
          <a:p>
            <a:pPr eaLnBrk="0" hangingPunct="0"/>
            <a:r>
              <a:rPr lang="en-US" sz="2000" dirty="0">
                <a:solidFill>
                  <a:prstClr val="black"/>
                </a:solidFill>
                <a:latin typeface="Candara" charset="0"/>
                <a:ea typeface="ＭＳ Ｐゴシック" charset="0"/>
                <a:cs typeface="ＭＳ Ｐゴシック" charset="0"/>
              </a:rPr>
              <a:t>N-of-1 study </a:t>
            </a:r>
            <a:r>
              <a:rPr lang="en-US" sz="2000" dirty="0" smtClean="0">
                <a:solidFill>
                  <a:prstClr val="black"/>
                </a:solidFill>
                <a:latin typeface="Candara" charset="0"/>
                <a:ea typeface="ＭＳ Ｐゴシック" charset="0"/>
                <a:cs typeface="ＭＳ Ｐゴシック" charset="0"/>
              </a:rPr>
              <a:t>design: testing both </a:t>
            </a:r>
            <a:r>
              <a:rPr lang="en-US" sz="2000" i="1" dirty="0" smtClean="0">
                <a:solidFill>
                  <a:prstClr val="black"/>
                </a:solidFill>
                <a:latin typeface="Candara" charset="0"/>
                <a:ea typeface="ＭＳ Ｐゴシック" charset="0"/>
                <a:cs typeface="ＭＳ Ｐゴシック" charset="0"/>
              </a:rPr>
              <a:t>in you </a:t>
            </a:r>
            <a:r>
              <a:rPr lang="en-US" sz="2000" dirty="0" smtClean="0">
                <a:solidFill>
                  <a:prstClr val="black"/>
                </a:solidFill>
                <a:latin typeface="Candara" charset="0"/>
                <a:ea typeface="ＭＳ Ｐゴシック" charset="0"/>
                <a:cs typeface="ＭＳ Ｐゴシック" charset="0"/>
              </a:rPr>
              <a:t>for the outcomes that matter </a:t>
            </a:r>
            <a:r>
              <a:rPr lang="en-US" sz="2000" i="1" dirty="0" smtClean="0">
                <a:solidFill>
                  <a:prstClr val="black"/>
                </a:solidFill>
                <a:latin typeface="Candara" charset="0"/>
                <a:ea typeface="ＭＳ Ｐゴシック" charset="0"/>
                <a:cs typeface="ＭＳ Ｐゴシック" charset="0"/>
              </a:rPr>
              <a:t>to you  </a:t>
            </a:r>
            <a:endParaRPr lang="en-US" sz="2000" i="1" dirty="0">
              <a:solidFill>
                <a:prstClr val="black"/>
              </a:solidFill>
              <a:latin typeface="Candara" charset="0"/>
              <a:ea typeface="ＭＳ Ｐゴシック" charset="0"/>
              <a:cs typeface="ＭＳ Ｐゴシック" charset="0"/>
            </a:endParaRPr>
          </a:p>
        </p:txBody>
      </p:sp>
      <p:sp>
        <p:nvSpPr>
          <p:cNvPr id="57349" name="AutoShape 4"/>
          <p:cNvSpPr>
            <a:spLocks noChangeArrowheads="1"/>
          </p:cNvSpPr>
          <p:nvPr/>
        </p:nvSpPr>
        <p:spPr bwMode="auto">
          <a:xfrm>
            <a:off x="457200" y="3090863"/>
            <a:ext cx="8128000" cy="1892300"/>
          </a:xfrm>
          <a:prstGeom prst="roundRect">
            <a:avLst>
              <a:gd name="adj" fmla="val 16667"/>
            </a:avLst>
          </a:prstGeom>
          <a:noFill/>
          <a:ln w="19050">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7350" name="Line 7"/>
          <p:cNvSpPr>
            <a:spLocks noChangeShapeType="1"/>
          </p:cNvSpPr>
          <p:nvPr/>
        </p:nvSpPr>
        <p:spPr bwMode="auto">
          <a:xfrm>
            <a:off x="5806016" y="3586163"/>
            <a:ext cx="1155700" cy="0"/>
          </a:xfrm>
          <a:prstGeom prst="line">
            <a:avLst/>
          </a:prstGeom>
          <a:noFill/>
          <a:ln w="19050">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51" name="Line 8"/>
          <p:cNvSpPr>
            <a:spLocks noChangeShapeType="1"/>
          </p:cNvSpPr>
          <p:nvPr/>
        </p:nvSpPr>
        <p:spPr bwMode="auto">
          <a:xfrm>
            <a:off x="5806016" y="4348163"/>
            <a:ext cx="1155700" cy="0"/>
          </a:xfrm>
          <a:prstGeom prst="line">
            <a:avLst/>
          </a:prstGeom>
          <a:noFill/>
          <a:ln w="19050">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52" name="Line 9"/>
          <p:cNvSpPr>
            <a:spLocks noChangeShapeType="1"/>
          </p:cNvSpPr>
          <p:nvPr/>
        </p:nvSpPr>
        <p:spPr bwMode="auto">
          <a:xfrm>
            <a:off x="6352116" y="3586163"/>
            <a:ext cx="0" cy="762000"/>
          </a:xfrm>
          <a:prstGeom prst="line">
            <a:avLst/>
          </a:prstGeom>
          <a:noFill/>
          <a:ln w="952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54" name="AutoShape 12"/>
          <p:cNvSpPr>
            <a:spLocks noChangeArrowheads="1"/>
          </p:cNvSpPr>
          <p:nvPr/>
        </p:nvSpPr>
        <p:spPr bwMode="auto">
          <a:xfrm rot="16200000">
            <a:off x="1043516" y="3878263"/>
            <a:ext cx="228600" cy="190500"/>
          </a:xfrm>
          <a:prstGeom prst="flowChartDelay">
            <a:avLst/>
          </a:prstGeom>
          <a:solidFill>
            <a:schemeClr val="accent1"/>
          </a:solidFill>
          <a:ln w="9525">
            <a:solidFill>
              <a:schemeClr val="tx1"/>
            </a:solidFill>
            <a:miter lim="800000"/>
            <a:headEnd/>
            <a:tailEnd/>
          </a:ln>
        </p:spPr>
        <p:txBody>
          <a:bodyPr rot="10800000"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7355" name="AutoShape 13"/>
          <p:cNvSpPr>
            <a:spLocks noChangeArrowheads="1"/>
          </p:cNvSpPr>
          <p:nvPr/>
        </p:nvSpPr>
        <p:spPr bwMode="auto">
          <a:xfrm>
            <a:off x="1075266" y="3763963"/>
            <a:ext cx="165100" cy="177800"/>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7356" name="Line 15"/>
          <p:cNvSpPr>
            <a:spLocks noChangeShapeType="1"/>
          </p:cNvSpPr>
          <p:nvPr/>
        </p:nvSpPr>
        <p:spPr bwMode="auto">
          <a:xfrm flipV="1">
            <a:off x="1653116" y="3621088"/>
            <a:ext cx="588963" cy="271463"/>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57" name="Line 16"/>
          <p:cNvSpPr>
            <a:spLocks noChangeShapeType="1"/>
          </p:cNvSpPr>
          <p:nvPr/>
        </p:nvSpPr>
        <p:spPr bwMode="auto">
          <a:xfrm>
            <a:off x="1600729" y="4021138"/>
            <a:ext cx="830263" cy="358775"/>
          </a:xfrm>
          <a:prstGeom prst="line">
            <a:avLst/>
          </a:prstGeom>
          <a:noFill/>
          <a:ln w="2857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grpSp>
        <p:nvGrpSpPr>
          <p:cNvPr id="57358" name="Group 37"/>
          <p:cNvGrpSpPr>
            <a:grpSpLocks/>
          </p:cNvGrpSpPr>
          <p:nvPr/>
        </p:nvGrpSpPr>
        <p:grpSpPr bwMode="auto">
          <a:xfrm>
            <a:off x="2248429" y="3375026"/>
            <a:ext cx="1219200" cy="1155700"/>
            <a:chOff x="1343" y="1763"/>
            <a:chExt cx="768" cy="728"/>
          </a:xfrm>
        </p:grpSpPr>
        <p:sp>
          <p:nvSpPr>
            <p:cNvPr id="57370" name="Rectangle 18"/>
            <p:cNvSpPr>
              <a:spLocks noChangeArrowheads="1"/>
            </p:cNvSpPr>
            <p:nvPr/>
          </p:nvSpPr>
          <p:spPr bwMode="auto">
            <a:xfrm>
              <a:off x="1344" y="1763"/>
              <a:ext cx="767" cy="251"/>
            </a:xfrm>
            <a:prstGeom prst="rect">
              <a:avLst/>
            </a:prstGeom>
            <a:solidFill>
              <a:srgbClr val="8000FF"/>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FFFFFF"/>
                  </a:solidFill>
                  <a:latin typeface="Candara" charset="0"/>
                  <a:ea typeface="ＭＳ Ｐゴシック" charset="0"/>
                  <a:cs typeface="ＭＳ Ｐゴシック" charset="0"/>
                </a:rPr>
                <a:t>Zoloft</a:t>
              </a:r>
              <a:endParaRPr lang="en-US" sz="1900" dirty="0">
                <a:solidFill>
                  <a:srgbClr val="FFFFFF"/>
                </a:solidFill>
                <a:latin typeface="Candara" charset="0"/>
                <a:ea typeface="ＭＳ Ｐゴシック" charset="0"/>
                <a:cs typeface="ＭＳ Ｐゴシック" charset="0"/>
              </a:endParaRPr>
            </a:p>
          </p:txBody>
        </p:sp>
        <p:sp>
          <p:nvSpPr>
            <p:cNvPr id="57371" name="Rectangle 19"/>
            <p:cNvSpPr>
              <a:spLocks noChangeArrowheads="1"/>
            </p:cNvSpPr>
            <p:nvPr/>
          </p:nvSpPr>
          <p:spPr bwMode="auto">
            <a:xfrm>
              <a:off x="1343" y="2239"/>
              <a:ext cx="767" cy="252"/>
            </a:xfrm>
            <a:prstGeom prst="rect">
              <a:avLst/>
            </a:prstGeom>
            <a:solidFill>
              <a:schemeClr val="accent1"/>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000000"/>
                  </a:solidFill>
                  <a:latin typeface="Candara" charset="0"/>
                  <a:ea typeface="ＭＳ Ｐゴシック" charset="0"/>
                  <a:cs typeface="ＭＳ Ｐゴシック" charset="0"/>
                </a:rPr>
                <a:t>Effexor</a:t>
              </a:r>
              <a:endParaRPr lang="en-US" sz="1900" dirty="0">
                <a:solidFill>
                  <a:srgbClr val="000000"/>
                </a:solidFill>
                <a:latin typeface="Candara" charset="0"/>
                <a:ea typeface="ＭＳ Ｐゴシック" charset="0"/>
                <a:cs typeface="ＭＳ Ｐゴシック" charset="0"/>
              </a:endParaRPr>
            </a:p>
          </p:txBody>
        </p:sp>
      </p:grpSp>
      <p:sp>
        <p:nvSpPr>
          <p:cNvPr id="57359" name="Oval 20"/>
          <p:cNvSpPr>
            <a:spLocks noChangeArrowheads="1"/>
          </p:cNvSpPr>
          <p:nvPr/>
        </p:nvSpPr>
        <p:spPr bwMode="auto">
          <a:xfrm>
            <a:off x="1461029" y="3811588"/>
            <a:ext cx="296863" cy="280988"/>
          </a:xfrm>
          <a:prstGeom prst="ellipse">
            <a:avLst/>
          </a:prstGeom>
          <a:solidFill>
            <a:schemeClr val="accent1"/>
          </a:solidFill>
          <a:ln w="12700">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7360" name="Rectangle 22"/>
          <p:cNvSpPr>
            <a:spLocks noChangeArrowheads="1"/>
          </p:cNvSpPr>
          <p:nvPr/>
        </p:nvSpPr>
        <p:spPr bwMode="auto">
          <a:xfrm>
            <a:off x="4599516" y="3375026"/>
            <a:ext cx="1217613" cy="398463"/>
          </a:xfrm>
          <a:prstGeom prst="rect">
            <a:avLst/>
          </a:prstGeom>
          <a:solidFill>
            <a:schemeClr val="accent1"/>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000000"/>
                </a:solidFill>
                <a:latin typeface="Candara" charset="0"/>
                <a:ea typeface="ＭＳ Ｐゴシック" charset="0"/>
                <a:cs typeface="ＭＳ Ｐゴシック" charset="0"/>
              </a:rPr>
              <a:t>Effexor</a:t>
            </a:r>
            <a:endParaRPr lang="en-US" sz="1900" dirty="0">
              <a:solidFill>
                <a:srgbClr val="000000"/>
              </a:solidFill>
              <a:latin typeface="Candara" charset="0"/>
              <a:ea typeface="ＭＳ Ｐゴシック" charset="0"/>
              <a:cs typeface="ＭＳ Ｐゴシック" charset="0"/>
            </a:endParaRPr>
          </a:p>
        </p:txBody>
      </p:sp>
      <p:sp>
        <p:nvSpPr>
          <p:cNvPr id="57361" name="Rectangle 23"/>
          <p:cNvSpPr>
            <a:spLocks noChangeArrowheads="1"/>
          </p:cNvSpPr>
          <p:nvPr/>
        </p:nvSpPr>
        <p:spPr bwMode="auto">
          <a:xfrm>
            <a:off x="4597929" y="4130676"/>
            <a:ext cx="1217613" cy="400050"/>
          </a:xfrm>
          <a:prstGeom prst="rect">
            <a:avLst/>
          </a:prstGeom>
          <a:solidFill>
            <a:srgbClr val="8000FF"/>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FFFFFF"/>
                </a:solidFill>
                <a:latin typeface="Candara" charset="0"/>
                <a:ea typeface="ＭＳ Ｐゴシック" charset="0"/>
                <a:cs typeface="ＭＳ Ｐゴシック" charset="0"/>
              </a:rPr>
              <a:t>Zoloft</a:t>
            </a:r>
            <a:endParaRPr lang="en-US" sz="1900" dirty="0">
              <a:solidFill>
                <a:srgbClr val="FFFFFF"/>
              </a:solidFill>
              <a:latin typeface="Candara" charset="0"/>
              <a:ea typeface="ＭＳ Ｐゴシック" charset="0"/>
              <a:cs typeface="ＭＳ Ｐゴシック" charset="0"/>
            </a:endParaRPr>
          </a:p>
        </p:txBody>
      </p:sp>
      <p:sp>
        <p:nvSpPr>
          <p:cNvPr id="57362" name="Rectangle 25"/>
          <p:cNvSpPr>
            <a:spLocks noChangeArrowheads="1"/>
          </p:cNvSpPr>
          <p:nvPr/>
        </p:nvSpPr>
        <p:spPr bwMode="auto">
          <a:xfrm>
            <a:off x="6949016" y="3375026"/>
            <a:ext cx="1217613" cy="398463"/>
          </a:xfrm>
          <a:prstGeom prst="rect">
            <a:avLst/>
          </a:prstGeom>
          <a:solidFill>
            <a:srgbClr val="8000FF"/>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FFFFFF"/>
                </a:solidFill>
                <a:latin typeface="Candara" charset="0"/>
                <a:ea typeface="ＭＳ Ｐゴシック" charset="0"/>
                <a:cs typeface="ＭＳ Ｐゴシック" charset="0"/>
              </a:rPr>
              <a:t>Zoloft</a:t>
            </a:r>
            <a:endParaRPr lang="en-US" sz="1900" dirty="0">
              <a:solidFill>
                <a:srgbClr val="FFFFFF"/>
              </a:solidFill>
              <a:latin typeface="Candara" charset="0"/>
              <a:ea typeface="ＭＳ Ｐゴシック" charset="0"/>
              <a:cs typeface="ＭＳ Ｐゴシック" charset="0"/>
            </a:endParaRPr>
          </a:p>
        </p:txBody>
      </p:sp>
      <p:sp>
        <p:nvSpPr>
          <p:cNvPr id="57363" name="Rectangle 26"/>
          <p:cNvSpPr>
            <a:spLocks noChangeArrowheads="1"/>
          </p:cNvSpPr>
          <p:nvPr/>
        </p:nvSpPr>
        <p:spPr bwMode="auto">
          <a:xfrm>
            <a:off x="6947429" y="4130676"/>
            <a:ext cx="1217613" cy="400050"/>
          </a:xfrm>
          <a:prstGeom prst="rect">
            <a:avLst/>
          </a:prstGeom>
          <a:solidFill>
            <a:schemeClr val="accent1"/>
          </a:solidFill>
          <a:ln w="12700">
            <a:solidFill>
              <a:srgbClr val="969696"/>
            </a:solidFill>
            <a:miter lim="800000"/>
            <a:headEnd/>
            <a:tailEnd/>
          </a:ln>
        </p:spPr>
        <p:txBody>
          <a:bodyPr wrap="none" lIns="79727" tIns="39863" rIns="79727" bIns="39863" anchor="ctr">
            <a:prstTxWarp prst="textNoShape">
              <a:avLst/>
            </a:prstTxWarp>
          </a:bodyPr>
          <a:lstStyle/>
          <a:p>
            <a:pPr algn="ctr" defTabSz="398463" eaLnBrk="0" hangingPunct="0"/>
            <a:r>
              <a:rPr lang="en-US" sz="1900" dirty="0" smtClean="0">
                <a:solidFill>
                  <a:srgbClr val="000000"/>
                </a:solidFill>
                <a:latin typeface="Candara" charset="0"/>
                <a:ea typeface="ＭＳ Ｐゴシック" charset="0"/>
                <a:cs typeface="ＭＳ Ｐゴシック" charset="0"/>
              </a:rPr>
              <a:t>Effexor</a:t>
            </a:r>
            <a:endParaRPr lang="en-US" sz="1900" dirty="0">
              <a:solidFill>
                <a:srgbClr val="000000"/>
              </a:solidFill>
              <a:latin typeface="Candara" charset="0"/>
              <a:ea typeface="ＭＳ Ｐゴシック" charset="0"/>
              <a:cs typeface="ＭＳ Ｐゴシック" charset="0"/>
            </a:endParaRPr>
          </a:p>
        </p:txBody>
      </p:sp>
      <p:sp>
        <p:nvSpPr>
          <p:cNvPr id="57364" name="Line 28"/>
          <p:cNvSpPr>
            <a:spLocks noChangeShapeType="1"/>
          </p:cNvSpPr>
          <p:nvPr/>
        </p:nvSpPr>
        <p:spPr bwMode="auto">
          <a:xfrm>
            <a:off x="3469216" y="3573463"/>
            <a:ext cx="1155700" cy="0"/>
          </a:xfrm>
          <a:prstGeom prst="line">
            <a:avLst/>
          </a:prstGeom>
          <a:noFill/>
          <a:ln w="19050">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65" name="Line 29"/>
          <p:cNvSpPr>
            <a:spLocks noChangeShapeType="1"/>
          </p:cNvSpPr>
          <p:nvPr/>
        </p:nvSpPr>
        <p:spPr bwMode="auto">
          <a:xfrm>
            <a:off x="3469216" y="4335463"/>
            <a:ext cx="1155700" cy="0"/>
          </a:xfrm>
          <a:prstGeom prst="line">
            <a:avLst/>
          </a:prstGeom>
          <a:noFill/>
          <a:ln w="19050">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66" name="Line 30"/>
          <p:cNvSpPr>
            <a:spLocks noChangeShapeType="1"/>
          </p:cNvSpPr>
          <p:nvPr/>
        </p:nvSpPr>
        <p:spPr bwMode="auto">
          <a:xfrm>
            <a:off x="4015316" y="3573463"/>
            <a:ext cx="0" cy="762000"/>
          </a:xfrm>
          <a:prstGeom prst="line">
            <a:avLst/>
          </a:prstGeom>
          <a:noFill/>
          <a:ln w="9525">
            <a:solidFill>
              <a:schemeClr val="accent1">
                <a:lumMod val="50000"/>
              </a:schemeClr>
            </a:solidFill>
            <a:round/>
            <a:headEnd/>
            <a:tailEnd/>
          </a:ln>
        </p:spPr>
        <p:txBody>
          <a:bodyPr wrap="none" anchor="ctr">
            <a:prstTxWarp prst="textNoShape">
              <a:avLst/>
            </a:prstTxWarp>
          </a:bodyPr>
          <a:lstStyle/>
          <a:p>
            <a:pPr eaLnBrk="0" hangingPunct="0"/>
            <a:endParaRPr lang="en-US">
              <a:solidFill>
                <a:srgbClr val="000000"/>
              </a:solidFill>
              <a:latin typeface="Times" charset="0"/>
              <a:ea typeface="ＭＳ Ｐゴシック" charset="0"/>
              <a:cs typeface="ＭＳ Ｐゴシック" charset="0"/>
            </a:endParaRPr>
          </a:p>
        </p:txBody>
      </p:sp>
      <p:sp>
        <p:nvSpPr>
          <p:cNvPr id="57367" name="Rectangle 32"/>
          <p:cNvSpPr>
            <a:spLocks noChangeArrowheads="1"/>
          </p:cNvSpPr>
          <p:nvPr/>
        </p:nvSpPr>
        <p:spPr bwMode="auto">
          <a:xfrm>
            <a:off x="7241116" y="4592638"/>
            <a:ext cx="1223412" cy="400110"/>
          </a:xfrm>
          <a:prstGeom prst="rect">
            <a:avLst/>
          </a:prstGeom>
          <a:noFill/>
          <a:ln w="9525">
            <a:noFill/>
            <a:miter lim="800000"/>
            <a:headEnd/>
            <a:tailEnd/>
          </a:ln>
        </p:spPr>
        <p:txBody>
          <a:bodyPr wrap="none">
            <a:prstTxWarp prst="textNoShape">
              <a:avLst/>
            </a:prstTxWarp>
            <a:spAutoFit/>
          </a:bodyPr>
          <a:lstStyle/>
          <a:p>
            <a:pPr eaLnBrk="0" hangingPunct="0"/>
            <a:r>
              <a:rPr lang="en-US" sz="2000" dirty="0">
                <a:solidFill>
                  <a:srgbClr val="000000"/>
                </a:solidFill>
                <a:latin typeface="Candara" charset="0"/>
                <a:ea typeface="ＭＳ Ｐゴシック" charset="0"/>
                <a:cs typeface="ＭＳ Ｐゴシック" charset="0"/>
              </a:rPr>
              <a:t>individual</a:t>
            </a:r>
          </a:p>
        </p:txBody>
      </p:sp>
      <p:sp>
        <p:nvSpPr>
          <p:cNvPr id="29" name="Rectangle 32"/>
          <p:cNvSpPr>
            <a:spLocks noChangeArrowheads="1"/>
          </p:cNvSpPr>
          <p:nvPr/>
        </p:nvSpPr>
        <p:spPr bwMode="auto">
          <a:xfrm>
            <a:off x="853016" y="4059238"/>
            <a:ext cx="607859" cy="400110"/>
          </a:xfrm>
          <a:prstGeom prst="rect">
            <a:avLst/>
          </a:prstGeom>
          <a:noFill/>
          <a:ln w="9525">
            <a:noFill/>
            <a:miter lim="800000"/>
            <a:headEnd/>
            <a:tailEnd/>
          </a:ln>
        </p:spPr>
        <p:txBody>
          <a:bodyPr wrap="none">
            <a:prstTxWarp prst="textNoShape">
              <a:avLst/>
            </a:prstTxWarp>
            <a:spAutoFit/>
          </a:bodyPr>
          <a:lstStyle/>
          <a:p>
            <a:pPr eaLnBrk="0" hangingPunct="0"/>
            <a:r>
              <a:rPr lang="en-US" sz="2000" dirty="0" smtClean="0">
                <a:solidFill>
                  <a:srgbClr val="000000"/>
                </a:solidFill>
                <a:latin typeface="Candara" charset="0"/>
                <a:ea typeface="ＭＳ Ｐゴシック" charset="0"/>
                <a:cs typeface="ＭＳ Ｐゴシック" charset="0"/>
              </a:rPr>
              <a:t>You</a:t>
            </a:r>
            <a:endParaRPr lang="en-US" sz="2000" dirty="0">
              <a:solidFill>
                <a:srgbClr val="000000"/>
              </a:solidFill>
              <a:latin typeface="Candara" charset="0"/>
              <a:ea typeface="ＭＳ Ｐゴシック" charset="0"/>
              <a:cs typeface="ＭＳ Ｐゴシック" charset="0"/>
            </a:endParaRPr>
          </a:p>
        </p:txBody>
      </p:sp>
      <p:sp>
        <p:nvSpPr>
          <p:cNvPr id="28" name="Text Box 4"/>
          <p:cNvSpPr txBox="1">
            <a:spLocks noChangeArrowheads="1"/>
          </p:cNvSpPr>
          <p:nvPr/>
        </p:nvSpPr>
        <p:spPr bwMode="auto">
          <a:xfrm>
            <a:off x="1600729" y="5990898"/>
            <a:ext cx="712417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defRPr/>
            </a:pPr>
            <a:r>
              <a:rPr lang="en-US" sz="1200" i="1" dirty="0">
                <a:solidFill>
                  <a:srgbClr val="000000"/>
                </a:solidFill>
                <a:latin typeface="Arial"/>
                <a:ea typeface="ＭＳ Ｐゴシック" charset="0"/>
                <a:cs typeface="Arial"/>
              </a:rPr>
              <a:t>http://</a:t>
            </a:r>
            <a:r>
              <a:rPr lang="en-US" sz="1200" i="1" dirty="0" err="1">
                <a:solidFill>
                  <a:srgbClr val="000000"/>
                </a:solidFill>
                <a:latin typeface="Arial"/>
                <a:ea typeface="ＭＳ Ｐゴシック" charset="0"/>
                <a:cs typeface="Arial"/>
              </a:rPr>
              <a:t>effectivehealthcare.ahrq.gov</a:t>
            </a:r>
            <a:r>
              <a:rPr lang="en-US" sz="1200" i="1" dirty="0">
                <a:solidFill>
                  <a:srgbClr val="000000"/>
                </a:solidFill>
                <a:latin typeface="Arial"/>
                <a:ea typeface="ＭＳ Ｐゴシック" charset="0"/>
                <a:cs typeface="Arial"/>
              </a:rPr>
              <a:t>/</a:t>
            </a:r>
            <a:r>
              <a:rPr lang="en-US" sz="1200" i="1" dirty="0" err="1">
                <a:solidFill>
                  <a:srgbClr val="000000"/>
                </a:solidFill>
                <a:latin typeface="Arial"/>
                <a:ea typeface="ＭＳ Ｐゴシック" charset="0"/>
                <a:cs typeface="Arial"/>
              </a:rPr>
              <a:t>index.cfm</a:t>
            </a:r>
            <a:r>
              <a:rPr lang="en-US" sz="1200" i="1" dirty="0">
                <a:solidFill>
                  <a:srgbClr val="000000"/>
                </a:solidFill>
                <a:latin typeface="Arial"/>
                <a:ea typeface="ＭＳ Ｐゴシック" charset="0"/>
                <a:cs typeface="Arial"/>
              </a:rPr>
              <a:t>/search-for-guides-reviews-and-reports/?</a:t>
            </a:r>
            <a:r>
              <a:rPr lang="en-US" sz="1200" i="1" dirty="0" err="1">
                <a:solidFill>
                  <a:srgbClr val="000000"/>
                </a:solidFill>
                <a:latin typeface="Arial"/>
                <a:ea typeface="ＭＳ Ｐゴシック" charset="0"/>
                <a:cs typeface="Arial"/>
              </a:rPr>
              <a:t>productid</a:t>
            </a:r>
            <a:r>
              <a:rPr lang="en-US" sz="1200" i="1" dirty="0">
                <a:solidFill>
                  <a:srgbClr val="000000"/>
                </a:solidFill>
                <a:latin typeface="Arial"/>
                <a:ea typeface="ＭＳ Ｐゴシック" charset="0"/>
                <a:cs typeface="Arial"/>
              </a:rPr>
              <a:t>=1844&amp;pageaction=</a:t>
            </a:r>
            <a:r>
              <a:rPr lang="en-US" sz="1200" i="1" dirty="0" err="1">
                <a:solidFill>
                  <a:srgbClr val="000000"/>
                </a:solidFill>
                <a:latin typeface="Arial"/>
                <a:ea typeface="ＭＳ Ｐゴシック" charset="0"/>
                <a:cs typeface="Arial"/>
              </a:rPr>
              <a:t>displayproduct</a:t>
            </a:r>
            <a:endParaRPr lang="en-US" sz="1200" i="1" dirty="0">
              <a:solidFill>
                <a:srgbClr val="000000"/>
              </a:solidFill>
              <a:latin typeface="Arial"/>
              <a:ea typeface="ＭＳ Ｐゴシック" charset="0"/>
              <a:cs typeface="Arial"/>
            </a:endParaRPr>
          </a:p>
        </p:txBody>
      </p:sp>
      <p:grpSp>
        <p:nvGrpSpPr>
          <p:cNvPr id="30" name="Group 29"/>
          <p:cNvGrpSpPr/>
          <p:nvPr/>
        </p:nvGrpSpPr>
        <p:grpSpPr>
          <a:xfrm>
            <a:off x="3679100" y="3616326"/>
            <a:ext cx="672431" cy="633768"/>
            <a:chOff x="3124200" y="5880100"/>
            <a:chExt cx="736600" cy="698500"/>
          </a:xfrm>
          <a:solidFill>
            <a:schemeClr val="bg1"/>
          </a:solidFill>
        </p:grpSpPr>
        <p:sp>
          <p:nvSpPr>
            <p:cNvPr id="31" name="Rectangle 33"/>
            <p:cNvSpPr>
              <a:spLocks noChangeArrowheads="1"/>
            </p:cNvSpPr>
            <p:nvPr/>
          </p:nvSpPr>
          <p:spPr bwMode="auto">
            <a:xfrm>
              <a:off x="3124200" y="5880100"/>
              <a:ext cx="736600" cy="698500"/>
            </a:xfrm>
            <a:prstGeom prst="rect">
              <a:avLst/>
            </a:prstGeom>
            <a:grpFill/>
            <a:ln w="9525">
              <a:solidFill>
                <a:schemeClr val="tx1"/>
              </a:solidFill>
              <a:round/>
              <a:headEnd/>
              <a:tailEnd/>
            </a:ln>
            <a:extLst/>
          </p:spPr>
          <p:txBody>
            <a:bodyPr/>
            <a:lstStyle/>
            <a:p>
              <a:endParaRPr lang="en-US">
                <a:solidFill>
                  <a:srgbClr val="000000"/>
                </a:solidFill>
              </a:endParaRPr>
            </a:p>
          </p:txBody>
        </p:sp>
        <p:pic>
          <p:nvPicPr>
            <p:cNvPr id="32" name="Picture 6" descr="mood.jpeg"/>
            <p:cNvPicPr>
              <a:picLocks noChangeAspect="1"/>
            </p:cNvPicPr>
            <p:nvPr/>
          </p:nvPicPr>
          <p:blipFill>
            <a:blip r:embed="rId3">
              <a:extLst>
                <a:ext uri="{28A0092B-C50C-407E-A947-70E740481C1C}">
                  <a14:useLocalDpi xmlns:a14="http://schemas.microsoft.com/office/drawing/2010/main" val="0"/>
                </a:ext>
              </a:extLst>
            </a:blip>
            <a:srcRect l="20557" t="24911" r="18333" b="36299"/>
            <a:stretch>
              <a:fillRect/>
            </a:stretch>
          </p:blipFill>
          <p:spPr bwMode="auto">
            <a:xfrm>
              <a:off x="3263900" y="5905500"/>
              <a:ext cx="461963" cy="4572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3" name="TextBox 7"/>
            <p:cNvSpPr txBox="1">
              <a:spLocks noChangeArrowheads="1"/>
            </p:cNvSpPr>
            <p:nvPr/>
          </p:nvSpPr>
          <p:spPr bwMode="auto">
            <a:xfrm>
              <a:off x="3187700" y="6299200"/>
              <a:ext cx="569913" cy="276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Arial" charset="0"/>
                  <a:cs typeface="Arial" charset="0"/>
                </a:rPr>
                <a:t>Mood</a:t>
              </a:r>
            </a:p>
          </p:txBody>
        </p:sp>
      </p:grpSp>
      <p:grpSp>
        <p:nvGrpSpPr>
          <p:cNvPr id="39" name="Group 38"/>
          <p:cNvGrpSpPr/>
          <p:nvPr/>
        </p:nvGrpSpPr>
        <p:grpSpPr>
          <a:xfrm>
            <a:off x="6016773" y="3639372"/>
            <a:ext cx="672431" cy="633768"/>
            <a:chOff x="3124200" y="5880100"/>
            <a:chExt cx="736600" cy="698500"/>
          </a:xfrm>
          <a:solidFill>
            <a:schemeClr val="bg1"/>
          </a:solidFill>
        </p:grpSpPr>
        <p:sp>
          <p:nvSpPr>
            <p:cNvPr id="40" name="Rectangle 33"/>
            <p:cNvSpPr>
              <a:spLocks noChangeArrowheads="1"/>
            </p:cNvSpPr>
            <p:nvPr/>
          </p:nvSpPr>
          <p:spPr bwMode="auto">
            <a:xfrm>
              <a:off x="3124200" y="5880100"/>
              <a:ext cx="736600" cy="698500"/>
            </a:xfrm>
            <a:prstGeom prst="rect">
              <a:avLst/>
            </a:prstGeom>
            <a:grpFill/>
            <a:ln w="9525">
              <a:solidFill>
                <a:schemeClr val="tx1"/>
              </a:solidFill>
              <a:round/>
              <a:headEnd/>
              <a:tailEnd/>
            </a:ln>
            <a:extLst/>
          </p:spPr>
          <p:txBody>
            <a:bodyPr/>
            <a:lstStyle/>
            <a:p>
              <a:endParaRPr lang="en-US">
                <a:solidFill>
                  <a:srgbClr val="000000"/>
                </a:solidFill>
              </a:endParaRPr>
            </a:p>
          </p:txBody>
        </p:sp>
        <p:pic>
          <p:nvPicPr>
            <p:cNvPr id="41" name="Picture 6" descr="mood.jpeg"/>
            <p:cNvPicPr>
              <a:picLocks noChangeAspect="1"/>
            </p:cNvPicPr>
            <p:nvPr/>
          </p:nvPicPr>
          <p:blipFill>
            <a:blip r:embed="rId3">
              <a:extLst>
                <a:ext uri="{28A0092B-C50C-407E-A947-70E740481C1C}">
                  <a14:useLocalDpi xmlns:a14="http://schemas.microsoft.com/office/drawing/2010/main" val="0"/>
                </a:ext>
              </a:extLst>
            </a:blip>
            <a:srcRect l="20557" t="24911" r="18333" b="36299"/>
            <a:stretch>
              <a:fillRect/>
            </a:stretch>
          </p:blipFill>
          <p:spPr bwMode="auto">
            <a:xfrm>
              <a:off x="3263900" y="5905500"/>
              <a:ext cx="461963" cy="4572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2" name="TextBox 7"/>
            <p:cNvSpPr txBox="1">
              <a:spLocks noChangeArrowheads="1"/>
            </p:cNvSpPr>
            <p:nvPr/>
          </p:nvSpPr>
          <p:spPr bwMode="auto">
            <a:xfrm>
              <a:off x="3187700" y="6299200"/>
              <a:ext cx="569913" cy="276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latin typeface="Arial" charset="0"/>
                  <a:cs typeface="Arial" charset="0"/>
                </a:rPr>
                <a:t>Mood</a:t>
              </a:r>
            </a:p>
          </p:txBody>
        </p:sp>
      </p:grpSp>
    </p:spTree>
    <p:extLst>
      <p:ext uri="{BB962C8B-B14F-4D97-AF65-F5344CB8AC3E}">
        <p14:creationId xmlns:p14="http://schemas.microsoft.com/office/powerpoint/2010/main" val="875249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363133" y="440267"/>
            <a:ext cx="6540500" cy="1143000"/>
          </a:xfrm>
        </p:spPr>
        <p:txBody>
          <a:bodyPr/>
          <a:lstStyle/>
          <a:p>
            <a:pPr eaLnBrk="1" hangingPunct="1"/>
            <a:r>
              <a:rPr lang="en-US" altLang="ja-JP" sz="4000" b="1" dirty="0" smtClean="0">
                <a:solidFill>
                  <a:schemeClr val="tx1">
                    <a:lumMod val="65000"/>
                    <a:lumOff val="35000"/>
                  </a:schemeClr>
                </a:solidFill>
                <a:cs typeface="Candara"/>
              </a:rPr>
              <a:t>there you are!</a:t>
            </a:r>
            <a:endParaRPr lang="en-US" sz="4000" b="1" dirty="0">
              <a:solidFill>
                <a:schemeClr val="tx1">
                  <a:lumMod val="65000"/>
                  <a:lumOff val="35000"/>
                </a:schemeClr>
              </a:solidFill>
              <a:cs typeface="Candara"/>
            </a:endParaRPr>
          </a:p>
        </p:txBody>
      </p:sp>
      <p:grpSp>
        <p:nvGrpSpPr>
          <p:cNvPr id="55311" name="Group 30"/>
          <p:cNvGrpSpPr>
            <a:grpSpLocks/>
          </p:cNvGrpSpPr>
          <p:nvPr/>
        </p:nvGrpSpPr>
        <p:grpSpPr bwMode="auto">
          <a:xfrm>
            <a:off x="2504016" y="4500041"/>
            <a:ext cx="190500" cy="323850"/>
            <a:chOff x="1460" y="1232"/>
            <a:chExt cx="120" cy="204"/>
          </a:xfrm>
        </p:grpSpPr>
        <p:sp>
          <p:nvSpPr>
            <p:cNvPr id="5533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4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55324" name="Group 49"/>
          <p:cNvGrpSpPr>
            <a:grpSpLocks/>
          </p:cNvGrpSpPr>
          <p:nvPr/>
        </p:nvGrpSpPr>
        <p:grpSpPr bwMode="auto">
          <a:xfrm>
            <a:off x="1792816" y="4500041"/>
            <a:ext cx="190500" cy="323850"/>
            <a:chOff x="1460" y="1232"/>
            <a:chExt cx="120" cy="204"/>
          </a:xfrm>
        </p:grpSpPr>
        <p:sp>
          <p:nvSpPr>
            <p:cNvPr id="55331" name="AutoShape 50"/>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55332" name="AutoShape 51"/>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cxnSp>
        <p:nvCxnSpPr>
          <p:cNvPr id="4" name="Straight Arrow Connector 3"/>
          <p:cNvCxnSpPr/>
          <p:nvPr/>
        </p:nvCxnSpPr>
        <p:spPr bwMode="auto">
          <a:xfrm>
            <a:off x="1066800" y="5012267"/>
            <a:ext cx="7027334" cy="1693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a:off x="4453467" y="2065867"/>
            <a:ext cx="50800" cy="2946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5113867" y="5486400"/>
            <a:ext cx="2018501" cy="461665"/>
          </a:xfrm>
          <a:prstGeom prst="rect">
            <a:avLst/>
          </a:prstGeom>
          <a:noFill/>
        </p:spPr>
        <p:txBody>
          <a:bodyPr wrap="none" rtlCol="0">
            <a:spAutoFit/>
          </a:bodyPr>
          <a:lstStyle/>
          <a:p>
            <a:r>
              <a:rPr lang="en-US" dirty="0" smtClean="0"/>
              <a:t>Prozac better</a:t>
            </a:r>
            <a:endParaRPr lang="en-US" dirty="0"/>
          </a:p>
        </p:txBody>
      </p:sp>
      <p:sp>
        <p:nvSpPr>
          <p:cNvPr id="65" name="TextBox 64"/>
          <p:cNvSpPr txBox="1"/>
          <p:nvPr/>
        </p:nvSpPr>
        <p:spPr>
          <a:xfrm>
            <a:off x="2252134" y="5486400"/>
            <a:ext cx="1826942" cy="461665"/>
          </a:xfrm>
          <a:prstGeom prst="rect">
            <a:avLst/>
          </a:prstGeom>
          <a:noFill/>
        </p:spPr>
        <p:txBody>
          <a:bodyPr wrap="none" rtlCol="0">
            <a:spAutoFit/>
          </a:bodyPr>
          <a:lstStyle/>
          <a:p>
            <a:r>
              <a:rPr lang="en-US" dirty="0" smtClean="0"/>
              <a:t>Zoloft better</a:t>
            </a:r>
            <a:endParaRPr lang="en-US" dirty="0"/>
          </a:p>
        </p:txBody>
      </p:sp>
      <p:grpSp>
        <p:nvGrpSpPr>
          <p:cNvPr id="66" name="Group 30"/>
          <p:cNvGrpSpPr>
            <a:grpSpLocks/>
          </p:cNvGrpSpPr>
          <p:nvPr/>
        </p:nvGrpSpPr>
        <p:grpSpPr bwMode="auto">
          <a:xfrm>
            <a:off x="3181350" y="4500041"/>
            <a:ext cx="190500" cy="323850"/>
            <a:chOff x="1460" y="1232"/>
            <a:chExt cx="120" cy="204"/>
          </a:xfrm>
        </p:grpSpPr>
        <p:sp>
          <p:nvSpPr>
            <p:cNvPr id="6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6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69" name="Group 30"/>
          <p:cNvGrpSpPr>
            <a:grpSpLocks/>
          </p:cNvGrpSpPr>
          <p:nvPr/>
        </p:nvGrpSpPr>
        <p:grpSpPr bwMode="auto">
          <a:xfrm>
            <a:off x="3130550" y="4059774"/>
            <a:ext cx="190500" cy="323851"/>
            <a:chOff x="1460" y="1232"/>
            <a:chExt cx="120" cy="204"/>
          </a:xfrm>
        </p:grpSpPr>
        <p:sp>
          <p:nvSpPr>
            <p:cNvPr id="7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2" name="Group 30"/>
          <p:cNvGrpSpPr>
            <a:grpSpLocks/>
          </p:cNvGrpSpPr>
          <p:nvPr/>
        </p:nvGrpSpPr>
        <p:grpSpPr bwMode="auto">
          <a:xfrm>
            <a:off x="3604683" y="4500040"/>
            <a:ext cx="190500" cy="323851"/>
            <a:chOff x="1460" y="1232"/>
            <a:chExt cx="120" cy="204"/>
          </a:xfrm>
        </p:grpSpPr>
        <p:sp>
          <p:nvSpPr>
            <p:cNvPr id="7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5" name="Group 30"/>
          <p:cNvGrpSpPr>
            <a:grpSpLocks/>
          </p:cNvGrpSpPr>
          <p:nvPr/>
        </p:nvGrpSpPr>
        <p:grpSpPr bwMode="auto">
          <a:xfrm>
            <a:off x="4773084" y="3077640"/>
            <a:ext cx="190500" cy="323851"/>
            <a:chOff x="1460" y="1232"/>
            <a:chExt cx="120" cy="204"/>
          </a:xfrm>
        </p:grpSpPr>
        <p:sp>
          <p:nvSpPr>
            <p:cNvPr id="7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7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78" name="Group 30"/>
          <p:cNvGrpSpPr>
            <a:grpSpLocks/>
          </p:cNvGrpSpPr>
          <p:nvPr/>
        </p:nvGrpSpPr>
        <p:grpSpPr bwMode="auto">
          <a:xfrm>
            <a:off x="4688418" y="3941240"/>
            <a:ext cx="190500" cy="323851"/>
            <a:chOff x="1460" y="1232"/>
            <a:chExt cx="120" cy="204"/>
          </a:xfrm>
        </p:grpSpPr>
        <p:sp>
          <p:nvSpPr>
            <p:cNvPr id="7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2" name="Group 30"/>
          <p:cNvGrpSpPr>
            <a:grpSpLocks/>
          </p:cNvGrpSpPr>
          <p:nvPr/>
        </p:nvGrpSpPr>
        <p:grpSpPr bwMode="auto">
          <a:xfrm>
            <a:off x="4773083" y="4500040"/>
            <a:ext cx="190500" cy="323851"/>
            <a:chOff x="1460" y="1232"/>
            <a:chExt cx="120" cy="204"/>
          </a:xfrm>
        </p:grpSpPr>
        <p:sp>
          <p:nvSpPr>
            <p:cNvPr id="8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5" name="Group 30"/>
          <p:cNvGrpSpPr>
            <a:grpSpLocks/>
          </p:cNvGrpSpPr>
          <p:nvPr/>
        </p:nvGrpSpPr>
        <p:grpSpPr bwMode="auto">
          <a:xfrm>
            <a:off x="4790018" y="3500973"/>
            <a:ext cx="190500" cy="323851"/>
            <a:chOff x="1460" y="1232"/>
            <a:chExt cx="120" cy="204"/>
          </a:xfrm>
        </p:grpSpPr>
        <p:sp>
          <p:nvSpPr>
            <p:cNvPr id="8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8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88" name="Group 30"/>
          <p:cNvGrpSpPr>
            <a:grpSpLocks/>
          </p:cNvGrpSpPr>
          <p:nvPr/>
        </p:nvGrpSpPr>
        <p:grpSpPr bwMode="auto">
          <a:xfrm>
            <a:off x="5077884" y="3382440"/>
            <a:ext cx="190500" cy="323851"/>
            <a:chOff x="1460" y="1232"/>
            <a:chExt cx="120" cy="204"/>
          </a:xfrm>
        </p:grpSpPr>
        <p:sp>
          <p:nvSpPr>
            <p:cNvPr id="8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91" name="Group 30"/>
          <p:cNvGrpSpPr>
            <a:grpSpLocks/>
          </p:cNvGrpSpPr>
          <p:nvPr/>
        </p:nvGrpSpPr>
        <p:grpSpPr bwMode="auto">
          <a:xfrm>
            <a:off x="5975351" y="4008974"/>
            <a:ext cx="190500" cy="323851"/>
            <a:chOff x="1460" y="1232"/>
            <a:chExt cx="120" cy="204"/>
          </a:xfrm>
        </p:grpSpPr>
        <p:sp>
          <p:nvSpPr>
            <p:cNvPr id="9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2" name="Group 1"/>
          <p:cNvGrpSpPr/>
          <p:nvPr/>
        </p:nvGrpSpPr>
        <p:grpSpPr>
          <a:xfrm>
            <a:off x="5314952" y="4008973"/>
            <a:ext cx="190500" cy="323851"/>
            <a:chOff x="5314952" y="4008973"/>
            <a:chExt cx="190500" cy="323851"/>
          </a:xfrm>
        </p:grpSpPr>
        <p:sp>
          <p:nvSpPr>
            <p:cNvPr id="95" name="AutoShape 31"/>
            <p:cNvSpPr>
              <a:spLocks noChangeArrowheads="1"/>
            </p:cNvSpPr>
            <p:nvPr/>
          </p:nvSpPr>
          <p:spPr bwMode="auto">
            <a:xfrm rot="16200000">
              <a:off x="5295901" y="4123274"/>
              <a:ext cx="228601" cy="190500"/>
            </a:xfrm>
            <a:prstGeom prst="flowChartDelay">
              <a:avLst/>
            </a:prstGeom>
            <a:solidFill>
              <a:srgbClr val="C0504D"/>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6" name="AutoShape 32"/>
            <p:cNvSpPr>
              <a:spLocks noChangeArrowheads="1"/>
            </p:cNvSpPr>
            <p:nvPr/>
          </p:nvSpPr>
          <p:spPr bwMode="auto">
            <a:xfrm>
              <a:off x="5327651" y="4008973"/>
              <a:ext cx="165100" cy="177801"/>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97" name="Group 30"/>
          <p:cNvGrpSpPr>
            <a:grpSpLocks/>
          </p:cNvGrpSpPr>
          <p:nvPr/>
        </p:nvGrpSpPr>
        <p:grpSpPr bwMode="auto">
          <a:xfrm>
            <a:off x="6212417" y="4500040"/>
            <a:ext cx="190500" cy="323851"/>
            <a:chOff x="1460" y="1232"/>
            <a:chExt cx="120" cy="204"/>
          </a:xfrm>
        </p:grpSpPr>
        <p:sp>
          <p:nvSpPr>
            <p:cNvPr id="9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9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0" name="Group 30"/>
          <p:cNvGrpSpPr>
            <a:grpSpLocks/>
          </p:cNvGrpSpPr>
          <p:nvPr/>
        </p:nvGrpSpPr>
        <p:grpSpPr bwMode="auto">
          <a:xfrm>
            <a:off x="5365750" y="4500040"/>
            <a:ext cx="190500" cy="323851"/>
            <a:chOff x="1460" y="1232"/>
            <a:chExt cx="120" cy="204"/>
          </a:xfrm>
        </p:grpSpPr>
        <p:sp>
          <p:nvSpPr>
            <p:cNvPr id="10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3" name="Group 30"/>
          <p:cNvGrpSpPr>
            <a:grpSpLocks/>
          </p:cNvGrpSpPr>
          <p:nvPr/>
        </p:nvGrpSpPr>
        <p:grpSpPr bwMode="auto">
          <a:xfrm>
            <a:off x="5772151" y="4500040"/>
            <a:ext cx="190500" cy="323851"/>
            <a:chOff x="1460" y="1232"/>
            <a:chExt cx="120" cy="204"/>
          </a:xfrm>
        </p:grpSpPr>
        <p:sp>
          <p:nvSpPr>
            <p:cNvPr id="10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6" name="Group 30"/>
          <p:cNvGrpSpPr>
            <a:grpSpLocks/>
          </p:cNvGrpSpPr>
          <p:nvPr/>
        </p:nvGrpSpPr>
        <p:grpSpPr bwMode="auto">
          <a:xfrm>
            <a:off x="3570817" y="4008975"/>
            <a:ext cx="190500" cy="323851"/>
            <a:chOff x="1460" y="1232"/>
            <a:chExt cx="120" cy="204"/>
          </a:xfrm>
        </p:grpSpPr>
        <p:sp>
          <p:nvSpPr>
            <p:cNvPr id="10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0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09" name="Group 30"/>
          <p:cNvGrpSpPr>
            <a:grpSpLocks/>
          </p:cNvGrpSpPr>
          <p:nvPr/>
        </p:nvGrpSpPr>
        <p:grpSpPr bwMode="auto">
          <a:xfrm>
            <a:off x="4942417" y="4059773"/>
            <a:ext cx="190500" cy="323851"/>
            <a:chOff x="1460" y="1232"/>
            <a:chExt cx="120" cy="204"/>
          </a:xfrm>
        </p:grpSpPr>
        <p:sp>
          <p:nvSpPr>
            <p:cNvPr id="11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2" name="Group 30"/>
          <p:cNvGrpSpPr>
            <a:grpSpLocks/>
          </p:cNvGrpSpPr>
          <p:nvPr/>
        </p:nvGrpSpPr>
        <p:grpSpPr bwMode="auto">
          <a:xfrm>
            <a:off x="3418417" y="3551775"/>
            <a:ext cx="190500" cy="323851"/>
            <a:chOff x="1460" y="1232"/>
            <a:chExt cx="120" cy="204"/>
          </a:xfrm>
        </p:grpSpPr>
        <p:sp>
          <p:nvSpPr>
            <p:cNvPr id="11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5" name="Group 30"/>
          <p:cNvGrpSpPr>
            <a:grpSpLocks/>
          </p:cNvGrpSpPr>
          <p:nvPr/>
        </p:nvGrpSpPr>
        <p:grpSpPr bwMode="auto">
          <a:xfrm>
            <a:off x="4129616" y="2891375"/>
            <a:ext cx="190500" cy="323851"/>
            <a:chOff x="1460" y="1232"/>
            <a:chExt cx="120" cy="204"/>
          </a:xfrm>
        </p:grpSpPr>
        <p:sp>
          <p:nvSpPr>
            <p:cNvPr id="11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1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18" name="Group 30"/>
          <p:cNvGrpSpPr>
            <a:grpSpLocks/>
          </p:cNvGrpSpPr>
          <p:nvPr/>
        </p:nvGrpSpPr>
        <p:grpSpPr bwMode="auto">
          <a:xfrm>
            <a:off x="3638550" y="3077641"/>
            <a:ext cx="190500" cy="323851"/>
            <a:chOff x="1460" y="1232"/>
            <a:chExt cx="120" cy="204"/>
          </a:xfrm>
        </p:grpSpPr>
        <p:sp>
          <p:nvSpPr>
            <p:cNvPr id="11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1" name="Group 30"/>
          <p:cNvGrpSpPr>
            <a:grpSpLocks/>
          </p:cNvGrpSpPr>
          <p:nvPr/>
        </p:nvGrpSpPr>
        <p:grpSpPr bwMode="auto">
          <a:xfrm>
            <a:off x="4180417" y="3314708"/>
            <a:ext cx="190500" cy="323851"/>
            <a:chOff x="1460" y="1232"/>
            <a:chExt cx="120" cy="204"/>
          </a:xfrm>
        </p:grpSpPr>
        <p:sp>
          <p:nvSpPr>
            <p:cNvPr id="12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4" name="Group 30"/>
          <p:cNvGrpSpPr>
            <a:grpSpLocks/>
          </p:cNvGrpSpPr>
          <p:nvPr/>
        </p:nvGrpSpPr>
        <p:grpSpPr bwMode="auto">
          <a:xfrm>
            <a:off x="3892550" y="3602575"/>
            <a:ext cx="190500" cy="323851"/>
            <a:chOff x="1460" y="1232"/>
            <a:chExt cx="120" cy="204"/>
          </a:xfrm>
        </p:grpSpPr>
        <p:sp>
          <p:nvSpPr>
            <p:cNvPr id="12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27" name="Group 30"/>
          <p:cNvGrpSpPr>
            <a:grpSpLocks/>
          </p:cNvGrpSpPr>
          <p:nvPr/>
        </p:nvGrpSpPr>
        <p:grpSpPr bwMode="auto">
          <a:xfrm>
            <a:off x="4095750" y="4500040"/>
            <a:ext cx="190500" cy="323851"/>
            <a:chOff x="1460" y="1232"/>
            <a:chExt cx="120" cy="204"/>
          </a:xfrm>
        </p:grpSpPr>
        <p:sp>
          <p:nvSpPr>
            <p:cNvPr id="12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2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0" name="Group 30"/>
          <p:cNvGrpSpPr>
            <a:grpSpLocks/>
          </p:cNvGrpSpPr>
          <p:nvPr/>
        </p:nvGrpSpPr>
        <p:grpSpPr bwMode="auto">
          <a:xfrm>
            <a:off x="4011083" y="3941241"/>
            <a:ext cx="190500" cy="323851"/>
            <a:chOff x="1460" y="1232"/>
            <a:chExt cx="120" cy="204"/>
          </a:xfrm>
        </p:grpSpPr>
        <p:sp>
          <p:nvSpPr>
            <p:cNvPr id="13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3" name="Group 30"/>
          <p:cNvGrpSpPr>
            <a:grpSpLocks/>
          </p:cNvGrpSpPr>
          <p:nvPr/>
        </p:nvGrpSpPr>
        <p:grpSpPr bwMode="auto">
          <a:xfrm>
            <a:off x="4400550" y="3839641"/>
            <a:ext cx="190500" cy="323851"/>
            <a:chOff x="1460" y="1232"/>
            <a:chExt cx="120" cy="204"/>
          </a:xfrm>
        </p:grpSpPr>
        <p:sp>
          <p:nvSpPr>
            <p:cNvPr id="13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36" name="Group 30"/>
          <p:cNvGrpSpPr>
            <a:grpSpLocks/>
          </p:cNvGrpSpPr>
          <p:nvPr/>
        </p:nvGrpSpPr>
        <p:grpSpPr bwMode="auto">
          <a:xfrm>
            <a:off x="4552950" y="2755908"/>
            <a:ext cx="190500" cy="323851"/>
            <a:chOff x="1460" y="1232"/>
            <a:chExt cx="120" cy="204"/>
          </a:xfrm>
        </p:grpSpPr>
        <p:sp>
          <p:nvSpPr>
            <p:cNvPr id="13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3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2" name="Group 30"/>
          <p:cNvGrpSpPr>
            <a:grpSpLocks/>
          </p:cNvGrpSpPr>
          <p:nvPr/>
        </p:nvGrpSpPr>
        <p:grpSpPr bwMode="auto">
          <a:xfrm>
            <a:off x="4823884" y="2501907"/>
            <a:ext cx="190500" cy="323851"/>
            <a:chOff x="1460" y="1232"/>
            <a:chExt cx="120" cy="204"/>
          </a:xfrm>
        </p:grpSpPr>
        <p:sp>
          <p:nvSpPr>
            <p:cNvPr id="14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4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5" name="Group 30"/>
          <p:cNvGrpSpPr>
            <a:grpSpLocks/>
          </p:cNvGrpSpPr>
          <p:nvPr/>
        </p:nvGrpSpPr>
        <p:grpSpPr bwMode="auto">
          <a:xfrm>
            <a:off x="5077884" y="3382440"/>
            <a:ext cx="190500" cy="323851"/>
            <a:chOff x="1460" y="1232"/>
            <a:chExt cx="120" cy="204"/>
          </a:xfrm>
        </p:grpSpPr>
        <p:sp>
          <p:nvSpPr>
            <p:cNvPr id="14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4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48" name="Group 30"/>
          <p:cNvGrpSpPr>
            <a:grpSpLocks/>
          </p:cNvGrpSpPr>
          <p:nvPr/>
        </p:nvGrpSpPr>
        <p:grpSpPr bwMode="auto">
          <a:xfrm>
            <a:off x="5365750" y="3568706"/>
            <a:ext cx="190500" cy="323851"/>
            <a:chOff x="1460" y="1232"/>
            <a:chExt cx="120" cy="204"/>
          </a:xfrm>
        </p:grpSpPr>
        <p:sp>
          <p:nvSpPr>
            <p:cNvPr id="14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1" name="Group 30"/>
          <p:cNvGrpSpPr>
            <a:grpSpLocks/>
          </p:cNvGrpSpPr>
          <p:nvPr/>
        </p:nvGrpSpPr>
        <p:grpSpPr bwMode="auto">
          <a:xfrm>
            <a:off x="5602817" y="3771907"/>
            <a:ext cx="190500" cy="323851"/>
            <a:chOff x="1460" y="1232"/>
            <a:chExt cx="120" cy="204"/>
          </a:xfrm>
        </p:grpSpPr>
        <p:sp>
          <p:nvSpPr>
            <p:cNvPr id="15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4" name="Group 30"/>
          <p:cNvGrpSpPr>
            <a:grpSpLocks/>
          </p:cNvGrpSpPr>
          <p:nvPr/>
        </p:nvGrpSpPr>
        <p:grpSpPr bwMode="auto">
          <a:xfrm>
            <a:off x="6805084" y="4500040"/>
            <a:ext cx="190500" cy="323851"/>
            <a:chOff x="1460" y="1232"/>
            <a:chExt cx="120" cy="204"/>
          </a:xfrm>
        </p:grpSpPr>
        <p:sp>
          <p:nvSpPr>
            <p:cNvPr id="15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57" name="Group 30"/>
          <p:cNvGrpSpPr>
            <a:grpSpLocks/>
          </p:cNvGrpSpPr>
          <p:nvPr/>
        </p:nvGrpSpPr>
        <p:grpSpPr bwMode="auto">
          <a:xfrm>
            <a:off x="5077884" y="2722040"/>
            <a:ext cx="190500" cy="323851"/>
            <a:chOff x="1460" y="1232"/>
            <a:chExt cx="120" cy="204"/>
          </a:xfrm>
        </p:grpSpPr>
        <p:sp>
          <p:nvSpPr>
            <p:cNvPr id="158"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59"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0" name="Group 30"/>
          <p:cNvGrpSpPr>
            <a:grpSpLocks/>
          </p:cNvGrpSpPr>
          <p:nvPr/>
        </p:nvGrpSpPr>
        <p:grpSpPr bwMode="auto">
          <a:xfrm>
            <a:off x="5298017" y="2959107"/>
            <a:ext cx="190500" cy="323851"/>
            <a:chOff x="1460" y="1232"/>
            <a:chExt cx="120" cy="204"/>
          </a:xfrm>
        </p:grpSpPr>
        <p:sp>
          <p:nvSpPr>
            <p:cNvPr id="161"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2"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3" name="Group 30"/>
          <p:cNvGrpSpPr>
            <a:grpSpLocks/>
          </p:cNvGrpSpPr>
          <p:nvPr/>
        </p:nvGrpSpPr>
        <p:grpSpPr bwMode="auto">
          <a:xfrm>
            <a:off x="5568951" y="3213106"/>
            <a:ext cx="190500" cy="323851"/>
            <a:chOff x="1460" y="1232"/>
            <a:chExt cx="120" cy="204"/>
          </a:xfrm>
        </p:grpSpPr>
        <p:sp>
          <p:nvSpPr>
            <p:cNvPr id="164"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5"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6" name="Group 30"/>
          <p:cNvGrpSpPr>
            <a:grpSpLocks/>
          </p:cNvGrpSpPr>
          <p:nvPr/>
        </p:nvGrpSpPr>
        <p:grpSpPr bwMode="auto">
          <a:xfrm>
            <a:off x="4603750" y="2298706"/>
            <a:ext cx="190500" cy="323851"/>
            <a:chOff x="1460" y="1232"/>
            <a:chExt cx="120" cy="204"/>
          </a:xfrm>
        </p:grpSpPr>
        <p:sp>
          <p:nvSpPr>
            <p:cNvPr id="167"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68"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69" name="Group 30"/>
          <p:cNvGrpSpPr>
            <a:grpSpLocks/>
          </p:cNvGrpSpPr>
          <p:nvPr/>
        </p:nvGrpSpPr>
        <p:grpSpPr bwMode="auto">
          <a:xfrm>
            <a:off x="5890684" y="3534840"/>
            <a:ext cx="190500" cy="323851"/>
            <a:chOff x="1460" y="1232"/>
            <a:chExt cx="120" cy="204"/>
          </a:xfrm>
        </p:grpSpPr>
        <p:sp>
          <p:nvSpPr>
            <p:cNvPr id="170"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1"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2" name="Group 30"/>
          <p:cNvGrpSpPr>
            <a:grpSpLocks/>
          </p:cNvGrpSpPr>
          <p:nvPr/>
        </p:nvGrpSpPr>
        <p:grpSpPr bwMode="auto">
          <a:xfrm>
            <a:off x="6330951" y="3958173"/>
            <a:ext cx="190500" cy="323851"/>
            <a:chOff x="1460" y="1232"/>
            <a:chExt cx="120" cy="204"/>
          </a:xfrm>
        </p:grpSpPr>
        <p:sp>
          <p:nvSpPr>
            <p:cNvPr id="17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5" name="Group 30"/>
          <p:cNvGrpSpPr>
            <a:grpSpLocks/>
          </p:cNvGrpSpPr>
          <p:nvPr/>
        </p:nvGrpSpPr>
        <p:grpSpPr bwMode="auto">
          <a:xfrm>
            <a:off x="6720417" y="4042841"/>
            <a:ext cx="190500" cy="323850"/>
            <a:chOff x="1460" y="1232"/>
            <a:chExt cx="120" cy="204"/>
          </a:xfrm>
        </p:grpSpPr>
        <p:sp>
          <p:nvSpPr>
            <p:cNvPr id="17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7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78" name="Group 30"/>
          <p:cNvGrpSpPr>
            <a:grpSpLocks/>
          </p:cNvGrpSpPr>
          <p:nvPr/>
        </p:nvGrpSpPr>
        <p:grpSpPr bwMode="auto">
          <a:xfrm>
            <a:off x="3824816" y="2654308"/>
            <a:ext cx="190500" cy="323850"/>
            <a:chOff x="1460" y="1232"/>
            <a:chExt cx="120" cy="204"/>
          </a:xfrm>
        </p:grpSpPr>
        <p:sp>
          <p:nvSpPr>
            <p:cNvPr id="17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81" name="Group 30"/>
          <p:cNvGrpSpPr>
            <a:grpSpLocks/>
          </p:cNvGrpSpPr>
          <p:nvPr/>
        </p:nvGrpSpPr>
        <p:grpSpPr bwMode="auto">
          <a:xfrm>
            <a:off x="2774950" y="4195241"/>
            <a:ext cx="190500" cy="323850"/>
            <a:chOff x="1460" y="1232"/>
            <a:chExt cx="120" cy="204"/>
          </a:xfrm>
        </p:grpSpPr>
        <p:sp>
          <p:nvSpPr>
            <p:cNvPr id="182"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3"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84" name="Group 30"/>
          <p:cNvGrpSpPr>
            <a:grpSpLocks/>
          </p:cNvGrpSpPr>
          <p:nvPr/>
        </p:nvGrpSpPr>
        <p:grpSpPr bwMode="auto">
          <a:xfrm>
            <a:off x="2165349" y="4279907"/>
            <a:ext cx="190500" cy="323850"/>
            <a:chOff x="1460" y="1232"/>
            <a:chExt cx="120" cy="204"/>
          </a:xfrm>
        </p:grpSpPr>
        <p:sp>
          <p:nvSpPr>
            <p:cNvPr id="185"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86"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2" name="Group 30"/>
          <p:cNvGrpSpPr>
            <a:grpSpLocks/>
          </p:cNvGrpSpPr>
          <p:nvPr/>
        </p:nvGrpSpPr>
        <p:grpSpPr bwMode="auto">
          <a:xfrm>
            <a:off x="4163483" y="2400307"/>
            <a:ext cx="190500" cy="323851"/>
            <a:chOff x="1460" y="1232"/>
            <a:chExt cx="120" cy="204"/>
          </a:xfrm>
        </p:grpSpPr>
        <p:sp>
          <p:nvSpPr>
            <p:cNvPr id="193"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94"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5" name="Group 30"/>
          <p:cNvGrpSpPr>
            <a:grpSpLocks/>
          </p:cNvGrpSpPr>
          <p:nvPr/>
        </p:nvGrpSpPr>
        <p:grpSpPr bwMode="auto">
          <a:xfrm>
            <a:off x="7076017" y="4212174"/>
            <a:ext cx="190500" cy="323851"/>
            <a:chOff x="1460" y="1232"/>
            <a:chExt cx="120" cy="204"/>
          </a:xfrm>
        </p:grpSpPr>
        <p:sp>
          <p:nvSpPr>
            <p:cNvPr id="196"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197"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grpSp>
        <p:nvGrpSpPr>
          <p:cNvPr id="198" name="Group 30"/>
          <p:cNvGrpSpPr>
            <a:grpSpLocks/>
          </p:cNvGrpSpPr>
          <p:nvPr/>
        </p:nvGrpSpPr>
        <p:grpSpPr bwMode="auto">
          <a:xfrm>
            <a:off x="7279217" y="4483107"/>
            <a:ext cx="190500" cy="323851"/>
            <a:chOff x="1460" y="1232"/>
            <a:chExt cx="120" cy="204"/>
          </a:xfrm>
        </p:grpSpPr>
        <p:sp>
          <p:nvSpPr>
            <p:cNvPr id="199" name="AutoShape 31"/>
            <p:cNvSpPr>
              <a:spLocks noChangeArrowheads="1"/>
            </p:cNvSpPr>
            <p:nvPr/>
          </p:nvSpPr>
          <p:spPr bwMode="auto">
            <a:xfrm rot="-5400000">
              <a:off x="1448" y="1304"/>
              <a:ext cx="144" cy="120"/>
            </a:xfrm>
            <a:prstGeom prst="flowChartDelay">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sp>
          <p:nvSpPr>
            <p:cNvPr id="200" name="AutoShape 32"/>
            <p:cNvSpPr>
              <a:spLocks noChangeArrowheads="1"/>
            </p:cNvSpPr>
            <p:nvPr/>
          </p:nvSpPr>
          <p:spPr bwMode="auto">
            <a:xfrm>
              <a:off x="1468" y="1232"/>
              <a:ext cx="104" cy="112"/>
            </a:xfrm>
            <a:prstGeom prst="smileyFace">
              <a:avLst>
                <a:gd name="adj" fmla="val 4653"/>
              </a:avLst>
            </a:prstGeom>
            <a:solidFill>
              <a:srgbClr val="FBF8E7"/>
            </a:solidFill>
            <a:ln w="9525">
              <a:solidFill>
                <a:schemeClr val="tx1"/>
              </a:solidFill>
              <a:round/>
              <a:headEnd/>
              <a:tailEnd/>
            </a:ln>
          </p:spPr>
          <p:txBody>
            <a:bodyPr wrap="none" anchor="ctr">
              <a:prstTxWarp prst="textNoShape">
                <a:avLst/>
              </a:prstTxWarp>
            </a:bodyPr>
            <a:lstStyle/>
            <a:p>
              <a:pPr eaLnBrk="0" hangingPunct="0"/>
              <a:endParaRPr lang="en-US">
                <a:solidFill>
                  <a:srgbClr val="000000"/>
                </a:solidFill>
                <a:latin typeface="Candara" charset="0"/>
                <a:ea typeface="ＭＳ Ｐゴシック" charset="0"/>
                <a:cs typeface="ＭＳ Ｐゴシック" charset="0"/>
              </a:endParaRPr>
            </a:p>
          </p:txBody>
        </p:sp>
      </p:grpSp>
    </p:spTree>
    <p:extLst>
      <p:ext uri="{BB962C8B-B14F-4D97-AF65-F5344CB8AC3E}">
        <p14:creationId xmlns:p14="http://schemas.microsoft.com/office/powerpoint/2010/main" val="116540218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Trialist</a:t>
            </a:r>
            <a:r>
              <a:rPr lang="en-US" dirty="0" smtClean="0"/>
              <a:t> App</a:t>
            </a:r>
            <a:endParaRPr lang="en-US" dirty="0"/>
          </a:p>
        </p:txBody>
      </p:sp>
      <p:sp>
        <p:nvSpPr>
          <p:cNvPr id="3" name="Content Placeholder 2"/>
          <p:cNvSpPr>
            <a:spLocks noGrp="1"/>
          </p:cNvSpPr>
          <p:nvPr>
            <p:ph idx="1"/>
          </p:nvPr>
        </p:nvSpPr>
        <p:spPr>
          <a:xfrm>
            <a:off x="457200" y="1600200"/>
            <a:ext cx="4318000" cy="4727994"/>
          </a:xfrm>
        </p:spPr>
        <p:txBody>
          <a:bodyPr>
            <a:normAutofit/>
          </a:bodyPr>
          <a:lstStyle/>
          <a:p>
            <a:pPr>
              <a:lnSpc>
                <a:spcPct val="110000"/>
              </a:lnSpc>
            </a:pPr>
            <a:r>
              <a:rPr lang="en-US" sz="2400" dirty="0" smtClean="0"/>
              <a:t>Generalizable platform for n-of-1 studies</a:t>
            </a:r>
          </a:p>
          <a:p>
            <a:pPr>
              <a:lnSpc>
                <a:spcPct val="110000"/>
              </a:lnSpc>
            </a:pPr>
            <a:r>
              <a:rPr lang="en-US" sz="2400" dirty="0"/>
              <a:t>v 1.0 being used for chronic pain med use (</a:t>
            </a:r>
            <a:r>
              <a:rPr lang="en-US" sz="2400" dirty="0">
                <a:hlinkClick r:id="rId2"/>
              </a:rPr>
              <a:t>PREEMPT</a:t>
            </a:r>
            <a:r>
              <a:rPr lang="en-US" sz="2400" dirty="0"/>
              <a:t>), n = 200+</a:t>
            </a:r>
          </a:p>
          <a:p>
            <a:pPr>
              <a:lnSpc>
                <a:spcPct val="110000"/>
              </a:lnSpc>
            </a:pPr>
            <a:r>
              <a:rPr lang="en-US" sz="2400" dirty="0"/>
              <a:t>v 2.0 for-profit spin-off from Open mHealth</a:t>
            </a:r>
          </a:p>
          <a:p>
            <a:pPr lvl="1">
              <a:lnSpc>
                <a:spcPct val="110000"/>
              </a:lnSpc>
            </a:pPr>
            <a:r>
              <a:rPr lang="en-US" sz="2000" dirty="0"/>
              <a:t>for WNYC, n = up to 6000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1468647"/>
            <a:ext cx="3835400" cy="4991100"/>
          </a:xfrm>
          <a:prstGeom prst="rect">
            <a:avLst/>
          </a:prstGeom>
        </p:spPr>
      </p:pic>
    </p:spTree>
    <p:extLst>
      <p:ext uri="{BB962C8B-B14F-4D97-AF65-F5344CB8AC3E}">
        <p14:creationId xmlns:p14="http://schemas.microsoft.com/office/powerpoint/2010/main" val="1246775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667000"/>
            <a:ext cx="7772400" cy="1143000"/>
          </a:xfrm>
        </p:spPr>
        <p:txBody>
          <a:bodyPr/>
          <a:lstStyle/>
          <a:p>
            <a:r>
              <a:rPr lang="en-US" sz="4800" dirty="0" smtClean="0">
                <a:latin typeface="Candara" charset="0"/>
              </a:rPr>
              <a:t>n </a:t>
            </a:r>
            <a:r>
              <a:rPr lang="en-US" sz="4800" dirty="0">
                <a:latin typeface="Candara" charset="0"/>
              </a:rPr>
              <a:t>=</a:t>
            </a:r>
            <a:r>
              <a:rPr lang="en-US" sz="4800" dirty="0" smtClean="0">
                <a:latin typeface="Candara" charset="0"/>
              </a:rPr>
              <a:t> 1</a:t>
            </a:r>
            <a:endParaRPr lang="en-US" dirty="0">
              <a:latin typeface="Candara" charset="0"/>
            </a:endParaRPr>
          </a:p>
        </p:txBody>
      </p:sp>
    </p:spTree>
    <p:extLst>
      <p:ext uri="{BB962C8B-B14F-4D97-AF65-F5344CB8AC3E}">
        <p14:creationId xmlns:p14="http://schemas.microsoft.com/office/powerpoint/2010/main" val="1563615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49300" y="2667000"/>
            <a:ext cx="7772400" cy="1143000"/>
          </a:xfrm>
        </p:spPr>
        <p:txBody>
          <a:bodyPr/>
          <a:lstStyle/>
          <a:p>
            <a:r>
              <a:rPr lang="en-US" sz="4800" dirty="0" smtClean="0">
                <a:latin typeface="Candara" charset="0"/>
              </a:rPr>
              <a:t>(n </a:t>
            </a:r>
            <a:r>
              <a:rPr lang="en-US" sz="4800" dirty="0">
                <a:latin typeface="Candara" charset="0"/>
              </a:rPr>
              <a:t>=</a:t>
            </a:r>
            <a:r>
              <a:rPr lang="en-US" sz="4800" dirty="0" smtClean="0">
                <a:latin typeface="Candara" charset="0"/>
              </a:rPr>
              <a:t> 1)</a:t>
            </a:r>
            <a:r>
              <a:rPr lang="en-US" sz="4800" dirty="0" smtClean="0">
                <a:solidFill>
                  <a:schemeClr val="bg1"/>
                </a:solidFill>
                <a:latin typeface="Candara" charset="0"/>
              </a:rPr>
              <a:t>.</a:t>
            </a:r>
            <a:r>
              <a:rPr lang="en-US" sz="6600" baseline="30000" dirty="0">
                <a:latin typeface="Candara" charset="0"/>
              </a:rPr>
              <a:t>N</a:t>
            </a:r>
            <a:endParaRPr lang="en-US" baseline="30000" dirty="0">
              <a:latin typeface="Candara" charset="0"/>
            </a:endParaRPr>
          </a:p>
        </p:txBody>
      </p:sp>
    </p:spTree>
    <p:extLst>
      <p:ext uri="{BB962C8B-B14F-4D97-AF65-F5344CB8AC3E}">
        <p14:creationId xmlns:p14="http://schemas.microsoft.com/office/powerpoint/2010/main" val="940351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37166" y="2667000"/>
            <a:ext cx="7772400" cy="1143000"/>
          </a:xfrm>
        </p:spPr>
        <p:txBody>
          <a:bodyPr/>
          <a:lstStyle/>
          <a:p>
            <a:r>
              <a:rPr lang="en-US" sz="4800" dirty="0" smtClean="0">
                <a:latin typeface="Candara" charset="0"/>
              </a:rPr>
              <a:t>(n </a:t>
            </a:r>
            <a:r>
              <a:rPr lang="en-US" sz="4800" dirty="0">
                <a:latin typeface="Candara" charset="0"/>
              </a:rPr>
              <a:t>=</a:t>
            </a:r>
            <a:r>
              <a:rPr lang="en-US" sz="4800" dirty="0" smtClean="0">
                <a:latin typeface="Candara" charset="0"/>
              </a:rPr>
              <a:t> 1)</a:t>
            </a:r>
            <a:r>
              <a:rPr lang="en-US" sz="4800" dirty="0" smtClean="0">
                <a:solidFill>
                  <a:schemeClr val="bg1"/>
                </a:solidFill>
                <a:latin typeface="Candara" charset="0"/>
              </a:rPr>
              <a:t>.</a:t>
            </a:r>
            <a:r>
              <a:rPr lang="en-US" sz="6600" baseline="30000" dirty="0">
                <a:latin typeface="Candara" charset="0"/>
              </a:rPr>
              <a:t>N</a:t>
            </a:r>
            <a:endParaRPr lang="en-US" baseline="30000" dirty="0">
              <a:latin typeface="Candara" charset="0"/>
            </a:endParaRPr>
          </a:p>
        </p:txBody>
      </p:sp>
      <p:sp>
        <p:nvSpPr>
          <p:cNvPr id="5" name="TextBox 4"/>
          <p:cNvSpPr txBox="1"/>
          <p:nvPr/>
        </p:nvSpPr>
        <p:spPr>
          <a:xfrm>
            <a:off x="2667000" y="2667000"/>
            <a:ext cx="914400" cy="1200329"/>
          </a:xfrm>
          <a:prstGeom prst="rect">
            <a:avLst/>
          </a:prstGeom>
          <a:noFill/>
        </p:spPr>
        <p:txBody>
          <a:bodyPr wrap="square" rtlCol="0">
            <a:spAutoFit/>
          </a:bodyPr>
          <a:lstStyle/>
          <a:p>
            <a:r>
              <a:rPr lang="el-GR" sz="7200" dirty="0"/>
              <a:t>Σ</a:t>
            </a:r>
            <a:endParaRPr lang="en-US" sz="7200" dirty="0"/>
          </a:p>
        </p:txBody>
      </p:sp>
    </p:spTree>
    <p:extLst>
      <p:ext uri="{BB962C8B-B14F-4D97-AF65-F5344CB8AC3E}">
        <p14:creationId xmlns:p14="http://schemas.microsoft.com/office/powerpoint/2010/main" val="1034666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85800" y="1143000"/>
            <a:ext cx="7772400" cy="1143000"/>
          </a:xfrm>
        </p:spPr>
        <p:txBody>
          <a:bodyPr>
            <a:normAutofit fontScale="90000"/>
          </a:bodyPr>
          <a:lstStyle/>
          <a:p>
            <a:pPr eaLnBrk="1" hangingPunct="1"/>
            <a:r>
              <a:rPr lang="en-US" altLang="ja-JP" sz="4800" dirty="0" smtClean="0">
                <a:solidFill>
                  <a:srgbClr val="000000"/>
                </a:solidFill>
                <a:latin typeface="Candara" charset="0"/>
              </a:rPr>
              <a:t>flip direction of research inference</a:t>
            </a:r>
            <a:endParaRPr lang="en-US" dirty="0">
              <a:solidFill>
                <a:srgbClr val="000000"/>
              </a:solidFill>
              <a:latin typeface="Candara" charset="0"/>
            </a:endParaRPr>
          </a:p>
        </p:txBody>
      </p:sp>
      <p:pic>
        <p:nvPicPr>
          <p:cNvPr id="3" name="Picture 2"/>
          <p:cNvPicPr>
            <a:picLocks noChangeAspect="1"/>
          </p:cNvPicPr>
          <p:nvPr/>
        </p:nvPicPr>
        <p:blipFill>
          <a:blip r:embed="rId3"/>
          <a:stretch>
            <a:fillRect/>
          </a:stretch>
        </p:blipFill>
        <p:spPr>
          <a:xfrm>
            <a:off x="425459" y="3726490"/>
            <a:ext cx="2753554" cy="651932"/>
          </a:xfrm>
          <a:prstGeom prst="rect">
            <a:avLst/>
          </a:prstGeom>
        </p:spPr>
      </p:pic>
      <p:pic>
        <p:nvPicPr>
          <p:cNvPr id="30" name="Picture 29"/>
          <p:cNvPicPr>
            <a:picLocks noChangeAspect="1"/>
          </p:cNvPicPr>
          <p:nvPr/>
        </p:nvPicPr>
        <p:blipFill>
          <a:blip r:embed="rId3"/>
          <a:stretch>
            <a:fillRect/>
          </a:stretch>
        </p:blipFill>
        <p:spPr>
          <a:xfrm>
            <a:off x="3998391" y="2761289"/>
            <a:ext cx="2753554" cy="651932"/>
          </a:xfrm>
          <a:prstGeom prst="rect">
            <a:avLst/>
          </a:prstGeom>
        </p:spPr>
      </p:pic>
      <p:pic>
        <p:nvPicPr>
          <p:cNvPr id="31" name="Picture 30"/>
          <p:cNvPicPr>
            <a:picLocks noChangeAspect="1"/>
          </p:cNvPicPr>
          <p:nvPr/>
        </p:nvPicPr>
        <p:blipFill>
          <a:blip r:embed="rId3"/>
          <a:stretch>
            <a:fillRect/>
          </a:stretch>
        </p:blipFill>
        <p:spPr>
          <a:xfrm>
            <a:off x="916525" y="2829023"/>
            <a:ext cx="2753554" cy="651932"/>
          </a:xfrm>
          <a:prstGeom prst="rect">
            <a:avLst/>
          </a:prstGeom>
        </p:spPr>
      </p:pic>
      <p:pic>
        <p:nvPicPr>
          <p:cNvPr id="32" name="Picture 31"/>
          <p:cNvPicPr>
            <a:picLocks noChangeAspect="1"/>
          </p:cNvPicPr>
          <p:nvPr/>
        </p:nvPicPr>
        <p:blipFill>
          <a:blip r:embed="rId3"/>
          <a:stretch>
            <a:fillRect/>
          </a:stretch>
        </p:blipFill>
        <p:spPr>
          <a:xfrm>
            <a:off x="5403858" y="3269289"/>
            <a:ext cx="2753554" cy="651932"/>
          </a:xfrm>
          <a:prstGeom prst="rect">
            <a:avLst/>
          </a:prstGeom>
        </p:spPr>
      </p:pic>
      <p:pic>
        <p:nvPicPr>
          <p:cNvPr id="33" name="Picture 32"/>
          <p:cNvPicPr>
            <a:picLocks noChangeAspect="1"/>
          </p:cNvPicPr>
          <p:nvPr/>
        </p:nvPicPr>
        <p:blipFill>
          <a:blip r:embed="rId3"/>
          <a:stretch>
            <a:fillRect/>
          </a:stretch>
        </p:blipFill>
        <p:spPr>
          <a:xfrm>
            <a:off x="3541192" y="3709557"/>
            <a:ext cx="2753554" cy="651932"/>
          </a:xfrm>
          <a:prstGeom prst="rect">
            <a:avLst/>
          </a:prstGeom>
        </p:spPr>
      </p:pic>
      <p:sp>
        <p:nvSpPr>
          <p:cNvPr id="34" name="Freeform 82"/>
          <p:cNvSpPr>
            <a:spLocks/>
          </p:cNvSpPr>
          <p:nvPr/>
        </p:nvSpPr>
        <p:spPr bwMode="auto">
          <a:xfrm>
            <a:off x="315912" y="2496636"/>
            <a:ext cx="8512175" cy="2060575"/>
          </a:xfrm>
          <a:custGeom>
            <a:avLst/>
            <a:gdLst>
              <a:gd name="T0" fmla="*/ 180 w 5362"/>
              <a:gd name="T1" fmla="*/ 5 h 1298"/>
              <a:gd name="T2" fmla="*/ 156 w 5362"/>
              <a:gd name="T3" fmla="*/ 10 h 1298"/>
              <a:gd name="T4" fmla="*/ 118 w 5362"/>
              <a:gd name="T5" fmla="*/ 27 h 1298"/>
              <a:gd name="T6" fmla="*/ 97 w 5362"/>
              <a:gd name="T7" fmla="*/ 39 h 1298"/>
              <a:gd name="T8" fmla="*/ 65 w 5362"/>
              <a:gd name="T9" fmla="*/ 65 h 1298"/>
              <a:gd name="T10" fmla="*/ 39 w 5362"/>
              <a:gd name="T11" fmla="*/ 97 h 1298"/>
              <a:gd name="T12" fmla="*/ 27 w 5362"/>
              <a:gd name="T13" fmla="*/ 118 h 1298"/>
              <a:gd name="T14" fmla="*/ 10 w 5362"/>
              <a:gd name="T15" fmla="*/ 156 h 1298"/>
              <a:gd name="T16" fmla="*/ 5 w 5362"/>
              <a:gd name="T17" fmla="*/ 180 h 1298"/>
              <a:gd name="T18" fmla="*/ 0 w 5362"/>
              <a:gd name="T19" fmla="*/ 222 h 1298"/>
              <a:gd name="T20" fmla="*/ 1 w 5362"/>
              <a:gd name="T21" fmla="*/ 1098 h 1298"/>
              <a:gd name="T22" fmla="*/ 5 w 5362"/>
              <a:gd name="T23" fmla="*/ 1123 h 1298"/>
              <a:gd name="T24" fmla="*/ 18 w 5362"/>
              <a:gd name="T25" fmla="*/ 1162 h 1298"/>
              <a:gd name="T26" fmla="*/ 37 w 5362"/>
              <a:gd name="T27" fmla="*/ 1199 h 1298"/>
              <a:gd name="T28" fmla="*/ 52 w 5362"/>
              <a:gd name="T29" fmla="*/ 1218 h 1298"/>
              <a:gd name="T30" fmla="*/ 81 w 5362"/>
              <a:gd name="T31" fmla="*/ 1247 h 1298"/>
              <a:gd name="T32" fmla="*/ 100 w 5362"/>
              <a:gd name="T33" fmla="*/ 1261 h 1298"/>
              <a:gd name="T34" fmla="*/ 136 w 5362"/>
              <a:gd name="T35" fmla="*/ 1281 h 1298"/>
              <a:gd name="T36" fmla="*/ 176 w 5362"/>
              <a:gd name="T37" fmla="*/ 1293 h 1298"/>
              <a:gd name="T38" fmla="*/ 201 w 5362"/>
              <a:gd name="T39" fmla="*/ 1297 h 1298"/>
              <a:gd name="T40" fmla="*/ 5140 w 5362"/>
              <a:gd name="T41" fmla="*/ 1298 h 1298"/>
              <a:gd name="T42" fmla="*/ 5183 w 5362"/>
              <a:gd name="T43" fmla="*/ 1294 h 1298"/>
              <a:gd name="T44" fmla="*/ 5207 w 5362"/>
              <a:gd name="T45" fmla="*/ 1288 h 1298"/>
              <a:gd name="T46" fmla="*/ 5245 w 5362"/>
              <a:gd name="T47" fmla="*/ 1272 h 1298"/>
              <a:gd name="T48" fmla="*/ 5266 w 5362"/>
              <a:gd name="T49" fmla="*/ 1259 h 1298"/>
              <a:gd name="T50" fmla="*/ 5297 w 5362"/>
              <a:gd name="T51" fmla="*/ 1233 h 1298"/>
              <a:gd name="T52" fmla="*/ 5323 w 5362"/>
              <a:gd name="T53" fmla="*/ 1202 h 1298"/>
              <a:gd name="T54" fmla="*/ 5336 w 5362"/>
              <a:gd name="T55" fmla="*/ 1181 h 1298"/>
              <a:gd name="T56" fmla="*/ 5352 w 5362"/>
              <a:gd name="T57" fmla="*/ 1143 h 1298"/>
              <a:gd name="T58" fmla="*/ 5358 w 5362"/>
              <a:gd name="T59" fmla="*/ 1119 h 1298"/>
              <a:gd name="T60" fmla="*/ 5362 w 5362"/>
              <a:gd name="T61" fmla="*/ 1076 h 1298"/>
              <a:gd name="T62" fmla="*/ 5361 w 5362"/>
              <a:gd name="T63" fmla="*/ 201 h 1298"/>
              <a:gd name="T64" fmla="*/ 5357 w 5362"/>
              <a:gd name="T65" fmla="*/ 176 h 1298"/>
              <a:gd name="T66" fmla="*/ 5345 w 5362"/>
              <a:gd name="T67" fmla="*/ 136 h 1298"/>
              <a:gd name="T68" fmla="*/ 5325 w 5362"/>
              <a:gd name="T69" fmla="*/ 100 h 1298"/>
              <a:gd name="T70" fmla="*/ 5311 w 5362"/>
              <a:gd name="T71" fmla="*/ 81 h 1298"/>
              <a:gd name="T72" fmla="*/ 5282 w 5362"/>
              <a:gd name="T73" fmla="*/ 52 h 1298"/>
              <a:gd name="T74" fmla="*/ 5263 w 5362"/>
              <a:gd name="T75" fmla="*/ 37 h 1298"/>
              <a:gd name="T76" fmla="*/ 5226 w 5362"/>
              <a:gd name="T77" fmla="*/ 18 h 1298"/>
              <a:gd name="T78" fmla="*/ 5187 w 5362"/>
              <a:gd name="T79" fmla="*/ 5 h 1298"/>
              <a:gd name="T80" fmla="*/ 5162 w 5362"/>
              <a:gd name="T81" fmla="*/ 1 h 1298"/>
              <a:gd name="T82" fmla="*/ 222 w 5362"/>
              <a:gd name="T83" fmla="*/ 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2" h="1298">
                <a:moveTo>
                  <a:pt x="201" y="1"/>
                </a:moveTo>
                <a:lnTo>
                  <a:pt x="180" y="5"/>
                </a:lnTo>
                <a:lnTo>
                  <a:pt x="176" y="5"/>
                </a:lnTo>
                <a:lnTo>
                  <a:pt x="156" y="10"/>
                </a:lnTo>
                <a:lnTo>
                  <a:pt x="136" y="18"/>
                </a:lnTo>
                <a:lnTo>
                  <a:pt x="118" y="27"/>
                </a:lnTo>
                <a:lnTo>
                  <a:pt x="100" y="37"/>
                </a:lnTo>
                <a:lnTo>
                  <a:pt x="97" y="39"/>
                </a:lnTo>
                <a:lnTo>
                  <a:pt x="81" y="52"/>
                </a:lnTo>
                <a:lnTo>
                  <a:pt x="65" y="65"/>
                </a:lnTo>
                <a:lnTo>
                  <a:pt x="52" y="81"/>
                </a:lnTo>
                <a:lnTo>
                  <a:pt x="39" y="97"/>
                </a:lnTo>
                <a:lnTo>
                  <a:pt x="37" y="100"/>
                </a:lnTo>
                <a:lnTo>
                  <a:pt x="27" y="118"/>
                </a:lnTo>
                <a:lnTo>
                  <a:pt x="18" y="136"/>
                </a:lnTo>
                <a:lnTo>
                  <a:pt x="10" y="156"/>
                </a:lnTo>
                <a:lnTo>
                  <a:pt x="5" y="176"/>
                </a:lnTo>
                <a:lnTo>
                  <a:pt x="5" y="180"/>
                </a:lnTo>
                <a:lnTo>
                  <a:pt x="1" y="201"/>
                </a:lnTo>
                <a:lnTo>
                  <a:pt x="0" y="222"/>
                </a:lnTo>
                <a:lnTo>
                  <a:pt x="0" y="1076"/>
                </a:lnTo>
                <a:lnTo>
                  <a:pt x="1" y="1098"/>
                </a:lnTo>
                <a:lnTo>
                  <a:pt x="5" y="1119"/>
                </a:lnTo>
                <a:lnTo>
                  <a:pt x="5" y="1123"/>
                </a:lnTo>
                <a:lnTo>
                  <a:pt x="10" y="1143"/>
                </a:lnTo>
                <a:lnTo>
                  <a:pt x="18" y="1162"/>
                </a:lnTo>
                <a:lnTo>
                  <a:pt x="27" y="1181"/>
                </a:lnTo>
                <a:lnTo>
                  <a:pt x="37" y="1199"/>
                </a:lnTo>
                <a:lnTo>
                  <a:pt x="39" y="1202"/>
                </a:lnTo>
                <a:lnTo>
                  <a:pt x="52" y="1218"/>
                </a:lnTo>
                <a:lnTo>
                  <a:pt x="65" y="1233"/>
                </a:lnTo>
                <a:lnTo>
                  <a:pt x="81" y="1247"/>
                </a:lnTo>
                <a:lnTo>
                  <a:pt x="97" y="1259"/>
                </a:lnTo>
                <a:lnTo>
                  <a:pt x="100" y="1261"/>
                </a:lnTo>
                <a:lnTo>
                  <a:pt x="118" y="1272"/>
                </a:lnTo>
                <a:lnTo>
                  <a:pt x="136" y="1281"/>
                </a:lnTo>
                <a:lnTo>
                  <a:pt x="156" y="1288"/>
                </a:lnTo>
                <a:lnTo>
                  <a:pt x="176" y="1293"/>
                </a:lnTo>
                <a:lnTo>
                  <a:pt x="180" y="1294"/>
                </a:lnTo>
                <a:lnTo>
                  <a:pt x="201" y="1297"/>
                </a:lnTo>
                <a:lnTo>
                  <a:pt x="222" y="1298"/>
                </a:lnTo>
                <a:lnTo>
                  <a:pt x="5140" y="1298"/>
                </a:lnTo>
                <a:lnTo>
                  <a:pt x="5162" y="1297"/>
                </a:lnTo>
                <a:lnTo>
                  <a:pt x="5183" y="1294"/>
                </a:lnTo>
                <a:lnTo>
                  <a:pt x="5187" y="1293"/>
                </a:lnTo>
                <a:lnTo>
                  <a:pt x="5207" y="1288"/>
                </a:lnTo>
                <a:lnTo>
                  <a:pt x="5226" y="1281"/>
                </a:lnTo>
                <a:lnTo>
                  <a:pt x="5245" y="1272"/>
                </a:lnTo>
                <a:lnTo>
                  <a:pt x="5263" y="1261"/>
                </a:lnTo>
                <a:lnTo>
                  <a:pt x="5266" y="1259"/>
                </a:lnTo>
                <a:lnTo>
                  <a:pt x="5282" y="1247"/>
                </a:lnTo>
                <a:lnTo>
                  <a:pt x="5297" y="1233"/>
                </a:lnTo>
                <a:lnTo>
                  <a:pt x="5311" y="1218"/>
                </a:lnTo>
                <a:lnTo>
                  <a:pt x="5323" y="1202"/>
                </a:lnTo>
                <a:lnTo>
                  <a:pt x="5325" y="1199"/>
                </a:lnTo>
                <a:lnTo>
                  <a:pt x="5336" y="1181"/>
                </a:lnTo>
                <a:lnTo>
                  <a:pt x="5345" y="1162"/>
                </a:lnTo>
                <a:lnTo>
                  <a:pt x="5352" y="1143"/>
                </a:lnTo>
                <a:lnTo>
                  <a:pt x="5357" y="1123"/>
                </a:lnTo>
                <a:lnTo>
                  <a:pt x="5358" y="1119"/>
                </a:lnTo>
                <a:lnTo>
                  <a:pt x="5361" y="1098"/>
                </a:lnTo>
                <a:lnTo>
                  <a:pt x="5362" y="1076"/>
                </a:lnTo>
                <a:lnTo>
                  <a:pt x="5362" y="222"/>
                </a:lnTo>
                <a:lnTo>
                  <a:pt x="5361" y="201"/>
                </a:lnTo>
                <a:lnTo>
                  <a:pt x="5358" y="180"/>
                </a:lnTo>
                <a:lnTo>
                  <a:pt x="5357" y="176"/>
                </a:lnTo>
                <a:lnTo>
                  <a:pt x="5352" y="156"/>
                </a:lnTo>
                <a:lnTo>
                  <a:pt x="5345" y="136"/>
                </a:lnTo>
                <a:lnTo>
                  <a:pt x="5336" y="118"/>
                </a:lnTo>
                <a:lnTo>
                  <a:pt x="5325" y="100"/>
                </a:lnTo>
                <a:lnTo>
                  <a:pt x="5323" y="97"/>
                </a:lnTo>
                <a:lnTo>
                  <a:pt x="5311" y="81"/>
                </a:lnTo>
                <a:lnTo>
                  <a:pt x="5297" y="65"/>
                </a:lnTo>
                <a:lnTo>
                  <a:pt x="5282" y="52"/>
                </a:lnTo>
                <a:lnTo>
                  <a:pt x="5266" y="39"/>
                </a:lnTo>
                <a:lnTo>
                  <a:pt x="5263" y="37"/>
                </a:lnTo>
                <a:lnTo>
                  <a:pt x="5245" y="27"/>
                </a:lnTo>
                <a:lnTo>
                  <a:pt x="5226" y="18"/>
                </a:lnTo>
                <a:lnTo>
                  <a:pt x="5207" y="10"/>
                </a:lnTo>
                <a:lnTo>
                  <a:pt x="5187" y="5"/>
                </a:lnTo>
                <a:lnTo>
                  <a:pt x="5183" y="5"/>
                </a:lnTo>
                <a:lnTo>
                  <a:pt x="5162" y="1"/>
                </a:lnTo>
                <a:lnTo>
                  <a:pt x="5140" y="0"/>
                </a:lnTo>
                <a:lnTo>
                  <a:pt x="222" y="0"/>
                </a:lnTo>
                <a:lnTo>
                  <a:pt x="201" y="1"/>
                </a:lnTo>
                <a:close/>
              </a:path>
            </a:pathLst>
          </a:custGeom>
          <a:noFill/>
          <a:ln w="28575">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35" name="Rectangle 83"/>
          <p:cNvSpPr>
            <a:spLocks noChangeArrowheads="1"/>
          </p:cNvSpPr>
          <p:nvPr/>
        </p:nvSpPr>
        <p:spPr bwMode="auto">
          <a:xfrm>
            <a:off x="6979708" y="4193299"/>
            <a:ext cx="1180336" cy="30777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p>
            <a:pPr defTabSz="914400" eaLnBrk="0" fontAlgn="base" hangingPunct="0">
              <a:spcBef>
                <a:spcPct val="0"/>
              </a:spcBef>
              <a:spcAft>
                <a:spcPct val="0"/>
              </a:spcAft>
            </a:pPr>
            <a:r>
              <a:rPr lang="en-US" sz="2000" dirty="0">
                <a:solidFill>
                  <a:srgbClr val="000000"/>
                </a:solidFill>
                <a:latin typeface="Candara" charset="0"/>
                <a:ea typeface="ＭＳ Ｐゴシック" charset="0"/>
                <a:cs typeface="ＭＳ Ｐゴシック" charset="0"/>
              </a:rPr>
              <a:t>population</a:t>
            </a:r>
            <a:endParaRPr lang="en-US" sz="2400" dirty="0">
              <a:solidFill>
                <a:srgbClr val="000000"/>
              </a:solidFill>
              <a:latin typeface="Times" charset="0"/>
              <a:ea typeface="ＭＳ Ｐゴシック" charset="0"/>
              <a:cs typeface="ＭＳ Ｐゴシック" charset="0"/>
            </a:endParaRPr>
          </a:p>
        </p:txBody>
      </p:sp>
      <p:pic>
        <p:nvPicPr>
          <p:cNvPr id="4" name="Picture 3"/>
          <p:cNvPicPr>
            <a:picLocks noChangeAspect="1"/>
          </p:cNvPicPr>
          <p:nvPr/>
        </p:nvPicPr>
        <p:blipFill>
          <a:blip r:embed="rId4"/>
          <a:stretch>
            <a:fillRect/>
          </a:stretch>
        </p:blipFill>
        <p:spPr>
          <a:xfrm>
            <a:off x="2649628" y="4693874"/>
            <a:ext cx="4102317" cy="2213949"/>
          </a:xfrm>
          <a:prstGeom prst="rect">
            <a:avLst/>
          </a:prstGeom>
        </p:spPr>
      </p:pic>
    </p:spTree>
    <p:extLst>
      <p:ext uri="{BB962C8B-B14F-4D97-AF65-F5344CB8AC3E}">
        <p14:creationId xmlns:p14="http://schemas.microsoft.com/office/powerpoint/2010/main" val="20300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150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402166" y="2959100"/>
            <a:ext cx="8356600" cy="1143000"/>
          </a:xfrm>
        </p:spPr>
        <p:txBody>
          <a:bodyPr/>
          <a:lstStyle/>
          <a:p>
            <a:r>
              <a:rPr lang="en-US" sz="2800" dirty="0" smtClean="0">
                <a:latin typeface="Candara" charset="0"/>
                <a:ea typeface="ＭＳ Ｐゴシック" charset="0"/>
                <a:cs typeface="ＭＳ Ｐゴシック" charset="0"/>
              </a:rPr>
              <a:t>“the ultimate study design for precision medicine”</a:t>
            </a:r>
            <a:endParaRPr lang="en-US" sz="2800" baseline="30000" dirty="0">
              <a:latin typeface="Candara" charset="0"/>
              <a:ea typeface="ＭＳ Ｐゴシック" charset="0"/>
              <a:cs typeface="ＭＳ Ｐゴシック" charset="0"/>
            </a:endParaRPr>
          </a:p>
        </p:txBody>
      </p:sp>
      <p:sp>
        <p:nvSpPr>
          <p:cNvPr id="6" name="Title 1"/>
          <p:cNvSpPr txBox="1">
            <a:spLocks/>
          </p:cNvSpPr>
          <p:nvPr/>
        </p:nvSpPr>
        <p:spPr bwMode="auto">
          <a:xfrm>
            <a:off x="986366" y="18161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Candara"/>
                <a:ea typeface="+mj-ea"/>
                <a:cs typeface="+mj-cs"/>
              </a:defRPr>
            </a:lvl1pPr>
            <a:lvl2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Candara"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Corbel" charset="0"/>
                <a:ea typeface="ＭＳ Ｐゴシック" charset="0"/>
                <a:cs typeface="ＭＳ Ｐゴシック" charset="0"/>
              </a:defRPr>
            </a:lvl6pPr>
            <a:lvl7pPr marL="914400" algn="ctr" rtl="0" fontAlgn="base">
              <a:spcBef>
                <a:spcPct val="0"/>
              </a:spcBef>
              <a:spcAft>
                <a:spcPct val="0"/>
              </a:spcAft>
              <a:defRPr sz="4400">
                <a:solidFill>
                  <a:schemeClr val="bg1"/>
                </a:solidFill>
                <a:latin typeface="Corbel" charset="0"/>
                <a:ea typeface="ＭＳ Ｐゴシック" charset="0"/>
                <a:cs typeface="ＭＳ Ｐゴシック" charset="0"/>
              </a:defRPr>
            </a:lvl7pPr>
            <a:lvl8pPr marL="1371600" algn="ctr" rtl="0" fontAlgn="base">
              <a:spcBef>
                <a:spcPct val="0"/>
              </a:spcBef>
              <a:spcAft>
                <a:spcPct val="0"/>
              </a:spcAft>
              <a:defRPr sz="4400">
                <a:solidFill>
                  <a:schemeClr val="bg1"/>
                </a:solidFill>
                <a:latin typeface="Corbel" charset="0"/>
                <a:ea typeface="ＭＳ Ｐゴシック" charset="0"/>
                <a:cs typeface="ＭＳ Ｐゴシック" charset="0"/>
              </a:defRPr>
            </a:lvl8pPr>
            <a:lvl9pPr marL="1828800" algn="ctr" rtl="0" fontAlgn="base">
              <a:spcBef>
                <a:spcPct val="0"/>
              </a:spcBef>
              <a:spcAft>
                <a:spcPct val="0"/>
              </a:spcAft>
              <a:defRPr sz="4400">
                <a:solidFill>
                  <a:schemeClr val="bg1"/>
                </a:solidFill>
                <a:latin typeface="Corbel" charset="0"/>
                <a:ea typeface="ＭＳ Ｐゴシック" charset="0"/>
                <a:cs typeface="ＭＳ Ｐゴシック" charset="0"/>
              </a:defRPr>
            </a:lvl9pPr>
          </a:lstStyle>
          <a:p>
            <a:pPr defTabSz="914400"/>
            <a:r>
              <a:rPr lang="en-US" sz="4800" smtClean="0">
                <a:solidFill>
                  <a:srgbClr val="000000"/>
                </a:solidFill>
                <a:latin typeface="Candara" charset="0"/>
                <a:ea typeface="ＭＳ Ｐゴシック"/>
                <a:cs typeface="ＭＳ Ｐゴシック"/>
              </a:rPr>
              <a:t>(n </a:t>
            </a:r>
            <a:r>
              <a:rPr lang="en-US" sz="4800" smtClean="0">
                <a:solidFill>
                  <a:srgbClr val="000000"/>
                </a:solidFill>
                <a:latin typeface="Symbol" charset="2"/>
                <a:ea typeface="ＭＳ Ｐゴシック"/>
                <a:cs typeface="Symbol" charset="2"/>
              </a:rPr>
              <a:t>≥</a:t>
            </a:r>
            <a:r>
              <a:rPr lang="en-US" sz="4800" smtClean="0">
                <a:solidFill>
                  <a:srgbClr val="000000"/>
                </a:solidFill>
                <a:latin typeface="Candara" charset="0"/>
                <a:ea typeface="ＭＳ Ｐゴシック"/>
                <a:cs typeface="ＭＳ Ｐゴシック"/>
              </a:rPr>
              <a:t> 1)</a:t>
            </a:r>
            <a:r>
              <a:rPr lang="en-US" sz="4800" smtClean="0">
                <a:solidFill>
                  <a:srgbClr val="FFFFFF"/>
                </a:solidFill>
                <a:latin typeface="Candara" charset="0"/>
                <a:ea typeface="ＭＳ Ｐゴシック"/>
                <a:cs typeface="ＭＳ Ｐゴシック"/>
              </a:rPr>
              <a:t>.</a:t>
            </a:r>
            <a:r>
              <a:rPr lang="en-US" sz="6600" baseline="30000" smtClean="0">
                <a:solidFill>
                  <a:srgbClr val="000000"/>
                </a:solidFill>
                <a:latin typeface="Candara" charset="0"/>
                <a:ea typeface="ＭＳ Ｐゴシック"/>
                <a:cs typeface="ＭＳ Ｐゴシック"/>
              </a:rPr>
              <a:t>N</a:t>
            </a:r>
            <a:endParaRPr lang="en-US" baseline="30000" dirty="0">
              <a:solidFill>
                <a:srgbClr val="000000"/>
              </a:solidFill>
              <a:latin typeface="Candara" charset="0"/>
              <a:ea typeface="ＭＳ Ｐゴシック"/>
              <a:cs typeface="ＭＳ Ｐゴシック"/>
            </a:endParaRPr>
          </a:p>
        </p:txBody>
      </p:sp>
      <p:sp>
        <p:nvSpPr>
          <p:cNvPr id="7" name="TextBox 6"/>
          <p:cNvSpPr txBox="1"/>
          <p:nvPr/>
        </p:nvSpPr>
        <p:spPr>
          <a:xfrm>
            <a:off x="2616200" y="1816100"/>
            <a:ext cx="914400" cy="1200329"/>
          </a:xfrm>
          <a:prstGeom prst="rect">
            <a:avLst/>
          </a:prstGeom>
          <a:noFill/>
        </p:spPr>
        <p:txBody>
          <a:bodyPr wrap="square" rtlCol="0">
            <a:spAutoFit/>
          </a:bodyPr>
          <a:lstStyle/>
          <a:p>
            <a:pPr defTabSz="914400" fontAlgn="base">
              <a:spcBef>
                <a:spcPct val="0"/>
              </a:spcBef>
              <a:spcAft>
                <a:spcPct val="0"/>
              </a:spcAft>
            </a:pPr>
            <a:r>
              <a:rPr lang="el-GR" sz="7200" dirty="0">
                <a:solidFill>
                  <a:srgbClr val="000000"/>
                </a:solidFill>
                <a:latin typeface="Arial" charset="0"/>
                <a:ea typeface="ＭＳ Ｐゴシック" charset="-128"/>
                <a:cs typeface="ＭＳ Ｐゴシック" charset="-128"/>
              </a:rPr>
              <a:t>Σ</a:t>
            </a:r>
            <a:endParaRPr lang="en-US" sz="7200" dirty="0">
              <a:solidFill>
                <a:srgbClr val="000000"/>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5002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2"/>
          <p:cNvSpPr>
            <a:spLocks noGrp="1"/>
          </p:cNvSpPr>
          <p:nvPr>
            <p:ph type="title"/>
          </p:nvPr>
        </p:nvSpPr>
        <p:spPr>
          <a:xfrm>
            <a:off x="587375" y="552450"/>
            <a:ext cx="8093075" cy="804863"/>
          </a:xfrm>
        </p:spPr>
        <p:txBody>
          <a:bodyPr/>
          <a:lstStyle/>
          <a:p>
            <a:r>
              <a:rPr lang="en-US" altLang="en-US" sz="3200"/>
              <a:t>AHA Physical Activity Recommendation</a:t>
            </a:r>
            <a:endParaRPr lang="en-US" altLang="en-US"/>
          </a:p>
        </p:txBody>
      </p:sp>
      <p:sp>
        <p:nvSpPr>
          <p:cNvPr id="103426" name="Content Placeholder 3"/>
          <p:cNvSpPr>
            <a:spLocks noGrp="1"/>
          </p:cNvSpPr>
          <p:nvPr>
            <p:ph idx="1"/>
          </p:nvPr>
        </p:nvSpPr>
        <p:spPr>
          <a:xfrm>
            <a:off x="736600" y="2921000"/>
            <a:ext cx="7772400" cy="1447800"/>
          </a:xfrm>
        </p:spPr>
        <p:txBody>
          <a:bodyPr/>
          <a:lstStyle/>
          <a:p>
            <a:pPr marL="0" indent="0" algn="ctr">
              <a:buFontTx/>
              <a:buNone/>
            </a:pPr>
            <a:r>
              <a:rPr lang="en-US" altLang="en-US"/>
              <a:t>"At least </a:t>
            </a:r>
            <a:r>
              <a:rPr lang="en-US" altLang="en-US" b="1"/>
              <a:t>30 minutes of moderate-intensity</a:t>
            </a:r>
            <a:r>
              <a:rPr lang="en-US" altLang="en-US"/>
              <a:t> aerobic activity at least </a:t>
            </a:r>
            <a:r>
              <a:rPr lang="en-US" altLang="en-US" b="1"/>
              <a:t>5 days per week for a total of 150"</a:t>
            </a:r>
            <a:r>
              <a:rPr lang="en-US" altLang="en-US"/>
              <a:t>	</a:t>
            </a:r>
          </a:p>
          <a:p>
            <a:pPr marL="0" indent="0">
              <a:buFontTx/>
              <a:buNone/>
            </a:pPr>
            <a:endParaRPr lang="en-US" altLang="en-US"/>
          </a:p>
        </p:txBody>
      </p:sp>
      <p:sp>
        <p:nvSpPr>
          <p:cNvPr id="103427" name="Rectangle 1"/>
          <p:cNvSpPr>
            <a:spLocks noChangeArrowheads="1"/>
          </p:cNvSpPr>
          <p:nvPr/>
        </p:nvSpPr>
        <p:spPr bwMode="auto">
          <a:xfrm>
            <a:off x="723900" y="5894388"/>
            <a:ext cx="779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har char="•"/>
              <a:defRPr sz="2600">
                <a:solidFill>
                  <a:schemeClr val="tx1"/>
                </a:solidFill>
                <a:latin typeface="Arial" charset="0"/>
                <a:ea typeface="ＭＳ Ｐゴシック" charset="-128"/>
              </a:defRPr>
            </a:lvl1pPr>
            <a:lvl2pPr marL="742950" indent="-285750">
              <a:lnSpc>
                <a:spcPct val="120000"/>
              </a:lnSpc>
              <a:buChar char="–"/>
              <a:defRPr sz="2400">
                <a:solidFill>
                  <a:schemeClr val="tx1"/>
                </a:solidFill>
                <a:latin typeface="Arial" charset="0"/>
                <a:ea typeface="ＭＳ Ｐゴシック" charset="-128"/>
              </a:defRPr>
            </a:lvl2pPr>
            <a:lvl3pPr marL="1143000" indent="-228600">
              <a:lnSpc>
                <a:spcPct val="120000"/>
              </a:lnSpc>
              <a:buChar char="•"/>
              <a:defRPr sz="2000">
                <a:solidFill>
                  <a:schemeClr val="tx1"/>
                </a:solidFill>
                <a:latin typeface="Arial" charset="0"/>
                <a:ea typeface="ＭＳ Ｐゴシック" charset="-128"/>
              </a:defRPr>
            </a:lvl3pPr>
            <a:lvl4pPr marL="1600200" indent="-228600">
              <a:lnSpc>
                <a:spcPct val="90000"/>
              </a:lnSpc>
              <a:spcBef>
                <a:spcPct val="20000"/>
              </a:spcBef>
              <a:buChar char="–"/>
              <a:defRPr>
                <a:solidFill>
                  <a:schemeClr val="tx1"/>
                </a:solidFill>
                <a:latin typeface="Arial" charset="0"/>
                <a:ea typeface="ＭＳ Ｐゴシック" charset="-128"/>
              </a:defRPr>
            </a:lvl4pPr>
            <a:lvl5pPr marL="2057400" indent="-228600">
              <a:lnSpc>
                <a:spcPct val="90000"/>
              </a:lnSpc>
              <a:spcBef>
                <a:spcPct val="20000"/>
              </a:spcBef>
              <a:buChar char="»"/>
              <a:defRPr>
                <a:solidFill>
                  <a:schemeClr val="tx1"/>
                </a:solidFill>
                <a:latin typeface="Arial" charset="0"/>
                <a:ea typeface="ＭＳ Ｐゴシック" charset="-128"/>
              </a:defRPr>
            </a:lvl5pPr>
            <a:lvl6pPr marL="25146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lnSpc>
                <a:spcPct val="90000"/>
              </a:lnSpc>
              <a:spcBef>
                <a:spcPct val="20000"/>
              </a:spcBef>
              <a:spcAft>
                <a:spcPct val="0"/>
              </a:spcAft>
              <a:buChar char="»"/>
              <a:defRPr>
                <a:solidFill>
                  <a:schemeClr val="tx1"/>
                </a:solidFill>
                <a:latin typeface="Arial" charset="0"/>
                <a:ea typeface="ＭＳ Ｐゴシック" charset="-128"/>
              </a:defRPr>
            </a:lvl9pPr>
          </a:lstStyle>
          <a:p>
            <a:pPr>
              <a:lnSpc>
                <a:spcPct val="100000"/>
              </a:lnSpc>
              <a:spcBef>
                <a:spcPct val="0"/>
              </a:spcBef>
              <a:buFontTx/>
              <a:buNone/>
            </a:pPr>
            <a:r>
              <a:rPr lang="en-US" altLang="en-US" sz="1600" i="1"/>
              <a:t>http://www.heart.org/HEARTORG/GettingHealthy/PhysicalActivity/FitnessBasics/American-Heart-Association-Recommendations-for-Physical-Activity-in-Adults_UCM_307976_Article.jsp</a:t>
            </a:r>
            <a:endParaRPr lang="en-US" altLang="en-US" sz="2000" i="1"/>
          </a:p>
        </p:txBody>
      </p:sp>
    </p:spTree>
    <p:extLst>
      <p:ext uri="{BB962C8B-B14F-4D97-AF65-F5344CB8AC3E}">
        <p14:creationId xmlns:p14="http://schemas.microsoft.com/office/powerpoint/2010/main" val="13895789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idx="1"/>
          </p:nvPr>
        </p:nvSpPr>
        <p:spPr>
          <a:xfrm>
            <a:off x="457200" y="1430338"/>
            <a:ext cx="8229600" cy="5160962"/>
          </a:xfrm>
        </p:spPr>
        <p:txBody>
          <a:bodyPr>
            <a:normAutofit fontScale="70000" lnSpcReduction="20000"/>
          </a:bodyPr>
          <a:lstStyle/>
          <a:p>
            <a:pPr>
              <a:lnSpc>
                <a:spcPct val="120000"/>
              </a:lnSpc>
            </a:pPr>
            <a:r>
              <a:rPr lang="en-US" dirty="0" smtClean="0"/>
              <a:t>Experimental randomized studies most powerful for causal inference</a:t>
            </a:r>
          </a:p>
          <a:p>
            <a:pPr>
              <a:lnSpc>
                <a:spcPct val="120000"/>
              </a:lnSpc>
            </a:pPr>
            <a:endParaRPr lang="en-US" dirty="0" smtClean="0"/>
          </a:p>
          <a:p>
            <a:pPr>
              <a:lnSpc>
                <a:spcPct val="120000"/>
              </a:lnSpc>
            </a:pPr>
            <a:endParaRPr lang="en-US" dirty="0"/>
          </a:p>
          <a:p>
            <a:pPr>
              <a:lnSpc>
                <a:spcPct val="120000"/>
              </a:lnSpc>
            </a:pPr>
            <a:endParaRPr lang="en-US" dirty="0" smtClean="0"/>
          </a:p>
          <a:p>
            <a:pPr>
              <a:lnSpc>
                <a:spcPct val="120000"/>
              </a:lnSpc>
            </a:pPr>
            <a:endParaRPr lang="en-US" dirty="0"/>
          </a:p>
          <a:p>
            <a:pPr>
              <a:lnSpc>
                <a:spcPct val="120000"/>
              </a:lnSpc>
            </a:pPr>
            <a:endParaRPr lang="en-US" dirty="0" smtClean="0"/>
          </a:p>
          <a:p>
            <a:pPr>
              <a:lnSpc>
                <a:spcPct val="120000"/>
              </a:lnSpc>
            </a:pPr>
            <a:endParaRPr lang="en-US" dirty="0"/>
          </a:p>
          <a:p>
            <a:pPr>
              <a:lnSpc>
                <a:spcPct val="120000"/>
              </a:lnSpc>
            </a:pPr>
            <a:r>
              <a:rPr lang="en-US" dirty="0" smtClean="0"/>
              <a:t>But randomization is </a:t>
            </a:r>
          </a:p>
          <a:p>
            <a:pPr lvl="1">
              <a:lnSpc>
                <a:spcPct val="120000"/>
              </a:lnSpc>
            </a:pPr>
            <a:r>
              <a:rPr lang="en-US" dirty="0" smtClean="0"/>
              <a:t>expensive, logistically challenging to implement</a:t>
            </a:r>
          </a:p>
          <a:p>
            <a:pPr lvl="2">
              <a:lnSpc>
                <a:spcPct val="120000"/>
              </a:lnSpc>
            </a:pPr>
            <a:r>
              <a:rPr lang="en-US" dirty="0" smtClean="0"/>
              <a:t>e.g., </a:t>
            </a:r>
            <a:r>
              <a:rPr lang="en-US" dirty="0"/>
              <a:t>screening, enrolling, consenting, randomizing hundreds of patients to diabetes drug A vs. </a:t>
            </a:r>
            <a:r>
              <a:rPr lang="en-US" dirty="0" smtClean="0"/>
              <a:t>B</a:t>
            </a:r>
          </a:p>
          <a:p>
            <a:pPr lvl="1">
              <a:lnSpc>
                <a:spcPct val="120000"/>
              </a:lnSpc>
            </a:pPr>
            <a:r>
              <a:rPr lang="en-US" dirty="0" smtClean="0"/>
              <a:t>requires yielding treatment decision to chance</a:t>
            </a:r>
          </a:p>
          <a:p>
            <a:pPr lvl="1">
              <a:lnSpc>
                <a:spcPct val="120000"/>
              </a:lnSpc>
            </a:pPr>
            <a:r>
              <a:rPr lang="en-US" dirty="0" smtClean="0"/>
              <a:t>assumes clinical equipoise</a:t>
            </a:r>
          </a:p>
          <a:p>
            <a:pPr>
              <a:lnSpc>
                <a:spcPct val="120000"/>
              </a:lnSpc>
            </a:pPr>
            <a:endParaRPr lang="en-US" dirty="0" smtClean="0"/>
          </a:p>
        </p:txBody>
      </p:sp>
      <p:pic>
        <p:nvPicPr>
          <p:cNvPr id="4" name="Picture 3"/>
          <p:cNvPicPr>
            <a:picLocks noChangeAspect="1"/>
          </p:cNvPicPr>
          <p:nvPr/>
        </p:nvPicPr>
        <p:blipFill rotWithShape="1">
          <a:blip r:embed="rId2"/>
          <a:srcRect b="20490"/>
          <a:stretch/>
        </p:blipFill>
        <p:spPr>
          <a:xfrm>
            <a:off x="2090057" y="1908887"/>
            <a:ext cx="5533901" cy="2769992"/>
          </a:xfrm>
          <a:prstGeom prst="rect">
            <a:avLst/>
          </a:prstGeom>
        </p:spPr>
      </p:pic>
    </p:spTree>
    <p:extLst>
      <p:ext uri="{BB962C8B-B14F-4D97-AF65-F5344CB8AC3E}">
        <p14:creationId xmlns:p14="http://schemas.microsoft.com/office/powerpoint/2010/main" val="35925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Prompted Optional Randomized Trial</a:t>
            </a:r>
            <a:endParaRPr lang="en-US" dirty="0"/>
          </a:p>
        </p:txBody>
      </p:sp>
      <p:sp>
        <p:nvSpPr>
          <p:cNvPr id="3" name="Content Placeholder 2"/>
          <p:cNvSpPr>
            <a:spLocks noGrp="1"/>
          </p:cNvSpPr>
          <p:nvPr>
            <p:ph idx="1"/>
          </p:nvPr>
        </p:nvSpPr>
        <p:spPr>
          <a:xfrm>
            <a:off x="457200" y="4203701"/>
            <a:ext cx="8229600" cy="2476499"/>
          </a:xfrm>
        </p:spPr>
        <p:txBody>
          <a:bodyPr>
            <a:normAutofit/>
          </a:bodyPr>
          <a:lstStyle/>
          <a:p>
            <a:r>
              <a:rPr lang="en-US" sz="2000" dirty="0" smtClean="0"/>
              <a:t>If enough docs switch when prompted, known and unknown confounders are washed out</a:t>
            </a:r>
          </a:p>
          <a:p>
            <a:pPr lvl="1"/>
            <a:r>
              <a:rPr lang="en-US" sz="1800" dirty="0" smtClean="0"/>
              <a:t>i.e., lower precision can be overcome with larger sample size </a:t>
            </a:r>
          </a:p>
          <a:p>
            <a:r>
              <a:rPr lang="en-US" sz="2000" dirty="0" smtClean="0"/>
              <a:t>Prompt is an instrumental variable</a:t>
            </a:r>
          </a:p>
          <a:p>
            <a:pPr lvl="1"/>
            <a:r>
              <a:rPr lang="en-US" sz="1800" dirty="0" smtClean="0"/>
              <a:t>quite strongly associated with treatment assignment</a:t>
            </a:r>
          </a:p>
          <a:p>
            <a:pPr lvl="1"/>
            <a:r>
              <a:rPr lang="en-US" sz="1800" dirty="0" smtClean="0"/>
              <a:t>not directly associated with outcome of interest</a:t>
            </a:r>
          </a:p>
          <a:p>
            <a:pPr lvl="1"/>
            <a:r>
              <a:rPr lang="en-US" sz="1800" dirty="0" smtClean="0"/>
              <a:t>not associated with potential confounding variables</a:t>
            </a:r>
            <a:endParaRPr lang="en-US" dirty="0"/>
          </a:p>
        </p:txBody>
      </p:sp>
      <p:pic>
        <p:nvPicPr>
          <p:cNvPr id="4" name="Picture 3" descr="POR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417638"/>
            <a:ext cx="8801100" cy="2733319"/>
          </a:xfrm>
          <a:prstGeom prst="rect">
            <a:avLst/>
          </a:prstGeom>
        </p:spPr>
      </p:pic>
      <p:sp>
        <p:nvSpPr>
          <p:cNvPr id="5" name="TextBox 4"/>
          <p:cNvSpPr txBox="1"/>
          <p:nvPr/>
        </p:nvSpPr>
        <p:spPr>
          <a:xfrm>
            <a:off x="6654800" y="6032500"/>
            <a:ext cx="2441694" cy="646331"/>
          </a:xfrm>
          <a:prstGeom prst="rect">
            <a:avLst/>
          </a:prstGeom>
          <a:noFill/>
        </p:spPr>
        <p:txBody>
          <a:bodyPr wrap="none" rtlCol="0">
            <a:spAutoFit/>
          </a:bodyPr>
          <a:lstStyle/>
          <a:p>
            <a:r>
              <a:rPr lang="en-US" sz="1200" dirty="0" smtClean="0"/>
              <a:t>Flory, </a:t>
            </a:r>
            <a:r>
              <a:rPr lang="en-US" sz="1200" dirty="0" err="1" smtClean="0"/>
              <a:t>Karlawish</a:t>
            </a:r>
            <a:r>
              <a:rPr lang="en-US" sz="1200" dirty="0" smtClean="0"/>
              <a:t>. </a:t>
            </a:r>
            <a:r>
              <a:rPr lang="en-US" sz="1200" dirty="0"/>
              <a:t>Am J Public Health.</a:t>
            </a:r>
          </a:p>
          <a:p>
            <a:r>
              <a:rPr lang="fr-FR" sz="1200" dirty="0"/>
              <a:t>2012;102:e8–e10. doi:10.</a:t>
            </a:r>
          </a:p>
          <a:p>
            <a:r>
              <a:rPr lang="fr-FR" sz="1200" dirty="0"/>
              <a:t>2105/AJPH.2012.301036</a:t>
            </a:r>
            <a:endParaRPr lang="en-US" dirty="0"/>
          </a:p>
        </p:txBody>
      </p:sp>
    </p:spTree>
    <p:extLst>
      <p:ext uri="{BB962C8B-B14F-4D97-AF65-F5344CB8AC3E}">
        <p14:creationId xmlns:p14="http://schemas.microsoft.com/office/powerpoint/2010/main" val="16909392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ChangeArrowheads="1"/>
          </p:cNvSpPr>
          <p:nvPr/>
        </p:nvSpPr>
        <p:spPr bwMode="auto">
          <a:xfrm>
            <a:off x="365125" y="152400"/>
            <a:ext cx="8480425" cy="79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b="1" dirty="0">
                <a:solidFill>
                  <a:schemeClr val="tx2"/>
                </a:solidFill>
                <a:latin typeface="Helvetica" charset="0"/>
                <a:cs typeface="+mn-cs"/>
              </a:rPr>
              <a:t>New Picture of Health(care)</a:t>
            </a:r>
          </a:p>
        </p:txBody>
      </p:sp>
      <p:sp>
        <p:nvSpPr>
          <p:cNvPr id="882691" name="Rectangle 3"/>
          <p:cNvSpPr>
            <a:spLocks noChangeArrowheads="1"/>
          </p:cNvSpPr>
          <p:nvPr/>
        </p:nvSpPr>
        <p:spPr bwMode="auto">
          <a:xfrm>
            <a:off x="3554413" y="1960563"/>
            <a:ext cx="863600" cy="31305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2692" name="Rectangle 4"/>
          <p:cNvSpPr>
            <a:spLocks noChangeArrowheads="1"/>
          </p:cNvSpPr>
          <p:nvPr/>
        </p:nvSpPr>
        <p:spPr bwMode="auto">
          <a:xfrm>
            <a:off x="4816475" y="1960563"/>
            <a:ext cx="865188" cy="31305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2693" name="Text Box 5"/>
          <p:cNvSpPr txBox="1">
            <a:spLocks noChangeArrowheads="1"/>
          </p:cNvSpPr>
          <p:nvPr/>
        </p:nvSpPr>
        <p:spPr bwMode="auto">
          <a:xfrm>
            <a:off x="1825625" y="1960563"/>
            <a:ext cx="1595438" cy="3277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800" dirty="0">
                <a:latin typeface="Arial" charset="0"/>
                <a:cs typeface="+mn-cs"/>
              </a:rPr>
              <a:t>Virtual Patient</a:t>
            </a:r>
          </a:p>
          <a:p>
            <a:pPr algn="ctr" eaLnBrk="1" hangingPunct="1">
              <a:spcBef>
                <a:spcPct val="50000"/>
              </a:spcBef>
              <a:defRPr/>
            </a:pPr>
            <a:endParaRPr lang="en-US" sz="1800" dirty="0">
              <a:latin typeface="Arial" charset="0"/>
              <a:cs typeface="+mn-cs"/>
            </a:endParaRPr>
          </a:p>
          <a:p>
            <a:pPr algn="ctr" eaLnBrk="1" hangingPunct="1">
              <a:spcBef>
                <a:spcPct val="50000"/>
              </a:spcBef>
              <a:defRPr/>
            </a:pPr>
            <a:r>
              <a:rPr lang="en-US" sz="1800" dirty="0">
                <a:latin typeface="Arial" charset="0"/>
                <a:cs typeface="+mn-cs"/>
              </a:rPr>
              <a:t>Care and Research Transactions</a:t>
            </a:r>
          </a:p>
          <a:p>
            <a:pPr algn="ctr" eaLnBrk="1" hangingPunct="1">
              <a:spcBef>
                <a:spcPct val="50000"/>
              </a:spcBef>
              <a:defRPr/>
            </a:pPr>
            <a:endParaRPr lang="en-US" sz="1800" dirty="0">
              <a:latin typeface="Arial" charset="0"/>
              <a:cs typeface="+mn-cs"/>
            </a:endParaRPr>
          </a:p>
          <a:p>
            <a:pPr algn="ctr" eaLnBrk="1" hangingPunct="1">
              <a:spcBef>
                <a:spcPct val="50000"/>
              </a:spcBef>
              <a:defRPr/>
            </a:pPr>
            <a:r>
              <a:rPr lang="en-US" sz="1800" dirty="0">
                <a:latin typeface="Arial" charset="0"/>
                <a:cs typeface="+mn-cs"/>
              </a:rPr>
              <a:t>Raw data</a:t>
            </a:r>
          </a:p>
          <a:p>
            <a:pPr algn="ctr" eaLnBrk="1" hangingPunct="1">
              <a:spcBef>
                <a:spcPct val="50000"/>
              </a:spcBef>
              <a:defRPr/>
            </a:pPr>
            <a:endParaRPr lang="en-US" sz="1800" dirty="0">
              <a:latin typeface="Arial" charset="0"/>
              <a:cs typeface="+mn-cs"/>
            </a:endParaRPr>
          </a:p>
        </p:txBody>
      </p:sp>
      <p:sp>
        <p:nvSpPr>
          <p:cNvPr id="882694" name="Text Box 6"/>
          <p:cNvSpPr txBox="1">
            <a:spLocks noChangeArrowheads="1"/>
          </p:cNvSpPr>
          <p:nvPr/>
        </p:nvSpPr>
        <p:spPr bwMode="auto">
          <a:xfrm>
            <a:off x="5880100" y="1897063"/>
            <a:ext cx="1595438" cy="3803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800" dirty="0">
                <a:latin typeface="Arial" charset="0"/>
                <a:cs typeface="+mn-cs"/>
              </a:rPr>
              <a:t>Medical knowledge</a:t>
            </a:r>
          </a:p>
          <a:p>
            <a:pPr algn="ctr" eaLnBrk="1" hangingPunct="1">
              <a:spcBef>
                <a:spcPct val="50000"/>
              </a:spcBef>
              <a:defRPr/>
            </a:pPr>
            <a:endParaRPr lang="en-US" sz="1800" dirty="0">
              <a:latin typeface="Arial" charset="0"/>
              <a:cs typeface="+mn-cs"/>
            </a:endParaRPr>
          </a:p>
          <a:p>
            <a:pPr algn="ctr" eaLnBrk="1" hangingPunct="1">
              <a:spcBef>
                <a:spcPct val="50000"/>
              </a:spcBef>
              <a:defRPr/>
            </a:pPr>
            <a:r>
              <a:rPr lang="en-US" sz="1800" dirty="0">
                <a:latin typeface="Arial" charset="0"/>
                <a:cs typeface="+mn-cs"/>
              </a:rPr>
              <a:t>Clinical research transactions</a:t>
            </a:r>
          </a:p>
          <a:p>
            <a:pPr algn="ctr" eaLnBrk="1" hangingPunct="1">
              <a:spcBef>
                <a:spcPct val="50000"/>
              </a:spcBef>
              <a:defRPr/>
            </a:pPr>
            <a:endParaRPr lang="en-US" sz="1800" dirty="0">
              <a:latin typeface="Arial" charset="0"/>
              <a:cs typeface="+mn-cs"/>
            </a:endParaRPr>
          </a:p>
          <a:p>
            <a:pPr algn="ctr" eaLnBrk="1" hangingPunct="1">
              <a:spcBef>
                <a:spcPct val="50000"/>
              </a:spcBef>
              <a:defRPr/>
            </a:pPr>
            <a:r>
              <a:rPr lang="en-US" sz="1800" dirty="0">
                <a:latin typeface="Arial" charset="0"/>
                <a:cs typeface="+mn-cs"/>
              </a:rPr>
              <a:t>Raw  research  data</a:t>
            </a:r>
          </a:p>
          <a:p>
            <a:pPr algn="ctr" eaLnBrk="1" hangingPunct="1">
              <a:spcBef>
                <a:spcPct val="50000"/>
              </a:spcBef>
              <a:defRPr/>
            </a:pPr>
            <a:endParaRPr lang="en-US" sz="1800" dirty="0">
              <a:latin typeface="Arial" charset="0"/>
              <a:cs typeface="+mn-cs"/>
            </a:endParaRPr>
          </a:p>
        </p:txBody>
      </p:sp>
      <p:sp>
        <p:nvSpPr>
          <p:cNvPr id="882695" name="Line 7"/>
          <p:cNvSpPr>
            <a:spLocks noChangeShapeType="1"/>
          </p:cNvSpPr>
          <p:nvPr/>
        </p:nvSpPr>
        <p:spPr bwMode="auto">
          <a:xfrm flipV="1">
            <a:off x="4605338" y="1897063"/>
            <a:ext cx="12700" cy="3498850"/>
          </a:xfrm>
          <a:prstGeom prst="line">
            <a:avLst/>
          </a:prstGeom>
          <a:noFill/>
          <a:ln w="19050">
            <a:solidFill>
              <a:schemeClr val="tx1"/>
            </a:solidFill>
            <a:round/>
            <a:headEnd type="arrow" w="med" len="med"/>
            <a:tailEnd type="arrow"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82696" name="Text Box 8"/>
          <p:cNvSpPr txBox="1">
            <a:spLocks noChangeArrowheads="1"/>
          </p:cNvSpPr>
          <p:nvPr/>
        </p:nvSpPr>
        <p:spPr bwMode="auto">
          <a:xfrm rot="16200000">
            <a:off x="3114675" y="3106738"/>
            <a:ext cx="16605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800" dirty="0">
                <a:latin typeface="Arial" charset="0"/>
                <a:cs typeface="+mn-cs"/>
              </a:rPr>
              <a:t>Decision support</a:t>
            </a:r>
          </a:p>
        </p:txBody>
      </p:sp>
      <p:sp>
        <p:nvSpPr>
          <p:cNvPr id="882697" name="Text Box 9"/>
          <p:cNvSpPr txBox="1">
            <a:spLocks noChangeArrowheads="1"/>
          </p:cNvSpPr>
          <p:nvPr/>
        </p:nvSpPr>
        <p:spPr bwMode="auto">
          <a:xfrm rot="16200000">
            <a:off x="4436269" y="3244056"/>
            <a:ext cx="16605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800">
                <a:latin typeface="Arial" charset="0"/>
                <a:cs typeface="+mn-cs"/>
              </a:rPr>
              <a:t>Medical logic</a:t>
            </a:r>
          </a:p>
        </p:txBody>
      </p:sp>
      <p:sp>
        <p:nvSpPr>
          <p:cNvPr id="882698" name="Text Box 10"/>
          <p:cNvSpPr txBox="1">
            <a:spLocks noChangeArrowheads="1"/>
          </p:cNvSpPr>
          <p:nvPr/>
        </p:nvSpPr>
        <p:spPr bwMode="auto">
          <a:xfrm>
            <a:off x="1692275" y="1358900"/>
            <a:ext cx="1862138" cy="338138"/>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dirty="0">
                <a:latin typeface="Arial" charset="0"/>
                <a:cs typeface="+mn-cs"/>
              </a:rPr>
              <a:t>PATIENT CARE</a:t>
            </a:r>
            <a:endParaRPr lang="en-US" sz="1800" dirty="0">
              <a:latin typeface="Arial" charset="0"/>
              <a:cs typeface="+mn-cs"/>
            </a:endParaRPr>
          </a:p>
        </p:txBody>
      </p:sp>
      <p:sp>
        <p:nvSpPr>
          <p:cNvPr id="882699" name="Text Box 11"/>
          <p:cNvSpPr txBox="1">
            <a:spLocks noChangeArrowheads="1"/>
          </p:cNvSpPr>
          <p:nvPr/>
        </p:nvSpPr>
        <p:spPr bwMode="auto">
          <a:xfrm>
            <a:off x="5681663" y="1360488"/>
            <a:ext cx="1860550" cy="346075"/>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a:latin typeface="Arial" charset="0"/>
                <a:cs typeface="+mn-cs"/>
              </a:rPr>
              <a:t>RESEARCH</a:t>
            </a:r>
            <a:endParaRPr lang="en-US" sz="1800">
              <a:latin typeface="Arial" charset="0"/>
              <a:cs typeface="+mn-cs"/>
            </a:endParaRPr>
          </a:p>
        </p:txBody>
      </p:sp>
      <p:grpSp>
        <p:nvGrpSpPr>
          <p:cNvPr id="189451" name="Group 12"/>
          <p:cNvGrpSpPr>
            <a:grpSpLocks/>
          </p:cNvGrpSpPr>
          <p:nvPr/>
        </p:nvGrpSpPr>
        <p:grpSpPr bwMode="auto">
          <a:xfrm>
            <a:off x="1971675" y="5799138"/>
            <a:ext cx="5583238" cy="776287"/>
            <a:chOff x="1330" y="3341"/>
            <a:chExt cx="3517" cy="489"/>
          </a:xfrm>
        </p:grpSpPr>
        <p:sp>
          <p:nvSpPr>
            <p:cNvPr id="882701" name="Text Box 13"/>
            <p:cNvSpPr txBox="1">
              <a:spLocks noChangeArrowheads="1"/>
            </p:cNvSpPr>
            <p:nvPr/>
          </p:nvSpPr>
          <p:spPr bwMode="auto">
            <a:xfrm>
              <a:off x="1330" y="3500"/>
              <a:ext cx="351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400" dirty="0">
                  <a:latin typeface="Arial" charset="0"/>
                  <a:cs typeface="+mn-cs"/>
                </a:rPr>
                <a:t>Interaction design, workflow modeling and support, cognitive support, policies and </a:t>
              </a:r>
              <a:r>
                <a:rPr lang="en-US" sz="1400" dirty="0" smtClean="0">
                  <a:latin typeface="Arial" charset="0"/>
                  <a:cs typeface="+mn-cs"/>
                </a:rPr>
                <a:t>mechanisms </a:t>
              </a:r>
              <a:r>
                <a:rPr lang="en-US" sz="1400" dirty="0">
                  <a:latin typeface="Arial" charset="0"/>
                  <a:cs typeface="+mn-cs"/>
                </a:rPr>
                <a:t>for sharing, privacy</a:t>
              </a:r>
              <a:endParaRPr lang="en-US" sz="1800" dirty="0">
                <a:latin typeface="Arial" charset="0"/>
                <a:cs typeface="+mn-cs"/>
              </a:endParaRPr>
            </a:p>
          </p:txBody>
        </p:sp>
        <p:sp>
          <p:nvSpPr>
            <p:cNvPr id="882702" name="AutoShape 14"/>
            <p:cNvSpPr>
              <a:spLocks/>
            </p:cNvSpPr>
            <p:nvPr/>
          </p:nvSpPr>
          <p:spPr bwMode="auto">
            <a:xfrm rot="16157076">
              <a:off x="2909" y="2934"/>
              <a:ext cx="183" cy="997"/>
            </a:xfrm>
            <a:prstGeom prst="rightBrace">
              <a:avLst>
                <a:gd name="adj1" fmla="val 45401"/>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89452" name="TextBox 3"/>
          <p:cNvSpPr txBox="1">
            <a:spLocks noChangeArrowheads="1"/>
          </p:cNvSpPr>
          <p:nvPr/>
        </p:nvSpPr>
        <p:spPr bwMode="auto">
          <a:xfrm rot="-5400000">
            <a:off x="582612" y="4014788"/>
            <a:ext cx="22764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Patient Transactions</a:t>
            </a:r>
            <a:endParaRPr lang="en-US">
              <a:latin typeface="Arial" charset="0"/>
              <a:cs typeface="Arial" charset="0"/>
            </a:endParaRPr>
          </a:p>
        </p:txBody>
      </p:sp>
      <p:grpSp>
        <p:nvGrpSpPr>
          <p:cNvPr id="189453" name="Group 37"/>
          <p:cNvGrpSpPr>
            <a:grpSpLocks/>
          </p:cNvGrpSpPr>
          <p:nvPr/>
        </p:nvGrpSpPr>
        <p:grpSpPr bwMode="auto">
          <a:xfrm>
            <a:off x="290513" y="3289300"/>
            <a:ext cx="1246187" cy="1616075"/>
            <a:chOff x="290218" y="3288877"/>
            <a:chExt cx="1246482" cy="1616498"/>
          </a:xfrm>
        </p:grpSpPr>
        <p:grpSp>
          <p:nvGrpSpPr>
            <p:cNvPr id="189493" name="Group 31"/>
            <p:cNvGrpSpPr>
              <a:grpSpLocks/>
            </p:cNvGrpSpPr>
            <p:nvPr/>
          </p:nvGrpSpPr>
          <p:grpSpPr bwMode="auto">
            <a:xfrm>
              <a:off x="963781" y="4114801"/>
              <a:ext cx="289353" cy="480201"/>
              <a:chOff x="438" y="3374"/>
              <a:chExt cx="200" cy="328"/>
            </a:xfrm>
          </p:grpSpPr>
          <p:sp>
            <p:nvSpPr>
              <p:cNvPr id="21" name="AutoShape 27"/>
              <p:cNvSpPr>
                <a:spLocks noChangeArrowheads="1"/>
              </p:cNvSpPr>
              <p:nvPr/>
            </p:nvSpPr>
            <p:spPr bwMode="auto">
              <a:xfrm rot="-5400000">
                <a:off x="448" y="3519"/>
                <a:ext cx="183" cy="184"/>
              </a:xfrm>
              <a:prstGeom prst="flowChartDelay">
                <a:avLst/>
              </a:prstGeom>
              <a:solidFill>
                <a:srgbClr val="FF8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Oval 28"/>
              <p:cNvSpPr>
                <a:spLocks noChangeArrowheads="1"/>
              </p:cNvSpPr>
              <p:nvPr/>
            </p:nvSpPr>
            <p:spPr bwMode="auto">
              <a:xfrm>
                <a:off x="464" y="3431"/>
                <a:ext cx="148" cy="15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Text Box 29"/>
              <p:cNvSpPr txBox="1">
                <a:spLocks noChangeArrowheads="1"/>
              </p:cNvSpPr>
              <p:nvPr/>
            </p:nvSpPr>
            <p:spPr bwMode="auto">
              <a:xfrm>
                <a:off x="438" y="3374"/>
                <a:ext cx="20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grpSp>
        <p:sp>
          <p:nvSpPr>
            <p:cNvPr id="20" name="Text Box 32"/>
            <p:cNvSpPr txBox="1">
              <a:spLocks noChangeArrowheads="1"/>
            </p:cNvSpPr>
            <p:nvPr/>
          </p:nvSpPr>
          <p:spPr bwMode="auto">
            <a:xfrm>
              <a:off x="720532" y="4567149"/>
              <a:ext cx="816168" cy="338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Arial" charset="0"/>
                </a:rPr>
                <a:t>Patient</a:t>
              </a:r>
              <a:endParaRPr lang="en-US" dirty="0"/>
            </a:p>
          </p:txBody>
        </p:sp>
        <p:sp>
          <p:nvSpPr>
            <p:cNvPr id="189495" name="AutoShape 27"/>
            <p:cNvSpPr>
              <a:spLocks noChangeArrowheads="1"/>
            </p:cNvSpPr>
            <p:nvPr/>
          </p:nvSpPr>
          <p:spPr bwMode="auto">
            <a:xfrm rot="-5400000">
              <a:off x="588936" y="3704785"/>
              <a:ext cx="267917" cy="266205"/>
            </a:xfrm>
            <a:prstGeom prst="flowChartDelay">
              <a:avLst/>
            </a:prstGeom>
            <a:solidFill>
              <a:srgbClr val="FF00FF"/>
            </a:solidFill>
            <a:ln w="9525">
              <a:solidFill>
                <a:schemeClr val="tx1"/>
              </a:solidFill>
              <a:miter lim="800000"/>
              <a:headEnd/>
              <a:tailEnd/>
            </a:ln>
          </p:spPr>
          <p:txBody>
            <a:bodyPr wrap="none" anchor="ctr"/>
            <a:lstStyle/>
            <a:p>
              <a:endParaRPr lang="en-US"/>
            </a:p>
          </p:txBody>
        </p:sp>
        <p:sp>
          <p:nvSpPr>
            <p:cNvPr id="27" name="Oval 28"/>
            <p:cNvSpPr>
              <a:spLocks noChangeArrowheads="1"/>
            </p:cNvSpPr>
            <p:nvPr/>
          </p:nvSpPr>
          <p:spPr bwMode="auto">
            <a:xfrm>
              <a:off x="614145" y="3574702"/>
              <a:ext cx="215951" cy="222308"/>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Text Box 29"/>
            <p:cNvSpPr txBox="1">
              <a:spLocks noChangeArrowheads="1"/>
            </p:cNvSpPr>
            <p:nvPr/>
          </p:nvSpPr>
          <p:spPr bwMode="auto">
            <a:xfrm>
              <a:off x="576036" y="3490543"/>
              <a:ext cx="288993" cy="2810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sp>
          <p:nvSpPr>
            <p:cNvPr id="189498" name="AutoShape 27"/>
            <p:cNvSpPr>
              <a:spLocks noChangeArrowheads="1"/>
            </p:cNvSpPr>
            <p:nvPr/>
          </p:nvSpPr>
          <p:spPr bwMode="auto">
            <a:xfrm rot="-5400000">
              <a:off x="1121345" y="3502749"/>
              <a:ext cx="267917" cy="266205"/>
            </a:xfrm>
            <a:prstGeom prst="flowChartDelay">
              <a:avLst/>
            </a:prstGeom>
            <a:solidFill>
              <a:srgbClr val="00FFFF"/>
            </a:solidFill>
            <a:ln w="9525">
              <a:solidFill>
                <a:schemeClr val="tx1"/>
              </a:solidFill>
              <a:miter lim="800000"/>
              <a:headEnd/>
              <a:tailEnd/>
            </a:ln>
          </p:spPr>
          <p:txBody>
            <a:bodyPr wrap="none" anchor="ctr"/>
            <a:lstStyle/>
            <a:p>
              <a:endParaRPr lang="en-US"/>
            </a:p>
          </p:txBody>
        </p:sp>
        <p:sp>
          <p:nvSpPr>
            <p:cNvPr id="31" name="Oval 28"/>
            <p:cNvSpPr>
              <a:spLocks noChangeArrowheads="1"/>
            </p:cNvSpPr>
            <p:nvPr/>
          </p:nvSpPr>
          <p:spPr bwMode="auto">
            <a:xfrm>
              <a:off x="1146083" y="3373037"/>
              <a:ext cx="217539" cy="222308"/>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Text Box 29"/>
            <p:cNvSpPr txBox="1">
              <a:spLocks noChangeArrowheads="1"/>
            </p:cNvSpPr>
            <p:nvPr/>
          </p:nvSpPr>
          <p:spPr bwMode="auto">
            <a:xfrm>
              <a:off x="1107974" y="3288877"/>
              <a:ext cx="290582" cy="281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dirty="0"/>
                <a:t>. .</a:t>
              </a:r>
              <a:endParaRPr lang="en-US" dirty="0"/>
            </a:p>
          </p:txBody>
        </p:sp>
        <p:sp>
          <p:nvSpPr>
            <p:cNvPr id="189501" name="AutoShape 27"/>
            <p:cNvSpPr>
              <a:spLocks noChangeArrowheads="1"/>
            </p:cNvSpPr>
            <p:nvPr/>
          </p:nvSpPr>
          <p:spPr bwMode="auto">
            <a:xfrm rot="-5400000">
              <a:off x="303106" y="4343390"/>
              <a:ext cx="267917" cy="266205"/>
            </a:xfrm>
            <a:prstGeom prst="flowChartDelay">
              <a:avLst/>
            </a:prstGeom>
            <a:solidFill>
              <a:srgbClr val="8585E0"/>
            </a:solidFill>
            <a:ln w="9525">
              <a:solidFill>
                <a:schemeClr val="tx1"/>
              </a:solidFill>
              <a:miter lim="800000"/>
              <a:headEnd/>
              <a:tailEnd/>
            </a:ln>
          </p:spPr>
          <p:txBody>
            <a:bodyPr wrap="none" anchor="ctr"/>
            <a:lstStyle/>
            <a:p>
              <a:endParaRPr lang="en-US"/>
            </a:p>
          </p:txBody>
        </p:sp>
        <p:sp>
          <p:nvSpPr>
            <p:cNvPr id="35" name="Oval 28"/>
            <p:cNvSpPr>
              <a:spLocks noChangeArrowheads="1"/>
            </p:cNvSpPr>
            <p:nvPr/>
          </p:nvSpPr>
          <p:spPr bwMode="auto">
            <a:xfrm>
              <a:off x="328327" y="4213044"/>
              <a:ext cx="215951" cy="222308"/>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6" name="Text Box 29"/>
            <p:cNvSpPr txBox="1">
              <a:spLocks noChangeArrowheads="1"/>
            </p:cNvSpPr>
            <p:nvPr/>
          </p:nvSpPr>
          <p:spPr bwMode="auto">
            <a:xfrm>
              <a:off x="290218" y="4128885"/>
              <a:ext cx="288993" cy="2810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cxnSp>
          <p:nvCxnSpPr>
            <p:cNvPr id="4" name="Straight Connector 3"/>
            <p:cNvCxnSpPr>
              <a:stCxn id="189501" idx="2"/>
              <a:endCxn id="21" idx="0"/>
            </p:cNvCxnSpPr>
            <p:nvPr/>
          </p:nvCxnSpPr>
          <p:spPr bwMode="auto">
            <a:xfrm flipV="1">
              <a:off x="569684" y="4462347"/>
              <a:ext cx="408084" cy="142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a:stCxn id="189495" idx="1"/>
              <a:endCxn id="22" idx="2"/>
            </p:cNvCxnSpPr>
            <p:nvPr/>
          </p:nvCxnSpPr>
          <p:spPr bwMode="auto">
            <a:xfrm>
              <a:off x="722120" y="3971681"/>
              <a:ext cx="279466" cy="3382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a:stCxn id="189498" idx="1"/>
              <a:endCxn id="23" idx="0"/>
            </p:cNvCxnSpPr>
            <p:nvPr/>
          </p:nvCxnSpPr>
          <p:spPr bwMode="auto">
            <a:xfrm flipH="1">
              <a:off x="1107974" y="3770016"/>
              <a:ext cx="147673" cy="3445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a:stCxn id="189501" idx="2"/>
            </p:cNvCxnSpPr>
            <p:nvPr/>
          </p:nvCxnSpPr>
          <p:spPr bwMode="auto">
            <a:xfrm flipV="1">
              <a:off x="569684" y="3797010"/>
              <a:ext cx="538289" cy="67962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89454" name="TextBox 16"/>
          <p:cNvSpPr txBox="1">
            <a:spLocks noChangeArrowheads="1"/>
          </p:cNvSpPr>
          <p:nvPr/>
        </p:nvSpPr>
        <p:spPr bwMode="auto">
          <a:xfrm>
            <a:off x="3394075" y="5265738"/>
            <a:ext cx="25876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t>Big (Open) Data</a:t>
            </a:r>
            <a:endParaRPr lang="en-US"/>
          </a:p>
        </p:txBody>
      </p:sp>
      <p:grpSp>
        <p:nvGrpSpPr>
          <p:cNvPr id="189455" name="Group 57"/>
          <p:cNvGrpSpPr>
            <a:grpSpLocks/>
          </p:cNvGrpSpPr>
          <p:nvPr/>
        </p:nvGrpSpPr>
        <p:grpSpPr bwMode="auto">
          <a:xfrm>
            <a:off x="474663" y="1525588"/>
            <a:ext cx="1295400" cy="1647825"/>
            <a:chOff x="290218" y="3288877"/>
            <a:chExt cx="1295047" cy="1647693"/>
          </a:xfrm>
        </p:grpSpPr>
        <p:grpSp>
          <p:nvGrpSpPr>
            <p:cNvPr id="189475" name="Group 31"/>
            <p:cNvGrpSpPr>
              <a:grpSpLocks/>
            </p:cNvGrpSpPr>
            <p:nvPr/>
          </p:nvGrpSpPr>
          <p:grpSpPr bwMode="auto">
            <a:xfrm>
              <a:off x="963781" y="4114800"/>
              <a:ext cx="289353" cy="483129"/>
              <a:chOff x="438" y="3374"/>
              <a:chExt cx="200" cy="330"/>
            </a:xfrm>
          </p:grpSpPr>
          <p:sp>
            <p:nvSpPr>
              <p:cNvPr id="74" name="AutoShape 27"/>
              <p:cNvSpPr>
                <a:spLocks noChangeArrowheads="1"/>
              </p:cNvSpPr>
              <p:nvPr/>
            </p:nvSpPr>
            <p:spPr bwMode="auto">
              <a:xfrm rot="-5400000">
                <a:off x="449" y="3518"/>
                <a:ext cx="183" cy="185"/>
              </a:xfrm>
              <a:prstGeom prst="flowChartDelay">
                <a:avLst/>
              </a:prstGeom>
              <a:solidFill>
                <a:srgbClr val="FF8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5" name="Oval 28"/>
              <p:cNvSpPr>
                <a:spLocks noChangeArrowheads="1"/>
              </p:cNvSpPr>
              <p:nvPr/>
            </p:nvSpPr>
            <p:spPr bwMode="auto">
              <a:xfrm>
                <a:off x="464" y="3431"/>
                <a:ext cx="150" cy="15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6" name="Text Box 29"/>
              <p:cNvSpPr txBox="1">
                <a:spLocks noChangeArrowheads="1"/>
              </p:cNvSpPr>
              <p:nvPr/>
            </p:nvSpPr>
            <p:spPr bwMode="auto">
              <a:xfrm>
                <a:off x="438" y="3374"/>
                <a:ext cx="20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grpSp>
        <p:sp>
          <p:nvSpPr>
            <p:cNvPr id="60" name="Text Box 32"/>
            <p:cNvSpPr txBox="1">
              <a:spLocks noChangeArrowheads="1"/>
            </p:cNvSpPr>
            <p:nvPr/>
          </p:nvSpPr>
          <p:spPr bwMode="auto">
            <a:xfrm>
              <a:off x="720313" y="4566712"/>
              <a:ext cx="864952" cy="369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rPr>
                <a:t>Doctor</a:t>
              </a:r>
              <a:endParaRPr lang="en-US" dirty="0"/>
            </a:p>
          </p:txBody>
        </p:sp>
        <p:sp>
          <p:nvSpPr>
            <p:cNvPr id="189477" name="AutoShape 27"/>
            <p:cNvSpPr>
              <a:spLocks noChangeArrowheads="1"/>
            </p:cNvSpPr>
            <p:nvPr/>
          </p:nvSpPr>
          <p:spPr bwMode="auto">
            <a:xfrm rot="-5400000">
              <a:off x="588936" y="3704785"/>
              <a:ext cx="267917" cy="266205"/>
            </a:xfrm>
            <a:prstGeom prst="flowChartDelay">
              <a:avLst/>
            </a:prstGeom>
            <a:solidFill>
              <a:srgbClr val="FF00FF"/>
            </a:solidFill>
            <a:ln w="9525">
              <a:solidFill>
                <a:schemeClr val="tx1"/>
              </a:solidFill>
              <a:miter lim="800000"/>
              <a:headEnd/>
              <a:tailEnd/>
            </a:ln>
          </p:spPr>
          <p:txBody>
            <a:bodyPr wrap="none" anchor="ctr"/>
            <a:lstStyle/>
            <a:p>
              <a:endParaRPr lang="en-US"/>
            </a:p>
          </p:txBody>
        </p:sp>
        <p:sp>
          <p:nvSpPr>
            <p:cNvPr id="62" name="Oval 28"/>
            <p:cNvSpPr>
              <a:spLocks noChangeArrowheads="1"/>
            </p:cNvSpPr>
            <p:nvPr/>
          </p:nvSpPr>
          <p:spPr bwMode="auto">
            <a:xfrm>
              <a:off x="613980" y="3574604"/>
              <a:ext cx="217428" cy="22223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 name="Text Box 29"/>
            <p:cNvSpPr txBox="1">
              <a:spLocks noChangeArrowheads="1"/>
            </p:cNvSpPr>
            <p:nvPr/>
          </p:nvSpPr>
          <p:spPr bwMode="auto">
            <a:xfrm>
              <a:off x="575890" y="3490473"/>
              <a:ext cx="288846" cy="280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sp>
          <p:nvSpPr>
            <p:cNvPr id="189480" name="AutoShape 27"/>
            <p:cNvSpPr>
              <a:spLocks noChangeArrowheads="1"/>
            </p:cNvSpPr>
            <p:nvPr/>
          </p:nvSpPr>
          <p:spPr bwMode="auto">
            <a:xfrm rot="-5400000">
              <a:off x="1121345" y="3502749"/>
              <a:ext cx="267917" cy="266205"/>
            </a:xfrm>
            <a:prstGeom prst="flowChartDelay">
              <a:avLst/>
            </a:prstGeom>
            <a:solidFill>
              <a:srgbClr val="00FFFF"/>
            </a:solidFill>
            <a:ln w="9525">
              <a:solidFill>
                <a:schemeClr val="tx1"/>
              </a:solidFill>
              <a:miter lim="800000"/>
              <a:headEnd/>
              <a:tailEnd/>
            </a:ln>
          </p:spPr>
          <p:txBody>
            <a:bodyPr wrap="none" anchor="ctr"/>
            <a:lstStyle/>
            <a:p>
              <a:endParaRPr lang="en-US"/>
            </a:p>
          </p:txBody>
        </p:sp>
        <p:sp>
          <p:nvSpPr>
            <p:cNvPr id="65" name="Oval 28"/>
            <p:cNvSpPr>
              <a:spLocks noChangeArrowheads="1"/>
            </p:cNvSpPr>
            <p:nvPr/>
          </p:nvSpPr>
          <p:spPr bwMode="auto">
            <a:xfrm>
              <a:off x="1145647" y="3373007"/>
              <a:ext cx="217429" cy="22223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6" name="Text Box 29"/>
            <p:cNvSpPr txBox="1">
              <a:spLocks noChangeArrowheads="1"/>
            </p:cNvSpPr>
            <p:nvPr/>
          </p:nvSpPr>
          <p:spPr bwMode="auto">
            <a:xfrm>
              <a:off x="1109145" y="3288877"/>
              <a:ext cx="288846" cy="280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dirty="0"/>
                <a:t>. .</a:t>
              </a:r>
              <a:endParaRPr lang="en-US" dirty="0"/>
            </a:p>
          </p:txBody>
        </p:sp>
        <p:sp>
          <p:nvSpPr>
            <p:cNvPr id="189483" name="AutoShape 27"/>
            <p:cNvSpPr>
              <a:spLocks noChangeArrowheads="1"/>
            </p:cNvSpPr>
            <p:nvPr/>
          </p:nvSpPr>
          <p:spPr bwMode="auto">
            <a:xfrm rot="-5400000">
              <a:off x="303106" y="4343390"/>
              <a:ext cx="267917" cy="266205"/>
            </a:xfrm>
            <a:prstGeom prst="flowChartDelay">
              <a:avLst/>
            </a:prstGeom>
            <a:solidFill>
              <a:srgbClr val="8585E0"/>
            </a:solidFill>
            <a:ln w="9525">
              <a:solidFill>
                <a:schemeClr val="tx1"/>
              </a:solidFill>
              <a:miter lim="800000"/>
              <a:headEnd/>
              <a:tailEnd/>
            </a:ln>
          </p:spPr>
          <p:txBody>
            <a:bodyPr wrap="none" anchor="ctr"/>
            <a:lstStyle/>
            <a:p>
              <a:endParaRPr lang="en-US"/>
            </a:p>
          </p:txBody>
        </p:sp>
        <p:sp>
          <p:nvSpPr>
            <p:cNvPr id="68" name="Oval 28"/>
            <p:cNvSpPr>
              <a:spLocks noChangeArrowheads="1"/>
            </p:cNvSpPr>
            <p:nvPr/>
          </p:nvSpPr>
          <p:spPr bwMode="auto">
            <a:xfrm>
              <a:off x="328308" y="4212728"/>
              <a:ext cx="215841" cy="22223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9" name="Text Box 29"/>
            <p:cNvSpPr txBox="1">
              <a:spLocks noChangeArrowheads="1"/>
            </p:cNvSpPr>
            <p:nvPr/>
          </p:nvSpPr>
          <p:spPr bwMode="auto">
            <a:xfrm>
              <a:off x="290218" y="4130185"/>
              <a:ext cx="288846" cy="280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cxnSp>
          <p:nvCxnSpPr>
            <p:cNvPr id="70" name="Straight Connector 69"/>
            <p:cNvCxnSpPr>
              <a:stCxn id="189483" idx="2"/>
              <a:endCxn id="74" idx="0"/>
            </p:cNvCxnSpPr>
            <p:nvPr/>
          </p:nvCxnSpPr>
          <p:spPr bwMode="auto">
            <a:xfrm flipV="1">
              <a:off x="569542" y="4461945"/>
              <a:ext cx="407876" cy="142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p:cNvCxnSpPr>
              <a:stCxn id="189477" idx="1"/>
              <a:endCxn id="75" idx="2"/>
            </p:cNvCxnSpPr>
            <p:nvPr/>
          </p:nvCxnSpPr>
          <p:spPr bwMode="auto">
            <a:xfrm>
              <a:off x="723487" y="3971447"/>
              <a:ext cx="277737" cy="33811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Connector 71"/>
            <p:cNvCxnSpPr>
              <a:stCxn id="189480" idx="1"/>
              <a:endCxn id="76" idx="0"/>
            </p:cNvCxnSpPr>
            <p:nvPr/>
          </p:nvCxnSpPr>
          <p:spPr bwMode="auto">
            <a:xfrm flipH="1">
              <a:off x="1109145" y="3769850"/>
              <a:ext cx="146010" cy="3444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Connector 72"/>
            <p:cNvCxnSpPr>
              <a:stCxn id="189483" idx="2"/>
            </p:cNvCxnSpPr>
            <p:nvPr/>
          </p:nvCxnSpPr>
          <p:spPr bwMode="auto">
            <a:xfrm flipV="1">
              <a:off x="569542" y="3796836"/>
              <a:ext cx="539603" cy="6793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89456" name="Group 31"/>
          <p:cNvGrpSpPr>
            <a:grpSpLocks/>
          </p:cNvGrpSpPr>
          <p:nvPr/>
        </p:nvGrpSpPr>
        <p:grpSpPr bwMode="auto">
          <a:xfrm>
            <a:off x="8031163" y="3721100"/>
            <a:ext cx="290512" cy="481013"/>
            <a:chOff x="438" y="3374"/>
            <a:chExt cx="200" cy="328"/>
          </a:xfrm>
        </p:grpSpPr>
        <p:sp>
          <p:nvSpPr>
            <p:cNvPr id="95" name="AutoShape 27"/>
            <p:cNvSpPr>
              <a:spLocks noChangeArrowheads="1"/>
            </p:cNvSpPr>
            <p:nvPr/>
          </p:nvSpPr>
          <p:spPr bwMode="auto">
            <a:xfrm rot="-5400000">
              <a:off x="449" y="3518"/>
              <a:ext cx="183" cy="185"/>
            </a:xfrm>
            <a:prstGeom prst="flowChartDelay">
              <a:avLst/>
            </a:prstGeom>
            <a:solidFill>
              <a:srgbClr val="FF8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6" name="Oval 28"/>
            <p:cNvSpPr>
              <a:spLocks noChangeArrowheads="1"/>
            </p:cNvSpPr>
            <p:nvPr/>
          </p:nvSpPr>
          <p:spPr bwMode="auto">
            <a:xfrm>
              <a:off x="464" y="3431"/>
              <a:ext cx="150" cy="15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7" name="Text Box 29"/>
            <p:cNvSpPr txBox="1">
              <a:spLocks noChangeArrowheads="1"/>
            </p:cNvSpPr>
            <p:nvPr/>
          </p:nvSpPr>
          <p:spPr bwMode="auto">
            <a:xfrm>
              <a:off x="438" y="3374"/>
              <a:ext cx="200"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grpSp>
      <p:sp>
        <p:nvSpPr>
          <p:cNvPr id="81" name="Text Box 32"/>
          <p:cNvSpPr txBox="1">
            <a:spLocks noChangeArrowheads="1"/>
          </p:cNvSpPr>
          <p:nvPr/>
        </p:nvSpPr>
        <p:spPr bwMode="auto">
          <a:xfrm>
            <a:off x="7613650" y="4173538"/>
            <a:ext cx="1171575"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dirty="0">
                <a:latin typeface="Arial" charset="0"/>
              </a:rPr>
              <a:t>Citizen</a:t>
            </a:r>
          </a:p>
          <a:p>
            <a:pPr algn="ctr">
              <a:defRPr/>
            </a:pPr>
            <a:r>
              <a:rPr lang="en-US" dirty="0">
                <a:latin typeface="Arial" charset="0"/>
              </a:rPr>
              <a:t>Scientists</a:t>
            </a:r>
            <a:endParaRPr lang="en-US" dirty="0"/>
          </a:p>
        </p:txBody>
      </p:sp>
      <p:sp>
        <p:nvSpPr>
          <p:cNvPr id="189458" name="AutoShape 27"/>
          <p:cNvSpPr>
            <a:spLocks noChangeArrowheads="1"/>
          </p:cNvSpPr>
          <p:nvPr/>
        </p:nvSpPr>
        <p:spPr bwMode="auto">
          <a:xfrm rot="-5400000">
            <a:off x="7658100" y="3311525"/>
            <a:ext cx="266700" cy="266700"/>
          </a:xfrm>
          <a:prstGeom prst="flowChartDelay">
            <a:avLst/>
          </a:prstGeom>
          <a:solidFill>
            <a:srgbClr val="FF00FF"/>
          </a:solidFill>
          <a:ln w="9525">
            <a:solidFill>
              <a:schemeClr val="tx1"/>
            </a:solidFill>
            <a:miter lim="800000"/>
            <a:headEnd/>
            <a:tailEnd/>
          </a:ln>
        </p:spPr>
        <p:txBody>
          <a:bodyPr wrap="none" anchor="ctr"/>
          <a:lstStyle/>
          <a:p>
            <a:endParaRPr lang="en-US"/>
          </a:p>
        </p:txBody>
      </p:sp>
      <p:sp>
        <p:nvSpPr>
          <p:cNvPr id="83" name="Oval 28"/>
          <p:cNvSpPr>
            <a:spLocks noChangeArrowheads="1"/>
          </p:cNvSpPr>
          <p:nvPr/>
        </p:nvSpPr>
        <p:spPr bwMode="auto">
          <a:xfrm>
            <a:off x="7681913" y="3181350"/>
            <a:ext cx="217487" cy="22225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4" name="Text Box 29"/>
          <p:cNvSpPr txBox="1">
            <a:spLocks noChangeArrowheads="1"/>
          </p:cNvSpPr>
          <p:nvPr/>
        </p:nvSpPr>
        <p:spPr bwMode="auto">
          <a:xfrm>
            <a:off x="7643813" y="3097213"/>
            <a:ext cx="288925"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sp>
        <p:nvSpPr>
          <p:cNvPr id="189461" name="AutoShape 27"/>
          <p:cNvSpPr>
            <a:spLocks noChangeArrowheads="1"/>
          </p:cNvSpPr>
          <p:nvPr/>
        </p:nvSpPr>
        <p:spPr bwMode="auto">
          <a:xfrm rot="-5400000">
            <a:off x="8189119" y="3109119"/>
            <a:ext cx="268288" cy="266700"/>
          </a:xfrm>
          <a:prstGeom prst="flowChartDelay">
            <a:avLst/>
          </a:prstGeom>
          <a:solidFill>
            <a:srgbClr val="00FFFF"/>
          </a:solidFill>
          <a:ln w="9525">
            <a:solidFill>
              <a:schemeClr val="tx1"/>
            </a:solidFill>
            <a:miter lim="800000"/>
            <a:headEnd/>
            <a:tailEnd/>
          </a:ln>
        </p:spPr>
        <p:txBody>
          <a:bodyPr wrap="none" anchor="ctr"/>
          <a:lstStyle/>
          <a:p>
            <a:endParaRPr lang="en-US"/>
          </a:p>
        </p:txBody>
      </p:sp>
      <p:sp>
        <p:nvSpPr>
          <p:cNvPr id="86" name="Oval 28"/>
          <p:cNvSpPr>
            <a:spLocks noChangeArrowheads="1"/>
          </p:cNvSpPr>
          <p:nvPr/>
        </p:nvSpPr>
        <p:spPr bwMode="auto">
          <a:xfrm>
            <a:off x="8213725" y="2979738"/>
            <a:ext cx="217488" cy="22225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7" name="Text Box 29"/>
          <p:cNvSpPr txBox="1">
            <a:spLocks noChangeArrowheads="1"/>
          </p:cNvSpPr>
          <p:nvPr/>
        </p:nvSpPr>
        <p:spPr bwMode="auto">
          <a:xfrm>
            <a:off x="8177213" y="2895600"/>
            <a:ext cx="288925" cy="280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dirty="0"/>
              <a:t>. .</a:t>
            </a:r>
            <a:endParaRPr lang="en-US" dirty="0"/>
          </a:p>
        </p:txBody>
      </p:sp>
      <p:sp>
        <p:nvSpPr>
          <p:cNvPr id="189464" name="AutoShape 27"/>
          <p:cNvSpPr>
            <a:spLocks noChangeArrowheads="1"/>
          </p:cNvSpPr>
          <p:nvPr/>
        </p:nvSpPr>
        <p:spPr bwMode="auto">
          <a:xfrm rot="-5400000">
            <a:off x="7371556" y="3950494"/>
            <a:ext cx="268288" cy="266700"/>
          </a:xfrm>
          <a:prstGeom prst="flowChartDelay">
            <a:avLst/>
          </a:prstGeom>
          <a:solidFill>
            <a:srgbClr val="8585E0"/>
          </a:solidFill>
          <a:ln w="9525">
            <a:solidFill>
              <a:schemeClr val="tx1"/>
            </a:solidFill>
            <a:miter lim="800000"/>
            <a:headEnd/>
            <a:tailEnd/>
          </a:ln>
        </p:spPr>
        <p:txBody>
          <a:bodyPr wrap="none" anchor="ctr"/>
          <a:lstStyle/>
          <a:p>
            <a:endParaRPr lang="en-US"/>
          </a:p>
        </p:txBody>
      </p:sp>
      <p:sp>
        <p:nvSpPr>
          <p:cNvPr id="89" name="Oval 28"/>
          <p:cNvSpPr>
            <a:spLocks noChangeArrowheads="1"/>
          </p:cNvSpPr>
          <p:nvPr/>
        </p:nvSpPr>
        <p:spPr bwMode="auto">
          <a:xfrm>
            <a:off x="7396163" y="3819525"/>
            <a:ext cx="217487" cy="22225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0" name="Text Box 29"/>
          <p:cNvSpPr txBox="1">
            <a:spLocks noChangeArrowheads="1"/>
          </p:cNvSpPr>
          <p:nvPr/>
        </p:nvSpPr>
        <p:spPr bwMode="auto">
          <a:xfrm>
            <a:off x="7358063" y="3736975"/>
            <a:ext cx="288925" cy="280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t>. .</a:t>
            </a:r>
            <a:endParaRPr lang="en-US"/>
          </a:p>
        </p:txBody>
      </p:sp>
      <p:cxnSp>
        <p:nvCxnSpPr>
          <p:cNvPr id="91" name="Straight Connector 90"/>
          <p:cNvCxnSpPr>
            <a:stCxn id="189464" idx="2"/>
            <a:endCxn id="95" idx="0"/>
          </p:cNvCxnSpPr>
          <p:nvPr/>
        </p:nvCxnSpPr>
        <p:spPr bwMode="auto">
          <a:xfrm flipV="1">
            <a:off x="7639050" y="4068763"/>
            <a:ext cx="406400" cy="142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91"/>
          <p:cNvCxnSpPr>
            <a:stCxn id="189458" idx="1"/>
            <a:endCxn id="96" idx="2"/>
          </p:cNvCxnSpPr>
          <p:nvPr/>
        </p:nvCxnSpPr>
        <p:spPr bwMode="auto">
          <a:xfrm>
            <a:off x="7791450" y="3578225"/>
            <a:ext cx="277813" cy="3381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92"/>
          <p:cNvCxnSpPr>
            <a:stCxn id="189461" idx="1"/>
            <a:endCxn id="97" idx="0"/>
          </p:cNvCxnSpPr>
          <p:nvPr/>
        </p:nvCxnSpPr>
        <p:spPr bwMode="auto">
          <a:xfrm flipH="1">
            <a:off x="8177213" y="3376613"/>
            <a:ext cx="146050" cy="3444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93"/>
          <p:cNvCxnSpPr>
            <a:stCxn id="189464" idx="2"/>
          </p:cNvCxnSpPr>
          <p:nvPr/>
        </p:nvCxnSpPr>
        <p:spPr bwMode="auto">
          <a:xfrm flipV="1">
            <a:off x="7639050" y="3403600"/>
            <a:ext cx="538163" cy="6794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7" name="Text Box 13"/>
          <p:cNvSpPr txBox="1">
            <a:spLocks noChangeArrowheads="1"/>
          </p:cNvSpPr>
          <p:nvPr/>
        </p:nvSpPr>
        <p:spPr bwMode="auto">
          <a:xfrm>
            <a:off x="3698875" y="1054100"/>
            <a:ext cx="1862138" cy="338138"/>
          </a:xfrm>
          <a:prstGeom prst="rect">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1600" dirty="0">
                <a:latin typeface="Arial" charset="0"/>
                <a:cs typeface="+mn-cs"/>
              </a:rPr>
              <a:t>WELLNESS</a:t>
            </a:r>
            <a:endParaRPr lang="en-US" sz="1800" dirty="0">
              <a:latin typeface="Arial" charset="0"/>
              <a:cs typeface="+mn-cs"/>
            </a:endParaRPr>
          </a:p>
        </p:txBody>
      </p:sp>
    </p:spTree>
    <p:extLst>
      <p:ext uri="{BB962C8B-B14F-4D97-AF65-F5344CB8AC3E}">
        <p14:creationId xmlns:p14="http://schemas.microsoft.com/office/powerpoint/2010/main" val="515342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7975600" cy="1143000"/>
          </a:xfrm>
        </p:spPr>
        <p:txBody>
          <a:bodyPr/>
          <a:lstStyle/>
          <a:p>
            <a:pPr>
              <a:defRPr/>
            </a:pPr>
            <a:r>
              <a:rPr lang="en-US" dirty="0" smtClean="0"/>
              <a:t>Summary</a:t>
            </a:r>
            <a:endParaRPr lang="en-US" dirty="0"/>
          </a:p>
        </p:txBody>
      </p:sp>
      <p:sp>
        <p:nvSpPr>
          <p:cNvPr id="3" name="Content Placeholder 2"/>
          <p:cNvSpPr>
            <a:spLocks noGrp="1"/>
          </p:cNvSpPr>
          <p:nvPr>
            <p:ph idx="1"/>
          </p:nvPr>
        </p:nvSpPr>
        <p:spPr>
          <a:xfrm>
            <a:off x="685800" y="1397000"/>
            <a:ext cx="7899400" cy="4787900"/>
          </a:xfrm>
        </p:spPr>
        <p:txBody>
          <a:bodyPr>
            <a:normAutofit fontScale="92500" lnSpcReduction="10000"/>
          </a:bodyPr>
          <a:lstStyle/>
          <a:p>
            <a:pPr>
              <a:lnSpc>
                <a:spcPct val="100000"/>
              </a:lnSpc>
              <a:defRPr/>
            </a:pPr>
            <a:r>
              <a:rPr lang="en-US" sz="2400" dirty="0"/>
              <a:t>Informatics </a:t>
            </a:r>
            <a:r>
              <a:rPr lang="en-US" sz="2400" dirty="0" smtClean="0"/>
              <a:t>necessary for making sense </a:t>
            </a:r>
            <a:r>
              <a:rPr lang="en-US" sz="2400" dirty="0"/>
              <a:t>of data </a:t>
            </a:r>
            <a:r>
              <a:rPr lang="en-US" sz="2400" dirty="0" smtClean="0"/>
              <a:t>into information and </a:t>
            </a:r>
            <a:r>
              <a:rPr lang="en-US" sz="2400" dirty="0"/>
              <a:t>knowledge </a:t>
            </a:r>
          </a:p>
          <a:p>
            <a:pPr>
              <a:lnSpc>
                <a:spcPct val="100000"/>
              </a:lnSpc>
              <a:defRPr/>
            </a:pPr>
            <a:r>
              <a:rPr lang="en-US" sz="2400" dirty="0" smtClean="0"/>
              <a:t>Today's health IT focuses very heavily on supporting doctor-driven transactions (bottom left quarter)  </a:t>
            </a:r>
            <a:endParaRPr lang="en-US" sz="2400" dirty="0"/>
          </a:p>
          <a:p>
            <a:pPr>
              <a:lnSpc>
                <a:spcPct val="100000"/>
              </a:lnSpc>
              <a:defRPr/>
            </a:pPr>
            <a:r>
              <a:rPr lang="en-US" sz="2400" dirty="0" smtClean="0"/>
              <a:t>Need </a:t>
            </a:r>
            <a:r>
              <a:rPr lang="en-US" sz="2400" dirty="0"/>
              <a:t>brand new technologies for other 3/4 of Big </a:t>
            </a:r>
            <a:r>
              <a:rPr lang="en-US" sz="2400" dirty="0" smtClean="0"/>
              <a:t>Picture</a:t>
            </a:r>
          </a:p>
          <a:p>
            <a:pPr lvl="1">
              <a:defRPr/>
            </a:pPr>
            <a:r>
              <a:rPr lang="en-US" sz="2000" dirty="0" smtClean="0"/>
              <a:t>systems to support learning health care system, deep decision support, patient and community self-care</a:t>
            </a:r>
            <a:endParaRPr lang="en-US" sz="2000" dirty="0"/>
          </a:p>
          <a:p>
            <a:pPr>
              <a:lnSpc>
                <a:spcPct val="100000"/>
              </a:lnSpc>
              <a:defRPr/>
            </a:pPr>
            <a:r>
              <a:rPr lang="en-US" sz="2400" dirty="0" smtClean="0"/>
              <a:t>Key informatics points to keep in mind</a:t>
            </a:r>
            <a:endParaRPr lang="en-US" sz="2000" dirty="0"/>
          </a:p>
          <a:p>
            <a:pPr lvl="1">
              <a:lnSpc>
                <a:spcPct val="100000"/>
              </a:lnSpc>
              <a:defRPr/>
            </a:pPr>
            <a:r>
              <a:rPr lang="en-US" sz="2000" dirty="0" smtClean="0"/>
              <a:t>data representation and standards vital for ensuring meaning</a:t>
            </a:r>
          </a:p>
          <a:p>
            <a:pPr lvl="1">
              <a:defRPr/>
            </a:pPr>
            <a:r>
              <a:rPr lang="en-US" sz="2000" dirty="0" smtClean="0"/>
              <a:t>it's about more than the data</a:t>
            </a:r>
            <a:r>
              <a:rPr lang="en-US" sz="2000" dirty="0"/>
              <a:t>…. to get to information and </a:t>
            </a:r>
            <a:r>
              <a:rPr lang="en-US" sz="2000" dirty="0" smtClean="0"/>
              <a:t>knowledge, need blend of EBM and big data methods</a:t>
            </a:r>
          </a:p>
          <a:p>
            <a:pPr lvl="1">
              <a:defRPr/>
            </a:pPr>
            <a:r>
              <a:rPr lang="en-US" sz="2000" dirty="0" smtClean="0"/>
              <a:t>technology must be designed for humans to use and engage with</a:t>
            </a:r>
          </a:p>
          <a:p>
            <a:pPr lvl="1">
              <a:lnSpc>
                <a:spcPct val="100000"/>
              </a:lnSpc>
              <a:defRPr/>
            </a:pPr>
            <a:r>
              <a:rPr lang="en-US" sz="2000" dirty="0" smtClean="0"/>
              <a:t>some of the hardest challenges are sociotechnical: privacy, organizational change, digital divide</a:t>
            </a:r>
          </a:p>
          <a:p>
            <a:pPr>
              <a:defRPr/>
            </a:pPr>
            <a:endParaRPr lang="en-US" dirty="0"/>
          </a:p>
        </p:txBody>
      </p:sp>
      <p:sp>
        <p:nvSpPr>
          <p:cNvPr id="4" name="Date Placeholder 3"/>
          <p:cNvSpPr>
            <a:spLocks noGrp="1"/>
          </p:cNvSpPr>
          <p:nvPr>
            <p:ph type="dt" sz="quarter" idx="10"/>
          </p:nvPr>
        </p:nvSpPr>
        <p:spPr/>
        <p:txBody>
          <a:bodyPr/>
          <a:lstStyle/>
          <a:p>
            <a:pPr>
              <a:defRPr/>
            </a:pPr>
            <a:r>
              <a:rPr lang="en-US" dirty="0" smtClean="0">
                <a:solidFill>
                  <a:srgbClr val="000000"/>
                </a:solidFill>
                <a:latin typeface="Arial"/>
              </a:rPr>
              <a:t>February 16, 2016: </a:t>
            </a:r>
            <a:r>
              <a:rPr lang="en-US" dirty="0">
                <a:solidFill>
                  <a:srgbClr val="000000"/>
                </a:solidFill>
                <a:latin typeface="Arial"/>
              </a:rPr>
              <a:t>I. Sim</a:t>
            </a:r>
            <a:endParaRPr lang="en-US" sz="1400" i="0" dirty="0">
              <a:solidFill>
                <a:srgbClr val="000000"/>
              </a:solidFill>
              <a:latin typeface="Times" charset="0"/>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latin typeface="Arial"/>
              </a:rPr>
              <a:t>What Next?</a:t>
            </a:r>
          </a:p>
          <a:p>
            <a:pPr>
              <a:defRPr/>
            </a:pPr>
            <a:r>
              <a:rPr lang="en-US" dirty="0" smtClean="0">
                <a:solidFill>
                  <a:srgbClr val="000000"/>
                </a:solidFill>
                <a:latin typeface="Arial"/>
              </a:rPr>
              <a:t>Epi 206 – Medical Informatics</a:t>
            </a:r>
            <a:endParaRPr lang="en-US" dirty="0">
              <a:solidFill>
                <a:srgbClr val="000000"/>
              </a:solidFill>
              <a:latin typeface="Arial"/>
            </a:endParaRPr>
          </a:p>
        </p:txBody>
      </p:sp>
    </p:spTree>
    <p:extLst>
      <p:ext uri="{BB962C8B-B14F-4D97-AF65-F5344CB8AC3E}">
        <p14:creationId xmlns:p14="http://schemas.microsoft.com/office/powerpoint/2010/main" val="1810305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7975600" cy="1143000"/>
          </a:xfrm>
        </p:spPr>
        <p:txBody>
          <a:bodyPr/>
          <a:lstStyle/>
          <a:p>
            <a:pPr>
              <a:defRPr/>
            </a:pPr>
            <a:r>
              <a:rPr lang="en-US" dirty="0" smtClean="0"/>
              <a:t>Take Home Message</a:t>
            </a:r>
            <a:endParaRPr lang="en-US" dirty="0"/>
          </a:p>
        </p:txBody>
      </p:sp>
      <p:sp>
        <p:nvSpPr>
          <p:cNvPr id="3" name="Content Placeholder 2"/>
          <p:cNvSpPr>
            <a:spLocks noGrp="1"/>
          </p:cNvSpPr>
          <p:nvPr>
            <p:ph idx="1"/>
          </p:nvPr>
        </p:nvSpPr>
        <p:spPr>
          <a:xfrm>
            <a:off x="685800" y="1401762"/>
            <a:ext cx="7772400" cy="4706937"/>
          </a:xfrm>
        </p:spPr>
        <p:txBody>
          <a:bodyPr>
            <a:normAutofit fontScale="92500" lnSpcReduction="10000"/>
          </a:bodyPr>
          <a:lstStyle/>
          <a:p>
            <a:pPr>
              <a:lnSpc>
                <a:spcPct val="110000"/>
              </a:lnSpc>
              <a:defRPr/>
            </a:pPr>
            <a:r>
              <a:rPr lang="en-US" sz="2800" dirty="0" smtClean="0"/>
              <a:t>At the cusp of something transformative</a:t>
            </a:r>
          </a:p>
          <a:p>
            <a:pPr lvl="1">
              <a:lnSpc>
                <a:spcPct val="110000"/>
              </a:lnSpc>
              <a:defRPr/>
            </a:pPr>
            <a:r>
              <a:rPr lang="en-US" sz="2400" dirty="0" smtClean="0"/>
              <a:t>be open to partnering with computer scientists, patients, companies, etc.</a:t>
            </a:r>
          </a:p>
          <a:p>
            <a:pPr>
              <a:defRPr/>
            </a:pPr>
            <a:r>
              <a:rPr lang="en-US" sz="2800" dirty="0"/>
              <a:t>To guard against </a:t>
            </a:r>
            <a:r>
              <a:rPr lang="en-US" sz="2800" dirty="0" smtClean="0"/>
              <a:t>hype and to maximize value</a:t>
            </a:r>
            <a:endParaRPr lang="en-US" sz="2800" dirty="0"/>
          </a:p>
          <a:p>
            <a:pPr lvl="1">
              <a:lnSpc>
                <a:spcPct val="110000"/>
              </a:lnSpc>
              <a:defRPr/>
            </a:pPr>
            <a:r>
              <a:rPr lang="en-US" sz="2400" dirty="0" smtClean="0"/>
              <a:t>stay grounded in what is clinically useful and important</a:t>
            </a:r>
          </a:p>
          <a:p>
            <a:pPr lvl="1">
              <a:lnSpc>
                <a:spcPct val="110000"/>
              </a:lnSpc>
              <a:defRPr/>
            </a:pPr>
            <a:r>
              <a:rPr lang="en-US" sz="2400" dirty="0" smtClean="0"/>
              <a:t>know </a:t>
            </a:r>
            <a:r>
              <a:rPr lang="en-US" sz="2400" dirty="0"/>
              <a:t>as much as possible of the underlying </a:t>
            </a:r>
            <a:r>
              <a:rPr lang="en-US" sz="2400" dirty="0" smtClean="0"/>
              <a:t>informatics</a:t>
            </a:r>
          </a:p>
          <a:p>
            <a:pPr lvl="1">
              <a:lnSpc>
                <a:spcPct val="110000"/>
              </a:lnSpc>
              <a:defRPr/>
            </a:pPr>
            <a:r>
              <a:rPr lang="en-US" sz="2400" dirty="0" smtClean="0"/>
              <a:t>don't forget to apply </a:t>
            </a:r>
            <a:r>
              <a:rPr lang="en-US" sz="2400" dirty="0" err="1" smtClean="0"/>
              <a:t>epi</a:t>
            </a:r>
            <a:r>
              <a:rPr lang="en-US" sz="2400" dirty="0" smtClean="0"/>
              <a:t>/</a:t>
            </a:r>
            <a:r>
              <a:rPr lang="en-US" sz="2400" dirty="0" err="1" smtClean="0"/>
              <a:t>biostats</a:t>
            </a:r>
            <a:r>
              <a:rPr lang="en-US" sz="2400" dirty="0" smtClean="0"/>
              <a:t> </a:t>
            </a:r>
          </a:p>
          <a:p>
            <a:pPr lvl="1">
              <a:lnSpc>
                <a:spcPct val="110000"/>
              </a:lnSpc>
              <a:defRPr/>
            </a:pPr>
            <a:r>
              <a:rPr lang="en-US" sz="2400" dirty="0" smtClean="0"/>
              <a:t>help develop new methods for evaluation, bring clinical research science to the digital </a:t>
            </a:r>
            <a:r>
              <a:rPr lang="en-US" sz="2400" dirty="0"/>
              <a:t>a</a:t>
            </a:r>
            <a:r>
              <a:rPr lang="en-US" sz="2400" dirty="0" smtClean="0"/>
              <a:t>ge</a:t>
            </a:r>
          </a:p>
          <a:p>
            <a:pPr>
              <a:defRPr/>
            </a:pPr>
            <a:r>
              <a:rPr lang="en-US" sz="2800" dirty="0" smtClean="0"/>
              <a:t>Course evaluation</a:t>
            </a:r>
          </a:p>
          <a:p>
            <a:pPr lvl="1">
              <a:defRPr/>
            </a:pPr>
            <a:r>
              <a:rPr lang="en-US" sz="2200" u="sng">
                <a:hlinkClick r:id="rId2"/>
              </a:rPr>
              <a:t>https://ucsf.co1.qualtrics.com/jfe/preview/SV_e3etXta0KuUQHgV</a:t>
            </a:r>
            <a:r>
              <a:rPr lang="en-US" sz="2200" u="sng"/>
              <a:t> </a:t>
            </a:r>
            <a:r>
              <a:rPr lang="en-US" sz="2200" dirty="0" smtClean="0"/>
              <a:t> </a:t>
            </a:r>
            <a:endParaRPr lang="en-US" sz="2400" dirty="0" smtClean="0"/>
          </a:p>
        </p:txBody>
      </p:sp>
      <p:sp>
        <p:nvSpPr>
          <p:cNvPr id="4" name="Date Placeholder 3"/>
          <p:cNvSpPr>
            <a:spLocks noGrp="1"/>
          </p:cNvSpPr>
          <p:nvPr>
            <p:ph type="dt" sz="quarter" idx="10"/>
          </p:nvPr>
        </p:nvSpPr>
        <p:spPr/>
        <p:txBody>
          <a:bodyPr/>
          <a:lstStyle/>
          <a:p>
            <a:pPr>
              <a:defRPr/>
            </a:pPr>
            <a:r>
              <a:rPr lang="en-US" dirty="0" smtClean="0">
                <a:solidFill>
                  <a:srgbClr val="000000"/>
                </a:solidFill>
                <a:latin typeface="Arial"/>
              </a:rPr>
              <a:t>February 16, 2016: </a:t>
            </a:r>
            <a:r>
              <a:rPr lang="en-US" dirty="0">
                <a:solidFill>
                  <a:srgbClr val="000000"/>
                </a:solidFill>
                <a:latin typeface="Arial"/>
              </a:rPr>
              <a:t>I. Sim</a:t>
            </a:r>
            <a:endParaRPr lang="en-US" sz="1400" i="0" dirty="0">
              <a:solidFill>
                <a:srgbClr val="000000"/>
              </a:solidFill>
              <a:latin typeface="Times" charset="0"/>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latin typeface="Arial"/>
              </a:rPr>
              <a:t>What Next?</a:t>
            </a:r>
          </a:p>
          <a:p>
            <a:pPr>
              <a:defRPr/>
            </a:pPr>
            <a:r>
              <a:rPr lang="en-US" dirty="0" smtClean="0">
                <a:solidFill>
                  <a:srgbClr val="000000"/>
                </a:solidFill>
                <a:latin typeface="Arial"/>
              </a:rPr>
              <a:t>Epi 206 – Medical Informatics</a:t>
            </a:r>
            <a:endParaRPr lang="en-US" dirty="0">
              <a:solidFill>
                <a:srgbClr val="000000"/>
              </a:solidFill>
              <a:latin typeface="Arial"/>
            </a:endParaRPr>
          </a:p>
        </p:txBody>
      </p:sp>
    </p:spTree>
    <p:extLst>
      <p:ext uri="{BB962C8B-B14F-4D97-AF65-F5344CB8AC3E}">
        <p14:creationId xmlns:p14="http://schemas.microsoft.com/office/powerpoint/2010/main" val="25021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2"/>
          <p:cNvSpPr>
            <a:spLocks noGrp="1"/>
          </p:cNvSpPr>
          <p:nvPr>
            <p:ph type="title"/>
          </p:nvPr>
        </p:nvSpPr>
        <p:spPr>
          <a:xfrm>
            <a:off x="295275" y="539750"/>
            <a:ext cx="8093075" cy="804863"/>
          </a:xfrm>
        </p:spPr>
        <p:txBody>
          <a:bodyPr/>
          <a:lstStyle/>
          <a:p>
            <a:r>
              <a:rPr lang="en-US" altLang="en-US" sz="3800"/>
              <a:t>GoogleFit Activity Data</a:t>
            </a:r>
          </a:p>
        </p:txBody>
      </p:sp>
      <p:sp>
        <p:nvSpPr>
          <p:cNvPr id="117762" name="Content Placeholder 3"/>
          <p:cNvSpPr>
            <a:spLocks noGrp="1"/>
          </p:cNvSpPr>
          <p:nvPr>
            <p:ph idx="1"/>
          </p:nvPr>
        </p:nvSpPr>
        <p:spPr/>
        <p:txBody>
          <a:bodyPr/>
          <a:lstStyle/>
          <a:p>
            <a:pPr marL="0" indent="0">
              <a:buFontTx/>
              <a:buNone/>
            </a:pPr>
            <a:r>
              <a:rPr lang="en-US" altLang="en-US" sz="3000"/>
              <a:t>com.google.activity.summary</a:t>
            </a:r>
          </a:p>
          <a:p>
            <a:pPr marL="0" indent="0">
              <a:buFontTx/>
              <a:buNone/>
            </a:pPr>
            <a:endParaRPr lang="en-US" altLang="en-US"/>
          </a:p>
          <a:p>
            <a:pPr marL="398463" lvl="1" indent="0">
              <a:buFontTx/>
              <a:buNone/>
            </a:pPr>
            <a:r>
              <a:rPr lang="en-US" altLang="en-US">
                <a:hlinkClick r:id="rId3"/>
              </a:rPr>
              <a:t>activity</a:t>
            </a:r>
            <a:r>
              <a:rPr lang="en-US" altLang="en-US"/>
              <a:t> (int—enum)</a:t>
            </a:r>
          </a:p>
          <a:p>
            <a:pPr marL="398463" lvl="1" indent="0">
              <a:buFontTx/>
              <a:buNone/>
            </a:pPr>
            <a:r>
              <a:rPr lang="en-US" altLang="en-US"/>
              <a:t>duration (int—ms)</a:t>
            </a:r>
          </a:p>
          <a:p>
            <a:pPr marL="398463" lvl="1" indent="0">
              <a:buFontTx/>
              <a:buNone/>
            </a:pPr>
            <a:r>
              <a:rPr lang="en-US" altLang="en-US"/>
              <a:t>num_segments (int—count)	</a:t>
            </a:r>
          </a:p>
          <a:p>
            <a:pPr marL="0" indent="0">
              <a:buFontTx/>
              <a:buNone/>
            </a:pPr>
            <a:endParaRPr lang="en-US" altLang="en-US"/>
          </a:p>
        </p:txBody>
      </p:sp>
    </p:spTree>
    <p:extLst>
      <p:ext uri="{BB962C8B-B14F-4D97-AF65-F5344CB8AC3E}">
        <p14:creationId xmlns:p14="http://schemas.microsoft.com/office/powerpoint/2010/main" val="76806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660400" y="533400"/>
            <a:ext cx="7772400" cy="508000"/>
          </a:xfrm>
        </p:spPr>
        <p:txBody>
          <a:bodyPr/>
          <a:lstStyle/>
          <a:p>
            <a:r>
              <a:rPr lang="en-US" altLang="en-US" sz="3800"/>
              <a:t>Minutes of Moderate Activity</a:t>
            </a:r>
          </a:p>
        </p:txBody>
      </p:sp>
      <p:graphicFrame>
        <p:nvGraphicFramePr>
          <p:cNvPr id="4" name="Content Placeholder 3"/>
          <p:cNvGraphicFramePr>
            <a:graphicFrameLocks noGrp="1"/>
          </p:cNvGraphicFramePr>
          <p:nvPr>
            <p:ph idx="1"/>
          </p:nvPr>
        </p:nvGraphicFramePr>
        <p:xfrm>
          <a:off x="508000" y="1266825"/>
          <a:ext cx="8102600" cy="1616075"/>
        </p:xfrm>
        <a:graphic>
          <a:graphicData uri="http://schemas.openxmlformats.org/drawingml/2006/table">
            <a:tbl>
              <a:tblPr firstRow="1" bandRow="1">
                <a:tableStyleId>{5C22544A-7EE6-4342-B048-85BDC9FD1C3A}</a:tableStyleId>
              </a:tblPr>
              <a:tblGrid>
                <a:gridCol w="1206500"/>
                <a:gridCol w="2741860"/>
                <a:gridCol w="4154240"/>
              </a:tblGrid>
              <a:tr h="365920">
                <a:tc>
                  <a:txBody>
                    <a:bodyPr/>
                    <a:lstStyle/>
                    <a:p>
                      <a:r>
                        <a:rPr lang="en-US" sz="1800" dirty="0" smtClean="0">
                          <a:solidFill>
                            <a:srgbClr val="000090"/>
                          </a:solidFill>
                        </a:rPr>
                        <a:t>Device</a:t>
                      </a:r>
                      <a:endParaRPr lang="en-US" sz="1800" dirty="0">
                        <a:solidFill>
                          <a:srgbClr val="000090"/>
                        </a:solidFill>
                      </a:endParaRPr>
                    </a:p>
                  </a:txBody>
                  <a:tcPr marT="45740" marB="4574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n-US" sz="1800" dirty="0" smtClean="0">
                          <a:solidFill>
                            <a:srgbClr val="000090"/>
                          </a:solidFill>
                        </a:rPr>
                        <a:t>Data Element</a:t>
                      </a:r>
                      <a:r>
                        <a:rPr lang="en-US" sz="1800" baseline="0" dirty="0" smtClean="0">
                          <a:solidFill>
                            <a:srgbClr val="000090"/>
                          </a:solidFill>
                        </a:rPr>
                        <a:t> Name</a:t>
                      </a:r>
                      <a:endParaRPr lang="en-US" sz="1800" dirty="0">
                        <a:solidFill>
                          <a:srgbClr val="000090"/>
                        </a:solidFill>
                      </a:endParaRPr>
                    </a:p>
                  </a:txBody>
                  <a:tcPr marT="45740" marB="45740">
                    <a:lnT w="12700" cap="flat" cmpd="sng" algn="ctr">
                      <a:solidFill>
                        <a:scrgbClr r="0" g="0" b="0"/>
                      </a:solidFill>
                      <a:prstDash val="solid"/>
                      <a:round/>
                      <a:headEnd type="none" w="med" len="med"/>
                      <a:tailEnd type="none" w="med" len="med"/>
                    </a:lnT>
                  </a:tcPr>
                </a:tc>
                <a:tc>
                  <a:txBody>
                    <a:bodyPr/>
                    <a:lstStyle/>
                    <a:p>
                      <a:r>
                        <a:rPr lang="en-US" sz="1800" dirty="0" smtClean="0">
                          <a:solidFill>
                            <a:srgbClr val="000090"/>
                          </a:solidFill>
                        </a:rPr>
                        <a:t>Data</a:t>
                      </a:r>
                      <a:r>
                        <a:rPr lang="en-US" sz="1800" baseline="0" dirty="0" smtClean="0">
                          <a:solidFill>
                            <a:srgbClr val="000090"/>
                          </a:solidFill>
                        </a:rPr>
                        <a:t> Type/Value List</a:t>
                      </a:r>
                      <a:endParaRPr lang="en-US" sz="1800" dirty="0">
                        <a:solidFill>
                          <a:srgbClr val="000090"/>
                        </a:solidFill>
                      </a:endParaRPr>
                    </a:p>
                  </a:txBody>
                  <a:tcPr marT="45740" marB="4574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35428">
                <a:tc>
                  <a:txBody>
                    <a:bodyPr/>
                    <a:lstStyle/>
                    <a:p>
                      <a:r>
                        <a:rPr lang="en-US" sz="1600" dirty="0" smtClean="0"/>
                        <a:t>FitBit</a:t>
                      </a:r>
                      <a:endParaRPr lang="en-US" sz="1600" dirty="0"/>
                    </a:p>
                  </a:txBody>
                  <a:tcPr marT="45740" marB="45740">
                    <a:lnL w="12700" cap="flat" cmpd="sng" algn="ctr">
                      <a:solidFill>
                        <a:scrgbClr r="0" g="0" b="0"/>
                      </a:solidFill>
                      <a:prstDash val="solid"/>
                      <a:round/>
                      <a:headEnd type="none" w="med" len="med"/>
                      <a:tailEnd type="none" w="med" len="med"/>
                    </a:lnL>
                  </a:tcPr>
                </a:tc>
                <a:tc>
                  <a:txBody>
                    <a:bodyPr/>
                    <a:lstStyle/>
                    <a:p>
                      <a:r>
                        <a:rPr lang="en-US" sz="1600" dirty="0" smtClean="0"/>
                        <a:t>Fairly active</a:t>
                      </a:r>
                      <a:r>
                        <a:rPr lang="en-US" sz="1600" baseline="0" dirty="0" smtClean="0"/>
                        <a:t> minutes</a:t>
                      </a:r>
                      <a:endParaRPr lang="en-US" sz="1600" dirty="0"/>
                    </a:p>
                  </a:txBody>
                  <a:tcPr marT="45740" marB="45740"/>
                </a:tc>
                <a:tc>
                  <a:txBody>
                    <a:bodyPr/>
                    <a:lstStyle/>
                    <a:p>
                      <a:r>
                        <a:rPr lang="en-US" sz="1600" dirty="0" smtClean="0"/>
                        <a:t>Number</a:t>
                      </a:r>
                      <a:endParaRPr lang="en-US" sz="1600" dirty="0"/>
                    </a:p>
                  </a:txBody>
                  <a:tcPr marT="45740" marB="45740">
                    <a:lnR w="12700" cap="flat" cmpd="sng" algn="ctr">
                      <a:solidFill>
                        <a:scrgbClr r="0" g="0" b="0"/>
                      </a:solidFill>
                      <a:prstDash val="solid"/>
                      <a:round/>
                      <a:headEnd type="none" w="med" len="med"/>
                      <a:tailEnd type="none" w="med" len="med"/>
                    </a:lnR>
                  </a:tcPr>
                </a:tc>
              </a:tr>
              <a:tr h="579299">
                <a:tc>
                  <a:txBody>
                    <a:bodyPr/>
                    <a:lstStyle/>
                    <a:p>
                      <a:r>
                        <a:rPr lang="en-US" sz="1600" b="1" dirty="0" err="1" smtClean="0"/>
                        <a:t>GoogleFit</a:t>
                      </a:r>
                      <a:endParaRPr lang="en-US" sz="1600" b="1" dirty="0"/>
                    </a:p>
                  </a:txBody>
                  <a:tcPr marT="45740" marB="45740">
                    <a:lnL w="12700" cap="flat" cmpd="sng" algn="ctr">
                      <a:solidFill>
                        <a:scrgbClr r="0" g="0" b="0"/>
                      </a:solidFill>
                      <a:prstDash val="solid"/>
                      <a:round/>
                      <a:headEnd type="none" w="med" len="med"/>
                      <a:tailEnd type="none" w="med" len="med"/>
                    </a:lnL>
                  </a:tcPr>
                </a:tc>
                <a:tc>
                  <a:txBody>
                    <a:bodyPr/>
                    <a:lstStyle/>
                    <a:p>
                      <a:r>
                        <a:rPr lang="en-US" sz="1600" dirty="0" smtClean="0"/>
                        <a:t>Activity</a:t>
                      </a:r>
                      <a:endParaRPr lang="en-US" sz="1600" dirty="0"/>
                    </a:p>
                  </a:txBody>
                  <a:tcPr marT="45740" marB="45740"/>
                </a:tc>
                <a:tc>
                  <a:txBody>
                    <a:bodyPr/>
                    <a:lstStyle/>
                    <a:p>
                      <a:r>
                        <a:rPr lang="en-US" sz="1600" dirty="0" smtClean="0"/>
                        <a:t>Aerobics,</a:t>
                      </a:r>
                      <a:r>
                        <a:rPr lang="en-US" sz="1600" baseline="0" dirty="0" smtClean="0"/>
                        <a:t> badminton, baseball, jogging, running, road biking, </a:t>
                      </a:r>
                      <a:r>
                        <a:rPr lang="en-US" sz="1600" baseline="0" dirty="0" err="1" smtClean="0"/>
                        <a:t>etc</a:t>
                      </a:r>
                      <a:endParaRPr lang="en-US" sz="1600" dirty="0"/>
                    </a:p>
                  </a:txBody>
                  <a:tcPr marT="45740" marB="45740">
                    <a:lnR w="12700" cap="flat" cmpd="sng" algn="ctr">
                      <a:solidFill>
                        <a:scrgbClr r="0" g="0" b="0"/>
                      </a:solidFill>
                      <a:prstDash val="solid"/>
                      <a:round/>
                      <a:headEnd type="none" w="med" len="med"/>
                      <a:tailEnd type="none" w="med" len="med"/>
                    </a:lnR>
                  </a:tcPr>
                </a:tc>
              </a:tr>
              <a:tr h="335428">
                <a:tc>
                  <a:txBody>
                    <a:bodyPr/>
                    <a:lstStyle/>
                    <a:p>
                      <a:endParaRPr lang="en-US" sz="1600" dirty="0"/>
                    </a:p>
                  </a:txBody>
                  <a:tcPr marT="45740" marB="45740">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1600" dirty="0" smtClean="0"/>
                        <a:t>Duration</a:t>
                      </a:r>
                      <a:endParaRPr lang="en-US" sz="1600" dirty="0"/>
                    </a:p>
                  </a:txBody>
                  <a:tcPr marT="45740" marB="45740">
                    <a:lnB w="12700" cap="flat" cmpd="sng" algn="ctr">
                      <a:solidFill>
                        <a:scrgbClr r="0" g="0" b="0"/>
                      </a:solidFill>
                      <a:prstDash val="solid"/>
                      <a:round/>
                      <a:headEnd type="none" w="med" len="med"/>
                      <a:tailEnd type="none" w="med" len="med"/>
                    </a:lnB>
                  </a:tcPr>
                </a:tc>
                <a:tc>
                  <a:txBody>
                    <a:bodyPr/>
                    <a:lstStyle/>
                    <a:p>
                      <a:r>
                        <a:rPr lang="en-US" sz="1600" dirty="0" smtClean="0"/>
                        <a:t>Integer (milliseconds)</a:t>
                      </a:r>
                      <a:endParaRPr lang="en-US" sz="1600" dirty="0"/>
                    </a:p>
                  </a:txBody>
                  <a:tcPr marT="45740" marB="45740">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pSp>
        <p:nvGrpSpPr>
          <p:cNvPr id="119832" name="Group 11"/>
          <p:cNvGrpSpPr>
            <a:grpSpLocks/>
          </p:cNvGrpSpPr>
          <p:nvPr/>
        </p:nvGrpSpPr>
        <p:grpSpPr bwMode="auto">
          <a:xfrm>
            <a:off x="850900" y="3038475"/>
            <a:ext cx="3771900" cy="3425825"/>
            <a:chOff x="673100" y="2987829"/>
            <a:chExt cx="3771900" cy="3425670"/>
          </a:xfrm>
        </p:grpSpPr>
        <p:pic>
          <p:nvPicPr>
            <p:cNvPr id="119835" name="Picture 2" descr="Screen Shot 2015-05-19 at 2.17.56 PM.png"/>
            <p:cNvPicPr>
              <a:picLocks noChangeAspect="1"/>
            </p:cNvPicPr>
            <p:nvPr/>
          </p:nvPicPr>
          <p:blipFill>
            <a:blip r:embed="rId3">
              <a:extLst>
                <a:ext uri="{28A0092B-C50C-407E-A947-70E740481C1C}">
                  <a14:useLocalDpi xmlns:a14="http://schemas.microsoft.com/office/drawing/2010/main" val="0"/>
                </a:ext>
              </a:extLst>
            </a:blip>
            <a:srcRect b="75314"/>
            <a:stretch>
              <a:fillRect/>
            </a:stretch>
          </p:blipFill>
          <p:spPr bwMode="auto">
            <a:xfrm>
              <a:off x="673100" y="2987829"/>
              <a:ext cx="3771900" cy="9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6" name="Picture 6" descr="Screen Shot 2015-05-19 at 2.17.56 PM.png"/>
            <p:cNvPicPr>
              <a:picLocks noChangeAspect="1"/>
            </p:cNvPicPr>
            <p:nvPr/>
          </p:nvPicPr>
          <p:blipFill>
            <a:blip r:embed="rId3">
              <a:extLst>
                <a:ext uri="{28A0092B-C50C-407E-A947-70E740481C1C}">
                  <a14:useLocalDpi xmlns:a14="http://schemas.microsoft.com/office/drawing/2010/main" val="0"/>
                </a:ext>
              </a:extLst>
            </a:blip>
            <a:srcRect t="69936" b="15100"/>
            <a:stretch>
              <a:fillRect/>
            </a:stretch>
          </p:blipFill>
          <p:spPr bwMode="auto">
            <a:xfrm>
              <a:off x="673100" y="3924299"/>
              <a:ext cx="3771900" cy="5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37" name="Group 9"/>
            <p:cNvGrpSpPr>
              <a:grpSpLocks/>
            </p:cNvGrpSpPr>
            <p:nvPr/>
          </p:nvGrpSpPr>
          <p:grpSpPr bwMode="auto">
            <a:xfrm>
              <a:off x="673100" y="4457700"/>
              <a:ext cx="3755761" cy="1955799"/>
              <a:chOff x="685800" y="4508500"/>
              <a:chExt cx="3755761" cy="1955799"/>
            </a:xfrm>
          </p:grpSpPr>
          <p:pic>
            <p:nvPicPr>
              <p:cNvPr id="119838" name="Picture 4" descr="Screen Shot 2015-05-19 at 2.18.43 PM.png"/>
              <p:cNvPicPr>
                <a:picLocks noChangeAspect="1"/>
              </p:cNvPicPr>
              <p:nvPr/>
            </p:nvPicPr>
            <p:blipFill>
              <a:blip r:embed="rId4">
                <a:extLst>
                  <a:ext uri="{28A0092B-C50C-407E-A947-70E740481C1C}">
                    <a14:useLocalDpi xmlns:a14="http://schemas.microsoft.com/office/drawing/2010/main" val="0"/>
                  </a:ext>
                </a:extLst>
              </a:blip>
              <a:srcRect b="49165"/>
              <a:stretch>
                <a:fillRect/>
              </a:stretch>
            </p:blipFill>
            <p:spPr bwMode="auto">
              <a:xfrm>
                <a:off x="685800" y="4508500"/>
                <a:ext cx="3755761"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9" name="Picture 7" descr="Screen Shot 2015-05-19 at 2.18.43 PM.png"/>
              <p:cNvPicPr>
                <a:picLocks noChangeAspect="1"/>
              </p:cNvPicPr>
              <p:nvPr/>
            </p:nvPicPr>
            <p:blipFill>
              <a:blip r:embed="rId4">
                <a:extLst>
                  <a:ext uri="{28A0092B-C50C-407E-A947-70E740481C1C}">
                    <a14:useLocalDpi xmlns:a14="http://schemas.microsoft.com/office/drawing/2010/main" val="0"/>
                  </a:ext>
                </a:extLst>
              </a:blip>
              <a:srcRect t="86667"/>
              <a:stretch>
                <a:fillRect/>
              </a:stretch>
            </p:blipFill>
            <p:spPr bwMode="auto">
              <a:xfrm>
                <a:off x="685800" y="6054580"/>
                <a:ext cx="3755758" cy="40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9833" name="Shape 188"/>
          <p:cNvSpPr txBox="1">
            <a:spLocks noChangeArrowheads="1"/>
          </p:cNvSpPr>
          <p:nvPr/>
        </p:nvSpPr>
        <p:spPr bwMode="auto">
          <a:xfrm>
            <a:off x="4878388" y="3903663"/>
            <a:ext cx="36179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800">
                <a:solidFill>
                  <a:srgbClr val="000000"/>
                </a:solidFill>
                <a:latin typeface="Candara" charset="0"/>
                <a:ea typeface="Lato" charset="0"/>
                <a:cs typeface="Candara" charset="0"/>
                <a:sym typeface="Lato" charset="0"/>
              </a:rPr>
              <a:t>infer METS by type of activity, add up minutes at 3-6 METS</a:t>
            </a:r>
          </a:p>
        </p:txBody>
      </p:sp>
      <p:sp>
        <p:nvSpPr>
          <p:cNvPr id="14" name="TextBox 13"/>
          <p:cNvSpPr txBox="1"/>
          <p:nvPr/>
        </p:nvSpPr>
        <p:spPr>
          <a:xfrm>
            <a:off x="825500" y="6519863"/>
            <a:ext cx="3806825" cy="338137"/>
          </a:xfrm>
          <a:prstGeom prst="rect">
            <a:avLst/>
          </a:prstGeom>
          <a:noFill/>
        </p:spPr>
        <p:txBody>
          <a:bodyPr wrap="none">
            <a:spAutoFit/>
          </a:bodyPr>
          <a:lstStyle/>
          <a:p>
            <a:pPr>
              <a:defRPr/>
            </a:pPr>
            <a:r>
              <a:rPr lang="en-US" sz="1600" dirty="0">
                <a:solidFill>
                  <a:schemeClr val="tx1">
                    <a:lumMod val="65000"/>
                    <a:lumOff val="35000"/>
                  </a:schemeClr>
                </a:solidFill>
              </a:rPr>
              <a:t>2011 Compendium of Physical Activities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53766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rbel"/>
        <a:ea typeface="ＭＳ Ｐゴシック"/>
        <a:cs typeface="ＭＳ Ｐゴシック"/>
      </a:majorFont>
      <a:minorFont>
        <a:latin typeface="Corbe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3916</TotalTime>
  <Words>5798</Words>
  <Application>Microsoft Macintosh PowerPoint</Application>
  <PresentationFormat>On-screen Show (4:3)</PresentationFormat>
  <Paragraphs>760</Paragraphs>
  <Slides>74</Slides>
  <Notes>52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74</vt:i4>
      </vt:variant>
    </vt:vector>
  </HeadingPairs>
  <TitlesOfParts>
    <vt:vector size="93" baseType="lpstr">
      <vt:lpstr>Arial Unicode MS</vt:lpstr>
      <vt:lpstr>Book Antiqua</vt:lpstr>
      <vt:lpstr>Calibri</vt:lpstr>
      <vt:lpstr>Candara</vt:lpstr>
      <vt:lpstr>Corbel</vt:lpstr>
      <vt:lpstr>Helvetica</vt:lpstr>
      <vt:lpstr>Lato</vt:lpstr>
      <vt:lpstr>Lucida Sans</vt:lpstr>
      <vt:lpstr>ＭＳ Ｐゴシック</vt:lpstr>
      <vt:lpstr>Symbol</vt:lpstr>
      <vt:lpstr>Times</vt:lpstr>
      <vt:lpstr>Times New Roman</vt:lpstr>
      <vt:lpstr>Wingdings</vt:lpstr>
      <vt:lpstr>Arial</vt:lpstr>
      <vt:lpstr>Office Theme</vt:lpstr>
      <vt:lpstr>Blank Presentation</vt:lpstr>
      <vt:lpstr>Custom Design</vt:lpstr>
      <vt:lpstr>2_Custom Design</vt:lpstr>
      <vt:lpstr>1_Custom Design</vt:lpstr>
      <vt:lpstr>Precision Medicine:  A Case Study (Part 2)</vt:lpstr>
      <vt:lpstr>Last Class</vt:lpstr>
      <vt:lpstr>This Class</vt:lpstr>
      <vt:lpstr>Obtaining Sensor Data: APIs</vt:lpstr>
      <vt:lpstr>Example API: GoogleFit</vt:lpstr>
      <vt:lpstr>Obtaining the Data: Schemas</vt:lpstr>
      <vt:lpstr>AHA Physical Activity Recommendation</vt:lpstr>
      <vt:lpstr>GoogleFit Activity Data</vt:lpstr>
      <vt:lpstr>Minutes of Moderate Activity</vt:lpstr>
      <vt:lpstr>Minutes of Moderate Activity</vt:lpstr>
      <vt:lpstr>Déjà Vu</vt:lpstr>
      <vt:lpstr>Why Can't Health Data Work Like an ATM?</vt:lpstr>
      <vt:lpstr>PowerPoint Presentation</vt:lpstr>
      <vt:lpstr>This Class</vt:lpstr>
      <vt:lpstr>HIPAA Protection of PHI</vt:lpstr>
      <vt:lpstr>HIPAA and De-Identified Data</vt:lpstr>
      <vt:lpstr>De-Identification</vt:lpstr>
      <vt:lpstr>Ways to De-id</vt:lpstr>
      <vt:lpstr>This Class</vt:lpstr>
      <vt:lpstr>Mismatched "Metabolic Rate" of Technology and Evaluation</vt:lpstr>
      <vt:lpstr>Compare and Contrast</vt:lpstr>
      <vt:lpstr>So you wanna build an app?</vt:lpstr>
      <vt:lpstr>Development Decisions</vt:lpstr>
      <vt:lpstr>User Interaction Design</vt:lpstr>
      <vt:lpstr>PowerPoint Presentation</vt:lpstr>
      <vt:lpstr>Participatory Development and Evaluation Cycle</vt:lpstr>
      <vt:lpstr>Agile Rapid Cycle Field Testing</vt:lpstr>
      <vt:lpstr>A/B testing example</vt:lpstr>
      <vt:lpstr>Participatory Development and Evaluation Cycle</vt:lpstr>
      <vt:lpstr>This Class</vt:lpstr>
      <vt:lpstr>Engagement and Retention</vt:lpstr>
      <vt:lpstr>PowerPoint Presentation</vt:lpstr>
      <vt:lpstr>mCerebrum</vt:lpstr>
      <vt:lpstr>Staying Quit – A JITAI Study </vt:lpstr>
      <vt:lpstr>mCerebrum for PMI Engagement</vt:lpstr>
      <vt:lpstr>PMI Cohort Program Summary</vt:lpstr>
      <vt:lpstr>This Class</vt:lpstr>
      <vt:lpstr>This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Prescribe Data, Not Apps</vt:lpstr>
      <vt:lpstr>Epic Data Prescription</vt:lpstr>
      <vt:lpstr>PowerPoint Presentation</vt:lpstr>
      <vt:lpstr>Point-of-care Care/Research</vt:lpstr>
      <vt:lpstr>rephrasing ‘does it work?’</vt:lpstr>
      <vt:lpstr>which works better: Zoloft or Prozac?</vt:lpstr>
      <vt:lpstr>none of us are average</vt:lpstr>
      <vt:lpstr>Consider…</vt:lpstr>
      <vt:lpstr>which works better for you?</vt:lpstr>
      <vt:lpstr>there you are!</vt:lpstr>
      <vt:lpstr>Trialist App</vt:lpstr>
      <vt:lpstr>n = 1</vt:lpstr>
      <vt:lpstr>(n = 1).N</vt:lpstr>
      <vt:lpstr>(n = 1).N</vt:lpstr>
      <vt:lpstr>flip direction of research inference</vt:lpstr>
      <vt:lpstr>“the ultimate study design for precision medicine”</vt:lpstr>
      <vt:lpstr>Randomization</vt:lpstr>
      <vt:lpstr>Prompted Optional Randomized Trial</vt:lpstr>
      <vt:lpstr>PowerPoint Presentation</vt:lpstr>
      <vt:lpstr>Summary</vt:lpstr>
      <vt:lpstr>Take Home Message</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Designs and Methods in the Digital Age</dc:title>
  <dc:creator>Ida</dc:creator>
  <cp:lastModifiedBy>Ida Sim</cp:lastModifiedBy>
  <cp:revision>550</cp:revision>
  <dcterms:created xsi:type="dcterms:W3CDTF">2013-02-25T07:56:19Z</dcterms:created>
  <dcterms:modified xsi:type="dcterms:W3CDTF">2016-02-13T01:49:53Z</dcterms:modified>
</cp:coreProperties>
</file>