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8" r:id="rId4"/>
    <p:sldMasterId id="2147483700" r:id="rId5"/>
    <p:sldMasterId id="2147483714" r:id="rId6"/>
    <p:sldMasterId id="2147483728" r:id="rId7"/>
  </p:sldMasterIdLst>
  <p:notesMasterIdLst>
    <p:notesMasterId r:id="rId67"/>
  </p:notesMasterIdLst>
  <p:sldIdLst>
    <p:sldId id="284" r:id="rId8"/>
    <p:sldId id="783" r:id="rId9"/>
    <p:sldId id="490" r:id="rId10"/>
    <p:sldId id="785" r:id="rId11"/>
    <p:sldId id="754" r:id="rId12"/>
    <p:sldId id="724" r:id="rId13"/>
    <p:sldId id="787" r:id="rId14"/>
    <p:sldId id="791" r:id="rId15"/>
    <p:sldId id="790" r:id="rId16"/>
    <p:sldId id="788" r:id="rId17"/>
    <p:sldId id="789" r:id="rId18"/>
    <p:sldId id="792" r:id="rId19"/>
    <p:sldId id="801" r:id="rId20"/>
    <p:sldId id="800" r:id="rId21"/>
    <p:sldId id="802" r:id="rId22"/>
    <p:sldId id="793" r:id="rId23"/>
    <p:sldId id="794" r:id="rId24"/>
    <p:sldId id="820" r:id="rId25"/>
    <p:sldId id="798" r:id="rId26"/>
    <p:sldId id="803" r:id="rId27"/>
    <p:sldId id="797" r:id="rId28"/>
    <p:sldId id="804" r:id="rId29"/>
    <p:sldId id="796" r:id="rId30"/>
    <p:sldId id="822" r:id="rId31"/>
    <p:sldId id="806" r:id="rId32"/>
    <p:sldId id="807" r:id="rId33"/>
    <p:sldId id="808" r:id="rId34"/>
    <p:sldId id="809" r:id="rId35"/>
    <p:sldId id="646" r:id="rId36"/>
    <p:sldId id="810" r:id="rId37"/>
    <p:sldId id="811" r:id="rId38"/>
    <p:sldId id="812" r:id="rId39"/>
    <p:sldId id="814" r:id="rId40"/>
    <p:sldId id="815" r:id="rId41"/>
    <p:sldId id="816" r:id="rId42"/>
    <p:sldId id="818" r:id="rId43"/>
    <p:sldId id="813" r:id="rId44"/>
    <p:sldId id="821" r:id="rId45"/>
    <p:sldId id="819" r:id="rId46"/>
    <p:sldId id="392" r:id="rId47"/>
    <p:sldId id="817" r:id="rId48"/>
    <p:sldId id="393" r:id="rId49"/>
    <p:sldId id="394" r:id="rId50"/>
    <p:sldId id="435" r:id="rId51"/>
    <p:sldId id="448" r:id="rId52"/>
    <p:sldId id="453" r:id="rId53"/>
    <p:sldId id="805" r:id="rId54"/>
    <p:sldId id="399" r:id="rId55"/>
    <p:sldId id="265" r:id="rId56"/>
    <p:sldId id="283" r:id="rId57"/>
    <p:sldId id="282" r:id="rId58"/>
    <p:sldId id="258" r:id="rId59"/>
    <p:sldId id="259" r:id="rId60"/>
    <p:sldId id="256" r:id="rId61"/>
    <p:sldId id="281" r:id="rId62"/>
    <p:sldId id="262" r:id="rId63"/>
    <p:sldId id="266" r:id="rId64"/>
    <p:sldId id="264" r:id="rId65"/>
    <p:sldId id="263" r:id="rId66"/>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 Martin" initials="JM" lastIdx="5" clrIdx="0"/>
  <p:cmAuthor id="1" name="Martin, Jeffrey" initials="MJ" lastIdx="1" clrIdx="1">
    <p:extLst>
      <p:ext uri="{19B8F6BF-5375-455C-9EA6-DF929625EA0E}">
        <p15:presenceInfo xmlns:p15="http://schemas.microsoft.com/office/powerpoint/2012/main" userId="Martin, Jeffr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24" autoAdjust="0"/>
    <p:restoredTop sz="88077" autoAdjust="0"/>
  </p:normalViewPr>
  <p:slideViewPr>
    <p:cSldViewPr>
      <p:cViewPr varScale="1">
        <p:scale>
          <a:sx n="75" d="100"/>
          <a:sy n="75" d="100"/>
        </p:scale>
        <p:origin x="324"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81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7C72E97-B60F-423D-886D-816CC5A5731B}" type="slidenum">
              <a:rPr lang="en-US"/>
              <a:pPr>
                <a:defRPr/>
              </a:pPr>
              <a:t>‹#›</a:t>
            </a:fld>
            <a:endParaRPr lang="en-US" dirty="0"/>
          </a:p>
        </p:txBody>
      </p:sp>
    </p:spTree>
    <p:extLst>
      <p:ext uri="{BB962C8B-B14F-4D97-AF65-F5344CB8AC3E}">
        <p14:creationId xmlns:p14="http://schemas.microsoft.com/office/powerpoint/2010/main" val="2199771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sfgate.com/health/article/Former-doc-who-linked-vaccines-to-autism-tells-6222613.php"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C258E-F53B-4DF8-B876-C7C54BCC53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3597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11</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910059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12</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266064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13</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672279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14</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534319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15</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97449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16</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https://wp.wwu.edu/hled151/tag/oxycontin/</a:t>
            </a:r>
          </a:p>
        </p:txBody>
      </p:sp>
    </p:spTree>
    <p:extLst>
      <p:ext uri="{BB962C8B-B14F-4D97-AF65-F5344CB8AC3E}">
        <p14:creationId xmlns:p14="http://schemas.microsoft.com/office/powerpoint/2010/main" val="3349313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17</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03962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18</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a:p>
            <a:pPr eaLnBrk="1" hangingPunct="1"/>
            <a:r>
              <a:rPr lang="en-US" altLang="en-US" dirty="0"/>
              <a:t>Deaths from opioid – quite problematic how to assign opioids as cause of death.  Unlikely each was assessed with SCC.   Who knows if this number is correct. </a:t>
            </a:r>
          </a:p>
        </p:txBody>
      </p:sp>
    </p:spTree>
    <p:extLst>
      <p:ext uri="{BB962C8B-B14F-4D97-AF65-F5344CB8AC3E}">
        <p14:creationId xmlns:p14="http://schemas.microsoft.com/office/powerpoint/2010/main" val="2412771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19</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947754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20</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519049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remembers the “Big 6”?  We have now described</a:t>
            </a:r>
            <a:r>
              <a:rPr lang="en-US" baseline="0" dirty="0"/>
              <a:t> 5 of them: description, causation, attribution, mediation, and interaction.   We also can now draw DAGs that depict each, although the DAG for description is admittedly not very profound.  (Notice how the edge goes away, with animation, in the DAG to depict attribution).  DAGs are very efficient compact notation that remind us what we need to do to address these different objectives. </a:t>
            </a:r>
          </a:p>
          <a:p>
            <a:endParaRPr lang="en-US" baseline="0" dirty="0"/>
          </a:p>
          <a:p>
            <a:r>
              <a:rPr lang="en-US" baseline="0" dirty="0"/>
              <a:t>We have not and will not formally say much about prediction in this course although we talked about sensitivity and specificity (which are important metrics of prediction) as well as measures of association.   Measures of association that are not causal do depict prediction.  We typically do not use DAGs to describe prediction objectives, but we can use DAGs to show the variety of ways that one variable can predict another, either through a true causal relationship or a variety of non-causal relationships (e.g., via confounding or via collider-stratification).  DAGs also help us think of features that promise to have good predictive accuracy.  That is, proximal direct causes will tend to be stronger predictors than most distant variables connected to outcome via a series of confounding paths.  (Note: DAGs can also sometimes be helpful in prediction problems to remind us about downstream mediating steps which may be intervened upon in different contexts and hence be a  source of poor prediction in other populations.)</a:t>
            </a:r>
            <a:endParaRPr lang="en-US" dirty="0"/>
          </a:p>
          <a:p>
            <a:endParaRPr lang="en-US" dirty="0"/>
          </a:p>
          <a:p>
            <a:r>
              <a:rPr lang="en-US" dirty="0"/>
              <a:t>As review, one</a:t>
            </a:r>
            <a:r>
              <a:rPr lang="en-US" baseline="0" dirty="0"/>
              <a:t> way to think about clinical research and epidemiology </a:t>
            </a:r>
            <a:r>
              <a:rPr lang="en-US" dirty="0"/>
              <a:t>is to think about the different</a:t>
            </a:r>
            <a:r>
              <a:rPr lang="en-US" baseline="0" dirty="0"/>
              <a:t> kinds of questions that clinical researchers and epidemiologists answer.   We call these the “Big 6”.  Most of what clinical research and epidemiology answer can be placed into one of these 6 categories or objectives, and each is highly relevant.  A major use of this scheme is for practitioners to be able to encounter any given research question or problem and instantly classify the work into one or more of these categories/objectives.  Then, once the category/objective is recognized, this should invoke a mental checklist of what is needed methodologically to fulfill the objective.  For example, if description is the objective, is the parameter of interest prevalence, incidence, or something else?  If incidence, is the parameter risk or rate and have all of pitfalls with risks and rates been addressed?  Then, is the sample representative, and is the measurement accurate.  This type of pattern recognition will instantly help practitioners focus on key threats to validity.  </a:t>
            </a:r>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81F44BD4-D4C3-494E-A487-843E4D715B0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1459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21</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https://www.npr.org/sections/health-shots/2017/06/16/533060031/doctor-who-wrote-1980-letter-on-painkillers-regrets-that-it-fed-the-opioid-crisi</a:t>
            </a:r>
          </a:p>
        </p:txBody>
      </p:sp>
    </p:spTree>
    <p:extLst>
      <p:ext uri="{BB962C8B-B14F-4D97-AF65-F5344CB8AC3E}">
        <p14:creationId xmlns:p14="http://schemas.microsoft.com/office/powerpoint/2010/main" val="3250787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23</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996680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24</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77347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25</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109402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26</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These articles today are not from </a:t>
            </a:r>
            <a:r>
              <a:rPr lang="en-US" i="1" dirty="0"/>
              <a:t>International Urology and Nephrology</a:t>
            </a:r>
            <a:endParaRPr lang="en-US" altLang="en-US" dirty="0"/>
          </a:p>
        </p:txBody>
      </p:sp>
    </p:spTree>
    <p:extLst>
      <p:ext uri="{BB962C8B-B14F-4D97-AF65-F5344CB8AC3E}">
        <p14:creationId xmlns:p14="http://schemas.microsoft.com/office/powerpoint/2010/main" val="4177136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C258E-F53B-4DF8-B876-C7C54BCC53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7869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ACA08F81-CC37-46CB-BC60-B6B30DE82158}"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92515" name="Rectangle 2"/>
          <p:cNvSpPr>
            <a:spLocks noGrp="1" noRot="1" noChangeAspect="1" noChangeArrowheads="1" noTextEdit="1"/>
          </p:cNvSpPr>
          <p:nvPr>
            <p:ph type="sldImg"/>
          </p:nvPr>
        </p:nvSpPr>
        <p:spPr>
          <a:xfrm>
            <a:off x="401638" y="695325"/>
            <a:ext cx="6188075" cy="3481388"/>
          </a:xfrm>
          <a:ln/>
        </p:spPr>
      </p:sp>
      <p:sp>
        <p:nvSpPr>
          <p:cNvPr id="192516" name="Rectangle 3"/>
          <p:cNvSpPr>
            <a:spLocks noGrp="1" noChangeArrowheads="1"/>
          </p:cNvSpPr>
          <p:nvPr>
            <p:ph type="body" idx="1"/>
          </p:nvPr>
        </p:nvSpPr>
        <p:spPr>
          <a:xfrm>
            <a:off x="931863" y="4408488"/>
            <a:ext cx="5127625" cy="4178300"/>
          </a:xfrm>
          <a:noFill/>
          <a:ln/>
        </p:spPr>
        <p:txBody>
          <a:bodyPr/>
          <a:lstStyle/>
          <a:p>
            <a:endParaRPr lang="en-US" dirty="0"/>
          </a:p>
        </p:txBody>
      </p:sp>
    </p:spTree>
    <p:extLst>
      <p:ext uri="{BB962C8B-B14F-4D97-AF65-F5344CB8AC3E}">
        <p14:creationId xmlns:p14="http://schemas.microsoft.com/office/powerpoint/2010/main" val="893759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330200" y="696913"/>
            <a:ext cx="6197600" cy="3486150"/>
          </a:xfrm>
          <a:ln/>
        </p:spPr>
      </p:sp>
      <p:sp>
        <p:nvSpPr>
          <p:cNvPr id="10649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nl-NL" sz="1000" baseline="0" dirty="0"/>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3277CE8-7325-4CA7-97A6-2915BD4CAB26}"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12/7/2021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87462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945034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955899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ACA08F81-CC37-46CB-BC60-B6B30DE82158}"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92515" name="Rectangle 2"/>
          <p:cNvSpPr>
            <a:spLocks noGrp="1" noRot="1" noChangeAspect="1" noChangeArrowheads="1" noTextEdit="1"/>
          </p:cNvSpPr>
          <p:nvPr>
            <p:ph type="sldImg"/>
          </p:nvPr>
        </p:nvSpPr>
        <p:spPr>
          <a:xfrm>
            <a:off x="884238" y="695325"/>
            <a:ext cx="5222875" cy="3481388"/>
          </a:xfrm>
          <a:ln/>
        </p:spPr>
      </p:sp>
      <p:sp>
        <p:nvSpPr>
          <p:cNvPr id="192516" name="Rectangle 3"/>
          <p:cNvSpPr>
            <a:spLocks noGrp="1" noChangeArrowheads="1"/>
          </p:cNvSpPr>
          <p:nvPr>
            <p:ph type="body" idx="1"/>
          </p:nvPr>
        </p:nvSpPr>
        <p:spPr>
          <a:xfrm>
            <a:off x="931863" y="4408488"/>
            <a:ext cx="5127625" cy="4178300"/>
          </a:xfrm>
          <a:noFill/>
          <a:ln/>
        </p:spPr>
        <p:txBody>
          <a:bodyPr/>
          <a:lstStyle/>
          <a:p>
            <a:r>
              <a:rPr lang="en-US" dirty="0"/>
              <a:t>Here is what the process of inference looks like schematically in our </a:t>
            </a:r>
            <a:r>
              <a:rPr lang="en-US" b="0" dirty="0"/>
              <a:t>hierarchy of populations</a:t>
            </a:r>
            <a:r>
              <a:rPr lang="en-US" dirty="0"/>
              <a:t>.  Recall that all we ever have in our studies is our </a:t>
            </a:r>
            <a:r>
              <a:rPr lang="en-US" b="1" dirty="0"/>
              <a:t>study sample</a:t>
            </a:r>
            <a:r>
              <a:rPr lang="en-US" dirty="0"/>
              <a:t>, here in the right bottom corner.  Recall that the study sample may not be identical to the intended sample because sometimes reality gets in the way.  For example, sampled persons may refuse to participate.  The </a:t>
            </a:r>
            <a:r>
              <a:rPr lang="en-US" b="1" dirty="0"/>
              <a:t>intended sample </a:t>
            </a:r>
            <a:r>
              <a:rPr lang="en-US" dirty="0"/>
              <a:t>is the manifestation of our study design (e.g., cohort, cross-sectional, or case-control).  The intended sample is what we hope to achieve when we sample some underlying </a:t>
            </a:r>
            <a:r>
              <a:rPr lang="en-US" b="1" dirty="0"/>
              <a:t>source population</a:t>
            </a:r>
            <a:r>
              <a:rPr lang="en-US" dirty="0"/>
              <a:t>, also known as the accessible population, study base, or underlying cohort.  </a:t>
            </a:r>
            <a:r>
              <a:rPr lang="en-US" b="0" dirty="0"/>
              <a:t>That is, the process of conception of a study design yields an intended sample, which because it is “intended,” it is theoretical.  </a:t>
            </a:r>
          </a:p>
          <a:p>
            <a:endParaRPr lang="en-US" b="0" dirty="0"/>
          </a:p>
          <a:p>
            <a:r>
              <a:rPr lang="en-US" dirty="0"/>
              <a:t>The study sample is a therefore a</a:t>
            </a:r>
            <a:r>
              <a:rPr lang="en-US" baseline="0" dirty="0"/>
              <a:t> tool that we use to form an inference ab</a:t>
            </a:r>
            <a:r>
              <a:rPr lang="en-US" dirty="0"/>
              <a:t>out the source population that gave rise</a:t>
            </a:r>
            <a:r>
              <a:rPr lang="en-US" baseline="0" dirty="0"/>
              <a:t> to it.  </a:t>
            </a:r>
            <a:r>
              <a:rPr lang="en-US" dirty="0"/>
              <a:t>This is the </a:t>
            </a:r>
            <a:r>
              <a:rPr lang="en-US" b="1" dirty="0"/>
              <a:t>first of two inferences</a:t>
            </a:r>
            <a:r>
              <a:rPr lang="en-US" dirty="0"/>
              <a:t> we make.  In other words, to understand something about our source</a:t>
            </a:r>
            <a:r>
              <a:rPr lang="en-US" baseline="0" dirty="0"/>
              <a:t> </a:t>
            </a:r>
            <a:r>
              <a:rPr lang="en-US" dirty="0"/>
              <a:t>population, we are typically forced to sample it ― i.e., only study a fraction of the source population.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a:t>
            </a:r>
            <a:r>
              <a:rPr lang="en-US" b="1" dirty="0"/>
              <a:t>target population</a:t>
            </a:r>
            <a:r>
              <a:rPr lang="en-US" dirty="0"/>
              <a:t>, in the upper left-hand corner, is the largest population to which the findings of our study might “reasonably” apply.  We say “reasonably” because there are persons in the target population who never had a chance to be included in the study sample, and thus we cannot definitely state the findings from our study sample apply to the target population.  To the extent that the target population is, to some extent, different than the source population, we call it an external population.  Thus, our </a:t>
            </a:r>
            <a:r>
              <a:rPr lang="en-US" b="1" dirty="0"/>
              <a:t>second inference </a:t>
            </a:r>
            <a:r>
              <a:rPr lang="en-US" dirty="0"/>
              <a:t>is from our study sample to the target population.  In truth, in addition to making inferences about the target population, we are usually interested in making inferences outside of our target population.  There are usually many “other external populations”, shown here in the two boxes next to the target population about which we are interested in making</a:t>
            </a:r>
            <a:r>
              <a:rPr lang="en-US" baseline="0" dirty="0"/>
              <a:t> this second type of inference</a:t>
            </a:r>
            <a:r>
              <a:rPr lang="en-US" dirty="0"/>
              <a:t>.  T</a:t>
            </a:r>
            <a:r>
              <a:rPr lang="en-US" baseline="0" dirty="0"/>
              <a:t>he newly evolving field of “transportability” focuses on making inferences about these other external populations. </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Sometimes our study sample comes directly from the target population as shown.  The NHANES study is an example of this, being directly sampled from the U.S. general population, which is the target population.  Usually, however, we are sampling from source populations which are not identical to our target population.  The Physicians Health Study or Nurses Health Study are examples of this at a national level in the U.S..  A local example is the California Teachers study.  In these examples, we seek to make inferences about the general adult population in the U.S. (target population), and, to do so, we sample a source population that is a non-random sample of the general adult population.  This is important to keep in mind in that the source population is sometimes where problems can reside that lead to bias.  The firefighter example in the Hernan 2004 Selection Bias paper (Optional Reading) gives a nice example of this.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Note: there is tremendous variability in the methodologic and applied literature</a:t>
            </a:r>
            <a:r>
              <a:rPr lang="en-US" baseline="0" dirty="0"/>
              <a:t> as to what these populations are called.  </a:t>
            </a:r>
            <a:r>
              <a:rPr lang="en-US" b="0" dirty="0"/>
              <a:t>A</a:t>
            </a:r>
            <a:r>
              <a:rPr lang="en-US" b="0" baseline="0" dirty="0"/>
              <a:t> discussion of the variability in the terminology can be found in Schwartz et al. </a:t>
            </a:r>
            <a:r>
              <a:rPr lang="en-US" b="0" dirty="0"/>
              <a:t>Toward a clarification of the taxonomy of “Bias” in Epidemiology textbooks.  Epidemiology  26: 216-222,</a:t>
            </a:r>
            <a:r>
              <a:rPr lang="en-US" b="0" baseline="0" dirty="0"/>
              <a:t> 2015.  </a:t>
            </a:r>
            <a:endParaRPr lang="en-US" b="0" dirty="0"/>
          </a:p>
          <a:p>
            <a:endParaRPr lang="en-US" dirty="0"/>
          </a:p>
          <a:p>
            <a:endParaRPr lang="en-US" dirty="0"/>
          </a:p>
        </p:txBody>
      </p:sp>
    </p:spTree>
    <p:extLst>
      <p:ext uri="{BB962C8B-B14F-4D97-AF65-F5344CB8AC3E}">
        <p14:creationId xmlns:p14="http://schemas.microsoft.com/office/powerpoint/2010/main" val="2863947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491441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52261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16504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147169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74022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095468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269951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651470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3200">
                <a:solidFill>
                  <a:schemeClr val="tx1"/>
                </a:solidFill>
                <a:latin typeface="Times New Roman" pitchFamily="18" charset="0"/>
              </a:defRPr>
            </a:lvl1pPr>
            <a:lvl2pPr marL="742950" indent="-285750" defTabSz="930275">
              <a:defRPr sz="3200">
                <a:solidFill>
                  <a:schemeClr val="tx1"/>
                </a:solidFill>
                <a:latin typeface="Times New Roman" pitchFamily="18" charset="0"/>
              </a:defRPr>
            </a:lvl2pPr>
            <a:lvl3pPr marL="1143000" indent="-228600" defTabSz="930275">
              <a:defRPr sz="3200">
                <a:solidFill>
                  <a:schemeClr val="tx1"/>
                </a:solidFill>
                <a:latin typeface="Times New Roman" pitchFamily="18" charset="0"/>
              </a:defRPr>
            </a:lvl3pPr>
            <a:lvl4pPr marL="1600200" indent="-228600" defTabSz="930275">
              <a:defRPr sz="3200">
                <a:solidFill>
                  <a:schemeClr val="tx1"/>
                </a:solidFill>
                <a:latin typeface="Times New Roman" pitchFamily="18" charset="0"/>
              </a:defRPr>
            </a:lvl4pPr>
            <a:lvl5pPr marL="2057400" indent="-228600" defTabSz="930275">
              <a:defRPr sz="3200">
                <a:solidFill>
                  <a:schemeClr val="tx1"/>
                </a:solidFill>
                <a:latin typeface="Times New Roman" pitchFamily="18" charset="0"/>
              </a:defRPr>
            </a:lvl5pPr>
            <a:lvl6pPr marL="2514600" indent="-228600" algn="ctr" defTabSz="930275" eaLnBrk="0" fontAlgn="base" hangingPunct="0">
              <a:spcBef>
                <a:spcPct val="0"/>
              </a:spcBef>
              <a:spcAft>
                <a:spcPct val="0"/>
              </a:spcAft>
              <a:defRPr sz="3200">
                <a:solidFill>
                  <a:schemeClr val="tx1"/>
                </a:solidFill>
                <a:latin typeface="Times New Roman" pitchFamily="18" charset="0"/>
              </a:defRPr>
            </a:lvl6pPr>
            <a:lvl7pPr marL="2971800" indent="-228600" algn="ctr" defTabSz="930275" eaLnBrk="0" fontAlgn="base" hangingPunct="0">
              <a:spcBef>
                <a:spcPct val="0"/>
              </a:spcBef>
              <a:spcAft>
                <a:spcPct val="0"/>
              </a:spcAft>
              <a:defRPr sz="3200">
                <a:solidFill>
                  <a:schemeClr val="tx1"/>
                </a:solidFill>
                <a:latin typeface="Times New Roman" pitchFamily="18" charset="0"/>
              </a:defRPr>
            </a:lvl7pPr>
            <a:lvl8pPr marL="3429000" indent="-228600" algn="ctr" defTabSz="930275" eaLnBrk="0" fontAlgn="base" hangingPunct="0">
              <a:spcBef>
                <a:spcPct val="0"/>
              </a:spcBef>
              <a:spcAft>
                <a:spcPct val="0"/>
              </a:spcAft>
              <a:defRPr sz="3200">
                <a:solidFill>
                  <a:schemeClr val="tx1"/>
                </a:solidFill>
                <a:latin typeface="Times New Roman" pitchFamily="18" charset="0"/>
              </a:defRPr>
            </a:lvl8pPr>
            <a:lvl9pPr marL="3886200" indent="-228600" algn="ctr" defTabSz="930275" eaLnBrk="0" fontAlgn="base" hangingPunct="0">
              <a:spcBef>
                <a:spcPct val="0"/>
              </a:spcBef>
              <a:spcAft>
                <a:spcPct val="0"/>
              </a:spcAft>
              <a:defRPr sz="3200">
                <a:solidFill>
                  <a:schemeClr val="tx1"/>
                </a:solidFill>
                <a:latin typeface="Times New Roman"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A69079F3-6286-4297-88F9-D4DAD91515F4}"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652326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25150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ACA08F81-CC37-46CB-BC60-B6B30DE82158}"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92515" name="Rectangle 2"/>
          <p:cNvSpPr>
            <a:spLocks noGrp="1" noRot="1" noChangeAspect="1" noChangeArrowheads="1" noTextEdit="1"/>
          </p:cNvSpPr>
          <p:nvPr>
            <p:ph type="sldImg"/>
          </p:nvPr>
        </p:nvSpPr>
        <p:spPr>
          <a:xfrm>
            <a:off x="401638" y="695325"/>
            <a:ext cx="6188075" cy="3481388"/>
          </a:xfrm>
          <a:ln/>
        </p:spPr>
      </p:sp>
      <p:sp>
        <p:nvSpPr>
          <p:cNvPr id="192516" name="Rectangle 3"/>
          <p:cNvSpPr>
            <a:spLocks noGrp="1" noChangeArrowheads="1"/>
          </p:cNvSpPr>
          <p:nvPr>
            <p:ph type="body" idx="1"/>
          </p:nvPr>
        </p:nvSpPr>
        <p:spPr>
          <a:xfrm>
            <a:off x="931863" y="4408488"/>
            <a:ext cx="5127625" cy="4178300"/>
          </a:xfrm>
          <a:noFill/>
          <a:ln/>
        </p:spPr>
        <p:txBody>
          <a:bodyPr/>
          <a:lstStyle/>
          <a:p>
            <a:endParaRPr lang="en-US" dirty="0"/>
          </a:p>
        </p:txBody>
      </p:sp>
    </p:spTree>
    <p:extLst>
      <p:ext uri="{BB962C8B-B14F-4D97-AF65-F5344CB8AC3E}">
        <p14:creationId xmlns:p14="http://schemas.microsoft.com/office/powerpoint/2010/main" val="4054015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3200">
                <a:solidFill>
                  <a:schemeClr val="tx1"/>
                </a:solidFill>
                <a:latin typeface="Times New Roman" pitchFamily="18" charset="0"/>
              </a:defRPr>
            </a:lvl1pPr>
            <a:lvl2pPr marL="742950" indent="-285750" defTabSz="930275">
              <a:defRPr sz="3200">
                <a:solidFill>
                  <a:schemeClr val="tx1"/>
                </a:solidFill>
                <a:latin typeface="Times New Roman" pitchFamily="18" charset="0"/>
              </a:defRPr>
            </a:lvl2pPr>
            <a:lvl3pPr marL="1143000" indent="-228600" defTabSz="930275">
              <a:defRPr sz="3200">
                <a:solidFill>
                  <a:schemeClr val="tx1"/>
                </a:solidFill>
                <a:latin typeface="Times New Roman" pitchFamily="18" charset="0"/>
              </a:defRPr>
            </a:lvl3pPr>
            <a:lvl4pPr marL="1600200" indent="-228600" defTabSz="930275">
              <a:defRPr sz="3200">
                <a:solidFill>
                  <a:schemeClr val="tx1"/>
                </a:solidFill>
                <a:latin typeface="Times New Roman" pitchFamily="18" charset="0"/>
              </a:defRPr>
            </a:lvl4pPr>
            <a:lvl5pPr marL="2057400" indent="-228600" defTabSz="930275">
              <a:defRPr sz="3200">
                <a:solidFill>
                  <a:schemeClr val="tx1"/>
                </a:solidFill>
                <a:latin typeface="Times New Roman" pitchFamily="18" charset="0"/>
              </a:defRPr>
            </a:lvl5pPr>
            <a:lvl6pPr marL="2514600" indent="-228600" algn="ctr" defTabSz="930275" eaLnBrk="0" fontAlgn="base" hangingPunct="0">
              <a:spcBef>
                <a:spcPct val="0"/>
              </a:spcBef>
              <a:spcAft>
                <a:spcPct val="0"/>
              </a:spcAft>
              <a:defRPr sz="3200">
                <a:solidFill>
                  <a:schemeClr val="tx1"/>
                </a:solidFill>
                <a:latin typeface="Times New Roman" pitchFamily="18" charset="0"/>
              </a:defRPr>
            </a:lvl6pPr>
            <a:lvl7pPr marL="2971800" indent="-228600" algn="ctr" defTabSz="930275" eaLnBrk="0" fontAlgn="base" hangingPunct="0">
              <a:spcBef>
                <a:spcPct val="0"/>
              </a:spcBef>
              <a:spcAft>
                <a:spcPct val="0"/>
              </a:spcAft>
              <a:defRPr sz="3200">
                <a:solidFill>
                  <a:schemeClr val="tx1"/>
                </a:solidFill>
                <a:latin typeface="Times New Roman" pitchFamily="18" charset="0"/>
              </a:defRPr>
            </a:lvl7pPr>
            <a:lvl8pPr marL="3429000" indent="-228600" algn="ctr" defTabSz="930275" eaLnBrk="0" fontAlgn="base" hangingPunct="0">
              <a:spcBef>
                <a:spcPct val="0"/>
              </a:spcBef>
              <a:spcAft>
                <a:spcPct val="0"/>
              </a:spcAft>
              <a:defRPr sz="3200">
                <a:solidFill>
                  <a:schemeClr val="tx1"/>
                </a:solidFill>
                <a:latin typeface="Times New Roman" pitchFamily="18" charset="0"/>
              </a:defRPr>
            </a:lvl8pPr>
            <a:lvl9pPr marL="3886200" indent="-228600" algn="ctr" defTabSz="930275" eaLnBrk="0" fontAlgn="base" hangingPunct="0">
              <a:spcBef>
                <a:spcPct val="0"/>
              </a:spcBef>
              <a:spcAft>
                <a:spcPct val="0"/>
              </a:spcAft>
              <a:defRPr sz="3200">
                <a:solidFill>
                  <a:schemeClr val="tx1"/>
                </a:solidFill>
                <a:latin typeface="Times New Roman"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2FACA454-C17A-416F-8704-A1094F28A73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582062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3200">
                <a:solidFill>
                  <a:schemeClr val="tx1"/>
                </a:solidFill>
                <a:latin typeface="Times New Roman" pitchFamily="18" charset="0"/>
              </a:defRPr>
            </a:lvl1pPr>
            <a:lvl2pPr marL="742950" indent="-285750" defTabSz="930275">
              <a:defRPr sz="3200">
                <a:solidFill>
                  <a:schemeClr val="tx1"/>
                </a:solidFill>
                <a:latin typeface="Times New Roman" pitchFamily="18" charset="0"/>
              </a:defRPr>
            </a:lvl2pPr>
            <a:lvl3pPr marL="1143000" indent="-228600" defTabSz="930275">
              <a:defRPr sz="3200">
                <a:solidFill>
                  <a:schemeClr val="tx1"/>
                </a:solidFill>
                <a:latin typeface="Times New Roman" pitchFamily="18" charset="0"/>
              </a:defRPr>
            </a:lvl3pPr>
            <a:lvl4pPr marL="1600200" indent="-228600" defTabSz="930275">
              <a:defRPr sz="3200">
                <a:solidFill>
                  <a:schemeClr val="tx1"/>
                </a:solidFill>
                <a:latin typeface="Times New Roman" pitchFamily="18" charset="0"/>
              </a:defRPr>
            </a:lvl4pPr>
            <a:lvl5pPr marL="2057400" indent="-228600" defTabSz="930275">
              <a:defRPr sz="3200">
                <a:solidFill>
                  <a:schemeClr val="tx1"/>
                </a:solidFill>
                <a:latin typeface="Times New Roman" pitchFamily="18" charset="0"/>
              </a:defRPr>
            </a:lvl5pPr>
            <a:lvl6pPr marL="2514600" indent="-228600" algn="ctr" defTabSz="930275" eaLnBrk="0" fontAlgn="base" hangingPunct="0">
              <a:spcBef>
                <a:spcPct val="0"/>
              </a:spcBef>
              <a:spcAft>
                <a:spcPct val="0"/>
              </a:spcAft>
              <a:defRPr sz="3200">
                <a:solidFill>
                  <a:schemeClr val="tx1"/>
                </a:solidFill>
                <a:latin typeface="Times New Roman" pitchFamily="18" charset="0"/>
              </a:defRPr>
            </a:lvl6pPr>
            <a:lvl7pPr marL="2971800" indent="-228600" algn="ctr" defTabSz="930275" eaLnBrk="0" fontAlgn="base" hangingPunct="0">
              <a:spcBef>
                <a:spcPct val="0"/>
              </a:spcBef>
              <a:spcAft>
                <a:spcPct val="0"/>
              </a:spcAft>
              <a:defRPr sz="3200">
                <a:solidFill>
                  <a:schemeClr val="tx1"/>
                </a:solidFill>
                <a:latin typeface="Times New Roman" pitchFamily="18" charset="0"/>
              </a:defRPr>
            </a:lvl7pPr>
            <a:lvl8pPr marL="3429000" indent="-228600" algn="ctr" defTabSz="930275" eaLnBrk="0" fontAlgn="base" hangingPunct="0">
              <a:spcBef>
                <a:spcPct val="0"/>
              </a:spcBef>
              <a:spcAft>
                <a:spcPct val="0"/>
              </a:spcAft>
              <a:defRPr sz="3200">
                <a:solidFill>
                  <a:schemeClr val="tx1"/>
                </a:solidFill>
                <a:latin typeface="Times New Roman" pitchFamily="18" charset="0"/>
              </a:defRPr>
            </a:lvl8pPr>
            <a:lvl9pPr marL="3886200" indent="-228600" algn="ctr" defTabSz="930275" eaLnBrk="0" fontAlgn="base" hangingPunct="0">
              <a:spcBef>
                <a:spcPct val="0"/>
              </a:spcBef>
              <a:spcAft>
                <a:spcPct val="0"/>
              </a:spcAft>
              <a:defRPr sz="3200">
                <a:solidFill>
                  <a:schemeClr val="tx1"/>
                </a:solidFill>
                <a:latin typeface="Times New Roman"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03E7593B-A416-4542-AA9F-B49CFB07115B}"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story all came to a head in January of 2011 when the BMJ published a series of 3 articles by Brian Deer in which he concluded the Wakefield’s work was indeed fraudulent, all motivated by, he claims, a desire to make money in lawsuits, by developing new a diagnostic test, and by developing an alternative vaccine.   </a:t>
            </a:r>
          </a:p>
          <a:p>
            <a:endParaRPr lang="en-US" altLang="en-US" dirty="0"/>
          </a:p>
          <a:p>
            <a:r>
              <a:rPr lang="en-US" altLang="en-US" dirty="0"/>
              <a:t>The BMJ editor, Fiona Godlee, called this one of the most damaging frauds in the history of medical science.  </a:t>
            </a:r>
          </a:p>
        </p:txBody>
      </p:sp>
    </p:spTree>
    <p:extLst>
      <p:ext uri="{BB962C8B-B14F-4D97-AF65-F5344CB8AC3E}">
        <p14:creationId xmlns:p14="http://schemas.microsoft.com/office/powerpoint/2010/main" val="8424118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have thought that the original author of all of this,</a:t>
            </a:r>
            <a:r>
              <a:rPr lang="en-US" baseline="0" dirty="0"/>
              <a:t> Andrew Wakefield, has quietly disappeared, but, in fact, he has not.  After he lost his medical license in the UK, he moved to Austin, Texas.  Here he is lecturing to a chiropractic school in Hayward, in the East Bay, in August 2015.   You can read more about it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Times New Roman" pitchFamily="18" charset="0"/>
                <a:ea typeface="+mn-ea"/>
                <a:cs typeface="+mn-cs"/>
                <a:hlinkClick r:id="rId3"/>
              </a:rPr>
              <a:t>http://www.sfgate.com/health/article/Former-doc-who-linked-vaccines-to-autism-tells-6222613.php</a:t>
            </a:r>
            <a:endParaRPr lang="en-US" sz="1200" u="sng" kern="1200" dirty="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sng" kern="1200" dirty="0">
              <a:solidFill>
                <a:schemeClr val="tx1">
                  <a:lumMod val="95000"/>
                  <a:lumOff val="5000"/>
                </a:schemeClr>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kern="1200" baseline="0" dirty="0">
                <a:solidFill>
                  <a:schemeClr val="tx1">
                    <a:lumMod val="95000"/>
                    <a:lumOff val="5000"/>
                  </a:schemeClr>
                </a:solidFill>
                <a:effectLst/>
                <a:latin typeface="Times New Roman" pitchFamily="18" charset="0"/>
                <a:ea typeface="+mn-ea"/>
                <a:cs typeface="+mn-cs"/>
              </a:rPr>
              <a:t>He has created a film documentary, called “Vaxxed”, in Spring 2016 about how he believes the CDC has fraudulently covered up data (from one study) that showed an association between MMR and autism.  He claims the cover up went to the highest level of the CDC and other members of the US government, as well as the popular media.  This caused quite a stir at the Tribeca Film Festival, where it was initially scheduled to show but then was pulled back.  You can watch it on Amazon Prime.   Wakefield claims to have a CDC whistleblower who is willing to tell all.  The documentary unfortunately does not tell us enough about the culprit study for us to make our own decisions about what is going 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kern="1200" baseline="0" dirty="0">
              <a:solidFill>
                <a:schemeClr val="tx1">
                  <a:lumMod val="95000"/>
                  <a:lumOff val="5000"/>
                </a:schemeClr>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kern="1200" baseline="0" dirty="0">
                <a:solidFill>
                  <a:schemeClr val="tx1">
                    <a:lumMod val="95000"/>
                    <a:lumOff val="5000"/>
                  </a:schemeClr>
                </a:solidFill>
                <a:effectLst/>
                <a:latin typeface="Times New Roman" pitchFamily="18" charset="0"/>
                <a:ea typeface="+mn-ea"/>
                <a:cs typeface="+mn-cs"/>
              </a:rPr>
              <a:t>In 2017, he created another documentary called “The Pathological Optimist”, where he denies being fraudulent and instead claims that he was the victim of a malicious smear campaign to discredit any work that went against the party line for vaccination.  Please see this film for yourself to form your own opinion.  </a:t>
            </a:r>
            <a:endParaRPr lang="en-US" sz="1200" u="none" kern="1200" dirty="0">
              <a:solidFill>
                <a:schemeClr val="tx1">
                  <a:lumMod val="95000"/>
                  <a:lumOff val="5000"/>
                </a:schemeClr>
              </a:solidFill>
              <a:effectLst/>
              <a:latin typeface="Times New Roman" pitchFamily="18" charset="0"/>
              <a:ea typeface="+mn-ea"/>
              <a:cs typeface="+mn-cs"/>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2A7DC65B-8B59-49B6-9366-2921FF4FB13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750984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Whatever Wakefield’s intentions,</a:t>
            </a:r>
            <a:r>
              <a:rPr lang="en-US" baseline="0" dirty="0"/>
              <a:t> the anti-vaccine movement that surely existed before Wakefield’s paper, was undeniably accelerated by Wakefield’s work.  Everyone has surely heard about measles outbreaks occurring over the past decade.  On Dec. 5, 2019, the WHO published a report citing 140,000 measles deaths worldwide in 2018.  </a:t>
            </a:r>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2A7DC65B-8B59-49B6-9366-2921FF4FB13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58743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relevance to our current situation is obvious.  The full book on the legacy of Wakefield’s work may not yet have been written. </a:t>
            </a:r>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2A7DC65B-8B59-49B6-9366-2921FF4FB13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2952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47</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652998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49</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This year’s prize winners.  The first prize</a:t>
            </a:r>
            <a:r>
              <a:rPr lang="en-US" altLang="en-US" baseline="0" dirty="0"/>
              <a:t> is for systematic performance to the course participant who had the highest % score on the Problem Sets.  This goes to &lt; &gt;. </a:t>
            </a:r>
            <a:endParaRPr lang="en-US" altLang="en-US" dirty="0"/>
          </a:p>
          <a:p>
            <a:pPr eaLnBrk="1" hangingPunct="1"/>
            <a:endParaRPr lang="en-US" altLang="en-US" dirty="0"/>
          </a:p>
          <a:p>
            <a:pPr eaLnBrk="1" hangingPunct="1"/>
            <a:r>
              <a:rPr lang="en-US" altLang="en-US" dirty="0"/>
              <a:t>Sometimes</a:t>
            </a:r>
            <a:r>
              <a:rPr lang="en-US" altLang="en-US" baseline="0" dirty="0"/>
              <a:t> it is just as good to be lucky as it is to be good and to show you that we respect the role of chance, we also are awarding a prize on the basis of chance.  We picked a name out of hat and drew &lt;  &gt; who also happened to have a very high % on the Problem Sets.  </a:t>
            </a:r>
            <a:endParaRPr lang="en-US" altLang="en-US" dirty="0"/>
          </a:p>
        </p:txBody>
      </p:sp>
    </p:spTree>
    <p:extLst>
      <p:ext uri="{BB962C8B-B14F-4D97-AF65-F5344CB8AC3E}">
        <p14:creationId xmlns:p14="http://schemas.microsoft.com/office/powerpoint/2010/main" val="16439949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50</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This year’s prize winners.  The first prize</a:t>
            </a:r>
            <a:r>
              <a:rPr lang="en-US" altLang="en-US" baseline="0" dirty="0"/>
              <a:t> is for systematic performance to the course participant who had the highest % score on the Problem Sets.  This goes to &lt; &gt;. </a:t>
            </a:r>
            <a:endParaRPr lang="en-US" altLang="en-US" dirty="0"/>
          </a:p>
          <a:p>
            <a:pPr eaLnBrk="1" hangingPunct="1"/>
            <a:endParaRPr lang="en-US" altLang="en-US" dirty="0"/>
          </a:p>
          <a:p>
            <a:pPr eaLnBrk="1" hangingPunct="1"/>
            <a:r>
              <a:rPr lang="en-US" altLang="en-US" dirty="0"/>
              <a:t>Sometimes</a:t>
            </a:r>
            <a:r>
              <a:rPr lang="en-US" altLang="en-US" baseline="0" dirty="0"/>
              <a:t> it is just as good to be lucky as it is to be good and to show you that we respect the role of chance, we also are awarding a prize on the basis of chance.  We picked a name out of hat and drew &lt;  &gt; who also happened to have a very high % on the Problem Sets.  </a:t>
            </a:r>
            <a:endParaRPr lang="en-US" altLang="en-US" dirty="0"/>
          </a:p>
        </p:txBody>
      </p:sp>
    </p:spTree>
    <p:extLst>
      <p:ext uri="{BB962C8B-B14F-4D97-AF65-F5344CB8AC3E}">
        <p14:creationId xmlns:p14="http://schemas.microsoft.com/office/powerpoint/2010/main" val="30542196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51</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This year’s prize winners.  The first prize</a:t>
            </a:r>
            <a:r>
              <a:rPr lang="en-US" altLang="en-US" baseline="0" dirty="0"/>
              <a:t> is for systematic performance to the course participant who had the highest % score on the Problem Sets.  This goes to &lt; &gt;. </a:t>
            </a:r>
            <a:endParaRPr lang="en-US" altLang="en-US" dirty="0"/>
          </a:p>
          <a:p>
            <a:pPr eaLnBrk="1" hangingPunct="1"/>
            <a:endParaRPr lang="en-US" altLang="en-US" dirty="0"/>
          </a:p>
          <a:p>
            <a:pPr eaLnBrk="1" hangingPunct="1"/>
            <a:r>
              <a:rPr lang="en-US" altLang="en-US" dirty="0"/>
              <a:t>Sometimes</a:t>
            </a:r>
            <a:r>
              <a:rPr lang="en-US" altLang="en-US" baseline="0" dirty="0"/>
              <a:t> it is just as good to be lucky as it is to be good and to show you that we respect the role of chance, we also are awarding a prize on the basis of chance.  We picked a name out of hat and drew &lt;  &gt; who also happened to have a very high % on the Problem Sets.  </a:t>
            </a:r>
            <a:endParaRPr lang="en-US" altLang="en-US" dirty="0"/>
          </a:p>
        </p:txBody>
      </p:sp>
    </p:spTree>
    <p:extLst>
      <p:ext uri="{BB962C8B-B14F-4D97-AF65-F5344CB8AC3E}">
        <p14:creationId xmlns:p14="http://schemas.microsoft.com/office/powerpoint/2010/main" val="39209268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42E3046-3B9D-4329-A361-7B257F85C34E}" type="slidenum">
              <a:rPr lang="en-US" altLang="en-US" sz="1200" smtClean="0"/>
              <a:pPr eaLnBrk="1" hangingPunct="1"/>
              <a:t>52</a:t>
            </a:fld>
            <a:endParaRPr lang="en-US" altLang="en-US" sz="1200" dirty="0"/>
          </a:p>
        </p:txBody>
      </p:sp>
      <p:sp>
        <p:nvSpPr>
          <p:cNvPr id="18435" name="Rectangle 2"/>
          <p:cNvSpPr>
            <a:spLocks noGrp="1" noRot="1" noChangeAspect="1" noChangeArrowheads="1" noTextEdit="1"/>
          </p:cNvSpPr>
          <p:nvPr>
            <p:ph type="sldImg"/>
          </p:nvPr>
        </p:nvSpPr>
        <p:spPr>
          <a:xfrm>
            <a:off x="381000" y="685800"/>
            <a:ext cx="6096000" cy="342900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 the Optional Reading for this week, we have included published guidelines for reporting observational research.  Who has heard of the CONSORT statement for reporting randomized trials,</a:t>
            </a:r>
            <a:r>
              <a:rPr lang="en-US" altLang="en-US" baseline="0" dirty="0"/>
              <a:t> shown here?</a:t>
            </a:r>
            <a:endParaRPr lang="en-US" altLang="en-US" dirty="0"/>
          </a:p>
          <a:p>
            <a:pPr eaLnBrk="1" hangingPunct="1"/>
            <a:endParaRPr lang="en-US" altLang="en-US" dirty="0"/>
          </a:p>
          <a:p>
            <a:pPr eaLnBrk="1" hangingPunct="1"/>
            <a:r>
              <a:rPr lang="en-US" altLang="en-US" dirty="0"/>
              <a:t>Interestingly, it is not the trials researchers who really need these guidelines.  The beauty of the randomized study design is that it is typically very robust to making mistakes.  </a:t>
            </a:r>
          </a:p>
        </p:txBody>
      </p:sp>
    </p:spTree>
    <p:extLst>
      <p:ext uri="{BB962C8B-B14F-4D97-AF65-F5344CB8AC3E}">
        <p14:creationId xmlns:p14="http://schemas.microsoft.com/office/powerpoint/2010/main" val="4107616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330200" y="696913"/>
            <a:ext cx="6197600" cy="3486150"/>
          </a:xfrm>
          <a:ln/>
        </p:spPr>
      </p:sp>
      <p:sp>
        <p:nvSpPr>
          <p:cNvPr id="106498" name="Rectangle 3"/>
          <p:cNvSpPr>
            <a:spLocks noGrp="1" noChangeArrowheads="1"/>
          </p:cNvSpPr>
          <p:nvPr>
            <p:ph type="body" idx="1"/>
          </p:nvPr>
        </p:nvSpPr>
        <p:spPr>
          <a:noFill/>
          <a:ln/>
        </p:spPr>
        <p:txBody>
          <a:bodyPr/>
          <a:lstStyle/>
          <a:p>
            <a:endParaRPr lang="en-US" sz="1000" baseline="0" dirty="0"/>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7E8511-11A2-46D5-B114-C69218A7BD8B}"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12/7/2021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56109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6E2FE0C-15F8-4A74-9441-50A10279F2D0}" type="slidenum">
              <a:rPr lang="en-US" altLang="en-US" sz="1200" smtClean="0"/>
              <a:pPr eaLnBrk="1" hangingPunct="1"/>
              <a:t>53</a:t>
            </a:fld>
            <a:endParaRPr lang="en-US" altLang="en-US" sz="1200" dirty="0"/>
          </a:p>
        </p:txBody>
      </p:sp>
      <p:sp>
        <p:nvSpPr>
          <p:cNvPr id="19459" name="Rectangle 2"/>
          <p:cNvSpPr>
            <a:spLocks noGrp="1" noRot="1" noChangeAspect="1" noChangeArrowheads="1" noTextEdit="1"/>
          </p:cNvSpPr>
          <p:nvPr>
            <p:ph type="sldImg"/>
          </p:nvPr>
        </p:nvSpPr>
        <p:spPr>
          <a:xfrm>
            <a:off x="381000" y="685800"/>
            <a:ext cx="6096000" cy="3429000"/>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Instead, where more help is needed is in the wild wild west of observational studies.  Who remembers our first Journal</a:t>
            </a:r>
            <a:r>
              <a:rPr lang="en-US" altLang="en-US" baseline="0" dirty="0"/>
              <a:t> Club?</a:t>
            </a:r>
            <a:endParaRPr lang="en-US" altLang="en-US" dirty="0"/>
          </a:p>
        </p:txBody>
      </p:sp>
    </p:spTree>
    <p:extLst>
      <p:ext uri="{BB962C8B-B14F-4D97-AF65-F5344CB8AC3E}">
        <p14:creationId xmlns:p14="http://schemas.microsoft.com/office/powerpoint/2010/main" val="27014676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8F797E8-8B5B-49CB-AD62-080191B81F27}" type="slidenum">
              <a:rPr lang="en-US" altLang="en-US" sz="1200" smtClean="0"/>
              <a:pPr eaLnBrk="1" hangingPunct="1"/>
              <a:t>54</a:t>
            </a:fld>
            <a:endParaRPr lang="en-US" altLang="en-US" sz="1200" dirty="0"/>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To tame the massive heterogeneity that is currently the case in observational research, the STROBE guidelines for reporting observational studies were published a few years ago.   These are slowly catching on and will likely become the standard within the next 5 to 10 years.  Who has heard of the STROBE</a:t>
            </a:r>
            <a:r>
              <a:rPr lang="en-US" altLang="en-US" baseline="0" dirty="0"/>
              <a:t> guidelines?</a:t>
            </a:r>
            <a:endParaRPr lang="en-US" altLang="en-US" dirty="0"/>
          </a:p>
        </p:txBody>
      </p:sp>
    </p:spTree>
    <p:extLst>
      <p:ext uri="{BB962C8B-B14F-4D97-AF65-F5344CB8AC3E}">
        <p14:creationId xmlns:p14="http://schemas.microsoft.com/office/powerpoint/2010/main" val="4473026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6C0E9C-FEB4-4A1C-A7B9-C9ACD002F630}" type="slidenum">
              <a:rPr lang="en-US">
                <a:solidFill>
                  <a:prstClr val="black"/>
                </a:solidFill>
              </a:rPr>
              <a:pPr/>
              <a:t>55</a:t>
            </a:fld>
            <a:endParaRPr lang="en-US" dirty="0">
              <a:solidFill>
                <a:prstClr val="black"/>
              </a:solidFill>
            </a:endParaRPr>
          </a:p>
        </p:txBody>
      </p:sp>
      <p:sp>
        <p:nvSpPr>
          <p:cNvPr id="20482" name="Rectangle 2"/>
          <p:cNvSpPr>
            <a:spLocks noGrp="1" noRot="1" noChangeAspect="1" noChangeArrowheads="1" noTextEdit="1"/>
          </p:cNvSpPr>
          <p:nvPr>
            <p:ph type="sldImg"/>
          </p:nvPr>
        </p:nvSpPr>
        <p:spPr>
          <a:xfrm>
            <a:off x="379413" y="685800"/>
            <a:ext cx="6094412" cy="3429000"/>
          </a:xfrm>
          <a:ln/>
        </p:spPr>
      </p:sp>
      <p:sp>
        <p:nvSpPr>
          <p:cNvPr id="20483" name="Rectangle 3"/>
          <p:cNvSpPr>
            <a:spLocks noGrp="1" noChangeArrowheads="1"/>
          </p:cNvSpPr>
          <p:nvPr>
            <p:ph type="body" idx="1"/>
          </p:nvPr>
        </p:nvSpPr>
        <p:spPr/>
        <p:txBody>
          <a:bodyPr/>
          <a:lstStyle/>
          <a:p>
            <a:r>
              <a:rPr lang="en-US" baseline="0" dirty="0"/>
              <a:t>As we draw to a close, we want to remind everyone about what and how much you have learned.  By now, everyone remembers the Big 6. It lists the different types of questions or objectives/purposes that epidemiology and clinical research answers.   In our course, we have covered description, causation, attribution, and interaction (and we are sure that interaction is fresh in everyone’s minds today).  We have mentioned mediation although we really did not cover it in any depth.  Finally, we did not cover prediction other than to talk about measures of association, which are used to some extent in prediction.</a:t>
            </a:r>
          </a:p>
        </p:txBody>
      </p:sp>
    </p:spTree>
    <p:extLst>
      <p:ext uri="{BB962C8B-B14F-4D97-AF65-F5344CB8AC3E}">
        <p14:creationId xmlns:p14="http://schemas.microsoft.com/office/powerpoint/2010/main" val="20294604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BECA2A8-4C22-4F70-B098-2AE00E0C1711}" type="slidenum">
              <a:rPr lang="en-US" altLang="en-US" sz="1200" smtClean="0"/>
              <a:pPr eaLnBrk="1" hangingPunct="1"/>
              <a:t>56</a:t>
            </a:fld>
            <a:endParaRPr lang="en-US" altLang="en-US" sz="1200" dirty="0"/>
          </a:p>
        </p:txBody>
      </p:sp>
      <p:sp>
        <p:nvSpPr>
          <p:cNvPr id="21507" name="Rectangle 2"/>
          <p:cNvSpPr>
            <a:spLocks noGrp="1" noRot="1" noChangeAspect="1" noChangeArrowheads="1" noTextEdit="1"/>
          </p:cNvSpPr>
          <p:nvPr>
            <p:ph type="sldImg"/>
          </p:nvPr>
        </p:nvSpPr>
        <p:spPr>
          <a:xfrm>
            <a:off x="381000" y="685800"/>
            <a:ext cx="6096000" cy="3429000"/>
          </a:xfrm>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prior slide was</a:t>
            </a:r>
            <a:r>
              <a:rPr lang="en-US" altLang="en-US" baseline="0" dirty="0"/>
              <a:t> the topics, but w</a:t>
            </a:r>
            <a:r>
              <a:rPr lang="en-US" altLang="en-US" dirty="0"/>
              <a:t>here does this course leave</a:t>
            </a:r>
            <a:r>
              <a:rPr lang="en-US" altLang="en-US" baseline="0" dirty="0"/>
              <a:t> you in terms of your depth of</a:t>
            </a:r>
            <a:r>
              <a:rPr lang="en-US" altLang="en-US" dirty="0"/>
              <a:t> methodologic knowledge?   This is what we call the ladder of methodological sophistication.  It begins with knowledge covered in introductory textbooks like the one by Gordis.  It then goes to intermediate level, and as a reminder, we do view this course as an intermediate level course in epidemiologic methods.  Our semi-accompanying text, by Szklo and Nieto, is indeed pitched as such and distinguishes itself from other introductory texts, like that by Gordis, the prototype introductory text.  As an intermediate level course, we had a lot to cover and everyone should feel a great sense of accomplishment for getting this far.  We did want to mention to everyone, however, that there is a world beyond our course in the form of advanced specialized material.  Our discussion of DAG’s, interaction, and non-conditioning approaches for confounding adjustment,</a:t>
            </a:r>
            <a:r>
              <a:rPr lang="en-US" altLang="en-US" baseline="0" dirty="0"/>
              <a:t> </a:t>
            </a:r>
            <a:r>
              <a:rPr lang="en-US" altLang="en-US" dirty="0"/>
              <a:t>for example, began to take us a bit into this world.</a:t>
            </a:r>
            <a:r>
              <a:rPr lang="en-US" altLang="en-US" baseline="0" dirty="0"/>
              <a:t>  </a:t>
            </a:r>
            <a:r>
              <a:rPr lang="en-US" altLang="en-US" dirty="0"/>
              <a:t>You can see what the world is like in the Rothman, Greenland, and Lash text (the blue text), the soon-to-be-released text on causal inference by the Harvard faculty,</a:t>
            </a:r>
            <a:r>
              <a:rPr lang="en-US" altLang="en-US" baseline="0" dirty="0"/>
              <a:t> and a text on mediation and interaction by Tyler VanderWeele, also at Harvard.</a:t>
            </a:r>
            <a:r>
              <a:rPr lang="en-US" altLang="en-US" dirty="0"/>
              <a:t>  </a:t>
            </a:r>
          </a:p>
          <a:p>
            <a:pPr eaLnBrk="1" hangingPunct="1"/>
            <a:endParaRPr lang="en-US" altLang="en-US" dirty="0"/>
          </a:p>
          <a:p>
            <a:pPr eaLnBrk="1" hangingPunct="1"/>
            <a:r>
              <a:rPr lang="en-US" altLang="en-US" dirty="0"/>
              <a:t>Finally, because there is always something at the top of the ladder, there is a very sophisticated text on causality by Judea Pearl.    </a:t>
            </a:r>
          </a:p>
        </p:txBody>
      </p:sp>
    </p:spTree>
    <p:extLst>
      <p:ext uri="{BB962C8B-B14F-4D97-AF65-F5344CB8AC3E}">
        <p14:creationId xmlns:p14="http://schemas.microsoft.com/office/powerpoint/2010/main" val="20358798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D206A94-C0E2-4C5E-B99B-882E9B5829B6}" type="slidenum">
              <a:rPr lang="en-US" altLang="en-US" sz="1200" smtClean="0"/>
              <a:pPr eaLnBrk="1" hangingPunct="1"/>
              <a:t>57</a:t>
            </a:fld>
            <a:endParaRPr lang="en-US" altLang="en-US" sz="1200" dirty="0"/>
          </a:p>
        </p:txBody>
      </p:sp>
      <p:sp>
        <p:nvSpPr>
          <p:cNvPr id="22531" name="Rectangle 2"/>
          <p:cNvSpPr>
            <a:spLocks noGrp="1" noRot="1" noChangeAspect="1" noChangeArrowheads="1" noTextEdit="1"/>
          </p:cNvSpPr>
          <p:nvPr>
            <p:ph type="sldImg"/>
          </p:nvPr>
        </p:nvSpPr>
        <p:spPr>
          <a:xfrm>
            <a:off x="381000" y="685800"/>
            <a:ext cx="6096000" cy="3429000"/>
          </a:xfrm>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For those of you who want more formal instruction, we encourage you to take</a:t>
            </a:r>
            <a:r>
              <a:rPr lang="en-US" altLang="en-US" baseline="0" dirty="0"/>
              <a:t> </a:t>
            </a:r>
            <a:r>
              <a:rPr lang="en-US" altLang="en-US" dirty="0"/>
              <a:t>our Epi Methods II course in the Winter quarter.</a:t>
            </a:r>
          </a:p>
          <a:p>
            <a:pPr eaLnBrk="1" hangingPunct="1"/>
            <a:endParaRPr lang="en-US" altLang="en-US" dirty="0"/>
          </a:p>
          <a:p>
            <a:pPr eaLnBrk="1" hangingPunct="1"/>
            <a:r>
              <a:rPr lang="en-US" altLang="en-US" dirty="0"/>
              <a:t>It goes without</a:t>
            </a:r>
            <a:r>
              <a:rPr lang="en-US" altLang="en-US" baseline="0" dirty="0"/>
              <a:t> saying that we would encourage everyone to take more coursework.   Our concise advice is that if you seek to practice clinical research at the highest level, you will need more training in epidemiology.</a:t>
            </a:r>
            <a:endParaRPr lang="en-US" altLang="en-US" dirty="0"/>
          </a:p>
        </p:txBody>
      </p:sp>
    </p:spTree>
    <p:extLst>
      <p:ext uri="{BB962C8B-B14F-4D97-AF65-F5344CB8AC3E}">
        <p14:creationId xmlns:p14="http://schemas.microsoft.com/office/powerpoint/2010/main" val="41352036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ACA3F9-84C9-44AA-A9DE-16C13053083A}" type="slidenum">
              <a:rPr lang="en-US" altLang="en-US" sz="1200" smtClean="0"/>
              <a:pPr eaLnBrk="1" hangingPunct="1"/>
              <a:t>58</a:t>
            </a:fld>
            <a:endParaRPr lang="en-US" altLang="en-US" sz="1200" dirty="0"/>
          </a:p>
        </p:txBody>
      </p:sp>
      <p:sp>
        <p:nvSpPr>
          <p:cNvPr id="23555" name="Rectangle 2"/>
          <p:cNvSpPr>
            <a:spLocks noGrp="1" noRot="1" noChangeAspect="1" noChangeArrowheads="1" noTextEdit="1"/>
          </p:cNvSpPr>
          <p:nvPr>
            <p:ph type="sldImg"/>
          </p:nvPr>
        </p:nvSpPr>
        <p:spPr>
          <a:xfrm>
            <a:off x="381000" y="685800"/>
            <a:ext cx="6096000" cy="3429000"/>
          </a:xfrm>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 am sure that we have</a:t>
            </a:r>
            <a:r>
              <a:rPr lang="en-US" altLang="en-US" baseline="0" dirty="0"/>
              <a:t> c</a:t>
            </a:r>
            <a:r>
              <a:rPr lang="en-US" altLang="en-US" dirty="0"/>
              <a:t>onvinced you that observational research is not simple.  Getting  it right can be a challenge.  It is replete with uncertainty from occult</a:t>
            </a:r>
            <a:r>
              <a:rPr lang="en-US" altLang="en-US" baseline="0" dirty="0"/>
              <a:t> </a:t>
            </a:r>
            <a:r>
              <a:rPr lang="en-US" altLang="en-US" dirty="0"/>
              <a:t>forces of differential selection and retention, unknown degree of misclassification, unmeasured confounders, and unbeknownst colliders.  Finally, even if we get internal</a:t>
            </a:r>
            <a:r>
              <a:rPr lang="en-US" altLang="en-US" baseline="0" dirty="0"/>
              <a:t> validity correct, there is the issue of uncertain effect modifiers when we thinking about transporting the inference to another population.</a:t>
            </a:r>
            <a:endParaRPr lang="en-US" altLang="en-US" dirty="0"/>
          </a:p>
          <a:p>
            <a:pPr eaLnBrk="1" hangingPunct="1"/>
            <a:endParaRPr lang="en-US" altLang="en-US" dirty="0"/>
          </a:p>
          <a:p>
            <a:pPr eaLnBrk="1" hangingPunct="1"/>
            <a:r>
              <a:rPr lang="en-US" altLang="en-US" dirty="0"/>
              <a:t>Given this degree of difficulty and degree of uncertainty, we hope that we have convinced you that we need the most skillful and most knowledgeable people to be doing observational research.</a:t>
            </a:r>
          </a:p>
          <a:p>
            <a:pPr eaLnBrk="1" hangingPunct="1"/>
            <a:endParaRPr lang="en-US" altLang="en-US" dirty="0"/>
          </a:p>
        </p:txBody>
      </p:sp>
    </p:spTree>
    <p:extLst>
      <p:ext uri="{BB962C8B-B14F-4D97-AF65-F5344CB8AC3E}">
        <p14:creationId xmlns:p14="http://schemas.microsoft.com/office/powerpoint/2010/main" val="1938703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EDB972C-15AF-48C9-B4E7-FC2F4E1CC64F}" type="slidenum">
              <a:rPr lang="en-US" altLang="en-US" sz="1200" smtClean="0"/>
              <a:pPr eaLnBrk="1" hangingPunct="1"/>
              <a:t>59</a:t>
            </a:fld>
            <a:endParaRPr lang="en-US" altLang="en-US" sz="1200" dirty="0"/>
          </a:p>
        </p:txBody>
      </p:sp>
      <p:sp>
        <p:nvSpPr>
          <p:cNvPr id="24579" name="Rectangle 2"/>
          <p:cNvSpPr>
            <a:spLocks noGrp="1" noRot="1" noChangeAspect="1" noChangeArrowheads="1" noTextEdit="1"/>
          </p:cNvSpPr>
          <p:nvPr>
            <p:ph type="sldImg"/>
          </p:nvPr>
        </p:nvSpPr>
        <p:spPr>
          <a:xfrm>
            <a:off x="381000" y="685800"/>
            <a:ext cx="6094413" cy="3429000"/>
          </a:xfrm>
          <a:ln/>
        </p:spPr>
      </p:sp>
      <p:sp>
        <p:nvSpPr>
          <p:cNvPr id="24580" name="Rectangle 3"/>
          <p:cNvSpPr>
            <a:spLocks noGrp="1" noChangeArrowheads="1"/>
          </p:cNvSpPr>
          <p:nvPr>
            <p:ph type="body" idx="1"/>
          </p:nvPr>
        </p:nvSpPr>
        <p:spPr>
          <a:xfrm>
            <a:off x="914400" y="4341813"/>
            <a:ext cx="50292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Here is the rest of the day’s schedule.</a:t>
            </a:r>
          </a:p>
          <a:p>
            <a:pPr eaLnBrk="1" hangingPunct="1"/>
            <a:endParaRPr lang="en-US" altLang="en-US" dirty="0"/>
          </a:p>
          <a:p>
            <a:pPr eaLnBrk="1" hangingPunct="1"/>
            <a:r>
              <a:rPr lang="en-US" altLang="en-US" dirty="0"/>
              <a:t>Unlike many courses where you relax</a:t>
            </a:r>
            <a:r>
              <a:rPr lang="en-US" altLang="en-US" baseline="0" dirty="0"/>
              <a:t> all term and cram at the end to do a project or take an exam, for virtually all of you, the hard work for our course has already been done.   The active learning that all of you have done each week during the term means that you have already done the hard work for this exam.  So, again, congratulations to everyone for learning all of this important material. </a:t>
            </a:r>
            <a:endParaRPr lang="en-US" altLang="en-US" dirty="0"/>
          </a:p>
        </p:txBody>
      </p:sp>
    </p:spTree>
    <p:extLst>
      <p:ext uri="{BB962C8B-B14F-4D97-AF65-F5344CB8AC3E}">
        <p14:creationId xmlns:p14="http://schemas.microsoft.com/office/powerpoint/2010/main" val="1374629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7</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471948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8</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00077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ACA08F81-CC37-46CB-BC60-B6B30DE82158}"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92515" name="Rectangle 2"/>
          <p:cNvSpPr>
            <a:spLocks noGrp="1" noRot="1" noChangeAspect="1" noChangeArrowheads="1" noTextEdit="1"/>
          </p:cNvSpPr>
          <p:nvPr>
            <p:ph type="sldImg"/>
          </p:nvPr>
        </p:nvSpPr>
        <p:spPr>
          <a:xfrm>
            <a:off x="401638" y="695325"/>
            <a:ext cx="6188075" cy="3481388"/>
          </a:xfrm>
          <a:ln/>
        </p:spPr>
      </p:sp>
      <p:sp>
        <p:nvSpPr>
          <p:cNvPr id="192516" name="Rectangle 3"/>
          <p:cNvSpPr>
            <a:spLocks noGrp="1" noChangeArrowheads="1"/>
          </p:cNvSpPr>
          <p:nvPr>
            <p:ph type="body" idx="1"/>
          </p:nvPr>
        </p:nvSpPr>
        <p:spPr>
          <a:xfrm>
            <a:off x="931863" y="4408488"/>
            <a:ext cx="5127625" cy="4178300"/>
          </a:xfrm>
          <a:noFill/>
          <a:ln/>
        </p:spPr>
        <p:txBody>
          <a:bodyPr/>
          <a:lstStyle/>
          <a:p>
            <a:endParaRPr lang="en-US" dirty="0"/>
          </a:p>
        </p:txBody>
      </p:sp>
    </p:spTree>
    <p:extLst>
      <p:ext uri="{BB962C8B-B14F-4D97-AF65-F5344CB8AC3E}">
        <p14:creationId xmlns:p14="http://schemas.microsoft.com/office/powerpoint/2010/main" val="543720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10</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599483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B9382A0-F297-418E-BB01-E6A0754466DC}" type="slidenum">
              <a:rPr lang="en-US"/>
              <a:pPr>
                <a:defRPr/>
              </a:pPr>
              <a:t>‹#›</a:t>
            </a:fld>
            <a:endParaRPr lang="en-US" dirty="0"/>
          </a:p>
        </p:txBody>
      </p:sp>
    </p:spTree>
    <p:extLst>
      <p:ext uri="{BB962C8B-B14F-4D97-AF65-F5344CB8AC3E}">
        <p14:creationId xmlns:p14="http://schemas.microsoft.com/office/powerpoint/2010/main" val="170376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E4B2BA3-A8F1-4106-A019-0092EA1E957B}" type="slidenum">
              <a:rPr lang="en-US"/>
              <a:pPr>
                <a:defRPr/>
              </a:pPr>
              <a:t>‹#›</a:t>
            </a:fld>
            <a:endParaRPr lang="en-US" dirty="0"/>
          </a:p>
        </p:txBody>
      </p:sp>
    </p:spTree>
    <p:extLst>
      <p:ext uri="{BB962C8B-B14F-4D97-AF65-F5344CB8AC3E}">
        <p14:creationId xmlns:p14="http://schemas.microsoft.com/office/powerpoint/2010/main" val="1750793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3"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FE91CCD-4574-4896-BDC2-820F93D376E2}" type="slidenum">
              <a:rPr lang="en-US"/>
              <a:pPr>
                <a:defRPr/>
              </a:pPr>
              <a:t>‹#›</a:t>
            </a:fld>
            <a:endParaRPr lang="en-US" dirty="0"/>
          </a:p>
        </p:txBody>
      </p:sp>
    </p:spTree>
    <p:extLst>
      <p:ext uri="{BB962C8B-B14F-4D97-AF65-F5344CB8AC3E}">
        <p14:creationId xmlns:p14="http://schemas.microsoft.com/office/powerpoint/2010/main" val="257488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6E0E550-EE7F-4ACC-B39B-EE8845E57471}" type="slidenum">
              <a:rPr lang="en-US"/>
              <a:pPr>
                <a:defRPr/>
              </a:pPr>
              <a:t>‹#›</a:t>
            </a:fld>
            <a:endParaRPr lang="en-US" dirty="0"/>
          </a:p>
        </p:txBody>
      </p:sp>
    </p:spTree>
    <p:extLst>
      <p:ext uri="{BB962C8B-B14F-4D97-AF65-F5344CB8AC3E}">
        <p14:creationId xmlns:p14="http://schemas.microsoft.com/office/powerpoint/2010/main" val="1473485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02526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966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1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59224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7" y="1295400"/>
            <a:ext cx="5091289"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20" y="1295400"/>
            <a:ext cx="5091289"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2870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68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353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7675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920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42F7D9F-E3C9-4AD9-9EF5-B6B98D8A5492}" type="slidenum">
              <a:rPr lang="en-US"/>
              <a:pPr>
                <a:defRPr/>
              </a:pPr>
              <a:t>‹#›</a:t>
            </a:fld>
            <a:endParaRPr lang="en-US" dirty="0"/>
          </a:p>
        </p:txBody>
      </p:sp>
    </p:spTree>
    <p:extLst>
      <p:ext uri="{BB962C8B-B14F-4D97-AF65-F5344CB8AC3E}">
        <p14:creationId xmlns:p14="http://schemas.microsoft.com/office/powerpoint/2010/main" val="1151673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31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675" y="273056"/>
            <a:ext cx="68147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0169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3689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312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09600"/>
            <a:ext cx="25908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91779"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851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533400"/>
          </a:xfrm>
        </p:spPr>
        <p:txBody>
          <a:bodyPr/>
          <a:lstStyle/>
          <a:p>
            <a:r>
              <a:rPr lang="en-US"/>
              <a:t>Click to edit Master title style</a:t>
            </a:r>
          </a:p>
        </p:txBody>
      </p:sp>
      <p:sp>
        <p:nvSpPr>
          <p:cNvPr id="3" name="Table Placeholder 2"/>
          <p:cNvSpPr>
            <a:spLocks noGrp="1"/>
          </p:cNvSpPr>
          <p:nvPr>
            <p:ph type="tbl" idx="1"/>
          </p:nvPr>
        </p:nvSpPr>
        <p:spPr>
          <a:xfrm>
            <a:off x="914400" y="1295400"/>
            <a:ext cx="10363200" cy="5181600"/>
          </a:xfrm>
        </p:spPr>
        <p:txBody>
          <a:bodyPr/>
          <a:lstStyle/>
          <a:p>
            <a:endParaRPr lang="en-US" dirty="0"/>
          </a:p>
        </p:txBody>
      </p:sp>
    </p:spTree>
    <p:extLst>
      <p:ext uri="{BB962C8B-B14F-4D97-AF65-F5344CB8AC3E}">
        <p14:creationId xmlns:p14="http://schemas.microsoft.com/office/powerpoint/2010/main" val="827114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00910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90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507970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1" y="1295400"/>
            <a:ext cx="5091289"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2" y="1295400"/>
            <a:ext cx="5091289"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8589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221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F3F1430-DF12-492D-83CE-D9D58F79ED9B}" type="slidenum">
              <a:rPr lang="en-US"/>
              <a:pPr>
                <a:defRPr/>
              </a:pPr>
              <a:t>‹#›</a:t>
            </a:fld>
            <a:endParaRPr lang="en-US" dirty="0"/>
          </a:p>
        </p:txBody>
      </p:sp>
    </p:spTree>
    <p:extLst>
      <p:ext uri="{BB962C8B-B14F-4D97-AF65-F5344CB8AC3E}">
        <p14:creationId xmlns:p14="http://schemas.microsoft.com/office/powerpoint/2010/main" val="2282099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3466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705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31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7332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53325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183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09600"/>
            <a:ext cx="2590799"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91778"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3041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533400"/>
          </a:xfrm>
        </p:spPr>
        <p:txBody>
          <a:bodyPr/>
          <a:lstStyle/>
          <a:p>
            <a:r>
              <a:rPr lang="en-US"/>
              <a:t>Click to edit Master title style</a:t>
            </a:r>
          </a:p>
        </p:txBody>
      </p:sp>
      <p:sp>
        <p:nvSpPr>
          <p:cNvPr id="3" name="Table Placeholder 2"/>
          <p:cNvSpPr>
            <a:spLocks noGrp="1"/>
          </p:cNvSpPr>
          <p:nvPr>
            <p:ph type="tbl" idx="1"/>
          </p:nvPr>
        </p:nvSpPr>
        <p:spPr>
          <a:xfrm>
            <a:off x="914400" y="1295400"/>
            <a:ext cx="10363200" cy="5181600"/>
          </a:xfrm>
        </p:spPr>
        <p:txBody>
          <a:bodyPr/>
          <a:lstStyle/>
          <a:p>
            <a:pPr lvl="0"/>
            <a:endParaRPr lang="en-US" noProof="0" dirty="0"/>
          </a:p>
        </p:txBody>
      </p:sp>
    </p:spTree>
    <p:extLst>
      <p:ext uri="{BB962C8B-B14F-4D97-AF65-F5344CB8AC3E}">
        <p14:creationId xmlns:p14="http://schemas.microsoft.com/office/powerpoint/2010/main" val="2709751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533400"/>
          </a:xfrm>
        </p:spPr>
        <p:txBody>
          <a:bodyPr/>
          <a:lstStyle/>
          <a:p>
            <a:r>
              <a:rPr lang="en-US"/>
              <a:t>Click to edit Master title style</a:t>
            </a:r>
          </a:p>
        </p:txBody>
      </p:sp>
      <p:sp>
        <p:nvSpPr>
          <p:cNvPr id="3" name="ClipArt Placeholder 2"/>
          <p:cNvSpPr>
            <a:spLocks noGrp="1"/>
          </p:cNvSpPr>
          <p:nvPr>
            <p:ph type="clipArt" sz="half" idx="1"/>
          </p:nvPr>
        </p:nvSpPr>
        <p:spPr>
          <a:xfrm>
            <a:off x="914401" y="1295400"/>
            <a:ext cx="5091289" cy="5181600"/>
          </a:xfrm>
        </p:spPr>
        <p:txBody>
          <a:bodyPr/>
          <a:lstStyle/>
          <a:p>
            <a:pPr lvl="0"/>
            <a:endParaRPr lang="en-US" noProof="0" dirty="0"/>
          </a:p>
        </p:txBody>
      </p:sp>
      <p:sp>
        <p:nvSpPr>
          <p:cNvPr id="4" name="Text Placeholder 3"/>
          <p:cNvSpPr>
            <a:spLocks noGrp="1"/>
          </p:cNvSpPr>
          <p:nvPr>
            <p:ph type="body" sz="half" idx="2"/>
          </p:nvPr>
        </p:nvSpPr>
        <p:spPr>
          <a:xfrm>
            <a:off x="6186312" y="1295400"/>
            <a:ext cx="5091289"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1646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ED022F-24D7-43D4-94D8-468B6179E909}" type="datetimeFigureOut">
              <a:rPr lang="en-US" smtClean="0">
                <a:solidFill>
                  <a:prstClr val="black">
                    <a:tint val="75000"/>
                  </a:prstClr>
                </a:solidFill>
              </a:rPr>
              <a:pPr/>
              <a:t>12/7/2021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3730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ED022F-24D7-43D4-94D8-468B6179E909}" type="datetimeFigureOut">
              <a:rPr lang="en-US" smtClean="0">
                <a:solidFill>
                  <a:prstClr val="black">
                    <a:tint val="75000"/>
                  </a:prstClr>
                </a:solidFill>
              </a:rPr>
              <a:pPr/>
              <a:t>12/7/2021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626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A204BD7-2660-45EC-97BF-99E40CDAEB6B}" type="slidenum">
              <a:rPr lang="en-US"/>
              <a:pPr>
                <a:defRPr/>
              </a:pPr>
              <a:t>‹#›</a:t>
            </a:fld>
            <a:endParaRPr lang="en-US" dirty="0"/>
          </a:p>
        </p:txBody>
      </p:sp>
    </p:spTree>
    <p:extLst>
      <p:ext uri="{BB962C8B-B14F-4D97-AF65-F5344CB8AC3E}">
        <p14:creationId xmlns:p14="http://schemas.microsoft.com/office/powerpoint/2010/main" val="3910952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ED022F-24D7-43D4-94D8-468B6179E909}" type="datetimeFigureOut">
              <a:rPr lang="en-US" smtClean="0">
                <a:solidFill>
                  <a:prstClr val="black">
                    <a:tint val="75000"/>
                  </a:prstClr>
                </a:solidFill>
              </a:rPr>
              <a:pPr/>
              <a:t>12/7/2021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5561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ED022F-24D7-43D4-94D8-468B6179E909}" type="datetimeFigureOut">
              <a:rPr lang="en-US" smtClean="0">
                <a:solidFill>
                  <a:prstClr val="black">
                    <a:tint val="75000"/>
                  </a:prstClr>
                </a:solidFill>
              </a:rPr>
              <a:pPr/>
              <a:t>12/7/2021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9215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ED022F-24D7-43D4-94D8-468B6179E909}" type="datetimeFigureOut">
              <a:rPr lang="en-US" smtClean="0">
                <a:solidFill>
                  <a:prstClr val="black">
                    <a:tint val="75000"/>
                  </a:prstClr>
                </a:solidFill>
              </a:rPr>
              <a:pPr/>
              <a:t>12/7/2021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54567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ED022F-24D7-43D4-94D8-468B6179E909}" type="datetimeFigureOut">
              <a:rPr lang="en-US" smtClean="0">
                <a:solidFill>
                  <a:prstClr val="black">
                    <a:tint val="75000"/>
                  </a:prstClr>
                </a:solidFill>
              </a:rPr>
              <a:pPr/>
              <a:t>12/7/2021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2421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ED022F-24D7-43D4-94D8-468B6179E909}" type="datetimeFigureOut">
              <a:rPr lang="en-US" smtClean="0">
                <a:solidFill>
                  <a:prstClr val="black">
                    <a:tint val="75000"/>
                  </a:prstClr>
                </a:solidFill>
              </a:rPr>
              <a:pPr/>
              <a:t>12/7/2021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0328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ED022F-24D7-43D4-94D8-468B6179E909}" type="datetimeFigureOut">
              <a:rPr lang="en-US" smtClean="0">
                <a:solidFill>
                  <a:prstClr val="black">
                    <a:tint val="75000"/>
                  </a:prstClr>
                </a:solidFill>
              </a:rPr>
              <a:pPr/>
              <a:t>12/7/2021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2748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ED022F-24D7-43D4-94D8-468B6179E909}" type="datetimeFigureOut">
              <a:rPr lang="en-US" smtClean="0">
                <a:solidFill>
                  <a:prstClr val="black">
                    <a:tint val="75000"/>
                  </a:prstClr>
                </a:solidFill>
              </a:rPr>
              <a:pPr/>
              <a:t>12/7/2021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63534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ED022F-24D7-43D4-94D8-468B6179E909}" type="datetimeFigureOut">
              <a:rPr lang="en-US" smtClean="0">
                <a:solidFill>
                  <a:prstClr val="black">
                    <a:tint val="75000"/>
                  </a:prstClr>
                </a:solidFill>
              </a:rPr>
              <a:pPr/>
              <a:t>12/7/2021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26899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ED022F-24D7-43D4-94D8-468B6179E909}" type="datetimeFigureOut">
              <a:rPr lang="en-US" smtClean="0">
                <a:solidFill>
                  <a:prstClr val="black">
                    <a:tint val="75000"/>
                  </a:prstClr>
                </a:solidFill>
              </a:rPr>
              <a:pPr/>
              <a:t>12/7/2021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52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812820" indent="0" algn="ctr">
              <a:buNone/>
              <a:defRPr/>
            </a:lvl2pPr>
            <a:lvl3pPr marL="1625640" indent="0" algn="ctr">
              <a:buNone/>
              <a:defRPr/>
            </a:lvl3pPr>
            <a:lvl4pPr marL="2438459" indent="0" algn="ctr">
              <a:buNone/>
              <a:defRPr/>
            </a:lvl4pPr>
            <a:lvl5pPr marL="3251279" indent="0" algn="ctr">
              <a:buNone/>
              <a:defRPr/>
            </a:lvl5pPr>
            <a:lvl6pPr marL="4064099" indent="0" algn="ctr">
              <a:buNone/>
              <a:defRPr/>
            </a:lvl6pPr>
            <a:lvl7pPr marL="4876919" indent="0" algn="ctr">
              <a:buNone/>
              <a:defRPr/>
            </a:lvl7pPr>
            <a:lvl8pPr marL="5689740" indent="0" algn="ctr">
              <a:buNone/>
              <a:defRPr/>
            </a:lvl8pPr>
            <a:lvl9pPr marL="6502559" indent="0" algn="ctr">
              <a:buNone/>
              <a:defRPr/>
            </a:lvl9pPr>
          </a:lstStyle>
          <a:p>
            <a:r>
              <a:rPr lang="en-US"/>
              <a:t>Click to edit Master subtitle style</a:t>
            </a:r>
          </a:p>
        </p:txBody>
      </p:sp>
    </p:spTree>
    <p:extLst>
      <p:ext uri="{BB962C8B-B14F-4D97-AF65-F5344CB8AC3E}">
        <p14:creationId xmlns:p14="http://schemas.microsoft.com/office/powerpoint/2010/main" val="1215477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31773DE1-C841-4396-812F-5C5977DE5166}" type="slidenum">
              <a:rPr lang="en-US"/>
              <a:pPr>
                <a:defRPr/>
              </a:pPr>
              <a:t>‹#›</a:t>
            </a:fld>
            <a:endParaRPr lang="en-US" dirty="0"/>
          </a:p>
        </p:txBody>
      </p:sp>
    </p:spTree>
    <p:extLst>
      <p:ext uri="{BB962C8B-B14F-4D97-AF65-F5344CB8AC3E}">
        <p14:creationId xmlns:p14="http://schemas.microsoft.com/office/powerpoint/2010/main" val="23260118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911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2"/>
            <a:ext cx="10363200" cy="1362075"/>
          </a:xfrm>
        </p:spPr>
        <p:txBody>
          <a:bodyPr anchor="t"/>
          <a:lstStyle>
            <a:lvl1pPr algn="l">
              <a:defRPr sz="7112" b="1" cap="all"/>
            </a:lvl1pPr>
          </a:lstStyle>
          <a:p>
            <a:r>
              <a:rPr lang="en-US"/>
              <a:t>Click to edit Master title style</a:t>
            </a:r>
          </a:p>
        </p:txBody>
      </p:sp>
      <p:sp>
        <p:nvSpPr>
          <p:cNvPr id="3" name="Text Placeholder 2"/>
          <p:cNvSpPr>
            <a:spLocks noGrp="1"/>
          </p:cNvSpPr>
          <p:nvPr>
            <p:ph type="body" idx="1"/>
          </p:nvPr>
        </p:nvSpPr>
        <p:spPr>
          <a:xfrm>
            <a:off x="963319" y="2906715"/>
            <a:ext cx="10363200" cy="1500188"/>
          </a:xfrm>
        </p:spPr>
        <p:txBody>
          <a:bodyPr anchor="b"/>
          <a:lstStyle>
            <a:lvl1pPr marL="0" indent="0">
              <a:buNone/>
              <a:defRPr sz="3556"/>
            </a:lvl1pPr>
            <a:lvl2pPr marL="812820" indent="0">
              <a:buNone/>
              <a:defRPr sz="3200"/>
            </a:lvl2pPr>
            <a:lvl3pPr marL="1625640" indent="0">
              <a:buNone/>
              <a:defRPr sz="2844"/>
            </a:lvl3pPr>
            <a:lvl4pPr marL="2438459" indent="0">
              <a:buNone/>
              <a:defRPr sz="2489"/>
            </a:lvl4pPr>
            <a:lvl5pPr marL="3251279" indent="0">
              <a:buNone/>
              <a:defRPr sz="2489"/>
            </a:lvl5pPr>
            <a:lvl6pPr marL="4064099" indent="0">
              <a:buNone/>
              <a:defRPr sz="2489"/>
            </a:lvl6pPr>
            <a:lvl7pPr marL="4876919" indent="0">
              <a:buNone/>
              <a:defRPr sz="2489"/>
            </a:lvl7pPr>
            <a:lvl8pPr marL="5689740" indent="0">
              <a:buNone/>
              <a:defRPr sz="2489"/>
            </a:lvl8pPr>
            <a:lvl9pPr marL="6502559" indent="0">
              <a:buNone/>
              <a:defRPr sz="2489"/>
            </a:lvl9pPr>
          </a:lstStyle>
          <a:p>
            <a:pPr lvl="0"/>
            <a:r>
              <a:rPr lang="en-US"/>
              <a:t>Click to edit Master text styles</a:t>
            </a:r>
          </a:p>
        </p:txBody>
      </p:sp>
    </p:spTree>
    <p:extLst>
      <p:ext uri="{BB962C8B-B14F-4D97-AF65-F5344CB8AC3E}">
        <p14:creationId xmlns:p14="http://schemas.microsoft.com/office/powerpoint/2010/main" val="1303664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95400"/>
            <a:ext cx="5091289" cy="5181600"/>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295400"/>
            <a:ext cx="5091289" cy="5181600"/>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915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5"/>
            <a:ext cx="5386683" cy="639762"/>
          </a:xfrm>
        </p:spPr>
        <p:txBody>
          <a:bodyPr anchor="b"/>
          <a:lstStyle>
            <a:lvl1pPr marL="0" indent="0">
              <a:buNone/>
              <a:defRPr sz="4267" b="1"/>
            </a:lvl1pPr>
            <a:lvl2pPr marL="812820" indent="0">
              <a:buNone/>
              <a:defRPr sz="3556" b="1"/>
            </a:lvl2pPr>
            <a:lvl3pPr marL="1625640" indent="0">
              <a:buNone/>
              <a:defRPr sz="3200" b="1"/>
            </a:lvl3pPr>
            <a:lvl4pPr marL="2438459" indent="0">
              <a:buNone/>
              <a:defRPr sz="2844" b="1"/>
            </a:lvl4pPr>
            <a:lvl5pPr marL="3251279" indent="0">
              <a:buNone/>
              <a:defRPr sz="2844" b="1"/>
            </a:lvl5pPr>
            <a:lvl6pPr marL="4064099" indent="0">
              <a:buNone/>
              <a:defRPr sz="2844" b="1"/>
            </a:lvl6pPr>
            <a:lvl7pPr marL="4876919" indent="0">
              <a:buNone/>
              <a:defRPr sz="2844" b="1"/>
            </a:lvl7pPr>
            <a:lvl8pPr marL="5689740" indent="0">
              <a:buNone/>
              <a:defRPr sz="2844" b="1"/>
            </a:lvl8pPr>
            <a:lvl9pPr marL="6502559"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4" y="2174876"/>
            <a:ext cx="538668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41" y="1535115"/>
            <a:ext cx="5388564" cy="639762"/>
          </a:xfrm>
        </p:spPr>
        <p:txBody>
          <a:bodyPr anchor="b"/>
          <a:lstStyle>
            <a:lvl1pPr marL="0" indent="0">
              <a:buNone/>
              <a:defRPr sz="4267" b="1"/>
            </a:lvl1pPr>
            <a:lvl2pPr marL="812820" indent="0">
              <a:buNone/>
              <a:defRPr sz="3556" b="1"/>
            </a:lvl2pPr>
            <a:lvl3pPr marL="1625640" indent="0">
              <a:buNone/>
              <a:defRPr sz="3200" b="1"/>
            </a:lvl3pPr>
            <a:lvl4pPr marL="2438459" indent="0">
              <a:buNone/>
              <a:defRPr sz="2844" b="1"/>
            </a:lvl4pPr>
            <a:lvl5pPr marL="3251279" indent="0">
              <a:buNone/>
              <a:defRPr sz="2844" b="1"/>
            </a:lvl5pPr>
            <a:lvl6pPr marL="4064099" indent="0">
              <a:buNone/>
              <a:defRPr sz="2844" b="1"/>
            </a:lvl6pPr>
            <a:lvl7pPr marL="4876919" indent="0">
              <a:buNone/>
              <a:defRPr sz="2844" b="1"/>
            </a:lvl7pPr>
            <a:lvl8pPr marL="5689740" indent="0">
              <a:buNone/>
              <a:defRPr sz="2844" b="1"/>
            </a:lvl8pPr>
            <a:lvl9pPr marL="6502559"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841" y="2174876"/>
            <a:ext cx="5388564"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264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64095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558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319" cy="1162050"/>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7680" y="273051"/>
            <a:ext cx="6814725" cy="5853113"/>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1"/>
            <a:ext cx="4011319" cy="4691063"/>
          </a:xfrm>
        </p:spPr>
        <p:txBody>
          <a:bodyPr/>
          <a:lstStyle>
            <a:lvl1pPr marL="0" indent="0">
              <a:buNone/>
              <a:defRPr sz="2489"/>
            </a:lvl1pPr>
            <a:lvl2pPr marL="812820" indent="0">
              <a:buNone/>
              <a:defRPr sz="2134"/>
            </a:lvl2pPr>
            <a:lvl3pPr marL="1625640" indent="0">
              <a:buNone/>
              <a:defRPr sz="1778"/>
            </a:lvl3pPr>
            <a:lvl4pPr marL="2438459" indent="0">
              <a:buNone/>
              <a:defRPr sz="1600"/>
            </a:lvl4pPr>
            <a:lvl5pPr marL="3251279" indent="0">
              <a:buNone/>
              <a:defRPr sz="1600"/>
            </a:lvl5pPr>
            <a:lvl6pPr marL="4064099" indent="0">
              <a:buNone/>
              <a:defRPr sz="1600"/>
            </a:lvl6pPr>
            <a:lvl7pPr marL="4876919" indent="0">
              <a:buNone/>
              <a:defRPr sz="1600"/>
            </a:lvl7pPr>
            <a:lvl8pPr marL="5689740" indent="0">
              <a:buNone/>
              <a:defRPr sz="1600"/>
            </a:lvl8pPr>
            <a:lvl9pPr marL="6502559" indent="0">
              <a:buNone/>
              <a:defRPr sz="1600"/>
            </a:lvl9pPr>
          </a:lstStyle>
          <a:p>
            <a:pPr lvl="0"/>
            <a:r>
              <a:rPr lang="en-US"/>
              <a:t>Click to edit Master text styles</a:t>
            </a:r>
          </a:p>
        </p:txBody>
      </p:sp>
    </p:spTree>
    <p:extLst>
      <p:ext uri="{BB962C8B-B14F-4D97-AF65-F5344CB8AC3E}">
        <p14:creationId xmlns:p14="http://schemas.microsoft.com/office/powerpoint/2010/main" val="3737756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2"/>
            <a:ext cx="7315200" cy="566738"/>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5689"/>
            </a:lvl1pPr>
            <a:lvl2pPr marL="812820" indent="0">
              <a:buNone/>
              <a:defRPr sz="4978"/>
            </a:lvl2pPr>
            <a:lvl3pPr marL="1625640" indent="0">
              <a:buNone/>
              <a:defRPr sz="4267"/>
            </a:lvl3pPr>
            <a:lvl4pPr marL="2438459" indent="0">
              <a:buNone/>
              <a:defRPr sz="3556"/>
            </a:lvl4pPr>
            <a:lvl5pPr marL="3251279" indent="0">
              <a:buNone/>
              <a:defRPr sz="3556"/>
            </a:lvl5pPr>
            <a:lvl6pPr marL="4064099" indent="0">
              <a:buNone/>
              <a:defRPr sz="3556"/>
            </a:lvl6pPr>
            <a:lvl7pPr marL="4876919" indent="0">
              <a:buNone/>
              <a:defRPr sz="3556"/>
            </a:lvl7pPr>
            <a:lvl8pPr marL="5689740" indent="0">
              <a:buNone/>
              <a:defRPr sz="3556"/>
            </a:lvl8pPr>
            <a:lvl9pPr marL="6502559" indent="0">
              <a:buNone/>
              <a:defRPr sz="3556"/>
            </a:lvl9pPr>
          </a:lstStyle>
          <a:p>
            <a:pPr lvl="0"/>
            <a:endParaRPr lang="en-US" noProof="0" dirty="0"/>
          </a:p>
        </p:txBody>
      </p:sp>
      <p:sp>
        <p:nvSpPr>
          <p:cNvPr id="4" name="Text Placeholder 3"/>
          <p:cNvSpPr>
            <a:spLocks noGrp="1"/>
          </p:cNvSpPr>
          <p:nvPr>
            <p:ph type="body" sz="half" idx="2"/>
          </p:nvPr>
        </p:nvSpPr>
        <p:spPr>
          <a:xfrm>
            <a:off x="2389481" y="5367338"/>
            <a:ext cx="7315200" cy="804863"/>
          </a:xfrm>
        </p:spPr>
        <p:txBody>
          <a:bodyPr/>
          <a:lstStyle>
            <a:lvl1pPr marL="0" indent="0">
              <a:buNone/>
              <a:defRPr sz="2489"/>
            </a:lvl1pPr>
            <a:lvl2pPr marL="812820" indent="0">
              <a:buNone/>
              <a:defRPr sz="2134"/>
            </a:lvl2pPr>
            <a:lvl3pPr marL="1625640" indent="0">
              <a:buNone/>
              <a:defRPr sz="1778"/>
            </a:lvl3pPr>
            <a:lvl4pPr marL="2438459" indent="0">
              <a:buNone/>
              <a:defRPr sz="1600"/>
            </a:lvl4pPr>
            <a:lvl5pPr marL="3251279" indent="0">
              <a:buNone/>
              <a:defRPr sz="1600"/>
            </a:lvl5pPr>
            <a:lvl6pPr marL="4064099" indent="0">
              <a:buNone/>
              <a:defRPr sz="1600"/>
            </a:lvl6pPr>
            <a:lvl7pPr marL="4876919" indent="0">
              <a:buNone/>
              <a:defRPr sz="1600"/>
            </a:lvl7pPr>
            <a:lvl8pPr marL="5689740" indent="0">
              <a:buNone/>
              <a:defRPr sz="1600"/>
            </a:lvl8pPr>
            <a:lvl9pPr marL="6502559" indent="0">
              <a:buNone/>
              <a:defRPr sz="1600"/>
            </a:lvl9pPr>
          </a:lstStyle>
          <a:p>
            <a:pPr lvl="0"/>
            <a:r>
              <a:rPr lang="en-US"/>
              <a:t>Click to edit Master text styles</a:t>
            </a:r>
          </a:p>
        </p:txBody>
      </p:sp>
    </p:spTree>
    <p:extLst>
      <p:ext uri="{BB962C8B-B14F-4D97-AF65-F5344CB8AC3E}">
        <p14:creationId xmlns:p14="http://schemas.microsoft.com/office/powerpoint/2010/main" val="23489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0158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6" y="609600"/>
            <a:ext cx="25908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7" y="609600"/>
            <a:ext cx="7591778"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6997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C7EBF25-DCB2-4A08-89AA-4DC1F41BCD6A}" type="slidenum">
              <a:rPr lang="en-US"/>
              <a:pPr>
                <a:defRPr/>
              </a:pPr>
              <a:t>‹#›</a:t>
            </a:fld>
            <a:endParaRPr lang="en-US" dirty="0"/>
          </a:p>
        </p:txBody>
      </p:sp>
    </p:spTree>
    <p:extLst>
      <p:ext uri="{BB962C8B-B14F-4D97-AF65-F5344CB8AC3E}">
        <p14:creationId xmlns:p14="http://schemas.microsoft.com/office/powerpoint/2010/main" val="350693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533400"/>
          </a:xfrm>
        </p:spPr>
        <p:txBody>
          <a:bodyPr/>
          <a:lstStyle/>
          <a:p>
            <a:r>
              <a:rPr lang="en-US"/>
              <a:t>Click to edit Master title style</a:t>
            </a:r>
          </a:p>
        </p:txBody>
      </p:sp>
      <p:sp>
        <p:nvSpPr>
          <p:cNvPr id="3" name="Text Placeholder 2"/>
          <p:cNvSpPr>
            <a:spLocks noGrp="1"/>
          </p:cNvSpPr>
          <p:nvPr>
            <p:ph type="body" sz="half" idx="1"/>
          </p:nvPr>
        </p:nvSpPr>
        <p:spPr>
          <a:xfrm>
            <a:off x="914400" y="1295400"/>
            <a:ext cx="5091289"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295400"/>
            <a:ext cx="5091289"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540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533400"/>
          </a:xfrm>
        </p:spPr>
        <p:txBody>
          <a:bodyPr/>
          <a:lstStyle/>
          <a:p>
            <a:r>
              <a:rPr lang="en-US"/>
              <a:t>Click to edit Master title style</a:t>
            </a:r>
          </a:p>
        </p:txBody>
      </p:sp>
      <p:sp>
        <p:nvSpPr>
          <p:cNvPr id="3" name="Table Placeholder 2"/>
          <p:cNvSpPr>
            <a:spLocks noGrp="1"/>
          </p:cNvSpPr>
          <p:nvPr>
            <p:ph type="tbl" idx="1"/>
          </p:nvPr>
        </p:nvSpPr>
        <p:spPr>
          <a:xfrm>
            <a:off x="914400" y="1295400"/>
            <a:ext cx="10363200" cy="5181600"/>
          </a:xfrm>
        </p:spPr>
        <p:txBody>
          <a:bodyPr/>
          <a:lstStyle/>
          <a:p>
            <a:pPr lvl="0"/>
            <a:endParaRPr lang="en-US" noProof="0" dirty="0"/>
          </a:p>
        </p:txBody>
      </p:sp>
    </p:spTree>
    <p:extLst>
      <p:ext uri="{BB962C8B-B14F-4D97-AF65-F5344CB8AC3E}">
        <p14:creationId xmlns:p14="http://schemas.microsoft.com/office/powerpoint/2010/main" val="10966944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B472E30-B9C1-4F1D-A2C9-4377D3EA6CA1}" type="datetime1">
              <a:rPr lang="en-US" smtClean="0"/>
              <a:t>12/7/2021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3B9C3C4-F503-49CD-AFF7-4E1F3DF98875}" type="slidenum">
              <a:rPr lang="en-US"/>
              <a:pPr>
                <a:defRPr/>
              </a:pPr>
              <a:t>‹#›</a:t>
            </a:fld>
            <a:endParaRPr lang="en-US" dirty="0"/>
          </a:p>
        </p:txBody>
      </p:sp>
    </p:spTree>
    <p:extLst>
      <p:ext uri="{BB962C8B-B14F-4D97-AF65-F5344CB8AC3E}">
        <p14:creationId xmlns:p14="http://schemas.microsoft.com/office/powerpoint/2010/main" val="28911596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5DF3B9D-3F95-4679-A509-36FD51CAE8EC}" type="datetime1">
              <a:rPr lang="en-US" smtClean="0"/>
              <a:t>12/7/2021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781F1D9-0C31-4FC8-B48B-32A56C18284A}" type="slidenum">
              <a:rPr lang="en-US"/>
              <a:pPr>
                <a:defRPr/>
              </a:pPr>
              <a:t>‹#›</a:t>
            </a:fld>
            <a:endParaRPr lang="en-US" dirty="0"/>
          </a:p>
        </p:txBody>
      </p:sp>
    </p:spTree>
    <p:extLst>
      <p:ext uri="{BB962C8B-B14F-4D97-AF65-F5344CB8AC3E}">
        <p14:creationId xmlns:p14="http://schemas.microsoft.com/office/powerpoint/2010/main" val="19454182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A840BDF-AAE4-4376-8098-11C9AE0D722C}" type="datetime1">
              <a:rPr lang="en-US" smtClean="0"/>
              <a:t>12/7/2021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BD1B460-3690-4F58-82F4-86936945BE4A}" type="slidenum">
              <a:rPr lang="en-US"/>
              <a:pPr>
                <a:defRPr/>
              </a:pPr>
              <a:t>‹#›</a:t>
            </a:fld>
            <a:endParaRPr lang="en-US" dirty="0"/>
          </a:p>
        </p:txBody>
      </p:sp>
    </p:spTree>
    <p:extLst>
      <p:ext uri="{BB962C8B-B14F-4D97-AF65-F5344CB8AC3E}">
        <p14:creationId xmlns:p14="http://schemas.microsoft.com/office/powerpoint/2010/main" val="38202056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60CB81FB-50E1-4E11-A760-FC758382117C}" type="datetime1">
              <a:rPr lang="en-US" smtClean="0"/>
              <a:t>12/7/2021</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A08A769-90A5-43B3-A15E-6676F189EB3A}" type="slidenum">
              <a:rPr lang="en-US"/>
              <a:pPr>
                <a:defRPr/>
              </a:pPr>
              <a:t>‹#›</a:t>
            </a:fld>
            <a:endParaRPr lang="en-US" dirty="0"/>
          </a:p>
        </p:txBody>
      </p:sp>
    </p:spTree>
    <p:extLst>
      <p:ext uri="{BB962C8B-B14F-4D97-AF65-F5344CB8AC3E}">
        <p14:creationId xmlns:p14="http://schemas.microsoft.com/office/powerpoint/2010/main" val="813381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02287317-A6DC-47F4-9100-016CE20C3837}" type="datetime1">
              <a:rPr lang="en-US" smtClean="0"/>
              <a:t>12/7/2021</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2BF01F43-052E-4E76-A490-588110A944AF}" type="slidenum">
              <a:rPr lang="en-US"/>
              <a:pPr>
                <a:defRPr/>
              </a:pPr>
              <a:t>‹#›</a:t>
            </a:fld>
            <a:endParaRPr lang="en-US" dirty="0"/>
          </a:p>
        </p:txBody>
      </p:sp>
    </p:spTree>
    <p:extLst>
      <p:ext uri="{BB962C8B-B14F-4D97-AF65-F5344CB8AC3E}">
        <p14:creationId xmlns:p14="http://schemas.microsoft.com/office/powerpoint/2010/main" val="22090177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915FA58-CCD1-4774-B627-72347CF26D84}" type="datetime1">
              <a:rPr lang="en-US" smtClean="0"/>
              <a:t>12/7/2021</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pPr>
                <a:defRPr/>
              </a:pPr>
              <a:t>‹#›</a:t>
            </a:fld>
            <a:endParaRPr lang="en-US" dirty="0"/>
          </a:p>
        </p:txBody>
      </p:sp>
    </p:spTree>
    <p:extLst>
      <p:ext uri="{BB962C8B-B14F-4D97-AF65-F5344CB8AC3E}">
        <p14:creationId xmlns:p14="http://schemas.microsoft.com/office/powerpoint/2010/main" val="840018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BD39B09-0E80-48C8-BE58-77F0375E390C}" type="datetime1">
              <a:rPr lang="en-US" smtClean="0"/>
              <a:t>12/7/2021</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E673D9B-2595-4567-8CD0-1747E19FD9D6}" type="slidenum">
              <a:rPr lang="en-US"/>
              <a:pPr>
                <a:defRPr/>
              </a:pPr>
              <a:t>‹#›</a:t>
            </a:fld>
            <a:endParaRPr lang="en-US" dirty="0"/>
          </a:p>
        </p:txBody>
      </p:sp>
    </p:spTree>
    <p:extLst>
      <p:ext uri="{BB962C8B-B14F-4D97-AF65-F5344CB8AC3E}">
        <p14:creationId xmlns:p14="http://schemas.microsoft.com/office/powerpoint/2010/main" val="6763615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D430D38-1E1E-4AAA-90FB-6D41C82127DA}" type="datetime1">
              <a:rPr lang="en-US" smtClean="0"/>
              <a:t>12/7/2021</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FE4E45A-84BE-4729-B530-F8AC2BA28181}" type="slidenum">
              <a:rPr lang="en-US"/>
              <a:pPr>
                <a:defRPr/>
              </a:pPr>
              <a:t>‹#›</a:t>
            </a:fld>
            <a:endParaRPr lang="en-US" dirty="0"/>
          </a:p>
        </p:txBody>
      </p:sp>
    </p:spTree>
    <p:extLst>
      <p:ext uri="{BB962C8B-B14F-4D97-AF65-F5344CB8AC3E}">
        <p14:creationId xmlns:p14="http://schemas.microsoft.com/office/powerpoint/2010/main" val="157195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F5F56E0-EA0F-4641-BFEB-CA0B487B81AB}" type="slidenum">
              <a:rPr lang="en-US"/>
              <a:pPr>
                <a:defRPr/>
              </a:pPr>
              <a:t>‹#›</a:t>
            </a:fld>
            <a:endParaRPr lang="en-US" dirty="0"/>
          </a:p>
        </p:txBody>
      </p:sp>
    </p:spTree>
    <p:extLst>
      <p:ext uri="{BB962C8B-B14F-4D97-AF65-F5344CB8AC3E}">
        <p14:creationId xmlns:p14="http://schemas.microsoft.com/office/powerpoint/2010/main" val="23739017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88321F4-FCF0-4FE1-8B40-444D8E5E4296}" type="datetime1">
              <a:rPr lang="en-US" smtClean="0"/>
              <a:t>12/7/2021</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F6FEC46-3427-4261-9B57-09D1A0A768F8}" type="slidenum">
              <a:rPr lang="en-US"/>
              <a:pPr>
                <a:defRPr/>
              </a:pPr>
              <a:t>‹#›</a:t>
            </a:fld>
            <a:endParaRPr lang="en-US" dirty="0"/>
          </a:p>
        </p:txBody>
      </p:sp>
    </p:spTree>
    <p:extLst>
      <p:ext uri="{BB962C8B-B14F-4D97-AF65-F5344CB8AC3E}">
        <p14:creationId xmlns:p14="http://schemas.microsoft.com/office/powerpoint/2010/main" val="26064109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9674710-99D1-4034-80A2-CBA3022E15F9}" type="datetime1">
              <a:rPr lang="en-US" smtClean="0"/>
              <a:t>12/7/2021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907A64A-7D98-41E0-BFCC-5F6F656AC58D}" type="slidenum">
              <a:rPr lang="en-US"/>
              <a:pPr>
                <a:defRPr/>
              </a:pPr>
              <a:t>‹#›</a:t>
            </a:fld>
            <a:endParaRPr lang="en-US" dirty="0"/>
          </a:p>
        </p:txBody>
      </p:sp>
    </p:spTree>
    <p:extLst>
      <p:ext uri="{BB962C8B-B14F-4D97-AF65-F5344CB8AC3E}">
        <p14:creationId xmlns:p14="http://schemas.microsoft.com/office/powerpoint/2010/main" val="28387135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F485CE2-490C-4B50-B0FB-CE97BE3A3BFE}" type="datetime1">
              <a:rPr lang="en-US" smtClean="0"/>
              <a:t>12/7/2021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E231E21-D1C7-45EC-8778-1B47385C8B93}" type="slidenum">
              <a:rPr lang="en-US"/>
              <a:pPr>
                <a:defRPr/>
              </a:pPr>
              <a:t>‹#›</a:t>
            </a:fld>
            <a:endParaRPr lang="en-US" dirty="0"/>
          </a:p>
        </p:txBody>
      </p:sp>
    </p:spTree>
    <p:extLst>
      <p:ext uri="{BB962C8B-B14F-4D97-AF65-F5344CB8AC3E}">
        <p14:creationId xmlns:p14="http://schemas.microsoft.com/office/powerpoint/2010/main" val="36573882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E53117F-44F5-4E66-8EE5-23B744D62A20}" type="datetime1">
              <a:rPr lang="en-US" smtClean="0"/>
              <a:t>12/7/2021</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1749A4A-4B36-4CE7-8CB4-6B7B19095D1F}" type="slidenum">
              <a:rPr lang="en-US"/>
              <a:pPr>
                <a:defRPr/>
              </a:pPr>
              <a:t>‹#›</a:t>
            </a:fld>
            <a:endParaRPr lang="en-US" dirty="0"/>
          </a:p>
        </p:txBody>
      </p:sp>
    </p:spTree>
    <p:extLst>
      <p:ext uri="{BB962C8B-B14F-4D97-AF65-F5344CB8AC3E}">
        <p14:creationId xmlns:p14="http://schemas.microsoft.com/office/powerpoint/2010/main" val="9087737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C818DF4B-EF01-41E6-BA2A-377E83C6D725}" type="datetime1">
              <a:rPr lang="en-US" smtClean="0"/>
              <a:t>12/7/2021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B85B140-5CE4-417E-BD88-955EE3C62F36}" type="slidenum">
              <a:rPr lang="en-US"/>
              <a:pPr>
                <a:defRPr/>
              </a:pPr>
              <a:t>‹#›</a:t>
            </a:fld>
            <a:endParaRPr lang="en-US" dirty="0"/>
          </a:p>
        </p:txBody>
      </p:sp>
    </p:spTree>
    <p:extLst>
      <p:ext uri="{BB962C8B-B14F-4D97-AF65-F5344CB8AC3E}">
        <p14:creationId xmlns:p14="http://schemas.microsoft.com/office/powerpoint/2010/main" val="1860338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022537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90504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405668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1" y="1295400"/>
            <a:ext cx="5091289"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2" y="1295400"/>
            <a:ext cx="5091289"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94789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4402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01133FE-0E61-40FE-9248-F477DAA59915}" type="slidenum">
              <a:rPr lang="en-US"/>
              <a:pPr>
                <a:defRPr/>
              </a:pPr>
              <a:t>‹#›</a:t>
            </a:fld>
            <a:endParaRPr lang="en-US" dirty="0"/>
          </a:p>
        </p:txBody>
      </p:sp>
    </p:spTree>
    <p:extLst>
      <p:ext uri="{BB962C8B-B14F-4D97-AF65-F5344CB8AC3E}">
        <p14:creationId xmlns:p14="http://schemas.microsoft.com/office/powerpoint/2010/main" val="5823313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20895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7655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31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307419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902894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1750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09600"/>
            <a:ext cx="2590799"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91778"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3528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533400"/>
          </a:xfrm>
        </p:spPr>
        <p:txBody>
          <a:bodyPr/>
          <a:lstStyle/>
          <a:p>
            <a:r>
              <a:rPr lang="en-US"/>
              <a:t>Click to edit Master title style</a:t>
            </a:r>
          </a:p>
        </p:txBody>
      </p:sp>
      <p:sp>
        <p:nvSpPr>
          <p:cNvPr id="3" name="Text Placeholder 2"/>
          <p:cNvSpPr>
            <a:spLocks noGrp="1"/>
          </p:cNvSpPr>
          <p:nvPr>
            <p:ph type="body" sz="half" idx="1"/>
          </p:nvPr>
        </p:nvSpPr>
        <p:spPr>
          <a:xfrm>
            <a:off x="914401" y="1295400"/>
            <a:ext cx="5091289"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2" y="1295400"/>
            <a:ext cx="5091289"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78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76019B7-9952-4BEE-BECA-8D87941824CF}" type="slidenum">
              <a:rPr lang="en-US"/>
              <a:pPr>
                <a:defRPr/>
              </a:pPr>
              <a:t>‹#›</a:t>
            </a:fld>
            <a:endParaRPr lang="en-US" dirty="0"/>
          </a:p>
        </p:txBody>
      </p:sp>
    </p:spTree>
    <p:extLst>
      <p:ext uri="{BB962C8B-B14F-4D97-AF65-F5344CB8AC3E}">
        <p14:creationId xmlns:p14="http://schemas.microsoft.com/office/powerpoint/2010/main" val="378403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6E44906-17A5-4078-ADCC-E14EE778784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295400"/>
            <a:ext cx="103632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1963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914400" y="609600"/>
            <a:ext cx="103632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914400" y="1295400"/>
            <a:ext cx="103632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3535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ED022F-24D7-43D4-94D8-468B6179E909}" type="datetimeFigureOut">
              <a:rPr lang="en-US" smtClean="0">
                <a:solidFill>
                  <a:prstClr val="black">
                    <a:tint val="75000"/>
                  </a:prstClr>
                </a:solidFill>
              </a:rPr>
              <a:pPr/>
              <a:t>12/7/2021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456762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914400" y="610056"/>
            <a:ext cx="10363200" cy="53294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3539" name="Rectangle 3"/>
          <p:cNvSpPr>
            <a:spLocks noGrp="1" noChangeArrowheads="1"/>
          </p:cNvSpPr>
          <p:nvPr>
            <p:ph type="body" idx="1"/>
          </p:nvPr>
        </p:nvSpPr>
        <p:spPr bwMode="auto">
          <a:xfrm>
            <a:off x="914400" y="1294947"/>
            <a:ext cx="10363200" cy="51820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28721745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ctr" rtl="0" eaLnBrk="0" fontAlgn="base" hangingPunct="0">
        <a:spcBef>
          <a:spcPct val="0"/>
        </a:spcBef>
        <a:spcAft>
          <a:spcPct val="0"/>
        </a:spcAft>
        <a:defRPr sz="5689" b="1">
          <a:solidFill>
            <a:schemeClr val="tx2"/>
          </a:solidFill>
          <a:latin typeface="+mj-lt"/>
          <a:ea typeface="+mj-ea"/>
          <a:cs typeface="+mj-cs"/>
        </a:defRPr>
      </a:lvl1pPr>
      <a:lvl2pPr algn="ctr" rtl="0" eaLnBrk="0" fontAlgn="base" hangingPunct="0">
        <a:spcBef>
          <a:spcPct val="0"/>
        </a:spcBef>
        <a:spcAft>
          <a:spcPct val="0"/>
        </a:spcAft>
        <a:defRPr sz="5689" b="1">
          <a:solidFill>
            <a:schemeClr val="tx2"/>
          </a:solidFill>
          <a:latin typeface="Arial" charset="0"/>
        </a:defRPr>
      </a:lvl2pPr>
      <a:lvl3pPr algn="ctr" rtl="0" eaLnBrk="0" fontAlgn="base" hangingPunct="0">
        <a:spcBef>
          <a:spcPct val="0"/>
        </a:spcBef>
        <a:spcAft>
          <a:spcPct val="0"/>
        </a:spcAft>
        <a:defRPr sz="5689" b="1">
          <a:solidFill>
            <a:schemeClr val="tx2"/>
          </a:solidFill>
          <a:latin typeface="Arial" charset="0"/>
        </a:defRPr>
      </a:lvl3pPr>
      <a:lvl4pPr algn="ctr" rtl="0" eaLnBrk="0" fontAlgn="base" hangingPunct="0">
        <a:spcBef>
          <a:spcPct val="0"/>
        </a:spcBef>
        <a:spcAft>
          <a:spcPct val="0"/>
        </a:spcAft>
        <a:defRPr sz="5689" b="1">
          <a:solidFill>
            <a:schemeClr val="tx2"/>
          </a:solidFill>
          <a:latin typeface="Arial" charset="0"/>
        </a:defRPr>
      </a:lvl4pPr>
      <a:lvl5pPr algn="ctr" rtl="0" eaLnBrk="0" fontAlgn="base" hangingPunct="0">
        <a:spcBef>
          <a:spcPct val="0"/>
        </a:spcBef>
        <a:spcAft>
          <a:spcPct val="0"/>
        </a:spcAft>
        <a:defRPr sz="5689" b="1">
          <a:solidFill>
            <a:schemeClr val="tx2"/>
          </a:solidFill>
          <a:latin typeface="Arial" charset="0"/>
        </a:defRPr>
      </a:lvl5pPr>
      <a:lvl6pPr marL="812820" algn="ctr" rtl="0" eaLnBrk="0" fontAlgn="base" hangingPunct="0">
        <a:spcBef>
          <a:spcPct val="0"/>
        </a:spcBef>
        <a:spcAft>
          <a:spcPct val="0"/>
        </a:spcAft>
        <a:defRPr sz="5689" b="1">
          <a:solidFill>
            <a:schemeClr val="tx2"/>
          </a:solidFill>
          <a:latin typeface="Arial" charset="0"/>
        </a:defRPr>
      </a:lvl6pPr>
      <a:lvl7pPr marL="1625640" algn="ctr" rtl="0" eaLnBrk="0" fontAlgn="base" hangingPunct="0">
        <a:spcBef>
          <a:spcPct val="0"/>
        </a:spcBef>
        <a:spcAft>
          <a:spcPct val="0"/>
        </a:spcAft>
        <a:defRPr sz="5689" b="1">
          <a:solidFill>
            <a:schemeClr val="tx2"/>
          </a:solidFill>
          <a:latin typeface="Arial" charset="0"/>
        </a:defRPr>
      </a:lvl7pPr>
      <a:lvl8pPr marL="2438459" algn="ctr" rtl="0" eaLnBrk="0" fontAlgn="base" hangingPunct="0">
        <a:spcBef>
          <a:spcPct val="0"/>
        </a:spcBef>
        <a:spcAft>
          <a:spcPct val="0"/>
        </a:spcAft>
        <a:defRPr sz="5689" b="1">
          <a:solidFill>
            <a:schemeClr val="tx2"/>
          </a:solidFill>
          <a:latin typeface="Arial" charset="0"/>
        </a:defRPr>
      </a:lvl8pPr>
      <a:lvl9pPr marL="3251279" algn="ctr" rtl="0" eaLnBrk="0" fontAlgn="base" hangingPunct="0">
        <a:spcBef>
          <a:spcPct val="0"/>
        </a:spcBef>
        <a:spcAft>
          <a:spcPct val="0"/>
        </a:spcAft>
        <a:defRPr sz="5689" b="1">
          <a:solidFill>
            <a:schemeClr val="tx2"/>
          </a:solidFill>
          <a:latin typeface="Arial" charset="0"/>
        </a:defRPr>
      </a:lvl9pPr>
    </p:titleStyle>
    <p:bodyStyle>
      <a:lvl1pPr marL="609615" indent="-609615" algn="l" rtl="0" eaLnBrk="0" fontAlgn="base" hangingPunct="0">
        <a:spcBef>
          <a:spcPct val="20000"/>
        </a:spcBef>
        <a:spcAft>
          <a:spcPct val="0"/>
        </a:spcAft>
        <a:buChar char="•"/>
        <a:defRPr sz="5689">
          <a:solidFill>
            <a:schemeClr val="tx1"/>
          </a:solidFill>
          <a:latin typeface="+mn-lt"/>
          <a:ea typeface="+mn-ea"/>
          <a:cs typeface="+mn-cs"/>
        </a:defRPr>
      </a:lvl1pPr>
      <a:lvl2pPr marL="1320832" indent="-508012" algn="l" rtl="0" eaLnBrk="0" fontAlgn="base" hangingPunct="0">
        <a:spcBef>
          <a:spcPct val="20000"/>
        </a:spcBef>
        <a:spcAft>
          <a:spcPct val="0"/>
        </a:spcAft>
        <a:buChar char="–"/>
        <a:defRPr sz="4978">
          <a:solidFill>
            <a:schemeClr val="tx1"/>
          </a:solidFill>
          <a:latin typeface="+mn-lt"/>
        </a:defRPr>
      </a:lvl2pPr>
      <a:lvl3pPr marL="2032050" indent="-406410" algn="l" rtl="0" eaLnBrk="0" fontAlgn="base" hangingPunct="0">
        <a:spcBef>
          <a:spcPct val="20000"/>
        </a:spcBef>
        <a:spcAft>
          <a:spcPct val="0"/>
        </a:spcAft>
        <a:buChar char="•"/>
        <a:defRPr sz="4267">
          <a:solidFill>
            <a:schemeClr val="tx1"/>
          </a:solidFill>
          <a:latin typeface="+mn-lt"/>
        </a:defRPr>
      </a:lvl3pPr>
      <a:lvl4pPr marL="2844870" indent="-406410" algn="l" rtl="0" eaLnBrk="0" fontAlgn="base" hangingPunct="0">
        <a:spcBef>
          <a:spcPct val="20000"/>
        </a:spcBef>
        <a:spcAft>
          <a:spcPct val="0"/>
        </a:spcAft>
        <a:buChar char="–"/>
        <a:defRPr sz="3556">
          <a:solidFill>
            <a:schemeClr val="tx1"/>
          </a:solidFill>
          <a:latin typeface="+mn-lt"/>
        </a:defRPr>
      </a:lvl4pPr>
      <a:lvl5pPr marL="3657690" indent="-406410" algn="l" rtl="0" eaLnBrk="0" fontAlgn="base" hangingPunct="0">
        <a:spcBef>
          <a:spcPct val="20000"/>
        </a:spcBef>
        <a:spcAft>
          <a:spcPct val="0"/>
        </a:spcAft>
        <a:buChar char="»"/>
        <a:defRPr sz="3556">
          <a:solidFill>
            <a:schemeClr val="tx1"/>
          </a:solidFill>
          <a:latin typeface="+mn-lt"/>
        </a:defRPr>
      </a:lvl5pPr>
      <a:lvl6pPr marL="4470509" indent="-406410" algn="l" rtl="0" eaLnBrk="0" fontAlgn="base" hangingPunct="0">
        <a:spcBef>
          <a:spcPct val="20000"/>
        </a:spcBef>
        <a:spcAft>
          <a:spcPct val="0"/>
        </a:spcAft>
        <a:buChar char="»"/>
        <a:defRPr sz="3556">
          <a:solidFill>
            <a:schemeClr val="tx1"/>
          </a:solidFill>
          <a:latin typeface="+mn-lt"/>
        </a:defRPr>
      </a:lvl6pPr>
      <a:lvl7pPr marL="5283329" indent="-406410" algn="l" rtl="0" eaLnBrk="0" fontAlgn="base" hangingPunct="0">
        <a:spcBef>
          <a:spcPct val="20000"/>
        </a:spcBef>
        <a:spcAft>
          <a:spcPct val="0"/>
        </a:spcAft>
        <a:buChar char="»"/>
        <a:defRPr sz="3556">
          <a:solidFill>
            <a:schemeClr val="tx1"/>
          </a:solidFill>
          <a:latin typeface="+mn-lt"/>
        </a:defRPr>
      </a:lvl7pPr>
      <a:lvl8pPr marL="6096149" indent="-406410" algn="l" rtl="0" eaLnBrk="0" fontAlgn="base" hangingPunct="0">
        <a:spcBef>
          <a:spcPct val="20000"/>
        </a:spcBef>
        <a:spcAft>
          <a:spcPct val="0"/>
        </a:spcAft>
        <a:buChar char="»"/>
        <a:defRPr sz="3556">
          <a:solidFill>
            <a:schemeClr val="tx1"/>
          </a:solidFill>
          <a:latin typeface="+mn-lt"/>
        </a:defRPr>
      </a:lvl8pPr>
      <a:lvl9pPr marL="6908969" indent="-406410" algn="l" rtl="0" eaLnBrk="0" fontAlgn="base" hangingPunct="0">
        <a:spcBef>
          <a:spcPct val="20000"/>
        </a:spcBef>
        <a:spcAft>
          <a:spcPct val="0"/>
        </a:spcAft>
        <a:buChar char="»"/>
        <a:defRPr sz="3556">
          <a:solidFill>
            <a:schemeClr val="tx1"/>
          </a:solidFill>
          <a:latin typeface="+mn-lt"/>
        </a:defRPr>
      </a:lvl9pPr>
    </p:bodyStyle>
    <p:otherStyle>
      <a:defPPr>
        <a:defRPr lang="en-US"/>
      </a:defPPr>
      <a:lvl1pPr marL="0" algn="l" defTabSz="1625640" rtl="0" eaLnBrk="1" latinLnBrk="0" hangingPunct="1">
        <a:defRPr sz="3200" kern="1200">
          <a:solidFill>
            <a:schemeClr val="tx1"/>
          </a:solidFill>
          <a:latin typeface="+mn-lt"/>
          <a:ea typeface="+mn-ea"/>
          <a:cs typeface="+mn-cs"/>
        </a:defRPr>
      </a:lvl1pPr>
      <a:lvl2pPr marL="812820" algn="l" defTabSz="1625640" rtl="0" eaLnBrk="1" latinLnBrk="0" hangingPunct="1">
        <a:defRPr sz="3200" kern="1200">
          <a:solidFill>
            <a:schemeClr val="tx1"/>
          </a:solidFill>
          <a:latin typeface="+mn-lt"/>
          <a:ea typeface="+mn-ea"/>
          <a:cs typeface="+mn-cs"/>
        </a:defRPr>
      </a:lvl2pPr>
      <a:lvl3pPr marL="1625640" algn="l" defTabSz="1625640" rtl="0" eaLnBrk="1" latinLnBrk="0" hangingPunct="1">
        <a:defRPr sz="3200" kern="1200">
          <a:solidFill>
            <a:schemeClr val="tx1"/>
          </a:solidFill>
          <a:latin typeface="+mn-lt"/>
          <a:ea typeface="+mn-ea"/>
          <a:cs typeface="+mn-cs"/>
        </a:defRPr>
      </a:lvl3pPr>
      <a:lvl4pPr marL="2438459" algn="l" defTabSz="1625640" rtl="0" eaLnBrk="1" latinLnBrk="0" hangingPunct="1">
        <a:defRPr sz="3200" kern="1200">
          <a:solidFill>
            <a:schemeClr val="tx1"/>
          </a:solidFill>
          <a:latin typeface="+mn-lt"/>
          <a:ea typeface="+mn-ea"/>
          <a:cs typeface="+mn-cs"/>
        </a:defRPr>
      </a:lvl4pPr>
      <a:lvl5pPr marL="3251279" algn="l" defTabSz="1625640" rtl="0" eaLnBrk="1" latinLnBrk="0" hangingPunct="1">
        <a:defRPr sz="3200" kern="1200">
          <a:solidFill>
            <a:schemeClr val="tx1"/>
          </a:solidFill>
          <a:latin typeface="+mn-lt"/>
          <a:ea typeface="+mn-ea"/>
          <a:cs typeface="+mn-cs"/>
        </a:defRPr>
      </a:lvl5pPr>
      <a:lvl6pPr marL="4064099" algn="l" defTabSz="1625640" rtl="0" eaLnBrk="1" latinLnBrk="0" hangingPunct="1">
        <a:defRPr sz="3200" kern="1200">
          <a:solidFill>
            <a:schemeClr val="tx1"/>
          </a:solidFill>
          <a:latin typeface="+mn-lt"/>
          <a:ea typeface="+mn-ea"/>
          <a:cs typeface="+mn-cs"/>
        </a:defRPr>
      </a:lvl6pPr>
      <a:lvl7pPr marL="4876919" algn="l" defTabSz="1625640" rtl="0" eaLnBrk="1" latinLnBrk="0" hangingPunct="1">
        <a:defRPr sz="3200" kern="1200">
          <a:solidFill>
            <a:schemeClr val="tx1"/>
          </a:solidFill>
          <a:latin typeface="+mn-lt"/>
          <a:ea typeface="+mn-ea"/>
          <a:cs typeface="+mn-cs"/>
        </a:defRPr>
      </a:lvl7pPr>
      <a:lvl8pPr marL="5689740" algn="l" defTabSz="1625640" rtl="0" eaLnBrk="1" latinLnBrk="0" hangingPunct="1">
        <a:defRPr sz="3200" kern="1200">
          <a:solidFill>
            <a:schemeClr val="tx1"/>
          </a:solidFill>
          <a:latin typeface="+mn-lt"/>
          <a:ea typeface="+mn-ea"/>
          <a:cs typeface="+mn-cs"/>
        </a:defRPr>
      </a:lvl8pPr>
      <a:lvl9pPr marL="6502559" algn="l" defTabSz="1625640"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vl1pPr>
          </a:lstStyle>
          <a:p>
            <a:pPr>
              <a:defRPr/>
            </a:pPr>
            <a:fld id="{D6D29E8B-B3EF-46AD-B05B-957E51D3D78E}" type="datetime1">
              <a:rPr lang="en-US" smtClean="0"/>
              <a:t>12/7/2021</a:t>
            </a:fld>
            <a:endParaRPr 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23392ABD-A898-47E9-8CB1-C75C53C09910}" type="slidenum">
              <a:rPr lang="en-US"/>
              <a:pPr>
                <a:defRPr/>
              </a:pPr>
              <a:t>‹#›</a:t>
            </a:fld>
            <a:endParaRPr lang="en-US" dirty="0"/>
          </a:p>
        </p:txBody>
      </p:sp>
    </p:spTree>
    <p:extLst>
      <p:ext uri="{BB962C8B-B14F-4D97-AF65-F5344CB8AC3E}">
        <p14:creationId xmlns:p14="http://schemas.microsoft.com/office/powerpoint/2010/main" val="153825243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4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40000"/>
        </a:spcBef>
        <a:spcAft>
          <a:spcPct val="0"/>
        </a:spcAft>
        <a:buChar char="–"/>
        <a:defRPr sz="2800">
          <a:solidFill>
            <a:schemeClr val="tx1"/>
          </a:solidFill>
          <a:latin typeface="+mn-lt"/>
        </a:defRPr>
      </a:lvl2pPr>
      <a:lvl3pPr marL="1143000" indent="-228600" algn="l" rtl="0" eaLnBrk="0" fontAlgn="base" hangingPunct="0">
        <a:spcBef>
          <a:spcPct val="4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609600"/>
            <a:ext cx="1036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914400" y="1295400"/>
            <a:ext cx="10363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538323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4.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5.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ideo" Target="https://www.youtube.com/embed/Er78Dj5hyeI?feature=oembed" TargetMode="Externa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80.xml"/><Relationship Id="rId4" Type="http://schemas.openxmlformats.org/officeDocument/2006/relationships/image" Target="../media/image72.wmf"/></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6.xml"/><Relationship Id="rId1" Type="http://schemas.openxmlformats.org/officeDocument/2006/relationships/vmlDrawing" Target="../drawings/vmlDrawing1.vml"/><Relationship Id="rId6" Type="http://schemas.openxmlformats.org/officeDocument/2006/relationships/image" Target="../media/image74.emf"/><Relationship Id="rId5" Type="http://schemas.openxmlformats.org/officeDocument/2006/relationships/oleObject" Target="../embeddings/oleObject1.bin"/><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76.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76.xml"/><Relationship Id="rId5" Type="http://schemas.openxmlformats.org/officeDocument/2006/relationships/image" Target="../media/image80.png"/><Relationship Id="rId4" Type="http://schemas.openxmlformats.org/officeDocument/2006/relationships/image" Target="../media/image79.jp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76.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5.png"/><Relationship Id="rId3" Type="http://schemas.openxmlformats.org/officeDocument/2006/relationships/notesSlide" Target="../notesSlides/notesSlide53.xml"/><Relationship Id="rId7" Type="http://schemas.openxmlformats.org/officeDocument/2006/relationships/oleObject" Target="../embeddings/oleObject3.bin"/><Relationship Id="rId12"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0.jpeg"/><Relationship Id="rId11" Type="http://schemas.openxmlformats.org/officeDocument/2006/relationships/image" Target="../media/image93.png"/><Relationship Id="rId5" Type="http://schemas.openxmlformats.org/officeDocument/2006/relationships/image" Target="../media/image89.jpeg"/><Relationship Id="rId10" Type="http://schemas.openxmlformats.org/officeDocument/2006/relationships/image" Target="../media/image92.jpeg"/><Relationship Id="rId4" Type="http://schemas.openxmlformats.org/officeDocument/2006/relationships/oleObject" Target="../embeddings/oleObject2.bin"/><Relationship Id="rId9" Type="http://schemas.openxmlformats.org/officeDocument/2006/relationships/image" Target="../media/image91.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8A6815-CB28-458F-AA37-6B7042994D7F}"/>
              </a:ext>
            </a:extLst>
          </p:cNvPr>
          <p:cNvPicPr>
            <a:picLocks noChangeAspect="1"/>
          </p:cNvPicPr>
          <p:nvPr/>
        </p:nvPicPr>
        <p:blipFill>
          <a:blip r:embed="rId2"/>
          <a:stretch>
            <a:fillRect/>
          </a:stretch>
        </p:blipFill>
        <p:spPr>
          <a:xfrm>
            <a:off x="2286000" y="0"/>
            <a:ext cx="8103394" cy="6858000"/>
          </a:xfrm>
          <a:prstGeom prst="rect">
            <a:avLst/>
          </a:prstGeom>
        </p:spPr>
      </p:pic>
    </p:spTree>
    <p:extLst>
      <p:ext uri="{BB962C8B-B14F-4D97-AF65-F5344CB8AC3E}">
        <p14:creationId xmlns:p14="http://schemas.microsoft.com/office/powerpoint/2010/main" val="3158043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Measurements</a:t>
            </a:r>
            <a:endParaRPr lang="en-US" altLang="en-US" sz="3200"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type="body" idx="1"/>
          </p:nvPr>
        </p:nvSpPr>
        <p:spPr>
          <a:xfrm>
            <a:off x="6929187" y="838200"/>
            <a:ext cx="5715000" cy="2971800"/>
          </a:xfrm>
        </p:spPr>
        <p:txBody>
          <a:bodyPr/>
          <a:lstStyle/>
          <a:p>
            <a:pPr marL="0" indent="0" eaLnBrk="1" hangingPunct="1">
              <a:buNone/>
            </a:pPr>
            <a:r>
              <a:rPr lang="en-US" sz="2800" b="1" dirty="0">
                <a:latin typeface="Arial" panose="020B0604020202020204" pitchFamily="34" charset="0"/>
              </a:rPr>
              <a:t>Questions?</a:t>
            </a:r>
            <a:endParaRPr lang="en-US" sz="2800" b="1" dirty="0">
              <a:effectLst/>
              <a:latin typeface="Arial" panose="020B0604020202020204" pitchFamily="34" charset="0"/>
            </a:endParaRPr>
          </a:p>
        </p:txBody>
      </p:sp>
      <p:sp>
        <p:nvSpPr>
          <p:cNvPr id="6" name="Rectangle 3">
            <a:extLst>
              <a:ext uri="{FF2B5EF4-FFF2-40B4-BE49-F238E27FC236}">
                <a16:creationId xmlns:a16="http://schemas.microsoft.com/office/drawing/2014/main" id="{DF9D0EF9-4BB7-410C-A7CF-353E3268B623}"/>
              </a:ext>
            </a:extLst>
          </p:cNvPr>
          <p:cNvSpPr txBox="1">
            <a:spLocks noChangeArrowheads="1"/>
          </p:cNvSpPr>
          <p:nvPr/>
        </p:nvSpPr>
        <p:spPr bwMode="auto">
          <a:xfrm>
            <a:off x="129535" y="2666902"/>
            <a:ext cx="645990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Manual review, by research nurse, of all medical charts from admission to discharge</a:t>
            </a:r>
          </a:p>
          <a:p>
            <a:pPr lvl="1" eaLnBrk="1" hangingPunct="1">
              <a:spcAft>
                <a:spcPts val="1200"/>
              </a:spcAft>
            </a:pPr>
            <a:r>
              <a:rPr lang="en-US" altLang="en-US" sz="2000" kern="0" dirty="0">
                <a:latin typeface="Arial" panose="020B0604020202020204" pitchFamily="34" charset="0"/>
                <a:cs typeface="Arial" panose="020B0604020202020204" pitchFamily="34" charset="0"/>
              </a:rPr>
              <a:t>Focus on start date, dosage, and indication for all drugs prescribed</a:t>
            </a:r>
          </a:p>
          <a:p>
            <a:pPr eaLnBrk="1" hangingPunct="1">
              <a:spcAft>
                <a:spcPts val="1200"/>
              </a:spcAft>
            </a:pPr>
            <a:r>
              <a:rPr lang="en-US" sz="2400" dirty="0">
                <a:effectLst/>
                <a:latin typeface="Arial" panose="020B0604020202020204" pitchFamily="34" charset="0"/>
              </a:rPr>
              <a:t>Interview of patient (at least at admission)</a:t>
            </a:r>
          </a:p>
          <a:p>
            <a:pPr eaLnBrk="1" hangingPunct="1"/>
            <a:r>
              <a:rPr lang="en-US" sz="2400" dirty="0">
                <a:latin typeface="Arial" panose="020B0604020202020204" pitchFamily="34" charset="0"/>
              </a:rPr>
              <a:t>Interview of a</a:t>
            </a:r>
            <a:r>
              <a:rPr lang="en-US" sz="2400" dirty="0">
                <a:effectLst/>
                <a:latin typeface="Arial" panose="020B0604020202020204" pitchFamily="34" charset="0"/>
              </a:rPr>
              <a:t>ttending physician</a:t>
            </a:r>
          </a:p>
          <a:p>
            <a:pPr lvl="1" eaLnBrk="1" hangingPunct="1"/>
            <a:r>
              <a:rPr lang="en-US" sz="2200" dirty="0">
                <a:effectLst/>
                <a:latin typeface="Arial" panose="020B0604020202020204" pitchFamily="34" charset="0"/>
              </a:rPr>
              <a:t>any time a drug was discontinued, to determine reason</a:t>
            </a:r>
          </a:p>
          <a:p>
            <a:pPr lvl="1" eaLnBrk="1" hangingPunct="1">
              <a:spcAft>
                <a:spcPts val="1200"/>
              </a:spcAft>
            </a:pPr>
            <a:r>
              <a:rPr lang="en-US" sz="2200" dirty="0">
                <a:latin typeface="Arial" panose="020B0604020202020204" pitchFamily="34" charset="0"/>
              </a:rPr>
              <a:t>at discharge, regarding for any adverse events and discharge diagnoses</a:t>
            </a:r>
            <a:endParaRPr lang="en-US" altLang="en-US" sz="2200" kern="0" dirty="0">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34CD5B60-7248-4CC3-B197-C994C489098A}"/>
              </a:ext>
            </a:extLst>
          </p:cNvPr>
          <p:cNvSpPr txBox="1">
            <a:spLocks noChangeArrowheads="1"/>
          </p:cNvSpPr>
          <p:nvPr/>
        </p:nvSpPr>
        <p:spPr bwMode="auto">
          <a:xfrm>
            <a:off x="6929187" y="4335378"/>
            <a:ext cx="5448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How was “addiction” defined?</a:t>
            </a:r>
          </a:p>
          <a:p>
            <a:pPr eaLnBrk="1" hangingPunct="1">
              <a:spcBef>
                <a:spcPts val="1200"/>
              </a:spcBef>
            </a:pPr>
            <a:r>
              <a:rPr lang="en-US" altLang="en-US" sz="2400" kern="0" dirty="0">
                <a:latin typeface="Arial" panose="020B0604020202020204" pitchFamily="34" charset="0"/>
                <a:cs typeface="Arial" panose="020B0604020202020204" pitchFamily="34" charset="0"/>
              </a:rPr>
              <a:t>What information was used to ascertain addiction?</a:t>
            </a:r>
          </a:p>
          <a:p>
            <a:pPr eaLnBrk="1" hangingPunct="1">
              <a:spcBef>
                <a:spcPts val="1200"/>
              </a:spcBef>
            </a:pPr>
            <a:r>
              <a:rPr lang="en-US" altLang="en-US" sz="2400" kern="0" dirty="0">
                <a:latin typeface="Arial" panose="020B0604020202020204" pitchFamily="34" charset="0"/>
                <a:cs typeface="Arial" panose="020B0604020202020204" pitchFamily="34" charset="0"/>
              </a:rPr>
              <a:t>Were patients interviewed post-discharge? </a:t>
            </a:r>
            <a:endParaRPr lang="en-US" altLang="en-US" sz="2200" kern="0"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B68D3D7A-C736-432C-8061-EE24C6B6D398}"/>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pic>
        <p:nvPicPr>
          <p:cNvPr id="3" name="Picture 2">
            <a:extLst>
              <a:ext uri="{FF2B5EF4-FFF2-40B4-BE49-F238E27FC236}">
                <a16:creationId xmlns:a16="http://schemas.microsoft.com/office/drawing/2014/main" id="{46E16ADE-A061-4E94-B896-C3593CA67FB5}"/>
              </a:ext>
            </a:extLst>
          </p:cNvPr>
          <p:cNvPicPr>
            <a:picLocks noChangeAspect="1"/>
          </p:cNvPicPr>
          <p:nvPr/>
        </p:nvPicPr>
        <p:blipFill>
          <a:blip r:embed="rId3"/>
          <a:stretch>
            <a:fillRect/>
          </a:stretch>
        </p:blipFill>
        <p:spPr>
          <a:xfrm>
            <a:off x="217571" y="1051712"/>
            <a:ext cx="6459907" cy="1401678"/>
          </a:xfrm>
          <a:prstGeom prst="rect">
            <a:avLst/>
          </a:prstGeom>
        </p:spPr>
      </p:pic>
    </p:spTree>
    <p:extLst>
      <p:ext uri="{BB962C8B-B14F-4D97-AF65-F5344CB8AC3E}">
        <p14:creationId xmlns:p14="http://schemas.microsoft.com/office/powerpoint/2010/main" val="309087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60660"/>
            <a:ext cx="11772900" cy="685800"/>
          </a:xfrm>
        </p:spPr>
        <p:txBody>
          <a:bodyPr/>
          <a:lstStyle/>
          <a:p>
            <a:pPr eaLnBrk="1" hangingPunct="1"/>
            <a:r>
              <a:rPr lang="en-US" sz="3200" b="1" dirty="0">
                <a:latin typeface="Arial" panose="020B0604020202020204" pitchFamily="34" charset="0"/>
                <a:cs typeface="Arial" panose="020B0604020202020204" pitchFamily="34" charset="0"/>
              </a:rPr>
              <a:t>Results</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DF9D0EF9-4BB7-410C-A7CF-353E3268B623}"/>
              </a:ext>
            </a:extLst>
          </p:cNvPr>
          <p:cNvSpPr txBox="1">
            <a:spLocks noChangeArrowheads="1"/>
          </p:cNvSpPr>
          <p:nvPr/>
        </p:nvSpPr>
        <p:spPr bwMode="auto">
          <a:xfrm>
            <a:off x="201529" y="858253"/>
            <a:ext cx="11788942" cy="92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Of 39,946 hospitalized patients, 11,882 received at least 1 narcotic medication</a:t>
            </a:r>
          </a:p>
          <a:p>
            <a:pPr eaLnBrk="1" hangingPunct="1"/>
            <a:r>
              <a:rPr lang="en-US" altLang="en-US" sz="2400" kern="0" dirty="0">
                <a:latin typeface="Arial" panose="020B0604020202020204" pitchFamily="34" charset="0"/>
                <a:cs typeface="Arial" panose="020B0604020202020204" pitchFamily="34" charset="0"/>
              </a:rPr>
              <a:t>What measure would we like to see to address research question?</a:t>
            </a:r>
          </a:p>
        </p:txBody>
      </p:sp>
      <p:pic>
        <p:nvPicPr>
          <p:cNvPr id="3" name="Picture 2">
            <a:extLst>
              <a:ext uri="{FF2B5EF4-FFF2-40B4-BE49-F238E27FC236}">
                <a16:creationId xmlns:a16="http://schemas.microsoft.com/office/drawing/2014/main" id="{CB70CABB-2593-474D-94B3-03D5AEA4B19F}"/>
              </a:ext>
            </a:extLst>
          </p:cNvPr>
          <p:cNvPicPr>
            <a:picLocks noChangeAspect="1"/>
          </p:cNvPicPr>
          <p:nvPr/>
        </p:nvPicPr>
        <p:blipFill>
          <a:blip r:embed="rId3"/>
          <a:stretch>
            <a:fillRect/>
          </a:stretch>
        </p:blipFill>
        <p:spPr>
          <a:xfrm>
            <a:off x="1066800" y="3172826"/>
            <a:ext cx="6000750" cy="3333750"/>
          </a:xfrm>
          <a:prstGeom prst="rect">
            <a:avLst/>
          </a:prstGeom>
        </p:spPr>
      </p:pic>
      <p:sp>
        <p:nvSpPr>
          <p:cNvPr id="9" name="Rectangle 3">
            <a:extLst>
              <a:ext uri="{FF2B5EF4-FFF2-40B4-BE49-F238E27FC236}">
                <a16:creationId xmlns:a16="http://schemas.microsoft.com/office/drawing/2014/main" id="{0C2BFFB9-B217-44EC-931D-DF532EF27A6E}"/>
              </a:ext>
            </a:extLst>
          </p:cNvPr>
          <p:cNvSpPr txBox="1">
            <a:spLocks noChangeArrowheads="1"/>
          </p:cNvSpPr>
          <p:nvPr/>
        </p:nvSpPr>
        <p:spPr bwMode="auto">
          <a:xfrm>
            <a:off x="1447800" y="1867901"/>
            <a:ext cx="9038222"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pPr>
            <a:r>
              <a:rPr lang="en-US" altLang="en-US" sz="2400" kern="0" dirty="0">
                <a:solidFill>
                  <a:srgbClr val="FF0000"/>
                </a:solidFill>
                <a:latin typeface="Arial" panose="020B0604020202020204" pitchFamily="34" charset="0"/>
                <a:cs typeface="Arial" panose="020B0604020202020204" pitchFamily="34" charset="0"/>
              </a:rPr>
              <a:t>Cumulative incidence of addiction via Aalen-Johansen estimator </a:t>
            </a:r>
          </a:p>
        </p:txBody>
      </p:sp>
      <p:sp>
        <p:nvSpPr>
          <p:cNvPr id="10" name="Rectangle 3">
            <a:extLst>
              <a:ext uri="{FF2B5EF4-FFF2-40B4-BE49-F238E27FC236}">
                <a16:creationId xmlns:a16="http://schemas.microsoft.com/office/drawing/2014/main" id="{FC4DC4B0-309A-4FEE-B0F9-69DA04E7DB00}"/>
              </a:ext>
            </a:extLst>
          </p:cNvPr>
          <p:cNvSpPr txBox="1">
            <a:spLocks noChangeArrowheads="1"/>
          </p:cNvSpPr>
          <p:nvPr/>
        </p:nvSpPr>
        <p:spPr bwMode="auto">
          <a:xfrm>
            <a:off x="302294" y="2516104"/>
            <a:ext cx="11788942"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What did we get?</a:t>
            </a:r>
          </a:p>
        </p:txBody>
      </p:sp>
      <p:sp>
        <p:nvSpPr>
          <p:cNvPr id="12" name="Rectangle 3">
            <a:extLst>
              <a:ext uri="{FF2B5EF4-FFF2-40B4-BE49-F238E27FC236}">
                <a16:creationId xmlns:a16="http://schemas.microsoft.com/office/drawing/2014/main" id="{5FCC4317-B827-4FFC-88FE-25D4FA5DAFE1}"/>
              </a:ext>
            </a:extLst>
          </p:cNvPr>
          <p:cNvSpPr txBox="1">
            <a:spLocks noChangeArrowheads="1"/>
          </p:cNvSpPr>
          <p:nvPr/>
        </p:nvSpPr>
        <p:spPr bwMode="auto">
          <a:xfrm>
            <a:off x="7162800" y="2888579"/>
            <a:ext cx="4928436"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Can we estimate valid cumulative incidence from this?</a:t>
            </a:r>
          </a:p>
        </p:txBody>
      </p:sp>
      <p:sp>
        <p:nvSpPr>
          <p:cNvPr id="13" name="Rectangle 3">
            <a:extLst>
              <a:ext uri="{FF2B5EF4-FFF2-40B4-BE49-F238E27FC236}">
                <a16:creationId xmlns:a16="http://schemas.microsoft.com/office/drawing/2014/main" id="{8820CA21-2689-4D7E-875C-1207C3A9659D}"/>
              </a:ext>
            </a:extLst>
          </p:cNvPr>
          <p:cNvSpPr txBox="1">
            <a:spLocks noChangeArrowheads="1"/>
          </p:cNvSpPr>
          <p:nvPr/>
        </p:nvSpPr>
        <p:spPr bwMode="auto">
          <a:xfrm>
            <a:off x="7467600" y="4723397"/>
            <a:ext cx="4267200"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No mention of deaths</a:t>
            </a:r>
          </a:p>
          <a:p>
            <a:pPr eaLnBrk="1" hangingPunct="1"/>
            <a:r>
              <a:rPr lang="en-US" altLang="en-US" sz="2400" kern="0" dirty="0">
                <a:latin typeface="Arial" panose="020B0604020202020204" pitchFamily="34" charset="0"/>
                <a:cs typeface="Arial" panose="020B0604020202020204" pitchFamily="34" charset="0"/>
              </a:rPr>
              <a:t>No time horizon</a:t>
            </a:r>
          </a:p>
          <a:p>
            <a:pPr eaLnBrk="1" hangingPunct="1"/>
            <a:r>
              <a:rPr lang="en-US" altLang="en-US" sz="2400" kern="0" dirty="0">
                <a:latin typeface="Arial" panose="020B0604020202020204" pitchFamily="34" charset="0"/>
                <a:cs typeface="Arial" panose="020B0604020202020204" pitchFamily="34" charset="0"/>
              </a:rPr>
              <a:t>Proper denominator is pts with no history of addiction</a:t>
            </a:r>
          </a:p>
        </p:txBody>
      </p:sp>
      <p:sp>
        <p:nvSpPr>
          <p:cNvPr id="11" name="Oval 10">
            <a:extLst>
              <a:ext uri="{FF2B5EF4-FFF2-40B4-BE49-F238E27FC236}">
                <a16:creationId xmlns:a16="http://schemas.microsoft.com/office/drawing/2014/main" id="{7333D109-423F-4D28-8A61-C6BFAC19F72B}"/>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4241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60660"/>
            <a:ext cx="11772900" cy="685800"/>
          </a:xfrm>
        </p:spPr>
        <p:txBody>
          <a:bodyPr/>
          <a:lstStyle/>
          <a:p>
            <a:pPr eaLnBrk="1" hangingPunct="1"/>
            <a:r>
              <a:rPr lang="en-US" sz="3200" b="1" dirty="0">
                <a:latin typeface="Arial" panose="020B0604020202020204" pitchFamily="34" charset="0"/>
                <a:cs typeface="Arial" panose="020B0604020202020204" pitchFamily="34" charset="0"/>
              </a:rPr>
              <a:t>Threats to Validity</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DF9D0EF9-4BB7-410C-A7CF-353E3268B623}"/>
              </a:ext>
            </a:extLst>
          </p:cNvPr>
          <p:cNvSpPr txBox="1">
            <a:spLocks noChangeArrowheads="1"/>
          </p:cNvSpPr>
          <p:nvPr/>
        </p:nvSpPr>
        <p:spPr bwMode="auto">
          <a:xfrm>
            <a:off x="201529" y="858253"/>
            <a:ext cx="11788942" cy="92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If the RQ is:</a:t>
            </a:r>
          </a:p>
          <a:p>
            <a:pPr lvl="1" eaLnBrk="1" hangingPunct="1"/>
            <a:r>
              <a:rPr lang="en-US" sz="2000" dirty="0">
                <a:solidFill>
                  <a:srgbClr val="000000"/>
                </a:solidFill>
                <a:latin typeface="Arial" panose="020B0604020202020204" pitchFamily="34" charset="0"/>
                <a:cs typeface="Arial" panose="020B0604020202020204" pitchFamily="34" charset="0"/>
              </a:rPr>
              <a:t>What is the incidence of narcotic addiction in hospitalized medical patients who receive at least one narcotic medication? </a:t>
            </a:r>
          </a:p>
        </p:txBody>
      </p:sp>
      <p:sp>
        <p:nvSpPr>
          <p:cNvPr id="10" name="Rectangle 3">
            <a:extLst>
              <a:ext uri="{FF2B5EF4-FFF2-40B4-BE49-F238E27FC236}">
                <a16:creationId xmlns:a16="http://schemas.microsoft.com/office/drawing/2014/main" id="{FC4DC4B0-309A-4FEE-B0F9-69DA04E7DB00}"/>
              </a:ext>
            </a:extLst>
          </p:cNvPr>
          <p:cNvSpPr txBox="1">
            <a:spLocks noChangeArrowheads="1"/>
          </p:cNvSpPr>
          <p:nvPr/>
        </p:nvSpPr>
        <p:spPr bwMode="auto">
          <a:xfrm>
            <a:off x="201529" y="2275971"/>
            <a:ext cx="11788942"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Selection bias?</a:t>
            </a:r>
          </a:p>
          <a:p>
            <a:pPr eaLnBrk="1" hangingPunct="1"/>
            <a:endParaRPr lang="en-US" altLang="en-US" sz="3600" kern="0" dirty="0">
              <a:latin typeface="Arial" panose="020B0604020202020204" pitchFamily="34" charset="0"/>
              <a:cs typeface="Arial" panose="020B0604020202020204" pitchFamily="34" charset="0"/>
            </a:endParaRPr>
          </a:p>
          <a:p>
            <a:pPr eaLnBrk="1" hangingPunct="1"/>
            <a:r>
              <a:rPr lang="en-US" altLang="en-US" sz="2400" kern="0" dirty="0">
                <a:latin typeface="Arial" panose="020B0604020202020204" pitchFamily="34" charset="0"/>
                <a:cs typeface="Arial" panose="020B0604020202020204" pitchFamily="34" charset="0"/>
              </a:rPr>
              <a:t>Measurement bias?</a:t>
            </a:r>
          </a:p>
          <a:p>
            <a:pPr eaLnBrk="1" hangingPunct="1"/>
            <a:endParaRPr lang="en-US" altLang="en-US" sz="3600" kern="0" dirty="0">
              <a:latin typeface="Arial" panose="020B0604020202020204" pitchFamily="34" charset="0"/>
              <a:cs typeface="Arial" panose="020B0604020202020204" pitchFamily="34" charset="0"/>
            </a:endParaRPr>
          </a:p>
          <a:p>
            <a:pPr eaLnBrk="1" hangingPunct="1"/>
            <a:r>
              <a:rPr lang="en-US" altLang="en-US" sz="2400" kern="0" dirty="0">
                <a:latin typeface="Arial" panose="020B0604020202020204" pitchFamily="34" charset="0"/>
                <a:cs typeface="Arial" panose="020B0604020202020204" pitchFamily="34" charset="0"/>
              </a:rPr>
              <a:t>Confounding?</a:t>
            </a:r>
          </a:p>
          <a:p>
            <a:pPr eaLnBrk="1" hangingPunct="1"/>
            <a:endParaRPr lang="en-US" altLang="en-US" sz="3600" kern="0" dirty="0">
              <a:latin typeface="Arial" panose="020B0604020202020204" pitchFamily="34" charset="0"/>
              <a:cs typeface="Arial" panose="020B0604020202020204" pitchFamily="34" charset="0"/>
            </a:endParaRPr>
          </a:p>
          <a:p>
            <a:pPr eaLnBrk="1" hangingPunct="1"/>
            <a:r>
              <a:rPr lang="en-US" altLang="en-US" sz="2400" kern="0" dirty="0">
                <a:latin typeface="Arial" panose="020B0604020202020204" pitchFamily="34" charset="0"/>
                <a:cs typeface="Arial" panose="020B0604020202020204" pitchFamily="34" charset="0"/>
              </a:rPr>
              <a:t>Sampling error?</a:t>
            </a:r>
          </a:p>
        </p:txBody>
      </p:sp>
      <p:sp>
        <p:nvSpPr>
          <p:cNvPr id="11" name="Rectangle 3">
            <a:extLst>
              <a:ext uri="{FF2B5EF4-FFF2-40B4-BE49-F238E27FC236}">
                <a16:creationId xmlns:a16="http://schemas.microsoft.com/office/drawing/2014/main" id="{F6422655-66AF-4F90-B7C7-CB0DE4CB1C7D}"/>
              </a:ext>
            </a:extLst>
          </p:cNvPr>
          <p:cNvSpPr txBox="1">
            <a:spLocks noChangeArrowheads="1"/>
          </p:cNvSpPr>
          <p:nvPr/>
        </p:nvSpPr>
        <p:spPr bwMode="auto">
          <a:xfrm>
            <a:off x="3153778" y="2560218"/>
            <a:ext cx="9038222"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pPr>
            <a:r>
              <a:rPr lang="en-US" altLang="en-US" sz="2400" kern="0" dirty="0">
                <a:solidFill>
                  <a:srgbClr val="FF0000"/>
                </a:solidFill>
                <a:latin typeface="Arial" panose="020B0604020202020204" pitchFamily="34" charset="0"/>
                <a:cs typeface="Arial" panose="020B0604020202020204" pitchFamily="34" charset="0"/>
              </a:rPr>
              <a:t>No</a:t>
            </a:r>
          </a:p>
        </p:txBody>
      </p:sp>
      <p:sp>
        <p:nvSpPr>
          <p:cNvPr id="14" name="Rectangle 3">
            <a:extLst>
              <a:ext uri="{FF2B5EF4-FFF2-40B4-BE49-F238E27FC236}">
                <a16:creationId xmlns:a16="http://schemas.microsoft.com/office/drawing/2014/main" id="{B0B77B9A-A765-4BB9-8090-BD66EFC0200D}"/>
              </a:ext>
            </a:extLst>
          </p:cNvPr>
          <p:cNvSpPr txBox="1">
            <a:spLocks noChangeArrowheads="1"/>
          </p:cNvSpPr>
          <p:nvPr/>
        </p:nvSpPr>
        <p:spPr bwMode="auto">
          <a:xfrm>
            <a:off x="3153778" y="3625010"/>
            <a:ext cx="5075822"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pPr>
            <a:r>
              <a:rPr lang="en-US" altLang="en-US" sz="2400" kern="0" dirty="0">
                <a:solidFill>
                  <a:srgbClr val="FF0000"/>
                </a:solidFill>
                <a:latin typeface="Arial" panose="020B0604020202020204" pitchFamily="34" charset="0"/>
                <a:cs typeface="Arial" panose="020B0604020202020204" pitchFamily="34" charset="0"/>
              </a:rPr>
              <a:t>Perhaps insensitive measurement of addiction; ?specificity</a:t>
            </a:r>
          </a:p>
        </p:txBody>
      </p:sp>
      <p:sp>
        <p:nvSpPr>
          <p:cNvPr id="15" name="Rectangle 3">
            <a:extLst>
              <a:ext uri="{FF2B5EF4-FFF2-40B4-BE49-F238E27FC236}">
                <a16:creationId xmlns:a16="http://schemas.microsoft.com/office/drawing/2014/main" id="{BE580400-2452-45A0-9236-C953AC2530FD}"/>
              </a:ext>
            </a:extLst>
          </p:cNvPr>
          <p:cNvSpPr txBox="1">
            <a:spLocks noChangeArrowheads="1"/>
          </p:cNvSpPr>
          <p:nvPr/>
        </p:nvSpPr>
        <p:spPr bwMode="auto">
          <a:xfrm>
            <a:off x="3113804" y="4913309"/>
            <a:ext cx="9038222"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pPr>
            <a:r>
              <a:rPr lang="en-US" altLang="en-US" sz="2400" kern="0" dirty="0">
                <a:solidFill>
                  <a:srgbClr val="FF0000"/>
                </a:solidFill>
                <a:latin typeface="Arial" panose="020B0604020202020204" pitchFamily="34" charset="0"/>
                <a:cs typeface="Arial" panose="020B0604020202020204" pitchFamily="34" charset="0"/>
              </a:rPr>
              <a:t>Not relevant in descriptive work</a:t>
            </a:r>
          </a:p>
        </p:txBody>
      </p:sp>
      <p:sp>
        <p:nvSpPr>
          <p:cNvPr id="16" name="Rectangle 3">
            <a:extLst>
              <a:ext uri="{FF2B5EF4-FFF2-40B4-BE49-F238E27FC236}">
                <a16:creationId xmlns:a16="http://schemas.microsoft.com/office/drawing/2014/main" id="{0E49FE60-310C-421A-B952-B8BBC404380F}"/>
              </a:ext>
            </a:extLst>
          </p:cNvPr>
          <p:cNvSpPr txBox="1">
            <a:spLocks noChangeArrowheads="1"/>
          </p:cNvSpPr>
          <p:nvPr/>
        </p:nvSpPr>
        <p:spPr bwMode="auto">
          <a:xfrm>
            <a:off x="3113804" y="5728861"/>
            <a:ext cx="3288661"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pPr>
            <a:r>
              <a:rPr lang="en-US" altLang="en-US" sz="2400" kern="0" dirty="0">
                <a:solidFill>
                  <a:srgbClr val="FF0000"/>
                </a:solidFill>
                <a:latin typeface="Arial" panose="020B0604020202020204" pitchFamily="34" charset="0"/>
                <a:cs typeface="Arial" panose="020B0604020202020204" pitchFamily="34" charset="0"/>
              </a:rPr>
              <a:t>No strong evidence; </a:t>
            </a:r>
          </a:p>
          <a:p>
            <a:pPr marL="0" indent="0" eaLnBrk="1" hangingPunct="1">
              <a:buNone/>
            </a:pPr>
            <a:r>
              <a:rPr lang="en-US" altLang="en-US" sz="2400" kern="0" dirty="0">
                <a:solidFill>
                  <a:srgbClr val="FF0000"/>
                </a:solidFill>
                <a:latin typeface="Arial" panose="020B0604020202020204" pitchFamily="34" charset="0"/>
                <a:cs typeface="Arial" panose="020B0604020202020204" pitchFamily="34" charset="0"/>
              </a:rPr>
              <a:t>sample size is large</a:t>
            </a:r>
          </a:p>
        </p:txBody>
      </p:sp>
      <p:sp>
        <p:nvSpPr>
          <p:cNvPr id="17" name="Oval 16">
            <a:extLst>
              <a:ext uri="{FF2B5EF4-FFF2-40B4-BE49-F238E27FC236}">
                <a16:creationId xmlns:a16="http://schemas.microsoft.com/office/drawing/2014/main" id="{89DB9028-4FF7-49EF-A993-DF85DEA39CEF}"/>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pic>
        <p:nvPicPr>
          <p:cNvPr id="3" name="Picture 2">
            <a:extLst>
              <a:ext uri="{FF2B5EF4-FFF2-40B4-BE49-F238E27FC236}">
                <a16:creationId xmlns:a16="http://schemas.microsoft.com/office/drawing/2014/main" id="{DC6A4A5F-38C1-4004-8467-0033CAB09403}"/>
              </a:ext>
            </a:extLst>
          </p:cNvPr>
          <p:cNvPicPr>
            <a:picLocks noChangeAspect="1"/>
          </p:cNvPicPr>
          <p:nvPr/>
        </p:nvPicPr>
        <p:blipFill>
          <a:blip r:embed="rId3"/>
          <a:stretch>
            <a:fillRect/>
          </a:stretch>
        </p:blipFill>
        <p:spPr>
          <a:xfrm>
            <a:off x="4114800" y="1893436"/>
            <a:ext cx="2743200" cy="1672452"/>
          </a:xfrm>
          <a:prstGeom prst="rect">
            <a:avLst/>
          </a:prstGeom>
          <a:ln>
            <a:solidFill>
              <a:schemeClr val="accent4"/>
            </a:solidFill>
          </a:ln>
        </p:spPr>
      </p:pic>
      <p:pic>
        <p:nvPicPr>
          <p:cNvPr id="5" name="Picture 4">
            <a:extLst>
              <a:ext uri="{FF2B5EF4-FFF2-40B4-BE49-F238E27FC236}">
                <a16:creationId xmlns:a16="http://schemas.microsoft.com/office/drawing/2014/main" id="{694C42D9-FF9B-4A7F-A3A2-9002981D11A0}"/>
              </a:ext>
            </a:extLst>
          </p:cNvPr>
          <p:cNvPicPr>
            <a:picLocks noChangeAspect="1"/>
          </p:cNvPicPr>
          <p:nvPr/>
        </p:nvPicPr>
        <p:blipFill>
          <a:blip r:embed="rId4"/>
          <a:stretch>
            <a:fillRect/>
          </a:stretch>
        </p:blipFill>
        <p:spPr>
          <a:xfrm>
            <a:off x="8036719" y="2289751"/>
            <a:ext cx="3145130" cy="2092253"/>
          </a:xfrm>
          <a:prstGeom prst="rect">
            <a:avLst/>
          </a:prstGeom>
          <a:ln>
            <a:solidFill>
              <a:schemeClr val="accent4"/>
            </a:solidFill>
          </a:ln>
        </p:spPr>
      </p:pic>
      <p:pic>
        <p:nvPicPr>
          <p:cNvPr id="8" name="Picture 7">
            <a:extLst>
              <a:ext uri="{FF2B5EF4-FFF2-40B4-BE49-F238E27FC236}">
                <a16:creationId xmlns:a16="http://schemas.microsoft.com/office/drawing/2014/main" id="{7974BE53-B966-457A-BBAC-0E41B4A3C5F0}"/>
              </a:ext>
            </a:extLst>
          </p:cNvPr>
          <p:cNvPicPr>
            <a:picLocks noChangeAspect="1"/>
          </p:cNvPicPr>
          <p:nvPr/>
        </p:nvPicPr>
        <p:blipFill>
          <a:blip r:embed="rId5"/>
          <a:stretch>
            <a:fillRect/>
          </a:stretch>
        </p:blipFill>
        <p:spPr>
          <a:xfrm>
            <a:off x="7772400" y="4905784"/>
            <a:ext cx="2457449" cy="1514791"/>
          </a:xfrm>
          <a:prstGeom prst="rect">
            <a:avLst/>
          </a:prstGeom>
          <a:ln>
            <a:solidFill>
              <a:schemeClr val="accent4"/>
            </a:solidFill>
          </a:ln>
        </p:spPr>
      </p:pic>
    </p:spTree>
    <p:extLst>
      <p:ext uri="{BB962C8B-B14F-4D97-AF65-F5344CB8AC3E}">
        <p14:creationId xmlns:p14="http://schemas.microsoft.com/office/powerpoint/2010/main" val="87296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7175" y="46688"/>
            <a:ext cx="11772900" cy="685800"/>
          </a:xfrm>
        </p:spPr>
        <p:txBody>
          <a:bodyPr/>
          <a:lstStyle/>
          <a:p>
            <a:pPr eaLnBrk="1" hangingPunct="1"/>
            <a:r>
              <a:rPr lang="en-US" sz="3200" b="1" dirty="0">
                <a:latin typeface="Arial" panose="020B0604020202020204" pitchFamily="34" charset="0"/>
                <a:cs typeface="Arial" panose="020B0604020202020204" pitchFamily="34" charset="0"/>
              </a:rPr>
              <a:t>Little was made of this report until …</a:t>
            </a:r>
            <a:endParaRPr lang="en-US" altLang="en-US" sz="3200" b="1"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0EA07C00-6931-4DD2-B92B-1BBC4A2F438D}"/>
              </a:ext>
            </a:extLst>
          </p:cNvPr>
          <p:cNvSpPr txBox="1"/>
          <p:nvPr/>
        </p:nvSpPr>
        <p:spPr>
          <a:xfrm>
            <a:off x="1371600" y="3657600"/>
            <a:ext cx="228600" cy="461665"/>
          </a:xfrm>
          <a:prstGeom prst="rect">
            <a:avLst/>
          </a:prstGeom>
          <a:solidFill>
            <a:schemeClr val="accent3"/>
          </a:solidFill>
        </p:spPr>
        <p:txBody>
          <a:bodyPr wrap="square" rtlCol="0">
            <a:spAutoFit/>
          </a:bodyPr>
          <a:lstStyle/>
          <a:p>
            <a:endParaRPr lang="en-US" dirty="0"/>
          </a:p>
        </p:txBody>
      </p:sp>
      <p:pic>
        <p:nvPicPr>
          <p:cNvPr id="57" name="Picture 56">
            <a:extLst>
              <a:ext uri="{FF2B5EF4-FFF2-40B4-BE49-F238E27FC236}">
                <a16:creationId xmlns:a16="http://schemas.microsoft.com/office/drawing/2014/main" id="{E23B9305-5FBA-4137-B951-0D904FA76608}"/>
              </a:ext>
            </a:extLst>
          </p:cNvPr>
          <p:cNvPicPr>
            <a:picLocks noChangeAspect="1"/>
          </p:cNvPicPr>
          <p:nvPr/>
        </p:nvPicPr>
        <p:blipFill>
          <a:blip r:embed="rId3"/>
          <a:stretch>
            <a:fillRect/>
          </a:stretch>
        </p:blipFill>
        <p:spPr>
          <a:xfrm>
            <a:off x="259450" y="966441"/>
            <a:ext cx="6600825" cy="823180"/>
          </a:xfrm>
          <a:prstGeom prst="rect">
            <a:avLst/>
          </a:prstGeom>
        </p:spPr>
      </p:pic>
      <p:pic>
        <p:nvPicPr>
          <p:cNvPr id="5126" name="Picture 5125">
            <a:extLst>
              <a:ext uri="{FF2B5EF4-FFF2-40B4-BE49-F238E27FC236}">
                <a16:creationId xmlns:a16="http://schemas.microsoft.com/office/drawing/2014/main" id="{7A3F6FAB-B52D-4E8F-AA77-816088BBD194}"/>
              </a:ext>
            </a:extLst>
          </p:cNvPr>
          <p:cNvPicPr>
            <a:picLocks noChangeAspect="1"/>
          </p:cNvPicPr>
          <p:nvPr/>
        </p:nvPicPr>
        <p:blipFill>
          <a:blip r:embed="rId4"/>
          <a:stretch>
            <a:fillRect/>
          </a:stretch>
        </p:blipFill>
        <p:spPr>
          <a:xfrm>
            <a:off x="7229905" y="5148054"/>
            <a:ext cx="4552950" cy="1200150"/>
          </a:xfrm>
          <a:prstGeom prst="rect">
            <a:avLst/>
          </a:prstGeom>
        </p:spPr>
      </p:pic>
      <p:pic>
        <p:nvPicPr>
          <p:cNvPr id="5128" name="Picture 5127">
            <a:extLst>
              <a:ext uri="{FF2B5EF4-FFF2-40B4-BE49-F238E27FC236}">
                <a16:creationId xmlns:a16="http://schemas.microsoft.com/office/drawing/2014/main" id="{41697B1A-D7C3-4944-8EB9-4F4152D241BE}"/>
              </a:ext>
            </a:extLst>
          </p:cNvPr>
          <p:cNvPicPr>
            <a:picLocks noChangeAspect="1"/>
          </p:cNvPicPr>
          <p:nvPr/>
        </p:nvPicPr>
        <p:blipFill>
          <a:blip r:embed="rId5"/>
          <a:stretch>
            <a:fillRect/>
          </a:stretch>
        </p:blipFill>
        <p:spPr>
          <a:xfrm>
            <a:off x="381000" y="1583632"/>
            <a:ext cx="6165176" cy="604279"/>
          </a:xfrm>
          <a:prstGeom prst="rect">
            <a:avLst/>
          </a:prstGeom>
        </p:spPr>
      </p:pic>
      <p:pic>
        <p:nvPicPr>
          <p:cNvPr id="5134" name="Picture 5133">
            <a:extLst>
              <a:ext uri="{FF2B5EF4-FFF2-40B4-BE49-F238E27FC236}">
                <a16:creationId xmlns:a16="http://schemas.microsoft.com/office/drawing/2014/main" id="{2C374110-8319-4F74-A57A-7B3DF1C30198}"/>
              </a:ext>
            </a:extLst>
          </p:cNvPr>
          <p:cNvPicPr>
            <a:picLocks noChangeAspect="1"/>
          </p:cNvPicPr>
          <p:nvPr/>
        </p:nvPicPr>
        <p:blipFill>
          <a:blip r:embed="rId6"/>
          <a:stretch>
            <a:fillRect/>
          </a:stretch>
        </p:blipFill>
        <p:spPr>
          <a:xfrm>
            <a:off x="257175" y="3429000"/>
            <a:ext cx="6770815" cy="3181350"/>
          </a:xfrm>
          <a:prstGeom prst="rect">
            <a:avLst/>
          </a:prstGeom>
        </p:spPr>
      </p:pic>
      <p:pic>
        <p:nvPicPr>
          <p:cNvPr id="5136" name="Picture 5135">
            <a:extLst>
              <a:ext uri="{FF2B5EF4-FFF2-40B4-BE49-F238E27FC236}">
                <a16:creationId xmlns:a16="http://schemas.microsoft.com/office/drawing/2014/main" id="{836E9285-66BE-417E-B3FD-E175761464E6}"/>
              </a:ext>
            </a:extLst>
          </p:cNvPr>
          <p:cNvPicPr>
            <a:picLocks noChangeAspect="1"/>
          </p:cNvPicPr>
          <p:nvPr/>
        </p:nvPicPr>
        <p:blipFill>
          <a:blip r:embed="rId7"/>
          <a:stretch>
            <a:fillRect/>
          </a:stretch>
        </p:blipFill>
        <p:spPr>
          <a:xfrm>
            <a:off x="7415525" y="926523"/>
            <a:ext cx="4166874" cy="996850"/>
          </a:xfrm>
          <a:prstGeom prst="rect">
            <a:avLst/>
          </a:prstGeom>
        </p:spPr>
      </p:pic>
      <p:pic>
        <p:nvPicPr>
          <p:cNvPr id="5139" name="Picture 5138">
            <a:extLst>
              <a:ext uri="{FF2B5EF4-FFF2-40B4-BE49-F238E27FC236}">
                <a16:creationId xmlns:a16="http://schemas.microsoft.com/office/drawing/2014/main" id="{24976958-5864-4EA0-936A-4A5FAE969F2D}"/>
              </a:ext>
            </a:extLst>
          </p:cNvPr>
          <p:cNvPicPr>
            <a:picLocks noChangeAspect="1"/>
          </p:cNvPicPr>
          <p:nvPr/>
        </p:nvPicPr>
        <p:blipFill>
          <a:blip r:embed="rId8"/>
          <a:stretch>
            <a:fillRect/>
          </a:stretch>
        </p:blipFill>
        <p:spPr>
          <a:xfrm>
            <a:off x="7415525" y="1885771"/>
            <a:ext cx="4166874" cy="2874213"/>
          </a:xfrm>
          <a:prstGeom prst="rect">
            <a:avLst/>
          </a:prstGeom>
        </p:spPr>
      </p:pic>
      <p:sp>
        <p:nvSpPr>
          <p:cNvPr id="84" name="Oval 83">
            <a:extLst>
              <a:ext uri="{FF2B5EF4-FFF2-40B4-BE49-F238E27FC236}">
                <a16:creationId xmlns:a16="http://schemas.microsoft.com/office/drawing/2014/main" id="{C5168486-1162-4091-861E-92B93CA9B2D6}"/>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0982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Bibliometric Analysis of Porter &amp; Jick</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DF9D0EF9-4BB7-410C-A7CF-353E3268B623}"/>
              </a:ext>
            </a:extLst>
          </p:cNvPr>
          <p:cNvSpPr txBox="1">
            <a:spLocks noChangeArrowheads="1"/>
          </p:cNvSpPr>
          <p:nvPr/>
        </p:nvSpPr>
        <p:spPr bwMode="auto">
          <a:xfrm>
            <a:off x="217570" y="838200"/>
            <a:ext cx="7783429"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Leung et al. </a:t>
            </a:r>
            <a:r>
              <a:rPr lang="en-US" altLang="en-US" sz="2400" i="1" kern="0" dirty="0">
                <a:latin typeface="Arial" panose="020B0604020202020204" pitchFamily="34" charset="0"/>
                <a:cs typeface="Arial" panose="020B0604020202020204" pitchFamily="34" charset="0"/>
              </a:rPr>
              <a:t>NEJM</a:t>
            </a:r>
            <a:r>
              <a:rPr lang="en-US" altLang="en-US" sz="2400" kern="0" dirty="0">
                <a:latin typeface="Arial" panose="020B0604020202020204" pitchFamily="34" charset="0"/>
                <a:cs typeface="Arial" panose="020B0604020202020204" pitchFamily="34" charset="0"/>
              </a:rPr>
              <a:t>  2017 </a:t>
            </a:r>
          </a:p>
          <a:p>
            <a:pPr eaLnBrk="1" hangingPunct="1"/>
            <a:r>
              <a:rPr lang="en-US" altLang="en-US" sz="2400" kern="0" dirty="0">
                <a:solidFill>
                  <a:srgbClr val="FF0000"/>
                </a:solidFill>
                <a:latin typeface="Arial" panose="020B0604020202020204" pitchFamily="34" charset="0"/>
                <a:cs typeface="Arial" panose="020B0604020202020204" pitchFamily="34" charset="0"/>
              </a:rPr>
              <a:t>608</a:t>
            </a:r>
            <a:r>
              <a:rPr lang="en-US" altLang="en-US" sz="2400" kern="0" dirty="0">
                <a:latin typeface="Arial" panose="020B0604020202020204" pitchFamily="34" charset="0"/>
                <a:cs typeface="Arial" panose="020B0604020202020204" pitchFamily="34" charset="0"/>
              </a:rPr>
              <a:t> citations through 2017 (</a:t>
            </a:r>
            <a:r>
              <a:rPr lang="en-US" altLang="en-US" sz="2400" kern="0" dirty="0" err="1">
                <a:latin typeface="Arial" panose="020B0604020202020204" pitchFamily="34" charset="0"/>
                <a:cs typeface="Arial" panose="020B0604020202020204" pitchFamily="34" charset="0"/>
              </a:rPr>
              <a:t>cf</a:t>
            </a:r>
            <a:r>
              <a:rPr lang="en-US" altLang="en-US" sz="2400" kern="0" dirty="0">
                <a:latin typeface="Arial" panose="020B0604020202020204" pitchFamily="34" charset="0"/>
                <a:cs typeface="Arial" panose="020B0604020202020204" pitchFamily="34" charset="0"/>
              </a:rPr>
              <a:t> median 11 citations)</a:t>
            </a:r>
          </a:p>
          <a:p>
            <a:pPr marL="0" indent="0" eaLnBrk="1" hangingPunct="1">
              <a:buNone/>
            </a:pPr>
            <a:endParaRPr lang="en-US" altLang="en-US" sz="2200" kern="0" dirty="0">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34CD5B60-7248-4CC3-B197-C994C489098A}"/>
              </a:ext>
            </a:extLst>
          </p:cNvPr>
          <p:cNvSpPr txBox="1">
            <a:spLocks noChangeArrowheads="1"/>
          </p:cNvSpPr>
          <p:nvPr/>
        </p:nvSpPr>
        <p:spPr bwMode="auto">
          <a:xfrm>
            <a:off x="7620000" y="1046450"/>
            <a:ext cx="4572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Aft>
                <a:spcPts val="600"/>
              </a:spcAft>
            </a:pPr>
            <a:r>
              <a:rPr lang="en-US" altLang="en-US" sz="2400" kern="0" dirty="0">
                <a:latin typeface="Arial" panose="020B0604020202020204" pitchFamily="34" charset="0"/>
                <a:cs typeface="Arial" panose="020B0604020202020204" pitchFamily="34" charset="0"/>
              </a:rPr>
              <a:t>72% cited Porter/Jick as evidence that addiction was rare in patients treated with opioids (“affirmational” citations)</a:t>
            </a:r>
          </a:p>
          <a:p>
            <a:pPr eaLnBrk="1" hangingPunct="1">
              <a:spcBef>
                <a:spcPts val="1200"/>
              </a:spcBef>
            </a:pPr>
            <a:r>
              <a:rPr lang="en-US" altLang="en-US" sz="2400" kern="0" dirty="0">
                <a:latin typeface="Arial" panose="020B0604020202020204" pitchFamily="34" charset="0"/>
                <a:cs typeface="Arial" panose="020B0604020202020204" pitchFamily="34" charset="0"/>
              </a:rPr>
              <a:t>81% failed to note that Porter/Jick patients were hospitalized </a:t>
            </a:r>
            <a:endParaRPr lang="en-US" altLang="en-US" sz="2200" kern="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5CC3869-4371-4489-A487-09165AC10DC8}"/>
              </a:ext>
            </a:extLst>
          </p:cNvPr>
          <p:cNvPicPr>
            <a:picLocks noChangeAspect="1"/>
          </p:cNvPicPr>
          <p:nvPr/>
        </p:nvPicPr>
        <p:blipFill rotWithShape="1">
          <a:blip r:embed="rId3"/>
          <a:srcRect l="1135" t="1816" r="2352"/>
          <a:stretch/>
        </p:blipFill>
        <p:spPr>
          <a:xfrm>
            <a:off x="381000" y="2057400"/>
            <a:ext cx="7239000" cy="4655024"/>
          </a:xfrm>
          <a:prstGeom prst="rect">
            <a:avLst/>
          </a:prstGeom>
          <a:ln>
            <a:solidFill>
              <a:schemeClr val="accent4"/>
            </a:solidFill>
          </a:ln>
        </p:spPr>
      </p:pic>
      <p:sp>
        <p:nvSpPr>
          <p:cNvPr id="17" name="Oval 16">
            <a:extLst>
              <a:ext uri="{FF2B5EF4-FFF2-40B4-BE49-F238E27FC236}">
                <a16:creationId xmlns:a16="http://schemas.microsoft.com/office/drawing/2014/main" id="{0DB4A40F-29E3-4742-A73F-B82F5F234841}"/>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07421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altLang="en-US" sz="3200" b="1" dirty="0">
                <a:latin typeface="Arial" panose="020B0604020202020204" pitchFamily="34" charset="0"/>
                <a:cs typeface="Arial" panose="020B0604020202020204" pitchFamily="34" charset="0"/>
              </a:rPr>
              <a:t>References to Porter &amp; Jick</a:t>
            </a:r>
          </a:p>
        </p:txBody>
      </p:sp>
      <p:pic>
        <p:nvPicPr>
          <p:cNvPr id="7" name="Picture 6">
            <a:extLst>
              <a:ext uri="{FF2B5EF4-FFF2-40B4-BE49-F238E27FC236}">
                <a16:creationId xmlns:a16="http://schemas.microsoft.com/office/drawing/2014/main" id="{487A5A30-60F3-4DDA-8FF6-DFBA519E38B0}"/>
              </a:ext>
            </a:extLst>
          </p:cNvPr>
          <p:cNvPicPr>
            <a:picLocks noChangeAspect="1"/>
          </p:cNvPicPr>
          <p:nvPr/>
        </p:nvPicPr>
        <p:blipFill>
          <a:blip r:embed="rId3"/>
          <a:stretch>
            <a:fillRect/>
          </a:stretch>
        </p:blipFill>
        <p:spPr>
          <a:xfrm>
            <a:off x="2499785" y="1743812"/>
            <a:ext cx="3301196" cy="343658"/>
          </a:xfrm>
          <a:prstGeom prst="rect">
            <a:avLst/>
          </a:prstGeom>
        </p:spPr>
      </p:pic>
      <p:grpSp>
        <p:nvGrpSpPr>
          <p:cNvPr id="14" name="Group 13">
            <a:extLst>
              <a:ext uri="{FF2B5EF4-FFF2-40B4-BE49-F238E27FC236}">
                <a16:creationId xmlns:a16="http://schemas.microsoft.com/office/drawing/2014/main" id="{3C76E869-D4BA-42FA-B028-DBAA6630334E}"/>
              </a:ext>
            </a:extLst>
          </p:cNvPr>
          <p:cNvGrpSpPr/>
          <p:nvPr/>
        </p:nvGrpSpPr>
        <p:grpSpPr>
          <a:xfrm>
            <a:off x="2351767" y="6121153"/>
            <a:ext cx="3359317" cy="285750"/>
            <a:chOff x="5329237" y="3286125"/>
            <a:chExt cx="3359317" cy="285750"/>
          </a:xfrm>
        </p:grpSpPr>
        <p:pic>
          <p:nvPicPr>
            <p:cNvPr id="11" name="Picture 10">
              <a:extLst>
                <a:ext uri="{FF2B5EF4-FFF2-40B4-BE49-F238E27FC236}">
                  <a16:creationId xmlns:a16="http://schemas.microsoft.com/office/drawing/2014/main" id="{F6601AE6-95CD-47CD-A3E6-0053384CE9DF}"/>
                </a:ext>
              </a:extLst>
            </p:cNvPr>
            <p:cNvPicPr>
              <a:picLocks noChangeAspect="1"/>
            </p:cNvPicPr>
            <p:nvPr/>
          </p:nvPicPr>
          <p:blipFill>
            <a:blip r:embed="rId4"/>
            <a:stretch>
              <a:fillRect/>
            </a:stretch>
          </p:blipFill>
          <p:spPr>
            <a:xfrm>
              <a:off x="5329237" y="3286125"/>
              <a:ext cx="1533525" cy="285750"/>
            </a:xfrm>
            <a:prstGeom prst="rect">
              <a:avLst/>
            </a:prstGeom>
          </p:spPr>
        </p:pic>
        <p:pic>
          <p:nvPicPr>
            <p:cNvPr id="13" name="Picture 12">
              <a:extLst>
                <a:ext uri="{FF2B5EF4-FFF2-40B4-BE49-F238E27FC236}">
                  <a16:creationId xmlns:a16="http://schemas.microsoft.com/office/drawing/2014/main" id="{3F591FE9-5E26-4981-B263-03D393515696}"/>
                </a:ext>
              </a:extLst>
            </p:cNvPr>
            <p:cNvPicPr>
              <a:picLocks noChangeAspect="1"/>
            </p:cNvPicPr>
            <p:nvPr/>
          </p:nvPicPr>
          <p:blipFill>
            <a:blip r:embed="rId5"/>
            <a:stretch>
              <a:fillRect/>
            </a:stretch>
          </p:blipFill>
          <p:spPr>
            <a:xfrm>
              <a:off x="6859754" y="3286125"/>
              <a:ext cx="1828800" cy="219075"/>
            </a:xfrm>
            <a:prstGeom prst="rect">
              <a:avLst/>
            </a:prstGeom>
          </p:spPr>
        </p:pic>
      </p:grpSp>
      <p:pic>
        <p:nvPicPr>
          <p:cNvPr id="16" name="Picture 15">
            <a:extLst>
              <a:ext uri="{FF2B5EF4-FFF2-40B4-BE49-F238E27FC236}">
                <a16:creationId xmlns:a16="http://schemas.microsoft.com/office/drawing/2014/main" id="{1E9EEEDC-C926-4EAA-A094-18DBB01595A3}"/>
              </a:ext>
            </a:extLst>
          </p:cNvPr>
          <p:cNvPicPr>
            <a:picLocks noChangeAspect="1"/>
          </p:cNvPicPr>
          <p:nvPr/>
        </p:nvPicPr>
        <p:blipFill>
          <a:blip r:embed="rId6"/>
          <a:stretch>
            <a:fillRect/>
          </a:stretch>
        </p:blipFill>
        <p:spPr>
          <a:xfrm>
            <a:off x="1091470" y="4059613"/>
            <a:ext cx="2571750" cy="285750"/>
          </a:xfrm>
          <a:prstGeom prst="rect">
            <a:avLst/>
          </a:prstGeom>
        </p:spPr>
      </p:pic>
      <p:pic>
        <p:nvPicPr>
          <p:cNvPr id="18" name="Picture 17">
            <a:extLst>
              <a:ext uri="{FF2B5EF4-FFF2-40B4-BE49-F238E27FC236}">
                <a16:creationId xmlns:a16="http://schemas.microsoft.com/office/drawing/2014/main" id="{654871CC-9B15-4B06-A402-724685E0EB79}"/>
              </a:ext>
            </a:extLst>
          </p:cNvPr>
          <p:cNvPicPr>
            <a:picLocks noChangeAspect="1"/>
          </p:cNvPicPr>
          <p:nvPr/>
        </p:nvPicPr>
        <p:blipFill>
          <a:blip r:embed="rId7"/>
          <a:stretch>
            <a:fillRect/>
          </a:stretch>
        </p:blipFill>
        <p:spPr>
          <a:xfrm>
            <a:off x="3701309" y="4059613"/>
            <a:ext cx="2009775" cy="247650"/>
          </a:xfrm>
          <a:prstGeom prst="rect">
            <a:avLst/>
          </a:prstGeom>
        </p:spPr>
      </p:pic>
      <p:pic>
        <p:nvPicPr>
          <p:cNvPr id="20" name="Picture 19">
            <a:extLst>
              <a:ext uri="{FF2B5EF4-FFF2-40B4-BE49-F238E27FC236}">
                <a16:creationId xmlns:a16="http://schemas.microsoft.com/office/drawing/2014/main" id="{816B1E0D-7379-41D0-8691-8967A5D68336}"/>
              </a:ext>
            </a:extLst>
          </p:cNvPr>
          <p:cNvPicPr>
            <a:picLocks noChangeAspect="1"/>
          </p:cNvPicPr>
          <p:nvPr/>
        </p:nvPicPr>
        <p:blipFill>
          <a:blip r:embed="rId8"/>
          <a:stretch>
            <a:fillRect/>
          </a:stretch>
        </p:blipFill>
        <p:spPr>
          <a:xfrm>
            <a:off x="6492290" y="908513"/>
            <a:ext cx="5287126" cy="1464211"/>
          </a:xfrm>
          <a:prstGeom prst="rect">
            <a:avLst/>
          </a:prstGeom>
        </p:spPr>
      </p:pic>
      <p:pic>
        <p:nvPicPr>
          <p:cNvPr id="24" name="Picture 23">
            <a:extLst>
              <a:ext uri="{FF2B5EF4-FFF2-40B4-BE49-F238E27FC236}">
                <a16:creationId xmlns:a16="http://schemas.microsoft.com/office/drawing/2014/main" id="{7C700A01-C4DD-4573-98FB-FE74E4139B26}"/>
              </a:ext>
            </a:extLst>
          </p:cNvPr>
          <p:cNvPicPr>
            <a:picLocks noChangeAspect="1"/>
          </p:cNvPicPr>
          <p:nvPr/>
        </p:nvPicPr>
        <p:blipFill>
          <a:blip r:embed="rId9"/>
          <a:stretch>
            <a:fillRect/>
          </a:stretch>
        </p:blipFill>
        <p:spPr>
          <a:xfrm>
            <a:off x="6492290" y="5053265"/>
            <a:ext cx="5198441" cy="1333500"/>
          </a:xfrm>
          <a:prstGeom prst="rect">
            <a:avLst/>
          </a:prstGeom>
        </p:spPr>
      </p:pic>
      <p:grpSp>
        <p:nvGrpSpPr>
          <p:cNvPr id="33" name="Group 32">
            <a:extLst>
              <a:ext uri="{FF2B5EF4-FFF2-40B4-BE49-F238E27FC236}">
                <a16:creationId xmlns:a16="http://schemas.microsoft.com/office/drawing/2014/main" id="{09EA03B1-53C5-4D72-AD74-FA8D01F1BF41}"/>
              </a:ext>
            </a:extLst>
          </p:cNvPr>
          <p:cNvGrpSpPr/>
          <p:nvPr/>
        </p:nvGrpSpPr>
        <p:grpSpPr>
          <a:xfrm>
            <a:off x="8412943" y="6402714"/>
            <a:ext cx="3297281" cy="276225"/>
            <a:chOff x="8458200" y="6096253"/>
            <a:chExt cx="3297281" cy="276225"/>
          </a:xfrm>
        </p:grpSpPr>
        <p:pic>
          <p:nvPicPr>
            <p:cNvPr id="30" name="Picture 29">
              <a:extLst>
                <a:ext uri="{FF2B5EF4-FFF2-40B4-BE49-F238E27FC236}">
                  <a16:creationId xmlns:a16="http://schemas.microsoft.com/office/drawing/2014/main" id="{4EE9F668-C385-46AD-91AA-B61CB34D2F73}"/>
                </a:ext>
              </a:extLst>
            </p:cNvPr>
            <p:cNvPicPr>
              <a:picLocks noChangeAspect="1"/>
            </p:cNvPicPr>
            <p:nvPr/>
          </p:nvPicPr>
          <p:blipFill>
            <a:blip r:embed="rId10"/>
            <a:stretch>
              <a:fillRect/>
            </a:stretch>
          </p:blipFill>
          <p:spPr>
            <a:xfrm>
              <a:off x="9793331" y="6124828"/>
              <a:ext cx="1962150" cy="247650"/>
            </a:xfrm>
            <a:prstGeom prst="rect">
              <a:avLst/>
            </a:prstGeom>
          </p:spPr>
        </p:pic>
        <p:pic>
          <p:nvPicPr>
            <p:cNvPr id="32" name="Picture 31">
              <a:extLst>
                <a:ext uri="{FF2B5EF4-FFF2-40B4-BE49-F238E27FC236}">
                  <a16:creationId xmlns:a16="http://schemas.microsoft.com/office/drawing/2014/main" id="{6ACDA2A9-024A-4B87-B8FD-389D5A653626}"/>
                </a:ext>
              </a:extLst>
            </p:cNvPr>
            <p:cNvPicPr>
              <a:picLocks noChangeAspect="1"/>
            </p:cNvPicPr>
            <p:nvPr/>
          </p:nvPicPr>
          <p:blipFill>
            <a:blip r:embed="rId11"/>
            <a:stretch>
              <a:fillRect/>
            </a:stretch>
          </p:blipFill>
          <p:spPr>
            <a:xfrm>
              <a:off x="8458200" y="6096253"/>
              <a:ext cx="1362075" cy="276225"/>
            </a:xfrm>
            <a:prstGeom prst="rect">
              <a:avLst/>
            </a:prstGeom>
          </p:spPr>
        </p:pic>
      </p:grpSp>
      <p:grpSp>
        <p:nvGrpSpPr>
          <p:cNvPr id="52" name="Group 51">
            <a:extLst>
              <a:ext uri="{FF2B5EF4-FFF2-40B4-BE49-F238E27FC236}">
                <a16:creationId xmlns:a16="http://schemas.microsoft.com/office/drawing/2014/main" id="{166D2F1F-7E29-4FE5-BF34-73744439FB32}"/>
              </a:ext>
            </a:extLst>
          </p:cNvPr>
          <p:cNvGrpSpPr/>
          <p:nvPr/>
        </p:nvGrpSpPr>
        <p:grpSpPr>
          <a:xfrm>
            <a:off x="6934200" y="4505073"/>
            <a:ext cx="3019598" cy="227491"/>
            <a:chOff x="5029200" y="4636541"/>
            <a:chExt cx="3667125" cy="285750"/>
          </a:xfrm>
        </p:grpSpPr>
        <p:pic>
          <p:nvPicPr>
            <p:cNvPr id="35" name="Picture 34">
              <a:extLst>
                <a:ext uri="{FF2B5EF4-FFF2-40B4-BE49-F238E27FC236}">
                  <a16:creationId xmlns:a16="http://schemas.microsoft.com/office/drawing/2014/main" id="{A5ACDD85-BF35-4AD9-A54A-DB60628D7737}"/>
                </a:ext>
              </a:extLst>
            </p:cNvPr>
            <p:cNvPicPr>
              <a:picLocks noChangeAspect="1"/>
            </p:cNvPicPr>
            <p:nvPr/>
          </p:nvPicPr>
          <p:blipFill>
            <a:blip r:embed="rId12"/>
            <a:stretch>
              <a:fillRect/>
            </a:stretch>
          </p:blipFill>
          <p:spPr>
            <a:xfrm>
              <a:off x="5029200" y="4657218"/>
              <a:ext cx="495300" cy="238125"/>
            </a:xfrm>
            <a:prstGeom prst="rect">
              <a:avLst/>
            </a:prstGeom>
          </p:spPr>
        </p:pic>
        <p:pic>
          <p:nvPicPr>
            <p:cNvPr id="37" name="Picture 36">
              <a:extLst>
                <a:ext uri="{FF2B5EF4-FFF2-40B4-BE49-F238E27FC236}">
                  <a16:creationId xmlns:a16="http://schemas.microsoft.com/office/drawing/2014/main" id="{18C9C638-83BD-4E44-A279-21181461C740}"/>
                </a:ext>
              </a:extLst>
            </p:cNvPr>
            <p:cNvPicPr>
              <a:picLocks noChangeAspect="1"/>
            </p:cNvPicPr>
            <p:nvPr/>
          </p:nvPicPr>
          <p:blipFill>
            <a:blip r:embed="rId13"/>
            <a:stretch>
              <a:fillRect/>
            </a:stretch>
          </p:blipFill>
          <p:spPr>
            <a:xfrm>
              <a:off x="5524500" y="4636541"/>
              <a:ext cx="3171825" cy="285750"/>
            </a:xfrm>
            <a:prstGeom prst="rect">
              <a:avLst/>
            </a:prstGeom>
          </p:spPr>
        </p:pic>
      </p:grpSp>
      <p:pic>
        <p:nvPicPr>
          <p:cNvPr id="39" name="Picture 38">
            <a:extLst>
              <a:ext uri="{FF2B5EF4-FFF2-40B4-BE49-F238E27FC236}">
                <a16:creationId xmlns:a16="http://schemas.microsoft.com/office/drawing/2014/main" id="{2BC56D90-73CA-4969-AC2A-FFAF35985CD2}"/>
              </a:ext>
            </a:extLst>
          </p:cNvPr>
          <p:cNvPicPr>
            <a:picLocks noChangeAspect="1"/>
          </p:cNvPicPr>
          <p:nvPr/>
        </p:nvPicPr>
        <p:blipFill>
          <a:blip r:embed="rId14"/>
          <a:stretch>
            <a:fillRect/>
          </a:stretch>
        </p:blipFill>
        <p:spPr>
          <a:xfrm>
            <a:off x="9966203" y="4496627"/>
            <a:ext cx="1724528" cy="227491"/>
          </a:xfrm>
          <a:prstGeom prst="rect">
            <a:avLst/>
          </a:prstGeom>
        </p:spPr>
      </p:pic>
      <p:pic>
        <p:nvPicPr>
          <p:cNvPr id="41" name="Picture 40">
            <a:extLst>
              <a:ext uri="{FF2B5EF4-FFF2-40B4-BE49-F238E27FC236}">
                <a16:creationId xmlns:a16="http://schemas.microsoft.com/office/drawing/2014/main" id="{F8DA808C-49FF-42E4-A703-62DCE514F8AC}"/>
              </a:ext>
            </a:extLst>
          </p:cNvPr>
          <p:cNvPicPr>
            <a:picLocks noChangeAspect="1"/>
          </p:cNvPicPr>
          <p:nvPr/>
        </p:nvPicPr>
        <p:blipFill>
          <a:blip r:embed="rId15"/>
          <a:stretch>
            <a:fillRect/>
          </a:stretch>
        </p:blipFill>
        <p:spPr>
          <a:xfrm>
            <a:off x="6492290" y="2755341"/>
            <a:ext cx="5287126" cy="1729936"/>
          </a:xfrm>
          <a:prstGeom prst="rect">
            <a:avLst/>
          </a:prstGeom>
        </p:spPr>
      </p:pic>
      <p:pic>
        <p:nvPicPr>
          <p:cNvPr id="47" name="Picture 46">
            <a:extLst>
              <a:ext uri="{FF2B5EF4-FFF2-40B4-BE49-F238E27FC236}">
                <a16:creationId xmlns:a16="http://schemas.microsoft.com/office/drawing/2014/main" id="{91326100-C5D8-4375-8F67-F41B57BFFBEC}"/>
              </a:ext>
            </a:extLst>
          </p:cNvPr>
          <p:cNvPicPr>
            <a:picLocks noChangeAspect="1"/>
          </p:cNvPicPr>
          <p:nvPr/>
        </p:nvPicPr>
        <p:blipFill rotWithShape="1">
          <a:blip r:embed="rId16"/>
          <a:srcRect b="86954"/>
          <a:stretch/>
        </p:blipFill>
        <p:spPr>
          <a:xfrm>
            <a:off x="412583" y="994300"/>
            <a:ext cx="5403183" cy="620434"/>
          </a:xfrm>
          <a:prstGeom prst="rect">
            <a:avLst/>
          </a:prstGeom>
        </p:spPr>
      </p:pic>
      <p:pic>
        <p:nvPicPr>
          <p:cNvPr id="48" name="Picture 47">
            <a:extLst>
              <a:ext uri="{FF2B5EF4-FFF2-40B4-BE49-F238E27FC236}">
                <a16:creationId xmlns:a16="http://schemas.microsoft.com/office/drawing/2014/main" id="{A7A60D23-2614-4FF5-A131-01AA9537AEBB}"/>
              </a:ext>
            </a:extLst>
          </p:cNvPr>
          <p:cNvPicPr>
            <a:picLocks noChangeAspect="1"/>
          </p:cNvPicPr>
          <p:nvPr/>
        </p:nvPicPr>
        <p:blipFill rotWithShape="1">
          <a:blip r:embed="rId16"/>
          <a:srcRect t="66178"/>
          <a:stretch/>
        </p:blipFill>
        <p:spPr>
          <a:xfrm>
            <a:off x="490387" y="4818099"/>
            <a:ext cx="5198441" cy="1243512"/>
          </a:xfrm>
          <a:prstGeom prst="rect">
            <a:avLst/>
          </a:prstGeom>
        </p:spPr>
      </p:pic>
      <p:grpSp>
        <p:nvGrpSpPr>
          <p:cNvPr id="51" name="Group 50">
            <a:extLst>
              <a:ext uri="{FF2B5EF4-FFF2-40B4-BE49-F238E27FC236}">
                <a16:creationId xmlns:a16="http://schemas.microsoft.com/office/drawing/2014/main" id="{4E50764B-0C0D-4853-854A-21B50316FD86}"/>
              </a:ext>
            </a:extLst>
          </p:cNvPr>
          <p:cNvGrpSpPr/>
          <p:nvPr/>
        </p:nvGrpSpPr>
        <p:grpSpPr>
          <a:xfrm>
            <a:off x="8306681" y="2297650"/>
            <a:ext cx="3472735" cy="271575"/>
            <a:chOff x="8759118" y="2309942"/>
            <a:chExt cx="3472735" cy="285750"/>
          </a:xfrm>
        </p:grpSpPr>
        <p:pic>
          <p:nvPicPr>
            <p:cNvPr id="22" name="Picture 21">
              <a:extLst>
                <a:ext uri="{FF2B5EF4-FFF2-40B4-BE49-F238E27FC236}">
                  <a16:creationId xmlns:a16="http://schemas.microsoft.com/office/drawing/2014/main" id="{5BE50C9C-BD93-4276-AC75-B26E992793DB}"/>
                </a:ext>
              </a:extLst>
            </p:cNvPr>
            <p:cNvPicPr>
              <a:picLocks noChangeAspect="1"/>
            </p:cNvPicPr>
            <p:nvPr/>
          </p:nvPicPr>
          <p:blipFill>
            <a:blip r:embed="rId17"/>
            <a:stretch>
              <a:fillRect/>
            </a:stretch>
          </p:blipFill>
          <p:spPr>
            <a:xfrm>
              <a:off x="8759118" y="2309942"/>
              <a:ext cx="1962150" cy="285750"/>
            </a:xfrm>
            <a:prstGeom prst="rect">
              <a:avLst/>
            </a:prstGeom>
          </p:spPr>
        </p:pic>
        <p:pic>
          <p:nvPicPr>
            <p:cNvPr id="50" name="Picture 49">
              <a:extLst>
                <a:ext uri="{FF2B5EF4-FFF2-40B4-BE49-F238E27FC236}">
                  <a16:creationId xmlns:a16="http://schemas.microsoft.com/office/drawing/2014/main" id="{CEF5C950-2BD0-428F-A19C-83FD8EA56BF1}"/>
                </a:ext>
              </a:extLst>
            </p:cNvPr>
            <p:cNvPicPr>
              <a:picLocks noChangeAspect="1"/>
            </p:cNvPicPr>
            <p:nvPr/>
          </p:nvPicPr>
          <p:blipFill>
            <a:blip r:embed="rId18"/>
            <a:stretch>
              <a:fillRect/>
            </a:stretch>
          </p:blipFill>
          <p:spPr>
            <a:xfrm>
              <a:off x="10660228" y="2349042"/>
              <a:ext cx="1571625" cy="200025"/>
            </a:xfrm>
            <a:prstGeom prst="rect">
              <a:avLst/>
            </a:prstGeom>
          </p:spPr>
        </p:pic>
      </p:grpSp>
      <p:pic>
        <p:nvPicPr>
          <p:cNvPr id="54" name="Picture 53">
            <a:extLst>
              <a:ext uri="{FF2B5EF4-FFF2-40B4-BE49-F238E27FC236}">
                <a16:creationId xmlns:a16="http://schemas.microsoft.com/office/drawing/2014/main" id="{8A128F5F-3C90-4DC8-93DC-6AE4C73F9CBD}"/>
              </a:ext>
            </a:extLst>
          </p:cNvPr>
          <p:cNvPicPr>
            <a:picLocks noChangeAspect="1"/>
          </p:cNvPicPr>
          <p:nvPr/>
        </p:nvPicPr>
        <p:blipFill>
          <a:blip r:embed="rId19"/>
          <a:stretch>
            <a:fillRect/>
          </a:stretch>
        </p:blipFill>
        <p:spPr>
          <a:xfrm>
            <a:off x="403417" y="2582930"/>
            <a:ext cx="5412350" cy="1304925"/>
          </a:xfrm>
          <a:prstGeom prst="rect">
            <a:avLst/>
          </a:prstGeom>
        </p:spPr>
      </p:pic>
      <p:sp>
        <p:nvSpPr>
          <p:cNvPr id="55" name="TextBox 54">
            <a:extLst>
              <a:ext uri="{FF2B5EF4-FFF2-40B4-BE49-F238E27FC236}">
                <a16:creationId xmlns:a16="http://schemas.microsoft.com/office/drawing/2014/main" id="{0EA07C00-6931-4DD2-B92B-1BBC4A2F438D}"/>
              </a:ext>
            </a:extLst>
          </p:cNvPr>
          <p:cNvSpPr txBox="1"/>
          <p:nvPr/>
        </p:nvSpPr>
        <p:spPr>
          <a:xfrm>
            <a:off x="1371600" y="3657600"/>
            <a:ext cx="228600" cy="461665"/>
          </a:xfrm>
          <a:prstGeom prst="rect">
            <a:avLst/>
          </a:prstGeom>
          <a:solidFill>
            <a:schemeClr val="accent3"/>
          </a:solidFill>
        </p:spPr>
        <p:txBody>
          <a:bodyPr wrap="square" rtlCol="0">
            <a:spAutoFit/>
          </a:bodyPr>
          <a:lstStyle/>
          <a:p>
            <a:endParaRPr lang="en-US" dirty="0"/>
          </a:p>
        </p:txBody>
      </p:sp>
    </p:spTree>
    <p:extLst>
      <p:ext uri="{BB962C8B-B14F-4D97-AF65-F5344CB8AC3E}">
        <p14:creationId xmlns:p14="http://schemas.microsoft.com/office/powerpoint/2010/main" val="2129977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DF9D0EF9-4BB7-410C-A7CF-353E3268B623}"/>
              </a:ext>
            </a:extLst>
          </p:cNvPr>
          <p:cNvSpPr txBox="1">
            <a:spLocks noChangeArrowheads="1"/>
          </p:cNvSpPr>
          <p:nvPr/>
        </p:nvSpPr>
        <p:spPr bwMode="auto">
          <a:xfrm>
            <a:off x="96508" y="691378"/>
            <a:ext cx="884609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Aft>
                <a:spcPts val="500"/>
              </a:spcAft>
            </a:pPr>
            <a:r>
              <a:rPr lang="en-US" altLang="en-US" sz="2400" kern="0" dirty="0">
                <a:latin typeface="Arial" panose="020B0604020202020204" pitchFamily="34" charset="0"/>
                <a:cs typeface="Arial" panose="020B0604020202020204" pitchFamily="34" charset="0"/>
              </a:rPr>
              <a:t>1996: Purdue Pharma began to market a sustained release formulation of oxycodone, called Oxycontin</a:t>
            </a:r>
          </a:p>
          <a:p>
            <a:pPr eaLnBrk="1" hangingPunct="1">
              <a:spcAft>
                <a:spcPts val="500"/>
              </a:spcAft>
            </a:pPr>
            <a:r>
              <a:rPr lang="en-US" altLang="en-US" sz="2400" kern="0" dirty="0">
                <a:latin typeface="Arial" panose="020B0604020202020204" pitchFamily="34" charset="0"/>
                <a:cs typeface="Arial" panose="020B0604020202020204" pitchFamily="34" charset="0"/>
              </a:rPr>
              <a:t>Extensive promotion to doctors: lavish conferences, profiling</a:t>
            </a:r>
          </a:p>
          <a:p>
            <a:pPr eaLnBrk="1" hangingPunct="1">
              <a:spcAft>
                <a:spcPts val="500"/>
              </a:spcAft>
            </a:pPr>
            <a:r>
              <a:rPr lang="en-US" altLang="en-US" sz="2400" kern="0" dirty="0">
                <a:latin typeface="Arial" panose="020B0604020202020204" pitchFamily="34" charset="0"/>
                <a:cs typeface="Arial" panose="020B0604020202020204" pitchFamily="34" charset="0"/>
              </a:rPr>
              <a:t>Lucrative bonus system to sales representatives</a:t>
            </a:r>
          </a:p>
          <a:p>
            <a:pPr eaLnBrk="1" hangingPunct="1">
              <a:spcAft>
                <a:spcPts val="500"/>
              </a:spcAft>
            </a:pPr>
            <a:r>
              <a:rPr lang="en-US" altLang="en-US" sz="2400" kern="0" dirty="0">
                <a:latin typeface="Arial" panose="020B0604020202020204" pitchFamily="34" charset="0"/>
                <a:cs typeface="Arial" panose="020B0604020202020204" pitchFamily="34" charset="0"/>
              </a:rPr>
              <a:t>Promotion to public: anti-pain campaigns, coupons</a:t>
            </a:r>
          </a:p>
          <a:p>
            <a:pPr eaLnBrk="1" hangingPunct="1">
              <a:spcAft>
                <a:spcPts val="500"/>
              </a:spcAft>
            </a:pPr>
            <a:r>
              <a:rPr lang="en-US" altLang="en-US" sz="2400" kern="0" dirty="0">
                <a:latin typeface="Arial" panose="020B0604020202020204" pitchFamily="34" charset="0"/>
                <a:cs typeface="Arial" panose="020B0604020202020204" pitchFamily="34" charset="0"/>
              </a:rPr>
              <a:t>Heart of promotion:  “much less than 1%” risk of addiction</a:t>
            </a:r>
          </a:p>
        </p:txBody>
      </p:sp>
      <p:sp>
        <p:nvSpPr>
          <p:cNvPr id="22" name="Rectangle 2">
            <a:extLst>
              <a:ext uri="{FF2B5EF4-FFF2-40B4-BE49-F238E27FC236}">
                <a16:creationId xmlns:a16="http://schemas.microsoft.com/office/drawing/2014/main" id="{7EF438F7-B735-4638-9C7D-D33EF84C9D8F}"/>
              </a:ext>
            </a:extLst>
          </p:cNvPr>
          <p:cNvSpPr txBox="1">
            <a:spLocks noChangeArrowheads="1"/>
          </p:cNvSpPr>
          <p:nvPr/>
        </p:nvSpPr>
        <p:spPr bwMode="auto">
          <a:xfrm>
            <a:off x="257804" y="71438"/>
            <a:ext cx="11772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sz="3200" b="1" kern="0" dirty="0">
                <a:latin typeface="Arial" panose="020B0604020202020204" pitchFamily="34" charset="0"/>
                <a:cs typeface="Arial" panose="020B0604020202020204" pitchFamily="34" charset="0"/>
              </a:rPr>
              <a:t>Pharmaceutical Industry Was Also Interested</a:t>
            </a:r>
          </a:p>
        </p:txBody>
      </p:sp>
      <p:pic>
        <p:nvPicPr>
          <p:cNvPr id="25" name="Online Media 1" title="Purdue Pharma OxyContin Commercial">
            <a:hlinkClick r:id="" action="ppaction://media"/>
            <a:extLst>
              <a:ext uri="{FF2B5EF4-FFF2-40B4-BE49-F238E27FC236}">
                <a16:creationId xmlns:a16="http://schemas.microsoft.com/office/drawing/2014/main" id="{81994204-9281-4868-98F0-9BFA5DF4286B}"/>
              </a:ext>
            </a:extLst>
          </p:cNvPr>
          <p:cNvPicPr>
            <a:picLocks noRot="1" noChangeAspect="1"/>
          </p:cNvPicPr>
          <p:nvPr>
            <a:videoFile r:link="rId1"/>
          </p:nvPr>
        </p:nvPicPr>
        <p:blipFill>
          <a:blip r:embed="rId4"/>
          <a:stretch>
            <a:fillRect/>
          </a:stretch>
        </p:blipFill>
        <p:spPr>
          <a:xfrm>
            <a:off x="2830088" y="3905137"/>
            <a:ext cx="4911416" cy="2774950"/>
          </a:xfrm>
          <a:prstGeom prst="rect">
            <a:avLst/>
          </a:prstGeom>
          <a:ln>
            <a:solidFill>
              <a:schemeClr val="accent4"/>
            </a:solidFill>
          </a:ln>
        </p:spPr>
      </p:pic>
      <p:pic>
        <p:nvPicPr>
          <p:cNvPr id="27" name="Picture 26">
            <a:extLst>
              <a:ext uri="{FF2B5EF4-FFF2-40B4-BE49-F238E27FC236}">
                <a16:creationId xmlns:a16="http://schemas.microsoft.com/office/drawing/2014/main" id="{BD43A4D9-5DDE-46DB-A40C-DAAB811BB258}"/>
              </a:ext>
            </a:extLst>
          </p:cNvPr>
          <p:cNvPicPr>
            <a:picLocks noChangeAspect="1"/>
          </p:cNvPicPr>
          <p:nvPr/>
        </p:nvPicPr>
        <p:blipFill>
          <a:blip r:embed="rId5"/>
          <a:stretch>
            <a:fillRect/>
          </a:stretch>
        </p:blipFill>
        <p:spPr>
          <a:xfrm>
            <a:off x="453821" y="3631094"/>
            <a:ext cx="2271497" cy="3087531"/>
          </a:xfrm>
          <a:prstGeom prst="rect">
            <a:avLst/>
          </a:prstGeom>
          <a:ln>
            <a:solidFill>
              <a:schemeClr val="accent4"/>
            </a:solidFill>
          </a:ln>
        </p:spPr>
      </p:pic>
      <p:pic>
        <p:nvPicPr>
          <p:cNvPr id="29" name="Picture 28">
            <a:extLst>
              <a:ext uri="{FF2B5EF4-FFF2-40B4-BE49-F238E27FC236}">
                <a16:creationId xmlns:a16="http://schemas.microsoft.com/office/drawing/2014/main" id="{03A931A3-B277-4DBD-B5AA-6BA7176FFCDC}"/>
              </a:ext>
            </a:extLst>
          </p:cNvPr>
          <p:cNvPicPr>
            <a:picLocks noChangeAspect="1"/>
          </p:cNvPicPr>
          <p:nvPr/>
        </p:nvPicPr>
        <p:blipFill>
          <a:blip r:embed="rId6"/>
          <a:stretch>
            <a:fillRect/>
          </a:stretch>
        </p:blipFill>
        <p:spPr>
          <a:xfrm>
            <a:off x="9067800" y="749217"/>
            <a:ext cx="3124200" cy="3087531"/>
          </a:xfrm>
          <a:prstGeom prst="rect">
            <a:avLst/>
          </a:prstGeom>
          <a:ln>
            <a:solidFill>
              <a:schemeClr val="accent4"/>
            </a:solidFill>
          </a:ln>
        </p:spPr>
      </p:pic>
      <p:pic>
        <p:nvPicPr>
          <p:cNvPr id="24" name="Picture 23">
            <a:extLst>
              <a:ext uri="{FF2B5EF4-FFF2-40B4-BE49-F238E27FC236}">
                <a16:creationId xmlns:a16="http://schemas.microsoft.com/office/drawing/2014/main" id="{78CEDF9C-9F70-4ABF-B3C5-FA19F4932EC5}"/>
              </a:ext>
            </a:extLst>
          </p:cNvPr>
          <p:cNvPicPr>
            <a:picLocks noChangeAspect="1"/>
          </p:cNvPicPr>
          <p:nvPr/>
        </p:nvPicPr>
        <p:blipFill>
          <a:blip r:embed="rId7"/>
          <a:stretch>
            <a:fillRect/>
          </a:stretch>
        </p:blipFill>
        <p:spPr>
          <a:xfrm>
            <a:off x="8302512" y="3807676"/>
            <a:ext cx="1456151" cy="685800"/>
          </a:xfrm>
          <a:prstGeom prst="rect">
            <a:avLst/>
          </a:prstGeom>
        </p:spPr>
      </p:pic>
      <p:sp>
        <p:nvSpPr>
          <p:cNvPr id="34" name="Rectangle 2">
            <a:extLst>
              <a:ext uri="{FF2B5EF4-FFF2-40B4-BE49-F238E27FC236}">
                <a16:creationId xmlns:a16="http://schemas.microsoft.com/office/drawing/2014/main" id="{9DFA1623-3137-4322-BA77-52BDD1CE550A}"/>
              </a:ext>
            </a:extLst>
          </p:cNvPr>
          <p:cNvSpPr>
            <a:spLocks noGrp="1" noChangeArrowheads="1"/>
          </p:cNvSpPr>
          <p:nvPr>
            <p:ph type="title"/>
          </p:nvPr>
        </p:nvSpPr>
        <p:spPr>
          <a:xfrm>
            <a:off x="8942599" y="3805150"/>
            <a:ext cx="3631785" cy="685800"/>
          </a:xfrm>
        </p:spPr>
        <p:txBody>
          <a:bodyPr/>
          <a:lstStyle/>
          <a:p>
            <a:pPr eaLnBrk="1" hangingPunct="1"/>
            <a:r>
              <a:rPr lang="en-US" sz="2000" b="1" dirty="0">
                <a:latin typeface="Arial" panose="020B0604020202020204" pitchFamily="34" charset="0"/>
                <a:cs typeface="Arial" panose="020B0604020202020204" pitchFamily="34" charset="0"/>
              </a:rPr>
              <a:t>Oxycontin sales</a:t>
            </a:r>
            <a:endParaRPr lang="en-US" altLang="en-US" sz="2000" b="1" dirty="0">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465EF723-A916-47FC-888B-3A19613E9A4C}"/>
              </a:ext>
            </a:extLst>
          </p:cNvPr>
          <p:cNvPicPr>
            <a:picLocks noChangeAspect="1"/>
          </p:cNvPicPr>
          <p:nvPr/>
        </p:nvPicPr>
        <p:blipFill>
          <a:blip r:embed="rId8"/>
          <a:stretch>
            <a:fillRect/>
          </a:stretch>
        </p:blipFill>
        <p:spPr>
          <a:xfrm>
            <a:off x="7741504" y="4457386"/>
            <a:ext cx="4289200" cy="2172014"/>
          </a:xfrm>
          <a:prstGeom prst="rect">
            <a:avLst/>
          </a:prstGeom>
          <a:ln>
            <a:solidFill>
              <a:schemeClr val="accent4"/>
            </a:solidFill>
          </a:ln>
        </p:spPr>
      </p:pic>
    </p:spTree>
    <p:extLst>
      <p:ext uri="{BB962C8B-B14F-4D97-AF65-F5344CB8AC3E}">
        <p14:creationId xmlns:p14="http://schemas.microsoft.com/office/powerpoint/2010/main" val="342412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5"/>
                                        </p:tgtEl>
                                      </p:cBhvr>
                                    </p:cmd>
                                  </p:childTnLst>
                                </p:cTn>
                              </p:par>
                            </p:childTnLst>
                          </p:cTn>
                        </p:par>
                      </p:childTnLst>
                    </p:cTn>
                  </p:par>
                </p:childTnLst>
              </p:cTn>
              <p:nextCondLst>
                <p:cond evt="onClick" delay="0">
                  <p:tgtEl>
                    <p:spTgt spid="25"/>
                  </p:tgtEl>
                </p:cond>
              </p:nextCondLst>
            </p:seq>
            <p:video>
              <p:cMediaNode vol="80000">
                <p:cTn id="12" fill="hold" display="0">
                  <p:stCondLst>
                    <p:cond delay="indefinite"/>
                  </p:stCondLst>
                </p:cTn>
                <p:tgtEl>
                  <p:spTgt spid="2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Opioid Crisis, aka Opioid Epidemic in the U.S.</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DF9D0EF9-4BB7-410C-A7CF-353E3268B623}"/>
              </a:ext>
            </a:extLst>
          </p:cNvPr>
          <p:cNvSpPr txBox="1">
            <a:spLocks noChangeArrowheads="1"/>
          </p:cNvSpPr>
          <p:nvPr/>
        </p:nvSpPr>
        <p:spPr bwMode="auto">
          <a:xfrm>
            <a:off x="6284495" y="1066800"/>
            <a:ext cx="590750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Beginning late 1990’s, rising incidence of …</a:t>
            </a:r>
          </a:p>
          <a:p>
            <a:pPr eaLnBrk="1" hangingPunct="1"/>
            <a:endParaRPr lang="en-US" altLang="en-US" sz="800" kern="0" dirty="0">
              <a:latin typeface="Arial" panose="020B0604020202020204" pitchFamily="34" charset="0"/>
              <a:cs typeface="Arial" panose="020B0604020202020204" pitchFamily="34" charset="0"/>
            </a:endParaRPr>
          </a:p>
          <a:p>
            <a:pPr eaLnBrk="1" hangingPunct="1"/>
            <a:r>
              <a:rPr lang="en-US" altLang="en-US" sz="2400" kern="0" dirty="0">
                <a:latin typeface="Arial" panose="020B0604020202020204" pitchFamily="34" charset="0"/>
                <a:cs typeface="Arial" panose="020B0604020202020204" pitchFamily="34" charset="0"/>
              </a:rPr>
              <a:t>Addiction to opioid drugs</a:t>
            </a:r>
          </a:p>
          <a:p>
            <a:pPr lvl="1" eaLnBrk="1" hangingPunct="1">
              <a:spcAft>
                <a:spcPts val="1200"/>
              </a:spcAft>
            </a:pPr>
            <a:r>
              <a:rPr lang="en-US" altLang="en-US" sz="2000" kern="0" dirty="0">
                <a:latin typeface="Arial" panose="020B0604020202020204" pitchFamily="34" charset="0"/>
                <a:cs typeface="Arial" panose="020B0604020202020204" pitchFamily="34" charset="0"/>
              </a:rPr>
              <a:t>Prescription, particularly Oxycontin</a:t>
            </a:r>
          </a:p>
          <a:p>
            <a:pPr lvl="1" eaLnBrk="1" hangingPunct="1">
              <a:spcAft>
                <a:spcPts val="1200"/>
              </a:spcAft>
            </a:pPr>
            <a:r>
              <a:rPr lang="en-US" altLang="en-US" sz="2000" kern="0" dirty="0">
                <a:latin typeface="Arial" panose="020B0604020202020204" pitchFamily="34" charset="0"/>
                <a:cs typeface="Arial" panose="020B0604020202020204" pitchFamily="34" charset="0"/>
              </a:rPr>
              <a:t>Illicit (e.g., street-purchased prescription drugs; heroin; illegally synthesized fentanyl)</a:t>
            </a:r>
          </a:p>
          <a:p>
            <a:pPr eaLnBrk="1" hangingPunct="1">
              <a:spcAft>
                <a:spcPts val="1200"/>
              </a:spcAft>
            </a:pPr>
            <a:r>
              <a:rPr lang="en-US" sz="2400" dirty="0">
                <a:effectLst/>
                <a:latin typeface="Arial" panose="020B0604020202020204" pitchFamily="34" charset="0"/>
              </a:rPr>
              <a:t>Opioid drug-related overdose</a:t>
            </a:r>
          </a:p>
          <a:p>
            <a:pPr eaLnBrk="1" hangingPunct="1"/>
            <a:r>
              <a:rPr lang="en-US" sz="2400" dirty="0">
                <a:latin typeface="Arial" panose="020B0604020202020204" pitchFamily="34" charset="0"/>
              </a:rPr>
              <a:t>Opioid drug-related deaths</a:t>
            </a:r>
          </a:p>
          <a:p>
            <a:pPr lvl="1" eaLnBrk="1" hangingPunct="1"/>
            <a:r>
              <a:rPr lang="en-US" sz="2000" dirty="0">
                <a:solidFill>
                  <a:srgbClr val="FF0000"/>
                </a:solidFill>
                <a:latin typeface="Arial" panose="020B0604020202020204" pitchFamily="34" charset="0"/>
              </a:rPr>
              <a:t>~500,000 deaths from 1999 to 2018</a:t>
            </a:r>
          </a:p>
          <a:p>
            <a:pPr eaLnBrk="1" hangingPunct="1"/>
            <a:endParaRPr lang="en-US" sz="1600" dirty="0">
              <a:effectLst/>
              <a:latin typeface="Arial" panose="020B0604020202020204" pitchFamily="34" charset="0"/>
            </a:endParaRPr>
          </a:p>
          <a:p>
            <a:pPr eaLnBrk="1" hangingPunct="1"/>
            <a:r>
              <a:rPr lang="en-US" sz="2400" dirty="0">
                <a:latin typeface="Arial" panose="020B0604020202020204" pitchFamily="34" charset="0"/>
                <a:cs typeface="Arial" panose="020B0604020202020204" pitchFamily="34" charset="0"/>
              </a:rPr>
              <a:t>Significant social, psychological, and economic consequences for affected persons, families, and communities</a:t>
            </a:r>
            <a:r>
              <a:rPr lang="en-US" sz="1400" dirty="0">
                <a:latin typeface="Arial" panose="020B0604020202020204" pitchFamily="34" charset="0"/>
                <a:cs typeface="Arial" panose="020B0604020202020204" pitchFamily="34" charset="0"/>
              </a:rPr>
              <a:t> </a:t>
            </a:r>
            <a:endParaRPr lang="en-US" altLang="en-US" sz="2200" kern="0" dirty="0">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34CD5B60-7248-4CC3-B197-C994C489098A}"/>
              </a:ext>
            </a:extLst>
          </p:cNvPr>
          <p:cNvSpPr txBox="1">
            <a:spLocks noChangeArrowheads="1"/>
          </p:cNvSpPr>
          <p:nvPr/>
        </p:nvSpPr>
        <p:spPr bwMode="auto">
          <a:xfrm>
            <a:off x="182053" y="1066800"/>
            <a:ext cx="609041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Incidence of addiction in patients with chronic pain treated for prolonged periods (outside hospitals) is </a:t>
            </a:r>
            <a:r>
              <a:rPr lang="en-US" altLang="en-US" sz="2400" u="sng" kern="0" dirty="0">
                <a:latin typeface="Arial" panose="020B0604020202020204" pitchFamily="34" charset="0"/>
                <a:cs typeface="Arial" panose="020B0604020202020204" pitchFamily="34" charset="0"/>
              </a:rPr>
              <a:t>not</a:t>
            </a:r>
            <a:r>
              <a:rPr lang="en-US" altLang="en-US" sz="2400" kern="0" dirty="0">
                <a:latin typeface="Arial" panose="020B0604020202020204" pitchFamily="34" charset="0"/>
                <a:cs typeface="Arial" panose="020B0604020202020204" pitchFamily="34" charset="0"/>
              </a:rPr>
              <a:t> “&lt;1%”  </a:t>
            </a:r>
          </a:p>
          <a:p>
            <a:pPr eaLnBrk="1" hangingPunct="1">
              <a:spcBef>
                <a:spcPts val="1200"/>
              </a:spcBef>
            </a:pPr>
            <a:r>
              <a:rPr lang="en-US" altLang="en-US" sz="2400" kern="0" dirty="0">
                <a:latin typeface="Arial" panose="020B0604020202020204" pitchFamily="34" charset="0"/>
                <a:cs typeface="Arial" panose="020B0604020202020204" pitchFamily="34" charset="0"/>
              </a:rPr>
              <a:t>Prototypic scenarios</a:t>
            </a:r>
          </a:p>
          <a:p>
            <a:pPr lvl="1" eaLnBrk="1" hangingPunct="1"/>
            <a:r>
              <a:rPr lang="en-US" altLang="en-US" sz="2000" kern="0" dirty="0">
                <a:latin typeface="Arial" panose="020B0604020202020204" pitchFamily="34" charset="0"/>
                <a:cs typeface="Arial" panose="020B0604020202020204" pitchFamily="34" charset="0"/>
              </a:rPr>
              <a:t>Otherwise healthy outpatients</a:t>
            </a:r>
          </a:p>
          <a:p>
            <a:pPr lvl="1" eaLnBrk="1" hangingPunct="1"/>
            <a:r>
              <a:rPr lang="en-US" altLang="en-US" sz="2000" kern="0" dirty="0">
                <a:latin typeface="Arial" panose="020B0604020202020204" pitchFamily="34" charset="0"/>
                <a:cs typeface="Arial" panose="020B0604020202020204" pitchFamily="34" charset="0"/>
              </a:rPr>
              <a:t>Oxy prescribed for</a:t>
            </a:r>
          </a:p>
          <a:p>
            <a:pPr lvl="2" eaLnBrk="1" hangingPunct="1"/>
            <a:r>
              <a:rPr lang="en-US" altLang="en-US" sz="2000" kern="0" dirty="0">
                <a:latin typeface="Arial" panose="020B0604020202020204" pitchFamily="34" charset="0"/>
                <a:cs typeface="Arial" panose="020B0604020202020204" pitchFamily="34" charset="0"/>
              </a:rPr>
              <a:t>chronic pain syndromes (e.g., musculoskeletal) </a:t>
            </a:r>
          </a:p>
          <a:p>
            <a:pPr lvl="2" eaLnBrk="1" hangingPunct="1"/>
            <a:r>
              <a:rPr lang="en-US" altLang="en-US" sz="2000" kern="0" dirty="0">
                <a:latin typeface="Arial" panose="020B0604020202020204" pitchFamily="34" charset="0"/>
                <a:cs typeface="Arial" panose="020B0604020202020204" pitchFamily="34" charset="0"/>
              </a:rPr>
              <a:t>or even (less commonly), self-limited mild/moderate pain syndromes (e.g., dental problem)</a:t>
            </a:r>
          </a:p>
          <a:p>
            <a:pPr lvl="1" eaLnBrk="1" hangingPunct="1"/>
            <a:r>
              <a:rPr lang="en-US" altLang="en-US" sz="2000" kern="0" dirty="0">
                <a:latin typeface="Arial" panose="020B0604020202020204" pitchFamily="34" charset="0"/>
                <a:cs typeface="Arial" panose="020B0604020202020204" pitchFamily="34" charset="0"/>
              </a:rPr>
              <a:t>Medication initially used as directed</a:t>
            </a:r>
          </a:p>
          <a:p>
            <a:pPr lvl="1" eaLnBrk="1" hangingPunct="1"/>
            <a:r>
              <a:rPr lang="en-US" altLang="en-US" sz="2000" kern="0" dirty="0">
                <a:latin typeface="Arial" panose="020B0604020202020204" pitchFamily="34" charset="0"/>
                <a:cs typeface="Arial" panose="020B0604020202020204" pitchFamily="34" charset="0"/>
              </a:rPr>
              <a:t>Results in addiction </a:t>
            </a:r>
          </a:p>
        </p:txBody>
      </p:sp>
      <p:sp>
        <p:nvSpPr>
          <p:cNvPr id="9" name="Oval 8">
            <a:extLst>
              <a:ext uri="{FF2B5EF4-FFF2-40B4-BE49-F238E27FC236}">
                <a16:creationId xmlns:a16="http://schemas.microsoft.com/office/drawing/2014/main" id="{6C69006B-C47E-4C1E-8001-70BAD672BFF6}"/>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04076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Popular press has vilified Porter and Jick</a:t>
            </a:r>
            <a:endParaRPr lang="en-US" altLang="en-US" sz="3200" b="1"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1557262-BE2E-4A79-84FA-54D9B26EF600}"/>
              </a:ext>
            </a:extLst>
          </p:cNvPr>
          <p:cNvGrpSpPr/>
          <p:nvPr/>
        </p:nvGrpSpPr>
        <p:grpSpPr>
          <a:xfrm>
            <a:off x="201529" y="703822"/>
            <a:ext cx="10990471" cy="1828800"/>
            <a:chOff x="614362" y="2514600"/>
            <a:chExt cx="10990471" cy="1828800"/>
          </a:xfrm>
        </p:grpSpPr>
        <p:pic>
          <p:nvPicPr>
            <p:cNvPr id="5" name="Picture 4">
              <a:extLst>
                <a:ext uri="{FF2B5EF4-FFF2-40B4-BE49-F238E27FC236}">
                  <a16:creationId xmlns:a16="http://schemas.microsoft.com/office/drawing/2014/main" id="{4200F7A3-9849-45E7-9903-0CD3150B9881}"/>
                </a:ext>
              </a:extLst>
            </p:cNvPr>
            <p:cNvPicPr>
              <a:picLocks noChangeAspect="1"/>
            </p:cNvPicPr>
            <p:nvPr/>
          </p:nvPicPr>
          <p:blipFill>
            <a:blip r:embed="rId3"/>
            <a:stretch>
              <a:fillRect/>
            </a:stretch>
          </p:blipFill>
          <p:spPr>
            <a:xfrm>
              <a:off x="614362" y="2514600"/>
              <a:ext cx="10963275" cy="1828800"/>
            </a:xfrm>
            <a:prstGeom prst="rect">
              <a:avLst/>
            </a:prstGeom>
          </p:spPr>
        </p:pic>
        <p:pic>
          <p:nvPicPr>
            <p:cNvPr id="7" name="Picture 6">
              <a:extLst>
                <a:ext uri="{FF2B5EF4-FFF2-40B4-BE49-F238E27FC236}">
                  <a16:creationId xmlns:a16="http://schemas.microsoft.com/office/drawing/2014/main" id="{459BCC8B-2F32-4A63-956B-8B2D1B379C75}"/>
                </a:ext>
              </a:extLst>
            </p:cNvPr>
            <p:cNvPicPr>
              <a:picLocks noChangeAspect="1"/>
            </p:cNvPicPr>
            <p:nvPr/>
          </p:nvPicPr>
          <p:blipFill>
            <a:blip r:embed="rId4"/>
            <a:stretch>
              <a:fillRect/>
            </a:stretch>
          </p:blipFill>
          <p:spPr>
            <a:xfrm>
              <a:off x="9604583" y="3657600"/>
              <a:ext cx="2000250" cy="533400"/>
            </a:xfrm>
            <a:prstGeom prst="rect">
              <a:avLst/>
            </a:prstGeom>
          </p:spPr>
        </p:pic>
      </p:grpSp>
      <p:grpSp>
        <p:nvGrpSpPr>
          <p:cNvPr id="16" name="Group 15">
            <a:extLst>
              <a:ext uri="{FF2B5EF4-FFF2-40B4-BE49-F238E27FC236}">
                <a16:creationId xmlns:a16="http://schemas.microsoft.com/office/drawing/2014/main" id="{544BC130-465C-471A-BC30-97C6A9C1DEEE}"/>
              </a:ext>
            </a:extLst>
          </p:cNvPr>
          <p:cNvGrpSpPr/>
          <p:nvPr/>
        </p:nvGrpSpPr>
        <p:grpSpPr>
          <a:xfrm>
            <a:off x="559971" y="5286626"/>
            <a:ext cx="10115550" cy="1304925"/>
            <a:chOff x="3048000" y="-400050"/>
            <a:chExt cx="10115550" cy="1304925"/>
          </a:xfrm>
        </p:grpSpPr>
        <p:pic>
          <p:nvPicPr>
            <p:cNvPr id="11" name="Picture 10">
              <a:extLst>
                <a:ext uri="{FF2B5EF4-FFF2-40B4-BE49-F238E27FC236}">
                  <a16:creationId xmlns:a16="http://schemas.microsoft.com/office/drawing/2014/main" id="{F1A790C9-3F56-4635-8A4B-3286AA0210E4}"/>
                </a:ext>
              </a:extLst>
            </p:cNvPr>
            <p:cNvPicPr>
              <a:picLocks noChangeAspect="1"/>
            </p:cNvPicPr>
            <p:nvPr/>
          </p:nvPicPr>
          <p:blipFill>
            <a:blip r:embed="rId5"/>
            <a:stretch>
              <a:fillRect/>
            </a:stretch>
          </p:blipFill>
          <p:spPr>
            <a:xfrm>
              <a:off x="3048000" y="-400050"/>
              <a:ext cx="10115550" cy="1304925"/>
            </a:xfrm>
            <a:prstGeom prst="rect">
              <a:avLst/>
            </a:prstGeom>
          </p:spPr>
        </p:pic>
        <p:pic>
          <p:nvPicPr>
            <p:cNvPr id="13" name="Picture 12">
              <a:extLst>
                <a:ext uri="{FF2B5EF4-FFF2-40B4-BE49-F238E27FC236}">
                  <a16:creationId xmlns:a16="http://schemas.microsoft.com/office/drawing/2014/main" id="{4C5DCD40-2A10-486C-884B-A17398C17120}"/>
                </a:ext>
              </a:extLst>
            </p:cNvPr>
            <p:cNvPicPr>
              <a:picLocks noChangeAspect="1"/>
            </p:cNvPicPr>
            <p:nvPr/>
          </p:nvPicPr>
          <p:blipFill>
            <a:blip r:embed="rId6"/>
            <a:stretch>
              <a:fillRect/>
            </a:stretch>
          </p:blipFill>
          <p:spPr>
            <a:xfrm>
              <a:off x="10525125" y="385011"/>
              <a:ext cx="2638425" cy="457200"/>
            </a:xfrm>
            <a:prstGeom prst="rect">
              <a:avLst/>
            </a:prstGeom>
          </p:spPr>
        </p:pic>
        <p:pic>
          <p:nvPicPr>
            <p:cNvPr id="15" name="Picture 14">
              <a:extLst>
                <a:ext uri="{FF2B5EF4-FFF2-40B4-BE49-F238E27FC236}">
                  <a16:creationId xmlns:a16="http://schemas.microsoft.com/office/drawing/2014/main" id="{44ADBB87-14EC-4493-BD5B-6AC7CCDB5EAA}"/>
                </a:ext>
              </a:extLst>
            </p:cNvPr>
            <p:cNvPicPr>
              <a:picLocks noChangeAspect="1"/>
            </p:cNvPicPr>
            <p:nvPr/>
          </p:nvPicPr>
          <p:blipFill rotWithShape="1">
            <a:blip r:embed="rId7"/>
            <a:srcRect t="-5926" b="100000"/>
            <a:stretch/>
          </p:blipFill>
          <p:spPr>
            <a:xfrm>
              <a:off x="3048000" y="804513"/>
              <a:ext cx="1962150" cy="45719"/>
            </a:xfrm>
            <a:prstGeom prst="rect">
              <a:avLst/>
            </a:prstGeom>
          </p:spPr>
        </p:pic>
      </p:grpSp>
      <p:grpSp>
        <p:nvGrpSpPr>
          <p:cNvPr id="23" name="Group 22">
            <a:extLst>
              <a:ext uri="{FF2B5EF4-FFF2-40B4-BE49-F238E27FC236}">
                <a16:creationId xmlns:a16="http://schemas.microsoft.com/office/drawing/2014/main" id="{8E54A5C3-17C3-4344-BA01-9BC110FCE200}"/>
              </a:ext>
            </a:extLst>
          </p:cNvPr>
          <p:cNvGrpSpPr/>
          <p:nvPr/>
        </p:nvGrpSpPr>
        <p:grpSpPr>
          <a:xfrm>
            <a:off x="3103584" y="1695119"/>
            <a:ext cx="9067299" cy="1438836"/>
            <a:chOff x="4648200" y="1234741"/>
            <a:chExt cx="9067299" cy="1438836"/>
          </a:xfrm>
        </p:grpSpPr>
        <p:pic>
          <p:nvPicPr>
            <p:cNvPr id="18" name="Picture 17">
              <a:extLst>
                <a:ext uri="{FF2B5EF4-FFF2-40B4-BE49-F238E27FC236}">
                  <a16:creationId xmlns:a16="http://schemas.microsoft.com/office/drawing/2014/main" id="{84FF7470-8557-4B8D-B244-2DDBC83573E7}"/>
                </a:ext>
              </a:extLst>
            </p:cNvPr>
            <p:cNvPicPr>
              <a:picLocks noChangeAspect="1"/>
            </p:cNvPicPr>
            <p:nvPr/>
          </p:nvPicPr>
          <p:blipFill>
            <a:blip r:embed="rId8"/>
            <a:stretch>
              <a:fillRect/>
            </a:stretch>
          </p:blipFill>
          <p:spPr>
            <a:xfrm>
              <a:off x="4676274" y="1234741"/>
              <a:ext cx="9039225" cy="1076325"/>
            </a:xfrm>
            <a:prstGeom prst="rect">
              <a:avLst/>
            </a:prstGeom>
          </p:spPr>
        </p:pic>
        <p:pic>
          <p:nvPicPr>
            <p:cNvPr id="20" name="Picture 19">
              <a:extLst>
                <a:ext uri="{FF2B5EF4-FFF2-40B4-BE49-F238E27FC236}">
                  <a16:creationId xmlns:a16="http://schemas.microsoft.com/office/drawing/2014/main" id="{87F58B42-B299-4F19-A3D4-C428C0DFD8C0}"/>
                </a:ext>
              </a:extLst>
            </p:cNvPr>
            <p:cNvPicPr>
              <a:picLocks noChangeAspect="1"/>
            </p:cNvPicPr>
            <p:nvPr/>
          </p:nvPicPr>
          <p:blipFill>
            <a:blip r:embed="rId9"/>
            <a:stretch>
              <a:fillRect/>
            </a:stretch>
          </p:blipFill>
          <p:spPr>
            <a:xfrm>
              <a:off x="4648200" y="2311066"/>
              <a:ext cx="1543050" cy="304800"/>
            </a:xfrm>
            <a:prstGeom prst="rect">
              <a:avLst/>
            </a:prstGeom>
          </p:spPr>
        </p:pic>
        <p:pic>
          <p:nvPicPr>
            <p:cNvPr id="22" name="Picture 21">
              <a:extLst>
                <a:ext uri="{FF2B5EF4-FFF2-40B4-BE49-F238E27FC236}">
                  <a16:creationId xmlns:a16="http://schemas.microsoft.com/office/drawing/2014/main" id="{57778535-D892-4D4A-A9A0-43461BA20276}"/>
                </a:ext>
              </a:extLst>
            </p:cNvPr>
            <p:cNvPicPr>
              <a:picLocks noChangeAspect="1"/>
            </p:cNvPicPr>
            <p:nvPr/>
          </p:nvPicPr>
          <p:blipFill>
            <a:blip r:embed="rId10"/>
            <a:stretch>
              <a:fillRect/>
            </a:stretch>
          </p:blipFill>
          <p:spPr>
            <a:xfrm>
              <a:off x="6303543" y="2331918"/>
              <a:ext cx="2459457" cy="341659"/>
            </a:xfrm>
            <a:prstGeom prst="rect">
              <a:avLst/>
            </a:prstGeom>
          </p:spPr>
        </p:pic>
      </p:grpSp>
      <p:grpSp>
        <p:nvGrpSpPr>
          <p:cNvPr id="28" name="Group 27">
            <a:extLst>
              <a:ext uri="{FF2B5EF4-FFF2-40B4-BE49-F238E27FC236}">
                <a16:creationId xmlns:a16="http://schemas.microsoft.com/office/drawing/2014/main" id="{9480C847-8BDC-4727-AE19-94AAEC1D0FB3}"/>
              </a:ext>
            </a:extLst>
          </p:cNvPr>
          <p:cNvGrpSpPr/>
          <p:nvPr/>
        </p:nvGrpSpPr>
        <p:grpSpPr>
          <a:xfrm>
            <a:off x="5764946" y="3307182"/>
            <a:ext cx="6405937" cy="1916780"/>
            <a:chOff x="1581150" y="2224087"/>
            <a:chExt cx="9029700" cy="2409825"/>
          </a:xfrm>
        </p:grpSpPr>
        <p:pic>
          <p:nvPicPr>
            <p:cNvPr id="25" name="Picture 24">
              <a:extLst>
                <a:ext uri="{FF2B5EF4-FFF2-40B4-BE49-F238E27FC236}">
                  <a16:creationId xmlns:a16="http://schemas.microsoft.com/office/drawing/2014/main" id="{FD3551BE-8998-411F-9D14-9EC902E6152E}"/>
                </a:ext>
              </a:extLst>
            </p:cNvPr>
            <p:cNvPicPr>
              <a:picLocks noChangeAspect="1"/>
            </p:cNvPicPr>
            <p:nvPr/>
          </p:nvPicPr>
          <p:blipFill>
            <a:blip r:embed="rId11"/>
            <a:stretch>
              <a:fillRect/>
            </a:stretch>
          </p:blipFill>
          <p:spPr>
            <a:xfrm>
              <a:off x="1581150" y="2224087"/>
              <a:ext cx="9029700" cy="2409825"/>
            </a:xfrm>
            <a:prstGeom prst="rect">
              <a:avLst/>
            </a:prstGeom>
          </p:spPr>
        </p:pic>
        <p:pic>
          <p:nvPicPr>
            <p:cNvPr id="27" name="Picture 26">
              <a:extLst>
                <a:ext uri="{FF2B5EF4-FFF2-40B4-BE49-F238E27FC236}">
                  <a16:creationId xmlns:a16="http://schemas.microsoft.com/office/drawing/2014/main" id="{E5FB3A28-1F8F-4E5B-A8EE-21284B8577F5}"/>
                </a:ext>
              </a:extLst>
            </p:cNvPr>
            <p:cNvPicPr>
              <a:picLocks noChangeAspect="1"/>
            </p:cNvPicPr>
            <p:nvPr/>
          </p:nvPicPr>
          <p:blipFill>
            <a:blip r:embed="rId12"/>
            <a:stretch>
              <a:fillRect/>
            </a:stretch>
          </p:blipFill>
          <p:spPr>
            <a:xfrm>
              <a:off x="7905248" y="3676149"/>
              <a:ext cx="2581275" cy="857250"/>
            </a:xfrm>
            <a:prstGeom prst="rect">
              <a:avLst/>
            </a:prstGeom>
          </p:spPr>
        </p:pic>
      </p:grpSp>
      <p:grpSp>
        <p:nvGrpSpPr>
          <p:cNvPr id="29" name="Group 28">
            <a:extLst>
              <a:ext uri="{FF2B5EF4-FFF2-40B4-BE49-F238E27FC236}">
                <a16:creationId xmlns:a16="http://schemas.microsoft.com/office/drawing/2014/main" id="{EB87D4FA-6910-42C4-BD58-7EDB59228C85}"/>
              </a:ext>
            </a:extLst>
          </p:cNvPr>
          <p:cNvGrpSpPr/>
          <p:nvPr/>
        </p:nvGrpSpPr>
        <p:grpSpPr>
          <a:xfrm>
            <a:off x="404750" y="3236442"/>
            <a:ext cx="5212996" cy="1828799"/>
            <a:chOff x="-2057402" y="2673577"/>
            <a:chExt cx="6324601" cy="1593624"/>
          </a:xfrm>
        </p:grpSpPr>
        <p:pic>
          <p:nvPicPr>
            <p:cNvPr id="3" name="Picture 2">
              <a:extLst>
                <a:ext uri="{FF2B5EF4-FFF2-40B4-BE49-F238E27FC236}">
                  <a16:creationId xmlns:a16="http://schemas.microsoft.com/office/drawing/2014/main" id="{DB897F91-E11E-4CC2-823F-273B45561FB8}"/>
                </a:ext>
              </a:extLst>
            </p:cNvPr>
            <p:cNvPicPr>
              <a:picLocks noChangeAspect="1"/>
            </p:cNvPicPr>
            <p:nvPr/>
          </p:nvPicPr>
          <p:blipFill rotWithShape="1">
            <a:blip r:embed="rId13"/>
            <a:srcRect l="4627" t="34755" r="4165" b="22673"/>
            <a:stretch/>
          </p:blipFill>
          <p:spPr>
            <a:xfrm>
              <a:off x="-2057402" y="2673577"/>
              <a:ext cx="6324601" cy="1593624"/>
            </a:xfrm>
            <a:prstGeom prst="rect">
              <a:avLst/>
            </a:prstGeom>
          </p:spPr>
        </p:pic>
        <p:pic>
          <p:nvPicPr>
            <p:cNvPr id="30" name="Picture 29">
              <a:extLst>
                <a:ext uri="{FF2B5EF4-FFF2-40B4-BE49-F238E27FC236}">
                  <a16:creationId xmlns:a16="http://schemas.microsoft.com/office/drawing/2014/main" id="{CAF3CB89-E194-46B1-9DED-6C9E160C7798}"/>
                </a:ext>
              </a:extLst>
            </p:cNvPr>
            <p:cNvPicPr>
              <a:picLocks noChangeAspect="1"/>
            </p:cNvPicPr>
            <p:nvPr/>
          </p:nvPicPr>
          <p:blipFill rotWithShape="1">
            <a:blip r:embed="rId13"/>
            <a:srcRect l="40737" t="1655" r="32595" b="88696"/>
            <a:stretch/>
          </p:blipFill>
          <p:spPr>
            <a:xfrm>
              <a:off x="2046118" y="2696077"/>
              <a:ext cx="2057401" cy="401853"/>
            </a:xfrm>
            <a:prstGeom prst="rect">
              <a:avLst/>
            </a:prstGeom>
          </p:spPr>
        </p:pic>
      </p:grpSp>
      <p:pic>
        <p:nvPicPr>
          <p:cNvPr id="32" name="Picture 31">
            <a:extLst>
              <a:ext uri="{FF2B5EF4-FFF2-40B4-BE49-F238E27FC236}">
                <a16:creationId xmlns:a16="http://schemas.microsoft.com/office/drawing/2014/main" id="{972CA81F-7F4A-4F43-9AA1-00F112D5A307}"/>
              </a:ext>
            </a:extLst>
          </p:cNvPr>
          <p:cNvPicPr>
            <a:picLocks noChangeAspect="1"/>
          </p:cNvPicPr>
          <p:nvPr/>
        </p:nvPicPr>
        <p:blipFill>
          <a:blip r:embed="rId14"/>
          <a:stretch>
            <a:fillRect/>
          </a:stretch>
        </p:blipFill>
        <p:spPr>
          <a:xfrm>
            <a:off x="381000" y="2590800"/>
            <a:ext cx="1123950" cy="304800"/>
          </a:xfrm>
          <a:prstGeom prst="rect">
            <a:avLst/>
          </a:prstGeom>
        </p:spPr>
      </p:pic>
    </p:spTree>
    <p:extLst>
      <p:ext uri="{BB962C8B-B14F-4D97-AF65-F5344CB8AC3E}">
        <p14:creationId xmlns:p14="http://schemas.microsoft.com/office/powerpoint/2010/main" val="137107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60488" y="411098"/>
            <a:ext cx="3631785" cy="685800"/>
          </a:xfrm>
        </p:spPr>
        <p:txBody>
          <a:bodyPr/>
          <a:lstStyle/>
          <a:p>
            <a:pPr eaLnBrk="1" hangingPunct="1"/>
            <a:r>
              <a:rPr lang="en-US" sz="3200" b="1" dirty="0">
                <a:latin typeface="Arial" panose="020B0604020202020204" pitchFamily="34" charset="0"/>
                <a:cs typeface="Arial" panose="020B0604020202020204" pitchFamily="34" charset="0"/>
              </a:rPr>
              <a:t>Opioid Crisis: Causal Pie</a:t>
            </a:r>
            <a:endParaRPr lang="en-US" altLang="en-US" sz="3200" b="1" dirty="0">
              <a:latin typeface="Arial" panose="020B060402020202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A31F2523-33AC-45DE-9D22-456110803BAF}"/>
              </a:ext>
            </a:extLst>
          </p:cNvPr>
          <p:cNvSpPr/>
          <p:nvPr/>
        </p:nvSpPr>
        <p:spPr>
          <a:xfrm rot="6666936">
            <a:off x="3519310" y="1212058"/>
            <a:ext cx="2545554" cy="2889125"/>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CB9030ED-BE0E-4514-98E7-5F08C36444B7}"/>
              </a:ext>
            </a:extLst>
          </p:cNvPr>
          <p:cNvSpPr/>
          <p:nvPr/>
        </p:nvSpPr>
        <p:spPr>
          <a:xfrm rot="3811592">
            <a:off x="3608861" y="2628096"/>
            <a:ext cx="2408859" cy="3047303"/>
          </a:xfrm>
          <a:prstGeom prst="triangle">
            <a:avLst>
              <a:gd name="adj" fmla="val 4543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D532BAB2-F40B-496C-B5F4-A66A7B74CBCF}"/>
              </a:ext>
            </a:extLst>
          </p:cNvPr>
          <p:cNvSpPr/>
          <p:nvPr/>
        </p:nvSpPr>
        <p:spPr>
          <a:xfrm rot="13055973">
            <a:off x="6058148" y="645700"/>
            <a:ext cx="2664972" cy="2731023"/>
          </a:xfrm>
          <a:prstGeom prst="triangle">
            <a:avLst>
              <a:gd name="adj" fmla="val 4995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C475FD9-7132-4F7C-93A6-7527E6DD8E94}"/>
              </a:ext>
            </a:extLst>
          </p:cNvPr>
          <p:cNvSpPr txBox="1"/>
          <p:nvPr/>
        </p:nvSpPr>
        <p:spPr>
          <a:xfrm>
            <a:off x="9830670" y="900346"/>
            <a:ext cx="2590800" cy="990600"/>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4BFDA636-A5BA-40C9-B0A5-75EBB5546B68}"/>
              </a:ext>
            </a:extLst>
          </p:cNvPr>
          <p:cNvSpPr txBox="1"/>
          <p:nvPr/>
        </p:nvSpPr>
        <p:spPr>
          <a:xfrm>
            <a:off x="4821531" y="618803"/>
            <a:ext cx="1641473" cy="461665"/>
          </a:xfrm>
          <a:prstGeom prst="rect">
            <a:avLst/>
          </a:prstGeom>
          <a:noFill/>
        </p:spPr>
        <p:txBody>
          <a:bodyPr wrap="square" rtlCol="0">
            <a:spAutoFit/>
          </a:bodyPr>
          <a:lstStyle/>
          <a:p>
            <a:pPr eaLnBrk="1" hangingPunct="1"/>
            <a:r>
              <a:rPr lang="en-US" altLang="en-US" sz="2400" kern="0" dirty="0">
                <a:latin typeface="Arial" panose="020B0604020202020204" pitchFamily="34" charset="0"/>
                <a:cs typeface="Arial" panose="020B0604020202020204" pitchFamily="34" charset="0"/>
              </a:rPr>
              <a:t>Porter/Jick</a:t>
            </a:r>
          </a:p>
        </p:txBody>
      </p:sp>
      <p:sp>
        <p:nvSpPr>
          <p:cNvPr id="12" name="TextBox 11">
            <a:extLst>
              <a:ext uri="{FF2B5EF4-FFF2-40B4-BE49-F238E27FC236}">
                <a16:creationId xmlns:a16="http://schemas.microsoft.com/office/drawing/2014/main" id="{BBEABC99-61E4-43BA-A948-0F727AD65CBF}"/>
              </a:ext>
            </a:extLst>
          </p:cNvPr>
          <p:cNvSpPr txBox="1"/>
          <p:nvPr/>
        </p:nvSpPr>
        <p:spPr>
          <a:xfrm>
            <a:off x="3480721" y="1882447"/>
            <a:ext cx="2130951" cy="1323439"/>
          </a:xfrm>
          <a:prstGeom prst="rect">
            <a:avLst/>
          </a:prstGeom>
          <a:noFill/>
        </p:spPr>
        <p:txBody>
          <a:bodyPr wrap="square" rtlCol="0">
            <a:spAutoFit/>
          </a:bodyPr>
          <a:lstStyle/>
          <a:p>
            <a:pPr eaLnBrk="1" hangingPunct="1">
              <a:spcAft>
                <a:spcPts val="1200"/>
              </a:spcAft>
            </a:pPr>
            <a:r>
              <a:rPr lang="en-US" sz="2000" dirty="0">
                <a:latin typeface="Arial" panose="020B0604020202020204" pitchFamily="34" charset="0"/>
              </a:rPr>
              <a:t>Uncritical scientific</a:t>
            </a:r>
            <a:r>
              <a:rPr lang="en-US" sz="2000" dirty="0">
                <a:effectLst/>
                <a:latin typeface="Arial" panose="020B0604020202020204" pitchFamily="34" charset="0"/>
              </a:rPr>
              <a:t> interpretation by other scientists</a:t>
            </a:r>
          </a:p>
        </p:txBody>
      </p:sp>
      <p:sp>
        <p:nvSpPr>
          <p:cNvPr id="13" name="TextBox 12">
            <a:extLst>
              <a:ext uri="{FF2B5EF4-FFF2-40B4-BE49-F238E27FC236}">
                <a16:creationId xmlns:a16="http://schemas.microsoft.com/office/drawing/2014/main" id="{479A5C03-BB86-4FE7-9F8F-6D3AD5957948}"/>
              </a:ext>
            </a:extLst>
          </p:cNvPr>
          <p:cNvSpPr txBox="1"/>
          <p:nvPr/>
        </p:nvSpPr>
        <p:spPr>
          <a:xfrm>
            <a:off x="8567243" y="1503645"/>
            <a:ext cx="2590800" cy="990600"/>
          </a:xfrm>
          <a:prstGeom prst="rect">
            <a:avLst/>
          </a:prstGeom>
          <a:noFill/>
        </p:spPr>
        <p:txBody>
          <a:bodyPr wrap="square" rtlCol="0">
            <a:spAutoFit/>
          </a:bodyPr>
          <a:lstStyle/>
          <a:p>
            <a:endParaRPr lang="en-US" dirty="0"/>
          </a:p>
        </p:txBody>
      </p:sp>
      <p:sp>
        <p:nvSpPr>
          <p:cNvPr id="16" name="TextBox 15">
            <a:extLst>
              <a:ext uri="{FF2B5EF4-FFF2-40B4-BE49-F238E27FC236}">
                <a16:creationId xmlns:a16="http://schemas.microsoft.com/office/drawing/2014/main" id="{F870FC37-1062-4732-BBDD-74E298200684}"/>
              </a:ext>
            </a:extLst>
          </p:cNvPr>
          <p:cNvSpPr txBox="1"/>
          <p:nvPr/>
        </p:nvSpPr>
        <p:spPr>
          <a:xfrm>
            <a:off x="3361991" y="3666240"/>
            <a:ext cx="2590800" cy="1015663"/>
          </a:xfrm>
          <a:prstGeom prst="rect">
            <a:avLst/>
          </a:prstGeom>
          <a:noFill/>
        </p:spPr>
        <p:txBody>
          <a:bodyPr wrap="square" rtlCol="0">
            <a:spAutoFit/>
          </a:bodyPr>
          <a:lstStyle/>
          <a:p>
            <a:pPr eaLnBrk="1" hangingPunct="1"/>
            <a:r>
              <a:rPr lang="en-US" altLang="en-US" sz="2000" kern="0" dirty="0">
                <a:latin typeface="Arial" panose="020B0604020202020204" pitchFamily="34" charset="0"/>
                <a:cs typeface="Arial" panose="020B0604020202020204" pitchFamily="34" charset="0"/>
              </a:rPr>
              <a:t>Uncritical scientific interpretation by physicians</a:t>
            </a:r>
          </a:p>
        </p:txBody>
      </p:sp>
      <p:sp>
        <p:nvSpPr>
          <p:cNvPr id="18" name="TextBox 17">
            <a:extLst>
              <a:ext uri="{FF2B5EF4-FFF2-40B4-BE49-F238E27FC236}">
                <a16:creationId xmlns:a16="http://schemas.microsoft.com/office/drawing/2014/main" id="{CA459885-9297-4636-82DF-61198EF8F699}"/>
              </a:ext>
            </a:extLst>
          </p:cNvPr>
          <p:cNvSpPr txBox="1"/>
          <p:nvPr/>
        </p:nvSpPr>
        <p:spPr>
          <a:xfrm>
            <a:off x="4769056" y="5398931"/>
            <a:ext cx="2590800" cy="830997"/>
          </a:xfrm>
          <a:prstGeom prst="rect">
            <a:avLst/>
          </a:prstGeom>
          <a:noFill/>
        </p:spPr>
        <p:txBody>
          <a:bodyPr wrap="square" rtlCol="0">
            <a:spAutoFit/>
          </a:bodyPr>
          <a:lstStyle/>
          <a:p>
            <a:pPr eaLnBrk="1" hangingPunct="1"/>
            <a:r>
              <a:rPr lang="en-US" altLang="en-US" sz="2400" kern="0" dirty="0">
                <a:latin typeface="Arial" panose="020B0604020202020204" pitchFamily="34" charset="0"/>
                <a:cs typeface="Arial" panose="020B0604020202020204" pitchFamily="34" charset="0"/>
              </a:rPr>
              <a:t>Commercial profit-seeking</a:t>
            </a:r>
          </a:p>
        </p:txBody>
      </p:sp>
      <p:sp>
        <p:nvSpPr>
          <p:cNvPr id="19" name="TextBox 18">
            <a:extLst>
              <a:ext uri="{FF2B5EF4-FFF2-40B4-BE49-F238E27FC236}">
                <a16:creationId xmlns:a16="http://schemas.microsoft.com/office/drawing/2014/main" id="{B3BA6D25-8BB9-4593-A4F4-161CD5BEA0AD}"/>
              </a:ext>
            </a:extLst>
          </p:cNvPr>
          <p:cNvSpPr txBox="1"/>
          <p:nvPr/>
        </p:nvSpPr>
        <p:spPr>
          <a:xfrm>
            <a:off x="8587440" y="5572381"/>
            <a:ext cx="2590800" cy="990600"/>
          </a:xfrm>
          <a:prstGeom prst="rect">
            <a:avLst/>
          </a:prstGeom>
          <a:noFill/>
        </p:spPr>
        <p:txBody>
          <a:bodyPr wrap="square" rtlCol="0">
            <a:spAutoFit/>
          </a:bodyPr>
          <a:lstStyle/>
          <a:p>
            <a:endParaRPr lang="en-US" dirty="0"/>
          </a:p>
        </p:txBody>
      </p:sp>
      <p:sp>
        <p:nvSpPr>
          <p:cNvPr id="20" name="TextBox 19">
            <a:extLst>
              <a:ext uri="{FF2B5EF4-FFF2-40B4-BE49-F238E27FC236}">
                <a16:creationId xmlns:a16="http://schemas.microsoft.com/office/drawing/2014/main" id="{4BFC8DF6-3B9D-4FC3-BF0B-B2013AC9A285}"/>
              </a:ext>
            </a:extLst>
          </p:cNvPr>
          <p:cNvSpPr txBox="1"/>
          <p:nvPr/>
        </p:nvSpPr>
        <p:spPr>
          <a:xfrm>
            <a:off x="7095532" y="4618105"/>
            <a:ext cx="2121437" cy="1200329"/>
          </a:xfrm>
          <a:prstGeom prst="rect">
            <a:avLst/>
          </a:prstGeom>
          <a:noFill/>
        </p:spPr>
        <p:txBody>
          <a:bodyPr wrap="square" rtlCol="0">
            <a:spAutoFit/>
          </a:bodyPr>
          <a:lstStyle/>
          <a:p>
            <a:pPr eaLnBrk="1" hangingPunct="1"/>
            <a:r>
              <a:rPr lang="en-US" altLang="en-US" sz="2400" kern="0" dirty="0">
                <a:latin typeface="Arial" panose="020B0604020202020204" pitchFamily="34" charset="0"/>
                <a:cs typeface="Arial" panose="020B0604020202020204" pitchFamily="34" charset="0"/>
              </a:rPr>
              <a:t>Inattentive regulatory bodies</a:t>
            </a:r>
          </a:p>
        </p:txBody>
      </p:sp>
      <p:sp>
        <p:nvSpPr>
          <p:cNvPr id="21" name="TextBox 20">
            <a:extLst>
              <a:ext uri="{FF2B5EF4-FFF2-40B4-BE49-F238E27FC236}">
                <a16:creationId xmlns:a16="http://schemas.microsoft.com/office/drawing/2014/main" id="{338EE850-5259-4796-8CC8-18683C498ECE}"/>
              </a:ext>
            </a:extLst>
          </p:cNvPr>
          <p:cNvSpPr txBox="1"/>
          <p:nvPr/>
        </p:nvSpPr>
        <p:spPr>
          <a:xfrm>
            <a:off x="8109999" y="3094905"/>
            <a:ext cx="1124376" cy="461665"/>
          </a:xfrm>
          <a:prstGeom prst="rect">
            <a:avLst/>
          </a:prstGeom>
          <a:noFill/>
        </p:spPr>
        <p:txBody>
          <a:bodyPr wrap="square" rtlCol="0">
            <a:spAutoFit/>
          </a:bodyPr>
          <a:lstStyle/>
          <a:p>
            <a:pPr eaLnBrk="1" hangingPunct="1"/>
            <a:r>
              <a:rPr lang="en-US" altLang="en-US" sz="2400" kern="0" dirty="0">
                <a:latin typeface="Arial" panose="020B0604020202020204" pitchFamily="34" charset="0"/>
                <a:cs typeface="Arial" panose="020B0604020202020204" pitchFamily="34" charset="0"/>
              </a:rPr>
              <a:t>Pain</a:t>
            </a:r>
          </a:p>
        </p:txBody>
      </p:sp>
      <p:sp>
        <p:nvSpPr>
          <p:cNvPr id="22" name="TextBox 21">
            <a:extLst>
              <a:ext uri="{FF2B5EF4-FFF2-40B4-BE49-F238E27FC236}">
                <a16:creationId xmlns:a16="http://schemas.microsoft.com/office/drawing/2014/main" id="{51545EDB-CF3C-496B-A502-BC159B89D3FD}"/>
              </a:ext>
            </a:extLst>
          </p:cNvPr>
          <p:cNvSpPr txBox="1"/>
          <p:nvPr/>
        </p:nvSpPr>
        <p:spPr>
          <a:xfrm>
            <a:off x="6833205" y="1398852"/>
            <a:ext cx="2809302" cy="830997"/>
          </a:xfrm>
          <a:prstGeom prst="rect">
            <a:avLst/>
          </a:prstGeom>
          <a:noFill/>
        </p:spPr>
        <p:txBody>
          <a:bodyPr wrap="square" rtlCol="0">
            <a:spAutoFit/>
          </a:bodyPr>
          <a:lstStyle/>
          <a:p>
            <a:pPr eaLnBrk="1" hangingPunct="1"/>
            <a:r>
              <a:rPr lang="en-US" altLang="en-US" kern="0" dirty="0">
                <a:latin typeface="Arial" panose="020B0604020202020204" pitchFamily="34" charset="0"/>
                <a:cs typeface="Arial" panose="020B0604020202020204" pitchFamily="34" charset="0"/>
              </a:rPr>
              <a:t>S</a:t>
            </a:r>
            <a:r>
              <a:rPr lang="en-US" altLang="en-US" sz="2400" kern="0" dirty="0">
                <a:latin typeface="Arial" panose="020B0604020202020204" pitchFamily="34" charset="0"/>
                <a:cs typeface="Arial" panose="020B0604020202020204" pitchFamily="34" charset="0"/>
              </a:rPr>
              <a:t>ocioeconomic despair</a:t>
            </a:r>
          </a:p>
        </p:txBody>
      </p:sp>
      <p:sp>
        <p:nvSpPr>
          <p:cNvPr id="23" name="Isosceles Triangle 22">
            <a:extLst>
              <a:ext uri="{FF2B5EF4-FFF2-40B4-BE49-F238E27FC236}">
                <a16:creationId xmlns:a16="http://schemas.microsoft.com/office/drawing/2014/main" id="{0C379C60-0626-4513-BA2A-1B606AF99FF2}"/>
              </a:ext>
            </a:extLst>
          </p:cNvPr>
          <p:cNvSpPr/>
          <p:nvPr/>
        </p:nvSpPr>
        <p:spPr>
          <a:xfrm rot="677625">
            <a:off x="4649554" y="3483868"/>
            <a:ext cx="2504666" cy="2923206"/>
          </a:xfrm>
          <a:prstGeom prst="triangle">
            <a:avLst>
              <a:gd name="adj" fmla="val 5534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24">
            <a:extLst>
              <a:ext uri="{FF2B5EF4-FFF2-40B4-BE49-F238E27FC236}">
                <a16:creationId xmlns:a16="http://schemas.microsoft.com/office/drawing/2014/main" id="{2ED096E6-0EC5-476E-9429-BF62696FB542}"/>
              </a:ext>
            </a:extLst>
          </p:cNvPr>
          <p:cNvSpPr/>
          <p:nvPr/>
        </p:nvSpPr>
        <p:spPr>
          <a:xfrm rot="10102968">
            <a:off x="4653719" y="339853"/>
            <a:ext cx="2286420" cy="2783570"/>
          </a:xfrm>
          <a:prstGeom prst="triangle">
            <a:avLst>
              <a:gd name="adj" fmla="val 38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a:extLst>
              <a:ext uri="{FF2B5EF4-FFF2-40B4-BE49-F238E27FC236}">
                <a16:creationId xmlns:a16="http://schemas.microsoft.com/office/drawing/2014/main" id="{46B047CF-64C7-49D3-A748-9331C11D5B39}"/>
              </a:ext>
            </a:extLst>
          </p:cNvPr>
          <p:cNvSpPr/>
          <p:nvPr/>
        </p:nvSpPr>
        <p:spPr>
          <a:xfrm rot="16375530">
            <a:off x="6772483" y="1778012"/>
            <a:ext cx="2627536" cy="2883711"/>
          </a:xfrm>
          <a:prstGeom prst="triangle">
            <a:avLst>
              <a:gd name="adj" fmla="val 4400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Isosceles Triangle 26">
            <a:extLst>
              <a:ext uri="{FF2B5EF4-FFF2-40B4-BE49-F238E27FC236}">
                <a16:creationId xmlns:a16="http://schemas.microsoft.com/office/drawing/2014/main" id="{E7A4E777-7883-4581-B30A-B21754ADF6B9}"/>
              </a:ext>
            </a:extLst>
          </p:cNvPr>
          <p:cNvSpPr/>
          <p:nvPr/>
        </p:nvSpPr>
        <p:spPr>
          <a:xfrm rot="19504607">
            <a:off x="6165951" y="3202768"/>
            <a:ext cx="2607598" cy="2838550"/>
          </a:xfrm>
          <a:prstGeom prst="triangle">
            <a:avLst>
              <a:gd name="adj" fmla="val 4364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7145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normAutofit/>
          </a:bodyPr>
          <a:lstStyle/>
          <a:p>
            <a:r>
              <a:rPr lang="en-US" sz="3200" b="1" dirty="0">
                <a:latin typeface="Arial" panose="020B0604020202020204" pitchFamily="34" charset="0"/>
                <a:cs typeface="Arial" panose="020B0604020202020204" pitchFamily="34" charset="0"/>
              </a:rPr>
              <a:t>Research Question?</a:t>
            </a:r>
          </a:p>
        </p:txBody>
      </p:sp>
      <p:pic>
        <p:nvPicPr>
          <p:cNvPr id="4" name="Picture 3">
            <a:extLst>
              <a:ext uri="{FF2B5EF4-FFF2-40B4-BE49-F238E27FC236}">
                <a16:creationId xmlns:a16="http://schemas.microsoft.com/office/drawing/2014/main" id="{2EA3121F-8BF9-413E-AA22-D06433174589}"/>
              </a:ext>
            </a:extLst>
          </p:cNvPr>
          <p:cNvPicPr>
            <a:picLocks noChangeAspect="1"/>
          </p:cNvPicPr>
          <p:nvPr/>
        </p:nvPicPr>
        <p:blipFill rotWithShape="1">
          <a:blip r:embed="rId3"/>
          <a:srcRect b="27444"/>
          <a:stretch/>
        </p:blipFill>
        <p:spPr>
          <a:xfrm>
            <a:off x="1524000" y="1420091"/>
            <a:ext cx="9144000" cy="5050971"/>
          </a:xfrm>
          <a:prstGeom prst="rect">
            <a:avLst/>
          </a:prstGeom>
        </p:spPr>
      </p:pic>
      <p:sp>
        <p:nvSpPr>
          <p:cNvPr id="5" name="Oval 4">
            <a:extLst>
              <a:ext uri="{FF2B5EF4-FFF2-40B4-BE49-F238E27FC236}">
                <a16:creationId xmlns:a16="http://schemas.microsoft.com/office/drawing/2014/main" id="{A9063A18-11FA-4781-8BCA-F8E3B83EA90D}"/>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87188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What Happened to Purdue Pharma?</a:t>
            </a:r>
            <a:endParaRPr lang="en-US" altLang="en-US" sz="3200" b="1" dirty="0">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34CD5B60-7248-4CC3-B197-C994C489098A}"/>
              </a:ext>
            </a:extLst>
          </p:cNvPr>
          <p:cNvSpPr txBox="1">
            <a:spLocks noChangeArrowheads="1"/>
          </p:cNvSpPr>
          <p:nvPr/>
        </p:nvSpPr>
        <p:spPr bwMode="auto">
          <a:xfrm>
            <a:off x="510126" y="1107407"/>
            <a:ext cx="1117174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2007: Prosecuted by U.S. federal govt and several states, paid $600 million</a:t>
            </a:r>
          </a:p>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Additional lawsuits from state and local governments</a:t>
            </a:r>
          </a:p>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2021: Bankruptcy after agreeing to pay $4.5 billion; company restructured</a:t>
            </a:r>
          </a:p>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Sackler family removed but achieved legal immunity</a:t>
            </a:r>
            <a:endParaRPr lang="en-US" altLang="en-US" sz="20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496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Reaction from the Author</a:t>
            </a:r>
            <a:endParaRPr lang="en-US" altLang="en-US" sz="3200"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type="body" idx="1"/>
          </p:nvPr>
        </p:nvSpPr>
        <p:spPr>
          <a:xfrm>
            <a:off x="2109788" y="4876800"/>
            <a:ext cx="5715000" cy="476250"/>
          </a:xfrm>
        </p:spPr>
        <p:txBody>
          <a:bodyPr/>
          <a:lstStyle/>
          <a:p>
            <a:pPr marL="0" indent="0" eaLnBrk="1" hangingPunct="1">
              <a:buNone/>
            </a:pPr>
            <a:r>
              <a:rPr lang="en-US" sz="2800" b="1" dirty="0">
                <a:latin typeface="Arial" panose="020B0604020202020204" pitchFamily="34" charset="0"/>
              </a:rPr>
              <a:t>Hershel Jick (undated)</a:t>
            </a:r>
            <a:endParaRPr lang="en-US" sz="2800" b="1" dirty="0">
              <a:effectLst/>
              <a:latin typeface="Arial" panose="020B0604020202020204" pitchFamily="34" charset="0"/>
            </a:endParaRPr>
          </a:p>
        </p:txBody>
      </p:sp>
      <p:pic>
        <p:nvPicPr>
          <p:cNvPr id="2" name="20170619_me_doctor_who_wrote_1980_letter_on_painkillers_regrets_that_it_fed_the_opioid_crisis">
            <a:hlinkClick r:id="" action="ppaction://media"/>
            <a:extLst>
              <a:ext uri="{FF2B5EF4-FFF2-40B4-BE49-F238E27FC236}">
                <a16:creationId xmlns:a16="http://schemas.microsoft.com/office/drawing/2014/main" id="{3C380429-CB3D-447F-BCF8-F18C66ABF9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2819400"/>
            <a:ext cx="609600" cy="609600"/>
          </a:xfrm>
          <a:prstGeom prst="rect">
            <a:avLst/>
          </a:prstGeom>
        </p:spPr>
      </p:pic>
      <p:pic>
        <p:nvPicPr>
          <p:cNvPr id="11" name="Picture 10">
            <a:extLst>
              <a:ext uri="{FF2B5EF4-FFF2-40B4-BE49-F238E27FC236}">
                <a16:creationId xmlns:a16="http://schemas.microsoft.com/office/drawing/2014/main" id="{F8F53104-D0C8-492C-911E-465E4BE2EB63}"/>
              </a:ext>
            </a:extLst>
          </p:cNvPr>
          <p:cNvPicPr>
            <a:picLocks noChangeAspect="1"/>
          </p:cNvPicPr>
          <p:nvPr/>
        </p:nvPicPr>
        <p:blipFill>
          <a:blip r:embed="rId6"/>
          <a:stretch>
            <a:fillRect/>
          </a:stretch>
        </p:blipFill>
        <p:spPr>
          <a:xfrm>
            <a:off x="2590800" y="1314450"/>
            <a:ext cx="2638425" cy="3562350"/>
          </a:xfrm>
          <a:prstGeom prst="rect">
            <a:avLst/>
          </a:prstGeom>
          <a:ln>
            <a:solidFill>
              <a:schemeClr val="accent4"/>
            </a:solidFill>
          </a:ln>
        </p:spPr>
      </p:pic>
      <p:sp>
        <p:nvSpPr>
          <p:cNvPr id="12" name="Rectangle 2">
            <a:extLst>
              <a:ext uri="{FF2B5EF4-FFF2-40B4-BE49-F238E27FC236}">
                <a16:creationId xmlns:a16="http://schemas.microsoft.com/office/drawing/2014/main" id="{BE01437A-9227-4B22-84F1-126EB5DC344D}"/>
              </a:ext>
            </a:extLst>
          </p:cNvPr>
          <p:cNvSpPr txBox="1">
            <a:spLocks noChangeArrowheads="1"/>
          </p:cNvSpPr>
          <p:nvPr/>
        </p:nvSpPr>
        <p:spPr bwMode="auto">
          <a:xfrm>
            <a:off x="2114550" y="3609975"/>
            <a:ext cx="11772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200" b="1" kern="0" dirty="0">
                <a:latin typeface="Arial" panose="020B0604020202020204" pitchFamily="34" charset="0"/>
                <a:cs typeface="Arial" panose="020B0604020202020204" pitchFamily="34" charset="0"/>
              </a:rPr>
              <a:t>NPR Interview 2017</a:t>
            </a:r>
            <a:endParaRPr lang="en-US" altLang="en-US" sz="32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843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1DF9D8-0CA2-48F4-B3E7-8A53E680665A}"/>
              </a:ext>
            </a:extLst>
          </p:cNvPr>
          <p:cNvPicPr>
            <a:picLocks noChangeAspect="1"/>
          </p:cNvPicPr>
          <p:nvPr/>
        </p:nvPicPr>
        <p:blipFill>
          <a:blip r:embed="rId2"/>
          <a:stretch>
            <a:fillRect/>
          </a:stretch>
        </p:blipFill>
        <p:spPr>
          <a:xfrm>
            <a:off x="1981200" y="212057"/>
            <a:ext cx="7286625" cy="3990975"/>
          </a:xfrm>
          <a:prstGeom prst="rect">
            <a:avLst/>
          </a:prstGeom>
        </p:spPr>
      </p:pic>
      <p:pic>
        <p:nvPicPr>
          <p:cNvPr id="9" name="Picture 8">
            <a:extLst>
              <a:ext uri="{FF2B5EF4-FFF2-40B4-BE49-F238E27FC236}">
                <a16:creationId xmlns:a16="http://schemas.microsoft.com/office/drawing/2014/main" id="{A2D2334B-AA86-4F71-9A1A-C25FD5889C18}"/>
              </a:ext>
            </a:extLst>
          </p:cNvPr>
          <p:cNvPicPr>
            <a:picLocks noChangeAspect="1"/>
          </p:cNvPicPr>
          <p:nvPr/>
        </p:nvPicPr>
        <p:blipFill>
          <a:blip r:embed="rId3"/>
          <a:stretch>
            <a:fillRect/>
          </a:stretch>
        </p:blipFill>
        <p:spPr>
          <a:xfrm>
            <a:off x="470234" y="3962400"/>
            <a:ext cx="11753850" cy="3724275"/>
          </a:xfrm>
          <a:prstGeom prst="rect">
            <a:avLst/>
          </a:prstGeom>
        </p:spPr>
      </p:pic>
    </p:spTree>
    <p:extLst>
      <p:ext uri="{BB962C8B-B14F-4D97-AF65-F5344CB8AC3E}">
        <p14:creationId xmlns:p14="http://schemas.microsoft.com/office/powerpoint/2010/main" val="1375259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What Went Wrong?</a:t>
            </a:r>
            <a:endParaRPr lang="en-US" altLang="en-US" sz="3200" b="1" dirty="0">
              <a:latin typeface="Arial" panose="020B0604020202020204" pitchFamily="34" charset="0"/>
              <a:cs typeface="Arial" panose="020B0604020202020204" pitchFamily="34" charset="0"/>
            </a:endParaRPr>
          </a:p>
        </p:txBody>
      </p:sp>
      <p:sp>
        <p:nvSpPr>
          <p:cNvPr id="11" name="Text Box 2">
            <a:extLst>
              <a:ext uri="{FF2B5EF4-FFF2-40B4-BE49-F238E27FC236}">
                <a16:creationId xmlns:a16="http://schemas.microsoft.com/office/drawing/2014/main" id="{51E607AE-3CBB-4832-B225-441F89B5F41E}"/>
              </a:ext>
            </a:extLst>
          </p:cNvPr>
          <p:cNvSpPr txBox="1">
            <a:spLocks noChangeArrowheads="1"/>
          </p:cNvSpPr>
          <p:nvPr/>
        </p:nvSpPr>
        <p:spPr bwMode="auto">
          <a:xfrm flipH="1">
            <a:off x="6477000" y="4973760"/>
            <a:ext cx="1727141" cy="971676"/>
          </a:xfrm>
          <a:prstGeom prst="rect">
            <a:avLst/>
          </a:prstGeom>
          <a:noFill/>
          <a:ln w="12700">
            <a:noFill/>
            <a:miter lim="800000"/>
            <a:headEnd/>
            <a:tailEnd/>
          </a:ln>
          <a:effectLst/>
        </p:spPr>
        <p:txBody>
          <a:bodyPr wrap="square" anchor="ctr">
            <a:spAutoFit/>
          </a:bodyPr>
          <a:lstStyle/>
          <a:p>
            <a:pPr algn="ctr" defTabSz="653156" eaLnBrk="0" hangingPunct="0">
              <a:spcBef>
                <a:spcPct val="50000"/>
              </a:spcBef>
              <a:defRPr/>
            </a:pPr>
            <a:r>
              <a:rPr lang="en-US" sz="2857" b="1" dirty="0">
                <a:solidFill>
                  <a:srgbClr val="000000"/>
                </a:solidFill>
                <a:latin typeface="Arial" charset="0"/>
              </a:rPr>
              <a:t>Narcotic use</a:t>
            </a:r>
            <a:endParaRPr lang="en-US" sz="2857" dirty="0">
              <a:solidFill>
                <a:srgbClr val="000000"/>
              </a:solidFill>
              <a:latin typeface="Arial" charset="0"/>
            </a:endParaRPr>
          </a:p>
        </p:txBody>
      </p:sp>
      <p:sp>
        <p:nvSpPr>
          <p:cNvPr id="12" name="Freeform 5">
            <a:extLst>
              <a:ext uri="{FF2B5EF4-FFF2-40B4-BE49-F238E27FC236}">
                <a16:creationId xmlns:a16="http://schemas.microsoft.com/office/drawing/2014/main" id="{5B54DF34-A41D-4BCB-B27F-CB7C65CBF2F0}"/>
              </a:ext>
            </a:extLst>
          </p:cNvPr>
          <p:cNvSpPr>
            <a:spLocks/>
          </p:cNvSpPr>
          <p:nvPr/>
        </p:nvSpPr>
        <p:spPr bwMode="auto">
          <a:xfrm rot="2078718" flipV="1">
            <a:off x="9399667" y="3846137"/>
            <a:ext cx="1677000" cy="671643"/>
          </a:xfrm>
          <a:custGeom>
            <a:avLst/>
            <a:gdLst/>
            <a:ahLst/>
            <a:cxnLst>
              <a:cxn ang="0">
                <a:pos x="0" y="1220"/>
              </a:cxn>
              <a:cxn ang="0">
                <a:pos x="1747" y="0"/>
              </a:cxn>
            </a:cxnLst>
            <a:rect l="0" t="0" r="r" b="b"/>
            <a:pathLst>
              <a:path w="1747" h="1220">
                <a:moveTo>
                  <a:pt x="0" y="1220"/>
                </a:moveTo>
                <a:lnTo>
                  <a:pt x="1747" y="0"/>
                </a:lnTo>
              </a:path>
            </a:pathLst>
          </a:custGeom>
          <a:noFill/>
          <a:ln w="76200" cap="flat" cmpd="sng">
            <a:solidFill>
              <a:schemeClr val="tx1"/>
            </a:solidFill>
            <a:prstDash val="solid"/>
            <a:round/>
            <a:headEnd type="none" w="med" len="med"/>
            <a:tailEnd type="stealth" w="med" len="med"/>
          </a:ln>
          <a:effectLst/>
        </p:spPr>
        <p:txBody>
          <a:bodyPr wrap="square" anchor="ctr">
            <a:spAutoFit/>
          </a:bodyPr>
          <a:lstStyle/>
          <a:p>
            <a:pPr algn="r" defTabSz="653156" eaLnBrk="0" hangingPunct="0">
              <a:spcBef>
                <a:spcPct val="50000"/>
              </a:spcBef>
              <a:defRPr/>
            </a:pPr>
            <a:endParaRPr lang="en-US" sz="1000" dirty="0">
              <a:solidFill>
                <a:srgbClr val="000000"/>
              </a:solidFill>
              <a:latin typeface="Arial" charset="0"/>
            </a:endParaRPr>
          </a:p>
        </p:txBody>
      </p:sp>
      <p:sp>
        <p:nvSpPr>
          <p:cNvPr id="13" name="Freeform 5">
            <a:extLst>
              <a:ext uri="{FF2B5EF4-FFF2-40B4-BE49-F238E27FC236}">
                <a16:creationId xmlns:a16="http://schemas.microsoft.com/office/drawing/2014/main" id="{02A42BD2-62D7-4183-B731-24E923CB16C6}"/>
              </a:ext>
            </a:extLst>
          </p:cNvPr>
          <p:cNvSpPr>
            <a:spLocks/>
          </p:cNvSpPr>
          <p:nvPr/>
        </p:nvSpPr>
        <p:spPr bwMode="auto">
          <a:xfrm rot="4236866">
            <a:off x="8776749" y="4483804"/>
            <a:ext cx="722262" cy="1951585"/>
          </a:xfrm>
          <a:custGeom>
            <a:avLst/>
            <a:gdLst/>
            <a:ahLst/>
            <a:cxnLst>
              <a:cxn ang="0">
                <a:pos x="0" y="1220"/>
              </a:cxn>
              <a:cxn ang="0">
                <a:pos x="1747" y="0"/>
              </a:cxn>
            </a:cxnLst>
            <a:rect l="0" t="0" r="r" b="b"/>
            <a:pathLst>
              <a:path w="1747" h="1220">
                <a:moveTo>
                  <a:pt x="0" y="1220"/>
                </a:moveTo>
                <a:lnTo>
                  <a:pt x="1747" y="0"/>
                </a:lnTo>
              </a:path>
            </a:pathLst>
          </a:custGeom>
          <a:noFill/>
          <a:ln w="76200" cap="flat" cmpd="sng">
            <a:solidFill>
              <a:schemeClr val="tx1"/>
            </a:solidFill>
            <a:prstDash val="solid"/>
            <a:round/>
            <a:headEnd type="none" w="med" len="med"/>
            <a:tailEnd type="stealth" w="med" len="med"/>
          </a:ln>
          <a:effectLst/>
        </p:spPr>
        <p:txBody>
          <a:bodyPr wrap="square" anchor="ctr">
            <a:spAutoFit/>
          </a:bodyPr>
          <a:lstStyle/>
          <a:p>
            <a:pPr algn="r" defTabSz="653156" eaLnBrk="0" hangingPunct="0">
              <a:spcBef>
                <a:spcPct val="50000"/>
              </a:spcBef>
              <a:defRPr/>
            </a:pPr>
            <a:endParaRPr lang="en-US" sz="1000" dirty="0">
              <a:solidFill>
                <a:srgbClr val="000000"/>
              </a:solidFill>
              <a:latin typeface="Arial" charset="0"/>
            </a:endParaRPr>
          </a:p>
        </p:txBody>
      </p:sp>
      <p:sp>
        <p:nvSpPr>
          <p:cNvPr id="14" name="Freeform 5">
            <a:extLst>
              <a:ext uri="{FF2B5EF4-FFF2-40B4-BE49-F238E27FC236}">
                <a16:creationId xmlns:a16="http://schemas.microsoft.com/office/drawing/2014/main" id="{0D65E028-61E7-4FE9-9338-7FAABA78EA3A}"/>
              </a:ext>
            </a:extLst>
          </p:cNvPr>
          <p:cNvSpPr>
            <a:spLocks/>
          </p:cNvSpPr>
          <p:nvPr/>
        </p:nvSpPr>
        <p:spPr bwMode="auto">
          <a:xfrm rot="2855394">
            <a:off x="8465318" y="4269985"/>
            <a:ext cx="1755311" cy="672958"/>
          </a:xfrm>
          <a:custGeom>
            <a:avLst/>
            <a:gdLst/>
            <a:ahLst/>
            <a:cxnLst>
              <a:cxn ang="0">
                <a:pos x="0" y="1220"/>
              </a:cxn>
              <a:cxn ang="0">
                <a:pos x="1747" y="0"/>
              </a:cxn>
            </a:cxnLst>
            <a:rect l="0" t="0" r="r" b="b"/>
            <a:pathLst>
              <a:path w="1747" h="1220">
                <a:moveTo>
                  <a:pt x="0" y="1220"/>
                </a:moveTo>
                <a:lnTo>
                  <a:pt x="1747" y="0"/>
                </a:lnTo>
              </a:path>
            </a:pathLst>
          </a:custGeom>
          <a:noFill/>
          <a:ln w="76200" cap="flat" cmpd="sng">
            <a:solidFill>
              <a:schemeClr val="tx1"/>
            </a:solidFill>
            <a:prstDash val="solid"/>
            <a:round/>
            <a:headEnd type="none" w="med" len="med"/>
            <a:tailEnd type="stealth" w="med" len="med"/>
          </a:ln>
          <a:effectLst/>
        </p:spPr>
        <p:txBody>
          <a:bodyPr wrap="square" anchor="ctr">
            <a:spAutoFit/>
          </a:bodyPr>
          <a:lstStyle/>
          <a:p>
            <a:pPr algn="r" defTabSz="653156" eaLnBrk="0" hangingPunct="0">
              <a:spcBef>
                <a:spcPct val="50000"/>
              </a:spcBef>
              <a:defRPr/>
            </a:pPr>
            <a:endParaRPr lang="en-US" sz="1000" dirty="0">
              <a:solidFill>
                <a:srgbClr val="000000"/>
              </a:solidFill>
              <a:latin typeface="Arial" charset="0"/>
            </a:endParaRPr>
          </a:p>
        </p:txBody>
      </p:sp>
      <p:sp>
        <p:nvSpPr>
          <p:cNvPr id="17" name="Text Box 2">
            <a:extLst>
              <a:ext uri="{FF2B5EF4-FFF2-40B4-BE49-F238E27FC236}">
                <a16:creationId xmlns:a16="http://schemas.microsoft.com/office/drawing/2014/main" id="{C0B1565F-32BB-47FC-8712-939D102722B4}"/>
              </a:ext>
            </a:extLst>
          </p:cNvPr>
          <p:cNvSpPr txBox="1">
            <a:spLocks noChangeArrowheads="1"/>
          </p:cNvSpPr>
          <p:nvPr/>
        </p:nvSpPr>
        <p:spPr bwMode="auto">
          <a:xfrm flipH="1">
            <a:off x="10095593" y="5193595"/>
            <a:ext cx="1985217" cy="532005"/>
          </a:xfrm>
          <a:prstGeom prst="rect">
            <a:avLst/>
          </a:prstGeom>
          <a:noFill/>
          <a:ln w="12700">
            <a:noFill/>
            <a:miter lim="800000"/>
            <a:headEnd/>
            <a:tailEnd/>
          </a:ln>
          <a:effectLst/>
        </p:spPr>
        <p:txBody>
          <a:bodyPr wrap="square" anchor="ctr">
            <a:spAutoFit/>
          </a:bodyPr>
          <a:lstStyle/>
          <a:p>
            <a:pPr algn="ctr" defTabSz="653156" eaLnBrk="0" hangingPunct="0">
              <a:spcBef>
                <a:spcPct val="50000"/>
              </a:spcBef>
              <a:defRPr/>
            </a:pPr>
            <a:r>
              <a:rPr lang="en-US" sz="2857" b="1" dirty="0">
                <a:solidFill>
                  <a:srgbClr val="000000"/>
                </a:solidFill>
                <a:latin typeface="Arial" charset="0"/>
              </a:rPr>
              <a:t>Addiction</a:t>
            </a:r>
            <a:endParaRPr lang="en-US" sz="2857" dirty="0">
              <a:solidFill>
                <a:srgbClr val="000000"/>
              </a:solidFill>
              <a:latin typeface="Arial" charset="0"/>
            </a:endParaRPr>
          </a:p>
        </p:txBody>
      </p:sp>
      <p:sp>
        <p:nvSpPr>
          <p:cNvPr id="18" name="Text Box 2">
            <a:extLst>
              <a:ext uri="{FF2B5EF4-FFF2-40B4-BE49-F238E27FC236}">
                <a16:creationId xmlns:a16="http://schemas.microsoft.com/office/drawing/2014/main" id="{A379F0F2-5206-46EF-989E-1BFEDB3013C6}"/>
              </a:ext>
            </a:extLst>
          </p:cNvPr>
          <p:cNvSpPr txBox="1">
            <a:spLocks noChangeArrowheads="1"/>
          </p:cNvSpPr>
          <p:nvPr/>
        </p:nvSpPr>
        <p:spPr bwMode="auto">
          <a:xfrm flipH="1">
            <a:off x="6937062" y="3579176"/>
            <a:ext cx="1727141" cy="971676"/>
          </a:xfrm>
          <a:prstGeom prst="rect">
            <a:avLst/>
          </a:prstGeom>
          <a:noFill/>
          <a:ln w="12700">
            <a:noFill/>
            <a:miter lim="800000"/>
            <a:headEnd/>
            <a:tailEnd/>
          </a:ln>
          <a:effectLst/>
        </p:spPr>
        <p:txBody>
          <a:bodyPr wrap="square" anchor="ctr">
            <a:spAutoFit/>
          </a:bodyPr>
          <a:lstStyle/>
          <a:p>
            <a:pPr algn="ctr" defTabSz="653156" eaLnBrk="0" hangingPunct="0">
              <a:spcBef>
                <a:spcPct val="50000"/>
              </a:spcBef>
              <a:defRPr/>
            </a:pPr>
            <a:r>
              <a:rPr lang="en-US" sz="2857" b="1" dirty="0">
                <a:solidFill>
                  <a:srgbClr val="000000"/>
                </a:solidFill>
                <a:latin typeface="Arial" charset="0"/>
              </a:rPr>
              <a:t>Narcotic type</a:t>
            </a:r>
            <a:endParaRPr lang="en-US" sz="2857" dirty="0">
              <a:solidFill>
                <a:srgbClr val="000000"/>
              </a:solidFill>
              <a:latin typeface="Arial" charset="0"/>
            </a:endParaRPr>
          </a:p>
        </p:txBody>
      </p:sp>
      <p:sp>
        <p:nvSpPr>
          <p:cNvPr id="19" name="Text Box 2">
            <a:extLst>
              <a:ext uri="{FF2B5EF4-FFF2-40B4-BE49-F238E27FC236}">
                <a16:creationId xmlns:a16="http://schemas.microsoft.com/office/drawing/2014/main" id="{B342E580-3E38-431A-ADB0-FFA44BEB5E64}"/>
              </a:ext>
            </a:extLst>
          </p:cNvPr>
          <p:cNvSpPr txBox="1">
            <a:spLocks noChangeArrowheads="1"/>
          </p:cNvSpPr>
          <p:nvPr/>
        </p:nvSpPr>
        <p:spPr bwMode="auto">
          <a:xfrm flipH="1">
            <a:off x="8192983" y="2411399"/>
            <a:ext cx="1727141" cy="971676"/>
          </a:xfrm>
          <a:prstGeom prst="rect">
            <a:avLst/>
          </a:prstGeom>
          <a:noFill/>
          <a:ln w="12700">
            <a:noFill/>
            <a:miter lim="800000"/>
            <a:headEnd/>
            <a:tailEnd/>
          </a:ln>
          <a:effectLst/>
        </p:spPr>
        <p:txBody>
          <a:bodyPr wrap="square" anchor="ctr">
            <a:spAutoFit/>
          </a:bodyPr>
          <a:lstStyle/>
          <a:p>
            <a:pPr algn="ctr" defTabSz="653156" eaLnBrk="0" hangingPunct="0">
              <a:spcBef>
                <a:spcPct val="50000"/>
              </a:spcBef>
              <a:defRPr/>
            </a:pPr>
            <a:r>
              <a:rPr lang="en-US" sz="2857" b="1" dirty="0">
                <a:solidFill>
                  <a:srgbClr val="000000"/>
                </a:solidFill>
                <a:latin typeface="Arial" charset="0"/>
              </a:rPr>
              <a:t>Narcotic duration</a:t>
            </a:r>
            <a:endParaRPr lang="en-US" sz="2857" dirty="0">
              <a:solidFill>
                <a:srgbClr val="000000"/>
              </a:solidFill>
              <a:latin typeface="Arial" charset="0"/>
            </a:endParaRPr>
          </a:p>
        </p:txBody>
      </p:sp>
      <p:sp>
        <p:nvSpPr>
          <p:cNvPr id="20" name="Freeform 5">
            <a:extLst>
              <a:ext uri="{FF2B5EF4-FFF2-40B4-BE49-F238E27FC236}">
                <a16:creationId xmlns:a16="http://schemas.microsoft.com/office/drawing/2014/main" id="{F9BBF5B7-C81F-4977-AF9D-4393C687D0B5}"/>
              </a:ext>
            </a:extLst>
          </p:cNvPr>
          <p:cNvSpPr>
            <a:spLocks/>
          </p:cNvSpPr>
          <p:nvPr/>
        </p:nvSpPr>
        <p:spPr bwMode="auto">
          <a:xfrm rot="2078718" flipV="1">
            <a:off x="10233350" y="3205824"/>
            <a:ext cx="1459925" cy="1441951"/>
          </a:xfrm>
          <a:custGeom>
            <a:avLst/>
            <a:gdLst/>
            <a:ahLst/>
            <a:cxnLst>
              <a:cxn ang="0">
                <a:pos x="0" y="1220"/>
              </a:cxn>
              <a:cxn ang="0">
                <a:pos x="1747" y="0"/>
              </a:cxn>
            </a:cxnLst>
            <a:rect l="0" t="0" r="r" b="b"/>
            <a:pathLst>
              <a:path w="1747" h="1220">
                <a:moveTo>
                  <a:pt x="0" y="1220"/>
                </a:moveTo>
                <a:lnTo>
                  <a:pt x="1747" y="0"/>
                </a:lnTo>
              </a:path>
            </a:pathLst>
          </a:custGeom>
          <a:noFill/>
          <a:ln w="76200" cap="flat" cmpd="sng">
            <a:solidFill>
              <a:schemeClr val="tx1"/>
            </a:solidFill>
            <a:prstDash val="solid"/>
            <a:round/>
            <a:headEnd type="none" w="med" len="med"/>
            <a:tailEnd type="stealth" w="med" len="med"/>
          </a:ln>
          <a:effectLst/>
        </p:spPr>
        <p:txBody>
          <a:bodyPr wrap="square" anchor="ctr">
            <a:spAutoFit/>
          </a:bodyPr>
          <a:lstStyle/>
          <a:p>
            <a:pPr algn="r" defTabSz="653156" eaLnBrk="0" hangingPunct="0">
              <a:spcBef>
                <a:spcPct val="50000"/>
              </a:spcBef>
              <a:defRPr/>
            </a:pPr>
            <a:endParaRPr lang="en-US" sz="1000" dirty="0">
              <a:solidFill>
                <a:srgbClr val="000000"/>
              </a:solidFill>
              <a:latin typeface="Arial" charset="0"/>
            </a:endParaRPr>
          </a:p>
        </p:txBody>
      </p:sp>
      <p:sp>
        <p:nvSpPr>
          <p:cNvPr id="21" name="Text Box 2">
            <a:extLst>
              <a:ext uri="{FF2B5EF4-FFF2-40B4-BE49-F238E27FC236}">
                <a16:creationId xmlns:a16="http://schemas.microsoft.com/office/drawing/2014/main" id="{E3824D06-3A42-4D77-9217-64A5B588976B}"/>
              </a:ext>
            </a:extLst>
          </p:cNvPr>
          <p:cNvSpPr txBox="1">
            <a:spLocks noChangeArrowheads="1"/>
          </p:cNvSpPr>
          <p:nvPr/>
        </p:nvSpPr>
        <p:spPr bwMode="auto">
          <a:xfrm flipH="1">
            <a:off x="9595586" y="1377995"/>
            <a:ext cx="2190638" cy="1411348"/>
          </a:xfrm>
          <a:prstGeom prst="rect">
            <a:avLst/>
          </a:prstGeom>
          <a:noFill/>
          <a:ln w="12700">
            <a:noFill/>
            <a:miter lim="800000"/>
            <a:headEnd/>
            <a:tailEnd/>
          </a:ln>
          <a:effectLst/>
        </p:spPr>
        <p:txBody>
          <a:bodyPr wrap="square" anchor="ctr">
            <a:spAutoFit/>
          </a:bodyPr>
          <a:lstStyle/>
          <a:p>
            <a:pPr algn="ctr" defTabSz="653156" eaLnBrk="0" hangingPunct="0">
              <a:spcBef>
                <a:spcPct val="50000"/>
              </a:spcBef>
              <a:defRPr/>
            </a:pPr>
            <a:r>
              <a:rPr lang="en-US" sz="2857" b="1" dirty="0">
                <a:solidFill>
                  <a:srgbClr val="000000"/>
                </a:solidFill>
                <a:latin typeface="Arial" charset="0"/>
              </a:rPr>
              <a:t>Underlying pain condition </a:t>
            </a:r>
            <a:endParaRPr lang="en-US" sz="2857" dirty="0">
              <a:solidFill>
                <a:srgbClr val="000000"/>
              </a:solidFill>
              <a:latin typeface="Arial" charset="0"/>
            </a:endParaRPr>
          </a:p>
        </p:txBody>
      </p:sp>
      <p:sp>
        <p:nvSpPr>
          <p:cNvPr id="22" name="Rectangle 2">
            <a:extLst>
              <a:ext uri="{FF2B5EF4-FFF2-40B4-BE49-F238E27FC236}">
                <a16:creationId xmlns:a16="http://schemas.microsoft.com/office/drawing/2014/main" id="{B0A47F9A-61BF-4C69-86A2-BAFC1D8B3EC4}"/>
              </a:ext>
            </a:extLst>
          </p:cNvPr>
          <p:cNvSpPr txBox="1">
            <a:spLocks noChangeArrowheads="1"/>
          </p:cNvSpPr>
          <p:nvPr/>
        </p:nvSpPr>
        <p:spPr bwMode="auto">
          <a:xfrm>
            <a:off x="2628" y="5481402"/>
            <a:ext cx="643814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200" b="1" kern="0" dirty="0">
                <a:latin typeface="Arial" panose="020B0604020202020204" pitchFamily="34" charset="0"/>
                <a:cs typeface="Arial" panose="020B0604020202020204" pitchFamily="34" charset="0"/>
              </a:rPr>
              <a:t>Lack of external validity</a:t>
            </a:r>
          </a:p>
          <a:p>
            <a:pPr eaLnBrk="1" hangingPunct="1"/>
            <a:r>
              <a:rPr lang="en-US" altLang="en-US" sz="3200" b="1" kern="0" dirty="0">
                <a:latin typeface="Arial" panose="020B0604020202020204" pitchFamily="34" charset="0"/>
                <a:cs typeface="Arial" panose="020B0604020202020204" pitchFamily="34" charset="0"/>
              </a:rPr>
              <a:t>- results from study sample did not apply in other ext. pops.</a:t>
            </a:r>
          </a:p>
        </p:txBody>
      </p:sp>
      <p:pic>
        <p:nvPicPr>
          <p:cNvPr id="16" name="Picture 15">
            <a:extLst>
              <a:ext uri="{FF2B5EF4-FFF2-40B4-BE49-F238E27FC236}">
                <a16:creationId xmlns:a16="http://schemas.microsoft.com/office/drawing/2014/main" id="{89BE1D2C-0C90-4C5E-8D62-08CDD4CC51FB}"/>
              </a:ext>
            </a:extLst>
          </p:cNvPr>
          <p:cNvPicPr>
            <a:picLocks noChangeAspect="1"/>
          </p:cNvPicPr>
          <p:nvPr/>
        </p:nvPicPr>
        <p:blipFill>
          <a:blip r:embed="rId3"/>
          <a:stretch>
            <a:fillRect/>
          </a:stretch>
        </p:blipFill>
        <p:spPr>
          <a:xfrm>
            <a:off x="440153" y="902403"/>
            <a:ext cx="5829283" cy="3888443"/>
          </a:xfrm>
          <a:prstGeom prst="rect">
            <a:avLst/>
          </a:prstGeom>
        </p:spPr>
      </p:pic>
      <p:sp>
        <p:nvSpPr>
          <p:cNvPr id="25" name="Rectangle 2">
            <a:extLst>
              <a:ext uri="{FF2B5EF4-FFF2-40B4-BE49-F238E27FC236}">
                <a16:creationId xmlns:a16="http://schemas.microsoft.com/office/drawing/2014/main" id="{D6F06144-0E36-47CD-84EE-391FA7766A35}"/>
              </a:ext>
            </a:extLst>
          </p:cNvPr>
          <p:cNvSpPr txBox="1">
            <a:spLocks noChangeArrowheads="1"/>
          </p:cNvSpPr>
          <p:nvPr/>
        </p:nvSpPr>
        <p:spPr bwMode="auto">
          <a:xfrm>
            <a:off x="6104021" y="6039920"/>
            <a:ext cx="643814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200" b="1" kern="0" dirty="0">
                <a:latin typeface="Arial" panose="020B0604020202020204" pitchFamily="34" charset="0"/>
                <a:cs typeface="Arial" panose="020B0604020202020204" pitchFamily="34" charset="0"/>
              </a:rPr>
              <a:t>… a result of interaction </a:t>
            </a:r>
            <a:endParaRPr lang="en-US" altLang="en-US" sz="3200" b="1" kern="0" dirty="0">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5818CBD0-C58E-4E1A-93B5-29EF959D4266}"/>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9667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7" grpId="0"/>
      <p:bldP spid="18" grpId="0"/>
      <p:bldP spid="19" grpId="0"/>
      <p:bldP spid="20" grpId="0" animBg="1"/>
      <p:bldP spid="21"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Worthwhile Viewing</a:t>
            </a:r>
            <a:endParaRPr lang="en-US" altLang="en-US" sz="32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C4919F3-B7AA-40D4-A48D-A437CF19B945}"/>
              </a:ext>
            </a:extLst>
          </p:cNvPr>
          <p:cNvPicPr>
            <a:picLocks noChangeAspect="1"/>
          </p:cNvPicPr>
          <p:nvPr/>
        </p:nvPicPr>
        <p:blipFill>
          <a:blip r:embed="rId3"/>
          <a:stretch>
            <a:fillRect/>
          </a:stretch>
        </p:blipFill>
        <p:spPr>
          <a:xfrm>
            <a:off x="4315577" y="1219200"/>
            <a:ext cx="3560846" cy="5287317"/>
          </a:xfrm>
          <a:prstGeom prst="rect">
            <a:avLst/>
          </a:prstGeom>
        </p:spPr>
      </p:pic>
    </p:spTree>
    <p:extLst>
      <p:ext uri="{BB962C8B-B14F-4D97-AF65-F5344CB8AC3E}">
        <p14:creationId xmlns:p14="http://schemas.microsoft.com/office/powerpoint/2010/main" val="450086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8A3DD-90BE-4EB5-9096-E1BA7DDD489D}"/>
              </a:ext>
            </a:extLst>
          </p:cNvPr>
          <p:cNvPicPr>
            <a:picLocks noChangeAspect="1"/>
          </p:cNvPicPr>
          <p:nvPr/>
        </p:nvPicPr>
        <p:blipFill>
          <a:blip r:embed="rId3"/>
          <a:stretch>
            <a:fillRect/>
          </a:stretch>
        </p:blipFill>
        <p:spPr>
          <a:xfrm>
            <a:off x="685800" y="1257300"/>
            <a:ext cx="10620298" cy="3009900"/>
          </a:xfrm>
          <a:prstGeom prst="rect">
            <a:avLst/>
          </a:prstGeom>
        </p:spPr>
      </p:pic>
      <p:pic>
        <p:nvPicPr>
          <p:cNvPr id="9" name="Picture 8">
            <a:extLst>
              <a:ext uri="{FF2B5EF4-FFF2-40B4-BE49-F238E27FC236}">
                <a16:creationId xmlns:a16="http://schemas.microsoft.com/office/drawing/2014/main" id="{5688B4DE-AA20-4349-9EB5-86B199B0C4DB}"/>
              </a:ext>
            </a:extLst>
          </p:cNvPr>
          <p:cNvPicPr>
            <a:picLocks noChangeAspect="1"/>
          </p:cNvPicPr>
          <p:nvPr/>
        </p:nvPicPr>
        <p:blipFill>
          <a:blip r:embed="rId4"/>
          <a:stretch>
            <a:fillRect/>
          </a:stretch>
        </p:blipFill>
        <p:spPr>
          <a:xfrm>
            <a:off x="873870" y="4255168"/>
            <a:ext cx="10432228" cy="457200"/>
          </a:xfrm>
          <a:prstGeom prst="rect">
            <a:avLst/>
          </a:prstGeom>
        </p:spPr>
      </p:pic>
    </p:spTree>
    <p:extLst>
      <p:ext uri="{BB962C8B-B14F-4D97-AF65-F5344CB8AC3E}">
        <p14:creationId xmlns:p14="http://schemas.microsoft.com/office/powerpoint/2010/main" val="2081868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28B4E-71F5-40F1-B57B-624996F0C6D9}"/>
              </a:ext>
            </a:extLst>
          </p:cNvPr>
          <p:cNvPicPr>
            <a:picLocks noChangeAspect="1"/>
          </p:cNvPicPr>
          <p:nvPr/>
        </p:nvPicPr>
        <p:blipFill>
          <a:blip r:embed="rId3"/>
          <a:stretch>
            <a:fillRect/>
          </a:stretch>
        </p:blipFill>
        <p:spPr>
          <a:xfrm>
            <a:off x="300834" y="990600"/>
            <a:ext cx="11590331" cy="4287205"/>
          </a:xfrm>
          <a:prstGeom prst="rect">
            <a:avLst/>
          </a:prstGeom>
        </p:spPr>
      </p:pic>
    </p:spTree>
    <p:extLst>
      <p:ext uri="{BB962C8B-B14F-4D97-AF65-F5344CB8AC3E}">
        <p14:creationId xmlns:p14="http://schemas.microsoft.com/office/powerpoint/2010/main" val="599648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normAutofit/>
          </a:bodyPr>
          <a:lstStyle/>
          <a:p>
            <a:r>
              <a:rPr lang="en-US" sz="3200" b="1" dirty="0">
                <a:latin typeface="Arial" panose="020B0604020202020204" pitchFamily="34" charset="0"/>
                <a:cs typeface="Arial" panose="020B0604020202020204" pitchFamily="34" charset="0"/>
              </a:rPr>
              <a:t>Research Question?</a:t>
            </a:r>
          </a:p>
        </p:txBody>
      </p:sp>
      <p:sp>
        <p:nvSpPr>
          <p:cNvPr id="5" name="Title 1">
            <a:extLst>
              <a:ext uri="{FF2B5EF4-FFF2-40B4-BE49-F238E27FC236}">
                <a16:creationId xmlns:a16="http://schemas.microsoft.com/office/drawing/2014/main" id="{932E9D13-9F66-4B5C-B35B-28826ADCE04E}"/>
              </a:ext>
            </a:extLst>
          </p:cNvPr>
          <p:cNvSpPr txBox="1">
            <a:spLocks/>
          </p:cNvSpPr>
          <p:nvPr/>
        </p:nvSpPr>
        <p:spPr>
          <a:xfrm>
            <a:off x="762000" y="1600200"/>
            <a:ext cx="10820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i="0" u="none" strike="noStrike" baseline="0" dirty="0">
                <a:latin typeface="Arial" panose="020B0604020202020204" pitchFamily="34" charset="0"/>
                <a:cs typeface="Arial" panose="020B0604020202020204" pitchFamily="34" charset="0"/>
              </a:rPr>
              <a:t>Among children, what are the causes of a syndrome of  chronic enterocolitis and regressive behavioral development</a:t>
            </a:r>
            <a:r>
              <a:rPr lang="en-US" sz="2800" b="1" dirty="0">
                <a:latin typeface="Arial" panose="020B0604020202020204" pitchFamily="34" charset="0"/>
                <a:cs typeface="Arial" panose="020B0604020202020204" pitchFamily="34" charset="0"/>
              </a:rPr>
              <a:t>?</a:t>
            </a:r>
          </a:p>
        </p:txBody>
      </p:sp>
      <p:sp>
        <p:nvSpPr>
          <p:cNvPr id="6" name="Oval 5">
            <a:extLst>
              <a:ext uri="{FF2B5EF4-FFF2-40B4-BE49-F238E27FC236}">
                <a16:creationId xmlns:a16="http://schemas.microsoft.com/office/drawing/2014/main" id="{ADE0A1C9-A98B-45DA-BF2E-9C7FDCF4F112}"/>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5645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ChangeArrowheads="1"/>
          </p:cNvSpPr>
          <p:nvPr/>
        </p:nvSpPr>
        <p:spPr bwMode="auto">
          <a:xfrm>
            <a:off x="10134600" y="5007707"/>
            <a:ext cx="1071343" cy="948267"/>
          </a:xfrm>
          <a:prstGeom prst="rect">
            <a:avLst/>
          </a:prstGeom>
          <a:noFill/>
          <a:ln w="31750">
            <a:solidFill>
              <a:srgbClr val="FFC000"/>
            </a:solidFill>
            <a:miter lim="800000"/>
            <a:headEnd/>
            <a:tailEnd/>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2844"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8309" name="Text Box 8"/>
          <p:cNvSpPr txBox="1">
            <a:spLocks noChangeArrowheads="1"/>
          </p:cNvSpPr>
          <p:nvPr/>
        </p:nvSpPr>
        <p:spPr bwMode="auto">
          <a:xfrm>
            <a:off x="3200402" y="1886850"/>
            <a:ext cx="184731" cy="420564"/>
          </a:xfrm>
          <a:prstGeom prst="rect">
            <a:avLst/>
          </a:prstGeom>
          <a:noFill/>
          <a:ln w="9525">
            <a:noFill/>
            <a:miter lim="800000"/>
            <a:headEnd/>
            <a:tailEnd/>
          </a:ln>
        </p:spPr>
        <p:txBody>
          <a:bodyPr wrap="none">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8314" name="Text Box 17"/>
          <p:cNvSpPr txBox="1">
            <a:spLocks noChangeArrowheads="1"/>
          </p:cNvSpPr>
          <p:nvPr/>
        </p:nvSpPr>
        <p:spPr bwMode="auto">
          <a:xfrm>
            <a:off x="2743200" y="4919563"/>
            <a:ext cx="5199207" cy="1898212"/>
          </a:xfrm>
          <a:prstGeom prst="rect">
            <a:avLst/>
          </a:prstGeom>
          <a:noFill/>
          <a:ln w="9525">
            <a:no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SOURCE POPULATION</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(aka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ACCESSIBLE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POPULATION,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STUDY BASE,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“UNDERLYING COHORT”)</a:t>
            </a:r>
            <a:endParaRPr kumimoji="0" lang="en-US" sz="213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8315" name="Text Box 18"/>
          <p:cNvSpPr txBox="1">
            <a:spLocks noChangeArrowheads="1"/>
          </p:cNvSpPr>
          <p:nvPr/>
        </p:nvSpPr>
        <p:spPr bwMode="auto">
          <a:xfrm>
            <a:off x="10119621" y="6025311"/>
            <a:ext cx="2031999" cy="694293"/>
          </a:xfrm>
          <a:prstGeom prst="rect">
            <a:avLst/>
          </a:prstGeom>
          <a:noFill/>
          <a:ln w="9525">
            <a:noFill/>
            <a:miter lim="800000"/>
            <a:headEnd/>
            <a:tailEnd/>
          </a:ln>
        </p:spPr>
        <p:txBody>
          <a:bodyPr wrap="square">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STUDY SAMPLE</a:t>
            </a:r>
            <a:endParaRPr kumimoji="0" lang="en-US" sz="213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8322" name="Text Box 33"/>
          <p:cNvSpPr txBox="1">
            <a:spLocks noChangeArrowheads="1"/>
          </p:cNvSpPr>
          <p:nvPr/>
        </p:nvSpPr>
        <p:spPr bwMode="auto">
          <a:xfrm>
            <a:off x="304800" y="36142"/>
            <a:ext cx="11582400" cy="830997"/>
          </a:xfrm>
          <a:prstGeom prst="rect">
            <a:avLst/>
          </a:prstGeom>
          <a:noFill/>
          <a:ln w="9525">
            <a:noFill/>
            <a:miter lim="800000"/>
            <a:headEnd/>
            <a:tailEnd/>
          </a:ln>
        </p:spPr>
        <p:txBody>
          <a:bodyPr wrap="square">
            <a:spAutoFit/>
          </a:bodyPr>
          <a:lstStyle/>
          <a:p>
            <a:pPr algn="ctr">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Research question:  </a:t>
            </a:r>
            <a:r>
              <a:rPr lang="en-US" sz="2400" b="1" i="0" u="none" strike="noStrike" baseline="0" dirty="0">
                <a:latin typeface="Arial" panose="020B0604020202020204" pitchFamily="34" charset="0"/>
                <a:cs typeface="Arial" panose="020B0604020202020204" pitchFamily="34" charset="0"/>
              </a:rPr>
              <a:t>Among children, what are the causes of a syndrome of  chronic enterocolitis and regressive behavioral development</a:t>
            </a:r>
            <a:r>
              <a:rPr lang="en-US" sz="2400" b="1" dirty="0">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98344" name="Rectangle 23"/>
          <p:cNvSpPr>
            <a:spLocks noChangeArrowheads="1"/>
          </p:cNvSpPr>
          <p:nvPr/>
        </p:nvSpPr>
        <p:spPr bwMode="auto">
          <a:xfrm>
            <a:off x="825966" y="1996649"/>
            <a:ext cx="2536461" cy="2423095"/>
          </a:xfrm>
          <a:prstGeom prst="rect">
            <a:avLst/>
          </a:prstGeom>
          <a:noFill/>
          <a:ln w="31750">
            <a:solidFill>
              <a:srgbClr val="FFC000"/>
            </a:solidFill>
            <a:miter lim="800000"/>
            <a:headEnd/>
            <a:tailEnd/>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2844"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8335" name="Rectangle 52"/>
          <p:cNvSpPr>
            <a:spLocks noChangeArrowheads="1"/>
          </p:cNvSpPr>
          <p:nvPr/>
        </p:nvSpPr>
        <p:spPr bwMode="auto">
          <a:xfrm>
            <a:off x="4426018" y="3302910"/>
            <a:ext cx="1743885" cy="1640404"/>
          </a:xfrm>
          <a:prstGeom prst="rect">
            <a:avLst/>
          </a:prstGeom>
          <a:noFill/>
          <a:ln w="31750">
            <a:solidFill>
              <a:srgbClr val="FFC000"/>
            </a:solidFill>
            <a:miter lim="800000"/>
            <a:headEnd/>
            <a:tailEnd/>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2844"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8332" name="Rectangle 56"/>
          <p:cNvSpPr>
            <a:spLocks noChangeArrowheads="1"/>
          </p:cNvSpPr>
          <p:nvPr/>
        </p:nvSpPr>
        <p:spPr bwMode="auto">
          <a:xfrm>
            <a:off x="7391400" y="4084776"/>
            <a:ext cx="1358231" cy="1311240"/>
          </a:xfrm>
          <a:prstGeom prst="rect">
            <a:avLst/>
          </a:prstGeom>
          <a:noFill/>
          <a:ln w="31750">
            <a:solidFill>
              <a:srgbClr val="FFC000"/>
            </a:solidFill>
            <a:miter lim="800000"/>
            <a:headEnd/>
            <a:tailEnd/>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2844"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8328" name="Text Box 59"/>
          <p:cNvSpPr txBox="1">
            <a:spLocks noChangeArrowheads="1"/>
          </p:cNvSpPr>
          <p:nvPr/>
        </p:nvSpPr>
        <p:spPr bwMode="auto">
          <a:xfrm>
            <a:off x="7181392" y="5468269"/>
            <a:ext cx="1828800" cy="694293"/>
          </a:xfrm>
          <a:prstGeom prst="rect">
            <a:avLst/>
          </a:prstGeom>
          <a:noFill/>
          <a:ln w="9525">
            <a:no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INTENDED SAMPLE</a:t>
            </a:r>
            <a:endParaRPr kumimoji="0" lang="en-US" sz="213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4" name="Text Box 17">
            <a:extLst>
              <a:ext uri="{FF2B5EF4-FFF2-40B4-BE49-F238E27FC236}">
                <a16:creationId xmlns:a16="http://schemas.microsoft.com/office/drawing/2014/main" id="{96A72AAB-0971-4AE6-8273-FC9E61B52D13}"/>
              </a:ext>
            </a:extLst>
          </p:cNvPr>
          <p:cNvSpPr txBox="1">
            <a:spLocks noChangeArrowheads="1"/>
          </p:cNvSpPr>
          <p:nvPr/>
        </p:nvSpPr>
        <p:spPr bwMode="auto">
          <a:xfrm>
            <a:off x="544461" y="4419744"/>
            <a:ext cx="3035066" cy="393313"/>
          </a:xfrm>
          <a:prstGeom prst="rect">
            <a:avLst/>
          </a:prstGeom>
          <a:noFill/>
          <a:ln w="9525">
            <a:no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TARGET POPULATION</a:t>
            </a:r>
            <a:endParaRPr kumimoji="0" lang="en-US" sz="213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9" name="Text Box 17">
            <a:extLst>
              <a:ext uri="{FF2B5EF4-FFF2-40B4-BE49-F238E27FC236}">
                <a16:creationId xmlns:a16="http://schemas.microsoft.com/office/drawing/2014/main" id="{31A27665-70EC-4742-820B-81DE5E2EA3DA}"/>
              </a:ext>
            </a:extLst>
          </p:cNvPr>
          <p:cNvSpPr txBox="1">
            <a:spLocks noChangeArrowheads="1"/>
          </p:cNvSpPr>
          <p:nvPr/>
        </p:nvSpPr>
        <p:spPr bwMode="auto">
          <a:xfrm>
            <a:off x="3876516" y="1263919"/>
            <a:ext cx="2751623" cy="1898212"/>
          </a:xfrm>
          <a:prstGeom prst="rect">
            <a:avLst/>
          </a:prstGeom>
          <a:noFill/>
          <a:ln w="9525">
            <a:no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FF0000"/>
                </a:solidFill>
                <a:effectLst/>
                <a:uLnTx/>
                <a:uFillTx/>
                <a:latin typeface="Times New Roman" pitchFamily="18" charset="0"/>
                <a:ea typeface="+mn-ea"/>
                <a:cs typeface="+mn-cs"/>
              </a:rPr>
              <a:t>Real-world dynamic cohort: </a:t>
            </a:r>
            <a:r>
              <a:rPr kumimoji="0" lang="en-US" sz="1956" b="0" i="0" u="none" strike="noStrike" kern="1200" cap="none" spc="0" normalizeH="0" baseline="0" noProof="0" dirty="0">
                <a:ln>
                  <a:noFill/>
                </a:ln>
                <a:solidFill>
                  <a:srgbClr val="FF0000"/>
                </a:solidFill>
                <a:effectLst/>
                <a:uLnTx/>
                <a:uFillTx/>
                <a:cs typeface="Times New Roman" panose="02020603050405020304" pitchFamily="18" charset="0"/>
              </a:rPr>
              <a:t>children with chronic enterocolitis and regressive behavioral development residing in ?London/UK/Europe</a:t>
            </a:r>
            <a:endParaRPr kumimoji="0" lang="en-US" sz="2133" b="0"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33" name="Text Box 33">
            <a:extLst>
              <a:ext uri="{FF2B5EF4-FFF2-40B4-BE49-F238E27FC236}">
                <a16:creationId xmlns:a16="http://schemas.microsoft.com/office/drawing/2014/main" id="{359C460E-A0E9-431B-8811-B4F1105D2567}"/>
              </a:ext>
            </a:extLst>
          </p:cNvPr>
          <p:cNvSpPr txBox="1">
            <a:spLocks noChangeArrowheads="1"/>
          </p:cNvSpPr>
          <p:nvPr/>
        </p:nvSpPr>
        <p:spPr bwMode="auto">
          <a:xfrm>
            <a:off x="249681" y="5030586"/>
            <a:ext cx="3035065" cy="156966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Times New Roman" pitchFamily="18" charset="0"/>
                <a:ea typeface="+mn-ea"/>
                <a:cs typeface="+mn-cs"/>
              </a:rPr>
              <a:t>Cross-sectional sampling of an underlying real-world dynamic cohort</a:t>
            </a:r>
          </a:p>
        </p:txBody>
      </p:sp>
      <p:sp>
        <p:nvSpPr>
          <p:cNvPr id="30" name="Text Box 17">
            <a:extLst>
              <a:ext uri="{FF2B5EF4-FFF2-40B4-BE49-F238E27FC236}">
                <a16:creationId xmlns:a16="http://schemas.microsoft.com/office/drawing/2014/main" id="{57AB3C24-3AFB-4BC7-A397-9B3DB48C551B}"/>
              </a:ext>
            </a:extLst>
          </p:cNvPr>
          <p:cNvSpPr txBox="1">
            <a:spLocks noChangeArrowheads="1"/>
          </p:cNvSpPr>
          <p:nvPr/>
        </p:nvSpPr>
        <p:spPr bwMode="auto">
          <a:xfrm>
            <a:off x="6771606" y="1278333"/>
            <a:ext cx="2587974" cy="2806281"/>
          </a:xfrm>
          <a:prstGeom prst="rect">
            <a:avLst/>
          </a:prstGeom>
          <a:noFill/>
          <a:ln w="9525">
            <a:no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FF0000"/>
                </a:solidFill>
                <a:effectLst/>
                <a:uLnTx/>
                <a:uFillTx/>
                <a:cs typeface="Times New Roman" panose="02020603050405020304" pitchFamily="18" charset="0"/>
              </a:rPr>
              <a:t>Cross-sectional study: </a:t>
            </a:r>
            <a:r>
              <a:rPr kumimoji="0" lang="en-US" sz="1960" b="0" i="0" u="none" strike="noStrike" kern="1200" cap="none" spc="0" normalizeH="0" baseline="0" noProof="0" dirty="0">
                <a:ln>
                  <a:noFill/>
                </a:ln>
                <a:solidFill>
                  <a:srgbClr val="FF0000"/>
                </a:solidFill>
                <a:effectLst/>
                <a:uLnTx/>
                <a:uFillTx/>
                <a:cs typeface="Times New Roman" panose="02020603050405020304" pitchFamily="18" charset="0"/>
              </a:rPr>
              <a:t>Consecutive sample of children with chronic enterocolitis and regressive behavioral development presenting to </a:t>
            </a:r>
            <a:r>
              <a:rPr lang="en-US" sz="1960" b="0" i="0" u="none" strike="noStrike" baseline="0" dirty="0">
                <a:solidFill>
                  <a:srgbClr val="FF0000"/>
                </a:solidFill>
                <a:cs typeface="Times New Roman" panose="02020603050405020304" pitchFamily="18" charset="0"/>
              </a:rPr>
              <a:t>Pediatric Gastroenterology Clinic at Royal Free Hospital</a:t>
            </a:r>
            <a:endParaRPr kumimoji="0" lang="en-US" sz="1960" b="0" i="0" u="none" strike="noStrike" kern="1200" cap="none" spc="0" normalizeH="0" baseline="0" noProof="0" dirty="0">
              <a:ln>
                <a:noFill/>
              </a:ln>
              <a:solidFill>
                <a:srgbClr val="FF0000"/>
              </a:solidFill>
              <a:effectLst/>
              <a:uLnTx/>
              <a:uFillTx/>
              <a:cs typeface="Times New Roman" panose="02020603050405020304" pitchFamily="18" charset="0"/>
            </a:endParaRPr>
          </a:p>
        </p:txBody>
      </p:sp>
      <p:sp>
        <p:nvSpPr>
          <p:cNvPr id="36" name="Text Box 17">
            <a:extLst>
              <a:ext uri="{FF2B5EF4-FFF2-40B4-BE49-F238E27FC236}">
                <a16:creationId xmlns:a16="http://schemas.microsoft.com/office/drawing/2014/main" id="{04267069-2F24-404C-9CF0-52FB96B1630C}"/>
              </a:ext>
            </a:extLst>
          </p:cNvPr>
          <p:cNvSpPr txBox="1">
            <a:spLocks noChangeArrowheads="1"/>
          </p:cNvSpPr>
          <p:nvPr/>
        </p:nvSpPr>
        <p:spPr bwMode="auto">
          <a:xfrm>
            <a:off x="803260" y="1371298"/>
            <a:ext cx="2471553" cy="584775"/>
          </a:xfrm>
          <a:prstGeom prst="rect">
            <a:avLst/>
          </a:prstGeom>
          <a:noFill/>
          <a:ln w="9525">
            <a:no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a:t>
            </a:r>
          </a:p>
        </p:txBody>
      </p:sp>
      <p:sp>
        <p:nvSpPr>
          <p:cNvPr id="18" name="Text Box 17">
            <a:extLst>
              <a:ext uri="{FF2B5EF4-FFF2-40B4-BE49-F238E27FC236}">
                <a16:creationId xmlns:a16="http://schemas.microsoft.com/office/drawing/2014/main" id="{B3F6F9D1-026B-4527-B574-256A72CCD779}"/>
              </a:ext>
            </a:extLst>
          </p:cNvPr>
          <p:cNvSpPr txBox="1">
            <a:spLocks noChangeArrowheads="1"/>
          </p:cNvSpPr>
          <p:nvPr/>
        </p:nvSpPr>
        <p:spPr bwMode="auto">
          <a:xfrm>
            <a:off x="9459826" y="1363691"/>
            <a:ext cx="2587974" cy="3711144"/>
          </a:xfrm>
          <a:prstGeom prst="rect">
            <a:avLst/>
          </a:prstGeom>
          <a:noFill/>
          <a:ln w="9525">
            <a:no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FF0000"/>
                </a:solidFill>
                <a:effectLst/>
                <a:uLnTx/>
                <a:uFillTx/>
                <a:cs typeface="Times New Roman" panose="02020603050405020304" pitchFamily="18" charset="0"/>
              </a:rPr>
              <a:t>Cross-sectional study: </a:t>
            </a:r>
            <a:r>
              <a:rPr kumimoji="0" lang="en-US" sz="1960" b="0" i="0" u="none" strike="noStrike" kern="1200" cap="none" spc="0" normalizeH="0" baseline="0" noProof="0" dirty="0">
                <a:ln>
                  <a:noFill/>
                </a:ln>
                <a:solidFill>
                  <a:srgbClr val="FF0000"/>
                </a:solidFill>
                <a:effectLst/>
                <a:uLnTx/>
                <a:uFillTx/>
                <a:cs typeface="Times New Roman" panose="02020603050405020304" pitchFamily="18" charset="0"/>
              </a:rPr>
              <a:t>Consecutive sample of children with chronic enterocolitis and regressive behavioral development presenting to </a:t>
            </a:r>
            <a:r>
              <a:rPr lang="en-US" sz="1960" b="0" i="0" u="none" strike="noStrike" baseline="0" dirty="0">
                <a:solidFill>
                  <a:srgbClr val="FF0000"/>
                </a:solidFill>
                <a:cs typeface="Times New Roman" panose="02020603050405020304" pitchFamily="18" charset="0"/>
              </a:rPr>
              <a:t>Pediatric Gastroenterology Clinic at Royal Free Hospital who agree to be admitted to hospital for testing</a:t>
            </a:r>
            <a:endParaRPr kumimoji="0" lang="en-US" sz="1960" b="0" i="0" u="none" strike="noStrike" kern="1200" cap="none" spc="0" normalizeH="0" baseline="0" noProof="0" dirty="0">
              <a:ln>
                <a:noFill/>
              </a:ln>
              <a:solidFill>
                <a:srgbClr val="FF0000"/>
              </a:solidFill>
              <a:effectLst/>
              <a:uLnTx/>
              <a:uFillTx/>
              <a:cs typeface="Times New Roman" panose="02020603050405020304" pitchFamily="18" charset="0"/>
            </a:endParaRPr>
          </a:p>
        </p:txBody>
      </p:sp>
      <p:sp>
        <p:nvSpPr>
          <p:cNvPr id="19" name="Oval 18">
            <a:extLst>
              <a:ext uri="{FF2B5EF4-FFF2-40B4-BE49-F238E27FC236}">
                <a16:creationId xmlns:a16="http://schemas.microsoft.com/office/drawing/2014/main" id="{0690896A-12C1-4981-AAD3-FAC89B6718EE}"/>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7822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3" grpId="0"/>
      <p:bldP spid="30" grpId="0"/>
      <p:bldP spid="36"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nual Input 3"/>
          <p:cNvSpPr/>
          <p:nvPr/>
        </p:nvSpPr>
        <p:spPr>
          <a:xfrm>
            <a:off x="3052646" y="2109087"/>
            <a:ext cx="57912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5" name="Rectangle 4"/>
          <p:cNvSpPr/>
          <p:nvPr/>
        </p:nvSpPr>
        <p:spPr>
          <a:xfrm>
            <a:off x="8839200" y="2895601"/>
            <a:ext cx="457200" cy="31758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6" name="Rectangle 5"/>
          <p:cNvSpPr/>
          <p:nvPr/>
        </p:nvSpPr>
        <p:spPr>
          <a:xfrm>
            <a:off x="2590800" y="2091058"/>
            <a:ext cx="457200" cy="39804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cxnSp>
        <p:nvCxnSpPr>
          <p:cNvPr id="8" name="Straight Arrow Connector 7"/>
          <p:cNvCxnSpPr/>
          <p:nvPr/>
        </p:nvCxnSpPr>
        <p:spPr>
          <a:xfrm flipV="1">
            <a:off x="3505200" y="1828800"/>
            <a:ext cx="381000" cy="3346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45396" y="1854645"/>
            <a:ext cx="367379" cy="3636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404182" y="2057401"/>
            <a:ext cx="387019" cy="3551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311821" y="2156857"/>
            <a:ext cx="401085"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204920" y="2286001"/>
            <a:ext cx="338881" cy="36009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8198076" y="2394556"/>
            <a:ext cx="427489" cy="3929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605044" y="2438401"/>
            <a:ext cx="462757" cy="42876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191944" y="1861856"/>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768992" y="2133601"/>
            <a:ext cx="327009" cy="3391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669113" y="2204056"/>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4419602" y="178216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24" name="Oval 23"/>
          <p:cNvSpPr/>
          <p:nvPr/>
        </p:nvSpPr>
        <p:spPr>
          <a:xfrm>
            <a:off x="6096000" y="20574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25" name="Oval 24"/>
          <p:cNvSpPr/>
          <p:nvPr/>
        </p:nvSpPr>
        <p:spPr>
          <a:xfrm>
            <a:off x="7010400" y="22098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26" name="Oval 25"/>
          <p:cNvSpPr/>
          <p:nvPr/>
        </p:nvSpPr>
        <p:spPr>
          <a:xfrm flipH="1" flipV="1">
            <a:off x="7516772" y="1736442"/>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cxnSp>
        <p:nvCxnSpPr>
          <p:cNvPr id="35" name="Straight Connector 34"/>
          <p:cNvCxnSpPr/>
          <p:nvPr/>
        </p:nvCxnSpPr>
        <p:spPr>
          <a:xfrm flipV="1">
            <a:off x="4813581" y="2098485"/>
            <a:ext cx="226977" cy="2397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491" name="TextBox 35"/>
          <p:cNvSpPr txBox="1">
            <a:spLocks noChangeArrowheads="1"/>
          </p:cNvSpPr>
          <p:nvPr/>
        </p:nvSpPr>
        <p:spPr bwMode="auto">
          <a:xfrm>
            <a:off x="4989514" y="1916112"/>
            <a:ext cx="420308" cy="369332"/>
          </a:xfrm>
          <a:prstGeom prst="rect">
            <a:avLst/>
          </a:prstGeom>
          <a:noFill/>
          <a:ln w="9525">
            <a:noFill/>
            <a:miter lim="800000"/>
            <a:headEnd/>
            <a:tailEnd/>
          </a:ln>
        </p:spPr>
        <p:txBody>
          <a:bodyPr wrap="none">
            <a:spAutoFit/>
          </a:bodyPr>
          <a:lstStyle/>
          <a:p>
            <a:r>
              <a:rPr lang="en-US" sz="1800" dirty="0">
                <a:solidFill>
                  <a:srgbClr val="000000"/>
                </a:solidFill>
                <a:latin typeface="Calibri" pitchFamily="34" charset="0"/>
              </a:rPr>
              <a:t>CE</a:t>
            </a:r>
          </a:p>
        </p:txBody>
      </p:sp>
      <p:sp>
        <p:nvSpPr>
          <p:cNvPr id="105492" name="TextBox 45"/>
          <p:cNvSpPr txBox="1">
            <a:spLocks noChangeArrowheads="1"/>
          </p:cNvSpPr>
          <p:nvPr/>
        </p:nvSpPr>
        <p:spPr bwMode="auto">
          <a:xfrm>
            <a:off x="1694242" y="6561"/>
            <a:ext cx="9235157" cy="523220"/>
          </a:xfrm>
          <a:prstGeom prst="rect">
            <a:avLst/>
          </a:prstGeom>
          <a:noFill/>
          <a:ln w="9525">
            <a:noFill/>
            <a:miter lim="800000"/>
            <a:headEnd/>
            <a:tailEnd/>
          </a:ln>
        </p:spPr>
        <p:txBody>
          <a:bodyPr wrap="none">
            <a:spAutoFit/>
          </a:bodyPr>
          <a:lstStyle/>
          <a:p>
            <a:r>
              <a:rPr lang="en-US" sz="2800" b="1" dirty="0">
                <a:solidFill>
                  <a:srgbClr val="000000"/>
                </a:solidFill>
              </a:rPr>
              <a:t>Cross-Sectional Design with Outcome-Selective Sampling</a:t>
            </a:r>
          </a:p>
        </p:txBody>
      </p:sp>
      <p:sp>
        <p:nvSpPr>
          <p:cNvPr id="105508" name="AutoShape 3"/>
          <p:cNvSpPr>
            <a:spLocks noChangeArrowheads="1"/>
          </p:cNvSpPr>
          <p:nvPr/>
        </p:nvSpPr>
        <p:spPr bwMode="auto">
          <a:xfrm rot="10800000">
            <a:off x="3048000" y="783567"/>
            <a:ext cx="6248400" cy="685800"/>
          </a:xfrm>
          <a:prstGeom prst="rtTriangle">
            <a:avLst/>
          </a:prstGeom>
          <a:solidFill>
            <a:schemeClr val="bg2">
              <a:lumMod val="60000"/>
              <a:lumOff val="40000"/>
            </a:schemeClr>
          </a:solidFill>
          <a:ln w="9525">
            <a:solidFill>
              <a:schemeClr val="tx1"/>
            </a:solidFill>
            <a:miter lim="800000"/>
            <a:headEnd/>
            <a:tailEnd/>
          </a:ln>
        </p:spPr>
        <p:txBody>
          <a:bodyPr wrap="none" anchor="ctr"/>
          <a:lstStyle/>
          <a:p>
            <a:endParaRPr lang="en-US" sz="1800" dirty="0">
              <a:solidFill>
                <a:srgbClr val="000000"/>
              </a:solidFill>
              <a:latin typeface="Calibri" pitchFamily="34" charset="0"/>
            </a:endParaRPr>
          </a:p>
        </p:txBody>
      </p:sp>
      <p:cxnSp>
        <p:nvCxnSpPr>
          <p:cNvPr id="105515" name="Straight Connector 80"/>
          <p:cNvCxnSpPr>
            <a:cxnSpLocks noChangeShapeType="1"/>
          </p:cNvCxnSpPr>
          <p:nvPr/>
        </p:nvCxnSpPr>
        <p:spPr bwMode="auto">
          <a:xfrm>
            <a:off x="7181493" y="1219200"/>
            <a:ext cx="335281" cy="435516"/>
          </a:xfrm>
          <a:prstGeom prst="line">
            <a:avLst/>
          </a:prstGeom>
          <a:noFill/>
          <a:ln w="19050" algn="ctr">
            <a:solidFill>
              <a:schemeClr val="tx1"/>
            </a:solidFill>
            <a:round/>
            <a:headEnd/>
            <a:tailEnd/>
          </a:ln>
        </p:spPr>
      </p:cxnSp>
      <p:sp>
        <p:nvSpPr>
          <p:cNvPr id="105517" name="TextBox 84"/>
          <p:cNvSpPr txBox="1">
            <a:spLocks noChangeArrowheads="1"/>
          </p:cNvSpPr>
          <p:nvPr/>
        </p:nvSpPr>
        <p:spPr bwMode="auto">
          <a:xfrm>
            <a:off x="3200400" y="801472"/>
            <a:ext cx="1219200" cy="646331"/>
          </a:xfrm>
          <a:prstGeom prst="rect">
            <a:avLst/>
          </a:prstGeom>
          <a:noFill/>
          <a:ln w="9525">
            <a:noFill/>
            <a:miter lim="800000"/>
            <a:headEnd/>
            <a:tailEnd/>
          </a:ln>
        </p:spPr>
        <p:txBody>
          <a:bodyPr wrap="square">
            <a:spAutoFit/>
          </a:bodyPr>
          <a:lstStyle/>
          <a:p>
            <a:r>
              <a:rPr lang="en-US" sz="1800" dirty="0">
                <a:solidFill>
                  <a:srgbClr val="000000"/>
                </a:solidFill>
                <a:latin typeface="Calibri" pitchFamily="34" charset="0"/>
              </a:rPr>
              <a:t>New Members</a:t>
            </a:r>
          </a:p>
        </p:txBody>
      </p:sp>
      <p:cxnSp>
        <p:nvCxnSpPr>
          <p:cNvPr id="21" name="Straight Connector 20"/>
          <p:cNvCxnSpPr/>
          <p:nvPr/>
        </p:nvCxnSpPr>
        <p:spPr>
          <a:xfrm flipV="1">
            <a:off x="7772400" y="2362200"/>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25"/>
          <p:cNvSpPr/>
          <p:nvPr/>
        </p:nvSpPr>
        <p:spPr>
          <a:xfrm>
            <a:off x="8153400" y="22860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cxnSp>
        <p:nvCxnSpPr>
          <p:cNvPr id="55" name="Straight Arrow Connector 54"/>
          <p:cNvCxnSpPr/>
          <p:nvPr/>
        </p:nvCxnSpPr>
        <p:spPr>
          <a:xfrm>
            <a:off x="5715000" y="1098553"/>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6551377" y="1183991"/>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044133" y="1339883"/>
            <a:ext cx="228600" cy="2848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35"/>
          <p:cNvSpPr txBox="1">
            <a:spLocks noChangeArrowheads="1"/>
          </p:cNvSpPr>
          <p:nvPr/>
        </p:nvSpPr>
        <p:spPr bwMode="auto">
          <a:xfrm>
            <a:off x="8229601" y="1412272"/>
            <a:ext cx="420308" cy="369332"/>
          </a:xfrm>
          <a:prstGeom prst="rect">
            <a:avLst/>
          </a:prstGeom>
          <a:noFill/>
          <a:ln w="9525">
            <a:noFill/>
            <a:miter lim="800000"/>
            <a:headEnd/>
            <a:tailEnd/>
          </a:ln>
        </p:spPr>
        <p:txBody>
          <a:bodyPr wrap="none">
            <a:spAutoFit/>
          </a:bodyPr>
          <a:lstStyle/>
          <a:p>
            <a:r>
              <a:rPr lang="en-US" sz="1800" dirty="0">
                <a:solidFill>
                  <a:srgbClr val="000000"/>
                </a:solidFill>
                <a:latin typeface="Calibri" pitchFamily="34" charset="0"/>
              </a:rPr>
              <a:t>CE</a:t>
            </a:r>
          </a:p>
        </p:txBody>
      </p:sp>
      <p:sp>
        <p:nvSpPr>
          <p:cNvPr id="59" name="Rectangle 58"/>
          <p:cNvSpPr/>
          <p:nvPr/>
        </p:nvSpPr>
        <p:spPr>
          <a:xfrm>
            <a:off x="8843847" y="777878"/>
            <a:ext cx="452554" cy="6699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32" name="TextBox 43"/>
          <p:cNvSpPr txBox="1">
            <a:spLocks noChangeArrowheads="1"/>
          </p:cNvSpPr>
          <p:nvPr/>
        </p:nvSpPr>
        <p:spPr bwMode="auto">
          <a:xfrm>
            <a:off x="4178629" y="6293108"/>
            <a:ext cx="1697901" cy="369332"/>
          </a:xfrm>
          <a:prstGeom prst="rect">
            <a:avLst/>
          </a:prstGeom>
          <a:noFill/>
          <a:ln w="9525">
            <a:noFill/>
            <a:miter lim="800000"/>
            <a:headEnd/>
            <a:tailEnd/>
          </a:ln>
        </p:spPr>
        <p:txBody>
          <a:bodyPr wrap="none">
            <a:spAutoFit/>
          </a:bodyPr>
          <a:lstStyle/>
          <a:p>
            <a:r>
              <a:rPr lang="en-US" sz="1800" dirty="0">
                <a:solidFill>
                  <a:srgbClr val="000000"/>
                </a:solidFill>
                <a:latin typeface="Calibri" pitchFamily="34" charset="0"/>
              </a:rPr>
              <a:t>Calendar Time   </a:t>
            </a:r>
          </a:p>
        </p:txBody>
      </p:sp>
      <p:cxnSp>
        <p:nvCxnSpPr>
          <p:cNvPr id="36" name="Straight Arrow Connector 35"/>
          <p:cNvCxnSpPr/>
          <p:nvPr/>
        </p:nvCxnSpPr>
        <p:spPr>
          <a:xfrm flipV="1">
            <a:off x="5836055" y="6438900"/>
            <a:ext cx="1143000" cy="58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1"/>
          <p:cNvCxnSpPr>
            <a:cxnSpLocks noChangeShapeType="1"/>
          </p:cNvCxnSpPr>
          <p:nvPr/>
        </p:nvCxnSpPr>
        <p:spPr bwMode="auto">
          <a:xfrm>
            <a:off x="6248400" y="2011064"/>
            <a:ext cx="1600200" cy="0"/>
          </a:xfrm>
          <a:prstGeom prst="straightConnector1">
            <a:avLst/>
          </a:prstGeom>
          <a:noFill/>
          <a:ln w="25400" algn="ctr">
            <a:solidFill>
              <a:schemeClr val="tx1"/>
            </a:solidFill>
            <a:prstDash val="sysDash"/>
            <a:round/>
            <a:headEnd/>
            <a:tailEnd type="arrow" w="med" len="med"/>
          </a:ln>
        </p:spPr>
      </p:cxnSp>
      <p:cxnSp>
        <p:nvCxnSpPr>
          <p:cNvPr id="38" name="Straight Connector 53"/>
          <p:cNvCxnSpPr>
            <a:cxnSpLocks noChangeShapeType="1"/>
          </p:cNvCxnSpPr>
          <p:nvPr/>
        </p:nvCxnSpPr>
        <p:spPr bwMode="auto">
          <a:xfrm flipV="1">
            <a:off x="4693670" y="1922838"/>
            <a:ext cx="4495800" cy="0"/>
          </a:xfrm>
          <a:prstGeom prst="line">
            <a:avLst/>
          </a:prstGeom>
          <a:noFill/>
          <a:ln w="25400" algn="ctr">
            <a:solidFill>
              <a:schemeClr val="tx1"/>
            </a:solidFill>
            <a:prstDash val="sysDash"/>
            <a:round/>
            <a:headEnd/>
            <a:tailEnd/>
          </a:ln>
        </p:spPr>
      </p:cxnSp>
      <p:cxnSp>
        <p:nvCxnSpPr>
          <p:cNvPr id="39" name="Straight Arrow Connector 56"/>
          <p:cNvCxnSpPr>
            <a:cxnSpLocks noChangeShapeType="1"/>
          </p:cNvCxnSpPr>
          <p:nvPr/>
        </p:nvCxnSpPr>
        <p:spPr bwMode="auto">
          <a:xfrm>
            <a:off x="9137906" y="1922838"/>
            <a:ext cx="6094" cy="916916"/>
          </a:xfrm>
          <a:prstGeom prst="straightConnector1">
            <a:avLst/>
          </a:prstGeom>
          <a:noFill/>
          <a:ln w="25400" algn="ctr">
            <a:solidFill>
              <a:schemeClr val="tx1"/>
            </a:solidFill>
            <a:round/>
            <a:headEnd/>
            <a:tailEnd type="arrow" w="med" len="med"/>
          </a:ln>
        </p:spPr>
      </p:cxnSp>
      <p:cxnSp>
        <p:nvCxnSpPr>
          <p:cNvPr id="40" name="Straight Connector 58"/>
          <p:cNvCxnSpPr>
            <a:cxnSpLocks noChangeShapeType="1"/>
          </p:cNvCxnSpPr>
          <p:nvPr/>
        </p:nvCxnSpPr>
        <p:spPr bwMode="auto">
          <a:xfrm flipV="1">
            <a:off x="7097715" y="2163467"/>
            <a:ext cx="1817687" cy="11113"/>
          </a:xfrm>
          <a:prstGeom prst="line">
            <a:avLst/>
          </a:prstGeom>
          <a:noFill/>
          <a:ln w="25400" algn="ctr">
            <a:solidFill>
              <a:schemeClr val="tx1"/>
            </a:solidFill>
            <a:prstDash val="sysDash"/>
            <a:round/>
            <a:headEnd/>
            <a:tailEnd/>
          </a:ln>
        </p:spPr>
      </p:cxnSp>
      <p:cxnSp>
        <p:nvCxnSpPr>
          <p:cNvPr id="41" name="Straight Arrow Connector 56"/>
          <p:cNvCxnSpPr>
            <a:cxnSpLocks noChangeShapeType="1"/>
          </p:cNvCxnSpPr>
          <p:nvPr/>
        </p:nvCxnSpPr>
        <p:spPr bwMode="auto">
          <a:xfrm>
            <a:off x="8915401" y="2163464"/>
            <a:ext cx="1588" cy="685800"/>
          </a:xfrm>
          <a:prstGeom prst="straightConnector1">
            <a:avLst/>
          </a:prstGeom>
          <a:noFill/>
          <a:ln w="25400" algn="ctr">
            <a:solidFill>
              <a:schemeClr val="tx1"/>
            </a:solidFill>
            <a:round/>
            <a:headEnd/>
            <a:tailEnd type="arrow" w="med" len="med"/>
          </a:ln>
        </p:spPr>
      </p:cxnSp>
      <p:cxnSp>
        <p:nvCxnSpPr>
          <p:cNvPr id="42" name="Straight Arrow Connector 31"/>
          <p:cNvCxnSpPr>
            <a:cxnSpLocks noChangeShapeType="1"/>
          </p:cNvCxnSpPr>
          <p:nvPr/>
        </p:nvCxnSpPr>
        <p:spPr bwMode="auto">
          <a:xfrm>
            <a:off x="8316915" y="2239667"/>
            <a:ext cx="522287" cy="3175"/>
          </a:xfrm>
          <a:prstGeom prst="straightConnector1">
            <a:avLst/>
          </a:prstGeom>
          <a:noFill/>
          <a:ln w="25400" algn="ctr">
            <a:solidFill>
              <a:schemeClr val="tx1"/>
            </a:solidFill>
            <a:round/>
            <a:headEnd/>
            <a:tailEnd type="arrow" w="med" len="med"/>
          </a:ln>
        </p:spPr>
      </p:cxnSp>
      <p:sp>
        <p:nvSpPr>
          <p:cNvPr id="43" name="TextBox 43"/>
          <p:cNvSpPr txBox="1">
            <a:spLocks noChangeArrowheads="1"/>
          </p:cNvSpPr>
          <p:nvPr/>
        </p:nvSpPr>
        <p:spPr bwMode="auto">
          <a:xfrm>
            <a:off x="8191500" y="6412468"/>
            <a:ext cx="2095500" cy="369332"/>
          </a:xfrm>
          <a:prstGeom prst="rect">
            <a:avLst/>
          </a:prstGeom>
          <a:noFill/>
          <a:ln w="9525">
            <a:noFill/>
            <a:miter lim="800000"/>
            <a:headEnd/>
            <a:tailEnd/>
          </a:ln>
        </p:spPr>
        <p:txBody>
          <a:bodyPr wrap="square">
            <a:spAutoFit/>
          </a:bodyPr>
          <a:lstStyle/>
          <a:p>
            <a:pPr algn="ctr"/>
            <a:r>
              <a:rPr lang="en-US" sz="1800" dirty="0">
                <a:solidFill>
                  <a:srgbClr val="000000"/>
                </a:solidFill>
                <a:latin typeface="Calibri" pitchFamily="34" charset="0"/>
              </a:rPr>
              <a:t>Time of the Study</a:t>
            </a:r>
          </a:p>
        </p:txBody>
      </p:sp>
      <p:sp>
        <p:nvSpPr>
          <p:cNvPr id="44" name="Up Arrow 43"/>
          <p:cNvSpPr/>
          <p:nvPr/>
        </p:nvSpPr>
        <p:spPr>
          <a:xfrm>
            <a:off x="9034544" y="6171291"/>
            <a:ext cx="226650" cy="239803"/>
          </a:xfrm>
          <a:prstGeom prst="upArrow">
            <a:avLst/>
          </a:prstGeom>
          <a:solidFill>
            <a:srgbClr val="6D5A29"/>
          </a:solidFill>
          <a:ln>
            <a:solidFill>
              <a:srgbClr val="6D5A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cxnSp>
        <p:nvCxnSpPr>
          <p:cNvPr id="45" name="Straight Connector 53"/>
          <p:cNvCxnSpPr>
            <a:cxnSpLocks noChangeShapeType="1"/>
            <a:stCxn id="47" idx="6"/>
          </p:cNvCxnSpPr>
          <p:nvPr/>
        </p:nvCxnSpPr>
        <p:spPr bwMode="auto">
          <a:xfrm>
            <a:off x="7665471" y="1743288"/>
            <a:ext cx="1472437" cy="9315"/>
          </a:xfrm>
          <a:prstGeom prst="line">
            <a:avLst/>
          </a:prstGeom>
          <a:noFill/>
          <a:ln w="25400" algn="ctr">
            <a:solidFill>
              <a:schemeClr val="tx1"/>
            </a:solidFill>
            <a:prstDash val="sysDash"/>
            <a:round/>
            <a:headEnd/>
            <a:tailEnd/>
          </a:ln>
        </p:spPr>
      </p:cxnSp>
      <p:cxnSp>
        <p:nvCxnSpPr>
          <p:cNvPr id="46" name="Straight Arrow Connector 56"/>
          <p:cNvCxnSpPr>
            <a:cxnSpLocks noChangeShapeType="1"/>
          </p:cNvCxnSpPr>
          <p:nvPr/>
        </p:nvCxnSpPr>
        <p:spPr bwMode="auto">
          <a:xfrm flipV="1">
            <a:off x="9140955" y="1469370"/>
            <a:ext cx="3047" cy="250179"/>
          </a:xfrm>
          <a:prstGeom prst="straightConnector1">
            <a:avLst/>
          </a:prstGeom>
          <a:noFill/>
          <a:ln w="25400" algn="ctr">
            <a:solidFill>
              <a:schemeClr val="tx1"/>
            </a:solidFill>
            <a:round/>
            <a:headEnd/>
            <a:tailEnd type="arrow" w="med" len="med"/>
          </a:ln>
        </p:spPr>
      </p:cxnSp>
      <p:sp>
        <p:nvSpPr>
          <p:cNvPr id="47" name="Oval 46"/>
          <p:cNvSpPr/>
          <p:nvPr/>
        </p:nvSpPr>
        <p:spPr>
          <a:xfrm>
            <a:off x="7422132" y="1624718"/>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48" name="Oval 47"/>
          <p:cNvSpPr/>
          <p:nvPr/>
        </p:nvSpPr>
        <p:spPr>
          <a:xfrm>
            <a:off x="6040780" y="198120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49" name="Oval 48"/>
          <p:cNvSpPr/>
          <p:nvPr/>
        </p:nvSpPr>
        <p:spPr>
          <a:xfrm>
            <a:off x="6938154" y="2091058"/>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50" name="Oval 49"/>
          <p:cNvSpPr/>
          <p:nvPr/>
        </p:nvSpPr>
        <p:spPr>
          <a:xfrm>
            <a:off x="8107931" y="2202569"/>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grpSp>
        <p:nvGrpSpPr>
          <p:cNvPr id="3" name="Group 2">
            <a:extLst>
              <a:ext uri="{FF2B5EF4-FFF2-40B4-BE49-F238E27FC236}">
                <a16:creationId xmlns:a16="http://schemas.microsoft.com/office/drawing/2014/main" id="{7685008D-3602-4BC4-8020-67E8EEEB22BD}"/>
              </a:ext>
            </a:extLst>
          </p:cNvPr>
          <p:cNvGrpSpPr/>
          <p:nvPr/>
        </p:nvGrpSpPr>
        <p:grpSpPr>
          <a:xfrm>
            <a:off x="1670332" y="1455610"/>
            <a:ext cx="2209799" cy="366713"/>
            <a:chOff x="3405189" y="3200402"/>
            <a:chExt cx="2209799" cy="366713"/>
          </a:xfrm>
        </p:grpSpPr>
        <p:cxnSp>
          <p:nvCxnSpPr>
            <p:cNvPr id="51" name="Straight Arrow Connector 50"/>
            <p:cNvCxnSpPr/>
            <p:nvPr/>
          </p:nvCxnSpPr>
          <p:spPr>
            <a:xfrm>
              <a:off x="3405189" y="3352800"/>
              <a:ext cx="533400" cy="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2" name="TextBox 39"/>
            <p:cNvSpPr txBox="1">
              <a:spLocks noChangeArrowheads="1"/>
            </p:cNvSpPr>
            <p:nvPr/>
          </p:nvSpPr>
          <p:spPr bwMode="auto">
            <a:xfrm>
              <a:off x="3962400" y="3200402"/>
              <a:ext cx="1652588" cy="366713"/>
            </a:xfrm>
            <a:prstGeom prst="rect">
              <a:avLst/>
            </a:prstGeom>
            <a:noFill/>
            <a:ln w="9525">
              <a:noFill/>
              <a:miter lim="800000"/>
              <a:headEnd/>
              <a:tailEnd/>
            </a:ln>
          </p:spPr>
          <p:txBody>
            <a:bodyPr>
              <a:spAutoFit/>
            </a:bodyPr>
            <a:lstStyle/>
            <a:p>
              <a:r>
                <a:rPr lang="en-US" sz="1800" dirty="0">
                  <a:solidFill>
                    <a:srgbClr val="000000"/>
                  </a:solidFill>
                  <a:latin typeface="Calibri" pitchFamily="34" charset="0"/>
                </a:rPr>
                <a:t>Survival Time</a:t>
              </a:r>
            </a:p>
          </p:txBody>
        </p:sp>
      </p:grpSp>
      <p:grpSp>
        <p:nvGrpSpPr>
          <p:cNvPr id="63" name="Group 62"/>
          <p:cNvGrpSpPr/>
          <p:nvPr/>
        </p:nvGrpSpPr>
        <p:grpSpPr>
          <a:xfrm>
            <a:off x="9143995" y="685803"/>
            <a:ext cx="369332" cy="5513295"/>
            <a:chOff x="6187956" y="1221433"/>
            <a:chExt cx="369332" cy="4987280"/>
          </a:xfrm>
        </p:grpSpPr>
        <p:cxnSp>
          <p:nvCxnSpPr>
            <p:cNvPr id="64" name="Straight Arrow Connector 63"/>
            <p:cNvCxnSpPr/>
            <p:nvPr/>
          </p:nvCxnSpPr>
          <p:spPr bwMode="auto">
            <a:xfrm>
              <a:off x="6344444" y="1221433"/>
              <a:ext cx="56356" cy="4987280"/>
            </a:xfrm>
            <a:prstGeom prst="straightConnector1">
              <a:avLst/>
            </a:prstGeom>
            <a:solidFill>
              <a:schemeClr val="accent1"/>
            </a:solidFill>
            <a:ln w="295275" cap="flat" cmpd="sng" algn="ctr">
              <a:solidFill>
                <a:schemeClr val="accent2"/>
              </a:solidFill>
              <a:prstDash val="solid"/>
              <a:round/>
              <a:headEnd type="triangle" w="sm" len="sm"/>
              <a:tailEnd type="triangle" w="sm" len="sm"/>
            </a:ln>
            <a:effectLst/>
          </p:spPr>
        </p:cxnSp>
        <p:sp>
          <p:nvSpPr>
            <p:cNvPr id="65" name="TextBox 37"/>
            <p:cNvSpPr txBox="1">
              <a:spLocks noChangeArrowheads="1"/>
            </p:cNvSpPr>
            <p:nvPr/>
          </p:nvSpPr>
          <p:spPr bwMode="auto">
            <a:xfrm rot="16200000">
              <a:off x="5244299" y="3561727"/>
              <a:ext cx="2256646" cy="369332"/>
            </a:xfrm>
            <a:prstGeom prst="rect">
              <a:avLst/>
            </a:prstGeom>
            <a:noFill/>
            <a:ln w="9525">
              <a:noFill/>
              <a:miter lim="800000"/>
              <a:headEnd/>
              <a:tailEnd/>
            </a:ln>
          </p:spPr>
          <p:txBody>
            <a:bodyPr wrap="none">
              <a:spAutoFit/>
            </a:bodyPr>
            <a:lstStyle/>
            <a:p>
              <a:r>
                <a:rPr lang="en-US" sz="1800" dirty="0">
                  <a:solidFill>
                    <a:srgbClr val="FFFFFF"/>
                  </a:solidFill>
                  <a:latin typeface="Calibri" pitchFamily="34" charset="0"/>
                </a:rPr>
                <a:t>Cross-sectional: Controls</a:t>
              </a:r>
            </a:p>
          </p:txBody>
        </p:sp>
      </p:grpSp>
      <p:grpSp>
        <p:nvGrpSpPr>
          <p:cNvPr id="66" name="Group 65"/>
          <p:cNvGrpSpPr/>
          <p:nvPr/>
        </p:nvGrpSpPr>
        <p:grpSpPr>
          <a:xfrm>
            <a:off x="8686795" y="685802"/>
            <a:ext cx="369332" cy="5513295"/>
            <a:chOff x="6187956" y="1221433"/>
            <a:chExt cx="369332" cy="4987280"/>
          </a:xfrm>
        </p:grpSpPr>
        <p:cxnSp>
          <p:nvCxnSpPr>
            <p:cNvPr id="67" name="Straight Arrow Connector 66"/>
            <p:cNvCxnSpPr/>
            <p:nvPr/>
          </p:nvCxnSpPr>
          <p:spPr bwMode="auto">
            <a:xfrm>
              <a:off x="6344444" y="1221433"/>
              <a:ext cx="56356" cy="4987280"/>
            </a:xfrm>
            <a:prstGeom prst="straightConnector1">
              <a:avLst/>
            </a:prstGeom>
            <a:solidFill>
              <a:schemeClr val="accent1"/>
            </a:solidFill>
            <a:ln w="295275" cap="flat" cmpd="sng" algn="ctr">
              <a:solidFill>
                <a:schemeClr val="accent2"/>
              </a:solidFill>
              <a:prstDash val="solid"/>
              <a:round/>
              <a:headEnd type="triangle" w="sm" len="sm"/>
              <a:tailEnd type="triangle" w="sm" len="sm"/>
            </a:ln>
            <a:effectLst/>
          </p:spPr>
        </p:cxnSp>
        <p:sp>
          <p:nvSpPr>
            <p:cNvPr id="68" name="TextBox 37"/>
            <p:cNvSpPr txBox="1">
              <a:spLocks noChangeArrowheads="1"/>
            </p:cNvSpPr>
            <p:nvPr/>
          </p:nvSpPr>
          <p:spPr bwMode="auto">
            <a:xfrm rot="16200000">
              <a:off x="5359115" y="3676544"/>
              <a:ext cx="2027014" cy="369332"/>
            </a:xfrm>
            <a:prstGeom prst="rect">
              <a:avLst/>
            </a:prstGeom>
            <a:noFill/>
            <a:ln w="9525">
              <a:noFill/>
              <a:miter lim="800000"/>
              <a:headEnd/>
              <a:tailEnd/>
            </a:ln>
          </p:spPr>
          <p:txBody>
            <a:bodyPr wrap="none">
              <a:spAutoFit/>
            </a:bodyPr>
            <a:lstStyle/>
            <a:p>
              <a:r>
                <a:rPr lang="en-US" sz="1800" dirty="0">
                  <a:solidFill>
                    <a:srgbClr val="FFFFFF"/>
                  </a:solidFill>
                  <a:latin typeface="Calibri" pitchFamily="34" charset="0"/>
                </a:rPr>
                <a:t>Cross-sectional: Cases</a:t>
              </a:r>
            </a:p>
          </p:txBody>
        </p:sp>
      </p:grpSp>
      <p:sp>
        <p:nvSpPr>
          <p:cNvPr id="60" name="TextBox 59">
            <a:extLst>
              <a:ext uri="{FF2B5EF4-FFF2-40B4-BE49-F238E27FC236}">
                <a16:creationId xmlns:a16="http://schemas.microsoft.com/office/drawing/2014/main" id="{2F4A9EF0-AAB0-4998-B3AA-960A95AE23A1}"/>
              </a:ext>
            </a:extLst>
          </p:cNvPr>
          <p:cNvSpPr txBox="1"/>
          <p:nvPr/>
        </p:nvSpPr>
        <p:spPr>
          <a:xfrm>
            <a:off x="3135868" y="3285813"/>
            <a:ext cx="5302489" cy="830997"/>
          </a:xfrm>
          <a:prstGeom prst="rect">
            <a:avLst/>
          </a:prstGeom>
          <a:noFill/>
        </p:spPr>
        <p:txBody>
          <a:bodyPr wrap="square" rtlCol="0">
            <a:spAutoFit/>
          </a:bodyPr>
          <a:lstStyle/>
          <a:p>
            <a:pPr marL="228600" indent="-228600" eaLnBrk="0" hangingPunct="0">
              <a:buFont typeface="Arial" panose="020B0604020202020204" pitchFamily="34" charset="0"/>
              <a:buChar char="•"/>
            </a:pPr>
            <a:r>
              <a:rPr lang="en-US" altLang="en-US" dirty="0">
                <a:solidFill>
                  <a:srgbClr val="000000"/>
                </a:solidFill>
              </a:rPr>
              <a:t>aka stratified cross-sectional sampling</a:t>
            </a:r>
          </a:p>
          <a:p>
            <a:pPr eaLnBrk="0" hangingPunct="0"/>
            <a:endParaRPr lang="en-US" altLang="en-US" dirty="0">
              <a:solidFill>
                <a:srgbClr val="000000"/>
              </a:solidFill>
            </a:endParaRPr>
          </a:p>
        </p:txBody>
      </p:sp>
      <p:sp>
        <p:nvSpPr>
          <p:cNvPr id="61" name="Oval 60">
            <a:extLst>
              <a:ext uri="{FF2B5EF4-FFF2-40B4-BE49-F238E27FC236}">
                <a16:creationId xmlns:a16="http://schemas.microsoft.com/office/drawing/2014/main" id="{64DDAE06-AF1E-4BA4-9F74-88FE95FA436B}"/>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3569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261" y="235447"/>
            <a:ext cx="11979256" cy="444096"/>
          </a:xfrm>
          <a:prstGeom prst="rect">
            <a:avLst/>
          </a:prstGeom>
        </p:spPr>
        <p:txBody>
          <a:bodyPr wrap="square">
            <a:spAutoFit/>
          </a:bodyPr>
          <a:lstStyle/>
          <a:p>
            <a:pPr algn="ctr" defTabSz="653156"/>
            <a:r>
              <a:rPr lang="en-US" sz="2286" b="1" dirty="0">
                <a:solidFill>
                  <a:srgbClr val="000000"/>
                </a:solidFill>
                <a:latin typeface="Arial"/>
              </a:rPr>
              <a:t>What Kinds of Questions Does Clinical Research/Epidemiology Answer?  “Big 6”</a:t>
            </a:r>
          </a:p>
        </p:txBody>
      </p:sp>
      <p:sp>
        <p:nvSpPr>
          <p:cNvPr id="3" name="Rectangle 2"/>
          <p:cNvSpPr/>
          <p:nvPr/>
        </p:nvSpPr>
        <p:spPr>
          <a:xfrm>
            <a:off x="285357" y="1058083"/>
            <a:ext cx="4395501" cy="927690"/>
          </a:xfrm>
          <a:prstGeom prst="rect">
            <a:avLst/>
          </a:prstGeom>
        </p:spPr>
        <p:txBody>
          <a:bodyPr wrap="square">
            <a:spAutoFit/>
          </a:bodyPr>
          <a:lstStyle/>
          <a:p>
            <a:pPr marL="163289" indent="-163289" defTabSz="653156">
              <a:spcAft>
                <a:spcPts val="0"/>
              </a:spcAft>
            </a:pPr>
            <a:r>
              <a:rPr lang="en-US" sz="2000" b="1" dirty="0">
                <a:solidFill>
                  <a:srgbClr val="000000"/>
                </a:solidFill>
                <a:latin typeface="Arial"/>
              </a:rPr>
              <a:t>Description</a:t>
            </a:r>
            <a:r>
              <a:rPr lang="en-US" sz="2000" dirty="0">
                <a:solidFill>
                  <a:srgbClr val="000000"/>
                </a:solidFill>
                <a:latin typeface="Arial"/>
              </a:rPr>
              <a:t> </a:t>
            </a:r>
          </a:p>
          <a:p>
            <a:pPr marL="333382" lvl="1" indent="-170093" defTabSz="653156">
              <a:spcBef>
                <a:spcPts val="0"/>
              </a:spcBef>
              <a:buFont typeface="Arial" panose="020B0604020202020204" pitchFamily="34" charset="0"/>
              <a:buChar char="•"/>
            </a:pPr>
            <a:r>
              <a:rPr lang="en-US" sz="1714" dirty="0">
                <a:solidFill>
                  <a:srgbClr val="000000"/>
                </a:solidFill>
                <a:latin typeface="Arial"/>
              </a:rPr>
              <a:t>How frequent/common are traits/exposures/conditions/diseases?</a:t>
            </a:r>
          </a:p>
        </p:txBody>
      </p:sp>
      <p:sp>
        <p:nvSpPr>
          <p:cNvPr id="4" name="Rectangle 3"/>
          <p:cNvSpPr/>
          <p:nvPr/>
        </p:nvSpPr>
        <p:spPr>
          <a:xfrm>
            <a:off x="326571" y="2340429"/>
            <a:ext cx="5330600" cy="400110"/>
          </a:xfrm>
          <a:prstGeom prst="rect">
            <a:avLst/>
          </a:prstGeom>
        </p:spPr>
        <p:txBody>
          <a:bodyPr wrap="square">
            <a:spAutoFit/>
          </a:bodyPr>
          <a:lstStyle/>
          <a:p>
            <a:pPr marL="163289" indent="-163289" defTabSz="653156">
              <a:spcAft>
                <a:spcPts val="0"/>
              </a:spcAft>
            </a:pPr>
            <a:r>
              <a:rPr lang="en-US" sz="2000" b="1" dirty="0">
                <a:solidFill>
                  <a:srgbClr val="000000"/>
                </a:solidFill>
                <a:latin typeface="Arial"/>
              </a:rPr>
              <a:t>Causation (“Causal inference”)</a:t>
            </a:r>
          </a:p>
        </p:txBody>
      </p:sp>
      <p:sp>
        <p:nvSpPr>
          <p:cNvPr id="5" name="Rectangle 4"/>
          <p:cNvSpPr/>
          <p:nvPr/>
        </p:nvSpPr>
        <p:spPr>
          <a:xfrm>
            <a:off x="191023" y="4953000"/>
            <a:ext cx="3074691" cy="1719060"/>
          </a:xfrm>
          <a:prstGeom prst="rect">
            <a:avLst/>
          </a:prstGeom>
        </p:spPr>
        <p:txBody>
          <a:bodyPr wrap="square">
            <a:spAutoFit/>
          </a:bodyPr>
          <a:lstStyle/>
          <a:p>
            <a:pPr marL="163289" indent="-163289" defTabSz="653156">
              <a:spcAft>
                <a:spcPts val="0"/>
              </a:spcAft>
            </a:pPr>
            <a:r>
              <a:rPr lang="en-US" sz="2000" b="1" dirty="0">
                <a:solidFill>
                  <a:srgbClr val="000000"/>
                </a:solidFill>
                <a:latin typeface="Arial"/>
              </a:rPr>
              <a:t>Attribution</a:t>
            </a:r>
          </a:p>
          <a:p>
            <a:pPr marL="408222" lvl="1" indent="-244933" defTabSz="653156">
              <a:spcBef>
                <a:spcPts val="0"/>
              </a:spcBef>
              <a:buFont typeface="Arial" panose="020B0604020202020204" pitchFamily="34" charset="0"/>
              <a:buChar char="•"/>
            </a:pPr>
            <a:r>
              <a:rPr lang="en-US" sz="1714" dirty="0">
                <a:solidFill>
                  <a:srgbClr val="000000"/>
                </a:solidFill>
                <a:latin typeface="Arial"/>
              </a:rPr>
              <a:t>What fraction or how many cases of disease D can be eliminated if causal exposure E is eliminated/reduced?</a:t>
            </a:r>
          </a:p>
        </p:txBody>
      </p:sp>
      <p:sp>
        <p:nvSpPr>
          <p:cNvPr id="6" name="Rectangle 5"/>
          <p:cNvSpPr/>
          <p:nvPr/>
        </p:nvSpPr>
        <p:spPr>
          <a:xfrm>
            <a:off x="5705057" y="1216958"/>
            <a:ext cx="3275658" cy="1191480"/>
          </a:xfrm>
          <a:prstGeom prst="rect">
            <a:avLst/>
          </a:prstGeom>
        </p:spPr>
        <p:txBody>
          <a:bodyPr wrap="square">
            <a:spAutoFit/>
          </a:bodyPr>
          <a:lstStyle/>
          <a:p>
            <a:pPr marL="163289" indent="-163289" defTabSz="653156">
              <a:spcAft>
                <a:spcPts val="0"/>
              </a:spcAft>
            </a:pPr>
            <a:r>
              <a:rPr lang="en-US" sz="2000" b="1" dirty="0">
                <a:solidFill>
                  <a:srgbClr val="000000"/>
                </a:solidFill>
                <a:latin typeface="Arial"/>
              </a:rPr>
              <a:t>Mediation</a:t>
            </a:r>
          </a:p>
          <a:p>
            <a:pPr marL="408222" lvl="1" indent="-244933" defTabSz="653156">
              <a:spcBef>
                <a:spcPts val="0"/>
              </a:spcBef>
              <a:buFont typeface="Arial" panose="020B0604020202020204" pitchFamily="34" charset="0"/>
              <a:buChar char="•"/>
            </a:pPr>
            <a:r>
              <a:rPr lang="en-US" sz="1714" dirty="0">
                <a:solidFill>
                  <a:srgbClr val="000000"/>
                </a:solidFill>
                <a:latin typeface="Arial"/>
              </a:rPr>
              <a:t>Understanding the mechanisms of causation. How does E cause D?</a:t>
            </a:r>
          </a:p>
        </p:txBody>
      </p:sp>
      <p:sp>
        <p:nvSpPr>
          <p:cNvPr id="7" name="Rectangle 6"/>
          <p:cNvSpPr/>
          <p:nvPr/>
        </p:nvSpPr>
        <p:spPr>
          <a:xfrm>
            <a:off x="5696683" y="2981732"/>
            <a:ext cx="3392889" cy="927690"/>
          </a:xfrm>
          <a:prstGeom prst="rect">
            <a:avLst/>
          </a:prstGeom>
        </p:spPr>
        <p:txBody>
          <a:bodyPr wrap="square">
            <a:spAutoFit/>
          </a:bodyPr>
          <a:lstStyle/>
          <a:p>
            <a:pPr marL="163289" indent="-163289" defTabSz="653156">
              <a:spcAft>
                <a:spcPts val="0"/>
              </a:spcAft>
            </a:pPr>
            <a:r>
              <a:rPr lang="en-US" sz="2000" b="1" dirty="0">
                <a:solidFill>
                  <a:srgbClr val="000000"/>
                </a:solidFill>
                <a:latin typeface="Arial"/>
              </a:rPr>
              <a:t>Interaction</a:t>
            </a:r>
          </a:p>
          <a:p>
            <a:pPr marL="333382" lvl="1" indent="-170093" defTabSz="653156">
              <a:spcBef>
                <a:spcPts val="0"/>
              </a:spcBef>
              <a:buFont typeface="Arial" panose="020B0604020202020204" pitchFamily="34" charset="0"/>
              <a:buChar char="•"/>
            </a:pPr>
            <a:r>
              <a:rPr lang="en-US" sz="1714" dirty="0">
                <a:solidFill>
                  <a:srgbClr val="000000"/>
                </a:solidFill>
                <a:latin typeface="Arial"/>
              </a:rPr>
              <a:t>When and for whom does E cause/predict D?</a:t>
            </a:r>
          </a:p>
        </p:txBody>
      </p:sp>
      <p:sp>
        <p:nvSpPr>
          <p:cNvPr id="8" name="Rectangle 7"/>
          <p:cNvSpPr/>
          <p:nvPr/>
        </p:nvSpPr>
        <p:spPr>
          <a:xfrm>
            <a:off x="5769429" y="4844143"/>
            <a:ext cx="3332704" cy="1455270"/>
          </a:xfrm>
          <a:prstGeom prst="rect">
            <a:avLst/>
          </a:prstGeom>
        </p:spPr>
        <p:txBody>
          <a:bodyPr wrap="square">
            <a:spAutoFit/>
          </a:bodyPr>
          <a:lstStyle/>
          <a:p>
            <a:pPr marL="163289" indent="-163289" defTabSz="653156">
              <a:spcBef>
                <a:spcPts val="0"/>
              </a:spcBef>
              <a:spcAft>
                <a:spcPts val="0"/>
              </a:spcAft>
            </a:pPr>
            <a:r>
              <a:rPr lang="en-US" sz="2000" b="1" dirty="0">
                <a:solidFill>
                  <a:srgbClr val="000000"/>
                </a:solidFill>
                <a:latin typeface="Arial"/>
              </a:rPr>
              <a:t>Prediction </a:t>
            </a:r>
          </a:p>
          <a:p>
            <a:pPr marL="408222" lvl="1" indent="-244933" defTabSz="653156">
              <a:spcBef>
                <a:spcPts val="0"/>
              </a:spcBef>
              <a:buFont typeface="Arial" panose="020B0604020202020204" pitchFamily="34" charset="0"/>
              <a:buChar char="•"/>
            </a:pPr>
            <a:r>
              <a:rPr lang="en-US" sz="1714" dirty="0">
                <a:solidFill>
                  <a:srgbClr val="000000"/>
                </a:solidFill>
                <a:latin typeface="Arial"/>
              </a:rPr>
              <a:t>Do A, B, and C predict concurrent presence/future occurrence of D?                             </a:t>
            </a:r>
          </a:p>
          <a:p>
            <a:pPr marL="412758" lvl="1" defTabSz="653156">
              <a:spcBef>
                <a:spcPts val="0"/>
              </a:spcBef>
            </a:pPr>
            <a:r>
              <a:rPr lang="en-US" sz="1714" dirty="0">
                <a:solidFill>
                  <a:srgbClr val="000000"/>
                </a:solidFill>
                <a:latin typeface="Arial"/>
              </a:rPr>
              <a:t>e.g., diagnosis or prognosis</a:t>
            </a:r>
          </a:p>
        </p:txBody>
      </p:sp>
      <p:sp>
        <p:nvSpPr>
          <p:cNvPr id="17" name="Rectangle 16"/>
          <p:cNvSpPr/>
          <p:nvPr/>
        </p:nvSpPr>
        <p:spPr>
          <a:xfrm>
            <a:off x="4299857" y="1143000"/>
            <a:ext cx="870857" cy="575992"/>
          </a:xfrm>
          <a:prstGeom prst="rect">
            <a:avLst/>
          </a:prstGeom>
        </p:spPr>
        <p:txBody>
          <a:bodyPr wrap="square">
            <a:spAutoFit/>
          </a:bodyPr>
          <a:lstStyle/>
          <a:p>
            <a:pPr algn="ctr" defTabSz="653156" eaLnBrk="0" hangingPunct="0">
              <a:spcBef>
                <a:spcPct val="50000"/>
              </a:spcBef>
              <a:defRPr/>
            </a:pPr>
            <a:r>
              <a:rPr lang="en-US" sz="3143" b="1" dirty="0">
                <a:solidFill>
                  <a:srgbClr val="000000"/>
                </a:solidFill>
                <a:latin typeface="Arial" charset="0"/>
              </a:rPr>
              <a:t>D</a:t>
            </a:r>
            <a:endParaRPr lang="en-US" sz="3143" dirty="0">
              <a:solidFill>
                <a:srgbClr val="000000"/>
              </a:solidFill>
              <a:latin typeface="Arial" charset="0"/>
            </a:endParaRPr>
          </a:p>
        </p:txBody>
      </p:sp>
      <p:pic>
        <p:nvPicPr>
          <p:cNvPr id="18" name="Picture 17"/>
          <p:cNvPicPr>
            <a:picLocks noChangeAspect="1"/>
          </p:cNvPicPr>
          <p:nvPr/>
        </p:nvPicPr>
        <p:blipFill>
          <a:blip r:embed="rId3"/>
          <a:stretch>
            <a:fillRect/>
          </a:stretch>
        </p:blipFill>
        <p:spPr>
          <a:xfrm>
            <a:off x="3429000" y="3265715"/>
            <a:ext cx="2013857" cy="846116"/>
          </a:xfrm>
          <a:prstGeom prst="rect">
            <a:avLst/>
          </a:prstGeom>
        </p:spPr>
      </p:pic>
      <p:pic>
        <p:nvPicPr>
          <p:cNvPr id="21" name="Picture 20"/>
          <p:cNvPicPr>
            <a:picLocks noChangeAspect="1"/>
          </p:cNvPicPr>
          <p:nvPr/>
        </p:nvPicPr>
        <p:blipFill>
          <a:blip r:embed="rId4"/>
          <a:stretch>
            <a:fillRect/>
          </a:stretch>
        </p:blipFill>
        <p:spPr>
          <a:xfrm>
            <a:off x="9396806" y="1197417"/>
            <a:ext cx="2196480" cy="1063920"/>
          </a:xfrm>
          <a:prstGeom prst="rect">
            <a:avLst/>
          </a:prstGeom>
        </p:spPr>
      </p:pic>
      <p:pic>
        <p:nvPicPr>
          <p:cNvPr id="22" name="Picture 21"/>
          <p:cNvPicPr>
            <a:picLocks noChangeAspect="1"/>
          </p:cNvPicPr>
          <p:nvPr/>
        </p:nvPicPr>
        <p:blipFill>
          <a:blip r:embed="rId5"/>
          <a:stretch>
            <a:fillRect/>
          </a:stretch>
        </p:blipFill>
        <p:spPr>
          <a:xfrm>
            <a:off x="9594344" y="3069110"/>
            <a:ext cx="1992537" cy="904176"/>
          </a:xfrm>
          <a:prstGeom prst="rect">
            <a:avLst/>
          </a:prstGeom>
        </p:spPr>
      </p:pic>
      <p:pic>
        <p:nvPicPr>
          <p:cNvPr id="37" name="Picture 36"/>
          <p:cNvPicPr>
            <a:picLocks noChangeAspect="1"/>
          </p:cNvPicPr>
          <p:nvPr/>
        </p:nvPicPr>
        <p:blipFill>
          <a:blip r:embed="rId6"/>
          <a:stretch>
            <a:fillRect/>
          </a:stretch>
        </p:blipFill>
        <p:spPr>
          <a:xfrm>
            <a:off x="9515057" y="4610941"/>
            <a:ext cx="2078229" cy="1757202"/>
          </a:xfrm>
          <a:prstGeom prst="rect">
            <a:avLst/>
          </a:prstGeom>
        </p:spPr>
      </p:pic>
      <p:sp>
        <p:nvSpPr>
          <p:cNvPr id="23" name="Rectangle 22"/>
          <p:cNvSpPr/>
          <p:nvPr/>
        </p:nvSpPr>
        <p:spPr>
          <a:xfrm>
            <a:off x="177563" y="2642805"/>
            <a:ext cx="3458114" cy="2202654"/>
          </a:xfrm>
          <a:prstGeom prst="rect">
            <a:avLst/>
          </a:prstGeom>
        </p:spPr>
        <p:txBody>
          <a:bodyPr wrap="square">
            <a:spAutoFit/>
          </a:bodyPr>
          <a:lstStyle/>
          <a:p>
            <a:pPr marL="408222" lvl="1" indent="-244933" defTabSz="653156">
              <a:spcBef>
                <a:spcPts val="0"/>
              </a:spcBef>
              <a:buFont typeface="Arial" panose="020B0604020202020204" pitchFamily="34" charset="0"/>
              <a:buChar char="•"/>
            </a:pPr>
            <a:r>
              <a:rPr lang="en-US" sz="1714" dirty="0">
                <a:solidFill>
                  <a:srgbClr val="000000"/>
                </a:solidFill>
                <a:latin typeface="Arial"/>
              </a:rPr>
              <a:t>The science of establishing causal relationships among biological, behavioral, environmental (etc.) factors within humans.  Does E cause (or prevent) D? </a:t>
            </a:r>
          </a:p>
          <a:p>
            <a:pPr marL="408222" lvl="1" indent="-244933" defTabSz="653156">
              <a:buFont typeface="Arial" panose="020B0604020202020204" pitchFamily="34" charset="0"/>
              <a:buChar char="•"/>
            </a:pPr>
            <a:r>
              <a:rPr lang="en-US" sz="1714" dirty="0">
                <a:solidFill>
                  <a:srgbClr val="000000"/>
                </a:solidFill>
                <a:latin typeface="Arial"/>
              </a:rPr>
              <a:t>Will intervening upon E change occurrence of D?</a:t>
            </a:r>
          </a:p>
        </p:txBody>
      </p:sp>
      <p:sp>
        <p:nvSpPr>
          <p:cNvPr id="28" name="Text Box 2"/>
          <p:cNvSpPr txBox="1">
            <a:spLocks noChangeArrowheads="1"/>
          </p:cNvSpPr>
          <p:nvPr/>
        </p:nvSpPr>
        <p:spPr bwMode="auto">
          <a:xfrm flipH="1">
            <a:off x="3109490" y="5160695"/>
            <a:ext cx="816429" cy="795859"/>
          </a:xfrm>
          <a:prstGeom prst="rect">
            <a:avLst/>
          </a:prstGeom>
          <a:noFill/>
          <a:ln w="12700">
            <a:noFill/>
            <a:miter lim="800000"/>
            <a:headEnd/>
            <a:tailEnd/>
          </a:ln>
          <a:effectLst/>
        </p:spPr>
        <p:txBody>
          <a:bodyPr anchor="ctr">
            <a:spAutoFit/>
          </a:bodyPr>
          <a:lstStyle/>
          <a:p>
            <a:pPr algn="ctr" defTabSz="653156" eaLnBrk="0" hangingPunct="0">
              <a:spcBef>
                <a:spcPct val="50000"/>
              </a:spcBef>
              <a:defRPr/>
            </a:pPr>
            <a:endParaRPr lang="en-US" sz="286" b="1" dirty="0">
              <a:solidFill>
                <a:srgbClr val="000000"/>
              </a:solidFill>
              <a:latin typeface="Arial" charset="0"/>
            </a:endParaRPr>
          </a:p>
          <a:p>
            <a:pPr algn="ctr" defTabSz="653156" eaLnBrk="0" hangingPunct="0">
              <a:spcBef>
                <a:spcPct val="50000"/>
              </a:spcBef>
              <a:defRPr/>
            </a:pPr>
            <a:r>
              <a:rPr lang="en-US" sz="2857" b="1" dirty="0">
                <a:solidFill>
                  <a:srgbClr val="000000"/>
                </a:solidFill>
                <a:latin typeface="Arial" charset="0"/>
              </a:rPr>
              <a:t>A</a:t>
            </a:r>
            <a:endParaRPr lang="en-US" sz="2857" dirty="0">
              <a:solidFill>
                <a:srgbClr val="000000"/>
              </a:solidFill>
              <a:latin typeface="Arial" charset="0"/>
            </a:endParaRPr>
          </a:p>
        </p:txBody>
      </p:sp>
      <p:sp>
        <p:nvSpPr>
          <p:cNvPr id="29" name="Text Box 2"/>
          <p:cNvSpPr txBox="1">
            <a:spLocks noChangeArrowheads="1"/>
          </p:cNvSpPr>
          <p:nvPr/>
        </p:nvSpPr>
        <p:spPr bwMode="auto">
          <a:xfrm flipH="1">
            <a:off x="3292829" y="5933017"/>
            <a:ext cx="435627" cy="532005"/>
          </a:xfrm>
          <a:prstGeom prst="rect">
            <a:avLst/>
          </a:prstGeom>
          <a:noFill/>
          <a:ln w="12700">
            <a:noFill/>
            <a:miter lim="800000"/>
            <a:headEnd/>
            <a:tailEnd/>
          </a:ln>
          <a:effectLst/>
        </p:spPr>
        <p:txBody>
          <a:bodyPr wrap="square" anchor="ctr">
            <a:spAutoFit/>
          </a:bodyPr>
          <a:lstStyle/>
          <a:p>
            <a:pPr algn="ctr" defTabSz="653156" eaLnBrk="0" hangingPunct="0">
              <a:spcBef>
                <a:spcPct val="50000"/>
              </a:spcBef>
              <a:defRPr/>
            </a:pPr>
            <a:r>
              <a:rPr lang="en-US" sz="2857" b="1" dirty="0">
                <a:solidFill>
                  <a:srgbClr val="000000"/>
                </a:solidFill>
                <a:latin typeface="Arial" charset="0"/>
              </a:rPr>
              <a:t>E</a:t>
            </a:r>
            <a:endParaRPr lang="en-US" sz="2857" dirty="0">
              <a:solidFill>
                <a:srgbClr val="000000"/>
              </a:solidFill>
              <a:latin typeface="Arial" charset="0"/>
            </a:endParaRPr>
          </a:p>
        </p:txBody>
      </p:sp>
      <p:sp>
        <p:nvSpPr>
          <p:cNvPr id="30" name="Text Box 2"/>
          <p:cNvSpPr txBox="1">
            <a:spLocks noChangeArrowheads="1"/>
          </p:cNvSpPr>
          <p:nvPr/>
        </p:nvSpPr>
        <p:spPr bwMode="auto">
          <a:xfrm flipH="1">
            <a:off x="4698328" y="5647363"/>
            <a:ext cx="853386" cy="795859"/>
          </a:xfrm>
          <a:prstGeom prst="rect">
            <a:avLst/>
          </a:prstGeom>
          <a:noFill/>
          <a:ln w="12700">
            <a:noFill/>
            <a:miter lim="800000"/>
            <a:headEnd/>
            <a:tailEnd/>
          </a:ln>
          <a:effectLst/>
        </p:spPr>
        <p:txBody>
          <a:bodyPr wrap="square" anchor="ctr">
            <a:spAutoFit/>
          </a:bodyPr>
          <a:lstStyle/>
          <a:p>
            <a:pPr algn="ctr" defTabSz="653156" eaLnBrk="0" hangingPunct="0">
              <a:spcBef>
                <a:spcPct val="50000"/>
              </a:spcBef>
              <a:defRPr/>
            </a:pPr>
            <a:endParaRPr lang="en-US" sz="286" b="1" dirty="0">
              <a:solidFill>
                <a:srgbClr val="000000"/>
              </a:solidFill>
              <a:latin typeface="Arial" charset="0"/>
            </a:endParaRPr>
          </a:p>
          <a:p>
            <a:pPr algn="ctr" defTabSz="653156" eaLnBrk="0" hangingPunct="0">
              <a:spcBef>
                <a:spcPct val="50000"/>
              </a:spcBef>
              <a:defRPr/>
            </a:pPr>
            <a:r>
              <a:rPr lang="en-US" sz="2857" b="1" dirty="0">
                <a:solidFill>
                  <a:srgbClr val="000000"/>
                </a:solidFill>
                <a:latin typeface="Arial" charset="0"/>
              </a:rPr>
              <a:t>D</a:t>
            </a:r>
            <a:endParaRPr lang="en-US" sz="2857" dirty="0">
              <a:solidFill>
                <a:srgbClr val="000000"/>
              </a:solidFill>
              <a:latin typeface="Arial" charset="0"/>
            </a:endParaRPr>
          </a:p>
        </p:txBody>
      </p:sp>
      <p:sp>
        <p:nvSpPr>
          <p:cNvPr id="31" name="Freeform 5"/>
          <p:cNvSpPr>
            <a:spLocks/>
          </p:cNvSpPr>
          <p:nvPr/>
        </p:nvSpPr>
        <p:spPr bwMode="auto">
          <a:xfrm rot="2078718">
            <a:off x="3816275" y="5813187"/>
            <a:ext cx="984831" cy="246221"/>
          </a:xfrm>
          <a:custGeom>
            <a:avLst/>
            <a:gdLst/>
            <a:ahLst/>
            <a:cxnLst>
              <a:cxn ang="0">
                <a:pos x="0" y="1220"/>
              </a:cxn>
              <a:cxn ang="0">
                <a:pos x="1747" y="0"/>
              </a:cxn>
            </a:cxnLst>
            <a:rect l="0" t="0" r="r" b="b"/>
            <a:pathLst>
              <a:path w="1747" h="1220">
                <a:moveTo>
                  <a:pt x="0" y="1220"/>
                </a:moveTo>
                <a:lnTo>
                  <a:pt x="1747" y="0"/>
                </a:lnTo>
              </a:path>
            </a:pathLst>
          </a:custGeom>
          <a:noFill/>
          <a:ln w="76200" cap="flat" cmpd="sng">
            <a:solidFill>
              <a:schemeClr val="tx1"/>
            </a:solidFill>
            <a:prstDash val="solid"/>
            <a:round/>
            <a:headEnd type="none" w="med" len="med"/>
            <a:tailEnd type="stealth" w="med" len="med"/>
          </a:ln>
          <a:effectLst/>
        </p:spPr>
        <p:txBody>
          <a:bodyPr wrap="square" anchor="ctr">
            <a:spAutoFit/>
          </a:bodyPr>
          <a:lstStyle/>
          <a:p>
            <a:pPr algn="r" defTabSz="653156" eaLnBrk="0" hangingPunct="0">
              <a:spcBef>
                <a:spcPct val="50000"/>
              </a:spcBef>
              <a:defRPr/>
            </a:pPr>
            <a:endParaRPr lang="en-US" sz="1000" dirty="0">
              <a:solidFill>
                <a:srgbClr val="000000"/>
              </a:solidFill>
              <a:latin typeface="Arial" charset="0"/>
            </a:endParaRPr>
          </a:p>
        </p:txBody>
      </p:sp>
      <p:sp>
        <p:nvSpPr>
          <p:cNvPr id="32" name="Freeform 5"/>
          <p:cNvSpPr>
            <a:spLocks/>
          </p:cNvSpPr>
          <p:nvPr/>
        </p:nvSpPr>
        <p:spPr bwMode="auto">
          <a:xfrm rot="4236866">
            <a:off x="4078224" y="5792855"/>
            <a:ext cx="330811" cy="918380"/>
          </a:xfrm>
          <a:custGeom>
            <a:avLst/>
            <a:gdLst/>
            <a:ahLst/>
            <a:cxnLst>
              <a:cxn ang="0">
                <a:pos x="0" y="1220"/>
              </a:cxn>
              <a:cxn ang="0">
                <a:pos x="1747" y="0"/>
              </a:cxn>
            </a:cxnLst>
            <a:rect l="0" t="0" r="r" b="b"/>
            <a:pathLst>
              <a:path w="1747" h="1220">
                <a:moveTo>
                  <a:pt x="0" y="1220"/>
                </a:moveTo>
                <a:lnTo>
                  <a:pt x="1747" y="0"/>
                </a:lnTo>
              </a:path>
            </a:pathLst>
          </a:custGeom>
          <a:noFill/>
          <a:ln w="76200" cap="flat" cmpd="sng">
            <a:solidFill>
              <a:schemeClr val="tx1"/>
            </a:solidFill>
            <a:prstDash val="solid"/>
            <a:round/>
            <a:headEnd type="none" w="med" len="med"/>
            <a:tailEnd type="stealth" w="med" len="med"/>
          </a:ln>
          <a:effectLst/>
        </p:spPr>
        <p:txBody>
          <a:bodyPr wrap="square" anchor="ctr">
            <a:spAutoFit/>
          </a:bodyPr>
          <a:lstStyle/>
          <a:p>
            <a:pPr algn="r" defTabSz="653156" eaLnBrk="0" hangingPunct="0">
              <a:spcBef>
                <a:spcPct val="50000"/>
              </a:spcBef>
              <a:defRPr/>
            </a:pPr>
            <a:endParaRPr lang="en-US" sz="1000" dirty="0">
              <a:solidFill>
                <a:srgbClr val="000000"/>
              </a:solidFill>
              <a:latin typeface="Arial" charset="0"/>
            </a:endParaRPr>
          </a:p>
        </p:txBody>
      </p:sp>
      <p:sp>
        <p:nvSpPr>
          <p:cNvPr id="33" name="Text Box 2"/>
          <p:cNvSpPr txBox="1">
            <a:spLocks noChangeArrowheads="1"/>
          </p:cNvSpPr>
          <p:nvPr/>
        </p:nvSpPr>
        <p:spPr bwMode="auto">
          <a:xfrm flipH="1">
            <a:off x="3592286" y="4722077"/>
            <a:ext cx="816429" cy="795859"/>
          </a:xfrm>
          <a:prstGeom prst="rect">
            <a:avLst/>
          </a:prstGeom>
          <a:noFill/>
          <a:ln w="12700">
            <a:noFill/>
            <a:miter lim="800000"/>
            <a:headEnd/>
            <a:tailEnd/>
          </a:ln>
          <a:effectLst/>
        </p:spPr>
        <p:txBody>
          <a:bodyPr anchor="ctr">
            <a:spAutoFit/>
          </a:bodyPr>
          <a:lstStyle/>
          <a:p>
            <a:pPr algn="ctr" defTabSz="653156" eaLnBrk="0" hangingPunct="0">
              <a:spcBef>
                <a:spcPct val="50000"/>
              </a:spcBef>
              <a:defRPr/>
            </a:pPr>
            <a:endParaRPr lang="en-US" sz="286" b="1" dirty="0">
              <a:solidFill>
                <a:srgbClr val="000000"/>
              </a:solidFill>
              <a:latin typeface="Arial" charset="0"/>
            </a:endParaRPr>
          </a:p>
          <a:p>
            <a:pPr algn="ctr" defTabSz="653156" eaLnBrk="0" hangingPunct="0">
              <a:spcBef>
                <a:spcPct val="50000"/>
              </a:spcBef>
              <a:defRPr/>
            </a:pPr>
            <a:r>
              <a:rPr lang="en-US" sz="2857" b="1" dirty="0">
                <a:solidFill>
                  <a:srgbClr val="000000"/>
                </a:solidFill>
                <a:latin typeface="Arial" charset="0"/>
              </a:rPr>
              <a:t>B</a:t>
            </a:r>
            <a:endParaRPr lang="en-US" sz="2857" dirty="0">
              <a:solidFill>
                <a:srgbClr val="000000"/>
              </a:solidFill>
              <a:latin typeface="Arial" charset="0"/>
            </a:endParaRPr>
          </a:p>
        </p:txBody>
      </p:sp>
      <p:sp>
        <p:nvSpPr>
          <p:cNvPr id="34" name="Freeform 5"/>
          <p:cNvSpPr>
            <a:spLocks/>
          </p:cNvSpPr>
          <p:nvPr/>
        </p:nvSpPr>
        <p:spPr bwMode="auto">
          <a:xfrm rot="2855394">
            <a:off x="4133119" y="5552698"/>
            <a:ext cx="986619" cy="246221"/>
          </a:xfrm>
          <a:custGeom>
            <a:avLst/>
            <a:gdLst/>
            <a:ahLst/>
            <a:cxnLst>
              <a:cxn ang="0">
                <a:pos x="0" y="1220"/>
              </a:cxn>
              <a:cxn ang="0">
                <a:pos x="1747" y="0"/>
              </a:cxn>
            </a:cxnLst>
            <a:rect l="0" t="0" r="r" b="b"/>
            <a:pathLst>
              <a:path w="1747" h="1220">
                <a:moveTo>
                  <a:pt x="0" y="1220"/>
                </a:moveTo>
                <a:lnTo>
                  <a:pt x="1747" y="0"/>
                </a:lnTo>
              </a:path>
            </a:pathLst>
          </a:custGeom>
          <a:noFill/>
          <a:ln w="76200" cap="flat" cmpd="sng">
            <a:solidFill>
              <a:schemeClr val="tx1"/>
            </a:solidFill>
            <a:prstDash val="solid"/>
            <a:round/>
            <a:headEnd type="none" w="med" len="med"/>
            <a:tailEnd type="stealth" w="med" len="med"/>
          </a:ln>
          <a:effectLst/>
        </p:spPr>
        <p:txBody>
          <a:bodyPr wrap="square" anchor="ctr">
            <a:spAutoFit/>
          </a:bodyPr>
          <a:lstStyle/>
          <a:p>
            <a:pPr algn="r" defTabSz="653156" eaLnBrk="0" hangingPunct="0">
              <a:spcBef>
                <a:spcPct val="50000"/>
              </a:spcBef>
              <a:defRPr/>
            </a:pPr>
            <a:endParaRPr lang="en-US" sz="1000" dirty="0">
              <a:solidFill>
                <a:srgbClr val="000000"/>
              </a:solidFill>
              <a:latin typeface="Arial" charset="0"/>
            </a:endParaRPr>
          </a:p>
        </p:txBody>
      </p:sp>
      <p:sp>
        <p:nvSpPr>
          <p:cNvPr id="24" name="Oval 23">
            <a:extLst>
              <a:ext uri="{FF2B5EF4-FFF2-40B4-BE49-F238E27FC236}">
                <a16:creationId xmlns:a16="http://schemas.microsoft.com/office/drawing/2014/main" id="{46E775D5-ED4B-403E-AB10-3FC7767A2CC7}"/>
              </a:ext>
            </a:extLst>
          </p:cNvPr>
          <p:cNvSpPr/>
          <p:nvPr/>
        </p:nvSpPr>
        <p:spPr bwMode="auto">
          <a:xfrm>
            <a:off x="73765" y="988528"/>
            <a:ext cx="2235200"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a:solidFill>
                <a:srgbClr val="000000"/>
              </a:solidFill>
            </a:endParaRPr>
          </a:p>
        </p:txBody>
      </p:sp>
      <p:sp>
        <p:nvSpPr>
          <p:cNvPr id="25" name="Oval 24">
            <a:extLst>
              <a:ext uri="{FF2B5EF4-FFF2-40B4-BE49-F238E27FC236}">
                <a16:creationId xmlns:a16="http://schemas.microsoft.com/office/drawing/2014/main" id="{AD77EE41-37BC-4BB1-8ED7-CF986065D374}"/>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582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2005"/>
            <a:ext cx="11772900" cy="685800"/>
          </a:xfrm>
        </p:spPr>
        <p:txBody>
          <a:bodyPr/>
          <a:lstStyle/>
          <a:p>
            <a:pPr eaLnBrk="1" hangingPunct="1"/>
            <a:r>
              <a:rPr lang="en-US" sz="3200" b="1" dirty="0">
                <a:latin typeface="Arial" panose="020B0604020202020204" pitchFamily="34" charset="0"/>
                <a:cs typeface="Arial" panose="020B0604020202020204" pitchFamily="34" charset="0"/>
              </a:rPr>
              <a:t>Case Series</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DF9D0EF9-4BB7-410C-A7CF-353E3268B623}"/>
              </a:ext>
            </a:extLst>
          </p:cNvPr>
          <p:cNvSpPr txBox="1">
            <a:spLocks noChangeArrowheads="1"/>
          </p:cNvSpPr>
          <p:nvPr/>
        </p:nvSpPr>
        <p:spPr bwMode="auto">
          <a:xfrm>
            <a:off x="201529" y="627647"/>
            <a:ext cx="1153327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ts val="120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Variably defined</a:t>
            </a:r>
          </a:p>
          <a:p>
            <a:pPr marL="342900" marR="0" lvl="0" indent="-342900" algn="l" defTabSz="914400" rtl="0" eaLnBrk="1" fontAlgn="base" latinLnBrk="0" hangingPunct="1">
              <a:lnSpc>
                <a:spcPct val="100000"/>
              </a:lnSpc>
              <a:spcBef>
                <a:spcPct val="20000"/>
              </a:spcBef>
              <a:spcAft>
                <a:spcPts val="120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collection of subjects (usually patients) with common characteristics used to describe some clinical, pathophysiologic or operational aspect of a disease, treatment, exposure or diagnostic procedure.  . . . A case series does not include a comparison group and is often based on prevalent cases and on a sample of convenience.” </a:t>
            </a:r>
          </a:p>
          <a:p>
            <a:pPr marL="342900" marR="0" lvl="0" indent="-342900" algn="l" defTabSz="914400" rtl="0" eaLnBrk="1" fontAlgn="base" latinLnBrk="0" hangingPunct="1">
              <a:lnSpc>
                <a:spcPct val="100000"/>
              </a:lnSpc>
              <a:spcBef>
                <a:spcPct val="20000"/>
              </a:spcBef>
              <a:spcAft>
                <a:spcPts val="120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One constant: no comparator group</a:t>
            </a:r>
          </a:p>
          <a:p>
            <a:pPr marL="342900" marR="0" lvl="0" indent="-342900" algn="l" defTabSz="914400" rtl="0" eaLnBrk="1" fontAlgn="base" latinLnBrk="0" hangingPunct="1">
              <a:lnSpc>
                <a:spcPct val="100000"/>
              </a:lnSpc>
              <a:spcBef>
                <a:spcPct val="20000"/>
              </a:spcBef>
              <a:spcAft>
                <a:spcPts val="1200"/>
              </a:spcAft>
              <a:buClrTx/>
              <a:buSzTx/>
              <a:buFontTx/>
              <a:buChar char="•"/>
              <a:tabLst/>
              <a:defRPr/>
            </a:pPr>
            <a:r>
              <a:rPr lang="en-US" sz="2400" dirty="0">
                <a:solidFill>
                  <a:srgbClr val="000000"/>
                </a:solidFill>
                <a:latin typeface="Arial" panose="020B0604020202020204" pitchFamily="34" charset="0"/>
              </a:rPr>
              <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quivalent to</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lvl="1" eaLnBrk="1" hangingPunct="1">
              <a:spcAft>
                <a:spcPts val="600"/>
              </a:spcAft>
            </a:pPr>
            <a:r>
              <a:rPr lang="en-US" sz="2200" dirty="0">
                <a:solidFill>
                  <a:srgbClr val="000000"/>
                </a:solidFill>
                <a:latin typeface="Arial" panose="020B0604020202020204" pitchFamily="34" charset="0"/>
              </a:rPr>
              <a:t>Cross-sectional study with exposure-selective (exposed only) or outcome-selective (cases only) sampling</a:t>
            </a:r>
          </a:p>
          <a:p>
            <a:pPr lvl="1" eaLnBrk="1" hangingPunct="1">
              <a:spcAft>
                <a:spcPts val="600"/>
              </a:spcAft>
            </a:pPr>
            <a:r>
              <a:rPr lang="en-US" sz="2200" dirty="0">
                <a:solidFill>
                  <a:srgbClr val="000000"/>
                </a:solidFill>
                <a:latin typeface="Arial" panose="020B0604020202020204" pitchFamily="34" charset="0"/>
              </a:rPr>
              <a:t>Cohort study with exposure-selective sampling (exposed only)</a:t>
            </a:r>
          </a:p>
          <a:p>
            <a:pPr lvl="1" eaLnBrk="1" hangingPunct="1">
              <a:spcAft>
                <a:spcPts val="600"/>
              </a:spcAft>
            </a:pPr>
            <a:r>
              <a:rPr lang="en-US" sz="2200" dirty="0">
                <a:solidFill>
                  <a:srgbClr val="000000"/>
                </a:solidFill>
                <a:latin typeface="Arial" panose="020B0604020202020204" pitchFamily="34" charset="0"/>
              </a:rPr>
              <a:t>Case-control study without the controls.  Prevalent or incident cases</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ts val="1200"/>
              </a:spcAft>
              <a:buClrTx/>
              <a:buSzTx/>
              <a:buFontTx/>
              <a:buChar char="•"/>
              <a:tabLst/>
              <a:defRPr/>
            </a:pPr>
            <a:r>
              <a:rPr lang="en-US" altLang="en-US" sz="2400" kern="0" dirty="0">
                <a:solidFill>
                  <a:srgbClr val="000000"/>
                </a:solidFill>
                <a:latin typeface="Arial" panose="020B0604020202020204" pitchFamily="34" charset="0"/>
                <a:cs typeface="Arial" panose="020B0604020202020204" pitchFamily="34" charset="0"/>
              </a:rPr>
              <a:t>Thus, also fine</a:t>
            </a: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to call this a case series</a:t>
            </a:r>
            <a:endParaRPr kumimoji="0" lang="en-US" alt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3">
            <a:extLst>
              <a:ext uri="{FF2B5EF4-FFF2-40B4-BE49-F238E27FC236}">
                <a16:creationId xmlns:a16="http://schemas.microsoft.com/office/drawing/2014/main" id="{34CD5B60-7248-4CC3-B197-C994C489098A}"/>
              </a:ext>
            </a:extLst>
          </p:cNvPr>
          <p:cNvSpPr txBox="1">
            <a:spLocks noChangeArrowheads="1"/>
          </p:cNvSpPr>
          <p:nvPr/>
        </p:nvSpPr>
        <p:spPr bwMode="auto">
          <a:xfrm>
            <a:off x="7543800" y="2819400"/>
            <a:ext cx="4446671"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Porta M.  A Dictionary of Epidemiology</a:t>
            </a:r>
          </a:p>
        </p:txBody>
      </p:sp>
      <p:sp>
        <p:nvSpPr>
          <p:cNvPr id="7" name="Oval 6">
            <a:extLst>
              <a:ext uri="{FF2B5EF4-FFF2-40B4-BE49-F238E27FC236}">
                <a16:creationId xmlns:a16="http://schemas.microsoft.com/office/drawing/2014/main" id="{A1CE0201-EA2C-4D35-A68A-D83E4DD7AEA0}"/>
              </a:ext>
            </a:extLst>
          </p:cNvPr>
          <p:cNvSpPr/>
          <p:nvPr/>
        </p:nvSpPr>
        <p:spPr bwMode="auto">
          <a:xfrm>
            <a:off x="914400" y="4114800"/>
            <a:ext cx="2971800" cy="115193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 name="Oval 8">
            <a:extLst>
              <a:ext uri="{FF2B5EF4-FFF2-40B4-BE49-F238E27FC236}">
                <a16:creationId xmlns:a16="http://schemas.microsoft.com/office/drawing/2014/main" id="{D15C567A-FDAC-4BD1-B714-9C1C565D9E1B}"/>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3067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19100" y="134352"/>
            <a:ext cx="11772900" cy="685800"/>
          </a:xfrm>
        </p:spPr>
        <p:txBody>
          <a:bodyPr/>
          <a:lstStyle/>
          <a:p>
            <a:pPr eaLnBrk="1" hangingPunct="1"/>
            <a:r>
              <a:rPr lang="en-US" sz="3600" b="1" dirty="0">
                <a:latin typeface="Arial" panose="020B0604020202020204" pitchFamily="34" charset="0"/>
                <a:cs typeface="Arial" panose="020B0604020202020204" pitchFamily="34" charset="0"/>
              </a:rPr>
              <a:t>Participants</a:t>
            </a:r>
            <a:endParaRPr lang="en-US" altLang="en-US" sz="3600" b="1" dirty="0">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FE930606-917C-4893-95F1-79BAD5F27565}"/>
              </a:ext>
            </a:extLst>
          </p:cNvPr>
          <p:cNvSpPr txBox="1">
            <a:spLocks noChangeArrowheads="1"/>
          </p:cNvSpPr>
          <p:nvPr/>
        </p:nvSpPr>
        <p:spPr bwMode="auto">
          <a:xfrm>
            <a:off x="2209800" y="3914274"/>
            <a:ext cx="1012028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800" dirty="0">
                <a:latin typeface="Arial" panose="020B0604020202020204" pitchFamily="34" charset="0"/>
                <a:cs typeface="Arial" panose="020B0604020202020204" pitchFamily="34" charset="0"/>
              </a:rPr>
              <a:t>Pervasive developmental disorders</a:t>
            </a:r>
          </a:p>
          <a:p>
            <a:pPr lvl="1" eaLnBrk="1" hangingPunct="1"/>
            <a:r>
              <a:rPr lang="en-US" sz="2200" dirty="0">
                <a:latin typeface="Arial" panose="020B0604020202020204" pitchFamily="34" charset="0"/>
                <a:cs typeface="Arial" panose="020B0604020202020204" pitchFamily="34" charset="0"/>
              </a:rPr>
              <a:t>Group of disorders characterized by delays in the development of socialization and communication skills. </a:t>
            </a:r>
          </a:p>
          <a:p>
            <a:pPr lvl="1" eaLnBrk="1" hangingPunct="1"/>
            <a:r>
              <a:rPr lang="en-US" sz="2200" dirty="0">
                <a:latin typeface="Arial" panose="020B0604020202020204" pitchFamily="34" charset="0"/>
                <a:cs typeface="Arial" panose="020B0604020202020204" pitchFamily="34" charset="0"/>
              </a:rPr>
              <a:t>Symptoms include problems with language; difficulty relating to people, objects, and events; unusual play; and repetitive body movements</a:t>
            </a:r>
          </a:p>
          <a:p>
            <a:pPr lvl="1" eaLnBrk="1" hangingPunct="1"/>
            <a:r>
              <a:rPr lang="en-US" sz="2200" dirty="0">
                <a:latin typeface="Arial" panose="020B0604020202020204" pitchFamily="34" charset="0"/>
                <a:cs typeface="Arial" panose="020B0604020202020204" pitchFamily="34" charset="0"/>
              </a:rPr>
              <a:t>Autism is the most characteristic and best studied PDD</a:t>
            </a:r>
          </a:p>
          <a:p>
            <a:pPr lvl="1" eaLnBrk="1" hangingPunct="1"/>
            <a:r>
              <a:rPr lang="en-US" sz="2200" dirty="0">
                <a:latin typeface="Arial" panose="020B0604020202020204" pitchFamily="34" charset="0"/>
                <a:cs typeface="Arial" panose="020B0604020202020204" pitchFamily="34" charset="0"/>
              </a:rPr>
              <a:t>Now called autism spectrum disorder (ASD)</a:t>
            </a:r>
          </a:p>
        </p:txBody>
      </p:sp>
      <p:pic>
        <p:nvPicPr>
          <p:cNvPr id="7" name="Picture 6">
            <a:extLst>
              <a:ext uri="{FF2B5EF4-FFF2-40B4-BE49-F238E27FC236}">
                <a16:creationId xmlns:a16="http://schemas.microsoft.com/office/drawing/2014/main" id="{154529BA-6154-465E-8FC9-450C2775ABEF}"/>
              </a:ext>
            </a:extLst>
          </p:cNvPr>
          <p:cNvPicPr>
            <a:picLocks noChangeAspect="1"/>
          </p:cNvPicPr>
          <p:nvPr/>
        </p:nvPicPr>
        <p:blipFill>
          <a:blip r:embed="rId3"/>
          <a:stretch>
            <a:fillRect/>
          </a:stretch>
        </p:blipFill>
        <p:spPr>
          <a:xfrm>
            <a:off x="228600" y="820152"/>
            <a:ext cx="8595203" cy="2671762"/>
          </a:xfrm>
          <a:prstGeom prst="rect">
            <a:avLst/>
          </a:prstGeom>
        </p:spPr>
      </p:pic>
      <p:sp>
        <p:nvSpPr>
          <p:cNvPr id="11" name="Oval 10">
            <a:extLst>
              <a:ext uri="{FF2B5EF4-FFF2-40B4-BE49-F238E27FC236}">
                <a16:creationId xmlns:a16="http://schemas.microsoft.com/office/drawing/2014/main" id="{4A397AC2-9F38-4841-A940-EBB89362F53C}"/>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
        <p:nvSpPr>
          <p:cNvPr id="3" name="Callout: Line 2">
            <a:extLst>
              <a:ext uri="{FF2B5EF4-FFF2-40B4-BE49-F238E27FC236}">
                <a16:creationId xmlns:a16="http://schemas.microsoft.com/office/drawing/2014/main" id="{8EEC2ACB-0BDF-40D2-91CE-48B7FF19D9E3}"/>
              </a:ext>
            </a:extLst>
          </p:cNvPr>
          <p:cNvSpPr/>
          <p:nvPr/>
        </p:nvSpPr>
        <p:spPr>
          <a:xfrm>
            <a:off x="9372600" y="376533"/>
            <a:ext cx="2667000" cy="1811376"/>
          </a:xfrm>
          <a:prstGeom prst="borderCallout1">
            <a:avLst>
              <a:gd name="adj1" fmla="val 19274"/>
              <a:gd name="adj2" fmla="val 534"/>
              <a:gd name="adj3" fmla="val 52865"/>
              <a:gd name="adj4" fmla="val -1983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Each eligible child who appeared at the clinic, in order, one after the other with no break</a:t>
            </a:r>
          </a:p>
        </p:txBody>
      </p:sp>
    </p:spTree>
    <p:extLst>
      <p:ext uri="{BB962C8B-B14F-4D97-AF65-F5344CB8AC3E}">
        <p14:creationId xmlns:p14="http://schemas.microsoft.com/office/powerpoint/2010/main" val="55509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19100" y="134352"/>
            <a:ext cx="11772900" cy="685800"/>
          </a:xfrm>
        </p:spPr>
        <p:txBody>
          <a:bodyPr/>
          <a:lstStyle/>
          <a:p>
            <a:pPr eaLnBrk="1" hangingPunct="1"/>
            <a:r>
              <a:rPr lang="en-US" sz="3600" b="1" dirty="0">
                <a:latin typeface="Arial" panose="020B0604020202020204" pitchFamily="34" charset="0"/>
                <a:cs typeface="Arial" panose="020B0604020202020204" pitchFamily="34" charset="0"/>
              </a:rPr>
              <a:t>Participants</a:t>
            </a:r>
            <a:endParaRPr lang="en-US" altLang="en-US" sz="36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2122FCE-FABA-44BD-92F3-7649B80F1D53}"/>
              </a:ext>
            </a:extLst>
          </p:cNvPr>
          <p:cNvSpPr txBox="1">
            <a:spLocks noChangeArrowheads="1"/>
          </p:cNvSpPr>
          <p:nvPr/>
        </p:nvSpPr>
        <p:spPr bwMode="auto">
          <a:xfrm>
            <a:off x="3124200" y="3657600"/>
            <a:ext cx="8839200" cy="264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400" b="1" kern="0" dirty="0">
                <a:solidFill>
                  <a:srgbClr val="000000"/>
                </a:solidFill>
                <a:latin typeface="Arial" panose="020B0604020202020204" pitchFamily="34" charset="0"/>
              </a:rPr>
              <a:t>What was the motivation of investigating joint presence of PDD </a:t>
            </a:r>
            <a:r>
              <a:rPr lang="en-US" sz="2400" b="1" u="sng" kern="0" dirty="0">
                <a:solidFill>
                  <a:srgbClr val="000000"/>
                </a:solidFill>
                <a:latin typeface="Arial" panose="020B0604020202020204" pitchFamily="34" charset="0"/>
              </a:rPr>
              <a:t>&amp;</a:t>
            </a:r>
            <a:r>
              <a:rPr lang="en-US" sz="2400" b="1" kern="0" dirty="0">
                <a:solidFill>
                  <a:srgbClr val="000000"/>
                </a:solidFill>
                <a:latin typeface="Arial" panose="020B0604020202020204" pitchFamily="34" charset="0"/>
              </a:rPr>
              <a:t> intestinal symptoms?</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ts val="12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This was a GI clinic. How long did authors </a:t>
            </a:r>
            <a:r>
              <a:rPr lang="en-US" sz="2400" b="1" kern="0" dirty="0">
                <a:solidFill>
                  <a:srgbClr val="000000"/>
                </a:solidFill>
                <a:latin typeface="Arial" panose="020B0604020202020204" pitchFamily="34" charset="0"/>
              </a:rPr>
              <a:t>have to wait to find 12 children with both PDD &amp; intestinal symptoms? </a:t>
            </a:r>
          </a:p>
          <a:p>
            <a:pPr marL="342900" marR="0" lvl="0" indent="-342900" algn="l" defTabSz="914400" rtl="0" eaLnBrk="1" fontAlgn="base" latinLnBrk="0" hangingPunct="1">
              <a:lnSpc>
                <a:spcPct val="100000"/>
              </a:lnSpc>
              <a:spcBef>
                <a:spcPts val="12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Were all listed</a:t>
            </a:r>
            <a:r>
              <a:rPr kumimoji="0" lang="en-US" sz="2400" b="1" i="0" u="none" strike="noStrike" kern="0" cap="none" spc="0" normalizeH="0" noProof="0" dirty="0">
                <a:ln>
                  <a:noFill/>
                </a:ln>
                <a:solidFill>
                  <a:srgbClr val="000000"/>
                </a:solidFill>
                <a:effectLst/>
                <a:uLnTx/>
                <a:uFillTx/>
                <a:latin typeface="Arial" panose="020B0604020202020204" pitchFamily="34" charset="0"/>
                <a:ea typeface="+mn-ea"/>
                <a:cs typeface="+mn-cs"/>
              </a:rPr>
              <a:t> intestinal symptoms needed, or just 1?</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ts val="12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Did 12 consecutive (one after another) families </a:t>
            </a:r>
            <a:r>
              <a:rPr lang="en-US" sz="2400" b="1" kern="0" dirty="0">
                <a:solidFill>
                  <a:srgbClr val="000000"/>
                </a:solidFill>
                <a:latin typeface="Arial" panose="020B0604020202020204" pitchFamily="34" charset="0"/>
              </a:rPr>
              <a:t>really consent to join study that needed a 1-week admission?  </a:t>
            </a:r>
            <a:endParaRPr kumimoji="0" lang="en-US" alt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3">
            <a:extLst>
              <a:ext uri="{FF2B5EF4-FFF2-40B4-BE49-F238E27FC236}">
                <a16:creationId xmlns:a16="http://schemas.microsoft.com/office/drawing/2014/main" id="{FE930606-917C-4893-95F1-79BAD5F27565}"/>
              </a:ext>
            </a:extLst>
          </p:cNvPr>
          <p:cNvSpPr txBox="1">
            <a:spLocks noChangeArrowheads="1"/>
          </p:cNvSpPr>
          <p:nvPr/>
        </p:nvSpPr>
        <p:spPr bwMode="auto">
          <a:xfrm>
            <a:off x="381000" y="4082463"/>
            <a:ext cx="245029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sz="2800" b="1" kern="0" dirty="0">
                <a:latin typeface="Arial" panose="020B0604020202020204" pitchFamily="34" charset="0"/>
              </a:rPr>
              <a:t>Questions?</a:t>
            </a:r>
          </a:p>
        </p:txBody>
      </p:sp>
      <p:pic>
        <p:nvPicPr>
          <p:cNvPr id="6" name="Picture 5">
            <a:extLst>
              <a:ext uri="{FF2B5EF4-FFF2-40B4-BE49-F238E27FC236}">
                <a16:creationId xmlns:a16="http://schemas.microsoft.com/office/drawing/2014/main" id="{9992051B-BB8B-4E9C-A97D-C88153D74E71}"/>
              </a:ext>
            </a:extLst>
          </p:cNvPr>
          <p:cNvPicPr>
            <a:picLocks noChangeAspect="1"/>
          </p:cNvPicPr>
          <p:nvPr/>
        </p:nvPicPr>
        <p:blipFill>
          <a:blip r:embed="rId3"/>
          <a:stretch>
            <a:fillRect/>
          </a:stretch>
        </p:blipFill>
        <p:spPr>
          <a:xfrm>
            <a:off x="228600" y="820152"/>
            <a:ext cx="8595203" cy="2671762"/>
          </a:xfrm>
          <a:prstGeom prst="rect">
            <a:avLst/>
          </a:prstGeom>
        </p:spPr>
      </p:pic>
      <p:sp>
        <p:nvSpPr>
          <p:cNvPr id="7" name="Oval 6">
            <a:extLst>
              <a:ext uri="{FF2B5EF4-FFF2-40B4-BE49-F238E27FC236}">
                <a16:creationId xmlns:a16="http://schemas.microsoft.com/office/drawing/2014/main" id="{FA83C83B-D6B9-437B-8329-C572A1A2F749}"/>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4921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19100" y="134352"/>
            <a:ext cx="11772900" cy="685800"/>
          </a:xfrm>
        </p:spPr>
        <p:txBody>
          <a:bodyPr/>
          <a:lstStyle/>
          <a:p>
            <a:pPr eaLnBrk="1" hangingPunct="1"/>
            <a:r>
              <a:rPr lang="en-US" sz="3200" b="1" dirty="0">
                <a:latin typeface="Arial" panose="020B0604020202020204" pitchFamily="34" charset="0"/>
                <a:cs typeface="Arial" panose="020B0604020202020204" pitchFamily="34" charset="0"/>
              </a:rPr>
              <a:t>Measurements</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1F3C1D56-A9F7-4BF5-9644-146DDFB6ED76}"/>
              </a:ext>
            </a:extLst>
          </p:cNvPr>
          <p:cNvSpPr txBox="1">
            <a:spLocks noChangeArrowheads="1"/>
          </p:cNvSpPr>
          <p:nvPr/>
        </p:nvSpPr>
        <p:spPr bwMode="auto">
          <a:xfrm>
            <a:off x="363955" y="990600"/>
            <a:ext cx="11464089"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400" b="1" kern="0" dirty="0">
                <a:solidFill>
                  <a:srgbClr val="000000"/>
                </a:solidFill>
                <a:latin typeface="Arial" panose="020B0604020202020204" pitchFamily="34" charset="0"/>
              </a:rPr>
              <a:t>Questionnaire-based </a:t>
            </a:r>
            <a:endParaRPr lang="en-US" altLang="en-US" sz="2400" kern="0" dirty="0">
              <a:latin typeface="Arial" panose="020B0604020202020204" pitchFamily="34" charset="0"/>
              <a:cs typeface="Arial" panose="020B0604020202020204" pitchFamily="34" charset="0"/>
            </a:endParaRPr>
          </a:p>
          <a:p>
            <a:pPr lvl="1" eaLnBrk="1" hangingPunct="1">
              <a:spcAft>
                <a:spcPts val="1200"/>
              </a:spcAft>
            </a:pPr>
            <a:r>
              <a:rPr lang="en-US" altLang="en-US" sz="2400" kern="0" dirty="0">
                <a:latin typeface="Arial" panose="020B0604020202020204" pitchFamily="34" charset="0"/>
                <a:cs typeface="Arial" panose="020B0604020202020204" pitchFamily="34" charset="0"/>
              </a:rPr>
              <a:t>Medical history </a:t>
            </a:r>
          </a:p>
          <a:p>
            <a:pPr eaLnBrk="1" hangingPunct="1">
              <a:spcAft>
                <a:spcPts val="600"/>
              </a:spcAft>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Endoscopic</a:t>
            </a:r>
          </a:p>
          <a:p>
            <a:pPr lvl="1" eaLnBrk="1" hangingPunct="1">
              <a:spcAft>
                <a:spcPts val="1200"/>
              </a:spcAft>
            </a:pPr>
            <a:r>
              <a:rPr lang="en-US" sz="2400" dirty="0">
                <a:latin typeface="Arial" panose="020B0604020202020204" pitchFamily="34" charset="0"/>
                <a:cs typeface="Arial" panose="020B0604020202020204" pitchFamily="34" charset="0"/>
              </a:rPr>
              <a:t>I</a:t>
            </a:r>
            <a:r>
              <a:rPr lang="en-US" sz="2400" b="0" i="0" u="none" strike="noStrike" baseline="0" dirty="0">
                <a:latin typeface="Arial" panose="020B0604020202020204" pitchFamily="34" charset="0"/>
                <a:cs typeface="Arial" panose="020B0604020202020204" pitchFamily="34" charset="0"/>
              </a:rPr>
              <a:t>leocolonoscopy with biopsy</a:t>
            </a: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eaLnBrk="1" hangingPunct="1"/>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Imaging</a:t>
            </a:r>
          </a:p>
          <a:p>
            <a:pPr lvl="1" eaLnBrk="1" hangingPunct="1">
              <a:spcAft>
                <a:spcPts val="600"/>
              </a:spcAft>
            </a:pPr>
            <a:r>
              <a:rPr lang="en-US" sz="2400" kern="0" dirty="0">
                <a:solidFill>
                  <a:srgbClr val="000000"/>
                </a:solidFill>
                <a:latin typeface="Arial" panose="020B0604020202020204" pitchFamily="34" charset="0"/>
              </a:rPr>
              <a:t>Head MRI</a:t>
            </a:r>
          </a:p>
          <a:p>
            <a:pPr eaLnBrk="1" hangingPunct="1">
              <a:spcBef>
                <a:spcPts val="1200"/>
              </a:spcBef>
            </a:pPr>
            <a:r>
              <a:rPr lang="en-US" altLang="en-US" sz="2400" b="1" kern="0" dirty="0">
                <a:solidFill>
                  <a:srgbClr val="000000"/>
                </a:solidFill>
                <a:latin typeface="Arial" panose="020B0604020202020204" pitchFamily="34" charset="0"/>
              </a:rPr>
              <a:t>Biochemical </a:t>
            </a:r>
          </a:p>
          <a:p>
            <a:pPr lvl="1" eaLnBrk="1" hangingPunct="1">
              <a:spcAft>
                <a:spcPts val="1200"/>
              </a:spcAft>
            </a:pPr>
            <a:r>
              <a:rPr lang="en-US" sz="2400" dirty="0">
                <a:effectLst/>
                <a:latin typeface="Arial" panose="020B0604020202020204" pitchFamily="34" charset="0"/>
              </a:rPr>
              <a:t>Many analytes (a comparator group was available for many of these)</a:t>
            </a:r>
            <a:endParaRPr lang="en-US" altLang="en-US" sz="2400" kern="0" dirty="0">
              <a:latin typeface="Arial" panose="020B0604020202020204" pitchFamily="34" charset="0"/>
              <a:cs typeface="Arial" panose="020B0604020202020204" pitchFamily="34" charset="0"/>
            </a:endParaRPr>
          </a:p>
          <a:p>
            <a:pPr eaLnBrk="1" hangingPunct="1"/>
            <a:r>
              <a:rPr lang="en-US" altLang="en-US" sz="2400" b="1" kern="0" dirty="0">
                <a:latin typeface="Arial" panose="020B0604020202020204" pitchFamily="34" charset="0"/>
                <a:cs typeface="Arial" panose="020B0604020202020204" pitchFamily="34" charset="0"/>
              </a:rPr>
              <a:t>Other</a:t>
            </a:r>
          </a:p>
          <a:p>
            <a:pPr lvl="1" eaLnBrk="1" hangingPunct="1"/>
            <a:r>
              <a:rPr lang="en-US" sz="2400" kern="0" dirty="0">
                <a:latin typeface="Arial" panose="020B0604020202020204" pitchFamily="34" charset="0"/>
                <a:cs typeface="Arial" panose="020B0604020202020204" pitchFamily="34" charset="0"/>
              </a:rPr>
              <a:t>Lumbar puncture, EEG, </a:t>
            </a:r>
            <a:r>
              <a:rPr lang="en-US" sz="2400" b="0" i="0" u="none" strike="noStrike" baseline="0" dirty="0">
                <a:latin typeface="Arial" panose="020B0604020202020204" pitchFamily="34" charset="0"/>
                <a:cs typeface="Arial" panose="020B0604020202020204" pitchFamily="34" charset="0"/>
              </a:rPr>
              <a:t> evoked potentials</a:t>
            </a:r>
            <a:endParaRPr lang="en-US" altLang="en-US" sz="24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9684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19100" y="134352"/>
            <a:ext cx="11772900" cy="685800"/>
          </a:xfrm>
        </p:spPr>
        <p:txBody>
          <a:bodyPr/>
          <a:lstStyle/>
          <a:p>
            <a:pPr eaLnBrk="1" hangingPunct="1"/>
            <a:r>
              <a:rPr lang="en-US" sz="3200" b="1" dirty="0">
                <a:latin typeface="Arial" panose="020B0604020202020204" pitchFamily="34" charset="0"/>
                <a:cs typeface="Arial" panose="020B0604020202020204" pitchFamily="34" charset="0"/>
              </a:rPr>
              <a:t>Results</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1F3C1D56-A9F7-4BF5-9644-146DDFB6ED76}"/>
              </a:ext>
            </a:extLst>
          </p:cNvPr>
          <p:cNvSpPr txBox="1">
            <a:spLocks noChangeArrowheads="1"/>
          </p:cNvSpPr>
          <p:nvPr/>
        </p:nvSpPr>
        <p:spPr bwMode="auto">
          <a:xfrm>
            <a:off x="363955" y="990600"/>
            <a:ext cx="1146408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400" b="1" kern="0" dirty="0">
                <a:solidFill>
                  <a:srgbClr val="000000"/>
                </a:solidFill>
                <a:latin typeface="Arial" panose="020B0604020202020204" pitchFamily="34" charset="0"/>
              </a:rPr>
              <a:t>Main finding? </a:t>
            </a:r>
            <a:endParaRPr lang="en-US" altLang="en-US" sz="2400" kern="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5F15F1C-F7BA-4A17-B772-439E07B6D015}"/>
              </a:ext>
            </a:extLst>
          </p:cNvPr>
          <p:cNvPicPr>
            <a:picLocks noChangeAspect="1"/>
          </p:cNvPicPr>
          <p:nvPr/>
        </p:nvPicPr>
        <p:blipFill>
          <a:blip r:embed="rId3"/>
          <a:stretch>
            <a:fillRect/>
          </a:stretch>
        </p:blipFill>
        <p:spPr>
          <a:xfrm>
            <a:off x="3810000" y="820152"/>
            <a:ext cx="7663648" cy="3305175"/>
          </a:xfrm>
          <a:prstGeom prst="rect">
            <a:avLst/>
          </a:prstGeom>
        </p:spPr>
      </p:pic>
      <p:pic>
        <p:nvPicPr>
          <p:cNvPr id="25" name="Picture 24">
            <a:extLst>
              <a:ext uri="{FF2B5EF4-FFF2-40B4-BE49-F238E27FC236}">
                <a16:creationId xmlns:a16="http://schemas.microsoft.com/office/drawing/2014/main" id="{98CED907-6D62-4E0A-9633-1090BE320612}"/>
              </a:ext>
            </a:extLst>
          </p:cNvPr>
          <p:cNvPicPr>
            <a:picLocks noChangeAspect="1"/>
          </p:cNvPicPr>
          <p:nvPr/>
        </p:nvPicPr>
        <p:blipFill>
          <a:blip r:embed="rId4"/>
          <a:stretch>
            <a:fillRect/>
          </a:stretch>
        </p:blipFill>
        <p:spPr>
          <a:xfrm>
            <a:off x="3784467" y="4295775"/>
            <a:ext cx="7865644" cy="2200849"/>
          </a:xfrm>
          <a:prstGeom prst="rect">
            <a:avLst/>
          </a:prstGeom>
        </p:spPr>
      </p:pic>
      <p:sp>
        <p:nvSpPr>
          <p:cNvPr id="26" name="Oval 25">
            <a:extLst>
              <a:ext uri="{FF2B5EF4-FFF2-40B4-BE49-F238E27FC236}">
                <a16:creationId xmlns:a16="http://schemas.microsoft.com/office/drawing/2014/main" id="{DA1284DE-6731-41A7-B91B-B4A3D86FE881}"/>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2740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3135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A Press Conference Accompanied the Lancet Publication</a:t>
            </a:r>
            <a:endParaRPr lang="en-US" altLang="en-US" sz="32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4FE367C-F690-4477-BC5C-101BD131467C}"/>
              </a:ext>
            </a:extLst>
          </p:cNvPr>
          <p:cNvPicPr>
            <a:picLocks noChangeAspect="1"/>
          </p:cNvPicPr>
          <p:nvPr/>
        </p:nvPicPr>
        <p:blipFill>
          <a:blip r:embed="rId3"/>
          <a:stretch>
            <a:fillRect/>
          </a:stretch>
        </p:blipFill>
        <p:spPr>
          <a:xfrm>
            <a:off x="203790" y="1752600"/>
            <a:ext cx="11784419" cy="2895600"/>
          </a:xfrm>
          <a:prstGeom prst="rect">
            <a:avLst/>
          </a:prstGeom>
        </p:spPr>
      </p:pic>
    </p:spTree>
    <p:extLst>
      <p:ext uri="{BB962C8B-B14F-4D97-AF65-F5344CB8AC3E}">
        <p14:creationId xmlns:p14="http://schemas.microsoft.com/office/powerpoint/2010/main" val="3199241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85724"/>
            <a:ext cx="11772900" cy="685800"/>
          </a:xfrm>
        </p:spPr>
        <p:txBody>
          <a:bodyPr/>
          <a:lstStyle/>
          <a:p>
            <a:pPr eaLnBrk="1" hangingPunct="1"/>
            <a:r>
              <a:rPr lang="en-US" sz="3200" b="1" dirty="0">
                <a:latin typeface="Arial" panose="020B0604020202020204" pitchFamily="34" charset="0"/>
                <a:cs typeface="Arial" panose="020B0604020202020204" pitchFamily="34" charset="0"/>
              </a:rPr>
              <a:t>Anti-Vaccination Sentiment Accelerates</a:t>
            </a:r>
            <a:endParaRPr lang="en-US" altLang="en-US" sz="3200" b="1" dirty="0">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2B1FCF00-7634-4175-91FE-50E88134735A}"/>
              </a:ext>
            </a:extLst>
          </p:cNvPr>
          <p:cNvSpPr txBox="1">
            <a:spLocks noChangeArrowheads="1"/>
          </p:cNvSpPr>
          <p:nvPr/>
        </p:nvSpPr>
        <p:spPr bwMode="auto">
          <a:xfrm>
            <a:off x="-304800" y="1371600"/>
            <a:ext cx="314024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200" dirty="0">
                <a:latin typeface="Arial" panose="020B0604020202020204" pitchFamily="34" charset="0"/>
                <a:cs typeface="Arial" panose="020B0604020202020204" pitchFamily="34" charset="0"/>
              </a:rPr>
              <a:t>Europe</a:t>
            </a:r>
            <a:endParaRPr lang="en-US" altLang="en-US" sz="3200" kern="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53CF987-C025-44A7-AF7B-8089DC0719D0}"/>
              </a:ext>
            </a:extLst>
          </p:cNvPr>
          <p:cNvPicPr>
            <a:picLocks noChangeAspect="1"/>
          </p:cNvPicPr>
          <p:nvPr/>
        </p:nvPicPr>
        <p:blipFill>
          <a:blip r:embed="rId3"/>
          <a:stretch>
            <a:fillRect/>
          </a:stretch>
        </p:blipFill>
        <p:spPr>
          <a:xfrm>
            <a:off x="2514600" y="1200149"/>
            <a:ext cx="6553200" cy="4922789"/>
          </a:xfrm>
          <a:prstGeom prst="rect">
            <a:avLst/>
          </a:prstGeom>
        </p:spPr>
      </p:pic>
      <p:sp>
        <p:nvSpPr>
          <p:cNvPr id="12" name="Rectangle 2">
            <a:extLst>
              <a:ext uri="{FF2B5EF4-FFF2-40B4-BE49-F238E27FC236}">
                <a16:creationId xmlns:a16="http://schemas.microsoft.com/office/drawing/2014/main" id="{63EA2868-0249-449A-9AFB-79C2FCE95B98}"/>
              </a:ext>
            </a:extLst>
          </p:cNvPr>
          <p:cNvSpPr txBox="1">
            <a:spLocks noChangeArrowheads="1"/>
          </p:cNvSpPr>
          <p:nvPr/>
        </p:nvSpPr>
        <p:spPr bwMode="auto">
          <a:xfrm>
            <a:off x="6629400" y="6238876"/>
            <a:ext cx="5562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000" dirty="0">
                <a:latin typeface="Arial" panose="020B0604020202020204" pitchFamily="34" charset="0"/>
                <a:cs typeface="Arial" panose="020B0604020202020204" pitchFamily="34" charset="0"/>
              </a:rPr>
              <a:t>National Health Service of the United Kingdom</a:t>
            </a:r>
            <a:endParaRPr lang="en-US" altLang="en-US" sz="2000" kern="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B19D9D3-1AEE-4258-B209-1D6C1805B38C}"/>
              </a:ext>
            </a:extLst>
          </p:cNvPr>
          <p:cNvSpPr txBox="1"/>
          <p:nvPr/>
        </p:nvSpPr>
        <p:spPr>
          <a:xfrm>
            <a:off x="8774942" y="3993733"/>
            <a:ext cx="1219200" cy="533400"/>
          </a:xfrm>
          <a:prstGeom prst="rect">
            <a:avLst/>
          </a:prstGeom>
          <a:solidFill>
            <a:schemeClr val="bg1"/>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703390F6-FFCF-49F9-98A9-03E39CB58E5B}"/>
              </a:ext>
            </a:extLst>
          </p:cNvPr>
          <p:cNvSpPr txBox="1"/>
          <p:nvPr/>
        </p:nvSpPr>
        <p:spPr>
          <a:xfrm>
            <a:off x="8934450" y="5257800"/>
            <a:ext cx="1219200" cy="533400"/>
          </a:xfrm>
          <a:prstGeom prst="rect">
            <a:avLst/>
          </a:prstGeom>
          <a:solidFill>
            <a:schemeClr val="bg1"/>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90215EC5-7615-42D4-B927-8A8C73EDCBFE}"/>
              </a:ext>
            </a:extLst>
          </p:cNvPr>
          <p:cNvSpPr txBox="1"/>
          <p:nvPr/>
        </p:nvSpPr>
        <p:spPr>
          <a:xfrm>
            <a:off x="8934450" y="5273842"/>
            <a:ext cx="1219200" cy="830997"/>
          </a:xfrm>
          <a:prstGeom prst="rect">
            <a:avLst/>
          </a:prstGeom>
          <a:solidFill>
            <a:schemeClr val="bg1"/>
          </a:solidFill>
        </p:spPr>
        <p:txBody>
          <a:bodyPr wrap="square" rtlCol="0">
            <a:spAutoFit/>
          </a:bodyPr>
          <a:lstStyle/>
          <a:p>
            <a:endParaRPr lang="en-US" dirty="0"/>
          </a:p>
          <a:p>
            <a:endParaRPr lang="en-US" dirty="0"/>
          </a:p>
        </p:txBody>
      </p:sp>
    </p:spTree>
    <p:extLst>
      <p:ext uri="{BB962C8B-B14F-4D97-AF65-F5344CB8AC3E}">
        <p14:creationId xmlns:p14="http://schemas.microsoft.com/office/powerpoint/2010/main" val="3728115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88145" y="469581"/>
            <a:ext cx="11464090" cy="685800"/>
          </a:xfrm>
        </p:spPr>
        <p:txBody>
          <a:bodyPr/>
          <a:lstStyle/>
          <a:p>
            <a:pPr eaLnBrk="1" hangingPunct="1"/>
            <a:r>
              <a:rPr lang="en-US" sz="3000" b="1" dirty="0">
                <a:latin typeface="Arial" panose="020B0604020202020204" pitchFamily="34" charset="0"/>
                <a:cs typeface="Arial" panose="020B0604020202020204" pitchFamily="34" charset="0"/>
              </a:rPr>
              <a:t>If participant selection and data described in paper truly reflect what occurred, what is main threat to validity regarding a causation objective?</a:t>
            </a:r>
            <a:endParaRPr lang="en-US" altLang="en-US" sz="30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1F3C1D56-A9F7-4BF5-9644-146DDFB6ED76}"/>
              </a:ext>
            </a:extLst>
          </p:cNvPr>
          <p:cNvSpPr txBox="1">
            <a:spLocks noChangeArrowheads="1"/>
          </p:cNvSpPr>
          <p:nvPr/>
        </p:nvSpPr>
        <p:spPr bwMode="auto">
          <a:xfrm>
            <a:off x="496029" y="5376886"/>
            <a:ext cx="1146408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b="1" kern="0" dirty="0">
                <a:solidFill>
                  <a:srgbClr val="000000"/>
                </a:solidFill>
                <a:latin typeface="Arial" panose="020B0604020202020204" pitchFamily="34" charset="0"/>
                <a:cs typeface="Arial" panose="020B0604020202020204" pitchFamily="34" charset="0"/>
              </a:rPr>
              <a:t>&gt;90% of all children receive MMR (i.e., no comparator group)</a:t>
            </a:r>
          </a:p>
          <a:p>
            <a:pPr eaLnBrk="1" hangingPunct="1"/>
            <a:r>
              <a:rPr lang="en-US" altLang="en-US" sz="2400" b="1" kern="0" dirty="0">
                <a:solidFill>
                  <a:srgbClr val="000000"/>
                </a:solidFill>
                <a:latin typeface="Arial" panose="020B0604020202020204" pitchFamily="34" charset="0"/>
                <a:cs typeface="Arial" panose="020B0604020202020204" pitchFamily="34" charset="0"/>
              </a:rPr>
              <a:t>Timing of MMR in relationship to PDD may be subject to differential misclassification of exposure (parents seeking a reason for the PDD)</a:t>
            </a:r>
            <a:endParaRPr lang="en-US" altLang="en-US" sz="2400" kern="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46218937-ED29-4DD1-B794-3708E62BF3EE}"/>
              </a:ext>
            </a:extLst>
          </p:cNvPr>
          <p:cNvGrpSpPr/>
          <p:nvPr/>
        </p:nvGrpSpPr>
        <p:grpSpPr>
          <a:xfrm>
            <a:off x="1160625" y="1619903"/>
            <a:ext cx="9431175" cy="3561697"/>
            <a:chOff x="-3467102" y="1335967"/>
            <a:chExt cx="9037743" cy="3561697"/>
          </a:xfrm>
        </p:grpSpPr>
        <p:grpSp>
          <p:nvGrpSpPr>
            <p:cNvPr id="10" name="Group 9">
              <a:extLst>
                <a:ext uri="{FF2B5EF4-FFF2-40B4-BE49-F238E27FC236}">
                  <a16:creationId xmlns:a16="http://schemas.microsoft.com/office/drawing/2014/main" id="{1A61F1FA-7905-42B2-B49E-6359919233C1}"/>
                </a:ext>
              </a:extLst>
            </p:cNvPr>
            <p:cNvGrpSpPr/>
            <p:nvPr/>
          </p:nvGrpSpPr>
          <p:grpSpPr>
            <a:xfrm>
              <a:off x="-3467102" y="1335967"/>
              <a:ext cx="9037743" cy="3561697"/>
              <a:chOff x="-2941743" y="705503"/>
              <a:chExt cx="9037743" cy="3561697"/>
            </a:xfrm>
          </p:grpSpPr>
          <p:sp>
            <p:nvSpPr>
              <p:cNvPr id="14" name="Rectangle 2051">
                <a:extLst>
                  <a:ext uri="{FF2B5EF4-FFF2-40B4-BE49-F238E27FC236}">
                    <a16:creationId xmlns:a16="http://schemas.microsoft.com/office/drawing/2014/main" id="{C5E16E56-3B7F-4A7C-9EF0-FC8D02D93C48}"/>
                  </a:ext>
                </a:extLst>
              </p:cNvPr>
              <p:cNvSpPr>
                <a:spLocks noChangeArrowheads="1"/>
              </p:cNvSpPr>
              <p:nvPr/>
            </p:nvSpPr>
            <p:spPr bwMode="auto">
              <a:xfrm>
                <a:off x="2971800" y="1752600"/>
                <a:ext cx="3124200" cy="2514600"/>
              </a:xfrm>
              <a:prstGeom prst="rect">
                <a:avLst/>
              </a:prstGeom>
              <a:noFill/>
              <a:ln w="9525">
                <a:solidFill>
                  <a:schemeClr val="tx1"/>
                </a:solidFill>
                <a:miter lim="800000"/>
                <a:headEnd/>
                <a:tailEnd/>
              </a:ln>
            </p:spPr>
            <p:txBody>
              <a:bodyPr wrap="none" anchor="ctr"/>
              <a:lstStyle/>
              <a:p>
                <a:pPr eaLnBrk="0" hangingPunct="0"/>
                <a:endParaRPr lang="en-US" altLang="en-US" dirty="0"/>
              </a:p>
            </p:txBody>
          </p:sp>
          <p:sp>
            <p:nvSpPr>
              <p:cNvPr id="15" name="Text Box 2053">
                <a:extLst>
                  <a:ext uri="{FF2B5EF4-FFF2-40B4-BE49-F238E27FC236}">
                    <a16:creationId xmlns:a16="http://schemas.microsoft.com/office/drawing/2014/main" id="{7DB4DFF8-4154-4170-947B-C70653E02BB4}"/>
                  </a:ext>
                </a:extLst>
              </p:cNvPr>
              <p:cNvSpPr txBox="1">
                <a:spLocks noChangeArrowheads="1"/>
              </p:cNvSpPr>
              <p:nvPr/>
            </p:nvSpPr>
            <p:spPr bwMode="auto">
              <a:xfrm>
                <a:off x="4088135" y="705503"/>
                <a:ext cx="768374" cy="461665"/>
              </a:xfrm>
              <a:prstGeom prst="rect">
                <a:avLst/>
              </a:prstGeom>
              <a:noFill/>
              <a:ln w="9525">
                <a:noFill/>
                <a:miter lim="800000"/>
                <a:headEnd/>
                <a:tailEnd/>
              </a:ln>
            </p:spPr>
            <p:txBody>
              <a:bodyPr wrap="none">
                <a:spAutoFit/>
              </a:bodyPr>
              <a:lstStyle/>
              <a:p>
                <a:pPr eaLnBrk="0" hangingPunct="0"/>
                <a:r>
                  <a:rPr lang="en-US" altLang="en-US" dirty="0"/>
                  <a:t>PDD</a:t>
                </a:r>
                <a:endParaRPr lang="en-US" altLang="en-US" sz="2400" dirty="0"/>
              </a:p>
            </p:txBody>
          </p:sp>
          <p:sp>
            <p:nvSpPr>
              <p:cNvPr id="16" name="Text Box 2054">
                <a:extLst>
                  <a:ext uri="{FF2B5EF4-FFF2-40B4-BE49-F238E27FC236}">
                    <a16:creationId xmlns:a16="http://schemas.microsoft.com/office/drawing/2014/main" id="{50B8CB58-A25F-47F3-A84F-4DC8C5637066}"/>
                  </a:ext>
                </a:extLst>
              </p:cNvPr>
              <p:cNvSpPr txBox="1">
                <a:spLocks noChangeArrowheads="1"/>
              </p:cNvSpPr>
              <p:nvPr/>
            </p:nvSpPr>
            <p:spPr bwMode="auto">
              <a:xfrm>
                <a:off x="3429321" y="1102215"/>
                <a:ext cx="658813" cy="457200"/>
              </a:xfrm>
              <a:prstGeom prst="rect">
                <a:avLst/>
              </a:prstGeom>
              <a:noFill/>
              <a:ln w="9525">
                <a:noFill/>
                <a:miter lim="800000"/>
                <a:headEnd/>
                <a:tailEnd/>
              </a:ln>
            </p:spPr>
            <p:txBody>
              <a:bodyPr wrap="none">
                <a:spAutoFit/>
              </a:bodyPr>
              <a:lstStyle/>
              <a:p>
                <a:pPr eaLnBrk="0" hangingPunct="0"/>
                <a:r>
                  <a:rPr lang="en-US" altLang="en-US" sz="2400" dirty="0"/>
                  <a:t>Yes</a:t>
                </a:r>
              </a:p>
            </p:txBody>
          </p:sp>
          <p:sp>
            <p:nvSpPr>
              <p:cNvPr id="17" name="Text Box 2055">
                <a:extLst>
                  <a:ext uri="{FF2B5EF4-FFF2-40B4-BE49-F238E27FC236}">
                    <a16:creationId xmlns:a16="http://schemas.microsoft.com/office/drawing/2014/main" id="{79EA0D12-CA09-4639-B46B-A7BFEB239A3C}"/>
                  </a:ext>
                </a:extLst>
              </p:cNvPr>
              <p:cNvSpPr txBox="1">
                <a:spLocks noChangeArrowheads="1"/>
              </p:cNvSpPr>
              <p:nvPr/>
            </p:nvSpPr>
            <p:spPr bwMode="auto">
              <a:xfrm>
                <a:off x="5051424" y="1066800"/>
                <a:ext cx="557213" cy="457200"/>
              </a:xfrm>
              <a:prstGeom prst="rect">
                <a:avLst/>
              </a:prstGeom>
              <a:noFill/>
              <a:ln w="9525">
                <a:noFill/>
                <a:miter lim="800000"/>
                <a:headEnd/>
                <a:tailEnd/>
              </a:ln>
            </p:spPr>
            <p:txBody>
              <a:bodyPr wrap="none">
                <a:spAutoFit/>
              </a:bodyPr>
              <a:lstStyle/>
              <a:p>
                <a:pPr eaLnBrk="0" hangingPunct="0"/>
                <a:r>
                  <a:rPr lang="en-US" altLang="en-US" sz="2400" dirty="0"/>
                  <a:t>No</a:t>
                </a:r>
              </a:p>
            </p:txBody>
          </p:sp>
          <p:sp>
            <p:nvSpPr>
              <p:cNvPr id="18" name="Text Box 2056">
                <a:extLst>
                  <a:ext uri="{FF2B5EF4-FFF2-40B4-BE49-F238E27FC236}">
                    <a16:creationId xmlns:a16="http://schemas.microsoft.com/office/drawing/2014/main" id="{BE9ADC1B-4865-400F-849E-117D82287B38}"/>
                  </a:ext>
                </a:extLst>
              </p:cNvPr>
              <p:cNvSpPr txBox="1">
                <a:spLocks noChangeArrowheads="1"/>
              </p:cNvSpPr>
              <p:nvPr/>
            </p:nvSpPr>
            <p:spPr bwMode="auto">
              <a:xfrm rot="16202283">
                <a:off x="-3380687" y="2765240"/>
                <a:ext cx="1335088" cy="457200"/>
              </a:xfrm>
              <a:prstGeom prst="rect">
                <a:avLst/>
              </a:prstGeom>
              <a:noFill/>
              <a:ln w="9525">
                <a:noFill/>
                <a:miter lim="800000"/>
                <a:headEnd/>
                <a:tailEnd/>
              </a:ln>
            </p:spPr>
            <p:txBody>
              <a:bodyPr wrap="none">
                <a:spAutoFit/>
              </a:bodyPr>
              <a:lstStyle/>
              <a:p>
                <a:pPr eaLnBrk="0" hangingPunct="0"/>
                <a:r>
                  <a:rPr lang="en-US" altLang="en-US" sz="2400" dirty="0"/>
                  <a:t>Exposure</a:t>
                </a:r>
              </a:p>
            </p:txBody>
          </p:sp>
          <p:sp>
            <p:nvSpPr>
              <p:cNvPr id="19" name="Text Box 2057">
                <a:extLst>
                  <a:ext uri="{FF2B5EF4-FFF2-40B4-BE49-F238E27FC236}">
                    <a16:creationId xmlns:a16="http://schemas.microsoft.com/office/drawing/2014/main" id="{53FFCE8E-FEA8-4F73-BE9B-96B70B388F0E}"/>
                  </a:ext>
                </a:extLst>
              </p:cNvPr>
              <p:cNvSpPr txBox="1">
                <a:spLocks noChangeArrowheads="1"/>
              </p:cNvSpPr>
              <p:nvPr/>
            </p:nvSpPr>
            <p:spPr bwMode="auto">
              <a:xfrm>
                <a:off x="-2133312" y="2173411"/>
                <a:ext cx="5068006" cy="461665"/>
              </a:xfrm>
              <a:prstGeom prst="rect">
                <a:avLst/>
              </a:prstGeom>
              <a:noFill/>
              <a:ln w="9525">
                <a:noFill/>
                <a:miter lim="800000"/>
                <a:headEnd/>
                <a:tailEnd/>
              </a:ln>
            </p:spPr>
            <p:txBody>
              <a:bodyPr wrap="none">
                <a:spAutoFit/>
              </a:bodyPr>
              <a:lstStyle/>
              <a:p>
                <a:pPr eaLnBrk="0" hangingPunct="0"/>
                <a:r>
                  <a:rPr lang="en-US" altLang="en-US" sz="2400" dirty="0"/>
                  <a:t>MMR within 2 weeks prior to PDD onset</a:t>
                </a:r>
              </a:p>
            </p:txBody>
          </p:sp>
          <p:sp>
            <p:nvSpPr>
              <p:cNvPr id="20" name="Text Box 2058">
                <a:extLst>
                  <a:ext uri="{FF2B5EF4-FFF2-40B4-BE49-F238E27FC236}">
                    <a16:creationId xmlns:a16="http://schemas.microsoft.com/office/drawing/2014/main" id="{51E713D3-23C2-4464-9DE4-3AEA886871A6}"/>
                  </a:ext>
                </a:extLst>
              </p:cNvPr>
              <p:cNvSpPr txBox="1">
                <a:spLocks noChangeArrowheads="1"/>
              </p:cNvSpPr>
              <p:nvPr/>
            </p:nvSpPr>
            <p:spPr bwMode="auto">
              <a:xfrm>
                <a:off x="-2455911" y="3430711"/>
                <a:ext cx="5502733" cy="461665"/>
              </a:xfrm>
              <a:prstGeom prst="rect">
                <a:avLst/>
              </a:prstGeom>
              <a:noFill/>
              <a:ln w="9525">
                <a:noFill/>
                <a:miter lim="800000"/>
                <a:headEnd/>
                <a:tailEnd/>
              </a:ln>
            </p:spPr>
            <p:txBody>
              <a:bodyPr wrap="none">
                <a:spAutoFit/>
              </a:bodyPr>
              <a:lstStyle/>
              <a:p>
                <a:pPr eaLnBrk="0" hangingPunct="0"/>
                <a:r>
                  <a:rPr lang="en-US" altLang="en-US" sz="2400" dirty="0"/>
                  <a:t>No MMR within 2 weeks prior to PDD onset</a:t>
                </a:r>
              </a:p>
            </p:txBody>
          </p:sp>
          <p:sp>
            <p:nvSpPr>
              <p:cNvPr id="21" name="Text Box 2061">
                <a:extLst>
                  <a:ext uri="{FF2B5EF4-FFF2-40B4-BE49-F238E27FC236}">
                    <a16:creationId xmlns:a16="http://schemas.microsoft.com/office/drawing/2014/main" id="{CE894441-E6F7-4246-9BEE-6D7A9CECF12E}"/>
                  </a:ext>
                </a:extLst>
              </p:cNvPr>
              <p:cNvSpPr txBox="1">
                <a:spLocks noChangeArrowheads="1"/>
              </p:cNvSpPr>
              <p:nvPr/>
            </p:nvSpPr>
            <p:spPr bwMode="auto">
              <a:xfrm>
                <a:off x="3517900" y="1981200"/>
                <a:ext cx="324431" cy="461665"/>
              </a:xfrm>
              <a:prstGeom prst="rect">
                <a:avLst/>
              </a:prstGeom>
              <a:noFill/>
              <a:ln w="9525">
                <a:noFill/>
                <a:miter lim="800000"/>
                <a:headEnd/>
                <a:tailEnd/>
              </a:ln>
            </p:spPr>
            <p:txBody>
              <a:bodyPr wrap="none">
                <a:spAutoFit/>
              </a:bodyPr>
              <a:lstStyle/>
              <a:p>
                <a:pPr eaLnBrk="0" hangingPunct="0"/>
                <a:r>
                  <a:rPr lang="en-US" altLang="en-US" dirty="0"/>
                  <a:t>8</a:t>
                </a:r>
              </a:p>
            </p:txBody>
          </p:sp>
          <p:sp>
            <p:nvSpPr>
              <p:cNvPr id="23" name="Rectangle 2063">
                <a:extLst>
                  <a:ext uri="{FF2B5EF4-FFF2-40B4-BE49-F238E27FC236}">
                    <a16:creationId xmlns:a16="http://schemas.microsoft.com/office/drawing/2014/main" id="{3FA462D3-F683-403A-BF07-CF22A1F32DE4}"/>
                  </a:ext>
                </a:extLst>
              </p:cNvPr>
              <p:cNvSpPr>
                <a:spLocks noChangeArrowheads="1"/>
              </p:cNvSpPr>
              <p:nvPr/>
            </p:nvSpPr>
            <p:spPr bwMode="auto">
              <a:xfrm>
                <a:off x="3540125" y="3336925"/>
                <a:ext cx="324431" cy="461665"/>
              </a:xfrm>
              <a:prstGeom prst="rect">
                <a:avLst/>
              </a:prstGeom>
              <a:noFill/>
              <a:ln w="9525">
                <a:noFill/>
                <a:miter lim="800000"/>
                <a:headEnd/>
                <a:tailEnd/>
              </a:ln>
            </p:spPr>
            <p:txBody>
              <a:bodyPr wrap="none">
                <a:spAutoFit/>
              </a:bodyPr>
              <a:lstStyle/>
              <a:p>
                <a:pPr eaLnBrk="0" hangingPunct="0"/>
                <a:r>
                  <a:rPr lang="en-US" altLang="en-US" dirty="0"/>
                  <a:t>4</a:t>
                </a:r>
              </a:p>
            </p:txBody>
          </p:sp>
        </p:grpSp>
        <p:grpSp>
          <p:nvGrpSpPr>
            <p:cNvPr id="11" name="Group 10">
              <a:extLst>
                <a:ext uri="{FF2B5EF4-FFF2-40B4-BE49-F238E27FC236}">
                  <a16:creationId xmlns:a16="http://schemas.microsoft.com/office/drawing/2014/main" id="{A93C4A6F-BA08-467D-87FD-022D61C621BE}"/>
                </a:ext>
              </a:extLst>
            </p:cNvPr>
            <p:cNvGrpSpPr/>
            <p:nvPr/>
          </p:nvGrpSpPr>
          <p:grpSpPr>
            <a:xfrm>
              <a:off x="2446441" y="2383064"/>
              <a:ext cx="3124200" cy="2514600"/>
              <a:chOff x="2446441" y="2383064"/>
              <a:chExt cx="3124200" cy="2514600"/>
            </a:xfrm>
          </p:grpSpPr>
          <p:sp>
            <p:nvSpPr>
              <p:cNvPr id="12" name="Line 2059">
                <a:extLst>
                  <a:ext uri="{FF2B5EF4-FFF2-40B4-BE49-F238E27FC236}">
                    <a16:creationId xmlns:a16="http://schemas.microsoft.com/office/drawing/2014/main" id="{E66A3E9A-9045-4F81-A90F-C0EDC52B4C33}"/>
                  </a:ext>
                </a:extLst>
              </p:cNvPr>
              <p:cNvSpPr>
                <a:spLocks noChangeShapeType="1"/>
              </p:cNvSpPr>
              <p:nvPr/>
            </p:nvSpPr>
            <p:spPr bwMode="auto">
              <a:xfrm>
                <a:off x="3970441" y="2383064"/>
                <a:ext cx="0" cy="2514600"/>
              </a:xfrm>
              <a:prstGeom prst="line">
                <a:avLst/>
              </a:prstGeom>
              <a:noFill/>
              <a:ln w="9525">
                <a:solidFill>
                  <a:schemeClr val="tx1"/>
                </a:solidFill>
                <a:round/>
                <a:headEnd/>
                <a:tailEnd/>
              </a:ln>
            </p:spPr>
            <p:txBody>
              <a:bodyPr wrap="none" anchor="ctr"/>
              <a:lstStyle/>
              <a:p>
                <a:endParaRPr lang="en-US" dirty="0"/>
              </a:p>
            </p:txBody>
          </p:sp>
          <p:cxnSp>
            <p:nvCxnSpPr>
              <p:cNvPr id="13" name="Straight Connector 12">
                <a:extLst>
                  <a:ext uri="{FF2B5EF4-FFF2-40B4-BE49-F238E27FC236}">
                    <a16:creationId xmlns:a16="http://schemas.microsoft.com/office/drawing/2014/main" id="{13D4CE2F-37E3-4344-9D26-221B0A150D22}"/>
                  </a:ext>
                </a:extLst>
              </p:cNvPr>
              <p:cNvCxnSpPr/>
              <p:nvPr/>
            </p:nvCxnSpPr>
            <p:spPr bwMode="auto">
              <a:xfrm>
                <a:off x="2446441" y="3640364"/>
                <a:ext cx="3124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sp>
        <p:nvSpPr>
          <p:cNvPr id="27" name="Oval 26">
            <a:extLst>
              <a:ext uri="{FF2B5EF4-FFF2-40B4-BE49-F238E27FC236}">
                <a16:creationId xmlns:a16="http://schemas.microsoft.com/office/drawing/2014/main" id="{8AEA63AB-7CCB-466B-B2A0-D3809DA81743}"/>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044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09550" y="328193"/>
            <a:ext cx="11772900" cy="685800"/>
          </a:xfrm>
        </p:spPr>
        <p:txBody>
          <a:bodyPr/>
          <a:lstStyle/>
          <a:p>
            <a:pPr eaLnBrk="1" hangingPunct="1"/>
            <a:r>
              <a:rPr lang="en-US" sz="3200" b="1" dirty="0">
                <a:latin typeface="Arial" panose="020B0604020202020204" pitchFamily="34" charset="0"/>
                <a:cs typeface="Arial" panose="020B0604020202020204" pitchFamily="34" charset="0"/>
              </a:rPr>
              <a:t>Participant selection was NOT as described in paper</a:t>
            </a:r>
            <a:endParaRPr lang="en-US" altLang="en-US" sz="32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A312217-7E1C-4C38-814B-11C2008462A3}"/>
              </a:ext>
            </a:extLst>
          </p:cNvPr>
          <p:cNvPicPr>
            <a:picLocks noChangeAspect="1"/>
          </p:cNvPicPr>
          <p:nvPr/>
        </p:nvPicPr>
        <p:blipFill>
          <a:blip r:embed="rId3"/>
          <a:stretch>
            <a:fillRect/>
          </a:stretch>
        </p:blipFill>
        <p:spPr>
          <a:xfrm>
            <a:off x="2057400" y="1524000"/>
            <a:ext cx="6634163" cy="4552618"/>
          </a:xfrm>
          <a:prstGeom prst="rect">
            <a:avLst/>
          </a:prstGeom>
        </p:spPr>
      </p:pic>
      <p:pic>
        <p:nvPicPr>
          <p:cNvPr id="5" name="Picture 4" descr="A person in a suit holding a book&#10;&#10;Description automatically generated with medium confidence">
            <a:extLst>
              <a:ext uri="{FF2B5EF4-FFF2-40B4-BE49-F238E27FC236}">
                <a16:creationId xmlns:a16="http://schemas.microsoft.com/office/drawing/2014/main" id="{3CEE14DC-5FFC-49BE-9854-702F31381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810" y="2971800"/>
            <a:ext cx="2095500" cy="2962275"/>
          </a:xfrm>
          <a:prstGeom prst="rect">
            <a:avLst/>
          </a:prstGeom>
        </p:spPr>
      </p:pic>
      <p:sp>
        <p:nvSpPr>
          <p:cNvPr id="8" name="Rectangle 2">
            <a:extLst>
              <a:ext uri="{FF2B5EF4-FFF2-40B4-BE49-F238E27FC236}">
                <a16:creationId xmlns:a16="http://schemas.microsoft.com/office/drawing/2014/main" id="{BE9A881E-CCC4-4CA9-8F95-9044E67ACF91}"/>
              </a:ext>
            </a:extLst>
          </p:cNvPr>
          <p:cNvSpPr txBox="1">
            <a:spLocks noChangeArrowheads="1"/>
          </p:cNvSpPr>
          <p:nvPr/>
        </p:nvSpPr>
        <p:spPr bwMode="auto">
          <a:xfrm>
            <a:off x="9229724" y="5934075"/>
            <a:ext cx="231858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altLang="en-US" sz="2800" kern="0" dirty="0">
                <a:latin typeface="Arial" panose="020B0604020202020204" pitchFamily="34" charset="0"/>
                <a:cs typeface="Arial" panose="020B0604020202020204" pitchFamily="34" charset="0"/>
              </a:rPr>
              <a:t>Brian Deer</a:t>
            </a:r>
          </a:p>
        </p:txBody>
      </p:sp>
      <p:sp>
        <p:nvSpPr>
          <p:cNvPr id="9" name="Rectangle 2">
            <a:extLst>
              <a:ext uri="{FF2B5EF4-FFF2-40B4-BE49-F238E27FC236}">
                <a16:creationId xmlns:a16="http://schemas.microsoft.com/office/drawing/2014/main" id="{2B1FCF00-7634-4175-91FE-50E88134735A}"/>
              </a:ext>
            </a:extLst>
          </p:cNvPr>
          <p:cNvSpPr txBox="1">
            <a:spLocks noChangeArrowheads="1"/>
          </p:cNvSpPr>
          <p:nvPr/>
        </p:nvSpPr>
        <p:spPr bwMode="auto">
          <a:xfrm>
            <a:off x="2041358" y="5996407"/>
            <a:ext cx="314024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altLang="en-US" sz="2800" kern="0" dirty="0">
                <a:latin typeface="Arial" panose="020B0604020202020204" pitchFamily="34" charset="0"/>
                <a:cs typeface="Arial" panose="020B0604020202020204" pitchFamily="34" charset="0"/>
              </a:rPr>
              <a:t>February 22, 2004</a:t>
            </a:r>
          </a:p>
        </p:txBody>
      </p:sp>
    </p:spTree>
    <p:extLst>
      <p:ext uri="{BB962C8B-B14F-4D97-AF65-F5344CB8AC3E}">
        <p14:creationId xmlns:p14="http://schemas.microsoft.com/office/powerpoint/2010/main" val="2433511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19100" y="134352"/>
            <a:ext cx="11772900" cy="685800"/>
          </a:xfrm>
        </p:spPr>
        <p:txBody>
          <a:bodyPr/>
          <a:lstStyle/>
          <a:p>
            <a:pPr eaLnBrk="1" hangingPunct="1"/>
            <a:r>
              <a:rPr lang="en-US" sz="3200" b="1" dirty="0">
                <a:latin typeface="Arial" panose="020B0604020202020204" pitchFamily="34" charset="0"/>
                <a:cs typeface="Arial" panose="020B0604020202020204" pitchFamily="34" charset="0"/>
              </a:rPr>
              <a:t>Conflict of Interest</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1F3C1D56-A9F7-4BF5-9644-146DDFB6ED76}"/>
              </a:ext>
            </a:extLst>
          </p:cNvPr>
          <p:cNvSpPr txBox="1">
            <a:spLocks noChangeArrowheads="1"/>
          </p:cNvSpPr>
          <p:nvPr/>
        </p:nvSpPr>
        <p:spPr bwMode="auto">
          <a:xfrm>
            <a:off x="312072" y="2743200"/>
            <a:ext cx="11567856"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400" b="1" kern="0" dirty="0">
                <a:solidFill>
                  <a:srgbClr val="000000"/>
                </a:solidFill>
                <a:latin typeface="Arial" panose="020B0604020202020204" pitchFamily="34" charset="0"/>
              </a:rPr>
              <a:t>Participants </a:t>
            </a:r>
            <a:endParaRPr lang="en-US" altLang="en-US" sz="2400" kern="0" dirty="0">
              <a:latin typeface="Arial" panose="020B0604020202020204" pitchFamily="34" charset="0"/>
              <a:cs typeface="Arial" panose="020B0604020202020204" pitchFamily="34" charset="0"/>
            </a:endParaRPr>
          </a:p>
          <a:p>
            <a:pPr marL="577850" lvl="1" indent="-288925" eaLnBrk="1" hangingPunct="1">
              <a:spcAft>
                <a:spcPts val="1200"/>
              </a:spcAft>
            </a:pPr>
            <a:r>
              <a:rPr lang="en-US" altLang="en-US" sz="2400" kern="0" dirty="0">
                <a:latin typeface="Arial" panose="020B0604020202020204" pitchFamily="34" charset="0"/>
                <a:cs typeface="Arial" panose="020B0604020202020204" pitchFamily="34" charset="0"/>
              </a:rPr>
              <a:t>Not an unselected consecutive sample from the community </a:t>
            </a:r>
          </a:p>
          <a:p>
            <a:pPr marL="577850" lvl="1" indent="-288925" eaLnBrk="1" hangingPunct="1">
              <a:spcAft>
                <a:spcPts val="1200"/>
              </a:spcAft>
            </a:pPr>
            <a:r>
              <a:rPr lang="en-US" altLang="en-US" sz="2400" kern="0" dirty="0">
                <a:latin typeface="Arial" panose="020B0604020202020204" pitchFamily="34" charset="0"/>
                <a:cs typeface="Arial" panose="020B0604020202020204" pitchFamily="34" charset="0"/>
              </a:rPr>
              <a:t>Instead, many families involved with legal action against MMR manufacturers</a:t>
            </a:r>
          </a:p>
          <a:p>
            <a:pPr marL="577850" lvl="1" indent="-288925" eaLnBrk="1" hangingPunct="1">
              <a:spcAft>
                <a:spcPts val="1200"/>
              </a:spcAft>
            </a:pPr>
            <a:r>
              <a:rPr lang="en-US" altLang="en-US" sz="2400" kern="0" dirty="0">
                <a:latin typeface="Arial" panose="020B0604020202020204" pitchFamily="34" charset="0"/>
                <a:cs typeface="Arial" panose="020B0604020202020204" pitchFamily="34" charset="0"/>
              </a:rPr>
              <a:t>Were told to go to Royal Free clinic </a:t>
            </a:r>
            <a:r>
              <a:rPr lang="en-US" altLang="en-US" sz="2400" u="sng" kern="0" dirty="0">
                <a:latin typeface="Arial" panose="020B0604020202020204" pitchFamily="34" charset="0"/>
                <a:cs typeface="Arial" panose="020B0604020202020204" pitchFamily="34" charset="0"/>
              </a:rPr>
              <a:t>because of their belief that MMR</a:t>
            </a:r>
            <a:r>
              <a:rPr lang="en-US" altLang="en-US" sz="2400" kern="0" dirty="0">
                <a:latin typeface="Arial" panose="020B0604020202020204" pitchFamily="34" charset="0"/>
                <a:cs typeface="Arial" panose="020B0604020202020204" pitchFamily="34" charset="0"/>
              </a:rPr>
              <a:t> was culprit for child’s behavioral issues</a:t>
            </a:r>
          </a:p>
          <a:p>
            <a:pPr eaLnBrk="1" hangingPunct="1"/>
            <a:endParaRPr lang="en-US" altLang="en-US" sz="2400" kern="0" dirty="0">
              <a:latin typeface="Arial" panose="020B060402020202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C58A5CEA-80BA-4022-AEA9-6C38D89AA6DE}"/>
              </a:ext>
            </a:extLst>
          </p:cNvPr>
          <p:cNvSpPr txBox="1">
            <a:spLocks noChangeArrowheads="1"/>
          </p:cNvSpPr>
          <p:nvPr/>
        </p:nvSpPr>
        <p:spPr bwMode="auto">
          <a:xfrm>
            <a:off x="312072" y="914400"/>
            <a:ext cx="1156785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endParaRPr lang="en-US" altLang="en-US" sz="2400" kern="0" dirty="0">
              <a:latin typeface="Arial" panose="020B0604020202020204" pitchFamily="34" charset="0"/>
              <a:cs typeface="Arial" panose="020B0604020202020204" pitchFamily="34" charset="0"/>
            </a:endParaRPr>
          </a:p>
          <a:p>
            <a:pPr eaLnBrk="1" hangingPunct="1">
              <a:spcAft>
                <a:spcPts val="600"/>
              </a:spcAft>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Wakefield</a:t>
            </a:r>
            <a:r>
              <a:rPr kumimoji="0" lang="en-US" sz="2400" b="1" i="0" u="none" strike="noStrike" kern="0" cap="none" spc="0" normalizeH="0" noProof="0" dirty="0">
                <a:ln>
                  <a:noFill/>
                </a:ln>
                <a:solidFill>
                  <a:srgbClr val="000000"/>
                </a:solidFill>
                <a:effectLst/>
                <a:uLnTx/>
                <a:uFillTx/>
                <a:latin typeface="Arial" panose="020B0604020202020204" pitchFamily="34" charset="0"/>
                <a:ea typeface="+mn-ea"/>
                <a:cs typeface="+mn-cs"/>
              </a:rPr>
              <a:t> was being paid by a lawyer who was preparing lawsuits vs MMR</a:t>
            </a:r>
          </a:p>
          <a:p>
            <a:pPr lvl="1" eaLnBrk="1" hangingPunct="1">
              <a:spcAft>
                <a:spcPts val="600"/>
              </a:spcAft>
            </a:pPr>
            <a:r>
              <a:rPr lang="en-US" sz="2400" kern="0" noProof="0" dirty="0">
                <a:solidFill>
                  <a:srgbClr val="000000"/>
                </a:solidFill>
                <a:latin typeface="Arial" panose="020B0604020202020204" pitchFamily="34" charset="0"/>
              </a:rPr>
              <a:t>But did not disclose this in </a:t>
            </a:r>
            <a:r>
              <a:rPr lang="en-US" sz="2400" i="1" kern="0" noProof="0" dirty="0">
                <a:solidFill>
                  <a:srgbClr val="000000"/>
                </a:solidFill>
                <a:latin typeface="Arial" panose="020B0604020202020204" pitchFamily="34" charset="0"/>
              </a:rPr>
              <a:t>Lancet</a:t>
            </a:r>
            <a:r>
              <a:rPr lang="en-US" sz="2400" kern="0" noProof="0" dirty="0">
                <a:solidFill>
                  <a:srgbClr val="000000"/>
                </a:solidFill>
                <a:latin typeface="Arial" panose="020B0604020202020204" pitchFamily="34" charset="0"/>
              </a:rPr>
              <a:t> paper</a:t>
            </a:r>
            <a:r>
              <a:rPr kumimoji="0" lang="en-US" sz="2400" i="0" u="none" strike="noStrike" kern="0" cap="none" spc="0" normalizeH="0" noProof="0" dirty="0">
                <a:ln>
                  <a:noFill/>
                </a:ln>
                <a:solidFill>
                  <a:srgbClr val="000000"/>
                </a:solidFill>
                <a:effectLst/>
                <a:uLnTx/>
                <a:uFillTx/>
                <a:latin typeface="Arial" panose="020B0604020202020204" pitchFamily="34" charset="0"/>
              </a:rPr>
              <a:t> </a:t>
            </a:r>
            <a:endParaRPr lang="en-US" altLang="en-US" sz="2400" kern="0"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663DF34C-1765-42C7-8B31-5B18606EA674}"/>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61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F0493D-AEB9-4BD7-BD09-48C364F2F03F}"/>
              </a:ext>
            </a:extLst>
          </p:cNvPr>
          <p:cNvGrpSpPr/>
          <p:nvPr/>
        </p:nvGrpSpPr>
        <p:grpSpPr>
          <a:xfrm>
            <a:off x="9578627" y="4934346"/>
            <a:ext cx="1205261" cy="1066800"/>
            <a:chOff x="8115300" y="4648200"/>
            <a:chExt cx="1524000" cy="1295400"/>
          </a:xfrm>
        </p:grpSpPr>
        <p:sp>
          <p:nvSpPr>
            <p:cNvPr id="98306" name="Rectangle 3"/>
            <p:cNvSpPr>
              <a:spLocks noChangeArrowheads="1"/>
            </p:cNvSpPr>
            <p:nvPr/>
          </p:nvSpPr>
          <p:spPr bwMode="auto">
            <a:xfrm>
              <a:off x="8115300" y="4648200"/>
              <a:ext cx="1524000" cy="1295400"/>
            </a:xfrm>
            <a:prstGeom prst="rect">
              <a:avLst/>
            </a:prstGeom>
            <a:noFill/>
            <a:ln w="31750">
              <a:solidFill>
                <a:srgbClr val="FFC000"/>
              </a:solidFill>
              <a:miter lim="800000"/>
              <a:headEnd/>
              <a:tailEnd/>
            </a:ln>
          </p:spPr>
          <p:txBody>
            <a:bodyPr wrap="none" anchor="ctr"/>
            <a:lstStyle/>
            <a:p>
              <a:pPr algn="ctr" eaLnBrk="0" hangingPunct="0">
                <a:defRPr/>
              </a:pPr>
              <a:endParaRPr lang="en-US" sz="3200" dirty="0">
                <a:solidFill>
                  <a:srgbClr val="000000"/>
                </a:solidFill>
              </a:endParaRPr>
            </a:p>
          </p:txBody>
        </p:sp>
        <p:sp>
          <p:nvSpPr>
            <p:cNvPr id="98307" name="Line 6"/>
            <p:cNvSpPr>
              <a:spLocks noChangeShapeType="1"/>
            </p:cNvSpPr>
            <p:nvPr/>
          </p:nvSpPr>
          <p:spPr bwMode="auto">
            <a:xfrm>
              <a:off x="8877300" y="4648200"/>
              <a:ext cx="0" cy="1295400"/>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sp>
          <p:nvSpPr>
            <p:cNvPr id="98308" name="Line 7"/>
            <p:cNvSpPr>
              <a:spLocks noChangeShapeType="1"/>
            </p:cNvSpPr>
            <p:nvPr/>
          </p:nvSpPr>
          <p:spPr bwMode="auto">
            <a:xfrm>
              <a:off x="8115300" y="5257800"/>
              <a:ext cx="1524000" cy="0"/>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grpSp>
      <p:sp>
        <p:nvSpPr>
          <p:cNvPr id="98309" name="Text Box 8"/>
          <p:cNvSpPr txBox="1">
            <a:spLocks noChangeArrowheads="1"/>
          </p:cNvSpPr>
          <p:nvPr/>
        </p:nvSpPr>
        <p:spPr bwMode="auto">
          <a:xfrm>
            <a:off x="2838451" y="1447801"/>
            <a:ext cx="184731" cy="461665"/>
          </a:xfrm>
          <a:prstGeom prst="rect">
            <a:avLst/>
          </a:prstGeom>
          <a:noFill/>
          <a:ln w="9525">
            <a:noFill/>
            <a:miter lim="800000"/>
            <a:headEnd/>
            <a:tailEnd/>
          </a:ln>
        </p:spPr>
        <p:txBody>
          <a:bodyPr wrap="none">
            <a:spAutoFit/>
          </a:bodyPr>
          <a:lstStyle/>
          <a:p>
            <a:pPr eaLnBrk="0" hangingPunct="0">
              <a:defRPr/>
            </a:pPr>
            <a:endParaRPr lang="en-US" dirty="0">
              <a:solidFill>
                <a:srgbClr val="000000"/>
              </a:solidFill>
            </a:endParaRPr>
          </a:p>
        </p:txBody>
      </p:sp>
      <p:sp>
        <p:nvSpPr>
          <p:cNvPr id="98310" name="Text Box 9"/>
          <p:cNvSpPr txBox="1">
            <a:spLocks noChangeArrowheads="1"/>
          </p:cNvSpPr>
          <p:nvPr/>
        </p:nvSpPr>
        <p:spPr bwMode="auto">
          <a:xfrm>
            <a:off x="9676431" y="4204343"/>
            <a:ext cx="1009650" cy="366713"/>
          </a:xfrm>
          <a:prstGeom prst="rect">
            <a:avLst/>
          </a:prstGeom>
          <a:noFill/>
          <a:ln w="9525">
            <a:noFill/>
            <a:miter lim="800000"/>
            <a:headEnd/>
            <a:tailEnd/>
          </a:ln>
        </p:spPr>
        <p:txBody>
          <a:bodyPr wrap="none">
            <a:spAutoFit/>
          </a:bodyPr>
          <a:lstStyle/>
          <a:p>
            <a:pPr eaLnBrk="0" hangingPunct="0">
              <a:defRPr/>
            </a:pPr>
            <a:r>
              <a:rPr lang="en-US" sz="1800" dirty="0">
                <a:solidFill>
                  <a:srgbClr val="000000"/>
                </a:solidFill>
              </a:rPr>
              <a:t>Diseased</a:t>
            </a:r>
            <a:endParaRPr lang="en-US" dirty="0">
              <a:solidFill>
                <a:srgbClr val="000000"/>
              </a:solidFill>
            </a:endParaRPr>
          </a:p>
        </p:txBody>
      </p:sp>
      <p:sp>
        <p:nvSpPr>
          <p:cNvPr id="98311" name="Text Box 10"/>
          <p:cNvSpPr txBox="1">
            <a:spLocks noChangeArrowheads="1"/>
          </p:cNvSpPr>
          <p:nvPr/>
        </p:nvSpPr>
        <p:spPr bwMode="auto">
          <a:xfrm>
            <a:off x="8629650" y="5308741"/>
            <a:ext cx="971550" cy="366713"/>
          </a:xfrm>
          <a:prstGeom prst="rect">
            <a:avLst/>
          </a:prstGeom>
          <a:noFill/>
          <a:ln w="9525">
            <a:noFill/>
            <a:miter lim="800000"/>
            <a:headEnd/>
            <a:tailEnd/>
          </a:ln>
        </p:spPr>
        <p:txBody>
          <a:bodyPr wrap="none">
            <a:spAutoFit/>
          </a:bodyPr>
          <a:lstStyle/>
          <a:p>
            <a:pPr eaLnBrk="0" hangingPunct="0">
              <a:defRPr/>
            </a:pPr>
            <a:r>
              <a:rPr lang="en-US" sz="1800" dirty="0">
                <a:solidFill>
                  <a:srgbClr val="000000"/>
                </a:solidFill>
              </a:rPr>
              <a:t>Exposed</a:t>
            </a:r>
            <a:endParaRPr lang="en-US" dirty="0">
              <a:solidFill>
                <a:srgbClr val="000000"/>
              </a:solidFill>
            </a:endParaRPr>
          </a:p>
        </p:txBody>
      </p:sp>
      <p:sp>
        <p:nvSpPr>
          <p:cNvPr id="98312" name="Text Box 11"/>
          <p:cNvSpPr txBox="1">
            <a:spLocks noChangeArrowheads="1"/>
          </p:cNvSpPr>
          <p:nvPr/>
        </p:nvSpPr>
        <p:spPr bwMode="auto">
          <a:xfrm>
            <a:off x="9615140" y="4435316"/>
            <a:ext cx="1205261" cy="461665"/>
          </a:xfrm>
          <a:prstGeom prst="rect">
            <a:avLst/>
          </a:prstGeom>
          <a:noFill/>
          <a:ln w="9525">
            <a:noFill/>
            <a:miter lim="800000"/>
            <a:headEnd/>
            <a:tailEnd/>
          </a:ln>
        </p:spPr>
        <p:txBody>
          <a:bodyPr wrap="square">
            <a:spAutoFit/>
          </a:bodyPr>
          <a:lstStyle/>
          <a:p>
            <a:pPr eaLnBrk="0" hangingPunct="0">
              <a:defRPr/>
            </a:pPr>
            <a:r>
              <a:rPr lang="en-US" dirty="0">
                <a:solidFill>
                  <a:srgbClr val="000000"/>
                </a:solidFill>
              </a:rPr>
              <a:t>+        -</a:t>
            </a:r>
          </a:p>
        </p:txBody>
      </p:sp>
      <p:sp>
        <p:nvSpPr>
          <p:cNvPr id="98313" name="Text Box 12"/>
          <p:cNvSpPr txBox="1">
            <a:spLocks noChangeArrowheads="1"/>
          </p:cNvSpPr>
          <p:nvPr/>
        </p:nvSpPr>
        <p:spPr bwMode="auto">
          <a:xfrm>
            <a:off x="9127958" y="4944596"/>
            <a:ext cx="400050" cy="1077218"/>
          </a:xfrm>
          <a:prstGeom prst="rect">
            <a:avLst/>
          </a:prstGeom>
          <a:noFill/>
          <a:ln w="9525">
            <a:noFill/>
            <a:miter lim="800000"/>
            <a:headEnd/>
            <a:tailEnd/>
          </a:ln>
        </p:spPr>
        <p:txBody>
          <a:bodyPr>
            <a:spAutoFit/>
          </a:bodyPr>
          <a:lstStyle/>
          <a:p>
            <a:pPr eaLnBrk="0" hangingPunct="0">
              <a:defRPr/>
            </a:pPr>
            <a:r>
              <a:rPr lang="en-US" dirty="0">
                <a:solidFill>
                  <a:srgbClr val="000000"/>
                </a:solidFill>
              </a:rPr>
              <a:t>+</a:t>
            </a:r>
          </a:p>
          <a:p>
            <a:pPr eaLnBrk="0" hangingPunct="0">
              <a:defRPr/>
            </a:pPr>
            <a:endParaRPr lang="en-US" sz="1600" dirty="0">
              <a:solidFill>
                <a:srgbClr val="000000"/>
              </a:solidFill>
            </a:endParaRPr>
          </a:p>
          <a:p>
            <a:pPr eaLnBrk="0" hangingPunct="0">
              <a:defRPr/>
            </a:pPr>
            <a:r>
              <a:rPr lang="en-US" dirty="0">
                <a:solidFill>
                  <a:srgbClr val="000000"/>
                </a:solidFill>
              </a:rPr>
              <a:t>-</a:t>
            </a:r>
          </a:p>
        </p:txBody>
      </p:sp>
      <p:sp>
        <p:nvSpPr>
          <p:cNvPr id="98315" name="Text Box 18"/>
          <p:cNvSpPr txBox="1">
            <a:spLocks noChangeArrowheads="1"/>
          </p:cNvSpPr>
          <p:nvPr/>
        </p:nvSpPr>
        <p:spPr bwMode="auto">
          <a:xfrm>
            <a:off x="8991602" y="6038513"/>
            <a:ext cx="2285999" cy="430887"/>
          </a:xfrm>
          <a:prstGeom prst="rect">
            <a:avLst/>
          </a:prstGeom>
          <a:noFill/>
          <a:ln w="9525">
            <a:noFill/>
            <a:miter lim="800000"/>
            <a:headEnd/>
            <a:tailEnd/>
          </a:ln>
        </p:spPr>
        <p:txBody>
          <a:bodyPr wrap="square">
            <a:spAutoFit/>
          </a:bodyPr>
          <a:lstStyle/>
          <a:p>
            <a:pPr eaLnBrk="0" hangingPunct="0">
              <a:defRPr/>
            </a:pPr>
            <a:r>
              <a:rPr lang="en-US" sz="2200" dirty="0">
                <a:solidFill>
                  <a:srgbClr val="000000"/>
                </a:solidFill>
              </a:rPr>
              <a:t>STUDY SAMPLE</a:t>
            </a:r>
            <a:endParaRPr lang="en-US" dirty="0">
              <a:solidFill>
                <a:srgbClr val="000000"/>
              </a:solidFill>
            </a:endParaRPr>
          </a:p>
        </p:txBody>
      </p:sp>
      <p:sp>
        <p:nvSpPr>
          <p:cNvPr id="98317" name="Text Box 25"/>
          <p:cNvSpPr txBox="1">
            <a:spLocks noChangeArrowheads="1"/>
          </p:cNvSpPr>
          <p:nvPr/>
        </p:nvSpPr>
        <p:spPr bwMode="auto">
          <a:xfrm>
            <a:off x="396383" y="6316283"/>
            <a:ext cx="5300061" cy="461665"/>
          </a:xfrm>
          <a:prstGeom prst="rect">
            <a:avLst/>
          </a:prstGeom>
          <a:noFill/>
          <a:ln w="9525">
            <a:noFill/>
            <a:miter lim="800000"/>
            <a:headEnd/>
            <a:tailEnd/>
          </a:ln>
        </p:spPr>
        <p:txBody>
          <a:bodyPr wrap="square">
            <a:spAutoFit/>
          </a:bodyPr>
          <a:lstStyle/>
          <a:p>
            <a:pPr algn="ctr" eaLnBrk="0" hangingPunct="0">
              <a:defRPr/>
            </a:pPr>
            <a:r>
              <a:rPr lang="en-US" dirty="0">
                <a:solidFill>
                  <a:srgbClr val="00B0F0"/>
                </a:solidFill>
              </a:rPr>
              <a:t>OTHER EXTERNAL POPTLN.</a:t>
            </a:r>
          </a:p>
        </p:txBody>
      </p:sp>
      <p:sp>
        <p:nvSpPr>
          <p:cNvPr id="98318" name="Line 26"/>
          <p:cNvSpPr>
            <a:spLocks noChangeShapeType="1"/>
          </p:cNvSpPr>
          <p:nvPr/>
        </p:nvSpPr>
        <p:spPr bwMode="auto">
          <a:xfrm flipH="1" flipV="1">
            <a:off x="8863481" y="4667808"/>
            <a:ext cx="661518" cy="208992"/>
          </a:xfrm>
          <a:prstGeom prst="line">
            <a:avLst/>
          </a:prstGeom>
          <a:noFill/>
          <a:ln w="50800">
            <a:solidFill>
              <a:srgbClr val="FF0000"/>
            </a:solidFill>
            <a:round/>
            <a:headEnd/>
            <a:tailEnd type="triangle" w="med" len="med"/>
          </a:ln>
        </p:spPr>
        <p:txBody>
          <a:bodyPr wrap="none" anchor="ctr"/>
          <a:lstStyle/>
          <a:p>
            <a:pPr algn="ctr" eaLnBrk="0" hangingPunct="0">
              <a:defRPr/>
            </a:pPr>
            <a:endParaRPr lang="en-US" sz="3200" dirty="0">
              <a:solidFill>
                <a:srgbClr val="000000"/>
              </a:solidFill>
            </a:endParaRPr>
          </a:p>
        </p:txBody>
      </p:sp>
      <p:grpSp>
        <p:nvGrpSpPr>
          <p:cNvPr id="98323" name="Group 40"/>
          <p:cNvGrpSpPr>
            <a:grpSpLocks/>
          </p:cNvGrpSpPr>
          <p:nvPr/>
        </p:nvGrpSpPr>
        <p:grpSpPr bwMode="auto">
          <a:xfrm>
            <a:off x="1242838" y="270182"/>
            <a:ext cx="2853519" cy="2725982"/>
            <a:chOff x="1296" y="768"/>
            <a:chExt cx="864" cy="816"/>
          </a:xfrm>
        </p:grpSpPr>
        <p:sp>
          <p:nvSpPr>
            <p:cNvPr id="98344" name="Rectangle 23"/>
            <p:cNvSpPr>
              <a:spLocks noChangeArrowheads="1"/>
            </p:cNvSpPr>
            <p:nvPr/>
          </p:nvSpPr>
          <p:spPr bwMode="auto">
            <a:xfrm>
              <a:off x="1296" y="768"/>
              <a:ext cx="864" cy="816"/>
            </a:xfrm>
            <a:prstGeom prst="rect">
              <a:avLst/>
            </a:prstGeom>
            <a:noFill/>
            <a:ln w="31750">
              <a:solidFill>
                <a:srgbClr val="FFC000"/>
              </a:solidFill>
              <a:miter lim="800000"/>
              <a:headEnd/>
              <a:tailEnd/>
            </a:ln>
          </p:spPr>
          <p:txBody>
            <a:bodyPr wrap="none" anchor="ctr"/>
            <a:lstStyle/>
            <a:p>
              <a:pPr algn="ctr" eaLnBrk="0" hangingPunct="0">
                <a:defRPr/>
              </a:pPr>
              <a:endParaRPr lang="en-US" sz="3200" dirty="0">
                <a:solidFill>
                  <a:srgbClr val="000000"/>
                </a:solidFill>
              </a:endParaRPr>
            </a:p>
          </p:txBody>
        </p:sp>
        <p:sp>
          <p:nvSpPr>
            <p:cNvPr id="98345" name="Line 35"/>
            <p:cNvSpPr>
              <a:spLocks noChangeShapeType="1"/>
            </p:cNvSpPr>
            <p:nvPr/>
          </p:nvSpPr>
          <p:spPr bwMode="auto">
            <a:xfrm>
              <a:off x="1728" y="768"/>
              <a:ext cx="0" cy="816"/>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sp>
          <p:nvSpPr>
            <p:cNvPr id="98346" name="Line 38"/>
            <p:cNvSpPr>
              <a:spLocks noChangeShapeType="1"/>
            </p:cNvSpPr>
            <p:nvPr/>
          </p:nvSpPr>
          <p:spPr bwMode="auto">
            <a:xfrm>
              <a:off x="1296" y="1161"/>
              <a:ext cx="864" cy="0"/>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grpSp>
      <p:grpSp>
        <p:nvGrpSpPr>
          <p:cNvPr id="98324" name="Group 43"/>
          <p:cNvGrpSpPr>
            <a:grpSpLocks/>
          </p:cNvGrpSpPr>
          <p:nvPr/>
        </p:nvGrpSpPr>
        <p:grpSpPr bwMode="auto">
          <a:xfrm>
            <a:off x="4869029" y="152400"/>
            <a:ext cx="2018118" cy="1703598"/>
            <a:chOff x="1296" y="768"/>
            <a:chExt cx="864" cy="816"/>
          </a:xfrm>
        </p:grpSpPr>
        <p:sp>
          <p:nvSpPr>
            <p:cNvPr id="98341" name="Rectangle 44"/>
            <p:cNvSpPr>
              <a:spLocks noChangeArrowheads="1"/>
            </p:cNvSpPr>
            <p:nvPr/>
          </p:nvSpPr>
          <p:spPr bwMode="auto">
            <a:xfrm>
              <a:off x="1296" y="768"/>
              <a:ext cx="864" cy="816"/>
            </a:xfrm>
            <a:prstGeom prst="rect">
              <a:avLst/>
            </a:prstGeom>
            <a:noFill/>
            <a:ln w="34925">
              <a:solidFill>
                <a:schemeClr val="accent1">
                  <a:lumMod val="60000"/>
                  <a:lumOff val="40000"/>
                </a:schemeClr>
              </a:solidFill>
              <a:miter lim="800000"/>
              <a:headEnd/>
              <a:tailEnd/>
            </a:ln>
          </p:spPr>
          <p:txBody>
            <a:bodyPr wrap="none" anchor="ctr"/>
            <a:lstStyle/>
            <a:p>
              <a:pPr algn="ctr" eaLnBrk="0" hangingPunct="0">
                <a:defRPr/>
              </a:pPr>
              <a:endParaRPr lang="en-US" sz="3200" dirty="0">
                <a:solidFill>
                  <a:srgbClr val="000000"/>
                </a:solidFill>
              </a:endParaRPr>
            </a:p>
          </p:txBody>
        </p:sp>
        <p:sp>
          <p:nvSpPr>
            <p:cNvPr id="98342" name="Line 45"/>
            <p:cNvSpPr>
              <a:spLocks noChangeShapeType="1"/>
            </p:cNvSpPr>
            <p:nvPr/>
          </p:nvSpPr>
          <p:spPr bwMode="auto">
            <a:xfrm>
              <a:off x="1728" y="768"/>
              <a:ext cx="0" cy="816"/>
            </a:xfrm>
            <a:prstGeom prst="line">
              <a:avLst/>
            </a:prstGeom>
            <a:noFill/>
            <a:ln w="34925">
              <a:solidFill>
                <a:schemeClr val="accent1">
                  <a:lumMod val="60000"/>
                  <a:lumOff val="40000"/>
                </a:schemeClr>
              </a:solidFill>
              <a:round/>
              <a:headEnd/>
              <a:tailEnd/>
            </a:ln>
          </p:spPr>
          <p:txBody>
            <a:bodyPr wrap="none" anchor="ctr"/>
            <a:lstStyle/>
            <a:p>
              <a:pPr algn="ctr" eaLnBrk="0" hangingPunct="0">
                <a:defRPr/>
              </a:pPr>
              <a:endParaRPr lang="en-US" sz="3200" dirty="0">
                <a:solidFill>
                  <a:srgbClr val="000000"/>
                </a:solidFill>
              </a:endParaRPr>
            </a:p>
          </p:txBody>
        </p:sp>
        <p:sp>
          <p:nvSpPr>
            <p:cNvPr id="98343" name="Line 46"/>
            <p:cNvSpPr>
              <a:spLocks noChangeShapeType="1"/>
            </p:cNvSpPr>
            <p:nvPr/>
          </p:nvSpPr>
          <p:spPr bwMode="auto">
            <a:xfrm>
              <a:off x="1296" y="1200"/>
              <a:ext cx="864" cy="0"/>
            </a:xfrm>
            <a:prstGeom prst="line">
              <a:avLst/>
            </a:prstGeom>
            <a:noFill/>
            <a:ln w="34925">
              <a:solidFill>
                <a:schemeClr val="accent1">
                  <a:lumMod val="60000"/>
                  <a:lumOff val="40000"/>
                </a:schemeClr>
              </a:solidFill>
              <a:round/>
              <a:headEnd/>
              <a:tailEnd/>
            </a:ln>
          </p:spPr>
          <p:txBody>
            <a:bodyPr wrap="none" anchor="ctr"/>
            <a:lstStyle/>
            <a:p>
              <a:pPr algn="ctr" eaLnBrk="0" hangingPunct="0">
                <a:defRPr/>
              </a:pPr>
              <a:endParaRPr lang="en-US" sz="3200" dirty="0">
                <a:solidFill>
                  <a:srgbClr val="000000"/>
                </a:solidFill>
              </a:endParaRPr>
            </a:p>
          </p:txBody>
        </p:sp>
      </p:grpSp>
      <p:grpSp>
        <p:nvGrpSpPr>
          <p:cNvPr id="98325" name="Group 47"/>
          <p:cNvGrpSpPr>
            <a:grpSpLocks/>
          </p:cNvGrpSpPr>
          <p:nvPr/>
        </p:nvGrpSpPr>
        <p:grpSpPr bwMode="auto">
          <a:xfrm>
            <a:off x="1263593" y="3919596"/>
            <a:ext cx="2875154" cy="2396687"/>
            <a:chOff x="1296" y="768"/>
            <a:chExt cx="864" cy="816"/>
          </a:xfrm>
        </p:grpSpPr>
        <p:sp>
          <p:nvSpPr>
            <p:cNvPr id="98338" name="Rectangle 48"/>
            <p:cNvSpPr>
              <a:spLocks noChangeArrowheads="1"/>
            </p:cNvSpPr>
            <p:nvPr/>
          </p:nvSpPr>
          <p:spPr bwMode="auto">
            <a:xfrm>
              <a:off x="1296" y="768"/>
              <a:ext cx="864" cy="816"/>
            </a:xfrm>
            <a:prstGeom prst="rect">
              <a:avLst/>
            </a:prstGeom>
            <a:noFill/>
            <a:ln w="31750">
              <a:solidFill>
                <a:srgbClr val="DDDDDD"/>
              </a:solidFill>
              <a:miter lim="800000"/>
              <a:headEnd/>
              <a:tailEnd/>
            </a:ln>
          </p:spPr>
          <p:txBody>
            <a:bodyPr wrap="none" anchor="ctr"/>
            <a:lstStyle/>
            <a:p>
              <a:pPr algn="ctr" eaLnBrk="0" hangingPunct="0">
                <a:defRPr/>
              </a:pPr>
              <a:endParaRPr lang="en-US" sz="3200" dirty="0">
                <a:solidFill>
                  <a:srgbClr val="000000"/>
                </a:solidFill>
              </a:endParaRPr>
            </a:p>
          </p:txBody>
        </p:sp>
        <p:sp>
          <p:nvSpPr>
            <p:cNvPr id="98339" name="Line 49"/>
            <p:cNvSpPr>
              <a:spLocks noChangeShapeType="1"/>
            </p:cNvSpPr>
            <p:nvPr/>
          </p:nvSpPr>
          <p:spPr bwMode="auto">
            <a:xfrm>
              <a:off x="1728" y="768"/>
              <a:ext cx="0" cy="816"/>
            </a:xfrm>
            <a:prstGeom prst="line">
              <a:avLst/>
            </a:prstGeom>
            <a:noFill/>
            <a:ln w="31750">
              <a:solidFill>
                <a:srgbClr val="DDDDDD"/>
              </a:solidFill>
              <a:round/>
              <a:headEnd/>
              <a:tailEnd/>
            </a:ln>
          </p:spPr>
          <p:txBody>
            <a:bodyPr wrap="none" anchor="ctr"/>
            <a:lstStyle/>
            <a:p>
              <a:pPr algn="ctr" eaLnBrk="0" hangingPunct="0">
                <a:defRPr/>
              </a:pPr>
              <a:endParaRPr lang="en-US" sz="3200" dirty="0">
                <a:solidFill>
                  <a:srgbClr val="000000"/>
                </a:solidFill>
              </a:endParaRPr>
            </a:p>
          </p:txBody>
        </p:sp>
        <p:sp>
          <p:nvSpPr>
            <p:cNvPr id="98340" name="Line 50"/>
            <p:cNvSpPr>
              <a:spLocks noChangeShapeType="1"/>
            </p:cNvSpPr>
            <p:nvPr/>
          </p:nvSpPr>
          <p:spPr bwMode="auto">
            <a:xfrm>
              <a:off x="1296" y="1161"/>
              <a:ext cx="864" cy="0"/>
            </a:xfrm>
            <a:prstGeom prst="line">
              <a:avLst/>
            </a:prstGeom>
            <a:noFill/>
            <a:ln w="31750">
              <a:solidFill>
                <a:srgbClr val="DDDDDD"/>
              </a:solidFill>
              <a:round/>
              <a:headEnd/>
              <a:tailEnd/>
            </a:ln>
          </p:spPr>
          <p:txBody>
            <a:bodyPr wrap="none" anchor="ctr"/>
            <a:lstStyle/>
            <a:p>
              <a:pPr algn="ctr" eaLnBrk="0" hangingPunct="0">
                <a:defRPr/>
              </a:pPr>
              <a:endParaRPr lang="en-US" sz="3200" dirty="0">
                <a:solidFill>
                  <a:srgbClr val="000000"/>
                </a:solidFill>
              </a:endParaRPr>
            </a:p>
          </p:txBody>
        </p:sp>
      </p:grpSp>
      <p:grpSp>
        <p:nvGrpSpPr>
          <p:cNvPr id="98326" name="Group 51"/>
          <p:cNvGrpSpPr>
            <a:grpSpLocks/>
          </p:cNvGrpSpPr>
          <p:nvPr/>
        </p:nvGrpSpPr>
        <p:grpSpPr bwMode="auto">
          <a:xfrm>
            <a:off x="4797957" y="2681186"/>
            <a:ext cx="1961871" cy="1845454"/>
            <a:chOff x="1296" y="768"/>
            <a:chExt cx="864" cy="816"/>
          </a:xfrm>
        </p:grpSpPr>
        <p:sp>
          <p:nvSpPr>
            <p:cNvPr id="98335" name="Rectangle 52"/>
            <p:cNvSpPr>
              <a:spLocks noChangeArrowheads="1"/>
            </p:cNvSpPr>
            <p:nvPr/>
          </p:nvSpPr>
          <p:spPr bwMode="auto">
            <a:xfrm>
              <a:off x="1296" y="768"/>
              <a:ext cx="864" cy="816"/>
            </a:xfrm>
            <a:prstGeom prst="rect">
              <a:avLst/>
            </a:prstGeom>
            <a:noFill/>
            <a:ln w="31750">
              <a:solidFill>
                <a:srgbClr val="FFC000"/>
              </a:solidFill>
              <a:miter lim="800000"/>
              <a:headEnd/>
              <a:tailEnd/>
            </a:ln>
          </p:spPr>
          <p:txBody>
            <a:bodyPr wrap="none" anchor="ctr"/>
            <a:lstStyle/>
            <a:p>
              <a:pPr algn="ctr" eaLnBrk="0" hangingPunct="0">
                <a:defRPr/>
              </a:pPr>
              <a:endParaRPr lang="en-US" sz="3200" dirty="0">
                <a:solidFill>
                  <a:srgbClr val="000000"/>
                </a:solidFill>
              </a:endParaRPr>
            </a:p>
          </p:txBody>
        </p:sp>
        <p:sp>
          <p:nvSpPr>
            <p:cNvPr id="98336" name="Line 53"/>
            <p:cNvSpPr>
              <a:spLocks noChangeShapeType="1"/>
            </p:cNvSpPr>
            <p:nvPr/>
          </p:nvSpPr>
          <p:spPr bwMode="auto">
            <a:xfrm>
              <a:off x="1728" y="768"/>
              <a:ext cx="0" cy="816"/>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sp>
          <p:nvSpPr>
            <p:cNvPr id="98337" name="Line 54"/>
            <p:cNvSpPr>
              <a:spLocks noChangeShapeType="1"/>
            </p:cNvSpPr>
            <p:nvPr/>
          </p:nvSpPr>
          <p:spPr bwMode="auto">
            <a:xfrm>
              <a:off x="1296" y="1173"/>
              <a:ext cx="864" cy="0"/>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grpSp>
      <p:grpSp>
        <p:nvGrpSpPr>
          <p:cNvPr id="98327" name="Group 55"/>
          <p:cNvGrpSpPr>
            <a:grpSpLocks/>
          </p:cNvGrpSpPr>
          <p:nvPr/>
        </p:nvGrpSpPr>
        <p:grpSpPr bwMode="auto">
          <a:xfrm>
            <a:off x="7197008" y="3651300"/>
            <a:ext cx="1528010" cy="1475145"/>
            <a:chOff x="1296" y="768"/>
            <a:chExt cx="864" cy="816"/>
          </a:xfrm>
        </p:grpSpPr>
        <p:sp>
          <p:nvSpPr>
            <p:cNvPr id="98332" name="Rectangle 56"/>
            <p:cNvSpPr>
              <a:spLocks noChangeArrowheads="1"/>
            </p:cNvSpPr>
            <p:nvPr/>
          </p:nvSpPr>
          <p:spPr bwMode="auto">
            <a:xfrm>
              <a:off x="1296" y="768"/>
              <a:ext cx="864" cy="816"/>
            </a:xfrm>
            <a:prstGeom prst="rect">
              <a:avLst/>
            </a:prstGeom>
            <a:noFill/>
            <a:ln w="31750">
              <a:solidFill>
                <a:srgbClr val="FFC000"/>
              </a:solidFill>
              <a:miter lim="800000"/>
              <a:headEnd/>
              <a:tailEnd/>
            </a:ln>
          </p:spPr>
          <p:txBody>
            <a:bodyPr wrap="none" anchor="ctr"/>
            <a:lstStyle/>
            <a:p>
              <a:pPr algn="ctr" eaLnBrk="0" hangingPunct="0">
                <a:defRPr/>
              </a:pPr>
              <a:endParaRPr lang="en-US" sz="3200" dirty="0">
                <a:solidFill>
                  <a:srgbClr val="000000"/>
                </a:solidFill>
              </a:endParaRPr>
            </a:p>
          </p:txBody>
        </p:sp>
        <p:sp>
          <p:nvSpPr>
            <p:cNvPr id="98333" name="Line 57"/>
            <p:cNvSpPr>
              <a:spLocks noChangeShapeType="1"/>
            </p:cNvSpPr>
            <p:nvPr/>
          </p:nvSpPr>
          <p:spPr bwMode="auto">
            <a:xfrm>
              <a:off x="1728" y="768"/>
              <a:ext cx="0" cy="816"/>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sp>
          <p:nvSpPr>
            <p:cNvPr id="98334" name="Line 58"/>
            <p:cNvSpPr>
              <a:spLocks noChangeShapeType="1"/>
            </p:cNvSpPr>
            <p:nvPr/>
          </p:nvSpPr>
          <p:spPr bwMode="auto">
            <a:xfrm>
              <a:off x="1296" y="1167"/>
              <a:ext cx="864" cy="0"/>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grpSp>
      <p:sp>
        <p:nvSpPr>
          <p:cNvPr id="98328" name="Text Box 59"/>
          <p:cNvSpPr txBox="1">
            <a:spLocks noChangeArrowheads="1"/>
          </p:cNvSpPr>
          <p:nvPr/>
        </p:nvSpPr>
        <p:spPr bwMode="auto">
          <a:xfrm>
            <a:off x="6858000" y="5105401"/>
            <a:ext cx="2057400" cy="769441"/>
          </a:xfrm>
          <a:prstGeom prst="rect">
            <a:avLst/>
          </a:prstGeom>
          <a:noFill/>
          <a:ln w="9525">
            <a:noFill/>
            <a:miter lim="800000"/>
            <a:headEnd/>
            <a:tailEnd/>
          </a:ln>
        </p:spPr>
        <p:txBody>
          <a:bodyPr wrap="square">
            <a:spAutoFit/>
          </a:bodyPr>
          <a:lstStyle/>
          <a:p>
            <a:pPr algn="ctr" eaLnBrk="0" hangingPunct="0">
              <a:defRPr/>
            </a:pPr>
            <a:r>
              <a:rPr lang="en-US" sz="2200" dirty="0">
                <a:solidFill>
                  <a:srgbClr val="000000"/>
                </a:solidFill>
              </a:rPr>
              <a:t>INTENDED SAMPLE</a:t>
            </a:r>
            <a:endParaRPr lang="en-US" dirty="0">
              <a:solidFill>
                <a:srgbClr val="000000"/>
              </a:solidFill>
            </a:endParaRPr>
          </a:p>
        </p:txBody>
      </p:sp>
      <p:sp>
        <p:nvSpPr>
          <p:cNvPr id="44" name="Text Box 17">
            <a:extLst>
              <a:ext uri="{FF2B5EF4-FFF2-40B4-BE49-F238E27FC236}">
                <a16:creationId xmlns:a16="http://schemas.microsoft.com/office/drawing/2014/main" id="{96A72AAB-0971-4AE6-8273-FC9E61B52D13}"/>
              </a:ext>
            </a:extLst>
          </p:cNvPr>
          <p:cNvSpPr txBox="1">
            <a:spLocks noChangeArrowheads="1"/>
          </p:cNvSpPr>
          <p:nvPr/>
        </p:nvSpPr>
        <p:spPr bwMode="auto">
          <a:xfrm>
            <a:off x="1063270" y="3004280"/>
            <a:ext cx="3414449" cy="430887"/>
          </a:xfrm>
          <a:prstGeom prst="rect">
            <a:avLst/>
          </a:prstGeom>
          <a:noFill/>
          <a:ln w="9525">
            <a:noFill/>
            <a:miter lim="800000"/>
            <a:headEnd/>
            <a:tailEnd/>
          </a:ln>
        </p:spPr>
        <p:txBody>
          <a:bodyPr wrap="square">
            <a:spAutoFit/>
          </a:bodyPr>
          <a:lstStyle/>
          <a:p>
            <a:pPr algn="ctr" eaLnBrk="0" hangingPunct="0">
              <a:defRPr/>
            </a:pPr>
            <a:r>
              <a:rPr lang="en-US" sz="2200" dirty="0">
                <a:solidFill>
                  <a:srgbClr val="00B0F0"/>
                </a:solidFill>
              </a:rPr>
              <a:t>TARGET POPULATION</a:t>
            </a:r>
            <a:endParaRPr lang="en-US" dirty="0">
              <a:solidFill>
                <a:srgbClr val="00B0F0"/>
              </a:solidFill>
            </a:endParaRPr>
          </a:p>
        </p:txBody>
      </p:sp>
      <p:sp>
        <p:nvSpPr>
          <p:cNvPr id="47" name="Text Box 25">
            <a:extLst>
              <a:ext uri="{FF2B5EF4-FFF2-40B4-BE49-F238E27FC236}">
                <a16:creationId xmlns:a16="http://schemas.microsoft.com/office/drawing/2014/main" id="{B63DDBA3-4667-40FB-B3C5-E3FF6DE62E6D}"/>
              </a:ext>
            </a:extLst>
          </p:cNvPr>
          <p:cNvSpPr txBox="1">
            <a:spLocks noChangeArrowheads="1"/>
          </p:cNvSpPr>
          <p:nvPr/>
        </p:nvSpPr>
        <p:spPr bwMode="auto">
          <a:xfrm>
            <a:off x="4423953" y="1794218"/>
            <a:ext cx="3103995" cy="461665"/>
          </a:xfrm>
          <a:prstGeom prst="rect">
            <a:avLst/>
          </a:prstGeom>
          <a:noFill/>
          <a:ln w="9525">
            <a:noFill/>
            <a:miter lim="800000"/>
            <a:headEnd/>
            <a:tailEnd/>
          </a:ln>
        </p:spPr>
        <p:txBody>
          <a:bodyPr wrap="square">
            <a:spAutoFit/>
          </a:bodyPr>
          <a:lstStyle/>
          <a:p>
            <a:pPr eaLnBrk="0" hangingPunct="0">
              <a:defRPr/>
            </a:pPr>
            <a:r>
              <a:rPr lang="en-US" dirty="0">
                <a:solidFill>
                  <a:srgbClr val="00B0F0"/>
                </a:solidFill>
              </a:rPr>
              <a:t>OTHER EXT. PPTLN.</a:t>
            </a:r>
          </a:p>
        </p:txBody>
      </p:sp>
      <p:sp>
        <p:nvSpPr>
          <p:cNvPr id="2" name="Freeform: Shape 1">
            <a:extLst>
              <a:ext uri="{FF2B5EF4-FFF2-40B4-BE49-F238E27FC236}">
                <a16:creationId xmlns:a16="http://schemas.microsoft.com/office/drawing/2014/main" id="{47F35464-AC67-42F6-8BE2-4461B4BA1CFF}"/>
              </a:ext>
            </a:extLst>
          </p:cNvPr>
          <p:cNvSpPr/>
          <p:nvPr/>
        </p:nvSpPr>
        <p:spPr bwMode="auto">
          <a:xfrm>
            <a:off x="6858000" y="3167806"/>
            <a:ext cx="2667000" cy="1706186"/>
          </a:xfrm>
          <a:custGeom>
            <a:avLst/>
            <a:gdLst>
              <a:gd name="connsiteX0" fmla="*/ 2963119 w 2963119"/>
              <a:gd name="connsiteY0" fmla="*/ 1703597 h 1703597"/>
              <a:gd name="connsiteX1" fmla="*/ 2245488 w 2963119"/>
              <a:gd name="connsiteY1" fmla="*/ 106291 h 1703597"/>
              <a:gd name="connsiteX2" fmla="*/ 0 w 2963119"/>
              <a:gd name="connsiteY2" fmla="*/ 279911 h 1703597"/>
            </a:gdLst>
            <a:ahLst/>
            <a:cxnLst>
              <a:cxn ang="0">
                <a:pos x="connsiteX0" y="connsiteY0"/>
              </a:cxn>
              <a:cxn ang="0">
                <a:pos x="connsiteX1" y="connsiteY1"/>
              </a:cxn>
              <a:cxn ang="0">
                <a:pos x="connsiteX2" y="connsiteY2"/>
              </a:cxn>
            </a:cxnLst>
            <a:rect l="l" t="t" r="r" b="b"/>
            <a:pathLst>
              <a:path w="2963119" h="1703597">
                <a:moveTo>
                  <a:pt x="2963119" y="1703597"/>
                </a:moveTo>
                <a:cubicBezTo>
                  <a:pt x="2851230" y="1023584"/>
                  <a:pt x="2739341" y="343572"/>
                  <a:pt x="2245488" y="106291"/>
                </a:cubicBezTo>
                <a:cubicBezTo>
                  <a:pt x="1751635" y="-130990"/>
                  <a:pt x="875817" y="74460"/>
                  <a:pt x="0" y="279911"/>
                </a:cubicBezTo>
              </a:path>
            </a:pathLst>
          </a:custGeom>
          <a:noFill/>
          <a:ln w="3175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3200" dirty="0">
              <a:solidFill>
                <a:srgbClr val="000000"/>
              </a:solidFill>
            </a:endParaRPr>
          </a:p>
        </p:txBody>
      </p:sp>
      <p:sp>
        <p:nvSpPr>
          <p:cNvPr id="48" name="Text Box 17">
            <a:extLst>
              <a:ext uri="{FF2B5EF4-FFF2-40B4-BE49-F238E27FC236}">
                <a16:creationId xmlns:a16="http://schemas.microsoft.com/office/drawing/2014/main" id="{6695AA47-8CC0-4162-A02C-448FF55DC175}"/>
              </a:ext>
            </a:extLst>
          </p:cNvPr>
          <p:cNvSpPr txBox="1">
            <a:spLocks noChangeArrowheads="1"/>
          </p:cNvSpPr>
          <p:nvPr/>
        </p:nvSpPr>
        <p:spPr bwMode="auto">
          <a:xfrm>
            <a:off x="4114800" y="4496678"/>
            <a:ext cx="3314898" cy="1898212"/>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FF0000"/>
                </a:solidFill>
              </a:rPr>
              <a:t>SOURCE POPULATION</a:t>
            </a:r>
          </a:p>
          <a:p>
            <a:pPr algn="ctr" defTabSz="812810" eaLnBrk="0" hangingPunct="0">
              <a:defRPr/>
            </a:pPr>
            <a:r>
              <a:rPr lang="en-US" sz="1956" dirty="0">
                <a:solidFill>
                  <a:srgbClr val="FF0000"/>
                </a:solidFill>
              </a:rPr>
              <a:t>(aka </a:t>
            </a:r>
          </a:p>
          <a:p>
            <a:pPr algn="ctr" defTabSz="812810" eaLnBrk="0" hangingPunct="0">
              <a:defRPr/>
            </a:pPr>
            <a:r>
              <a:rPr lang="en-US" sz="1956" dirty="0">
                <a:solidFill>
                  <a:srgbClr val="FF0000"/>
                </a:solidFill>
              </a:rPr>
              <a:t>ACCESSIBLE </a:t>
            </a:r>
          </a:p>
          <a:p>
            <a:pPr algn="ctr" defTabSz="812810" eaLnBrk="0" hangingPunct="0">
              <a:defRPr/>
            </a:pPr>
            <a:r>
              <a:rPr lang="en-US" sz="1956" dirty="0">
                <a:solidFill>
                  <a:srgbClr val="FF0000"/>
                </a:solidFill>
              </a:rPr>
              <a:t>POPULATION, </a:t>
            </a:r>
          </a:p>
          <a:p>
            <a:pPr algn="ctr" defTabSz="812810" eaLnBrk="0" hangingPunct="0">
              <a:defRPr/>
            </a:pPr>
            <a:r>
              <a:rPr lang="en-US" sz="1956" dirty="0">
                <a:solidFill>
                  <a:srgbClr val="FF0000"/>
                </a:solidFill>
              </a:rPr>
              <a:t>STUDY BASE, </a:t>
            </a:r>
          </a:p>
          <a:p>
            <a:pPr algn="ctr" defTabSz="812810" eaLnBrk="0" hangingPunct="0">
              <a:defRPr/>
            </a:pPr>
            <a:r>
              <a:rPr lang="en-US" sz="1956" dirty="0">
                <a:solidFill>
                  <a:srgbClr val="FF0000"/>
                </a:solidFill>
              </a:rPr>
              <a:t>“UNDERLYING COHORT”)</a:t>
            </a:r>
            <a:endParaRPr lang="en-US" sz="2133" dirty="0">
              <a:solidFill>
                <a:srgbClr val="FF0000"/>
              </a:solidFill>
            </a:endParaRPr>
          </a:p>
        </p:txBody>
      </p:sp>
      <p:sp>
        <p:nvSpPr>
          <p:cNvPr id="49" name="Text Box 33">
            <a:extLst>
              <a:ext uri="{FF2B5EF4-FFF2-40B4-BE49-F238E27FC236}">
                <a16:creationId xmlns:a16="http://schemas.microsoft.com/office/drawing/2014/main" id="{5AEE8348-E7FA-40AE-AE10-987AD2EDFB32}"/>
              </a:ext>
            </a:extLst>
          </p:cNvPr>
          <p:cNvSpPr txBox="1">
            <a:spLocks noChangeArrowheads="1"/>
          </p:cNvSpPr>
          <p:nvPr/>
        </p:nvSpPr>
        <p:spPr bwMode="auto">
          <a:xfrm>
            <a:off x="5584535" y="6420284"/>
            <a:ext cx="3940464" cy="369332"/>
          </a:xfrm>
          <a:prstGeom prst="rect">
            <a:avLst/>
          </a:prstGeom>
          <a:noFill/>
          <a:ln w="9525">
            <a:noFill/>
            <a:miter lim="800000"/>
            <a:headEnd/>
            <a:tailEnd/>
          </a:ln>
        </p:spPr>
        <p:txBody>
          <a:bodyPr wrap="square">
            <a:spAutoFit/>
          </a:bodyPr>
          <a:lstStyle/>
          <a:p>
            <a:pPr algn="ctr">
              <a:defRPr/>
            </a:pPr>
            <a:r>
              <a:rPr lang="en-US" sz="1800" dirty="0">
                <a:solidFill>
                  <a:srgbClr val="000000"/>
                </a:solidFill>
              </a:rPr>
              <a:t>Conception of Study Design yields</a:t>
            </a:r>
          </a:p>
        </p:txBody>
      </p:sp>
      <p:sp>
        <p:nvSpPr>
          <p:cNvPr id="4" name="Freeform: Shape 3">
            <a:extLst>
              <a:ext uri="{FF2B5EF4-FFF2-40B4-BE49-F238E27FC236}">
                <a16:creationId xmlns:a16="http://schemas.microsoft.com/office/drawing/2014/main" id="{3AF2E290-C022-47A1-872A-7F0823FB1775}"/>
              </a:ext>
            </a:extLst>
          </p:cNvPr>
          <p:cNvSpPr/>
          <p:nvPr/>
        </p:nvSpPr>
        <p:spPr bwMode="auto">
          <a:xfrm>
            <a:off x="7961013" y="5871276"/>
            <a:ext cx="513696" cy="545291"/>
          </a:xfrm>
          <a:custGeom>
            <a:avLst/>
            <a:gdLst>
              <a:gd name="connsiteX0" fmla="*/ 0 w 562824"/>
              <a:gd name="connsiteY0" fmla="*/ 1229711 h 1229711"/>
              <a:gd name="connsiteX1" fmla="*/ 551793 w 562824"/>
              <a:gd name="connsiteY1" fmla="*/ 740979 h 1229711"/>
              <a:gd name="connsiteX2" fmla="*/ 315311 w 562824"/>
              <a:gd name="connsiteY2" fmla="*/ 0 h 1229711"/>
            </a:gdLst>
            <a:ahLst/>
            <a:cxnLst>
              <a:cxn ang="0">
                <a:pos x="connsiteX0" y="connsiteY0"/>
              </a:cxn>
              <a:cxn ang="0">
                <a:pos x="connsiteX1" y="connsiteY1"/>
              </a:cxn>
              <a:cxn ang="0">
                <a:pos x="connsiteX2" y="connsiteY2"/>
              </a:cxn>
            </a:cxnLst>
            <a:rect l="l" t="t" r="r" b="b"/>
            <a:pathLst>
              <a:path w="562824" h="1229711">
                <a:moveTo>
                  <a:pt x="0" y="1229711"/>
                </a:moveTo>
                <a:cubicBezTo>
                  <a:pt x="249620" y="1087821"/>
                  <a:pt x="499241" y="945931"/>
                  <a:pt x="551793" y="740979"/>
                </a:cubicBezTo>
                <a:cubicBezTo>
                  <a:pt x="604345" y="536027"/>
                  <a:pt x="459828" y="268013"/>
                  <a:pt x="315311" y="0"/>
                </a:cubicBezTo>
              </a:path>
            </a:pathLst>
          </a:custGeom>
          <a:noFill/>
          <a:ln w="2222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dirty="0">
              <a:solidFill>
                <a:srgbClr val="000000"/>
              </a:solidFill>
            </a:endParaRPr>
          </a:p>
        </p:txBody>
      </p:sp>
      <p:sp>
        <p:nvSpPr>
          <p:cNvPr id="50" name="WordArt 34">
            <a:extLst>
              <a:ext uri="{FF2B5EF4-FFF2-40B4-BE49-F238E27FC236}">
                <a16:creationId xmlns:a16="http://schemas.microsoft.com/office/drawing/2014/main" id="{A5F71067-E469-4420-BC44-8A561EE9BEA0}"/>
              </a:ext>
            </a:extLst>
          </p:cNvPr>
          <p:cNvSpPr>
            <a:spLocks noChangeArrowheads="1" noChangeShapeType="1" noTextEdit="1"/>
          </p:cNvSpPr>
          <p:nvPr/>
        </p:nvSpPr>
        <p:spPr bwMode="auto">
          <a:xfrm rot="1684938">
            <a:off x="7473416" y="2869069"/>
            <a:ext cx="2147910" cy="1434200"/>
          </a:xfrm>
          <a:prstGeom prst="rect">
            <a:avLst/>
          </a:prstGeom>
        </p:spPr>
        <p:txBody>
          <a:bodyPr spcFirstLastPara="1" wrap="none" fromWordArt="1">
            <a:prstTxWarp prst="textArchUp">
              <a:avLst>
                <a:gd name="adj" fmla="val 10800004"/>
              </a:avLst>
            </a:prstTxWarp>
          </a:bodyPr>
          <a:lstStyle/>
          <a:p>
            <a:pPr algn="ctr" eaLnBrk="0" hangingPunct="0"/>
            <a:r>
              <a:rPr lang="en-US" sz="3600" kern="10" dirty="0">
                <a:ln w="9525">
                  <a:solidFill>
                    <a:srgbClr val="000000"/>
                  </a:solidFill>
                  <a:round/>
                  <a:headEnd/>
                  <a:tailEnd/>
                </a:ln>
                <a:solidFill>
                  <a:srgbClr val="FF0000"/>
                </a:solidFill>
                <a:latin typeface="Arial Black"/>
              </a:rPr>
              <a:t>Inference</a:t>
            </a:r>
          </a:p>
        </p:txBody>
      </p:sp>
      <p:sp>
        <p:nvSpPr>
          <p:cNvPr id="53" name="WordArt 34">
            <a:extLst>
              <a:ext uri="{FF2B5EF4-FFF2-40B4-BE49-F238E27FC236}">
                <a16:creationId xmlns:a16="http://schemas.microsoft.com/office/drawing/2014/main" id="{EC58C686-1F88-4DBE-8F28-D73F75B88AA7}"/>
              </a:ext>
            </a:extLst>
          </p:cNvPr>
          <p:cNvSpPr>
            <a:spLocks noChangeArrowheads="1" noChangeShapeType="1" noTextEdit="1"/>
          </p:cNvSpPr>
          <p:nvPr/>
        </p:nvSpPr>
        <p:spPr bwMode="auto">
          <a:xfrm rot="2897672">
            <a:off x="6645514" y="1372705"/>
            <a:ext cx="4320743" cy="2362835"/>
          </a:xfrm>
          <a:prstGeom prst="rect">
            <a:avLst/>
          </a:prstGeom>
          <a:noFill/>
        </p:spPr>
        <p:txBody>
          <a:bodyPr spcFirstLastPara="1" wrap="none" numCol="1" fromWordArt="1">
            <a:prstTxWarp prst="textArchUp">
              <a:avLst>
                <a:gd name="adj" fmla="val 10800004"/>
              </a:avLst>
            </a:prstTxWarp>
          </a:bodyPr>
          <a:lstStyle/>
          <a:p>
            <a:pPr algn="ctr" eaLnBrk="0" hangingPunct="0">
              <a:lnSpc>
                <a:spcPct val="107000"/>
              </a:lnSpc>
              <a:spcBef>
                <a:spcPts val="0"/>
              </a:spcBef>
              <a:spcAft>
                <a:spcPts val="800"/>
              </a:spcAft>
            </a:pPr>
            <a:r>
              <a:rPr lang="en-US" sz="3600" dirty="0">
                <a:ln w="9525" cap="flat" cmpd="sng" algn="ctr">
                  <a:solidFill>
                    <a:srgbClr val="000000"/>
                  </a:solidFill>
                  <a:prstDash val="solid"/>
                  <a:round/>
                </a:ln>
                <a:solidFill>
                  <a:srgbClr val="00B0F0"/>
                </a:solidFill>
                <a:latin typeface="Arial Black" panose="020B0A04020102020204" pitchFamily="34" charset="0"/>
                <a:ea typeface="Calibri" panose="020F0502020204030204" pitchFamily="34" charset="0"/>
                <a:cs typeface="Times New Roman" panose="02020603050405020304" pitchFamily="18" charset="0"/>
              </a:rPr>
              <a:t>Inference</a:t>
            </a:r>
            <a:endPar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4" name="Freeform: Shape 53">
            <a:extLst>
              <a:ext uri="{FF2B5EF4-FFF2-40B4-BE49-F238E27FC236}">
                <a16:creationId xmlns:a16="http://schemas.microsoft.com/office/drawing/2014/main" id="{32049017-DBB8-45A7-B50F-5A880354F49B}"/>
              </a:ext>
            </a:extLst>
          </p:cNvPr>
          <p:cNvSpPr/>
          <p:nvPr/>
        </p:nvSpPr>
        <p:spPr bwMode="auto">
          <a:xfrm rot="1481139">
            <a:off x="6602940" y="1677432"/>
            <a:ext cx="3974757" cy="1824453"/>
          </a:xfrm>
          <a:custGeom>
            <a:avLst/>
            <a:gdLst>
              <a:gd name="connsiteX0" fmla="*/ 2963119 w 2963119"/>
              <a:gd name="connsiteY0" fmla="*/ 1703597 h 1703597"/>
              <a:gd name="connsiteX1" fmla="*/ 2245488 w 2963119"/>
              <a:gd name="connsiteY1" fmla="*/ 106291 h 1703597"/>
              <a:gd name="connsiteX2" fmla="*/ 0 w 2963119"/>
              <a:gd name="connsiteY2" fmla="*/ 279911 h 1703597"/>
            </a:gdLst>
            <a:ahLst/>
            <a:cxnLst>
              <a:cxn ang="0">
                <a:pos x="connsiteX0" y="connsiteY0"/>
              </a:cxn>
              <a:cxn ang="0">
                <a:pos x="connsiteX1" y="connsiteY1"/>
              </a:cxn>
              <a:cxn ang="0">
                <a:pos x="connsiteX2" y="connsiteY2"/>
              </a:cxn>
            </a:cxnLst>
            <a:rect l="l" t="t" r="r" b="b"/>
            <a:pathLst>
              <a:path w="2963119" h="1703597">
                <a:moveTo>
                  <a:pt x="2963119" y="1703597"/>
                </a:moveTo>
                <a:cubicBezTo>
                  <a:pt x="2851230" y="1023584"/>
                  <a:pt x="2739341" y="343572"/>
                  <a:pt x="2245488" y="106291"/>
                </a:cubicBezTo>
                <a:cubicBezTo>
                  <a:pt x="1751635" y="-130990"/>
                  <a:pt x="875817" y="74460"/>
                  <a:pt x="0" y="279911"/>
                </a:cubicBezTo>
              </a:path>
            </a:pathLst>
          </a:custGeom>
          <a:noFill/>
          <a:ln w="31750" cap="flat" cmpd="sng" algn="ctr">
            <a:solidFill>
              <a:srgbClr val="00B0F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3200" dirty="0">
              <a:solidFill>
                <a:srgbClr val="000000"/>
              </a:solidFill>
            </a:endParaRPr>
          </a:p>
        </p:txBody>
      </p:sp>
      <p:grpSp>
        <p:nvGrpSpPr>
          <p:cNvPr id="5" name="Group 4">
            <a:extLst>
              <a:ext uri="{FF2B5EF4-FFF2-40B4-BE49-F238E27FC236}">
                <a16:creationId xmlns:a16="http://schemas.microsoft.com/office/drawing/2014/main" id="{9F3A1FF1-24ED-43B7-9D60-12116BC9F7CE}"/>
              </a:ext>
            </a:extLst>
          </p:cNvPr>
          <p:cNvGrpSpPr/>
          <p:nvPr/>
        </p:nvGrpSpPr>
        <p:grpSpPr>
          <a:xfrm>
            <a:off x="4132680" y="2281127"/>
            <a:ext cx="5773316" cy="1734252"/>
            <a:chOff x="3180180" y="2281127"/>
            <a:chExt cx="5773316" cy="1734252"/>
          </a:xfrm>
        </p:grpSpPr>
        <p:sp>
          <p:nvSpPr>
            <p:cNvPr id="55" name="Freeform: Shape 54">
              <a:extLst>
                <a:ext uri="{FF2B5EF4-FFF2-40B4-BE49-F238E27FC236}">
                  <a16:creationId xmlns:a16="http://schemas.microsoft.com/office/drawing/2014/main" id="{79C19518-15AB-461A-AFFF-2C89B287F9DE}"/>
                </a:ext>
              </a:extLst>
            </p:cNvPr>
            <p:cNvSpPr/>
            <p:nvPr/>
          </p:nvSpPr>
          <p:spPr bwMode="auto">
            <a:xfrm rot="211801">
              <a:off x="3180180" y="2281127"/>
              <a:ext cx="1201051" cy="45719"/>
            </a:xfrm>
            <a:custGeom>
              <a:avLst/>
              <a:gdLst>
                <a:gd name="connsiteX0" fmla="*/ 2963119 w 2963119"/>
                <a:gd name="connsiteY0" fmla="*/ 1703597 h 1703597"/>
                <a:gd name="connsiteX1" fmla="*/ 2245488 w 2963119"/>
                <a:gd name="connsiteY1" fmla="*/ 106291 h 1703597"/>
                <a:gd name="connsiteX2" fmla="*/ 0 w 2963119"/>
                <a:gd name="connsiteY2" fmla="*/ 279911 h 1703597"/>
              </a:gdLst>
              <a:ahLst/>
              <a:cxnLst>
                <a:cxn ang="0">
                  <a:pos x="connsiteX0" y="connsiteY0"/>
                </a:cxn>
                <a:cxn ang="0">
                  <a:pos x="connsiteX1" y="connsiteY1"/>
                </a:cxn>
                <a:cxn ang="0">
                  <a:pos x="connsiteX2" y="connsiteY2"/>
                </a:cxn>
              </a:cxnLst>
              <a:rect l="l" t="t" r="r" b="b"/>
              <a:pathLst>
                <a:path w="2963119" h="1703597">
                  <a:moveTo>
                    <a:pt x="2963119" y="1703597"/>
                  </a:moveTo>
                  <a:cubicBezTo>
                    <a:pt x="2851230" y="1023584"/>
                    <a:pt x="2739341" y="343572"/>
                    <a:pt x="2245488" y="106291"/>
                  </a:cubicBezTo>
                  <a:cubicBezTo>
                    <a:pt x="1751635" y="-130990"/>
                    <a:pt x="875817" y="74460"/>
                    <a:pt x="0" y="279911"/>
                  </a:cubicBezTo>
                </a:path>
              </a:pathLst>
            </a:custGeom>
            <a:noFill/>
            <a:ln w="31750" cap="flat" cmpd="sng" algn="ctr">
              <a:solidFill>
                <a:srgbClr val="00B0F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3200" dirty="0">
                <a:solidFill>
                  <a:srgbClr val="000000"/>
                </a:solidFill>
              </a:endParaRPr>
            </a:p>
          </p:txBody>
        </p:sp>
        <p:sp>
          <p:nvSpPr>
            <p:cNvPr id="13" name="Freeform: Shape 12">
              <a:extLst>
                <a:ext uri="{FF2B5EF4-FFF2-40B4-BE49-F238E27FC236}">
                  <a16:creationId xmlns:a16="http://schemas.microsoft.com/office/drawing/2014/main" id="{44876BB7-931A-420E-8F08-D3F92EE0BF53}"/>
                </a:ext>
              </a:extLst>
            </p:cNvPr>
            <p:cNvSpPr/>
            <p:nvPr/>
          </p:nvSpPr>
          <p:spPr bwMode="auto">
            <a:xfrm>
              <a:off x="3269237" y="2318126"/>
              <a:ext cx="5684259" cy="1697253"/>
            </a:xfrm>
            <a:custGeom>
              <a:avLst/>
              <a:gdLst>
                <a:gd name="connsiteX0" fmla="*/ 3531549 w 3531549"/>
                <a:gd name="connsiteY0" fmla="*/ 53009 h 2560508"/>
                <a:gd name="connsiteX1" fmla="*/ 210833 w 3531549"/>
                <a:gd name="connsiteY1" fmla="*/ 277599 h 2560508"/>
                <a:gd name="connsiteX2" fmla="*/ 307085 w 3531549"/>
                <a:gd name="connsiteY2" fmla="*/ 2202651 h 2560508"/>
                <a:gd name="connsiteX3" fmla="*/ 34370 w 3531549"/>
                <a:gd name="connsiteY3" fmla="*/ 2555578 h 2560508"/>
              </a:gdLst>
              <a:ahLst/>
              <a:cxnLst>
                <a:cxn ang="0">
                  <a:pos x="connsiteX0" y="connsiteY0"/>
                </a:cxn>
                <a:cxn ang="0">
                  <a:pos x="connsiteX1" y="connsiteY1"/>
                </a:cxn>
                <a:cxn ang="0">
                  <a:pos x="connsiteX2" y="connsiteY2"/>
                </a:cxn>
                <a:cxn ang="0">
                  <a:pos x="connsiteX3" y="connsiteY3"/>
                </a:cxn>
              </a:cxnLst>
              <a:rect l="l" t="t" r="r" b="b"/>
              <a:pathLst>
                <a:path w="3531549" h="2560508">
                  <a:moveTo>
                    <a:pt x="3531549" y="53009"/>
                  </a:moveTo>
                  <a:cubicBezTo>
                    <a:pt x="2139896" y="-13833"/>
                    <a:pt x="748244" y="-80675"/>
                    <a:pt x="210833" y="277599"/>
                  </a:cubicBezTo>
                  <a:cubicBezTo>
                    <a:pt x="-326578" y="635873"/>
                    <a:pt x="336495" y="1822988"/>
                    <a:pt x="307085" y="2202651"/>
                  </a:cubicBezTo>
                  <a:cubicBezTo>
                    <a:pt x="277675" y="2582314"/>
                    <a:pt x="156022" y="2568946"/>
                    <a:pt x="34370" y="2555578"/>
                  </a:cubicBezTo>
                </a:path>
              </a:pathLst>
            </a:custGeom>
            <a:noFill/>
            <a:ln w="31750" cap="flat" cmpd="sng" algn="ctr">
              <a:solidFill>
                <a:srgbClr val="00B0F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dirty="0">
                <a:solidFill>
                  <a:srgbClr val="000000"/>
                </a:solidFill>
              </a:endParaRPr>
            </a:p>
          </p:txBody>
        </p:sp>
      </p:grpSp>
      <p:sp>
        <p:nvSpPr>
          <p:cNvPr id="66" name="Text Box 35">
            <a:extLst>
              <a:ext uri="{FF2B5EF4-FFF2-40B4-BE49-F238E27FC236}">
                <a16:creationId xmlns:a16="http://schemas.microsoft.com/office/drawing/2014/main" id="{B9C15B2D-03E5-4010-B15A-76C3754E7352}"/>
              </a:ext>
            </a:extLst>
          </p:cNvPr>
          <p:cNvSpPr txBox="1">
            <a:spLocks noChangeArrowheads="1"/>
          </p:cNvSpPr>
          <p:nvPr/>
        </p:nvSpPr>
        <p:spPr bwMode="auto">
          <a:xfrm>
            <a:off x="9467296" y="0"/>
            <a:ext cx="1838379" cy="738664"/>
          </a:xfrm>
          <a:prstGeom prst="rect">
            <a:avLst/>
          </a:prstGeom>
          <a:noFill/>
          <a:ln w="9525" algn="ctr">
            <a:noFill/>
            <a:miter lim="800000"/>
            <a:headEnd/>
            <a:tailEnd/>
          </a:ln>
        </p:spPr>
        <p:txBody>
          <a:bodyPr wrap="square">
            <a:spAutoFit/>
          </a:bodyPr>
          <a:lstStyle/>
          <a:p>
            <a:pPr algn="ctr" eaLnBrk="0" hangingPunct="0">
              <a:spcBef>
                <a:spcPct val="50000"/>
              </a:spcBef>
            </a:pPr>
            <a:r>
              <a:rPr lang="en-US" sz="2100" b="1" dirty="0">
                <a:solidFill>
                  <a:srgbClr val="000000"/>
                </a:solidFill>
                <a:latin typeface="Arial" charset="0"/>
              </a:rPr>
              <a:t>Two types of inferences</a:t>
            </a:r>
          </a:p>
        </p:txBody>
      </p:sp>
    </p:spTree>
    <p:extLst>
      <p:ext uri="{BB962C8B-B14F-4D97-AF65-F5344CB8AC3E}">
        <p14:creationId xmlns:p14="http://schemas.microsoft.com/office/powerpoint/2010/main" val="3151580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429501"/>
            <a:ext cx="10363200" cy="533400"/>
          </a:xfrm>
        </p:spPr>
        <p:txBody>
          <a:bodyPr/>
          <a:lstStyle/>
          <a:p>
            <a:r>
              <a:rPr lang="en-US" altLang="en-US" sz="2800" dirty="0"/>
              <a:t>Partial Retraction – March 2004</a:t>
            </a:r>
          </a:p>
        </p:txBody>
      </p:sp>
      <p:pic>
        <p:nvPicPr>
          <p:cNvPr id="30723"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490021" y="1443039"/>
            <a:ext cx="8873179" cy="5414961"/>
          </a:xfrm>
          <a:noFill/>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122947"/>
            <a:ext cx="8873179"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09550" y="134352"/>
            <a:ext cx="11772900" cy="685800"/>
          </a:xfrm>
        </p:spPr>
        <p:txBody>
          <a:bodyPr/>
          <a:lstStyle/>
          <a:p>
            <a:pPr eaLnBrk="1" hangingPunct="1"/>
            <a:r>
              <a:rPr lang="en-US" sz="3200" b="1" dirty="0">
                <a:latin typeface="Arial" panose="020B0604020202020204" pitchFamily="34" charset="0"/>
                <a:cs typeface="Arial" panose="020B0604020202020204" pitchFamily="34" charset="0"/>
              </a:rPr>
              <a:t>Fraud</a:t>
            </a:r>
            <a:endParaRPr lang="en-US" altLang="en-US" sz="32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69ADCBE-BC7B-43EC-9BC6-86677B581AD1}"/>
              </a:ext>
            </a:extLst>
          </p:cNvPr>
          <p:cNvPicPr>
            <a:picLocks noChangeAspect="1"/>
          </p:cNvPicPr>
          <p:nvPr/>
        </p:nvPicPr>
        <p:blipFill>
          <a:blip r:embed="rId3"/>
          <a:stretch>
            <a:fillRect/>
          </a:stretch>
        </p:blipFill>
        <p:spPr>
          <a:xfrm>
            <a:off x="2514600" y="1447800"/>
            <a:ext cx="6672527" cy="5126153"/>
          </a:xfrm>
          <a:prstGeom prst="rect">
            <a:avLst/>
          </a:prstGeom>
        </p:spPr>
      </p:pic>
      <p:sp>
        <p:nvSpPr>
          <p:cNvPr id="7" name="Rectangle 3">
            <a:extLst>
              <a:ext uri="{FF2B5EF4-FFF2-40B4-BE49-F238E27FC236}">
                <a16:creationId xmlns:a16="http://schemas.microsoft.com/office/drawing/2014/main" id="{C58A5CEA-80BA-4022-AEA9-6C38D89AA6DE}"/>
              </a:ext>
            </a:extLst>
          </p:cNvPr>
          <p:cNvSpPr txBox="1">
            <a:spLocks noChangeArrowheads="1"/>
          </p:cNvSpPr>
          <p:nvPr/>
        </p:nvSpPr>
        <p:spPr bwMode="auto">
          <a:xfrm>
            <a:off x="213561" y="284047"/>
            <a:ext cx="476399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endParaRPr lang="en-US" altLang="en-US" sz="2400" kern="0" dirty="0">
              <a:latin typeface="Arial" panose="020B0604020202020204" pitchFamily="34" charset="0"/>
              <a:cs typeface="Arial" panose="020B0604020202020204" pitchFamily="34" charset="0"/>
            </a:endParaRPr>
          </a:p>
          <a:p>
            <a:pPr eaLnBrk="1" hangingPunct="1">
              <a:spcAft>
                <a:spcPts val="600"/>
              </a:spcAft>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Measurements -- Fabricated</a:t>
            </a:r>
          </a:p>
          <a:p>
            <a:pPr marL="457200" lvl="1" indent="0" eaLnBrk="1" hangingPunct="1">
              <a:spcAft>
                <a:spcPts val="1200"/>
              </a:spcAft>
              <a:buNone/>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eaLnBrk="1" hangingPunct="1"/>
            <a:endParaRPr lang="en-US" altLang="en-US" sz="24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4658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300037" y="609600"/>
            <a:ext cx="8486776" cy="533400"/>
          </a:xfrm>
        </p:spPr>
        <p:txBody>
          <a:bodyPr/>
          <a:lstStyle/>
          <a:p>
            <a:r>
              <a:rPr lang="en-US" altLang="en-US" sz="2800" dirty="0"/>
              <a:t>Full Retraction  Feb. 2010</a:t>
            </a:r>
          </a:p>
        </p:txBody>
      </p:sp>
      <p:pic>
        <p:nvPicPr>
          <p:cNvPr id="2052" name="Picture 3"/>
          <p:cNvPicPr>
            <a:picLocks noGrp="1" noChangeAspect="1" noChangeArrowheads="1"/>
          </p:cNvPicPr>
          <p:nvPr>
            <p:ph type="body" idx="4294967295"/>
          </p:nvPr>
        </p:nvPicPr>
        <p:blipFill>
          <a:blip r:embed="rId4">
            <a:extLst>
              <a:ext uri="{28A0092B-C50C-407E-A947-70E740481C1C}">
                <a14:useLocalDpi xmlns:a14="http://schemas.microsoft.com/office/drawing/2010/main" val="0"/>
              </a:ext>
            </a:extLst>
          </a:blip>
          <a:srcRect/>
          <a:stretch>
            <a:fillRect/>
          </a:stretch>
        </p:blipFill>
        <p:spPr>
          <a:xfrm>
            <a:off x="495301" y="2286000"/>
            <a:ext cx="6896100" cy="2762250"/>
          </a:xfrm>
          <a:noFill/>
        </p:spPr>
      </p:pic>
      <p:graphicFrame>
        <p:nvGraphicFramePr>
          <p:cNvPr id="2050" name="Object 4"/>
          <p:cNvGraphicFramePr>
            <a:graphicFrameLocks noGrp="1" noChangeAspect="1"/>
          </p:cNvGraphicFramePr>
          <p:nvPr>
            <p:ph idx="1"/>
            <p:extLst>
              <p:ext uri="{D42A27DB-BD31-4B8C-83A1-F6EECF244321}">
                <p14:modId xmlns:p14="http://schemas.microsoft.com/office/powerpoint/2010/main" val="3476929125"/>
              </p:ext>
            </p:extLst>
          </p:nvPr>
        </p:nvGraphicFramePr>
        <p:xfrm>
          <a:off x="7162800" y="0"/>
          <a:ext cx="4792738" cy="6781800"/>
        </p:xfrm>
        <a:graphic>
          <a:graphicData uri="http://schemas.openxmlformats.org/presentationml/2006/ole">
            <mc:AlternateContent xmlns:mc="http://schemas.openxmlformats.org/markup-compatibility/2006">
              <mc:Choice xmlns:v="urn:schemas-microsoft-com:vml" Requires="v">
                <p:oleObj spid="_x0000_s2069" name="Acrobat Document" r:id="rId5" imgW="5667280" imgH="8019860" progId="AcroExch.Document.7">
                  <p:embed/>
                </p:oleObj>
              </mc:Choice>
              <mc:Fallback>
                <p:oleObj name="Acrobat Document" r:id="rId5" imgW="5667280" imgH="8019860" progId="AcroExch.Document.7">
                  <p:embed/>
                  <p:pic>
                    <p:nvPicPr>
                      <p:cNvPr id="205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0"/>
                        <a:ext cx="4792738" cy="6781800"/>
                      </a:xfrm>
                      <a:prstGeom prst="rect">
                        <a:avLst/>
                      </a:prstGeom>
                      <a:noFill/>
                      <a:ln>
                        <a:noFill/>
                      </a:ln>
                      <a:effec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8610601" y="228600"/>
            <a:ext cx="1857375" cy="533400"/>
          </a:xfrm>
        </p:spPr>
        <p:txBody>
          <a:bodyPr/>
          <a:lstStyle/>
          <a:p>
            <a:r>
              <a:rPr lang="en-US" altLang="en-US" sz="2800" dirty="0"/>
              <a:t>Jan. 2011</a:t>
            </a:r>
          </a:p>
        </p:txBody>
      </p:sp>
      <p:pic>
        <p:nvPicPr>
          <p:cNvPr id="31747" name="Picture 3" descr="BMJ-secrets-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9140"/>
            <a:ext cx="2667000" cy="35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1" y="681038"/>
            <a:ext cx="6996113"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749" name="Rectangle 5"/>
          <p:cNvSpPr>
            <a:spLocks noChangeArrowheads="1"/>
          </p:cNvSpPr>
          <p:nvPr/>
        </p:nvSpPr>
        <p:spPr bwMode="auto">
          <a:xfrm>
            <a:off x="762000" y="4953000"/>
            <a:ext cx="10668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253920" tIns="0" rIns="0" bIns="0" anchor="ctr">
            <a:spAutoFit/>
          </a:bodyPr>
          <a:lstStyle>
            <a:lvl1pPr>
              <a:defRPr sz="3200">
                <a:solidFill>
                  <a:schemeClr val="tx1"/>
                </a:solidFill>
                <a:latin typeface="Times New Roman" pitchFamily="18" charset="0"/>
              </a:defRPr>
            </a:lvl1pPr>
            <a:lvl2pPr>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eaLnBrk="0" hangingPunct="0"/>
            <a:r>
              <a:rPr lang="en-US" altLang="en-US" sz="2000" dirty="0">
                <a:solidFill>
                  <a:srgbClr val="000000"/>
                </a:solidFill>
              </a:rPr>
              <a:t>Fiona Godlee, editor of the </a:t>
            </a:r>
            <a:r>
              <a:rPr lang="en-US" altLang="en-US" sz="2000" i="1" dirty="0">
                <a:solidFill>
                  <a:srgbClr val="000000"/>
                </a:solidFill>
              </a:rPr>
              <a:t>BMJ</a:t>
            </a:r>
            <a:r>
              <a:rPr lang="en-US" altLang="en-US" sz="2000" dirty="0">
                <a:solidFill>
                  <a:srgbClr val="000000"/>
                </a:solidFill>
              </a:rPr>
              <a:t>:</a:t>
            </a:r>
          </a:p>
          <a:p>
            <a:pPr marL="290513" lvl="1" eaLnBrk="0" hangingPunct="0"/>
            <a:r>
              <a:rPr lang="en-US" altLang="en-US" sz="2000" dirty="0">
                <a:solidFill>
                  <a:srgbClr val="000000"/>
                </a:solidFill>
              </a:rPr>
              <a:t> </a:t>
            </a:r>
            <a:r>
              <a:rPr lang="en-US" altLang="en-US" sz="2200" dirty="0">
                <a:solidFill>
                  <a:srgbClr val="000000"/>
                </a:solidFill>
              </a:rPr>
              <a:t>"The original paper has received so much media attention, with such potential to damage  public health, </a:t>
            </a:r>
            <a:r>
              <a:rPr lang="en-US" altLang="en-US" sz="2200" dirty="0">
                <a:solidFill>
                  <a:srgbClr val="FF0000"/>
                </a:solidFill>
              </a:rPr>
              <a:t>that it is hard to find a parallel in the history of medical science</a:t>
            </a:r>
            <a:r>
              <a:rPr lang="en-US" altLang="en-US" sz="2200" dirty="0">
                <a:solidFill>
                  <a:srgbClr val="000000"/>
                </a:solidFill>
              </a:rPr>
              <a:t>. Many other medical frauds have been exposed but usually more quickly after  publication and on less important health issues.” </a:t>
            </a:r>
          </a:p>
          <a:p>
            <a:pPr eaLnBrk="0" hangingPunct="0"/>
            <a:endParaRPr lang="en-US" altLang="en-US" sz="2400" dirty="0">
              <a:solidFill>
                <a:srgbClr val="000000"/>
              </a:solidFill>
            </a:endParaRPr>
          </a:p>
        </p:txBody>
      </p:sp>
      <p:sp>
        <p:nvSpPr>
          <p:cNvPr id="6" name="Rectangle 5"/>
          <p:cNvSpPr>
            <a:spLocks noChangeArrowheads="1"/>
          </p:cNvSpPr>
          <p:nvPr/>
        </p:nvSpPr>
        <p:spPr bwMode="auto">
          <a:xfrm>
            <a:off x="762000" y="3686147"/>
            <a:ext cx="10820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253920" tIns="0" rIns="0" bIns="0" anchor="ctr">
            <a:spAutoFit/>
          </a:bodyPr>
          <a:lstStyle>
            <a:lvl1pPr>
              <a:defRPr sz="3200">
                <a:solidFill>
                  <a:schemeClr val="tx1"/>
                </a:solidFill>
                <a:latin typeface="Times New Roman" pitchFamily="18" charset="0"/>
              </a:defRPr>
            </a:lvl1pPr>
            <a:lvl2pPr>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eaLnBrk="0" hangingPunct="0"/>
            <a:r>
              <a:rPr lang="en-US" altLang="en-US" sz="2000" dirty="0">
                <a:solidFill>
                  <a:srgbClr val="000000"/>
                </a:solidFill>
              </a:rPr>
              <a:t>Brian Deer, Investigative Reporter:   </a:t>
            </a:r>
          </a:p>
          <a:p>
            <a:pPr marL="285750" eaLnBrk="0" hangingPunct="0"/>
            <a:r>
              <a:rPr lang="en-US" altLang="en-US" sz="2200" dirty="0">
                <a:solidFill>
                  <a:srgbClr val="000000"/>
                </a:solidFill>
              </a:rPr>
              <a:t>“Wakefield’s work was indeed fraudulent, motivated by desire to make $ in lawsuits, a new diagnostic test, and alternative vaccines.”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025" y="152400"/>
            <a:ext cx="8743950" cy="533400"/>
          </a:xfrm>
        </p:spPr>
        <p:txBody>
          <a:bodyPr/>
          <a:lstStyle/>
          <a:p>
            <a:r>
              <a:rPr lang="en-US" dirty="0"/>
              <a:t>Wakefield is still active</a:t>
            </a:r>
          </a:p>
        </p:txBody>
      </p:sp>
      <p:pic>
        <p:nvPicPr>
          <p:cNvPr id="4" name="Content Placeholder 3"/>
          <p:cNvPicPr>
            <a:picLocks noGrp="1" noChangeAspect="1"/>
          </p:cNvPicPr>
          <p:nvPr>
            <p:ph idx="1"/>
          </p:nvPr>
        </p:nvPicPr>
        <p:blipFill>
          <a:blip r:embed="rId3"/>
          <a:stretch>
            <a:fillRect/>
          </a:stretch>
        </p:blipFill>
        <p:spPr>
          <a:xfrm>
            <a:off x="1143000" y="771474"/>
            <a:ext cx="5679000" cy="38985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971801"/>
            <a:ext cx="4876800" cy="2554121"/>
          </a:xfrm>
          <a:prstGeom prst="rect">
            <a:avLst/>
          </a:prstGeom>
        </p:spPr>
      </p:pic>
      <p:sp>
        <p:nvSpPr>
          <p:cNvPr id="5" name="TextBox 4"/>
          <p:cNvSpPr txBox="1"/>
          <p:nvPr/>
        </p:nvSpPr>
        <p:spPr>
          <a:xfrm>
            <a:off x="990600" y="4648201"/>
            <a:ext cx="3810000" cy="1015663"/>
          </a:xfrm>
          <a:prstGeom prst="rect">
            <a:avLst/>
          </a:prstGeom>
          <a:noFill/>
        </p:spPr>
        <p:txBody>
          <a:bodyPr wrap="square" rtlCol="0">
            <a:spAutoFit/>
          </a:bodyPr>
          <a:lstStyle/>
          <a:p>
            <a:pPr algn="ctr" eaLnBrk="0" hangingPunct="0"/>
            <a:r>
              <a:rPr lang="en-US" sz="2000" dirty="0">
                <a:solidFill>
                  <a:srgbClr val="000000"/>
                </a:solidFill>
                <a:latin typeface="Arial"/>
              </a:rPr>
              <a:t>Wakefield speaking at Life Chiropractic College in Hayward, CA in August 2015</a:t>
            </a:r>
          </a:p>
        </p:txBody>
      </p:sp>
      <p:sp>
        <p:nvSpPr>
          <p:cNvPr id="6" name="TextBox 5"/>
          <p:cNvSpPr txBox="1"/>
          <p:nvPr/>
        </p:nvSpPr>
        <p:spPr>
          <a:xfrm>
            <a:off x="4800600" y="5562600"/>
            <a:ext cx="2438400" cy="707886"/>
          </a:xfrm>
          <a:prstGeom prst="rect">
            <a:avLst/>
          </a:prstGeom>
          <a:noFill/>
        </p:spPr>
        <p:txBody>
          <a:bodyPr wrap="square" rtlCol="0">
            <a:spAutoFit/>
          </a:bodyPr>
          <a:lstStyle/>
          <a:p>
            <a:pPr algn="ctr" eaLnBrk="0" hangingPunct="0"/>
            <a:r>
              <a:rPr lang="en-US" sz="2000" dirty="0">
                <a:solidFill>
                  <a:srgbClr val="000000"/>
                </a:solidFill>
                <a:latin typeface="Arial"/>
              </a:rPr>
              <a:t>2016 -  Available on Amazon Prime</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3413" y="2139073"/>
            <a:ext cx="2847975"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253412" y="1431186"/>
            <a:ext cx="2438400" cy="707886"/>
          </a:xfrm>
          <a:prstGeom prst="rect">
            <a:avLst/>
          </a:prstGeom>
          <a:noFill/>
        </p:spPr>
        <p:txBody>
          <a:bodyPr wrap="square" rtlCol="0">
            <a:spAutoFit/>
          </a:bodyPr>
          <a:lstStyle/>
          <a:p>
            <a:pPr algn="ctr" eaLnBrk="0" hangingPunct="0"/>
            <a:r>
              <a:rPr lang="en-US" sz="2000" dirty="0">
                <a:solidFill>
                  <a:srgbClr val="000000"/>
                </a:solidFill>
                <a:latin typeface="Arial"/>
              </a:rPr>
              <a:t>2017 -  Available on Amazon Prime</a:t>
            </a:r>
          </a:p>
        </p:txBody>
      </p:sp>
      <p:sp>
        <p:nvSpPr>
          <p:cNvPr id="9" name="Oval 8">
            <a:extLst>
              <a:ext uri="{FF2B5EF4-FFF2-40B4-BE49-F238E27FC236}">
                <a16:creationId xmlns:a16="http://schemas.microsoft.com/office/drawing/2014/main" id="{3EF8E9FA-3032-420C-9E06-CA0A02102C67}"/>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744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975850" y="1371600"/>
            <a:ext cx="10530350" cy="5181600"/>
          </a:xfrm>
          <a:prstGeom prst="rect">
            <a:avLst/>
          </a:prstGeom>
        </p:spPr>
      </p:pic>
      <p:pic>
        <p:nvPicPr>
          <p:cNvPr id="5" name="Picture 4"/>
          <p:cNvPicPr>
            <a:picLocks noChangeAspect="1"/>
          </p:cNvPicPr>
          <p:nvPr/>
        </p:nvPicPr>
        <p:blipFill>
          <a:blip r:embed="rId4"/>
          <a:stretch>
            <a:fillRect/>
          </a:stretch>
        </p:blipFill>
        <p:spPr>
          <a:xfrm>
            <a:off x="1219201" y="1295400"/>
            <a:ext cx="1819275" cy="685800"/>
          </a:xfrm>
          <a:prstGeom prst="rect">
            <a:avLst/>
          </a:prstGeom>
        </p:spPr>
      </p:pic>
      <p:sp>
        <p:nvSpPr>
          <p:cNvPr id="2" name="TextBox 1">
            <a:extLst>
              <a:ext uri="{FF2B5EF4-FFF2-40B4-BE49-F238E27FC236}">
                <a16:creationId xmlns:a16="http://schemas.microsoft.com/office/drawing/2014/main" id="{2592FF4C-95F5-49E2-A0D4-A7A7A08C6DC4}"/>
              </a:ext>
            </a:extLst>
          </p:cNvPr>
          <p:cNvSpPr txBox="1"/>
          <p:nvPr/>
        </p:nvSpPr>
        <p:spPr>
          <a:xfrm>
            <a:off x="0" y="304800"/>
            <a:ext cx="12192000" cy="830997"/>
          </a:xfrm>
          <a:prstGeom prst="rect">
            <a:avLst/>
          </a:prstGeom>
          <a:noFill/>
        </p:spPr>
        <p:txBody>
          <a:bodyPr wrap="square" rtlCol="0">
            <a:spAutoFit/>
          </a:bodyPr>
          <a:lstStyle/>
          <a:p>
            <a:pPr algn="ctr" eaLnBrk="0" hangingPunct="0"/>
            <a:r>
              <a:rPr lang="en-US" b="1" dirty="0">
                <a:solidFill>
                  <a:srgbClr val="000000"/>
                </a:solidFill>
                <a:latin typeface="Arial"/>
              </a:rPr>
              <a:t>Whatever the population percentage attributable risk of Wakefield’s paper, the anti-vaccine movement that existed before Wakefield was undeniably accelerated</a:t>
            </a:r>
          </a:p>
        </p:txBody>
      </p:sp>
      <p:sp>
        <p:nvSpPr>
          <p:cNvPr id="6" name="Rectangle 2">
            <a:extLst>
              <a:ext uri="{FF2B5EF4-FFF2-40B4-BE49-F238E27FC236}">
                <a16:creationId xmlns:a16="http://schemas.microsoft.com/office/drawing/2014/main" id="{146A3266-9FD6-4DC3-B956-BA94CF95633E}"/>
              </a:ext>
            </a:extLst>
          </p:cNvPr>
          <p:cNvSpPr>
            <a:spLocks noGrp="1" noChangeArrowheads="1"/>
          </p:cNvSpPr>
          <p:nvPr>
            <p:ph type="title"/>
          </p:nvPr>
        </p:nvSpPr>
        <p:spPr>
          <a:xfrm>
            <a:off x="10203887" y="6019800"/>
            <a:ext cx="1857375" cy="533400"/>
          </a:xfrm>
        </p:spPr>
        <p:txBody>
          <a:bodyPr/>
          <a:lstStyle/>
          <a:p>
            <a:r>
              <a:rPr lang="en-US" altLang="en-US" sz="2800" dirty="0"/>
              <a:t>2018 data</a:t>
            </a:r>
          </a:p>
        </p:txBody>
      </p:sp>
    </p:spTree>
    <p:extLst>
      <p:ext uri="{BB962C8B-B14F-4D97-AF65-F5344CB8AC3E}">
        <p14:creationId xmlns:p14="http://schemas.microsoft.com/office/powerpoint/2010/main" val="1474709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2FF4C-95F5-49E2-A0D4-A7A7A08C6DC4}"/>
              </a:ext>
            </a:extLst>
          </p:cNvPr>
          <p:cNvSpPr txBox="1"/>
          <p:nvPr/>
        </p:nvSpPr>
        <p:spPr>
          <a:xfrm>
            <a:off x="381000" y="304800"/>
            <a:ext cx="10751575" cy="646331"/>
          </a:xfrm>
          <a:prstGeom prst="rect">
            <a:avLst/>
          </a:prstGeom>
          <a:noFill/>
        </p:spPr>
        <p:txBody>
          <a:bodyPr wrap="square" rtlCol="0">
            <a:spAutoFit/>
          </a:bodyPr>
          <a:lstStyle/>
          <a:p>
            <a:pPr algn="ctr" eaLnBrk="0" hangingPunct="0"/>
            <a:r>
              <a:rPr lang="en-US" sz="3600" b="1" dirty="0">
                <a:solidFill>
                  <a:srgbClr val="000000"/>
                </a:solidFill>
                <a:latin typeface="Arial"/>
              </a:rPr>
              <a:t>Beyond MMR </a:t>
            </a:r>
          </a:p>
        </p:txBody>
      </p:sp>
      <p:pic>
        <p:nvPicPr>
          <p:cNvPr id="6" name="Picture 5">
            <a:extLst>
              <a:ext uri="{FF2B5EF4-FFF2-40B4-BE49-F238E27FC236}">
                <a16:creationId xmlns:a16="http://schemas.microsoft.com/office/drawing/2014/main" id="{55AA7A15-2482-482E-9601-F888C9784966}"/>
              </a:ext>
            </a:extLst>
          </p:cNvPr>
          <p:cNvPicPr>
            <a:picLocks noChangeAspect="1"/>
          </p:cNvPicPr>
          <p:nvPr/>
        </p:nvPicPr>
        <p:blipFill>
          <a:blip r:embed="rId3"/>
          <a:stretch>
            <a:fillRect/>
          </a:stretch>
        </p:blipFill>
        <p:spPr>
          <a:xfrm>
            <a:off x="1409700" y="1524000"/>
            <a:ext cx="9372600" cy="4310106"/>
          </a:xfrm>
          <a:prstGeom prst="rect">
            <a:avLst/>
          </a:prstGeom>
        </p:spPr>
      </p:pic>
    </p:spTree>
    <p:extLst>
      <p:ext uri="{BB962C8B-B14F-4D97-AF65-F5344CB8AC3E}">
        <p14:creationId xmlns:p14="http://schemas.microsoft.com/office/powerpoint/2010/main" val="1612496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altLang="en-US" sz="2800" b="1" dirty="0">
                <a:latin typeface="Arial" panose="020B0604020202020204" pitchFamily="34" charset="0"/>
                <a:cs typeface="Arial" panose="020B0604020202020204" pitchFamily="34" charset="0"/>
              </a:rPr>
              <a:t>Societal Ramifications of Clinical and Epidemiologic Research</a:t>
            </a:r>
          </a:p>
        </p:txBody>
      </p:sp>
      <p:sp>
        <p:nvSpPr>
          <p:cNvPr id="8" name="Rectangle 3">
            <a:extLst>
              <a:ext uri="{FF2B5EF4-FFF2-40B4-BE49-F238E27FC236}">
                <a16:creationId xmlns:a16="http://schemas.microsoft.com/office/drawing/2014/main" id="{34CD5B60-7248-4CC3-B197-C994C489098A}"/>
              </a:ext>
            </a:extLst>
          </p:cNvPr>
          <p:cNvSpPr txBox="1">
            <a:spLocks noChangeArrowheads="1"/>
          </p:cNvSpPr>
          <p:nvPr/>
        </p:nvSpPr>
        <p:spPr bwMode="auto">
          <a:xfrm>
            <a:off x="510126" y="1107407"/>
            <a:ext cx="1117174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1200"/>
              </a:spcBef>
              <a:spcAft>
                <a:spcPts val="300"/>
              </a:spcAft>
            </a:pPr>
            <a:r>
              <a:rPr lang="en-US" altLang="en-US" sz="2400" kern="0" dirty="0">
                <a:latin typeface="Arial" panose="020B0604020202020204" pitchFamily="34" charset="0"/>
                <a:cs typeface="Arial" panose="020B0604020202020204" pitchFamily="34" charset="0"/>
              </a:rPr>
              <a:t>Two short reports</a:t>
            </a:r>
          </a:p>
          <a:p>
            <a:pPr lvl="1" eaLnBrk="1" hangingPunct="1">
              <a:spcBef>
                <a:spcPts val="600"/>
              </a:spcBef>
              <a:spcAft>
                <a:spcPts val="600"/>
              </a:spcAft>
            </a:pPr>
            <a:r>
              <a:rPr lang="en-US" altLang="en-US" sz="2400" kern="0" dirty="0">
                <a:latin typeface="Arial" panose="020B0604020202020204" pitchFamily="34" charset="0"/>
                <a:cs typeface="Arial" panose="020B0604020202020204" pitchFamily="34" charset="0"/>
              </a:rPr>
              <a:t>One (Porter/Jick): innocent neglect of detail</a:t>
            </a:r>
          </a:p>
          <a:p>
            <a:pPr lvl="1" eaLnBrk="1" hangingPunct="1">
              <a:spcBef>
                <a:spcPts val="600"/>
              </a:spcBef>
              <a:spcAft>
                <a:spcPts val="600"/>
              </a:spcAft>
            </a:pPr>
            <a:r>
              <a:rPr lang="en-US" altLang="en-US" sz="2400" kern="0" dirty="0">
                <a:latin typeface="Arial" panose="020B0604020202020204" pitchFamily="34" charset="0"/>
                <a:cs typeface="Arial" panose="020B0604020202020204" pitchFamily="34" charset="0"/>
              </a:rPr>
              <a:t>The other (Wakefield et al.), we are forced to conclude: malignant deceit</a:t>
            </a:r>
          </a:p>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Both with enormous implications that society continues to feel today</a:t>
            </a:r>
          </a:p>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Reminder that stakes are high in clinical and epidemiologic research</a:t>
            </a:r>
          </a:p>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Even if you are doing great work, your co-authors may not</a:t>
            </a:r>
          </a:p>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An otherwise stellar reputation can be shattered in an instant </a:t>
            </a:r>
            <a:endParaRPr lang="en-US" altLang="en-US" sz="2000" kern="0" dirty="0">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7BB37E47-099E-4DDA-A04D-DB08C59BACB4}"/>
              </a:ext>
            </a:extLst>
          </p:cNvPr>
          <p:cNvSpPr txBox="1">
            <a:spLocks noChangeArrowheads="1"/>
          </p:cNvSpPr>
          <p:nvPr/>
        </p:nvSpPr>
        <p:spPr bwMode="auto">
          <a:xfrm>
            <a:off x="4648200" y="5597191"/>
            <a:ext cx="7342271" cy="108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Bef>
                <a:spcPts val="1200"/>
              </a:spcBef>
              <a:spcAft>
                <a:spcPts val="1200"/>
              </a:spcAft>
              <a:buNone/>
            </a:pPr>
            <a:r>
              <a:rPr lang="en-US" sz="2000" dirty="0">
                <a:latin typeface="Arial" panose="020B0604020202020204" pitchFamily="34" charset="0"/>
                <a:cs typeface="Arial" panose="020B0604020202020204" pitchFamily="34" charset="0"/>
              </a:rPr>
              <a:t>It takes 20 years to build a reputation and five minutes to ruin it. </a:t>
            </a:r>
          </a:p>
          <a:p>
            <a:pPr lvl="1" eaLnBrk="1" hangingPunct="1">
              <a:spcBef>
                <a:spcPts val="1200"/>
              </a:spcBef>
              <a:spcAft>
                <a:spcPts val="1200"/>
              </a:spcAft>
            </a:pPr>
            <a:r>
              <a:rPr lang="en-US" altLang="en-US" sz="2000" kern="0" dirty="0">
                <a:solidFill>
                  <a:srgbClr val="FF0000"/>
                </a:solidFill>
                <a:latin typeface="Arial" panose="020B0604020202020204" pitchFamily="34" charset="0"/>
                <a:cs typeface="Arial" panose="020B0604020202020204" pitchFamily="34" charset="0"/>
              </a:rPr>
              <a:t>Warren Buffett</a:t>
            </a:r>
            <a:r>
              <a:rPr lang="en-US" altLang="en-US" sz="2000" kern="0" dirty="0">
                <a:latin typeface="Arial" panose="020B0604020202020204" pitchFamily="34" charset="0"/>
                <a:cs typeface="Arial" panose="020B0604020202020204" pitchFamily="34" charset="0"/>
              </a:rPr>
              <a:t>	 </a:t>
            </a:r>
            <a:endParaRPr lang="en-US" altLang="en-US" sz="16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5817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sz="2800" dirty="0"/>
              <a:t>Questions and Comments?</a:t>
            </a:r>
          </a:p>
        </p:txBody>
      </p:sp>
      <p:sp>
        <p:nvSpPr>
          <p:cNvPr id="28675" name="Rectangle 3"/>
          <p:cNvSpPr>
            <a:spLocks noGrp="1" noChangeArrowheads="1"/>
          </p:cNvSpPr>
          <p:nvPr>
            <p:ph type="body" idx="1"/>
          </p:nvPr>
        </p:nvSpPr>
        <p:spPr/>
        <p:txBody>
          <a:bodyPr/>
          <a:lstStyle/>
          <a:p>
            <a:endParaRPr lang="en-US"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9800" y="76200"/>
            <a:ext cx="7772400" cy="1143000"/>
          </a:xfrm>
        </p:spPr>
        <p:txBody>
          <a:bodyPr/>
          <a:lstStyle/>
          <a:p>
            <a:pPr eaLnBrk="1" hangingPunct="1"/>
            <a:r>
              <a:rPr lang="en-US" altLang="en-US" sz="4000" b="1" dirty="0">
                <a:latin typeface="Arial" charset="0"/>
                <a:cs typeface="Arial" charset="0"/>
              </a:rPr>
              <a:t>Prize Winners</a:t>
            </a:r>
          </a:p>
        </p:txBody>
      </p:sp>
      <p:sp>
        <p:nvSpPr>
          <p:cNvPr id="5123" name="Rectangle 3"/>
          <p:cNvSpPr>
            <a:spLocks noGrp="1" noChangeArrowheads="1"/>
          </p:cNvSpPr>
          <p:nvPr>
            <p:ph type="body" idx="1"/>
          </p:nvPr>
        </p:nvSpPr>
        <p:spPr>
          <a:xfrm>
            <a:off x="1828800" y="1143000"/>
            <a:ext cx="8991600" cy="4114800"/>
          </a:xfrm>
        </p:spPr>
        <p:txBody>
          <a:bodyPr/>
          <a:lstStyle/>
          <a:p>
            <a:pPr eaLnBrk="1" hangingPunct="1"/>
            <a:r>
              <a:rPr lang="en-US" altLang="en-US" dirty="0">
                <a:latin typeface="Arial" panose="020B0604020202020204" pitchFamily="34" charset="0"/>
                <a:cs typeface="Arial" panose="020B0604020202020204" pitchFamily="34" charset="0"/>
              </a:rPr>
              <a:t>Systematic Performance</a:t>
            </a:r>
          </a:p>
          <a:p>
            <a:pPr lvl="1" eaLnBrk="1" hangingPunct="1"/>
            <a:r>
              <a:rPr lang="en-US" altLang="en-US" dirty="0">
                <a:latin typeface="Arial" panose="020B0604020202020204" pitchFamily="34" charset="0"/>
                <a:cs typeface="Arial" panose="020B0604020202020204" pitchFamily="34" charset="0"/>
              </a:rPr>
              <a:t>Highest % score on Problem Sets</a:t>
            </a:r>
          </a:p>
          <a:p>
            <a:pPr lvl="2" eaLnBrk="1" hangingPunct="1"/>
            <a:endParaRPr lang="en-US" altLang="en-US" dirty="0">
              <a:latin typeface="Arial" panose="020B0604020202020204" pitchFamily="34" charset="0"/>
              <a:cs typeface="Arial" panose="020B0604020202020204" pitchFamily="34" charset="0"/>
            </a:endParaRPr>
          </a:p>
          <a:p>
            <a:pPr marL="914400" lvl="2" indent="0" eaLnBrk="1" hangingPunct="1">
              <a:buNone/>
            </a:pPr>
            <a:endParaRPr lang="en-US" altLang="en-US"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ChangeArrowheads="1"/>
          </p:cNvSpPr>
          <p:nvPr/>
        </p:nvSpPr>
        <p:spPr bwMode="auto">
          <a:xfrm>
            <a:off x="10134600" y="5007707"/>
            <a:ext cx="1071343" cy="948267"/>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09" name="Text Box 8"/>
          <p:cNvSpPr txBox="1">
            <a:spLocks noChangeArrowheads="1"/>
          </p:cNvSpPr>
          <p:nvPr/>
        </p:nvSpPr>
        <p:spPr bwMode="auto">
          <a:xfrm>
            <a:off x="3200402" y="1886850"/>
            <a:ext cx="184731" cy="420564"/>
          </a:xfrm>
          <a:prstGeom prst="rect">
            <a:avLst/>
          </a:prstGeom>
          <a:noFill/>
          <a:ln w="9525">
            <a:noFill/>
            <a:miter lim="800000"/>
            <a:headEnd/>
            <a:tailEnd/>
          </a:ln>
        </p:spPr>
        <p:txBody>
          <a:bodyPr wrap="none">
            <a:spAutoFit/>
          </a:bodyPr>
          <a:lstStyle/>
          <a:p>
            <a:pPr defTabSz="812810" eaLnBrk="0" hangingPunct="0">
              <a:defRPr/>
            </a:pPr>
            <a:endParaRPr lang="en-US" sz="2133" dirty="0">
              <a:solidFill>
                <a:srgbClr val="000000"/>
              </a:solidFill>
            </a:endParaRPr>
          </a:p>
        </p:txBody>
      </p:sp>
      <p:sp>
        <p:nvSpPr>
          <p:cNvPr id="98314" name="Text Box 17"/>
          <p:cNvSpPr txBox="1">
            <a:spLocks noChangeArrowheads="1"/>
          </p:cNvSpPr>
          <p:nvPr/>
        </p:nvSpPr>
        <p:spPr bwMode="auto">
          <a:xfrm>
            <a:off x="2743200" y="4919563"/>
            <a:ext cx="5199207" cy="1898212"/>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000000"/>
                </a:solidFill>
              </a:rPr>
              <a:t>SOURCE POPULATION</a:t>
            </a:r>
          </a:p>
          <a:p>
            <a:pPr algn="ctr" defTabSz="812810" eaLnBrk="0" hangingPunct="0">
              <a:defRPr/>
            </a:pPr>
            <a:r>
              <a:rPr lang="en-US" sz="1956" dirty="0">
                <a:solidFill>
                  <a:srgbClr val="000000"/>
                </a:solidFill>
              </a:rPr>
              <a:t>(aka </a:t>
            </a:r>
          </a:p>
          <a:p>
            <a:pPr algn="ctr" defTabSz="812810" eaLnBrk="0" hangingPunct="0">
              <a:defRPr/>
            </a:pPr>
            <a:r>
              <a:rPr lang="en-US" sz="1956" dirty="0">
                <a:solidFill>
                  <a:srgbClr val="000000"/>
                </a:solidFill>
              </a:rPr>
              <a:t>ACCESSIBLE </a:t>
            </a:r>
          </a:p>
          <a:p>
            <a:pPr algn="ctr" defTabSz="812810" eaLnBrk="0" hangingPunct="0">
              <a:defRPr/>
            </a:pPr>
            <a:r>
              <a:rPr lang="en-US" sz="1956" dirty="0">
                <a:solidFill>
                  <a:srgbClr val="000000"/>
                </a:solidFill>
              </a:rPr>
              <a:t>POPULATION, </a:t>
            </a:r>
          </a:p>
          <a:p>
            <a:pPr algn="ctr" defTabSz="812810" eaLnBrk="0" hangingPunct="0">
              <a:defRPr/>
            </a:pPr>
            <a:r>
              <a:rPr lang="en-US" sz="1956" dirty="0">
                <a:solidFill>
                  <a:srgbClr val="000000"/>
                </a:solidFill>
              </a:rPr>
              <a:t>STUDY BASE, </a:t>
            </a:r>
          </a:p>
          <a:p>
            <a:pPr algn="ctr" defTabSz="812810" eaLnBrk="0" hangingPunct="0">
              <a:defRPr/>
            </a:pPr>
            <a:r>
              <a:rPr lang="en-US" sz="1956" dirty="0">
                <a:solidFill>
                  <a:srgbClr val="000000"/>
                </a:solidFill>
              </a:rPr>
              <a:t>“UNDERLYING COHORT”)</a:t>
            </a:r>
            <a:endParaRPr lang="en-US" sz="2133" dirty="0">
              <a:solidFill>
                <a:srgbClr val="000000"/>
              </a:solidFill>
            </a:endParaRPr>
          </a:p>
        </p:txBody>
      </p:sp>
      <p:sp>
        <p:nvSpPr>
          <p:cNvPr id="98315" name="Text Box 18"/>
          <p:cNvSpPr txBox="1">
            <a:spLocks noChangeArrowheads="1"/>
          </p:cNvSpPr>
          <p:nvPr/>
        </p:nvSpPr>
        <p:spPr bwMode="auto">
          <a:xfrm>
            <a:off x="10119621" y="6025311"/>
            <a:ext cx="2031999" cy="694293"/>
          </a:xfrm>
          <a:prstGeom prst="rect">
            <a:avLst/>
          </a:prstGeom>
          <a:noFill/>
          <a:ln w="9525">
            <a:noFill/>
            <a:miter lim="800000"/>
            <a:headEnd/>
            <a:tailEnd/>
          </a:ln>
        </p:spPr>
        <p:txBody>
          <a:bodyPr wrap="square">
            <a:spAutoFit/>
          </a:bodyPr>
          <a:lstStyle/>
          <a:p>
            <a:pPr defTabSz="812810" eaLnBrk="0" hangingPunct="0">
              <a:defRPr/>
            </a:pPr>
            <a:r>
              <a:rPr lang="en-US" sz="1956" dirty="0">
                <a:solidFill>
                  <a:srgbClr val="000000"/>
                </a:solidFill>
              </a:rPr>
              <a:t>STUDY SAMPLE</a:t>
            </a:r>
            <a:endParaRPr lang="en-US" sz="2133" dirty="0">
              <a:solidFill>
                <a:srgbClr val="000000"/>
              </a:solidFill>
            </a:endParaRPr>
          </a:p>
        </p:txBody>
      </p:sp>
      <p:sp>
        <p:nvSpPr>
          <p:cNvPr id="98322" name="Text Box 33"/>
          <p:cNvSpPr txBox="1">
            <a:spLocks noChangeArrowheads="1"/>
          </p:cNvSpPr>
          <p:nvPr/>
        </p:nvSpPr>
        <p:spPr bwMode="auto">
          <a:xfrm>
            <a:off x="304800" y="36142"/>
            <a:ext cx="11582400" cy="830997"/>
          </a:xfrm>
          <a:prstGeom prst="rect">
            <a:avLst/>
          </a:prstGeom>
          <a:noFill/>
          <a:ln w="9525">
            <a:noFill/>
            <a:miter lim="800000"/>
            <a:headEnd/>
            <a:tailEnd/>
          </a:ln>
        </p:spPr>
        <p:txBody>
          <a:bodyPr wrap="square">
            <a:spAutoFit/>
          </a:bodyPr>
          <a:lstStyle/>
          <a:p>
            <a:pPr algn="ctr">
              <a:defRPr/>
            </a:pPr>
            <a:r>
              <a:rPr lang="en-US" b="1" dirty="0">
                <a:solidFill>
                  <a:srgbClr val="000000"/>
                </a:solidFill>
                <a:latin typeface="+mn-lt"/>
              </a:rPr>
              <a:t>Research question:  What is the incidence of narcotic addiction in hospitalized medical patients who receive at least one narcotic medication?</a:t>
            </a:r>
          </a:p>
        </p:txBody>
      </p:sp>
      <p:sp>
        <p:nvSpPr>
          <p:cNvPr id="98344" name="Rectangle 23"/>
          <p:cNvSpPr>
            <a:spLocks noChangeArrowheads="1"/>
          </p:cNvSpPr>
          <p:nvPr/>
        </p:nvSpPr>
        <p:spPr bwMode="auto">
          <a:xfrm>
            <a:off x="825966" y="1996649"/>
            <a:ext cx="2536461" cy="2423095"/>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35" name="Rectangle 52"/>
          <p:cNvSpPr>
            <a:spLocks noChangeArrowheads="1"/>
          </p:cNvSpPr>
          <p:nvPr/>
        </p:nvSpPr>
        <p:spPr bwMode="auto">
          <a:xfrm>
            <a:off x="4426018" y="3302910"/>
            <a:ext cx="1743885" cy="1640404"/>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32" name="Rectangle 56"/>
          <p:cNvSpPr>
            <a:spLocks noChangeArrowheads="1"/>
          </p:cNvSpPr>
          <p:nvPr/>
        </p:nvSpPr>
        <p:spPr bwMode="auto">
          <a:xfrm>
            <a:off x="7391400" y="4084776"/>
            <a:ext cx="1358231" cy="1311240"/>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28" name="Text Box 59"/>
          <p:cNvSpPr txBox="1">
            <a:spLocks noChangeArrowheads="1"/>
          </p:cNvSpPr>
          <p:nvPr/>
        </p:nvSpPr>
        <p:spPr bwMode="auto">
          <a:xfrm>
            <a:off x="7181392" y="5468269"/>
            <a:ext cx="1828800" cy="694293"/>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000000"/>
                </a:solidFill>
              </a:rPr>
              <a:t>INTENDED SAMPLE</a:t>
            </a:r>
            <a:endParaRPr lang="en-US" sz="2133" dirty="0">
              <a:solidFill>
                <a:srgbClr val="000000"/>
              </a:solidFill>
            </a:endParaRPr>
          </a:p>
        </p:txBody>
      </p:sp>
      <p:sp>
        <p:nvSpPr>
          <p:cNvPr id="44" name="Text Box 17">
            <a:extLst>
              <a:ext uri="{FF2B5EF4-FFF2-40B4-BE49-F238E27FC236}">
                <a16:creationId xmlns:a16="http://schemas.microsoft.com/office/drawing/2014/main" id="{96A72AAB-0971-4AE6-8273-FC9E61B52D13}"/>
              </a:ext>
            </a:extLst>
          </p:cNvPr>
          <p:cNvSpPr txBox="1">
            <a:spLocks noChangeArrowheads="1"/>
          </p:cNvSpPr>
          <p:nvPr/>
        </p:nvSpPr>
        <p:spPr bwMode="auto">
          <a:xfrm>
            <a:off x="544461" y="4419744"/>
            <a:ext cx="3035066" cy="393313"/>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000000"/>
                </a:solidFill>
              </a:rPr>
              <a:t>TARGET POPULATION</a:t>
            </a:r>
            <a:endParaRPr lang="en-US" sz="2133" dirty="0">
              <a:solidFill>
                <a:srgbClr val="000000"/>
              </a:solidFill>
            </a:endParaRPr>
          </a:p>
        </p:txBody>
      </p:sp>
      <p:sp>
        <p:nvSpPr>
          <p:cNvPr id="49" name="Text Box 17">
            <a:extLst>
              <a:ext uri="{FF2B5EF4-FFF2-40B4-BE49-F238E27FC236}">
                <a16:creationId xmlns:a16="http://schemas.microsoft.com/office/drawing/2014/main" id="{31A27665-70EC-4742-820B-81DE5E2EA3DA}"/>
              </a:ext>
            </a:extLst>
          </p:cNvPr>
          <p:cNvSpPr txBox="1">
            <a:spLocks noChangeArrowheads="1"/>
          </p:cNvSpPr>
          <p:nvPr/>
        </p:nvSpPr>
        <p:spPr bwMode="auto">
          <a:xfrm>
            <a:off x="3761496" y="1103718"/>
            <a:ext cx="2912309" cy="2199192"/>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FF0000"/>
                </a:solidFill>
              </a:rPr>
              <a:t>Real-world dynamic cohort: Patients admitted to medical wards in any of 8 hospitals participating in BCDSP who received at least one narcotic medication administration</a:t>
            </a:r>
            <a:endParaRPr lang="en-US" sz="2133" dirty="0">
              <a:solidFill>
                <a:srgbClr val="FF0000"/>
              </a:solidFill>
            </a:endParaRPr>
          </a:p>
        </p:txBody>
      </p:sp>
      <p:sp>
        <p:nvSpPr>
          <p:cNvPr id="33" name="Text Box 33">
            <a:extLst>
              <a:ext uri="{FF2B5EF4-FFF2-40B4-BE49-F238E27FC236}">
                <a16:creationId xmlns:a16="http://schemas.microsoft.com/office/drawing/2014/main" id="{359C460E-A0E9-431B-8811-B4F1105D2567}"/>
              </a:ext>
            </a:extLst>
          </p:cNvPr>
          <p:cNvSpPr txBox="1">
            <a:spLocks noChangeArrowheads="1"/>
          </p:cNvSpPr>
          <p:nvPr/>
        </p:nvSpPr>
        <p:spPr bwMode="auto">
          <a:xfrm>
            <a:off x="249681" y="5030586"/>
            <a:ext cx="3035065" cy="1569660"/>
          </a:xfrm>
          <a:prstGeom prst="rect">
            <a:avLst/>
          </a:prstGeom>
          <a:noFill/>
          <a:ln w="9525">
            <a:noFill/>
            <a:miter lim="800000"/>
            <a:headEnd/>
            <a:tailEnd/>
          </a:ln>
        </p:spPr>
        <p:txBody>
          <a:bodyPr wrap="square">
            <a:spAutoFit/>
          </a:bodyPr>
          <a:lstStyle/>
          <a:p>
            <a:pPr algn="ctr">
              <a:defRPr/>
            </a:pPr>
            <a:r>
              <a:rPr lang="en-US" dirty="0">
                <a:solidFill>
                  <a:srgbClr val="00B0F0"/>
                </a:solidFill>
              </a:rPr>
              <a:t>Fixed research cohort sampling of an underlying real-world dynamic cohort</a:t>
            </a:r>
          </a:p>
        </p:txBody>
      </p:sp>
      <p:sp>
        <p:nvSpPr>
          <p:cNvPr id="34" name="Text Box 33">
            <a:extLst>
              <a:ext uri="{FF2B5EF4-FFF2-40B4-BE49-F238E27FC236}">
                <a16:creationId xmlns:a16="http://schemas.microsoft.com/office/drawing/2014/main" id="{8F7BDA59-CA64-4786-874E-0E22ACCDDEC9}"/>
              </a:ext>
            </a:extLst>
          </p:cNvPr>
          <p:cNvSpPr txBox="1">
            <a:spLocks noChangeArrowheads="1"/>
          </p:cNvSpPr>
          <p:nvPr/>
        </p:nvSpPr>
        <p:spPr bwMode="auto">
          <a:xfrm>
            <a:off x="9863482" y="832689"/>
            <a:ext cx="2544279" cy="830997"/>
          </a:xfrm>
          <a:prstGeom prst="rect">
            <a:avLst/>
          </a:prstGeom>
          <a:noFill/>
          <a:ln w="9525">
            <a:noFill/>
            <a:miter lim="800000"/>
            <a:headEnd/>
            <a:tailEnd/>
          </a:ln>
        </p:spPr>
        <p:txBody>
          <a:bodyPr wrap="square">
            <a:spAutoFit/>
          </a:bodyPr>
          <a:lstStyle/>
          <a:p>
            <a:pPr algn="ctr">
              <a:defRPr/>
            </a:pPr>
            <a:r>
              <a:rPr lang="en-US" dirty="0">
                <a:solidFill>
                  <a:srgbClr val="00B0F0"/>
                </a:solidFill>
              </a:rPr>
              <a:t>Descriptive</a:t>
            </a:r>
          </a:p>
          <a:p>
            <a:pPr algn="ctr">
              <a:defRPr/>
            </a:pPr>
            <a:r>
              <a:rPr lang="en-US" dirty="0">
                <a:solidFill>
                  <a:srgbClr val="00B0F0"/>
                </a:solidFill>
              </a:rPr>
              <a:t> Objective</a:t>
            </a:r>
          </a:p>
        </p:txBody>
      </p:sp>
      <p:sp>
        <p:nvSpPr>
          <p:cNvPr id="30" name="Text Box 17">
            <a:extLst>
              <a:ext uri="{FF2B5EF4-FFF2-40B4-BE49-F238E27FC236}">
                <a16:creationId xmlns:a16="http://schemas.microsoft.com/office/drawing/2014/main" id="{57AB3C24-3AFB-4BC7-A397-9B3DB48C551B}"/>
              </a:ext>
            </a:extLst>
          </p:cNvPr>
          <p:cNvSpPr txBox="1">
            <a:spLocks noChangeArrowheads="1"/>
          </p:cNvSpPr>
          <p:nvPr/>
        </p:nvSpPr>
        <p:spPr bwMode="auto">
          <a:xfrm>
            <a:off x="6764573" y="1020885"/>
            <a:ext cx="2587974" cy="3102131"/>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FF0000"/>
                </a:solidFill>
              </a:rPr>
              <a:t>Fixed cohort study: Consecutive sample of patients admitted to medical wards in any of 8 hospitals participating in BCDSP (during ?? time period) who received at least one narcotic medication administration</a:t>
            </a:r>
          </a:p>
        </p:txBody>
      </p:sp>
      <p:sp>
        <p:nvSpPr>
          <p:cNvPr id="36" name="Text Box 17">
            <a:extLst>
              <a:ext uri="{FF2B5EF4-FFF2-40B4-BE49-F238E27FC236}">
                <a16:creationId xmlns:a16="http://schemas.microsoft.com/office/drawing/2014/main" id="{04267069-2F24-404C-9CF0-52FB96B1630C}"/>
              </a:ext>
            </a:extLst>
          </p:cNvPr>
          <p:cNvSpPr txBox="1">
            <a:spLocks noChangeArrowheads="1"/>
          </p:cNvSpPr>
          <p:nvPr/>
        </p:nvSpPr>
        <p:spPr bwMode="auto">
          <a:xfrm>
            <a:off x="803260" y="1371298"/>
            <a:ext cx="2471553" cy="584775"/>
          </a:xfrm>
          <a:prstGeom prst="rect">
            <a:avLst/>
          </a:prstGeom>
          <a:noFill/>
          <a:ln w="9525">
            <a:noFill/>
            <a:miter lim="800000"/>
            <a:headEnd/>
            <a:tailEnd/>
          </a:ln>
        </p:spPr>
        <p:txBody>
          <a:bodyPr wrap="square">
            <a:spAutoFit/>
          </a:bodyPr>
          <a:lstStyle/>
          <a:p>
            <a:pPr algn="ctr" defTabSz="812810" eaLnBrk="0" hangingPunct="0">
              <a:defRPr/>
            </a:pPr>
            <a:r>
              <a:rPr lang="en-US" sz="3200" b="1" dirty="0">
                <a:solidFill>
                  <a:srgbClr val="FF0000"/>
                </a:solidFill>
              </a:rPr>
              <a:t>?</a:t>
            </a:r>
          </a:p>
        </p:txBody>
      </p:sp>
      <p:sp>
        <p:nvSpPr>
          <p:cNvPr id="37" name="Text Box 17">
            <a:extLst>
              <a:ext uri="{FF2B5EF4-FFF2-40B4-BE49-F238E27FC236}">
                <a16:creationId xmlns:a16="http://schemas.microsoft.com/office/drawing/2014/main" id="{167489B3-72F5-45D0-979F-228B6D95E18C}"/>
              </a:ext>
            </a:extLst>
          </p:cNvPr>
          <p:cNvSpPr txBox="1">
            <a:spLocks noChangeArrowheads="1"/>
          </p:cNvSpPr>
          <p:nvPr/>
        </p:nvSpPr>
        <p:spPr bwMode="auto">
          <a:xfrm>
            <a:off x="9326605" y="1817432"/>
            <a:ext cx="2587974" cy="3102131"/>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FF0000"/>
                </a:solidFill>
              </a:rPr>
              <a:t>Fixed cohort study: Consecutive sample of patients admitted to medical wards in any of 8 hospitals participating in BCDSP (during ?? time period) who received at least one narcotic medication administration</a:t>
            </a:r>
          </a:p>
        </p:txBody>
      </p:sp>
      <p:sp>
        <p:nvSpPr>
          <p:cNvPr id="18" name="Oval 17">
            <a:extLst>
              <a:ext uri="{FF2B5EF4-FFF2-40B4-BE49-F238E27FC236}">
                <a16:creationId xmlns:a16="http://schemas.microsoft.com/office/drawing/2014/main" id="{47CF285B-2D75-4231-A825-9FBAF61AA77C}"/>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4168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3" grpId="0"/>
      <p:bldP spid="30" grpId="0"/>
      <p:bldP spid="36" grpId="0"/>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762000" y="-11205"/>
            <a:ext cx="7772400" cy="1143000"/>
          </a:xfrm>
        </p:spPr>
        <p:txBody>
          <a:bodyPr/>
          <a:lstStyle/>
          <a:p>
            <a:pPr eaLnBrk="1" hangingPunct="1"/>
            <a:r>
              <a:rPr lang="en-US" altLang="en-US" sz="4000" b="1" dirty="0">
                <a:latin typeface="Arial" charset="0"/>
                <a:cs typeface="Arial" charset="0"/>
              </a:rPr>
              <a:t>Prize Winners</a:t>
            </a:r>
          </a:p>
        </p:txBody>
      </p:sp>
      <p:sp>
        <p:nvSpPr>
          <p:cNvPr id="5123" name="Rectangle 3"/>
          <p:cNvSpPr>
            <a:spLocks noGrp="1" noChangeArrowheads="1"/>
          </p:cNvSpPr>
          <p:nvPr>
            <p:ph type="body" idx="1"/>
          </p:nvPr>
        </p:nvSpPr>
        <p:spPr>
          <a:xfrm>
            <a:off x="304800" y="2106704"/>
            <a:ext cx="8991600" cy="4114800"/>
          </a:xfrm>
        </p:spPr>
        <p:txBody>
          <a:bodyPr/>
          <a:lstStyle/>
          <a:p>
            <a:pPr eaLnBrk="1" hangingPunct="1"/>
            <a:r>
              <a:rPr lang="en-US" altLang="en-US" dirty="0">
                <a:latin typeface="Arial" panose="020B0604020202020204" pitchFamily="34" charset="0"/>
                <a:cs typeface="Arial" panose="020B0604020202020204" pitchFamily="34" charset="0"/>
              </a:rPr>
              <a:t>Systematic Performance</a:t>
            </a:r>
          </a:p>
          <a:p>
            <a:pPr lvl="1" eaLnBrk="1" hangingPunct="1"/>
            <a:r>
              <a:rPr lang="en-US" altLang="en-US" dirty="0">
                <a:latin typeface="Arial" panose="020B0604020202020204" pitchFamily="34" charset="0"/>
                <a:cs typeface="Arial" panose="020B0604020202020204" pitchFamily="34" charset="0"/>
              </a:rPr>
              <a:t>Highest % score on Problem Sets</a:t>
            </a:r>
          </a:p>
          <a:p>
            <a:pPr lvl="2" eaLnBrk="1" hangingPunct="1"/>
            <a:r>
              <a:rPr lang="en-US" altLang="en-US" dirty="0">
                <a:latin typeface="Arial" panose="020B0604020202020204" pitchFamily="34" charset="0"/>
                <a:cs typeface="Arial" panose="020B0604020202020204" pitchFamily="34" charset="0"/>
              </a:rPr>
              <a:t>Erin Ferguson</a:t>
            </a:r>
          </a:p>
          <a:p>
            <a:pPr lvl="2" eaLnBrk="1" hangingPunct="1"/>
            <a:r>
              <a:rPr lang="en-US" altLang="en-US" dirty="0">
                <a:latin typeface="Arial" panose="020B0604020202020204" pitchFamily="34" charset="0"/>
                <a:cs typeface="Arial" panose="020B0604020202020204" pitchFamily="34" charset="0"/>
              </a:rPr>
              <a:t>Melanie Molina</a:t>
            </a:r>
          </a:p>
          <a:p>
            <a:pPr lvl="2" eaLnBrk="1" hangingPunct="1"/>
            <a:endParaRPr lang="en-US" altLang="en-US" dirty="0">
              <a:latin typeface="Arial" panose="020B0604020202020204" pitchFamily="34" charset="0"/>
              <a:cs typeface="Arial" panose="020B0604020202020204" pitchFamily="34" charset="0"/>
            </a:endParaRPr>
          </a:p>
          <a:p>
            <a:pPr marL="914400" lvl="2" indent="0" eaLnBrk="1" hangingPunct="1">
              <a:buNone/>
            </a:pPr>
            <a:endParaRPr lang="en-US" altLang="en-US" dirty="0">
              <a:latin typeface="Arial" panose="020B0604020202020204" pitchFamily="34" charset="0"/>
              <a:cs typeface="Arial" panose="020B0604020202020204" pitchFamily="34" charset="0"/>
            </a:endParaRPr>
          </a:p>
        </p:txBody>
      </p:sp>
      <p:pic>
        <p:nvPicPr>
          <p:cNvPr id="2051" name="Picture 3" descr="C:\Users\JMartin\AppData\Local\Microsoft\Windows\Temporary Internet Files\Content.Outlook\ISJG2U56\Muest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900" y="156886"/>
            <a:ext cx="4953000" cy="670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68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9800" y="76200"/>
            <a:ext cx="7772400" cy="1143000"/>
          </a:xfrm>
        </p:spPr>
        <p:txBody>
          <a:bodyPr/>
          <a:lstStyle/>
          <a:p>
            <a:pPr eaLnBrk="1" hangingPunct="1"/>
            <a:r>
              <a:rPr lang="en-US" altLang="en-US" sz="4000" b="1" dirty="0">
                <a:latin typeface="Arial" charset="0"/>
                <a:cs typeface="Arial" charset="0"/>
              </a:rPr>
              <a:t>Prize Winners</a:t>
            </a:r>
          </a:p>
        </p:txBody>
      </p:sp>
      <p:sp>
        <p:nvSpPr>
          <p:cNvPr id="5123" name="Rectangle 3"/>
          <p:cNvSpPr>
            <a:spLocks noGrp="1" noChangeArrowheads="1"/>
          </p:cNvSpPr>
          <p:nvPr>
            <p:ph type="body" idx="1"/>
          </p:nvPr>
        </p:nvSpPr>
        <p:spPr>
          <a:xfrm>
            <a:off x="744264" y="1752600"/>
            <a:ext cx="8991600" cy="4114800"/>
          </a:xfrm>
        </p:spPr>
        <p:txBody>
          <a:bodyPr/>
          <a:lstStyle/>
          <a:p>
            <a:pPr eaLnBrk="1" hangingPunct="1"/>
            <a:r>
              <a:rPr lang="en-US" altLang="en-US" dirty="0">
                <a:latin typeface="Arial" panose="020B0604020202020204" pitchFamily="34" charset="0"/>
                <a:cs typeface="Arial" panose="020B0604020202020204" pitchFamily="34" charset="0"/>
              </a:rPr>
              <a:t>Systematic Performance</a:t>
            </a:r>
          </a:p>
          <a:p>
            <a:pPr lvl="1" eaLnBrk="1" hangingPunct="1"/>
            <a:r>
              <a:rPr lang="en-US" altLang="en-US" dirty="0">
                <a:latin typeface="Arial" panose="020B0604020202020204" pitchFamily="34" charset="0"/>
                <a:cs typeface="Arial" panose="020B0604020202020204" pitchFamily="34" charset="0"/>
              </a:rPr>
              <a:t>Highest % score on Problem Sets</a:t>
            </a:r>
          </a:p>
          <a:p>
            <a:pPr lvl="2" eaLnBrk="1" hangingPunct="1"/>
            <a:r>
              <a:rPr lang="en-US" altLang="en-US" dirty="0">
                <a:latin typeface="Arial" panose="020B0604020202020204" pitchFamily="34" charset="0"/>
                <a:cs typeface="Arial" panose="020B0604020202020204" pitchFamily="34" charset="0"/>
              </a:rPr>
              <a:t>Erin Ferguson</a:t>
            </a:r>
          </a:p>
          <a:p>
            <a:pPr lvl="2" eaLnBrk="1" hangingPunct="1"/>
            <a:r>
              <a:rPr lang="en-US" altLang="en-US" dirty="0">
                <a:latin typeface="Arial" panose="020B0604020202020204" pitchFamily="34" charset="0"/>
                <a:cs typeface="Arial" panose="020B0604020202020204" pitchFamily="34" charset="0"/>
              </a:rPr>
              <a:t>Melanie Molina</a:t>
            </a:r>
          </a:p>
          <a:p>
            <a:pPr marL="914400" lvl="2" indent="0" eaLnBrk="1" hangingPunct="1">
              <a:buNone/>
            </a:pPr>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Chance</a:t>
            </a:r>
          </a:p>
          <a:p>
            <a:pPr lvl="1" eaLnBrk="1" hangingPunct="1"/>
            <a:r>
              <a:rPr lang="en-US" altLang="en-US" dirty="0">
                <a:latin typeface="Arial" panose="020B0604020202020204" pitchFamily="34" charset="0"/>
                <a:cs typeface="Arial" panose="020B0604020202020204" pitchFamily="34" charset="0"/>
              </a:rPr>
              <a:t>Pick name out of a hat</a:t>
            </a:r>
          </a:p>
          <a:p>
            <a:pPr lvl="2" eaLnBrk="1" hangingPunct="1"/>
            <a:r>
              <a:rPr lang="en-US" altLang="en-US" dirty="0">
                <a:latin typeface="Arial" panose="020B0604020202020204" pitchFamily="34" charset="0"/>
                <a:cs typeface="Arial" panose="020B0604020202020204" pitchFamily="34" charset="0"/>
              </a:rPr>
              <a:t>Mason Lai (who also had a very high % !!)</a:t>
            </a:r>
          </a:p>
          <a:p>
            <a:pPr lvl="2" eaLnBrk="1" hangingPunct="1"/>
            <a:endParaRPr lang="en-US" altLang="en-US" dirty="0">
              <a:latin typeface="Arial" panose="020B0604020202020204" pitchFamily="34" charset="0"/>
              <a:cs typeface="Arial" panose="020B0604020202020204" pitchFamily="34" charset="0"/>
            </a:endParaRPr>
          </a:p>
        </p:txBody>
      </p:sp>
      <p:pic>
        <p:nvPicPr>
          <p:cNvPr id="2051" name="Picture 3" descr="C:\Users\JMartin\AppData\Local\Microsoft\Windows\Temporary Internet Files\Content.Outlook\ISJG2U56\Muest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3900" y="129992"/>
            <a:ext cx="3276600" cy="4433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61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09800" y="1476375"/>
            <a:ext cx="8077200" cy="3752850"/>
          </a:xfrm>
          <a:noFill/>
        </p:spPr>
      </p:pic>
      <p:sp>
        <p:nvSpPr>
          <p:cNvPr id="3" name="Text Box 4"/>
          <p:cNvSpPr txBox="1">
            <a:spLocks noChangeArrowheads="1"/>
          </p:cNvSpPr>
          <p:nvPr/>
        </p:nvSpPr>
        <p:spPr bwMode="auto">
          <a:xfrm>
            <a:off x="1905000" y="43809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000" dirty="0">
                <a:solidFill>
                  <a:srgbClr val="FF0000"/>
                </a:solidFill>
                <a:latin typeface="Arial" panose="020B0604020202020204" pitchFamily="34" charset="0"/>
                <a:cs typeface="Arial" panose="020B0604020202020204" pitchFamily="34" charset="0"/>
              </a:rPr>
              <a:t>Experimental design is actually NOT the place that needs the most help…</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09800" y="762000"/>
            <a:ext cx="7772400" cy="4933950"/>
          </a:xfrm>
          <a:noFill/>
        </p:spPr>
      </p:pic>
      <p:sp>
        <p:nvSpPr>
          <p:cNvPr id="8195" name="Text Box 4"/>
          <p:cNvSpPr txBox="1">
            <a:spLocks noChangeArrowheads="1"/>
          </p:cNvSpPr>
          <p:nvPr/>
        </p:nvSpPr>
        <p:spPr bwMode="auto">
          <a:xfrm>
            <a:off x="5029200" y="304807"/>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dirty="0">
                <a:solidFill>
                  <a:srgbClr val="FF0000"/>
                </a:solidFill>
                <a:latin typeface="Arial" panose="020B0604020202020204" pitchFamily="34" charset="0"/>
                <a:cs typeface="Arial" panose="020B0604020202020204" pitchFamily="34" charset="0"/>
              </a:rPr>
              <a:t>Instead, where more help is needed is in the wild west of observational studies.</a:t>
            </a:r>
          </a:p>
        </p:txBody>
      </p:sp>
      <p:sp>
        <p:nvSpPr>
          <p:cNvPr id="2" name="TextBox 1">
            <a:extLst>
              <a:ext uri="{FF2B5EF4-FFF2-40B4-BE49-F238E27FC236}">
                <a16:creationId xmlns:a16="http://schemas.microsoft.com/office/drawing/2014/main" id="{7BA8F7CB-F2E5-49C0-892C-C075FD0A9AF9}"/>
              </a:ext>
            </a:extLst>
          </p:cNvPr>
          <p:cNvSpPr txBox="1"/>
          <p:nvPr/>
        </p:nvSpPr>
        <p:spPr>
          <a:xfrm>
            <a:off x="2209800" y="2743201"/>
            <a:ext cx="3733800" cy="461665"/>
          </a:xfrm>
          <a:prstGeom prst="rect">
            <a:avLst/>
          </a:prstGeom>
          <a:solidFill>
            <a:schemeClr val="bg1"/>
          </a:solidFill>
        </p:spPr>
        <p:txBody>
          <a:bodyPr wrap="square" rtlCol="0">
            <a:spAutoFit/>
          </a:bodyPr>
          <a:lstStyle/>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en-US" altLang="en-US" dirty="0"/>
          </a:p>
        </p:txBody>
      </p:sp>
      <p:pic>
        <p:nvPicPr>
          <p:cNvPr id="9219"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514600" y="996955"/>
            <a:ext cx="7467600" cy="4606925"/>
          </a:xfrm>
          <a:noFill/>
        </p:spPr>
      </p:pic>
      <p:sp>
        <p:nvSpPr>
          <p:cNvPr id="4" name="TextBox 3"/>
          <p:cNvSpPr txBox="1"/>
          <p:nvPr/>
        </p:nvSpPr>
        <p:spPr>
          <a:xfrm>
            <a:off x="1981200" y="228602"/>
            <a:ext cx="4495800" cy="461665"/>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Optional Reading for this week</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91736" y="152400"/>
            <a:ext cx="9076265" cy="533400"/>
          </a:xfrm>
        </p:spPr>
        <p:txBody>
          <a:bodyPr/>
          <a:lstStyle/>
          <a:p>
            <a:r>
              <a:rPr lang="en-US" sz="2000" dirty="0"/>
              <a:t>What Kinds of Questions Does Clinical Research/Epidemiology Answer? </a:t>
            </a:r>
            <a:br>
              <a:rPr lang="en-US" sz="2000" dirty="0"/>
            </a:br>
            <a:r>
              <a:rPr lang="en-US" sz="2000" dirty="0"/>
              <a:t>“Big 6”</a:t>
            </a:r>
          </a:p>
        </p:txBody>
      </p:sp>
      <p:sp>
        <p:nvSpPr>
          <p:cNvPr id="18435" name="Rectangle 3"/>
          <p:cNvSpPr>
            <a:spLocks noGrp="1" noChangeArrowheads="1"/>
          </p:cNvSpPr>
          <p:nvPr>
            <p:ph type="body" idx="1"/>
          </p:nvPr>
        </p:nvSpPr>
        <p:spPr>
          <a:xfrm>
            <a:off x="1557870" y="457200"/>
            <a:ext cx="9110133" cy="4953000"/>
          </a:xfrm>
        </p:spPr>
        <p:txBody>
          <a:bodyPr/>
          <a:lstStyle/>
          <a:p>
            <a:pPr lvl="1"/>
            <a:endParaRPr lang="en-US" sz="1000" dirty="0"/>
          </a:p>
          <a:p>
            <a:r>
              <a:rPr lang="en-US" sz="2200" b="1" dirty="0"/>
              <a:t>Description</a:t>
            </a:r>
            <a:r>
              <a:rPr lang="en-US" sz="2600" dirty="0"/>
              <a:t> </a:t>
            </a:r>
          </a:p>
          <a:p>
            <a:pPr lvl="1">
              <a:spcBef>
                <a:spcPts val="0"/>
              </a:spcBef>
            </a:pPr>
            <a:r>
              <a:rPr lang="en-US" sz="2000" dirty="0"/>
              <a:t>How frequent/common are risk factors/exposures/conditions/diseases?</a:t>
            </a:r>
          </a:p>
          <a:p>
            <a:pPr lvl="1"/>
            <a:endParaRPr lang="en-US" sz="500" dirty="0"/>
          </a:p>
          <a:p>
            <a:r>
              <a:rPr lang="en-US" sz="2200" b="1" dirty="0"/>
              <a:t>Causation (“Causal inference”)</a:t>
            </a:r>
          </a:p>
          <a:p>
            <a:pPr lvl="1">
              <a:spcBef>
                <a:spcPts val="0"/>
              </a:spcBef>
            </a:pPr>
            <a:r>
              <a:rPr lang="en-US" sz="2000" dirty="0"/>
              <a:t>The science of establishing causal relationships among biological, behavioral, environmental (etc.) factors within humans.  Does X cause (or prevent) Y? </a:t>
            </a:r>
          </a:p>
          <a:p>
            <a:pPr lvl="1"/>
            <a:r>
              <a:rPr lang="en-US" sz="2000" dirty="0"/>
              <a:t>Will intervening upon X change occurrence of Y?</a:t>
            </a:r>
            <a:endParaRPr lang="en-US" sz="400" dirty="0"/>
          </a:p>
          <a:p>
            <a:r>
              <a:rPr lang="en-US" sz="2200" b="1" dirty="0"/>
              <a:t>Attribution</a:t>
            </a:r>
          </a:p>
          <a:p>
            <a:pPr lvl="1">
              <a:spcBef>
                <a:spcPts val="0"/>
              </a:spcBef>
            </a:pPr>
            <a:r>
              <a:rPr lang="en-US" sz="2000" dirty="0"/>
              <a:t>What fraction or how many cases of disease Y can be eliminated if a causal exposure X is eliminated or reduced?</a:t>
            </a:r>
            <a:endParaRPr lang="en-US" sz="500" dirty="0"/>
          </a:p>
          <a:p>
            <a:r>
              <a:rPr lang="en-US" sz="2200" b="1" dirty="0"/>
              <a:t>Mediation</a:t>
            </a:r>
          </a:p>
          <a:p>
            <a:pPr lvl="1">
              <a:spcBef>
                <a:spcPts val="0"/>
              </a:spcBef>
            </a:pPr>
            <a:r>
              <a:rPr lang="en-US" sz="2000" dirty="0"/>
              <a:t>Understanding the mechanisms of causation</a:t>
            </a:r>
          </a:p>
          <a:p>
            <a:pPr lvl="1"/>
            <a:r>
              <a:rPr lang="en-US" sz="2000" dirty="0"/>
              <a:t>How does X cause Y?</a:t>
            </a:r>
          </a:p>
          <a:p>
            <a:pPr lvl="1"/>
            <a:endParaRPr lang="en-US" sz="200" dirty="0"/>
          </a:p>
          <a:p>
            <a:r>
              <a:rPr lang="en-US" sz="2200" b="1" dirty="0"/>
              <a:t>Interaction</a:t>
            </a:r>
          </a:p>
          <a:p>
            <a:pPr lvl="1">
              <a:spcBef>
                <a:spcPts val="0"/>
              </a:spcBef>
            </a:pPr>
            <a:r>
              <a:rPr lang="en-US" sz="2000" dirty="0"/>
              <a:t>When and for whom does X cause/predict Y?</a:t>
            </a:r>
          </a:p>
          <a:p>
            <a:pPr lvl="1"/>
            <a:endParaRPr lang="en-US" sz="200" dirty="0"/>
          </a:p>
          <a:p>
            <a:pPr>
              <a:spcBef>
                <a:spcPts val="0"/>
              </a:spcBef>
            </a:pPr>
            <a:r>
              <a:rPr lang="en-US" sz="2200" b="1" dirty="0"/>
              <a:t>Prediction </a:t>
            </a:r>
          </a:p>
          <a:p>
            <a:pPr lvl="1">
              <a:spcBef>
                <a:spcPts val="0"/>
              </a:spcBef>
            </a:pPr>
            <a:r>
              <a:rPr lang="en-US" sz="2000" dirty="0"/>
              <a:t>Do A, B, and C predict concurrent presence/future occurrence of Y? </a:t>
            </a:r>
            <a:endParaRPr lang="en-US" sz="2200" dirty="0"/>
          </a:p>
          <a:p>
            <a:pPr lvl="3"/>
            <a:endParaRPr lang="en-US" sz="1000" dirty="0"/>
          </a:p>
          <a:p>
            <a:pPr lvl="1"/>
            <a:endParaRPr lang="en-US" dirty="0"/>
          </a:p>
        </p:txBody>
      </p:sp>
      <p:sp>
        <p:nvSpPr>
          <p:cNvPr id="2" name="TextBox 1"/>
          <p:cNvSpPr txBox="1"/>
          <p:nvPr/>
        </p:nvSpPr>
        <p:spPr>
          <a:xfrm>
            <a:off x="7162800" y="1352490"/>
            <a:ext cx="3200400" cy="400110"/>
          </a:xfrm>
          <a:prstGeom prst="rect">
            <a:avLst/>
          </a:prstGeom>
          <a:noFill/>
        </p:spPr>
        <p:txBody>
          <a:bodyPr wrap="square" rtlCol="0">
            <a:spAutoFit/>
          </a:bodyPr>
          <a:lstStyle/>
          <a:p>
            <a:pPr algn="r" fontAlgn="auto">
              <a:spcBef>
                <a:spcPts val="0"/>
              </a:spcBef>
              <a:spcAft>
                <a:spcPts val="0"/>
              </a:spcAft>
            </a:pPr>
            <a:r>
              <a:rPr lang="en-US" sz="2000" dirty="0">
                <a:solidFill>
                  <a:srgbClr val="000000"/>
                </a:solidFill>
                <a:latin typeface="Arial"/>
              </a:rPr>
              <a:t>How often does Y occur?</a:t>
            </a:r>
          </a:p>
        </p:txBody>
      </p:sp>
      <p:sp>
        <p:nvSpPr>
          <p:cNvPr id="3" name="TextBox 2"/>
          <p:cNvSpPr txBox="1"/>
          <p:nvPr/>
        </p:nvSpPr>
        <p:spPr>
          <a:xfrm>
            <a:off x="6219662" y="6076890"/>
            <a:ext cx="4143539" cy="400110"/>
          </a:xfrm>
          <a:prstGeom prst="rect">
            <a:avLst/>
          </a:prstGeom>
          <a:noFill/>
        </p:spPr>
        <p:txBody>
          <a:bodyPr wrap="square" rtlCol="0">
            <a:spAutoFit/>
          </a:bodyPr>
          <a:lstStyle/>
          <a:p>
            <a:pPr algn="r" fontAlgn="auto">
              <a:spcBef>
                <a:spcPts val="0"/>
              </a:spcBef>
              <a:spcAft>
                <a:spcPts val="0"/>
              </a:spcAft>
            </a:pPr>
            <a:r>
              <a:rPr lang="en-US" sz="2000" dirty="0">
                <a:solidFill>
                  <a:srgbClr val="000000"/>
                </a:solidFill>
                <a:latin typeface="Arial"/>
              </a:rPr>
              <a:t>e.g., diagnosis or prognosis</a:t>
            </a:r>
          </a:p>
        </p:txBody>
      </p:sp>
      <p:sp>
        <p:nvSpPr>
          <p:cNvPr id="4" name="Oval 3"/>
          <p:cNvSpPr/>
          <p:nvPr/>
        </p:nvSpPr>
        <p:spPr bwMode="auto">
          <a:xfrm>
            <a:off x="1507319" y="1470785"/>
            <a:ext cx="4893481"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a:solidFill>
                <a:srgbClr val="000000"/>
              </a:solidFill>
            </a:endParaRPr>
          </a:p>
        </p:txBody>
      </p:sp>
      <p:sp>
        <p:nvSpPr>
          <p:cNvPr id="7" name="Rectangle 2"/>
          <p:cNvSpPr txBox="1">
            <a:spLocks noChangeArrowheads="1"/>
          </p:cNvSpPr>
          <p:nvPr/>
        </p:nvSpPr>
        <p:spPr bwMode="auto">
          <a:xfrm>
            <a:off x="6553200" y="533400"/>
            <a:ext cx="38862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r>
              <a:rPr lang="en-US" sz="2400" kern="0" dirty="0">
                <a:solidFill>
                  <a:srgbClr val="FF0000"/>
                </a:solidFill>
              </a:rPr>
              <a:t>What have we learned in this class?</a:t>
            </a:r>
          </a:p>
        </p:txBody>
      </p:sp>
      <p:sp>
        <p:nvSpPr>
          <p:cNvPr id="8" name="Oval 7"/>
          <p:cNvSpPr/>
          <p:nvPr/>
        </p:nvSpPr>
        <p:spPr bwMode="auto">
          <a:xfrm>
            <a:off x="1600200" y="685800"/>
            <a:ext cx="2235200"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a:solidFill>
                <a:srgbClr val="000000"/>
              </a:solidFill>
            </a:endParaRPr>
          </a:p>
        </p:txBody>
      </p:sp>
      <p:sp>
        <p:nvSpPr>
          <p:cNvPr id="9" name="Oval 8"/>
          <p:cNvSpPr/>
          <p:nvPr/>
        </p:nvSpPr>
        <p:spPr bwMode="auto">
          <a:xfrm>
            <a:off x="1524000" y="3200400"/>
            <a:ext cx="2235200"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a:solidFill>
                <a:srgbClr val="000000"/>
              </a:solidFill>
            </a:endParaRPr>
          </a:p>
        </p:txBody>
      </p:sp>
      <p:sp>
        <p:nvSpPr>
          <p:cNvPr id="10" name="Oval 9"/>
          <p:cNvSpPr/>
          <p:nvPr/>
        </p:nvSpPr>
        <p:spPr bwMode="auto">
          <a:xfrm>
            <a:off x="1574800" y="5334000"/>
            <a:ext cx="2235200"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a:solidFill>
                <a:srgbClr val="000000"/>
              </a:solidFill>
            </a:endParaRPr>
          </a:p>
        </p:txBody>
      </p:sp>
      <p:sp>
        <p:nvSpPr>
          <p:cNvPr id="11" name="Oval 10"/>
          <p:cNvSpPr/>
          <p:nvPr/>
        </p:nvSpPr>
        <p:spPr bwMode="auto">
          <a:xfrm>
            <a:off x="1574800" y="4191000"/>
            <a:ext cx="2235200" cy="533400"/>
          </a:xfrm>
          <a:prstGeom prst="ellipse">
            <a:avLst/>
          </a:prstGeom>
          <a:noFill/>
          <a:ln w="127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a:solidFill>
                <a:srgbClr val="000000"/>
              </a:solidFill>
            </a:endParaRPr>
          </a:p>
        </p:txBody>
      </p:sp>
    </p:spTree>
    <p:extLst>
      <p:ext uri="{BB962C8B-B14F-4D97-AF65-F5344CB8AC3E}">
        <p14:creationId xmlns:p14="http://schemas.microsoft.com/office/powerpoint/2010/main" val="2758066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endParaRPr lang="en-US" altLang="en-US" dirty="0"/>
          </a:p>
        </p:txBody>
      </p:sp>
      <p:graphicFrame>
        <p:nvGraphicFramePr>
          <p:cNvPr id="1026" name="Rectangle 6"/>
          <p:cNvGraphicFramePr>
            <a:graphicFrameLocks/>
          </p:cNvGraphicFramePr>
          <p:nvPr/>
        </p:nvGraphicFramePr>
        <p:xfrm>
          <a:off x="3048000" y="1397000"/>
          <a:ext cx="6096000" cy="4064000"/>
        </p:xfrm>
        <a:graphic>
          <a:graphicData uri="http://schemas.openxmlformats.org/presentationml/2006/ole">
            <mc:AlternateContent xmlns:mc="http://schemas.openxmlformats.org/markup-compatibility/2006">
              <mc:Choice xmlns:v="urn:schemas-microsoft-com:vml" Requires="v">
                <p:oleObj spid="_x0000_s1241" name="Acrobat Document" r:id="rId4" imgW="0" imgH="0" progId="AcroExch.Document.7">
                  <p:embed/>
                </p:oleObj>
              </mc:Choice>
              <mc:Fallback>
                <p:oleObj name="Acrobat Document" r:id="rId4" imgW="0" imgH="0" progId="AcroExch.Document.7">
                  <p:embed/>
                  <p:pic>
                    <p:nvPicPr>
                      <p:cNvPr id="0" name="Rectangle 6"/>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048000" y="1397000"/>
                        <a:ext cx="6096000" cy="406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29" name="Picture 8" descr="man_looking_at_ladder_against_wall_outdoors_pe0019036.jpg"/>
          <p:cNvPicPr>
            <a:picLocks noChangeAspect="1"/>
          </p:cNvPicPr>
          <p:nvPr/>
        </p:nvPicPr>
        <p:blipFill>
          <a:blip r:embed="rId5">
            <a:extLst>
              <a:ext uri="{28A0092B-C50C-407E-A947-70E740481C1C}">
                <a14:useLocalDpi xmlns:a14="http://schemas.microsoft.com/office/drawing/2010/main" val="0"/>
              </a:ext>
            </a:extLst>
          </a:blip>
          <a:srcRect l="16571" t="9343" r="9276" b="14272"/>
          <a:stretch>
            <a:fillRect/>
          </a:stretch>
        </p:blipFill>
        <p:spPr bwMode="auto">
          <a:xfrm>
            <a:off x="1524000" y="152400"/>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0" descr="Gordi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0400" y="4495800"/>
            <a:ext cx="1143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7" name="Object 7"/>
          <p:cNvGraphicFramePr>
            <a:graphicFrameLocks noChangeAspect="1"/>
          </p:cNvGraphicFramePr>
          <p:nvPr>
            <p:extLst>
              <p:ext uri="{D42A27DB-BD31-4B8C-83A1-F6EECF244321}">
                <p14:modId xmlns:p14="http://schemas.microsoft.com/office/powerpoint/2010/main" val="2828991019"/>
              </p:ext>
            </p:extLst>
          </p:nvPr>
        </p:nvGraphicFramePr>
        <p:xfrm>
          <a:off x="6184900" y="2120900"/>
          <a:ext cx="1206500" cy="1536700"/>
        </p:xfrm>
        <a:graphic>
          <a:graphicData uri="http://schemas.openxmlformats.org/presentationml/2006/ole">
            <mc:AlternateContent xmlns:mc="http://schemas.openxmlformats.org/markup-compatibility/2006">
              <mc:Choice xmlns:v="urn:schemas-microsoft-com:vml" Requires="v">
                <p:oleObj spid="_x0000_s1242" name="Acrobat Document" r:id="rId7" imgW="5830114" imgH="7542857" progId="AcroExch.Document.7">
                  <p:embed/>
                </p:oleObj>
              </mc:Choice>
              <mc:Fallback>
                <p:oleObj name="Acrobat Document" r:id="rId7" imgW="5830114" imgH="7542857" progId="AcroExch.Document.7">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l="28232" r="7841"/>
                      <a:stretch>
                        <a:fillRect/>
                      </a:stretch>
                    </p:blipFill>
                    <p:spPr bwMode="auto">
                      <a:xfrm>
                        <a:off x="6184900" y="2120900"/>
                        <a:ext cx="1206500" cy="15367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31" name="Picture 7" descr="Causality.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434980"/>
            <a:ext cx="10668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rothman greenlan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4" y="2089150"/>
            <a:ext cx="104457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1981200" y="5486400"/>
            <a:ext cx="4800600" cy="0"/>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cxnSp>
        <p:nvCxnSpPr>
          <p:cNvPr id="12" name="Straight Arrow Connector 11"/>
          <p:cNvCxnSpPr/>
          <p:nvPr/>
        </p:nvCxnSpPr>
        <p:spPr>
          <a:xfrm>
            <a:off x="1905000" y="3505200"/>
            <a:ext cx="3810000" cy="0"/>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037" name="Text Box 13"/>
          <p:cNvSpPr txBox="1">
            <a:spLocks noChangeArrowheads="1"/>
          </p:cNvSpPr>
          <p:nvPr/>
        </p:nvSpPr>
        <p:spPr bwMode="auto">
          <a:xfrm>
            <a:off x="6858000" y="1219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dirty="0"/>
          </a:p>
        </p:txBody>
      </p:sp>
      <p:sp>
        <p:nvSpPr>
          <p:cNvPr id="2" name="TextBox 1"/>
          <p:cNvSpPr txBox="1"/>
          <p:nvPr/>
        </p:nvSpPr>
        <p:spPr>
          <a:xfrm>
            <a:off x="8305800" y="152400"/>
            <a:ext cx="2286000" cy="193899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Where We Stand on the Ladder of Methodologic Sophistication</a:t>
            </a:r>
          </a:p>
        </p:txBody>
      </p:sp>
      <p:sp>
        <p:nvSpPr>
          <p:cNvPr id="15" name="TextBox 14"/>
          <p:cNvSpPr txBox="1"/>
          <p:nvPr/>
        </p:nvSpPr>
        <p:spPr>
          <a:xfrm>
            <a:off x="1752600" y="5481946"/>
            <a:ext cx="3124200" cy="461665"/>
          </a:xfrm>
          <a:prstGeom prst="rect">
            <a:avLst/>
          </a:prstGeom>
          <a:noFill/>
        </p:spPr>
        <p:txBody>
          <a:bodyPr wrap="square" rtlCol="0">
            <a:spAutoFit/>
          </a:bodyPr>
          <a:lstStyle/>
          <a:p>
            <a:pPr algn="ctr"/>
            <a:r>
              <a:rPr lang="en-US" dirty="0">
                <a:solidFill>
                  <a:srgbClr val="FF0000"/>
                </a:solidFill>
                <a:latin typeface="Arial" panose="020B0604020202020204" pitchFamily="34" charset="0"/>
                <a:cs typeface="Arial" panose="020B0604020202020204" pitchFamily="34" charset="0"/>
              </a:rPr>
              <a:t>Beginning of EPI 203</a:t>
            </a:r>
          </a:p>
        </p:txBody>
      </p:sp>
      <p:sp>
        <p:nvSpPr>
          <p:cNvPr id="16" name="TextBox 15"/>
          <p:cNvSpPr txBox="1"/>
          <p:nvPr/>
        </p:nvSpPr>
        <p:spPr>
          <a:xfrm>
            <a:off x="1752600" y="3500742"/>
            <a:ext cx="2286000" cy="461665"/>
          </a:xfrm>
          <a:prstGeom prst="rect">
            <a:avLst/>
          </a:prstGeom>
          <a:noFill/>
        </p:spPr>
        <p:txBody>
          <a:bodyPr wrap="square" rtlCol="0">
            <a:spAutoFit/>
          </a:bodyPr>
          <a:lstStyle/>
          <a:p>
            <a:pPr algn="ctr"/>
            <a:r>
              <a:rPr lang="en-US" dirty="0">
                <a:solidFill>
                  <a:srgbClr val="FF0000"/>
                </a:solidFill>
                <a:latin typeface="Arial" panose="020B0604020202020204" pitchFamily="34" charset="0"/>
                <a:cs typeface="Arial" panose="020B0604020202020204" pitchFamily="34" charset="0"/>
              </a:rPr>
              <a:t>End of EPI 203</a:t>
            </a:r>
          </a:p>
        </p:txBody>
      </p:sp>
      <p:pic>
        <p:nvPicPr>
          <p:cNvPr id="1097" name="Picture 7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88659" y="2065617"/>
            <a:ext cx="993345" cy="151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831E5429-EB35-4F6C-89FB-F27B9AE17EEE}"/>
              </a:ext>
            </a:extLst>
          </p:cNvPr>
          <p:cNvPicPr>
            <a:picLocks noChangeAspect="1"/>
          </p:cNvPicPr>
          <p:nvPr/>
        </p:nvPicPr>
        <p:blipFill>
          <a:blip r:embed="rId12"/>
          <a:stretch>
            <a:fillRect/>
          </a:stretch>
        </p:blipFill>
        <p:spPr>
          <a:xfrm>
            <a:off x="6302378" y="2065616"/>
            <a:ext cx="1148276" cy="1536700"/>
          </a:xfrm>
          <a:prstGeom prst="rect">
            <a:avLst/>
          </a:prstGeom>
        </p:spPr>
      </p:pic>
      <p:pic>
        <p:nvPicPr>
          <p:cNvPr id="1134" name="Picture 1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000" y="3429001"/>
            <a:ext cx="1372802" cy="1762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val 17">
            <a:extLst>
              <a:ext uri="{FF2B5EF4-FFF2-40B4-BE49-F238E27FC236}">
                <a16:creationId xmlns:a16="http://schemas.microsoft.com/office/drawing/2014/main" id="{FE6BF020-B205-4E02-81AD-6742BBCAC4CA}"/>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0" y="609600"/>
            <a:ext cx="9144000" cy="1143000"/>
          </a:xfrm>
        </p:spPr>
        <p:txBody>
          <a:bodyPr/>
          <a:lstStyle/>
          <a:p>
            <a:pPr eaLnBrk="1" hangingPunct="1"/>
            <a:r>
              <a:rPr lang="en-US" altLang="en-US" i="1" dirty="0">
                <a:latin typeface="Arial" charset="0"/>
                <a:cs typeface="Arial" charset="0"/>
              </a:rPr>
              <a:t>Epidemiologic Methods II </a:t>
            </a:r>
            <a:r>
              <a:rPr lang="en-US" altLang="en-US" dirty="0">
                <a:latin typeface="Arial" charset="0"/>
                <a:cs typeface="Arial" charset="0"/>
              </a:rPr>
              <a:t>(EPI 207)</a:t>
            </a:r>
            <a:r>
              <a:rPr lang="en-US" altLang="en-US" i="1" dirty="0">
                <a:latin typeface="Arial" charset="0"/>
                <a:cs typeface="Arial" charset="0"/>
              </a:rPr>
              <a:t> </a:t>
            </a:r>
          </a:p>
        </p:txBody>
      </p:sp>
      <p:sp>
        <p:nvSpPr>
          <p:cNvPr id="10243" name="Rectangle 3"/>
          <p:cNvSpPr>
            <a:spLocks noGrp="1" noChangeArrowheads="1"/>
          </p:cNvSpPr>
          <p:nvPr>
            <p:ph type="body" idx="1"/>
          </p:nvPr>
        </p:nvSpPr>
        <p:spPr/>
        <p:txBody>
          <a:bodyPr/>
          <a:lstStyle/>
          <a:p>
            <a:pPr eaLnBrk="1" hangingPunct="1"/>
            <a:r>
              <a:rPr lang="en-US" altLang="en-US" dirty="0">
                <a:latin typeface="Arial" charset="0"/>
                <a:cs typeface="Arial" charset="0"/>
              </a:rPr>
              <a:t>Winter Quarter</a:t>
            </a:r>
          </a:p>
          <a:p>
            <a:pPr eaLnBrk="1" hangingPunct="1"/>
            <a:r>
              <a:rPr lang="en-US" altLang="en-US" dirty="0">
                <a:latin typeface="Arial" charset="0"/>
                <a:cs typeface="Arial" charset="0"/>
              </a:rPr>
              <a:t>Course Director:  June Chan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09800" y="-152400"/>
            <a:ext cx="7772400" cy="1143000"/>
          </a:xfrm>
        </p:spPr>
        <p:txBody>
          <a:bodyPr/>
          <a:lstStyle/>
          <a:p>
            <a:pPr eaLnBrk="1" hangingPunct="1"/>
            <a:r>
              <a:rPr lang="en-US" altLang="en-US" sz="3600" b="1" dirty="0">
                <a:latin typeface="Arial" charset="0"/>
              </a:rPr>
              <a:t>Observational Research</a:t>
            </a:r>
          </a:p>
        </p:txBody>
      </p:sp>
      <p:sp>
        <p:nvSpPr>
          <p:cNvPr id="11267" name="Rectangle 3"/>
          <p:cNvSpPr>
            <a:spLocks noGrp="1" noChangeArrowheads="1"/>
          </p:cNvSpPr>
          <p:nvPr>
            <p:ph type="body" idx="1"/>
          </p:nvPr>
        </p:nvSpPr>
        <p:spPr>
          <a:xfrm>
            <a:off x="1009326" y="907877"/>
            <a:ext cx="8763000" cy="692323"/>
          </a:xfrm>
        </p:spPr>
        <p:txBody>
          <a:bodyPr/>
          <a:lstStyle/>
          <a:p>
            <a:pPr eaLnBrk="1" hangingPunct="1">
              <a:lnSpc>
                <a:spcPct val="90000"/>
              </a:lnSpc>
            </a:pPr>
            <a:r>
              <a:rPr lang="en-US" altLang="en-US" sz="2800" dirty="0">
                <a:latin typeface="Arial" charset="0"/>
              </a:rPr>
              <a:t>Getting valid inferences can be a challenge</a:t>
            </a:r>
          </a:p>
          <a:p>
            <a:pPr eaLnBrk="1" hangingPunct="1">
              <a:lnSpc>
                <a:spcPct val="90000"/>
              </a:lnSpc>
              <a:buFontTx/>
              <a:buNone/>
            </a:pPr>
            <a:r>
              <a:rPr lang="en-US" altLang="en-US" sz="2800" dirty="0">
                <a:latin typeface="Arial" charset="0"/>
              </a:rPr>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065164"/>
            <a:ext cx="4129088" cy="281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3"/>
          <p:cNvSpPr txBox="1">
            <a:spLocks noChangeArrowheads="1"/>
          </p:cNvSpPr>
          <p:nvPr/>
        </p:nvSpPr>
        <p:spPr bwMode="auto">
          <a:xfrm>
            <a:off x="1009326" y="1600200"/>
            <a:ext cx="5086673" cy="283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US" altLang="en-US" sz="2800" kern="0" dirty="0">
                <a:latin typeface="Arial" charset="0"/>
              </a:rPr>
              <a:t>Replete with uncertainty</a:t>
            </a:r>
          </a:p>
          <a:p>
            <a:pPr lvl="1" eaLnBrk="1" hangingPunct="1">
              <a:lnSpc>
                <a:spcPct val="90000"/>
              </a:lnSpc>
            </a:pPr>
            <a:r>
              <a:rPr lang="en-US" altLang="en-US" sz="2400" kern="0" dirty="0">
                <a:latin typeface="Arial" charset="0"/>
              </a:rPr>
              <a:t>Occult selection forces</a:t>
            </a:r>
          </a:p>
          <a:p>
            <a:pPr lvl="1" eaLnBrk="1" hangingPunct="1">
              <a:lnSpc>
                <a:spcPct val="90000"/>
              </a:lnSpc>
            </a:pPr>
            <a:r>
              <a:rPr lang="en-US" altLang="en-US" sz="2400" kern="0" dirty="0">
                <a:latin typeface="Arial" charset="0"/>
              </a:rPr>
              <a:t>Unclear degree of misclassification</a:t>
            </a:r>
          </a:p>
          <a:p>
            <a:pPr lvl="1" eaLnBrk="1" hangingPunct="1">
              <a:lnSpc>
                <a:spcPct val="90000"/>
              </a:lnSpc>
            </a:pPr>
            <a:r>
              <a:rPr lang="en-US" altLang="en-US" sz="2400" kern="0" dirty="0">
                <a:latin typeface="Arial" charset="0"/>
              </a:rPr>
              <a:t>Unmeasured confounders</a:t>
            </a:r>
          </a:p>
          <a:p>
            <a:pPr lvl="1" eaLnBrk="1" hangingPunct="1">
              <a:lnSpc>
                <a:spcPct val="90000"/>
              </a:lnSpc>
            </a:pPr>
            <a:r>
              <a:rPr lang="en-US" altLang="en-US" sz="2400" kern="0" dirty="0">
                <a:latin typeface="Arial" charset="0"/>
              </a:rPr>
              <a:t>Unbeknownst colliders</a:t>
            </a:r>
          </a:p>
          <a:p>
            <a:pPr lvl="1" eaLnBrk="1" hangingPunct="1">
              <a:lnSpc>
                <a:spcPct val="90000"/>
              </a:lnSpc>
            </a:pPr>
            <a:r>
              <a:rPr lang="en-US" altLang="en-US" sz="2400" kern="0" dirty="0">
                <a:latin typeface="Arial" charset="0"/>
              </a:rPr>
              <a:t>Uncertain effect modifiers when attempting to generalize</a:t>
            </a:r>
          </a:p>
        </p:txBody>
      </p:sp>
      <p:sp>
        <p:nvSpPr>
          <p:cNvPr id="6" name="Rectangle 3"/>
          <p:cNvSpPr txBox="1">
            <a:spLocks noChangeArrowheads="1"/>
          </p:cNvSpPr>
          <p:nvPr/>
        </p:nvSpPr>
        <p:spPr bwMode="auto">
          <a:xfrm>
            <a:off x="1219200" y="5526282"/>
            <a:ext cx="8763000" cy="11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US" altLang="en-US" sz="2800" i="1" kern="0" dirty="0">
                <a:latin typeface="Arial" charset="0"/>
              </a:rPr>
              <a:t>We need the most skillful researchers performing observational research</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143000" y="-152400"/>
            <a:ext cx="9372600" cy="2133600"/>
          </a:xfrm>
        </p:spPr>
        <p:txBody>
          <a:bodyPr/>
          <a:lstStyle/>
          <a:p>
            <a:pPr lvl="4" eaLnBrk="1" hangingPunct="1"/>
            <a:endParaRPr lang="en-US" altLang="en-US" sz="2400" b="1" dirty="0">
              <a:latin typeface="Arial" charset="0"/>
            </a:endParaRPr>
          </a:p>
          <a:p>
            <a:pPr lvl="1" eaLnBrk="1" hangingPunct="1"/>
            <a:r>
              <a:rPr lang="en-US" altLang="en-US" sz="3200" b="1" dirty="0">
                <a:latin typeface="Arial" charset="0"/>
              </a:rPr>
              <a:t>1:30 to 3:00 pm:  Last Section</a:t>
            </a:r>
          </a:p>
          <a:p>
            <a:pPr lvl="2" eaLnBrk="1" hangingPunct="1"/>
            <a:r>
              <a:rPr lang="en-US" altLang="en-US" sz="2800" b="1" dirty="0">
                <a:latin typeface="Arial" charset="0"/>
              </a:rPr>
              <a:t>Web-based course evaluation</a:t>
            </a:r>
            <a:endParaRPr lang="en-US" altLang="en-US" b="1"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868"/>
          <a:stretch/>
        </p:blipFill>
        <p:spPr bwMode="auto">
          <a:xfrm>
            <a:off x="7168270" y="3868932"/>
            <a:ext cx="4033130" cy="28366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txBox="1">
            <a:spLocks noChangeArrowheads="1"/>
          </p:cNvSpPr>
          <p:nvPr/>
        </p:nvSpPr>
        <p:spPr bwMode="auto">
          <a:xfrm>
            <a:off x="1066800" y="1295400"/>
            <a:ext cx="9372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lvl="1" indent="0" eaLnBrk="1" hangingPunct="1">
              <a:buNone/>
            </a:pPr>
            <a:endParaRPr lang="en-US" altLang="en-US" sz="800" b="1" kern="0" dirty="0">
              <a:latin typeface="Arial" charset="0"/>
            </a:endParaRPr>
          </a:p>
          <a:p>
            <a:pPr lvl="1" eaLnBrk="1" hangingPunct="1"/>
            <a:r>
              <a:rPr lang="en-US" altLang="en-US" sz="3200" b="1" kern="0" dirty="0">
                <a:latin typeface="Arial" charset="0"/>
              </a:rPr>
              <a:t>Later today: Distribute Final Exam (on CLE)</a:t>
            </a:r>
          </a:p>
          <a:p>
            <a:pPr lvl="2"/>
            <a:r>
              <a:rPr lang="en-US" altLang="en-US" b="1" kern="0" dirty="0">
                <a:latin typeface="Arial" panose="020B0604020202020204" pitchFamily="34" charset="0"/>
                <a:cs typeface="Arial" panose="020B0604020202020204" pitchFamily="34" charset="0"/>
              </a:rPr>
              <a:t>Due: 11:59 pm (California time) on Dec. 14 for U.S. small groups; Dec. 15 at 11:59 pm for Brazil/Uganda</a:t>
            </a:r>
            <a:endParaRPr lang="en-US" altLang="en-US" sz="400" b="1" kern="0" dirty="0">
              <a:latin typeface="Arial" panose="020B0604020202020204" pitchFamily="34" charset="0"/>
              <a:cs typeface="Arial" panose="020B0604020202020204" pitchFamily="34" charset="0"/>
            </a:endParaRPr>
          </a:p>
          <a:p>
            <a:pPr lvl="2"/>
            <a:r>
              <a:rPr lang="en-US" altLang="en-US" b="1" kern="0" dirty="0">
                <a:latin typeface="Arial" panose="020B0604020202020204" pitchFamily="34" charset="0"/>
                <a:cs typeface="Arial" panose="020B0604020202020204" pitchFamily="34" charset="0"/>
              </a:rPr>
              <a:t>Upload your file on the CLE website (the syllabus site).  Label file with your name (e.g., Smith_Joe.pdf)</a:t>
            </a:r>
          </a:p>
        </p:txBody>
      </p:sp>
      <p:sp>
        <p:nvSpPr>
          <p:cNvPr id="5" name="Rectangle 3"/>
          <p:cNvSpPr txBox="1">
            <a:spLocks noChangeArrowheads="1"/>
          </p:cNvSpPr>
          <p:nvPr/>
        </p:nvSpPr>
        <p:spPr bwMode="auto">
          <a:xfrm>
            <a:off x="1066800" y="3549978"/>
            <a:ext cx="5791200" cy="315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2"/>
            <a:endParaRPr lang="en-US" altLang="en-US" sz="800" b="1" kern="0" dirty="0">
              <a:latin typeface="Arial" panose="020B0604020202020204" pitchFamily="34" charset="0"/>
              <a:cs typeface="Arial" panose="020B0604020202020204" pitchFamily="34" charset="0"/>
            </a:endParaRPr>
          </a:p>
          <a:p>
            <a:pPr lvl="2"/>
            <a:r>
              <a:rPr lang="en-US" altLang="en-US" b="1" kern="0" dirty="0">
                <a:latin typeface="Arial" panose="020B0604020202020204" pitchFamily="34" charset="0"/>
                <a:cs typeface="Arial" panose="020B0604020202020204" pitchFamily="34" charset="0"/>
              </a:rPr>
              <a:t>Upload a .pdf to preserve all  of your formatting</a:t>
            </a:r>
          </a:p>
          <a:p>
            <a:pPr lvl="2"/>
            <a:endParaRPr lang="en-US" altLang="en-US" sz="400" b="1" kern="0" dirty="0">
              <a:latin typeface="Arial" panose="020B0604020202020204" pitchFamily="34" charset="0"/>
              <a:cs typeface="Arial" panose="020B0604020202020204" pitchFamily="34" charset="0"/>
            </a:endParaRPr>
          </a:p>
          <a:p>
            <a:pPr lvl="2"/>
            <a:r>
              <a:rPr lang="en-US" altLang="en-US" b="1" kern="0" dirty="0">
                <a:latin typeface="Arial" panose="020B0604020202020204" pitchFamily="34" charset="0"/>
                <a:cs typeface="Arial" panose="020B0604020202020204" pitchFamily="34" charset="0"/>
              </a:rPr>
              <a:t>Contact Agnes.Ng@ucsf.edu  if problems </a:t>
            </a:r>
          </a:p>
          <a:p>
            <a:pPr lvl="2"/>
            <a:endParaRPr lang="en-US" altLang="en-US" sz="400" b="1" kern="0" dirty="0">
              <a:latin typeface="Arial" panose="020B0604020202020204" pitchFamily="34" charset="0"/>
              <a:cs typeface="Arial" panose="020B0604020202020204" pitchFamily="34" charset="0"/>
            </a:endParaRPr>
          </a:p>
          <a:p>
            <a:pPr lvl="2"/>
            <a:r>
              <a:rPr lang="en-US" altLang="en-US" b="1" kern="0" dirty="0">
                <a:latin typeface="Arial" panose="020B0604020202020204" pitchFamily="34" charset="0"/>
                <a:cs typeface="Arial" panose="020B0604020202020204" pitchFamily="34" charset="0"/>
              </a:rPr>
              <a:t>Please work </a:t>
            </a:r>
            <a:r>
              <a:rPr lang="en-US" altLang="en-US" b="1" u="sng" kern="0" dirty="0">
                <a:latin typeface="Arial" panose="020B0604020202020204" pitchFamily="34" charset="0"/>
                <a:cs typeface="Arial" panose="020B0604020202020204" pitchFamily="34" charset="0"/>
              </a:rPr>
              <a:t>independently</a:t>
            </a:r>
          </a:p>
          <a:p>
            <a:pPr lvl="2"/>
            <a:r>
              <a:rPr lang="en-US" altLang="en-US" b="1" kern="0" dirty="0">
                <a:latin typeface="Arial" panose="020B0604020202020204" pitchFamily="34" charset="0"/>
                <a:cs typeface="Arial" panose="020B0604020202020204" pitchFamily="34" charset="0"/>
              </a:rPr>
              <a:t>The hard work for this has already been done!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nual Input 3"/>
          <p:cNvSpPr/>
          <p:nvPr/>
        </p:nvSpPr>
        <p:spPr>
          <a:xfrm>
            <a:off x="3048000" y="2133600"/>
            <a:ext cx="57912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5" name="Rectangle 4"/>
          <p:cNvSpPr/>
          <p:nvPr/>
        </p:nvSpPr>
        <p:spPr>
          <a:xfrm>
            <a:off x="8839200" y="2895600"/>
            <a:ext cx="45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6" name="Rectangle 5"/>
          <p:cNvSpPr/>
          <p:nvPr/>
        </p:nvSpPr>
        <p:spPr>
          <a:xfrm>
            <a:off x="2590800" y="2133600"/>
            <a:ext cx="457200" cy="396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cxnSp>
        <p:nvCxnSpPr>
          <p:cNvPr id="8" name="Straight Arrow Connector 7"/>
          <p:cNvCxnSpPr/>
          <p:nvPr/>
        </p:nvCxnSpPr>
        <p:spPr>
          <a:xfrm flipV="1">
            <a:off x="3365740" y="1881215"/>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3044" y="1975630"/>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334000" y="2056114"/>
            <a:ext cx="381000" cy="4584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217175" y="2133600"/>
            <a:ext cx="336026"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100723" y="2293644"/>
            <a:ext cx="373148" cy="4495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8171656" y="2438403"/>
            <a:ext cx="362744" cy="4855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534400" y="2537226"/>
            <a:ext cx="362744" cy="4516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160270" y="2019299"/>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37" idx="3"/>
          </p:cNvCxnSpPr>
          <p:nvPr/>
        </p:nvCxnSpPr>
        <p:spPr>
          <a:xfrm flipV="1">
            <a:off x="5715002" y="2175075"/>
            <a:ext cx="283585" cy="4157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654517" y="2293646"/>
            <a:ext cx="308752" cy="4044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4572000" y="18288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24" name="Oval 23"/>
          <p:cNvSpPr/>
          <p:nvPr/>
        </p:nvSpPr>
        <p:spPr>
          <a:xfrm>
            <a:off x="6096000" y="20574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25" name="Oval 24"/>
          <p:cNvSpPr/>
          <p:nvPr/>
        </p:nvSpPr>
        <p:spPr>
          <a:xfrm>
            <a:off x="7010400" y="22098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cxnSp>
        <p:nvCxnSpPr>
          <p:cNvPr id="35" name="Straight Connector 34"/>
          <p:cNvCxnSpPr/>
          <p:nvPr/>
        </p:nvCxnSpPr>
        <p:spPr>
          <a:xfrm flipV="1">
            <a:off x="4729246" y="2091229"/>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491" name="TextBox 35"/>
          <p:cNvSpPr txBox="1">
            <a:spLocks noChangeArrowheads="1"/>
          </p:cNvSpPr>
          <p:nvPr/>
        </p:nvSpPr>
        <p:spPr bwMode="auto">
          <a:xfrm>
            <a:off x="4989514" y="1786805"/>
            <a:ext cx="420308" cy="369332"/>
          </a:xfrm>
          <a:prstGeom prst="rect">
            <a:avLst/>
          </a:prstGeom>
          <a:noFill/>
          <a:ln w="9525">
            <a:noFill/>
            <a:miter lim="800000"/>
            <a:headEnd/>
            <a:tailEnd/>
          </a:ln>
        </p:spPr>
        <p:txBody>
          <a:bodyPr wrap="none">
            <a:spAutoFit/>
          </a:bodyPr>
          <a:lstStyle/>
          <a:p>
            <a:r>
              <a:rPr lang="en-US" sz="1800" dirty="0">
                <a:solidFill>
                  <a:srgbClr val="000000"/>
                </a:solidFill>
                <a:latin typeface="Calibri" pitchFamily="34" charset="0"/>
              </a:rPr>
              <a:t>CE</a:t>
            </a:r>
          </a:p>
        </p:txBody>
      </p:sp>
      <p:sp>
        <p:nvSpPr>
          <p:cNvPr id="105492" name="TextBox 45"/>
          <p:cNvSpPr txBox="1">
            <a:spLocks noChangeArrowheads="1"/>
          </p:cNvSpPr>
          <p:nvPr/>
        </p:nvSpPr>
        <p:spPr bwMode="auto">
          <a:xfrm>
            <a:off x="3500766" y="76203"/>
            <a:ext cx="5186035" cy="584775"/>
          </a:xfrm>
          <a:prstGeom prst="rect">
            <a:avLst/>
          </a:prstGeom>
          <a:noFill/>
          <a:ln w="9525">
            <a:noFill/>
            <a:miter lim="800000"/>
            <a:headEnd/>
            <a:tailEnd/>
          </a:ln>
        </p:spPr>
        <p:txBody>
          <a:bodyPr wrap="none">
            <a:spAutoFit/>
          </a:bodyPr>
          <a:lstStyle/>
          <a:p>
            <a:r>
              <a:rPr lang="en-US" sz="3200" b="1" dirty="0">
                <a:solidFill>
                  <a:srgbClr val="000000"/>
                </a:solidFill>
              </a:rPr>
              <a:t>Sampling a Dynamic Cohort</a:t>
            </a:r>
          </a:p>
        </p:txBody>
      </p:sp>
      <p:sp>
        <p:nvSpPr>
          <p:cNvPr id="105508" name="AutoShape 3"/>
          <p:cNvSpPr>
            <a:spLocks noChangeArrowheads="1"/>
          </p:cNvSpPr>
          <p:nvPr/>
        </p:nvSpPr>
        <p:spPr bwMode="auto">
          <a:xfrm rot="10800000">
            <a:off x="3048000" y="783567"/>
            <a:ext cx="6248400" cy="685800"/>
          </a:xfrm>
          <a:prstGeom prst="rtTriangle">
            <a:avLst/>
          </a:prstGeom>
          <a:solidFill>
            <a:schemeClr val="bg2">
              <a:lumMod val="60000"/>
              <a:lumOff val="40000"/>
            </a:schemeClr>
          </a:solidFill>
          <a:ln w="9525">
            <a:solidFill>
              <a:schemeClr val="tx1"/>
            </a:solidFill>
            <a:miter lim="800000"/>
            <a:headEnd/>
            <a:tailEnd/>
          </a:ln>
        </p:spPr>
        <p:txBody>
          <a:bodyPr wrap="none" anchor="ctr"/>
          <a:lstStyle/>
          <a:p>
            <a:endParaRPr lang="en-US" sz="1800" dirty="0">
              <a:solidFill>
                <a:srgbClr val="000000"/>
              </a:solidFill>
              <a:latin typeface="Calibri" pitchFamily="34" charset="0"/>
            </a:endParaRPr>
          </a:p>
        </p:txBody>
      </p:sp>
      <p:cxnSp>
        <p:nvCxnSpPr>
          <p:cNvPr id="105515" name="Straight Connector 80"/>
          <p:cNvCxnSpPr>
            <a:cxnSpLocks noChangeShapeType="1"/>
          </p:cNvCxnSpPr>
          <p:nvPr/>
        </p:nvCxnSpPr>
        <p:spPr bwMode="auto">
          <a:xfrm>
            <a:off x="7181491" y="1124637"/>
            <a:ext cx="292380" cy="377887"/>
          </a:xfrm>
          <a:prstGeom prst="line">
            <a:avLst/>
          </a:prstGeom>
          <a:noFill/>
          <a:ln w="19050" algn="ctr">
            <a:solidFill>
              <a:schemeClr val="tx1"/>
            </a:solidFill>
            <a:round/>
            <a:headEnd/>
            <a:tailEnd/>
          </a:ln>
        </p:spPr>
      </p:cxnSp>
      <p:sp>
        <p:nvSpPr>
          <p:cNvPr id="105517" name="TextBox 84"/>
          <p:cNvSpPr txBox="1">
            <a:spLocks noChangeArrowheads="1"/>
          </p:cNvSpPr>
          <p:nvPr/>
        </p:nvSpPr>
        <p:spPr bwMode="auto">
          <a:xfrm>
            <a:off x="3200400" y="801472"/>
            <a:ext cx="1219200" cy="646331"/>
          </a:xfrm>
          <a:prstGeom prst="rect">
            <a:avLst/>
          </a:prstGeom>
          <a:noFill/>
          <a:ln w="9525">
            <a:noFill/>
            <a:miter lim="800000"/>
            <a:headEnd/>
            <a:tailEnd/>
          </a:ln>
        </p:spPr>
        <p:txBody>
          <a:bodyPr wrap="square">
            <a:spAutoFit/>
          </a:bodyPr>
          <a:lstStyle/>
          <a:p>
            <a:r>
              <a:rPr lang="en-US" sz="1800" dirty="0">
                <a:solidFill>
                  <a:srgbClr val="000000"/>
                </a:solidFill>
                <a:latin typeface="Calibri" pitchFamily="34" charset="0"/>
              </a:rPr>
              <a:t>New Members</a:t>
            </a:r>
          </a:p>
        </p:txBody>
      </p:sp>
      <p:cxnSp>
        <p:nvCxnSpPr>
          <p:cNvPr id="21" name="Straight Connector 20"/>
          <p:cNvCxnSpPr/>
          <p:nvPr/>
        </p:nvCxnSpPr>
        <p:spPr>
          <a:xfrm flipV="1">
            <a:off x="7687463" y="2400299"/>
            <a:ext cx="356671" cy="4529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5715000" y="1003961"/>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6571234" y="1072041"/>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029972" y="1231480"/>
            <a:ext cx="352028" cy="368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35"/>
          <p:cNvSpPr txBox="1">
            <a:spLocks noChangeArrowheads="1"/>
          </p:cNvSpPr>
          <p:nvPr/>
        </p:nvSpPr>
        <p:spPr bwMode="auto">
          <a:xfrm>
            <a:off x="8208170" y="1548001"/>
            <a:ext cx="420308" cy="369332"/>
          </a:xfrm>
          <a:prstGeom prst="rect">
            <a:avLst/>
          </a:prstGeom>
          <a:noFill/>
          <a:ln w="9525">
            <a:noFill/>
            <a:miter lim="800000"/>
            <a:headEnd/>
            <a:tailEnd/>
          </a:ln>
        </p:spPr>
        <p:txBody>
          <a:bodyPr wrap="none">
            <a:spAutoFit/>
          </a:bodyPr>
          <a:lstStyle/>
          <a:p>
            <a:r>
              <a:rPr lang="en-US" sz="1800" dirty="0">
                <a:solidFill>
                  <a:srgbClr val="000000"/>
                </a:solidFill>
                <a:latin typeface="Calibri" pitchFamily="34" charset="0"/>
              </a:rPr>
              <a:t>CE</a:t>
            </a:r>
          </a:p>
        </p:txBody>
      </p:sp>
      <p:sp>
        <p:nvSpPr>
          <p:cNvPr id="59" name="Rectangle 58"/>
          <p:cNvSpPr/>
          <p:nvPr/>
        </p:nvSpPr>
        <p:spPr>
          <a:xfrm>
            <a:off x="8839200" y="777878"/>
            <a:ext cx="457200" cy="6914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32" name="TextBox 43"/>
          <p:cNvSpPr txBox="1">
            <a:spLocks noChangeArrowheads="1"/>
          </p:cNvSpPr>
          <p:nvPr/>
        </p:nvSpPr>
        <p:spPr bwMode="auto">
          <a:xfrm>
            <a:off x="4060971" y="6234501"/>
            <a:ext cx="1662635" cy="369332"/>
          </a:xfrm>
          <a:prstGeom prst="rect">
            <a:avLst/>
          </a:prstGeom>
          <a:noFill/>
          <a:ln w="9525">
            <a:noFill/>
            <a:miter lim="800000"/>
            <a:headEnd/>
            <a:tailEnd/>
          </a:ln>
        </p:spPr>
        <p:txBody>
          <a:bodyPr wrap="none">
            <a:spAutoFit/>
          </a:bodyPr>
          <a:lstStyle/>
          <a:p>
            <a:r>
              <a:rPr lang="en-US" sz="1800" dirty="0">
                <a:solidFill>
                  <a:srgbClr val="000000"/>
                </a:solidFill>
                <a:latin typeface="Calibri" pitchFamily="34" charset="0"/>
              </a:rPr>
              <a:t>Calendar time   </a:t>
            </a:r>
          </a:p>
        </p:txBody>
      </p:sp>
      <p:sp>
        <p:nvSpPr>
          <p:cNvPr id="33" name="TextBox 43"/>
          <p:cNvSpPr txBox="1">
            <a:spLocks noChangeArrowheads="1"/>
          </p:cNvSpPr>
          <p:nvPr/>
        </p:nvSpPr>
        <p:spPr bwMode="auto">
          <a:xfrm>
            <a:off x="8666956" y="6096003"/>
            <a:ext cx="1399993" cy="646331"/>
          </a:xfrm>
          <a:prstGeom prst="rect">
            <a:avLst/>
          </a:prstGeom>
          <a:noFill/>
          <a:ln w="9525">
            <a:noFill/>
            <a:miter lim="800000"/>
            <a:headEnd/>
            <a:tailEnd/>
          </a:ln>
        </p:spPr>
        <p:txBody>
          <a:bodyPr wrap="square">
            <a:spAutoFit/>
          </a:bodyPr>
          <a:lstStyle/>
          <a:p>
            <a:r>
              <a:rPr lang="en-US" sz="1800" dirty="0">
                <a:solidFill>
                  <a:srgbClr val="000000"/>
                </a:solidFill>
                <a:latin typeface="Calibri" pitchFamily="34" charset="0"/>
              </a:rPr>
              <a:t>Observation ends</a:t>
            </a:r>
          </a:p>
        </p:txBody>
      </p:sp>
      <p:sp>
        <p:nvSpPr>
          <p:cNvPr id="34" name="TextBox 43"/>
          <p:cNvSpPr txBox="1">
            <a:spLocks noChangeArrowheads="1"/>
          </p:cNvSpPr>
          <p:nvPr/>
        </p:nvSpPr>
        <p:spPr bwMode="auto">
          <a:xfrm>
            <a:off x="2286000" y="6059272"/>
            <a:ext cx="1536940" cy="646331"/>
          </a:xfrm>
          <a:prstGeom prst="rect">
            <a:avLst/>
          </a:prstGeom>
          <a:noFill/>
          <a:ln w="9525">
            <a:noFill/>
            <a:miter lim="800000"/>
            <a:headEnd/>
            <a:tailEnd/>
          </a:ln>
        </p:spPr>
        <p:txBody>
          <a:bodyPr wrap="square">
            <a:spAutoFit/>
          </a:bodyPr>
          <a:lstStyle/>
          <a:p>
            <a:r>
              <a:rPr lang="en-US" sz="1800" dirty="0">
                <a:solidFill>
                  <a:srgbClr val="000000"/>
                </a:solidFill>
                <a:latin typeface="Calibri" pitchFamily="34" charset="0"/>
              </a:rPr>
              <a:t>Observation begins</a:t>
            </a:r>
          </a:p>
        </p:txBody>
      </p:sp>
      <p:cxnSp>
        <p:nvCxnSpPr>
          <p:cNvPr id="36" name="Straight Arrow Connector 35"/>
          <p:cNvCxnSpPr/>
          <p:nvPr/>
        </p:nvCxnSpPr>
        <p:spPr>
          <a:xfrm flipV="1">
            <a:off x="5836055" y="6438900"/>
            <a:ext cx="1143000" cy="58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5962950" y="1972664"/>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38" name="Oval 37"/>
          <p:cNvSpPr/>
          <p:nvPr/>
        </p:nvSpPr>
        <p:spPr>
          <a:xfrm>
            <a:off x="6857386" y="2175075"/>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39" name="Oval 38"/>
          <p:cNvSpPr/>
          <p:nvPr/>
        </p:nvSpPr>
        <p:spPr>
          <a:xfrm>
            <a:off x="7357253" y="1434444"/>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40" name="Oval 39"/>
          <p:cNvSpPr/>
          <p:nvPr/>
        </p:nvSpPr>
        <p:spPr>
          <a:xfrm>
            <a:off x="7948162" y="223509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41" name="Oval 40"/>
          <p:cNvSpPr/>
          <p:nvPr/>
        </p:nvSpPr>
        <p:spPr>
          <a:xfrm>
            <a:off x="4481062" y="1818977"/>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pic>
        <p:nvPicPr>
          <p:cNvPr id="60" name="Picture 59"/>
          <p:cNvPicPr/>
          <p:nvPr/>
        </p:nvPicPr>
        <p:blipFill rotWithShape="1">
          <a:blip r:embed="rId3">
            <a:extLst>
              <a:ext uri="{28A0092B-C50C-407E-A947-70E740481C1C}">
                <a14:useLocalDpi xmlns:a14="http://schemas.microsoft.com/office/drawing/2010/main" val="0"/>
              </a:ext>
            </a:extLst>
          </a:blip>
          <a:srcRect r="89791" b="20344"/>
          <a:stretch/>
        </p:blipFill>
        <p:spPr>
          <a:xfrm>
            <a:off x="2590802" y="2146742"/>
            <a:ext cx="403225" cy="2577661"/>
          </a:xfrm>
          <a:prstGeom prst="rect">
            <a:avLst/>
          </a:prstGeom>
        </p:spPr>
      </p:pic>
      <p:pic>
        <p:nvPicPr>
          <p:cNvPr id="62" name="Picture 61"/>
          <p:cNvPicPr/>
          <p:nvPr/>
        </p:nvPicPr>
        <p:blipFill rotWithShape="1">
          <a:blip r:embed="rId3">
            <a:extLst>
              <a:ext uri="{28A0092B-C50C-407E-A947-70E740481C1C}">
                <a14:useLocalDpi xmlns:a14="http://schemas.microsoft.com/office/drawing/2010/main" val="0"/>
              </a:ext>
            </a:extLst>
          </a:blip>
          <a:srcRect r="89791" b="20344"/>
          <a:stretch/>
        </p:blipFill>
        <p:spPr>
          <a:xfrm>
            <a:off x="8866189" y="2988921"/>
            <a:ext cx="403225" cy="2577661"/>
          </a:xfrm>
          <a:prstGeom prst="rect">
            <a:avLst/>
          </a:prstGeom>
        </p:spPr>
      </p:pic>
      <p:pic>
        <p:nvPicPr>
          <p:cNvPr id="63" name="Picture 62"/>
          <p:cNvPicPr/>
          <p:nvPr/>
        </p:nvPicPr>
        <p:blipFill rotWithShape="1">
          <a:blip r:embed="rId3">
            <a:extLst>
              <a:ext uri="{28A0092B-C50C-407E-A947-70E740481C1C}">
                <a14:useLocalDpi xmlns:a14="http://schemas.microsoft.com/office/drawing/2010/main" val="0"/>
              </a:ext>
            </a:extLst>
          </a:blip>
          <a:srcRect t="1" r="89791" b="61259"/>
          <a:stretch/>
        </p:blipFill>
        <p:spPr>
          <a:xfrm>
            <a:off x="2590800" y="4800600"/>
            <a:ext cx="403226" cy="1253662"/>
          </a:xfrm>
          <a:prstGeom prst="rect">
            <a:avLst/>
          </a:prstGeom>
        </p:spPr>
      </p:pic>
      <p:pic>
        <p:nvPicPr>
          <p:cNvPr id="64" name="Picture 63"/>
          <p:cNvPicPr/>
          <p:nvPr/>
        </p:nvPicPr>
        <p:blipFill rotWithShape="1">
          <a:blip r:embed="rId3">
            <a:extLst>
              <a:ext uri="{28A0092B-C50C-407E-A947-70E740481C1C}">
                <a14:useLocalDpi xmlns:a14="http://schemas.microsoft.com/office/drawing/2010/main" val="0"/>
              </a:ext>
            </a:extLst>
          </a:blip>
          <a:srcRect t="1" r="89791" b="89696"/>
          <a:stretch/>
        </p:blipFill>
        <p:spPr>
          <a:xfrm>
            <a:off x="8852613" y="805136"/>
            <a:ext cx="403226" cy="321333"/>
          </a:xfrm>
          <a:prstGeom prst="rect">
            <a:avLst/>
          </a:prstGeom>
        </p:spPr>
      </p:pic>
      <p:pic>
        <p:nvPicPr>
          <p:cNvPr id="65" name="Picture 64"/>
          <p:cNvPicPr/>
          <p:nvPr/>
        </p:nvPicPr>
        <p:blipFill rotWithShape="1">
          <a:blip r:embed="rId3">
            <a:extLst>
              <a:ext uri="{28A0092B-C50C-407E-A947-70E740481C1C}">
                <a14:useLocalDpi xmlns:a14="http://schemas.microsoft.com/office/drawing/2010/main" val="0"/>
              </a:ext>
            </a:extLst>
          </a:blip>
          <a:srcRect t="1" r="89791" b="89696"/>
          <a:stretch/>
        </p:blipFill>
        <p:spPr>
          <a:xfrm>
            <a:off x="8833529" y="1126470"/>
            <a:ext cx="403226" cy="321333"/>
          </a:xfrm>
          <a:prstGeom prst="rect">
            <a:avLst/>
          </a:prstGeom>
        </p:spPr>
      </p:pic>
      <p:pic>
        <p:nvPicPr>
          <p:cNvPr id="66" name="Picture 65"/>
          <p:cNvPicPr/>
          <p:nvPr/>
        </p:nvPicPr>
        <p:blipFill rotWithShape="1">
          <a:blip r:embed="rId3">
            <a:extLst>
              <a:ext uri="{28A0092B-C50C-407E-A947-70E740481C1C}">
                <a14:useLocalDpi xmlns:a14="http://schemas.microsoft.com/office/drawing/2010/main" val="0"/>
              </a:ext>
            </a:extLst>
          </a:blip>
          <a:srcRect t="1" r="89791" b="89696"/>
          <a:stretch/>
        </p:blipFill>
        <p:spPr>
          <a:xfrm>
            <a:off x="3715340" y="783568"/>
            <a:ext cx="403226" cy="321333"/>
          </a:xfrm>
          <a:prstGeom prst="rect">
            <a:avLst/>
          </a:prstGeom>
        </p:spPr>
      </p:pic>
      <p:pic>
        <p:nvPicPr>
          <p:cNvPr id="67" name="Picture 66"/>
          <p:cNvPicPr/>
          <p:nvPr/>
        </p:nvPicPr>
        <p:blipFill rotWithShape="1">
          <a:blip r:embed="rId3">
            <a:extLst>
              <a:ext uri="{28A0092B-C50C-407E-A947-70E740481C1C}">
                <a14:useLocalDpi xmlns:a14="http://schemas.microsoft.com/office/drawing/2010/main" val="0"/>
              </a:ext>
            </a:extLst>
          </a:blip>
          <a:srcRect t="1" r="89791" b="89696"/>
          <a:stretch/>
        </p:blipFill>
        <p:spPr>
          <a:xfrm>
            <a:off x="4767569" y="911374"/>
            <a:ext cx="403226" cy="321333"/>
          </a:xfrm>
          <a:prstGeom prst="rect">
            <a:avLst/>
          </a:prstGeom>
        </p:spPr>
      </p:pic>
      <p:pic>
        <p:nvPicPr>
          <p:cNvPr id="68" name="Picture 67"/>
          <p:cNvPicPr/>
          <p:nvPr/>
        </p:nvPicPr>
        <p:blipFill rotWithShape="1">
          <a:blip r:embed="rId3">
            <a:extLst>
              <a:ext uri="{28A0092B-C50C-407E-A947-70E740481C1C}">
                <a14:useLocalDpi xmlns:a14="http://schemas.microsoft.com/office/drawing/2010/main" val="0"/>
              </a:ext>
            </a:extLst>
          </a:blip>
          <a:srcRect t="1" r="89791" b="89696"/>
          <a:stretch/>
        </p:blipFill>
        <p:spPr>
          <a:xfrm>
            <a:off x="5932487" y="1019255"/>
            <a:ext cx="403226" cy="321333"/>
          </a:xfrm>
          <a:prstGeom prst="rect">
            <a:avLst/>
          </a:prstGeom>
        </p:spPr>
      </p:pic>
      <p:pic>
        <p:nvPicPr>
          <p:cNvPr id="69" name="Picture 68"/>
          <p:cNvPicPr/>
          <p:nvPr/>
        </p:nvPicPr>
        <p:blipFill rotWithShape="1">
          <a:blip r:embed="rId3">
            <a:extLst>
              <a:ext uri="{28A0092B-C50C-407E-A947-70E740481C1C}">
                <a14:useLocalDpi xmlns:a14="http://schemas.microsoft.com/office/drawing/2010/main" val="0"/>
              </a:ext>
            </a:extLst>
          </a:blip>
          <a:srcRect t="1" r="89791" b="89696"/>
          <a:stretch/>
        </p:blipFill>
        <p:spPr>
          <a:xfrm>
            <a:off x="6808788" y="1126469"/>
            <a:ext cx="403226" cy="321333"/>
          </a:xfrm>
          <a:prstGeom prst="rect">
            <a:avLst/>
          </a:prstGeom>
        </p:spPr>
      </p:pic>
      <p:pic>
        <p:nvPicPr>
          <p:cNvPr id="70" name="Picture 69"/>
          <p:cNvPicPr/>
          <p:nvPr/>
        </p:nvPicPr>
        <p:blipFill rotWithShape="1">
          <a:blip r:embed="rId3">
            <a:extLst>
              <a:ext uri="{28A0092B-C50C-407E-A947-70E740481C1C}">
                <a14:useLocalDpi xmlns:a14="http://schemas.microsoft.com/office/drawing/2010/main" val="0"/>
              </a:ext>
            </a:extLst>
          </a:blip>
          <a:srcRect t="1" r="89791" b="89696"/>
          <a:stretch/>
        </p:blipFill>
        <p:spPr>
          <a:xfrm>
            <a:off x="7597775" y="1206627"/>
            <a:ext cx="403226" cy="321333"/>
          </a:xfrm>
          <a:prstGeom prst="rect">
            <a:avLst/>
          </a:prstGeom>
        </p:spPr>
      </p:pic>
      <p:pic>
        <p:nvPicPr>
          <p:cNvPr id="71" name="Picture 70"/>
          <p:cNvPicPr/>
          <p:nvPr/>
        </p:nvPicPr>
        <p:blipFill rotWithShape="1">
          <a:blip r:embed="rId3">
            <a:extLst>
              <a:ext uri="{28A0092B-C50C-407E-A947-70E740481C1C}">
                <a14:useLocalDpi xmlns:a14="http://schemas.microsoft.com/office/drawing/2010/main" val="0"/>
              </a:ext>
            </a:extLst>
          </a:blip>
          <a:srcRect t="1" r="89791" b="89696"/>
          <a:stretch/>
        </p:blipFill>
        <p:spPr>
          <a:xfrm>
            <a:off x="8359775" y="1273777"/>
            <a:ext cx="403226" cy="321333"/>
          </a:xfrm>
          <a:prstGeom prst="rect">
            <a:avLst/>
          </a:prstGeom>
        </p:spPr>
      </p:pic>
      <p:pic>
        <p:nvPicPr>
          <p:cNvPr id="72" name="Picture 71"/>
          <p:cNvPicPr/>
          <p:nvPr/>
        </p:nvPicPr>
        <p:blipFill rotWithShape="1">
          <a:blip r:embed="rId3">
            <a:extLst>
              <a:ext uri="{28A0092B-C50C-407E-A947-70E740481C1C}">
                <a14:useLocalDpi xmlns:a14="http://schemas.microsoft.com/office/drawing/2010/main" val="0"/>
              </a:ext>
            </a:extLst>
          </a:blip>
          <a:srcRect t="1" r="89791" b="89696"/>
          <a:stretch/>
        </p:blipFill>
        <p:spPr>
          <a:xfrm>
            <a:off x="8866188" y="5622270"/>
            <a:ext cx="403226" cy="321333"/>
          </a:xfrm>
          <a:prstGeom prst="rect">
            <a:avLst/>
          </a:prstGeom>
        </p:spPr>
      </p:pic>
      <p:grpSp>
        <p:nvGrpSpPr>
          <p:cNvPr id="51" name="Group 50"/>
          <p:cNvGrpSpPr/>
          <p:nvPr/>
        </p:nvGrpSpPr>
        <p:grpSpPr>
          <a:xfrm>
            <a:off x="2438402" y="2628900"/>
            <a:ext cx="8176419" cy="2552700"/>
            <a:chOff x="914400" y="2538129"/>
            <a:chExt cx="8176419" cy="2552700"/>
          </a:xfrm>
        </p:grpSpPr>
        <p:sp>
          <p:nvSpPr>
            <p:cNvPr id="52" name="Right Arrow 51"/>
            <p:cNvSpPr/>
            <p:nvPr/>
          </p:nvSpPr>
          <p:spPr bwMode="auto">
            <a:xfrm>
              <a:off x="914400" y="2538129"/>
              <a:ext cx="8176419" cy="25527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dirty="0">
                <a:solidFill>
                  <a:srgbClr val="000000"/>
                </a:solidFill>
              </a:endParaRPr>
            </a:p>
          </p:txBody>
        </p:sp>
        <p:sp>
          <p:nvSpPr>
            <p:cNvPr id="53" name="TextBox 36"/>
            <p:cNvSpPr txBox="1">
              <a:spLocks noChangeArrowheads="1"/>
            </p:cNvSpPr>
            <p:nvPr/>
          </p:nvSpPr>
          <p:spPr bwMode="auto">
            <a:xfrm>
              <a:off x="1626674" y="3392269"/>
              <a:ext cx="3990003" cy="646331"/>
            </a:xfrm>
            <a:prstGeom prst="rect">
              <a:avLst/>
            </a:prstGeom>
            <a:noFill/>
            <a:ln w="9525">
              <a:noFill/>
              <a:miter lim="800000"/>
              <a:headEnd/>
              <a:tailEnd/>
            </a:ln>
          </p:spPr>
          <p:txBody>
            <a:bodyPr wrap="none">
              <a:spAutoFit/>
            </a:bodyPr>
            <a:lstStyle/>
            <a:p>
              <a:r>
                <a:rPr lang="en-US" sz="3600" b="1" dirty="0">
                  <a:solidFill>
                    <a:srgbClr val="FFFFFF"/>
                  </a:solidFill>
                  <a:latin typeface="Calibri" pitchFamily="34" charset="0"/>
                </a:rPr>
                <a:t>Cohort study (fixed)</a:t>
              </a:r>
            </a:p>
          </p:txBody>
        </p:sp>
      </p:grpSp>
      <p:grpSp>
        <p:nvGrpSpPr>
          <p:cNvPr id="3" name="Group 2"/>
          <p:cNvGrpSpPr/>
          <p:nvPr/>
        </p:nvGrpSpPr>
        <p:grpSpPr>
          <a:xfrm>
            <a:off x="9296400" y="609600"/>
            <a:ext cx="2209800" cy="2514600"/>
            <a:chOff x="7772400" y="609600"/>
            <a:chExt cx="2209800" cy="2514600"/>
          </a:xfrm>
        </p:grpSpPr>
        <p:grpSp>
          <p:nvGrpSpPr>
            <p:cNvPr id="2" name="Group 1"/>
            <p:cNvGrpSpPr/>
            <p:nvPr/>
          </p:nvGrpSpPr>
          <p:grpSpPr>
            <a:xfrm>
              <a:off x="7924800" y="609600"/>
              <a:ext cx="1238250" cy="1299865"/>
              <a:chOff x="7924800" y="609600"/>
              <a:chExt cx="1238250" cy="1299865"/>
            </a:xfrm>
          </p:grpSpPr>
          <p:sp>
            <p:nvSpPr>
              <p:cNvPr id="91" name="Text Box 1030"/>
              <p:cNvSpPr txBox="1">
                <a:spLocks noChangeArrowheads="1"/>
              </p:cNvSpPr>
              <p:nvPr/>
            </p:nvSpPr>
            <p:spPr bwMode="auto">
              <a:xfrm rot="10800000" flipV="1">
                <a:off x="7943850" y="762000"/>
                <a:ext cx="1219200" cy="430887"/>
              </a:xfrm>
              <a:prstGeom prst="rect">
                <a:avLst/>
              </a:prstGeom>
              <a:noFill/>
              <a:ln w="9525">
                <a:noFill/>
                <a:miter lim="800000"/>
                <a:headEnd/>
                <a:tailEnd/>
              </a:ln>
            </p:spPr>
            <p:txBody>
              <a:bodyPr wrap="square" anchor="ctr">
                <a:spAutoFit/>
              </a:bodyPr>
              <a:lstStyle/>
              <a:p>
                <a:pPr eaLnBrk="0" hangingPunct="0"/>
                <a:r>
                  <a:rPr lang="en-US" sz="2200" dirty="0">
                    <a:solidFill>
                      <a:srgbClr val="000000"/>
                    </a:solidFill>
                  </a:rPr>
                  <a:t>= event</a:t>
                </a:r>
              </a:p>
            </p:txBody>
          </p:sp>
          <p:grpSp>
            <p:nvGrpSpPr>
              <p:cNvPr id="92" name="Group 91"/>
              <p:cNvGrpSpPr/>
              <p:nvPr/>
            </p:nvGrpSpPr>
            <p:grpSpPr>
              <a:xfrm>
                <a:off x="8007188" y="609600"/>
                <a:ext cx="535761" cy="237139"/>
                <a:chOff x="188444" y="5189945"/>
                <a:chExt cx="535761" cy="237139"/>
              </a:xfrm>
            </p:grpSpPr>
            <p:cxnSp>
              <p:nvCxnSpPr>
                <p:cNvPr id="94" name="Straight Connector 15"/>
                <p:cNvCxnSpPr/>
                <p:nvPr/>
              </p:nvCxnSpPr>
              <p:spPr>
                <a:xfrm flipV="1">
                  <a:off x="188444" y="5316124"/>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Oval 94"/>
                <p:cNvSpPr/>
                <p:nvPr/>
              </p:nvSpPr>
              <p:spPr>
                <a:xfrm>
                  <a:off x="480866" y="5189945"/>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grpSp>
          <p:cxnSp>
            <p:nvCxnSpPr>
              <p:cNvPr id="93" name="Straight Arrow Connector 30"/>
              <p:cNvCxnSpPr>
                <a:cxnSpLocks noChangeShapeType="1"/>
              </p:cNvCxnSpPr>
              <p:nvPr/>
            </p:nvCxnSpPr>
            <p:spPr bwMode="auto">
              <a:xfrm>
                <a:off x="7943850" y="1447800"/>
                <a:ext cx="533400" cy="0"/>
              </a:xfrm>
              <a:prstGeom prst="straightConnector1">
                <a:avLst/>
              </a:prstGeom>
              <a:noFill/>
              <a:ln w="19050" algn="ctr">
                <a:solidFill>
                  <a:schemeClr val="tx1"/>
                </a:solidFill>
                <a:round/>
                <a:headEnd/>
                <a:tailEnd type="arrow" w="med" len="med"/>
              </a:ln>
            </p:spPr>
          </p:cxnSp>
          <p:sp>
            <p:nvSpPr>
              <p:cNvPr id="96" name="Text Box 1030"/>
              <p:cNvSpPr txBox="1">
                <a:spLocks noChangeArrowheads="1"/>
              </p:cNvSpPr>
              <p:nvPr/>
            </p:nvSpPr>
            <p:spPr bwMode="auto">
              <a:xfrm rot="10800000" flipV="1">
                <a:off x="7924800" y="1447800"/>
                <a:ext cx="1143000" cy="461665"/>
              </a:xfrm>
              <a:prstGeom prst="rect">
                <a:avLst/>
              </a:prstGeom>
              <a:noFill/>
              <a:ln w="9525">
                <a:noFill/>
                <a:miter lim="800000"/>
                <a:headEnd/>
                <a:tailEnd/>
              </a:ln>
            </p:spPr>
            <p:txBody>
              <a:bodyPr wrap="square" anchor="ctr">
                <a:spAutoFit/>
              </a:bodyPr>
              <a:lstStyle/>
              <a:p>
                <a:pPr eaLnBrk="0" hangingPunct="0"/>
                <a:r>
                  <a:rPr lang="en-US" dirty="0">
                    <a:solidFill>
                      <a:srgbClr val="000000"/>
                    </a:solidFill>
                  </a:rPr>
                  <a:t>= leave</a:t>
                </a:r>
              </a:p>
            </p:txBody>
          </p:sp>
        </p:grpSp>
        <p:sp>
          <p:nvSpPr>
            <p:cNvPr id="101" name="Text Box 1030"/>
            <p:cNvSpPr txBox="1">
              <a:spLocks noChangeArrowheads="1"/>
            </p:cNvSpPr>
            <p:nvPr/>
          </p:nvSpPr>
          <p:spPr bwMode="auto">
            <a:xfrm rot="10800000" flipV="1">
              <a:off x="7772400" y="1923871"/>
              <a:ext cx="2209800" cy="1200329"/>
            </a:xfrm>
            <a:prstGeom prst="rect">
              <a:avLst/>
            </a:prstGeom>
            <a:noFill/>
            <a:ln w="9525">
              <a:noFill/>
              <a:miter lim="800000"/>
              <a:headEnd/>
              <a:tailEnd/>
            </a:ln>
          </p:spPr>
          <p:txBody>
            <a:bodyPr wrap="square" anchor="ctr">
              <a:spAutoFit/>
            </a:bodyPr>
            <a:lstStyle/>
            <a:p>
              <a:pPr eaLnBrk="0" hangingPunct="0"/>
              <a:r>
                <a:rPr lang="en-US" dirty="0">
                  <a:solidFill>
                    <a:srgbClr val="000000"/>
                  </a:solidFill>
                </a:rPr>
                <a:t>CE =      competing </a:t>
              </a:r>
            </a:p>
            <a:p>
              <a:pPr eaLnBrk="0" hangingPunct="0"/>
              <a:r>
                <a:rPr lang="en-US" dirty="0">
                  <a:solidFill>
                    <a:srgbClr val="000000"/>
                  </a:solidFill>
                </a:rPr>
                <a:t>       event</a:t>
              </a:r>
            </a:p>
          </p:txBody>
        </p:sp>
      </p:grpSp>
    </p:spTree>
    <p:extLst>
      <p:ext uri="{BB962C8B-B14F-4D97-AF65-F5344CB8AC3E}">
        <p14:creationId xmlns:p14="http://schemas.microsoft.com/office/powerpoint/2010/main" val="1731824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Boston Collaborative Drug Surveillance Program (BCDSP) </a:t>
            </a:r>
            <a:endParaRPr lang="en-US" altLang="en-US" sz="3200"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type="body" idx="1"/>
          </p:nvPr>
        </p:nvSpPr>
        <p:spPr>
          <a:xfrm>
            <a:off x="215394" y="838200"/>
            <a:ext cx="5715000" cy="2971800"/>
          </a:xfrm>
        </p:spPr>
        <p:txBody>
          <a:bodyPr/>
          <a:lstStyle/>
          <a:p>
            <a:pPr marL="0" indent="0" eaLnBrk="1" hangingPunct="1">
              <a:buNone/>
            </a:pPr>
            <a:r>
              <a:rPr lang="en-US" sz="2800" b="1" dirty="0">
                <a:effectLst/>
                <a:latin typeface="Arial" panose="020B0604020202020204" pitchFamily="34" charset="0"/>
              </a:rPr>
              <a:t>Patients</a:t>
            </a:r>
          </a:p>
          <a:p>
            <a:pPr marL="0" indent="0" eaLnBrk="1" hangingPunct="1">
              <a:buNone/>
            </a:pPr>
            <a:endParaRPr lang="en-US" sz="2800" b="1" dirty="0">
              <a:latin typeface="Arial" panose="020B0604020202020204" pitchFamily="34" charset="0"/>
            </a:endParaRPr>
          </a:p>
          <a:p>
            <a:pPr marL="0" indent="0" eaLnBrk="1" hangingPunct="1">
              <a:buNone/>
            </a:pPr>
            <a:endParaRPr lang="en-US" sz="2800" b="1" dirty="0">
              <a:effectLst/>
              <a:latin typeface="Arial" panose="020B0604020202020204" pitchFamily="34" charset="0"/>
            </a:endParaRPr>
          </a:p>
          <a:p>
            <a:pPr marL="0" indent="0" eaLnBrk="1" hangingPunct="1">
              <a:buNone/>
            </a:pPr>
            <a:endParaRPr lang="en-US" sz="2800" b="1" dirty="0">
              <a:latin typeface="Arial" panose="020B0604020202020204" pitchFamily="34" charset="0"/>
            </a:endParaRPr>
          </a:p>
          <a:p>
            <a:pPr marL="0" indent="0" eaLnBrk="1" hangingPunct="1">
              <a:buNone/>
            </a:pPr>
            <a:endParaRPr lang="en-US" sz="2800" b="1" dirty="0">
              <a:effectLst/>
              <a:latin typeface="Arial" panose="020B0604020202020204" pitchFamily="34" charset="0"/>
            </a:endParaRPr>
          </a:p>
          <a:p>
            <a:pPr marL="0" indent="0" eaLnBrk="1" hangingPunct="1">
              <a:buNone/>
            </a:pPr>
            <a:endParaRPr lang="en-US" sz="2800" b="1" dirty="0">
              <a:effectLst/>
              <a:latin typeface="Arial" panose="020B0604020202020204" pitchFamily="34" charset="0"/>
            </a:endParaRPr>
          </a:p>
          <a:p>
            <a:pPr eaLnBrk="1" hangingPunct="1"/>
            <a:r>
              <a:rPr lang="en-US" altLang="en-US" sz="2400" dirty="0">
                <a:latin typeface="Arial" panose="020B0604020202020204" pitchFamily="34" charset="0"/>
                <a:cs typeface="Arial" panose="020B0604020202020204" pitchFamily="34" charset="0"/>
              </a:rPr>
              <a:t>Persons admitted to inpatient medical or psychiatric wards at any of 8 participating hospitals in the BCDSP</a:t>
            </a:r>
          </a:p>
          <a:p>
            <a:pPr eaLnBrk="1" hangingPunct="1">
              <a:spcBef>
                <a:spcPts val="1200"/>
              </a:spcBef>
            </a:pPr>
            <a:r>
              <a:rPr lang="en-US" altLang="en-US" sz="2400" dirty="0">
                <a:latin typeface="Arial" panose="020B0604020202020204" pitchFamily="34" charset="0"/>
                <a:cs typeface="Arial" panose="020B0604020202020204" pitchFamily="34" charset="0"/>
              </a:rPr>
              <a:t>Present analysis</a:t>
            </a:r>
          </a:p>
          <a:p>
            <a:pPr lvl="1" eaLnBrk="1" hangingPunct="1"/>
            <a:r>
              <a:rPr lang="en-US" altLang="en-US" sz="2200" dirty="0">
                <a:latin typeface="Arial" panose="020B0604020202020204" pitchFamily="34" charset="0"/>
                <a:cs typeface="Arial" panose="020B0604020202020204" pitchFamily="34" charset="0"/>
              </a:rPr>
              <a:t>Medical wards only</a:t>
            </a:r>
          </a:p>
          <a:p>
            <a:pPr lvl="1" eaLnBrk="1" hangingPunct="1"/>
            <a:r>
              <a:rPr lang="en-US" altLang="en-US" sz="2200" dirty="0">
                <a:latin typeface="Arial" panose="020B0604020202020204" pitchFamily="34" charset="0"/>
                <a:cs typeface="Arial" panose="020B0604020202020204" pitchFamily="34" charset="0"/>
              </a:rPr>
              <a:t>Treated with at least 1 narcotic (pain relief) medication</a:t>
            </a:r>
          </a:p>
        </p:txBody>
      </p:sp>
      <p:sp>
        <p:nvSpPr>
          <p:cNvPr id="4" name="Rectangle 3">
            <a:extLst>
              <a:ext uri="{FF2B5EF4-FFF2-40B4-BE49-F238E27FC236}">
                <a16:creationId xmlns:a16="http://schemas.microsoft.com/office/drawing/2014/main" id="{62122FCE-FABA-44BD-92F3-7649B80F1D53}"/>
              </a:ext>
            </a:extLst>
          </p:cNvPr>
          <p:cNvSpPr txBox="1">
            <a:spLocks noChangeArrowheads="1"/>
          </p:cNvSpPr>
          <p:nvPr/>
        </p:nvSpPr>
        <p:spPr bwMode="auto">
          <a:xfrm>
            <a:off x="6248402" y="1371600"/>
            <a:ext cx="11201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400" b="1" kern="0" dirty="0">
                <a:latin typeface="Arial" panose="020B0604020202020204" pitchFamily="34" charset="0"/>
              </a:rPr>
              <a:t>Boston, Massachusetts</a:t>
            </a:r>
          </a:p>
          <a:p>
            <a:pPr lvl="1" eaLnBrk="1" hangingPunct="1"/>
            <a:r>
              <a:rPr lang="en-US" sz="2200" kern="0" dirty="0">
                <a:latin typeface="Arial" panose="020B0604020202020204" pitchFamily="34" charset="0"/>
              </a:rPr>
              <a:t>Lemuel Shattuck Hospital</a:t>
            </a:r>
          </a:p>
          <a:p>
            <a:pPr lvl="1" eaLnBrk="1" hangingPunct="1"/>
            <a:r>
              <a:rPr lang="en-US" sz="2200" kern="0" dirty="0">
                <a:latin typeface="Arial" panose="020B0604020202020204" pitchFamily="34" charset="0"/>
              </a:rPr>
              <a:t>Peter Bent Brigham Hospital</a:t>
            </a:r>
          </a:p>
          <a:p>
            <a:pPr lvl="1" eaLnBrk="1" hangingPunct="1"/>
            <a:r>
              <a:rPr lang="en-US" sz="2200" kern="0" dirty="0">
                <a:latin typeface="Arial" panose="020B0604020202020204" pitchFamily="34" charset="0"/>
              </a:rPr>
              <a:t>Boston Veterans Administration Hospital</a:t>
            </a:r>
          </a:p>
          <a:p>
            <a:pPr lvl="1" eaLnBrk="1" hangingPunct="1">
              <a:spcBef>
                <a:spcPts val="600"/>
              </a:spcBef>
            </a:pPr>
            <a:r>
              <a:rPr lang="en-US" sz="2200" kern="0" dirty="0">
                <a:latin typeface="Arial" panose="020B0604020202020204" pitchFamily="34" charset="0"/>
              </a:rPr>
              <a:t>Boston City Hospital (Tufts Service)</a:t>
            </a:r>
          </a:p>
          <a:p>
            <a:pPr eaLnBrk="1" hangingPunct="1">
              <a:spcBef>
                <a:spcPts val="1200"/>
              </a:spcBef>
            </a:pPr>
            <a:r>
              <a:rPr lang="en-US" sz="2400" b="1" kern="0" dirty="0">
                <a:latin typeface="Arial" panose="020B0604020202020204" pitchFamily="34" charset="0"/>
              </a:rPr>
              <a:t>Providence, Rhode Island</a:t>
            </a:r>
          </a:p>
          <a:p>
            <a:pPr lvl="1" eaLnBrk="1" hangingPunct="1"/>
            <a:r>
              <a:rPr lang="en-US" sz="2200" kern="0" dirty="0">
                <a:latin typeface="Arial" panose="020B0604020202020204" pitchFamily="34" charset="0"/>
              </a:rPr>
              <a:t>Roger Williams General Hospital</a:t>
            </a:r>
          </a:p>
          <a:p>
            <a:pPr eaLnBrk="1" hangingPunct="1">
              <a:spcBef>
                <a:spcPts val="1200"/>
              </a:spcBef>
            </a:pPr>
            <a:r>
              <a:rPr lang="en-US" sz="2400" b="1" kern="0" dirty="0">
                <a:latin typeface="Arial" panose="020B0604020202020204" pitchFamily="34" charset="0"/>
              </a:rPr>
              <a:t>London, Ontario</a:t>
            </a:r>
          </a:p>
          <a:p>
            <a:pPr lvl="1" eaLnBrk="1" hangingPunct="1"/>
            <a:r>
              <a:rPr lang="en-US" sz="2200" kern="0" dirty="0">
                <a:latin typeface="Arial" panose="020B0604020202020204" pitchFamily="34" charset="0"/>
              </a:rPr>
              <a:t>St. Joseph’s Hospital</a:t>
            </a:r>
          </a:p>
          <a:p>
            <a:pPr lvl="1" eaLnBrk="1" hangingPunct="1"/>
            <a:r>
              <a:rPr lang="en-US" sz="2200" kern="0" dirty="0">
                <a:latin typeface="Arial" panose="020B0604020202020204" pitchFamily="34" charset="0"/>
              </a:rPr>
              <a:t>Westminister Hospital </a:t>
            </a:r>
          </a:p>
          <a:p>
            <a:pPr eaLnBrk="1" hangingPunct="1">
              <a:spcBef>
                <a:spcPts val="1200"/>
              </a:spcBef>
            </a:pPr>
            <a:r>
              <a:rPr lang="en-US" sz="2400" b="1" kern="0" dirty="0">
                <a:latin typeface="Arial" panose="020B0604020202020204" pitchFamily="34" charset="0"/>
              </a:rPr>
              <a:t>Jerusalem, Israel </a:t>
            </a:r>
          </a:p>
          <a:p>
            <a:pPr lvl="1" eaLnBrk="1" hangingPunct="1"/>
            <a:r>
              <a:rPr lang="en-US" sz="2200" kern="0" dirty="0">
                <a:latin typeface="Arial" panose="020B0604020202020204" pitchFamily="34" charset="0"/>
              </a:rPr>
              <a:t>Hadassah Hebrew University Hospital</a:t>
            </a:r>
            <a:endParaRPr lang="en-US" altLang="en-US" sz="2200" kern="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27AD0A1-29B3-4C8F-8EF0-B1C8D31BC847}"/>
              </a:ext>
            </a:extLst>
          </p:cNvPr>
          <p:cNvPicPr>
            <a:picLocks noChangeAspect="1"/>
          </p:cNvPicPr>
          <p:nvPr/>
        </p:nvPicPr>
        <p:blipFill>
          <a:blip r:embed="rId3"/>
          <a:stretch>
            <a:fillRect/>
          </a:stretch>
        </p:blipFill>
        <p:spPr>
          <a:xfrm>
            <a:off x="257177" y="1676400"/>
            <a:ext cx="5991225" cy="1485900"/>
          </a:xfrm>
          <a:prstGeom prst="rect">
            <a:avLst/>
          </a:prstGeom>
        </p:spPr>
      </p:pic>
    </p:spTree>
    <p:extLst>
      <p:ext uri="{BB962C8B-B14F-4D97-AF65-F5344CB8AC3E}">
        <p14:creationId xmlns:p14="http://schemas.microsoft.com/office/powerpoint/2010/main" val="65249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3666" y="96253"/>
            <a:ext cx="11772900" cy="685800"/>
          </a:xfrm>
        </p:spPr>
        <p:txBody>
          <a:bodyPr/>
          <a:lstStyle/>
          <a:p>
            <a:pPr eaLnBrk="1" hangingPunct="1"/>
            <a:r>
              <a:rPr lang="en-US" sz="3200" b="1" dirty="0">
                <a:latin typeface="Arial" panose="020B0604020202020204" pitchFamily="34" charset="0"/>
                <a:cs typeface="Arial" panose="020B0604020202020204" pitchFamily="34" charset="0"/>
              </a:rPr>
              <a:t>Boston Collaborative Drug Surveillance Program (BCDSP) </a:t>
            </a:r>
            <a:endParaRPr lang="en-US" altLang="en-US" sz="3200"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type="body" idx="1"/>
          </p:nvPr>
        </p:nvSpPr>
        <p:spPr>
          <a:xfrm>
            <a:off x="228600" y="914400"/>
            <a:ext cx="5715000" cy="2971800"/>
          </a:xfrm>
        </p:spPr>
        <p:txBody>
          <a:bodyPr/>
          <a:lstStyle/>
          <a:p>
            <a:pPr marL="0" indent="0" eaLnBrk="1" hangingPunct="1">
              <a:buNone/>
            </a:pPr>
            <a:r>
              <a:rPr lang="en-US" sz="2800" b="1" dirty="0">
                <a:effectLst/>
                <a:latin typeface="Arial" panose="020B0604020202020204" pitchFamily="34" charset="0"/>
              </a:rPr>
              <a:t>Patients</a:t>
            </a:r>
          </a:p>
          <a:p>
            <a:pPr eaLnBrk="1" hangingPunct="1"/>
            <a:r>
              <a:rPr lang="en-US" altLang="en-US" sz="2400" dirty="0">
                <a:latin typeface="Arial" panose="020B0604020202020204" pitchFamily="34" charset="0"/>
                <a:cs typeface="Arial" panose="020B0604020202020204" pitchFamily="34" charset="0"/>
              </a:rPr>
              <a:t>Persons admitted to inpatient medical or psychiatric wards at any of 8 participating hospitals in the BCDSP</a:t>
            </a:r>
          </a:p>
          <a:p>
            <a:pPr eaLnBrk="1" hangingPunct="1">
              <a:spcBef>
                <a:spcPts val="1200"/>
              </a:spcBef>
            </a:pPr>
            <a:r>
              <a:rPr lang="en-US" altLang="en-US" sz="2400" dirty="0">
                <a:latin typeface="Arial" panose="020B0604020202020204" pitchFamily="34" charset="0"/>
                <a:cs typeface="Arial" panose="020B0604020202020204" pitchFamily="34" charset="0"/>
              </a:rPr>
              <a:t>Present analysis</a:t>
            </a:r>
          </a:p>
          <a:p>
            <a:pPr lvl="1" eaLnBrk="1" hangingPunct="1"/>
            <a:r>
              <a:rPr lang="en-US" altLang="en-US" sz="2200" dirty="0">
                <a:latin typeface="Arial" panose="020B0604020202020204" pitchFamily="34" charset="0"/>
                <a:cs typeface="Arial" panose="020B0604020202020204" pitchFamily="34" charset="0"/>
              </a:rPr>
              <a:t>Medical wards only</a:t>
            </a:r>
          </a:p>
          <a:p>
            <a:pPr lvl="1" eaLnBrk="1" hangingPunct="1"/>
            <a:r>
              <a:rPr lang="en-US" altLang="en-US" sz="2200" dirty="0">
                <a:latin typeface="Arial" panose="020B0604020202020204" pitchFamily="34" charset="0"/>
                <a:cs typeface="Arial" panose="020B0604020202020204" pitchFamily="34" charset="0"/>
              </a:rPr>
              <a:t>Treated with at least 1 narcotic (pain relief) medication</a:t>
            </a:r>
          </a:p>
        </p:txBody>
      </p:sp>
      <p:sp>
        <p:nvSpPr>
          <p:cNvPr id="5" name="Rectangle 3">
            <a:extLst>
              <a:ext uri="{FF2B5EF4-FFF2-40B4-BE49-F238E27FC236}">
                <a16:creationId xmlns:a16="http://schemas.microsoft.com/office/drawing/2014/main" id="{517B0D48-D749-4943-AC91-6E6C0A49AAD2}"/>
              </a:ext>
            </a:extLst>
          </p:cNvPr>
          <p:cNvSpPr txBox="1">
            <a:spLocks noChangeArrowheads="1"/>
          </p:cNvSpPr>
          <p:nvPr/>
        </p:nvSpPr>
        <p:spPr bwMode="auto">
          <a:xfrm>
            <a:off x="6283492" y="914400"/>
            <a:ext cx="5715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sz="2800" b="1" kern="0" dirty="0">
                <a:latin typeface="Arial" panose="020B0604020202020204" pitchFamily="34" charset="0"/>
              </a:rPr>
              <a:t>Questions?</a:t>
            </a:r>
          </a:p>
        </p:txBody>
      </p:sp>
      <p:sp>
        <p:nvSpPr>
          <p:cNvPr id="6" name="Rectangle 3">
            <a:extLst>
              <a:ext uri="{FF2B5EF4-FFF2-40B4-BE49-F238E27FC236}">
                <a16:creationId xmlns:a16="http://schemas.microsoft.com/office/drawing/2014/main" id="{3A2DAE5B-15F7-47A2-82EC-9DD6E27D8B80}"/>
              </a:ext>
            </a:extLst>
          </p:cNvPr>
          <p:cNvSpPr txBox="1">
            <a:spLocks noChangeArrowheads="1"/>
          </p:cNvSpPr>
          <p:nvPr/>
        </p:nvSpPr>
        <p:spPr bwMode="auto">
          <a:xfrm>
            <a:off x="6283492" y="3918284"/>
            <a:ext cx="5916529"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What were the initial reasons for admission?</a:t>
            </a:r>
          </a:p>
          <a:p>
            <a:pPr eaLnBrk="1" hangingPunct="1"/>
            <a:r>
              <a:rPr lang="en-US" altLang="en-US" sz="2400" kern="0" dirty="0">
                <a:latin typeface="Arial" panose="020B0604020202020204" pitchFamily="34" charset="0"/>
                <a:cs typeface="Arial" panose="020B0604020202020204" pitchFamily="34" charset="0"/>
              </a:rPr>
              <a:t>Sociodemographic/economic characteristics?</a:t>
            </a:r>
          </a:p>
          <a:p>
            <a:pPr eaLnBrk="1" hangingPunct="1"/>
            <a:r>
              <a:rPr lang="en-US" altLang="en-US" sz="2400" kern="0" dirty="0">
                <a:latin typeface="Arial" panose="020B0604020202020204" pitchFamily="34" charset="0"/>
                <a:cs typeface="Arial" panose="020B0604020202020204" pitchFamily="34" charset="0"/>
              </a:rPr>
              <a:t>Indication for narcotic?</a:t>
            </a:r>
          </a:p>
          <a:p>
            <a:pPr eaLnBrk="1" hangingPunct="1"/>
            <a:r>
              <a:rPr lang="en-US" altLang="en-US" sz="2400" kern="0" dirty="0">
                <a:latin typeface="Arial" panose="020B0604020202020204" pitchFamily="34" charset="0"/>
                <a:cs typeface="Arial" panose="020B0604020202020204" pitchFamily="34" charset="0"/>
              </a:rPr>
              <a:t>Type and duration of narcotic?</a:t>
            </a:r>
            <a:endParaRPr lang="en-US" altLang="en-US" sz="2200" kern="0"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57E0E818-A899-4E14-9BDD-0433B7FE3A74}"/>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4852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ChangeArrowheads="1"/>
          </p:cNvSpPr>
          <p:nvPr/>
        </p:nvSpPr>
        <p:spPr bwMode="auto">
          <a:xfrm>
            <a:off x="10134600" y="5007707"/>
            <a:ext cx="1071343" cy="948267"/>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09" name="Text Box 8"/>
          <p:cNvSpPr txBox="1">
            <a:spLocks noChangeArrowheads="1"/>
          </p:cNvSpPr>
          <p:nvPr/>
        </p:nvSpPr>
        <p:spPr bwMode="auto">
          <a:xfrm>
            <a:off x="3200402" y="1886850"/>
            <a:ext cx="184731" cy="420564"/>
          </a:xfrm>
          <a:prstGeom prst="rect">
            <a:avLst/>
          </a:prstGeom>
          <a:noFill/>
          <a:ln w="9525">
            <a:noFill/>
            <a:miter lim="800000"/>
            <a:headEnd/>
            <a:tailEnd/>
          </a:ln>
        </p:spPr>
        <p:txBody>
          <a:bodyPr wrap="none">
            <a:spAutoFit/>
          </a:bodyPr>
          <a:lstStyle/>
          <a:p>
            <a:pPr defTabSz="812810" eaLnBrk="0" hangingPunct="0">
              <a:defRPr/>
            </a:pPr>
            <a:endParaRPr lang="en-US" sz="2133" dirty="0">
              <a:solidFill>
                <a:srgbClr val="000000"/>
              </a:solidFill>
            </a:endParaRPr>
          </a:p>
        </p:txBody>
      </p:sp>
      <p:sp>
        <p:nvSpPr>
          <p:cNvPr id="98314" name="Text Box 17"/>
          <p:cNvSpPr txBox="1">
            <a:spLocks noChangeArrowheads="1"/>
          </p:cNvSpPr>
          <p:nvPr/>
        </p:nvSpPr>
        <p:spPr bwMode="auto">
          <a:xfrm>
            <a:off x="2743200" y="4919563"/>
            <a:ext cx="5199207" cy="1898212"/>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000000"/>
                </a:solidFill>
              </a:rPr>
              <a:t>SOURCE POPULATION</a:t>
            </a:r>
          </a:p>
          <a:p>
            <a:pPr algn="ctr" defTabSz="812810" eaLnBrk="0" hangingPunct="0">
              <a:defRPr/>
            </a:pPr>
            <a:r>
              <a:rPr lang="en-US" sz="1956" dirty="0">
                <a:solidFill>
                  <a:srgbClr val="000000"/>
                </a:solidFill>
              </a:rPr>
              <a:t>(aka </a:t>
            </a:r>
          </a:p>
          <a:p>
            <a:pPr algn="ctr" defTabSz="812810" eaLnBrk="0" hangingPunct="0">
              <a:defRPr/>
            </a:pPr>
            <a:r>
              <a:rPr lang="en-US" sz="1956" dirty="0">
                <a:solidFill>
                  <a:srgbClr val="000000"/>
                </a:solidFill>
              </a:rPr>
              <a:t>ACCESSIBLE </a:t>
            </a:r>
          </a:p>
          <a:p>
            <a:pPr algn="ctr" defTabSz="812810" eaLnBrk="0" hangingPunct="0">
              <a:defRPr/>
            </a:pPr>
            <a:r>
              <a:rPr lang="en-US" sz="1956" dirty="0">
                <a:solidFill>
                  <a:srgbClr val="000000"/>
                </a:solidFill>
              </a:rPr>
              <a:t>POPULATION, </a:t>
            </a:r>
          </a:p>
          <a:p>
            <a:pPr algn="ctr" defTabSz="812810" eaLnBrk="0" hangingPunct="0">
              <a:defRPr/>
            </a:pPr>
            <a:r>
              <a:rPr lang="en-US" sz="1956" dirty="0">
                <a:solidFill>
                  <a:srgbClr val="000000"/>
                </a:solidFill>
              </a:rPr>
              <a:t>STUDY BASE, </a:t>
            </a:r>
          </a:p>
          <a:p>
            <a:pPr algn="ctr" defTabSz="812810" eaLnBrk="0" hangingPunct="0">
              <a:defRPr/>
            </a:pPr>
            <a:r>
              <a:rPr lang="en-US" sz="1956" dirty="0">
                <a:solidFill>
                  <a:srgbClr val="000000"/>
                </a:solidFill>
              </a:rPr>
              <a:t>“UNDERLYING COHORT”)</a:t>
            </a:r>
            <a:endParaRPr lang="en-US" sz="2133" dirty="0">
              <a:solidFill>
                <a:srgbClr val="000000"/>
              </a:solidFill>
            </a:endParaRPr>
          </a:p>
        </p:txBody>
      </p:sp>
      <p:sp>
        <p:nvSpPr>
          <p:cNvPr id="98315" name="Text Box 18"/>
          <p:cNvSpPr txBox="1">
            <a:spLocks noChangeArrowheads="1"/>
          </p:cNvSpPr>
          <p:nvPr/>
        </p:nvSpPr>
        <p:spPr bwMode="auto">
          <a:xfrm>
            <a:off x="10119621" y="6025311"/>
            <a:ext cx="2031999" cy="694293"/>
          </a:xfrm>
          <a:prstGeom prst="rect">
            <a:avLst/>
          </a:prstGeom>
          <a:noFill/>
          <a:ln w="9525">
            <a:noFill/>
            <a:miter lim="800000"/>
            <a:headEnd/>
            <a:tailEnd/>
          </a:ln>
        </p:spPr>
        <p:txBody>
          <a:bodyPr wrap="square">
            <a:spAutoFit/>
          </a:bodyPr>
          <a:lstStyle/>
          <a:p>
            <a:pPr defTabSz="812810" eaLnBrk="0" hangingPunct="0">
              <a:defRPr/>
            </a:pPr>
            <a:r>
              <a:rPr lang="en-US" sz="1956" dirty="0">
                <a:solidFill>
                  <a:srgbClr val="000000"/>
                </a:solidFill>
              </a:rPr>
              <a:t>STUDY SAMPLE</a:t>
            </a:r>
            <a:endParaRPr lang="en-US" sz="2133" dirty="0">
              <a:solidFill>
                <a:srgbClr val="000000"/>
              </a:solidFill>
            </a:endParaRPr>
          </a:p>
        </p:txBody>
      </p:sp>
      <p:sp>
        <p:nvSpPr>
          <p:cNvPr id="98322" name="Text Box 33"/>
          <p:cNvSpPr txBox="1">
            <a:spLocks noChangeArrowheads="1"/>
          </p:cNvSpPr>
          <p:nvPr/>
        </p:nvSpPr>
        <p:spPr bwMode="auto">
          <a:xfrm>
            <a:off x="-3639993" y="1350887"/>
            <a:ext cx="11582400" cy="523220"/>
          </a:xfrm>
          <a:prstGeom prst="rect">
            <a:avLst/>
          </a:prstGeom>
          <a:noFill/>
          <a:ln w="9525">
            <a:noFill/>
            <a:miter lim="800000"/>
            <a:headEnd/>
            <a:tailEnd/>
          </a:ln>
        </p:spPr>
        <p:txBody>
          <a:bodyPr wrap="square">
            <a:spAutoFit/>
          </a:bodyPr>
          <a:lstStyle/>
          <a:p>
            <a:pPr algn="ctr">
              <a:defRPr/>
            </a:pPr>
            <a:r>
              <a:rPr lang="en-US" sz="2800" b="1" dirty="0">
                <a:solidFill>
                  <a:srgbClr val="FF0000"/>
                </a:solidFill>
                <a:latin typeface="+mn-lt"/>
              </a:rPr>
              <a:t>Target Population?</a:t>
            </a:r>
          </a:p>
        </p:txBody>
      </p:sp>
      <p:sp>
        <p:nvSpPr>
          <p:cNvPr id="98344" name="Rectangle 23"/>
          <p:cNvSpPr>
            <a:spLocks noChangeArrowheads="1"/>
          </p:cNvSpPr>
          <p:nvPr/>
        </p:nvSpPr>
        <p:spPr bwMode="auto">
          <a:xfrm>
            <a:off x="825966" y="1996649"/>
            <a:ext cx="2536461" cy="2423095"/>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35" name="Rectangle 52"/>
          <p:cNvSpPr>
            <a:spLocks noChangeArrowheads="1"/>
          </p:cNvSpPr>
          <p:nvPr/>
        </p:nvSpPr>
        <p:spPr bwMode="auto">
          <a:xfrm>
            <a:off x="4426018" y="3302910"/>
            <a:ext cx="1743885" cy="1640404"/>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32" name="Rectangle 56"/>
          <p:cNvSpPr>
            <a:spLocks noChangeArrowheads="1"/>
          </p:cNvSpPr>
          <p:nvPr/>
        </p:nvSpPr>
        <p:spPr bwMode="auto">
          <a:xfrm>
            <a:off x="7391400" y="4084776"/>
            <a:ext cx="1358231" cy="1311240"/>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28" name="Text Box 59"/>
          <p:cNvSpPr txBox="1">
            <a:spLocks noChangeArrowheads="1"/>
          </p:cNvSpPr>
          <p:nvPr/>
        </p:nvSpPr>
        <p:spPr bwMode="auto">
          <a:xfrm>
            <a:off x="7181392" y="5468269"/>
            <a:ext cx="1828800" cy="694293"/>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000000"/>
                </a:solidFill>
              </a:rPr>
              <a:t>INTENDED SAMPLE</a:t>
            </a:r>
            <a:endParaRPr lang="en-US" sz="2133" dirty="0">
              <a:solidFill>
                <a:srgbClr val="000000"/>
              </a:solidFill>
            </a:endParaRPr>
          </a:p>
        </p:txBody>
      </p:sp>
      <p:sp>
        <p:nvSpPr>
          <p:cNvPr id="44" name="Text Box 17">
            <a:extLst>
              <a:ext uri="{FF2B5EF4-FFF2-40B4-BE49-F238E27FC236}">
                <a16:creationId xmlns:a16="http://schemas.microsoft.com/office/drawing/2014/main" id="{96A72AAB-0971-4AE6-8273-FC9E61B52D13}"/>
              </a:ext>
            </a:extLst>
          </p:cNvPr>
          <p:cNvSpPr txBox="1">
            <a:spLocks noChangeArrowheads="1"/>
          </p:cNvSpPr>
          <p:nvPr/>
        </p:nvSpPr>
        <p:spPr bwMode="auto">
          <a:xfrm>
            <a:off x="544461" y="4419744"/>
            <a:ext cx="3035066" cy="393313"/>
          </a:xfrm>
          <a:prstGeom prst="rect">
            <a:avLst/>
          </a:prstGeom>
          <a:noFill/>
          <a:ln w="9525">
            <a:noFill/>
            <a:miter lim="800000"/>
            <a:headEnd/>
            <a:tailEnd/>
          </a:ln>
        </p:spPr>
        <p:txBody>
          <a:bodyPr wrap="square">
            <a:spAutoFit/>
          </a:bodyPr>
          <a:lstStyle/>
          <a:p>
            <a:pPr algn="ctr" defTabSz="812810" eaLnBrk="0" hangingPunct="0">
              <a:defRPr/>
            </a:pPr>
            <a:r>
              <a:rPr lang="en-US" sz="1956" b="1" dirty="0">
                <a:solidFill>
                  <a:srgbClr val="000000"/>
                </a:solidFill>
              </a:rPr>
              <a:t>TARGET POPULATION</a:t>
            </a:r>
            <a:endParaRPr lang="en-US" sz="2133" b="1" dirty="0">
              <a:solidFill>
                <a:srgbClr val="000000"/>
              </a:solidFill>
            </a:endParaRPr>
          </a:p>
        </p:txBody>
      </p:sp>
      <p:sp>
        <p:nvSpPr>
          <p:cNvPr id="49" name="Text Box 17">
            <a:extLst>
              <a:ext uri="{FF2B5EF4-FFF2-40B4-BE49-F238E27FC236}">
                <a16:creationId xmlns:a16="http://schemas.microsoft.com/office/drawing/2014/main" id="{31A27665-70EC-4742-820B-81DE5E2EA3DA}"/>
              </a:ext>
            </a:extLst>
          </p:cNvPr>
          <p:cNvSpPr txBox="1">
            <a:spLocks noChangeArrowheads="1"/>
          </p:cNvSpPr>
          <p:nvPr/>
        </p:nvSpPr>
        <p:spPr bwMode="auto">
          <a:xfrm>
            <a:off x="3761496" y="1103718"/>
            <a:ext cx="2912309" cy="2199192"/>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FF0000"/>
                </a:solidFill>
              </a:rPr>
              <a:t>Real-world dynamic cohort: Patients admitted to medical wards in any of 8 hospitals participating in BCDSP who received at least one narcotic medication administration</a:t>
            </a:r>
            <a:endParaRPr lang="en-US" sz="2133" dirty="0">
              <a:solidFill>
                <a:srgbClr val="FF0000"/>
              </a:solidFill>
            </a:endParaRPr>
          </a:p>
        </p:txBody>
      </p:sp>
      <p:sp>
        <p:nvSpPr>
          <p:cNvPr id="33" name="Text Box 33">
            <a:extLst>
              <a:ext uri="{FF2B5EF4-FFF2-40B4-BE49-F238E27FC236}">
                <a16:creationId xmlns:a16="http://schemas.microsoft.com/office/drawing/2014/main" id="{359C460E-A0E9-431B-8811-B4F1105D2567}"/>
              </a:ext>
            </a:extLst>
          </p:cNvPr>
          <p:cNvSpPr txBox="1">
            <a:spLocks noChangeArrowheads="1"/>
          </p:cNvSpPr>
          <p:nvPr/>
        </p:nvSpPr>
        <p:spPr bwMode="auto">
          <a:xfrm>
            <a:off x="249681" y="5030586"/>
            <a:ext cx="3035065" cy="1569660"/>
          </a:xfrm>
          <a:prstGeom prst="rect">
            <a:avLst/>
          </a:prstGeom>
          <a:noFill/>
          <a:ln w="9525">
            <a:noFill/>
            <a:miter lim="800000"/>
            <a:headEnd/>
            <a:tailEnd/>
          </a:ln>
        </p:spPr>
        <p:txBody>
          <a:bodyPr wrap="square">
            <a:spAutoFit/>
          </a:bodyPr>
          <a:lstStyle/>
          <a:p>
            <a:pPr algn="ctr">
              <a:defRPr/>
            </a:pPr>
            <a:r>
              <a:rPr lang="en-US" dirty="0">
                <a:solidFill>
                  <a:srgbClr val="00B0F0"/>
                </a:solidFill>
              </a:rPr>
              <a:t>Fixed research cohort sampling of an underlying real-world dynamic cohort</a:t>
            </a:r>
          </a:p>
        </p:txBody>
      </p:sp>
      <p:sp>
        <p:nvSpPr>
          <p:cNvPr id="34" name="Text Box 33">
            <a:extLst>
              <a:ext uri="{FF2B5EF4-FFF2-40B4-BE49-F238E27FC236}">
                <a16:creationId xmlns:a16="http://schemas.microsoft.com/office/drawing/2014/main" id="{8F7BDA59-CA64-4786-874E-0E22ACCDDEC9}"/>
              </a:ext>
            </a:extLst>
          </p:cNvPr>
          <p:cNvSpPr txBox="1">
            <a:spLocks noChangeArrowheads="1"/>
          </p:cNvSpPr>
          <p:nvPr/>
        </p:nvSpPr>
        <p:spPr bwMode="auto">
          <a:xfrm>
            <a:off x="9863482" y="832689"/>
            <a:ext cx="2544279" cy="830997"/>
          </a:xfrm>
          <a:prstGeom prst="rect">
            <a:avLst/>
          </a:prstGeom>
          <a:noFill/>
          <a:ln w="9525">
            <a:noFill/>
            <a:miter lim="800000"/>
            <a:headEnd/>
            <a:tailEnd/>
          </a:ln>
        </p:spPr>
        <p:txBody>
          <a:bodyPr wrap="square">
            <a:spAutoFit/>
          </a:bodyPr>
          <a:lstStyle/>
          <a:p>
            <a:pPr algn="ctr">
              <a:defRPr/>
            </a:pPr>
            <a:r>
              <a:rPr lang="en-US" dirty="0">
                <a:solidFill>
                  <a:srgbClr val="00B0F0"/>
                </a:solidFill>
              </a:rPr>
              <a:t>Descriptive</a:t>
            </a:r>
          </a:p>
          <a:p>
            <a:pPr algn="ctr">
              <a:defRPr/>
            </a:pPr>
            <a:r>
              <a:rPr lang="en-US" dirty="0">
                <a:solidFill>
                  <a:srgbClr val="00B0F0"/>
                </a:solidFill>
              </a:rPr>
              <a:t> Objective</a:t>
            </a:r>
          </a:p>
        </p:txBody>
      </p:sp>
      <p:sp>
        <p:nvSpPr>
          <p:cNvPr id="30" name="Text Box 17">
            <a:extLst>
              <a:ext uri="{FF2B5EF4-FFF2-40B4-BE49-F238E27FC236}">
                <a16:creationId xmlns:a16="http://schemas.microsoft.com/office/drawing/2014/main" id="{57AB3C24-3AFB-4BC7-A397-9B3DB48C551B}"/>
              </a:ext>
            </a:extLst>
          </p:cNvPr>
          <p:cNvSpPr txBox="1">
            <a:spLocks noChangeArrowheads="1"/>
          </p:cNvSpPr>
          <p:nvPr/>
        </p:nvSpPr>
        <p:spPr bwMode="auto">
          <a:xfrm>
            <a:off x="6764573" y="1020885"/>
            <a:ext cx="2587974" cy="3102131"/>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FF0000"/>
                </a:solidFill>
              </a:rPr>
              <a:t>Fixed cohort study: Consecutive sample of patients admitted to medical wards in any of 8 hospitals participating in BCDSP (during ?? time period) who received at least one narcotic medication administration</a:t>
            </a:r>
          </a:p>
        </p:txBody>
      </p:sp>
      <p:sp>
        <p:nvSpPr>
          <p:cNvPr id="36" name="Text Box 17">
            <a:extLst>
              <a:ext uri="{FF2B5EF4-FFF2-40B4-BE49-F238E27FC236}">
                <a16:creationId xmlns:a16="http://schemas.microsoft.com/office/drawing/2014/main" id="{04267069-2F24-404C-9CF0-52FB96B1630C}"/>
              </a:ext>
            </a:extLst>
          </p:cNvPr>
          <p:cNvSpPr txBox="1">
            <a:spLocks noChangeArrowheads="1"/>
          </p:cNvSpPr>
          <p:nvPr/>
        </p:nvSpPr>
        <p:spPr bwMode="auto">
          <a:xfrm>
            <a:off x="192756" y="153291"/>
            <a:ext cx="3738476" cy="2492990"/>
          </a:xfrm>
          <a:prstGeom prst="rect">
            <a:avLst/>
          </a:prstGeom>
          <a:solidFill>
            <a:schemeClr val="bg1"/>
          </a:solidFill>
          <a:ln w="9525">
            <a:solidFill>
              <a:schemeClr val="accent1"/>
            </a:solidFill>
            <a:miter lim="800000"/>
            <a:headEnd/>
            <a:tailEnd/>
          </a:ln>
        </p:spPr>
        <p:txBody>
          <a:bodyPr wrap="square">
            <a:spAutoFit/>
          </a:bodyPr>
          <a:lstStyle/>
          <a:p>
            <a:pPr algn="ctr" defTabSz="812810" eaLnBrk="0" hangingPunct="0">
              <a:defRPr/>
            </a:pPr>
            <a:r>
              <a:rPr lang="en-US" sz="2600" b="1" dirty="0">
                <a:solidFill>
                  <a:srgbClr val="FF0000"/>
                </a:solidFill>
              </a:rPr>
              <a:t>We were not told enough about study sample</a:t>
            </a:r>
          </a:p>
          <a:p>
            <a:pPr algn="ctr" defTabSz="812810" eaLnBrk="0" hangingPunct="0">
              <a:defRPr/>
            </a:pPr>
            <a:r>
              <a:rPr lang="en-US" sz="2600" b="1" dirty="0">
                <a:solidFill>
                  <a:srgbClr val="FF0000"/>
                </a:solidFill>
              </a:rPr>
              <a:t> or</a:t>
            </a:r>
          </a:p>
          <a:p>
            <a:pPr algn="ctr" defTabSz="812810" eaLnBrk="0" hangingPunct="0">
              <a:defRPr/>
            </a:pPr>
            <a:r>
              <a:rPr lang="en-US" sz="2600" b="1" dirty="0">
                <a:solidFill>
                  <a:srgbClr val="FF0000"/>
                </a:solidFill>
              </a:rPr>
              <a:t>non-surgical hospitalized patients receiving  ≥ 1 narcotic</a:t>
            </a:r>
          </a:p>
        </p:txBody>
      </p:sp>
      <p:sp>
        <p:nvSpPr>
          <p:cNvPr id="37" name="Text Box 17">
            <a:extLst>
              <a:ext uri="{FF2B5EF4-FFF2-40B4-BE49-F238E27FC236}">
                <a16:creationId xmlns:a16="http://schemas.microsoft.com/office/drawing/2014/main" id="{167489B3-72F5-45D0-979F-228B6D95E18C}"/>
              </a:ext>
            </a:extLst>
          </p:cNvPr>
          <p:cNvSpPr txBox="1">
            <a:spLocks noChangeArrowheads="1"/>
          </p:cNvSpPr>
          <p:nvPr/>
        </p:nvSpPr>
        <p:spPr bwMode="auto">
          <a:xfrm>
            <a:off x="9326605" y="1817432"/>
            <a:ext cx="2587974" cy="3102131"/>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FF0000"/>
                </a:solidFill>
              </a:rPr>
              <a:t>Fixed cohort study: Consecutive sample of patients admitted to medical wards in any of 8 hospitals participating in BCDSP (during ?? time period) who received at least one narcotic medication administration</a:t>
            </a:r>
          </a:p>
        </p:txBody>
      </p:sp>
      <p:sp>
        <p:nvSpPr>
          <p:cNvPr id="18" name="Text Box 17">
            <a:extLst>
              <a:ext uri="{FF2B5EF4-FFF2-40B4-BE49-F238E27FC236}">
                <a16:creationId xmlns:a16="http://schemas.microsoft.com/office/drawing/2014/main" id="{09D77ACD-09FD-472B-8CBD-04822FFF9B6A}"/>
              </a:ext>
            </a:extLst>
          </p:cNvPr>
          <p:cNvSpPr txBox="1">
            <a:spLocks noChangeArrowheads="1"/>
          </p:cNvSpPr>
          <p:nvPr/>
        </p:nvSpPr>
        <p:spPr bwMode="auto">
          <a:xfrm>
            <a:off x="735199" y="3245169"/>
            <a:ext cx="4494424" cy="2492990"/>
          </a:xfrm>
          <a:prstGeom prst="rect">
            <a:avLst/>
          </a:prstGeom>
          <a:solidFill>
            <a:schemeClr val="bg1"/>
          </a:solidFill>
          <a:ln w="9525">
            <a:solidFill>
              <a:schemeClr val="accent4"/>
            </a:solidFill>
            <a:miter lim="800000"/>
            <a:headEnd/>
            <a:tailEnd/>
          </a:ln>
        </p:spPr>
        <p:txBody>
          <a:bodyPr wrap="square">
            <a:spAutoFit/>
          </a:bodyPr>
          <a:lstStyle/>
          <a:p>
            <a:pPr algn="ctr" defTabSz="812810" eaLnBrk="0" hangingPunct="0">
              <a:defRPr/>
            </a:pPr>
            <a:r>
              <a:rPr lang="en-US" sz="2600" b="1" dirty="0">
                <a:solidFill>
                  <a:srgbClr val="FF0000"/>
                </a:solidFill>
              </a:rPr>
              <a:t>Ideally, if we knew more: patients hospitalized for </a:t>
            </a:r>
            <a:r>
              <a:rPr lang="en-US" sz="2600" b="1" dirty="0">
                <a:solidFill>
                  <a:srgbClr val="00B0F0"/>
                </a:solidFill>
              </a:rPr>
              <a:t>conditions x, y and z,</a:t>
            </a:r>
            <a:r>
              <a:rPr lang="en-US" sz="2600" b="1" dirty="0">
                <a:solidFill>
                  <a:srgbClr val="FF0000"/>
                </a:solidFill>
              </a:rPr>
              <a:t> receiving on average </a:t>
            </a:r>
            <a:r>
              <a:rPr lang="en-US" sz="2600" b="1" dirty="0">
                <a:solidFill>
                  <a:srgbClr val="92D050"/>
                </a:solidFill>
              </a:rPr>
              <a:t>X days</a:t>
            </a:r>
            <a:r>
              <a:rPr lang="en-US" sz="2600" b="1" dirty="0">
                <a:solidFill>
                  <a:srgbClr val="FF0000"/>
                </a:solidFill>
              </a:rPr>
              <a:t> but no more than </a:t>
            </a:r>
            <a:r>
              <a:rPr lang="en-US" sz="2600" b="1" dirty="0">
                <a:solidFill>
                  <a:srgbClr val="FFC000"/>
                </a:solidFill>
              </a:rPr>
              <a:t>Y days </a:t>
            </a:r>
            <a:r>
              <a:rPr lang="en-US" sz="2600" b="1" dirty="0">
                <a:solidFill>
                  <a:srgbClr val="FF0000"/>
                </a:solidFill>
              </a:rPr>
              <a:t>of narcotic medications a, b, or c.  </a:t>
            </a:r>
          </a:p>
        </p:txBody>
      </p:sp>
      <p:sp>
        <p:nvSpPr>
          <p:cNvPr id="19" name="Oval 18">
            <a:extLst>
              <a:ext uri="{FF2B5EF4-FFF2-40B4-BE49-F238E27FC236}">
                <a16:creationId xmlns:a16="http://schemas.microsoft.com/office/drawing/2014/main" id="{E2154BA3-A5A0-4C16-8DEE-2DD862ECAF94}"/>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4504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8" grpId="0" animBg="1"/>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38925</TotalTime>
  <Words>5428</Words>
  <Application>Microsoft Office PowerPoint</Application>
  <PresentationFormat>Widescreen</PresentationFormat>
  <Paragraphs>526</Paragraphs>
  <Slides>59</Slides>
  <Notes>56</Notes>
  <HiddenSlides>0</HiddenSlides>
  <MMClips>2</MMClips>
  <ScaleCrop>false</ScaleCrop>
  <HeadingPairs>
    <vt:vector size="8" baseType="variant">
      <vt:variant>
        <vt:lpstr>Fonts Used</vt:lpstr>
      </vt:variant>
      <vt:variant>
        <vt:i4>4</vt:i4>
      </vt:variant>
      <vt:variant>
        <vt:lpstr>Theme</vt:lpstr>
      </vt:variant>
      <vt:variant>
        <vt:i4>7</vt:i4>
      </vt:variant>
      <vt:variant>
        <vt:lpstr>Embedded OLE Servers</vt:lpstr>
      </vt:variant>
      <vt:variant>
        <vt:i4>1</vt:i4>
      </vt:variant>
      <vt:variant>
        <vt:lpstr>Slide Titles</vt:lpstr>
      </vt:variant>
      <vt:variant>
        <vt:i4>59</vt:i4>
      </vt:variant>
    </vt:vector>
  </HeadingPairs>
  <TitlesOfParts>
    <vt:vector size="71" baseType="lpstr">
      <vt:lpstr>Arial</vt:lpstr>
      <vt:lpstr>Arial Black</vt:lpstr>
      <vt:lpstr>Calibri</vt:lpstr>
      <vt:lpstr>Times New Roman</vt:lpstr>
      <vt:lpstr>Default Design</vt:lpstr>
      <vt:lpstr>1_Default Design</vt:lpstr>
      <vt:lpstr>2_Default Design</vt:lpstr>
      <vt:lpstr>Office Theme</vt:lpstr>
      <vt:lpstr>3_Default Design</vt:lpstr>
      <vt:lpstr>4_Default Design</vt:lpstr>
      <vt:lpstr>5_Default Design</vt:lpstr>
      <vt:lpstr>Acrobat Document</vt:lpstr>
      <vt:lpstr>PowerPoint Presentation</vt:lpstr>
      <vt:lpstr>Research Question?</vt:lpstr>
      <vt:lpstr>PowerPoint Presentation</vt:lpstr>
      <vt:lpstr>PowerPoint Presentation</vt:lpstr>
      <vt:lpstr>PowerPoint Presentation</vt:lpstr>
      <vt:lpstr>PowerPoint Presentation</vt:lpstr>
      <vt:lpstr>Boston Collaborative Drug Surveillance Program (BCDSP) </vt:lpstr>
      <vt:lpstr>Boston Collaborative Drug Surveillance Program (BCDSP) </vt:lpstr>
      <vt:lpstr>PowerPoint Presentation</vt:lpstr>
      <vt:lpstr>Measurements</vt:lpstr>
      <vt:lpstr>Results</vt:lpstr>
      <vt:lpstr>Threats to Validity</vt:lpstr>
      <vt:lpstr>Little was made of this report until …</vt:lpstr>
      <vt:lpstr>Bibliometric Analysis of Porter &amp; Jick</vt:lpstr>
      <vt:lpstr>References to Porter &amp; Jick</vt:lpstr>
      <vt:lpstr>Oxycontin sales</vt:lpstr>
      <vt:lpstr>Opioid Crisis, aka Opioid Epidemic in the U.S.</vt:lpstr>
      <vt:lpstr>Popular press has vilified Porter and Jick</vt:lpstr>
      <vt:lpstr>Opioid Crisis: Causal Pie</vt:lpstr>
      <vt:lpstr>What Happened to Purdue Pharma?</vt:lpstr>
      <vt:lpstr>Reaction from the Author</vt:lpstr>
      <vt:lpstr>PowerPoint Presentation</vt:lpstr>
      <vt:lpstr>What Went Wrong?</vt:lpstr>
      <vt:lpstr>Worthwhile Viewing</vt:lpstr>
      <vt:lpstr>PowerPoint Presentation</vt:lpstr>
      <vt:lpstr>PowerPoint Presentation</vt:lpstr>
      <vt:lpstr>Research Question?</vt:lpstr>
      <vt:lpstr>PowerPoint Presentation</vt:lpstr>
      <vt:lpstr>PowerPoint Presentation</vt:lpstr>
      <vt:lpstr>Case Series</vt:lpstr>
      <vt:lpstr>Participants</vt:lpstr>
      <vt:lpstr>Participants</vt:lpstr>
      <vt:lpstr>Measurements</vt:lpstr>
      <vt:lpstr>Results</vt:lpstr>
      <vt:lpstr>A Press Conference Accompanied the Lancet Publication</vt:lpstr>
      <vt:lpstr>Anti-Vaccination Sentiment Accelerates</vt:lpstr>
      <vt:lpstr>If participant selection and data described in paper truly reflect what occurred, what is main threat to validity regarding a causation objective?</vt:lpstr>
      <vt:lpstr>Participant selection was NOT as described in paper</vt:lpstr>
      <vt:lpstr>Conflict of Interest</vt:lpstr>
      <vt:lpstr>Partial Retraction – March 2004</vt:lpstr>
      <vt:lpstr>Fraud</vt:lpstr>
      <vt:lpstr>Full Retraction  Feb. 2010</vt:lpstr>
      <vt:lpstr>Jan. 2011</vt:lpstr>
      <vt:lpstr>Wakefield is still active</vt:lpstr>
      <vt:lpstr>2018 data</vt:lpstr>
      <vt:lpstr>PowerPoint Presentation</vt:lpstr>
      <vt:lpstr>Societal Ramifications of Clinical and Epidemiologic Research</vt:lpstr>
      <vt:lpstr>Questions and Comments?</vt:lpstr>
      <vt:lpstr>Prize Winners</vt:lpstr>
      <vt:lpstr>Prize Winners</vt:lpstr>
      <vt:lpstr>Prize Winners</vt:lpstr>
      <vt:lpstr>PowerPoint Presentation</vt:lpstr>
      <vt:lpstr>PowerPoint Presentation</vt:lpstr>
      <vt:lpstr>PowerPoint Presentation</vt:lpstr>
      <vt:lpstr>What Kinds of Questions Does Clinical Research/Epidemiology Answer?  “Big 6”</vt:lpstr>
      <vt:lpstr>PowerPoint Presentation</vt:lpstr>
      <vt:lpstr>Epidemiologic Methods II (EPI 207) </vt:lpstr>
      <vt:lpstr>Observational Research</vt:lpstr>
      <vt:lpstr>PowerPoint Presentation</vt:lpstr>
    </vt:vector>
  </TitlesOfParts>
  <Company>PSG-UCSF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JMartin</dc:creator>
  <cp:lastModifiedBy>Jeffrey Martin</cp:lastModifiedBy>
  <cp:revision>110</cp:revision>
  <dcterms:created xsi:type="dcterms:W3CDTF">2007-12-01T23:29:24Z</dcterms:created>
  <dcterms:modified xsi:type="dcterms:W3CDTF">2021-12-07T21:48:25Z</dcterms:modified>
</cp:coreProperties>
</file>