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trictFirstAndLastChars="0" saveSubsetFonts="1" autoCompressPictures="0">
  <p:sldMasterIdLst>
    <p:sldMasterId id="2147483648" r:id="rId1"/>
  </p:sldMasterIdLst>
  <p:notesMasterIdLst>
    <p:notesMasterId r:id="rId24"/>
  </p:notesMasterIdLst>
  <p:handoutMasterIdLst>
    <p:handoutMasterId r:id="rId25"/>
  </p:handoutMasterIdLst>
  <p:sldIdLst>
    <p:sldId id="344" r:id="rId2"/>
    <p:sldId id="325" r:id="rId3"/>
    <p:sldId id="328" r:id="rId4"/>
    <p:sldId id="329" r:id="rId5"/>
    <p:sldId id="330" r:id="rId6"/>
    <p:sldId id="333" r:id="rId7"/>
    <p:sldId id="332" r:id="rId8"/>
    <p:sldId id="348" r:id="rId9"/>
    <p:sldId id="336" r:id="rId10"/>
    <p:sldId id="355" r:id="rId11"/>
    <p:sldId id="350" r:id="rId12"/>
    <p:sldId id="339" r:id="rId13"/>
    <p:sldId id="340" r:id="rId14"/>
    <p:sldId id="356" r:id="rId15"/>
    <p:sldId id="354" r:id="rId16"/>
    <p:sldId id="341" r:id="rId17"/>
    <p:sldId id="342" r:id="rId18"/>
    <p:sldId id="343" r:id="rId19"/>
    <p:sldId id="353" r:id="rId20"/>
    <p:sldId id="331" r:id="rId21"/>
    <p:sldId id="351" r:id="rId22"/>
    <p:sldId id="352" r:id="rId23"/>
  </p:sldIdLst>
  <p:sldSz cx="9144000" cy="6858000" type="screen4x3"/>
  <p:notesSz cx="7010400" cy="92360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ug White" initials="DW" lastIdx="22" clrIdx="0"/>
  <p:cmAuthor id="1" name="Wendy Anderso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3B3"/>
    <a:srgbClr val="00007C"/>
    <a:srgbClr val="94B3FF"/>
    <a:srgbClr val="0000A6"/>
    <a:srgbClr val="74DEE3"/>
    <a:srgbClr val="D68844"/>
    <a:srgbClr val="70ABB3"/>
    <a:srgbClr val="484848"/>
    <a:srgbClr val="6188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4" autoAdjust="0"/>
    <p:restoredTop sz="72595" autoAdjust="0"/>
  </p:normalViewPr>
  <p:slideViewPr>
    <p:cSldViewPr snapToGrid="0">
      <p:cViewPr>
        <p:scale>
          <a:sx n="90" d="100"/>
          <a:sy n="90" d="100"/>
        </p:scale>
        <p:origin x="-528" y="1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6624"/>
    </p:cViewPr>
  </p:sorterViewPr>
  <p:notesViewPr>
    <p:cSldViewPr snapToGrid="0" snapToObjects="1">
      <p:cViewPr varScale="1">
        <p:scale>
          <a:sx n="75" d="100"/>
          <a:sy n="75" d="100"/>
        </p:scale>
        <p:origin x="-3384" y="-11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smtClean="0"/>
            </a:lvl1pPr>
          </a:lstStyle>
          <a:p>
            <a:pPr>
              <a:defRPr/>
            </a:pPr>
            <a:fld id="{F90DE971-1B05-624C-8014-B5FF50231265}" type="datetimeFigureOut">
              <a:rPr lang="en-US"/>
              <a:pPr>
                <a:defRPr/>
              </a:pPr>
              <a:t>9/23/2013</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smtClean="0"/>
            </a:lvl1pPr>
          </a:lstStyle>
          <a:p>
            <a:pPr>
              <a:defRPr/>
            </a:pPr>
            <a:fld id="{FB78CFFF-AAB8-B040-B8F0-D986EB0A325D}" type="slidenum">
              <a:rPr lang="en-US"/>
              <a:pPr>
                <a:defRPr/>
              </a:pPr>
              <a:t>‹#›</a:t>
            </a:fld>
            <a:endParaRPr lang="en-US"/>
          </a:p>
        </p:txBody>
      </p:sp>
    </p:spTree>
    <p:extLst>
      <p:ext uri="{BB962C8B-B14F-4D97-AF65-F5344CB8AC3E}">
        <p14:creationId xmlns:p14="http://schemas.microsoft.com/office/powerpoint/2010/main" val="36735807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2830" tIns="46415" rIns="92830" bIns="46415"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972560" y="0"/>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2830" tIns="46415" rIns="92830" bIns="46415"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34720" y="4387136"/>
            <a:ext cx="5140960" cy="415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774271"/>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2830" tIns="46415" rIns="92830" bIns="46415"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2830" tIns="46415" rIns="92830" bIns="46415" numCol="1" anchor="b" anchorCtr="0" compatLnSpc="1">
            <a:prstTxWarp prst="textNoShape">
              <a:avLst/>
            </a:prstTxWarp>
          </a:bodyPr>
          <a:lstStyle>
            <a:lvl1pPr algn="r">
              <a:defRPr sz="1200"/>
            </a:lvl1pPr>
          </a:lstStyle>
          <a:p>
            <a:pPr>
              <a:defRPr/>
            </a:pPr>
            <a:fld id="{56319EE0-4095-2148-B50B-FD190B1BB200}" type="slidenum">
              <a:rPr lang="en-US"/>
              <a:pPr>
                <a:defRPr/>
              </a:pPr>
              <a:t>‹#›</a:t>
            </a:fld>
            <a:endParaRPr lang="en-US"/>
          </a:p>
        </p:txBody>
      </p:sp>
    </p:spTree>
    <p:extLst>
      <p:ext uri="{BB962C8B-B14F-4D97-AF65-F5344CB8AC3E}">
        <p14:creationId xmlns:p14="http://schemas.microsoft.com/office/powerpoint/2010/main" val="349416065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 12 sec</a:t>
            </a:r>
            <a:endParaRPr lang="en-US" dirty="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2</a:t>
            </a:fld>
            <a:endParaRPr lang="en-US"/>
          </a:p>
        </p:txBody>
      </p:sp>
    </p:spTree>
    <p:extLst>
      <p:ext uri="{BB962C8B-B14F-4D97-AF65-F5344CB8AC3E}">
        <p14:creationId xmlns:p14="http://schemas.microsoft.com/office/powerpoint/2010/main" val="1373325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Recall that</a:t>
            </a:r>
            <a:r>
              <a:rPr lang="en-US" baseline="0" dirty="0" smtClean="0"/>
              <a:t> there were different components – we wanted to know reactions to components within discussions.</a:t>
            </a:r>
          </a:p>
          <a:p>
            <a:r>
              <a:rPr lang="en-US" baseline="0" dirty="0" smtClean="0"/>
              <a:t>In qualitative analysis, identified benefits and harms associated with all components.</a:t>
            </a:r>
          </a:p>
          <a:p>
            <a:r>
              <a:rPr lang="en-US" b="1" baseline="0" dirty="0" smtClean="0"/>
              <a:t>Main point: </a:t>
            </a:r>
            <a:r>
              <a:rPr lang="en-US" baseline="0" dirty="0" smtClean="0"/>
              <a:t>Majority </a:t>
            </a:r>
            <a:r>
              <a:rPr lang="en-US" baseline="0" dirty="0" smtClean="0"/>
              <a:t>comfortable with all components except recommendation</a:t>
            </a:r>
            <a:endParaRPr lang="en-US" dirty="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11</a:t>
            </a:fld>
            <a:endParaRPr lang="en-US"/>
          </a:p>
        </p:txBody>
      </p:sp>
    </p:spTree>
    <p:extLst>
      <p:ext uri="{BB962C8B-B14F-4D97-AF65-F5344CB8AC3E}">
        <p14:creationId xmlns:p14="http://schemas.microsoft.com/office/powerpoint/2010/main" val="3914407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Main point: Only 40% felt comfortable with a recommendation about CPR (</a:t>
            </a:r>
            <a:r>
              <a:rPr lang="en-US" dirty="0" err="1" smtClean="0">
                <a:solidFill>
                  <a:schemeClr val="tx1"/>
                </a:solidFill>
              </a:rPr>
              <a:t>ie</a:t>
            </a:r>
            <a:r>
              <a:rPr lang="en-US" dirty="0" smtClean="0">
                <a:solidFill>
                  <a:schemeClr val="tx1"/>
                </a:solidFill>
              </a:rPr>
              <a:t>. most</a:t>
            </a:r>
            <a:r>
              <a:rPr lang="en-US" baseline="0" dirty="0" smtClean="0">
                <a:solidFill>
                  <a:schemeClr val="tx1"/>
                </a:solidFill>
              </a:rPr>
              <a:t> felt uncomfortable with the recommendation)</a:t>
            </a:r>
            <a:r>
              <a:rPr lang="en-US" dirty="0" smtClean="0">
                <a:solidFill>
                  <a:schemeClr val="tx1"/>
                </a:solidFill>
              </a:rPr>
              <a:t>;</a:t>
            </a:r>
            <a:r>
              <a:rPr lang="en-US" baseline="0" dirty="0" smtClean="0">
                <a:solidFill>
                  <a:schemeClr val="tx1"/>
                </a:solidFill>
              </a:rPr>
              <a:t> whereas 65% felt comfortable when the doctor elicits the patient’s preference </a:t>
            </a:r>
            <a:r>
              <a:rPr lang="en-US" u="sng" baseline="0" dirty="0" smtClean="0">
                <a:solidFill>
                  <a:schemeClr val="tx1"/>
                </a:solidFill>
              </a:rPr>
              <a:t>without</a:t>
            </a:r>
            <a:r>
              <a:rPr lang="en-US" baseline="0" dirty="0" smtClean="0">
                <a:solidFill>
                  <a:schemeClr val="tx1"/>
                </a:solidFill>
              </a:rPr>
              <a:t> giving a recommendation</a:t>
            </a:r>
          </a:p>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12</a:t>
            </a:fld>
            <a:endParaRPr lang="en-US"/>
          </a:p>
        </p:txBody>
      </p:sp>
    </p:spTree>
    <p:extLst>
      <p:ext uri="{BB962C8B-B14F-4D97-AF65-F5344CB8AC3E}">
        <p14:creationId xmlns:p14="http://schemas.microsoft.com/office/powerpoint/2010/main" val="1382603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13</a:t>
            </a:fld>
            <a:endParaRPr lang="en-US"/>
          </a:p>
        </p:txBody>
      </p:sp>
    </p:spTree>
    <p:extLst>
      <p:ext uri="{BB962C8B-B14F-4D97-AF65-F5344CB8AC3E}">
        <p14:creationId xmlns:p14="http://schemas.microsoft.com/office/powerpoint/2010/main" val="1060282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Benefit was that the recommendation clarified the physician’s perspective</a:t>
            </a:r>
          </a:p>
          <a:p>
            <a:pPr defTabSz="928299">
              <a:defRPr/>
            </a:pPr>
            <a:r>
              <a:rPr lang="en-US" dirty="0" smtClean="0"/>
              <a:t>One short quote for each (1</a:t>
            </a:r>
            <a:r>
              <a:rPr lang="en-US" baseline="0" dirty="0" smtClean="0"/>
              <a:t> </a:t>
            </a:r>
            <a:r>
              <a:rPr lang="en-US" dirty="0" smtClean="0"/>
              <a:t> benefit and 1 harm of recommendation)</a:t>
            </a:r>
          </a:p>
          <a:p>
            <a:endParaRPr lang="en-US" dirty="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14</a:t>
            </a:fld>
            <a:endParaRPr lang="en-US"/>
          </a:p>
        </p:txBody>
      </p:sp>
    </p:spTree>
    <p:extLst>
      <p:ext uri="{BB962C8B-B14F-4D97-AF65-F5344CB8AC3E}">
        <p14:creationId xmlns:p14="http://schemas.microsoft.com/office/powerpoint/2010/main" val="2188274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15</a:t>
            </a:fld>
            <a:endParaRPr lang="en-US"/>
          </a:p>
        </p:txBody>
      </p:sp>
    </p:spTree>
    <p:extLst>
      <p:ext uri="{BB962C8B-B14F-4D97-AF65-F5344CB8AC3E}">
        <p14:creationId xmlns:p14="http://schemas.microsoft.com/office/powerpoint/2010/main" val="1060282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participants worried that patients would have trouble saying no to a doctor</a:t>
            </a:r>
            <a:endParaRPr lang="en-US" dirty="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16</a:t>
            </a:fld>
            <a:endParaRPr lang="en-US"/>
          </a:p>
        </p:txBody>
      </p:sp>
    </p:spTree>
    <p:extLst>
      <p:ext uri="{BB962C8B-B14F-4D97-AF65-F5344CB8AC3E}">
        <p14:creationId xmlns:p14="http://schemas.microsoft.com/office/powerpoint/2010/main" val="2745376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who would have these discussions with hospital doctors</a:t>
            </a:r>
          </a:p>
          <a:p>
            <a:endParaRPr lang="en-US" dirty="0" smtClean="0"/>
          </a:p>
          <a:p>
            <a:r>
              <a:rPr lang="en-US" dirty="0" smtClean="0"/>
              <a:t>*Use</a:t>
            </a:r>
            <a:r>
              <a:rPr lang="en-US" baseline="0" dirty="0" smtClean="0"/>
              <a:t> as backup slide only</a:t>
            </a:r>
            <a:endParaRPr lang="en-US" dirty="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21</a:t>
            </a:fld>
            <a:endParaRPr lang="en-US"/>
          </a:p>
        </p:txBody>
      </p:sp>
    </p:spTree>
    <p:extLst>
      <p:ext uri="{BB962C8B-B14F-4D97-AF65-F5344CB8AC3E}">
        <p14:creationId xmlns:p14="http://schemas.microsoft.com/office/powerpoint/2010/main" val="4168832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Main point: Most felt comfortable with all components except recommendation</a:t>
            </a:r>
          </a:p>
          <a:p>
            <a:r>
              <a:rPr lang="en-US" dirty="0" smtClean="0">
                <a:solidFill>
                  <a:schemeClr val="tx1"/>
                </a:solidFill>
              </a:rPr>
              <a:t>*Use as back-up slide for Q&amp;A</a:t>
            </a:r>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22</a:t>
            </a:fld>
            <a:endParaRPr lang="en-US"/>
          </a:p>
        </p:txBody>
      </p:sp>
    </p:spTree>
    <p:extLst>
      <p:ext uri="{BB962C8B-B14F-4D97-AF65-F5344CB8AC3E}">
        <p14:creationId xmlns:p14="http://schemas.microsoft.com/office/powerpoint/2010/main" val="1382603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that alternated the order</a:t>
            </a:r>
          </a:p>
          <a:p>
            <a:pPr defTabSz="928299">
              <a:defRPr/>
            </a:pPr>
            <a:r>
              <a:rPr lang="en-US" dirty="0" smtClean="0"/>
              <a:t>1-hr,</a:t>
            </a:r>
            <a:r>
              <a:rPr lang="en-US" baseline="0" dirty="0" smtClean="0"/>
              <a:t> conducted in hospital room, audio-recorded and transcribed</a:t>
            </a:r>
            <a:endParaRPr lang="en-US" dirty="0" smtClean="0"/>
          </a:p>
          <a:p>
            <a:r>
              <a:rPr lang="en-US" baseline="0" dirty="0" smtClean="0"/>
              <a:t>Identified benefits and harms</a:t>
            </a:r>
            <a:endParaRPr lang="en-US" dirty="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23</a:t>
            </a:fld>
            <a:endParaRPr lang="en-US"/>
          </a:p>
        </p:txBody>
      </p:sp>
    </p:spTree>
    <p:extLst>
      <p:ext uri="{BB962C8B-B14F-4D97-AF65-F5344CB8AC3E}">
        <p14:creationId xmlns:p14="http://schemas.microsoft.com/office/powerpoint/2010/main" val="187721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through quickly</a:t>
            </a:r>
            <a:endParaRPr lang="en-US" dirty="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3</a:t>
            </a:fld>
            <a:endParaRPr lang="en-US"/>
          </a:p>
        </p:txBody>
      </p:sp>
    </p:spTree>
    <p:extLst>
      <p:ext uri="{BB962C8B-B14F-4D97-AF65-F5344CB8AC3E}">
        <p14:creationId xmlns:p14="http://schemas.microsoft.com/office/powerpoint/2010/main" val="99553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a:t>
            </a:r>
            <a:r>
              <a:rPr lang="en-US" baseline="0" dirty="0" smtClean="0"/>
              <a:t> through quickly</a:t>
            </a:r>
            <a:endParaRPr lang="en-US" dirty="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4</a:t>
            </a:fld>
            <a:endParaRPr lang="en-US"/>
          </a:p>
        </p:txBody>
      </p:sp>
    </p:spTree>
    <p:extLst>
      <p:ext uri="{BB962C8B-B14F-4D97-AF65-F5344CB8AC3E}">
        <p14:creationId xmlns:p14="http://schemas.microsoft.com/office/powerpoint/2010/main" val="345947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talk, I’m only going to present data on how respondents would feel about having a similar discussion with a hospital doctor</a:t>
            </a:r>
            <a:endParaRPr lang="en-US" dirty="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5</a:t>
            </a:fld>
            <a:endParaRPr lang="en-US"/>
          </a:p>
        </p:txBody>
      </p:sp>
    </p:spTree>
    <p:extLst>
      <p:ext uri="{BB962C8B-B14F-4D97-AF65-F5344CB8AC3E}">
        <p14:creationId xmlns:p14="http://schemas.microsoft.com/office/powerpoint/2010/main" val="69600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“at an academic hospital”?</a:t>
            </a:r>
            <a:endParaRPr lang="en-US" dirty="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6</a:t>
            </a:fld>
            <a:endParaRPr lang="en-US"/>
          </a:p>
        </p:txBody>
      </p:sp>
    </p:spTree>
    <p:extLst>
      <p:ext uri="{BB962C8B-B14F-4D97-AF65-F5344CB8AC3E}">
        <p14:creationId xmlns:p14="http://schemas.microsoft.com/office/powerpoint/2010/main" val="57137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endParaRPr lang="en-US" dirty="0" smtClean="0"/>
          </a:p>
          <a:p>
            <a:r>
              <a:rPr lang="en-US" dirty="0" smtClean="0"/>
              <a:t>Derived</a:t>
            </a:r>
            <a:r>
              <a:rPr lang="en-US" baseline="0" dirty="0" smtClean="0"/>
              <a:t> </a:t>
            </a:r>
            <a:r>
              <a:rPr lang="en-US" baseline="0" dirty="0" smtClean="0"/>
              <a:t>models from literature review, refined scripts with input from national experts to ensure that they were realistic and consistent with the two models</a:t>
            </a:r>
          </a:p>
          <a:p>
            <a:r>
              <a:rPr lang="en-US" baseline="0" dirty="0" smtClean="0"/>
              <a:t>Termed </a:t>
            </a:r>
            <a:r>
              <a:rPr lang="en-US" baseline="0" dirty="0" smtClean="0"/>
              <a:t>them “values-based” and “information-focused”</a:t>
            </a:r>
            <a:endParaRPr lang="en-US" dirty="0" smtClean="0"/>
          </a:p>
          <a:p>
            <a:r>
              <a:rPr lang="en-US" dirty="0" smtClean="0"/>
              <a:t>In</a:t>
            </a:r>
            <a:r>
              <a:rPr lang="en-US" baseline="0" dirty="0" smtClean="0"/>
              <a:t> </a:t>
            </a:r>
            <a:r>
              <a:rPr lang="en-US" baseline="0" dirty="0" smtClean="0"/>
              <a:t>the values-based model, the doctor introduces the discussion about CPR as a decision they will make together.  The doctor frames the discussion in the patient’s prognosis and goals of care, and then provides a recommendation based on these factors.</a:t>
            </a:r>
          </a:p>
          <a:p>
            <a:endParaRPr lang="en-US" baseline="0" dirty="0" smtClean="0"/>
          </a:p>
          <a:p>
            <a:r>
              <a:rPr lang="en-US" baseline="0" dirty="0" smtClean="0"/>
              <a:t>In the information-focused model, the doctor emphasizes that whether or not the patient receives CPR is his decision.  The doctor provides information about the procedure of CPR and then asks the patient for his decision.</a:t>
            </a:r>
            <a:endParaRPr lang="en-US" dirty="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7</a:t>
            </a:fld>
            <a:endParaRPr lang="en-US"/>
          </a:p>
        </p:txBody>
      </p:sp>
    </p:spTree>
    <p:extLst>
      <p:ext uri="{BB962C8B-B14F-4D97-AF65-F5344CB8AC3E}">
        <p14:creationId xmlns:p14="http://schemas.microsoft.com/office/powerpoint/2010/main" val="3914407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videos</a:t>
            </a:r>
            <a:r>
              <a:rPr lang="en-US" baseline="0" dirty="0" smtClean="0"/>
              <a:t> looked like</a:t>
            </a:r>
            <a:endParaRPr lang="en-US" dirty="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8</a:t>
            </a:fld>
            <a:endParaRPr lang="en-US"/>
          </a:p>
        </p:txBody>
      </p:sp>
    </p:spTree>
    <p:extLst>
      <p:ext uri="{BB962C8B-B14F-4D97-AF65-F5344CB8AC3E}">
        <p14:creationId xmlns:p14="http://schemas.microsoft.com/office/powerpoint/2010/main" val="296454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Completed interviews</a:t>
            </a:r>
            <a:r>
              <a:rPr lang="en-US" baseline="0" dirty="0" smtClean="0"/>
              <a:t> for 20 patients, 3 patients agreed to participate but couldn’t complete interview before hospital discharge</a:t>
            </a:r>
            <a:endParaRPr lang="en-US" dirty="0" smtClean="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9</a:t>
            </a:fld>
            <a:endParaRPr lang="en-US"/>
          </a:p>
        </p:txBody>
      </p:sp>
    </p:spTree>
    <p:extLst>
      <p:ext uri="{BB962C8B-B14F-4D97-AF65-F5344CB8AC3E}">
        <p14:creationId xmlns:p14="http://schemas.microsoft.com/office/powerpoint/2010/main" val="3753604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Preference</a:t>
            </a:r>
          </a:p>
          <a:p>
            <a:r>
              <a:rPr lang="en-US" dirty="0" smtClean="0"/>
              <a:t>Comfort</a:t>
            </a:r>
          </a:p>
          <a:p>
            <a:r>
              <a:rPr lang="en-US" dirty="0" smtClean="0"/>
              <a:t>Majority would find</a:t>
            </a:r>
            <a:r>
              <a:rPr lang="en-US" baseline="0" dirty="0" smtClean="0"/>
              <a:t> both videos helpful (75-80%) and most would feel comfortable with (60-65)</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6319EE0-4095-2148-B50B-FD190B1BB200}" type="slidenum">
              <a:rPr lang="en-US" smtClean="0"/>
              <a:pPr>
                <a:defRPr/>
              </a:pPr>
              <a:t>10</a:t>
            </a:fld>
            <a:endParaRPr lang="en-US"/>
          </a:p>
        </p:txBody>
      </p:sp>
    </p:spTree>
    <p:extLst>
      <p:ext uri="{BB962C8B-B14F-4D97-AF65-F5344CB8AC3E}">
        <p14:creationId xmlns:p14="http://schemas.microsoft.com/office/powerpoint/2010/main" val="2234059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userDrawn="1"/>
        </p:nvGrpSpPr>
        <p:grpSpPr>
          <a:xfrm>
            <a:off x="0" y="6044498"/>
            <a:ext cx="9144000" cy="99893"/>
            <a:chOff x="0" y="4711700"/>
            <a:chExt cx="9144000" cy="227013"/>
          </a:xfrm>
        </p:grpSpPr>
        <p:sp>
          <p:nvSpPr>
            <p:cNvPr id="7" name="Rectangle 6"/>
            <p:cNvSpPr/>
            <p:nvPr userDrawn="1"/>
          </p:nvSpPr>
          <p:spPr bwMode="auto">
            <a:xfrm>
              <a:off x="1349375" y="4713288"/>
              <a:ext cx="7794625" cy="225425"/>
            </a:xfrm>
            <a:prstGeom prst="rect">
              <a:avLst/>
            </a:prstGeom>
            <a:solidFill>
              <a:srgbClr val="3C8C93"/>
            </a:solidFill>
            <a:ln w="9525" cap="flat" cmpd="sng" algn="ctr">
              <a:noFill/>
              <a:prstDash val="solid"/>
              <a:round/>
              <a:headEnd type="none" w="med" len="med"/>
              <a:tailEnd type="none" w="med" len="med"/>
            </a:ln>
            <a:effectLst/>
            <a:extLst/>
          </p:spPr>
          <p:txBody>
            <a:bodyPr/>
            <a:lstStyle/>
            <a:p>
              <a:pPr>
                <a:defRPr/>
              </a:pPr>
              <a:endParaRPr lang="en-US">
                <a:solidFill>
                  <a:srgbClr val="000000"/>
                </a:solidFill>
              </a:endParaRPr>
            </a:p>
          </p:txBody>
        </p:sp>
        <p:sp>
          <p:nvSpPr>
            <p:cNvPr id="8" name="Rectangle 13"/>
            <p:cNvSpPr>
              <a:spLocks noChangeArrowheads="1"/>
            </p:cNvSpPr>
            <p:nvPr userDrawn="1"/>
          </p:nvSpPr>
          <p:spPr bwMode="auto">
            <a:xfrm>
              <a:off x="0" y="4711700"/>
              <a:ext cx="1323348" cy="226127"/>
            </a:xfrm>
            <a:prstGeom prst="rect">
              <a:avLst/>
            </a:prstGeom>
            <a:solidFill>
              <a:srgbClr val="D688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sp>
        <p:nvSpPr>
          <p:cNvPr id="36866" name="Rectangle 2"/>
          <p:cNvSpPr>
            <a:spLocks noGrp="1" noChangeArrowheads="1"/>
          </p:cNvSpPr>
          <p:nvPr userDrawn="1">
            <p:ph type="ctrTitle"/>
          </p:nvPr>
        </p:nvSpPr>
        <p:spPr>
          <a:xfrm>
            <a:off x="685800" y="1348008"/>
            <a:ext cx="7772400" cy="1600200"/>
          </a:xfrm>
        </p:spPr>
        <p:txBody>
          <a:bodyPr/>
          <a:lstStyle>
            <a:lvl1pPr algn="l">
              <a:defRPr>
                <a:solidFill>
                  <a:schemeClr val="tx1"/>
                </a:solidFill>
              </a:defRPr>
            </a:lvl1pPr>
          </a:lstStyle>
          <a:p>
            <a:pPr lvl="0"/>
            <a:r>
              <a:rPr lang="en-US" noProof="0" dirty="0" smtClean="0"/>
              <a:t>Click to edit Master title style</a:t>
            </a:r>
          </a:p>
        </p:txBody>
      </p:sp>
      <p:sp>
        <p:nvSpPr>
          <p:cNvPr id="36867" name="Rectangle 3"/>
          <p:cNvSpPr>
            <a:spLocks noGrp="1" noChangeArrowheads="1"/>
          </p:cNvSpPr>
          <p:nvPr userDrawn="1">
            <p:ph type="subTitle" idx="1"/>
          </p:nvPr>
        </p:nvSpPr>
        <p:spPr>
          <a:xfrm>
            <a:off x="1371600" y="3214908"/>
            <a:ext cx="6400800" cy="1418203"/>
          </a:xfrm>
        </p:spPr>
        <p:txBody>
          <a:bodyPr/>
          <a:lstStyle>
            <a:lvl1pPr marL="0" indent="0" algn="l">
              <a:buFont typeface="Wingdings" charset="0"/>
              <a:buNone/>
              <a:defRPr>
                <a:solidFill>
                  <a:schemeClr val="tx1"/>
                </a:solidFill>
              </a:defRPr>
            </a:lvl1pPr>
          </a:lstStyle>
          <a:p>
            <a:pPr lvl="0"/>
            <a:r>
              <a:rPr lang="en-US" noProof="0" dirty="0" smtClean="0"/>
              <a:t>Click to edit Master subtitle style</a:t>
            </a:r>
          </a:p>
        </p:txBody>
      </p:sp>
      <p:grpSp>
        <p:nvGrpSpPr>
          <p:cNvPr id="10" name="Group 9"/>
          <p:cNvGrpSpPr/>
          <p:nvPr userDrawn="1"/>
        </p:nvGrpSpPr>
        <p:grpSpPr>
          <a:xfrm>
            <a:off x="2935220" y="6273864"/>
            <a:ext cx="3228975" cy="476250"/>
            <a:chOff x="506413" y="6218238"/>
            <a:chExt cx="3228975" cy="476250"/>
          </a:xfrm>
        </p:grpSpPr>
        <p:pic>
          <p:nvPicPr>
            <p:cNvPr id="11" name="Picture 7" descr="ucsf-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6413" y="6234113"/>
              <a:ext cx="8382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301750" y="6218238"/>
              <a:ext cx="2433638"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sz="1200" dirty="0">
                  <a:solidFill>
                    <a:srgbClr val="606060"/>
                  </a:solidFill>
                </a:rPr>
                <a:t>Division of Hospital Medicine</a:t>
              </a:r>
            </a:p>
            <a:p>
              <a:r>
                <a:rPr lang="en-US" sz="1200" dirty="0">
                  <a:solidFill>
                    <a:srgbClr val="606060"/>
                  </a:solidFill>
                </a:rPr>
                <a:t>Palliative Care Program</a:t>
              </a:r>
              <a:endParaRPr lang="en-US" sz="1400" dirty="0">
                <a:solidFill>
                  <a:srgbClr val="606060"/>
                </a:solidFill>
              </a:endParaRPr>
            </a:p>
          </p:txBody>
        </p:sp>
      </p:grpSp>
    </p:spTree>
    <p:extLst>
      <p:ext uri="{BB962C8B-B14F-4D97-AF65-F5344CB8AC3E}">
        <p14:creationId xmlns:p14="http://schemas.microsoft.com/office/powerpoint/2010/main" val="288676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733800" y="6235700"/>
            <a:ext cx="4995863" cy="457200"/>
          </a:xfrm>
          <a:prstGeom prst="rect">
            <a:avLst/>
          </a:prstGeom>
        </p:spPr>
        <p:txBody>
          <a:bodyPr/>
          <a:lstStyle>
            <a:lvl1pPr algn="r">
              <a:defRPr sz="1600" smtClean="0">
                <a:solidFill>
                  <a:schemeClr val="tx1"/>
                </a:solidFill>
              </a:defRPr>
            </a:lvl1pPr>
          </a:lstStyle>
          <a:p>
            <a:pPr>
              <a:defRPr/>
            </a:pPr>
            <a:r>
              <a:rPr lang="en-US"/>
              <a:t>Porter-Williamson K, …Evans WG Acad Med 2004</a:t>
            </a:r>
            <a:endParaRPr lang="en-US" dirty="0"/>
          </a:p>
        </p:txBody>
      </p:sp>
    </p:spTree>
    <p:extLst>
      <p:ext uri="{BB962C8B-B14F-4D97-AF65-F5344CB8AC3E}">
        <p14:creationId xmlns:p14="http://schemas.microsoft.com/office/powerpoint/2010/main" val="85816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00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648FA7-38FD-4AD7-96C3-75ADB4F834D7}" type="datetimeFigureOut">
              <a:rPr lang="en-US" smtClean="0"/>
              <a:t>9/23/2013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52A8B7-C48C-4949-842D-E476A278BA89}" type="slidenum">
              <a:rPr lang="en-US" smtClean="0"/>
              <a:t>‹#›</a:t>
            </a:fld>
            <a:endParaRPr lang="en-US"/>
          </a:p>
        </p:txBody>
      </p:sp>
    </p:spTree>
    <p:extLst>
      <p:ext uri="{BB962C8B-B14F-4D97-AF65-F5344CB8AC3E}">
        <p14:creationId xmlns:p14="http://schemas.microsoft.com/office/powerpoint/2010/main" val="25750186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4324" y="593920"/>
            <a:ext cx="7751730" cy="743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01096" y="1720474"/>
            <a:ext cx="7764958" cy="459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0ABB3"/>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p:nvCxnSpPr>
        <p:spPr bwMode="auto">
          <a:xfrm flipV="1">
            <a:off x="710081" y="1459957"/>
            <a:ext cx="8433919" cy="28387"/>
          </a:xfrm>
          <a:prstGeom prst="line">
            <a:avLst/>
          </a:prstGeom>
          <a:solidFill>
            <a:schemeClr val="accent1"/>
          </a:solidFill>
          <a:ln w="38100" cap="flat" cmpd="sng" algn="ctr">
            <a:solidFill>
              <a:srgbClr val="29999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800">
          <a:solidFill>
            <a:srgbClr val="606060"/>
          </a:solidFill>
          <a:latin typeface="+mj-lt"/>
          <a:ea typeface="+mj-ea"/>
          <a:cs typeface="+mj-cs"/>
        </a:defRPr>
      </a:lvl1pPr>
      <a:lvl2pPr algn="l" rtl="0" eaLnBrk="0" fontAlgn="base" hangingPunct="0">
        <a:spcBef>
          <a:spcPct val="0"/>
        </a:spcBef>
        <a:spcAft>
          <a:spcPct val="0"/>
        </a:spcAft>
        <a:defRPr sz="4200">
          <a:solidFill>
            <a:srgbClr val="606060"/>
          </a:solidFill>
          <a:latin typeface="Arial" charset="0"/>
          <a:ea typeface="ＭＳ Ｐゴシック" charset="0"/>
          <a:cs typeface="ＭＳ Ｐゴシック" charset="0"/>
        </a:defRPr>
      </a:lvl2pPr>
      <a:lvl3pPr algn="l" rtl="0" eaLnBrk="0" fontAlgn="base" hangingPunct="0">
        <a:spcBef>
          <a:spcPct val="0"/>
        </a:spcBef>
        <a:spcAft>
          <a:spcPct val="0"/>
        </a:spcAft>
        <a:defRPr sz="4200">
          <a:solidFill>
            <a:srgbClr val="606060"/>
          </a:solidFill>
          <a:latin typeface="Arial" charset="0"/>
          <a:ea typeface="ＭＳ Ｐゴシック" charset="0"/>
          <a:cs typeface="ＭＳ Ｐゴシック" charset="0"/>
        </a:defRPr>
      </a:lvl3pPr>
      <a:lvl4pPr algn="l" rtl="0" eaLnBrk="0" fontAlgn="base" hangingPunct="0">
        <a:spcBef>
          <a:spcPct val="0"/>
        </a:spcBef>
        <a:spcAft>
          <a:spcPct val="0"/>
        </a:spcAft>
        <a:defRPr sz="4200">
          <a:solidFill>
            <a:srgbClr val="606060"/>
          </a:solidFill>
          <a:latin typeface="Arial" charset="0"/>
          <a:ea typeface="ＭＳ Ｐゴシック" charset="0"/>
          <a:cs typeface="ＭＳ Ｐゴシック" charset="0"/>
        </a:defRPr>
      </a:lvl4pPr>
      <a:lvl5pPr algn="l" rtl="0" eaLnBrk="0" fontAlgn="base" hangingPunct="0">
        <a:spcBef>
          <a:spcPct val="0"/>
        </a:spcBef>
        <a:spcAft>
          <a:spcPct val="0"/>
        </a:spcAft>
        <a:defRPr sz="4200">
          <a:solidFill>
            <a:srgbClr val="606060"/>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484848"/>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484848"/>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484848"/>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484848"/>
          </a:solidFill>
          <a:latin typeface="Arial" charset="0"/>
          <a:ea typeface="ＭＳ Ｐゴシック" charset="0"/>
          <a:cs typeface="ＭＳ Ｐゴシック" charset="0"/>
        </a:defRPr>
      </a:lvl9pPr>
    </p:titleStyle>
    <p:bodyStyle>
      <a:lvl1pPr marL="292100" indent="-292100" algn="l" rtl="0" eaLnBrk="0" fontAlgn="base" hangingPunct="0">
        <a:spcBef>
          <a:spcPts val="163"/>
        </a:spcBef>
        <a:spcAft>
          <a:spcPts val="900"/>
        </a:spcAft>
        <a:buClr>
          <a:srgbClr val="D68844"/>
        </a:buClr>
        <a:buFont typeface="Wingdings" charset="0"/>
        <a:buChar char="§"/>
        <a:defRPr sz="3000">
          <a:solidFill>
            <a:schemeClr val="tx1"/>
          </a:solidFill>
          <a:latin typeface="+mn-lt"/>
          <a:ea typeface="+mn-ea"/>
          <a:cs typeface="+mn-cs"/>
        </a:defRPr>
      </a:lvl1pPr>
      <a:lvl2pPr marL="571500" indent="-228600" algn="l" rtl="0" eaLnBrk="0" fontAlgn="base" hangingPunct="0">
        <a:spcBef>
          <a:spcPts val="163"/>
        </a:spcBef>
        <a:spcAft>
          <a:spcPts val="900"/>
        </a:spcAft>
        <a:buClr>
          <a:schemeClr val="accent2"/>
        </a:buClr>
        <a:buSzPct val="50000"/>
        <a:buFont typeface="Wingdings 3" charset="0"/>
        <a:buChar char=""/>
        <a:defRPr sz="2600">
          <a:solidFill>
            <a:schemeClr val="tx1"/>
          </a:solidFill>
          <a:latin typeface="+mn-lt"/>
          <a:ea typeface="+mn-ea"/>
        </a:defRPr>
      </a:lvl2pPr>
      <a:lvl3pPr marL="1085850" indent="-228600" algn="l" rtl="0" eaLnBrk="0" fontAlgn="base" hangingPunct="0">
        <a:spcBef>
          <a:spcPts val="163"/>
        </a:spcBef>
        <a:spcAft>
          <a:spcPts val="900"/>
        </a:spcAft>
        <a:buChar char="•"/>
        <a:defRPr sz="2400">
          <a:solidFill>
            <a:schemeClr val="tx1"/>
          </a:solidFill>
          <a:latin typeface="+mn-lt"/>
          <a:ea typeface="+mn-ea"/>
        </a:defRPr>
      </a:lvl3pPr>
      <a:lvl4pPr marL="1428750" indent="-228600" algn="l" rtl="0" eaLnBrk="0" fontAlgn="base" hangingPunct="0">
        <a:spcBef>
          <a:spcPts val="163"/>
        </a:spcBef>
        <a:spcAft>
          <a:spcPts val="900"/>
        </a:spcAft>
        <a:buChar char="–"/>
        <a:defRPr sz="2000">
          <a:solidFill>
            <a:schemeClr val="tx1"/>
          </a:solidFill>
          <a:latin typeface="+mn-lt"/>
          <a:ea typeface="+mn-ea"/>
        </a:defRPr>
      </a:lvl4pPr>
      <a:lvl5pPr marL="1771650" indent="-228600" algn="l" rtl="0" eaLnBrk="0" fontAlgn="base" hangingPunct="0">
        <a:spcBef>
          <a:spcPts val="163"/>
        </a:spcBef>
        <a:spcAft>
          <a:spcPts val="900"/>
        </a:spcAft>
        <a:buChar char="»"/>
        <a:defRPr sz="2000">
          <a:solidFill>
            <a:schemeClr val="tx1"/>
          </a:solidFill>
          <a:latin typeface="+mn-lt"/>
          <a:ea typeface="+mn-ea"/>
        </a:defRPr>
      </a:lvl5pPr>
      <a:lvl6pPr marL="2228850" indent="-228600" algn="l" rtl="0" fontAlgn="base">
        <a:spcBef>
          <a:spcPct val="20000"/>
        </a:spcBef>
        <a:spcAft>
          <a:spcPct val="0"/>
        </a:spcAft>
        <a:buChar char="»"/>
        <a:defRPr sz="2000">
          <a:solidFill>
            <a:schemeClr val="tx1"/>
          </a:solidFill>
          <a:latin typeface="+mn-lt"/>
          <a:ea typeface="+mn-ea"/>
        </a:defRPr>
      </a:lvl6pPr>
      <a:lvl7pPr marL="2686050" indent="-228600" algn="l" rtl="0" fontAlgn="base">
        <a:spcBef>
          <a:spcPct val="20000"/>
        </a:spcBef>
        <a:spcAft>
          <a:spcPct val="0"/>
        </a:spcAft>
        <a:buChar char="»"/>
        <a:defRPr sz="2000">
          <a:solidFill>
            <a:schemeClr val="tx1"/>
          </a:solidFill>
          <a:latin typeface="+mn-lt"/>
          <a:ea typeface="+mn-ea"/>
        </a:defRPr>
      </a:lvl7pPr>
      <a:lvl8pPr marL="3143250" indent="-228600" algn="l" rtl="0" fontAlgn="base">
        <a:spcBef>
          <a:spcPct val="20000"/>
        </a:spcBef>
        <a:spcAft>
          <a:spcPct val="0"/>
        </a:spcAft>
        <a:buChar char="»"/>
        <a:defRPr sz="2000">
          <a:solidFill>
            <a:schemeClr val="tx1"/>
          </a:solidFill>
          <a:latin typeface="+mn-lt"/>
          <a:ea typeface="+mn-ea"/>
        </a:defRPr>
      </a:lvl8pPr>
      <a:lvl9pPr marL="360045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5406" y="530943"/>
            <a:ext cx="7425386" cy="1895061"/>
          </a:xfrm>
        </p:spPr>
        <p:txBody>
          <a:bodyPr>
            <a:noAutofit/>
          </a:bodyPr>
          <a:lstStyle/>
          <a:p>
            <a:pPr algn="l"/>
            <a:r>
              <a:rPr lang="en-US" sz="4000" dirty="0" smtClean="0"/>
              <a:t>Patient Perspectives on Experts’ Recommendations for Hospital CPR Discussions</a:t>
            </a:r>
            <a:endParaRPr lang="en-US" sz="4000" dirty="0"/>
          </a:p>
        </p:txBody>
      </p:sp>
      <p:sp>
        <p:nvSpPr>
          <p:cNvPr id="3" name="Subtitle 2"/>
          <p:cNvSpPr>
            <a:spLocks noGrp="1"/>
          </p:cNvSpPr>
          <p:nvPr>
            <p:ph type="subTitle" idx="1"/>
          </p:nvPr>
        </p:nvSpPr>
        <p:spPr>
          <a:xfrm>
            <a:off x="914400" y="3124200"/>
            <a:ext cx="6781800" cy="2133600"/>
          </a:xfrm>
        </p:spPr>
        <p:txBody>
          <a:bodyPr>
            <a:normAutofit lnSpcReduction="10000"/>
          </a:bodyPr>
          <a:lstStyle/>
          <a:p>
            <a:pPr algn="l"/>
            <a:r>
              <a:rPr lang="en-US" sz="2800" dirty="0" smtClean="0">
                <a:solidFill>
                  <a:schemeClr val="tx1"/>
                </a:solidFill>
              </a:rPr>
              <a:t>Cimino JW, Anderson WG, Lo B</a:t>
            </a:r>
          </a:p>
          <a:p>
            <a:pPr algn="l"/>
            <a:r>
              <a:rPr lang="en-US" sz="2800" dirty="0" smtClean="0">
                <a:solidFill>
                  <a:schemeClr val="tx1"/>
                </a:solidFill>
              </a:rPr>
              <a:t>International Conference on Communication in Healthcare</a:t>
            </a:r>
          </a:p>
          <a:p>
            <a:pPr algn="l"/>
            <a:r>
              <a:rPr lang="en-US" sz="2800" dirty="0" smtClean="0">
                <a:solidFill>
                  <a:schemeClr val="tx1"/>
                </a:solidFill>
              </a:rPr>
              <a:t>September 30, 2013</a:t>
            </a:r>
          </a:p>
          <a:p>
            <a:pPr algn="l"/>
            <a:endParaRPr lang="en-US" dirty="0"/>
          </a:p>
        </p:txBody>
      </p:sp>
    </p:spTree>
    <p:extLst>
      <p:ext uri="{BB962C8B-B14F-4D97-AF65-F5344CB8AC3E}">
        <p14:creationId xmlns:p14="http://schemas.microsoft.com/office/powerpoint/2010/main" val="2062358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4000" dirty="0" smtClean="0">
                <a:solidFill>
                  <a:schemeClr val="tx1">
                    <a:lumMod val="65000"/>
                    <a:lumOff val="35000"/>
                  </a:schemeClr>
                </a:solidFill>
              </a:rPr>
              <a:t>Discussion Models</a:t>
            </a:r>
            <a:endParaRPr lang="en-US" sz="4000" dirty="0"/>
          </a:p>
        </p:txBody>
      </p:sp>
      <p:sp>
        <p:nvSpPr>
          <p:cNvPr id="3" name="Content Placeholder 2"/>
          <p:cNvSpPr>
            <a:spLocks noGrp="1"/>
          </p:cNvSpPr>
          <p:nvPr>
            <p:ph sz="half" idx="1"/>
          </p:nvPr>
        </p:nvSpPr>
        <p:spPr>
          <a:xfrm>
            <a:off x="924647" y="1657350"/>
            <a:ext cx="3182658" cy="5075959"/>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gn="ctr">
              <a:lnSpc>
                <a:spcPct val="150000"/>
              </a:lnSpc>
              <a:buNone/>
            </a:pPr>
            <a:r>
              <a:rPr lang="en-US" sz="2400" dirty="0" smtClean="0">
                <a:solidFill>
                  <a:srgbClr val="000000"/>
                </a:solidFill>
                <a:latin typeface="+mj-lt"/>
              </a:rPr>
              <a:t>Values-based</a:t>
            </a:r>
            <a:endParaRPr lang="en-US" sz="2000" dirty="0">
              <a:solidFill>
                <a:srgbClr val="000000"/>
              </a:solidFill>
              <a:latin typeface="Helvetica" pitchFamily="34" charset="0"/>
            </a:endParaRPr>
          </a:p>
        </p:txBody>
      </p:sp>
      <p:sp>
        <p:nvSpPr>
          <p:cNvPr id="4" name="Content Placeholder 3"/>
          <p:cNvSpPr>
            <a:spLocks noGrp="1"/>
          </p:cNvSpPr>
          <p:nvPr>
            <p:ph sz="half" idx="2"/>
          </p:nvPr>
        </p:nvSpPr>
        <p:spPr>
          <a:xfrm>
            <a:off x="4999513" y="1648918"/>
            <a:ext cx="3265714" cy="5108142"/>
          </a:xfr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marL="0" indent="0" algn="ctr">
              <a:lnSpc>
                <a:spcPct val="150000"/>
              </a:lnSpc>
              <a:buNone/>
            </a:pPr>
            <a:r>
              <a:rPr lang="en-US" sz="2400" dirty="0" smtClean="0">
                <a:latin typeface="+mj-lt"/>
              </a:rPr>
              <a:t>Information-focused</a:t>
            </a:r>
            <a:endParaRPr lang="en-US" sz="2400" dirty="0">
              <a:latin typeface="+mj-lt"/>
            </a:endParaRPr>
          </a:p>
        </p:txBody>
      </p:sp>
      <p:sp>
        <p:nvSpPr>
          <p:cNvPr id="7" name="Rounded Rectangle 6"/>
          <p:cNvSpPr/>
          <p:nvPr/>
        </p:nvSpPr>
        <p:spPr>
          <a:xfrm>
            <a:off x="1321001" y="2493293"/>
            <a:ext cx="2433233" cy="100302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2000" dirty="0" smtClean="0">
                <a:solidFill>
                  <a:schemeClr val="tx1"/>
                </a:solidFill>
              </a:rPr>
              <a:t>Make </a:t>
            </a:r>
            <a:r>
              <a:rPr lang="en-US" sz="2000" dirty="0">
                <a:solidFill>
                  <a:schemeClr val="tx1"/>
                </a:solidFill>
              </a:rPr>
              <a:t>decision together</a:t>
            </a:r>
          </a:p>
        </p:txBody>
      </p:sp>
      <p:sp>
        <p:nvSpPr>
          <p:cNvPr id="9" name="Rounded Rectangle 8"/>
          <p:cNvSpPr/>
          <p:nvPr/>
        </p:nvSpPr>
        <p:spPr>
          <a:xfrm>
            <a:off x="1321000" y="3975617"/>
            <a:ext cx="2433234" cy="106114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2000" dirty="0" smtClean="0">
                <a:solidFill>
                  <a:schemeClr val="tx1"/>
                </a:solidFill>
              </a:rPr>
              <a:t>Prognosis </a:t>
            </a:r>
            <a:r>
              <a:rPr lang="en-US" sz="2000" dirty="0">
                <a:solidFill>
                  <a:schemeClr val="tx1"/>
                </a:solidFill>
              </a:rPr>
              <a:t>and goals of care</a:t>
            </a:r>
          </a:p>
        </p:txBody>
      </p:sp>
      <p:sp>
        <p:nvSpPr>
          <p:cNvPr id="10" name="Rounded Rectangle 9"/>
          <p:cNvSpPr/>
          <p:nvPr/>
        </p:nvSpPr>
        <p:spPr>
          <a:xfrm>
            <a:off x="1321000" y="5543102"/>
            <a:ext cx="2433234" cy="1066702"/>
          </a:xfrm>
          <a:prstGeom prst="roundRect">
            <a:avLst>
              <a:gd name="adj" fmla="val 17754"/>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2000" dirty="0" smtClean="0">
                <a:solidFill>
                  <a:schemeClr val="tx1"/>
                </a:solidFill>
              </a:rPr>
              <a:t>Gives recommendation</a:t>
            </a:r>
            <a:endParaRPr lang="en-US" sz="2000" dirty="0">
              <a:solidFill>
                <a:schemeClr val="tx1"/>
              </a:solidFill>
            </a:endParaRPr>
          </a:p>
        </p:txBody>
      </p:sp>
      <p:sp>
        <p:nvSpPr>
          <p:cNvPr id="11" name="Rounded Rectangle 10"/>
          <p:cNvSpPr/>
          <p:nvPr/>
        </p:nvSpPr>
        <p:spPr>
          <a:xfrm>
            <a:off x="5562084" y="2493293"/>
            <a:ext cx="2191008" cy="1003024"/>
          </a:xfrm>
          <a:prstGeom prst="roundRect">
            <a:avLst/>
          </a:prstGeom>
          <a:ln>
            <a:solidFill>
              <a:schemeClr val="accent6">
                <a:lumMod val="60000"/>
                <a:lumOff val="4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en-US" sz="2000" dirty="0">
                <a:solidFill>
                  <a:schemeClr val="tx1"/>
                </a:solidFill>
              </a:rPr>
              <a:t>Patient </a:t>
            </a:r>
            <a:r>
              <a:rPr lang="en-US" sz="2000" dirty="0" smtClean="0">
                <a:solidFill>
                  <a:schemeClr val="tx1"/>
                </a:solidFill>
              </a:rPr>
              <a:t>decides</a:t>
            </a:r>
            <a:endParaRPr lang="en-US" sz="2000" dirty="0">
              <a:solidFill>
                <a:schemeClr val="tx1"/>
              </a:solidFill>
            </a:endParaRPr>
          </a:p>
        </p:txBody>
      </p:sp>
      <p:sp>
        <p:nvSpPr>
          <p:cNvPr id="13" name="Rounded Rectangle 12"/>
          <p:cNvSpPr/>
          <p:nvPr/>
        </p:nvSpPr>
        <p:spPr>
          <a:xfrm>
            <a:off x="5554431" y="3975617"/>
            <a:ext cx="2191008" cy="1039173"/>
          </a:xfrm>
          <a:prstGeom prst="roundRect">
            <a:avLst/>
          </a:prstGeom>
          <a:ln>
            <a:solidFill>
              <a:schemeClr val="accent6">
                <a:lumMod val="60000"/>
                <a:lumOff val="4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en-US" sz="2000" dirty="0" smtClean="0">
                <a:solidFill>
                  <a:schemeClr val="tx1"/>
                </a:solidFill>
              </a:rPr>
              <a:t>CPR </a:t>
            </a:r>
            <a:r>
              <a:rPr lang="en-US" sz="2000" dirty="0">
                <a:solidFill>
                  <a:schemeClr val="tx1"/>
                </a:solidFill>
              </a:rPr>
              <a:t>procedural information</a:t>
            </a:r>
          </a:p>
        </p:txBody>
      </p:sp>
      <p:sp>
        <p:nvSpPr>
          <p:cNvPr id="14" name="Rounded Rectangle 13"/>
          <p:cNvSpPr/>
          <p:nvPr/>
        </p:nvSpPr>
        <p:spPr>
          <a:xfrm>
            <a:off x="5546778" y="5543102"/>
            <a:ext cx="2191008" cy="1066702"/>
          </a:xfrm>
          <a:prstGeom prst="roundRect">
            <a:avLst/>
          </a:prstGeom>
          <a:ln>
            <a:solidFill>
              <a:schemeClr val="accent6">
                <a:lumMod val="60000"/>
                <a:lumOff val="4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en-US" sz="2000" dirty="0" smtClean="0">
                <a:solidFill>
                  <a:schemeClr val="tx1"/>
                </a:solidFill>
              </a:rPr>
              <a:t>Asks </a:t>
            </a:r>
          </a:p>
          <a:p>
            <a:pPr algn="ctr">
              <a:defRPr/>
            </a:pPr>
            <a:r>
              <a:rPr lang="en-US" sz="2000" dirty="0" smtClean="0">
                <a:solidFill>
                  <a:schemeClr val="tx1"/>
                </a:solidFill>
              </a:rPr>
              <a:t>for decision</a:t>
            </a:r>
            <a:endParaRPr lang="en-US" sz="2000" dirty="0">
              <a:solidFill>
                <a:schemeClr val="tx1"/>
              </a:solidFill>
            </a:endParaRPr>
          </a:p>
        </p:txBody>
      </p:sp>
      <p:cxnSp>
        <p:nvCxnSpPr>
          <p:cNvPr id="17" name="Straight Arrow Connector 16"/>
          <p:cNvCxnSpPr/>
          <p:nvPr/>
        </p:nvCxnSpPr>
        <p:spPr bwMode="auto">
          <a:xfrm>
            <a:off x="6649935" y="3578408"/>
            <a:ext cx="0" cy="35263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p:cNvCxnSpPr/>
          <p:nvPr/>
        </p:nvCxnSpPr>
        <p:spPr bwMode="auto">
          <a:xfrm>
            <a:off x="6642282" y="5123184"/>
            <a:ext cx="0" cy="35263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Arrow Connector 32"/>
          <p:cNvCxnSpPr/>
          <p:nvPr/>
        </p:nvCxnSpPr>
        <p:spPr bwMode="auto">
          <a:xfrm>
            <a:off x="2444296" y="3578408"/>
            <a:ext cx="0" cy="35263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Arrow Connector 33"/>
          <p:cNvCxnSpPr/>
          <p:nvPr/>
        </p:nvCxnSpPr>
        <p:spPr bwMode="auto">
          <a:xfrm>
            <a:off x="2431142" y="5106759"/>
            <a:ext cx="0" cy="35263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74006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1" y="593920"/>
            <a:ext cx="8284989" cy="743992"/>
          </a:xfrm>
        </p:spPr>
        <p:txBody>
          <a:bodyPr/>
          <a:lstStyle/>
          <a:p>
            <a:r>
              <a:rPr lang="en-US" dirty="0">
                <a:solidFill>
                  <a:schemeClr val="tx1">
                    <a:lumMod val="65000"/>
                    <a:lumOff val="35000"/>
                  </a:schemeClr>
                </a:solidFill>
              </a:rPr>
              <a:t>Reactions </a:t>
            </a:r>
            <a:r>
              <a:rPr lang="en-US" dirty="0" smtClean="0">
                <a:solidFill>
                  <a:schemeClr val="tx1">
                    <a:lumMod val="65000"/>
                    <a:lumOff val="35000"/>
                  </a:schemeClr>
                </a:solidFill>
              </a:rPr>
              <a:t>to CPR Recommendation</a:t>
            </a:r>
            <a:endParaRPr lang="en-US" dirty="0">
              <a:solidFill>
                <a:schemeClr val="tx1">
                  <a:lumMod val="65000"/>
                  <a:lumOff val="3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4779132"/>
              </p:ext>
            </p:extLst>
          </p:nvPr>
        </p:nvGraphicFramePr>
        <p:xfrm>
          <a:off x="806451" y="1820386"/>
          <a:ext cx="7550740" cy="4753667"/>
        </p:xfrm>
        <a:graphic>
          <a:graphicData uri="http://schemas.openxmlformats.org/drawingml/2006/table">
            <a:tbl>
              <a:tblPr firstRow="1" bandRow="1">
                <a:tableStyleId>{21E4AEA4-8DFA-4A89-87EB-49C32662AFE0}</a:tableStyleId>
              </a:tblPr>
              <a:tblGrid>
                <a:gridCol w="5132180"/>
                <a:gridCol w="2418560"/>
              </a:tblGrid>
              <a:tr h="1220526">
                <a:tc>
                  <a:txBody>
                    <a:bodyPr/>
                    <a:lstStyle/>
                    <a:p>
                      <a:pPr algn="ctr"/>
                      <a:r>
                        <a:rPr lang="en-US" sz="2400" dirty="0" smtClean="0">
                          <a:latin typeface="+mn-lt"/>
                        </a:rPr>
                        <a:t>Discussion Component</a:t>
                      </a:r>
                      <a:endParaRPr lang="en-US" sz="2400" dirty="0">
                        <a:latin typeface="+mn-lt"/>
                      </a:endParaRPr>
                    </a:p>
                  </a:txBody>
                  <a:tcPr/>
                </a:tc>
                <a:tc>
                  <a:txBody>
                    <a:bodyPr/>
                    <a:lstStyle/>
                    <a:p>
                      <a:pPr algn="ctr"/>
                      <a:r>
                        <a:rPr lang="en-US" sz="2400" kern="1200" dirty="0" smtClean="0">
                          <a:effectLst/>
                          <a:latin typeface="+mn-lt"/>
                        </a:rPr>
                        <a:t>Would feel comfortable n=20 (%)</a:t>
                      </a:r>
                      <a:endParaRPr lang="en-US" sz="2400" dirty="0">
                        <a:latin typeface="+mn-lt"/>
                      </a:endParaRPr>
                    </a:p>
                  </a:txBody>
                  <a:tcPr/>
                </a:tc>
              </a:tr>
              <a:tr h="563434">
                <a:tc>
                  <a:txBody>
                    <a:bodyPr/>
                    <a:lstStyle/>
                    <a:p>
                      <a:r>
                        <a:rPr lang="en-US" sz="2400" b="1" kern="1200" dirty="0" smtClean="0">
                          <a:effectLst/>
                          <a:latin typeface="+mn-lt"/>
                        </a:rPr>
                        <a:t>Values-based video</a:t>
                      </a:r>
                      <a:endParaRPr lang="en-US" sz="2400" b="1" dirty="0">
                        <a:latin typeface="+mn-lt"/>
                      </a:endParaRPr>
                    </a:p>
                  </a:txBody>
                  <a:tcPr/>
                </a:tc>
                <a:tc>
                  <a:txBody>
                    <a:bodyPr/>
                    <a:lstStyle/>
                    <a:p>
                      <a:pPr algn="ctr"/>
                      <a:endParaRPr lang="en-US" sz="2400" dirty="0">
                        <a:latin typeface="+mn-lt"/>
                      </a:endParaRPr>
                    </a:p>
                  </a:txBody>
                  <a:tcPr/>
                </a:tc>
              </a:tr>
              <a:tr h="925830">
                <a:tc>
                  <a:txBody>
                    <a:bodyPr/>
                    <a:lstStyle/>
                    <a:p>
                      <a:pPr lvl="1" algn="l"/>
                      <a:r>
                        <a:rPr lang="en-US" sz="2400" dirty="0" smtClean="0">
                          <a:latin typeface="+mn-lt"/>
                        </a:rPr>
                        <a:t>Gives</a:t>
                      </a:r>
                      <a:r>
                        <a:rPr lang="en-US" sz="2400" baseline="0" dirty="0" smtClean="0">
                          <a:latin typeface="+mn-lt"/>
                        </a:rPr>
                        <a:t> r</a:t>
                      </a:r>
                      <a:r>
                        <a:rPr lang="en-US" sz="2400" dirty="0" smtClean="0">
                          <a:latin typeface="+mn-lt"/>
                        </a:rPr>
                        <a:t>ecommendation about CPR</a:t>
                      </a:r>
                      <a:endParaRPr lang="en-US" sz="2400" dirty="0">
                        <a:latin typeface="+mn-lt"/>
                      </a:endParaRPr>
                    </a:p>
                  </a:txBody>
                  <a:tcPr/>
                </a:tc>
                <a:tc>
                  <a:txBody>
                    <a:bodyPr/>
                    <a:lstStyle/>
                    <a:p>
                      <a:pPr algn="ctr"/>
                      <a:r>
                        <a:rPr lang="en-US" sz="2400" b="0" kern="1200" dirty="0" smtClean="0">
                          <a:effectLst/>
                          <a:latin typeface="+mn-lt"/>
                        </a:rPr>
                        <a:t> 8 (40%)*</a:t>
                      </a:r>
                    </a:p>
                  </a:txBody>
                  <a:tcPr/>
                </a:tc>
              </a:tr>
              <a:tr h="560070">
                <a:tc>
                  <a:txBody>
                    <a:bodyPr/>
                    <a:lstStyle/>
                    <a:p>
                      <a:r>
                        <a:rPr lang="en-US" sz="2400" b="1" kern="1200" dirty="0" smtClean="0">
                          <a:effectLst/>
                          <a:latin typeface="+mn-lt"/>
                        </a:rPr>
                        <a:t>Information-focused video</a:t>
                      </a:r>
                      <a:endParaRPr lang="en-US" sz="2400" b="1" dirty="0">
                        <a:latin typeface="+mn-lt"/>
                      </a:endParaRPr>
                    </a:p>
                  </a:txBody>
                  <a:tcPr/>
                </a:tc>
                <a:tc>
                  <a:txBody>
                    <a:bodyPr/>
                    <a:lstStyle/>
                    <a:p>
                      <a:pPr algn="ctr"/>
                      <a:endParaRPr lang="en-US" sz="2400" dirty="0">
                        <a:latin typeface="+mn-lt"/>
                      </a:endParaRPr>
                    </a:p>
                  </a:txBody>
                  <a:tcPr/>
                </a:tc>
              </a:tr>
              <a:tr h="1027859">
                <a:tc>
                  <a:txBody>
                    <a:bodyPr/>
                    <a:lstStyle/>
                    <a:p>
                      <a:pPr lvl="1" algn="l"/>
                      <a:r>
                        <a:rPr lang="en-US" sz="2400" kern="1200" dirty="0" smtClean="0">
                          <a:solidFill>
                            <a:schemeClr val="dk1"/>
                          </a:solidFill>
                          <a:effectLst/>
                          <a:latin typeface="+mn-lt"/>
                          <a:ea typeface="+mn-ea"/>
                          <a:cs typeface="+mn-cs"/>
                        </a:rPr>
                        <a:t>Elicits CPR preference</a:t>
                      </a:r>
                      <a:r>
                        <a:rPr lang="en-US" sz="2400" kern="1200" baseline="0" dirty="0" smtClean="0">
                          <a:solidFill>
                            <a:schemeClr val="dk1"/>
                          </a:solidFill>
                          <a:effectLst/>
                          <a:latin typeface="+mn-lt"/>
                          <a:ea typeface="+mn-ea"/>
                          <a:cs typeface="+mn-cs"/>
                        </a:rPr>
                        <a:t> </a:t>
                      </a:r>
                      <a:r>
                        <a:rPr lang="en-US" sz="2400" i="1" u="sng" kern="1200" dirty="0" smtClean="0">
                          <a:solidFill>
                            <a:schemeClr val="tx1"/>
                          </a:solidFill>
                          <a:effectLst/>
                          <a:latin typeface="+mn-lt"/>
                          <a:ea typeface="+mn-ea"/>
                          <a:cs typeface="+mn-cs"/>
                        </a:rPr>
                        <a:t>without</a:t>
                      </a:r>
                      <a:r>
                        <a:rPr lang="en-US" sz="2400" kern="1200" dirty="0" smtClean="0">
                          <a:solidFill>
                            <a:srgbClr val="FF0000"/>
                          </a:solidFill>
                          <a:effectLst/>
                          <a:latin typeface="+mn-lt"/>
                          <a:ea typeface="+mn-ea"/>
                          <a:cs typeface="+mn-cs"/>
                        </a:rPr>
                        <a:t> </a:t>
                      </a:r>
                      <a:r>
                        <a:rPr lang="en-US" sz="2400" kern="1200" dirty="0" smtClean="0">
                          <a:solidFill>
                            <a:schemeClr val="dk1"/>
                          </a:solidFill>
                          <a:effectLst/>
                          <a:latin typeface="+mn-lt"/>
                          <a:ea typeface="+mn-ea"/>
                          <a:cs typeface="+mn-cs"/>
                        </a:rPr>
                        <a:t>recommendation</a:t>
                      </a:r>
                      <a:endParaRPr lang="en-US" sz="2400" dirty="0">
                        <a:latin typeface="+mn-lt"/>
                      </a:endParaRPr>
                    </a:p>
                  </a:txBody>
                  <a:tcPr/>
                </a:tc>
                <a:tc>
                  <a:txBody>
                    <a:bodyPr/>
                    <a:lstStyle/>
                    <a:p>
                      <a:pPr algn="ctr"/>
                      <a:r>
                        <a:rPr lang="en-US" sz="2400" kern="1200" dirty="0" smtClean="0">
                          <a:solidFill>
                            <a:schemeClr val="dk1"/>
                          </a:solidFill>
                          <a:effectLst/>
                          <a:latin typeface="+mn-lt"/>
                          <a:ea typeface="+mn-ea"/>
                          <a:cs typeface="+mn-cs"/>
                        </a:rPr>
                        <a:t>13 (65%)*</a:t>
                      </a:r>
                      <a:endParaRPr lang="en-US" sz="2400" dirty="0">
                        <a:latin typeface="+mn-lt"/>
                      </a:endParaRPr>
                    </a:p>
                  </a:txBody>
                  <a:tcPr/>
                </a:tc>
              </a:tr>
              <a:tr h="455948">
                <a:tc gridSpan="2">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kern="1200" dirty="0" smtClean="0">
                          <a:effectLst/>
                          <a:latin typeface="Helvetica" pitchFamily="34" charset="0"/>
                        </a:rPr>
                        <a:t>*p=0.03 (statistically significant) </a:t>
                      </a:r>
                      <a:endParaRPr lang="en-US" sz="1600" dirty="0" smtClean="0">
                        <a:latin typeface="Helvetica" pitchFamily="34" charset="0"/>
                      </a:endParaRPr>
                    </a:p>
                  </a:txBody>
                  <a:tcPr/>
                </a:tc>
                <a:tc hMerge="1">
                  <a:txBody>
                    <a:bodyPr/>
                    <a:lstStyle/>
                    <a:p>
                      <a:pPr algn="ctr"/>
                      <a:endParaRPr lang="en-US" sz="1400" dirty="0">
                        <a:latin typeface="Helvetica" pitchFamily="34" charset="0"/>
                      </a:endParaRPr>
                    </a:p>
                  </a:txBody>
                  <a:tcPr/>
                </a:tc>
              </a:tr>
            </a:tbl>
          </a:graphicData>
        </a:graphic>
      </p:graphicFrame>
    </p:spTree>
    <p:extLst>
      <p:ext uri="{BB962C8B-B14F-4D97-AF65-F5344CB8AC3E}">
        <p14:creationId xmlns:p14="http://schemas.microsoft.com/office/powerpoint/2010/main" val="2618385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Benefits of MD Recommendation</a:t>
            </a:r>
            <a:endParaRPr lang="en-US" dirty="0"/>
          </a:p>
        </p:txBody>
      </p:sp>
      <p:sp>
        <p:nvSpPr>
          <p:cNvPr id="3" name="Content Placeholder 2"/>
          <p:cNvSpPr>
            <a:spLocks noGrp="1"/>
          </p:cNvSpPr>
          <p:nvPr>
            <p:ph idx="1"/>
          </p:nvPr>
        </p:nvSpPr>
        <p:spPr/>
        <p:txBody>
          <a:bodyPr/>
          <a:lstStyle/>
          <a:p>
            <a:r>
              <a:rPr lang="en-US" dirty="0" smtClean="0"/>
              <a:t>Can show understanding of patient</a:t>
            </a:r>
          </a:p>
          <a:p>
            <a:r>
              <a:rPr lang="en-US" dirty="0" smtClean="0"/>
              <a:t>Appreciate doctor’s candor about opinion</a:t>
            </a:r>
          </a:p>
          <a:p>
            <a:r>
              <a:rPr lang="en-US" dirty="0"/>
              <a:t>H</a:t>
            </a:r>
            <a:r>
              <a:rPr lang="en-US" dirty="0" smtClean="0"/>
              <a:t>elpful if patient can’t decide</a:t>
            </a:r>
          </a:p>
        </p:txBody>
      </p:sp>
    </p:spTree>
    <p:extLst>
      <p:ext uri="{BB962C8B-B14F-4D97-AF65-F5344CB8AC3E}">
        <p14:creationId xmlns:p14="http://schemas.microsoft.com/office/powerpoint/2010/main" val="2770532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Benefit of Recommendation</a:t>
            </a:r>
            <a:endParaRPr lang="en-US" dirty="0">
              <a:solidFill>
                <a:schemeClr val="tx1">
                  <a:lumMod val="65000"/>
                  <a:lumOff val="35000"/>
                </a:schemeClr>
              </a:solidFill>
            </a:endParaRPr>
          </a:p>
        </p:txBody>
      </p:sp>
      <p:sp>
        <p:nvSpPr>
          <p:cNvPr id="3" name="Content Placeholder 2"/>
          <p:cNvSpPr>
            <a:spLocks noGrp="1"/>
          </p:cNvSpPr>
          <p:nvPr>
            <p:ph idx="1"/>
          </p:nvPr>
        </p:nvSpPr>
        <p:spPr>
          <a:xfrm>
            <a:off x="701096" y="1646732"/>
            <a:ext cx="7812984" cy="4630500"/>
          </a:xfrm>
          <a:ln/>
        </p:spPr>
        <p:style>
          <a:lnRef idx="2">
            <a:schemeClr val="accent3"/>
          </a:lnRef>
          <a:fillRef idx="1">
            <a:schemeClr val="lt1"/>
          </a:fillRef>
          <a:effectRef idx="0">
            <a:schemeClr val="accent3"/>
          </a:effectRef>
          <a:fontRef idx="minor">
            <a:schemeClr val="dk1"/>
          </a:fontRef>
        </p:style>
        <p:txBody>
          <a:bodyPr/>
          <a:lstStyle/>
          <a:p>
            <a:r>
              <a:rPr lang="en-US" sz="3200" dirty="0" smtClean="0"/>
              <a:t>“I </a:t>
            </a:r>
            <a:r>
              <a:rPr lang="en-US" sz="3200" dirty="0"/>
              <a:t>liked the [values-based video] better where…she made the recommendation. Because [it] looked a little more detailed. She made a recommendation then said why</a:t>
            </a:r>
            <a:r>
              <a:rPr lang="en-US" sz="3200" dirty="0" smtClean="0"/>
              <a:t>.” </a:t>
            </a:r>
          </a:p>
          <a:p>
            <a:pPr marL="279400" lvl="1" indent="0">
              <a:buNone/>
            </a:pPr>
            <a:r>
              <a:rPr lang="en-US" sz="2800" dirty="0" smtClean="0"/>
              <a:t>- 81</a:t>
            </a:r>
            <a:r>
              <a:rPr lang="en-US" sz="2800" dirty="0"/>
              <a:t>-year-old man with metastatic prostate cancer </a:t>
            </a:r>
            <a:endParaRPr lang="en-US" sz="2800" dirty="0" smtClean="0"/>
          </a:p>
          <a:p>
            <a:pPr marL="0" indent="0">
              <a:buNone/>
            </a:pPr>
            <a:endParaRPr lang="en-US" sz="2400" dirty="0"/>
          </a:p>
        </p:txBody>
      </p:sp>
    </p:spTree>
    <p:extLst>
      <p:ext uri="{BB962C8B-B14F-4D97-AF65-F5344CB8AC3E}">
        <p14:creationId xmlns:p14="http://schemas.microsoft.com/office/powerpoint/2010/main" val="3318796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Harms of MD Recommendation</a:t>
            </a:r>
            <a:endParaRPr lang="en-US" dirty="0"/>
          </a:p>
        </p:txBody>
      </p:sp>
      <p:sp>
        <p:nvSpPr>
          <p:cNvPr id="3" name="Content Placeholder 2"/>
          <p:cNvSpPr>
            <a:spLocks noGrp="1"/>
          </p:cNvSpPr>
          <p:nvPr>
            <p:ph idx="1"/>
          </p:nvPr>
        </p:nvSpPr>
        <p:spPr/>
        <p:txBody>
          <a:bodyPr/>
          <a:lstStyle/>
          <a:p>
            <a:r>
              <a:rPr lang="en-US" dirty="0" smtClean="0"/>
              <a:t>Patients may feel reluctant to say “no” to doctor</a:t>
            </a:r>
          </a:p>
          <a:p>
            <a:r>
              <a:rPr lang="en-US" dirty="0"/>
              <a:t>Doctor could make the wrong decision for the </a:t>
            </a:r>
            <a:r>
              <a:rPr lang="en-US" dirty="0" smtClean="0"/>
              <a:t>patient</a:t>
            </a:r>
          </a:p>
          <a:p>
            <a:pPr lvl="1"/>
            <a:r>
              <a:rPr lang="en-US" dirty="0" smtClean="0"/>
              <a:t>Even if tried to base recommendation on patient’s stated goals and values</a:t>
            </a:r>
          </a:p>
          <a:p>
            <a:r>
              <a:rPr lang="en-US" smtClean="0"/>
              <a:t>Takes away </a:t>
            </a:r>
            <a:r>
              <a:rPr lang="en-US" dirty="0" smtClean="0"/>
              <a:t>decision from the patient</a:t>
            </a:r>
          </a:p>
          <a:p>
            <a:endParaRPr lang="en-US" dirty="0" smtClean="0"/>
          </a:p>
        </p:txBody>
      </p:sp>
    </p:spTree>
    <p:extLst>
      <p:ext uri="{BB962C8B-B14F-4D97-AF65-F5344CB8AC3E}">
        <p14:creationId xmlns:p14="http://schemas.microsoft.com/office/powerpoint/2010/main" val="2788776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 of Recommendation</a:t>
            </a:r>
            <a:endParaRPr lang="en-US" dirty="0"/>
          </a:p>
        </p:txBody>
      </p:sp>
      <p:sp>
        <p:nvSpPr>
          <p:cNvPr id="3" name="Content Placeholder 2"/>
          <p:cNvSpPr>
            <a:spLocks noGrp="1"/>
          </p:cNvSpPr>
          <p:nvPr>
            <p:ph idx="1"/>
          </p:nvPr>
        </p:nvSpPr>
        <p:spPr/>
        <p:txBody>
          <a:bodyPr/>
          <a:lstStyle/>
          <a:p>
            <a:r>
              <a:rPr lang="en-US" sz="3200" dirty="0"/>
              <a:t>“[The recommendation] is going to complicate matters because the patient is going to go, ‘Whoa! This is a cardiologist,’ She knows a </a:t>
            </a:r>
            <a:r>
              <a:rPr lang="en-US" sz="3200" dirty="0" err="1"/>
              <a:t>helluva</a:t>
            </a:r>
            <a:r>
              <a:rPr lang="en-US" sz="3200" dirty="0"/>
              <a:t> lot more than I do.’” </a:t>
            </a:r>
            <a:endParaRPr lang="en-US" sz="3200" dirty="0" smtClean="0"/>
          </a:p>
          <a:p>
            <a:pPr marL="279400" lvl="1" indent="0">
              <a:buNone/>
            </a:pPr>
            <a:r>
              <a:rPr lang="en-US" sz="2800" dirty="0" smtClean="0"/>
              <a:t>- 42</a:t>
            </a:r>
            <a:r>
              <a:rPr lang="en-US" sz="2800" dirty="0"/>
              <a:t>-year-old man with HIV and end stage liver disease</a:t>
            </a:r>
          </a:p>
          <a:p>
            <a:endParaRPr lang="en-US" dirty="0"/>
          </a:p>
        </p:txBody>
      </p:sp>
    </p:spTree>
    <p:extLst>
      <p:ext uri="{BB962C8B-B14F-4D97-AF65-F5344CB8AC3E}">
        <p14:creationId xmlns:p14="http://schemas.microsoft.com/office/powerpoint/2010/main" val="1704845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Conclusions</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r>
              <a:rPr lang="en-US" dirty="0" smtClean="0"/>
              <a:t>Participants’ reactions to the discussion models and components varied</a:t>
            </a:r>
          </a:p>
          <a:p>
            <a:r>
              <a:rPr lang="en-US" dirty="0"/>
              <a:t>Benefits and harms identified for all components</a:t>
            </a:r>
          </a:p>
          <a:p>
            <a:r>
              <a:rPr lang="en-US" dirty="0" smtClean="0"/>
              <a:t>A majority of participants felt comfortable with all components </a:t>
            </a:r>
            <a:r>
              <a:rPr lang="en-US" i="1" dirty="0" smtClean="0"/>
              <a:t>except</a:t>
            </a:r>
            <a:r>
              <a:rPr lang="en-US" dirty="0" smtClean="0"/>
              <a:t> the doctor’s recommendation</a:t>
            </a:r>
          </a:p>
        </p:txBody>
      </p:sp>
    </p:spTree>
    <p:extLst>
      <p:ext uri="{BB962C8B-B14F-4D97-AF65-F5344CB8AC3E}">
        <p14:creationId xmlns:p14="http://schemas.microsoft.com/office/powerpoint/2010/main" val="43604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Implications</a:t>
            </a:r>
            <a:endParaRPr lang="en-US" dirty="0">
              <a:solidFill>
                <a:schemeClr val="tx1">
                  <a:lumMod val="65000"/>
                  <a:lumOff val="35000"/>
                </a:schemeClr>
              </a:solidFill>
            </a:endParaRPr>
          </a:p>
        </p:txBody>
      </p:sp>
      <p:sp>
        <p:nvSpPr>
          <p:cNvPr id="3" name="Content Placeholder 2"/>
          <p:cNvSpPr>
            <a:spLocks noGrp="1"/>
          </p:cNvSpPr>
          <p:nvPr>
            <p:ph idx="1"/>
          </p:nvPr>
        </p:nvSpPr>
        <p:spPr/>
        <p:txBody>
          <a:bodyPr/>
          <a:lstStyle/>
          <a:p>
            <a:r>
              <a:rPr lang="en-US" dirty="0" smtClean="0"/>
              <a:t>One discussion model unlikely to work for all patients</a:t>
            </a:r>
          </a:p>
          <a:p>
            <a:r>
              <a:rPr lang="en-US" dirty="0" smtClean="0"/>
              <a:t>Many patients might prefer a hybrid model</a:t>
            </a:r>
          </a:p>
          <a:p>
            <a:r>
              <a:rPr lang="en-US" dirty="0"/>
              <a:t>N</a:t>
            </a:r>
            <a:r>
              <a:rPr lang="en-US" dirty="0" smtClean="0"/>
              <a:t>eed to tailor discussions to individual patients’ preferences</a:t>
            </a:r>
            <a:endParaRPr lang="en-US" dirty="0"/>
          </a:p>
        </p:txBody>
      </p:sp>
    </p:spTree>
    <p:extLst>
      <p:ext uri="{BB962C8B-B14F-4D97-AF65-F5344CB8AC3E}">
        <p14:creationId xmlns:p14="http://schemas.microsoft.com/office/powerpoint/2010/main" val="2782049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latin typeface="Helvetica" pitchFamily="34" charset="0"/>
              </a:rPr>
              <a:t>Acknowledgements</a:t>
            </a:r>
            <a:endParaRPr lang="en-US" dirty="0">
              <a:solidFill>
                <a:schemeClr val="tx1">
                  <a:lumMod val="65000"/>
                  <a:lumOff val="35000"/>
                </a:schemeClr>
              </a:solidFill>
              <a:latin typeface="Helvetica" pitchFamily="34" charset="0"/>
            </a:endParaRPr>
          </a:p>
        </p:txBody>
      </p:sp>
      <p:sp>
        <p:nvSpPr>
          <p:cNvPr id="3" name="Content Placeholder 2"/>
          <p:cNvSpPr>
            <a:spLocks noGrp="1"/>
          </p:cNvSpPr>
          <p:nvPr>
            <p:ph idx="1"/>
          </p:nvPr>
        </p:nvSpPr>
        <p:spPr/>
        <p:txBody>
          <a:bodyPr/>
          <a:lstStyle/>
          <a:p>
            <a:pPr>
              <a:spcBef>
                <a:spcPts val="0"/>
              </a:spcBef>
            </a:pPr>
            <a:r>
              <a:rPr lang="en-US" sz="2800" dirty="0" smtClean="0"/>
              <a:t>Patient participants, clinicians, and experts who reviewed scripts</a:t>
            </a:r>
            <a:endParaRPr lang="en-US" sz="2800" dirty="0"/>
          </a:p>
          <a:p>
            <a:r>
              <a:rPr lang="en-US" sz="2800" dirty="0" smtClean="0"/>
              <a:t>Christian </a:t>
            </a:r>
            <a:r>
              <a:rPr lang="en-US" sz="2800" dirty="0"/>
              <a:t>Burke from the UCSF Office of Educational </a:t>
            </a:r>
            <a:r>
              <a:rPr lang="en-US" sz="2800" dirty="0" smtClean="0"/>
              <a:t>Technology</a:t>
            </a:r>
          </a:p>
          <a:p>
            <a:r>
              <a:rPr lang="en-US" sz="2800" dirty="0" smtClean="0"/>
              <a:t>Bernie </a:t>
            </a:r>
            <a:r>
              <a:rPr lang="en-US" sz="2800" dirty="0"/>
              <a:t>Miller from the UCSF </a:t>
            </a:r>
            <a:r>
              <a:rPr lang="en-US" sz="2800" dirty="0" err="1"/>
              <a:t>Kanbar</a:t>
            </a:r>
            <a:r>
              <a:rPr lang="en-US" sz="2800" dirty="0"/>
              <a:t> Center for Simulation, Clinical Skills and Telemedicine </a:t>
            </a:r>
            <a:r>
              <a:rPr lang="en-US" sz="2800" dirty="0" smtClean="0"/>
              <a:t>Education</a:t>
            </a:r>
          </a:p>
          <a:p>
            <a:r>
              <a:rPr lang="en-US" sz="2800" dirty="0"/>
              <a:t>A</a:t>
            </a:r>
            <a:r>
              <a:rPr lang="en-US" sz="2800" dirty="0" smtClean="0"/>
              <a:t>ctors </a:t>
            </a:r>
            <a:r>
              <a:rPr lang="en-US" sz="2800" dirty="0"/>
              <a:t>Lisa-Marie Newton and David </a:t>
            </a:r>
            <a:r>
              <a:rPr lang="en-US" sz="2800" dirty="0" err="1"/>
              <a:t>Usner</a:t>
            </a:r>
            <a:r>
              <a:rPr lang="en-US" sz="2800" dirty="0"/>
              <a:t>; and videographer </a:t>
            </a:r>
            <a:r>
              <a:rPr lang="en-US" sz="2800"/>
              <a:t>Daniel </a:t>
            </a:r>
            <a:r>
              <a:rPr lang="en-US" sz="2800" smtClean="0"/>
              <a:t>Murphy</a:t>
            </a:r>
            <a:endParaRPr lang="en-US" sz="2800" dirty="0"/>
          </a:p>
          <a:p>
            <a:endParaRPr lang="en-US" dirty="0"/>
          </a:p>
        </p:txBody>
      </p:sp>
    </p:spTree>
    <p:extLst>
      <p:ext uri="{BB962C8B-B14F-4D97-AF65-F5344CB8AC3E}">
        <p14:creationId xmlns:p14="http://schemas.microsoft.com/office/powerpoint/2010/main" val="4239331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24692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chemeClr val="tx1">
                    <a:lumMod val="65000"/>
                    <a:lumOff val="35000"/>
                  </a:schemeClr>
                </a:solidFill>
              </a:rPr>
              <a:t>Disclosures</a:t>
            </a:r>
            <a:endParaRPr lang="en-US" sz="4000" dirty="0">
              <a:solidFill>
                <a:schemeClr val="tx1">
                  <a:lumMod val="65000"/>
                  <a:lumOff val="35000"/>
                </a:schemeClr>
              </a:solidFill>
            </a:endParaRPr>
          </a:p>
        </p:txBody>
      </p:sp>
      <p:sp>
        <p:nvSpPr>
          <p:cNvPr id="3" name="Content Placeholder 2"/>
          <p:cNvSpPr>
            <a:spLocks noGrp="1"/>
          </p:cNvSpPr>
          <p:nvPr>
            <p:ph idx="1"/>
          </p:nvPr>
        </p:nvSpPr>
        <p:spPr/>
        <p:txBody>
          <a:bodyPr/>
          <a:lstStyle/>
          <a:p>
            <a:pPr marL="0" indent="0">
              <a:buNone/>
            </a:pPr>
            <a:r>
              <a:rPr lang="en-US" dirty="0" smtClean="0"/>
              <a:t>Project Funding:</a:t>
            </a:r>
          </a:p>
          <a:p>
            <a:r>
              <a:rPr lang="en-US" dirty="0" err="1" smtClean="0"/>
              <a:t>Kornfeld</a:t>
            </a:r>
            <a:r>
              <a:rPr lang="en-US" dirty="0" smtClean="0"/>
              <a:t> Program in Bioethics and Patient Care, administered by the </a:t>
            </a:r>
            <a:r>
              <a:rPr lang="en-US" dirty="0" err="1" smtClean="0"/>
              <a:t>Greenwall</a:t>
            </a:r>
            <a:r>
              <a:rPr lang="en-US" dirty="0" smtClean="0"/>
              <a:t> Foundation</a:t>
            </a:r>
          </a:p>
          <a:p>
            <a:r>
              <a:rPr lang="en-US" dirty="0" smtClean="0"/>
              <a:t>National Center for Advancing Translational Sciences, National Institutes of Health, through UCSF-CTSI Grant Number KL2TR000143</a:t>
            </a:r>
            <a:endParaRPr lang="en-US" dirty="0"/>
          </a:p>
        </p:txBody>
      </p:sp>
    </p:spTree>
    <p:extLst>
      <p:ext uri="{BB962C8B-B14F-4D97-AF65-F5344CB8AC3E}">
        <p14:creationId xmlns:p14="http://schemas.microsoft.com/office/powerpoint/2010/main" val="270339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chemeClr val="tx1">
                    <a:lumMod val="65000"/>
                    <a:lumOff val="35000"/>
                  </a:schemeClr>
                </a:solidFill>
              </a:rPr>
              <a:t>Setting and Participants</a:t>
            </a:r>
            <a:endParaRPr lang="en-US" sz="4000" dirty="0">
              <a:solidFill>
                <a:schemeClr val="tx1">
                  <a:lumMod val="65000"/>
                  <a:lumOff val="35000"/>
                </a:schemeClr>
              </a:solidFill>
            </a:endParaRPr>
          </a:p>
        </p:txBody>
      </p:sp>
      <p:sp>
        <p:nvSpPr>
          <p:cNvPr id="3" name="Content Placeholder 2"/>
          <p:cNvSpPr>
            <a:spLocks noGrp="1"/>
          </p:cNvSpPr>
          <p:nvPr>
            <p:ph idx="1"/>
          </p:nvPr>
        </p:nvSpPr>
        <p:spPr/>
        <p:txBody>
          <a:bodyPr>
            <a:normAutofit lnSpcReduction="10000"/>
          </a:bodyPr>
          <a:lstStyle/>
          <a:p>
            <a:r>
              <a:rPr lang="en-US" sz="2800" dirty="0" smtClean="0"/>
              <a:t>Study conducted on the medicine service at a university hospital</a:t>
            </a:r>
          </a:p>
          <a:p>
            <a:r>
              <a:rPr lang="en-US" sz="2800" dirty="0" smtClean="0"/>
              <a:t>Inclusion criteria:</a:t>
            </a:r>
          </a:p>
          <a:p>
            <a:pPr lvl="1"/>
            <a:r>
              <a:rPr lang="en-US" dirty="0" smtClean="0"/>
              <a:t>English speaking</a:t>
            </a:r>
          </a:p>
          <a:p>
            <a:pPr lvl="1"/>
            <a:r>
              <a:rPr lang="en-US" dirty="0" smtClean="0"/>
              <a:t>Hospital doctor “would not be surprised by their death or ICU admission within next year”</a:t>
            </a:r>
          </a:p>
          <a:p>
            <a:r>
              <a:rPr lang="en-US" sz="2800" dirty="0" smtClean="0"/>
              <a:t>Exclusion criteria:</a:t>
            </a:r>
          </a:p>
          <a:p>
            <a:pPr lvl="1"/>
            <a:r>
              <a:rPr lang="en-US" dirty="0" smtClean="0"/>
              <a:t>Altered mental status</a:t>
            </a:r>
            <a:endParaRPr lang="en-US" dirty="0"/>
          </a:p>
          <a:p>
            <a:pPr lvl="1"/>
            <a:r>
              <a:rPr lang="en-US" dirty="0" smtClean="0"/>
              <a:t>Inability to provide informed consent</a:t>
            </a:r>
          </a:p>
        </p:txBody>
      </p:sp>
    </p:spTree>
    <p:extLst>
      <p:ext uri="{BB962C8B-B14F-4D97-AF65-F5344CB8AC3E}">
        <p14:creationId xmlns:p14="http://schemas.microsoft.com/office/powerpoint/2010/main" val="289309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1" y="593920"/>
            <a:ext cx="8284989" cy="743992"/>
          </a:xfrm>
        </p:spPr>
        <p:txBody>
          <a:bodyPr/>
          <a:lstStyle/>
          <a:p>
            <a:r>
              <a:rPr lang="en-US" dirty="0">
                <a:solidFill>
                  <a:schemeClr val="tx1">
                    <a:lumMod val="65000"/>
                    <a:lumOff val="35000"/>
                  </a:schemeClr>
                </a:solidFill>
              </a:rPr>
              <a:t>Reactions </a:t>
            </a:r>
            <a:r>
              <a:rPr lang="en-US" dirty="0" smtClean="0">
                <a:solidFill>
                  <a:schemeClr val="tx1">
                    <a:lumMod val="65000"/>
                    <a:lumOff val="35000"/>
                  </a:schemeClr>
                </a:solidFill>
              </a:rPr>
              <a:t>to Discussion Components</a:t>
            </a:r>
            <a:endParaRPr lang="en-US" dirty="0">
              <a:solidFill>
                <a:schemeClr val="tx1">
                  <a:lumMod val="65000"/>
                  <a:lumOff val="3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5515131"/>
              </p:ext>
            </p:extLst>
          </p:nvPr>
        </p:nvGraphicFramePr>
        <p:xfrm>
          <a:off x="528321" y="1720853"/>
          <a:ext cx="8067039" cy="5066101"/>
        </p:xfrm>
        <a:graphic>
          <a:graphicData uri="http://schemas.openxmlformats.org/drawingml/2006/table">
            <a:tbl>
              <a:tblPr firstRow="1" bandRow="1">
                <a:tableStyleId>{21E4AEA4-8DFA-4A89-87EB-49C32662AFE0}</a:tableStyleId>
              </a:tblPr>
              <a:tblGrid>
                <a:gridCol w="4692054"/>
                <a:gridCol w="1640894"/>
                <a:gridCol w="1734091"/>
              </a:tblGrid>
              <a:tr h="962282">
                <a:tc>
                  <a:txBody>
                    <a:bodyPr/>
                    <a:lstStyle/>
                    <a:p>
                      <a:pPr algn="ctr"/>
                      <a:r>
                        <a:rPr lang="en-US" sz="2000" dirty="0" smtClean="0">
                          <a:latin typeface="+mn-lt"/>
                        </a:rPr>
                        <a:t>Discussion Component</a:t>
                      </a:r>
                      <a:endParaRPr lang="en-US" sz="2000" dirty="0">
                        <a:latin typeface="+mn-lt"/>
                      </a:endParaRPr>
                    </a:p>
                  </a:txBody>
                  <a:tcPr/>
                </a:tc>
                <a:tc>
                  <a:txBody>
                    <a:bodyPr/>
                    <a:lstStyle/>
                    <a:p>
                      <a:pPr algn="ctr"/>
                      <a:r>
                        <a:rPr lang="en-US" sz="2000" dirty="0" smtClean="0">
                          <a:latin typeface="+mn-lt"/>
                        </a:rPr>
                        <a:t>Would find helpful </a:t>
                      </a:r>
                    </a:p>
                    <a:p>
                      <a:pPr algn="ctr"/>
                      <a:r>
                        <a:rPr lang="en-US" sz="2000" kern="1200" dirty="0" smtClean="0">
                          <a:effectLst/>
                          <a:latin typeface="+mn-lt"/>
                        </a:rPr>
                        <a:t>n=20 (%)</a:t>
                      </a:r>
                      <a:endParaRPr lang="en-US" sz="2000" dirty="0">
                        <a:latin typeface="+mn-lt"/>
                      </a:endParaRPr>
                    </a:p>
                  </a:txBody>
                  <a:tcPr/>
                </a:tc>
                <a:tc>
                  <a:txBody>
                    <a:bodyPr/>
                    <a:lstStyle/>
                    <a:p>
                      <a:pPr algn="ctr"/>
                      <a:r>
                        <a:rPr lang="en-US" sz="2000" kern="1200" dirty="0" smtClean="0">
                          <a:effectLst/>
                          <a:latin typeface="+mn-lt"/>
                        </a:rPr>
                        <a:t>Would feel comfortable n=20 (%)</a:t>
                      </a:r>
                      <a:endParaRPr lang="en-US" sz="2000" dirty="0">
                        <a:latin typeface="+mn-lt"/>
                      </a:endParaRPr>
                    </a:p>
                  </a:txBody>
                  <a:tcPr/>
                </a:tc>
              </a:tr>
              <a:tr h="379081">
                <a:tc>
                  <a:txBody>
                    <a:bodyPr/>
                    <a:lstStyle/>
                    <a:p>
                      <a:r>
                        <a:rPr lang="en-US" sz="2000" b="1" kern="1200" dirty="0" smtClean="0">
                          <a:effectLst/>
                          <a:latin typeface="+mn-lt"/>
                        </a:rPr>
                        <a:t>Values-based video</a:t>
                      </a:r>
                      <a:endParaRPr lang="en-US" sz="2000" b="1" dirty="0">
                        <a:latin typeface="+mn-lt"/>
                      </a:endParaRPr>
                    </a:p>
                  </a:txBody>
                  <a:tcPr/>
                </a:tc>
                <a:tc>
                  <a:txBody>
                    <a:bodyPr/>
                    <a:lstStyle/>
                    <a:p>
                      <a:endParaRPr lang="en-US" sz="2000" dirty="0">
                        <a:latin typeface="+mn-lt"/>
                      </a:endParaRPr>
                    </a:p>
                  </a:txBody>
                  <a:tcPr/>
                </a:tc>
                <a:tc>
                  <a:txBody>
                    <a:bodyPr/>
                    <a:lstStyle/>
                    <a:p>
                      <a:pPr algn="ctr"/>
                      <a:endParaRPr lang="en-US" sz="2000" dirty="0">
                        <a:latin typeface="+mn-lt"/>
                      </a:endParaRPr>
                    </a:p>
                  </a:txBody>
                  <a:tcPr/>
                </a:tc>
              </a:tr>
              <a:tr h="670681">
                <a:tc>
                  <a:txBody>
                    <a:bodyPr/>
                    <a:lstStyle/>
                    <a:p>
                      <a:pPr lvl="1" algn="l"/>
                      <a:r>
                        <a:rPr lang="en-US" sz="2000" kern="1200" baseline="0" dirty="0" smtClean="0">
                          <a:solidFill>
                            <a:schemeClr val="dk1"/>
                          </a:solidFill>
                          <a:effectLst/>
                          <a:latin typeface="+mn-lt"/>
                          <a:ea typeface="+mn-ea"/>
                          <a:cs typeface="+mn-cs"/>
                        </a:rPr>
                        <a:t>Elicits patient’s </a:t>
                      </a:r>
                      <a:r>
                        <a:rPr lang="en-US" sz="2000" kern="1200" dirty="0" smtClean="0">
                          <a:solidFill>
                            <a:schemeClr val="dk1"/>
                          </a:solidFill>
                          <a:effectLst/>
                          <a:latin typeface="+mn-lt"/>
                          <a:ea typeface="+mn-ea"/>
                          <a:cs typeface="+mn-cs"/>
                        </a:rPr>
                        <a:t>understanding of health</a:t>
                      </a:r>
                      <a:endParaRPr lang="en-US" sz="2000" dirty="0">
                        <a:latin typeface="+mn-lt"/>
                      </a:endParaRPr>
                    </a:p>
                  </a:txBody>
                  <a:tcPr/>
                </a:tc>
                <a:tc>
                  <a:txBody>
                    <a:bodyPr/>
                    <a:lstStyle/>
                    <a:p>
                      <a:pPr algn="ctr"/>
                      <a:r>
                        <a:rPr lang="en-US" sz="2000" kern="1200" dirty="0" smtClean="0">
                          <a:solidFill>
                            <a:schemeClr val="dk1"/>
                          </a:solidFill>
                          <a:effectLst/>
                          <a:latin typeface="+mn-lt"/>
                          <a:ea typeface="+mn-ea"/>
                          <a:cs typeface="+mn-cs"/>
                        </a:rPr>
                        <a:t>13 (65%)</a:t>
                      </a:r>
                      <a:endParaRPr lang="en-US" sz="2000" dirty="0">
                        <a:latin typeface="+mn-lt"/>
                      </a:endParaRPr>
                    </a:p>
                  </a:txBody>
                  <a:tcPr/>
                </a:tc>
                <a:tc>
                  <a:txBody>
                    <a:bodyPr/>
                    <a:lstStyle/>
                    <a:p>
                      <a:pPr algn="ctr"/>
                      <a:r>
                        <a:rPr lang="en-US" sz="2000" kern="1200" dirty="0" smtClean="0">
                          <a:solidFill>
                            <a:schemeClr val="dk1"/>
                          </a:solidFill>
                          <a:effectLst/>
                          <a:latin typeface="+mn-lt"/>
                          <a:ea typeface="+mn-ea"/>
                          <a:cs typeface="+mn-cs"/>
                        </a:rPr>
                        <a:t>12 (60%)</a:t>
                      </a:r>
                      <a:endParaRPr lang="en-US" sz="2000" b="0" dirty="0">
                        <a:latin typeface="+mn-lt"/>
                      </a:endParaRPr>
                    </a:p>
                  </a:txBody>
                  <a:tcPr/>
                </a:tc>
              </a:tr>
              <a:tr h="379081">
                <a:tc>
                  <a:txBody>
                    <a:bodyPr/>
                    <a:lstStyle/>
                    <a:p>
                      <a:pPr lvl="1" algn="l"/>
                      <a:r>
                        <a:rPr lang="en-US" sz="2000" kern="1200" dirty="0" smtClean="0">
                          <a:solidFill>
                            <a:schemeClr val="dk1"/>
                          </a:solidFill>
                          <a:effectLst/>
                          <a:latin typeface="+mn-lt"/>
                          <a:ea typeface="+mn-ea"/>
                          <a:cs typeface="+mn-cs"/>
                        </a:rPr>
                        <a:t>Goals and values</a:t>
                      </a:r>
                      <a:endParaRPr lang="en-US" sz="2000" dirty="0">
                        <a:latin typeface="+mn-lt"/>
                      </a:endParaRPr>
                    </a:p>
                  </a:txBody>
                  <a:tcPr/>
                </a:tc>
                <a:tc>
                  <a:txBody>
                    <a:bodyPr/>
                    <a:lstStyle/>
                    <a:p>
                      <a:pPr algn="ctr"/>
                      <a:r>
                        <a:rPr lang="en-US" sz="2000" kern="1200" dirty="0" smtClean="0">
                          <a:solidFill>
                            <a:schemeClr val="dk1"/>
                          </a:solidFill>
                          <a:effectLst/>
                          <a:latin typeface="+mn-lt"/>
                          <a:ea typeface="+mn-ea"/>
                          <a:cs typeface="+mn-cs"/>
                        </a:rPr>
                        <a:t>12 (60%)</a:t>
                      </a:r>
                      <a:endParaRPr lang="en-US" sz="2000" dirty="0">
                        <a:latin typeface="+mn-lt"/>
                      </a:endParaRPr>
                    </a:p>
                  </a:txBody>
                  <a:tcPr/>
                </a:tc>
                <a:tc>
                  <a:txBody>
                    <a:bodyPr/>
                    <a:lstStyle/>
                    <a:p>
                      <a:pPr algn="ctr"/>
                      <a:r>
                        <a:rPr lang="en-US" sz="2000" kern="1200" dirty="0" smtClean="0">
                          <a:solidFill>
                            <a:schemeClr val="dk1"/>
                          </a:solidFill>
                          <a:effectLst/>
                          <a:latin typeface="+mn-lt"/>
                          <a:ea typeface="+mn-ea"/>
                          <a:cs typeface="+mn-cs"/>
                        </a:rPr>
                        <a:t>13 (65%)</a:t>
                      </a:r>
                      <a:endParaRPr lang="en-US" sz="2000" b="0" dirty="0">
                        <a:latin typeface="+mn-lt"/>
                      </a:endParaRPr>
                    </a:p>
                  </a:txBody>
                  <a:tcPr/>
                </a:tc>
              </a:tr>
              <a:tr h="379081">
                <a:tc>
                  <a:txBody>
                    <a:bodyPr/>
                    <a:lstStyle/>
                    <a:p>
                      <a:pPr lvl="1" algn="l"/>
                      <a:r>
                        <a:rPr lang="en-US" sz="2000" dirty="0" smtClean="0">
                          <a:latin typeface="+mn-lt"/>
                        </a:rPr>
                        <a:t>Recommendation about CPR</a:t>
                      </a:r>
                      <a:endParaRPr lang="en-US" sz="2000" dirty="0">
                        <a:latin typeface="+mn-lt"/>
                      </a:endParaRPr>
                    </a:p>
                  </a:txBody>
                  <a:tcPr/>
                </a:tc>
                <a:tc>
                  <a:txBody>
                    <a:bodyPr/>
                    <a:lstStyle/>
                    <a:p>
                      <a:pPr algn="ctr"/>
                      <a:r>
                        <a:rPr lang="en-US" sz="2000" kern="1200" dirty="0" smtClean="0">
                          <a:effectLst/>
                          <a:latin typeface="+mn-lt"/>
                        </a:rPr>
                        <a:t>11 (55%)</a:t>
                      </a:r>
                      <a:endParaRPr lang="en-US" sz="2000" dirty="0">
                        <a:latin typeface="+mn-lt"/>
                      </a:endParaRPr>
                    </a:p>
                  </a:txBody>
                  <a:tcPr/>
                </a:tc>
                <a:tc>
                  <a:txBody>
                    <a:bodyPr/>
                    <a:lstStyle/>
                    <a:p>
                      <a:pPr algn="ctr"/>
                      <a:r>
                        <a:rPr lang="en-US" sz="2000" b="0" kern="1200" dirty="0" smtClean="0">
                          <a:effectLst/>
                          <a:latin typeface="+mn-lt"/>
                        </a:rPr>
                        <a:t> 8 (40%)*</a:t>
                      </a:r>
                      <a:endParaRPr lang="en-US" sz="2000" b="0" dirty="0">
                        <a:latin typeface="+mn-lt"/>
                      </a:endParaRPr>
                    </a:p>
                  </a:txBody>
                  <a:tcPr/>
                </a:tc>
              </a:tr>
              <a:tr h="379081">
                <a:tc>
                  <a:txBody>
                    <a:bodyPr/>
                    <a:lstStyle/>
                    <a:p>
                      <a:r>
                        <a:rPr lang="en-US" sz="2000" b="1" kern="1200" dirty="0" smtClean="0">
                          <a:effectLst/>
                          <a:latin typeface="+mn-lt"/>
                        </a:rPr>
                        <a:t>Information-focused video</a:t>
                      </a:r>
                      <a:endParaRPr lang="en-US" sz="2000" b="1" dirty="0">
                        <a:latin typeface="+mn-lt"/>
                      </a:endParaRPr>
                    </a:p>
                  </a:txBody>
                  <a:tcPr/>
                </a:tc>
                <a:tc>
                  <a:txBody>
                    <a:bodyPr/>
                    <a:lstStyle/>
                    <a:p>
                      <a:pPr algn="ctr"/>
                      <a:endParaRPr lang="en-US" sz="2000" dirty="0">
                        <a:latin typeface="+mn-lt"/>
                      </a:endParaRPr>
                    </a:p>
                  </a:txBody>
                  <a:tcPr/>
                </a:tc>
                <a:tc>
                  <a:txBody>
                    <a:bodyPr/>
                    <a:lstStyle/>
                    <a:p>
                      <a:pPr algn="ctr"/>
                      <a:endParaRPr lang="en-US" sz="2000" dirty="0">
                        <a:latin typeface="+mn-lt"/>
                      </a:endParaRPr>
                    </a:p>
                  </a:txBody>
                  <a:tcPr/>
                </a:tc>
              </a:tr>
              <a:tr h="670681">
                <a:tc>
                  <a:txBody>
                    <a:bodyPr/>
                    <a:lstStyle/>
                    <a:p>
                      <a:pPr lvl="1" algn="l"/>
                      <a:r>
                        <a:rPr lang="en-US" sz="2000" kern="1200" dirty="0" smtClean="0">
                          <a:solidFill>
                            <a:schemeClr val="dk1"/>
                          </a:solidFill>
                          <a:effectLst/>
                          <a:latin typeface="+mn-lt"/>
                          <a:ea typeface="+mn-ea"/>
                          <a:cs typeface="+mn-cs"/>
                        </a:rPr>
                        <a:t>CPR is patient’s choice; doctor’s role to give information</a:t>
                      </a:r>
                      <a:endParaRPr lang="en-US" sz="2000" dirty="0">
                        <a:latin typeface="+mn-lt"/>
                      </a:endParaRPr>
                    </a:p>
                  </a:txBody>
                  <a:tcPr/>
                </a:tc>
                <a:tc>
                  <a:txBody>
                    <a:bodyPr/>
                    <a:lstStyle/>
                    <a:p>
                      <a:pPr algn="ctr"/>
                      <a:r>
                        <a:rPr lang="en-US" sz="2000" kern="1200" dirty="0" smtClean="0">
                          <a:solidFill>
                            <a:schemeClr val="dk1"/>
                          </a:solidFill>
                          <a:effectLst/>
                          <a:latin typeface="+mn-lt"/>
                          <a:ea typeface="+mn-ea"/>
                          <a:cs typeface="+mn-cs"/>
                        </a:rPr>
                        <a:t>17 (85%)</a:t>
                      </a:r>
                      <a:endParaRPr lang="en-US" sz="2000" dirty="0">
                        <a:latin typeface="+mn-lt"/>
                      </a:endParaRPr>
                    </a:p>
                  </a:txBody>
                  <a:tcPr/>
                </a:tc>
                <a:tc>
                  <a:txBody>
                    <a:bodyPr/>
                    <a:lstStyle/>
                    <a:p>
                      <a:pPr algn="ctr"/>
                      <a:r>
                        <a:rPr lang="en-US" sz="2000" kern="1200" dirty="0" smtClean="0">
                          <a:solidFill>
                            <a:schemeClr val="dk1"/>
                          </a:solidFill>
                          <a:effectLst/>
                          <a:latin typeface="+mn-lt"/>
                          <a:ea typeface="+mn-ea"/>
                          <a:cs typeface="+mn-cs"/>
                        </a:rPr>
                        <a:t>12 (60%)</a:t>
                      </a:r>
                      <a:endParaRPr lang="en-US" sz="2000" dirty="0">
                        <a:latin typeface="+mn-lt"/>
                      </a:endParaRPr>
                    </a:p>
                  </a:txBody>
                  <a:tcPr/>
                </a:tc>
              </a:tr>
              <a:tr h="670681">
                <a:tc>
                  <a:txBody>
                    <a:bodyPr/>
                    <a:lstStyle/>
                    <a:p>
                      <a:pPr lvl="1" algn="l"/>
                      <a:r>
                        <a:rPr lang="en-US" sz="2000" kern="1200" dirty="0" smtClean="0">
                          <a:solidFill>
                            <a:schemeClr val="dk1"/>
                          </a:solidFill>
                          <a:effectLst/>
                          <a:latin typeface="+mn-lt"/>
                          <a:ea typeface="+mn-ea"/>
                          <a:cs typeface="+mn-cs"/>
                        </a:rPr>
                        <a:t>Elicits CPR preference</a:t>
                      </a:r>
                      <a:r>
                        <a:rPr lang="en-US" sz="2000" kern="1200" baseline="0" dirty="0" smtClean="0">
                          <a:solidFill>
                            <a:schemeClr val="dk1"/>
                          </a:solidFill>
                          <a:effectLst/>
                          <a:latin typeface="+mn-lt"/>
                          <a:ea typeface="+mn-ea"/>
                          <a:cs typeface="+mn-cs"/>
                        </a:rPr>
                        <a:t> </a:t>
                      </a:r>
                      <a:r>
                        <a:rPr lang="en-US" sz="2000" i="1" u="sng" kern="1200" dirty="0" smtClean="0">
                          <a:solidFill>
                            <a:schemeClr val="tx1"/>
                          </a:solidFill>
                          <a:effectLst/>
                          <a:latin typeface="+mn-lt"/>
                          <a:ea typeface="+mn-ea"/>
                          <a:cs typeface="+mn-cs"/>
                        </a:rPr>
                        <a:t>without</a:t>
                      </a:r>
                      <a:r>
                        <a:rPr lang="en-US" sz="2000" kern="1200" dirty="0" smtClean="0">
                          <a:solidFill>
                            <a:srgbClr val="FF0000"/>
                          </a:solidFill>
                          <a:effectLst/>
                          <a:latin typeface="+mn-lt"/>
                          <a:ea typeface="+mn-ea"/>
                          <a:cs typeface="+mn-cs"/>
                        </a:rPr>
                        <a:t> </a:t>
                      </a:r>
                      <a:r>
                        <a:rPr lang="en-US" sz="2000" kern="1200" dirty="0" smtClean="0">
                          <a:solidFill>
                            <a:schemeClr val="dk1"/>
                          </a:solidFill>
                          <a:effectLst/>
                          <a:latin typeface="+mn-lt"/>
                          <a:ea typeface="+mn-ea"/>
                          <a:cs typeface="+mn-cs"/>
                        </a:rPr>
                        <a:t>recommendation</a:t>
                      </a:r>
                      <a:endParaRPr lang="en-US" sz="2000" dirty="0">
                        <a:latin typeface="+mn-lt"/>
                      </a:endParaRPr>
                    </a:p>
                  </a:txBody>
                  <a:tcPr/>
                </a:tc>
                <a:tc>
                  <a:txBody>
                    <a:bodyPr/>
                    <a:lstStyle/>
                    <a:p>
                      <a:pPr algn="ctr"/>
                      <a:r>
                        <a:rPr lang="en-US" sz="2000" kern="1200" dirty="0" smtClean="0">
                          <a:solidFill>
                            <a:schemeClr val="dk1"/>
                          </a:solidFill>
                          <a:effectLst/>
                          <a:latin typeface="+mn-lt"/>
                          <a:ea typeface="+mn-ea"/>
                          <a:cs typeface="+mn-cs"/>
                        </a:rPr>
                        <a:t>14 (70%)</a:t>
                      </a:r>
                      <a:endParaRPr lang="en-US" sz="2000" dirty="0">
                        <a:latin typeface="+mn-lt"/>
                      </a:endParaRPr>
                    </a:p>
                  </a:txBody>
                  <a:tcPr/>
                </a:tc>
                <a:tc>
                  <a:txBody>
                    <a:bodyPr/>
                    <a:lstStyle/>
                    <a:p>
                      <a:pPr algn="ctr"/>
                      <a:r>
                        <a:rPr lang="en-US" sz="2000" kern="1200" dirty="0" smtClean="0">
                          <a:solidFill>
                            <a:schemeClr val="dk1"/>
                          </a:solidFill>
                          <a:effectLst/>
                          <a:latin typeface="+mn-lt"/>
                          <a:ea typeface="+mn-ea"/>
                          <a:cs typeface="+mn-cs"/>
                        </a:rPr>
                        <a:t>13 (65%)*</a:t>
                      </a:r>
                      <a:endParaRPr lang="en-US" sz="2000" dirty="0">
                        <a:latin typeface="+mn-lt"/>
                      </a:endParaRPr>
                    </a:p>
                  </a:txBody>
                  <a:tcPr/>
                </a:tc>
              </a:tr>
              <a:tr h="372181">
                <a:tc gridSpan="3">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kern="1200" dirty="0" smtClean="0">
                          <a:effectLst/>
                          <a:latin typeface="Helvetica" pitchFamily="34" charset="0"/>
                        </a:rPr>
                        <a:t>*p=0.03. </a:t>
                      </a:r>
                      <a:endParaRPr lang="en-US" sz="1600" dirty="0" smtClean="0">
                        <a:latin typeface="Helvetica" pitchFamily="34" charset="0"/>
                      </a:endParaRPr>
                    </a:p>
                  </a:txBody>
                  <a:tcPr/>
                </a:tc>
                <a:tc hMerge="1">
                  <a:txBody>
                    <a:bodyPr/>
                    <a:lstStyle/>
                    <a:p>
                      <a:pPr algn="ctr"/>
                      <a:endParaRPr lang="en-US" sz="1400" dirty="0">
                        <a:latin typeface="Helvetica" pitchFamily="34" charset="0"/>
                      </a:endParaRPr>
                    </a:p>
                  </a:txBody>
                  <a:tcPr/>
                </a:tc>
                <a:tc hMerge="1">
                  <a:txBody>
                    <a:bodyPr/>
                    <a:lstStyle/>
                    <a:p>
                      <a:pPr algn="ctr"/>
                      <a:endParaRPr lang="en-US" sz="1400" dirty="0">
                        <a:latin typeface="Helvetica" pitchFamily="34" charset="0"/>
                      </a:endParaRPr>
                    </a:p>
                  </a:txBody>
                  <a:tcPr/>
                </a:tc>
              </a:tr>
            </a:tbl>
          </a:graphicData>
        </a:graphic>
      </p:graphicFrame>
    </p:spTree>
    <p:extLst>
      <p:ext uri="{BB962C8B-B14F-4D97-AF65-F5344CB8AC3E}">
        <p14:creationId xmlns:p14="http://schemas.microsoft.com/office/powerpoint/2010/main" val="1844287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chemeClr val="tx1">
                    <a:lumMod val="65000"/>
                    <a:lumOff val="35000"/>
                  </a:schemeClr>
                </a:solidFill>
                <a:latin typeface="Helvetica" pitchFamily="34" charset="0"/>
              </a:rPr>
              <a:t>Interview Protocol and Analysis</a:t>
            </a:r>
            <a:endParaRPr lang="en-US" sz="4000" dirty="0">
              <a:solidFill>
                <a:schemeClr val="tx1">
                  <a:lumMod val="65000"/>
                  <a:lumOff val="35000"/>
                </a:schemeClr>
              </a:solidFill>
            </a:endParaRPr>
          </a:p>
        </p:txBody>
      </p:sp>
      <p:sp>
        <p:nvSpPr>
          <p:cNvPr id="3" name="Content Placeholder 2"/>
          <p:cNvSpPr>
            <a:spLocks noGrp="1"/>
          </p:cNvSpPr>
          <p:nvPr>
            <p:ph idx="1"/>
          </p:nvPr>
        </p:nvSpPr>
        <p:spPr>
          <a:xfrm>
            <a:off x="457200" y="1600200"/>
            <a:ext cx="8229600" cy="4724400"/>
          </a:xfrm>
        </p:spPr>
        <p:txBody>
          <a:bodyPr>
            <a:normAutofit/>
          </a:bodyPr>
          <a:lstStyle/>
          <a:p>
            <a:r>
              <a:rPr lang="en-US" sz="2800" dirty="0" smtClean="0"/>
              <a:t>Each participant viewed both videos</a:t>
            </a:r>
          </a:p>
          <a:p>
            <a:r>
              <a:rPr lang="en-US" sz="2800" dirty="0" smtClean="0"/>
              <a:t>Semi-structured interview protocol:</a:t>
            </a:r>
          </a:p>
          <a:p>
            <a:pPr lvl="1"/>
            <a:r>
              <a:rPr lang="en-US" sz="2800" dirty="0" smtClean="0"/>
              <a:t>Overall preference for 2 discussion models</a:t>
            </a:r>
          </a:p>
          <a:p>
            <a:pPr lvl="1"/>
            <a:r>
              <a:rPr lang="en-US" sz="2800" dirty="0" smtClean="0"/>
              <a:t>Helpfulness, comfort of overall discussion models and components</a:t>
            </a:r>
          </a:p>
          <a:p>
            <a:pPr lvl="1"/>
            <a:r>
              <a:rPr lang="en-US" sz="2800" dirty="0" smtClean="0"/>
              <a:t>Qualitative interviewing to explore reactions</a:t>
            </a:r>
          </a:p>
          <a:p>
            <a:r>
              <a:rPr lang="en-US" sz="2800" dirty="0" smtClean="0"/>
              <a:t>Thematic analysis: </a:t>
            </a:r>
            <a:r>
              <a:rPr lang="en-US" sz="2800" dirty="0"/>
              <a:t>B</a:t>
            </a:r>
            <a:r>
              <a:rPr lang="en-US" sz="2800" dirty="0" smtClean="0"/>
              <a:t>enefits and harms of discussion models</a:t>
            </a:r>
          </a:p>
        </p:txBody>
      </p:sp>
    </p:spTree>
    <p:extLst>
      <p:ext uri="{BB962C8B-B14F-4D97-AF65-F5344CB8AC3E}">
        <p14:creationId xmlns:p14="http://schemas.microsoft.com/office/powerpoint/2010/main" val="1649338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chemeClr val="tx1">
                    <a:lumMod val="65000"/>
                    <a:lumOff val="35000"/>
                  </a:schemeClr>
                </a:solidFill>
              </a:rPr>
              <a:t>Background</a:t>
            </a:r>
            <a:endParaRPr lang="en-US" sz="4000" dirty="0">
              <a:solidFill>
                <a:schemeClr val="tx1">
                  <a:lumMod val="65000"/>
                  <a:lumOff val="35000"/>
                </a:schemeClr>
              </a:solidFill>
            </a:endParaRPr>
          </a:p>
        </p:txBody>
      </p:sp>
      <p:sp>
        <p:nvSpPr>
          <p:cNvPr id="3" name="Content Placeholder 2"/>
          <p:cNvSpPr>
            <a:spLocks noGrp="1"/>
          </p:cNvSpPr>
          <p:nvPr>
            <p:ph idx="1"/>
          </p:nvPr>
        </p:nvSpPr>
        <p:spPr/>
        <p:txBody>
          <a:bodyPr/>
          <a:lstStyle/>
          <a:p>
            <a:r>
              <a:rPr lang="en-US" sz="2800" dirty="0" smtClean="0"/>
              <a:t>Many concerns about CPR discussions</a:t>
            </a:r>
          </a:p>
          <a:p>
            <a:pPr lvl="1"/>
            <a:r>
              <a:rPr lang="en-US" sz="2400" dirty="0" smtClean="0"/>
              <a:t>Patients confused, overestimate effectiveness</a:t>
            </a:r>
          </a:p>
          <a:p>
            <a:pPr lvl="1"/>
            <a:r>
              <a:rPr lang="en-US" sz="2400" dirty="0" smtClean="0"/>
              <a:t>Clinicians unaware of patient wishes</a:t>
            </a:r>
          </a:p>
          <a:p>
            <a:r>
              <a:rPr lang="en-US" sz="2800" dirty="0" smtClean="0"/>
              <a:t>Experts endorse models for improvement</a:t>
            </a:r>
          </a:p>
          <a:p>
            <a:pPr lvl="1"/>
            <a:r>
              <a:rPr lang="en-US" sz="2400" dirty="0" smtClean="0"/>
              <a:t>Values-based discussion model</a:t>
            </a:r>
          </a:p>
          <a:p>
            <a:pPr lvl="1"/>
            <a:r>
              <a:rPr lang="en-US" sz="2400" dirty="0" smtClean="0"/>
              <a:t>Information-focused discussion model</a:t>
            </a:r>
          </a:p>
          <a:p>
            <a:r>
              <a:rPr lang="en-US" sz="2800" dirty="0" smtClean="0"/>
              <a:t>Little information about patients’ perspectives on these models</a:t>
            </a:r>
          </a:p>
          <a:p>
            <a:endParaRPr lang="en-US" dirty="0" smtClean="0"/>
          </a:p>
        </p:txBody>
      </p:sp>
    </p:spTree>
    <p:extLst>
      <p:ext uri="{BB962C8B-B14F-4D97-AF65-F5344CB8AC3E}">
        <p14:creationId xmlns:p14="http://schemas.microsoft.com/office/powerpoint/2010/main" val="3264134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chemeClr val="tx1">
                    <a:lumMod val="65000"/>
                    <a:lumOff val="35000"/>
                  </a:schemeClr>
                </a:solidFill>
              </a:rPr>
              <a:t>Objective</a:t>
            </a:r>
            <a:endParaRPr lang="en-US" sz="4000" dirty="0">
              <a:solidFill>
                <a:schemeClr val="tx1">
                  <a:lumMod val="65000"/>
                  <a:lumOff val="35000"/>
                </a:schemeClr>
              </a:solidFill>
            </a:endParaRPr>
          </a:p>
        </p:txBody>
      </p:sp>
      <p:sp>
        <p:nvSpPr>
          <p:cNvPr id="3" name="Content Placeholder 2"/>
          <p:cNvSpPr>
            <a:spLocks noGrp="1"/>
          </p:cNvSpPr>
          <p:nvPr>
            <p:ph idx="1"/>
          </p:nvPr>
        </p:nvSpPr>
        <p:spPr/>
        <p:txBody>
          <a:bodyPr/>
          <a:lstStyle/>
          <a:p>
            <a:r>
              <a:rPr lang="en-US" sz="2800" dirty="0" smtClean="0"/>
              <a:t>To describe seriously ill hospitalized patients’ perspectives on how hospital doctors should discuss CPR</a:t>
            </a:r>
            <a:endParaRPr lang="en-US" sz="2800" dirty="0"/>
          </a:p>
        </p:txBody>
      </p:sp>
    </p:spTree>
    <p:extLst>
      <p:ext uri="{BB962C8B-B14F-4D97-AF65-F5344CB8AC3E}">
        <p14:creationId xmlns:p14="http://schemas.microsoft.com/office/powerpoint/2010/main" val="1006468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lumMod val="65000"/>
                    <a:lumOff val="35000"/>
                  </a:schemeClr>
                </a:solidFill>
              </a:rPr>
              <a:t>Methods</a:t>
            </a:r>
            <a:endParaRPr lang="en-US" sz="4000" dirty="0">
              <a:solidFill>
                <a:schemeClr val="tx1">
                  <a:lumMod val="65000"/>
                  <a:lumOff val="35000"/>
                </a:schemeClr>
              </a:solidFill>
            </a:endParaRPr>
          </a:p>
        </p:txBody>
      </p:sp>
      <p:sp>
        <p:nvSpPr>
          <p:cNvPr id="3" name="Content Placeholder 2"/>
          <p:cNvSpPr>
            <a:spLocks noGrp="1"/>
          </p:cNvSpPr>
          <p:nvPr>
            <p:ph idx="1"/>
          </p:nvPr>
        </p:nvSpPr>
        <p:spPr/>
        <p:txBody>
          <a:bodyPr/>
          <a:lstStyle/>
          <a:p>
            <a:r>
              <a:rPr lang="en-US" dirty="0" smtClean="0"/>
              <a:t>Qualitative study</a:t>
            </a:r>
          </a:p>
          <a:p>
            <a:r>
              <a:rPr lang="en-US" dirty="0" smtClean="0"/>
              <a:t>Created videos depicting </a:t>
            </a:r>
            <a:r>
              <a:rPr lang="en-US" dirty="0"/>
              <a:t>v</a:t>
            </a:r>
            <a:r>
              <a:rPr lang="en-US" dirty="0" smtClean="0"/>
              <a:t>alues-based and </a:t>
            </a:r>
            <a:r>
              <a:rPr lang="en-US" dirty="0"/>
              <a:t>i</a:t>
            </a:r>
            <a:r>
              <a:rPr lang="en-US" dirty="0" smtClean="0"/>
              <a:t>nformation-focused CPR discussions</a:t>
            </a:r>
          </a:p>
          <a:p>
            <a:r>
              <a:rPr lang="en-US" dirty="0" smtClean="0"/>
              <a:t>Seriously ill hospitalized patients viewed and commented on videos </a:t>
            </a:r>
          </a:p>
          <a:p>
            <a:pPr lvl="1"/>
            <a:r>
              <a:rPr lang="en-US" dirty="0" smtClean="0"/>
              <a:t>Asked patients how they would feel having a similar discussion</a:t>
            </a:r>
          </a:p>
        </p:txBody>
      </p:sp>
    </p:spTree>
    <p:extLst>
      <p:ext uri="{BB962C8B-B14F-4D97-AF65-F5344CB8AC3E}">
        <p14:creationId xmlns:p14="http://schemas.microsoft.com/office/powerpoint/2010/main" val="569350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n-US" sz="4000" dirty="0" smtClean="0">
                <a:solidFill>
                  <a:schemeClr val="tx1">
                    <a:lumMod val="65000"/>
                    <a:lumOff val="35000"/>
                  </a:schemeClr>
                </a:solidFill>
              </a:rPr>
              <a:t>Discussion Models</a:t>
            </a:r>
            <a:endParaRPr lang="en-US" sz="4000" dirty="0">
              <a:solidFill>
                <a:schemeClr val="tx1">
                  <a:lumMod val="65000"/>
                  <a:lumOff val="35000"/>
                </a:schemeClr>
              </a:solidFill>
            </a:endParaRPr>
          </a:p>
        </p:txBody>
      </p:sp>
      <p:sp>
        <p:nvSpPr>
          <p:cNvPr id="3" name="Content Placeholder 2"/>
          <p:cNvSpPr>
            <a:spLocks noGrp="1"/>
          </p:cNvSpPr>
          <p:nvPr>
            <p:ph sz="half" idx="1"/>
          </p:nvPr>
        </p:nvSpPr>
        <p:spPr>
          <a:xfrm>
            <a:off x="924647" y="1657350"/>
            <a:ext cx="3182658" cy="5075959"/>
          </a:xfr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gn="ctr">
              <a:lnSpc>
                <a:spcPct val="150000"/>
              </a:lnSpc>
              <a:buNone/>
            </a:pPr>
            <a:r>
              <a:rPr lang="en-US" sz="2400" dirty="0" smtClean="0">
                <a:solidFill>
                  <a:srgbClr val="000000"/>
                </a:solidFill>
                <a:latin typeface="+mj-lt"/>
              </a:rPr>
              <a:t>Values-based</a:t>
            </a:r>
            <a:endParaRPr lang="en-US" sz="2000" dirty="0">
              <a:solidFill>
                <a:srgbClr val="000000"/>
              </a:solidFill>
              <a:latin typeface="Helvetica" pitchFamily="34" charset="0"/>
            </a:endParaRPr>
          </a:p>
        </p:txBody>
      </p:sp>
      <p:sp>
        <p:nvSpPr>
          <p:cNvPr id="4" name="Content Placeholder 3"/>
          <p:cNvSpPr>
            <a:spLocks noGrp="1"/>
          </p:cNvSpPr>
          <p:nvPr>
            <p:ph sz="half" idx="2"/>
          </p:nvPr>
        </p:nvSpPr>
        <p:spPr>
          <a:xfrm>
            <a:off x="4999513" y="1648918"/>
            <a:ext cx="3265714" cy="5108142"/>
          </a:xfrm>
          <a:solidFill>
            <a:schemeClr val="accent6">
              <a:lumMod val="60000"/>
              <a:lumOff val="40000"/>
            </a:schemeClr>
          </a:solidFill>
          <a:ln w="12700">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pPr marL="0" indent="0" algn="ctr">
              <a:lnSpc>
                <a:spcPct val="150000"/>
              </a:lnSpc>
              <a:buNone/>
            </a:pPr>
            <a:r>
              <a:rPr lang="en-US" sz="2400" dirty="0" smtClean="0">
                <a:latin typeface="+mj-lt"/>
              </a:rPr>
              <a:t>Information-focused</a:t>
            </a:r>
            <a:endParaRPr lang="en-US" sz="2400" dirty="0">
              <a:latin typeface="+mj-lt"/>
            </a:endParaRPr>
          </a:p>
        </p:txBody>
      </p:sp>
      <p:sp>
        <p:nvSpPr>
          <p:cNvPr id="7" name="Rounded Rectangle 6"/>
          <p:cNvSpPr/>
          <p:nvPr/>
        </p:nvSpPr>
        <p:spPr>
          <a:xfrm>
            <a:off x="1321001" y="2493293"/>
            <a:ext cx="2433233" cy="100302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2000" dirty="0" smtClean="0">
                <a:solidFill>
                  <a:schemeClr val="tx1"/>
                </a:solidFill>
              </a:rPr>
              <a:t>Make </a:t>
            </a:r>
            <a:r>
              <a:rPr lang="en-US" sz="2000" dirty="0">
                <a:solidFill>
                  <a:schemeClr val="tx1"/>
                </a:solidFill>
              </a:rPr>
              <a:t>decision together</a:t>
            </a:r>
          </a:p>
        </p:txBody>
      </p:sp>
      <p:sp>
        <p:nvSpPr>
          <p:cNvPr id="9" name="Rounded Rectangle 8"/>
          <p:cNvSpPr/>
          <p:nvPr/>
        </p:nvSpPr>
        <p:spPr>
          <a:xfrm>
            <a:off x="1321001" y="3953646"/>
            <a:ext cx="2433234" cy="106114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2000" dirty="0" smtClean="0">
                <a:solidFill>
                  <a:schemeClr val="tx1"/>
                </a:solidFill>
              </a:rPr>
              <a:t>Prognosis </a:t>
            </a:r>
            <a:r>
              <a:rPr lang="en-US" sz="2000" dirty="0">
                <a:solidFill>
                  <a:schemeClr val="tx1"/>
                </a:solidFill>
              </a:rPr>
              <a:t>and goals of care</a:t>
            </a:r>
          </a:p>
        </p:txBody>
      </p:sp>
      <p:sp>
        <p:nvSpPr>
          <p:cNvPr id="10" name="Rounded Rectangle 9"/>
          <p:cNvSpPr/>
          <p:nvPr/>
        </p:nvSpPr>
        <p:spPr>
          <a:xfrm>
            <a:off x="1321001" y="5475814"/>
            <a:ext cx="2433234" cy="1066702"/>
          </a:xfrm>
          <a:prstGeom prst="roundRect">
            <a:avLst>
              <a:gd name="adj" fmla="val 17754"/>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2000" dirty="0" smtClean="0">
                <a:solidFill>
                  <a:schemeClr val="tx1"/>
                </a:solidFill>
              </a:rPr>
              <a:t>Gives recommendation</a:t>
            </a:r>
            <a:endParaRPr lang="en-US" sz="2000" dirty="0">
              <a:solidFill>
                <a:schemeClr val="tx1"/>
              </a:solidFill>
            </a:endParaRPr>
          </a:p>
        </p:txBody>
      </p:sp>
      <p:sp>
        <p:nvSpPr>
          <p:cNvPr id="11" name="Rounded Rectangle 10"/>
          <p:cNvSpPr/>
          <p:nvPr/>
        </p:nvSpPr>
        <p:spPr>
          <a:xfrm>
            <a:off x="5562084" y="2493293"/>
            <a:ext cx="2191008" cy="1003024"/>
          </a:xfrm>
          <a:prstGeom prst="roundRect">
            <a:avLst/>
          </a:prstGeom>
          <a:ln>
            <a:solidFill>
              <a:schemeClr val="accent6">
                <a:lumMod val="60000"/>
                <a:lumOff val="4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en-US" sz="2000" dirty="0">
                <a:solidFill>
                  <a:schemeClr val="tx1"/>
                </a:solidFill>
              </a:rPr>
              <a:t>Patient </a:t>
            </a:r>
            <a:r>
              <a:rPr lang="en-US" sz="2000" dirty="0" smtClean="0">
                <a:solidFill>
                  <a:schemeClr val="tx1"/>
                </a:solidFill>
              </a:rPr>
              <a:t>decides</a:t>
            </a:r>
            <a:endParaRPr lang="en-US" sz="2000" dirty="0">
              <a:solidFill>
                <a:schemeClr val="tx1"/>
              </a:solidFill>
            </a:endParaRPr>
          </a:p>
        </p:txBody>
      </p:sp>
      <p:sp>
        <p:nvSpPr>
          <p:cNvPr id="13" name="Rounded Rectangle 12"/>
          <p:cNvSpPr/>
          <p:nvPr/>
        </p:nvSpPr>
        <p:spPr>
          <a:xfrm>
            <a:off x="5562084" y="3975617"/>
            <a:ext cx="2191008" cy="1039173"/>
          </a:xfrm>
          <a:prstGeom prst="roundRect">
            <a:avLst/>
          </a:prstGeom>
          <a:ln>
            <a:solidFill>
              <a:schemeClr val="accent6">
                <a:lumMod val="60000"/>
                <a:lumOff val="4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en-US" sz="2000" dirty="0" smtClean="0">
                <a:solidFill>
                  <a:schemeClr val="tx1"/>
                </a:solidFill>
              </a:rPr>
              <a:t>CPR </a:t>
            </a:r>
            <a:r>
              <a:rPr lang="en-US" sz="2000" dirty="0">
                <a:solidFill>
                  <a:schemeClr val="tx1"/>
                </a:solidFill>
              </a:rPr>
              <a:t>procedural information</a:t>
            </a:r>
          </a:p>
        </p:txBody>
      </p:sp>
      <p:sp>
        <p:nvSpPr>
          <p:cNvPr id="14" name="Rounded Rectangle 13"/>
          <p:cNvSpPr/>
          <p:nvPr/>
        </p:nvSpPr>
        <p:spPr>
          <a:xfrm>
            <a:off x="5562084" y="5475814"/>
            <a:ext cx="2191008" cy="1066702"/>
          </a:xfrm>
          <a:prstGeom prst="roundRect">
            <a:avLst/>
          </a:prstGeom>
          <a:ln>
            <a:solidFill>
              <a:schemeClr val="accent6">
                <a:lumMod val="60000"/>
                <a:lumOff val="4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en-US" sz="2000" dirty="0" smtClean="0">
                <a:solidFill>
                  <a:schemeClr val="tx1"/>
                </a:solidFill>
              </a:rPr>
              <a:t>Asks </a:t>
            </a:r>
          </a:p>
          <a:p>
            <a:pPr algn="ctr">
              <a:defRPr/>
            </a:pPr>
            <a:r>
              <a:rPr lang="en-US" sz="2000" dirty="0" smtClean="0">
                <a:solidFill>
                  <a:schemeClr val="tx1"/>
                </a:solidFill>
              </a:rPr>
              <a:t>for decision</a:t>
            </a:r>
            <a:endParaRPr lang="en-US" sz="2000" dirty="0">
              <a:solidFill>
                <a:schemeClr val="tx1"/>
              </a:solidFill>
            </a:endParaRPr>
          </a:p>
        </p:txBody>
      </p:sp>
      <p:cxnSp>
        <p:nvCxnSpPr>
          <p:cNvPr id="17" name="Straight Arrow Connector 16"/>
          <p:cNvCxnSpPr/>
          <p:nvPr/>
        </p:nvCxnSpPr>
        <p:spPr bwMode="auto">
          <a:xfrm>
            <a:off x="6657588" y="3601016"/>
            <a:ext cx="0" cy="35263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p:cNvCxnSpPr/>
          <p:nvPr/>
        </p:nvCxnSpPr>
        <p:spPr bwMode="auto">
          <a:xfrm>
            <a:off x="6657588" y="5123184"/>
            <a:ext cx="0" cy="35263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Arrow Connector 32"/>
          <p:cNvCxnSpPr/>
          <p:nvPr/>
        </p:nvCxnSpPr>
        <p:spPr bwMode="auto">
          <a:xfrm>
            <a:off x="2444296" y="3578408"/>
            <a:ext cx="0" cy="35263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Arrow Connector 33"/>
          <p:cNvCxnSpPr/>
          <p:nvPr/>
        </p:nvCxnSpPr>
        <p:spPr bwMode="auto">
          <a:xfrm>
            <a:off x="2431142" y="5096126"/>
            <a:ext cx="0" cy="35263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570397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kornfeld screen shot.tiff"/>
          <p:cNvPicPr>
            <a:picLocks noChangeAspect="1"/>
          </p:cNvPicPr>
          <p:nvPr/>
        </p:nvPicPr>
        <p:blipFill>
          <a:blip r:embed="rId3">
            <a:extLst>
              <a:ext uri="{28A0092B-C50C-407E-A947-70E740481C1C}">
                <a14:useLocalDpi xmlns:a14="http://schemas.microsoft.com/office/drawing/2010/main" val="0"/>
              </a:ext>
            </a:extLst>
          </a:blip>
          <a:srcRect t="1842" b="1842"/>
          <a:stretch>
            <a:fillRect/>
          </a:stretch>
        </p:blipFill>
        <p:spPr>
          <a:xfrm>
            <a:off x="201448" y="1047199"/>
            <a:ext cx="8829363" cy="4670427"/>
          </a:xfrm>
          <a:prstGeom prst="rect">
            <a:avLst/>
          </a:prstGeom>
        </p:spPr>
      </p:pic>
    </p:spTree>
    <p:extLst>
      <p:ext uri="{BB962C8B-B14F-4D97-AF65-F5344CB8AC3E}">
        <p14:creationId xmlns:p14="http://schemas.microsoft.com/office/powerpoint/2010/main" val="2978900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4000" dirty="0" smtClean="0">
                <a:solidFill>
                  <a:schemeClr val="tx1">
                    <a:lumMod val="65000"/>
                    <a:lumOff val="35000"/>
                  </a:schemeClr>
                </a:solidFill>
              </a:rPr>
              <a:t>Participant Characteristics</a:t>
            </a:r>
            <a:endParaRPr lang="en-US" sz="4000" dirty="0">
              <a:solidFill>
                <a:schemeClr val="tx1">
                  <a:lumMod val="65000"/>
                  <a:lumOff val="35000"/>
                </a:schemeClr>
              </a:solidFill>
            </a:endParaRPr>
          </a:p>
        </p:txBody>
      </p:sp>
      <p:sp>
        <p:nvSpPr>
          <p:cNvPr id="11" name="Content Placeholder 10"/>
          <p:cNvSpPr>
            <a:spLocks noGrp="1"/>
          </p:cNvSpPr>
          <p:nvPr>
            <p:ph idx="1"/>
          </p:nvPr>
        </p:nvSpPr>
        <p:spPr>
          <a:xfrm>
            <a:off x="767325" y="1619284"/>
            <a:ext cx="7706824" cy="580274"/>
          </a:xfrm>
        </p:spPr>
        <p:txBody>
          <a:bodyPr/>
          <a:lstStyle/>
          <a:p>
            <a:r>
              <a:rPr lang="en-US" sz="3200" dirty="0"/>
              <a:t>31 </a:t>
            </a:r>
            <a:r>
              <a:rPr lang="en-US" sz="3200" dirty="0" smtClean="0"/>
              <a:t>eligible patients; </a:t>
            </a:r>
            <a:r>
              <a:rPr lang="en-US" sz="3200" dirty="0"/>
              <a:t>23 (74%) </a:t>
            </a:r>
            <a:r>
              <a:rPr lang="en-US" sz="3200" dirty="0" smtClean="0"/>
              <a:t>consented</a:t>
            </a:r>
            <a:endParaRPr lang="en-US" sz="3200" dirty="0"/>
          </a:p>
        </p:txBody>
      </p:sp>
      <p:graphicFrame>
        <p:nvGraphicFramePr>
          <p:cNvPr id="12" name="Table 11"/>
          <p:cNvGraphicFramePr>
            <a:graphicFrameLocks noGrp="1"/>
          </p:cNvGraphicFramePr>
          <p:nvPr>
            <p:extLst>
              <p:ext uri="{D42A27DB-BD31-4B8C-83A1-F6EECF244321}">
                <p14:modId xmlns:p14="http://schemas.microsoft.com/office/powerpoint/2010/main" val="2037913083"/>
              </p:ext>
            </p:extLst>
          </p:nvPr>
        </p:nvGraphicFramePr>
        <p:xfrm>
          <a:off x="938029" y="2402363"/>
          <a:ext cx="7251700" cy="4087407"/>
        </p:xfrm>
        <a:graphic>
          <a:graphicData uri="http://schemas.openxmlformats.org/drawingml/2006/table">
            <a:tbl>
              <a:tblPr firstRow="1" bandRow="1">
                <a:tableStyleId>{284E427A-3D55-4303-BF80-6455036E1DE7}</a:tableStyleId>
              </a:tblPr>
              <a:tblGrid>
                <a:gridCol w="4346453"/>
                <a:gridCol w="2905247"/>
              </a:tblGrid>
              <a:tr h="490767">
                <a:tc>
                  <a:txBody>
                    <a:bodyPr/>
                    <a:lstStyle/>
                    <a:p>
                      <a:r>
                        <a:rPr lang="en-US" sz="2000" kern="1200" dirty="0" smtClean="0">
                          <a:effectLst/>
                          <a:latin typeface="+mn-lt"/>
                        </a:rPr>
                        <a:t>Characteristic</a:t>
                      </a:r>
                      <a:endParaRPr lang="en-US" sz="2000" dirty="0">
                        <a:latin typeface="+mn-lt"/>
                      </a:endParaRPr>
                    </a:p>
                  </a:txBody>
                  <a:tcPr/>
                </a:tc>
                <a:tc>
                  <a:txBody>
                    <a:bodyPr/>
                    <a:lstStyle/>
                    <a:p>
                      <a:pPr algn="ctr"/>
                      <a:r>
                        <a:rPr lang="en-US" sz="2000" kern="1200" dirty="0" smtClean="0">
                          <a:effectLst/>
                          <a:latin typeface="+mn-lt"/>
                        </a:rPr>
                        <a:t>n=20 (%)</a:t>
                      </a:r>
                      <a:endParaRPr lang="en-US" sz="2000" dirty="0">
                        <a:latin typeface="+mn-lt"/>
                      </a:endParaRPr>
                    </a:p>
                  </a:txBody>
                  <a:tcPr/>
                </a:tc>
              </a:tr>
              <a:tr h="385066">
                <a:tc>
                  <a:txBody>
                    <a:bodyPr/>
                    <a:lstStyle/>
                    <a:p>
                      <a:r>
                        <a:rPr lang="en-US" sz="2000" kern="1200" dirty="0" smtClean="0">
                          <a:effectLst/>
                          <a:latin typeface="+mn-lt"/>
                        </a:rPr>
                        <a:t>Age, mean (range)</a:t>
                      </a:r>
                      <a:endParaRPr lang="en-US" sz="2000" dirty="0">
                        <a:latin typeface="+mn-lt"/>
                      </a:endParaRPr>
                    </a:p>
                  </a:txBody>
                  <a:tcPr/>
                </a:tc>
                <a:tc>
                  <a:txBody>
                    <a:bodyPr/>
                    <a:lstStyle/>
                    <a:p>
                      <a:pPr algn="ctr"/>
                      <a:r>
                        <a:rPr lang="en-US" sz="2000" kern="1200" dirty="0" smtClean="0">
                          <a:effectLst/>
                          <a:latin typeface="+mn-lt"/>
                        </a:rPr>
                        <a:t>59 (41-82)</a:t>
                      </a:r>
                      <a:endParaRPr lang="en-US" sz="2000" dirty="0">
                        <a:latin typeface="+mn-lt"/>
                      </a:endParaRPr>
                    </a:p>
                  </a:txBody>
                  <a:tcPr/>
                </a:tc>
              </a:tr>
              <a:tr h="324224">
                <a:tc>
                  <a:txBody>
                    <a:bodyPr/>
                    <a:lstStyle/>
                    <a:p>
                      <a:r>
                        <a:rPr lang="en-US" sz="2000" kern="1200" dirty="0" smtClean="0">
                          <a:effectLst/>
                          <a:latin typeface="+mn-lt"/>
                        </a:rPr>
                        <a:t>Male gender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kern="1200" dirty="0" smtClean="0">
                          <a:effectLst/>
                          <a:latin typeface="+mn-lt"/>
                        </a:rPr>
                        <a:t>11 (55%) </a:t>
                      </a:r>
                      <a:endParaRPr lang="en-US" sz="2000" dirty="0">
                        <a:latin typeface="+mn-lt"/>
                      </a:endParaRPr>
                    </a:p>
                  </a:txBody>
                  <a:tcPr/>
                </a:tc>
              </a:tr>
              <a:tr h="681271">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effectLst/>
                          <a:latin typeface="+mn-lt"/>
                        </a:rPr>
                        <a:t>Non-Hispanic</a:t>
                      </a:r>
                      <a:r>
                        <a:rPr lang="en-US" sz="2000" kern="1200" baseline="0" dirty="0" smtClean="0">
                          <a:effectLst/>
                          <a:latin typeface="+mn-lt"/>
                        </a:rPr>
                        <a:t> Caucasian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kern="1200" baseline="0" dirty="0" smtClean="0">
                          <a:effectLst/>
                          <a:latin typeface="+mn-lt"/>
                        </a:rPr>
                        <a:t>Asian</a:t>
                      </a:r>
                      <a:endParaRPr lang="en-US" sz="2000" kern="1200" dirty="0" smtClean="0">
                        <a:effectLst/>
                        <a:latin typeface="+mn-lt"/>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effectLst/>
                          <a:latin typeface="+mn-lt"/>
                        </a:rPr>
                        <a:t>African American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effectLst/>
                          <a:latin typeface="+mn-lt"/>
                        </a:rPr>
                        <a:t>Hispanic</a:t>
                      </a:r>
                      <a:r>
                        <a:rPr lang="en-US" sz="2000" kern="1200" baseline="0" dirty="0" smtClean="0">
                          <a:effectLst/>
                          <a:latin typeface="+mn-lt"/>
                        </a:rPr>
                        <a:t> or Latino</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kern="1200" baseline="0" dirty="0" smtClean="0">
                          <a:effectLst/>
                          <a:latin typeface="+mn-lt"/>
                        </a:rPr>
                        <a:t>Native American</a:t>
                      </a:r>
                      <a:endParaRPr lang="en-US" sz="2000" kern="1200" dirty="0" smtClean="0">
                        <a:effectLst/>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kern="1200" dirty="0" smtClean="0">
                          <a:effectLst/>
                          <a:latin typeface="+mn-lt"/>
                        </a:rPr>
                        <a:t>9 (45%)</a:t>
                      </a:r>
                      <a:endParaRPr lang="en-US" sz="2000" dirty="0" smtClean="0">
                        <a:latin typeface="+mn-lt"/>
                      </a:endParaRPr>
                    </a:p>
                    <a:p>
                      <a:pPr algn="ctr"/>
                      <a:r>
                        <a:rPr lang="en-US" sz="2000" kern="1200" dirty="0" smtClean="0">
                          <a:solidFill>
                            <a:schemeClr val="dk1"/>
                          </a:solidFill>
                          <a:effectLst/>
                          <a:latin typeface="+mn-lt"/>
                          <a:ea typeface="+mn-ea"/>
                          <a:cs typeface="+mn-cs"/>
                        </a:rPr>
                        <a:t>3 (15%)</a:t>
                      </a:r>
                    </a:p>
                    <a:p>
                      <a:pPr algn="ctr"/>
                      <a:r>
                        <a:rPr lang="en-US" sz="2000" kern="1200" dirty="0" smtClean="0">
                          <a:solidFill>
                            <a:schemeClr val="dk1"/>
                          </a:solidFill>
                          <a:effectLst/>
                          <a:latin typeface="+mn-lt"/>
                          <a:ea typeface="+mn-ea"/>
                          <a:cs typeface="+mn-cs"/>
                        </a:rPr>
                        <a:t>3 (15%)</a:t>
                      </a:r>
                      <a:r>
                        <a:rPr lang="en-US" sz="2000" kern="1200" dirty="0" smtClean="0">
                          <a:effectLst/>
                          <a:latin typeface="+mn-lt"/>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kern="1200" dirty="0" smtClean="0">
                          <a:effectLst/>
                          <a:latin typeface="+mn-lt"/>
                        </a:rPr>
                        <a:t>3 (15%)</a:t>
                      </a:r>
                      <a:endParaRPr lang="en-US" sz="2000" dirty="0" smtClean="0">
                        <a:latin typeface="+mn-lt"/>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mn-lt"/>
                          <a:ea typeface="+mn-ea"/>
                          <a:cs typeface="+mn-cs"/>
                        </a:rPr>
                        <a:t>3 (15%)</a:t>
                      </a:r>
                    </a:p>
                  </a:txBody>
                  <a:tcPr/>
                </a:tc>
              </a:tr>
              <a:tr h="378460">
                <a:tc>
                  <a:txBody>
                    <a:bodyPr/>
                    <a:lstStyle/>
                    <a:p>
                      <a:r>
                        <a:rPr lang="en-US" sz="2000" kern="1200" dirty="0" smtClean="0">
                          <a:effectLst/>
                          <a:latin typeface="+mn-lt"/>
                        </a:rPr>
                        <a:t>Cancer as life-limiting diagnosis</a:t>
                      </a:r>
                      <a:endParaRPr lang="en-US" sz="2000" kern="1200" dirty="0" smtClean="0">
                        <a:solidFill>
                          <a:schemeClr val="dk1"/>
                        </a:solidFill>
                        <a:effectLst/>
                        <a:latin typeface="+mn-lt"/>
                        <a:ea typeface="+mn-ea"/>
                        <a:cs typeface="+mn-cs"/>
                      </a:endParaRPr>
                    </a:p>
                  </a:txBody>
                  <a:tcPr/>
                </a:tc>
                <a:tc>
                  <a:txBody>
                    <a:bodyPr/>
                    <a:lstStyle/>
                    <a:p>
                      <a:pPr algn="ctr"/>
                      <a:r>
                        <a:rPr lang="en-US" sz="2000" kern="1200" dirty="0" smtClean="0">
                          <a:effectLst/>
                          <a:latin typeface="+mn-lt"/>
                        </a:rPr>
                        <a:t>9</a:t>
                      </a:r>
                      <a:r>
                        <a:rPr lang="en-US" sz="2000" kern="1200" baseline="0" dirty="0" smtClean="0">
                          <a:effectLst/>
                          <a:latin typeface="+mn-lt"/>
                        </a:rPr>
                        <a:t> </a:t>
                      </a:r>
                      <a:r>
                        <a:rPr lang="en-US" sz="2000" kern="1200" dirty="0" smtClean="0">
                          <a:effectLst/>
                          <a:latin typeface="+mn-lt"/>
                        </a:rPr>
                        <a:t>(45%)</a:t>
                      </a:r>
                      <a:endParaRPr lang="en-US" sz="2000" dirty="0">
                        <a:latin typeface="+mn-lt"/>
                      </a:endParaRPr>
                    </a:p>
                  </a:txBody>
                  <a:tcPr/>
                </a:tc>
              </a:tr>
              <a:tr h="378460">
                <a:tc>
                  <a:txBody>
                    <a:bodyPr/>
                    <a:lstStyle/>
                    <a:p>
                      <a:r>
                        <a:rPr lang="en-US" sz="2000" kern="1200" dirty="0" smtClean="0">
                          <a:solidFill>
                            <a:schemeClr val="dk1"/>
                          </a:solidFill>
                          <a:effectLst/>
                          <a:latin typeface="+mn-lt"/>
                          <a:ea typeface="+mn-ea"/>
                          <a:cs typeface="+mn-cs"/>
                        </a:rPr>
                        <a:t>Previously</a:t>
                      </a:r>
                      <a:r>
                        <a:rPr lang="en-US" sz="2000" kern="1200" baseline="0" dirty="0" smtClean="0">
                          <a:solidFill>
                            <a:schemeClr val="dk1"/>
                          </a:solidFill>
                          <a:effectLst/>
                          <a:latin typeface="+mn-lt"/>
                          <a:ea typeface="+mn-ea"/>
                          <a:cs typeface="+mn-cs"/>
                        </a:rPr>
                        <a:t> discussed CPR</a:t>
                      </a:r>
                      <a:endParaRPr lang="en-US" sz="2000" kern="1200" dirty="0" smtClean="0">
                        <a:solidFill>
                          <a:schemeClr val="dk1"/>
                        </a:solidFill>
                        <a:effectLst/>
                        <a:latin typeface="+mn-lt"/>
                        <a:ea typeface="+mn-ea"/>
                        <a:cs typeface="+mn-cs"/>
                      </a:endParaRPr>
                    </a:p>
                  </a:txBody>
                  <a:tcPr/>
                </a:tc>
                <a:tc>
                  <a:txBody>
                    <a:bodyPr/>
                    <a:lstStyle/>
                    <a:p>
                      <a:pPr algn="ctr"/>
                      <a:r>
                        <a:rPr lang="en-US" sz="1800" kern="1200" dirty="0" smtClean="0">
                          <a:solidFill>
                            <a:schemeClr val="dk1"/>
                          </a:solidFill>
                          <a:effectLst/>
                          <a:latin typeface="+mn-lt"/>
                          <a:ea typeface="+mn-ea"/>
                          <a:cs typeface="+mn-cs"/>
                        </a:rPr>
                        <a:t>8</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(40%)</a:t>
                      </a:r>
                      <a:endParaRPr lang="en-US" sz="2000" dirty="0">
                        <a:latin typeface="+mn-lt"/>
                      </a:endParaRPr>
                    </a:p>
                  </a:txBody>
                  <a:tcPr/>
                </a:tc>
              </a:tr>
              <a:tr h="378460">
                <a:tc>
                  <a:txBody>
                    <a:bodyPr/>
                    <a:lstStyle/>
                    <a:p>
                      <a:r>
                        <a:rPr lang="en-US" sz="2000" kern="1200" dirty="0" smtClean="0">
                          <a:solidFill>
                            <a:schemeClr val="dk1"/>
                          </a:solidFill>
                          <a:effectLst/>
                          <a:latin typeface="+mn-lt"/>
                          <a:ea typeface="+mn-ea"/>
                          <a:cs typeface="+mn-cs"/>
                        </a:rPr>
                        <a:t>Advance directive</a:t>
                      </a:r>
                    </a:p>
                  </a:txBody>
                  <a:tcPr/>
                </a:tc>
                <a:tc>
                  <a:txBody>
                    <a:bodyPr/>
                    <a:lstStyle/>
                    <a:p>
                      <a:pPr algn="ctr"/>
                      <a:r>
                        <a:rPr lang="en-US" sz="1800" kern="1200" dirty="0" smtClean="0">
                          <a:solidFill>
                            <a:schemeClr val="dk1"/>
                          </a:solidFill>
                          <a:effectLst/>
                          <a:latin typeface="+mn-lt"/>
                          <a:ea typeface="+mn-ea"/>
                          <a:cs typeface="+mn-cs"/>
                        </a:rPr>
                        <a:t>11</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(55%)</a:t>
                      </a:r>
                      <a:endParaRPr lang="en-US" sz="2000" dirty="0">
                        <a:latin typeface="+mn-lt"/>
                      </a:endParaRPr>
                    </a:p>
                  </a:txBody>
                  <a:tcPr/>
                </a:tc>
              </a:tr>
            </a:tbl>
          </a:graphicData>
        </a:graphic>
      </p:graphicFrame>
    </p:spTree>
    <p:extLst>
      <p:ext uri="{BB962C8B-B14F-4D97-AF65-F5344CB8AC3E}">
        <p14:creationId xmlns:p14="http://schemas.microsoft.com/office/powerpoint/2010/main" val="3953435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chemeClr val="tx1">
                    <a:lumMod val="65000"/>
                    <a:lumOff val="35000"/>
                  </a:schemeClr>
                </a:solidFill>
              </a:rPr>
              <a:t>Overall Reactions to Videos</a:t>
            </a:r>
            <a:endParaRPr lang="en-US" sz="4000" dirty="0">
              <a:solidFill>
                <a:schemeClr val="tx1">
                  <a:lumMod val="65000"/>
                  <a:lumOff val="35000"/>
                </a:schemeClr>
              </a:solidFill>
            </a:endParaRPr>
          </a:p>
        </p:txBody>
      </p:sp>
      <p:sp>
        <p:nvSpPr>
          <p:cNvPr id="6" name="Content Placeholder 5"/>
          <p:cNvSpPr>
            <a:spLocks noGrp="1"/>
          </p:cNvSpPr>
          <p:nvPr>
            <p:ph idx="1"/>
          </p:nvPr>
        </p:nvSpPr>
        <p:spPr>
          <a:xfrm>
            <a:off x="701096" y="1720474"/>
            <a:ext cx="7825066" cy="4590144"/>
          </a:xfrm>
        </p:spPr>
        <p:txBody>
          <a:bodyPr/>
          <a:lstStyle/>
          <a:p>
            <a:r>
              <a:rPr lang="en-US" dirty="0" smtClean="0"/>
              <a:t>Most felt both discussion models would help them decide about CPR (75-80%)</a:t>
            </a:r>
          </a:p>
          <a:p>
            <a:r>
              <a:rPr lang="en-US" dirty="0" smtClean="0"/>
              <a:t>Most would feel comfortable with a similar </a:t>
            </a:r>
            <a:r>
              <a:rPr lang="en-US" dirty="0"/>
              <a:t>discussion </a:t>
            </a:r>
            <a:r>
              <a:rPr lang="en-US" dirty="0" smtClean="0"/>
              <a:t>(60-65%)</a:t>
            </a:r>
          </a:p>
          <a:p>
            <a:r>
              <a:rPr lang="en-US" dirty="0"/>
              <a:t>Preference between videos:</a:t>
            </a:r>
          </a:p>
          <a:p>
            <a:pPr lvl="1"/>
            <a:r>
              <a:rPr lang="en-US" dirty="0"/>
              <a:t>50% no </a:t>
            </a:r>
            <a:r>
              <a:rPr lang="en-US" dirty="0" smtClean="0"/>
              <a:t>preference (half liked both; remaining were apathetic)</a:t>
            </a:r>
            <a:endParaRPr lang="en-US" dirty="0"/>
          </a:p>
          <a:p>
            <a:pPr lvl="1"/>
            <a:r>
              <a:rPr lang="en-US" dirty="0"/>
              <a:t>35% information-focused</a:t>
            </a:r>
          </a:p>
          <a:p>
            <a:pPr lvl="1"/>
            <a:r>
              <a:rPr lang="en-US" dirty="0"/>
              <a:t>15% values-based</a:t>
            </a:r>
          </a:p>
          <a:p>
            <a:endParaRPr lang="en-US" dirty="0" smtClean="0"/>
          </a:p>
        </p:txBody>
      </p:sp>
    </p:spTree>
    <p:extLst>
      <p:ext uri="{BB962C8B-B14F-4D97-AF65-F5344CB8AC3E}">
        <p14:creationId xmlns:p14="http://schemas.microsoft.com/office/powerpoint/2010/main" val="1028524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20011</TotalTime>
  <Words>1187</Words>
  <Application>Microsoft Office PowerPoint</Application>
  <PresentationFormat>On-screen Show (4:3)</PresentationFormat>
  <Paragraphs>201</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 Presentation</vt:lpstr>
      <vt:lpstr>Patient Perspectives on Experts’ Recommendations for Hospital CPR Discussions</vt:lpstr>
      <vt:lpstr>Disclosures</vt:lpstr>
      <vt:lpstr>Background</vt:lpstr>
      <vt:lpstr>Objective</vt:lpstr>
      <vt:lpstr>Methods</vt:lpstr>
      <vt:lpstr>Discussion Models</vt:lpstr>
      <vt:lpstr>PowerPoint Presentation</vt:lpstr>
      <vt:lpstr>Participant Characteristics</vt:lpstr>
      <vt:lpstr>Overall Reactions to Videos</vt:lpstr>
      <vt:lpstr>Discussion Models</vt:lpstr>
      <vt:lpstr>Reactions to CPR Recommendation</vt:lpstr>
      <vt:lpstr>Benefits of MD Recommendation</vt:lpstr>
      <vt:lpstr>Benefit of Recommendation</vt:lpstr>
      <vt:lpstr>Harms of MD Recommendation</vt:lpstr>
      <vt:lpstr>Harm of Recommendation</vt:lpstr>
      <vt:lpstr>Conclusions</vt:lpstr>
      <vt:lpstr>Implications</vt:lpstr>
      <vt:lpstr>Acknowledgements</vt:lpstr>
      <vt:lpstr>Back-up Slides</vt:lpstr>
      <vt:lpstr>Setting and Participants</vt:lpstr>
      <vt:lpstr>Reactions to Discussion Components</vt:lpstr>
      <vt:lpstr>Interview Protocol and Analysis</vt:lpstr>
    </vt:vector>
  </TitlesOfParts>
  <Company>Wendy Anderson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Doctor-Patient Communication in the Hospital</dc:title>
  <dc:creator>Wendy Anderson</dc:creator>
  <cp:lastModifiedBy>Cimino, Jenica</cp:lastModifiedBy>
  <cp:revision>1703</cp:revision>
  <cp:lastPrinted>2013-09-18T01:36:59Z</cp:lastPrinted>
  <dcterms:created xsi:type="dcterms:W3CDTF">2009-09-08T19:50:18Z</dcterms:created>
  <dcterms:modified xsi:type="dcterms:W3CDTF">2013-09-23T19:33:19Z</dcterms:modified>
</cp:coreProperties>
</file>