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304" r:id="rId3"/>
    <p:sldId id="393" r:id="rId4"/>
    <p:sldId id="394" r:id="rId5"/>
    <p:sldId id="319" r:id="rId6"/>
    <p:sldId id="344" r:id="rId7"/>
    <p:sldId id="285" r:id="rId8"/>
    <p:sldId id="270" r:id="rId9"/>
    <p:sldId id="316" r:id="rId10"/>
    <p:sldId id="301" r:id="rId11"/>
    <p:sldId id="314" r:id="rId12"/>
    <p:sldId id="303" r:id="rId13"/>
    <p:sldId id="260" r:id="rId14"/>
    <p:sldId id="267" r:id="rId15"/>
    <p:sldId id="403" r:id="rId16"/>
    <p:sldId id="287" r:id="rId17"/>
    <p:sldId id="345" r:id="rId18"/>
    <p:sldId id="401" r:id="rId19"/>
    <p:sldId id="400" r:id="rId20"/>
    <p:sldId id="271" r:id="rId21"/>
    <p:sldId id="398" r:id="rId22"/>
    <p:sldId id="289" r:id="rId23"/>
    <p:sldId id="274" r:id="rId24"/>
    <p:sldId id="362" r:id="rId25"/>
    <p:sldId id="367" r:id="rId26"/>
    <p:sldId id="402" r:id="rId27"/>
    <p:sldId id="370" r:id="rId28"/>
    <p:sldId id="404" r:id="rId29"/>
    <p:sldId id="372" r:id="rId30"/>
    <p:sldId id="310" r:id="rId31"/>
    <p:sldId id="311" r:id="rId32"/>
    <p:sldId id="405" r:id="rId33"/>
    <p:sldId id="406" r:id="rId34"/>
    <p:sldId id="361" r:id="rId35"/>
    <p:sldId id="388" r:id="rId3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charset="0"/>
        <a:ea typeface="MS PGothic" pitchFamily="34" charset="-128"/>
        <a:cs typeface="+mn-cs"/>
      </a:defRPr>
    </a:lvl1pPr>
    <a:lvl2pPr marL="457200" algn="l" rtl="0" fontAlgn="base">
      <a:spcBef>
        <a:spcPct val="0"/>
      </a:spcBef>
      <a:spcAft>
        <a:spcPct val="0"/>
      </a:spcAft>
      <a:defRPr sz="2400" kern="1200">
        <a:solidFill>
          <a:schemeClr val="tx1"/>
        </a:solidFill>
        <a:latin typeface="Times" charset="0"/>
        <a:ea typeface="MS PGothic" pitchFamily="34" charset="-128"/>
        <a:cs typeface="+mn-cs"/>
      </a:defRPr>
    </a:lvl2pPr>
    <a:lvl3pPr marL="914400" algn="l" rtl="0" fontAlgn="base">
      <a:spcBef>
        <a:spcPct val="0"/>
      </a:spcBef>
      <a:spcAft>
        <a:spcPct val="0"/>
      </a:spcAft>
      <a:defRPr sz="2400" kern="1200">
        <a:solidFill>
          <a:schemeClr val="tx1"/>
        </a:solidFill>
        <a:latin typeface="Times"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001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708" autoAdjust="0"/>
  </p:normalViewPr>
  <p:slideViewPr>
    <p:cSldViewPr>
      <p:cViewPr varScale="1">
        <p:scale>
          <a:sx n="92" d="100"/>
          <a:sy n="92" d="100"/>
        </p:scale>
        <p:origin x="21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904"/>
    </p:cViewPr>
  </p:sorterViewPr>
  <p:notesViewPr>
    <p:cSldViewPr>
      <p:cViewPr varScale="1">
        <p:scale>
          <a:sx n="58" d="100"/>
          <a:sy n="58" d="100"/>
        </p:scale>
        <p:origin x="-177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defTabSz="932378" eaLnBrk="0" hangingPunct="0">
              <a:defRPr sz="1200">
                <a:latin typeface="Times New Roman" pitchFamily="18" charset="0"/>
                <a:ea typeface="+mn-ea"/>
                <a:cs typeface="+mn-cs"/>
              </a:defRPr>
            </a:lvl1pPr>
          </a:lstStyle>
          <a:p>
            <a:pPr>
              <a:defRPr/>
            </a:pPr>
            <a:endParaRPr lang="en-US" dirty="0"/>
          </a:p>
        </p:txBody>
      </p:sp>
      <p:sp>
        <p:nvSpPr>
          <p:cNvPr id="26627" name="Rectangle 3"/>
          <p:cNvSpPr>
            <a:spLocks noGrp="1" noChangeArrowheads="1"/>
          </p:cNvSpPr>
          <p:nvPr>
            <p:ph type="dt" sz="quarter" idx="1"/>
          </p:nvPr>
        </p:nvSpPr>
        <p:spPr bwMode="auto">
          <a:xfrm>
            <a:off x="3981450" y="0"/>
            <a:ext cx="3041650"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r" defTabSz="932378" eaLnBrk="0" hangingPunct="0">
              <a:defRPr sz="1200">
                <a:latin typeface="Times New Roman" pitchFamily="18" charset="0"/>
                <a:ea typeface="+mn-ea"/>
                <a:cs typeface="+mn-cs"/>
              </a:defRPr>
            </a:lvl1pPr>
          </a:lstStyle>
          <a:p>
            <a:pPr>
              <a:defRPr/>
            </a:pPr>
            <a:endParaRPr lang="en-US" dirty="0"/>
          </a:p>
        </p:txBody>
      </p:sp>
      <p:sp>
        <p:nvSpPr>
          <p:cNvPr id="26628" name="Rectangle 4"/>
          <p:cNvSpPr>
            <a:spLocks noGrp="1" noChangeArrowheads="1"/>
          </p:cNvSpPr>
          <p:nvPr>
            <p:ph type="ftr" sz="quarter" idx="2"/>
          </p:nvPr>
        </p:nvSpPr>
        <p:spPr bwMode="auto">
          <a:xfrm>
            <a:off x="0" y="8843963"/>
            <a:ext cx="3041650" cy="465137"/>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defTabSz="932378" eaLnBrk="0" hangingPunct="0">
              <a:defRPr sz="1200">
                <a:latin typeface="Times New Roman" pitchFamily="18" charset="0"/>
                <a:ea typeface="+mn-ea"/>
                <a:cs typeface="+mn-cs"/>
              </a:defRPr>
            </a:lvl1pPr>
          </a:lstStyle>
          <a:p>
            <a:pPr>
              <a:defRPr/>
            </a:pPr>
            <a:endParaRPr lang="en-US" dirty="0"/>
          </a:p>
        </p:txBody>
      </p:sp>
      <p:sp>
        <p:nvSpPr>
          <p:cNvPr id="26629" name="Rectangle 5"/>
          <p:cNvSpPr>
            <a:spLocks noGrp="1" noChangeArrowheads="1"/>
          </p:cNvSpPr>
          <p:nvPr>
            <p:ph type="sldNum" sz="quarter" idx="3"/>
          </p:nvPr>
        </p:nvSpPr>
        <p:spPr bwMode="auto">
          <a:xfrm>
            <a:off x="3981450" y="8843963"/>
            <a:ext cx="3041650" cy="465137"/>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r" defTabSz="931863" eaLnBrk="0" hangingPunct="0">
              <a:defRPr sz="1200">
                <a:latin typeface="Times New Roman" pitchFamily="18" charset="0"/>
              </a:defRPr>
            </a:lvl1pPr>
          </a:lstStyle>
          <a:p>
            <a:fld id="{B75D6750-E742-4E89-A27D-6A96C1887CB4}" type="slidenum">
              <a:rPr lang="en-US"/>
              <a:pPr/>
              <a:t>‹#›</a:t>
            </a:fld>
            <a:endParaRPr lang="en-US" dirty="0"/>
          </a:p>
        </p:txBody>
      </p:sp>
    </p:spTree>
    <p:extLst>
      <p:ext uri="{BB962C8B-B14F-4D97-AF65-F5344CB8AC3E}">
        <p14:creationId xmlns:p14="http://schemas.microsoft.com/office/powerpoint/2010/main" val="174508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defTabSz="932378" eaLnBrk="0" hangingPunct="0">
              <a:defRPr sz="1200">
                <a:latin typeface="Times New Roman" pitchFamily="18" charset="0"/>
                <a:ea typeface="+mn-ea"/>
                <a:cs typeface="+mn-cs"/>
              </a:defRPr>
            </a:lvl1pPr>
          </a:lstStyle>
          <a:p>
            <a:pPr>
              <a:defRPr/>
            </a:pPr>
            <a:endParaRPr lang="en-US" dirty="0"/>
          </a:p>
        </p:txBody>
      </p:sp>
      <p:sp>
        <p:nvSpPr>
          <p:cNvPr id="91139" name="Rectangle 3"/>
          <p:cNvSpPr>
            <a:spLocks noGrp="1" noChangeArrowheads="1"/>
          </p:cNvSpPr>
          <p:nvPr>
            <p:ph type="dt" idx="1"/>
          </p:nvPr>
        </p:nvSpPr>
        <p:spPr bwMode="auto">
          <a:xfrm>
            <a:off x="3981450" y="0"/>
            <a:ext cx="3041650" cy="465138"/>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r" defTabSz="932378" eaLnBrk="0" hangingPunct="0">
              <a:defRPr sz="1200">
                <a:latin typeface="Times New Roman" pitchFamily="18" charset="0"/>
                <a:ea typeface="+mn-ea"/>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35038" y="4422775"/>
            <a:ext cx="5153025" cy="4189413"/>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1142" name="Rectangle 6"/>
          <p:cNvSpPr>
            <a:spLocks noGrp="1" noChangeArrowheads="1"/>
          </p:cNvSpPr>
          <p:nvPr>
            <p:ph type="ftr" sz="quarter" idx="4"/>
          </p:nvPr>
        </p:nvSpPr>
        <p:spPr bwMode="auto">
          <a:xfrm>
            <a:off x="0" y="8843963"/>
            <a:ext cx="3041650" cy="465137"/>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defTabSz="932378" eaLnBrk="0" hangingPunct="0">
              <a:defRPr sz="1200">
                <a:latin typeface="Times New Roman" pitchFamily="18" charset="0"/>
                <a:ea typeface="+mn-ea"/>
                <a:cs typeface="+mn-cs"/>
              </a:defRPr>
            </a:lvl1pPr>
          </a:lstStyle>
          <a:p>
            <a:pPr>
              <a:defRPr/>
            </a:pPr>
            <a:endParaRPr lang="en-US" dirty="0"/>
          </a:p>
        </p:txBody>
      </p:sp>
      <p:sp>
        <p:nvSpPr>
          <p:cNvPr id="91143" name="Rectangle 7"/>
          <p:cNvSpPr>
            <a:spLocks noGrp="1" noChangeArrowheads="1"/>
          </p:cNvSpPr>
          <p:nvPr>
            <p:ph type="sldNum" sz="quarter" idx="5"/>
          </p:nvPr>
        </p:nvSpPr>
        <p:spPr bwMode="auto">
          <a:xfrm>
            <a:off x="3981450" y="8843963"/>
            <a:ext cx="3041650" cy="465137"/>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r" defTabSz="931863" eaLnBrk="0" hangingPunct="0">
              <a:defRPr sz="1200">
                <a:latin typeface="Times New Roman" pitchFamily="18" charset="0"/>
              </a:defRPr>
            </a:lvl1pPr>
          </a:lstStyle>
          <a:p>
            <a:fld id="{4EE88468-BF54-40E6-B0D8-96E9E910ED9C}" type="slidenum">
              <a:rPr lang="en-US"/>
              <a:pPr/>
              <a:t>‹#›</a:t>
            </a:fld>
            <a:endParaRPr lang="en-US" dirty="0"/>
          </a:p>
        </p:txBody>
      </p:sp>
    </p:spTree>
    <p:extLst>
      <p:ext uri="{BB962C8B-B14F-4D97-AF65-F5344CB8AC3E}">
        <p14:creationId xmlns:p14="http://schemas.microsoft.com/office/powerpoint/2010/main" val="2589051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emars\Dropbox\AAActive%20-%20Dec%2018%202019\AAPROJECTS\CE%20Teaching%20and%20PP%20slides\DCEA%202022\Course%20materials\2021\4%20-%20Input%20data\CEBM-Levels-of-Evidence-2.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771F4F9E-BB5B-4F5E-9C7F-C0B7B1F350E1}" type="slidenum">
              <a:rPr lang="en-US" sz="1200">
                <a:latin typeface="Times New Roman" pitchFamily="18" charset="0"/>
              </a:rPr>
              <a:pPr/>
              <a:t>1</a:t>
            </a:fld>
            <a:endParaRPr lang="en-US" sz="1200" dirty="0">
              <a:latin typeface="Times New Roman"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06CC9181-17C0-4CEA-864A-EAFC5E8610F5}" type="slidenum">
              <a:rPr lang="en-US" sz="1200">
                <a:latin typeface="Times New Roman" pitchFamily="18" charset="0"/>
              </a:rPr>
              <a:pPr/>
              <a:t>10</a:t>
            </a:fld>
            <a:endParaRPr lang="en-US" sz="1200" dirty="0">
              <a:latin typeface="Times New Roman" pitchFamily="18"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986F1BAB-9E3C-4A90-A179-4835A5050964}" type="slidenum">
              <a:rPr lang="en-US" sz="1200">
                <a:latin typeface="Times New Roman" pitchFamily="18" charset="0"/>
              </a:rPr>
              <a:pPr/>
              <a:t>11</a:t>
            </a:fld>
            <a:endParaRPr lang="en-US" sz="1200" dirty="0">
              <a:latin typeface="Times New Roman" pitchFamily="18"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D46EAF4F-3EDB-457B-8C63-1D14DCBC1E40}" type="slidenum">
              <a:rPr lang="en-US" sz="1200">
                <a:latin typeface="Times New Roman" pitchFamily="18" charset="0"/>
              </a:rPr>
              <a:pPr/>
              <a:t>12</a:t>
            </a:fld>
            <a:endParaRPr lang="en-US" sz="1200" dirty="0">
              <a:latin typeface="Times New Roman"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17B68DF9-3F84-4C45-B51D-DBB1324C4E04}" type="slidenum">
              <a:rPr lang="en-US" sz="1200">
                <a:latin typeface="Times New Roman" pitchFamily="18" charset="0"/>
              </a:rPr>
              <a:pPr/>
              <a:t>13</a:t>
            </a:fld>
            <a:endParaRPr lang="en-US" sz="1200" dirty="0">
              <a:latin typeface="Times New Roman"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a:p>
            <a:pPr eaLnBrk="1" hangingPunct="1"/>
            <a:endParaRPr lang="fr-FR" dirty="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FA11FEC2-9C73-4E41-80AD-2D2EBD4D75EC}" type="slidenum">
              <a:rPr lang="en-US" sz="1200">
                <a:latin typeface="Times New Roman" pitchFamily="18" charset="0"/>
              </a:rPr>
              <a:pPr/>
              <a:t>14</a:t>
            </a:fld>
            <a:endParaRPr lang="en-US" sz="1200" dirty="0">
              <a:latin typeface="Times New Roman" pitchFamily="18"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39C14040-D6E1-4767-A2D8-566DF4F83B55}" type="slidenum">
              <a:rPr lang="en-US" sz="1200">
                <a:latin typeface="Times New Roman" pitchFamily="18" charset="0"/>
              </a:rPr>
              <a:pPr/>
              <a:t>15</a:t>
            </a:fld>
            <a:endParaRPr lang="en-US" sz="1200" dirty="0">
              <a:latin typeface="Times New Roman" pitchFamily="18"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24F94D15-17D8-4C5C-B9DA-EFCA719F7670}" type="slidenum">
              <a:rPr lang="en-US" sz="1200">
                <a:latin typeface="Times New Roman" pitchFamily="18" charset="0"/>
              </a:rPr>
              <a:pPr/>
              <a:t>16</a:t>
            </a:fld>
            <a:endParaRPr lang="en-US" sz="1200" dirty="0">
              <a:latin typeface="Times New Roman"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959718D4-EB56-475E-9FDB-C47F0A4C0842}" type="slidenum">
              <a:rPr lang="en-US" sz="1200">
                <a:latin typeface="Times New Roman" pitchFamily="18" charset="0"/>
              </a:rPr>
              <a:pPr/>
              <a:t>17</a:t>
            </a:fld>
            <a:endParaRPr lang="en-US" sz="1200" dirty="0">
              <a:latin typeface="Times New Roman"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dirty="0">
                <a:latin typeface="Times"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88468-BF54-40E6-B0D8-96E9E910ED9C}" type="slidenum">
              <a:rPr lang="en-US" smtClean="0"/>
              <a:pPr/>
              <a:t>18</a:t>
            </a:fld>
            <a:endParaRPr lang="en-US" dirty="0"/>
          </a:p>
        </p:txBody>
      </p:sp>
    </p:spTree>
    <p:extLst>
      <p:ext uri="{BB962C8B-B14F-4D97-AF65-F5344CB8AC3E}">
        <p14:creationId xmlns:p14="http://schemas.microsoft.com/office/powerpoint/2010/main" val="136038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88468-BF54-40E6-B0D8-96E9E910ED9C}" type="slidenum">
              <a:rPr lang="en-US" smtClean="0"/>
              <a:pPr/>
              <a:t>19</a:t>
            </a:fld>
            <a:endParaRPr lang="en-US" dirty="0"/>
          </a:p>
        </p:txBody>
      </p:sp>
    </p:spTree>
    <p:extLst>
      <p:ext uri="{BB962C8B-B14F-4D97-AF65-F5344CB8AC3E}">
        <p14:creationId xmlns:p14="http://schemas.microsoft.com/office/powerpoint/2010/main" val="307608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26CF519A-BB46-45A3-8067-A95883686BA0}" type="slidenum">
              <a:rPr lang="en-US" sz="1200">
                <a:latin typeface="Times New Roman" pitchFamily="18" charset="0"/>
              </a:rPr>
              <a:pPr/>
              <a:t>2</a:t>
            </a:fld>
            <a:endParaRPr lang="en-US" sz="1200" dirty="0">
              <a:latin typeface="Times New Roman"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7C9998DB-8AA8-44EF-9F6D-3A62CF9F896B}" type="slidenum">
              <a:rPr lang="en-US" sz="1200">
                <a:latin typeface="Times New Roman" pitchFamily="18" charset="0"/>
              </a:rPr>
              <a:pPr/>
              <a:t>20</a:t>
            </a:fld>
            <a:endParaRPr lang="en-US" sz="1200" dirty="0">
              <a:latin typeface="Times New Roman" pitchFamily="18"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A29E8434-7193-44BA-8FF8-9525FE6D6177}" type="slidenum">
              <a:rPr lang="en-US" sz="1200">
                <a:latin typeface="Times New Roman" pitchFamily="18" charset="0"/>
              </a:rPr>
              <a:pPr/>
              <a:t>22</a:t>
            </a:fld>
            <a:endParaRPr lang="en-US" sz="1200" dirty="0">
              <a:latin typeface="Times New Roman" pitchFamily="18"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u="sng" dirty="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4E1080E1-48F2-4F8A-994F-52E2EDDF7C09}" type="slidenum">
              <a:rPr lang="en-US" sz="1200">
                <a:latin typeface="Times New Roman" pitchFamily="18" charset="0"/>
              </a:rPr>
              <a:pPr/>
              <a:t>23</a:t>
            </a:fld>
            <a:endParaRPr lang="en-US" sz="1200" dirty="0">
              <a:latin typeface="Times New Roman" pitchFamily="18"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4937ACC1-A011-4C33-BFCE-A501BF03B492}" type="slidenum">
              <a:rPr lang="en-US" sz="1200">
                <a:latin typeface="Times New Roman" pitchFamily="18" charset="0"/>
              </a:rPr>
              <a:pPr/>
              <a:t>24</a:t>
            </a:fld>
            <a:endParaRPr lang="en-US" sz="1200" dirty="0">
              <a:latin typeface="Times New Roman" pitchFamily="18"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dirty="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0137740B-B585-4EE9-BEE0-C4F6FD4956FC}" type="slidenum">
              <a:rPr lang="en-US" sz="1200">
                <a:latin typeface="Times New Roman" pitchFamily="18" charset="0"/>
              </a:rPr>
              <a:pPr/>
              <a:t>25</a:t>
            </a:fld>
            <a:endParaRPr lang="en-US" sz="1200" dirty="0">
              <a:latin typeface="Times New Roman" pitchFamily="18"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a:solidFill>
                  <a:srgbClr val="000000"/>
                </a:solidFill>
                <a:effectLst/>
                <a:latin typeface="Verdana" panose="020B0604030504040204" pitchFamily="34" charset="0"/>
              </a:rPr>
              <a:t>The Medical Expenditure Panel Survey (MEPS) is a set of large-scale surveys of families and individuals, their medical providers, and employers across the United States. MEPS is the most complete source of data on the cost and use of health care and health insurance coverage</a:t>
            </a:r>
          </a:p>
          <a:p>
            <a:pPr eaLnBrk="1" hangingPunct="1"/>
            <a:endParaRPr lang="en-US" b="0" i="0" dirty="0">
              <a:solidFill>
                <a:srgbClr val="000000"/>
              </a:solidFill>
              <a:effectLst/>
              <a:latin typeface="Verdana" panose="020B0604030504040204" pitchFamily="34" charset="0"/>
            </a:endParaRPr>
          </a:p>
          <a:p>
            <a:pPr eaLnBrk="1" hangingPunct="1"/>
            <a:r>
              <a:rPr lang="en-US" b="0" i="0" dirty="0">
                <a:solidFill>
                  <a:srgbClr val="444444"/>
                </a:solidFill>
                <a:effectLst/>
                <a:latin typeface="Arial" panose="020B0604020202020204" pitchFamily="34" charset="0"/>
              </a:rPr>
              <a:t>VINCI is an initiative to improve researchers' access to VA data and to facilitate the analysis of those data while ensuring Veterans' privacy and data security</a:t>
            </a:r>
            <a:endParaRPr lang="en-US" b="1" dirty="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50CE0A4F-3A02-49C4-A41C-9BF7F5FDAB22}" type="slidenum">
              <a:rPr lang="en-US" sz="1200">
                <a:latin typeface="Times New Roman" pitchFamily="18" charset="0"/>
              </a:rPr>
              <a:pPr/>
              <a:t>27</a:t>
            </a:fld>
            <a:endParaRPr lang="en-US" sz="1200" dirty="0">
              <a:latin typeface="Times New Roman" pitchFamily="18"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500" b="1" dirty="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AE4532E9-06BA-463D-A15C-BFB2CD623C8E}" type="slidenum">
              <a:rPr lang="en-US" sz="1200">
                <a:latin typeface="Times New Roman" pitchFamily="18" charset="0"/>
              </a:rPr>
              <a:pPr/>
              <a:t>28</a:t>
            </a:fld>
            <a:endParaRPr lang="en-US" sz="1200" dirty="0">
              <a:latin typeface="Times New Roman" pitchFamily="18"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DBF4036B-D6A4-4E23-A57C-008ADCAE6E3E}" type="slidenum">
              <a:rPr lang="en-US" sz="1200">
                <a:latin typeface="Times New Roman" pitchFamily="18" charset="0"/>
              </a:rPr>
              <a:pPr/>
              <a:t>29</a:t>
            </a:fld>
            <a:endParaRPr lang="en-US" sz="1200" dirty="0">
              <a:latin typeface="Times New Roman" pitchFamily="18"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0C717027-210E-49E4-8751-39FF4BAE213B}" type="slidenum">
              <a:rPr lang="en-US" sz="1200">
                <a:latin typeface="Times New Roman" pitchFamily="18" charset="0"/>
              </a:rPr>
              <a:pPr/>
              <a:t>30</a:t>
            </a:fld>
            <a:endParaRPr lang="en-US" sz="1200" dirty="0">
              <a:latin typeface="Times New Roman" pitchFamily="18"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u="sng" dirty="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2F5F06C9-D276-4812-8059-6D05D56683EC}" type="slidenum">
              <a:rPr lang="en-US" sz="1200">
                <a:latin typeface="Times New Roman" pitchFamily="18" charset="0"/>
              </a:rPr>
              <a:pPr/>
              <a:t>31</a:t>
            </a:fld>
            <a:endParaRPr lang="en-US" sz="1200" dirty="0">
              <a:latin typeface="Times New Roman" pitchFamily="18"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u="sng"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B5FE3DE4-132A-4E2A-8476-9B8FE92F4DDB}" type="slidenum">
              <a:rPr lang="en-US" sz="1200">
                <a:latin typeface="Times New Roman" pitchFamily="18" charset="0"/>
              </a:rPr>
              <a:pPr/>
              <a:t>3</a:t>
            </a:fld>
            <a:endParaRPr lang="en-US" sz="1200" dirty="0">
              <a:latin typeface="Times New Roman"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360B29FB-07E1-4C63-9AE0-160BFC01F73F}" type="slidenum">
              <a:rPr lang="en-US" sz="1200">
                <a:latin typeface="Times New Roman" pitchFamily="18" charset="0"/>
              </a:rPr>
              <a:pPr/>
              <a:t>32</a:t>
            </a:fld>
            <a:endParaRPr lang="en-US" sz="1200" dirty="0">
              <a:latin typeface="Times New Roman" pitchFamily="18"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FF278FB2-7E97-43EE-83BD-E4ACC9A2A7EA}" type="slidenum">
              <a:rPr lang="en-US" sz="1200">
                <a:latin typeface="Times New Roman" pitchFamily="18" charset="0"/>
              </a:rPr>
              <a:pPr/>
              <a:t>33</a:t>
            </a:fld>
            <a:endParaRPr lang="en-US" sz="1200" dirty="0">
              <a:latin typeface="Times New Roman" pitchFamily="18"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u="sng" dirty="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B27940BF-556B-4C88-A54D-9657BD6365E7}" type="slidenum">
              <a:rPr lang="en-US" sz="1200">
                <a:latin typeface="Times New Roman" pitchFamily="18" charset="0"/>
              </a:rPr>
              <a:pPr/>
              <a:t>34</a:t>
            </a:fld>
            <a:endParaRPr lang="en-US" sz="1200" dirty="0">
              <a:latin typeface="Times New Roman" pitchFamily="18"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1" u="sng"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CEBM-Levels-of-Evidence-2.1.pdf</a:t>
            </a:r>
            <a:endParaRPr lang="en-US" dirty="0"/>
          </a:p>
        </p:txBody>
      </p:sp>
      <p:sp>
        <p:nvSpPr>
          <p:cNvPr id="4" name="Slide Number Placeholder 3"/>
          <p:cNvSpPr>
            <a:spLocks noGrp="1"/>
          </p:cNvSpPr>
          <p:nvPr>
            <p:ph type="sldNum" sz="quarter" idx="5"/>
          </p:nvPr>
        </p:nvSpPr>
        <p:spPr/>
        <p:txBody>
          <a:bodyPr/>
          <a:lstStyle/>
          <a:p>
            <a:fld id="{4EE88468-BF54-40E6-B0D8-96E9E910ED9C}" type="slidenum">
              <a:rPr lang="en-US" smtClean="0"/>
              <a:pPr/>
              <a:t>4</a:t>
            </a:fld>
            <a:endParaRPr lang="en-US" dirty="0"/>
          </a:p>
        </p:txBody>
      </p:sp>
    </p:spTree>
    <p:extLst>
      <p:ext uri="{BB962C8B-B14F-4D97-AF65-F5344CB8AC3E}">
        <p14:creationId xmlns:p14="http://schemas.microsoft.com/office/powerpoint/2010/main" val="179247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4D8D81FA-129F-4828-B4A0-412755077FA0}" type="slidenum">
              <a:rPr lang="en-US" sz="1200">
                <a:latin typeface="Times New Roman" pitchFamily="18" charset="0"/>
              </a:rPr>
              <a:pPr/>
              <a:t>5</a:t>
            </a:fld>
            <a:endParaRPr lang="en-US" sz="1200" dirty="0">
              <a:latin typeface="Times New Roman"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38BA32CB-0FF5-4BCF-93BF-2AF02447CEEA}" type="slidenum">
              <a:rPr lang="en-US" sz="1200">
                <a:latin typeface="Times New Roman" pitchFamily="18" charset="0"/>
              </a:rPr>
              <a:pPr/>
              <a:t>6</a:t>
            </a:fld>
            <a:endParaRPr lang="en-US" sz="1200" dirty="0">
              <a:latin typeface="Times New Roman" pitchFamily="18"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D3CA85C3-222A-4603-BB19-48D90882DB16}" type="slidenum">
              <a:rPr lang="en-US" sz="1200">
                <a:latin typeface="Times New Roman" pitchFamily="18" charset="0"/>
              </a:rPr>
              <a:pPr/>
              <a:t>7</a:t>
            </a:fld>
            <a:endParaRPr lang="en-US" sz="1200" dirty="0">
              <a:latin typeface="Times New Roman" pitchFamily="18"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52A8DA4C-9CA8-4E1A-BDA1-8D4D15AD74BC}" type="slidenum">
              <a:rPr lang="en-US" sz="1200">
                <a:latin typeface="Times New Roman" pitchFamily="18" charset="0"/>
              </a:rPr>
              <a:pPr/>
              <a:t>8</a:t>
            </a:fld>
            <a:endParaRPr lang="en-US" sz="1200" dirty="0">
              <a:latin typeface="Times New Roman" pitchFamily="18"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charset="0"/>
                <a:ea typeface="MS PGothic" pitchFamily="34" charset="-128"/>
              </a:defRPr>
            </a:lvl1pPr>
            <a:lvl2pPr marL="742950" indent="-285750" defTabSz="930275" eaLnBrk="0" hangingPunct="0">
              <a:defRPr sz="2400">
                <a:solidFill>
                  <a:schemeClr val="tx1"/>
                </a:solidFill>
                <a:latin typeface="Times" charset="0"/>
                <a:ea typeface="MS PGothic" pitchFamily="34" charset="-128"/>
              </a:defRPr>
            </a:lvl2pPr>
            <a:lvl3pPr marL="1143000" indent="-228600" defTabSz="930275" eaLnBrk="0" hangingPunct="0">
              <a:defRPr sz="2400">
                <a:solidFill>
                  <a:schemeClr val="tx1"/>
                </a:solidFill>
                <a:latin typeface="Times" charset="0"/>
                <a:ea typeface="MS PGothic" pitchFamily="34" charset="-128"/>
              </a:defRPr>
            </a:lvl3pPr>
            <a:lvl4pPr marL="1600200" indent="-228600" defTabSz="930275" eaLnBrk="0" hangingPunct="0">
              <a:defRPr sz="2400">
                <a:solidFill>
                  <a:schemeClr val="tx1"/>
                </a:solidFill>
                <a:latin typeface="Times" charset="0"/>
                <a:ea typeface="MS PGothic" pitchFamily="34" charset="-128"/>
              </a:defRPr>
            </a:lvl4pPr>
            <a:lvl5pPr marL="2057400" indent="-228600" defTabSz="930275" eaLnBrk="0" hangingPunct="0">
              <a:defRPr sz="2400">
                <a:solidFill>
                  <a:schemeClr val="tx1"/>
                </a:solidFill>
                <a:latin typeface="Times" charset="0"/>
                <a:ea typeface="MS PGothic" pitchFamily="34" charset="-128"/>
              </a:defRPr>
            </a:lvl5pPr>
            <a:lvl6pPr marL="2514600" indent="-228600" defTabSz="930275"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30275"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30275"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30275" eaLnBrk="0" fontAlgn="base" hangingPunct="0">
              <a:spcBef>
                <a:spcPct val="0"/>
              </a:spcBef>
              <a:spcAft>
                <a:spcPct val="0"/>
              </a:spcAft>
              <a:defRPr sz="2400">
                <a:solidFill>
                  <a:schemeClr val="tx1"/>
                </a:solidFill>
                <a:latin typeface="Times" charset="0"/>
                <a:ea typeface="MS PGothic" pitchFamily="34" charset="-128"/>
              </a:defRPr>
            </a:lvl9pPr>
          </a:lstStyle>
          <a:p>
            <a:fld id="{E0E8EE21-628B-4DD1-BC95-E49E08DE25A0}" type="slidenum">
              <a:rPr lang="en-US" sz="1200">
                <a:latin typeface="Times New Roman" pitchFamily="18" charset="0"/>
              </a:rPr>
              <a:pPr/>
              <a:t>9</a:t>
            </a:fld>
            <a:endParaRPr lang="en-US" sz="1200" dirty="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56F393-BA87-4469-9FD2-A0B6279B265A}" type="slidenum">
              <a:rPr lang="en-US"/>
              <a:pPr/>
              <a:t>‹#›</a:t>
            </a:fld>
            <a:endParaRPr lang="en-US" dirty="0"/>
          </a:p>
        </p:txBody>
      </p:sp>
    </p:spTree>
    <p:extLst>
      <p:ext uri="{BB962C8B-B14F-4D97-AF65-F5344CB8AC3E}">
        <p14:creationId xmlns:p14="http://schemas.microsoft.com/office/powerpoint/2010/main" val="5386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3317C31-29E3-4B68-AE9E-67A9B3B8EEBF}" type="slidenum">
              <a:rPr lang="en-US"/>
              <a:pPr/>
              <a:t>‹#›</a:t>
            </a:fld>
            <a:endParaRPr lang="en-US" dirty="0"/>
          </a:p>
        </p:txBody>
      </p:sp>
    </p:spTree>
    <p:extLst>
      <p:ext uri="{BB962C8B-B14F-4D97-AF65-F5344CB8AC3E}">
        <p14:creationId xmlns:p14="http://schemas.microsoft.com/office/powerpoint/2010/main" val="194233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67886D4-5C96-4861-8259-F23E18EB3469}" type="slidenum">
              <a:rPr lang="en-US"/>
              <a:pPr/>
              <a:t>‹#›</a:t>
            </a:fld>
            <a:endParaRPr lang="en-US" dirty="0"/>
          </a:p>
        </p:txBody>
      </p:sp>
    </p:spTree>
    <p:extLst>
      <p:ext uri="{BB962C8B-B14F-4D97-AF65-F5344CB8AC3E}">
        <p14:creationId xmlns:p14="http://schemas.microsoft.com/office/powerpoint/2010/main" val="60708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61C9C3C-E37F-4305-A5A4-EB764FDA150C}" type="slidenum">
              <a:rPr lang="en-US"/>
              <a:pPr/>
              <a:t>‹#›</a:t>
            </a:fld>
            <a:endParaRPr lang="en-US" dirty="0"/>
          </a:p>
        </p:txBody>
      </p:sp>
    </p:spTree>
    <p:extLst>
      <p:ext uri="{BB962C8B-B14F-4D97-AF65-F5344CB8AC3E}">
        <p14:creationId xmlns:p14="http://schemas.microsoft.com/office/powerpoint/2010/main" val="318014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1DB10B7-FFB2-47A1-A659-AD2A1EA4E920}" type="slidenum">
              <a:rPr lang="en-US"/>
              <a:pPr/>
              <a:t>‹#›</a:t>
            </a:fld>
            <a:endParaRPr lang="en-US" dirty="0"/>
          </a:p>
        </p:txBody>
      </p:sp>
    </p:spTree>
    <p:extLst>
      <p:ext uri="{BB962C8B-B14F-4D97-AF65-F5344CB8AC3E}">
        <p14:creationId xmlns:p14="http://schemas.microsoft.com/office/powerpoint/2010/main" val="163748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F4AE75C-8CAB-48F4-8E2B-EA29179AE86F}" type="slidenum">
              <a:rPr lang="en-US"/>
              <a:pPr/>
              <a:t>‹#›</a:t>
            </a:fld>
            <a:endParaRPr lang="en-US" dirty="0"/>
          </a:p>
        </p:txBody>
      </p:sp>
    </p:spTree>
    <p:extLst>
      <p:ext uri="{BB962C8B-B14F-4D97-AF65-F5344CB8AC3E}">
        <p14:creationId xmlns:p14="http://schemas.microsoft.com/office/powerpoint/2010/main" val="76278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2A5BCFA-FE8A-4A4F-9034-EF98E2A28513}" type="slidenum">
              <a:rPr lang="en-US"/>
              <a:pPr/>
              <a:t>‹#›</a:t>
            </a:fld>
            <a:endParaRPr lang="en-US" dirty="0"/>
          </a:p>
        </p:txBody>
      </p:sp>
    </p:spTree>
    <p:extLst>
      <p:ext uri="{BB962C8B-B14F-4D97-AF65-F5344CB8AC3E}">
        <p14:creationId xmlns:p14="http://schemas.microsoft.com/office/powerpoint/2010/main" val="32084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ADFEECED-EC1B-446D-8A7F-451132E256AF}" type="slidenum">
              <a:rPr lang="en-US"/>
              <a:pPr/>
              <a:t>‹#›</a:t>
            </a:fld>
            <a:endParaRPr lang="en-US" dirty="0"/>
          </a:p>
        </p:txBody>
      </p:sp>
    </p:spTree>
    <p:extLst>
      <p:ext uri="{BB962C8B-B14F-4D97-AF65-F5344CB8AC3E}">
        <p14:creationId xmlns:p14="http://schemas.microsoft.com/office/powerpoint/2010/main" val="171223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1659DEEF-CE6F-42FF-BD6E-C7DA4CBB5115}" type="slidenum">
              <a:rPr lang="en-US"/>
              <a:pPr/>
              <a:t>‹#›</a:t>
            </a:fld>
            <a:endParaRPr lang="en-US" dirty="0"/>
          </a:p>
        </p:txBody>
      </p:sp>
    </p:spTree>
    <p:extLst>
      <p:ext uri="{BB962C8B-B14F-4D97-AF65-F5344CB8AC3E}">
        <p14:creationId xmlns:p14="http://schemas.microsoft.com/office/powerpoint/2010/main" val="229028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715A8019-41CB-4717-8B36-CA54B7F96390}" type="slidenum">
              <a:rPr lang="en-US"/>
              <a:pPr/>
              <a:t>‹#›</a:t>
            </a:fld>
            <a:endParaRPr lang="en-US" dirty="0"/>
          </a:p>
        </p:txBody>
      </p:sp>
    </p:spTree>
    <p:extLst>
      <p:ext uri="{BB962C8B-B14F-4D97-AF65-F5344CB8AC3E}">
        <p14:creationId xmlns:p14="http://schemas.microsoft.com/office/powerpoint/2010/main" val="45780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D7B5F36-BA78-4972-9817-DCA695345FC6}" type="slidenum">
              <a:rPr lang="en-US"/>
              <a:pPr/>
              <a:t>‹#›</a:t>
            </a:fld>
            <a:endParaRPr lang="en-US" dirty="0"/>
          </a:p>
        </p:txBody>
      </p:sp>
    </p:spTree>
    <p:extLst>
      <p:ext uri="{BB962C8B-B14F-4D97-AF65-F5344CB8AC3E}">
        <p14:creationId xmlns:p14="http://schemas.microsoft.com/office/powerpoint/2010/main" val="383806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AFE5404-1C1C-49A5-B872-85D230FF8C59}" type="slidenum">
              <a:rPr lang="en-US"/>
              <a:pPr/>
              <a:t>‹#›</a:t>
            </a:fld>
            <a:endParaRPr lang="en-US" dirty="0"/>
          </a:p>
        </p:txBody>
      </p:sp>
    </p:spTree>
    <p:extLst>
      <p:ext uri="{BB962C8B-B14F-4D97-AF65-F5344CB8AC3E}">
        <p14:creationId xmlns:p14="http://schemas.microsoft.com/office/powerpoint/2010/main" val="16391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6"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6"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C67278CC-5E62-4BDB-82FB-1BF74E3E23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FFFF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FF00"/>
          </a:solidFill>
          <a:latin typeface="Palatino" pitchFamily="16" charset="0"/>
          <a:ea typeface="MS PGothic" pitchFamily="34" charset="-128"/>
          <a:cs typeface="ＭＳ Ｐゴシック" charset="0"/>
        </a:defRPr>
      </a:lvl2pPr>
      <a:lvl3pPr algn="ctr" rtl="0" eaLnBrk="0" fontAlgn="base" hangingPunct="0">
        <a:spcBef>
          <a:spcPct val="0"/>
        </a:spcBef>
        <a:spcAft>
          <a:spcPct val="0"/>
        </a:spcAft>
        <a:defRPr sz="4400">
          <a:solidFill>
            <a:srgbClr val="FFFF00"/>
          </a:solidFill>
          <a:latin typeface="Palatino" pitchFamily="16" charset="0"/>
          <a:ea typeface="MS PGothic" pitchFamily="34" charset="-128"/>
          <a:cs typeface="ＭＳ Ｐゴシック" charset="0"/>
        </a:defRPr>
      </a:lvl3pPr>
      <a:lvl4pPr algn="ctr" rtl="0" eaLnBrk="0" fontAlgn="base" hangingPunct="0">
        <a:spcBef>
          <a:spcPct val="0"/>
        </a:spcBef>
        <a:spcAft>
          <a:spcPct val="0"/>
        </a:spcAft>
        <a:defRPr sz="4400">
          <a:solidFill>
            <a:srgbClr val="FFFF00"/>
          </a:solidFill>
          <a:latin typeface="Palatino" pitchFamily="16" charset="0"/>
          <a:ea typeface="MS PGothic" pitchFamily="34" charset="-128"/>
          <a:cs typeface="ＭＳ Ｐゴシック" charset="0"/>
        </a:defRPr>
      </a:lvl4pPr>
      <a:lvl5pPr algn="ctr" rtl="0" eaLnBrk="0" fontAlgn="base" hangingPunct="0">
        <a:spcBef>
          <a:spcPct val="0"/>
        </a:spcBef>
        <a:spcAft>
          <a:spcPct val="0"/>
        </a:spcAft>
        <a:defRPr sz="4400">
          <a:solidFill>
            <a:srgbClr val="FFFF00"/>
          </a:solidFill>
          <a:latin typeface="Palatino" pitchFamily="16" charset="0"/>
          <a:ea typeface="MS PGothic" pitchFamily="34" charset="-128"/>
          <a:cs typeface="ＭＳ Ｐゴシック" charset="0"/>
        </a:defRPr>
      </a:lvl5pPr>
      <a:lvl6pPr marL="457200" algn="ctr" rtl="0" fontAlgn="base">
        <a:spcBef>
          <a:spcPct val="0"/>
        </a:spcBef>
        <a:spcAft>
          <a:spcPct val="0"/>
        </a:spcAft>
        <a:defRPr sz="4400">
          <a:solidFill>
            <a:srgbClr val="FFFF00"/>
          </a:solidFill>
          <a:latin typeface="Palatino" pitchFamily="16" charset="0"/>
        </a:defRPr>
      </a:lvl6pPr>
      <a:lvl7pPr marL="914400" algn="ctr" rtl="0" fontAlgn="base">
        <a:spcBef>
          <a:spcPct val="0"/>
        </a:spcBef>
        <a:spcAft>
          <a:spcPct val="0"/>
        </a:spcAft>
        <a:defRPr sz="4400">
          <a:solidFill>
            <a:srgbClr val="FFFF00"/>
          </a:solidFill>
          <a:latin typeface="Palatino" pitchFamily="16" charset="0"/>
        </a:defRPr>
      </a:lvl7pPr>
      <a:lvl8pPr marL="1371600" algn="ctr" rtl="0" fontAlgn="base">
        <a:spcBef>
          <a:spcPct val="0"/>
        </a:spcBef>
        <a:spcAft>
          <a:spcPct val="0"/>
        </a:spcAft>
        <a:defRPr sz="4400">
          <a:solidFill>
            <a:srgbClr val="FFFF00"/>
          </a:solidFill>
          <a:latin typeface="Palatino" pitchFamily="16" charset="0"/>
        </a:defRPr>
      </a:lvl8pPr>
      <a:lvl9pPr marL="1828800" algn="ctr" rtl="0" fontAlgn="base">
        <a:spcBef>
          <a:spcPct val="0"/>
        </a:spcBef>
        <a:spcAft>
          <a:spcPct val="0"/>
        </a:spcAft>
        <a:defRPr sz="4400">
          <a:solidFill>
            <a:srgbClr val="FFFF00"/>
          </a:solidFill>
          <a:latin typeface="Palatino" pitchFamily="16" charset="0"/>
        </a:defRPr>
      </a:lvl9pPr>
    </p:titleStyle>
    <p:bodyStyle>
      <a:lvl1pPr marL="342900" indent="-342900" algn="l" rtl="0" eaLnBrk="0" fontAlgn="base" hangingPunct="0">
        <a:spcBef>
          <a:spcPct val="20000"/>
        </a:spcBef>
        <a:spcAft>
          <a:spcPct val="0"/>
        </a:spcAft>
        <a:buChar char="•"/>
        <a:defRPr sz="2800">
          <a:solidFill>
            <a:srgbClr val="FFFFFF"/>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ubmed.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ps.ahrq.gov/mepsweb/"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m4a"/><Relationship Id="rId7" Type="http://schemas.openxmlformats.org/officeDocument/2006/relationships/image" Target="../media/image1.wmf"/><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esearch.stlouisfed.org/fred2/data/GDPCTPI.tx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acronymfinder.com/" TargetMode="External"/><Relationship Id="rId4" Type="http://schemas.openxmlformats.org/officeDocument/2006/relationships/hyperlink" Target="http://www.cia.gov/cia/publications/factboo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ho.int/choice/country/en/index.html" TargetMode="External"/><Relationship Id="rId2" Type="http://schemas.openxmlformats.org/officeDocument/2006/relationships/hyperlink" Target="http://www.who.int/whosis/en/" TargetMode="External"/><Relationship Id="rId1" Type="http://schemas.openxmlformats.org/officeDocument/2006/relationships/slideLayout" Target="../slideLayouts/slideLayout2.xml"/><Relationship Id="rId5" Type="http://schemas.openxmlformats.org/officeDocument/2006/relationships/hyperlink" Target="https://ghcosting.org/" TargetMode="External"/><Relationship Id="rId4" Type="http://schemas.openxmlformats.org/officeDocument/2006/relationships/hyperlink" Target="http://cdc.gov/nchs/data/misc/ihdrg2003.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2209800"/>
            <a:ext cx="7848600" cy="2743200"/>
          </a:xfrm>
        </p:spPr>
        <p:txBody>
          <a:bodyPr/>
          <a:lstStyle/>
          <a:p>
            <a:pPr eaLnBrk="1" hangingPunct="1"/>
            <a:r>
              <a:rPr lang="en-US" sz="4000" dirty="0"/>
              <a:t> </a:t>
            </a:r>
            <a:br>
              <a:rPr lang="en-US" sz="4000" dirty="0"/>
            </a:br>
            <a:r>
              <a:rPr lang="en-US" dirty="0"/>
              <a:t>Health and Cost Data Inputs</a:t>
            </a:r>
            <a:br>
              <a:rPr lang="en-US" sz="4000" dirty="0"/>
            </a:br>
            <a:br>
              <a:rPr lang="en-US" sz="4000" dirty="0"/>
            </a:br>
            <a:r>
              <a:rPr lang="en-US" sz="2400" dirty="0"/>
              <a:t>Epi 213</a:t>
            </a:r>
            <a:br>
              <a:rPr lang="en-US" sz="2400" dirty="0"/>
            </a:br>
            <a:r>
              <a:rPr lang="en-US" sz="2400" dirty="0"/>
              <a:t>Cost-Effectiveness Analysis </a:t>
            </a:r>
            <a:br>
              <a:rPr lang="en-US" sz="2400" dirty="0"/>
            </a:br>
            <a:r>
              <a:rPr lang="en-US" sz="2400" dirty="0"/>
              <a:t>in Medicine and Public Health</a:t>
            </a:r>
            <a:br>
              <a:rPr lang="en-US" sz="2400" b="1" dirty="0"/>
            </a:br>
            <a:br>
              <a:rPr lang="en-US" sz="2400" dirty="0"/>
            </a:br>
            <a:r>
              <a:rPr lang="en-US" sz="2400" dirty="0"/>
              <a:t>3 February 2022</a:t>
            </a:r>
            <a:br>
              <a:rPr lang="en-US" sz="2400" dirty="0">
                <a:latin typeface="Times" charset="0"/>
              </a:rPr>
            </a:br>
            <a:br>
              <a:rPr lang="en-US" sz="2800" dirty="0">
                <a:latin typeface="Times" charset="0"/>
              </a:rPr>
            </a:br>
            <a:br>
              <a:rPr lang="en-US" sz="2800" dirty="0">
                <a:latin typeface="Times" charset="0"/>
              </a:rPr>
            </a:br>
            <a:r>
              <a:rPr lang="en-US" sz="2800" dirty="0">
                <a:latin typeface="Times" charset="0"/>
              </a:rPr>
              <a:t>James G Kahn, MD, MPH</a:t>
            </a:r>
            <a:br>
              <a:rPr lang="en-US" sz="2400" dirty="0"/>
            </a:br>
            <a:endParaRPr lang="en-US" sz="20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152400"/>
            <a:ext cx="7772400" cy="1143000"/>
          </a:xfrm>
        </p:spPr>
        <p:txBody>
          <a:bodyPr/>
          <a:lstStyle/>
          <a:p>
            <a:pPr eaLnBrk="1" hangingPunct="1"/>
            <a:r>
              <a:rPr lang="en-US" dirty="0"/>
              <a:t>Health States</a:t>
            </a:r>
          </a:p>
        </p:txBody>
      </p:sp>
      <p:sp>
        <p:nvSpPr>
          <p:cNvPr id="33794" name="Rectangle 3"/>
          <p:cNvSpPr>
            <a:spLocks noGrp="1" noChangeArrowheads="1"/>
          </p:cNvSpPr>
          <p:nvPr>
            <p:ph type="body" idx="1"/>
          </p:nvPr>
        </p:nvSpPr>
        <p:spPr>
          <a:xfrm>
            <a:off x="457200" y="1295400"/>
            <a:ext cx="8305800" cy="4953000"/>
          </a:xfrm>
        </p:spPr>
        <p:txBody>
          <a:bodyPr/>
          <a:lstStyle/>
          <a:p>
            <a:pPr marL="457200" indent="-457200" eaLnBrk="1" hangingPunct="1">
              <a:lnSpc>
                <a:spcPct val="90000"/>
              </a:lnSpc>
              <a:buFontTx/>
              <a:buNone/>
            </a:pPr>
            <a:r>
              <a:rPr lang="en-US" dirty="0"/>
              <a:t>Key Questions:</a:t>
            </a:r>
            <a:br>
              <a:rPr lang="en-US" dirty="0"/>
            </a:br>
            <a:endParaRPr lang="en-US" dirty="0"/>
          </a:p>
          <a:p>
            <a:pPr marL="457200" indent="-457200" eaLnBrk="1" hangingPunct="1">
              <a:lnSpc>
                <a:spcPct val="90000"/>
              </a:lnSpc>
              <a:spcAft>
                <a:spcPts val="1000"/>
              </a:spcAft>
            </a:pPr>
            <a:r>
              <a:rPr lang="en-US" sz="2400" dirty="0"/>
              <a:t>What Are the Relevant </a:t>
            </a:r>
            <a:r>
              <a:rPr lang="en-US" sz="2400" dirty="0">
                <a:solidFill>
                  <a:srgbClr val="FFFF00"/>
                </a:solidFill>
              </a:rPr>
              <a:t>Health States Over Time</a:t>
            </a:r>
            <a:r>
              <a:rPr lang="en-US" sz="2400" dirty="0"/>
              <a:t> for the Disease Under Study?</a:t>
            </a:r>
          </a:p>
          <a:p>
            <a:pPr marL="857250" lvl="1" indent="-457200" eaLnBrk="1" hangingPunct="1">
              <a:lnSpc>
                <a:spcPct val="90000"/>
              </a:lnSpc>
              <a:spcAft>
                <a:spcPts val="1000"/>
              </a:spcAft>
            </a:pPr>
            <a:r>
              <a:rPr lang="en-US" sz="2000" dirty="0">
                <a:solidFill>
                  <a:srgbClr val="FFFF00"/>
                </a:solidFill>
              </a:rPr>
              <a:t>When</a:t>
            </a:r>
            <a:r>
              <a:rPr lang="en-US" sz="2000" dirty="0"/>
              <a:t> Do These States Occur, and </a:t>
            </a:r>
            <a:r>
              <a:rPr lang="en-US" sz="2000" dirty="0">
                <a:solidFill>
                  <a:srgbClr val="FFFF00"/>
                </a:solidFill>
              </a:rPr>
              <a:t>How Long</a:t>
            </a:r>
            <a:r>
              <a:rPr lang="en-US" sz="2000" dirty="0"/>
              <a:t> Do They Last?</a:t>
            </a:r>
          </a:p>
          <a:p>
            <a:pPr marL="457200" indent="-457200" eaLnBrk="1" hangingPunct="1">
              <a:lnSpc>
                <a:spcPct val="90000"/>
              </a:lnSpc>
              <a:spcAft>
                <a:spcPts val="1000"/>
              </a:spcAft>
            </a:pPr>
            <a:r>
              <a:rPr lang="en-US" sz="2400" dirty="0"/>
              <a:t>What Are the Likely </a:t>
            </a:r>
            <a:r>
              <a:rPr lang="en-US" sz="2400" dirty="0">
                <a:solidFill>
                  <a:srgbClr val="FFFF00"/>
                </a:solidFill>
              </a:rPr>
              <a:t>Side Effects </a:t>
            </a:r>
            <a:r>
              <a:rPr lang="en-US" sz="2400" dirty="0"/>
              <a:t>or Other Unintended Consequences for Each Group? </a:t>
            </a:r>
          </a:p>
          <a:p>
            <a:pPr marL="457200" indent="-457200" eaLnBrk="1" hangingPunct="1">
              <a:lnSpc>
                <a:spcPct val="90000"/>
              </a:lnSpc>
              <a:spcAft>
                <a:spcPts val="1000"/>
              </a:spcAft>
            </a:pPr>
            <a:r>
              <a:rPr lang="en-US" sz="2400" dirty="0"/>
              <a:t>For which health states are there </a:t>
            </a:r>
            <a:r>
              <a:rPr lang="en-US" sz="2400" dirty="0">
                <a:solidFill>
                  <a:srgbClr val="FFFF00"/>
                </a:solidFill>
              </a:rPr>
              <a:t>credible estimates </a:t>
            </a:r>
            <a:r>
              <a:rPr lang="en-US" sz="2400" dirty="0"/>
              <a:t>appropriate for your RQ and population?</a:t>
            </a:r>
          </a:p>
        </p:txBody>
      </p:sp>
      <p:sp>
        <p:nvSpPr>
          <p:cNvPr id="33795" name="Line 4"/>
          <p:cNvSpPr>
            <a:spLocks noChangeShapeType="1"/>
          </p:cNvSpPr>
          <p:nvPr/>
        </p:nvSpPr>
        <p:spPr bwMode="auto">
          <a:xfrm>
            <a:off x="609600" y="1143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152400"/>
            <a:ext cx="7772400" cy="1143000"/>
          </a:xfrm>
        </p:spPr>
        <p:txBody>
          <a:bodyPr/>
          <a:lstStyle/>
          <a:p>
            <a:pPr eaLnBrk="1" hangingPunct="1"/>
            <a:r>
              <a:rPr lang="en-US" sz="3600" dirty="0"/>
              <a:t>Example – </a:t>
            </a:r>
            <a:br>
              <a:rPr lang="en-US" sz="3600" dirty="0"/>
            </a:br>
            <a:r>
              <a:rPr lang="en-US" sz="3600" dirty="0"/>
              <a:t>Aneurysm Analysis</a:t>
            </a:r>
            <a:endParaRPr lang="en-US" dirty="0"/>
          </a:p>
        </p:txBody>
      </p:sp>
      <p:sp>
        <p:nvSpPr>
          <p:cNvPr id="35842" name="Rectangle 3"/>
          <p:cNvSpPr>
            <a:spLocks noGrp="1" noChangeArrowheads="1"/>
          </p:cNvSpPr>
          <p:nvPr>
            <p:ph type="body" idx="1"/>
          </p:nvPr>
        </p:nvSpPr>
        <p:spPr>
          <a:xfrm>
            <a:off x="304800" y="1524001"/>
            <a:ext cx="8763000" cy="4495799"/>
          </a:xfrm>
        </p:spPr>
        <p:txBody>
          <a:bodyPr/>
          <a:lstStyle/>
          <a:p>
            <a:pPr marL="457200" indent="-457200" algn="ctr" eaLnBrk="1" hangingPunct="1">
              <a:buFontTx/>
              <a:buNone/>
            </a:pPr>
            <a:r>
              <a:rPr lang="en-US" dirty="0">
                <a:latin typeface="Baskerville" charset="0"/>
              </a:rPr>
              <a:t>For the aneurysm analysis, health outcomes were estimated from multiple sources:</a:t>
            </a:r>
          </a:p>
          <a:p>
            <a:pPr marL="457200" indent="-457200" algn="ctr" eaLnBrk="1" hangingPunct="1">
              <a:buFontTx/>
              <a:buNone/>
            </a:pPr>
            <a:endParaRPr lang="en-US" dirty="0">
              <a:latin typeface="Baskerville" charset="0"/>
            </a:endParaRPr>
          </a:p>
          <a:p>
            <a:pPr marL="457200" indent="-457200" eaLnBrk="1" hangingPunct="1"/>
            <a:r>
              <a:rPr lang="en-US" sz="2000" dirty="0">
                <a:latin typeface="Baskerville" charset="0"/>
              </a:rPr>
              <a:t>	</a:t>
            </a:r>
            <a:r>
              <a:rPr lang="en-US" sz="2100" dirty="0">
                <a:latin typeface="Baskerville" charset="0"/>
              </a:rPr>
              <a:t>Aneurysm rupture rates		large cohort study</a:t>
            </a:r>
          </a:p>
          <a:p>
            <a:pPr marL="457200" indent="-457200" eaLnBrk="1" hangingPunct="1"/>
            <a:r>
              <a:rPr lang="en-US" sz="2100" dirty="0">
                <a:latin typeface="Baskerville" charset="0"/>
              </a:rPr>
              <a:t>	SAH case fatality		              meta-analysis</a:t>
            </a:r>
          </a:p>
          <a:p>
            <a:pPr marL="457200" indent="-457200" eaLnBrk="1" hangingPunct="1"/>
            <a:r>
              <a:rPr lang="en-US" sz="2100" dirty="0">
                <a:latin typeface="Baskerville" charset="0"/>
              </a:rPr>
              <a:t>	SAH disability			medium cohort study,                                                                           </a:t>
            </a:r>
          </a:p>
          <a:p>
            <a:pPr marL="0" indent="0" eaLnBrk="1" hangingPunct="1">
              <a:buNone/>
            </a:pPr>
            <a:r>
              <a:rPr lang="en-US" sz="2100" dirty="0">
                <a:latin typeface="Baskerville" charset="0"/>
              </a:rPr>
              <a:t>                                                                     meta-analysis</a:t>
            </a:r>
          </a:p>
          <a:p>
            <a:pPr marL="457200" indent="-457200" eaLnBrk="1" hangingPunct="1"/>
            <a:r>
              <a:rPr lang="en-US" sz="2100" dirty="0">
                <a:latin typeface="Baskerville" charset="0"/>
              </a:rPr>
              <a:t>	RR mortality with disability	small cohort study</a:t>
            </a:r>
          </a:p>
          <a:p>
            <a:pPr marL="457200" indent="-457200" eaLnBrk="1" hangingPunct="1"/>
            <a:r>
              <a:rPr lang="en-US" sz="2100" dirty="0">
                <a:latin typeface="Baskerville" charset="0"/>
              </a:rPr>
              <a:t>	Surgical mortality, disability	meta-analysis</a:t>
            </a:r>
          </a:p>
          <a:p>
            <a:pPr marL="457200" indent="-457200" eaLnBrk="1" hangingPunct="1"/>
            <a:r>
              <a:rPr lang="en-US" sz="2100" dirty="0">
                <a:latin typeface="Baskerville" charset="0"/>
              </a:rPr>
              <a:t>	RR rupture (= 0)		              expert opinion (informal)</a:t>
            </a:r>
            <a:endParaRPr lang="en-US" sz="2100" dirty="0">
              <a:solidFill>
                <a:schemeClr val="tx1"/>
              </a:solidFill>
              <a:latin typeface="Baskerville" charset="0"/>
            </a:endParaRPr>
          </a:p>
        </p:txBody>
      </p:sp>
      <p:sp>
        <p:nvSpPr>
          <p:cNvPr id="35843" name="Line 4"/>
          <p:cNvSpPr>
            <a:spLocks noChangeShapeType="1"/>
          </p:cNvSpPr>
          <p:nvPr/>
        </p:nvSpPr>
        <p:spPr bwMode="auto">
          <a:xfrm>
            <a:off x="609600" y="12954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228600"/>
            <a:ext cx="7772400" cy="1143000"/>
          </a:xfrm>
        </p:spPr>
        <p:txBody>
          <a:bodyPr/>
          <a:lstStyle/>
          <a:p>
            <a:pPr eaLnBrk="1" hangingPunct="1"/>
            <a:r>
              <a:rPr lang="en-US" sz="3600" dirty="0"/>
              <a:t>Health State Severity</a:t>
            </a:r>
            <a:endParaRPr lang="en-US" dirty="0"/>
          </a:p>
        </p:txBody>
      </p:sp>
      <p:sp>
        <p:nvSpPr>
          <p:cNvPr id="37890" name="Rectangle 3"/>
          <p:cNvSpPr>
            <a:spLocks noGrp="1" noChangeArrowheads="1"/>
          </p:cNvSpPr>
          <p:nvPr>
            <p:ph type="body" idx="1"/>
          </p:nvPr>
        </p:nvSpPr>
        <p:spPr>
          <a:xfrm>
            <a:off x="457200" y="1524000"/>
            <a:ext cx="8305800" cy="4876800"/>
          </a:xfrm>
        </p:spPr>
        <p:txBody>
          <a:bodyPr/>
          <a:lstStyle/>
          <a:p>
            <a:pPr marL="457200" indent="-457200" eaLnBrk="1" hangingPunct="1">
              <a:buFontTx/>
              <a:buNone/>
            </a:pPr>
            <a:r>
              <a:rPr lang="en-US" dirty="0"/>
              <a:t>	a.   Utilities (for QALYs)</a:t>
            </a:r>
          </a:p>
          <a:p>
            <a:pPr marL="457200" indent="-457200" eaLnBrk="1" hangingPunct="1">
              <a:buFontTx/>
              <a:buNone/>
            </a:pPr>
            <a:r>
              <a:rPr lang="en-US" sz="2400" dirty="0"/>
              <a:t>		 -- Disease-specific</a:t>
            </a:r>
          </a:p>
          <a:p>
            <a:pPr marL="457200" indent="-457200" eaLnBrk="1" hangingPunct="1">
              <a:buFontTx/>
              <a:buNone/>
            </a:pPr>
            <a:r>
              <a:rPr lang="en-US" sz="2400" dirty="0"/>
              <a:t>		 -- Generic (based on health attributes)</a:t>
            </a:r>
          </a:p>
          <a:p>
            <a:pPr marL="457200" indent="-457200" eaLnBrk="1" hangingPunct="1">
              <a:buFontTx/>
              <a:buNone/>
            </a:pPr>
            <a:r>
              <a:rPr lang="en-US" dirty="0"/>
              <a:t>	b.   Disability weights (for DALYs)</a:t>
            </a:r>
          </a:p>
          <a:p>
            <a:pPr marL="457200" indent="-457200" eaLnBrk="1" hangingPunct="1">
              <a:buFontTx/>
              <a:buNone/>
            </a:pPr>
            <a:r>
              <a:rPr lang="en-US" sz="2400" dirty="0"/>
              <a:t>		 -- Currently based on pairwise rankings</a:t>
            </a:r>
          </a:p>
          <a:p>
            <a:pPr marL="457200" indent="-457200" eaLnBrk="1" hangingPunct="1">
              <a:buFontTx/>
              <a:buNone/>
            </a:pPr>
            <a:r>
              <a:rPr lang="en-US" dirty="0"/>
              <a:t>	c.   Key Questions:</a:t>
            </a:r>
          </a:p>
          <a:p>
            <a:pPr marL="457200" indent="-457200" eaLnBrk="1" hangingPunct="1">
              <a:buFontTx/>
              <a:buNone/>
            </a:pPr>
            <a:r>
              <a:rPr lang="en-US" sz="2400" dirty="0"/>
              <a:t>		  i.    Do estimates exist for your RQ &amp; model?</a:t>
            </a:r>
          </a:p>
          <a:p>
            <a:pPr marL="457200" indent="-457200" eaLnBrk="1" hangingPunct="1">
              <a:buFontTx/>
              <a:buNone/>
            </a:pPr>
            <a:r>
              <a:rPr lang="en-US" sz="2400" dirty="0"/>
              <a:t>		  ii.   Whose perspective are you taking?</a:t>
            </a:r>
          </a:p>
          <a:p>
            <a:pPr marL="457200" indent="-457200" eaLnBrk="1" hangingPunct="1">
              <a:buFontTx/>
              <a:buNone/>
            </a:pPr>
            <a:r>
              <a:rPr lang="en-US" sz="2400" dirty="0"/>
              <a:t>		  iii.  Disease-specific ratings &gt; Health attributes</a:t>
            </a:r>
          </a:p>
          <a:p>
            <a:pPr marL="457200" indent="-457200" eaLnBrk="1" hangingPunct="1">
              <a:buFontTx/>
              <a:buNone/>
            </a:pPr>
            <a:r>
              <a:rPr lang="en-US" sz="2400" dirty="0"/>
              <a:t>		  iv.   Community ratings vs. Patient ratings</a:t>
            </a:r>
          </a:p>
        </p:txBody>
      </p:sp>
      <p:sp>
        <p:nvSpPr>
          <p:cNvPr id="37891" name="Line 4"/>
          <p:cNvSpPr>
            <a:spLocks noChangeShapeType="1"/>
          </p:cNvSpPr>
          <p:nvPr/>
        </p:nvSpPr>
        <p:spPr bwMode="auto">
          <a:xfrm>
            <a:off x="609600" y="13716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381000"/>
            <a:ext cx="8305800" cy="1143000"/>
          </a:xfrm>
        </p:spPr>
        <p:txBody>
          <a:bodyPr/>
          <a:lstStyle/>
          <a:p>
            <a:pPr eaLnBrk="1" hangingPunct="1"/>
            <a:r>
              <a:rPr lang="en-US" dirty="0"/>
              <a:t>Health—</a:t>
            </a:r>
            <a:br>
              <a:rPr lang="en-US" dirty="0"/>
            </a:br>
            <a:r>
              <a:rPr lang="en-US" dirty="0"/>
              <a:t>How to Find Inputs</a:t>
            </a:r>
          </a:p>
        </p:txBody>
      </p:sp>
      <p:sp>
        <p:nvSpPr>
          <p:cNvPr id="44034" name="Rectangle 3"/>
          <p:cNvSpPr>
            <a:spLocks noGrp="1" noChangeArrowheads="1"/>
          </p:cNvSpPr>
          <p:nvPr>
            <p:ph type="body" idx="1"/>
          </p:nvPr>
        </p:nvSpPr>
        <p:spPr>
          <a:xfrm>
            <a:off x="685800" y="2286000"/>
            <a:ext cx="7772400" cy="3810000"/>
          </a:xfrm>
        </p:spPr>
        <p:txBody>
          <a:bodyPr/>
          <a:lstStyle/>
          <a:p>
            <a:pPr marL="533400" indent="-533400" eaLnBrk="1" hangingPunct="1">
              <a:buFontTx/>
              <a:buAutoNum type="arabicPeriod"/>
            </a:pPr>
            <a:r>
              <a:rPr lang="en-US" dirty="0"/>
              <a:t>Comprehensive Literature Review</a:t>
            </a:r>
          </a:p>
          <a:p>
            <a:pPr marL="533400" indent="-533400" eaLnBrk="1" hangingPunct="1">
              <a:buFontTx/>
              <a:buNone/>
            </a:pPr>
            <a:endParaRPr lang="en-US" dirty="0"/>
          </a:p>
          <a:p>
            <a:pPr marL="533400" indent="-533400" eaLnBrk="1" hangingPunct="1">
              <a:buFontTx/>
              <a:buAutoNum type="arabicPeriod" startAt="2"/>
            </a:pPr>
            <a:r>
              <a:rPr lang="en-US" dirty="0"/>
              <a:t>Existing Databases (2er analysis)</a:t>
            </a:r>
          </a:p>
          <a:p>
            <a:pPr marL="533400" indent="-533400" eaLnBrk="1" hangingPunct="1">
              <a:buFontTx/>
              <a:buAutoNum type="arabicPeriod" startAt="2"/>
            </a:pPr>
            <a:endParaRPr lang="en-US" dirty="0"/>
          </a:p>
          <a:p>
            <a:pPr marL="533400" indent="-533400" eaLnBrk="1" hangingPunct="1">
              <a:buFontTx/>
              <a:buAutoNum type="arabicPeriod" startAt="2"/>
            </a:pPr>
            <a:r>
              <a:rPr lang="en-US" dirty="0"/>
              <a:t>Primary Data Collection</a:t>
            </a:r>
          </a:p>
          <a:p>
            <a:pPr marL="533400" indent="-533400" eaLnBrk="1" hangingPunct="1">
              <a:buFontTx/>
              <a:buNone/>
            </a:pPr>
            <a:endParaRPr lang="en-US" dirty="0"/>
          </a:p>
        </p:txBody>
      </p:sp>
      <p:sp>
        <p:nvSpPr>
          <p:cNvPr id="44035" name="Line 4"/>
          <p:cNvSpPr>
            <a:spLocks noChangeShapeType="1"/>
          </p:cNvSpPr>
          <p:nvPr/>
        </p:nvSpPr>
        <p:spPr bwMode="auto">
          <a:xfrm>
            <a:off x="685800" y="17526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228600"/>
            <a:ext cx="7772400" cy="1143000"/>
          </a:xfrm>
        </p:spPr>
        <p:txBody>
          <a:bodyPr/>
          <a:lstStyle/>
          <a:p>
            <a:pPr eaLnBrk="1" hangingPunct="1"/>
            <a:r>
              <a:rPr lang="en-US" dirty="0"/>
              <a:t>Comprehensive Literature Review</a:t>
            </a:r>
          </a:p>
        </p:txBody>
      </p:sp>
      <p:sp>
        <p:nvSpPr>
          <p:cNvPr id="46082" name="Rectangle 3"/>
          <p:cNvSpPr>
            <a:spLocks noGrp="1" noChangeArrowheads="1"/>
          </p:cNvSpPr>
          <p:nvPr>
            <p:ph type="body" idx="1"/>
          </p:nvPr>
        </p:nvSpPr>
        <p:spPr>
          <a:xfrm>
            <a:off x="685800" y="1752600"/>
            <a:ext cx="7772400" cy="4495800"/>
          </a:xfrm>
        </p:spPr>
        <p:txBody>
          <a:bodyPr/>
          <a:lstStyle/>
          <a:p>
            <a:pPr marL="533400" indent="-533400" eaLnBrk="1" hangingPunct="1">
              <a:buFontTx/>
              <a:buAutoNum type="arabicPeriod"/>
            </a:pPr>
            <a:r>
              <a:rPr lang="en-US" dirty="0"/>
              <a:t>Use levels of evidence</a:t>
            </a:r>
          </a:p>
          <a:p>
            <a:pPr marL="533400" indent="-533400" eaLnBrk="1" hangingPunct="1">
              <a:buFontTx/>
              <a:buAutoNum type="arabicPeriod"/>
            </a:pPr>
            <a:endParaRPr lang="en-US" dirty="0"/>
          </a:p>
          <a:p>
            <a:pPr marL="533400" indent="-533400" eaLnBrk="1" hangingPunct="1">
              <a:buFontTx/>
              <a:buAutoNum type="arabicPeriod"/>
            </a:pPr>
            <a:r>
              <a:rPr lang="en-US" dirty="0"/>
              <a:t>Always consider relevance to your model.</a:t>
            </a:r>
          </a:p>
          <a:p>
            <a:pPr marL="533400" indent="-533400" eaLnBrk="1" hangingPunct="1">
              <a:buFontTx/>
              <a:buAutoNum type="arabicPeriod"/>
            </a:pPr>
            <a:endParaRPr lang="en-US" dirty="0"/>
          </a:p>
          <a:p>
            <a:pPr marL="533400" indent="-533400" eaLnBrk="1" hangingPunct="1">
              <a:buFontTx/>
              <a:buAutoNum type="arabicPeriod"/>
            </a:pPr>
            <a:r>
              <a:rPr lang="en-US" dirty="0"/>
              <a:t>Revise your model if: cost of needed data exceeds benefit of current model structure. Nuanced judgment call.</a:t>
            </a:r>
          </a:p>
        </p:txBody>
      </p:sp>
      <p:sp>
        <p:nvSpPr>
          <p:cNvPr id="46083" name="Line 4"/>
          <p:cNvSpPr>
            <a:spLocks noChangeShapeType="1"/>
          </p:cNvSpPr>
          <p:nvPr/>
        </p:nvSpPr>
        <p:spPr bwMode="auto">
          <a:xfrm>
            <a:off x="609600" y="1524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304800" y="685800"/>
            <a:ext cx="7772400" cy="1143000"/>
          </a:xfrm>
        </p:spPr>
        <p:txBody>
          <a:bodyPr/>
          <a:lstStyle/>
          <a:p>
            <a:pPr eaLnBrk="1" hangingPunct="1"/>
            <a:r>
              <a:rPr lang="en-US" dirty="0"/>
              <a:t>Health databases</a:t>
            </a:r>
          </a:p>
        </p:txBody>
      </p:sp>
      <p:sp>
        <p:nvSpPr>
          <p:cNvPr id="92162" name="Rectangle 3"/>
          <p:cNvSpPr>
            <a:spLocks noGrp="1" noChangeArrowheads="1"/>
          </p:cNvSpPr>
          <p:nvPr>
            <p:ph type="body" idx="1"/>
          </p:nvPr>
        </p:nvSpPr>
        <p:spPr>
          <a:xfrm>
            <a:off x="685800" y="1981200"/>
            <a:ext cx="7772400" cy="2209800"/>
          </a:xfrm>
        </p:spPr>
        <p:txBody>
          <a:bodyPr/>
          <a:lstStyle/>
          <a:p>
            <a:pPr marL="533400" indent="-533400" eaLnBrk="1" hangingPunct="1">
              <a:buFontTx/>
              <a:buAutoNum type="alphaUcPeriod"/>
            </a:pPr>
            <a:r>
              <a:rPr lang="en-US" dirty="0">
                <a:hlinkClick r:id="rId3"/>
              </a:rPr>
              <a:t>www.pubmed.gov</a:t>
            </a:r>
            <a:r>
              <a:rPr lang="en-US" dirty="0"/>
              <a:t>  (or, UCSF link)</a:t>
            </a:r>
          </a:p>
          <a:p>
            <a:pPr marL="533400" indent="-533400" eaLnBrk="1" hangingPunct="1">
              <a:buFontTx/>
              <a:buAutoNum type="alphaUcPeriod"/>
            </a:pPr>
            <a:endParaRPr lang="en-US" dirty="0"/>
          </a:p>
          <a:p>
            <a:pPr marL="533400" indent="-533400" eaLnBrk="1" hangingPunct="1">
              <a:buFontTx/>
              <a:buAutoNum type="alphaUcPeriod"/>
            </a:pPr>
            <a:r>
              <a:rPr lang="en-US" dirty="0"/>
              <a:t>Google</a:t>
            </a:r>
          </a:p>
          <a:p>
            <a:pPr marL="533400" indent="-533400" eaLnBrk="1" hangingPunct="1">
              <a:buFontTx/>
              <a:buAutoNum type="alphaUcPeriod"/>
            </a:pPr>
            <a:endParaRPr lang="en-US" dirty="0"/>
          </a:p>
          <a:p>
            <a:pPr marL="533400" indent="-533400" eaLnBrk="1" hangingPunct="1">
              <a:buFontTx/>
              <a:buAutoNum type="alphaUcPeriod"/>
            </a:pPr>
            <a:r>
              <a:rPr lang="en-US" dirty="0"/>
              <a:t>Cochrane</a:t>
            </a:r>
          </a:p>
          <a:p>
            <a:pPr marL="533400" indent="-533400" eaLnBrk="1" hangingPunct="1">
              <a:buFontTx/>
              <a:buAutoNum type="alphaUcPeriod"/>
            </a:pPr>
            <a:endParaRPr lang="en-US" dirty="0"/>
          </a:p>
          <a:p>
            <a:pPr marL="533400" indent="-533400" eaLnBrk="1" hangingPunct="1">
              <a:buFontTx/>
              <a:buAutoNum type="alphaUcPeriod"/>
            </a:pPr>
            <a:r>
              <a:rPr lang="en-US" dirty="0"/>
              <a:t>Web of Science, EmBase, many others</a:t>
            </a:r>
          </a:p>
          <a:p>
            <a:pPr marL="533400" indent="-533400" eaLnBrk="1" hangingPunct="1">
              <a:buFontTx/>
              <a:buAutoNum type="alphaUcPeriod"/>
            </a:pPr>
            <a:endParaRPr lang="en-US" dirty="0"/>
          </a:p>
          <a:p>
            <a:pPr marL="533400" indent="-533400" eaLnBrk="1" hangingPunct="1">
              <a:buFontTx/>
              <a:buNone/>
            </a:pPr>
            <a:endParaRPr lang="en-US" dirty="0"/>
          </a:p>
          <a:p>
            <a:pPr marL="533400" indent="-533400" eaLnBrk="1" hangingPunct="1">
              <a:buFontTx/>
              <a:buAutoNum type="alphaUcPeriod"/>
            </a:pPr>
            <a:endParaRPr lang="en-US" dirty="0"/>
          </a:p>
        </p:txBody>
      </p:sp>
    </p:spTree>
    <p:extLst>
      <p:ext uri="{BB962C8B-B14F-4D97-AF65-F5344CB8AC3E}">
        <p14:creationId xmlns:p14="http://schemas.microsoft.com/office/powerpoint/2010/main" val="405314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81000"/>
            <a:ext cx="7772400" cy="1143000"/>
          </a:xfrm>
        </p:spPr>
        <p:txBody>
          <a:bodyPr/>
          <a:lstStyle/>
          <a:p>
            <a:pPr eaLnBrk="1" hangingPunct="1"/>
            <a:r>
              <a:rPr lang="en-US" dirty="0"/>
              <a:t>Commonly Used </a:t>
            </a:r>
            <a:br>
              <a:rPr lang="en-US" dirty="0"/>
            </a:br>
            <a:r>
              <a:rPr lang="en-US" dirty="0"/>
              <a:t>Health Data Sources</a:t>
            </a:r>
          </a:p>
        </p:txBody>
      </p:sp>
      <p:sp>
        <p:nvSpPr>
          <p:cNvPr id="48130" name="Rectangle 3"/>
          <p:cNvSpPr>
            <a:spLocks noGrp="1" noChangeArrowheads="1"/>
          </p:cNvSpPr>
          <p:nvPr>
            <p:ph type="body" idx="1"/>
          </p:nvPr>
        </p:nvSpPr>
        <p:spPr>
          <a:xfrm>
            <a:off x="533400" y="2057400"/>
            <a:ext cx="8305800" cy="4114800"/>
          </a:xfrm>
        </p:spPr>
        <p:txBody>
          <a:bodyPr/>
          <a:lstStyle/>
          <a:p>
            <a:pPr marL="533400" indent="-533400" eaLnBrk="1" hangingPunct="1">
              <a:buFontTx/>
              <a:buNone/>
            </a:pPr>
            <a:r>
              <a:rPr lang="en-US" dirty="0"/>
              <a:t>a.  Clinical Trials</a:t>
            </a:r>
          </a:p>
          <a:p>
            <a:pPr marL="533400" indent="-533400" eaLnBrk="1" hangingPunct="1">
              <a:buFontTx/>
              <a:buNone/>
            </a:pPr>
            <a:r>
              <a:rPr lang="en-US" dirty="0"/>
              <a:t>b.  CMS/VA Databases</a:t>
            </a:r>
          </a:p>
          <a:p>
            <a:pPr marL="533400" indent="-533400" eaLnBrk="1" hangingPunct="1">
              <a:buFontTx/>
              <a:buNone/>
            </a:pPr>
            <a:r>
              <a:rPr lang="en-US" dirty="0"/>
              <a:t>c.  Disease Registries</a:t>
            </a:r>
          </a:p>
          <a:p>
            <a:pPr marL="533400" indent="-533400" eaLnBrk="1" hangingPunct="1">
              <a:buFontTx/>
              <a:buNone/>
            </a:pPr>
            <a:r>
              <a:rPr lang="en-US" dirty="0"/>
              <a:t>d.  Quality of Well-Being Index (QWB), </a:t>
            </a:r>
          </a:p>
          <a:p>
            <a:pPr marL="533400" indent="-533400" eaLnBrk="1" hangingPunct="1">
              <a:buFontTx/>
              <a:buNone/>
            </a:pPr>
            <a:r>
              <a:rPr lang="en-US" dirty="0"/>
              <a:t>	    Health Utilities Index (HUI) - 	</a:t>
            </a:r>
            <a:r>
              <a:rPr lang="en-US" sz="2400" b="1" dirty="0"/>
              <a:t>www.healthutilities.com/overview.htm</a:t>
            </a:r>
            <a:endParaRPr lang="en-US" dirty="0"/>
          </a:p>
          <a:p>
            <a:pPr marL="533400" indent="-533400" eaLnBrk="1" hangingPunct="1">
              <a:buFontTx/>
              <a:buAutoNum type="alphaLcPeriod" startAt="5"/>
            </a:pPr>
            <a:r>
              <a:rPr lang="en-US" dirty="0"/>
              <a:t>Disability/Distress Index, EuroQol Instrument</a:t>
            </a:r>
          </a:p>
          <a:p>
            <a:pPr marL="533400" indent="-533400" eaLnBrk="1" hangingPunct="1">
              <a:buFontTx/>
              <a:buAutoNum type="alphaLcPeriod" startAt="5"/>
            </a:pPr>
            <a:r>
              <a:rPr lang="en-US" dirty="0"/>
              <a:t>IHME GBD Lancet and website</a:t>
            </a:r>
          </a:p>
        </p:txBody>
      </p:sp>
      <p:sp>
        <p:nvSpPr>
          <p:cNvPr id="48131" name="Line 4"/>
          <p:cNvSpPr>
            <a:spLocks noChangeShapeType="1"/>
          </p:cNvSpPr>
          <p:nvPr/>
        </p:nvSpPr>
        <p:spPr bwMode="auto">
          <a:xfrm>
            <a:off x="609600" y="17526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dirty="0">
                <a:solidFill>
                  <a:srgbClr val="FFC000"/>
                </a:solidFill>
              </a:rPr>
              <a:t>Cost Inputs</a:t>
            </a:r>
          </a:p>
        </p:txBody>
      </p:sp>
      <p:sp>
        <p:nvSpPr>
          <p:cNvPr id="51202" name="Rectangle 3"/>
          <p:cNvSpPr>
            <a:spLocks noGrp="1" noChangeArrowheads="1"/>
          </p:cNvSpPr>
          <p:nvPr>
            <p:ph type="body" idx="1"/>
          </p:nvPr>
        </p:nvSpPr>
        <p:spPr>
          <a:xfrm>
            <a:off x="1409700" y="2133600"/>
            <a:ext cx="6324600" cy="4038600"/>
          </a:xfrm>
        </p:spPr>
        <p:txBody>
          <a:bodyPr/>
          <a:lstStyle/>
          <a:p>
            <a:pPr marL="457200" lvl="1" indent="0" eaLnBrk="1" hangingPunct="1">
              <a:lnSpc>
                <a:spcPct val="90000"/>
              </a:lnSpc>
              <a:buNone/>
              <a:defRPr/>
            </a:pPr>
            <a:r>
              <a:rPr lang="en-US" sz="3200" dirty="0">
                <a:ea typeface="ＭＳ Ｐゴシック" charset="0"/>
              </a:rPr>
              <a:t>What costs to include:</a:t>
            </a:r>
          </a:p>
          <a:p>
            <a:pPr marL="914400" lvl="1" indent="-457200" eaLnBrk="1" hangingPunct="1">
              <a:lnSpc>
                <a:spcPct val="90000"/>
              </a:lnSpc>
              <a:buFontTx/>
              <a:buAutoNum type="alphaUcPeriod"/>
              <a:defRPr/>
            </a:pPr>
            <a:endParaRPr lang="en-US" sz="3200" dirty="0">
              <a:ea typeface="ＭＳ Ｐゴシック" charset="0"/>
            </a:endParaRPr>
          </a:p>
          <a:p>
            <a:pPr marL="914400" lvl="1" indent="-457200" eaLnBrk="1" hangingPunct="1">
              <a:lnSpc>
                <a:spcPct val="90000"/>
              </a:lnSpc>
              <a:buFontTx/>
              <a:buAutoNum type="alphaUcPeriod"/>
              <a:defRPr/>
            </a:pPr>
            <a:r>
              <a:rPr lang="en-US" sz="3200" dirty="0">
                <a:ea typeface="ＭＳ Ｐゴシック" charset="0"/>
              </a:rPr>
              <a:t> Direct vs. time</a:t>
            </a:r>
            <a:endParaRPr lang="en-US" sz="3200" i="1" dirty="0">
              <a:ea typeface="ＭＳ Ｐゴシック" charset="0"/>
            </a:endParaRPr>
          </a:p>
          <a:p>
            <a:pPr marL="914400" lvl="1" indent="-457200" eaLnBrk="1" hangingPunct="1">
              <a:lnSpc>
                <a:spcPct val="90000"/>
              </a:lnSpc>
              <a:buFontTx/>
              <a:buAutoNum type="alphaUcPeriod"/>
              <a:defRPr/>
            </a:pPr>
            <a:endParaRPr lang="en-US" sz="3200" dirty="0">
              <a:ea typeface="ＭＳ Ｐゴシック" charset="0"/>
            </a:endParaRPr>
          </a:p>
          <a:p>
            <a:pPr marL="914400" lvl="1" indent="-457200" eaLnBrk="1" hangingPunct="1">
              <a:lnSpc>
                <a:spcPct val="90000"/>
              </a:lnSpc>
              <a:buFontTx/>
              <a:buAutoNum type="alphaUcPeriod"/>
              <a:defRPr/>
            </a:pPr>
            <a:r>
              <a:rPr lang="en-US" sz="3200" dirty="0">
                <a:ea typeface="ＭＳ Ｐゴシック" charset="0"/>
              </a:rPr>
              <a:t> Variable (but what’s fixed?)</a:t>
            </a:r>
          </a:p>
          <a:p>
            <a:pPr marL="914400" lvl="1" indent="-457200" eaLnBrk="1" hangingPunct="1">
              <a:lnSpc>
                <a:spcPct val="90000"/>
              </a:lnSpc>
              <a:buFontTx/>
              <a:buAutoNum type="alphaUcPeriod"/>
              <a:defRPr/>
            </a:pPr>
            <a:endParaRPr lang="en-US" dirty="0">
              <a:ea typeface="ＭＳ Ｐゴシック" charset="0"/>
            </a:endParaRPr>
          </a:p>
          <a:p>
            <a:pPr marL="533400" indent="-533400" eaLnBrk="1" hangingPunct="1">
              <a:lnSpc>
                <a:spcPct val="90000"/>
              </a:lnSpc>
              <a:defRPr/>
            </a:pPr>
            <a:endParaRPr lang="en-US" dirty="0">
              <a:ea typeface="ＭＳ Ｐゴシック" charset="0"/>
            </a:endParaRPr>
          </a:p>
        </p:txBody>
      </p:sp>
      <p:sp>
        <p:nvSpPr>
          <p:cNvPr id="52227" name="Line 4"/>
          <p:cNvSpPr>
            <a:spLocks noChangeShapeType="1"/>
          </p:cNvSpPr>
          <p:nvPr/>
        </p:nvSpPr>
        <p:spPr bwMode="auto">
          <a:xfrm>
            <a:off x="609600" y="1905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Perspective vs. Type</a:t>
            </a:r>
          </a:p>
        </p:txBody>
      </p:sp>
      <p:sp>
        <p:nvSpPr>
          <p:cNvPr id="3" name="Content Placeholder 2"/>
          <p:cNvSpPr>
            <a:spLocks noGrp="1"/>
          </p:cNvSpPr>
          <p:nvPr>
            <p:ph idx="1"/>
          </p:nvPr>
        </p:nvSpPr>
        <p:spPr>
          <a:xfrm>
            <a:off x="685800" y="2209800"/>
            <a:ext cx="7848600" cy="3886200"/>
          </a:xfrm>
        </p:spPr>
        <p:txBody>
          <a:bodyPr/>
          <a:lstStyle/>
          <a:p>
            <a:r>
              <a:rPr lang="en-US" dirty="0">
                <a:solidFill>
                  <a:srgbClr val="FFFF00"/>
                </a:solidFill>
              </a:rPr>
              <a:t>Perspective:</a:t>
            </a:r>
            <a:r>
              <a:rPr lang="en-US" dirty="0"/>
              <a:t> societal, payer, provider, patient</a:t>
            </a:r>
            <a:br>
              <a:rPr lang="en-US" dirty="0"/>
            </a:br>
            <a:endParaRPr lang="en-US" dirty="0"/>
          </a:p>
          <a:p>
            <a:r>
              <a:rPr lang="en-US" dirty="0">
                <a:solidFill>
                  <a:srgbClr val="FFFF00"/>
                </a:solidFill>
              </a:rPr>
              <a:t>Type:</a:t>
            </a:r>
            <a:r>
              <a:rPr lang="en-US" dirty="0"/>
              <a:t> direct medical, direct non-medical, time cost (formerly, “indirect”)</a:t>
            </a:r>
            <a:br>
              <a:rPr lang="en-US" dirty="0"/>
            </a:br>
            <a:endParaRPr lang="en-US" dirty="0"/>
          </a:p>
          <a:p>
            <a:r>
              <a:rPr lang="en-US" dirty="0"/>
              <a:t>Thus, </a:t>
            </a:r>
            <a:r>
              <a:rPr lang="en-US" dirty="0">
                <a:solidFill>
                  <a:srgbClr val="FFFF00"/>
                </a:solidFill>
              </a:rPr>
              <a:t>combine</a:t>
            </a:r>
            <a:r>
              <a:rPr lang="en-US" dirty="0"/>
              <a:t>, eg: </a:t>
            </a:r>
            <a:r>
              <a:rPr lang="en-US" u="sng" dirty="0"/>
              <a:t>societal direct medical</a:t>
            </a:r>
            <a:br>
              <a:rPr lang="en-US" dirty="0"/>
            </a:br>
            <a:endParaRPr lang="en-US" dirty="0"/>
          </a:p>
          <a:p>
            <a:r>
              <a:rPr lang="en-US" dirty="0"/>
              <a:t>But … 2</a:t>
            </a:r>
            <a:r>
              <a:rPr lang="en-US" baseline="30000" dirty="0"/>
              <a:t>nd</a:t>
            </a:r>
            <a:r>
              <a:rPr lang="en-US" dirty="0"/>
              <a:t> Panel on CE in Health - merged</a:t>
            </a:r>
          </a:p>
        </p:txBody>
      </p:sp>
      <p:sp>
        <p:nvSpPr>
          <p:cNvPr id="4" name="Line 4"/>
          <p:cNvSpPr>
            <a:spLocks noChangeShapeType="1"/>
          </p:cNvSpPr>
          <p:nvPr/>
        </p:nvSpPr>
        <p:spPr bwMode="auto">
          <a:xfrm>
            <a:off x="609600" y="1905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10993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685800" y="-76200"/>
            <a:ext cx="7772400" cy="1143000"/>
          </a:xfrm>
        </p:spPr>
        <p:txBody>
          <a:bodyPr/>
          <a:lstStyle/>
          <a:p>
            <a:r>
              <a:rPr lang="en-US" dirty="0"/>
              <a:t>Analytic Perspective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1047178"/>
              </p:ext>
            </p:extLst>
          </p:nvPr>
        </p:nvGraphicFramePr>
        <p:xfrm>
          <a:off x="228600" y="1219200"/>
          <a:ext cx="8686800" cy="5577655"/>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670479">
                <a:tc>
                  <a:txBody>
                    <a:bodyPr/>
                    <a:lstStyle/>
                    <a:p>
                      <a:pPr marL="0" marR="0">
                        <a:spcBef>
                          <a:spcPts val="400"/>
                        </a:spcBef>
                        <a:spcAft>
                          <a:spcPts val="400"/>
                        </a:spcAft>
                      </a:pPr>
                      <a:r>
                        <a:rPr lang="en-US" sz="2200" b="1" dirty="0">
                          <a:effectLst/>
                          <a:latin typeface="Palatino"/>
                          <a:ea typeface="Times New Roman"/>
                          <a:cs typeface="Times New Roman"/>
                        </a:rPr>
                        <a:t>Analytic Perspective</a:t>
                      </a:r>
                      <a:endParaRPr lang="en-US" sz="2200" dirty="0">
                        <a:effectLst/>
                        <a:latin typeface="Times"/>
                        <a:ea typeface="Times New Roman"/>
                        <a:cs typeface="Times New Roman"/>
                      </a:endParaRPr>
                    </a:p>
                  </a:txBody>
                  <a:tcPr marL="50800" marR="50800" marT="0" marB="0"/>
                </a:tc>
                <a:tc>
                  <a:txBody>
                    <a:bodyPr/>
                    <a:lstStyle/>
                    <a:p>
                      <a:pPr marL="0" marR="0" algn="ctr">
                        <a:spcBef>
                          <a:spcPts val="400"/>
                        </a:spcBef>
                        <a:spcAft>
                          <a:spcPts val="400"/>
                        </a:spcAft>
                      </a:pPr>
                      <a:r>
                        <a:rPr lang="en-US" sz="2200" b="1" dirty="0">
                          <a:effectLst/>
                          <a:latin typeface="Times"/>
                          <a:ea typeface="Times New Roman"/>
                          <a:cs typeface="Times New Roman"/>
                        </a:rPr>
                        <a:t>Typical uses</a:t>
                      </a:r>
                      <a:endParaRPr lang="en-US" sz="2200" dirty="0">
                        <a:effectLst/>
                        <a:latin typeface="Times"/>
                        <a:ea typeface="Times New Roman"/>
                        <a:cs typeface="Times New Roman"/>
                      </a:endParaRPr>
                    </a:p>
                  </a:txBody>
                  <a:tcPr marL="50800" marR="50800" marT="0" marB="0"/>
                </a:tc>
                <a:tc>
                  <a:txBody>
                    <a:bodyPr/>
                    <a:lstStyle/>
                    <a:p>
                      <a:pPr marL="0" marR="0" algn="ctr">
                        <a:spcBef>
                          <a:spcPts val="400"/>
                        </a:spcBef>
                        <a:spcAft>
                          <a:spcPts val="400"/>
                        </a:spcAft>
                      </a:pPr>
                      <a:r>
                        <a:rPr lang="en-US" sz="2200" b="1" dirty="0">
                          <a:effectLst/>
                          <a:latin typeface="Times"/>
                          <a:ea typeface="Times New Roman"/>
                          <a:cs typeface="Times New Roman"/>
                        </a:rPr>
                        <a:t>Costs</a:t>
                      </a:r>
                      <a:br>
                        <a:rPr lang="en-US" sz="2200" b="1" dirty="0">
                          <a:effectLst/>
                          <a:latin typeface="Palatino"/>
                          <a:ea typeface="Times New Roman"/>
                          <a:cs typeface="Times New Roman"/>
                        </a:rPr>
                      </a:br>
                      <a:r>
                        <a:rPr lang="en-US" sz="2200" b="1" dirty="0">
                          <a:effectLst/>
                          <a:latin typeface="Times"/>
                          <a:ea typeface="Times New Roman"/>
                          <a:cs typeface="Times New Roman"/>
                        </a:rPr>
                        <a:t>usually included</a:t>
                      </a:r>
                      <a:endParaRPr lang="en-US" sz="2200" dirty="0">
                        <a:effectLst/>
                        <a:latin typeface="Times"/>
                        <a:ea typeface="Times New Roman"/>
                        <a:cs typeface="Times New Roman"/>
                      </a:endParaRPr>
                    </a:p>
                  </a:txBody>
                  <a:tcPr marL="50800" marR="50800" marT="0" marB="0"/>
                </a:tc>
                <a:tc>
                  <a:txBody>
                    <a:bodyPr/>
                    <a:lstStyle/>
                    <a:p>
                      <a:pPr marL="0" marR="0" algn="ctr">
                        <a:spcBef>
                          <a:spcPts val="400"/>
                        </a:spcBef>
                        <a:spcAft>
                          <a:spcPts val="400"/>
                        </a:spcAft>
                      </a:pPr>
                      <a:r>
                        <a:rPr lang="en-US" sz="2200" b="1" dirty="0">
                          <a:effectLst/>
                          <a:latin typeface="Times"/>
                          <a:ea typeface="Times New Roman"/>
                          <a:cs typeface="Times New Roman"/>
                        </a:rPr>
                        <a:t>Health outcomes usually included</a:t>
                      </a:r>
                      <a:r>
                        <a:rPr lang="en-US" sz="2200" b="1" dirty="0">
                          <a:effectLst/>
                          <a:latin typeface="Palatino"/>
                          <a:ea typeface="Times New Roman"/>
                          <a:cs typeface="Times New Roman"/>
                        </a:rPr>
                        <a:t>*</a:t>
                      </a:r>
                      <a:endParaRPr lang="en-US" sz="2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0"/>
                  </a:ext>
                </a:extLst>
              </a:tr>
              <a:tr h="1523815">
                <a:tc>
                  <a:txBody>
                    <a:bodyPr/>
                    <a:lstStyle/>
                    <a:p>
                      <a:pPr marL="0" marR="0">
                        <a:spcBef>
                          <a:spcPts val="400"/>
                        </a:spcBef>
                        <a:spcAft>
                          <a:spcPts val="400"/>
                        </a:spcAft>
                      </a:pPr>
                      <a:r>
                        <a:rPr lang="en-US" sz="2000" b="1" dirty="0">
                          <a:solidFill>
                            <a:schemeClr val="tx2"/>
                          </a:solidFill>
                          <a:effectLst/>
                          <a:latin typeface="Times"/>
                          <a:ea typeface="Times New Roman"/>
                          <a:cs typeface="Times New Roman"/>
                        </a:rPr>
                        <a:t>Societal</a:t>
                      </a:r>
                      <a:endParaRPr lang="en-US" sz="2000" dirty="0">
                        <a:solidFill>
                          <a:schemeClr val="tx2"/>
                        </a:solidFill>
                        <a:effectLst/>
                        <a:latin typeface="Times"/>
                        <a:ea typeface="Times New Roman"/>
                        <a:cs typeface="Times New Roman"/>
                      </a:endParaRPr>
                    </a:p>
                  </a:txBody>
                  <a:tcPr marL="50800" marR="50800" marT="0" marB="0">
                    <a:solidFill>
                      <a:srgbClr val="FFFF00"/>
                    </a:solidFill>
                  </a:tcPr>
                </a:tc>
                <a:tc>
                  <a:txBody>
                    <a:bodyPr/>
                    <a:lstStyle/>
                    <a:p>
                      <a:pPr marL="0" marR="0">
                        <a:spcBef>
                          <a:spcPts val="400"/>
                        </a:spcBef>
                        <a:spcAft>
                          <a:spcPts val="400"/>
                        </a:spcAft>
                      </a:pPr>
                      <a:r>
                        <a:rPr lang="en-US" sz="2000" dirty="0">
                          <a:solidFill>
                            <a:srgbClr val="FF0000"/>
                          </a:solidFill>
                          <a:effectLst/>
                          <a:latin typeface="+mn-lt"/>
                          <a:ea typeface="Times New Roman"/>
                          <a:cs typeface="Times New Roman"/>
                        </a:rPr>
                        <a:t>Reference Case</a:t>
                      </a:r>
                      <a:r>
                        <a:rPr lang="en-US" sz="2000" dirty="0">
                          <a:effectLst/>
                          <a:latin typeface="+mn-lt"/>
                          <a:ea typeface="Times New Roman"/>
                          <a:cs typeface="Times New Roman"/>
                        </a:rPr>
                        <a:t> - use in all CUAs; probably also in CEAs, CBAs </a:t>
                      </a:r>
                    </a:p>
                  </a:txBody>
                  <a:tcPr marL="50800" marR="50800" marT="0" marB="0">
                    <a:solidFill>
                      <a:srgbClr val="FFFF00"/>
                    </a:solidFill>
                  </a:tcPr>
                </a:tc>
                <a:tc>
                  <a:txBody>
                    <a:bodyPr/>
                    <a:lstStyle/>
                    <a:p>
                      <a:pPr marL="0" marR="0">
                        <a:spcBef>
                          <a:spcPts val="400"/>
                        </a:spcBef>
                        <a:spcAft>
                          <a:spcPts val="400"/>
                        </a:spcAft>
                      </a:pPr>
                      <a:r>
                        <a:rPr lang="en-US" sz="2000" dirty="0">
                          <a:effectLst/>
                          <a:latin typeface="+mn-lt"/>
                          <a:ea typeface="Times New Roman"/>
                          <a:cs typeface="Times New Roman"/>
                        </a:rPr>
                        <a:t>All </a:t>
                      </a:r>
                      <a:r>
                        <a:rPr lang="en-US" sz="2000" b="1" dirty="0">
                          <a:effectLst/>
                          <a:latin typeface="+mn-lt"/>
                          <a:ea typeface="Times New Roman"/>
                          <a:cs typeface="Times New Roman"/>
                        </a:rPr>
                        <a:t>direct medical </a:t>
                      </a:r>
                      <a:r>
                        <a:rPr lang="en-US" sz="2000" dirty="0">
                          <a:effectLst/>
                          <a:latin typeface="+mn-lt"/>
                          <a:ea typeface="Times New Roman"/>
                          <a:cs typeface="Times New Roman"/>
                        </a:rPr>
                        <a:t>often nonmedical, +/- time costs (for</a:t>
                      </a:r>
                      <a:r>
                        <a:rPr lang="en-US" sz="2000" baseline="0" dirty="0">
                          <a:effectLst/>
                          <a:latin typeface="+mn-lt"/>
                          <a:ea typeface="Times New Roman"/>
                          <a:cs typeface="Times New Roman"/>
                        </a:rPr>
                        <a:t> intervention)</a:t>
                      </a:r>
                      <a:endParaRPr lang="en-US" sz="2000" dirty="0">
                        <a:effectLst/>
                        <a:latin typeface="+mn-lt"/>
                        <a:ea typeface="Times New Roman"/>
                        <a:cs typeface="Times New Roman"/>
                      </a:endParaRPr>
                    </a:p>
                  </a:txBody>
                  <a:tcPr marL="50800" marR="50800" marT="0" marB="0">
                    <a:solidFill>
                      <a:srgbClr val="FFFF00"/>
                    </a:solidFill>
                  </a:tcPr>
                </a:tc>
                <a:tc>
                  <a:txBody>
                    <a:bodyPr/>
                    <a:lstStyle/>
                    <a:p>
                      <a:pPr marL="0" marR="0">
                        <a:spcBef>
                          <a:spcPts val="400"/>
                        </a:spcBef>
                        <a:spcAft>
                          <a:spcPts val="400"/>
                        </a:spcAft>
                      </a:pPr>
                      <a:r>
                        <a:rPr lang="en-US" sz="2000" dirty="0">
                          <a:effectLst/>
                          <a:latin typeface="+mn-lt"/>
                          <a:ea typeface="Times New Roman"/>
                          <a:cs typeface="Times New Roman"/>
                        </a:rPr>
                        <a:t>All</a:t>
                      </a:r>
                    </a:p>
                  </a:txBody>
                  <a:tcPr marL="50800" marR="50800" marT="0" marB="0">
                    <a:solidFill>
                      <a:srgbClr val="FFFF00"/>
                    </a:solidFill>
                  </a:tcPr>
                </a:tc>
                <a:extLst>
                  <a:ext uri="{0D108BD9-81ED-4DB2-BD59-A6C34878D82A}">
                    <a16:rowId xmlns:a16="http://schemas.microsoft.com/office/drawing/2014/main" val="10001"/>
                  </a:ext>
                </a:extLst>
              </a:tr>
              <a:tr h="914289">
                <a:tc>
                  <a:txBody>
                    <a:bodyPr/>
                    <a:lstStyle/>
                    <a:p>
                      <a:pPr marL="0" marR="0">
                        <a:spcBef>
                          <a:spcPts val="400"/>
                        </a:spcBef>
                        <a:spcAft>
                          <a:spcPts val="400"/>
                        </a:spcAft>
                      </a:pPr>
                      <a:r>
                        <a:rPr lang="en-US" sz="2000" b="1" dirty="0">
                          <a:effectLst/>
                          <a:latin typeface="Times"/>
                          <a:ea typeface="Times New Roman"/>
                          <a:cs typeface="Times New Roman"/>
                        </a:rPr>
                        <a:t>Payer (</a:t>
                      </a:r>
                      <a:r>
                        <a:rPr lang="en-US" sz="2000" b="1" dirty="0">
                          <a:effectLst/>
                          <a:latin typeface="Palatino"/>
                          <a:ea typeface="Times New Roman"/>
                          <a:cs typeface="Times New Roman"/>
                        </a:rPr>
                        <a:t>e.g., </a:t>
                      </a:r>
                      <a:r>
                        <a:rPr lang="en-US" sz="2000" b="1" dirty="0">
                          <a:effectLst/>
                          <a:latin typeface="Times"/>
                          <a:ea typeface="Times New Roman"/>
                          <a:cs typeface="Times New Roman"/>
                        </a:rPr>
                        <a:t>private and public insurers)</a:t>
                      </a:r>
                      <a:endParaRPr lang="en-US" sz="2000" dirty="0">
                        <a:effectLst/>
                        <a:latin typeface="Times"/>
                        <a:ea typeface="Times New Roman"/>
                        <a:cs typeface="Times New Roman"/>
                      </a:endParaRP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When payer deciding coverage</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All direct medical costs paid by insurer.</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All, or all covered by the payer</a:t>
                      </a:r>
                    </a:p>
                  </a:txBody>
                  <a:tcPr marL="50800" marR="50800" marT="0" marB="0"/>
                </a:tc>
                <a:extLst>
                  <a:ext uri="{0D108BD9-81ED-4DB2-BD59-A6C34878D82A}">
                    <a16:rowId xmlns:a16="http://schemas.microsoft.com/office/drawing/2014/main" val="10002"/>
                  </a:ext>
                </a:extLst>
              </a:tr>
              <a:tr h="914289">
                <a:tc>
                  <a:txBody>
                    <a:bodyPr/>
                    <a:lstStyle/>
                    <a:p>
                      <a:pPr marL="0" marR="0">
                        <a:spcBef>
                          <a:spcPts val="400"/>
                        </a:spcBef>
                        <a:spcAft>
                          <a:spcPts val="400"/>
                        </a:spcAft>
                      </a:pPr>
                      <a:r>
                        <a:rPr lang="en-US" sz="2000" b="1" dirty="0">
                          <a:effectLst/>
                          <a:latin typeface="Times"/>
                          <a:ea typeface="Times New Roman"/>
                          <a:cs typeface="Times New Roman"/>
                        </a:rPr>
                        <a:t>Provider</a:t>
                      </a:r>
                      <a:r>
                        <a:rPr lang="en-US" sz="2000" b="1" dirty="0">
                          <a:effectLst/>
                          <a:latin typeface="Palatino"/>
                          <a:ea typeface="Times New Roman"/>
                          <a:cs typeface="Times New Roman"/>
                        </a:rPr>
                        <a:t> (e.g., MDs in group practice)</a:t>
                      </a:r>
                      <a:endParaRPr lang="en-US" sz="2000" dirty="0">
                        <a:effectLst/>
                        <a:latin typeface="Times"/>
                        <a:ea typeface="Times New Roman"/>
                        <a:cs typeface="Times New Roman"/>
                      </a:endParaRP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When provider deciding  priorities</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Direct and time costs incurred by providers.</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All</a:t>
                      </a:r>
                    </a:p>
                  </a:txBody>
                  <a:tcPr marL="50800" marR="50800" marT="0" marB="0"/>
                </a:tc>
                <a:extLst>
                  <a:ext uri="{0D108BD9-81ED-4DB2-BD59-A6C34878D82A}">
                    <a16:rowId xmlns:a16="http://schemas.microsoft.com/office/drawing/2014/main" val="10003"/>
                  </a:ext>
                </a:extLst>
              </a:tr>
              <a:tr h="1219052">
                <a:tc>
                  <a:txBody>
                    <a:bodyPr/>
                    <a:lstStyle/>
                    <a:p>
                      <a:pPr marL="0" marR="0">
                        <a:spcBef>
                          <a:spcPts val="400"/>
                        </a:spcBef>
                        <a:spcAft>
                          <a:spcPts val="400"/>
                        </a:spcAft>
                      </a:pPr>
                      <a:r>
                        <a:rPr lang="en-US" sz="2000" b="1" dirty="0">
                          <a:effectLst/>
                          <a:latin typeface="Times"/>
                          <a:ea typeface="Times New Roman"/>
                          <a:cs typeface="Times New Roman"/>
                        </a:rPr>
                        <a:t>Patient</a:t>
                      </a:r>
                      <a:endParaRPr lang="en-US" sz="2000" dirty="0">
                        <a:effectLst/>
                        <a:latin typeface="Times"/>
                        <a:ea typeface="Times New Roman"/>
                        <a:cs typeface="Times New Roman"/>
                      </a:endParaRP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When patient choosing  care plan</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Out-of-pocket costs and time costs incurred by patients.</a:t>
                      </a:r>
                    </a:p>
                  </a:txBody>
                  <a:tcPr marL="50800" marR="50800" marT="0" marB="0"/>
                </a:tc>
                <a:tc>
                  <a:txBody>
                    <a:bodyPr/>
                    <a:lstStyle/>
                    <a:p>
                      <a:pPr marL="0" marR="0">
                        <a:spcBef>
                          <a:spcPts val="400"/>
                        </a:spcBef>
                        <a:spcAft>
                          <a:spcPts val="400"/>
                        </a:spcAft>
                      </a:pPr>
                      <a:r>
                        <a:rPr lang="en-US" sz="2000" dirty="0">
                          <a:effectLst/>
                          <a:latin typeface="+mn-lt"/>
                          <a:ea typeface="Times New Roman"/>
                          <a:cs typeface="Times New Roman"/>
                        </a:rPr>
                        <a:t>All affecting patient (eg, not infectious spread to others)</a:t>
                      </a:r>
                    </a:p>
                  </a:txBody>
                  <a:tcPr marL="50800" marR="5080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33400" y="381000"/>
            <a:ext cx="7772400" cy="1143000"/>
          </a:xfrm>
        </p:spPr>
        <p:txBody>
          <a:bodyPr/>
          <a:lstStyle/>
          <a:p>
            <a:pPr eaLnBrk="1" hangingPunct="1"/>
            <a:r>
              <a:rPr lang="en-US" sz="4000" dirty="0"/>
              <a:t>Today</a:t>
            </a:r>
            <a:r>
              <a:rPr lang="ja-JP" altLang="en-US" sz="4000" dirty="0"/>
              <a:t>’</a:t>
            </a:r>
            <a:r>
              <a:rPr lang="en-US" altLang="ja-JP" sz="4000" dirty="0"/>
              <a:t>s Objectives:</a:t>
            </a:r>
            <a:br>
              <a:rPr lang="en-US" altLang="ja-JP" sz="4000" dirty="0"/>
            </a:br>
            <a:r>
              <a:rPr lang="en-US" altLang="ja-JP" sz="4000" dirty="0"/>
              <a:t>Data Type, Quality &amp; Source</a:t>
            </a:r>
            <a:endParaRPr lang="en-US" sz="4000" dirty="0"/>
          </a:p>
        </p:txBody>
      </p:sp>
      <p:sp>
        <p:nvSpPr>
          <p:cNvPr id="18434" name="Rectangle 3"/>
          <p:cNvSpPr>
            <a:spLocks noGrp="1" noChangeArrowheads="1"/>
          </p:cNvSpPr>
          <p:nvPr>
            <p:ph type="body" idx="1"/>
          </p:nvPr>
        </p:nvSpPr>
        <p:spPr>
          <a:xfrm>
            <a:off x="533400" y="1981200"/>
            <a:ext cx="7772400" cy="4114800"/>
          </a:xfrm>
        </p:spPr>
        <p:txBody>
          <a:bodyPr/>
          <a:lstStyle/>
          <a:p>
            <a:pPr marL="533400" indent="-533400" eaLnBrk="1" hangingPunct="1">
              <a:lnSpc>
                <a:spcPct val="90000"/>
              </a:lnSpc>
            </a:pPr>
            <a:r>
              <a:rPr lang="en-US" dirty="0"/>
              <a:t>To Understand the </a:t>
            </a:r>
            <a:r>
              <a:rPr lang="en-US" dirty="0">
                <a:solidFill>
                  <a:srgbClr val="FFFF00"/>
                </a:solidFill>
              </a:rPr>
              <a:t>General Issues in Quality of Evidence</a:t>
            </a:r>
          </a:p>
          <a:p>
            <a:pPr marL="533400" indent="-533400" eaLnBrk="1" hangingPunct="1">
              <a:lnSpc>
                <a:spcPct val="90000"/>
              </a:lnSpc>
            </a:pPr>
            <a:endParaRPr lang="en-US" dirty="0"/>
          </a:p>
          <a:p>
            <a:pPr marL="533400" indent="-533400" eaLnBrk="1" hangingPunct="1">
              <a:lnSpc>
                <a:spcPct val="90000"/>
              </a:lnSpc>
            </a:pPr>
            <a:r>
              <a:rPr lang="en-US" dirty="0"/>
              <a:t>To Understand </a:t>
            </a:r>
            <a:r>
              <a:rPr lang="en-US" dirty="0">
                <a:solidFill>
                  <a:srgbClr val="FFFF00"/>
                </a:solidFill>
              </a:rPr>
              <a:t>Data Sources and Synthesis</a:t>
            </a:r>
            <a:r>
              <a:rPr lang="en-US" dirty="0"/>
              <a:t> Methods for Health and Cost Inputs</a:t>
            </a:r>
          </a:p>
          <a:p>
            <a:pPr marL="533400" indent="-533400" eaLnBrk="1" hangingPunct="1">
              <a:lnSpc>
                <a:spcPct val="90000"/>
              </a:lnSpc>
            </a:pPr>
            <a:endParaRPr lang="en-US" dirty="0"/>
          </a:p>
          <a:p>
            <a:pPr marL="533400" indent="-533400" eaLnBrk="1" hangingPunct="1">
              <a:lnSpc>
                <a:spcPct val="90000"/>
              </a:lnSpc>
            </a:pPr>
            <a:r>
              <a:rPr lang="en-US" dirty="0"/>
              <a:t>To Understand Common </a:t>
            </a:r>
            <a:r>
              <a:rPr lang="en-US" dirty="0">
                <a:solidFill>
                  <a:srgbClr val="FFFF00"/>
                </a:solidFill>
              </a:rPr>
              <a:t>Criticisms</a:t>
            </a:r>
            <a:r>
              <a:rPr lang="en-US" dirty="0"/>
              <a:t> Surrounding Health and Cost Data Inputs</a:t>
            </a:r>
          </a:p>
        </p:txBody>
      </p:sp>
      <p:sp>
        <p:nvSpPr>
          <p:cNvPr id="18435" name="Line 4"/>
          <p:cNvSpPr>
            <a:spLocks noChangeShapeType="1"/>
          </p:cNvSpPr>
          <p:nvPr/>
        </p:nvSpPr>
        <p:spPr bwMode="auto">
          <a:xfrm>
            <a:off x="609600" y="1600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381000"/>
            <a:ext cx="7772400" cy="1143000"/>
          </a:xfrm>
        </p:spPr>
        <p:txBody>
          <a:bodyPr/>
          <a:lstStyle/>
          <a:p>
            <a:pPr eaLnBrk="1" hangingPunct="1"/>
            <a:r>
              <a:rPr lang="en-US" dirty="0"/>
              <a:t>Looking for Direct Costs</a:t>
            </a:r>
          </a:p>
        </p:txBody>
      </p:sp>
      <p:sp>
        <p:nvSpPr>
          <p:cNvPr id="59394" name="Rectangle 3"/>
          <p:cNvSpPr>
            <a:spLocks noGrp="1" noChangeArrowheads="1"/>
          </p:cNvSpPr>
          <p:nvPr>
            <p:ph type="body" idx="1"/>
          </p:nvPr>
        </p:nvSpPr>
        <p:spPr>
          <a:xfrm>
            <a:off x="1752600" y="2209800"/>
            <a:ext cx="6781800" cy="4114800"/>
          </a:xfrm>
        </p:spPr>
        <p:txBody>
          <a:bodyPr/>
          <a:lstStyle/>
          <a:p>
            <a:pPr marL="533400" indent="-533400" eaLnBrk="1" hangingPunct="1">
              <a:buFontTx/>
              <a:buNone/>
            </a:pPr>
            <a:r>
              <a:rPr lang="en-US" dirty="0"/>
              <a:t>1.  Published Estimates – cost studies</a:t>
            </a:r>
          </a:p>
          <a:p>
            <a:pPr marL="533400" indent="-533400" eaLnBrk="1" hangingPunct="1">
              <a:buFontTx/>
              <a:buAutoNum type="arabicPeriod"/>
            </a:pPr>
            <a:endParaRPr lang="en-US" dirty="0"/>
          </a:p>
          <a:p>
            <a:pPr marL="533400" indent="-533400" eaLnBrk="1" hangingPunct="1">
              <a:buFontTx/>
              <a:buNone/>
            </a:pPr>
            <a:r>
              <a:rPr lang="en-US" dirty="0"/>
              <a:t>2.  Resources Used  x  Cost per unit Used (micro-costing)</a:t>
            </a:r>
          </a:p>
          <a:p>
            <a:pPr marL="533400" indent="-533400" eaLnBrk="1" hangingPunct="1"/>
            <a:endParaRPr lang="en-US" dirty="0"/>
          </a:p>
          <a:p>
            <a:pPr marL="533400" indent="-533400" eaLnBrk="1" hangingPunct="1">
              <a:buFontTx/>
              <a:buNone/>
            </a:pPr>
            <a:r>
              <a:rPr lang="en-US" dirty="0"/>
              <a:t>3.  Service level Prices / Costs</a:t>
            </a:r>
          </a:p>
          <a:p>
            <a:pPr marL="533400" indent="-533400" eaLnBrk="1" hangingPunct="1">
              <a:buFontTx/>
              <a:buNone/>
            </a:pPr>
            <a:endParaRPr lang="en-US" dirty="0"/>
          </a:p>
          <a:p>
            <a:pPr marL="533400" indent="-533400" eaLnBrk="1" hangingPunct="1">
              <a:buFontTx/>
              <a:buNone/>
            </a:pPr>
            <a:r>
              <a:rPr lang="en-US" dirty="0"/>
              <a:t>4. Cost Data Bases (eg WHO CHOICE)</a:t>
            </a:r>
          </a:p>
          <a:p>
            <a:pPr marL="533400" indent="-533400" eaLnBrk="1" hangingPunct="1">
              <a:buFontTx/>
              <a:buNone/>
            </a:pPr>
            <a:endParaRPr lang="en-US" dirty="0"/>
          </a:p>
          <a:p>
            <a:pPr marL="533400" indent="-533400" eaLnBrk="1" hangingPunct="1">
              <a:buFontTx/>
              <a:buNone/>
            </a:pPr>
            <a:endParaRPr lang="en-US" sz="2400" dirty="0"/>
          </a:p>
        </p:txBody>
      </p:sp>
      <p:sp>
        <p:nvSpPr>
          <p:cNvPr id="59395" name="Line 4"/>
          <p:cNvSpPr>
            <a:spLocks noChangeShapeType="1"/>
          </p:cNvSpPr>
          <p:nvPr/>
        </p:nvSpPr>
        <p:spPr bwMode="auto">
          <a:xfrm>
            <a:off x="609600" y="1600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1936624"/>
              </p:ext>
            </p:extLst>
          </p:nvPr>
        </p:nvGraphicFramePr>
        <p:xfrm>
          <a:off x="304800" y="636958"/>
          <a:ext cx="8534400" cy="5882905"/>
        </p:xfrm>
        <a:graphic>
          <a:graphicData uri="http://schemas.openxmlformats.org/drawingml/2006/table">
            <a:tbl>
              <a:tblPr firstRow="1" bandRow="1">
                <a:tableStyleId>{5C22544A-7EE6-4342-B048-85BDC9FD1C3A}</a:tableStyleId>
              </a:tblPr>
              <a:tblGrid>
                <a:gridCol w="3430494">
                  <a:extLst>
                    <a:ext uri="{9D8B030D-6E8A-4147-A177-3AD203B41FA5}">
                      <a16:colId xmlns:a16="http://schemas.microsoft.com/office/drawing/2014/main" val="20000"/>
                    </a:ext>
                  </a:extLst>
                </a:gridCol>
                <a:gridCol w="1924424">
                  <a:extLst>
                    <a:ext uri="{9D8B030D-6E8A-4147-A177-3AD203B41FA5}">
                      <a16:colId xmlns:a16="http://schemas.microsoft.com/office/drawing/2014/main" val="20001"/>
                    </a:ext>
                  </a:extLst>
                </a:gridCol>
                <a:gridCol w="1757082">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tblGrid>
              <a:tr h="457223">
                <a:tc>
                  <a:txBody>
                    <a:bodyPr/>
                    <a:lstStyle/>
                    <a:p>
                      <a:r>
                        <a:rPr lang="en-US" sz="2400" dirty="0"/>
                        <a:t>Identify</a:t>
                      </a:r>
                    </a:p>
                  </a:txBody>
                  <a:tcPr marT="45722" marB="45722"/>
                </a:tc>
                <a:tc>
                  <a:txBody>
                    <a:bodyPr/>
                    <a:lstStyle/>
                    <a:p>
                      <a:r>
                        <a:rPr lang="en-US" sz="2400" dirty="0"/>
                        <a:t>Quantity</a:t>
                      </a:r>
                    </a:p>
                  </a:txBody>
                  <a:tcPr marT="45722" marB="45722"/>
                </a:tc>
                <a:tc>
                  <a:txBody>
                    <a:bodyPr/>
                    <a:lstStyle/>
                    <a:p>
                      <a:r>
                        <a:rPr lang="en-US" sz="2400" dirty="0"/>
                        <a:t>Monetize</a:t>
                      </a:r>
                    </a:p>
                  </a:txBody>
                  <a:tcPr marT="45722" marB="45722"/>
                </a:tc>
                <a:tc>
                  <a:txBody>
                    <a:bodyPr/>
                    <a:lstStyle/>
                    <a:p>
                      <a:r>
                        <a:rPr lang="en-US" sz="2400" dirty="0"/>
                        <a:t>Total</a:t>
                      </a:r>
                    </a:p>
                  </a:txBody>
                  <a:tcPr marT="45722" marB="45722"/>
                </a:tc>
                <a:extLst>
                  <a:ext uri="{0D108BD9-81ED-4DB2-BD59-A6C34878D82A}">
                    <a16:rowId xmlns:a16="http://schemas.microsoft.com/office/drawing/2014/main" val="10000"/>
                  </a:ext>
                </a:extLst>
              </a:tr>
              <a:tr h="426742">
                <a:tc>
                  <a:txBody>
                    <a:bodyPr/>
                    <a:lstStyle/>
                    <a:p>
                      <a:r>
                        <a:rPr lang="en-US" sz="2200" b="1" u="sng" dirty="0">
                          <a:solidFill>
                            <a:schemeClr val="accent3">
                              <a:lumMod val="50000"/>
                            </a:schemeClr>
                          </a:solidFill>
                        </a:rPr>
                        <a:t>Medical</a:t>
                      </a:r>
                    </a:p>
                  </a:txBody>
                  <a:tcPr marT="45722" marB="45722"/>
                </a:tc>
                <a:tc>
                  <a:txBody>
                    <a:bodyPr/>
                    <a:lstStyle/>
                    <a:p>
                      <a:endParaRPr lang="en-US" sz="2200" dirty="0"/>
                    </a:p>
                  </a:txBody>
                  <a:tcPr marT="45722" marB="45722"/>
                </a:tc>
                <a:tc>
                  <a:txBody>
                    <a:bodyPr/>
                    <a:lstStyle/>
                    <a:p>
                      <a:endParaRPr lang="en-US" sz="2200" dirty="0"/>
                    </a:p>
                  </a:txBody>
                  <a:tcPr marT="45722" marB="45722"/>
                </a:tc>
                <a:tc>
                  <a:txBody>
                    <a:bodyPr/>
                    <a:lstStyle/>
                    <a:p>
                      <a:endParaRPr lang="en-US" sz="2200" dirty="0"/>
                    </a:p>
                  </a:txBody>
                  <a:tcPr marT="45722" marB="45722"/>
                </a:tc>
                <a:extLst>
                  <a:ext uri="{0D108BD9-81ED-4DB2-BD59-A6C34878D82A}">
                    <a16:rowId xmlns:a16="http://schemas.microsoft.com/office/drawing/2014/main" val="10001"/>
                  </a:ext>
                </a:extLst>
              </a:tr>
              <a:tr h="426742">
                <a:tc>
                  <a:txBody>
                    <a:bodyPr/>
                    <a:lstStyle/>
                    <a:p>
                      <a:r>
                        <a:rPr lang="en-US" sz="2200" i="1" u="sng" dirty="0"/>
                        <a:t>Medical Visit: </a:t>
                      </a:r>
                    </a:p>
                  </a:txBody>
                  <a:tcPr marT="45722" marB="45722"/>
                </a:tc>
                <a:tc>
                  <a:txBody>
                    <a:bodyPr/>
                    <a:lstStyle/>
                    <a:p>
                      <a:endParaRPr lang="en-US" sz="2200" dirty="0"/>
                    </a:p>
                  </a:txBody>
                  <a:tcPr marT="45722" marB="45722"/>
                </a:tc>
                <a:tc>
                  <a:txBody>
                    <a:bodyPr/>
                    <a:lstStyle/>
                    <a:p>
                      <a:endParaRPr lang="en-US" sz="2200" dirty="0"/>
                    </a:p>
                  </a:txBody>
                  <a:tcPr marT="45722" marB="45722"/>
                </a:tc>
                <a:tc>
                  <a:txBody>
                    <a:bodyPr/>
                    <a:lstStyle/>
                    <a:p>
                      <a:endParaRPr lang="en-US" sz="2200" dirty="0"/>
                    </a:p>
                  </a:txBody>
                  <a:tcPr marT="45722" marB="45722"/>
                </a:tc>
                <a:extLst>
                  <a:ext uri="{0D108BD9-81ED-4DB2-BD59-A6C34878D82A}">
                    <a16:rowId xmlns:a16="http://schemas.microsoft.com/office/drawing/2014/main" val="10002"/>
                  </a:ext>
                </a:extLst>
              </a:tr>
              <a:tr h="411501">
                <a:tc>
                  <a:txBody>
                    <a:bodyPr/>
                    <a:lstStyle/>
                    <a:p>
                      <a:r>
                        <a:rPr lang="en-US" sz="2100" dirty="0"/>
                        <a:t>Receptionist</a:t>
                      </a:r>
                    </a:p>
                  </a:txBody>
                  <a:tcPr marT="45722" marB="45722"/>
                </a:tc>
                <a:tc>
                  <a:txBody>
                    <a:bodyPr/>
                    <a:lstStyle/>
                    <a:p>
                      <a:r>
                        <a:rPr lang="en-US" sz="2100" dirty="0"/>
                        <a:t>5</a:t>
                      </a:r>
                      <a:r>
                        <a:rPr lang="en-US" sz="2100" baseline="0" dirty="0"/>
                        <a:t> minutes</a:t>
                      </a:r>
                      <a:endParaRPr lang="en-US" sz="2100" dirty="0"/>
                    </a:p>
                  </a:txBody>
                  <a:tcPr marT="45722" marB="45722"/>
                </a:tc>
                <a:tc>
                  <a:txBody>
                    <a:bodyPr/>
                    <a:lstStyle/>
                    <a:p>
                      <a:r>
                        <a:rPr lang="en-US" sz="2100" dirty="0"/>
                        <a:t>$0.25/min</a:t>
                      </a:r>
                    </a:p>
                  </a:txBody>
                  <a:tcPr marT="45722" marB="45722"/>
                </a:tc>
                <a:tc>
                  <a:txBody>
                    <a:bodyPr/>
                    <a:lstStyle/>
                    <a:p>
                      <a:r>
                        <a:rPr lang="en-US" sz="2100" dirty="0"/>
                        <a:t>$1.25</a:t>
                      </a:r>
                    </a:p>
                  </a:txBody>
                  <a:tcPr marT="45722" marB="45722"/>
                </a:tc>
                <a:extLst>
                  <a:ext uri="{0D108BD9-81ED-4DB2-BD59-A6C34878D82A}">
                    <a16:rowId xmlns:a16="http://schemas.microsoft.com/office/drawing/2014/main" val="10003"/>
                  </a:ext>
                </a:extLst>
              </a:tr>
              <a:tr h="411501">
                <a:tc>
                  <a:txBody>
                    <a:bodyPr/>
                    <a:lstStyle/>
                    <a:p>
                      <a:r>
                        <a:rPr lang="en-US" sz="2100" dirty="0"/>
                        <a:t>MD</a:t>
                      </a:r>
                    </a:p>
                  </a:txBody>
                  <a:tcPr marT="45722" marB="45722"/>
                </a:tc>
                <a:tc>
                  <a:txBody>
                    <a:bodyPr/>
                    <a:lstStyle/>
                    <a:p>
                      <a:r>
                        <a:rPr lang="en-US" sz="2100" dirty="0"/>
                        <a:t>10 minutes</a:t>
                      </a:r>
                    </a:p>
                  </a:txBody>
                  <a:tcPr marT="45722" marB="45722"/>
                </a:tc>
                <a:tc>
                  <a:txBody>
                    <a:bodyPr/>
                    <a:lstStyle/>
                    <a:p>
                      <a:r>
                        <a:rPr lang="en-US" sz="2100" dirty="0"/>
                        <a:t>$2.50/min</a:t>
                      </a:r>
                    </a:p>
                  </a:txBody>
                  <a:tcPr marT="45722" marB="45722"/>
                </a:tc>
                <a:tc>
                  <a:txBody>
                    <a:bodyPr/>
                    <a:lstStyle/>
                    <a:p>
                      <a:r>
                        <a:rPr lang="en-US" sz="2100" dirty="0"/>
                        <a:t>$25</a:t>
                      </a:r>
                    </a:p>
                  </a:txBody>
                  <a:tcPr marT="45722" marB="45722"/>
                </a:tc>
                <a:extLst>
                  <a:ext uri="{0D108BD9-81ED-4DB2-BD59-A6C34878D82A}">
                    <a16:rowId xmlns:a16="http://schemas.microsoft.com/office/drawing/2014/main" val="10004"/>
                  </a:ext>
                </a:extLst>
              </a:tr>
              <a:tr h="426742">
                <a:tc>
                  <a:txBody>
                    <a:bodyPr/>
                    <a:lstStyle/>
                    <a:p>
                      <a:r>
                        <a:rPr lang="en-US" sz="2200" i="1" u="sng" dirty="0"/>
                        <a:t>Vaccination</a:t>
                      </a:r>
                    </a:p>
                  </a:txBody>
                  <a:tcPr marT="45722" marB="45722"/>
                </a:tc>
                <a:tc>
                  <a:txBody>
                    <a:bodyPr/>
                    <a:lstStyle/>
                    <a:p>
                      <a:endParaRPr lang="en-US" sz="2200" dirty="0"/>
                    </a:p>
                  </a:txBody>
                  <a:tcPr marT="45722" marB="45722"/>
                </a:tc>
                <a:tc>
                  <a:txBody>
                    <a:bodyPr/>
                    <a:lstStyle/>
                    <a:p>
                      <a:endParaRPr lang="en-US" sz="2200" dirty="0"/>
                    </a:p>
                  </a:txBody>
                  <a:tcPr marT="45722" marB="45722"/>
                </a:tc>
                <a:tc>
                  <a:txBody>
                    <a:bodyPr/>
                    <a:lstStyle/>
                    <a:p>
                      <a:endParaRPr lang="en-US" sz="2200" dirty="0"/>
                    </a:p>
                  </a:txBody>
                  <a:tcPr marT="45722" marB="45722"/>
                </a:tc>
                <a:extLst>
                  <a:ext uri="{0D108BD9-81ED-4DB2-BD59-A6C34878D82A}">
                    <a16:rowId xmlns:a16="http://schemas.microsoft.com/office/drawing/2014/main" val="10005"/>
                  </a:ext>
                </a:extLst>
              </a:tr>
              <a:tr h="411501">
                <a:tc>
                  <a:txBody>
                    <a:bodyPr/>
                    <a:lstStyle/>
                    <a:p>
                      <a:r>
                        <a:rPr lang="en-US" sz="2100" dirty="0"/>
                        <a:t>Nurse</a:t>
                      </a:r>
                    </a:p>
                  </a:txBody>
                  <a:tcPr marT="45722" marB="45722"/>
                </a:tc>
                <a:tc>
                  <a:txBody>
                    <a:bodyPr/>
                    <a:lstStyle/>
                    <a:p>
                      <a:r>
                        <a:rPr lang="en-US" sz="2100" dirty="0"/>
                        <a:t>5 minutes</a:t>
                      </a:r>
                    </a:p>
                  </a:txBody>
                  <a:tcPr marT="45722" marB="45722"/>
                </a:tc>
                <a:tc>
                  <a:txBody>
                    <a:bodyPr/>
                    <a:lstStyle/>
                    <a:p>
                      <a:r>
                        <a:rPr lang="en-US" sz="2100" dirty="0"/>
                        <a:t>0.35/min</a:t>
                      </a:r>
                    </a:p>
                  </a:txBody>
                  <a:tcPr marT="45722" marB="45722"/>
                </a:tc>
                <a:tc>
                  <a:txBody>
                    <a:bodyPr/>
                    <a:lstStyle/>
                    <a:p>
                      <a:r>
                        <a:rPr lang="en-US" sz="2100" dirty="0"/>
                        <a:t>$1.65</a:t>
                      </a:r>
                    </a:p>
                  </a:txBody>
                  <a:tcPr marT="45722" marB="45722"/>
                </a:tc>
                <a:extLst>
                  <a:ext uri="{0D108BD9-81ED-4DB2-BD59-A6C34878D82A}">
                    <a16:rowId xmlns:a16="http://schemas.microsoft.com/office/drawing/2014/main" val="10006"/>
                  </a:ext>
                </a:extLst>
              </a:tr>
              <a:tr h="411501">
                <a:tc>
                  <a:txBody>
                    <a:bodyPr/>
                    <a:lstStyle/>
                    <a:p>
                      <a:r>
                        <a:rPr lang="en-US" sz="2100" dirty="0"/>
                        <a:t>Vaccine</a:t>
                      </a:r>
                    </a:p>
                  </a:txBody>
                  <a:tcPr marT="45722" marB="45722"/>
                </a:tc>
                <a:tc>
                  <a:txBody>
                    <a:bodyPr/>
                    <a:lstStyle/>
                    <a:p>
                      <a:r>
                        <a:rPr lang="en-US" sz="2100" dirty="0"/>
                        <a:t>1 dose</a:t>
                      </a:r>
                    </a:p>
                  </a:txBody>
                  <a:tcPr marT="45722" marB="45722"/>
                </a:tc>
                <a:tc>
                  <a:txBody>
                    <a:bodyPr/>
                    <a:lstStyle/>
                    <a:p>
                      <a:r>
                        <a:rPr lang="en-US" sz="2100" dirty="0"/>
                        <a:t>$15/dose</a:t>
                      </a:r>
                    </a:p>
                  </a:txBody>
                  <a:tcPr marT="45722" marB="45722"/>
                </a:tc>
                <a:tc>
                  <a:txBody>
                    <a:bodyPr/>
                    <a:lstStyle/>
                    <a:p>
                      <a:r>
                        <a:rPr lang="en-US" sz="2100" dirty="0"/>
                        <a:t>$15.00</a:t>
                      </a:r>
                    </a:p>
                  </a:txBody>
                  <a:tcPr marT="45722" marB="45722"/>
                </a:tc>
                <a:extLst>
                  <a:ext uri="{0D108BD9-81ED-4DB2-BD59-A6C34878D82A}">
                    <a16:rowId xmlns:a16="http://schemas.microsoft.com/office/drawing/2014/main" val="10007"/>
                  </a:ext>
                </a:extLst>
              </a:tr>
              <a:tr h="411501">
                <a:tc>
                  <a:txBody>
                    <a:bodyPr/>
                    <a:lstStyle/>
                    <a:p>
                      <a:r>
                        <a:rPr lang="en-US" sz="2100" dirty="0"/>
                        <a:t>Syringe</a:t>
                      </a:r>
                    </a:p>
                  </a:txBody>
                  <a:tcPr marT="45722" marB="45722"/>
                </a:tc>
                <a:tc>
                  <a:txBody>
                    <a:bodyPr/>
                    <a:lstStyle/>
                    <a:p>
                      <a:r>
                        <a:rPr lang="en-US" sz="2100" dirty="0"/>
                        <a:t>1</a:t>
                      </a:r>
                    </a:p>
                  </a:txBody>
                  <a:tcPr marT="45722" marB="45722"/>
                </a:tc>
                <a:tc>
                  <a:txBody>
                    <a:bodyPr/>
                    <a:lstStyle/>
                    <a:p>
                      <a:r>
                        <a:rPr lang="en-US" sz="2100" dirty="0"/>
                        <a:t>$0.5/syr</a:t>
                      </a:r>
                    </a:p>
                  </a:txBody>
                  <a:tcPr marT="45722" marB="45722"/>
                </a:tc>
                <a:tc>
                  <a:txBody>
                    <a:bodyPr/>
                    <a:lstStyle/>
                    <a:p>
                      <a:r>
                        <a:rPr lang="en-US" sz="2100" dirty="0"/>
                        <a:t>$0.50</a:t>
                      </a:r>
                    </a:p>
                  </a:txBody>
                  <a:tcPr marT="45722" marB="45722"/>
                </a:tc>
                <a:extLst>
                  <a:ext uri="{0D108BD9-81ED-4DB2-BD59-A6C34878D82A}">
                    <a16:rowId xmlns:a16="http://schemas.microsoft.com/office/drawing/2014/main" val="10008"/>
                  </a:ext>
                </a:extLst>
              </a:tr>
              <a:tr h="411501">
                <a:tc>
                  <a:txBody>
                    <a:bodyPr/>
                    <a:lstStyle/>
                    <a:p>
                      <a:r>
                        <a:rPr lang="en-US" sz="2200" b="1" u="sng" dirty="0">
                          <a:solidFill>
                            <a:schemeClr val="accent3">
                              <a:lumMod val="50000"/>
                            </a:schemeClr>
                          </a:solidFill>
                        </a:rPr>
                        <a:t>Non Medical</a:t>
                      </a:r>
                    </a:p>
                  </a:txBody>
                  <a:tcPr marT="45722" marB="45722"/>
                </a:tc>
                <a:tc>
                  <a:txBody>
                    <a:bodyPr/>
                    <a:lstStyle/>
                    <a:p>
                      <a:endParaRPr lang="en-US" sz="2200" dirty="0"/>
                    </a:p>
                  </a:txBody>
                  <a:tcPr marT="45722" marB="45722"/>
                </a:tc>
                <a:tc>
                  <a:txBody>
                    <a:bodyPr/>
                    <a:lstStyle/>
                    <a:p>
                      <a:endParaRPr lang="en-US" sz="2200" dirty="0"/>
                    </a:p>
                  </a:txBody>
                  <a:tcPr marT="45722" marB="45722"/>
                </a:tc>
                <a:tc>
                  <a:txBody>
                    <a:bodyPr/>
                    <a:lstStyle/>
                    <a:p>
                      <a:endParaRPr lang="en-US" sz="2200" dirty="0"/>
                    </a:p>
                  </a:txBody>
                  <a:tcPr marT="45722" marB="45722"/>
                </a:tc>
                <a:extLst>
                  <a:ext uri="{0D108BD9-81ED-4DB2-BD59-A6C34878D82A}">
                    <a16:rowId xmlns:a16="http://schemas.microsoft.com/office/drawing/2014/main" val="10009"/>
                  </a:ext>
                </a:extLst>
              </a:tr>
              <a:tr h="411501">
                <a:tc>
                  <a:txBody>
                    <a:bodyPr/>
                    <a:lstStyle/>
                    <a:p>
                      <a:r>
                        <a:rPr lang="en-US" sz="2100" dirty="0"/>
                        <a:t>Pt. time</a:t>
                      </a:r>
                    </a:p>
                  </a:txBody>
                  <a:tcPr marT="45722" marB="45722"/>
                </a:tc>
                <a:tc>
                  <a:txBody>
                    <a:bodyPr/>
                    <a:lstStyle/>
                    <a:p>
                      <a:r>
                        <a:rPr lang="en-US" sz="2100" dirty="0"/>
                        <a:t>1 hour</a:t>
                      </a:r>
                    </a:p>
                  </a:txBody>
                  <a:tcPr marT="45722" marB="45722"/>
                </a:tc>
                <a:tc>
                  <a:txBody>
                    <a:bodyPr/>
                    <a:lstStyle/>
                    <a:p>
                      <a:r>
                        <a:rPr lang="en-US" sz="2100" dirty="0"/>
                        <a:t>$10/ hour</a:t>
                      </a:r>
                    </a:p>
                  </a:txBody>
                  <a:tcPr marT="45722" marB="45722"/>
                </a:tc>
                <a:tc>
                  <a:txBody>
                    <a:bodyPr/>
                    <a:lstStyle/>
                    <a:p>
                      <a:r>
                        <a:rPr lang="en-US" sz="2100" dirty="0"/>
                        <a:t>$10</a:t>
                      </a:r>
                    </a:p>
                  </a:txBody>
                  <a:tcPr marT="45722" marB="45722"/>
                </a:tc>
                <a:extLst>
                  <a:ext uri="{0D108BD9-81ED-4DB2-BD59-A6C34878D82A}">
                    <a16:rowId xmlns:a16="http://schemas.microsoft.com/office/drawing/2014/main" val="10010"/>
                  </a:ext>
                </a:extLst>
              </a:tr>
              <a:tr h="411501">
                <a:tc>
                  <a:txBody>
                    <a:bodyPr/>
                    <a:lstStyle/>
                    <a:p>
                      <a:r>
                        <a:rPr lang="en-US" sz="2100" dirty="0"/>
                        <a:t>Transportation</a:t>
                      </a:r>
                    </a:p>
                  </a:txBody>
                  <a:tcPr marT="45722" marB="45722"/>
                </a:tc>
                <a:tc>
                  <a:txBody>
                    <a:bodyPr/>
                    <a:lstStyle/>
                    <a:p>
                      <a:r>
                        <a:rPr lang="en-US" sz="2100" dirty="0"/>
                        <a:t>10</a:t>
                      </a:r>
                      <a:r>
                        <a:rPr lang="en-US" sz="2100" baseline="0" dirty="0"/>
                        <a:t> trips </a:t>
                      </a:r>
                      <a:endParaRPr lang="en-US" sz="2100" dirty="0"/>
                    </a:p>
                  </a:txBody>
                  <a:tcPr marT="45722" marB="45722"/>
                </a:tc>
                <a:tc>
                  <a:txBody>
                    <a:bodyPr/>
                    <a:lstStyle/>
                    <a:p>
                      <a:r>
                        <a:rPr lang="en-US" sz="2100" dirty="0"/>
                        <a:t>$2.5 /trip</a:t>
                      </a:r>
                    </a:p>
                  </a:txBody>
                  <a:tcPr marT="45722" marB="45722"/>
                </a:tc>
                <a:tc>
                  <a:txBody>
                    <a:bodyPr/>
                    <a:lstStyle/>
                    <a:p>
                      <a:r>
                        <a:rPr lang="en-US" sz="2100" dirty="0"/>
                        <a:t>$25</a:t>
                      </a:r>
                    </a:p>
                  </a:txBody>
                  <a:tcPr marT="45722" marB="45722"/>
                </a:tc>
                <a:extLst>
                  <a:ext uri="{0D108BD9-81ED-4DB2-BD59-A6C34878D82A}">
                    <a16:rowId xmlns:a16="http://schemas.microsoft.com/office/drawing/2014/main" val="10011"/>
                  </a:ext>
                </a:extLst>
              </a:tr>
              <a:tr h="411501">
                <a:tc>
                  <a:txBody>
                    <a:bodyPr/>
                    <a:lstStyle/>
                    <a:p>
                      <a:r>
                        <a:rPr lang="en-US" sz="2200" i="1" u="sng" dirty="0"/>
                        <a:t>Vaccination</a:t>
                      </a:r>
                    </a:p>
                  </a:txBody>
                  <a:tcPr marT="45722" marB="45722"/>
                </a:tc>
                <a:tc>
                  <a:txBody>
                    <a:bodyPr/>
                    <a:lstStyle/>
                    <a:p>
                      <a:endParaRPr lang="en-US" sz="2200" dirty="0"/>
                    </a:p>
                  </a:txBody>
                  <a:tcPr marT="45722" marB="45722"/>
                </a:tc>
                <a:tc>
                  <a:txBody>
                    <a:bodyPr/>
                    <a:lstStyle/>
                    <a:p>
                      <a:endParaRPr lang="en-US" sz="2200" dirty="0"/>
                    </a:p>
                  </a:txBody>
                  <a:tcPr marT="45722" marB="45722"/>
                </a:tc>
                <a:tc>
                  <a:txBody>
                    <a:bodyPr/>
                    <a:lstStyle/>
                    <a:p>
                      <a:endParaRPr lang="en-US" sz="2200" dirty="0"/>
                    </a:p>
                  </a:txBody>
                  <a:tcPr marT="45722" marB="45722"/>
                </a:tc>
                <a:extLst>
                  <a:ext uri="{0D108BD9-81ED-4DB2-BD59-A6C34878D82A}">
                    <a16:rowId xmlns:a16="http://schemas.microsoft.com/office/drawing/2014/main" val="10012"/>
                  </a:ext>
                </a:extLst>
              </a:tr>
              <a:tr h="411501">
                <a:tc>
                  <a:txBody>
                    <a:bodyPr/>
                    <a:lstStyle/>
                    <a:p>
                      <a:r>
                        <a:rPr lang="en-US" sz="2100" dirty="0"/>
                        <a:t>Pt.</a:t>
                      </a:r>
                      <a:r>
                        <a:rPr lang="en-US" sz="2100" baseline="0" dirty="0"/>
                        <a:t> time </a:t>
                      </a:r>
                      <a:endParaRPr lang="en-US" sz="2100" dirty="0"/>
                    </a:p>
                  </a:txBody>
                  <a:tcPr marT="45722" marB="45722"/>
                </a:tc>
                <a:tc>
                  <a:txBody>
                    <a:bodyPr/>
                    <a:lstStyle/>
                    <a:p>
                      <a:r>
                        <a:rPr lang="en-US" sz="2100" dirty="0"/>
                        <a:t>0.1</a:t>
                      </a:r>
                      <a:r>
                        <a:rPr lang="en-US" sz="2100" baseline="0" dirty="0"/>
                        <a:t> hour</a:t>
                      </a:r>
                      <a:endParaRPr lang="en-US" sz="2100" dirty="0"/>
                    </a:p>
                  </a:txBody>
                  <a:tcPr marT="45722" marB="45722"/>
                </a:tc>
                <a:tc>
                  <a:txBody>
                    <a:bodyPr/>
                    <a:lstStyle/>
                    <a:p>
                      <a:r>
                        <a:rPr lang="en-US" sz="2100" dirty="0"/>
                        <a:t>$10/hour</a:t>
                      </a:r>
                    </a:p>
                  </a:txBody>
                  <a:tcPr marT="45722" marB="45722"/>
                </a:tc>
                <a:tc>
                  <a:txBody>
                    <a:bodyPr/>
                    <a:lstStyle/>
                    <a:p>
                      <a:r>
                        <a:rPr lang="en-US" sz="2100" dirty="0"/>
                        <a:t>$1</a:t>
                      </a:r>
                    </a:p>
                  </a:txBody>
                  <a:tcPr marT="45722" marB="45722"/>
                </a:tc>
                <a:extLst>
                  <a:ext uri="{0D108BD9-81ED-4DB2-BD59-A6C34878D82A}">
                    <a16:rowId xmlns:a16="http://schemas.microsoft.com/office/drawing/2014/main" val="10013"/>
                  </a:ext>
                </a:extLst>
              </a:tr>
            </a:tbl>
          </a:graphicData>
        </a:graphic>
      </p:graphicFrame>
      <p:sp>
        <p:nvSpPr>
          <p:cNvPr id="58451" name="TextBox 4"/>
          <p:cNvSpPr txBox="1">
            <a:spLocks noChangeArrowheads="1"/>
          </p:cNvSpPr>
          <p:nvPr/>
        </p:nvSpPr>
        <p:spPr bwMode="auto">
          <a:xfrm>
            <a:off x="7772400" y="6519863"/>
            <a:ext cx="138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1600" dirty="0">
                <a:solidFill>
                  <a:srgbClr val="FFFFFF"/>
                </a:solidFill>
              </a:rPr>
              <a:t>Muennig 2008</a:t>
            </a:r>
          </a:p>
        </p:txBody>
      </p:sp>
      <p:sp>
        <p:nvSpPr>
          <p:cNvPr id="2" name="TextBox 1"/>
          <p:cNvSpPr txBox="1"/>
          <p:nvPr/>
        </p:nvSpPr>
        <p:spPr>
          <a:xfrm>
            <a:off x="3207327" y="31668"/>
            <a:ext cx="2286000" cy="523220"/>
          </a:xfrm>
          <a:prstGeom prst="rect">
            <a:avLst/>
          </a:prstGeom>
          <a:noFill/>
        </p:spPr>
        <p:txBody>
          <a:bodyPr wrap="square" rtlCol="0">
            <a:spAutoFit/>
          </a:bodyPr>
          <a:lstStyle/>
          <a:p>
            <a:pPr algn="ctr"/>
            <a:r>
              <a:rPr lang="en-US" sz="2800" dirty="0">
                <a:solidFill>
                  <a:srgbClr val="FFFFFF"/>
                </a:solidFill>
              </a:rPr>
              <a:t>Micro Costing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6"/>
          <p:cNvSpPr>
            <a:spLocks noGrp="1" noChangeArrowheads="1"/>
          </p:cNvSpPr>
          <p:nvPr>
            <p:ph type="title"/>
          </p:nvPr>
        </p:nvSpPr>
        <p:spPr>
          <a:xfrm>
            <a:off x="685800" y="381000"/>
            <a:ext cx="7772400" cy="1447800"/>
          </a:xfrm>
        </p:spPr>
        <p:txBody>
          <a:bodyPr/>
          <a:lstStyle/>
          <a:p>
            <a:pPr eaLnBrk="1" hangingPunct="1"/>
            <a:r>
              <a:rPr lang="en-US" dirty="0"/>
              <a:t>Service-level Prices / Costs</a:t>
            </a:r>
          </a:p>
        </p:txBody>
      </p:sp>
      <p:sp>
        <p:nvSpPr>
          <p:cNvPr id="63490" name="Rectangle 1027"/>
          <p:cNvSpPr>
            <a:spLocks noGrp="1" noChangeArrowheads="1"/>
          </p:cNvSpPr>
          <p:nvPr>
            <p:ph type="body" idx="1"/>
          </p:nvPr>
        </p:nvSpPr>
        <p:spPr>
          <a:xfrm>
            <a:off x="1295400" y="2362200"/>
            <a:ext cx="6096000" cy="3581400"/>
          </a:xfrm>
        </p:spPr>
        <p:txBody>
          <a:bodyPr/>
          <a:lstStyle/>
          <a:p>
            <a:pPr marL="577850" indent="-577850" eaLnBrk="1" hangingPunct="1">
              <a:lnSpc>
                <a:spcPct val="90000"/>
              </a:lnSpc>
              <a:buFontTx/>
              <a:buAutoNum type="romanLcPeriod"/>
            </a:pPr>
            <a:r>
              <a:rPr lang="en-US" dirty="0"/>
              <a:t>Reimbursements - ok</a:t>
            </a:r>
          </a:p>
          <a:p>
            <a:pPr marL="577850" indent="-577850" eaLnBrk="1" hangingPunct="1">
              <a:lnSpc>
                <a:spcPct val="90000"/>
              </a:lnSpc>
              <a:buFontTx/>
              <a:buAutoNum type="romanLcPeriod"/>
            </a:pPr>
            <a:endParaRPr lang="en-US" dirty="0"/>
          </a:p>
          <a:p>
            <a:pPr marL="577850" indent="-577850" eaLnBrk="1" hangingPunct="1">
              <a:lnSpc>
                <a:spcPct val="90000"/>
              </a:lnSpc>
              <a:buFontTx/>
              <a:buAutoNum type="romanLcPeriod"/>
            </a:pPr>
            <a:r>
              <a:rPr lang="en-US" dirty="0"/>
              <a:t>Billed Charges - </a:t>
            </a:r>
            <a:r>
              <a:rPr lang="en-US" dirty="0">
                <a:solidFill>
                  <a:srgbClr val="FF0000"/>
                </a:solidFill>
              </a:rPr>
              <a:t>caution</a:t>
            </a:r>
          </a:p>
          <a:p>
            <a:pPr marL="577850" indent="-577850" eaLnBrk="1" hangingPunct="1">
              <a:lnSpc>
                <a:spcPct val="90000"/>
              </a:lnSpc>
            </a:pPr>
            <a:endParaRPr lang="en-US" dirty="0"/>
          </a:p>
          <a:p>
            <a:pPr marL="577850" indent="-577850" eaLnBrk="1" hangingPunct="1">
              <a:lnSpc>
                <a:spcPct val="90000"/>
              </a:lnSpc>
              <a:buFontTx/>
              <a:buAutoNum type="romanLcPeriod" startAt="3"/>
            </a:pPr>
            <a:r>
              <a:rPr lang="en-US" dirty="0"/>
              <a:t>Cost Accounting Systems - </a:t>
            </a:r>
            <a:r>
              <a:rPr lang="en-US" dirty="0">
                <a:solidFill>
                  <a:srgbClr val="92D050"/>
                </a:solidFill>
              </a:rPr>
              <a:t>good</a:t>
            </a:r>
          </a:p>
          <a:p>
            <a:pPr marL="577850" indent="-577850" eaLnBrk="1" hangingPunct="1">
              <a:lnSpc>
                <a:spcPct val="90000"/>
              </a:lnSpc>
              <a:buFontTx/>
              <a:buAutoNum type="romanLcPeriod" startAt="3"/>
            </a:pPr>
            <a:endParaRPr lang="en-US" dirty="0"/>
          </a:p>
          <a:p>
            <a:pPr marL="577850" indent="-577850" eaLnBrk="1" hangingPunct="1">
              <a:lnSpc>
                <a:spcPct val="90000"/>
              </a:lnSpc>
              <a:buFontTx/>
              <a:buAutoNum type="romanLcPeriod" startAt="3"/>
            </a:pPr>
            <a:r>
              <a:rPr lang="en-US" dirty="0"/>
              <a:t>Price References - ok</a:t>
            </a:r>
          </a:p>
        </p:txBody>
      </p:sp>
      <p:sp>
        <p:nvSpPr>
          <p:cNvPr id="63491" name="Line 1028"/>
          <p:cNvSpPr>
            <a:spLocks noChangeShapeType="1"/>
          </p:cNvSpPr>
          <p:nvPr/>
        </p:nvSpPr>
        <p:spPr bwMode="auto">
          <a:xfrm>
            <a:off x="609600" y="18288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81000"/>
            <a:ext cx="7772400" cy="1143000"/>
          </a:xfrm>
        </p:spPr>
        <p:txBody>
          <a:bodyPr/>
          <a:lstStyle/>
          <a:p>
            <a:pPr eaLnBrk="1" hangingPunct="1"/>
            <a:r>
              <a:rPr lang="en-US" sz="4000" dirty="0"/>
              <a:t>Reimbursements</a:t>
            </a:r>
          </a:p>
        </p:txBody>
      </p:sp>
      <p:sp>
        <p:nvSpPr>
          <p:cNvPr id="65538" name="Rectangle 3"/>
          <p:cNvSpPr>
            <a:spLocks noGrp="1" noChangeArrowheads="1"/>
          </p:cNvSpPr>
          <p:nvPr>
            <p:ph type="body" idx="1"/>
          </p:nvPr>
        </p:nvSpPr>
        <p:spPr/>
        <p:txBody>
          <a:bodyPr/>
          <a:lstStyle/>
          <a:p>
            <a:pPr marL="457200" indent="-457200" eaLnBrk="1" hangingPunct="1">
              <a:lnSpc>
                <a:spcPct val="90000"/>
              </a:lnSpc>
              <a:buFontTx/>
              <a:buNone/>
            </a:pPr>
            <a:r>
              <a:rPr lang="en-US" sz="2000" dirty="0"/>
              <a:t>a.    Acceptable, especially if based on </a:t>
            </a:r>
            <a:r>
              <a:rPr lang="en-US" sz="2000" dirty="0">
                <a:solidFill>
                  <a:srgbClr val="FFFF00"/>
                </a:solidFill>
              </a:rPr>
              <a:t>negotiated rates (“allowed”)</a:t>
            </a:r>
          </a:p>
          <a:p>
            <a:pPr marL="457200" indent="-457200" eaLnBrk="1" hangingPunct="1">
              <a:lnSpc>
                <a:spcPct val="90000"/>
              </a:lnSpc>
            </a:pPr>
            <a:endParaRPr lang="en-US" sz="2000" dirty="0"/>
          </a:p>
          <a:p>
            <a:pPr marL="457200" indent="-457200" eaLnBrk="1" hangingPunct="1">
              <a:lnSpc>
                <a:spcPct val="90000"/>
              </a:lnSpc>
              <a:buFontTx/>
              <a:buAutoNum type="alphaLcPeriod" startAt="2"/>
            </a:pPr>
            <a:r>
              <a:rPr lang="en-US" sz="2000" dirty="0"/>
              <a:t>Medicare reimbursement for </a:t>
            </a:r>
            <a:r>
              <a:rPr lang="en-US" sz="2000" u="sng" dirty="0"/>
              <a:t>inpatient </a:t>
            </a:r>
            <a:r>
              <a:rPr lang="en-US" sz="2000" dirty="0"/>
              <a:t>care is based on prices established for </a:t>
            </a:r>
            <a:r>
              <a:rPr lang="en-US" sz="2000" u="sng" dirty="0"/>
              <a:t>DRGs</a:t>
            </a:r>
            <a:r>
              <a:rPr lang="en-US" sz="2000" dirty="0"/>
              <a:t>  (Diagnostic Related Groups)</a:t>
            </a:r>
          </a:p>
          <a:p>
            <a:pPr marL="457200" indent="-457200" eaLnBrk="1" hangingPunct="1">
              <a:lnSpc>
                <a:spcPct val="90000"/>
              </a:lnSpc>
              <a:buFontTx/>
              <a:buAutoNum type="alphaLcPeriod" startAt="2"/>
            </a:pPr>
            <a:endParaRPr lang="en-US" sz="2000" dirty="0"/>
          </a:p>
          <a:p>
            <a:pPr marL="457200" indent="-457200" eaLnBrk="1" hangingPunct="1">
              <a:lnSpc>
                <a:spcPct val="90000"/>
              </a:lnSpc>
              <a:buFontTx/>
              <a:buAutoNum type="alphaLcPeriod" startAt="2"/>
            </a:pPr>
            <a:r>
              <a:rPr lang="en-US" sz="2000" dirty="0"/>
              <a:t>Excellent approach:  </a:t>
            </a:r>
            <a:r>
              <a:rPr lang="en-US" sz="2000" u="sng" dirty="0"/>
              <a:t>RBRVS</a:t>
            </a:r>
            <a:r>
              <a:rPr lang="en-US" sz="2000" dirty="0"/>
              <a:t> (resource-based relative value scale) used by Medicare for </a:t>
            </a:r>
            <a:r>
              <a:rPr lang="en-US" sz="2000" u="sng" dirty="0"/>
              <a:t>outpatient</a:t>
            </a:r>
            <a:r>
              <a:rPr lang="en-US" sz="2000" dirty="0"/>
              <a:t> services</a:t>
            </a:r>
          </a:p>
          <a:p>
            <a:pPr marL="457200" indent="-457200" eaLnBrk="1" hangingPunct="1">
              <a:lnSpc>
                <a:spcPct val="90000"/>
              </a:lnSpc>
              <a:buFontTx/>
              <a:buAutoNum type="alphaLcPeriod" startAt="2"/>
            </a:pPr>
            <a:endParaRPr lang="en-US" sz="2000" dirty="0"/>
          </a:p>
          <a:p>
            <a:pPr marL="457200" indent="-457200" eaLnBrk="1" hangingPunct="1">
              <a:lnSpc>
                <a:spcPct val="90000"/>
              </a:lnSpc>
              <a:buFontTx/>
              <a:buAutoNum type="alphaLcPeriod" startAt="2"/>
            </a:pPr>
            <a:r>
              <a:rPr lang="en-US" sz="2000" dirty="0"/>
              <a:t>When deductibles and copayments are charged, these should be included when calculating cost for the societal perspective</a:t>
            </a:r>
          </a:p>
          <a:p>
            <a:pPr marL="457200" indent="-457200" eaLnBrk="1" hangingPunct="1">
              <a:lnSpc>
                <a:spcPct val="90000"/>
              </a:lnSpc>
              <a:buFontTx/>
              <a:buAutoNum type="alphaLcPeriod" startAt="2"/>
            </a:pPr>
            <a:endParaRPr lang="en-US" sz="2000" dirty="0"/>
          </a:p>
          <a:p>
            <a:pPr marL="457200" indent="-457200" eaLnBrk="1" hangingPunct="1">
              <a:lnSpc>
                <a:spcPct val="90000"/>
              </a:lnSpc>
              <a:buFontTx/>
              <a:buAutoNum type="alphaLcPeriod" startAt="2"/>
            </a:pPr>
            <a:r>
              <a:rPr lang="en-US" sz="2000" dirty="0"/>
              <a:t>In some databases, </a:t>
            </a:r>
            <a:r>
              <a:rPr lang="ja-JP" altLang="en-US" sz="2000" dirty="0"/>
              <a:t>“</a:t>
            </a:r>
            <a:r>
              <a:rPr lang="en-US" altLang="ja-JP" sz="2000" dirty="0"/>
              <a:t>allowed charges</a:t>
            </a:r>
            <a:r>
              <a:rPr lang="ja-JP" altLang="en-US" sz="2000" dirty="0"/>
              <a:t>”</a:t>
            </a:r>
            <a:r>
              <a:rPr lang="en-US" altLang="ja-JP" sz="2000" dirty="0"/>
              <a:t> summarize total reimbursement</a:t>
            </a:r>
            <a:endParaRPr lang="en-US" sz="2000" dirty="0"/>
          </a:p>
        </p:txBody>
      </p:sp>
      <p:sp>
        <p:nvSpPr>
          <p:cNvPr id="65539" name="Line 4"/>
          <p:cNvSpPr>
            <a:spLocks noChangeShapeType="1"/>
          </p:cNvSpPr>
          <p:nvPr/>
        </p:nvSpPr>
        <p:spPr bwMode="auto">
          <a:xfrm>
            <a:off x="609600" y="1600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685800"/>
            <a:ext cx="7772400" cy="1143000"/>
          </a:xfrm>
        </p:spPr>
        <p:txBody>
          <a:bodyPr/>
          <a:lstStyle/>
          <a:p>
            <a:pPr eaLnBrk="1" hangingPunct="1"/>
            <a:r>
              <a:rPr lang="en-US" dirty="0"/>
              <a:t>Billed Charges</a:t>
            </a:r>
          </a:p>
        </p:txBody>
      </p:sp>
      <p:sp>
        <p:nvSpPr>
          <p:cNvPr id="67586" name="Rectangle 3"/>
          <p:cNvSpPr>
            <a:spLocks noGrp="1" noChangeArrowheads="1"/>
          </p:cNvSpPr>
          <p:nvPr>
            <p:ph type="body" idx="1"/>
          </p:nvPr>
        </p:nvSpPr>
        <p:spPr>
          <a:xfrm>
            <a:off x="1066800" y="2286000"/>
            <a:ext cx="7391400" cy="3810000"/>
          </a:xfrm>
        </p:spPr>
        <p:txBody>
          <a:bodyPr/>
          <a:lstStyle/>
          <a:p>
            <a:pPr marL="533400" indent="-533400" eaLnBrk="1" hangingPunct="1">
              <a:buFontTx/>
              <a:buAutoNum type="alphaLcPeriod"/>
            </a:pPr>
            <a:r>
              <a:rPr lang="en-US" dirty="0"/>
              <a:t>Can be used </a:t>
            </a:r>
            <a:r>
              <a:rPr lang="en-US" i="1" u="sng" dirty="0"/>
              <a:t>cautiously</a:t>
            </a:r>
            <a:endParaRPr lang="en-US" u="sng" dirty="0"/>
          </a:p>
          <a:p>
            <a:pPr marL="533400" indent="-533400" eaLnBrk="1" hangingPunct="1">
              <a:buFontTx/>
              <a:buAutoNum type="alphaLcPeriod"/>
            </a:pPr>
            <a:endParaRPr lang="en-US" dirty="0"/>
          </a:p>
          <a:p>
            <a:pPr marL="533400" indent="-533400" eaLnBrk="1" hangingPunct="1">
              <a:buFontTx/>
              <a:buAutoNum type="alphaLcPeriod"/>
            </a:pPr>
            <a:r>
              <a:rPr lang="en-US" dirty="0"/>
              <a:t>Must be adjusted with hospital department-specific cost-to-charge ratios</a:t>
            </a:r>
          </a:p>
          <a:p>
            <a:pPr marL="533400" indent="-533400" eaLnBrk="1" hangingPunct="1">
              <a:buFontTx/>
              <a:buAutoNum type="alphaLcPeriod"/>
            </a:pPr>
            <a:endParaRPr lang="en-US" dirty="0"/>
          </a:p>
          <a:p>
            <a:pPr marL="533400" indent="-533400" eaLnBrk="1" hangingPunct="1">
              <a:buFontTx/>
              <a:buAutoNum type="alphaLcPeriod"/>
            </a:pPr>
            <a:r>
              <a:rPr lang="en-US" dirty="0"/>
              <a:t>Even then, imperfect:  a single cost-charge 	ratio is used for all services in a department</a:t>
            </a:r>
          </a:p>
        </p:txBody>
      </p:sp>
      <p:sp>
        <p:nvSpPr>
          <p:cNvPr id="67587" name="Line 4"/>
          <p:cNvSpPr>
            <a:spLocks noChangeShapeType="1"/>
          </p:cNvSpPr>
          <p:nvPr/>
        </p:nvSpPr>
        <p:spPr bwMode="auto">
          <a:xfrm>
            <a:off x="609600" y="1905000"/>
            <a:ext cx="76962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228600"/>
            <a:ext cx="7772400" cy="1143000"/>
          </a:xfrm>
        </p:spPr>
        <p:txBody>
          <a:bodyPr/>
          <a:lstStyle/>
          <a:p>
            <a:pPr eaLnBrk="1" hangingPunct="1"/>
            <a:r>
              <a:rPr lang="en-US" dirty="0"/>
              <a:t>Cost Data Bases</a:t>
            </a:r>
          </a:p>
        </p:txBody>
      </p:sp>
      <p:sp>
        <p:nvSpPr>
          <p:cNvPr id="71682" name="Rectangle 3"/>
          <p:cNvSpPr>
            <a:spLocks noGrp="1" noChangeArrowheads="1"/>
          </p:cNvSpPr>
          <p:nvPr>
            <p:ph type="body" idx="1"/>
          </p:nvPr>
        </p:nvSpPr>
        <p:spPr>
          <a:xfrm>
            <a:off x="685800" y="1828799"/>
            <a:ext cx="7772400" cy="4800597"/>
          </a:xfrm>
        </p:spPr>
        <p:txBody>
          <a:bodyPr/>
          <a:lstStyle/>
          <a:p>
            <a:pPr marL="577850" indent="-577850" eaLnBrk="1" hangingPunct="1">
              <a:buFontTx/>
              <a:buAutoNum type="alphaLcPeriod"/>
            </a:pPr>
            <a:r>
              <a:rPr lang="en-US" dirty="0"/>
              <a:t>Record both resources and costs for specific diseases </a:t>
            </a:r>
          </a:p>
          <a:p>
            <a:pPr marL="577850" indent="-577850" eaLnBrk="1" hangingPunct="1">
              <a:buFontTx/>
              <a:buAutoNum type="alphaLcPeriod"/>
            </a:pPr>
            <a:r>
              <a:rPr lang="en-US" dirty="0"/>
              <a:t>Examples:</a:t>
            </a:r>
          </a:p>
          <a:p>
            <a:pPr marL="1327150" lvl="2" indent="-412750" eaLnBrk="1" hangingPunct="1">
              <a:buFontTx/>
              <a:buAutoNum type="romanLcPeriod"/>
            </a:pPr>
            <a:r>
              <a:rPr lang="en-US" sz="2200" dirty="0"/>
              <a:t>California Office of Statewide Health Planning &amp; Development (OSHPD) hospital discharge data base</a:t>
            </a:r>
          </a:p>
          <a:p>
            <a:pPr marL="1327150" lvl="2" indent="-412750" eaLnBrk="1" hangingPunct="1">
              <a:buFontTx/>
              <a:buAutoNum type="romanLcPeriod"/>
            </a:pPr>
            <a:r>
              <a:rPr lang="en-US" sz="2200" dirty="0"/>
              <a:t>Medical Expenditure Panel Survey </a:t>
            </a:r>
            <a:r>
              <a:rPr lang="en-US" sz="2200" dirty="0">
                <a:hlinkClick r:id="rId3"/>
              </a:rPr>
              <a:t>https://meps.ahrq.gov/mepsweb/</a:t>
            </a:r>
            <a:endParaRPr lang="en-US" sz="2200" dirty="0"/>
          </a:p>
          <a:p>
            <a:pPr marL="1327150" lvl="2" indent="-412750" eaLnBrk="1" hangingPunct="1">
              <a:buFontTx/>
              <a:buAutoNum type="romanLcPeriod"/>
            </a:pPr>
            <a:r>
              <a:rPr lang="en-US" sz="2000" b="0" i="0" dirty="0">
                <a:effectLst/>
                <a:latin typeface="Georgia" panose="02040502050405020303" pitchFamily="18" charset="0"/>
              </a:rPr>
              <a:t>VA Informatics and Computing Infrastructure (VINCI) </a:t>
            </a:r>
            <a:r>
              <a:rPr lang="en-US" sz="2200" dirty="0"/>
              <a:t>https://www.hsrd.research.va.gov/for_researchers/vinci/</a:t>
            </a:r>
          </a:p>
          <a:p>
            <a:pPr marL="1327150" lvl="2" indent="-412750" eaLnBrk="1" hangingPunct="1">
              <a:buFontTx/>
              <a:buAutoNum type="romanLcPeriod"/>
            </a:pPr>
            <a:endParaRPr lang="en-US" sz="2200" dirty="0"/>
          </a:p>
          <a:p>
            <a:pPr marL="577850" indent="-577850" eaLnBrk="1" hangingPunct="1">
              <a:buFontTx/>
              <a:buAutoNum type="alphaLcPeriod"/>
            </a:pPr>
            <a:endParaRPr lang="en-US" dirty="0"/>
          </a:p>
        </p:txBody>
      </p:sp>
      <p:sp>
        <p:nvSpPr>
          <p:cNvPr id="71683" name="Line 4"/>
          <p:cNvSpPr>
            <a:spLocks noChangeShapeType="1"/>
          </p:cNvSpPr>
          <p:nvPr/>
        </p:nvSpPr>
        <p:spPr bwMode="auto">
          <a:xfrm>
            <a:off x="609600" y="1524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Cost-accounting systems</a:t>
            </a:r>
          </a:p>
        </p:txBody>
      </p:sp>
      <p:sp>
        <p:nvSpPr>
          <p:cNvPr id="3" name="Content Placeholder 2"/>
          <p:cNvSpPr>
            <a:spLocks noGrp="1"/>
          </p:cNvSpPr>
          <p:nvPr>
            <p:ph idx="1"/>
          </p:nvPr>
        </p:nvSpPr>
        <p:spPr>
          <a:xfrm>
            <a:off x="990600" y="1981200"/>
            <a:ext cx="7467600" cy="4114800"/>
          </a:xfrm>
        </p:spPr>
        <p:txBody>
          <a:bodyPr/>
          <a:lstStyle/>
          <a:p>
            <a:r>
              <a:rPr lang="en-US" dirty="0"/>
              <a:t>In many U.S. hospitals.</a:t>
            </a:r>
          </a:p>
          <a:p>
            <a:endParaRPr lang="en-US" dirty="0"/>
          </a:p>
          <a:p>
            <a:r>
              <a:rPr lang="en-US" dirty="0"/>
              <a:t>Systematic and precise inventory of services used (resources) and real cost for each type of service.</a:t>
            </a:r>
          </a:p>
          <a:p>
            <a:endParaRPr lang="en-US" dirty="0"/>
          </a:p>
          <a:p>
            <a:r>
              <a:rPr lang="en-US" dirty="0"/>
              <a:t>Best measure of true costs to society.</a:t>
            </a:r>
          </a:p>
        </p:txBody>
      </p:sp>
      <p:sp>
        <p:nvSpPr>
          <p:cNvPr id="4" name="Line 4"/>
          <p:cNvSpPr>
            <a:spLocks noChangeShapeType="1"/>
          </p:cNvSpPr>
          <p:nvPr/>
        </p:nvSpPr>
        <p:spPr bwMode="auto">
          <a:xfrm>
            <a:off x="533400" y="16764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0418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z="4000" dirty="0"/>
              <a:t>Price (Unit cost) References</a:t>
            </a:r>
            <a:br>
              <a:rPr lang="en-US" sz="4000" dirty="0"/>
            </a:br>
            <a:endParaRPr lang="en-US" sz="4000" dirty="0"/>
          </a:p>
        </p:txBody>
      </p:sp>
      <p:sp>
        <p:nvSpPr>
          <p:cNvPr id="69634" name="Rectangle 3"/>
          <p:cNvSpPr>
            <a:spLocks noGrp="1" noChangeArrowheads="1"/>
          </p:cNvSpPr>
          <p:nvPr>
            <p:ph type="body" idx="1"/>
          </p:nvPr>
        </p:nvSpPr>
        <p:spPr>
          <a:xfrm>
            <a:off x="685800" y="2286000"/>
            <a:ext cx="7772400" cy="4114800"/>
          </a:xfrm>
        </p:spPr>
        <p:txBody>
          <a:bodyPr/>
          <a:lstStyle/>
          <a:p>
            <a:pPr marL="533400" indent="-533400" eaLnBrk="1" hangingPunct="1">
              <a:buFontTx/>
              <a:buAutoNum type="alphaLcPeriod"/>
            </a:pPr>
            <a:r>
              <a:rPr lang="ja-JP" altLang="en-US" dirty="0">
                <a:solidFill>
                  <a:srgbClr val="FFFF00"/>
                </a:solidFill>
              </a:rPr>
              <a:t>“</a:t>
            </a:r>
            <a:r>
              <a:rPr lang="en-US" altLang="ja-JP" dirty="0">
                <a:solidFill>
                  <a:srgbClr val="FFFF00"/>
                </a:solidFill>
              </a:rPr>
              <a:t>Pharmacy Red Book</a:t>
            </a:r>
            <a:r>
              <a:rPr lang="ja-JP" altLang="en-US" dirty="0">
                <a:solidFill>
                  <a:srgbClr val="FFFF00"/>
                </a:solidFill>
              </a:rPr>
              <a:t>”</a:t>
            </a:r>
            <a:r>
              <a:rPr lang="en-US" altLang="ja-JP" dirty="0"/>
              <a:t> of average wholesale drug prices, imperfect reflection of wide variations.</a:t>
            </a:r>
          </a:p>
          <a:p>
            <a:pPr marL="533400" indent="-533400" eaLnBrk="1" hangingPunct="1">
              <a:buFontTx/>
              <a:buAutoNum type="alphaLcPeriod"/>
            </a:pPr>
            <a:r>
              <a:rPr lang="en-US" dirty="0">
                <a:solidFill>
                  <a:srgbClr val="FFFF00"/>
                </a:solidFill>
              </a:rPr>
              <a:t>WHO CHOICE</a:t>
            </a:r>
            <a:r>
              <a:rPr lang="en-US" dirty="0"/>
              <a:t> – health care services, inputs, imperfect (often modeled, single values) but best we have globally.</a:t>
            </a:r>
          </a:p>
          <a:p>
            <a:pPr marL="533400" indent="-533400" eaLnBrk="1" hangingPunct="1">
              <a:buFontTx/>
              <a:buAutoNum type="alphaLcPeriod"/>
            </a:pPr>
            <a:r>
              <a:rPr lang="en-US" dirty="0">
                <a:solidFill>
                  <a:srgbClr val="FFFF00"/>
                </a:solidFill>
              </a:rPr>
              <a:t>Other public estimates</a:t>
            </a:r>
            <a:r>
              <a:rPr lang="en-US" dirty="0"/>
              <a:t> for health worker hourly wages, diagnostic and laboratory equipment, and even for most supplies</a:t>
            </a:r>
          </a:p>
        </p:txBody>
      </p:sp>
      <p:sp>
        <p:nvSpPr>
          <p:cNvPr id="69635" name="Line 4"/>
          <p:cNvSpPr>
            <a:spLocks noChangeShapeType="1"/>
          </p:cNvSpPr>
          <p:nvPr/>
        </p:nvSpPr>
        <p:spPr bwMode="auto">
          <a:xfrm>
            <a:off x="533400" y="16764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dirty="0"/>
              <a:t>Costs must be Updated / Converted</a:t>
            </a:r>
          </a:p>
        </p:txBody>
      </p:sp>
      <p:sp>
        <p:nvSpPr>
          <p:cNvPr id="186371" name="Rectangle 3"/>
          <p:cNvSpPr>
            <a:spLocks noGrp="1" noChangeArrowheads="1"/>
          </p:cNvSpPr>
          <p:nvPr>
            <p:ph type="body" idx="1"/>
          </p:nvPr>
        </p:nvSpPr>
        <p:spPr>
          <a:xfrm>
            <a:off x="609600" y="2209800"/>
            <a:ext cx="8153400" cy="4419600"/>
          </a:xfrm>
        </p:spPr>
        <p:txBody>
          <a:bodyPr/>
          <a:lstStyle/>
          <a:p>
            <a:pPr marL="495300" lvl="1" indent="-495300" eaLnBrk="1" hangingPunct="1">
              <a:lnSpc>
                <a:spcPct val="90000"/>
              </a:lnSpc>
              <a:buFontTx/>
              <a:buAutoNum type="romanLcPeriod"/>
              <a:defRPr/>
            </a:pPr>
            <a:r>
              <a:rPr lang="en-US" dirty="0">
                <a:solidFill>
                  <a:srgbClr val="FFFF00"/>
                </a:solidFill>
                <a:ea typeface="ＭＳ Ｐゴシック" charset="0"/>
              </a:rPr>
              <a:t>Inflate</a:t>
            </a:r>
            <a:r>
              <a:rPr lang="en-US" dirty="0">
                <a:ea typeface="ＭＳ Ｐゴシック" charset="0"/>
              </a:rPr>
              <a:t> using the medical component of the   Consumer Price Index (CPI), from the U.S. Bureau of Labor Statistics (BLS)</a:t>
            </a:r>
            <a:br>
              <a:rPr lang="en-US" dirty="0">
                <a:ea typeface="ＭＳ Ｐゴシック" charset="0"/>
              </a:rPr>
            </a:br>
            <a:r>
              <a:rPr lang="en-US" i="1" dirty="0">
                <a:solidFill>
                  <a:srgbClr val="FFC000"/>
                </a:solidFill>
                <a:ea typeface="ＭＳ Ｐゴシック" charset="0"/>
              </a:rPr>
              <a:t>(foreign: country index from eg World Bank)</a:t>
            </a:r>
          </a:p>
          <a:p>
            <a:pPr marL="495300" lvl="1" indent="-495300" eaLnBrk="1" hangingPunct="1">
              <a:lnSpc>
                <a:spcPct val="90000"/>
              </a:lnSpc>
              <a:buFontTx/>
              <a:buAutoNum type="romanLcPeriod"/>
              <a:defRPr/>
            </a:pPr>
            <a:endParaRPr lang="en-US" dirty="0">
              <a:ea typeface="ＭＳ Ｐゴシック" charset="0"/>
            </a:endParaRPr>
          </a:p>
          <a:p>
            <a:pPr marL="495300" lvl="1" indent="-495300" eaLnBrk="1" hangingPunct="1">
              <a:lnSpc>
                <a:spcPct val="90000"/>
              </a:lnSpc>
              <a:buFontTx/>
              <a:buAutoNum type="romanLcPeriod"/>
              <a:defRPr/>
            </a:pPr>
            <a:r>
              <a:rPr lang="en-US" dirty="0">
                <a:solidFill>
                  <a:srgbClr val="FFFF00"/>
                </a:solidFill>
                <a:ea typeface="ＭＳ Ｐゴシック" charset="0"/>
              </a:rPr>
              <a:t>Substitute</a:t>
            </a:r>
            <a:r>
              <a:rPr lang="en-US" dirty="0">
                <a:ea typeface="ＭＳ Ｐゴシック" charset="0"/>
              </a:rPr>
              <a:t> particular unit costs with updated values for the same services, eg. ARV drugs</a:t>
            </a:r>
          </a:p>
          <a:p>
            <a:pPr marL="495300" lvl="1" indent="-495300" eaLnBrk="1" hangingPunct="1">
              <a:lnSpc>
                <a:spcPct val="90000"/>
              </a:lnSpc>
              <a:buFontTx/>
              <a:buAutoNum type="romanLcPeriod"/>
              <a:defRPr/>
            </a:pPr>
            <a:endParaRPr lang="en-US" dirty="0">
              <a:ea typeface="ＭＳ Ｐゴシック" charset="0"/>
            </a:endParaRPr>
          </a:p>
          <a:p>
            <a:pPr marL="495300" lvl="1" indent="-495300" eaLnBrk="1" hangingPunct="1">
              <a:lnSpc>
                <a:spcPct val="90000"/>
              </a:lnSpc>
              <a:buFontTx/>
              <a:buAutoNum type="romanLcPeriod"/>
              <a:defRPr/>
            </a:pPr>
            <a:r>
              <a:rPr lang="en-US" dirty="0">
                <a:solidFill>
                  <a:srgbClr val="FFFF00"/>
                </a:solidFill>
                <a:ea typeface="ＭＳ Ｐゴシック" charset="0"/>
              </a:rPr>
              <a:t>Denominate</a:t>
            </a:r>
            <a:r>
              <a:rPr lang="en-US" dirty="0">
                <a:ea typeface="ＭＳ Ｐゴシック" charset="0"/>
              </a:rPr>
              <a:t> in a single currency (local or $) via commercial exchange rates or purchasing power parity (PPP). PPP yields higher $ value better representing burden vis-a-vis other U.S. costs of living.</a:t>
            </a:r>
          </a:p>
        </p:txBody>
      </p:sp>
      <p:sp>
        <p:nvSpPr>
          <p:cNvPr id="61443" name="Line 4"/>
          <p:cNvSpPr>
            <a:spLocks noChangeShapeType="1"/>
          </p:cNvSpPr>
          <p:nvPr/>
        </p:nvSpPr>
        <p:spPr bwMode="auto">
          <a:xfrm>
            <a:off x="609600" y="1981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187583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dirty="0"/>
              <a:t>Fixed vs variable costs</a:t>
            </a:r>
          </a:p>
        </p:txBody>
      </p:sp>
      <p:sp>
        <p:nvSpPr>
          <p:cNvPr id="73730" name="Rectangle 3"/>
          <p:cNvSpPr>
            <a:spLocks noGrp="1" noChangeArrowheads="1"/>
          </p:cNvSpPr>
          <p:nvPr>
            <p:ph type="body" idx="1"/>
          </p:nvPr>
        </p:nvSpPr>
        <p:spPr>
          <a:xfrm>
            <a:off x="762000" y="2057400"/>
            <a:ext cx="7772400" cy="4495800"/>
          </a:xfrm>
        </p:spPr>
        <p:txBody>
          <a:bodyPr/>
          <a:lstStyle/>
          <a:p>
            <a:pPr marL="533400" indent="-533400" eaLnBrk="1" hangingPunct="1">
              <a:buFontTx/>
              <a:buAutoNum type="alphaLcPeriod"/>
            </a:pPr>
            <a:r>
              <a:rPr lang="en-US" dirty="0"/>
              <a:t>Fixed costs do not vary with each added unit of service provided; variable costs do.</a:t>
            </a:r>
          </a:p>
          <a:p>
            <a:pPr marL="533400" indent="-533400" eaLnBrk="1" hangingPunct="1">
              <a:buFontTx/>
              <a:buAutoNum type="alphaLcPeriod"/>
            </a:pPr>
            <a:endParaRPr lang="en-US" dirty="0"/>
          </a:p>
          <a:p>
            <a:pPr marL="533400" indent="-533400" eaLnBrk="1" hangingPunct="1">
              <a:buFontTx/>
              <a:buAutoNum type="alphaLcPeriod"/>
            </a:pPr>
            <a:r>
              <a:rPr lang="en-US" dirty="0"/>
              <a:t>If an intervention is unlikely to require new fixed costs, they can be omitted.</a:t>
            </a:r>
          </a:p>
          <a:p>
            <a:pPr marL="533400" indent="-533400" eaLnBrk="1" hangingPunct="1">
              <a:buFontTx/>
              <a:buAutoNum type="alphaLcPeriod"/>
            </a:pPr>
            <a:endParaRPr lang="en-US" dirty="0"/>
          </a:p>
          <a:p>
            <a:pPr marL="533400" indent="-533400" eaLnBrk="1" hangingPunct="1">
              <a:buFontTx/>
              <a:buAutoNum type="alphaLcPeriod"/>
            </a:pPr>
            <a:r>
              <a:rPr lang="en-US" dirty="0"/>
              <a:t>However, in the </a:t>
            </a:r>
            <a:r>
              <a:rPr lang="en-US" dirty="0">
                <a:solidFill>
                  <a:srgbClr val="FFFF00"/>
                </a:solidFill>
              </a:rPr>
              <a:t>long run, there are no fixed costs</a:t>
            </a:r>
            <a:r>
              <a:rPr lang="en-US" dirty="0"/>
              <a:t>. So what are you modeling? Small program, or scale program?</a:t>
            </a:r>
          </a:p>
        </p:txBody>
      </p:sp>
      <p:sp>
        <p:nvSpPr>
          <p:cNvPr id="73731" name="Line 4"/>
          <p:cNvSpPr>
            <a:spLocks noChangeShapeType="1"/>
          </p:cNvSpPr>
          <p:nvPr/>
        </p:nvSpPr>
        <p:spPr bwMode="auto">
          <a:xfrm>
            <a:off x="609600" y="17526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a:xfrm>
            <a:off x="762000" y="1219200"/>
            <a:ext cx="7467600" cy="4953000"/>
          </a:xfrm>
        </p:spPr>
        <p:txBody>
          <a:bodyPr/>
          <a:lstStyle/>
          <a:p>
            <a:pPr eaLnBrk="1" hangingPunct="1"/>
            <a:r>
              <a:rPr lang="en-US" sz="2400" dirty="0"/>
              <a:t>Systematic Review  of RCTs with homogeneity (meta analysis)</a:t>
            </a:r>
          </a:p>
          <a:p>
            <a:pPr eaLnBrk="1" hangingPunct="1"/>
            <a:r>
              <a:rPr lang="en-US" sz="2400" dirty="0"/>
              <a:t>Systematic Review of RCTs with some heterogeneity</a:t>
            </a:r>
          </a:p>
          <a:p>
            <a:pPr eaLnBrk="1" hangingPunct="1"/>
            <a:r>
              <a:rPr lang="en-US" sz="2400" dirty="0"/>
              <a:t>Large RCTs </a:t>
            </a:r>
          </a:p>
          <a:p>
            <a:pPr eaLnBrk="1" hangingPunct="1"/>
            <a:r>
              <a:rPr lang="en-US" sz="2400" dirty="0"/>
              <a:t>Small RCTs</a:t>
            </a:r>
          </a:p>
          <a:p>
            <a:pPr eaLnBrk="1" hangingPunct="1"/>
            <a:r>
              <a:rPr lang="en-US" sz="2400" dirty="0"/>
              <a:t>Systematic Review of cohort studies </a:t>
            </a:r>
          </a:p>
          <a:p>
            <a:pPr eaLnBrk="1" hangingPunct="1"/>
            <a:r>
              <a:rPr lang="en-US" sz="2400" dirty="0"/>
              <a:t>Individual cohort studies</a:t>
            </a:r>
          </a:p>
          <a:p>
            <a:pPr eaLnBrk="1" hangingPunct="1"/>
            <a:r>
              <a:rPr lang="en-US" sz="2400" dirty="0"/>
              <a:t>Case control studies</a:t>
            </a:r>
          </a:p>
          <a:p>
            <a:pPr eaLnBrk="1" hangingPunct="1"/>
            <a:r>
              <a:rPr lang="en-US" sz="2400" dirty="0"/>
              <a:t>Case series</a:t>
            </a:r>
          </a:p>
          <a:p>
            <a:pPr eaLnBrk="1" hangingPunct="1"/>
            <a:r>
              <a:rPr lang="en-US" sz="2400" dirty="0"/>
              <a:t>Expert opinion</a:t>
            </a:r>
          </a:p>
        </p:txBody>
      </p:sp>
      <p:sp>
        <p:nvSpPr>
          <p:cNvPr id="24578" name="Rectangle 2"/>
          <p:cNvSpPr>
            <a:spLocks noGrp="1" noChangeArrowheads="1"/>
          </p:cNvSpPr>
          <p:nvPr>
            <p:ph type="title"/>
          </p:nvPr>
        </p:nvSpPr>
        <p:spPr>
          <a:xfrm>
            <a:off x="609600" y="11113"/>
            <a:ext cx="7772400" cy="1143000"/>
          </a:xfrm>
        </p:spPr>
        <p:txBody>
          <a:bodyPr/>
          <a:lstStyle/>
          <a:p>
            <a:pPr eaLnBrk="1" hangingPunct="1"/>
            <a:r>
              <a:rPr lang="en-US" sz="3600" dirty="0"/>
              <a:t>Quality of Evidence - Efficacy</a:t>
            </a:r>
          </a:p>
        </p:txBody>
      </p:sp>
      <p:sp>
        <p:nvSpPr>
          <p:cNvPr id="24579" name="TextBox 1"/>
          <p:cNvSpPr txBox="1">
            <a:spLocks noChangeArrowheads="1"/>
          </p:cNvSpPr>
          <p:nvPr/>
        </p:nvSpPr>
        <p:spPr bwMode="auto">
          <a:xfrm>
            <a:off x="3886200" y="6370638"/>
            <a:ext cx="473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dirty="0">
                <a:solidFill>
                  <a:srgbClr val="FFFFFF"/>
                </a:solidFill>
              </a:rPr>
              <a:t>Center for Evidence Based Medicine</a:t>
            </a:r>
          </a:p>
        </p:txBody>
      </p:sp>
      <p:sp>
        <p:nvSpPr>
          <p:cNvPr id="2" name="Rectangle 1"/>
          <p:cNvSpPr/>
          <p:nvPr/>
        </p:nvSpPr>
        <p:spPr bwMode="auto">
          <a:xfrm>
            <a:off x="762000" y="1295400"/>
            <a:ext cx="6934200" cy="1981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p:cNvSpPr>
            <a:spLocks noGrp="1" noChangeArrowheads="1"/>
          </p:cNvSpPr>
          <p:nvPr>
            <p:ph type="title"/>
          </p:nvPr>
        </p:nvSpPr>
        <p:spPr>
          <a:xfrm>
            <a:off x="228600" y="152400"/>
            <a:ext cx="8686800" cy="838200"/>
          </a:xfrm>
        </p:spPr>
        <p:txBody>
          <a:bodyPr/>
          <a:lstStyle/>
          <a:p>
            <a:pPr eaLnBrk="1" hangingPunct="1"/>
            <a:r>
              <a:rPr lang="en-US" dirty="0"/>
              <a:t>Example: Aneurysm Analysis</a:t>
            </a:r>
          </a:p>
        </p:txBody>
      </p:sp>
      <p:sp>
        <p:nvSpPr>
          <p:cNvPr id="81922" name="Line 1028"/>
          <p:cNvSpPr>
            <a:spLocks noChangeShapeType="1"/>
          </p:cNvSpPr>
          <p:nvPr/>
        </p:nvSpPr>
        <p:spPr bwMode="auto">
          <a:xfrm>
            <a:off x="609600" y="1143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365" name="Text Box 1029"/>
          <p:cNvSpPr txBox="1">
            <a:spLocks noGrp="1" noChangeArrowheads="1"/>
          </p:cNvSpPr>
          <p:nvPr>
            <p:ph type="body" idx="1"/>
          </p:nvPr>
        </p:nvSpPr>
        <p:spPr>
          <a:xfrm>
            <a:off x="381000" y="1447800"/>
            <a:ext cx="8534400" cy="4114800"/>
          </a:xfrm>
          <a:solidFill>
            <a:srgbClr val="993366"/>
          </a:solidFill>
          <a:ln>
            <a:solidFill>
              <a:schemeClr val="tx1"/>
            </a:solidFill>
          </a:ln>
        </p:spPr>
        <p:txBody>
          <a:bodyPr/>
          <a:lstStyle/>
          <a:p>
            <a:pPr>
              <a:spcBef>
                <a:spcPct val="0"/>
              </a:spcBef>
              <a:buFontTx/>
              <a:buNone/>
            </a:pPr>
            <a:r>
              <a:rPr lang="en-US" sz="2000" b="1" dirty="0">
                <a:solidFill>
                  <a:srgbClr val="FFFF00"/>
                </a:solidFill>
                <a:effectLst>
                  <a:outerShdw blurRad="38100" dist="38100" dir="2700000" algn="tl">
                    <a:srgbClr val="000000"/>
                  </a:outerShdw>
                </a:effectLst>
                <a:latin typeface="Times New Roman" pitchFamily="18" charset="0"/>
              </a:rPr>
              <a:t>Cost input		Value (range)			Source</a:t>
            </a:r>
            <a:endParaRPr lang="en-US" sz="2000" b="1" dirty="0">
              <a:solidFill>
                <a:srgbClr val="FFFF00"/>
              </a:solidFill>
              <a:latin typeface="Times New Roman" pitchFamily="18" charset="0"/>
            </a:endParaRPr>
          </a:p>
          <a:p>
            <a:pPr>
              <a:spcBef>
                <a:spcPct val="0"/>
              </a:spcBef>
              <a:buFontTx/>
              <a:buNone/>
            </a:pPr>
            <a:r>
              <a:rPr lang="en-US" sz="2000" b="1" dirty="0">
                <a:solidFill>
                  <a:srgbClr val="FFFF00"/>
                </a:solidFill>
                <a:latin typeface="Times New Roman" pitchFamily="18" charset="0"/>
              </a:rPr>
              <a:t>	</a:t>
            </a:r>
            <a:endParaRPr lang="en-US" sz="2000" b="1" dirty="0">
              <a:solidFill>
                <a:srgbClr val="FFFF00"/>
              </a:solidFill>
              <a:latin typeface="Times" charset="0"/>
            </a:endParaRPr>
          </a:p>
          <a:p>
            <a:pPr>
              <a:spcBef>
                <a:spcPct val="0"/>
              </a:spcBef>
              <a:buFontTx/>
              <a:buNone/>
            </a:pPr>
            <a:r>
              <a:rPr lang="en-US" sz="2000" dirty="0">
                <a:solidFill>
                  <a:srgbClr val="FFFF00"/>
                </a:solidFill>
                <a:effectLst>
                  <a:outerShdw blurRad="38100" dist="38100" dir="2700000" algn="tl">
                    <a:srgbClr val="000000"/>
                  </a:outerShdw>
                </a:effectLst>
                <a:latin typeface="Times New Roman" pitchFamily="18" charset="0"/>
              </a:rPr>
              <a:t>Clipping			$25,150 (18,000-35,000)		Cohort study – 								cost accounting 								system	</a:t>
            </a:r>
            <a:endParaRPr lang="en-US" sz="2000" dirty="0">
              <a:solidFill>
                <a:srgbClr val="FFFF00"/>
              </a:solidFill>
              <a:effectLst>
                <a:outerShdw blurRad="38100" dist="38100" dir="2700000" algn="tl">
                  <a:srgbClr val="000000"/>
                </a:outerShdw>
              </a:effectLst>
              <a:latin typeface="Times" charset="0"/>
            </a:endParaRPr>
          </a:p>
          <a:p>
            <a:pPr>
              <a:spcBef>
                <a:spcPct val="0"/>
              </a:spcBef>
              <a:buFontTx/>
              <a:buNone/>
            </a:pPr>
            <a:r>
              <a:rPr lang="en-US" sz="2000" dirty="0">
                <a:solidFill>
                  <a:srgbClr val="FFFF00"/>
                </a:solidFill>
                <a:effectLst>
                  <a:outerShdw blurRad="38100" dist="38100" dir="2700000" algn="tl">
                    <a:srgbClr val="000000"/>
                  </a:outerShdw>
                </a:effectLst>
                <a:latin typeface="Times New Roman" pitchFamily="18" charset="0"/>
              </a:rPr>
              <a:t>Moderate/severe </a:t>
            </a:r>
            <a:br>
              <a:rPr lang="en-US" sz="2000" dirty="0">
                <a:solidFill>
                  <a:srgbClr val="FFFF00"/>
                </a:solidFill>
                <a:effectLst>
                  <a:outerShdw blurRad="38100" dist="38100" dir="2700000" algn="tl">
                    <a:srgbClr val="000000"/>
                  </a:outerShdw>
                </a:effectLst>
                <a:latin typeface="Times New Roman" pitchFamily="18" charset="0"/>
              </a:rPr>
            </a:br>
            <a:r>
              <a:rPr lang="en-US" sz="2000" dirty="0">
                <a:solidFill>
                  <a:srgbClr val="FFFF00"/>
                </a:solidFill>
                <a:effectLst>
                  <a:outerShdw blurRad="38100" dist="38100" dir="2700000" algn="tl">
                    <a:srgbClr val="000000"/>
                  </a:outerShdw>
                </a:effectLst>
                <a:latin typeface="Times New Roman" pitchFamily="18" charset="0"/>
              </a:rPr>
              <a:t>disability		$20,000/yr (13,000-30,000)	Published 								estimate	</a:t>
            </a:r>
            <a:endParaRPr lang="en-US" sz="2000" dirty="0">
              <a:solidFill>
                <a:srgbClr val="FFFF00"/>
              </a:solidFill>
              <a:effectLst>
                <a:outerShdw blurRad="38100" dist="38100" dir="2700000" algn="tl">
                  <a:srgbClr val="000000"/>
                </a:outerShdw>
              </a:effectLst>
              <a:latin typeface="Times" charset="0"/>
            </a:endParaRPr>
          </a:p>
          <a:p>
            <a:pPr>
              <a:spcBef>
                <a:spcPct val="0"/>
              </a:spcBef>
              <a:buFontTx/>
              <a:buNone/>
            </a:pPr>
            <a:r>
              <a:rPr lang="en-US" sz="2000" dirty="0">
                <a:solidFill>
                  <a:srgbClr val="FFFF00"/>
                </a:solidFill>
                <a:effectLst>
                  <a:outerShdw blurRad="38100" dist="38100" dir="2700000" algn="tl">
                    <a:srgbClr val="000000"/>
                  </a:outerShdw>
                </a:effectLst>
                <a:latin typeface="Times New Roman" pitchFamily="18" charset="0"/>
              </a:rPr>
              <a:t>SAH hospitalization	$47,000 ($33,000-$67,000)	Cohort study – 								cost accounting 								system	</a:t>
            </a:r>
            <a:endParaRPr lang="en-US" sz="2000" dirty="0">
              <a:solidFill>
                <a:srgbClr val="FFFF00"/>
              </a:solidFill>
              <a:effectLst>
                <a:outerShdw blurRad="38100" dist="38100" dir="2700000" algn="tl">
                  <a:srgbClr val="000000"/>
                </a:outerShdw>
              </a:effectLst>
              <a:latin typeface="Times" charset="0"/>
            </a:endParaRPr>
          </a:p>
          <a:p>
            <a:pPr>
              <a:spcBef>
                <a:spcPct val="0"/>
              </a:spcBef>
              <a:buFontTx/>
              <a:buNone/>
            </a:pPr>
            <a:r>
              <a:rPr lang="en-US" sz="2000" dirty="0">
                <a:solidFill>
                  <a:srgbClr val="FFFF00"/>
                </a:solidFill>
                <a:effectLst>
                  <a:outerShdw blurRad="38100" dist="38100" dir="2700000" algn="tl">
                    <a:srgbClr val="000000"/>
                  </a:outerShdw>
                </a:effectLst>
                <a:latin typeface="Times New Roman" pitchFamily="18" charset="0"/>
              </a:rPr>
              <a:t>Discount rate		3% (0-5)				CEA guidelines</a:t>
            </a:r>
            <a:endParaRPr lang="en-US" dirty="0">
              <a:solidFill>
                <a:schemeClr val="tx1"/>
              </a:solidFill>
              <a:latin typeface="Times" charset="0"/>
            </a:endParaRPr>
          </a:p>
        </p:txBody>
      </p:sp>
      <p:sp>
        <p:nvSpPr>
          <p:cNvPr id="81924" name="Rectangle 1030"/>
          <p:cNvSpPr>
            <a:spLocks noChangeArrowheads="1"/>
          </p:cNvSpPr>
          <p:nvPr/>
        </p:nvSpPr>
        <p:spPr bwMode="auto">
          <a:xfrm>
            <a:off x="838200" y="5791200"/>
            <a:ext cx="7750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dirty="0">
                <a:solidFill>
                  <a:srgbClr val="FFFF00"/>
                </a:solidFill>
              </a:rPr>
              <a:t>Time Costs Not Included</a:t>
            </a:r>
            <a:r>
              <a:rPr lang="en-US" sz="2000" dirty="0">
                <a:solidFill>
                  <a:srgbClr val="FFFFFF"/>
                </a:solidFill>
              </a:rPr>
              <a:t> -</a:t>
            </a:r>
            <a:r>
              <a:rPr lang="en-US" sz="1600" dirty="0">
                <a:solidFill>
                  <a:srgbClr val="FFFFFF"/>
                </a:solidFill>
                <a:latin typeface="Baskerville" charset="0"/>
              </a:rPr>
              <a:t> Could be based on the time for surgery and recovery.</a:t>
            </a:r>
          </a:p>
          <a:p>
            <a:pPr eaLnBrk="0" hangingPunct="0"/>
            <a:r>
              <a:rPr lang="en-US" sz="1600" dirty="0">
                <a:solidFill>
                  <a:srgbClr val="FFFFFF"/>
                </a:solidFill>
                <a:latin typeface="Baskerville" charset="0"/>
              </a:rPr>
              <a:t> Assuming one month of lost time, at 10 hours/day and $10/hour = $3,000.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7" name="Object 4"/>
          <p:cNvGraphicFramePr>
            <a:graphicFrameLocks noChangeAspect="1"/>
          </p:cNvGraphicFramePr>
          <p:nvPr/>
        </p:nvGraphicFramePr>
        <p:xfrm>
          <a:off x="457200" y="1447800"/>
          <a:ext cx="8382000" cy="4424363"/>
        </p:xfrm>
        <a:graphic>
          <a:graphicData uri="http://schemas.openxmlformats.org/presentationml/2006/ole">
            <mc:AlternateContent xmlns:mc="http://schemas.openxmlformats.org/markup-compatibility/2006">
              <mc:Choice xmlns:v="urn:schemas-microsoft-com:vml" Requires="v">
                <p:oleObj spid="_x0000_s86056" name="Document" r:id="rId6" imgW="4526733" imgH="4526733" progId="Word.Document.8">
                  <p:embed/>
                </p:oleObj>
              </mc:Choice>
              <mc:Fallback>
                <p:oleObj name="Document" r:id="rId6" imgW="4526733" imgH="4526733" progId="Word.Documen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8382000" cy="4424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6018" name="Rectangle 5"/>
          <p:cNvSpPr>
            <a:spLocks noChangeArrowheads="1"/>
          </p:cNvSpPr>
          <p:nvPr/>
        </p:nvSpPr>
        <p:spPr bwMode="auto">
          <a:xfrm>
            <a:off x="2895600" y="547646"/>
            <a:ext cx="3814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600" dirty="0">
                <a:solidFill>
                  <a:srgbClr val="FFFF00"/>
                </a:solidFill>
              </a:rPr>
              <a:t>Aneurysm Analysis</a:t>
            </a:r>
          </a:p>
        </p:txBody>
      </p:sp>
      <p:pic>
        <p:nvPicPr>
          <p:cNvPr id="2" name="Recorded Sound" descr="Recorded Sound">
            <a:hlinkClick r:id="" action="ppaction://media"/>
            <a:extLst>
              <a:ext uri="{FF2B5EF4-FFF2-40B4-BE49-F238E27FC236}">
                <a16:creationId xmlns:a16="http://schemas.microsoft.com/office/drawing/2014/main" id="{24FF50E4-B768-C141-8AC1-65A294AFBC4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33400" y="143226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609600"/>
            <a:ext cx="7772400" cy="762000"/>
          </a:xfrm>
        </p:spPr>
        <p:txBody>
          <a:bodyPr/>
          <a:lstStyle/>
          <a:p>
            <a:pPr eaLnBrk="1" hangingPunct="1"/>
            <a:r>
              <a:rPr lang="en-US" dirty="0"/>
              <a:t>Time Costs (optional)</a:t>
            </a:r>
          </a:p>
        </p:txBody>
      </p:sp>
      <p:sp>
        <p:nvSpPr>
          <p:cNvPr id="75778" name="Rectangle 3"/>
          <p:cNvSpPr>
            <a:spLocks noGrp="1" noChangeArrowheads="1"/>
          </p:cNvSpPr>
          <p:nvPr>
            <p:ph type="body" idx="1"/>
          </p:nvPr>
        </p:nvSpPr>
        <p:spPr>
          <a:xfrm>
            <a:off x="685800" y="1981200"/>
            <a:ext cx="7772400" cy="4495800"/>
          </a:xfrm>
        </p:spPr>
        <p:txBody>
          <a:bodyPr/>
          <a:lstStyle/>
          <a:p>
            <a:pPr marL="533400" indent="-533400" eaLnBrk="1" hangingPunct="1">
              <a:lnSpc>
                <a:spcPct val="90000"/>
              </a:lnSpc>
              <a:buFontTx/>
              <a:buAutoNum type="arabicPeriod"/>
            </a:pPr>
            <a:r>
              <a:rPr lang="en-US" sz="2400" dirty="0"/>
              <a:t>Opportunity cost (to the patient &amp; possibly caregivers) of </a:t>
            </a:r>
            <a:r>
              <a:rPr lang="en-US" sz="2400" u="sng" dirty="0"/>
              <a:t>receiving an intervention</a:t>
            </a:r>
          </a:p>
          <a:p>
            <a:pPr marL="533400" indent="-533400" eaLnBrk="1" hangingPunct="1">
              <a:lnSpc>
                <a:spcPct val="90000"/>
              </a:lnSpc>
              <a:buFontTx/>
              <a:buAutoNum type="arabicPeriod"/>
            </a:pPr>
            <a:endParaRPr lang="en-US" sz="2400" dirty="0"/>
          </a:p>
          <a:p>
            <a:pPr marL="533400" indent="-533400" eaLnBrk="1" hangingPunct="1">
              <a:lnSpc>
                <a:spcPct val="90000"/>
              </a:lnSpc>
              <a:buFontTx/>
              <a:buAutoNum type="arabicPeriod"/>
            </a:pPr>
            <a:r>
              <a:rPr lang="en-US" sz="2400" dirty="0"/>
              <a:t>Opportunity cost = value of activities foregone = value of lost work &amp; household productivity</a:t>
            </a:r>
          </a:p>
          <a:p>
            <a:pPr marL="533400" indent="-533400" eaLnBrk="1" hangingPunct="1">
              <a:lnSpc>
                <a:spcPct val="90000"/>
              </a:lnSpc>
              <a:buFontTx/>
              <a:buAutoNum type="arabicPeriod"/>
            </a:pPr>
            <a:endParaRPr lang="en-US" sz="2400" dirty="0"/>
          </a:p>
          <a:p>
            <a:pPr marL="533400" indent="-533400" eaLnBrk="1" hangingPunct="1">
              <a:lnSpc>
                <a:spcPct val="90000"/>
              </a:lnSpc>
              <a:buFontTx/>
              <a:buAutoNum type="arabicPeriod"/>
            </a:pPr>
            <a:r>
              <a:rPr lang="en-US" sz="2400" dirty="0"/>
              <a:t>What time is properly counted?</a:t>
            </a:r>
          </a:p>
          <a:p>
            <a:pPr marL="533400" indent="-533400" eaLnBrk="1" hangingPunct="1">
              <a:lnSpc>
                <a:spcPct val="90000"/>
              </a:lnSpc>
              <a:buFontTx/>
              <a:buAutoNum type="arabicPeriod"/>
            </a:pPr>
            <a:endParaRPr lang="en-US" sz="2400" dirty="0"/>
          </a:p>
          <a:p>
            <a:pPr marL="533400" indent="-533400" eaLnBrk="1" hangingPunct="1">
              <a:lnSpc>
                <a:spcPct val="90000"/>
              </a:lnSpc>
              <a:buFontTx/>
              <a:buAutoNum type="arabicPeriod"/>
            </a:pPr>
            <a:r>
              <a:rPr lang="en-US" sz="2400" dirty="0"/>
              <a:t>How is time counted &amp; valued?</a:t>
            </a:r>
          </a:p>
          <a:p>
            <a:pPr marL="533400" indent="-533400" eaLnBrk="1" hangingPunct="1">
              <a:lnSpc>
                <a:spcPct val="90000"/>
              </a:lnSpc>
              <a:buFontTx/>
              <a:buAutoNum type="arabicPeriod"/>
            </a:pPr>
            <a:endParaRPr lang="en-US" sz="2400" dirty="0"/>
          </a:p>
        </p:txBody>
      </p:sp>
      <p:sp>
        <p:nvSpPr>
          <p:cNvPr id="75779" name="Line 4"/>
          <p:cNvSpPr>
            <a:spLocks noChangeShapeType="1"/>
          </p:cNvSpPr>
          <p:nvPr/>
        </p:nvSpPr>
        <p:spPr bwMode="auto">
          <a:xfrm>
            <a:off x="609600" y="1600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01743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54170" y="381000"/>
            <a:ext cx="7772400" cy="762000"/>
          </a:xfrm>
        </p:spPr>
        <p:txBody>
          <a:bodyPr/>
          <a:lstStyle/>
          <a:p>
            <a:pPr eaLnBrk="1" hangingPunct="1"/>
            <a:r>
              <a:rPr lang="en-US" dirty="0"/>
              <a:t>What Time is Counted</a:t>
            </a:r>
          </a:p>
        </p:txBody>
      </p:sp>
      <p:sp>
        <p:nvSpPr>
          <p:cNvPr id="77826" name="Rectangle 3"/>
          <p:cNvSpPr>
            <a:spLocks noGrp="1" noChangeArrowheads="1"/>
          </p:cNvSpPr>
          <p:nvPr>
            <p:ph type="body" idx="1"/>
          </p:nvPr>
        </p:nvSpPr>
        <p:spPr>
          <a:xfrm>
            <a:off x="684362" y="1447800"/>
            <a:ext cx="7850038" cy="5181600"/>
          </a:xfrm>
        </p:spPr>
        <p:txBody>
          <a:bodyPr/>
          <a:lstStyle/>
          <a:p>
            <a:pPr marL="533400" indent="-533400" eaLnBrk="1" hangingPunct="1">
              <a:buFontTx/>
              <a:buAutoNum type="alphaLcPeriod"/>
            </a:pPr>
            <a:r>
              <a:rPr lang="en-US" sz="2400" b="1" u="sng" dirty="0"/>
              <a:t>Time required for the intervention</a:t>
            </a:r>
            <a:r>
              <a:rPr lang="en-US" sz="2400" dirty="0"/>
              <a:t> </a:t>
            </a:r>
            <a:r>
              <a:rPr lang="en-US" sz="2400" i="1" dirty="0"/>
              <a:t>is counted</a:t>
            </a:r>
            <a:r>
              <a:rPr lang="en-US" sz="2400" dirty="0"/>
              <a:t>. Age- and gender-adjusted values from published tables.</a:t>
            </a:r>
          </a:p>
          <a:p>
            <a:pPr marL="533400" indent="-533400" eaLnBrk="1" hangingPunct="1">
              <a:buFontTx/>
              <a:buAutoNum type="alphaLcPeriod"/>
            </a:pPr>
            <a:endParaRPr lang="en-US" sz="2400" dirty="0"/>
          </a:p>
          <a:p>
            <a:pPr marL="533400" indent="-533400" eaLnBrk="1" hangingPunct="1">
              <a:buFontTx/>
              <a:buAutoNum type="alphaLcPeriod"/>
            </a:pPr>
            <a:r>
              <a:rPr lang="en-US" sz="2400" dirty="0"/>
              <a:t>Time lost due to the illness (care, disability, early death) </a:t>
            </a:r>
            <a:r>
              <a:rPr lang="en-US" sz="2400" i="1" dirty="0"/>
              <a:t>is </a:t>
            </a:r>
            <a:r>
              <a:rPr lang="en-US" sz="2400" b="1" i="1" u="sng" dirty="0"/>
              <a:t>not</a:t>
            </a:r>
            <a:r>
              <a:rPr lang="en-US" sz="2400" i="1" dirty="0"/>
              <a:t> counted</a:t>
            </a:r>
            <a:r>
              <a:rPr lang="en-US" sz="2400" dirty="0"/>
              <a:t>:  the valuation of </a:t>
            </a:r>
            <a:r>
              <a:rPr lang="en-US" sz="2400" i="1" dirty="0"/>
              <a:t>this</a:t>
            </a:r>
            <a:r>
              <a:rPr lang="en-US" sz="2400" dirty="0"/>
              <a:t> time is captured in the utility assessment, and should not be double-counted</a:t>
            </a:r>
          </a:p>
          <a:p>
            <a:pPr marL="533400" indent="-533400" eaLnBrk="1" hangingPunct="1">
              <a:buFontTx/>
              <a:buAutoNum type="alphaLcPeriod"/>
            </a:pPr>
            <a:endParaRPr lang="en-US" sz="2400" dirty="0"/>
          </a:p>
          <a:p>
            <a:pPr marL="533400" indent="-533400" eaLnBrk="1" hangingPunct="1">
              <a:buFontTx/>
              <a:buAutoNum type="alphaLcPeriod"/>
            </a:pPr>
            <a:r>
              <a:rPr lang="en-US" sz="2400" dirty="0"/>
              <a:t>Note that </a:t>
            </a:r>
            <a:r>
              <a:rPr lang="ja-JP" altLang="en-US" sz="2400" dirty="0"/>
              <a:t>“</a:t>
            </a:r>
            <a:r>
              <a:rPr lang="en-US" altLang="ja-JP" sz="2400" dirty="0"/>
              <a:t>intervention</a:t>
            </a:r>
            <a:r>
              <a:rPr lang="ja-JP" altLang="en-US" sz="2400" dirty="0"/>
              <a:t>”</a:t>
            </a:r>
            <a:r>
              <a:rPr lang="en-US" altLang="ja-JP" sz="2400" dirty="0"/>
              <a:t> vs. </a:t>
            </a:r>
            <a:r>
              <a:rPr lang="ja-JP" altLang="en-US" sz="2400" dirty="0"/>
              <a:t>“</a:t>
            </a:r>
            <a:r>
              <a:rPr lang="en-US" altLang="ja-JP" sz="2400" dirty="0"/>
              <a:t>illness care</a:t>
            </a:r>
            <a:r>
              <a:rPr lang="ja-JP" altLang="en-US" sz="2400" dirty="0"/>
              <a:t>”</a:t>
            </a:r>
            <a:r>
              <a:rPr lang="en-US" altLang="ja-JP" sz="2400" dirty="0"/>
              <a:t> varies by topic:  HIV is </a:t>
            </a:r>
            <a:r>
              <a:rPr lang="ja-JP" altLang="en-US" sz="2400" dirty="0"/>
              <a:t>“</a:t>
            </a:r>
            <a:r>
              <a:rPr lang="en-US" altLang="ja-JP" sz="2400" dirty="0"/>
              <a:t>illness</a:t>
            </a:r>
            <a:r>
              <a:rPr lang="ja-JP" altLang="en-US" sz="2400" dirty="0"/>
              <a:t>”</a:t>
            </a:r>
            <a:r>
              <a:rPr lang="en-US" altLang="ja-JP" sz="2400" dirty="0"/>
              <a:t> for an HIV prevention program, but part of </a:t>
            </a:r>
            <a:r>
              <a:rPr lang="ja-JP" altLang="en-US" sz="2400" dirty="0"/>
              <a:t>“</a:t>
            </a:r>
            <a:r>
              <a:rPr lang="en-US" altLang="ja-JP" sz="2400" dirty="0"/>
              <a:t>intervention</a:t>
            </a:r>
            <a:r>
              <a:rPr lang="ja-JP" altLang="en-US" sz="2400" dirty="0"/>
              <a:t>”</a:t>
            </a:r>
            <a:r>
              <a:rPr lang="en-US" altLang="ja-JP" sz="2400" dirty="0"/>
              <a:t> in a CEA on antiretroviral therapy</a:t>
            </a:r>
            <a:endParaRPr lang="en-US" sz="2400" dirty="0"/>
          </a:p>
        </p:txBody>
      </p:sp>
      <p:sp>
        <p:nvSpPr>
          <p:cNvPr id="77827" name="Line 4"/>
          <p:cNvSpPr>
            <a:spLocks noChangeShapeType="1"/>
          </p:cNvSpPr>
          <p:nvPr/>
        </p:nvSpPr>
        <p:spPr bwMode="auto">
          <a:xfrm>
            <a:off x="533400" y="12954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57186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85800" y="228600"/>
            <a:ext cx="7772400" cy="1143000"/>
          </a:xfrm>
        </p:spPr>
        <p:txBody>
          <a:bodyPr/>
          <a:lstStyle/>
          <a:p>
            <a:pPr eaLnBrk="1" hangingPunct="1"/>
            <a:r>
              <a:rPr lang="en-US" dirty="0"/>
              <a:t>Other Information Sources</a:t>
            </a:r>
          </a:p>
        </p:txBody>
      </p:sp>
      <p:sp>
        <p:nvSpPr>
          <p:cNvPr id="94210" name="Rectangle 3"/>
          <p:cNvSpPr>
            <a:spLocks noGrp="1" noChangeArrowheads="1"/>
          </p:cNvSpPr>
          <p:nvPr>
            <p:ph type="body" idx="1"/>
          </p:nvPr>
        </p:nvSpPr>
        <p:spPr>
          <a:xfrm>
            <a:off x="609600" y="1600200"/>
            <a:ext cx="7848600" cy="4343400"/>
          </a:xfrm>
        </p:spPr>
        <p:txBody>
          <a:bodyPr/>
          <a:lstStyle/>
          <a:p>
            <a:pPr eaLnBrk="1" hangingPunct="1"/>
            <a:r>
              <a:rPr lang="en-US" sz="2400" dirty="0"/>
              <a:t>USA Prices: </a:t>
            </a:r>
          </a:p>
          <a:p>
            <a:pPr eaLnBrk="1" hangingPunct="1">
              <a:buFontTx/>
              <a:buNone/>
            </a:pPr>
            <a:r>
              <a:rPr lang="en-US" sz="2400" dirty="0"/>
              <a:t>	</a:t>
            </a:r>
            <a:r>
              <a:rPr lang="en-US" sz="2400" u="sng" dirty="0">
                <a:solidFill>
                  <a:schemeClr val="hlink"/>
                </a:solidFill>
              </a:rPr>
              <a:t>http://www.bls.gov/</a:t>
            </a:r>
          </a:p>
          <a:p>
            <a:pPr eaLnBrk="1" hangingPunct="1">
              <a:buFontTx/>
              <a:buNone/>
            </a:pPr>
            <a:r>
              <a:rPr lang="en-US" sz="2400" dirty="0"/>
              <a:t>	</a:t>
            </a:r>
            <a:r>
              <a:rPr lang="en-US" sz="2400" dirty="0">
                <a:hlinkClick r:id="rId3"/>
              </a:rPr>
              <a:t>http://research.stlouisfed.org/fred2/data/GDPCTPI.txt</a:t>
            </a:r>
            <a:endParaRPr lang="en-US" sz="2400" dirty="0"/>
          </a:p>
          <a:p>
            <a:pPr eaLnBrk="1" hangingPunct="1">
              <a:buFontTx/>
              <a:buNone/>
            </a:pPr>
            <a:endParaRPr lang="en-US" sz="2400" dirty="0"/>
          </a:p>
          <a:p>
            <a:pPr eaLnBrk="1" hangingPunct="1"/>
            <a:r>
              <a:rPr lang="en-US" sz="2400" dirty="0"/>
              <a:t>Currency Conversion &amp; global inflation:  </a:t>
            </a:r>
            <a:r>
              <a:rPr lang="en-US" sz="2400" dirty="0">
                <a:hlinkClick r:id="rId4"/>
              </a:rPr>
              <a:t>www.cia.gov/cia/publications/factbook/</a:t>
            </a:r>
            <a:r>
              <a:rPr lang="en-US" sz="2400" dirty="0"/>
              <a:t>, also World Bank and others</a:t>
            </a:r>
          </a:p>
          <a:p>
            <a:pPr marL="0" indent="0" eaLnBrk="1" hangingPunct="1">
              <a:buNone/>
            </a:pPr>
            <a:r>
              <a:rPr lang="en-US" sz="2400" dirty="0"/>
              <a:t>	</a:t>
            </a:r>
          </a:p>
          <a:p>
            <a:pPr eaLnBrk="1" hangingPunct="1"/>
            <a:r>
              <a:rPr lang="en-US" sz="2400" dirty="0"/>
              <a:t>Acronym Finders:  	</a:t>
            </a:r>
          </a:p>
          <a:p>
            <a:pPr eaLnBrk="1" hangingPunct="1">
              <a:buFontTx/>
              <a:buNone/>
            </a:pPr>
            <a:r>
              <a:rPr lang="en-US" sz="2400" dirty="0"/>
              <a:t>	</a:t>
            </a:r>
            <a:r>
              <a:rPr lang="en-US" sz="2400" dirty="0">
                <a:hlinkClick r:id="rId5"/>
              </a:rPr>
              <a:t>http://www.acronymfinder.com/</a:t>
            </a:r>
            <a:endParaRPr lang="en-US" sz="2400" dirty="0"/>
          </a:p>
          <a:p>
            <a:pPr eaLnBrk="1" hangingPunct="1">
              <a:buFontTx/>
              <a:buNone/>
            </a:pPr>
            <a:r>
              <a:rPr lang="en-US" sz="2400" dirty="0"/>
              <a:t>	</a:t>
            </a:r>
            <a:r>
              <a:rPr lang="en-US" sz="2400" u="sng" dirty="0">
                <a:solidFill>
                  <a:schemeClr val="hlink"/>
                </a:solidFill>
              </a:rPr>
              <a:t>http://www.acronymattic.com/</a:t>
            </a:r>
          </a:p>
          <a:p>
            <a:pPr lvl="1" eaLnBrk="1" hangingPunct="1">
              <a:buFontTx/>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304800" y="228600"/>
            <a:ext cx="8610600" cy="1143000"/>
          </a:xfrm>
        </p:spPr>
        <p:txBody>
          <a:bodyPr/>
          <a:lstStyle/>
          <a:p>
            <a:r>
              <a:rPr lang="en-US" sz="4000" dirty="0"/>
              <a:t>Global Health Information Sources</a:t>
            </a:r>
          </a:p>
        </p:txBody>
      </p:sp>
      <p:sp>
        <p:nvSpPr>
          <p:cNvPr id="96258" name="Content Placeholder 2"/>
          <p:cNvSpPr>
            <a:spLocks noGrp="1"/>
          </p:cNvSpPr>
          <p:nvPr>
            <p:ph idx="1"/>
          </p:nvPr>
        </p:nvSpPr>
        <p:spPr>
          <a:xfrm>
            <a:off x="533400" y="1600200"/>
            <a:ext cx="8305800" cy="4953000"/>
          </a:xfrm>
        </p:spPr>
        <p:txBody>
          <a:bodyPr/>
          <a:lstStyle/>
          <a:p>
            <a:r>
              <a:rPr lang="en-US" dirty="0"/>
              <a:t>WHO Statistical Information System:  </a:t>
            </a:r>
            <a:r>
              <a:rPr lang="en-US" dirty="0">
                <a:hlinkClick r:id="rId2"/>
              </a:rPr>
              <a:t>http://www.who.int/whosis/en/</a:t>
            </a:r>
            <a:endParaRPr lang="en-US" dirty="0"/>
          </a:p>
          <a:p>
            <a:r>
              <a:rPr lang="en-US" dirty="0"/>
              <a:t>CHOosing Interventions that are CE </a:t>
            </a:r>
            <a:r>
              <a:rPr lang="en-US" dirty="0">
                <a:hlinkClick r:id="rId3"/>
              </a:rPr>
              <a:t>http://who.int/choice/country/en/index.html</a:t>
            </a:r>
            <a:endParaRPr lang="en-US" dirty="0"/>
          </a:p>
          <a:p>
            <a:r>
              <a:rPr lang="en-US" dirty="0"/>
              <a:t>Unit cost for Health Services by Country: </a:t>
            </a:r>
            <a:r>
              <a:rPr lang="en-US" dirty="0">
                <a:hlinkClick r:id="rId3"/>
              </a:rPr>
              <a:t>http://who.int/choice/country/en/index.html</a:t>
            </a:r>
            <a:endParaRPr lang="en-US" dirty="0"/>
          </a:p>
          <a:p>
            <a:r>
              <a:rPr lang="en-US" dirty="0"/>
              <a:t>CDC International Health Data Reference </a:t>
            </a:r>
            <a:r>
              <a:rPr lang="en-US" dirty="0">
                <a:hlinkClick r:id="rId4"/>
              </a:rPr>
              <a:t>http://cdc.gov/nchs/data/misc/ihdrg2003.pdf</a:t>
            </a:r>
            <a:endParaRPr lang="en-US" dirty="0"/>
          </a:p>
          <a:p>
            <a:r>
              <a:rPr lang="en-US" dirty="0"/>
              <a:t>Global Health Cost Consortium</a:t>
            </a:r>
            <a:br>
              <a:rPr lang="en-US" dirty="0"/>
            </a:br>
            <a:r>
              <a:rPr lang="en-US" dirty="0">
                <a:hlinkClick r:id="rId5"/>
              </a:rPr>
              <a:t>https://ghcosting.org/</a:t>
            </a:r>
            <a:r>
              <a:rPr lang="en-US" dirty="0"/>
              <a:t> </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76200"/>
            <a:ext cx="8534400" cy="1143000"/>
          </a:xfrm>
        </p:spPr>
        <p:txBody>
          <a:bodyPr/>
          <a:lstStyle/>
          <a:p>
            <a:r>
              <a:rPr lang="en-US" sz="3800" dirty="0"/>
              <a:t>Quality of Evidence – Other Inputs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174405"/>
              </p:ext>
            </p:extLst>
          </p:nvPr>
        </p:nvGraphicFramePr>
        <p:xfrm>
          <a:off x="1066800" y="1143000"/>
          <a:ext cx="6553200" cy="488791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59050">
                <a:tc>
                  <a:txBody>
                    <a:bodyPr/>
                    <a:lstStyle/>
                    <a:p>
                      <a:r>
                        <a:rPr lang="en-US" sz="1700" dirty="0"/>
                        <a:t>Question</a:t>
                      </a:r>
                    </a:p>
                  </a:txBody>
                  <a:tcPr marT="43282" marB="43282"/>
                </a:tc>
                <a:tc>
                  <a:txBody>
                    <a:bodyPr/>
                    <a:lstStyle/>
                    <a:p>
                      <a:r>
                        <a:rPr lang="en-US" sz="1700" dirty="0"/>
                        <a:t>Prevalence</a:t>
                      </a:r>
                    </a:p>
                  </a:txBody>
                  <a:tcPr marT="43282" marB="43282"/>
                </a:tc>
                <a:tc>
                  <a:txBody>
                    <a:bodyPr/>
                    <a:lstStyle/>
                    <a:p>
                      <a:r>
                        <a:rPr lang="en-US" sz="1700" dirty="0"/>
                        <a:t>Diagnostic test</a:t>
                      </a:r>
                    </a:p>
                  </a:txBody>
                  <a:tcPr marT="43282" marB="43282"/>
                </a:tc>
                <a:extLst>
                  <a:ext uri="{0D108BD9-81ED-4DB2-BD59-A6C34878D82A}">
                    <a16:rowId xmlns:a16="http://schemas.microsoft.com/office/drawing/2014/main" val="10000"/>
                  </a:ext>
                </a:extLst>
              </a:tr>
              <a:tr h="865773">
                <a:tc>
                  <a:txBody>
                    <a:bodyPr/>
                    <a:lstStyle/>
                    <a:p>
                      <a:r>
                        <a:rPr lang="en-US" sz="1700" dirty="0"/>
                        <a:t>Level 1</a:t>
                      </a:r>
                    </a:p>
                  </a:txBody>
                  <a:tcPr marT="43282" marB="43282"/>
                </a:tc>
                <a:tc>
                  <a:txBody>
                    <a:bodyPr/>
                    <a:lstStyle/>
                    <a:p>
                      <a:r>
                        <a:rPr lang="en-US" sz="1700" dirty="0"/>
                        <a:t>Local</a:t>
                      </a:r>
                      <a:r>
                        <a:rPr lang="en-US" sz="1700" baseline="0" dirty="0"/>
                        <a:t> random surveys/census</a:t>
                      </a:r>
                      <a:endParaRPr lang="en-US" sz="1700" dirty="0"/>
                    </a:p>
                  </a:txBody>
                  <a:tcPr marT="43282" marB="43282"/>
                </a:tc>
                <a:tc>
                  <a:txBody>
                    <a:bodyPr/>
                    <a:lstStyle/>
                    <a:p>
                      <a:r>
                        <a:rPr lang="en-US" sz="1700" dirty="0"/>
                        <a:t>SR</a:t>
                      </a:r>
                      <a:r>
                        <a:rPr lang="en-US" sz="1700" baseline="0" dirty="0"/>
                        <a:t> of cross sectional (CS) studies with reference standard and blinding</a:t>
                      </a:r>
                      <a:endParaRPr lang="en-US" sz="1700" dirty="0"/>
                    </a:p>
                  </a:txBody>
                  <a:tcPr marT="43282" marB="43282"/>
                </a:tc>
                <a:extLst>
                  <a:ext uri="{0D108BD9-81ED-4DB2-BD59-A6C34878D82A}">
                    <a16:rowId xmlns:a16="http://schemas.microsoft.com/office/drawing/2014/main" val="10001"/>
                  </a:ext>
                </a:extLst>
              </a:tr>
              <a:tr h="1125509">
                <a:tc>
                  <a:txBody>
                    <a:bodyPr/>
                    <a:lstStyle/>
                    <a:p>
                      <a:r>
                        <a:rPr lang="en-US" sz="1700" dirty="0"/>
                        <a:t>Level 2</a:t>
                      </a:r>
                    </a:p>
                  </a:txBody>
                  <a:tcPr marT="43282" marB="432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SR of</a:t>
                      </a:r>
                      <a:r>
                        <a:rPr lang="en-US" sz="1700" baseline="0" dirty="0"/>
                        <a:t> surveys ~ local circumstances</a:t>
                      </a:r>
                      <a:endParaRPr lang="en-US" sz="1700" dirty="0"/>
                    </a:p>
                    <a:p>
                      <a:endParaRPr lang="en-US" sz="1700" dirty="0"/>
                    </a:p>
                  </a:txBody>
                  <a:tcPr marT="43282" marB="43282"/>
                </a:tc>
                <a:tc>
                  <a:txBody>
                    <a:bodyPr/>
                    <a:lstStyle/>
                    <a:p>
                      <a:r>
                        <a:rPr lang="en-US" sz="1700" dirty="0"/>
                        <a:t>Individual</a:t>
                      </a:r>
                      <a:r>
                        <a:rPr lang="en-US" sz="1700" baseline="0" dirty="0"/>
                        <a:t> CS studies with reference standard and blinding</a:t>
                      </a:r>
                      <a:endParaRPr lang="en-US" sz="1700" dirty="0"/>
                    </a:p>
                  </a:txBody>
                  <a:tcPr marT="43282" marB="43282"/>
                </a:tc>
                <a:extLst>
                  <a:ext uri="{0D108BD9-81ED-4DB2-BD59-A6C34878D82A}">
                    <a16:rowId xmlns:a16="http://schemas.microsoft.com/office/drawing/2014/main" val="10002"/>
                  </a:ext>
                </a:extLst>
              </a:tr>
              <a:tr h="1125509">
                <a:tc>
                  <a:txBody>
                    <a:bodyPr/>
                    <a:lstStyle/>
                    <a:p>
                      <a:r>
                        <a:rPr lang="en-US" sz="1700" dirty="0"/>
                        <a:t>Level 3</a:t>
                      </a:r>
                    </a:p>
                  </a:txBody>
                  <a:tcPr marT="43282" marB="43282"/>
                </a:tc>
                <a:tc>
                  <a:txBody>
                    <a:bodyPr/>
                    <a:lstStyle/>
                    <a:p>
                      <a:r>
                        <a:rPr lang="en-US" sz="1700" dirty="0"/>
                        <a:t>Local non-random</a:t>
                      </a:r>
                      <a:r>
                        <a:rPr lang="en-US" sz="1700" baseline="0" dirty="0"/>
                        <a:t> samples</a:t>
                      </a:r>
                      <a:endParaRPr lang="en-US" sz="1700" dirty="0"/>
                    </a:p>
                  </a:txBody>
                  <a:tcPr marT="43282" marB="43282"/>
                </a:tc>
                <a:tc>
                  <a:txBody>
                    <a:bodyPr/>
                    <a:lstStyle/>
                    <a:p>
                      <a:r>
                        <a:rPr lang="en-US" sz="1700" dirty="0"/>
                        <a:t>Studies w/o</a:t>
                      </a:r>
                      <a:r>
                        <a:rPr lang="en-US" sz="1700" baseline="0" dirty="0"/>
                        <a:t> consistent reference standards</a:t>
                      </a:r>
                      <a:endParaRPr lang="en-US" sz="1700" dirty="0"/>
                    </a:p>
                  </a:txBody>
                  <a:tcPr marT="43282" marB="43282"/>
                </a:tc>
                <a:extLst>
                  <a:ext uri="{0D108BD9-81ED-4DB2-BD59-A6C34878D82A}">
                    <a16:rowId xmlns:a16="http://schemas.microsoft.com/office/drawing/2014/main" val="10003"/>
                  </a:ext>
                </a:extLst>
              </a:tr>
              <a:tr h="606036">
                <a:tc>
                  <a:txBody>
                    <a:bodyPr/>
                    <a:lstStyle/>
                    <a:p>
                      <a:r>
                        <a:rPr lang="en-US" sz="1700" dirty="0"/>
                        <a:t>Level 4</a:t>
                      </a:r>
                    </a:p>
                  </a:txBody>
                  <a:tcPr marT="43282" marB="43282"/>
                </a:tc>
                <a:tc>
                  <a:txBody>
                    <a:bodyPr/>
                    <a:lstStyle/>
                    <a:p>
                      <a:r>
                        <a:rPr lang="en-US" sz="1700" dirty="0"/>
                        <a:t>Case-series</a:t>
                      </a:r>
                    </a:p>
                  </a:txBody>
                  <a:tcPr marT="43282" marB="43282"/>
                </a:tc>
                <a:tc>
                  <a:txBody>
                    <a:bodyPr/>
                    <a:lstStyle/>
                    <a:p>
                      <a:r>
                        <a:rPr lang="en-US" sz="1700" dirty="0"/>
                        <a:t>Case control studies</a:t>
                      </a:r>
                    </a:p>
                  </a:txBody>
                  <a:tcPr marT="43282" marB="43282"/>
                </a:tc>
                <a:extLst>
                  <a:ext uri="{0D108BD9-81ED-4DB2-BD59-A6C34878D82A}">
                    <a16:rowId xmlns:a16="http://schemas.microsoft.com/office/drawing/2014/main" val="10004"/>
                  </a:ext>
                </a:extLst>
              </a:tr>
              <a:tr h="606036">
                <a:tc>
                  <a:txBody>
                    <a:bodyPr/>
                    <a:lstStyle/>
                    <a:p>
                      <a:r>
                        <a:rPr lang="en-US" sz="1700" dirty="0"/>
                        <a:t>Level 5</a:t>
                      </a:r>
                    </a:p>
                  </a:txBody>
                  <a:tcPr marT="43282" marB="43282"/>
                </a:tc>
                <a:tc>
                  <a:txBody>
                    <a:bodyPr/>
                    <a:lstStyle/>
                    <a:p>
                      <a:endParaRPr lang="en-US" sz="1700" dirty="0"/>
                    </a:p>
                  </a:txBody>
                  <a:tcPr marT="43282" marB="43282"/>
                </a:tc>
                <a:tc>
                  <a:txBody>
                    <a:bodyPr/>
                    <a:lstStyle/>
                    <a:p>
                      <a:r>
                        <a:rPr lang="en-US" sz="1700" dirty="0"/>
                        <a:t>Mechanism based reasoning</a:t>
                      </a:r>
                    </a:p>
                  </a:txBody>
                  <a:tcPr marT="43282" marB="43282"/>
                </a:tc>
                <a:extLst>
                  <a:ext uri="{0D108BD9-81ED-4DB2-BD59-A6C34878D82A}">
                    <a16:rowId xmlns:a16="http://schemas.microsoft.com/office/drawing/2014/main" val="10005"/>
                  </a:ext>
                </a:extLst>
              </a:tr>
            </a:tbl>
          </a:graphicData>
        </a:graphic>
      </p:graphicFrame>
      <p:sp>
        <p:nvSpPr>
          <p:cNvPr id="26663" name="TextBox 4"/>
          <p:cNvSpPr txBox="1">
            <a:spLocks noChangeArrowheads="1"/>
          </p:cNvSpPr>
          <p:nvPr/>
        </p:nvSpPr>
        <p:spPr bwMode="auto">
          <a:xfrm>
            <a:off x="2438400" y="6324600"/>
            <a:ext cx="646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1400" dirty="0">
                <a:solidFill>
                  <a:srgbClr val="E6E6E6"/>
                </a:solidFill>
              </a:rPr>
              <a:t>Oxford Centre for Evidence-Based Medicine. http://www.cebm.net/index.aspx?o=5653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12381" y="152400"/>
            <a:ext cx="7772400" cy="685800"/>
          </a:xfrm>
        </p:spPr>
        <p:txBody>
          <a:bodyPr/>
          <a:lstStyle/>
          <a:p>
            <a:pPr eaLnBrk="1" hangingPunct="1"/>
            <a:r>
              <a:rPr lang="en-US" sz="3200" dirty="0"/>
              <a:t>Best Estimates and Plausible Ranges</a:t>
            </a:r>
          </a:p>
        </p:txBody>
      </p:sp>
      <p:sp>
        <p:nvSpPr>
          <p:cNvPr id="20482" name="Rectangle 3"/>
          <p:cNvSpPr>
            <a:spLocks noGrp="1" noChangeArrowheads="1"/>
          </p:cNvSpPr>
          <p:nvPr>
            <p:ph type="body" idx="1"/>
          </p:nvPr>
        </p:nvSpPr>
        <p:spPr>
          <a:xfrm>
            <a:off x="609600" y="990600"/>
            <a:ext cx="7772400" cy="4114800"/>
          </a:xfrm>
        </p:spPr>
        <p:txBody>
          <a:bodyPr/>
          <a:lstStyle/>
          <a:p>
            <a:pPr eaLnBrk="1" hangingPunct="1">
              <a:buFontTx/>
              <a:buNone/>
            </a:pPr>
            <a:r>
              <a:rPr lang="en-US" dirty="0"/>
              <a:t>1.  </a:t>
            </a:r>
            <a:r>
              <a:rPr lang="en-US" dirty="0">
                <a:solidFill>
                  <a:srgbClr val="FFFF00"/>
                </a:solidFill>
              </a:rPr>
              <a:t>Best Estimate</a:t>
            </a:r>
            <a:r>
              <a:rPr lang="en-US" dirty="0"/>
              <a:t> = Base Case = Baseline</a:t>
            </a:r>
          </a:p>
          <a:p>
            <a:pPr lvl="1" eaLnBrk="1" hangingPunct="1">
              <a:buFontTx/>
              <a:buNone/>
            </a:pPr>
            <a:r>
              <a:rPr lang="en-US" dirty="0"/>
              <a:t>a.  The </a:t>
            </a:r>
            <a:r>
              <a:rPr lang="en-US" dirty="0">
                <a:solidFill>
                  <a:srgbClr val="FFFF00"/>
                </a:solidFill>
              </a:rPr>
              <a:t>most likely</a:t>
            </a:r>
            <a:r>
              <a:rPr lang="en-US" dirty="0"/>
              <a:t> value for the input:  the value in 	the center of the best available data.</a:t>
            </a:r>
          </a:p>
          <a:p>
            <a:pPr marL="914400" lvl="1" indent="-457200" eaLnBrk="1" hangingPunct="1">
              <a:buFontTx/>
              <a:buNone/>
            </a:pPr>
            <a:r>
              <a:rPr lang="en-US" dirty="0"/>
              <a:t>b.  You can </a:t>
            </a:r>
            <a:r>
              <a:rPr lang="en-US" dirty="0">
                <a:solidFill>
                  <a:srgbClr val="FFFF00"/>
                </a:solidFill>
              </a:rPr>
              <a:t>intentionally err</a:t>
            </a:r>
            <a:r>
              <a:rPr lang="en-US" dirty="0"/>
              <a:t> in one direction to highlight the strength of your result.</a:t>
            </a:r>
          </a:p>
        </p:txBody>
      </p:sp>
      <p:sp>
        <p:nvSpPr>
          <p:cNvPr id="20483" name="Rectangle 4"/>
          <p:cNvSpPr>
            <a:spLocks noChangeArrowheads="1"/>
          </p:cNvSpPr>
          <p:nvPr/>
        </p:nvSpPr>
        <p:spPr bwMode="auto">
          <a:xfrm>
            <a:off x="483781" y="3200400"/>
            <a:ext cx="8229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FFFFFF"/>
                </a:solidFill>
                <a:latin typeface="Palatino" charset="0"/>
              </a:rPr>
              <a:t>2. </a:t>
            </a:r>
            <a:r>
              <a:rPr lang="en-US" sz="2800" dirty="0">
                <a:solidFill>
                  <a:srgbClr val="FFFF00"/>
                </a:solidFill>
                <a:latin typeface="Palatino" charset="0"/>
              </a:rPr>
              <a:t>Plausible Range:</a:t>
            </a:r>
            <a:r>
              <a:rPr lang="en-US" sz="2800" dirty="0">
                <a:solidFill>
                  <a:srgbClr val="FFFFFF"/>
                </a:solidFill>
                <a:latin typeface="Palatino" charset="0"/>
              </a:rPr>
              <a:t> </a:t>
            </a:r>
            <a:r>
              <a:rPr lang="en-US" dirty="0">
                <a:solidFill>
                  <a:srgbClr val="FFFFFF"/>
                </a:solidFill>
                <a:latin typeface="Palatino" charset="0"/>
              </a:rPr>
              <a:t>similar to 95% (not 99.99%) C.I.</a:t>
            </a:r>
          </a:p>
          <a:p>
            <a:pPr lvl="1">
              <a:spcBef>
                <a:spcPct val="50000"/>
              </a:spcBef>
            </a:pPr>
            <a:r>
              <a:rPr lang="en-US" dirty="0">
                <a:solidFill>
                  <a:srgbClr val="FFFFFF"/>
                </a:solidFill>
                <a:latin typeface="Palatino" charset="0"/>
              </a:rPr>
              <a:t>a.  When using a single empirical data base, calculate a	</a:t>
            </a:r>
            <a:r>
              <a:rPr lang="en-US" dirty="0">
                <a:solidFill>
                  <a:srgbClr val="FFFF00"/>
                </a:solidFill>
                <a:latin typeface="Palatino" charset="0"/>
              </a:rPr>
              <a:t>formal confidence interval</a:t>
            </a:r>
            <a:r>
              <a:rPr lang="en-US" dirty="0">
                <a:solidFill>
                  <a:srgbClr val="FFFFFF"/>
                </a:solidFill>
                <a:latin typeface="Palatino" charset="0"/>
              </a:rPr>
              <a:t> (typically 95% CI).</a:t>
            </a:r>
          </a:p>
          <a:p>
            <a:pPr marL="914400" lvl="1" indent="-457200">
              <a:spcBef>
                <a:spcPct val="50000"/>
              </a:spcBef>
              <a:buAutoNum type="alphaLcPeriod" startAt="2"/>
            </a:pPr>
            <a:r>
              <a:rPr lang="en-US" dirty="0">
                <a:solidFill>
                  <a:srgbClr val="FFFFFF"/>
                </a:solidFill>
                <a:latin typeface="Palatino" charset="0"/>
              </a:rPr>
              <a:t>With multiple sources, choose </a:t>
            </a:r>
            <a:r>
              <a:rPr lang="en-US" dirty="0">
                <a:solidFill>
                  <a:srgbClr val="FFFF00"/>
                </a:solidFill>
                <a:latin typeface="Palatino" charset="0"/>
              </a:rPr>
              <a:t>full range</a:t>
            </a:r>
            <a:r>
              <a:rPr lang="en-US" dirty="0">
                <a:solidFill>
                  <a:srgbClr val="FFFFFF"/>
                </a:solidFill>
                <a:latin typeface="Palatino" charset="0"/>
              </a:rPr>
              <a:t> if plausible or interquartile range if large random distribution.</a:t>
            </a:r>
          </a:p>
          <a:p>
            <a:pPr marL="914400" lvl="1" indent="-457200">
              <a:spcBef>
                <a:spcPct val="50000"/>
              </a:spcBef>
              <a:buAutoNum type="alphaLcPeriod" startAt="2"/>
            </a:pPr>
            <a:r>
              <a:rPr lang="en-US" dirty="0">
                <a:solidFill>
                  <a:srgbClr val="FFFF00"/>
                </a:solidFill>
                <a:latin typeface="Palatino" charset="0"/>
              </a:rPr>
              <a:t>Err wide.</a:t>
            </a:r>
            <a:r>
              <a:rPr lang="en-US" dirty="0">
                <a:solidFill>
                  <a:srgbClr val="FFFFFF"/>
                </a:solidFill>
                <a:latin typeface="Palatino" charset="0"/>
              </a:rPr>
              <a:t> Reduces reader worry.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762000" y="609600"/>
            <a:ext cx="7772400" cy="1143000"/>
          </a:xfrm>
        </p:spPr>
        <p:txBody>
          <a:bodyPr/>
          <a:lstStyle/>
          <a:p>
            <a:pPr eaLnBrk="1" hangingPunct="1"/>
            <a:r>
              <a:rPr lang="en-US" dirty="0">
                <a:solidFill>
                  <a:srgbClr val="FFC000"/>
                </a:solidFill>
              </a:rPr>
              <a:t>Health Inputs</a:t>
            </a:r>
          </a:p>
        </p:txBody>
      </p:sp>
      <p:sp>
        <p:nvSpPr>
          <p:cNvPr id="27650" name="Rectangle 3"/>
          <p:cNvSpPr>
            <a:spLocks noGrp="1" noChangeArrowheads="1"/>
          </p:cNvSpPr>
          <p:nvPr>
            <p:ph type="body" idx="1"/>
          </p:nvPr>
        </p:nvSpPr>
        <p:spPr>
          <a:xfrm>
            <a:off x="1676400" y="2438400"/>
            <a:ext cx="6781800" cy="3352800"/>
          </a:xfrm>
        </p:spPr>
        <p:txBody>
          <a:bodyPr/>
          <a:lstStyle/>
          <a:p>
            <a:pPr marL="533400" indent="-533400" eaLnBrk="1" hangingPunct="1">
              <a:buFontTx/>
              <a:buAutoNum type="alphaUcPeriod"/>
            </a:pPr>
            <a:r>
              <a:rPr lang="en-US" dirty="0"/>
              <a:t>Overview</a:t>
            </a:r>
          </a:p>
          <a:p>
            <a:pPr marL="533400" indent="-533400" eaLnBrk="1" hangingPunct="1">
              <a:buFontTx/>
              <a:buAutoNum type="alphaUcPeriod"/>
            </a:pPr>
            <a:endParaRPr lang="en-US" dirty="0"/>
          </a:p>
          <a:p>
            <a:pPr marL="533400" indent="-533400" eaLnBrk="1" hangingPunct="1">
              <a:buFontTx/>
              <a:buAutoNum type="alphaUcPeriod"/>
            </a:pPr>
            <a:r>
              <a:rPr lang="en-US" dirty="0"/>
              <a:t>Key questions</a:t>
            </a:r>
          </a:p>
          <a:p>
            <a:pPr marL="533400" indent="-533400" eaLnBrk="1" hangingPunct="1">
              <a:buFontTx/>
              <a:buAutoNum type="alphaUcPeriod"/>
            </a:pPr>
            <a:endParaRPr lang="en-US" dirty="0"/>
          </a:p>
          <a:p>
            <a:pPr marL="533400" indent="-533400" eaLnBrk="1" hangingPunct="1">
              <a:buFontTx/>
              <a:buAutoNum type="alphaUcPeriod"/>
            </a:pPr>
            <a:r>
              <a:rPr lang="en-US" dirty="0"/>
              <a:t>How to Find Inputs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76200"/>
            <a:ext cx="7772400" cy="1143000"/>
          </a:xfrm>
        </p:spPr>
        <p:txBody>
          <a:bodyPr/>
          <a:lstStyle/>
          <a:p>
            <a:pPr eaLnBrk="1" hangingPunct="1"/>
            <a:r>
              <a:rPr lang="en-US" dirty="0"/>
              <a:t>Health Inputs Overview</a:t>
            </a:r>
          </a:p>
        </p:txBody>
      </p:sp>
      <p:sp>
        <p:nvSpPr>
          <p:cNvPr id="29698" name="Rectangle 3"/>
          <p:cNvSpPr>
            <a:spLocks noGrp="1" noChangeArrowheads="1"/>
          </p:cNvSpPr>
          <p:nvPr>
            <p:ph type="body" idx="1"/>
          </p:nvPr>
        </p:nvSpPr>
        <p:spPr>
          <a:xfrm>
            <a:off x="770626" y="1371600"/>
            <a:ext cx="7772400" cy="4953000"/>
          </a:xfrm>
        </p:spPr>
        <p:txBody>
          <a:bodyPr/>
          <a:lstStyle/>
          <a:p>
            <a:pPr eaLnBrk="1" hangingPunct="1">
              <a:lnSpc>
                <a:spcPct val="90000"/>
              </a:lnSpc>
              <a:buFontTx/>
              <a:buNone/>
            </a:pPr>
            <a:r>
              <a:rPr lang="en-US" dirty="0"/>
              <a:t>1.  Population Characteristics</a:t>
            </a:r>
          </a:p>
          <a:p>
            <a:pPr lvl="1" eaLnBrk="1" hangingPunct="1">
              <a:lnSpc>
                <a:spcPct val="90000"/>
              </a:lnSpc>
              <a:buFontTx/>
              <a:buNone/>
            </a:pPr>
            <a:r>
              <a:rPr lang="en-US" dirty="0"/>
              <a:t>a.  Relevant Population</a:t>
            </a:r>
          </a:p>
          <a:p>
            <a:pPr lvl="1" eaLnBrk="1" hangingPunct="1">
              <a:lnSpc>
                <a:spcPct val="90000"/>
              </a:lnSpc>
              <a:buFontTx/>
              <a:buNone/>
            </a:pPr>
            <a:r>
              <a:rPr lang="en-US" dirty="0"/>
              <a:t>b.  Disease Prevalence in Population</a:t>
            </a:r>
          </a:p>
          <a:p>
            <a:pPr eaLnBrk="1" hangingPunct="1">
              <a:lnSpc>
                <a:spcPct val="90000"/>
              </a:lnSpc>
              <a:buFontTx/>
              <a:buNone/>
            </a:pPr>
            <a:endParaRPr lang="en-US" dirty="0"/>
          </a:p>
          <a:p>
            <a:pPr eaLnBrk="1" hangingPunct="1">
              <a:lnSpc>
                <a:spcPct val="90000"/>
              </a:lnSpc>
              <a:buFontTx/>
              <a:buNone/>
            </a:pPr>
            <a:r>
              <a:rPr lang="en-US" dirty="0"/>
              <a:t>2.  Health State Outcomes</a:t>
            </a:r>
          </a:p>
          <a:p>
            <a:pPr lvl="1" eaLnBrk="1" hangingPunct="1">
              <a:lnSpc>
                <a:spcPct val="90000"/>
              </a:lnSpc>
              <a:buFontTx/>
              <a:buNone/>
            </a:pPr>
            <a:r>
              <a:rPr lang="en-US" dirty="0"/>
              <a:t>a.  Relevant Outcome States, including side effects</a:t>
            </a:r>
          </a:p>
          <a:p>
            <a:pPr lvl="1" eaLnBrk="1" hangingPunct="1">
              <a:lnSpc>
                <a:spcPct val="90000"/>
              </a:lnSpc>
              <a:buFontTx/>
              <a:buNone/>
            </a:pPr>
            <a:r>
              <a:rPr lang="en-US" dirty="0"/>
              <a:t>b.  Probability Estimates</a:t>
            </a:r>
          </a:p>
          <a:p>
            <a:pPr eaLnBrk="1" hangingPunct="1">
              <a:lnSpc>
                <a:spcPct val="90000"/>
              </a:lnSpc>
            </a:pPr>
            <a:endParaRPr lang="en-US" dirty="0"/>
          </a:p>
          <a:p>
            <a:pPr eaLnBrk="1" hangingPunct="1">
              <a:lnSpc>
                <a:spcPct val="90000"/>
              </a:lnSpc>
              <a:buFontTx/>
              <a:buNone/>
            </a:pPr>
            <a:r>
              <a:rPr lang="en-US" dirty="0"/>
              <a:t>3.  Health State Severity</a:t>
            </a:r>
          </a:p>
          <a:p>
            <a:pPr lvl="1" eaLnBrk="1" hangingPunct="1">
              <a:lnSpc>
                <a:spcPct val="90000"/>
              </a:lnSpc>
              <a:buFontTx/>
              <a:buNone/>
            </a:pPr>
            <a:r>
              <a:rPr lang="en-US" dirty="0"/>
              <a:t>a.  For Outcome States</a:t>
            </a:r>
          </a:p>
          <a:p>
            <a:pPr lvl="1" eaLnBrk="1" hangingPunct="1">
              <a:lnSpc>
                <a:spcPct val="90000"/>
              </a:lnSpc>
              <a:buFontTx/>
              <a:buNone/>
            </a:pPr>
            <a:r>
              <a:rPr lang="en-US" dirty="0"/>
              <a:t>b.  Utilities (QALYs) vs. Disability Weights (DALYs)</a:t>
            </a:r>
          </a:p>
          <a:p>
            <a:pPr eaLnBrk="1" hangingPunct="1">
              <a:lnSpc>
                <a:spcPct val="90000"/>
              </a:lnSpc>
            </a:pPr>
            <a:endParaRPr lang="en-US" dirty="0"/>
          </a:p>
        </p:txBody>
      </p:sp>
      <p:sp>
        <p:nvSpPr>
          <p:cNvPr id="29699" name="Line 4"/>
          <p:cNvSpPr>
            <a:spLocks noChangeShapeType="1"/>
          </p:cNvSpPr>
          <p:nvPr/>
        </p:nvSpPr>
        <p:spPr bwMode="auto">
          <a:xfrm>
            <a:off x="609600" y="11430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04800" y="228600"/>
            <a:ext cx="8686800" cy="1143000"/>
          </a:xfrm>
        </p:spPr>
        <p:txBody>
          <a:bodyPr/>
          <a:lstStyle/>
          <a:p>
            <a:pPr eaLnBrk="1" hangingPunct="1"/>
            <a:r>
              <a:rPr lang="en-US" dirty="0"/>
              <a:t>Population Characteristics</a:t>
            </a:r>
          </a:p>
        </p:txBody>
      </p:sp>
      <p:sp>
        <p:nvSpPr>
          <p:cNvPr id="39938" name="Rectangle 3"/>
          <p:cNvSpPr>
            <a:spLocks noGrp="1" noChangeArrowheads="1"/>
          </p:cNvSpPr>
          <p:nvPr>
            <p:ph type="body" idx="1"/>
          </p:nvPr>
        </p:nvSpPr>
        <p:spPr>
          <a:xfrm>
            <a:off x="609600" y="1295400"/>
            <a:ext cx="8534400" cy="5334000"/>
          </a:xfrm>
        </p:spPr>
        <p:txBody>
          <a:bodyPr/>
          <a:lstStyle/>
          <a:p>
            <a:pPr marL="533400" indent="-533400" eaLnBrk="1" hangingPunct="1">
              <a:lnSpc>
                <a:spcPct val="80000"/>
              </a:lnSpc>
              <a:buFontTx/>
              <a:buNone/>
            </a:pPr>
            <a:r>
              <a:rPr lang="en-US" sz="2400" dirty="0"/>
              <a:t>a.   Prevalence of the Disease</a:t>
            </a:r>
          </a:p>
          <a:p>
            <a:pPr marL="533400" indent="-533400" eaLnBrk="1" hangingPunct="1">
              <a:lnSpc>
                <a:spcPct val="80000"/>
              </a:lnSpc>
              <a:buFontTx/>
              <a:buNone/>
            </a:pPr>
            <a:endParaRPr lang="en-US" sz="2400" dirty="0"/>
          </a:p>
          <a:p>
            <a:pPr marL="533400" indent="-533400" eaLnBrk="1" hangingPunct="1">
              <a:lnSpc>
                <a:spcPct val="80000"/>
              </a:lnSpc>
              <a:buFontTx/>
              <a:buNone/>
            </a:pPr>
            <a:r>
              <a:rPr lang="en-US" sz="2400" dirty="0"/>
              <a:t>b.   Key Questions:</a:t>
            </a:r>
          </a:p>
          <a:p>
            <a:pPr marL="533400" indent="-533400" eaLnBrk="1" hangingPunct="1">
              <a:lnSpc>
                <a:spcPct val="80000"/>
              </a:lnSpc>
              <a:buFontTx/>
              <a:buNone/>
            </a:pPr>
            <a:r>
              <a:rPr lang="en-US" sz="2400" dirty="0"/>
              <a:t>	i.     What is the Relevant Disease Prevalence?</a:t>
            </a:r>
          </a:p>
          <a:p>
            <a:pPr marL="914400" lvl="1" indent="-457200" eaLnBrk="1" hangingPunct="1">
              <a:lnSpc>
                <a:spcPct val="80000"/>
              </a:lnSpc>
              <a:buFontTx/>
              <a:buNone/>
            </a:pPr>
            <a:r>
              <a:rPr lang="en-US" dirty="0"/>
              <a:t> ii.    National, Representative Samples</a:t>
            </a:r>
          </a:p>
          <a:p>
            <a:pPr marL="914400" lvl="1" indent="-457200" eaLnBrk="1" hangingPunct="1">
              <a:lnSpc>
                <a:spcPct val="80000"/>
              </a:lnSpc>
              <a:buFontTx/>
              <a:buNone/>
            </a:pPr>
            <a:r>
              <a:rPr lang="en-US" dirty="0"/>
              <a:t> iii.   Disease Surveillance vs. claims</a:t>
            </a:r>
          </a:p>
          <a:p>
            <a:pPr marL="914400" lvl="1" indent="-457200" eaLnBrk="1" hangingPunct="1">
              <a:lnSpc>
                <a:spcPct val="80000"/>
              </a:lnSpc>
              <a:buFontTx/>
              <a:buNone/>
            </a:pPr>
            <a:endParaRPr lang="en-US" dirty="0"/>
          </a:p>
          <a:p>
            <a:pPr marL="533400" indent="-533400" eaLnBrk="1" hangingPunct="1">
              <a:lnSpc>
                <a:spcPct val="80000"/>
              </a:lnSpc>
              <a:buFontTx/>
              <a:buNone/>
            </a:pPr>
            <a:r>
              <a:rPr lang="en-US" sz="2400" dirty="0"/>
              <a:t>c.	What Competing Risks Exist (Unrelated to RQ)?</a:t>
            </a:r>
          </a:p>
          <a:p>
            <a:pPr marL="533400" indent="-533400" eaLnBrk="1" hangingPunct="1">
              <a:lnSpc>
                <a:spcPct val="80000"/>
              </a:lnSpc>
              <a:buFontTx/>
              <a:buNone/>
            </a:pPr>
            <a:endParaRPr lang="en-US" sz="2400" dirty="0"/>
          </a:p>
          <a:p>
            <a:pPr marL="533400" indent="-533400" eaLnBrk="1" hangingPunct="1">
              <a:lnSpc>
                <a:spcPct val="80000"/>
              </a:lnSpc>
              <a:buFontTx/>
              <a:buNone/>
            </a:pPr>
            <a:r>
              <a:rPr lang="en-US" sz="2400" dirty="0"/>
              <a:t>d.	Are These Estimates Appropriate for Your RQ? How to adapt?</a:t>
            </a:r>
          </a:p>
        </p:txBody>
      </p:sp>
      <p:sp>
        <p:nvSpPr>
          <p:cNvPr id="39939" name="Line 4"/>
          <p:cNvSpPr>
            <a:spLocks noChangeShapeType="1"/>
          </p:cNvSpPr>
          <p:nvPr/>
        </p:nvSpPr>
        <p:spPr bwMode="auto">
          <a:xfrm>
            <a:off x="457200" y="1219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a:xfrm>
            <a:off x="685800" y="381000"/>
            <a:ext cx="7772400" cy="1143000"/>
          </a:xfrm>
        </p:spPr>
        <p:txBody>
          <a:bodyPr/>
          <a:lstStyle/>
          <a:p>
            <a:pPr eaLnBrk="1" hangingPunct="1"/>
            <a:r>
              <a:rPr lang="en-US" sz="3600" dirty="0"/>
              <a:t>Example:  Population Characteristics - Aneurysm Analysis</a:t>
            </a:r>
            <a:endParaRPr lang="en-US" dirty="0"/>
          </a:p>
        </p:txBody>
      </p:sp>
      <p:sp>
        <p:nvSpPr>
          <p:cNvPr id="41986" name="Rectangle 1027"/>
          <p:cNvSpPr>
            <a:spLocks noGrp="1" noChangeArrowheads="1"/>
          </p:cNvSpPr>
          <p:nvPr>
            <p:ph type="body" idx="1"/>
          </p:nvPr>
        </p:nvSpPr>
        <p:spPr>
          <a:xfrm>
            <a:off x="304800" y="2057400"/>
            <a:ext cx="8534400" cy="4343400"/>
          </a:xfrm>
        </p:spPr>
        <p:txBody>
          <a:bodyPr/>
          <a:lstStyle/>
          <a:p>
            <a:pPr eaLnBrk="1" hangingPunct="1"/>
            <a:r>
              <a:rPr lang="en-US" dirty="0">
                <a:solidFill>
                  <a:srgbClr val="FFFF00"/>
                </a:solidFill>
                <a:latin typeface="Baskerville" charset="0"/>
              </a:rPr>
              <a:t>Prevalence</a:t>
            </a:r>
            <a:r>
              <a:rPr lang="en-US" dirty="0">
                <a:latin typeface="Baskerville" charset="0"/>
              </a:rPr>
              <a:t> of disease - not needed, not a study about screening or an estimate of societal costs</a:t>
            </a:r>
          </a:p>
          <a:p>
            <a:pPr eaLnBrk="1" hangingPunct="1"/>
            <a:r>
              <a:rPr lang="en-US" dirty="0">
                <a:solidFill>
                  <a:srgbClr val="FFFF00"/>
                </a:solidFill>
                <a:latin typeface="Baskerville" charset="0"/>
              </a:rPr>
              <a:t>All-cause mortality</a:t>
            </a:r>
            <a:r>
              <a:rPr lang="en-US" dirty="0">
                <a:latin typeface="Baskerville" charset="0"/>
              </a:rPr>
              <a:t> - very important because of the low risk of aneurysm rupture and hence the high risk of dying before rupture occurs</a:t>
            </a:r>
          </a:p>
          <a:p>
            <a:pPr lvl="1" eaLnBrk="1" hangingPunct="1"/>
            <a:r>
              <a:rPr lang="en-US" dirty="0">
                <a:latin typeface="Baskerville" charset="0"/>
              </a:rPr>
              <a:t>Estimated by age and sex from a data base maintained at CDC, available on the internet.</a:t>
            </a:r>
            <a:endParaRPr lang="en-US" dirty="0">
              <a:solidFill>
                <a:schemeClr val="tx1"/>
              </a:solidFill>
              <a:latin typeface="Baskerville" charset="0"/>
            </a:endParaRPr>
          </a:p>
        </p:txBody>
      </p:sp>
      <p:sp>
        <p:nvSpPr>
          <p:cNvPr id="41987" name="Line 1028"/>
          <p:cNvSpPr>
            <a:spLocks noChangeShapeType="1"/>
          </p:cNvSpPr>
          <p:nvPr/>
        </p:nvSpPr>
        <p:spPr bwMode="auto">
          <a:xfrm>
            <a:off x="609600" y="1600200"/>
            <a:ext cx="79248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theme/theme1.xml><?xml version="1.0" encoding="utf-8"?>
<a:theme xmlns:a="http://schemas.openxmlformats.org/drawingml/2006/main" name="Blank">
  <a:themeElements>
    <a:clrScheme name="">
      <a:dk1>
        <a:srgbClr val="000000"/>
      </a:dk1>
      <a:lt1>
        <a:srgbClr val="320BF5"/>
      </a:lt1>
      <a:dk2>
        <a:srgbClr val="000000"/>
      </a:dk2>
      <a:lt2>
        <a:srgbClr val="808080"/>
      </a:lt2>
      <a:accent1>
        <a:srgbClr val="BBE0E3"/>
      </a:accent1>
      <a:accent2>
        <a:srgbClr val="333399"/>
      </a:accent2>
      <a:accent3>
        <a:srgbClr val="ADAAF9"/>
      </a:accent3>
      <a:accent4>
        <a:srgbClr val="000000"/>
      </a:accent4>
      <a:accent5>
        <a:srgbClr val="DAEDEF"/>
      </a:accent5>
      <a:accent6>
        <a:srgbClr val="2D2D8A"/>
      </a:accent6>
      <a:hlink>
        <a:srgbClr val="009999"/>
      </a:hlink>
      <a:folHlink>
        <a:srgbClr val="99CC00"/>
      </a:folHlink>
    </a:clrScheme>
    <a:fontScheme name="Blank">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16219</TotalTime>
  <Words>2279</Words>
  <Application>Microsoft Office PowerPoint</Application>
  <PresentationFormat>On-screen Show (4:3)</PresentationFormat>
  <Paragraphs>346</Paragraphs>
  <Slides>35</Slides>
  <Notes>32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Baskerville</vt:lpstr>
      <vt:lpstr>Georgia</vt:lpstr>
      <vt:lpstr>Palatino</vt:lpstr>
      <vt:lpstr>Times</vt:lpstr>
      <vt:lpstr>Times New Roman</vt:lpstr>
      <vt:lpstr>Verdana</vt:lpstr>
      <vt:lpstr>Blank</vt:lpstr>
      <vt:lpstr>Document</vt:lpstr>
      <vt:lpstr>  Health and Cost Data Inputs  Epi 213 Cost-Effectiveness Analysis  in Medicine and Public Health  3 February 2022   James G Kahn, MD, MPH </vt:lpstr>
      <vt:lpstr>Today’s Objectives: Data Type, Quality &amp; Source</vt:lpstr>
      <vt:lpstr>Quality of Evidence - Efficacy</vt:lpstr>
      <vt:lpstr>Quality of Evidence – Other Inputs</vt:lpstr>
      <vt:lpstr>Best Estimates and Plausible Ranges</vt:lpstr>
      <vt:lpstr>Health Inputs</vt:lpstr>
      <vt:lpstr>Health Inputs Overview</vt:lpstr>
      <vt:lpstr>Population Characteristics</vt:lpstr>
      <vt:lpstr>Example:  Population Characteristics - Aneurysm Analysis</vt:lpstr>
      <vt:lpstr>Health States</vt:lpstr>
      <vt:lpstr>Example –  Aneurysm Analysis</vt:lpstr>
      <vt:lpstr>Health State Severity</vt:lpstr>
      <vt:lpstr>Health— How to Find Inputs</vt:lpstr>
      <vt:lpstr>Comprehensive Literature Review</vt:lpstr>
      <vt:lpstr>Health databases</vt:lpstr>
      <vt:lpstr>Commonly Used  Health Data Sources</vt:lpstr>
      <vt:lpstr>Cost Inputs</vt:lpstr>
      <vt:lpstr>Cost Perspective vs. Type</vt:lpstr>
      <vt:lpstr>Analytic Perspective </vt:lpstr>
      <vt:lpstr>Looking for Direct Costs</vt:lpstr>
      <vt:lpstr>PowerPoint Presentation</vt:lpstr>
      <vt:lpstr>Service-level Prices / Costs</vt:lpstr>
      <vt:lpstr>Reimbursements</vt:lpstr>
      <vt:lpstr>Billed Charges</vt:lpstr>
      <vt:lpstr>Cost Data Bases</vt:lpstr>
      <vt:lpstr>Cost-accounting systems</vt:lpstr>
      <vt:lpstr>Price (Unit cost) References </vt:lpstr>
      <vt:lpstr>Costs must be Updated / Converted</vt:lpstr>
      <vt:lpstr>Fixed vs variable costs</vt:lpstr>
      <vt:lpstr>Example: Aneurysm Analysis</vt:lpstr>
      <vt:lpstr>PowerPoint Presentation</vt:lpstr>
      <vt:lpstr>Time Costs (optional)</vt:lpstr>
      <vt:lpstr>What Time is Counted</vt:lpstr>
      <vt:lpstr>Other Information Sources</vt:lpstr>
      <vt:lpstr>Global Health Information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Ramifications for Communication  (The INTERACTION Study)  “How Does the Presence of a Computer in the Medical Exam Room Impact Communication Between Patients and Clinicians?”</dc:title>
  <dc:creator>J Hsu</dc:creator>
  <cp:lastModifiedBy>Elliot Marseille</cp:lastModifiedBy>
  <cp:revision>356</cp:revision>
  <cp:lastPrinted>2012-02-05T03:14:52Z</cp:lastPrinted>
  <dcterms:created xsi:type="dcterms:W3CDTF">2011-01-31T20:31:58Z</dcterms:created>
  <dcterms:modified xsi:type="dcterms:W3CDTF">2022-02-02T17:32:42Z</dcterms:modified>
</cp:coreProperties>
</file>