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embeddings/oleObject1.bin" ContentType="application/vnd.openxmlformats-officedocument.oleObject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258" r:id="rId2"/>
    <p:sldId id="259" r:id="rId3"/>
    <p:sldId id="376" r:id="rId4"/>
    <p:sldId id="455" r:id="rId5"/>
    <p:sldId id="377" r:id="rId6"/>
    <p:sldId id="414" r:id="rId7"/>
    <p:sldId id="378" r:id="rId8"/>
    <p:sldId id="430" r:id="rId9"/>
    <p:sldId id="326" r:id="rId10"/>
    <p:sldId id="379" r:id="rId11"/>
    <p:sldId id="380" r:id="rId12"/>
    <p:sldId id="415" r:id="rId13"/>
    <p:sldId id="453" r:id="rId14"/>
    <p:sldId id="404" r:id="rId15"/>
    <p:sldId id="405" r:id="rId16"/>
    <p:sldId id="421" r:id="rId17"/>
    <p:sldId id="422" r:id="rId18"/>
    <p:sldId id="423" r:id="rId19"/>
    <p:sldId id="413" r:id="rId20"/>
    <p:sldId id="429" r:id="rId21"/>
    <p:sldId id="431" r:id="rId22"/>
    <p:sldId id="432" r:id="rId23"/>
    <p:sldId id="336" r:id="rId24"/>
    <p:sldId id="335" r:id="rId25"/>
    <p:sldId id="391" r:id="rId26"/>
    <p:sldId id="396" r:id="rId27"/>
    <p:sldId id="397" r:id="rId28"/>
    <p:sldId id="454" r:id="rId29"/>
    <p:sldId id="456" r:id="rId30"/>
    <p:sldId id="353" r:id="rId31"/>
    <p:sldId id="440" r:id="rId32"/>
    <p:sldId id="442" r:id="rId33"/>
    <p:sldId id="443" r:id="rId34"/>
    <p:sldId id="425" r:id="rId35"/>
    <p:sldId id="267" r:id="rId36"/>
    <p:sldId id="419" r:id="rId37"/>
    <p:sldId id="420" r:id="rId38"/>
    <p:sldId id="451" r:id="rId39"/>
    <p:sldId id="452" r:id="rId40"/>
    <p:sldId id="424" r:id="rId41"/>
    <p:sldId id="347" r:id="rId42"/>
    <p:sldId id="349" r:id="rId43"/>
    <p:sldId id="448" r:id="rId44"/>
    <p:sldId id="403" r:id="rId45"/>
    <p:sldId id="450" r:id="rId46"/>
    <p:sldId id="398" r:id="rId47"/>
    <p:sldId id="416" r:id="rId48"/>
    <p:sldId id="358" r:id="rId49"/>
    <p:sldId id="355" r:id="rId50"/>
    <p:sldId id="364" r:id="rId51"/>
    <p:sldId id="365" r:id="rId52"/>
    <p:sldId id="366" r:id="rId53"/>
    <p:sldId id="371" r:id="rId54"/>
    <p:sldId id="367" r:id="rId55"/>
    <p:sldId id="386" r:id="rId56"/>
    <p:sldId id="387" r:id="rId57"/>
    <p:sldId id="388" r:id="rId58"/>
    <p:sldId id="389" r:id="rId59"/>
    <p:sldId id="411" r:id="rId60"/>
    <p:sldId id="409" r:id="rId61"/>
    <p:sldId id="410" r:id="rId62"/>
    <p:sldId id="390" r:id="rId63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37"/>
    <p:restoredTop sz="85246"/>
  </p:normalViewPr>
  <p:slideViewPr>
    <p:cSldViewPr>
      <p:cViewPr varScale="1">
        <p:scale>
          <a:sx n="92" d="100"/>
          <a:sy n="92" d="100"/>
        </p:scale>
        <p:origin x="192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5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E376193-3041-0341-8BB0-D07A3CE3FC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BBFE78E-771A-ED45-A415-DC0A960169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629920AA-5E6A-7D45-BBB4-E83A2244C2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E71CBAE-38CE-164D-91D5-5B063B4E28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E3F9970-8993-5E44-ABEC-1DE832DE7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9A2592B8-06FA-6043-B526-92C9B10EF7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91A5F26-355D-9B44-BBF9-F3CCCCB211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F3EBE4CB-4B0F-DC41-8977-6F47E3DE271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AF5E774A-36B2-1E4B-BE9C-4545A7BA60B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42567375-35F8-8C4D-B4B3-A412079C4C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4A9C1BBB-7968-E043-A09C-08F33B64E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EAC8C3D-4415-504C-8182-CB58B3441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90995383-9028-C94B-BD59-4FE8CDFF6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3AE852-3715-824B-9455-53EF6C55056C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E0158C4-318D-9844-A6E4-E1D1E7CE7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07F04E4-DBE4-A241-98D7-2559077E1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D4EB9EA2-E41F-3A48-A9D7-3E4E49517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1D3E35-5AA2-AC47-835D-2EEED9D5A49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C8FD84A-8D8D-B246-BBB4-1485A871B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B6C8C77-6DE1-FC41-8509-4CE7AB531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CDEF2BD0-98C6-654E-82C4-4931F0A183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105B62-9A7A-8D48-9B42-C940EA5FF600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1F9FE26-903B-564B-A20B-DB09D245B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31C68B0-75BD-AF4C-BA21-203F3FB4A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58D7F232-210C-5F42-8D53-B1C097F1D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AF92BE1F-4375-A74E-B450-CBAFA8219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would including only those in whom the gold standard blood test was done affect sensitivity and specificity of visual assessment of jaundice?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https://www.polleverywhere.com/multiple_choice_polls/PLYTqsqBpasxr62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08D0A618-388E-9E48-84CA-9D9D12105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64D2CF-D0C5-A843-AB14-81DD3156B1D0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A9FED3A0-366F-CC4F-8633-A70421C24C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E1E9066-0904-E24D-A3CE-042F4E6F3F0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05C6829-0198-8241-9370-31D5D23AF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D308F25-6384-7B42-BFAB-320209838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FD46E72C-8C56-9B43-8BB0-B719F1226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B9D901-2550-624A-9EED-B77DC1214398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06DED206-0D52-C646-BAD7-9117D85C0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BEF53E80-688A-BC4A-83C1-215E0516B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65CB1732-CA85-F44F-9905-7562C53AF2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5D8383-4167-2D42-A78E-561D07B3D9F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BBB4711-204C-7F42-A43C-5FFBE163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46084" name="Text Box 3">
            <a:extLst>
              <a:ext uri="{FF2B5EF4-FFF2-40B4-BE49-F238E27FC236}">
                <a16:creationId xmlns:a16="http://schemas.microsoft.com/office/drawing/2014/main" id="{251E34F3-B1DB-AD45-95A1-AF4C34D9E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27F91D72-8898-5040-98D8-4579F842D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B203E6CE-7F5F-214F-9B20-75E587786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617398BA-4969-4648-96CA-79841D746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DF4E46-9479-C247-9064-5EBDCB862A29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074A7871-32FB-124D-A2FE-CF02F76A7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15977AA8-D887-2D44-B5EE-859157EF9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1287A4B5-F06A-5C4A-9F21-C933E5C25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BF269E-6F77-C349-A33C-88C1570965FB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7C203408-08AD-2B47-92C4-FFDC7F24B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988FB145-E404-EE4C-BBDA-EEF1E7C44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01BD435-C958-2E4C-8A73-85F1B815B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A9C3AE-0004-1C43-AFA6-7746DAFBAD82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4BDC3088-1041-6F4A-A6F2-CE96ADB12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B0F666FD-E1B8-0940-A385-E1F3C2CC3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EBBCEB28-87FB-2A49-A3AF-FD23815C8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7563E6-393A-2644-B7BB-769FF1B02134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ABEB1BE-9DE5-3548-A1AE-2EAD2B9F9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DC09CC-54F0-5D48-96A2-50CFA38312E1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16F27AC-82D2-064D-A57E-C30C5FD64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791A2B1-1393-094E-B907-6E34F8D1F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Put on board: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	Outline of talk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	Table with names of biases and effects on sens and spec to be filled in during class?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4CE4965E-C936-0E4E-9B5C-99782FD823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966FE70D-9C78-284F-B5B9-E9633691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5768FD09-393F-7742-9145-3DF11F12F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7CCF23-D56A-7B4F-B011-96AF19851F43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09FD3627-B9FF-2849-8600-119A323A65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D3E9DE42-1C7C-3B49-895D-87691BCAF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8D0B3A78-6D26-964B-BB1A-E772A746E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C2CC75-5B7C-F249-A26F-B91811D319D6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40B9A5CB-9CAA-9741-B31C-3E303759F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B102BCA3-62DD-9341-A521-18487D834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4452B52C-30F9-0B41-9306-375445163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83BFBA-9A2D-2F42-B289-3F650F95F1C7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2EC421A2-C732-414A-AED7-5874DFE19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4427FA-F531-2F40-B721-E7228C812432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F4777F0-F902-DC4E-955C-BCE46B3EF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80840A3-2762-EC46-AB80-207FED85C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FE4F0CB-629C-094A-8A28-66E9E413E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BCC6CA9-B51F-AF42-BD24-FAD2A4CA0BE4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B7404C62-13EA-E645-AEA2-7EAC35D03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B439702-48F3-7748-89E0-18AFEFD34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26DAC6BD-7928-3449-A135-2CA79D1EC8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706ECCEC-077D-A04B-8309-0EB39810B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A946E8B-C172-6F4B-A90E-9DB3315F6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BEC89-2953-FE44-9995-1D9472BF2B94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800255E3-4584-094F-BE60-9A4DDFA24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9BF399B2-C7C3-7F4C-8096-F52ADFF52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043B529B-BDC3-9949-8620-589083D63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59D37D-170E-ED46-9011-A88A220AB3C2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814CFA1E-901F-CA41-8C79-5C7AD851C5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C4661E32-A59C-B54F-868F-E13D06A3C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629295A5-3EA6-994E-8999-55CF4A32E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38EDE4F-C2F7-6E4E-9809-7F33FC36A292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641CCB3F-6B8F-F140-9C8B-4DC59F542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D5389F09-361E-1946-8782-680DA03E8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EB33F579-01D8-EA4D-AD91-9A9DB0552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B97FA6-1CA8-454E-BC66-03848BEFB094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D65AC64E-90D1-6345-A8C3-F68C59D645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B32CF028-6485-4949-B610-5796462A2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CBF0F29C-5C10-4941-B654-E6E04278F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B6F4E0-C7A1-A446-94BA-CCB085202F07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56D83635-56EC-724D-B0AD-586E72252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0B9B6B-D9AA-B648-A065-83A8A49CF2A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D9E7B93-B6D2-824A-874D-E097A19182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567A4CD-0E46-1347-90A5-428723ABA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5632919E-5166-1544-B7D5-EAA9183F64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052064-A967-2944-96CA-0A66B279E105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BBA5804-0EB0-5A45-9B22-BFA2CC88E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ED6524E-2D99-B043-B440-2E73F9E3A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699BC91E-35EF-AA47-8D69-351D0636C6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D3330B-026B-C749-8A11-F1A5DC7A4F83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FF954A8-5190-064C-9F5C-E691FFD0C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1D5417D-E68A-C74F-96B1-EB5ABE05B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D5BC2D37-DF5C-334A-94A4-16F2178E8D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A0264C-6722-4E41-A2C1-F0917E296E77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F1768B2-3FA1-4649-8E5F-4C83FDDA8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607A7B7-4351-2E4D-8EDA-769436895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Sili distributed the Mehta article for Masters Seminar Jan 2017.  Her seminar was about a phone alternative to Bayley scores.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B7BA1C09-ABEE-9547-90A5-8C6CB127D4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82E337-BCFC-9B4C-86DC-60061C560866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D9D3334-6A19-8B47-9447-2500F2012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BE1A67A4-DA53-9E46-B3C5-044C28685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Sili distributed the Mehta article for Masters Seminar Jan 2017.  Her seminar was about a phone alternative to Bayley scores.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78ADC7A9-F947-364A-97CB-1DE7BB8E87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2C5B64AF-12A7-EF48-B1D9-2ED192D36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FE86FF5F-FF3C-3E4E-BCBE-57FC044E1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17F0A3-64D4-724C-ABE0-5FFC4704B829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55CD2B80-FC78-FF4A-90D6-7102DA16D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C289B7-1399-CA4A-9E15-2B77B58226F3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1A1BEFA0-C8BF-934B-9CBD-C3134E55D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C7974932-434E-1F40-8B31-247E2E5E3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5F6F58C-478A-4F44-A09D-48D1B9C63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C02E587A-9D3D-2C41-958F-4461D3B26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EF5792C7-907D-1749-80E3-8C3FCA212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7EFB1A-56A6-D94A-9DAB-8AE28BBB688B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5FF50856-8213-134A-B877-1BBCE5952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1BC54444-EA6F-1B46-A758-7026C65AC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98BADB1C-3794-C84B-9272-D79F7837C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AD8A66-329C-2043-BB7F-89AD03A746F5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F015C5C7-E1C4-0D4A-BD27-D6A69F4878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50FA99DB-FDEE-4842-8981-9C97A9643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What would be the predicted effect of the spectrum bias in this case?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Both Sensitivity and Specificity falsely high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Sensitivity falsely high, specificity OK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Sensitivity OK, Specificity falsely high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Cannot be predicted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D55BFAC7-31ED-F140-B088-8CEC7565B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AE6154-1CEE-784F-B3C7-3D94B6EC53C5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6FA85741-752A-6547-B8A6-63621D9C5E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17F88B3E-B2F0-2941-8D2F-66B8F29FC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would be the predicted effect of the spectrum bias in this case?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https://www.polleverywhere.com/multiple_choice_polls/neffAGRHNFordjb</a:t>
            </a: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95259C38-F8A3-FE4C-ABFD-8410A1723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01539E-A6A1-B641-B566-66ACAA581F05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5DD4AB68-F6A7-1747-96A7-4ADC58C04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094391-7AC8-D641-9CC7-B2421E789454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5D85164-36D5-7141-BDBC-C0983D8AA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F041376-D8BB-D244-B89A-A36E636AC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9CDB724F-9116-3E45-864D-7EE98AE56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BC83D668-6E56-324B-9343-49436511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D748E4FA-431F-7141-86C9-D6A22277B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90FC78-D129-F34A-999C-A408E29BBCC5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1E300C37-28D1-6B46-AD1E-A27FECC48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843893-49C1-D34C-9437-CF61D8EB07BF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7EEE339A-6D07-3048-B1A5-71279A2C95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AFEA469-91D1-5D46-81E9-3DA5A0114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6F394CD6-8227-3949-820E-35A74338D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043D1C-7B6C-7248-9731-399E4D6728C2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73706AE5-F7CB-B64B-908B-0A57188813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90E4F913-BFFC-9048-B12E-C08FC4C34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Note funny labeling on ROC curve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992908D7-85BD-984E-A268-42E66CCA22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12B1FF-D0EE-9448-89A8-526676B2D2C7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EB175498-05E3-DE4D-982D-DD2771EF8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3C767E90-0C17-7C4B-BEAD-C8A2C2371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">
            <a:extLst>
              <a:ext uri="{FF2B5EF4-FFF2-40B4-BE49-F238E27FC236}">
                <a16:creationId xmlns:a16="http://schemas.microsoft.com/office/drawing/2014/main" id="{0AB08FFF-138F-D840-9C3E-A9327A01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105475" name="Text Box 2">
            <a:extLst>
              <a:ext uri="{FF2B5EF4-FFF2-40B4-BE49-F238E27FC236}">
                <a16:creationId xmlns:a16="http://schemas.microsoft.com/office/drawing/2014/main" id="{EB256CFD-AA65-4148-BE06-7242E1AC7CD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76200" indent="-7620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Figure 1. The solid line represents the SROC for echocardiography (r = 0.60). The dotted line represents the thallium imaging SROC (r = 0.13 n.s.).  These are studies to predict post operative MI or death in patients scheduled for elective noncardiac surgery</a:t>
            </a:r>
          </a:p>
          <a:p>
            <a:pPr marL="76200" indent="-7620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76200" indent="-7620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MAKE THE POINT that something is terribly wrong here − there are several squares below the 45 degree line.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F701C97F-21C3-F349-9C6E-87F3D0D24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06AE46-2112-884C-BC9A-4829E07B2C61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007EB103-B374-8E47-BAC3-12BD10745B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32874122-FBA7-0B4A-BA46-385B33BAB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47C7D499-5A15-6646-9795-635041E2F7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84ECF79D-C156-6C4A-ADC1-89F95D37D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F4DBCBB0-C480-8642-B732-B8FD12C2C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877A3D-5D62-E540-9A84-EEB610EB61C2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924FFD65-EAFF-B748-8001-B62E67019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>
            <a:extLst>
              <a:ext uri="{FF2B5EF4-FFF2-40B4-BE49-F238E27FC236}">
                <a16:creationId xmlns:a16="http://schemas.microsoft.com/office/drawing/2014/main" id="{33454686-3209-DA48-84AA-7E9346899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Click on the "o" for a labeled study for which this was NOT the case.
https://www.polleverywhere.com/clickable_images/NahUUHtd9FyuCAJ</a:t>
            </a: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D41E2D09-8F04-E84D-86C9-21F71FFAF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C9DD95-06E4-2043-802A-51BFE73C8171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80B12CDD-90DA-D146-915A-9AF36013B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02C42C-8022-174F-8CE0-814099858381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6979662-4035-7846-B0C6-DCAF6F87E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29E9820-60B8-A343-BFEA-7B6A410C4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DFDF3CD0-2665-C649-B43A-795532B85A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D4D94A-4BA2-3846-89FF-BE5231DA9D11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66146FA3-A725-7E4B-9C0B-E85974EB9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74F98854-8AEB-5446-9CCD-B5DFA5355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6E64F3E-DCCB-284C-AB49-84FE405C3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B1E30E-B777-A144-8955-6D24BF8D1869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C47CBAAA-21E7-FB49-AADB-F6F477EA7F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5C6478B-66C4-DA48-816D-7ACAFAAE0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3C16EA98-0B8E-AC43-A101-A21A0099C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2D0C6C-21A2-DE4F-9EA7-F21848DA7618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FC51BF83-0446-2E4F-BB37-9F42B65CA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42563747-7234-024A-AFE8-A29B07749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53CC5A0A-6CE4-0449-9B80-811BF8A78E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17629E-B9A7-2749-B0EA-AAF61655C8A1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110B922A-A1F5-D141-BDCD-20F5B12BC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DC003E9-F884-874F-90D1-DB32CE713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732FA595-9FFE-A747-B425-A0A3593FE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AA1C11-4BA8-2547-9D79-1D928FE5C6F4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26656745-66EE-5149-889F-3A6E9D7E9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D39741DF-3156-3E47-B72F-D3F680DC7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68D0AC57-F05D-CD4B-ABE3-AA6AA74A11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5DF746A-113C-F84C-821C-4C3385C9D3A4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462030C-2082-2F46-B852-8ABE33046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A596DE6E-061A-C349-B37A-2CC394CC6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77AC972A-A701-1140-8BED-F353CF60F0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18799A-E18A-1147-A60F-A7BA49F79BDF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25FA690A-1678-4842-8782-8B5BA3461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CD3AD7FE-3E71-2244-B71B-AE5123073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43FE21AD-BD24-F64D-B2C3-89833D9B4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E59F30-A2DC-8546-9B4A-E2C0D7BEBD2C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BE061EA3-6B0C-C841-964E-571610BF19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B917D6BC-8CD4-FB46-9083-5E4622718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7C68EE14-C77D-6246-B4CC-5EF2460166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64C1B0-B7D6-8549-9FBE-E19044195CD1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AB29A7A4-5C82-914B-A6BA-0656793B9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74F7CFF6-40BC-8042-8646-4FEBBE80B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F59EB950-70CB-2A42-B4E1-C60329582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62F464-138F-0E4C-A468-99A270041B2A}" type="slidenum">
              <a:rPr lang="en-US" altLang="en-US" smtClean="0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B4F4EE5A-319D-F641-9369-E821C068A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A796BA3-FAA1-0348-8F70-456F95E9A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8626FAFC-B515-9B4B-AFDF-6CB42391F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E0BDE6-79C9-0744-BB03-0BD684F795A1}" type="slidenum">
              <a:rPr lang="en-US" altLang="en-US" smtClean="0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F97C3F6A-B0BE-BA42-BACE-BFCFB5DC8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28C18D3E-D3A8-1A40-A68D-F8BA9E4B1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Selection bias should operate like verification bias in the chapter – patients with clinical signs suggestive of pertussis are clearly over-represented.  This biases sensitivity up and specificity down.  This clearly was operating for paroxysms, probably less for the other symptoms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poor gold standard would  bias sensitivity down if it has a lot of false positives, and specificity down if it has a lot of false negatives.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>
            <a:extLst>
              <a:ext uri="{FF2B5EF4-FFF2-40B4-BE49-F238E27FC236}">
                <a16:creationId xmlns:a16="http://schemas.microsoft.com/office/drawing/2014/main" id="{2F88412C-2BA9-3142-9499-481433E068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>
            <a:extLst>
              <a:ext uri="{FF2B5EF4-FFF2-40B4-BE49-F238E27FC236}">
                <a16:creationId xmlns:a16="http://schemas.microsoft.com/office/drawing/2014/main" id="{5ED1CAFF-9A26-B24A-90E1-8649CD3CB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17A8BE0F-1CF0-7344-A0F2-2F1AF7B47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7CE610-517E-6446-9073-45D5D7614CED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1108F70F-08C9-0443-95DC-17CA946AA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28077325-5608-1043-9C19-F0E34806D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Would sensitivity and specificity of chest x-rays to diagnose CHF from this study probably be biased?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https://www.polleverywhere.com/multiple_choice_polls/pET0AhkUSEasDSB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56D1EE59-8015-0548-9380-6973597C8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217863-81BF-104C-B393-FB9583469C71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795860A6-28A7-8348-9085-A5AE82BDA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6687D7-BBD2-B943-B46F-960686031A25}" type="slidenum">
              <a:rPr lang="en-US" altLang="en-US" smtClean="0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92CEC8BB-AAD7-B746-87C8-36BC5CC209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0E07B525-1C68-3442-83A8-C06997D31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Selection bias should operate like verification bias in the chapter – patients with clinical signs suggestive of pertussis are clearly over-represented.  This biases sensitivity up and specificity down.  This clearly was operating for paroxysms, probably less for the other symptoms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poor gold standard would  bias sensitivity down if it has a lot of false positives, and specificity down if it has a lot of false negatives.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11686265-7FB7-8F41-BBF4-8D85C4E979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383819-5241-6F45-86BC-43759CA60437}" type="slidenum">
              <a:rPr lang="en-US" altLang="en-US" smtClean="0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7AE1E57D-B6A4-0E42-9A2C-085F80973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A23D60B2-0E8E-C34B-BDA2-60B452372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Selection bias should operate like verification bias in the chapter – patients with clinical signs suggestive of pertussis are clearly over-represented.  This biases sensitivity up and specificity down.  This clearly was operating for paroxysms, probably less for the other symptoms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poor gold standard would  bias sensitivity down if it has a lot of false positives, and specificity down if it has a lot of false negatives.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2000A067-B796-264C-A397-4C8560C09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ABC2E4-9B76-C341-8A2E-71053580AAE9}" type="slidenum">
              <a:rPr lang="en-US" altLang="en-US" smtClean="0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4682967F-7437-1547-9500-B843DC991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FA0F95B1-1556-B642-B20F-72732718B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BA3A5285-CF08-D841-9C20-208B19B44D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11B570-54E0-A845-9579-66CF3831F735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A7B066AB-5BAF-9A49-861A-959CDBBC3F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94C513E-F90A-7640-90DD-2BB4A2596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1199AA82-75B1-B242-991B-3A4151B7D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C1DA47-D74F-4C47-8671-4F1C2744BCDA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D48866F-7584-1C45-9413-9CD5660ACC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48906A9-E60B-8548-AB41-87996DAE6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86FA13BF-1ECA-9C47-95DD-CAB2C9CC6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C5C5FA-7A17-AC48-871E-63DCC66B6CCC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6490F56-2E46-904C-8079-0CA75223E2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A13D14E-83D3-B34F-82A9-494DAA35C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1E0809E-9FCA-FC46-ABFD-0E1ACC2735B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7BCD6F7-D26D-6C49-8F56-55B6CE1B742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2" y="1562"/>
              <a:ext cx="5763" cy="646"/>
              <a:chOff x="-3" y="1562"/>
              <a:chExt cx="5763" cy="64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78C86521-CE4E-BE4E-9C39-4CDFF22425B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74286BC2-8256-EA43-ABED-51BAA7A9DAA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CC6D0AF-FD70-9B4D-A829-5FB55C87F60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3170 h 317"/>
                  <a:gd name="T4" fmla="*/ 624 w 624"/>
                  <a:gd name="T5" fmla="*/ 831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CE54DF8-B977-8E42-88CC-997D02768C4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58" y="1761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844D506-11A5-6146-BD50-5563F76C464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60 h 317"/>
                  <a:gd name="T4" fmla="*/ 624 w 624"/>
                  <a:gd name="T5" fmla="*/ 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E051DA6D-22F8-3C49-93A6-76F445149CF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82615 h 272"/>
                  <a:gd name="T4" fmla="*/ 240 w 624"/>
                  <a:gd name="T5" fmla="*/ 72936 h 272"/>
                  <a:gd name="T6" fmla="*/ 624 w 624"/>
                  <a:gd name="T7" fmla="*/ 82615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93727AA-154A-974E-8B99-70C6E3451680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54" y="1735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9 h 362"/>
                  <a:gd name="T4" fmla="*/ 248 w 632"/>
                  <a:gd name="T5" fmla="*/ 19 h 362"/>
                  <a:gd name="T6" fmla="*/ 632 w 632"/>
                  <a:gd name="T7" fmla="*/ 19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E68109F7-2E48-0F4B-95FD-88DA46B47DF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203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41DA6817-C09F-1C43-9343-08B8095E8FC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3170 h 317"/>
                  <a:gd name="T4" fmla="*/ 624 w 624"/>
                  <a:gd name="T5" fmla="*/ 831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9BE06715-50EB-9E4A-8152-4A660D68FDB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28" y="1756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598B9701-6A83-4B47-893D-2B1F08A4B39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60 h 317"/>
                  <a:gd name="T4" fmla="*/ 624 w 624"/>
                  <a:gd name="T5" fmla="*/ 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893C071E-F672-624F-8D88-2201A47844B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8167 h 272"/>
                  <a:gd name="T4" fmla="*/ 240 w 624"/>
                  <a:gd name="T5" fmla="*/ 69106 h 272"/>
                  <a:gd name="T6" fmla="*/ 624 w 624"/>
                  <a:gd name="T7" fmla="*/ 78167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6DD9634C-9737-2D44-BE9B-502F0E6A52A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10CE0D6A-3F1E-3447-A342-1AF2A81EF44F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69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FE3211CC-90B6-764B-B217-C884F34190C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3170 h 317"/>
                  <a:gd name="T4" fmla="*/ 624 w 624"/>
                  <a:gd name="T5" fmla="*/ 831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417EF88D-0F07-3C43-9981-AC9E85F18B9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75" y="1753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DEA6A2D4-AADD-0D4A-95B7-8B8F5664ED85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E0F6F1A9-ECE2-6545-B092-A9BCA7750E0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75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8167 h 272"/>
                  <a:gd name="T4" fmla="*/ 240 w 624"/>
                  <a:gd name="T5" fmla="*/ 69106 h 272"/>
                  <a:gd name="T6" fmla="*/ 624 w 624"/>
                  <a:gd name="T7" fmla="*/ 78167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F083F65C-10AF-8947-AEC9-1562FBC425B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EFDDE58A-7360-D248-A71F-F279A4FC1FFC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763 h 385"/>
                <a:gd name="T2" fmla="*/ 5762 w 5762"/>
                <a:gd name="T3" fmla="*/ 729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763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55BE43CA-674B-754B-AB61-3E89CCC21904}"/>
                </a:ext>
              </a:extLst>
            </p:cNvPr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8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8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12CF5988-871B-3C49-8D1D-2262DD3BD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46FDC460-0A24-E047-BF67-58BAEC49D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82B3B6AA-FA66-BF4F-8A66-C4862D230E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FE7CABF-4F3C-704E-90FA-7B69FEB61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6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6D930027-B048-8E42-BB1A-A5DC59757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CBF95A7-AA5C-DB4F-8340-A47890F03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93E6C28C-C6F4-8C46-9088-A1B686314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B0B4E-6D45-8245-9B84-DEB9526247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65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37236A1A-9D9B-E74D-B63D-28744527B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AC8F2C45-8801-C744-800E-8290D6242D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D3F7868-B389-FF47-BCB4-F1644F0EAE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30049-BB16-B54E-898E-DDAA4CD61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12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0272610-8B8F-B14D-B3CF-A11B1F872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B8A7D1F-24D5-4141-89D9-F7F67C228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80EF1A9E-3D17-F641-811D-26B3E179F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31E26-F291-474C-A4C0-57C80B08A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11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056632FE-A646-9846-9F54-012D84B6A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2B8E31E1-3488-604E-A7BD-88F80B563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EE9E2279-ABFB-7042-9680-18EEBFCF7C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F6125-E739-CA44-B790-DA2720509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83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B8A5E2B4-555A-C340-929F-DF9F5FEEF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9F60E550-CA24-AE4D-9EED-2B06B227EA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0B38B8D-523F-7346-A9A8-F08F4223B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A8556-E1BE-3046-B071-E7F1EDDDF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72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7D4D0D3A-ACA8-4442-964A-B123C0052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4A22DB2-0493-414D-BADD-D5E92308E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C6AA872C-DCDE-E246-B4D1-5B693DD72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5E580-3D99-0642-8E60-31A31801D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79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DD3904E8-0F49-AF46-83E7-BA993615C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FBBBD677-5478-C64F-A4D8-22E951E04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80B4A8C8-D44F-3145-87CF-5BBB0BC94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A90CE-EE2F-6A47-9793-E18D2FE24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60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DE6C627F-ED80-824A-96E4-32A49CF90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B4A71DE4-6424-5F41-92AA-B02C20C99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43962BF7-23CA-7B4E-8711-1271B8799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22254-3160-D64B-A412-559D4573D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7C8EE2ED-D752-F846-8507-426C2A3116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69BA86A0-18A1-8342-BEE3-0FEAFADCD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0F17DDFD-6B57-4047-9DFB-DD88A68802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51CE1-7A34-1347-8DD5-75DBAB5C6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09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253C1E5-4F95-1E45-AB0F-07C04B00D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29B54582-13E9-094F-AE68-5B3FEE90B7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71DC4D39-8C3F-324B-BA54-83009A12B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79882-A866-494F-B904-CD34295A0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14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4DB91B85-13D4-C148-86E3-A4C3CBE50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777C284E-58FB-E544-9F2C-DDCF5B59B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FF581AC2-B22F-2649-850E-30C514747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366F8-09C6-964F-8EB6-65E3C643D0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72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C674CCBA-3B76-6D4E-89E2-C28E48E9B173}"/>
              </a:ext>
            </a:extLst>
          </p:cNvPr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08F67EC8-25DF-B744-878A-C02DF47FF4F0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>
                <a:extLst>
                  <a:ext uri="{FF2B5EF4-FFF2-40B4-BE49-F238E27FC236}">
                    <a16:creationId xmlns:a16="http://schemas.microsoft.com/office/drawing/2014/main" id="{614DE21A-A20A-9948-B568-026252D86B0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40" y="-993"/>
                <a:ext cx="624" cy="5746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Freeform 5">
                <a:extLst>
                  <a:ext uri="{FF2B5EF4-FFF2-40B4-BE49-F238E27FC236}">
                    <a16:creationId xmlns:a16="http://schemas.microsoft.com/office/drawing/2014/main" id="{169731A7-AEFF-764B-B65F-72F6E0FA2FD1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297" y="1670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453 h 317"/>
                  <a:gd name="T4" fmla="*/ 624 w 624"/>
                  <a:gd name="T5" fmla="*/ 754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Freeform 6">
                <a:extLst>
                  <a:ext uri="{FF2B5EF4-FFF2-40B4-BE49-F238E27FC236}">
                    <a16:creationId xmlns:a16="http://schemas.microsoft.com/office/drawing/2014/main" id="{3FD2ACFC-A58F-514C-B106-D7C8A698A63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966" y="1669"/>
                <a:ext cx="624" cy="42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91370 h 317"/>
                  <a:gd name="T4" fmla="*/ 624 w 624"/>
                  <a:gd name="T5" fmla="*/ 9137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Freeform 7">
                <a:extLst>
                  <a:ext uri="{FF2B5EF4-FFF2-40B4-BE49-F238E27FC236}">
                    <a16:creationId xmlns:a16="http://schemas.microsoft.com/office/drawing/2014/main" id="{DC5BE923-DFAC-CD40-B2B6-8324837076F3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-73" y="1753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Freeform 8">
                <a:extLst>
                  <a:ext uri="{FF2B5EF4-FFF2-40B4-BE49-F238E27FC236}">
                    <a16:creationId xmlns:a16="http://schemas.microsoft.com/office/drawing/2014/main" id="{C0E7263D-9213-2248-97EE-6160EF0FD2B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638" y="1734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53 h 317"/>
                  <a:gd name="T4" fmla="*/ 624 w 624"/>
                  <a:gd name="T5" fmla="*/ 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Freeform 9">
                <a:extLst>
                  <a:ext uri="{FF2B5EF4-FFF2-40B4-BE49-F238E27FC236}">
                    <a16:creationId xmlns:a16="http://schemas.microsoft.com/office/drawing/2014/main" id="{137172B0-9577-F546-B364-FD96CE96DDD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19" y="1701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92373 h 272"/>
                  <a:gd name="T4" fmla="*/ 240 w 624"/>
                  <a:gd name="T5" fmla="*/ 81355 h 272"/>
                  <a:gd name="T6" fmla="*/ 624 w 624"/>
                  <a:gd name="T7" fmla="*/ 9237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Freeform 10">
                <a:extLst>
                  <a:ext uri="{FF2B5EF4-FFF2-40B4-BE49-F238E27FC236}">
                    <a16:creationId xmlns:a16="http://schemas.microsoft.com/office/drawing/2014/main" id="{DC07BD5D-FFB1-C343-83ED-C40A69F7D649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29" y="1727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Freeform 11">
                <a:extLst>
                  <a:ext uri="{FF2B5EF4-FFF2-40B4-BE49-F238E27FC236}">
                    <a16:creationId xmlns:a16="http://schemas.microsoft.com/office/drawing/2014/main" id="{39291650-0D9A-0F44-9F34-8989308E137A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184" y="1645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453 h 317"/>
                  <a:gd name="T4" fmla="*/ 624 w 624"/>
                  <a:gd name="T5" fmla="*/ 754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Freeform 12">
                <a:extLst>
                  <a:ext uri="{FF2B5EF4-FFF2-40B4-BE49-F238E27FC236}">
                    <a16:creationId xmlns:a16="http://schemas.microsoft.com/office/drawing/2014/main" id="{65E16538-AA27-6347-9FD2-6AFAC8592B8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870" y="165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9123 h 317"/>
                  <a:gd name="T4" fmla="*/ 624 w 624"/>
                  <a:gd name="T5" fmla="*/ 7912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Freeform 13">
                <a:extLst>
                  <a:ext uri="{FF2B5EF4-FFF2-40B4-BE49-F238E27FC236}">
                    <a16:creationId xmlns:a16="http://schemas.microsoft.com/office/drawing/2014/main" id="{B59C42CE-9B89-B740-B8CE-D3FD2F7ADDD2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1816" y="1747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Freeform 14">
                <a:extLst>
                  <a:ext uri="{FF2B5EF4-FFF2-40B4-BE49-F238E27FC236}">
                    <a16:creationId xmlns:a16="http://schemas.microsoft.com/office/drawing/2014/main" id="{25444CB9-F0A9-4E4D-A54D-6AF14029D2B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526" y="171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53 h 317"/>
                  <a:gd name="T4" fmla="*/ 624 w 624"/>
                  <a:gd name="T5" fmla="*/ 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Freeform 15">
                <a:extLst>
                  <a:ext uri="{FF2B5EF4-FFF2-40B4-BE49-F238E27FC236}">
                    <a16:creationId xmlns:a16="http://schemas.microsoft.com/office/drawing/2014/main" id="{42BB7140-7D19-384F-ADE7-2669B1D9AD0C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316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3955 h 272"/>
                  <a:gd name="T4" fmla="*/ 240 w 624"/>
                  <a:gd name="T5" fmla="*/ 65262 h 272"/>
                  <a:gd name="T6" fmla="*/ 624 w 624"/>
                  <a:gd name="T7" fmla="*/ 73955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Freeform 16">
                <a:extLst>
                  <a:ext uri="{FF2B5EF4-FFF2-40B4-BE49-F238E27FC236}">
                    <a16:creationId xmlns:a16="http://schemas.microsoft.com/office/drawing/2014/main" id="{CA690616-7714-A849-B170-FCFE64A9C365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201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17">
                <a:extLst>
                  <a:ext uri="{FF2B5EF4-FFF2-40B4-BE49-F238E27FC236}">
                    <a16:creationId xmlns:a16="http://schemas.microsoft.com/office/drawing/2014/main" id="{D4563EF1-19AC-1945-BB55-98D8967C18D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052" y="1650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75453 h 317"/>
                  <a:gd name="T4" fmla="*/ 624 w 624"/>
                  <a:gd name="T5" fmla="*/ 75453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Freeform 18">
                <a:extLst>
                  <a:ext uri="{FF2B5EF4-FFF2-40B4-BE49-F238E27FC236}">
                    <a16:creationId xmlns:a16="http://schemas.microsoft.com/office/drawing/2014/main" id="{79ED9D3D-8880-9741-9A4E-5E6260AAA076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3697" y="1658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87097 h 317"/>
                  <a:gd name="T4" fmla="*/ 624 w 624"/>
                  <a:gd name="T5" fmla="*/ 8709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Freeform 19">
                <a:extLst>
                  <a:ext uri="{FF2B5EF4-FFF2-40B4-BE49-F238E27FC236}">
                    <a16:creationId xmlns:a16="http://schemas.microsoft.com/office/drawing/2014/main" id="{E6F74F48-65D4-FA41-B0AF-CE32CA61565B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544" y="173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Freeform 20">
                <a:extLst>
                  <a:ext uri="{FF2B5EF4-FFF2-40B4-BE49-F238E27FC236}">
                    <a16:creationId xmlns:a16="http://schemas.microsoft.com/office/drawing/2014/main" id="{8DCD8A9A-50D4-474B-9C44-67D7F07EC21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469" y="155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Freeform 21">
                <a:extLst>
                  <a:ext uri="{FF2B5EF4-FFF2-40B4-BE49-F238E27FC236}">
                    <a16:creationId xmlns:a16="http://schemas.microsoft.com/office/drawing/2014/main" id="{D777EDE0-8FF4-194F-990F-94856CCAC0A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5065" y="167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73955 h 272"/>
                  <a:gd name="T4" fmla="*/ 240 w 624"/>
                  <a:gd name="T5" fmla="*/ 65262 h 272"/>
                  <a:gd name="T6" fmla="*/ 624 w 624"/>
                  <a:gd name="T7" fmla="*/ 73955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Freeform 22">
                <a:extLst>
                  <a:ext uri="{FF2B5EF4-FFF2-40B4-BE49-F238E27FC236}">
                    <a16:creationId xmlns:a16="http://schemas.microsoft.com/office/drawing/2014/main" id="{D438F1FC-52B6-B04B-9007-F4D5DE91679E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5400000">
                <a:off x="4770" y="170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21 h 362"/>
                  <a:gd name="T4" fmla="*/ 248 w 632"/>
                  <a:gd name="T5" fmla="*/ 21 h 362"/>
                  <a:gd name="T6" fmla="*/ 632 w 632"/>
                  <a:gd name="T7" fmla="*/ 21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3" name="Freeform 23">
              <a:extLst>
                <a:ext uri="{FF2B5EF4-FFF2-40B4-BE49-F238E27FC236}">
                  <a16:creationId xmlns:a16="http://schemas.microsoft.com/office/drawing/2014/main" id="{2F70EEBE-FEC8-DF4A-994D-2D228433A663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763 h 385"/>
                <a:gd name="T2" fmla="*/ 18 w 5762"/>
                <a:gd name="T3" fmla="*/ 729 h 385"/>
                <a:gd name="T4" fmla="*/ 18 w 5762"/>
                <a:gd name="T5" fmla="*/ 4 h 385"/>
                <a:gd name="T6" fmla="*/ 0 w 5762"/>
                <a:gd name="T7" fmla="*/ 0 h 385"/>
                <a:gd name="T8" fmla="*/ 0 w 5762"/>
                <a:gd name="T9" fmla="*/ 763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24">
              <a:extLst>
                <a:ext uri="{FF2B5EF4-FFF2-40B4-BE49-F238E27FC236}">
                  <a16:creationId xmlns:a16="http://schemas.microsoft.com/office/drawing/2014/main" id="{34D9EE26-EB27-2441-B414-11BA13DA1A16}"/>
                </a:ext>
              </a:extLst>
            </p:cNvPr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18 w 5761"/>
                <a:gd name="T3" fmla="*/ 0 h 189"/>
                <a:gd name="T4" fmla="*/ 18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" name="Rectangle 25">
            <a:extLst>
              <a:ext uri="{FF2B5EF4-FFF2-40B4-BE49-F238E27FC236}">
                <a16:creationId xmlns:a16="http://schemas.microsoft.com/office/drawing/2014/main" id="{2CDC38ED-19C1-3F4D-B147-5C7BB7F349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6">
            <a:extLst>
              <a:ext uri="{FF2B5EF4-FFF2-40B4-BE49-F238E27FC236}">
                <a16:creationId xmlns:a16="http://schemas.microsoft.com/office/drawing/2014/main" id="{628868AF-0812-E840-B881-8787B29A9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5563" name="Rectangle 27">
            <a:extLst>
              <a:ext uri="{FF2B5EF4-FFF2-40B4-BE49-F238E27FC236}">
                <a16:creationId xmlns:a16="http://schemas.microsoft.com/office/drawing/2014/main" id="{2D12942A-E1D3-A149-A9A8-8CC99DB5F2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64" name="Rectangle 28">
            <a:extLst>
              <a:ext uri="{FF2B5EF4-FFF2-40B4-BE49-F238E27FC236}">
                <a16:creationId xmlns:a16="http://schemas.microsoft.com/office/drawing/2014/main" id="{79D458C3-FD6F-3247-B688-E6B94619C6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65" name="Rectangle 29">
            <a:extLst>
              <a:ext uri="{FF2B5EF4-FFF2-40B4-BE49-F238E27FC236}">
                <a16:creationId xmlns:a16="http://schemas.microsoft.com/office/drawing/2014/main" id="{99BAE104-2FE1-5544-A63C-7A2F9307D3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CD2ACC-A185-544B-9A34-232127CB4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hyperlink" Target="https://www.polleverywhere.com/clickable_images/NahUUHtd9FyuCAJ?preview=true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hyperlink" Target="http://www.polleverywhere.com/app/help" TargetMode="External"/><Relationship Id="rId5" Type="http://schemas.openxmlformats.org/officeDocument/2006/relationships/hyperlink" Target="http://www.polleverywhere.com/app" TargetMode="External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4E191FAE-7B39-8A41-B14E-FD51EC4354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7772400" cy="1143000"/>
          </a:xfrm>
        </p:spPr>
        <p:txBody>
          <a:bodyPr/>
          <a:lstStyle/>
          <a:p>
            <a:pPr algn="ctr"/>
            <a:r>
              <a:rPr lang="en-US" altLang="en-US">
                <a:ea typeface="ＭＳ Ｐゴシック" panose="020B0600070205080204" pitchFamily="34" charset="-128"/>
              </a:rPr>
              <a:t>Studies of Diagnostic Test Accuracy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C63592A1-CC96-344C-B77B-1FBFD1AEC2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3657600"/>
            <a:ext cx="8382000" cy="17526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Tom Newman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October 10, 2019</a:t>
            </a:r>
          </a:p>
          <a:p>
            <a:pPr algn="ctr">
              <a:buFont typeface="Monotype Sorts" pitchFamily="2" charset="2"/>
              <a:buNone/>
            </a:pPr>
            <a:r>
              <a:rPr lang="en-US" altLang="en-US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Open a browser window to </a:t>
            </a:r>
            <a:r>
              <a:rPr lang="en-US" altLang="en-US" b="1" i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PollEv.com</a:t>
            </a:r>
            <a:r>
              <a:rPr lang="en-US" altLang="en-US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/</a:t>
            </a:r>
            <a:r>
              <a:rPr lang="en-US" altLang="en-US" b="1" i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ebmdoc</a:t>
            </a:r>
            <a:r>
              <a:rPr lang="en-US" altLang="en-US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2D6B523A-76CD-6843-9EFB-9A3D5DFD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600" y="6248400"/>
            <a:ext cx="1066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195ADD7-D9E8-4746-B774-71AD7C5BA272}" type="slidenum">
              <a:rPr kumimoji="0" lang="en-US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</a:t>
            </a:fld>
            <a:endParaRPr kumimoji="0"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55BB93C-FFF6-6646-B077-4C51B8276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048000"/>
            <a:ext cx="7391400" cy="1905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A55F0E22-26FC-094F-8850-73357A84C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6858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Visual Assessment of jaundice in newborns:* Results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047E3512-04ED-F947-836D-32F0C9C4D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722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*Moyer et al., Arch Pediatr Adol Med 2000; 154:391</a:t>
            </a:r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A63C47F7-A708-144D-B8CD-C9BE0CCE5CD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447800"/>
            <a:ext cx="7467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Sensitivity of jaundice below the nipple line for serum bilirubin ≥ 12 mg/dL = 97%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Specificity = 19% 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What is the problem?</a:t>
            </a: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E3FE2CDC-C722-B04B-983B-1A0A68609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124200"/>
            <a:ext cx="6781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Editor</a:t>
            </a:r>
            <a:r>
              <a:rPr kumimoji="0" lang="ja-JP" altLang="en-US" sz="2400">
                <a:latin typeface="Times New Roman" panose="02020603050405020304" pitchFamily="18" charset="0"/>
              </a:rPr>
              <a:t>’</a:t>
            </a:r>
            <a:r>
              <a:rPr kumimoji="0" lang="en-US" altLang="ja-JP" sz="2400">
                <a:latin typeface="Times New Roman" panose="02020603050405020304" pitchFamily="18" charset="0"/>
              </a:rPr>
              <a:t>s Note:  The take-home message for me is that no jaundice below the nipple line equals no bilirubin test, unless there’s some other indication.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		--Catherine D. DeAngelis, MD</a:t>
            </a:r>
          </a:p>
        </p:txBody>
      </p:sp>
      <p:sp>
        <p:nvSpPr>
          <p:cNvPr id="34822" name="Slide Number Placeholder 6">
            <a:extLst>
              <a:ext uri="{FF2B5EF4-FFF2-40B4-BE49-F238E27FC236}">
                <a16:creationId xmlns:a16="http://schemas.microsoft.com/office/drawing/2014/main" id="{4F85CC38-5F0C-1044-9338-489CAE88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608EDAB-3CC2-FC45-A581-0B9C20F56221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C2F43CED-322B-CA47-81F1-E73DD8FD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  <a:ea typeface="ＭＳ Ｐゴシック" charset="0"/>
                <a:cs typeface="ＭＳ Ｐゴシック" charset="0"/>
              </a:rPr>
              <a:t>Bias #2: Partial Verification Bias* -1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9D79D5B8-027D-0746-A2C3-93FF0D146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US" altLang="en-US" sz="2800">
                <a:ea typeface="ＭＳ Ｐゴシック" panose="020B0600070205080204" pitchFamily="34" charset="-128"/>
              </a:rPr>
              <a:t>Inclusion criterion for study: gold standard test was done </a:t>
            </a:r>
          </a:p>
          <a:p>
            <a:pPr lvl="1">
              <a:lnSpc>
                <a:spcPct val="90000"/>
              </a:lnSpc>
            </a:pPr>
            <a:r>
              <a:rPr kumimoji="0" lang="en-US" altLang="en-US">
                <a:ea typeface="ＭＳ Ｐゴシック" panose="020B0600070205080204" pitchFamily="34" charset="-128"/>
              </a:rPr>
              <a:t>in this case, blood test for bilirubin</a:t>
            </a:r>
          </a:p>
          <a:p>
            <a:pPr>
              <a:lnSpc>
                <a:spcPct val="90000"/>
              </a:lnSpc>
            </a:pPr>
            <a:r>
              <a:rPr kumimoji="0" lang="en-US" altLang="en-US" sz="2800">
                <a:ea typeface="ＭＳ Ｐゴシック" panose="020B0600070205080204" pitchFamily="34" charset="-128"/>
              </a:rPr>
              <a:t>Subjects with positive index tests are more likely to get the gold standard and to be included in the study</a:t>
            </a:r>
          </a:p>
          <a:p>
            <a:pPr lvl="1">
              <a:lnSpc>
                <a:spcPct val="90000"/>
              </a:lnSpc>
            </a:pPr>
            <a:r>
              <a:rPr kumimoji="0" lang="en-US" altLang="en-US">
                <a:ea typeface="ＭＳ Ｐゴシック" panose="020B0600070205080204" pitchFamily="34" charset="-128"/>
              </a:rPr>
              <a:t>Clinicians less likely to</a:t>
            </a:r>
            <a:r>
              <a:rPr kumimoji="0" lang="en-US" altLang="ja-JP">
                <a:ea typeface="ＭＳ Ｐゴシック" panose="020B0600070205080204" pitchFamily="34" charset="-128"/>
              </a:rPr>
              <a:t> order a blood test for bilirubin if there is little or no jaundice</a:t>
            </a:r>
          </a:p>
          <a:p>
            <a:pPr>
              <a:lnSpc>
                <a:spcPct val="90000"/>
              </a:lnSpc>
            </a:pPr>
            <a:r>
              <a:rPr kumimoji="0"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How does this affect sensitivity and specificity?</a:t>
            </a:r>
          </a:p>
          <a:p>
            <a:pPr lvl="1">
              <a:lnSpc>
                <a:spcPct val="90000"/>
              </a:lnSpc>
            </a:pPr>
            <a:r>
              <a:rPr kumimoji="0"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A. Sens </a:t>
            </a:r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,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Spec </a:t>
            </a:r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	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B. Sens, Spec 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C. Sens , Spec   	D. Sens, Spec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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E. Can</a:t>
            </a:r>
            <a:r>
              <a:rPr lang="ja-JP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t tell</a:t>
            </a:r>
          </a:p>
          <a:p>
            <a:pPr lvl="1">
              <a:lnSpc>
                <a:spcPct val="90000"/>
              </a:lnSpc>
            </a:pPr>
            <a:endParaRPr kumimoji="0"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kumimoji="0"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36867" name="Text Box 24">
            <a:extLst>
              <a:ext uri="{FF2B5EF4-FFF2-40B4-BE49-F238E27FC236}">
                <a16:creationId xmlns:a16="http://schemas.microsoft.com/office/drawing/2014/main" id="{6FDDA18C-1654-ED4E-9E30-51CB64FCE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27738"/>
            <a:ext cx="8001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/>
              <a:t>*AKA </a:t>
            </a:r>
            <a:r>
              <a:rPr kumimoji="0" lang="en-US" altLang="en-US" sz="2400">
                <a:solidFill>
                  <a:srgbClr val="00B050"/>
                </a:solidFill>
              </a:rPr>
              <a:t>verification bias</a:t>
            </a:r>
            <a:r>
              <a:rPr kumimoji="0" lang="en-US" altLang="en-US" sz="2400"/>
              <a:t>, work-up bias, referral bias, or ascertainment Bias</a:t>
            </a:r>
          </a:p>
        </p:txBody>
      </p:sp>
      <p:sp>
        <p:nvSpPr>
          <p:cNvPr id="36868" name="Slide Number Placeholder 4">
            <a:extLst>
              <a:ext uri="{FF2B5EF4-FFF2-40B4-BE49-F238E27FC236}">
                <a16:creationId xmlns:a16="http://schemas.microsoft.com/office/drawing/2014/main" id="{B4FC3A30-0E25-094E-908A-BCF8B993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248400"/>
            <a:ext cx="762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6A6E228-38E6-D347-AF47-A1B7BBE51B49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8EB5434-9441-7244-B7D4-0FBD624D32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4" name="Subtitle 2">
            <a:extLst>
              <a:ext uri="{FF2B5EF4-FFF2-40B4-BE49-F238E27FC236}">
                <a16:creationId xmlns:a16="http://schemas.microsoft.com/office/drawing/2014/main" id="{C0A3B18A-9B20-2945-9B76-1AB40F87413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13BF3477-575C-3E41-BEF2-280699AB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AD491A-82FB-A14A-BE9E-87D14E158AD2}" type="slidenum">
              <a:rPr kumimoji="0" lang="en-US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12</a:t>
            </a:fld>
            <a:endParaRPr kumimoji="0" lang="en-US" altLang="en-US" sz="1400">
              <a:solidFill>
                <a:srgbClr val="000000"/>
              </a:solidFill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F8C1ABDA-5360-CE48-8B68-E9E00CBF919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54000"/>
            <a:ext cx="8636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0C494A76-034E-4440-9569-A9B20B714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6096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Bias #2: Partial Verification Bias</a:t>
            </a:r>
          </a:p>
        </p:txBody>
      </p:sp>
      <p:graphicFrame>
        <p:nvGraphicFramePr>
          <p:cNvPr id="396329" name="Group 41">
            <a:extLst>
              <a:ext uri="{FF2B5EF4-FFF2-40B4-BE49-F238E27FC236}">
                <a16:creationId xmlns:a16="http://schemas.microsoft.com/office/drawing/2014/main" id="{53039C66-5E13-E640-9B5F-D5A18A0EC0D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295400" y="1295400"/>
          <a:ext cx="6908800" cy="2834226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345852185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017763405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152224006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endParaRPr kumimoji="1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Bilirubin </a:t>
                      </a:r>
                      <a:r>
                        <a:rPr kumimoji="1" lang="en-US" altLang="en-US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&gt;</a:t>
                      </a:r>
                      <a:r>
                        <a:rPr kumimoji="1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12</a:t>
                      </a: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Bilirubin &lt;12</a:t>
                      </a:r>
                      <a:endParaRPr kumimoji="1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177199"/>
                  </a:ext>
                </a:extLst>
              </a:tr>
              <a:tr h="944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Jaundice below nipple</a:t>
                      </a:r>
                      <a:endParaRPr kumimoji="1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67</a:t>
                      </a:r>
                      <a:endParaRPr kumimoji="1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141</a:t>
                      </a:r>
                      <a:endParaRPr kumimoji="1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262789"/>
                  </a:ext>
                </a:extLst>
              </a:tr>
              <a:tr h="944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No jaundice below nipple</a:t>
                      </a:r>
                      <a:endParaRPr kumimoji="1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 </a:t>
                      </a:r>
                      <a:r>
                        <a:rPr kumimoji="1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</a:t>
                      </a: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34  </a:t>
                      </a:r>
                      <a:r>
                        <a:rPr kumimoji="1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</a:t>
                      </a:r>
                    </a:p>
                  </a:txBody>
                  <a:tcPr marT="45651" marB="4565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638843"/>
                  </a:ext>
                </a:extLst>
              </a:tr>
            </a:tbl>
          </a:graphicData>
        </a:graphic>
      </p:graphicFrame>
      <p:sp>
        <p:nvSpPr>
          <p:cNvPr id="40980" name="Slide Number Placeholder 6">
            <a:extLst>
              <a:ext uri="{FF2B5EF4-FFF2-40B4-BE49-F238E27FC236}">
                <a16:creationId xmlns:a16="http://schemas.microsoft.com/office/drawing/2014/main" id="{3219C1BE-DCF1-CC41-A12A-4EEBFE2F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4DAADD9-A302-D540-AA73-33552249662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2AB0A-4C4F-4345-A6AD-11AE9FCC7E78}"/>
              </a:ext>
            </a:extLst>
          </p:cNvPr>
          <p:cNvSpPr txBox="1"/>
          <p:nvPr/>
        </p:nvSpPr>
        <p:spPr>
          <a:xfrm>
            <a:off x="1173163" y="4588848"/>
            <a:ext cx="7943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Subjects with negative tests results under-represented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Sensitivity too high (missing false-negatives)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Specificity too low (missing true negatives)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EA0561D-0977-D84B-86E7-EF1BC66EA3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152400"/>
            <a:ext cx="7315200" cy="684213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  <a:ea typeface="ＭＳ Ｐゴシック" charset="0"/>
                <a:cs typeface="ＭＳ Ｐゴシック" charset="0"/>
              </a:rPr>
              <a:t>Visual Assessment of jaundice*: Results</a:t>
            </a:r>
          </a:p>
        </p:txBody>
      </p:sp>
      <p:sp>
        <p:nvSpPr>
          <p:cNvPr id="43010" name="Text Box 4">
            <a:extLst>
              <a:ext uri="{FF2B5EF4-FFF2-40B4-BE49-F238E27FC236}">
                <a16:creationId xmlns:a16="http://schemas.microsoft.com/office/drawing/2014/main" id="{FD05F21D-01D6-824C-B913-B7B83AD8A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2484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*Moyer et al., Archives Pediatr Adol Med 2000; 154:391</a:t>
            </a:r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433C310F-4F62-E447-B7F6-76D61DB6E6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143000"/>
            <a:ext cx="7467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Recall </a:t>
            </a:r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Gold Standard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r>
              <a:rPr lang="en-US" altLang="ja-JP" sz="2800">
                <a:ea typeface="ＭＳ Ｐゴシック" panose="020B0600070205080204" pitchFamily="34" charset="-128"/>
              </a:rPr>
              <a:t> was bilirubin ≥ 12 mg/dL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Specificity = 19%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This low specificity was a clue!  What does it mean?  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NIH: 19% of newborns with </a:t>
            </a:r>
            <a:r>
              <a:rPr lang="en-US" altLang="ja-JP" sz="2800">
                <a:ea typeface="ＭＳ Ｐゴシック" panose="020B0600070205080204" pitchFamily="34" charset="-128"/>
              </a:rPr>
              <a:t>bilirubin &lt;12 mg/dL are not jaundiced below the nipple line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81% of babies with bilirubin &lt;12 mg/dL </a:t>
            </a:r>
            <a:r>
              <a:rPr lang="en-US" altLang="en-US" sz="2800" i="1">
                <a:ea typeface="ＭＳ Ｐゴシック" panose="020B0600070205080204" pitchFamily="34" charset="-128"/>
              </a:rPr>
              <a:t>are </a:t>
            </a:r>
            <a:r>
              <a:rPr lang="en-US" altLang="en-US" sz="2800">
                <a:ea typeface="ＭＳ Ｐゴシック" panose="020B0600070205080204" pitchFamily="34" charset="-128"/>
              </a:rPr>
              <a:t>jaundiced below the nipple line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But at most ~70% of babies ever get ANY jaundice at all!</a:t>
            </a:r>
          </a:p>
        </p:txBody>
      </p:sp>
      <p:sp>
        <p:nvSpPr>
          <p:cNvPr id="43012" name="Slide Number Placeholder 4">
            <a:extLst>
              <a:ext uri="{FF2B5EF4-FFF2-40B4-BE49-F238E27FC236}">
                <a16:creationId xmlns:a16="http://schemas.microsoft.com/office/drawing/2014/main" id="{2D7C6188-CA3A-F048-A11C-8BE02429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154B2DB-B0B1-3846-B0D6-EB38032D6414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0FA9DBE0-FC76-5F41-B174-119A245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3886200"/>
            <a:ext cx="1382712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tabLst>
                <a:tab pos="657225" algn="l"/>
                <a:tab pos="1312863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8675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en-GB" altLang="en-US" sz="700">
                <a:solidFill>
                  <a:srgbClr val="000000"/>
                </a:solidFill>
                <a:latin typeface="Helvetica" pitchFamily="2" charset="0"/>
              </a:rPr>
              <a:t>Copyright restrictions may apply.</a:t>
            </a:r>
          </a:p>
        </p:txBody>
      </p:sp>
      <p:pic>
        <p:nvPicPr>
          <p:cNvPr id="45058" name="Picture 3">
            <a:extLst>
              <a:ext uri="{FF2B5EF4-FFF2-40B4-BE49-F238E27FC236}">
                <a16:creationId xmlns:a16="http://schemas.microsoft.com/office/drawing/2014/main" id="{961A5CF0-F147-3646-A401-9B9F8107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8636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>
            <a:extLst>
              <a:ext uri="{FF2B5EF4-FFF2-40B4-BE49-F238E27FC236}">
                <a16:creationId xmlns:a16="http://schemas.microsoft.com/office/drawing/2014/main" id="{C4E34DB0-1612-FD49-8BD8-C5E1A6FD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44" b="79572"/>
          <a:stretch>
            <a:fillRect/>
          </a:stretch>
        </p:blipFill>
        <p:spPr bwMode="auto">
          <a:xfrm>
            <a:off x="838200" y="1295400"/>
            <a:ext cx="8610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9">
            <a:extLst>
              <a:ext uri="{FF2B5EF4-FFF2-40B4-BE49-F238E27FC236}">
                <a16:creationId xmlns:a16="http://schemas.microsoft.com/office/drawing/2014/main" id="{61087DF8-29F7-F241-BE65-C2D540E24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49392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 dirty="0">
                <a:latin typeface="Times New Roman" panose="02020603050405020304" pitchFamily="18" charset="0"/>
              </a:rPr>
              <a:t>Right Lower Quadrant (RLQ) Pain:  Sensitivity = 96%  Specificity = 5%  Likelihood Ratio =1.0</a:t>
            </a: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B5EF3D73-CD64-CB4C-82D5-B46D871F9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00400"/>
            <a:ext cx="8229600" cy="2286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5062" name="Slide Number Placeholder 8">
            <a:extLst>
              <a:ext uri="{FF2B5EF4-FFF2-40B4-BE49-F238E27FC236}">
                <a16:creationId xmlns:a16="http://schemas.microsoft.com/office/drawing/2014/main" id="{46A0A391-E538-5D49-A7E9-50C9CE7B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2700"/>
            <a:ext cx="838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B0AE1E2A-487B-F84A-B0B6-D097B4630655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15</a:t>
            </a:fld>
            <a:endParaRPr kumimoji="0" lang="en-US" altLang="en-US" sz="1400"/>
          </a:p>
        </p:txBody>
      </p:sp>
      <p:sp>
        <p:nvSpPr>
          <p:cNvPr id="45063" name="Title 1">
            <a:extLst>
              <a:ext uri="{FF2B5EF4-FFF2-40B4-BE49-F238E27FC236}">
                <a16:creationId xmlns:a16="http://schemas.microsoft.com/office/drawing/2014/main" id="{B7F8A480-C2D5-F04C-80E2-441DFADA62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Does This Child Have Appendicitis?</a:t>
            </a:r>
            <a:b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3600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JAMA.</a:t>
            </a: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 2007;298:438-451. 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4" name="Text Placeholder 2">
            <a:extLst>
              <a:ext uri="{FF2B5EF4-FFF2-40B4-BE49-F238E27FC236}">
                <a16:creationId xmlns:a16="http://schemas.microsoft.com/office/drawing/2014/main" id="{96614E76-D54F-AE4C-8582-665C75F2C5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876800"/>
            <a:ext cx="7772400" cy="1981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RLQ pain was present in 96% of those with appendicitis and 95% of those without appendicitis.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 Study subjects all had appendectomy!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38919" grpId="0" animBg="1"/>
      <p:bldP spid="4506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>
            <a:extLst>
              <a:ext uri="{FF2B5EF4-FFF2-40B4-BE49-F238E27FC236}">
                <a16:creationId xmlns:a16="http://schemas.microsoft.com/office/drawing/2014/main" id="{49162159-3428-8F48-9981-C361C3D6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56369DA-93C6-6746-A2B2-D07406DE1958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en-US" sz="1400"/>
          </a:p>
        </p:txBody>
      </p:sp>
      <p:sp>
        <p:nvSpPr>
          <p:cNvPr id="45058" name="Title 2">
            <a:extLst>
              <a:ext uri="{FF2B5EF4-FFF2-40B4-BE49-F238E27FC236}">
                <a16:creationId xmlns:a16="http://schemas.microsoft.com/office/drawing/2014/main" id="{C467327C-1DB3-EE40-83E3-8DC8409621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5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  <a:ea typeface="ＭＳ Ｐゴシック" charset="0"/>
                <a:cs typeface="ＭＳ Ｐゴシック" charset="0"/>
              </a:rPr>
              <a:t>How does partial verification bias affect predictive value?</a:t>
            </a:r>
            <a:r>
              <a:rPr lang="en-US" sz="32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*</a:t>
            </a:r>
          </a:p>
        </p:txBody>
      </p:sp>
      <p:sp>
        <p:nvSpPr>
          <p:cNvPr id="47107" name="Text Placeholder 4">
            <a:extLst>
              <a:ext uri="{FF2B5EF4-FFF2-40B4-BE49-F238E27FC236}">
                <a16:creationId xmlns:a16="http://schemas.microsoft.com/office/drawing/2014/main" id="{47CEBB90-9EF7-874B-BA89-399DF879F5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3636963"/>
            <a:ext cx="7772400" cy="2438399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Recall Problem 2.5, BRCA Referral Screening Tool (RST), with oversampling of positives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If samples of those with positive and negative tests are </a:t>
            </a:r>
            <a:r>
              <a:rPr lang="en-US" altLang="en-US" sz="2800" i="1" dirty="0">
                <a:ea typeface="ＭＳ Ｐゴシック" panose="020B0600070205080204" pitchFamily="34" charset="-128"/>
              </a:rPr>
              <a:t>representative</a:t>
            </a:r>
            <a:r>
              <a:rPr lang="en-US" altLang="en-US" sz="2800" dirty="0">
                <a:ea typeface="ＭＳ Ｐゴシック" panose="020B0600070205080204" pitchFamily="34" charset="-128"/>
              </a:rPr>
              <a:t>, then we can estimate PPV and NPV but not sensitivity or specificity</a:t>
            </a:r>
          </a:p>
        </p:txBody>
      </p:sp>
      <p:graphicFrame>
        <p:nvGraphicFramePr>
          <p:cNvPr id="6" name="Group 41">
            <a:extLst>
              <a:ext uri="{FF2B5EF4-FFF2-40B4-BE49-F238E27FC236}">
                <a16:creationId xmlns:a16="http://schemas.microsoft.com/office/drawing/2014/main" id="{3A74DCE6-59C5-164F-9553-27ACDB9122B4}"/>
              </a:ext>
            </a:extLst>
          </p:cNvPr>
          <p:cNvGraphicFramePr>
            <a:graphicFrameLocks/>
          </p:cNvGraphicFramePr>
          <p:nvPr/>
        </p:nvGraphicFramePr>
        <p:xfrm>
          <a:off x="1143000" y="1158875"/>
          <a:ext cx="6908800" cy="2498727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</a:t>
                      </a:r>
                      <a:r>
                        <a:rPr kumimoji="1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&gt;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12</a:t>
                      </a: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&lt; 12</a:t>
                      </a: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Jaundice below nipple</a:t>
                      </a: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67  TP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141 FP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No jaundice below nipple</a:t>
                      </a: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 </a:t>
                      </a: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 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FN</a:t>
                      </a: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34  </a:t>
                      </a: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 </a:t>
                      </a: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TN</a:t>
                      </a: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26" name="TextBox 1">
            <a:extLst>
              <a:ext uri="{FF2B5EF4-FFF2-40B4-BE49-F238E27FC236}">
                <a16:creationId xmlns:a16="http://schemas.microsoft.com/office/drawing/2014/main" id="{EA31A8DA-330D-7648-9159-D22735EE0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416675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*Not in EBD-1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D0E4D7D-0D2B-404A-9EF9-FA932E8C3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838200"/>
          </a:xfrm>
        </p:spPr>
        <p:txBody>
          <a:bodyPr/>
          <a:lstStyle/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Case-control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sampling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B1BEBEBD-366D-CD49-B4FD-D37ED3DF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7CD46EB-93F0-FF4D-90EB-73370DE96B17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en-US" sz="140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3F0C668-0CD9-9847-91F3-30097FDD45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200" y="1371600"/>
          <a:ext cx="4953000" cy="2393953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295">
                <a:tc rowSpan="2"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tima" charset="0"/>
                        <a:ea typeface="ＭＳ Ｐゴシック" charset="0"/>
                        <a:cs typeface="Optima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Disease status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Has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No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9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Test Result</a:t>
                      </a: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Positive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B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B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Negative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C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C + 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C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B + 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B + C + 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00F49B5-ADEE-4043-94D1-2717456DF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860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PPV=TP/(TP+FP)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5D2AB-77AE-7242-BE19-163D4AAE2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6670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NPV=TN/(FN+TN)</a:t>
            </a:r>
          </a:p>
        </p:txBody>
      </p:sp>
      <p:cxnSp>
        <p:nvCxnSpPr>
          <p:cNvPr id="23591" name="Straight Connector 15">
            <a:extLst>
              <a:ext uri="{FF2B5EF4-FFF2-40B4-BE49-F238E27FC236}">
                <a16:creationId xmlns:a16="http://schemas.microsoft.com/office/drawing/2014/main" id="{5A601734-BC23-9841-B5A4-03EFD2C97E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24600" y="1905000"/>
            <a:ext cx="1905000" cy="1828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92" name="Straight Connector 18">
            <a:extLst>
              <a:ext uri="{FF2B5EF4-FFF2-40B4-BE49-F238E27FC236}">
                <a16:creationId xmlns:a16="http://schemas.microsoft.com/office/drawing/2014/main" id="{4100DB4D-44F0-D643-B43D-B03E531BCD3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286500" y="1866900"/>
            <a:ext cx="1905000" cy="1828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42" name="Text Placeholder 10">
            <a:extLst>
              <a:ext uri="{FF2B5EF4-FFF2-40B4-BE49-F238E27FC236}">
                <a16:creationId xmlns:a16="http://schemas.microsoft.com/office/drawing/2014/main" id="{5208A38D-BDE5-7F46-8737-4270690750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73163" y="3962400"/>
            <a:ext cx="7772400" cy="26670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Subjects with and without disease are sampled separately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Proportion with disease is determined by investigator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Sensitivity and specificity OK if samples are representative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AD7BBF50-087A-CD4F-A4D1-929B43705178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371600"/>
          <a:ext cx="4953000" cy="2393953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295">
                <a:tc rowSpan="2"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tima" charset="0"/>
                        <a:ea typeface="ＭＳ Ｐゴシック" charset="0"/>
                        <a:cs typeface="Optima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Disease status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Has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No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9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Test Result</a:t>
                      </a: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Positive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FP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TP+FP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Negative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TN+FN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FP+TN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TP+FP+FN+TN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56C4146-9C07-644E-8879-4377D4FF6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52600"/>
            <a:ext cx="838200" cy="19812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FB5082-933E-FE4C-8F30-15289E19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752600"/>
            <a:ext cx="914400" cy="19812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7142" grpId="0" build="p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0CDC59F6-5F15-7347-9024-B41775108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838200"/>
          </a:xfrm>
        </p:spPr>
        <p:txBody>
          <a:bodyPr/>
          <a:lstStyle/>
          <a:p>
            <a:r>
              <a:rPr lang="en-US" altLang="ja-JP">
                <a:ea typeface="ＭＳ Ｐゴシック" panose="020B0600070205080204" pitchFamily="34" charset="-128"/>
              </a:rPr>
              <a:t>Test Result-based sampling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02" name="Slide Number Placeholder 3">
            <a:extLst>
              <a:ext uri="{FF2B5EF4-FFF2-40B4-BE49-F238E27FC236}">
                <a16:creationId xmlns:a16="http://schemas.microsoft.com/office/drawing/2014/main" id="{64860E3C-06DE-8E49-B844-1DD69501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38CBBE4-8726-904C-B700-E69B1095003C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en-US" sz="140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B71D887-A42B-AA40-AE17-4E0D8F6C43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200" y="1371600"/>
          <a:ext cx="4953000" cy="2393953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295">
                <a:tc rowSpan="2"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tima" charset="0"/>
                        <a:ea typeface="ＭＳ Ｐゴシック" charset="0"/>
                        <a:cs typeface="Optima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Disease status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Has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No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9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Test Result</a:t>
                      </a: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Positive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B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B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Negative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C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C + 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C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B + 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A + B + C + D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EF2D15C-F950-8D44-82DD-537C85DF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4958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Sensitivity=TP/(TP+FN)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854BF-2A76-FA4F-87E3-DA5A899AF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0292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Specifcity=TN/(TN+FP)</a:t>
            </a:r>
          </a:p>
        </p:txBody>
      </p:sp>
      <p:cxnSp>
        <p:nvCxnSpPr>
          <p:cNvPr id="23591" name="Straight Connector 15">
            <a:extLst>
              <a:ext uri="{FF2B5EF4-FFF2-40B4-BE49-F238E27FC236}">
                <a16:creationId xmlns:a16="http://schemas.microsoft.com/office/drawing/2014/main" id="{36977749-C0F5-C945-B0F1-780D8E44F9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67000" y="4191000"/>
            <a:ext cx="1905000" cy="1828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92" name="Straight Connector 18">
            <a:extLst>
              <a:ext uri="{FF2B5EF4-FFF2-40B4-BE49-F238E27FC236}">
                <a16:creationId xmlns:a16="http://schemas.microsoft.com/office/drawing/2014/main" id="{9DA30BB6-D912-1249-A553-57FF9FBA3C9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628900" y="4152900"/>
            <a:ext cx="1905000" cy="1828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90" name="Text Placeholder 10">
            <a:extLst>
              <a:ext uri="{FF2B5EF4-FFF2-40B4-BE49-F238E27FC236}">
                <a16:creationId xmlns:a16="http://schemas.microsoft.com/office/drawing/2014/main" id="{9C164EB5-E592-5D49-976A-18496D65DD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324600" y="990600"/>
            <a:ext cx="2819400" cy="54864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T+ and T- are sampled separately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Proportion with T+ is determined by investigator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PPV and NPV OK if samples representative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7A0090F7-C15D-0A48-8B25-1C10C77485A5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371600"/>
          <a:ext cx="4953000" cy="2393953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295">
                <a:tc rowSpan="2"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tima" charset="0"/>
                        <a:ea typeface="ＭＳ Ｐゴシック" charset="0"/>
                        <a:cs typeface="Optima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Disease status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Has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No disease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9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Test Result</a:t>
                      </a: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Positive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FP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TP+FP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Negative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TN+FN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Total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FP+TN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tima" charset="0"/>
                          <a:ea typeface="ＭＳ Ｐゴシック" charset="0"/>
                          <a:cs typeface="Optima" charset="0"/>
                        </a:rPr>
                        <a:t>TP+FP+FN+TN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8BD6E64-3E43-6D40-A99A-838EDC6F5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438400"/>
            <a:ext cx="312420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6F48FD-0320-BE46-8741-ACE16CB94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819400"/>
            <a:ext cx="312420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1">
            <a:extLst>
              <a:ext uri="{FF2B5EF4-FFF2-40B4-BE49-F238E27FC236}">
                <a16:creationId xmlns:a16="http://schemas.microsoft.com/office/drawing/2014/main" id="{515635A7-B21D-D24E-91AC-D92C0D8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7E1E013-ECFA-BD4B-804F-221DA4451EBD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en-US" sz="1400"/>
          </a:p>
        </p:txBody>
      </p:sp>
      <p:sp>
        <p:nvSpPr>
          <p:cNvPr id="53250" name="Title 2">
            <a:extLst>
              <a:ext uri="{FF2B5EF4-FFF2-40B4-BE49-F238E27FC236}">
                <a16:creationId xmlns:a16="http://schemas.microsoft.com/office/drawing/2014/main" id="{7D400C41-B58C-CE4A-B2A3-E0CA9DEA54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if samples of T+ and T− are not representative?</a:t>
            </a:r>
          </a:p>
        </p:txBody>
      </p:sp>
      <p:graphicFrame>
        <p:nvGraphicFramePr>
          <p:cNvPr id="4" name="Group 41">
            <a:extLst>
              <a:ext uri="{FF2B5EF4-FFF2-40B4-BE49-F238E27FC236}">
                <a16:creationId xmlns:a16="http://schemas.microsoft.com/office/drawing/2014/main" id="{AC435E1C-D099-8341-AB8C-C417E67035DE}"/>
              </a:ext>
            </a:extLst>
          </p:cNvPr>
          <p:cNvGraphicFramePr>
            <a:graphicFrameLocks/>
          </p:cNvGraphicFramePr>
          <p:nvPr/>
        </p:nvGraphicFramePr>
        <p:xfrm>
          <a:off x="1219200" y="1524000"/>
          <a:ext cx="6908800" cy="2498727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</a:t>
                      </a:r>
                      <a:r>
                        <a:rPr kumimoji="1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&gt;</a:t>
                      </a: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12</a:t>
                      </a: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TSB &lt; 12</a:t>
                      </a: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Jaundice below nipple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67  TP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141 FP</a:t>
                      </a:r>
                      <a:endParaRPr kumimoji="1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0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No jaundice below nipple</a:t>
                      </a:r>
                      <a:endParaRPr kumimoji="1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  <a:defRPr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2 FN</a:t>
                      </a: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charset="0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sym typeface="Symbol" charset="0"/>
                        </a:rPr>
                        <a:t>34 TN</a:t>
                      </a:r>
                    </a:p>
                  </a:txBody>
                  <a:tcPr marT="45683" marB="456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981" name="Text Placeholder 4">
            <a:extLst>
              <a:ext uri="{FF2B5EF4-FFF2-40B4-BE49-F238E27FC236}">
                <a16:creationId xmlns:a16="http://schemas.microsoft.com/office/drawing/2014/main" id="{74286804-26F6-B447-93B9-25B98E0B85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4038600"/>
            <a:ext cx="7772400" cy="26670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If other factors associated with disease (besides T+) lead to the gold standard, TP and FN (especially FN) will be falsely high relative to FP and TP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Example: yesterday’s bilirubin level or a +Coombs test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PPV may be falsely high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NPV 34/36 = 94% may be falsely 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627F6-7065-C445-A2B1-25AF2ED2A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124200"/>
            <a:ext cx="60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solidFill>
                  <a:srgbClr val="FF0000"/>
                </a:solidFill>
                <a:sym typeface="Symbol" pitchFamily="2" charset="2"/>
              </a:rPr>
              <a:t></a:t>
            </a:r>
            <a:endParaRPr lang="en-US" altLang="en-US" sz="2400">
              <a:solidFill>
                <a:srgbClr val="000000"/>
              </a:solidFill>
              <a:sym typeface="Symbol" pitchFamily="2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4EB4E-2830-D046-A755-C2013521A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09800"/>
            <a:ext cx="38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solidFill>
                  <a:srgbClr val="FF0000"/>
                </a:solidFill>
                <a:sym typeface="Symbol" pitchFamily="2" charset="2"/>
              </a:rPr>
              <a:t></a:t>
            </a:r>
            <a:endParaRPr lang="en-US" altLang="en-US" sz="2400">
              <a:solidFill>
                <a:srgbClr val="000000"/>
              </a:solidFill>
              <a:sym typeface="Symbol" pitchFamily="2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1" grpId="0" build="p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116E4CF0-44EA-1441-AA92-AEB591D38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457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Overview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C2FF5174-E691-3345-8224-9EE936BC5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990600"/>
            <a:ext cx="80010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Announcements</a:t>
            </a:r>
          </a:p>
          <a:p>
            <a:pPr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Common biases of studies of diagnostic test accuracy</a:t>
            </a:r>
          </a:p>
          <a:p>
            <a:pPr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Meta-analyses of diagnostic tests</a:t>
            </a:r>
          </a:p>
          <a:p>
            <a:pPr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Checklist &amp; systematic approach</a:t>
            </a:r>
          </a:p>
          <a:p>
            <a:pPr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Examples: </a:t>
            </a:r>
          </a:p>
          <a:p>
            <a:pPr lvl="1">
              <a:lnSpc>
                <a:spcPct val="80000"/>
              </a:lnSpc>
            </a:pPr>
            <a:r>
              <a:rPr lang="en-US" altLang="en-US" sz="3200">
                <a:ea typeface="ＭＳ Ｐゴシック" panose="020B0600070205080204" pitchFamily="34" charset="-128"/>
              </a:rPr>
              <a:t>Pain with percussion, hopping or cough for appendicitis</a:t>
            </a:r>
          </a:p>
          <a:p>
            <a:pPr lvl="1">
              <a:lnSpc>
                <a:spcPct val="80000"/>
              </a:lnSpc>
            </a:pPr>
            <a:r>
              <a:rPr lang="en-US" altLang="en-US" sz="3200">
                <a:ea typeface="ＭＳ Ｐゴシック" panose="020B0600070205080204" pitchFamily="34" charset="-128"/>
              </a:rPr>
              <a:t>Clinical diagnosis of pertussis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453E9C9-C81C-A541-ADFA-416C49D8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F5E8523-9521-A746-82ED-7886755AB0F0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1">
            <a:extLst>
              <a:ext uri="{FF2B5EF4-FFF2-40B4-BE49-F238E27FC236}">
                <a16:creationId xmlns:a16="http://schemas.microsoft.com/office/drawing/2014/main" id="{A1E2ECE7-AB25-5D45-B554-E929974A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646206B-3AC4-F940-945C-531A42BCBFC6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20</a:t>
            </a:fld>
            <a:endParaRPr kumimoji="0" lang="en-US" altLang="en-US" sz="1400"/>
          </a:p>
        </p:txBody>
      </p:sp>
      <p:sp>
        <p:nvSpPr>
          <p:cNvPr id="55298" name="Title 2">
            <a:extLst>
              <a:ext uri="{FF2B5EF4-FFF2-40B4-BE49-F238E27FC236}">
                <a16:creationId xmlns:a16="http://schemas.microsoft.com/office/drawing/2014/main" id="{EEE270DD-AD9E-EE45-B647-3480BE2A37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12700"/>
            <a:ext cx="7772400" cy="673100"/>
          </a:xfrm>
        </p:spPr>
        <p:txBody>
          <a:bodyPr/>
          <a:lstStyle/>
          <a:p>
            <a:pPr algn="ctr"/>
            <a:r>
              <a:rPr lang="en-US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Martina’s Illustration: Unbiased</a:t>
            </a:r>
          </a:p>
        </p:txBody>
      </p:sp>
      <p:sp>
        <p:nvSpPr>
          <p:cNvPr id="55299" name="TextBox 4">
            <a:extLst>
              <a:ext uri="{FF2B5EF4-FFF2-40B4-BE49-F238E27FC236}">
                <a16:creationId xmlns:a16="http://schemas.microsoft.com/office/drawing/2014/main" id="{E8CB070F-D2B3-8941-BCE6-98DCCD1A8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963" y="669925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Everyone gets a blood test</a:t>
            </a:r>
          </a:p>
        </p:txBody>
      </p:sp>
      <p:pic>
        <p:nvPicPr>
          <p:cNvPr id="55300" name="Picture 6">
            <a:extLst>
              <a:ext uri="{FF2B5EF4-FFF2-40B4-BE49-F238E27FC236}">
                <a16:creationId xmlns:a16="http://schemas.microsoft.com/office/drawing/2014/main" id="{B23983B1-436A-184D-ABA5-44936DD71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9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1">
            <a:extLst>
              <a:ext uri="{FF2B5EF4-FFF2-40B4-BE49-F238E27FC236}">
                <a16:creationId xmlns:a16="http://schemas.microsoft.com/office/drawing/2014/main" id="{63B8703F-F8E9-3E4E-AE0A-04B8B403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712B136-6622-6B45-873A-87C596F9BDF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21</a:t>
            </a:fld>
            <a:endParaRPr kumimoji="0" lang="en-US" altLang="en-US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636982-AD1E-D949-9D91-2EF6C2C882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3048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Random sample of Test − : Biased sensitivity and specificity</a:t>
            </a:r>
          </a:p>
        </p:txBody>
      </p:sp>
      <p:sp>
        <p:nvSpPr>
          <p:cNvPr id="57347" name="TextBox 6">
            <a:extLst>
              <a:ext uri="{FF2B5EF4-FFF2-40B4-BE49-F238E27FC236}">
                <a16:creationId xmlns:a16="http://schemas.microsoft.com/office/drawing/2014/main" id="{AAF49530-F234-F444-8BE1-43BCF7DA9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1066800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More blood tests if jaundiced</a:t>
            </a:r>
          </a:p>
        </p:txBody>
      </p:sp>
      <p:pic>
        <p:nvPicPr>
          <p:cNvPr id="57348" name="Picture 6">
            <a:extLst>
              <a:ext uri="{FF2B5EF4-FFF2-40B4-BE49-F238E27FC236}">
                <a16:creationId xmlns:a16="http://schemas.microsoft.com/office/drawing/2014/main" id="{23CED07E-60AE-E947-AB07-7EFBD36E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8763"/>
            <a:ext cx="944880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1">
            <a:extLst>
              <a:ext uri="{FF2B5EF4-FFF2-40B4-BE49-F238E27FC236}">
                <a16:creationId xmlns:a16="http://schemas.microsoft.com/office/drawing/2014/main" id="{C9DD8711-6CA2-F844-B899-C9D65940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695AB9A-C98B-1B47-85C9-E4E576AC2F59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22</a:t>
            </a:fld>
            <a:endParaRPr kumimoji="0" lang="en-US" altLang="en-US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BB0F2A9-029E-694D-B307-C119EE77C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0"/>
            <a:ext cx="8153400" cy="10668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</a:rPr>
              <a:t>Biased sample of Test − : Biased sensitivity, specificity and NPV</a:t>
            </a:r>
          </a:p>
        </p:txBody>
      </p:sp>
      <p:pic>
        <p:nvPicPr>
          <p:cNvPr id="59395" name="Picture 6">
            <a:extLst>
              <a:ext uri="{FF2B5EF4-FFF2-40B4-BE49-F238E27FC236}">
                <a16:creationId xmlns:a16="http://schemas.microsoft.com/office/drawing/2014/main" id="{1B542CAC-71CA-8742-8148-19941543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9525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FE87E30E-A6A4-014E-9A27-10941527A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900" y="-127000"/>
            <a:ext cx="7772400" cy="6858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Bias #3 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019AA74-0130-1D44-9983-2774B0DB3B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6450" y="381000"/>
            <a:ext cx="8305800" cy="5181600"/>
          </a:xfrm>
        </p:spPr>
        <p:txBody>
          <a:bodyPr/>
          <a:lstStyle/>
          <a:p>
            <a:r>
              <a:rPr kumimoji="0" lang="en-US" altLang="en-US" sz="2400">
                <a:ea typeface="ＭＳ Ｐゴシック" panose="020B0600070205080204" pitchFamily="34" charset="-128"/>
              </a:rPr>
              <a:t>Example: PIOPED study of accuracy of ventilation/perfusion (V/Q) scan to diagnose pulmonary embolism (PE, blood clot in the lungs)*</a:t>
            </a:r>
          </a:p>
          <a:p>
            <a:r>
              <a:rPr kumimoji="0" lang="en-US" altLang="en-US" sz="2400">
                <a:ea typeface="ＭＳ Ｐゴシック" panose="020B0600070205080204" pitchFamily="34" charset="-128"/>
              </a:rPr>
              <a:t>Study Population: All patients presenting to the emergency department who received a V/Q scan</a:t>
            </a:r>
          </a:p>
          <a:p>
            <a:r>
              <a:rPr kumimoji="0" lang="en-US" altLang="en-US" sz="2400">
                <a:ea typeface="ＭＳ Ｐゴシック" panose="020B0600070205080204" pitchFamily="34" charset="-128"/>
              </a:rPr>
              <a:t>Index Test: V/Q Scan</a:t>
            </a:r>
          </a:p>
          <a:p>
            <a:r>
              <a:rPr kumimoji="0" lang="en-US" altLang="en-US" sz="2400">
                <a:ea typeface="ＭＳ Ｐゴシック" panose="020B0600070205080204" pitchFamily="34" charset="-128"/>
              </a:rPr>
              <a:t>Disease: Pulmonary embolism (PE)</a:t>
            </a:r>
          </a:p>
          <a:p>
            <a:r>
              <a:rPr kumimoji="0" lang="en-US" altLang="en-US" sz="2400">
                <a:ea typeface="ＭＳ Ｐゴシック" panose="020B0600070205080204" pitchFamily="34" charset="-128"/>
              </a:rPr>
              <a:t>Gold Standards: </a:t>
            </a:r>
          </a:p>
          <a:p>
            <a:pPr lvl="1"/>
            <a:r>
              <a:rPr kumimoji="0" lang="en-US" altLang="en-US" sz="2400">
                <a:ea typeface="ＭＳ Ｐゴシック" panose="020B0600070205080204" pitchFamily="34" charset="-128"/>
              </a:rPr>
              <a:t>1. Pulmonary arteriogram if one was done (more likely with more abnormal V/Q scan)</a:t>
            </a:r>
          </a:p>
          <a:p>
            <a:pPr lvl="1"/>
            <a:r>
              <a:rPr kumimoji="0" lang="en-US" altLang="en-US" sz="2400">
                <a:ea typeface="ＭＳ Ｐゴシック" panose="020B0600070205080204" pitchFamily="34" charset="-128"/>
              </a:rPr>
              <a:t>2. Clinical follow-up in other patients  (more likely with normal VQ scan)</a:t>
            </a:r>
          </a:p>
          <a:p>
            <a:pPr>
              <a:buFont typeface="Monotype Sorts" pitchFamily="2" charset="2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61443" name="Text Box 5">
            <a:extLst>
              <a:ext uri="{FF2B5EF4-FFF2-40B4-BE49-F238E27FC236}">
                <a16:creationId xmlns:a16="http://schemas.microsoft.com/office/drawing/2014/main" id="{2470E21B-7ACD-0843-BB55-0D38C255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562600"/>
            <a:ext cx="3581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kumimoji="0" lang="en-US" altLang="en-US" sz="1600"/>
              <a:t>JAMA 1990;263(20):2753-9.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kumimoji="0" lang="en-US" altLang="en-US" sz="1000"/>
              <a:t>Images: By Westgate EJ, FitzGerald GA - Pulmonary Embolism in a Woman Taking Oral Contraceptives and Valdecoxib. PLoS Medicine Vol. 2, No. 7, e197. doi:10.1371/journal.pmed.0020197, CC BY 2.5, https://commons.wikimedia.org/w/index.php?curid=5594243</a:t>
            </a:r>
          </a:p>
        </p:txBody>
      </p:sp>
      <p:sp>
        <p:nvSpPr>
          <p:cNvPr id="61444" name="Slide Number Placeholder 4">
            <a:extLst>
              <a:ext uri="{FF2B5EF4-FFF2-40B4-BE49-F238E27FC236}">
                <a16:creationId xmlns:a16="http://schemas.microsoft.com/office/drawing/2014/main" id="{D74C9195-48CE-2949-9878-046672A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1700" y="6248400"/>
            <a:ext cx="609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1EF9A82-5F9E-7A4D-9673-BBA384F9FA8A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23</a:t>
            </a:fld>
            <a:endParaRPr kumimoji="0" lang="en-US" altLang="en-US" sz="1400"/>
          </a:p>
        </p:txBody>
      </p:sp>
      <p:pic>
        <p:nvPicPr>
          <p:cNvPr id="61445" name="Picture 1">
            <a:extLst>
              <a:ext uri="{FF2B5EF4-FFF2-40B4-BE49-F238E27FC236}">
                <a16:creationId xmlns:a16="http://schemas.microsoft.com/office/drawing/2014/main" id="{FE1AF140-480A-0642-95F2-889C1764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76800"/>
            <a:ext cx="41497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E0E7224B-E1C2-AD4D-B57A-2B95B126E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533400"/>
          </a:xfrm>
        </p:spPr>
        <p:txBody>
          <a:bodyPr/>
          <a:lstStyle/>
          <a:p>
            <a:r>
              <a:rPr kumimoji="0" lang="en-US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Differential Verification Bias 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92FD8D6C-9D8A-544A-82C3-8D3D670DF2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990600"/>
            <a:ext cx="7589838" cy="5334000"/>
          </a:xfrm>
        </p:spPr>
        <p:txBody>
          <a:bodyPr/>
          <a:lstStyle/>
          <a:p>
            <a:r>
              <a:rPr kumimoji="0" lang="en-US" altLang="en-US" sz="2800">
                <a:ea typeface="ＭＳ Ｐゴシック" panose="020B0600070205080204" pitchFamily="34" charset="-128"/>
              </a:rPr>
              <a:t>Also called </a:t>
            </a:r>
            <a:r>
              <a:rPr kumimoji="0" lang="en-US" altLang="en-US" sz="2800" i="1">
                <a:ea typeface="ＭＳ Ｐゴシック" panose="020B0600070205080204" pitchFamily="34" charset="-128"/>
              </a:rPr>
              <a:t>Double Gold Standard </a:t>
            </a:r>
            <a:r>
              <a:rPr kumimoji="0" lang="en-US" altLang="en-US" sz="2800">
                <a:ea typeface="ＭＳ Ｐゴシック" panose="020B0600070205080204" pitchFamily="34" charset="-128"/>
              </a:rPr>
              <a:t>bias</a:t>
            </a:r>
          </a:p>
          <a:p>
            <a:pPr lvl="1"/>
            <a:r>
              <a:rPr kumimoji="0" lang="en-US" altLang="en-US" sz="2400">
                <a:ea typeface="ＭＳ Ｐゴシック" panose="020B0600070205080204" pitchFamily="34" charset="-128"/>
              </a:rPr>
              <a:t>Mainly by us</a:t>
            </a:r>
          </a:p>
          <a:p>
            <a:r>
              <a:rPr kumimoji="0" lang="en-US" altLang="en-US" sz="2800">
                <a:ea typeface="ＭＳ Ｐゴシック" panose="020B0600070205080204" pitchFamily="34" charset="-128"/>
              </a:rPr>
              <a:t>Two different </a:t>
            </a:r>
            <a:r>
              <a:rPr kumimoji="0" lang="ja-JP" altLang="en-US" sz="2800">
                <a:ea typeface="ＭＳ Ｐゴシック" panose="020B0600070205080204" pitchFamily="34" charset="-128"/>
              </a:rPr>
              <a:t>“</a:t>
            </a:r>
            <a:r>
              <a:rPr kumimoji="0" lang="en-US" altLang="ja-JP" sz="2800">
                <a:ea typeface="ＭＳ Ｐゴシック" panose="020B0600070205080204" pitchFamily="34" charset="-128"/>
              </a:rPr>
              <a:t>gold standards</a:t>
            </a:r>
            <a:r>
              <a:rPr kumimoji="0" lang="ja-JP" altLang="en-US" sz="2800">
                <a:ea typeface="ＭＳ Ｐゴシック" panose="020B0600070205080204" pitchFamily="34" charset="-128"/>
              </a:rPr>
              <a:t>”</a:t>
            </a:r>
            <a:endParaRPr kumimoji="0" lang="en-US" altLang="ja-JP" sz="2800">
              <a:ea typeface="ＭＳ Ｐゴシック" panose="020B0600070205080204" pitchFamily="34" charset="-128"/>
            </a:endParaRPr>
          </a:p>
          <a:p>
            <a:pPr lvl="1"/>
            <a:r>
              <a:rPr kumimoji="0" lang="en-US" altLang="en-US">
                <a:ea typeface="ＭＳ Ｐゴシック" panose="020B0600070205080204" pitchFamily="34" charset="-128"/>
              </a:rPr>
              <a:t>One gold standard (usually an immediate, more invasive test, e.g., angiogram, surgery) is more likely to be applied in patients with positive index test </a:t>
            </a:r>
          </a:p>
          <a:p>
            <a:pPr lvl="1"/>
            <a:r>
              <a:rPr kumimoji="0" lang="en-US" altLang="en-US">
                <a:ea typeface="ＭＳ Ｐゴシック" panose="020B0600070205080204" pitchFamily="34" charset="-128"/>
              </a:rPr>
              <a:t>Other gold standard (usually less invasive, e.g., clinical follow-up) is more likely to be applied in patients with a negative index test.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372D28A9-ECA5-7247-9C07-BB336B59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1E01CA1A-1C78-8B41-8E1D-5FA53D4F2F84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D7AFEB4A-67B9-3C4C-BDA5-24AB60090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5400"/>
            <a:ext cx="7772400" cy="1143000"/>
          </a:xfrm>
        </p:spPr>
        <p:txBody>
          <a:bodyPr/>
          <a:lstStyle/>
          <a:p>
            <a:r>
              <a:rPr kumimoji="0"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Differential Verification Bias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8" name="Text Placeholder 2">
            <a:extLst>
              <a:ext uri="{FF2B5EF4-FFF2-40B4-BE49-F238E27FC236}">
                <a16:creationId xmlns:a16="http://schemas.microsoft.com/office/drawing/2014/main" id="{7FB7F44E-0A07-E243-903C-834D9F78027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219200"/>
            <a:ext cx="7666038" cy="4114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There are some patients in whom the two </a:t>
            </a:r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gold standards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r>
              <a:rPr lang="en-US" altLang="ja-JP" sz="2800">
                <a:ea typeface="ＭＳ Ｐゴシック" panose="020B0600070205080204" pitchFamily="34" charset="-128"/>
              </a:rPr>
              <a:t> do not give the same answer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Spontaneously resolving disease (positive on immediate invasive test, but negative with follow-up)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Newly occurring or newly detectable disease (negative on immediate invasive test but positive with follow-up)</a:t>
            </a: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F53FA1F6-13C0-084A-A55B-1A0518C3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677E2A80-3095-5B4A-82F1-294D34EA66F9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25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26010552-8252-CA4E-B785-CDB91719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  <a:ea typeface="ＭＳ Ｐゴシック" charset="0"/>
                <a:cs typeface="ＭＳ Ｐゴシック" charset="0"/>
              </a:rPr>
              <a:t>Effect of Differential Verification Bias 1: 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Spontaneously resolving disease</a:t>
            </a:r>
          </a:p>
        </p:txBody>
      </p:sp>
      <p:sp>
        <p:nvSpPr>
          <p:cNvPr id="46083" name="Text Placeholder 2">
            <a:extLst>
              <a:ext uri="{FF2B5EF4-FFF2-40B4-BE49-F238E27FC236}">
                <a16:creationId xmlns:a16="http://schemas.microsoft.com/office/drawing/2014/main" id="{32C25211-432D-914A-A994-0DA7341FD6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066800"/>
            <a:ext cx="7742238" cy="4114800"/>
          </a:xfrm>
        </p:spPr>
        <p:txBody>
          <a:bodyPr/>
          <a:lstStyle/>
          <a:p>
            <a:r>
              <a:rPr lang="en-US" altLang="en-US" sz="2600">
                <a:ea typeface="ＭＳ Ｐゴシック" panose="020B0600070205080204" pitchFamily="34" charset="-128"/>
              </a:rPr>
              <a:t>If the test result determines which gold standard will be used, test and gold standard will always agree </a:t>
            </a:r>
          </a:p>
          <a:p>
            <a:r>
              <a:rPr lang="en-US" altLang="en-US" sz="2600">
                <a:ea typeface="ＭＳ Ｐゴシック" panose="020B0600070205080204" pitchFamily="34" charset="-128"/>
              </a:rPr>
              <a:t>Example: Joe has a small pulmonary embolus (PE) that will resolve spontaneously.  </a:t>
            </a:r>
          </a:p>
          <a:p>
            <a:pPr lvl="1"/>
            <a:r>
              <a:rPr lang="en-US" altLang="en-US" sz="2600">
                <a:ea typeface="ＭＳ Ｐゴシック" panose="020B0600070205080204" pitchFamily="34" charset="-128"/>
              </a:rPr>
              <a:t>If his VQ scan is positive, he will get an angiogram that shows the PE (true positive) </a:t>
            </a:r>
          </a:p>
          <a:p>
            <a:pPr lvl="1"/>
            <a:r>
              <a:rPr lang="en-US" altLang="en-US" sz="2600">
                <a:ea typeface="ＭＳ Ｐゴシック" panose="020B0600070205080204" pitchFamily="34" charset="-128"/>
              </a:rPr>
              <a:t>If his VQ scan is negative, he will get clinical follow-up.  His PE will resolve and we will think he never had one (true negative)</a:t>
            </a:r>
          </a:p>
          <a:p>
            <a:r>
              <a:rPr lang="en-US" altLang="en-US" sz="2600">
                <a:ea typeface="ＭＳ Ｐゴシック" panose="020B0600070205080204" pitchFamily="34" charset="-128"/>
              </a:rPr>
              <a:t>VQ scan on Joe can’</a:t>
            </a:r>
            <a:r>
              <a:rPr lang="en-US" altLang="ja-JP" sz="2600">
                <a:ea typeface="ＭＳ Ｐゴシック" panose="020B0600070205080204" pitchFamily="34" charset="-128"/>
              </a:rPr>
              <a:t>t be wrong!</a:t>
            </a:r>
          </a:p>
          <a:p>
            <a:r>
              <a:rPr lang="en-US" altLang="en-US" sz="2600">
                <a:ea typeface="ＭＳ Ｐゴシック" panose="020B0600070205080204" pitchFamily="34" charset="-128"/>
              </a:rPr>
              <a:t>Both sensitivity and specificity increase</a:t>
            </a: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3D88B5D6-2650-1A42-A8FA-40C49F87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584F4483-50A2-9744-AFA6-8E513A379A4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26</a:t>
            </a:fld>
            <a:endParaRPr kumimoji="0"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C4E7F2BC-50D5-7541-987A-6BADBC30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  <a:ea typeface="ＭＳ Ｐゴシック" charset="0"/>
                <a:cs typeface="ＭＳ Ｐゴシック" charset="0"/>
              </a:rPr>
              <a:t>Effect of differential verification Bias 2: 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Newly occurring or newly detectable disease</a:t>
            </a:r>
          </a:p>
        </p:txBody>
      </p:sp>
      <p:sp>
        <p:nvSpPr>
          <p:cNvPr id="47107" name="Text Placeholder 2">
            <a:extLst>
              <a:ext uri="{FF2B5EF4-FFF2-40B4-BE49-F238E27FC236}">
                <a16:creationId xmlns:a16="http://schemas.microsoft.com/office/drawing/2014/main" id="{263B87F3-5C5C-4046-A619-3344FBB14C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143000"/>
            <a:ext cx="7742238" cy="49530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If the test result determines which gold standard will be used, they will always </a:t>
            </a:r>
            <a:r>
              <a:rPr lang="en-US" altLang="en-US" sz="2400" b="1">
                <a:ea typeface="ＭＳ Ｐゴシック" panose="020B0600070205080204" pitchFamily="34" charset="-128"/>
              </a:rPr>
              <a:t>disagree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Example: Jane has a nasty breast cancer but it is </a:t>
            </a:r>
            <a:r>
              <a:rPr lang="en-US" altLang="en-US" sz="2400" i="1">
                <a:ea typeface="ＭＳ Ｐゴシック" panose="020B0600070205080204" pitchFamily="34" charset="-128"/>
              </a:rPr>
              <a:t>currently undetectable</a:t>
            </a:r>
            <a:r>
              <a:rPr lang="en-US" altLang="en-US" sz="2400">
                <a:ea typeface="ＭＳ Ｐゴシック" panose="020B0600070205080204" pitchFamily="34" charset="-128"/>
              </a:rPr>
              <a:t> by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gold standard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biopsy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If her mammogram is positive, she will get biopsies that will not find the tumor (mammogram will look falsely positive) 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If her mammogram is negative, she will clinical follow-up, during which she will return with breast cancer (mammogram will look falsely negative)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In Jane, mammogram can’</a:t>
            </a:r>
            <a:r>
              <a:rPr lang="en-US" altLang="ja-JP" sz="2400">
                <a:ea typeface="ＭＳ Ｐゴシック" panose="020B0600070205080204" pitchFamily="34" charset="-128"/>
              </a:rPr>
              <a:t>t be right!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Both sensitivity and specificity decrease</a:t>
            </a: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4A68568E-64B0-AD4B-866E-56FC285F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C9CAC5F-7426-F84D-B221-6FAA8E6632D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27</a:t>
            </a:fld>
            <a:endParaRPr kumimoji="0"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FD785BE9-9F97-4647-A303-F51A81472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00013"/>
            <a:ext cx="7772400" cy="7366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Differential Verification Bias: spontaneously resolving elbow fracture</a:t>
            </a:r>
          </a:p>
        </p:txBody>
      </p:sp>
      <p:pic>
        <p:nvPicPr>
          <p:cNvPr id="71682" name="Picture 6">
            <a:extLst>
              <a:ext uri="{FF2B5EF4-FFF2-40B4-BE49-F238E27FC236}">
                <a16:creationId xmlns:a16="http://schemas.microsoft.com/office/drawing/2014/main" id="{EFA3F785-EBF3-D34F-A57D-9C11D9F36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963613"/>
            <a:ext cx="79375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7">
            <a:extLst>
              <a:ext uri="{FF2B5EF4-FFF2-40B4-BE49-F238E27FC236}">
                <a16:creationId xmlns:a16="http://schemas.microsoft.com/office/drawing/2014/main" id="{5E4BB617-B773-B04E-8481-933E3F85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370638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Kohn et al. Acad Emerg Med 2013. On course website. </a:t>
            </a:r>
          </a:p>
        </p:txBody>
      </p:sp>
      <p:sp>
        <p:nvSpPr>
          <p:cNvPr id="71684" name="Slide Number Placeholder 4">
            <a:extLst>
              <a:ext uri="{FF2B5EF4-FFF2-40B4-BE49-F238E27FC236}">
                <a16:creationId xmlns:a16="http://schemas.microsoft.com/office/drawing/2014/main" id="{82037FD4-ECBF-4F4A-B087-649AEB1E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26BE902-D8E5-2740-AE8C-0B89609E1B4F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28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>
            <a:extLst>
              <a:ext uri="{FF2B5EF4-FFF2-40B4-BE49-F238E27FC236}">
                <a16:creationId xmlns:a16="http://schemas.microsoft.com/office/drawing/2014/main" id="{73F9DA0B-15C0-544B-9DD8-F83233FD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>
            <a:extLst>
              <a:ext uri="{FF2B5EF4-FFF2-40B4-BE49-F238E27FC236}">
                <a16:creationId xmlns:a16="http://schemas.microsoft.com/office/drawing/2014/main" id="{2B67ED1C-873B-944C-A210-908903402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8238" y="76200"/>
            <a:ext cx="7772400" cy="736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Differential Verification Bias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Spontaneously resolving intussusception</a:t>
            </a:r>
          </a:p>
        </p:txBody>
      </p:sp>
      <p:sp>
        <p:nvSpPr>
          <p:cNvPr id="73731" name="Slide Number Placeholder 4">
            <a:extLst>
              <a:ext uri="{FF2B5EF4-FFF2-40B4-BE49-F238E27FC236}">
                <a16:creationId xmlns:a16="http://schemas.microsoft.com/office/drawing/2014/main" id="{0D83679A-4E4A-B746-AAEB-8030C6F9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F0BD78C-AC0F-F84F-9D5C-09F97C7F52D5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29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9FA2C6FE-D796-6841-B2BD-67A70DF84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609600"/>
          </a:xfrm>
        </p:spPr>
        <p:txBody>
          <a:bodyPr/>
          <a:lstStyle/>
          <a:p>
            <a:pPr algn="ctr"/>
            <a:r>
              <a:rPr lang="en-US" altLang="en-US">
                <a:ea typeface="ＭＳ Ｐゴシック" panose="020B0600070205080204" pitchFamily="34" charset="-128"/>
              </a:rPr>
              <a:t>Reminders/Announcements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A58C690B-BFCE-DA4D-8E9B-07E8616EF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914400"/>
            <a:ext cx="7772400" cy="5715000"/>
          </a:xfrm>
        </p:spPr>
        <p:txBody>
          <a:bodyPr/>
          <a:lstStyle/>
          <a:p>
            <a:r>
              <a:rPr lang="en-US" altLang="en-US" sz="2600" dirty="0">
                <a:ea typeface="ＭＳ Ｐゴシック" panose="020B0600070205080204" pitchFamily="34" charset="-128"/>
              </a:rPr>
              <a:t>OK to work together on the on HW, but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write answers in your own words</a:t>
            </a:r>
            <a:r>
              <a:rPr lang="en-US" altLang="en-US" sz="2600" dirty="0">
                <a:ea typeface="ＭＳ Ｐゴシック" panose="020B0600070205080204" pitchFamily="34" charset="-128"/>
              </a:rPr>
              <a:t> and list collaborators  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EBD-1 has many more problems and answers you can use to help learn the material. (On 2-hour reserve at MB library.)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Homework/exam problem due by 11/14/19, 23:59 (preferably sooner) via CLE website.  Instructions posted at the top of the syllabus.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See course website for article by Kohn, Carpenter and Newman (a bit more rigorous than EBD-2)</a:t>
            </a:r>
          </a:p>
        </p:txBody>
      </p:sp>
      <p:sp>
        <p:nvSpPr>
          <p:cNvPr id="20483" name="Slide Number Placeholder 4">
            <a:extLst>
              <a:ext uri="{FF2B5EF4-FFF2-40B4-BE49-F238E27FC236}">
                <a16:creationId xmlns:a16="http://schemas.microsoft.com/office/drawing/2014/main" id="{7AED59E0-024B-D646-BBC0-42B9BC57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3AD183B-B846-3749-B61E-AB2E1669060B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</a:t>
            </a:fld>
            <a:endParaRPr kumimoji="0"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4A5FA78F-F961-7F46-A3AA-F894A8C87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2700"/>
            <a:ext cx="7772400" cy="1447800"/>
          </a:xfrm>
        </p:spPr>
        <p:txBody>
          <a:bodyPr/>
          <a:lstStyle/>
          <a:p>
            <a:r>
              <a:rPr lang="en-US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Bias #4: Imperfect Gold Standard Bias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50FA6B96-09A4-1448-886A-BE4BA050D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772400" cy="449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Also called “copper standard bias”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Mostly by 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the gold standard sometimes gives the wrong answer, a </a:t>
            </a:r>
            <a:r>
              <a:rPr lang="en-US" altLang="en-US" i="1">
                <a:ea typeface="ＭＳ Ｐゴシック" panose="020B0600070205080204" pitchFamily="34" charset="-128"/>
              </a:rPr>
              <a:t>better</a:t>
            </a:r>
            <a:r>
              <a:rPr lang="en-US" altLang="en-US">
                <a:ea typeface="ＭＳ Ｐゴシック" panose="020B0600070205080204" pitchFamily="34" charset="-128"/>
              </a:rPr>
              <a:t> test will always look inferior to it!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subjects the new test got right that the “copper standard” got wrong will be counted as errors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But sensitivity and specificity might still be too high if the new test mostly makes the same mistakes as the copper standard </a:t>
            </a: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71B7EE8B-9FED-CB42-9507-7A5A91EB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283294B-12BE-BA4C-B634-16AF2ADD09D1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30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F20D96A6-CF69-614C-892E-83DD59228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2700"/>
            <a:ext cx="7772400" cy="1447800"/>
          </a:xfrm>
        </p:spPr>
        <p:txBody>
          <a:bodyPr/>
          <a:lstStyle/>
          <a:p>
            <a:r>
              <a:rPr lang="en-US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Direction of Imperfect Gold Standard Bias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5C94F4E2-CCA5-6C4F-8F43-F3AE02B08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772400" cy="4495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If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errors</a:t>
            </a:r>
            <a:r>
              <a:rPr lang="en-US" altLang="en-US" sz="2800">
                <a:ea typeface="ＭＳ Ｐゴシック" panose="020B0600070205080204" pitchFamily="34" charset="-128"/>
              </a:rPr>
              <a:t> on the index test and copper standard are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independent</a:t>
            </a:r>
            <a:r>
              <a:rPr lang="en-US" altLang="en-US" sz="2800">
                <a:ea typeface="ＭＳ Ｐゴシック" panose="020B0600070205080204" pitchFamily="34" charset="-128"/>
              </a:rPr>
              <a:t>, both sensitivity and specificity of the index test will be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falsely low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If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errors</a:t>
            </a:r>
            <a:r>
              <a:rPr lang="en-US" altLang="en-US" sz="2800">
                <a:ea typeface="ＭＳ Ｐゴシック" panose="020B0600070205080204" pitchFamily="34" charset="-128"/>
              </a:rPr>
              <a:t> on the index test and copper standard are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correlated</a:t>
            </a:r>
            <a:r>
              <a:rPr lang="en-US" altLang="en-US" sz="2800">
                <a:ea typeface="ＭＳ Ｐゴシック" panose="020B0600070205080204" pitchFamily="34" charset="-128"/>
              </a:rPr>
              <a:t> and the index test is no better than the copper standard, sensitivity and/or specificity will be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falsely high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If errors are correlated and the index test is better than the copper standard, can’t tell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7F4D5583-B74F-DE46-8FF2-C0DAC7A1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B0F8E7F-0BE9-7549-8F38-FDE8B1FA5C05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31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F295506B-068D-6945-94A1-5157EBCD3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2700"/>
            <a:ext cx="7772400" cy="1447800"/>
          </a:xfrm>
        </p:spPr>
        <p:txBody>
          <a:bodyPr/>
          <a:lstStyle/>
          <a:p>
            <a:r>
              <a:rPr lang="en-US" altLang="en-US" sz="4000">
                <a:latin typeface="Arial" panose="020B0604020202020204" pitchFamily="34" charset="0"/>
                <a:ea typeface="ＭＳ Ｐゴシック" panose="020B0600070205080204" pitchFamily="34" charset="-128"/>
              </a:rPr>
              <a:t>Example of Imperfect Gold Standard Bias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834A260F-BA48-D34C-805B-3EFEB80F26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772400" cy="4495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Treatment decisions in Hepatitis C patients may be partly based presence of fibrosis (scarring) on liver biopsy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Liver biopsy is used as a gold standard in studies of markers of fibrosis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But liver biopsy is an imperfect gold standard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Sampling error (different parts of the liver give different results ~10% of the time)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Observer error (pathologists disagree on whether biopsies show fibrosis ~15% of the time)</a:t>
            </a:r>
          </a:p>
          <a:p>
            <a:pPr lvl="1"/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D56B889B-E98C-3C48-B866-EB7E95A2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0" y="6324600"/>
            <a:ext cx="4572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F464645-870C-8846-8596-66C8582EAAE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en-US" sz="1400"/>
          </a:p>
        </p:txBody>
      </p:sp>
      <p:sp>
        <p:nvSpPr>
          <p:cNvPr id="79876" name="Rectangle 1">
            <a:extLst>
              <a:ext uri="{FF2B5EF4-FFF2-40B4-BE49-F238E27FC236}">
                <a16:creationId xmlns:a16="http://schemas.microsoft.com/office/drawing/2014/main" id="{1835B49D-EEAC-5F41-A4D4-539E575B6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842000"/>
            <a:ext cx="7391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>
                <a:latin typeface="Times New Roman" panose="02020603050405020304" pitchFamily="18" charset="0"/>
              </a:rPr>
              <a:t>Mehta, S. H., B. Lau, N. H. Afdhal and D. L. Thomas (2009). Exceeding the limits of liver histology markers. </a:t>
            </a:r>
            <a:r>
              <a:rPr kumimoji="0" lang="en-US" altLang="en-US" sz="2000" u="sng">
                <a:latin typeface="Times New Roman" panose="02020603050405020304" pitchFamily="18" charset="0"/>
              </a:rPr>
              <a:t>J Hepatol</a:t>
            </a:r>
            <a:r>
              <a:rPr kumimoji="0" lang="en-US" altLang="en-US" sz="2000"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>
                <a:latin typeface="Times New Roman" panose="02020603050405020304" pitchFamily="18" charset="0"/>
              </a:rPr>
              <a:t>50</a:t>
            </a:r>
            <a:r>
              <a:rPr kumimoji="0" lang="en-US" altLang="en-US" sz="2000">
                <a:latin typeface="Times New Roman" panose="02020603050405020304" pitchFamily="18" charset="0"/>
              </a:rPr>
              <a:t>(1): 36-41.  </a:t>
            </a:r>
            <a:r>
              <a:rPr kumimoji="0"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Thanks to Sili Liu (MAS 2017).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8F36E933-0AEC-5A4D-A565-F280AF1E6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2700"/>
            <a:ext cx="7772400" cy="1206500"/>
          </a:xfrm>
        </p:spPr>
        <p:txBody>
          <a:bodyPr/>
          <a:lstStyle/>
          <a:p>
            <a:r>
              <a:rPr lang="en-US" altLang="en-US" sz="4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Example of Imperfect Gold Standard Bias-2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004C0DD5-E1F7-2343-949D-A952A18B0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295400"/>
            <a:ext cx="7772400" cy="449580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Assuming errors are independent, if a near perfect marker existed (AUROC 0.99)…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If the sensitivity and specificity of liver biopsy (compared with truth) were 80%, the observed AUROC for the near perfect marker would be 0.76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If the sensitivity and specificity of liver biopsy (compared with truth) were 90%, the observed AUROC for the near perfect marker would be 0.90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Observed AUROC for many markers compared with biopsy have been 0.76 to 0.88!</a:t>
            </a:r>
          </a:p>
          <a:p>
            <a:pPr lvl="1"/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9247558A-D059-0E4B-A37E-2D3F2190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8200" y="6324600"/>
            <a:ext cx="4572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8BB9020-F71F-8949-92FE-C6C4438FB9BF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en-US" sz="1400"/>
          </a:p>
        </p:txBody>
      </p:sp>
      <p:sp>
        <p:nvSpPr>
          <p:cNvPr id="81924" name="Rectangle 1">
            <a:extLst>
              <a:ext uri="{FF2B5EF4-FFF2-40B4-BE49-F238E27FC236}">
                <a16:creationId xmlns:a16="http://schemas.microsoft.com/office/drawing/2014/main" id="{B52CAF0E-0B92-6542-A55A-498D70D7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019800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>
                <a:latin typeface="Times New Roman" panose="02020603050405020304" pitchFamily="18" charset="0"/>
              </a:rPr>
              <a:t>Mehta, S. H., B. Lau, N. H. Afdhal and D. L. Thomas (2009). Exceeding the limits of liver histology markers. </a:t>
            </a:r>
            <a:r>
              <a:rPr kumimoji="0" lang="en-US" altLang="en-US" sz="2000" u="sng">
                <a:latin typeface="Times New Roman" panose="02020603050405020304" pitchFamily="18" charset="0"/>
              </a:rPr>
              <a:t>J Hepatol</a:t>
            </a:r>
            <a:r>
              <a:rPr kumimoji="0" lang="en-US" altLang="en-US" sz="2000"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>
                <a:latin typeface="Times New Roman" panose="02020603050405020304" pitchFamily="18" charset="0"/>
              </a:rPr>
              <a:t>50</a:t>
            </a:r>
            <a:r>
              <a:rPr kumimoji="0" lang="en-US" altLang="en-US" sz="2000">
                <a:latin typeface="Times New Roman" panose="02020603050405020304" pitchFamily="18" charset="0"/>
              </a:rPr>
              <a:t>(1): 36-41.  </a:t>
            </a:r>
            <a:endParaRPr kumimoji="0"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1">
            <a:extLst>
              <a:ext uri="{FF2B5EF4-FFF2-40B4-BE49-F238E27FC236}">
                <a16:creationId xmlns:a16="http://schemas.microsoft.com/office/drawing/2014/main" id="{E56333C2-57FA-9148-B7A1-544DADE1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FCCE78F-95CC-324C-907B-B7B4F2CA6780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34</a:t>
            </a:fld>
            <a:endParaRPr kumimoji="0" lang="en-US" altLang="en-US" sz="1400"/>
          </a:p>
        </p:txBody>
      </p:sp>
      <p:sp>
        <p:nvSpPr>
          <p:cNvPr id="83970" name="TextBox 2">
            <a:extLst>
              <a:ext uri="{FF2B5EF4-FFF2-40B4-BE49-F238E27FC236}">
                <a16:creationId xmlns:a16="http://schemas.microsoft.com/office/drawing/2014/main" id="{1BEF55EF-0F23-8D45-99CD-B35CDDB5B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057400"/>
            <a:ext cx="6661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6000">
                <a:latin typeface="Times New Roman" panose="02020603050405020304" pitchFamily="18" charset="0"/>
              </a:rPr>
              <a:t>STRETCH BREAK!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9A9E75F-FF54-5C4B-95B8-0D991CAE8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n-lt"/>
                <a:ea typeface="ＭＳ Ｐゴシック" charset="0"/>
                <a:cs typeface="ＭＳ Ｐゴシック" charset="0"/>
              </a:rPr>
              <a:t>Bias # 5: </a:t>
            </a:r>
            <a:r>
              <a:rPr lang="en-US" sz="4000" b="1" dirty="0">
                <a:latin typeface="+mn-lt"/>
                <a:ea typeface="ＭＳ Ｐゴシック" charset="0"/>
                <a:cs typeface="ＭＳ Ｐゴシック" charset="0"/>
              </a:rPr>
              <a:t>Spectrum</a:t>
            </a:r>
            <a:r>
              <a:rPr lang="en-US" sz="4000" dirty="0">
                <a:latin typeface="+mn-lt"/>
                <a:ea typeface="ＭＳ Ｐゴシック" charset="0"/>
                <a:cs typeface="ＭＳ Ｐゴシック" charset="0"/>
              </a:rPr>
              <a:t> of Disease, Nondisease and Test Results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40F6CE2C-C81B-7340-AA43-32CA90CA3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Disease is often easier to diagnose if severe ("sickest of the sick")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Nondisease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is often easier to diagnose if patient is well than if the patient has other diseases ("wellest of the well")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Test results will be more reproducible if  ambiguous results excluded</a:t>
            </a: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5B644EC5-D764-A440-BA0D-72085102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222FACF-DF19-7143-A4E8-3C89AEF23CB7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35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3">
            <a:extLst>
              <a:ext uri="{FF2B5EF4-FFF2-40B4-BE49-F238E27FC236}">
                <a16:creationId xmlns:a16="http://schemas.microsoft.com/office/drawing/2014/main" id="{32E59CB2-898B-974A-9543-22D620A8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1FEEE24D-9931-6546-9906-843573FC44A2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36</a:t>
            </a:fld>
            <a:endParaRPr kumimoji="0" lang="en-US" altLang="en-US" sz="1400"/>
          </a:p>
        </p:txBody>
      </p:sp>
      <p:pic>
        <p:nvPicPr>
          <p:cNvPr id="88066" name="Picture 4">
            <a:extLst>
              <a:ext uri="{FF2B5EF4-FFF2-40B4-BE49-F238E27FC236}">
                <a16:creationId xmlns:a16="http://schemas.microsoft.com/office/drawing/2014/main" id="{426637EA-0C62-A545-A6CC-7C2F59D6B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6211888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6">
            <a:extLst>
              <a:ext uri="{FF2B5EF4-FFF2-40B4-BE49-F238E27FC236}">
                <a16:creationId xmlns:a16="http://schemas.microsoft.com/office/drawing/2014/main" id="{2D2E498B-B942-A842-AA50-C2623A54C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2484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en-US" sz="2400">
                <a:latin typeface="Times New Roman" panose="02020603050405020304" pitchFamily="18" charset="0"/>
              </a:rPr>
              <a:t>Basu et al. J Perinatol. 2015 Oct;35(10):855-61.</a:t>
            </a: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8068" name="Title 7">
            <a:extLst>
              <a:ext uri="{FF2B5EF4-FFF2-40B4-BE49-F238E27FC236}">
                <a16:creationId xmlns:a16="http://schemas.microsoft.com/office/drawing/2014/main" id="{30E3E932-8CAE-A04E-B635-617AECE25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5400"/>
            <a:ext cx="7772400" cy="1143000"/>
          </a:xfrm>
        </p:spPr>
        <p:txBody>
          <a:bodyPr/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Elevated plasma and cerebrospinal fluid… [markers] and </a:t>
            </a:r>
            <a:r>
              <a:rPr lang="en-US" altLang="en-US" sz="2000" b="1">
                <a:ea typeface="ＭＳ Ｐゴシック" panose="020B0600070205080204" pitchFamily="34" charset="-128"/>
              </a:rPr>
              <a:t>combined outcome of death or abnormal neuroimaging </a:t>
            </a:r>
            <a:r>
              <a:rPr lang="en-US" altLang="en-US" sz="2000">
                <a:ea typeface="ＭＳ Ｐゴシック" panose="020B0600070205080204" pitchFamily="34" charset="-128"/>
              </a:rPr>
              <a:t>in preterm neonates with early-onset clinical sepsis.</a:t>
            </a:r>
          </a:p>
        </p:txBody>
      </p:sp>
      <p:sp>
        <p:nvSpPr>
          <p:cNvPr id="88069" name="TextBox 1">
            <a:extLst>
              <a:ext uri="{FF2B5EF4-FFF2-40B4-BE49-F238E27FC236}">
                <a16:creationId xmlns:a16="http://schemas.microsoft.com/office/drawing/2014/main" id="{FFA4CB94-8501-4545-B3A4-77FB799B4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5240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>
                <a:latin typeface="Times New Roman" panose="02020603050405020304" pitchFamily="18" charset="0"/>
              </a:rPr>
              <a:t>AUROC = 1.0</a:t>
            </a:r>
          </a:p>
        </p:txBody>
      </p:sp>
      <p:sp>
        <p:nvSpPr>
          <p:cNvPr id="88070" name="TextBox 6">
            <a:extLst>
              <a:ext uri="{FF2B5EF4-FFF2-40B4-BE49-F238E27FC236}">
                <a16:creationId xmlns:a16="http://schemas.microsoft.com/office/drawing/2014/main" id="{0743FAEA-16A5-1548-AD06-C1A1380F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1910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>
                <a:latin typeface="Times New Roman" panose="02020603050405020304" pitchFamily="18" charset="0"/>
              </a:rPr>
              <a:t>AUROC = 1.0</a:t>
            </a:r>
          </a:p>
        </p:txBody>
      </p:sp>
      <p:sp>
        <p:nvSpPr>
          <p:cNvPr id="88071" name="TextBox 7">
            <a:extLst>
              <a:ext uri="{FF2B5EF4-FFF2-40B4-BE49-F238E27FC236}">
                <a16:creationId xmlns:a16="http://schemas.microsoft.com/office/drawing/2014/main" id="{3F67E412-298C-1A45-9407-F4DA2600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42672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>
                <a:latin typeface="Times New Roman" panose="02020603050405020304" pitchFamily="18" charset="0"/>
              </a:rPr>
              <a:t>AUROC = 1.0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3">
            <a:extLst>
              <a:ext uri="{FF2B5EF4-FFF2-40B4-BE49-F238E27FC236}">
                <a16:creationId xmlns:a16="http://schemas.microsoft.com/office/drawing/2014/main" id="{4BF93B38-97C6-1848-8E8F-435C0BC6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5893BF69-D272-234F-88EF-59844CC4E5E1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kumimoji="0" lang="en-US" altLang="en-US" sz="1400"/>
          </a:p>
        </p:txBody>
      </p:sp>
      <p:sp>
        <p:nvSpPr>
          <p:cNvPr id="90114" name="Rectangle 6">
            <a:extLst>
              <a:ext uri="{FF2B5EF4-FFF2-40B4-BE49-F238E27FC236}">
                <a16:creationId xmlns:a16="http://schemas.microsoft.com/office/drawing/2014/main" id="{818BC3B0-99BC-1E49-B4C4-EC4050C53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6473825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en-US" sz="2400">
                <a:latin typeface="Times New Roman" panose="02020603050405020304" pitchFamily="18" charset="0"/>
              </a:rPr>
              <a:t>Basu et al. J Perinatol. 2015 Oct;35(10):855-61.</a:t>
            </a: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7587" name="Title 7">
            <a:extLst>
              <a:ext uri="{FF2B5EF4-FFF2-40B4-BE49-F238E27FC236}">
                <a16:creationId xmlns:a16="http://schemas.microsoft.com/office/drawing/2014/main" id="{157964D7-99C8-6541-BAED-28DBE9C8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n-lt"/>
                <a:ea typeface="ＭＳ Ｐゴシック" charset="0"/>
                <a:cs typeface="ＭＳ Ｐゴシック" charset="0"/>
              </a:rPr>
              <a:t>Spectrum bias</a:t>
            </a:r>
          </a:p>
        </p:txBody>
      </p:sp>
      <p:sp>
        <p:nvSpPr>
          <p:cNvPr id="67588" name="Content Placeholder 1">
            <a:extLst>
              <a:ext uri="{FF2B5EF4-FFF2-40B4-BE49-F238E27FC236}">
                <a16:creationId xmlns:a16="http://schemas.microsoft.com/office/drawing/2014/main" id="{502A6178-AD9A-9440-A2AB-EA6D07FC57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838200"/>
            <a:ext cx="7924800" cy="4953000"/>
          </a:xfrm>
        </p:spPr>
        <p:txBody>
          <a:bodyPr/>
          <a:lstStyle/>
          <a:p>
            <a:r>
              <a:rPr lang="en-US" altLang="en-US" sz="2600" dirty="0">
                <a:ea typeface="ＭＳ Ｐゴシック" panose="020B0600070205080204" pitchFamily="34" charset="-128"/>
              </a:rPr>
              <a:t>STUDY DESIGN: “Thirty-two preterm (⩽34 weeks) neonates with early onset clinical sepsis and 32 gestational age-matched, healthy neonates served as cases and controls, respectively.”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 All cases and no controls had a history of  chorioamnionitis (maternal fever + prolonged rupture of membranes) and clinical illness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Spectrum bias 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Cases: Sickest of the sick for predicting infection, but representative for predicting death or abnormal imaging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Controls: </a:t>
            </a:r>
            <a:r>
              <a:rPr lang="en-US" altLang="en-US" sz="2200" dirty="0" err="1">
                <a:ea typeface="ＭＳ Ｐゴシック" panose="020B0600070205080204" pitchFamily="34" charset="-128"/>
              </a:rPr>
              <a:t>wellest</a:t>
            </a:r>
            <a:r>
              <a:rPr lang="en-US" altLang="en-US" sz="2200" dirty="0">
                <a:ea typeface="ＭＳ Ｐゴシック" panose="020B0600070205080204" pitchFamily="34" charset="-128"/>
              </a:rPr>
              <a:t> of the well – not even risk factors for illness</a:t>
            </a:r>
            <a:endParaRPr lang="en-US" altLang="en-US" sz="26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3">
            <a:extLst>
              <a:ext uri="{FF2B5EF4-FFF2-40B4-BE49-F238E27FC236}">
                <a16:creationId xmlns:a16="http://schemas.microsoft.com/office/drawing/2014/main" id="{3D34AC17-FD16-F842-B7BF-A31A1FE4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B786859F-2679-FB4F-8B9E-1DF6FD732584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38</a:t>
            </a:fld>
            <a:endParaRPr kumimoji="0" lang="en-US" altLang="en-US" sz="1400"/>
          </a:p>
        </p:txBody>
      </p:sp>
      <p:sp>
        <p:nvSpPr>
          <p:cNvPr id="92162" name="Rectangle 6">
            <a:extLst>
              <a:ext uri="{FF2B5EF4-FFF2-40B4-BE49-F238E27FC236}">
                <a16:creationId xmlns:a16="http://schemas.microsoft.com/office/drawing/2014/main" id="{03686C11-D1C8-014B-90B5-AB704BCC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2484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en-US" sz="2400">
                <a:latin typeface="Times New Roman" panose="02020603050405020304" pitchFamily="18" charset="0"/>
              </a:rPr>
              <a:t>J Perinatol. 2015 Oct;35(10):855-61.</a:t>
            </a: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7587" name="Title 7">
            <a:extLst>
              <a:ext uri="{FF2B5EF4-FFF2-40B4-BE49-F238E27FC236}">
                <a16:creationId xmlns:a16="http://schemas.microsoft.com/office/drawing/2014/main" id="{CB451F73-9414-8642-A877-2BAB6E2D9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n-lt"/>
                <a:ea typeface="ＭＳ Ｐゴシック" charset="0"/>
                <a:cs typeface="ＭＳ Ｐゴシック" charset="0"/>
              </a:rPr>
              <a:t>Spectrum bias</a:t>
            </a:r>
          </a:p>
        </p:txBody>
      </p:sp>
      <p:sp>
        <p:nvSpPr>
          <p:cNvPr id="67588" name="Content Placeholder 1">
            <a:extLst>
              <a:ext uri="{FF2B5EF4-FFF2-40B4-BE49-F238E27FC236}">
                <a16:creationId xmlns:a16="http://schemas.microsoft.com/office/drawing/2014/main" id="{D5638ECC-7E23-1844-882F-B06421DD6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0600"/>
            <a:ext cx="7848600" cy="4419600"/>
          </a:xfrm>
        </p:spPr>
        <p:txBody>
          <a:bodyPr/>
          <a:lstStyle/>
          <a:p>
            <a:pPr>
              <a:buFont typeface="Monotype Sorts" charset="0"/>
              <a:buChar char="n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What would be the predicted effect of the spectrum bias on prediction of death or abnormal imaging in this study?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Both Sensitivity and Specificity falsely high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Sensitivity falsely high, specificity OK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Sensitivity OK, Specificity falsely high</a:t>
            </a:r>
          </a:p>
          <a:p>
            <a:pPr marL="971550" lvl="1" indent="-514350">
              <a:buFont typeface="+mj-lt"/>
              <a:buAutoNum type="alphaUcPeriod"/>
              <a:defRPr/>
            </a:pPr>
            <a:r>
              <a:rPr lang="en-US" sz="3200" dirty="0">
                <a:ea typeface="ＭＳ Ｐゴシック" charset="0"/>
                <a:cs typeface="ＭＳ Ｐゴシック" charset="0"/>
              </a:rPr>
              <a:t>Cannot be predicted</a:t>
            </a:r>
          </a:p>
          <a:p>
            <a:pPr lvl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17F8B515-B0A5-7C42-8D9F-2884D36B1D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4210" name="Subtitle 2">
            <a:extLst>
              <a:ext uri="{FF2B5EF4-FFF2-40B4-BE49-F238E27FC236}">
                <a16:creationId xmlns:a16="http://schemas.microsoft.com/office/drawing/2014/main" id="{62A59988-185D-4640-AEBA-947435022F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4211" name="Slide Number Placeholder 3">
            <a:extLst>
              <a:ext uri="{FF2B5EF4-FFF2-40B4-BE49-F238E27FC236}">
                <a16:creationId xmlns:a16="http://schemas.microsoft.com/office/drawing/2014/main" id="{945ED0D3-AD61-F448-A056-6BE7082D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100DE9E4-7E7E-054F-AD6B-8028414A301E}" type="slidenum">
              <a:rPr kumimoji="0" lang="en-US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39</a:t>
            </a:fld>
            <a:endParaRPr kumimoji="0" lang="en-US" altLang="en-US" sz="1400">
              <a:solidFill>
                <a:srgbClr val="000000"/>
              </a:solidFill>
            </a:endParaRPr>
          </a:p>
        </p:txBody>
      </p:sp>
      <p:pic>
        <p:nvPicPr>
          <p:cNvPr id="94212" name="Picture 4">
            <a:extLst>
              <a:ext uri="{FF2B5EF4-FFF2-40B4-BE49-F238E27FC236}">
                <a16:creationId xmlns:a16="http://schemas.microsoft.com/office/drawing/2014/main" id="{6C14DE81-B221-B142-9128-E993AC9EF0C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54000"/>
            <a:ext cx="8636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23FCC4E-4DC3-B54E-88BF-41E84C2A3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609600"/>
          </a:xfrm>
        </p:spPr>
        <p:txBody>
          <a:bodyPr/>
          <a:lstStyle/>
          <a:p>
            <a:pPr algn="ctr"/>
            <a:r>
              <a:rPr lang="en-US" altLang="en-US">
                <a:ea typeface="ＭＳ Ｐゴシック" panose="020B0600070205080204" pitchFamily="34" charset="-128"/>
              </a:rPr>
              <a:t>Bias #1 Example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7974A29-BE77-5648-A6B9-7540C8FB5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914400"/>
            <a:ext cx="7772400" cy="914400"/>
          </a:xfrm>
        </p:spPr>
        <p:txBody>
          <a:bodyPr/>
          <a:lstStyle/>
          <a:p>
            <a:r>
              <a:rPr lang="en-US" altLang="en-US" sz="2600" dirty="0">
                <a:ea typeface="ＭＳ Ｐゴシック" panose="020B0600070205080204" pitchFamily="34" charset="-128"/>
              </a:rPr>
              <a:t>Study of BNP to diagnose congestive heart failure (CHF, Chapter 3, Box 3.2)</a:t>
            </a:r>
          </a:p>
        </p:txBody>
      </p:sp>
      <p:sp>
        <p:nvSpPr>
          <p:cNvPr id="22531" name="Slide Number Placeholder 4">
            <a:extLst>
              <a:ext uri="{FF2B5EF4-FFF2-40B4-BE49-F238E27FC236}">
                <a16:creationId xmlns:a16="http://schemas.microsoft.com/office/drawing/2014/main" id="{316AA69B-49F9-FB42-84A5-414B89F9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60457806-9C76-3546-8AFE-F43EA4801DB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</a:t>
            </a:fld>
            <a:endParaRPr kumimoji="0" lang="en-US" altLang="en-US" sz="1400"/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E2FA7A02-6135-DA45-BD80-5772B3316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11350"/>
            <a:ext cx="58197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E6805E5F-E355-5A49-97AA-7A8FF9611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Partial verification bias as one cause of spectrum bias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1D2795A4-21BC-1543-B7BB-FA13C51A7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524000"/>
            <a:ext cx="7772400" cy="4572000"/>
          </a:xfrm>
        </p:spPr>
        <p:txBody>
          <a:bodyPr/>
          <a:lstStyle/>
          <a:p>
            <a:r>
              <a:rPr lang="en-US" altLang="en-US" sz="2600">
                <a:ea typeface="ＭＳ Ｐゴシック" panose="020B0600070205080204" pitchFamily="34" charset="-128"/>
              </a:rPr>
              <a:t>In the jaundice example, the </a:t>
            </a:r>
            <a:r>
              <a:rPr lang="en-US" altLang="en-US" sz="2600" i="1">
                <a:ea typeface="ＭＳ Ｐゴシック" panose="020B0600070205080204" pitchFamily="34" charset="-128"/>
              </a:rPr>
              <a:t>spectrum</a:t>
            </a:r>
            <a:r>
              <a:rPr lang="en-US" altLang="en-US" sz="2600">
                <a:ea typeface="ＭＳ Ｐゴシック" panose="020B0600070205080204" pitchFamily="34" charset="-128"/>
              </a:rPr>
              <a:t> of those with serum bilirubin &lt;12 mg/dL was toward the “sickest of the well,” so specificity falsely low. (They may have had bilirubin levels of 10 or 11 mg/dL, which is why they got the blood test.)</a:t>
            </a:r>
          </a:p>
          <a:p>
            <a:r>
              <a:rPr lang="en-US" altLang="en-US" sz="2600">
                <a:ea typeface="ＭＳ Ｐゴシック" panose="020B0600070205080204" pitchFamily="34" charset="-128"/>
              </a:rPr>
              <a:t>In the appendicitis example, the </a:t>
            </a:r>
            <a:r>
              <a:rPr lang="en-US" altLang="en-US" sz="2600" i="1">
                <a:ea typeface="ＭＳ Ｐゴシック" panose="020B0600070205080204" pitchFamily="34" charset="-128"/>
              </a:rPr>
              <a:t>spectrum</a:t>
            </a:r>
            <a:r>
              <a:rPr lang="en-US" altLang="en-US" sz="2600">
                <a:ea typeface="ＭＳ Ｐゴシック" panose="020B0600070205080204" pitchFamily="34" charset="-128"/>
              </a:rPr>
              <a:t> of those with no appendicitis was toward the  “sickest of the well” (harder to diagnose, </a:t>
            </a:r>
            <a:r>
              <a:rPr lang="en-US" altLang="en-US" sz="2600" b="1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</a:t>
            </a:r>
            <a:r>
              <a:rPr lang="en-US" altLang="en-US" sz="2600">
                <a:ea typeface="ＭＳ Ｐゴシック" panose="020B0600070205080204" pitchFamily="34" charset="-128"/>
              </a:rPr>
              <a:t>specificity) because those with RLQ pain were over-represented</a:t>
            </a:r>
          </a:p>
          <a:p>
            <a:r>
              <a:rPr lang="en-US" altLang="en-US" sz="2600">
                <a:ea typeface="ＭＳ Ｐゴシック" panose="020B0600070205080204" pitchFamily="34" charset="-128"/>
              </a:rPr>
              <a:t>(On exams, say “partial verification bias,” the more specific term, if it applies.)</a:t>
            </a: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AE29414F-BF91-4F4F-860D-DA0B4DF0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46AE2B1-5CC7-2943-B344-9B41DF8DA4CC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40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B1F64140-9AD2-8A45-A940-FBA60569D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086600" cy="8382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Meta-analyses of Diagnostic Tests</a:t>
            </a:r>
          </a:p>
        </p:txBody>
      </p:sp>
      <p:sp>
        <p:nvSpPr>
          <p:cNvPr id="98306" name="Rectangle 6">
            <a:extLst>
              <a:ext uri="{FF2B5EF4-FFF2-40B4-BE49-F238E27FC236}">
                <a16:creationId xmlns:a16="http://schemas.microsoft.com/office/drawing/2014/main" id="{22CFF855-4BAE-DC4B-B326-CC6206752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772400" cy="51054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Systematic and reproducible approach to finding studies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Summary of results of each study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Investigation into heterogeneity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Summary estimate of results, if appropriate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Unlike other meta-analyses (e.g., or risk factors or treatments), results aren’</a:t>
            </a:r>
            <a:r>
              <a:rPr lang="en-US" altLang="ja-JP" sz="2800">
                <a:ea typeface="ＭＳ Ｐゴシック" panose="020B0600070205080204" pitchFamily="34" charset="-128"/>
              </a:rPr>
              <a:t>t summarized with a single number (e.g., RR), but with two related numbers (sensitivity and specificity)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These can be plotted on an ROC plane</a:t>
            </a: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E9AC7C61-0276-3C48-A75E-6CBC5AA2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F5CAABB-250F-9946-B6DA-8E87AE729A88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41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468E25DB-2D81-1746-BE61-8BAA0EEAA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086600" cy="5334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MRI for the diagnosis of MS</a:t>
            </a:r>
          </a:p>
        </p:txBody>
      </p:sp>
      <p:pic>
        <p:nvPicPr>
          <p:cNvPr id="100354" name="Picture 3" descr="Figure 3">
            <a:extLst>
              <a:ext uri="{FF2B5EF4-FFF2-40B4-BE49-F238E27FC236}">
                <a16:creationId xmlns:a16="http://schemas.microsoft.com/office/drawing/2014/main" id="{4557BB72-C565-174E-A4E9-BA4E30858D0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838200"/>
            <a:ext cx="6400800" cy="5848350"/>
          </a:xfrm>
        </p:spPr>
      </p:pic>
      <p:sp>
        <p:nvSpPr>
          <p:cNvPr id="100355" name="Text Box 4">
            <a:extLst>
              <a:ext uri="{FF2B5EF4-FFF2-40B4-BE49-F238E27FC236}">
                <a16:creationId xmlns:a16="http://schemas.microsoft.com/office/drawing/2014/main" id="{F3C9CFC0-5A91-154A-A982-3AF21505D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248400"/>
            <a:ext cx="480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Whiting et al. BMJ 2006;332:875-84</a:t>
            </a:r>
          </a:p>
        </p:txBody>
      </p:sp>
      <p:sp>
        <p:nvSpPr>
          <p:cNvPr id="100356" name="Slide Number Placeholder 4">
            <a:extLst>
              <a:ext uri="{FF2B5EF4-FFF2-40B4-BE49-F238E27FC236}">
                <a16:creationId xmlns:a16="http://schemas.microsoft.com/office/drawing/2014/main" id="{1F175696-308F-4244-AC58-49C98AE9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3F0C41B-7497-904D-AD0A-B2380F222754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42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D9130177-AD43-2C47-AA63-EFE14C95C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086600" cy="10668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Meta-analyses of Diagnostic Tests</a:t>
            </a:r>
          </a:p>
        </p:txBody>
      </p:sp>
      <p:sp>
        <p:nvSpPr>
          <p:cNvPr id="102402" name="Rectangle 6">
            <a:extLst>
              <a:ext uri="{FF2B5EF4-FFF2-40B4-BE49-F238E27FC236}">
                <a16:creationId xmlns:a16="http://schemas.microsoft.com/office/drawing/2014/main" id="{EE9A7C4C-3FBF-CF43-AFB8-066AFACB0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371600"/>
            <a:ext cx="7772400" cy="51054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Studies plotted on an ROC plane can be summarized statistically with a summary ROC curve (sROC)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Studies will (more or less) follow a single ROC curve if the heterogeneity is due to different thresholds for calling the test positive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Even dichotomous tests can have underlying thresholds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F7E4EC43-ADB9-0341-A592-A1E7C8A4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FB6D37-D2E5-FC44-AAB9-29840C2A35D8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43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>
            <a:extLst>
              <a:ext uri="{FF2B5EF4-FFF2-40B4-BE49-F238E27FC236}">
                <a16:creationId xmlns:a16="http://schemas.microsoft.com/office/drawing/2014/main" id="{819CB2BA-10C2-A545-8414-B07612C55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65325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en-US" sz="1500" b="1">
                <a:solidFill>
                  <a:srgbClr val="000000"/>
                </a:solidFill>
              </a:rPr>
              <a:t>Figure 1. Graph showing the summary receiver operating characteristic curve (SROC) for the 25 stress echocardiography studies (closed diamond) or the 50 stress nuclear scintigraphy studies (open squares).</a:t>
            </a:r>
          </a:p>
        </p:txBody>
      </p:sp>
      <p:pic>
        <p:nvPicPr>
          <p:cNvPr id="104450" name="Picture 2">
            <a:extLst>
              <a:ext uri="{FF2B5EF4-FFF2-40B4-BE49-F238E27FC236}">
                <a16:creationId xmlns:a16="http://schemas.microsoft.com/office/drawing/2014/main" id="{3DEF08C1-9F5D-844D-9AB4-D10724FA9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6416675"/>
            <a:ext cx="261143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1" name="Picture 3">
            <a:extLst>
              <a:ext uri="{FF2B5EF4-FFF2-40B4-BE49-F238E27FC236}">
                <a16:creationId xmlns:a16="http://schemas.microsoft.com/office/drawing/2014/main" id="{8AAD428E-C189-DB41-A2B0-AFF9811E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585787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7F0BBC16-121C-8F4D-8FB4-6BC7B53E9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5972175"/>
            <a:ext cx="39195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en-US" sz="1100" b="1">
                <a:solidFill>
                  <a:srgbClr val="000000"/>
                </a:solidFill>
              </a:rPr>
              <a:t>Beattie W S et al. Anesth Analg 2006;102:8-16</a:t>
            </a:r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27D427CE-10C8-8B41-8A39-1864529F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477000"/>
            <a:ext cx="304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6200" indent="-762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en-US" sz="900">
                <a:solidFill>
                  <a:srgbClr val="000000"/>
                </a:solidFill>
              </a:rPr>
              <a:t>©2006 by Lippincott Williams &amp; Wilkins</a:t>
            </a:r>
          </a:p>
        </p:txBody>
      </p:sp>
      <p:sp>
        <p:nvSpPr>
          <p:cNvPr id="104454" name="Title 6">
            <a:extLst>
              <a:ext uri="{FF2B5EF4-FFF2-40B4-BE49-F238E27FC236}">
                <a16:creationId xmlns:a16="http://schemas.microsoft.com/office/drawing/2014/main" id="{FA6E16D8-A486-F740-A716-B01A9B7A17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990600"/>
            <a:ext cx="1874838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SROC</a:t>
            </a:r>
          </a:p>
        </p:txBody>
      </p:sp>
      <p:sp>
        <p:nvSpPr>
          <p:cNvPr id="104455" name="TextBox 7">
            <a:extLst>
              <a:ext uri="{FF2B5EF4-FFF2-40B4-BE49-F238E27FC236}">
                <a16:creationId xmlns:a16="http://schemas.microsoft.com/office/drawing/2014/main" id="{959C7596-7FB1-B94A-846C-6F64EECD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286000"/>
            <a:ext cx="1524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Predicting post-op MI or death in elective noncardiac surgery patients</a:t>
            </a:r>
          </a:p>
        </p:txBody>
      </p:sp>
      <p:sp>
        <p:nvSpPr>
          <p:cNvPr id="104456" name="Slide Number Placeholder 8">
            <a:extLst>
              <a:ext uri="{FF2B5EF4-FFF2-40B4-BE49-F238E27FC236}">
                <a16:creationId xmlns:a16="http://schemas.microsoft.com/office/drawing/2014/main" id="{EF824BE0-2D54-154D-BB18-743197E1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5ACC4F9E-033F-704E-8700-F01ED694F7C4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44</a:t>
            </a:fld>
            <a:endParaRPr kumimoji="0" lang="en-US" alt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9878BB25-85F4-E649-A5D5-67B841795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86600" cy="1066800"/>
          </a:xfrm>
        </p:spPr>
        <p:txBody>
          <a:bodyPr/>
          <a:lstStyle/>
          <a:p>
            <a:r>
              <a:rPr lang="en-US" altLang="en-US" sz="3200">
                <a:latin typeface="Arial" panose="020B0604020202020204" pitchFamily="34" charset="0"/>
                <a:ea typeface="ＭＳ Ｐゴシック" panose="020B0600070205080204" pitchFamily="34" charset="-128"/>
              </a:rPr>
              <a:t>sROC Curve for the “surprise question” for predicting mortality in 6-12 months</a:t>
            </a:r>
          </a:p>
        </p:txBody>
      </p:sp>
      <p:sp>
        <p:nvSpPr>
          <p:cNvPr id="106498" name="Slide Number Placeholder 3">
            <a:extLst>
              <a:ext uri="{FF2B5EF4-FFF2-40B4-BE49-F238E27FC236}">
                <a16:creationId xmlns:a16="http://schemas.microsoft.com/office/drawing/2014/main" id="{3038B7C2-1600-E44F-AABB-19807383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B40A93D-E503-8244-A84E-3E99A13559B1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45</a:t>
            </a:fld>
            <a:endParaRPr kumimoji="0" lang="en-US" altLang="en-US" sz="1400"/>
          </a:p>
        </p:txBody>
      </p:sp>
      <p:grpSp>
        <p:nvGrpSpPr>
          <p:cNvPr id="106499" name="Group 1">
            <a:extLst>
              <a:ext uri="{FF2B5EF4-FFF2-40B4-BE49-F238E27FC236}">
                <a16:creationId xmlns:a16="http://schemas.microsoft.com/office/drawing/2014/main" id="{77A43F11-F37C-134F-8783-0E0D20CC18F4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498600"/>
            <a:ext cx="5486400" cy="5334000"/>
            <a:chOff x="4939" y="6259"/>
            <a:chExt cx="5844" cy="5602"/>
          </a:xfrm>
        </p:grpSpPr>
        <p:pic>
          <p:nvPicPr>
            <p:cNvPr id="106502" name="Picture 2">
              <a:extLst>
                <a:ext uri="{FF2B5EF4-FFF2-40B4-BE49-F238E27FC236}">
                  <a16:creationId xmlns:a16="http://schemas.microsoft.com/office/drawing/2014/main" id="{AF7463BF-8AB4-0948-8A93-ECE77E44A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" y="6259"/>
              <a:ext cx="5844" cy="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8659AA4A-B8CA-ED4F-A8EB-F6DA36052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1" y="6784"/>
              <a:ext cx="227" cy="183"/>
            </a:xfrm>
            <a:prstGeom prst="ellips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338DC1-A7F9-DA42-8347-E11ED3EA4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24600" y="1295400"/>
            <a:ext cx="2819400" cy="47244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Test is clinicians ask themselves, "Would I be surprised if this patient died in the next 12 months?"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A “No” answer is a positive result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Some clinicians are harder to surprise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1646F-EA30-124B-9574-678816C14834}"/>
              </a:ext>
            </a:extLst>
          </p:cNvPr>
          <p:cNvSpPr txBox="1"/>
          <p:nvPr/>
        </p:nvSpPr>
        <p:spPr>
          <a:xfrm>
            <a:off x="6324600" y="5881688"/>
            <a:ext cx="2971800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 err="1">
                <a:latin typeface="Times New Roman" charset="0"/>
                <a:ea typeface="ＭＳ Ｐゴシック" charset="0"/>
                <a:cs typeface="ＭＳ Ｐゴシック" charset="0"/>
              </a:rPr>
              <a:t>Downar</a:t>
            </a:r>
            <a:r>
              <a:rPr lang="en-US" sz="1050" dirty="0">
                <a:latin typeface="Times New Roman" charset="0"/>
                <a:ea typeface="ＭＳ Ｐゴシック" charset="0"/>
                <a:cs typeface="ＭＳ Ｐゴシック" charset="0"/>
              </a:rPr>
              <a:t>, J., R. Goldman, R. Pinto, M. </a:t>
            </a:r>
            <a:r>
              <a:rPr lang="en-US" sz="1050" dirty="0" err="1">
                <a:latin typeface="Times New Roman" charset="0"/>
                <a:ea typeface="ＭＳ Ｐゴシック" charset="0"/>
                <a:cs typeface="ＭＳ Ｐゴシック" charset="0"/>
              </a:rPr>
              <a:t>Englesakis</a:t>
            </a:r>
            <a:r>
              <a:rPr lang="en-US" sz="1050" dirty="0">
                <a:latin typeface="Times New Roman" charset="0"/>
                <a:ea typeface="ＭＳ Ｐゴシック" charset="0"/>
                <a:cs typeface="ＭＳ Ｐゴシック" charset="0"/>
              </a:rPr>
              <a:t> and N. K. </a:t>
            </a:r>
            <a:r>
              <a:rPr lang="en-US" sz="1050" dirty="0" err="1">
                <a:latin typeface="Times New Roman" charset="0"/>
                <a:ea typeface="ＭＳ Ｐゴシック" charset="0"/>
                <a:cs typeface="ＭＳ Ｐゴシック" charset="0"/>
              </a:rPr>
              <a:t>Adhikari</a:t>
            </a:r>
            <a:r>
              <a:rPr lang="en-US" sz="1050" dirty="0">
                <a:latin typeface="Times New Roman" charset="0"/>
                <a:ea typeface="ＭＳ Ｐゴシック" charset="0"/>
                <a:cs typeface="ＭＳ Ｐゴシック" charset="0"/>
              </a:rPr>
              <a:t> (2017). "The "surprise question" for predicting death in seriously ill patients: a systematic review and meta-analysis." </a:t>
            </a:r>
            <a:r>
              <a:rPr lang="en-US" sz="1050" u="sng" dirty="0">
                <a:latin typeface="Times New Roman" charset="0"/>
                <a:ea typeface="ＭＳ Ｐゴシック" charset="0"/>
                <a:cs typeface="ＭＳ Ｐゴシック" charset="0"/>
              </a:rPr>
              <a:t>CMAJ</a:t>
            </a:r>
            <a:r>
              <a:rPr lang="en-US" sz="105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50" b="1" dirty="0">
                <a:latin typeface="Times New Roman" charset="0"/>
                <a:ea typeface="ＭＳ Ｐゴシック" charset="0"/>
                <a:cs typeface="ＭＳ Ｐゴシック" charset="0"/>
              </a:rPr>
              <a:t>189</a:t>
            </a:r>
            <a:r>
              <a:rPr lang="en-US" sz="1050" dirty="0">
                <a:latin typeface="Times New Roman" charset="0"/>
                <a:ea typeface="ＭＳ Ｐゴシック" charset="0"/>
                <a:cs typeface="ＭＳ Ｐゴシック" charset="0"/>
              </a:rPr>
              <a:t>(13): E484-E493.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>
            <a:extLst>
              <a:ext uri="{FF2B5EF4-FFF2-40B4-BE49-F238E27FC236}">
                <a16:creationId xmlns:a16="http://schemas.microsoft.com/office/drawing/2014/main" id="{6E388B7A-BF35-214E-BB7F-30998B164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5791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5" name="Title 1">
            <a:extLst>
              <a:ext uri="{FF2B5EF4-FFF2-40B4-BE49-F238E27FC236}">
                <a16:creationId xmlns:a16="http://schemas.microsoft.com/office/drawing/2014/main" id="{8734F4EF-8345-0947-839F-39645BBAC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Dermoscopy vs Naked Eye for Diagnosis of Malignant Melanoma</a:t>
            </a:r>
          </a:p>
        </p:txBody>
      </p:sp>
      <p:sp>
        <p:nvSpPr>
          <p:cNvPr id="108547" name="Rectangle 5">
            <a:extLst>
              <a:ext uri="{FF2B5EF4-FFF2-40B4-BE49-F238E27FC236}">
                <a16:creationId xmlns:a16="http://schemas.microsoft.com/office/drawing/2014/main" id="{D42C8FCF-DA50-3549-B18C-77576F6E9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396038"/>
            <a:ext cx="670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Br J Dermatol. 2008 Sep;159(3):669-76 </a:t>
            </a:r>
          </a:p>
        </p:txBody>
      </p:sp>
      <p:sp>
        <p:nvSpPr>
          <p:cNvPr id="108548" name="TextBox 4">
            <a:extLst>
              <a:ext uri="{FF2B5EF4-FFF2-40B4-BE49-F238E27FC236}">
                <a16:creationId xmlns:a16="http://schemas.microsoft.com/office/drawing/2014/main" id="{49E64F3B-8A30-F941-B3BF-BF15FBACD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990600"/>
            <a:ext cx="2286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Dermoscopy performed unequivocally better in 7 of the 9 studies.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Find a study for which this was not the case.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08549" name="Slide Number Placeholder 5">
            <a:extLst>
              <a:ext uri="{FF2B5EF4-FFF2-40B4-BE49-F238E27FC236}">
                <a16:creationId xmlns:a16="http://schemas.microsoft.com/office/drawing/2014/main" id="{DF139400-FD6C-8546-8B4A-FEDC5D2F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9907C1A-3E81-A342-A9C4-EA952FC2DE67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46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>
            <a:extLst>
              <a:ext uri="{FF2B5EF4-FFF2-40B4-BE49-F238E27FC236}">
                <a16:creationId xmlns:a16="http://schemas.microsoft.com/office/drawing/2014/main" id="{A2C85317-C567-7144-B6B1-AEF74DB4EAF5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74638"/>
            <a:ext cx="84105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3DE3FF58-AFE8-CA4E-8A3F-5A5FA42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2266950"/>
            <a:ext cx="2333625" cy="205422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4">
            <a:hlinkClick r:id="rId6"/>
            <a:extLst>
              <a:ext uri="{FF2B5EF4-FFF2-40B4-BE49-F238E27FC236}">
                <a16:creationId xmlns:a16="http://schemas.microsoft.com/office/drawing/2014/main" id="{57778B56-5ED0-5549-9CF4-CA3FA92F4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4597400"/>
            <a:ext cx="2190750" cy="36988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Rectangle 6">
            <a:hlinkClick r:id="rId7" action="ppaction://hlinkfile"/>
            <a:extLst>
              <a:ext uri="{FF2B5EF4-FFF2-40B4-BE49-F238E27FC236}">
                <a16:creationId xmlns:a16="http://schemas.microsoft.com/office/drawing/2014/main" id="{BF3E676A-9AC4-B042-BE00-5AB3EE8CB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5194300"/>
            <a:ext cx="3313112" cy="36988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718BB62A-65C7-AB4B-8D68-1DA610C0B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8382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Studies of Diagnostic Test Accuracy: Checklist</a:t>
            </a:r>
            <a:endParaRPr lang="en-US" altLang="en-US" sz="3200">
              <a:ea typeface="ＭＳ Ｐゴシック" panose="020B0600070205080204" pitchFamily="34" charset="-128"/>
            </a:endParaRP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0F178A25-ECA8-8B41-BD9A-C77A547056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676400"/>
            <a:ext cx="7772400" cy="41148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kumimoji="0" lang="en-US" altLang="en-US" sz="2800">
                <a:ea typeface="ＭＳ Ｐゴシック" panose="020B0600070205080204" pitchFamily="34" charset="-128"/>
              </a:rPr>
              <a:t>Was there an independent, blind comparison with a reference (</a:t>
            </a:r>
            <a:r>
              <a:rPr kumimoji="0" lang="ja-JP" altLang="en-US" sz="2800">
                <a:ea typeface="ＭＳ Ｐゴシック" panose="020B0600070205080204" pitchFamily="34" charset="-128"/>
              </a:rPr>
              <a:t>“</a:t>
            </a:r>
            <a:r>
              <a:rPr kumimoji="0" lang="en-US" altLang="ja-JP" sz="2800">
                <a:ea typeface="ＭＳ Ｐゴシック" panose="020B0600070205080204" pitchFamily="34" charset="-128"/>
              </a:rPr>
              <a:t>gold</a:t>
            </a:r>
            <a:r>
              <a:rPr kumimoji="0" lang="ja-JP" altLang="en-US" sz="2800">
                <a:ea typeface="ＭＳ Ｐゴシック" panose="020B0600070205080204" pitchFamily="34" charset="-128"/>
              </a:rPr>
              <a:t>”</a:t>
            </a:r>
            <a:r>
              <a:rPr kumimoji="0" lang="en-US" altLang="ja-JP" sz="2800">
                <a:ea typeface="ＭＳ Ｐゴシック" panose="020B0600070205080204" pitchFamily="34" charset="-128"/>
              </a:rPr>
              <a:t>) standard of diagnosis?</a:t>
            </a:r>
          </a:p>
          <a:p>
            <a:pPr marL="609600" indent="-609600">
              <a:lnSpc>
                <a:spcPct val="80000"/>
              </a:lnSpc>
            </a:pPr>
            <a:r>
              <a:rPr kumimoji="0" lang="en-US" altLang="en-US" sz="2800">
                <a:ea typeface="ＭＳ Ｐゴシック" panose="020B0600070205080204" pitchFamily="34" charset="-128"/>
              </a:rPr>
              <a:t>Was the diagnostic test evaluated in an appropriate spectrum of patients (like those in whom we would use it in practice)?</a:t>
            </a:r>
          </a:p>
          <a:p>
            <a:pPr marL="609600" indent="-609600">
              <a:lnSpc>
                <a:spcPct val="80000"/>
              </a:lnSpc>
            </a:pPr>
            <a:r>
              <a:rPr kumimoji="0" lang="en-US" altLang="en-US" sz="2800">
                <a:ea typeface="ＭＳ Ｐゴシック" panose="020B0600070205080204" pitchFamily="34" charset="-128"/>
              </a:rPr>
              <a:t>Was the reference standard applied regardless of the diagnostic test result?</a:t>
            </a:r>
          </a:p>
          <a:p>
            <a:pPr marL="609600" indent="-609600">
              <a:lnSpc>
                <a:spcPct val="80000"/>
              </a:lnSpc>
            </a:pPr>
            <a:r>
              <a:rPr kumimoji="0" lang="en-US" altLang="en-US" sz="2800">
                <a:ea typeface="ＭＳ Ｐゴシック" panose="020B0600070205080204" pitchFamily="34" charset="-128"/>
              </a:rPr>
              <a:t>Was the test (or cluster of tests) validated in a second, independent group of patients?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12643" name="Text Box 4">
            <a:extLst>
              <a:ext uri="{FF2B5EF4-FFF2-40B4-BE49-F238E27FC236}">
                <a16:creationId xmlns:a16="http://schemas.microsoft.com/office/drawing/2014/main" id="{EAC9B258-B016-9049-B32D-62EC404EB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05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kumimoji="0" lang="en-US" altLang="en-US" sz="2400"/>
          </a:p>
        </p:txBody>
      </p:sp>
      <p:sp>
        <p:nvSpPr>
          <p:cNvPr id="112644" name="Text Box 5">
            <a:extLst>
              <a:ext uri="{FF2B5EF4-FFF2-40B4-BE49-F238E27FC236}">
                <a16:creationId xmlns:a16="http://schemas.microsoft.com/office/drawing/2014/main" id="{0058803D-4E51-774A-81EC-A7B6423B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943600"/>
            <a:ext cx="739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From 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Sackett et al., Evidence-based Medicine,2</a:t>
            </a:r>
            <a:r>
              <a:rPr lang="en-US" altLang="en-US" sz="2400" baseline="30000">
                <a:solidFill>
                  <a:schemeClr val="tx2"/>
                </a:solidFill>
                <a:latin typeface="Times New Roman" panose="02020603050405020304" pitchFamily="18" charset="0"/>
              </a:rPr>
              <a:t>nd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 ed. (NY: Churchill Livingstone), 2000. p 68</a:t>
            </a:r>
          </a:p>
        </p:txBody>
      </p:sp>
      <p:sp>
        <p:nvSpPr>
          <p:cNvPr id="112645" name="Slide Number Placeholder 5">
            <a:extLst>
              <a:ext uri="{FF2B5EF4-FFF2-40B4-BE49-F238E27FC236}">
                <a16:creationId xmlns:a16="http://schemas.microsoft.com/office/drawing/2014/main" id="{E8678FDE-EA08-BD45-A1AE-7FBFCD1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D7E8B27-1376-6D4F-B0FE-05ACFE42714C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48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00D1E445-5330-0640-949D-E9A6B78A8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914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Systematic Approach</a:t>
            </a:r>
          </a:p>
        </p:txBody>
      </p:sp>
      <p:sp>
        <p:nvSpPr>
          <p:cNvPr id="114690" name="Rectangle 3">
            <a:extLst>
              <a:ext uri="{FF2B5EF4-FFF2-40B4-BE49-F238E27FC236}">
                <a16:creationId xmlns:a16="http://schemas.microsoft.com/office/drawing/2014/main" id="{381FA862-37BF-CB4E-B89F-6850ED639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371600"/>
            <a:ext cx="7772400" cy="487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Authors and funding source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Research question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Study design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Study subjects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Predictor variable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Outcome variable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Results &amp; Analysis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D0A36091-E878-334E-8DBB-5EC08E4E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34B8A7F1-E301-4447-894F-3556F782B19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49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8E583F7E-15E7-CE43-80D2-58DBCB09C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762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Bias #1 Example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67527B9-9AD5-7345-85B9-938FBFEB4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77200" cy="5257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Gold standard: determination of CHF by two cardiologists blinded </a:t>
            </a:r>
            <a:r>
              <a:rPr lang="en-US" altLang="en-US" sz="2800" i="1">
                <a:ea typeface="ＭＳ Ｐゴシック" panose="020B0600070205080204" pitchFamily="34" charset="-128"/>
              </a:rPr>
              <a:t>to BNP (only)</a:t>
            </a:r>
          </a:p>
          <a:p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The best clinical predictor of congestive heart failure was an increased heart size on chest roentgenogram [x-ray] (accuracy, 81 percent)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endParaRPr lang="en-US" altLang="ja-JP" sz="28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Would sensitivity and specificity of chest x-rays to diagnose CHF from this study be biased?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Answers A to D </a:t>
            </a:r>
            <a:r>
              <a:rPr lang="ja-JP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Yes, and direction is…</a:t>
            </a:r>
            <a:r>
              <a:rPr lang="ja-JP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”</a:t>
            </a:r>
            <a:endParaRPr kumimoji="0" lang="en-US" altLang="ja-JP" sz="280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</a:pPr>
            <a:r>
              <a:rPr kumimoji="0"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A. Sens </a:t>
            </a:r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,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Spec </a:t>
            </a:r>
            <a:r>
              <a:rPr lang="en-US" altLang="en-US" sz="2400" b="1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	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B. Sens, Spec 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C. Sens , Spec   	D. Sens, Spec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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E. No bias or can</a:t>
            </a:r>
            <a:r>
              <a:rPr lang="ja-JP" altLang="en-US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40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t predict</a:t>
            </a:r>
          </a:p>
          <a:p>
            <a:pPr lvl="1">
              <a:lnSpc>
                <a:spcPct val="90000"/>
              </a:lnSpc>
            </a:pPr>
            <a:endParaRPr kumimoji="0" lang="en-US" altLang="en-US" sz="2400">
              <a:ea typeface="ＭＳ Ｐゴシック" panose="020B0600070205080204" pitchFamily="34" charset="-128"/>
            </a:endParaRPr>
          </a:p>
          <a:p>
            <a:endParaRPr lang="en-US" altLang="en-US" sz="28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9D1084E-3106-1B45-B9DB-7E7D9523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32500"/>
            <a:ext cx="7315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00"/>
              <a:t>*Maisel AS, Krishnaswamy P, Nowak RM, McCord J, Hollander JE, Duc P, et al. Rapid measurement of B-type natriuretic peptide in the emergency diagnosis of heart failure. N Engl J Med 2002;347(3):161-7.</a:t>
            </a:r>
          </a:p>
        </p:txBody>
      </p:sp>
      <p:sp>
        <p:nvSpPr>
          <p:cNvPr id="24580" name="Slide Number Placeholder 4">
            <a:extLst>
              <a:ext uri="{FF2B5EF4-FFF2-40B4-BE49-F238E27FC236}">
                <a16:creationId xmlns:a16="http://schemas.microsoft.com/office/drawing/2014/main" id="{A5CFEFA2-92F1-9A47-B983-5B162AAB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FAEB056-8A6D-7244-A7C1-7AD0539E3BA5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2595468E-9C71-5149-9DF4-25C5C277A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 clinical decision rule to identify children at low risk for appendicitis -1 (EBD-1 Problem 5.6)* 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ED71FF4D-DF14-9746-AFA8-4C1408D16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4114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Study design: prospective "cohort" study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Subjects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Of 4140 children 3-18 years old presenting to Boston Children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Hospital ED with abdominal pain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767 (19%) received surgical consultation for possible appendicitis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113 Excluded (chronic diseases, recent imaging)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53 missed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Leaving 601 in the study (425 in derivation set)</a:t>
            </a:r>
          </a:p>
        </p:txBody>
      </p:sp>
      <p:sp>
        <p:nvSpPr>
          <p:cNvPr id="116739" name="Text Box 5">
            <a:extLst>
              <a:ext uri="{FF2B5EF4-FFF2-40B4-BE49-F238E27FC236}">
                <a16:creationId xmlns:a16="http://schemas.microsoft.com/office/drawing/2014/main" id="{C6FA5F0C-0D7D-514E-9B91-3A7F554E8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48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*Kharbanda et al. Pediatrics 2005; </a:t>
            </a:r>
            <a:r>
              <a:rPr kumimoji="0" lang="en-US" altLang="en-US" sz="2400" b="1">
                <a:latin typeface="Times New Roman" panose="02020603050405020304" pitchFamily="18" charset="0"/>
              </a:rPr>
              <a:t>116</a:t>
            </a:r>
            <a:r>
              <a:rPr kumimoji="0" lang="en-US" altLang="en-US" sz="2400">
                <a:latin typeface="Times New Roman" panose="02020603050405020304" pitchFamily="18" charset="0"/>
              </a:rPr>
              <a:t>(3): 709-16 </a:t>
            </a:r>
          </a:p>
        </p:txBody>
      </p:sp>
      <p:sp>
        <p:nvSpPr>
          <p:cNvPr id="116740" name="Slide Number Placeholder 4">
            <a:extLst>
              <a:ext uri="{FF2B5EF4-FFF2-40B4-BE49-F238E27FC236}">
                <a16:creationId xmlns:a16="http://schemas.microsoft.com/office/drawing/2014/main" id="{743AE287-69B9-F948-A021-74F4943E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F39BF09-561D-BD40-A963-2619094F0DC6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50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E1F952A8-7840-5C4B-8289-1D87AACF0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1143000"/>
          </a:xfrm>
        </p:spPr>
        <p:txBody>
          <a:bodyPr/>
          <a:lstStyle/>
          <a:p>
            <a:r>
              <a:rPr lang="en-US" altLang="en-US" sz="2800" dirty="0">
                <a:latin typeface="+mn-lt"/>
                <a:ea typeface="ＭＳ Ｐゴシック" panose="020B0600070205080204" pitchFamily="34" charset="-128"/>
              </a:rPr>
              <a:t>A clinical decision rule to identify children at low risk for appendicitis -2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6D602B2B-BF86-E540-89DF-16CD18524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772400" cy="45720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Predictor variables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Standardized assessment by pediatric ED attending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Focus on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>
                <a:ea typeface="ＭＳ Ｐゴシック" panose="020B0600070205080204" pitchFamily="34" charset="-128"/>
              </a:rPr>
              <a:t>Pain with percussion, hopping or cough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>
                <a:ea typeface="ＭＳ Ｐゴシック" panose="020B0600070205080204" pitchFamily="34" charset="-128"/>
              </a:rPr>
              <a:t> (complete data in N=381)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Outcome variable: 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Pathologic diagnosis of appendicitis (or not) for those who received surgery (37%)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Follow-up telephone call to family or pediatrician 2-4 weeks after the ED visit for those who did not receive surgery (63%)</a:t>
            </a:r>
          </a:p>
        </p:txBody>
      </p:sp>
      <p:sp>
        <p:nvSpPr>
          <p:cNvPr id="118787" name="Text Box 4">
            <a:extLst>
              <a:ext uri="{FF2B5EF4-FFF2-40B4-BE49-F238E27FC236}">
                <a16:creationId xmlns:a16="http://schemas.microsoft.com/office/drawing/2014/main" id="{365C0569-A784-A647-A6BC-209466892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48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Kharbanda et al. Pediatrics </a:t>
            </a:r>
            <a:r>
              <a:rPr kumimoji="0" lang="en-US" altLang="en-US" sz="2400" b="1">
                <a:latin typeface="Times New Roman" panose="02020603050405020304" pitchFamily="18" charset="0"/>
              </a:rPr>
              <a:t>116</a:t>
            </a:r>
            <a:r>
              <a:rPr kumimoji="0" lang="en-US" altLang="en-US" sz="2400">
                <a:latin typeface="Times New Roman" panose="02020603050405020304" pitchFamily="18" charset="0"/>
              </a:rPr>
              <a:t>(3): 709-16 </a:t>
            </a:r>
          </a:p>
        </p:txBody>
      </p:sp>
      <p:sp>
        <p:nvSpPr>
          <p:cNvPr id="118788" name="Slide Number Placeholder 4">
            <a:extLst>
              <a:ext uri="{FF2B5EF4-FFF2-40B4-BE49-F238E27FC236}">
                <a16:creationId xmlns:a16="http://schemas.microsoft.com/office/drawing/2014/main" id="{A13C85E5-8F22-A44D-87CC-E2BD36D8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EA053A-C04D-F441-8315-00AB3B0AD073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51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A6ACD989-C14F-0F41-BE48-940CEBF85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altLang="en-US" sz="3200" dirty="0">
                <a:latin typeface="+mn-lt"/>
                <a:ea typeface="ＭＳ Ｐゴシック" panose="020B0600070205080204" pitchFamily="34" charset="-128"/>
              </a:rPr>
              <a:t>A clinical decision rule to identify children at low risk for appendicitis -3 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CEE327F2-B208-434C-9C18-21A92DDFB99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447800"/>
            <a:ext cx="7666038" cy="48006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Results: Pain with percussion, hopping or cough</a:t>
            </a:r>
          </a:p>
          <a:p>
            <a:br>
              <a:rPr lang="en-US" altLang="en-US" sz="2800" dirty="0">
                <a:ea typeface="ＭＳ Ｐゴシック" panose="020B0600070205080204" pitchFamily="34" charset="-128"/>
              </a:rPr>
            </a:br>
            <a:br>
              <a:rPr lang="en-US" altLang="en-US" sz="2800" dirty="0">
                <a:ea typeface="ＭＳ Ｐゴシック" panose="020B0600070205080204" pitchFamily="34" charset="-128"/>
              </a:rPr>
            </a:br>
            <a:br>
              <a:rPr lang="en-US" altLang="en-US" sz="2800" dirty="0">
                <a:ea typeface="ＭＳ Ｐゴシック" panose="020B0600070205080204" pitchFamily="34" charset="-128"/>
              </a:rPr>
            </a:br>
            <a:br>
              <a:rPr lang="en-US" altLang="en-US" sz="2800" dirty="0">
                <a:ea typeface="ＭＳ Ｐゴシック" panose="020B0600070205080204" pitchFamily="34" charset="-128"/>
              </a:rPr>
            </a:br>
            <a:br>
              <a:rPr lang="en-US" altLang="en-US" sz="2800" dirty="0">
                <a:ea typeface="ＭＳ Ｐゴシック" panose="020B0600070205080204" pitchFamily="34" charset="-128"/>
              </a:rPr>
            </a:b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78% sensitivity and 83% NPV seem low to me.  Are they valid for me in deciding whom to image?</a:t>
            </a:r>
          </a:p>
        </p:txBody>
      </p:sp>
      <p:sp>
        <p:nvSpPr>
          <p:cNvPr id="120835" name="Text Box 4">
            <a:extLst>
              <a:ext uri="{FF2B5EF4-FFF2-40B4-BE49-F238E27FC236}">
                <a16:creationId xmlns:a16="http://schemas.microsoft.com/office/drawing/2014/main" id="{C2394E23-9AD0-E845-9420-ADF7989CB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261" y="64008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 dirty="0">
                <a:latin typeface="Times New Roman" panose="02020603050405020304" pitchFamily="18" charset="0"/>
              </a:rPr>
              <a:t>Kharbanda et al. Pediatrics </a:t>
            </a:r>
            <a:r>
              <a:rPr kumimoji="0" lang="en-US" altLang="en-US" sz="2400" b="1" dirty="0">
                <a:latin typeface="Times New Roman" panose="02020603050405020304" pitchFamily="18" charset="0"/>
              </a:rPr>
              <a:t>116</a:t>
            </a:r>
            <a:r>
              <a:rPr kumimoji="0" lang="en-US" altLang="en-US" sz="2400" dirty="0">
                <a:latin typeface="Times New Roman" panose="02020603050405020304" pitchFamily="18" charset="0"/>
              </a:rPr>
              <a:t>(3): 709-16 </a:t>
            </a:r>
          </a:p>
        </p:txBody>
      </p:sp>
      <p:sp>
        <p:nvSpPr>
          <p:cNvPr id="120837" name="Slide Number Placeholder 5">
            <a:extLst>
              <a:ext uri="{FF2B5EF4-FFF2-40B4-BE49-F238E27FC236}">
                <a16:creationId xmlns:a16="http://schemas.microsoft.com/office/drawing/2014/main" id="{01D09DC0-1914-234D-9681-CFCBE2E4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A045891-0BF4-8440-BE50-14C4F3E28BFB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52</a:t>
            </a:fld>
            <a:endParaRPr kumimoji="0" lang="en-US" altLang="en-US" sz="14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242B2F-A8F6-574F-9AFA-5CA15BC11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22474"/>
              </p:ext>
            </p:extLst>
          </p:nvPr>
        </p:nvGraphicFramePr>
        <p:xfrm>
          <a:off x="1143000" y="2362200"/>
          <a:ext cx="7086600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7320">
                  <a:extLst>
                    <a:ext uri="{9D8B030D-6E8A-4147-A177-3AD203B41FA5}">
                      <a16:colId xmlns:a16="http://schemas.microsoft.com/office/drawing/2014/main" val="265217478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69162672"/>
                    </a:ext>
                  </a:extLst>
                </a:gridCol>
                <a:gridCol w="1744394">
                  <a:extLst>
                    <a:ext uri="{9D8B030D-6E8A-4147-A177-3AD203B41FA5}">
                      <a16:colId xmlns:a16="http://schemas.microsoft.com/office/drawing/2014/main" val="337640339"/>
                    </a:ext>
                  </a:extLst>
                </a:gridCol>
                <a:gridCol w="1090246">
                  <a:extLst>
                    <a:ext uri="{9D8B030D-6E8A-4147-A177-3AD203B41FA5}">
                      <a16:colId xmlns:a16="http://schemas.microsoft.com/office/drawing/2014/main" val="189703358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18317608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Appendicitis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No Appendicitis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99125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PPV = 53%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510322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181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NPV = 83%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035131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Total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381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753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Sens = 78%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Spec = 62%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34147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Prevalence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= 136/381=36%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55065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D42FCED1-7747-8440-AC4E-739689937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7600" y="-28575"/>
            <a:ext cx="7772400" cy="838200"/>
          </a:xfrm>
        </p:spPr>
        <p:txBody>
          <a:bodyPr/>
          <a:lstStyle/>
          <a:p>
            <a:r>
              <a:rPr lang="en-US" altLang="en-US" sz="3600" dirty="0">
                <a:latin typeface="+mn-lt"/>
                <a:ea typeface="ＭＳ Ｐゴシック" panose="020B0600070205080204" pitchFamily="34" charset="-128"/>
              </a:rPr>
              <a:t>Diagnostic Test Study Checklist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C1A3980B-59E5-5744-8225-5F6B4165D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7600" y="992187"/>
            <a:ext cx="7772400" cy="41148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kumimoji="0" lang="en-US" altLang="en-US" sz="2400" dirty="0">
                <a:ea typeface="ＭＳ Ｐゴシック" panose="020B0600070205080204" pitchFamily="34" charset="-128"/>
              </a:rPr>
              <a:t>Was there an independent, blind comparison with a reference (</a:t>
            </a:r>
            <a:r>
              <a:rPr kumimoji="0" lang="ja-JP" altLang="en-US" sz="2400">
                <a:ea typeface="ＭＳ Ｐゴシック" panose="020B0600070205080204" pitchFamily="34" charset="-128"/>
              </a:rPr>
              <a:t>“</a:t>
            </a:r>
            <a:r>
              <a:rPr kumimoji="0" lang="en-US" altLang="ja-JP" sz="2400" dirty="0">
                <a:ea typeface="ＭＳ Ｐゴシック" panose="020B0600070205080204" pitchFamily="34" charset="-128"/>
              </a:rPr>
              <a:t>gold</a:t>
            </a:r>
            <a:r>
              <a:rPr kumimoji="0" lang="ja-JP" altLang="en-US" sz="2400">
                <a:ea typeface="ＭＳ Ｐゴシック" panose="020B0600070205080204" pitchFamily="34" charset="-128"/>
              </a:rPr>
              <a:t>”</a:t>
            </a:r>
            <a:r>
              <a:rPr kumimoji="0" lang="en-US" altLang="ja-JP" sz="2400" dirty="0">
                <a:ea typeface="ＭＳ Ｐゴシック" panose="020B0600070205080204" pitchFamily="34" charset="-128"/>
              </a:rPr>
              <a:t>) standard of diagnosis?</a:t>
            </a:r>
          </a:p>
          <a:p>
            <a:pPr marL="1009650" lvl="1" indent="-609600">
              <a:lnSpc>
                <a:spcPct val="80000"/>
              </a:lnSpc>
            </a:pPr>
            <a:r>
              <a:rPr kumimoji="0" lang="en-US" altLang="ja-JP" sz="2400" dirty="0">
                <a:ea typeface="ＭＳ Ｐゴシック" panose="020B0600070205080204" pitchFamily="34" charset="-128"/>
              </a:rPr>
              <a:t>Findings may have determined what gold standard was done, but probably did not affect its interpretation</a:t>
            </a:r>
          </a:p>
          <a:p>
            <a:pPr marL="609600" indent="-609600">
              <a:lnSpc>
                <a:spcPct val="80000"/>
              </a:lnSpc>
            </a:pPr>
            <a:r>
              <a:rPr kumimoji="0" lang="en-US" altLang="en-US" sz="2400" dirty="0">
                <a:ea typeface="ＭＳ Ｐゴシック" panose="020B0600070205080204" pitchFamily="34" charset="-128"/>
              </a:rPr>
              <a:t>Was the diagnostic test evaluated in an appropriate spectrum of patients (like those in whom we would use it in practice)?</a:t>
            </a:r>
          </a:p>
          <a:p>
            <a:pPr marL="1009650" lvl="1" indent="-609600">
              <a:lnSpc>
                <a:spcPct val="80000"/>
              </a:lnSpc>
            </a:pPr>
            <a:r>
              <a:rPr kumimoji="0" lang="en-US" altLang="en-US" sz="2400" dirty="0">
                <a:ea typeface="ＭＳ Ｐゴシック" panose="020B0600070205080204" pitchFamily="34" charset="-128"/>
              </a:rPr>
              <a:t>Higher prevalence of appendicitis than 6M</a:t>
            </a:r>
          </a:p>
          <a:p>
            <a:pPr marL="609600" indent="-609600">
              <a:lnSpc>
                <a:spcPct val="80000"/>
              </a:lnSpc>
            </a:pPr>
            <a:r>
              <a:rPr kumimoji="0" lang="en-US" altLang="en-US" sz="2400" dirty="0">
                <a:ea typeface="ＭＳ Ｐゴシック" panose="020B0600070205080204" pitchFamily="34" charset="-128"/>
              </a:rPr>
              <a:t>Was the reference standard applied regardless of the diagnostic test result?</a:t>
            </a:r>
          </a:p>
          <a:p>
            <a:pPr marL="1009650" lvl="1" indent="-609600">
              <a:lnSpc>
                <a:spcPct val="80000"/>
              </a:lnSpc>
            </a:pPr>
            <a:r>
              <a:rPr kumimoji="0" lang="en-US" altLang="en-US" sz="2400" dirty="0">
                <a:ea typeface="ＭＳ Ｐゴシック" panose="020B0600070205080204" pitchFamily="34" charset="-128"/>
              </a:rPr>
              <a:t>No; differential verification bias</a:t>
            </a:r>
          </a:p>
          <a:p>
            <a:pPr marL="609600" indent="-609600">
              <a:lnSpc>
                <a:spcPct val="80000"/>
              </a:lnSpc>
            </a:pPr>
            <a:r>
              <a:rPr kumimoji="0" lang="en-US" altLang="en-US" sz="2400" dirty="0">
                <a:ea typeface="ＭＳ Ｐゴシック" panose="020B0600070205080204" pitchFamily="34" charset="-128"/>
              </a:rPr>
              <a:t>Was the test (or cluster of tests) validated in a second, independent group of patients?</a:t>
            </a:r>
          </a:p>
          <a:p>
            <a:pPr marL="1009650" lvl="1" indent="-609600">
              <a:lnSpc>
                <a:spcPct val="80000"/>
              </a:lnSpc>
            </a:pPr>
            <a:r>
              <a:rPr kumimoji="0" lang="en-US" altLang="en-US" sz="2400" dirty="0">
                <a:ea typeface="ＭＳ Ｐゴシック" panose="020B0600070205080204" pitchFamily="34" charset="-128"/>
              </a:rPr>
              <a:t>Yes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22883" name="Text Box 4">
            <a:extLst>
              <a:ext uri="{FF2B5EF4-FFF2-40B4-BE49-F238E27FC236}">
                <a16:creationId xmlns:a16="http://schemas.microsoft.com/office/drawing/2014/main" id="{A73C7134-B53E-9E4F-9B9E-EC9F682C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905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kumimoji="0" lang="en-US" altLang="en-US" sz="2400"/>
          </a:p>
        </p:txBody>
      </p:sp>
      <p:sp>
        <p:nvSpPr>
          <p:cNvPr id="122884" name="Text Box 5">
            <a:extLst>
              <a:ext uri="{FF2B5EF4-FFF2-40B4-BE49-F238E27FC236}">
                <a16:creationId xmlns:a16="http://schemas.microsoft.com/office/drawing/2014/main" id="{8B6DADE7-229C-7943-A76A-6FDF5598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65838"/>
            <a:ext cx="739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From 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Sackett et al., Evidence-based Medicine,2</a:t>
            </a:r>
            <a:r>
              <a:rPr lang="en-US" altLang="en-US" sz="2400" baseline="30000">
                <a:solidFill>
                  <a:schemeClr val="tx2"/>
                </a:solidFill>
                <a:latin typeface="Times New Roman" panose="02020603050405020304" pitchFamily="18" charset="0"/>
              </a:rPr>
              <a:t>nd</a:t>
            </a: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 ed. (NY: Churchill Livingstone), 2000. p 68</a:t>
            </a:r>
          </a:p>
        </p:txBody>
      </p:sp>
      <p:sp>
        <p:nvSpPr>
          <p:cNvPr id="122885" name="Slide Number Placeholder 5">
            <a:extLst>
              <a:ext uri="{FF2B5EF4-FFF2-40B4-BE49-F238E27FC236}">
                <a16:creationId xmlns:a16="http://schemas.microsoft.com/office/drawing/2014/main" id="{6FB34D56-927D-C74F-96EB-F7A34530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5DF12029-7B80-3144-9486-3C61C443DCDB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53</a:t>
            </a:fld>
            <a:endParaRPr kumimoji="0"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01DC2149-28AF-FD40-870F-F97FDA547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654" y="24245"/>
            <a:ext cx="7772400" cy="1143000"/>
          </a:xfrm>
        </p:spPr>
        <p:txBody>
          <a:bodyPr/>
          <a:lstStyle/>
          <a:p>
            <a:r>
              <a:rPr lang="en-US" altLang="en-US" sz="3200" dirty="0">
                <a:latin typeface="+mn-lt"/>
                <a:ea typeface="ＭＳ Ｐゴシック" panose="020B0600070205080204" pitchFamily="34" charset="-128"/>
              </a:rPr>
              <a:t>In what direction would these biases affect results?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0B3B0F0E-D7BC-5B43-AB58-5CC0C06F0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4654" y="1167245"/>
            <a:ext cx="7772400" cy="4114800"/>
          </a:xfrm>
        </p:spPr>
        <p:txBody>
          <a:bodyPr/>
          <a:lstStyle/>
          <a:p>
            <a:r>
              <a:rPr lang="en-US" altLang="en-US" sz="2600" dirty="0">
                <a:ea typeface="ＭＳ Ｐゴシック" panose="020B0600070205080204" pitchFamily="34" charset="-128"/>
              </a:rPr>
              <a:t>Sample not representative (population referred to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pedi</a:t>
            </a:r>
            <a:r>
              <a:rPr lang="en-US" altLang="en-US" sz="2600" dirty="0">
                <a:ea typeface="ＭＳ Ｐゴシック" panose="020B0600070205080204" pitchFamily="34" charset="-128"/>
              </a:rPr>
              <a:t> surgery; prior prob higher than kids I see)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PPV too high, NPV too low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Partial verification bias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Sensitivity too high, specificity too low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Differential verification bias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Falsely increase all measures of test accuracy</a:t>
            </a:r>
          </a:p>
          <a:p>
            <a:r>
              <a:rPr lang="en-US" altLang="en-US" sz="2600" dirty="0">
                <a:ea typeface="ＭＳ Ｐゴシック" panose="020B0600070205080204" pitchFamily="34" charset="-128"/>
              </a:rPr>
              <a:t>Spectrum bias</a:t>
            </a:r>
          </a:p>
          <a:p>
            <a:pPr lvl="1"/>
            <a:r>
              <a:rPr lang="en-US" altLang="en-US" sz="2600" dirty="0">
                <a:ea typeface="ＭＳ Ｐゴシック" panose="020B0600070205080204" pitchFamily="34" charset="-128"/>
              </a:rPr>
              <a:t>Sensitivity OK, specificity probably low</a:t>
            </a:r>
          </a:p>
          <a:p>
            <a:r>
              <a:rPr lang="en-US" altLang="en-US" sz="2600" b="1" dirty="0">
                <a:ea typeface="ＭＳ Ｐゴシック" panose="020B0600070205080204" pitchFamily="34" charset="-128"/>
              </a:rPr>
              <a:t>Bottom line: </a:t>
            </a:r>
            <a:r>
              <a:rPr lang="en-US" altLang="en-US" sz="2600" dirty="0">
                <a:ea typeface="ＭＳ Ｐゴシック" panose="020B0600070205080204" pitchFamily="34" charset="-128"/>
              </a:rPr>
              <a:t>can't blame low sensitivity on bias, but NPV probably higher in the lower prevalence population I see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EE8BF974-AF84-CD4D-A597-02980EBE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248400"/>
            <a:ext cx="533400" cy="41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4B39710-666E-204E-B3BC-5F06BEF6F1F7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54</a:t>
            </a:fld>
            <a:endParaRPr kumimoji="0"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BF9F20EF-9A35-8847-A17D-D27D30916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696200" cy="914400"/>
          </a:xfrm>
        </p:spPr>
        <p:txBody>
          <a:bodyPr/>
          <a:lstStyle/>
          <a:p>
            <a:r>
              <a:rPr lang="en-US" altLang="en-US" sz="3600" dirty="0">
                <a:latin typeface="+mn-lt"/>
                <a:ea typeface="ＭＳ Ｐゴシック" panose="020B0600070205080204" pitchFamily="34" charset="-128"/>
              </a:rPr>
              <a:t>Does this coughing patient have pertussis?*</a:t>
            </a: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59EE4E4F-A2E0-DE44-950B-16952A005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772400" cy="49530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RQ (for us): what are LR for coughing fits, whoop, and post-tussive vomiting in adults with persistent cough?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Design (for one study we reviewed**): Prospective cross-sectional study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Subjects: 217 adults 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≥</a:t>
            </a:r>
            <a:r>
              <a:rPr lang="en-US" altLang="en-US" sz="2800" dirty="0">
                <a:ea typeface="ＭＳ Ｐゴシック" panose="020B0600070205080204" pitchFamily="34" charset="-128"/>
              </a:rPr>
              <a:t>18 years with cough 7-21 days, no fever or other clear cause for cough enrolled by 80 French GPs.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In a subsample from 58 GPs, of 710 patients who met inclusion criteria only 99 (14%) enrolled</a:t>
            </a:r>
          </a:p>
        </p:txBody>
      </p:sp>
      <p:sp>
        <p:nvSpPr>
          <p:cNvPr id="126979" name="Text Box 4">
            <a:extLst>
              <a:ext uri="{FF2B5EF4-FFF2-40B4-BE49-F238E27FC236}">
                <a16:creationId xmlns:a16="http://schemas.microsoft.com/office/drawing/2014/main" id="{0DAAA02D-8E62-F448-9DE0-C25DDE283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943600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+mn-lt"/>
              </a:rPr>
              <a:t>* </a:t>
            </a:r>
            <a:r>
              <a:rPr kumimoji="0" lang="en-US" altLang="en-US" sz="2000" dirty="0" err="1">
                <a:latin typeface="+mn-lt"/>
              </a:rPr>
              <a:t>Cornia</a:t>
            </a:r>
            <a:r>
              <a:rPr kumimoji="0" lang="en-US" altLang="en-US" sz="2000" dirty="0">
                <a:latin typeface="+mn-lt"/>
              </a:rPr>
              <a:t> et al. JAMA  2010;304(8):890-896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+mn-lt"/>
              </a:rPr>
              <a:t>**</a:t>
            </a:r>
            <a:r>
              <a:rPr kumimoji="0" lang="en-US" altLang="en-US" sz="2000" dirty="0" err="1">
                <a:latin typeface="+mn-lt"/>
              </a:rPr>
              <a:t>Gilberg</a:t>
            </a:r>
            <a:r>
              <a:rPr kumimoji="0" lang="en-US" altLang="en-US" sz="2000" dirty="0">
                <a:latin typeface="+mn-lt"/>
              </a:rPr>
              <a:t> S et al. J Inf Dis 2002;186:415-8</a:t>
            </a:r>
          </a:p>
        </p:txBody>
      </p:sp>
      <p:sp>
        <p:nvSpPr>
          <p:cNvPr id="126980" name="Slide Number Placeholder 4">
            <a:extLst>
              <a:ext uri="{FF2B5EF4-FFF2-40B4-BE49-F238E27FC236}">
                <a16:creationId xmlns:a16="http://schemas.microsoft.com/office/drawing/2014/main" id="{5E5219C8-6BFE-6449-9848-1A98E060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9339F33-5A23-D342-BDDF-BA1108D6387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55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>
            <a:extLst>
              <a:ext uri="{FF2B5EF4-FFF2-40B4-BE49-F238E27FC236}">
                <a16:creationId xmlns:a16="http://schemas.microsoft.com/office/drawing/2014/main" id="{268D393D-AA7E-2047-9B4E-2456D6BF7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696200" cy="609600"/>
          </a:xfrm>
        </p:spPr>
        <p:txBody>
          <a:bodyPr/>
          <a:lstStyle/>
          <a:p>
            <a:r>
              <a:rPr lang="en-US" altLang="en-US" sz="3600" dirty="0">
                <a:latin typeface="+mn-lt"/>
                <a:ea typeface="ＭＳ Ｐゴシック" panose="020B0600070205080204" pitchFamily="34" charset="-128"/>
              </a:rPr>
              <a:t>Does this coughing patient have pertussis?</a:t>
            </a:r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9D6A03F0-5103-8E41-A884-C6B646912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Predictor variables: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GPs interviewed patients using a standardized questionnaire.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Outcome variable: Laboratory evidence of pertussis based on any of: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Culture (N=1)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PCR (N=36)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  ≥</a:t>
            </a:r>
            <a:r>
              <a:rPr lang="en-US" altLang="en-US" dirty="0">
                <a:ea typeface="ＭＳ Ｐゴシック" panose="020B0600070205080204" pitchFamily="34" charset="-128"/>
              </a:rPr>
              <a:t> 2-fold change in anti-pertussis toxin IgG (N=40)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Total N = 70/217 with evidence of pertussis  (32%)</a:t>
            </a:r>
          </a:p>
        </p:txBody>
      </p:sp>
      <p:sp>
        <p:nvSpPr>
          <p:cNvPr id="129027" name="Text Box 4">
            <a:extLst>
              <a:ext uri="{FF2B5EF4-FFF2-40B4-BE49-F238E27FC236}">
                <a16:creationId xmlns:a16="http://schemas.microsoft.com/office/drawing/2014/main" id="{24EDFFA5-9DA8-F54A-99F1-D5CDC4770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29345"/>
            <a:ext cx="4839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+mn-lt"/>
              </a:rPr>
              <a:t>*</a:t>
            </a:r>
            <a:r>
              <a:rPr kumimoji="0" lang="en-US" altLang="en-US" sz="2000" dirty="0" err="1">
                <a:latin typeface="+mn-lt"/>
              </a:rPr>
              <a:t>Gilberg</a:t>
            </a:r>
            <a:r>
              <a:rPr kumimoji="0" lang="en-US" altLang="en-US" sz="2000" dirty="0">
                <a:latin typeface="+mn-lt"/>
              </a:rPr>
              <a:t> S et al. J Inf Dis 2002;186:415-8</a:t>
            </a:r>
          </a:p>
        </p:txBody>
      </p:sp>
      <p:sp>
        <p:nvSpPr>
          <p:cNvPr id="129028" name="Slide Number Placeholder 4">
            <a:extLst>
              <a:ext uri="{FF2B5EF4-FFF2-40B4-BE49-F238E27FC236}">
                <a16:creationId xmlns:a16="http://schemas.microsoft.com/office/drawing/2014/main" id="{0E5245EC-481C-6A4A-82D7-BEF07520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C09971B-9F11-5447-BA04-5EEC01ADB5A3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56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38CDB9C8-07E2-3B49-AE58-D040E1162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Results</a:t>
            </a:r>
          </a:p>
        </p:txBody>
      </p:sp>
      <p:graphicFrame>
        <p:nvGraphicFramePr>
          <p:cNvPr id="131074" name="Object 2">
            <a:extLst>
              <a:ext uri="{FF2B5EF4-FFF2-40B4-BE49-F238E27FC236}">
                <a16:creationId xmlns:a16="http://schemas.microsoft.com/office/drawing/2014/main" id="{ED6ADA17-C075-4E42-93A1-8567C0557F6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026815"/>
              </p:ext>
            </p:extLst>
          </p:nvPr>
        </p:nvGraphicFramePr>
        <p:xfrm>
          <a:off x="980507" y="1658369"/>
          <a:ext cx="7986827" cy="177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3" name="Worksheet" r:id="rId4" imgW="5613400" imgH="1244600" progId="Excel.Sheet.8">
                  <p:embed/>
                </p:oleObj>
              </mc:Choice>
              <mc:Fallback>
                <p:oleObj name="Worksheet" r:id="rId4" imgW="5613400" imgH="12446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0507" y="1658369"/>
                        <a:ext cx="7986827" cy="1770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5" name="Rectangle 84">
            <a:extLst>
              <a:ext uri="{FF2B5EF4-FFF2-40B4-BE49-F238E27FC236}">
                <a16:creationId xmlns:a16="http://schemas.microsoft.com/office/drawing/2014/main" id="{5607A88C-7228-474D-87E0-CAAC5A99FEA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4038600"/>
            <a:ext cx="7772400" cy="16764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89% in both groups (with and without "laboratory </a:t>
            </a:r>
            <a:r>
              <a:rPr lang="en-US" altLang="ja-JP" sz="2800" dirty="0">
                <a:ea typeface="ＭＳ Ｐゴシック" panose="020B0600070205080204" pitchFamily="34" charset="-128"/>
              </a:rPr>
              <a:t>evidence of pertussis") met CDC criteria for pertussis*</a:t>
            </a:r>
            <a:br>
              <a:rPr lang="en-US" altLang="ja-JP" sz="2800" dirty="0">
                <a:ea typeface="ＭＳ Ｐゴシック" panose="020B0600070205080204" pitchFamily="34" charset="-128"/>
              </a:rPr>
            </a:b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sp>
        <p:nvSpPr>
          <p:cNvPr id="131076" name="Text Box 4">
            <a:extLst>
              <a:ext uri="{FF2B5EF4-FFF2-40B4-BE49-F238E27FC236}">
                <a16:creationId xmlns:a16="http://schemas.microsoft.com/office/drawing/2014/main" id="{9A3F82A1-8403-B346-9224-D1DECD548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00800"/>
            <a:ext cx="4839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 dirty="0">
                <a:latin typeface="+mn-lt"/>
              </a:rPr>
              <a:t>*</a:t>
            </a:r>
            <a:r>
              <a:rPr kumimoji="0" lang="en-US" altLang="en-US" sz="2000" dirty="0" err="1">
                <a:latin typeface="+mn-lt"/>
              </a:rPr>
              <a:t>Gilberg</a:t>
            </a:r>
            <a:r>
              <a:rPr kumimoji="0" lang="en-US" altLang="en-US" sz="2000" dirty="0">
                <a:latin typeface="+mn-lt"/>
              </a:rPr>
              <a:t> S et al. J Inf Dis 2002;186:415-8</a:t>
            </a:r>
          </a:p>
        </p:txBody>
      </p:sp>
      <p:sp>
        <p:nvSpPr>
          <p:cNvPr id="131077" name="Slide Number Placeholder 5">
            <a:extLst>
              <a:ext uri="{FF2B5EF4-FFF2-40B4-BE49-F238E27FC236}">
                <a16:creationId xmlns:a16="http://schemas.microsoft.com/office/drawing/2014/main" id="{1D1155AC-875F-1040-B49F-C7A25086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FFDE03-0527-D246-A8C5-CC12F3D8E59A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57</a:t>
            </a:fld>
            <a:endParaRPr kumimoji="0" lang="en-US" altLang="en-US" sz="1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:a16="http://schemas.microsoft.com/office/drawing/2014/main" id="{625E8241-8BA9-0748-BC17-313CF6631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Issues</a:t>
            </a:r>
          </a:p>
        </p:txBody>
      </p:sp>
      <p:sp>
        <p:nvSpPr>
          <p:cNvPr id="133122" name="Rectangle 3">
            <a:extLst>
              <a:ext uri="{FF2B5EF4-FFF2-40B4-BE49-F238E27FC236}">
                <a16:creationId xmlns:a16="http://schemas.microsoft.com/office/drawing/2014/main" id="{0DF3DFF5-84E5-4C40-BA0D-98E53D151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0668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Verification bias: only 14% of eligible subjects included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Subjects with more pertussis symptoms probably more likely to be included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Questionable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gold standard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773AC276-4409-2A46-85DE-D657AFA7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7F7534D8-CA26-804D-8ECB-7A571FC00493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58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59CD598A-F33F-054C-A44F-E0049CA81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68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What is wrong with this picture?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77C10-6C0A-0D44-812A-9F26FAEF08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8382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Outcome variable: Evidence of pertussis based on any of: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Culture (N=1)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PCR (N=36)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  ≥</a:t>
            </a:r>
            <a:r>
              <a:rPr lang="en-US" altLang="en-US">
                <a:ea typeface="ＭＳ Ｐゴシック" panose="020B0600070205080204" pitchFamily="34" charset="-128"/>
              </a:rPr>
              <a:t> 2-fold change in anti-pertussis toxin IgG (N=40)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Total N = 70/217 with evidence of pertussis  (32%)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Protocol apparently included serologic tests and PCR on all, but culture only if it could be plated in &lt; 4 hours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Not much overlap! 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5171" name="Slide Number Placeholder 3">
            <a:extLst>
              <a:ext uri="{FF2B5EF4-FFF2-40B4-BE49-F238E27FC236}">
                <a16:creationId xmlns:a16="http://schemas.microsoft.com/office/drawing/2014/main" id="{D062DE7D-FCDE-7447-A054-4F598844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6E0822A8-776C-4842-B13C-11F607205F47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59</a:t>
            </a:fld>
            <a:endParaRPr kumimoji="0"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74C9E36C-7C12-6F4C-AFC1-9E8B7881C7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6" name="Subtitle 2">
            <a:extLst>
              <a:ext uri="{FF2B5EF4-FFF2-40B4-BE49-F238E27FC236}">
                <a16:creationId xmlns:a16="http://schemas.microsoft.com/office/drawing/2014/main" id="{D59FC77E-B3F2-394A-AC70-430D1F3516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EBD9FC23-72F0-B647-B292-FA1138C5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A94E2F5-A1CF-4643-B393-651996287649}" type="slidenum">
              <a:rPr kumimoji="0" lang="en-US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6</a:t>
            </a:fld>
            <a:endParaRPr kumimoji="0" lang="en-US" altLang="en-US" sz="1400">
              <a:solidFill>
                <a:srgbClr val="000000"/>
              </a:solidFill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94C0BA65-C162-9C4F-BFA4-5EA8361EF10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54000"/>
            <a:ext cx="8636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4BD21192-198D-5345-9030-0C0FE8F01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Issues</a:t>
            </a:r>
          </a:p>
        </p:txBody>
      </p:sp>
      <p:sp>
        <p:nvSpPr>
          <p:cNvPr id="137218" name="Rectangle 3">
            <a:extLst>
              <a:ext uri="{FF2B5EF4-FFF2-40B4-BE49-F238E27FC236}">
                <a16:creationId xmlns:a16="http://schemas.microsoft.com/office/drawing/2014/main" id="{128143C0-2DA0-C94F-92E2-76D8A583A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772400" cy="1219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Correlation between serologic and PCR pertussis tests (derived from Table 1 of Gilberg et al.*)</a:t>
            </a:r>
          </a:p>
        </p:txBody>
      </p:sp>
      <p:sp>
        <p:nvSpPr>
          <p:cNvPr id="137219" name="Rectangle 9">
            <a:extLst>
              <a:ext uri="{FF2B5EF4-FFF2-40B4-BE49-F238E27FC236}">
                <a16:creationId xmlns:a16="http://schemas.microsoft.com/office/drawing/2014/main" id="{93902075-0207-284D-B480-B9FF4C3FE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438400"/>
            <a:ext cx="8001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. tab PT PCR [fw=pop]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PT_IGG_cha |          PCR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       nge |       POS        NEG |     Total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-----------+----------------------+----------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       POS |         6         30 |        36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       NEG |        34         53 |        87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-----------+----------------------+----------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Consolas" panose="020B0609020204030204" pitchFamily="49" charset="0"/>
              </a:rPr>
              <a:t>     Total |        40         83 |       123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7220" name="Text Box 4">
            <a:extLst>
              <a:ext uri="{FF2B5EF4-FFF2-40B4-BE49-F238E27FC236}">
                <a16:creationId xmlns:a16="http://schemas.microsoft.com/office/drawing/2014/main" id="{E4D1C54F-5EF9-5149-A8ED-B6F13E803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00800"/>
            <a:ext cx="5329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400">
                <a:latin typeface="Times New Roman" panose="02020603050405020304" pitchFamily="18" charset="0"/>
              </a:rPr>
              <a:t>*Gilberg S et al. J Inf Dis 2002;186:415-8</a:t>
            </a:r>
          </a:p>
        </p:txBody>
      </p:sp>
      <p:sp>
        <p:nvSpPr>
          <p:cNvPr id="137221" name="Slide Number Placeholder 5">
            <a:extLst>
              <a:ext uri="{FF2B5EF4-FFF2-40B4-BE49-F238E27FC236}">
                <a16:creationId xmlns:a16="http://schemas.microsoft.com/office/drawing/2014/main" id="{48E7E2FA-BA74-9340-8E8E-066CF80F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BC4DAEE7-B07A-BF48-9F39-9839FAA92C68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60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ABDB8FB0-6F09-6440-A30F-EBFDECC1B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Issues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3DEE43AA-2A9D-6A4F-8D5B-342FCE5C3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3733800"/>
            <a:ext cx="7772400" cy="1219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Nice illustration of difficulty doing a systematic review!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Important take-home message: you can’</a:t>
            </a:r>
            <a:r>
              <a:rPr lang="en-US" altLang="ja-JP">
                <a:ea typeface="ＭＳ Ｐゴシック" panose="020B0600070205080204" pitchFamily="34" charset="-128"/>
              </a:rPr>
              <a:t>t judge study quality only by looking at the methods!  You need to look at results, too!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7623D-2DDB-1642-8658-018D7F50F0EF}"/>
              </a:ext>
            </a:extLst>
          </p:cNvPr>
          <p:cNvSpPr/>
          <p:nvPr/>
        </p:nvSpPr>
        <p:spPr>
          <a:xfrm>
            <a:off x="838200" y="914400"/>
            <a:ext cx="8686800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Cambria"/>
              <a:ea typeface="+mn-ea"/>
              <a:cs typeface="Cambria"/>
            </a:endParaRPr>
          </a:p>
          <a:p>
            <a:pPr>
              <a:defRPr/>
            </a:pPr>
            <a:r>
              <a:rPr lang="en-US">
                <a:latin typeface="+mn-lt"/>
                <a:ea typeface="+mn-ea"/>
                <a:cs typeface="Consolas"/>
              </a:rPr>
              <a:t>. kap PT PCR [fw=pop]</a:t>
            </a:r>
          </a:p>
          <a:p>
            <a:pPr>
              <a:defRPr/>
            </a:pPr>
            <a:endParaRPr lang="en-US">
              <a:latin typeface="+mn-lt"/>
              <a:ea typeface="+mn-ea"/>
              <a:cs typeface="Consolas"/>
            </a:endParaRPr>
          </a:p>
          <a:p>
            <a:pPr>
              <a:defRPr/>
            </a:pPr>
            <a:r>
              <a:rPr lang="en-US">
                <a:latin typeface="+mn-lt"/>
                <a:ea typeface="+mn-ea"/>
                <a:cs typeface="Consolas"/>
              </a:rPr>
              <a:t>             	Expected</a:t>
            </a:r>
          </a:p>
          <a:p>
            <a:pPr>
              <a:defRPr/>
            </a:pPr>
            <a:r>
              <a:rPr lang="en-US">
                <a:latin typeface="+mn-lt"/>
                <a:ea typeface="+mn-ea"/>
                <a:cs typeface="Consolas"/>
              </a:rPr>
              <a:t>Agreement   Agreement     Kappa   Std. Err.     Z      Prob&gt;Z</a:t>
            </a:r>
          </a:p>
          <a:p>
            <a:pPr>
              <a:defRPr/>
            </a:pPr>
            <a:r>
              <a:rPr lang="en-US">
                <a:latin typeface="+mn-lt"/>
                <a:ea typeface="+mn-ea"/>
                <a:cs typeface="Consolas"/>
              </a:rPr>
              <a:t>-----------------------------------------------------------------</a:t>
            </a:r>
          </a:p>
          <a:p>
            <a:pPr>
              <a:defRPr/>
            </a:pPr>
            <a:r>
              <a:rPr lang="en-US">
                <a:latin typeface="+mn-lt"/>
                <a:ea typeface="+mn-ea"/>
                <a:cs typeface="Consolas"/>
              </a:rPr>
              <a:t>  47.97%      57.25%    -0.2171     0.0899      -2.41      0.9921</a:t>
            </a:r>
          </a:p>
        </p:txBody>
      </p:sp>
      <p:sp>
        <p:nvSpPr>
          <p:cNvPr id="139268" name="Slide Number Placeholder 4">
            <a:extLst>
              <a:ext uri="{FF2B5EF4-FFF2-40B4-BE49-F238E27FC236}">
                <a16:creationId xmlns:a16="http://schemas.microsoft.com/office/drawing/2014/main" id="{40BF0C28-2270-A34A-9B2B-FBA55A0F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9B17FAE-C31F-A249-886B-58F84A7CA6DE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61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EE1A61A6-B075-2443-9A26-BAC328697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id="{DE0BD1DF-85D2-A040-AF84-557FBE29A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1315" name="Slide Number Placeholder 3">
            <a:extLst>
              <a:ext uri="{FF2B5EF4-FFF2-40B4-BE49-F238E27FC236}">
                <a16:creationId xmlns:a16="http://schemas.microsoft.com/office/drawing/2014/main" id="{94B2E7DF-9BC6-4541-B987-D80B62DA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BB967F-BD43-C842-8526-C613E469F43F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62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507A0A7-3E0C-5A4F-8BFB-EA60DE4A8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Bias #1: Incorporation bias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323F97E9-98FB-EC48-9B3E-9DA7941FC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5486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Cardiologists not blinded to chest x-ray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Probably used (</a:t>
            </a:r>
            <a:r>
              <a:rPr lang="en-US" altLang="en-US" i="1">
                <a:ea typeface="ＭＳ Ｐゴシック" panose="020B0600070205080204" pitchFamily="34" charset="-128"/>
              </a:rPr>
              <a:t>incorporated</a:t>
            </a:r>
            <a:r>
              <a:rPr lang="en-US" altLang="en-US">
                <a:ea typeface="ＭＳ Ｐゴシック" panose="020B0600070205080204" pitchFamily="34" charset="-128"/>
              </a:rPr>
              <a:t>) chest x-ray to make final diagnosis</a:t>
            </a:r>
          </a:p>
          <a:p>
            <a:r>
              <a:rPr lang="en-US" altLang="en-US" i="1">
                <a:ea typeface="ＭＳ Ｐゴシック" panose="020B0600070205080204" pitchFamily="34" charset="-128"/>
              </a:rPr>
              <a:t>Incorporation</a:t>
            </a:r>
            <a:r>
              <a:rPr lang="en-US" altLang="en-US">
                <a:ea typeface="ＭＳ Ｐゴシック" panose="020B0600070205080204" pitchFamily="34" charset="-128"/>
              </a:rPr>
              <a:t> bias for assessment of chest x-ray (not BNP)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Biases both sensitivity and specificity upward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57727FB2-F2F3-4944-BE5D-0CC2B01D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5717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6" name="Text Box 5">
            <a:extLst>
              <a:ext uri="{FF2B5EF4-FFF2-40B4-BE49-F238E27FC236}">
                <a16:creationId xmlns:a16="http://schemas.microsoft.com/office/drawing/2014/main" id="{24FF5C43-B3D8-6442-9BAC-41592630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962400"/>
            <a:ext cx="2971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85725" indent="-85725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GB" altLang="en-US" sz="1000">
                <a:solidFill>
                  <a:srgbClr val="000000"/>
                </a:solidFill>
              </a:rPr>
              <a:t>©2000 by British Medical Journal Publishing Group</a:t>
            </a:r>
          </a:p>
        </p:txBody>
      </p:sp>
      <p:sp>
        <p:nvSpPr>
          <p:cNvPr id="28677" name="Slide Number Placeholder 5">
            <a:extLst>
              <a:ext uri="{FF2B5EF4-FFF2-40B4-BE49-F238E27FC236}">
                <a16:creationId xmlns:a16="http://schemas.microsoft.com/office/drawing/2014/main" id="{5DC5FD5F-EBDD-9147-9988-22B51713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1CDC152-AC52-0743-BAC0-DAF17906317F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7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37A45DF-18DC-9742-B5EF-C33593B4F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696200" cy="1066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Incorporation bias: Other examples</a:t>
            </a:r>
            <a:br>
              <a:rPr lang="en-US" dirty="0">
                <a:latin typeface="+mn-lt"/>
                <a:ea typeface="ＭＳ Ｐゴシック" charset="0"/>
                <a:cs typeface="ＭＳ Ｐゴシック" charset="0"/>
              </a:rPr>
            </a:b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A1926FF8-66C6-C946-8879-BC76D049F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696200" cy="44196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Amylase and lipase (pancreatic enzymes) levels to diagnose pancreatitis: gold standard was a consensus conference definition that included these enzymes. (See EBD-2)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Physician’s final diagnosis as the gold standard: incorporation bias for any test that contributed to the final diagnosis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Negative Chest Radiography and Risk of Pneumonia. Pediatrics, September 2018. 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Gold standard was whether (unblinded) MD diagnosed pneumonia</a:t>
            </a:r>
          </a:p>
        </p:txBody>
      </p:sp>
      <p:sp>
        <p:nvSpPr>
          <p:cNvPr id="30723" name="Slide Number Placeholder 5">
            <a:extLst>
              <a:ext uri="{FF2B5EF4-FFF2-40B4-BE49-F238E27FC236}">
                <a16:creationId xmlns:a16="http://schemas.microsoft.com/office/drawing/2014/main" id="{FC4E61B7-D532-A746-9606-39B7290E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7C313E2-D41B-0145-B2B0-5D9FC13A703A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en-US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2F9431E-B04B-3E4D-8944-10CBF520B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6858000" cy="10668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  <a:ea typeface="ＭＳ Ｐゴシック" charset="0"/>
                <a:cs typeface="ＭＳ Ｐゴシック" charset="0"/>
              </a:rPr>
              <a:t>Bias #2 </a:t>
            </a:r>
            <a:r>
              <a:rPr kumimoji="0" lang="en-US" sz="3200" dirty="0">
                <a:latin typeface="+mn-lt"/>
                <a:ea typeface="ＭＳ Ｐゴシック" charset="0"/>
                <a:cs typeface="ＭＳ Ｐゴシック" charset="0"/>
              </a:rPr>
              <a:t>Example: </a:t>
            </a:r>
            <a:r>
              <a:rPr lang="en-US" sz="3200" dirty="0">
                <a:latin typeface="+mn-lt"/>
                <a:ea typeface="ＭＳ Ｐゴシック" charset="0"/>
                <a:cs typeface="ＭＳ Ｐゴシック" charset="0"/>
              </a:rPr>
              <a:t>Visual assessment of jaundice in newborns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11E5EC76-DBFE-E844-9B85-72718704E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63246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Study subjects: newborns who are getting a serum bilirubin measurement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Test: Clinicians estimate of the level of jaundice at time of blood draw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Gold standard: Serum bilirubin level</a:t>
            </a:r>
          </a:p>
        </p:txBody>
      </p:sp>
      <p:pic>
        <p:nvPicPr>
          <p:cNvPr id="32771" name="Picture 7" descr="kramer2">
            <a:extLst>
              <a:ext uri="{FF2B5EF4-FFF2-40B4-BE49-F238E27FC236}">
                <a16:creationId xmlns:a16="http://schemas.microsoft.com/office/drawing/2014/main" id="{3BEEEA07-7350-B242-8C1B-92A0303D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0"/>
            <a:ext cx="16906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>
            <a:extLst>
              <a:ext uri="{FF2B5EF4-FFF2-40B4-BE49-F238E27FC236}">
                <a16:creationId xmlns:a16="http://schemas.microsoft.com/office/drawing/2014/main" id="{59770BDA-F378-454D-A5C6-A3553036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39624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>
            <a:extLst>
              <a:ext uri="{FF2B5EF4-FFF2-40B4-BE49-F238E27FC236}">
                <a16:creationId xmlns:a16="http://schemas.microsoft.com/office/drawing/2014/main" id="{D6C76045-6A61-F146-A56A-47A1DC56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32004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Slide Number Placeholder 6">
            <a:extLst>
              <a:ext uri="{FF2B5EF4-FFF2-40B4-BE49-F238E27FC236}">
                <a16:creationId xmlns:a16="http://schemas.microsoft.com/office/drawing/2014/main" id="{E32A60E9-7BD1-2842-A318-1BD7F4BB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E939AB4-0608-FA48-B166-8DB0A4B0B916}" type="slidenum">
              <a:rPr kumimoji="0" lang="en-US" altLang="en-US" sz="1400" smtClean="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en-US" sz="1400"/>
          </a:p>
        </p:txBody>
      </p:sp>
      <p:sp>
        <p:nvSpPr>
          <p:cNvPr id="32775" name="TextBox 1">
            <a:extLst>
              <a:ext uri="{FF2B5EF4-FFF2-40B4-BE49-F238E27FC236}">
                <a16:creationId xmlns:a16="http://schemas.microsoft.com/office/drawing/2014/main" id="{EEDED398-6F17-7C47-BC5D-8192F03CC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34125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*Moyer et al., Arch Pediatr Adol Med 2000; 154:391; </a:t>
            </a:r>
            <a:r>
              <a:rPr kumimoji="0" lang="en-US" altLang="en-US" sz="1400"/>
              <a:t>Kramer LI. Advancement of dermal icterus in the jaundiced newborn. Am J Dis Child 1969;118:454–8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heme/theme1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Designs\Dads Tie.pot</Template>
  <TotalTime>35831</TotalTime>
  <Words>4598</Words>
  <Application>Microsoft Macintosh PowerPoint</Application>
  <PresentationFormat>Letter Paper (8.5x11 in)</PresentationFormat>
  <Paragraphs>599</Paragraphs>
  <Slides>62</Slides>
  <Notes>62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Arial</vt:lpstr>
      <vt:lpstr>Calibri</vt:lpstr>
      <vt:lpstr>Cambria</vt:lpstr>
      <vt:lpstr>Consolas</vt:lpstr>
      <vt:lpstr>Helvetica</vt:lpstr>
      <vt:lpstr>Monotype Sorts</vt:lpstr>
      <vt:lpstr>Optima</vt:lpstr>
      <vt:lpstr>StarSymbol</vt:lpstr>
      <vt:lpstr>Times New Roman</vt:lpstr>
      <vt:lpstr>Dads Tie</vt:lpstr>
      <vt:lpstr>Worksheet</vt:lpstr>
      <vt:lpstr>Studies of Diagnostic Test Accuracy</vt:lpstr>
      <vt:lpstr>Overview</vt:lpstr>
      <vt:lpstr>Reminders/Announcements</vt:lpstr>
      <vt:lpstr>Bias #1 Example</vt:lpstr>
      <vt:lpstr>Bias #1 Example</vt:lpstr>
      <vt:lpstr>PowerPoint Presentation</vt:lpstr>
      <vt:lpstr>Bias #1: Incorporation bias</vt:lpstr>
      <vt:lpstr>Incorporation bias: Other examples </vt:lpstr>
      <vt:lpstr>Bias #2 Example: Visual assessment of jaundice in newborns</vt:lpstr>
      <vt:lpstr>Visual Assessment of jaundice in newborns:* Results</vt:lpstr>
      <vt:lpstr>Bias #2: Partial Verification Bias* -1</vt:lpstr>
      <vt:lpstr>PowerPoint Presentation</vt:lpstr>
      <vt:lpstr>Bias #2: Partial Verification Bias</vt:lpstr>
      <vt:lpstr>Visual Assessment of jaundice*: Results</vt:lpstr>
      <vt:lpstr>Does This Child Have Appendicitis? JAMA. 2007;298:438-451. </vt:lpstr>
      <vt:lpstr>How does partial verification bias affect predictive value?*</vt:lpstr>
      <vt:lpstr>“Case-control” sampling</vt:lpstr>
      <vt:lpstr>Test Result-based sampling</vt:lpstr>
      <vt:lpstr>What if samples of T+ and T− are not representative?</vt:lpstr>
      <vt:lpstr>Martina’s Illustration: Unbiased</vt:lpstr>
      <vt:lpstr>Random sample of Test − : Biased sensitivity and specificity</vt:lpstr>
      <vt:lpstr>Biased sample of Test − : Biased sensitivity, specificity and NPV</vt:lpstr>
      <vt:lpstr>Bias #3 </vt:lpstr>
      <vt:lpstr>Differential Verification Bias </vt:lpstr>
      <vt:lpstr>Differential Verification Bias </vt:lpstr>
      <vt:lpstr>Effect of Differential Verification Bias 1: Spontaneously resolving disease</vt:lpstr>
      <vt:lpstr>Effect of differential verification Bias 2: Newly occurring or newly detectable disease</vt:lpstr>
      <vt:lpstr>Differential Verification Bias: spontaneously resolving elbow fracture</vt:lpstr>
      <vt:lpstr>Differential Verification Bias Spontaneously resolving intussusception</vt:lpstr>
      <vt:lpstr>Bias #4: Imperfect Gold Standard Bias</vt:lpstr>
      <vt:lpstr>Direction of Imperfect Gold Standard Bias</vt:lpstr>
      <vt:lpstr>Example of Imperfect Gold Standard Bias</vt:lpstr>
      <vt:lpstr>Example of Imperfect Gold Standard Bias-2</vt:lpstr>
      <vt:lpstr>PowerPoint Presentation</vt:lpstr>
      <vt:lpstr>Bias # 5: Spectrum of Disease, Nondisease and Test Results</vt:lpstr>
      <vt:lpstr>Elevated plasma and cerebrospinal fluid… [markers] and combined outcome of death or abnormal neuroimaging in preterm neonates with early-onset clinical sepsis.</vt:lpstr>
      <vt:lpstr>Spectrum bias</vt:lpstr>
      <vt:lpstr>Spectrum bias</vt:lpstr>
      <vt:lpstr>PowerPoint Presentation</vt:lpstr>
      <vt:lpstr>Partial verification bias as one cause of spectrum bias</vt:lpstr>
      <vt:lpstr>Meta-analyses of Diagnostic Tests</vt:lpstr>
      <vt:lpstr>MRI for the diagnosis of MS</vt:lpstr>
      <vt:lpstr>Meta-analyses of Diagnostic Tests</vt:lpstr>
      <vt:lpstr>SROC</vt:lpstr>
      <vt:lpstr>sROC Curve for the “surprise question” for predicting mortality in 6-12 months</vt:lpstr>
      <vt:lpstr>Dermoscopy vs Naked Eye for Diagnosis of Malignant Melanoma</vt:lpstr>
      <vt:lpstr>PowerPoint Presentation</vt:lpstr>
      <vt:lpstr>Studies of Diagnostic Test Accuracy: Checklist</vt:lpstr>
      <vt:lpstr>Systematic Approach</vt:lpstr>
      <vt:lpstr>A clinical decision rule to identify children at low risk for appendicitis -1 (EBD-1 Problem 5.6)* </vt:lpstr>
      <vt:lpstr>A clinical decision rule to identify children at low risk for appendicitis -2</vt:lpstr>
      <vt:lpstr>A clinical decision rule to identify children at low risk for appendicitis -3 </vt:lpstr>
      <vt:lpstr>Diagnostic Test Study Checklist</vt:lpstr>
      <vt:lpstr>In what direction would these biases affect results?</vt:lpstr>
      <vt:lpstr>Does this coughing patient have pertussis?*</vt:lpstr>
      <vt:lpstr>Does this coughing patient have pertussis?</vt:lpstr>
      <vt:lpstr>Results</vt:lpstr>
      <vt:lpstr>Issues</vt:lpstr>
      <vt:lpstr>What is wrong with this picture?</vt:lpstr>
      <vt:lpstr>Issues</vt:lpstr>
      <vt:lpstr>Issues</vt:lpstr>
      <vt:lpstr>Questions?</vt:lpstr>
    </vt:vector>
  </TitlesOfParts>
  <Company>UCSF - Epidemiology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Urine Testing and Urinary Tract Infections in Febrile Infants: The PROS Febrile Infant Study</dc:title>
  <dc:creator>Thomas B. Newman</dc:creator>
  <cp:lastModifiedBy>Newman, Thomas</cp:lastModifiedBy>
  <cp:revision>662</cp:revision>
  <cp:lastPrinted>2000-02-24T16:41:32Z</cp:lastPrinted>
  <dcterms:created xsi:type="dcterms:W3CDTF">2013-10-10T14:27:11Z</dcterms:created>
  <dcterms:modified xsi:type="dcterms:W3CDTF">2019-10-03T23:48:10Z</dcterms:modified>
</cp:coreProperties>
</file>